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6" r:id="rId2"/>
    <p:sldId id="297" r:id="rId3"/>
    <p:sldId id="269" r:id="rId4"/>
    <p:sldId id="256" r:id="rId5"/>
    <p:sldId id="268" r:id="rId6"/>
    <p:sldId id="271" r:id="rId7"/>
    <p:sldId id="272" r:id="rId8"/>
    <p:sldId id="294" r:id="rId9"/>
    <p:sldId id="295" r:id="rId10"/>
    <p:sldId id="304" r:id="rId11"/>
    <p:sldId id="273" r:id="rId12"/>
    <p:sldId id="305" r:id="rId13"/>
    <p:sldId id="278" r:id="rId14"/>
    <p:sldId id="279" r:id="rId15"/>
    <p:sldId id="308" r:id="rId16"/>
    <p:sldId id="307" r:id="rId17"/>
    <p:sldId id="275" r:id="rId18"/>
    <p:sldId id="282" r:id="rId19"/>
    <p:sldId id="283" r:id="rId20"/>
    <p:sldId id="298" r:id="rId21"/>
    <p:sldId id="286" r:id="rId22"/>
    <p:sldId id="301" r:id="rId23"/>
    <p:sldId id="302" r:id="rId24"/>
    <p:sldId id="306" r:id="rId25"/>
    <p:sldId id="29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7" autoAdjust="0"/>
    <p:restoredTop sz="94653"/>
  </p:normalViewPr>
  <p:slideViewPr>
    <p:cSldViewPr snapToGrid="0" snapToObjects="1" showGuides="1">
      <p:cViewPr varScale="1">
        <p:scale>
          <a:sx n="104" d="100"/>
          <a:sy n="104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2DF3A2-0638-49EF-B9E0-B82BD15847AE}" type="doc">
      <dgm:prSet loTypeId="urn:microsoft.com/office/officeart/2005/8/layout/radial3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FB2A53-90D3-4AD5-A6E0-73CEAF4478F3}">
      <dgm:prSet phldrT="[Text]" custT="1"/>
      <dgm:spPr>
        <a:xfrm>
          <a:off x="759670" y="827933"/>
          <a:ext cx="1892513" cy="1892513"/>
        </a:xfrm>
        <a:gradFill rotWithShape="0">
          <a:gsLst>
            <a:gs pos="0">
              <a:srgbClr val="C0504D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gm:spPr>
      <dgm:t>
        <a:bodyPr/>
        <a:lstStyle/>
        <a:p>
          <a:r>
            <a:rPr lang="en-US" sz="20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X.1255 based on DOA</a:t>
          </a:r>
          <a:endParaRPr lang="en-US" sz="4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241BBE0B-91CB-454E-917D-8BAFE5B8BA7A}" type="parTrans" cxnId="{D22F19CF-88E8-482D-814F-00744C385834}">
      <dgm:prSet/>
      <dgm:spPr/>
      <dgm:t>
        <a:bodyPr/>
        <a:lstStyle/>
        <a:p>
          <a:endParaRPr lang="en-US"/>
        </a:p>
      </dgm:t>
    </dgm:pt>
    <dgm:pt modelId="{F2F31EC5-886E-406C-A35D-8A72898BEC85}" type="sibTrans" cxnId="{D22F19CF-88E8-482D-814F-00744C385834}">
      <dgm:prSet/>
      <dgm:spPr/>
      <dgm:t>
        <a:bodyPr/>
        <a:lstStyle/>
        <a:p>
          <a:endParaRPr lang="en-US"/>
        </a:p>
      </dgm:t>
    </dgm:pt>
    <dgm:pt modelId="{F764C585-38B1-4793-BF22-26ADA85DCBDB}">
      <dgm:prSet phldrT="[Text]"/>
      <dgm:spPr>
        <a:xfrm>
          <a:off x="390586" y="2030575"/>
          <a:ext cx="946256" cy="946256"/>
        </a:xfrm>
        <a:gradFill rotWithShape="0">
          <a:gsLst>
            <a:gs pos="0">
              <a:srgbClr val="4BACC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gm:spPr>
      <dgm:t>
        <a:bodyPr/>
        <a:lstStyle/>
        <a:p>
          <a:r>
            <a:rPr lang="en-US" b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Security</a:t>
          </a:r>
        </a:p>
      </dgm:t>
    </dgm:pt>
    <dgm:pt modelId="{25BDCACC-C3D9-4EED-87FB-3F0C8E319B52}" type="parTrans" cxnId="{84D0F3DB-EE89-416A-AB1D-63E26D9946C1}">
      <dgm:prSet/>
      <dgm:spPr/>
      <dgm:t>
        <a:bodyPr/>
        <a:lstStyle/>
        <a:p>
          <a:endParaRPr lang="en-US"/>
        </a:p>
      </dgm:t>
    </dgm:pt>
    <dgm:pt modelId="{AA266502-C12F-4CC5-833D-CC746F734EEC}" type="sibTrans" cxnId="{84D0F3DB-EE89-416A-AB1D-63E26D9946C1}">
      <dgm:prSet/>
      <dgm:spPr/>
      <dgm:t>
        <a:bodyPr/>
        <a:lstStyle/>
        <a:p>
          <a:endParaRPr lang="en-US"/>
        </a:p>
      </dgm:t>
    </dgm:pt>
    <dgm:pt modelId="{3A4AA446-8E8D-4A13-80E2-AF21B1785A73}">
      <dgm:prSet phldrT="[Text]"/>
      <dgm:spPr>
        <a:xfrm>
          <a:off x="389944" y="421901"/>
          <a:ext cx="946256" cy="946256"/>
        </a:xfrm>
        <a:gradFill rotWithShape="0">
          <a:gsLst>
            <a:gs pos="0">
              <a:srgbClr val="F7964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gm:spPr>
      <dgm:t>
        <a:bodyPr/>
        <a:lstStyle/>
        <a:p>
          <a:r>
            <a:rPr lang="en-US" b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Resolution</a:t>
          </a:r>
        </a:p>
      </dgm:t>
    </dgm:pt>
    <dgm:pt modelId="{6C840C6F-8D4D-415A-92AE-9A551A675930}" type="parTrans" cxnId="{A4D12FD3-1D4F-4210-AB08-E8E331548AD9}">
      <dgm:prSet/>
      <dgm:spPr/>
      <dgm:t>
        <a:bodyPr/>
        <a:lstStyle/>
        <a:p>
          <a:endParaRPr lang="en-US"/>
        </a:p>
      </dgm:t>
    </dgm:pt>
    <dgm:pt modelId="{F5E57A55-13B0-4E62-9D18-9E7749142C20}" type="sibTrans" cxnId="{A4D12FD3-1D4F-4210-AB08-E8E331548AD9}">
      <dgm:prSet/>
      <dgm:spPr/>
      <dgm:t>
        <a:bodyPr/>
        <a:lstStyle/>
        <a:p>
          <a:endParaRPr lang="en-US"/>
        </a:p>
      </dgm:t>
    </dgm:pt>
    <dgm:pt modelId="{2D580BF2-9346-4593-AE15-2A8533E8D4A1}">
      <dgm:prSet/>
      <dgm:spPr>
        <a:xfrm>
          <a:off x="2064672" y="414341"/>
          <a:ext cx="946256" cy="946256"/>
        </a:xfrm>
        <a:gradFill rotWithShape="0">
          <a:gsLst>
            <a:gs pos="0">
              <a:srgbClr val="9BBB59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gm:spPr>
      <dgm:t>
        <a:bodyPr/>
        <a:lstStyle/>
        <a:p>
          <a:r>
            <a:rPr lang="en-US" b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Flexibility</a:t>
          </a:r>
        </a:p>
      </dgm:t>
    </dgm:pt>
    <dgm:pt modelId="{32A1B565-54E5-4131-82F2-52394215CB80}" type="parTrans" cxnId="{BE7F23DE-BD8B-4ECF-B4AD-31E51EEA31B8}">
      <dgm:prSet/>
      <dgm:spPr/>
      <dgm:t>
        <a:bodyPr/>
        <a:lstStyle/>
        <a:p>
          <a:endParaRPr lang="en-US"/>
        </a:p>
      </dgm:t>
    </dgm:pt>
    <dgm:pt modelId="{26FEFBAF-FA6C-4FAA-B9B4-DFE20134FEF5}" type="sibTrans" cxnId="{BE7F23DE-BD8B-4ECF-B4AD-31E51EEA31B8}">
      <dgm:prSet/>
      <dgm:spPr/>
      <dgm:t>
        <a:bodyPr/>
        <a:lstStyle/>
        <a:p>
          <a:endParaRPr lang="en-US"/>
        </a:p>
      </dgm:t>
    </dgm:pt>
    <dgm:pt modelId="{6E53A10C-1B34-4365-93F0-EB5611FA13B8}">
      <dgm:prSet/>
      <dgm:spPr>
        <a:xfrm>
          <a:off x="2183946" y="2024640"/>
          <a:ext cx="946256" cy="946256"/>
        </a:xfrm>
        <a:gradFill rotWithShape="0">
          <a:gsLst>
            <a:gs pos="0">
              <a:srgbClr val="8064A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gm:spPr>
      <dgm:t>
        <a:bodyPr/>
        <a:lstStyle/>
        <a:p>
          <a:pPr algn="ctr"/>
          <a:r>
            <a:rPr lang="en-US" b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Privacy</a:t>
          </a:r>
        </a:p>
      </dgm:t>
    </dgm:pt>
    <dgm:pt modelId="{FAE66B28-D2F9-497D-A458-D744EC9C81AF}" type="parTrans" cxnId="{06ED88D1-AEDB-4023-A7D2-738AD55FB3F9}">
      <dgm:prSet/>
      <dgm:spPr/>
      <dgm:t>
        <a:bodyPr/>
        <a:lstStyle/>
        <a:p>
          <a:endParaRPr lang="en-US"/>
        </a:p>
      </dgm:t>
    </dgm:pt>
    <dgm:pt modelId="{E16A9A00-8A5C-4E0B-B536-5F6ABE7504F6}" type="sibTrans" cxnId="{06ED88D1-AEDB-4023-A7D2-738AD55FB3F9}">
      <dgm:prSet/>
      <dgm:spPr/>
      <dgm:t>
        <a:bodyPr/>
        <a:lstStyle/>
        <a:p>
          <a:endParaRPr lang="en-US"/>
        </a:p>
      </dgm:t>
    </dgm:pt>
    <dgm:pt modelId="{E334433F-C65B-4D3C-8121-44B973155E74}" type="pres">
      <dgm:prSet presAssocID="{6C2DF3A2-0638-49EF-B9E0-B82BD15847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73F572-0282-4E33-BDAF-1F416646DE59}" type="pres">
      <dgm:prSet presAssocID="{6C2DF3A2-0638-49EF-B9E0-B82BD15847AE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8B3F5318-07B9-4271-AF86-9EDC87045B92}" type="pres">
      <dgm:prSet presAssocID="{F5FB2A53-90D3-4AD5-A6E0-73CEAF4478F3}" presName="centerShape" presStyleLbl="vennNode1" presStyleIdx="0" presStyleCnt="5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73F9B99-FE04-4BA2-8C64-2AF0B12B3866}" type="pres">
      <dgm:prSet presAssocID="{2D580BF2-9346-4593-AE15-2A8533E8D4A1}" presName="node" presStyleLbl="vennNode1" presStyleIdx="1" presStyleCnt="5" custRadScaleRad="98652" custRadScaleInc="4796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0B69AD05-C934-4A0A-909F-F0D99D0D814E}" type="pres">
      <dgm:prSet presAssocID="{6E53A10C-1B34-4365-93F0-EB5611FA13B8}" presName="node" presStyleLbl="vennNode1" presStyleIdx="2" presStyleCnt="5" custRadScaleRad="96968" custRadScaleInc="4140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0C6CD57A-96A9-4C03-9ED6-B70395279814}" type="pres">
      <dgm:prSet presAssocID="{F764C585-38B1-4793-BF22-26ADA85DCBDB}" presName="node" presStyleLbl="vennNode1" presStyleIdx="3" presStyleCnt="5" custRadScaleRad="90407" custRadScaleInc="5455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CE6864F-760B-4CD2-82E7-B7230AB6661F}" type="pres">
      <dgm:prSet presAssocID="{3A4AA446-8E8D-4A13-80E2-AF21B1785A73}" presName="node" presStyleLbl="vennNode1" presStyleIdx="4" presStyleCnt="5" custRadScaleRad="98820" custRadScaleInc="5134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BE7F23DE-BD8B-4ECF-B4AD-31E51EEA31B8}" srcId="{F5FB2A53-90D3-4AD5-A6E0-73CEAF4478F3}" destId="{2D580BF2-9346-4593-AE15-2A8533E8D4A1}" srcOrd="0" destOrd="0" parTransId="{32A1B565-54E5-4131-82F2-52394215CB80}" sibTransId="{26FEFBAF-FA6C-4FAA-B9B4-DFE20134FEF5}"/>
    <dgm:cxn modelId="{998EBA5A-DE7B-4D0E-B4FA-73F7C7CD2D7B}" type="presOf" srcId="{2D580BF2-9346-4593-AE15-2A8533E8D4A1}" destId="{873F9B99-FE04-4BA2-8C64-2AF0B12B3866}" srcOrd="0" destOrd="0" presId="urn:microsoft.com/office/officeart/2005/8/layout/radial3"/>
    <dgm:cxn modelId="{CA178EE6-CF24-4A50-B756-B3FB606BD983}" type="presOf" srcId="{3A4AA446-8E8D-4A13-80E2-AF21B1785A73}" destId="{6CE6864F-760B-4CD2-82E7-B7230AB6661F}" srcOrd="0" destOrd="0" presId="urn:microsoft.com/office/officeart/2005/8/layout/radial3"/>
    <dgm:cxn modelId="{8296C248-A03F-4F07-8950-769AC8C65E92}" type="presOf" srcId="{F764C585-38B1-4793-BF22-26ADA85DCBDB}" destId="{0C6CD57A-96A9-4C03-9ED6-B70395279814}" srcOrd="0" destOrd="0" presId="urn:microsoft.com/office/officeart/2005/8/layout/radial3"/>
    <dgm:cxn modelId="{06ED88D1-AEDB-4023-A7D2-738AD55FB3F9}" srcId="{F5FB2A53-90D3-4AD5-A6E0-73CEAF4478F3}" destId="{6E53A10C-1B34-4365-93F0-EB5611FA13B8}" srcOrd="1" destOrd="0" parTransId="{FAE66B28-D2F9-497D-A458-D744EC9C81AF}" sibTransId="{E16A9A00-8A5C-4E0B-B536-5F6ABE7504F6}"/>
    <dgm:cxn modelId="{84D0F3DB-EE89-416A-AB1D-63E26D9946C1}" srcId="{F5FB2A53-90D3-4AD5-A6E0-73CEAF4478F3}" destId="{F764C585-38B1-4793-BF22-26ADA85DCBDB}" srcOrd="2" destOrd="0" parTransId="{25BDCACC-C3D9-4EED-87FB-3F0C8E319B52}" sibTransId="{AA266502-C12F-4CC5-833D-CC746F734EEC}"/>
    <dgm:cxn modelId="{A4D12FD3-1D4F-4210-AB08-E8E331548AD9}" srcId="{F5FB2A53-90D3-4AD5-A6E0-73CEAF4478F3}" destId="{3A4AA446-8E8D-4A13-80E2-AF21B1785A73}" srcOrd="3" destOrd="0" parTransId="{6C840C6F-8D4D-415A-92AE-9A551A675930}" sibTransId="{F5E57A55-13B0-4E62-9D18-9E7749142C20}"/>
    <dgm:cxn modelId="{0C10AA38-6F1D-46BE-A7D3-36FF357F934D}" type="presOf" srcId="{6C2DF3A2-0638-49EF-B9E0-B82BD15847AE}" destId="{E334433F-C65B-4D3C-8121-44B973155E74}" srcOrd="0" destOrd="0" presId="urn:microsoft.com/office/officeart/2005/8/layout/radial3"/>
    <dgm:cxn modelId="{C3DC4DDF-51CC-4095-A237-C97174ED59AC}" type="presOf" srcId="{F5FB2A53-90D3-4AD5-A6E0-73CEAF4478F3}" destId="{8B3F5318-07B9-4271-AF86-9EDC87045B92}" srcOrd="0" destOrd="0" presId="urn:microsoft.com/office/officeart/2005/8/layout/radial3"/>
    <dgm:cxn modelId="{D22F19CF-88E8-482D-814F-00744C385834}" srcId="{6C2DF3A2-0638-49EF-B9E0-B82BD15847AE}" destId="{F5FB2A53-90D3-4AD5-A6E0-73CEAF4478F3}" srcOrd="0" destOrd="0" parTransId="{241BBE0B-91CB-454E-917D-8BAFE5B8BA7A}" sibTransId="{F2F31EC5-886E-406C-A35D-8A72898BEC85}"/>
    <dgm:cxn modelId="{E0BB9A93-287F-4CB4-8D7D-D31CCF1B53AD}" type="presOf" srcId="{6E53A10C-1B34-4365-93F0-EB5611FA13B8}" destId="{0B69AD05-C934-4A0A-909F-F0D99D0D814E}" srcOrd="0" destOrd="0" presId="urn:microsoft.com/office/officeart/2005/8/layout/radial3"/>
    <dgm:cxn modelId="{8B4A602A-5C44-4585-B78D-6028392AA622}" type="presParOf" srcId="{E334433F-C65B-4D3C-8121-44B973155E74}" destId="{3A73F572-0282-4E33-BDAF-1F416646DE59}" srcOrd="0" destOrd="0" presId="urn:microsoft.com/office/officeart/2005/8/layout/radial3"/>
    <dgm:cxn modelId="{D86CE463-8BE9-4E56-AA35-768227A9DA5F}" type="presParOf" srcId="{3A73F572-0282-4E33-BDAF-1F416646DE59}" destId="{8B3F5318-07B9-4271-AF86-9EDC87045B92}" srcOrd="0" destOrd="0" presId="urn:microsoft.com/office/officeart/2005/8/layout/radial3"/>
    <dgm:cxn modelId="{0799ABB4-0921-413E-8AEC-E84FA3E3409A}" type="presParOf" srcId="{3A73F572-0282-4E33-BDAF-1F416646DE59}" destId="{873F9B99-FE04-4BA2-8C64-2AF0B12B3866}" srcOrd="1" destOrd="0" presId="urn:microsoft.com/office/officeart/2005/8/layout/radial3"/>
    <dgm:cxn modelId="{655B8D1E-1844-4981-A658-BD3328EB985D}" type="presParOf" srcId="{3A73F572-0282-4E33-BDAF-1F416646DE59}" destId="{0B69AD05-C934-4A0A-909F-F0D99D0D814E}" srcOrd="2" destOrd="0" presId="urn:microsoft.com/office/officeart/2005/8/layout/radial3"/>
    <dgm:cxn modelId="{F908FD9C-E9BE-42B1-9590-D5FB8AB171ED}" type="presParOf" srcId="{3A73F572-0282-4E33-BDAF-1F416646DE59}" destId="{0C6CD57A-96A9-4C03-9ED6-B70395279814}" srcOrd="3" destOrd="0" presId="urn:microsoft.com/office/officeart/2005/8/layout/radial3"/>
    <dgm:cxn modelId="{FBB278B1-F56B-40CC-B692-C677FE80AA1D}" type="presParOf" srcId="{3A73F572-0282-4E33-BDAF-1F416646DE59}" destId="{6CE6864F-760B-4CD2-82E7-B7230AB6661F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3CD8C-56B5-4E7A-BEE3-84E19B584D65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592FC-0CBF-4194-AEC2-CFC0BA4FF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67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5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ly blank no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217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0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u.int/en/publications/ITU-T/Pages/T-HDB-OLD.aspx" TargetMode="External"/><Relationship Id="rId3" Type="http://schemas.openxmlformats.org/officeDocument/2006/relationships/hyperlink" Target="http://www.itu.int/rec/T-REC" TargetMode="External"/><Relationship Id="rId7" Type="http://schemas.openxmlformats.org/officeDocument/2006/relationships/hyperlink" Target="http://www.itu.int/en/publications/ITU-T/Pages/T-TUT-OLD.aspx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u.int/en/publications/ITU-T/Pages/T-RES.aspx" TargetMode="External"/><Relationship Id="rId11" Type="http://schemas.openxmlformats.org/officeDocument/2006/relationships/image" Target="../media/image24.png"/><Relationship Id="rId5" Type="http://schemas.openxmlformats.org/officeDocument/2006/relationships/hyperlink" Target="http://www.itu.int/itu-t/recommendations/index.aspx" TargetMode="External"/><Relationship Id="rId10" Type="http://schemas.openxmlformats.org/officeDocument/2006/relationships/image" Target="../media/image23.png"/><Relationship Id="rId4" Type="http://schemas.openxmlformats.org/officeDocument/2006/relationships/hyperlink" Target="http://www.itu.int/net/ITU-R/index.asp?redirect=true&amp;category=information&amp;link=terminology-database&amp;lang=en&amp;adsearch=&amp;SearchTerminology=&amp;sector=&amp;language=all&amp;part=abbreviationterm&amp;kind=anywhere" TargetMode="External"/><Relationship Id="rId9" Type="http://schemas.openxmlformats.org/officeDocument/2006/relationships/hyperlink" Target="http://www.itu.int/net/itu-t/sigdb/menu.asp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84860" y="2755776"/>
            <a:ext cx="7467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r"/>
            <a:r>
              <a:rPr lang="en-US" sz="3000" dirty="0" smtClean="0"/>
              <a:t>Digital Object Architecture (DOA) </a:t>
            </a:r>
            <a:br>
              <a:rPr lang="en-US" sz="3000" dirty="0" smtClean="0"/>
            </a:br>
            <a:r>
              <a:rPr lang="en-US" sz="3000" i="1" dirty="0" smtClean="0"/>
              <a:t>Information session</a:t>
            </a:r>
            <a:endParaRPr lang="en-US" sz="3000" i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94892" y="4377690"/>
            <a:ext cx="6858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5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500" dirty="0" smtClean="0"/>
              <a:t>Friday 27 May 2016  12:00-13:00  Room Popov </a:t>
            </a:r>
            <a:endParaRPr lang="en-US" sz="2500" dirty="0"/>
          </a:p>
        </p:txBody>
      </p:sp>
      <p:sp>
        <p:nvSpPr>
          <p:cNvPr id="9" name="Rectangle 8"/>
          <p:cNvSpPr/>
          <p:nvPr/>
        </p:nvSpPr>
        <p:spPr>
          <a:xfrm>
            <a:off x="1387272" y="4187190"/>
            <a:ext cx="304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92072" y="4187190"/>
            <a:ext cx="6560388" cy="914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87272" y="2842260"/>
            <a:ext cx="304800" cy="11293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92072" y="2839178"/>
            <a:ext cx="6560388" cy="11293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4" y="2333768"/>
            <a:ext cx="7274257" cy="36712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262980"/>
            <a:ext cx="8229600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4F81BD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Platform Architectural Components</a:t>
            </a:r>
            <a:endParaRPr lang="en-US" sz="3600" b="1" dirty="0">
              <a:solidFill>
                <a:srgbClr val="4F81BD"/>
              </a:solidFill>
              <a:latin typeface="Calibri" panose="020F05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457200" indent="457200" algn="just">
              <a:spcAft>
                <a:spcPts val="0"/>
              </a:spcAft>
            </a:pPr>
            <a:r>
              <a:rPr lang="en-GB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Identifier</a:t>
            </a:r>
            <a:r>
              <a:rPr lang="en-GB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:	</a:t>
            </a:r>
            <a:r>
              <a:rPr lang="en-GB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	Alphanumeric </a:t>
            </a:r>
            <a:r>
              <a:rPr lang="en-GB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identifiers, barcodes, </a:t>
            </a:r>
            <a:r>
              <a:rPr lang="en-GB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ucode</a:t>
            </a:r>
            <a:r>
              <a:rPr lang="en-GB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, text, RF</a:t>
            </a:r>
            <a:endParaRPr lang="en-US" dirty="0"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457200" indent="457200" algn="just">
              <a:spcAft>
                <a:spcPts val="0"/>
              </a:spcAft>
            </a:pPr>
            <a:r>
              <a:rPr lang="en-GB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Reader:	</a:t>
            </a:r>
            <a:r>
              <a:rPr lang="en-GB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		Optical</a:t>
            </a:r>
            <a:r>
              <a:rPr lang="en-GB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, RF</a:t>
            </a:r>
            <a:endParaRPr lang="en-US" dirty="0"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457200" indent="457200" algn="just">
              <a:spcAft>
                <a:spcPts val="0"/>
              </a:spcAft>
            </a:pPr>
            <a:r>
              <a:rPr lang="en-GB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Transmission:	IP networks, proprietary protocols</a:t>
            </a:r>
            <a:endParaRPr lang="en-US" dirty="0"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457200" indent="457200" algn="just">
              <a:spcAft>
                <a:spcPts val="0"/>
              </a:spcAft>
            </a:pPr>
            <a:r>
              <a:rPr lang="en-GB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Resolution:	</a:t>
            </a:r>
            <a:r>
              <a:rPr lang="en-GB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	Handle </a:t>
            </a:r>
            <a:r>
              <a:rPr lang="en-GB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System</a:t>
            </a:r>
            <a:endParaRPr lang="en-US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/>
          </p:cNvSpPr>
          <p:nvPr/>
        </p:nvSpPr>
        <p:spPr bwMode="auto">
          <a:xfrm>
            <a:off x="6457950" y="1135940"/>
            <a:ext cx="2533650" cy="1047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/>
                <a:cs typeface="Arial" panose="020B0604020202020204" pitchFamily="34" charset="0"/>
              </a:rPr>
              <a:t>Systemic organization of data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/>
                <a:cs typeface="Arial" panose="020B0604020202020204" pitchFamily="34" charset="0"/>
              </a:rPr>
              <a:t>Type value pair capabilities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/>
                <a:cs typeface="Arial" panose="020B0604020202020204" pitchFamily="34" charset="0"/>
              </a:rPr>
              <a:t>Defining new type value pairs enabling advanced data management of Handle Record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/>
                <a:cs typeface="Arial" panose="020B0604020202020204" pitchFamily="34" charset="0"/>
              </a:rPr>
              <a:t>Linking IDs of objects to other objects possible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8"/>
          <p:cNvSpPr>
            <a:spLocks/>
          </p:cNvSpPr>
          <p:nvPr/>
        </p:nvSpPr>
        <p:spPr bwMode="auto">
          <a:xfrm>
            <a:off x="218160" y="4427059"/>
            <a:ext cx="2770700" cy="895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/>
                <a:cs typeface="Arial" panose="020B0604020202020204" pitchFamily="34" charset="0"/>
              </a:rPr>
              <a:t>Public Key Infrastructure  regime (PKI)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/>
                <a:cs typeface="Arial" panose="020B0604020202020204" pitchFamily="34" charset="0"/>
              </a:rPr>
              <a:t>Enabling data authenticity, confidentiality and integrity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/>
                <a:cs typeface="Arial" panose="020B0604020202020204" pitchFamily="34" charset="0"/>
              </a:rPr>
              <a:t>Safety feature (passphrase)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3106920"/>
              </p:ext>
            </p:extLst>
          </p:nvPr>
        </p:nvGraphicFramePr>
        <p:xfrm>
          <a:off x="2760345" y="1667510"/>
          <a:ext cx="3411855" cy="3548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26"/>
          <p:cNvSpPr>
            <a:spLocks/>
          </p:cNvSpPr>
          <p:nvPr/>
        </p:nvSpPr>
        <p:spPr bwMode="auto">
          <a:xfrm>
            <a:off x="6425565" y="4166235"/>
            <a:ext cx="2566035" cy="104965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/>
                <a:cs typeface="Arial" panose="020B0604020202020204" pitchFamily="34" charset="0"/>
              </a:rPr>
              <a:t>Handle Record permission control and management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/>
                <a:cs typeface="Arial" panose="020B0604020202020204" pitchFamily="34" charset="0"/>
              </a:rPr>
              <a:t>Owner of the Handle Record can set public and private access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/>
                <a:cs typeface="Arial" panose="020B0604020202020204" pitchFamily="34" charset="0"/>
              </a:rPr>
              <a:t>Owner can delegate who can read, write, delete and create type value pairs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0"/>
          <p:cNvSpPr>
            <a:spLocks/>
          </p:cNvSpPr>
          <p:nvPr/>
        </p:nvSpPr>
        <p:spPr bwMode="auto">
          <a:xfrm>
            <a:off x="110203" y="1135940"/>
            <a:ext cx="2836460" cy="1323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/>
                <a:cs typeface="Arial" panose="020B0604020202020204" pitchFamily="34" charset="0"/>
              </a:rPr>
              <a:t>Interoperable with existing resolution systems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/>
                <a:cs typeface="Arial" panose="020B0604020202020204" pitchFamily="34" charset="0"/>
              </a:rPr>
              <a:t>Unique persistent identification and multilingual</a:t>
            </a:r>
            <a:r>
              <a:rPr kumimoji="0" lang="en-US" alt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/>
                <a:cs typeface="Arial" panose="020B0604020202020204" pitchFamily="34" charset="0"/>
              </a:rPr>
              <a:t>support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/>
                <a:cs typeface="Arial" panose="020B0604020202020204" pitchFamily="34" charset="0"/>
              </a:rPr>
              <a:t>Decentralized technical management system for IoT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/>
                <a:cs typeface="Arial" panose="020B0604020202020204" pitchFamily="34" charset="0"/>
              </a:rPr>
              <a:t>Enhanced search capabilities and indexing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/>
                <a:cs typeface="Arial" panose="020B0604020202020204" pitchFamily="34" charset="0"/>
              </a:rPr>
              <a:t>Recursive resolution possible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105"/>
          <p:cNvSpPr txBox="1">
            <a:spLocks/>
          </p:cNvSpPr>
          <p:nvPr/>
        </p:nvSpPr>
        <p:spPr bwMode="auto">
          <a:xfrm>
            <a:off x="152400" y="-17156"/>
            <a:ext cx="8773935" cy="110799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anose="02040503050406030204" pitchFamily="18" charset="0"/>
                <a:ea typeface="MS Mincho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anose="02040503050406030204" pitchFamily="18" charset="0"/>
                <a:ea typeface="MS Mincho"/>
                <a:cs typeface="Arial" panose="020B0604020202020204" pitchFamily="34" charset="0"/>
              </a:rPr>
              <a:t>Benefits of the Platform for Interoperability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550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7360" y="3297932"/>
            <a:ext cx="5787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Uses of 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DOA in ITU</a:t>
            </a:r>
          </a:p>
        </p:txBody>
      </p:sp>
      <p:sp>
        <p:nvSpPr>
          <p:cNvPr id="4" name="Rectangle 3"/>
          <p:cNvSpPr/>
          <p:nvPr/>
        </p:nvSpPr>
        <p:spPr>
          <a:xfrm>
            <a:off x="1737360" y="3224858"/>
            <a:ext cx="50673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3</a:t>
            </a:r>
            <a:endParaRPr lang="en-US" sz="44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44090" y="3224858"/>
            <a:ext cx="5280660" cy="914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46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608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Key Service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122680"/>
            <a:ext cx="9042400" cy="470782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/>
              <a:t>Resolution System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Global: Multi-Primary </a:t>
            </a:r>
            <a:r>
              <a:rPr lang="en-US" dirty="0"/>
              <a:t>Global Handle Registry (</a:t>
            </a:r>
            <a:r>
              <a:rPr lang="en-US" dirty="0" smtClean="0"/>
              <a:t>MP-GHR)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Local: Local </a:t>
            </a:r>
            <a:r>
              <a:rPr lang="en-US" dirty="0"/>
              <a:t>Handle Services (LHS</a:t>
            </a:r>
            <a:r>
              <a:rPr lang="en-US" dirty="0" smtClean="0"/>
              <a:t>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/>
              <a:t>Development environment</a:t>
            </a:r>
            <a:r>
              <a:rPr lang="en-US" sz="2800" dirty="0" smtClean="0"/>
              <a:t>: environment hosting applications for staging and development, before going live.</a:t>
            </a:r>
            <a:endParaRPr lang="en-US" sz="2800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/>
              <a:t>Production environment</a:t>
            </a:r>
            <a:r>
              <a:rPr lang="en-US" sz="2800" dirty="0"/>
              <a:t>: environment hosting </a:t>
            </a:r>
            <a:r>
              <a:rPr lang="en-US" sz="2800" dirty="0" smtClean="0"/>
              <a:t>operational applications </a:t>
            </a:r>
            <a:r>
              <a:rPr lang="en-US" sz="2800" dirty="0"/>
              <a:t>and </a:t>
            </a:r>
            <a:r>
              <a:rPr lang="en-US" sz="2800" dirty="0" smtClean="0"/>
              <a:t>web services; </a:t>
            </a:r>
            <a:r>
              <a:rPr lang="en-US" sz="2800" dirty="0"/>
              <a:t>accessible to external users and developers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065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Resolution Service Provider (RSP): GHR/LHS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10572"/>
            <a:ext cx="8229600" cy="736595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ITU creates and manages its own prefixes under prefix 11.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Prefixes </a:t>
            </a:r>
            <a:r>
              <a:rPr lang="en-US" sz="2000" dirty="0">
                <a:solidFill>
                  <a:schemeClr val="accent1"/>
                </a:solidFill>
              </a:rPr>
              <a:t>created in ITU </a:t>
            </a:r>
            <a:r>
              <a:rPr lang="en-US" sz="2000" dirty="0" smtClean="0">
                <a:solidFill>
                  <a:schemeClr val="accent1"/>
                </a:solidFill>
              </a:rPr>
              <a:t>so far: 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5472" y="3862612"/>
            <a:ext cx="2076595" cy="101566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ct val="0"/>
              </a:spcBef>
              <a:buFont typeface="Arial"/>
              <a:buNone/>
            </a:pPr>
            <a:r>
              <a:rPr lang="en-US" sz="20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Prefix 11 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Font typeface="Arial"/>
              <a:buNone/>
            </a:pPr>
            <a:r>
              <a:rPr lang="en-US" sz="20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Root</a:t>
            </a:r>
            <a:endParaRPr lang="en-US" sz="20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ight Brace 5"/>
          <p:cNvSpPr/>
          <p:nvPr/>
        </p:nvSpPr>
        <p:spPr>
          <a:xfrm rot="10800000">
            <a:off x="2472987" y="3212930"/>
            <a:ext cx="469605" cy="231503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871149" y="3354782"/>
            <a:ext cx="4924238" cy="2031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800" dirty="0"/>
              <a:t>11.1001 -&gt; ITU-R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/>
              <a:t>11.1002 -&gt; ITU-T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/>
              <a:t>11.1003 -&gt; ITU-D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/>
              <a:t>11.1004 -&gt; General Secretariat of ITU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/>
              <a:t>11.1234 -&gt; staging / development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/>
              <a:t>11.1000 -&gt; prefix 11 </a:t>
            </a:r>
            <a:r>
              <a:rPr lang="en-US" sz="1800" dirty="0" smtClean="0"/>
              <a:t>community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 smtClean="0"/>
              <a:t>11.oid    -&gt; Object Identifiers (OID) interoperability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031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Architecture Initiatives @ITU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2637"/>
            <a:ext cx="8229600" cy="3319423"/>
          </a:xfrm>
        </p:spPr>
        <p:txBody>
          <a:bodyPr>
            <a:noAutofit/>
          </a:bodyPr>
          <a:lstStyle/>
          <a:p>
            <a:pPr marL="0" indent="0">
              <a:spcBef>
                <a:spcPts val="20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More than 1M handle </a:t>
            </a:r>
            <a:r>
              <a:rPr lang="en-US" sz="1800" dirty="0">
                <a:solidFill>
                  <a:schemeClr val="tx1"/>
                </a:solidFill>
              </a:rPr>
              <a:t>identifiers have been already assigned to various ITU digital objects, </a:t>
            </a:r>
            <a:r>
              <a:rPr lang="en-US" sz="1800" dirty="0" smtClean="0">
                <a:solidFill>
                  <a:schemeClr val="tx1"/>
                </a:solidFill>
              </a:rPr>
              <a:t>such as:</a:t>
            </a:r>
            <a:endParaRPr lang="en-US" sz="1800" b="1" dirty="0">
              <a:solidFill>
                <a:schemeClr val="tx1"/>
              </a:solidFill>
            </a:endParaRPr>
          </a:p>
          <a:p>
            <a:pPr>
              <a:spcBef>
                <a:spcPts val="20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ITU </a:t>
            </a:r>
            <a:r>
              <a:rPr lang="en-US" sz="1800" dirty="0" smtClean="0">
                <a:solidFill>
                  <a:schemeClr val="tx1"/>
                </a:solidFill>
              </a:rPr>
              <a:t>History Portal </a:t>
            </a:r>
            <a:r>
              <a:rPr lang="en-US" sz="1800" dirty="0">
                <a:solidFill>
                  <a:schemeClr val="tx1"/>
                </a:solidFill>
              </a:rPr>
              <a:t>(webpages and documents) </a:t>
            </a:r>
            <a:r>
              <a:rPr lang="en-US" sz="1800" dirty="0" smtClean="0">
                <a:solidFill>
                  <a:schemeClr val="tx1"/>
                </a:solidFill>
              </a:rPr>
              <a:t>[~</a:t>
            </a:r>
            <a:r>
              <a:rPr lang="en-US" sz="1800" dirty="0">
                <a:solidFill>
                  <a:schemeClr val="tx1"/>
                </a:solidFill>
              </a:rPr>
              <a:t>3</a:t>
            </a:r>
            <a:r>
              <a:rPr lang="en-US" sz="1800" dirty="0" smtClean="0">
                <a:solidFill>
                  <a:schemeClr val="tx1"/>
                </a:solidFill>
              </a:rPr>
              <a:t>k </a:t>
            </a:r>
            <a:r>
              <a:rPr lang="en-US" sz="1800" dirty="0">
                <a:solidFill>
                  <a:schemeClr val="tx1"/>
                </a:solidFill>
              </a:rPr>
              <a:t>digital objects</a:t>
            </a:r>
            <a:r>
              <a:rPr lang="en-US" sz="1800" dirty="0" smtClean="0">
                <a:solidFill>
                  <a:schemeClr val="tx1"/>
                </a:solidFill>
              </a:rPr>
              <a:t>]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20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ITU-T Recommendations and </a:t>
            </a:r>
            <a:r>
              <a:rPr lang="en-US" sz="1800" dirty="0" smtClean="0">
                <a:solidFill>
                  <a:schemeClr val="tx1"/>
                </a:solidFill>
              </a:rPr>
              <a:t>its </a:t>
            </a:r>
            <a:r>
              <a:rPr lang="en-US" sz="1800" dirty="0">
                <a:solidFill>
                  <a:schemeClr val="tx1"/>
                </a:solidFill>
              </a:rPr>
              <a:t>respective patent statements and </a:t>
            </a:r>
            <a:r>
              <a:rPr lang="en-US" sz="1800" dirty="0" smtClean="0">
                <a:solidFill>
                  <a:schemeClr val="tx1"/>
                </a:solidFill>
              </a:rPr>
              <a:t>copyrights [~95k digital objects]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2000"/>
              </a:spcBef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Different collections of ITU-T databases and working </a:t>
            </a:r>
            <a:r>
              <a:rPr lang="en-US" sz="1800" dirty="0">
                <a:solidFill>
                  <a:schemeClr val="tx1"/>
                </a:solidFill>
              </a:rPr>
              <a:t>groups </a:t>
            </a:r>
            <a:r>
              <a:rPr lang="en-US" sz="1800" dirty="0" smtClean="0">
                <a:solidFill>
                  <a:schemeClr val="tx1"/>
                </a:solidFill>
              </a:rPr>
              <a:t>[~200k </a:t>
            </a:r>
            <a:r>
              <a:rPr lang="en-US" sz="1800" dirty="0">
                <a:solidFill>
                  <a:schemeClr val="tx1"/>
                </a:solidFill>
              </a:rPr>
              <a:t>digital objects</a:t>
            </a:r>
            <a:r>
              <a:rPr lang="en-US" sz="1800" dirty="0" smtClean="0">
                <a:solidFill>
                  <a:schemeClr val="tx1"/>
                </a:solidFill>
              </a:rPr>
              <a:t>]</a:t>
            </a:r>
          </a:p>
          <a:p>
            <a:pPr>
              <a:spcBef>
                <a:spcPts val="2000"/>
              </a:spcBef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Ship stations from ITU-R </a:t>
            </a:r>
            <a:r>
              <a:rPr lang="en-US" sz="1800" dirty="0">
                <a:solidFill>
                  <a:schemeClr val="tx1"/>
                </a:solidFill>
              </a:rPr>
              <a:t>maritime database </a:t>
            </a:r>
            <a:r>
              <a:rPr lang="en-US" sz="1800" dirty="0" smtClean="0">
                <a:solidFill>
                  <a:schemeClr val="tx1"/>
                </a:solidFill>
              </a:rPr>
              <a:t>[~800k </a:t>
            </a:r>
            <a:r>
              <a:rPr lang="en-US" sz="1800" dirty="0">
                <a:solidFill>
                  <a:schemeClr val="tx1"/>
                </a:solidFill>
              </a:rPr>
              <a:t>digital objects</a:t>
            </a:r>
            <a:r>
              <a:rPr lang="en-US" sz="1800" dirty="0" smtClean="0">
                <a:solidFill>
                  <a:schemeClr val="tx1"/>
                </a:solidFill>
              </a:rPr>
              <a:t>]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2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0060" y="-5608"/>
            <a:ext cx="8229600" cy="669751"/>
          </a:xfrm>
        </p:spPr>
        <p:txBody>
          <a:bodyPr>
            <a:normAutofit/>
          </a:bodyPr>
          <a:lstStyle/>
          <a:p>
            <a:r>
              <a:rPr lang="en-US" sz="3600" dirty="0"/>
              <a:t>Applications </a:t>
            </a:r>
            <a:r>
              <a:rPr lang="en-US" sz="3600" dirty="0" smtClean="0"/>
              <a:t>Developed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50" y="875899"/>
            <a:ext cx="8669020" cy="4745255"/>
          </a:xfrm>
        </p:spPr>
        <p:txBody>
          <a:bodyPr>
            <a:noAutofit/>
          </a:bodyPr>
          <a:lstStyle/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/>
              <a:t>Handle Bridge</a:t>
            </a:r>
            <a:r>
              <a:rPr lang="en-US" sz="1800" dirty="0" smtClean="0"/>
              <a:t>: tool for administrators for managing prefixes &amp; suffixes and connect external applications to the handle system.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/>
              <a:t>Indexing </a:t>
            </a:r>
            <a:r>
              <a:rPr lang="en-US" sz="1800" b="1" dirty="0"/>
              <a:t>tool</a:t>
            </a:r>
            <a:r>
              <a:rPr lang="en-US" sz="1800" dirty="0"/>
              <a:t>: application for storing and searching Digital </a:t>
            </a:r>
            <a:r>
              <a:rPr lang="en-US" sz="1800" dirty="0" smtClean="0"/>
              <a:t>Objects on LHS.</a:t>
            </a:r>
            <a:endParaRPr lang="en-US" sz="1800" dirty="0"/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/>
              <a:t>Handle Web Client: </a:t>
            </a:r>
            <a:r>
              <a:rPr lang="en-US" sz="1800" dirty="0" smtClean="0"/>
              <a:t>web application for end-users for displaying, creating and modifying Digital Objects.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/>
              <a:t>Synchronization </a:t>
            </a:r>
            <a:r>
              <a:rPr lang="en-US" sz="1800" b="1" dirty="0"/>
              <a:t>tool: </a:t>
            </a:r>
            <a:r>
              <a:rPr lang="en-US" sz="1800" dirty="0"/>
              <a:t>Application Programming Interface (API) to automate synchronization between local databases and the </a:t>
            </a:r>
            <a:r>
              <a:rPr lang="en-US" sz="1800" dirty="0" smtClean="0"/>
              <a:t>Handle </a:t>
            </a:r>
            <a:r>
              <a:rPr lang="en-US" sz="1800" dirty="0"/>
              <a:t>S</a:t>
            </a:r>
            <a:r>
              <a:rPr lang="en-US" sz="1800" dirty="0" smtClean="0"/>
              <a:t>ystem</a:t>
            </a:r>
            <a:r>
              <a:rPr lang="en-US" sz="1800" dirty="0"/>
              <a:t>. 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Anti-counterfeit applications</a:t>
            </a:r>
            <a:r>
              <a:rPr lang="en-US" sz="1800" dirty="0"/>
              <a:t>: prototype for using </a:t>
            </a:r>
            <a:r>
              <a:rPr lang="en-US" sz="1800" dirty="0" smtClean="0"/>
              <a:t>Handle </a:t>
            </a:r>
            <a:r>
              <a:rPr lang="en-US" sz="1800" dirty="0"/>
              <a:t>IDs </a:t>
            </a:r>
            <a:r>
              <a:rPr lang="en-US" sz="1800" dirty="0" smtClean="0"/>
              <a:t>to </a:t>
            </a:r>
            <a:r>
              <a:rPr lang="en-US" sz="1800" dirty="0"/>
              <a:t>validate products, tools: registration API, verification server and QR application reader.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Handle Ubuntu Client</a:t>
            </a:r>
            <a:r>
              <a:rPr lang="en-US" sz="1800" dirty="0"/>
              <a:t>: application with native support for resolving identifiers; available in Ubuntu OS / Linux distribution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32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" y="1016000"/>
            <a:ext cx="9128277" cy="4653300"/>
          </a:xfrm>
          <a:prstGeom prst="roundRect">
            <a:avLst>
              <a:gd name="adj" fmla="val 8196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Set policies to name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digital objects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using the Handle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IDs for </a:t>
            </a:r>
            <a:r>
              <a:rPr lang="en-US" sz="2000" dirty="0" smtClean="0">
                <a:solidFill>
                  <a:schemeClr val="tx1"/>
                </a:solidFill>
              </a:rPr>
              <a:t>persistent identification.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Increase Reach, </a:t>
            </a:r>
            <a:r>
              <a:rPr lang="en-US" sz="2000" dirty="0">
                <a:solidFill>
                  <a:schemeClr val="tx1"/>
                </a:solidFill>
              </a:rPr>
              <a:t>indexing and cataloging objects for safer and better external </a:t>
            </a:r>
            <a:r>
              <a:rPr lang="en-US" sz="2000" dirty="0" smtClean="0">
                <a:solidFill>
                  <a:schemeClr val="tx1"/>
                </a:solidFill>
              </a:rPr>
              <a:t>access.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Provide interoperable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platform for heterogeneous systems, </a:t>
            </a:r>
            <a:r>
              <a:rPr lang="en-US" sz="2000" dirty="0">
                <a:solidFill>
                  <a:schemeClr val="tx1"/>
                </a:solidFill>
              </a:rPr>
              <a:t>using open standard protocols to communicate and </a:t>
            </a:r>
            <a:r>
              <a:rPr lang="en-US" sz="2000" dirty="0" smtClean="0">
                <a:solidFill>
                  <a:schemeClr val="tx1"/>
                </a:solidFill>
              </a:rPr>
              <a:t>resolve </a:t>
            </a:r>
            <a:r>
              <a:rPr lang="en-US" sz="2000" dirty="0">
                <a:solidFill>
                  <a:schemeClr val="tx1"/>
                </a:solidFill>
              </a:rPr>
              <a:t>Handle </a:t>
            </a:r>
            <a:r>
              <a:rPr lang="en-US" sz="2000" dirty="0" smtClean="0">
                <a:solidFill>
                  <a:schemeClr val="tx1"/>
                </a:solidFill>
              </a:rPr>
              <a:t>IDs.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Multilingual support for all official UN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languages.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Different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security levels and privacy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controls to access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Multiple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resolution system to access objects, </a:t>
            </a:r>
            <a:r>
              <a:rPr lang="en-US" sz="2000" dirty="0">
                <a:solidFill>
                  <a:schemeClr val="tx1"/>
                </a:solidFill>
              </a:rPr>
              <a:t>different languages and media </a:t>
            </a:r>
            <a:r>
              <a:rPr lang="en-US" sz="2000" dirty="0" smtClean="0">
                <a:solidFill>
                  <a:schemeClr val="tx1"/>
                </a:solidFill>
              </a:rPr>
              <a:t>types.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699" y="159728"/>
            <a:ext cx="8991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DOA in ITU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 Advanced Information Management 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539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781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Before: ITU-T </a:t>
            </a:r>
            <a:r>
              <a:rPr lang="en-US" sz="3600" dirty="0"/>
              <a:t>resources </a:t>
            </a:r>
            <a:r>
              <a:rPr lang="en-US" sz="3600" dirty="0" smtClean="0"/>
              <a:t>scattered</a:t>
            </a:r>
            <a:endParaRPr lang="en-US" sz="3600" dirty="0"/>
          </a:p>
        </p:txBody>
      </p:sp>
      <p:pic>
        <p:nvPicPr>
          <p:cNvPr id="4" name="Picture 2" descr="http://cdn1.iconfinder.com/data/icons/ColoBrush_Pack/256/database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72" y="3250982"/>
            <a:ext cx="1154701" cy="126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dn1.iconfinder.com/data/icons/ColoBrush_Pack/256/databa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108" y="2126024"/>
            <a:ext cx="68226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dn1.iconfinder.com/data/icons/ColoBrush_Pack/256/databa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487" y="2726529"/>
            <a:ext cx="864096" cy="109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dn1.iconfinder.com/data/icons/ColoBrush_Pack/256/databa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50" y="4402888"/>
            <a:ext cx="864096" cy="109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dn1.iconfinder.com/data/icons/ColoBrush_Pack/256/databa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526" y="4935538"/>
            <a:ext cx="564479" cy="71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dn1.iconfinder.com/data/icons/ColoBrush_Pack/256/databa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450" y="2091634"/>
            <a:ext cx="689235" cy="87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cdn1.iconfinder.com/data/icons/ColoBrush_Pack/256/databa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422" y="3206389"/>
            <a:ext cx="564479" cy="71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06122" y="4379283"/>
            <a:ext cx="833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hlinkClick r:id="rId3"/>
              </a:rPr>
              <a:t>Rec. files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3216" y="3688232"/>
            <a:ext cx="1090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hlinkClick r:id="rId4"/>
              </a:rPr>
              <a:t>Terminology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98438" y="2892727"/>
            <a:ext cx="833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hlinkClick r:id="rId5"/>
              </a:rPr>
              <a:t>Rec. info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2358" y="3842239"/>
            <a:ext cx="1586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  <a:hlinkClick r:id="rId6"/>
              </a:rPr>
              <a:t>Resolutions and opinions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6863" y="5366514"/>
            <a:ext cx="1378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hlinkClick r:id="rId7"/>
              </a:rPr>
              <a:t>Technical papers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0530" y="5576904"/>
            <a:ext cx="1378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  <a:hlinkClick r:id="rId8"/>
              </a:rPr>
              <a:t>Handbook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06475" y="2908115"/>
            <a:ext cx="1586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  <a:hlinkClick r:id="rId9"/>
              </a:rPr>
              <a:t>Test signals</a:t>
            </a:r>
            <a:endParaRPr lang="en-US" sz="1200" dirty="0" smtClean="0">
              <a:latin typeface="Calibri" panose="020F0502020204030204" pitchFamily="34" charset="0"/>
            </a:endParaRPr>
          </a:p>
        </p:txBody>
      </p:sp>
      <p:pic>
        <p:nvPicPr>
          <p:cNvPr id="18" name="Picture 2" descr="http://cdn1.iconfinder.com/data/icons/ColoBrush_Pack/256/databas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779" y="4795061"/>
            <a:ext cx="294273" cy="37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cdn1.iconfinder.com/data/icons/ColoBrush_Pack/256/databa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14" y="4045428"/>
            <a:ext cx="564479" cy="71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7755282" y="3514473"/>
            <a:ext cx="644374" cy="6552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Straight Arrow Connector 20"/>
          <p:cNvCxnSpPr/>
          <p:nvPr/>
        </p:nvCxnSpPr>
        <p:spPr>
          <a:xfrm>
            <a:off x="6088002" y="2893250"/>
            <a:ext cx="1318504" cy="586911"/>
          </a:xfrm>
          <a:prstGeom prst="straightConnector1">
            <a:avLst/>
          </a:prstGeom>
          <a:ln w="28575">
            <a:prstDash val="solid"/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086704" y="3178940"/>
            <a:ext cx="1264514" cy="445940"/>
          </a:xfrm>
          <a:prstGeom prst="straightConnector1">
            <a:avLst/>
          </a:prstGeom>
          <a:ln w="28575">
            <a:prstDash val="solid"/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009437" y="3570112"/>
            <a:ext cx="1341781" cy="268195"/>
          </a:xfrm>
          <a:prstGeom prst="straightConnector1">
            <a:avLst/>
          </a:prstGeom>
          <a:ln w="28575">
            <a:prstDash val="solid"/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331654" y="4016052"/>
            <a:ext cx="1019564" cy="25664"/>
          </a:xfrm>
          <a:prstGeom prst="straightConnector1">
            <a:avLst/>
          </a:prstGeom>
          <a:ln w="28575">
            <a:prstDash val="solid"/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975901" y="4186435"/>
            <a:ext cx="1430605" cy="400095"/>
          </a:xfrm>
          <a:prstGeom prst="straightConnector1">
            <a:avLst/>
          </a:prstGeom>
          <a:ln w="28575">
            <a:prstDash val="solid"/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843470" y="4356506"/>
            <a:ext cx="1563036" cy="838873"/>
          </a:xfrm>
          <a:prstGeom prst="straightConnector1">
            <a:avLst/>
          </a:prstGeom>
          <a:ln w="28575">
            <a:prstDash val="solid"/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40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33" y="3742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After: Centralized Information System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28" y="3515544"/>
            <a:ext cx="1027920" cy="8815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56064" y="4291257"/>
            <a:ext cx="1164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Handle System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3899" y="3322649"/>
            <a:ext cx="6744584" cy="135667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1016" y="3168759"/>
            <a:ext cx="648072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DOA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22838" y="5829409"/>
            <a:ext cx="644374" cy="6552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Arrow Connector 8"/>
          <p:cNvCxnSpPr/>
          <p:nvPr/>
        </p:nvCxnSpPr>
        <p:spPr>
          <a:xfrm flipH="1">
            <a:off x="4338183" y="4751351"/>
            <a:ext cx="2" cy="998893"/>
          </a:xfrm>
          <a:prstGeom prst="straightConnector1">
            <a:avLst/>
          </a:prstGeom>
          <a:ln w="28575">
            <a:prstDash val="solid"/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2" descr="http://cdn1.iconfinder.com/data/icons/ColoBrush_Pack/256/databa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389" y="1929031"/>
            <a:ext cx="596598" cy="75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cdn1.iconfinder.com/data/icons/ColoBrush_Pack/256/databa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383" y="1917898"/>
            <a:ext cx="596598" cy="75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dn1.iconfinder.com/data/icons/ColoBrush_Pack/256/databa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887" y="1938361"/>
            <a:ext cx="596598" cy="75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2855304" y="2691870"/>
            <a:ext cx="701378" cy="737226"/>
          </a:xfrm>
          <a:prstGeom prst="straightConnector1">
            <a:avLst/>
          </a:prstGeom>
          <a:ln w="28575">
            <a:prstDash val="sysDash"/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1" idx="2"/>
          </p:cNvCxnSpPr>
          <p:nvPr/>
        </p:nvCxnSpPr>
        <p:spPr>
          <a:xfrm flipH="1" flipV="1">
            <a:off x="3556682" y="2673497"/>
            <a:ext cx="516929" cy="755599"/>
          </a:xfrm>
          <a:prstGeom prst="straightConnector1">
            <a:avLst/>
          </a:prstGeom>
          <a:ln w="28575">
            <a:prstDash val="sysDash"/>
            <a:headEnd type="arrow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2" idx="2"/>
          </p:cNvCxnSpPr>
          <p:nvPr/>
        </p:nvCxnSpPr>
        <p:spPr>
          <a:xfrm flipH="1" flipV="1">
            <a:off x="4338186" y="2693960"/>
            <a:ext cx="53024" cy="749560"/>
          </a:xfrm>
          <a:prstGeom prst="straightConnector1">
            <a:avLst/>
          </a:prstGeom>
          <a:ln w="28575">
            <a:prstDash val="sysDash"/>
            <a:headEnd type="arrow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673723" y="2673497"/>
            <a:ext cx="498991" cy="744981"/>
          </a:xfrm>
          <a:prstGeom prst="straightConnector1">
            <a:avLst/>
          </a:prstGeom>
          <a:ln w="28575">
            <a:prstDash val="sysDash"/>
            <a:headEnd type="arrow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08278" y="4941990"/>
            <a:ext cx="185981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Search on metadata, keywords and file content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4360" y="1503966"/>
            <a:ext cx="1099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Others: Email, websites, …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057" y="1947534"/>
            <a:ext cx="618329" cy="61832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65975" y="1514344"/>
            <a:ext cx="1099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ITU-T databases</a:t>
            </a:r>
          </a:p>
        </p:txBody>
      </p:sp>
      <p:pic>
        <p:nvPicPr>
          <p:cNvPr id="21" name="Picture 2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958" y="1943253"/>
            <a:ext cx="633848" cy="60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V="1">
            <a:off x="4983201" y="2618801"/>
            <a:ext cx="982579" cy="804543"/>
          </a:xfrm>
          <a:prstGeom prst="straightConnector1">
            <a:avLst/>
          </a:prstGeom>
          <a:ln w="28575">
            <a:prstDash val="sysDash"/>
            <a:headEnd type="arrow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40650" y="1500634"/>
            <a:ext cx="1099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ITU-T files and media content</a:t>
            </a:r>
          </a:p>
        </p:txBody>
      </p:sp>
    </p:spTree>
    <p:extLst>
      <p:ext uri="{BB962C8B-B14F-4D97-AF65-F5344CB8AC3E}">
        <p14:creationId xmlns:p14="http://schemas.microsoft.com/office/powerpoint/2010/main" val="3151334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7360" y="3297932"/>
            <a:ext cx="5787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Overview of the DOA</a:t>
            </a:r>
          </a:p>
        </p:txBody>
      </p:sp>
      <p:sp>
        <p:nvSpPr>
          <p:cNvPr id="4" name="Rectangle 3"/>
          <p:cNvSpPr/>
          <p:nvPr/>
        </p:nvSpPr>
        <p:spPr>
          <a:xfrm>
            <a:off x="1737360" y="3224858"/>
            <a:ext cx="50673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1</a:t>
            </a:r>
            <a:endParaRPr lang="en-US" sz="44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44090" y="3224858"/>
            <a:ext cx="5280660" cy="914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05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7360" y="3297932"/>
            <a:ext cx="57873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ITU and DONA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Foundation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483995" y="3224858"/>
            <a:ext cx="50673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4</a:t>
            </a:r>
            <a:endParaRPr lang="en-US" sz="44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990725" y="3224858"/>
            <a:ext cx="5534025" cy="914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75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266701" y="152085"/>
            <a:ext cx="8686800" cy="115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Framework for the Management of the DOA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89575" y="1623836"/>
            <a:ext cx="7527337" cy="4202141"/>
          </a:xfrm>
          <a:prstGeom prst="roundRect">
            <a:avLst>
              <a:gd name="adj" fmla="val 5439"/>
            </a:avLst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Group 86"/>
          <p:cNvGrpSpPr/>
          <p:nvPr/>
        </p:nvGrpSpPr>
        <p:grpSpPr>
          <a:xfrm>
            <a:off x="1065776" y="1158241"/>
            <a:ext cx="7254239" cy="4312213"/>
            <a:chOff x="615968" y="1752600"/>
            <a:chExt cx="6919874" cy="4069861"/>
          </a:xfrm>
        </p:grpSpPr>
        <p:sp>
          <p:nvSpPr>
            <p:cNvPr id="5" name="Rounded Rectangle 4"/>
            <p:cNvSpPr/>
            <p:nvPr/>
          </p:nvSpPr>
          <p:spPr>
            <a:xfrm>
              <a:off x="3410580" y="2590800"/>
              <a:ext cx="1280640" cy="817357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16"/>
            <p:cNvSpPr/>
            <p:nvPr/>
          </p:nvSpPr>
          <p:spPr>
            <a:xfrm>
              <a:off x="3429000" y="2590800"/>
              <a:ext cx="1230629" cy="76947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b="1" kern="1200" dirty="0" smtClean="0"/>
                <a:t>DONA 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400" b="1" dirty="0" smtClean="0"/>
                <a:t>Foundation</a:t>
              </a:r>
              <a:endParaRPr lang="en-US" sz="1400" b="1" kern="12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752600" y="1752600"/>
              <a:ext cx="4701485" cy="566651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1" dirty="0" smtClean="0"/>
                <a:t>Digital Object Architecture (DOA) </a:t>
              </a:r>
              <a:endParaRPr lang="en-US" sz="2000" b="1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1242550" y="4675909"/>
              <a:ext cx="563923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6255202" y="4997334"/>
              <a:ext cx="1280640" cy="817357"/>
            </a:xfrm>
            <a:prstGeom prst="roundRect">
              <a:avLst>
                <a:gd name="adj" fmla="val 10000"/>
              </a:avLst>
            </a:prstGeom>
            <a:solidFill>
              <a:srgbClr val="7394C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9"/>
            <p:cNvSpPr/>
            <p:nvPr/>
          </p:nvSpPr>
          <p:spPr>
            <a:xfrm>
              <a:off x="3435582" y="4997334"/>
              <a:ext cx="1280639" cy="817357"/>
            </a:xfrm>
            <a:prstGeom prst="roundRect">
              <a:avLst>
                <a:gd name="adj" fmla="val 10000"/>
              </a:avLst>
            </a:prstGeom>
            <a:solidFill>
              <a:srgbClr val="7394C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16"/>
            <p:cNvSpPr/>
            <p:nvPr/>
          </p:nvSpPr>
          <p:spPr>
            <a:xfrm>
              <a:off x="3460591" y="5021274"/>
              <a:ext cx="1230629" cy="76947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GWDG (Germany)</a:t>
              </a:r>
              <a:endParaRPr lang="en-US" b="1" kern="12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845391" y="4997334"/>
              <a:ext cx="1280639" cy="817356"/>
            </a:xfrm>
            <a:prstGeom prst="roundRect">
              <a:avLst>
                <a:gd name="adj" fmla="val 10000"/>
              </a:avLst>
            </a:prstGeom>
            <a:solidFill>
              <a:srgbClr val="7394C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cxnSp>
          <p:nvCxnSpPr>
            <p:cNvPr id="13" name="Straight Arrow Connector 12"/>
            <p:cNvCxnSpPr/>
            <p:nvPr/>
          </p:nvCxnSpPr>
          <p:spPr>
            <a:xfrm>
              <a:off x="2652358" y="4675909"/>
              <a:ext cx="13739" cy="345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242550" y="4675909"/>
              <a:ext cx="13739" cy="345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5471975" y="4675909"/>
              <a:ext cx="13739" cy="345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881784" y="4675909"/>
              <a:ext cx="13739" cy="345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2"/>
              <a:endCxn id="11" idx="0"/>
            </p:cNvCxnSpPr>
            <p:nvPr/>
          </p:nvCxnSpPr>
          <p:spPr>
            <a:xfrm>
              <a:off x="4050900" y="3408158"/>
              <a:ext cx="25006" cy="161311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615968" y="4997334"/>
              <a:ext cx="1280640" cy="817357"/>
            </a:xfrm>
            <a:prstGeom prst="roundRect">
              <a:avLst>
                <a:gd name="adj" fmla="val 10000"/>
              </a:avLst>
            </a:prstGeom>
            <a:solidFill>
              <a:srgbClr val="7394C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16"/>
            <p:cNvSpPr/>
            <p:nvPr/>
          </p:nvSpPr>
          <p:spPr>
            <a:xfrm>
              <a:off x="640974" y="5021273"/>
              <a:ext cx="1230629" cy="769479"/>
            </a:xfrm>
            <a:prstGeom prst="rect">
              <a:avLst/>
            </a:prstGeom>
            <a:solidFill>
              <a:srgbClr val="7394C5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b="1" kern="1200" dirty="0" smtClean="0">
                  <a:solidFill>
                    <a:schemeClr val="bg2"/>
                  </a:solidFill>
                </a:rPr>
                <a:t>CNRI (USA)</a:t>
              </a:r>
              <a:endParaRPr lang="en-US" b="1" kern="1200" dirty="0">
                <a:solidFill>
                  <a:schemeClr val="bg2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025777" y="4997334"/>
              <a:ext cx="1280640" cy="817357"/>
            </a:xfrm>
            <a:prstGeom prst="roundRect">
              <a:avLst>
                <a:gd name="adj" fmla="val 10000"/>
              </a:avLst>
            </a:prstGeom>
            <a:solidFill>
              <a:srgbClr val="7394C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16"/>
            <p:cNvSpPr/>
            <p:nvPr/>
          </p:nvSpPr>
          <p:spPr>
            <a:xfrm>
              <a:off x="2050782" y="5021273"/>
              <a:ext cx="1230629" cy="76947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b="1" dirty="0" smtClean="0"/>
                <a:t>ETRI, CDI &amp; CHC (China) </a:t>
              </a:r>
              <a:endParaRPr lang="en-US" b="1" kern="1200" dirty="0"/>
            </a:p>
          </p:txBody>
        </p:sp>
        <p:pic>
          <p:nvPicPr>
            <p:cNvPr id="22" name="Picture 2" descr="C:\Documents and Settings\kimj\My Documents\Justine's 18June2012\ITU Logo\sigleITU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04432" y="2573782"/>
              <a:ext cx="686456" cy="793806"/>
            </a:xfrm>
            <a:prstGeom prst="rect">
              <a:avLst/>
            </a:prstGeom>
            <a:noFill/>
          </p:spPr>
        </p:pic>
        <p:cxnSp>
          <p:nvCxnSpPr>
            <p:cNvPr id="23" name="Straight Arrow Connector 22"/>
            <p:cNvCxnSpPr/>
            <p:nvPr/>
          </p:nvCxnSpPr>
          <p:spPr>
            <a:xfrm flipH="1">
              <a:off x="4689231" y="2908516"/>
              <a:ext cx="1792224" cy="227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248400" y="5005418"/>
              <a:ext cx="1253163" cy="8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b="1" dirty="0" smtClean="0">
                  <a:solidFill>
                    <a:srgbClr val="FF1919"/>
                  </a:solidFill>
                  <a:latin typeface="+mj-lt"/>
                </a:rPr>
                <a:t>GHR Services ITU and UN</a:t>
              </a:r>
            </a:p>
          </p:txBody>
        </p:sp>
        <p:cxnSp>
          <p:nvCxnSpPr>
            <p:cNvPr id="25" name="Elbow Connector 24"/>
            <p:cNvCxnSpPr>
              <a:stCxn id="22" idx="2"/>
            </p:cNvCxnSpPr>
            <p:nvPr/>
          </p:nvCxnSpPr>
          <p:spPr>
            <a:xfrm rot="16200000" flipH="1">
              <a:off x="6139869" y="4075379"/>
              <a:ext cx="1595087" cy="179504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16"/>
            <p:cNvSpPr/>
            <p:nvPr/>
          </p:nvSpPr>
          <p:spPr>
            <a:xfrm>
              <a:off x="4876800" y="5029200"/>
              <a:ext cx="1230629" cy="76947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IDF Foundation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(USA|UK)</a:t>
              </a:r>
              <a:endParaRPr lang="en-US" b="1" kern="1200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1673469" y="2908516"/>
              <a:ext cx="1723292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rot="5400000">
              <a:off x="457200" y="4038600"/>
              <a:ext cx="1524000" cy="3048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716221" y="2547292"/>
              <a:ext cx="1765233" cy="379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100" b="1" dirty="0" smtClean="0">
                  <a:solidFill>
                    <a:srgbClr val="002060"/>
                  </a:solidFill>
                  <a:latin typeface="+mj-lt"/>
                </a:rPr>
                <a:t>Project Partner </a:t>
              </a:r>
            </a:p>
            <a:p>
              <a:pPr algn="ctr">
                <a:lnSpc>
                  <a:spcPts val="1200"/>
                </a:lnSpc>
              </a:pPr>
              <a:r>
                <a:rPr lang="en-US" sz="1100" b="1" dirty="0" smtClean="0">
                  <a:solidFill>
                    <a:srgbClr val="002060"/>
                  </a:solidFill>
                  <a:latin typeface="+mj-lt"/>
                </a:rPr>
                <a:t>(Oversight Review)</a:t>
              </a:r>
              <a:endParaRPr lang="en-US" sz="1100" b="1" dirty="0">
                <a:solidFill>
                  <a:srgbClr val="002060"/>
                </a:solidFill>
                <a:latin typeface="+mj-lt"/>
              </a:endParaRPr>
            </a:p>
          </p:txBody>
        </p:sp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8408" y="2648435"/>
              <a:ext cx="768161" cy="751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1" name="Straight Arrow Connector 30"/>
          <p:cNvCxnSpPr/>
          <p:nvPr/>
        </p:nvCxnSpPr>
        <p:spPr>
          <a:xfrm>
            <a:off x="5409176" y="2549377"/>
            <a:ext cx="1881834" cy="0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84976" y="2013054"/>
            <a:ext cx="1806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200" b="1" dirty="0" smtClean="0">
                <a:latin typeface="+mj-lt"/>
              </a:rPr>
              <a:t>             Founder </a:t>
            </a:r>
            <a:endParaRPr lang="en-US" sz="1400" dirty="0" smtClean="0">
              <a:latin typeface="+mj-lt"/>
            </a:endParaRPr>
          </a:p>
          <a:p>
            <a:pPr>
              <a:lnSpc>
                <a:spcPts val="1200"/>
              </a:lnSpc>
            </a:pPr>
            <a:r>
              <a:rPr lang="en-US" sz="1200" b="1" dirty="0" smtClean="0">
                <a:latin typeface="+mj-lt"/>
              </a:rPr>
              <a:t>(Chairman of the Board )</a:t>
            </a:r>
            <a:endParaRPr lang="en-US" sz="1200" b="1" dirty="0"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37376" y="2547290"/>
            <a:ext cx="1580741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b="1" dirty="0" smtClean="0">
                <a:latin typeface="+mn-lt"/>
              </a:rPr>
              <a:t>GHR License Rights </a:t>
            </a:r>
            <a:endParaRPr lang="en-US" sz="1600" dirty="0" smtClean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99176" y="1785002"/>
            <a:ext cx="602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663300"/>
                </a:solidFill>
                <a:latin typeface="+mn-lt"/>
              </a:rPr>
              <a:t>CNRI</a:t>
            </a:r>
            <a:endParaRPr lang="en-US" sz="1600" b="1" dirty="0">
              <a:solidFill>
                <a:srgbClr val="663300"/>
              </a:solidFill>
              <a:latin typeface="+mn-lt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284976" y="2549377"/>
            <a:ext cx="1731288" cy="0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561576" y="2546454"/>
            <a:ext cx="17312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sz="1200" b="1" dirty="0" smtClean="0">
                <a:latin typeface="+mn-lt"/>
              </a:rPr>
              <a:t> GHR License Rights</a:t>
            </a:r>
          </a:p>
          <a:p>
            <a:pPr>
              <a:lnSpc>
                <a:spcPts val="1200"/>
              </a:lnSpc>
            </a:pPr>
            <a:r>
              <a:rPr lang="en-US" sz="1200" b="1" dirty="0" smtClean="0">
                <a:latin typeface="+mn-lt"/>
              </a:rPr>
              <a:t>(Voluntary Contribution) </a:t>
            </a:r>
            <a:endParaRPr lang="en-US" sz="1600" dirty="0" smtClean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6250" y="5474274"/>
            <a:ext cx="803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MPA 1</a:t>
            </a:r>
            <a:endParaRPr lang="en-US" b="1" dirty="0"/>
          </a:p>
        </p:txBody>
      </p:sp>
      <p:sp>
        <p:nvSpPr>
          <p:cNvPr id="38" name="Rectangle 37"/>
          <p:cNvSpPr/>
          <p:nvPr/>
        </p:nvSpPr>
        <p:spPr>
          <a:xfrm>
            <a:off x="4331959" y="5451398"/>
            <a:ext cx="803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MPA </a:t>
            </a:r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39" name="Rectangle 38"/>
          <p:cNvSpPr/>
          <p:nvPr/>
        </p:nvSpPr>
        <p:spPr>
          <a:xfrm>
            <a:off x="2825841" y="5456645"/>
            <a:ext cx="803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MPA </a:t>
            </a:r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40" name="Rectangle 39"/>
          <p:cNvSpPr/>
          <p:nvPr/>
        </p:nvSpPr>
        <p:spPr>
          <a:xfrm>
            <a:off x="5806918" y="5467405"/>
            <a:ext cx="803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MPA 4</a:t>
            </a:r>
          </a:p>
        </p:txBody>
      </p:sp>
    </p:spTree>
    <p:extLst>
      <p:ext uri="{BB962C8B-B14F-4D97-AF65-F5344CB8AC3E}">
        <p14:creationId xmlns:p14="http://schemas.microsoft.com/office/powerpoint/2010/main" val="2372340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2160" y="443329"/>
            <a:ext cx="5148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ITU’s Role in GHR Services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792" y="1301417"/>
            <a:ext cx="87547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Management of ITU’s own information and infrastructure within the mandate of ITU.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ITU uses an earlier agreement with CNRI (prefix 11 Agreement)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 run its own Global Handle Registry (GHR) services.</a:t>
            </a:r>
          </a:p>
          <a:p>
            <a:endParaRPr lang="en-US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ITU ensures for LHS to hold the associated handle records for identifiers  that start with prefixes derived from Prefix 11. 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870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457" y="152663"/>
            <a:ext cx="5342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 case of a Reconstitution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504" y="1520987"/>
            <a:ext cx="87782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ITU acts as facilitator to ensure the continued uninterrupted operation of the GHR.</a:t>
            </a:r>
          </a:p>
          <a:p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interaction between the MoU and Articles 8 and 16 the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DONA Foundation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Statutes should also be taken into account in this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context.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DONA Foundation itself would be subject to reconstitution, not the GHR.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07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07" y="259307"/>
            <a:ext cx="8583185" cy="53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7480" y="3441798"/>
            <a:ext cx="51768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Questions &amp; Answers</a:t>
            </a:r>
            <a:endParaRPr lang="en-US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5940" y="3368040"/>
            <a:ext cx="525780" cy="9881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31720" y="3368040"/>
            <a:ext cx="5542626" cy="99333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38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774964" y="1187606"/>
            <a:ext cx="8262356" cy="495457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/>
              <a:t>The Digital Object Architecture’s goal is to provide a solution to </a:t>
            </a:r>
          </a:p>
          <a:p>
            <a:pPr marL="0" indent="0">
              <a:buFont typeface="Arial"/>
              <a:buNone/>
            </a:pPr>
            <a:r>
              <a:rPr lang="en-US" sz="2400" dirty="0" smtClean="0"/>
              <a:t>the following digital information management issues:</a:t>
            </a:r>
          </a:p>
          <a:p>
            <a:pPr marL="0" indent="0">
              <a:buFont typeface="Arial"/>
              <a:buNone/>
            </a:pPr>
            <a:endParaRPr lang="en-US" sz="900" dirty="0" smtClean="0"/>
          </a:p>
          <a:p>
            <a:pPr lvl="1"/>
            <a:r>
              <a:rPr lang="en-US" sz="2000" dirty="0" smtClean="0"/>
              <a:t>Provide standard access to heterogeneous information and services.</a:t>
            </a:r>
          </a:p>
          <a:p>
            <a:pPr lvl="2"/>
            <a:r>
              <a:rPr lang="en-US" sz="1700" dirty="0" smtClean="0"/>
              <a:t>Identification</a:t>
            </a:r>
          </a:p>
          <a:p>
            <a:pPr lvl="2"/>
            <a:r>
              <a:rPr lang="en-US" sz="1700" dirty="0" smtClean="0"/>
              <a:t>Description, search and retrieval</a:t>
            </a:r>
          </a:p>
          <a:p>
            <a:pPr lvl="2"/>
            <a:r>
              <a:rPr lang="en-US" sz="1700" dirty="0" smtClean="0"/>
              <a:t>Security, integrity, and trust</a:t>
            </a:r>
          </a:p>
          <a:p>
            <a:pPr lvl="2"/>
            <a:r>
              <a:rPr lang="en-US" sz="1700" dirty="0" smtClean="0"/>
              <a:t>Typing of data and services</a:t>
            </a:r>
          </a:p>
          <a:p>
            <a:pPr lvl="1"/>
            <a:r>
              <a:rPr lang="en-US" sz="2000" dirty="0" smtClean="0"/>
              <a:t>Interoperability across heterogeneous information systems.</a:t>
            </a:r>
          </a:p>
          <a:p>
            <a:pPr lvl="2"/>
            <a:r>
              <a:rPr lang="en-US" sz="1600" dirty="0" smtClean="0"/>
              <a:t>Independent of the specific underlying technologies that host and serve the information.</a:t>
            </a:r>
          </a:p>
          <a:p>
            <a:pPr lvl="1"/>
            <a:r>
              <a:rPr lang="en-US" sz="2000" dirty="0" smtClean="0"/>
              <a:t>Interoperability over long periods of time.</a:t>
            </a:r>
          </a:p>
          <a:p>
            <a:pPr lvl="2"/>
            <a:r>
              <a:rPr lang="en-US" sz="1700" dirty="0" smtClean="0"/>
              <a:t>10 – 100  – 10000 years?</a:t>
            </a:r>
          </a:p>
          <a:p>
            <a:pPr lvl="2"/>
            <a:r>
              <a:rPr lang="en-US" sz="1700" dirty="0" smtClean="0"/>
              <a:t>Active management of the systems that the information resides on.</a:t>
            </a:r>
          </a:p>
          <a:p>
            <a:pPr lvl="1"/>
            <a:r>
              <a:rPr lang="en-US" sz="2000" dirty="0" smtClean="0"/>
              <a:t>Very large level of scalability.</a:t>
            </a:r>
          </a:p>
          <a:p>
            <a:pPr lvl="2"/>
            <a:r>
              <a:rPr lang="en-US" sz="1700" dirty="0" smtClean="0"/>
              <a:t>Distributed architecture</a:t>
            </a:r>
          </a:p>
          <a:p>
            <a:pPr lvl="2"/>
            <a:r>
              <a:rPr lang="en-US" sz="1700" dirty="0" smtClean="0"/>
              <a:t>Open architecture framework</a:t>
            </a:r>
          </a:p>
          <a:p>
            <a:pPr lvl="2"/>
            <a:r>
              <a:rPr lang="en-US" sz="1700" dirty="0" smtClean="0"/>
              <a:t>Standard protocols and procedures</a:t>
            </a:r>
          </a:p>
          <a:p>
            <a:pPr marL="457200" lvl="1" indent="0">
              <a:buFont typeface="Arial"/>
              <a:buNone/>
            </a:pPr>
            <a:endParaRPr lang="en-US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pPr marL="457200" lvl="1" indent="0">
              <a:buFont typeface="Arial"/>
              <a:buNone/>
            </a:pPr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67740" y="362916"/>
            <a:ext cx="668274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3600" dirty="0" smtClean="0"/>
              <a:t>Why the DOA?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38053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511" y="198339"/>
            <a:ext cx="8823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DOA- Information Management on Networks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04494" y="3723505"/>
            <a:ext cx="5110498" cy="0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0" y="2340709"/>
            <a:ext cx="0" cy="3450491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334082" y="4103851"/>
            <a:ext cx="1913293" cy="1763495"/>
            <a:chOff x="5624638" y="3790885"/>
            <a:chExt cx="2681644" cy="2219848"/>
          </a:xfrm>
        </p:grpSpPr>
        <p:sp>
          <p:nvSpPr>
            <p:cNvPr id="8" name="Text Box 91"/>
            <p:cNvSpPr txBox="1">
              <a:spLocks noChangeArrowheads="1"/>
            </p:cNvSpPr>
            <p:nvPr/>
          </p:nvSpPr>
          <p:spPr bwMode="auto">
            <a:xfrm>
              <a:off x="5624638" y="3790885"/>
              <a:ext cx="2681644" cy="2462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Cambria" pitchFamily="18" charset="0"/>
                </a:rPr>
                <a:t>Identifier Resolution </a:t>
              </a:r>
              <a:r>
                <a:rPr lang="en-US" sz="1600" dirty="0" smtClean="0">
                  <a:solidFill>
                    <a:schemeClr val="tx1"/>
                  </a:solidFill>
                  <a:latin typeface="Cambria" pitchFamily="18" charset="0"/>
                </a:rPr>
                <a:t>Service</a:t>
              </a:r>
              <a:endParaRPr lang="en-US" sz="1600" dirty="0">
                <a:solidFill>
                  <a:schemeClr val="tx1"/>
                </a:solidFill>
                <a:latin typeface="Cambria" pitchFamily="18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007992" y="4288405"/>
              <a:ext cx="1946592" cy="1722328"/>
              <a:chOff x="5649022" y="4177242"/>
              <a:chExt cx="1946592" cy="1722328"/>
            </a:xfrm>
          </p:grpSpPr>
          <p:cxnSp>
            <p:nvCxnSpPr>
              <p:cNvPr id="10" name="Straight Connector 9"/>
              <p:cNvCxnSpPr/>
              <p:nvPr/>
            </p:nvCxnSpPr>
            <p:spPr bwMode="auto">
              <a:xfrm>
                <a:off x="6139462" y="4607567"/>
                <a:ext cx="1066800" cy="158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 rot="16200000" flipH="1">
                <a:off x="5810850" y="4836167"/>
                <a:ext cx="914400" cy="45720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 rot="5400000" flipH="1" flipV="1">
                <a:off x="6344250" y="4759967"/>
                <a:ext cx="914400" cy="60960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grpSp>
            <p:nvGrpSpPr>
              <p:cNvPr id="13" name="Group 12"/>
              <p:cNvGrpSpPr/>
              <p:nvPr/>
            </p:nvGrpSpPr>
            <p:grpSpPr>
              <a:xfrm>
                <a:off x="5649022" y="4177242"/>
                <a:ext cx="753240" cy="678359"/>
                <a:chOff x="5674422" y="1578076"/>
                <a:chExt cx="753240" cy="678359"/>
              </a:xfrm>
            </p:grpSpPr>
            <p:pic>
              <p:nvPicPr>
                <p:cNvPr id="20" name="Picture 2" descr="http://icons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74422" y="1578076"/>
                  <a:ext cx="583287" cy="5832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Picture 2" descr="http://icons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44375" y="1673148"/>
                  <a:ext cx="583287" cy="5832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6842374" y="4180481"/>
                <a:ext cx="753240" cy="678359"/>
                <a:chOff x="5674422" y="1578076"/>
                <a:chExt cx="753240" cy="678359"/>
              </a:xfrm>
            </p:grpSpPr>
            <p:pic>
              <p:nvPicPr>
                <p:cNvPr id="18" name="Picture 2" descr="http://icons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74422" y="1578076"/>
                  <a:ext cx="583287" cy="5832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" name="Picture 2" descr="http://icons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44375" y="1673148"/>
                  <a:ext cx="583287" cy="5832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6139462" y="5221211"/>
                <a:ext cx="753240" cy="678359"/>
                <a:chOff x="5674422" y="1578076"/>
                <a:chExt cx="753240" cy="678359"/>
              </a:xfrm>
            </p:grpSpPr>
            <p:pic>
              <p:nvPicPr>
                <p:cNvPr id="16" name="Picture 2" descr="http://icons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74422" y="1578076"/>
                  <a:ext cx="583287" cy="5832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" name="Picture 2" descr="http://icons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44375" y="1673148"/>
                  <a:ext cx="583287" cy="5832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22" name="Group 21"/>
          <p:cNvGrpSpPr/>
          <p:nvPr/>
        </p:nvGrpSpPr>
        <p:grpSpPr>
          <a:xfrm>
            <a:off x="1228724" y="1348194"/>
            <a:ext cx="2042013" cy="1928406"/>
            <a:chOff x="408682" y="849166"/>
            <a:chExt cx="2862056" cy="2427434"/>
          </a:xfrm>
        </p:grpSpPr>
        <p:sp>
          <p:nvSpPr>
            <p:cNvPr id="23" name="Freeform 1730"/>
            <p:cNvSpPr>
              <a:spLocks/>
            </p:cNvSpPr>
            <p:nvPr/>
          </p:nvSpPr>
          <p:spPr bwMode="auto">
            <a:xfrm>
              <a:off x="1152351" y="1981188"/>
              <a:ext cx="1295072" cy="1295412"/>
            </a:xfrm>
            <a:custGeom>
              <a:avLst/>
              <a:gdLst>
                <a:gd name="T0" fmla="*/ 2147483647 w 1427"/>
                <a:gd name="T1" fmla="*/ 2147483647 h 1428"/>
                <a:gd name="T2" fmla="*/ 2147483647 w 1427"/>
                <a:gd name="T3" fmla="*/ 2147483647 h 1428"/>
                <a:gd name="T4" fmla="*/ 2147483647 w 1427"/>
                <a:gd name="T5" fmla="*/ 2147483647 h 1428"/>
                <a:gd name="T6" fmla="*/ 2147483647 w 1427"/>
                <a:gd name="T7" fmla="*/ 2147483647 h 1428"/>
                <a:gd name="T8" fmla="*/ 2147483647 w 1427"/>
                <a:gd name="T9" fmla="*/ 2147483647 h 1428"/>
                <a:gd name="T10" fmla="*/ 2147483647 w 1427"/>
                <a:gd name="T11" fmla="*/ 2147483647 h 1428"/>
                <a:gd name="T12" fmla="*/ 2147483647 w 1427"/>
                <a:gd name="T13" fmla="*/ 2147483647 h 1428"/>
                <a:gd name="T14" fmla="*/ 2147483647 w 1427"/>
                <a:gd name="T15" fmla="*/ 2147483647 h 1428"/>
                <a:gd name="T16" fmla="*/ 2147483647 w 1427"/>
                <a:gd name="T17" fmla="*/ 2147483647 h 1428"/>
                <a:gd name="T18" fmla="*/ 2147483647 w 1427"/>
                <a:gd name="T19" fmla="*/ 2147483647 h 1428"/>
                <a:gd name="T20" fmla="*/ 2147483647 w 1427"/>
                <a:gd name="T21" fmla="*/ 2147483647 h 1428"/>
                <a:gd name="T22" fmla="*/ 2147483647 w 1427"/>
                <a:gd name="T23" fmla="*/ 2147483647 h 1428"/>
                <a:gd name="T24" fmla="*/ 2147483647 w 1427"/>
                <a:gd name="T25" fmla="*/ 2147483647 h 1428"/>
                <a:gd name="T26" fmla="*/ 2147483647 w 1427"/>
                <a:gd name="T27" fmla="*/ 2147483647 h 1428"/>
                <a:gd name="T28" fmla="*/ 2147483647 w 1427"/>
                <a:gd name="T29" fmla="*/ 0 h 1428"/>
                <a:gd name="T30" fmla="*/ 2147483647 w 1427"/>
                <a:gd name="T31" fmla="*/ 2147483647 h 1428"/>
                <a:gd name="T32" fmla="*/ 2147483647 w 1427"/>
                <a:gd name="T33" fmla="*/ 2147483647 h 1428"/>
                <a:gd name="T34" fmla="*/ 2147483647 w 1427"/>
                <a:gd name="T35" fmla="*/ 2147483647 h 1428"/>
                <a:gd name="T36" fmla="*/ 2147483647 w 1427"/>
                <a:gd name="T37" fmla="*/ 2147483647 h 1428"/>
                <a:gd name="T38" fmla="*/ 2147483647 w 1427"/>
                <a:gd name="T39" fmla="*/ 2147483647 h 1428"/>
                <a:gd name="T40" fmla="*/ 2147483647 w 1427"/>
                <a:gd name="T41" fmla="*/ 2147483647 h 1428"/>
                <a:gd name="T42" fmla="*/ 2147483647 w 1427"/>
                <a:gd name="T43" fmla="*/ 2147483647 h 1428"/>
                <a:gd name="T44" fmla="*/ 2147483647 w 1427"/>
                <a:gd name="T45" fmla="*/ 2147483647 h 1428"/>
                <a:gd name="T46" fmla="*/ 2147483647 w 1427"/>
                <a:gd name="T47" fmla="*/ 2147483647 h 1428"/>
                <a:gd name="T48" fmla="*/ 2147483647 w 1427"/>
                <a:gd name="T49" fmla="*/ 2147483647 h 1428"/>
                <a:gd name="T50" fmla="*/ 2147483647 w 1427"/>
                <a:gd name="T51" fmla="*/ 2147483647 h 1428"/>
                <a:gd name="T52" fmla="*/ 2147483647 w 1427"/>
                <a:gd name="T53" fmla="*/ 2147483647 h 1428"/>
                <a:gd name="T54" fmla="*/ 2147483647 w 1427"/>
                <a:gd name="T55" fmla="*/ 2147483647 h 1428"/>
                <a:gd name="T56" fmla="*/ 2147483647 w 1427"/>
                <a:gd name="T57" fmla="*/ 2147483647 h 1428"/>
                <a:gd name="T58" fmla="*/ 2147483647 w 1427"/>
                <a:gd name="T59" fmla="*/ 2147483647 h 1428"/>
                <a:gd name="T60" fmla="*/ 2147483647 w 1427"/>
                <a:gd name="T61" fmla="*/ 2147483647 h 1428"/>
                <a:gd name="T62" fmla="*/ 2147483647 w 1427"/>
                <a:gd name="T63" fmla="*/ 2147483647 h 1428"/>
                <a:gd name="T64" fmla="*/ 2147483647 w 1427"/>
                <a:gd name="T65" fmla="*/ 2147483647 h 1428"/>
                <a:gd name="T66" fmla="*/ 2147483647 w 1427"/>
                <a:gd name="T67" fmla="*/ 2147483647 h 1428"/>
                <a:gd name="T68" fmla="*/ 2147483647 w 1427"/>
                <a:gd name="T69" fmla="*/ 2147483647 h 14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27"/>
                <a:gd name="T106" fmla="*/ 0 h 1428"/>
                <a:gd name="T107" fmla="*/ 1427 w 1427"/>
                <a:gd name="T108" fmla="*/ 1428 h 14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27" h="1428">
                  <a:moveTo>
                    <a:pt x="247" y="1428"/>
                  </a:moveTo>
                  <a:lnTo>
                    <a:pt x="252" y="1308"/>
                  </a:lnTo>
                  <a:lnTo>
                    <a:pt x="258" y="1169"/>
                  </a:lnTo>
                  <a:lnTo>
                    <a:pt x="264" y="1019"/>
                  </a:lnTo>
                  <a:lnTo>
                    <a:pt x="270" y="867"/>
                  </a:lnTo>
                  <a:lnTo>
                    <a:pt x="274" y="725"/>
                  </a:lnTo>
                  <a:lnTo>
                    <a:pt x="276" y="599"/>
                  </a:lnTo>
                  <a:lnTo>
                    <a:pt x="274" y="502"/>
                  </a:lnTo>
                  <a:lnTo>
                    <a:pt x="267" y="441"/>
                  </a:lnTo>
                  <a:lnTo>
                    <a:pt x="258" y="417"/>
                  </a:lnTo>
                  <a:lnTo>
                    <a:pt x="246" y="390"/>
                  </a:lnTo>
                  <a:lnTo>
                    <a:pt x="232" y="361"/>
                  </a:lnTo>
                  <a:lnTo>
                    <a:pt x="217" y="330"/>
                  </a:lnTo>
                  <a:lnTo>
                    <a:pt x="200" y="298"/>
                  </a:lnTo>
                  <a:lnTo>
                    <a:pt x="183" y="265"/>
                  </a:lnTo>
                  <a:lnTo>
                    <a:pt x="164" y="233"/>
                  </a:lnTo>
                  <a:lnTo>
                    <a:pt x="145" y="199"/>
                  </a:lnTo>
                  <a:lnTo>
                    <a:pt x="125" y="168"/>
                  </a:lnTo>
                  <a:lnTo>
                    <a:pt x="106" y="137"/>
                  </a:lnTo>
                  <a:lnTo>
                    <a:pt x="86" y="108"/>
                  </a:lnTo>
                  <a:lnTo>
                    <a:pt x="68" y="82"/>
                  </a:lnTo>
                  <a:lnTo>
                    <a:pt x="49" y="56"/>
                  </a:lnTo>
                  <a:lnTo>
                    <a:pt x="33" y="36"/>
                  </a:lnTo>
                  <a:lnTo>
                    <a:pt x="18" y="17"/>
                  </a:lnTo>
                  <a:lnTo>
                    <a:pt x="4" y="3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10" y="0"/>
                  </a:lnTo>
                  <a:lnTo>
                    <a:pt x="229" y="25"/>
                  </a:lnTo>
                  <a:lnTo>
                    <a:pt x="246" y="52"/>
                  </a:lnTo>
                  <a:lnTo>
                    <a:pt x="263" y="78"/>
                  </a:lnTo>
                  <a:lnTo>
                    <a:pt x="281" y="105"/>
                  </a:lnTo>
                  <a:lnTo>
                    <a:pt x="299" y="129"/>
                  </a:lnTo>
                  <a:lnTo>
                    <a:pt x="320" y="152"/>
                  </a:lnTo>
                  <a:lnTo>
                    <a:pt x="342" y="174"/>
                  </a:lnTo>
                  <a:lnTo>
                    <a:pt x="367" y="192"/>
                  </a:lnTo>
                  <a:lnTo>
                    <a:pt x="422" y="227"/>
                  </a:lnTo>
                  <a:lnTo>
                    <a:pt x="476" y="262"/>
                  </a:lnTo>
                  <a:lnTo>
                    <a:pt x="531" y="298"/>
                  </a:lnTo>
                  <a:lnTo>
                    <a:pt x="582" y="337"/>
                  </a:lnTo>
                  <a:lnTo>
                    <a:pt x="634" y="375"/>
                  </a:lnTo>
                  <a:lnTo>
                    <a:pt x="685" y="414"/>
                  </a:lnTo>
                  <a:lnTo>
                    <a:pt x="733" y="454"/>
                  </a:lnTo>
                  <a:lnTo>
                    <a:pt x="782" y="494"/>
                  </a:lnTo>
                  <a:lnTo>
                    <a:pt x="828" y="536"/>
                  </a:lnTo>
                  <a:lnTo>
                    <a:pt x="874" y="577"/>
                  </a:lnTo>
                  <a:lnTo>
                    <a:pt x="918" y="619"/>
                  </a:lnTo>
                  <a:lnTo>
                    <a:pt x="960" y="662"/>
                  </a:lnTo>
                  <a:lnTo>
                    <a:pt x="1002" y="704"/>
                  </a:lnTo>
                  <a:lnTo>
                    <a:pt x="1041" y="747"/>
                  </a:lnTo>
                  <a:lnTo>
                    <a:pt x="1079" y="789"/>
                  </a:lnTo>
                  <a:lnTo>
                    <a:pt x="1115" y="832"/>
                  </a:lnTo>
                  <a:lnTo>
                    <a:pt x="1149" y="875"/>
                  </a:lnTo>
                  <a:lnTo>
                    <a:pt x="1183" y="916"/>
                  </a:lnTo>
                  <a:lnTo>
                    <a:pt x="1214" y="958"/>
                  </a:lnTo>
                  <a:lnTo>
                    <a:pt x="1242" y="999"/>
                  </a:lnTo>
                  <a:lnTo>
                    <a:pt x="1270" y="1041"/>
                  </a:lnTo>
                  <a:lnTo>
                    <a:pt x="1295" y="1080"/>
                  </a:lnTo>
                  <a:lnTo>
                    <a:pt x="1319" y="1120"/>
                  </a:lnTo>
                  <a:lnTo>
                    <a:pt x="1339" y="1158"/>
                  </a:lnTo>
                  <a:lnTo>
                    <a:pt x="1359" y="1196"/>
                  </a:lnTo>
                  <a:lnTo>
                    <a:pt x="1375" y="1233"/>
                  </a:lnTo>
                  <a:lnTo>
                    <a:pt x="1390" y="1269"/>
                  </a:lnTo>
                  <a:lnTo>
                    <a:pt x="1401" y="1304"/>
                  </a:lnTo>
                  <a:lnTo>
                    <a:pt x="1412" y="1337"/>
                  </a:lnTo>
                  <a:lnTo>
                    <a:pt x="1420" y="1368"/>
                  </a:lnTo>
                  <a:lnTo>
                    <a:pt x="1424" y="1399"/>
                  </a:lnTo>
                  <a:lnTo>
                    <a:pt x="1427" y="1428"/>
                  </a:lnTo>
                  <a:lnTo>
                    <a:pt x="247" y="1428"/>
                  </a:lnTo>
                  <a:close/>
                </a:path>
              </a:pathLst>
            </a:custGeom>
            <a:solidFill>
              <a:srgbClr val="C493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08682" y="849166"/>
              <a:ext cx="2862056" cy="2371191"/>
              <a:chOff x="408682" y="849166"/>
              <a:chExt cx="2862056" cy="2371191"/>
            </a:xfrm>
          </p:grpSpPr>
          <p:sp>
            <p:nvSpPr>
              <p:cNvPr id="25" name="Text Box 46"/>
              <p:cNvSpPr txBox="1">
                <a:spLocks noChangeArrowheads="1"/>
              </p:cNvSpPr>
              <p:nvPr/>
            </p:nvSpPr>
            <p:spPr bwMode="auto">
              <a:xfrm>
                <a:off x="2125860" y="849166"/>
                <a:ext cx="697627" cy="246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tIns="0" bIns="0" anchor="ctr">
                <a:spAutoFit/>
              </a:bodyPr>
              <a:lstStyle/>
              <a:p>
                <a:r>
                  <a:rPr lang="en-US" sz="1600" dirty="0">
                    <a:latin typeface="Cambria" pitchFamily="18" charset="0"/>
                  </a:rPr>
                  <a:t>Client</a:t>
                </a:r>
              </a:p>
            </p:txBody>
          </p:sp>
          <p:sp>
            <p:nvSpPr>
              <p:cNvPr id="26" name="Freeform 1733"/>
              <p:cNvSpPr>
                <a:spLocks/>
              </p:cNvSpPr>
              <p:nvPr/>
            </p:nvSpPr>
            <p:spPr bwMode="auto">
              <a:xfrm>
                <a:off x="1580414" y="2715981"/>
                <a:ext cx="67112" cy="87087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7" y="0"/>
                    </a:moveTo>
                    <a:lnTo>
                      <a:pt x="45" y="1"/>
                    </a:lnTo>
                    <a:lnTo>
                      <a:pt x="52" y="4"/>
                    </a:lnTo>
                    <a:lnTo>
                      <a:pt x="57" y="8"/>
                    </a:lnTo>
                    <a:lnTo>
                      <a:pt x="63" y="14"/>
                    </a:lnTo>
                    <a:lnTo>
                      <a:pt x="68" y="21"/>
                    </a:lnTo>
                    <a:lnTo>
                      <a:pt x="71" y="29"/>
                    </a:lnTo>
                    <a:lnTo>
                      <a:pt x="73" y="38"/>
                    </a:lnTo>
                    <a:lnTo>
                      <a:pt x="75" y="47"/>
                    </a:lnTo>
                    <a:lnTo>
                      <a:pt x="73" y="57"/>
                    </a:lnTo>
                    <a:lnTo>
                      <a:pt x="71" y="66"/>
                    </a:lnTo>
                    <a:lnTo>
                      <a:pt x="68" y="74"/>
                    </a:lnTo>
                    <a:lnTo>
                      <a:pt x="63" y="82"/>
                    </a:lnTo>
                    <a:lnTo>
                      <a:pt x="57" y="88"/>
                    </a:lnTo>
                    <a:lnTo>
                      <a:pt x="52" y="92"/>
                    </a:lnTo>
                    <a:lnTo>
                      <a:pt x="45" y="95"/>
                    </a:lnTo>
                    <a:lnTo>
                      <a:pt x="37" y="96"/>
                    </a:lnTo>
                    <a:lnTo>
                      <a:pt x="30" y="95"/>
                    </a:lnTo>
                    <a:lnTo>
                      <a:pt x="23" y="92"/>
                    </a:lnTo>
                    <a:lnTo>
                      <a:pt x="16" y="88"/>
                    </a:lnTo>
                    <a:lnTo>
                      <a:pt x="11" y="82"/>
                    </a:lnTo>
                    <a:lnTo>
                      <a:pt x="7" y="74"/>
                    </a:lnTo>
                    <a:lnTo>
                      <a:pt x="3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29"/>
                    </a:lnTo>
                    <a:lnTo>
                      <a:pt x="7" y="21"/>
                    </a:lnTo>
                    <a:lnTo>
                      <a:pt x="11" y="14"/>
                    </a:lnTo>
                    <a:lnTo>
                      <a:pt x="16" y="8"/>
                    </a:lnTo>
                    <a:lnTo>
                      <a:pt x="23" y="4"/>
                    </a:lnTo>
                    <a:lnTo>
                      <a:pt x="30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Freeform 1734"/>
              <p:cNvSpPr>
                <a:spLocks/>
              </p:cNvSpPr>
              <p:nvPr/>
            </p:nvSpPr>
            <p:spPr bwMode="auto">
              <a:xfrm>
                <a:off x="1593111" y="2730496"/>
                <a:ext cx="41719" cy="58058"/>
              </a:xfrm>
              <a:custGeom>
                <a:avLst/>
                <a:gdLst>
                  <a:gd name="T0" fmla="*/ 2147483647 w 45"/>
                  <a:gd name="T1" fmla="*/ 0 h 66"/>
                  <a:gd name="T2" fmla="*/ 2147483647 w 45"/>
                  <a:gd name="T3" fmla="*/ 2147483647 h 66"/>
                  <a:gd name="T4" fmla="*/ 2147483647 w 45"/>
                  <a:gd name="T5" fmla="*/ 2147483647 h 66"/>
                  <a:gd name="T6" fmla="*/ 2147483647 w 45"/>
                  <a:gd name="T7" fmla="*/ 2147483647 h 66"/>
                  <a:gd name="T8" fmla="*/ 2147483647 w 45"/>
                  <a:gd name="T9" fmla="*/ 2147483647 h 66"/>
                  <a:gd name="T10" fmla="*/ 2147483647 w 45"/>
                  <a:gd name="T11" fmla="*/ 2147483647 h 66"/>
                  <a:gd name="T12" fmla="*/ 2147483647 w 45"/>
                  <a:gd name="T13" fmla="*/ 2147483647 h 66"/>
                  <a:gd name="T14" fmla="*/ 2147483647 w 45"/>
                  <a:gd name="T15" fmla="*/ 2147483647 h 66"/>
                  <a:gd name="T16" fmla="*/ 2147483647 w 45"/>
                  <a:gd name="T17" fmla="*/ 2147483647 h 66"/>
                  <a:gd name="T18" fmla="*/ 2147483647 w 45"/>
                  <a:gd name="T19" fmla="*/ 2147483647 h 66"/>
                  <a:gd name="T20" fmla="*/ 2147483647 w 45"/>
                  <a:gd name="T21" fmla="*/ 2147483647 h 66"/>
                  <a:gd name="T22" fmla="*/ 2147483647 w 45"/>
                  <a:gd name="T23" fmla="*/ 2147483647 h 66"/>
                  <a:gd name="T24" fmla="*/ 0 w 45"/>
                  <a:gd name="T25" fmla="*/ 2147483647 h 66"/>
                  <a:gd name="T26" fmla="*/ 2147483647 w 45"/>
                  <a:gd name="T27" fmla="*/ 2147483647 h 66"/>
                  <a:gd name="T28" fmla="*/ 2147483647 w 45"/>
                  <a:gd name="T29" fmla="*/ 2147483647 h 66"/>
                  <a:gd name="T30" fmla="*/ 2147483647 w 45"/>
                  <a:gd name="T31" fmla="*/ 2147483647 h 66"/>
                  <a:gd name="T32" fmla="*/ 2147483647 w 45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6"/>
                  <a:gd name="T53" fmla="*/ 45 w 45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6">
                    <a:moveTo>
                      <a:pt x="22" y="0"/>
                    </a:moveTo>
                    <a:lnTo>
                      <a:pt x="31" y="3"/>
                    </a:lnTo>
                    <a:lnTo>
                      <a:pt x="38" y="9"/>
                    </a:lnTo>
                    <a:lnTo>
                      <a:pt x="42" y="20"/>
                    </a:lnTo>
                    <a:lnTo>
                      <a:pt x="45" y="32"/>
                    </a:lnTo>
                    <a:lnTo>
                      <a:pt x="42" y="45"/>
                    </a:lnTo>
                    <a:lnTo>
                      <a:pt x="38" y="56"/>
                    </a:lnTo>
                    <a:lnTo>
                      <a:pt x="31" y="64"/>
                    </a:lnTo>
                    <a:lnTo>
                      <a:pt x="22" y="66"/>
                    </a:lnTo>
                    <a:lnTo>
                      <a:pt x="13" y="64"/>
                    </a:lnTo>
                    <a:lnTo>
                      <a:pt x="7" y="56"/>
                    </a:lnTo>
                    <a:lnTo>
                      <a:pt x="2" y="45"/>
                    </a:lnTo>
                    <a:lnTo>
                      <a:pt x="0" y="32"/>
                    </a:lnTo>
                    <a:lnTo>
                      <a:pt x="2" y="20"/>
                    </a:lnTo>
                    <a:lnTo>
                      <a:pt x="7" y="9"/>
                    </a:lnTo>
                    <a:lnTo>
                      <a:pt x="13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Freeform 1735"/>
              <p:cNvSpPr>
                <a:spLocks/>
              </p:cNvSpPr>
              <p:nvPr/>
            </p:nvSpPr>
            <p:spPr bwMode="auto">
              <a:xfrm>
                <a:off x="1908717" y="2839354"/>
                <a:ext cx="67112" cy="85273"/>
              </a:xfrm>
              <a:custGeom>
                <a:avLst/>
                <a:gdLst>
                  <a:gd name="T0" fmla="*/ 2147483647 w 74"/>
                  <a:gd name="T1" fmla="*/ 0 h 95"/>
                  <a:gd name="T2" fmla="*/ 2147483647 w 74"/>
                  <a:gd name="T3" fmla="*/ 2147483647 h 95"/>
                  <a:gd name="T4" fmla="*/ 2147483647 w 74"/>
                  <a:gd name="T5" fmla="*/ 2147483647 h 95"/>
                  <a:gd name="T6" fmla="*/ 2147483647 w 74"/>
                  <a:gd name="T7" fmla="*/ 2147483647 h 95"/>
                  <a:gd name="T8" fmla="*/ 2147483647 w 74"/>
                  <a:gd name="T9" fmla="*/ 2147483647 h 95"/>
                  <a:gd name="T10" fmla="*/ 2147483647 w 74"/>
                  <a:gd name="T11" fmla="*/ 2147483647 h 95"/>
                  <a:gd name="T12" fmla="*/ 2147483647 w 74"/>
                  <a:gd name="T13" fmla="*/ 2147483647 h 95"/>
                  <a:gd name="T14" fmla="*/ 2147483647 w 74"/>
                  <a:gd name="T15" fmla="*/ 2147483647 h 95"/>
                  <a:gd name="T16" fmla="*/ 2147483647 w 74"/>
                  <a:gd name="T17" fmla="*/ 2147483647 h 95"/>
                  <a:gd name="T18" fmla="*/ 2147483647 w 74"/>
                  <a:gd name="T19" fmla="*/ 2147483647 h 95"/>
                  <a:gd name="T20" fmla="*/ 2147483647 w 74"/>
                  <a:gd name="T21" fmla="*/ 2147483647 h 95"/>
                  <a:gd name="T22" fmla="*/ 2147483647 w 74"/>
                  <a:gd name="T23" fmla="*/ 2147483647 h 95"/>
                  <a:gd name="T24" fmla="*/ 2147483647 w 74"/>
                  <a:gd name="T25" fmla="*/ 2147483647 h 95"/>
                  <a:gd name="T26" fmla="*/ 2147483647 w 74"/>
                  <a:gd name="T27" fmla="*/ 2147483647 h 95"/>
                  <a:gd name="T28" fmla="*/ 2147483647 w 74"/>
                  <a:gd name="T29" fmla="*/ 2147483647 h 95"/>
                  <a:gd name="T30" fmla="*/ 2147483647 w 74"/>
                  <a:gd name="T31" fmla="*/ 2147483647 h 95"/>
                  <a:gd name="T32" fmla="*/ 2147483647 w 74"/>
                  <a:gd name="T33" fmla="*/ 2147483647 h 95"/>
                  <a:gd name="T34" fmla="*/ 2147483647 w 74"/>
                  <a:gd name="T35" fmla="*/ 2147483647 h 95"/>
                  <a:gd name="T36" fmla="*/ 2147483647 w 74"/>
                  <a:gd name="T37" fmla="*/ 2147483647 h 95"/>
                  <a:gd name="T38" fmla="*/ 2147483647 w 74"/>
                  <a:gd name="T39" fmla="*/ 2147483647 h 95"/>
                  <a:gd name="T40" fmla="*/ 2147483647 w 74"/>
                  <a:gd name="T41" fmla="*/ 2147483647 h 95"/>
                  <a:gd name="T42" fmla="*/ 2147483647 w 74"/>
                  <a:gd name="T43" fmla="*/ 2147483647 h 95"/>
                  <a:gd name="T44" fmla="*/ 2147483647 w 74"/>
                  <a:gd name="T45" fmla="*/ 2147483647 h 95"/>
                  <a:gd name="T46" fmla="*/ 2147483647 w 74"/>
                  <a:gd name="T47" fmla="*/ 2147483647 h 95"/>
                  <a:gd name="T48" fmla="*/ 0 w 74"/>
                  <a:gd name="T49" fmla="*/ 2147483647 h 95"/>
                  <a:gd name="T50" fmla="*/ 2147483647 w 74"/>
                  <a:gd name="T51" fmla="*/ 2147483647 h 95"/>
                  <a:gd name="T52" fmla="*/ 2147483647 w 74"/>
                  <a:gd name="T53" fmla="*/ 2147483647 h 95"/>
                  <a:gd name="T54" fmla="*/ 2147483647 w 74"/>
                  <a:gd name="T55" fmla="*/ 2147483647 h 95"/>
                  <a:gd name="T56" fmla="*/ 2147483647 w 74"/>
                  <a:gd name="T57" fmla="*/ 2147483647 h 95"/>
                  <a:gd name="T58" fmla="*/ 2147483647 w 74"/>
                  <a:gd name="T59" fmla="*/ 2147483647 h 95"/>
                  <a:gd name="T60" fmla="*/ 2147483647 w 74"/>
                  <a:gd name="T61" fmla="*/ 2147483647 h 95"/>
                  <a:gd name="T62" fmla="*/ 2147483647 w 74"/>
                  <a:gd name="T63" fmla="*/ 2147483647 h 95"/>
                  <a:gd name="T64" fmla="*/ 2147483647 w 74"/>
                  <a:gd name="T65" fmla="*/ 0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95"/>
                  <a:gd name="T101" fmla="*/ 74 w 74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95">
                    <a:moveTo>
                      <a:pt x="37" y="0"/>
                    </a:moveTo>
                    <a:lnTo>
                      <a:pt x="45" y="1"/>
                    </a:lnTo>
                    <a:lnTo>
                      <a:pt x="52" y="4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68" y="21"/>
                    </a:lnTo>
                    <a:lnTo>
                      <a:pt x="72" y="29"/>
                    </a:lnTo>
                    <a:lnTo>
                      <a:pt x="73" y="38"/>
                    </a:lnTo>
                    <a:lnTo>
                      <a:pt x="74" y="47"/>
                    </a:lnTo>
                    <a:lnTo>
                      <a:pt x="73" y="57"/>
                    </a:lnTo>
                    <a:lnTo>
                      <a:pt x="72" y="66"/>
                    </a:lnTo>
                    <a:lnTo>
                      <a:pt x="68" y="74"/>
                    </a:lnTo>
                    <a:lnTo>
                      <a:pt x="64" y="81"/>
                    </a:lnTo>
                    <a:lnTo>
                      <a:pt x="58" y="87"/>
                    </a:lnTo>
                    <a:lnTo>
                      <a:pt x="52" y="91"/>
                    </a:lnTo>
                    <a:lnTo>
                      <a:pt x="45" y="94"/>
                    </a:lnTo>
                    <a:lnTo>
                      <a:pt x="37" y="95"/>
                    </a:lnTo>
                    <a:lnTo>
                      <a:pt x="29" y="94"/>
                    </a:lnTo>
                    <a:lnTo>
                      <a:pt x="22" y="91"/>
                    </a:lnTo>
                    <a:lnTo>
                      <a:pt x="17" y="87"/>
                    </a:lnTo>
                    <a:lnTo>
                      <a:pt x="11" y="81"/>
                    </a:lnTo>
                    <a:lnTo>
                      <a:pt x="6" y="74"/>
                    </a:lnTo>
                    <a:lnTo>
                      <a:pt x="3" y="66"/>
                    </a:lnTo>
                    <a:lnTo>
                      <a:pt x="2" y="57"/>
                    </a:lnTo>
                    <a:lnTo>
                      <a:pt x="0" y="47"/>
                    </a:lnTo>
                    <a:lnTo>
                      <a:pt x="2" y="38"/>
                    </a:lnTo>
                    <a:lnTo>
                      <a:pt x="3" y="29"/>
                    </a:lnTo>
                    <a:lnTo>
                      <a:pt x="6" y="21"/>
                    </a:lnTo>
                    <a:lnTo>
                      <a:pt x="11" y="14"/>
                    </a:lnTo>
                    <a:lnTo>
                      <a:pt x="17" y="8"/>
                    </a:lnTo>
                    <a:lnTo>
                      <a:pt x="22" y="4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Freeform 1736"/>
              <p:cNvSpPr>
                <a:spLocks/>
              </p:cNvSpPr>
              <p:nvPr/>
            </p:nvSpPr>
            <p:spPr bwMode="auto">
              <a:xfrm>
                <a:off x="1921413" y="2852053"/>
                <a:ext cx="39904" cy="59873"/>
              </a:xfrm>
              <a:custGeom>
                <a:avLst/>
                <a:gdLst>
                  <a:gd name="T0" fmla="*/ 2147483647 w 45"/>
                  <a:gd name="T1" fmla="*/ 0 h 67"/>
                  <a:gd name="T2" fmla="*/ 2147483647 w 45"/>
                  <a:gd name="T3" fmla="*/ 2147483647 h 67"/>
                  <a:gd name="T4" fmla="*/ 2147483647 w 45"/>
                  <a:gd name="T5" fmla="*/ 2147483647 h 67"/>
                  <a:gd name="T6" fmla="*/ 2147483647 w 45"/>
                  <a:gd name="T7" fmla="*/ 2147483647 h 67"/>
                  <a:gd name="T8" fmla="*/ 2147483647 w 45"/>
                  <a:gd name="T9" fmla="*/ 2147483647 h 67"/>
                  <a:gd name="T10" fmla="*/ 2147483647 w 45"/>
                  <a:gd name="T11" fmla="*/ 2147483647 h 67"/>
                  <a:gd name="T12" fmla="*/ 2147483647 w 45"/>
                  <a:gd name="T13" fmla="*/ 2147483647 h 67"/>
                  <a:gd name="T14" fmla="*/ 2147483647 w 45"/>
                  <a:gd name="T15" fmla="*/ 2147483647 h 67"/>
                  <a:gd name="T16" fmla="*/ 2147483647 w 45"/>
                  <a:gd name="T17" fmla="*/ 2147483647 h 67"/>
                  <a:gd name="T18" fmla="*/ 2147483647 w 45"/>
                  <a:gd name="T19" fmla="*/ 2147483647 h 67"/>
                  <a:gd name="T20" fmla="*/ 2147483647 w 45"/>
                  <a:gd name="T21" fmla="*/ 2147483647 h 67"/>
                  <a:gd name="T22" fmla="*/ 2147483647 w 45"/>
                  <a:gd name="T23" fmla="*/ 2147483647 h 67"/>
                  <a:gd name="T24" fmla="*/ 0 w 45"/>
                  <a:gd name="T25" fmla="*/ 2147483647 h 67"/>
                  <a:gd name="T26" fmla="*/ 2147483647 w 45"/>
                  <a:gd name="T27" fmla="*/ 2147483647 h 67"/>
                  <a:gd name="T28" fmla="*/ 2147483647 w 45"/>
                  <a:gd name="T29" fmla="*/ 2147483647 h 67"/>
                  <a:gd name="T30" fmla="*/ 2147483647 w 45"/>
                  <a:gd name="T31" fmla="*/ 2147483647 h 67"/>
                  <a:gd name="T32" fmla="*/ 2147483647 w 45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7"/>
                  <a:gd name="T53" fmla="*/ 45 w 45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7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4" y="21"/>
                    </a:lnTo>
                    <a:lnTo>
                      <a:pt x="45" y="33"/>
                    </a:lnTo>
                    <a:lnTo>
                      <a:pt x="44" y="46"/>
                    </a:lnTo>
                    <a:lnTo>
                      <a:pt x="39" y="57"/>
                    </a:lnTo>
                    <a:lnTo>
                      <a:pt x="32" y="65"/>
                    </a:lnTo>
                    <a:lnTo>
                      <a:pt x="23" y="67"/>
                    </a:lnTo>
                    <a:lnTo>
                      <a:pt x="14" y="65"/>
                    </a:lnTo>
                    <a:lnTo>
                      <a:pt x="7" y="57"/>
                    </a:lnTo>
                    <a:lnTo>
                      <a:pt x="3" y="46"/>
                    </a:lnTo>
                    <a:lnTo>
                      <a:pt x="0" y="33"/>
                    </a:lnTo>
                    <a:lnTo>
                      <a:pt x="3" y="21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Freeform 1737"/>
              <p:cNvSpPr>
                <a:spLocks/>
              </p:cNvSpPr>
              <p:nvPr/>
            </p:nvSpPr>
            <p:spPr bwMode="auto">
              <a:xfrm>
                <a:off x="2032057" y="3127827"/>
                <a:ext cx="68925" cy="85273"/>
              </a:xfrm>
              <a:custGeom>
                <a:avLst/>
                <a:gdLst>
                  <a:gd name="T0" fmla="*/ 2147483647 w 76"/>
                  <a:gd name="T1" fmla="*/ 0 h 96"/>
                  <a:gd name="T2" fmla="*/ 2147483647 w 76"/>
                  <a:gd name="T3" fmla="*/ 2147483647 h 96"/>
                  <a:gd name="T4" fmla="*/ 2147483647 w 76"/>
                  <a:gd name="T5" fmla="*/ 2147483647 h 96"/>
                  <a:gd name="T6" fmla="*/ 2147483647 w 76"/>
                  <a:gd name="T7" fmla="*/ 2147483647 h 96"/>
                  <a:gd name="T8" fmla="*/ 2147483647 w 76"/>
                  <a:gd name="T9" fmla="*/ 2147483647 h 96"/>
                  <a:gd name="T10" fmla="*/ 2147483647 w 76"/>
                  <a:gd name="T11" fmla="*/ 2147483647 h 96"/>
                  <a:gd name="T12" fmla="*/ 2147483647 w 76"/>
                  <a:gd name="T13" fmla="*/ 2147483647 h 96"/>
                  <a:gd name="T14" fmla="*/ 2147483647 w 76"/>
                  <a:gd name="T15" fmla="*/ 2147483647 h 96"/>
                  <a:gd name="T16" fmla="*/ 2147483647 w 76"/>
                  <a:gd name="T17" fmla="*/ 2147483647 h 96"/>
                  <a:gd name="T18" fmla="*/ 2147483647 w 76"/>
                  <a:gd name="T19" fmla="*/ 2147483647 h 96"/>
                  <a:gd name="T20" fmla="*/ 2147483647 w 76"/>
                  <a:gd name="T21" fmla="*/ 2147483647 h 96"/>
                  <a:gd name="T22" fmla="*/ 2147483647 w 76"/>
                  <a:gd name="T23" fmla="*/ 2147483647 h 96"/>
                  <a:gd name="T24" fmla="*/ 2147483647 w 76"/>
                  <a:gd name="T25" fmla="*/ 2147483647 h 96"/>
                  <a:gd name="T26" fmla="*/ 2147483647 w 76"/>
                  <a:gd name="T27" fmla="*/ 2147483647 h 96"/>
                  <a:gd name="T28" fmla="*/ 2147483647 w 76"/>
                  <a:gd name="T29" fmla="*/ 2147483647 h 96"/>
                  <a:gd name="T30" fmla="*/ 2147483647 w 76"/>
                  <a:gd name="T31" fmla="*/ 2147483647 h 96"/>
                  <a:gd name="T32" fmla="*/ 2147483647 w 76"/>
                  <a:gd name="T33" fmla="*/ 2147483647 h 96"/>
                  <a:gd name="T34" fmla="*/ 2147483647 w 76"/>
                  <a:gd name="T35" fmla="*/ 2147483647 h 96"/>
                  <a:gd name="T36" fmla="*/ 2147483647 w 76"/>
                  <a:gd name="T37" fmla="*/ 2147483647 h 96"/>
                  <a:gd name="T38" fmla="*/ 2147483647 w 76"/>
                  <a:gd name="T39" fmla="*/ 2147483647 h 96"/>
                  <a:gd name="T40" fmla="*/ 2147483647 w 76"/>
                  <a:gd name="T41" fmla="*/ 2147483647 h 96"/>
                  <a:gd name="T42" fmla="*/ 2147483647 w 76"/>
                  <a:gd name="T43" fmla="*/ 2147483647 h 96"/>
                  <a:gd name="T44" fmla="*/ 2147483647 w 76"/>
                  <a:gd name="T45" fmla="*/ 2147483647 h 96"/>
                  <a:gd name="T46" fmla="*/ 2147483647 w 76"/>
                  <a:gd name="T47" fmla="*/ 2147483647 h 96"/>
                  <a:gd name="T48" fmla="*/ 0 w 76"/>
                  <a:gd name="T49" fmla="*/ 2147483647 h 96"/>
                  <a:gd name="T50" fmla="*/ 2147483647 w 76"/>
                  <a:gd name="T51" fmla="*/ 2147483647 h 96"/>
                  <a:gd name="T52" fmla="*/ 2147483647 w 76"/>
                  <a:gd name="T53" fmla="*/ 2147483647 h 96"/>
                  <a:gd name="T54" fmla="*/ 2147483647 w 76"/>
                  <a:gd name="T55" fmla="*/ 2147483647 h 96"/>
                  <a:gd name="T56" fmla="*/ 2147483647 w 76"/>
                  <a:gd name="T57" fmla="*/ 2147483647 h 96"/>
                  <a:gd name="T58" fmla="*/ 2147483647 w 76"/>
                  <a:gd name="T59" fmla="*/ 2147483647 h 96"/>
                  <a:gd name="T60" fmla="*/ 2147483647 w 76"/>
                  <a:gd name="T61" fmla="*/ 2147483647 h 96"/>
                  <a:gd name="T62" fmla="*/ 2147483647 w 76"/>
                  <a:gd name="T63" fmla="*/ 2147483647 h 96"/>
                  <a:gd name="T64" fmla="*/ 2147483647 w 76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6"/>
                  <a:gd name="T100" fmla="*/ 0 h 96"/>
                  <a:gd name="T101" fmla="*/ 76 w 76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6" h="96">
                    <a:moveTo>
                      <a:pt x="38" y="0"/>
                    </a:moveTo>
                    <a:lnTo>
                      <a:pt x="47" y="1"/>
                    </a:lnTo>
                    <a:lnTo>
                      <a:pt x="53" y="4"/>
                    </a:lnTo>
                    <a:lnTo>
                      <a:pt x="59" y="8"/>
                    </a:lnTo>
                    <a:lnTo>
                      <a:pt x="65" y="14"/>
                    </a:lnTo>
                    <a:lnTo>
                      <a:pt x="70" y="22"/>
                    </a:lnTo>
                    <a:lnTo>
                      <a:pt x="73" y="30"/>
                    </a:lnTo>
                    <a:lnTo>
                      <a:pt x="75" y="39"/>
                    </a:lnTo>
                    <a:lnTo>
                      <a:pt x="76" y="49"/>
                    </a:lnTo>
                    <a:lnTo>
                      <a:pt x="75" y="58"/>
                    </a:lnTo>
                    <a:lnTo>
                      <a:pt x="73" y="67"/>
                    </a:lnTo>
                    <a:lnTo>
                      <a:pt x="70" y="75"/>
                    </a:lnTo>
                    <a:lnTo>
                      <a:pt x="65" y="82"/>
                    </a:lnTo>
                    <a:lnTo>
                      <a:pt x="59" y="88"/>
                    </a:lnTo>
                    <a:lnTo>
                      <a:pt x="53" y="92"/>
                    </a:lnTo>
                    <a:lnTo>
                      <a:pt x="47" y="95"/>
                    </a:lnTo>
                    <a:lnTo>
                      <a:pt x="38" y="96"/>
                    </a:lnTo>
                    <a:lnTo>
                      <a:pt x="30" y="95"/>
                    </a:lnTo>
                    <a:lnTo>
                      <a:pt x="24" y="92"/>
                    </a:lnTo>
                    <a:lnTo>
                      <a:pt x="18" y="88"/>
                    </a:lnTo>
                    <a:lnTo>
                      <a:pt x="12" y="82"/>
                    </a:lnTo>
                    <a:lnTo>
                      <a:pt x="7" y="75"/>
                    </a:lnTo>
                    <a:lnTo>
                      <a:pt x="4" y="67"/>
                    </a:lnTo>
                    <a:lnTo>
                      <a:pt x="2" y="58"/>
                    </a:lnTo>
                    <a:lnTo>
                      <a:pt x="0" y="49"/>
                    </a:lnTo>
                    <a:lnTo>
                      <a:pt x="2" y="39"/>
                    </a:lnTo>
                    <a:lnTo>
                      <a:pt x="4" y="30"/>
                    </a:lnTo>
                    <a:lnTo>
                      <a:pt x="7" y="22"/>
                    </a:lnTo>
                    <a:lnTo>
                      <a:pt x="12" y="14"/>
                    </a:lnTo>
                    <a:lnTo>
                      <a:pt x="18" y="8"/>
                    </a:lnTo>
                    <a:lnTo>
                      <a:pt x="24" y="4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Freeform 1738"/>
              <p:cNvSpPr>
                <a:spLocks/>
              </p:cNvSpPr>
              <p:nvPr/>
            </p:nvSpPr>
            <p:spPr bwMode="auto">
              <a:xfrm>
                <a:off x="2046568" y="3140528"/>
                <a:ext cx="41719" cy="59873"/>
              </a:xfrm>
              <a:custGeom>
                <a:avLst/>
                <a:gdLst>
                  <a:gd name="T0" fmla="*/ 2147483647 w 47"/>
                  <a:gd name="T1" fmla="*/ 0 h 66"/>
                  <a:gd name="T2" fmla="*/ 2147483647 w 47"/>
                  <a:gd name="T3" fmla="*/ 2147483647 h 66"/>
                  <a:gd name="T4" fmla="*/ 2147483647 w 47"/>
                  <a:gd name="T5" fmla="*/ 2147483647 h 66"/>
                  <a:gd name="T6" fmla="*/ 2147483647 w 47"/>
                  <a:gd name="T7" fmla="*/ 2147483647 h 66"/>
                  <a:gd name="T8" fmla="*/ 2147483647 w 47"/>
                  <a:gd name="T9" fmla="*/ 2147483647 h 66"/>
                  <a:gd name="T10" fmla="*/ 2147483647 w 47"/>
                  <a:gd name="T11" fmla="*/ 2147483647 h 66"/>
                  <a:gd name="T12" fmla="*/ 2147483647 w 47"/>
                  <a:gd name="T13" fmla="*/ 2147483647 h 66"/>
                  <a:gd name="T14" fmla="*/ 2147483647 w 47"/>
                  <a:gd name="T15" fmla="*/ 2147483647 h 66"/>
                  <a:gd name="T16" fmla="*/ 2147483647 w 47"/>
                  <a:gd name="T17" fmla="*/ 2147483647 h 66"/>
                  <a:gd name="T18" fmla="*/ 2147483647 w 47"/>
                  <a:gd name="T19" fmla="*/ 2147483647 h 66"/>
                  <a:gd name="T20" fmla="*/ 2147483647 w 47"/>
                  <a:gd name="T21" fmla="*/ 2147483647 h 66"/>
                  <a:gd name="T22" fmla="*/ 2147483647 w 47"/>
                  <a:gd name="T23" fmla="*/ 2147483647 h 66"/>
                  <a:gd name="T24" fmla="*/ 0 w 47"/>
                  <a:gd name="T25" fmla="*/ 2147483647 h 66"/>
                  <a:gd name="T26" fmla="*/ 2147483647 w 47"/>
                  <a:gd name="T27" fmla="*/ 2147483647 h 66"/>
                  <a:gd name="T28" fmla="*/ 2147483647 w 47"/>
                  <a:gd name="T29" fmla="*/ 2147483647 h 66"/>
                  <a:gd name="T30" fmla="*/ 2147483647 w 47"/>
                  <a:gd name="T31" fmla="*/ 2147483647 h 66"/>
                  <a:gd name="T32" fmla="*/ 2147483647 w 47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66"/>
                  <a:gd name="T53" fmla="*/ 47 w 47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66">
                    <a:moveTo>
                      <a:pt x="23" y="0"/>
                    </a:moveTo>
                    <a:lnTo>
                      <a:pt x="33" y="2"/>
                    </a:lnTo>
                    <a:lnTo>
                      <a:pt x="40" y="9"/>
                    </a:lnTo>
                    <a:lnTo>
                      <a:pt x="44" y="21"/>
                    </a:lnTo>
                    <a:lnTo>
                      <a:pt x="47" y="34"/>
                    </a:lnTo>
                    <a:lnTo>
                      <a:pt x="44" y="46"/>
                    </a:lnTo>
                    <a:lnTo>
                      <a:pt x="40" y="57"/>
                    </a:lnTo>
                    <a:lnTo>
                      <a:pt x="33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7"/>
                    </a:lnTo>
                    <a:lnTo>
                      <a:pt x="3" y="46"/>
                    </a:lnTo>
                    <a:lnTo>
                      <a:pt x="0" y="34"/>
                    </a:lnTo>
                    <a:lnTo>
                      <a:pt x="3" y="21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Freeform 1739"/>
              <p:cNvSpPr>
                <a:spLocks/>
              </p:cNvSpPr>
              <p:nvPr/>
            </p:nvSpPr>
            <p:spPr bwMode="auto">
              <a:xfrm>
                <a:off x="2137259" y="2826653"/>
                <a:ext cx="68925" cy="85273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8" y="0"/>
                    </a:moveTo>
                    <a:lnTo>
                      <a:pt x="46" y="1"/>
                    </a:lnTo>
                    <a:lnTo>
                      <a:pt x="53" y="4"/>
                    </a:lnTo>
                    <a:lnTo>
                      <a:pt x="59" y="8"/>
                    </a:lnTo>
                    <a:lnTo>
                      <a:pt x="64" y="14"/>
                    </a:lnTo>
                    <a:lnTo>
                      <a:pt x="69" y="21"/>
                    </a:lnTo>
                    <a:lnTo>
                      <a:pt x="72" y="29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7"/>
                    </a:lnTo>
                    <a:lnTo>
                      <a:pt x="72" y="66"/>
                    </a:lnTo>
                    <a:lnTo>
                      <a:pt x="69" y="74"/>
                    </a:lnTo>
                    <a:lnTo>
                      <a:pt x="64" y="82"/>
                    </a:lnTo>
                    <a:lnTo>
                      <a:pt x="59" y="88"/>
                    </a:lnTo>
                    <a:lnTo>
                      <a:pt x="53" y="92"/>
                    </a:lnTo>
                    <a:lnTo>
                      <a:pt x="46" y="95"/>
                    </a:lnTo>
                    <a:lnTo>
                      <a:pt x="38" y="96"/>
                    </a:lnTo>
                    <a:lnTo>
                      <a:pt x="30" y="95"/>
                    </a:lnTo>
                    <a:lnTo>
                      <a:pt x="23" y="92"/>
                    </a:lnTo>
                    <a:lnTo>
                      <a:pt x="17" y="88"/>
                    </a:lnTo>
                    <a:lnTo>
                      <a:pt x="11" y="82"/>
                    </a:lnTo>
                    <a:lnTo>
                      <a:pt x="7" y="74"/>
                    </a:lnTo>
                    <a:lnTo>
                      <a:pt x="3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29"/>
                    </a:lnTo>
                    <a:lnTo>
                      <a:pt x="7" y="21"/>
                    </a:lnTo>
                    <a:lnTo>
                      <a:pt x="11" y="14"/>
                    </a:lnTo>
                    <a:lnTo>
                      <a:pt x="17" y="8"/>
                    </a:lnTo>
                    <a:lnTo>
                      <a:pt x="23" y="4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Freeform 1740"/>
              <p:cNvSpPr>
                <a:spLocks/>
              </p:cNvSpPr>
              <p:nvPr/>
            </p:nvSpPr>
            <p:spPr bwMode="auto">
              <a:xfrm>
                <a:off x="2151770" y="2839354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3"/>
                    </a:lnTo>
                    <a:lnTo>
                      <a:pt x="39" y="9"/>
                    </a:lnTo>
                    <a:lnTo>
                      <a:pt x="44" y="20"/>
                    </a:lnTo>
                    <a:lnTo>
                      <a:pt x="46" y="32"/>
                    </a:lnTo>
                    <a:lnTo>
                      <a:pt x="44" y="45"/>
                    </a:lnTo>
                    <a:lnTo>
                      <a:pt x="39" y="56"/>
                    </a:lnTo>
                    <a:lnTo>
                      <a:pt x="32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6"/>
                    </a:lnTo>
                    <a:lnTo>
                      <a:pt x="2" y="45"/>
                    </a:lnTo>
                    <a:lnTo>
                      <a:pt x="0" y="32"/>
                    </a:lnTo>
                    <a:lnTo>
                      <a:pt x="2" y="20"/>
                    </a:lnTo>
                    <a:lnTo>
                      <a:pt x="7" y="9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Freeform 1741"/>
              <p:cNvSpPr>
                <a:spLocks/>
              </p:cNvSpPr>
              <p:nvPr/>
            </p:nvSpPr>
            <p:spPr bwMode="auto">
              <a:xfrm>
                <a:off x="2264227" y="3115128"/>
                <a:ext cx="68925" cy="85273"/>
              </a:xfrm>
              <a:custGeom>
                <a:avLst/>
                <a:gdLst>
                  <a:gd name="T0" fmla="*/ 2147483647 w 75"/>
                  <a:gd name="T1" fmla="*/ 0 h 95"/>
                  <a:gd name="T2" fmla="*/ 2147483647 w 75"/>
                  <a:gd name="T3" fmla="*/ 2147483647 h 95"/>
                  <a:gd name="T4" fmla="*/ 2147483647 w 75"/>
                  <a:gd name="T5" fmla="*/ 2147483647 h 95"/>
                  <a:gd name="T6" fmla="*/ 2147483647 w 75"/>
                  <a:gd name="T7" fmla="*/ 2147483647 h 95"/>
                  <a:gd name="T8" fmla="*/ 2147483647 w 75"/>
                  <a:gd name="T9" fmla="*/ 2147483647 h 95"/>
                  <a:gd name="T10" fmla="*/ 2147483647 w 75"/>
                  <a:gd name="T11" fmla="*/ 2147483647 h 95"/>
                  <a:gd name="T12" fmla="*/ 2147483647 w 75"/>
                  <a:gd name="T13" fmla="*/ 2147483647 h 95"/>
                  <a:gd name="T14" fmla="*/ 2147483647 w 75"/>
                  <a:gd name="T15" fmla="*/ 2147483647 h 95"/>
                  <a:gd name="T16" fmla="*/ 2147483647 w 75"/>
                  <a:gd name="T17" fmla="*/ 2147483647 h 95"/>
                  <a:gd name="T18" fmla="*/ 2147483647 w 75"/>
                  <a:gd name="T19" fmla="*/ 2147483647 h 95"/>
                  <a:gd name="T20" fmla="*/ 2147483647 w 75"/>
                  <a:gd name="T21" fmla="*/ 2147483647 h 95"/>
                  <a:gd name="T22" fmla="*/ 2147483647 w 75"/>
                  <a:gd name="T23" fmla="*/ 2147483647 h 95"/>
                  <a:gd name="T24" fmla="*/ 2147483647 w 75"/>
                  <a:gd name="T25" fmla="*/ 2147483647 h 95"/>
                  <a:gd name="T26" fmla="*/ 2147483647 w 75"/>
                  <a:gd name="T27" fmla="*/ 2147483647 h 95"/>
                  <a:gd name="T28" fmla="*/ 2147483647 w 75"/>
                  <a:gd name="T29" fmla="*/ 2147483647 h 95"/>
                  <a:gd name="T30" fmla="*/ 2147483647 w 75"/>
                  <a:gd name="T31" fmla="*/ 2147483647 h 95"/>
                  <a:gd name="T32" fmla="*/ 2147483647 w 75"/>
                  <a:gd name="T33" fmla="*/ 2147483647 h 95"/>
                  <a:gd name="T34" fmla="*/ 2147483647 w 75"/>
                  <a:gd name="T35" fmla="*/ 2147483647 h 95"/>
                  <a:gd name="T36" fmla="*/ 2147483647 w 75"/>
                  <a:gd name="T37" fmla="*/ 2147483647 h 95"/>
                  <a:gd name="T38" fmla="*/ 2147483647 w 75"/>
                  <a:gd name="T39" fmla="*/ 2147483647 h 95"/>
                  <a:gd name="T40" fmla="*/ 2147483647 w 75"/>
                  <a:gd name="T41" fmla="*/ 2147483647 h 95"/>
                  <a:gd name="T42" fmla="*/ 2147483647 w 75"/>
                  <a:gd name="T43" fmla="*/ 2147483647 h 95"/>
                  <a:gd name="T44" fmla="*/ 2147483647 w 75"/>
                  <a:gd name="T45" fmla="*/ 2147483647 h 95"/>
                  <a:gd name="T46" fmla="*/ 2147483647 w 75"/>
                  <a:gd name="T47" fmla="*/ 2147483647 h 95"/>
                  <a:gd name="T48" fmla="*/ 0 w 75"/>
                  <a:gd name="T49" fmla="*/ 2147483647 h 95"/>
                  <a:gd name="T50" fmla="*/ 2147483647 w 75"/>
                  <a:gd name="T51" fmla="*/ 2147483647 h 95"/>
                  <a:gd name="T52" fmla="*/ 2147483647 w 75"/>
                  <a:gd name="T53" fmla="*/ 2147483647 h 95"/>
                  <a:gd name="T54" fmla="*/ 2147483647 w 75"/>
                  <a:gd name="T55" fmla="*/ 2147483647 h 95"/>
                  <a:gd name="T56" fmla="*/ 2147483647 w 75"/>
                  <a:gd name="T57" fmla="*/ 2147483647 h 95"/>
                  <a:gd name="T58" fmla="*/ 2147483647 w 75"/>
                  <a:gd name="T59" fmla="*/ 2147483647 h 95"/>
                  <a:gd name="T60" fmla="*/ 2147483647 w 75"/>
                  <a:gd name="T61" fmla="*/ 2147483647 h 95"/>
                  <a:gd name="T62" fmla="*/ 2147483647 w 75"/>
                  <a:gd name="T63" fmla="*/ 2147483647 h 95"/>
                  <a:gd name="T64" fmla="*/ 2147483647 w 75"/>
                  <a:gd name="T65" fmla="*/ 0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5"/>
                  <a:gd name="T101" fmla="*/ 75 w 75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5">
                    <a:moveTo>
                      <a:pt x="37" y="0"/>
                    </a:moveTo>
                    <a:lnTo>
                      <a:pt x="45" y="2"/>
                    </a:lnTo>
                    <a:lnTo>
                      <a:pt x="52" y="4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68" y="21"/>
                    </a:lnTo>
                    <a:lnTo>
                      <a:pt x="72" y="29"/>
                    </a:lnTo>
                    <a:lnTo>
                      <a:pt x="74" y="38"/>
                    </a:lnTo>
                    <a:lnTo>
                      <a:pt x="75" y="48"/>
                    </a:lnTo>
                    <a:lnTo>
                      <a:pt x="74" y="57"/>
                    </a:lnTo>
                    <a:lnTo>
                      <a:pt x="72" y="66"/>
                    </a:lnTo>
                    <a:lnTo>
                      <a:pt x="68" y="74"/>
                    </a:lnTo>
                    <a:lnTo>
                      <a:pt x="64" y="81"/>
                    </a:lnTo>
                    <a:lnTo>
                      <a:pt x="58" y="87"/>
                    </a:lnTo>
                    <a:lnTo>
                      <a:pt x="52" y="91"/>
                    </a:lnTo>
                    <a:lnTo>
                      <a:pt x="45" y="94"/>
                    </a:lnTo>
                    <a:lnTo>
                      <a:pt x="37" y="95"/>
                    </a:lnTo>
                    <a:lnTo>
                      <a:pt x="29" y="94"/>
                    </a:lnTo>
                    <a:lnTo>
                      <a:pt x="22" y="91"/>
                    </a:lnTo>
                    <a:lnTo>
                      <a:pt x="16" y="87"/>
                    </a:lnTo>
                    <a:lnTo>
                      <a:pt x="11" y="81"/>
                    </a:lnTo>
                    <a:lnTo>
                      <a:pt x="6" y="74"/>
                    </a:lnTo>
                    <a:lnTo>
                      <a:pt x="2" y="66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8"/>
                    </a:lnTo>
                    <a:lnTo>
                      <a:pt x="2" y="29"/>
                    </a:lnTo>
                    <a:lnTo>
                      <a:pt x="6" y="21"/>
                    </a:lnTo>
                    <a:lnTo>
                      <a:pt x="11" y="14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9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Freeform 1742"/>
              <p:cNvSpPr>
                <a:spLocks/>
              </p:cNvSpPr>
              <p:nvPr/>
            </p:nvSpPr>
            <p:spPr bwMode="auto">
              <a:xfrm>
                <a:off x="2276923" y="3127827"/>
                <a:ext cx="41719" cy="59873"/>
              </a:xfrm>
              <a:custGeom>
                <a:avLst/>
                <a:gdLst>
                  <a:gd name="T0" fmla="*/ 2147483647 w 46"/>
                  <a:gd name="T1" fmla="*/ 0 h 67"/>
                  <a:gd name="T2" fmla="*/ 2147483647 w 46"/>
                  <a:gd name="T3" fmla="*/ 2147483647 h 67"/>
                  <a:gd name="T4" fmla="*/ 2147483647 w 46"/>
                  <a:gd name="T5" fmla="*/ 2147483647 h 67"/>
                  <a:gd name="T6" fmla="*/ 2147483647 w 46"/>
                  <a:gd name="T7" fmla="*/ 2147483647 h 67"/>
                  <a:gd name="T8" fmla="*/ 2147483647 w 46"/>
                  <a:gd name="T9" fmla="*/ 2147483647 h 67"/>
                  <a:gd name="T10" fmla="*/ 2147483647 w 46"/>
                  <a:gd name="T11" fmla="*/ 2147483647 h 67"/>
                  <a:gd name="T12" fmla="*/ 2147483647 w 46"/>
                  <a:gd name="T13" fmla="*/ 2147483647 h 67"/>
                  <a:gd name="T14" fmla="*/ 2147483647 w 46"/>
                  <a:gd name="T15" fmla="*/ 2147483647 h 67"/>
                  <a:gd name="T16" fmla="*/ 2147483647 w 46"/>
                  <a:gd name="T17" fmla="*/ 2147483647 h 67"/>
                  <a:gd name="T18" fmla="*/ 2147483647 w 46"/>
                  <a:gd name="T19" fmla="*/ 2147483647 h 67"/>
                  <a:gd name="T20" fmla="*/ 2147483647 w 46"/>
                  <a:gd name="T21" fmla="*/ 2147483647 h 67"/>
                  <a:gd name="T22" fmla="*/ 2147483647 w 46"/>
                  <a:gd name="T23" fmla="*/ 2147483647 h 67"/>
                  <a:gd name="T24" fmla="*/ 0 w 46"/>
                  <a:gd name="T25" fmla="*/ 2147483647 h 67"/>
                  <a:gd name="T26" fmla="*/ 2147483647 w 46"/>
                  <a:gd name="T27" fmla="*/ 2147483647 h 67"/>
                  <a:gd name="T28" fmla="*/ 2147483647 w 46"/>
                  <a:gd name="T29" fmla="*/ 2147483647 h 67"/>
                  <a:gd name="T30" fmla="*/ 2147483647 w 46"/>
                  <a:gd name="T31" fmla="*/ 2147483647 h 67"/>
                  <a:gd name="T32" fmla="*/ 2147483647 w 46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7"/>
                  <a:gd name="T53" fmla="*/ 46 w 46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7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4" y="21"/>
                    </a:lnTo>
                    <a:lnTo>
                      <a:pt x="46" y="34"/>
                    </a:lnTo>
                    <a:lnTo>
                      <a:pt x="44" y="46"/>
                    </a:lnTo>
                    <a:lnTo>
                      <a:pt x="39" y="57"/>
                    </a:lnTo>
                    <a:lnTo>
                      <a:pt x="32" y="65"/>
                    </a:lnTo>
                    <a:lnTo>
                      <a:pt x="23" y="67"/>
                    </a:lnTo>
                    <a:lnTo>
                      <a:pt x="14" y="65"/>
                    </a:lnTo>
                    <a:lnTo>
                      <a:pt x="7" y="57"/>
                    </a:lnTo>
                    <a:lnTo>
                      <a:pt x="2" y="46"/>
                    </a:lnTo>
                    <a:lnTo>
                      <a:pt x="0" y="34"/>
                    </a:lnTo>
                    <a:lnTo>
                      <a:pt x="2" y="21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Freeform 1743"/>
              <p:cNvSpPr>
                <a:spLocks/>
              </p:cNvSpPr>
              <p:nvPr/>
            </p:nvSpPr>
            <p:spPr bwMode="auto">
              <a:xfrm>
                <a:off x="1515116" y="2231562"/>
                <a:ext cx="68925" cy="85273"/>
              </a:xfrm>
              <a:custGeom>
                <a:avLst/>
                <a:gdLst>
                  <a:gd name="T0" fmla="*/ 2147483647 w 75"/>
                  <a:gd name="T1" fmla="*/ 0 h 95"/>
                  <a:gd name="T2" fmla="*/ 2147483647 w 75"/>
                  <a:gd name="T3" fmla="*/ 2147483647 h 95"/>
                  <a:gd name="T4" fmla="*/ 2147483647 w 75"/>
                  <a:gd name="T5" fmla="*/ 2147483647 h 95"/>
                  <a:gd name="T6" fmla="*/ 2147483647 w 75"/>
                  <a:gd name="T7" fmla="*/ 2147483647 h 95"/>
                  <a:gd name="T8" fmla="*/ 2147483647 w 75"/>
                  <a:gd name="T9" fmla="*/ 2147483647 h 95"/>
                  <a:gd name="T10" fmla="*/ 2147483647 w 75"/>
                  <a:gd name="T11" fmla="*/ 2147483647 h 95"/>
                  <a:gd name="T12" fmla="*/ 2147483647 w 75"/>
                  <a:gd name="T13" fmla="*/ 2147483647 h 95"/>
                  <a:gd name="T14" fmla="*/ 2147483647 w 75"/>
                  <a:gd name="T15" fmla="*/ 2147483647 h 95"/>
                  <a:gd name="T16" fmla="*/ 2147483647 w 75"/>
                  <a:gd name="T17" fmla="*/ 2147483647 h 95"/>
                  <a:gd name="T18" fmla="*/ 2147483647 w 75"/>
                  <a:gd name="T19" fmla="*/ 2147483647 h 95"/>
                  <a:gd name="T20" fmla="*/ 2147483647 w 75"/>
                  <a:gd name="T21" fmla="*/ 2147483647 h 95"/>
                  <a:gd name="T22" fmla="*/ 2147483647 w 75"/>
                  <a:gd name="T23" fmla="*/ 2147483647 h 95"/>
                  <a:gd name="T24" fmla="*/ 2147483647 w 75"/>
                  <a:gd name="T25" fmla="*/ 2147483647 h 95"/>
                  <a:gd name="T26" fmla="*/ 2147483647 w 75"/>
                  <a:gd name="T27" fmla="*/ 2147483647 h 95"/>
                  <a:gd name="T28" fmla="*/ 2147483647 w 75"/>
                  <a:gd name="T29" fmla="*/ 2147483647 h 95"/>
                  <a:gd name="T30" fmla="*/ 2147483647 w 75"/>
                  <a:gd name="T31" fmla="*/ 2147483647 h 95"/>
                  <a:gd name="T32" fmla="*/ 2147483647 w 75"/>
                  <a:gd name="T33" fmla="*/ 2147483647 h 95"/>
                  <a:gd name="T34" fmla="*/ 2147483647 w 75"/>
                  <a:gd name="T35" fmla="*/ 2147483647 h 95"/>
                  <a:gd name="T36" fmla="*/ 2147483647 w 75"/>
                  <a:gd name="T37" fmla="*/ 2147483647 h 95"/>
                  <a:gd name="T38" fmla="*/ 2147483647 w 75"/>
                  <a:gd name="T39" fmla="*/ 2147483647 h 95"/>
                  <a:gd name="T40" fmla="*/ 2147483647 w 75"/>
                  <a:gd name="T41" fmla="*/ 2147483647 h 95"/>
                  <a:gd name="T42" fmla="*/ 2147483647 w 75"/>
                  <a:gd name="T43" fmla="*/ 2147483647 h 95"/>
                  <a:gd name="T44" fmla="*/ 2147483647 w 75"/>
                  <a:gd name="T45" fmla="*/ 2147483647 h 95"/>
                  <a:gd name="T46" fmla="*/ 2147483647 w 75"/>
                  <a:gd name="T47" fmla="*/ 2147483647 h 95"/>
                  <a:gd name="T48" fmla="*/ 0 w 75"/>
                  <a:gd name="T49" fmla="*/ 2147483647 h 95"/>
                  <a:gd name="T50" fmla="*/ 2147483647 w 75"/>
                  <a:gd name="T51" fmla="*/ 2147483647 h 95"/>
                  <a:gd name="T52" fmla="*/ 2147483647 w 75"/>
                  <a:gd name="T53" fmla="*/ 2147483647 h 95"/>
                  <a:gd name="T54" fmla="*/ 2147483647 w 75"/>
                  <a:gd name="T55" fmla="*/ 2147483647 h 95"/>
                  <a:gd name="T56" fmla="*/ 2147483647 w 75"/>
                  <a:gd name="T57" fmla="*/ 2147483647 h 95"/>
                  <a:gd name="T58" fmla="*/ 2147483647 w 75"/>
                  <a:gd name="T59" fmla="*/ 2147483647 h 95"/>
                  <a:gd name="T60" fmla="*/ 2147483647 w 75"/>
                  <a:gd name="T61" fmla="*/ 2147483647 h 95"/>
                  <a:gd name="T62" fmla="*/ 2147483647 w 75"/>
                  <a:gd name="T63" fmla="*/ 2147483647 h 95"/>
                  <a:gd name="T64" fmla="*/ 2147483647 w 75"/>
                  <a:gd name="T65" fmla="*/ 0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5"/>
                  <a:gd name="T101" fmla="*/ 75 w 75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5">
                    <a:moveTo>
                      <a:pt x="37" y="0"/>
                    </a:moveTo>
                    <a:lnTo>
                      <a:pt x="45" y="2"/>
                    </a:lnTo>
                    <a:lnTo>
                      <a:pt x="52" y="4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68" y="22"/>
                    </a:lnTo>
                    <a:lnTo>
                      <a:pt x="72" y="30"/>
                    </a:lnTo>
                    <a:lnTo>
                      <a:pt x="74" y="40"/>
                    </a:lnTo>
                    <a:lnTo>
                      <a:pt x="75" y="49"/>
                    </a:lnTo>
                    <a:lnTo>
                      <a:pt x="74" y="58"/>
                    </a:lnTo>
                    <a:lnTo>
                      <a:pt x="72" y="67"/>
                    </a:lnTo>
                    <a:lnTo>
                      <a:pt x="68" y="75"/>
                    </a:lnTo>
                    <a:lnTo>
                      <a:pt x="64" y="82"/>
                    </a:lnTo>
                    <a:lnTo>
                      <a:pt x="58" y="87"/>
                    </a:lnTo>
                    <a:lnTo>
                      <a:pt x="52" y="91"/>
                    </a:lnTo>
                    <a:lnTo>
                      <a:pt x="45" y="94"/>
                    </a:lnTo>
                    <a:lnTo>
                      <a:pt x="37" y="95"/>
                    </a:lnTo>
                    <a:lnTo>
                      <a:pt x="29" y="94"/>
                    </a:lnTo>
                    <a:lnTo>
                      <a:pt x="22" y="91"/>
                    </a:lnTo>
                    <a:lnTo>
                      <a:pt x="16" y="87"/>
                    </a:lnTo>
                    <a:lnTo>
                      <a:pt x="11" y="82"/>
                    </a:lnTo>
                    <a:lnTo>
                      <a:pt x="6" y="75"/>
                    </a:lnTo>
                    <a:lnTo>
                      <a:pt x="3" y="67"/>
                    </a:lnTo>
                    <a:lnTo>
                      <a:pt x="1" y="58"/>
                    </a:lnTo>
                    <a:lnTo>
                      <a:pt x="0" y="49"/>
                    </a:lnTo>
                    <a:lnTo>
                      <a:pt x="1" y="40"/>
                    </a:lnTo>
                    <a:lnTo>
                      <a:pt x="3" y="30"/>
                    </a:lnTo>
                    <a:lnTo>
                      <a:pt x="6" y="22"/>
                    </a:lnTo>
                    <a:lnTo>
                      <a:pt x="11" y="14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9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Freeform 1744"/>
              <p:cNvSpPr>
                <a:spLocks/>
              </p:cNvSpPr>
              <p:nvPr/>
            </p:nvSpPr>
            <p:spPr bwMode="auto">
              <a:xfrm>
                <a:off x="1527814" y="2244262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3"/>
                    </a:lnTo>
                    <a:lnTo>
                      <a:pt x="39" y="10"/>
                    </a:lnTo>
                    <a:lnTo>
                      <a:pt x="44" y="21"/>
                    </a:lnTo>
                    <a:lnTo>
                      <a:pt x="46" y="34"/>
                    </a:lnTo>
                    <a:lnTo>
                      <a:pt x="44" y="47"/>
                    </a:lnTo>
                    <a:lnTo>
                      <a:pt x="39" y="57"/>
                    </a:lnTo>
                    <a:lnTo>
                      <a:pt x="32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7"/>
                    </a:lnTo>
                    <a:lnTo>
                      <a:pt x="2" y="47"/>
                    </a:lnTo>
                    <a:lnTo>
                      <a:pt x="0" y="34"/>
                    </a:lnTo>
                    <a:lnTo>
                      <a:pt x="2" y="21"/>
                    </a:lnTo>
                    <a:lnTo>
                      <a:pt x="7" y="10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Freeform 1745"/>
              <p:cNvSpPr>
                <a:spLocks/>
              </p:cNvSpPr>
              <p:nvPr/>
            </p:nvSpPr>
            <p:spPr bwMode="auto">
              <a:xfrm>
                <a:off x="1555020" y="3131456"/>
                <a:ext cx="67112" cy="87087"/>
              </a:xfrm>
              <a:custGeom>
                <a:avLst/>
                <a:gdLst>
                  <a:gd name="T0" fmla="*/ 2147483647 w 75"/>
                  <a:gd name="T1" fmla="*/ 0 h 94"/>
                  <a:gd name="T2" fmla="*/ 2147483647 w 75"/>
                  <a:gd name="T3" fmla="*/ 2147483647 h 94"/>
                  <a:gd name="T4" fmla="*/ 2147483647 w 75"/>
                  <a:gd name="T5" fmla="*/ 2147483647 h 94"/>
                  <a:gd name="T6" fmla="*/ 2147483647 w 75"/>
                  <a:gd name="T7" fmla="*/ 2147483647 h 94"/>
                  <a:gd name="T8" fmla="*/ 2147483647 w 75"/>
                  <a:gd name="T9" fmla="*/ 2147483647 h 94"/>
                  <a:gd name="T10" fmla="*/ 2147483647 w 75"/>
                  <a:gd name="T11" fmla="*/ 2147483647 h 94"/>
                  <a:gd name="T12" fmla="*/ 2147483647 w 75"/>
                  <a:gd name="T13" fmla="*/ 2147483647 h 94"/>
                  <a:gd name="T14" fmla="*/ 2147483647 w 75"/>
                  <a:gd name="T15" fmla="*/ 2147483647 h 94"/>
                  <a:gd name="T16" fmla="*/ 2147483647 w 75"/>
                  <a:gd name="T17" fmla="*/ 2147483647 h 94"/>
                  <a:gd name="T18" fmla="*/ 2147483647 w 75"/>
                  <a:gd name="T19" fmla="*/ 2147483647 h 94"/>
                  <a:gd name="T20" fmla="*/ 2147483647 w 75"/>
                  <a:gd name="T21" fmla="*/ 2147483647 h 94"/>
                  <a:gd name="T22" fmla="*/ 2147483647 w 75"/>
                  <a:gd name="T23" fmla="*/ 2147483647 h 94"/>
                  <a:gd name="T24" fmla="*/ 2147483647 w 75"/>
                  <a:gd name="T25" fmla="*/ 2147483647 h 94"/>
                  <a:gd name="T26" fmla="*/ 2147483647 w 75"/>
                  <a:gd name="T27" fmla="*/ 2147483647 h 94"/>
                  <a:gd name="T28" fmla="*/ 2147483647 w 75"/>
                  <a:gd name="T29" fmla="*/ 2147483647 h 94"/>
                  <a:gd name="T30" fmla="*/ 2147483647 w 75"/>
                  <a:gd name="T31" fmla="*/ 2147483647 h 94"/>
                  <a:gd name="T32" fmla="*/ 2147483647 w 75"/>
                  <a:gd name="T33" fmla="*/ 2147483647 h 94"/>
                  <a:gd name="T34" fmla="*/ 2147483647 w 75"/>
                  <a:gd name="T35" fmla="*/ 2147483647 h 94"/>
                  <a:gd name="T36" fmla="*/ 2147483647 w 75"/>
                  <a:gd name="T37" fmla="*/ 2147483647 h 94"/>
                  <a:gd name="T38" fmla="*/ 2147483647 w 75"/>
                  <a:gd name="T39" fmla="*/ 2147483647 h 94"/>
                  <a:gd name="T40" fmla="*/ 2147483647 w 75"/>
                  <a:gd name="T41" fmla="*/ 2147483647 h 94"/>
                  <a:gd name="T42" fmla="*/ 2147483647 w 75"/>
                  <a:gd name="T43" fmla="*/ 2147483647 h 94"/>
                  <a:gd name="T44" fmla="*/ 2147483647 w 75"/>
                  <a:gd name="T45" fmla="*/ 2147483647 h 94"/>
                  <a:gd name="T46" fmla="*/ 2147483647 w 75"/>
                  <a:gd name="T47" fmla="*/ 2147483647 h 94"/>
                  <a:gd name="T48" fmla="*/ 0 w 75"/>
                  <a:gd name="T49" fmla="*/ 2147483647 h 94"/>
                  <a:gd name="T50" fmla="*/ 2147483647 w 75"/>
                  <a:gd name="T51" fmla="*/ 2147483647 h 94"/>
                  <a:gd name="T52" fmla="*/ 2147483647 w 75"/>
                  <a:gd name="T53" fmla="*/ 2147483647 h 94"/>
                  <a:gd name="T54" fmla="*/ 2147483647 w 75"/>
                  <a:gd name="T55" fmla="*/ 2147483647 h 94"/>
                  <a:gd name="T56" fmla="*/ 2147483647 w 75"/>
                  <a:gd name="T57" fmla="*/ 2147483647 h 94"/>
                  <a:gd name="T58" fmla="*/ 2147483647 w 75"/>
                  <a:gd name="T59" fmla="*/ 2147483647 h 94"/>
                  <a:gd name="T60" fmla="*/ 2147483647 w 75"/>
                  <a:gd name="T61" fmla="*/ 2147483647 h 94"/>
                  <a:gd name="T62" fmla="*/ 2147483647 w 75"/>
                  <a:gd name="T63" fmla="*/ 2147483647 h 94"/>
                  <a:gd name="T64" fmla="*/ 2147483647 w 75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4"/>
                  <a:gd name="T101" fmla="*/ 75 w 75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4">
                    <a:moveTo>
                      <a:pt x="37" y="0"/>
                    </a:moveTo>
                    <a:lnTo>
                      <a:pt x="45" y="1"/>
                    </a:lnTo>
                    <a:lnTo>
                      <a:pt x="52" y="3"/>
                    </a:lnTo>
                    <a:lnTo>
                      <a:pt x="58" y="8"/>
                    </a:lnTo>
                    <a:lnTo>
                      <a:pt x="63" y="14"/>
                    </a:lnTo>
                    <a:lnTo>
                      <a:pt x="68" y="21"/>
                    </a:lnTo>
                    <a:lnTo>
                      <a:pt x="71" y="29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6"/>
                    </a:lnTo>
                    <a:lnTo>
                      <a:pt x="71" y="66"/>
                    </a:lnTo>
                    <a:lnTo>
                      <a:pt x="68" y="74"/>
                    </a:lnTo>
                    <a:lnTo>
                      <a:pt x="63" y="81"/>
                    </a:lnTo>
                    <a:lnTo>
                      <a:pt x="58" y="86"/>
                    </a:lnTo>
                    <a:lnTo>
                      <a:pt x="52" y="91"/>
                    </a:lnTo>
                    <a:lnTo>
                      <a:pt x="45" y="93"/>
                    </a:lnTo>
                    <a:lnTo>
                      <a:pt x="37" y="94"/>
                    </a:lnTo>
                    <a:lnTo>
                      <a:pt x="29" y="93"/>
                    </a:lnTo>
                    <a:lnTo>
                      <a:pt x="22" y="91"/>
                    </a:lnTo>
                    <a:lnTo>
                      <a:pt x="16" y="86"/>
                    </a:lnTo>
                    <a:lnTo>
                      <a:pt x="10" y="81"/>
                    </a:lnTo>
                    <a:lnTo>
                      <a:pt x="6" y="74"/>
                    </a:lnTo>
                    <a:lnTo>
                      <a:pt x="2" y="66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2" y="29"/>
                    </a:lnTo>
                    <a:lnTo>
                      <a:pt x="6" y="21"/>
                    </a:lnTo>
                    <a:lnTo>
                      <a:pt x="10" y="14"/>
                    </a:lnTo>
                    <a:lnTo>
                      <a:pt x="16" y="8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Freeform 1746"/>
              <p:cNvSpPr>
                <a:spLocks/>
              </p:cNvSpPr>
              <p:nvPr/>
            </p:nvSpPr>
            <p:spPr bwMode="auto">
              <a:xfrm>
                <a:off x="1567718" y="3144156"/>
                <a:ext cx="41719" cy="61686"/>
              </a:xfrm>
              <a:custGeom>
                <a:avLst/>
                <a:gdLst>
                  <a:gd name="T0" fmla="*/ 2147483647 w 46"/>
                  <a:gd name="T1" fmla="*/ 0 h 67"/>
                  <a:gd name="T2" fmla="*/ 2147483647 w 46"/>
                  <a:gd name="T3" fmla="*/ 2147483647 h 67"/>
                  <a:gd name="T4" fmla="*/ 2147483647 w 46"/>
                  <a:gd name="T5" fmla="*/ 2147483647 h 67"/>
                  <a:gd name="T6" fmla="*/ 2147483647 w 46"/>
                  <a:gd name="T7" fmla="*/ 2147483647 h 67"/>
                  <a:gd name="T8" fmla="*/ 2147483647 w 46"/>
                  <a:gd name="T9" fmla="*/ 2147483647 h 67"/>
                  <a:gd name="T10" fmla="*/ 2147483647 w 46"/>
                  <a:gd name="T11" fmla="*/ 2147483647 h 67"/>
                  <a:gd name="T12" fmla="*/ 2147483647 w 46"/>
                  <a:gd name="T13" fmla="*/ 2147483647 h 67"/>
                  <a:gd name="T14" fmla="*/ 2147483647 w 46"/>
                  <a:gd name="T15" fmla="*/ 2147483647 h 67"/>
                  <a:gd name="T16" fmla="*/ 2147483647 w 46"/>
                  <a:gd name="T17" fmla="*/ 2147483647 h 67"/>
                  <a:gd name="T18" fmla="*/ 2147483647 w 46"/>
                  <a:gd name="T19" fmla="*/ 2147483647 h 67"/>
                  <a:gd name="T20" fmla="*/ 2147483647 w 46"/>
                  <a:gd name="T21" fmla="*/ 2147483647 h 67"/>
                  <a:gd name="T22" fmla="*/ 2147483647 w 46"/>
                  <a:gd name="T23" fmla="*/ 2147483647 h 67"/>
                  <a:gd name="T24" fmla="*/ 0 w 46"/>
                  <a:gd name="T25" fmla="*/ 2147483647 h 67"/>
                  <a:gd name="T26" fmla="*/ 2147483647 w 46"/>
                  <a:gd name="T27" fmla="*/ 2147483647 h 67"/>
                  <a:gd name="T28" fmla="*/ 2147483647 w 46"/>
                  <a:gd name="T29" fmla="*/ 2147483647 h 67"/>
                  <a:gd name="T30" fmla="*/ 2147483647 w 46"/>
                  <a:gd name="T31" fmla="*/ 2147483647 h 67"/>
                  <a:gd name="T32" fmla="*/ 2147483647 w 46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7"/>
                  <a:gd name="T53" fmla="*/ 46 w 46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7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4" y="21"/>
                    </a:lnTo>
                    <a:lnTo>
                      <a:pt x="46" y="33"/>
                    </a:lnTo>
                    <a:lnTo>
                      <a:pt x="44" y="46"/>
                    </a:lnTo>
                    <a:lnTo>
                      <a:pt x="39" y="56"/>
                    </a:lnTo>
                    <a:lnTo>
                      <a:pt x="32" y="64"/>
                    </a:lnTo>
                    <a:lnTo>
                      <a:pt x="23" y="67"/>
                    </a:lnTo>
                    <a:lnTo>
                      <a:pt x="14" y="64"/>
                    </a:lnTo>
                    <a:lnTo>
                      <a:pt x="7" y="56"/>
                    </a:lnTo>
                    <a:lnTo>
                      <a:pt x="2" y="46"/>
                    </a:lnTo>
                    <a:lnTo>
                      <a:pt x="0" y="33"/>
                    </a:lnTo>
                    <a:lnTo>
                      <a:pt x="2" y="21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Freeform 1747"/>
              <p:cNvSpPr>
                <a:spLocks/>
              </p:cNvSpPr>
              <p:nvPr/>
            </p:nvSpPr>
            <p:spPr bwMode="auto">
              <a:xfrm>
                <a:off x="1681988" y="2842982"/>
                <a:ext cx="68925" cy="87087"/>
              </a:xfrm>
              <a:custGeom>
                <a:avLst/>
                <a:gdLst>
                  <a:gd name="T0" fmla="*/ 2147483647 w 76"/>
                  <a:gd name="T1" fmla="*/ 0 h 95"/>
                  <a:gd name="T2" fmla="*/ 2147483647 w 76"/>
                  <a:gd name="T3" fmla="*/ 2147483647 h 95"/>
                  <a:gd name="T4" fmla="*/ 2147483647 w 76"/>
                  <a:gd name="T5" fmla="*/ 2147483647 h 95"/>
                  <a:gd name="T6" fmla="*/ 2147483647 w 76"/>
                  <a:gd name="T7" fmla="*/ 2147483647 h 95"/>
                  <a:gd name="T8" fmla="*/ 2147483647 w 76"/>
                  <a:gd name="T9" fmla="*/ 2147483647 h 95"/>
                  <a:gd name="T10" fmla="*/ 2147483647 w 76"/>
                  <a:gd name="T11" fmla="*/ 2147483647 h 95"/>
                  <a:gd name="T12" fmla="*/ 2147483647 w 76"/>
                  <a:gd name="T13" fmla="*/ 2147483647 h 95"/>
                  <a:gd name="T14" fmla="*/ 2147483647 w 76"/>
                  <a:gd name="T15" fmla="*/ 2147483647 h 95"/>
                  <a:gd name="T16" fmla="*/ 2147483647 w 76"/>
                  <a:gd name="T17" fmla="*/ 2147483647 h 95"/>
                  <a:gd name="T18" fmla="*/ 2147483647 w 76"/>
                  <a:gd name="T19" fmla="*/ 2147483647 h 95"/>
                  <a:gd name="T20" fmla="*/ 2147483647 w 76"/>
                  <a:gd name="T21" fmla="*/ 2147483647 h 95"/>
                  <a:gd name="T22" fmla="*/ 2147483647 w 76"/>
                  <a:gd name="T23" fmla="*/ 2147483647 h 95"/>
                  <a:gd name="T24" fmla="*/ 2147483647 w 76"/>
                  <a:gd name="T25" fmla="*/ 2147483647 h 95"/>
                  <a:gd name="T26" fmla="*/ 2147483647 w 76"/>
                  <a:gd name="T27" fmla="*/ 2147483647 h 95"/>
                  <a:gd name="T28" fmla="*/ 2147483647 w 76"/>
                  <a:gd name="T29" fmla="*/ 2147483647 h 95"/>
                  <a:gd name="T30" fmla="*/ 2147483647 w 76"/>
                  <a:gd name="T31" fmla="*/ 2147483647 h 95"/>
                  <a:gd name="T32" fmla="*/ 2147483647 w 76"/>
                  <a:gd name="T33" fmla="*/ 2147483647 h 95"/>
                  <a:gd name="T34" fmla="*/ 2147483647 w 76"/>
                  <a:gd name="T35" fmla="*/ 2147483647 h 95"/>
                  <a:gd name="T36" fmla="*/ 2147483647 w 76"/>
                  <a:gd name="T37" fmla="*/ 2147483647 h 95"/>
                  <a:gd name="T38" fmla="*/ 2147483647 w 76"/>
                  <a:gd name="T39" fmla="*/ 2147483647 h 95"/>
                  <a:gd name="T40" fmla="*/ 2147483647 w 76"/>
                  <a:gd name="T41" fmla="*/ 2147483647 h 95"/>
                  <a:gd name="T42" fmla="*/ 2147483647 w 76"/>
                  <a:gd name="T43" fmla="*/ 2147483647 h 95"/>
                  <a:gd name="T44" fmla="*/ 2147483647 w 76"/>
                  <a:gd name="T45" fmla="*/ 2147483647 h 95"/>
                  <a:gd name="T46" fmla="*/ 2147483647 w 76"/>
                  <a:gd name="T47" fmla="*/ 2147483647 h 95"/>
                  <a:gd name="T48" fmla="*/ 0 w 76"/>
                  <a:gd name="T49" fmla="*/ 2147483647 h 95"/>
                  <a:gd name="T50" fmla="*/ 2147483647 w 76"/>
                  <a:gd name="T51" fmla="*/ 2147483647 h 95"/>
                  <a:gd name="T52" fmla="*/ 2147483647 w 76"/>
                  <a:gd name="T53" fmla="*/ 2147483647 h 95"/>
                  <a:gd name="T54" fmla="*/ 2147483647 w 76"/>
                  <a:gd name="T55" fmla="*/ 2147483647 h 95"/>
                  <a:gd name="T56" fmla="*/ 2147483647 w 76"/>
                  <a:gd name="T57" fmla="*/ 2147483647 h 95"/>
                  <a:gd name="T58" fmla="*/ 2147483647 w 76"/>
                  <a:gd name="T59" fmla="*/ 2147483647 h 95"/>
                  <a:gd name="T60" fmla="*/ 2147483647 w 76"/>
                  <a:gd name="T61" fmla="*/ 2147483647 h 95"/>
                  <a:gd name="T62" fmla="*/ 2147483647 w 76"/>
                  <a:gd name="T63" fmla="*/ 2147483647 h 95"/>
                  <a:gd name="T64" fmla="*/ 2147483647 w 76"/>
                  <a:gd name="T65" fmla="*/ 0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6"/>
                  <a:gd name="T100" fmla="*/ 0 h 95"/>
                  <a:gd name="T101" fmla="*/ 76 w 76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6" h="95">
                    <a:moveTo>
                      <a:pt x="38" y="0"/>
                    </a:moveTo>
                    <a:lnTo>
                      <a:pt x="46" y="1"/>
                    </a:lnTo>
                    <a:lnTo>
                      <a:pt x="53" y="3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69" y="21"/>
                    </a:lnTo>
                    <a:lnTo>
                      <a:pt x="72" y="29"/>
                    </a:lnTo>
                    <a:lnTo>
                      <a:pt x="74" y="38"/>
                    </a:lnTo>
                    <a:lnTo>
                      <a:pt x="76" y="47"/>
                    </a:lnTo>
                    <a:lnTo>
                      <a:pt x="74" y="56"/>
                    </a:lnTo>
                    <a:lnTo>
                      <a:pt x="72" y="66"/>
                    </a:lnTo>
                    <a:lnTo>
                      <a:pt x="69" y="74"/>
                    </a:lnTo>
                    <a:lnTo>
                      <a:pt x="64" y="82"/>
                    </a:lnTo>
                    <a:lnTo>
                      <a:pt x="58" y="87"/>
                    </a:lnTo>
                    <a:lnTo>
                      <a:pt x="53" y="92"/>
                    </a:lnTo>
                    <a:lnTo>
                      <a:pt x="46" y="94"/>
                    </a:lnTo>
                    <a:lnTo>
                      <a:pt x="38" y="95"/>
                    </a:lnTo>
                    <a:lnTo>
                      <a:pt x="30" y="94"/>
                    </a:lnTo>
                    <a:lnTo>
                      <a:pt x="23" y="92"/>
                    </a:lnTo>
                    <a:lnTo>
                      <a:pt x="17" y="87"/>
                    </a:lnTo>
                    <a:lnTo>
                      <a:pt x="11" y="82"/>
                    </a:lnTo>
                    <a:lnTo>
                      <a:pt x="6" y="74"/>
                    </a:lnTo>
                    <a:lnTo>
                      <a:pt x="3" y="66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29"/>
                    </a:lnTo>
                    <a:lnTo>
                      <a:pt x="6" y="21"/>
                    </a:lnTo>
                    <a:lnTo>
                      <a:pt x="11" y="14"/>
                    </a:lnTo>
                    <a:lnTo>
                      <a:pt x="17" y="8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Freeform 1748"/>
              <p:cNvSpPr>
                <a:spLocks/>
              </p:cNvSpPr>
              <p:nvPr/>
            </p:nvSpPr>
            <p:spPr bwMode="auto">
              <a:xfrm>
                <a:off x="1696499" y="2855682"/>
                <a:ext cx="41719" cy="61686"/>
              </a:xfrm>
              <a:custGeom>
                <a:avLst/>
                <a:gdLst>
                  <a:gd name="T0" fmla="*/ 2147483647 w 46"/>
                  <a:gd name="T1" fmla="*/ 0 h 67"/>
                  <a:gd name="T2" fmla="*/ 2147483647 w 46"/>
                  <a:gd name="T3" fmla="*/ 2147483647 h 67"/>
                  <a:gd name="T4" fmla="*/ 2147483647 w 46"/>
                  <a:gd name="T5" fmla="*/ 2147483647 h 67"/>
                  <a:gd name="T6" fmla="*/ 2147483647 w 46"/>
                  <a:gd name="T7" fmla="*/ 2147483647 h 67"/>
                  <a:gd name="T8" fmla="*/ 2147483647 w 46"/>
                  <a:gd name="T9" fmla="*/ 2147483647 h 67"/>
                  <a:gd name="T10" fmla="*/ 2147483647 w 46"/>
                  <a:gd name="T11" fmla="*/ 2147483647 h 67"/>
                  <a:gd name="T12" fmla="*/ 2147483647 w 46"/>
                  <a:gd name="T13" fmla="*/ 2147483647 h 67"/>
                  <a:gd name="T14" fmla="*/ 2147483647 w 46"/>
                  <a:gd name="T15" fmla="*/ 2147483647 h 67"/>
                  <a:gd name="T16" fmla="*/ 2147483647 w 46"/>
                  <a:gd name="T17" fmla="*/ 2147483647 h 67"/>
                  <a:gd name="T18" fmla="*/ 2147483647 w 46"/>
                  <a:gd name="T19" fmla="*/ 2147483647 h 67"/>
                  <a:gd name="T20" fmla="*/ 2147483647 w 46"/>
                  <a:gd name="T21" fmla="*/ 2147483647 h 67"/>
                  <a:gd name="T22" fmla="*/ 2147483647 w 46"/>
                  <a:gd name="T23" fmla="*/ 2147483647 h 67"/>
                  <a:gd name="T24" fmla="*/ 0 w 46"/>
                  <a:gd name="T25" fmla="*/ 2147483647 h 67"/>
                  <a:gd name="T26" fmla="*/ 2147483647 w 46"/>
                  <a:gd name="T27" fmla="*/ 2147483647 h 67"/>
                  <a:gd name="T28" fmla="*/ 2147483647 w 46"/>
                  <a:gd name="T29" fmla="*/ 2147483647 h 67"/>
                  <a:gd name="T30" fmla="*/ 2147483647 w 46"/>
                  <a:gd name="T31" fmla="*/ 2147483647 h 67"/>
                  <a:gd name="T32" fmla="*/ 2147483647 w 46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7"/>
                  <a:gd name="T53" fmla="*/ 46 w 46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7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3" y="20"/>
                    </a:lnTo>
                    <a:lnTo>
                      <a:pt x="46" y="33"/>
                    </a:lnTo>
                    <a:lnTo>
                      <a:pt x="43" y="46"/>
                    </a:lnTo>
                    <a:lnTo>
                      <a:pt x="39" y="56"/>
                    </a:lnTo>
                    <a:lnTo>
                      <a:pt x="32" y="64"/>
                    </a:lnTo>
                    <a:lnTo>
                      <a:pt x="23" y="67"/>
                    </a:lnTo>
                    <a:lnTo>
                      <a:pt x="13" y="64"/>
                    </a:lnTo>
                    <a:lnTo>
                      <a:pt x="6" y="56"/>
                    </a:lnTo>
                    <a:lnTo>
                      <a:pt x="2" y="46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6" y="9"/>
                    </a:lnTo>
                    <a:lnTo>
                      <a:pt x="13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Freeform 1749"/>
              <p:cNvSpPr>
                <a:spLocks/>
              </p:cNvSpPr>
              <p:nvPr/>
            </p:nvSpPr>
            <p:spPr bwMode="auto">
              <a:xfrm>
                <a:off x="1808956" y="3131456"/>
                <a:ext cx="67112" cy="87087"/>
              </a:xfrm>
              <a:custGeom>
                <a:avLst/>
                <a:gdLst>
                  <a:gd name="T0" fmla="*/ 2147483647 w 75"/>
                  <a:gd name="T1" fmla="*/ 0 h 95"/>
                  <a:gd name="T2" fmla="*/ 2147483647 w 75"/>
                  <a:gd name="T3" fmla="*/ 2147483647 h 95"/>
                  <a:gd name="T4" fmla="*/ 2147483647 w 75"/>
                  <a:gd name="T5" fmla="*/ 2147483647 h 95"/>
                  <a:gd name="T6" fmla="*/ 2147483647 w 75"/>
                  <a:gd name="T7" fmla="*/ 2147483647 h 95"/>
                  <a:gd name="T8" fmla="*/ 2147483647 w 75"/>
                  <a:gd name="T9" fmla="*/ 2147483647 h 95"/>
                  <a:gd name="T10" fmla="*/ 2147483647 w 75"/>
                  <a:gd name="T11" fmla="*/ 2147483647 h 95"/>
                  <a:gd name="T12" fmla="*/ 2147483647 w 75"/>
                  <a:gd name="T13" fmla="*/ 2147483647 h 95"/>
                  <a:gd name="T14" fmla="*/ 2147483647 w 75"/>
                  <a:gd name="T15" fmla="*/ 2147483647 h 95"/>
                  <a:gd name="T16" fmla="*/ 2147483647 w 75"/>
                  <a:gd name="T17" fmla="*/ 2147483647 h 95"/>
                  <a:gd name="T18" fmla="*/ 2147483647 w 75"/>
                  <a:gd name="T19" fmla="*/ 2147483647 h 95"/>
                  <a:gd name="T20" fmla="*/ 2147483647 w 75"/>
                  <a:gd name="T21" fmla="*/ 2147483647 h 95"/>
                  <a:gd name="T22" fmla="*/ 2147483647 w 75"/>
                  <a:gd name="T23" fmla="*/ 2147483647 h 95"/>
                  <a:gd name="T24" fmla="*/ 2147483647 w 75"/>
                  <a:gd name="T25" fmla="*/ 2147483647 h 95"/>
                  <a:gd name="T26" fmla="*/ 2147483647 w 75"/>
                  <a:gd name="T27" fmla="*/ 2147483647 h 95"/>
                  <a:gd name="T28" fmla="*/ 2147483647 w 75"/>
                  <a:gd name="T29" fmla="*/ 2147483647 h 95"/>
                  <a:gd name="T30" fmla="*/ 2147483647 w 75"/>
                  <a:gd name="T31" fmla="*/ 2147483647 h 95"/>
                  <a:gd name="T32" fmla="*/ 2147483647 w 75"/>
                  <a:gd name="T33" fmla="*/ 2147483647 h 95"/>
                  <a:gd name="T34" fmla="*/ 2147483647 w 75"/>
                  <a:gd name="T35" fmla="*/ 2147483647 h 95"/>
                  <a:gd name="T36" fmla="*/ 2147483647 w 75"/>
                  <a:gd name="T37" fmla="*/ 2147483647 h 95"/>
                  <a:gd name="T38" fmla="*/ 2147483647 w 75"/>
                  <a:gd name="T39" fmla="*/ 2147483647 h 95"/>
                  <a:gd name="T40" fmla="*/ 2147483647 w 75"/>
                  <a:gd name="T41" fmla="*/ 2147483647 h 95"/>
                  <a:gd name="T42" fmla="*/ 2147483647 w 75"/>
                  <a:gd name="T43" fmla="*/ 2147483647 h 95"/>
                  <a:gd name="T44" fmla="*/ 2147483647 w 75"/>
                  <a:gd name="T45" fmla="*/ 2147483647 h 95"/>
                  <a:gd name="T46" fmla="*/ 2147483647 w 75"/>
                  <a:gd name="T47" fmla="*/ 2147483647 h 95"/>
                  <a:gd name="T48" fmla="*/ 0 w 75"/>
                  <a:gd name="T49" fmla="*/ 2147483647 h 95"/>
                  <a:gd name="T50" fmla="*/ 2147483647 w 75"/>
                  <a:gd name="T51" fmla="*/ 2147483647 h 95"/>
                  <a:gd name="T52" fmla="*/ 2147483647 w 75"/>
                  <a:gd name="T53" fmla="*/ 2147483647 h 95"/>
                  <a:gd name="T54" fmla="*/ 2147483647 w 75"/>
                  <a:gd name="T55" fmla="*/ 2147483647 h 95"/>
                  <a:gd name="T56" fmla="*/ 2147483647 w 75"/>
                  <a:gd name="T57" fmla="*/ 2147483647 h 95"/>
                  <a:gd name="T58" fmla="*/ 2147483647 w 75"/>
                  <a:gd name="T59" fmla="*/ 2147483647 h 95"/>
                  <a:gd name="T60" fmla="*/ 2147483647 w 75"/>
                  <a:gd name="T61" fmla="*/ 2147483647 h 95"/>
                  <a:gd name="T62" fmla="*/ 2147483647 w 75"/>
                  <a:gd name="T63" fmla="*/ 2147483647 h 95"/>
                  <a:gd name="T64" fmla="*/ 2147483647 w 75"/>
                  <a:gd name="T65" fmla="*/ 0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5"/>
                  <a:gd name="T101" fmla="*/ 75 w 75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5">
                    <a:moveTo>
                      <a:pt x="37" y="0"/>
                    </a:moveTo>
                    <a:lnTo>
                      <a:pt x="45" y="1"/>
                    </a:lnTo>
                    <a:lnTo>
                      <a:pt x="52" y="3"/>
                    </a:lnTo>
                    <a:lnTo>
                      <a:pt x="58" y="8"/>
                    </a:lnTo>
                    <a:lnTo>
                      <a:pt x="63" y="14"/>
                    </a:lnTo>
                    <a:lnTo>
                      <a:pt x="68" y="22"/>
                    </a:lnTo>
                    <a:lnTo>
                      <a:pt x="71" y="30"/>
                    </a:lnTo>
                    <a:lnTo>
                      <a:pt x="74" y="39"/>
                    </a:lnTo>
                    <a:lnTo>
                      <a:pt x="75" y="48"/>
                    </a:lnTo>
                    <a:lnTo>
                      <a:pt x="74" y="57"/>
                    </a:lnTo>
                    <a:lnTo>
                      <a:pt x="71" y="67"/>
                    </a:lnTo>
                    <a:lnTo>
                      <a:pt x="68" y="75"/>
                    </a:lnTo>
                    <a:lnTo>
                      <a:pt x="63" y="82"/>
                    </a:lnTo>
                    <a:lnTo>
                      <a:pt x="58" y="87"/>
                    </a:lnTo>
                    <a:lnTo>
                      <a:pt x="52" y="92"/>
                    </a:lnTo>
                    <a:lnTo>
                      <a:pt x="45" y="94"/>
                    </a:lnTo>
                    <a:lnTo>
                      <a:pt x="37" y="95"/>
                    </a:lnTo>
                    <a:lnTo>
                      <a:pt x="30" y="94"/>
                    </a:lnTo>
                    <a:lnTo>
                      <a:pt x="23" y="92"/>
                    </a:lnTo>
                    <a:lnTo>
                      <a:pt x="16" y="87"/>
                    </a:lnTo>
                    <a:lnTo>
                      <a:pt x="11" y="82"/>
                    </a:lnTo>
                    <a:lnTo>
                      <a:pt x="7" y="75"/>
                    </a:lnTo>
                    <a:lnTo>
                      <a:pt x="3" y="67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9"/>
                    </a:lnTo>
                    <a:lnTo>
                      <a:pt x="3" y="30"/>
                    </a:lnTo>
                    <a:lnTo>
                      <a:pt x="7" y="22"/>
                    </a:lnTo>
                    <a:lnTo>
                      <a:pt x="11" y="14"/>
                    </a:lnTo>
                    <a:lnTo>
                      <a:pt x="16" y="8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Freeform 1750"/>
              <p:cNvSpPr>
                <a:spLocks/>
              </p:cNvSpPr>
              <p:nvPr/>
            </p:nvSpPr>
            <p:spPr bwMode="auto">
              <a:xfrm>
                <a:off x="1821653" y="3144156"/>
                <a:ext cx="41719" cy="59873"/>
              </a:xfrm>
              <a:custGeom>
                <a:avLst/>
                <a:gdLst>
                  <a:gd name="T0" fmla="*/ 2147483647 w 45"/>
                  <a:gd name="T1" fmla="*/ 0 h 65"/>
                  <a:gd name="T2" fmla="*/ 2147483647 w 45"/>
                  <a:gd name="T3" fmla="*/ 2147483647 h 65"/>
                  <a:gd name="T4" fmla="*/ 2147483647 w 45"/>
                  <a:gd name="T5" fmla="*/ 2147483647 h 65"/>
                  <a:gd name="T6" fmla="*/ 2147483647 w 45"/>
                  <a:gd name="T7" fmla="*/ 2147483647 h 65"/>
                  <a:gd name="T8" fmla="*/ 2147483647 w 45"/>
                  <a:gd name="T9" fmla="*/ 2147483647 h 65"/>
                  <a:gd name="T10" fmla="*/ 2147483647 w 45"/>
                  <a:gd name="T11" fmla="*/ 2147483647 h 65"/>
                  <a:gd name="T12" fmla="*/ 2147483647 w 45"/>
                  <a:gd name="T13" fmla="*/ 2147483647 h 65"/>
                  <a:gd name="T14" fmla="*/ 2147483647 w 45"/>
                  <a:gd name="T15" fmla="*/ 2147483647 h 65"/>
                  <a:gd name="T16" fmla="*/ 2147483647 w 45"/>
                  <a:gd name="T17" fmla="*/ 2147483647 h 65"/>
                  <a:gd name="T18" fmla="*/ 2147483647 w 45"/>
                  <a:gd name="T19" fmla="*/ 2147483647 h 65"/>
                  <a:gd name="T20" fmla="*/ 2147483647 w 45"/>
                  <a:gd name="T21" fmla="*/ 2147483647 h 65"/>
                  <a:gd name="T22" fmla="*/ 2147483647 w 45"/>
                  <a:gd name="T23" fmla="*/ 2147483647 h 65"/>
                  <a:gd name="T24" fmla="*/ 0 w 45"/>
                  <a:gd name="T25" fmla="*/ 2147483647 h 65"/>
                  <a:gd name="T26" fmla="*/ 2147483647 w 45"/>
                  <a:gd name="T27" fmla="*/ 2147483647 h 65"/>
                  <a:gd name="T28" fmla="*/ 2147483647 w 45"/>
                  <a:gd name="T29" fmla="*/ 2147483647 h 65"/>
                  <a:gd name="T30" fmla="*/ 2147483647 w 45"/>
                  <a:gd name="T31" fmla="*/ 2147483647 h 65"/>
                  <a:gd name="T32" fmla="*/ 2147483647 w 45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5"/>
                  <a:gd name="T53" fmla="*/ 45 w 45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5">
                    <a:moveTo>
                      <a:pt x="22" y="0"/>
                    </a:moveTo>
                    <a:lnTo>
                      <a:pt x="31" y="2"/>
                    </a:lnTo>
                    <a:lnTo>
                      <a:pt x="38" y="9"/>
                    </a:lnTo>
                    <a:lnTo>
                      <a:pt x="43" y="21"/>
                    </a:lnTo>
                    <a:lnTo>
                      <a:pt x="45" y="33"/>
                    </a:lnTo>
                    <a:lnTo>
                      <a:pt x="43" y="46"/>
                    </a:lnTo>
                    <a:lnTo>
                      <a:pt x="38" y="56"/>
                    </a:lnTo>
                    <a:lnTo>
                      <a:pt x="31" y="63"/>
                    </a:lnTo>
                    <a:lnTo>
                      <a:pt x="22" y="65"/>
                    </a:lnTo>
                    <a:lnTo>
                      <a:pt x="14" y="63"/>
                    </a:lnTo>
                    <a:lnTo>
                      <a:pt x="7" y="56"/>
                    </a:lnTo>
                    <a:lnTo>
                      <a:pt x="2" y="46"/>
                    </a:lnTo>
                    <a:lnTo>
                      <a:pt x="0" y="33"/>
                    </a:lnTo>
                    <a:lnTo>
                      <a:pt x="2" y="21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Freeform 1751"/>
              <p:cNvSpPr>
                <a:spLocks/>
              </p:cNvSpPr>
              <p:nvPr/>
            </p:nvSpPr>
            <p:spPr bwMode="auto">
              <a:xfrm>
                <a:off x="1667478" y="2338606"/>
                <a:ext cx="68925" cy="87087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7" y="0"/>
                    </a:moveTo>
                    <a:lnTo>
                      <a:pt x="45" y="1"/>
                    </a:lnTo>
                    <a:lnTo>
                      <a:pt x="52" y="4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68" y="22"/>
                    </a:lnTo>
                    <a:lnTo>
                      <a:pt x="72" y="30"/>
                    </a:lnTo>
                    <a:lnTo>
                      <a:pt x="74" y="39"/>
                    </a:lnTo>
                    <a:lnTo>
                      <a:pt x="75" y="49"/>
                    </a:lnTo>
                    <a:lnTo>
                      <a:pt x="74" y="58"/>
                    </a:lnTo>
                    <a:lnTo>
                      <a:pt x="72" y="67"/>
                    </a:lnTo>
                    <a:lnTo>
                      <a:pt x="68" y="75"/>
                    </a:lnTo>
                    <a:lnTo>
                      <a:pt x="64" y="82"/>
                    </a:lnTo>
                    <a:lnTo>
                      <a:pt x="58" y="88"/>
                    </a:lnTo>
                    <a:lnTo>
                      <a:pt x="52" y="92"/>
                    </a:lnTo>
                    <a:lnTo>
                      <a:pt x="45" y="95"/>
                    </a:lnTo>
                    <a:lnTo>
                      <a:pt x="37" y="96"/>
                    </a:lnTo>
                    <a:lnTo>
                      <a:pt x="29" y="95"/>
                    </a:lnTo>
                    <a:lnTo>
                      <a:pt x="22" y="92"/>
                    </a:lnTo>
                    <a:lnTo>
                      <a:pt x="17" y="88"/>
                    </a:lnTo>
                    <a:lnTo>
                      <a:pt x="11" y="82"/>
                    </a:lnTo>
                    <a:lnTo>
                      <a:pt x="6" y="75"/>
                    </a:lnTo>
                    <a:lnTo>
                      <a:pt x="3" y="67"/>
                    </a:lnTo>
                    <a:lnTo>
                      <a:pt x="2" y="58"/>
                    </a:lnTo>
                    <a:lnTo>
                      <a:pt x="0" y="49"/>
                    </a:lnTo>
                    <a:lnTo>
                      <a:pt x="2" y="39"/>
                    </a:lnTo>
                    <a:lnTo>
                      <a:pt x="3" y="30"/>
                    </a:lnTo>
                    <a:lnTo>
                      <a:pt x="6" y="22"/>
                    </a:lnTo>
                    <a:lnTo>
                      <a:pt x="11" y="14"/>
                    </a:lnTo>
                    <a:lnTo>
                      <a:pt x="17" y="8"/>
                    </a:lnTo>
                    <a:lnTo>
                      <a:pt x="22" y="4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Freeform 1752"/>
              <p:cNvSpPr>
                <a:spLocks/>
              </p:cNvSpPr>
              <p:nvPr/>
            </p:nvSpPr>
            <p:spPr bwMode="auto">
              <a:xfrm>
                <a:off x="1681988" y="2353121"/>
                <a:ext cx="39904" cy="58058"/>
              </a:xfrm>
              <a:custGeom>
                <a:avLst/>
                <a:gdLst>
                  <a:gd name="T0" fmla="*/ 2147483647 w 45"/>
                  <a:gd name="T1" fmla="*/ 0 h 66"/>
                  <a:gd name="T2" fmla="*/ 2147483647 w 45"/>
                  <a:gd name="T3" fmla="*/ 2147483647 h 66"/>
                  <a:gd name="T4" fmla="*/ 2147483647 w 45"/>
                  <a:gd name="T5" fmla="*/ 2147483647 h 66"/>
                  <a:gd name="T6" fmla="*/ 2147483647 w 45"/>
                  <a:gd name="T7" fmla="*/ 2147483647 h 66"/>
                  <a:gd name="T8" fmla="*/ 2147483647 w 45"/>
                  <a:gd name="T9" fmla="*/ 2147483647 h 66"/>
                  <a:gd name="T10" fmla="*/ 2147483647 w 45"/>
                  <a:gd name="T11" fmla="*/ 2147483647 h 66"/>
                  <a:gd name="T12" fmla="*/ 2147483647 w 45"/>
                  <a:gd name="T13" fmla="*/ 2147483647 h 66"/>
                  <a:gd name="T14" fmla="*/ 2147483647 w 45"/>
                  <a:gd name="T15" fmla="*/ 2147483647 h 66"/>
                  <a:gd name="T16" fmla="*/ 2147483647 w 45"/>
                  <a:gd name="T17" fmla="*/ 2147483647 h 66"/>
                  <a:gd name="T18" fmla="*/ 2147483647 w 45"/>
                  <a:gd name="T19" fmla="*/ 2147483647 h 66"/>
                  <a:gd name="T20" fmla="*/ 2147483647 w 45"/>
                  <a:gd name="T21" fmla="*/ 2147483647 h 66"/>
                  <a:gd name="T22" fmla="*/ 2147483647 w 45"/>
                  <a:gd name="T23" fmla="*/ 2147483647 h 66"/>
                  <a:gd name="T24" fmla="*/ 0 w 45"/>
                  <a:gd name="T25" fmla="*/ 2147483647 h 66"/>
                  <a:gd name="T26" fmla="*/ 2147483647 w 45"/>
                  <a:gd name="T27" fmla="*/ 2147483647 h 66"/>
                  <a:gd name="T28" fmla="*/ 2147483647 w 45"/>
                  <a:gd name="T29" fmla="*/ 2147483647 h 66"/>
                  <a:gd name="T30" fmla="*/ 2147483647 w 45"/>
                  <a:gd name="T31" fmla="*/ 2147483647 h 66"/>
                  <a:gd name="T32" fmla="*/ 2147483647 w 45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6"/>
                  <a:gd name="T53" fmla="*/ 45 w 45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6">
                    <a:moveTo>
                      <a:pt x="22" y="0"/>
                    </a:moveTo>
                    <a:lnTo>
                      <a:pt x="32" y="2"/>
                    </a:lnTo>
                    <a:lnTo>
                      <a:pt x="38" y="9"/>
                    </a:lnTo>
                    <a:lnTo>
                      <a:pt x="43" y="21"/>
                    </a:lnTo>
                    <a:lnTo>
                      <a:pt x="45" y="34"/>
                    </a:lnTo>
                    <a:lnTo>
                      <a:pt x="43" y="46"/>
                    </a:lnTo>
                    <a:lnTo>
                      <a:pt x="38" y="57"/>
                    </a:lnTo>
                    <a:lnTo>
                      <a:pt x="32" y="64"/>
                    </a:lnTo>
                    <a:lnTo>
                      <a:pt x="22" y="66"/>
                    </a:lnTo>
                    <a:lnTo>
                      <a:pt x="13" y="64"/>
                    </a:lnTo>
                    <a:lnTo>
                      <a:pt x="6" y="57"/>
                    </a:lnTo>
                    <a:lnTo>
                      <a:pt x="2" y="46"/>
                    </a:lnTo>
                    <a:lnTo>
                      <a:pt x="0" y="34"/>
                    </a:lnTo>
                    <a:lnTo>
                      <a:pt x="2" y="21"/>
                    </a:lnTo>
                    <a:lnTo>
                      <a:pt x="6" y="9"/>
                    </a:lnTo>
                    <a:lnTo>
                      <a:pt x="13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Freeform 1753"/>
              <p:cNvSpPr>
                <a:spLocks/>
              </p:cNvSpPr>
              <p:nvPr/>
            </p:nvSpPr>
            <p:spPr bwMode="auto">
              <a:xfrm>
                <a:off x="1827094" y="2454722"/>
                <a:ext cx="67112" cy="87087"/>
              </a:xfrm>
              <a:custGeom>
                <a:avLst/>
                <a:gdLst>
                  <a:gd name="T0" fmla="*/ 2147483647 w 74"/>
                  <a:gd name="T1" fmla="*/ 0 h 96"/>
                  <a:gd name="T2" fmla="*/ 2147483647 w 74"/>
                  <a:gd name="T3" fmla="*/ 2147483647 h 96"/>
                  <a:gd name="T4" fmla="*/ 2147483647 w 74"/>
                  <a:gd name="T5" fmla="*/ 2147483647 h 96"/>
                  <a:gd name="T6" fmla="*/ 2147483647 w 74"/>
                  <a:gd name="T7" fmla="*/ 2147483647 h 96"/>
                  <a:gd name="T8" fmla="*/ 2147483647 w 74"/>
                  <a:gd name="T9" fmla="*/ 2147483647 h 96"/>
                  <a:gd name="T10" fmla="*/ 2147483647 w 74"/>
                  <a:gd name="T11" fmla="*/ 2147483647 h 96"/>
                  <a:gd name="T12" fmla="*/ 2147483647 w 74"/>
                  <a:gd name="T13" fmla="*/ 2147483647 h 96"/>
                  <a:gd name="T14" fmla="*/ 2147483647 w 74"/>
                  <a:gd name="T15" fmla="*/ 2147483647 h 96"/>
                  <a:gd name="T16" fmla="*/ 2147483647 w 74"/>
                  <a:gd name="T17" fmla="*/ 2147483647 h 96"/>
                  <a:gd name="T18" fmla="*/ 2147483647 w 74"/>
                  <a:gd name="T19" fmla="*/ 2147483647 h 96"/>
                  <a:gd name="T20" fmla="*/ 2147483647 w 74"/>
                  <a:gd name="T21" fmla="*/ 2147483647 h 96"/>
                  <a:gd name="T22" fmla="*/ 2147483647 w 74"/>
                  <a:gd name="T23" fmla="*/ 2147483647 h 96"/>
                  <a:gd name="T24" fmla="*/ 2147483647 w 74"/>
                  <a:gd name="T25" fmla="*/ 2147483647 h 96"/>
                  <a:gd name="T26" fmla="*/ 2147483647 w 74"/>
                  <a:gd name="T27" fmla="*/ 2147483647 h 96"/>
                  <a:gd name="T28" fmla="*/ 2147483647 w 74"/>
                  <a:gd name="T29" fmla="*/ 2147483647 h 96"/>
                  <a:gd name="T30" fmla="*/ 2147483647 w 74"/>
                  <a:gd name="T31" fmla="*/ 2147483647 h 96"/>
                  <a:gd name="T32" fmla="*/ 2147483647 w 74"/>
                  <a:gd name="T33" fmla="*/ 2147483647 h 96"/>
                  <a:gd name="T34" fmla="*/ 2147483647 w 74"/>
                  <a:gd name="T35" fmla="*/ 2147483647 h 96"/>
                  <a:gd name="T36" fmla="*/ 2147483647 w 74"/>
                  <a:gd name="T37" fmla="*/ 2147483647 h 96"/>
                  <a:gd name="T38" fmla="*/ 2147483647 w 74"/>
                  <a:gd name="T39" fmla="*/ 2147483647 h 96"/>
                  <a:gd name="T40" fmla="*/ 2147483647 w 74"/>
                  <a:gd name="T41" fmla="*/ 2147483647 h 96"/>
                  <a:gd name="T42" fmla="*/ 2147483647 w 74"/>
                  <a:gd name="T43" fmla="*/ 2147483647 h 96"/>
                  <a:gd name="T44" fmla="*/ 2147483647 w 74"/>
                  <a:gd name="T45" fmla="*/ 2147483647 h 96"/>
                  <a:gd name="T46" fmla="*/ 2147483647 w 74"/>
                  <a:gd name="T47" fmla="*/ 2147483647 h 96"/>
                  <a:gd name="T48" fmla="*/ 0 w 74"/>
                  <a:gd name="T49" fmla="*/ 2147483647 h 96"/>
                  <a:gd name="T50" fmla="*/ 2147483647 w 74"/>
                  <a:gd name="T51" fmla="*/ 2147483647 h 96"/>
                  <a:gd name="T52" fmla="*/ 2147483647 w 74"/>
                  <a:gd name="T53" fmla="*/ 2147483647 h 96"/>
                  <a:gd name="T54" fmla="*/ 2147483647 w 74"/>
                  <a:gd name="T55" fmla="*/ 2147483647 h 96"/>
                  <a:gd name="T56" fmla="*/ 2147483647 w 74"/>
                  <a:gd name="T57" fmla="*/ 2147483647 h 96"/>
                  <a:gd name="T58" fmla="*/ 2147483647 w 74"/>
                  <a:gd name="T59" fmla="*/ 2147483647 h 96"/>
                  <a:gd name="T60" fmla="*/ 2147483647 w 74"/>
                  <a:gd name="T61" fmla="*/ 2147483647 h 96"/>
                  <a:gd name="T62" fmla="*/ 2147483647 w 74"/>
                  <a:gd name="T63" fmla="*/ 2147483647 h 96"/>
                  <a:gd name="T64" fmla="*/ 2147483647 w 74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96"/>
                  <a:gd name="T101" fmla="*/ 74 w 74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96">
                    <a:moveTo>
                      <a:pt x="38" y="0"/>
                    </a:moveTo>
                    <a:lnTo>
                      <a:pt x="46" y="1"/>
                    </a:lnTo>
                    <a:lnTo>
                      <a:pt x="53" y="4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69" y="22"/>
                    </a:lnTo>
                    <a:lnTo>
                      <a:pt x="72" y="30"/>
                    </a:lnTo>
                    <a:lnTo>
                      <a:pt x="73" y="39"/>
                    </a:lnTo>
                    <a:lnTo>
                      <a:pt x="74" y="48"/>
                    </a:lnTo>
                    <a:lnTo>
                      <a:pt x="73" y="58"/>
                    </a:lnTo>
                    <a:lnTo>
                      <a:pt x="72" y="67"/>
                    </a:lnTo>
                    <a:lnTo>
                      <a:pt x="69" y="75"/>
                    </a:lnTo>
                    <a:lnTo>
                      <a:pt x="64" y="82"/>
                    </a:lnTo>
                    <a:lnTo>
                      <a:pt x="58" y="88"/>
                    </a:lnTo>
                    <a:lnTo>
                      <a:pt x="53" y="92"/>
                    </a:lnTo>
                    <a:lnTo>
                      <a:pt x="46" y="95"/>
                    </a:lnTo>
                    <a:lnTo>
                      <a:pt x="38" y="96"/>
                    </a:lnTo>
                    <a:lnTo>
                      <a:pt x="29" y="95"/>
                    </a:lnTo>
                    <a:lnTo>
                      <a:pt x="23" y="92"/>
                    </a:lnTo>
                    <a:lnTo>
                      <a:pt x="17" y="88"/>
                    </a:lnTo>
                    <a:lnTo>
                      <a:pt x="11" y="82"/>
                    </a:lnTo>
                    <a:lnTo>
                      <a:pt x="6" y="75"/>
                    </a:lnTo>
                    <a:lnTo>
                      <a:pt x="3" y="67"/>
                    </a:lnTo>
                    <a:lnTo>
                      <a:pt x="1" y="58"/>
                    </a:lnTo>
                    <a:lnTo>
                      <a:pt x="0" y="48"/>
                    </a:lnTo>
                    <a:lnTo>
                      <a:pt x="1" y="39"/>
                    </a:lnTo>
                    <a:lnTo>
                      <a:pt x="3" y="30"/>
                    </a:lnTo>
                    <a:lnTo>
                      <a:pt x="6" y="22"/>
                    </a:lnTo>
                    <a:lnTo>
                      <a:pt x="11" y="14"/>
                    </a:lnTo>
                    <a:lnTo>
                      <a:pt x="17" y="8"/>
                    </a:lnTo>
                    <a:lnTo>
                      <a:pt x="23" y="4"/>
                    </a:lnTo>
                    <a:lnTo>
                      <a:pt x="29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Freeform 1754"/>
              <p:cNvSpPr>
                <a:spLocks/>
              </p:cNvSpPr>
              <p:nvPr/>
            </p:nvSpPr>
            <p:spPr bwMode="auto">
              <a:xfrm>
                <a:off x="1839792" y="2469236"/>
                <a:ext cx="41719" cy="58058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3" y="21"/>
                    </a:lnTo>
                    <a:lnTo>
                      <a:pt x="46" y="33"/>
                    </a:lnTo>
                    <a:lnTo>
                      <a:pt x="43" y="46"/>
                    </a:lnTo>
                    <a:lnTo>
                      <a:pt x="39" y="57"/>
                    </a:lnTo>
                    <a:lnTo>
                      <a:pt x="32" y="63"/>
                    </a:lnTo>
                    <a:lnTo>
                      <a:pt x="23" y="66"/>
                    </a:lnTo>
                    <a:lnTo>
                      <a:pt x="13" y="63"/>
                    </a:lnTo>
                    <a:lnTo>
                      <a:pt x="6" y="57"/>
                    </a:lnTo>
                    <a:lnTo>
                      <a:pt x="2" y="46"/>
                    </a:lnTo>
                    <a:lnTo>
                      <a:pt x="0" y="33"/>
                    </a:lnTo>
                    <a:lnTo>
                      <a:pt x="2" y="21"/>
                    </a:lnTo>
                    <a:lnTo>
                      <a:pt x="6" y="9"/>
                    </a:lnTo>
                    <a:lnTo>
                      <a:pt x="13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Freeform 1755"/>
              <p:cNvSpPr>
                <a:spLocks/>
              </p:cNvSpPr>
              <p:nvPr/>
            </p:nvSpPr>
            <p:spPr bwMode="auto">
              <a:xfrm>
                <a:off x="1892392" y="2574465"/>
                <a:ext cx="67112" cy="87087"/>
              </a:xfrm>
              <a:custGeom>
                <a:avLst/>
                <a:gdLst>
                  <a:gd name="T0" fmla="*/ 2147483647 w 74"/>
                  <a:gd name="T1" fmla="*/ 0 h 96"/>
                  <a:gd name="T2" fmla="*/ 2147483647 w 74"/>
                  <a:gd name="T3" fmla="*/ 2147483647 h 96"/>
                  <a:gd name="T4" fmla="*/ 2147483647 w 74"/>
                  <a:gd name="T5" fmla="*/ 2147483647 h 96"/>
                  <a:gd name="T6" fmla="*/ 2147483647 w 74"/>
                  <a:gd name="T7" fmla="*/ 2147483647 h 96"/>
                  <a:gd name="T8" fmla="*/ 2147483647 w 74"/>
                  <a:gd name="T9" fmla="*/ 2147483647 h 96"/>
                  <a:gd name="T10" fmla="*/ 2147483647 w 74"/>
                  <a:gd name="T11" fmla="*/ 2147483647 h 96"/>
                  <a:gd name="T12" fmla="*/ 2147483647 w 74"/>
                  <a:gd name="T13" fmla="*/ 2147483647 h 96"/>
                  <a:gd name="T14" fmla="*/ 2147483647 w 74"/>
                  <a:gd name="T15" fmla="*/ 2147483647 h 96"/>
                  <a:gd name="T16" fmla="*/ 2147483647 w 74"/>
                  <a:gd name="T17" fmla="*/ 2147483647 h 96"/>
                  <a:gd name="T18" fmla="*/ 2147483647 w 74"/>
                  <a:gd name="T19" fmla="*/ 2147483647 h 96"/>
                  <a:gd name="T20" fmla="*/ 2147483647 w 74"/>
                  <a:gd name="T21" fmla="*/ 2147483647 h 96"/>
                  <a:gd name="T22" fmla="*/ 2147483647 w 74"/>
                  <a:gd name="T23" fmla="*/ 2147483647 h 96"/>
                  <a:gd name="T24" fmla="*/ 2147483647 w 74"/>
                  <a:gd name="T25" fmla="*/ 2147483647 h 96"/>
                  <a:gd name="T26" fmla="*/ 2147483647 w 74"/>
                  <a:gd name="T27" fmla="*/ 2147483647 h 96"/>
                  <a:gd name="T28" fmla="*/ 2147483647 w 74"/>
                  <a:gd name="T29" fmla="*/ 2147483647 h 96"/>
                  <a:gd name="T30" fmla="*/ 2147483647 w 74"/>
                  <a:gd name="T31" fmla="*/ 2147483647 h 96"/>
                  <a:gd name="T32" fmla="*/ 2147483647 w 74"/>
                  <a:gd name="T33" fmla="*/ 2147483647 h 96"/>
                  <a:gd name="T34" fmla="*/ 2147483647 w 74"/>
                  <a:gd name="T35" fmla="*/ 2147483647 h 96"/>
                  <a:gd name="T36" fmla="*/ 2147483647 w 74"/>
                  <a:gd name="T37" fmla="*/ 2147483647 h 96"/>
                  <a:gd name="T38" fmla="*/ 2147483647 w 74"/>
                  <a:gd name="T39" fmla="*/ 2147483647 h 96"/>
                  <a:gd name="T40" fmla="*/ 2147483647 w 74"/>
                  <a:gd name="T41" fmla="*/ 2147483647 h 96"/>
                  <a:gd name="T42" fmla="*/ 2147483647 w 74"/>
                  <a:gd name="T43" fmla="*/ 2147483647 h 96"/>
                  <a:gd name="T44" fmla="*/ 2147483647 w 74"/>
                  <a:gd name="T45" fmla="*/ 2147483647 h 96"/>
                  <a:gd name="T46" fmla="*/ 2147483647 w 74"/>
                  <a:gd name="T47" fmla="*/ 2147483647 h 96"/>
                  <a:gd name="T48" fmla="*/ 0 w 74"/>
                  <a:gd name="T49" fmla="*/ 2147483647 h 96"/>
                  <a:gd name="T50" fmla="*/ 2147483647 w 74"/>
                  <a:gd name="T51" fmla="*/ 2147483647 h 96"/>
                  <a:gd name="T52" fmla="*/ 2147483647 w 74"/>
                  <a:gd name="T53" fmla="*/ 2147483647 h 96"/>
                  <a:gd name="T54" fmla="*/ 2147483647 w 74"/>
                  <a:gd name="T55" fmla="*/ 2147483647 h 96"/>
                  <a:gd name="T56" fmla="*/ 2147483647 w 74"/>
                  <a:gd name="T57" fmla="*/ 2147483647 h 96"/>
                  <a:gd name="T58" fmla="*/ 2147483647 w 74"/>
                  <a:gd name="T59" fmla="*/ 2147483647 h 96"/>
                  <a:gd name="T60" fmla="*/ 2147483647 w 74"/>
                  <a:gd name="T61" fmla="*/ 2147483647 h 96"/>
                  <a:gd name="T62" fmla="*/ 2147483647 w 74"/>
                  <a:gd name="T63" fmla="*/ 2147483647 h 96"/>
                  <a:gd name="T64" fmla="*/ 2147483647 w 74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96"/>
                  <a:gd name="T101" fmla="*/ 74 w 74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96">
                    <a:moveTo>
                      <a:pt x="37" y="0"/>
                    </a:moveTo>
                    <a:lnTo>
                      <a:pt x="45" y="2"/>
                    </a:lnTo>
                    <a:lnTo>
                      <a:pt x="52" y="4"/>
                    </a:lnTo>
                    <a:lnTo>
                      <a:pt x="58" y="9"/>
                    </a:lnTo>
                    <a:lnTo>
                      <a:pt x="63" y="14"/>
                    </a:lnTo>
                    <a:lnTo>
                      <a:pt x="68" y="21"/>
                    </a:lnTo>
                    <a:lnTo>
                      <a:pt x="72" y="29"/>
                    </a:lnTo>
                    <a:lnTo>
                      <a:pt x="73" y="39"/>
                    </a:lnTo>
                    <a:lnTo>
                      <a:pt x="74" y="48"/>
                    </a:lnTo>
                    <a:lnTo>
                      <a:pt x="73" y="57"/>
                    </a:lnTo>
                    <a:lnTo>
                      <a:pt x="72" y="66"/>
                    </a:lnTo>
                    <a:lnTo>
                      <a:pt x="68" y="74"/>
                    </a:lnTo>
                    <a:lnTo>
                      <a:pt x="63" y="82"/>
                    </a:lnTo>
                    <a:lnTo>
                      <a:pt x="58" y="88"/>
                    </a:lnTo>
                    <a:lnTo>
                      <a:pt x="52" y="93"/>
                    </a:lnTo>
                    <a:lnTo>
                      <a:pt x="45" y="95"/>
                    </a:lnTo>
                    <a:lnTo>
                      <a:pt x="37" y="96"/>
                    </a:lnTo>
                    <a:lnTo>
                      <a:pt x="30" y="95"/>
                    </a:lnTo>
                    <a:lnTo>
                      <a:pt x="23" y="93"/>
                    </a:lnTo>
                    <a:lnTo>
                      <a:pt x="16" y="88"/>
                    </a:lnTo>
                    <a:lnTo>
                      <a:pt x="12" y="82"/>
                    </a:lnTo>
                    <a:lnTo>
                      <a:pt x="7" y="74"/>
                    </a:lnTo>
                    <a:lnTo>
                      <a:pt x="4" y="66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9"/>
                    </a:lnTo>
                    <a:lnTo>
                      <a:pt x="4" y="29"/>
                    </a:lnTo>
                    <a:lnTo>
                      <a:pt x="7" y="21"/>
                    </a:lnTo>
                    <a:lnTo>
                      <a:pt x="12" y="14"/>
                    </a:lnTo>
                    <a:lnTo>
                      <a:pt x="16" y="9"/>
                    </a:lnTo>
                    <a:lnTo>
                      <a:pt x="23" y="4"/>
                    </a:lnTo>
                    <a:lnTo>
                      <a:pt x="30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Freeform 1756"/>
              <p:cNvSpPr>
                <a:spLocks/>
              </p:cNvSpPr>
              <p:nvPr/>
            </p:nvSpPr>
            <p:spPr bwMode="auto">
              <a:xfrm>
                <a:off x="1906903" y="2587165"/>
                <a:ext cx="38091" cy="59873"/>
              </a:xfrm>
              <a:custGeom>
                <a:avLst/>
                <a:gdLst>
                  <a:gd name="T0" fmla="*/ 2147483647 w 44"/>
                  <a:gd name="T1" fmla="*/ 0 h 66"/>
                  <a:gd name="T2" fmla="*/ 2147483647 w 44"/>
                  <a:gd name="T3" fmla="*/ 2147483647 h 66"/>
                  <a:gd name="T4" fmla="*/ 2147483647 w 44"/>
                  <a:gd name="T5" fmla="*/ 2147483647 h 66"/>
                  <a:gd name="T6" fmla="*/ 2147483647 w 44"/>
                  <a:gd name="T7" fmla="*/ 2147483647 h 66"/>
                  <a:gd name="T8" fmla="*/ 2147483647 w 44"/>
                  <a:gd name="T9" fmla="*/ 2147483647 h 66"/>
                  <a:gd name="T10" fmla="*/ 2147483647 w 44"/>
                  <a:gd name="T11" fmla="*/ 2147483647 h 66"/>
                  <a:gd name="T12" fmla="*/ 2147483647 w 44"/>
                  <a:gd name="T13" fmla="*/ 2147483647 h 66"/>
                  <a:gd name="T14" fmla="*/ 2147483647 w 44"/>
                  <a:gd name="T15" fmla="*/ 2147483647 h 66"/>
                  <a:gd name="T16" fmla="*/ 2147483647 w 44"/>
                  <a:gd name="T17" fmla="*/ 2147483647 h 66"/>
                  <a:gd name="T18" fmla="*/ 2147483647 w 44"/>
                  <a:gd name="T19" fmla="*/ 2147483647 h 66"/>
                  <a:gd name="T20" fmla="*/ 2147483647 w 44"/>
                  <a:gd name="T21" fmla="*/ 2147483647 h 66"/>
                  <a:gd name="T22" fmla="*/ 2147483647 w 44"/>
                  <a:gd name="T23" fmla="*/ 2147483647 h 66"/>
                  <a:gd name="T24" fmla="*/ 0 w 44"/>
                  <a:gd name="T25" fmla="*/ 2147483647 h 66"/>
                  <a:gd name="T26" fmla="*/ 2147483647 w 44"/>
                  <a:gd name="T27" fmla="*/ 2147483647 h 66"/>
                  <a:gd name="T28" fmla="*/ 2147483647 w 44"/>
                  <a:gd name="T29" fmla="*/ 2147483647 h 66"/>
                  <a:gd name="T30" fmla="*/ 2147483647 w 44"/>
                  <a:gd name="T31" fmla="*/ 2147483647 h 66"/>
                  <a:gd name="T32" fmla="*/ 2147483647 w 44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66"/>
                  <a:gd name="T53" fmla="*/ 44 w 44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66">
                    <a:moveTo>
                      <a:pt x="22" y="0"/>
                    </a:moveTo>
                    <a:lnTo>
                      <a:pt x="31" y="3"/>
                    </a:lnTo>
                    <a:lnTo>
                      <a:pt x="38" y="10"/>
                    </a:lnTo>
                    <a:lnTo>
                      <a:pt x="43" y="20"/>
                    </a:lnTo>
                    <a:lnTo>
                      <a:pt x="44" y="33"/>
                    </a:lnTo>
                    <a:lnTo>
                      <a:pt x="43" y="45"/>
                    </a:lnTo>
                    <a:lnTo>
                      <a:pt x="38" y="56"/>
                    </a:lnTo>
                    <a:lnTo>
                      <a:pt x="31" y="64"/>
                    </a:lnTo>
                    <a:lnTo>
                      <a:pt x="22" y="66"/>
                    </a:lnTo>
                    <a:lnTo>
                      <a:pt x="13" y="64"/>
                    </a:lnTo>
                    <a:lnTo>
                      <a:pt x="6" y="56"/>
                    </a:lnTo>
                    <a:lnTo>
                      <a:pt x="1" y="45"/>
                    </a:lnTo>
                    <a:lnTo>
                      <a:pt x="0" y="33"/>
                    </a:lnTo>
                    <a:lnTo>
                      <a:pt x="1" y="20"/>
                    </a:lnTo>
                    <a:lnTo>
                      <a:pt x="6" y="10"/>
                    </a:lnTo>
                    <a:lnTo>
                      <a:pt x="13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Freeform 1757"/>
              <p:cNvSpPr>
                <a:spLocks/>
              </p:cNvSpPr>
              <p:nvPr/>
            </p:nvSpPr>
            <p:spPr bwMode="auto">
              <a:xfrm>
                <a:off x="2242461" y="2966355"/>
                <a:ext cx="67112" cy="87087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7" y="0"/>
                    </a:moveTo>
                    <a:lnTo>
                      <a:pt x="45" y="1"/>
                    </a:lnTo>
                    <a:lnTo>
                      <a:pt x="52" y="3"/>
                    </a:lnTo>
                    <a:lnTo>
                      <a:pt x="58" y="8"/>
                    </a:lnTo>
                    <a:lnTo>
                      <a:pt x="63" y="14"/>
                    </a:lnTo>
                    <a:lnTo>
                      <a:pt x="68" y="22"/>
                    </a:lnTo>
                    <a:lnTo>
                      <a:pt x="71" y="30"/>
                    </a:lnTo>
                    <a:lnTo>
                      <a:pt x="74" y="39"/>
                    </a:lnTo>
                    <a:lnTo>
                      <a:pt x="75" y="48"/>
                    </a:lnTo>
                    <a:lnTo>
                      <a:pt x="74" y="57"/>
                    </a:lnTo>
                    <a:lnTo>
                      <a:pt x="71" y="67"/>
                    </a:lnTo>
                    <a:lnTo>
                      <a:pt x="68" y="75"/>
                    </a:lnTo>
                    <a:lnTo>
                      <a:pt x="63" y="82"/>
                    </a:lnTo>
                    <a:lnTo>
                      <a:pt x="58" y="87"/>
                    </a:lnTo>
                    <a:lnTo>
                      <a:pt x="52" y="92"/>
                    </a:lnTo>
                    <a:lnTo>
                      <a:pt x="45" y="94"/>
                    </a:lnTo>
                    <a:lnTo>
                      <a:pt x="37" y="96"/>
                    </a:lnTo>
                    <a:lnTo>
                      <a:pt x="29" y="94"/>
                    </a:lnTo>
                    <a:lnTo>
                      <a:pt x="22" y="92"/>
                    </a:lnTo>
                    <a:lnTo>
                      <a:pt x="16" y="87"/>
                    </a:lnTo>
                    <a:lnTo>
                      <a:pt x="10" y="82"/>
                    </a:lnTo>
                    <a:lnTo>
                      <a:pt x="6" y="75"/>
                    </a:lnTo>
                    <a:lnTo>
                      <a:pt x="2" y="67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9"/>
                    </a:lnTo>
                    <a:lnTo>
                      <a:pt x="2" y="30"/>
                    </a:lnTo>
                    <a:lnTo>
                      <a:pt x="6" y="22"/>
                    </a:lnTo>
                    <a:lnTo>
                      <a:pt x="10" y="14"/>
                    </a:lnTo>
                    <a:lnTo>
                      <a:pt x="16" y="8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Freeform 1758"/>
              <p:cNvSpPr>
                <a:spLocks/>
              </p:cNvSpPr>
              <p:nvPr/>
            </p:nvSpPr>
            <p:spPr bwMode="auto">
              <a:xfrm>
                <a:off x="2255157" y="2980869"/>
                <a:ext cx="41719" cy="59873"/>
              </a:xfrm>
              <a:custGeom>
                <a:avLst/>
                <a:gdLst>
                  <a:gd name="T0" fmla="*/ 2147483647 w 45"/>
                  <a:gd name="T1" fmla="*/ 0 h 66"/>
                  <a:gd name="T2" fmla="*/ 2147483647 w 45"/>
                  <a:gd name="T3" fmla="*/ 2147483647 h 66"/>
                  <a:gd name="T4" fmla="*/ 2147483647 w 45"/>
                  <a:gd name="T5" fmla="*/ 2147483647 h 66"/>
                  <a:gd name="T6" fmla="*/ 2147483647 w 45"/>
                  <a:gd name="T7" fmla="*/ 2147483647 h 66"/>
                  <a:gd name="T8" fmla="*/ 2147483647 w 45"/>
                  <a:gd name="T9" fmla="*/ 2147483647 h 66"/>
                  <a:gd name="T10" fmla="*/ 2147483647 w 45"/>
                  <a:gd name="T11" fmla="*/ 2147483647 h 66"/>
                  <a:gd name="T12" fmla="*/ 2147483647 w 45"/>
                  <a:gd name="T13" fmla="*/ 2147483647 h 66"/>
                  <a:gd name="T14" fmla="*/ 2147483647 w 45"/>
                  <a:gd name="T15" fmla="*/ 2147483647 h 66"/>
                  <a:gd name="T16" fmla="*/ 2147483647 w 45"/>
                  <a:gd name="T17" fmla="*/ 2147483647 h 66"/>
                  <a:gd name="T18" fmla="*/ 2147483647 w 45"/>
                  <a:gd name="T19" fmla="*/ 2147483647 h 66"/>
                  <a:gd name="T20" fmla="*/ 2147483647 w 45"/>
                  <a:gd name="T21" fmla="*/ 2147483647 h 66"/>
                  <a:gd name="T22" fmla="*/ 2147483647 w 45"/>
                  <a:gd name="T23" fmla="*/ 2147483647 h 66"/>
                  <a:gd name="T24" fmla="*/ 0 w 45"/>
                  <a:gd name="T25" fmla="*/ 2147483647 h 66"/>
                  <a:gd name="T26" fmla="*/ 2147483647 w 45"/>
                  <a:gd name="T27" fmla="*/ 2147483647 h 66"/>
                  <a:gd name="T28" fmla="*/ 2147483647 w 45"/>
                  <a:gd name="T29" fmla="*/ 2147483647 h 66"/>
                  <a:gd name="T30" fmla="*/ 2147483647 w 45"/>
                  <a:gd name="T31" fmla="*/ 2147483647 h 66"/>
                  <a:gd name="T32" fmla="*/ 2147483647 w 45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6"/>
                  <a:gd name="T53" fmla="*/ 45 w 45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6">
                    <a:moveTo>
                      <a:pt x="22" y="0"/>
                    </a:moveTo>
                    <a:lnTo>
                      <a:pt x="31" y="2"/>
                    </a:lnTo>
                    <a:lnTo>
                      <a:pt x="38" y="9"/>
                    </a:lnTo>
                    <a:lnTo>
                      <a:pt x="43" y="21"/>
                    </a:lnTo>
                    <a:lnTo>
                      <a:pt x="45" y="33"/>
                    </a:lnTo>
                    <a:lnTo>
                      <a:pt x="43" y="46"/>
                    </a:lnTo>
                    <a:lnTo>
                      <a:pt x="38" y="56"/>
                    </a:lnTo>
                    <a:lnTo>
                      <a:pt x="31" y="63"/>
                    </a:lnTo>
                    <a:lnTo>
                      <a:pt x="22" y="66"/>
                    </a:lnTo>
                    <a:lnTo>
                      <a:pt x="13" y="63"/>
                    </a:lnTo>
                    <a:lnTo>
                      <a:pt x="6" y="56"/>
                    </a:lnTo>
                    <a:lnTo>
                      <a:pt x="1" y="46"/>
                    </a:lnTo>
                    <a:lnTo>
                      <a:pt x="0" y="33"/>
                    </a:lnTo>
                    <a:lnTo>
                      <a:pt x="1" y="21"/>
                    </a:lnTo>
                    <a:lnTo>
                      <a:pt x="6" y="9"/>
                    </a:lnTo>
                    <a:lnTo>
                      <a:pt x="13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Freeform 1759"/>
              <p:cNvSpPr>
                <a:spLocks/>
              </p:cNvSpPr>
              <p:nvPr/>
            </p:nvSpPr>
            <p:spPr bwMode="auto">
              <a:xfrm>
                <a:off x="1489723" y="2710538"/>
                <a:ext cx="68925" cy="87087"/>
              </a:xfrm>
              <a:custGeom>
                <a:avLst/>
                <a:gdLst>
                  <a:gd name="T0" fmla="*/ 2147483647 w 74"/>
                  <a:gd name="T1" fmla="*/ 0 h 96"/>
                  <a:gd name="T2" fmla="*/ 2147483647 w 74"/>
                  <a:gd name="T3" fmla="*/ 2147483647 h 96"/>
                  <a:gd name="T4" fmla="*/ 2147483647 w 74"/>
                  <a:gd name="T5" fmla="*/ 2147483647 h 96"/>
                  <a:gd name="T6" fmla="*/ 2147483647 w 74"/>
                  <a:gd name="T7" fmla="*/ 2147483647 h 96"/>
                  <a:gd name="T8" fmla="*/ 2147483647 w 74"/>
                  <a:gd name="T9" fmla="*/ 2147483647 h 96"/>
                  <a:gd name="T10" fmla="*/ 2147483647 w 74"/>
                  <a:gd name="T11" fmla="*/ 2147483647 h 96"/>
                  <a:gd name="T12" fmla="*/ 2147483647 w 74"/>
                  <a:gd name="T13" fmla="*/ 2147483647 h 96"/>
                  <a:gd name="T14" fmla="*/ 2147483647 w 74"/>
                  <a:gd name="T15" fmla="*/ 2147483647 h 96"/>
                  <a:gd name="T16" fmla="*/ 2147483647 w 74"/>
                  <a:gd name="T17" fmla="*/ 2147483647 h 96"/>
                  <a:gd name="T18" fmla="*/ 2147483647 w 74"/>
                  <a:gd name="T19" fmla="*/ 2147483647 h 96"/>
                  <a:gd name="T20" fmla="*/ 2147483647 w 74"/>
                  <a:gd name="T21" fmla="*/ 2147483647 h 96"/>
                  <a:gd name="T22" fmla="*/ 2147483647 w 74"/>
                  <a:gd name="T23" fmla="*/ 2147483647 h 96"/>
                  <a:gd name="T24" fmla="*/ 2147483647 w 74"/>
                  <a:gd name="T25" fmla="*/ 2147483647 h 96"/>
                  <a:gd name="T26" fmla="*/ 2147483647 w 74"/>
                  <a:gd name="T27" fmla="*/ 2147483647 h 96"/>
                  <a:gd name="T28" fmla="*/ 2147483647 w 74"/>
                  <a:gd name="T29" fmla="*/ 2147483647 h 96"/>
                  <a:gd name="T30" fmla="*/ 2147483647 w 74"/>
                  <a:gd name="T31" fmla="*/ 2147483647 h 96"/>
                  <a:gd name="T32" fmla="*/ 2147483647 w 74"/>
                  <a:gd name="T33" fmla="*/ 2147483647 h 96"/>
                  <a:gd name="T34" fmla="*/ 2147483647 w 74"/>
                  <a:gd name="T35" fmla="*/ 2147483647 h 96"/>
                  <a:gd name="T36" fmla="*/ 2147483647 w 74"/>
                  <a:gd name="T37" fmla="*/ 2147483647 h 96"/>
                  <a:gd name="T38" fmla="*/ 2147483647 w 74"/>
                  <a:gd name="T39" fmla="*/ 2147483647 h 96"/>
                  <a:gd name="T40" fmla="*/ 2147483647 w 74"/>
                  <a:gd name="T41" fmla="*/ 2147483647 h 96"/>
                  <a:gd name="T42" fmla="*/ 2147483647 w 74"/>
                  <a:gd name="T43" fmla="*/ 2147483647 h 96"/>
                  <a:gd name="T44" fmla="*/ 2147483647 w 74"/>
                  <a:gd name="T45" fmla="*/ 2147483647 h 96"/>
                  <a:gd name="T46" fmla="*/ 2147483647 w 74"/>
                  <a:gd name="T47" fmla="*/ 2147483647 h 96"/>
                  <a:gd name="T48" fmla="*/ 0 w 74"/>
                  <a:gd name="T49" fmla="*/ 2147483647 h 96"/>
                  <a:gd name="T50" fmla="*/ 2147483647 w 74"/>
                  <a:gd name="T51" fmla="*/ 2147483647 h 96"/>
                  <a:gd name="T52" fmla="*/ 2147483647 w 74"/>
                  <a:gd name="T53" fmla="*/ 2147483647 h 96"/>
                  <a:gd name="T54" fmla="*/ 2147483647 w 74"/>
                  <a:gd name="T55" fmla="*/ 2147483647 h 96"/>
                  <a:gd name="T56" fmla="*/ 2147483647 w 74"/>
                  <a:gd name="T57" fmla="*/ 2147483647 h 96"/>
                  <a:gd name="T58" fmla="*/ 2147483647 w 74"/>
                  <a:gd name="T59" fmla="*/ 2147483647 h 96"/>
                  <a:gd name="T60" fmla="*/ 2147483647 w 74"/>
                  <a:gd name="T61" fmla="*/ 2147483647 h 96"/>
                  <a:gd name="T62" fmla="*/ 2147483647 w 74"/>
                  <a:gd name="T63" fmla="*/ 2147483647 h 96"/>
                  <a:gd name="T64" fmla="*/ 2147483647 w 74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96"/>
                  <a:gd name="T101" fmla="*/ 74 w 74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96">
                    <a:moveTo>
                      <a:pt x="36" y="0"/>
                    </a:moveTo>
                    <a:lnTo>
                      <a:pt x="45" y="2"/>
                    </a:lnTo>
                    <a:lnTo>
                      <a:pt x="51" y="4"/>
                    </a:lnTo>
                    <a:lnTo>
                      <a:pt x="57" y="9"/>
                    </a:lnTo>
                    <a:lnTo>
                      <a:pt x="63" y="14"/>
                    </a:lnTo>
                    <a:lnTo>
                      <a:pt x="68" y="21"/>
                    </a:lnTo>
                    <a:lnTo>
                      <a:pt x="71" y="29"/>
                    </a:lnTo>
                    <a:lnTo>
                      <a:pt x="73" y="38"/>
                    </a:lnTo>
                    <a:lnTo>
                      <a:pt x="74" y="48"/>
                    </a:lnTo>
                    <a:lnTo>
                      <a:pt x="73" y="57"/>
                    </a:lnTo>
                    <a:lnTo>
                      <a:pt x="71" y="66"/>
                    </a:lnTo>
                    <a:lnTo>
                      <a:pt x="68" y="74"/>
                    </a:lnTo>
                    <a:lnTo>
                      <a:pt x="63" y="82"/>
                    </a:lnTo>
                    <a:lnTo>
                      <a:pt x="57" y="88"/>
                    </a:lnTo>
                    <a:lnTo>
                      <a:pt x="51" y="93"/>
                    </a:lnTo>
                    <a:lnTo>
                      <a:pt x="45" y="95"/>
                    </a:lnTo>
                    <a:lnTo>
                      <a:pt x="36" y="96"/>
                    </a:lnTo>
                    <a:lnTo>
                      <a:pt x="28" y="95"/>
                    </a:lnTo>
                    <a:lnTo>
                      <a:pt x="22" y="93"/>
                    </a:lnTo>
                    <a:lnTo>
                      <a:pt x="16" y="88"/>
                    </a:lnTo>
                    <a:lnTo>
                      <a:pt x="10" y="82"/>
                    </a:lnTo>
                    <a:lnTo>
                      <a:pt x="5" y="74"/>
                    </a:lnTo>
                    <a:lnTo>
                      <a:pt x="2" y="66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8"/>
                    </a:lnTo>
                    <a:lnTo>
                      <a:pt x="2" y="29"/>
                    </a:lnTo>
                    <a:lnTo>
                      <a:pt x="5" y="21"/>
                    </a:lnTo>
                    <a:lnTo>
                      <a:pt x="10" y="14"/>
                    </a:lnTo>
                    <a:lnTo>
                      <a:pt x="16" y="9"/>
                    </a:lnTo>
                    <a:lnTo>
                      <a:pt x="22" y="4"/>
                    </a:lnTo>
                    <a:lnTo>
                      <a:pt x="28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Freeform 1760"/>
              <p:cNvSpPr>
                <a:spLocks/>
              </p:cNvSpPr>
              <p:nvPr/>
            </p:nvSpPr>
            <p:spPr bwMode="auto">
              <a:xfrm>
                <a:off x="1502420" y="2725052"/>
                <a:ext cx="41719" cy="59873"/>
              </a:xfrm>
              <a:custGeom>
                <a:avLst/>
                <a:gdLst>
                  <a:gd name="T0" fmla="*/ 2147483647 w 47"/>
                  <a:gd name="T1" fmla="*/ 0 h 66"/>
                  <a:gd name="T2" fmla="*/ 2147483647 w 47"/>
                  <a:gd name="T3" fmla="*/ 2147483647 h 66"/>
                  <a:gd name="T4" fmla="*/ 2147483647 w 47"/>
                  <a:gd name="T5" fmla="*/ 2147483647 h 66"/>
                  <a:gd name="T6" fmla="*/ 2147483647 w 47"/>
                  <a:gd name="T7" fmla="*/ 2147483647 h 66"/>
                  <a:gd name="T8" fmla="*/ 2147483647 w 47"/>
                  <a:gd name="T9" fmla="*/ 2147483647 h 66"/>
                  <a:gd name="T10" fmla="*/ 2147483647 w 47"/>
                  <a:gd name="T11" fmla="*/ 2147483647 h 66"/>
                  <a:gd name="T12" fmla="*/ 2147483647 w 47"/>
                  <a:gd name="T13" fmla="*/ 2147483647 h 66"/>
                  <a:gd name="T14" fmla="*/ 2147483647 w 47"/>
                  <a:gd name="T15" fmla="*/ 2147483647 h 66"/>
                  <a:gd name="T16" fmla="*/ 2147483647 w 47"/>
                  <a:gd name="T17" fmla="*/ 2147483647 h 66"/>
                  <a:gd name="T18" fmla="*/ 2147483647 w 47"/>
                  <a:gd name="T19" fmla="*/ 2147483647 h 66"/>
                  <a:gd name="T20" fmla="*/ 2147483647 w 47"/>
                  <a:gd name="T21" fmla="*/ 2147483647 h 66"/>
                  <a:gd name="T22" fmla="*/ 2147483647 w 47"/>
                  <a:gd name="T23" fmla="*/ 2147483647 h 66"/>
                  <a:gd name="T24" fmla="*/ 0 w 47"/>
                  <a:gd name="T25" fmla="*/ 2147483647 h 66"/>
                  <a:gd name="T26" fmla="*/ 2147483647 w 47"/>
                  <a:gd name="T27" fmla="*/ 2147483647 h 66"/>
                  <a:gd name="T28" fmla="*/ 2147483647 w 47"/>
                  <a:gd name="T29" fmla="*/ 2147483647 h 66"/>
                  <a:gd name="T30" fmla="*/ 2147483647 w 47"/>
                  <a:gd name="T31" fmla="*/ 2147483647 h 66"/>
                  <a:gd name="T32" fmla="*/ 2147483647 w 47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66"/>
                  <a:gd name="T53" fmla="*/ 47 w 47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66">
                    <a:moveTo>
                      <a:pt x="23" y="0"/>
                    </a:moveTo>
                    <a:lnTo>
                      <a:pt x="33" y="3"/>
                    </a:lnTo>
                    <a:lnTo>
                      <a:pt x="40" y="10"/>
                    </a:lnTo>
                    <a:lnTo>
                      <a:pt x="44" y="20"/>
                    </a:lnTo>
                    <a:lnTo>
                      <a:pt x="47" y="33"/>
                    </a:lnTo>
                    <a:lnTo>
                      <a:pt x="44" y="45"/>
                    </a:lnTo>
                    <a:lnTo>
                      <a:pt x="40" y="56"/>
                    </a:lnTo>
                    <a:lnTo>
                      <a:pt x="33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6"/>
                    </a:lnTo>
                    <a:lnTo>
                      <a:pt x="3" y="45"/>
                    </a:lnTo>
                    <a:lnTo>
                      <a:pt x="0" y="33"/>
                    </a:lnTo>
                    <a:lnTo>
                      <a:pt x="3" y="20"/>
                    </a:lnTo>
                    <a:lnTo>
                      <a:pt x="7" y="10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Freeform 1761"/>
              <p:cNvSpPr>
                <a:spLocks/>
              </p:cNvSpPr>
              <p:nvPr/>
            </p:nvSpPr>
            <p:spPr bwMode="auto">
              <a:xfrm>
                <a:off x="1818026" y="2833910"/>
                <a:ext cx="68925" cy="87087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7" y="0"/>
                    </a:moveTo>
                    <a:lnTo>
                      <a:pt x="45" y="2"/>
                    </a:lnTo>
                    <a:lnTo>
                      <a:pt x="52" y="4"/>
                    </a:lnTo>
                    <a:lnTo>
                      <a:pt x="58" y="9"/>
                    </a:lnTo>
                    <a:lnTo>
                      <a:pt x="64" y="14"/>
                    </a:lnTo>
                    <a:lnTo>
                      <a:pt x="68" y="21"/>
                    </a:lnTo>
                    <a:lnTo>
                      <a:pt x="72" y="29"/>
                    </a:lnTo>
                    <a:lnTo>
                      <a:pt x="74" y="38"/>
                    </a:lnTo>
                    <a:lnTo>
                      <a:pt x="75" y="48"/>
                    </a:lnTo>
                    <a:lnTo>
                      <a:pt x="74" y="57"/>
                    </a:lnTo>
                    <a:lnTo>
                      <a:pt x="72" y="66"/>
                    </a:lnTo>
                    <a:lnTo>
                      <a:pt x="68" y="74"/>
                    </a:lnTo>
                    <a:lnTo>
                      <a:pt x="64" y="82"/>
                    </a:lnTo>
                    <a:lnTo>
                      <a:pt x="58" y="88"/>
                    </a:lnTo>
                    <a:lnTo>
                      <a:pt x="52" y="93"/>
                    </a:lnTo>
                    <a:lnTo>
                      <a:pt x="45" y="95"/>
                    </a:lnTo>
                    <a:lnTo>
                      <a:pt x="37" y="96"/>
                    </a:lnTo>
                    <a:lnTo>
                      <a:pt x="29" y="95"/>
                    </a:lnTo>
                    <a:lnTo>
                      <a:pt x="22" y="93"/>
                    </a:lnTo>
                    <a:lnTo>
                      <a:pt x="16" y="88"/>
                    </a:lnTo>
                    <a:lnTo>
                      <a:pt x="11" y="82"/>
                    </a:lnTo>
                    <a:lnTo>
                      <a:pt x="6" y="74"/>
                    </a:lnTo>
                    <a:lnTo>
                      <a:pt x="3" y="66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8"/>
                    </a:lnTo>
                    <a:lnTo>
                      <a:pt x="3" y="29"/>
                    </a:lnTo>
                    <a:lnTo>
                      <a:pt x="6" y="21"/>
                    </a:lnTo>
                    <a:lnTo>
                      <a:pt x="11" y="14"/>
                    </a:lnTo>
                    <a:lnTo>
                      <a:pt x="16" y="9"/>
                    </a:lnTo>
                    <a:lnTo>
                      <a:pt x="22" y="4"/>
                    </a:lnTo>
                    <a:lnTo>
                      <a:pt x="29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Freeform 1762"/>
              <p:cNvSpPr>
                <a:spLocks/>
              </p:cNvSpPr>
              <p:nvPr/>
            </p:nvSpPr>
            <p:spPr bwMode="auto">
              <a:xfrm>
                <a:off x="1832536" y="2848425"/>
                <a:ext cx="39904" cy="59873"/>
              </a:xfrm>
              <a:custGeom>
                <a:avLst/>
                <a:gdLst>
                  <a:gd name="T0" fmla="*/ 2147483647 w 45"/>
                  <a:gd name="T1" fmla="*/ 0 h 66"/>
                  <a:gd name="T2" fmla="*/ 2147483647 w 45"/>
                  <a:gd name="T3" fmla="*/ 2147483647 h 66"/>
                  <a:gd name="T4" fmla="*/ 2147483647 w 45"/>
                  <a:gd name="T5" fmla="*/ 2147483647 h 66"/>
                  <a:gd name="T6" fmla="*/ 2147483647 w 45"/>
                  <a:gd name="T7" fmla="*/ 2147483647 h 66"/>
                  <a:gd name="T8" fmla="*/ 2147483647 w 45"/>
                  <a:gd name="T9" fmla="*/ 2147483647 h 66"/>
                  <a:gd name="T10" fmla="*/ 2147483647 w 45"/>
                  <a:gd name="T11" fmla="*/ 2147483647 h 66"/>
                  <a:gd name="T12" fmla="*/ 2147483647 w 45"/>
                  <a:gd name="T13" fmla="*/ 2147483647 h 66"/>
                  <a:gd name="T14" fmla="*/ 2147483647 w 45"/>
                  <a:gd name="T15" fmla="*/ 2147483647 h 66"/>
                  <a:gd name="T16" fmla="*/ 2147483647 w 45"/>
                  <a:gd name="T17" fmla="*/ 2147483647 h 66"/>
                  <a:gd name="T18" fmla="*/ 2147483647 w 45"/>
                  <a:gd name="T19" fmla="*/ 2147483647 h 66"/>
                  <a:gd name="T20" fmla="*/ 2147483647 w 45"/>
                  <a:gd name="T21" fmla="*/ 2147483647 h 66"/>
                  <a:gd name="T22" fmla="*/ 2147483647 w 45"/>
                  <a:gd name="T23" fmla="*/ 2147483647 h 66"/>
                  <a:gd name="T24" fmla="*/ 0 w 45"/>
                  <a:gd name="T25" fmla="*/ 2147483647 h 66"/>
                  <a:gd name="T26" fmla="*/ 2147483647 w 45"/>
                  <a:gd name="T27" fmla="*/ 2147483647 h 66"/>
                  <a:gd name="T28" fmla="*/ 2147483647 w 45"/>
                  <a:gd name="T29" fmla="*/ 2147483647 h 66"/>
                  <a:gd name="T30" fmla="*/ 2147483647 w 45"/>
                  <a:gd name="T31" fmla="*/ 2147483647 h 66"/>
                  <a:gd name="T32" fmla="*/ 2147483647 w 45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6"/>
                  <a:gd name="T53" fmla="*/ 45 w 45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6">
                    <a:moveTo>
                      <a:pt x="22" y="0"/>
                    </a:moveTo>
                    <a:lnTo>
                      <a:pt x="31" y="3"/>
                    </a:lnTo>
                    <a:lnTo>
                      <a:pt x="38" y="10"/>
                    </a:lnTo>
                    <a:lnTo>
                      <a:pt x="43" y="20"/>
                    </a:lnTo>
                    <a:lnTo>
                      <a:pt x="45" y="33"/>
                    </a:lnTo>
                    <a:lnTo>
                      <a:pt x="43" y="45"/>
                    </a:lnTo>
                    <a:lnTo>
                      <a:pt x="38" y="56"/>
                    </a:lnTo>
                    <a:lnTo>
                      <a:pt x="31" y="64"/>
                    </a:lnTo>
                    <a:lnTo>
                      <a:pt x="22" y="66"/>
                    </a:lnTo>
                    <a:lnTo>
                      <a:pt x="13" y="64"/>
                    </a:lnTo>
                    <a:lnTo>
                      <a:pt x="6" y="56"/>
                    </a:lnTo>
                    <a:lnTo>
                      <a:pt x="1" y="45"/>
                    </a:lnTo>
                    <a:lnTo>
                      <a:pt x="0" y="33"/>
                    </a:lnTo>
                    <a:lnTo>
                      <a:pt x="1" y="20"/>
                    </a:lnTo>
                    <a:lnTo>
                      <a:pt x="6" y="10"/>
                    </a:lnTo>
                    <a:lnTo>
                      <a:pt x="13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Freeform 1763"/>
              <p:cNvSpPr>
                <a:spLocks/>
              </p:cNvSpPr>
              <p:nvPr/>
            </p:nvSpPr>
            <p:spPr bwMode="auto">
              <a:xfrm>
                <a:off x="1943179" y="3122385"/>
                <a:ext cx="67112" cy="87087"/>
              </a:xfrm>
              <a:custGeom>
                <a:avLst/>
                <a:gdLst>
                  <a:gd name="T0" fmla="*/ 2147483647 w 75"/>
                  <a:gd name="T1" fmla="*/ 0 h 94"/>
                  <a:gd name="T2" fmla="*/ 2147483647 w 75"/>
                  <a:gd name="T3" fmla="*/ 2147483647 h 94"/>
                  <a:gd name="T4" fmla="*/ 2147483647 w 75"/>
                  <a:gd name="T5" fmla="*/ 2147483647 h 94"/>
                  <a:gd name="T6" fmla="*/ 2147483647 w 75"/>
                  <a:gd name="T7" fmla="*/ 2147483647 h 94"/>
                  <a:gd name="T8" fmla="*/ 2147483647 w 75"/>
                  <a:gd name="T9" fmla="*/ 2147483647 h 94"/>
                  <a:gd name="T10" fmla="*/ 2147483647 w 75"/>
                  <a:gd name="T11" fmla="*/ 2147483647 h 94"/>
                  <a:gd name="T12" fmla="*/ 2147483647 w 75"/>
                  <a:gd name="T13" fmla="*/ 2147483647 h 94"/>
                  <a:gd name="T14" fmla="*/ 2147483647 w 75"/>
                  <a:gd name="T15" fmla="*/ 2147483647 h 94"/>
                  <a:gd name="T16" fmla="*/ 2147483647 w 75"/>
                  <a:gd name="T17" fmla="*/ 2147483647 h 94"/>
                  <a:gd name="T18" fmla="*/ 2147483647 w 75"/>
                  <a:gd name="T19" fmla="*/ 2147483647 h 94"/>
                  <a:gd name="T20" fmla="*/ 2147483647 w 75"/>
                  <a:gd name="T21" fmla="*/ 2147483647 h 94"/>
                  <a:gd name="T22" fmla="*/ 2147483647 w 75"/>
                  <a:gd name="T23" fmla="*/ 2147483647 h 94"/>
                  <a:gd name="T24" fmla="*/ 2147483647 w 75"/>
                  <a:gd name="T25" fmla="*/ 2147483647 h 94"/>
                  <a:gd name="T26" fmla="*/ 2147483647 w 75"/>
                  <a:gd name="T27" fmla="*/ 2147483647 h 94"/>
                  <a:gd name="T28" fmla="*/ 2147483647 w 75"/>
                  <a:gd name="T29" fmla="*/ 2147483647 h 94"/>
                  <a:gd name="T30" fmla="*/ 2147483647 w 75"/>
                  <a:gd name="T31" fmla="*/ 2147483647 h 94"/>
                  <a:gd name="T32" fmla="*/ 2147483647 w 75"/>
                  <a:gd name="T33" fmla="*/ 2147483647 h 94"/>
                  <a:gd name="T34" fmla="*/ 2147483647 w 75"/>
                  <a:gd name="T35" fmla="*/ 2147483647 h 94"/>
                  <a:gd name="T36" fmla="*/ 2147483647 w 75"/>
                  <a:gd name="T37" fmla="*/ 2147483647 h 94"/>
                  <a:gd name="T38" fmla="*/ 2147483647 w 75"/>
                  <a:gd name="T39" fmla="*/ 2147483647 h 94"/>
                  <a:gd name="T40" fmla="*/ 2147483647 w 75"/>
                  <a:gd name="T41" fmla="*/ 2147483647 h 94"/>
                  <a:gd name="T42" fmla="*/ 2147483647 w 75"/>
                  <a:gd name="T43" fmla="*/ 2147483647 h 94"/>
                  <a:gd name="T44" fmla="*/ 2147483647 w 75"/>
                  <a:gd name="T45" fmla="*/ 2147483647 h 94"/>
                  <a:gd name="T46" fmla="*/ 2147483647 w 75"/>
                  <a:gd name="T47" fmla="*/ 2147483647 h 94"/>
                  <a:gd name="T48" fmla="*/ 0 w 75"/>
                  <a:gd name="T49" fmla="*/ 2147483647 h 94"/>
                  <a:gd name="T50" fmla="*/ 2147483647 w 75"/>
                  <a:gd name="T51" fmla="*/ 2147483647 h 94"/>
                  <a:gd name="T52" fmla="*/ 2147483647 w 75"/>
                  <a:gd name="T53" fmla="*/ 2147483647 h 94"/>
                  <a:gd name="T54" fmla="*/ 2147483647 w 75"/>
                  <a:gd name="T55" fmla="*/ 2147483647 h 94"/>
                  <a:gd name="T56" fmla="*/ 2147483647 w 75"/>
                  <a:gd name="T57" fmla="*/ 2147483647 h 94"/>
                  <a:gd name="T58" fmla="*/ 2147483647 w 75"/>
                  <a:gd name="T59" fmla="*/ 2147483647 h 94"/>
                  <a:gd name="T60" fmla="*/ 2147483647 w 75"/>
                  <a:gd name="T61" fmla="*/ 2147483647 h 94"/>
                  <a:gd name="T62" fmla="*/ 2147483647 w 75"/>
                  <a:gd name="T63" fmla="*/ 2147483647 h 94"/>
                  <a:gd name="T64" fmla="*/ 2147483647 w 75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4"/>
                  <a:gd name="T101" fmla="*/ 75 w 75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4">
                    <a:moveTo>
                      <a:pt x="38" y="0"/>
                    </a:moveTo>
                    <a:lnTo>
                      <a:pt x="46" y="1"/>
                    </a:lnTo>
                    <a:lnTo>
                      <a:pt x="53" y="3"/>
                    </a:lnTo>
                    <a:lnTo>
                      <a:pt x="59" y="8"/>
                    </a:lnTo>
                    <a:lnTo>
                      <a:pt x="65" y="13"/>
                    </a:lnTo>
                    <a:lnTo>
                      <a:pt x="70" y="20"/>
                    </a:lnTo>
                    <a:lnTo>
                      <a:pt x="73" y="28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6"/>
                    </a:lnTo>
                    <a:lnTo>
                      <a:pt x="73" y="65"/>
                    </a:lnTo>
                    <a:lnTo>
                      <a:pt x="70" y="73"/>
                    </a:lnTo>
                    <a:lnTo>
                      <a:pt x="65" y="80"/>
                    </a:lnTo>
                    <a:lnTo>
                      <a:pt x="59" y="86"/>
                    </a:lnTo>
                    <a:lnTo>
                      <a:pt x="53" y="91"/>
                    </a:lnTo>
                    <a:lnTo>
                      <a:pt x="46" y="93"/>
                    </a:lnTo>
                    <a:lnTo>
                      <a:pt x="38" y="94"/>
                    </a:lnTo>
                    <a:lnTo>
                      <a:pt x="30" y="93"/>
                    </a:lnTo>
                    <a:lnTo>
                      <a:pt x="23" y="91"/>
                    </a:lnTo>
                    <a:lnTo>
                      <a:pt x="18" y="86"/>
                    </a:lnTo>
                    <a:lnTo>
                      <a:pt x="12" y="80"/>
                    </a:lnTo>
                    <a:lnTo>
                      <a:pt x="7" y="73"/>
                    </a:lnTo>
                    <a:lnTo>
                      <a:pt x="4" y="65"/>
                    </a:lnTo>
                    <a:lnTo>
                      <a:pt x="2" y="56"/>
                    </a:lnTo>
                    <a:lnTo>
                      <a:pt x="0" y="47"/>
                    </a:lnTo>
                    <a:lnTo>
                      <a:pt x="2" y="38"/>
                    </a:lnTo>
                    <a:lnTo>
                      <a:pt x="4" y="28"/>
                    </a:lnTo>
                    <a:lnTo>
                      <a:pt x="7" y="20"/>
                    </a:lnTo>
                    <a:lnTo>
                      <a:pt x="12" y="13"/>
                    </a:lnTo>
                    <a:lnTo>
                      <a:pt x="18" y="8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Freeform 1764"/>
              <p:cNvSpPr>
                <a:spLocks/>
              </p:cNvSpPr>
              <p:nvPr/>
            </p:nvSpPr>
            <p:spPr bwMode="auto">
              <a:xfrm>
                <a:off x="1955877" y="3135084"/>
                <a:ext cx="41719" cy="61686"/>
              </a:xfrm>
              <a:custGeom>
                <a:avLst/>
                <a:gdLst>
                  <a:gd name="T0" fmla="*/ 2147483647 w 46"/>
                  <a:gd name="T1" fmla="*/ 0 h 67"/>
                  <a:gd name="T2" fmla="*/ 2147483647 w 46"/>
                  <a:gd name="T3" fmla="*/ 2147483647 h 67"/>
                  <a:gd name="T4" fmla="*/ 2147483647 w 46"/>
                  <a:gd name="T5" fmla="*/ 2147483647 h 67"/>
                  <a:gd name="T6" fmla="*/ 2147483647 w 46"/>
                  <a:gd name="T7" fmla="*/ 2147483647 h 67"/>
                  <a:gd name="T8" fmla="*/ 2147483647 w 46"/>
                  <a:gd name="T9" fmla="*/ 2147483647 h 67"/>
                  <a:gd name="T10" fmla="*/ 2147483647 w 46"/>
                  <a:gd name="T11" fmla="*/ 2147483647 h 67"/>
                  <a:gd name="T12" fmla="*/ 2147483647 w 46"/>
                  <a:gd name="T13" fmla="*/ 2147483647 h 67"/>
                  <a:gd name="T14" fmla="*/ 2147483647 w 46"/>
                  <a:gd name="T15" fmla="*/ 2147483647 h 67"/>
                  <a:gd name="T16" fmla="*/ 2147483647 w 46"/>
                  <a:gd name="T17" fmla="*/ 2147483647 h 67"/>
                  <a:gd name="T18" fmla="*/ 2147483647 w 46"/>
                  <a:gd name="T19" fmla="*/ 2147483647 h 67"/>
                  <a:gd name="T20" fmla="*/ 2147483647 w 46"/>
                  <a:gd name="T21" fmla="*/ 2147483647 h 67"/>
                  <a:gd name="T22" fmla="*/ 2147483647 w 46"/>
                  <a:gd name="T23" fmla="*/ 2147483647 h 67"/>
                  <a:gd name="T24" fmla="*/ 0 w 46"/>
                  <a:gd name="T25" fmla="*/ 2147483647 h 67"/>
                  <a:gd name="T26" fmla="*/ 2147483647 w 46"/>
                  <a:gd name="T27" fmla="*/ 2147483647 h 67"/>
                  <a:gd name="T28" fmla="*/ 2147483647 w 46"/>
                  <a:gd name="T29" fmla="*/ 2147483647 h 67"/>
                  <a:gd name="T30" fmla="*/ 2147483647 w 46"/>
                  <a:gd name="T31" fmla="*/ 2147483647 h 67"/>
                  <a:gd name="T32" fmla="*/ 2147483647 w 46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7"/>
                  <a:gd name="T53" fmla="*/ 46 w 46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7">
                    <a:moveTo>
                      <a:pt x="23" y="0"/>
                    </a:moveTo>
                    <a:lnTo>
                      <a:pt x="33" y="3"/>
                    </a:lnTo>
                    <a:lnTo>
                      <a:pt x="40" y="10"/>
                    </a:lnTo>
                    <a:lnTo>
                      <a:pt x="44" y="21"/>
                    </a:lnTo>
                    <a:lnTo>
                      <a:pt x="46" y="34"/>
                    </a:lnTo>
                    <a:lnTo>
                      <a:pt x="44" y="47"/>
                    </a:lnTo>
                    <a:lnTo>
                      <a:pt x="40" y="57"/>
                    </a:lnTo>
                    <a:lnTo>
                      <a:pt x="33" y="65"/>
                    </a:lnTo>
                    <a:lnTo>
                      <a:pt x="23" y="67"/>
                    </a:lnTo>
                    <a:lnTo>
                      <a:pt x="14" y="65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0" y="34"/>
                    </a:lnTo>
                    <a:lnTo>
                      <a:pt x="3" y="21"/>
                    </a:lnTo>
                    <a:lnTo>
                      <a:pt x="7" y="10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Freeform 1765"/>
              <p:cNvSpPr>
                <a:spLocks/>
              </p:cNvSpPr>
              <p:nvPr/>
            </p:nvSpPr>
            <p:spPr bwMode="auto">
              <a:xfrm>
                <a:off x="2048381" y="2821211"/>
                <a:ext cx="67112" cy="87087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8" y="0"/>
                    </a:moveTo>
                    <a:lnTo>
                      <a:pt x="46" y="2"/>
                    </a:lnTo>
                    <a:lnTo>
                      <a:pt x="53" y="4"/>
                    </a:lnTo>
                    <a:lnTo>
                      <a:pt x="58" y="9"/>
                    </a:lnTo>
                    <a:lnTo>
                      <a:pt x="64" y="14"/>
                    </a:lnTo>
                    <a:lnTo>
                      <a:pt x="69" y="21"/>
                    </a:lnTo>
                    <a:lnTo>
                      <a:pt x="72" y="29"/>
                    </a:lnTo>
                    <a:lnTo>
                      <a:pt x="73" y="39"/>
                    </a:lnTo>
                    <a:lnTo>
                      <a:pt x="75" y="48"/>
                    </a:lnTo>
                    <a:lnTo>
                      <a:pt x="73" y="57"/>
                    </a:lnTo>
                    <a:lnTo>
                      <a:pt x="72" y="66"/>
                    </a:lnTo>
                    <a:lnTo>
                      <a:pt x="69" y="74"/>
                    </a:lnTo>
                    <a:lnTo>
                      <a:pt x="64" y="82"/>
                    </a:lnTo>
                    <a:lnTo>
                      <a:pt x="58" y="88"/>
                    </a:lnTo>
                    <a:lnTo>
                      <a:pt x="53" y="93"/>
                    </a:lnTo>
                    <a:lnTo>
                      <a:pt x="46" y="95"/>
                    </a:lnTo>
                    <a:lnTo>
                      <a:pt x="38" y="96"/>
                    </a:lnTo>
                    <a:lnTo>
                      <a:pt x="30" y="95"/>
                    </a:lnTo>
                    <a:lnTo>
                      <a:pt x="23" y="93"/>
                    </a:lnTo>
                    <a:lnTo>
                      <a:pt x="17" y="88"/>
                    </a:lnTo>
                    <a:lnTo>
                      <a:pt x="11" y="82"/>
                    </a:lnTo>
                    <a:lnTo>
                      <a:pt x="7" y="74"/>
                    </a:lnTo>
                    <a:lnTo>
                      <a:pt x="3" y="66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9"/>
                    </a:lnTo>
                    <a:lnTo>
                      <a:pt x="3" y="29"/>
                    </a:lnTo>
                    <a:lnTo>
                      <a:pt x="7" y="21"/>
                    </a:lnTo>
                    <a:lnTo>
                      <a:pt x="11" y="14"/>
                    </a:lnTo>
                    <a:lnTo>
                      <a:pt x="17" y="9"/>
                    </a:lnTo>
                    <a:lnTo>
                      <a:pt x="23" y="4"/>
                    </a:lnTo>
                    <a:lnTo>
                      <a:pt x="30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Freeform 1766"/>
              <p:cNvSpPr>
                <a:spLocks/>
              </p:cNvSpPr>
              <p:nvPr/>
            </p:nvSpPr>
            <p:spPr bwMode="auto">
              <a:xfrm>
                <a:off x="2061079" y="2833910"/>
                <a:ext cx="41719" cy="59873"/>
              </a:xfrm>
              <a:custGeom>
                <a:avLst/>
                <a:gdLst>
                  <a:gd name="T0" fmla="*/ 2147483647 w 45"/>
                  <a:gd name="T1" fmla="*/ 0 h 66"/>
                  <a:gd name="T2" fmla="*/ 2147483647 w 45"/>
                  <a:gd name="T3" fmla="*/ 2147483647 h 66"/>
                  <a:gd name="T4" fmla="*/ 2147483647 w 45"/>
                  <a:gd name="T5" fmla="*/ 2147483647 h 66"/>
                  <a:gd name="T6" fmla="*/ 2147483647 w 45"/>
                  <a:gd name="T7" fmla="*/ 2147483647 h 66"/>
                  <a:gd name="T8" fmla="*/ 2147483647 w 45"/>
                  <a:gd name="T9" fmla="*/ 2147483647 h 66"/>
                  <a:gd name="T10" fmla="*/ 2147483647 w 45"/>
                  <a:gd name="T11" fmla="*/ 2147483647 h 66"/>
                  <a:gd name="T12" fmla="*/ 2147483647 w 45"/>
                  <a:gd name="T13" fmla="*/ 2147483647 h 66"/>
                  <a:gd name="T14" fmla="*/ 2147483647 w 45"/>
                  <a:gd name="T15" fmla="*/ 2147483647 h 66"/>
                  <a:gd name="T16" fmla="*/ 2147483647 w 45"/>
                  <a:gd name="T17" fmla="*/ 2147483647 h 66"/>
                  <a:gd name="T18" fmla="*/ 2147483647 w 45"/>
                  <a:gd name="T19" fmla="*/ 2147483647 h 66"/>
                  <a:gd name="T20" fmla="*/ 2147483647 w 45"/>
                  <a:gd name="T21" fmla="*/ 2147483647 h 66"/>
                  <a:gd name="T22" fmla="*/ 2147483647 w 45"/>
                  <a:gd name="T23" fmla="*/ 2147483647 h 66"/>
                  <a:gd name="T24" fmla="*/ 0 w 45"/>
                  <a:gd name="T25" fmla="*/ 2147483647 h 66"/>
                  <a:gd name="T26" fmla="*/ 2147483647 w 45"/>
                  <a:gd name="T27" fmla="*/ 2147483647 h 66"/>
                  <a:gd name="T28" fmla="*/ 2147483647 w 45"/>
                  <a:gd name="T29" fmla="*/ 2147483647 h 66"/>
                  <a:gd name="T30" fmla="*/ 2147483647 w 45"/>
                  <a:gd name="T31" fmla="*/ 2147483647 h 66"/>
                  <a:gd name="T32" fmla="*/ 2147483647 w 45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6"/>
                  <a:gd name="T53" fmla="*/ 45 w 45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6">
                    <a:moveTo>
                      <a:pt x="23" y="0"/>
                    </a:moveTo>
                    <a:lnTo>
                      <a:pt x="32" y="3"/>
                    </a:lnTo>
                    <a:lnTo>
                      <a:pt x="39" y="10"/>
                    </a:lnTo>
                    <a:lnTo>
                      <a:pt x="43" y="20"/>
                    </a:lnTo>
                    <a:lnTo>
                      <a:pt x="45" y="33"/>
                    </a:lnTo>
                    <a:lnTo>
                      <a:pt x="43" y="45"/>
                    </a:lnTo>
                    <a:lnTo>
                      <a:pt x="39" y="56"/>
                    </a:lnTo>
                    <a:lnTo>
                      <a:pt x="32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7" y="10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Freeform 1767"/>
              <p:cNvSpPr>
                <a:spLocks/>
              </p:cNvSpPr>
              <p:nvPr/>
            </p:nvSpPr>
            <p:spPr bwMode="auto">
              <a:xfrm>
                <a:off x="2175349" y="3109684"/>
                <a:ext cx="67112" cy="87087"/>
              </a:xfrm>
              <a:custGeom>
                <a:avLst/>
                <a:gdLst>
                  <a:gd name="T0" fmla="*/ 2147483647 w 75"/>
                  <a:gd name="T1" fmla="*/ 0 h 95"/>
                  <a:gd name="T2" fmla="*/ 2147483647 w 75"/>
                  <a:gd name="T3" fmla="*/ 2147483647 h 95"/>
                  <a:gd name="T4" fmla="*/ 2147483647 w 75"/>
                  <a:gd name="T5" fmla="*/ 2147483647 h 95"/>
                  <a:gd name="T6" fmla="*/ 2147483647 w 75"/>
                  <a:gd name="T7" fmla="*/ 2147483647 h 95"/>
                  <a:gd name="T8" fmla="*/ 2147483647 w 75"/>
                  <a:gd name="T9" fmla="*/ 2147483647 h 95"/>
                  <a:gd name="T10" fmla="*/ 2147483647 w 75"/>
                  <a:gd name="T11" fmla="*/ 2147483647 h 95"/>
                  <a:gd name="T12" fmla="*/ 2147483647 w 75"/>
                  <a:gd name="T13" fmla="*/ 2147483647 h 95"/>
                  <a:gd name="T14" fmla="*/ 2147483647 w 75"/>
                  <a:gd name="T15" fmla="*/ 2147483647 h 95"/>
                  <a:gd name="T16" fmla="*/ 2147483647 w 75"/>
                  <a:gd name="T17" fmla="*/ 2147483647 h 95"/>
                  <a:gd name="T18" fmla="*/ 2147483647 w 75"/>
                  <a:gd name="T19" fmla="*/ 2147483647 h 95"/>
                  <a:gd name="T20" fmla="*/ 2147483647 w 75"/>
                  <a:gd name="T21" fmla="*/ 2147483647 h 95"/>
                  <a:gd name="T22" fmla="*/ 2147483647 w 75"/>
                  <a:gd name="T23" fmla="*/ 2147483647 h 95"/>
                  <a:gd name="T24" fmla="*/ 2147483647 w 75"/>
                  <a:gd name="T25" fmla="*/ 2147483647 h 95"/>
                  <a:gd name="T26" fmla="*/ 2147483647 w 75"/>
                  <a:gd name="T27" fmla="*/ 2147483647 h 95"/>
                  <a:gd name="T28" fmla="*/ 2147483647 w 75"/>
                  <a:gd name="T29" fmla="*/ 2147483647 h 95"/>
                  <a:gd name="T30" fmla="*/ 2147483647 w 75"/>
                  <a:gd name="T31" fmla="*/ 2147483647 h 95"/>
                  <a:gd name="T32" fmla="*/ 2147483647 w 75"/>
                  <a:gd name="T33" fmla="*/ 2147483647 h 95"/>
                  <a:gd name="T34" fmla="*/ 2147483647 w 75"/>
                  <a:gd name="T35" fmla="*/ 2147483647 h 95"/>
                  <a:gd name="T36" fmla="*/ 2147483647 w 75"/>
                  <a:gd name="T37" fmla="*/ 2147483647 h 95"/>
                  <a:gd name="T38" fmla="*/ 2147483647 w 75"/>
                  <a:gd name="T39" fmla="*/ 2147483647 h 95"/>
                  <a:gd name="T40" fmla="*/ 2147483647 w 75"/>
                  <a:gd name="T41" fmla="*/ 2147483647 h 95"/>
                  <a:gd name="T42" fmla="*/ 2147483647 w 75"/>
                  <a:gd name="T43" fmla="*/ 2147483647 h 95"/>
                  <a:gd name="T44" fmla="*/ 2147483647 w 75"/>
                  <a:gd name="T45" fmla="*/ 2147483647 h 95"/>
                  <a:gd name="T46" fmla="*/ 2147483647 w 75"/>
                  <a:gd name="T47" fmla="*/ 2147483647 h 95"/>
                  <a:gd name="T48" fmla="*/ 0 w 75"/>
                  <a:gd name="T49" fmla="*/ 2147483647 h 95"/>
                  <a:gd name="T50" fmla="*/ 2147483647 w 75"/>
                  <a:gd name="T51" fmla="*/ 2147483647 h 95"/>
                  <a:gd name="T52" fmla="*/ 2147483647 w 75"/>
                  <a:gd name="T53" fmla="*/ 2147483647 h 95"/>
                  <a:gd name="T54" fmla="*/ 2147483647 w 75"/>
                  <a:gd name="T55" fmla="*/ 2147483647 h 95"/>
                  <a:gd name="T56" fmla="*/ 2147483647 w 75"/>
                  <a:gd name="T57" fmla="*/ 2147483647 h 95"/>
                  <a:gd name="T58" fmla="*/ 2147483647 w 75"/>
                  <a:gd name="T59" fmla="*/ 2147483647 h 95"/>
                  <a:gd name="T60" fmla="*/ 2147483647 w 75"/>
                  <a:gd name="T61" fmla="*/ 2147483647 h 95"/>
                  <a:gd name="T62" fmla="*/ 2147483647 w 75"/>
                  <a:gd name="T63" fmla="*/ 2147483647 h 95"/>
                  <a:gd name="T64" fmla="*/ 2147483647 w 75"/>
                  <a:gd name="T65" fmla="*/ 0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5"/>
                  <a:gd name="T101" fmla="*/ 75 w 75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5">
                    <a:moveTo>
                      <a:pt x="37" y="0"/>
                    </a:moveTo>
                    <a:lnTo>
                      <a:pt x="45" y="1"/>
                    </a:lnTo>
                    <a:lnTo>
                      <a:pt x="52" y="3"/>
                    </a:lnTo>
                    <a:lnTo>
                      <a:pt x="58" y="8"/>
                    </a:lnTo>
                    <a:lnTo>
                      <a:pt x="63" y="13"/>
                    </a:lnTo>
                    <a:lnTo>
                      <a:pt x="68" y="20"/>
                    </a:lnTo>
                    <a:lnTo>
                      <a:pt x="72" y="28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6"/>
                    </a:lnTo>
                    <a:lnTo>
                      <a:pt x="72" y="65"/>
                    </a:lnTo>
                    <a:lnTo>
                      <a:pt x="68" y="73"/>
                    </a:lnTo>
                    <a:lnTo>
                      <a:pt x="63" y="81"/>
                    </a:lnTo>
                    <a:lnTo>
                      <a:pt x="58" y="87"/>
                    </a:lnTo>
                    <a:lnTo>
                      <a:pt x="52" y="92"/>
                    </a:lnTo>
                    <a:lnTo>
                      <a:pt x="45" y="94"/>
                    </a:lnTo>
                    <a:lnTo>
                      <a:pt x="37" y="95"/>
                    </a:lnTo>
                    <a:lnTo>
                      <a:pt x="29" y="94"/>
                    </a:lnTo>
                    <a:lnTo>
                      <a:pt x="22" y="92"/>
                    </a:lnTo>
                    <a:lnTo>
                      <a:pt x="16" y="87"/>
                    </a:lnTo>
                    <a:lnTo>
                      <a:pt x="10" y="81"/>
                    </a:lnTo>
                    <a:lnTo>
                      <a:pt x="6" y="73"/>
                    </a:lnTo>
                    <a:lnTo>
                      <a:pt x="2" y="65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2" y="28"/>
                    </a:lnTo>
                    <a:lnTo>
                      <a:pt x="6" y="20"/>
                    </a:lnTo>
                    <a:lnTo>
                      <a:pt x="10" y="13"/>
                    </a:lnTo>
                    <a:lnTo>
                      <a:pt x="16" y="8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Freeform 1768"/>
              <p:cNvSpPr>
                <a:spLocks/>
              </p:cNvSpPr>
              <p:nvPr/>
            </p:nvSpPr>
            <p:spPr bwMode="auto">
              <a:xfrm>
                <a:off x="2186232" y="3122385"/>
                <a:ext cx="43532" cy="59873"/>
              </a:xfrm>
              <a:custGeom>
                <a:avLst/>
                <a:gdLst>
                  <a:gd name="T0" fmla="*/ 2147483647 w 46"/>
                  <a:gd name="T1" fmla="*/ 0 h 65"/>
                  <a:gd name="T2" fmla="*/ 2147483647 w 46"/>
                  <a:gd name="T3" fmla="*/ 2147483647 h 65"/>
                  <a:gd name="T4" fmla="*/ 2147483647 w 46"/>
                  <a:gd name="T5" fmla="*/ 2147483647 h 65"/>
                  <a:gd name="T6" fmla="*/ 2147483647 w 46"/>
                  <a:gd name="T7" fmla="*/ 2147483647 h 65"/>
                  <a:gd name="T8" fmla="*/ 2147483647 w 46"/>
                  <a:gd name="T9" fmla="*/ 2147483647 h 65"/>
                  <a:gd name="T10" fmla="*/ 2147483647 w 46"/>
                  <a:gd name="T11" fmla="*/ 2147483647 h 65"/>
                  <a:gd name="T12" fmla="*/ 2147483647 w 46"/>
                  <a:gd name="T13" fmla="*/ 2147483647 h 65"/>
                  <a:gd name="T14" fmla="*/ 2147483647 w 46"/>
                  <a:gd name="T15" fmla="*/ 2147483647 h 65"/>
                  <a:gd name="T16" fmla="*/ 2147483647 w 46"/>
                  <a:gd name="T17" fmla="*/ 2147483647 h 65"/>
                  <a:gd name="T18" fmla="*/ 2147483647 w 46"/>
                  <a:gd name="T19" fmla="*/ 2147483647 h 65"/>
                  <a:gd name="T20" fmla="*/ 2147483647 w 46"/>
                  <a:gd name="T21" fmla="*/ 2147483647 h 65"/>
                  <a:gd name="T22" fmla="*/ 2147483647 w 46"/>
                  <a:gd name="T23" fmla="*/ 2147483647 h 65"/>
                  <a:gd name="T24" fmla="*/ 0 w 46"/>
                  <a:gd name="T25" fmla="*/ 2147483647 h 65"/>
                  <a:gd name="T26" fmla="*/ 2147483647 w 46"/>
                  <a:gd name="T27" fmla="*/ 2147483647 h 65"/>
                  <a:gd name="T28" fmla="*/ 2147483647 w 46"/>
                  <a:gd name="T29" fmla="*/ 2147483647 h 65"/>
                  <a:gd name="T30" fmla="*/ 2147483647 w 46"/>
                  <a:gd name="T31" fmla="*/ 2147483647 h 65"/>
                  <a:gd name="T32" fmla="*/ 2147483647 w 46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5"/>
                  <a:gd name="T53" fmla="*/ 46 w 46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5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4" y="19"/>
                    </a:lnTo>
                    <a:lnTo>
                      <a:pt x="46" y="32"/>
                    </a:lnTo>
                    <a:lnTo>
                      <a:pt x="44" y="45"/>
                    </a:lnTo>
                    <a:lnTo>
                      <a:pt x="39" y="55"/>
                    </a:lnTo>
                    <a:lnTo>
                      <a:pt x="32" y="63"/>
                    </a:lnTo>
                    <a:lnTo>
                      <a:pt x="23" y="65"/>
                    </a:lnTo>
                    <a:lnTo>
                      <a:pt x="14" y="63"/>
                    </a:lnTo>
                    <a:lnTo>
                      <a:pt x="7" y="55"/>
                    </a:lnTo>
                    <a:lnTo>
                      <a:pt x="2" y="45"/>
                    </a:lnTo>
                    <a:lnTo>
                      <a:pt x="0" y="32"/>
                    </a:lnTo>
                    <a:lnTo>
                      <a:pt x="2" y="19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Freeform 1769"/>
              <p:cNvSpPr>
                <a:spLocks/>
              </p:cNvSpPr>
              <p:nvPr/>
            </p:nvSpPr>
            <p:spPr bwMode="auto">
              <a:xfrm>
                <a:off x="1424425" y="2226119"/>
                <a:ext cx="67112" cy="85273"/>
              </a:xfrm>
              <a:custGeom>
                <a:avLst/>
                <a:gdLst>
                  <a:gd name="T0" fmla="*/ 2147483647 w 75"/>
                  <a:gd name="T1" fmla="*/ 0 h 93"/>
                  <a:gd name="T2" fmla="*/ 2147483647 w 75"/>
                  <a:gd name="T3" fmla="*/ 2147483647 h 93"/>
                  <a:gd name="T4" fmla="*/ 2147483647 w 75"/>
                  <a:gd name="T5" fmla="*/ 2147483647 h 93"/>
                  <a:gd name="T6" fmla="*/ 2147483647 w 75"/>
                  <a:gd name="T7" fmla="*/ 2147483647 h 93"/>
                  <a:gd name="T8" fmla="*/ 2147483647 w 75"/>
                  <a:gd name="T9" fmla="*/ 2147483647 h 93"/>
                  <a:gd name="T10" fmla="*/ 2147483647 w 75"/>
                  <a:gd name="T11" fmla="*/ 2147483647 h 93"/>
                  <a:gd name="T12" fmla="*/ 2147483647 w 75"/>
                  <a:gd name="T13" fmla="*/ 2147483647 h 93"/>
                  <a:gd name="T14" fmla="*/ 2147483647 w 75"/>
                  <a:gd name="T15" fmla="*/ 2147483647 h 93"/>
                  <a:gd name="T16" fmla="*/ 2147483647 w 75"/>
                  <a:gd name="T17" fmla="*/ 2147483647 h 93"/>
                  <a:gd name="T18" fmla="*/ 2147483647 w 75"/>
                  <a:gd name="T19" fmla="*/ 2147483647 h 93"/>
                  <a:gd name="T20" fmla="*/ 2147483647 w 75"/>
                  <a:gd name="T21" fmla="*/ 2147483647 h 93"/>
                  <a:gd name="T22" fmla="*/ 2147483647 w 75"/>
                  <a:gd name="T23" fmla="*/ 2147483647 h 93"/>
                  <a:gd name="T24" fmla="*/ 2147483647 w 75"/>
                  <a:gd name="T25" fmla="*/ 2147483647 h 93"/>
                  <a:gd name="T26" fmla="*/ 2147483647 w 75"/>
                  <a:gd name="T27" fmla="*/ 2147483647 h 93"/>
                  <a:gd name="T28" fmla="*/ 2147483647 w 75"/>
                  <a:gd name="T29" fmla="*/ 2147483647 h 93"/>
                  <a:gd name="T30" fmla="*/ 2147483647 w 75"/>
                  <a:gd name="T31" fmla="*/ 2147483647 h 93"/>
                  <a:gd name="T32" fmla="*/ 2147483647 w 75"/>
                  <a:gd name="T33" fmla="*/ 2147483647 h 93"/>
                  <a:gd name="T34" fmla="*/ 2147483647 w 75"/>
                  <a:gd name="T35" fmla="*/ 2147483647 h 93"/>
                  <a:gd name="T36" fmla="*/ 2147483647 w 75"/>
                  <a:gd name="T37" fmla="*/ 2147483647 h 93"/>
                  <a:gd name="T38" fmla="*/ 2147483647 w 75"/>
                  <a:gd name="T39" fmla="*/ 2147483647 h 93"/>
                  <a:gd name="T40" fmla="*/ 2147483647 w 75"/>
                  <a:gd name="T41" fmla="*/ 2147483647 h 93"/>
                  <a:gd name="T42" fmla="*/ 2147483647 w 75"/>
                  <a:gd name="T43" fmla="*/ 2147483647 h 93"/>
                  <a:gd name="T44" fmla="*/ 2147483647 w 75"/>
                  <a:gd name="T45" fmla="*/ 2147483647 h 93"/>
                  <a:gd name="T46" fmla="*/ 2147483647 w 75"/>
                  <a:gd name="T47" fmla="*/ 2147483647 h 93"/>
                  <a:gd name="T48" fmla="*/ 0 w 75"/>
                  <a:gd name="T49" fmla="*/ 2147483647 h 93"/>
                  <a:gd name="T50" fmla="*/ 2147483647 w 75"/>
                  <a:gd name="T51" fmla="*/ 2147483647 h 93"/>
                  <a:gd name="T52" fmla="*/ 2147483647 w 75"/>
                  <a:gd name="T53" fmla="*/ 2147483647 h 93"/>
                  <a:gd name="T54" fmla="*/ 2147483647 w 75"/>
                  <a:gd name="T55" fmla="*/ 2147483647 h 93"/>
                  <a:gd name="T56" fmla="*/ 2147483647 w 75"/>
                  <a:gd name="T57" fmla="*/ 2147483647 h 93"/>
                  <a:gd name="T58" fmla="*/ 2147483647 w 75"/>
                  <a:gd name="T59" fmla="*/ 2147483647 h 93"/>
                  <a:gd name="T60" fmla="*/ 2147483647 w 75"/>
                  <a:gd name="T61" fmla="*/ 2147483647 h 93"/>
                  <a:gd name="T62" fmla="*/ 2147483647 w 75"/>
                  <a:gd name="T63" fmla="*/ 2147483647 h 93"/>
                  <a:gd name="T64" fmla="*/ 2147483647 w 75"/>
                  <a:gd name="T65" fmla="*/ 0 h 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3"/>
                  <a:gd name="T101" fmla="*/ 75 w 75"/>
                  <a:gd name="T102" fmla="*/ 93 h 9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3">
                    <a:moveTo>
                      <a:pt x="38" y="0"/>
                    </a:moveTo>
                    <a:lnTo>
                      <a:pt x="46" y="1"/>
                    </a:lnTo>
                    <a:lnTo>
                      <a:pt x="53" y="3"/>
                    </a:lnTo>
                    <a:lnTo>
                      <a:pt x="59" y="8"/>
                    </a:lnTo>
                    <a:lnTo>
                      <a:pt x="65" y="14"/>
                    </a:lnTo>
                    <a:lnTo>
                      <a:pt x="69" y="21"/>
                    </a:lnTo>
                    <a:lnTo>
                      <a:pt x="73" y="29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6"/>
                    </a:lnTo>
                    <a:lnTo>
                      <a:pt x="73" y="66"/>
                    </a:lnTo>
                    <a:lnTo>
                      <a:pt x="69" y="74"/>
                    </a:lnTo>
                    <a:lnTo>
                      <a:pt x="65" y="80"/>
                    </a:lnTo>
                    <a:lnTo>
                      <a:pt x="59" y="85"/>
                    </a:lnTo>
                    <a:lnTo>
                      <a:pt x="53" y="90"/>
                    </a:lnTo>
                    <a:lnTo>
                      <a:pt x="46" y="92"/>
                    </a:lnTo>
                    <a:lnTo>
                      <a:pt x="38" y="93"/>
                    </a:lnTo>
                    <a:lnTo>
                      <a:pt x="30" y="92"/>
                    </a:lnTo>
                    <a:lnTo>
                      <a:pt x="23" y="90"/>
                    </a:lnTo>
                    <a:lnTo>
                      <a:pt x="17" y="85"/>
                    </a:lnTo>
                    <a:lnTo>
                      <a:pt x="12" y="80"/>
                    </a:lnTo>
                    <a:lnTo>
                      <a:pt x="7" y="74"/>
                    </a:lnTo>
                    <a:lnTo>
                      <a:pt x="4" y="66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4" y="29"/>
                    </a:lnTo>
                    <a:lnTo>
                      <a:pt x="7" y="21"/>
                    </a:lnTo>
                    <a:lnTo>
                      <a:pt x="12" y="14"/>
                    </a:lnTo>
                    <a:lnTo>
                      <a:pt x="17" y="8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Freeform 1770"/>
              <p:cNvSpPr>
                <a:spLocks/>
              </p:cNvSpPr>
              <p:nvPr/>
            </p:nvSpPr>
            <p:spPr bwMode="auto">
              <a:xfrm>
                <a:off x="1438936" y="2238819"/>
                <a:ext cx="41719" cy="61686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4" y="20"/>
                    </a:lnTo>
                    <a:lnTo>
                      <a:pt x="46" y="33"/>
                    </a:lnTo>
                    <a:lnTo>
                      <a:pt x="44" y="46"/>
                    </a:lnTo>
                    <a:lnTo>
                      <a:pt x="39" y="56"/>
                    </a:lnTo>
                    <a:lnTo>
                      <a:pt x="32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6"/>
                    </a:lnTo>
                    <a:lnTo>
                      <a:pt x="2" y="46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" name="Freeform 1771"/>
              <p:cNvSpPr>
                <a:spLocks/>
              </p:cNvSpPr>
              <p:nvPr/>
            </p:nvSpPr>
            <p:spPr bwMode="auto">
              <a:xfrm>
                <a:off x="1464329" y="3127827"/>
                <a:ext cx="67112" cy="85273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8" y="0"/>
                    </a:moveTo>
                    <a:lnTo>
                      <a:pt x="46" y="1"/>
                    </a:lnTo>
                    <a:lnTo>
                      <a:pt x="53" y="4"/>
                    </a:lnTo>
                    <a:lnTo>
                      <a:pt x="59" y="8"/>
                    </a:lnTo>
                    <a:lnTo>
                      <a:pt x="64" y="14"/>
                    </a:lnTo>
                    <a:lnTo>
                      <a:pt x="69" y="21"/>
                    </a:lnTo>
                    <a:lnTo>
                      <a:pt x="72" y="29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7"/>
                    </a:lnTo>
                    <a:lnTo>
                      <a:pt x="72" y="66"/>
                    </a:lnTo>
                    <a:lnTo>
                      <a:pt x="69" y="74"/>
                    </a:lnTo>
                    <a:lnTo>
                      <a:pt x="64" y="82"/>
                    </a:lnTo>
                    <a:lnTo>
                      <a:pt x="59" y="88"/>
                    </a:lnTo>
                    <a:lnTo>
                      <a:pt x="53" y="92"/>
                    </a:lnTo>
                    <a:lnTo>
                      <a:pt x="46" y="95"/>
                    </a:lnTo>
                    <a:lnTo>
                      <a:pt x="38" y="96"/>
                    </a:lnTo>
                    <a:lnTo>
                      <a:pt x="30" y="95"/>
                    </a:lnTo>
                    <a:lnTo>
                      <a:pt x="23" y="92"/>
                    </a:lnTo>
                    <a:lnTo>
                      <a:pt x="17" y="88"/>
                    </a:lnTo>
                    <a:lnTo>
                      <a:pt x="11" y="82"/>
                    </a:lnTo>
                    <a:lnTo>
                      <a:pt x="7" y="74"/>
                    </a:lnTo>
                    <a:lnTo>
                      <a:pt x="3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29"/>
                    </a:lnTo>
                    <a:lnTo>
                      <a:pt x="7" y="21"/>
                    </a:lnTo>
                    <a:lnTo>
                      <a:pt x="11" y="14"/>
                    </a:lnTo>
                    <a:lnTo>
                      <a:pt x="17" y="8"/>
                    </a:lnTo>
                    <a:lnTo>
                      <a:pt x="23" y="4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Freeform 1772"/>
              <p:cNvSpPr>
                <a:spLocks/>
              </p:cNvSpPr>
              <p:nvPr/>
            </p:nvSpPr>
            <p:spPr bwMode="auto">
              <a:xfrm>
                <a:off x="1477026" y="3140528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4" y="20"/>
                    </a:lnTo>
                    <a:lnTo>
                      <a:pt x="46" y="32"/>
                    </a:lnTo>
                    <a:lnTo>
                      <a:pt x="44" y="45"/>
                    </a:lnTo>
                    <a:lnTo>
                      <a:pt x="39" y="55"/>
                    </a:lnTo>
                    <a:lnTo>
                      <a:pt x="32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5"/>
                    </a:lnTo>
                    <a:lnTo>
                      <a:pt x="2" y="45"/>
                    </a:lnTo>
                    <a:lnTo>
                      <a:pt x="0" y="32"/>
                    </a:lnTo>
                    <a:lnTo>
                      <a:pt x="2" y="20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" name="Freeform 1773"/>
              <p:cNvSpPr>
                <a:spLocks/>
              </p:cNvSpPr>
              <p:nvPr/>
            </p:nvSpPr>
            <p:spPr bwMode="auto">
              <a:xfrm>
                <a:off x="1716452" y="2710538"/>
                <a:ext cx="67112" cy="87087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8" y="0"/>
                    </a:moveTo>
                    <a:lnTo>
                      <a:pt x="47" y="2"/>
                    </a:lnTo>
                    <a:lnTo>
                      <a:pt x="53" y="4"/>
                    </a:lnTo>
                    <a:lnTo>
                      <a:pt x="59" y="9"/>
                    </a:lnTo>
                    <a:lnTo>
                      <a:pt x="65" y="14"/>
                    </a:lnTo>
                    <a:lnTo>
                      <a:pt x="70" y="22"/>
                    </a:lnTo>
                    <a:lnTo>
                      <a:pt x="73" y="30"/>
                    </a:lnTo>
                    <a:lnTo>
                      <a:pt x="74" y="40"/>
                    </a:lnTo>
                    <a:lnTo>
                      <a:pt x="75" y="49"/>
                    </a:lnTo>
                    <a:lnTo>
                      <a:pt x="74" y="58"/>
                    </a:lnTo>
                    <a:lnTo>
                      <a:pt x="73" y="67"/>
                    </a:lnTo>
                    <a:lnTo>
                      <a:pt x="70" y="75"/>
                    </a:lnTo>
                    <a:lnTo>
                      <a:pt x="65" y="82"/>
                    </a:lnTo>
                    <a:lnTo>
                      <a:pt x="59" y="88"/>
                    </a:lnTo>
                    <a:lnTo>
                      <a:pt x="53" y="93"/>
                    </a:lnTo>
                    <a:lnTo>
                      <a:pt x="47" y="95"/>
                    </a:lnTo>
                    <a:lnTo>
                      <a:pt x="38" y="96"/>
                    </a:lnTo>
                    <a:lnTo>
                      <a:pt x="30" y="95"/>
                    </a:lnTo>
                    <a:lnTo>
                      <a:pt x="23" y="93"/>
                    </a:lnTo>
                    <a:lnTo>
                      <a:pt x="18" y="88"/>
                    </a:lnTo>
                    <a:lnTo>
                      <a:pt x="12" y="82"/>
                    </a:lnTo>
                    <a:lnTo>
                      <a:pt x="7" y="75"/>
                    </a:lnTo>
                    <a:lnTo>
                      <a:pt x="4" y="67"/>
                    </a:lnTo>
                    <a:lnTo>
                      <a:pt x="2" y="58"/>
                    </a:lnTo>
                    <a:lnTo>
                      <a:pt x="0" y="49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7" y="22"/>
                    </a:lnTo>
                    <a:lnTo>
                      <a:pt x="12" y="14"/>
                    </a:lnTo>
                    <a:lnTo>
                      <a:pt x="18" y="9"/>
                    </a:lnTo>
                    <a:lnTo>
                      <a:pt x="23" y="4"/>
                    </a:lnTo>
                    <a:lnTo>
                      <a:pt x="30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" name="Freeform 1774"/>
              <p:cNvSpPr>
                <a:spLocks/>
              </p:cNvSpPr>
              <p:nvPr/>
            </p:nvSpPr>
            <p:spPr bwMode="auto">
              <a:xfrm>
                <a:off x="1729148" y="2725052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3" y="3"/>
                    </a:lnTo>
                    <a:lnTo>
                      <a:pt x="40" y="10"/>
                    </a:lnTo>
                    <a:lnTo>
                      <a:pt x="44" y="21"/>
                    </a:lnTo>
                    <a:lnTo>
                      <a:pt x="46" y="34"/>
                    </a:lnTo>
                    <a:lnTo>
                      <a:pt x="44" y="47"/>
                    </a:lnTo>
                    <a:lnTo>
                      <a:pt x="40" y="57"/>
                    </a:lnTo>
                    <a:lnTo>
                      <a:pt x="33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0" y="34"/>
                    </a:lnTo>
                    <a:lnTo>
                      <a:pt x="3" y="21"/>
                    </a:lnTo>
                    <a:lnTo>
                      <a:pt x="7" y="10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" name="Freeform 1775"/>
              <p:cNvSpPr>
                <a:spLocks/>
              </p:cNvSpPr>
              <p:nvPr/>
            </p:nvSpPr>
            <p:spPr bwMode="auto">
              <a:xfrm>
                <a:off x="1415356" y="2991755"/>
                <a:ext cx="67112" cy="87087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7" y="0"/>
                    </a:moveTo>
                    <a:lnTo>
                      <a:pt x="45" y="2"/>
                    </a:lnTo>
                    <a:lnTo>
                      <a:pt x="52" y="4"/>
                    </a:lnTo>
                    <a:lnTo>
                      <a:pt x="57" y="9"/>
                    </a:lnTo>
                    <a:lnTo>
                      <a:pt x="63" y="14"/>
                    </a:lnTo>
                    <a:lnTo>
                      <a:pt x="68" y="22"/>
                    </a:lnTo>
                    <a:lnTo>
                      <a:pt x="71" y="30"/>
                    </a:lnTo>
                    <a:lnTo>
                      <a:pt x="73" y="40"/>
                    </a:lnTo>
                    <a:lnTo>
                      <a:pt x="75" y="49"/>
                    </a:lnTo>
                    <a:lnTo>
                      <a:pt x="73" y="58"/>
                    </a:lnTo>
                    <a:lnTo>
                      <a:pt x="71" y="67"/>
                    </a:lnTo>
                    <a:lnTo>
                      <a:pt x="68" y="75"/>
                    </a:lnTo>
                    <a:lnTo>
                      <a:pt x="63" y="82"/>
                    </a:lnTo>
                    <a:lnTo>
                      <a:pt x="57" y="88"/>
                    </a:lnTo>
                    <a:lnTo>
                      <a:pt x="52" y="93"/>
                    </a:lnTo>
                    <a:lnTo>
                      <a:pt x="45" y="95"/>
                    </a:lnTo>
                    <a:lnTo>
                      <a:pt x="37" y="96"/>
                    </a:lnTo>
                    <a:lnTo>
                      <a:pt x="28" y="95"/>
                    </a:lnTo>
                    <a:lnTo>
                      <a:pt x="22" y="93"/>
                    </a:lnTo>
                    <a:lnTo>
                      <a:pt x="16" y="88"/>
                    </a:lnTo>
                    <a:lnTo>
                      <a:pt x="10" y="82"/>
                    </a:lnTo>
                    <a:lnTo>
                      <a:pt x="5" y="75"/>
                    </a:lnTo>
                    <a:lnTo>
                      <a:pt x="2" y="67"/>
                    </a:lnTo>
                    <a:lnTo>
                      <a:pt x="1" y="58"/>
                    </a:lnTo>
                    <a:lnTo>
                      <a:pt x="0" y="49"/>
                    </a:lnTo>
                    <a:lnTo>
                      <a:pt x="1" y="40"/>
                    </a:lnTo>
                    <a:lnTo>
                      <a:pt x="2" y="30"/>
                    </a:lnTo>
                    <a:lnTo>
                      <a:pt x="5" y="22"/>
                    </a:lnTo>
                    <a:lnTo>
                      <a:pt x="10" y="14"/>
                    </a:lnTo>
                    <a:lnTo>
                      <a:pt x="16" y="9"/>
                    </a:lnTo>
                    <a:lnTo>
                      <a:pt x="22" y="4"/>
                    </a:lnTo>
                    <a:lnTo>
                      <a:pt x="28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" name="Freeform 1776"/>
              <p:cNvSpPr>
                <a:spLocks/>
              </p:cNvSpPr>
              <p:nvPr/>
            </p:nvSpPr>
            <p:spPr bwMode="auto">
              <a:xfrm>
                <a:off x="1428053" y="3006269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3"/>
                    </a:lnTo>
                    <a:lnTo>
                      <a:pt x="39" y="10"/>
                    </a:lnTo>
                    <a:lnTo>
                      <a:pt x="43" y="21"/>
                    </a:lnTo>
                    <a:lnTo>
                      <a:pt x="46" y="34"/>
                    </a:lnTo>
                    <a:lnTo>
                      <a:pt x="43" y="47"/>
                    </a:lnTo>
                    <a:lnTo>
                      <a:pt x="39" y="57"/>
                    </a:lnTo>
                    <a:lnTo>
                      <a:pt x="32" y="64"/>
                    </a:lnTo>
                    <a:lnTo>
                      <a:pt x="23" y="66"/>
                    </a:lnTo>
                    <a:lnTo>
                      <a:pt x="13" y="64"/>
                    </a:lnTo>
                    <a:lnTo>
                      <a:pt x="6" y="57"/>
                    </a:lnTo>
                    <a:lnTo>
                      <a:pt x="2" y="47"/>
                    </a:lnTo>
                    <a:lnTo>
                      <a:pt x="0" y="34"/>
                    </a:lnTo>
                    <a:lnTo>
                      <a:pt x="2" y="21"/>
                    </a:lnTo>
                    <a:lnTo>
                      <a:pt x="6" y="10"/>
                    </a:lnTo>
                    <a:lnTo>
                      <a:pt x="13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" name="Freeform 1777"/>
              <p:cNvSpPr>
                <a:spLocks/>
              </p:cNvSpPr>
              <p:nvPr/>
            </p:nvSpPr>
            <p:spPr bwMode="auto">
              <a:xfrm>
                <a:off x="1556835" y="2579908"/>
                <a:ext cx="67112" cy="87087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7" y="0"/>
                    </a:moveTo>
                    <a:lnTo>
                      <a:pt x="45" y="2"/>
                    </a:lnTo>
                    <a:lnTo>
                      <a:pt x="52" y="4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68" y="22"/>
                    </a:lnTo>
                    <a:lnTo>
                      <a:pt x="72" y="30"/>
                    </a:lnTo>
                    <a:lnTo>
                      <a:pt x="74" y="40"/>
                    </a:lnTo>
                    <a:lnTo>
                      <a:pt x="75" y="49"/>
                    </a:lnTo>
                    <a:lnTo>
                      <a:pt x="74" y="58"/>
                    </a:lnTo>
                    <a:lnTo>
                      <a:pt x="72" y="67"/>
                    </a:lnTo>
                    <a:lnTo>
                      <a:pt x="68" y="75"/>
                    </a:lnTo>
                    <a:lnTo>
                      <a:pt x="64" y="82"/>
                    </a:lnTo>
                    <a:lnTo>
                      <a:pt x="58" y="88"/>
                    </a:lnTo>
                    <a:lnTo>
                      <a:pt x="52" y="93"/>
                    </a:lnTo>
                    <a:lnTo>
                      <a:pt x="45" y="95"/>
                    </a:lnTo>
                    <a:lnTo>
                      <a:pt x="37" y="96"/>
                    </a:lnTo>
                    <a:lnTo>
                      <a:pt x="29" y="95"/>
                    </a:lnTo>
                    <a:lnTo>
                      <a:pt x="22" y="93"/>
                    </a:lnTo>
                    <a:lnTo>
                      <a:pt x="16" y="88"/>
                    </a:lnTo>
                    <a:lnTo>
                      <a:pt x="11" y="82"/>
                    </a:lnTo>
                    <a:lnTo>
                      <a:pt x="6" y="75"/>
                    </a:lnTo>
                    <a:lnTo>
                      <a:pt x="2" y="67"/>
                    </a:lnTo>
                    <a:lnTo>
                      <a:pt x="1" y="58"/>
                    </a:lnTo>
                    <a:lnTo>
                      <a:pt x="0" y="49"/>
                    </a:lnTo>
                    <a:lnTo>
                      <a:pt x="1" y="40"/>
                    </a:lnTo>
                    <a:lnTo>
                      <a:pt x="2" y="30"/>
                    </a:lnTo>
                    <a:lnTo>
                      <a:pt x="6" y="22"/>
                    </a:lnTo>
                    <a:lnTo>
                      <a:pt x="11" y="14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9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" name="Freeform 1778"/>
              <p:cNvSpPr>
                <a:spLocks/>
              </p:cNvSpPr>
              <p:nvPr/>
            </p:nvSpPr>
            <p:spPr bwMode="auto">
              <a:xfrm>
                <a:off x="1569531" y="2594422"/>
                <a:ext cx="41719" cy="59873"/>
              </a:xfrm>
              <a:custGeom>
                <a:avLst/>
                <a:gdLst>
                  <a:gd name="T0" fmla="*/ 2147483647 w 45"/>
                  <a:gd name="T1" fmla="*/ 0 h 66"/>
                  <a:gd name="T2" fmla="*/ 2147483647 w 45"/>
                  <a:gd name="T3" fmla="*/ 2147483647 h 66"/>
                  <a:gd name="T4" fmla="*/ 2147483647 w 45"/>
                  <a:gd name="T5" fmla="*/ 2147483647 h 66"/>
                  <a:gd name="T6" fmla="*/ 2147483647 w 45"/>
                  <a:gd name="T7" fmla="*/ 2147483647 h 66"/>
                  <a:gd name="T8" fmla="*/ 2147483647 w 45"/>
                  <a:gd name="T9" fmla="*/ 2147483647 h 66"/>
                  <a:gd name="T10" fmla="*/ 2147483647 w 45"/>
                  <a:gd name="T11" fmla="*/ 2147483647 h 66"/>
                  <a:gd name="T12" fmla="*/ 2147483647 w 45"/>
                  <a:gd name="T13" fmla="*/ 2147483647 h 66"/>
                  <a:gd name="T14" fmla="*/ 2147483647 w 45"/>
                  <a:gd name="T15" fmla="*/ 2147483647 h 66"/>
                  <a:gd name="T16" fmla="*/ 2147483647 w 45"/>
                  <a:gd name="T17" fmla="*/ 2147483647 h 66"/>
                  <a:gd name="T18" fmla="*/ 2147483647 w 45"/>
                  <a:gd name="T19" fmla="*/ 2147483647 h 66"/>
                  <a:gd name="T20" fmla="*/ 2147483647 w 45"/>
                  <a:gd name="T21" fmla="*/ 2147483647 h 66"/>
                  <a:gd name="T22" fmla="*/ 2147483647 w 45"/>
                  <a:gd name="T23" fmla="*/ 2147483647 h 66"/>
                  <a:gd name="T24" fmla="*/ 0 w 45"/>
                  <a:gd name="T25" fmla="*/ 2147483647 h 66"/>
                  <a:gd name="T26" fmla="*/ 2147483647 w 45"/>
                  <a:gd name="T27" fmla="*/ 2147483647 h 66"/>
                  <a:gd name="T28" fmla="*/ 2147483647 w 45"/>
                  <a:gd name="T29" fmla="*/ 2147483647 h 66"/>
                  <a:gd name="T30" fmla="*/ 2147483647 w 45"/>
                  <a:gd name="T31" fmla="*/ 2147483647 h 66"/>
                  <a:gd name="T32" fmla="*/ 2147483647 w 45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6"/>
                  <a:gd name="T53" fmla="*/ 45 w 45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6">
                    <a:moveTo>
                      <a:pt x="22" y="0"/>
                    </a:moveTo>
                    <a:lnTo>
                      <a:pt x="31" y="3"/>
                    </a:lnTo>
                    <a:lnTo>
                      <a:pt x="38" y="10"/>
                    </a:lnTo>
                    <a:lnTo>
                      <a:pt x="43" y="21"/>
                    </a:lnTo>
                    <a:lnTo>
                      <a:pt x="45" y="34"/>
                    </a:lnTo>
                    <a:lnTo>
                      <a:pt x="43" y="46"/>
                    </a:lnTo>
                    <a:lnTo>
                      <a:pt x="38" y="57"/>
                    </a:lnTo>
                    <a:lnTo>
                      <a:pt x="31" y="64"/>
                    </a:lnTo>
                    <a:lnTo>
                      <a:pt x="22" y="66"/>
                    </a:lnTo>
                    <a:lnTo>
                      <a:pt x="13" y="64"/>
                    </a:lnTo>
                    <a:lnTo>
                      <a:pt x="6" y="57"/>
                    </a:lnTo>
                    <a:lnTo>
                      <a:pt x="1" y="46"/>
                    </a:lnTo>
                    <a:lnTo>
                      <a:pt x="0" y="34"/>
                    </a:lnTo>
                    <a:lnTo>
                      <a:pt x="1" y="21"/>
                    </a:lnTo>
                    <a:lnTo>
                      <a:pt x="6" y="10"/>
                    </a:lnTo>
                    <a:lnTo>
                      <a:pt x="13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" name="Freeform 1779"/>
              <p:cNvSpPr>
                <a:spLocks/>
              </p:cNvSpPr>
              <p:nvPr/>
            </p:nvSpPr>
            <p:spPr bwMode="auto">
              <a:xfrm>
                <a:off x="1906903" y="2973612"/>
                <a:ext cx="65298" cy="87087"/>
              </a:xfrm>
              <a:custGeom>
                <a:avLst/>
                <a:gdLst>
                  <a:gd name="T0" fmla="*/ 2147483647 w 74"/>
                  <a:gd name="T1" fmla="*/ 0 h 96"/>
                  <a:gd name="T2" fmla="*/ 2147483647 w 74"/>
                  <a:gd name="T3" fmla="*/ 2147483647 h 96"/>
                  <a:gd name="T4" fmla="*/ 2147483647 w 74"/>
                  <a:gd name="T5" fmla="*/ 2147483647 h 96"/>
                  <a:gd name="T6" fmla="*/ 2147483647 w 74"/>
                  <a:gd name="T7" fmla="*/ 2147483647 h 96"/>
                  <a:gd name="T8" fmla="*/ 2147483647 w 74"/>
                  <a:gd name="T9" fmla="*/ 2147483647 h 96"/>
                  <a:gd name="T10" fmla="*/ 2147483647 w 74"/>
                  <a:gd name="T11" fmla="*/ 2147483647 h 96"/>
                  <a:gd name="T12" fmla="*/ 2147483647 w 74"/>
                  <a:gd name="T13" fmla="*/ 2147483647 h 96"/>
                  <a:gd name="T14" fmla="*/ 2147483647 w 74"/>
                  <a:gd name="T15" fmla="*/ 2147483647 h 96"/>
                  <a:gd name="T16" fmla="*/ 2147483647 w 74"/>
                  <a:gd name="T17" fmla="*/ 2147483647 h 96"/>
                  <a:gd name="T18" fmla="*/ 2147483647 w 74"/>
                  <a:gd name="T19" fmla="*/ 2147483647 h 96"/>
                  <a:gd name="T20" fmla="*/ 2147483647 w 74"/>
                  <a:gd name="T21" fmla="*/ 2147483647 h 96"/>
                  <a:gd name="T22" fmla="*/ 2147483647 w 74"/>
                  <a:gd name="T23" fmla="*/ 2147483647 h 96"/>
                  <a:gd name="T24" fmla="*/ 2147483647 w 74"/>
                  <a:gd name="T25" fmla="*/ 2147483647 h 96"/>
                  <a:gd name="T26" fmla="*/ 2147483647 w 74"/>
                  <a:gd name="T27" fmla="*/ 2147483647 h 96"/>
                  <a:gd name="T28" fmla="*/ 2147483647 w 74"/>
                  <a:gd name="T29" fmla="*/ 2147483647 h 96"/>
                  <a:gd name="T30" fmla="*/ 2147483647 w 74"/>
                  <a:gd name="T31" fmla="*/ 2147483647 h 96"/>
                  <a:gd name="T32" fmla="*/ 2147483647 w 74"/>
                  <a:gd name="T33" fmla="*/ 2147483647 h 96"/>
                  <a:gd name="T34" fmla="*/ 2147483647 w 74"/>
                  <a:gd name="T35" fmla="*/ 2147483647 h 96"/>
                  <a:gd name="T36" fmla="*/ 2147483647 w 74"/>
                  <a:gd name="T37" fmla="*/ 2147483647 h 96"/>
                  <a:gd name="T38" fmla="*/ 2147483647 w 74"/>
                  <a:gd name="T39" fmla="*/ 2147483647 h 96"/>
                  <a:gd name="T40" fmla="*/ 2147483647 w 74"/>
                  <a:gd name="T41" fmla="*/ 2147483647 h 96"/>
                  <a:gd name="T42" fmla="*/ 2147483647 w 74"/>
                  <a:gd name="T43" fmla="*/ 2147483647 h 96"/>
                  <a:gd name="T44" fmla="*/ 2147483647 w 74"/>
                  <a:gd name="T45" fmla="*/ 2147483647 h 96"/>
                  <a:gd name="T46" fmla="*/ 2147483647 w 74"/>
                  <a:gd name="T47" fmla="*/ 2147483647 h 96"/>
                  <a:gd name="T48" fmla="*/ 0 w 74"/>
                  <a:gd name="T49" fmla="*/ 2147483647 h 96"/>
                  <a:gd name="T50" fmla="*/ 2147483647 w 74"/>
                  <a:gd name="T51" fmla="*/ 2147483647 h 96"/>
                  <a:gd name="T52" fmla="*/ 2147483647 w 74"/>
                  <a:gd name="T53" fmla="*/ 2147483647 h 96"/>
                  <a:gd name="T54" fmla="*/ 2147483647 w 74"/>
                  <a:gd name="T55" fmla="*/ 2147483647 h 96"/>
                  <a:gd name="T56" fmla="*/ 2147483647 w 74"/>
                  <a:gd name="T57" fmla="*/ 2147483647 h 96"/>
                  <a:gd name="T58" fmla="*/ 2147483647 w 74"/>
                  <a:gd name="T59" fmla="*/ 2147483647 h 96"/>
                  <a:gd name="T60" fmla="*/ 2147483647 w 74"/>
                  <a:gd name="T61" fmla="*/ 2147483647 h 96"/>
                  <a:gd name="T62" fmla="*/ 2147483647 w 74"/>
                  <a:gd name="T63" fmla="*/ 2147483647 h 96"/>
                  <a:gd name="T64" fmla="*/ 2147483647 w 74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96"/>
                  <a:gd name="T101" fmla="*/ 74 w 74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96">
                    <a:moveTo>
                      <a:pt x="36" y="0"/>
                    </a:moveTo>
                    <a:lnTo>
                      <a:pt x="44" y="1"/>
                    </a:lnTo>
                    <a:lnTo>
                      <a:pt x="51" y="3"/>
                    </a:lnTo>
                    <a:lnTo>
                      <a:pt x="57" y="8"/>
                    </a:lnTo>
                    <a:lnTo>
                      <a:pt x="62" y="14"/>
                    </a:lnTo>
                    <a:lnTo>
                      <a:pt x="67" y="21"/>
                    </a:lnTo>
                    <a:lnTo>
                      <a:pt x="70" y="29"/>
                    </a:lnTo>
                    <a:lnTo>
                      <a:pt x="73" y="38"/>
                    </a:lnTo>
                    <a:lnTo>
                      <a:pt x="74" y="47"/>
                    </a:lnTo>
                    <a:lnTo>
                      <a:pt x="73" y="56"/>
                    </a:lnTo>
                    <a:lnTo>
                      <a:pt x="70" y="66"/>
                    </a:lnTo>
                    <a:lnTo>
                      <a:pt x="67" y="74"/>
                    </a:lnTo>
                    <a:lnTo>
                      <a:pt x="62" y="82"/>
                    </a:lnTo>
                    <a:lnTo>
                      <a:pt x="57" y="88"/>
                    </a:lnTo>
                    <a:lnTo>
                      <a:pt x="51" y="92"/>
                    </a:lnTo>
                    <a:lnTo>
                      <a:pt x="44" y="94"/>
                    </a:lnTo>
                    <a:lnTo>
                      <a:pt x="36" y="96"/>
                    </a:lnTo>
                    <a:lnTo>
                      <a:pt x="29" y="94"/>
                    </a:lnTo>
                    <a:lnTo>
                      <a:pt x="22" y="92"/>
                    </a:lnTo>
                    <a:lnTo>
                      <a:pt x="15" y="88"/>
                    </a:lnTo>
                    <a:lnTo>
                      <a:pt x="10" y="82"/>
                    </a:lnTo>
                    <a:lnTo>
                      <a:pt x="6" y="74"/>
                    </a:lnTo>
                    <a:lnTo>
                      <a:pt x="2" y="66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2" y="29"/>
                    </a:lnTo>
                    <a:lnTo>
                      <a:pt x="6" y="21"/>
                    </a:lnTo>
                    <a:lnTo>
                      <a:pt x="10" y="14"/>
                    </a:lnTo>
                    <a:lnTo>
                      <a:pt x="15" y="8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" name="Freeform 1780"/>
              <p:cNvSpPr>
                <a:spLocks/>
              </p:cNvSpPr>
              <p:nvPr/>
            </p:nvSpPr>
            <p:spPr bwMode="auto">
              <a:xfrm>
                <a:off x="1917786" y="2988126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4" y="19"/>
                    </a:lnTo>
                    <a:lnTo>
                      <a:pt x="46" y="32"/>
                    </a:lnTo>
                    <a:lnTo>
                      <a:pt x="44" y="45"/>
                    </a:lnTo>
                    <a:lnTo>
                      <a:pt x="39" y="55"/>
                    </a:lnTo>
                    <a:lnTo>
                      <a:pt x="32" y="63"/>
                    </a:lnTo>
                    <a:lnTo>
                      <a:pt x="23" y="66"/>
                    </a:lnTo>
                    <a:lnTo>
                      <a:pt x="14" y="63"/>
                    </a:lnTo>
                    <a:lnTo>
                      <a:pt x="7" y="55"/>
                    </a:lnTo>
                    <a:lnTo>
                      <a:pt x="2" y="45"/>
                    </a:lnTo>
                    <a:lnTo>
                      <a:pt x="0" y="32"/>
                    </a:lnTo>
                    <a:lnTo>
                      <a:pt x="2" y="19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" name="Freeform 1781"/>
              <p:cNvSpPr>
                <a:spLocks/>
              </p:cNvSpPr>
              <p:nvPr/>
            </p:nvSpPr>
            <p:spPr bwMode="auto">
              <a:xfrm>
                <a:off x="1799888" y="2706909"/>
                <a:ext cx="67112" cy="87087"/>
              </a:xfrm>
              <a:custGeom>
                <a:avLst/>
                <a:gdLst>
                  <a:gd name="T0" fmla="*/ 2147483647 w 74"/>
                  <a:gd name="T1" fmla="*/ 0 h 95"/>
                  <a:gd name="T2" fmla="*/ 2147483647 w 74"/>
                  <a:gd name="T3" fmla="*/ 2147483647 h 95"/>
                  <a:gd name="T4" fmla="*/ 2147483647 w 74"/>
                  <a:gd name="T5" fmla="*/ 2147483647 h 95"/>
                  <a:gd name="T6" fmla="*/ 2147483647 w 74"/>
                  <a:gd name="T7" fmla="*/ 2147483647 h 95"/>
                  <a:gd name="T8" fmla="*/ 2147483647 w 74"/>
                  <a:gd name="T9" fmla="*/ 2147483647 h 95"/>
                  <a:gd name="T10" fmla="*/ 2147483647 w 74"/>
                  <a:gd name="T11" fmla="*/ 2147483647 h 95"/>
                  <a:gd name="T12" fmla="*/ 2147483647 w 74"/>
                  <a:gd name="T13" fmla="*/ 2147483647 h 95"/>
                  <a:gd name="T14" fmla="*/ 2147483647 w 74"/>
                  <a:gd name="T15" fmla="*/ 2147483647 h 95"/>
                  <a:gd name="T16" fmla="*/ 2147483647 w 74"/>
                  <a:gd name="T17" fmla="*/ 2147483647 h 95"/>
                  <a:gd name="T18" fmla="*/ 2147483647 w 74"/>
                  <a:gd name="T19" fmla="*/ 2147483647 h 95"/>
                  <a:gd name="T20" fmla="*/ 2147483647 w 74"/>
                  <a:gd name="T21" fmla="*/ 2147483647 h 95"/>
                  <a:gd name="T22" fmla="*/ 2147483647 w 74"/>
                  <a:gd name="T23" fmla="*/ 2147483647 h 95"/>
                  <a:gd name="T24" fmla="*/ 2147483647 w 74"/>
                  <a:gd name="T25" fmla="*/ 2147483647 h 95"/>
                  <a:gd name="T26" fmla="*/ 2147483647 w 74"/>
                  <a:gd name="T27" fmla="*/ 2147483647 h 95"/>
                  <a:gd name="T28" fmla="*/ 2147483647 w 74"/>
                  <a:gd name="T29" fmla="*/ 2147483647 h 95"/>
                  <a:gd name="T30" fmla="*/ 2147483647 w 74"/>
                  <a:gd name="T31" fmla="*/ 2147483647 h 95"/>
                  <a:gd name="T32" fmla="*/ 2147483647 w 74"/>
                  <a:gd name="T33" fmla="*/ 2147483647 h 95"/>
                  <a:gd name="T34" fmla="*/ 2147483647 w 74"/>
                  <a:gd name="T35" fmla="*/ 2147483647 h 95"/>
                  <a:gd name="T36" fmla="*/ 2147483647 w 74"/>
                  <a:gd name="T37" fmla="*/ 2147483647 h 95"/>
                  <a:gd name="T38" fmla="*/ 2147483647 w 74"/>
                  <a:gd name="T39" fmla="*/ 2147483647 h 95"/>
                  <a:gd name="T40" fmla="*/ 2147483647 w 74"/>
                  <a:gd name="T41" fmla="*/ 2147483647 h 95"/>
                  <a:gd name="T42" fmla="*/ 2147483647 w 74"/>
                  <a:gd name="T43" fmla="*/ 2147483647 h 95"/>
                  <a:gd name="T44" fmla="*/ 2147483647 w 74"/>
                  <a:gd name="T45" fmla="*/ 2147483647 h 95"/>
                  <a:gd name="T46" fmla="*/ 2147483647 w 74"/>
                  <a:gd name="T47" fmla="*/ 2147483647 h 95"/>
                  <a:gd name="T48" fmla="*/ 0 w 74"/>
                  <a:gd name="T49" fmla="*/ 2147483647 h 95"/>
                  <a:gd name="T50" fmla="*/ 2147483647 w 74"/>
                  <a:gd name="T51" fmla="*/ 2147483647 h 95"/>
                  <a:gd name="T52" fmla="*/ 2147483647 w 74"/>
                  <a:gd name="T53" fmla="*/ 2147483647 h 95"/>
                  <a:gd name="T54" fmla="*/ 2147483647 w 74"/>
                  <a:gd name="T55" fmla="*/ 2147483647 h 95"/>
                  <a:gd name="T56" fmla="*/ 2147483647 w 74"/>
                  <a:gd name="T57" fmla="*/ 2147483647 h 95"/>
                  <a:gd name="T58" fmla="*/ 2147483647 w 74"/>
                  <a:gd name="T59" fmla="*/ 2147483647 h 95"/>
                  <a:gd name="T60" fmla="*/ 2147483647 w 74"/>
                  <a:gd name="T61" fmla="*/ 2147483647 h 95"/>
                  <a:gd name="T62" fmla="*/ 2147483647 w 74"/>
                  <a:gd name="T63" fmla="*/ 2147483647 h 95"/>
                  <a:gd name="T64" fmla="*/ 2147483647 w 74"/>
                  <a:gd name="T65" fmla="*/ 0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95"/>
                  <a:gd name="T101" fmla="*/ 74 w 74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95">
                    <a:moveTo>
                      <a:pt x="38" y="0"/>
                    </a:moveTo>
                    <a:lnTo>
                      <a:pt x="46" y="1"/>
                    </a:lnTo>
                    <a:lnTo>
                      <a:pt x="53" y="3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69" y="21"/>
                    </a:lnTo>
                    <a:lnTo>
                      <a:pt x="72" y="29"/>
                    </a:lnTo>
                    <a:lnTo>
                      <a:pt x="73" y="38"/>
                    </a:lnTo>
                    <a:lnTo>
                      <a:pt x="74" y="47"/>
                    </a:lnTo>
                    <a:lnTo>
                      <a:pt x="73" y="56"/>
                    </a:lnTo>
                    <a:lnTo>
                      <a:pt x="72" y="66"/>
                    </a:lnTo>
                    <a:lnTo>
                      <a:pt x="69" y="74"/>
                    </a:lnTo>
                    <a:lnTo>
                      <a:pt x="64" y="81"/>
                    </a:lnTo>
                    <a:lnTo>
                      <a:pt x="58" y="86"/>
                    </a:lnTo>
                    <a:lnTo>
                      <a:pt x="53" y="91"/>
                    </a:lnTo>
                    <a:lnTo>
                      <a:pt x="46" y="93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3" y="91"/>
                    </a:lnTo>
                    <a:lnTo>
                      <a:pt x="17" y="86"/>
                    </a:lnTo>
                    <a:lnTo>
                      <a:pt x="11" y="81"/>
                    </a:lnTo>
                    <a:lnTo>
                      <a:pt x="6" y="74"/>
                    </a:lnTo>
                    <a:lnTo>
                      <a:pt x="3" y="66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29"/>
                    </a:lnTo>
                    <a:lnTo>
                      <a:pt x="6" y="21"/>
                    </a:lnTo>
                    <a:lnTo>
                      <a:pt x="11" y="14"/>
                    </a:lnTo>
                    <a:lnTo>
                      <a:pt x="17" y="8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" name="Freeform 1782"/>
              <p:cNvSpPr>
                <a:spLocks/>
              </p:cNvSpPr>
              <p:nvPr/>
            </p:nvSpPr>
            <p:spPr bwMode="auto">
              <a:xfrm>
                <a:off x="1812584" y="2719610"/>
                <a:ext cx="41719" cy="61686"/>
              </a:xfrm>
              <a:custGeom>
                <a:avLst/>
                <a:gdLst>
                  <a:gd name="T0" fmla="*/ 2147483647 w 46"/>
                  <a:gd name="T1" fmla="*/ 0 h 67"/>
                  <a:gd name="T2" fmla="*/ 2147483647 w 46"/>
                  <a:gd name="T3" fmla="*/ 2147483647 h 67"/>
                  <a:gd name="T4" fmla="*/ 2147483647 w 46"/>
                  <a:gd name="T5" fmla="*/ 2147483647 h 67"/>
                  <a:gd name="T6" fmla="*/ 2147483647 w 46"/>
                  <a:gd name="T7" fmla="*/ 2147483647 h 67"/>
                  <a:gd name="T8" fmla="*/ 2147483647 w 46"/>
                  <a:gd name="T9" fmla="*/ 2147483647 h 67"/>
                  <a:gd name="T10" fmla="*/ 2147483647 w 46"/>
                  <a:gd name="T11" fmla="*/ 2147483647 h 67"/>
                  <a:gd name="T12" fmla="*/ 2147483647 w 46"/>
                  <a:gd name="T13" fmla="*/ 2147483647 h 67"/>
                  <a:gd name="T14" fmla="*/ 2147483647 w 46"/>
                  <a:gd name="T15" fmla="*/ 2147483647 h 67"/>
                  <a:gd name="T16" fmla="*/ 2147483647 w 46"/>
                  <a:gd name="T17" fmla="*/ 2147483647 h 67"/>
                  <a:gd name="T18" fmla="*/ 2147483647 w 46"/>
                  <a:gd name="T19" fmla="*/ 2147483647 h 67"/>
                  <a:gd name="T20" fmla="*/ 2147483647 w 46"/>
                  <a:gd name="T21" fmla="*/ 2147483647 h 67"/>
                  <a:gd name="T22" fmla="*/ 2147483647 w 46"/>
                  <a:gd name="T23" fmla="*/ 2147483647 h 67"/>
                  <a:gd name="T24" fmla="*/ 0 w 46"/>
                  <a:gd name="T25" fmla="*/ 2147483647 h 67"/>
                  <a:gd name="T26" fmla="*/ 2147483647 w 46"/>
                  <a:gd name="T27" fmla="*/ 2147483647 h 67"/>
                  <a:gd name="T28" fmla="*/ 2147483647 w 46"/>
                  <a:gd name="T29" fmla="*/ 2147483647 h 67"/>
                  <a:gd name="T30" fmla="*/ 2147483647 w 46"/>
                  <a:gd name="T31" fmla="*/ 2147483647 h 67"/>
                  <a:gd name="T32" fmla="*/ 2147483647 w 46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7"/>
                  <a:gd name="T53" fmla="*/ 46 w 46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7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3" y="21"/>
                    </a:lnTo>
                    <a:lnTo>
                      <a:pt x="46" y="33"/>
                    </a:lnTo>
                    <a:lnTo>
                      <a:pt x="43" y="46"/>
                    </a:lnTo>
                    <a:lnTo>
                      <a:pt x="39" y="56"/>
                    </a:lnTo>
                    <a:lnTo>
                      <a:pt x="32" y="64"/>
                    </a:lnTo>
                    <a:lnTo>
                      <a:pt x="23" y="67"/>
                    </a:lnTo>
                    <a:lnTo>
                      <a:pt x="13" y="64"/>
                    </a:lnTo>
                    <a:lnTo>
                      <a:pt x="6" y="56"/>
                    </a:lnTo>
                    <a:lnTo>
                      <a:pt x="2" y="46"/>
                    </a:lnTo>
                    <a:lnTo>
                      <a:pt x="0" y="33"/>
                    </a:lnTo>
                    <a:lnTo>
                      <a:pt x="2" y="21"/>
                    </a:lnTo>
                    <a:lnTo>
                      <a:pt x="6" y="9"/>
                    </a:lnTo>
                    <a:lnTo>
                      <a:pt x="13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" name="Freeform 1783"/>
              <p:cNvSpPr>
                <a:spLocks/>
              </p:cNvSpPr>
              <p:nvPr/>
            </p:nvSpPr>
            <p:spPr bwMode="auto">
              <a:xfrm>
                <a:off x="1498792" y="2989940"/>
                <a:ext cx="67112" cy="85273"/>
              </a:xfrm>
              <a:custGeom>
                <a:avLst/>
                <a:gdLst>
                  <a:gd name="T0" fmla="*/ 2147483647 w 75"/>
                  <a:gd name="T1" fmla="*/ 0 h 95"/>
                  <a:gd name="T2" fmla="*/ 2147483647 w 75"/>
                  <a:gd name="T3" fmla="*/ 2147483647 h 95"/>
                  <a:gd name="T4" fmla="*/ 2147483647 w 75"/>
                  <a:gd name="T5" fmla="*/ 2147483647 h 95"/>
                  <a:gd name="T6" fmla="*/ 2147483647 w 75"/>
                  <a:gd name="T7" fmla="*/ 2147483647 h 95"/>
                  <a:gd name="T8" fmla="*/ 2147483647 w 75"/>
                  <a:gd name="T9" fmla="*/ 2147483647 h 95"/>
                  <a:gd name="T10" fmla="*/ 2147483647 w 75"/>
                  <a:gd name="T11" fmla="*/ 2147483647 h 95"/>
                  <a:gd name="T12" fmla="*/ 2147483647 w 75"/>
                  <a:gd name="T13" fmla="*/ 2147483647 h 95"/>
                  <a:gd name="T14" fmla="*/ 2147483647 w 75"/>
                  <a:gd name="T15" fmla="*/ 2147483647 h 95"/>
                  <a:gd name="T16" fmla="*/ 2147483647 w 75"/>
                  <a:gd name="T17" fmla="*/ 2147483647 h 95"/>
                  <a:gd name="T18" fmla="*/ 2147483647 w 75"/>
                  <a:gd name="T19" fmla="*/ 2147483647 h 95"/>
                  <a:gd name="T20" fmla="*/ 2147483647 w 75"/>
                  <a:gd name="T21" fmla="*/ 2147483647 h 95"/>
                  <a:gd name="T22" fmla="*/ 2147483647 w 75"/>
                  <a:gd name="T23" fmla="*/ 2147483647 h 95"/>
                  <a:gd name="T24" fmla="*/ 2147483647 w 75"/>
                  <a:gd name="T25" fmla="*/ 2147483647 h 95"/>
                  <a:gd name="T26" fmla="*/ 2147483647 w 75"/>
                  <a:gd name="T27" fmla="*/ 2147483647 h 95"/>
                  <a:gd name="T28" fmla="*/ 2147483647 w 75"/>
                  <a:gd name="T29" fmla="*/ 2147483647 h 95"/>
                  <a:gd name="T30" fmla="*/ 2147483647 w 75"/>
                  <a:gd name="T31" fmla="*/ 2147483647 h 95"/>
                  <a:gd name="T32" fmla="*/ 2147483647 w 75"/>
                  <a:gd name="T33" fmla="*/ 2147483647 h 95"/>
                  <a:gd name="T34" fmla="*/ 2147483647 w 75"/>
                  <a:gd name="T35" fmla="*/ 2147483647 h 95"/>
                  <a:gd name="T36" fmla="*/ 2147483647 w 75"/>
                  <a:gd name="T37" fmla="*/ 2147483647 h 95"/>
                  <a:gd name="T38" fmla="*/ 2147483647 w 75"/>
                  <a:gd name="T39" fmla="*/ 2147483647 h 95"/>
                  <a:gd name="T40" fmla="*/ 2147483647 w 75"/>
                  <a:gd name="T41" fmla="*/ 2147483647 h 95"/>
                  <a:gd name="T42" fmla="*/ 2147483647 w 75"/>
                  <a:gd name="T43" fmla="*/ 2147483647 h 95"/>
                  <a:gd name="T44" fmla="*/ 2147483647 w 75"/>
                  <a:gd name="T45" fmla="*/ 2147483647 h 95"/>
                  <a:gd name="T46" fmla="*/ 2147483647 w 75"/>
                  <a:gd name="T47" fmla="*/ 2147483647 h 95"/>
                  <a:gd name="T48" fmla="*/ 0 w 75"/>
                  <a:gd name="T49" fmla="*/ 2147483647 h 95"/>
                  <a:gd name="T50" fmla="*/ 2147483647 w 75"/>
                  <a:gd name="T51" fmla="*/ 2147483647 h 95"/>
                  <a:gd name="T52" fmla="*/ 2147483647 w 75"/>
                  <a:gd name="T53" fmla="*/ 2147483647 h 95"/>
                  <a:gd name="T54" fmla="*/ 2147483647 w 75"/>
                  <a:gd name="T55" fmla="*/ 2147483647 h 95"/>
                  <a:gd name="T56" fmla="*/ 2147483647 w 75"/>
                  <a:gd name="T57" fmla="*/ 2147483647 h 95"/>
                  <a:gd name="T58" fmla="*/ 2147483647 w 75"/>
                  <a:gd name="T59" fmla="*/ 2147483647 h 95"/>
                  <a:gd name="T60" fmla="*/ 2147483647 w 75"/>
                  <a:gd name="T61" fmla="*/ 2147483647 h 95"/>
                  <a:gd name="T62" fmla="*/ 2147483647 w 75"/>
                  <a:gd name="T63" fmla="*/ 2147483647 h 95"/>
                  <a:gd name="T64" fmla="*/ 2147483647 w 75"/>
                  <a:gd name="T65" fmla="*/ 0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5"/>
                  <a:gd name="T101" fmla="*/ 75 w 75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5">
                    <a:moveTo>
                      <a:pt x="37" y="0"/>
                    </a:moveTo>
                    <a:lnTo>
                      <a:pt x="45" y="1"/>
                    </a:lnTo>
                    <a:lnTo>
                      <a:pt x="52" y="3"/>
                    </a:lnTo>
                    <a:lnTo>
                      <a:pt x="57" y="8"/>
                    </a:lnTo>
                    <a:lnTo>
                      <a:pt x="63" y="14"/>
                    </a:lnTo>
                    <a:lnTo>
                      <a:pt x="68" y="21"/>
                    </a:lnTo>
                    <a:lnTo>
                      <a:pt x="71" y="29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7"/>
                    </a:lnTo>
                    <a:lnTo>
                      <a:pt x="71" y="66"/>
                    </a:lnTo>
                    <a:lnTo>
                      <a:pt x="68" y="74"/>
                    </a:lnTo>
                    <a:lnTo>
                      <a:pt x="63" y="81"/>
                    </a:lnTo>
                    <a:lnTo>
                      <a:pt x="57" y="86"/>
                    </a:lnTo>
                    <a:lnTo>
                      <a:pt x="52" y="91"/>
                    </a:lnTo>
                    <a:lnTo>
                      <a:pt x="45" y="93"/>
                    </a:lnTo>
                    <a:lnTo>
                      <a:pt x="37" y="95"/>
                    </a:lnTo>
                    <a:lnTo>
                      <a:pt x="29" y="93"/>
                    </a:lnTo>
                    <a:lnTo>
                      <a:pt x="22" y="91"/>
                    </a:lnTo>
                    <a:lnTo>
                      <a:pt x="16" y="86"/>
                    </a:lnTo>
                    <a:lnTo>
                      <a:pt x="10" y="81"/>
                    </a:lnTo>
                    <a:lnTo>
                      <a:pt x="6" y="74"/>
                    </a:lnTo>
                    <a:lnTo>
                      <a:pt x="2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2" y="29"/>
                    </a:lnTo>
                    <a:lnTo>
                      <a:pt x="6" y="21"/>
                    </a:lnTo>
                    <a:lnTo>
                      <a:pt x="10" y="14"/>
                    </a:lnTo>
                    <a:lnTo>
                      <a:pt x="16" y="8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" name="Freeform 1784"/>
              <p:cNvSpPr>
                <a:spLocks/>
              </p:cNvSpPr>
              <p:nvPr/>
            </p:nvSpPr>
            <p:spPr bwMode="auto">
              <a:xfrm>
                <a:off x="1511489" y="3000826"/>
                <a:ext cx="41719" cy="61686"/>
              </a:xfrm>
              <a:custGeom>
                <a:avLst/>
                <a:gdLst>
                  <a:gd name="T0" fmla="*/ 2147483647 w 46"/>
                  <a:gd name="T1" fmla="*/ 0 h 67"/>
                  <a:gd name="T2" fmla="*/ 2147483647 w 46"/>
                  <a:gd name="T3" fmla="*/ 2147483647 h 67"/>
                  <a:gd name="T4" fmla="*/ 2147483647 w 46"/>
                  <a:gd name="T5" fmla="*/ 2147483647 h 67"/>
                  <a:gd name="T6" fmla="*/ 2147483647 w 46"/>
                  <a:gd name="T7" fmla="*/ 2147483647 h 67"/>
                  <a:gd name="T8" fmla="*/ 2147483647 w 46"/>
                  <a:gd name="T9" fmla="*/ 2147483647 h 67"/>
                  <a:gd name="T10" fmla="*/ 2147483647 w 46"/>
                  <a:gd name="T11" fmla="*/ 2147483647 h 67"/>
                  <a:gd name="T12" fmla="*/ 2147483647 w 46"/>
                  <a:gd name="T13" fmla="*/ 2147483647 h 67"/>
                  <a:gd name="T14" fmla="*/ 2147483647 w 46"/>
                  <a:gd name="T15" fmla="*/ 2147483647 h 67"/>
                  <a:gd name="T16" fmla="*/ 2147483647 w 46"/>
                  <a:gd name="T17" fmla="*/ 2147483647 h 67"/>
                  <a:gd name="T18" fmla="*/ 2147483647 w 46"/>
                  <a:gd name="T19" fmla="*/ 2147483647 h 67"/>
                  <a:gd name="T20" fmla="*/ 2147483647 w 46"/>
                  <a:gd name="T21" fmla="*/ 2147483647 h 67"/>
                  <a:gd name="T22" fmla="*/ 2147483647 w 46"/>
                  <a:gd name="T23" fmla="*/ 2147483647 h 67"/>
                  <a:gd name="T24" fmla="*/ 0 w 46"/>
                  <a:gd name="T25" fmla="*/ 2147483647 h 67"/>
                  <a:gd name="T26" fmla="*/ 2147483647 w 46"/>
                  <a:gd name="T27" fmla="*/ 2147483647 h 67"/>
                  <a:gd name="T28" fmla="*/ 2147483647 w 46"/>
                  <a:gd name="T29" fmla="*/ 2147483647 h 67"/>
                  <a:gd name="T30" fmla="*/ 2147483647 w 46"/>
                  <a:gd name="T31" fmla="*/ 2147483647 h 67"/>
                  <a:gd name="T32" fmla="*/ 2147483647 w 46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7"/>
                  <a:gd name="T53" fmla="*/ 46 w 46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7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3" y="21"/>
                    </a:lnTo>
                    <a:lnTo>
                      <a:pt x="46" y="33"/>
                    </a:lnTo>
                    <a:lnTo>
                      <a:pt x="43" y="46"/>
                    </a:lnTo>
                    <a:lnTo>
                      <a:pt x="39" y="56"/>
                    </a:lnTo>
                    <a:lnTo>
                      <a:pt x="32" y="64"/>
                    </a:lnTo>
                    <a:lnTo>
                      <a:pt x="23" y="67"/>
                    </a:lnTo>
                    <a:lnTo>
                      <a:pt x="13" y="64"/>
                    </a:lnTo>
                    <a:lnTo>
                      <a:pt x="7" y="56"/>
                    </a:lnTo>
                    <a:lnTo>
                      <a:pt x="2" y="46"/>
                    </a:lnTo>
                    <a:lnTo>
                      <a:pt x="0" y="33"/>
                    </a:lnTo>
                    <a:lnTo>
                      <a:pt x="2" y="21"/>
                    </a:lnTo>
                    <a:lnTo>
                      <a:pt x="7" y="9"/>
                    </a:lnTo>
                    <a:lnTo>
                      <a:pt x="13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" name="Freeform 1785"/>
              <p:cNvSpPr>
                <a:spLocks/>
              </p:cNvSpPr>
              <p:nvPr/>
            </p:nvSpPr>
            <p:spPr bwMode="auto">
              <a:xfrm>
                <a:off x="1680175" y="2574465"/>
                <a:ext cx="67112" cy="87087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7" y="0"/>
                    </a:moveTo>
                    <a:lnTo>
                      <a:pt x="45" y="2"/>
                    </a:lnTo>
                    <a:lnTo>
                      <a:pt x="52" y="4"/>
                    </a:lnTo>
                    <a:lnTo>
                      <a:pt x="58" y="9"/>
                    </a:lnTo>
                    <a:lnTo>
                      <a:pt x="63" y="14"/>
                    </a:lnTo>
                    <a:lnTo>
                      <a:pt x="68" y="22"/>
                    </a:lnTo>
                    <a:lnTo>
                      <a:pt x="72" y="30"/>
                    </a:lnTo>
                    <a:lnTo>
                      <a:pt x="74" y="40"/>
                    </a:lnTo>
                    <a:lnTo>
                      <a:pt x="75" y="49"/>
                    </a:lnTo>
                    <a:lnTo>
                      <a:pt x="74" y="58"/>
                    </a:lnTo>
                    <a:lnTo>
                      <a:pt x="72" y="67"/>
                    </a:lnTo>
                    <a:lnTo>
                      <a:pt x="68" y="75"/>
                    </a:lnTo>
                    <a:lnTo>
                      <a:pt x="63" y="82"/>
                    </a:lnTo>
                    <a:lnTo>
                      <a:pt x="58" y="88"/>
                    </a:lnTo>
                    <a:lnTo>
                      <a:pt x="52" y="93"/>
                    </a:lnTo>
                    <a:lnTo>
                      <a:pt x="45" y="95"/>
                    </a:lnTo>
                    <a:lnTo>
                      <a:pt x="37" y="96"/>
                    </a:lnTo>
                    <a:lnTo>
                      <a:pt x="29" y="95"/>
                    </a:lnTo>
                    <a:lnTo>
                      <a:pt x="22" y="93"/>
                    </a:lnTo>
                    <a:lnTo>
                      <a:pt x="16" y="88"/>
                    </a:lnTo>
                    <a:lnTo>
                      <a:pt x="10" y="82"/>
                    </a:lnTo>
                    <a:lnTo>
                      <a:pt x="6" y="75"/>
                    </a:lnTo>
                    <a:lnTo>
                      <a:pt x="2" y="67"/>
                    </a:lnTo>
                    <a:lnTo>
                      <a:pt x="1" y="58"/>
                    </a:lnTo>
                    <a:lnTo>
                      <a:pt x="0" y="49"/>
                    </a:lnTo>
                    <a:lnTo>
                      <a:pt x="1" y="40"/>
                    </a:lnTo>
                    <a:lnTo>
                      <a:pt x="2" y="30"/>
                    </a:lnTo>
                    <a:lnTo>
                      <a:pt x="6" y="22"/>
                    </a:lnTo>
                    <a:lnTo>
                      <a:pt x="10" y="14"/>
                    </a:lnTo>
                    <a:lnTo>
                      <a:pt x="16" y="9"/>
                    </a:lnTo>
                    <a:lnTo>
                      <a:pt x="22" y="4"/>
                    </a:lnTo>
                    <a:lnTo>
                      <a:pt x="29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" name="Freeform 1786"/>
              <p:cNvSpPr>
                <a:spLocks/>
              </p:cNvSpPr>
              <p:nvPr/>
            </p:nvSpPr>
            <p:spPr bwMode="auto">
              <a:xfrm>
                <a:off x="1691058" y="2587165"/>
                <a:ext cx="43532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3"/>
                    </a:lnTo>
                    <a:lnTo>
                      <a:pt x="39" y="10"/>
                    </a:lnTo>
                    <a:lnTo>
                      <a:pt x="44" y="21"/>
                    </a:lnTo>
                    <a:lnTo>
                      <a:pt x="46" y="34"/>
                    </a:lnTo>
                    <a:lnTo>
                      <a:pt x="44" y="47"/>
                    </a:lnTo>
                    <a:lnTo>
                      <a:pt x="39" y="57"/>
                    </a:lnTo>
                    <a:lnTo>
                      <a:pt x="32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7"/>
                    </a:lnTo>
                    <a:lnTo>
                      <a:pt x="2" y="47"/>
                    </a:lnTo>
                    <a:lnTo>
                      <a:pt x="0" y="34"/>
                    </a:lnTo>
                    <a:lnTo>
                      <a:pt x="2" y="21"/>
                    </a:lnTo>
                    <a:lnTo>
                      <a:pt x="7" y="10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" name="Freeform 1787"/>
              <p:cNvSpPr>
                <a:spLocks/>
              </p:cNvSpPr>
              <p:nvPr/>
            </p:nvSpPr>
            <p:spPr bwMode="auto">
              <a:xfrm>
                <a:off x="2030243" y="2968169"/>
                <a:ext cx="67112" cy="87087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7" y="0"/>
                    </a:moveTo>
                    <a:lnTo>
                      <a:pt x="45" y="1"/>
                    </a:lnTo>
                    <a:lnTo>
                      <a:pt x="52" y="3"/>
                    </a:lnTo>
                    <a:lnTo>
                      <a:pt x="58" y="8"/>
                    </a:lnTo>
                    <a:lnTo>
                      <a:pt x="63" y="14"/>
                    </a:lnTo>
                    <a:lnTo>
                      <a:pt x="68" y="21"/>
                    </a:lnTo>
                    <a:lnTo>
                      <a:pt x="71" y="29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6"/>
                    </a:lnTo>
                    <a:lnTo>
                      <a:pt x="71" y="66"/>
                    </a:lnTo>
                    <a:lnTo>
                      <a:pt x="68" y="74"/>
                    </a:lnTo>
                    <a:lnTo>
                      <a:pt x="63" y="82"/>
                    </a:lnTo>
                    <a:lnTo>
                      <a:pt x="58" y="88"/>
                    </a:lnTo>
                    <a:lnTo>
                      <a:pt x="52" y="92"/>
                    </a:lnTo>
                    <a:lnTo>
                      <a:pt x="45" y="95"/>
                    </a:lnTo>
                    <a:lnTo>
                      <a:pt x="37" y="96"/>
                    </a:lnTo>
                    <a:lnTo>
                      <a:pt x="29" y="95"/>
                    </a:lnTo>
                    <a:lnTo>
                      <a:pt x="22" y="92"/>
                    </a:lnTo>
                    <a:lnTo>
                      <a:pt x="16" y="88"/>
                    </a:lnTo>
                    <a:lnTo>
                      <a:pt x="10" y="82"/>
                    </a:lnTo>
                    <a:lnTo>
                      <a:pt x="6" y="74"/>
                    </a:lnTo>
                    <a:lnTo>
                      <a:pt x="2" y="66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2" y="29"/>
                    </a:lnTo>
                    <a:lnTo>
                      <a:pt x="6" y="21"/>
                    </a:lnTo>
                    <a:lnTo>
                      <a:pt x="10" y="14"/>
                    </a:lnTo>
                    <a:lnTo>
                      <a:pt x="16" y="8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" name="Freeform 1788"/>
              <p:cNvSpPr>
                <a:spLocks/>
              </p:cNvSpPr>
              <p:nvPr/>
            </p:nvSpPr>
            <p:spPr bwMode="auto">
              <a:xfrm>
                <a:off x="2041126" y="2980869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4" y="20"/>
                    </a:lnTo>
                    <a:lnTo>
                      <a:pt x="46" y="32"/>
                    </a:lnTo>
                    <a:lnTo>
                      <a:pt x="44" y="45"/>
                    </a:lnTo>
                    <a:lnTo>
                      <a:pt x="39" y="55"/>
                    </a:lnTo>
                    <a:lnTo>
                      <a:pt x="32" y="63"/>
                    </a:lnTo>
                    <a:lnTo>
                      <a:pt x="23" y="66"/>
                    </a:lnTo>
                    <a:lnTo>
                      <a:pt x="14" y="63"/>
                    </a:lnTo>
                    <a:lnTo>
                      <a:pt x="7" y="55"/>
                    </a:lnTo>
                    <a:lnTo>
                      <a:pt x="2" y="45"/>
                    </a:lnTo>
                    <a:lnTo>
                      <a:pt x="0" y="32"/>
                    </a:lnTo>
                    <a:lnTo>
                      <a:pt x="2" y="20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" name="Freeform 1789"/>
              <p:cNvSpPr>
                <a:spLocks/>
              </p:cNvSpPr>
              <p:nvPr/>
            </p:nvSpPr>
            <p:spPr bwMode="auto">
              <a:xfrm>
                <a:off x="1937738" y="2703280"/>
                <a:ext cx="68925" cy="87087"/>
              </a:xfrm>
              <a:custGeom>
                <a:avLst/>
                <a:gdLst>
                  <a:gd name="T0" fmla="*/ 2147483647 w 76"/>
                  <a:gd name="T1" fmla="*/ 0 h 96"/>
                  <a:gd name="T2" fmla="*/ 2147483647 w 76"/>
                  <a:gd name="T3" fmla="*/ 2147483647 h 96"/>
                  <a:gd name="T4" fmla="*/ 2147483647 w 76"/>
                  <a:gd name="T5" fmla="*/ 2147483647 h 96"/>
                  <a:gd name="T6" fmla="*/ 2147483647 w 76"/>
                  <a:gd name="T7" fmla="*/ 2147483647 h 96"/>
                  <a:gd name="T8" fmla="*/ 2147483647 w 76"/>
                  <a:gd name="T9" fmla="*/ 2147483647 h 96"/>
                  <a:gd name="T10" fmla="*/ 2147483647 w 76"/>
                  <a:gd name="T11" fmla="*/ 2147483647 h 96"/>
                  <a:gd name="T12" fmla="*/ 2147483647 w 76"/>
                  <a:gd name="T13" fmla="*/ 2147483647 h 96"/>
                  <a:gd name="T14" fmla="*/ 2147483647 w 76"/>
                  <a:gd name="T15" fmla="*/ 2147483647 h 96"/>
                  <a:gd name="T16" fmla="*/ 2147483647 w 76"/>
                  <a:gd name="T17" fmla="*/ 2147483647 h 96"/>
                  <a:gd name="T18" fmla="*/ 2147483647 w 76"/>
                  <a:gd name="T19" fmla="*/ 2147483647 h 96"/>
                  <a:gd name="T20" fmla="*/ 2147483647 w 76"/>
                  <a:gd name="T21" fmla="*/ 2147483647 h 96"/>
                  <a:gd name="T22" fmla="*/ 2147483647 w 76"/>
                  <a:gd name="T23" fmla="*/ 2147483647 h 96"/>
                  <a:gd name="T24" fmla="*/ 2147483647 w 76"/>
                  <a:gd name="T25" fmla="*/ 2147483647 h 96"/>
                  <a:gd name="T26" fmla="*/ 2147483647 w 76"/>
                  <a:gd name="T27" fmla="*/ 2147483647 h 96"/>
                  <a:gd name="T28" fmla="*/ 2147483647 w 76"/>
                  <a:gd name="T29" fmla="*/ 2147483647 h 96"/>
                  <a:gd name="T30" fmla="*/ 2147483647 w 76"/>
                  <a:gd name="T31" fmla="*/ 2147483647 h 96"/>
                  <a:gd name="T32" fmla="*/ 2147483647 w 76"/>
                  <a:gd name="T33" fmla="*/ 2147483647 h 96"/>
                  <a:gd name="T34" fmla="*/ 2147483647 w 76"/>
                  <a:gd name="T35" fmla="*/ 2147483647 h 96"/>
                  <a:gd name="T36" fmla="*/ 2147483647 w 76"/>
                  <a:gd name="T37" fmla="*/ 2147483647 h 96"/>
                  <a:gd name="T38" fmla="*/ 2147483647 w 76"/>
                  <a:gd name="T39" fmla="*/ 2147483647 h 96"/>
                  <a:gd name="T40" fmla="*/ 2147483647 w 76"/>
                  <a:gd name="T41" fmla="*/ 2147483647 h 96"/>
                  <a:gd name="T42" fmla="*/ 2147483647 w 76"/>
                  <a:gd name="T43" fmla="*/ 2147483647 h 96"/>
                  <a:gd name="T44" fmla="*/ 2147483647 w 76"/>
                  <a:gd name="T45" fmla="*/ 2147483647 h 96"/>
                  <a:gd name="T46" fmla="*/ 2147483647 w 76"/>
                  <a:gd name="T47" fmla="*/ 2147483647 h 96"/>
                  <a:gd name="T48" fmla="*/ 0 w 76"/>
                  <a:gd name="T49" fmla="*/ 2147483647 h 96"/>
                  <a:gd name="T50" fmla="*/ 2147483647 w 76"/>
                  <a:gd name="T51" fmla="*/ 2147483647 h 96"/>
                  <a:gd name="T52" fmla="*/ 2147483647 w 76"/>
                  <a:gd name="T53" fmla="*/ 2147483647 h 96"/>
                  <a:gd name="T54" fmla="*/ 2147483647 w 76"/>
                  <a:gd name="T55" fmla="*/ 2147483647 h 96"/>
                  <a:gd name="T56" fmla="*/ 2147483647 w 76"/>
                  <a:gd name="T57" fmla="*/ 2147483647 h 96"/>
                  <a:gd name="T58" fmla="*/ 2147483647 w 76"/>
                  <a:gd name="T59" fmla="*/ 2147483647 h 96"/>
                  <a:gd name="T60" fmla="*/ 2147483647 w 76"/>
                  <a:gd name="T61" fmla="*/ 2147483647 h 96"/>
                  <a:gd name="T62" fmla="*/ 2147483647 w 76"/>
                  <a:gd name="T63" fmla="*/ 2147483647 h 96"/>
                  <a:gd name="T64" fmla="*/ 2147483647 w 76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6"/>
                  <a:gd name="T100" fmla="*/ 0 h 96"/>
                  <a:gd name="T101" fmla="*/ 76 w 76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6" h="96">
                    <a:moveTo>
                      <a:pt x="38" y="0"/>
                    </a:moveTo>
                    <a:lnTo>
                      <a:pt x="46" y="2"/>
                    </a:lnTo>
                    <a:lnTo>
                      <a:pt x="53" y="4"/>
                    </a:lnTo>
                    <a:lnTo>
                      <a:pt x="59" y="8"/>
                    </a:lnTo>
                    <a:lnTo>
                      <a:pt x="64" y="14"/>
                    </a:lnTo>
                    <a:lnTo>
                      <a:pt x="69" y="21"/>
                    </a:lnTo>
                    <a:lnTo>
                      <a:pt x="72" y="29"/>
                    </a:lnTo>
                    <a:lnTo>
                      <a:pt x="75" y="38"/>
                    </a:lnTo>
                    <a:lnTo>
                      <a:pt x="76" y="48"/>
                    </a:lnTo>
                    <a:lnTo>
                      <a:pt x="75" y="57"/>
                    </a:lnTo>
                    <a:lnTo>
                      <a:pt x="72" y="66"/>
                    </a:lnTo>
                    <a:lnTo>
                      <a:pt x="69" y="74"/>
                    </a:lnTo>
                    <a:lnTo>
                      <a:pt x="64" y="82"/>
                    </a:lnTo>
                    <a:lnTo>
                      <a:pt x="59" y="88"/>
                    </a:lnTo>
                    <a:lnTo>
                      <a:pt x="53" y="93"/>
                    </a:lnTo>
                    <a:lnTo>
                      <a:pt x="46" y="95"/>
                    </a:lnTo>
                    <a:lnTo>
                      <a:pt x="38" y="96"/>
                    </a:lnTo>
                    <a:lnTo>
                      <a:pt x="30" y="95"/>
                    </a:lnTo>
                    <a:lnTo>
                      <a:pt x="23" y="93"/>
                    </a:lnTo>
                    <a:lnTo>
                      <a:pt x="17" y="88"/>
                    </a:lnTo>
                    <a:lnTo>
                      <a:pt x="11" y="82"/>
                    </a:lnTo>
                    <a:lnTo>
                      <a:pt x="7" y="74"/>
                    </a:lnTo>
                    <a:lnTo>
                      <a:pt x="3" y="66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8"/>
                    </a:lnTo>
                    <a:lnTo>
                      <a:pt x="3" y="29"/>
                    </a:lnTo>
                    <a:lnTo>
                      <a:pt x="7" y="21"/>
                    </a:lnTo>
                    <a:lnTo>
                      <a:pt x="11" y="14"/>
                    </a:lnTo>
                    <a:lnTo>
                      <a:pt x="17" y="8"/>
                    </a:lnTo>
                    <a:lnTo>
                      <a:pt x="23" y="4"/>
                    </a:lnTo>
                    <a:lnTo>
                      <a:pt x="30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" name="Freeform 1790"/>
              <p:cNvSpPr>
                <a:spLocks/>
              </p:cNvSpPr>
              <p:nvPr/>
            </p:nvSpPr>
            <p:spPr bwMode="auto">
              <a:xfrm>
                <a:off x="1952249" y="2717795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3"/>
                    </a:lnTo>
                    <a:lnTo>
                      <a:pt x="39" y="10"/>
                    </a:lnTo>
                    <a:lnTo>
                      <a:pt x="44" y="20"/>
                    </a:lnTo>
                    <a:lnTo>
                      <a:pt x="46" y="33"/>
                    </a:lnTo>
                    <a:lnTo>
                      <a:pt x="44" y="45"/>
                    </a:lnTo>
                    <a:lnTo>
                      <a:pt x="39" y="56"/>
                    </a:lnTo>
                    <a:lnTo>
                      <a:pt x="32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7" y="10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" name="Freeform 1791"/>
              <p:cNvSpPr>
                <a:spLocks/>
              </p:cNvSpPr>
              <p:nvPr/>
            </p:nvSpPr>
            <p:spPr bwMode="auto">
              <a:xfrm>
                <a:off x="1638456" y="2984498"/>
                <a:ext cx="67112" cy="87087"/>
              </a:xfrm>
              <a:custGeom>
                <a:avLst/>
                <a:gdLst>
                  <a:gd name="T0" fmla="*/ 2147483647 w 74"/>
                  <a:gd name="T1" fmla="*/ 0 h 96"/>
                  <a:gd name="T2" fmla="*/ 2147483647 w 74"/>
                  <a:gd name="T3" fmla="*/ 2147483647 h 96"/>
                  <a:gd name="T4" fmla="*/ 2147483647 w 74"/>
                  <a:gd name="T5" fmla="*/ 2147483647 h 96"/>
                  <a:gd name="T6" fmla="*/ 2147483647 w 74"/>
                  <a:gd name="T7" fmla="*/ 2147483647 h 96"/>
                  <a:gd name="T8" fmla="*/ 2147483647 w 74"/>
                  <a:gd name="T9" fmla="*/ 2147483647 h 96"/>
                  <a:gd name="T10" fmla="*/ 2147483647 w 74"/>
                  <a:gd name="T11" fmla="*/ 2147483647 h 96"/>
                  <a:gd name="T12" fmla="*/ 2147483647 w 74"/>
                  <a:gd name="T13" fmla="*/ 2147483647 h 96"/>
                  <a:gd name="T14" fmla="*/ 2147483647 w 74"/>
                  <a:gd name="T15" fmla="*/ 2147483647 h 96"/>
                  <a:gd name="T16" fmla="*/ 2147483647 w 74"/>
                  <a:gd name="T17" fmla="*/ 2147483647 h 96"/>
                  <a:gd name="T18" fmla="*/ 2147483647 w 74"/>
                  <a:gd name="T19" fmla="*/ 2147483647 h 96"/>
                  <a:gd name="T20" fmla="*/ 2147483647 w 74"/>
                  <a:gd name="T21" fmla="*/ 2147483647 h 96"/>
                  <a:gd name="T22" fmla="*/ 2147483647 w 74"/>
                  <a:gd name="T23" fmla="*/ 2147483647 h 96"/>
                  <a:gd name="T24" fmla="*/ 2147483647 w 74"/>
                  <a:gd name="T25" fmla="*/ 2147483647 h 96"/>
                  <a:gd name="T26" fmla="*/ 2147483647 w 74"/>
                  <a:gd name="T27" fmla="*/ 2147483647 h 96"/>
                  <a:gd name="T28" fmla="*/ 2147483647 w 74"/>
                  <a:gd name="T29" fmla="*/ 2147483647 h 96"/>
                  <a:gd name="T30" fmla="*/ 2147483647 w 74"/>
                  <a:gd name="T31" fmla="*/ 2147483647 h 96"/>
                  <a:gd name="T32" fmla="*/ 2147483647 w 74"/>
                  <a:gd name="T33" fmla="*/ 2147483647 h 96"/>
                  <a:gd name="T34" fmla="*/ 2147483647 w 74"/>
                  <a:gd name="T35" fmla="*/ 2147483647 h 96"/>
                  <a:gd name="T36" fmla="*/ 2147483647 w 74"/>
                  <a:gd name="T37" fmla="*/ 2147483647 h 96"/>
                  <a:gd name="T38" fmla="*/ 2147483647 w 74"/>
                  <a:gd name="T39" fmla="*/ 2147483647 h 96"/>
                  <a:gd name="T40" fmla="*/ 2147483647 w 74"/>
                  <a:gd name="T41" fmla="*/ 2147483647 h 96"/>
                  <a:gd name="T42" fmla="*/ 2147483647 w 74"/>
                  <a:gd name="T43" fmla="*/ 2147483647 h 96"/>
                  <a:gd name="T44" fmla="*/ 2147483647 w 74"/>
                  <a:gd name="T45" fmla="*/ 2147483647 h 96"/>
                  <a:gd name="T46" fmla="*/ 2147483647 w 74"/>
                  <a:gd name="T47" fmla="*/ 2147483647 h 96"/>
                  <a:gd name="T48" fmla="*/ 0 w 74"/>
                  <a:gd name="T49" fmla="*/ 2147483647 h 96"/>
                  <a:gd name="T50" fmla="*/ 2147483647 w 74"/>
                  <a:gd name="T51" fmla="*/ 2147483647 h 96"/>
                  <a:gd name="T52" fmla="*/ 2147483647 w 74"/>
                  <a:gd name="T53" fmla="*/ 2147483647 h 96"/>
                  <a:gd name="T54" fmla="*/ 2147483647 w 74"/>
                  <a:gd name="T55" fmla="*/ 2147483647 h 96"/>
                  <a:gd name="T56" fmla="*/ 2147483647 w 74"/>
                  <a:gd name="T57" fmla="*/ 2147483647 h 96"/>
                  <a:gd name="T58" fmla="*/ 2147483647 w 74"/>
                  <a:gd name="T59" fmla="*/ 2147483647 h 96"/>
                  <a:gd name="T60" fmla="*/ 2147483647 w 74"/>
                  <a:gd name="T61" fmla="*/ 2147483647 h 96"/>
                  <a:gd name="T62" fmla="*/ 2147483647 w 74"/>
                  <a:gd name="T63" fmla="*/ 2147483647 h 96"/>
                  <a:gd name="T64" fmla="*/ 2147483647 w 74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96"/>
                  <a:gd name="T101" fmla="*/ 74 w 74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96">
                    <a:moveTo>
                      <a:pt x="36" y="0"/>
                    </a:moveTo>
                    <a:lnTo>
                      <a:pt x="44" y="2"/>
                    </a:lnTo>
                    <a:lnTo>
                      <a:pt x="51" y="4"/>
                    </a:lnTo>
                    <a:lnTo>
                      <a:pt x="57" y="8"/>
                    </a:lnTo>
                    <a:lnTo>
                      <a:pt x="62" y="14"/>
                    </a:lnTo>
                    <a:lnTo>
                      <a:pt x="67" y="21"/>
                    </a:lnTo>
                    <a:lnTo>
                      <a:pt x="70" y="29"/>
                    </a:lnTo>
                    <a:lnTo>
                      <a:pt x="73" y="38"/>
                    </a:lnTo>
                    <a:lnTo>
                      <a:pt x="74" y="48"/>
                    </a:lnTo>
                    <a:lnTo>
                      <a:pt x="73" y="57"/>
                    </a:lnTo>
                    <a:lnTo>
                      <a:pt x="70" y="66"/>
                    </a:lnTo>
                    <a:lnTo>
                      <a:pt x="67" y="74"/>
                    </a:lnTo>
                    <a:lnTo>
                      <a:pt x="62" y="82"/>
                    </a:lnTo>
                    <a:lnTo>
                      <a:pt x="57" y="88"/>
                    </a:lnTo>
                    <a:lnTo>
                      <a:pt x="51" y="93"/>
                    </a:lnTo>
                    <a:lnTo>
                      <a:pt x="44" y="95"/>
                    </a:lnTo>
                    <a:lnTo>
                      <a:pt x="36" y="96"/>
                    </a:lnTo>
                    <a:lnTo>
                      <a:pt x="29" y="95"/>
                    </a:lnTo>
                    <a:lnTo>
                      <a:pt x="22" y="93"/>
                    </a:lnTo>
                    <a:lnTo>
                      <a:pt x="16" y="88"/>
                    </a:lnTo>
                    <a:lnTo>
                      <a:pt x="11" y="82"/>
                    </a:lnTo>
                    <a:lnTo>
                      <a:pt x="6" y="74"/>
                    </a:lnTo>
                    <a:lnTo>
                      <a:pt x="2" y="66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8"/>
                    </a:lnTo>
                    <a:lnTo>
                      <a:pt x="2" y="29"/>
                    </a:lnTo>
                    <a:lnTo>
                      <a:pt x="6" y="21"/>
                    </a:lnTo>
                    <a:lnTo>
                      <a:pt x="11" y="14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9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" name="Freeform 1792"/>
              <p:cNvSpPr>
                <a:spLocks/>
              </p:cNvSpPr>
              <p:nvPr/>
            </p:nvSpPr>
            <p:spPr bwMode="auto">
              <a:xfrm>
                <a:off x="1652967" y="2999012"/>
                <a:ext cx="38091" cy="59873"/>
              </a:xfrm>
              <a:custGeom>
                <a:avLst/>
                <a:gdLst>
                  <a:gd name="T0" fmla="*/ 2147483647 w 44"/>
                  <a:gd name="T1" fmla="*/ 0 h 66"/>
                  <a:gd name="T2" fmla="*/ 2147483647 w 44"/>
                  <a:gd name="T3" fmla="*/ 2147483647 h 66"/>
                  <a:gd name="T4" fmla="*/ 2147483647 w 44"/>
                  <a:gd name="T5" fmla="*/ 2147483647 h 66"/>
                  <a:gd name="T6" fmla="*/ 2147483647 w 44"/>
                  <a:gd name="T7" fmla="*/ 2147483647 h 66"/>
                  <a:gd name="T8" fmla="*/ 2147483647 w 44"/>
                  <a:gd name="T9" fmla="*/ 2147483647 h 66"/>
                  <a:gd name="T10" fmla="*/ 2147483647 w 44"/>
                  <a:gd name="T11" fmla="*/ 2147483647 h 66"/>
                  <a:gd name="T12" fmla="*/ 2147483647 w 44"/>
                  <a:gd name="T13" fmla="*/ 2147483647 h 66"/>
                  <a:gd name="T14" fmla="*/ 2147483647 w 44"/>
                  <a:gd name="T15" fmla="*/ 2147483647 h 66"/>
                  <a:gd name="T16" fmla="*/ 2147483647 w 44"/>
                  <a:gd name="T17" fmla="*/ 2147483647 h 66"/>
                  <a:gd name="T18" fmla="*/ 2147483647 w 44"/>
                  <a:gd name="T19" fmla="*/ 2147483647 h 66"/>
                  <a:gd name="T20" fmla="*/ 2147483647 w 44"/>
                  <a:gd name="T21" fmla="*/ 2147483647 h 66"/>
                  <a:gd name="T22" fmla="*/ 2147483647 w 44"/>
                  <a:gd name="T23" fmla="*/ 2147483647 h 66"/>
                  <a:gd name="T24" fmla="*/ 0 w 44"/>
                  <a:gd name="T25" fmla="*/ 2147483647 h 66"/>
                  <a:gd name="T26" fmla="*/ 2147483647 w 44"/>
                  <a:gd name="T27" fmla="*/ 2147483647 h 66"/>
                  <a:gd name="T28" fmla="*/ 2147483647 w 44"/>
                  <a:gd name="T29" fmla="*/ 2147483647 h 66"/>
                  <a:gd name="T30" fmla="*/ 2147483647 w 44"/>
                  <a:gd name="T31" fmla="*/ 2147483647 h 66"/>
                  <a:gd name="T32" fmla="*/ 2147483647 w 44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66"/>
                  <a:gd name="T53" fmla="*/ 44 w 44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66">
                    <a:moveTo>
                      <a:pt x="21" y="0"/>
                    </a:moveTo>
                    <a:lnTo>
                      <a:pt x="30" y="3"/>
                    </a:lnTo>
                    <a:lnTo>
                      <a:pt x="37" y="10"/>
                    </a:lnTo>
                    <a:lnTo>
                      <a:pt x="42" y="20"/>
                    </a:lnTo>
                    <a:lnTo>
                      <a:pt x="44" y="33"/>
                    </a:lnTo>
                    <a:lnTo>
                      <a:pt x="42" y="45"/>
                    </a:lnTo>
                    <a:lnTo>
                      <a:pt x="37" y="56"/>
                    </a:lnTo>
                    <a:lnTo>
                      <a:pt x="30" y="64"/>
                    </a:lnTo>
                    <a:lnTo>
                      <a:pt x="21" y="66"/>
                    </a:lnTo>
                    <a:lnTo>
                      <a:pt x="13" y="64"/>
                    </a:lnTo>
                    <a:lnTo>
                      <a:pt x="6" y="56"/>
                    </a:lnTo>
                    <a:lnTo>
                      <a:pt x="1" y="45"/>
                    </a:lnTo>
                    <a:lnTo>
                      <a:pt x="0" y="33"/>
                    </a:lnTo>
                    <a:lnTo>
                      <a:pt x="1" y="20"/>
                    </a:lnTo>
                    <a:lnTo>
                      <a:pt x="6" y="10"/>
                    </a:lnTo>
                    <a:lnTo>
                      <a:pt x="13" y="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6" name="Freeform 1793"/>
              <p:cNvSpPr>
                <a:spLocks/>
              </p:cNvSpPr>
              <p:nvPr/>
            </p:nvSpPr>
            <p:spPr bwMode="auto">
              <a:xfrm>
                <a:off x="1304712" y="2108189"/>
                <a:ext cx="68925" cy="87087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7" y="0"/>
                    </a:moveTo>
                    <a:lnTo>
                      <a:pt x="45" y="2"/>
                    </a:lnTo>
                    <a:lnTo>
                      <a:pt x="52" y="4"/>
                    </a:lnTo>
                    <a:lnTo>
                      <a:pt x="57" y="8"/>
                    </a:lnTo>
                    <a:lnTo>
                      <a:pt x="63" y="14"/>
                    </a:lnTo>
                    <a:lnTo>
                      <a:pt x="68" y="22"/>
                    </a:lnTo>
                    <a:lnTo>
                      <a:pt x="71" y="30"/>
                    </a:lnTo>
                    <a:lnTo>
                      <a:pt x="73" y="40"/>
                    </a:lnTo>
                    <a:lnTo>
                      <a:pt x="75" y="49"/>
                    </a:lnTo>
                    <a:lnTo>
                      <a:pt x="73" y="58"/>
                    </a:lnTo>
                    <a:lnTo>
                      <a:pt x="71" y="67"/>
                    </a:lnTo>
                    <a:lnTo>
                      <a:pt x="68" y="75"/>
                    </a:lnTo>
                    <a:lnTo>
                      <a:pt x="63" y="82"/>
                    </a:lnTo>
                    <a:lnTo>
                      <a:pt x="57" y="88"/>
                    </a:lnTo>
                    <a:lnTo>
                      <a:pt x="52" y="93"/>
                    </a:lnTo>
                    <a:lnTo>
                      <a:pt x="45" y="95"/>
                    </a:lnTo>
                    <a:lnTo>
                      <a:pt x="37" y="96"/>
                    </a:lnTo>
                    <a:lnTo>
                      <a:pt x="29" y="95"/>
                    </a:lnTo>
                    <a:lnTo>
                      <a:pt x="22" y="93"/>
                    </a:lnTo>
                    <a:lnTo>
                      <a:pt x="16" y="88"/>
                    </a:lnTo>
                    <a:lnTo>
                      <a:pt x="10" y="82"/>
                    </a:lnTo>
                    <a:lnTo>
                      <a:pt x="5" y="75"/>
                    </a:lnTo>
                    <a:lnTo>
                      <a:pt x="2" y="67"/>
                    </a:lnTo>
                    <a:lnTo>
                      <a:pt x="1" y="58"/>
                    </a:lnTo>
                    <a:lnTo>
                      <a:pt x="0" y="49"/>
                    </a:lnTo>
                    <a:lnTo>
                      <a:pt x="1" y="40"/>
                    </a:lnTo>
                    <a:lnTo>
                      <a:pt x="2" y="30"/>
                    </a:lnTo>
                    <a:lnTo>
                      <a:pt x="5" y="22"/>
                    </a:lnTo>
                    <a:lnTo>
                      <a:pt x="10" y="14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9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" name="Freeform 1794"/>
              <p:cNvSpPr>
                <a:spLocks/>
              </p:cNvSpPr>
              <p:nvPr/>
            </p:nvSpPr>
            <p:spPr bwMode="auto">
              <a:xfrm>
                <a:off x="1317410" y="2120890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3"/>
                    </a:lnTo>
                    <a:lnTo>
                      <a:pt x="39" y="10"/>
                    </a:lnTo>
                    <a:lnTo>
                      <a:pt x="43" y="21"/>
                    </a:lnTo>
                    <a:lnTo>
                      <a:pt x="46" y="34"/>
                    </a:lnTo>
                    <a:lnTo>
                      <a:pt x="43" y="47"/>
                    </a:lnTo>
                    <a:lnTo>
                      <a:pt x="39" y="57"/>
                    </a:lnTo>
                    <a:lnTo>
                      <a:pt x="32" y="64"/>
                    </a:lnTo>
                    <a:lnTo>
                      <a:pt x="23" y="66"/>
                    </a:lnTo>
                    <a:lnTo>
                      <a:pt x="13" y="64"/>
                    </a:lnTo>
                    <a:lnTo>
                      <a:pt x="6" y="57"/>
                    </a:lnTo>
                    <a:lnTo>
                      <a:pt x="2" y="47"/>
                    </a:lnTo>
                    <a:lnTo>
                      <a:pt x="0" y="34"/>
                    </a:lnTo>
                    <a:lnTo>
                      <a:pt x="2" y="21"/>
                    </a:lnTo>
                    <a:lnTo>
                      <a:pt x="6" y="10"/>
                    </a:lnTo>
                    <a:lnTo>
                      <a:pt x="13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" name="Freeform 1795"/>
              <p:cNvSpPr>
                <a:spLocks/>
              </p:cNvSpPr>
              <p:nvPr/>
            </p:nvSpPr>
            <p:spPr bwMode="auto">
              <a:xfrm>
                <a:off x="1428053" y="2839354"/>
                <a:ext cx="68925" cy="85273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8" y="0"/>
                    </a:moveTo>
                    <a:lnTo>
                      <a:pt x="46" y="1"/>
                    </a:lnTo>
                    <a:lnTo>
                      <a:pt x="53" y="4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69" y="21"/>
                    </a:lnTo>
                    <a:lnTo>
                      <a:pt x="72" y="29"/>
                    </a:lnTo>
                    <a:lnTo>
                      <a:pt x="73" y="38"/>
                    </a:lnTo>
                    <a:lnTo>
                      <a:pt x="75" y="47"/>
                    </a:lnTo>
                    <a:lnTo>
                      <a:pt x="73" y="57"/>
                    </a:lnTo>
                    <a:lnTo>
                      <a:pt x="72" y="66"/>
                    </a:lnTo>
                    <a:lnTo>
                      <a:pt x="69" y="74"/>
                    </a:lnTo>
                    <a:lnTo>
                      <a:pt x="64" y="82"/>
                    </a:lnTo>
                    <a:lnTo>
                      <a:pt x="58" y="88"/>
                    </a:lnTo>
                    <a:lnTo>
                      <a:pt x="53" y="92"/>
                    </a:lnTo>
                    <a:lnTo>
                      <a:pt x="46" y="95"/>
                    </a:lnTo>
                    <a:lnTo>
                      <a:pt x="38" y="96"/>
                    </a:lnTo>
                    <a:lnTo>
                      <a:pt x="30" y="95"/>
                    </a:lnTo>
                    <a:lnTo>
                      <a:pt x="23" y="92"/>
                    </a:lnTo>
                    <a:lnTo>
                      <a:pt x="17" y="88"/>
                    </a:lnTo>
                    <a:lnTo>
                      <a:pt x="11" y="82"/>
                    </a:lnTo>
                    <a:lnTo>
                      <a:pt x="7" y="74"/>
                    </a:lnTo>
                    <a:lnTo>
                      <a:pt x="3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29"/>
                    </a:lnTo>
                    <a:lnTo>
                      <a:pt x="7" y="21"/>
                    </a:lnTo>
                    <a:lnTo>
                      <a:pt x="11" y="14"/>
                    </a:lnTo>
                    <a:lnTo>
                      <a:pt x="17" y="8"/>
                    </a:lnTo>
                    <a:lnTo>
                      <a:pt x="23" y="4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" name="Freeform 1796"/>
              <p:cNvSpPr>
                <a:spLocks/>
              </p:cNvSpPr>
              <p:nvPr/>
            </p:nvSpPr>
            <p:spPr bwMode="auto">
              <a:xfrm>
                <a:off x="1442563" y="2852053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3" y="20"/>
                    </a:lnTo>
                    <a:lnTo>
                      <a:pt x="46" y="32"/>
                    </a:lnTo>
                    <a:lnTo>
                      <a:pt x="43" y="45"/>
                    </a:lnTo>
                    <a:lnTo>
                      <a:pt x="39" y="55"/>
                    </a:lnTo>
                    <a:lnTo>
                      <a:pt x="32" y="63"/>
                    </a:lnTo>
                    <a:lnTo>
                      <a:pt x="23" y="66"/>
                    </a:lnTo>
                    <a:lnTo>
                      <a:pt x="13" y="63"/>
                    </a:lnTo>
                    <a:lnTo>
                      <a:pt x="7" y="55"/>
                    </a:lnTo>
                    <a:lnTo>
                      <a:pt x="2" y="45"/>
                    </a:lnTo>
                    <a:lnTo>
                      <a:pt x="0" y="32"/>
                    </a:lnTo>
                    <a:lnTo>
                      <a:pt x="2" y="20"/>
                    </a:lnTo>
                    <a:lnTo>
                      <a:pt x="7" y="9"/>
                    </a:lnTo>
                    <a:lnTo>
                      <a:pt x="13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" name="Freeform 1797"/>
              <p:cNvSpPr>
                <a:spLocks/>
              </p:cNvSpPr>
              <p:nvPr/>
            </p:nvSpPr>
            <p:spPr bwMode="auto">
              <a:xfrm>
                <a:off x="1487909" y="2456535"/>
                <a:ext cx="68925" cy="85273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7" y="0"/>
                    </a:moveTo>
                    <a:lnTo>
                      <a:pt x="45" y="1"/>
                    </a:lnTo>
                    <a:lnTo>
                      <a:pt x="52" y="4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68" y="22"/>
                    </a:lnTo>
                    <a:lnTo>
                      <a:pt x="72" y="30"/>
                    </a:lnTo>
                    <a:lnTo>
                      <a:pt x="74" y="39"/>
                    </a:lnTo>
                    <a:lnTo>
                      <a:pt x="75" y="49"/>
                    </a:lnTo>
                    <a:lnTo>
                      <a:pt x="74" y="58"/>
                    </a:lnTo>
                    <a:lnTo>
                      <a:pt x="72" y="67"/>
                    </a:lnTo>
                    <a:lnTo>
                      <a:pt x="68" y="75"/>
                    </a:lnTo>
                    <a:lnTo>
                      <a:pt x="64" y="82"/>
                    </a:lnTo>
                    <a:lnTo>
                      <a:pt x="58" y="88"/>
                    </a:lnTo>
                    <a:lnTo>
                      <a:pt x="52" y="92"/>
                    </a:lnTo>
                    <a:lnTo>
                      <a:pt x="45" y="95"/>
                    </a:lnTo>
                    <a:lnTo>
                      <a:pt x="37" y="96"/>
                    </a:lnTo>
                    <a:lnTo>
                      <a:pt x="29" y="95"/>
                    </a:lnTo>
                    <a:lnTo>
                      <a:pt x="22" y="92"/>
                    </a:lnTo>
                    <a:lnTo>
                      <a:pt x="16" y="88"/>
                    </a:lnTo>
                    <a:lnTo>
                      <a:pt x="11" y="82"/>
                    </a:lnTo>
                    <a:lnTo>
                      <a:pt x="6" y="75"/>
                    </a:lnTo>
                    <a:lnTo>
                      <a:pt x="3" y="67"/>
                    </a:lnTo>
                    <a:lnTo>
                      <a:pt x="1" y="58"/>
                    </a:lnTo>
                    <a:lnTo>
                      <a:pt x="0" y="49"/>
                    </a:lnTo>
                    <a:lnTo>
                      <a:pt x="1" y="39"/>
                    </a:lnTo>
                    <a:lnTo>
                      <a:pt x="3" y="30"/>
                    </a:lnTo>
                    <a:lnTo>
                      <a:pt x="6" y="22"/>
                    </a:lnTo>
                    <a:lnTo>
                      <a:pt x="11" y="14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" name="Freeform 1798"/>
              <p:cNvSpPr>
                <a:spLocks/>
              </p:cNvSpPr>
              <p:nvPr/>
            </p:nvSpPr>
            <p:spPr bwMode="auto">
              <a:xfrm>
                <a:off x="1500606" y="2469236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3"/>
                    </a:lnTo>
                    <a:lnTo>
                      <a:pt x="39" y="9"/>
                    </a:lnTo>
                    <a:lnTo>
                      <a:pt x="44" y="21"/>
                    </a:lnTo>
                    <a:lnTo>
                      <a:pt x="46" y="34"/>
                    </a:lnTo>
                    <a:lnTo>
                      <a:pt x="44" y="46"/>
                    </a:lnTo>
                    <a:lnTo>
                      <a:pt x="39" y="57"/>
                    </a:lnTo>
                    <a:lnTo>
                      <a:pt x="32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7"/>
                    </a:lnTo>
                    <a:lnTo>
                      <a:pt x="2" y="46"/>
                    </a:lnTo>
                    <a:lnTo>
                      <a:pt x="0" y="34"/>
                    </a:lnTo>
                    <a:lnTo>
                      <a:pt x="2" y="21"/>
                    </a:lnTo>
                    <a:lnTo>
                      <a:pt x="7" y="9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" name="Freeform 1799"/>
              <p:cNvSpPr>
                <a:spLocks/>
              </p:cNvSpPr>
              <p:nvPr/>
            </p:nvSpPr>
            <p:spPr bwMode="auto">
              <a:xfrm>
                <a:off x="1413542" y="2334978"/>
                <a:ext cx="68925" cy="85273"/>
              </a:xfrm>
              <a:custGeom>
                <a:avLst/>
                <a:gdLst>
                  <a:gd name="T0" fmla="*/ 2147483647 w 74"/>
                  <a:gd name="T1" fmla="*/ 0 h 94"/>
                  <a:gd name="T2" fmla="*/ 2147483647 w 74"/>
                  <a:gd name="T3" fmla="*/ 2147483647 h 94"/>
                  <a:gd name="T4" fmla="*/ 2147483647 w 74"/>
                  <a:gd name="T5" fmla="*/ 2147483647 h 94"/>
                  <a:gd name="T6" fmla="*/ 2147483647 w 74"/>
                  <a:gd name="T7" fmla="*/ 2147483647 h 94"/>
                  <a:gd name="T8" fmla="*/ 2147483647 w 74"/>
                  <a:gd name="T9" fmla="*/ 2147483647 h 94"/>
                  <a:gd name="T10" fmla="*/ 2147483647 w 74"/>
                  <a:gd name="T11" fmla="*/ 2147483647 h 94"/>
                  <a:gd name="T12" fmla="*/ 2147483647 w 74"/>
                  <a:gd name="T13" fmla="*/ 2147483647 h 94"/>
                  <a:gd name="T14" fmla="*/ 2147483647 w 74"/>
                  <a:gd name="T15" fmla="*/ 2147483647 h 94"/>
                  <a:gd name="T16" fmla="*/ 2147483647 w 74"/>
                  <a:gd name="T17" fmla="*/ 2147483647 h 94"/>
                  <a:gd name="T18" fmla="*/ 2147483647 w 74"/>
                  <a:gd name="T19" fmla="*/ 2147483647 h 94"/>
                  <a:gd name="T20" fmla="*/ 2147483647 w 74"/>
                  <a:gd name="T21" fmla="*/ 2147483647 h 94"/>
                  <a:gd name="T22" fmla="*/ 2147483647 w 74"/>
                  <a:gd name="T23" fmla="*/ 2147483647 h 94"/>
                  <a:gd name="T24" fmla="*/ 2147483647 w 74"/>
                  <a:gd name="T25" fmla="*/ 2147483647 h 94"/>
                  <a:gd name="T26" fmla="*/ 2147483647 w 74"/>
                  <a:gd name="T27" fmla="*/ 2147483647 h 94"/>
                  <a:gd name="T28" fmla="*/ 2147483647 w 74"/>
                  <a:gd name="T29" fmla="*/ 2147483647 h 94"/>
                  <a:gd name="T30" fmla="*/ 2147483647 w 74"/>
                  <a:gd name="T31" fmla="*/ 2147483647 h 94"/>
                  <a:gd name="T32" fmla="*/ 2147483647 w 74"/>
                  <a:gd name="T33" fmla="*/ 2147483647 h 94"/>
                  <a:gd name="T34" fmla="*/ 2147483647 w 74"/>
                  <a:gd name="T35" fmla="*/ 2147483647 h 94"/>
                  <a:gd name="T36" fmla="*/ 2147483647 w 74"/>
                  <a:gd name="T37" fmla="*/ 2147483647 h 94"/>
                  <a:gd name="T38" fmla="*/ 2147483647 w 74"/>
                  <a:gd name="T39" fmla="*/ 2147483647 h 94"/>
                  <a:gd name="T40" fmla="*/ 2147483647 w 74"/>
                  <a:gd name="T41" fmla="*/ 2147483647 h 94"/>
                  <a:gd name="T42" fmla="*/ 2147483647 w 74"/>
                  <a:gd name="T43" fmla="*/ 2147483647 h 94"/>
                  <a:gd name="T44" fmla="*/ 2147483647 w 74"/>
                  <a:gd name="T45" fmla="*/ 2147483647 h 94"/>
                  <a:gd name="T46" fmla="*/ 2147483647 w 74"/>
                  <a:gd name="T47" fmla="*/ 2147483647 h 94"/>
                  <a:gd name="T48" fmla="*/ 0 w 74"/>
                  <a:gd name="T49" fmla="*/ 2147483647 h 94"/>
                  <a:gd name="T50" fmla="*/ 2147483647 w 74"/>
                  <a:gd name="T51" fmla="*/ 2147483647 h 94"/>
                  <a:gd name="T52" fmla="*/ 2147483647 w 74"/>
                  <a:gd name="T53" fmla="*/ 2147483647 h 94"/>
                  <a:gd name="T54" fmla="*/ 2147483647 w 74"/>
                  <a:gd name="T55" fmla="*/ 2147483647 h 94"/>
                  <a:gd name="T56" fmla="*/ 2147483647 w 74"/>
                  <a:gd name="T57" fmla="*/ 2147483647 h 94"/>
                  <a:gd name="T58" fmla="*/ 2147483647 w 74"/>
                  <a:gd name="T59" fmla="*/ 2147483647 h 94"/>
                  <a:gd name="T60" fmla="*/ 2147483647 w 74"/>
                  <a:gd name="T61" fmla="*/ 2147483647 h 94"/>
                  <a:gd name="T62" fmla="*/ 2147483647 w 74"/>
                  <a:gd name="T63" fmla="*/ 2147483647 h 94"/>
                  <a:gd name="T64" fmla="*/ 2147483647 w 74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94"/>
                  <a:gd name="T101" fmla="*/ 74 w 74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94">
                    <a:moveTo>
                      <a:pt x="36" y="0"/>
                    </a:moveTo>
                    <a:lnTo>
                      <a:pt x="44" y="1"/>
                    </a:lnTo>
                    <a:lnTo>
                      <a:pt x="51" y="3"/>
                    </a:lnTo>
                    <a:lnTo>
                      <a:pt x="57" y="8"/>
                    </a:lnTo>
                    <a:lnTo>
                      <a:pt x="63" y="13"/>
                    </a:lnTo>
                    <a:lnTo>
                      <a:pt x="67" y="20"/>
                    </a:lnTo>
                    <a:lnTo>
                      <a:pt x="71" y="28"/>
                    </a:lnTo>
                    <a:lnTo>
                      <a:pt x="73" y="38"/>
                    </a:lnTo>
                    <a:lnTo>
                      <a:pt x="74" y="47"/>
                    </a:lnTo>
                    <a:lnTo>
                      <a:pt x="73" y="56"/>
                    </a:lnTo>
                    <a:lnTo>
                      <a:pt x="71" y="65"/>
                    </a:lnTo>
                    <a:lnTo>
                      <a:pt x="67" y="73"/>
                    </a:lnTo>
                    <a:lnTo>
                      <a:pt x="63" y="80"/>
                    </a:lnTo>
                    <a:lnTo>
                      <a:pt x="57" y="86"/>
                    </a:lnTo>
                    <a:lnTo>
                      <a:pt x="51" y="91"/>
                    </a:lnTo>
                    <a:lnTo>
                      <a:pt x="44" y="93"/>
                    </a:lnTo>
                    <a:lnTo>
                      <a:pt x="36" y="94"/>
                    </a:lnTo>
                    <a:lnTo>
                      <a:pt x="28" y="93"/>
                    </a:lnTo>
                    <a:lnTo>
                      <a:pt x="21" y="91"/>
                    </a:lnTo>
                    <a:lnTo>
                      <a:pt x="16" y="86"/>
                    </a:lnTo>
                    <a:lnTo>
                      <a:pt x="10" y="80"/>
                    </a:lnTo>
                    <a:lnTo>
                      <a:pt x="5" y="73"/>
                    </a:lnTo>
                    <a:lnTo>
                      <a:pt x="2" y="65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2" y="28"/>
                    </a:lnTo>
                    <a:lnTo>
                      <a:pt x="5" y="20"/>
                    </a:lnTo>
                    <a:lnTo>
                      <a:pt x="10" y="13"/>
                    </a:lnTo>
                    <a:lnTo>
                      <a:pt x="16" y="8"/>
                    </a:lnTo>
                    <a:lnTo>
                      <a:pt x="21" y="3"/>
                    </a:lnTo>
                    <a:lnTo>
                      <a:pt x="28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" name="Freeform 1800"/>
              <p:cNvSpPr>
                <a:spLocks/>
              </p:cNvSpPr>
              <p:nvPr/>
            </p:nvSpPr>
            <p:spPr bwMode="auto">
              <a:xfrm>
                <a:off x="1426239" y="2347677"/>
                <a:ext cx="41719" cy="59873"/>
              </a:xfrm>
              <a:custGeom>
                <a:avLst/>
                <a:gdLst>
                  <a:gd name="T0" fmla="*/ 2147483647 w 46"/>
                  <a:gd name="T1" fmla="*/ 0 h 67"/>
                  <a:gd name="T2" fmla="*/ 2147483647 w 46"/>
                  <a:gd name="T3" fmla="*/ 2147483647 h 67"/>
                  <a:gd name="T4" fmla="*/ 2147483647 w 46"/>
                  <a:gd name="T5" fmla="*/ 2147483647 h 67"/>
                  <a:gd name="T6" fmla="*/ 2147483647 w 46"/>
                  <a:gd name="T7" fmla="*/ 2147483647 h 67"/>
                  <a:gd name="T8" fmla="*/ 2147483647 w 46"/>
                  <a:gd name="T9" fmla="*/ 2147483647 h 67"/>
                  <a:gd name="T10" fmla="*/ 2147483647 w 46"/>
                  <a:gd name="T11" fmla="*/ 2147483647 h 67"/>
                  <a:gd name="T12" fmla="*/ 2147483647 w 46"/>
                  <a:gd name="T13" fmla="*/ 2147483647 h 67"/>
                  <a:gd name="T14" fmla="*/ 2147483647 w 46"/>
                  <a:gd name="T15" fmla="*/ 2147483647 h 67"/>
                  <a:gd name="T16" fmla="*/ 2147483647 w 46"/>
                  <a:gd name="T17" fmla="*/ 2147483647 h 67"/>
                  <a:gd name="T18" fmla="*/ 2147483647 w 46"/>
                  <a:gd name="T19" fmla="*/ 2147483647 h 67"/>
                  <a:gd name="T20" fmla="*/ 2147483647 w 46"/>
                  <a:gd name="T21" fmla="*/ 2147483647 h 67"/>
                  <a:gd name="T22" fmla="*/ 2147483647 w 46"/>
                  <a:gd name="T23" fmla="*/ 2147483647 h 67"/>
                  <a:gd name="T24" fmla="*/ 0 w 46"/>
                  <a:gd name="T25" fmla="*/ 2147483647 h 67"/>
                  <a:gd name="T26" fmla="*/ 2147483647 w 46"/>
                  <a:gd name="T27" fmla="*/ 2147483647 h 67"/>
                  <a:gd name="T28" fmla="*/ 2147483647 w 46"/>
                  <a:gd name="T29" fmla="*/ 2147483647 h 67"/>
                  <a:gd name="T30" fmla="*/ 2147483647 w 46"/>
                  <a:gd name="T31" fmla="*/ 2147483647 h 67"/>
                  <a:gd name="T32" fmla="*/ 2147483647 w 46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7"/>
                  <a:gd name="T53" fmla="*/ 46 w 46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7">
                    <a:moveTo>
                      <a:pt x="23" y="0"/>
                    </a:moveTo>
                    <a:lnTo>
                      <a:pt x="33" y="3"/>
                    </a:lnTo>
                    <a:lnTo>
                      <a:pt x="40" y="10"/>
                    </a:lnTo>
                    <a:lnTo>
                      <a:pt x="44" y="21"/>
                    </a:lnTo>
                    <a:lnTo>
                      <a:pt x="46" y="34"/>
                    </a:lnTo>
                    <a:lnTo>
                      <a:pt x="44" y="46"/>
                    </a:lnTo>
                    <a:lnTo>
                      <a:pt x="40" y="57"/>
                    </a:lnTo>
                    <a:lnTo>
                      <a:pt x="33" y="65"/>
                    </a:lnTo>
                    <a:lnTo>
                      <a:pt x="23" y="67"/>
                    </a:lnTo>
                    <a:lnTo>
                      <a:pt x="14" y="65"/>
                    </a:lnTo>
                    <a:lnTo>
                      <a:pt x="7" y="57"/>
                    </a:lnTo>
                    <a:lnTo>
                      <a:pt x="3" y="46"/>
                    </a:lnTo>
                    <a:lnTo>
                      <a:pt x="0" y="34"/>
                    </a:lnTo>
                    <a:lnTo>
                      <a:pt x="3" y="21"/>
                    </a:lnTo>
                    <a:lnTo>
                      <a:pt x="7" y="10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4" name="Freeform 1801"/>
              <p:cNvSpPr>
                <a:spLocks/>
              </p:cNvSpPr>
              <p:nvPr/>
            </p:nvSpPr>
            <p:spPr bwMode="auto">
              <a:xfrm>
                <a:off x="1573159" y="2449278"/>
                <a:ext cx="67112" cy="87087"/>
              </a:xfrm>
              <a:custGeom>
                <a:avLst/>
                <a:gdLst>
                  <a:gd name="T0" fmla="*/ 2147483647 w 74"/>
                  <a:gd name="T1" fmla="*/ 0 h 96"/>
                  <a:gd name="T2" fmla="*/ 2147483647 w 74"/>
                  <a:gd name="T3" fmla="*/ 2147483647 h 96"/>
                  <a:gd name="T4" fmla="*/ 2147483647 w 74"/>
                  <a:gd name="T5" fmla="*/ 2147483647 h 96"/>
                  <a:gd name="T6" fmla="*/ 2147483647 w 74"/>
                  <a:gd name="T7" fmla="*/ 2147483647 h 96"/>
                  <a:gd name="T8" fmla="*/ 2147483647 w 74"/>
                  <a:gd name="T9" fmla="*/ 2147483647 h 96"/>
                  <a:gd name="T10" fmla="*/ 2147483647 w 74"/>
                  <a:gd name="T11" fmla="*/ 2147483647 h 96"/>
                  <a:gd name="T12" fmla="*/ 2147483647 w 74"/>
                  <a:gd name="T13" fmla="*/ 2147483647 h 96"/>
                  <a:gd name="T14" fmla="*/ 2147483647 w 74"/>
                  <a:gd name="T15" fmla="*/ 2147483647 h 96"/>
                  <a:gd name="T16" fmla="*/ 2147483647 w 74"/>
                  <a:gd name="T17" fmla="*/ 2147483647 h 96"/>
                  <a:gd name="T18" fmla="*/ 2147483647 w 74"/>
                  <a:gd name="T19" fmla="*/ 2147483647 h 96"/>
                  <a:gd name="T20" fmla="*/ 2147483647 w 74"/>
                  <a:gd name="T21" fmla="*/ 2147483647 h 96"/>
                  <a:gd name="T22" fmla="*/ 2147483647 w 74"/>
                  <a:gd name="T23" fmla="*/ 2147483647 h 96"/>
                  <a:gd name="T24" fmla="*/ 2147483647 w 74"/>
                  <a:gd name="T25" fmla="*/ 2147483647 h 96"/>
                  <a:gd name="T26" fmla="*/ 2147483647 w 74"/>
                  <a:gd name="T27" fmla="*/ 2147483647 h 96"/>
                  <a:gd name="T28" fmla="*/ 2147483647 w 74"/>
                  <a:gd name="T29" fmla="*/ 2147483647 h 96"/>
                  <a:gd name="T30" fmla="*/ 2147483647 w 74"/>
                  <a:gd name="T31" fmla="*/ 2147483647 h 96"/>
                  <a:gd name="T32" fmla="*/ 2147483647 w 74"/>
                  <a:gd name="T33" fmla="*/ 2147483647 h 96"/>
                  <a:gd name="T34" fmla="*/ 2147483647 w 74"/>
                  <a:gd name="T35" fmla="*/ 2147483647 h 96"/>
                  <a:gd name="T36" fmla="*/ 2147483647 w 74"/>
                  <a:gd name="T37" fmla="*/ 2147483647 h 96"/>
                  <a:gd name="T38" fmla="*/ 2147483647 w 74"/>
                  <a:gd name="T39" fmla="*/ 2147483647 h 96"/>
                  <a:gd name="T40" fmla="*/ 2147483647 w 74"/>
                  <a:gd name="T41" fmla="*/ 2147483647 h 96"/>
                  <a:gd name="T42" fmla="*/ 2147483647 w 74"/>
                  <a:gd name="T43" fmla="*/ 2147483647 h 96"/>
                  <a:gd name="T44" fmla="*/ 2147483647 w 74"/>
                  <a:gd name="T45" fmla="*/ 2147483647 h 96"/>
                  <a:gd name="T46" fmla="*/ 2147483647 w 74"/>
                  <a:gd name="T47" fmla="*/ 2147483647 h 96"/>
                  <a:gd name="T48" fmla="*/ 0 w 74"/>
                  <a:gd name="T49" fmla="*/ 2147483647 h 96"/>
                  <a:gd name="T50" fmla="*/ 2147483647 w 74"/>
                  <a:gd name="T51" fmla="*/ 2147483647 h 96"/>
                  <a:gd name="T52" fmla="*/ 2147483647 w 74"/>
                  <a:gd name="T53" fmla="*/ 2147483647 h 96"/>
                  <a:gd name="T54" fmla="*/ 2147483647 w 74"/>
                  <a:gd name="T55" fmla="*/ 2147483647 h 96"/>
                  <a:gd name="T56" fmla="*/ 2147483647 w 74"/>
                  <a:gd name="T57" fmla="*/ 2147483647 h 96"/>
                  <a:gd name="T58" fmla="*/ 2147483647 w 74"/>
                  <a:gd name="T59" fmla="*/ 2147483647 h 96"/>
                  <a:gd name="T60" fmla="*/ 2147483647 w 74"/>
                  <a:gd name="T61" fmla="*/ 2147483647 h 96"/>
                  <a:gd name="T62" fmla="*/ 2147483647 w 74"/>
                  <a:gd name="T63" fmla="*/ 2147483647 h 96"/>
                  <a:gd name="T64" fmla="*/ 2147483647 w 74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96"/>
                  <a:gd name="T101" fmla="*/ 74 w 74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96">
                    <a:moveTo>
                      <a:pt x="38" y="0"/>
                    </a:moveTo>
                    <a:lnTo>
                      <a:pt x="46" y="1"/>
                    </a:lnTo>
                    <a:lnTo>
                      <a:pt x="53" y="4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69" y="22"/>
                    </a:lnTo>
                    <a:lnTo>
                      <a:pt x="72" y="30"/>
                    </a:lnTo>
                    <a:lnTo>
                      <a:pt x="73" y="39"/>
                    </a:lnTo>
                    <a:lnTo>
                      <a:pt x="74" y="49"/>
                    </a:lnTo>
                    <a:lnTo>
                      <a:pt x="73" y="58"/>
                    </a:lnTo>
                    <a:lnTo>
                      <a:pt x="72" y="67"/>
                    </a:lnTo>
                    <a:lnTo>
                      <a:pt x="69" y="75"/>
                    </a:lnTo>
                    <a:lnTo>
                      <a:pt x="64" y="82"/>
                    </a:lnTo>
                    <a:lnTo>
                      <a:pt x="58" y="88"/>
                    </a:lnTo>
                    <a:lnTo>
                      <a:pt x="53" y="93"/>
                    </a:lnTo>
                    <a:lnTo>
                      <a:pt x="46" y="95"/>
                    </a:lnTo>
                    <a:lnTo>
                      <a:pt x="38" y="96"/>
                    </a:lnTo>
                    <a:lnTo>
                      <a:pt x="30" y="95"/>
                    </a:lnTo>
                    <a:lnTo>
                      <a:pt x="23" y="93"/>
                    </a:lnTo>
                    <a:lnTo>
                      <a:pt x="17" y="88"/>
                    </a:lnTo>
                    <a:lnTo>
                      <a:pt x="11" y="82"/>
                    </a:lnTo>
                    <a:lnTo>
                      <a:pt x="7" y="75"/>
                    </a:lnTo>
                    <a:lnTo>
                      <a:pt x="3" y="67"/>
                    </a:lnTo>
                    <a:lnTo>
                      <a:pt x="1" y="58"/>
                    </a:lnTo>
                    <a:lnTo>
                      <a:pt x="0" y="49"/>
                    </a:lnTo>
                    <a:lnTo>
                      <a:pt x="1" y="39"/>
                    </a:lnTo>
                    <a:lnTo>
                      <a:pt x="3" y="30"/>
                    </a:lnTo>
                    <a:lnTo>
                      <a:pt x="7" y="22"/>
                    </a:lnTo>
                    <a:lnTo>
                      <a:pt x="11" y="14"/>
                    </a:lnTo>
                    <a:lnTo>
                      <a:pt x="17" y="8"/>
                    </a:lnTo>
                    <a:lnTo>
                      <a:pt x="23" y="4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5" name="Freeform 1802"/>
              <p:cNvSpPr>
                <a:spLocks/>
              </p:cNvSpPr>
              <p:nvPr/>
            </p:nvSpPr>
            <p:spPr bwMode="auto">
              <a:xfrm>
                <a:off x="1585856" y="2463792"/>
                <a:ext cx="41719" cy="58058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3"/>
                    </a:lnTo>
                    <a:lnTo>
                      <a:pt x="39" y="10"/>
                    </a:lnTo>
                    <a:lnTo>
                      <a:pt x="43" y="21"/>
                    </a:lnTo>
                    <a:lnTo>
                      <a:pt x="46" y="34"/>
                    </a:lnTo>
                    <a:lnTo>
                      <a:pt x="43" y="46"/>
                    </a:lnTo>
                    <a:lnTo>
                      <a:pt x="39" y="57"/>
                    </a:lnTo>
                    <a:lnTo>
                      <a:pt x="32" y="64"/>
                    </a:lnTo>
                    <a:lnTo>
                      <a:pt x="23" y="66"/>
                    </a:lnTo>
                    <a:lnTo>
                      <a:pt x="13" y="64"/>
                    </a:lnTo>
                    <a:lnTo>
                      <a:pt x="7" y="57"/>
                    </a:lnTo>
                    <a:lnTo>
                      <a:pt x="2" y="46"/>
                    </a:lnTo>
                    <a:lnTo>
                      <a:pt x="0" y="34"/>
                    </a:lnTo>
                    <a:lnTo>
                      <a:pt x="2" y="21"/>
                    </a:lnTo>
                    <a:lnTo>
                      <a:pt x="7" y="10"/>
                    </a:lnTo>
                    <a:lnTo>
                      <a:pt x="13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6" name="Freeform 1803"/>
              <p:cNvSpPr>
                <a:spLocks/>
              </p:cNvSpPr>
              <p:nvPr/>
            </p:nvSpPr>
            <p:spPr bwMode="auto">
              <a:xfrm>
                <a:off x="1428053" y="2583536"/>
                <a:ext cx="67112" cy="87087"/>
              </a:xfrm>
              <a:custGeom>
                <a:avLst/>
                <a:gdLst>
                  <a:gd name="T0" fmla="*/ 2147483647 w 74"/>
                  <a:gd name="T1" fmla="*/ 0 h 96"/>
                  <a:gd name="T2" fmla="*/ 2147483647 w 74"/>
                  <a:gd name="T3" fmla="*/ 2147483647 h 96"/>
                  <a:gd name="T4" fmla="*/ 2147483647 w 74"/>
                  <a:gd name="T5" fmla="*/ 2147483647 h 96"/>
                  <a:gd name="T6" fmla="*/ 2147483647 w 74"/>
                  <a:gd name="T7" fmla="*/ 2147483647 h 96"/>
                  <a:gd name="T8" fmla="*/ 2147483647 w 74"/>
                  <a:gd name="T9" fmla="*/ 2147483647 h 96"/>
                  <a:gd name="T10" fmla="*/ 2147483647 w 74"/>
                  <a:gd name="T11" fmla="*/ 2147483647 h 96"/>
                  <a:gd name="T12" fmla="*/ 2147483647 w 74"/>
                  <a:gd name="T13" fmla="*/ 2147483647 h 96"/>
                  <a:gd name="T14" fmla="*/ 2147483647 w 74"/>
                  <a:gd name="T15" fmla="*/ 2147483647 h 96"/>
                  <a:gd name="T16" fmla="*/ 2147483647 w 74"/>
                  <a:gd name="T17" fmla="*/ 2147483647 h 96"/>
                  <a:gd name="T18" fmla="*/ 2147483647 w 74"/>
                  <a:gd name="T19" fmla="*/ 2147483647 h 96"/>
                  <a:gd name="T20" fmla="*/ 2147483647 w 74"/>
                  <a:gd name="T21" fmla="*/ 2147483647 h 96"/>
                  <a:gd name="T22" fmla="*/ 2147483647 w 74"/>
                  <a:gd name="T23" fmla="*/ 2147483647 h 96"/>
                  <a:gd name="T24" fmla="*/ 2147483647 w 74"/>
                  <a:gd name="T25" fmla="*/ 2147483647 h 96"/>
                  <a:gd name="T26" fmla="*/ 2147483647 w 74"/>
                  <a:gd name="T27" fmla="*/ 2147483647 h 96"/>
                  <a:gd name="T28" fmla="*/ 2147483647 w 74"/>
                  <a:gd name="T29" fmla="*/ 2147483647 h 96"/>
                  <a:gd name="T30" fmla="*/ 2147483647 w 74"/>
                  <a:gd name="T31" fmla="*/ 2147483647 h 96"/>
                  <a:gd name="T32" fmla="*/ 2147483647 w 74"/>
                  <a:gd name="T33" fmla="*/ 2147483647 h 96"/>
                  <a:gd name="T34" fmla="*/ 2147483647 w 74"/>
                  <a:gd name="T35" fmla="*/ 2147483647 h 96"/>
                  <a:gd name="T36" fmla="*/ 2147483647 w 74"/>
                  <a:gd name="T37" fmla="*/ 2147483647 h 96"/>
                  <a:gd name="T38" fmla="*/ 2147483647 w 74"/>
                  <a:gd name="T39" fmla="*/ 2147483647 h 96"/>
                  <a:gd name="T40" fmla="*/ 2147483647 w 74"/>
                  <a:gd name="T41" fmla="*/ 2147483647 h 96"/>
                  <a:gd name="T42" fmla="*/ 2147483647 w 74"/>
                  <a:gd name="T43" fmla="*/ 2147483647 h 96"/>
                  <a:gd name="T44" fmla="*/ 2147483647 w 74"/>
                  <a:gd name="T45" fmla="*/ 2147483647 h 96"/>
                  <a:gd name="T46" fmla="*/ 2147483647 w 74"/>
                  <a:gd name="T47" fmla="*/ 2147483647 h 96"/>
                  <a:gd name="T48" fmla="*/ 0 w 74"/>
                  <a:gd name="T49" fmla="*/ 2147483647 h 96"/>
                  <a:gd name="T50" fmla="*/ 2147483647 w 74"/>
                  <a:gd name="T51" fmla="*/ 2147483647 h 96"/>
                  <a:gd name="T52" fmla="*/ 2147483647 w 74"/>
                  <a:gd name="T53" fmla="*/ 2147483647 h 96"/>
                  <a:gd name="T54" fmla="*/ 2147483647 w 74"/>
                  <a:gd name="T55" fmla="*/ 2147483647 h 96"/>
                  <a:gd name="T56" fmla="*/ 2147483647 w 74"/>
                  <a:gd name="T57" fmla="*/ 2147483647 h 96"/>
                  <a:gd name="T58" fmla="*/ 2147483647 w 74"/>
                  <a:gd name="T59" fmla="*/ 2147483647 h 96"/>
                  <a:gd name="T60" fmla="*/ 2147483647 w 74"/>
                  <a:gd name="T61" fmla="*/ 2147483647 h 96"/>
                  <a:gd name="T62" fmla="*/ 2147483647 w 74"/>
                  <a:gd name="T63" fmla="*/ 2147483647 h 96"/>
                  <a:gd name="T64" fmla="*/ 2147483647 w 74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96"/>
                  <a:gd name="T101" fmla="*/ 74 w 74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96">
                    <a:moveTo>
                      <a:pt x="38" y="0"/>
                    </a:moveTo>
                    <a:lnTo>
                      <a:pt x="46" y="1"/>
                    </a:lnTo>
                    <a:lnTo>
                      <a:pt x="52" y="3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69" y="21"/>
                    </a:lnTo>
                    <a:lnTo>
                      <a:pt x="72" y="29"/>
                    </a:lnTo>
                    <a:lnTo>
                      <a:pt x="73" y="38"/>
                    </a:lnTo>
                    <a:lnTo>
                      <a:pt x="74" y="47"/>
                    </a:lnTo>
                    <a:lnTo>
                      <a:pt x="73" y="56"/>
                    </a:lnTo>
                    <a:lnTo>
                      <a:pt x="72" y="66"/>
                    </a:lnTo>
                    <a:lnTo>
                      <a:pt x="69" y="74"/>
                    </a:lnTo>
                    <a:lnTo>
                      <a:pt x="64" y="82"/>
                    </a:lnTo>
                    <a:lnTo>
                      <a:pt x="58" y="87"/>
                    </a:lnTo>
                    <a:lnTo>
                      <a:pt x="52" y="92"/>
                    </a:lnTo>
                    <a:lnTo>
                      <a:pt x="46" y="94"/>
                    </a:lnTo>
                    <a:lnTo>
                      <a:pt x="38" y="96"/>
                    </a:lnTo>
                    <a:lnTo>
                      <a:pt x="29" y="94"/>
                    </a:lnTo>
                    <a:lnTo>
                      <a:pt x="23" y="92"/>
                    </a:lnTo>
                    <a:lnTo>
                      <a:pt x="17" y="87"/>
                    </a:lnTo>
                    <a:lnTo>
                      <a:pt x="11" y="82"/>
                    </a:lnTo>
                    <a:lnTo>
                      <a:pt x="6" y="74"/>
                    </a:lnTo>
                    <a:lnTo>
                      <a:pt x="3" y="66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29"/>
                    </a:lnTo>
                    <a:lnTo>
                      <a:pt x="6" y="21"/>
                    </a:lnTo>
                    <a:lnTo>
                      <a:pt x="11" y="14"/>
                    </a:lnTo>
                    <a:lnTo>
                      <a:pt x="17" y="8"/>
                    </a:lnTo>
                    <a:lnTo>
                      <a:pt x="23" y="3"/>
                    </a:lnTo>
                    <a:lnTo>
                      <a:pt x="29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7" name="Freeform 1804"/>
              <p:cNvSpPr>
                <a:spLocks/>
              </p:cNvSpPr>
              <p:nvPr/>
            </p:nvSpPr>
            <p:spPr bwMode="auto">
              <a:xfrm>
                <a:off x="1440750" y="2596237"/>
                <a:ext cx="41719" cy="59873"/>
              </a:xfrm>
              <a:custGeom>
                <a:avLst/>
                <a:gdLst>
                  <a:gd name="T0" fmla="*/ 2147483647 w 47"/>
                  <a:gd name="T1" fmla="*/ 0 h 66"/>
                  <a:gd name="T2" fmla="*/ 2147483647 w 47"/>
                  <a:gd name="T3" fmla="*/ 2147483647 h 66"/>
                  <a:gd name="T4" fmla="*/ 2147483647 w 47"/>
                  <a:gd name="T5" fmla="*/ 2147483647 h 66"/>
                  <a:gd name="T6" fmla="*/ 2147483647 w 47"/>
                  <a:gd name="T7" fmla="*/ 2147483647 h 66"/>
                  <a:gd name="T8" fmla="*/ 2147483647 w 47"/>
                  <a:gd name="T9" fmla="*/ 2147483647 h 66"/>
                  <a:gd name="T10" fmla="*/ 2147483647 w 47"/>
                  <a:gd name="T11" fmla="*/ 2147483647 h 66"/>
                  <a:gd name="T12" fmla="*/ 2147483647 w 47"/>
                  <a:gd name="T13" fmla="*/ 2147483647 h 66"/>
                  <a:gd name="T14" fmla="*/ 2147483647 w 47"/>
                  <a:gd name="T15" fmla="*/ 2147483647 h 66"/>
                  <a:gd name="T16" fmla="*/ 2147483647 w 47"/>
                  <a:gd name="T17" fmla="*/ 2147483647 h 66"/>
                  <a:gd name="T18" fmla="*/ 2147483647 w 47"/>
                  <a:gd name="T19" fmla="*/ 2147483647 h 66"/>
                  <a:gd name="T20" fmla="*/ 2147483647 w 47"/>
                  <a:gd name="T21" fmla="*/ 2147483647 h 66"/>
                  <a:gd name="T22" fmla="*/ 2147483647 w 47"/>
                  <a:gd name="T23" fmla="*/ 2147483647 h 66"/>
                  <a:gd name="T24" fmla="*/ 0 w 47"/>
                  <a:gd name="T25" fmla="*/ 2147483647 h 66"/>
                  <a:gd name="T26" fmla="*/ 2147483647 w 47"/>
                  <a:gd name="T27" fmla="*/ 2147483647 h 66"/>
                  <a:gd name="T28" fmla="*/ 2147483647 w 47"/>
                  <a:gd name="T29" fmla="*/ 2147483647 h 66"/>
                  <a:gd name="T30" fmla="*/ 2147483647 w 47"/>
                  <a:gd name="T31" fmla="*/ 2147483647 h 66"/>
                  <a:gd name="T32" fmla="*/ 2147483647 w 47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66"/>
                  <a:gd name="T53" fmla="*/ 47 w 47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66">
                    <a:moveTo>
                      <a:pt x="24" y="0"/>
                    </a:moveTo>
                    <a:lnTo>
                      <a:pt x="33" y="2"/>
                    </a:lnTo>
                    <a:lnTo>
                      <a:pt x="40" y="9"/>
                    </a:lnTo>
                    <a:lnTo>
                      <a:pt x="44" y="19"/>
                    </a:lnTo>
                    <a:lnTo>
                      <a:pt x="47" y="32"/>
                    </a:lnTo>
                    <a:lnTo>
                      <a:pt x="44" y="45"/>
                    </a:lnTo>
                    <a:lnTo>
                      <a:pt x="40" y="55"/>
                    </a:lnTo>
                    <a:lnTo>
                      <a:pt x="33" y="63"/>
                    </a:lnTo>
                    <a:lnTo>
                      <a:pt x="24" y="66"/>
                    </a:lnTo>
                    <a:lnTo>
                      <a:pt x="14" y="63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0" y="32"/>
                    </a:lnTo>
                    <a:lnTo>
                      <a:pt x="3" y="19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8" name="Freeform 1805"/>
              <p:cNvSpPr>
                <a:spLocks/>
              </p:cNvSpPr>
              <p:nvPr/>
            </p:nvSpPr>
            <p:spPr bwMode="auto">
              <a:xfrm>
                <a:off x="1778122" y="2977241"/>
                <a:ext cx="67112" cy="85273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8" y="0"/>
                    </a:moveTo>
                    <a:lnTo>
                      <a:pt x="46" y="1"/>
                    </a:lnTo>
                    <a:lnTo>
                      <a:pt x="53" y="4"/>
                    </a:lnTo>
                    <a:lnTo>
                      <a:pt x="59" y="8"/>
                    </a:lnTo>
                    <a:lnTo>
                      <a:pt x="65" y="14"/>
                    </a:lnTo>
                    <a:lnTo>
                      <a:pt x="70" y="22"/>
                    </a:lnTo>
                    <a:lnTo>
                      <a:pt x="73" y="30"/>
                    </a:lnTo>
                    <a:lnTo>
                      <a:pt x="74" y="39"/>
                    </a:lnTo>
                    <a:lnTo>
                      <a:pt x="75" y="49"/>
                    </a:lnTo>
                    <a:lnTo>
                      <a:pt x="74" y="58"/>
                    </a:lnTo>
                    <a:lnTo>
                      <a:pt x="73" y="67"/>
                    </a:lnTo>
                    <a:lnTo>
                      <a:pt x="70" y="75"/>
                    </a:lnTo>
                    <a:lnTo>
                      <a:pt x="65" y="82"/>
                    </a:lnTo>
                    <a:lnTo>
                      <a:pt x="59" y="88"/>
                    </a:lnTo>
                    <a:lnTo>
                      <a:pt x="53" y="92"/>
                    </a:lnTo>
                    <a:lnTo>
                      <a:pt x="46" y="95"/>
                    </a:lnTo>
                    <a:lnTo>
                      <a:pt x="38" y="96"/>
                    </a:lnTo>
                    <a:lnTo>
                      <a:pt x="30" y="95"/>
                    </a:lnTo>
                    <a:lnTo>
                      <a:pt x="23" y="92"/>
                    </a:lnTo>
                    <a:lnTo>
                      <a:pt x="18" y="88"/>
                    </a:lnTo>
                    <a:lnTo>
                      <a:pt x="12" y="82"/>
                    </a:lnTo>
                    <a:lnTo>
                      <a:pt x="7" y="75"/>
                    </a:lnTo>
                    <a:lnTo>
                      <a:pt x="4" y="67"/>
                    </a:lnTo>
                    <a:lnTo>
                      <a:pt x="2" y="58"/>
                    </a:lnTo>
                    <a:lnTo>
                      <a:pt x="0" y="49"/>
                    </a:lnTo>
                    <a:lnTo>
                      <a:pt x="2" y="39"/>
                    </a:lnTo>
                    <a:lnTo>
                      <a:pt x="4" y="30"/>
                    </a:lnTo>
                    <a:lnTo>
                      <a:pt x="7" y="22"/>
                    </a:lnTo>
                    <a:lnTo>
                      <a:pt x="12" y="14"/>
                    </a:lnTo>
                    <a:lnTo>
                      <a:pt x="18" y="8"/>
                    </a:lnTo>
                    <a:lnTo>
                      <a:pt x="23" y="4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" name="Freeform 1806"/>
              <p:cNvSpPr>
                <a:spLocks/>
              </p:cNvSpPr>
              <p:nvPr/>
            </p:nvSpPr>
            <p:spPr bwMode="auto">
              <a:xfrm>
                <a:off x="1790818" y="2989940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3" y="2"/>
                    </a:lnTo>
                    <a:lnTo>
                      <a:pt x="40" y="9"/>
                    </a:lnTo>
                    <a:lnTo>
                      <a:pt x="44" y="21"/>
                    </a:lnTo>
                    <a:lnTo>
                      <a:pt x="46" y="34"/>
                    </a:lnTo>
                    <a:lnTo>
                      <a:pt x="44" y="46"/>
                    </a:lnTo>
                    <a:lnTo>
                      <a:pt x="40" y="57"/>
                    </a:lnTo>
                    <a:lnTo>
                      <a:pt x="33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7"/>
                    </a:lnTo>
                    <a:lnTo>
                      <a:pt x="3" y="46"/>
                    </a:lnTo>
                    <a:lnTo>
                      <a:pt x="0" y="34"/>
                    </a:lnTo>
                    <a:lnTo>
                      <a:pt x="3" y="21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0" name="Freeform 1807"/>
              <p:cNvSpPr>
                <a:spLocks/>
              </p:cNvSpPr>
              <p:nvPr/>
            </p:nvSpPr>
            <p:spPr bwMode="auto">
              <a:xfrm>
                <a:off x="1556835" y="2841167"/>
                <a:ext cx="67112" cy="87087"/>
              </a:xfrm>
              <a:custGeom>
                <a:avLst/>
                <a:gdLst>
                  <a:gd name="T0" fmla="*/ 2147483647 w 75"/>
                  <a:gd name="T1" fmla="*/ 0 h 95"/>
                  <a:gd name="T2" fmla="*/ 2147483647 w 75"/>
                  <a:gd name="T3" fmla="*/ 2147483647 h 95"/>
                  <a:gd name="T4" fmla="*/ 2147483647 w 75"/>
                  <a:gd name="T5" fmla="*/ 2147483647 h 95"/>
                  <a:gd name="T6" fmla="*/ 2147483647 w 75"/>
                  <a:gd name="T7" fmla="*/ 2147483647 h 95"/>
                  <a:gd name="T8" fmla="*/ 2147483647 w 75"/>
                  <a:gd name="T9" fmla="*/ 2147483647 h 95"/>
                  <a:gd name="T10" fmla="*/ 2147483647 w 75"/>
                  <a:gd name="T11" fmla="*/ 2147483647 h 95"/>
                  <a:gd name="T12" fmla="*/ 2147483647 w 75"/>
                  <a:gd name="T13" fmla="*/ 2147483647 h 95"/>
                  <a:gd name="T14" fmla="*/ 2147483647 w 75"/>
                  <a:gd name="T15" fmla="*/ 2147483647 h 95"/>
                  <a:gd name="T16" fmla="*/ 2147483647 w 75"/>
                  <a:gd name="T17" fmla="*/ 2147483647 h 95"/>
                  <a:gd name="T18" fmla="*/ 2147483647 w 75"/>
                  <a:gd name="T19" fmla="*/ 2147483647 h 95"/>
                  <a:gd name="T20" fmla="*/ 2147483647 w 75"/>
                  <a:gd name="T21" fmla="*/ 2147483647 h 95"/>
                  <a:gd name="T22" fmla="*/ 2147483647 w 75"/>
                  <a:gd name="T23" fmla="*/ 2147483647 h 95"/>
                  <a:gd name="T24" fmla="*/ 2147483647 w 75"/>
                  <a:gd name="T25" fmla="*/ 2147483647 h 95"/>
                  <a:gd name="T26" fmla="*/ 2147483647 w 75"/>
                  <a:gd name="T27" fmla="*/ 2147483647 h 95"/>
                  <a:gd name="T28" fmla="*/ 2147483647 w 75"/>
                  <a:gd name="T29" fmla="*/ 2147483647 h 95"/>
                  <a:gd name="T30" fmla="*/ 2147483647 w 75"/>
                  <a:gd name="T31" fmla="*/ 2147483647 h 95"/>
                  <a:gd name="T32" fmla="*/ 2147483647 w 75"/>
                  <a:gd name="T33" fmla="*/ 2147483647 h 95"/>
                  <a:gd name="T34" fmla="*/ 2147483647 w 75"/>
                  <a:gd name="T35" fmla="*/ 2147483647 h 95"/>
                  <a:gd name="T36" fmla="*/ 2147483647 w 75"/>
                  <a:gd name="T37" fmla="*/ 2147483647 h 95"/>
                  <a:gd name="T38" fmla="*/ 2147483647 w 75"/>
                  <a:gd name="T39" fmla="*/ 2147483647 h 95"/>
                  <a:gd name="T40" fmla="*/ 2147483647 w 75"/>
                  <a:gd name="T41" fmla="*/ 2147483647 h 95"/>
                  <a:gd name="T42" fmla="*/ 2147483647 w 75"/>
                  <a:gd name="T43" fmla="*/ 2147483647 h 95"/>
                  <a:gd name="T44" fmla="*/ 2147483647 w 75"/>
                  <a:gd name="T45" fmla="*/ 2147483647 h 95"/>
                  <a:gd name="T46" fmla="*/ 2147483647 w 75"/>
                  <a:gd name="T47" fmla="*/ 2147483647 h 95"/>
                  <a:gd name="T48" fmla="*/ 0 w 75"/>
                  <a:gd name="T49" fmla="*/ 2147483647 h 95"/>
                  <a:gd name="T50" fmla="*/ 2147483647 w 75"/>
                  <a:gd name="T51" fmla="*/ 2147483647 h 95"/>
                  <a:gd name="T52" fmla="*/ 2147483647 w 75"/>
                  <a:gd name="T53" fmla="*/ 2147483647 h 95"/>
                  <a:gd name="T54" fmla="*/ 2147483647 w 75"/>
                  <a:gd name="T55" fmla="*/ 2147483647 h 95"/>
                  <a:gd name="T56" fmla="*/ 2147483647 w 75"/>
                  <a:gd name="T57" fmla="*/ 2147483647 h 95"/>
                  <a:gd name="T58" fmla="*/ 2147483647 w 75"/>
                  <a:gd name="T59" fmla="*/ 2147483647 h 95"/>
                  <a:gd name="T60" fmla="*/ 2147483647 w 75"/>
                  <a:gd name="T61" fmla="*/ 2147483647 h 95"/>
                  <a:gd name="T62" fmla="*/ 2147483647 w 75"/>
                  <a:gd name="T63" fmla="*/ 2147483647 h 95"/>
                  <a:gd name="T64" fmla="*/ 2147483647 w 75"/>
                  <a:gd name="T65" fmla="*/ 0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5"/>
                  <a:gd name="T101" fmla="*/ 75 w 75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5">
                    <a:moveTo>
                      <a:pt x="37" y="0"/>
                    </a:moveTo>
                    <a:lnTo>
                      <a:pt x="45" y="1"/>
                    </a:lnTo>
                    <a:lnTo>
                      <a:pt x="52" y="3"/>
                    </a:lnTo>
                    <a:lnTo>
                      <a:pt x="58" y="8"/>
                    </a:lnTo>
                    <a:lnTo>
                      <a:pt x="64" y="13"/>
                    </a:lnTo>
                    <a:lnTo>
                      <a:pt x="68" y="20"/>
                    </a:lnTo>
                    <a:lnTo>
                      <a:pt x="72" y="28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6"/>
                    </a:lnTo>
                    <a:lnTo>
                      <a:pt x="72" y="65"/>
                    </a:lnTo>
                    <a:lnTo>
                      <a:pt x="68" y="73"/>
                    </a:lnTo>
                    <a:lnTo>
                      <a:pt x="64" y="81"/>
                    </a:lnTo>
                    <a:lnTo>
                      <a:pt x="58" y="87"/>
                    </a:lnTo>
                    <a:lnTo>
                      <a:pt x="52" y="92"/>
                    </a:lnTo>
                    <a:lnTo>
                      <a:pt x="45" y="94"/>
                    </a:lnTo>
                    <a:lnTo>
                      <a:pt x="37" y="95"/>
                    </a:lnTo>
                    <a:lnTo>
                      <a:pt x="29" y="94"/>
                    </a:lnTo>
                    <a:lnTo>
                      <a:pt x="22" y="92"/>
                    </a:lnTo>
                    <a:lnTo>
                      <a:pt x="16" y="87"/>
                    </a:lnTo>
                    <a:lnTo>
                      <a:pt x="11" y="81"/>
                    </a:lnTo>
                    <a:lnTo>
                      <a:pt x="6" y="73"/>
                    </a:lnTo>
                    <a:lnTo>
                      <a:pt x="2" y="65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2" y="28"/>
                    </a:lnTo>
                    <a:lnTo>
                      <a:pt x="6" y="20"/>
                    </a:lnTo>
                    <a:lnTo>
                      <a:pt x="11" y="13"/>
                    </a:lnTo>
                    <a:lnTo>
                      <a:pt x="16" y="8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1" name="Freeform 1808"/>
              <p:cNvSpPr>
                <a:spLocks/>
              </p:cNvSpPr>
              <p:nvPr/>
            </p:nvSpPr>
            <p:spPr bwMode="auto">
              <a:xfrm>
                <a:off x="1569531" y="2855682"/>
                <a:ext cx="41719" cy="59873"/>
              </a:xfrm>
              <a:custGeom>
                <a:avLst/>
                <a:gdLst>
                  <a:gd name="T0" fmla="*/ 2147483647 w 45"/>
                  <a:gd name="T1" fmla="*/ 0 h 65"/>
                  <a:gd name="T2" fmla="*/ 2147483647 w 45"/>
                  <a:gd name="T3" fmla="*/ 2147483647 h 65"/>
                  <a:gd name="T4" fmla="*/ 2147483647 w 45"/>
                  <a:gd name="T5" fmla="*/ 2147483647 h 65"/>
                  <a:gd name="T6" fmla="*/ 2147483647 w 45"/>
                  <a:gd name="T7" fmla="*/ 2147483647 h 65"/>
                  <a:gd name="T8" fmla="*/ 2147483647 w 45"/>
                  <a:gd name="T9" fmla="*/ 2147483647 h 65"/>
                  <a:gd name="T10" fmla="*/ 2147483647 w 45"/>
                  <a:gd name="T11" fmla="*/ 2147483647 h 65"/>
                  <a:gd name="T12" fmla="*/ 2147483647 w 45"/>
                  <a:gd name="T13" fmla="*/ 2147483647 h 65"/>
                  <a:gd name="T14" fmla="*/ 2147483647 w 45"/>
                  <a:gd name="T15" fmla="*/ 2147483647 h 65"/>
                  <a:gd name="T16" fmla="*/ 2147483647 w 45"/>
                  <a:gd name="T17" fmla="*/ 2147483647 h 65"/>
                  <a:gd name="T18" fmla="*/ 2147483647 w 45"/>
                  <a:gd name="T19" fmla="*/ 2147483647 h 65"/>
                  <a:gd name="T20" fmla="*/ 2147483647 w 45"/>
                  <a:gd name="T21" fmla="*/ 2147483647 h 65"/>
                  <a:gd name="T22" fmla="*/ 2147483647 w 45"/>
                  <a:gd name="T23" fmla="*/ 2147483647 h 65"/>
                  <a:gd name="T24" fmla="*/ 0 w 45"/>
                  <a:gd name="T25" fmla="*/ 2147483647 h 65"/>
                  <a:gd name="T26" fmla="*/ 2147483647 w 45"/>
                  <a:gd name="T27" fmla="*/ 2147483647 h 65"/>
                  <a:gd name="T28" fmla="*/ 2147483647 w 45"/>
                  <a:gd name="T29" fmla="*/ 2147483647 h 65"/>
                  <a:gd name="T30" fmla="*/ 2147483647 w 45"/>
                  <a:gd name="T31" fmla="*/ 2147483647 h 65"/>
                  <a:gd name="T32" fmla="*/ 2147483647 w 45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5"/>
                  <a:gd name="T53" fmla="*/ 45 w 45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5">
                    <a:moveTo>
                      <a:pt x="22" y="0"/>
                    </a:moveTo>
                    <a:lnTo>
                      <a:pt x="31" y="2"/>
                    </a:lnTo>
                    <a:lnTo>
                      <a:pt x="38" y="9"/>
                    </a:lnTo>
                    <a:lnTo>
                      <a:pt x="43" y="19"/>
                    </a:lnTo>
                    <a:lnTo>
                      <a:pt x="45" y="32"/>
                    </a:lnTo>
                    <a:lnTo>
                      <a:pt x="43" y="44"/>
                    </a:lnTo>
                    <a:lnTo>
                      <a:pt x="38" y="55"/>
                    </a:lnTo>
                    <a:lnTo>
                      <a:pt x="31" y="63"/>
                    </a:lnTo>
                    <a:lnTo>
                      <a:pt x="22" y="65"/>
                    </a:lnTo>
                    <a:lnTo>
                      <a:pt x="13" y="63"/>
                    </a:lnTo>
                    <a:lnTo>
                      <a:pt x="6" y="55"/>
                    </a:lnTo>
                    <a:lnTo>
                      <a:pt x="1" y="44"/>
                    </a:lnTo>
                    <a:lnTo>
                      <a:pt x="0" y="32"/>
                    </a:lnTo>
                    <a:lnTo>
                      <a:pt x="1" y="19"/>
                    </a:lnTo>
                    <a:lnTo>
                      <a:pt x="6" y="9"/>
                    </a:lnTo>
                    <a:lnTo>
                      <a:pt x="13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" name="Freeform 1809"/>
              <p:cNvSpPr>
                <a:spLocks/>
              </p:cNvSpPr>
              <p:nvPr/>
            </p:nvSpPr>
            <p:spPr bwMode="auto">
              <a:xfrm>
                <a:off x="1680175" y="3129642"/>
                <a:ext cx="68925" cy="87087"/>
              </a:xfrm>
              <a:custGeom>
                <a:avLst/>
                <a:gdLst>
                  <a:gd name="T0" fmla="*/ 2147483647 w 75"/>
                  <a:gd name="T1" fmla="*/ 0 h 95"/>
                  <a:gd name="T2" fmla="*/ 2147483647 w 75"/>
                  <a:gd name="T3" fmla="*/ 2147483647 h 95"/>
                  <a:gd name="T4" fmla="*/ 2147483647 w 75"/>
                  <a:gd name="T5" fmla="*/ 2147483647 h 95"/>
                  <a:gd name="T6" fmla="*/ 2147483647 w 75"/>
                  <a:gd name="T7" fmla="*/ 2147483647 h 95"/>
                  <a:gd name="T8" fmla="*/ 2147483647 w 75"/>
                  <a:gd name="T9" fmla="*/ 2147483647 h 95"/>
                  <a:gd name="T10" fmla="*/ 2147483647 w 75"/>
                  <a:gd name="T11" fmla="*/ 2147483647 h 95"/>
                  <a:gd name="T12" fmla="*/ 2147483647 w 75"/>
                  <a:gd name="T13" fmla="*/ 2147483647 h 95"/>
                  <a:gd name="T14" fmla="*/ 2147483647 w 75"/>
                  <a:gd name="T15" fmla="*/ 2147483647 h 95"/>
                  <a:gd name="T16" fmla="*/ 2147483647 w 75"/>
                  <a:gd name="T17" fmla="*/ 2147483647 h 95"/>
                  <a:gd name="T18" fmla="*/ 2147483647 w 75"/>
                  <a:gd name="T19" fmla="*/ 2147483647 h 95"/>
                  <a:gd name="T20" fmla="*/ 2147483647 w 75"/>
                  <a:gd name="T21" fmla="*/ 2147483647 h 95"/>
                  <a:gd name="T22" fmla="*/ 2147483647 w 75"/>
                  <a:gd name="T23" fmla="*/ 2147483647 h 95"/>
                  <a:gd name="T24" fmla="*/ 2147483647 w 75"/>
                  <a:gd name="T25" fmla="*/ 2147483647 h 95"/>
                  <a:gd name="T26" fmla="*/ 2147483647 w 75"/>
                  <a:gd name="T27" fmla="*/ 2147483647 h 95"/>
                  <a:gd name="T28" fmla="*/ 2147483647 w 75"/>
                  <a:gd name="T29" fmla="*/ 2147483647 h 95"/>
                  <a:gd name="T30" fmla="*/ 2147483647 w 75"/>
                  <a:gd name="T31" fmla="*/ 2147483647 h 95"/>
                  <a:gd name="T32" fmla="*/ 2147483647 w 75"/>
                  <a:gd name="T33" fmla="*/ 2147483647 h 95"/>
                  <a:gd name="T34" fmla="*/ 2147483647 w 75"/>
                  <a:gd name="T35" fmla="*/ 2147483647 h 95"/>
                  <a:gd name="T36" fmla="*/ 2147483647 w 75"/>
                  <a:gd name="T37" fmla="*/ 2147483647 h 95"/>
                  <a:gd name="T38" fmla="*/ 2147483647 w 75"/>
                  <a:gd name="T39" fmla="*/ 2147483647 h 95"/>
                  <a:gd name="T40" fmla="*/ 2147483647 w 75"/>
                  <a:gd name="T41" fmla="*/ 2147483647 h 95"/>
                  <a:gd name="T42" fmla="*/ 2147483647 w 75"/>
                  <a:gd name="T43" fmla="*/ 2147483647 h 95"/>
                  <a:gd name="T44" fmla="*/ 2147483647 w 75"/>
                  <a:gd name="T45" fmla="*/ 2147483647 h 95"/>
                  <a:gd name="T46" fmla="*/ 2147483647 w 75"/>
                  <a:gd name="T47" fmla="*/ 2147483647 h 95"/>
                  <a:gd name="T48" fmla="*/ 0 w 75"/>
                  <a:gd name="T49" fmla="*/ 2147483647 h 95"/>
                  <a:gd name="T50" fmla="*/ 2147483647 w 75"/>
                  <a:gd name="T51" fmla="*/ 2147483647 h 95"/>
                  <a:gd name="T52" fmla="*/ 2147483647 w 75"/>
                  <a:gd name="T53" fmla="*/ 2147483647 h 95"/>
                  <a:gd name="T54" fmla="*/ 2147483647 w 75"/>
                  <a:gd name="T55" fmla="*/ 2147483647 h 95"/>
                  <a:gd name="T56" fmla="*/ 2147483647 w 75"/>
                  <a:gd name="T57" fmla="*/ 2147483647 h 95"/>
                  <a:gd name="T58" fmla="*/ 2147483647 w 75"/>
                  <a:gd name="T59" fmla="*/ 2147483647 h 95"/>
                  <a:gd name="T60" fmla="*/ 2147483647 w 75"/>
                  <a:gd name="T61" fmla="*/ 2147483647 h 95"/>
                  <a:gd name="T62" fmla="*/ 2147483647 w 75"/>
                  <a:gd name="T63" fmla="*/ 2147483647 h 95"/>
                  <a:gd name="T64" fmla="*/ 2147483647 w 75"/>
                  <a:gd name="T65" fmla="*/ 0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5"/>
                  <a:gd name="T101" fmla="*/ 75 w 75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5">
                    <a:moveTo>
                      <a:pt x="38" y="0"/>
                    </a:moveTo>
                    <a:lnTo>
                      <a:pt x="46" y="1"/>
                    </a:lnTo>
                    <a:lnTo>
                      <a:pt x="53" y="3"/>
                    </a:lnTo>
                    <a:lnTo>
                      <a:pt x="59" y="8"/>
                    </a:lnTo>
                    <a:lnTo>
                      <a:pt x="65" y="13"/>
                    </a:lnTo>
                    <a:lnTo>
                      <a:pt x="69" y="20"/>
                    </a:lnTo>
                    <a:lnTo>
                      <a:pt x="73" y="28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6"/>
                    </a:lnTo>
                    <a:lnTo>
                      <a:pt x="73" y="65"/>
                    </a:lnTo>
                    <a:lnTo>
                      <a:pt x="69" y="73"/>
                    </a:lnTo>
                    <a:lnTo>
                      <a:pt x="65" y="81"/>
                    </a:lnTo>
                    <a:lnTo>
                      <a:pt x="59" y="87"/>
                    </a:lnTo>
                    <a:lnTo>
                      <a:pt x="53" y="92"/>
                    </a:lnTo>
                    <a:lnTo>
                      <a:pt x="46" y="94"/>
                    </a:lnTo>
                    <a:lnTo>
                      <a:pt x="38" y="95"/>
                    </a:lnTo>
                    <a:lnTo>
                      <a:pt x="30" y="94"/>
                    </a:lnTo>
                    <a:lnTo>
                      <a:pt x="23" y="92"/>
                    </a:lnTo>
                    <a:lnTo>
                      <a:pt x="18" y="87"/>
                    </a:lnTo>
                    <a:lnTo>
                      <a:pt x="12" y="81"/>
                    </a:lnTo>
                    <a:lnTo>
                      <a:pt x="7" y="73"/>
                    </a:lnTo>
                    <a:lnTo>
                      <a:pt x="4" y="65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4" y="28"/>
                    </a:lnTo>
                    <a:lnTo>
                      <a:pt x="7" y="20"/>
                    </a:lnTo>
                    <a:lnTo>
                      <a:pt x="12" y="13"/>
                    </a:lnTo>
                    <a:lnTo>
                      <a:pt x="18" y="8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" name="Freeform 1810"/>
              <p:cNvSpPr>
                <a:spLocks/>
              </p:cNvSpPr>
              <p:nvPr/>
            </p:nvSpPr>
            <p:spPr bwMode="auto">
              <a:xfrm>
                <a:off x="1694686" y="3142342"/>
                <a:ext cx="41719" cy="61686"/>
              </a:xfrm>
              <a:custGeom>
                <a:avLst/>
                <a:gdLst>
                  <a:gd name="T0" fmla="*/ 2147483647 w 46"/>
                  <a:gd name="T1" fmla="*/ 0 h 67"/>
                  <a:gd name="T2" fmla="*/ 2147483647 w 46"/>
                  <a:gd name="T3" fmla="*/ 2147483647 h 67"/>
                  <a:gd name="T4" fmla="*/ 2147483647 w 46"/>
                  <a:gd name="T5" fmla="*/ 2147483647 h 67"/>
                  <a:gd name="T6" fmla="*/ 2147483647 w 46"/>
                  <a:gd name="T7" fmla="*/ 2147483647 h 67"/>
                  <a:gd name="T8" fmla="*/ 2147483647 w 46"/>
                  <a:gd name="T9" fmla="*/ 2147483647 h 67"/>
                  <a:gd name="T10" fmla="*/ 2147483647 w 46"/>
                  <a:gd name="T11" fmla="*/ 2147483647 h 67"/>
                  <a:gd name="T12" fmla="*/ 2147483647 w 46"/>
                  <a:gd name="T13" fmla="*/ 2147483647 h 67"/>
                  <a:gd name="T14" fmla="*/ 2147483647 w 46"/>
                  <a:gd name="T15" fmla="*/ 2147483647 h 67"/>
                  <a:gd name="T16" fmla="*/ 2147483647 w 46"/>
                  <a:gd name="T17" fmla="*/ 2147483647 h 67"/>
                  <a:gd name="T18" fmla="*/ 2147483647 w 46"/>
                  <a:gd name="T19" fmla="*/ 2147483647 h 67"/>
                  <a:gd name="T20" fmla="*/ 2147483647 w 46"/>
                  <a:gd name="T21" fmla="*/ 2147483647 h 67"/>
                  <a:gd name="T22" fmla="*/ 2147483647 w 46"/>
                  <a:gd name="T23" fmla="*/ 2147483647 h 67"/>
                  <a:gd name="T24" fmla="*/ 0 w 46"/>
                  <a:gd name="T25" fmla="*/ 2147483647 h 67"/>
                  <a:gd name="T26" fmla="*/ 2147483647 w 46"/>
                  <a:gd name="T27" fmla="*/ 2147483647 h 67"/>
                  <a:gd name="T28" fmla="*/ 2147483647 w 46"/>
                  <a:gd name="T29" fmla="*/ 2147483647 h 67"/>
                  <a:gd name="T30" fmla="*/ 2147483647 w 46"/>
                  <a:gd name="T31" fmla="*/ 2147483647 h 67"/>
                  <a:gd name="T32" fmla="*/ 2147483647 w 46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7"/>
                  <a:gd name="T53" fmla="*/ 46 w 46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7">
                    <a:moveTo>
                      <a:pt x="23" y="0"/>
                    </a:moveTo>
                    <a:lnTo>
                      <a:pt x="32" y="3"/>
                    </a:lnTo>
                    <a:lnTo>
                      <a:pt x="39" y="10"/>
                    </a:lnTo>
                    <a:lnTo>
                      <a:pt x="44" y="21"/>
                    </a:lnTo>
                    <a:lnTo>
                      <a:pt x="46" y="34"/>
                    </a:lnTo>
                    <a:lnTo>
                      <a:pt x="44" y="47"/>
                    </a:lnTo>
                    <a:lnTo>
                      <a:pt x="39" y="57"/>
                    </a:lnTo>
                    <a:lnTo>
                      <a:pt x="32" y="65"/>
                    </a:lnTo>
                    <a:lnTo>
                      <a:pt x="23" y="67"/>
                    </a:lnTo>
                    <a:lnTo>
                      <a:pt x="14" y="65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0" y="34"/>
                    </a:lnTo>
                    <a:lnTo>
                      <a:pt x="3" y="21"/>
                    </a:lnTo>
                    <a:lnTo>
                      <a:pt x="7" y="10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" name="Freeform 1811"/>
              <p:cNvSpPr>
                <a:spLocks/>
              </p:cNvSpPr>
              <p:nvPr/>
            </p:nvSpPr>
            <p:spPr bwMode="auto">
              <a:xfrm>
                <a:off x="1540510" y="2336791"/>
                <a:ext cx="67112" cy="87087"/>
              </a:xfrm>
              <a:custGeom>
                <a:avLst/>
                <a:gdLst>
                  <a:gd name="T0" fmla="*/ 2147483647 w 75"/>
                  <a:gd name="T1" fmla="*/ 0 h 94"/>
                  <a:gd name="T2" fmla="*/ 2147483647 w 75"/>
                  <a:gd name="T3" fmla="*/ 2147483647 h 94"/>
                  <a:gd name="T4" fmla="*/ 2147483647 w 75"/>
                  <a:gd name="T5" fmla="*/ 2147483647 h 94"/>
                  <a:gd name="T6" fmla="*/ 2147483647 w 75"/>
                  <a:gd name="T7" fmla="*/ 2147483647 h 94"/>
                  <a:gd name="T8" fmla="*/ 2147483647 w 75"/>
                  <a:gd name="T9" fmla="*/ 2147483647 h 94"/>
                  <a:gd name="T10" fmla="*/ 2147483647 w 75"/>
                  <a:gd name="T11" fmla="*/ 2147483647 h 94"/>
                  <a:gd name="T12" fmla="*/ 2147483647 w 75"/>
                  <a:gd name="T13" fmla="*/ 2147483647 h 94"/>
                  <a:gd name="T14" fmla="*/ 2147483647 w 75"/>
                  <a:gd name="T15" fmla="*/ 2147483647 h 94"/>
                  <a:gd name="T16" fmla="*/ 2147483647 w 75"/>
                  <a:gd name="T17" fmla="*/ 2147483647 h 94"/>
                  <a:gd name="T18" fmla="*/ 2147483647 w 75"/>
                  <a:gd name="T19" fmla="*/ 2147483647 h 94"/>
                  <a:gd name="T20" fmla="*/ 2147483647 w 75"/>
                  <a:gd name="T21" fmla="*/ 2147483647 h 94"/>
                  <a:gd name="T22" fmla="*/ 2147483647 w 75"/>
                  <a:gd name="T23" fmla="*/ 2147483647 h 94"/>
                  <a:gd name="T24" fmla="*/ 2147483647 w 75"/>
                  <a:gd name="T25" fmla="*/ 2147483647 h 94"/>
                  <a:gd name="T26" fmla="*/ 2147483647 w 75"/>
                  <a:gd name="T27" fmla="*/ 2147483647 h 94"/>
                  <a:gd name="T28" fmla="*/ 2147483647 w 75"/>
                  <a:gd name="T29" fmla="*/ 2147483647 h 94"/>
                  <a:gd name="T30" fmla="*/ 2147483647 w 75"/>
                  <a:gd name="T31" fmla="*/ 2147483647 h 94"/>
                  <a:gd name="T32" fmla="*/ 2147483647 w 75"/>
                  <a:gd name="T33" fmla="*/ 2147483647 h 94"/>
                  <a:gd name="T34" fmla="*/ 2147483647 w 75"/>
                  <a:gd name="T35" fmla="*/ 2147483647 h 94"/>
                  <a:gd name="T36" fmla="*/ 2147483647 w 75"/>
                  <a:gd name="T37" fmla="*/ 2147483647 h 94"/>
                  <a:gd name="T38" fmla="*/ 2147483647 w 75"/>
                  <a:gd name="T39" fmla="*/ 2147483647 h 94"/>
                  <a:gd name="T40" fmla="*/ 2147483647 w 75"/>
                  <a:gd name="T41" fmla="*/ 2147483647 h 94"/>
                  <a:gd name="T42" fmla="*/ 2147483647 w 75"/>
                  <a:gd name="T43" fmla="*/ 2147483647 h 94"/>
                  <a:gd name="T44" fmla="*/ 2147483647 w 75"/>
                  <a:gd name="T45" fmla="*/ 2147483647 h 94"/>
                  <a:gd name="T46" fmla="*/ 2147483647 w 75"/>
                  <a:gd name="T47" fmla="*/ 2147483647 h 94"/>
                  <a:gd name="T48" fmla="*/ 0 w 75"/>
                  <a:gd name="T49" fmla="*/ 2147483647 h 94"/>
                  <a:gd name="T50" fmla="*/ 2147483647 w 75"/>
                  <a:gd name="T51" fmla="*/ 2147483647 h 94"/>
                  <a:gd name="T52" fmla="*/ 2147483647 w 75"/>
                  <a:gd name="T53" fmla="*/ 2147483647 h 94"/>
                  <a:gd name="T54" fmla="*/ 2147483647 w 75"/>
                  <a:gd name="T55" fmla="*/ 2147483647 h 94"/>
                  <a:gd name="T56" fmla="*/ 2147483647 w 75"/>
                  <a:gd name="T57" fmla="*/ 2147483647 h 94"/>
                  <a:gd name="T58" fmla="*/ 2147483647 w 75"/>
                  <a:gd name="T59" fmla="*/ 2147483647 h 94"/>
                  <a:gd name="T60" fmla="*/ 2147483647 w 75"/>
                  <a:gd name="T61" fmla="*/ 2147483647 h 94"/>
                  <a:gd name="T62" fmla="*/ 2147483647 w 75"/>
                  <a:gd name="T63" fmla="*/ 2147483647 h 94"/>
                  <a:gd name="T64" fmla="*/ 2147483647 w 75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4"/>
                  <a:gd name="T101" fmla="*/ 75 w 75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4">
                    <a:moveTo>
                      <a:pt x="38" y="0"/>
                    </a:moveTo>
                    <a:lnTo>
                      <a:pt x="46" y="1"/>
                    </a:lnTo>
                    <a:lnTo>
                      <a:pt x="53" y="3"/>
                    </a:lnTo>
                    <a:lnTo>
                      <a:pt x="59" y="8"/>
                    </a:lnTo>
                    <a:lnTo>
                      <a:pt x="64" y="14"/>
                    </a:lnTo>
                    <a:lnTo>
                      <a:pt x="69" y="21"/>
                    </a:lnTo>
                    <a:lnTo>
                      <a:pt x="72" y="29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6"/>
                    </a:lnTo>
                    <a:lnTo>
                      <a:pt x="72" y="66"/>
                    </a:lnTo>
                    <a:lnTo>
                      <a:pt x="69" y="74"/>
                    </a:lnTo>
                    <a:lnTo>
                      <a:pt x="64" y="81"/>
                    </a:lnTo>
                    <a:lnTo>
                      <a:pt x="59" y="86"/>
                    </a:lnTo>
                    <a:lnTo>
                      <a:pt x="53" y="91"/>
                    </a:lnTo>
                    <a:lnTo>
                      <a:pt x="46" y="93"/>
                    </a:lnTo>
                    <a:lnTo>
                      <a:pt x="38" y="94"/>
                    </a:lnTo>
                    <a:lnTo>
                      <a:pt x="30" y="93"/>
                    </a:lnTo>
                    <a:lnTo>
                      <a:pt x="23" y="91"/>
                    </a:lnTo>
                    <a:lnTo>
                      <a:pt x="17" y="86"/>
                    </a:lnTo>
                    <a:lnTo>
                      <a:pt x="11" y="81"/>
                    </a:lnTo>
                    <a:lnTo>
                      <a:pt x="7" y="74"/>
                    </a:lnTo>
                    <a:lnTo>
                      <a:pt x="3" y="66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29"/>
                    </a:lnTo>
                    <a:lnTo>
                      <a:pt x="7" y="21"/>
                    </a:lnTo>
                    <a:lnTo>
                      <a:pt x="11" y="14"/>
                    </a:lnTo>
                    <a:lnTo>
                      <a:pt x="17" y="8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" name="Freeform 1812"/>
              <p:cNvSpPr>
                <a:spLocks/>
              </p:cNvSpPr>
              <p:nvPr/>
            </p:nvSpPr>
            <p:spPr bwMode="auto">
              <a:xfrm>
                <a:off x="1553207" y="2349492"/>
                <a:ext cx="41719" cy="61686"/>
              </a:xfrm>
              <a:custGeom>
                <a:avLst/>
                <a:gdLst>
                  <a:gd name="T0" fmla="*/ 2147483647 w 45"/>
                  <a:gd name="T1" fmla="*/ 0 h 67"/>
                  <a:gd name="T2" fmla="*/ 2147483647 w 45"/>
                  <a:gd name="T3" fmla="*/ 2147483647 h 67"/>
                  <a:gd name="T4" fmla="*/ 2147483647 w 45"/>
                  <a:gd name="T5" fmla="*/ 2147483647 h 67"/>
                  <a:gd name="T6" fmla="*/ 2147483647 w 45"/>
                  <a:gd name="T7" fmla="*/ 2147483647 h 67"/>
                  <a:gd name="T8" fmla="*/ 2147483647 w 45"/>
                  <a:gd name="T9" fmla="*/ 2147483647 h 67"/>
                  <a:gd name="T10" fmla="*/ 2147483647 w 45"/>
                  <a:gd name="T11" fmla="*/ 2147483647 h 67"/>
                  <a:gd name="T12" fmla="*/ 2147483647 w 45"/>
                  <a:gd name="T13" fmla="*/ 2147483647 h 67"/>
                  <a:gd name="T14" fmla="*/ 2147483647 w 45"/>
                  <a:gd name="T15" fmla="*/ 2147483647 h 67"/>
                  <a:gd name="T16" fmla="*/ 2147483647 w 45"/>
                  <a:gd name="T17" fmla="*/ 2147483647 h 67"/>
                  <a:gd name="T18" fmla="*/ 2147483647 w 45"/>
                  <a:gd name="T19" fmla="*/ 2147483647 h 67"/>
                  <a:gd name="T20" fmla="*/ 2147483647 w 45"/>
                  <a:gd name="T21" fmla="*/ 2147483647 h 67"/>
                  <a:gd name="T22" fmla="*/ 2147483647 w 45"/>
                  <a:gd name="T23" fmla="*/ 2147483647 h 67"/>
                  <a:gd name="T24" fmla="*/ 0 w 45"/>
                  <a:gd name="T25" fmla="*/ 2147483647 h 67"/>
                  <a:gd name="T26" fmla="*/ 2147483647 w 45"/>
                  <a:gd name="T27" fmla="*/ 2147483647 h 67"/>
                  <a:gd name="T28" fmla="*/ 2147483647 w 45"/>
                  <a:gd name="T29" fmla="*/ 2147483647 h 67"/>
                  <a:gd name="T30" fmla="*/ 2147483647 w 45"/>
                  <a:gd name="T31" fmla="*/ 2147483647 h 67"/>
                  <a:gd name="T32" fmla="*/ 2147483647 w 45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7"/>
                  <a:gd name="T53" fmla="*/ 45 w 45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7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4" y="21"/>
                    </a:lnTo>
                    <a:lnTo>
                      <a:pt x="45" y="33"/>
                    </a:lnTo>
                    <a:lnTo>
                      <a:pt x="44" y="46"/>
                    </a:lnTo>
                    <a:lnTo>
                      <a:pt x="39" y="56"/>
                    </a:lnTo>
                    <a:lnTo>
                      <a:pt x="32" y="64"/>
                    </a:lnTo>
                    <a:lnTo>
                      <a:pt x="23" y="67"/>
                    </a:lnTo>
                    <a:lnTo>
                      <a:pt x="14" y="64"/>
                    </a:lnTo>
                    <a:lnTo>
                      <a:pt x="7" y="56"/>
                    </a:lnTo>
                    <a:lnTo>
                      <a:pt x="2" y="46"/>
                    </a:lnTo>
                    <a:lnTo>
                      <a:pt x="0" y="33"/>
                    </a:lnTo>
                    <a:lnTo>
                      <a:pt x="2" y="21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" name="Freeform 1813"/>
              <p:cNvSpPr>
                <a:spLocks/>
              </p:cNvSpPr>
              <p:nvPr/>
            </p:nvSpPr>
            <p:spPr bwMode="auto">
              <a:xfrm>
                <a:off x="1700127" y="2452907"/>
                <a:ext cx="67112" cy="87087"/>
              </a:xfrm>
              <a:custGeom>
                <a:avLst/>
                <a:gdLst>
                  <a:gd name="T0" fmla="*/ 2147483647 w 75"/>
                  <a:gd name="T1" fmla="*/ 0 h 95"/>
                  <a:gd name="T2" fmla="*/ 2147483647 w 75"/>
                  <a:gd name="T3" fmla="*/ 2147483647 h 95"/>
                  <a:gd name="T4" fmla="*/ 2147483647 w 75"/>
                  <a:gd name="T5" fmla="*/ 2147483647 h 95"/>
                  <a:gd name="T6" fmla="*/ 2147483647 w 75"/>
                  <a:gd name="T7" fmla="*/ 2147483647 h 95"/>
                  <a:gd name="T8" fmla="*/ 2147483647 w 75"/>
                  <a:gd name="T9" fmla="*/ 2147483647 h 95"/>
                  <a:gd name="T10" fmla="*/ 2147483647 w 75"/>
                  <a:gd name="T11" fmla="*/ 2147483647 h 95"/>
                  <a:gd name="T12" fmla="*/ 2147483647 w 75"/>
                  <a:gd name="T13" fmla="*/ 2147483647 h 95"/>
                  <a:gd name="T14" fmla="*/ 2147483647 w 75"/>
                  <a:gd name="T15" fmla="*/ 2147483647 h 95"/>
                  <a:gd name="T16" fmla="*/ 2147483647 w 75"/>
                  <a:gd name="T17" fmla="*/ 2147483647 h 95"/>
                  <a:gd name="T18" fmla="*/ 2147483647 w 75"/>
                  <a:gd name="T19" fmla="*/ 2147483647 h 95"/>
                  <a:gd name="T20" fmla="*/ 2147483647 w 75"/>
                  <a:gd name="T21" fmla="*/ 2147483647 h 95"/>
                  <a:gd name="T22" fmla="*/ 2147483647 w 75"/>
                  <a:gd name="T23" fmla="*/ 2147483647 h 95"/>
                  <a:gd name="T24" fmla="*/ 2147483647 w 75"/>
                  <a:gd name="T25" fmla="*/ 2147483647 h 95"/>
                  <a:gd name="T26" fmla="*/ 2147483647 w 75"/>
                  <a:gd name="T27" fmla="*/ 2147483647 h 95"/>
                  <a:gd name="T28" fmla="*/ 2147483647 w 75"/>
                  <a:gd name="T29" fmla="*/ 2147483647 h 95"/>
                  <a:gd name="T30" fmla="*/ 2147483647 w 75"/>
                  <a:gd name="T31" fmla="*/ 2147483647 h 95"/>
                  <a:gd name="T32" fmla="*/ 2147483647 w 75"/>
                  <a:gd name="T33" fmla="*/ 2147483647 h 95"/>
                  <a:gd name="T34" fmla="*/ 2147483647 w 75"/>
                  <a:gd name="T35" fmla="*/ 2147483647 h 95"/>
                  <a:gd name="T36" fmla="*/ 2147483647 w 75"/>
                  <a:gd name="T37" fmla="*/ 2147483647 h 95"/>
                  <a:gd name="T38" fmla="*/ 2147483647 w 75"/>
                  <a:gd name="T39" fmla="*/ 2147483647 h 95"/>
                  <a:gd name="T40" fmla="*/ 2147483647 w 75"/>
                  <a:gd name="T41" fmla="*/ 2147483647 h 95"/>
                  <a:gd name="T42" fmla="*/ 2147483647 w 75"/>
                  <a:gd name="T43" fmla="*/ 2147483647 h 95"/>
                  <a:gd name="T44" fmla="*/ 2147483647 w 75"/>
                  <a:gd name="T45" fmla="*/ 2147483647 h 95"/>
                  <a:gd name="T46" fmla="*/ 2147483647 w 75"/>
                  <a:gd name="T47" fmla="*/ 2147483647 h 95"/>
                  <a:gd name="T48" fmla="*/ 0 w 75"/>
                  <a:gd name="T49" fmla="*/ 2147483647 h 95"/>
                  <a:gd name="T50" fmla="*/ 2147483647 w 75"/>
                  <a:gd name="T51" fmla="*/ 2147483647 h 95"/>
                  <a:gd name="T52" fmla="*/ 2147483647 w 75"/>
                  <a:gd name="T53" fmla="*/ 2147483647 h 95"/>
                  <a:gd name="T54" fmla="*/ 2147483647 w 75"/>
                  <a:gd name="T55" fmla="*/ 2147483647 h 95"/>
                  <a:gd name="T56" fmla="*/ 2147483647 w 75"/>
                  <a:gd name="T57" fmla="*/ 2147483647 h 95"/>
                  <a:gd name="T58" fmla="*/ 2147483647 w 75"/>
                  <a:gd name="T59" fmla="*/ 2147483647 h 95"/>
                  <a:gd name="T60" fmla="*/ 2147483647 w 75"/>
                  <a:gd name="T61" fmla="*/ 2147483647 h 95"/>
                  <a:gd name="T62" fmla="*/ 2147483647 w 75"/>
                  <a:gd name="T63" fmla="*/ 2147483647 h 95"/>
                  <a:gd name="T64" fmla="*/ 2147483647 w 75"/>
                  <a:gd name="T65" fmla="*/ 0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5"/>
                  <a:gd name="T101" fmla="*/ 75 w 75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5">
                    <a:moveTo>
                      <a:pt x="37" y="0"/>
                    </a:moveTo>
                    <a:lnTo>
                      <a:pt x="45" y="1"/>
                    </a:lnTo>
                    <a:lnTo>
                      <a:pt x="52" y="3"/>
                    </a:lnTo>
                    <a:lnTo>
                      <a:pt x="58" y="8"/>
                    </a:lnTo>
                    <a:lnTo>
                      <a:pt x="63" y="14"/>
                    </a:lnTo>
                    <a:lnTo>
                      <a:pt x="68" y="22"/>
                    </a:lnTo>
                    <a:lnTo>
                      <a:pt x="71" y="30"/>
                    </a:lnTo>
                    <a:lnTo>
                      <a:pt x="74" y="39"/>
                    </a:lnTo>
                    <a:lnTo>
                      <a:pt x="75" y="48"/>
                    </a:lnTo>
                    <a:lnTo>
                      <a:pt x="74" y="57"/>
                    </a:lnTo>
                    <a:lnTo>
                      <a:pt x="71" y="67"/>
                    </a:lnTo>
                    <a:lnTo>
                      <a:pt x="68" y="75"/>
                    </a:lnTo>
                    <a:lnTo>
                      <a:pt x="63" y="82"/>
                    </a:lnTo>
                    <a:lnTo>
                      <a:pt x="58" y="87"/>
                    </a:lnTo>
                    <a:lnTo>
                      <a:pt x="52" y="92"/>
                    </a:lnTo>
                    <a:lnTo>
                      <a:pt x="45" y="94"/>
                    </a:lnTo>
                    <a:lnTo>
                      <a:pt x="37" y="95"/>
                    </a:lnTo>
                    <a:lnTo>
                      <a:pt x="29" y="94"/>
                    </a:lnTo>
                    <a:lnTo>
                      <a:pt x="22" y="92"/>
                    </a:lnTo>
                    <a:lnTo>
                      <a:pt x="16" y="87"/>
                    </a:lnTo>
                    <a:lnTo>
                      <a:pt x="10" y="82"/>
                    </a:lnTo>
                    <a:lnTo>
                      <a:pt x="6" y="75"/>
                    </a:lnTo>
                    <a:lnTo>
                      <a:pt x="2" y="67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9"/>
                    </a:lnTo>
                    <a:lnTo>
                      <a:pt x="2" y="30"/>
                    </a:lnTo>
                    <a:lnTo>
                      <a:pt x="6" y="22"/>
                    </a:lnTo>
                    <a:lnTo>
                      <a:pt x="10" y="14"/>
                    </a:lnTo>
                    <a:lnTo>
                      <a:pt x="16" y="8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" name="Freeform 1814"/>
              <p:cNvSpPr>
                <a:spLocks/>
              </p:cNvSpPr>
              <p:nvPr/>
            </p:nvSpPr>
            <p:spPr bwMode="auto">
              <a:xfrm>
                <a:off x="1711010" y="2465607"/>
                <a:ext cx="41719" cy="59873"/>
              </a:xfrm>
              <a:custGeom>
                <a:avLst/>
                <a:gdLst>
                  <a:gd name="T0" fmla="*/ 2147483647 w 46"/>
                  <a:gd name="T1" fmla="*/ 0 h 65"/>
                  <a:gd name="T2" fmla="*/ 2147483647 w 46"/>
                  <a:gd name="T3" fmla="*/ 2147483647 h 65"/>
                  <a:gd name="T4" fmla="*/ 2147483647 w 46"/>
                  <a:gd name="T5" fmla="*/ 2147483647 h 65"/>
                  <a:gd name="T6" fmla="*/ 2147483647 w 46"/>
                  <a:gd name="T7" fmla="*/ 2147483647 h 65"/>
                  <a:gd name="T8" fmla="*/ 2147483647 w 46"/>
                  <a:gd name="T9" fmla="*/ 2147483647 h 65"/>
                  <a:gd name="T10" fmla="*/ 2147483647 w 46"/>
                  <a:gd name="T11" fmla="*/ 2147483647 h 65"/>
                  <a:gd name="T12" fmla="*/ 2147483647 w 46"/>
                  <a:gd name="T13" fmla="*/ 2147483647 h 65"/>
                  <a:gd name="T14" fmla="*/ 2147483647 w 46"/>
                  <a:gd name="T15" fmla="*/ 2147483647 h 65"/>
                  <a:gd name="T16" fmla="*/ 2147483647 w 46"/>
                  <a:gd name="T17" fmla="*/ 2147483647 h 65"/>
                  <a:gd name="T18" fmla="*/ 2147483647 w 46"/>
                  <a:gd name="T19" fmla="*/ 2147483647 h 65"/>
                  <a:gd name="T20" fmla="*/ 2147483647 w 46"/>
                  <a:gd name="T21" fmla="*/ 2147483647 h 65"/>
                  <a:gd name="T22" fmla="*/ 2147483647 w 46"/>
                  <a:gd name="T23" fmla="*/ 2147483647 h 65"/>
                  <a:gd name="T24" fmla="*/ 0 w 46"/>
                  <a:gd name="T25" fmla="*/ 2147483647 h 65"/>
                  <a:gd name="T26" fmla="*/ 2147483647 w 46"/>
                  <a:gd name="T27" fmla="*/ 2147483647 h 65"/>
                  <a:gd name="T28" fmla="*/ 2147483647 w 46"/>
                  <a:gd name="T29" fmla="*/ 2147483647 h 65"/>
                  <a:gd name="T30" fmla="*/ 2147483647 w 46"/>
                  <a:gd name="T31" fmla="*/ 2147483647 h 65"/>
                  <a:gd name="T32" fmla="*/ 2147483647 w 46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5"/>
                  <a:gd name="T53" fmla="*/ 46 w 46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5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4" y="20"/>
                    </a:lnTo>
                    <a:lnTo>
                      <a:pt x="46" y="33"/>
                    </a:lnTo>
                    <a:lnTo>
                      <a:pt x="44" y="46"/>
                    </a:lnTo>
                    <a:lnTo>
                      <a:pt x="39" y="56"/>
                    </a:lnTo>
                    <a:lnTo>
                      <a:pt x="32" y="63"/>
                    </a:lnTo>
                    <a:lnTo>
                      <a:pt x="23" y="65"/>
                    </a:lnTo>
                    <a:lnTo>
                      <a:pt x="14" y="63"/>
                    </a:lnTo>
                    <a:lnTo>
                      <a:pt x="7" y="56"/>
                    </a:lnTo>
                    <a:lnTo>
                      <a:pt x="2" y="46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" name="Freeform 1815"/>
              <p:cNvSpPr>
                <a:spLocks/>
              </p:cNvSpPr>
              <p:nvPr/>
            </p:nvSpPr>
            <p:spPr bwMode="auto">
              <a:xfrm>
                <a:off x="1763611" y="2572651"/>
                <a:ext cx="68925" cy="85273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8" y="0"/>
                    </a:moveTo>
                    <a:lnTo>
                      <a:pt x="46" y="1"/>
                    </a:lnTo>
                    <a:lnTo>
                      <a:pt x="53" y="4"/>
                    </a:lnTo>
                    <a:lnTo>
                      <a:pt x="59" y="8"/>
                    </a:lnTo>
                    <a:lnTo>
                      <a:pt x="65" y="14"/>
                    </a:lnTo>
                    <a:lnTo>
                      <a:pt x="70" y="21"/>
                    </a:lnTo>
                    <a:lnTo>
                      <a:pt x="73" y="29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7"/>
                    </a:lnTo>
                    <a:lnTo>
                      <a:pt x="73" y="66"/>
                    </a:lnTo>
                    <a:lnTo>
                      <a:pt x="70" y="74"/>
                    </a:lnTo>
                    <a:lnTo>
                      <a:pt x="65" y="82"/>
                    </a:lnTo>
                    <a:lnTo>
                      <a:pt x="59" y="88"/>
                    </a:lnTo>
                    <a:lnTo>
                      <a:pt x="53" y="92"/>
                    </a:lnTo>
                    <a:lnTo>
                      <a:pt x="46" y="95"/>
                    </a:lnTo>
                    <a:lnTo>
                      <a:pt x="38" y="96"/>
                    </a:lnTo>
                    <a:lnTo>
                      <a:pt x="30" y="95"/>
                    </a:lnTo>
                    <a:lnTo>
                      <a:pt x="23" y="92"/>
                    </a:lnTo>
                    <a:lnTo>
                      <a:pt x="18" y="88"/>
                    </a:lnTo>
                    <a:lnTo>
                      <a:pt x="12" y="82"/>
                    </a:lnTo>
                    <a:lnTo>
                      <a:pt x="7" y="74"/>
                    </a:lnTo>
                    <a:lnTo>
                      <a:pt x="4" y="66"/>
                    </a:lnTo>
                    <a:lnTo>
                      <a:pt x="2" y="57"/>
                    </a:lnTo>
                    <a:lnTo>
                      <a:pt x="0" y="47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7" y="21"/>
                    </a:lnTo>
                    <a:lnTo>
                      <a:pt x="12" y="14"/>
                    </a:lnTo>
                    <a:lnTo>
                      <a:pt x="18" y="8"/>
                    </a:lnTo>
                    <a:lnTo>
                      <a:pt x="23" y="4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" name="Freeform 1816"/>
              <p:cNvSpPr>
                <a:spLocks/>
              </p:cNvSpPr>
              <p:nvPr/>
            </p:nvSpPr>
            <p:spPr bwMode="auto">
              <a:xfrm>
                <a:off x="1778122" y="2585351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3" y="2"/>
                    </a:lnTo>
                    <a:lnTo>
                      <a:pt x="40" y="9"/>
                    </a:lnTo>
                    <a:lnTo>
                      <a:pt x="44" y="20"/>
                    </a:lnTo>
                    <a:lnTo>
                      <a:pt x="46" y="32"/>
                    </a:lnTo>
                    <a:lnTo>
                      <a:pt x="44" y="45"/>
                    </a:lnTo>
                    <a:lnTo>
                      <a:pt x="40" y="55"/>
                    </a:lnTo>
                    <a:lnTo>
                      <a:pt x="33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0" y="32"/>
                    </a:lnTo>
                    <a:lnTo>
                      <a:pt x="3" y="20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0" name="Freeform 1817"/>
              <p:cNvSpPr>
                <a:spLocks/>
              </p:cNvSpPr>
              <p:nvPr/>
            </p:nvSpPr>
            <p:spPr bwMode="auto">
              <a:xfrm>
                <a:off x="2113679" y="2966355"/>
                <a:ext cx="68925" cy="85273"/>
              </a:xfrm>
              <a:custGeom>
                <a:avLst/>
                <a:gdLst>
                  <a:gd name="T0" fmla="*/ 2147483647 w 75"/>
                  <a:gd name="T1" fmla="*/ 0 h 94"/>
                  <a:gd name="T2" fmla="*/ 2147483647 w 75"/>
                  <a:gd name="T3" fmla="*/ 2147483647 h 94"/>
                  <a:gd name="T4" fmla="*/ 2147483647 w 75"/>
                  <a:gd name="T5" fmla="*/ 2147483647 h 94"/>
                  <a:gd name="T6" fmla="*/ 2147483647 w 75"/>
                  <a:gd name="T7" fmla="*/ 2147483647 h 94"/>
                  <a:gd name="T8" fmla="*/ 2147483647 w 75"/>
                  <a:gd name="T9" fmla="*/ 2147483647 h 94"/>
                  <a:gd name="T10" fmla="*/ 2147483647 w 75"/>
                  <a:gd name="T11" fmla="*/ 2147483647 h 94"/>
                  <a:gd name="T12" fmla="*/ 2147483647 w 75"/>
                  <a:gd name="T13" fmla="*/ 2147483647 h 94"/>
                  <a:gd name="T14" fmla="*/ 2147483647 w 75"/>
                  <a:gd name="T15" fmla="*/ 2147483647 h 94"/>
                  <a:gd name="T16" fmla="*/ 2147483647 w 75"/>
                  <a:gd name="T17" fmla="*/ 2147483647 h 94"/>
                  <a:gd name="T18" fmla="*/ 2147483647 w 75"/>
                  <a:gd name="T19" fmla="*/ 2147483647 h 94"/>
                  <a:gd name="T20" fmla="*/ 2147483647 w 75"/>
                  <a:gd name="T21" fmla="*/ 2147483647 h 94"/>
                  <a:gd name="T22" fmla="*/ 2147483647 w 75"/>
                  <a:gd name="T23" fmla="*/ 2147483647 h 94"/>
                  <a:gd name="T24" fmla="*/ 2147483647 w 75"/>
                  <a:gd name="T25" fmla="*/ 2147483647 h 94"/>
                  <a:gd name="T26" fmla="*/ 2147483647 w 75"/>
                  <a:gd name="T27" fmla="*/ 2147483647 h 94"/>
                  <a:gd name="T28" fmla="*/ 2147483647 w 75"/>
                  <a:gd name="T29" fmla="*/ 2147483647 h 94"/>
                  <a:gd name="T30" fmla="*/ 2147483647 w 75"/>
                  <a:gd name="T31" fmla="*/ 2147483647 h 94"/>
                  <a:gd name="T32" fmla="*/ 2147483647 w 75"/>
                  <a:gd name="T33" fmla="*/ 2147483647 h 94"/>
                  <a:gd name="T34" fmla="*/ 2147483647 w 75"/>
                  <a:gd name="T35" fmla="*/ 2147483647 h 94"/>
                  <a:gd name="T36" fmla="*/ 2147483647 w 75"/>
                  <a:gd name="T37" fmla="*/ 2147483647 h 94"/>
                  <a:gd name="T38" fmla="*/ 2147483647 w 75"/>
                  <a:gd name="T39" fmla="*/ 2147483647 h 94"/>
                  <a:gd name="T40" fmla="*/ 2147483647 w 75"/>
                  <a:gd name="T41" fmla="*/ 2147483647 h 94"/>
                  <a:gd name="T42" fmla="*/ 2147483647 w 75"/>
                  <a:gd name="T43" fmla="*/ 2147483647 h 94"/>
                  <a:gd name="T44" fmla="*/ 2147483647 w 75"/>
                  <a:gd name="T45" fmla="*/ 2147483647 h 94"/>
                  <a:gd name="T46" fmla="*/ 2147483647 w 75"/>
                  <a:gd name="T47" fmla="*/ 2147483647 h 94"/>
                  <a:gd name="T48" fmla="*/ 0 w 75"/>
                  <a:gd name="T49" fmla="*/ 2147483647 h 94"/>
                  <a:gd name="T50" fmla="*/ 2147483647 w 75"/>
                  <a:gd name="T51" fmla="*/ 2147483647 h 94"/>
                  <a:gd name="T52" fmla="*/ 2147483647 w 75"/>
                  <a:gd name="T53" fmla="*/ 2147483647 h 94"/>
                  <a:gd name="T54" fmla="*/ 2147483647 w 75"/>
                  <a:gd name="T55" fmla="*/ 2147483647 h 94"/>
                  <a:gd name="T56" fmla="*/ 2147483647 w 75"/>
                  <a:gd name="T57" fmla="*/ 2147483647 h 94"/>
                  <a:gd name="T58" fmla="*/ 2147483647 w 75"/>
                  <a:gd name="T59" fmla="*/ 2147483647 h 94"/>
                  <a:gd name="T60" fmla="*/ 2147483647 w 75"/>
                  <a:gd name="T61" fmla="*/ 2147483647 h 94"/>
                  <a:gd name="T62" fmla="*/ 2147483647 w 75"/>
                  <a:gd name="T63" fmla="*/ 2147483647 h 94"/>
                  <a:gd name="T64" fmla="*/ 2147483647 w 75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4"/>
                  <a:gd name="T101" fmla="*/ 75 w 75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4">
                    <a:moveTo>
                      <a:pt x="38" y="0"/>
                    </a:moveTo>
                    <a:lnTo>
                      <a:pt x="46" y="1"/>
                    </a:lnTo>
                    <a:lnTo>
                      <a:pt x="53" y="3"/>
                    </a:lnTo>
                    <a:lnTo>
                      <a:pt x="59" y="8"/>
                    </a:lnTo>
                    <a:lnTo>
                      <a:pt x="65" y="14"/>
                    </a:lnTo>
                    <a:lnTo>
                      <a:pt x="69" y="20"/>
                    </a:lnTo>
                    <a:lnTo>
                      <a:pt x="73" y="28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6"/>
                    </a:lnTo>
                    <a:lnTo>
                      <a:pt x="73" y="65"/>
                    </a:lnTo>
                    <a:lnTo>
                      <a:pt x="69" y="73"/>
                    </a:lnTo>
                    <a:lnTo>
                      <a:pt x="65" y="80"/>
                    </a:lnTo>
                    <a:lnTo>
                      <a:pt x="59" y="86"/>
                    </a:lnTo>
                    <a:lnTo>
                      <a:pt x="53" y="91"/>
                    </a:lnTo>
                    <a:lnTo>
                      <a:pt x="46" y="93"/>
                    </a:lnTo>
                    <a:lnTo>
                      <a:pt x="38" y="94"/>
                    </a:lnTo>
                    <a:lnTo>
                      <a:pt x="30" y="93"/>
                    </a:lnTo>
                    <a:lnTo>
                      <a:pt x="23" y="91"/>
                    </a:lnTo>
                    <a:lnTo>
                      <a:pt x="18" y="86"/>
                    </a:lnTo>
                    <a:lnTo>
                      <a:pt x="12" y="80"/>
                    </a:lnTo>
                    <a:lnTo>
                      <a:pt x="7" y="73"/>
                    </a:lnTo>
                    <a:lnTo>
                      <a:pt x="4" y="65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4" y="28"/>
                    </a:lnTo>
                    <a:lnTo>
                      <a:pt x="7" y="20"/>
                    </a:lnTo>
                    <a:lnTo>
                      <a:pt x="12" y="14"/>
                    </a:lnTo>
                    <a:lnTo>
                      <a:pt x="18" y="8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1" name="Freeform 1818"/>
              <p:cNvSpPr>
                <a:spLocks/>
              </p:cNvSpPr>
              <p:nvPr/>
            </p:nvSpPr>
            <p:spPr bwMode="auto">
              <a:xfrm>
                <a:off x="2128190" y="2979054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3" y="2"/>
                    </a:lnTo>
                    <a:lnTo>
                      <a:pt x="39" y="9"/>
                    </a:lnTo>
                    <a:lnTo>
                      <a:pt x="44" y="20"/>
                    </a:lnTo>
                    <a:lnTo>
                      <a:pt x="46" y="33"/>
                    </a:lnTo>
                    <a:lnTo>
                      <a:pt x="44" y="46"/>
                    </a:lnTo>
                    <a:lnTo>
                      <a:pt x="39" y="56"/>
                    </a:lnTo>
                    <a:lnTo>
                      <a:pt x="33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6"/>
                    </a:lnTo>
                    <a:lnTo>
                      <a:pt x="3" y="46"/>
                    </a:lnTo>
                    <a:lnTo>
                      <a:pt x="0" y="33"/>
                    </a:lnTo>
                    <a:lnTo>
                      <a:pt x="3" y="20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2" name="Rectangle 1820"/>
              <p:cNvSpPr>
                <a:spLocks noChangeArrowheads="1"/>
              </p:cNvSpPr>
              <p:nvPr/>
            </p:nvSpPr>
            <p:spPr bwMode="auto">
              <a:xfrm>
                <a:off x="1448005" y="2710538"/>
                <a:ext cx="16325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3" name="Rectangle 1821"/>
              <p:cNvSpPr>
                <a:spLocks noChangeArrowheads="1"/>
              </p:cNvSpPr>
              <p:nvPr/>
            </p:nvSpPr>
            <p:spPr bwMode="auto">
              <a:xfrm>
                <a:off x="1776307" y="2833910"/>
                <a:ext cx="16325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4" name="Rectangle 1822"/>
              <p:cNvSpPr>
                <a:spLocks noChangeArrowheads="1"/>
              </p:cNvSpPr>
              <p:nvPr/>
            </p:nvSpPr>
            <p:spPr bwMode="auto">
              <a:xfrm>
                <a:off x="1901462" y="3122385"/>
                <a:ext cx="16325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5" name="Rectangle 1823"/>
              <p:cNvSpPr>
                <a:spLocks noChangeArrowheads="1"/>
              </p:cNvSpPr>
              <p:nvPr/>
            </p:nvSpPr>
            <p:spPr bwMode="auto">
              <a:xfrm>
                <a:off x="2006664" y="2821211"/>
                <a:ext cx="16325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6" name="Rectangle 1824"/>
              <p:cNvSpPr>
                <a:spLocks noChangeArrowheads="1"/>
              </p:cNvSpPr>
              <p:nvPr/>
            </p:nvSpPr>
            <p:spPr bwMode="auto">
              <a:xfrm>
                <a:off x="2131817" y="3109684"/>
                <a:ext cx="18138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7" name="Rectangle 1825"/>
              <p:cNvSpPr>
                <a:spLocks noChangeArrowheads="1"/>
              </p:cNvSpPr>
              <p:nvPr/>
            </p:nvSpPr>
            <p:spPr bwMode="auto">
              <a:xfrm>
                <a:off x="1382708" y="2226119"/>
                <a:ext cx="18138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8" name="Rectangle 1826"/>
              <p:cNvSpPr>
                <a:spLocks noChangeArrowheads="1"/>
              </p:cNvSpPr>
              <p:nvPr/>
            </p:nvSpPr>
            <p:spPr bwMode="auto">
              <a:xfrm>
                <a:off x="1440750" y="2458350"/>
                <a:ext cx="18138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9" name="Rectangle 1827"/>
              <p:cNvSpPr>
                <a:spLocks noChangeArrowheads="1"/>
              </p:cNvSpPr>
              <p:nvPr/>
            </p:nvSpPr>
            <p:spPr bwMode="auto">
              <a:xfrm>
                <a:off x="1422612" y="3127827"/>
                <a:ext cx="18138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" name="Rectangle 1828"/>
              <p:cNvSpPr>
                <a:spLocks noChangeArrowheads="1"/>
              </p:cNvSpPr>
              <p:nvPr/>
            </p:nvSpPr>
            <p:spPr bwMode="auto">
              <a:xfrm>
                <a:off x="1669292" y="2715981"/>
                <a:ext cx="16325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1" name="Rectangle 1829"/>
              <p:cNvSpPr>
                <a:spLocks noChangeArrowheads="1"/>
              </p:cNvSpPr>
              <p:nvPr/>
            </p:nvSpPr>
            <p:spPr bwMode="auto">
              <a:xfrm>
                <a:off x="2358546" y="3107870"/>
                <a:ext cx="16325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" name="Rectangle 1830"/>
              <p:cNvSpPr>
                <a:spLocks noChangeArrowheads="1"/>
              </p:cNvSpPr>
              <p:nvPr/>
            </p:nvSpPr>
            <p:spPr bwMode="auto">
              <a:xfrm>
                <a:off x="1642084" y="2578094"/>
                <a:ext cx="16325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" name="Rectangle 1831"/>
              <p:cNvSpPr>
                <a:spLocks noChangeArrowheads="1"/>
              </p:cNvSpPr>
              <p:nvPr/>
            </p:nvSpPr>
            <p:spPr bwMode="auto">
              <a:xfrm>
                <a:off x="1990339" y="2971797"/>
                <a:ext cx="18138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" name="Rectangle 1832"/>
              <p:cNvSpPr>
                <a:spLocks noChangeArrowheads="1"/>
              </p:cNvSpPr>
              <p:nvPr/>
            </p:nvSpPr>
            <p:spPr bwMode="auto">
              <a:xfrm>
                <a:off x="1894207" y="2703280"/>
                <a:ext cx="18138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5" name="Rectangle 1833"/>
              <p:cNvSpPr>
                <a:spLocks noChangeArrowheads="1"/>
              </p:cNvSpPr>
              <p:nvPr/>
            </p:nvSpPr>
            <p:spPr bwMode="auto">
              <a:xfrm>
                <a:off x="1593111" y="2984498"/>
                <a:ext cx="18138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6" name="Rectangle 1834"/>
              <p:cNvSpPr>
                <a:spLocks noChangeArrowheads="1"/>
              </p:cNvSpPr>
              <p:nvPr/>
            </p:nvSpPr>
            <p:spPr bwMode="auto">
              <a:xfrm>
                <a:off x="2037498" y="2699652"/>
                <a:ext cx="16325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" name="Rectangle 1835"/>
              <p:cNvSpPr>
                <a:spLocks noChangeArrowheads="1"/>
              </p:cNvSpPr>
              <p:nvPr/>
            </p:nvSpPr>
            <p:spPr bwMode="auto">
              <a:xfrm>
                <a:off x="1734590" y="2979054"/>
                <a:ext cx="18138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" name="Rectangle 1836"/>
              <p:cNvSpPr>
                <a:spLocks noChangeArrowheads="1"/>
              </p:cNvSpPr>
              <p:nvPr/>
            </p:nvSpPr>
            <p:spPr bwMode="auto">
              <a:xfrm>
                <a:off x="1393590" y="2113633"/>
                <a:ext cx="16325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9" name="Rectangle 1837"/>
              <p:cNvSpPr>
                <a:spLocks noChangeArrowheads="1"/>
              </p:cNvSpPr>
              <p:nvPr/>
            </p:nvSpPr>
            <p:spPr bwMode="auto">
              <a:xfrm>
                <a:off x="1516931" y="2842982"/>
                <a:ext cx="16325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0" name="Rectangle 1838"/>
              <p:cNvSpPr>
                <a:spLocks noChangeArrowheads="1"/>
              </p:cNvSpPr>
              <p:nvPr/>
            </p:nvSpPr>
            <p:spPr bwMode="auto">
              <a:xfrm>
                <a:off x="1642084" y="3131456"/>
                <a:ext cx="18138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" name="Rectangle 1839"/>
              <p:cNvSpPr>
                <a:spLocks noChangeArrowheads="1"/>
              </p:cNvSpPr>
              <p:nvPr/>
            </p:nvSpPr>
            <p:spPr bwMode="auto">
              <a:xfrm>
                <a:off x="1502420" y="2340420"/>
                <a:ext cx="16325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2" name="Rectangle 1840"/>
              <p:cNvSpPr>
                <a:spLocks noChangeArrowheads="1"/>
              </p:cNvSpPr>
              <p:nvPr/>
            </p:nvSpPr>
            <p:spPr bwMode="auto">
              <a:xfrm>
                <a:off x="1660222" y="2456535"/>
                <a:ext cx="16325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" name="Rectangle 1841"/>
              <p:cNvSpPr>
                <a:spLocks noChangeArrowheads="1"/>
              </p:cNvSpPr>
              <p:nvPr/>
            </p:nvSpPr>
            <p:spPr bwMode="auto">
              <a:xfrm>
                <a:off x="1516931" y="2588980"/>
                <a:ext cx="16325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" name="Rectangle 1842"/>
              <p:cNvSpPr>
                <a:spLocks noChangeArrowheads="1"/>
              </p:cNvSpPr>
              <p:nvPr/>
            </p:nvSpPr>
            <p:spPr bwMode="auto">
              <a:xfrm>
                <a:off x="1865185" y="2980869"/>
                <a:ext cx="18138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5" name="Rectangle 1843"/>
              <p:cNvSpPr>
                <a:spLocks noChangeArrowheads="1"/>
              </p:cNvSpPr>
              <p:nvPr/>
            </p:nvSpPr>
            <p:spPr bwMode="auto">
              <a:xfrm>
                <a:off x="1643899" y="2846611"/>
                <a:ext cx="16325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6" name="Rectangle 1844"/>
              <p:cNvSpPr>
                <a:spLocks noChangeArrowheads="1"/>
              </p:cNvSpPr>
              <p:nvPr/>
            </p:nvSpPr>
            <p:spPr bwMode="auto">
              <a:xfrm>
                <a:off x="1769052" y="3135084"/>
                <a:ext cx="16325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7" name="Rectangle 1845"/>
              <p:cNvSpPr>
                <a:spLocks noChangeArrowheads="1"/>
              </p:cNvSpPr>
              <p:nvPr/>
            </p:nvSpPr>
            <p:spPr bwMode="auto">
              <a:xfrm>
                <a:off x="1627573" y="2342235"/>
                <a:ext cx="18138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8" name="Rectangle 1846"/>
              <p:cNvSpPr>
                <a:spLocks noChangeArrowheads="1"/>
              </p:cNvSpPr>
              <p:nvPr/>
            </p:nvSpPr>
            <p:spPr bwMode="auto">
              <a:xfrm>
                <a:off x="1787190" y="2458350"/>
                <a:ext cx="16325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9" name="Rectangle 1847"/>
              <p:cNvSpPr>
                <a:spLocks noChangeArrowheads="1"/>
              </p:cNvSpPr>
              <p:nvPr/>
            </p:nvSpPr>
            <p:spPr bwMode="auto">
              <a:xfrm>
                <a:off x="1852488" y="2576279"/>
                <a:ext cx="16325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0" name="Rectangle 1848"/>
              <p:cNvSpPr>
                <a:spLocks noChangeArrowheads="1"/>
              </p:cNvSpPr>
              <p:nvPr/>
            </p:nvSpPr>
            <p:spPr bwMode="auto">
              <a:xfrm>
                <a:off x="2202557" y="2971797"/>
                <a:ext cx="16325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pic>
            <p:nvPicPr>
              <p:cNvPr id="141" name="Picture 67" descr="C:\Users\crey\AppData\Local\Microsoft\Windows\Temporary Internet Files\Content.IE5\I6R24KBH\MCj04415330000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2189186" y="1656087"/>
                <a:ext cx="1081552" cy="1066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42" name="Straight Connector 141"/>
              <p:cNvCxnSpPr/>
              <p:nvPr/>
            </p:nvCxnSpPr>
            <p:spPr bwMode="auto">
              <a:xfrm>
                <a:off x="1000125" y="1828800"/>
                <a:ext cx="228600" cy="158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Straight Connector 142"/>
              <p:cNvCxnSpPr/>
              <p:nvPr/>
            </p:nvCxnSpPr>
            <p:spPr bwMode="auto">
              <a:xfrm>
                <a:off x="1381125" y="2286000"/>
                <a:ext cx="228600" cy="158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Elbow Connector 143"/>
              <p:cNvCxnSpPr/>
              <p:nvPr/>
            </p:nvCxnSpPr>
            <p:spPr bwMode="auto">
              <a:xfrm rot="16200000" flipH="1">
                <a:off x="695325" y="2057400"/>
                <a:ext cx="304800" cy="304800"/>
              </a:xfrm>
              <a:prstGeom prst="bentConnector3">
                <a:avLst>
                  <a:gd name="adj1" fmla="val 10000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Elbow Connector 144"/>
              <p:cNvCxnSpPr/>
              <p:nvPr/>
            </p:nvCxnSpPr>
            <p:spPr bwMode="auto">
              <a:xfrm>
                <a:off x="1533525" y="1752600"/>
                <a:ext cx="304800" cy="304800"/>
              </a:xfrm>
              <a:prstGeom prst="bentConnector3">
                <a:avLst>
                  <a:gd name="adj1" fmla="val 10000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146" name="Picture 145"/>
              <p:cNvPicPr/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408682" y="1402728"/>
                <a:ext cx="743669" cy="785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7" name="Picture 146"/>
              <p:cNvPicPr/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116074" y="1225368"/>
                <a:ext cx="743669" cy="785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8" name="Picture 147"/>
              <p:cNvPicPr/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773262" y="2113523"/>
                <a:ext cx="743669" cy="785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9" name="Picture 148"/>
              <p:cNvPicPr/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527814" y="1954825"/>
                <a:ext cx="743669" cy="785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50" name="Group 149"/>
          <p:cNvGrpSpPr/>
          <p:nvPr/>
        </p:nvGrpSpPr>
        <p:grpSpPr>
          <a:xfrm>
            <a:off x="3139910" y="1326376"/>
            <a:ext cx="1108771" cy="1008069"/>
            <a:chOff x="2694644" y="1065512"/>
            <a:chExt cx="1554037" cy="1268934"/>
          </a:xfrm>
        </p:grpSpPr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4644" y="1287723"/>
              <a:ext cx="860534" cy="570176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17728" y="1065512"/>
              <a:ext cx="781184" cy="590575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71162" y="1724483"/>
              <a:ext cx="677519" cy="609963"/>
            </a:xfrm>
            <a:prstGeom prst="rect">
              <a:avLst/>
            </a:prstGeom>
          </p:spPr>
        </p:pic>
      </p:grpSp>
      <p:grpSp>
        <p:nvGrpSpPr>
          <p:cNvPr id="154" name="Group 153"/>
          <p:cNvGrpSpPr/>
          <p:nvPr/>
        </p:nvGrpSpPr>
        <p:grpSpPr>
          <a:xfrm>
            <a:off x="5509646" y="1342587"/>
            <a:ext cx="2755449" cy="2207624"/>
            <a:chOff x="4865458" y="849166"/>
            <a:chExt cx="3861997" cy="2778907"/>
          </a:xfrm>
        </p:grpSpPr>
        <p:sp>
          <p:nvSpPr>
            <p:cNvPr id="155" name="Text Box 95"/>
            <p:cNvSpPr txBox="1">
              <a:spLocks noChangeArrowheads="1"/>
            </p:cNvSpPr>
            <p:nvPr/>
          </p:nvSpPr>
          <p:spPr bwMode="auto">
            <a:xfrm>
              <a:off x="6231758" y="849166"/>
              <a:ext cx="1288834" cy="2462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Cambria" pitchFamily="18" charset="0"/>
                </a:rPr>
                <a:t>Repositories</a:t>
              </a:r>
              <a:endParaRPr lang="en-US" sz="1600" dirty="0">
                <a:solidFill>
                  <a:schemeClr val="tx1"/>
                </a:solidFill>
                <a:latin typeface="Cambria" pitchFamily="18" charset="0"/>
              </a:endParaRPr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4865458" y="1173480"/>
              <a:ext cx="3861997" cy="2454593"/>
              <a:chOff x="4865458" y="1173480"/>
              <a:chExt cx="3861997" cy="2454593"/>
            </a:xfrm>
          </p:grpSpPr>
          <p:pic>
            <p:nvPicPr>
              <p:cNvPr id="157" name="Picture 156"/>
              <p:cNvPicPr/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6650045" y="1899434"/>
                <a:ext cx="911607" cy="10669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8" name="Picture 157"/>
              <p:cNvPicPr/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7106250" y="2308704"/>
                <a:ext cx="759207" cy="75655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28729" y="1892718"/>
                <a:ext cx="515196" cy="582171"/>
              </a:xfrm>
              <a:prstGeom prst="rect">
                <a:avLst/>
              </a:prstGeom>
            </p:spPr>
          </p:pic>
          <p:sp>
            <p:nvSpPr>
              <p:cNvPr id="160" name="Oval 159"/>
              <p:cNvSpPr/>
              <p:nvPr/>
            </p:nvSpPr>
            <p:spPr bwMode="auto">
              <a:xfrm>
                <a:off x="5572125" y="1447800"/>
                <a:ext cx="2971800" cy="19812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pPr>
                  <a:defRPr/>
                </a:pPr>
                <a:endParaRPr lang="en-US" dirty="0">
                  <a:latin typeface="Arial" pitchFamily="-106" charset="0"/>
                  <a:ea typeface="+mn-ea"/>
                </a:endParaRPr>
              </a:p>
            </p:txBody>
          </p:sp>
          <p:pic>
            <p:nvPicPr>
              <p:cNvPr id="161" name="Picture 1977" descr="C:\Users\crey\AppData\Local\Microsoft\Windows\Temporary Internet Files\Content.IE5\I6R24KBH\MCj04352410000[1]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667677" y="3229927"/>
                <a:ext cx="927937" cy="398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2" name="Picture 619" descr="C:\Users\crey\AppData\Local\Microsoft\Windows\Temporary Internet Files\Content.IE5\21E1WF0O\MCj04325480000[1]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720213" y="3054099"/>
                <a:ext cx="546307" cy="491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3" name="Picture 253" descr="C:\Users\crey\AppData\Local\Microsoft\Windows\Temporary Internet Files\Content.IE5\XG7MG6EI\MCj04326530000[1]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965443" y="2366139"/>
                <a:ext cx="762012" cy="7620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64" name="Group 163"/>
              <p:cNvGrpSpPr/>
              <p:nvPr/>
            </p:nvGrpSpPr>
            <p:grpSpPr>
              <a:xfrm>
                <a:off x="6658052" y="1173480"/>
                <a:ext cx="753240" cy="753240"/>
                <a:chOff x="6489140" y="1065983"/>
                <a:chExt cx="753240" cy="753240"/>
              </a:xfrm>
            </p:grpSpPr>
            <p:pic>
              <p:nvPicPr>
                <p:cNvPr id="172" name="Picture 2" descr="http://cdn1.iconfinder.com/data/icons/ColoBrush_Pack/256/database.pn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89140" y="1065983"/>
                  <a:ext cx="600840" cy="6008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3" name="Picture 2" descr="http://cdn1.iconfinder.com/data/icons/ColoBrush_Pack/256/database.pn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1540" y="1218383"/>
                  <a:ext cx="600840" cy="6008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65" name="Group 164"/>
              <p:cNvGrpSpPr/>
              <p:nvPr/>
            </p:nvGrpSpPr>
            <p:grpSpPr>
              <a:xfrm>
                <a:off x="4865458" y="1550100"/>
                <a:ext cx="1393568" cy="1059939"/>
                <a:chOff x="4865458" y="1550100"/>
                <a:chExt cx="1393568" cy="1059939"/>
              </a:xfrm>
            </p:grpSpPr>
            <p:pic>
              <p:nvPicPr>
                <p:cNvPr id="170" name="Picture 169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69673" y="1550100"/>
                  <a:ext cx="1089353" cy="8222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71" name="Picture 170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65458" y="1787773"/>
                  <a:ext cx="1089353" cy="8222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</p:pic>
          </p:grpSp>
          <p:grpSp>
            <p:nvGrpSpPr>
              <p:cNvPr id="166" name="Group 165"/>
              <p:cNvGrpSpPr/>
              <p:nvPr/>
            </p:nvGrpSpPr>
            <p:grpSpPr>
              <a:xfrm>
                <a:off x="7475657" y="1273970"/>
                <a:ext cx="649973" cy="898188"/>
                <a:chOff x="7537715" y="1129048"/>
                <a:chExt cx="649973" cy="898188"/>
              </a:xfrm>
            </p:grpSpPr>
            <p:pic>
              <p:nvPicPr>
                <p:cNvPr id="168" name="Picture 167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606926" y="1129048"/>
                  <a:ext cx="580762" cy="823964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69" name="Picture 168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537715" y="1203272"/>
                  <a:ext cx="580762" cy="823964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pic>
            <p:nvPicPr>
              <p:cNvPr id="167" name="Picture 16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08851" y="2735771"/>
                <a:ext cx="838668" cy="755044"/>
              </a:xfrm>
              <a:prstGeom prst="rect">
                <a:avLst/>
              </a:prstGeom>
            </p:spPr>
          </p:pic>
        </p:grpSp>
      </p:grpSp>
      <p:grpSp>
        <p:nvGrpSpPr>
          <p:cNvPr id="174" name="Group 173"/>
          <p:cNvGrpSpPr/>
          <p:nvPr/>
        </p:nvGrpSpPr>
        <p:grpSpPr>
          <a:xfrm>
            <a:off x="1643945" y="4289416"/>
            <a:ext cx="2834695" cy="1921428"/>
            <a:chOff x="505573" y="3792194"/>
            <a:chExt cx="3973067" cy="2418650"/>
          </a:xfrm>
        </p:grpSpPr>
        <p:sp>
          <p:nvSpPr>
            <p:cNvPr id="175" name="Freeform 1730"/>
            <p:cNvSpPr>
              <a:spLocks/>
            </p:cNvSpPr>
            <p:nvPr/>
          </p:nvSpPr>
          <p:spPr bwMode="auto">
            <a:xfrm>
              <a:off x="789815" y="4267200"/>
              <a:ext cx="1447800" cy="1676400"/>
            </a:xfrm>
            <a:custGeom>
              <a:avLst/>
              <a:gdLst/>
              <a:ahLst/>
              <a:cxnLst>
                <a:cxn ang="0">
                  <a:pos x="252" y="1308"/>
                </a:cxn>
                <a:cxn ang="0">
                  <a:pos x="264" y="1019"/>
                </a:cxn>
                <a:cxn ang="0">
                  <a:pos x="274" y="725"/>
                </a:cxn>
                <a:cxn ang="0">
                  <a:pos x="274" y="502"/>
                </a:cxn>
                <a:cxn ang="0">
                  <a:pos x="258" y="417"/>
                </a:cxn>
                <a:cxn ang="0">
                  <a:pos x="232" y="361"/>
                </a:cxn>
                <a:cxn ang="0">
                  <a:pos x="200" y="298"/>
                </a:cxn>
                <a:cxn ang="0">
                  <a:pos x="164" y="233"/>
                </a:cxn>
                <a:cxn ang="0">
                  <a:pos x="125" y="168"/>
                </a:cxn>
                <a:cxn ang="0">
                  <a:pos x="86" y="108"/>
                </a:cxn>
                <a:cxn ang="0">
                  <a:pos x="49" y="56"/>
                </a:cxn>
                <a:cxn ang="0">
                  <a:pos x="18" y="17"/>
                </a:cxn>
                <a:cxn ang="0">
                  <a:pos x="3" y="2"/>
                </a:cxn>
                <a:cxn ang="0">
                  <a:pos x="1" y="1"/>
                </a:cxn>
                <a:cxn ang="0">
                  <a:pos x="210" y="0"/>
                </a:cxn>
                <a:cxn ang="0">
                  <a:pos x="246" y="52"/>
                </a:cxn>
                <a:cxn ang="0">
                  <a:pos x="281" y="105"/>
                </a:cxn>
                <a:cxn ang="0">
                  <a:pos x="320" y="152"/>
                </a:cxn>
                <a:cxn ang="0">
                  <a:pos x="367" y="192"/>
                </a:cxn>
                <a:cxn ang="0">
                  <a:pos x="476" y="262"/>
                </a:cxn>
                <a:cxn ang="0">
                  <a:pos x="582" y="337"/>
                </a:cxn>
                <a:cxn ang="0">
                  <a:pos x="685" y="414"/>
                </a:cxn>
                <a:cxn ang="0">
                  <a:pos x="782" y="494"/>
                </a:cxn>
                <a:cxn ang="0">
                  <a:pos x="874" y="577"/>
                </a:cxn>
                <a:cxn ang="0">
                  <a:pos x="960" y="662"/>
                </a:cxn>
                <a:cxn ang="0">
                  <a:pos x="1041" y="747"/>
                </a:cxn>
                <a:cxn ang="0">
                  <a:pos x="1115" y="832"/>
                </a:cxn>
                <a:cxn ang="0">
                  <a:pos x="1183" y="916"/>
                </a:cxn>
                <a:cxn ang="0">
                  <a:pos x="1242" y="999"/>
                </a:cxn>
                <a:cxn ang="0">
                  <a:pos x="1295" y="1080"/>
                </a:cxn>
                <a:cxn ang="0">
                  <a:pos x="1339" y="1158"/>
                </a:cxn>
                <a:cxn ang="0">
                  <a:pos x="1375" y="1233"/>
                </a:cxn>
                <a:cxn ang="0">
                  <a:pos x="1401" y="1304"/>
                </a:cxn>
                <a:cxn ang="0">
                  <a:pos x="1420" y="1368"/>
                </a:cxn>
                <a:cxn ang="0">
                  <a:pos x="1427" y="1428"/>
                </a:cxn>
              </a:cxnLst>
              <a:rect l="0" t="0" r="r" b="b"/>
              <a:pathLst>
                <a:path w="1427" h="1428">
                  <a:moveTo>
                    <a:pt x="247" y="1428"/>
                  </a:moveTo>
                  <a:lnTo>
                    <a:pt x="252" y="1308"/>
                  </a:lnTo>
                  <a:lnTo>
                    <a:pt x="258" y="1169"/>
                  </a:lnTo>
                  <a:lnTo>
                    <a:pt x="264" y="1019"/>
                  </a:lnTo>
                  <a:lnTo>
                    <a:pt x="270" y="867"/>
                  </a:lnTo>
                  <a:lnTo>
                    <a:pt x="274" y="725"/>
                  </a:lnTo>
                  <a:lnTo>
                    <a:pt x="276" y="599"/>
                  </a:lnTo>
                  <a:lnTo>
                    <a:pt x="274" y="502"/>
                  </a:lnTo>
                  <a:lnTo>
                    <a:pt x="267" y="441"/>
                  </a:lnTo>
                  <a:lnTo>
                    <a:pt x="258" y="417"/>
                  </a:lnTo>
                  <a:lnTo>
                    <a:pt x="246" y="390"/>
                  </a:lnTo>
                  <a:lnTo>
                    <a:pt x="232" y="361"/>
                  </a:lnTo>
                  <a:lnTo>
                    <a:pt x="217" y="330"/>
                  </a:lnTo>
                  <a:lnTo>
                    <a:pt x="200" y="298"/>
                  </a:lnTo>
                  <a:lnTo>
                    <a:pt x="183" y="265"/>
                  </a:lnTo>
                  <a:lnTo>
                    <a:pt x="164" y="233"/>
                  </a:lnTo>
                  <a:lnTo>
                    <a:pt x="145" y="199"/>
                  </a:lnTo>
                  <a:lnTo>
                    <a:pt x="125" y="168"/>
                  </a:lnTo>
                  <a:lnTo>
                    <a:pt x="106" y="137"/>
                  </a:lnTo>
                  <a:lnTo>
                    <a:pt x="86" y="108"/>
                  </a:lnTo>
                  <a:lnTo>
                    <a:pt x="68" y="82"/>
                  </a:lnTo>
                  <a:lnTo>
                    <a:pt x="49" y="56"/>
                  </a:lnTo>
                  <a:lnTo>
                    <a:pt x="33" y="36"/>
                  </a:lnTo>
                  <a:lnTo>
                    <a:pt x="18" y="17"/>
                  </a:lnTo>
                  <a:lnTo>
                    <a:pt x="4" y="3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10" y="0"/>
                  </a:lnTo>
                  <a:lnTo>
                    <a:pt x="229" y="25"/>
                  </a:lnTo>
                  <a:lnTo>
                    <a:pt x="246" y="52"/>
                  </a:lnTo>
                  <a:lnTo>
                    <a:pt x="263" y="78"/>
                  </a:lnTo>
                  <a:lnTo>
                    <a:pt x="281" y="105"/>
                  </a:lnTo>
                  <a:lnTo>
                    <a:pt x="299" y="129"/>
                  </a:lnTo>
                  <a:lnTo>
                    <a:pt x="320" y="152"/>
                  </a:lnTo>
                  <a:lnTo>
                    <a:pt x="342" y="174"/>
                  </a:lnTo>
                  <a:lnTo>
                    <a:pt x="367" y="192"/>
                  </a:lnTo>
                  <a:lnTo>
                    <a:pt x="422" y="227"/>
                  </a:lnTo>
                  <a:lnTo>
                    <a:pt x="476" y="262"/>
                  </a:lnTo>
                  <a:lnTo>
                    <a:pt x="531" y="298"/>
                  </a:lnTo>
                  <a:lnTo>
                    <a:pt x="582" y="337"/>
                  </a:lnTo>
                  <a:lnTo>
                    <a:pt x="634" y="375"/>
                  </a:lnTo>
                  <a:lnTo>
                    <a:pt x="685" y="414"/>
                  </a:lnTo>
                  <a:lnTo>
                    <a:pt x="733" y="454"/>
                  </a:lnTo>
                  <a:lnTo>
                    <a:pt x="782" y="494"/>
                  </a:lnTo>
                  <a:lnTo>
                    <a:pt x="828" y="536"/>
                  </a:lnTo>
                  <a:lnTo>
                    <a:pt x="874" y="577"/>
                  </a:lnTo>
                  <a:lnTo>
                    <a:pt x="918" y="619"/>
                  </a:lnTo>
                  <a:lnTo>
                    <a:pt x="960" y="662"/>
                  </a:lnTo>
                  <a:lnTo>
                    <a:pt x="1002" y="704"/>
                  </a:lnTo>
                  <a:lnTo>
                    <a:pt x="1041" y="747"/>
                  </a:lnTo>
                  <a:lnTo>
                    <a:pt x="1079" y="789"/>
                  </a:lnTo>
                  <a:lnTo>
                    <a:pt x="1115" y="832"/>
                  </a:lnTo>
                  <a:lnTo>
                    <a:pt x="1149" y="875"/>
                  </a:lnTo>
                  <a:lnTo>
                    <a:pt x="1183" y="916"/>
                  </a:lnTo>
                  <a:lnTo>
                    <a:pt x="1214" y="958"/>
                  </a:lnTo>
                  <a:lnTo>
                    <a:pt x="1242" y="999"/>
                  </a:lnTo>
                  <a:lnTo>
                    <a:pt x="1270" y="1041"/>
                  </a:lnTo>
                  <a:lnTo>
                    <a:pt x="1295" y="1080"/>
                  </a:lnTo>
                  <a:lnTo>
                    <a:pt x="1319" y="1120"/>
                  </a:lnTo>
                  <a:lnTo>
                    <a:pt x="1339" y="1158"/>
                  </a:lnTo>
                  <a:lnTo>
                    <a:pt x="1359" y="1196"/>
                  </a:lnTo>
                  <a:lnTo>
                    <a:pt x="1375" y="1233"/>
                  </a:lnTo>
                  <a:lnTo>
                    <a:pt x="1390" y="1269"/>
                  </a:lnTo>
                  <a:lnTo>
                    <a:pt x="1401" y="1304"/>
                  </a:lnTo>
                  <a:lnTo>
                    <a:pt x="1412" y="1337"/>
                  </a:lnTo>
                  <a:lnTo>
                    <a:pt x="1420" y="1368"/>
                  </a:lnTo>
                  <a:lnTo>
                    <a:pt x="1424" y="1399"/>
                  </a:lnTo>
                  <a:lnTo>
                    <a:pt x="1427" y="1428"/>
                  </a:lnTo>
                  <a:lnTo>
                    <a:pt x="247" y="14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-106" charset="0"/>
                <a:ea typeface="+mn-ea"/>
              </a:endParaRPr>
            </a:p>
          </p:txBody>
        </p:sp>
        <p:sp>
          <p:nvSpPr>
            <p:cNvPr id="176" name="Text Box 46"/>
            <p:cNvSpPr txBox="1">
              <a:spLocks noChangeArrowheads="1"/>
            </p:cNvSpPr>
            <p:nvPr/>
          </p:nvSpPr>
          <p:spPr bwMode="auto">
            <a:xfrm>
              <a:off x="1607763" y="3792194"/>
              <a:ext cx="1915909" cy="2462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r>
                <a:rPr lang="en-US" sz="1600" dirty="0">
                  <a:latin typeface="Cambria" pitchFamily="18" charset="0"/>
                </a:rPr>
                <a:t>Resource Discovery</a:t>
              </a:r>
            </a:p>
          </p:txBody>
        </p:sp>
        <p:pic>
          <p:nvPicPr>
            <p:cNvPr id="177" name="Picture 176" descr="intro_photo_for_slide_2.jp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200335" y="4577076"/>
              <a:ext cx="990600" cy="8604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</p:pic>
        <p:sp>
          <p:nvSpPr>
            <p:cNvPr id="178" name="TextBox 220"/>
            <p:cNvSpPr txBox="1">
              <a:spLocks noChangeArrowheads="1"/>
            </p:cNvSpPr>
            <p:nvPr/>
          </p:nvSpPr>
          <p:spPr bwMode="auto">
            <a:xfrm>
              <a:off x="558435" y="5964623"/>
              <a:ext cx="392020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 i="1" dirty="0">
                  <a:latin typeface="Cambria" pitchFamily="18" charset="0"/>
                </a:rPr>
                <a:t>Search Engines, Metadata Databases, Catalogues, </a:t>
              </a:r>
              <a:r>
                <a:rPr lang="en-US" sz="1000" b="1" i="1" dirty="0" smtClean="0">
                  <a:latin typeface="Cambria" pitchFamily="18" charset="0"/>
                </a:rPr>
                <a:t>Registries, </a:t>
              </a:r>
              <a:r>
                <a:rPr lang="en-US" sz="1000" b="1" i="1" dirty="0">
                  <a:latin typeface="Cambria" pitchFamily="18" charset="0"/>
                </a:rPr>
                <a:t>etc.</a:t>
              </a:r>
            </a:p>
          </p:txBody>
        </p:sp>
        <p:grpSp>
          <p:nvGrpSpPr>
            <p:cNvPr id="179" name="Group 5111"/>
            <p:cNvGrpSpPr>
              <a:grpSpLocks/>
            </p:cNvGrpSpPr>
            <p:nvPr/>
          </p:nvGrpSpPr>
          <p:grpSpPr bwMode="auto">
            <a:xfrm>
              <a:off x="1992193" y="4577076"/>
              <a:ext cx="838029" cy="838200"/>
              <a:chOff x="3962400" y="4343400"/>
              <a:chExt cx="838029" cy="838200"/>
            </a:xfrm>
          </p:grpSpPr>
          <p:pic>
            <p:nvPicPr>
              <p:cNvPr id="188" name="Picture 1883" descr="C:\Users\crey\AppData\Local\Microsoft\Windows\Temporary Internet Files\Content.IE5\J5OUP19C\MCj04414660000[1].pn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3962400" y="4343400"/>
                <a:ext cx="609429" cy="609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9" name="Picture 1883" descr="C:\Users\crey\AppData\Local\Microsoft\Windows\Temporary Internet Files\Content.IE5\J5OUP19C\MCj04414660000[1].pn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038600" y="4419600"/>
                <a:ext cx="609429" cy="609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0" name="Picture 1883" descr="C:\Users\crey\AppData\Local\Microsoft\Windows\Temporary Internet Files\Content.IE5\J5OUP19C\MCj04414660000[1].pn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114800" y="4495800"/>
                <a:ext cx="609429" cy="609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1" name="Picture 1883" descr="C:\Users\crey\AppData\Local\Microsoft\Windows\Temporary Internet Files\Content.IE5\J5OUP19C\MCj04414660000[1].pn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191000" y="4572171"/>
                <a:ext cx="609429" cy="609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80" name="Picture 179" descr="intro_photo_for_slide_1.jpg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889570" y="4852676"/>
              <a:ext cx="9779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</p:pic>
        <p:pic>
          <p:nvPicPr>
            <p:cNvPr id="181" name="Picture 2" descr="http://cdn1.iconfinder.com/data/icons/ColoBrush_Pack/256/database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863" y="5005076"/>
              <a:ext cx="600840" cy="600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" name="Picture 2" descr="http://cdn1.iconfinder.com/data/icons/ColoBrush_Pack/256/database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3263" y="5157476"/>
              <a:ext cx="600840" cy="600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2" descr="http://cdn1.iconfinder.com/data/icons/ColoBrush_Pack/256/database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5663" y="5309876"/>
              <a:ext cx="600840" cy="600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" name="Picture 2" descr="http://cdn1.iconfinder.com/data/icons/ColoBrush_Pack/256/database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572" y="5381245"/>
              <a:ext cx="600840" cy="600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05573" y="3960141"/>
              <a:ext cx="1089353" cy="8222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6277" y="4054534"/>
              <a:ext cx="1089353" cy="8222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  <p:pic>
          <p:nvPicPr>
            <p:cNvPr id="187" name="Picture 18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03279" y="4130734"/>
              <a:ext cx="1089353" cy="8222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</p:grpSp>
      <p:sp>
        <p:nvSpPr>
          <p:cNvPr id="192" name="Left-Right Arrow 191"/>
          <p:cNvSpPr/>
          <p:nvPr/>
        </p:nvSpPr>
        <p:spPr>
          <a:xfrm>
            <a:off x="4383837" y="2776883"/>
            <a:ext cx="700602" cy="14048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Up-Down Arrow 192"/>
          <p:cNvSpPr/>
          <p:nvPr/>
        </p:nvSpPr>
        <p:spPr>
          <a:xfrm>
            <a:off x="3533098" y="3467358"/>
            <a:ext cx="127214" cy="7371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Up-Down Arrow 193"/>
          <p:cNvSpPr/>
          <p:nvPr/>
        </p:nvSpPr>
        <p:spPr>
          <a:xfrm rot="18900000">
            <a:off x="4677418" y="3304287"/>
            <a:ext cx="130096" cy="1038220"/>
          </a:xfrm>
          <a:prstGeom prst="upDownArrow">
            <a:avLst/>
          </a:prstGeom>
          <a:gradFill>
            <a:lin ang="135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8069" y="182707"/>
            <a:ext cx="962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DOA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5" name="Picture 19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45" y="3558447"/>
            <a:ext cx="1612556" cy="808822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12" y="4628071"/>
            <a:ext cx="1236351" cy="990066"/>
          </a:xfrm>
          <a:prstGeom prst="rect">
            <a:avLst/>
          </a:prstGeom>
        </p:spPr>
      </p:pic>
      <p:sp>
        <p:nvSpPr>
          <p:cNvPr id="198" name="Right Brace 197"/>
          <p:cNvSpPr/>
          <p:nvPr/>
        </p:nvSpPr>
        <p:spPr>
          <a:xfrm>
            <a:off x="1955472" y="3369207"/>
            <a:ext cx="160637" cy="2248930"/>
          </a:xfrm>
          <a:prstGeom prst="righ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TextBox 198"/>
          <p:cNvSpPr txBox="1"/>
          <p:nvPr/>
        </p:nvSpPr>
        <p:spPr>
          <a:xfrm>
            <a:off x="3327328" y="2713876"/>
            <a:ext cx="296574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DIGITAL OBJECT 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comprises of: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730989" y="2706887"/>
            <a:ext cx="7825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THING</a:t>
            </a:r>
          </a:p>
        </p:txBody>
      </p:sp>
      <p:sp>
        <p:nvSpPr>
          <p:cNvPr id="201" name="Flowchart: Connector 200"/>
          <p:cNvSpPr/>
          <p:nvPr/>
        </p:nvSpPr>
        <p:spPr>
          <a:xfrm>
            <a:off x="2532962" y="3229914"/>
            <a:ext cx="342900" cy="27858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2" name="Flowchart: Connector 201"/>
          <p:cNvSpPr/>
          <p:nvPr/>
        </p:nvSpPr>
        <p:spPr>
          <a:xfrm>
            <a:off x="2532962" y="3978537"/>
            <a:ext cx="342900" cy="28729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03" name="Rectangle 202"/>
          <p:cNvSpPr/>
          <p:nvPr/>
        </p:nvSpPr>
        <p:spPr>
          <a:xfrm>
            <a:off x="3354256" y="3037041"/>
            <a:ext cx="2589344" cy="466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Unique and persistent Identifier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(global resource)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3828044" y="3542711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  <a:r>
              <a:rPr lang="en-US" b="1" dirty="0" smtClean="0"/>
              <a:t>ssociated with</a:t>
            </a:r>
            <a:endParaRPr lang="en-US" b="1" dirty="0"/>
          </a:p>
        </p:txBody>
      </p:sp>
      <p:graphicFrame>
        <p:nvGraphicFramePr>
          <p:cNvPr id="205" name="Table 2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830283"/>
              </p:ext>
            </p:extLst>
          </p:nvPr>
        </p:nvGraphicFramePr>
        <p:xfrm>
          <a:off x="2999627" y="4682838"/>
          <a:ext cx="3178776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625"/>
                <a:gridCol w="1771151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Horse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Manufacturer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Breed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Production date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Stud book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Engine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Farm|</a:t>
                      </a:r>
                      <a:r>
                        <a:rPr lang="en-US" sz="1400" baseline="0" dirty="0" smtClean="0"/>
                        <a:t> Land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Chassis</a:t>
                      </a:r>
                      <a:r>
                        <a:rPr lang="en-US" sz="1400" baseline="0" dirty="0" smtClean="0"/>
                        <a:t> Number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Date of</a:t>
                      </a:r>
                      <a:r>
                        <a:rPr lang="en-US" sz="1400" baseline="0" dirty="0" smtClean="0"/>
                        <a:t> birth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Model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Vaccines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206" name="Rectangle 205"/>
          <p:cNvSpPr/>
          <p:nvPr/>
        </p:nvSpPr>
        <p:spPr>
          <a:xfrm>
            <a:off x="3327328" y="3950733"/>
            <a:ext cx="2616272" cy="51164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 Record of the “Thing”</a:t>
            </a:r>
            <a:endParaRPr lang="en-US" dirty="0"/>
          </a:p>
        </p:txBody>
      </p:sp>
      <p:sp>
        <p:nvSpPr>
          <p:cNvPr id="207" name="Rectangle 206"/>
          <p:cNvSpPr/>
          <p:nvPr/>
        </p:nvSpPr>
        <p:spPr>
          <a:xfrm>
            <a:off x="6758407" y="3027875"/>
            <a:ext cx="2193324" cy="2800767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built-in Resolution system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resolves the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ID of the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entity,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returns the state information contained in the s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tate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ecord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provides a seamless mechanism to connect “things” through linking the information about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them.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8" name="Left Brace 207"/>
          <p:cNvSpPr/>
          <p:nvPr/>
        </p:nvSpPr>
        <p:spPr>
          <a:xfrm>
            <a:off x="6424462" y="3589120"/>
            <a:ext cx="205307" cy="1939538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533401" y="852327"/>
            <a:ext cx="8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DOA is an advanced and open architecture that provides a means for enhanced information management. </a:t>
            </a:r>
            <a:r>
              <a:rPr lang="en-US" sz="1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Used in more than 75 countries in all continents, the DOA provides secure, global and decentralized methods of advanced information management and provides an conducive platform for the development of </a:t>
            </a:r>
            <a:r>
              <a:rPr lang="en-US" sz="15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IoT</a:t>
            </a:r>
            <a:r>
              <a:rPr lang="en-US" sz="1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-based applications and services</a:t>
            </a:r>
            <a:r>
              <a:rPr lang="en-US" sz="1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 One of the components of the DOA includes the environment to interoperate with heterogeneous IDM and to manage (allocate and resolve) these global identifiers which are called Handle IDs.</a:t>
            </a:r>
            <a:endParaRPr lang="en-US" sz="1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37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448904" y="3269488"/>
            <a:ext cx="6125529" cy="291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Handle is a globally unique and resolvable identifier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Prefix is resolvable by the Global Handle Registry to a Local Handle System (LHS).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identifier is resolvable by Local Handle System into set of typed values.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Character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Set: Unicode 2.0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Encoding: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UTF-8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Prefix:  Currently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allocating only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numeric values.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Suffix: 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 restrictions.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33420" y="2519228"/>
            <a:ext cx="3528291" cy="646973"/>
            <a:chOff x="2844800" y="2504594"/>
            <a:chExt cx="3528291" cy="646973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2844800" y="2504594"/>
              <a:ext cx="1873250" cy="646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defRPr/>
              </a:pPr>
              <a:r>
                <a:rPr lang="en-US" dirty="0">
                  <a:latin typeface="Book Antiqua" charset="0"/>
                  <a:cs typeface="+mn-cs"/>
                </a:rPr>
                <a:t>Naming Authority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904740" y="2504594"/>
              <a:ext cx="1468351" cy="646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>
                <a:defRPr/>
              </a:pPr>
              <a:r>
                <a:rPr lang="en-US" dirty="0">
                  <a:latin typeface="Book Antiqua" charset="0"/>
                  <a:cs typeface="+mn-cs"/>
                </a:rPr>
                <a:t>Item ID</a:t>
              </a:r>
            </a:p>
            <a:p>
              <a:pPr algn="ctr" eaLnBrk="0" hangingPunct="0">
                <a:defRPr/>
              </a:pPr>
              <a:r>
                <a:rPr lang="en-US" dirty="0">
                  <a:latin typeface="Book Antiqua" charset="0"/>
                  <a:cs typeface="+mn-cs"/>
                </a:rPr>
                <a:t>(any format)</a:t>
              </a:r>
            </a:p>
          </p:txBody>
        </p:sp>
      </p:grp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233420" y="1212550"/>
            <a:ext cx="32816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charset="0"/>
                <a:cs typeface="+mn-cs"/>
              </a:rPr>
              <a:t>11.1002</a:t>
            </a:r>
            <a:r>
              <a:rPr lang="en-US" sz="3200" b="1" dirty="0" smtClean="0">
                <a:solidFill>
                  <a:schemeClr val="accent1"/>
                </a:solidFill>
                <a:latin typeface="Book Antiqua" charset="0"/>
                <a:cs typeface="+mn-cs"/>
              </a:rPr>
              <a:t>/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charset="0"/>
                <a:cs typeface="+mn-cs"/>
              </a:rPr>
              <a:t>12345678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Book Antiqua" charset="0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74256" y="1829250"/>
            <a:ext cx="1587455" cy="723820"/>
            <a:chOff x="4785636" y="1722437"/>
            <a:chExt cx="1587455" cy="723820"/>
          </a:xfrm>
        </p:grpSpPr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5163697" y="2076283"/>
              <a:ext cx="835906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>
                <a:defRPr/>
              </a:pPr>
              <a:r>
                <a:rPr lang="en-US" b="1" dirty="0">
                  <a:solidFill>
                    <a:srgbClr val="FF0033"/>
                  </a:solidFill>
                  <a:latin typeface="Book Antiqua" charset="0"/>
                  <a:cs typeface="+mn-cs"/>
                </a:rPr>
                <a:t>Suffix</a:t>
              </a:r>
            </a:p>
          </p:txBody>
        </p:sp>
        <p:sp>
          <p:nvSpPr>
            <p:cNvPr id="9" name="Left Brace 8"/>
            <p:cNvSpPr/>
            <p:nvPr/>
          </p:nvSpPr>
          <p:spPr>
            <a:xfrm rot="16200000">
              <a:off x="5435191" y="1072882"/>
              <a:ext cx="288345" cy="1587455"/>
            </a:xfrm>
            <a:prstGeom prst="leftBrace">
              <a:avLst>
                <a:gd name="adj1" fmla="val 37696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56546" y="1837475"/>
            <a:ext cx="1950125" cy="690243"/>
            <a:chOff x="2767926" y="1730662"/>
            <a:chExt cx="1950125" cy="690243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287865" y="2050931"/>
              <a:ext cx="814325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>
                <a:defRPr/>
              </a:pPr>
              <a:r>
                <a:rPr lang="en-US" b="1" dirty="0" smtClean="0">
                  <a:solidFill>
                    <a:srgbClr val="FF0033"/>
                  </a:solidFill>
                  <a:latin typeface="Book Antiqua" charset="0"/>
                  <a:cs typeface="+mn-cs"/>
                </a:rPr>
                <a:t>Prefix</a:t>
              </a:r>
              <a:endParaRPr lang="en-US" b="1" dirty="0">
                <a:latin typeface="Book Antiqua" charset="0"/>
                <a:cs typeface="+mn-cs"/>
              </a:endParaRPr>
            </a:p>
          </p:txBody>
        </p:sp>
        <p:sp>
          <p:nvSpPr>
            <p:cNvPr id="12" name="Left Brace 11"/>
            <p:cNvSpPr/>
            <p:nvPr/>
          </p:nvSpPr>
          <p:spPr>
            <a:xfrm rot="16200000">
              <a:off x="3598816" y="899772"/>
              <a:ext cx="288345" cy="1950125"/>
            </a:xfrm>
            <a:prstGeom prst="leftBrace">
              <a:avLst>
                <a:gd name="adj1" fmla="val 37696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482301" y="227134"/>
            <a:ext cx="3649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a Handle?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32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1206" y="69835"/>
            <a:ext cx="7660324" cy="60867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j-ea"/>
                <a:cs typeface="+mj-cs"/>
              </a:rPr>
              <a:t>Handle Resolution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283680" y="3202563"/>
            <a:ext cx="2463303" cy="17235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tIns="0" bIns="0" anchor="ctr">
            <a:spAutoFit/>
          </a:bodyPr>
          <a:lstStyle/>
          <a:p>
            <a:pPr algn="l"/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The Handle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System is </a:t>
            </a:r>
          </a:p>
          <a:p>
            <a:pPr algn="l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collection of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andle</a:t>
            </a:r>
          </a:p>
          <a:p>
            <a:pPr algn="l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Services, each of which</a:t>
            </a:r>
          </a:p>
          <a:p>
            <a:pPr algn="l"/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onsists of one or more</a:t>
            </a:r>
          </a:p>
          <a:p>
            <a:pPr algn="l"/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eplicated sites, each of</a:t>
            </a:r>
          </a:p>
          <a:p>
            <a:pPr algn="l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which may have one or</a:t>
            </a:r>
          </a:p>
          <a:p>
            <a:pPr algn="l"/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ore servers.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91806" y="1441435"/>
            <a:ext cx="1063934" cy="486937"/>
            <a:chOff x="5257800" y="1524000"/>
            <a:chExt cx="1143000" cy="609600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5257800" y="1524000"/>
              <a:ext cx="1143000" cy="609600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37373">
                  <a:alpha val="74997"/>
                </a:srgbClr>
              </a:prstShdw>
            </a:effectLst>
          </p:spPr>
          <p:txBody>
            <a:bodyPr wrap="none" anchor="ctr"/>
            <a:lstStyle/>
            <a:p>
              <a:endParaRPr lang="en-US" sz="2400" dirty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6" name="Text Box 50"/>
            <p:cNvSpPr txBox="1">
              <a:spLocks noChangeArrowheads="1"/>
            </p:cNvSpPr>
            <p:nvPr/>
          </p:nvSpPr>
          <p:spPr bwMode="auto">
            <a:xfrm>
              <a:off x="5465982" y="1534339"/>
              <a:ext cx="710451" cy="5539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+mj-lt"/>
                </a:rPr>
                <a:t>Global </a:t>
              </a:r>
            </a:p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+mj-lt"/>
                </a:rPr>
                <a:t>Handle</a:t>
              </a:r>
            </a:p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+mj-lt"/>
                </a:rPr>
                <a:t>Registry</a:t>
              </a:r>
              <a:endParaRPr lang="en-US" sz="12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2777206" y="2584435"/>
            <a:ext cx="5603385" cy="1582546"/>
            <a:chOff x="1728" y="1680"/>
            <a:chExt cx="3792" cy="1248"/>
          </a:xfrm>
        </p:grpSpPr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3849" y="1680"/>
              <a:ext cx="1671" cy="816"/>
              <a:chOff x="3849" y="1680"/>
              <a:chExt cx="1671" cy="816"/>
            </a:xfrm>
          </p:grpSpPr>
          <p:grpSp>
            <p:nvGrpSpPr>
              <p:cNvPr id="19" name="Group 16"/>
              <p:cNvGrpSpPr>
                <a:grpSpLocks/>
              </p:cNvGrpSpPr>
              <p:nvPr/>
            </p:nvGrpSpPr>
            <p:grpSpPr bwMode="auto">
              <a:xfrm>
                <a:off x="4464" y="1968"/>
                <a:ext cx="1056" cy="528"/>
                <a:chOff x="3744" y="1776"/>
                <a:chExt cx="1056" cy="528"/>
              </a:xfrm>
            </p:grpSpPr>
            <p:sp>
              <p:nvSpPr>
                <p:cNvPr id="22" name="Oval 17"/>
                <p:cNvSpPr>
                  <a:spLocks noChangeArrowheads="1"/>
                </p:cNvSpPr>
                <p:nvPr/>
              </p:nvSpPr>
              <p:spPr bwMode="auto">
                <a:xfrm>
                  <a:off x="3744" y="1776"/>
                  <a:ext cx="1056" cy="528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737373">
                      <a:alpha val="74997"/>
                    </a:srgbClr>
                  </a:prstShdw>
                </a:effectLst>
              </p:spPr>
              <p:txBody>
                <a:bodyPr wrap="none" tIns="0" bIns="0" anchor="ctr"/>
                <a:lstStyle/>
                <a:p>
                  <a:endParaRPr lang="en-US" dirty="0"/>
                </a:p>
              </p:txBody>
            </p:sp>
            <p:sp>
              <p:nvSpPr>
                <p:cNvPr id="23" name="Oval 18"/>
                <p:cNvSpPr>
                  <a:spLocks noChangeArrowheads="1"/>
                </p:cNvSpPr>
                <p:nvPr/>
              </p:nvSpPr>
              <p:spPr bwMode="auto">
                <a:xfrm>
                  <a:off x="3876" y="1908"/>
                  <a:ext cx="352" cy="220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995C3D">
                      <a:alpha val="74997"/>
                    </a:srgbClr>
                  </a:prstShdw>
                </a:effectLst>
              </p:spPr>
              <p:txBody>
                <a:bodyPr wrap="none" tIns="0" bIns="0" anchor="ctr"/>
                <a:lstStyle/>
                <a:p>
                  <a:r>
                    <a:rPr lang="en-US" sz="1200" b="1" dirty="0">
                      <a:latin typeface="+mj-lt"/>
                    </a:rPr>
                    <a:t>Site 1</a:t>
                  </a:r>
                  <a:endParaRPr lang="en-US" sz="1400" b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24" name="Oval 19"/>
                <p:cNvSpPr>
                  <a:spLocks noChangeArrowheads="1"/>
                </p:cNvSpPr>
                <p:nvPr/>
              </p:nvSpPr>
              <p:spPr bwMode="auto">
                <a:xfrm>
                  <a:off x="4316" y="1908"/>
                  <a:ext cx="352" cy="220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995C3D">
                      <a:alpha val="74997"/>
                    </a:srgbClr>
                  </a:prstShdw>
                </a:effectLst>
              </p:spPr>
              <p:txBody>
                <a:bodyPr wrap="none" tIns="0" bIns="0" anchor="ctr"/>
                <a:lstStyle/>
                <a:p>
                  <a:r>
                    <a:rPr lang="en-US" sz="1200" b="1" dirty="0">
                      <a:latin typeface="+mj-lt"/>
                    </a:rPr>
                    <a:t>Site 2</a:t>
                  </a:r>
                  <a:endParaRPr lang="en-US" sz="1400" b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cxnSp>
            <p:nvCxnSpPr>
              <p:cNvPr id="20" name="AutoShape 20"/>
              <p:cNvCxnSpPr>
                <a:cxnSpLocks noChangeShapeType="1"/>
                <a:endCxn id="22" idx="7"/>
              </p:cNvCxnSpPr>
              <p:nvPr/>
            </p:nvCxnSpPr>
            <p:spPr bwMode="auto">
              <a:xfrm>
                <a:off x="4464" y="1680"/>
                <a:ext cx="901" cy="365"/>
              </a:xfrm>
              <a:prstGeom prst="straightConnector1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21" name="AutoShape 21"/>
              <p:cNvCxnSpPr>
                <a:cxnSpLocks noChangeShapeType="1"/>
                <a:endCxn id="22" idx="2"/>
              </p:cNvCxnSpPr>
              <p:nvPr/>
            </p:nvCxnSpPr>
            <p:spPr bwMode="auto">
              <a:xfrm>
                <a:off x="3849" y="1816"/>
                <a:ext cx="615" cy="416"/>
              </a:xfrm>
              <a:prstGeom prst="straightConnector1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round/>
                <a:headEnd/>
                <a:tailEnd/>
              </a:ln>
            </p:spPr>
          </p:cxn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1728" y="1680"/>
              <a:ext cx="1968" cy="1248"/>
              <a:chOff x="1728" y="1680"/>
              <a:chExt cx="1968" cy="1248"/>
            </a:xfrm>
          </p:grpSpPr>
          <p:grpSp>
            <p:nvGrpSpPr>
              <p:cNvPr id="10" name="Group 23"/>
              <p:cNvGrpSpPr>
                <a:grpSpLocks/>
              </p:cNvGrpSpPr>
              <p:nvPr/>
            </p:nvGrpSpPr>
            <p:grpSpPr bwMode="auto">
              <a:xfrm>
                <a:off x="1728" y="2016"/>
                <a:ext cx="1968" cy="912"/>
                <a:chOff x="1056" y="1920"/>
                <a:chExt cx="1968" cy="912"/>
              </a:xfrm>
            </p:grpSpPr>
            <p:sp>
              <p:nvSpPr>
                <p:cNvPr id="13" name="Oval 24"/>
                <p:cNvSpPr>
                  <a:spLocks noChangeArrowheads="1"/>
                </p:cNvSpPr>
                <p:nvPr/>
              </p:nvSpPr>
              <p:spPr bwMode="auto">
                <a:xfrm>
                  <a:off x="1056" y="1920"/>
                  <a:ext cx="1968" cy="912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737373">
                      <a:alpha val="74997"/>
                    </a:srgbClr>
                  </a:prstShdw>
                </a:effectLst>
              </p:spPr>
              <p:txBody>
                <a:bodyPr wrap="none" tIns="0" bIns="0" anchor="ctr"/>
                <a:lstStyle/>
                <a:p>
                  <a:endParaRPr 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Oval 25"/>
                <p:cNvSpPr>
                  <a:spLocks noChangeArrowheads="1"/>
                </p:cNvSpPr>
                <p:nvPr/>
              </p:nvSpPr>
              <p:spPr bwMode="auto">
                <a:xfrm>
                  <a:off x="1152" y="2304"/>
                  <a:ext cx="480" cy="28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995C3D">
                      <a:alpha val="74997"/>
                    </a:srgbClr>
                  </a:prstShdw>
                </a:effectLst>
              </p:spPr>
              <p:txBody>
                <a:bodyPr wrap="none" tIns="0" bIns="0" anchor="ctr"/>
                <a:lstStyle/>
                <a:p>
                  <a:r>
                    <a:rPr lang="en-US" sz="1200" b="1" dirty="0">
                      <a:latin typeface="+mj-lt"/>
                    </a:rPr>
                    <a:t>Site 1</a:t>
                  </a:r>
                  <a:endParaRPr lang="en-US" sz="1200" b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15" name="Oval 26"/>
                <p:cNvSpPr>
                  <a:spLocks noChangeArrowheads="1"/>
                </p:cNvSpPr>
                <p:nvPr/>
              </p:nvSpPr>
              <p:spPr bwMode="auto">
                <a:xfrm>
                  <a:off x="1440" y="2064"/>
                  <a:ext cx="480" cy="28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995C3D">
                      <a:alpha val="74997"/>
                    </a:srgbClr>
                  </a:prstShdw>
                </a:effectLst>
              </p:spPr>
              <p:txBody>
                <a:bodyPr wrap="none" tIns="0" bIns="0" anchor="ctr"/>
                <a:lstStyle/>
                <a:p>
                  <a:r>
                    <a:rPr lang="en-US" sz="1200" b="1" dirty="0">
                      <a:latin typeface="+mj-lt"/>
                    </a:rPr>
                    <a:t>Site 2</a:t>
                  </a:r>
                  <a:endParaRPr lang="en-US" sz="1200" b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16" name="Oval 27"/>
                <p:cNvSpPr>
                  <a:spLocks noChangeArrowheads="1"/>
                </p:cNvSpPr>
                <p:nvPr/>
              </p:nvSpPr>
              <p:spPr bwMode="auto">
                <a:xfrm>
                  <a:off x="1776" y="2304"/>
                  <a:ext cx="480" cy="28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995C3D">
                      <a:alpha val="74997"/>
                    </a:srgbClr>
                  </a:prstShdw>
                </a:effectLst>
              </p:spPr>
              <p:txBody>
                <a:bodyPr wrap="none" tIns="0" bIns="0" anchor="ctr"/>
                <a:lstStyle/>
                <a:p>
                  <a:r>
                    <a:rPr lang="en-US" sz="1200" b="1" dirty="0">
                      <a:latin typeface="+mj-lt"/>
                    </a:rPr>
                    <a:t>Site 3</a:t>
                  </a:r>
                  <a:endParaRPr lang="en-US" sz="1200" b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17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208" y="2352"/>
                  <a:ext cx="380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tIns="0" bIns="0" anchor="ctr">
                  <a:spAutoFit/>
                </a:bodyPr>
                <a:lstStyle/>
                <a:p>
                  <a:r>
                    <a:rPr lang="en-US" sz="1800" b="1" dirty="0"/>
                    <a:t>…...</a:t>
                  </a:r>
                  <a:endParaRPr 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Oval 29"/>
                <p:cNvSpPr>
                  <a:spLocks noChangeArrowheads="1"/>
                </p:cNvSpPr>
                <p:nvPr/>
              </p:nvSpPr>
              <p:spPr bwMode="auto">
                <a:xfrm>
                  <a:off x="2448" y="2304"/>
                  <a:ext cx="480" cy="28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995C3D">
                      <a:alpha val="74997"/>
                    </a:srgbClr>
                  </a:prstShdw>
                </a:effectLst>
              </p:spPr>
              <p:txBody>
                <a:bodyPr wrap="none" tIns="0" bIns="0" anchor="ctr"/>
                <a:lstStyle/>
                <a:p>
                  <a:r>
                    <a:rPr lang="en-US" sz="1200" b="1" dirty="0">
                      <a:latin typeface="+mj-lt"/>
                    </a:rPr>
                    <a:t>Site n</a:t>
                  </a:r>
                  <a:endParaRPr lang="en-US" sz="1200" b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cxnSp>
            <p:nvCxnSpPr>
              <p:cNvPr id="11" name="AutoShape 30"/>
              <p:cNvCxnSpPr>
                <a:cxnSpLocks noChangeShapeType="1"/>
                <a:endCxn id="13" idx="1"/>
              </p:cNvCxnSpPr>
              <p:nvPr/>
            </p:nvCxnSpPr>
            <p:spPr bwMode="auto">
              <a:xfrm flipH="1">
                <a:off x="2016" y="1680"/>
                <a:ext cx="864" cy="470"/>
              </a:xfrm>
              <a:prstGeom prst="straightConnector1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12" name="AutoShape 31"/>
              <p:cNvCxnSpPr>
                <a:cxnSpLocks noChangeShapeType="1"/>
                <a:endCxn id="13" idx="6"/>
              </p:cNvCxnSpPr>
              <p:nvPr/>
            </p:nvCxnSpPr>
            <p:spPr bwMode="auto">
              <a:xfrm>
                <a:off x="3495" y="1816"/>
                <a:ext cx="201" cy="656"/>
              </a:xfrm>
              <a:prstGeom prst="straightConnector1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round/>
                <a:headEnd/>
                <a:tailEnd/>
              </a:ln>
            </p:spPr>
          </p:cxnSp>
        </p:grpSp>
      </p:grpSp>
      <p:grpSp>
        <p:nvGrpSpPr>
          <p:cNvPr id="25" name="Group 79"/>
          <p:cNvGrpSpPr>
            <a:grpSpLocks/>
          </p:cNvGrpSpPr>
          <p:nvPr/>
        </p:nvGrpSpPr>
        <p:grpSpPr bwMode="auto">
          <a:xfrm>
            <a:off x="5098132" y="3956035"/>
            <a:ext cx="2024430" cy="973874"/>
            <a:chOff x="3190" y="2544"/>
            <a:chExt cx="1370" cy="768"/>
          </a:xfrm>
        </p:grpSpPr>
        <p:grpSp>
          <p:nvGrpSpPr>
            <p:cNvPr id="26" name="Group 80"/>
            <p:cNvGrpSpPr>
              <a:grpSpLocks/>
            </p:cNvGrpSpPr>
            <p:nvPr/>
          </p:nvGrpSpPr>
          <p:grpSpPr bwMode="auto">
            <a:xfrm>
              <a:off x="3552" y="2688"/>
              <a:ext cx="1008" cy="624"/>
              <a:chOff x="3552" y="2688"/>
              <a:chExt cx="1008" cy="624"/>
            </a:xfrm>
          </p:grpSpPr>
          <p:sp>
            <p:nvSpPr>
              <p:cNvPr id="29" name="Oval 81"/>
              <p:cNvSpPr>
                <a:spLocks noChangeArrowheads="1"/>
              </p:cNvSpPr>
              <p:nvPr/>
            </p:nvSpPr>
            <p:spPr bwMode="auto">
              <a:xfrm>
                <a:off x="3552" y="2688"/>
                <a:ext cx="1008" cy="62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995C3D">
                    <a:alpha val="74997"/>
                  </a:srgbClr>
                </a:prstShdw>
              </a:effectLst>
            </p:spPr>
            <p:txBody>
              <a:bodyPr wrap="none" tIns="0" bIns="0" anchor="ctr"/>
              <a:lstStyle/>
              <a:p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0" name="Group 82"/>
              <p:cNvGrpSpPr>
                <a:grpSpLocks/>
              </p:cNvGrpSpPr>
              <p:nvPr/>
            </p:nvGrpSpPr>
            <p:grpSpPr bwMode="auto">
              <a:xfrm>
                <a:off x="3792" y="2832"/>
                <a:ext cx="528" cy="336"/>
                <a:chOff x="3792" y="2832"/>
                <a:chExt cx="528" cy="336"/>
              </a:xfrm>
            </p:grpSpPr>
            <p:sp>
              <p:nvSpPr>
                <p:cNvPr id="31" name="Oval 83"/>
                <p:cNvSpPr>
                  <a:spLocks noChangeArrowheads="1"/>
                </p:cNvSpPr>
                <p:nvPr/>
              </p:nvSpPr>
              <p:spPr bwMode="auto">
                <a:xfrm>
                  <a:off x="3792" y="2832"/>
                  <a:ext cx="240" cy="33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4D4D4D"/>
                  </a:prstShdw>
                </a:effectLst>
              </p:spPr>
              <p:txBody>
                <a:bodyPr wrap="none" tIns="0" bIns="0" anchor="ctr"/>
                <a:lstStyle/>
                <a:p>
                  <a:r>
                    <a:rPr lang="en-US" sz="1200" b="1" dirty="0"/>
                    <a:t>#1</a:t>
                  </a:r>
                  <a:endParaRPr 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Oval 84"/>
                <p:cNvSpPr>
                  <a:spLocks noChangeArrowheads="1"/>
                </p:cNvSpPr>
                <p:nvPr/>
              </p:nvSpPr>
              <p:spPr bwMode="auto">
                <a:xfrm>
                  <a:off x="4080" y="2832"/>
                  <a:ext cx="240" cy="33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4D4D4D"/>
                  </a:prstShdw>
                </a:effectLst>
              </p:spPr>
              <p:txBody>
                <a:bodyPr wrap="none" tIns="0" bIns="0" anchor="ctr"/>
                <a:lstStyle/>
                <a:p>
                  <a:r>
                    <a:rPr lang="en-US" sz="1200" b="1" dirty="0"/>
                    <a:t>#2</a:t>
                  </a:r>
                  <a:endParaRPr 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cxnSp>
          <p:nvCxnSpPr>
            <p:cNvPr id="27" name="AutoShape 85"/>
            <p:cNvCxnSpPr>
              <a:cxnSpLocks noChangeShapeType="1"/>
              <a:endCxn id="29" idx="2"/>
            </p:cNvCxnSpPr>
            <p:nvPr/>
          </p:nvCxnSpPr>
          <p:spPr bwMode="auto">
            <a:xfrm>
              <a:off x="3190" y="2646"/>
              <a:ext cx="362" cy="354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</p:spPr>
        </p:cxnSp>
        <p:cxnSp>
          <p:nvCxnSpPr>
            <p:cNvPr id="28" name="AutoShape 86"/>
            <p:cNvCxnSpPr>
              <a:cxnSpLocks noChangeShapeType="1"/>
              <a:endCxn id="29" idx="0"/>
            </p:cNvCxnSpPr>
            <p:nvPr/>
          </p:nvCxnSpPr>
          <p:spPr bwMode="auto">
            <a:xfrm>
              <a:off x="3600" y="2544"/>
              <a:ext cx="456" cy="144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</p:spPr>
        </p:cxnSp>
      </p:grpSp>
      <p:grpSp>
        <p:nvGrpSpPr>
          <p:cNvPr id="33" name="Group 32"/>
          <p:cNvGrpSpPr/>
          <p:nvPr/>
        </p:nvGrpSpPr>
        <p:grpSpPr>
          <a:xfrm>
            <a:off x="2548606" y="3956035"/>
            <a:ext cx="2411584" cy="1582546"/>
            <a:chOff x="2514600" y="4038600"/>
            <a:chExt cx="2590800" cy="1981200"/>
          </a:xfrm>
        </p:grpSpPr>
        <p:grpSp>
          <p:nvGrpSpPr>
            <p:cNvPr id="34" name="Group 69"/>
            <p:cNvGrpSpPr>
              <a:grpSpLocks/>
            </p:cNvGrpSpPr>
            <p:nvPr/>
          </p:nvGrpSpPr>
          <p:grpSpPr bwMode="auto">
            <a:xfrm>
              <a:off x="2514600" y="4038600"/>
              <a:ext cx="2590800" cy="1981200"/>
              <a:chOff x="1584" y="2544"/>
              <a:chExt cx="1632" cy="1248"/>
            </a:xfrm>
          </p:grpSpPr>
          <p:sp>
            <p:nvSpPr>
              <p:cNvPr id="36" name="Oval 70"/>
              <p:cNvSpPr>
                <a:spLocks noChangeArrowheads="1"/>
              </p:cNvSpPr>
              <p:nvPr/>
            </p:nvSpPr>
            <p:spPr bwMode="auto">
              <a:xfrm>
                <a:off x="1584" y="2976"/>
                <a:ext cx="1632" cy="81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995C3D">
                    <a:alpha val="74997"/>
                  </a:srgbClr>
                </a:prstShdw>
              </a:effectLst>
            </p:spPr>
            <p:txBody>
              <a:bodyPr wrap="none" tIns="0" bIns="0" anchor="ctr"/>
              <a:lstStyle/>
              <a:p>
                <a:endParaRPr lang="en-US" dirty="0"/>
              </a:p>
            </p:txBody>
          </p:sp>
          <p:grpSp>
            <p:nvGrpSpPr>
              <p:cNvPr id="37" name="Group 71"/>
              <p:cNvGrpSpPr>
                <a:grpSpLocks/>
              </p:cNvGrpSpPr>
              <p:nvPr/>
            </p:nvGrpSpPr>
            <p:grpSpPr bwMode="auto">
              <a:xfrm>
                <a:off x="1728" y="3168"/>
                <a:ext cx="1344" cy="336"/>
                <a:chOff x="1728" y="3168"/>
                <a:chExt cx="1344" cy="336"/>
              </a:xfrm>
            </p:grpSpPr>
            <p:sp>
              <p:nvSpPr>
                <p:cNvPr id="40" name="Oval 72"/>
                <p:cNvSpPr>
                  <a:spLocks noChangeArrowheads="1"/>
                </p:cNvSpPr>
                <p:nvPr/>
              </p:nvSpPr>
              <p:spPr bwMode="auto">
                <a:xfrm>
                  <a:off x="1728" y="3168"/>
                  <a:ext cx="240" cy="33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4D4D4D"/>
                  </a:prstShdw>
                </a:effectLst>
              </p:spPr>
              <p:txBody>
                <a:bodyPr wrap="none" tIns="0" bIns="0" anchor="ctr"/>
                <a:lstStyle/>
                <a:p>
                  <a:r>
                    <a:rPr lang="en-US" sz="1200" b="1" dirty="0"/>
                    <a:t>#1</a:t>
                  </a:r>
                  <a:endParaRPr 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Oval 73"/>
                <p:cNvSpPr>
                  <a:spLocks noChangeArrowheads="1"/>
                </p:cNvSpPr>
                <p:nvPr/>
              </p:nvSpPr>
              <p:spPr bwMode="auto">
                <a:xfrm>
                  <a:off x="1986" y="3168"/>
                  <a:ext cx="240" cy="33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4D4D4D"/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r>
                    <a:rPr lang="en-US" sz="1200" b="1" dirty="0">
                      <a:latin typeface="Arial" pitchFamily="-106" charset="0"/>
                      <a:ea typeface="+mn-ea"/>
                    </a:rPr>
                    <a:t>#2</a:t>
                  </a:r>
                </a:p>
              </p:txBody>
            </p:sp>
            <p:sp>
              <p:nvSpPr>
                <p:cNvPr id="42" name="Oval 74"/>
                <p:cNvSpPr>
                  <a:spLocks noChangeArrowheads="1"/>
                </p:cNvSpPr>
                <p:nvPr/>
              </p:nvSpPr>
              <p:spPr bwMode="auto">
                <a:xfrm>
                  <a:off x="2832" y="3168"/>
                  <a:ext cx="240" cy="33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4D4D4D"/>
                  </a:prstShdw>
                </a:effectLst>
              </p:spPr>
              <p:txBody>
                <a:bodyPr wrap="none" tIns="0" bIns="0" anchor="ctr"/>
                <a:lstStyle/>
                <a:p>
                  <a:r>
                    <a:rPr lang="en-US" sz="1200" b="1" dirty="0"/>
                    <a:t>#n</a:t>
                  </a:r>
                  <a:endParaRPr 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Oval 75"/>
                <p:cNvSpPr>
                  <a:spLocks noChangeArrowheads="1"/>
                </p:cNvSpPr>
                <p:nvPr/>
              </p:nvSpPr>
              <p:spPr bwMode="auto">
                <a:xfrm>
                  <a:off x="2520" y="3168"/>
                  <a:ext cx="240" cy="33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4D4D4D"/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r>
                    <a:rPr lang="en-US" sz="1200" b="1" dirty="0">
                      <a:latin typeface="Arial" pitchFamily="-106" charset="0"/>
                      <a:ea typeface="+mn-ea"/>
                    </a:rPr>
                    <a:t>#4</a:t>
                  </a:r>
                </a:p>
              </p:txBody>
            </p:sp>
            <p:sp>
              <p:nvSpPr>
                <p:cNvPr id="44" name="Oval 76"/>
                <p:cNvSpPr>
                  <a:spLocks noChangeArrowheads="1"/>
                </p:cNvSpPr>
                <p:nvPr/>
              </p:nvSpPr>
              <p:spPr bwMode="auto">
                <a:xfrm>
                  <a:off x="2256" y="3168"/>
                  <a:ext cx="240" cy="33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4D4D4D"/>
                  </a:prstShdw>
                </a:effectLst>
              </p:spPr>
              <p:txBody>
                <a:bodyPr wrap="none" tIns="0" bIns="0" anchor="ctr"/>
                <a:lstStyle/>
                <a:p>
                  <a:r>
                    <a:rPr lang="en-US" sz="1200" b="1" dirty="0"/>
                    <a:t>#3</a:t>
                  </a:r>
                  <a:endParaRPr 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38" name="AutoShape 77"/>
              <p:cNvCxnSpPr>
                <a:cxnSpLocks noChangeShapeType="1"/>
                <a:endCxn id="36" idx="7"/>
              </p:cNvCxnSpPr>
              <p:nvPr/>
            </p:nvCxnSpPr>
            <p:spPr bwMode="auto">
              <a:xfrm>
                <a:off x="2304" y="2544"/>
                <a:ext cx="673" cy="551"/>
              </a:xfrm>
              <a:prstGeom prst="straightConnector1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39" name="AutoShape 78"/>
              <p:cNvCxnSpPr>
                <a:cxnSpLocks noChangeShapeType="1"/>
                <a:endCxn id="36" idx="2"/>
              </p:cNvCxnSpPr>
              <p:nvPr/>
            </p:nvCxnSpPr>
            <p:spPr bwMode="auto">
              <a:xfrm flipH="1">
                <a:off x="1584" y="2544"/>
                <a:ext cx="240" cy="840"/>
              </a:xfrm>
              <a:prstGeom prst="straightConnector1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  <a:prstDash val="sysDot"/>
                <a:round/>
                <a:headEnd/>
                <a:tailEnd/>
              </a:ln>
            </p:spPr>
          </p:cxnSp>
        </p:grpSp>
        <p:sp>
          <p:nvSpPr>
            <p:cNvPr id="35" name="Text Box 88"/>
            <p:cNvSpPr txBox="1">
              <a:spLocks noChangeArrowheads="1"/>
            </p:cNvSpPr>
            <p:nvPr/>
          </p:nvSpPr>
          <p:spPr bwMode="auto">
            <a:xfrm>
              <a:off x="4276725" y="5181600"/>
              <a:ext cx="331788" cy="2127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r>
                <a:rPr lang="en-US" sz="1400" dirty="0"/>
                <a:t>...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481621" y="461712"/>
            <a:ext cx="3325909" cy="1465185"/>
            <a:chOff x="5437782" y="544277"/>
            <a:chExt cx="3584574" cy="1899200"/>
          </a:xfrm>
        </p:grpSpPr>
        <p:grpSp>
          <p:nvGrpSpPr>
            <p:cNvPr id="46" name="Group 45"/>
            <p:cNvGrpSpPr/>
            <p:nvPr/>
          </p:nvGrpSpPr>
          <p:grpSpPr>
            <a:xfrm>
              <a:off x="7077076" y="544277"/>
              <a:ext cx="1945280" cy="875620"/>
              <a:chOff x="6928712" y="487538"/>
              <a:chExt cx="1945280" cy="875620"/>
            </a:xfrm>
          </p:grpSpPr>
          <p:sp>
            <p:nvSpPr>
              <p:cNvPr id="49" name="Oval 24"/>
              <p:cNvSpPr>
                <a:spLocks noChangeArrowheads="1"/>
              </p:cNvSpPr>
              <p:nvPr/>
            </p:nvSpPr>
            <p:spPr bwMode="auto">
              <a:xfrm>
                <a:off x="6928712" y="487538"/>
                <a:ext cx="1945280" cy="875620"/>
              </a:xfrm>
              <a:prstGeom prst="ellipse">
                <a:avLst/>
              </a:prstGeom>
              <a:solidFill>
                <a:srgbClr val="C0C0C0"/>
              </a:soli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737373">
                    <a:alpha val="74997"/>
                  </a:srgbClr>
                </a:prstShdw>
              </a:effectLst>
            </p:spPr>
            <p:txBody>
              <a:bodyPr wrap="none" tIns="0" bIns="0" anchor="ctr"/>
              <a:lstStyle/>
              <a:p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26"/>
              <p:cNvSpPr>
                <a:spLocks noChangeArrowheads="1"/>
              </p:cNvSpPr>
              <p:nvPr/>
            </p:nvSpPr>
            <p:spPr bwMode="auto">
              <a:xfrm>
                <a:off x="7040550" y="838363"/>
                <a:ext cx="396900" cy="206233"/>
              </a:xfrm>
              <a:prstGeom prst="ellipse">
                <a:avLst/>
              </a:prstGeom>
              <a:solidFill>
                <a:srgbClr val="FF9966"/>
              </a:soli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995C3D">
                    <a:alpha val="74997"/>
                  </a:srgbClr>
                </a:prstShdw>
              </a:effectLst>
            </p:spPr>
            <p:txBody>
              <a:bodyPr wrap="none" tIns="0" bIns="0" anchor="ctr"/>
              <a:lstStyle/>
              <a:p>
                <a:pPr algn="ctr"/>
                <a:r>
                  <a:rPr lang="en-US" sz="800" b="1" dirty="0" smtClean="0">
                    <a:latin typeface="+mj-lt"/>
                  </a:rPr>
                  <a:t>MPA 1</a:t>
                </a:r>
                <a:endParaRPr lang="en-US" sz="8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1" name="Oval 26"/>
              <p:cNvSpPr>
                <a:spLocks noChangeArrowheads="1"/>
              </p:cNvSpPr>
              <p:nvPr/>
            </p:nvSpPr>
            <p:spPr bwMode="auto">
              <a:xfrm>
                <a:off x="7414050" y="632130"/>
                <a:ext cx="396900" cy="206233"/>
              </a:xfrm>
              <a:prstGeom prst="ellipse">
                <a:avLst/>
              </a:prstGeom>
              <a:solidFill>
                <a:srgbClr val="FF9966"/>
              </a:soli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995C3D">
                    <a:alpha val="74997"/>
                  </a:srgbClr>
                </a:prstShdw>
              </a:effectLst>
            </p:spPr>
            <p:txBody>
              <a:bodyPr wrap="none" tIns="0" bIns="0" anchor="ctr"/>
              <a:lstStyle/>
              <a:p>
                <a:pPr algn="ctr"/>
                <a:r>
                  <a:rPr lang="en-US" sz="800" b="1" dirty="0" smtClean="0">
                    <a:latin typeface="+mj-lt"/>
                  </a:rPr>
                  <a:t>MPA 2</a:t>
                </a:r>
                <a:endParaRPr lang="en-US" sz="8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2" name="Oval 26"/>
              <p:cNvSpPr>
                <a:spLocks noChangeArrowheads="1"/>
              </p:cNvSpPr>
              <p:nvPr/>
            </p:nvSpPr>
            <p:spPr bwMode="auto">
              <a:xfrm>
                <a:off x="7399301" y="1065305"/>
                <a:ext cx="396900" cy="206233"/>
              </a:xfrm>
              <a:prstGeom prst="ellipse">
                <a:avLst/>
              </a:prstGeom>
              <a:solidFill>
                <a:srgbClr val="FF9966"/>
              </a:soli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995C3D">
                    <a:alpha val="74997"/>
                  </a:srgbClr>
                </a:prstShdw>
              </a:effectLst>
            </p:spPr>
            <p:txBody>
              <a:bodyPr wrap="none" tIns="0" bIns="0" anchor="ctr"/>
              <a:lstStyle/>
              <a:p>
                <a:pPr algn="ctr"/>
                <a:r>
                  <a:rPr lang="en-US" sz="800" b="1" dirty="0" smtClean="0">
                    <a:latin typeface="+mj-lt"/>
                  </a:rPr>
                  <a:t>MPA 3</a:t>
                </a:r>
                <a:endParaRPr lang="en-US" sz="8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3" name="Oval 26"/>
              <p:cNvSpPr>
                <a:spLocks noChangeArrowheads="1"/>
              </p:cNvSpPr>
              <p:nvPr/>
            </p:nvSpPr>
            <p:spPr bwMode="auto">
              <a:xfrm>
                <a:off x="7903862" y="632130"/>
                <a:ext cx="396900" cy="206233"/>
              </a:xfrm>
              <a:prstGeom prst="ellipse">
                <a:avLst/>
              </a:prstGeom>
              <a:solidFill>
                <a:srgbClr val="FF9966"/>
              </a:soli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995C3D">
                    <a:alpha val="74997"/>
                  </a:srgbClr>
                </a:prstShdw>
              </a:effectLst>
            </p:spPr>
            <p:txBody>
              <a:bodyPr wrap="none" tIns="0" bIns="0" anchor="ctr"/>
              <a:lstStyle/>
              <a:p>
                <a:pPr algn="ctr"/>
                <a:r>
                  <a:rPr lang="en-US" sz="800" b="1" dirty="0" smtClean="0">
                    <a:latin typeface="+mj-lt"/>
                  </a:rPr>
                  <a:t>MPA 4</a:t>
                </a:r>
                <a:endParaRPr lang="en-US" sz="8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4" name="Oval 26"/>
              <p:cNvSpPr>
                <a:spLocks noChangeArrowheads="1"/>
              </p:cNvSpPr>
              <p:nvPr/>
            </p:nvSpPr>
            <p:spPr bwMode="auto">
              <a:xfrm>
                <a:off x="7932614" y="1065305"/>
                <a:ext cx="396900" cy="206233"/>
              </a:xfrm>
              <a:prstGeom prst="ellipse">
                <a:avLst/>
              </a:prstGeom>
              <a:solidFill>
                <a:srgbClr val="FF9966"/>
              </a:soli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995C3D">
                    <a:alpha val="74997"/>
                  </a:srgbClr>
                </a:prstShdw>
              </a:effectLst>
            </p:spPr>
            <p:txBody>
              <a:bodyPr wrap="none" tIns="0" bIns="0" anchor="ctr"/>
              <a:lstStyle/>
              <a:p>
                <a:pPr algn="ctr"/>
                <a:r>
                  <a:rPr lang="en-US" sz="800" b="1" dirty="0" smtClean="0">
                    <a:latin typeface="+mj-lt"/>
                  </a:rPr>
                  <a:t>MPA 6</a:t>
                </a:r>
                <a:endParaRPr lang="en-US" sz="8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5" name="Oval 26"/>
              <p:cNvSpPr>
                <a:spLocks noChangeArrowheads="1"/>
              </p:cNvSpPr>
              <p:nvPr/>
            </p:nvSpPr>
            <p:spPr bwMode="auto">
              <a:xfrm>
                <a:off x="8318697" y="838363"/>
                <a:ext cx="396900" cy="206233"/>
              </a:xfrm>
              <a:prstGeom prst="ellipse">
                <a:avLst/>
              </a:prstGeom>
              <a:solidFill>
                <a:srgbClr val="FF9966"/>
              </a:soli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995C3D">
                    <a:alpha val="74997"/>
                  </a:srgbClr>
                </a:prstShdw>
              </a:effectLst>
            </p:spPr>
            <p:txBody>
              <a:bodyPr wrap="none" tIns="0" bIns="0" anchor="ctr"/>
              <a:lstStyle/>
              <a:p>
                <a:pPr algn="ctr"/>
                <a:r>
                  <a:rPr lang="en-US" sz="800" b="1" dirty="0" smtClean="0">
                    <a:latin typeface="+mj-lt"/>
                  </a:rPr>
                  <a:t>ITU</a:t>
                </a:r>
                <a:endParaRPr lang="en-US" sz="8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Oval 26"/>
              <p:cNvSpPr>
                <a:spLocks noChangeArrowheads="1"/>
              </p:cNvSpPr>
              <p:nvPr/>
            </p:nvSpPr>
            <p:spPr bwMode="auto">
              <a:xfrm>
                <a:off x="7656501" y="859072"/>
                <a:ext cx="396900" cy="206233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995C3D">
                    <a:alpha val="74997"/>
                  </a:srgbClr>
                </a:prstShdw>
              </a:effectLst>
            </p:spPr>
            <p:txBody>
              <a:bodyPr wrap="none" tIns="0" bIns="0" anchor="ctr"/>
              <a:lstStyle/>
              <a:p>
                <a:pPr algn="ctr"/>
                <a:r>
                  <a:rPr lang="en-US" sz="800" b="1" dirty="0" smtClean="0">
                    <a:latin typeface="+mj-lt"/>
                  </a:rPr>
                  <a:t>DONA</a:t>
                </a:r>
                <a:endParaRPr lang="en-US" sz="8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cxnSp>
          <p:nvCxnSpPr>
            <p:cNvPr id="47" name="Straight Connector 46"/>
            <p:cNvCxnSpPr>
              <a:stCxn id="5" idx="1"/>
              <a:endCxn id="49" idx="1"/>
            </p:cNvCxnSpPr>
            <p:nvPr/>
          </p:nvCxnSpPr>
          <p:spPr>
            <a:xfrm flipV="1">
              <a:off x="5437782" y="672508"/>
              <a:ext cx="1924173" cy="132465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5" idx="5"/>
              <a:endCxn id="49" idx="5"/>
            </p:cNvCxnSpPr>
            <p:nvPr/>
          </p:nvCxnSpPr>
          <p:spPr>
            <a:xfrm flipV="1">
              <a:off x="6248607" y="1291666"/>
              <a:ext cx="2488869" cy="115181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4205477" y="5481397"/>
            <a:ext cx="4515329" cy="402498"/>
            <a:chOff x="4171471" y="5563962"/>
            <a:chExt cx="4850885" cy="503890"/>
          </a:xfrm>
        </p:grpSpPr>
        <p:cxnSp>
          <p:nvCxnSpPr>
            <p:cNvPr id="58" name="AutoShape 87"/>
            <p:cNvCxnSpPr>
              <a:cxnSpLocks noChangeShapeType="1"/>
            </p:cNvCxnSpPr>
            <p:nvPr/>
          </p:nvCxnSpPr>
          <p:spPr bwMode="auto">
            <a:xfrm>
              <a:off x="4171471" y="5563962"/>
              <a:ext cx="1056387" cy="139700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59" name="Group 58"/>
            <p:cNvGrpSpPr/>
            <p:nvPr/>
          </p:nvGrpSpPr>
          <p:grpSpPr>
            <a:xfrm>
              <a:off x="5227858" y="5595902"/>
              <a:ext cx="3794498" cy="471950"/>
              <a:chOff x="577381" y="1760297"/>
              <a:chExt cx="3794498" cy="471950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2639209" y="1760297"/>
                <a:ext cx="1732670" cy="24091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</a:rPr>
                  <a:t>http:/</a:t>
                </a:r>
                <a:r>
                  <a:rPr lang="en-US" sz="1000" dirty="0" smtClean="0">
                    <a:solidFill>
                      <a:schemeClr val="tx1"/>
                    </a:solidFill>
                  </a:rPr>
                  <a:t>/www.itu.int/ITU-T/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1801091" y="1760297"/>
                <a:ext cx="476360" cy="24091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</a:rPr>
                  <a:t>URL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577381" y="1760297"/>
                <a:ext cx="1223710" cy="24091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</a:rPr>
                  <a:t>11.1002/59.5.9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2277451" y="1760297"/>
                <a:ext cx="361758" cy="24091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2639209" y="2001212"/>
                <a:ext cx="1732670" cy="23103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</a:rPr>
                  <a:t>http:/</a:t>
                </a:r>
                <a:r>
                  <a:rPr lang="en-US" sz="1000" dirty="0" smtClean="0">
                    <a:solidFill>
                      <a:schemeClr val="tx1"/>
                    </a:solidFill>
                  </a:rPr>
                  <a:t>/www.itu.int/ITU-R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1801091" y="2001212"/>
                <a:ext cx="476360" cy="23103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</a:rPr>
                  <a:t>URL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2277451" y="2001212"/>
                <a:ext cx="361758" cy="23103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45720" rIns="0" rtlCol="0" anchor="ctr"/>
              <a:lstStyle/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</a:rPr>
                  <a:t>20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350033" y="1111460"/>
            <a:ext cx="3166586" cy="1559089"/>
            <a:chOff x="621145" y="1098452"/>
            <a:chExt cx="3401910" cy="1951834"/>
          </a:xfrm>
        </p:grpSpPr>
        <p:pic>
          <p:nvPicPr>
            <p:cNvPr id="68" name="Picture 2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621145" y="1216914"/>
              <a:ext cx="1795882" cy="1833372"/>
            </a:xfrm>
            <a:prstGeom prst="rect">
              <a:avLst/>
            </a:prstGeom>
            <a:noFill/>
          </p:spPr>
        </p:pic>
        <p:cxnSp>
          <p:nvCxnSpPr>
            <p:cNvPr id="69" name="AutoShape 43"/>
            <p:cNvCxnSpPr>
              <a:cxnSpLocks noChangeShapeType="1"/>
            </p:cNvCxnSpPr>
            <p:nvPr/>
          </p:nvCxnSpPr>
          <p:spPr bwMode="auto">
            <a:xfrm>
              <a:off x="2721827" y="1810620"/>
              <a:ext cx="80696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70" name="TextBox 69"/>
            <p:cNvSpPr txBox="1"/>
            <p:nvPr/>
          </p:nvSpPr>
          <p:spPr>
            <a:xfrm>
              <a:off x="2303473" y="1098452"/>
              <a:ext cx="1719582" cy="655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Resolution request </a:t>
              </a:r>
            </a:p>
            <a:p>
              <a:r>
                <a:rPr lang="en-US" sz="1400" dirty="0" smtClean="0">
                  <a:solidFill>
                    <a:schemeClr val="accent1"/>
                  </a:solidFill>
                </a:rPr>
                <a:t>For 11.1002/59.5.9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71" name="Oval 42"/>
          <p:cNvSpPr>
            <a:spLocks noChangeArrowheads="1"/>
          </p:cNvSpPr>
          <p:nvPr/>
        </p:nvSpPr>
        <p:spPr bwMode="auto">
          <a:xfrm>
            <a:off x="3234843" y="1191376"/>
            <a:ext cx="4752238" cy="1460812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tIns="0" bIns="0" anchor="ctr"/>
          <a:lstStyle/>
          <a:p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3767806" y="1670035"/>
            <a:ext cx="3830162" cy="973874"/>
            <a:chOff x="3733800" y="1752600"/>
            <a:chExt cx="4114800" cy="1219200"/>
          </a:xfrm>
        </p:grpSpPr>
        <p:sp>
          <p:nvSpPr>
            <p:cNvPr id="73" name="Oval 6"/>
            <p:cNvSpPr>
              <a:spLocks noChangeArrowheads="1"/>
            </p:cNvSpPr>
            <p:nvPr/>
          </p:nvSpPr>
          <p:spPr bwMode="auto">
            <a:xfrm>
              <a:off x="5943600" y="2362200"/>
              <a:ext cx="1143000" cy="609600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37373">
                  <a:alpha val="74997"/>
                </a:srgbClr>
              </a:prstShdw>
            </a:effectLst>
          </p:spPr>
          <p:txBody>
            <a:bodyPr wrap="none" anchor="ctr"/>
            <a:lstStyle/>
            <a:p>
              <a:endParaRPr lang="en-US" sz="2400" dirty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74" name="Oval 8"/>
            <p:cNvSpPr>
              <a:spLocks noChangeArrowheads="1"/>
            </p:cNvSpPr>
            <p:nvPr/>
          </p:nvSpPr>
          <p:spPr bwMode="auto">
            <a:xfrm>
              <a:off x="6705600" y="1752600"/>
              <a:ext cx="1143000" cy="609600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37373">
                  <a:alpha val="74997"/>
                </a:srgbClr>
              </a:prstShdw>
            </a:effectLst>
          </p:spPr>
          <p:txBody>
            <a:bodyPr wrap="none" anchor="ctr"/>
            <a:lstStyle/>
            <a:p>
              <a:endParaRPr lang="en-US" sz="2400" dirty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75" name="Oval 9"/>
            <p:cNvSpPr>
              <a:spLocks noChangeArrowheads="1"/>
            </p:cNvSpPr>
            <p:nvPr/>
          </p:nvSpPr>
          <p:spPr bwMode="auto">
            <a:xfrm>
              <a:off x="3733800" y="1752600"/>
              <a:ext cx="1143000" cy="609600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37373">
                  <a:alpha val="74997"/>
                </a:srgbClr>
              </a:prstShdw>
            </a:effectLst>
          </p:spPr>
          <p:txBody>
            <a:bodyPr wrap="none" anchor="ctr"/>
            <a:lstStyle/>
            <a:p>
              <a:endParaRPr lang="en-US" sz="2400" dirty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76" name="Oval 10"/>
            <p:cNvSpPr>
              <a:spLocks noChangeArrowheads="1"/>
            </p:cNvSpPr>
            <p:nvPr/>
          </p:nvSpPr>
          <p:spPr bwMode="auto">
            <a:xfrm>
              <a:off x="4572000" y="2362200"/>
              <a:ext cx="1143000" cy="609600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37373">
                  <a:alpha val="74997"/>
                </a:srgbClr>
              </a:prstShdw>
            </a:effectLst>
          </p:spPr>
          <p:txBody>
            <a:bodyPr wrap="none" anchor="ctr"/>
            <a:lstStyle/>
            <a:p>
              <a:endParaRPr lang="en-US" sz="2400" dirty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77" name="Text Box 46"/>
            <p:cNvSpPr txBox="1">
              <a:spLocks noChangeArrowheads="1"/>
            </p:cNvSpPr>
            <p:nvPr/>
          </p:nvSpPr>
          <p:spPr bwMode="auto">
            <a:xfrm>
              <a:off x="3987806" y="1754190"/>
              <a:ext cx="641351" cy="5540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+mj-lt"/>
                </a:rPr>
                <a:t>Local</a:t>
              </a:r>
            </a:p>
            <a:p>
              <a:pPr algn="ctr"/>
              <a:r>
                <a:rPr lang="en-US" sz="1200" b="1" dirty="0" smtClean="0">
                  <a:latin typeface="+mj-lt"/>
                </a:rPr>
                <a:t>Handle </a:t>
              </a:r>
            </a:p>
            <a:p>
              <a:pPr algn="ctr"/>
              <a:r>
                <a:rPr lang="en-US" sz="1200" b="1" dirty="0" smtClean="0">
                  <a:latin typeface="+mj-lt"/>
                </a:rPr>
                <a:t>Service</a:t>
              </a:r>
              <a:endParaRPr lang="en-US" sz="12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8" name="Text Box 46"/>
            <p:cNvSpPr txBox="1">
              <a:spLocks noChangeArrowheads="1"/>
            </p:cNvSpPr>
            <p:nvPr/>
          </p:nvSpPr>
          <p:spPr bwMode="auto">
            <a:xfrm>
              <a:off x="4824631" y="2390729"/>
              <a:ext cx="641351" cy="5540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+mj-lt"/>
                </a:rPr>
                <a:t>Local</a:t>
              </a:r>
            </a:p>
            <a:p>
              <a:pPr algn="ctr"/>
              <a:r>
                <a:rPr lang="en-US" sz="1200" b="1" dirty="0" smtClean="0">
                  <a:latin typeface="+mj-lt"/>
                </a:rPr>
                <a:t>Handle </a:t>
              </a:r>
            </a:p>
            <a:p>
              <a:pPr algn="ctr"/>
              <a:r>
                <a:rPr lang="en-US" sz="1200" b="1" dirty="0" smtClean="0">
                  <a:latin typeface="+mj-lt"/>
                </a:rPr>
                <a:t>Service</a:t>
              </a:r>
              <a:endParaRPr lang="en-US" sz="12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9" name="Text Box 46"/>
            <p:cNvSpPr txBox="1">
              <a:spLocks noChangeArrowheads="1"/>
            </p:cNvSpPr>
            <p:nvPr/>
          </p:nvSpPr>
          <p:spPr bwMode="auto">
            <a:xfrm>
              <a:off x="6202994" y="2389981"/>
              <a:ext cx="641351" cy="5540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+mj-lt"/>
                </a:rPr>
                <a:t>Local</a:t>
              </a:r>
            </a:p>
            <a:p>
              <a:pPr algn="ctr"/>
              <a:r>
                <a:rPr lang="en-US" sz="1200" b="1" dirty="0" smtClean="0">
                  <a:latin typeface="+mj-lt"/>
                </a:rPr>
                <a:t>Handle </a:t>
              </a:r>
            </a:p>
            <a:p>
              <a:pPr algn="ctr"/>
              <a:r>
                <a:rPr lang="en-US" sz="1200" b="1" dirty="0" smtClean="0">
                  <a:latin typeface="+mj-lt"/>
                </a:rPr>
                <a:t>Service</a:t>
              </a:r>
              <a:endParaRPr lang="en-US" sz="12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0" name="Text Box 46"/>
            <p:cNvSpPr txBox="1">
              <a:spLocks noChangeArrowheads="1"/>
            </p:cNvSpPr>
            <p:nvPr/>
          </p:nvSpPr>
          <p:spPr bwMode="auto">
            <a:xfrm>
              <a:off x="6969010" y="1781971"/>
              <a:ext cx="641351" cy="5540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+mj-lt"/>
                </a:rPr>
                <a:t>Local</a:t>
              </a:r>
            </a:p>
            <a:p>
              <a:pPr algn="ctr"/>
              <a:r>
                <a:rPr lang="en-US" sz="1200" b="1" dirty="0" smtClean="0">
                  <a:latin typeface="+mj-lt"/>
                </a:rPr>
                <a:t>Handle </a:t>
              </a:r>
            </a:p>
            <a:p>
              <a:pPr algn="ctr"/>
              <a:r>
                <a:rPr lang="en-US" sz="1200" b="1" dirty="0" smtClean="0">
                  <a:latin typeface="+mj-lt"/>
                </a:rPr>
                <a:t>Service</a:t>
              </a:r>
              <a:endParaRPr lang="en-US" sz="1200" b="1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3973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4090" y="3297932"/>
            <a:ext cx="61780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DOA and 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ITU-T X.1255</a:t>
            </a:r>
          </a:p>
        </p:txBody>
      </p:sp>
      <p:sp>
        <p:nvSpPr>
          <p:cNvPr id="4" name="Rectangle 3"/>
          <p:cNvSpPr/>
          <p:nvPr/>
        </p:nvSpPr>
        <p:spPr>
          <a:xfrm>
            <a:off x="1737360" y="3224857"/>
            <a:ext cx="506730" cy="18765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2</a:t>
            </a:r>
            <a:endParaRPr lang="en-US" sz="44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44089" y="3224858"/>
            <a:ext cx="6178015" cy="187653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82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317764" y="824653"/>
            <a:ext cx="8262356" cy="495457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en-GB" sz="2400" dirty="0"/>
              <a:t>Rec. ITU-T X.1255, </a:t>
            </a:r>
            <a:r>
              <a:rPr lang="en-GB" sz="2400" dirty="0" smtClean="0"/>
              <a:t>approved </a:t>
            </a:r>
            <a:r>
              <a:rPr lang="en-GB" sz="2400" dirty="0"/>
              <a:t>pursuant to TAP: § 9.5 of Resolution 1, is a framework for discovery of identity management </a:t>
            </a:r>
            <a:r>
              <a:rPr lang="en-GB" sz="2400" dirty="0" smtClean="0"/>
              <a:t>information. </a:t>
            </a:r>
          </a:p>
          <a:p>
            <a:pPr hangingPunct="0"/>
            <a:r>
              <a:rPr lang="en-GB" sz="2400" dirty="0" smtClean="0"/>
              <a:t>Describes </a:t>
            </a:r>
            <a:r>
              <a:rPr lang="en-GB" sz="2400" dirty="0"/>
              <a:t>an open architecture framework which is based on the Digital Object Architecture with a generic digital entity data model. </a:t>
            </a:r>
            <a:endParaRPr lang="en-GB" sz="2400" dirty="0" smtClean="0"/>
          </a:p>
          <a:p>
            <a:pPr hangingPunct="0"/>
            <a:r>
              <a:rPr lang="en-GB" sz="2400" dirty="0" smtClean="0"/>
              <a:t>One </a:t>
            </a:r>
            <a:r>
              <a:rPr lang="en-GB" sz="2400" dirty="0"/>
              <a:t>of the main components of the Digital Object Architecture is the Handle System. </a:t>
            </a:r>
            <a:endParaRPr lang="en-GB" sz="2400" dirty="0" smtClean="0"/>
          </a:p>
          <a:p>
            <a:pPr hangingPunct="0"/>
            <a:r>
              <a:rPr lang="en-GB" sz="2400" dirty="0" smtClean="0"/>
              <a:t>The </a:t>
            </a:r>
            <a:r>
              <a:rPr lang="en-GB" sz="2400" dirty="0"/>
              <a:t>framework can be complemented by one or more general-purpose identifier/resolution systems and one or more metadata registries. </a:t>
            </a:r>
            <a:endParaRPr lang="en-GB" sz="2400" dirty="0" smtClean="0"/>
          </a:p>
          <a:p>
            <a:pPr hangingPunct="0"/>
            <a:r>
              <a:rPr lang="en-GB" sz="2400" dirty="0" smtClean="0"/>
              <a:t>ITU-T </a:t>
            </a:r>
            <a:r>
              <a:rPr lang="en-GB" sz="2400" dirty="0"/>
              <a:t>X.1255 is therefore a framework for interoperability of heterogeneous identity management </a:t>
            </a:r>
            <a:r>
              <a:rPr lang="en-GB" sz="2400" dirty="0" smtClean="0"/>
              <a:t>systems.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pPr marL="457200" lvl="1" indent="0">
              <a:buFont typeface="Arial"/>
              <a:buNone/>
            </a:pPr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67740" y="254000"/>
            <a:ext cx="6682740" cy="77216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3600" dirty="0" smtClean="0"/>
              <a:t>DOA in the Framework of ITU-T X.1255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2906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White Background.potx" id="{9694207F-B86C-4347-AF5B-E18AD6864DC7}" vid="{B9639EA1-9A26-4D10-99CD-41579998EC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690D84BB4378418EA479B6A47D331A" ma:contentTypeVersion="1" ma:contentTypeDescription="Create a new document." ma:contentTypeScope="" ma:versionID="1e985c94977ebf3e722347bf09545ed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F0494CF-6876-4EEA-8BE6-81373108EBF5}"/>
</file>

<file path=customXml/itemProps2.xml><?xml version="1.0" encoding="utf-8"?>
<ds:datastoreItem xmlns:ds="http://schemas.openxmlformats.org/officeDocument/2006/customXml" ds:itemID="{2E2EDB6C-3FF6-4D09-8091-1CDA61786968}"/>
</file>

<file path=customXml/itemProps3.xml><?xml version="1.0" encoding="utf-8"?>
<ds:datastoreItem xmlns:ds="http://schemas.openxmlformats.org/officeDocument/2006/customXml" ds:itemID="{A4B4C481-CCEF-4EAC-B9B9-24082F1E89E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1293</Words>
  <Application>Microsoft Office PowerPoint</Application>
  <PresentationFormat>On-screen Show (4:3)</PresentationFormat>
  <Paragraphs>262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MS Gothic</vt:lpstr>
      <vt:lpstr>MS Mincho</vt:lpstr>
      <vt:lpstr>Arial</vt:lpstr>
      <vt:lpstr>Book Antiqua</vt:lpstr>
      <vt:lpstr>Calibri</vt:lpstr>
      <vt:lpstr>Cambria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Service Areas</vt:lpstr>
      <vt:lpstr>Resolution Service Provider (RSP): GHR/LHS</vt:lpstr>
      <vt:lpstr>DO Architecture Initiatives @ITU</vt:lpstr>
      <vt:lpstr>Applications Developed</vt:lpstr>
      <vt:lpstr>PowerPoint Presentation</vt:lpstr>
      <vt:lpstr>Before: ITU-T resources scattered</vt:lpstr>
      <vt:lpstr>After: Centralized Information System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Janin</cp:lastModifiedBy>
  <cp:revision>68</cp:revision>
  <dcterms:created xsi:type="dcterms:W3CDTF">2016-02-05T15:38:40Z</dcterms:created>
  <dcterms:modified xsi:type="dcterms:W3CDTF">2016-05-27T11:23:02Z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0x01010084690D84BB4378418EA479B6A47D331A</vt:lpwstr>
  </property>
</Properties>
</file>