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53" r:id="rId2"/>
    <p:sldId id="718" r:id="rId3"/>
    <p:sldId id="655" r:id="rId4"/>
    <p:sldId id="719" r:id="rId5"/>
    <p:sldId id="724" r:id="rId6"/>
    <p:sldId id="725" r:id="rId7"/>
    <p:sldId id="720" r:id="rId8"/>
    <p:sldId id="721" r:id="rId9"/>
    <p:sldId id="723" r:id="rId10"/>
    <p:sldId id="722" r:id="rId11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1B5BA2"/>
    <a:srgbClr val="87BBE0"/>
    <a:srgbClr val="000000"/>
    <a:srgbClr val="FF5050"/>
    <a:srgbClr val="0099CC"/>
    <a:srgbClr val="D9445A"/>
    <a:srgbClr val="525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5862" autoAdjust="0"/>
  </p:normalViewPr>
  <p:slideViewPr>
    <p:cSldViewPr>
      <p:cViewPr>
        <p:scale>
          <a:sx n="116" d="100"/>
          <a:sy n="116" d="100"/>
        </p:scale>
        <p:origin x="-5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89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38" y="-90"/>
      </p:cViewPr>
      <p:guideLst>
        <p:guide orient="horz" pos="312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DED52C0-C307-4DC6-9710-C2D9C894B3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3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1700"/>
            <a:ext cx="497522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C39422F-251D-47FD-864B-BEB3C1C61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27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8E12ED-50CC-411D-9ABF-9A7EA3E53A6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B934C-DD01-47A0-A9B3-FE031690B6F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B934C-DD01-47A0-A9B3-FE031690B6F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B934C-DD01-47A0-A9B3-FE031690B6F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B934C-DD01-47A0-A9B3-FE031690B6F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B934C-DD01-47A0-A9B3-FE031690B6F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B934C-DD01-47A0-A9B3-FE031690B6F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B934C-DD01-47A0-A9B3-FE031690B6F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B934C-DD01-47A0-A9B3-FE031690B6F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Univers" pitchFamily="34" charset="0"/>
                <a:cs typeface="+mn-cs"/>
              </a:rPr>
              <a:t>International</a:t>
            </a:r>
            <a:br>
              <a:rPr lang="en-US" sz="1000" dirty="0">
                <a:solidFill>
                  <a:schemeClr val="bg1"/>
                </a:solidFill>
                <a:latin typeface="Univers" pitchFamily="34" charset="0"/>
                <a:cs typeface="+mn-cs"/>
              </a:rPr>
            </a:br>
            <a:r>
              <a:rPr lang="en-US" sz="1000" dirty="0">
                <a:solidFill>
                  <a:schemeClr val="bg1"/>
                </a:solidFill>
                <a:latin typeface="Univers" pitchFamily="34" charset="0"/>
                <a:cs typeface="+mn-cs"/>
              </a:rPr>
              <a:t>Telecommunication</a:t>
            </a:r>
            <a:br>
              <a:rPr lang="en-US" sz="1000" dirty="0">
                <a:solidFill>
                  <a:schemeClr val="bg1"/>
                </a:solidFill>
                <a:latin typeface="Univers" pitchFamily="34" charset="0"/>
                <a:cs typeface="+mn-cs"/>
              </a:rPr>
            </a:br>
            <a:r>
              <a:rPr lang="en-US" sz="1000" dirty="0">
                <a:solidFill>
                  <a:schemeClr val="bg1"/>
                </a:solidFill>
                <a:latin typeface="Univers" pitchFamily="34" charset="0"/>
                <a:cs typeface="+mn-cs"/>
              </a:rPr>
              <a:t>Union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C4B84"/>
                </a:solidFill>
                <a:cs typeface="+mn-cs"/>
              </a:rPr>
              <a:t> </a:t>
            </a:r>
            <a:endParaRPr lang="en-US" sz="24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C4B84"/>
                </a:solidFill>
                <a:cs typeface="+mn-cs"/>
              </a:rPr>
              <a:t> </a:t>
            </a:r>
            <a:endParaRPr lang="en-US" sz="24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rgbClr val="000000"/>
                </a:solidFill>
                <a:cs typeface="+mn-cs"/>
              </a:rPr>
              <a:t> </a:t>
            </a:r>
            <a:endParaRPr lang="en-US" sz="2400" dirty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9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0675" y="6080125"/>
            <a:ext cx="19335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2886075" y="6302375"/>
            <a:ext cx="370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E438A"/>
                </a:solidFill>
                <a:latin typeface="Zurich BlkEx BT"/>
                <a:cs typeface="+mn-cs"/>
              </a:rPr>
              <a:t>Committed to connecting the world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A945E-9CBE-4936-8F97-9C14C59FD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16F6-6976-482C-BC6E-3CDF201970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81088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81088"/>
            <a:ext cx="5678487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4562-E454-4AC3-8BBB-A4D6674BE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0F7CE-D864-46BD-A281-643E72AD9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F9D23-B598-44AF-94A3-F184DB23D9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158EF-2F83-4275-B2DB-DA87245DD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DF35-3946-4D23-A334-2261396F1E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FD094-E8AE-4EC4-A94E-C85414A0BC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D96C-73EE-4789-8E8A-A1D45ADB87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29AF-2C4F-482E-922B-44D632BC0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E4F62-D2F6-4C4A-981D-189A1AFFF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mark"/>
          <p:cNvPicPr>
            <a:picLocks noChangeAspect="1" noChangeArrowheads="1"/>
          </p:cNvPicPr>
          <p:nvPr/>
        </p:nvPicPr>
        <p:blipFill>
          <a:blip r:embed="rId13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9350" y="6403975"/>
            <a:ext cx="3397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>
                <a:solidFill>
                  <a:srgbClr val="0E438A"/>
                </a:solidFill>
                <a:latin typeface="Zurich BT" charset="0"/>
                <a:cs typeface="Times New Roman" pitchFamily="18" charset="0"/>
              </a:defRPr>
            </a:lvl1pPr>
          </a:lstStyle>
          <a:p>
            <a:pPr>
              <a:defRPr/>
            </a:pPr>
            <a:fld id="{1D0BCA28-D5DA-4874-ACEF-B45D7C3CFA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4" name="Picture 5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4025" y="6124575"/>
            <a:ext cx="19335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2916238" y="6308725"/>
            <a:ext cx="370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E438A"/>
                </a:solidFill>
                <a:latin typeface="Zurich BlkEx BT"/>
                <a:cs typeface="+mn-cs"/>
              </a:rPr>
              <a:t>Committed to connecting the world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23850" y="1052513"/>
            <a:ext cx="84248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4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ITU-T Study Group 2</a:t>
            </a:r>
            <a:r>
              <a:rPr lang="en-US" sz="4400" b="1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400" b="1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Operational aspects of service provision and telecommunications management </a:t>
            </a:r>
            <a:r>
              <a:rPr lang="en-US" sz="36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400" b="1" dirty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400" b="1" dirty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4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WTSA-12</a:t>
            </a:r>
            <a:br>
              <a:rPr lang="en-US" sz="44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/>
              <a:t>Marie-</a:t>
            </a:r>
            <a:r>
              <a:rPr lang="en-US" sz="3200" dirty="0" err="1" smtClean="0"/>
              <a:t>Thérèse</a:t>
            </a:r>
            <a:r>
              <a:rPr lang="en-US" sz="3200" dirty="0" smtClean="0"/>
              <a:t> Alajouanine</a:t>
            </a:r>
            <a:endParaRPr lang="en-GB" sz="3200" dirty="0" smtClean="0"/>
          </a:p>
          <a:p>
            <a:pPr algn="ctr">
              <a:defRPr/>
            </a:pPr>
            <a:endParaRPr lang="en-US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39463"/>
            <a:ext cx="7772400" cy="584775"/>
          </a:xfrm>
        </p:spPr>
        <p:txBody>
          <a:bodyPr/>
          <a:lstStyle/>
          <a:p>
            <a:r>
              <a:rPr lang="en-US" sz="3200" dirty="0" smtClean="0">
                <a:solidFill>
                  <a:srgbClr val="0E438A"/>
                </a:solidFill>
              </a:rPr>
              <a:t>Future work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8604250" cy="4680520"/>
          </a:xfrm>
        </p:spPr>
        <p:txBody>
          <a:bodyPr/>
          <a:lstStyle/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New numbering, naming, addressing and identification capabilities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New routing methods 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Service definition issues 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Telecommunication for disaster relief/early warning issues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Human factors issues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Network and service operation issues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Telecommunication management issues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7772400" cy="641350"/>
          </a:xfrm>
        </p:spPr>
        <p:txBody>
          <a:bodyPr/>
          <a:lstStyle/>
          <a:p>
            <a:r>
              <a:rPr lang="en-US" dirty="0" smtClean="0">
                <a:solidFill>
                  <a:srgbClr val="0E438A"/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12875"/>
            <a:ext cx="7772400" cy="4256088"/>
          </a:xfrm>
        </p:spPr>
        <p:txBody>
          <a:bodyPr/>
          <a:lstStyle/>
          <a:p>
            <a:pPr lvl="2">
              <a:lnSpc>
                <a:spcPct val="150000"/>
              </a:lnSpc>
              <a:buClr>
                <a:srgbClr val="0E438A"/>
              </a:buClr>
              <a:buSzPct val="110000"/>
              <a:defRPr/>
            </a:pPr>
            <a:r>
              <a:rPr lang="en-US" sz="3200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Terms of reference</a:t>
            </a:r>
          </a:p>
          <a:p>
            <a:pPr lvl="2">
              <a:lnSpc>
                <a:spcPct val="150000"/>
              </a:lnSpc>
              <a:buClr>
                <a:srgbClr val="0E438A"/>
              </a:buClr>
              <a:buSzPct val="110000"/>
              <a:defRPr/>
            </a:pPr>
            <a:r>
              <a:rPr lang="en-US" sz="3200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Highlights of achievements</a:t>
            </a:r>
          </a:p>
          <a:p>
            <a:pPr lvl="2">
              <a:lnSpc>
                <a:spcPct val="150000"/>
              </a:lnSpc>
              <a:buClr>
                <a:srgbClr val="0E438A"/>
              </a:buClr>
              <a:buSzPct val="110000"/>
              <a:defRPr/>
            </a:pPr>
            <a:r>
              <a:rPr lang="en-US" sz="3200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Future work</a:t>
            </a:r>
          </a:p>
          <a:p>
            <a:pPr lvl="2">
              <a:lnSpc>
                <a:spcPct val="150000"/>
              </a:lnSpc>
              <a:buClr>
                <a:srgbClr val="0E438A"/>
              </a:buClr>
              <a:buSzPct val="110000"/>
              <a:buNone/>
              <a:defRPr/>
            </a:pPr>
            <a:endParaRPr lang="en-US" kern="1200" dirty="0" smtClean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2</a:t>
            </a:fld>
            <a:endParaRPr lang="en-US" smtClean="0">
              <a:latin typeface="Zurich B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08000"/>
            <a:ext cx="7772400" cy="647700"/>
          </a:xfrm>
        </p:spPr>
        <p:txBody>
          <a:bodyPr/>
          <a:lstStyle/>
          <a:p>
            <a:r>
              <a:rPr lang="en-US" dirty="0" smtClean="0">
                <a:solidFill>
                  <a:srgbClr val="0E438A"/>
                </a:solidFill>
              </a:rPr>
              <a:t>Terms of Reference (1/5)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8964488" cy="4114800"/>
          </a:xfrm>
        </p:spPr>
        <p:txBody>
          <a:bodyPr/>
          <a:lstStyle/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principles of service provision, definition and operational requirements of service emulation;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numbering, naming, addressing requirements and resource assignment including criteria and procedures for reservation and assignment;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routing and interworking requirements;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human factors;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08000"/>
            <a:ext cx="7772400" cy="647700"/>
          </a:xfrm>
        </p:spPr>
        <p:txBody>
          <a:bodyPr/>
          <a:lstStyle/>
          <a:p>
            <a:r>
              <a:rPr lang="en-US" dirty="0" smtClean="0">
                <a:solidFill>
                  <a:srgbClr val="0E438A"/>
                </a:solidFill>
              </a:rPr>
              <a:t>Terms of Reference (2/5)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604250" cy="4114800"/>
          </a:xfrm>
        </p:spPr>
        <p:txBody>
          <a:bodyPr/>
          <a:lstStyle/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operational and management aspects of networks including network traffic management, designations, and transport-related operations procedures;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operational aspects of interworking between traditional telecommunication networks and evolving networks;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08000"/>
            <a:ext cx="7772400" cy="647700"/>
          </a:xfrm>
        </p:spPr>
        <p:txBody>
          <a:bodyPr/>
          <a:lstStyle/>
          <a:p>
            <a:r>
              <a:rPr lang="en-US" dirty="0" smtClean="0">
                <a:solidFill>
                  <a:srgbClr val="0E438A"/>
                </a:solidFill>
              </a:rPr>
              <a:t>Terms of Reference (3/5)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604250" cy="4114800"/>
          </a:xfrm>
        </p:spPr>
        <p:txBody>
          <a:bodyPr/>
          <a:lstStyle/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evaluation of feedback from operators, manufacturing companies and users on different aspects of network operation;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management of telecommunication services, networks, and equipment via management systems, including support for next-generation networks (NGN) and the application and evolution of the telecommunication management network (TMN) framework;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08000"/>
            <a:ext cx="7772400" cy="647700"/>
          </a:xfrm>
        </p:spPr>
        <p:txBody>
          <a:bodyPr/>
          <a:lstStyle/>
          <a:p>
            <a:r>
              <a:rPr lang="en-US" dirty="0" smtClean="0">
                <a:solidFill>
                  <a:srgbClr val="0E438A"/>
                </a:solidFill>
              </a:rPr>
              <a:t>Terms of Reference (4/5)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604250" cy="4114800"/>
          </a:xfrm>
        </p:spPr>
        <p:txBody>
          <a:bodyPr/>
          <a:lstStyle/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ensuring the consistency of the format and structure of </a:t>
            </a:r>
            <a:r>
              <a:rPr lang="en-US" dirty="0" err="1" smtClean="0">
                <a:solidFill>
                  <a:srgbClr val="0070C0"/>
                </a:solidFill>
              </a:rPr>
              <a:t>IdM</a:t>
            </a:r>
            <a:r>
              <a:rPr lang="en-US" dirty="0" smtClean="0">
                <a:solidFill>
                  <a:srgbClr val="0070C0"/>
                </a:solidFill>
              </a:rPr>
              <a:t> identifiers; and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specifying interfaces to management systems to support the communication of identity information within or between organizational domains.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08000"/>
            <a:ext cx="7772400" cy="647700"/>
          </a:xfrm>
        </p:spPr>
        <p:txBody>
          <a:bodyPr/>
          <a:lstStyle/>
          <a:p>
            <a:r>
              <a:rPr lang="en-US" dirty="0" smtClean="0">
                <a:solidFill>
                  <a:srgbClr val="0E438A"/>
                </a:solidFill>
              </a:rPr>
              <a:t>Terms of Reference (5/5)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604250" cy="4114800"/>
          </a:xfrm>
        </p:spPr>
        <p:txBody>
          <a:bodyPr/>
          <a:lstStyle/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Lead SG for: </a:t>
            </a:r>
          </a:p>
          <a:p>
            <a:pPr lvl="3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service definition, numbering and routing</a:t>
            </a:r>
          </a:p>
          <a:p>
            <a:pPr lvl="3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telecommunication for disaster relief/early warning</a:t>
            </a:r>
          </a:p>
          <a:p>
            <a:pPr lvl="3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telecommunication management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39463"/>
            <a:ext cx="7772400" cy="584775"/>
          </a:xfrm>
        </p:spPr>
        <p:txBody>
          <a:bodyPr/>
          <a:lstStyle/>
          <a:p>
            <a:r>
              <a:rPr lang="en-US" sz="3200" dirty="0" smtClean="0">
                <a:solidFill>
                  <a:srgbClr val="0E438A"/>
                </a:solidFill>
              </a:rPr>
              <a:t>Highlights of achievement (1/2)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8604250" cy="4114800"/>
          </a:xfrm>
        </p:spPr>
        <p:txBody>
          <a:bodyPr/>
          <a:lstStyle/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Continuing assignments of shared numbering resources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Updated E.101, Terms and Definitions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Revised E.129, Presentation of national numbering plans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New Supplement 2 to E.156 on misuse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Updated E.164 and its Supplements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Updated E.212, The international identification plan for public networks and subscriptions  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39463"/>
            <a:ext cx="7772400" cy="584775"/>
          </a:xfrm>
        </p:spPr>
        <p:txBody>
          <a:bodyPr/>
          <a:lstStyle/>
          <a:p>
            <a:r>
              <a:rPr lang="en-US" sz="3200" dirty="0" smtClean="0">
                <a:solidFill>
                  <a:srgbClr val="0E438A"/>
                </a:solidFill>
              </a:rPr>
              <a:t>Highlights of achievement </a:t>
            </a:r>
            <a:r>
              <a:rPr lang="en-US" sz="3200" smtClean="0">
                <a:solidFill>
                  <a:srgbClr val="0E438A"/>
                </a:solidFill>
              </a:rPr>
              <a:t>(2/2)</a:t>
            </a:r>
            <a:endParaRPr lang="en-US" sz="3200" dirty="0" smtClean="0">
              <a:solidFill>
                <a:srgbClr val="0E438A"/>
              </a:solidFill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604250" cy="4114800"/>
          </a:xfrm>
        </p:spPr>
        <p:txBody>
          <a:bodyPr/>
          <a:lstStyle/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 New E.1100, Specification of an international numbering resource for use in the provisioning of international help lines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New E.157, International Calling Party Number Delivery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13 new Recommendations related to operational management, including NGN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Revised 8 Recommendations related to related to operational management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  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714A8851139441A05482C1F1FF7A11" ma:contentTypeVersion="3" ma:contentTypeDescription="Create a new document." ma:contentTypeScope="" ma:versionID="c994c492a03019fa369b4215cac54fc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B9DD4F-9E82-4C61-9E41-B1598E5D4B2F}"/>
</file>

<file path=customXml/itemProps2.xml><?xml version="1.0" encoding="utf-8"?>
<ds:datastoreItem xmlns:ds="http://schemas.openxmlformats.org/officeDocument/2006/customXml" ds:itemID="{4C323EBD-FF2B-468D-8498-016EC1F22167}"/>
</file>

<file path=customXml/itemProps3.xml><?xml version="1.0" encoding="utf-8"?>
<ds:datastoreItem xmlns:ds="http://schemas.openxmlformats.org/officeDocument/2006/customXml" ds:itemID="{8050D1F6-A148-4672-B3BB-8C5792DEECC9}"/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20207</TotalTime>
  <Words>359</Words>
  <Application>Microsoft Office PowerPoint</Application>
  <PresentationFormat>On-screen Show (4:3)</PresentationFormat>
  <Paragraphs>56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ITU-e</vt:lpstr>
      <vt:lpstr>PowerPoint Presentation</vt:lpstr>
      <vt:lpstr>Contents</vt:lpstr>
      <vt:lpstr>Terms of Reference (1/5)</vt:lpstr>
      <vt:lpstr>Terms of Reference (2/5)</vt:lpstr>
      <vt:lpstr>Terms of Reference (3/5)</vt:lpstr>
      <vt:lpstr>Terms of Reference (4/5)</vt:lpstr>
      <vt:lpstr>Terms of Reference (5/5)</vt:lpstr>
      <vt:lpstr>Highlights of achievement (1/2)</vt:lpstr>
      <vt:lpstr>Highlights of achievement (2/2)</vt:lpstr>
      <vt:lpstr>Future work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SG2 presentation for WTSA-12</dc:title>
  <dc:subject>(WTSA-08 report)</dc:subject>
  <dc:creator>ITU</dc:creator>
  <cp:keywords>ITU</cp:keywords>
  <cp:lastModifiedBy>Al-Mnini, Lara</cp:lastModifiedBy>
  <cp:revision>460</cp:revision>
  <cp:lastPrinted>2001-11-25T13:41:09Z</cp:lastPrinted>
  <dcterms:created xsi:type="dcterms:W3CDTF">2006-05-30T12:53:59Z</dcterms:created>
  <dcterms:modified xsi:type="dcterms:W3CDTF">2012-11-16T07:58:40Z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tor">
    <vt:lpwstr>;#ITU-D;#</vt:lpwstr>
  </property>
  <property fmtid="{D5CDD505-2E9C-101B-9397-08002B2CF9AE}" pid="3" name="Web Link">
    <vt:lpwstr>http://www.mobileworldcongress.com/homepage.htm, http://www.mobileworldcongress.com/homepage.htm</vt:lpwstr>
  </property>
  <property fmtid="{D5CDD505-2E9C-101B-9397-08002B2CF9AE}" pid="4" name="Other Keyword(s)">
    <vt:lpwstr/>
  </property>
  <property fmtid="{D5CDD505-2E9C-101B-9397-08002B2CF9AE}" pid="5" name="ContentType">
    <vt:lpwstr>Document</vt:lpwstr>
  </property>
  <property fmtid="{D5CDD505-2E9C-101B-9397-08002B2CF9AE}" pid="6" name="Location">
    <vt:lpwstr>Barcelona, Spain</vt:lpwstr>
  </property>
  <property fmtid="{D5CDD505-2E9C-101B-9397-08002B2CF9AE}" pid="7" name="Author0">
    <vt:lpwstr/>
  </property>
  <property fmtid="{D5CDD505-2E9C-101B-9397-08002B2CF9AE}" pid="8" name="Date">
    <vt:lpwstr>2008-02-13T00:00:00Z</vt:lpwstr>
  </property>
  <property fmtid="{D5CDD505-2E9C-101B-9397-08002B2CF9AE}" pid="9" name="Event">
    <vt:lpwstr>GSMA Mobile World Congress</vt:lpwstr>
  </property>
  <property fmtid="{D5CDD505-2E9C-101B-9397-08002B2CF9AE}" pid="10" name="display_urn:schemas-microsoft-com:office:office#PPTAuthor">
    <vt:lpwstr>Touré, Hamadoun</vt:lpwstr>
  </property>
  <property fmtid="{D5CDD505-2E9C-101B-9397-08002B2CF9AE}" pid="11" name="PPTAuthor">
    <vt:lpwstr>78;#ITU_USERS\toure</vt:lpwstr>
  </property>
  <property fmtid="{D5CDD505-2E9C-101B-9397-08002B2CF9AE}" pid="12" name="ContentTypeId">
    <vt:lpwstr>0x01010058714A8851139441A05482C1F1FF7A11</vt:lpwstr>
  </property>
</Properties>
</file>