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61" r:id="rId2"/>
    <p:sldId id="263" r:id="rId3"/>
    <p:sldId id="271" r:id="rId4"/>
    <p:sldId id="264" r:id="rId5"/>
    <p:sldId id="265" r:id="rId6"/>
    <p:sldId id="266" r:id="rId7"/>
    <p:sldId id="267" r:id="rId8"/>
    <p:sldId id="272" r:id="rId9"/>
    <p:sldId id="268" r:id="rId10"/>
    <p:sldId id="273" r:id="rId11"/>
    <p:sldId id="274" r:id="rId12"/>
    <p:sldId id="276" r:id="rId13"/>
    <p:sldId id="275" r:id="rId14"/>
    <p:sldId id="277" r:id="rId15"/>
    <p:sldId id="278" r:id="rId16"/>
    <p:sldId id="279" r:id="rId17"/>
    <p:sldId id="280" r:id="rId18"/>
    <p:sldId id="283" r:id="rId19"/>
    <p:sldId id="284" r:id="rId20"/>
    <p:sldId id="288" r:id="rId21"/>
    <p:sldId id="287" r:id="rId22"/>
    <p:sldId id="289" r:id="rId23"/>
    <p:sldId id="259" r:id="rId2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5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67" autoAdjust="0"/>
    <p:restoredTop sz="98029" autoAdjust="0"/>
  </p:normalViewPr>
  <p:slideViewPr>
    <p:cSldViewPr>
      <p:cViewPr varScale="1">
        <p:scale>
          <a:sx n="72" d="100"/>
          <a:sy n="72" d="100"/>
        </p:scale>
        <p:origin x="-8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21" Type="http://schemas.openxmlformats.org/officeDocument/2006/relationships/slide" Target="slides/slide20.xml"/><Relationship Id="rId3" Type="http://schemas.openxmlformats.org/officeDocument/2006/relationships/slide" Target="slides/slide2.xml"/><Relationship Id="rId34" Type="http://schemas.openxmlformats.org/officeDocument/2006/relationships/customXml" Target="../customXml/item3.xml"/><Relationship Id="rId2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33" Type="http://schemas.openxmlformats.org/officeDocument/2006/relationships/customXml" Target="../customXml/item2.xml"/><Relationship Id="rId20" Type="http://schemas.openxmlformats.org/officeDocument/2006/relationships/slide" Target="slides/slide19.xml"/><Relationship Id="rId29" Type="http://schemas.openxmlformats.org/officeDocument/2006/relationships/viewProps" Target="viewProps.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slide" Target="slides/slide23.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32" Type="http://schemas.openxmlformats.org/officeDocument/2006/relationships/customXml" Target="../customXml/item1.xml"/><Relationship Id="rId23" Type="http://schemas.openxmlformats.org/officeDocument/2006/relationships/slide" Target="slides/slide22.xml"/><Relationship Id="rId28"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3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printerSettings" Target="printerSettings/printerSettings1.bin"/><Relationship Id="rId30"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FB9C996C-61B8-694E-883B-15B61A2FFF56}" type="datetimeFigureOut">
              <a:rPr kumimoji="1" lang="ja-JP" altLang="en-US" smtClean="0"/>
              <a:t>12/09/04</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6480813-4DBE-8B4C-A086-3DD69548069C}" type="slidenum">
              <a:rPr kumimoji="1" lang="ja-JP" altLang="en-US" smtClean="0"/>
              <a:t>‹#›</a:t>
            </a:fld>
            <a:endParaRPr kumimoji="1" lang="ja-JP" altLang="en-US"/>
          </a:p>
        </p:txBody>
      </p:sp>
    </p:spTree>
    <p:extLst>
      <p:ext uri="{BB962C8B-B14F-4D97-AF65-F5344CB8AC3E}">
        <p14:creationId xmlns:p14="http://schemas.microsoft.com/office/powerpoint/2010/main" val="1618366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C55246D-75D2-4D4B-9E0E-6E046C1D4FD3}" type="datetimeFigureOut">
              <a:rPr kumimoji="1" lang="ja-JP" altLang="en-US" smtClean="0"/>
              <a:pPr/>
              <a:t>12/09/04</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6FA3ED1-A7B8-41D0-8E20-3CA1FD1FF69B}" type="slidenum">
              <a:rPr kumimoji="1" lang="ja-JP" altLang="en-US" smtClean="0"/>
              <a:pPr/>
              <a:t>‹#›</a:t>
            </a:fld>
            <a:endParaRPr kumimoji="1" lang="ja-JP" altLang="en-US"/>
          </a:p>
        </p:txBody>
      </p:sp>
    </p:spTree>
    <p:extLst>
      <p:ext uri="{BB962C8B-B14F-4D97-AF65-F5344CB8AC3E}">
        <p14:creationId xmlns:p14="http://schemas.microsoft.com/office/powerpoint/2010/main" val="17167665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 タイトル スライド">
    <p:spTree>
      <p:nvGrpSpPr>
        <p:cNvPr id="1" name=""/>
        <p:cNvGrpSpPr/>
        <p:nvPr/>
      </p:nvGrpSpPr>
      <p:grpSpPr>
        <a:xfrm>
          <a:off x="0" y="0"/>
          <a:ext cx="0" cy="0"/>
          <a:chOff x="0" y="0"/>
          <a:chExt cx="0" cy="0"/>
        </a:xfrm>
      </p:grpSpPr>
      <p:pic>
        <p:nvPicPr>
          <p:cNvPr id="2050" name="Picture 2" descr="logo"/>
          <p:cNvPicPr>
            <a:picLocks noChangeAspect="1" noChangeArrowheads="1"/>
          </p:cNvPicPr>
          <p:nvPr userDrawn="1"/>
        </p:nvPicPr>
        <p:blipFill>
          <a:blip r:embed="rId2"/>
          <a:srcRect/>
          <a:stretch>
            <a:fillRect/>
          </a:stretch>
        </p:blipFill>
        <p:spPr bwMode="auto">
          <a:xfrm>
            <a:off x="7264400" y="0"/>
            <a:ext cx="1879600" cy="1784350"/>
          </a:xfrm>
          <a:prstGeom prst="rect">
            <a:avLst/>
          </a:prstGeom>
          <a:noFill/>
        </p:spPr>
      </p:pic>
      <p:sp>
        <p:nvSpPr>
          <p:cNvPr id="2051" name="Line 3"/>
          <p:cNvSpPr>
            <a:spLocks noChangeShapeType="1"/>
          </p:cNvSpPr>
          <p:nvPr userDrawn="1"/>
        </p:nvSpPr>
        <p:spPr bwMode="auto">
          <a:xfrm>
            <a:off x="360000" y="2706688"/>
            <a:ext cx="8424000" cy="0"/>
          </a:xfrm>
          <a:prstGeom prst="line">
            <a:avLst/>
          </a:prstGeom>
          <a:noFill/>
          <a:ln w="36068">
            <a:solidFill>
              <a:srgbClr val="0099CE"/>
            </a:solidFill>
            <a:round/>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052" name="Text Box 4"/>
          <p:cNvSpPr txBox="1">
            <a:spLocks noChangeArrowheads="1"/>
          </p:cNvSpPr>
          <p:nvPr userDrawn="1"/>
        </p:nvSpPr>
        <p:spPr bwMode="auto">
          <a:xfrm>
            <a:off x="5686417" y="6542088"/>
            <a:ext cx="3076575" cy="152400"/>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Copyright ©Little </a:t>
            </a:r>
            <a:r>
              <a:rPr kumimoji="1" lang="en-US" altLang="ja-JP" sz="700" b="1" i="0" u="none" strike="noStrike" cap="none" normalizeH="0" baseline="0" dirty="0" err="1" smtClean="0">
                <a:ln>
                  <a:noFill/>
                </a:ln>
                <a:solidFill>
                  <a:schemeClr val="tx1"/>
                </a:solidFill>
                <a:effectLst/>
                <a:latin typeface="Arial" pitchFamily="34" charset="0"/>
                <a:ea typeface="ＭＳ Ｐゴシック" pitchFamily="50" charset="-128"/>
                <a:cs typeface="ＭＳ Ｐゴシック" pitchFamily="50" charset="-128"/>
              </a:rPr>
              <a:t>eArth</a:t>
            </a: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 Corporation Co., Ltd. 2012 All Rights Reserved.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4" name="Picture 6" descr="右下高"/>
          <p:cNvPicPr>
            <a:picLocks noChangeAspect="1" noChangeArrowheads="1"/>
          </p:cNvPicPr>
          <p:nvPr userDrawn="1"/>
        </p:nvPicPr>
        <p:blipFill>
          <a:blip r:embed="rId3"/>
          <a:srcRect/>
          <a:stretch>
            <a:fillRect/>
          </a:stretch>
        </p:blipFill>
        <p:spPr bwMode="auto">
          <a:xfrm>
            <a:off x="0" y="4006850"/>
            <a:ext cx="5119688" cy="2851150"/>
          </a:xfrm>
          <a:prstGeom prst="rect">
            <a:avLst/>
          </a:prstGeom>
          <a:noFill/>
        </p:spPr>
      </p:pic>
      <p:sp>
        <p:nvSpPr>
          <p:cNvPr id="2" name="タイトル 1"/>
          <p:cNvSpPr>
            <a:spLocks noGrp="1"/>
          </p:cNvSpPr>
          <p:nvPr>
            <p:ph type="ctrTitle" hasCustomPrompt="1"/>
          </p:nvPr>
        </p:nvSpPr>
        <p:spPr>
          <a:xfrm>
            <a:off x="360000" y="2199600"/>
            <a:ext cx="8424000" cy="441319"/>
          </a:xfrm>
        </p:spPr>
        <p:txBody>
          <a:bodyPr tIns="0"/>
          <a:lstStyle>
            <a:lvl1pPr>
              <a:defRPr>
                <a:latin typeface="Verdana"/>
                <a:cs typeface="Verdana"/>
              </a:defRPr>
            </a:lvl1pPr>
          </a:lstStyle>
          <a:p>
            <a:r>
              <a:rPr kumimoji="1" lang="en-US" altLang="ja-JP" dirty="0" smtClean="0">
                <a:latin typeface="+mn-lt"/>
                <a:cs typeface="Wingdings" charset="2"/>
              </a:rPr>
              <a:t>Title title</a:t>
            </a:r>
            <a:endParaRPr kumimoji="1" lang="ja-JP" altLang="en-US" dirty="0"/>
          </a:p>
        </p:txBody>
      </p:sp>
      <p:sp>
        <p:nvSpPr>
          <p:cNvPr id="3" name="サブタイトル 2"/>
          <p:cNvSpPr>
            <a:spLocks noGrp="1"/>
          </p:cNvSpPr>
          <p:nvPr>
            <p:ph type="subTitle" idx="1" hasCustomPrompt="1"/>
          </p:nvPr>
        </p:nvSpPr>
        <p:spPr>
          <a:xfrm>
            <a:off x="5598000" y="4654800"/>
            <a:ext cx="3214710" cy="313086"/>
          </a:xfrm>
        </p:spPr>
        <p:txBody>
          <a:bodyPr lIns="0" tIns="0" rIns="0">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dirty="0" smtClean="0"/>
              <a:t>2012</a:t>
            </a:r>
            <a:r>
              <a:rPr kumimoji="1" lang="ja-JP" altLang="en-US" dirty="0" smtClean="0"/>
              <a:t>年</a:t>
            </a:r>
            <a:r>
              <a:rPr kumimoji="1" lang="en-US" altLang="ja-JP" dirty="0" smtClean="0"/>
              <a:t>XX</a:t>
            </a:r>
            <a:r>
              <a:rPr kumimoji="1" lang="ja-JP" altLang="en-US" dirty="0" smtClean="0"/>
              <a:t>月</a:t>
            </a:r>
            <a:r>
              <a:rPr kumimoji="1" lang="en-US" altLang="ja-JP" dirty="0" smtClean="0"/>
              <a:t>XX</a:t>
            </a:r>
            <a:r>
              <a:rPr kumimoji="1" lang="ja-JP" altLang="en-US" dirty="0" smtClean="0"/>
              <a:t>日</a:t>
            </a:r>
            <a:endParaRPr kumimoji="1" lang="ja-JP" altLang="en-US" dirty="0"/>
          </a:p>
        </p:txBody>
      </p:sp>
      <p:sp>
        <p:nvSpPr>
          <p:cNvPr id="11" name="テキスト プレースホルダ 10"/>
          <p:cNvSpPr>
            <a:spLocks noGrp="1"/>
          </p:cNvSpPr>
          <p:nvPr>
            <p:ph type="body" sz="quarter" idx="14" hasCustomPrompt="1"/>
          </p:nvPr>
        </p:nvSpPr>
        <p:spPr>
          <a:xfrm>
            <a:off x="5598000" y="5286388"/>
            <a:ext cx="3214800" cy="1143008"/>
          </a:xfrm>
        </p:spPr>
        <p:txBody>
          <a:bodyPr rIns="0">
            <a:noAutofit/>
          </a:bodyPr>
          <a:lstStyle>
            <a:lvl1pPr algn="r">
              <a:defRPr sz="1800"/>
            </a:lvl1pPr>
          </a:lstStyle>
          <a:p>
            <a:pPr lvl="0"/>
            <a:r>
              <a:rPr kumimoji="1" lang="ja-JP" altLang="en-US" dirty="0" smtClean="0"/>
              <a:t>株式会社ラック</a:t>
            </a:r>
            <a:endParaRPr kumimoji="1" lang="en-US" altLang="ja-JP" dirty="0" smtClean="0"/>
          </a:p>
          <a:p>
            <a:pPr lvl="0"/>
            <a:r>
              <a:rPr kumimoji="1" lang="ja-JP" altLang="en-US" dirty="0" smtClean="0"/>
              <a:t>部署名</a:t>
            </a:r>
            <a:endParaRPr kumimoji="1" lang="en-US" altLang="ja-JP" dirty="0" smtClean="0"/>
          </a:p>
          <a:p>
            <a:pPr lvl="0"/>
            <a:r>
              <a:rPr kumimoji="1" lang="ja-JP" altLang="en-US" dirty="0" smtClean="0"/>
              <a:t>名前</a:t>
            </a:r>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表紙2　タイトル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60000" y="2199600"/>
            <a:ext cx="8424000" cy="442800"/>
          </a:xfrm>
        </p:spPr>
        <p:txBody>
          <a:bodyPr tIns="0"/>
          <a:lstStyle>
            <a:lvl1pPr>
              <a:defRPr baseline="0">
                <a:latin typeface="Verdana"/>
                <a:cs typeface="Verdana"/>
              </a:defRPr>
            </a:lvl1pPr>
          </a:lstStyle>
          <a:p>
            <a:r>
              <a:rPr kumimoji="1" lang="en-US" altLang="ja-JP" dirty="0" err="1" smtClean="0"/>
              <a:t>Titile</a:t>
            </a:r>
            <a:endParaRPr kumimoji="1" lang="ja-JP" altLang="en-US" dirty="0"/>
          </a:p>
        </p:txBody>
      </p:sp>
      <p:sp>
        <p:nvSpPr>
          <p:cNvPr id="3" name="スライド番号プレースホルダ 2"/>
          <p:cNvSpPr>
            <a:spLocks noGrp="1"/>
          </p:cNvSpPr>
          <p:nvPr>
            <p:ph type="sldNum" sz="quarter" idx="10"/>
          </p:nvPr>
        </p:nvSpPr>
        <p:spPr/>
        <p:txBody>
          <a:bodyPr/>
          <a:lstStyle/>
          <a:p>
            <a:fld id="{A87C6133-668F-4594-BAF6-0C42E9DB4111}" type="slidenum">
              <a:rPr lang="ja-JP" altLang="en-US" smtClean="0"/>
              <a:pPr/>
              <a:t>‹#›</a:t>
            </a:fld>
            <a:endParaRPr lang="ja-JP" altLang="en-US" dirty="0"/>
          </a:p>
        </p:txBody>
      </p:sp>
      <p:pic>
        <p:nvPicPr>
          <p:cNvPr id="4" name="Picture 2" descr="logo"/>
          <p:cNvPicPr>
            <a:picLocks noChangeAspect="1" noChangeArrowheads="1"/>
          </p:cNvPicPr>
          <p:nvPr userDrawn="1"/>
        </p:nvPicPr>
        <p:blipFill>
          <a:blip r:embed="rId2"/>
          <a:srcRect/>
          <a:stretch>
            <a:fillRect/>
          </a:stretch>
        </p:blipFill>
        <p:spPr bwMode="auto">
          <a:xfrm>
            <a:off x="7264400" y="0"/>
            <a:ext cx="1879600" cy="1784350"/>
          </a:xfrm>
          <a:prstGeom prst="rect">
            <a:avLst/>
          </a:prstGeom>
          <a:noFill/>
        </p:spPr>
      </p:pic>
      <p:sp>
        <p:nvSpPr>
          <p:cNvPr id="5" name="Line 3"/>
          <p:cNvSpPr>
            <a:spLocks noChangeShapeType="1"/>
          </p:cNvSpPr>
          <p:nvPr userDrawn="1"/>
        </p:nvSpPr>
        <p:spPr bwMode="auto">
          <a:xfrm>
            <a:off x="360000" y="2706688"/>
            <a:ext cx="8424000" cy="0"/>
          </a:xfrm>
          <a:prstGeom prst="line">
            <a:avLst/>
          </a:prstGeom>
          <a:noFill/>
          <a:ln w="36068">
            <a:solidFill>
              <a:srgbClr val="0099CE"/>
            </a:solidFill>
            <a:round/>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6" name="Text Box 4"/>
          <p:cNvSpPr txBox="1">
            <a:spLocks noChangeArrowheads="1"/>
          </p:cNvSpPr>
          <p:nvPr userDrawn="1"/>
        </p:nvSpPr>
        <p:spPr bwMode="auto">
          <a:xfrm>
            <a:off x="5686417" y="6542088"/>
            <a:ext cx="3076575" cy="152400"/>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Copyright ©Little </a:t>
            </a:r>
            <a:r>
              <a:rPr kumimoji="1" lang="en-US" altLang="ja-JP" sz="700" b="1" i="0" u="none" strike="noStrike" cap="none" normalizeH="0" baseline="0" dirty="0" err="1" smtClean="0">
                <a:ln>
                  <a:noFill/>
                </a:ln>
                <a:solidFill>
                  <a:schemeClr val="tx1"/>
                </a:solidFill>
                <a:effectLst/>
                <a:latin typeface="Arial" pitchFamily="34" charset="0"/>
                <a:ea typeface="ＭＳ Ｐゴシック" pitchFamily="50" charset="-128"/>
                <a:cs typeface="ＭＳ Ｐゴシック" pitchFamily="50" charset="-128"/>
              </a:rPr>
              <a:t>eArth</a:t>
            </a: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 Corporation Co., Ltd. 2012 All Rights Reserved.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7" name="Picture 5" descr="c_logo_b"/>
          <p:cNvPicPr>
            <a:picLocks noChangeAspect="1" noChangeArrowheads="1"/>
          </p:cNvPicPr>
          <p:nvPr userDrawn="1"/>
        </p:nvPicPr>
        <p:blipFill>
          <a:blip r:embed="rId3"/>
          <a:srcRect/>
          <a:stretch>
            <a:fillRect/>
          </a:stretch>
        </p:blipFill>
        <p:spPr bwMode="auto">
          <a:xfrm>
            <a:off x="7767658" y="6229350"/>
            <a:ext cx="1042988" cy="203200"/>
          </a:xfrm>
          <a:prstGeom prst="rect">
            <a:avLst/>
          </a:prstGeom>
          <a:noFill/>
        </p:spPr>
      </p:pic>
      <p:pic>
        <p:nvPicPr>
          <p:cNvPr id="8" name="Picture 6" descr="右下高"/>
          <p:cNvPicPr>
            <a:picLocks noChangeAspect="1" noChangeArrowheads="1"/>
          </p:cNvPicPr>
          <p:nvPr userDrawn="1"/>
        </p:nvPicPr>
        <p:blipFill>
          <a:blip r:embed="rId4"/>
          <a:srcRect/>
          <a:stretch>
            <a:fillRect/>
          </a:stretch>
        </p:blipFill>
        <p:spPr bwMode="auto">
          <a:xfrm>
            <a:off x="0" y="4006850"/>
            <a:ext cx="5119688" cy="2851150"/>
          </a:xfrm>
          <a:prstGeom prst="rect">
            <a:avLst/>
          </a:prstGeom>
          <a:noFill/>
        </p:spPr>
      </p:pic>
      <p:sp>
        <p:nvSpPr>
          <p:cNvPr id="19" name="コンテンツ プレースホルダ 18"/>
          <p:cNvSpPr>
            <a:spLocks noGrp="1"/>
          </p:cNvSpPr>
          <p:nvPr>
            <p:ph sz="quarter" idx="16" hasCustomPrompt="1"/>
          </p:nvPr>
        </p:nvSpPr>
        <p:spPr>
          <a:xfrm>
            <a:off x="5598000" y="5371200"/>
            <a:ext cx="3214800" cy="320400"/>
          </a:xfrm>
        </p:spPr>
        <p:txBody>
          <a:bodyPr lIns="0" tIns="0" rIns="0">
            <a:normAutofit/>
          </a:bodyPr>
          <a:lstStyle>
            <a:lvl1pPr marL="342900" marR="0" indent="-342900" algn="r"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dirty="0" smtClean="0"/>
              <a:t>2012</a:t>
            </a:r>
            <a:r>
              <a:rPr kumimoji="1" lang="ja-JP" altLang="en-US" dirty="0" smtClean="0"/>
              <a:t>年</a:t>
            </a:r>
            <a:r>
              <a:rPr kumimoji="1" lang="en-US" altLang="ja-JP" dirty="0" smtClean="0"/>
              <a:t>XX</a:t>
            </a:r>
            <a:r>
              <a:rPr kumimoji="1" lang="ja-JP" altLang="en-US" dirty="0" smtClean="0"/>
              <a:t>月</a:t>
            </a:r>
            <a:r>
              <a:rPr kumimoji="1" lang="en-US" altLang="ja-JP" dirty="0" smtClean="0"/>
              <a:t>XX</a:t>
            </a:r>
            <a:r>
              <a:rPr kumimoji="1" lang="ja-JP" altLang="en-US" dirty="0" smtClean="0"/>
              <a:t>日</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中面 - コンテンツ">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atin typeface="Verdana"/>
                <a:cs typeface="Verdana"/>
              </a:defRPr>
            </a:lvl1pPr>
          </a:lstStyle>
          <a:p>
            <a:r>
              <a:rPr kumimoji="1" lang="ja-JP" altLang="en-US" dirty="0" smtClean="0"/>
              <a:t>スライドタイトルを入力</a:t>
            </a:r>
            <a:endParaRPr kumimoji="1" lang="ja-JP" altLang="en-US" dirty="0"/>
          </a:p>
        </p:txBody>
      </p:sp>
      <p:sp>
        <p:nvSpPr>
          <p:cNvPr id="3" name="コンテンツ プレースホルダ 2"/>
          <p:cNvSpPr>
            <a:spLocks noGrp="1"/>
          </p:cNvSpPr>
          <p:nvPr>
            <p:ph idx="1" hasCustomPrompt="1"/>
          </p:nvPr>
        </p:nvSpPr>
        <p:spPr/>
        <p:txBody>
          <a:bodyPr/>
          <a:lstStyle>
            <a:lvl1pPr>
              <a:buNone/>
              <a:defRPr>
                <a:latin typeface="Verdana"/>
                <a:ea typeface="ＭＳ Ｐゴシック" pitchFamily="50" charset="-128"/>
                <a:cs typeface="Verdana"/>
              </a:defRPr>
            </a:lvl1pPr>
            <a:lvl2pPr>
              <a:defRPr>
                <a:latin typeface="Verdana"/>
                <a:ea typeface="ＭＳ Ｐゴシック" pitchFamily="50" charset="-128"/>
                <a:cs typeface="Verdana"/>
              </a:defRPr>
            </a:lvl2pPr>
            <a:lvl3pPr>
              <a:defRPr>
                <a:latin typeface="Verdana"/>
                <a:ea typeface="ＭＳ Ｐゴシック" pitchFamily="50" charset="-128"/>
                <a:cs typeface="Verdana"/>
              </a:defRPr>
            </a:lvl3pPr>
            <a:lvl4pPr>
              <a:defRPr>
                <a:latin typeface="Verdana"/>
                <a:ea typeface="ＭＳ Ｐゴシック" pitchFamily="50" charset="-128"/>
                <a:cs typeface="Verdana"/>
              </a:defRPr>
            </a:lvl4pPr>
            <a:lvl5pPr>
              <a:defRPr>
                <a:latin typeface="Verdana"/>
                <a:ea typeface="ＭＳ Ｐゴシック" pitchFamily="50" charset="-128"/>
                <a:cs typeface="Verdana"/>
              </a:defRPr>
            </a:lvl5pPr>
          </a:lstStyle>
          <a:p>
            <a:pPr lvl="0"/>
            <a:r>
              <a:rPr kumimoji="1" lang="ja-JP" altLang="en-US" dirty="0" smtClean="0"/>
              <a:t>クリックしてテキストを入力</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12"/>
          </p:nvPr>
        </p:nvSpPr>
        <p:spPr/>
        <p:txBody>
          <a:bodyPr/>
          <a:lstStyle/>
          <a:p>
            <a:fld id="{3FF0257A-1193-46A6-BFEE-D6F23D77DD8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扉 - セクション見出し">
    <p:spTree>
      <p:nvGrpSpPr>
        <p:cNvPr id="1" name=""/>
        <p:cNvGrpSpPr/>
        <p:nvPr/>
      </p:nvGrpSpPr>
      <p:grpSpPr>
        <a:xfrm>
          <a:off x="0" y="0"/>
          <a:ext cx="0" cy="0"/>
          <a:chOff x="0" y="0"/>
          <a:chExt cx="0" cy="0"/>
        </a:xfrm>
      </p:grpSpPr>
      <p:grpSp>
        <p:nvGrpSpPr>
          <p:cNvPr id="3074" name="Group 2"/>
          <p:cNvGrpSpPr>
            <a:grpSpLocks/>
          </p:cNvGrpSpPr>
          <p:nvPr userDrawn="1"/>
        </p:nvGrpSpPr>
        <p:grpSpPr bwMode="auto">
          <a:xfrm>
            <a:off x="0" y="0"/>
            <a:ext cx="9144000" cy="6178550"/>
            <a:chOff x="0" y="0"/>
            <a:chExt cx="5760" cy="3892"/>
          </a:xfrm>
        </p:grpSpPr>
        <p:sp>
          <p:nvSpPr>
            <p:cNvPr id="3075" name="Rectangle 3"/>
            <p:cNvSpPr>
              <a:spLocks noChangeArrowheads="1"/>
            </p:cNvSpPr>
            <p:nvPr/>
          </p:nvSpPr>
          <p:spPr bwMode="auto">
            <a:xfrm>
              <a:off x="0" y="0"/>
              <a:ext cx="5760" cy="3892"/>
            </a:xfrm>
            <a:prstGeom prst="rect">
              <a:avLst/>
            </a:prstGeom>
            <a:solidFill>
              <a:srgbClr val="CBD5DC"/>
            </a:solidFill>
            <a:ln w="9525">
              <a:noFill/>
              <a:miter lim="800000"/>
              <a:headEnd/>
              <a:tailEnd/>
            </a:ln>
            <a:effectLst/>
          </p:spPr>
          <p:txBody>
            <a:bodyPr vert="horz" wrap="none" lIns="91440" tIns="45720" rIns="91440" bIns="45720" numCol="1" anchor="ctr" anchorCtr="0" compatLnSpc="1">
              <a:prstTxWarp prst="textNoShape">
                <a:avLst/>
              </a:prstTxWarp>
            </a:bodyPr>
            <a:lstStyle/>
            <a:p>
              <a:endParaRPr lang="ja-JP" altLang="en-US"/>
            </a:p>
          </p:txBody>
        </p:sp>
        <p:pic>
          <p:nvPicPr>
            <p:cNvPr id="3076" name="Picture 4" descr="右上中"/>
            <p:cNvPicPr>
              <a:picLocks noChangeAspect="1" noChangeArrowheads="1"/>
            </p:cNvPicPr>
            <p:nvPr/>
          </p:nvPicPr>
          <p:blipFill>
            <a:blip r:embed="rId2"/>
            <a:srcRect/>
            <a:stretch>
              <a:fillRect/>
            </a:stretch>
          </p:blipFill>
          <p:spPr bwMode="auto">
            <a:xfrm>
              <a:off x="2474" y="0"/>
              <a:ext cx="3286" cy="1830"/>
            </a:xfrm>
            <a:prstGeom prst="rect">
              <a:avLst/>
            </a:prstGeom>
            <a:noFill/>
          </p:spPr>
        </p:pic>
      </p:grpSp>
      <p:sp>
        <p:nvSpPr>
          <p:cNvPr id="2" name="タイトル 1"/>
          <p:cNvSpPr>
            <a:spLocks noGrp="1"/>
          </p:cNvSpPr>
          <p:nvPr>
            <p:ph type="title" hasCustomPrompt="1"/>
          </p:nvPr>
        </p:nvSpPr>
        <p:spPr>
          <a:xfrm>
            <a:off x="457200" y="2250000"/>
            <a:ext cx="5580000" cy="385200"/>
          </a:xfrm>
        </p:spPr>
        <p:txBody>
          <a:bodyPr tIns="0" anchor="t">
            <a:noAutofit/>
          </a:bodyPr>
          <a:lstStyle>
            <a:lvl1pPr algn="l">
              <a:defRPr sz="2800" b="0" cap="all">
                <a:latin typeface="Verdana"/>
                <a:cs typeface="Verdana"/>
              </a:defRPr>
            </a:lvl1pPr>
          </a:lstStyle>
          <a:p>
            <a:r>
              <a:rPr kumimoji="1" lang="ja-JP" altLang="en-US" dirty="0" smtClean="0"/>
              <a:t>セクション見出しを入力</a:t>
            </a:r>
            <a:endParaRPr kumimoji="1" lang="ja-JP" altLang="en-US" dirty="0"/>
          </a:p>
        </p:txBody>
      </p:sp>
      <p:sp>
        <p:nvSpPr>
          <p:cNvPr id="3" name="テキスト プレースホルダ 2"/>
          <p:cNvSpPr>
            <a:spLocks noGrp="1"/>
          </p:cNvSpPr>
          <p:nvPr>
            <p:ph type="body" idx="1" hasCustomPrompt="1"/>
          </p:nvPr>
        </p:nvSpPr>
        <p:spPr>
          <a:xfrm>
            <a:off x="457200" y="2930400"/>
            <a:ext cx="4114800" cy="1220400"/>
          </a:xfrm>
        </p:spPr>
        <p:txBody>
          <a:bodyPr lIns="0" tIns="0" anchor="t" anchorCtr="0"/>
          <a:lstStyle>
            <a:lvl1pPr marL="0" indent="0">
              <a:buNone/>
              <a:defRPr sz="2000">
                <a:solidFill>
                  <a:schemeClr val="tx1"/>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説明テキストを</a:t>
            </a:r>
            <a:r>
              <a:rPr kumimoji="1" lang="en-US" altLang="ja-JP" dirty="0" smtClean="0"/>
              <a:t>1</a:t>
            </a:r>
            <a:r>
              <a:rPr kumimoji="1" lang="ja-JP" altLang="en-US" dirty="0" smtClean="0"/>
              <a:t>－</a:t>
            </a:r>
            <a:r>
              <a:rPr kumimoji="1" lang="en-US" altLang="ja-JP" dirty="0" smtClean="0"/>
              <a:t>3</a:t>
            </a:r>
            <a:r>
              <a:rPr kumimoji="1" lang="ja-JP" altLang="en-US" dirty="0" smtClean="0"/>
              <a:t>行で入力</a:t>
            </a:r>
          </a:p>
        </p:txBody>
      </p:sp>
      <p:sp>
        <p:nvSpPr>
          <p:cNvPr id="6" name="スライド番号プレースホルダ 5"/>
          <p:cNvSpPr>
            <a:spLocks noGrp="1"/>
          </p:cNvSpPr>
          <p:nvPr>
            <p:ph type="sldNum" sz="quarter" idx="12"/>
          </p:nvPr>
        </p:nvSpPr>
        <p:spPr/>
        <p:txBody>
          <a:bodyPr/>
          <a:lstStyle/>
          <a:p>
            <a:fld id="{A87C6133-668F-4594-BAF6-0C42E9DB411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最終頁">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p>
            <a:fld id="{A87C6133-668F-4594-BAF6-0C42E9DB4111}" type="slidenum">
              <a:rPr kumimoji="1" lang="ja-JP" altLang="en-US" smtClean="0"/>
              <a:pPr/>
              <a:t>‹#›</a:t>
            </a:fld>
            <a:endParaRPr kumimoji="1" lang="ja-JP" altLang="en-US"/>
          </a:p>
        </p:txBody>
      </p:sp>
      <p:grpSp>
        <p:nvGrpSpPr>
          <p:cNvPr id="4098" name="Group 2"/>
          <p:cNvGrpSpPr>
            <a:grpSpLocks/>
          </p:cNvGrpSpPr>
          <p:nvPr userDrawn="1"/>
        </p:nvGrpSpPr>
        <p:grpSpPr bwMode="auto">
          <a:xfrm>
            <a:off x="0" y="0"/>
            <a:ext cx="9144000" cy="6183313"/>
            <a:chOff x="0" y="0"/>
            <a:chExt cx="5760" cy="3895"/>
          </a:xfrm>
        </p:grpSpPr>
        <p:grpSp>
          <p:nvGrpSpPr>
            <p:cNvPr id="4099" name="Group 3"/>
            <p:cNvGrpSpPr>
              <a:grpSpLocks/>
            </p:cNvGrpSpPr>
            <p:nvPr/>
          </p:nvGrpSpPr>
          <p:grpSpPr bwMode="auto">
            <a:xfrm>
              <a:off x="0" y="0"/>
              <a:ext cx="5760" cy="3895"/>
              <a:chOff x="0" y="0"/>
              <a:chExt cx="5760" cy="3895"/>
            </a:xfrm>
          </p:grpSpPr>
          <p:sp>
            <p:nvSpPr>
              <p:cNvPr id="4100" name="Rectangle 4"/>
              <p:cNvSpPr>
                <a:spLocks noChangeArrowheads="1"/>
              </p:cNvSpPr>
              <p:nvPr/>
            </p:nvSpPr>
            <p:spPr bwMode="auto">
              <a:xfrm>
                <a:off x="0" y="0"/>
                <a:ext cx="5760" cy="3895"/>
              </a:xfrm>
              <a:prstGeom prst="rect">
                <a:avLst/>
              </a:prstGeom>
              <a:solidFill>
                <a:srgbClr val="042275"/>
              </a:solidFill>
              <a:ln w="9525">
                <a:no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4101" name="Picture 5" descr="図1"/>
              <p:cNvPicPr>
                <a:picLocks noChangeAspect="1" noChangeArrowheads="1"/>
              </p:cNvPicPr>
              <p:nvPr/>
            </p:nvPicPr>
            <p:blipFill>
              <a:blip r:embed="rId2"/>
              <a:srcRect/>
              <a:stretch>
                <a:fillRect/>
              </a:stretch>
            </p:blipFill>
            <p:spPr bwMode="auto">
              <a:xfrm>
                <a:off x="2653" y="1797"/>
                <a:ext cx="2880" cy="323"/>
              </a:xfrm>
              <a:prstGeom prst="rect">
                <a:avLst/>
              </a:prstGeom>
              <a:noFill/>
            </p:spPr>
          </p:pic>
        </p:grpSp>
        <p:pic>
          <p:nvPicPr>
            <p:cNvPr id="4102" name="Picture 6" descr="左上中"/>
            <p:cNvPicPr>
              <a:picLocks noChangeAspect="1" noChangeArrowheads="1"/>
            </p:cNvPicPr>
            <p:nvPr/>
          </p:nvPicPr>
          <p:blipFill>
            <a:blip r:embed="rId3"/>
            <a:srcRect/>
            <a:stretch>
              <a:fillRect/>
            </a:stretch>
          </p:blipFill>
          <p:spPr bwMode="auto">
            <a:xfrm>
              <a:off x="0" y="0"/>
              <a:ext cx="3280" cy="1826"/>
            </a:xfrm>
            <a:prstGeom prst="rect">
              <a:avLst/>
            </a:prstGeom>
            <a:noFill/>
          </p:spPr>
        </p:pic>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7" name="Picture 3" descr="footer"/>
          <p:cNvPicPr>
            <a:picLocks noChangeAspect="1" noChangeArrowheads="1"/>
          </p:cNvPicPr>
          <p:nvPr/>
        </p:nvPicPr>
        <p:blipFill>
          <a:blip r:embed="rId7"/>
          <a:srcRect/>
          <a:stretch>
            <a:fillRect/>
          </a:stretch>
        </p:blipFill>
        <p:spPr bwMode="auto">
          <a:xfrm>
            <a:off x="0" y="6148388"/>
            <a:ext cx="9144000" cy="709612"/>
          </a:xfrm>
          <a:prstGeom prst="rect">
            <a:avLst/>
          </a:prstGeom>
          <a:noFill/>
        </p:spPr>
      </p:pic>
      <p:sp>
        <p:nvSpPr>
          <p:cNvPr id="2" name="タイトル プレースホルダ 1"/>
          <p:cNvSpPr>
            <a:spLocks noGrp="1"/>
          </p:cNvSpPr>
          <p:nvPr>
            <p:ph type="title"/>
          </p:nvPr>
        </p:nvSpPr>
        <p:spPr>
          <a:xfrm>
            <a:off x="457200" y="116632"/>
            <a:ext cx="8233200" cy="544679"/>
          </a:xfrm>
          <a:prstGeom prst="rect">
            <a:avLst/>
          </a:prstGeom>
        </p:spPr>
        <p:txBody>
          <a:bodyPr vert="horz" lIns="0" tIns="45720" rIns="91440" bIns="45720" rtlCol="0" anchor="ctr">
            <a:no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162800"/>
            <a:ext cx="8233200" cy="4964400"/>
          </a:xfrm>
          <a:prstGeom prst="rect">
            <a:avLst/>
          </a:prstGeom>
        </p:spPr>
        <p:txBody>
          <a:bodyPr vert="horz" lIns="91440" tIns="45720" rIns="91440" bIns="45720" rtlCol="0">
            <a:normAutofit/>
          </a:bodyPr>
          <a:lstStyle/>
          <a:p>
            <a:pPr lvl="0"/>
            <a:r>
              <a:rPr kumimoji="1" lang="ja-JP" altLang="en-US" dirty="0" smtClean="0"/>
              <a:t>第１レベル</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4402800" y="6541200"/>
            <a:ext cx="342000" cy="151200"/>
          </a:xfrm>
          <a:prstGeom prst="rect">
            <a:avLst/>
          </a:prstGeom>
        </p:spPr>
        <p:txBody>
          <a:bodyPr vert="horz" lIns="91440" tIns="45720" rIns="91440" bIns="45720" rtlCol="0" anchor="ctr"/>
          <a:lstStyle>
            <a:lvl1pPr algn="ctr">
              <a:defRPr sz="700" b="1" i="0" baseline="0">
                <a:solidFill>
                  <a:schemeClr val="tx1"/>
                </a:solidFill>
                <a:latin typeface="Arial" pitchFamily="34" charset="0"/>
                <a:ea typeface="ＭＳ Ｐゴシック" pitchFamily="50" charset="-128"/>
                <a:cs typeface="Arial" pitchFamily="34" charset="0"/>
              </a:defRPr>
            </a:lvl1pPr>
          </a:lstStyle>
          <a:p>
            <a:fld id="{A87C6133-668F-4594-BAF6-0C42E9DB4111}" type="slidenum">
              <a:rPr lang="ja-JP" altLang="en-US" smtClean="0"/>
              <a:pPr/>
              <a:t>‹#›</a:t>
            </a:fld>
            <a:endParaRPr lang="ja-JP" altLang="en-US" dirty="0"/>
          </a:p>
        </p:txBody>
      </p:sp>
      <p:sp>
        <p:nvSpPr>
          <p:cNvPr id="1026" name="Line 2"/>
          <p:cNvSpPr>
            <a:spLocks noChangeShapeType="1"/>
          </p:cNvSpPr>
          <p:nvPr/>
        </p:nvSpPr>
        <p:spPr bwMode="auto">
          <a:xfrm>
            <a:off x="0" y="701675"/>
            <a:ext cx="9144000" cy="0"/>
          </a:xfrm>
          <a:prstGeom prst="line">
            <a:avLst/>
          </a:prstGeom>
          <a:noFill/>
          <a:ln w="36000">
            <a:solidFill>
              <a:srgbClr val="0099CE"/>
            </a:solidFill>
            <a:round/>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1028" name="Text Box 4"/>
          <p:cNvSpPr txBox="1">
            <a:spLocks noChangeArrowheads="1"/>
          </p:cNvSpPr>
          <p:nvPr/>
        </p:nvSpPr>
        <p:spPr bwMode="auto">
          <a:xfrm>
            <a:off x="5688000" y="6542088"/>
            <a:ext cx="3076575" cy="152400"/>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Copyright ©Little </a:t>
            </a:r>
            <a:r>
              <a:rPr kumimoji="1" lang="en-US" altLang="ja-JP" sz="700" b="1" i="0" u="none" strike="noStrike" cap="none" normalizeH="0" baseline="0" dirty="0" err="1" smtClean="0">
                <a:ln>
                  <a:noFill/>
                </a:ln>
                <a:solidFill>
                  <a:schemeClr val="tx1"/>
                </a:solidFill>
                <a:effectLst/>
                <a:latin typeface="Arial" pitchFamily="34" charset="0"/>
                <a:ea typeface="ＭＳ Ｐゴシック" pitchFamily="50" charset="-128"/>
                <a:cs typeface="ＭＳ Ｐゴシック" pitchFamily="50" charset="-128"/>
              </a:rPr>
              <a:t>eArth</a:t>
            </a:r>
            <a:r>
              <a:rPr kumimoji="1" lang="en-US" altLang="ja-JP" sz="7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 Corporation Co., Ltd. 2012 All Rights Reserved.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1" r:id="rId4"/>
    <p:sldLayoutId id="2147483653" r:id="rId5"/>
  </p:sldLayoutIdLst>
  <p:hf hdr="0" ftr="0" dt="0"/>
  <p:txStyles>
    <p:titleStyle>
      <a:lvl1pPr algn="l" defTabSz="914400" rtl="0" eaLnBrk="1" latinLnBrk="0" hangingPunct="1">
        <a:spcBef>
          <a:spcPct val="0"/>
        </a:spcBef>
        <a:buNone/>
        <a:defRPr kumimoji="1" sz="3200" kern="1200">
          <a:solidFill>
            <a:schemeClr val="tx1"/>
          </a:solidFill>
          <a:latin typeface="Verdana"/>
          <a:ea typeface="ＭＳ Ｐゴシック" pitchFamily="50" charset="-128"/>
          <a:cs typeface="Verdana"/>
        </a:defRPr>
      </a:lvl1pPr>
    </p:titleStyle>
    <p:bodyStyle>
      <a:lvl1pPr marL="342900" indent="-342900" algn="l" defTabSz="914400" rtl="0" eaLnBrk="1" latinLnBrk="0" hangingPunct="1">
        <a:spcBef>
          <a:spcPct val="20000"/>
        </a:spcBef>
        <a:buFont typeface="Arial" pitchFamily="34" charset="0"/>
        <a:buNone/>
        <a:defRPr kumimoji="1" sz="3200" kern="1200">
          <a:solidFill>
            <a:schemeClr val="tx1"/>
          </a:solidFill>
          <a:latin typeface="Verdana"/>
          <a:ea typeface="ＭＳ Ｐゴシック" pitchFamily="50" charset="-128"/>
          <a:cs typeface="Verdana"/>
        </a:defRPr>
      </a:lvl1pPr>
      <a:lvl2pPr marL="742950" indent="-285750" algn="l" defTabSz="914400" rtl="0" eaLnBrk="1" latinLnBrk="0" hangingPunct="1">
        <a:spcBef>
          <a:spcPct val="20000"/>
        </a:spcBef>
        <a:buFont typeface="Arial" pitchFamily="34" charset="0"/>
        <a:buChar char="–"/>
        <a:defRPr kumimoji="1" sz="3200" kern="1200">
          <a:solidFill>
            <a:schemeClr val="tx1"/>
          </a:solidFill>
          <a:latin typeface="Verdana"/>
          <a:ea typeface="ＭＳ Ｐゴシック" pitchFamily="50" charset="-128"/>
          <a:cs typeface="Verdana"/>
        </a:defRPr>
      </a:lvl2pPr>
      <a:lvl3pPr marL="11430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3pPr>
      <a:lvl4pPr marL="16002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4pPr>
      <a:lvl5pPr marL="20574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e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8" Type="http://schemas.openxmlformats.org/officeDocument/2006/relationships/image" Target="../media/image14.png"/><Relationship Id="rId1" Type="http://schemas.openxmlformats.org/officeDocument/2006/relationships/slideLayout" Target="../slideLayouts/slideLayout3.xml"/><Relationship Id="rId2"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4.png"/><Relationship Id="rId3" Type="http://schemas.openxmlformats.org/officeDocument/2006/relationships/hyperlink" Target="http://www.aptsec.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5.png"/><Relationship Id="rId3"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07504" y="1700808"/>
            <a:ext cx="9001000" cy="1008112"/>
          </a:xfrm>
        </p:spPr>
        <p:txBody>
          <a:bodyPr/>
          <a:lstStyle/>
          <a:p>
            <a:pPr marL="363538" indent="-363538"/>
            <a:r>
              <a:rPr lang="en-US" altLang="ja-JP" sz="2000" dirty="0" smtClean="0"/>
              <a:t>SG17 Tutorial session</a:t>
            </a:r>
            <a:br>
              <a:rPr lang="en-US" altLang="ja-JP" sz="2000" dirty="0" smtClean="0"/>
            </a:br>
            <a:r>
              <a:rPr lang="en-US" altLang="ja-JP" sz="900" dirty="0" smtClean="0"/>
              <a:t> </a:t>
            </a:r>
            <a:r>
              <a:rPr lang="en-US" altLang="ja-JP" sz="2400" dirty="0" smtClean="0"/>
              <a:t/>
            </a:r>
            <a:br>
              <a:rPr lang="en-US" altLang="ja-JP" sz="2400" dirty="0" smtClean="0"/>
            </a:br>
            <a:r>
              <a:rPr lang="en-US" altLang="ja-JP" sz="2500" dirty="0" smtClean="0"/>
              <a:t>Introduction </a:t>
            </a:r>
            <a:r>
              <a:rPr lang="en-US" altLang="ja-JP" sz="2500" dirty="0"/>
              <a:t>to ASTAP Expert Group Security (EG IS)</a:t>
            </a:r>
            <a:endParaRPr kumimoji="1" lang="ja-JP" altLang="en-US" sz="2500" dirty="0"/>
          </a:p>
        </p:txBody>
      </p:sp>
      <p:sp>
        <p:nvSpPr>
          <p:cNvPr id="3" name="スライド番号プレースホルダ 2"/>
          <p:cNvSpPr>
            <a:spLocks noGrp="1"/>
          </p:cNvSpPr>
          <p:nvPr>
            <p:ph type="sldNum" sz="quarter" idx="10"/>
          </p:nvPr>
        </p:nvSpPr>
        <p:spPr/>
        <p:txBody>
          <a:bodyPr/>
          <a:lstStyle/>
          <a:p>
            <a:fld id="{A87C6133-668F-4594-BAF6-0C42E9DB4111}" type="slidenum">
              <a:rPr lang="ja-JP" altLang="en-US" smtClean="0"/>
              <a:pPr/>
              <a:t>1</a:t>
            </a:fld>
            <a:endParaRPr lang="ja-JP" altLang="en-US" dirty="0"/>
          </a:p>
        </p:txBody>
      </p:sp>
      <p:sp>
        <p:nvSpPr>
          <p:cNvPr id="2" name="コンテンツ プレースホルダー 1"/>
          <p:cNvSpPr>
            <a:spLocks noGrp="1"/>
          </p:cNvSpPr>
          <p:nvPr>
            <p:ph sz="quarter" idx="16"/>
          </p:nvPr>
        </p:nvSpPr>
        <p:spPr>
          <a:xfrm>
            <a:off x="5508104" y="4005064"/>
            <a:ext cx="3312368" cy="1686536"/>
          </a:xfrm>
        </p:spPr>
        <p:txBody>
          <a:bodyPr>
            <a:normAutofit lnSpcReduction="10000"/>
          </a:bodyPr>
          <a:lstStyle/>
          <a:p>
            <a:pPr algn="ctr"/>
            <a:r>
              <a:rPr lang="en-US" altLang="ja-JP" sz="2000" dirty="0" smtClean="0"/>
              <a:t>Miho Naganuma</a:t>
            </a:r>
          </a:p>
          <a:p>
            <a:pPr algn="ctr"/>
            <a:r>
              <a:rPr lang="en-US" altLang="ja-JP" sz="2000" dirty="0" smtClean="0"/>
              <a:t>Chairman, EG IS, ASTAP</a:t>
            </a:r>
          </a:p>
          <a:p>
            <a:pPr algn="ctr"/>
            <a:r>
              <a:rPr lang="en-US" altLang="ja-JP" sz="2000" dirty="0" smtClean="0"/>
              <a:t>LAC Co., Ltd.</a:t>
            </a:r>
          </a:p>
          <a:p>
            <a:pPr algn="ctr"/>
            <a:endParaRPr lang="en-US" altLang="ja-JP" dirty="0" smtClean="0"/>
          </a:p>
          <a:p>
            <a:pPr algn="ctr"/>
            <a:r>
              <a:rPr lang="en-US" altLang="ja-JP" dirty="0" smtClean="0"/>
              <a:t>4 September 2012</a:t>
            </a:r>
          </a:p>
          <a:p>
            <a:pPr algn="ctr"/>
            <a:endParaRPr lang="en-US" altLang="ja-JP" dirty="0" smtClean="0"/>
          </a:p>
          <a:p>
            <a:pPr algn="ct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Questionnaire</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Purpose</a:t>
            </a:r>
          </a:p>
          <a:p>
            <a:endParaRPr lang="en-US" altLang="ja-JP" sz="1100" dirty="0" smtClean="0"/>
          </a:p>
          <a:p>
            <a:pPr marL="727075" indent="-457200">
              <a:buClr>
                <a:schemeClr val="tx2">
                  <a:lumMod val="60000"/>
                  <a:lumOff val="40000"/>
                </a:schemeClr>
              </a:buClr>
              <a:buSzPct val="80000"/>
              <a:buFont typeface="Wingdings" charset="2"/>
              <a:buChar char="u"/>
            </a:pPr>
            <a:r>
              <a:rPr lang="en-US" altLang="ja-JP" dirty="0"/>
              <a:t>T</a:t>
            </a:r>
            <a:r>
              <a:rPr lang="en-US" altLang="ja-JP" dirty="0" smtClean="0"/>
              <a:t>o </a:t>
            </a:r>
            <a:r>
              <a:rPr lang="en-US" altLang="ja-JP" dirty="0"/>
              <a:t>understand efforts and countermeasures in each APT member and to identify the issues and topics which needs to be standardized or to be brought to discussions in ASTAP by collecting and sharing related information</a:t>
            </a:r>
            <a:r>
              <a:rPr lang="en-US" altLang="ja-JP" dirty="0" smtClean="0"/>
              <a:t>.</a:t>
            </a:r>
          </a:p>
          <a:p>
            <a:pPr marL="727075" indent="-457200">
              <a:buClr>
                <a:schemeClr val="tx2">
                  <a:lumMod val="60000"/>
                  <a:lumOff val="40000"/>
                </a:schemeClr>
              </a:buClr>
              <a:buSzPct val="80000"/>
              <a:buFont typeface="Wingdings" charset="2"/>
              <a:buChar char="u"/>
            </a:pPr>
            <a:r>
              <a:rPr lang="en-US" altLang="ja-JP" dirty="0" smtClean="0"/>
              <a:t> </a:t>
            </a:r>
            <a:r>
              <a:rPr kumimoji="1" lang="en-US" altLang="ja-JP" dirty="0" smtClean="0"/>
              <a:t>2 sections</a:t>
            </a:r>
          </a:p>
          <a:p>
            <a:pPr marL="914400" lvl="1" indent="-514350">
              <a:buClr>
                <a:schemeClr val="tx2">
                  <a:lumMod val="60000"/>
                  <a:lumOff val="40000"/>
                </a:schemeClr>
              </a:buClr>
              <a:buSzPct val="80000"/>
              <a:buFont typeface="+mj-lt"/>
              <a:buAutoNum type="alphaUcPeriod"/>
            </a:pPr>
            <a:r>
              <a:rPr lang="en-US" altLang="ja-JP" dirty="0" smtClean="0"/>
              <a:t>Organization(s) of information security</a:t>
            </a:r>
          </a:p>
          <a:p>
            <a:pPr marL="914400" lvl="1" indent="-514350">
              <a:buClr>
                <a:schemeClr val="tx2">
                  <a:lumMod val="60000"/>
                  <a:lumOff val="40000"/>
                </a:schemeClr>
              </a:buClr>
              <a:buSzPct val="80000"/>
              <a:buFont typeface="+mj-lt"/>
              <a:buAutoNum type="alphaUcPeriod"/>
            </a:pPr>
            <a:r>
              <a:rPr lang="en-US" altLang="ja-JP" dirty="0" smtClean="0"/>
              <a:t>EG IS activities in ASTAP</a:t>
            </a:r>
          </a:p>
          <a:p>
            <a:pPr marL="457200" indent="-457200">
              <a:buClr>
                <a:schemeClr val="tx2">
                  <a:lumMod val="60000"/>
                  <a:lumOff val="40000"/>
                </a:schemeClr>
              </a:buClr>
              <a:buSzPct val="80000"/>
              <a:buFont typeface="Wingdings" charset="2"/>
              <a:buChar char="u"/>
            </a:pPr>
            <a:endParaRPr kumimoji="1" lang="en-US" altLang="ja-JP" dirty="0" smtClean="0"/>
          </a:p>
          <a:p>
            <a:pPr marL="457200" indent="-457200">
              <a:buClr>
                <a:schemeClr val="tx2">
                  <a:lumMod val="60000"/>
                  <a:lumOff val="40000"/>
                </a:schemeClr>
              </a:buClr>
              <a:buSzPct val="80000"/>
              <a:buFont typeface="Wingdings" charset="2"/>
              <a:buChar char="u"/>
            </a:pPr>
            <a:endParaRPr kumimoji="1" lang="ja-JP" altLang="en-US"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10</a:t>
            </a:fld>
            <a:endParaRPr kumimoji="1" lang="ja-JP" altLang="en-US"/>
          </a:p>
        </p:txBody>
      </p:sp>
    </p:spTree>
    <p:extLst>
      <p:ext uri="{BB962C8B-B14F-4D97-AF65-F5344CB8AC3E}">
        <p14:creationId xmlns:p14="http://schemas.microsoft.com/office/powerpoint/2010/main" val="3485730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233200" cy="544679"/>
          </a:xfrm>
        </p:spPr>
        <p:txBody>
          <a:bodyPr/>
          <a:lstStyle/>
          <a:p>
            <a:r>
              <a:rPr kumimoji="1" lang="en-US" altLang="ja-JP" dirty="0" smtClean="0"/>
              <a:t>Questionnaire – section A</a:t>
            </a:r>
            <a:endParaRPr kumimoji="1" lang="ja-JP" altLang="en-US" dirty="0"/>
          </a:p>
        </p:txBody>
      </p:sp>
      <p:sp>
        <p:nvSpPr>
          <p:cNvPr id="3" name="コンテンツ プレースホルダー 2"/>
          <p:cNvSpPr>
            <a:spLocks noGrp="1"/>
          </p:cNvSpPr>
          <p:nvPr>
            <p:ph idx="1"/>
          </p:nvPr>
        </p:nvSpPr>
        <p:spPr>
          <a:xfrm>
            <a:off x="251520" y="1080120"/>
            <a:ext cx="8686800" cy="4437112"/>
          </a:xfrm>
        </p:spPr>
        <p:txBody>
          <a:bodyPr>
            <a:noAutofit/>
          </a:bodyPr>
          <a:lstStyle/>
          <a:p>
            <a:pPr marL="620713" lvl="1" indent="-620713">
              <a:buClr>
                <a:srgbClr val="000090"/>
              </a:buClr>
              <a:buFont typeface="+mj-lt"/>
              <a:buAutoNum type="arabicPeriod"/>
            </a:pPr>
            <a:r>
              <a:rPr lang="en-US" altLang="ja-JP" sz="2400" dirty="0"/>
              <a:t>Please list up the organizations which are related to information security issues in your country</a:t>
            </a:r>
            <a:r>
              <a:rPr lang="en-US" altLang="ja-JP" sz="2400" dirty="0" smtClean="0"/>
              <a:t>.</a:t>
            </a:r>
            <a:endParaRPr lang="ja-JP" altLang="ja-JP" sz="2400" dirty="0"/>
          </a:p>
          <a:p>
            <a:pPr marL="620713" lvl="1" indent="-620713">
              <a:buClr>
                <a:srgbClr val="000090"/>
              </a:buClr>
              <a:buFont typeface="+mj-lt"/>
              <a:buAutoNum type="arabicPeriod"/>
            </a:pPr>
            <a:r>
              <a:rPr lang="en-US" altLang="ja-JP" sz="2400" dirty="0"/>
              <a:t>Please describe their roles/responsibilities</a:t>
            </a:r>
            <a:r>
              <a:rPr lang="en-US" altLang="ja-JP" sz="2400" dirty="0" smtClean="0"/>
              <a:t>.</a:t>
            </a:r>
            <a:endParaRPr lang="ja-JP" altLang="ja-JP" sz="2400" dirty="0"/>
          </a:p>
          <a:p>
            <a:pPr marL="620713" lvl="1" indent="-620713">
              <a:buClr>
                <a:srgbClr val="000090"/>
              </a:buClr>
              <a:buFont typeface="+mj-lt"/>
              <a:buAutoNum type="arabicPeriod"/>
            </a:pPr>
            <a:r>
              <a:rPr lang="en-US" altLang="ja-JP" sz="2400" dirty="0"/>
              <a:t>Which organization is responsible for the standardization activities for information security including cybersecurity </a:t>
            </a:r>
            <a:r>
              <a:rPr lang="en-US" altLang="ja-JP" sz="2400" dirty="0" smtClean="0"/>
              <a:t>issue</a:t>
            </a:r>
            <a:endParaRPr lang="ja-JP" altLang="ja-JP" sz="2400" dirty="0"/>
          </a:p>
          <a:p>
            <a:pPr marL="620713" lvl="1" indent="-620713">
              <a:buClr>
                <a:srgbClr val="000090"/>
              </a:buClr>
              <a:buFont typeface="+mj-lt"/>
              <a:buAutoNum type="arabicPeriod"/>
            </a:pPr>
            <a:r>
              <a:rPr lang="en-US" altLang="ja-JP" sz="2400" dirty="0"/>
              <a:t>Is there any industrial/collaborative organization (NPO, Association </a:t>
            </a:r>
            <a:r>
              <a:rPr lang="en-US" altLang="ja-JP" sz="2400" dirty="0" err="1"/>
              <a:t>etc</a:t>
            </a:r>
            <a:r>
              <a:rPr lang="en-US" altLang="ja-JP" sz="2400" dirty="0"/>
              <a:t>) for network operators</a:t>
            </a:r>
            <a:r>
              <a:rPr lang="en-US" altLang="ja-JP" sz="2400" dirty="0" smtClean="0"/>
              <a:t>?</a:t>
            </a:r>
            <a:endParaRPr lang="ja-JP" altLang="ja-JP" sz="2400" dirty="0"/>
          </a:p>
          <a:p>
            <a:pPr marL="620713" lvl="1" indent="-620713">
              <a:buClr>
                <a:srgbClr val="000090"/>
              </a:buClr>
              <a:buFont typeface="+mj-lt"/>
              <a:buAutoNum type="arabicPeriod"/>
            </a:pPr>
            <a:r>
              <a:rPr lang="en-US" altLang="ja-JP" sz="2400" dirty="0"/>
              <a:t>Is there any industrial / collaborative organization (NPO, Association </a:t>
            </a:r>
            <a:r>
              <a:rPr lang="en-US" altLang="ja-JP" sz="2400" dirty="0" err="1"/>
              <a:t>etc</a:t>
            </a:r>
            <a:r>
              <a:rPr lang="en-US" altLang="ja-JP" sz="2400" dirty="0"/>
              <a:t>) for security operators</a:t>
            </a:r>
            <a:r>
              <a:rPr lang="en-US" altLang="ja-JP" sz="2400" dirty="0" smtClean="0"/>
              <a:t>?</a:t>
            </a:r>
            <a:endParaRPr lang="ja-JP" altLang="ja-JP" sz="24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11</a:t>
            </a:fld>
            <a:endParaRPr kumimoji="1" lang="ja-JP" altLang="en-US" dirty="0"/>
          </a:p>
        </p:txBody>
      </p:sp>
    </p:spTree>
    <p:extLst>
      <p:ext uri="{BB962C8B-B14F-4D97-AF65-F5344CB8AC3E}">
        <p14:creationId xmlns:p14="http://schemas.microsoft.com/office/powerpoint/2010/main" val="3983662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980728"/>
            <a:ext cx="8233200" cy="5184576"/>
          </a:xfrm>
        </p:spPr>
        <p:txBody>
          <a:bodyPr>
            <a:noAutofit/>
          </a:bodyPr>
          <a:lstStyle/>
          <a:p>
            <a:pPr marL="620713" lvl="1" indent="-620713">
              <a:buClr>
                <a:srgbClr val="000090"/>
              </a:buClr>
              <a:buFont typeface="+mj-lt"/>
              <a:buAutoNum type="arabicPeriod" startAt="6"/>
            </a:pPr>
            <a:r>
              <a:rPr lang="en-US" altLang="ja-JP" sz="2400" dirty="0"/>
              <a:t>Which organization is responsible for the Point of Contact (</a:t>
            </a:r>
            <a:r>
              <a:rPr lang="en-US" altLang="ja-JP" sz="2400" dirty="0" err="1"/>
              <a:t>PoC</a:t>
            </a:r>
            <a:r>
              <a:rPr lang="en-US" altLang="ja-JP" sz="2400" dirty="0"/>
              <a:t>) when any information security incident (including cybersecurity issue) occurs?</a:t>
            </a:r>
            <a:br>
              <a:rPr lang="en-US" altLang="ja-JP" sz="2400" dirty="0"/>
            </a:br>
            <a:r>
              <a:rPr lang="en-US" altLang="ja-JP" sz="2400" dirty="0"/>
              <a:t>(For international issue)(For domestic issue)</a:t>
            </a:r>
            <a:endParaRPr lang="ja-JP" altLang="ja-JP" sz="2400" dirty="0"/>
          </a:p>
          <a:p>
            <a:pPr marL="620713" lvl="1" indent="-620713">
              <a:buClr>
                <a:srgbClr val="000090"/>
              </a:buClr>
              <a:buFont typeface="+mj-lt"/>
              <a:buAutoNum type="arabicPeriod" startAt="6"/>
            </a:pPr>
            <a:r>
              <a:rPr lang="en-US" altLang="ja-JP" sz="2400" dirty="0"/>
              <a:t>What areas of security issue/technology (technologies) are concerned in your country? </a:t>
            </a:r>
            <a:endParaRPr lang="ja-JP" altLang="ja-JP" sz="2400" dirty="0"/>
          </a:p>
          <a:p>
            <a:pPr marL="620713" lvl="1" indent="-620713">
              <a:buClr>
                <a:srgbClr val="000090"/>
              </a:buClr>
              <a:buFont typeface="+mj-lt"/>
              <a:buAutoNum type="arabicPeriod" startAt="6"/>
            </a:pPr>
            <a:r>
              <a:rPr lang="en-US" altLang="ja-JP" sz="2400" dirty="0"/>
              <a:t>Is there any special project, countermeasure, campaign for information security at the national level? </a:t>
            </a:r>
            <a:endParaRPr lang="ja-JP" altLang="ja-JP" sz="2400" dirty="0"/>
          </a:p>
          <a:p>
            <a:pPr marL="620713" lvl="1" indent="-620713">
              <a:buClr>
                <a:srgbClr val="000090"/>
              </a:buClr>
              <a:buFont typeface="+mj-lt"/>
              <a:buAutoNum type="arabicPeriod" startAt="6"/>
            </a:pPr>
            <a:r>
              <a:rPr lang="en-US" altLang="ja-JP" sz="2400" dirty="0"/>
              <a:t>If yes, please describe details (owner, aim, timeline, detailed actions </a:t>
            </a:r>
            <a:r>
              <a:rPr lang="en-US" altLang="ja-JP" sz="2400" dirty="0" err="1"/>
              <a:t>etc</a:t>
            </a:r>
            <a:r>
              <a:rPr lang="en-US" altLang="ja-JP" sz="2400" dirty="0"/>
              <a:t>).</a:t>
            </a:r>
          </a:p>
          <a:p>
            <a:pPr marL="620713" lvl="1" indent="-620713">
              <a:buClr>
                <a:srgbClr val="000090"/>
              </a:buClr>
              <a:buFont typeface="+mj-lt"/>
              <a:buAutoNum type="arabicPeriod" startAt="6"/>
            </a:pPr>
            <a:r>
              <a:rPr lang="en-US" altLang="ja-JP" sz="2400" dirty="0"/>
              <a:t>Please specify the contact point/enquire for this questionnaire by ASTAP.</a:t>
            </a:r>
            <a:r>
              <a:rPr lang="ja-JP" altLang="ja-JP" sz="2400" dirty="0"/>
              <a:t> </a:t>
            </a:r>
            <a:endParaRPr lang="ja-JP" altLang="en-US" sz="2400" dirty="0"/>
          </a:p>
          <a:p>
            <a:pPr>
              <a:buClr>
                <a:srgbClr val="000090"/>
              </a:buClr>
            </a:pPr>
            <a:endParaRPr kumimoji="1" lang="ja-JP" altLang="en-US" sz="24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12</a:t>
            </a:fld>
            <a:endParaRPr kumimoji="1" lang="ja-JP" altLang="en-US"/>
          </a:p>
        </p:txBody>
      </p:sp>
      <p:sp>
        <p:nvSpPr>
          <p:cNvPr id="5" name="タイトル 1"/>
          <p:cNvSpPr>
            <a:spLocks noGrp="1"/>
          </p:cNvSpPr>
          <p:nvPr>
            <p:ph type="title"/>
          </p:nvPr>
        </p:nvSpPr>
        <p:spPr>
          <a:xfrm>
            <a:off x="179512" y="116632"/>
            <a:ext cx="8233200" cy="544679"/>
          </a:xfrm>
        </p:spPr>
        <p:txBody>
          <a:bodyPr/>
          <a:lstStyle/>
          <a:p>
            <a:r>
              <a:rPr kumimoji="1" lang="en-US" altLang="ja-JP" dirty="0" smtClean="0"/>
              <a:t>Questionnaire – section A (cont.)</a:t>
            </a:r>
            <a:endParaRPr kumimoji="1" lang="ja-JP" altLang="en-US" dirty="0"/>
          </a:p>
        </p:txBody>
      </p:sp>
    </p:spTree>
    <p:extLst>
      <p:ext uri="{BB962C8B-B14F-4D97-AF65-F5344CB8AC3E}">
        <p14:creationId xmlns:p14="http://schemas.microsoft.com/office/powerpoint/2010/main" val="2437733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Questionnaire – Section A (cont.)</a:t>
            </a:r>
            <a:endParaRPr kumimoji="1" lang="ja-JP" altLang="en-US" dirty="0"/>
          </a:p>
        </p:txBody>
      </p:sp>
      <p:sp>
        <p:nvSpPr>
          <p:cNvPr id="3" name="コンテンツ プレースホルダー 2"/>
          <p:cNvSpPr>
            <a:spLocks noGrp="1"/>
          </p:cNvSpPr>
          <p:nvPr>
            <p:ph idx="1"/>
          </p:nvPr>
        </p:nvSpPr>
        <p:spPr>
          <a:xfrm>
            <a:off x="323528" y="836712"/>
            <a:ext cx="8233200" cy="5400600"/>
          </a:xfrm>
        </p:spPr>
        <p:txBody>
          <a:bodyPr>
            <a:noAutofit/>
          </a:bodyPr>
          <a:lstStyle/>
          <a:p>
            <a:pPr marL="620713" lvl="1" indent="-620713">
              <a:buClr>
                <a:srgbClr val="000090"/>
              </a:buClr>
              <a:buFont typeface="+mj-lt"/>
              <a:buAutoNum type="arabicPeriod"/>
            </a:pPr>
            <a:r>
              <a:rPr lang="en-US" altLang="ja-JP" sz="2400" dirty="0" smtClean="0"/>
              <a:t>Is </a:t>
            </a:r>
            <a:r>
              <a:rPr lang="en-US" altLang="ja-JP" sz="2400" dirty="0"/>
              <a:t>there any participant in EG IS/ASTAP from your country</a:t>
            </a:r>
            <a:r>
              <a:rPr lang="en-US" altLang="ja-JP" sz="2400" dirty="0" smtClean="0"/>
              <a:t>?</a:t>
            </a:r>
            <a:r>
              <a:rPr lang="en-US" altLang="ja-JP" sz="2400" dirty="0"/>
              <a:t> </a:t>
            </a:r>
            <a:endParaRPr lang="ja-JP" altLang="ja-JP" sz="2400" dirty="0"/>
          </a:p>
          <a:p>
            <a:pPr marL="620713" lvl="1" indent="-620713">
              <a:buClr>
                <a:srgbClr val="000090"/>
              </a:buClr>
              <a:buFont typeface="+mj-lt"/>
              <a:buAutoNum type="arabicPeriod"/>
            </a:pPr>
            <a:r>
              <a:rPr lang="en-US" altLang="ja-JP" sz="2400" dirty="0"/>
              <a:t>If not, is there any particular reason for that? </a:t>
            </a:r>
            <a:endParaRPr lang="ja-JP" altLang="ja-JP" sz="2400" dirty="0"/>
          </a:p>
          <a:p>
            <a:pPr marL="811213" indent="0">
              <a:buClr>
                <a:srgbClr val="000090"/>
              </a:buClr>
            </a:pPr>
            <a:r>
              <a:rPr lang="en-US" altLang="ja-JP" sz="2400" dirty="0">
                <a:sym typeface="Wingdings"/>
              </a:rPr>
              <a:t></a:t>
            </a:r>
            <a:r>
              <a:rPr lang="en-US" altLang="ja-JP" sz="2400" dirty="0"/>
              <a:t>    Lack of resources</a:t>
            </a:r>
            <a:endParaRPr lang="ja-JP" altLang="ja-JP" sz="2400" dirty="0"/>
          </a:p>
          <a:p>
            <a:pPr marL="811213" indent="0">
              <a:buClr>
                <a:srgbClr val="000090"/>
              </a:buClr>
            </a:pPr>
            <a:r>
              <a:rPr lang="en-US" altLang="ja-JP" sz="2400" dirty="0">
                <a:sym typeface="Wingdings"/>
              </a:rPr>
              <a:t></a:t>
            </a:r>
            <a:r>
              <a:rPr lang="en-US" altLang="ja-JP" sz="2400" dirty="0"/>
              <a:t>    No need to consider security issue</a:t>
            </a:r>
            <a:endParaRPr lang="ja-JP" altLang="ja-JP" sz="2400" dirty="0"/>
          </a:p>
          <a:p>
            <a:pPr marL="811213" indent="0">
              <a:buClr>
                <a:srgbClr val="000090"/>
              </a:buClr>
            </a:pPr>
            <a:r>
              <a:rPr lang="en-US" altLang="ja-JP" sz="2400" dirty="0">
                <a:sym typeface="Wingdings"/>
              </a:rPr>
              <a:t></a:t>
            </a:r>
            <a:r>
              <a:rPr lang="en-US" altLang="ja-JP" sz="2400" dirty="0"/>
              <a:t>    Other (Please specify</a:t>
            </a:r>
            <a:r>
              <a:rPr lang="en-US" altLang="ja-JP" sz="2400" dirty="0" smtClean="0"/>
              <a:t>)</a:t>
            </a:r>
            <a:r>
              <a:rPr lang="en-US" altLang="ja-JP" sz="2400" dirty="0"/>
              <a:t> </a:t>
            </a:r>
            <a:endParaRPr lang="ja-JP" altLang="ja-JP" sz="2400" dirty="0"/>
          </a:p>
          <a:p>
            <a:pPr marL="620713" lvl="1" indent="-620713">
              <a:buClr>
                <a:srgbClr val="000090"/>
              </a:buClr>
              <a:buFont typeface="+mj-lt"/>
              <a:buAutoNum type="arabicPeriod"/>
            </a:pPr>
            <a:r>
              <a:rPr lang="en-US" altLang="ja-JP" sz="2400" dirty="0"/>
              <a:t>There is a Mailing List in EG IS for some topics related information security and cybersecurity. Is it possible to add someone to the EG IS ML and to join discussions from your country? </a:t>
            </a:r>
            <a:br>
              <a:rPr lang="en-US" altLang="ja-JP" sz="2400" dirty="0"/>
            </a:br>
            <a:r>
              <a:rPr lang="en-US" altLang="ja-JP" sz="2400" dirty="0"/>
              <a:t/>
            </a:r>
            <a:br>
              <a:rPr lang="en-US" altLang="ja-JP" sz="2400" dirty="0"/>
            </a:br>
            <a:r>
              <a:rPr lang="en-US" altLang="ja-JP" sz="2400" dirty="0"/>
              <a:t>If yes, please indicate the expert.</a:t>
            </a:r>
            <a:endParaRPr lang="ja-JP" altLang="ja-JP" sz="2400" dirty="0"/>
          </a:p>
          <a:p>
            <a:pPr marL="0" indent="0"/>
            <a:endParaRPr kumimoji="1" lang="ja-JP" altLang="en-US" sz="24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13</a:t>
            </a:fld>
            <a:endParaRPr kumimoji="1" lang="ja-JP" altLang="en-US"/>
          </a:p>
        </p:txBody>
      </p:sp>
    </p:spTree>
    <p:extLst>
      <p:ext uri="{BB962C8B-B14F-4D97-AF65-F5344CB8AC3E}">
        <p14:creationId xmlns:p14="http://schemas.microsoft.com/office/powerpoint/2010/main" val="2654322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233200" cy="544679"/>
          </a:xfrm>
        </p:spPr>
        <p:txBody>
          <a:bodyPr/>
          <a:lstStyle/>
          <a:p>
            <a:r>
              <a:rPr kumimoji="1" lang="en-US" altLang="ja-JP" dirty="0" smtClean="0"/>
              <a:t>A.1 Organizations</a:t>
            </a:r>
            <a:endParaRPr kumimoji="1" lang="ja-JP" altLang="en-US" dirty="0"/>
          </a:p>
        </p:txBody>
      </p:sp>
      <p:sp>
        <p:nvSpPr>
          <p:cNvPr id="3" name="コンテンツ プレースホルダー 2"/>
          <p:cNvSpPr>
            <a:spLocks noGrp="1"/>
          </p:cNvSpPr>
          <p:nvPr>
            <p:ph idx="1"/>
          </p:nvPr>
        </p:nvSpPr>
        <p:spPr>
          <a:xfrm>
            <a:off x="457200" y="980728"/>
            <a:ext cx="8233200" cy="5760640"/>
          </a:xfrm>
        </p:spPr>
        <p:txBody>
          <a:bodyPr>
            <a:noAutofit/>
          </a:bodyPr>
          <a:lstStyle/>
          <a:p>
            <a:pPr marL="0" indent="0"/>
            <a:r>
              <a:rPr lang="en-US" altLang="ja-JP" sz="2400" dirty="0" smtClean="0"/>
              <a:t>Typical 5 patterns for dealing with security issues</a:t>
            </a:r>
          </a:p>
          <a:p>
            <a:pPr marL="0" indent="0"/>
            <a:endParaRPr lang="en-US" altLang="ja-JP" sz="2400" dirty="0" smtClean="0"/>
          </a:p>
          <a:p>
            <a:pPr marL="715963" lvl="0" indent="-446088">
              <a:buFont typeface="+mj-lt"/>
              <a:buAutoNum type="arabicPeriod"/>
            </a:pPr>
            <a:r>
              <a:rPr lang="en-US" altLang="ja-JP" sz="2300" dirty="0" smtClean="0"/>
              <a:t>mainly </a:t>
            </a:r>
            <a:r>
              <a:rPr lang="en-US" altLang="ja-JP" sz="2300" dirty="0"/>
              <a:t>dealt by </a:t>
            </a:r>
            <a:r>
              <a:rPr lang="en-US" altLang="ja-JP" sz="2300" dirty="0">
                <a:solidFill>
                  <a:srgbClr val="FF454D"/>
                </a:solidFill>
              </a:rPr>
              <a:t>national computer incident response team (N-CIRT)</a:t>
            </a:r>
            <a:r>
              <a:rPr lang="en-US" altLang="ja-JP" sz="2300" dirty="0"/>
              <a:t>,</a:t>
            </a:r>
            <a:endParaRPr lang="ja-JP" altLang="ja-JP" sz="2300" dirty="0"/>
          </a:p>
          <a:p>
            <a:pPr marL="715963" lvl="0" indent="-446088">
              <a:buFont typeface="+mj-lt"/>
              <a:buAutoNum type="arabicPeriod"/>
            </a:pPr>
            <a:r>
              <a:rPr lang="en-US" altLang="ja-JP" sz="2300" dirty="0"/>
              <a:t>mainly dealt by </a:t>
            </a:r>
            <a:r>
              <a:rPr lang="en-US" altLang="ja-JP" sz="2300" dirty="0">
                <a:solidFill>
                  <a:srgbClr val="FF454D"/>
                </a:solidFill>
              </a:rPr>
              <a:t>ministries in the government</a:t>
            </a:r>
            <a:r>
              <a:rPr lang="en-US" altLang="ja-JP" sz="2300" dirty="0"/>
              <a:t>,</a:t>
            </a:r>
            <a:endParaRPr lang="ja-JP" altLang="ja-JP" sz="2300" dirty="0"/>
          </a:p>
          <a:p>
            <a:pPr marL="715963" lvl="0" indent="-446088">
              <a:buFont typeface="+mj-lt"/>
              <a:buAutoNum type="arabicPeriod"/>
            </a:pPr>
            <a:r>
              <a:rPr lang="en-US" altLang="ja-JP" sz="2300" dirty="0"/>
              <a:t>dealt by </a:t>
            </a:r>
            <a:r>
              <a:rPr lang="en-US" altLang="ja-JP" sz="2300" dirty="0">
                <a:solidFill>
                  <a:srgbClr val="FF454D"/>
                </a:solidFill>
              </a:rPr>
              <a:t>government, police and N-CIRT</a:t>
            </a:r>
            <a:endParaRPr lang="ja-JP" altLang="ja-JP" sz="2300" dirty="0">
              <a:solidFill>
                <a:srgbClr val="FF454D"/>
              </a:solidFill>
            </a:endParaRPr>
          </a:p>
          <a:p>
            <a:pPr marL="715963" lvl="0" indent="-446088">
              <a:buFont typeface="+mj-lt"/>
              <a:buAutoNum type="arabicPeriod"/>
            </a:pPr>
            <a:r>
              <a:rPr lang="en-US" altLang="ja-JP" sz="2300" dirty="0"/>
              <a:t>dealt by </a:t>
            </a:r>
            <a:r>
              <a:rPr lang="en-US" altLang="ja-JP" sz="2300" dirty="0">
                <a:solidFill>
                  <a:srgbClr val="FF454D"/>
                </a:solidFill>
              </a:rPr>
              <a:t>combination of governments including ministries, police, N-CIRT</a:t>
            </a:r>
            <a:r>
              <a:rPr lang="en-US" altLang="ja-JP" sz="2300" dirty="0"/>
              <a:t> </a:t>
            </a:r>
            <a:r>
              <a:rPr lang="en-US" altLang="ja-JP" sz="2300" dirty="0">
                <a:solidFill>
                  <a:srgbClr val="FF454D"/>
                </a:solidFill>
              </a:rPr>
              <a:t>and non-government organizations mainly for </a:t>
            </a:r>
            <a:r>
              <a:rPr lang="en-US" altLang="ja-JP" sz="2300" dirty="0" smtClean="0">
                <a:solidFill>
                  <a:srgbClr val="FF454D"/>
                </a:solidFill>
              </a:rPr>
              <a:t>telecommunications</a:t>
            </a:r>
            <a:r>
              <a:rPr lang="en-US" altLang="ja-JP" sz="2300" dirty="0" smtClean="0"/>
              <a:t> </a:t>
            </a:r>
            <a:endParaRPr lang="ja-JP" altLang="ja-JP" sz="2300" dirty="0"/>
          </a:p>
          <a:p>
            <a:pPr marL="715963" lvl="0" indent="-446088">
              <a:buFont typeface="+mj-lt"/>
              <a:buAutoNum type="arabicPeriod"/>
            </a:pPr>
            <a:r>
              <a:rPr lang="en-US" altLang="ja-JP" sz="2300" dirty="0"/>
              <a:t>dealt by </a:t>
            </a:r>
            <a:r>
              <a:rPr lang="en-US" altLang="ja-JP" sz="2300" dirty="0">
                <a:solidFill>
                  <a:srgbClr val="FF454D"/>
                </a:solidFill>
              </a:rPr>
              <a:t>combination of governments including ministries, police, N-CIRT, and non-government organizations for various industrial </a:t>
            </a:r>
            <a:r>
              <a:rPr lang="en-US" altLang="ja-JP" sz="2300" dirty="0"/>
              <a:t>(not only for telecommunication but also for security industry including CERT/CC) </a:t>
            </a:r>
            <a:endParaRPr lang="ja-JP" altLang="ja-JP" sz="23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14</a:t>
            </a:fld>
            <a:endParaRPr kumimoji="1" lang="ja-JP" altLang="en-US"/>
          </a:p>
        </p:txBody>
      </p:sp>
    </p:spTree>
    <p:extLst>
      <p:ext uri="{BB962C8B-B14F-4D97-AF65-F5344CB8AC3E}">
        <p14:creationId xmlns:p14="http://schemas.microsoft.com/office/powerpoint/2010/main" val="39574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594848"/>
            <a:ext cx="8233200" cy="3346320"/>
          </a:xfrm>
          <a:solidFill>
            <a:schemeClr val="accent2">
              <a:lumMod val="40000"/>
              <a:lumOff val="60000"/>
            </a:schemeClr>
          </a:solidFill>
          <a:ln>
            <a:solidFill>
              <a:schemeClr val="accent2">
                <a:lumMod val="40000"/>
                <a:lumOff val="60000"/>
              </a:schemeClr>
            </a:solidFill>
          </a:ln>
        </p:spPr>
        <p:txBody>
          <a:bodyPr>
            <a:normAutofit/>
          </a:bodyPr>
          <a:lstStyle/>
          <a:p>
            <a:pPr indent="374650"/>
            <a:r>
              <a:rPr lang="en-US" altLang="ja-JP" sz="2800" dirty="0" smtClean="0"/>
              <a:t>organization </a:t>
            </a:r>
            <a:r>
              <a:rPr lang="en-US" altLang="ja-JP" sz="2800" dirty="0"/>
              <a:t>structure will include various stakeholders and organizations as security issues become complex. </a:t>
            </a:r>
            <a:endParaRPr lang="en-US" altLang="ja-JP" sz="2800" dirty="0" smtClean="0"/>
          </a:p>
          <a:p>
            <a:pPr indent="374650"/>
            <a:r>
              <a:rPr lang="en-US" altLang="ja-JP" sz="2800" dirty="0" smtClean="0"/>
              <a:t>Since </a:t>
            </a:r>
            <a:r>
              <a:rPr lang="en-US" altLang="ja-JP" sz="2800" dirty="0"/>
              <a:t>pattern 4) onwards, both public and private sector are also included and such situations require balanced collaborations between both sectors. </a:t>
            </a:r>
            <a:endParaRPr lang="ja-JP" altLang="ja-JP" sz="2800" dirty="0"/>
          </a:p>
          <a:p>
            <a:endParaRPr kumimoji="1" lang="ja-JP" altLang="en-US" sz="28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15</a:t>
            </a:fld>
            <a:endParaRPr kumimoji="1" lang="ja-JP" altLang="en-US"/>
          </a:p>
        </p:txBody>
      </p:sp>
      <p:sp>
        <p:nvSpPr>
          <p:cNvPr id="5" name="タイトル 1"/>
          <p:cNvSpPr>
            <a:spLocks noGrp="1"/>
          </p:cNvSpPr>
          <p:nvPr>
            <p:ph type="title"/>
          </p:nvPr>
        </p:nvSpPr>
        <p:spPr>
          <a:xfrm>
            <a:off x="251520" y="116632"/>
            <a:ext cx="8233200" cy="544679"/>
          </a:xfrm>
        </p:spPr>
        <p:txBody>
          <a:bodyPr/>
          <a:lstStyle/>
          <a:p>
            <a:r>
              <a:rPr kumimoji="1" lang="en-US" altLang="ja-JP" dirty="0" smtClean="0"/>
              <a:t>A.1 Organizations</a:t>
            </a:r>
            <a:endParaRPr kumimoji="1" lang="ja-JP" altLang="en-US" dirty="0"/>
          </a:p>
        </p:txBody>
      </p:sp>
    </p:spTree>
    <p:extLst>
      <p:ext uri="{BB962C8B-B14F-4D97-AF65-F5344CB8AC3E}">
        <p14:creationId xmlns:p14="http://schemas.microsoft.com/office/powerpoint/2010/main" val="3621873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233200" cy="544679"/>
          </a:xfrm>
        </p:spPr>
        <p:txBody>
          <a:bodyPr/>
          <a:lstStyle/>
          <a:p>
            <a:r>
              <a:rPr kumimoji="1" lang="en-US" altLang="ja-JP" dirty="0" smtClean="0"/>
              <a:t>A.2 Roles and responsibilities</a:t>
            </a:r>
            <a:endParaRPr kumimoji="1" lang="ja-JP" altLang="en-US" dirty="0"/>
          </a:p>
        </p:txBody>
      </p:sp>
      <p:sp>
        <p:nvSpPr>
          <p:cNvPr id="3" name="コンテンツ プレースホルダー 2"/>
          <p:cNvSpPr>
            <a:spLocks noGrp="1"/>
          </p:cNvSpPr>
          <p:nvPr>
            <p:ph idx="1"/>
          </p:nvPr>
        </p:nvSpPr>
        <p:spPr>
          <a:xfrm>
            <a:off x="395536" y="908720"/>
            <a:ext cx="8233200" cy="2698248"/>
          </a:xfrm>
        </p:spPr>
        <p:txBody>
          <a:bodyPr>
            <a:normAutofit/>
          </a:bodyPr>
          <a:lstStyle/>
          <a:p>
            <a:pPr marL="0" indent="0"/>
            <a:r>
              <a:rPr lang="en-US" altLang="ja-JP" sz="2500" dirty="0"/>
              <a:t>R</a:t>
            </a:r>
            <a:r>
              <a:rPr lang="en-US" altLang="ja-JP" sz="2500" dirty="0" smtClean="0"/>
              <a:t>oles</a:t>
            </a:r>
            <a:r>
              <a:rPr lang="en-US" altLang="ja-JP" sz="2500" dirty="0"/>
              <a:t>/responsibilities of the organizations clearly include; </a:t>
            </a:r>
            <a:endParaRPr lang="ja-JP" altLang="ja-JP" sz="2500" dirty="0"/>
          </a:p>
          <a:p>
            <a:pPr marL="914400" lvl="1" indent="-514350">
              <a:buFont typeface="+mj-lt"/>
              <a:buAutoNum type="arabicPeriod"/>
            </a:pPr>
            <a:r>
              <a:rPr lang="en-US" altLang="ja-JP" sz="2500" dirty="0"/>
              <a:t>Developing law, regulation and policy</a:t>
            </a:r>
            <a:endParaRPr lang="ja-JP" altLang="ja-JP" sz="2500" dirty="0"/>
          </a:p>
          <a:p>
            <a:pPr marL="914400" lvl="1" indent="-514350">
              <a:buFont typeface="+mj-lt"/>
              <a:buAutoNum type="arabicPeriod"/>
            </a:pPr>
            <a:r>
              <a:rPr lang="en-US" altLang="ja-JP" sz="2500" dirty="0"/>
              <a:t>Technical implementations</a:t>
            </a:r>
            <a:endParaRPr lang="ja-JP" altLang="ja-JP" sz="2500" dirty="0"/>
          </a:p>
          <a:p>
            <a:pPr marL="914400" lvl="1" indent="-514350">
              <a:buFont typeface="+mj-lt"/>
              <a:buAutoNum type="arabicPeriod"/>
            </a:pPr>
            <a:r>
              <a:rPr lang="en-US" altLang="ja-JP" sz="2500" dirty="0"/>
              <a:t>Incident handling / Investigation of cybercrime</a:t>
            </a:r>
            <a:endParaRPr lang="ja-JP" altLang="ja-JP" sz="2500" dirty="0"/>
          </a:p>
          <a:p>
            <a:endParaRPr lang="ja-JP" altLang="ja-JP" sz="25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16</a:t>
            </a:fld>
            <a:endParaRPr kumimoji="1" lang="ja-JP" altLang="en-US"/>
          </a:p>
        </p:txBody>
      </p:sp>
      <p:sp>
        <p:nvSpPr>
          <p:cNvPr id="6" name="テキスト ボックス 5"/>
          <p:cNvSpPr txBox="1"/>
          <p:nvPr/>
        </p:nvSpPr>
        <p:spPr>
          <a:xfrm>
            <a:off x="539552" y="3789040"/>
            <a:ext cx="8136904" cy="2308324"/>
          </a:xfrm>
          <a:prstGeom prst="rect">
            <a:avLst/>
          </a:prstGeom>
          <a:solidFill>
            <a:srgbClr val="E6B9B8"/>
          </a:solidFill>
          <a:ln>
            <a:solidFill>
              <a:srgbClr val="E6B9B8"/>
            </a:solidFill>
          </a:ln>
        </p:spPr>
        <p:txBody>
          <a:bodyPr wrap="square" rtlCol="0">
            <a:spAutoFit/>
          </a:bodyPr>
          <a:lstStyle/>
          <a:p>
            <a:pPr indent="358775"/>
            <a:r>
              <a:rPr lang="en-US" altLang="ja-JP" sz="2400" dirty="0" smtClean="0">
                <a:latin typeface="Verdana"/>
                <a:cs typeface="Verdana"/>
              </a:rPr>
              <a:t>1) is </a:t>
            </a:r>
            <a:r>
              <a:rPr lang="en-US" altLang="ja-JP" sz="2400" dirty="0">
                <a:latin typeface="Verdana"/>
                <a:cs typeface="Verdana"/>
              </a:rPr>
              <a:t>taken responsibilities by a government, 2) and 3) are taken by government only or combination with government and private sectors</a:t>
            </a:r>
            <a:r>
              <a:rPr lang="en-US" altLang="ja-JP" sz="2400" dirty="0" smtClean="0">
                <a:latin typeface="Verdana"/>
                <a:cs typeface="Verdana"/>
              </a:rPr>
              <a:t>.</a:t>
            </a:r>
          </a:p>
          <a:p>
            <a:pPr indent="358775"/>
            <a:r>
              <a:rPr lang="en-US" altLang="ja-JP" sz="2400" dirty="0" smtClean="0">
                <a:latin typeface="Verdana"/>
                <a:cs typeface="Verdana"/>
              </a:rPr>
              <a:t>In </a:t>
            </a:r>
            <a:r>
              <a:rPr lang="en-US" altLang="ja-JP" sz="2400" dirty="0">
                <a:latin typeface="Verdana"/>
                <a:cs typeface="Verdana"/>
              </a:rPr>
              <a:t>many cases, 2) and 3) are monitored/implemented with private sector’s efforts, where necessary. </a:t>
            </a:r>
          </a:p>
        </p:txBody>
      </p:sp>
    </p:spTree>
    <p:extLst>
      <p:ext uri="{BB962C8B-B14F-4D97-AF65-F5344CB8AC3E}">
        <p14:creationId xmlns:p14="http://schemas.microsoft.com/office/powerpoint/2010/main" val="3968006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A.7 Security </a:t>
            </a:r>
            <a:r>
              <a:rPr lang="en-US" altLang="ja-JP" dirty="0" smtClean="0"/>
              <a:t>concerns</a:t>
            </a:r>
            <a:r>
              <a:rPr kumimoji="1" lang="en-US" altLang="ja-JP" dirty="0" smtClean="0"/>
              <a:t>  </a:t>
            </a:r>
            <a:endParaRPr kumimoji="1" lang="ja-JP" altLang="en-US" dirty="0"/>
          </a:p>
        </p:txBody>
      </p:sp>
      <p:sp>
        <p:nvSpPr>
          <p:cNvPr id="3" name="コンテンツ プレースホルダー 2"/>
          <p:cNvSpPr>
            <a:spLocks noGrp="1"/>
          </p:cNvSpPr>
          <p:nvPr>
            <p:ph idx="1"/>
          </p:nvPr>
        </p:nvSpPr>
        <p:spPr>
          <a:xfrm>
            <a:off x="261864" y="1071764"/>
            <a:ext cx="2797968" cy="4930496"/>
          </a:xfrm>
          <a:solidFill>
            <a:schemeClr val="accent6">
              <a:lumMod val="20000"/>
              <a:lumOff val="80000"/>
            </a:schemeClr>
          </a:solidFill>
        </p:spPr>
        <p:txBody>
          <a:bodyPr>
            <a:normAutofit/>
          </a:bodyPr>
          <a:lstStyle/>
          <a:p>
            <a:r>
              <a:rPr lang="en-US" altLang="ja-JP" sz="2200" dirty="0"/>
              <a:t>[Security issues]</a:t>
            </a:r>
            <a:endParaRPr lang="ja-JP" altLang="ja-JP" sz="2200" dirty="0"/>
          </a:p>
          <a:p>
            <a:pPr lvl="0">
              <a:buFont typeface="Arial"/>
              <a:buChar char="•"/>
            </a:pPr>
            <a:r>
              <a:rPr lang="en-US" altLang="ja-JP" sz="2200" dirty="0"/>
              <a:t>Malware </a:t>
            </a:r>
            <a:endParaRPr lang="ja-JP" altLang="ja-JP" sz="2200" dirty="0"/>
          </a:p>
          <a:p>
            <a:pPr lvl="0">
              <a:buFont typeface="Arial"/>
              <a:buChar char="•"/>
            </a:pPr>
            <a:r>
              <a:rPr lang="fr-FR" altLang="ja-JP" sz="2200" dirty="0"/>
              <a:t>Bot, </a:t>
            </a:r>
            <a:r>
              <a:rPr lang="fr-FR" altLang="ja-JP" sz="2200" dirty="0" smtClean="0"/>
              <a:t>Virus</a:t>
            </a:r>
            <a:endParaRPr lang="ja-JP" altLang="ja-JP" sz="2200" dirty="0"/>
          </a:p>
          <a:p>
            <a:pPr lvl="0">
              <a:buFont typeface="Arial"/>
              <a:buChar char="•"/>
            </a:pPr>
            <a:r>
              <a:rPr lang="fr-FR" altLang="ja-JP" sz="2200" dirty="0"/>
              <a:t>SPAM </a:t>
            </a:r>
            <a:endParaRPr lang="ja-JP" altLang="ja-JP" sz="2200" dirty="0"/>
          </a:p>
          <a:p>
            <a:pPr lvl="0">
              <a:buFont typeface="Arial"/>
              <a:buChar char="•"/>
            </a:pPr>
            <a:r>
              <a:rPr lang="fr-FR" altLang="ja-JP" sz="2200" dirty="0" err="1"/>
              <a:t>Phishing</a:t>
            </a:r>
            <a:endParaRPr lang="ja-JP" altLang="ja-JP" sz="2200" dirty="0"/>
          </a:p>
          <a:p>
            <a:pPr lvl="0">
              <a:buFont typeface="Arial"/>
              <a:buChar char="•"/>
            </a:pPr>
            <a:r>
              <a:rPr lang="fr-FR" altLang="ja-JP" sz="2200" dirty="0"/>
              <a:t>Online </a:t>
            </a:r>
            <a:r>
              <a:rPr lang="fr-FR" altLang="ja-JP" sz="2200" dirty="0" err="1"/>
              <a:t>fraud</a:t>
            </a:r>
            <a:endParaRPr lang="ja-JP" altLang="ja-JP" sz="2200" dirty="0"/>
          </a:p>
          <a:p>
            <a:pPr lvl="0">
              <a:buFont typeface="Arial"/>
              <a:buChar char="•"/>
            </a:pPr>
            <a:r>
              <a:rPr lang="fr-FR" altLang="ja-JP" sz="2200" dirty="0" err="1"/>
              <a:t>DDos</a:t>
            </a:r>
            <a:r>
              <a:rPr lang="fr-FR" altLang="ja-JP" sz="2200" dirty="0"/>
              <a:t> </a:t>
            </a:r>
            <a:r>
              <a:rPr lang="fr-FR" altLang="ja-JP" sz="2200" dirty="0" err="1"/>
              <a:t>attack</a:t>
            </a:r>
            <a:endParaRPr lang="ja-JP" altLang="ja-JP" sz="2200" dirty="0"/>
          </a:p>
          <a:p>
            <a:r>
              <a:rPr lang="en-US" altLang="ja-JP" sz="2200" dirty="0"/>
              <a:t> </a:t>
            </a:r>
            <a:endParaRPr lang="ja-JP" altLang="ja-JP" sz="22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17</a:t>
            </a:fld>
            <a:endParaRPr kumimoji="1" lang="ja-JP" altLang="en-US"/>
          </a:p>
        </p:txBody>
      </p:sp>
      <p:sp>
        <p:nvSpPr>
          <p:cNvPr id="5" name="コンテンツ プレースホルダー 2"/>
          <p:cNvSpPr txBox="1">
            <a:spLocks/>
          </p:cNvSpPr>
          <p:nvPr/>
        </p:nvSpPr>
        <p:spPr>
          <a:xfrm>
            <a:off x="3214192" y="1071764"/>
            <a:ext cx="2797968" cy="4930496"/>
          </a:xfrm>
          <a:prstGeom prst="rect">
            <a:avLst/>
          </a:prstGeom>
          <a:solidFill>
            <a:schemeClr val="accent1">
              <a:lumMod val="20000"/>
              <a:lumOff val="80000"/>
            </a:schemeClr>
          </a:solidFill>
          <a:ln>
            <a:solidFill>
              <a:schemeClr val="accent1">
                <a:lumMod val="20000"/>
                <a:lumOff val="80000"/>
              </a:schemeClr>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None/>
              <a:defRPr kumimoji="1" sz="3200" kern="1200">
                <a:solidFill>
                  <a:schemeClr val="tx1"/>
                </a:solidFill>
                <a:latin typeface="Verdana"/>
                <a:ea typeface="ＭＳ Ｐゴシック" pitchFamily="50" charset="-128"/>
                <a:cs typeface="Verdana"/>
              </a:defRPr>
            </a:lvl1pPr>
            <a:lvl2pPr marL="742950" indent="-285750" algn="l" defTabSz="914400" rtl="0" eaLnBrk="1" latinLnBrk="0" hangingPunct="1">
              <a:spcBef>
                <a:spcPct val="20000"/>
              </a:spcBef>
              <a:buFont typeface="Arial" pitchFamily="34" charset="0"/>
              <a:buChar char="–"/>
              <a:defRPr kumimoji="1" sz="3200" kern="1200">
                <a:solidFill>
                  <a:schemeClr val="tx1"/>
                </a:solidFill>
                <a:latin typeface="Verdana"/>
                <a:ea typeface="ＭＳ Ｐゴシック" pitchFamily="50" charset="-128"/>
                <a:cs typeface="Verdana"/>
              </a:defRPr>
            </a:lvl2pPr>
            <a:lvl3pPr marL="11430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3pPr>
            <a:lvl4pPr marL="16002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4pPr>
            <a:lvl5pPr marL="20574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smtClean="0"/>
              <a:t> [Security technologies]</a:t>
            </a:r>
            <a:endParaRPr lang="ja-JP" altLang="ja-JP" dirty="0" smtClean="0"/>
          </a:p>
          <a:p>
            <a:pPr marL="457200" indent="-457200">
              <a:buFont typeface="Arial"/>
              <a:buChar char="•"/>
            </a:pPr>
            <a:r>
              <a:rPr lang="fr-FR" altLang="ja-JP" dirty="0" smtClean="0"/>
              <a:t>Network monitoring</a:t>
            </a:r>
            <a:endParaRPr lang="ja-JP" altLang="ja-JP" dirty="0" smtClean="0"/>
          </a:p>
          <a:p>
            <a:pPr marL="457200" indent="-457200">
              <a:buFont typeface="Arial"/>
              <a:buChar char="•"/>
            </a:pPr>
            <a:r>
              <a:rPr lang="fr-FR" altLang="ja-JP" dirty="0" err="1" smtClean="0"/>
              <a:t>Ethical</a:t>
            </a:r>
            <a:r>
              <a:rPr lang="fr-FR" altLang="ja-JP" dirty="0" smtClean="0"/>
              <a:t> hacking </a:t>
            </a:r>
            <a:endParaRPr lang="ja-JP" altLang="ja-JP" dirty="0" smtClean="0"/>
          </a:p>
          <a:p>
            <a:pPr marL="457200" indent="-457200">
              <a:buFont typeface="Arial"/>
              <a:buChar char="•"/>
            </a:pPr>
            <a:r>
              <a:rPr lang="fr-FR" altLang="ja-JP" dirty="0" smtClean="0"/>
              <a:t>Digital </a:t>
            </a:r>
            <a:r>
              <a:rPr lang="fr-FR" altLang="ja-JP" dirty="0" err="1" smtClean="0"/>
              <a:t>forensic</a:t>
            </a:r>
            <a:r>
              <a:rPr lang="fr-FR" altLang="ja-JP" dirty="0" smtClean="0"/>
              <a:t> </a:t>
            </a:r>
            <a:r>
              <a:rPr lang="fr-FR" altLang="ja-JP" dirty="0" err="1" smtClean="0"/>
              <a:t>analysis</a:t>
            </a:r>
            <a:endParaRPr lang="ja-JP" altLang="ja-JP" dirty="0" smtClean="0"/>
          </a:p>
          <a:p>
            <a:pPr marL="457200" indent="-457200">
              <a:buFont typeface="Arial"/>
              <a:buChar char="•"/>
            </a:pPr>
            <a:r>
              <a:rPr lang="fr-FR" altLang="ja-JP" dirty="0" err="1" smtClean="0"/>
              <a:t>Penetration</a:t>
            </a:r>
            <a:r>
              <a:rPr lang="fr-FR" altLang="ja-JP" dirty="0" smtClean="0"/>
              <a:t> </a:t>
            </a:r>
            <a:r>
              <a:rPr lang="fr-FR" altLang="ja-JP" dirty="0" err="1" smtClean="0"/>
              <a:t>testing</a:t>
            </a:r>
            <a:r>
              <a:rPr lang="fr-FR" altLang="ja-JP" dirty="0" smtClean="0"/>
              <a:t> </a:t>
            </a:r>
            <a:r>
              <a:rPr lang="fr-FR" altLang="ja-JP" dirty="0" err="1" smtClean="0"/>
              <a:t>skills</a:t>
            </a:r>
            <a:endParaRPr lang="ja-JP" altLang="ja-JP" dirty="0" smtClean="0"/>
          </a:p>
          <a:p>
            <a:pPr marL="457200" indent="-457200">
              <a:buFont typeface="Arial"/>
              <a:buChar char="•"/>
            </a:pPr>
            <a:r>
              <a:rPr lang="fr-FR" altLang="ja-JP" dirty="0" smtClean="0"/>
              <a:t>IPS</a:t>
            </a:r>
            <a:endParaRPr lang="ja-JP" altLang="ja-JP" dirty="0" smtClean="0"/>
          </a:p>
          <a:p>
            <a:pPr marL="457200" indent="-457200">
              <a:buFont typeface="Arial"/>
              <a:buChar char="•"/>
            </a:pPr>
            <a:r>
              <a:rPr lang="fr-FR" altLang="ja-JP" dirty="0" err="1" smtClean="0"/>
              <a:t>Next</a:t>
            </a:r>
            <a:r>
              <a:rPr lang="fr-FR" altLang="ja-JP" dirty="0" smtClean="0"/>
              <a:t> </a:t>
            </a:r>
            <a:r>
              <a:rPr lang="fr-FR" altLang="ja-JP" dirty="0" err="1" smtClean="0"/>
              <a:t>generation</a:t>
            </a:r>
            <a:r>
              <a:rPr lang="fr-FR" altLang="ja-JP" dirty="0" smtClean="0"/>
              <a:t> F/W</a:t>
            </a:r>
            <a:endParaRPr lang="ja-JP" altLang="ja-JP" dirty="0" smtClean="0"/>
          </a:p>
          <a:p>
            <a:pPr marL="457200" indent="-457200">
              <a:buFont typeface="Arial"/>
              <a:buChar char="•"/>
            </a:pPr>
            <a:r>
              <a:rPr lang="fr-FR" altLang="ja-JP" dirty="0" err="1" smtClean="0"/>
              <a:t>Honey</a:t>
            </a:r>
            <a:r>
              <a:rPr lang="fr-FR" altLang="ja-JP" dirty="0" smtClean="0"/>
              <a:t> net </a:t>
            </a:r>
            <a:endParaRPr lang="ja-JP" altLang="ja-JP" dirty="0" smtClean="0"/>
          </a:p>
          <a:p>
            <a:pPr marL="457200" indent="-457200">
              <a:buFont typeface="Arial"/>
              <a:buChar char="•"/>
            </a:pPr>
            <a:r>
              <a:rPr lang="fr-FR" altLang="ja-JP" dirty="0" smtClean="0"/>
              <a:t>Incident </a:t>
            </a:r>
            <a:r>
              <a:rPr lang="fr-FR" altLang="ja-JP" dirty="0" err="1" smtClean="0"/>
              <a:t>handling</a:t>
            </a:r>
            <a:r>
              <a:rPr lang="fr-FR" altLang="ja-JP" dirty="0" smtClean="0"/>
              <a:t> </a:t>
            </a:r>
            <a:r>
              <a:rPr lang="fr-FR" altLang="ja-JP" dirty="0" err="1" smtClean="0"/>
              <a:t>tools</a:t>
            </a:r>
            <a:endParaRPr lang="ja-JP" altLang="ja-JP" dirty="0" smtClean="0"/>
          </a:p>
          <a:p>
            <a:pPr marL="0" indent="0"/>
            <a:endParaRPr lang="ja-JP" altLang="ja-JP" dirty="0" smtClean="0"/>
          </a:p>
        </p:txBody>
      </p:sp>
      <p:sp>
        <p:nvSpPr>
          <p:cNvPr id="6" name="コンテンツ プレースホルダー 2"/>
          <p:cNvSpPr txBox="1">
            <a:spLocks/>
          </p:cNvSpPr>
          <p:nvPr/>
        </p:nvSpPr>
        <p:spPr>
          <a:xfrm>
            <a:off x="6084168" y="1090792"/>
            <a:ext cx="2977480" cy="4930496"/>
          </a:xfrm>
          <a:prstGeom prst="rect">
            <a:avLst/>
          </a:prstGeom>
          <a:solidFill>
            <a:schemeClr val="accent3">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None/>
              <a:defRPr kumimoji="1" sz="3200" kern="1200">
                <a:solidFill>
                  <a:schemeClr val="tx1"/>
                </a:solidFill>
                <a:latin typeface="Verdana"/>
                <a:ea typeface="ＭＳ Ｐゴシック" pitchFamily="50" charset="-128"/>
                <a:cs typeface="Verdana"/>
              </a:defRPr>
            </a:lvl1pPr>
            <a:lvl2pPr marL="742950" indent="-285750" algn="l" defTabSz="914400" rtl="0" eaLnBrk="1" latinLnBrk="0" hangingPunct="1">
              <a:spcBef>
                <a:spcPct val="20000"/>
              </a:spcBef>
              <a:buFont typeface="Arial" pitchFamily="34" charset="0"/>
              <a:buChar char="–"/>
              <a:defRPr kumimoji="1" sz="3200" kern="1200">
                <a:solidFill>
                  <a:schemeClr val="tx1"/>
                </a:solidFill>
                <a:latin typeface="Verdana"/>
                <a:ea typeface="ＭＳ Ｐゴシック" pitchFamily="50" charset="-128"/>
                <a:cs typeface="Verdana"/>
              </a:defRPr>
            </a:lvl2pPr>
            <a:lvl3pPr marL="11430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3pPr>
            <a:lvl4pPr marL="16002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4pPr>
            <a:lvl5pPr marL="2057400" indent="-228600" algn="l" defTabSz="914400" rtl="0" eaLnBrk="1" latinLnBrk="0" hangingPunct="1">
              <a:spcBef>
                <a:spcPct val="20000"/>
              </a:spcBef>
              <a:buFont typeface="Arial" pitchFamily="34" charset="0"/>
              <a:buChar char="»"/>
              <a:defRPr kumimoji="1" sz="2800" kern="1200">
                <a:solidFill>
                  <a:schemeClr val="tx1"/>
                </a:solidFill>
                <a:latin typeface="Verdana"/>
                <a:ea typeface="ＭＳ Ｐゴシック" pitchFamily="50" charset="-128"/>
                <a:cs typeface="Verdan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900" dirty="0" smtClean="0"/>
              <a:t> [Others]</a:t>
            </a:r>
            <a:endParaRPr lang="ja-JP" altLang="ja-JP" sz="1900" dirty="0" smtClean="0"/>
          </a:p>
          <a:p>
            <a:pPr marL="365125" indent="-365125">
              <a:buFont typeface="Arial"/>
              <a:buChar char="•"/>
            </a:pPr>
            <a:r>
              <a:rPr lang="fr-FR" altLang="ja-JP" sz="1900" dirty="0" smtClean="0"/>
              <a:t>Security </a:t>
            </a:r>
            <a:r>
              <a:rPr lang="fr-FR" altLang="ja-JP" sz="1900" dirty="0" err="1" smtClean="0"/>
              <a:t>countermeasures</a:t>
            </a:r>
            <a:r>
              <a:rPr lang="fr-FR" altLang="ja-JP" sz="1900" dirty="0" smtClean="0"/>
              <a:t> in </a:t>
            </a:r>
            <a:r>
              <a:rPr lang="fr-FR" altLang="ja-JP" sz="1900" dirty="0" err="1" smtClean="0"/>
              <a:t>SMEs</a:t>
            </a:r>
            <a:endParaRPr lang="ja-JP" altLang="ja-JP" sz="1900" dirty="0" smtClean="0"/>
          </a:p>
          <a:p>
            <a:pPr marL="365125" indent="-365125">
              <a:buFont typeface="Arial"/>
              <a:buChar char="•"/>
            </a:pPr>
            <a:r>
              <a:rPr lang="fr-FR" altLang="ja-JP" sz="1900" dirty="0" smtClean="0"/>
              <a:t>Computer crime</a:t>
            </a:r>
            <a:endParaRPr lang="ja-JP" altLang="ja-JP" sz="1900" dirty="0" smtClean="0"/>
          </a:p>
          <a:p>
            <a:pPr marL="365125" indent="-365125">
              <a:buFont typeface="Arial"/>
              <a:buChar char="•"/>
            </a:pPr>
            <a:r>
              <a:rPr lang="fr-FR" altLang="ja-JP" sz="1900" dirty="0" smtClean="0"/>
              <a:t>Network infrastructure</a:t>
            </a:r>
            <a:endParaRPr lang="ja-JP" altLang="ja-JP" sz="1900" dirty="0" smtClean="0"/>
          </a:p>
          <a:p>
            <a:pPr marL="365125" indent="-365125">
              <a:buFont typeface="Arial"/>
              <a:buChar char="•"/>
            </a:pPr>
            <a:r>
              <a:rPr lang="fr-FR" altLang="ja-JP" sz="1900" dirty="0" err="1" smtClean="0"/>
              <a:t>Regulation</a:t>
            </a:r>
            <a:r>
              <a:rPr lang="fr-FR" altLang="ja-JP" sz="1900" dirty="0" smtClean="0"/>
              <a:t> on information </a:t>
            </a:r>
            <a:r>
              <a:rPr lang="fr-FR" altLang="ja-JP" sz="1900" dirty="0" err="1" smtClean="0"/>
              <a:t>security</a:t>
            </a:r>
            <a:endParaRPr lang="ja-JP" altLang="ja-JP" sz="1900" dirty="0" smtClean="0"/>
          </a:p>
          <a:p>
            <a:pPr marL="365125" indent="-365125">
              <a:buFont typeface="Arial"/>
              <a:buChar char="•"/>
            </a:pPr>
            <a:r>
              <a:rPr lang="fr-FR" altLang="ja-JP" sz="1900" dirty="0" err="1" smtClean="0"/>
              <a:t>Technology</a:t>
            </a:r>
            <a:r>
              <a:rPr lang="fr-FR" altLang="ja-JP" sz="1900" dirty="0" smtClean="0"/>
              <a:t> </a:t>
            </a:r>
            <a:r>
              <a:rPr lang="fr-FR" altLang="ja-JP" sz="1900" dirty="0" err="1" smtClean="0"/>
              <a:t>misuse</a:t>
            </a:r>
            <a:r>
              <a:rPr lang="fr-FR" altLang="ja-JP" sz="1900" dirty="0" smtClean="0"/>
              <a:t> </a:t>
            </a:r>
            <a:r>
              <a:rPr lang="fr-FR" altLang="ja-JP" sz="1900" dirty="0" err="1" smtClean="0"/>
              <a:t>among</a:t>
            </a:r>
            <a:r>
              <a:rPr lang="fr-FR" altLang="ja-JP" sz="1900" dirty="0" smtClean="0"/>
              <a:t> </a:t>
            </a:r>
            <a:r>
              <a:rPr lang="fr-FR" altLang="ja-JP" sz="1900" dirty="0" err="1" smtClean="0"/>
              <a:t>young</a:t>
            </a:r>
            <a:r>
              <a:rPr lang="fr-FR" altLang="ja-JP" sz="1900" dirty="0" smtClean="0"/>
              <a:t> </a:t>
            </a:r>
            <a:r>
              <a:rPr lang="fr-FR" altLang="ja-JP" sz="1900" dirty="0" err="1" smtClean="0"/>
              <a:t>adults</a:t>
            </a:r>
            <a:endParaRPr lang="ja-JP" altLang="ja-JP" sz="1900" dirty="0" smtClean="0"/>
          </a:p>
          <a:p>
            <a:pPr marL="365125" indent="-365125">
              <a:buFont typeface="Arial"/>
              <a:buChar char="•"/>
            </a:pPr>
            <a:r>
              <a:rPr lang="fr-FR" altLang="ja-JP" sz="1900" dirty="0" err="1" smtClean="0"/>
              <a:t>Various</a:t>
            </a:r>
            <a:r>
              <a:rPr lang="fr-FR" altLang="ja-JP" sz="1900" dirty="0" smtClean="0"/>
              <a:t> certification </a:t>
            </a:r>
            <a:r>
              <a:rPr lang="fr-FR" altLang="ja-JP" sz="1900" dirty="0" err="1" smtClean="0"/>
              <a:t>scheme</a:t>
            </a:r>
            <a:r>
              <a:rPr lang="fr-FR" altLang="ja-JP" sz="1900" dirty="0" smtClean="0"/>
              <a:t>  (ISMS, PCIDSS </a:t>
            </a:r>
            <a:r>
              <a:rPr lang="fr-FR" altLang="ja-JP" sz="1900" dirty="0" err="1" smtClean="0"/>
              <a:t>etc</a:t>
            </a:r>
            <a:r>
              <a:rPr lang="fr-FR" altLang="ja-JP" sz="1900" dirty="0" smtClean="0"/>
              <a:t>)</a:t>
            </a:r>
            <a:endParaRPr lang="ja-JP" altLang="ja-JP" sz="1900" dirty="0" smtClean="0"/>
          </a:p>
          <a:p>
            <a:endParaRPr lang="ja-JP" altLang="en-US" sz="1900" dirty="0"/>
          </a:p>
        </p:txBody>
      </p:sp>
    </p:spTree>
    <p:extLst>
      <p:ext uri="{BB962C8B-B14F-4D97-AF65-F5344CB8AC3E}">
        <p14:creationId xmlns:p14="http://schemas.microsoft.com/office/powerpoint/2010/main" val="91134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A.9 Security project </a:t>
            </a:r>
            <a:endParaRPr kumimoji="1" lang="ja-JP" altLang="en-US" dirty="0"/>
          </a:p>
        </p:txBody>
      </p:sp>
      <p:sp>
        <p:nvSpPr>
          <p:cNvPr id="3" name="コンテンツ プレースホルダー 2"/>
          <p:cNvSpPr>
            <a:spLocks noGrp="1"/>
          </p:cNvSpPr>
          <p:nvPr>
            <p:ph idx="1"/>
          </p:nvPr>
        </p:nvSpPr>
        <p:spPr>
          <a:xfrm>
            <a:off x="457200" y="946776"/>
            <a:ext cx="8233200" cy="2698248"/>
          </a:xfrm>
        </p:spPr>
        <p:txBody>
          <a:bodyPr>
            <a:normAutofit/>
          </a:bodyPr>
          <a:lstStyle/>
          <a:p>
            <a:pPr marL="620713" lvl="0" indent="-444500">
              <a:buFont typeface="Arial"/>
              <a:buChar char="•"/>
            </a:pPr>
            <a:r>
              <a:rPr lang="en-US" altLang="ja-JP" sz="2000" dirty="0"/>
              <a:t>Special campaign day for secure and clean PC</a:t>
            </a:r>
            <a:endParaRPr lang="ja-JP" altLang="ja-JP" sz="2000" dirty="0"/>
          </a:p>
          <a:p>
            <a:pPr marL="620713" lvl="0" indent="-444500">
              <a:buFont typeface="Arial"/>
              <a:buChar char="•"/>
            </a:pPr>
            <a:r>
              <a:rPr lang="en-US" altLang="ja-JP" sz="2000" dirty="0"/>
              <a:t>Anti-bot measure project</a:t>
            </a:r>
            <a:endParaRPr lang="ja-JP" altLang="ja-JP" sz="2000" dirty="0"/>
          </a:p>
          <a:p>
            <a:pPr marL="620713" lvl="0" indent="-444500">
              <a:buFont typeface="Arial"/>
              <a:buChar char="•"/>
            </a:pPr>
            <a:r>
              <a:rPr lang="en-US" altLang="ja-JP" sz="2000" dirty="0"/>
              <a:t>National security </a:t>
            </a:r>
            <a:r>
              <a:rPr lang="en-US" altLang="ja-JP" sz="2000" dirty="0" err="1"/>
              <a:t>programme</a:t>
            </a:r>
            <a:endParaRPr lang="ja-JP" altLang="ja-JP" sz="2000" dirty="0"/>
          </a:p>
          <a:p>
            <a:pPr marL="620713" lvl="0" indent="-444500">
              <a:buFont typeface="Arial"/>
              <a:buChar char="•"/>
            </a:pPr>
            <a:r>
              <a:rPr lang="en-US" altLang="ja-JP" sz="2000" dirty="0"/>
              <a:t>24/7 Internet security operation center (SOC)</a:t>
            </a:r>
            <a:endParaRPr lang="ja-JP" altLang="ja-JP" sz="2000" dirty="0"/>
          </a:p>
          <a:p>
            <a:pPr marL="620713" lvl="0" indent="-444500">
              <a:buFont typeface="Arial"/>
              <a:buChar char="•"/>
            </a:pPr>
            <a:r>
              <a:rPr lang="en-US" altLang="ja-JP" sz="2000" dirty="0"/>
              <a:t>Cyber Remediation System</a:t>
            </a:r>
            <a:endParaRPr lang="ja-JP" altLang="ja-JP" sz="2000" dirty="0"/>
          </a:p>
          <a:p>
            <a:pPr marL="620713" indent="-444500"/>
            <a:r>
              <a:rPr lang="en-US" altLang="ja-JP" sz="2000" dirty="0"/>
              <a:t>Or</a:t>
            </a:r>
            <a:endParaRPr lang="ja-JP" altLang="ja-JP" sz="2000" dirty="0"/>
          </a:p>
          <a:p>
            <a:pPr marL="620713" lvl="0" indent="-444500">
              <a:buFont typeface="Arial"/>
              <a:buChar char="•"/>
            </a:pPr>
            <a:r>
              <a:rPr lang="en-US" altLang="ja-JP" sz="2000" dirty="0"/>
              <a:t>No specific project</a:t>
            </a:r>
            <a:endParaRPr lang="ja-JP" altLang="ja-JP" sz="2000" dirty="0"/>
          </a:p>
          <a:p>
            <a:pPr marL="457200" indent="-457200">
              <a:buFont typeface="Arial"/>
              <a:buChar char="•"/>
            </a:pPr>
            <a:endParaRPr kumimoji="1" lang="ja-JP" altLang="en-US" sz="20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18</a:t>
            </a:fld>
            <a:endParaRPr kumimoji="1" lang="ja-JP" altLang="en-US"/>
          </a:p>
        </p:txBody>
      </p:sp>
      <p:sp>
        <p:nvSpPr>
          <p:cNvPr id="5" name="テキスト ボックス 4"/>
          <p:cNvSpPr txBox="1"/>
          <p:nvPr/>
        </p:nvSpPr>
        <p:spPr>
          <a:xfrm>
            <a:off x="323528" y="3717032"/>
            <a:ext cx="8496944" cy="2893100"/>
          </a:xfrm>
          <a:prstGeom prst="rect">
            <a:avLst/>
          </a:prstGeom>
          <a:solidFill>
            <a:schemeClr val="accent2">
              <a:lumMod val="20000"/>
              <a:lumOff val="80000"/>
            </a:schemeClr>
          </a:solidFill>
        </p:spPr>
        <p:txBody>
          <a:bodyPr wrap="square" rtlCol="0">
            <a:spAutoFit/>
          </a:bodyPr>
          <a:lstStyle/>
          <a:p>
            <a:pPr indent="268288"/>
            <a:r>
              <a:rPr lang="en-US" altLang="ja-JP" sz="2600" dirty="0"/>
              <a:t>4 countries have special occasion for information security or cybersecurity at the national level</a:t>
            </a:r>
            <a:r>
              <a:rPr lang="en-US" altLang="ja-JP" sz="2600" dirty="0" smtClean="0"/>
              <a:t>.</a:t>
            </a:r>
          </a:p>
          <a:p>
            <a:pPr indent="268288"/>
            <a:r>
              <a:rPr lang="en-US" altLang="ja-JP" sz="2600" dirty="0" smtClean="0"/>
              <a:t> </a:t>
            </a:r>
            <a:r>
              <a:rPr lang="en-US" altLang="ja-JP" sz="2600" dirty="0"/>
              <a:t>All countries take actions for raising security awareness to all citizens and in addition, 2 countries provides national campaign for BOTNET and malware countermeasures.  1 country operates a nation-wide network monitoring/alert system</a:t>
            </a:r>
            <a:r>
              <a:rPr lang="en-US" altLang="ja-JP" sz="2600" dirty="0" smtClean="0"/>
              <a:t>.</a:t>
            </a:r>
            <a:endParaRPr lang="ja-JP" altLang="ja-JP" sz="2600" dirty="0"/>
          </a:p>
        </p:txBody>
      </p:sp>
    </p:spTree>
    <p:extLst>
      <p:ext uri="{BB962C8B-B14F-4D97-AF65-F5344CB8AC3E}">
        <p14:creationId xmlns:p14="http://schemas.microsoft.com/office/powerpoint/2010/main" val="1260207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Considerations -1</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pPr marL="1076325" indent="-717550">
              <a:buAutoNum type="arabicParenR"/>
            </a:pPr>
            <a:r>
              <a:rPr lang="en-US" altLang="ja-JP" dirty="0" smtClean="0"/>
              <a:t>Roles</a:t>
            </a:r>
            <a:r>
              <a:rPr lang="en-US" altLang="ja-JP" dirty="0"/>
              <a:t>, responsibilities and </a:t>
            </a:r>
            <a:r>
              <a:rPr lang="en-US" altLang="ja-JP" dirty="0" smtClean="0"/>
              <a:t>capabilities</a:t>
            </a:r>
          </a:p>
          <a:p>
            <a:pPr marL="1076325" indent="-717550">
              <a:buAutoNum type="arabicParenR"/>
            </a:pPr>
            <a:r>
              <a:rPr lang="en-US" altLang="ja-JP" dirty="0" smtClean="0"/>
              <a:t>Organization structure</a:t>
            </a:r>
          </a:p>
          <a:p>
            <a:pPr marL="1076325" indent="-717550">
              <a:buAutoNum type="arabicParenR"/>
            </a:pPr>
            <a:r>
              <a:rPr lang="en-US" altLang="ja-JP" dirty="0" smtClean="0"/>
              <a:t>Sharing </a:t>
            </a:r>
            <a:r>
              <a:rPr lang="en-US" altLang="ja-JP" dirty="0"/>
              <a:t>best practice.</a:t>
            </a:r>
            <a:endParaRPr lang="ja-JP" altLang="ja-JP" dirty="0"/>
          </a:p>
          <a:p>
            <a:endParaRPr lang="ja-JP" altLang="en-US"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19</a:t>
            </a:fld>
            <a:endParaRPr kumimoji="1" lang="ja-JP" altLang="en-US"/>
          </a:p>
        </p:txBody>
      </p:sp>
    </p:spTree>
    <p:extLst>
      <p:ext uri="{BB962C8B-B14F-4D97-AF65-F5344CB8AC3E}">
        <p14:creationId xmlns:p14="http://schemas.microsoft.com/office/powerpoint/2010/main" val="3168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ChangeArrowheads="1"/>
          </p:cNvSpPr>
          <p:nvPr>
            <p:ph type="title"/>
          </p:nvPr>
        </p:nvSpPr>
        <p:spPr>
          <a:xfrm>
            <a:off x="251520" y="116632"/>
            <a:ext cx="8233200" cy="544679"/>
          </a:xfrm>
        </p:spPr>
        <p:txBody>
          <a:bodyPr/>
          <a:lstStyle/>
          <a:p>
            <a:pPr>
              <a:defRPr/>
            </a:pPr>
            <a:r>
              <a:rPr kumimoji="0" lang="en-US" altLang="ja-JP" dirty="0" smtClean="0"/>
              <a:t>Standard works</a:t>
            </a:r>
          </a:p>
        </p:txBody>
      </p:sp>
      <p:pic>
        <p:nvPicPr>
          <p:cNvPr id="7171" name="Picture 4" descr="pict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1675" y="2686050"/>
            <a:ext cx="2035175"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84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9688" y="2393950"/>
            <a:ext cx="3475037" cy="28305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98406" name="Line 6"/>
          <p:cNvSpPr>
            <a:spLocks noChangeShapeType="1"/>
          </p:cNvSpPr>
          <p:nvPr/>
        </p:nvSpPr>
        <p:spPr bwMode="auto">
          <a:xfrm flipH="1">
            <a:off x="3048000" y="3789363"/>
            <a:ext cx="812800" cy="571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endParaRPr lang="ja-JP" altLang="en-US"/>
          </a:p>
        </p:txBody>
      </p:sp>
      <p:grpSp>
        <p:nvGrpSpPr>
          <p:cNvPr id="998407" name="Group 7"/>
          <p:cNvGrpSpPr>
            <a:grpSpLocks/>
          </p:cNvGrpSpPr>
          <p:nvPr/>
        </p:nvGrpSpPr>
        <p:grpSpPr bwMode="auto">
          <a:xfrm>
            <a:off x="836613" y="3055938"/>
            <a:ext cx="2439987" cy="1281112"/>
            <a:chOff x="3056" y="2752"/>
            <a:chExt cx="952" cy="506"/>
          </a:xfrm>
        </p:grpSpPr>
        <p:pic>
          <p:nvPicPr>
            <p:cNvPr id="7190" name="Picture 13" descr="iso-iec-log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6" y="2752"/>
              <a:ext cx="572" cy="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8409" name="Line 9"/>
            <p:cNvSpPr>
              <a:spLocks noChangeShapeType="1"/>
            </p:cNvSpPr>
            <p:nvPr/>
          </p:nvSpPr>
          <p:spPr bwMode="auto">
            <a:xfrm flipV="1">
              <a:off x="3640" y="3016"/>
              <a:ext cx="368" cy="8"/>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endParaRPr lang="ja-JP" altLang="en-US"/>
            </a:p>
          </p:txBody>
        </p:sp>
      </p:grpSp>
      <p:grpSp>
        <p:nvGrpSpPr>
          <p:cNvPr id="998410" name="Group 10"/>
          <p:cNvGrpSpPr>
            <a:grpSpLocks/>
          </p:cNvGrpSpPr>
          <p:nvPr/>
        </p:nvGrpSpPr>
        <p:grpSpPr bwMode="auto">
          <a:xfrm>
            <a:off x="3184525" y="1222375"/>
            <a:ext cx="2276475" cy="2276475"/>
            <a:chOff x="3966" y="1977"/>
            <a:chExt cx="964" cy="935"/>
          </a:xfrm>
        </p:grpSpPr>
        <p:pic>
          <p:nvPicPr>
            <p:cNvPr id="7188" name="Picture 11" descr="ITU-official-logo_7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6" y="1977"/>
              <a:ext cx="964" cy="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8412" name="Line 12"/>
            <p:cNvSpPr>
              <a:spLocks noChangeShapeType="1"/>
            </p:cNvSpPr>
            <p:nvPr/>
          </p:nvSpPr>
          <p:spPr bwMode="auto">
            <a:xfrm flipH="1">
              <a:off x="4048" y="2376"/>
              <a:ext cx="280" cy="53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endParaRPr lang="ja-JP" altLang="en-US"/>
            </a:p>
          </p:txBody>
        </p:sp>
      </p:grpSp>
      <p:grpSp>
        <p:nvGrpSpPr>
          <p:cNvPr id="998427" name="Group 27"/>
          <p:cNvGrpSpPr>
            <a:grpSpLocks/>
          </p:cNvGrpSpPr>
          <p:nvPr/>
        </p:nvGrpSpPr>
        <p:grpSpPr bwMode="auto">
          <a:xfrm>
            <a:off x="471488" y="1252538"/>
            <a:ext cx="2566987" cy="2214562"/>
            <a:chOff x="297" y="789"/>
            <a:chExt cx="1617" cy="1395"/>
          </a:xfrm>
        </p:grpSpPr>
        <p:pic>
          <p:nvPicPr>
            <p:cNvPr id="998417"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 y="789"/>
              <a:ext cx="1411" cy="54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98419" name="Line 19"/>
            <p:cNvSpPr>
              <a:spLocks noChangeShapeType="1"/>
            </p:cNvSpPr>
            <p:nvPr/>
          </p:nvSpPr>
          <p:spPr bwMode="auto">
            <a:xfrm>
              <a:off x="1115" y="1331"/>
              <a:ext cx="799" cy="85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defRPr/>
              </a:pPr>
              <a:endParaRPr lang="ja-JP" altLang="en-US"/>
            </a:p>
          </p:txBody>
        </p:sp>
      </p:grpSp>
      <p:grpSp>
        <p:nvGrpSpPr>
          <p:cNvPr id="998428" name="Group 28"/>
          <p:cNvGrpSpPr>
            <a:grpSpLocks/>
          </p:cNvGrpSpPr>
          <p:nvPr/>
        </p:nvGrpSpPr>
        <p:grpSpPr bwMode="auto">
          <a:xfrm>
            <a:off x="4986302" y="1939335"/>
            <a:ext cx="2701925" cy="1524000"/>
            <a:chOff x="3263" y="1350"/>
            <a:chExt cx="1702" cy="960"/>
          </a:xfrm>
        </p:grpSpPr>
        <p:pic>
          <p:nvPicPr>
            <p:cNvPr id="998418" name="Picture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10" y="1350"/>
              <a:ext cx="955" cy="49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98420" name="Line 20"/>
            <p:cNvSpPr>
              <a:spLocks noChangeShapeType="1"/>
            </p:cNvSpPr>
            <p:nvPr/>
          </p:nvSpPr>
          <p:spPr bwMode="auto">
            <a:xfrm flipH="1">
              <a:off x="3263" y="1594"/>
              <a:ext cx="751" cy="71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defRPr/>
              </a:pPr>
              <a:endParaRPr lang="ja-JP" altLang="en-US"/>
            </a:p>
          </p:txBody>
        </p:sp>
      </p:grpSp>
      <p:grpSp>
        <p:nvGrpSpPr>
          <p:cNvPr id="2" name="図形グループ 1"/>
          <p:cNvGrpSpPr/>
          <p:nvPr/>
        </p:nvGrpSpPr>
        <p:grpSpPr>
          <a:xfrm>
            <a:off x="3470275" y="3868738"/>
            <a:ext cx="5081588" cy="2371725"/>
            <a:chOff x="3470275" y="3868738"/>
            <a:chExt cx="5081588" cy="2371725"/>
          </a:xfrm>
        </p:grpSpPr>
        <p:sp>
          <p:nvSpPr>
            <p:cNvPr id="998415" name="Line 15"/>
            <p:cNvSpPr>
              <a:spLocks noChangeShapeType="1"/>
            </p:cNvSpPr>
            <p:nvPr/>
          </p:nvSpPr>
          <p:spPr bwMode="auto">
            <a:xfrm flipH="1" flipV="1">
              <a:off x="3756025" y="3868738"/>
              <a:ext cx="1965325" cy="141605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endParaRPr lang="ja-JP" altLang="en-US"/>
            </a:p>
          </p:txBody>
        </p:sp>
        <p:pic>
          <p:nvPicPr>
            <p:cNvPr id="7183" name="Picture 23" descr="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0275" y="5033963"/>
              <a:ext cx="5081588" cy="1206500"/>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pic>
      </p:grpSp>
      <p:sp>
        <p:nvSpPr>
          <p:cNvPr id="998424" name="Oval 24" descr="5%"/>
          <p:cNvSpPr>
            <a:spLocks noChangeArrowheads="1"/>
          </p:cNvSpPr>
          <p:nvPr/>
        </p:nvSpPr>
        <p:spPr bwMode="auto">
          <a:xfrm rot="-9219166">
            <a:off x="3241675" y="3468688"/>
            <a:ext cx="1382713" cy="1254125"/>
          </a:xfrm>
          <a:prstGeom prst="ellipse">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ja-JP" altLang="en-US"/>
          </a:p>
        </p:txBody>
      </p:sp>
      <p:sp>
        <p:nvSpPr>
          <p:cNvPr id="998425" name="Oval 25" descr="5%"/>
          <p:cNvSpPr>
            <a:spLocks noChangeArrowheads="1"/>
          </p:cNvSpPr>
          <p:nvPr/>
        </p:nvSpPr>
        <p:spPr bwMode="auto">
          <a:xfrm rot="1304584">
            <a:off x="3217863" y="3582988"/>
            <a:ext cx="1403350" cy="976312"/>
          </a:xfrm>
          <a:prstGeom prst="ellipse">
            <a:avLst/>
          </a:prstGeom>
          <a:pattFill prst="pct5">
            <a:fgClr>
              <a:srgbClr val="FF0000">
                <a:alpha val="33000"/>
              </a:srgbClr>
            </a:fgClr>
            <a:bgClr>
              <a:srgbClr val="F8F8F8">
                <a:alpha val="33000"/>
              </a:srgbClr>
            </a:bgClr>
          </a:pattFill>
          <a:ln w="9525">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marL="457200" indent="-457200">
              <a:defRPr/>
            </a:pPr>
            <a:endParaRPr lang="ja-JP" altLang="en-US">
              <a:solidFill>
                <a:srgbClr val="FF0000"/>
              </a:solidFill>
            </a:endParaRPr>
          </a:p>
        </p:txBody>
      </p:sp>
      <p:sp>
        <p:nvSpPr>
          <p:cNvPr id="26" name="Text Box 22"/>
          <p:cNvSpPr txBox="1">
            <a:spLocks noChangeArrowheads="1"/>
          </p:cNvSpPr>
          <p:nvPr/>
        </p:nvSpPr>
        <p:spPr bwMode="auto">
          <a:xfrm>
            <a:off x="6881771" y="3025713"/>
            <a:ext cx="1408112" cy="1708160"/>
          </a:xfrm>
          <a:prstGeom prst="rect">
            <a:avLst/>
          </a:prstGeom>
          <a:noFill/>
          <a:ln w="9525" algn="ctr">
            <a:noFill/>
            <a:miter lim="800000"/>
            <a:headEnd/>
            <a:tailEnd/>
          </a:ln>
        </p:spPr>
        <p:txBody>
          <a:bodyPr lIns="0" tIns="0" rIns="0" bIns="0">
            <a:spAutoFit/>
          </a:bodyPr>
          <a:lstStyle/>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a:ln>
                  <a:noFill/>
                </a:ln>
                <a:solidFill>
                  <a:sysClr val="windowText" lastClr="000000"/>
                </a:solidFill>
                <a:effectLst/>
                <a:uLnTx/>
                <a:uFillTx/>
                <a:latin typeface="Verdana"/>
                <a:cs typeface="Verdana"/>
              </a:rPr>
              <a:t>OASIS</a:t>
            </a:r>
          </a:p>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a:ln>
                  <a:noFill/>
                </a:ln>
                <a:solidFill>
                  <a:sysClr val="windowText" lastClr="000000"/>
                </a:solidFill>
                <a:effectLst/>
                <a:uLnTx/>
                <a:uFillTx/>
                <a:latin typeface="Verdana"/>
                <a:cs typeface="Verdana"/>
              </a:rPr>
              <a:t>IETF</a:t>
            </a:r>
          </a:p>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a:ln>
                  <a:noFill/>
                </a:ln>
                <a:solidFill>
                  <a:sysClr val="windowText" lastClr="000000"/>
                </a:solidFill>
                <a:effectLst/>
                <a:uLnTx/>
                <a:uFillTx/>
                <a:latin typeface="Verdana"/>
                <a:cs typeface="Verdana"/>
              </a:rPr>
              <a:t>MITRE</a:t>
            </a:r>
          </a:p>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smtClean="0">
                <a:ln>
                  <a:noFill/>
                </a:ln>
                <a:solidFill>
                  <a:sysClr val="windowText" lastClr="000000"/>
                </a:solidFill>
                <a:effectLst/>
                <a:uLnTx/>
                <a:uFillTx/>
                <a:latin typeface="Verdana"/>
                <a:cs typeface="Verdana"/>
              </a:rPr>
              <a:t>FIRST</a:t>
            </a:r>
          </a:p>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smtClean="0">
                <a:ln>
                  <a:noFill/>
                </a:ln>
                <a:solidFill>
                  <a:sysClr val="windowText" lastClr="000000"/>
                </a:solidFill>
                <a:effectLst/>
                <a:uLnTx/>
                <a:uFillTx/>
                <a:latin typeface="Verdana"/>
                <a:cs typeface="Verdana"/>
              </a:rPr>
              <a:t>CSA </a:t>
            </a:r>
            <a:endParaRPr kumimoji="0" lang="en-US" altLang="ja-JP" sz="1800" b="0" i="0" u="none" strike="noStrike" kern="0" cap="none" spc="0" normalizeH="0" baseline="0" noProof="0" dirty="0">
              <a:ln>
                <a:noFill/>
              </a:ln>
              <a:solidFill>
                <a:sysClr val="windowText" lastClr="000000"/>
              </a:solidFill>
              <a:effectLst/>
              <a:uLnTx/>
              <a:uFillTx/>
              <a:latin typeface="Verdana"/>
              <a:cs typeface="Verdana"/>
            </a:endParaRPr>
          </a:p>
          <a:p>
            <a:pPr marL="0" marR="0" lvl="0" indent="0" algn="ctr" defTabSz="914400" eaLnBrk="1" fontAlgn="auto" latinLnBrk="0" hangingPunct="1">
              <a:lnSpc>
                <a:spcPct val="60000"/>
              </a:lnSpc>
              <a:spcBef>
                <a:spcPct val="50000"/>
              </a:spcBef>
              <a:spcAft>
                <a:spcPts val="0"/>
              </a:spcAft>
              <a:buClrTx/>
              <a:buSzTx/>
              <a:buFontTx/>
              <a:buNone/>
              <a:tabLst/>
              <a:defRPr/>
            </a:pPr>
            <a:r>
              <a:rPr kumimoji="0" lang="en-US" altLang="ja-JP" sz="1800" b="0" i="0" u="none" strike="noStrike" kern="0" cap="none" spc="0" normalizeH="0" baseline="0" noProof="0" dirty="0" smtClean="0">
                <a:ln>
                  <a:noFill/>
                </a:ln>
                <a:solidFill>
                  <a:sysClr val="windowText" lastClr="000000"/>
                </a:solidFill>
                <a:effectLst/>
                <a:uLnTx/>
                <a:uFillTx/>
                <a:latin typeface="Verdana"/>
                <a:cs typeface="Verdana"/>
              </a:rPr>
              <a:t>Etc.</a:t>
            </a:r>
          </a:p>
        </p:txBody>
      </p:sp>
      <p:sp>
        <p:nvSpPr>
          <p:cNvPr id="6" name="スライド番号プレースホルダー 5"/>
          <p:cNvSpPr>
            <a:spLocks noGrp="1"/>
          </p:cNvSpPr>
          <p:nvPr>
            <p:ph type="sldNum" sz="quarter" idx="12"/>
          </p:nvPr>
        </p:nvSpPr>
        <p:spPr/>
        <p:txBody>
          <a:bodyPr/>
          <a:lstStyle/>
          <a:p>
            <a:fld id="{3FF0257A-1193-46A6-BFEE-D6F23D77DD8F}" type="slidenum">
              <a:rPr kumimoji="1" lang="ja-JP" altLang="en-US" smtClean="0"/>
              <a:pPr/>
              <a:t>2</a:t>
            </a:fld>
            <a:endParaRPr kumimoji="1" lang="ja-JP" altLang="en-US"/>
          </a:p>
        </p:txBody>
      </p:sp>
    </p:spTree>
    <p:extLst>
      <p:ext uri="{BB962C8B-B14F-4D97-AF65-F5344CB8AC3E}">
        <p14:creationId xmlns:p14="http://schemas.microsoft.com/office/powerpoint/2010/main" val="4254291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840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984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9842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9842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98425"/>
                                        </p:tgtEl>
                                        <p:attrNameLst>
                                          <p:attrName>style.visibility</p:attrName>
                                        </p:attrNameLst>
                                      </p:cBhvr>
                                      <p:to>
                                        <p:strVal val="visible"/>
                                      </p:to>
                                    </p:set>
                                    <p:animEffect transition="in" filter="wipe(left)">
                                      <p:cBhvr>
                                        <p:cTn id="27" dur="500"/>
                                        <p:tgtEl>
                                          <p:spTgt spid="998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8425" grpId="0" animBg="1"/>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Considerations -2</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Clr>
                <a:srgbClr val="000090"/>
              </a:buClr>
              <a:buFont typeface="+mj-lt"/>
              <a:buAutoNum type="arabicPeriod"/>
            </a:pPr>
            <a:r>
              <a:rPr lang="en-US" altLang="ja-JP" sz="2800" dirty="0"/>
              <a:t>C</a:t>
            </a:r>
            <a:r>
              <a:rPr lang="en-US" altLang="ja-JP" sz="2800" dirty="0" smtClean="0"/>
              <a:t>lear </a:t>
            </a:r>
            <a:r>
              <a:rPr lang="en-US" altLang="ja-JP" sz="2800" dirty="0"/>
              <a:t>roles, responsibilities and capabilities for information security and </a:t>
            </a:r>
            <a:r>
              <a:rPr lang="en-US" altLang="ja-JP" sz="2800" dirty="0" smtClean="0"/>
              <a:t>cybersecurity </a:t>
            </a:r>
            <a:endParaRPr lang="en-US" altLang="ja-JP" sz="2800" dirty="0"/>
          </a:p>
          <a:p>
            <a:pPr marL="514350" indent="-514350">
              <a:buClr>
                <a:srgbClr val="000090"/>
              </a:buClr>
              <a:buFont typeface="+mj-lt"/>
              <a:buAutoNum type="arabicPeriod"/>
            </a:pPr>
            <a:r>
              <a:rPr lang="en-US" altLang="ja-JP" sz="2800" dirty="0"/>
              <a:t>S</a:t>
            </a:r>
            <a:r>
              <a:rPr lang="en-US" altLang="ja-JP" sz="2800" dirty="0" smtClean="0"/>
              <a:t>everal </a:t>
            </a:r>
            <a:r>
              <a:rPr lang="en-US" altLang="ja-JP" sz="2800" dirty="0"/>
              <a:t>types of organization structure in accordance with various conditions in each </a:t>
            </a:r>
            <a:r>
              <a:rPr lang="en-US" altLang="ja-JP" sz="2800" dirty="0" smtClean="0"/>
              <a:t>country</a:t>
            </a:r>
          </a:p>
          <a:p>
            <a:pPr marL="514350" indent="-514350">
              <a:buClr>
                <a:srgbClr val="000090"/>
              </a:buClr>
              <a:buFont typeface="+mj-lt"/>
              <a:buAutoNum type="arabicPeriod"/>
            </a:pPr>
            <a:r>
              <a:rPr lang="en-US" altLang="ja-JP" sz="2800" dirty="0" smtClean="0"/>
              <a:t>Necessity of </a:t>
            </a:r>
            <a:r>
              <a:rPr lang="en-US" altLang="ja-JP" sz="2800" dirty="0"/>
              <a:t>collaborations between public and private </a:t>
            </a:r>
            <a:r>
              <a:rPr lang="en-US" altLang="ja-JP" sz="2800" dirty="0" smtClean="0"/>
              <a:t>sectors</a:t>
            </a:r>
            <a:r>
              <a:rPr lang="en-US" altLang="ja-JP" sz="2800" dirty="0"/>
              <a:t> </a:t>
            </a:r>
            <a:r>
              <a:rPr lang="en-US" altLang="ja-JP" sz="2800" dirty="0" smtClean="0"/>
              <a:t>that strongly </a:t>
            </a:r>
            <a:r>
              <a:rPr lang="en-US" altLang="ja-JP" sz="2800" dirty="0"/>
              <a:t>require balance collaborations among stakeholders within a </a:t>
            </a:r>
            <a:r>
              <a:rPr lang="en-US" altLang="ja-JP" sz="2800" dirty="0" smtClean="0"/>
              <a:t>country </a:t>
            </a:r>
            <a:r>
              <a:rPr lang="en-US" altLang="ja-JP" sz="2800" dirty="0"/>
              <a:t> </a:t>
            </a:r>
            <a:endParaRPr lang="ja-JP" altLang="ja-JP" sz="28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20</a:t>
            </a:fld>
            <a:endParaRPr kumimoji="1" lang="ja-JP" altLang="en-US"/>
          </a:p>
        </p:txBody>
      </p:sp>
    </p:spTree>
    <p:extLst>
      <p:ext uri="{BB962C8B-B14F-4D97-AF65-F5344CB8AC3E}">
        <p14:creationId xmlns:p14="http://schemas.microsoft.com/office/powerpoint/2010/main" val="1949259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438880" cy="544679"/>
          </a:xfrm>
        </p:spPr>
        <p:txBody>
          <a:bodyPr/>
          <a:lstStyle/>
          <a:p>
            <a:r>
              <a:rPr kumimoji="1" lang="en-US" altLang="ja-JP" dirty="0" smtClean="0"/>
              <a:t>Considerations -3 </a:t>
            </a:r>
            <a:endParaRPr kumimoji="1" lang="ja-JP" altLang="en-US" dirty="0"/>
          </a:p>
        </p:txBody>
      </p:sp>
      <p:sp>
        <p:nvSpPr>
          <p:cNvPr id="3" name="コンテンツ プレースホルダー 2"/>
          <p:cNvSpPr>
            <a:spLocks noGrp="1"/>
          </p:cNvSpPr>
          <p:nvPr>
            <p:ph idx="1"/>
          </p:nvPr>
        </p:nvSpPr>
        <p:spPr>
          <a:xfrm>
            <a:off x="457200" y="1052736"/>
            <a:ext cx="8233200" cy="5040560"/>
          </a:xfrm>
        </p:spPr>
        <p:txBody>
          <a:bodyPr>
            <a:noAutofit/>
          </a:bodyPr>
          <a:lstStyle/>
          <a:p>
            <a:pPr marL="457200" indent="-457200">
              <a:buClr>
                <a:srgbClr val="000090"/>
              </a:buClr>
              <a:buFont typeface="+mj-lt"/>
              <a:buAutoNum type="arabicPeriod" startAt="4"/>
            </a:pPr>
            <a:r>
              <a:rPr lang="en-US" altLang="ja-JP" sz="2800" dirty="0" smtClean="0"/>
              <a:t>Facing </a:t>
            </a:r>
            <a:r>
              <a:rPr lang="en-US" altLang="ja-JP" sz="2800" dirty="0"/>
              <a:t>to the same </a:t>
            </a:r>
            <a:r>
              <a:rPr lang="en-US" altLang="ja-JP" sz="2800" dirty="0" smtClean="0"/>
              <a:t>security, while </a:t>
            </a:r>
            <a:r>
              <a:rPr lang="en-US" altLang="ja-JP" sz="2800" dirty="0"/>
              <a:t>the organization structure varies among the region </a:t>
            </a:r>
            <a:endParaRPr lang="en-US" altLang="ja-JP" sz="2800" dirty="0" smtClean="0"/>
          </a:p>
          <a:p>
            <a:pPr marL="457200" indent="-457200">
              <a:buClr>
                <a:srgbClr val="000090"/>
              </a:buClr>
              <a:buFont typeface="+mj-lt"/>
              <a:buAutoNum type="arabicPeriod" startAt="4"/>
            </a:pPr>
            <a:r>
              <a:rPr lang="en-US" altLang="ja-JP" sz="2800" dirty="0" smtClean="0"/>
              <a:t>A place </a:t>
            </a:r>
            <a:r>
              <a:rPr lang="en-US" altLang="ja-JP" sz="2800" dirty="0"/>
              <a:t>for sharing and discussion on the best practices </a:t>
            </a:r>
            <a:r>
              <a:rPr lang="en-US" altLang="ja-JP" sz="2800" dirty="0" smtClean="0"/>
              <a:t>(To identifying </a:t>
            </a:r>
            <a:r>
              <a:rPr lang="en-US" altLang="ja-JP" sz="2800" dirty="0"/>
              <a:t>useful topics for standardization based on the </a:t>
            </a:r>
            <a:r>
              <a:rPr lang="en-US" altLang="ja-JP" sz="2800" dirty="0" smtClean="0"/>
              <a:t>discussion</a:t>
            </a:r>
            <a:r>
              <a:rPr lang="en-US" altLang="ja-JP" sz="2800" dirty="0"/>
              <a:t>)</a:t>
            </a:r>
          </a:p>
          <a:p>
            <a:pPr marL="457200" indent="-457200">
              <a:buClr>
                <a:srgbClr val="000090"/>
              </a:buClr>
              <a:buFont typeface="+mj-lt"/>
              <a:buAutoNum type="arabicPeriod" startAt="4"/>
            </a:pPr>
            <a:r>
              <a:rPr lang="en-US" altLang="ja-JP" sz="2800" dirty="0" smtClean="0"/>
              <a:t>Keeping the </a:t>
            </a:r>
            <a:r>
              <a:rPr lang="en-US" altLang="ja-JP" sz="2800" dirty="0"/>
              <a:t>surveys regularly for </a:t>
            </a:r>
            <a:r>
              <a:rPr lang="en-US" altLang="ja-JP" sz="2800" dirty="0" smtClean="0"/>
              <a:t>updating </a:t>
            </a:r>
            <a:r>
              <a:rPr lang="en-US" altLang="ja-JP" sz="2800" dirty="0"/>
              <a:t>the information among the </a:t>
            </a:r>
            <a:r>
              <a:rPr lang="en-US" altLang="ja-JP" sz="2800" dirty="0" smtClean="0"/>
              <a:t>members</a:t>
            </a:r>
            <a:endParaRPr lang="ja-JP" altLang="en-US" sz="2800" dirty="0"/>
          </a:p>
          <a:p>
            <a:pPr marL="457200" indent="-457200">
              <a:buFont typeface="+mj-lt"/>
              <a:buAutoNum type="arabicPeriod" startAt="4"/>
            </a:pPr>
            <a:endParaRPr kumimoji="1" lang="ja-JP" altLang="en-US" sz="28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21</a:t>
            </a:fld>
            <a:endParaRPr kumimoji="1" lang="ja-JP" altLang="en-US"/>
          </a:p>
        </p:txBody>
      </p:sp>
    </p:spTree>
    <p:extLst>
      <p:ext uri="{BB962C8B-B14F-4D97-AF65-F5344CB8AC3E}">
        <p14:creationId xmlns:p14="http://schemas.microsoft.com/office/powerpoint/2010/main" val="3691937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438880" cy="544679"/>
          </a:xfrm>
        </p:spPr>
        <p:txBody>
          <a:bodyPr/>
          <a:lstStyle/>
          <a:p>
            <a:r>
              <a:rPr kumimoji="1" lang="en-US" altLang="ja-JP" dirty="0" smtClean="0"/>
              <a:t>Next step: Challenges and opportunities</a:t>
            </a:r>
            <a:endParaRPr kumimoji="1" lang="ja-JP" altLang="en-US" dirty="0"/>
          </a:p>
        </p:txBody>
      </p:sp>
      <p:sp>
        <p:nvSpPr>
          <p:cNvPr id="3" name="コンテンツ プレースホルダー 2"/>
          <p:cNvSpPr>
            <a:spLocks noGrp="1"/>
          </p:cNvSpPr>
          <p:nvPr>
            <p:ph idx="1"/>
          </p:nvPr>
        </p:nvSpPr>
        <p:spPr>
          <a:xfrm>
            <a:off x="221707" y="908720"/>
            <a:ext cx="8814789" cy="5760640"/>
          </a:xfrm>
        </p:spPr>
        <p:txBody>
          <a:bodyPr>
            <a:noAutofit/>
          </a:bodyPr>
          <a:lstStyle/>
          <a:p>
            <a:pPr marL="1076325" lvl="2" indent="-635000">
              <a:buClr>
                <a:srgbClr val="FF6600"/>
              </a:buClr>
              <a:buSzPct val="80000"/>
              <a:buFont typeface="Wingdings" charset="2"/>
              <a:buChar char="n"/>
            </a:pPr>
            <a:r>
              <a:rPr lang="en-US" altLang="ja-JP" dirty="0" smtClean="0"/>
              <a:t>Resource allocation</a:t>
            </a:r>
            <a:endParaRPr lang="en-US" altLang="ja-JP" dirty="0"/>
          </a:p>
          <a:p>
            <a:pPr marL="1076325" lvl="2" indent="-635000">
              <a:buClr>
                <a:srgbClr val="FF6600"/>
              </a:buClr>
              <a:buSzPct val="80000"/>
              <a:buFont typeface="Wingdings" charset="2"/>
              <a:buChar char="n"/>
            </a:pPr>
            <a:r>
              <a:rPr lang="en-US" altLang="ja-JP" dirty="0"/>
              <a:t>Raise security (cybersecurity) level and awareness</a:t>
            </a:r>
          </a:p>
          <a:p>
            <a:pPr marL="1076325" lvl="2" indent="-635000">
              <a:buClr>
                <a:srgbClr val="FF6600"/>
              </a:buClr>
              <a:buSzPct val="80000"/>
              <a:buFont typeface="Wingdings" charset="2"/>
              <a:buChar char="n"/>
            </a:pPr>
            <a:r>
              <a:rPr lang="en-US" altLang="ja-JP" dirty="0"/>
              <a:t>Importance of regional collaboration</a:t>
            </a:r>
          </a:p>
          <a:p>
            <a:pPr marL="1076325" lvl="2" indent="-635000">
              <a:buClr>
                <a:srgbClr val="FF6600"/>
              </a:buClr>
              <a:buSzPct val="80000"/>
              <a:buFont typeface="Wingdings" charset="2"/>
              <a:buChar char="n"/>
            </a:pPr>
            <a:r>
              <a:rPr lang="en-US" altLang="ja-JP" dirty="0"/>
              <a:t>Enhance collaboration with SG17 ITU-T and it’s proof of </a:t>
            </a:r>
            <a:r>
              <a:rPr lang="en-US" altLang="ja-JP" dirty="0" smtClean="0"/>
              <a:t>concept, e.g. CYBEX</a:t>
            </a:r>
            <a:endParaRPr lang="en-US" altLang="ja-JP" dirty="0"/>
          </a:p>
          <a:p>
            <a:pPr marL="1076325" lvl="2" indent="-635000">
              <a:buClr>
                <a:srgbClr val="FF6600"/>
              </a:buClr>
              <a:buSzPct val="80000"/>
              <a:buFont typeface="Wingdings" charset="2"/>
              <a:buChar char="n"/>
            </a:pPr>
            <a:r>
              <a:rPr lang="en-US" altLang="ja-JP" dirty="0"/>
              <a:t>Developing Standards/Recommendation in local </a:t>
            </a:r>
            <a:r>
              <a:rPr lang="en-US" altLang="ja-JP" dirty="0" smtClean="0"/>
              <a:t>language</a:t>
            </a:r>
          </a:p>
          <a:p>
            <a:pPr marL="1076325" lvl="2" indent="-635000">
              <a:buClr>
                <a:srgbClr val="FF6600"/>
              </a:buClr>
              <a:buSzPct val="80000"/>
              <a:buFont typeface="Wingdings" charset="2"/>
              <a:buChar char="n"/>
            </a:pPr>
            <a:r>
              <a:rPr lang="en-US" altLang="ja-JP" dirty="0" smtClean="0"/>
              <a:t>Developing document for specific topics as </a:t>
            </a:r>
            <a:r>
              <a:rPr lang="en-US" altLang="ja-JP" dirty="0" err="1" smtClean="0"/>
              <a:t>e.g</a:t>
            </a:r>
            <a:r>
              <a:rPr lang="en-US" altLang="ja-JP" dirty="0" smtClean="0"/>
              <a:t> Handbook</a:t>
            </a:r>
          </a:p>
          <a:p>
            <a:pPr marL="1314450" lvl="2" indent="-514350">
              <a:buClr>
                <a:srgbClr val="000090"/>
              </a:buClr>
              <a:buFont typeface="+mj-lt"/>
              <a:buAutoNum type="arabicPeriod"/>
            </a:pPr>
            <a:endParaRPr lang="en-US" altLang="ja-JP" dirty="0"/>
          </a:p>
          <a:p>
            <a:pPr marL="457200" indent="-457200">
              <a:buFont typeface="Arial"/>
              <a:buChar char="•"/>
            </a:pPr>
            <a:endParaRPr lang="en-US" altLang="ja-JP" sz="2800" dirty="0" smtClean="0"/>
          </a:p>
          <a:p>
            <a:pPr marL="457200" indent="-457200">
              <a:buFont typeface="Arial"/>
              <a:buChar char="•"/>
            </a:pPr>
            <a:endParaRPr kumimoji="1" lang="en-US" altLang="ja-JP" sz="2800" dirty="0"/>
          </a:p>
          <a:p>
            <a:pPr marL="457200" indent="-457200">
              <a:buFont typeface="Arial"/>
              <a:buChar char="•"/>
            </a:pPr>
            <a:endParaRPr kumimoji="1" lang="ja-JP" altLang="en-US" sz="28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22</a:t>
            </a:fld>
            <a:endParaRPr kumimoji="1" lang="ja-JP" altLang="en-US"/>
          </a:p>
        </p:txBody>
      </p:sp>
    </p:spTree>
    <p:extLst>
      <p:ext uri="{BB962C8B-B14F-4D97-AF65-F5344CB8AC3E}">
        <p14:creationId xmlns:p14="http://schemas.microsoft.com/office/powerpoint/2010/main" val="385087549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A87C6133-668F-4594-BAF6-0C42E9DB4111}" type="slidenum">
              <a:rPr kumimoji="1" lang="ja-JP" altLang="en-US" smtClean="0"/>
              <a:pPr/>
              <a:t>23</a:t>
            </a:fld>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233200" cy="544679"/>
          </a:xfrm>
        </p:spPr>
        <p:txBody>
          <a:bodyPr/>
          <a:lstStyle/>
          <a:p>
            <a:r>
              <a:rPr kumimoji="1" lang="en-US" altLang="ja-JP" dirty="0" smtClean="0"/>
              <a:t>APT</a:t>
            </a:r>
            <a:endParaRPr kumimoji="1" lang="ja-JP" altLang="en-US"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3</a:t>
            </a:fld>
            <a:endParaRPr kumimoji="1" lang="ja-JP" altLang="en-US"/>
          </a:p>
        </p:txBody>
      </p:sp>
      <p:pic>
        <p:nvPicPr>
          <p:cNvPr id="6" name="Picture 23"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836712"/>
            <a:ext cx="3960440" cy="940311"/>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683568" y="1916832"/>
            <a:ext cx="8280920" cy="4401205"/>
          </a:xfrm>
          <a:prstGeom prst="rect">
            <a:avLst/>
          </a:prstGeom>
          <a:noFill/>
        </p:spPr>
        <p:txBody>
          <a:bodyPr wrap="square" rtlCol="0">
            <a:spAutoFit/>
          </a:bodyPr>
          <a:lstStyle/>
          <a:p>
            <a:pPr marL="285750" indent="-285750">
              <a:buFont typeface="Arial"/>
              <a:buChar char="•"/>
            </a:pPr>
            <a:r>
              <a:rPr lang="en-US" altLang="ja-JP" sz="2000" dirty="0" smtClean="0"/>
              <a:t>founded </a:t>
            </a:r>
            <a:r>
              <a:rPr lang="en-US" altLang="ja-JP" sz="2000" dirty="0"/>
              <a:t>on the joint initiatives of the United Nations Economic and Social Commission for Asia and the Pacific (UNESCAP</a:t>
            </a:r>
            <a:r>
              <a:rPr lang="en-US" altLang="ja-JP" sz="2000" dirty="0" smtClean="0"/>
              <a:t>)</a:t>
            </a:r>
            <a:r>
              <a:rPr lang="en-US" altLang="ja-JP" sz="2000" dirty="0"/>
              <a:t> </a:t>
            </a:r>
            <a:r>
              <a:rPr lang="en-US" altLang="ja-JP" sz="2000" dirty="0" smtClean="0"/>
              <a:t>and ITU</a:t>
            </a:r>
          </a:p>
          <a:p>
            <a:pPr marL="285750" indent="-285750">
              <a:buFont typeface="Arial"/>
              <a:buChar char="•"/>
            </a:pPr>
            <a:r>
              <a:rPr lang="en-US" altLang="ja-JP" sz="2000" dirty="0" smtClean="0"/>
              <a:t>Established in July 1979 as an Intergovernmental </a:t>
            </a:r>
            <a:r>
              <a:rPr lang="en-US" altLang="ja-JP" sz="2000" dirty="0"/>
              <a:t>Organization operates in conjunction with telecom service providers, manufacturers of communications equipment, and research and development organizations active in the field of communication, information and innovation </a:t>
            </a:r>
            <a:r>
              <a:rPr lang="en-US" altLang="ja-JP" sz="2000" dirty="0" smtClean="0"/>
              <a:t>technologies</a:t>
            </a:r>
          </a:p>
          <a:p>
            <a:pPr marL="285750" indent="-285750">
              <a:buFont typeface="Arial"/>
              <a:buChar char="•"/>
            </a:pPr>
            <a:r>
              <a:rPr lang="en-US" altLang="ja-JP" sz="2000" dirty="0" smtClean="0"/>
              <a:t>covers </a:t>
            </a:r>
            <a:r>
              <a:rPr lang="en-US" altLang="ja-JP" sz="2000" dirty="0"/>
              <a:t>38 member countries, with 4 associate members and 130 affiliate </a:t>
            </a:r>
            <a:r>
              <a:rPr lang="en-US" altLang="ja-JP" sz="2000" dirty="0" smtClean="0"/>
              <a:t>members </a:t>
            </a:r>
          </a:p>
          <a:p>
            <a:pPr marL="285750" indent="-285750">
              <a:buFont typeface="Arial"/>
              <a:buChar char="•"/>
            </a:pPr>
            <a:r>
              <a:rPr lang="en-US" altLang="ja-JP" sz="2000" dirty="0" smtClean="0"/>
              <a:t>inputs for the </a:t>
            </a:r>
            <a:r>
              <a:rPr lang="en-US" altLang="ja-JP" sz="2000" dirty="0"/>
              <a:t>preparation of Global conferences such as ITU Plenipotentiary Conference (PP), World Telecommunication Development Conference (WTDC), World </a:t>
            </a:r>
            <a:r>
              <a:rPr lang="en-US" altLang="ja-JP" sz="2000" dirty="0" err="1"/>
              <a:t>Radiocommunication</a:t>
            </a:r>
            <a:r>
              <a:rPr lang="en-US" altLang="ja-JP" sz="2000" dirty="0"/>
              <a:t> Conference (WRC), World Summit on the Information Society (WSIS),  World Telecommunication Standardization Assembly (WTSA) and the ITU </a:t>
            </a:r>
            <a:r>
              <a:rPr lang="en-US" altLang="ja-JP" sz="2000" dirty="0" smtClean="0"/>
              <a:t>meetings</a:t>
            </a:r>
            <a:endParaRPr kumimoji="1" lang="ja-JP" altLang="en-US" sz="2000" dirty="0"/>
          </a:p>
        </p:txBody>
      </p:sp>
      <p:sp>
        <p:nvSpPr>
          <p:cNvPr id="10" name="テキスト ボックス 9"/>
          <p:cNvSpPr txBox="1"/>
          <p:nvPr/>
        </p:nvSpPr>
        <p:spPr>
          <a:xfrm>
            <a:off x="5004048" y="1124744"/>
            <a:ext cx="2880320" cy="923330"/>
          </a:xfrm>
          <a:prstGeom prst="rect">
            <a:avLst/>
          </a:prstGeom>
          <a:noFill/>
        </p:spPr>
        <p:txBody>
          <a:bodyPr wrap="square" rtlCol="0">
            <a:spAutoFit/>
          </a:bodyPr>
          <a:lstStyle/>
          <a:p>
            <a:r>
              <a:rPr lang="en-US" altLang="ja-JP" dirty="0">
                <a:hlinkClick r:id="rId3"/>
              </a:rPr>
              <a:t>http://</a:t>
            </a:r>
            <a:r>
              <a:rPr lang="en-US" altLang="ja-JP" dirty="0" smtClean="0">
                <a:hlinkClick r:id="rId3"/>
              </a:rPr>
              <a:t>www.aptsec.org</a:t>
            </a:r>
            <a:endParaRPr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2509124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233200" cy="544679"/>
          </a:xfrm>
        </p:spPr>
        <p:txBody>
          <a:bodyPr/>
          <a:lstStyle/>
          <a:p>
            <a:pPr>
              <a:defRPr/>
            </a:pPr>
            <a:r>
              <a:rPr lang="en-US" altLang="ja-JP" dirty="0" smtClean="0"/>
              <a:t>ASTAP</a:t>
            </a:r>
            <a:endParaRPr lang="ja-JP" altLang="en-US" dirty="0" smtClean="0"/>
          </a:p>
        </p:txBody>
      </p:sp>
      <p:sp>
        <p:nvSpPr>
          <p:cNvPr id="3" name="コンテンツ プレースホルダー 2"/>
          <p:cNvSpPr>
            <a:spLocks noGrp="1"/>
          </p:cNvSpPr>
          <p:nvPr>
            <p:ph idx="1"/>
          </p:nvPr>
        </p:nvSpPr>
        <p:spPr>
          <a:xfrm>
            <a:off x="179512" y="987829"/>
            <a:ext cx="8964488" cy="5249483"/>
          </a:xfrm>
        </p:spPr>
        <p:txBody>
          <a:bodyPr>
            <a:normAutofit fontScale="92500"/>
          </a:bodyPr>
          <a:lstStyle/>
          <a:p>
            <a:pPr>
              <a:defRPr/>
            </a:pPr>
            <a:r>
              <a:rPr lang="en-US" altLang="ja-JP" sz="2800" dirty="0" smtClean="0"/>
              <a:t>Asia-Pacific </a:t>
            </a:r>
            <a:r>
              <a:rPr lang="en-US" altLang="ja-JP" sz="2800" dirty="0" err="1" smtClean="0"/>
              <a:t>Telecommunity</a:t>
            </a:r>
            <a:r>
              <a:rPr lang="en-US" altLang="ja-JP" sz="2800" dirty="0" smtClean="0"/>
              <a:t> standardization Program</a:t>
            </a:r>
          </a:p>
          <a:p>
            <a:pPr>
              <a:defRPr/>
            </a:pPr>
            <a:endParaRPr lang="en-US" altLang="ja-JP" sz="2400" dirty="0"/>
          </a:p>
          <a:p>
            <a:pPr marL="180975" indent="0">
              <a:defRPr/>
            </a:pPr>
            <a:r>
              <a:rPr lang="en-US" altLang="ja-JP" sz="2400" u="sng" dirty="0" smtClean="0"/>
              <a:t>Objectives</a:t>
            </a:r>
            <a:endParaRPr lang="en-US" altLang="ja-JP" sz="2400" dirty="0"/>
          </a:p>
          <a:p>
            <a:pPr marL="635000" indent="-363538">
              <a:buClr>
                <a:schemeClr val="tx2">
                  <a:lumMod val="60000"/>
                  <a:lumOff val="40000"/>
                </a:schemeClr>
              </a:buClr>
              <a:buFont typeface="Arial"/>
              <a:buChar char="•"/>
              <a:defRPr/>
            </a:pPr>
            <a:r>
              <a:rPr lang="en-US" altLang="ja-JP" sz="2400" dirty="0"/>
              <a:t>t</a:t>
            </a:r>
            <a:r>
              <a:rPr lang="en-US" altLang="ja-JP" sz="2400" dirty="0" smtClean="0"/>
              <a:t>o establish regional cooperation on standardization</a:t>
            </a:r>
          </a:p>
          <a:p>
            <a:pPr marL="635000" indent="-363538">
              <a:buClr>
                <a:schemeClr val="tx2">
                  <a:lumMod val="60000"/>
                  <a:lumOff val="40000"/>
                </a:schemeClr>
              </a:buClr>
              <a:buFont typeface="Arial"/>
              <a:buChar char="•"/>
              <a:defRPr/>
            </a:pPr>
            <a:r>
              <a:rPr lang="en-US" altLang="ja-JP" sz="2400" dirty="0"/>
              <a:t>t</a:t>
            </a:r>
            <a:r>
              <a:rPr lang="en-US" altLang="ja-JP" sz="2400" dirty="0" smtClean="0"/>
              <a:t>o harmonize standardization activities in the region</a:t>
            </a:r>
          </a:p>
          <a:p>
            <a:pPr marL="635000" indent="-363538">
              <a:buClr>
                <a:schemeClr val="tx2">
                  <a:lumMod val="60000"/>
                  <a:lumOff val="40000"/>
                </a:schemeClr>
              </a:buClr>
              <a:buFont typeface="Arial"/>
              <a:buChar char="•"/>
              <a:defRPr/>
            </a:pPr>
            <a:r>
              <a:rPr lang="en-US" altLang="ja-JP" sz="2400" dirty="0"/>
              <a:t>t</a:t>
            </a:r>
            <a:r>
              <a:rPr lang="en-US" altLang="ja-JP" sz="2400" dirty="0" smtClean="0"/>
              <a:t>o share knowledge and experience among APT members </a:t>
            </a:r>
          </a:p>
          <a:p>
            <a:pPr marL="635000" indent="-363538">
              <a:buClr>
                <a:schemeClr val="tx2">
                  <a:lumMod val="60000"/>
                  <a:lumOff val="40000"/>
                </a:schemeClr>
              </a:buClr>
              <a:buFont typeface="Arial"/>
              <a:buChar char="•"/>
              <a:defRPr/>
            </a:pPr>
            <a:r>
              <a:rPr lang="en-US" altLang="ja-JP" sz="2400" dirty="0"/>
              <a:t>t</a:t>
            </a:r>
            <a:r>
              <a:rPr lang="en-US" altLang="ja-JP" sz="2400" dirty="0" smtClean="0"/>
              <a:t>o assist APT members to develop the skills in telecommunications/ICT areas </a:t>
            </a:r>
          </a:p>
          <a:p>
            <a:pPr marL="635000" indent="-363538">
              <a:buClr>
                <a:schemeClr val="tx2">
                  <a:lumMod val="60000"/>
                  <a:lumOff val="40000"/>
                </a:schemeClr>
              </a:buClr>
              <a:buFont typeface="Arial"/>
              <a:buChar char="•"/>
              <a:defRPr/>
            </a:pPr>
            <a:r>
              <a:rPr lang="en-US" altLang="ja-JP" sz="2400" dirty="0"/>
              <a:t>t</a:t>
            </a:r>
            <a:r>
              <a:rPr lang="en-US" altLang="ja-JP" sz="2400" dirty="0" smtClean="0"/>
              <a:t>o enhance the level of expertise on standardization for telecommunications/ICT areas</a:t>
            </a:r>
          </a:p>
          <a:p>
            <a:pPr marL="635000" indent="-363538">
              <a:buClr>
                <a:schemeClr val="tx2">
                  <a:lumMod val="60000"/>
                  <a:lumOff val="40000"/>
                </a:schemeClr>
              </a:buClr>
              <a:buFont typeface="Arial"/>
              <a:buChar char="•"/>
              <a:defRPr/>
            </a:pPr>
            <a:r>
              <a:rPr lang="en-US" altLang="ja-JP" sz="2400" dirty="0"/>
              <a:t>t</a:t>
            </a:r>
            <a:r>
              <a:rPr lang="en-US" altLang="ja-JP" sz="2400" dirty="0" smtClean="0"/>
              <a:t>o foster appropriate institutional arrangements for promotion</a:t>
            </a:r>
          </a:p>
          <a:p>
            <a:pPr>
              <a:buClr>
                <a:schemeClr val="tx2">
                  <a:lumMod val="60000"/>
                  <a:lumOff val="40000"/>
                </a:schemeClr>
              </a:buClr>
              <a:defRPr/>
            </a:pPr>
            <a:endParaRPr lang="ja-JP" altLang="en-US" sz="2400" dirty="0" smtClean="0"/>
          </a:p>
        </p:txBody>
      </p:sp>
      <p:sp>
        <p:nvSpPr>
          <p:cNvPr id="5" name="スライド番号プレースホルダー 4"/>
          <p:cNvSpPr>
            <a:spLocks noGrp="1"/>
          </p:cNvSpPr>
          <p:nvPr>
            <p:ph type="sldNum" sz="quarter" idx="12"/>
          </p:nvPr>
        </p:nvSpPr>
        <p:spPr/>
        <p:txBody>
          <a:bodyPr/>
          <a:lstStyle/>
          <a:p>
            <a:fld id="{3FF0257A-1193-46A6-BFEE-D6F23D77DD8F}" type="slidenum">
              <a:rPr kumimoji="1" lang="ja-JP" altLang="en-US" smtClean="0"/>
              <a:pPr/>
              <a:t>4</a:t>
            </a:fld>
            <a:endParaRPr kumimoji="1" lang="ja-JP" altLang="en-US"/>
          </a:p>
        </p:txBody>
      </p:sp>
    </p:spTree>
    <p:extLst>
      <p:ext uri="{BB962C8B-B14F-4D97-AF65-F5344CB8AC3E}">
        <p14:creationId xmlns:p14="http://schemas.microsoft.com/office/powerpoint/2010/main" val="32690663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221" y="44624"/>
            <a:ext cx="7777163" cy="720725"/>
          </a:xfrm>
        </p:spPr>
        <p:txBody>
          <a:bodyPr/>
          <a:lstStyle/>
          <a:p>
            <a:pPr>
              <a:defRPr/>
            </a:pPr>
            <a:r>
              <a:rPr lang="en-US" altLang="ja-JP" dirty="0" smtClean="0"/>
              <a:t>Structure</a:t>
            </a:r>
            <a:r>
              <a:rPr lang="en-US" altLang="ja-JP" b="1" dirty="0" smtClean="0"/>
              <a:t> </a:t>
            </a:r>
            <a:endParaRPr lang="ja-JP" altLang="en-US" b="1" dirty="0" smtClean="0"/>
          </a:p>
        </p:txBody>
      </p:sp>
      <p:sp>
        <p:nvSpPr>
          <p:cNvPr id="5" name="角丸四角形 4"/>
          <p:cNvSpPr/>
          <p:nvPr/>
        </p:nvSpPr>
        <p:spPr bwMode="auto">
          <a:xfrm>
            <a:off x="155127" y="1698238"/>
            <a:ext cx="1421104" cy="192619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kern="0" dirty="0" smtClean="0">
                <a:solidFill>
                  <a:srgbClr val="0E0E0E"/>
                </a:solidFill>
                <a:latin typeface="Verdana"/>
                <a:ea typeface="HGS創英角ｺﾞｼｯｸUB"/>
                <a:cs typeface="Verdana"/>
              </a:rPr>
              <a:t>Organization and Working Methods (OWM)</a:t>
            </a:r>
          </a:p>
        </p:txBody>
      </p:sp>
      <p:sp>
        <p:nvSpPr>
          <p:cNvPr id="7" name="角丸四角形 6"/>
          <p:cNvSpPr/>
          <p:nvPr/>
        </p:nvSpPr>
        <p:spPr bwMode="auto">
          <a:xfrm>
            <a:off x="3122805" y="1698238"/>
            <a:ext cx="1421104" cy="192619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Strategic </a:t>
            </a:r>
            <a:br>
              <a:rPr lang="en-US" altLang="ja-JP" dirty="0" smtClean="0">
                <a:solidFill>
                  <a:schemeClr val="tx1"/>
                </a:solidFill>
                <a:latin typeface="Verdana"/>
                <a:cs typeface="Verdana"/>
              </a:rPr>
            </a:br>
            <a:r>
              <a:rPr lang="en-US" altLang="ja-JP" dirty="0" smtClean="0">
                <a:solidFill>
                  <a:schemeClr val="tx1"/>
                </a:solidFill>
                <a:latin typeface="Verdana"/>
                <a:cs typeface="Verdana"/>
              </a:rPr>
              <a:t>Plan </a:t>
            </a:r>
            <a:r>
              <a:rPr lang="en-US" altLang="ja-JP" dirty="0">
                <a:solidFill>
                  <a:schemeClr val="tx1"/>
                </a:solidFill>
                <a:latin typeface="Verdana"/>
                <a:cs typeface="Verdana"/>
              </a:rPr>
              <a:t>(SP</a:t>
            </a:r>
            <a:r>
              <a:rPr lang="en-US" altLang="ja-JP" dirty="0" smtClean="0">
                <a:solidFill>
                  <a:schemeClr val="tx1"/>
                </a:solidFill>
                <a:latin typeface="Verdana"/>
                <a:cs typeface="Verdana"/>
              </a:rPr>
              <a:t>)</a:t>
            </a:r>
          </a:p>
        </p:txBody>
      </p:sp>
      <p:sp>
        <p:nvSpPr>
          <p:cNvPr id="8" name="角丸四角形 7"/>
          <p:cNvSpPr/>
          <p:nvPr/>
        </p:nvSpPr>
        <p:spPr bwMode="auto">
          <a:xfrm>
            <a:off x="4612765" y="1698238"/>
            <a:ext cx="1422709" cy="192619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ITU</a:t>
            </a:r>
            <a:r>
              <a:rPr lang="en-US" altLang="ja-JP" dirty="0">
                <a:solidFill>
                  <a:schemeClr val="tx1"/>
                </a:solidFill>
                <a:latin typeface="Verdana"/>
                <a:cs typeface="Verdana"/>
              </a:rPr>
              <a:t>-T Issues </a:t>
            </a:r>
            <a:r>
              <a:rPr lang="en-US" altLang="ja-JP" dirty="0" smtClean="0">
                <a:solidFill>
                  <a:schemeClr val="tx1"/>
                </a:solidFill>
                <a:latin typeface="Verdana"/>
                <a:cs typeface="Verdana"/>
              </a:rPr>
              <a:t/>
            </a:r>
            <a:br>
              <a:rPr lang="en-US" altLang="ja-JP" dirty="0" smtClean="0">
                <a:solidFill>
                  <a:schemeClr val="tx1"/>
                </a:solidFill>
                <a:latin typeface="Verdana"/>
                <a:cs typeface="Verdana"/>
              </a:rPr>
            </a:br>
            <a:r>
              <a:rPr lang="en-US" altLang="ja-JP" dirty="0" smtClean="0">
                <a:solidFill>
                  <a:schemeClr val="tx1"/>
                </a:solidFill>
                <a:latin typeface="Verdana"/>
                <a:cs typeface="Verdana"/>
              </a:rPr>
              <a:t>(</a:t>
            </a:r>
            <a:r>
              <a:rPr lang="en-US" altLang="ja-JP" dirty="0">
                <a:solidFill>
                  <a:schemeClr val="tx1"/>
                </a:solidFill>
                <a:latin typeface="Verdana"/>
                <a:cs typeface="Verdana"/>
              </a:rPr>
              <a:t>ITU-T)</a:t>
            </a:r>
            <a:endParaRPr lang="ja-JP" altLang="en-US" dirty="0">
              <a:solidFill>
                <a:schemeClr val="tx1"/>
              </a:solidFill>
              <a:latin typeface="Verdana"/>
              <a:cs typeface="Verdana"/>
            </a:endParaRPr>
          </a:p>
        </p:txBody>
      </p:sp>
      <p:sp>
        <p:nvSpPr>
          <p:cNvPr id="10" name="角丸四角形 9"/>
          <p:cNvSpPr/>
          <p:nvPr/>
        </p:nvSpPr>
        <p:spPr bwMode="auto">
          <a:xfrm>
            <a:off x="155127" y="3700231"/>
            <a:ext cx="1421104" cy="192432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Policies</a:t>
            </a:r>
            <a:r>
              <a:rPr lang="en-US" altLang="ja-JP" dirty="0">
                <a:solidFill>
                  <a:schemeClr val="tx1"/>
                </a:solidFill>
                <a:latin typeface="Verdana"/>
                <a:cs typeface="Verdana"/>
              </a:rPr>
              <a:t>, Regulatory and Strategies (PRS</a:t>
            </a:r>
            <a:r>
              <a:rPr lang="en-US" altLang="ja-JP" dirty="0" smtClean="0">
                <a:solidFill>
                  <a:schemeClr val="tx1"/>
                </a:solidFill>
                <a:latin typeface="Verdana"/>
                <a:cs typeface="Verdana"/>
              </a:rPr>
              <a:t>)</a:t>
            </a:r>
          </a:p>
        </p:txBody>
      </p:sp>
      <p:sp>
        <p:nvSpPr>
          <p:cNvPr id="11" name="角丸四角形 10"/>
          <p:cNvSpPr/>
          <p:nvPr/>
        </p:nvSpPr>
        <p:spPr bwMode="auto">
          <a:xfrm>
            <a:off x="1638008" y="3700231"/>
            <a:ext cx="1421104" cy="192432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ICT </a:t>
            </a:r>
            <a:r>
              <a:rPr lang="en-US" altLang="ja-JP" dirty="0">
                <a:solidFill>
                  <a:schemeClr val="tx1"/>
                </a:solidFill>
                <a:latin typeface="Verdana"/>
                <a:cs typeface="Verdana"/>
              </a:rPr>
              <a:t>&amp; Climate Change (ICTCC</a:t>
            </a:r>
            <a:r>
              <a:rPr lang="en-US" altLang="ja-JP" dirty="0" smtClean="0">
                <a:solidFill>
                  <a:schemeClr val="tx1"/>
                </a:solidFill>
                <a:latin typeface="Verdana"/>
                <a:cs typeface="Verdana"/>
              </a:rPr>
              <a:t>)</a:t>
            </a:r>
            <a:endParaRPr lang="en-US" altLang="ja-JP" dirty="0">
              <a:solidFill>
                <a:schemeClr val="tx1"/>
              </a:solidFill>
              <a:latin typeface="Verdana"/>
              <a:cs typeface="Verdana"/>
            </a:endParaRPr>
          </a:p>
        </p:txBody>
      </p:sp>
      <p:sp>
        <p:nvSpPr>
          <p:cNvPr id="12" name="角丸四角形 11"/>
          <p:cNvSpPr/>
          <p:nvPr/>
        </p:nvSpPr>
        <p:spPr bwMode="auto">
          <a:xfrm>
            <a:off x="3122805" y="3700231"/>
            <a:ext cx="1421104" cy="192432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Smart </a:t>
            </a:r>
            <a:r>
              <a:rPr lang="en-US" altLang="ja-JP" dirty="0">
                <a:solidFill>
                  <a:schemeClr val="tx1"/>
                </a:solidFill>
                <a:latin typeface="Verdana"/>
                <a:cs typeface="Verdana"/>
              </a:rPr>
              <a:t>Grid (SG</a:t>
            </a:r>
            <a:r>
              <a:rPr lang="en-US" altLang="ja-JP" dirty="0" smtClean="0">
                <a:solidFill>
                  <a:schemeClr val="tx1"/>
                </a:solidFill>
                <a:latin typeface="Verdana"/>
                <a:cs typeface="Verdana"/>
              </a:rPr>
              <a:t>)</a:t>
            </a:r>
          </a:p>
        </p:txBody>
      </p:sp>
      <p:sp>
        <p:nvSpPr>
          <p:cNvPr id="16" name="角丸四角形 15"/>
          <p:cNvSpPr/>
          <p:nvPr/>
        </p:nvSpPr>
        <p:spPr bwMode="auto">
          <a:xfrm>
            <a:off x="4612765" y="3699637"/>
            <a:ext cx="1421104" cy="192432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lvl="0" algn="ctr"/>
            <a:r>
              <a:rPr lang="en-US" altLang="ja-JP" dirty="0" smtClean="0">
                <a:solidFill>
                  <a:schemeClr val="tx1"/>
                </a:solidFill>
                <a:latin typeface="Verdana"/>
                <a:cs typeface="Verdana"/>
              </a:rPr>
              <a:t>Bridging </a:t>
            </a:r>
            <a:r>
              <a:rPr lang="en-US" altLang="ja-JP" dirty="0">
                <a:solidFill>
                  <a:schemeClr val="tx1"/>
                </a:solidFill>
                <a:latin typeface="Verdana"/>
                <a:cs typeface="Verdana"/>
              </a:rPr>
              <a:t>the </a:t>
            </a:r>
            <a:r>
              <a:rPr lang="en-US" altLang="ja-JP" dirty="0" smtClean="0">
                <a:solidFill>
                  <a:schemeClr val="tx1"/>
                </a:solidFill>
                <a:latin typeface="Verdana"/>
                <a:cs typeface="Verdana"/>
              </a:rPr>
              <a:t>Standardi</a:t>
            </a:r>
            <a:r>
              <a:rPr lang="en-US" altLang="ja-JP" dirty="0">
                <a:solidFill>
                  <a:schemeClr val="tx1"/>
                </a:solidFill>
                <a:latin typeface="Verdana"/>
                <a:cs typeface="Verdana"/>
              </a:rPr>
              <a:t>-</a:t>
            </a:r>
            <a:r>
              <a:rPr lang="en-US" altLang="ja-JP" dirty="0" smtClean="0">
                <a:solidFill>
                  <a:schemeClr val="tx1"/>
                </a:solidFill>
                <a:latin typeface="Verdana"/>
                <a:cs typeface="Verdana"/>
              </a:rPr>
              <a:t>zation </a:t>
            </a:r>
            <a:r>
              <a:rPr lang="en-US" altLang="ja-JP" dirty="0">
                <a:solidFill>
                  <a:schemeClr val="tx1"/>
                </a:solidFill>
                <a:latin typeface="Verdana"/>
                <a:cs typeface="Verdana"/>
              </a:rPr>
              <a:t>Gap (BSG</a:t>
            </a:r>
            <a:r>
              <a:rPr lang="en-US" altLang="ja-JP" dirty="0" smtClean="0">
                <a:solidFill>
                  <a:schemeClr val="tx1"/>
                </a:solidFill>
                <a:latin typeface="Verdana"/>
                <a:cs typeface="Verdana"/>
              </a:rPr>
              <a:t>)</a:t>
            </a:r>
            <a:endParaRPr lang="ja-JP" altLang="en-US" dirty="0">
              <a:solidFill>
                <a:schemeClr val="tx1"/>
              </a:solidFill>
              <a:latin typeface="Verdana"/>
              <a:cs typeface="Verdana"/>
            </a:endParaRPr>
          </a:p>
        </p:txBody>
      </p:sp>
      <p:sp>
        <p:nvSpPr>
          <p:cNvPr id="17" name="角丸四角形 16"/>
          <p:cNvSpPr/>
          <p:nvPr/>
        </p:nvSpPr>
        <p:spPr bwMode="auto">
          <a:xfrm>
            <a:off x="6120219" y="1713540"/>
            <a:ext cx="2815311" cy="1254557"/>
          </a:xfrm>
          <a:prstGeom prst="roundRect">
            <a:avLst/>
          </a:prstGeom>
          <a:gradFill flip="none" rotWithShape="1">
            <a:gsLst>
              <a:gs pos="0">
                <a:srgbClr val="C7FF1E"/>
              </a:gs>
              <a:gs pos="100000">
                <a:srgbClr val="FFFFFF"/>
              </a:gs>
            </a:gsLst>
            <a:path path="rect">
              <a:fillToRect l="100000" t="100000"/>
            </a:path>
            <a:tileRect r="-100000" b="-100000"/>
          </a:gradFill>
          <a:ln w="9525" cap="flat" cmpd="sng" algn="ctr">
            <a:solidFill>
              <a:schemeClr val="tx1"/>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95250" algn="ctr"/>
            <a:r>
              <a:rPr lang="nl-NL" altLang="ja-JP" dirty="0" smtClean="0">
                <a:solidFill>
                  <a:schemeClr val="tx1"/>
                </a:solidFill>
                <a:latin typeface="Verdana"/>
                <a:cs typeface="Verdana"/>
              </a:rPr>
              <a:t>Service &amp; System Operation (SSO</a:t>
            </a:r>
            <a:r>
              <a:rPr lang="nl-NL" altLang="ja-JP" dirty="0">
                <a:solidFill>
                  <a:schemeClr val="tx1"/>
                </a:solidFill>
                <a:latin typeface="Verdana"/>
                <a:cs typeface="Verdana"/>
              </a:rPr>
              <a:t>)</a:t>
            </a:r>
            <a:endParaRPr kumimoji="1" lang="ja-JP" altLang="en-US" b="0" i="0" u="none" strike="noStrike" cap="none" normalizeH="0" baseline="0" dirty="0">
              <a:ln>
                <a:noFill/>
              </a:ln>
              <a:solidFill>
                <a:schemeClr val="tx1"/>
              </a:solidFill>
              <a:effectLst/>
              <a:latin typeface="Verdana"/>
              <a:cs typeface="Verdana"/>
            </a:endParaRPr>
          </a:p>
        </p:txBody>
      </p:sp>
      <p:sp>
        <p:nvSpPr>
          <p:cNvPr id="18" name="角丸四角形 17"/>
          <p:cNvSpPr/>
          <p:nvPr/>
        </p:nvSpPr>
        <p:spPr bwMode="auto">
          <a:xfrm>
            <a:off x="6119613" y="3044000"/>
            <a:ext cx="2815311" cy="1254557"/>
          </a:xfrm>
          <a:prstGeom prst="roundRect">
            <a:avLst/>
          </a:prstGeom>
          <a:gradFill flip="none" rotWithShape="1">
            <a:gsLst>
              <a:gs pos="0">
                <a:srgbClr val="C7FF1E"/>
              </a:gs>
              <a:gs pos="100000">
                <a:srgbClr val="FFFFFF"/>
              </a:gs>
            </a:gsLst>
            <a:path path="rect">
              <a:fillToRect l="100000" t="100000"/>
            </a:path>
            <a:tileRect r="-100000" b="-100000"/>
          </a:gradFill>
          <a:ln w="9525" cap="flat" cmpd="sng" algn="ctr">
            <a:solidFill>
              <a:schemeClr val="tx1"/>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95250" lvl="0" algn="ctr">
              <a:defRPr/>
            </a:pPr>
            <a:r>
              <a:rPr lang="en-US" altLang="ja-JP" dirty="0" smtClean="0">
                <a:solidFill>
                  <a:schemeClr val="tx1"/>
                </a:solidFill>
                <a:latin typeface="Verdana"/>
                <a:cs typeface="Verdana"/>
              </a:rPr>
              <a:t>Infrastructure </a:t>
            </a:r>
            <a:r>
              <a:rPr lang="en-US" altLang="ja-JP" dirty="0">
                <a:solidFill>
                  <a:schemeClr val="tx1"/>
                </a:solidFill>
                <a:latin typeface="Verdana"/>
                <a:cs typeface="Verdana"/>
              </a:rPr>
              <a:t>&amp; Network (I&amp;N</a:t>
            </a:r>
            <a:r>
              <a:rPr lang="en-US" altLang="ja-JP" dirty="0" smtClean="0">
                <a:solidFill>
                  <a:schemeClr val="tx1"/>
                </a:solidFill>
                <a:latin typeface="Verdana"/>
                <a:cs typeface="Verdana"/>
              </a:rPr>
              <a:t>)</a:t>
            </a:r>
          </a:p>
        </p:txBody>
      </p:sp>
      <p:sp>
        <p:nvSpPr>
          <p:cNvPr id="19" name="角丸四角形 18"/>
          <p:cNvSpPr/>
          <p:nvPr/>
        </p:nvSpPr>
        <p:spPr bwMode="auto">
          <a:xfrm>
            <a:off x="6150215" y="4375068"/>
            <a:ext cx="2815311" cy="1254557"/>
          </a:xfrm>
          <a:prstGeom prst="roundRect">
            <a:avLst/>
          </a:prstGeom>
          <a:gradFill flip="none" rotWithShape="1">
            <a:gsLst>
              <a:gs pos="0">
                <a:srgbClr val="C7FF1E"/>
              </a:gs>
              <a:gs pos="100000">
                <a:srgbClr val="FFFFFF"/>
              </a:gs>
            </a:gsLst>
            <a:path path="rect">
              <a:fillToRect l="100000" t="100000"/>
            </a:path>
            <a:tileRect r="-100000" b="-100000"/>
          </a:gradFill>
          <a:ln w="9525" cap="flat" cmpd="sng" algn="ctr">
            <a:solidFill>
              <a:schemeClr val="tx1"/>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95250" lvl="0" algn="ctr"/>
            <a:r>
              <a:rPr lang="en-US" altLang="ja-JP" dirty="0" smtClean="0">
                <a:solidFill>
                  <a:schemeClr val="tx1"/>
                </a:solidFill>
                <a:latin typeface="Verdana"/>
                <a:cs typeface="Verdana"/>
              </a:rPr>
              <a:t>IT</a:t>
            </a:r>
            <a:r>
              <a:rPr lang="en-US" altLang="ja-JP" dirty="0">
                <a:solidFill>
                  <a:schemeClr val="tx1"/>
                </a:solidFill>
                <a:latin typeface="Verdana"/>
                <a:cs typeface="Verdana"/>
              </a:rPr>
              <a:t> Application &amp; User related Issues (</a:t>
            </a:r>
            <a:r>
              <a:rPr lang="en-US" altLang="ja-JP" dirty="0" smtClean="0">
                <a:solidFill>
                  <a:schemeClr val="tx1"/>
                </a:solidFill>
                <a:latin typeface="Verdana"/>
                <a:cs typeface="Verdana"/>
              </a:rPr>
              <a:t>ITAU)</a:t>
            </a:r>
            <a:endParaRPr lang="ja-JP" altLang="en-US" dirty="0">
              <a:solidFill>
                <a:schemeClr val="tx1"/>
              </a:solidFill>
              <a:latin typeface="Verdana"/>
              <a:cs typeface="Verdana"/>
            </a:endParaRPr>
          </a:p>
        </p:txBody>
      </p:sp>
      <p:sp>
        <p:nvSpPr>
          <p:cNvPr id="20" name="テキスト ボックス 19"/>
          <p:cNvSpPr txBox="1"/>
          <p:nvPr/>
        </p:nvSpPr>
        <p:spPr>
          <a:xfrm>
            <a:off x="1591246" y="1070965"/>
            <a:ext cx="2968310" cy="369332"/>
          </a:xfrm>
          <a:prstGeom prst="rect">
            <a:avLst/>
          </a:prstGeom>
          <a:noFill/>
        </p:spPr>
        <p:txBody>
          <a:bodyPr wrap="square" rtlCol="0">
            <a:spAutoFit/>
          </a:bodyPr>
          <a:lstStyle/>
          <a:p>
            <a:r>
              <a:rPr lang="en-US" altLang="ja-JP" dirty="0" smtClean="0">
                <a:latin typeface="Verdana"/>
                <a:cs typeface="Verdana"/>
              </a:rPr>
              <a:t>Working Group</a:t>
            </a:r>
            <a:endParaRPr kumimoji="1" lang="ja-JP" altLang="en-US" dirty="0">
              <a:latin typeface="Verdana"/>
              <a:cs typeface="Verdana"/>
            </a:endParaRPr>
          </a:p>
        </p:txBody>
      </p:sp>
      <p:sp>
        <p:nvSpPr>
          <p:cNvPr id="21" name="テキスト ボックス 20"/>
          <p:cNvSpPr txBox="1"/>
          <p:nvPr/>
        </p:nvSpPr>
        <p:spPr>
          <a:xfrm>
            <a:off x="5691193" y="1116269"/>
            <a:ext cx="3366742" cy="369332"/>
          </a:xfrm>
          <a:prstGeom prst="rect">
            <a:avLst/>
          </a:prstGeom>
          <a:noFill/>
        </p:spPr>
        <p:txBody>
          <a:bodyPr wrap="square" rtlCol="0">
            <a:spAutoFit/>
          </a:bodyPr>
          <a:lstStyle/>
          <a:p>
            <a:r>
              <a:rPr lang="en-US" altLang="ja-JP" dirty="0" smtClean="0">
                <a:latin typeface="Verdana"/>
                <a:cs typeface="Verdana"/>
              </a:rPr>
              <a:t>Joint Coordination Group</a:t>
            </a:r>
            <a:endParaRPr kumimoji="1" lang="ja-JP" altLang="en-US" dirty="0">
              <a:latin typeface="Verdana"/>
              <a:cs typeface="Verdana"/>
            </a:endParaRPr>
          </a:p>
        </p:txBody>
      </p:sp>
      <p:sp>
        <p:nvSpPr>
          <p:cNvPr id="22" name="角丸四角形 21"/>
          <p:cNvSpPr/>
          <p:nvPr/>
        </p:nvSpPr>
        <p:spPr bwMode="auto">
          <a:xfrm>
            <a:off x="1653344" y="1697642"/>
            <a:ext cx="1421104" cy="1926193"/>
          </a:xfrm>
          <a:prstGeom prst="roundRect">
            <a:avLst/>
          </a:prstGeom>
          <a:gradFill flip="none" rotWithShape="1">
            <a:gsLst>
              <a:gs pos="0">
                <a:schemeClr val="accent1"/>
              </a:gs>
              <a:gs pos="100000">
                <a:prstClr val="white"/>
              </a:gs>
            </a:gsLst>
            <a:path path="circle">
              <a:fillToRect l="100000" t="100000"/>
            </a:path>
            <a:tileRect r="-100000" b="-100000"/>
          </a:gradFill>
          <a:ln w="9525" cap="flat" cmpd="sng" algn="ctr">
            <a:solidFill>
              <a:schemeClr val="tx1"/>
            </a:solidFill>
            <a:prstDash val="solid"/>
            <a:round/>
            <a:headEnd type="none" w="med" len="med"/>
            <a:tailEnd type="none" w="med" len="med"/>
          </a:ln>
          <a:effectLst>
            <a:outerShdw blurRad="63500" dist="35921" dir="2700000" algn="ctr" rotWithShape="0">
              <a:schemeClr val="bg2"/>
            </a:outerShdw>
          </a:effectLst>
          <a:extLst/>
        </p:spPr>
        <p:txBody>
          <a:bodyPr lIns="0" tIns="0" rIns="0" bIns="0" anchor="ctr"/>
          <a:lstStyle/>
          <a:p>
            <a:pPr algn="ctr">
              <a:defRPr/>
            </a:pPr>
            <a:r>
              <a:rPr lang="en-US" altLang="ja-JP" dirty="0" smtClean="0">
                <a:solidFill>
                  <a:schemeClr val="tx1"/>
                </a:solidFill>
                <a:latin typeface="Verdana"/>
                <a:cs typeface="Verdana"/>
              </a:rPr>
              <a:t>Industry relations (IR)</a:t>
            </a:r>
          </a:p>
        </p:txBody>
      </p:sp>
      <p:sp>
        <p:nvSpPr>
          <p:cNvPr id="3" name="スライド番号プレースホルダー 2"/>
          <p:cNvSpPr>
            <a:spLocks noGrp="1"/>
          </p:cNvSpPr>
          <p:nvPr>
            <p:ph type="sldNum" sz="quarter" idx="12"/>
          </p:nvPr>
        </p:nvSpPr>
        <p:spPr/>
        <p:txBody>
          <a:bodyPr/>
          <a:lstStyle/>
          <a:p>
            <a:fld id="{3FF0257A-1193-46A6-BFEE-D6F23D77DD8F}" type="slidenum">
              <a:rPr kumimoji="1" lang="ja-JP" altLang="en-US" smtClean="0"/>
              <a:pPr/>
              <a:t>5</a:t>
            </a:fld>
            <a:endParaRPr kumimoji="1" lang="ja-JP" altLang="en-US"/>
          </a:p>
        </p:txBody>
      </p:sp>
    </p:spTree>
    <p:extLst>
      <p:ext uri="{BB962C8B-B14F-4D97-AF65-F5344CB8AC3E}">
        <p14:creationId xmlns:p14="http://schemas.microsoft.com/office/powerpoint/2010/main" val="29443371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ChangeArrowheads="1"/>
          </p:cNvSpPr>
          <p:nvPr>
            <p:ph type="title"/>
          </p:nvPr>
        </p:nvSpPr>
        <p:spPr>
          <a:xfrm>
            <a:off x="251520" y="116632"/>
            <a:ext cx="8233200" cy="544679"/>
          </a:xfrm>
        </p:spPr>
        <p:txBody>
          <a:bodyPr/>
          <a:lstStyle/>
          <a:p>
            <a:pPr>
              <a:defRPr/>
            </a:pPr>
            <a:r>
              <a:rPr kumimoji="0" lang="en-US" altLang="ja-JP" dirty="0" smtClean="0"/>
              <a:t>Security</a:t>
            </a:r>
          </a:p>
        </p:txBody>
      </p:sp>
      <p:sp>
        <p:nvSpPr>
          <p:cNvPr id="1020933" name="Text Box 5"/>
          <p:cNvSpPr txBox="1">
            <a:spLocks noChangeArrowheads="1"/>
          </p:cNvSpPr>
          <p:nvPr/>
        </p:nvSpPr>
        <p:spPr bwMode="auto">
          <a:xfrm>
            <a:off x="673100" y="1391072"/>
            <a:ext cx="2819400" cy="1214437"/>
          </a:xfrm>
          <a:prstGeom prst="rect">
            <a:avLst/>
          </a:prstGeom>
          <a:noFill/>
          <a:ln w="19050">
            <a:solidFill>
              <a:schemeClr val="tx2"/>
            </a:solidFill>
            <a:miter lim="800000"/>
            <a:headEnd/>
            <a:tailEnd/>
          </a:ln>
          <a:effectLst>
            <a:prstShdw prst="shdw17" dist="17961" dir="2700000">
              <a:schemeClr val="tx2">
                <a:gamma/>
                <a:shade val="60000"/>
                <a:invGamma/>
                <a:alpha val="74998"/>
              </a:schemeClr>
            </a:prstShdw>
          </a:effectLst>
          <a:extLst>
            <a:ext uri="{909E8E84-426E-40dd-AFC4-6F175D3DCCD1}">
              <a14:hiddenFill xmlns:a14="http://schemas.microsoft.com/office/drawing/2010/main">
                <a:solidFill>
                  <a:schemeClr val="bg1"/>
                </a:solidFill>
              </a14:hiddenFill>
            </a:ext>
          </a:extLst>
        </p:spPr>
        <p:txBody>
          <a:bodyPr lIns="0" tIns="0" rIns="0" bIns="0" anchor="ctr"/>
          <a:lstStyle>
            <a:lvl1pPr algn="l">
              <a:spcBef>
                <a:spcPct val="0"/>
              </a:spcBef>
              <a:defRPr kumimoji="1" sz="2400">
                <a:solidFill>
                  <a:schemeClr val="tx1"/>
                </a:solidFill>
                <a:latin typeface="Times New Roman" charset="0"/>
                <a:ea typeface="ＭＳ Ｐゴシック" charset="0"/>
                <a:cs typeface="ＭＳ Ｐゴシック" charset="0"/>
              </a:defRPr>
            </a:lvl1pPr>
            <a:lvl2pPr marL="5349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1800" dirty="0" smtClean="0">
                <a:solidFill>
                  <a:srgbClr val="3366FF"/>
                </a:solidFill>
                <a:latin typeface="Verdana" charset="0"/>
                <a:ea typeface="HGS創英角ｺﾞｼｯｸUB" charset="0"/>
                <a:cs typeface="Arial" charset="0"/>
              </a:rPr>
              <a:t>JCG on IT Application &amp; User related Issues (ITAU)</a:t>
            </a:r>
          </a:p>
        </p:txBody>
      </p:sp>
      <p:grpSp>
        <p:nvGrpSpPr>
          <p:cNvPr id="1020952" name="Group 24"/>
          <p:cNvGrpSpPr>
            <a:grpSpLocks/>
          </p:cNvGrpSpPr>
          <p:nvPr/>
        </p:nvGrpSpPr>
        <p:grpSpPr bwMode="auto">
          <a:xfrm>
            <a:off x="673100" y="1983209"/>
            <a:ext cx="4826000" cy="3784599"/>
            <a:chOff x="712" y="1421"/>
            <a:chExt cx="3040" cy="2384"/>
          </a:xfrm>
        </p:grpSpPr>
        <p:sp>
          <p:nvSpPr>
            <p:cNvPr id="1020938" name="Text Box 10"/>
            <p:cNvSpPr txBox="1">
              <a:spLocks noChangeArrowheads="1"/>
            </p:cNvSpPr>
            <p:nvPr/>
          </p:nvSpPr>
          <p:spPr bwMode="auto">
            <a:xfrm>
              <a:off x="1200" y="3448"/>
              <a:ext cx="2552" cy="357"/>
            </a:xfrm>
            <a:prstGeom prst="rect">
              <a:avLst/>
            </a:prstGeom>
            <a:noFill/>
            <a:ln w="19050">
              <a:solidFill>
                <a:schemeClr val="tx2"/>
              </a:solidFill>
              <a:miter lim="800000"/>
              <a:headEnd/>
              <a:tailEnd/>
            </a:ln>
            <a:effectLst>
              <a:prstShdw prst="shdw17" dist="17961" dir="2700000">
                <a:schemeClr val="tx2">
                  <a:gamma/>
                  <a:shade val="60000"/>
                  <a:invGamma/>
                  <a:alpha val="74998"/>
                </a:schemeClr>
              </a:prstShdw>
            </a:effectLst>
            <a:extLst>
              <a:ext uri="{909E8E84-426E-40dd-AFC4-6F175D3DCCD1}">
                <a14:hiddenFill xmlns:a14="http://schemas.microsoft.com/office/drawing/2010/main">
                  <a:solidFill>
                    <a:schemeClr val="bg1"/>
                  </a:solidFill>
                </a14:hiddenFill>
              </a:ext>
            </a:extLst>
          </p:spPr>
          <p:txBody>
            <a:bodyPr lIns="0" tIns="0" rIns="0" bIns="0" anchor="ctr"/>
            <a:lstStyle>
              <a:lvl1pPr algn="l">
                <a:spcBef>
                  <a:spcPct val="0"/>
                </a:spcBef>
                <a:defRPr kumimoji="1" sz="2400">
                  <a:solidFill>
                    <a:schemeClr val="tx1"/>
                  </a:solidFill>
                  <a:latin typeface="Times New Roman" charset="0"/>
                  <a:ea typeface="ＭＳ Ｐゴシック" charset="0"/>
                  <a:cs typeface="ＭＳ Ｐゴシック" charset="0"/>
                </a:defRPr>
              </a:lvl1pPr>
              <a:lvl2pPr marL="5349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1800" smtClean="0">
                  <a:solidFill>
                    <a:srgbClr val="3366FF"/>
                  </a:solidFill>
                  <a:latin typeface="Verdana" charset="0"/>
                  <a:ea typeface="HGS創英角ｺﾞｼｯｸUB" charset="0"/>
                  <a:cs typeface="Arial" charset="0"/>
                </a:rPr>
                <a:t>Expert Group on Accessibility and Usability (AU)</a:t>
              </a:r>
            </a:p>
          </p:txBody>
        </p:sp>
        <p:cxnSp>
          <p:nvCxnSpPr>
            <p:cNvPr id="1020943" name="AutoShape 15"/>
            <p:cNvCxnSpPr>
              <a:cxnSpLocks noChangeShapeType="1"/>
              <a:stCxn id="1020933" idx="1"/>
              <a:endCxn id="1020938" idx="1"/>
            </p:cNvCxnSpPr>
            <p:nvPr/>
          </p:nvCxnSpPr>
          <p:spPr bwMode="auto">
            <a:xfrm rot="10800000" flipH="1" flipV="1">
              <a:off x="712" y="1421"/>
              <a:ext cx="488" cy="2206"/>
            </a:xfrm>
            <a:prstGeom prst="bentConnector3">
              <a:avLst>
                <a:gd name="adj1" fmla="val -29508"/>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020949" name="Group 21"/>
          <p:cNvGrpSpPr>
            <a:grpSpLocks/>
          </p:cNvGrpSpPr>
          <p:nvPr/>
        </p:nvGrpSpPr>
        <p:grpSpPr bwMode="auto">
          <a:xfrm>
            <a:off x="673100" y="1983209"/>
            <a:ext cx="4826000" cy="1257299"/>
            <a:chOff x="712" y="1421"/>
            <a:chExt cx="3040" cy="792"/>
          </a:xfrm>
        </p:grpSpPr>
        <p:sp>
          <p:nvSpPr>
            <p:cNvPr id="1020935" name="Text Box 7"/>
            <p:cNvSpPr txBox="1">
              <a:spLocks noChangeArrowheads="1"/>
            </p:cNvSpPr>
            <p:nvPr/>
          </p:nvSpPr>
          <p:spPr bwMode="auto">
            <a:xfrm>
              <a:off x="1200" y="1968"/>
              <a:ext cx="2552" cy="245"/>
            </a:xfrm>
            <a:prstGeom prst="rect">
              <a:avLst/>
            </a:prstGeom>
            <a:noFill/>
            <a:ln w="19050">
              <a:solidFill>
                <a:srgbClr val="FF0000"/>
              </a:solidFill>
              <a:miter lim="800000"/>
              <a:headEnd/>
              <a:tailEnd/>
            </a:ln>
            <a:effectLst>
              <a:prstShdw prst="shdw17" dist="17961" dir="2700000">
                <a:schemeClr val="tx2">
                  <a:gamma/>
                  <a:shade val="60000"/>
                  <a:invGamma/>
                  <a:alpha val="74998"/>
                </a:schemeClr>
              </a:prstShdw>
            </a:effectLst>
            <a:extLst>
              <a:ext uri="{909E8E84-426E-40dd-AFC4-6F175D3DCCD1}">
                <a14:hiddenFill xmlns:a14="http://schemas.microsoft.com/office/drawing/2010/main">
                  <a:solidFill>
                    <a:schemeClr val="bg1"/>
                  </a:solidFill>
                </a14:hiddenFill>
              </a:ext>
            </a:extLst>
          </p:spPr>
          <p:txBody>
            <a:bodyPr lIns="0" tIns="0" rIns="0" bIns="0" anchor="ctr"/>
            <a:lstStyle>
              <a:lvl1pPr algn="l">
                <a:spcBef>
                  <a:spcPct val="0"/>
                </a:spcBef>
                <a:defRPr kumimoji="1" sz="2400">
                  <a:solidFill>
                    <a:schemeClr val="tx1"/>
                  </a:solidFill>
                  <a:latin typeface="Times New Roman" charset="0"/>
                  <a:ea typeface="ＭＳ Ｐゴシック" charset="0"/>
                  <a:cs typeface="ＭＳ Ｐゴシック" charset="0"/>
                </a:defRPr>
              </a:lvl1pPr>
              <a:lvl2pPr marL="5349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1800" smtClean="0">
                  <a:solidFill>
                    <a:srgbClr val="3366FF"/>
                  </a:solidFill>
                  <a:latin typeface="Verdana" charset="0"/>
                  <a:ea typeface="HGS創英角ｺﾞｼｯｸUB" charset="0"/>
                  <a:cs typeface="Arial" charset="0"/>
                </a:rPr>
                <a:t>Expert Group on Security (IS)</a:t>
              </a:r>
            </a:p>
          </p:txBody>
        </p:sp>
        <p:cxnSp>
          <p:nvCxnSpPr>
            <p:cNvPr id="1020944" name="AutoShape 16"/>
            <p:cNvCxnSpPr>
              <a:cxnSpLocks noChangeShapeType="1"/>
              <a:stCxn id="1020933" idx="1"/>
              <a:endCxn id="1020935" idx="1"/>
            </p:cNvCxnSpPr>
            <p:nvPr/>
          </p:nvCxnSpPr>
          <p:spPr bwMode="auto">
            <a:xfrm rot="10800000" flipH="1" flipV="1">
              <a:off x="712" y="1421"/>
              <a:ext cx="488" cy="670"/>
            </a:xfrm>
            <a:prstGeom prst="bentConnector3">
              <a:avLst>
                <a:gd name="adj1" fmla="val -29508"/>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020950" name="Group 22"/>
          <p:cNvGrpSpPr>
            <a:grpSpLocks/>
          </p:cNvGrpSpPr>
          <p:nvPr/>
        </p:nvGrpSpPr>
        <p:grpSpPr bwMode="auto">
          <a:xfrm>
            <a:off x="673100" y="1983209"/>
            <a:ext cx="4826000" cy="2070099"/>
            <a:chOff x="712" y="1421"/>
            <a:chExt cx="3040" cy="1304"/>
          </a:xfrm>
        </p:grpSpPr>
        <p:sp>
          <p:nvSpPr>
            <p:cNvPr id="1020936" name="Text Box 8"/>
            <p:cNvSpPr txBox="1">
              <a:spLocks noChangeArrowheads="1"/>
            </p:cNvSpPr>
            <p:nvPr/>
          </p:nvSpPr>
          <p:spPr bwMode="auto">
            <a:xfrm>
              <a:off x="1200" y="2352"/>
              <a:ext cx="2552" cy="373"/>
            </a:xfrm>
            <a:prstGeom prst="rect">
              <a:avLst/>
            </a:prstGeom>
            <a:noFill/>
            <a:ln w="19050">
              <a:solidFill>
                <a:schemeClr val="tx2"/>
              </a:solidFill>
              <a:miter lim="800000"/>
              <a:headEnd/>
              <a:tailEnd/>
            </a:ln>
            <a:effectLst>
              <a:prstShdw prst="shdw17" dist="17961" dir="2700000">
                <a:schemeClr val="tx2">
                  <a:gamma/>
                  <a:shade val="60000"/>
                  <a:invGamma/>
                  <a:alpha val="74998"/>
                </a:schemeClr>
              </a:prstShdw>
            </a:effectLst>
            <a:extLst>
              <a:ext uri="{909E8E84-426E-40dd-AFC4-6F175D3DCCD1}">
                <a14:hiddenFill xmlns:a14="http://schemas.microsoft.com/office/drawing/2010/main">
                  <a:solidFill>
                    <a:schemeClr val="bg1"/>
                  </a:solidFill>
                </a14:hiddenFill>
              </a:ext>
            </a:extLst>
          </p:spPr>
          <p:txBody>
            <a:bodyPr lIns="0" tIns="0" rIns="0" bIns="0" anchor="ctr"/>
            <a:lstStyle>
              <a:lvl1pPr algn="l">
                <a:spcBef>
                  <a:spcPct val="0"/>
                </a:spcBef>
                <a:defRPr kumimoji="1" sz="2400">
                  <a:solidFill>
                    <a:schemeClr val="tx1"/>
                  </a:solidFill>
                  <a:latin typeface="Times New Roman" charset="0"/>
                  <a:ea typeface="ＭＳ Ｐゴシック" charset="0"/>
                  <a:cs typeface="ＭＳ Ｐゴシック" charset="0"/>
                </a:defRPr>
              </a:lvl1pPr>
              <a:lvl2pPr marL="5349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1800" smtClean="0">
                  <a:solidFill>
                    <a:srgbClr val="3366FF"/>
                  </a:solidFill>
                  <a:latin typeface="Verdana" charset="0"/>
                  <a:ea typeface="HGS創英角ｺﾞｼｯｸUB" charset="0"/>
                  <a:cs typeface="Arial" charset="0"/>
                </a:rPr>
                <a:t>Expert Group on Next Generation Web (NGW)</a:t>
              </a:r>
            </a:p>
          </p:txBody>
        </p:sp>
        <p:cxnSp>
          <p:nvCxnSpPr>
            <p:cNvPr id="1020945" name="AutoShape 17"/>
            <p:cNvCxnSpPr>
              <a:cxnSpLocks noChangeShapeType="1"/>
              <a:stCxn id="1020933" idx="1"/>
              <a:endCxn id="1020936" idx="1"/>
            </p:cNvCxnSpPr>
            <p:nvPr/>
          </p:nvCxnSpPr>
          <p:spPr bwMode="auto">
            <a:xfrm rot="10800000" flipH="1" flipV="1">
              <a:off x="712" y="1421"/>
              <a:ext cx="488" cy="1118"/>
            </a:xfrm>
            <a:prstGeom prst="bentConnector3">
              <a:avLst>
                <a:gd name="adj1" fmla="val -29508"/>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020951" name="Group 23"/>
          <p:cNvGrpSpPr>
            <a:grpSpLocks/>
          </p:cNvGrpSpPr>
          <p:nvPr/>
        </p:nvGrpSpPr>
        <p:grpSpPr bwMode="auto">
          <a:xfrm>
            <a:off x="673100" y="1983209"/>
            <a:ext cx="4826000" cy="3060699"/>
            <a:chOff x="712" y="1421"/>
            <a:chExt cx="3040" cy="1928"/>
          </a:xfrm>
        </p:grpSpPr>
        <p:sp>
          <p:nvSpPr>
            <p:cNvPr id="1020937" name="Text Box 9"/>
            <p:cNvSpPr txBox="1">
              <a:spLocks noChangeArrowheads="1"/>
            </p:cNvSpPr>
            <p:nvPr/>
          </p:nvSpPr>
          <p:spPr bwMode="auto">
            <a:xfrm>
              <a:off x="1200" y="2824"/>
              <a:ext cx="2552" cy="525"/>
            </a:xfrm>
            <a:prstGeom prst="rect">
              <a:avLst/>
            </a:prstGeom>
            <a:noFill/>
            <a:ln w="19050">
              <a:solidFill>
                <a:schemeClr val="tx2"/>
              </a:solidFill>
              <a:miter lim="800000"/>
              <a:headEnd/>
              <a:tailEnd/>
            </a:ln>
            <a:effectLst>
              <a:prstShdw prst="shdw17" dist="17961" dir="2700000">
                <a:schemeClr val="tx2">
                  <a:gamma/>
                  <a:shade val="60000"/>
                  <a:invGamma/>
                  <a:alpha val="74998"/>
                </a:schemeClr>
              </a:prstShdw>
            </a:effectLst>
            <a:extLst>
              <a:ext uri="{909E8E84-426E-40dd-AFC4-6F175D3DCCD1}">
                <a14:hiddenFill xmlns:a14="http://schemas.microsoft.com/office/drawing/2010/main">
                  <a:solidFill>
                    <a:schemeClr val="bg1"/>
                  </a:solidFill>
                </a14:hiddenFill>
              </a:ext>
            </a:extLst>
          </p:spPr>
          <p:txBody>
            <a:bodyPr lIns="0" tIns="0" rIns="0" bIns="0" anchor="ctr"/>
            <a:lstStyle>
              <a:lvl1pPr algn="l">
                <a:spcBef>
                  <a:spcPct val="0"/>
                </a:spcBef>
                <a:defRPr kumimoji="1" sz="2400">
                  <a:solidFill>
                    <a:schemeClr val="tx1"/>
                  </a:solidFill>
                  <a:latin typeface="Times New Roman" charset="0"/>
                  <a:ea typeface="ＭＳ Ｐゴシック" charset="0"/>
                  <a:cs typeface="ＭＳ Ｐゴシック" charset="0"/>
                </a:defRPr>
              </a:lvl1pPr>
              <a:lvl2pPr marL="5349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1800" smtClean="0">
                  <a:solidFill>
                    <a:srgbClr val="3366FF"/>
                  </a:solidFill>
                  <a:latin typeface="Verdana" charset="0"/>
                  <a:ea typeface="HGS創英角ｺﾞｼｯｸUB" charset="0"/>
                  <a:cs typeface="Arial" charset="0"/>
                </a:rPr>
                <a:t> Expert Group on Speech and Natural Language Processing (SNLP)</a:t>
              </a:r>
            </a:p>
          </p:txBody>
        </p:sp>
        <p:cxnSp>
          <p:nvCxnSpPr>
            <p:cNvPr id="1020946" name="AutoShape 18"/>
            <p:cNvCxnSpPr>
              <a:cxnSpLocks noChangeShapeType="1"/>
              <a:stCxn id="1020933" idx="1"/>
              <a:endCxn id="1020937" idx="1"/>
            </p:cNvCxnSpPr>
            <p:nvPr/>
          </p:nvCxnSpPr>
          <p:spPr bwMode="auto">
            <a:xfrm rot="10800000" flipH="1" flipV="1">
              <a:off x="712" y="1421"/>
              <a:ext cx="488" cy="1666"/>
            </a:xfrm>
            <a:prstGeom prst="bentConnector3">
              <a:avLst>
                <a:gd name="adj1" fmla="val -29508"/>
              </a:avLst>
            </a:prstGeom>
            <a:noFill/>
            <a:ln w="1905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1020948"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spAutoFit/>
          </a:bodyPr>
          <a:lstStyle/>
          <a:p>
            <a:pPr>
              <a:defRPr/>
            </a:pPr>
            <a:endParaRPr lang="ja-JP" altLang="en-US"/>
          </a:p>
        </p:txBody>
      </p:sp>
      <p:grpSp>
        <p:nvGrpSpPr>
          <p:cNvPr id="1020957" name="Group 29"/>
          <p:cNvGrpSpPr>
            <a:grpSpLocks/>
          </p:cNvGrpSpPr>
          <p:nvPr/>
        </p:nvGrpSpPr>
        <p:grpSpPr bwMode="auto">
          <a:xfrm>
            <a:off x="5796136" y="2813472"/>
            <a:ext cx="3124200" cy="762000"/>
            <a:chOff x="3792" y="1944"/>
            <a:chExt cx="1968" cy="480"/>
          </a:xfrm>
        </p:grpSpPr>
        <p:sp>
          <p:nvSpPr>
            <p:cNvPr id="1020953" name="AutoShape 25"/>
            <p:cNvSpPr>
              <a:spLocks noChangeArrowheads="1"/>
            </p:cNvSpPr>
            <p:nvPr/>
          </p:nvSpPr>
          <p:spPr bwMode="auto">
            <a:xfrm>
              <a:off x="3792" y="1944"/>
              <a:ext cx="360" cy="480"/>
            </a:xfrm>
            <a:prstGeom prst="rightArrow">
              <a:avLst>
                <a:gd name="adj1" fmla="val 46667"/>
                <a:gd name="adj2" fmla="val 38333"/>
              </a:avLst>
            </a:prstGeom>
            <a:solidFill>
              <a:schemeClr val="accent2">
                <a:lumMod val="60000"/>
                <a:lumOff val="40000"/>
              </a:schemeClr>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marL="457200" indent="-457200">
                <a:defRPr/>
              </a:pPr>
              <a:endParaRPr lang="ja-JP" altLang="en-US">
                <a:solidFill>
                  <a:schemeClr val="tx1"/>
                </a:solidFill>
              </a:endParaRPr>
            </a:p>
          </p:txBody>
        </p:sp>
        <p:sp>
          <p:nvSpPr>
            <p:cNvPr id="1020954" name="Text Box 26"/>
            <p:cNvSpPr txBox="1">
              <a:spLocks noChangeArrowheads="1"/>
            </p:cNvSpPr>
            <p:nvPr/>
          </p:nvSpPr>
          <p:spPr bwMode="auto">
            <a:xfrm>
              <a:off x="4240" y="1984"/>
              <a:ext cx="1520" cy="3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lvl1pPr algn="l">
                <a:spcBef>
                  <a:spcPct val="0"/>
                </a:spcBef>
                <a:defRPr kumimoji="1" sz="2400">
                  <a:solidFill>
                    <a:schemeClr val="tx1"/>
                  </a:solidFill>
                  <a:latin typeface="Times New Roman" charset="0"/>
                  <a:ea typeface="ＭＳ Ｐゴシック" charset="0"/>
                  <a:cs typeface="ＭＳ Ｐゴシック" charset="0"/>
                </a:defRPr>
              </a:lvl1pPr>
              <a:lvl2pPr marL="623888"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2000" dirty="0" smtClean="0">
                  <a:latin typeface="Verdana"/>
                  <a:ea typeface="HGS創英角ｺﾞｼｯｸUB" charset="0"/>
                  <a:cs typeface="Verdana"/>
                </a:rPr>
                <a:t>Recommendations</a:t>
              </a:r>
              <a:r>
                <a:rPr lang="en-US" altLang="ja-JP" sz="2000" dirty="0" smtClean="0">
                  <a:latin typeface="HGS創英角ｺﾞｼｯｸUB" charset="0"/>
                  <a:ea typeface="HGS創英角ｺﾞｼｯｸUB" charset="0"/>
                  <a:cs typeface="HGS創英角ｺﾞｼｯｸUB" charset="0"/>
                </a:rPr>
                <a:t/>
              </a:r>
              <a:br>
                <a:rPr lang="en-US" altLang="ja-JP" sz="2000" dirty="0" smtClean="0">
                  <a:latin typeface="HGS創英角ｺﾞｼｯｸUB" charset="0"/>
                  <a:ea typeface="HGS創英角ｺﾞｼｯｸUB" charset="0"/>
                  <a:cs typeface="HGS創英角ｺﾞｼｯｸUB" charset="0"/>
                </a:rPr>
              </a:br>
              <a:r>
                <a:rPr lang="en-US" altLang="ja-JP" sz="2000" dirty="0" smtClean="0">
                  <a:latin typeface="Verdana"/>
                  <a:ea typeface="HGS創英角ｺﾞｼｯｸUB" charset="0"/>
                  <a:cs typeface="Verdana"/>
                </a:rPr>
                <a:t>Reports</a:t>
              </a:r>
            </a:p>
          </p:txBody>
        </p:sp>
      </p:grpSp>
      <p:sp>
        <p:nvSpPr>
          <p:cNvPr id="1020955" name="AutoShape 27"/>
          <p:cNvSpPr>
            <a:spLocks noChangeArrowheads="1"/>
          </p:cNvSpPr>
          <p:nvPr/>
        </p:nvSpPr>
        <p:spPr bwMode="auto">
          <a:xfrm rot="5400000">
            <a:off x="7327900" y="3842172"/>
            <a:ext cx="660400" cy="482600"/>
          </a:xfrm>
          <a:prstGeom prst="leftRightArrow">
            <a:avLst>
              <a:gd name="adj1" fmla="val 55269"/>
              <a:gd name="adj2" fmla="val 45063"/>
            </a:avLst>
          </a:prstGeom>
          <a:solidFill>
            <a:srgbClr val="9966FF"/>
          </a:solidFill>
          <a:ln w="9525">
            <a:solidFill>
              <a:srgbClr val="9966FF"/>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vert="eaVert" wrap="none" lIns="0" tIns="0" rIns="0" bIns="0" anchor="ctr"/>
          <a:lstStyle/>
          <a:p>
            <a:pPr marL="457200" indent="-457200">
              <a:defRPr/>
            </a:pPr>
            <a:endParaRPr lang="ja-JP" altLang="en-US">
              <a:solidFill>
                <a:srgbClr val="FFFF66"/>
              </a:solidFill>
            </a:endParaRPr>
          </a:p>
        </p:txBody>
      </p:sp>
      <p:sp>
        <p:nvSpPr>
          <p:cNvPr id="1020956" name="Text Box 28"/>
          <p:cNvSpPr txBox="1">
            <a:spLocks noChangeArrowheads="1"/>
          </p:cNvSpPr>
          <p:nvPr/>
        </p:nvSpPr>
        <p:spPr bwMode="auto">
          <a:xfrm>
            <a:off x="5854700" y="4578772"/>
            <a:ext cx="3289300" cy="1296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algn="l">
              <a:spcBef>
                <a:spcPct val="0"/>
              </a:spcBef>
              <a:defRPr kumimoji="1" sz="2400">
                <a:solidFill>
                  <a:schemeClr val="tx1"/>
                </a:solidFill>
                <a:latin typeface="Times New Roman" charset="0"/>
                <a:ea typeface="ＭＳ Ｐゴシック" charset="0"/>
                <a:cs typeface="ＭＳ Ｐゴシック" charset="0"/>
              </a:defRPr>
            </a:lvl1pPr>
            <a:lvl2pPr marL="266700" algn="l">
              <a:spcBef>
                <a:spcPct val="0"/>
              </a:spcBef>
              <a:defRPr kumimoji="1" sz="2400">
                <a:solidFill>
                  <a:schemeClr val="tx1"/>
                </a:solidFill>
                <a:latin typeface="Times New Roman" charset="0"/>
                <a:ea typeface="ＭＳ Ｐゴシック" charset="0"/>
              </a:defRPr>
            </a:lvl2pPr>
            <a:lvl3pPr algn="l">
              <a:spcBef>
                <a:spcPct val="0"/>
              </a:spcBef>
              <a:defRPr kumimoji="1" sz="2400">
                <a:solidFill>
                  <a:schemeClr val="tx1"/>
                </a:solidFill>
                <a:latin typeface="Times New Roman" charset="0"/>
                <a:ea typeface="ＭＳ Ｐゴシック" charset="0"/>
              </a:defRPr>
            </a:lvl3pPr>
            <a:lvl4pPr algn="l">
              <a:spcBef>
                <a:spcPct val="0"/>
              </a:spcBef>
              <a:defRPr kumimoji="1" sz="2400">
                <a:solidFill>
                  <a:schemeClr val="tx1"/>
                </a:solidFill>
                <a:latin typeface="Times New Roman" charset="0"/>
                <a:ea typeface="ＭＳ Ｐゴシック" charset="0"/>
              </a:defRPr>
            </a:lvl4pPr>
            <a:lvl5pPr algn="l">
              <a:spcBef>
                <a:spcPct val="0"/>
              </a:spcBef>
              <a:defRPr kumimoji="1" sz="2400">
                <a:solidFill>
                  <a:schemeClr val="tx1"/>
                </a:solidFill>
                <a:latin typeface="Times New Roman" charset="0"/>
                <a:ea typeface="ＭＳ Ｐゴシック" charset="0"/>
              </a:defRPr>
            </a:lvl5pPr>
            <a:lvl6pPr fontAlgn="base">
              <a:spcBef>
                <a:spcPct val="0"/>
              </a:spcBef>
              <a:spcAft>
                <a:spcPct val="0"/>
              </a:spcAft>
              <a:defRPr kumimoji="1" sz="2400">
                <a:solidFill>
                  <a:schemeClr val="tx1"/>
                </a:solidFill>
                <a:latin typeface="Times New Roman" charset="0"/>
                <a:ea typeface="ＭＳ Ｐゴシック" charset="0"/>
              </a:defRPr>
            </a:lvl6pPr>
            <a:lvl7pPr fontAlgn="base">
              <a:spcBef>
                <a:spcPct val="0"/>
              </a:spcBef>
              <a:spcAft>
                <a:spcPct val="0"/>
              </a:spcAft>
              <a:defRPr kumimoji="1" sz="2400">
                <a:solidFill>
                  <a:schemeClr val="tx1"/>
                </a:solidFill>
                <a:latin typeface="Times New Roman" charset="0"/>
                <a:ea typeface="ＭＳ Ｐゴシック" charset="0"/>
              </a:defRPr>
            </a:lvl7pPr>
            <a:lvl8pPr fontAlgn="base">
              <a:spcBef>
                <a:spcPct val="0"/>
              </a:spcBef>
              <a:spcAft>
                <a:spcPct val="0"/>
              </a:spcAft>
              <a:defRPr kumimoji="1" sz="2400">
                <a:solidFill>
                  <a:schemeClr val="tx1"/>
                </a:solidFill>
                <a:latin typeface="Times New Roman" charset="0"/>
                <a:ea typeface="ＭＳ Ｐゴシック" charset="0"/>
              </a:defRPr>
            </a:lvl8pPr>
            <a:lvl9pPr fontAlgn="base">
              <a:spcBef>
                <a:spcPct val="0"/>
              </a:spcBef>
              <a:spcAft>
                <a:spcPct val="0"/>
              </a:spcAft>
              <a:defRPr kumimoji="1" sz="2400">
                <a:solidFill>
                  <a:schemeClr val="tx1"/>
                </a:solidFill>
                <a:latin typeface="Times New Roman" charset="0"/>
                <a:ea typeface="ＭＳ Ｐゴシック" charset="0"/>
              </a:defRPr>
            </a:lvl9pPr>
          </a:lstStyle>
          <a:p>
            <a:pPr algn="ctr">
              <a:spcBef>
                <a:spcPct val="50000"/>
              </a:spcBef>
              <a:defRPr/>
            </a:pPr>
            <a:r>
              <a:rPr lang="en-US" altLang="ja-JP" sz="2200" smtClean="0">
                <a:solidFill>
                  <a:srgbClr val="000000"/>
                </a:solidFill>
                <a:latin typeface="Verdana" charset="0"/>
                <a:ea typeface="HGS創英角ｺﾞｼｯｸUB" charset="0"/>
                <a:cs typeface="HGS創英角ｺﾞｼｯｸUB" charset="0"/>
              </a:rPr>
              <a:t>ITU-T</a:t>
            </a:r>
            <a:r>
              <a:rPr lang="en-US" altLang="ja-JP" sz="1800" smtClean="0">
                <a:solidFill>
                  <a:srgbClr val="000000"/>
                </a:solidFill>
                <a:latin typeface="Verdana" charset="0"/>
                <a:ea typeface="HGS創英角ｺﾞｼｯｸUB" charset="0"/>
                <a:cs typeface="HGS創英角ｺﾞｼｯｸUB" charset="0"/>
              </a:rPr>
              <a:t> </a:t>
            </a:r>
          </a:p>
          <a:p>
            <a:pPr lvl="1" algn="ctr">
              <a:spcBef>
                <a:spcPct val="50000"/>
              </a:spcBef>
              <a:defRPr/>
            </a:pPr>
            <a:r>
              <a:rPr lang="en-US" altLang="ja-JP" sz="1800" smtClean="0">
                <a:solidFill>
                  <a:srgbClr val="000000"/>
                </a:solidFill>
                <a:latin typeface="Verdana" charset="0"/>
                <a:ea typeface="HGS創英角ｺﾞｼｯｸUB" charset="0"/>
              </a:rPr>
              <a:t>SG13 (Future Network)</a:t>
            </a:r>
            <a:br>
              <a:rPr lang="en-US" altLang="ja-JP" sz="1800" smtClean="0">
                <a:solidFill>
                  <a:srgbClr val="000000"/>
                </a:solidFill>
                <a:latin typeface="Verdana" charset="0"/>
                <a:ea typeface="HGS創英角ｺﾞｼｯｸUB" charset="0"/>
              </a:rPr>
            </a:br>
            <a:r>
              <a:rPr lang="en-US" altLang="ja-JP" sz="1800" smtClean="0">
                <a:solidFill>
                  <a:srgbClr val="000000"/>
                </a:solidFill>
                <a:latin typeface="Verdana" charset="0"/>
                <a:ea typeface="HGS創英角ｺﾞｼｯｸUB" charset="0"/>
              </a:rPr>
              <a:t>SG16 (Multimedia)</a:t>
            </a:r>
            <a:br>
              <a:rPr lang="en-US" altLang="ja-JP" sz="1800" smtClean="0">
                <a:solidFill>
                  <a:srgbClr val="000000"/>
                </a:solidFill>
                <a:latin typeface="Verdana" charset="0"/>
                <a:ea typeface="HGS創英角ｺﾞｼｯｸUB" charset="0"/>
              </a:rPr>
            </a:br>
            <a:r>
              <a:rPr lang="en-US" altLang="ja-JP" sz="1800" smtClean="0">
                <a:solidFill>
                  <a:srgbClr val="000000"/>
                </a:solidFill>
                <a:latin typeface="Verdana" charset="0"/>
                <a:ea typeface="HGS創英角ｺﾞｼｯｸUB" charset="0"/>
              </a:rPr>
              <a:t>SG17 (Security)</a:t>
            </a:r>
          </a:p>
        </p:txBody>
      </p:sp>
      <p:sp>
        <p:nvSpPr>
          <p:cNvPr id="3" name="正方形/長方形 2"/>
          <p:cNvSpPr/>
          <p:nvPr/>
        </p:nvSpPr>
        <p:spPr>
          <a:xfrm>
            <a:off x="1520955" y="6050571"/>
            <a:ext cx="8041884" cy="338554"/>
          </a:xfrm>
          <a:prstGeom prst="rect">
            <a:avLst/>
          </a:prstGeom>
        </p:spPr>
        <p:txBody>
          <a:bodyPr wrap="square">
            <a:spAutoFit/>
          </a:bodyPr>
          <a:lstStyle/>
          <a:p>
            <a:r>
              <a:rPr lang="en-US" altLang="ja-JP" sz="1600" dirty="0" smtClean="0">
                <a:latin typeface="Verdana"/>
                <a:cs typeface="Verdana"/>
              </a:rPr>
              <a:t>Chair: M Naganuma (Japan)  Vice </a:t>
            </a:r>
            <a:r>
              <a:rPr lang="en-US" altLang="ja-JP" sz="1600" dirty="0">
                <a:latin typeface="Verdana"/>
                <a:cs typeface="Verdana"/>
              </a:rPr>
              <a:t>Chair: </a:t>
            </a:r>
            <a:r>
              <a:rPr lang="en-US" altLang="ja-JP" sz="1600" dirty="0" smtClean="0">
                <a:latin typeface="Verdana"/>
                <a:cs typeface="Verdana"/>
              </a:rPr>
              <a:t>Dr. </a:t>
            </a:r>
            <a:r>
              <a:rPr lang="en-US" altLang="ja-JP" sz="1600" dirty="0" err="1" smtClean="0">
                <a:latin typeface="Verdana"/>
                <a:cs typeface="Verdana"/>
              </a:rPr>
              <a:t>Heuisu</a:t>
            </a:r>
            <a:r>
              <a:rPr lang="en-US" altLang="ja-JP" sz="1600" dirty="0" smtClean="0">
                <a:latin typeface="Verdana"/>
                <a:cs typeface="Verdana"/>
              </a:rPr>
              <a:t> </a:t>
            </a:r>
            <a:r>
              <a:rPr lang="en-US" altLang="ja-JP" sz="1600" dirty="0" err="1" smtClean="0">
                <a:latin typeface="Verdana"/>
                <a:cs typeface="Verdana"/>
              </a:rPr>
              <a:t>Ryu</a:t>
            </a:r>
            <a:r>
              <a:rPr lang="en-US" altLang="ja-JP" sz="1600" dirty="0" smtClean="0">
                <a:latin typeface="Verdana"/>
                <a:cs typeface="Verdana"/>
              </a:rPr>
              <a:t> (</a:t>
            </a:r>
            <a:r>
              <a:rPr lang="en-US" altLang="ja-JP" sz="1600" dirty="0" err="1" smtClean="0">
                <a:latin typeface="Verdana"/>
                <a:cs typeface="Verdana"/>
              </a:rPr>
              <a:t>R.of</a:t>
            </a:r>
            <a:r>
              <a:rPr lang="en-US" altLang="ja-JP" sz="1600" dirty="0" smtClean="0">
                <a:latin typeface="Verdana"/>
                <a:cs typeface="Verdana"/>
              </a:rPr>
              <a:t> Korea)  </a:t>
            </a:r>
            <a:endParaRPr lang="ja-JP" altLang="ja-JP" sz="1600" dirty="0">
              <a:latin typeface="Verdana"/>
              <a:cs typeface="Verdana"/>
            </a:endParaRPr>
          </a:p>
        </p:txBody>
      </p:sp>
      <p:sp>
        <p:nvSpPr>
          <p:cNvPr id="2" name="スライド番号プレースホルダー 1"/>
          <p:cNvSpPr>
            <a:spLocks noGrp="1"/>
          </p:cNvSpPr>
          <p:nvPr>
            <p:ph type="sldNum" sz="quarter" idx="12"/>
          </p:nvPr>
        </p:nvSpPr>
        <p:spPr/>
        <p:txBody>
          <a:bodyPr/>
          <a:lstStyle/>
          <a:p>
            <a:fld id="{3FF0257A-1193-46A6-BFEE-D6F23D77DD8F}" type="slidenum">
              <a:rPr kumimoji="1" lang="ja-JP" altLang="en-US" smtClean="0"/>
              <a:pPr/>
              <a:t>6</a:t>
            </a:fld>
            <a:endParaRPr kumimoji="1" lang="ja-JP" altLang="en-US"/>
          </a:p>
        </p:txBody>
      </p:sp>
    </p:spTree>
    <p:extLst>
      <p:ext uri="{BB962C8B-B14F-4D97-AF65-F5344CB8AC3E}">
        <p14:creationId xmlns:p14="http://schemas.microsoft.com/office/powerpoint/2010/main" val="2950275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0933"/>
                                        </p:tgtEl>
                                        <p:attrNameLst>
                                          <p:attrName>style.visibility</p:attrName>
                                        </p:attrNameLst>
                                      </p:cBhvr>
                                      <p:to>
                                        <p:strVal val="visible"/>
                                      </p:to>
                                    </p:set>
                                    <p:animEffect transition="in" filter="box(out)">
                                      <p:cBhvr>
                                        <p:cTn id="7" dur="500"/>
                                        <p:tgtEl>
                                          <p:spTgt spid="10209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020949"/>
                                        </p:tgtEl>
                                        <p:attrNameLst>
                                          <p:attrName>style.visibility</p:attrName>
                                        </p:attrNameLst>
                                      </p:cBhvr>
                                      <p:to>
                                        <p:strVal val="visible"/>
                                      </p:to>
                                    </p:set>
                                    <p:animEffect transition="in" filter="box(out)">
                                      <p:cBhvr>
                                        <p:cTn id="12" dur="500"/>
                                        <p:tgtEl>
                                          <p:spTgt spid="10209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020950"/>
                                        </p:tgtEl>
                                        <p:attrNameLst>
                                          <p:attrName>style.visibility</p:attrName>
                                        </p:attrNameLst>
                                      </p:cBhvr>
                                      <p:to>
                                        <p:strVal val="visible"/>
                                      </p:to>
                                    </p:set>
                                    <p:animEffect transition="in" filter="box(out)">
                                      <p:cBhvr>
                                        <p:cTn id="17" dur="500"/>
                                        <p:tgtEl>
                                          <p:spTgt spid="10209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020951"/>
                                        </p:tgtEl>
                                        <p:attrNameLst>
                                          <p:attrName>style.visibility</p:attrName>
                                        </p:attrNameLst>
                                      </p:cBhvr>
                                      <p:to>
                                        <p:strVal val="visible"/>
                                      </p:to>
                                    </p:set>
                                    <p:animEffect transition="in" filter="box(out)">
                                      <p:cBhvr>
                                        <p:cTn id="22" dur="500"/>
                                        <p:tgtEl>
                                          <p:spTgt spid="10209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020952"/>
                                        </p:tgtEl>
                                        <p:attrNameLst>
                                          <p:attrName>style.visibility</p:attrName>
                                        </p:attrNameLst>
                                      </p:cBhvr>
                                      <p:to>
                                        <p:strVal val="visible"/>
                                      </p:to>
                                    </p:set>
                                    <p:animEffect transition="in" filter="box(out)">
                                      <p:cBhvr>
                                        <p:cTn id="27" dur="500"/>
                                        <p:tgtEl>
                                          <p:spTgt spid="102095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20957"/>
                                        </p:tgtEl>
                                        <p:attrNameLst>
                                          <p:attrName>style.visibility</p:attrName>
                                        </p:attrNameLst>
                                      </p:cBhvr>
                                      <p:to>
                                        <p:strVal val="visible"/>
                                      </p:to>
                                    </p:set>
                                    <p:animEffect transition="in" filter="wipe(left)">
                                      <p:cBhvr>
                                        <p:cTn id="32" dur="500"/>
                                        <p:tgtEl>
                                          <p:spTgt spid="10209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2095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1020956"/>
                                        </p:tgtEl>
                                        <p:attrNameLst>
                                          <p:attrName>style.visibility</p:attrName>
                                        </p:attrNameLst>
                                      </p:cBhvr>
                                      <p:to>
                                        <p:strVal val="visible"/>
                                      </p:to>
                                    </p:set>
                                    <p:animEffect transition="in" filter="wipe(up)">
                                      <p:cBhvr>
                                        <p:cTn id="41" dur="500"/>
                                        <p:tgtEl>
                                          <p:spTgt spid="1020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0933" grpId="0" animBg="1"/>
      <p:bldP spid="1020955" grpId="0" animBg="1"/>
      <p:bldP spid="10209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233200" cy="544679"/>
          </a:xfrm>
        </p:spPr>
        <p:txBody>
          <a:bodyPr/>
          <a:lstStyle/>
          <a:p>
            <a:r>
              <a:rPr kumimoji="1" lang="en-US" altLang="ja-JP" dirty="0" smtClean="0"/>
              <a:t>Activities</a:t>
            </a:r>
            <a:endParaRPr kumimoji="1" lang="ja-JP" altLang="en-US" dirty="0"/>
          </a:p>
        </p:txBody>
      </p:sp>
      <p:sp>
        <p:nvSpPr>
          <p:cNvPr id="3" name="コンテンツ プレースホルダー 2"/>
          <p:cNvSpPr>
            <a:spLocks noGrp="1"/>
          </p:cNvSpPr>
          <p:nvPr>
            <p:ph idx="1"/>
          </p:nvPr>
        </p:nvSpPr>
        <p:spPr>
          <a:xfrm>
            <a:off x="251520" y="858677"/>
            <a:ext cx="8784976" cy="3532277"/>
          </a:xfrm>
        </p:spPr>
        <p:txBody>
          <a:bodyPr/>
          <a:lstStyle/>
          <a:p>
            <a:pPr marL="457200" indent="-457200">
              <a:buClr>
                <a:srgbClr val="000090"/>
              </a:buClr>
              <a:buFont typeface="+mj-lt"/>
              <a:buAutoNum type="arabicPeriod"/>
            </a:pPr>
            <a:r>
              <a:rPr lang="en-US" altLang="ja-JP" sz="2400" dirty="0" smtClean="0"/>
              <a:t>Survey </a:t>
            </a:r>
            <a:r>
              <a:rPr lang="en-US" altLang="ja-JP" sz="2400" dirty="0"/>
              <a:t>of </a:t>
            </a:r>
            <a:r>
              <a:rPr lang="en-US" altLang="ja-JP" sz="2400" dirty="0" smtClean="0"/>
              <a:t>security </a:t>
            </a:r>
            <a:r>
              <a:rPr lang="en-US" altLang="ja-JP" sz="2400" dirty="0"/>
              <a:t>i</a:t>
            </a:r>
            <a:r>
              <a:rPr lang="en-US" altLang="ja-JP" sz="2400" dirty="0" smtClean="0"/>
              <a:t>ssues </a:t>
            </a:r>
          </a:p>
          <a:p>
            <a:pPr marL="457200" indent="-457200">
              <a:buClr>
                <a:srgbClr val="000090"/>
              </a:buClr>
              <a:buFont typeface="+mj-lt"/>
              <a:buAutoNum type="arabicPeriod"/>
            </a:pPr>
            <a:r>
              <a:rPr lang="en-US" altLang="ja-JP" sz="2400" dirty="0" smtClean="0"/>
              <a:t>Promotion </a:t>
            </a:r>
            <a:r>
              <a:rPr lang="en-US" altLang="ja-JP" sz="2400" dirty="0"/>
              <a:t>of exchange of views and strong relationships on Information Security </a:t>
            </a:r>
            <a:endParaRPr lang="en-US" altLang="ja-JP" sz="2400" dirty="0" smtClean="0"/>
          </a:p>
          <a:p>
            <a:pPr marL="457200" indent="-457200">
              <a:buClr>
                <a:srgbClr val="000090"/>
              </a:buClr>
              <a:buFont typeface="+mj-lt"/>
              <a:buAutoNum type="arabicPeriod"/>
            </a:pPr>
            <a:r>
              <a:rPr lang="en-US" altLang="ja-JP" sz="2400" dirty="0" smtClean="0"/>
              <a:t>Contribution </a:t>
            </a:r>
            <a:r>
              <a:rPr lang="en-US" altLang="ja-JP" sz="2400" dirty="0"/>
              <a:t>to standardization activities on Information Security in international standardization organizations such as ITU-</a:t>
            </a:r>
            <a:r>
              <a:rPr lang="en-US" altLang="ja-JP" sz="2400" dirty="0" smtClean="0"/>
              <a:t>T</a:t>
            </a:r>
            <a:endParaRPr lang="ja-JP" altLang="ja-JP" sz="2400" dirty="0"/>
          </a:p>
          <a:p>
            <a:pPr marL="457200" indent="-457200">
              <a:buClr>
                <a:srgbClr val="000090"/>
              </a:buClr>
              <a:buFont typeface="+mj-lt"/>
              <a:buAutoNum type="arabicPeriod"/>
            </a:pPr>
            <a:r>
              <a:rPr lang="en-US" altLang="ja-JP" sz="2400" dirty="0"/>
              <a:t>Provide assistance to the lead Study Group of Security, ITU-T SG17</a:t>
            </a:r>
            <a:r>
              <a:rPr lang="en-US" altLang="ja-JP" sz="2400" dirty="0" smtClean="0"/>
              <a:t>.</a:t>
            </a:r>
            <a:endParaRPr lang="ja-JP" altLang="ja-JP" sz="2400" dirty="0"/>
          </a:p>
        </p:txBody>
      </p:sp>
      <p:grpSp>
        <p:nvGrpSpPr>
          <p:cNvPr id="12" name="図形グループ 11"/>
          <p:cNvGrpSpPr/>
          <p:nvPr/>
        </p:nvGrpSpPr>
        <p:grpSpPr>
          <a:xfrm>
            <a:off x="323528" y="4437111"/>
            <a:ext cx="8154795" cy="1944216"/>
            <a:chOff x="321758" y="4448619"/>
            <a:chExt cx="8001289" cy="2099565"/>
          </a:xfrm>
        </p:grpSpPr>
        <p:sp>
          <p:nvSpPr>
            <p:cNvPr id="5" name="メモ 4"/>
            <p:cNvSpPr/>
            <p:nvPr/>
          </p:nvSpPr>
          <p:spPr bwMode="auto">
            <a:xfrm>
              <a:off x="3006554" y="4448619"/>
              <a:ext cx="2402189" cy="780274"/>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457200" indent="-457200" algn="ctr"/>
              <a:r>
                <a:rPr lang="en-US" altLang="ja-JP" sz="2000" dirty="0" err="1" smtClean="0">
                  <a:solidFill>
                    <a:prstClr val="black"/>
                  </a:solidFill>
                  <a:latin typeface="Verdana"/>
                </a:rPr>
                <a:t>Cybersecurity</a:t>
              </a:r>
              <a:r>
                <a:rPr lang="en-US" altLang="ja-JP" sz="2000" dirty="0" smtClean="0">
                  <a:solidFill>
                    <a:prstClr val="black"/>
                  </a:solidFill>
                  <a:latin typeface="Verdana"/>
                </a:rPr>
                <a:t> </a:t>
              </a:r>
              <a:endParaRPr kumimoji="1" lang="ja-JP" altLang="en-US" sz="2000" b="0" i="0" u="none" strike="noStrike" cap="none" normalizeH="0" baseline="0" dirty="0">
                <a:ln>
                  <a:noFill/>
                </a:ln>
                <a:solidFill>
                  <a:srgbClr val="003300"/>
                </a:solidFill>
                <a:effectLst/>
                <a:latin typeface="Verdana"/>
                <a:cs typeface="Verdana"/>
              </a:endParaRPr>
            </a:p>
          </p:txBody>
        </p:sp>
        <p:sp>
          <p:nvSpPr>
            <p:cNvPr id="6" name="メモ 5"/>
            <p:cNvSpPr/>
            <p:nvPr/>
          </p:nvSpPr>
          <p:spPr bwMode="auto">
            <a:xfrm>
              <a:off x="1310893" y="4448619"/>
              <a:ext cx="1385773" cy="712213"/>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457200" marR="0" indent="-457200" algn="ctr" defTabSz="914400" rtl="0" eaLnBrk="1" fontAlgn="base" latinLnBrk="0" hangingPunct="1">
                <a:lnSpc>
                  <a:spcPct val="100000"/>
                </a:lnSpc>
                <a:spcBef>
                  <a:spcPct val="50000"/>
                </a:spcBef>
                <a:spcAft>
                  <a:spcPct val="0"/>
                </a:spcAft>
                <a:buClrTx/>
                <a:buSzTx/>
                <a:buFontTx/>
                <a:buNone/>
                <a:tabLst/>
              </a:pPr>
              <a:r>
                <a:rPr lang="en-US" altLang="ja-JP" sz="2000" dirty="0" smtClean="0">
                  <a:latin typeface="Verdana"/>
                  <a:cs typeface="Verdana"/>
                </a:rPr>
                <a:t>NGN</a:t>
              </a:r>
              <a:endParaRPr kumimoji="1" lang="ja-JP" altLang="en-US" sz="2000" b="0" i="0" u="none" strike="noStrike" cap="none" normalizeH="0" baseline="0" dirty="0">
                <a:ln>
                  <a:noFill/>
                </a:ln>
                <a:solidFill>
                  <a:srgbClr val="003300"/>
                </a:solidFill>
                <a:effectLst/>
                <a:latin typeface="Verdana"/>
                <a:cs typeface="Verdana"/>
              </a:endParaRPr>
            </a:p>
          </p:txBody>
        </p:sp>
        <p:sp>
          <p:nvSpPr>
            <p:cNvPr id="7" name="メモ 6"/>
            <p:cNvSpPr/>
            <p:nvPr/>
          </p:nvSpPr>
          <p:spPr bwMode="auto">
            <a:xfrm>
              <a:off x="6377621" y="5381760"/>
              <a:ext cx="1927871" cy="780274"/>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457200" marR="0" indent="-457200" algn="ctr" defTabSz="914400" rtl="0" eaLnBrk="1" fontAlgn="base" latinLnBrk="0" hangingPunct="1">
                <a:lnSpc>
                  <a:spcPct val="100000"/>
                </a:lnSpc>
                <a:spcBef>
                  <a:spcPct val="50000"/>
                </a:spcBef>
                <a:spcAft>
                  <a:spcPct val="0"/>
                </a:spcAft>
                <a:buClrTx/>
                <a:buSzTx/>
                <a:buFontTx/>
                <a:buNone/>
                <a:tabLst/>
              </a:pPr>
              <a:r>
                <a:rPr lang="en-US" altLang="ja-JP" sz="2000" dirty="0" smtClean="0">
                  <a:latin typeface="Verdana"/>
                  <a:cs typeface="Verdana"/>
                </a:rPr>
                <a:t>Malware</a:t>
              </a:r>
              <a:endParaRPr kumimoji="1" lang="ja-JP" altLang="en-US" sz="2000" b="0" i="0" u="none" strike="noStrike" cap="none" normalizeH="0" baseline="0" dirty="0">
                <a:ln>
                  <a:noFill/>
                </a:ln>
                <a:solidFill>
                  <a:srgbClr val="003300"/>
                </a:solidFill>
                <a:effectLst/>
                <a:latin typeface="Verdana"/>
                <a:cs typeface="Verdana"/>
              </a:endParaRPr>
            </a:p>
          </p:txBody>
        </p:sp>
        <p:sp>
          <p:nvSpPr>
            <p:cNvPr id="9" name="メモ 8"/>
            <p:cNvSpPr/>
            <p:nvPr/>
          </p:nvSpPr>
          <p:spPr bwMode="auto">
            <a:xfrm>
              <a:off x="3442623" y="5324225"/>
              <a:ext cx="2785562" cy="1223959"/>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95250" algn="ctr"/>
              <a:r>
                <a:rPr lang="en-US" altLang="ja-JP" sz="1700" dirty="0" smtClean="0">
                  <a:solidFill>
                    <a:prstClr val="black"/>
                  </a:solidFill>
                  <a:latin typeface="Verdana"/>
                </a:rPr>
                <a:t>Security aspects of ubiquitous telecommunication services </a:t>
              </a:r>
              <a:endParaRPr kumimoji="1" lang="ja-JP" altLang="en-US" sz="1700" b="0" i="0" u="none" strike="noStrike" cap="none" normalizeH="0" baseline="0" dirty="0">
                <a:ln>
                  <a:noFill/>
                </a:ln>
                <a:solidFill>
                  <a:srgbClr val="003300"/>
                </a:solidFill>
                <a:effectLst/>
              </a:endParaRPr>
            </a:p>
          </p:txBody>
        </p:sp>
        <p:sp>
          <p:nvSpPr>
            <p:cNvPr id="10" name="メモ 9"/>
            <p:cNvSpPr/>
            <p:nvPr/>
          </p:nvSpPr>
          <p:spPr bwMode="auto">
            <a:xfrm>
              <a:off x="5691350" y="4448619"/>
              <a:ext cx="2631697" cy="826173"/>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457200" indent="-457200" algn="ctr"/>
              <a:r>
                <a:rPr lang="en-US" altLang="ja-JP" sz="2000" dirty="0" err="1" smtClean="0">
                  <a:solidFill>
                    <a:prstClr val="black"/>
                  </a:solidFill>
                  <a:latin typeface="Verdana"/>
                </a:rPr>
                <a:t>Telebiometrics</a:t>
              </a:r>
              <a:endParaRPr kumimoji="1" lang="ja-JP" altLang="en-US" sz="2000" b="0" i="0" u="none" strike="noStrike" cap="none" normalizeH="0" baseline="0" dirty="0">
                <a:ln>
                  <a:noFill/>
                </a:ln>
                <a:solidFill>
                  <a:srgbClr val="003300"/>
                </a:solidFill>
                <a:effectLst/>
              </a:endParaRPr>
            </a:p>
          </p:txBody>
        </p:sp>
        <p:sp>
          <p:nvSpPr>
            <p:cNvPr id="11" name="メモ 10"/>
            <p:cNvSpPr/>
            <p:nvPr/>
          </p:nvSpPr>
          <p:spPr bwMode="auto">
            <a:xfrm>
              <a:off x="321758" y="5459522"/>
              <a:ext cx="2922408" cy="810874"/>
            </a:xfrm>
            <a:prstGeom prst="foldedCorner">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ctr" anchorCtr="0" compatLnSpc="1">
              <a:prstTxWarp prst="textNoShape">
                <a:avLst/>
              </a:prstTxWarp>
            </a:bodyPr>
            <a:lstStyle/>
            <a:p>
              <a:pPr marL="457200" indent="-457200" algn="ctr"/>
              <a:r>
                <a:rPr lang="en-US" altLang="ja-JP" sz="2000" dirty="0" smtClean="0">
                  <a:solidFill>
                    <a:prstClr val="black"/>
                  </a:solidFill>
                  <a:latin typeface="Verdana"/>
                </a:rPr>
                <a:t>Secure application services</a:t>
              </a:r>
              <a:endParaRPr kumimoji="1" lang="ja-JP" altLang="en-US" sz="2000" b="0" i="0" u="none" strike="noStrike" cap="none" normalizeH="0" baseline="0" dirty="0">
                <a:ln>
                  <a:noFill/>
                </a:ln>
                <a:solidFill>
                  <a:srgbClr val="003300"/>
                </a:solidFill>
                <a:effectLst/>
              </a:endParaRPr>
            </a:p>
          </p:txBody>
        </p:sp>
      </p:grpSp>
      <p:sp>
        <p:nvSpPr>
          <p:cNvPr id="8" name="スライド番号プレースホルダー 7"/>
          <p:cNvSpPr>
            <a:spLocks noGrp="1"/>
          </p:cNvSpPr>
          <p:nvPr>
            <p:ph type="sldNum" sz="quarter" idx="12"/>
          </p:nvPr>
        </p:nvSpPr>
        <p:spPr/>
        <p:txBody>
          <a:bodyPr/>
          <a:lstStyle/>
          <a:p>
            <a:fld id="{3FF0257A-1193-46A6-BFEE-D6F23D77DD8F}" type="slidenum">
              <a:rPr kumimoji="1" lang="ja-JP" altLang="en-US" smtClean="0"/>
              <a:pPr/>
              <a:t>7</a:t>
            </a:fld>
            <a:endParaRPr kumimoji="1" lang="ja-JP" altLang="en-US"/>
          </a:p>
        </p:txBody>
      </p:sp>
    </p:spTree>
    <p:extLst>
      <p:ext uri="{BB962C8B-B14F-4D97-AF65-F5344CB8AC3E}">
        <p14:creationId xmlns:p14="http://schemas.microsoft.com/office/powerpoint/2010/main" val="26973002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The 20</a:t>
            </a:r>
            <a:r>
              <a:rPr kumimoji="1" lang="en-US" altLang="ja-JP" baseline="30000" dirty="0" smtClean="0"/>
              <a:t>th</a:t>
            </a:r>
            <a:r>
              <a:rPr kumimoji="1" lang="en-US" altLang="ja-JP" dirty="0" smtClean="0"/>
              <a:t> meeting result (July 2012)</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Clr>
                <a:srgbClr val="FF454D"/>
              </a:buClr>
              <a:buFont typeface="Arial"/>
              <a:buChar char="•"/>
            </a:pPr>
            <a:r>
              <a:rPr kumimoji="1" lang="en-US" altLang="ja-JP" sz="2800" dirty="0" smtClean="0"/>
              <a:t>34 contributions from Korea and ETRI</a:t>
            </a:r>
          </a:p>
          <a:p>
            <a:pPr marL="457200" indent="-457200">
              <a:buClr>
                <a:srgbClr val="FF454D"/>
              </a:buClr>
              <a:buFont typeface="Arial"/>
              <a:buChar char="•"/>
            </a:pPr>
            <a:r>
              <a:rPr lang="en-US" altLang="ja-JP" sz="2800" dirty="0" smtClean="0"/>
              <a:t>Report of the Questionnaire on information security</a:t>
            </a:r>
          </a:p>
          <a:p>
            <a:pPr marL="857250" lvl="1" indent="-457200">
              <a:buFont typeface="Wingdings" charset="2"/>
              <a:buChar char="ü"/>
            </a:pPr>
            <a:r>
              <a:rPr lang="en-US" altLang="ja-JP" sz="2400" dirty="0" smtClean="0"/>
              <a:t>Input for Plan of Action on </a:t>
            </a:r>
            <a:r>
              <a:rPr lang="en-US" altLang="ja-JP" sz="2400" i="1" dirty="0" smtClean="0"/>
              <a:t>“Bali </a:t>
            </a:r>
            <a:r>
              <a:rPr lang="en-US" altLang="ja-JP" sz="2400" i="1" dirty="0"/>
              <a:t>Statement of the Asia-Pacific Ministers on Strengthening Regional Collaboration towards a Broadband Economy in the Asia-</a:t>
            </a:r>
            <a:r>
              <a:rPr lang="en-US" altLang="ja-JP" sz="2400" i="1" dirty="0" smtClean="0"/>
              <a:t>Pacific”</a:t>
            </a:r>
          </a:p>
          <a:p>
            <a:pPr marL="1435100" lvl="2" indent="0">
              <a:buNone/>
            </a:pPr>
            <a:r>
              <a:rPr lang="en-US" altLang="ja-JP" sz="1800" dirty="0" smtClean="0"/>
              <a:t>At </a:t>
            </a:r>
            <a:r>
              <a:rPr lang="en-US" altLang="ja-JP" sz="1800" dirty="0"/>
              <a:t>the Asia Pacific Ministerial Meeting on strengthening regional collaboration towards Broadband </a:t>
            </a:r>
            <a:r>
              <a:rPr lang="en-US" altLang="ja-JP" sz="1800" dirty="0" smtClean="0"/>
              <a:t>Economy in November </a:t>
            </a:r>
            <a:r>
              <a:rPr lang="en-US" altLang="ja-JP" sz="1800" dirty="0"/>
              <a:t>2009</a:t>
            </a:r>
            <a:endParaRPr lang="en-US" altLang="ja-JP" sz="1800" dirty="0" smtClean="0"/>
          </a:p>
          <a:p>
            <a:pPr marL="457200" indent="-457200">
              <a:buClr>
                <a:srgbClr val="FF0000"/>
              </a:buClr>
              <a:buFont typeface="Arial"/>
              <a:buChar char="•"/>
            </a:pPr>
            <a:r>
              <a:rPr lang="en-US" altLang="ja-JP" sz="2800" dirty="0"/>
              <a:t>Future work – Security handbook based on the result of questionnaire  </a:t>
            </a:r>
          </a:p>
          <a:p>
            <a:pPr marL="457200" indent="-457200">
              <a:buFont typeface="Arial"/>
              <a:buChar char="•"/>
            </a:pPr>
            <a:endParaRPr lang="en-US" altLang="ja-JP" sz="2800" dirty="0"/>
          </a:p>
          <a:p>
            <a:pPr marL="457200" indent="-457200">
              <a:buFont typeface="Arial"/>
              <a:buChar char="•"/>
            </a:pPr>
            <a:endParaRPr kumimoji="1" lang="ja-JP" altLang="en-US" sz="2800" dirty="0"/>
          </a:p>
        </p:txBody>
      </p:sp>
      <p:sp>
        <p:nvSpPr>
          <p:cNvPr id="4" name="スライド番号プレースホルダー 3"/>
          <p:cNvSpPr>
            <a:spLocks noGrp="1"/>
          </p:cNvSpPr>
          <p:nvPr>
            <p:ph type="sldNum" sz="quarter" idx="12"/>
          </p:nvPr>
        </p:nvSpPr>
        <p:spPr/>
        <p:txBody>
          <a:bodyPr/>
          <a:lstStyle/>
          <a:p>
            <a:fld id="{3FF0257A-1193-46A6-BFEE-D6F23D77DD8F}" type="slidenum">
              <a:rPr kumimoji="1" lang="ja-JP" altLang="en-US" smtClean="0"/>
              <a:pPr/>
              <a:t>8</a:t>
            </a:fld>
            <a:endParaRPr kumimoji="1" lang="ja-JP" altLang="en-US"/>
          </a:p>
        </p:txBody>
      </p:sp>
    </p:spTree>
    <p:extLst>
      <p:ext uri="{BB962C8B-B14F-4D97-AF65-F5344CB8AC3E}">
        <p14:creationId xmlns:p14="http://schemas.microsoft.com/office/powerpoint/2010/main" val="403207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2"/>
          <a:stretch>
            <a:fillRect/>
          </a:stretch>
        </p:blipFill>
        <p:spPr>
          <a:xfrm>
            <a:off x="5443123" y="1049069"/>
            <a:ext cx="3507713" cy="4914653"/>
          </a:xfrm>
          <a:prstGeom prst="rect">
            <a:avLst/>
          </a:prstGeom>
        </p:spPr>
      </p:pic>
      <p:sp>
        <p:nvSpPr>
          <p:cNvPr id="2" name="タイトル 1"/>
          <p:cNvSpPr>
            <a:spLocks noGrp="1"/>
          </p:cNvSpPr>
          <p:nvPr>
            <p:ph type="title"/>
          </p:nvPr>
        </p:nvSpPr>
        <p:spPr>
          <a:xfrm>
            <a:off x="227232" y="116632"/>
            <a:ext cx="8233200" cy="544679"/>
          </a:xfrm>
        </p:spPr>
        <p:txBody>
          <a:bodyPr/>
          <a:lstStyle/>
          <a:p>
            <a:r>
              <a:rPr lang="en-US" altLang="ja-JP" dirty="0" smtClean="0"/>
              <a:t>Questionnaire on Information Security</a:t>
            </a:r>
            <a:endParaRPr kumimoji="1" lang="ja-JP" altLang="en-US" dirty="0"/>
          </a:p>
        </p:txBody>
      </p:sp>
      <p:sp>
        <p:nvSpPr>
          <p:cNvPr id="3" name="コンテンツ プレースホルダー 2"/>
          <p:cNvSpPr>
            <a:spLocks noGrp="1"/>
          </p:cNvSpPr>
          <p:nvPr>
            <p:ph idx="1"/>
          </p:nvPr>
        </p:nvSpPr>
        <p:spPr>
          <a:xfrm>
            <a:off x="318783" y="981075"/>
            <a:ext cx="4929309" cy="5398816"/>
          </a:xfrm>
        </p:spPr>
        <p:txBody>
          <a:bodyPr>
            <a:normAutofit/>
          </a:bodyPr>
          <a:lstStyle/>
          <a:p>
            <a:pPr marL="541338" indent="-541338">
              <a:buClr>
                <a:schemeClr val="tx2">
                  <a:lumMod val="60000"/>
                  <a:lumOff val="40000"/>
                </a:schemeClr>
              </a:buClr>
              <a:buSzPct val="80000"/>
              <a:buFont typeface="Wingdings" charset="2"/>
              <a:buChar char="u"/>
            </a:pPr>
            <a:r>
              <a:rPr lang="en-US" altLang="ja-JP" sz="2400" u="sng" dirty="0" smtClean="0"/>
              <a:t>Started in 2010 to enhance mutual understanding and exchange practices </a:t>
            </a:r>
            <a:r>
              <a:rPr lang="en-US" altLang="ja-JP" sz="2400" dirty="0" smtClean="0"/>
              <a:t>on countermeasures/actions in the Region</a:t>
            </a:r>
          </a:p>
          <a:p>
            <a:pPr marL="541338" indent="-541338">
              <a:buClr>
                <a:schemeClr val="tx2">
                  <a:lumMod val="60000"/>
                  <a:lumOff val="40000"/>
                </a:schemeClr>
              </a:buClr>
              <a:buSzPct val="80000"/>
              <a:buFont typeface="Wingdings" charset="2"/>
              <a:buChar char="u"/>
            </a:pPr>
            <a:r>
              <a:rPr lang="en-US" altLang="ja-JP" sz="2400" dirty="0" smtClean="0"/>
              <a:t>Input from </a:t>
            </a:r>
            <a:r>
              <a:rPr lang="en-US" altLang="ja-JP" sz="2400" dirty="0"/>
              <a:t>8 sector members </a:t>
            </a:r>
          </a:p>
          <a:p>
            <a:pPr marL="541338" indent="-541338">
              <a:buClr>
                <a:schemeClr val="tx2">
                  <a:lumMod val="60000"/>
                  <a:lumOff val="40000"/>
                </a:schemeClr>
              </a:buClr>
              <a:buSzPct val="80000"/>
              <a:buFont typeface="Wingdings" charset="2"/>
              <a:buChar char="u"/>
            </a:pPr>
            <a:r>
              <a:rPr lang="en-US" altLang="ja-JP" sz="2400" dirty="0"/>
              <a:t>Contribution for Bali Plan of </a:t>
            </a:r>
            <a:r>
              <a:rPr lang="en-US" altLang="ja-JP" sz="2400" dirty="0" smtClean="0"/>
              <a:t>Action</a:t>
            </a:r>
          </a:p>
          <a:p>
            <a:pPr marL="541338" indent="-541338">
              <a:buClr>
                <a:schemeClr val="tx2">
                  <a:lumMod val="60000"/>
                  <a:lumOff val="40000"/>
                </a:schemeClr>
              </a:buClr>
              <a:buSzPct val="80000"/>
              <a:buFont typeface="Wingdings" charset="2"/>
              <a:buChar char="u"/>
            </a:pPr>
            <a:r>
              <a:rPr lang="en-US" altLang="ja-JP" sz="2400" dirty="0" smtClean="0"/>
              <a:t>Will be distributed to APT members</a:t>
            </a:r>
          </a:p>
          <a:p>
            <a:pPr marL="541338" indent="-541338">
              <a:buClr>
                <a:schemeClr val="tx2">
                  <a:lumMod val="60000"/>
                  <a:lumOff val="40000"/>
                </a:schemeClr>
              </a:buClr>
              <a:buSzPct val="80000"/>
              <a:buFont typeface="Wingdings" charset="2"/>
              <a:buChar char="u"/>
            </a:pPr>
            <a:r>
              <a:rPr lang="en-US" altLang="ja-JP" sz="2400" dirty="0" smtClean="0"/>
              <a:t>Will be used for effective outputs at EG IS</a:t>
            </a:r>
            <a:endParaRPr lang="en-US" altLang="ja-JP" sz="2400" dirty="0"/>
          </a:p>
          <a:p>
            <a:pPr marL="0" indent="0">
              <a:buNone/>
            </a:pPr>
            <a:endParaRPr lang="en-US" altLang="ja-JP" sz="2400" dirty="0" smtClean="0"/>
          </a:p>
        </p:txBody>
      </p:sp>
      <p:pic>
        <p:nvPicPr>
          <p:cNvPr id="10" name="図 9"/>
          <p:cNvPicPr>
            <a:picLocks noChangeAspect="1"/>
          </p:cNvPicPr>
          <p:nvPr/>
        </p:nvPicPr>
        <p:blipFill>
          <a:blip r:embed="rId3"/>
          <a:stretch>
            <a:fillRect/>
          </a:stretch>
        </p:blipFill>
        <p:spPr>
          <a:xfrm>
            <a:off x="5106205" y="2306424"/>
            <a:ext cx="3171404" cy="4104074"/>
          </a:xfrm>
          <a:prstGeom prst="rect">
            <a:avLst/>
          </a:prstGeom>
        </p:spPr>
      </p:pic>
      <p:cxnSp>
        <p:nvCxnSpPr>
          <p:cNvPr id="23" name="直線コネクタ 22"/>
          <p:cNvCxnSpPr/>
          <p:nvPr/>
        </p:nvCxnSpPr>
        <p:spPr bwMode="auto">
          <a:xfrm flipV="1">
            <a:off x="5110389" y="2310224"/>
            <a:ext cx="3151915" cy="1530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fld id="{3FF0257A-1193-46A6-BFEE-D6F23D77DD8F}" type="slidenum">
              <a:rPr kumimoji="1" lang="ja-JP" altLang="en-US" smtClean="0"/>
              <a:pPr/>
              <a:t>9</a:t>
            </a:fld>
            <a:endParaRPr kumimoji="1" lang="ja-JP" altLang="en-US"/>
          </a:p>
        </p:txBody>
      </p:sp>
    </p:spTree>
    <p:extLst>
      <p:ext uri="{BB962C8B-B14F-4D97-AF65-F5344CB8AC3E}">
        <p14:creationId xmlns:p14="http://schemas.microsoft.com/office/powerpoint/2010/main" val="41152376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ul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9D15DAC426A74E91982A7A3C20D1B9" ma:contentTypeVersion="4" ma:contentTypeDescription="Create a new document." ma:contentTypeScope="" ma:versionID="17454a831a91144736c0f0b9b46872fe">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0a370456390dc8c2763c4626a714d79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C2C81A6-AB12-4E26-83FE-3A5AF626840E}"/>
</file>

<file path=customXml/itemProps2.xml><?xml version="1.0" encoding="utf-8"?>
<ds:datastoreItem xmlns:ds="http://schemas.openxmlformats.org/officeDocument/2006/customXml" ds:itemID="{479AEABC-794D-4337-919C-007E2EDB8C8C}"/>
</file>

<file path=customXml/itemProps3.xml><?xml version="1.0" encoding="utf-8"?>
<ds:datastoreItem xmlns:ds="http://schemas.openxmlformats.org/officeDocument/2006/customXml" ds:itemID="{DED79C18-3A93-4526-BFFC-5E35ED748651}"/>
</file>

<file path=docProps/app.xml><?xml version="1.0" encoding="utf-8"?>
<Properties xmlns="http://schemas.openxmlformats.org/officeDocument/2006/extended-properties" xmlns:vt="http://schemas.openxmlformats.org/officeDocument/2006/docPropsVTypes">
  <Template>full template.potx</Template>
  <TotalTime>987</TotalTime>
  <Words>1235</Words>
  <Application>Microsoft Macintosh PowerPoint</Application>
  <PresentationFormat>画面に合わせる (4:3)</PresentationFormat>
  <Paragraphs>200</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full template</vt:lpstr>
      <vt:lpstr>SG17 Tutorial session   Introduction to ASTAP Expert Group Security (EG IS)</vt:lpstr>
      <vt:lpstr>Standard works</vt:lpstr>
      <vt:lpstr>APT</vt:lpstr>
      <vt:lpstr>ASTAP</vt:lpstr>
      <vt:lpstr>Structure </vt:lpstr>
      <vt:lpstr>Security</vt:lpstr>
      <vt:lpstr>Activities</vt:lpstr>
      <vt:lpstr>The 20th meeting result (July 2012)</vt:lpstr>
      <vt:lpstr>Questionnaire on Information Security</vt:lpstr>
      <vt:lpstr>Questionnaire</vt:lpstr>
      <vt:lpstr>Questionnaire – section A</vt:lpstr>
      <vt:lpstr>Questionnaire – section A (cont.)</vt:lpstr>
      <vt:lpstr>Questionnaire – Section A (cont.)</vt:lpstr>
      <vt:lpstr>A.1 Organizations</vt:lpstr>
      <vt:lpstr>A.1 Organizations</vt:lpstr>
      <vt:lpstr>A.2 Roles and responsibilities</vt:lpstr>
      <vt:lpstr>A.7 Security concerns  </vt:lpstr>
      <vt:lpstr>A.9 Security project </vt:lpstr>
      <vt:lpstr>Considerations -1</vt:lpstr>
      <vt:lpstr>Considerations -2</vt:lpstr>
      <vt:lpstr>Considerations -3 </vt:lpstr>
      <vt:lpstr>Next step: Challenges and opportunities</vt:lpstr>
      <vt:lpstr>PowerPoint プレゼンテーション</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for SG17/ITU-T</dc:title>
  <dc:subject/>
  <dc:creator>NMiho</dc:creator>
  <cp:keywords/>
  <dc:description/>
  <cp:lastModifiedBy>Miho Naganuma</cp:lastModifiedBy>
  <cp:revision>30</cp:revision>
  <cp:lastPrinted>2012-03-29T06:03:24Z</cp:lastPrinted>
  <dcterms:created xsi:type="dcterms:W3CDTF">2012-03-29T10:29:14Z</dcterms:created>
  <dcterms:modified xsi:type="dcterms:W3CDTF">2012-09-03T15:57:27Z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0x0101003E9D15DAC426A74E91982A7A3C20D1B9</vt:lpwstr>
  </property>
</Properties>
</file>