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346" r:id="rId5"/>
    <p:sldId id="430" r:id="rId6"/>
    <p:sldId id="431" r:id="rId7"/>
    <p:sldId id="429" r:id="rId8"/>
    <p:sldId id="433" r:id="rId9"/>
    <p:sldId id="412" r:id="rId10"/>
    <p:sldId id="415" r:id="rId11"/>
    <p:sldId id="424" r:id="rId12"/>
    <p:sldId id="428" r:id="rId13"/>
    <p:sldId id="434" r:id="rId14"/>
    <p:sldId id="422" r:id="rId15"/>
    <p:sldId id="423" r:id="rId16"/>
    <p:sldId id="432" r:id="rId17"/>
    <p:sldId id="420" r:id="rId18"/>
    <p:sldId id="421" r:id="rId19"/>
    <p:sldId id="405" r:id="rId20"/>
  </p:sldIdLst>
  <p:sldSz cx="9144000" cy="6858000" type="screen4x3"/>
  <p:notesSz cx="9296400" cy="7010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2990"/>
    <a:srgbClr val="A12125"/>
    <a:srgbClr val="EA9633"/>
    <a:srgbClr val="FDCB0A"/>
    <a:srgbClr val="76C045"/>
    <a:srgbClr val="3D7B3D"/>
    <a:srgbClr val="006600"/>
    <a:srgbClr val="3F7E00"/>
    <a:srgbClr val="FF643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85" autoAdjust="0"/>
    <p:restoredTop sz="78879" autoAdjust="0"/>
  </p:normalViewPr>
  <p:slideViewPr>
    <p:cSldViewPr snapToGrid="0" snapToObjects="1">
      <p:cViewPr varScale="1">
        <p:scale>
          <a:sx n="105" d="100"/>
          <a:sy n="105" d="100"/>
        </p:scale>
        <p:origin x="79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10" d="100"/>
          <a:sy n="110" d="100"/>
        </p:scale>
        <p:origin x="64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beda\Documents\2015\ITU\SG20\Meetings\19-23%20October-Geneva\Final%20list%20of%20participants%20for%20debriefing%2027-10-2015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Final list of participants by sector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Sheet4!$M$4:$M$12</c:f>
              <c:strCache>
                <c:ptCount val="9"/>
                <c:pt idx="0">
                  <c:v>Academia</c:v>
                </c:pt>
                <c:pt idx="1">
                  <c:v>Associates</c:v>
                </c:pt>
                <c:pt idx="2">
                  <c:v>Guest</c:v>
                </c:pt>
                <c:pt idx="3">
                  <c:v>ITU Staff</c:v>
                </c:pt>
                <c:pt idx="4">
                  <c:v>Member States</c:v>
                </c:pt>
                <c:pt idx="5">
                  <c:v>Recognized Operating Agencies (ROA)</c:v>
                </c:pt>
                <c:pt idx="6">
                  <c:v>Regional or other International Organizations (ROIO)</c:v>
                </c:pt>
                <c:pt idx="7">
                  <c:v>Scientific or Industrial Organization (SIO)</c:v>
                </c:pt>
                <c:pt idx="8">
                  <c:v>WTSA-08 Palestine</c:v>
                </c:pt>
              </c:strCache>
            </c:strRef>
          </c:cat>
          <c:val>
            <c:numRef>
              <c:f>Sheet4!$N$4:$N$12</c:f>
              <c:numCache>
                <c:formatCode>General</c:formatCode>
                <c:ptCount val="9"/>
                <c:pt idx="0">
                  <c:v>11</c:v>
                </c:pt>
                <c:pt idx="1">
                  <c:v>1</c:v>
                </c:pt>
                <c:pt idx="2">
                  <c:v>15</c:v>
                </c:pt>
                <c:pt idx="3">
                  <c:v>5</c:v>
                </c:pt>
                <c:pt idx="4">
                  <c:v>82</c:v>
                </c:pt>
                <c:pt idx="5">
                  <c:v>18</c:v>
                </c:pt>
                <c:pt idx="6">
                  <c:v>9</c:v>
                </c:pt>
                <c:pt idx="7">
                  <c:v>37</c:v>
                </c:pt>
                <c:pt idx="8">
                  <c:v>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2281504"/>
        <c:axId val="172284248"/>
      </c:barChart>
      <c:catAx>
        <c:axId val="172281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284248"/>
        <c:crosses val="autoZero"/>
        <c:auto val="1"/>
        <c:lblAlgn val="ctr"/>
        <c:lblOffset val="100"/>
        <c:noMultiLvlLbl val="0"/>
      </c:catAx>
      <c:valAx>
        <c:axId val="172284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281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Participants by region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2827761283937865E-2"/>
          <c:y val="0.18242124082315797"/>
          <c:w val="0.82691278344305319"/>
          <c:h val="0.62439377686484843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rgbClr val="1F497D">
                  <a:lumMod val="20000"/>
                  <a:lumOff val="80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Sheet2!$A$2:$A$8</c:f>
              <c:strCache>
                <c:ptCount val="7"/>
                <c:pt idx="0">
                  <c:v>Americas</c:v>
                </c:pt>
                <c:pt idx="1">
                  <c:v>Europa</c:v>
                </c:pt>
                <c:pt idx="2">
                  <c:v>CIS</c:v>
                </c:pt>
                <c:pt idx="3">
                  <c:v>Africa</c:v>
                </c:pt>
                <c:pt idx="4">
                  <c:v>Asia &amp; Pacific</c:v>
                </c:pt>
                <c:pt idx="5">
                  <c:v>Arab</c:v>
                </c:pt>
                <c:pt idx="6">
                  <c:v>Other</c:v>
                </c:pt>
              </c:strCache>
            </c:strRef>
          </c:cat>
          <c:val>
            <c:numRef>
              <c:f>Sheet2!$B$2:$B$8</c:f>
              <c:numCache>
                <c:formatCode>General</c:formatCode>
                <c:ptCount val="7"/>
                <c:pt idx="0">
                  <c:v>22</c:v>
                </c:pt>
                <c:pt idx="1">
                  <c:v>23</c:v>
                </c:pt>
                <c:pt idx="2">
                  <c:v>7</c:v>
                </c:pt>
                <c:pt idx="3">
                  <c:v>5</c:v>
                </c:pt>
                <c:pt idx="4">
                  <c:v>78</c:v>
                </c:pt>
                <c:pt idx="5">
                  <c:v>15</c:v>
                </c:pt>
                <c:pt idx="6">
                  <c:v>29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9429766361172072"/>
          <c:y val="0.1888884324242078"/>
          <c:w val="0.17861778753065705"/>
          <c:h val="0.648792726996082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2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738" y="0"/>
            <a:ext cx="4029075" cy="3524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198FEA37-EC69-E146-BBB3-B1951383E22D}" type="datetimeFigureOut">
              <a:rPr lang="en-US"/>
              <a:pPr/>
              <a:t>11/17/2015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7975"/>
            <a:ext cx="4029075" cy="352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738" y="6657975"/>
            <a:ext cx="4029075" cy="352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CBD97969-AA3D-7F4A-B6D9-0180CB38C3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602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CB175A98-403B-3A42-A13A-28825C22E30E}" type="datetimeFigureOut">
              <a:rPr lang="en-US"/>
              <a:pPr/>
              <a:t>11/17/2015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8688" y="3330575"/>
            <a:ext cx="7439025" cy="3154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626076F9-822F-8443-B319-1D1BAFD58F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5585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076F9-822F-8443-B319-1D1BAFD58F2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834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076F9-822F-8443-B319-1D1BAFD58F2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766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076F9-822F-8443-B319-1D1BAFD58F2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31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36A6C-028E-4C48-82F8-FF2E02D5E199}" type="slidenum">
              <a:rPr lang="de-DE" smtClean="0">
                <a:solidFill>
                  <a:prstClr val="black"/>
                </a:solidFill>
              </a:rPr>
              <a:pPr/>
              <a:t>14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054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E594F8C-A879-B545-A8F2-6CCD30FA16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581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0F4C567-053D-3C49-BD41-A3BB083BA1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04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2083"/>
            <a:ext cx="2057400" cy="5259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2083"/>
            <a:ext cx="6019800" cy="5259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5DCE11D-DE36-534B-A41F-0CB6949915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912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41A33F2-87F3-0845-BBF1-AC1C7FE79E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45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58ED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16236FD-BDB3-E349-A3E6-21B4FB5A21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406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3306B94-9F8F-C242-AF5F-0C6D012811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249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31B8392-AA56-2A4B-94BD-1E60FA4F3D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089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BCDF760-6EEE-CB48-9FD5-5C266A74BF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468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4140299-B80A-3744-95EA-AAF45B2955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757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3250"/>
            <a:ext cx="3008313" cy="831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3250"/>
            <a:ext cx="5111750" cy="5122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04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30CE2D3-06AA-664C-8859-C8418B8BDB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93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6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C63BBBC-FD78-4644-AF56-B1A3E5E775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571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715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68500"/>
            <a:ext cx="8229600" cy="383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17696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95B3D7"/>
                </a:solidFill>
                <a:latin typeface="Calibri" charset="0"/>
              </a:defRPr>
            </a:lvl1pPr>
          </a:lstStyle>
          <a:p>
            <a:fld id="{4E092253-1FA8-7240-BFA3-68E0773F751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558ED5"/>
          </a:solidFill>
          <a:latin typeface="Calibri"/>
          <a:ea typeface="ＭＳ Ｐゴシック" charset="0"/>
          <a:cs typeface="Calibri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558ED5"/>
          </a:solidFill>
          <a:latin typeface="Calibri" pitchFamily="34" charset="0"/>
          <a:ea typeface="ＭＳ Ｐゴシック" charset="0"/>
          <a:cs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558ED5"/>
          </a:solidFill>
          <a:latin typeface="Calibri" pitchFamily="34" charset="0"/>
          <a:ea typeface="ＭＳ Ｐゴシック" charset="0"/>
          <a:cs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558ED5"/>
          </a:solidFill>
          <a:latin typeface="Calibri" pitchFamily="34" charset="0"/>
          <a:ea typeface="ＭＳ Ｐゴシック" charset="0"/>
          <a:cs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558ED5"/>
          </a:solidFill>
          <a:latin typeface="Calibri" pitchFamily="34" charset="0"/>
          <a:ea typeface="ＭＳ Ｐゴシック" charset="0"/>
          <a:cs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558ED5"/>
          </a:solidFill>
          <a:latin typeface="Calibri" pitchFamily="34" charset="0"/>
          <a:ea typeface="Calibri" pitchFamily="34" charset="0"/>
          <a:cs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558ED5"/>
          </a:solidFill>
          <a:latin typeface="Calibri" pitchFamily="34" charset="0"/>
          <a:ea typeface="Calibri" pitchFamily="34" charset="0"/>
          <a:cs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558ED5"/>
          </a:solidFill>
          <a:latin typeface="Calibri" pitchFamily="34" charset="0"/>
          <a:ea typeface="Calibri" pitchFamily="34" charset="0"/>
          <a:cs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558ED5"/>
          </a:solidFill>
          <a:latin typeface="Calibri" pitchFamily="34" charset="0"/>
          <a:ea typeface="Calibri" pitchFamily="34" charset="0"/>
          <a:cs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558ED5"/>
          </a:solidFill>
          <a:latin typeface="+mn-lt"/>
          <a:ea typeface="ＭＳ Ｐゴシック" charset="0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558ED5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558ED5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558ED5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558ED5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u.int/md/meetingdoc.asp?lang=en&amp;parent=T13-SG20-151019-TD-GEN-0074" TargetMode="External"/><Relationship Id="rId2" Type="http://schemas.openxmlformats.org/officeDocument/2006/relationships/hyperlink" Target="http://www.itu.int/md/meetingdoc.asp?lang=en&amp;parent=T13-SG20-151019-TD-GEN-0089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tu.int/md/meetingdoc.asp?lang=en&amp;parent=T13-SG20-151019-TD-GEN-0095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tu.int/md/meetingdoc.asp?lang=en&amp;parent=T13-SG20-151019-TD-GEN-0097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cg-iotsec@lists.itu.int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itu.int/en/ITU-T/Workshops-and-Seminars/iot/20151019/Pages/programme.aspx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itu.int/en/ITU-T/Workshops-and-Seminars/gsw/201512/Pages/default.aspx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u.int/ITU-T/climatechange" TargetMode="External"/><Relationship Id="rId2" Type="http://schemas.openxmlformats.org/officeDocument/2006/relationships/hyperlink" Target="mailto:tsbsg20@itu.int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tu.int/md/meetingdoc.asp?lang=en&amp;parent=T13-SG20-151019-TD-GEN-0088" TargetMode="External"/><Relationship Id="rId3" Type="http://schemas.openxmlformats.org/officeDocument/2006/relationships/hyperlink" Target="http://www.itu.int/en/ITU-T/studygroups/2013-2016/20/Pages/representatives.aspx" TargetMode="External"/><Relationship Id="rId7" Type="http://schemas.openxmlformats.org/officeDocument/2006/relationships/hyperlink" Target="http://www.itu.int/md/meetingdoc.asp?lang=en&amp;parent=T13-SG20-151019-TD-GEN-0087" TargetMode="External"/><Relationship Id="rId2" Type="http://schemas.openxmlformats.org/officeDocument/2006/relationships/hyperlink" Target="http://www.itu.int/en/ITU-T/studygroups/2013-2016/20/Pages/rapporteurs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tu.int/en/ITU-T/studygroups/2013-2016/20/Pages/ifa-structure.aspx" TargetMode="External"/><Relationship Id="rId5" Type="http://schemas.openxmlformats.org/officeDocument/2006/relationships/hyperlink" Target="http://www.itu.int/md/meetingdoc.asp?lang=en&amp;parent=T13-SG20-C-0058" TargetMode="External"/><Relationship Id="rId4" Type="http://schemas.openxmlformats.org/officeDocument/2006/relationships/hyperlink" Target="http://www.itu.int/md/meetingdoc.asp?lang=en&amp;parent=T13-SG20-151019-TD-GEN-0024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u.int/en/ITU-T/studygroups/2013-2016/20/Pages/structure.aspx" TargetMode="External"/><Relationship Id="rId2" Type="http://schemas.openxmlformats.org/officeDocument/2006/relationships/hyperlink" Target="http://www.itu.int/md/meetingdoc.asp?lang=en&amp;parent=T13-SG20-151019-TD-GEN-0003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tu.int/en/ITU-T/studygroups/2013-2016/20/Pages/questions.aspx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u.int/md/T13-SG20-151019-TD-GEN-0077/e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u.int/md/meetingdoc.asp?lang=en&amp;parent=T13-SG20-151019-TD-GEN-0109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tu.int/md/meetingdoc.asp?lang=en&amp;parent=T13-SG20-151019-TD-GEN-0108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u.int/md/meetingdoc.asp?lang=en&amp;parent=T13-SG20-151019-TD-GEN-0086" TargetMode="External"/><Relationship Id="rId2" Type="http://schemas.openxmlformats.org/officeDocument/2006/relationships/hyperlink" Target="http://www.itu.int/md/meetingdoc.asp?lang=en&amp;parent=T13-SG20-151019-TD-GEN-011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34835" y="1025237"/>
            <a:ext cx="9178835" cy="3181190"/>
          </a:xfrm>
          <a:prstGeom prst="rect">
            <a:avLst/>
          </a:prstGeom>
        </p:spPr>
        <p:txBody>
          <a:bodyPr anchor="ctr">
            <a:normAutofit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es-E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Executive Summary on the First </a:t>
            </a:r>
            <a:r>
              <a:rPr lang="en-US" altLang="es-E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M</a:t>
            </a:r>
            <a:r>
              <a:rPr lang="en-US" altLang="es-E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eeting of  </a:t>
            </a:r>
            <a:endParaRPr lang="en-US" altLang="es-ES" sz="3600" b="1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  <a:ea typeface="ＭＳ Ｐゴシック" pitchFamily="34" charset="-128"/>
              <a:cs typeface="Calibri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altLang="es-E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ITU-T </a:t>
            </a:r>
            <a:r>
              <a:rPr lang="en-US" altLang="es-E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Study Group 20</a:t>
            </a:r>
            <a:br>
              <a:rPr lang="en-US" altLang="es-E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</a:br>
            <a:r>
              <a:rPr lang="en-US" altLang="es-E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“</a:t>
            </a:r>
            <a:r>
              <a:rPr lang="en-US" altLang="es-ES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IoT</a:t>
            </a:r>
            <a:r>
              <a:rPr lang="en-US" altLang="es-E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 and its applications including smart cities and communities (SC&amp;C</a:t>
            </a:r>
            <a:r>
              <a:rPr lang="en-US" altLang="es-E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)” Meeting</a:t>
            </a:r>
            <a:br>
              <a:rPr lang="en-US" altLang="es-E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</a:br>
            <a:endParaRPr lang="en-US" altLang="es-ES" sz="3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/>
              <a:ea typeface="ＭＳ Ｐゴシック" pitchFamily="34" charset="-128"/>
              <a:cs typeface="Calibri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altLang="es-E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19-23 October 2015 </a:t>
            </a:r>
            <a:endParaRPr lang="en-US" altLang="es-ES" sz="3200" b="1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5" name="Subtitle 3"/>
          <p:cNvSpPr txBox="1">
            <a:spLocks/>
          </p:cNvSpPr>
          <p:nvPr/>
        </p:nvSpPr>
        <p:spPr bwMode="auto">
          <a:xfrm>
            <a:off x="619332" y="4483648"/>
            <a:ext cx="7680174" cy="516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558ED5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558ED5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58ED5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558ED5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558ED5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 smtClean="0"/>
              <a:t>Nasser </a:t>
            </a:r>
            <a:r>
              <a:rPr lang="en-US" sz="2400" b="1" dirty="0" err="1" smtClean="0"/>
              <a:t>Almarzouqi</a:t>
            </a:r>
            <a:r>
              <a:rPr lang="en-US" sz="2400" dirty="0" smtClean="0"/>
              <a:t>, Chairman, ITU-T SG20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5687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9755"/>
            <a:ext cx="8229600" cy="1143000"/>
          </a:xfrm>
        </p:spPr>
        <p:txBody>
          <a:bodyPr/>
          <a:lstStyle/>
          <a:p>
            <a:r>
              <a:rPr lang="en-US" dirty="0"/>
              <a:t>Results (Q4/20)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655" y="1220354"/>
            <a:ext cx="8229600" cy="3830638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§"/>
            </a:pPr>
            <a:r>
              <a:rPr lang="en-US" sz="2000" dirty="0"/>
              <a:t>Discussion started on </a:t>
            </a:r>
            <a:r>
              <a:rPr lang="en-US" sz="2000" dirty="0" smtClean="0"/>
              <a:t>Q4/20 </a:t>
            </a:r>
            <a:r>
              <a:rPr lang="en-US" sz="2000" dirty="0"/>
              <a:t>work plan: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000" dirty="0"/>
              <a:t>To progress the work on </a:t>
            </a:r>
            <a:r>
              <a:rPr lang="en-GB" sz="2000" dirty="0" err="1"/>
              <a:t>Y.WoO-hn</a:t>
            </a:r>
            <a:r>
              <a:rPr lang="en-GB" sz="2000" dirty="0"/>
              <a:t>, </a:t>
            </a:r>
            <a:r>
              <a:rPr lang="en-GB" sz="2000" dirty="0" err="1"/>
              <a:t>Y.IoT</a:t>
            </a:r>
            <a:r>
              <a:rPr lang="en-GB" sz="2000" dirty="0"/>
              <a:t>-ASF, etc.;</a:t>
            </a:r>
            <a:endParaRPr lang="en-US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000" dirty="0"/>
              <a:t>To discuss new work items including liaison statements. </a:t>
            </a: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/>
              <a:t>Question 4/20 discussed 6 Contributions including Liaison Statements. During the meeting, Q4/20 has made progress on 2 draft Recommendations and has accepted 4 new work items as initial draft recommendations. At the meeting, Q4/20 produced 8 output documents including revised texts of on-going and initial draft Recommendations, living list and the meeting report. </a:t>
            </a: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A33F2-87F3-0845-BBF1-AC1C7FE79E0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1542" y="4248177"/>
            <a:ext cx="8229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ko-KR" dirty="0" smtClean="0">
                <a:solidFill>
                  <a:srgbClr val="558ED5"/>
                </a:solidFill>
                <a:latin typeface="+mn-lt"/>
                <a:cs typeface="+mn-cs"/>
              </a:rPr>
              <a:t>Q4/20 </a:t>
            </a:r>
            <a:r>
              <a:rPr lang="en-US" altLang="ko-KR" dirty="0">
                <a:solidFill>
                  <a:srgbClr val="558ED5"/>
                </a:solidFill>
                <a:latin typeface="+mn-lt"/>
                <a:cs typeface="+mn-cs"/>
              </a:rPr>
              <a:t>Report: </a:t>
            </a:r>
            <a:r>
              <a:rPr lang="en-US" altLang="ko-KR" dirty="0">
                <a:solidFill>
                  <a:srgbClr val="558ED5"/>
                </a:solidFill>
                <a:latin typeface="+mn-lt"/>
                <a:cs typeface="+mn-cs"/>
                <a:hlinkClick r:id="rId2"/>
              </a:rPr>
              <a:t>http://</a:t>
            </a:r>
            <a:r>
              <a:rPr lang="en-US" altLang="ko-KR" dirty="0" smtClean="0">
                <a:solidFill>
                  <a:srgbClr val="558ED5"/>
                </a:solidFill>
                <a:latin typeface="+mn-lt"/>
                <a:cs typeface="+mn-cs"/>
                <a:hlinkClick r:id="rId2"/>
              </a:rPr>
              <a:t>www.itu.int/md/meetingdoc.asp?lang=en&amp;parent=T13-SG20-151019-TD-GEN-0089</a:t>
            </a:r>
            <a:r>
              <a:rPr lang="en-US" altLang="ko-KR" dirty="0" smtClean="0">
                <a:solidFill>
                  <a:srgbClr val="558ED5"/>
                </a:solidFill>
                <a:latin typeface="+mn-lt"/>
                <a:cs typeface="+mn-cs"/>
              </a:rPr>
              <a:t> 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ko-KR" dirty="0">
                <a:solidFill>
                  <a:srgbClr val="558ED5"/>
                </a:solidFill>
                <a:latin typeface="+mn-lt"/>
                <a:cs typeface="+mn-cs"/>
              </a:rPr>
              <a:t>Q4/20 Living List: </a:t>
            </a:r>
            <a:r>
              <a:rPr lang="en-US" altLang="ko-KR" dirty="0">
                <a:solidFill>
                  <a:srgbClr val="558ED5"/>
                </a:solidFill>
                <a:latin typeface="+mn-lt"/>
                <a:cs typeface="+mn-cs"/>
                <a:hlinkClick r:id="rId3"/>
              </a:rPr>
              <a:t>http://</a:t>
            </a:r>
            <a:r>
              <a:rPr lang="en-US" altLang="ko-KR" dirty="0" smtClean="0">
                <a:solidFill>
                  <a:srgbClr val="558ED5"/>
                </a:solidFill>
                <a:latin typeface="+mn-lt"/>
                <a:cs typeface="+mn-cs"/>
                <a:hlinkClick r:id="rId3"/>
              </a:rPr>
              <a:t>www.itu.int/md/meetingdoc.asp?lang=en&amp;parent=T13-SG20-151019-TD-GEN-0074</a:t>
            </a:r>
            <a:r>
              <a:rPr lang="en-US" altLang="ko-KR" dirty="0" smtClean="0">
                <a:solidFill>
                  <a:srgbClr val="558ED5"/>
                </a:solidFill>
                <a:latin typeface="+mn-lt"/>
                <a:cs typeface="+mn-cs"/>
              </a:rPr>
              <a:t> </a:t>
            </a:r>
            <a:endParaRPr lang="ko-KR" altLang="en-US" dirty="0">
              <a:solidFill>
                <a:srgbClr val="558ED5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2916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096" y="220664"/>
            <a:ext cx="8229600" cy="1143000"/>
          </a:xfrm>
          <a:ln/>
        </p:spPr>
        <p:txBody>
          <a:bodyPr/>
          <a:lstStyle/>
          <a:p>
            <a:pPr marL="0" indent="0"/>
            <a:r>
              <a:rPr lang="en-US" altLang="zh-CN" dirty="0" smtClean="0"/>
              <a:t>Results </a:t>
            </a:r>
            <a:r>
              <a:rPr lang="en-US" altLang="zh-CN" dirty="0"/>
              <a:t>(Q5/20)</a:t>
            </a:r>
          </a:p>
        </p:txBody>
      </p:sp>
      <p:graphicFrame>
        <p:nvGraphicFramePr>
          <p:cNvPr id="1024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67331"/>
              </p:ext>
            </p:extLst>
          </p:nvPr>
        </p:nvGraphicFramePr>
        <p:xfrm>
          <a:off x="520456" y="1592653"/>
          <a:ext cx="7709144" cy="3219871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2346569"/>
                <a:gridCol w="5362575"/>
              </a:tblGrid>
              <a:tr h="1413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 sz="2800"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 sz="2400"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 sz="2000"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sym typeface="Verdana" panose="020B0604030504040204" pitchFamily="34" charset="0"/>
                        </a:rPr>
                        <a:t>Working title</a:t>
                      </a: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MS PGothic" panose="020B0600070205080204" pitchFamily="34" charset="-128"/>
                        <a:sym typeface="Verdana" panose="020B060403050404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 sz="2800"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 sz="2400"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 sz="2000"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sym typeface="Verdana" panose="020B0604030504040204" pitchFamily="34" charset="0"/>
                        </a:rPr>
                        <a:t>Title</a:t>
                      </a: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MS PGothic" panose="020B0600070205080204" pitchFamily="34" charset="-128"/>
                        <a:sym typeface="Verdana" panose="020B060403050404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611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80975" algn="l"/>
                          <a:tab pos="539750" algn="l"/>
                          <a:tab pos="900113" algn="l"/>
                          <a:tab pos="1260475" algn="l"/>
                          <a:tab pos="1620838" algn="l"/>
                          <a:tab pos="1981200" algn="l"/>
                          <a:tab pos="2339975" algn="l"/>
                        </a:tabLst>
                        <a:defRPr sz="2800"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180975" algn="l"/>
                          <a:tab pos="539750" algn="l"/>
                          <a:tab pos="900113" algn="l"/>
                          <a:tab pos="1260475" algn="l"/>
                          <a:tab pos="1620838" algn="l"/>
                          <a:tab pos="1981200" algn="l"/>
                          <a:tab pos="2339975" algn="l"/>
                        </a:tabLst>
                        <a:defRPr sz="2400"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180975" algn="l"/>
                          <a:tab pos="539750" algn="l"/>
                          <a:tab pos="900113" algn="l"/>
                          <a:tab pos="1260475" algn="l"/>
                          <a:tab pos="1620838" algn="l"/>
                          <a:tab pos="1981200" algn="l"/>
                          <a:tab pos="2339975" algn="l"/>
                        </a:tabLst>
                        <a:defRPr sz="2000"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180975" algn="l"/>
                          <a:tab pos="539750" algn="l"/>
                          <a:tab pos="900113" algn="l"/>
                          <a:tab pos="1260475" algn="l"/>
                          <a:tab pos="1620838" algn="l"/>
                          <a:tab pos="1981200" algn="l"/>
                          <a:tab pos="23399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180975" algn="l"/>
                          <a:tab pos="539750" algn="l"/>
                          <a:tab pos="900113" algn="l"/>
                          <a:tab pos="1260475" algn="l"/>
                          <a:tab pos="1620838" algn="l"/>
                          <a:tab pos="1981200" algn="l"/>
                          <a:tab pos="23399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80975" algn="l"/>
                          <a:tab pos="539750" algn="l"/>
                          <a:tab pos="900113" algn="l"/>
                          <a:tab pos="1260475" algn="l"/>
                          <a:tab pos="1620838" algn="l"/>
                          <a:tab pos="1981200" algn="l"/>
                          <a:tab pos="23399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80975" algn="l"/>
                          <a:tab pos="539750" algn="l"/>
                          <a:tab pos="900113" algn="l"/>
                          <a:tab pos="1260475" algn="l"/>
                          <a:tab pos="1620838" algn="l"/>
                          <a:tab pos="1981200" algn="l"/>
                          <a:tab pos="23399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80975" algn="l"/>
                          <a:tab pos="539750" algn="l"/>
                          <a:tab pos="900113" algn="l"/>
                          <a:tab pos="1260475" algn="l"/>
                          <a:tab pos="1620838" algn="l"/>
                          <a:tab pos="1981200" algn="l"/>
                          <a:tab pos="23399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80975" algn="l"/>
                          <a:tab pos="539750" algn="l"/>
                          <a:tab pos="900113" algn="l"/>
                          <a:tab pos="1260475" algn="l"/>
                          <a:tab pos="1620838" algn="l"/>
                          <a:tab pos="1981200" algn="l"/>
                          <a:tab pos="23399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180975" algn="l"/>
                          <a:tab pos="539750" algn="l"/>
                          <a:tab pos="900113" algn="l"/>
                          <a:tab pos="1260475" algn="l"/>
                          <a:tab pos="1620838" algn="l"/>
                          <a:tab pos="1981200" algn="l"/>
                          <a:tab pos="2339975" algn="l"/>
                        </a:tabLst>
                      </a:pPr>
                      <a:r>
                        <a:rPr kumimoji="0" lang="en-US" altLang="zh-CN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sym typeface="Verdana" panose="020B0604030504040204" pitchFamily="34" charset="0"/>
                        </a:rPr>
                        <a:t>Y.SC-Residential</a:t>
                      </a:r>
                      <a:endParaRPr kumimoji="0" lang="en-US" altLang="zh-CN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MS PGothic" panose="020B0600070205080204" pitchFamily="34" charset="-128"/>
                        <a:sym typeface="Verdana" panose="020B060403050404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80975" algn="l"/>
                          <a:tab pos="539750" algn="l"/>
                          <a:tab pos="900113" algn="l"/>
                          <a:tab pos="1260475" algn="l"/>
                          <a:tab pos="1620838" algn="l"/>
                          <a:tab pos="1981200" algn="l"/>
                          <a:tab pos="2339975" algn="l"/>
                        </a:tabLst>
                        <a:defRPr sz="2800"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180975" algn="l"/>
                          <a:tab pos="539750" algn="l"/>
                          <a:tab pos="900113" algn="l"/>
                          <a:tab pos="1260475" algn="l"/>
                          <a:tab pos="1620838" algn="l"/>
                          <a:tab pos="1981200" algn="l"/>
                          <a:tab pos="2339975" algn="l"/>
                        </a:tabLst>
                        <a:defRPr sz="2400"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180975" algn="l"/>
                          <a:tab pos="539750" algn="l"/>
                          <a:tab pos="900113" algn="l"/>
                          <a:tab pos="1260475" algn="l"/>
                          <a:tab pos="1620838" algn="l"/>
                          <a:tab pos="1981200" algn="l"/>
                          <a:tab pos="2339975" algn="l"/>
                        </a:tabLst>
                        <a:defRPr sz="2000"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180975" algn="l"/>
                          <a:tab pos="539750" algn="l"/>
                          <a:tab pos="900113" algn="l"/>
                          <a:tab pos="1260475" algn="l"/>
                          <a:tab pos="1620838" algn="l"/>
                          <a:tab pos="1981200" algn="l"/>
                          <a:tab pos="23399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180975" algn="l"/>
                          <a:tab pos="539750" algn="l"/>
                          <a:tab pos="900113" algn="l"/>
                          <a:tab pos="1260475" algn="l"/>
                          <a:tab pos="1620838" algn="l"/>
                          <a:tab pos="1981200" algn="l"/>
                          <a:tab pos="23399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80975" algn="l"/>
                          <a:tab pos="539750" algn="l"/>
                          <a:tab pos="900113" algn="l"/>
                          <a:tab pos="1260475" algn="l"/>
                          <a:tab pos="1620838" algn="l"/>
                          <a:tab pos="1981200" algn="l"/>
                          <a:tab pos="23399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80975" algn="l"/>
                          <a:tab pos="539750" algn="l"/>
                          <a:tab pos="900113" algn="l"/>
                          <a:tab pos="1260475" algn="l"/>
                          <a:tab pos="1620838" algn="l"/>
                          <a:tab pos="1981200" algn="l"/>
                          <a:tab pos="23399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80975" algn="l"/>
                          <a:tab pos="539750" algn="l"/>
                          <a:tab pos="900113" algn="l"/>
                          <a:tab pos="1260475" algn="l"/>
                          <a:tab pos="1620838" algn="l"/>
                          <a:tab pos="1981200" algn="l"/>
                          <a:tab pos="23399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180975" algn="l"/>
                          <a:tab pos="539750" algn="l"/>
                          <a:tab pos="900113" algn="l"/>
                          <a:tab pos="1260475" algn="l"/>
                          <a:tab pos="1620838" algn="l"/>
                          <a:tab pos="1981200" algn="l"/>
                          <a:tab pos="23399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180975" algn="l"/>
                          <a:tab pos="539750" algn="l"/>
                          <a:tab pos="900113" algn="l"/>
                          <a:tab pos="1260475" algn="l"/>
                          <a:tab pos="1620838" algn="l"/>
                          <a:tab pos="1981200" algn="l"/>
                          <a:tab pos="2339975" algn="l"/>
                        </a:tabLst>
                      </a:pPr>
                      <a:r>
                        <a:rPr kumimoji="0" lang="en-US" altLang="zh-CN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sym typeface="Verdana" panose="020B0604030504040204" pitchFamily="34" charset="0"/>
                        </a:rPr>
                        <a:t>Requirements of Smart Residential Communities</a:t>
                      </a:r>
                      <a:endParaRPr kumimoji="0" lang="en-US" altLang="zh-CN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MS PGothic" panose="020B0600070205080204" pitchFamily="34" charset="-128"/>
                        <a:sym typeface="Verdana" panose="020B060403050404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8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 sz="2800"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 sz="2400"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 sz="2000"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</a:pPr>
                      <a:r>
                        <a:rPr kumimoji="0" lang="en-US" altLang="zh-CN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sym typeface="Verdana" panose="020B0604030504040204" pitchFamily="34" charset="0"/>
                        </a:rPr>
                        <a:t>Y.SC-</a:t>
                      </a:r>
                      <a:r>
                        <a:rPr kumimoji="0" lang="en-US" altLang="zh-CN" sz="13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sym typeface="Verdana" panose="020B0604030504040204" pitchFamily="34" charset="0"/>
                        </a:rPr>
                        <a:t>OpenData</a:t>
                      </a:r>
                      <a:endParaRPr kumimoji="0" lang="en-US" altLang="zh-CN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MS PGothic" panose="020B0600070205080204" pitchFamily="34" charset="-128"/>
                        <a:sym typeface="Verdana" panose="020B060403050404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 sz="2800"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 sz="2400"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 sz="2000"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</a:pPr>
                      <a:r>
                        <a:rPr kumimoji="0" lang="en-US" altLang="zh-CN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sym typeface="Verdana" panose="020B0604030504040204" pitchFamily="34" charset="0"/>
                        </a:rPr>
                        <a:t>Framework of Open Data in Smart Cities</a:t>
                      </a:r>
                      <a:endParaRPr kumimoji="0" lang="en-US" altLang="zh-CN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MS PGothic" panose="020B0600070205080204" pitchFamily="34" charset="-128"/>
                        <a:sym typeface="Verdana" panose="020B060403050404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3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 sz="2800"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 sz="2400"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 sz="2000"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</a:pPr>
                      <a:r>
                        <a:rPr kumimoji="0" lang="en-US" altLang="zh-CN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sym typeface="Verdana" panose="020B0604030504040204" pitchFamily="34" charset="0"/>
                        </a:rPr>
                        <a:t>Y.SC-Interop</a:t>
                      </a:r>
                      <a:endParaRPr kumimoji="0" lang="en-US" altLang="zh-CN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MS PGothic" panose="020B0600070205080204" pitchFamily="34" charset="-128"/>
                        <a:sym typeface="Verdana" panose="020B060403050404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 sz="2800"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 sz="2400"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 sz="2000"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</a:pPr>
                      <a:r>
                        <a:rPr kumimoji="0" lang="en-US" altLang="zh-CN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sym typeface="Verdana" panose="020B0604030504040204" pitchFamily="34" charset="0"/>
                        </a:rPr>
                        <a:t>Identifier service requirements for the interoperability of Smart City applications</a:t>
                      </a:r>
                      <a:endParaRPr kumimoji="0" lang="en-US" altLang="zh-CN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MS PGothic" panose="020B0600070205080204" pitchFamily="34" charset="-128"/>
                        <a:sym typeface="Verdana" panose="020B060403050404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5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 sz="2800"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 sz="2400"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 sz="2000"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</a:pPr>
                      <a:r>
                        <a:rPr kumimoji="0" lang="en-US" altLang="zh-CN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sym typeface="Verdana" panose="020B0604030504040204" pitchFamily="34" charset="0"/>
                        </a:rPr>
                        <a:t>Y.SC-Overview </a:t>
                      </a:r>
                      <a:endParaRPr kumimoji="0" lang="en-US" altLang="zh-CN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MS PGothic" panose="020B0600070205080204" pitchFamily="34" charset="-128"/>
                        <a:sym typeface="Verdana" panose="020B060403050404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 sz="2800"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 sz="2400"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 sz="2000"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</a:pPr>
                      <a:r>
                        <a:rPr kumimoji="0" lang="en-US" altLang="zh-CN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sym typeface="Verdana" panose="020B0604030504040204" pitchFamily="34" charset="0"/>
                        </a:rPr>
                        <a:t>Overview of smart cities and communities, and the role of information and communication technologies</a:t>
                      </a:r>
                      <a:endParaRPr kumimoji="0" lang="en-US" altLang="zh-CN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MS PGothic" panose="020B0600070205080204" pitchFamily="34" charset="-128"/>
                        <a:sym typeface="Verdana" panose="020B060403050404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6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 sz="2800"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 sz="2400"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 sz="2000"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</a:pPr>
                      <a:r>
                        <a:rPr kumimoji="0" lang="en-US" altLang="zh-CN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sym typeface="Verdana" panose="020B0604030504040204" pitchFamily="34" charset="0"/>
                        </a:rPr>
                        <a:t>Supplement </a:t>
                      </a:r>
                      <a:r>
                        <a:rPr kumimoji="0" lang="en-US" altLang="zh-CN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sym typeface="Verdana" panose="020B0604030504040204" pitchFamily="34" charset="0"/>
                        </a:rPr>
                        <a:t>Supp.SC-guide </a:t>
                      </a:r>
                      <a:r>
                        <a:rPr kumimoji="0" lang="en-US" altLang="zh-CN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sym typeface="Verdana" panose="020B0604030504040204" pitchFamily="34" charset="0"/>
                        </a:rPr>
                        <a:t>to Y.4000 series</a:t>
                      </a:r>
                      <a:endParaRPr kumimoji="0" lang="en-US" altLang="zh-CN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MS PGothic" panose="020B0600070205080204" pitchFamily="34" charset="-128"/>
                        <a:sym typeface="Verdana" panose="020B060403050404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 sz="2800"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 sz="2400"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 sz="2000"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</a:pPr>
                      <a:r>
                        <a:rPr kumimoji="0" lang="en-US" altLang="zh-CN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sym typeface="Verdana" panose="020B0604030504040204" pitchFamily="34" charset="0"/>
                        </a:rPr>
                        <a:t>Smart sustainable cities: a guide for city leaders</a:t>
                      </a:r>
                      <a:endParaRPr kumimoji="0" lang="en-US" altLang="zh-CN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MS PGothic" panose="020B0600070205080204" pitchFamily="34" charset="-128"/>
                        <a:sym typeface="Verdana" panose="020B060403050404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6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 sz="2800"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 sz="2400"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 sz="2000"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</a:pPr>
                      <a:r>
                        <a:rPr kumimoji="0" lang="en-US" altLang="zh-CN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sym typeface="Verdana" panose="020B0604030504040204" pitchFamily="34" charset="0"/>
                        </a:rPr>
                        <a:t>Supplement </a:t>
                      </a:r>
                      <a:r>
                        <a:rPr kumimoji="0" lang="en-US" altLang="zh-CN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sym typeface="Verdana" panose="020B0604030504040204" pitchFamily="34" charset="0"/>
                        </a:rPr>
                        <a:t>Supp.SC-stakeholders </a:t>
                      </a:r>
                      <a:r>
                        <a:rPr kumimoji="0" lang="en-US" altLang="zh-CN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sym typeface="Verdana" panose="020B0604030504040204" pitchFamily="34" charset="0"/>
                        </a:rPr>
                        <a:t>to Y.4000 series</a:t>
                      </a:r>
                      <a:endParaRPr kumimoji="0" lang="en-US" altLang="zh-CN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MS PGothic" panose="020B0600070205080204" pitchFamily="34" charset="-128"/>
                        <a:sym typeface="Verdana" panose="020B060403050404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l"/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 sz="2800"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l"/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 sz="2400"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l"/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 sz="2000"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l"/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l"/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457200" algn="l"/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</a:pPr>
                      <a:r>
                        <a:rPr kumimoji="0" lang="en-US" altLang="zh-CN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sym typeface="Verdana" panose="020B0604030504040204" pitchFamily="34" charset="0"/>
                        </a:rPr>
                        <a:t>Setting the framework for an ICT architecture of a smart sustainable city</a:t>
                      </a:r>
                      <a:endParaRPr kumimoji="0" lang="en-US" altLang="zh-CN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MS PGothic" panose="020B0600070205080204" pitchFamily="34" charset="-128"/>
                        <a:sym typeface="Verdana" panose="020B060403050404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6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 sz="2800"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 sz="2400"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 sz="2000"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</a:pPr>
                      <a:r>
                        <a:rPr kumimoji="0" lang="en-US" altLang="zh-CN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sym typeface="Verdana" panose="020B0604030504040204" pitchFamily="34" charset="0"/>
                        </a:rPr>
                        <a:t>Supplement </a:t>
                      </a:r>
                      <a:r>
                        <a:rPr kumimoji="0" lang="en-US" altLang="zh-CN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sym typeface="Verdana" panose="020B0604030504040204" pitchFamily="34" charset="0"/>
                        </a:rPr>
                        <a:t>Supp.SC-buildings </a:t>
                      </a:r>
                      <a:r>
                        <a:rPr kumimoji="0" lang="en-US" altLang="zh-CN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sym typeface="Verdana" panose="020B0604030504040204" pitchFamily="34" charset="0"/>
                        </a:rPr>
                        <a:t>to Y.4000 series</a:t>
                      </a:r>
                      <a:endParaRPr kumimoji="0" lang="en-US" altLang="zh-CN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MS PGothic" panose="020B0600070205080204" pitchFamily="34" charset="-128"/>
                        <a:sym typeface="Verdana" panose="020B060403050404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 sz="2800"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 sz="2400"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 sz="2000"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</a:pPr>
                      <a:r>
                        <a:rPr kumimoji="0" lang="en-US" altLang="zh-CN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sym typeface="Verdana" panose="020B0604030504040204" pitchFamily="34" charset="0"/>
                        </a:rPr>
                        <a:t>Intelligent sustainable buildings for smart sustainable cities </a:t>
                      </a:r>
                      <a:endParaRPr kumimoji="0" lang="en-US" altLang="zh-CN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MS PGothic" panose="020B0600070205080204" pitchFamily="34" charset="-128"/>
                        <a:sym typeface="Verdana" panose="020B060403050404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6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 sz="2800"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 sz="2400"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 sz="2000"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</a:pPr>
                      <a:r>
                        <a:rPr kumimoji="0" lang="en-US" altLang="zh-CN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sym typeface="Verdana" panose="020B0604030504040204" pitchFamily="34" charset="0"/>
                        </a:rPr>
                        <a:t>Supplement </a:t>
                      </a:r>
                      <a:r>
                        <a:rPr kumimoji="0" lang="en-US" altLang="zh-CN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sym typeface="Verdana" panose="020B0604030504040204" pitchFamily="34" charset="0"/>
                        </a:rPr>
                        <a:t>Supp.SC-plan </a:t>
                      </a:r>
                      <a:r>
                        <a:rPr kumimoji="0" lang="en-US" altLang="zh-CN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sym typeface="Verdana" panose="020B0604030504040204" pitchFamily="34" charset="0"/>
                        </a:rPr>
                        <a:t>to Y.4000 series</a:t>
                      </a:r>
                      <a:endParaRPr kumimoji="0" lang="en-US" altLang="zh-CN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MS PGothic" panose="020B0600070205080204" pitchFamily="34" charset="-128"/>
                        <a:sym typeface="Verdana" panose="020B060403050404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 sz="2800"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 sz="2400"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 sz="2000"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</a:pPr>
                      <a:r>
                        <a:rPr kumimoji="0" lang="en-US" altLang="zh-CN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sym typeface="Verdana" panose="020B0604030504040204" pitchFamily="34" charset="0"/>
                        </a:rPr>
                        <a:t>Master plan for smart sustainable cities" </a:t>
                      </a:r>
                      <a:endParaRPr kumimoji="0" lang="en-US" altLang="zh-CN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MS PGothic" panose="020B0600070205080204" pitchFamily="34" charset="-128"/>
                        <a:sym typeface="Verdana" panose="020B060403050404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304" y="4834951"/>
            <a:ext cx="8229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ko-KR" dirty="0" smtClean="0">
                <a:solidFill>
                  <a:srgbClr val="558ED5"/>
                </a:solidFill>
                <a:latin typeface="+mn-lt"/>
                <a:cs typeface="+mn-cs"/>
              </a:rPr>
              <a:t>Q5/20 </a:t>
            </a:r>
            <a:r>
              <a:rPr lang="en-US" altLang="ko-KR" dirty="0">
                <a:solidFill>
                  <a:srgbClr val="558ED5"/>
                </a:solidFill>
                <a:latin typeface="+mn-lt"/>
                <a:cs typeface="+mn-cs"/>
              </a:rPr>
              <a:t>Report: </a:t>
            </a:r>
            <a:r>
              <a:rPr lang="en-US" altLang="ko-KR" dirty="0">
                <a:solidFill>
                  <a:srgbClr val="558ED5"/>
                </a:solidFill>
                <a:latin typeface="+mn-lt"/>
                <a:cs typeface="+mn-cs"/>
                <a:hlinkClick r:id="rId2"/>
              </a:rPr>
              <a:t>http://</a:t>
            </a:r>
            <a:r>
              <a:rPr lang="en-US" altLang="ko-KR" dirty="0" smtClean="0">
                <a:solidFill>
                  <a:srgbClr val="558ED5"/>
                </a:solidFill>
                <a:latin typeface="+mn-lt"/>
                <a:cs typeface="+mn-cs"/>
                <a:hlinkClick r:id="rId2"/>
              </a:rPr>
              <a:t>www.itu.int/md/meetingdoc.asp?lang=en&amp;parent=T13-SG20-151019-TD-GEN-0095</a:t>
            </a:r>
            <a:r>
              <a:rPr lang="en-US" altLang="ko-KR" dirty="0" smtClean="0">
                <a:solidFill>
                  <a:srgbClr val="558ED5"/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5181" y="1054922"/>
            <a:ext cx="7327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ko-KR" sz="2000" dirty="0">
                <a:solidFill>
                  <a:srgbClr val="558ED5"/>
                </a:solidFill>
                <a:latin typeface="+mn-lt"/>
                <a:cs typeface="+mn-cs"/>
              </a:rPr>
              <a:t>Progress </a:t>
            </a:r>
            <a:r>
              <a:rPr lang="en-US" altLang="ko-KR" sz="2000" dirty="0" smtClean="0">
                <a:solidFill>
                  <a:srgbClr val="558ED5"/>
                </a:solidFill>
                <a:latin typeface="+mn-lt"/>
                <a:cs typeface="+mn-cs"/>
              </a:rPr>
              <a:t>on draft Recommendations &amp; Supplements:</a:t>
            </a:r>
            <a:endParaRPr lang="ko-KR" altLang="en-US" sz="2000" dirty="0">
              <a:solidFill>
                <a:srgbClr val="558ED5"/>
              </a:solidFill>
              <a:latin typeface="+mn-lt"/>
              <a:cs typeface="+mn-cs"/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505200" y="6176963"/>
            <a:ext cx="2133600" cy="365125"/>
          </a:xfrm>
        </p:spPr>
        <p:txBody>
          <a:bodyPr/>
          <a:lstStyle/>
          <a:p>
            <a:r>
              <a:rPr lang="en-US" dirty="0" smtClean="0"/>
              <a:t>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7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408" y="146000"/>
            <a:ext cx="8229600" cy="1143000"/>
          </a:xfrm>
          <a:ln/>
        </p:spPr>
        <p:txBody>
          <a:bodyPr/>
          <a:lstStyle/>
          <a:p>
            <a:pPr marL="0" indent="0"/>
            <a:r>
              <a:rPr lang="en-US" altLang="zh-CN" dirty="0" smtClean="0"/>
              <a:t>Results Q6/20</a:t>
            </a:r>
            <a:endParaRPr lang="en-US" altLang="zh-CN" dirty="0"/>
          </a:p>
        </p:txBody>
      </p:sp>
      <p:graphicFrame>
        <p:nvGraphicFramePr>
          <p:cNvPr id="1126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26382"/>
              </p:ext>
            </p:extLst>
          </p:nvPr>
        </p:nvGraphicFramePr>
        <p:xfrm>
          <a:off x="665181" y="1804818"/>
          <a:ext cx="7491412" cy="3188325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2420937"/>
                <a:gridCol w="5070475"/>
              </a:tblGrid>
              <a:tr h="1550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 sz="2800"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 sz="2400"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 sz="2000"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</a:pPr>
                      <a:r>
                        <a:rPr kumimoji="0" lang="en-US" altLang="zh-CN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sym typeface="Verdana" panose="020B0604030504040204" pitchFamily="34" charset="0"/>
                        </a:rPr>
                        <a:t>Working title</a:t>
                      </a: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  <a:sym typeface="Verdana" panose="020B060403050404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 sz="2800"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 sz="2400"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 sz="2000"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</a:pPr>
                      <a:r>
                        <a:rPr kumimoji="0" lang="en-US" altLang="zh-CN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sym typeface="Verdana" panose="020B0604030504040204" pitchFamily="34" charset="0"/>
                        </a:rPr>
                        <a:t>Title</a:t>
                      </a: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  <a:sym typeface="Verdana" panose="020B060403050404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167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 sz="2800"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 sz="2400"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 sz="2000"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</a:pPr>
                      <a:r>
                        <a:rPr kumimoji="0" lang="en-US" altLang="zh-CN" sz="13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Verdana" panose="020B0604030504040204" pitchFamily="34" charset="0"/>
                        </a:rPr>
                        <a:t>Y.frame-scc</a:t>
                      </a:r>
                      <a:endParaRPr kumimoji="0" lang="en-US" altLang="zh-CN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anose="020B0600070205080204" pitchFamily="34" charset="-128"/>
                        <a:sym typeface="Verdana" panose="020B060403050404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 sz="2800"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 sz="2400"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 sz="2000"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</a:pPr>
                      <a:r>
                        <a:rPr kumimoji="0" lang="en-US" altLang="zh-CN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Verdana" panose="020B0604030504040204" pitchFamily="34" charset="0"/>
                        </a:rPr>
                        <a:t>Framework and high-level requirements of smart cities and communities</a:t>
                      </a:r>
                      <a:endParaRPr kumimoji="0" lang="en-US" altLang="zh-CN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anose="020B0600070205080204" pitchFamily="34" charset="-128"/>
                        <a:sym typeface="Verdana" panose="020B060403050404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0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 sz="2800"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 sz="2400"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 sz="2000"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</a:pPr>
                      <a:r>
                        <a:rPr kumimoji="0" lang="en-US" altLang="zh-CN" sz="13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Verdana" panose="020B0604030504040204" pitchFamily="34" charset="0"/>
                        </a:rPr>
                        <a:t>Y.infra</a:t>
                      </a:r>
                      <a:endParaRPr kumimoji="0" lang="en-US" altLang="zh-CN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anose="020B0600070205080204" pitchFamily="34" charset="-128"/>
                        <a:sym typeface="Verdana" panose="020B060403050404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 sz="2800"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 sz="2400"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 sz="2000"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</a:pPr>
                      <a:r>
                        <a:rPr kumimoji="0" lang="en-US" altLang="zh-CN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Verdana" panose="020B0604030504040204" pitchFamily="34" charset="0"/>
                        </a:rPr>
                        <a:t>Overview of city infrastructure</a:t>
                      </a:r>
                      <a:endParaRPr kumimoji="0" lang="en-US" altLang="zh-CN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anose="020B0600070205080204" pitchFamily="34" charset="-128"/>
                        <a:sym typeface="Verdana" panose="020B060403050404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7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 sz="2800"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 sz="2400"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 sz="2000"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</a:pPr>
                      <a:r>
                        <a:rPr kumimoji="0" lang="en-US" altLang="zh-CN" sz="13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Verdana" panose="020B0604030504040204" pitchFamily="34" charset="0"/>
                        </a:rPr>
                        <a:t>Y.ism-ssc</a:t>
                      </a:r>
                      <a:endParaRPr kumimoji="0" lang="en-US" altLang="zh-CN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anose="020B0600070205080204" pitchFamily="34" charset="-128"/>
                        <a:sym typeface="Verdana" panose="020B060403050404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 sz="2800"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 sz="2400"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 sz="2000"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</a:pPr>
                      <a:r>
                        <a:rPr kumimoji="0" lang="en-US" altLang="zh-CN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Verdana" panose="020B0604030504040204" pitchFamily="34" charset="0"/>
                        </a:rPr>
                        <a:t>A Technical Framework of Integrated Sensing &amp; Management for Smart Sustainable Cities</a:t>
                      </a:r>
                      <a:endParaRPr kumimoji="0" lang="en-US" altLang="zh-CN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anose="020B0600070205080204" pitchFamily="34" charset="-128"/>
                        <a:sym typeface="Verdana" panose="020B060403050404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7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 sz="2800"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 sz="2400"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 sz="2000"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</a:pPr>
                      <a:r>
                        <a:rPr kumimoji="0" lang="en-US" altLang="zh-CN" sz="13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Verdana" panose="020B0604030504040204" pitchFamily="34" charset="0"/>
                        </a:rPr>
                        <a:t>Y.isw-ssc</a:t>
                      </a:r>
                      <a:endParaRPr kumimoji="0" lang="en-US" altLang="zh-CN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anose="020B0600070205080204" pitchFamily="34" charset="-128"/>
                        <a:sym typeface="Verdana" panose="020B060403050404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 sz="2800"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 sz="2400"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 sz="2000"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</a:pPr>
                      <a:r>
                        <a:rPr kumimoji="0" lang="en-US" altLang="zh-CN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Verdana" panose="020B0604030504040204" pitchFamily="34" charset="0"/>
                        </a:rPr>
                        <a:t>Integrated Sensor Web Resource Metadata for Smart Sustainable Cities</a:t>
                      </a:r>
                      <a:endParaRPr kumimoji="0" lang="en-US" altLang="zh-CN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anose="020B0600070205080204" pitchFamily="34" charset="-128"/>
                        <a:sym typeface="Verdana" panose="020B060403050404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7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 sz="2800"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 sz="2400"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 sz="2000"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</a:pPr>
                      <a:r>
                        <a:rPr kumimoji="0" lang="zh-CN" altLang="en-US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Verdana" panose="020B0604030504040204" pitchFamily="34" charset="0"/>
                        </a:rPr>
                        <a:t>Supplement </a:t>
                      </a:r>
                      <a:r>
                        <a:rPr kumimoji="0" lang="en-GB" altLang="zh-CN" sz="13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Verdana" panose="020B0604030504040204" pitchFamily="34" charset="0"/>
                        </a:rPr>
                        <a:t>Supp.IMSC</a:t>
                      </a:r>
                      <a:r>
                        <a:rPr kumimoji="0" lang="zh-CN" altLang="en-US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Verdana" panose="020B0604030504040204" pitchFamily="34" charset="0"/>
                        </a:rPr>
                        <a:t> </a:t>
                      </a:r>
                      <a:r>
                        <a:rPr kumimoji="0" lang="zh-CN" altLang="en-US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Verdana" panose="020B0604030504040204" pitchFamily="34" charset="0"/>
                        </a:rPr>
                        <a:t>to Y.4000 series</a:t>
                      </a:r>
                      <a:endParaRPr kumimoji="0" lang="zh-CN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sym typeface="Verdana" panose="020B060403050404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 sz="2800"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 sz="2400"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 sz="2000"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</a:pPr>
                      <a:r>
                        <a:rPr kumimoji="0" lang="en-US" altLang="zh-CN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Verdana" panose="020B0604030504040204" pitchFamily="34" charset="0"/>
                        </a:rPr>
                        <a:t>Integrated management for smart sustainable cities </a:t>
                      </a:r>
                      <a:endParaRPr kumimoji="0" lang="en-US" altLang="zh-CN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anose="020B0600070205080204" pitchFamily="34" charset="-128"/>
                        <a:sym typeface="Verdana" panose="020B060403050404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7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 sz="2800"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 sz="2400"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 sz="2000"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</a:pPr>
                      <a:r>
                        <a:rPr kumimoji="0" lang="zh-CN" altLang="en-US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Verdana" panose="020B0604030504040204" pitchFamily="34" charset="0"/>
                        </a:rPr>
                        <a:t>Supplement </a:t>
                      </a:r>
                      <a:r>
                        <a:rPr kumimoji="0" lang="en-GB" altLang="zh-CN" sz="13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Verdana" panose="020B0604030504040204" pitchFamily="34" charset="0"/>
                        </a:rPr>
                        <a:t>Supp.MSinfra</a:t>
                      </a:r>
                      <a:r>
                        <a:rPr kumimoji="0" lang="zh-CN" altLang="en-US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Verdana" panose="020B0604030504040204" pitchFamily="34" charset="0"/>
                        </a:rPr>
                        <a:t> </a:t>
                      </a:r>
                      <a:r>
                        <a:rPr kumimoji="0" lang="zh-CN" altLang="en-US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Verdana" panose="020B0604030504040204" pitchFamily="34" charset="0"/>
                        </a:rPr>
                        <a:t>to Y.4000 series</a:t>
                      </a:r>
                      <a:endParaRPr kumimoji="0" lang="zh-CN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sym typeface="Verdana" panose="020B060403050404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 sz="2800"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 sz="2400"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 sz="2000"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</a:pPr>
                      <a:r>
                        <a:rPr kumimoji="0" lang="en-US" altLang="zh-CN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Verdana" panose="020B0604030504040204" pitchFamily="34" charset="0"/>
                        </a:rPr>
                        <a:t>Multi-service infrastructure for smart sustainable cities in new-development areas</a:t>
                      </a:r>
                      <a:endParaRPr kumimoji="0" lang="en-US" altLang="zh-CN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anose="020B0600070205080204" pitchFamily="34" charset="-128"/>
                        <a:sym typeface="Verdana" panose="020B060403050404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7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 sz="2800"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 sz="2400"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 sz="2000"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</a:pPr>
                      <a:r>
                        <a:rPr kumimoji="0" lang="zh-CN" altLang="en-US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Verdana" panose="020B0604030504040204" pitchFamily="34" charset="0"/>
                        </a:rPr>
                        <a:t>Supplement </a:t>
                      </a:r>
                      <a:r>
                        <a:rPr kumimoji="0" lang="en-GB" altLang="zh-CN" sz="13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Verdana" panose="020B0604030504040204" pitchFamily="34" charset="0"/>
                        </a:rPr>
                        <a:t>Supp.Overview</a:t>
                      </a:r>
                      <a:r>
                        <a:rPr kumimoji="0" lang="en-GB" altLang="zh-CN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Verdana" panose="020B0604030504040204" pitchFamily="34" charset="0"/>
                        </a:rPr>
                        <a:t>-SC-infra</a:t>
                      </a:r>
                      <a:r>
                        <a:rPr kumimoji="0" lang="zh-CN" altLang="en-US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Verdana" panose="020B0604030504040204" pitchFamily="34" charset="0"/>
                        </a:rPr>
                        <a:t> to </a:t>
                      </a:r>
                      <a:r>
                        <a:rPr kumimoji="0" lang="zh-CN" altLang="en-US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Verdana" panose="020B0604030504040204" pitchFamily="34" charset="0"/>
                        </a:rPr>
                        <a:t>Y.4000 series</a:t>
                      </a:r>
                      <a:endParaRPr kumimoji="0" lang="zh-CN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sym typeface="Verdana" panose="020B060403050404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 sz="2800"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 sz="2400"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 sz="2000"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</a:pPr>
                      <a:r>
                        <a:rPr kumimoji="0" lang="en-US" altLang="zh-CN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Verdana" panose="020B0604030504040204" pitchFamily="34" charset="0"/>
                        </a:rPr>
                        <a:t>Overview of smart sustainable cities infrastructure</a:t>
                      </a:r>
                      <a:endParaRPr kumimoji="0" lang="en-US" altLang="zh-CN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anose="020B0600070205080204" pitchFamily="34" charset="-128"/>
                        <a:sym typeface="Verdana" panose="020B060403050404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7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 sz="2800"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 sz="2400"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 sz="2000"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</a:pPr>
                      <a:r>
                        <a:rPr kumimoji="0" lang="zh-CN" altLang="en-US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Verdana" panose="020B0604030504040204" pitchFamily="34" charset="0"/>
                        </a:rPr>
                        <a:t>Supplement </a:t>
                      </a:r>
                      <a:r>
                        <a:rPr kumimoji="0" lang="en-GB" altLang="zh-CN" sz="13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Verdana" panose="020B0604030504040204" pitchFamily="34" charset="0"/>
                        </a:rPr>
                        <a:t>Supp.framework</a:t>
                      </a:r>
                      <a:r>
                        <a:rPr kumimoji="0" lang="en-GB" altLang="zh-CN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Verdana" panose="020B0604030504040204" pitchFamily="34" charset="0"/>
                        </a:rPr>
                        <a:t>-arch-SC</a:t>
                      </a:r>
                      <a:r>
                        <a:rPr kumimoji="0" lang="zh-CN" altLang="en-US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Verdana" panose="020B0604030504040204" pitchFamily="34" charset="0"/>
                        </a:rPr>
                        <a:t> </a:t>
                      </a:r>
                      <a:r>
                        <a:rPr kumimoji="0" lang="zh-CN" altLang="en-US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Verdana" panose="020B0604030504040204" pitchFamily="34" charset="0"/>
                        </a:rPr>
                        <a:t>to Y.4000 series</a:t>
                      </a:r>
                      <a:endParaRPr kumimoji="0" lang="zh-CN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sym typeface="Verdana" panose="020B060403050404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 sz="2800"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 sz="2400"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 sz="2000"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  <a:defRPr>
                          <a:solidFill>
                            <a:srgbClr val="558ED5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504825" algn="l"/>
                          <a:tab pos="755650" algn="l"/>
                          <a:tab pos="1008063" algn="l"/>
                          <a:tab pos="1260475" algn="l"/>
                        </a:tabLst>
                      </a:pPr>
                      <a:r>
                        <a:rPr kumimoji="0" lang="en-US" altLang="zh-CN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Verdana" panose="020B0604030504040204" pitchFamily="34" charset="0"/>
                        </a:rPr>
                        <a:t>Setting the framework for an ICT architecture of a smart sustainable city</a:t>
                      </a:r>
                      <a:endParaRPr kumimoji="0" lang="en-US" altLang="zh-CN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anose="020B0600070205080204" pitchFamily="34" charset="-128"/>
                        <a:sym typeface="Verdana" panose="020B060403050404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408" y="5105082"/>
            <a:ext cx="8229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ko-KR" dirty="0" smtClean="0">
                <a:solidFill>
                  <a:srgbClr val="558ED5"/>
                </a:solidFill>
                <a:latin typeface="+mn-lt"/>
                <a:cs typeface="+mn-cs"/>
              </a:rPr>
              <a:t>Q6/20 </a:t>
            </a:r>
            <a:r>
              <a:rPr lang="en-US" altLang="ko-KR" dirty="0">
                <a:solidFill>
                  <a:srgbClr val="558ED5"/>
                </a:solidFill>
                <a:latin typeface="+mn-lt"/>
                <a:cs typeface="+mn-cs"/>
              </a:rPr>
              <a:t>Report: </a:t>
            </a:r>
            <a:r>
              <a:rPr lang="en-US" altLang="ko-KR" dirty="0">
                <a:solidFill>
                  <a:srgbClr val="558ED5"/>
                </a:solidFill>
                <a:latin typeface="+mn-lt"/>
                <a:cs typeface="+mn-cs"/>
                <a:hlinkClick r:id="rId2"/>
              </a:rPr>
              <a:t>http://</a:t>
            </a:r>
            <a:r>
              <a:rPr lang="en-US" altLang="ko-KR" dirty="0" smtClean="0">
                <a:solidFill>
                  <a:srgbClr val="558ED5"/>
                </a:solidFill>
                <a:latin typeface="+mn-lt"/>
                <a:cs typeface="+mn-cs"/>
                <a:hlinkClick r:id="rId2"/>
              </a:rPr>
              <a:t>www.itu.int/md/meetingdoc.asp?lang=en&amp;parent=T13-SG20-151019-TD-GEN-0097</a:t>
            </a:r>
            <a:r>
              <a:rPr lang="en-US" altLang="ko-KR" dirty="0" smtClean="0">
                <a:solidFill>
                  <a:srgbClr val="558ED5"/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5181" y="1054922"/>
            <a:ext cx="7327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ko-KR" sz="2000" dirty="0">
                <a:solidFill>
                  <a:srgbClr val="558ED5"/>
                </a:solidFill>
                <a:latin typeface="+mn-lt"/>
                <a:cs typeface="+mn-cs"/>
              </a:rPr>
              <a:t>Progress </a:t>
            </a:r>
            <a:r>
              <a:rPr lang="en-US" altLang="ko-KR" sz="2000" dirty="0" smtClean="0">
                <a:solidFill>
                  <a:srgbClr val="558ED5"/>
                </a:solidFill>
                <a:latin typeface="+mn-lt"/>
                <a:cs typeface="+mn-cs"/>
              </a:rPr>
              <a:t>on draft Recommendations &amp; Supplements:</a:t>
            </a:r>
            <a:endParaRPr lang="ko-KR" altLang="en-US" sz="2000" dirty="0">
              <a:solidFill>
                <a:srgbClr val="558ED5"/>
              </a:solidFill>
              <a:latin typeface="+mn-lt"/>
              <a:cs typeface="+mn-cs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505200" y="6176963"/>
            <a:ext cx="2133600" cy="365125"/>
          </a:xfrm>
        </p:spPr>
        <p:txBody>
          <a:bodyPr/>
          <a:lstStyle/>
          <a:p>
            <a:r>
              <a:rPr lang="en-US" dirty="0" smtClean="0"/>
              <a:t>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049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7093"/>
            <a:ext cx="8229600" cy="1143000"/>
          </a:xfrm>
        </p:spPr>
        <p:txBody>
          <a:bodyPr/>
          <a:lstStyle/>
          <a:p>
            <a:r>
              <a:rPr lang="en-US" dirty="0" smtClean="0"/>
              <a:t>Coordination Sessions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8208"/>
            <a:ext cx="8229600" cy="38306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SG20 &amp; SG16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SG20 &amp; SG5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Approval of the terms of reference of the joint correspondence group </a:t>
            </a:r>
            <a:r>
              <a:rPr lang="en-GB" sz="2800" dirty="0"/>
              <a:t>on Security and Privacy for </a:t>
            </a:r>
            <a:r>
              <a:rPr lang="en-GB" sz="2800" dirty="0" err="1"/>
              <a:t>IoT</a:t>
            </a:r>
            <a:r>
              <a:rPr lang="en-GB" sz="2800" dirty="0"/>
              <a:t> (CG-</a:t>
            </a:r>
            <a:r>
              <a:rPr lang="en-GB" sz="2800" dirty="0" err="1"/>
              <a:t>IoTsec</a:t>
            </a:r>
            <a:r>
              <a:rPr lang="en-GB" sz="2800" dirty="0"/>
              <a:t>) </a:t>
            </a:r>
            <a:r>
              <a:rPr lang="en-GB" sz="2800" dirty="0" smtClean="0"/>
              <a:t>with </a:t>
            </a:r>
            <a:r>
              <a:rPr lang="en-GB" sz="2800" dirty="0"/>
              <a:t>the purpose of facilitating preparation of </a:t>
            </a:r>
            <a:r>
              <a:rPr lang="en-GB" sz="2800" dirty="0" smtClean="0"/>
              <a:t>the report to be presented to TSAG </a:t>
            </a:r>
            <a:r>
              <a:rPr lang="en-GB" sz="2800" dirty="0"/>
              <a:t>and to support effective collaboration on security and privacy for </a:t>
            </a:r>
            <a:r>
              <a:rPr lang="en-GB" sz="2800" dirty="0" err="1"/>
              <a:t>IoT</a:t>
            </a:r>
            <a:r>
              <a:rPr lang="en-GB" sz="2800" dirty="0"/>
              <a:t> between SG17 and SG20. </a:t>
            </a:r>
            <a:endParaRPr lang="en-GB" sz="28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400" dirty="0" smtClean="0"/>
              <a:t>Co-conveners </a:t>
            </a:r>
            <a:r>
              <a:rPr lang="en-GB" sz="2400" dirty="0"/>
              <a:t>are SG20 and SG17 Chairmen</a:t>
            </a:r>
            <a:r>
              <a:rPr lang="en-GB" sz="2400" dirty="0" smtClean="0"/>
              <a:t>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 Mailing list: </a:t>
            </a:r>
            <a:r>
              <a:rPr lang="en-US" sz="2400" u="sng" dirty="0">
                <a:hlinkClick r:id="rId2"/>
              </a:rPr>
              <a:t>cg-iotsec@lists.itu.int</a:t>
            </a: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A33F2-87F3-0845-BBF1-AC1C7FE79E0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136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3505200" y="6176433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4F81BD">
                    <a:lumMod val="60000"/>
                    <a:lumOff val="40000"/>
                  </a:srgbClr>
                </a:solidFill>
              </a:rPr>
              <a:t>1</a:t>
            </a:r>
            <a:r>
              <a:rPr lang="en-US" dirty="0" smtClean="0">
                <a:solidFill>
                  <a:srgbClr val="4F81BD">
                    <a:lumMod val="60000"/>
                    <a:lumOff val="40000"/>
                  </a:srgbClr>
                </a:solidFill>
              </a:rPr>
              <a:t>4</a:t>
            </a:r>
            <a:endParaRPr lang="en-US" dirty="0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4923692" y="1973737"/>
            <a:ext cx="3896780" cy="25543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558ED5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de-DE" dirty="0" smtClean="0">
                <a:ea typeface="Calibri"/>
                <a:cs typeface="Times New Roman"/>
              </a:rPr>
              <a:t>This forum provided a platform to discuss why the Internet of things will be at the heart of smart city transformation.</a:t>
            </a:r>
            <a:br>
              <a:rPr lang="de-DE" dirty="0" smtClean="0">
                <a:ea typeface="Calibri"/>
                <a:cs typeface="Times New Roman"/>
              </a:rPr>
            </a:br>
            <a:endParaRPr lang="de-DE" dirty="0" smtClean="0">
              <a:ea typeface="Calibri"/>
              <a:cs typeface="Times New Roman"/>
            </a:endParaRPr>
          </a:p>
          <a:p>
            <a:pPr algn="ctr">
              <a:spcBef>
                <a:spcPts val="0"/>
              </a:spcBef>
            </a:pPr>
            <a:r>
              <a:rPr lang="de-DE" b="1" i="1" dirty="0" smtClean="0">
                <a:solidFill>
                  <a:srgbClr val="3D7B3D"/>
                </a:solidFill>
                <a:cs typeface="Times New Roman"/>
              </a:rPr>
              <a:t>When</a:t>
            </a:r>
            <a:r>
              <a:rPr lang="de-DE" dirty="0" smtClean="0">
                <a:cs typeface="Times New Roman"/>
              </a:rPr>
              <a:t>: 19 October 2015</a:t>
            </a:r>
          </a:p>
          <a:p>
            <a:pPr algn="ctr">
              <a:spcBef>
                <a:spcPts val="0"/>
              </a:spcBef>
            </a:pPr>
            <a:r>
              <a:rPr lang="de-DE" b="1" i="1" dirty="0" smtClean="0">
                <a:solidFill>
                  <a:srgbClr val="3D7B3D"/>
                </a:solidFill>
                <a:cs typeface="Times New Roman"/>
              </a:rPr>
              <a:t>Where</a:t>
            </a:r>
            <a:r>
              <a:rPr lang="de-DE" dirty="0" smtClean="0">
                <a:cs typeface="Times New Roman"/>
              </a:rPr>
              <a:t>: ITU Headquarters, Geneva, Switzerland</a:t>
            </a:r>
            <a:endParaRPr lang="de-DE" dirty="0"/>
          </a:p>
        </p:txBody>
      </p:sp>
      <p:pic>
        <p:nvPicPr>
          <p:cNvPr id="10" name="Picture 5" descr="reyna-iot"/>
          <p:cNvPicPr>
            <a:picLocks noChangeAspect="1" noChangeArrowheads="1"/>
          </p:cNvPicPr>
          <p:nvPr/>
        </p:nvPicPr>
        <p:blipFill rotWithShape="1">
          <a:blip r:embed="rId3" cstate="print"/>
          <a:srcRect b="840"/>
          <a:stretch/>
        </p:blipFill>
        <p:spPr bwMode="auto">
          <a:xfrm>
            <a:off x="1311361" y="1968500"/>
            <a:ext cx="3216678" cy="2625943"/>
          </a:xfrm>
          <a:prstGeom prst="rect">
            <a:avLst/>
          </a:prstGeom>
          <a:noFill/>
        </p:spPr>
      </p:pic>
      <p:sp>
        <p:nvSpPr>
          <p:cNvPr id="14" name="Titel 1"/>
          <p:cNvSpPr txBox="1">
            <a:spLocks/>
          </p:cNvSpPr>
          <p:nvPr/>
        </p:nvSpPr>
        <p:spPr>
          <a:xfrm>
            <a:off x="216816" y="571500"/>
            <a:ext cx="8469984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de-DE" sz="3200" dirty="0" smtClean="0"/>
              <a:t>Forum on “Internet of things: empowering the new urban agenda ”</a:t>
            </a:r>
            <a:endParaRPr lang="de-DE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57408" y="5105082"/>
            <a:ext cx="8229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ko-KR" dirty="0" err="1" smtClean="0">
                <a:solidFill>
                  <a:srgbClr val="558ED5"/>
                </a:solidFill>
                <a:latin typeface="+mn-lt"/>
                <a:cs typeface="+mn-cs"/>
              </a:rPr>
              <a:t>Programme</a:t>
            </a:r>
            <a:r>
              <a:rPr lang="en-US" altLang="ko-KR" dirty="0" smtClean="0">
                <a:solidFill>
                  <a:srgbClr val="558ED5"/>
                </a:solidFill>
                <a:latin typeface="+mn-lt"/>
                <a:cs typeface="+mn-cs"/>
              </a:rPr>
              <a:t> &amp; Presentations</a:t>
            </a:r>
            <a:r>
              <a:rPr lang="en-US" altLang="ko-KR" dirty="0">
                <a:solidFill>
                  <a:srgbClr val="558ED5"/>
                </a:solidFill>
                <a:latin typeface="+mn-lt"/>
                <a:cs typeface="+mn-cs"/>
              </a:rPr>
              <a:t>: </a:t>
            </a:r>
            <a:r>
              <a:rPr lang="en-US" altLang="ko-KR" dirty="0">
                <a:solidFill>
                  <a:srgbClr val="558ED5"/>
                </a:solidFill>
                <a:latin typeface="+mn-lt"/>
                <a:cs typeface="+mn-cs"/>
                <a:hlinkClick r:id="rId4"/>
              </a:rPr>
              <a:t>http://</a:t>
            </a:r>
            <a:r>
              <a:rPr lang="en-US" altLang="ko-KR" dirty="0" smtClean="0">
                <a:solidFill>
                  <a:srgbClr val="558ED5"/>
                </a:solidFill>
                <a:latin typeface="+mn-lt"/>
                <a:cs typeface="+mn-cs"/>
                <a:hlinkClick r:id="rId4"/>
              </a:rPr>
              <a:t>www.itu.int/en/ITU-T/Workshops-and-Seminars/iot/20151019/Pages/programme.aspx</a:t>
            </a:r>
            <a:r>
              <a:rPr lang="en-US" altLang="ko-KR" dirty="0" smtClean="0">
                <a:solidFill>
                  <a:srgbClr val="558ED5"/>
                </a:solidFill>
                <a:latin typeface="+mn-lt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56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790275" y="5993870"/>
            <a:ext cx="5855677" cy="365125"/>
          </a:xfrm>
          <a:prstGeom prst="rect">
            <a:avLst/>
          </a:prstGeom>
        </p:spPr>
        <p:txBody>
          <a:bodyPr/>
          <a:lstStyle/>
          <a:p>
            <a:r>
              <a:rPr lang="en-US" b="1" dirty="0">
                <a:solidFill>
                  <a:srgbClr val="4F81BD">
                    <a:lumMod val="60000"/>
                    <a:lumOff val="40000"/>
                  </a:srgbClr>
                </a:solidFill>
                <a:hlinkClick r:id="rId2"/>
              </a:rPr>
              <a:t>http://</a:t>
            </a:r>
            <a:r>
              <a:rPr lang="en-US" b="1" dirty="0" smtClean="0">
                <a:solidFill>
                  <a:srgbClr val="4F81BD">
                    <a:lumMod val="60000"/>
                    <a:lumOff val="40000"/>
                  </a:srgbClr>
                </a:solidFill>
                <a:hlinkClick r:id="rId2"/>
              </a:rPr>
              <a:t>www.itu.int/en/ITU-T/Workshops-and-Seminars/gsw/201512/Pages/default.aspx</a:t>
            </a:r>
            <a:r>
              <a:rPr lang="en-US" b="1" dirty="0" smtClean="0">
                <a:solidFill>
                  <a:srgbClr val="4F81BD">
                    <a:lumMod val="60000"/>
                    <a:lumOff val="40000"/>
                  </a:srgbClr>
                </a:solidFill>
              </a:rPr>
              <a:t> </a:t>
            </a:r>
            <a:endParaRPr lang="en-US" b="1" dirty="0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203200"/>
          </a:xfrm>
          <a:prstGeom prst="rect">
            <a:avLst/>
          </a:prstGeom>
          <a:solidFill>
            <a:srgbClr val="17530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s-ES_tradnl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49"/>
          <a:stretch/>
        </p:blipFill>
        <p:spPr>
          <a:xfrm>
            <a:off x="1385740" y="0"/>
            <a:ext cx="6080289" cy="22020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45"/>
          <a:stretch/>
        </p:blipFill>
        <p:spPr>
          <a:xfrm>
            <a:off x="-1" y="5296884"/>
            <a:ext cx="9144000" cy="535677"/>
          </a:xfrm>
          <a:prstGeom prst="rect">
            <a:avLst/>
          </a:prstGeom>
        </p:spPr>
      </p:pic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ES_tradnl">
              <a:solidFill>
                <a:prstClr val="black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2230" y="2499705"/>
            <a:ext cx="8851769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27038" fontAlgn="base">
              <a:spcBef>
                <a:spcPts val="600"/>
              </a:spcBef>
              <a:buFontTx/>
              <a:buBlip>
                <a:blip r:embed="rId5"/>
              </a:buBlip>
              <a:tabLst>
                <a:tab pos="1619250" algn="l"/>
              </a:tabLst>
            </a:pPr>
            <a:r>
              <a:rPr lang="en-GB" sz="1500" b="1" dirty="0">
                <a:solidFill>
                  <a:srgbClr val="1A620E"/>
                </a:solidFill>
              </a:rPr>
              <a:t>14 December: </a:t>
            </a:r>
            <a:r>
              <a:rPr lang="en-GB" sz="1500" dirty="0">
                <a:solidFill>
                  <a:srgbClr val="558ED5"/>
                </a:solidFill>
              </a:rPr>
              <a:t>10th ITU Symposium on ICTs, Environment &amp; Climate Change - From the </a:t>
            </a:r>
            <a:r>
              <a:rPr lang="en-GB" sz="1500" dirty="0" smtClean="0">
                <a:solidFill>
                  <a:srgbClr val="558ED5"/>
                </a:solidFill>
              </a:rPr>
              <a:t>			New Climate Agreement </a:t>
            </a:r>
            <a:r>
              <a:rPr lang="en-GB" sz="1500" dirty="0">
                <a:solidFill>
                  <a:srgbClr val="558ED5"/>
                </a:solidFill>
              </a:rPr>
              <a:t>to the New Urban Agenda, jointly organized with </a:t>
            </a:r>
            <a:r>
              <a:rPr lang="en-GB" sz="1500" dirty="0" smtClean="0">
                <a:solidFill>
                  <a:srgbClr val="558ED5"/>
                </a:solidFill>
              </a:rPr>
              <a:t>		UN-Habitat</a:t>
            </a:r>
            <a:r>
              <a:rPr lang="en-GB" sz="1500" dirty="0">
                <a:solidFill>
                  <a:srgbClr val="558ED5"/>
                </a:solidFill>
              </a:rPr>
              <a:t>.</a:t>
            </a:r>
          </a:p>
          <a:p>
            <a:pPr marL="285750" indent="-285750" defTabSz="447675" fontAlgn="base">
              <a:spcBef>
                <a:spcPts val="600"/>
              </a:spcBef>
              <a:buFontTx/>
              <a:buBlip>
                <a:blip r:embed="rId5"/>
              </a:buBlip>
              <a:tabLst>
                <a:tab pos="1619250" algn="l"/>
              </a:tabLst>
            </a:pPr>
            <a:r>
              <a:rPr lang="en-GB" sz="1500" b="1" dirty="0">
                <a:solidFill>
                  <a:srgbClr val="1A620E"/>
                </a:solidFill>
              </a:rPr>
              <a:t>15 </a:t>
            </a:r>
            <a:r>
              <a:rPr lang="en-GB" sz="1500" b="1" dirty="0" smtClean="0">
                <a:solidFill>
                  <a:srgbClr val="1A620E"/>
                </a:solidFill>
              </a:rPr>
              <a:t>December: </a:t>
            </a:r>
            <a:r>
              <a:rPr lang="en-GB" sz="1500" dirty="0" smtClean="0">
                <a:solidFill>
                  <a:srgbClr val="558ED5"/>
                </a:solidFill>
              </a:rPr>
              <a:t>Forum </a:t>
            </a:r>
            <a:r>
              <a:rPr lang="en-GB" sz="1500" dirty="0">
                <a:solidFill>
                  <a:srgbClr val="558ED5"/>
                </a:solidFill>
              </a:rPr>
              <a:t>on "Turning the E-waste Challenge into an Opportunity", </a:t>
            </a:r>
            <a:r>
              <a:rPr lang="en-GB" sz="1500" dirty="0" smtClean="0">
                <a:solidFill>
                  <a:srgbClr val="558ED5"/>
                </a:solidFill>
              </a:rPr>
              <a:t>jointly organized by 	BCRC-Caribbean</a:t>
            </a:r>
            <a:r>
              <a:rPr lang="en-GB" sz="1500" dirty="0">
                <a:solidFill>
                  <a:srgbClr val="558ED5"/>
                </a:solidFill>
              </a:rPr>
              <a:t>, CRBAS, ECLAC, ITU, UNESCO, </a:t>
            </a:r>
            <a:r>
              <a:rPr lang="en-GB" sz="1500" dirty="0" smtClean="0">
                <a:solidFill>
                  <a:srgbClr val="558ED5"/>
                </a:solidFill>
              </a:rPr>
              <a:t>UNIDO and </a:t>
            </a:r>
            <a:r>
              <a:rPr lang="en-GB" sz="1500" dirty="0">
                <a:solidFill>
                  <a:srgbClr val="558ED5"/>
                </a:solidFill>
              </a:rPr>
              <a:t>UNU.</a:t>
            </a:r>
          </a:p>
          <a:p>
            <a:pPr marL="285750" indent="-285750" defTabSz="427038" fontAlgn="base">
              <a:spcBef>
                <a:spcPts val="600"/>
              </a:spcBef>
              <a:buFontTx/>
              <a:buBlip>
                <a:blip r:embed="rId5"/>
              </a:buBlip>
              <a:tabLst>
                <a:tab pos="1619250" algn="l"/>
              </a:tabLst>
            </a:pPr>
            <a:r>
              <a:rPr lang="en-GB" sz="1500" b="1" dirty="0">
                <a:solidFill>
                  <a:srgbClr val="1A620E"/>
                </a:solidFill>
              </a:rPr>
              <a:t>16 December: </a:t>
            </a:r>
            <a:r>
              <a:rPr lang="en-GB" sz="1500" dirty="0">
                <a:solidFill>
                  <a:srgbClr val="558ED5"/>
                </a:solidFill>
              </a:rPr>
              <a:t>Training on “Green ICT Policies and Standards”, jointly organized by CRBAS, 		</a:t>
            </a:r>
            <a:r>
              <a:rPr lang="en-GB" sz="1500" dirty="0" smtClean="0">
                <a:solidFill>
                  <a:srgbClr val="558ED5"/>
                </a:solidFill>
              </a:rPr>
              <a:t>ECLAC </a:t>
            </a:r>
            <a:r>
              <a:rPr lang="en-GB" sz="1500" dirty="0">
                <a:solidFill>
                  <a:srgbClr val="558ED5"/>
                </a:solidFill>
              </a:rPr>
              <a:t>and ITU. </a:t>
            </a:r>
            <a:r>
              <a:rPr lang="en-GB" sz="1500" dirty="0">
                <a:solidFill>
                  <a:srgbClr val="1A620E"/>
                </a:solidFill>
              </a:rPr>
              <a:t>(morning)</a:t>
            </a:r>
          </a:p>
          <a:p>
            <a:pPr marL="285750" indent="-285750" defTabSz="457200" fontAlgn="base">
              <a:spcBef>
                <a:spcPts val="600"/>
              </a:spcBef>
              <a:buFontTx/>
              <a:buBlip>
                <a:blip r:embed="rId5"/>
              </a:buBlip>
              <a:tabLst>
                <a:tab pos="1527175" algn="l"/>
              </a:tabLst>
            </a:pPr>
            <a:r>
              <a:rPr lang="en-GB" sz="1500" b="1" dirty="0">
                <a:solidFill>
                  <a:srgbClr val="1A620E"/>
                </a:solidFill>
              </a:rPr>
              <a:t>16 December: </a:t>
            </a:r>
            <a:r>
              <a:rPr lang="en-GB" sz="1500" dirty="0">
                <a:solidFill>
                  <a:srgbClr val="558ED5"/>
                </a:solidFill>
              </a:rPr>
              <a:t>Forum on "Driving the Connect 2020 Agenda". </a:t>
            </a:r>
            <a:r>
              <a:rPr lang="en-GB" sz="1500" dirty="0">
                <a:solidFill>
                  <a:srgbClr val="1A620E"/>
                </a:solidFill>
              </a:rPr>
              <a:t>(afternoon)</a:t>
            </a:r>
          </a:p>
          <a:p>
            <a:pPr marL="285750" indent="-285750" defTabSz="471488" fontAlgn="base">
              <a:spcBef>
                <a:spcPts val="600"/>
              </a:spcBef>
              <a:buFontTx/>
              <a:buBlip>
                <a:blip r:embed="rId5"/>
              </a:buBlip>
            </a:pPr>
            <a:r>
              <a:rPr lang="en-GB" sz="1500" b="1" dirty="0">
                <a:solidFill>
                  <a:srgbClr val="1A620E"/>
                </a:solidFill>
              </a:rPr>
              <a:t>17- 18 December: </a:t>
            </a:r>
            <a:r>
              <a:rPr lang="en-GB" sz="1500" dirty="0">
                <a:solidFill>
                  <a:srgbClr val="558ED5"/>
                </a:solidFill>
              </a:rPr>
              <a:t>Forum on "Powering Smart Sustainable Cities With the Internet of Things", </a:t>
            </a:r>
            <a:r>
              <a:rPr lang="en-GB" sz="1500" dirty="0" smtClean="0">
                <a:solidFill>
                  <a:srgbClr val="558ED5"/>
                </a:solidFill>
              </a:rPr>
              <a:t>					 jointly organized </a:t>
            </a:r>
            <a:r>
              <a:rPr lang="en-GB" sz="1500" dirty="0">
                <a:solidFill>
                  <a:srgbClr val="558ED5"/>
                </a:solidFill>
              </a:rPr>
              <a:t>by ITU, UN-Habitat and UNESCO. </a:t>
            </a:r>
            <a:endParaRPr lang="es-ES_tradnl" sz="1500" dirty="0">
              <a:solidFill>
                <a:srgbClr val="558ED5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59636" y="2254432"/>
            <a:ext cx="2224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s-ES_tradnl" b="1" dirty="0">
                <a:solidFill>
                  <a:srgbClr val="1A620E"/>
                </a:solidFill>
                <a:ea typeface="ＭＳ Ｐゴシック" charset="0"/>
                <a:cs typeface="Arial" charset="0"/>
              </a:rPr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141735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3"/>
          <p:cNvSpPr>
            <a:spLocks noGrp="1"/>
          </p:cNvSpPr>
          <p:nvPr>
            <p:ph type="title"/>
          </p:nvPr>
        </p:nvSpPr>
        <p:spPr>
          <a:xfrm>
            <a:off x="652673" y="515972"/>
            <a:ext cx="7772400" cy="584775"/>
          </a:xfrm>
        </p:spPr>
        <p:txBody>
          <a:bodyPr/>
          <a:lstStyle/>
          <a:p>
            <a:r>
              <a:rPr lang="en-US" sz="3600" dirty="0"/>
              <a:t>THANK YOU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730846" y="1261779"/>
            <a:ext cx="5833828" cy="142146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 sz="3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defRPr sz="2800">
                <a:solidFill>
                  <a:srgbClr val="5C5C5C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rgbClr val="5C5C5C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9pPr>
          </a:lstStyle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en-US" altLang="en-US" sz="20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ITU-T SG20 “</a:t>
            </a:r>
            <a:r>
              <a:rPr lang="en-US" sz="2000" b="1" kern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IoT</a:t>
            </a:r>
            <a:r>
              <a:rPr lang="en-US" sz="2000" b="1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 and its applications including smart cities and communities (SC&amp;C)</a:t>
            </a:r>
            <a:r>
              <a:rPr lang="en-US" altLang="en-US" sz="2000" b="1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”</a:t>
            </a:r>
            <a:r>
              <a:rPr lang="en-US" altLang="en-US" sz="20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/>
            </a:r>
            <a:br>
              <a:rPr lang="en-US" altLang="en-US" sz="20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n-US" altLang="en-US" sz="2000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Browallia New" panose="020B0604020202020204" pitchFamily="34" charset="-34"/>
              </a:rPr>
              <a:t>itu.int/go/tsg20  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en-US" altLang="en-US" sz="2000" b="1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Contact: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  <a:hlinkClick r:id="rId2"/>
              </a:rPr>
              <a:t>tsbsg20@itu.int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  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ea typeface="Ebrima" panose="02000000000000000000" pitchFamily="2" charset="0"/>
              <a:cs typeface="Ebrima" panose="02000000000000000000" pitchFamily="2" charset="0"/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endParaRPr lang="en-US" altLang="en-US" sz="2000" kern="0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Ebrima" panose="02000000000000000000" pitchFamily="2" charset="0"/>
              <a:cs typeface="Ebrima" panose="02000000000000000000" pitchFamily="2" charset="0"/>
              <a:hlinkClick r:id="rId3"/>
            </a:endParaRPr>
          </a:p>
        </p:txBody>
      </p:sp>
      <p:pic>
        <p:nvPicPr>
          <p:cNvPr id="7" name="Picture 8" descr="https://farm3.staticflickr.com/2834/11832913965_09e0d874ad_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336" y="2791805"/>
            <a:ext cx="5883172" cy="290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942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069" y="243578"/>
            <a:ext cx="8229600" cy="1143000"/>
          </a:xfrm>
        </p:spPr>
        <p:txBody>
          <a:bodyPr/>
          <a:lstStyle/>
          <a:p>
            <a:r>
              <a:rPr lang="en-US" dirty="0" smtClean="0"/>
              <a:t>Statistics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A33F2-87F3-0845-BBF1-AC1C7FE79E0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311028" y="1107997"/>
            <a:ext cx="822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1600" dirty="0" smtClean="0"/>
              <a:t>Participation:</a:t>
            </a:r>
            <a:r>
              <a:rPr lang="en-US" sz="1600" dirty="0" smtClean="0"/>
              <a:t> </a:t>
            </a:r>
            <a:r>
              <a:rPr lang="en-GB" sz="1600" dirty="0" smtClean="0"/>
              <a:t>179 </a:t>
            </a:r>
            <a:r>
              <a:rPr lang="en-GB" sz="1600" dirty="0"/>
              <a:t>participants (18 delegates connected via remote participation); 82 Member States, 1 Associate, 11 Academia, 18 Recognized Operating Agencies, 9 ROIO, 37 SIO, 1 WTSA-08 Palestine and 15 Guests.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600" dirty="0" smtClean="0"/>
              <a:t>94 Contributions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600" dirty="0" smtClean="0"/>
              <a:t>123 TDs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600" dirty="0" smtClean="0"/>
              <a:t>7 Incoming Liaison Statements &amp; 17 Outgoing Liaison Statements 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1600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sz="16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763776"/>
              </p:ext>
            </p:extLst>
          </p:nvPr>
        </p:nvGraphicFramePr>
        <p:xfrm>
          <a:off x="135060" y="2916336"/>
          <a:ext cx="4144596" cy="2733675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3746500"/>
                <a:gridCol w="398096"/>
              </a:tblGrid>
              <a:tr h="361950">
                <a:tc gridSpan="2"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  <a:tab pos="457200" algn="l"/>
                        </a:tabLs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Final List of Participants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 gridSpan="2"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  <a:tab pos="457200" algn="l"/>
                        </a:tabLst>
                      </a:pPr>
                      <a:r>
                        <a:rPr lang="en-US" sz="1100" dirty="0">
                          <a:effectLst/>
                        </a:rPr>
                        <a:t>Study Group 20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  <a:tab pos="457200" algn="l"/>
                        </a:tabLst>
                      </a:pPr>
                      <a:r>
                        <a:rPr lang="en-US" sz="1100" dirty="0">
                          <a:effectLst/>
                        </a:rPr>
                        <a:t>Sector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  <a:tab pos="457200" algn="l"/>
                        </a:tabLst>
                      </a:pPr>
                      <a:r>
                        <a:rPr lang="en-US" sz="1100" dirty="0" err="1">
                          <a:effectLst/>
                        </a:rPr>
                        <a:t>Qty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  <a:tab pos="457200" algn="l"/>
                        </a:tabLst>
                      </a:pPr>
                      <a:r>
                        <a:rPr lang="en-US" sz="1100" dirty="0">
                          <a:effectLst/>
                        </a:rPr>
                        <a:t>Academia</a:t>
                      </a:r>
                      <a:endParaRPr lang="en-US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  <a:tab pos="457200" algn="l"/>
                        </a:tabLst>
                      </a:pPr>
                      <a:r>
                        <a:rPr lang="en-US" sz="1100">
                          <a:effectLst/>
                        </a:rPr>
                        <a:t>11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  <a:tab pos="457200" algn="l"/>
                        </a:tabLst>
                      </a:pPr>
                      <a:r>
                        <a:rPr lang="en-US" sz="1100" dirty="0">
                          <a:effectLst/>
                        </a:rPr>
                        <a:t>Associate</a:t>
                      </a:r>
                      <a:endParaRPr lang="en-US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  <a:tab pos="457200" algn="l"/>
                        </a:tabLs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  <a:tab pos="457200" algn="l"/>
                        </a:tabLst>
                      </a:pPr>
                      <a:r>
                        <a:rPr lang="en-US" sz="1100" dirty="0">
                          <a:effectLst/>
                        </a:rPr>
                        <a:t>Guest</a:t>
                      </a:r>
                      <a:endParaRPr lang="en-US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  <a:tab pos="457200" algn="l"/>
                        </a:tabLst>
                      </a:pPr>
                      <a:r>
                        <a:rPr lang="en-US" sz="1100">
                          <a:effectLst/>
                        </a:rPr>
                        <a:t>15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  <a:tab pos="457200" algn="l"/>
                        </a:tabLst>
                      </a:pPr>
                      <a:r>
                        <a:rPr lang="en-US" sz="1100" dirty="0">
                          <a:effectLst/>
                        </a:rPr>
                        <a:t>ITU Staff</a:t>
                      </a:r>
                      <a:endParaRPr lang="en-US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  <a:tab pos="457200" algn="l"/>
                        </a:tabLs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  <a:tab pos="457200" algn="l"/>
                        </a:tabLst>
                      </a:pPr>
                      <a:r>
                        <a:rPr lang="en-US" sz="1100" dirty="0">
                          <a:effectLst/>
                        </a:rPr>
                        <a:t>Member States</a:t>
                      </a:r>
                      <a:endParaRPr lang="en-US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  <a:tab pos="457200" algn="l"/>
                        </a:tabLst>
                      </a:pPr>
                      <a:r>
                        <a:rPr lang="en-US" sz="1100">
                          <a:effectLst/>
                        </a:rPr>
                        <a:t>82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  <a:tab pos="457200" algn="l"/>
                        </a:tabLst>
                      </a:pPr>
                      <a:r>
                        <a:rPr lang="en-US" sz="1100" dirty="0">
                          <a:effectLst/>
                        </a:rPr>
                        <a:t>Recognized Operating Agencies (ROA)</a:t>
                      </a:r>
                      <a:endParaRPr lang="en-US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  <a:tab pos="457200" algn="l"/>
                        </a:tabLst>
                      </a:pPr>
                      <a:r>
                        <a:rPr lang="en-US" sz="1100">
                          <a:effectLst/>
                        </a:rPr>
                        <a:t>18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  <a:tab pos="457200" algn="l"/>
                        </a:tabLst>
                      </a:pPr>
                      <a:r>
                        <a:rPr lang="en-US" sz="1100" dirty="0">
                          <a:effectLst/>
                        </a:rPr>
                        <a:t>Regional or other International Organizations (ROIO)</a:t>
                      </a:r>
                      <a:endParaRPr lang="en-US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  <a:tab pos="457200" algn="l"/>
                        </a:tabLst>
                      </a:pPr>
                      <a:r>
                        <a:rPr lang="en-US" sz="1100">
                          <a:effectLst/>
                        </a:rPr>
                        <a:t>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  <a:tab pos="457200" algn="l"/>
                        </a:tabLst>
                      </a:pPr>
                      <a:r>
                        <a:rPr lang="en-US" sz="1100" dirty="0">
                          <a:effectLst/>
                        </a:rPr>
                        <a:t>Scientific or Industrial Organization (SIO)</a:t>
                      </a:r>
                      <a:endParaRPr lang="en-US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  <a:tab pos="457200" algn="l"/>
                        </a:tabLst>
                      </a:pPr>
                      <a:r>
                        <a:rPr lang="en-US" sz="1100">
                          <a:effectLst/>
                        </a:rPr>
                        <a:t>37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  <a:tab pos="457200" algn="l"/>
                        </a:tabLst>
                      </a:pPr>
                      <a:r>
                        <a:rPr lang="en-US" sz="1100" dirty="0">
                          <a:effectLst/>
                        </a:rPr>
                        <a:t>WTSA-08 Palestine</a:t>
                      </a:r>
                      <a:endParaRPr lang="en-US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  <a:tab pos="457200" algn="l"/>
                        </a:tabLs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  <a:tab pos="457200" algn="l"/>
                        </a:tabLst>
                      </a:pPr>
                      <a:r>
                        <a:rPr lang="en-US" sz="1100" dirty="0">
                          <a:effectLst/>
                        </a:rPr>
                        <a:t>Grand Total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  <a:tab pos="457200" algn="l"/>
                        </a:tabLst>
                      </a:pPr>
                      <a:r>
                        <a:rPr lang="en-US" sz="1100" b="1" dirty="0">
                          <a:effectLst/>
                        </a:rPr>
                        <a:t>179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449256827"/>
              </p:ext>
            </p:extLst>
          </p:nvPr>
        </p:nvGraphicFramePr>
        <p:xfrm>
          <a:off x="4572000" y="290681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02768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030"/>
            <a:ext cx="8229600" cy="1143000"/>
          </a:xfrm>
        </p:spPr>
        <p:txBody>
          <a:bodyPr/>
          <a:lstStyle/>
          <a:p>
            <a:r>
              <a:rPr lang="en-US" dirty="0" smtClean="0"/>
              <a:t>Attendance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485" y="1144980"/>
            <a:ext cx="3305908" cy="5461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Remote participation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A33F2-87F3-0845-BBF1-AC1C7FE79E0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60485" y="3590352"/>
            <a:ext cx="3305908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558ED5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558ED5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58ED5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558ED5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558ED5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Participants by Region</a:t>
            </a:r>
            <a:endParaRPr lang="en-US" sz="24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913730"/>
              </p:ext>
            </p:extLst>
          </p:nvPr>
        </p:nvGraphicFramePr>
        <p:xfrm>
          <a:off x="1119921" y="1648067"/>
          <a:ext cx="2129448" cy="19383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0068"/>
                <a:gridCol w="959380"/>
              </a:tblGrid>
              <a:tr h="276911"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  <a:tab pos="457200" algn="l"/>
                        </a:tabLst>
                      </a:pPr>
                      <a:r>
                        <a:rPr lang="en-US" sz="1100" dirty="0">
                          <a:effectLst/>
                        </a:rPr>
                        <a:t>Region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  <a:tab pos="457200" algn="l"/>
                        </a:tabLst>
                      </a:pPr>
                      <a:r>
                        <a:rPr lang="en-US" sz="1100">
                          <a:effectLst/>
                        </a:rPr>
                        <a:t>Qty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</a:tr>
              <a:tr h="276911">
                <a:tc>
                  <a:txBody>
                    <a:bodyPr/>
                    <a:lstStyle/>
                    <a:p>
                      <a:pPr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  <a:tab pos="457200" algn="l"/>
                        </a:tabLst>
                      </a:pPr>
                      <a:r>
                        <a:rPr lang="en-US" sz="1100">
                          <a:effectLst/>
                        </a:rPr>
                        <a:t>Africa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  <a:tab pos="457200" algn="l"/>
                        </a:tabLs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</a:tr>
              <a:tr h="276911">
                <a:tc>
                  <a:txBody>
                    <a:bodyPr/>
                    <a:lstStyle/>
                    <a:p>
                      <a:pPr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  <a:tab pos="457200" algn="l"/>
                        </a:tabLst>
                      </a:pPr>
                      <a:r>
                        <a:rPr lang="en-US" sz="1100">
                          <a:effectLst/>
                        </a:rPr>
                        <a:t>Americas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  <a:tab pos="457200" algn="l"/>
                        </a:tabLst>
                      </a:pPr>
                      <a:r>
                        <a:rPr lang="en-US" sz="1100">
                          <a:effectLst/>
                        </a:rPr>
                        <a:t>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</a:tr>
              <a:tr h="276911">
                <a:tc>
                  <a:txBody>
                    <a:bodyPr/>
                    <a:lstStyle/>
                    <a:p>
                      <a:pPr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  <a:tab pos="457200" algn="l"/>
                        </a:tabLst>
                      </a:pPr>
                      <a:r>
                        <a:rPr lang="en-US" sz="1100">
                          <a:effectLst/>
                        </a:rPr>
                        <a:t>Arab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  <a:tab pos="457200" algn="l"/>
                        </a:tabLs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</a:tr>
              <a:tr h="276911">
                <a:tc>
                  <a:txBody>
                    <a:bodyPr/>
                    <a:lstStyle/>
                    <a:p>
                      <a:pPr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  <a:tab pos="457200" algn="l"/>
                        </a:tabLst>
                      </a:pPr>
                      <a:r>
                        <a:rPr lang="en-US" sz="1100">
                          <a:effectLst/>
                        </a:rPr>
                        <a:t>Asia &amp; Pacific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  <a:tab pos="457200" algn="l"/>
                        </a:tabLst>
                      </a:pPr>
                      <a:r>
                        <a:rPr lang="en-US" sz="1100">
                          <a:effectLst/>
                        </a:rPr>
                        <a:t>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</a:tr>
              <a:tr h="276911">
                <a:tc>
                  <a:txBody>
                    <a:bodyPr/>
                    <a:lstStyle/>
                    <a:p>
                      <a:pPr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  <a:tab pos="457200" algn="l"/>
                        </a:tabLst>
                      </a:pPr>
                      <a:r>
                        <a:rPr lang="en-US" sz="1100">
                          <a:effectLst/>
                        </a:rPr>
                        <a:t>Europe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  <a:tab pos="457200" algn="l"/>
                        </a:tabLs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</a:tr>
              <a:tr h="276911"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  <a:tab pos="457200" algn="l"/>
                        </a:tabLst>
                      </a:pPr>
                      <a:r>
                        <a:rPr lang="en-US" sz="1100">
                          <a:effectLst/>
                        </a:rPr>
                        <a:t>Grand Total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  <a:tab pos="457200" algn="l"/>
                        </a:tabLst>
                      </a:pPr>
                      <a:r>
                        <a:rPr lang="en-US" sz="1100" dirty="0">
                          <a:effectLst/>
                        </a:rPr>
                        <a:t>18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406231"/>
              </p:ext>
            </p:extLst>
          </p:nvPr>
        </p:nvGraphicFramePr>
        <p:xfrm>
          <a:off x="1081258" y="4056364"/>
          <a:ext cx="2064385" cy="18002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4125"/>
                <a:gridCol w="810260"/>
              </a:tblGrid>
              <a:tr h="200025"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  <a:tab pos="457200" algn="l"/>
                        </a:tabLst>
                      </a:pPr>
                      <a:r>
                        <a:rPr lang="en-US" sz="1100" dirty="0">
                          <a:effectLst/>
                        </a:rPr>
                        <a:t>Region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  <a:tab pos="457200" algn="l"/>
                        </a:tabLst>
                      </a:pPr>
                      <a:r>
                        <a:rPr lang="en-US" sz="1100">
                          <a:effectLst/>
                        </a:rPr>
                        <a:t>Qty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  <a:tab pos="457200" algn="l"/>
                        </a:tabLst>
                      </a:pPr>
                      <a:r>
                        <a:rPr lang="en-US" sz="1100">
                          <a:effectLst/>
                        </a:rPr>
                        <a:t>Americas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  <a:tab pos="457200" algn="l"/>
                        </a:tabLst>
                      </a:pPr>
                      <a:r>
                        <a:rPr lang="en-US" sz="1100">
                          <a:effectLst/>
                        </a:rPr>
                        <a:t>22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  <a:tab pos="457200" algn="l"/>
                        </a:tabLst>
                      </a:pPr>
                      <a:r>
                        <a:rPr lang="en-US" sz="1100" dirty="0">
                          <a:effectLst/>
                        </a:rPr>
                        <a:t>Europa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  <a:tab pos="457200" algn="l"/>
                        </a:tabLst>
                      </a:pPr>
                      <a:r>
                        <a:rPr lang="en-US" sz="1100">
                          <a:effectLst/>
                        </a:rPr>
                        <a:t>23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  <a:tab pos="457200" algn="l"/>
                        </a:tabLst>
                      </a:pPr>
                      <a:r>
                        <a:rPr lang="en-US" sz="1100">
                          <a:effectLst/>
                        </a:rPr>
                        <a:t>CIS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  <a:tab pos="457200" algn="l"/>
                        </a:tabLst>
                      </a:pPr>
                      <a:r>
                        <a:rPr lang="en-US" sz="1100">
                          <a:effectLst/>
                        </a:rPr>
                        <a:t>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  <a:tab pos="457200" algn="l"/>
                        </a:tabLst>
                      </a:pPr>
                      <a:r>
                        <a:rPr lang="en-US" sz="1100">
                          <a:effectLst/>
                        </a:rPr>
                        <a:t>Africa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  <a:tab pos="457200" algn="l"/>
                        </a:tabLs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  <a:tab pos="457200" algn="l"/>
                        </a:tabLst>
                      </a:pPr>
                      <a:r>
                        <a:rPr lang="en-US" sz="1100">
                          <a:effectLst/>
                        </a:rPr>
                        <a:t>Asia &amp; Pacific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  <a:tab pos="457200" algn="l"/>
                        </a:tabLst>
                      </a:pPr>
                      <a:r>
                        <a:rPr lang="en-US" sz="1100">
                          <a:effectLst/>
                        </a:rPr>
                        <a:t>78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  <a:tab pos="457200" algn="l"/>
                        </a:tabLst>
                      </a:pPr>
                      <a:r>
                        <a:rPr lang="en-US" sz="1100">
                          <a:effectLst/>
                        </a:rPr>
                        <a:t>Arab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  <a:tab pos="457200" algn="l"/>
                        </a:tabLst>
                      </a:pPr>
                      <a:r>
                        <a:rPr lang="en-US" sz="1100">
                          <a:effectLst/>
                        </a:rPr>
                        <a:t>15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  <a:tab pos="457200" algn="l"/>
                        </a:tabLst>
                      </a:pPr>
                      <a:r>
                        <a:rPr lang="en-US" sz="1100">
                          <a:effectLst/>
                        </a:rPr>
                        <a:t>Other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  <a:tab pos="457200" algn="l"/>
                        </a:tabLst>
                      </a:pPr>
                      <a:r>
                        <a:rPr lang="en-US" sz="1100">
                          <a:effectLst/>
                        </a:rPr>
                        <a:t>29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  <a:tab pos="457200" algn="l"/>
                        </a:tabLst>
                      </a:pPr>
                      <a:r>
                        <a:rPr lang="en-US" sz="1100">
                          <a:effectLst/>
                        </a:rPr>
                        <a:t>Total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  <a:tab pos="457200" algn="l"/>
                        </a:tabLst>
                      </a:pPr>
                      <a:r>
                        <a:rPr lang="en-US" sz="1100" dirty="0">
                          <a:effectLst/>
                        </a:rPr>
                        <a:t>179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010540033"/>
              </p:ext>
            </p:extLst>
          </p:nvPr>
        </p:nvGraphicFramePr>
        <p:xfrm>
          <a:off x="3106420" y="1636710"/>
          <a:ext cx="6019800" cy="3381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09666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521" y="1045557"/>
            <a:ext cx="9017479" cy="492113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600" dirty="0" smtClean="0"/>
              <a:t>Rapporteurs </a:t>
            </a:r>
            <a:r>
              <a:rPr lang="en-US" sz="1600" dirty="0"/>
              <a:t>and Associate Rapporteurs </a:t>
            </a:r>
            <a:r>
              <a:rPr lang="en-US" sz="1600" dirty="0" smtClean="0"/>
              <a:t>have been designated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 smtClean="0">
                <a:hlinkClick r:id="rId2"/>
              </a:rPr>
              <a:t>http</a:t>
            </a:r>
            <a:r>
              <a:rPr lang="en-US" sz="1600" dirty="0">
                <a:hlinkClick r:id="rId2"/>
              </a:rPr>
              <a:t>://</a:t>
            </a:r>
            <a:r>
              <a:rPr lang="en-US" sz="1600" dirty="0" smtClean="0">
                <a:hlinkClick r:id="rId2"/>
              </a:rPr>
              <a:t>www.itu.int/en/ITU-T/studygroups/2013-2016/20/Pages/rapporteurs.aspx</a:t>
            </a:r>
            <a:r>
              <a:rPr lang="en-US" sz="1600" dirty="0" smtClean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 smtClean="0"/>
              <a:t>Liaison </a:t>
            </a:r>
            <a:r>
              <a:rPr lang="en-US" sz="1600" dirty="0"/>
              <a:t>rapporteurs to the collaborating international </a:t>
            </a:r>
            <a:r>
              <a:rPr lang="en-US" sz="1600" dirty="0" smtClean="0"/>
              <a:t>organizations have been designated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>
                <a:hlinkClick r:id="rId3"/>
              </a:rPr>
              <a:t>http://</a:t>
            </a:r>
            <a:r>
              <a:rPr lang="en-US" sz="1600" dirty="0" smtClean="0">
                <a:hlinkClick r:id="rId3"/>
              </a:rPr>
              <a:t>www.itu.int/en/ITU-T/studygroups/2013-2016/20/Pages/representatives.aspx</a:t>
            </a:r>
            <a:r>
              <a:rPr lang="en-US" sz="1600" dirty="0" smtClean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 smtClean="0"/>
              <a:t>Terms of reference of the Joint </a:t>
            </a:r>
            <a:r>
              <a:rPr lang="en-US" sz="1600" dirty="0"/>
              <a:t>Coordination Activity on </a:t>
            </a:r>
            <a:r>
              <a:rPr lang="en-US" sz="1600" dirty="0" smtClean="0"/>
              <a:t>Internet of Things &amp; Smart Cities and Communities (</a:t>
            </a:r>
            <a:r>
              <a:rPr lang="en-US" sz="1600" dirty="0" err="1" smtClean="0"/>
              <a:t>JCA-IoT&amp;SCC</a:t>
            </a:r>
            <a:r>
              <a:rPr lang="en-US" sz="1600" dirty="0" smtClean="0"/>
              <a:t>) have been agreed </a:t>
            </a:r>
            <a:r>
              <a:rPr lang="en-US" sz="1600" dirty="0" smtClean="0">
                <a:hlinkClick r:id="rId4"/>
              </a:rPr>
              <a:t>(TD24Rev2)</a:t>
            </a:r>
            <a:endParaRPr lang="en-US" sz="16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 smtClean="0"/>
              <a:t>Next </a:t>
            </a:r>
            <a:r>
              <a:rPr lang="en-US" sz="1600" dirty="0" err="1" smtClean="0"/>
              <a:t>JCA-IoT&amp;SCC</a:t>
            </a:r>
            <a:r>
              <a:rPr lang="en-US" sz="1600" dirty="0" smtClean="0"/>
              <a:t> meeting to be held in conjunction with the next SG20 meeting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 smtClean="0"/>
              <a:t>Participation </a:t>
            </a:r>
            <a:r>
              <a:rPr lang="en-US" sz="1600" dirty="0"/>
              <a:t>of SMEs </a:t>
            </a:r>
            <a:r>
              <a:rPr lang="en-US" sz="1600" dirty="0">
                <a:hlinkClick r:id="rId5"/>
              </a:rPr>
              <a:t>(C58Rev.1</a:t>
            </a:r>
            <a:r>
              <a:rPr lang="en-US" sz="1600" dirty="0" smtClean="0">
                <a:hlinkClick r:id="rId5"/>
              </a:rPr>
              <a:t>)</a:t>
            </a:r>
            <a:endParaRPr lang="en-US" sz="16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/>
              <a:t>It was agreed that SG20 will volunteer to carry out a pilot project to promote the participation of SMEs if this option is made </a:t>
            </a:r>
            <a:r>
              <a:rPr lang="en-US" sz="1600" dirty="0" smtClean="0"/>
              <a:t>available by </a:t>
            </a:r>
            <a:r>
              <a:rPr lang="en-US" sz="1600" dirty="0"/>
              <a:t>Council Working Group on Financial and Human </a:t>
            </a:r>
            <a:r>
              <a:rPr lang="en-US" sz="1600" dirty="0" smtClean="0"/>
              <a:t>Resources and </a:t>
            </a:r>
            <a:r>
              <a:rPr lang="en-US" sz="1600" dirty="0"/>
              <a:t>ITU Council </a:t>
            </a:r>
            <a:endParaRPr lang="en-US" sz="16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 smtClean="0"/>
              <a:t>Mailing Lists are available at</a:t>
            </a:r>
            <a:r>
              <a:rPr lang="en-US" sz="1600" dirty="0"/>
              <a:t>: </a:t>
            </a:r>
            <a:r>
              <a:rPr lang="en-US" sz="1600" dirty="0">
                <a:hlinkClick r:id="rId6"/>
              </a:rPr>
              <a:t>http://</a:t>
            </a:r>
            <a:r>
              <a:rPr lang="en-US" sz="1600" dirty="0" smtClean="0">
                <a:hlinkClick r:id="rId6"/>
              </a:rPr>
              <a:t>www.itu.int/en/ITU-T/studygroups/2013-2016/20/Pages/ifa-structure.aspx</a:t>
            </a:r>
            <a:r>
              <a:rPr lang="en-US" sz="1600" dirty="0" smtClean="0"/>
              <a:t> 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/>
              <a:t>Meeting reports: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/>
              <a:t>The draft Report of Working Party 1/5 can be found in </a:t>
            </a:r>
            <a:r>
              <a:rPr lang="en-US" sz="1600" dirty="0" smtClean="0">
                <a:hlinkClick r:id="rId7"/>
              </a:rPr>
              <a:t>TD87Rev4 </a:t>
            </a:r>
            <a:endParaRPr lang="en-US" sz="16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/>
              <a:t>The draft Report of Working Party 2/5 can be found </a:t>
            </a:r>
            <a:r>
              <a:rPr lang="en-US" sz="1600" dirty="0" smtClean="0"/>
              <a:t>in </a:t>
            </a:r>
            <a:r>
              <a:rPr lang="en-US" sz="1600" dirty="0">
                <a:hlinkClick r:id="rId8"/>
              </a:rPr>
              <a:t>TD88Rev2</a:t>
            </a:r>
            <a:endParaRPr lang="en-US" sz="1600" dirty="0" smtClean="0"/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A33F2-87F3-0845-BBF1-AC1C7FE79E0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63945"/>
            <a:ext cx="8229600" cy="1017526"/>
          </a:xfrm>
        </p:spPr>
        <p:txBody>
          <a:bodyPr/>
          <a:lstStyle/>
          <a:p>
            <a:r>
              <a:rPr lang="en-GB" sz="3600" dirty="0" smtClean="0"/>
              <a:t>Results of the 1</a:t>
            </a:r>
            <a:r>
              <a:rPr lang="en-GB" sz="3600" baseline="30000" dirty="0" smtClean="0"/>
              <a:t>st</a:t>
            </a:r>
            <a:r>
              <a:rPr lang="en-GB" sz="3600" dirty="0" smtClean="0"/>
              <a:t> Meeting</a:t>
            </a:r>
            <a:r>
              <a:rPr lang="en-GB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58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521" y="1045557"/>
            <a:ext cx="9017479" cy="456393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Next SG20 Meeting: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18-26 January 2016, Singapore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Forum </a:t>
            </a:r>
            <a:r>
              <a:rPr lang="en-US" sz="2400" dirty="0"/>
              <a:t>on </a:t>
            </a:r>
            <a:r>
              <a:rPr lang="en-US" sz="2400" dirty="0" err="1"/>
              <a:t>IoT</a:t>
            </a:r>
            <a:r>
              <a:rPr lang="en-US" sz="2400" dirty="0"/>
              <a:t> &amp; Smart </a:t>
            </a:r>
            <a:r>
              <a:rPr lang="en-US" sz="2400" dirty="0" smtClean="0"/>
              <a:t>Cities: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18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January 2016, Singapore 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A33F2-87F3-0845-BBF1-AC1C7FE79E0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63945"/>
            <a:ext cx="8229600" cy="1017526"/>
          </a:xfrm>
        </p:spPr>
        <p:txBody>
          <a:bodyPr/>
          <a:lstStyle/>
          <a:p>
            <a:r>
              <a:rPr lang="en-GB" sz="3600" dirty="0" smtClean="0"/>
              <a:t>Next SG20 Meeting</a:t>
            </a:r>
            <a:r>
              <a:rPr lang="en-GB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570" y="2208367"/>
            <a:ext cx="5385380" cy="313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00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3608" y="568099"/>
            <a:ext cx="8229600" cy="1143000"/>
          </a:xfrm>
        </p:spPr>
        <p:txBody>
          <a:bodyPr/>
          <a:lstStyle/>
          <a:p>
            <a:r>
              <a:rPr lang="en-GB" dirty="0"/>
              <a:t>SG20 </a:t>
            </a:r>
            <a:r>
              <a:rPr lang="en-GB" dirty="0" smtClean="0"/>
              <a:t>Structure – agreed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1914614"/>
              </p:ext>
            </p:extLst>
          </p:nvPr>
        </p:nvGraphicFramePr>
        <p:xfrm>
          <a:off x="914400" y="1714502"/>
          <a:ext cx="7518400" cy="34230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8499"/>
                <a:gridCol w="5789901"/>
              </a:tblGrid>
              <a:tr h="337022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GB" sz="1200">
                          <a:effectLst/>
                        </a:rPr>
                        <a:t>Title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</a:tr>
              <a:tr h="337022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GB" sz="1200">
                          <a:effectLst/>
                        </a:rPr>
                        <a:t>PLEN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</a:tr>
              <a:tr h="389823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GB" sz="1200">
                          <a:effectLst/>
                        </a:rPr>
                        <a:t>Question 1/20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GB" sz="1200" dirty="0">
                          <a:effectLst/>
                        </a:rPr>
                        <a:t>Research and emerging technologies including terminologies and definitions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</a:tr>
              <a:tr h="337022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GB" sz="1200">
                          <a:effectLst/>
                        </a:rPr>
                        <a:t>Working Party 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GB" sz="1200" b="1" dirty="0">
                          <a:effectLst/>
                        </a:rPr>
                        <a:t>Internet of Things (</a:t>
                      </a:r>
                      <a:r>
                        <a:rPr lang="en-GB" sz="1200" b="1" dirty="0" err="1">
                          <a:effectLst/>
                        </a:rPr>
                        <a:t>IoT</a:t>
                      </a:r>
                      <a:r>
                        <a:rPr lang="en-GB" sz="1200" b="1" dirty="0">
                          <a:effectLst/>
                        </a:rPr>
                        <a:t>)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</a:tr>
              <a:tr h="337022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GB" sz="1200">
                          <a:effectLst/>
                        </a:rPr>
                        <a:t>Question 2/20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GB" sz="1200" dirty="0">
                          <a:effectLst/>
                        </a:rPr>
                        <a:t>Requirements and use cases for IoT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</a:tr>
              <a:tr h="337022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GB" sz="1200">
                          <a:effectLst/>
                        </a:rPr>
                        <a:t>Question 3/20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GB" sz="1200">
                          <a:effectLst/>
                        </a:rPr>
                        <a:t>IoT functional architecture including signalling requirements and protocols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</a:tr>
              <a:tr h="337022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GB" sz="1200">
                          <a:effectLst/>
                        </a:rPr>
                        <a:t>Question 4/20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GB" sz="1200">
                          <a:effectLst/>
                        </a:rPr>
                        <a:t>IoT applications and services including end user networks and interworking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</a:tr>
              <a:tr h="337022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GB" sz="1200">
                          <a:effectLst/>
                        </a:rPr>
                        <a:t>Working Party 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GB" sz="1200" b="1" dirty="0">
                          <a:effectLst/>
                        </a:rPr>
                        <a:t>Smart cities and Communities (SC&amp;C)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</a:tr>
              <a:tr h="337022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GB" sz="1200">
                          <a:effectLst/>
                        </a:rPr>
                        <a:t>Question 5/20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</a:rPr>
                        <a:t>SC&amp;C requirements, applications and services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</a:tr>
              <a:tr h="337022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GB" sz="1200">
                          <a:effectLst/>
                        </a:rPr>
                        <a:t>Question 6/20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</a:rPr>
                        <a:t>SC&amp;C infrastructure and framework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A33F2-87F3-0845-BBF1-AC1C7FE79E0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020879" y="872425"/>
            <a:ext cx="1570183" cy="48159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hlinkClick r:id="rId2"/>
              </a:rPr>
              <a:t>TD03Rev.5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579" y="5257133"/>
            <a:ext cx="860484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ko-KR" sz="1600" dirty="0">
                <a:solidFill>
                  <a:srgbClr val="558ED5"/>
                </a:solidFill>
                <a:latin typeface="+mn-lt"/>
                <a:cs typeface="+mn-cs"/>
              </a:rPr>
              <a:t>See</a:t>
            </a:r>
            <a:r>
              <a:rPr lang="en-US" altLang="ko-KR" sz="1600" dirty="0" smtClean="0">
                <a:solidFill>
                  <a:srgbClr val="558ED5"/>
                </a:solidFill>
                <a:latin typeface="+mn-lt"/>
                <a:cs typeface="+mn-cs"/>
              </a:rPr>
              <a:t>: </a:t>
            </a:r>
            <a:r>
              <a:rPr lang="en-US" altLang="ko-KR" sz="1600" dirty="0" smtClean="0">
                <a:solidFill>
                  <a:srgbClr val="558ED5"/>
                </a:solidFill>
                <a:latin typeface="+mn-lt"/>
                <a:cs typeface="+mn-cs"/>
                <a:hlinkClick r:id="rId3"/>
              </a:rPr>
              <a:t>http</a:t>
            </a:r>
            <a:r>
              <a:rPr lang="en-US" altLang="ko-KR" sz="1600" dirty="0">
                <a:solidFill>
                  <a:srgbClr val="558ED5"/>
                </a:solidFill>
                <a:latin typeface="+mn-lt"/>
                <a:cs typeface="+mn-cs"/>
                <a:hlinkClick r:id="rId3"/>
              </a:rPr>
              <a:t>://</a:t>
            </a:r>
            <a:r>
              <a:rPr lang="en-US" altLang="ko-KR" sz="1600" dirty="0" smtClean="0">
                <a:solidFill>
                  <a:srgbClr val="558ED5"/>
                </a:solidFill>
                <a:latin typeface="+mn-lt"/>
                <a:cs typeface="+mn-cs"/>
                <a:hlinkClick r:id="rId3"/>
              </a:rPr>
              <a:t>www.itu.int/en/ITU-T/studygroups/2013-2016/20/Pages/structure.aspx</a:t>
            </a:r>
            <a:endParaRPr lang="en-US" altLang="ko-KR" sz="1600" dirty="0" smtClean="0">
              <a:solidFill>
                <a:srgbClr val="558ED5"/>
              </a:solidFill>
              <a:latin typeface="+mn-lt"/>
              <a:cs typeface="+mn-cs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ko-KR" sz="1600" dirty="0" smtClean="0">
                <a:solidFill>
                  <a:srgbClr val="558ED5"/>
                </a:solidFill>
                <a:latin typeface="+mn-lt"/>
                <a:cs typeface="+mn-cs"/>
              </a:rPr>
              <a:t>List </a:t>
            </a:r>
            <a:r>
              <a:rPr lang="en-US" altLang="ko-KR" sz="1600" dirty="0">
                <a:solidFill>
                  <a:srgbClr val="558ED5"/>
                </a:solidFill>
                <a:latin typeface="+mn-lt"/>
                <a:cs typeface="+mn-cs"/>
              </a:rPr>
              <a:t>of Questions: </a:t>
            </a:r>
            <a:r>
              <a:rPr lang="en-US" altLang="ko-KR" sz="1600" dirty="0">
                <a:solidFill>
                  <a:srgbClr val="558ED5"/>
                </a:solidFill>
                <a:latin typeface="+mn-lt"/>
                <a:cs typeface="+mn-cs"/>
                <a:hlinkClick r:id="rId4"/>
              </a:rPr>
              <a:t>http://</a:t>
            </a:r>
            <a:r>
              <a:rPr lang="en-US" altLang="ko-KR" sz="1600" dirty="0" smtClean="0">
                <a:solidFill>
                  <a:srgbClr val="558ED5"/>
                </a:solidFill>
                <a:latin typeface="+mn-lt"/>
                <a:cs typeface="+mn-cs"/>
                <a:hlinkClick r:id="rId4"/>
              </a:rPr>
              <a:t>www.itu.int/en/ITU-T/studygroups/2013-2016/20/Pages/questions.aspx</a:t>
            </a:r>
            <a:r>
              <a:rPr lang="en-US" altLang="ko-KR" sz="1600" dirty="0" smtClean="0">
                <a:solidFill>
                  <a:srgbClr val="558ED5"/>
                </a:solidFill>
                <a:latin typeface="+mn-lt"/>
                <a:cs typeface="+mn-cs"/>
              </a:rPr>
              <a:t>   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ko-KR" altLang="en-US" sz="2000" dirty="0">
              <a:solidFill>
                <a:srgbClr val="558ED5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1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6046"/>
            <a:ext cx="8229600" cy="763154"/>
          </a:xfrm>
        </p:spPr>
        <p:txBody>
          <a:bodyPr/>
          <a:lstStyle/>
          <a:p>
            <a:r>
              <a:rPr lang="en-US" dirty="0" smtClean="0"/>
              <a:t>Results (Q1/20)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A33F2-87F3-0845-BBF1-AC1C7FE79E0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890" y="1267957"/>
            <a:ext cx="8229600" cy="38306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000" b="1" i="1" dirty="0" smtClean="0"/>
              <a:t>Promotion of ITU-T SG20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000" dirty="0" smtClean="0"/>
              <a:t>5 Liaison statements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000" dirty="0" smtClean="0"/>
              <a:t>ITU to build synergies with the </a:t>
            </a:r>
            <a:r>
              <a:rPr lang="en-US" altLang="en-US" sz="2000" dirty="0" err="1"/>
              <a:t>IoT</a:t>
            </a:r>
            <a:r>
              <a:rPr lang="en-US" altLang="en-US" sz="2000" dirty="0"/>
              <a:t> Week conference in June </a:t>
            </a:r>
            <a:r>
              <a:rPr lang="en-US" altLang="en-US" sz="2000" dirty="0" smtClean="0"/>
              <a:t>2017 through a joint event to  promote SG20’s work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i="1" dirty="0"/>
              <a:t>Some potential areas of work for consideration in </a:t>
            </a:r>
            <a:r>
              <a:rPr lang="en-US" sz="2000" b="1" i="1" dirty="0" smtClean="0"/>
              <a:t>the </a:t>
            </a:r>
            <a:r>
              <a:rPr lang="en-US" sz="2000" b="1" i="1" dirty="0"/>
              <a:t>next meeting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000" dirty="0" smtClean="0"/>
              <a:t>Internet </a:t>
            </a:r>
            <a:r>
              <a:rPr lang="en-GB" sz="2000" dirty="0"/>
              <a:t>of Things testbeds and crowdsourcing potential for </a:t>
            </a:r>
            <a:r>
              <a:rPr lang="en-GB" sz="2000" dirty="0" err="1"/>
              <a:t>IoT</a:t>
            </a:r>
            <a:r>
              <a:rPr lang="en-GB" sz="2000" dirty="0"/>
              <a:t> standardization and smart </a:t>
            </a:r>
            <a:r>
              <a:rPr lang="en-GB" sz="2000" dirty="0" smtClean="0"/>
              <a:t>cities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000" dirty="0" err="1" smtClean="0"/>
              <a:t>IoT</a:t>
            </a:r>
            <a:r>
              <a:rPr lang="en-GB" sz="2000" dirty="0" smtClean="0"/>
              <a:t> framework and roadmap for rural areas in developing countries</a:t>
            </a:r>
            <a:endParaRPr lang="en-US" sz="20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000" dirty="0"/>
              <a:t>P</a:t>
            </a:r>
            <a:r>
              <a:rPr lang="en-GB" sz="2000" dirty="0" smtClean="0"/>
              <a:t>ersonal </a:t>
            </a:r>
            <a:r>
              <a:rPr lang="en-GB" sz="2000" dirty="0"/>
              <a:t>data </a:t>
            </a:r>
            <a:r>
              <a:rPr lang="en-GB" sz="2000" dirty="0" smtClean="0"/>
              <a:t>protection and privacy impact on </a:t>
            </a:r>
            <a:r>
              <a:rPr lang="en-GB" sz="2000" dirty="0" err="1" smtClean="0"/>
              <a:t>IoT</a:t>
            </a:r>
            <a:r>
              <a:rPr lang="en-GB" sz="2000" dirty="0" smtClean="0"/>
              <a:t> standardization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000" dirty="0"/>
              <a:t>S</a:t>
            </a:r>
            <a:r>
              <a:rPr lang="en-GB" sz="2000" dirty="0" smtClean="0"/>
              <a:t>tudy </a:t>
            </a:r>
            <a:r>
              <a:rPr lang="en-GB" sz="2000" dirty="0"/>
              <a:t>the impact of IPv6 transition </a:t>
            </a:r>
            <a:r>
              <a:rPr lang="en-GB" sz="2000" dirty="0" smtClean="0"/>
              <a:t>on </a:t>
            </a:r>
            <a:r>
              <a:rPr lang="en-GB" sz="2000" dirty="0" err="1"/>
              <a:t>IoT</a:t>
            </a:r>
            <a:r>
              <a:rPr lang="en-GB" sz="2000" dirty="0"/>
              <a:t> </a:t>
            </a:r>
            <a:r>
              <a:rPr lang="en-GB" sz="2000" dirty="0" smtClean="0"/>
              <a:t>standardization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000" dirty="0" smtClean="0"/>
              <a:t>Identify and study emerging </a:t>
            </a:r>
            <a:r>
              <a:rPr lang="en-GB" sz="2000" dirty="0" err="1" smtClean="0"/>
              <a:t>IoT</a:t>
            </a:r>
            <a:r>
              <a:rPr lang="en-GB" sz="2000" dirty="0" smtClean="0"/>
              <a:t> technologies  </a:t>
            </a:r>
            <a:endParaRPr lang="en-GB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/>
              <a:t>Report of Q1/20: </a:t>
            </a:r>
            <a:r>
              <a:rPr lang="en-GB" sz="2000" dirty="0">
                <a:hlinkClick r:id="rId3"/>
              </a:rPr>
              <a:t>http://</a:t>
            </a:r>
            <a:r>
              <a:rPr lang="en-GB" sz="2000" dirty="0" smtClean="0">
                <a:hlinkClick r:id="rId3"/>
              </a:rPr>
              <a:t>www.itu.int/md/T13-SG20-151019-TD-GEN-0077/en</a:t>
            </a:r>
            <a:r>
              <a:rPr lang="en-GB" sz="2000" dirty="0" smtClean="0"/>
              <a:t> </a:t>
            </a:r>
            <a:endParaRPr lang="en-US" sz="2000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5690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46791"/>
            <a:ext cx="8229600" cy="520505"/>
          </a:xfrm>
        </p:spPr>
        <p:txBody>
          <a:bodyPr/>
          <a:lstStyle/>
          <a:p>
            <a:r>
              <a:rPr lang="en-US" dirty="0" smtClean="0"/>
              <a:t>Results (Q2/20)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A33F2-87F3-0845-BBF1-AC1C7FE79E0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623" y="1203321"/>
            <a:ext cx="8832752" cy="3830638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§"/>
            </a:pPr>
            <a:r>
              <a:rPr lang="en-US" sz="2000" dirty="0" smtClean="0"/>
              <a:t>Discussion started on Q2/20 work plan: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 smtClean="0"/>
              <a:t>To develop further requirements of </a:t>
            </a:r>
            <a:r>
              <a:rPr lang="en-US" sz="1600" dirty="0" err="1" smtClean="0"/>
              <a:t>IoT</a:t>
            </a:r>
            <a:r>
              <a:rPr lang="en-US" sz="1600" dirty="0" smtClean="0"/>
              <a:t> in the different vertical fields (plan to be defined for involvement of stakeholders)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 smtClean="0"/>
              <a:t>To collect </a:t>
            </a:r>
            <a:r>
              <a:rPr lang="en-US" sz="1600" dirty="0" err="1" smtClean="0"/>
              <a:t>IoT</a:t>
            </a:r>
            <a:r>
              <a:rPr lang="en-US" sz="1600" dirty="0" smtClean="0"/>
              <a:t>-enabled use cases in support to the requirements studies (inputs from regions already in progress)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 smtClean="0"/>
              <a:t>To identify relevant ecosystems and associated models </a:t>
            </a:r>
            <a:r>
              <a:rPr lang="en-US" sz="1600" u="sng" dirty="0" smtClean="0"/>
              <a:t> </a:t>
            </a:r>
            <a:r>
              <a:rPr lang="en-US" sz="1600" dirty="0" smtClean="0"/>
              <a:t>in the different </a:t>
            </a:r>
            <a:r>
              <a:rPr lang="en-US" sz="1600" dirty="0" err="1" smtClean="0"/>
              <a:t>IoT</a:t>
            </a:r>
            <a:r>
              <a:rPr lang="en-US" sz="1600" dirty="0" smtClean="0"/>
              <a:t>-enabled fields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 smtClean="0"/>
              <a:t>To identify requirements for services based on the integration with advanced ICT (e.g. Cloud-enabled </a:t>
            </a:r>
            <a:r>
              <a:rPr lang="en-US" sz="1600" dirty="0" err="1" smtClean="0"/>
              <a:t>IoT</a:t>
            </a:r>
            <a:r>
              <a:rPr lang="en-US" sz="1600" dirty="0" smtClean="0"/>
              <a:t> services)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Q2/20 is now responsible for studies on: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Big Data in </a:t>
            </a:r>
            <a:r>
              <a:rPr lang="en-US" sz="1800" dirty="0" err="1" smtClean="0"/>
              <a:t>IoT</a:t>
            </a:r>
            <a:r>
              <a:rPr lang="en-US" sz="1800" dirty="0" smtClean="0"/>
              <a:t>, </a:t>
            </a:r>
            <a:r>
              <a:rPr lang="en-US" sz="1800" dirty="0" err="1" smtClean="0"/>
              <a:t>IoT</a:t>
            </a:r>
            <a:r>
              <a:rPr lang="en-US" sz="1800" dirty="0" smtClean="0"/>
              <a:t> Accounting and Charging, Wearables, network requirements, device management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Q2/20 Living list: </a:t>
            </a:r>
            <a:r>
              <a:rPr lang="en-US" sz="2000" dirty="0" smtClean="0">
                <a:hlinkClick r:id="rId3"/>
              </a:rPr>
              <a:t>http://www.itu.int/md/meetingdoc.asp?lang=en&amp;parent=T13-SG20-151019-TD-GEN-0109</a:t>
            </a:r>
            <a:r>
              <a:rPr lang="en-US" sz="2000" dirty="0" smtClean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Q2/20 Report</a:t>
            </a:r>
            <a:r>
              <a:rPr lang="en-US" sz="2000" dirty="0"/>
              <a:t>: </a:t>
            </a:r>
            <a:r>
              <a:rPr lang="en-US" sz="2000" dirty="0">
                <a:hlinkClick r:id="rId4"/>
              </a:rPr>
              <a:t>http://</a:t>
            </a:r>
            <a:r>
              <a:rPr lang="en-US" sz="2000" dirty="0" smtClean="0">
                <a:hlinkClick r:id="rId4"/>
              </a:rPr>
              <a:t>www.itu.int/md/meetingdoc.asp?lang=en&amp;parent=T13-SG20-151019-TD-GEN-0108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8554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2391"/>
            <a:ext cx="8229600" cy="1009794"/>
          </a:xfrm>
        </p:spPr>
        <p:txBody>
          <a:bodyPr/>
          <a:lstStyle/>
          <a:p>
            <a:r>
              <a:rPr lang="en-US" dirty="0" smtClean="0"/>
              <a:t>Results (Q3/20)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A33F2-87F3-0845-BBF1-AC1C7FE79E0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0850"/>
            <a:ext cx="8354291" cy="4931063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§"/>
            </a:pPr>
            <a:r>
              <a:rPr lang="en-US" sz="1800" dirty="0"/>
              <a:t>Discussion started on </a:t>
            </a:r>
            <a:r>
              <a:rPr lang="en-US" sz="1800" dirty="0" smtClean="0"/>
              <a:t>Q3/20 </a:t>
            </a:r>
            <a:r>
              <a:rPr lang="en-US" sz="1800" dirty="0"/>
              <a:t>work plan: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dirty="0"/>
              <a:t>To develop </a:t>
            </a:r>
            <a:r>
              <a:rPr lang="en-US" sz="1400" dirty="0" smtClean="0"/>
              <a:t>new architecture aspects </a:t>
            </a:r>
            <a:r>
              <a:rPr lang="en-US" sz="1400" dirty="0"/>
              <a:t>required to realize convergence based on </a:t>
            </a:r>
            <a:r>
              <a:rPr lang="en-US" sz="1400" dirty="0" err="1" smtClean="0"/>
              <a:t>IoT</a:t>
            </a:r>
            <a:r>
              <a:rPr lang="en-US" sz="1400" dirty="0" smtClean="0"/>
              <a:t> </a:t>
            </a:r>
            <a:r>
              <a:rPr lang="en-US" sz="1400" dirty="0"/>
              <a:t>(plan to be defined for involvement of stakeholders)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dirty="0" smtClean="0"/>
              <a:t>To identify requirements for </a:t>
            </a:r>
            <a:r>
              <a:rPr lang="en-US" sz="1400" dirty="0" err="1" smtClean="0"/>
              <a:t>signalling</a:t>
            </a:r>
            <a:r>
              <a:rPr lang="en-US" sz="1400" dirty="0" smtClean="0"/>
              <a:t> </a:t>
            </a:r>
            <a:r>
              <a:rPr lang="en-US" sz="1400" dirty="0"/>
              <a:t>and control </a:t>
            </a:r>
            <a:r>
              <a:rPr lang="en-US" sz="1400" dirty="0" smtClean="0"/>
              <a:t>architectures </a:t>
            </a:r>
            <a:r>
              <a:rPr lang="en-US" sz="1400" dirty="0"/>
              <a:t>for </a:t>
            </a:r>
            <a:r>
              <a:rPr lang="en-US" sz="1400" dirty="0" err="1"/>
              <a:t>IoT</a:t>
            </a:r>
            <a:r>
              <a:rPr lang="en-US" sz="1400" dirty="0"/>
              <a:t> and SC&amp;C</a:t>
            </a:r>
            <a:endParaRPr lang="en-US" sz="14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dirty="0" smtClean="0"/>
              <a:t>To identify requirements for enhancements </a:t>
            </a:r>
            <a:r>
              <a:rPr lang="en-US" sz="1400" dirty="0"/>
              <a:t>to existing </a:t>
            </a:r>
            <a:r>
              <a:rPr lang="en-US" sz="1400" dirty="0" err="1"/>
              <a:t>signalling</a:t>
            </a:r>
            <a:r>
              <a:rPr lang="en-US" sz="1400" dirty="0"/>
              <a:t> requirements and </a:t>
            </a:r>
            <a:r>
              <a:rPr lang="en-US" sz="1400" dirty="0" smtClean="0"/>
              <a:t>protocols </a:t>
            </a:r>
            <a:r>
              <a:rPr lang="en-US" sz="1400" dirty="0"/>
              <a:t>required </a:t>
            </a:r>
            <a:r>
              <a:rPr lang="en-US" sz="1400" dirty="0" smtClean="0"/>
              <a:t>in the </a:t>
            </a:r>
            <a:r>
              <a:rPr lang="en-US" sz="1400" dirty="0"/>
              <a:t>Internet of things (</a:t>
            </a:r>
            <a:r>
              <a:rPr lang="en-US" sz="1400" dirty="0" err="1"/>
              <a:t>IoT</a:t>
            </a:r>
            <a:r>
              <a:rPr lang="en-US" sz="1400" dirty="0"/>
              <a:t>), machine-to-machine (M2M) communication services and/or </a:t>
            </a:r>
            <a:r>
              <a:rPr lang="en-US" sz="1400" dirty="0" smtClean="0"/>
              <a:t>applications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/>
              <a:t>Q3/20 </a:t>
            </a:r>
            <a:r>
              <a:rPr lang="en-US" sz="1800" dirty="0"/>
              <a:t>is now responsible for </a:t>
            </a:r>
            <a:r>
              <a:rPr lang="en-US" sz="1800" dirty="0" smtClean="0"/>
              <a:t>ongoing </a:t>
            </a:r>
            <a:r>
              <a:rPr lang="en-US" sz="1800" dirty="0"/>
              <a:t>studies on: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 err="1" smtClean="0"/>
              <a:t>IoT</a:t>
            </a:r>
            <a:r>
              <a:rPr lang="en-US" sz="1600" dirty="0" smtClean="0"/>
              <a:t>-Self Organization Networking (draft </a:t>
            </a:r>
            <a:r>
              <a:rPr lang="en-US" sz="1600" dirty="0" err="1" smtClean="0"/>
              <a:t>Y.IoT</a:t>
            </a:r>
            <a:r>
              <a:rPr lang="en-US" sz="1600" dirty="0" smtClean="0"/>
              <a:t>-son) , </a:t>
            </a:r>
            <a:r>
              <a:rPr lang="en-US" sz="1600" dirty="0" err="1" smtClean="0"/>
              <a:t>IoT</a:t>
            </a:r>
            <a:r>
              <a:rPr lang="en-US" sz="1600" dirty="0" smtClean="0"/>
              <a:t>-constrained device networking (draft </a:t>
            </a:r>
            <a:r>
              <a:rPr lang="en-US" sz="1600" dirty="0" err="1" smtClean="0"/>
              <a:t>Y.IoT-cdn</a:t>
            </a:r>
            <a:r>
              <a:rPr lang="en-US" sz="1600" dirty="0" smtClean="0"/>
              <a:t>),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/>
              <a:t>New studies include: </a:t>
            </a:r>
            <a:endParaRPr lang="en-US" sz="1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 err="1" smtClean="0"/>
              <a:t>IoT</a:t>
            </a:r>
            <a:r>
              <a:rPr lang="en-US" sz="1600" dirty="0"/>
              <a:t> </a:t>
            </a:r>
            <a:r>
              <a:rPr lang="en-US" sz="1600" dirty="0" smtClean="0"/>
              <a:t>architecture aspects, requirements for </a:t>
            </a:r>
            <a:r>
              <a:rPr lang="en-US" sz="1600" dirty="0" err="1" smtClean="0"/>
              <a:t>signalling</a:t>
            </a:r>
            <a:r>
              <a:rPr lang="en-US" sz="1600" dirty="0" smtClean="0"/>
              <a:t> and control architectures in </a:t>
            </a:r>
            <a:r>
              <a:rPr lang="en-US" sz="1600" dirty="0" err="1" smtClean="0"/>
              <a:t>IoT</a:t>
            </a:r>
            <a:endParaRPr lang="en-US" sz="16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Q3/20 Living </a:t>
            </a:r>
            <a:r>
              <a:rPr lang="en-US" sz="2000" dirty="0"/>
              <a:t>List: </a:t>
            </a:r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www.itu.int/md/meetingdoc.asp?lang=en&amp;parent=T13-SG20-151019-TD-GEN-0118</a:t>
            </a:r>
            <a:r>
              <a:rPr lang="en-US" sz="2000" dirty="0" smtClean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Q3/20 Report: </a:t>
            </a:r>
            <a:r>
              <a:rPr lang="en-US" sz="1800" dirty="0">
                <a:hlinkClick r:id="rId3"/>
              </a:rPr>
              <a:t>http://</a:t>
            </a:r>
            <a:r>
              <a:rPr lang="en-US" sz="1800" dirty="0" smtClean="0">
                <a:hlinkClick r:id="rId3"/>
              </a:rPr>
              <a:t>www.itu.int/md/meetingdoc.asp?lang=en&amp;parent=T13-SG20-151019-TD-GEN-0086</a:t>
            </a:r>
            <a:r>
              <a:rPr lang="en-US" sz="1800" dirty="0" smtClean="0"/>
              <a:t>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838434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2B30D1142ED642AFE69EBF09474AF8" ma:contentTypeVersion="1" ma:contentTypeDescription="Create a new document." ma:contentTypeScope="" ma:versionID="8f9f1ddf90c347c66f120f512cf9bc3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1641A44-288A-4914-9403-C91F2CE90262}"/>
</file>

<file path=customXml/itemProps2.xml><?xml version="1.0" encoding="utf-8"?>
<ds:datastoreItem xmlns:ds="http://schemas.openxmlformats.org/officeDocument/2006/customXml" ds:itemID="{BE3B8159-42E3-432D-AF87-C1303E9604F3}"/>
</file>

<file path=customXml/itemProps3.xml><?xml version="1.0" encoding="utf-8"?>
<ds:datastoreItem xmlns:ds="http://schemas.openxmlformats.org/officeDocument/2006/customXml" ds:itemID="{BF95EECC-7935-4E78-8DDE-357546B3CC87}"/>
</file>

<file path=docProps/app.xml><?xml version="1.0" encoding="utf-8"?>
<Properties xmlns="http://schemas.openxmlformats.org/officeDocument/2006/extended-properties" xmlns:vt="http://schemas.openxmlformats.org/officeDocument/2006/docPropsVTypes">
  <TotalTime>4324</TotalTime>
  <Words>1260</Words>
  <Application>Microsoft Office PowerPoint</Application>
  <PresentationFormat>On-screen Show (4:3)</PresentationFormat>
  <Paragraphs>231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Batang</vt:lpstr>
      <vt:lpstr>ＭＳ Ｐゴシック</vt:lpstr>
      <vt:lpstr>ＭＳ Ｐゴシック</vt:lpstr>
      <vt:lpstr>SimSun</vt:lpstr>
      <vt:lpstr>Arial</vt:lpstr>
      <vt:lpstr>Browallia New</vt:lpstr>
      <vt:lpstr>Calibri</vt:lpstr>
      <vt:lpstr>Ebrima</vt:lpstr>
      <vt:lpstr>Times New Roman</vt:lpstr>
      <vt:lpstr>Verdana</vt:lpstr>
      <vt:lpstr>Wingdings</vt:lpstr>
      <vt:lpstr>Office Theme</vt:lpstr>
      <vt:lpstr>PowerPoint Presentation</vt:lpstr>
      <vt:lpstr>Statistics</vt:lpstr>
      <vt:lpstr>Attendance </vt:lpstr>
      <vt:lpstr>Results of the 1st Meeting </vt:lpstr>
      <vt:lpstr>Next SG20 Meeting </vt:lpstr>
      <vt:lpstr>SG20 Structure – agreed </vt:lpstr>
      <vt:lpstr>Results (Q1/20)</vt:lpstr>
      <vt:lpstr>Results (Q2/20)</vt:lpstr>
      <vt:lpstr>Results (Q3/20)</vt:lpstr>
      <vt:lpstr>Results (Q4/20)</vt:lpstr>
      <vt:lpstr>Results (Q5/20)</vt:lpstr>
      <vt:lpstr>Results Q6/20</vt:lpstr>
      <vt:lpstr>Coordination Sessions </vt:lpstr>
      <vt:lpstr>PowerPoint Presentation</vt:lpstr>
      <vt:lpstr>PowerPoint Presentation</vt:lpstr>
      <vt:lpstr>THANK YOU</vt:lpstr>
    </vt:vector>
  </TitlesOfParts>
  <Company>ITU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Gaspari</dc:creator>
  <cp:lastModifiedBy>Norton Viard, Emma</cp:lastModifiedBy>
  <cp:revision>551</cp:revision>
  <cp:lastPrinted>2014-12-08T07:10:17Z</cp:lastPrinted>
  <dcterms:created xsi:type="dcterms:W3CDTF">2014-09-01T15:38:30Z</dcterms:created>
  <dcterms:modified xsi:type="dcterms:W3CDTF">2015-11-17T08:53:45Z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0x010100CC2B30D1142ED642AFE69EBF09474AF8</vt:lpwstr>
  </property>
</Properties>
</file>