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91.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9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19"/>
  </p:notesMasterIdLst>
  <p:handoutMasterIdLst>
    <p:handoutMasterId r:id="rId120"/>
  </p:handoutMasterIdLst>
  <p:sldIdLst>
    <p:sldId id="359" r:id="rId2"/>
    <p:sldId id="360" r:id="rId3"/>
    <p:sldId id="399" r:id="rId4"/>
    <p:sldId id="400" r:id="rId5"/>
    <p:sldId id="401" r:id="rId6"/>
    <p:sldId id="402" r:id="rId7"/>
    <p:sldId id="405" r:id="rId8"/>
    <p:sldId id="361" r:id="rId9"/>
    <p:sldId id="548" r:id="rId10"/>
    <p:sldId id="406" r:id="rId11"/>
    <p:sldId id="362" r:id="rId12"/>
    <p:sldId id="467" r:id="rId13"/>
    <p:sldId id="407" r:id="rId14"/>
    <p:sldId id="442" r:id="rId15"/>
    <p:sldId id="484" r:id="rId16"/>
    <p:sldId id="453" r:id="rId17"/>
    <p:sldId id="412" r:id="rId18"/>
    <p:sldId id="413" r:id="rId19"/>
    <p:sldId id="486" r:id="rId20"/>
    <p:sldId id="517" r:id="rId21"/>
    <p:sldId id="485" r:id="rId22"/>
    <p:sldId id="516" r:id="rId23"/>
    <p:sldId id="513" r:id="rId24"/>
    <p:sldId id="454" r:id="rId25"/>
    <p:sldId id="551" r:id="rId26"/>
    <p:sldId id="552" r:id="rId27"/>
    <p:sldId id="419" r:id="rId28"/>
    <p:sldId id="420" r:id="rId29"/>
    <p:sldId id="455" r:id="rId30"/>
    <p:sldId id="421" r:id="rId31"/>
    <p:sldId id="446" r:id="rId32"/>
    <p:sldId id="475" r:id="rId33"/>
    <p:sldId id="423" r:id="rId34"/>
    <p:sldId id="549" r:id="rId35"/>
    <p:sldId id="456" r:id="rId36"/>
    <p:sldId id="481" r:id="rId37"/>
    <p:sldId id="547" r:id="rId38"/>
    <p:sldId id="457" r:id="rId39"/>
    <p:sldId id="458" r:id="rId40"/>
    <p:sldId id="387" r:id="rId41"/>
    <p:sldId id="425" r:id="rId42"/>
    <p:sldId id="427" r:id="rId43"/>
    <p:sldId id="474" r:id="rId44"/>
    <p:sldId id="431" r:id="rId45"/>
    <p:sldId id="388" r:id="rId46"/>
    <p:sldId id="476" r:id="rId47"/>
    <p:sldId id="479" r:id="rId48"/>
    <p:sldId id="482" r:id="rId49"/>
    <p:sldId id="480" r:id="rId50"/>
    <p:sldId id="436" r:id="rId51"/>
    <p:sldId id="464" r:id="rId52"/>
    <p:sldId id="466" r:id="rId53"/>
    <p:sldId id="477" r:id="rId54"/>
    <p:sldId id="465" r:id="rId55"/>
    <p:sldId id="478" r:id="rId56"/>
    <p:sldId id="438" r:id="rId57"/>
    <p:sldId id="545" r:id="rId58"/>
    <p:sldId id="408" r:id="rId59"/>
    <p:sldId id="392" r:id="rId60"/>
    <p:sldId id="393" r:id="rId61"/>
    <p:sldId id="444" r:id="rId62"/>
    <p:sldId id="440" r:id="rId63"/>
    <p:sldId id="409" r:id="rId64"/>
    <p:sldId id="441" r:id="rId65"/>
    <p:sldId id="550" r:id="rId66"/>
    <p:sldId id="543" r:id="rId67"/>
    <p:sldId id="410" r:id="rId68"/>
    <p:sldId id="358" r:id="rId69"/>
    <p:sldId id="518" r:id="rId70"/>
    <p:sldId id="566" r:id="rId71"/>
    <p:sldId id="519" r:id="rId72"/>
    <p:sldId id="520" r:id="rId73"/>
    <p:sldId id="521" r:id="rId74"/>
    <p:sldId id="522" r:id="rId75"/>
    <p:sldId id="523" r:id="rId76"/>
    <p:sldId id="524" r:id="rId77"/>
    <p:sldId id="525" r:id="rId78"/>
    <p:sldId id="526" r:id="rId79"/>
    <p:sldId id="527" r:id="rId80"/>
    <p:sldId id="528" r:id="rId81"/>
    <p:sldId id="529" r:id="rId82"/>
    <p:sldId id="530" r:id="rId83"/>
    <p:sldId id="531" r:id="rId84"/>
    <p:sldId id="532" r:id="rId85"/>
    <p:sldId id="586" r:id="rId86"/>
    <p:sldId id="544" r:id="rId87"/>
    <p:sldId id="533" r:id="rId88"/>
    <p:sldId id="584" r:id="rId89"/>
    <p:sldId id="582" r:id="rId90"/>
    <p:sldId id="583" r:id="rId91"/>
    <p:sldId id="534" r:id="rId92"/>
    <p:sldId id="587" r:id="rId93"/>
    <p:sldId id="535" r:id="rId94"/>
    <p:sldId id="536" r:id="rId95"/>
    <p:sldId id="588" r:id="rId96"/>
    <p:sldId id="585" r:id="rId97"/>
    <p:sldId id="537" r:id="rId98"/>
    <p:sldId id="538" r:id="rId99"/>
    <p:sldId id="539" r:id="rId100"/>
    <p:sldId id="540" r:id="rId101"/>
    <p:sldId id="541" r:id="rId102"/>
    <p:sldId id="542" r:id="rId103"/>
    <p:sldId id="546" r:id="rId104"/>
    <p:sldId id="567" r:id="rId105"/>
    <p:sldId id="568" r:id="rId106"/>
    <p:sldId id="569" r:id="rId107"/>
    <p:sldId id="570" r:id="rId108"/>
    <p:sldId id="571" r:id="rId109"/>
    <p:sldId id="573" r:id="rId110"/>
    <p:sldId id="574" r:id="rId111"/>
    <p:sldId id="575" r:id="rId112"/>
    <p:sldId id="577" r:id="rId113"/>
    <p:sldId id="576" r:id="rId114"/>
    <p:sldId id="578" r:id="rId115"/>
    <p:sldId id="579" r:id="rId116"/>
    <p:sldId id="580" r:id="rId117"/>
    <p:sldId id="581" r:id="rId118"/>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32E9"/>
    <a:srgbClr val="151EC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63" autoAdjust="0"/>
    <p:restoredTop sz="86257" autoAdjust="0"/>
  </p:normalViewPr>
  <p:slideViewPr>
    <p:cSldViewPr>
      <p:cViewPr varScale="1">
        <p:scale>
          <a:sx n="114" d="100"/>
          <a:sy n="114" d="100"/>
        </p:scale>
        <p:origin x="1350" y="11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27564"/>
    </p:cViewPr>
  </p:sorterViewPr>
  <p:notesViewPr>
    <p:cSldViewPr>
      <p:cViewPr varScale="1">
        <p:scale>
          <a:sx n="92" d="100"/>
          <a:sy n="92" d="100"/>
        </p:scale>
        <p:origin x="2826" y="10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851098" y="0"/>
            <a:ext cx="2944958" cy="494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3EFA207-B5B2-4D50-BC33-738EA2B08FF4}" type="datetimeFigureOut">
              <a:rPr lang="en-US" altLang="en-US"/>
              <a:pPr>
                <a:defRPr/>
              </a:pPr>
              <a:t>20/08/2015</a:t>
            </a:fld>
            <a:endParaRPr lang="en-US" altLang="en-US"/>
          </a:p>
        </p:txBody>
      </p:sp>
      <p:sp>
        <p:nvSpPr>
          <p:cNvPr id="4" name="Footer Placeholder 3"/>
          <p:cNvSpPr>
            <a:spLocks noGrp="1"/>
          </p:cNvSpPr>
          <p:nvPr>
            <p:ph type="ftr" sz="quarter" idx="2"/>
          </p:nvPr>
        </p:nvSpPr>
        <p:spPr>
          <a:xfrm>
            <a:off x="0" y="9378485"/>
            <a:ext cx="2944958" cy="4941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851098" y="9378485"/>
            <a:ext cx="2944958" cy="4941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344CEF-51E4-4569-BE72-1C42B23D0EDB}" type="slidenum">
              <a:rPr lang="en-US" altLang="en-US"/>
              <a:pPr>
                <a:defRPr/>
              </a:pPr>
              <a:t>‹#›</a:t>
            </a:fld>
            <a:endParaRPr lang="en-US" altLang="en-US"/>
          </a:p>
        </p:txBody>
      </p:sp>
    </p:spTree>
    <p:extLst>
      <p:ext uri="{BB962C8B-B14F-4D97-AF65-F5344CB8AC3E}">
        <p14:creationId xmlns:p14="http://schemas.microsoft.com/office/powerpoint/2010/main" val="14944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3" name="Date Placeholder 2"/>
          <p:cNvSpPr>
            <a:spLocks noGrp="1"/>
          </p:cNvSpPr>
          <p:nvPr>
            <p:ph type="dt" idx="1"/>
          </p:nvPr>
        </p:nvSpPr>
        <p:spPr>
          <a:xfrm>
            <a:off x="3851098" y="0"/>
            <a:ext cx="2944958" cy="494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1259C7D-F813-44F7-8D9A-7F277505F9C3}" type="datetimeFigureOut">
              <a:rPr lang="zh-CN" altLang="en-US"/>
              <a:pPr>
                <a:defRPr/>
              </a:pPr>
              <a:t>2015/8/20</a:t>
            </a:fld>
            <a:endParaRPr lang="en-US" altLang="zh-CN"/>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606" y="4690822"/>
            <a:ext cx="5438464" cy="4442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485"/>
            <a:ext cx="2944958" cy="4941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7" name="Slide Number Placeholder 6"/>
          <p:cNvSpPr>
            <a:spLocks noGrp="1"/>
          </p:cNvSpPr>
          <p:nvPr>
            <p:ph type="sldNum" sz="quarter" idx="5"/>
          </p:nvPr>
        </p:nvSpPr>
        <p:spPr>
          <a:xfrm>
            <a:off x="3851098" y="9378485"/>
            <a:ext cx="2944958" cy="4941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995FCDA-198A-4C33-9C09-1E71E40ACD47}" type="slidenum">
              <a:rPr lang="zh-CN" altLang="en-US"/>
              <a:pPr>
                <a:defRPr/>
              </a:pPr>
              <a:t>‹#›</a:t>
            </a:fld>
            <a:endParaRPr lang="en-US" altLang="zh-CN"/>
          </a:p>
        </p:txBody>
      </p:sp>
    </p:spTree>
    <p:extLst>
      <p:ext uri="{BB962C8B-B14F-4D97-AF65-F5344CB8AC3E}">
        <p14:creationId xmlns:p14="http://schemas.microsoft.com/office/powerpoint/2010/main" val="370717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14</a:t>
            </a:fld>
            <a:endParaRPr lang="en-US" altLang="zh-CN"/>
          </a:p>
        </p:txBody>
      </p:sp>
    </p:spTree>
    <p:extLst>
      <p:ext uri="{BB962C8B-B14F-4D97-AF65-F5344CB8AC3E}">
        <p14:creationId xmlns:p14="http://schemas.microsoft.com/office/powerpoint/2010/main" val="79504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400" b="1" dirty="0" smtClean="0"/>
              <a:t>X.509 Technical Corrigendum</a:t>
            </a:r>
          </a:p>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48</a:t>
            </a:fld>
            <a:endParaRPr lang="en-US" altLang="zh-CN"/>
          </a:p>
        </p:txBody>
      </p:sp>
    </p:spTree>
    <p:extLst>
      <p:ext uri="{BB962C8B-B14F-4D97-AF65-F5344CB8AC3E}">
        <p14:creationId xmlns:p14="http://schemas.microsoft.com/office/powerpoint/2010/main" val="114853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BAFFD1-F29C-45E7-9EF1-5DE61B4C7D2E}" type="slidenum">
              <a:rPr lang="zh-CN" altLang="en-US" smtClean="0"/>
              <a:pPr>
                <a:spcBef>
                  <a:spcPct val="0"/>
                </a:spcBef>
              </a:pPr>
              <a:t>50</a:t>
            </a:fld>
            <a:endParaRPr lang="en-US" altLang="zh-CN" smtClean="0"/>
          </a:p>
        </p:txBody>
      </p:sp>
    </p:spTree>
    <p:extLst>
      <p:ext uri="{BB962C8B-B14F-4D97-AF65-F5344CB8AC3E}">
        <p14:creationId xmlns:p14="http://schemas.microsoft.com/office/powerpoint/2010/main" val="5610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002573-7A48-4576-A0E8-A354E34AAF97}" type="slidenum">
              <a:rPr lang="zh-CN" altLang="en-US" smtClean="0">
                <a:latin typeface="Calibri" panose="020F0502020204030204" pitchFamily="34" charset="0"/>
              </a:rPr>
              <a:pPr/>
              <a:t>79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66986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94</a:t>
            </a:fld>
            <a:endParaRPr lang="en-US" altLang="zh-CN"/>
          </a:p>
        </p:txBody>
      </p:sp>
    </p:spTree>
    <p:extLst>
      <p:ext uri="{BB962C8B-B14F-4D97-AF65-F5344CB8AC3E}">
        <p14:creationId xmlns:p14="http://schemas.microsoft.com/office/powerpoint/2010/main" val="38100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95</a:t>
            </a:fld>
            <a:endParaRPr lang="en-US" altLang="zh-CN"/>
          </a:p>
        </p:txBody>
      </p:sp>
    </p:spTree>
    <p:extLst>
      <p:ext uri="{BB962C8B-B14F-4D97-AF65-F5344CB8AC3E}">
        <p14:creationId xmlns:p14="http://schemas.microsoft.com/office/powerpoint/2010/main" val="220173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96</a:t>
            </a:fld>
            <a:endParaRPr lang="en-US" altLang="zh-CN"/>
          </a:p>
        </p:txBody>
      </p:sp>
    </p:spTree>
    <p:extLst>
      <p:ext uri="{BB962C8B-B14F-4D97-AF65-F5344CB8AC3E}">
        <p14:creationId xmlns:p14="http://schemas.microsoft.com/office/powerpoint/2010/main" val="413663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Information technology – Open Systems Interconnection – The Directory:</a:t>
            </a:r>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104</a:t>
            </a:fld>
            <a:endParaRPr lang="en-US" altLang="zh-CN"/>
          </a:p>
        </p:txBody>
      </p:sp>
    </p:spTree>
    <p:extLst>
      <p:ext uri="{BB962C8B-B14F-4D97-AF65-F5344CB8AC3E}">
        <p14:creationId xmlns:p14="http://schemas.microsoft.com/office/powerpoint/2010/main" val="427060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652A7F-D63E-457D-832B-0FF36C68FA0E}" type="slidenum">
              <a:rPr lang="en-US" altLang="en-US" smtClean="0">
                <a:latin typeface="Verdana" panose="020B0604030504040204" pitchFamily="34" charset="0"/>
              </a:rPr>
              <a:pPr>
                <a:spcBef>
                  <a:spcPct val="0"/>
                </a:spcBef>
              </a:pPr>
              <a:t>15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65092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05000D-3F9A-469C-A655-BEBD7A23A154}" type="slidenum">
              <a:rPr lang="en-US" altLang="en-US" smtClean="0">
                <a:latin typeface="Verdana" panose="020B0604030504040204" pitchFamily="34" charset="0"/>
              </a:rPr>
              <a:pPr>
                <a:spcBef>
                  <a:spcPct val="0"/>
                </a:spcBef>
              </a:pPr>
              <a:t>16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3267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9C1B69-61B9-4EFB-9AB2-8DC6D5774017}" type="slidenum">
              <a:rPr lang="zh-CN" altLang="en-US" smtClean="0"/>
              <a:pPr>
                <a:spcBef>
                  <a:spcPct val="0"/>
                </a:spcBef>
              </a:pPr>
              <a:t>19</a:t>
            </a:fld>
            <a:endParaRPr lang="en-US" altLang="zh-CN" smtClean="0"/>
          </a:p>
        </p:txBody>
      </p:sp>
    </p:spTree>
    <p:extLst>
      <p:ext uri="{BB962C8B-B14F-4D97-AF65-F5344CB8AC3E}">
        <p14:creationId xmlns:p14="http://schemas.microsoft.com/office/powerpoint/2010/main" val="367532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36</a:t>
            </a:fld>
            <a:endParaRPr lang="en-US" altLang="zh-CN"/>
          </a:p>
        </p:txBody>
      </p:sp>
    </p:spTree>
    <p:extLst>
      <p:ext uri="{BB962C8B-B14F-4D97-AF65-F5344CB8AC3E}">
        <p14:creationId xmlns:p14="http://schemas.microsoft.com/office/powerpoint/2010/main" val="302646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F0197D-C83E-4EE2-9906-E6991AA0DBD5}" type="slidenum">
              <a:rPr lang="zh-CN" altLang="en-US" smtClean="0"/>
              <a:pPr>
                <a:spcBef>
                  <a:spcPct val="0"/>
                </a:spcBef>
              </a:pPr>
              <a:t>41</a:t>
            </a:fld>
            <a:endParaRPr lang="en-US" altLang="zh-CN" smtClean="0"/>
          </a:p>
        </p:txBody>
      </p:sp>
    </p:spTree>
    <p:extLst>
      <p:ext uri="{BB962C8B-B14F-4D97-AF65-F5344CB8AC3E}">
        <p14:creationId xmlns:p14="http://schemas.microsoft.com/office/powerpoint/2010/main" val="94321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B3D084-6CF4-4F33-89C4-5675990B1FDF}" type="slidenum">
              <a:rPr lang="zh-CN" altLang="en-US" smtClean="0"/>
              <a:pPr>
                <a:spcBef>
                  <a:spcPct val="0"/>
                </a:spcBef>
              </a:pPr>
              <a:t>42</a:t>
            </a:fld>
            <a:endParaRPr lang="en-US" altLang="zh-CN" smtClean="0"/>
          </a:p>
        </p:txBody>
      </p:sp>
    </p:spTree>
    <p:extLst>
      <p:ext uri="{BB962C8B-B14F-4D97-AF65-F5344CB8AC3E}">
        <p14:creationId xmlns:p14="http://schemas.microsoft.com/office/powerpoint/2010/main" val="355292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3E2022-B27F-47CB-8348-5722A2B7977F}" type="slidenum">
              <a:rPr lang="zh-CN" altLang="en-US" smtClean="0"/>
              <a:pPr>
                <a:spcBef>
                  <a:spcPct val="0"/>
                </a:spcBef>
              </a:pPr>
              <a:t>46</a:t>
            </a:fld>
            <a:endParaRPr lang="en-US" altLang="zh-CN" smtClean="0"/>
          </a:p>
        </p:txBody>
      </p:sp>
    </p:spTree>
    <p:extLst>
      <p:ext uri="{BB962C8B-B14F-4D97-AF65-F5344CB8AC3E}">
        <p14:creationId xmlns:p14="http://schemas.microsoft.com/office/powerpoint/2010/main" val="103388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47</a:t>
            </a:fld>
            <a:endParaRPr lang="en-US" altLang="zh-CN"/>
          </a:p>
        </p:txBody>
      </p:sp>
    </p:spTree>
    <p:extLst>
      <p:ext uri="{BB962C8B-B14F-4D97-AF65-F5344CB8AC3E}">
        <p14:creationId xmlns:p14="http://schemas.microsoft.com/office/powerpoint/2010/main" val="4158790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16211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2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SzPct val="700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p:txBody>
          <a:bodyPr/>
          <a:lstStyle>
            <a:lvl1pPr>
              <a:defRPr/>
            </a:lvl1pPr>
          </a:lstStyle>
          <a:p>
            <a:pPr>
              <a:defRPr/>
            </a:pPr>
            <a:fld id="{D0C81943-BDF4-4034-AF79-092B02D96B1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4295137B-FB23-4724-97C6-867D189C42F2}" type="datetime1">
              <a:rPr lang="en-US" altLang="ko-KR"/>
              <a:pPr>
                <a:defRPr/>
              </a:pPr>
              <a:t>20/08/2015</a:t>
            </a:fld>
            <a:r>
              <a:rPr lang="en-US" altLang="zh-CN"/>
              <a:t>Geneva, 6-7 December 2010</a:t>
            </a:r>
          </a:p>
        </p:txBody>
      </p:sp>
    </p:spTree>
    <p:extLst>
      <p:ext uri="{BB962C8B-B14F-4D97-AF65-F5344CB8AC3E}">
        <p14:creationId xmlns:p14="http://schemas.microsoft.com/office/powerpoint/2010/main" val="135994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8"/>
          <p:cNvSpPr>
            <a:spLocks noGrp="1"/>
          </p:cNvSpPr>
          <p:nvPr>
            <p:ph type="sldNum" sz="quarter" idx="10"/>
          </p:nvPr>
        </p:nvSpPr>
        <p:spPr/>
        <p:txBody>
          <a:bodyPr/>
          <a:lstStyle>
            <a:lvl1pPr>
              <a:defRPr/>
            </a:lvl1pPr>
          </a:lstStyle>
          <a:p>
            <a:pPr>
              <a:defRPr/>
            </a:pPr>
            <a:fld id="{B7ABEE34-A8C8-4503-8CF2-CE42CD153CE0}" type="slidenum">
              <a:rPr lang="zh-CN" altLang="en-US"/>
              <a:pPr>
                <a:defRPr/>
              </a:pPr>
              <a:t>‹#›</a:t>
            </a:fld>
            <a:endParaRPr lang="en-US" altLang="zh-CN"/>
          </a:p>
        </p:txBody>
      </p:sp>
      <p:sp>
        <p:nvSpPr>
          <p:cNvPr id="9"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10" name="Date Placeholder 4"/>
          <p:cNvSpPr>
            <a:spLocks noGrp="1"/>
          </p:cNvSpPr>
          <p:nvPr userDrawn="1">
            <p:ph type="dt" sz="half" idx="12"/>
          </p:nvPr>
        </p:nvSpPr>
        <p:spPr/>
        <p:txBody>
          <a:bodyPr/>
          <a:lstStyle>
            <a:lvl1pPr>
              <a:defRPr/>
            </a:lvl1pPr>
          </a:lstStyle>
          <a:p>
            <a:pPr>
              <a:defRPr/>
            </a:pPr>
            <a:fld id="{692E02DB-579A-49C0-80BB-A2C76EBD91D8}" type="datetime1">
              <a:rPr lang="en-US" altLang="ko-KR"/>
              <a:pPr>
                <a:defRPr/>
              </a:pPr>
              <a:t>20/08/2015</a:t>
            </a:fld>
            <a:r>
              <a:rPr lang="en-US" altLang="zh-CN"/>
              <a:t>Geneva, 6-7 December 2010</a:t>
            </a:r>
          </a:p>
        </p:txBody>
      </p:sp>
    </p:spTree>
    <p:extLst>
      <p:ext uri="{BB962C8B-B14F-4D97-AF65-F5344CB8AC3E}">
        <p14:creationId xmlns:p14="http://schemas.microsoft.com/office/powerpoint/2010/main" val="35326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pPr>
              <a:defRPr/>
            </a:pPr>
            <a:fld id="{93392288-74A7-496D-888F-9FBAF378C5C2}" type="slidenum">
              <a:rPr lang="zh-CN" altLang="en-US"/>
              <a:pPr>
                <a:defRPr/>
              </a:pPr>
              <a:t>‹#›</a:t>
            </a:fld>
            <a:endParaRPr lang="en-US" altLang="zh-CN"/>
          </a:p>
        </p:txBody>
      </p:sp>
      <p:sp>
        <p:nvSpPr>
          <p:cNvPr id="4"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5" name="Date Placeholder 4"/>
          <p:cNvSpPr>
            <a:spLocks noGrp="1"/>
          </p:cNvSpPr>
          <p:nvPr userDrawn="1">
            <p:ph type="dt" sz="half" idx="12"/>
          </p:nvPr>
        </p:nvSpPr>
        <p:spPr/>
        <p:txBody>
          <a:bodyPr/>
          <a:lstStyle>
            <a:lvl1pPr>
              <a:defRPr/>
            </a:lvl1pPr>
          </a:lstStyle>
          <a:p>
            <a:pPr>
              <a:defRPr/>
            </a:pPr>
            <a:fld id="{5DD7CC7C-2763-491D-A6E3-82D679371C8A}" type="datetime1">
              <a:rPr lang="en-US" altLang="ko-KR"/>
              <a:pPr>
                <a:defRPr/>
              </a:pPr>
              <a:t>20/08/2015</a:t>
            </a:fld>
            <a:r>
              <a:rPr lang="en-US" altLang="zh-CN"/>
              <a:t>Geneva, 6-7 December 2010</a:t>
            </a:r>
          </a:p>
        </p:txBody>
      </p:sp>
    </p:spTree>
    <p:extLst>
      <p:ext uri="{BB962C8B-B14F-4D97-AF65-F5344CB8AC3E}">
        <p14:creationId xmlns:p14="http://schemas.microsoft.com/office/powerpoint/2010/main" val="32420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rgbClr val="151ECD"/>
                </a:solidFill>
              </a:defRPr>
            </a:lvl2pPr>
            <a:lvl3pPr>
              <a:defRPr sz="2400">
                <a:solidFill>
                  <a:srgbClr val="151ECD"/>
                </a:solidFill>
              </a:defRPr>
            </a:lvl3pPr>
            <a:lvl4pPr>
              <a:defRPr sz="2000">
                <a:solidFill>
                  <a:srgbClr val="151ECD"/>
                </a:solidFill>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8269A779-7BA5-4D6F-B335-73EECD74B86A}"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F4B15D19-E5A8-41C2-88CA-BBEE5D0A255D}" type="datetime1">
              <a:rPr lang="en-US" altLang="ko-KR"/>
              <a:pPr>
                <a:defRPr/>
              </a:pPr>
              <a:t>20/08/2015</a:t>
            </a:fld>
            <a:r>
              <a:rPr lang="en-US" altLang="zh-CN"/>
              <a:t>Geneva, 6-7 December 2010</a:t>
            </a:r>
          </a:p>
        </p:txBody>
      </p:sp>
    </p:spTree>
    <p:extLst>
      <p:ext uri="{BB962C8B-B14F-4D97-AF65-F5344CB8AC3E}">
        <p14:creationId xmlns:p14="http://schemas.microsoft.com/office/powerpoint/2010/main" val="367333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35C0C5F1-F9A4-4421-BC42-A5C21FCE49F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949D202D-7D3F-4AF1-B589-EF49EE09690C}" type="datetime1">
              <a:rPr lang="en-US" altLang="ko-KR"/>
              <a:pPr>
                <a:defRPr/>
              </a:pPr>
              <a:t>20/08/2015</a:t>
            </a:fld>
            <a:r>
              <a:rPr lang="en-US" altLang="zh-CN"/>
              <a:t>Geneva, 6-7 December 2010</a:t>
            </a:r>
          </a:p>
        </p:txBody>
      </p:sp>
    </p:spTree>
    <p:extLst>
      <p:ext uri="{BB962C8B-B14F-4D97-AF65-F5344CB8AC3E}">
        <p14:creationId xmlns:p14="http://schemas.microsoft.com/office/powerpoint/2010/main" val="28292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40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lstStyle>
            <a:lvl1pPr>
              <a:defRPr>
                <a:solidFill>
                  <a:srgbClr val="151ECD"/>
                </a:solidFill>
              </a:defRPr>
            </a:lvl1pPr>
          </a:lstStyle>
          <a:p>
            <a:endParaRPr lang="en-US" dirty="0"/>
          </a:p>
        </p:txBody>
      </p:sp>
    </p:spTree>
    <p:extLst>
      <p:ext uri="{BB962C8B-B14F-4D97-AF65-F5344CB8AC3E}">
        <p14:creationId xmlns:p14="http://schemas.microsoft.com/office/powerpoint/2010/main" val="273113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solidFill>
                  <a:srgbClr val="151ECD"/>
                </a:solidFill>
              </a:defRPr>
            </a:lvl1pPr>
          </a:lstStyle>
          <a:p>
            <a:endParaRPr lang="en-US"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27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level 1</a:t>
            </a:r>
          </a:p>
          <a:p>
            <a:pPr lvl="1"/>
            <a:r>
              <a:rPr lang="en-US" altLang="zh-CN" smtClean="0"/>
              <a:t>level 2</a:t>
            </a:r>
          </a:p>
          <a:p>
            <a:pPr lvl="2"/>
            <a:r>
              <a:rPr lang="en-US" altLang="zh-CN" smtClean="0"/>
              <a:t>level 3</a:t>
            </a:r>
          </a:p>
          <a:p>
            <a:pPr lvl="3"/>
            <a:r>
              <a:rPr lang="en-US" altLang="zh-CN" smtClean="0"/>
              <a:t> level 4</a:t>
            </a:r>
          </a:p>
        </p:txBody>
      </p:sp>
      <p:sp>
        <p:nvSpPr>
          <p:cNvPr id="5" name="Footer Placeholder 4"/>
          <p:cNvSpPr>
            <a:spLocks noGrp="1"/>
          </p:cNvSpPr>
          <p:nvPr>
            <p:ph type="ftr" sz="quarter" idx="3"/>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898989"/>
                </a:solidFill>
                <a:latin typeface="Calibri" panose="020F0502020204030204" pitchFamily="34" charset="0"/>
              </a:defRPr>
            </a:lvl1pPr>
          </a:lstStyle>
          <a:p>
            <a:pPr>
              <a:defRPr/>
            </a:pPr>
            <a:fld id="{9708750F-499B-41D7-AD85-369257052CFE}" type="slidenum">
              <a:rPr lang="zh-CN" altLang="en-US"/>
              <a:pPr>
                <a:defRPr/>
              </a:pPr>
              <a:t>‹#›</a:t>
            </a:fld>
            <a:endParaRPr lang="en-US" altLang="zh-CN"/>
          </a:p>
        </p:txBody>
      </p:sp>
      <p:pic>
        <p:nvPicPr>
          <p:cNvPr id="1030"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p:cNvSpPr>
            <a:spLocks noGrp="1"/>
          </p:cNvSpPr>
          <p:nvPr userDrawn="1">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rgbClr val="151ECD"/>
                </a:solidFill>
                <a:latin typeface="Calibri" pitchFamily="34" charset="0"/>
                <a:ea typeface="宋体" pitchFamily="2" charset="-122"/>
                <a:cs typeface="Arial" charset="0"/>
              </a:defRPr>
            </a:lvl1pPr>
          </a:lstStyle>
          <a:p>
            <a:pPr>
              <a:defRPr/>
            </a:pPr>
            <a:fld id="{CCB601F2-BE4A-4353-9B3E-168B254D8AC0}" type="datetime1">
              <a:rPr lang="en-US" altLang="ko-KR"/>
              <a:pPr>
                <a:defRPr/>
              </a:pPr>
              <a:t>20/08/2015</a:t>
            </a:fld>
            <a:r>
              <a:rPr lang="en-US" altLang="zh-CN"/>
              <a:t>Geneva, 6-7 December 2010</a:t>
            </a:r>
          </a:p>
        </p:txBody>
      </p:sp>
    </p:spTree>
  </p:cSld>
  <p:clrMap bg1="lt1" tx1="dk1" bg2="lt2" tx2="dk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95" r:id="rId5"/>
    <p:sldLayoutId id="2147485696" r:id="rId6"/>
    <p:sldLayoutId id="2147485697" r:id="rId7"/>
    <p:sldLayoutId id="2147485698" r:id="rId8"/>
    <p:sldLayoutId id="2147485699" r:id="rId9"/>
    <p:sldLayoutId id="2147485700" r:id="rId10"/>
  </p:sldLayoutIdLst>
  <p:hf hdr="0"/>
  <p:txStyles>
    <p:title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hyperlink" Target="http://www.itu.int/ITU-T/recommendations/rec.aspx?rec=12490" TargetMode="External"/><Relationship Id="rId2" Type="http://schemas.openxmlformats.org/officeDocument/2006/relationships/hyperlink" Target="http://www.itu.int/ITU-T/recommendations/rec.aspx?rec=12036" TargetMode="Externa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8" Type="http://schemas.openxmlformats.org/officeDocument/2006/relationships/hyperlink" Target="http://www.itu.int/ITU-T/recommendations/rec.aspx?rec=11741" TargetMode="External"/><Relationship Id="rId13" Type="http://schemas.openxmlformats.org/officeDocument/2006/relationships/image" Target="../media/image101.png"/><Relationship Id="rId3" Type="http://schemas.openxmlformats.org/officeDocument/2006/relationships/hyperlink" Target="http://www.itu.int/ITU-T/recommendations/rec.aspx?rec=11732" TargetMode="External"/><Relationship Id="rId7" Type="http://schemas.openxmlformats.org/officeDocument/2006/relationships/hyperlink" Target="http://www.itu.int/ITU-T/recommendations/rec.aspx?rec=11740" TargetMode="External"/><Relationship Id="rId12" Type="http://schemas.openxmlformats.org/officeDocument/2006/relationships/hyperlink" Target="http://www.itu.int/ITU-T/recommendations/rec.aspx?rec=9601"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www.itu.int/ITU-T/recommendations/rec.aspx?rec=11738" TargetMode="External"/><Relationship Id="rId11" Type="http://schemas.openxmlformats.org/officeDocument/2006/relationships/hyperlink" Target="http://www.itu.int/ITU-T/recommendations/rec.aspx?rec=11745" TargetMode="External"/><Relationship Id="rId5" Type="http://schemas.openxmlformats.org/officeDocument/2006/relationships/hyperlink" Target="http://www.itu.int/ITU-T/recommendations/rec.aspx?rec=11735" TargetMode="External"/><Relationship Id="rId10" Type="http://schemas.openxmlformats.org/officeDocument/2006/relationships/hyperlink" Target="http://www.itu.int/ITU-T/recommendations/rec.aspx?rec=11744" TargetMode="External"/><Relationship Id="rId4" Type="http://schemas.openxmlformats.org/officeDocument/2006/relationships/hyperlink" Target="http://www.itu.int/ITU-T/recommendations/rec.aspx?rec=11733" TargetMode="External"/><Relationship Id="rId9" Type="http://schemas.openxmlformats.org/officeDocument/2006/relationships/hyperlink" Target="http://www.itu.int/ITU-T/recommendations/rec.aspx?rec=11743"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itu.int/ITU-T/recommendations/rec.aspx?rec=9605" TargetMode="External"/><Relationship Id="rId2" Type="http://schemas.openxmlformats.org/officeDocument/2006/relationships/hyperlink" Target="http://www.itu.int/ITU-T/recommendations/rec.aspx?rec=9604" TargetMode="External"/><Relationship Id="rId1" Type="http://schemas.openxmlformats.org/officeDocument/2006/relationships/slideLayout" Target="../slideLayouts/slideLayout8.xml"/><Relationship Id="rId5" Type="http://schemas.openxmlformats.org/officeDocument/2006/relationships/hyperlink" Target="http://www.itu.int/ITU-T/recommendations/rec.aspx?rec=9607" TargetMode="External"/><Relationship Id="rId4" Type="http://schemas.openxmlformats.org/officeDocument/2006/relationships/hyperlink" Target="http://www.itu.int/ITU-T/recommendations/rec.aspx?rec=9606"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www.itu.int/ITU-T/recommendations/rec.aspx?rec=12151" TargetMode="External"/><Relationship Id="rId3" Type="http://schemas.openxmlformats.org/officeDocument/2006/relationships/hyperlink" Target="http://www.itu.int/ITU-T/recommendations/rec.aspx?rec=9609" TargetMode="External"/><Relationship Id="rId7" Type="http://schemas.openxmlformats.org/officeDocument/2006/relationships/hyperlink" Target="http://www.itu.int/ITU-T/recommendations/rec.aspx?rec=9613" TargetMode="External"/><Relationship Id="rId2" Type="http://schemas.openxmlformats.org/officeDocument/2006/relationships/hyperlink" Target="http://www.itu.int/ITU-T/recommendations/rec.aspx?rec=9608"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612" TargetMode="External"/><Relationship Id="rId5" Type="http://schemas.openxmlformats.org/officeDocument/2006/relationships/hyperlink" Target="http://www.itu.int/ITU-T/recommendations/rec.aspx?rec=9611" TargetMode="External"/><Relationship Id="rId4" Type="http://schemas.openxmlformats.org/officeDocument/2006/relationships/hyperlink" Target="http://www.itu.int/ITU-T/recommendations/rec.aspx?rec=9610"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itu.int/ITU-T/recommendations/rec.aspx?rec=11336" TargetMode="External"/><Relationship Id="rId2" Type="http://schemas.openxmlformats.org/officeDocument/2006/relationships/hyperlink" Target="http://www.itu.int/ITU-T/recommendations/rec.aspx?rec=377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44" TargetMode="External"/><Relationship Id="rId5" Type="http://schemas.openxmlformats.org/officeDocument/2006/relationships/hyperlink" Target="http://www.itu.int/ITU-T/recommendations/rec.aspx?rec=7102" TargetMode="External"/><Relationship Id="rId4" Type="http://schemas.openxmlformats.org/officeDocument/2006/relationships/hyperlink" Target="http://www.itu.int/ITU-T/recommendations/rec.aspx?rec=9443"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www.itu.int/ITU-T/recommendations/rec.aspx?rec=11054" TargetMode="External"/><Relationship Id="rId3" Type="http://schemas.openxmlformats.org/officeDocument/2006/relationships/hyperlink" Target="http://www.itu.int/ITU-T/recommendations/rec.aspx?rec=9446" TargetMode="External"/><Relationship Id="rId7" Type="http://schemas.openxmlformats.org/officeDocument/2006/relationships/hyperlink" Target="http://www.itu.int/ITU-T/recommendations/rec.aspx?rec=10831" TargetMode="External"/><Relationship Id="rId2" Type="http://schemas.openxmlformats.org/officeDocument/2006/relationships/hyperlink" Target="http://www.itu.int/ITU-T/recommendations/rec.aspx?rec=1174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7105" TargetMode="External"/><Relationship Id="rId5" Type="http://schemas.openxmlformats.org/officeDocument/2006/relationships/hyperlink" Target="http://www.itu.int/ITU-T/recommendations/rec.aspx?rec=7104" TargetMode="External"/><Relationship Id="rId4" Type="http://schemas.openxmlformats.org/officeDocument/2006/relationships/hyperlink" Target="http://www.itu.int/ITU-T/recommendations/rec.aspx?rec=9447" TargetMode="External"/><Relationship Id="rId9" Type="http://schemas.openxmlformats.org/officeDocument/2006/relationships/hyperlink" Target="http://www.itu.int/ITU-T/recommendations/rec.aspx?rec=12475"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www.itu.int/ITU-T/recommendations/rec.aspx?rec=12153" TargetMode="External"/><Relationship Id="rId13" Type="http://schemas.openxmlformats.org/officeDocument/2006/relationships/hyperlink" Target="http://www.itu.int/ITU-T/recommendations/rec.aspx?rec=4192" TargetMode="External"/><Relationship Id="rId3" Type="http://schemas.openxmlformats.org/officeDocument/2006/relationships/hyperlink" Target="http://www.itu.int/ITU-T/recommendations/rec.aspx?rec=10242" TargetMode="External"/><Relationship Id="rId7" Type="http://schemas.openxmlformats.org/officeDocument/2006/relationships/hyperlink" Target="http://www.itu.int/ITU-T/recommendations/rec.aspx?rec=4485" TargetMode="External"/><Relationship Id="rId12" Type="http://schemas.openxmlformats.org/officeDocument/2006/relationships/hyperlink" Target="http://www.itu.int/ITU-T/recommendations/rec.aspx?rec=4138" TargetMode="External"/><Relationship Id="rId2" Type="http://schemas.openxmlformats.org/officeDocument/2006/relationships/hyperlink" Target="http://www.itu.int/ITU-T/recommendations/rec.aspx?rec=3131"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2152" TargetMode="External"/><Relationship Id="rId11" Type="http://schemas.openxmlformats.org/officeDocument/2006/relationships/hyperlink" Target="http://www.itu.int/ITU-T/recommendations/rec.aspx?rec=4487" TargetMode="External"/><Relationship Id="rId5" Type="http://schemas.openxmlformats.org/officeDocument/2006/relationships/hyperlink" Target="http://www.itu.int/ITU-T/recommendations/rec.aspx?rec=3134" TargetMode="External"/><Relationship Id="rId10" Type="http://schemas.openxmlformats.org/officeDocument/2006/relationships/hyperlink" Target="http://www.itu.int/ITU-T/recommendations/rec.aspx?rec=4486" TargetMode="External"/><Relationship Id="rId4" Type="http://schemas.openxmlformats.org/officeDocument/2006/relationships/hyperlink" Target="http://www.itu.int/ITU-T/recommendations/rec.aspx?rec=10243" TargetMode="External"/><Relationship Id="rId9" Type="http://schemas.openxmlformats.org/officeDocument/2006/relationships/hyperlink" Target="http://www.itu.int/ITU-T/recommendations/rec.aspx?rec=4191" TargetMode="External"/><Relationship Id="rId14" Type="http://schemas.openxmlformats.org/officeDocument/2006/relationships/hyperlink" Target="http://www.itu.int/ITU-T/recommendations/rec.aspx?rec=458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hyperlink" Target="http://www.itu.int/ITU-T/recommendations/search.aspx?num=Z.10&amp;type=30&amp;status=Z&amp;pg_size=100"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hyperlink" Target="http://www.itu.int/ITU-T/recommendations/rec.aspx?rec=11393" TargetMode="External"/><Relationship Id="rId3" Type="http://schemas.openxmlformats.org/officeDocument/2006/relationships/hyperlink" Target="http://www.itu.int/ITU-T/recommendations/rec.aspx?rec=11388" TargetMode="External"/><Relationship Id="rId7" Type="http://schemas.openxmlformats.org/officeDocument/2006/relationships/hyperlink" Target="http://www.itu.int/ITU-T/recommendations/rec.aspx?rec=11392" TargetMode="External"/><Relationship Id="rId2" Type="http://schemas.openxmlformats.org/officeDocument/2006/relationships/hyperlink" Target="http://www.itu.int/ITU-T/recommendations/rec.aspx?rec=11387"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391" TargetMode="External"/><Relationship Id="rId5" Type="http://schemas.openxmlformats.org/officeDocument/2006/relationships/hyperlink" Target="http://www.itu.int/ITU-T/recommendations/rec.aspx?rec=11390" TargetMode="External"/><Relationship Id="rId10" Type="http://schemas.openxmlformats.org/officeDocument/2006/relationships/hyperlink" Target="http://www.itu.int/ITU-T/recommendations/rec.aspx?rec=12035" TargetMode="External"/><Relationship Id="rId4" Type="http://schemas.openxmlformats.org/officeDocument/2006/relationships/hyperlink" Target="http://www.itu.int/ITU-T/recommendations/rec.aspx?rec=11389" TargetMode="External"/><Relationship Id="rId9" Type="http://schemas.openxmlformats.org/officeDocument/2006/relationships/hyperlink" Target="http://www.itu.int/ITU-T/recommendations/rec.aspx?rec=11595"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itu.int/ITU-T/recommendations/search.aspx?num=Z.12&amp;type=30&amp;status=Z&amp;pg_size=100" TargetMode="External"/><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hyperlink" Target="http://www.itu.int/ITU-T/recommendations/rec.aspx?rec=11760" TargetMode="External"/><Relationship Id="rId3" Type="http://schemas.openxmlformats.org/officeDocument/2006/relationships/hyperlink" Target="http://www.itu.int/ITU-T/recommendations/rec.aspx?rec=9621" TargetMode="External"/><Relationship Id="rId7" Type="http://schemas.openxmlformats.org/officeDocument/2006/relationships/hyperlink" Target="http://www.itu.int/ITU-T/recommendations/rec.aspx?rec=11064" TargetMode="External"/><Relationship Id="rId2" Type="http://schemas.openxmlformats.org/officeDocument/2006/relationships/hyperlink" Target="http://www.itu.int/ITU-T/recommendations/rec.aspx?rec=9620"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6239" TargetMode="External"/><Relationship Id="rId5" Type="http://schemas.openxmlformats.org/officeDocument/2006/relationships/hyperlink" Target="http://www.itu.int/ITU-T/recommendations/rec.aspx?rec=11063" TargetMode="External"/><Relationship Id="rId4" Type="http://schemas.openxmlformats.org/officeDocument/2006/relationships/hyperlink" Target="http://www.itu.int/ITU-T/recommendations/rec.aspx?rec=9060" TargetMode="External"/></Relationships>
</file>

<file path=ppt/slides/_rels/slide114.xml.rels><?xml version="1.0" encoding="UTF-8" standalone="yes"?>
<Relationships xmlns="http://schemas.openxmlformats.org/package/2006/relationships"><Relationship Id="rId2" Type="http://schemas.openxmlformats.org/officeDocument/2006/relationships/hyperlink" Target="http://www.itu.int/ITU-T/recommendations/search.aspx?num=Z.15&amp;type=30&amp;status=Z&amp;pg_size=100" TargetMode="Externa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hyperlink" Target="http://www.itu.int/ITU-T/recommendations/search.aspx?num=Z.17&amp;type=30&amp;status=Z&amp;pg_size=100" TargetMode="External"/><Relationship Id="rId2" Type="http://schemas.openxmlformats.org/officeDocument/2006/relationships/hyperlink" Target="http://www.itu.int/ITU-T/recommendations/search.aspx?num=Z.16&amp;type=30&amp;status=Z&amp;pg_size=100" TargetMode="Externa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116.xml.rels><?xml version="1.0" encoding="UTF-8" standalone="yes"?>
<Relationships xmlns="http://schemas.openxmlformats.org/package/2006/relationships"><Relationship Id="rId8" Type="http://schemas.openxmlformats.org/officeDocument/2006/relationships/hyperlink" Target="http://www.itu.int/ITU-T/recommendations/rec.aspx?rec=9278" TargetMode="External"/><Relationship Id="rId3" Type="http://schemas.openxmlformats.org/officeDocument/2006/relationships/hyperlink" Target="http://www.itu.int/ITU-T/recommendations/rec.aspx?rec=12348" TargetMode="External"/><Relationship Id="rId7" Type="http://schemas.openxmlformats.org/officeDocument/2006/relationships/hyperlink" Target="http://www.itu.int/ITU-T/recommendations/rec.aspx?rec=12343" TargetMode="External"/><Relationship Id="rId2" Type="http://schemas.openxmlformats.org/officeDocument/2006/relationships/hyperlink" Target="http://www.itu.int/ITU-T/recommendations/rec.aspx?rec=1234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960" TargetMode="External"/><Relationship Id="rId5" Type="http://schemas.openxmlformats.org/officeDocument/2006/relationships/hyperlink" Target="http://www.itu.int/ITU-T/recommendations/rec.aspx?rec=12347" TargetMode="External"/><Relationship Id="rId4" Type="http://schemas.openxmlformats.org/officeDocument/2006/relationships/hyperlink" Target="http://www.itu.int/ITU-T/recommendations/rec.aspx?rec=12349" TargetMode="External"/><Relationship Id="rId9" Type="http://schemas.openxmlformats.org/officeDocument/2006/relationships/hyperlink" Target="http://www.itu.int/ITU-T/recommendations/rec.aspx?rec=9279"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www.itu.int/ITU-T/recommendations/rec.aspx?rec=11966" TargetMode="External"/><Relationship Id="rId3" Type="http://schemas.openxmlformats.org/officeDocument/2006/relationships/hyperlink" Target="http://www.itu.int/ITU-T/recommendations/rec.aspx?rec=12340" TargetMode="External"/><Relationship Id="rId7" Type="http://schemas.openxmlformats.org/officeDocument/2006/relationships/hyperlink" Target="http://www.itu.int/ITU-T/recommendations/rec.aspx?rec=11965" TargetMode="External"/><Relationship Id="rId2" Type="http://schemas.openxmlformats.org/officeDocument/2006/relationships/hyperlink" Target="http://www.itu.int/ITU-T/recommendations/rec.aspx?rec=11599"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964" TargetMode="External"/><Relationship Id="rId5" Type="http://schemas.openxmlformats.org/officeDocument/2006/relationships/hyperlink" Target="http://www.itu.int/ITU-T/recommendations/rec.aspx?rec=12336" TargetMode="External"/><Relationship Id="rId4" Type="http://schemas.openxmlformats.org/officeDocument/2006/relationships/hyperlink" Target="http://www.itu.int/ITU-T/recommendations/rec.aspx?rec=12338" TargetMode="External"/><Relationship Id="rId9" Type="http://schemas.openxmlformats.org/officeDocument/2006/relationships/hyperlink" Target="http://www.itu.int/ITU-T/recommendations/rec.aspx?rec=1196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tu.int/ITU-T/go/sg1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hyperlink" Target="http://www.oecd.org/home/0,3305,en_2649_201185_1_1_1_1_1,00.html" TargetMode="Externa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1.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hyperlink" Target="http://www.itu.int/en/ITU-T/studygroups/2013-2016/17/ict/Pages/ict-part06.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enisa.europa.eu/" TargetMode="External"/><Relationship Id="rId18" Type="http://schemas.openxmlformats.org/officeDocument/2006/relationships/image" Target="../media/image42.png"/><Relationship Id="rId26" Type="http://schemas.openxmlformats.org/officeDocument/2006/relationships/image" Target="../media/image48.png"/><Relationship Id="rId3" Type="http://schemas.openxmlformats.org/officeDocument/2006/relationships/image" Target="../media/image31.png"/><Relationship Id="rId21" Type="http://schemas.openxmlformats.org/officeDocument/2006/relationships/image" Target="../media/image44.png"/><Relationship Id="rId7" Type="http://schemas.openxmlformats.org/officeDocument/2006/relationships/image" Target="../media/image35.png"/><Relationship Id="rId12" Type="http://schemas.openxmlformats.org/officeDocument/2006/relationships/image" Target="../media/image39.png"/><Relationship Id="rId17" Type="http://schemas.openxmlformats.org/officeDocument/2006/relationships/image" Target="../media/image41.png"/><Relationship Id="rId25" Type="http://schemas.openxmlformats.org/officeDocument/2006/relationships/image" Target="../media/image47.png"/><Relationship Id="rId2" Type="http://schemas.openxmlformats.org/officeDocument/2006/relationships/image" Target="../media/image30.png"/><Relationship Id="rId16" Type="http://schemas.openxmlformats.org/officeDocument/2006/relationships/image" Target="../media/image3.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hyperlink" Target="http://fr.wikipedia.org/wiki/Fichier:NIST_logo.svg" TargetMode="External"/><Relationship Id="rId24" Type="http://schemas.openxmlformats.org/officeDocument/2006/relationships/image" Target="../media/image46.png"/><Relationship Id="rId5" Type="http://schemas.openxmlformats.org/officeDocument/2006/relationships/image" Target="../media/image33.png"/><Relationship Id="rId15" Type="http://schemas.openxmlformats.org/officeDocument/2006/relationships/hyperlink" Target="http://www.oecd.org/home/0,3305,en_2649_201185_1_1_1_1_1,00.html" TargetMode="External"/><Relationship Id="rId23" Type="http://schemas.openxmlformats.org/officeDocument/2006/relationships/image" Target="../media/image1.png"/><Relationship Id="rId10" Type="http://schemas.openxmlformats.org/officeDocument/2006/relationships/image" Target="../media/image38.png"/><Relationship Id="rId19" Type="http://schemas.openxmlformats.org/officeDocument/2006/relationships/image" Target="../media/image4.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0.png"/><Relationship Id="rId22" Type="http://schemas.openxmlformats.org/officeDocument/2006/relationships/image" Target="../media/image45.png"/><Relationship Id="rId27"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www.itu.int/pub/publications.aspx?lang=en&amp;parent=T-HDB-SEC.05-2011"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4.png"/><Relationship Id="rId18" Type="http://schemas.openxmlformats.org/officeDocument/2006/relationships/hyperlink" Target="http://www.iec.ch/index.html" TargetMode="External"/><Relationship Id="rId26" Type="http://schemas.openxmlformats.org/officeDocument/2006/relationships/image" Target="../media/image4.png"/><Relationship Id="rId3" Type="http://schemas.openxmlformats.org/officeDocument/2006/relationships/image" Target="../media/image52.png"/><Relationship Id="rId21" Type="http://schemas.openxmlformats.org/officeDocument/2006/relationships/image" Target="../media/image39.png"/><Relationship Id="rId34" Type="http://schemas.openxmlformats.org/officeDocument/2006/relationships/image" Target="../media/image63.png"/><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56.png"/><Relationship Id="rId25" Type="http://schemas.openxmlformats.org/officeDocument/2006/relationships/image" Target="../media/image3.png"/><Relationship Id="rId33"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55.png"/><Relationship Id="rId20" Type="http://schemas.openxmlformats.org/officeDocument/2006/relationships/hyperlink" Target="http://fr.wikipedia.org/wiki/Fichier:NIST_logo.svg" TargetMode="External"/><Relationship Id="rId29"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hyperlink" Target="http://www.oecd.org/home/0,3305,en_2649_201185_1_1_1_1_1,00.html" TargetMode="External"/><Relationship Id="rId32" Type="http://schemas.openxmlformats.org/officeDocument/2006/relationships/image" Target="../media/image61.png"/><Relationship Id="rId5" Type="http://schemas.openxmlformats.org/officeDocument/2006/relationships/image" Target="../media/image30.png"/><Relationship Id="rId15" Type="http://schemas.openxmlformats.org/officeDocument/2006/relationships/image" Target="../media/image38.png"/><Relationship Id="rId23" Type="http://schemas.openxmlformats.org/officeDocument/2006/relationships/image" Target="../media/image40.png"/><Relationship Id="rId28" Type="http://schemas.openxmlformats.org/officeDocument/2006/relationships/image" Target="../media/image58.png"/><Relationship Id="rId10" Type="http://schemas.openxmlformats.org/officeDocument/2006/relationships/image" Target="../media/image35.png"/><Relationship Id="rId19" Type="http://schemas.openxmlformats.org/officeDocument/2006/relationships/image" Target="../media/image57.png"/><Relationship Id="rId31"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34.png"/><Relationship Id="rId14" Type="http://schemas.openxmlformats.org/officeDocument/2006/relationships/image" Target="../media/image37.png"/><Relationship Id="rId22" Type="http://schemas.openxmlformats.org/officeDocument/2006/relationships/hyperlink" Target="http://www.enisa.europa.eu/" TargetMode="External"/><Relationship Id="rId27" Type="http://schemas.openxmlformats.org/officeDocument/2006/relationships/image" Target="../media/image41.png"/><Relationship Id="rId30" Type="http://schemas.openxmlformats.org/officeDocument/2006/relationships/image" Target="../media/image42.png"/><Relationship Id="rId35" Type="http://schemas.openxmlformats.org/officeDocument/2006/relationships/image" Target="../media/image6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itu.int/en/ITU-T/studygroups/2013-2016/17/Documents/reference-info/Common-and-aligned-Rec-ISO.docx" TargetMode="External"/><Relationship Id="rId2" Type="http://schemas.openxmlformats.org/officeDocument/2006/relationships/hyperlink" Target="http://itu.int/rec/T-REC-A.23-201002-I!AnnA" TargetMode="External"/><Relationship Id="rId1" Type="http://schemas.openxmlformats.org/officeDocument/2006/relationships/slideLayout" Target="../slideLayouts/slideLayout7.xml"/><Relationship Id="rId5" Type="http://schemas.openxmlformats.org/officeDocument/2006/relationships/hyperlink" Target="http://itu.int/en/ITU-T/studygroups/com17/Pages/relationships.aspx" TargetMode="External"/><Relationship Id="rId4" Type="http://schemas.openxmlformats.org/officeDocument/2006/relationships/hyperlink" Target="http://www.itu.int/en/ITU-T/studygroups/2013-2016/17/Documents/reference-info/ISO-Rec-mapping-01-15.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mailto:info@ictdiscovery.org"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itu.int/en/ITU-T/studygroups/com17/Pages/idm.aspx" TargetMode="External"/><Relationship Id="rId3" Type="http://schemas.openxmlformats.org/officeDocument/2006/relationships/hyperlink" Target="http://itu.int/ITU-T/studygroups/com17/ict" TargetMode="External"/><Relationship Id="rId7" Type="http://schemas.openxmlformats.org/officeDocument/2006/relationships/hyperlink" Target="http://itu.int/en/ITU-T/studygroups/com17/Pages/telesecurity.aspx" TargetMode="External"/><Relationship Id="rId2" Type="http://schemas.openxmlformats.org/officeDocument/2006/relationships/hyperlink" Target="http://itu.int/ITU-T/studygroups/com17" TargetMode="External"/><Relationship Id="rId1" Type="http://schemas.openxmlformats.org/officeDocument/2006/relationships/slideLayout" Target="../slideLayouts/slideLayout7.xml"/><Relationship Id="rId6" Type="http://schemas.openxmlformats.org/officeDocument/2006/relationships/hyperlink" Target="http://www.itu.int/en/ITU-T/jca/COP" TargetMode="External"/><Relationship Id="rId5" Type="http://schemas.openxmlformats.org/officeDocument/2006/relationships/hyperlink" Target="http://www.itu.int/en/ITU-T/jca/idm" TargetMode="External"/><Relationship Id="rId10" Type="http://schemas.openxmlformats.org/officeDocument/2006/relationships/hyperlink" Target="http://www.itu.int/pub/publications.aspx?lang=en&amp;parent=T-HDB-SEC.05-2011" TargetMode="External"/><Relationship Id="rId4" Type="http://schemas.openxmlformats.org/officeDocument/2006/relationships/hyperlink" Target="http://itu.int/ITU-T/studygroups/com17/nfvo" TargetMode="External"/><Relationship Id="rId9" Type="http://schemas.openxmlformats.org/officeDocument/2006/relationships/hyperlink" Target="http://itu.int/en/ITU-T/studygroups/com17/Pages/ldt.aspx"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itu.int/ITU-T/recommendations/rec.aspx?rec=7024"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hyperlink" Target="http://www.itu.int/ITU-T/recommendations/rec.aspx?rec=3117" TargetMode="External"/><Relationship Id="rId13" Type="http://schemas.openxmlformats.org/officeDocument/2006/relationships/hyperlink" Target="http://www.itu.int/ITU-T/recommendations/rec.aspx?rec=3108" TargetMode="External"/><Relationship Id="rId18" Type="http://schemas.openxmlformats.org/officeDocument/2006/relationships/hyperlink" Target="http://www.itu.int/ITU-T/recommendations/rec.aspx?rec=5051" TargetMode="External"/><Relationship Id="rId3" Type="http://schemas.openxmlformats.org/officeDocument/2006/relationships/hyperlink" Target="http://www.itu.int/ITU-T/recommendations/rec.aspx?rec=3103" TargetMode="External"/><Relationship Id="rId21" Type="http://schemas.openxmlformats.org/officeDocument/2006/relationships/hyperlink" Target="http://www.itu.int/ITU-T/recommendations/rec.aspx?rec=10681" TargetMode="External"/><Relationship Id="rId7" Type="http://schemas.openxmlformats.org/officeDocument/2006/relationships/hyperlink" Target="http://www.itu.int/ITU-T/recommendations/rec.aspx?rec=3116" TargetMode="External"/><Relationship Id="rId12" Type="http://schemas.openxmlformats.org/officeDocument/2006/relationships/hyperlink" Target="http://www.itu.int/ITU-T/recommendations/rec.aspx?rec=3107" TargetMode="External"/><Relationship Id="rId17" Type="http://schemas.openxmlformats.org/officeDocument/2006/relationships/hyperlink" Target="http://www.itu.int/ITU-T/recommendations/rec.aspx?rec=3112" TargetMode="External"/><Relationship Id="rId2" Type="http://schemas.openxmlformats.org/officeDocument/2006/relationships/hyperlink" Target="http://www.itu.int/ITU-T/recommendations/rec.aspx?rec=3102" TargetMode="External"/><Relationship Id="rId16" Type="http://schemas.openxmlformats.org/officeDocument/2006/relationships/hyperlink" Target="http://www.itu.int/ITU-T/recommendations/rec.aspx?rec=3111" TargetMode="External"/><Relationship Id="rId20" Type="http://schemas.openxmlformats.org/officeDocument/2006/relationships/hyperlink" Target="http://www.itu.int/ITU-T/recommendations/rec.aspx?rec=9254"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3115" TargetMode="External"/><Relationship Id="rId11" Type="http://schemas.openxmlformats.org/officeDocument/2006/relationships/hyperlink" Target="http://www.itu.int/ITU-T/recommendations/rec.aspx?rec=3106" TargetMode="External"/><Relationship Id="rId5" Type="http://schemas.openxmlformats.org/officeDocument/2006/relationships/hyperlink" Target="http://www.itu.int/ITU-T/recommendations/rec.aspx?rec=3114" TargetMode="External"/><Relationship Id="rId15" Type="http://schemas.openxmlformats.org/officeDocument/2006/relationships/hyperlink" Target="http://www.itu.int/ITU-T/recommendations/rec.aspx?rec=3110" TargetMode="External"/><Relationship Id="rId10" Type="http://schemas.openxmlformats.org/officeDocument/2006/relationships/hyperlink" Target="http://www.itu.int/ITU-T/recommendations/rec.aspx?rec=3119" TargetMode="External"/><Relationship Id="rId19" Type="http://schemas.openxmlformats.org/officeDocument/2006/relationships/hyperlink" Target="http://www.itu.int/ITU-T/recommendations/rec.aspx?rec=7024" TargetMode="External"/><Relationship Id="rId4" Type="http://schemas.openxmlformats.org/officeDocument/2006/relationships/hyperlink" Target="http://www.itu.int/ITU-T/recommendations/rec.aspx?rec=3104" TargetMode="External"/><Relationship Id="rId9" Type="http://schemas.openxmlformats.org/officeDocument/2006/relationships/hyperlink" Target="http://www.itu.int/ITU-T/recommendations/rec.aspx?rec=3118" TargetMode="External"/><Relationship Id="rId14" Type="http://schemas.openxmlformats.org/officeDocument/2006/relationships/hyperlink" Target="http://www.itu.int/ITU-T/recommendations/rec.aspx?rec=3109"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itu.int/ITU-T/recommendations/rec.aspx?rec=11735" TargetMode="External"/><Relationship Id="rId2" Type="http://schemas.openxmlformats.org/officeDocument/2006/relationships/hyperlink" Target="http://www.itu.int/ITU-T/recommendations/rec.aspx?rec=9113" TargetMode="External"/><Relationship Id="rId1" Type="http://schemas.openxmlformats.org/officeDocument/2006/relationships/slideLayout" Target="../slideLayouts/slideLayout8.xml"/><Relationship Id="rId5" Type="http://schemas.openxmlformats.org/officeDocument/2006/relationships/hyperlink" Target="http://www.itu.int/ITU-T/recommendations/rec.aspx?rec=5053" TargetMode="External"/><Relationship Id="rId4" Type="http://schemas.openxmlformats.org/officeDocument/2006/relationships/hyperlink" Target="http://www.itu.int/ITU-T/recommendations/rec.aspx?rec=5052"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png"/><Relationship Id="rId1" Type="http://schemas.openxmlformats.org/officeDocument/2006/relationships/slideLayout" Target="../slideLayouts/slideLayout8.xml"/><Relationship Id="rId4" Type="http://schemas.openxmlformats.org/officeDocument/2006/relationships/image" Target="../media/image68.wmf"/></Relationships>
</file>

<file path=ppt/slides/_rels/slide74.xml.rels><?xml version="1.0" encoding="UTF-8" standalone="yes"?>
<Relationships xmlns="http://schemas.openxmlformats.org/package/2006/relationships"><Relationship Id="rId8" Type="http://schemas.openxmlformats.org/officeDocument/2006/relationships/hyperlink" Target="http://www.itu.int/ITU-T/recommendations/rec.aspx?rec=11748" TargetMode="External"/><Relationship Id="rId3" Type="http://schemas.openxmlformats.org/officeDocument/2006/relationships/hyperlink" Target="http://www.itu.int/ITU-T/recommendations/rec.aspx?rec=9057" TargetMode="External"/><Relationship Id="rId7" Type="http://schemas.openxmlformats.org/officeDocument/2006/relationships/hyperlink" Target="http://www.itu.int/ITU-T/recommendations/rec.aspx?rec=11056" TargetMode="External"/><Relationship Id="rId12" Type="http://schemas.openxmlformats.org/officeDocument/2006/relationships/hyperlink" Target="http://www.itu.int/ITU-T/recommendations/rec.aspx?rec=2888" TargetMode="External"/><Relationship Id="rId2" Type="http://schemas.openxmlformats.org/officeDocument/2006/relationships/hyperlink" Target="http://www.itu.int/ITU-T/recommendations/rec.aspx?rec=11055"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51" TargetMode="External"/><Relationship Id="rId11" Type="http://schemas.openxmlformats.org/officeDocument/2006/relationships/hyperlink" Target="http://www.itu.int/ITU-T/recommendations/rec.aspx?rec=2887" TargetMode="External"/><Relationship Id="rId5" Type="http://schemas.openxmlformats.org/officeDocument/2006/relationships/hyperlink" Target="http://www.itu.int/ITU-T/recommendations/rec.aspx?rec=9286" TargetMode="External"/><Relationship Id="rId10" Type="http://schemas.openxmlformats.org/officeDocument/2006/relationships/hyperlink" Target="http://www.itu.int/ITU-T/recommendations/rec.aspx?rec=12342" TargetMode="External"/><Relationship Id="rId4" Type="http://schemas.openxmlformats.org/officeDocument/2006/relationships/hyperlink" Target="http://www.itu.int/ITU-T/recommendations/rec.aspx?rec=11946" TargetMode="External"/><Relationship Id="rId9" Type="http://schemas.openxmlformats.org/officeDocument/2006/relationships/hyperlink" Target="http://www.itu.int/ITU-T/recommendations/rec.aspx?rec=11948"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itu.int/ITU-T/recommendations/rec.aspx?rec=9614" TargetMode="External"/><Relationship Id="rId3" Type="http://schemas.openxmlformats.org/officeDocument/2006/relationships/image" Target="../media/image70.png"/><Relationship Id="rId7" Type="http://schemas.openxmlformats.org/officeDocument/2006/relationships/hyperlink" Target="http://www.itu.int/ITU-T/recommendations/rec.aspx?rec=11594" TargetMode="External"/><Relationship Id="rId2"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hyperlink" Target="http://www.itu.int/ITU-T/recommendations/rec.aspx?rec=11337" TargetMode="External"/><Relationship Id="rId5" Type="http://schemas.openxmlformats.org/officeDocument/2006/relationships/hyperlink" Target="http://www.itu.int/ITU-T/recommendations/rec.aspx?rec=9332" TargetMode="External"/><Relationship Id="rId10" Type="http://schemas.openxmlformats.org/officeDocument/2006/relationships/hyperlink" Target="http://www.itu.int/ITU-T/recommendations/rec.aspx?rec=11338" TargetMode="External"/><Relationship Id="rId4" Type="http://schemas.openxmlformats.org/officeDocument/2006/relationships/image" Target="../media/image71.png"/><Relationship Id="rId9" Type="http://schemas.openxmlformats.org/officeDocument/2006/relationships/hyperlink" Target="http://www.itu.int/ITU-T/recommendations/rec.aspx?rec=9615"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itu.int/ITU-T/recommendations/rec.aspx?rec=6491" TargetMode="Externa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77.xml.rels><?xml version="1.0" encoding="UTF-8" standalone="yes"?>
<Relationships xmlns="http://schemas.openxmlformats.org/package/2006/relationships"><Relationship Id="rId8" Type="http://schemas.openxmlformats.org/officeDocument/2006/relationships/hyperlink" Target="http://www.itu.int/ITU-T/recommendations/rec.aspx?id=11580&amp;lang=en" TargetMode="External"/><Relationship Id="rId3" Type="http://schemas.openxmlformats.org/officeDocument/2006/relationships/hyperlink" Target="http://www.itu.int/ITU-T/recommendations/rec.aspx?rec=11452" TargetMode="External"/><Relationship Id="rId7" Type="http://schemas.openxmlformats.org/officeDocument/2006/relationships/hyperlink" Target="http://www.itu.int/ITU-T/recommendations/rec.aspx?rec=9450" TargetMode="External"/><Relationship Id="rId2" Type="http://schemas.openxmlformats.org/officeDocument/2006/relationships/hyperlink" Target="http://www.itu.int/ITU-T/recommendations/rec.aspx?rec=11384"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49" TargetMode="External"/><Relationship Id="rId11" Type="http://schemas.openxmlformats.org/officeDocument/2006/relationships/image" Target="../media/image75.png"/><Relationship Id="rId5" Type="http://schemas.openxmlformats.org/officeDocument/2006/relationships/hyperlink" Target="http://www.itu.int/ITU-T/recommendations/rec.aspx?rec=9448" TargetMode="External"/><Relationship Id="rId10" Type="http://schemas.openxmlformats.org/officeDocument/2006/relationships/image" Target="../media/image74.png"/><Relationship Id="rId4" Type="http://schemas.openxmlformats.org/officeDocument/2006/relationships/hyperlink" Target="http://www.itu.int/ITU-T/recommendations/rec.aspx?rec=9257" TargetMode="External"/><Relationship Id="rId9" Type="http://schemas.openxmlformats.org/officeDocument/2006/relationships/hyperlink" Target="http://www.itu.int/ITU-T/recommendations/rec.aspx?id=11947&amp;lang=en"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itu.int/ITU-T/recommendations/rec.aspx?rec=9059" TargetMode="External"/><Relationship Id="rId7" Type="http://schemas.openxmlformats.org/officeDocument/2006/relationships/image" Target="../media/image76.png"/><Relationship Id="rId2" Type="http://schemas.openxmlformats.org/officeDocument/2006/relationships/hyperlink" Target="http://www.itu.int/ITU-T/recommendations/rec.aspx?rec=10833"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617" TargetMode="External"/><Relationship Id="rId5" Type="http://schemas.openxmlformats.org/officeDocument/2006/relationships/hyperlink" Target="http://www.itu.int/ITU-T/recommendations/rec.aspx?rec=9259" TargetMode="External"/><Relationship Id="rId4" Type="http://schemas.openxmlformats.org/officeDocument/2006/relationships/hyperlink" Target="http://www.itu.int/ITU-T/recommendations/rec.aspx?rec=9258"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itu.int/ITU-T/recommendations/rec.aspx?rec=12341" TargetMode="External"/><Relationship Id="rId3" Type="http://schemas.openxmlformats.org/officeDocument/2006/relationships/hyperlink" Target="http://www.itu.int/ITU-T/recommendations/rec.aspx?rec=7288" TargetMode="External"/><Relationship Id="rId7" Type="http://schemas.openxmlformats.org/officeDocument/2006/relationships/hyperlink" Target="http://www.itu.int/ITU-T/recommendations/rec.aspx?rec=9260"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www.itu.int/ITU-T/recommendations/rec.aspx?rec=9263" TargetMode="External"/><Relationship Id="rId5" Type="http://schemas.openxmlformats.org/officeDocument/2006/relationships/hyperlink" Target="http://www.itu.int/ITU-T/recommendations/rec.aspx?rec=9264" TargetMode="External"/><Relationship Id="rId4" Type="http://schemas.openxmlformats.org/officeDocument/2006/relationships/hyperlink" Target="http://www.itu.int/ITU-T/recommendations/rec.aspx?rec=7289" TargetMode="External"/><Relationship Id="rId9" Type="http://schemas.openxmlformats.org/officeDocument/2006/relationships/image" Target="../media/image7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hyperlink" Target="http://www.itu.int/ITU-T/recommendations/rec.aspx?rec=11581" TargetMode="External"/><Relationship Id="rId13" Type="http://schemas.openxmlformats.org/officeDocument/2006/relationships/image" Target="../media/image78.png"/><Relationship Id="rId3" Type="http://schemas.openxmlformats.org/officeDocument/2006/relationships/hyperlink" Target="http://www.itu.int/ITU-T/recommendations/rec.aspx?rec=9453" TargetMode="External"/><Relationship Id="rId7" Type="http://schemas.openxmlformats.org/officeDocument/2006/relationships/hyperlink" Target="http://www.itu.int/ITU-T/recommendations/rec.aspx?rec=11386" TargetMode="External"/><Relationship Id="rId12" Type="http://schemas.openxmlformats.org/officeDocument/2006/relationships/hyperlink" Target="http://www.itu.int/ITU-T/recommendations/rec.aspx?rec=11949" TargetMode="External"/><Relationship Id="rId2" Type="http://schemas.openxmlformats.org/officeDocument/2006/relationships/hyperlink" Target="http://www.itu.int/ITU-T/recommendations/rec.aspx?rec=945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340" TargetMode="External"/><Relationship Id="rId11" Type="http://schemas.openxmlformats.org/officeDocument/2006/relationships/hyperlink" Target="http://www.itu.int/ITU-T/recommendations/rec.aspx?rec=11582" TargetMode="External"/><Relationship Id="rId5" Type="http://schemas.openxmlformats.org/officeDocument/2006/relationships/hyperlink" Target="http://www.itu.int/ITU-T/recommendations/rec.aspx?rec=9627" TargetMode="External"/><Relationship Id="rId10" Type="http://schemas.openxmlformats.org/officeDocument/2006/relationships/hyperlink" Target="http://www.itu.int/ITU-T/recommendations/rec.aspx?rec=11761" TargetMode="External"/><Relationship Id="rId4" Type="http://schemas.openxmlformats.org/officeDocument/2006/relationships/hyperlink" Target="http://www.itu.int/ITU-T/recommendations/rec.aspx?rec=11749" TargetMode="External"/><Relationship Id="rId9" Type="http://schemas.openxmlformats.org/officeDocument/2006/relationships/hyperlink" Target="http://www.itu.int/ITU-T/recommendations/rec.aspx?rec=11057"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itu.int/ITU-T/recommendations/rec.aspx?rec=8845" TargetMode="External"/><Relationship Id="rId2" Type="http://schemas.openxmlformats.org/officeDocument/2006/relationships/hyperlink" Target="http://www.itu.int/ITU-T/recommendations/rec.aspx?rec=8844" TargetMode="External"/><Relationship Id="rId1" Type="http://schemas.openxmlformats.org/officeDocument/2006/relationships/slideLayout" Target="../slideLayouts/slideLayout8.xml"/><Relationship Id="rId6" Type="http://schemas.openxmlformats.org/officeDocument/2006/relationships/image" Target="../media/image79.png"/><Relationship Id="rId5" Type="http://schemas.openxmlformats.org/officeDocument/2006/relationships/hyperlink" Target="http://www.itu.int/ITU-T/recommendations/rec.aspx?rec=9285" TargetMode="External"/><Relationship Id="rId4" Type="http://schemas.openxmlformats.org/officeDocument/2006/relationships/hyperlink" Target="http://www.itu.int/ITU-T/recommendations/rec.aspx?rec=12044"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itu.int/ITU-T/recommendations/rec.aspx?rec=9454"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80.wmf"/><Relationship Id="rId5" Type="http://schemas.openxmlformats.org/officeDocument/2006/relationships/oleObject" Target="../embeddings/oleObject1.bin"/><Relationship Id="rId4" Type="http://schemas.openxmlformats.org/officeDocument/2006/relationships/image" Target="../media/image81.png"/></Relationships>
</file>

<file path=ppt/slides/_rels/slide83.xml.rels><?xml version="1.0" encoding="UTF-8" standalone="yes"?>
<Relationships xmlns="http://schemas.openxmlformats.org/package/2006/relationships"><Relationship Id="rId3" Type="http://schemas.openxmlformats.org/officeDocument/2006/relationships/hyperlink" Target="http://www.itu.int/ITU-T/recommendations/rec.aspx?rec=11059" TargetMode="External"/><Relationship Id="rId7" Type="http://schemas.openxmlformats.org/officeDocument/2006/relationships/image" Target="../media/image83.png"/><Relationship Id="rId2" Type="http://schemas.openxmlformats.org/officeDocument/2006/relationships/hyperlink" Target="http://www.itu.int/ITU-T/recommendations/rec.aspx?rec=11058" TargetMode="Externa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hyperlink" Target="http://www.itu.int/ITU-T/recommendations/rec.aspx?rec=12345" TargetMode="External"/><Relationship Id="rId4" Type="http://schemas.openxmlformats.org/officeDocument/2006/relationships/hyperlink" Target="http://www.itu.int/ITU-T/recommendations/rec.aspx?rec=11750"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itu.int/ITU-T/recommendations/rec.aspx?rec=9287" TargetMode="External"/><Relationship Id="rId7" Type="http://schemas.openxmlformats.org/officeDocument/2006/relationships/hyperlink" Target="http://www.itu.int/ITU-T/recommendations/rec.aspx?rec=12043" TargetMode="External"/><Relationship Id="rId2" Type="http://schemas.openxmlformats.org/officeDocument/2006/relationships/hyperlink" Target="http://www.itu.int/ITU-T/recommendations/rec.aspx?rec=913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0828" TargetMode="External"/><Relationship Id="rId5" Type="http://schemas.openxmlformats.org/officeDocument/2006/relationships/hyperlink" Target="http://www.itu.int/ITU-T/recommendations/rec.aspx?rec=11950" TargetMode="External"/><Relationship Id="rId4" Type="http://schemas.openxmlformats.org/officeDocument/2006/relationships/hyperlink" Target="http://www.itu.int/ITU-T/recommendations/rec.aspx?rec=9288"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itu.int/ITU-T/recommendations/rec.aspx?rec=12150" TargetMode="External"/><Relationship Id="rId2" Type="http://schemas.openxmlformats.org/officeDocument/2006/relationships/hyperlink" Target="http://www.itu.int/ITU-T/recommendations/rec.aspx?rec=9115" TargetMode="External"/><Relationship Id="rId1" Type="http://schemas.openxmlformats.org/officeDocument/2006/relationships/slideLayout" Target="../slideLayouts/slideLayout8.xml"/><Relationship Id="rId4" Type="http://schemas.openxmlformats.org/officeDocument/2006/relationships/image" Target="../media/image84.jpeg"/></Relationships>
</file>

<file path=ppt/slides/_rels/slide86.xml.rels><?xml version="1.0" encoding="UTF-8" standalone="yes"?>
<Relationships xmlns="http://schemas.openxmlformats.org/package/2006/relationships"><Relationship Id="rId2" Type="http://schemas.openxmlformats.org/officeDocument/2006/relationships/hyperlink" Target="http://www.itu.int/ITU-T/recommendations/rec.aspx?rec=9136" TargetMode="Externa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hyperlink" Target="http://www.itu.int/ITU-T/recommendations/rec.aspx?rec=11373" TargetMode="External"/><Relationship Id="rId2" Type="http://schemas.openxmlformats.org/officeDocument/2006/relationships/hyperlink" Target="http://www.itu.int/ITU-T/recommendations/rec.aspx?rec=11060" TargetMode="External"/><Relationship Id="rId1" Type="http://schemas.openxmlformats.org/officeDocument/2006/relationships/slideLayout" Target="../slideLayouts/slideLayout8.xml"/><Relationship Id="rId4" Type="http://schemas.openxmlformats.org/officeDocument/2006/relationships/image" Target="../media/image85.png"/></Relationships>
</file>

<file path=ppt/slides/_rels/slide88.xml.rels><?xml version="1.0" encoding="UTF-8" standalone="yes"?>
<Relationships xmlns="http://schemas.openxmlformats.org/package/2006/relationships"><Relationship Id="rId3" Type="http://schemas.openxmlformats.org/officeDocument/2006/relationships/hyperlink" Target="http://www.itu.int/ITU-T/recommendations/rec.aspx?rec=11061" TargetMode="External"/><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hyperlink" Target="http://www.itu.int/ITU-T/recommendations/rec.aspx?rec=11062" TargetMode="External"/><Relationship Id="rId2" Type="http://schemas.openxmlformats.org/officeDocument/2006/relationships/image" Target="../media/image87.png"/><Relationship Id="rId1" Type="http://schemas.openxmlformats.org/officeDocument/2006/relationships/slideLayout" Target="../slideLayouts/slideLayout8.xml"/><Relationship Id="rId5" Type="http://schemas.openxmlformats.org/officeDocument/2006/relationships/image" Target="../media/image89.png"/><Relationship Id="rId4" Type="http://schemas.openxmlformats.org/officeDocument/2006/relationships/image" Target="../media/image8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www.itu.int/ITU-T/recommendations/rec.aspx?rec=11374" TargetMode="Externa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hyperlink" Target="http://www.itu.int/ITU-T/recommendations/rec.aspx?rec=12357" TargetMode="Externa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91.emf"/><Relationship Id="rId4" Type="http://schemas.openxmlformats.org/officeDocument/2006/relationships/oleObject" Target="../embeddings/oleObject2.bin"/></Relationships>
</file>

<file path=ppt/slides/_rels/slide9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www.itu.int/ITU-T/recommendations/rec.aspx?rec=11610" TargetMode="External"/><Relationship Id="rId7" Type="http://schemas.openxmlformats.org/officeDocument/2006/relationships/hyperlink" Target="http://www.itu.int/ITU-T/recommendations/rec.aspx?rec=11614" TargetMode="External"/><Relationship Id="rId2" Type="http://schemas.openxmlformats.org/officeDocument/2006/relationships/hyperlink" Target="http://www.itu.int/ITU-T/recommendations/rec.aspx?rec=1175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613" TargetMode="External"/><Relationship Id="rId5" Type="http://schemas.openxmlformats.org/officeDocument/2006/relationships/hyperlink" Target="http://www.itu.int/ITU-T/recommendations/rec.aspx?rec=11612" TargetMode="External"/><Relationship Id="rId4" Type="http://schemas.openxmlformats.org/officeDocument/2006/relationships/hyperlink" Target="http://www.itu.int/ITU-T/recommendations/rec.aspx?rec=11611"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www.itu.int/ITU-T/recommendations/rec.aspx?rec=11344"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http://www.itu.int/ITU-T/recommendations/rec.aspx?rec=11375"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94.png"/><Relationship Id="rId4" Type="http://schemas.openxmlformats.org/officeDocument/2006/relationships/hyperlink" Target="http://www.itu.int/ITU-T/recommendations/rec.aspx?rec=11753"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itu.int/ITU-T/recommendations/rec.aspx?rec=12038"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5.png"/></Relationships>
</file>

<file path=ppt/slides/_rels/slide96.xml.rels><?xml version="1.0" encoding="UTF-8" standalone="yes"?>
<Relationships xmlns="http://schemas.openxmlformats.org/package/2006/relationships"><Relationship Id="rId3" Type="http://schemas.openxmlformats.org/officeDocument/2006/relationships/hyperlink" Target="http://www.itu.int/ITU-T/recommendations/rec.aspx?rec=11615"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www.itu.int/ITU-T/recommendations/rec.aspx?rec=12037" TargetMode="External"/><Relationship Id="rId4" Type="http://schemas.openxmlformats.org/officeDocument/2006/relationships/hyperlink" Target="http://www.itu.int/ITU-T/recommendations/rec.aspx?rec=11616"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itu.int/ITU-T/recommendations/rec.aspx?rec=10830" TargetMode="External"/><Relationship Id="rId3" Type="http://schemas.openxmlformats.org/officeDocument/2006/relationships/hyperlink" Target="http://www.itu.int/ITU-T/recommendations/rec.aspx?rec=9334" TargetMode="External"/><Relationship Id="rId7" Type="http://schemas.openxmlformats.org/officeDocument/2006/relationships/hyperlink" Target="http://www.itu.int/ITU-T/recommendations/rec.aspx?rec=9455" TargetMode="External"/><Relationship Id="rId2" Type="http://schemas.openxmlformats.org/officeDocument/2006/relationships/hyperlink" Target="http://www.itu.int/ITU-T/recommendations/rec.aspx?rec=9333"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0829" TargetMode="External"/><Relationship Id="rId5" Type="http://schemas.openxmlformats.org/officeDocument/2006/relationships/hyperlink" Target="http://www.itu.int/ITU-T/recommendations/rec.aspx?rec=9618" TargetMode="External"/><Relationship Id="rId4" Type="http://schemas.openxmlformats.org/officeDocument/2006/relationships/hyperlink" Target="http://www.itu.int/ITU-T/recommendations/rec.aspx?rec=9335" TargetMode="External"/><Relationship Id="rId9" Type="http://schemas.openxmlformats.org/officeDocument/2006/relationships/hyperlink" Target="http://www.itu.int/pub/S-CONF-WCIT-2012/en"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99.xml.rels><?xml version="1.0" encoding="UTF-8" standalone="yes"?>
<Relationships xmlns="http://schemas.openxmlformats.org/package/2006/relationships"><Relationship Id="rId8" Type="http://schemas.openxmlformats.org/officeDocument/2006/relationships/hyperlink" Target="http://www.itu.int/ITU-T/recommendations/rec.aspx?rec=10441" TargetMode="External"/><Relationship Id="rId3" Type="http://schemas.openxmlformats.org/officeDocument/2006/relationships/hyperlink" Target="http://www.itu.int/ITU-T/recommendations/rec.aspx?rec=9619" TargetMode="External"/><Relationship Id="rId7" Type="http://schemas.openxmlformats.org/officeDocument/2006/relationships/hyperlink" Target="http://www.itu.int/ITU-T/recommendations/rec.aspx?rec=11951" TargetMode="External"/><Relationship Id="rId2" Type="http://schemas.openxmlformats.org/officeDocument/2006/relationships/hyperlink" Target="http://www.itu.int/ITU-T/recommendations/rec.aspx?rec=945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608" TargetMode="External"/><Relationship Id="rId5" Type="http://schemas.openxmlformats.org/officeDocument/2006/relationships/hyperlink" Target="http://www.itu.int/ITU-T/recommendations/rec.aspx?rec=11343" TargetMode="External"/><Relationship Id="rId4" Type="http://schemas.openxmlformats.org/officeDocument/2006/relationships/hyperlink" Target="http://www.itu.int/ITU-T/recommendations/rec.aspx?rec=104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ctrTitle" idx="4294967295"/>
          </p:nvPr>
        </p:nvSpPr>
        <p:spPr>
          <a:xfrm>
            <a:off x="685800" y="1557338"/>
            <a:ext cx="7772400" cy="1584325"/>
          </a:xfrm>
        </p:spPr>
        <p:txBody>
          <a:bodyPr/>
          <a:lstStyle/>
          <a:p>
            <a:r>
              <a:rPr lang="en-US" altLang="ko-KR" b="1" dirty="0" smtClean="0">
                <a:ea typeface="Gulim" panose="020B0600000101010101" pitchFamily="34" charset="-127"/>
              </a:rPr>
              <a:t>ITU-T Study Group 17 </a:t>
            </a:r>
            <a:br>
              <a:rPr lang="en-US" altLang="ko-KR" b="1" dirty="0" smtClean="0">
                <a:ea typeface="Gulim" panose="020B0600000101010101" pitchFamily="34" charset="-127"/>
              </a:rPr>
            </a:br>
            <a:r>
              <a:rPr lang="en-US" altLang="ko-KR" b="1" dirty="0" smtClean="0">
                <a:ea typeface="Gulim" panose="020B0600000101010101" pitchFamily="34" charset="-127"/>
              </a:rPr>
              <a:t>Security</a:t>
            </a:r>
          </a:p>
        </p:txBody>
      </p:sp>
      <p:sp>
        <p:nvSpPr>
          <p:cNvPr id="14339" name="Rectangle 5"/>
          <p:cNvSpPr>
            <a:spLocks noGrp="1"/>
          </p:cNvSpPr>
          <p:nvPr>
            <p:ph type="subTitle" idx="4294967295"/>
          </p:nvPr>
        </p:nvSpPr>
        <p:spPr>
          <a:xfrm>
            <a:off x="755650" y="3068638"/>
            <a:ext cx="7777163" cy="792162"/>
          </a:xfrm>
        </p:spPr>
        <p:txBody>
          <a:bodyPr/>
          <a:lstStyle/>
          <a:p>
            <a:pPr marL="0" indent="0" algn="ctr">
              <a:lnSpc>
                <a:spcPct val="80000"/>
              </a:lnSpc>
              <a:buFont typeface="Arial" panose="020B0604020202020204" pitchFamily="34" charset="0"/>
              <a:buNone/>
            </a:pPr>
            <a:r>
              <a:rPr lang="en-US" altLang="ko-KR" sz="4000" b="1" dirty="0" smtClean="0">
                <a:solidFill>
                  <a:srgbClr val="151ECD"/>
                </a:solidFill>
                <a:ea typeface="Gulim" panose="020B0600000101010101" pitchFamily="34" charset="-127"/>
              </a:rPr>
              <a:t>An overview for newcomers</a:t>
            </a:r>
            <a:br>
              <a:rPr lang="en-US" altLang="ko-KR" sz="4000" b="1" dirty="0" smtClean="0">
                <a:solidFill>
                  <a:srgbClr val="151ECD"/>
                </a:solidFill>
                <a:ea typeface="Gulim" panose="020B0600000101010101" pitchFamily="34" charset="-127"/>
              </a:rPr>
            </a:br>
            <a:r>
              <a:rPr lang="en-US" altLang="ko-KR" sz="4000" b="1" dirty="0" smtClean="0">
                <a:solidFill>
                  <a:srgbClr val="151ECD"/>
                </a:solidFill>
                <a:ea typeface="Gulim" panose="020B0600000101010101" pitchFamily="34" charset="-127"/>
              </a:rPr>
              <a:t/>
            </a:r>
            <a:br>
              <a:rPr lang="en-US" altLang="ko-KR" sz="4000" b="1" dirty="0" smtClean="0">
                <a:solidFill>
                  <a:srgbClr val="151ECD"/>
                </a:solidFill>
                <a:ea typeface="Gulim" panose="020B0600000101010101" pitchFamily="34" charset="-127"/>
              </a:rPr>
            </a:br>
            <a:r>
              <a:rPr lang="en-US" altLang="ko-KR" sz="3600" b="1" dirty="0" err="1" smtClean="0">
                <a:solidFill>
                  <a:srgbClr val="151ECD"/>
                </a:solidFill>
                <a:ea typeface="Gulim" panose="020B0600000101010101" pitchFamily="34" charset="-127"/>
              </a:rPr>
              <a:t>Arkadiy</a:t>
            </a:r>
            <a:r>
              <a:rPr lang="en-US" altLang="ko-KR" sz="3600" b="1" dirty="0" smtClean="0">
                <a:solidFill>
                  <a:srgbClr val="151ECD"/>
                </a:solidFill>
                <a:ea typeface="Gulim" panose="020B0600000101010101" pitchFamily="34" charset="-127"/>
              </a:rPr>
              <a:t> Kremer</a:t>
            </a:r>
          </a:p>
          <a:p>
            <a:pPr marL="0" indent="0" algn="ctr">
              <a:lnSpc>
                <a:spcPct val="80000"/>
              </a:lnSpc>
              <a:buFont typeface="Arial" panose="020B0604020202020204" pitchFamily="34" charset="0"/>
              <a:buNone/>
            </a:pPr>
            <a:r>
              <a:rPr lang="en-US" altLang="ko-KR" sz="2400" b="1" dirty="0" smtClean="0">
                <a:solidFill>
                  <a:srgbClr val="151ECD"/>
                </a:solidFill>
                <a:ea typeface="Gulim" panose="020B0600000101010101" pitchFamily="34" charset="-127"/>
              </a:rPr>
              <a:t>ITU-T SG17 chairman</a:t>
            </a:r>
          </a:p>
        </p:txBody>
      </p:sp>
      <p:sp>
        <p:nvSpPr>
          <p:cNvPr id="14340" name="TextBox 1"/>
          <p:cNvSpPr txBox="1">
            <a:spLocks noChangeArrowheads="1"/>
          </p:cNvSpPr>
          <p:nvPr/>
        </p:nvSpPr>
        <p:spPr bwMode="auto">
          <a:xfrm>
            <a:off x="2916238" y="5373688"/>
            <a:ext cx="331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2932E9"/>
                </a:solidFill>
                <a:latin typeface="Arial" panose="020B0604020202020204" pitchFamily="34" charset="0"/>
              </a:rPr>
              <a:t>8 </a:t>
            </a:r>
            <a:r>
              <a:rPr lang="en-US" altLang="en-US" sz="1800" b="1" dirty="0" smtClean="0">
                <a:solidFill>
                  <a:srgbClr val="2932E9"/>
                </a:solidFill>
                <a:latin typeface="Arial" panose="020B0604020202020204" pitchFamily="34" charset="0"/>
              </a:rPr>
              <a:t>September 2015</a:t>
            </a:r>
            <a:endParaRPr lang="en-US" altLang="en-US" sz="1800" b="1" dirty="0">
              <a:solidFill>
                <a:srgbClr val="2932E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476250"/>
            <a:ext cx="8578850" cy="6192838"/>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b="1" dirty="0" smtClean="0">
                <a:solidFill>
                  <a:srgbClr val="FF0000"/>
                </a:solidFill>
              </a:rPr>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355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B327BDAF-3A14-4B89-8519-0DFFE5A4421D}" type="slidenum">
              <a:rPr lang="en-US" altLang="en-US" sz="1200" smtClean="0">
                <a:solidFill>
                  <a:srgbClr val="898989"/>
                </a:solidFill>
              </a:rPr>
              <a:pPr>
                <a:spcBef>
                  <a:spcPct val="0"/>
                </a:spcBef>
                <a:buFont typeface="Arial" panose="020B0604020202020204" pitchFamily="34" charset="0"/>
                <a:buNone/>
              </a:pPr>
              <a:t>10</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2800" b="1" dirty="0" smtClean="0"/>
              <a:t>Entity </a:t>
            </a:r>
            <a:r>
              <a:rPr lang="en-US" altLang="en-US" sz="2800" b="1" dirty="0"/>
              <a:t>authentication assurance framework</a:t>
            </a:r>
            <a:endParaRPr lang="en-US" altLang="en-US" sz="2800" b="1" dirty="0" smtClean="0"/>
          </a:p>
        </p:txBody>
      </p:sp>
      <p:sp>
        <p:nvSpPr>
          <p:cNvPr id="11469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CA303E-B4F8-4FC8-BA45-DBE7D89EEA43}" type="slidenum">
              <a:rPr lang="en-US" altLang="en-US" sz="1200" smtClean="0">
                <a:solidFill>
                  <a:srgbClr val="898989"/>
                </a:solidFill>
              </a:rPr>
              <a:pPr>
                <a:spcBef>
                  <a:spcPct val="0"/>
                </a:spcBef>
                <a:buFontTx/>
                <a:buNone/>
              </a:pPr>
              <a:t>100</a:t>
            </a:fld>
            <a:r>
              <a:rPr lang="en-US" altLang="en-US" sz="1200" dirty="0" smtClean="0">
                <a:solidFill>
                  <a:srgbClr val="898989"/>
                </a:solidFill>
              </a:rPr>
              <a:t>/117</a:t>
            </a:r>
          </a:p>
        </p:txBody>
      </p:sp>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1135063"/>
            <a:ext cx="5461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1"/>
          <p:cNvSpPr>
            <a:spLocks noChangeArrowheads="1"/>
          </p:cNvSpPr>
          <p:nvPr/>
        </p:nvSpPr>
        <p:spPr bwMode="auto">
          <a:xfrm>
            <a:off x="827088" y="3868738"/>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X.1254 - Overview of the entity authentication assurance framework</a:t>
            </a:r>
            <a:endParaRPr lang="en-US" altLang="en-US" sz="1800" b="1" dirty="0"/>
          </a:p>
        </p:txBody>
      </p:sp>
      <p:graphicFrame>
        <p:nvGraphicFramePr>
          <p:cNvPr id="3" name="Table 2"/>
          <p:cNvGraphicFramePr>
            <a:graphicFrameLocks noGrp="1"/>
          </p:cNvGraphicFramePr>
          <p:nvPr/>
        </p:nvGraphicFramePr>
        <p:xfrm>
          <a:off x="1330325" y="4724400"/>
          <a:ext cx="6843713" cy="1252538"/>
        </p:xfrm>
        <a:graphic>
          <a:graphicData uri="http://schemas.openxmlformats.org/drawingml/2006/table">
            <a:tbl>
              <a:tblPr/>
              <a:tblGrid>
                <a:gridCol w="1643063"/>
                <a:gridCol w="5200650"/>
              </a:tblGrid>
              <a:tr h="274638">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altLang="en-US" sz="1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Level</a:t>
                      </a:r>
                      <a:endParaRPr kumimoji="0" lang="en-US" altLang="en-US"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altLang="en-US" sz="1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Description</a:t>
                      </a:r>
                      <a:endParaRPr kumimoji="0" lang="en-US" altLang="en-US"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 – Low</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Little or no confidence in the claimed or asserted identity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 – Medium</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Some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 – High</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High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4 – Very high</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Very high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bl>
          </a:graphicData>
        </a:graphic>
      </p:graphicFrame>
      <p:sp>
        <p:nvSpPr>
          <p:cNvPr id="114714" name="Rectangle 3"/>
          <p:cNvSpPr>
            <a:spLocks noChangeArrowheads="1"/>
          </p:cNvSpPr>
          <p:nvPr/>
        </p:nvSpPr>
        <p:spPr bwMode="auto">
          <a:xfrm>
            <a:off x="2649538" y="6126163"/>
            <a:ext cx="386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X.1254 - Levels of assurance</a:t>
            </a:r>
            <a:endParaRPr lang="en-US" altLang="en-US" sz="1800" b="1"/>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96925" y="981075"/>
            <a:ext cx="6943725" cy="50752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3" name="Rounded Rectangle 12"/>
          <p:cNvSpPr/>
          <p:nvPr/>
        </p:nvSpPr>
        <p:spPr>
          <a:xfrm>
            <a:off x="3656013" y="3435350"/>
            <a:ext cx="3240087" cy="18002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2" name="Rounded Rectangle 11"/>
          <p:cNvSpPr/>
          <p:nvPr/>
        </p:nvSpPr>
        <p:spPr>
          <a:xfrm>
            <a:off x="3349625" y="3779838"/>
            <a:ext cx="3240088" cy="18002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15717" name="Rectangle 2"/>
          <p:cNvSpPr>
            <a:spLocks noGrp="1" noChangeArrowheads="1"/>
          </p:cNvSpPr>
          <p:nvPr>
            <p:ph type="title"/>
          </p:nvPr>
        </p:nvSpPr>
        <p:spPr/>
        <p:txBody>
          <a:bodyPr/>
          <a:lstStyle/>
          <a:p>
            <a:r>
              <a:rPr lang="en-US" altLang="en-US" sz="2800" b="1" dirty="0" smtClean="0"/>
              <a:t>Digital Entity</a:t>
            </a:r>
          </a:p>
        </p:txBody>
      </p:sp>
      <p:sp>
        <p:nvSpPr>
          <p:cNvPr id="11571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BA4B9B-DE0E-474C-9552-3AA6584CDB10}" type="slidenum">
              <a:rPr lang="en-US" altLang="en-US" sz="1200" smtClean="0">
                <a:solidFill>
                  <a:srgbClr val="898989"/>
                </a:solidFill>
              </a:rPr>
              <a:pPr>
                <a:spcBef>
                  <a:spcPct val="0"/>
                </a:spcBef>
                <a:buFontTx/>
                <a:buNone/>
              </a:pPr>
              <a:t>101</a:t>
            </a:fld>
            <a:r>
              <a:rPr lang="en-US" altLang="en-US" sz="1200" dirty="0" smtClean="0">
                <a:solidFill>
                  <a:srgbClr val="898989"/>
                </a:solidFill>
              </a:rPr>
              <a:t>/117</a:t>
            </a:r>
          </a:p>
        </p:txBody>
      </p:sp>
      <p:sp>
        <p:nvSpPr>
          <p:cNvPr id="4" name="Rectangle 3"/>
          <p:cNvSpPr/>
          <p:nvPr/>
        </p:nvSpPr>
        <p:spPr>
          <a:xfrm>
            <a:off x="1789113" y="6126163"/>
            <a:ext cx="5583237" cy="369887"/>
          </a:xfrm>
          <a:prstGeom prst="rect">
            <a:avLst/>
          </a:prstGeom>
        </p:spPr>
        <p:txBody>
          <a:bodyPr wrap="none">
            <a:spAutoFit/>
          </a:bodyPr>
          <a:lstStyle/>
          <a:p>
            <a:pPr algn="ctr" eaLnBrk="1" hangingPunct="1">
              <a:defRPr/>
            </a:pPr>
            <a:r>
              <a:rPr lang="en-GB" b="1" dirty="0">
                <a:latin typeface="+mn-lt"/>
                <a:cs typeface="Arial" charset="0"/>
              </a:rPr>
              <a:t>Rec. ITU-T X.1255 - </a:t>
            </a:r>
            <a:r>
              <a:rPr lang="en-US" b="1" dirty="0">
                <a:latin typeface="+mn-lt"/>
                <a:cs typeface="Arial" charset="0"/>
              </a:rPr>
              <a:t>Illustrative example of a digital entity</a:t>
            </a:r>
          </a:p>
        </p:txBody>
      </p:sp>
      <p:sp>
        <p:nvSpPr>
          <p:cNvPr id="2" name="Rounded Rectangle 1"/>
          <p:cNvSpPr/>
          <p:nvPr/>
        </p:nvSpPr>
        <p:spPr>
          <a:xfrm>
            <a:off x="3105150" y="4067175"/>
            <a:ext cx="3240088"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 name="Rectangle 2"/>
          <p:cNvSpPr/>
          <p:nvPr/>
        </p:nvSpPr>
        <p:spPr>
          <a:xfrm>
            <a:off x="3465513" y="4427538"/>
            <a:ext cx="2663825"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Intrinsic attributes </a:t>
            </a:r>
          </a:p>
        </p:txBody>
      </p:sp>
      <p:sp>
        <p:nvSpPr>
          <p:cNvPr id="9" name="Rectangle 8"/>
          <p:cNvSpPr/>
          <p:nvPr/>
        </p:nvSpPr>
        <p:spPr>
          <a:xfrm>
            <a:off x="3465513" y="4967288"/>
            <a:ext cx="2663825" cy="41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User-defined attributes </a:t>
            </a:r>
          </a:p>
        </p:txBody>
      </p:sp>
      <p:sp>
        <p:nvSpPr>
          <p:cNvPr id="10" name="Rectangle 9"/>
          <p:cNvSpPr/>
          <p:nvPr/>
        </p:nvSpPr>
        <p:spPr>
          <a:xfrm>
            <a:off x="3465513" y="5435600"/>
            <a:ext cx="2663825"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DATA</a:t>
            </a:r>
          </a:p>
        </p:txBody>
      </p:sp>
      <p:sp>
        <p:nvSpPr>
          <p:cNvPr id="11" name="Rectangle 10"/>
          <p:cNvSpPr/>
          <p:nvPr/>
        </p:nvSpPr>
        <p:spPr>
          <a:xfrm>
            <a:off x="4181475" y="4059238"/>
            <a:ext cx="1087438" cy="368300"/>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4" name="Rectangle 13"/>
          <p:cNvSpPr/>
          <p:nvPr/>
        </p:nvSpPr>
        <p:spPr>
          <a:xfrm>
            <a:off x="4581525" y="3698875"/>
            <a:ext cx="1085850" cy="368300"/>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5" name="Rectangle 14"/>
          <p:cNvSpPr/>
          <p:nvPr/>
        </p:nvSpPr>
        <p:spPr>
          <a:xfrm>
            <a:off x="4878388" y="3409950"/>
            <a:ext cx="1085850" cy="369888"/>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6" name="Rectangle 15"/>
          <p:cNvSpPr/>
          <p:nvPr/>
        </p:nvSpPr>
        <p:spPr>
          <a:xfrm>
            <a:off x="3095625" y="1409700"/>
            <a:ext cx="2439988" cy="290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ID</a:t>
            </a:r>
          </a:p>
        </p:txBody>
      </p:sp>
      <p:sp>
        <p:nvSpPr>
          <p:cNvPr id="17" name="Rectangle 16"/>
          <p:cNvSpPr/>
          <p:nvPr/>
        </p:nvSpPr>
        <p:spPr>
          <a:xfrm>
            <a:off x="5535613" y="1409700"/>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84321/ab5</a:t>
            </a:r>
          </a:p>
        </p:txBody>
      </p:sp>
      <p:sp>
        <p:nvSpPr>
          <p:cNvPr id="18" name="Rectangle 17"/>
          <p:cNvSpPr/>
          <p:nvPr/>
        </p:nvSpPr>
        <p:spPr>
          <a:xfrm>
            <a:off x="3095625" y="1711325"/>
            <a:ext cx="2439988"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DATE MODIFIED</a:t>
            </a:r>
          </a:p>
        </p:txBody>
      </p:sp>
      <p:sp>
        <p:nvSpPr>
          <p:cNvPr id="19" name="Rectangle 18"/>
          <p:cNvSpPr/>
          <p:nvPr/>
        </p:nvSpPr>
        <p:spPr>
          <a:xfrm>
            <a:off x="5535613" y="1709738"/>
            <a:ext cx="1655762"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04/11/2007</a:t>
            </a:r>
          </a:p>
        </p:txBody>
      </p:sp>
      <p:sp>
        <p:nvSpPr>
          <p:cNvPr id="20" name="Rectangle 19"/>
          <p:cNvSpPr/>
          <p:nvPr/>
        </p:nvSpPr>
        <p:spPr>
          <a:xfrm>
            <a:off x="3095625" y="2000250"/>
            <a:ext cx="2439988" cy="28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DATE CREATED</a:t>
            </a:r>
          </a:p>
        </p:txBody>
      </p:sp>
      <p:sp>
        <p:nvSpPr>
          <p:cNvPr id="21" name="Rectangle 20"/>
          <p:cNvSpPr/>
          <p:nvPr/>
        </p:nvSpPr>
        <p:spPr>
          <a:xfrm>
            <a:off x="5535613" y="1997075"/>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04/11/2007</a:t>
            </a:r>
          </a:p>
        </p:txBody>
      </p:sp>
      <p:sp>
        <p:nvSpPr>
          <p:cNvPr id="22" name="Rectangle 21"/>
          <p:cNvSpPr/>
          <p:nvPr/>
        </p:nvSpPr>
        <p:spPr>
          <a:xfrm>
            <a:off x="3095625" y="2417763"/>
            <a:ext cx="2439988" cy="290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PERMISSION SCHEME A</a:t>
            </a:r>
          </a:p>
        </p:txBody>
      </p:sp>
      <p:sp>
        <p:nvSpPr>
          <p:cNvPr id="23" name="Rectangle 22"/>
          <p:cNvSpPr/>
          <p:nvPr/>
        </p:nvSpPr>
        <p:spPr>
          <a:xfrm>
            <a:off x="5535613" y="2417763"/>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84321/ab5</a:t>
            </a:r>
          </a:p>
        </p:txBody>
      </p:sp>
      <p:sp>
        <p:nvSpPr>
          <p:cNvPr id="24" name="Rectangle 23"/>
          <p:cNvSpPr/>
          <p:nvPr/>
        </p:nvSpPr>
        <p:spPr>
          <a:xfrm>
            <a:off x="3095625" y="2719388"/>
            <a:ext cx="2439988"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OBJECT TYPE</a:t>
            </a:r>
          </a:p>
        </p:txBody>
      </p:sp>
      <p:sp>
        <p:nvSpPr>
          <p:cNvPr id="25" name="Rectangle 24"/>
          <p:cNvSpPr/>
          <p:nvPr/>
        </p:nvSpPr>
        <p:spPr>
          <a:xfrm>
            <a:off x="5535613" y="2717800"/>
            <a:ext cx="1655762" cy="28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89754/123</a:t>
            </a:r>
          </a:p>
        </p:txBody>
      </p:sp>
      <p:sp>
        <p:nvSpPr>
          <p:cNvPr id="26" name="Rectangle 25"/>
          <p:cNvSpPr/>
          <p:nvPr/>
        </p:nvSpPr>
        <p:spPr>
          <a:xfrm>
            <a:off x="3095625" y="3008313"/>
            <a:ext cx="2439988"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smtClean="0">
                <a:cs typeface="Arial" panose="020B0604020202020204" pitchFamily="34" charset="0"/>
              </a:rPr>
              <a:t>More…</a:t>
            </a:r>
          </a:p>
        </p:txBody>
      </p:sp>
      <p:sp>
        <p:nvSpPr>
          <p:cNvPr id="27" name="Rectangle 26"/>
          <p:cNvSpPr/>
          <p:nvPr/>
        </p:nvSpPr>
        <p:spPr>
          <a:xfrm>
            <a:off x="5535613" y="3005138"/>
            <a:ext cx="1655762"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5" name="Left Brace 4"/>
          <p:cNvSpPr/>
          <p:nvPr/>
        </p:nvSpPr>
        <p:spPr>
          <a:xfrm>
            <a:off x="2411413" y="1409700"/>
            <a:ext cx="192087" cy="8763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115740" name="Rectangle 27"/>
          <p:cNvSpPr>
            <a:spLocks noChangeArrowheads="1"/>
          </p:cNvSpPr>
          <p:nvPr/>
        </p:nvSpPr>
        <p:spPr bwMode="auto">
          <a:xfrm>
            <a:off x="1189038" y="1624013"/>
            <a:ext cx="119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Intrinsic</a:t>
            </a:r>
            <a:br>
              <a:rPr lang="en-US" altLang="en-US" sz="1800">
                <a:latin typeface="Arial" panose="020B0604020202020204" pitchFamily="34" charset="0"/>
              </a:rPr>
            </a:br>
            <a:r>
              <a:rPr lang="en-US" altLang="en-US" sz="1800">
                <a:latin typeface="Arial" panose="020B0604020202020204" pitchFamily="34" charset="0"/>
              </a:rPr>
              <a:t>attributes </a:t>
            </a:r>
          </a:p>
        </p:txBody>
      </p:sp>
      <p:sp>
        <p:nvSpPr>
          <p:cNvPr id="29" name="Left Brace 28"/>
          <p:cNvSpPr/>
          <p:nvPr/>
        </p:nvSpPr>
        <p:spPr>
          <a:xfrm>
            <a:off x="2389188" y="2463800"/>
            <a:ext cx="190500" cy="8747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115742" name="Rectangle 29"/>
          <p:cNvSpPr>
            <a:spLocks noChangeArrowheads="1"/>
          </p:cNvSpPr>
          <p:nvPr/>
        </p:nvSpPr>
        <p:spPr bwMode="auto">
          <a:xfrm>
            <a:off x="841375" y="2668588"/>
            <a:ext cx="150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User-defined</a:t>
            </a:r>
            <a:br>
              <a:rPr lang="en-US" altLang="en-US" sz="1800">
                <a:latin typeface="Arial" panose="020B0604020202020204" pitchFamily="34" charset="0"/>
              </a:rPr>
            </a:br>
            <a:r>
              <a:rPr lang="en-US" altLang="en-US" sz="1800">
                <a:latin typeface="Arial" panose="020B0604020202020204" pitchFamily="34" charset="0"/>
              </a:rPr>
              <a:t>attributes </a:t>
            </a:r>
          </a:p>
        </p:txBody>
      </p:sp>
      <p:sp>
        <p:nvSpPr>
          <p:cNvPr id="32" name="Rectangle 31"/>
          <p:cNvSpPr/>
          <p:nvPr/>
        </p:nvSpPr>
        <p:spPr>
          <a:xfrm>
            <a:off x="3538538" y="992188"/>
            <a:ext cx="1658937" cy="368300"/>
          </a:xfrm>
          <a:prstGeom prst="rect">
            <a:avLst/>
          </a:prstGeom>
        </p:spPr>
        <p:txBody>
          <a:bodyPr wrap="none">
            <a:spAutoFit/>
          </a:bodyPr>
          <a:lstStyle/>
          <a:p>
            <a:pPr algn="ctr" eaLnBrk="1" hangingPunct="1">
              <a:defRPr/>
            </a:pPr>
            <a:r>
              <a:rPr lang="en-US" b="1" dirty="0">
                <a:latin typeface="+mn-lt"/>
                <a:cs typeface="Arial" charset="0"/>
              </a:rPr>
              <a:t>DIGITAL ENTITY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z="2800" b="1" dirty="0"/>
              <a:t>Authentication involving trust frameworks</a:t>
            </a:r>
            <a:endParaRPr lang="en-US" altLang="en-US" sz="2800" b="1" dirty="0" smtClean="0"/>
          </a:p>
        </p:txBody>
      </p:sp>
      <p:sp>
        <p:nvSpPr>
          <p:cNvPr id="11673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266CA6-A9FD-4E2C-A12C-2A137CFC9369}" type="slidenum">
              <a:rPr lang="en-US" altLang="en-US" sz="1200" smtClean="0">
                <a:solidFill>
                  <a:srgbClr val="898989"/>
                </a:solidFill>
              </a:rPr>
              <a:pPr>
                <a:spcBef>
                  <a:spcPct val="0"/>
                </a:spcBef>
                <a:buFontTx/>
                <a:buNone/>
              </a:pPr>
              <a:t>102</a:t>
            </a:fld>
            <a:r>
              <a:rPr lang="en-US" altLang="en-US" sz="1200" dirty="0" smtClean="0">
                <a:solidFill>
                  <a:srgbClr val="898989"/>
                </a:solidFill>
              </a:rPr>
              <a:t>/117</a:t>
            </a:r>
          </a:p>
        </p:txBody>
      </p:sp>
      <p:sp>
        <p:nvSpPr>
          <p:cNvPr id="116740" name="Rectangle 3"/>
          <p:cNvSpPr>
            <a:spLocks noChangeArrowheads="1"/>
          </p:cNvSpPr>
          <p:nvPr/>
        </p:nvSpPr>
        <p:spPr bwMode="auto">
          <a:xfrm>
            <a:off x="1543050" y="6126163"/>
            <a:ext cx="607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X.1255 - Authentication involving trust frameworks</a:t>
            </a:r>
            <a:endParaRPr lang="en-US" altLang="en-US" sz="1800" b="1" dirty="0"/>
          </a:p>
        </p:txBody>
      </p:sp>
      <p:pic>
        <p:nvPicPr>
          <p:cNvPr id="1167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975"/>
            <a:ext cx="73850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z="2800" b="1" dirty="0" smtClean="0"/>
              <a:t>Cloud </a:t>
            </a:r>
            <a:r>
              <a:rPr lang="en-US" altLang="en-US" sz="2800" b="1" dirty="0"/>
              <a:t>computing security</a:t>
            </a:r>
            <a:endParaRPr lang="en-US" altLang="en-US" sz="2800" b="1" dirty="0" smtClean="0"/>
          </a:p>
        </p:txBody>
      </p:sp>
      <p:sp>
        <p:nvSpPr>
          <p:cNvPr id="117763" name="Slide Number Placeholder 1"/>
          <p:cNvSpPr>
            <a:spLocks noGrp="1"/>
          </p:cNvSpPr>
          <p:nvPr>
            <p:ph type="sldNum" sz="quarter" idx="4294967295"/>
          </p:nvPr>
        </p:nvSpPr>
        <p:spPr bwMode="auto">
          <a:xfrm>
            <a:off x="6943725" y="64595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E88DB6-1822-4385-80DB-167BAB6FCB73}" type="slidenum">
              <a:rPr lang="en-US" altLang="en-US" sz="1200" smtClean="0">
                <a:solidFill>
                  <a:srgbClr val="898989"/>
                </a:solidFill>
              </a:rPr>
              <a:pPr>
                <a:spcBef>
                  <a:spcPct val="0"/>
                </a:spcBef>
                <a:buFontTx/>
                <a:buNone/>
              </a:pPr>
              <a:t>103</a:t>
            </a:fld>
            <a:r>
              <a:rPr lang="en-US" altLang="en-US" sz="1200" dirty="0" smtClean="0">
                <a:solidFill>
                  <a:srgbClr val="898989"/>
                </a:solidFill>
              </a:rPr>
              <a:t>/117</a:t>
            </a:r>
          </a:p>
        </p:txBody>
      </p:sp>
      <p:sp>
        <p:nvSpPr>
          <p:cNvPr id="4" name="Rectangle 3"/>
          <p:cNvSpPr/>
          <p:nvPr/>
        </p:nvSpPr>
        <p:spPr>
          <a:xfrm>
            <a:off x="1482725" y="6389688"/>
            <a:ext cx="6075363" cy="368300"/>
          </a:xfrm>
          <a:prstGeom prst="rect">
            <a:avLst/>
          </a:prstGeom>
        </p:spPr>
        <p:txBody>
          <a:bodyPr wrap="none">
            <a:spAutoFit/>
          </a:bodyPr>
          <a:lstStyle/>
          <a:p>
            <a:pPr algn="ctr" eaLnBrk="1" hangingPunct="1">
              <a:defRPr/>
            </a:pPr>
            <a:r>
              <a:rPr lang="en-GB" b="1" dirty="0">
                <a:latin typeface="+mn-lt"/>
                <a:cs typeface="Arial" charset="0"/>
              </a:rPr>
              <a:t>Rec. ITU-T X.1601 - </a:t>
            </a:r>
            <a:r>
              <a:rPr lang="en-US" b="1" dirty="0">
                <a:latin typeface="+mn-lt"/>
                <a:cs typeface="Arial" charset="0"/>
              </a:rPr>
              <a:t>Security framework for cloud computing</a:t>
            </a:r>
          </a:p>
        </p:txBody>
      </p:sp>
      <p:sp>
        <p:nvSpPr>
          <p:cNvPr id="8" name="Cloud 7"/>
          <p:cNvSpPr/>
          <p:nvPr/>
        </p:nvSpPr>
        <p:spPr>
          <a:xfrm>
            <a:off x="92075" y="1984375"/>
            <a:ext cx="8856663" cy="4391025"/>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7766" name="Rectangle 8"/>
          <p:cNvSpPr>
            <a:spLocks noChangeArrowheads="1"/>
          </p:cNvSpPr>
          <p:nvPr/>
        </p:nvSpPr>
        <p:spPr bwMode="auto">
          <a:xfrm>
            <a:off x="250825" y="3746500"/>
            <a:ext cx="1052513"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rPr>
              <a:t>Security</a:t>
            </a:r>
            <a:br>
              <a:rPr lang="en-GB" altLang="en-US" sz="1800" b="1">
                <a:solidFill>
                  <a:srgbClr val="000000"/>
                </a:solidFill>
              </a:rPr>
            </a:br>
            <a:r>
              <a:rPr lang="en-GB" altLang="en-US" sz="1800" b="1">
                <a:solidFill>
                  <a:srgbClr val="000000"/>
                </a:solidFill>
              </a:rPr>
              <a:t>threats</a:t>
            </a:r>
            <a:endParaRPr lang="en-US" altLang="en-US" sz="1800" b="1">
              <a:solidFill>
                <a:srgbClr val="000000"/>
              </a:solidFill>
            </a:endParaRPr>
          </a:p>
        </p:txBody>
      </p:sp>
      <p:sp>
        <p:nvSpPr>
          <p:cNvPr id="117767" name="Rectangle 9"/>
          <p:cNvSpPr>
            <a:spLocks noChangeArrowheads="1"/>
          </p:cNvSpPr>
          <p:nvPr/>
        </p:nvSpPr>
        <p:spPr bwMode="auto">
          <a:xfrm>
            <a:off x="7245350" y="3700463"/>
            <a:ext cx="1558925"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rPr>
              <a:t>Security</a:t>
            </a:r>
            <a:br>
              <a:rPr lang="en-GB" altLang="en-US" sz="1800" b="1">
                <a:solidFill>
                  <a:srgbClr val="000000"/>
                </a:solidFill>
              </a:rPr>
            </a:br>
            <a:r>
              <a:rPr lang="en-GB" altLang="en-US" sz="1800" b="1">
                <a:solidFill>
                  <a:srgbClr val="000000"/>
                </a:solidFill>
              </a:rPr>
              <a:t>challenges</a:t>
            </a:r>
            <a:endParaRPr lang="en-US" altLang="en-US" sz="1800" b="1">
              <a:solidFill>
                <a:srgbClr val="000000"/>
              </a:solidFill>
            </a:endParaRPr>
          </a:p>
        </p:txBody>
      </p:sp>
      <p:sp>
        <p:nvSpPr>
          <p:cNvPr id="117768" name="Rectangle 10"/>
          <p:cNvSpPr>
            <a:spLocks/>
          </p:cNvSpPr>
          <p:nvPr/>
        </p:nvSpPr>
        <p:spPr bwMode="auto">
          <a:xfrm>
            <a:off x="1289050" y="2574925"/>
            <a:ext cx="5956300" cy="326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b="1">
                <a:solidFill>
                  <a:srgbClr val="000000"/>
                </a:solidFill>
              </a:rPr>
              <a:t>Security capabilities</a:t>
            </a:r>
            <a:endParaRPr lang="en-US" altLang="en-US" sz="2000" b="1">
              <a:solidFill>
                <a:srgbClr val="000000"/>
              </a:solidFill>
            </a:endParaRPr>
          </a:p>
        </p:txBody>
      </p:sp>
      <p:sp>
        <p:nvSpPr>
          <p:cNvPr id="117769" name="Rectangle 11"/>
          <p:cNvSpPr>
            <a:spLocks noChangeArrowheads="1"/>
          </p:cNvSpPr>
          <p:nvPr/>
        </p:nvSpPr>
        <p:spPr bwMode="auto">
          <a:xfrm>
            <a:off x="5816600" y="3529013"/>
            <a:ext cx="140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Trust model</a:t>
            </a:r>
            <a:endParaRPr lang="en-US" altLang="en-US" sz="1600">
              <a:solidFill>
                <a:srgbClr val="000000"/>
              </a:solidFill>
            </a:endParaRPr>
          </a:p>
        </p:txBody>
      </p:sp>
      <p:sp>
        <p:nvSpPr>
          <p:cNvPr id="13" name="Rectangle 12"/>
          <p:cNvSpPr/>
          <p:nvPr/>
        </p:nvSpPr>
        <p:spPr>
          <a:xfrm>
            <a:off x="1227138" y="2870200"/>
            <a:ext cx="5497512" cy="584200"/>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Identity and access management (IAM),</a:t>
            </a:r>
            <a:br>
              <a:rPr lang="en-US" sz="1600" dirty="0">
                <a:solidFill>
                  <a:srgbClr val="000000"/>
                </a:solidFill>
                <a:latin typeface="+mn-lt"/>
                <a:cs typeface="Arial" charset="0"/>
              </a:rPr>
            </a:br>
            <a:r>
              <a:rPr lang="en-US" sz="1600" dirty="0">
                <a:solidFill>
                  <a:srgbClr val="000000"/>
                </a:solidFill>
                <a:latin typeface="+mn-lt"/>
                <a:cs typeface="Arial" charset="0"/>
              </a:rPr>
              <a:t>authentication, authorization, and transaction audit</a:t>
            </a:r>
          </a:p>
        </p:txBody>
      </p:sp>
      <p:sp>
        <p:nvSpPr>
          <p:cNvPr id="117771" name="Rectangle 13"/>
          <p:cNvSpPr>
            <a:spLocks noChangeArrowheads="1"/>
          </p:cNvSpPr>
          <p:nvPr/>
        </p:nvSpPr>
        <p:spPr bwMode="auto">
          <a:xfrm>
            <a:off x="1227138" y="3476625"/>
            <a:ext cx="189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Physical security</a:t>
            </a:r>
            <a:endParaRPr lang="en-US" altLang="en-US" sz="1600">
              <a:solidFill>
                <a:srgbClr val="000000"/>
              </a:solidFill>
            </a:endParaRPr>
          </a:p>
        </p:txBody>
      </p:sp>
      <p:sp>
        <p:nvSpPr>
          <p:cNvPr id="117772" name="Rectangle 14"/>
          <p:cNvSpPr>
            <a:spLocks noChangeArrowheads="1"/>
          </p:cNvSpPr>
          <p:nvPr/>
        </p:nvSpPr>
        <p:spPr bwMode="auto">
          <a:xfrm>
            <a:off x="3636963" y="3517900"/>
            <a:ext cx="1998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Interface security</a:t>
            </a:r>
            <a:endParaRPr lang="en-US" altLang="en-US" sz="1600">
              <a:solidFill>
                <a:srgbClr val="000000"/>
              </a:solidFill>
            </a:endParaRPr>
          </a:p>
        </p:txBody>
      </p:sp>
      <p:sp>
        <p:nvSpPr>
          <p:cNvPr id="117773" name="Rectangle 15"/>
          <p:cNvSpPr>
            <a:spLocks noChangeArrowheads="1"/>
          </p:cNvSpPr>
          <p:nvPr/>
        </p:nvSpPr>
        <p:spPr bwMode="auto">
          <a:xfrm>
            <a:off x="1276350" y="4179888"/>
            <a:ext cx="3595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Computing virtualization security</a:t>
            </a:r>
            <a:endParaRPr lang="en-US" altLang="en-US" sz="1600">
              <a:solidFill>
                <a:srgbClr val="000000"/>
              </a:solidFill>
            </a:endParaRPr>
          </a:p>
        </p:txBody>
      </p:sp>
      <p:sp>
        <p:nvSpPr>
          <p:cNvPr id="117774" name="Rectangle 16"/>
          <p:cNvSpPr>
            <a:spLocks noChangeArrowheads="1"/>
          </p:cNvSpPr>
          <p:nvPr/>
        </p:nvSpPr>
        <p:spPr bwMode="auto">
          <a:xfrm>
            <a:off x="3094038" y="4530725"/>
            <a:ext cx="1927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Network security</a:t>
            </a:r>
            <a:endParaRPr lang="en-US" altLang="en-US" sz="1600">
              <a:solidFill>
                <a:srgbClr val="000000"/>
              </a:solidFill>
            </a:endParaRPr>
          </a:p>
        </p:txBody>
      </p:sp>
      <p:sp>
        <p:nvSpPr>
          <p:cNvPr id="18" name="Rectangle 17"/>
          <p:cNvSpPr/>
          <p:nvPr/>
        </p:nvSpPr>
        <p:spPr>
          <a:xfrm>
            <a:off x="4257675" y="4887913"/>
            <a:ext cx="2790825" cy="585787"/>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Data isolation, protection</a:t>
            </a:r>
            <a:br>
              <a:rPr lang="en-US" sz="1600" dirty="0">
                <a:solidFill>
                  <a:srgbClr val="000000"/>
                </a:solidFill>
                <a:latin typeface="+mn-lt"/>
                <a:cs typeface="Arial" charset="0"/>
              </a:rPr>
            </a:br>
            <a:r>
              <a:rPr lang="en-US" sz="1600" dirty="0">
                <a:solidFill>
                  <a:srgbClr val="000000"/>
                </a:solidFill>
                <a:latin typeface="+mn-lt"/>
                <a:cs typeface="Arial" charset="0"/>
              </a:rPr>
              <a:t>and privacy protection</a:t>
            </a:r>
          </a:p>
        </p:txBody>
      </p:sp>
      <p:sp>
        <p:nvSpPr>
          <p:cNvPr id="19" name="Rectangle 18"/>
          <p:cNvSpPr/>
          <p:nvPr/>
        </p:nvSpPr>
        <p:spPr>
          <a:xfrm>
            <a:off x="4135438" y="5470525"/>
            <a:ext cx="2376487" cy="338138"/>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Security coordination</a:t>
            </a:r>
          </a:p>
        </p:txBody>
      </p:sp>
      <p:sp>
        <p:nvSpPr>
          <p:cNvPr id="20" name="Rectangle 19"/>
          <p:cNvSpPr/>
          <p:nvPr/>
        </p:nvSpPr>
        <p:spPr>
          <a:xfrm>
            <a:off x="1374775" y="5483225"/>
            <a:ext cx="2259013" cy="339725"/>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Operational security</a:t>
            </a:r>
          </a:p>
        </p:txBody>
      </p:sp>
      <p:sp>
        <p:nvSpPr>
          <p:cNvPr id="117778" name="Rectangle 20"/>
          <p:cNvSpPr>
            <a:spLocks noChangeArrowheads="1"/>
          </p:cNvSpPr>
          <p:nvPr/>
        </p:nvSpPr>
        <p:spPr bwMode="auto">
          <a:xfrm>
            <a:off x="1195388" y="3865563"/>
            <a:ext cx="2455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Incident management</a:t>
            </a:r>
            <a:endParaRPr lang="en-US" altLang="en-US" sz="1600">
              <a:solidFill>
                <a:srgbClr val="000000"/>
              </a:solidFill>
            </a:endParaRPr>
          </a:p>
        </p:txBody>
      </p:sp>
      <p:sp>
        <p:nvSpPr>
          <p:cNvPr id="117779" name="Rectangle 21"/>
          <p:cNvSpPr>
            <a:spLocks noChangeArrowheads="1"/>
          </p:cNvSpPr>
          <p:nvPr/>
        </p:nvSpPr>
        <p:spPr bwMode="auto">
          <a:xfrm>
            <a:off x="1214438" y="4541838"/>
            <a:ext cx="1992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Disaster recovery</a:t>
            </a:r>
            <a:endParaRPr lang="en-US" altLang="en-US" sz="1600">
              <a:solidFill>
                <a:srgbClr val="000000"/>
              </a:solidFill>
            </a:endParaRPr>
          </a:p>
        </p:txBody>
      </p:sp>
      <p:sp>
        <p:nvSpPr>
          <p:cNvPr id="23" name="Rectangle 22"/>
          <p:cNvSpPr/>
          <p:nvPr/>
        </p:nvSpPr>
        <p:spPr>
          <a:xfrm>
            <a:off x="4789488" y="3865563"/>
            <a:ext cx="2317750" cy="565150"/>
          </a:xfrm>
          <a:prstGeom prst="rect">
            <a:avLst/>
          </a:prstGeom>
        </p:spPr>
        <p:txBody>
          <a:bodyPr lIns="36000" tIns="36000" rIns="36000" bIns="36000">
            <a:spAutoFit/>
          </a:bodyPr>
          <a:lstStyle/>
          <a:p>
            <a:pPr algn="ctr" eaLnBrk="1" hangingPunct="1">
              <a:defRPr/>
            </a:pPr>
            <a:r>
              <a:rPr lang="en-US" sz="1600" dirty="0">
                <a:solidFill>
                  <a:srgbClr val="000000"/>
                </a:solidFill>
                <a:latin typeface="+mn-lt"/>
                <a:cs typeface="Arial" charset="0"/>
              </a:rPr>
              <a:t>Service security</a:t>
            </a:r>
            <a:br>
              <a:rPr lang="en-US" sz="1600" dirty="0">
                <a:solidFill>
                  <a:srgbClr val="000000"/>
                </a:solidFill>
                <a:latin typeface="+mn-lt"/>
                <a:cs typeface="Arial" charset="0"/>
              </a:rPr>
            </a:br>
            <a:r>
              <a:rPr lang="en-US" sz="1600" dirty="0">
                <a:solidFill>
                  <a:srgbClr val="000000"/>
                </a:solidFill>
                <a:latin typeface="+mn-lt"/>
                <a:cs typeface="Arial" charset="0"/>
              </a:rPr>
              <a:t>assessment and audit</a:t>
            </a:r>
          </a:p>
        </p:txBody>
      </p:sp>
      <p:sp>
        <p:nvSpPr>
          <p:cNvPr id="117781" name="Rectangle 23"/>
          <p:cNvSpPr>
            <a:spLocks noChangeArrowheads="1"/>
          </p:cNvSpPr>
          <p:nvPr/>
        </p:nvSpPr>
        <p:spPr bwMode="auto">
          <a:xfrm>
            <a:off x="1193800" y="4887913"/>
            <a:ext cx="2941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Interoperability, portability</a:t>
            </a:r>
            <a:br>
              <a:rPr lang="en-GB" altLang="en-US" sz="1600">
                <a:solidFill>
                  <a:srgbClr val="000000"/>
                </a:solidFill>
              </a:rPr>
            </a:br>
            <a:r>
              <a:rPr lang="en-GB" altLang="en-US" sz="1600">
                <a:solidFill>
                  <a:srgbClr val="000000"/>
                </a:solidFill>
              </a:rPr>
              <a:t>and reversibility</a:t>
            </a:r>
            <a:endParaRPr lang="en-US" altLang="en-US" sz="1600">
              <a:solidFill>
                <a:srgbClr val="000000"/>
              </a:solidFill>
            </a:endParaRPr>
          </a:p>
        </p:txBody>
      </p:sp>
      <p:sp>
        <p:nvSpPr>
          <p:cNvPr id="117782" name="Rectangle 24"/>
          <p:cNvSpPr>
            <a:spLocks noChangeArrowheads="1"/>
          </p:cNvSpPr>
          <p:nvPr/>
        </p:nvSpPr>
        <p:spPr bwMode="auto">
          <a:xfrm>
            <a:off x="4941888" y="4503738"/>
            <a:ext cx="2392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Supply chain security</a:t>
            </a:r>
            <a:endParaRPr lang="en-US" altLang="en-US" sz="1600">
              <a:solidFill>
                <a:srgbClr val="000000"/>
              </a:solidFill>
            </a:endParaRPr>
          </a:p>
        </p:txBody>
      </p:sp>
      <p:sp>
        <p:nvSpPr>
          <p:cNvPr id="117783" name="Rectangle 6"/>
          <p:cNvSpPr>
            <a:spLocks noChangeArrowheads="1"/>
          </p:cNvSpPr>
          <p:nvPr/>
        </p:nvSpPr>
        <p:spPr bwMode="auto">
          <a:xfrm>
            <a:off x="92075" y="1054100"/>
            <a:ext cx="88931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solidFill>
                  <a:srgbClr val="030A11"/>
                </a:solidFill>
              </a:rPr>
              <a:t>Security </a:t>
            </a:r>
            <a:r>
              <a:rPr lang="en-US" altLang="en-US" sz="2400" dirty="0">
                <a:solidFill>
                  <a:srgbClr val="030A11"/>
                </a:solidFill>
              </a:rPr>
              <a:t>framework for cloud computing (</a:t>
            </a:r>
            <a:r>
              <a:rPr lang="en-US" altLang="en-US" sz="2400" dirty="0">
                <a:solidFill>
                  <a:srgbClr val="030A11"/>
                </a:solidFill>
                <a:hlinkClick r:id="rId2"/>
              </a:rPr>
              <a:t>Rec. ITU-T X.1601</a:t>
            </a:r>
            <a:r>
              <a:rPr lang="en-US" altLang="en-US" sz="2400" dirty="0" smtClean="0">
                <a:solidFill>
                  <a:srgbClr val="030A11"/>
                </a:solidFill>
              </a:rPr>
              <a:t>)</a:t>
            </a:r>
          </a:p>
          <a:p>
            <a:pPr eaLnBrk="1" hangingPunct="1">
              <a:lnSpc>
                <a:spcPts val="2400"/>
              </a:lnSpc>
              <a:spcBef>
                <a:spcPts val="600"/>
              </a:spcBef>
              <a:buClr>
                <a:srgbClr val="FF0000"/>
              </a:buClr>
              <a:buFont typeface="Wingdings" panose="05000000000000000000" pitchFamily="2" charset="2"/>
              <a:buChar char="§"/>
            </a:pPr>
            <a:r>
              <a:rPr lang="en-GB" sz="2400" dirty="0" smtClean="0">
                <a:solidFill>
                  <a:srgbClr val="030A11"/>
                </a:solidFill>
              </a:rPr>
              <a:t>Code </a:t>
            </a:r>
            <a:r>
              <a:rPr lang="en-GB" sz="2400" dirty="0">
                <a:solidFill>
                  <a:srgbClr val="030A11"/>
                </a:solidFill>
              </a:rPr>
              <a:t>of practice for information security controls based on ISO/IEC 27002 for cloud </a:t>
            </a:r>
            <a:r>
              <a:rPr lang="en-GB" sz="2400" dirty="0" smtClean="0">
                <a:solidFill>
                  <a:srgbClr val="030A11"/>
                </a:solidFill>
              </a:rPr>
              <a:t>services (</a:t>
            </a:r>
            <a:r>
              <a:rPr lang="en-GB" sz="2400" dirty="0" smtClean="0">
                <a:solidFill>
                  <a:srgbClr val="030A11"/>
                </a:solidFill>
                <a:hlinkClick r:id="rId3"/>
              </a:rPr>
              <a:t>Rec. ITU-T </a:t>
            </a:r>
            <a:r>
              <a:rPr lang="en-US" altLang="en-US" sz="2400" dirty="0" smtClean="0">
                <a:solidFill>
                  <a:srgbClr val="030A11"/>
                </a:solidFill>
                <a:hlinkClick r:id="rId3"/>
              </a:rPr>
              <a:t>X.1631</a:t>
            </a:r>
            <a:r>
              <a:rPr lang="en-US" altLang="en-US" sz="2400" dirty="0" smtClean="0">
                <a:solidFill>
                  <a:srgbClr val="030A11"/>
                </a:solidFill>
              </a:rPr>
              <a:t>)</a:t>
            </a:r>
            <a:endParaRPr lang="en-US" sz="2400" dirty="0">
              <a:solidFill>
                <a:srgbClr val="030A11"/>
              </a:solidFill>
            </a:endParaRPr>
          </a:p>
          <a:p>
            <a:pPr lvl="1" eaLnBrk="1" hangingPunct="1">
              <a:lnSpc>
                <a:spcPts val="2400"/>
              </a:lnSpc>
              <a:spcBef>
                <a:spcPts val="600"/>
              </a:spcBef>
              <a:buClr>
                <a:srgbClr val="FF0000"/>
              </a:buClr>
              <a:buFont typeface="Wingdings" panose="05000000000000000000" pitchFamily="2" charset="2"/>
              <a:buChar char="§"/>
            </a:pPr>
            <a:endParaRPr lang="en-US" altLang="en-US" sz="2000" dirty="0">
              <a:solidFill>
                <a:srgbClr val="030A1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ITU-T X.500 </a:t>
            </a:r>
            <a:r>
              <a:rPr lang="en-US" altLang="en-US" sz="2800" b="1" dirty="0"/>
              <a:t>series on </a:t>
            </a:r>
            <a:r>
              <a:rPr lang="en-US" altLang="en-US" sz="2800" b="1" dirty="0" smtClean="0"/>
              <a:t>Directory</a:t>
            </a:r>
            <a:br>
              <a:rPr lang="en-US" altLang="en-US" sz="2800" b="1" dirty="0" smtClean="0"/>
            </a:br>
            <a:endParaRPr lang="en-US" altLang="en-US" sz="2800" b="1" dirty="0" smtClean="0"/>
          </a:p>
        </p:txBody>
      </p:sp>
      <p:sp>
        <p:nvSpPr>
          <p:cNvPr id="111619" name="Rectangle 6"/>
          <p:cNvSpPr>
            <a:spLocks noChangeArrowheads="1"/>
          </p:cNvSpPr>
          <p:nvPr/>
        </p:nvSpPr>
        <p:spPr bwMode="auto">
          <a:xfrm>
            <a:off x="539750" y="1196975"/>
            <a:ext cx="84963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0000"/>
              </a:buClr>
              <a:buFont typeface="Wingdings" panose="05000000000000000000" pitchFamily="2" charset="2"/>
              <a:buChar char="§"/>
            </a:pPr>
            <a:r>
              <a:rPr lang="en-US" altLang="en-US" sz="2400" dirty="0" smtClean="0"/>
              <a:t>Overview </a:t>
            </a:r>
            <a:r>
              <a:rPr lang="en-US" altLang="en-US" sz="2400" dirty="0"/>
              <a:t>of concepts, models and services (</a:t>
            </a:r>
            <a:r>
              <a:rPr lang="en-US" altLang="en-US" sz="2400" dirty="0">
                <a:hlinkClick r:id="rId3"/>
              </a:rPr>
              <a:t>Rec. ITU-T X.500</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Models (</a:t>
            </a:r>
            <a:r>
              <a:rPr lang="en-US" altLang="en-US" sz="2400" dirty="0" smtClean="0">
                <a:hlinkClick r:id="rId4"/>
              </a:rPr>
              <a:t>Rec. ITU-T X.501</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Public-key </a:t>
            </a:r>
            <a:r>
              <a:rPr lang="en-US" altLang="en-US" sz="2400" dirty="0"/>
              <a:t>and attribute certificate </a:t>
            </a:r>
            <a:r>
              <a:rPr lang="en-US" altLang="en-US" sz="2400" dirty="0" smtClean="0"/>
              <a:t>frameworks</a:t>
            </a:r>
            <a:br>
              <a:rPr lang="en-US" altLang="en-US" sz="2400" dirty="0" smtClean="0"/>
            </a:br>
            <a:r>
              <a:rPr lang="en-US" altLang="en-US" sz="2400" dirty="0" smtClean="0"/>
              <a:t>(</a:t>
            </a:r>
            <a:r>
              <a:rPr lang="en-US" altLang="en-US" sz="2400" dirty="0" smtClean="0">
                <a:hlinkClick r:id="rId5"/>
              </a:rPr>
              <a:t>Rec. ITU-T X.509</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Abstract </a:t>
            </a:r>
            <a:r>
              <a:rPr lang="en-US" altLang="en-US" sz="2400" dirty="0"/>
              <a:t>service </a:t>
            </a:r>
            <a:r>
              <a:rPr lang="en-US" altLang="en-US" sz="2400" dirty="0" smtClean="0"/>
              <a:t>definition (</a:t>
            </a:r>
            <a:r>
              <a:rPr lang="en-US" altLang="en-US" sz="2400" dirty="0" smtClean="0">
                <a:hlinkClick r:id="rId6"/>
              </a:rPr>
              <a:t>Rec. ITU-T X.511</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Procedures </a:t>
            </a:r>
            <a:r>
              <a:rPr lang="en-US" altLang="en-US" sz="2400" dirty="0"/>
              <a:t>for distributed </a:t>
            </a:r>
            <a:r>
              <a:rPr lang="en-US" altLang="en-US" sz="2400" dirty="0" smtClean="0"/>
              <a:t>operation (</a:t>
            </a:r>
            <a:r>
              <a:rPr lang="en-US" altLang="en-US" sz="2400" dirty="0" smtClean="0">
                <a:hlinkClick r:id="rId7"/>
              </a:rPr>
              <a:t>Rec. ITU-T X.518</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Protocol specifications (</a:t>
            </a:r>
            <a:r>
              <a:rPr lang="en-US" altLang="en-US" sz="2400" dirty="0" smtClean="0">
                <a:hlinkClick r:id="rId8"/>
              </a:rPr>
              <a:t>Rec. ITU-T X.519</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Selected </a:t>
            </a:r>
            <a:r>
              <a:rPr lang="en-US" altLang="en-US" sz="2400" dirty="0"/>
              <a:t>attribute </a:t>
            </a:r>
            <a:r>
              <a:rPr lang="en-US" altLang="en-US" sz="2400" dirty="0" smtClean="0"/>
              <a:t>types (</a:t>
            </a:r>
            <a:r>
              <a:rPr lang="en-US" altLang="en-US" sz="2400" dirty="0" smtClean="0">
                <a:hlinkClick r:id="rId9"/>
              </a:rPr>
              <a:t>Rec. ITU-T X.520</a:t>
            </a:r>
            <a:r>
              <a:rPr lang="en-US" altLang="en-US" sz="2400" dirty="0" smtClean="0"/>
              <a:t>)</a:t>
            </a:r>
            <a:r>
              <a:rPr lang="en-US" altLang="en-US" sz="2400" dirty="0"/>
              <a:t>	</a:t>
            </a:r>
          </a:p>
          <a:p>
            <a:pPr eaLnBrk="1" hangingPunct="1">
              <a:spcBef>
                <a:spcPts val="600"/>
              </a:spcBef>
              <a:buClr>
                <a:srgbClr val="FF0000"/>
              </a:buClr>
              <a:buFont typeface="Wingdings" panose="05000000000000000000" pitchFamily="2" charset="2"/>
              <a:buChar char="§"/>
            </a:pPr>
            <a:r>
              <a:rPr lang="en-US" altLang="en-US" sz="2400" dirty="0" smtClean="0"/>
              <a:t>Selected </a:t>
            </a:r>
            <a:r>
              <a:rPr lang="en-US" altLang="en-US" sz="2400" dirty="0"/>
              <a:t>object </a:t>
            </a:r>
            <a:r>
              <a:rPr lang="en-US" altLang="en-US" sz="2400" dirty="0" smtClean="0"/>
              <a:t>classes (</a:t>
            </a:r>
            <a:r>
              <a:rPr lang="en-US" altLang="en-US" sz="2400" dirty="0" smtClean="0">
                <a:hlinkClick r:id="rId10"/>
              </a:rPr>
              <a:t>Rec. ITU-T X.521</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Replication (</a:t>
            </a:r>
            <a:r>
              <a:rPr lang="en-US" altLang="en-US" sz="2400" dirty="0" smtClean="0">
                <a:hlinkClick r:id="rId11"/>
              </a:rPr>
              <a:t>Rec. ITU-T X.525</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Use </a:t>
            </a:r>
            <a:r>
              <a:rPr lang="en-US" altLang="en-US" sz="2400" dirty="0"/>
              <a:t>of systems management for administration of the Directory</a:t>
            </a:r>
            <a:r>
              <a:rPr lang="en-GB" altLang="en-US" sz="2400" dirty="0" smtClean="0"/>
              <a:t>) (</a:t>
            </a:r>
            <a:r>
              <a:rPr lang="en-GB" altLang="en-US" sz="2400" dirty="0" smtClean="0">
                <a:hlinkClick r:id="rId12"/>
              </a:rPr>
              <a:t>Rec. ITU-T </a:t>
            </a:r>
            <a:r>
              <a:rPr lang="en-US" altLang="en-US" sz="2400" dirty="0" smtClean="0">
                <a:hlinkClick r:id="rId12"/>
              </a:rPr>
              <a:t>X.530</a:t>
            </a:r>
            <a:r>
              <a:rPr lang="en-US" altLang="en-US" sz="2400" dirty="0" smtClean="0"/>
              <a:t>)</a:t>
            </a:r>
            <a:endParaRPr lang="en-GB" altLang="en-US" sz="2400" dirty="0" smtClean="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104</a:t>
            </a:fld>
            <a:r>
              <a:rPr lang="en-US" altLang="en-US" sz="1200" dirty="0" smtClean="0">
                <a:solidFill>
                  <a:srgbClr val="898989"/>
                </a:solidFill>
              </a:rPr>
              <a:t>/117</a:t>
            </a:r>
          </a:p>
        </p:txBody>
      </p:sp>
      <p:pic>
        <p:nvPicPr>
          <p:cNvPr id="104449" name="Picture 1"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0" name="Picture 2"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1" name="Picture 3"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4" name="Picture 6"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5" name="Picture 7"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6" name="Picture 8"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7" name="Picture 9"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8" name="Picture 10"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241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Abstract </a:t>
            </a:r>
            <a:r>
              <a:rPr lang="en-US" altLang="en-US" sz="2800" b="1" dirty="0"/>
              <a:t>Syntax Notation 1 (ASN.1</a:t>
            </a:r>
            <a:r>
              <a:rPr lang="en-US" altLang="en-US" sz="2800" b="1" dirty="0" smtClean="0"/>
              <a:t>)</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basic </a:t>
            </a:r>
            <a:r>
              <a:rPr lang="en-US" altLang="en-US" sz="2400" dirty="0" smtClean="0"/>
              <a:t>notation (</a:t>
            </a:r>
            <a:r>
              <a:rPr lang="en-US" altLang="en-US" sz="2400" dirty="0" smtClean="0">
                <a:hlinkClick r:id="rId2"/>
              </a:rPr>
              <a:t>Rec. ITU-T X.680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Information </a:t>
            </a:r>
            <a:r>
              <a:rPr lang="en-US" altLang="en-US" sz="2400" dirty="0"/>
              <a:t>object </a:t>
            </a:r>
            <a:r>
              <a:rPr lang="en-US" altLang="en-US" sz="2400" dirty="0" smtClean="0"/>
              <a:t>specification (</a:t>
            </a:r>
            <a:r>
              <a:rPr lang="en-US" altLang="en-US" sz="2400" dirty="0" smtClean="0">
                <a:hlinkClick r:id="rId3"/>
              </a:rPr>
              <a:t>Rec. ITU-T X.681</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Constraint specification (</a:t>
            </a:r>
            <a:r>
              <a:rPr lang="en-US" altLang="en-US" sz="2400" dirty="0" smtClean="0">
                <a:hlinkClick r:id="rId4"/>
              </a:rPr>
              <a:t>Rec. ITU-T X.682</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Parameterization </a:t>
            </a:r>
            <a:r>
              <a:rPr lang="en-US" altLang="en-US" sz="2400" dirty="0"/>
              <a:t>of ASN.1 </a:t>
            </a:r>
            <a:r>
              <a:rPr lang="en-US" altLang="en-US" sz="2400" dirty="0" smtClean="0"/>
              <a:t>specifications (</a:t>
            </a:r>
            <a:r>
              <a:rPr lang="en-US" altLang="en-US" sz="2400" dirty="0" smtClean="0">
                <a:hlinkClick r:id="rId5"/>
              </a:rPr>
              <a:t>Rec. ITU-T X.683</a:t>
            </a:r>
            <a:r>
              <a:rPr lang="en-US" altLang="en-US" sz="2400" dirty="0" smtClean="0"/>
              <a:t>)</a:t>
            </a: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105</a:t>
            </a:fld>
            <a:r>
              <a:rPr lang="en-US" altLang="en-US" sz="1200" dirty="0" smtClean="0">
                <a:solidFill>
                  <a:srgbClr val="898989"/>
                </a:solidFill>
              </a:rPr>
              <a:t>/117</a:t>
            </a:r>
          </a:p>
        </p:txBody>
      </p:sp>
      <p:sp>
        <p:nvSpPr>
          <p:cNvPr id="2" name="TextBox 1"/>
          <p:cNvSpPr txBox="1"/>
          <p:nvPr/>
        </p:nvSpPr>
        <p:spPr>
          <a:xfrm>
            <a:off x="562021" y="3072348"/>
            <a:ext cx="8447042" cy="3785652"/>
          </a:xfrm>
          <a:prstGeom prst="rect">
            <a:avLst/>
          </a:prstGeom>
          <a:noFill/>
          <a:ln w="15875">
            <a:solidFill>
              <a:schemeClr val="accent2"/>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 public-key certificate definition </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Certificate ::= SIGNED{</a:t>
            </a:r>
            <a:r>
              <a:rPr lang="en-US" sz="1200" b="1" dirty="0" err="1">
                <a:latin typeface="Courier New" panose="02070309020205020404" pitchFamily="49" charset="0"/>
                <a:cs typeface="Courier New" panose="02070309020205020404" pitchFamily="49" charset="0"/>
              </a:rPr>
              <a:t>TBSCertificate</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p>
          <a:p>
            <a:r>
              <a:rPr lang="en-US" sz="1200" b="1" dirty="0" err="1">
                <a:latin typeface="Courier New" panose="02070309020205020404" pitchFamily="49" charset="0"/>
                <a:cs typeface="Courier New" panose="02070309020205020404" pitchFamily="49" charset="0"/>
              </a:rPr>
              <a:t>TBSCertificate</a:t>
            </a:r>
            <a:r>
              <a:rPr lang="en-US" sz="1200" b="1" dirty="0">
                <a:latin typeface="Courier New" panose="02070309020205020404" pitchFamily="49" charset="0"/>
                <a:cs typeface="Courier New" panose="02070309020205020404" pitchFamily="49" charset="0"/>
              </a:rPr>
              <a:t> ::= SEQUENCE {</a:t>
            </a:r>
          </a:p>
          <a:p>
            <a:r>
              <a:rPr lang="en-US" sz="1200" b="1" dirty="0">
                <a:latin typeface="Courier New" panose="02070309020205020404" pitchFamily="49" charset="0"/>
                <a:cs typeface="Courier New" panose="02070309020205020404" pitchFamily="49" charset="0"/>
              </a:rPr>
              <a:t>  version                  [0]  Version DEFAULT v1,</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serialNumber</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CertificateSerialNumber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signature                     </a:t>
            </a:r>
            <a:r>
              <a:rPr lang="en-US" sz="1200" b="1" dirty="0" err="1">
                <a:latin typeface="Courier New" panose="02070309020205020404" pitchFamily="49" charset="0"/>
                <a:cs typeface="Courier New" panose="02070309020205020404" pitchFamily="49" charset="0"/>
              </a:rPr>
              <a:t>AlgorithmIdentifier</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SupportedAlgorithms</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issuer                        Name,</a:t>
            </a:r>
          </a:p>
          <a:p>
            <a:r>
              <a:rPr lang="en-US" sz="1200" b="1" dirty="0">
                <a:latin typeface="Courier New" panose="02070309020205020404" pitchFamily="49" charset="0"/>
                <a:cs typeface="Courier New" panose="02070309020205020404" pitchFamily="49" charset="0"/>
              </a:rPr>
              <a:t>  validity                      </a:t>
            </a:r>
            <a:r>
              <a:rPr lang="en-US" sz="1200" b="1" dirty="0" err="1">
                <a:latin typeface="Courier New" panose="02070309020205020404" pitchFamily="49" charset="0"/>
                <a:cs typeface="Courier New" panose="02070309020205020404" pitchFamily="49" charset="0"/>
              </a:rPr>
              <a:t>Validity</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subject                       Name,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subjectPublicKeyInfo</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SubjectPublicKeyInfo</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issuerUniqueIdentifier</a:t>
            </a:r>
            <a:r>
              <a:rPr lang="en-US" sz="1200" b="1" dirty="0">
                <a:latin typeface="Courier New" panose="02070309020205020404" pitchFamily="49" charset="0"/>
                <a:cs typeface="Courier New" panose="02070309020205020404" pitchFamily="49" charset="0"/>
              </a:rPr>
              <a:t>   [1] IMPLICIT </a:t>
            </a:r>
            <a:r>
              <a:rPr lang="en-US" sz="1200" b="1" dirty="0" err="1">
                <a:latin typeface="Courier New" panose="02070309020205020404" pitchFamily="49" charset="0"/>
                <a:cs typeface="Courier New" panose="02070309020205020404" pitchFamily="49" charset="0"/>
              </a:rPr>
              <a:t>UniqueIdentifier</a:t>
            </a:r>
            <a:r>
              <a:rPr lang="en-US" sz="1200" b="1" dirty="0">
                <a:latin typeface="Courier New" panose="02070309020205020404" pitchFamily="49" charset="0"/>
                <a:cs typeface="Courier New" panose="02070309020205020404" pitchFamily="49" charset="0"/>
              </a:rPr>
              <a:t> OPTIONAL,</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[[2: -- if present, version shall be v2 or v3</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subjectUniqueIdentifier</a:t>
            </a:r>
            <a:r>
              <a:rPr lang="en-US" sz="1200" b="1" dirty="0">
                <a:latin typeface="Courier New" panose="02070309020205020404" pitchFamily="49" charset="0"/>
                <a:cs typeface="Courier New" panose="02070309020205020404" pitchFamily="49" charset="0"/>
              </a:rPr>
              <a:t>  [2] IMPLICIT </a:t>
            </a:r>
            <a:r>
              <a:rPr lang="en-US" sz="1200" b="1" dirty="0" err="1">
                <a:latin typeface="Courier New" panose="02070309020205020404" pitchFamily="49" charset="0"/>
                <a:cs typeface="Courier New" panose="02070309020205020404" pitchFamily="49" charset="0"/>
              </a:rPr>
              <a:t>UniqueIdentifier</a:t>
            </a:r>
            <a:r>
              <a:rPr lang="en-US" sz="1200" b="1" dirty="0">
                <a:latin typeface="Courier New" panose="02070309020205020404" pitchFamily="49" charset="0"/>
                <a:cs typeface="Courier New" panose="02070309020205020404" pitchFamily="49" charset="0"/>
              </a:rPr>
              <a:t> OPTIONAL]],</a:t>
            </a:r>
          </a:p>
          <a:p>
            <a:r>
              <a:rPr lang="en-US" sz="1200" b="1" dirty="0">
                <a:latin typeface="Courier New" panose="02070309020205020404" pitchFamily="49" charset="0"/>
                <a:cs typeface="Courier New" panose="02070309020205020404" pitchFamily="49" charset="0"/>
              </a:rPr>
              <a:t>  [[3: -- if present, version shall be v2 or v3</a:t>
            </a:r>
          </a:p>
          <a:p>
            <a:r>
              <a:rPr lang="en-US" sz="1200" b="1" dirty="0">
                <a:latin typeface="Courier New" panose="02070309020205020404" pitchFamily="49" charset="0"/>
                <a:cs typeface="Courier New" panose="02070309020205020404" pitchFamily="49" charset="0"/>
              </a:rPr>
              <a:t>  extensions               [3]  Extensions OPTIONAL]]</a:t>
            </a:r>
          </a:p>
          <a:p>
            <a:r>
              <a:rPr lang="en-US" sz="1200" b="1" dirty="0">
                <a:latin typeface="Courier New" panose="02070309020205020404" pitchFamily="49" charset="0"/>
                <a:cs typeface="Courier New" panose="02070309020205020404" pitchFamily="49" charset="0"/>
              </a:rPr>
              <a:t>  -- If present, version shall be v3]]</a:t>
            </a: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
        <p:nvSpPr>
          <p:cNvPr id="3" name="TextBox 2"/>
          <p:cNvSpPr txBox="1"/>
          <p:nvPr/>
        </p:nvSpPr>
        <p:spPr>
          <a:xfrm>
            <a:off x="6012160" y="3105210"/>
            <a:ext cx="2924533" cy="646331"/>
          </a:xfrm>
          <a:prstGeom prst="rect">
            <a:avLst/>
          </a:prstGeom>
          <a:solidFill>
            <a:srgbClr val="FFFF00"/>
          </a:solidFill>
        </p:spPr>
        <p:txBody>
          <a:bodyPr wrap="square" rtlCol="0">
            <a:spAutoFit/>
          </a:bodyPr>
          <a:lstStyle/>
          <a:p>
            <a:pPr algn="ctr"/>
            <a:r>
              <a:rPr lang="en-US" i="1" dirty="0" smtClean="0"/>
              <a:t>Example: X.509 certificate</a:t>
            </a:r>
            <a:br>
              <a:rPr lang="en-US" i="1" dirty="0" smtClean="0"/>
            </a:br>
            <a:r>
              <a:rPr lang="en-US" i="1" dirty="0" smtClean="0"/>
              <a:t>encoded in ASN.1</a:t>
            </a:r>
            <a:endParaRPr lang="en-US" i="1" dirty="0"/>
          </a:p>
        </p:txBody>
      </p:sp>
    </p:spTree>
    <p:extLst>
      <p:ext uri="{BB962C8B-B14F-4D97-AF65-F5344CB8AC3E}">
        <p14:creationId xmlns:p14="http://schemas.microsoft.com/office/powerpoint/2010/main" val="4451142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ASN.1 </a:t>
            </a:r>
            <a:r>
              <a:rPr lang="en-US" altLang="en-US" sz="2800" b="1" dirty="0"/>
              <a:t>encoding rules</a:t>
            </a:r>
            <a:endParaRPr lang="en-US" altLang="en-US" sz="2800" b="1" dirty="0" smtClean="0"/>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Basic Encoding Rules (BER), Canonical Encoding Rules (CER) and Distinguished Encoding Rules (DER</a:t>
            </a:r>
            <a:r>
              <a:rPr lang="en-US" altLang="en-US" sz="2400" dirty="0" smtClean="0"/>
              <a:t>)</a:t>
            </a:r>
            <a:br>
              <a:rPr lang="en-US" altLang="en-US" sz="2400" dirty="0" smtClean="0"/>
            </a:br>
            <a:r>
              <a:rPr lang="en-US" altLang="en-US" sz="2400" dirty="0" smtClean="0"/>
              <a:t>(</a:t>
            </a:r>
            <a:r>
              <a:rPr lang="en-US" altLang="en-US" sz="2400" dirty="0" smtClean="0">
                <a:hlinkClick r:id="rId2"/>
              </a:rPr>
              <a:t>Rec. ITU-T X.690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Packed Encoding Rules (PER</a:t>
            </a:r>
            <a:r>
              <a:rPr lang="en-US" altLang="en-US" sz="2400" dirty="0" smtClean="0"/>
              <a:t>) (</a:t>
            </a:r>
            <a:r>
              <a:rPr lang="en-US" altLang="en-US" sz="2400" dirty="0" smtClean="0">
                <a:hlinkClick r:id="rId3"/>
              </a:rPr>
              <a:t>Rec. ITU-T X.691</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Encoding Control Notation (ECN</a:t>
            </a:r>
            <a:r>
              <a:rPr lang="en-US" altLang="en-US" sz="2400" dirty="0" smtClean="0"/>
              <a:t>)</a:t>
            </a:r>
            <a:br>
              <a:rPr lang="en-US" altLang="en-US" sz="2400" dirty="0" smtClean="0"/>
            </a:br>
            <a:r>
              <a:rPr lang="en-US" altLang="en-US" sz="2400" dirty="0" smtClean="0"/>
              <a:t>(</a:t>
            </a:r>
            <a:r>
              <a:rPr lang="en-US" altLang="en-US" sz="2400" dirty="0" smtClean="0">
                <a:hlinkClick r:id="rId4"/>
              </a:rPr>
              <a:t>Rec. ITU-T X.692</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XML </a:t>
            </a:r>
            <a:r>
              <a:rPr lang="en-US" altLang="en-US" sz="2400" dirty="0"/>
              <a:t>Encoding Rules (XER</a:t>
            </a:r>
            <a:r>
              <a:rPr lang="en-US" altLang="en-US" sz="2400" dirty="0" smtClean="0"/>
              <a:t>) (</a:t>
            </a:r>
            <a:r>
              <a:rPr lang="en-US" altLang="en-US" sz="2400" dirty="0" smtClean="0">
                <a:hlinkClick r:id="rId5"/>
              </a:rPr>
              <a:t>Rec. ITU-T X.693</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Mapping </a:t>
            </a:r>
            <a:r>
              <a:rPr lang="en-US" altLang="en-US" sz="2400" dirty="0"/>
              <a:t>W3C XML schema definitions into </a:t>
            </a:r>
            <a:r>
              <a:rPr lang="en-US" altLang="en-US" sz="2400" dirty="0" smtClean="0"/>
              <a:t>ASN.1</a:t>
            </a:r>
            <a:br>
              <a:rPr lang="en-US" altLang="en-US" sz="2400" dirty="0" smtClean="0"/>
            </a:br>
            <a:r>
              <a:rPr lang="en-US" altLang="en-US" sz="2400" dirty="0" smtClean="0"/>
              <a:t>(</a:t>
            </a:r>
            <a:r>
              <a:rPr lang="en-US" altLang="en-US" sz="2400" dirty="0" smtClean="0">
                <a:hlinkClick r:id="rId6"/>
              </a:rPr>
              <a:t>Rec. ITU-T X.694</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Registration </a:t>
            </a:r>
            <a:r>
              <a:rPr lang="en-US" altLang="en-US" sz="2400" dirty="0"/>
              <a:t>and application of PER encoding </a:t>
            </a:r>
            <a:r>
              <a:rPr lang="en-US" altLang="en-US" sz="2400" dirty="0" smtClean="0"/>
              <a:t>instructions</a:t>
            </a:r>
            <a:br>
              <a:rPr lang="en-US" altLang="en-US" sz="2400" dirty="0" smtClean="0"/>
            </a:br>
            <a:r>
              <a:rPr lang="en-US" altLang="en-US" sz="2400" dirty="0" smtClean="0"/>
              <a:t>(</a:t>
            </a:r>
            <a:r>
              <a:rPr lang="en-US" altLang="en-US" sz="2400" dirty="0" smtClean="0">
                <a:hlinkClick r:id="rId7"/>
              </a:rPr>
              <a:t>Rec. ITU-T X.695</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Octet Encoding Rules (OER</a:t>
            </a:r>
            <a:r>
              <a:rPr lang="en-US" altLang="en-US" sz="2400" dirty="0" smtClean="0"/>
              <a:t>) (</a:t>
            </a:r>
            <a:r>
              <a:rPr lang="en-US" altLang="en-US" sz="2400" dirty="0" smtClean="0">
                <a:hlinkClick r:id="rId8"/>
              </a:rPr>
              <a:t>Rec. ITU-T X.696</a:t>
            </a:r>
            <a:r>
              <a:rPr lang="en-US" altLang="en-US" sz="2400" dirty="0" smtClean="0"/>
              <a:t>)</a:t>
            </a: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106</a:t>
            </a:fld>
            <a:r>
              <a:rPr lang="en-US" altLang="en-US" sz="1200" dirty="0" smtClean="0">
                <a:solidFill>
                  <a:srgbClr val="898989"/>
                </a:solidFill>
              </a:rPr>
              <a:t>/117</a:t>
            </a:r>
          </a:p>
        </p:txBody>
      </p:sp>
    </p:spTree>
    <p:extLst>
      <p:ext uri="{BB962C8B-B14F-4D97-AF65-F5344CB8AC3E}">
        <p14:creationId xmlns:p14="http://schemas.microsoft.com/office/powerpoint/2010/main" val="37278125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Object </a:t>
            </a:r>
            <a:r>
              <a:rPr lang="en-US" altLang="en-US" sz="2800" b="1" dirty="0"/>
              <a:t>Identifier (OID</a:t>
            </a:r>
            <a:r>
              <a:rPr lang="en-US" altLang="en-US" sz="2800" b="1" dirty="0" smtClean="0"/>
              <a:t>)</a:t>
            </a:r>
          </a:p>
        </p:txBody>
      </p:sp>
      <p:sp>
        <p:nvSpPr>
          <p:cNvPr id="111619" name="Rectangle 6"/>
          <p:cNvSpPr>
            <a:spLocks noChangeArrowheads="1"/>
          </p:cNvSpPr>
          <p:nvPr/>
        </p:nvSpPr>
        <p:spPr bwMode="auto">
          <a:xfrm>
            <a:off x="539750" y="1196975"/>
            <a:ext cx="8496300" cy="547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400" dirty="0" smtClean="0"/>
              <a:t>Basic </a:t>
            </a:r>
            <a:r>
              <a:rPr lang="en-US" altLang="en-US" sz="2400" dirty="0"/>
              <a:t>Reference Model: Naming and </a:t>
            </a:r>
            <a:r>
              <a:rPr lang="en-US" altLang="en-US" sz="2400" dirty="0" smtClean="0"/>
              <a:t>addressing</a:t>
            </a:r>
            <a:br>
              <a:rPr lang="en-US" altLang="en-US" sz="2400" dirty="0" smtClean="0"/>
            </a:br>
            <a:r>
              <a:rPr lang="en-US" altLang="en-US" sz="2400" dirty="0" smtClean="0"/>
              <a:t>(</a:t>
            </a:r>
            <a:r>
              <a:rPr lang="en-US" altLang="en-US" sz="2400" dirty="0" smtClean="0">
                <a:hlinkClick r:id="rId2"/>
              </a:rPr>
              <a:t>Rec. ITU-T X.650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object identifier registration authorities: General procedures and top arcs of the international object identifier </a:t>
            </a:r>
            <a:r>
              <a:rPr lang="en-US" altLang="en-US" sz="2400" dirty="0" smtClean="0"/>
              <a:t>tree (</a:t>
            </a:r>
            <a:r>
              <a:rPr lang="en-US" altLang="en-US" sz="2400" dirty="0" smtClean="0">
                <a:hlinkClick r:id="rId3"/>
              </a:rPr>
              <a:t>Rec. ITU-T X.660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OSI Registration Authorities: Registration of object identifier arcs beneath the top-level arc jointly administered by ISO and </a:t>
            </a:r>
            <a:r>
              <a:rPr lang="en-US" altLang="en-US" sz="2400" dirty="0" smtClean="0"/>
              <a:t>ITU-T (</a:t>
            </a:r>
            <a:r>
              <a:rPr lang="en-US" altLang="en-US" sz="2400" dirty="0" smtClean="0">
                <a:hlinkClick r:id="rId4"/>
              </a:rPr>
              <a:t>Rec. ITU-T X.662</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OSI Registration Authorities: Registration of application processes and application </a:t>
            </a:r>
            <a:r>
              <a:rPr lang="en-US" altLang="en-US" sz="2400" dirty="0" smtClean="0"/>
              <a:t>entities (</a:t>
            </a:r>
            <a:r>
              <a:rPr lang="en-US" altLang="en-US" sz="2400" dirty="0" smtClean="0">
                <a:hlinkClick r:id="rId5"/>
              </a:rPr>
              <a:t>Rec. ITU-T X.665</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OSI Registration Authorities: Joint ISO and ITU-T registration of international </a:t>
            </a:r>
            <a:r>
              <a:rPr lang="en-US" altLang="en-US" sz="2400" dirty="0" smtClean="0"/>
              <a:t>organizations (</a:t>
            </a:r>
            <a:r>
              <a:rPr lang="en-US" altLang="en-US" sz="2400" dirty="0" smtClean="0">
                <a:hlinkClick r:id="rId6"/>
              </a:rPr>
              <a:t>Rec. ITU-T X.666</a:t>
            </a:r>
            <a:r>
              <a:rPr lang="en-US" altLang="en-US" sz="2400" dirty="0" smtClean="0"/>
              <a:t>)</a:t>
            </a: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107</a:t>
            </a:fld>
            <a:r>
              <a:rPr lang="en-US" altLang="en-US" sz="1200" dirty="0" smtClean="0">
                <a:solidFill>
                  <a:srgbClr val="898989"/>
                </a:solidFill>
              </a:rPr>
              <a:t>/117</a:t>
            </a:r>
          </a:p>
        </p:txBody>
      </p:sp>
    </p:spTree>
    <p:extLst>
      <p:ext uri="{BB962C8B-B14F-4D97-AF65-F5344CB8AC3E}">
        <p14:creationId xmlns:p14="http://schemas.microsoft.com/office/powerpoint/2010/main" val="27875355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Object </a:t>
            </a:r>
            <a:r>
              <a:rPr lang="en-US" altLang="en-US" sz="2800" b="1" dirty="0"/>
              <a:t>Identifier (OID</a:t>
            </a:r>
            <a:r>
              <a:rPr lang="en-US" altLang="en-US" sz="2800" b="1" dirty="0" smtClean="0"/>
              <a:t>)</a:t>
            </a:r>
          </a:p>
        </p:txBody>
      </p:sp>
      <p:sp>
        <p:nvSpPr>
          <p:cNvPr id="111619" name="Rectangle 6"/>
          <p:cNvSpPr>
            <a:spLocks noChangeArrowheads="1"/>
          </p:cNvSpPr>
          <p:nvPr/>
        </p:nvSpPr>
        <p:spPr bwMode="auto">
          <a:xfrm>
            <a:off x="539750" y="908721"/>
            <a:ext cx="84963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the operation of object identifier registration authorities: Generation of universally unique identifiers and their use in object </a:t>
            </a:r>
            <a:r>
              <a:rPr lang="en-US" altLang="en-US" sz="1800" dirty="0" smtClean="0"/>
              <a:t>identifiers (</a:t>
            </a:r>
            <a:r>
              <a:rPr lang="en-US" altLang="en-US" sz="1800" dirty="0" smtClean="0">
                <a:hlinkClick r:id="rId2"/>
              </a:rPr>
              <a:t>Rec. ITU-T X.667</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the operation of OSI Registration Authorities: Registration of object identifier arcs for applications and services using tag-based </a:t>
            </a:r>
            <a:r>
              <a:rPr lang="en-US" altLang="en-US" sz="1800" dirty="0" smtClean="0"/>
              <a:t>identification (</a:t>
            </a:r>
            <a:r>
              <a:rPr lang="en-US" altLang="en-US" sz="1800" dirty="0" smtClean="0">
                <a:hlinkClick r:id="rId3"/>
              </a:rPr>
              <a:t>Rec. ITU-T X.668</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ITU-T registration of identified </a:t>
            </a:r>
            <a:r>
              <a:rPr lang="en-US" altLang="en-US" sz="1800" dirty="0" smtClean="0"/>
              <a:t>organizations (</a:t>
            </a:r>
            <a:r>
              <a:rPr lang="en-US" altLang="en-US" sz="1800" dirty="0" smtClean="0">
                <a:hlinkClick r:id="rId4"/>
              </a:rPr>
              <a:t>Rec. ITU-T X.669</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Use </a:t>
            </a:r>
            <a:r>
              <a:rPr lang="en-US" altLang="en-US" sz="1800" dirty="0"/>
              <a:t>of registration agents to register names subordinate to country names in the X.660 </a:t>
            </a:r>
            <a:r>
              <a:rPr lang="en-US" altLang="en-US" sz="1800" dirty="0" smtClean="0"/>
              <a:t>RH-name-tree (</a:t>
            </a:r>
            <a:r>
              <a:rPr lang="en-US" altLang="en-US" sz="1800" dirty="0" smtClean="0">
                <a:hlinkClick r:id="rId5"/>
              </a:rPr>
              <a:t>Rec. ITU-T X.670</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a Registration Authority operating on behalf of countries to register organization names subordinate to country names in the X.660 </a:t>
            </a:r>
            <a:r>
              <a:rPr lang="en-US" altLang="en-US" sz="1800" dirty="0" smtClean="0"/>
              <a:t>RH-name-tree (</a:t>
            </a:r>
            <a:r>
              <a:rPr lang="en-US" altLang="en-US" sz="1800" dirty="0" smtClean="0">
                <a:hlinkClick r:id="rId6"/>
              </a:rPr>
              <a:t>Rec. ITU-T X.671</a:t>
            </a:r>
            <a:r>
              <a:rPr lang="en-US" altLang="en-US" sz="1800" dirty="0" smtClean="0"/>
              <a:t>)</a:t>
            </a:r>
          </a:p>
          <a:p>
            <a:pPr eaLnBrk="1" hangingPunct="1">
              <a:spcBef>
                <a:spcPts val="500"/>
              </a:spcBef>
              <a:buClr>
                <a:srgbClr val="FF0000"/>
              </a:buClr>
              <a:buFont typeface="Wingdings" panose="05000000000000000000" pitchFamily="2" charset="2"/>
              <a:buChar char="§"/>
            </a:pPr>
            <a:r>
              <a:rPr lang="en-US" altLang="en-US" sz="1800" dirty="0"/>
              <a:t>Object identifier resolution system (ORS) (</a:t>
            </a:r>
            <a:r>
              <a:rPr lang="en-US" altLang="en-US" sz="1800" dirty="0">
                <a:hlinkClick r:id="rId7"/>
              </a:rPr>
              <a:t>Rec. ITU-T X.672</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a:t>Procedures for the registration of arcs under the Alerting object identifier arc (</a:t>
            </a:r>
            <a:r>
              <a:rPr lang="en-US" altLang="en-US" sz="1800" dirty="0">
                <a:hlinkClick r:id="rId8"/>
              </a:rPr>
              <a:t>Rec. ITU-T X.674</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a:t>OID-based resoluti</a:t>
            </a:r>
            <a:r>
              <a:rPr lang="en-US" altLang="en-US" sz="2000" dirty="0"/>
              <a:t>on framework for heterogeneous identifiers and locators (</a:t>
            </a:r>
            <a:r>
              <a:rPr lang="en-US" altLang="en-US" sz="2000" dirty="0">
                <a:hlinkClick r:id="rId9"/>
              </a:rPr>
              <a:t>Rec. ITU-T X.675</a:t>
            </a:r>
            <a:r>
              <a:rPr lang="en-US" altLang="en-US" sz="2000" dirty="0" smtClean="0"/>
              <a:t>)</a:t>
            </a:r>
            <a:endParaRPr lang="en-GB" altLang="en-US" sz="20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108</a:t>
            </a:fld>
            <a:r>
              <a:rPr lang="en-US" altLang="en-US" sz="1200" dirty="0" smtClean="0">
                <a:solidFill>
                  <a:srgbClr val="898989"/>
                </a:solidFill>
              </a:rPr>
              <a:t>/117</a:t>
            </a:r>
          </a:p>
        </p:txBody>
      </p:sp>
    </p:spTree>
    <p:extLst>
      <p:ext uri="{BB962C8B-B14F-4D97-AF65-F5344CB8AC3E}">
        <p14:creationId xmlns:p14="http://schemas.microsoft.com/office/powerpoint/2010/main" val="419733419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Open </a:t>
            </a:r>
            <a:r>
              <a:rPr lang="en-US" altLang="en-US" sz="2800" b="1" dirty="0"/>
              <a:t>Distributed Processing (ODP</a:t>
            </a:r>
            <a:r>
              <a:rPr lang="en-US" altLang="en-US" sz="2800" b="1" dirty="0" smtClean="0"/>
              <a:t>)</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t>
            </a:r>
            <a:r>
              <a:rPr lang="en-US" altLang="en-US" sz="2000" dirty="0" smtClean="0"/>
              <a:t>Overview (</a:t>
            </a:r>
            <a:r>
              <a:rPr lang="en-US" altLang="en-US" sz="2000" dirty="0" smtClean="0">
                <a:hlinkClick r:id="rId2"/>
              </a:rPr>
              <a:t>Rec. ITU-T X.901</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t>
            </a:r>
            <a:r>
              <a:rPr lang="en-US" altLang="en-US" sz="2000" dirty="0" smtClean="0"/>
              <a:t>Foundations (</a:t>
            </a:r>
            <a:r>
              <a:rPr lang="en-US" altLang="en-US" sz="2000" dirty="0" smtClean="0">
                <a:hlinkClick r:id="rId3"/>
              </a:rPr>
              <a:t>Rec. ITU-T X.902</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t>
            </a:r>
            <a:r>
              <a:rPr lang="en-US" altLang="en-US" sz="2000" dirty="0" smtClean="0"/>
              <a:t>Architecture (</a:t>
            </a:r>
            <a:r>
              <a:rPr lang="en-US" altLang="en-US" sz="2000" dirty="0" smtClean="0">
                <a:hlinkClick r:id="rId4"/>
              </a:rPr>
              <a:t>Rec. ITU-T X.903</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Architectural </a:t>
            </a:r>
            <a:r>
              <a:rPr lang="en-US" altLang="en-US" sz="2000" dirty="0" smtClean="0"/>
              <a:t>Semantics (</a:t>
            </a:r>
            <a:r>
              <a:rPr lang="en-US" altLang="en-US" sz="2000" dirty="0">
                <a:hlinkClick r:id="rId5"/>
              </a:rPr>
              <a:t>Rec. ITU-T </a:t>
            </a:r>
            <a:r>
              <a:rPr lang="en-US" altLang="en-US" sz="2000" dirty="0" smtClean="0">
                <a:hlinkClick r:id="rId5"/>
              </a:rPr>
              <a:t>X.904</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Use </a:t>
            </a:r>
            <a:r>
              <a:rPr lang="en-US" altLang="en-US" sz="2000" dirty="0"/>
              <a:t>of UML for ODP system </a:t>
            </a:r>
            <a:r>
              <a:rPr lang="en-US" altLang="en-US" sz="2000" dirty="0" smtClean="0"/>
              <a:t>specifications (</a:t>
            </a:r>
            <a:r>
              <a:rPr lang="en-US" altLang="en-US" sz="2000" dirty="0">
                <a:hlinkClick r:id="rId6"/>
              </a:rPr>
              <a:t>Rec. ITU-T </a:t>
            </a:r>
            <a:r>
              <a:rPr lang="en-US" altLang="en-US" sz="2000" dirty="0" smtClean="0">
                <a:hlinkClick r:id="rId6"/>
              </a:rPr>
              <a:t>X.906</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Naming framework (</a:t>
            </a:r>
            <a:r>
              <a:rPr lang="en-US" altLang="en-US" sz="2000" dirty="0">
                <a:hlinkClick r:id="rId7"/>
              </a:rPr>
              <a:t>Rec. ITU-T </a:t>
            </a:r>
            <a:r>
              <a:rPr lang="en-US" altLang="en-US" sz="2000" dirty="0" smtClean="0">
                <a:hlinkClick r:id="rId7"/>
              </a:rPr>
              <a:t>X.910</a:t>
            </a:r>
            <a:r>
              <a:rPr lang="en-US" altLang="en-US" sz="2000" dirty="0" smtClean="0"/>
              <a:t>)</a:t>
            </a:r>
          </a:p>
          <a:p>
            <a:pPr eaLnBrk="1" hangingPunct="1">
              <a:spcBef>
                <a:spcPts val="500"/>
              </a:spcBef>
              <a:buClr>
                <a:srgbClr val="FF0000"/>
              </a:buClr>
              <a:buFont typeface="Wingdings" panose="05000000000000000000" pitchFamily="2" charset="2"/>
              <a:buChar char="§"/>
            </a:pPr>
            <a:r>
              <a:rPr lang="en-US" altLang="en-US" sz="2000" dirty="0"/>
              <a:t>Reference model – Enterprise language (</a:t>
            </a:r>
            <a:r>
              <a:rPr lang="en-US" altLang="en-US" sz="2000" dirty="0">
                <a:hlinkClick r:id="rId8"/>
              </a:rPr>
              <a:t>Rec. ITU-T X.911</a:t>
            </a:r>
            <a:r>
              <a:rPr lang="en-US" altLang="en-US" sz="2000" dirty="0"/>
              <a:t>)	</a:t>
            </a:r>
          </a:p>
          <a:p>
            <a:pPr eaLnBrk="1" hangingPunct="1">
              <a:spcBef>
                <a:spcPts val="500"/>
              </a:spcBef>
              <a:buClr>
                <a:srgbClr val="FF0000"/>
              </a:buClr>
              <a:buFont typeface="Wingdings" panose="05000000000000000000" pitchFamily="2" charset="2"/>
              <a:buChar char="§"/>
            </a:pPr>
            <a:r>
              <a:rPr lang="en-US" altLang="en-US" sz="2000" dirty="0"/>
              <a:t>Interface Definition Language (</a:t>
            </a:r>
            <a:r>
              <a:rPr lang="en-US" altLang="en-US" sz="2000" dirty="0">
                <a:hlinkClick r:id="rId9"/>
              </a:rPr>
              <a:t>Rec. ITU-T X.920</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Interface references and binding (</a:t>
            </a:r>
            <a:r>
              <a:rPr lang="en-US" altLang="en-US" sz="2000" dirty="0">
                <a:hlinkClick r:id="rId10"/>
              </a:rPr>
              <a:t>Rec. ITU-T X.930</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Protocol support for computational interactions (</a:t>
            </a:r>
            <a:r>
              <a:rPr lang="en-US" altLang="en-US" sz="2000" dirty="0">
                <a:hlinkClick r:id="rId11"/>
              </a:rPr>
              <a:t>Rec. ITU-T X.931</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Trading Function: Specification (</a:t>
            </a:r>
            <a:r>
              <a:rPr lang="en-US" altLang="en-US" sz="2000" dirty="0">
                <a:hlinkClick r:id="rId12"/>
              </a:rPr>
              <a:t>Rec. ITU-T X.950</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Trading function: Provision of trading function using OSI Directory service (</a:t>
            </a:r>
            <a:r>
              <a:rPr lang="en-US" altLang="en-US" sz="2000" dirty="0">
                <a:hlinkClick r:id="rId13"/>
              </a:rPr>
              <a:t>Rec. ITU-T X.952</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Type repository function (</a:t>
            </a:r>
            <a:r>
              <a:rPr lang="en-US" altLang="en-US" sz="2000" dirty="0">
                <a:hlinkClick r:id="rId14"/>
              </a:rPr>
              <a:t>Rec. ITU-T X.960</a:t>
            </a:r>
            <a:r>
              <a:rPr lang="en-US" altLang="en-US" sz="2000" dirty="0"/>
              <a:t>)</a:t>
            </a:r>
          </a:p>
          <a:p>
            <a:pPr marL="0" indent="0" eaLnBrk="1" hangingPunct="1">
              <a:spcBef>
                <a:spcPts val="500"/>
              </a:spcBef>
              <a:buClr>
                <a:srgbClr val="FF0000"/>
              </a:buClr>
              <a:buNone/>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109</a:t>
            </a:fld>
            <a:r>
              <a:rPr lang="en-US" altLang="en-US" sz="1200" dirty="0" smtClean="0">
                <a:solidFill>
                  <a:srgbClr val="898989"/>
                </a:solidFill>
              </a:rPr>
              <a:t>/117</a:t>
            </a:r>
          </a:p>
        </p:txBody>
      </p:sp>
    </p:spTree>
    <p:extLst>
      <p:ext uri="{BB962C8B-B14F-4D97-AF65-F5344CB8AC3E}">
        <p14:creationId xmlns:p14="http://schemas.microsoft.com/office/powerpoint/2010/main" val="427662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950" y="260350"/>
            <a:ext cx="8928100" cy="792163"/>
          </a:xfrm>
        </p:spPr>
        <p:txBody>
          <a:bodyPr/>
          <a:lstStyle/>
          <a:p>
            <a:r>
              <a:rPr lang="en-US" altLang="en-US" sz="2800" b="1" dirty="0" smtClean="0"/>
              <a:t>ITU-T SG17 mandate established by World Telecommunication Standardization Assembly (WTSA-12)</a:t>
            </a:r>
          </a:p>
        </p:txBody>
      </p:sp>
      <p:sp>
        <p:nvSpPr>
          <p:cNvPr id="24579" name="Content Placeholder 2"/>
          <p:cNvSpPr>
            <a:spLocks noGrp="1"/>
          </p:cNvSpPr>
          <p:nvPr>
            <p:ph idx="1"/>
          </p:nvPr>
        </p:nvSpPr>
        <p:spPr>
          <a:xfrm>
            <a:off x="457200" y="1125538"/>
            <a:ext cx="8578850" cy="5616575"/>
          </a:xfrm>
        </p:spPr>
        <p:txBody>
          <a:bodyPr/>
          <a:lstStyle/>
          <a:p>
            <a:pPr marL="0" indent="0">
              <a:lnSpc>
                <a:spcPct val="80000"/>
              </a:lnSpc>
              <a:buFont typeface="Arial" panose="020B0604020202020204" pitchFamily="34" charset="0"/>
              <a:buNone/>
            </a:pPr>
            <a:r>
              <a:rPr lang="en-US" altLang="en-US" sz="2400" dirty="0" smtClean="0"/>
              <a:t>WTSA-12 decided the following for ITU-T Study Group 17:</a:t>
            </a:r>
          </a:p>
          <a:p>
            <a:pPr marL="0" indent="0">
              <a:lnSpc>
                <a:spcPct val="80000"/>
              </a:lnSpc>
              <a:spcBef>
                <a:spcPts val="500"/>
              </a:spcBef>
              <a:buClr>
                <a:srgbClr val="FF0000"/>
              </a:buClr>
              <a:buFont typeface="Wingdings" panose="05000000000000000000" pitchFamily="2" charset="2"/>
              <a:buChar char="§"/>
            </a:pPr>
            <a:r>
              <a:rPr lang="en-US" altLang="en-US" sz="2400" dirty="0" smtClean="0"/>
              <a:t> Title: Security</a:t>
            </a:r>
          </a:p>
          <a:p>
            <a:pPr marL="400050" lvl="1" indent="0">
              <a:lnSpc>
                <a:spcPct val="90000"/>
              </a:lnSpc>
              <a:spcBef>
                <a:spcPts val="500"/>
              </a:spcBef>
              <a:buClr>
                <a:srgbClr val="FF0000"/>
              </a:buClr>
              <a:buFont typeface="Arial" panose="020B0604020202020204" pitchFamily="34" charset="0"/>
              <a:buNone/>
            </a:pPr>
            <a:r>
              <a:rPr lang="en-US" altLang="en-US" sz="1700" dirty="0" smtClean="0"/>
              <a:t>Responsible for building confidence and security in the use of information and communication technologies (ICTs). This includes studies relating to cybersecurity, security management, countering spam and identity management. It also includes security architecture and framework, protection of personally identifiable information, and security of applications and services for the Internet of things, smart grid, smartphone, IPTV, web services, social network, cloud computing, mobile financial system and </a:t>
            </a:r>
            <a:r>
              <a:rPr lang="en-US" altLang="en-US" sz="1700" dirty="0" err="1" smtClean="0"/>
              <a:t>telebiometrics</a:t>
            </a:r>
            <a:r>
              <a:rPr lang="en-US" altLang="en-US" sz="1700" dirty="0" smtClean="0"/>
              <a:t>. Also responsible for the application of open system communications including directory and object identifiers, and for technical languages, the method for their usage and other issues related to the software aspects of telecommunication systems, and for conformance testing to improve quality of Recommendations.</a:t>
            </a:r>
          </a:p>
          <a:p>
            <a:pPr marL="0" indent="0">
              <a:lnSpc>
                <a:spcPct val="80000"/>
              </a:lnSpc>
              <a:spcBef>
                <a:spcPts val="500"/>
              </a:spcBef>
              <a:buClr>
                <a:srgbClr val="FF0000"/>
              </a:buClr>
              <a:buFont typeface="Wingdings" panose="05000000000000000000" pitchFamily="2" charset="2"/>
              <a:buChar char="§"/>
            </a:pPr>
            <a:endParaRPr lang="en-US" altLang="en-US" sz="600" dirty="0" smtClean="0"/>
          </a:p>
          <a:p>
            <a:pPr marL="0" indent="0">
              <a:lnSpc>
                <a:spcPct val="80000"/>
              </a:lnSpc>
              <a:spcBef>
                <a:spcPts val="500"/>
              </a:spcBef>
              <a:buClr>
                <a:srgbClr val="FF0000"/>
              </a:buClr>
              <a:buFont typeface="Wingdings" panose="05000000000000000000" pitchFamily="2" charset="2"/>
              <a:buChar char="§"/>
            </a:pPr>
            <a:r>
              <a:rPr lang="en-US" altLang="en-US" sz="2400" dirty="0" smtClean="0"/>
              <a:t> Lead Study Group for:</a:t>
            </a:r>
          </a:p>
          <a:p>
            <a:pPr marL="400050" lvl="1" indent="0">
              <a:lnSpc>
                <a:spcPct val="80000"/>
              </a:lnSpc>
            </a:pPr>
            <a:r>
              <a:rPr lang="en-US" altLang="en-US" sz="2000" dirty="0" smtClean="0"/>
              <a:t> Security</a:t>
            </a:r>
          </a:p>
          <a:p>
            <a:pPr marL="400050" lvl="1" indent="0">
              <a:lnSpc>
                <a:spcPct val="80000"/>
              </a:lnSpc>
            </a:pPr>
            <a:r>
              <a:rPr lang="en-US" altLang="en-US" sz="2000" dirty="0" smtClean="0"/>
              <a:t> Identity management</a:t>
            </a:r>
          </a:p>
          <a:p>
            <a:pPr marL="400050" lvl="1" indent="0">
              <a:lnSpc>
                <a:spcPct val="80000"/>
              </a:lnSpc>
            </a:pPr>
            <a:r>
              <a:rPr lang="en-US" altLang="en-US" sz="2000" dirty="0" smtClean="0"/>
              <a:t> Languages and description techniques</a:t>
            </a:r>
          </a:p>
          <a:p>
            <a:pPr marL="0" indent="0">
              <a:lnSpc>
                <a:spcPct val="80000"/>
              </a:lnSpc>
              <a:spcBef>
                <a:spcPts val="500"/>
              </a:spcBef>
              <a:buClr>
                <a:srgbClr val="FF0000"/>
              </a:buClr>
              <a:buFont typeface="Wingdings" panose="05000000000000000000" pitchFamily="2" charset="2"/>
              <a:buChar char="§"/>
            </a:pPr>
            <a:endParaRPr lang="en-US" altLang="en-US" sz="600" dirty="0" smtClean="0"/>
          </a:p>
          <a:p>
            <a:pPr marL="0" indent="0">
              <a:lnSpc>
                <a:spcPct val="80000"/>
              </a:lnSpc>
              <a:spcBef>
                <a:spcPts val="500"/>
              </a:spcBef>
              <a:buClr>
                <a:srgbClr val="FF0000"/>
              </a:buClr>
              <a:buFont typeface="Wingdings" panose="05000000000000000000" pitchFamily="2" charset="2"/>
              <a:buChar char="§"/>
            </a:pPr>
            <a:r>
              <a:rPr lang="en-US" altLang="en-US" sz="2400" dirty="0" smtClean="0"/>
              <a:t> Responsible for specific E, F, X and Z series Recommendations</a:t>
            </a:r>
          </a:p>
          <a:p>
            <a:pPr marL="0" indent="0">
              <a:lnSpc>
                <a:spcPct val="80000"/>
              </a:lnSpc>
              <a:spcBef>
                <a:spcPts val="500"/>
              </a:spcBef>
              <a:buClr>
                <a:srgbClr val="FF0000"/>
              </a:buClr>
              <a:buFont typeface="Wingdings" panose="05000000000000000000" pitchFamily="2" charset="2"/>
              <a:buChar char="§"/>
            </a:pPr>
            <a:endParaRPr lang="en-US" altLang="en-US" sz="600" dirty="0" smtClean="0"/>
          </a:p>
          <a:p>
            <a:pPr marL="0" indent="0">
              <a:lnSpc>
                <a:spcPct val="80000"/>
              </a:lnSpc>
              <a:spcBef>
                <a:spcPts val="500"/>
              </a:spcBef>
              <a:buClr>
                <a:srgbClr val="FF0000"/>
              </a:buClr>
              <a:buFont typeface="Wingdings" panose="05000000000000000000" pitchFamily="2" charset="2"/>
              <a:buChar char="§"/>
            </a:pPr>
            <a:r>
              <a:rPr lang="en-US" altLang="en-US" sz="2400" dirty="0" smtClean="0"/>
              <a:t> Responsible for 12 Questions</a:t>
            </a:r>
          </a:p>
        </p:txBody>
      </p:sp>
      <p:sp>
        <p:nvSpPr>
          <p:cNvPr id="245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A800A87-6A16-4ECB-B72F-F706D9875F60}" type="slidenum">
              <a:rPr lang="en-US" altLang="en-US" sz="1200" smtClean="0">
                <a:solidFill>
                  <a:srgbClr val="898989"/>
                </a:solidFill>
              </a:rPr>
              <a:pPr>
                <a:spcBef>
                  <a:spcPct val="0"/>
                </a:spcBef>
                <a:buFont typeface="Arial" panose="020B0604020202020204" pitchFamily="34" charset="0"/>
                <a:buNone/>
              </a:pPr>
              <a:t>11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81000" y="1052513"/>
            <a:ext cx="5559152" cy="5653087"/>
          </a:xfrm>
        </p:spPr>
        <p:txBody>
          <a:bodyPr/>
          <a:lstStyle/>
          <a:p>
            <a:pPr marL="92075" lvl="1" indent="0">
              <a:lnSpc>
                <a:spcPct val="90000"/>
              </a:lnSpc>
              <a:spcBef>
                <a:spcPts val="800"/>
              </a:spcBef>
              <a:buClr>
                <a:srgbClr val="FF0000"/>
              </a:buClr>
              <a:buNone/>
            </a:pPr>
            <a:r>
              <a:rPr lang="en-GB" sz="2400" dirty="0"/>
              <a:t>Specification and Description </a:t>
            </a:r>
            <a:r>
              <a:rPr lang="en-GB" sz="2400" dirty="0" smtClean="0"/>
              <a:t>Language (SDL-2010, </a:t>
            </a:r>
            <a:r>
              <a:rPr lang="en-GB" sz="2400" dirty="0" smtClean="0">
                <a:hlinkClick r:id="rId2"/>
              </a:rPr>
              <a:t>Recs. ITU-T Z.100 – Z.109</a:t>
            </a:r>
            <a:r>
              <a:rPr lang="en-GB" sz="2400" dirty="0" smtClean="0"/>
              <a:t>)</a:t>
            </a:r>
          </a:p>
          <a:p>
            <a:pPr marL="365125" lvl="1" indent="-273050">
              <a:lnSpc>
                <a:spcPct val="90000"/>
              </a:lnSpc>
              <a:spcBef>
                <a:spcPts val="800"/>
              </a:spcBef>
              <a:buClr>
                <a:srgbClr val="FF0000"/>
              </a:buClr>
              <a:buFont typeface="Wingdings" panose="05000000000000000000" pitchFamily="2" charset="2"/>
              <a:buChar char="§"/>
            </a:pPr>
            <a:r>
              <a:rPr lang="en-GB" sz="2400" dirty="0"/>
              <a:t>F</a:t>
            </a:r>
            <a:r>
              <a:rPr lang="en-GB" sz="2400" dirty="0" smtClean="0"/>
              <a:t>or </a:t>
            </a:r>
            <a:r>
              <a:rPr lang="en-GB" sz="2400" dirty="0"/>
              <a:t>unambiguous specification and description of </a:t>
            </a:r>
            <a:r>
              <a:rPr lang="en-GB" sz="2400" dirty="0" smtClean="0"/>
              <a:t>telecommunication</a:t>
            </a:r>
            <a:br>
              <a:rPr lang="en-GB" sz="2400" dirty="0" smtClean="0"/>
            </a:br>
            <a:r>
              <a:rPr lang="en-GB" sz="2400" dirty="0" smtClean="0"/>
              <a:t>systems</a:t>
            </a:r>
            <a:r>
              <a:rPr lang="en-US" altLang="en-US" sz="2400" dirty="0" smtClean="0"/>
              <a:t>.</a:t>
            </a:r>
          </a:p>
          <a:p>
            <a:pPr marL="365125" lvl="1" indent="-273050">
              <a:lnSpc>
                <a:spcPct val="90000"/>
              </a:lnSpc>
              <a:spcBef>
                <a:spcPts val="800"/>
              </a:spcBef>
              <a:buClr>
                <a:srgbClr val="FF0000"/>
              </a:buClr>
              <a:buFont typeface="Wingdings" panose="05000000000000000000" pitchFamily="2" charset="2"/>
              <a:buChar char="§"/>
            </a:pPr>
            <a:r>
              <a:rPr lang="en-GB" sz="2400" dirty="0" smtClean="0"/>
              <a:t>Allows the description of</a:t>
            </a:r>
            <a:br>
              <a:rPr lang="en-GB" sz="2400" dirty="0" smtClean="0"/>
            </a:br>
            <a:r>
              <a:rPr lang="en-GB" sz="2400" dirty="0" smtClean="0"/>
              <a:t>behaviour</a:t>
            </a:r>
            <a:r>
              <a:rPr lang="en-GB" sz="2400" dirty="0"/>
              <a:t> </a:t>
            </a:r>
            <a:r>
              <a:rPr lang="en-GB" sz="2400" dirty="0" smtClean="0"/>
              <a:t>of systems using</a:t>
            </a:r>
            <a:br>
              <a:rPr lang="en-GB" sz="2400" dirty="0" smtClean="0"/>
            </a:br>
            <a:r>
              <a:rPr lang="en-GB" sz="2400" dirty="0" smtClean="0"/>
              <a:t>extended finite state machines </a:t>
            </a:r>
            <a:r>
              <a:rPr lang="en-GB" sz="2400" dirty="0"/>
              <a:t>communicating </a:t>
            </a:r>
            <a:r>
              <a:rPr lang="en-GB" sz="2400" dirty="0" smtClean="0"/>
              <a:t>by messages</a:t>
            </a:r>
          </a:p>
          <a:p>
            <a:pPr marL="365125" lvl="1" indent="-273050">
              <a:lnSpc>
                <a:spcPct val="90000"/>
              </a:lnSpc>
              <a:spcBef>
                <a:spcPts val="800"/>
              </a:spcBef>
              <a:buClr>
                <a:srgbClr val="FF0000"/>
              </a:buClr>
              <a:buFont typeface="Wingdings" panose="05000000000000000000" pitchFamily="2" charset="2"/>
              <a:buChar char="§"/>
            </a:pPr>
            <a:r>
              <a:rPr lang="en-GB" altLang="en-US" sz="2400" dirty="0" smtClean="0"/>
              <a:t>For specification of reactive systems</a:t>
            </a:r>
          </a:p>
          <a:p>
            <a:pPr marL="365125" lvl="1" indent="-273050">
              <a:lnSpc>
                <a:spcPct val="90000"/>
              </a:lnSpc>
              <a:spcBef>
                <a:spcPts val="800"/>
              </a:spcBef>
              <a:buClr>
                <a:srgbClr val="FF0000"/>
              </a:buClr>
              <a:buFont typeface="Wingdings" panose="05000000000000000000" pitchFamily="2" charset="2"/>
              <a:buChar char="§"/>
            </a:pPr>
            <a:r>
              <a:rPr lang="en-GB" sz="2400" dirty="0" smtClean="0"/>
              <a:t>The range </a:t>
            </a:r>
            <a:r>
              <a:rPr lang="en-GB" sz="2400" dirty="0"/>
              <a:t>of application is from requirement description </a:t>
            </a:r>
            <a:r>
              <a:rPr lang="en-GB" sz="2400" dirty="0" smtClean="0"/>
              <a:t>to</a:t>
            </a:r>
            <a:br>
              <a:rPr lang="en-GB" sz="2400" dirty="0" smtClean="0"/>
            </a:br>
            <a:r>
              <a:rPr lang="en-GB" sz="2400" dirty="0" smtClean="0"/>
              <a:t>implementation</a:t>
            </a:r>
            <a:endParaRPr lang="en-US" altLang="en-US" sz="2400" dirty="0" smtClean="0"/>
          </a:p>
        </p:txBody>
      </p:sp>
      <p:sp>
        <p:nvSpPr>
          <p:cNvPr id="184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BBB343F-337A-43C4-990A-6E810B9864B6}" type="slidenum">
              <a:rPr lang="en-US" altLang="en-US" sz="1200" smtClean="0">
                <a:solidFill>
                  <a:srgbClr val="898989"/>
                </a:solidFill>
              </a:rPr>
              <a:pPr>
                <a:spcBef>
                  <a:spcPct val="0"/>
                </a:spcBef>
                <a:buFont typeface="Arial" panose="020B0604020202020204" pitchFamily="34" charset="0"/>
                <a:buNone/>
              </a:pPr>
              <a:t>110</a:t>
            </a:fld>
            <a:r>
              <a:rPr lang="en-US" altLang="en-US" sz="1200" dirty="0" smtClean="0">
                <a:solidFill>
                  <a:srgbClr val="898989"/>
                </a:solidFill>
              </a:rPr>
              <a:t>/117</a:t>
            </a:r>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985" y="853233"/>
            <a:ext cx="4005015" cy="571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0" y="0"/>
            <a:ext cx="9144000" cy="1143000"/>
          </a:xfrm>
        </p:spPr>
        <p:txBody>
          <a:bodyPr/>
          <a:lstStyle/>
          <a:p>
            <a:r>
              <a:rPr lang="en-US" altLang="en-US" sz="2800" b="1" dirty="0"/>
              <a:t>Specification and Description Language </a:t>
            </a:r>
            <a:r>
              <a:rPr lang="en-US" altLang="en-US" sz="2800" b="1" dirty="0" smtClean="0"/>
              <a:t>(SDL-2010)</a:t>
            </a:r>
          </a:p>
        </p:txBody>
      </p:sp>
    </p:spTree>
    <p:extLst>
      <p:ext uri="{BB962C8B-B14F-4D97-AF65-F5344CB8AC3E}">
        <p14:creationId xmlns:p14="http://schemas.microsoft.com/office/powerpoint/2010/main" val="9709365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Specification </a:t>
            </a:r>
            <a:r>
              <a:rPr lang="en-US" altLang="en-US" sz="2800" b="1" dirty="0"/>
              <a:t>and Description Language (</a:t>
            </a:r>
            <a:r>
              <a:rPr lang="en-US" altLang="en-US" sz="2800" b="1" dirty="0" smtClean="0"/>
              <a:t>SDL-2010)</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200" dirty="0" smtClean="0"/>
              <a:t>Overview </a:t>
            </a:r>
            <a:r>
              <a:rPr lang="en-US" altLang="en-US" sz="2200" dirty="0"/>
              <a:t>of </a:t>
            </a:r>
            <a:r>
              <a:rPr lang="en-US" altLang="en-US" sz="2200" dirty="0" smtClean="0"/>
              <a:t>SDL-2010 (</a:t>
            </a:r>
            <a:r>
              <a:rPr lang="en-US" altLang="en-US" sz="2200" dirty="0" smtClean="0">
                <a:hlinkClick r:id="rId2"/>
              </a:rPr>
              <a:t>Rec. ITU-T Z.100</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Basic SDL-2010 (</a:t>
            </a:r>
            <a:r>
              <a:rPr lang="en-US" altLang="en-US" sz="2200" dirty="0">
                <a:hlinkClick r:id="rId3"/>
              </a:rPr>
              <a:t>Rec. ITU-T </a:t>
            </a:r>
            <a:r>
              <a:rPr lang="en-US" altLang="en-US" sz="2200" dirty="0" smtClean="0">
                <a:hlinkClick r:id="rId3"/>
              </a:rPr>
              <a:t>Z.101</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Comprehensive SDL-2010 (</a:t>
            </a:r>
            <a:r>
              <a:rPr lang="en-US" altLang="en-US" sz="2200" dirty="0">
                <a:hlinkClick r:id="rId4"/>
              </a:rPr>
              <a:t>Rec. ITU-T </a:t>
            </a:r>
            <a:r>
              <a:rPr lang="en-US" altLang="en-US" sz="2200" dirty="0" smtClean="0">
                <a:hlinkClick r:id="rId4"/>
              </a:rPr>
              <a:t>Z.102</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Shorthand </a:t>
            </a:r>
            <a:r>
              <a:rPr lang="en-US" altLang="en-US" sz="2200" dirty="0"/>
              <a:t>notation and annotation in </a:t>
            </a:r>
            <a:r>
              <a:rPr lang="en-US" altLang="en-US" sz="2200" dirty="0" smtClean="0"/>
              <a:t>SDL-2010 (</a:t>
            </a:r>
            <a:r>
              <a:rPr lang="en-US" altLang="en-US" sz="2200" dirty="0">
                <a:hlinkClick r:id="rId5"/>
              </a:rPr>
              <a:t>Rec. ITU-T </a:t>
            </a:r>
            <a:r>
              <a:rPr lang="en-US" altLang="en-US" sz="2200" dirty="0" smtClean="0">
                <a:hlinkClick r:id="rId5"/>
              </a:rPr>
              <a:t>Z.103</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Data </a:t>
            </a:r>
            <a:r>
              <a:rPr lang="en-US" altLang="en-US" sz="2200" dirty="0"/>
              <a:t>and action language in </a:t>
            </a:r>
            <a:r>
              <a:rPr lang="en-US" altLang="en-US" sz="2200" dirty="0" smtClean="0"/>
              <a:t>SDL-2010 (</a:t>
            </a:r>
            <a:r>
              <a:rPr lang="en-US" altLang="en-US" sz="2200" dirty="0">
                <a:hlinkClick r:id="rId6"/>
              </a:rPr>
              <a:t>Rec. ITU-T </a:t>
            </a:r>
            <a:r>
              <a:rPr lang="en-US" altLang="en-US" sz="2200" dirty="0" smtClean="0">
                <a:hlinkClick r:id="rId6"/>
              </a:rPr>
              <a:t>Z.104</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SDL-2010 </a:t>
            </a:r>
            <a:r>
              <a:rPr lang="en-US" altLang="en-US" sz="2200" dirty="0"/>
              <a:t>combined with ASN.1 </a:t>
            </a:r>
            <a:r>
              <a:rPr lang="en-US" altLang="en-US" sz="2200" dirty="0" smtClean="0"/>
              <a:t>modules (</a:t>
            </a:r>
            <a:r>
              <a:rPr lang="en-US" altLang="en-US" sz="2200" dirty="0">
                <a:hlinkClick r:id="rId7"/>
              </a:rPr>
              <a:t>Rec. ITU-T </a:t>
            </a:r>
            <a:r>
              <a:rPr lang="en-US" altLang="en-US" sz="2200" dirty="0" smtClean="0">
                <a:hlinkClick r:id="rId7"/>
              </a:rPr>
              <a:t>Z.105</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Common </a:t>
            </a:r>
            <a:r>
              <a:rPr lang="en-US" altLang="en-US" sz="2200" dirty="0"/>
              <a:t>interchange format for </a:t>
            </a:r>
            <a:r>
              <a:rPr lang="en-US" altLang="en-US" sz="2200" dirty="0" smtClean="0"/>
              <a:t>SDL-2010 (</a:t>
            </a:r>
            <a:r>
              <a:rPr lang="en-US" altLang="en-US" sz="2200" dirty="0">
                <a:hlinkClick r:id="rId8"/>
              </a:rPr>
              <a:t>Rec. ITU-T </a:t>
            </a:r>
            <a:r>
              <a:rPr lang="en-US" altLang="en-US" sz="2200" dirty="0" smtClean="0">
                <a:hlinkClick r:id="rId8"/>
              </a:rPr>
              <a:t>Z.106</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Object-oriented </a:t>
            </a:r>
            <a:r>
              <a:rPr lang="en-US" altLang="en-US" sz="2200" dirty="0"/>
              <a:t>data in </a:t>
            </a:r>
            <a:r>
              <a:rPr lang="en-US" altLang="en-US" sz="2200" dirty="0" smtClean="0"/>
              <a:t>SDL-2010 (</a:t>
            </a:r>
            <a:r>
              <a:rPr lang="en-US" altLang="en-US" sz="2200" dirty="0">
                <a:hlinkClick r:id="rId9"/>
              </a:rPr>
              <a:t>Rec. ITU-T </a:t>
            </a:r>
            <a:r>
              <a:rPr lang="en-US" altLang="en-US" sz="2200" dirty="0" smtClean="0">
                <a:hlinkClick r:id="rId9"/>
              </a:rPr>
              <a:t>Z.107</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Unified </a:t>
            </a:r>
            <a:r>
              <a:rPr lang="en-US" altLang="en-US" sz="2200" dirty="0"/>
              <a:t>modeling language profile for </a:t>
            </a:r>
            <a:r>
              <a:rPr lang="en-US" altLang="en-US" sz="2200" dirty="0" smtClean="0"/>
              <a:t>SDL-2010 (</a:t>
            </a:r>
            <a:r>
              <a:rPr lang="en-US" altLang="en-US" sz="2200" dirty="0">
                <a:hlinkClick r:id="rId10"/>
              </a:rPr>
              <a:t>Rec. ITU-T </a:t>
            </a:r>
            <a:r>
              <a:rPr lang="en-US" altLang="en-US" sz="2200" dirty="0" smtClean="0">
                <a:hlinkClick r:id="rId10"/>
              </a:rPr>
              <a:t>Z.109</a:t>
            </a:r>
            <a:r>
              <a:rPr lang="en-US" altLang="en-US" sz="2200" dirty="0" smtClean="0"/>
              <a:t>) </a:t>
            </a:r>
            <a:endParaRPr lang="en-GB" altLang="en-US" sz="2200" dirty="0"/>
          </a:p>
          <a:p>
            <a:pPr lvl="1" eaLnBrk="1" hangingPunct="1">
              <a:lnSpc>
                <a:spcPts val="2400"/>
              </a:lnSpc>
              <a:spcBef>
                <a:spcPts val="600"/>
              </a:spcBef>
              <a:buClr>
                <a:srgbClr val="FF0000"/>
              </a:buClr>
              <a:buFont typeface="Wingdings" panose="05000000000000000000" pitchFamily="2" charset="2"/>
              <a:buChar char="§"/>
            </a:pPr>
            <a:endParaRPr lang="en-GB"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111</a:t>
            </a:fld>
            <a:r>
              <a:rPr lang="en-US" altLang="en-US" sz="1200" dirty="0" smtClean="0">
                <a:solidFill>
                  <a:srgbClr val="898989"/>
                </a:solidFill>
              </a:rPr>
              <a:t>/117</a:t>
            </a:r>
          </a:p>
        </p:txBody>
      </p:sp>
    </p:spTree>
    <p:extLst>
      <p:ext uri="{BB962C8B-B14F-4D97-AF65-F5344CB8AC3E}">
        <p14:creationId xmlns:p14="http://schemas.microsoft.com/office/powerpoint/2010/main" val="25377579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499E0A-DBF6-4CCC-8781-082A5BF3C9D5}" type="slidenum">
              <a:rPr lang="en-GB" altLang="en-US" sz="1200" smtClean="0">
                <a:solidFill>
                  <a:srgbClr val="898989"/>
                </a:solidFill>
              </a:rPr>
              <a:pPr>
                <a:spcBef>
                  <a:spcPct val="0"/>
                </a:spcBef>
                <a:buFontTx/>
                <a:buNone/>
              </a:pPr>
              <a:t>112</a:t>
            </a:fld>
            <a:r>
              <a:rPr lang="en-GB" altLang="en-US" sz="1200" dirty="0" smtClean="0">
                <a:solidFill>
                  <a:srgbClr val="898989"/>
                </a:solidFill>
              </a:rPr>
              <a:t>/117</a:t>
            </a:r>
          </a:p>
        </p:txBody>
      </p:sp>
      <p:pic>
        <p:nvPicPr>
          <p:cNvPr id="106498" name="Picture 2" descr="http://upload.wikimedia.org/wikipedia/commons/e/e8/Typical_MSC_%28Message_Sequence_Chart%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345" y="764704"/>
            <a:ext cx="3465655" cy="5067301"/>
          </a:xfrm>
          <a:prstGeom prst="rect">
            <a:avLst/>
          </a:prstGeom>
          <a:noFill/>
          <a:extLst>
            <a:ext uri="{909E8E84-426E-40DD-AFC4-6F175D3DCCD1}">
              <a14:hiddenFill xmlns:a14="http://schemas.microsoft.com/office/drawing/2010/main">
                <a:solidFill>
                  <a:srgbClr val="FFFFFF"/>
                </a:solidFill>
              </a14:hiddenFill>
            </a:ext>
          </a:extLst>
        </p:spPr>
      </p:pic>
      <p:sp>
        <p:nvSpPr>
          <p:cNvPr id="19459" name="Content Placeholder 2"/>
          <p:cNvSpPr>
            <a:spLocks noGrp="1"/>
          </p:cNvSpPr>
          <p:nvPr>
            <p:ph idx="1"/>
          </p:nvPr>
        </p:nvSpPr>
        <p:spPr>
          <a:xfrm>
            <a:off x="152400" y="981076"/>
            <a:ext cx="6579840" cy="5765800"/>
          </a:xfrm>
        </p:spPr>
        <p:txBody>
          <a:bodyPr/>
          <a:lstStyle/>
          <a:p>
            <a:pPr marL="92075" lvl="1" indent="0">
              <a:lnSpc>
                <a:spcPct val="90000"/>
              </a:lnSpc>
              <a:spcBef>
                <a:spcPts val="800"/>
              </a:spcBef>
              <a:buClr>
                <a:srgbClr val="FF0000"/>
              </a:buClr>
              <a:buNone/>
            </a:pPr>
            <a:r>
              <a:rPr lang="en-GB" sz="2400" dirty="0">
                <a:hlinkClick r:id="rId3"/>
              </a:rPr>
              <a:t>Rec. ITU-T Z.120</a:t>
            </a:r>
            <a:endParaRPr lang="en-GB" sz="2400" dirty="0"/>
          </a:p>
          <a:p>
            <a:pPr marL="365125" lvl="1" indent="-273050">
              <a:lnSpc>
                <a:spcPct val="90000"/>
              </a:lnSpc>
              <a:spcBef>
                <a:spcPts val="800"/>
              </a:spcBef>
              <a:buClr>
                <a:srgbClr val="FF0000"/>
              </a:buClr>
              <a:buFont typeface="Wingdings" panose="05000000000000000000" pitchFamily="2" charset="2"/>
              <a:buChar char="§"/>
            </a:pPr>
            <a:r>
              <a:rPr lang="en-GB" sz="2400" dirty="0" smtClean="0"/>
              <a:t>Provides a trace language with graphical representation for the specification and description of the communication behaviour of system components and their environment by means of message interchange</a:t>
            </a:r>
            <a:endParaRPr lang="en-GB" altLang="en-US" sz="2400" dirty="0" smtClean="0"/>
          </a:p>
          <a:p>
            <a:pPr marL="365125" lvl="1" indent="-273050">
              <a:lnSpc>
                <a:spcPct val="90000"/>
              </a:lnSpc>
              <a:spcBef>
                <a:spcPts val="800"/>
              </a:spcBef>
              <a:buClr>
                <a:srgbClr val="FF0000"/>
              </a:buClr>
              <a:buFont typeface="Wingdings" panose="05000000000000000000" pitchFamily="2" charset="2"/>
              <a:buChar char="§"/>
            </a:pPr>
            <a:endParaRPr lang="en-GB" altLang="en-US" sz="2400" dirty="0" smtClean="0"/>
          </a:p>
          <a:p>
            <a:pPr marL="365125" lvl="1" indent="-273050">
              <a:lnSpc>
                <a:spcPct val="90000"/>
              </a:lnSpc>
              <a:spcBef>
                <a:spcPts val="800"/>
              </a:spcBef>
              <a:buClr>
                <a:srgbClr val="FF0000"/>
              </a:buClr>
              <a:buFont typeface="Wingdings" panose="05000000000000000000" pitchFamily="2" charset="2"/>
              <a:buChar char="§"/>
            </a:pPr>
            <a:r>
              <a:rPr lang="en-GB" altLang="en-US" sz="2400" dirty="0" smtClean="0"/>
              <a:t>Suitable for </a:t>
            </a:r>
            <a:r>
              <a:rPr lang="en-GB" sz="2400" dirty="0" smtClean="0"/>
              <a:t>specification of the</a:t>
            </a:r>
            <a:br>
              <a:rPr lang="en-GB" sz="2400" dirty="0" smtClean="0"/>
            </a:br>
            <a:r>
              <a:rPr lang="en-GB" sz="2400" dirty="0" smtClean="0"/>
              <a:t>communication behaviour for real time</a:t>
            </a:r>
            <a:br>
              <a:rPr lang="en-GB" sz="2400" dirty="0" smtClean="0"/>
            </a:br>
            <a:r>
              <a:rPr lang="en-GB" sz="2400" dirty="0" smtClean="0"/>
              <a:t>systems, in particular telecommunication switching systems</a:t>
            </a:r>
          </a:p>
          <a:p>
            <a:pPr marL="365125" lvl="1" indent="-273050">
              <a:lnSpc>
                <a:spcPct val="90000"/>
              </a:lnSpc>
              <a:spcBef>
                <a:spcPts val="800"/>
              </a:spcBef>
              <a:buClr>
                <a:srgbClr val="FF0000"/>
              </a:buClr>
              <a:buFont typeface="Wingdings" panose="05000000000000000000" pitchFamily="2" charset="2"/>
              <a:buChar char="§"/>
            </a:pPr>
            <a:endParaRPr lang="en-GB" sz="2400" dirty="0" smtClean="0"/>
          </a:p>
          <a:p>
            <a:pPr marL="365125" lvl="1" indent="-273050">
              <a:lnSpc>
                <a:spcPct val="90000"/>
              </a:lnSpc>
              <a:spcBef>
                <a:spcPts val="800"/>
              </a:spcBef>
              <a:buClr>
                <a:srgbClr val="FF0000"/>
              </a:buClr>
              <a:buFont typeface="Wingdings" panose="05000000000000000000" pitchFamily="2" charset="2"/>
              <a:buChar char="§"/>
            </a:pPr>
            <a:r>
              <a:rPr lang="en-GB" sz="2400" dirty="0" smtClean="0"/>
              <a:t>For requirement specification, interface specification, simulation and validation,</a:t>
            </a:r>
            <a:br>
              <a:rPr lang="en-GB" sz="2400" dirty="0" smtClean="0"/>
            </a:br>
            <a:r>
              <a:rPr lang="en-GB" sz="2400" dirty="0" smtClean="0"/>
              <a:t>test case specification and documentation</a:t>
            </a:r>
            <a:br>
              <a:rPr lang="en-GB" sz="2400" dirty="0" smtClean="0"/>
            </a:br>
            <a:r>
              <a:rPr lang="en-GB" sz="2400" dirty="0" smtClean="0"/>
              <a:t>of real time systems</a:t>
            </a:r>
            <a:endParaRPr lang="en-GB" altLang="en-US" sz="2400" dirty="0" smtClean="0"/>
          </a:p>
        </p:txBody>
      </p:sp>
      <p:sp>
        <p:nvSpPr>
          <p:cNvPr id="19458" name="Title 1"/>
          <p:cNvSpPr>
            <a:spLocks noGrp="1"/>
          </p:cNvSpPr>
          <p:nvPr>
            <p:ph type="title"/>
          </p:nvPr>
        </p:nvSpPr>
        <p:spPr>
          <a:xfrm>
            <a:off x="457200" y="260350"/>
            <a:ext cx="8229600" cy="720725"/>
          </a:xfrm>
        </p:spPr>
        <p:txBody>
          <a:bodyPr/>
          <a:lstStyle/>
          <a:p>
            <a:r>
              <a:rPr lang="en-GB" altLang="en-US" sz="2800" b="1" dirty="0">
                <a:solidFill>
                  <a:srgbClr val="2932E9"/>
                </a:solidFill>
              </a:rPr>
              <a:t>Message Sequence Chart (MSC) </a:t>
            </a:r>
            <a:endParaRPr lang="en-GB" altLang="en-US" sz="2800" b="1" dirty="0" smtClean="0">
              <a:solidFill>
                <a:srgbClr val="2932E9"/>
              </a:solidFill>
            </a:endParaRPr>
          </a:p>
        </p:txBody>
      </p:sp>
    </p:spTree>
    <p:extLst>
      <p:ext uri="{BB962C8B-B14F-4D97-AF65-F5344CB8AC3E}">
        <p14:creationId xmlns:p14="http://schemas.microsoft.com/office/powerpoint/2010/main" val="12281439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a:t>Message Sequence Chart (MSC)</a:t>
            </a:r>
            <a:br>
              <a:rPr lang="en-US" altLang="en-US" sz="2800" b="1" dirty="0"/>
            </a:br>
            <a:r>
              <a:rPr lang="en-US" altLang="en-US" sz="2800" b="1" dirty="0"/>
              <a:t>User Requirements Notation (URN)</a:t>
            </a:r>
            <a:endParaRPr lang="en-US" altLang="en-US" sz="2800" b="1" dirty="0" smtClean="0"/>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Application of formal description techniques:</a:t>
            </a:r>
          </a:p>
          <a:p>
            <a:pPr lvl="1" eaLnBrk="1" hangingPunct="1">
              <a:spcBef>
                <a:spcPts val="500"/>
              </a:spcBef>
              <a:buClr>
                <a:srgbClr val="FF0000"/>
              </a:buClr>
              <a:buFont typeface="Wingdings" panose="05000000000000000000" pitchFamily="2" charset="2"/>
              <a:buChar char="§"/>
            </a:pPr>
            <a:r>
              <a:rPr lang="en-US" altLang="en-US" sz="1800" dirty="0"/>
              <a:t>Criteria for use of formal description techniques by ITU-T (</a:t>
            </a:r>
            <a:r>
              <a:rPr lang="en-US" altLang="en-US" sz="1800" dirty="0">
                <a:hlinkClick r:id="rId2"/>
              </a:rPr>
              <a:t>Rec. ITU-T Z.110</a:t>
            </a:r>
            <a:r>
              <a:rPr lang="en-US" altLang="en-US" sz="1800" dirty="0"/>
              <a:t>)</a:t>
            </a:r>
          </a:p>
          <a:p>
            <a:pPr lvl="1" eaLnBrk="1" hangingPunct="1">
              <a:spcBef>
                <a:spcPts val="500"/>
              </a:spcBef>
              <a:buClr>
                <a:srgbClr val="FF0000"/>
              </a:buClr>
              <a:buFont typeface="Wingdings" panose="05000000000000000000" pitchFamily="2" charset="2"/>
              <a:buChar char="§"/>
            </a:pPr>
            <a:r>
              <a:rPr lang="en-US" altLang="en-US" sz="1800" dirty="0"/>
              <a:t>Notations and guidelines for the definition of ITU-T languages (</a:t>
            </a:r>
            <a:r>
              <a:rPr lang="en-US" altLang="en-US" sz="1800" dirty="0">
                <a:hlinkClick r:id="rId3"/>
              </a:rPr>
              <a:t>Rec. ITU-T Z.111</a:t>
            </a:r>
            <a:r>
              <a:rPr lang="en-US" altLang="en-US" sz="1800" dirty="0"/>
              <a:t>)</a:t>
            </a:r>
          </a:p>
          <a:p>
            <a:pPr lvl="1" eaLnBrk="1" hangingPunct="1">
              <a:spcBef>
                <a:spcPts val="500"/>
              </a:spcBef>
              <a:buClr>
                <a:srgbClr val="FF0000"/>
              </a:buClr>
              <a:buFont typeface="Wingdings" panose="05000000000000000000" pitchFamily="2" charset="2"/>
              <a:buChar char="§"/>
            </a:pPr>
            <a:r>
              <a:rPr lang="en-US" altLang="en-US" sz="1800" dirty="0"/>
              <a:t>Guidelines for UML profile design (</a:t>
            </a:r>
            <a:r>
              <a:rPr lang="en-US" altLang="en-US" sz="1800" dirty="0">
                <a:hlinkClick r:id="rId4"/>
              </a:rPr>
              <a:t>Rec. ITU-T Z.119</a:t>
            </a:r>
            <a:r>
              <a:rPr lang="en-US" altLang="en-US" sz="1800" dirty="0"/>
              <a:t>)</a:t>
            </a:r>
            <a:endParaRPr lang="en-GB" altLang="en-US" sz="1800" dirty="0"/>
          </a:p>
          <a:p>
            <a:pPr lvl="1" eaLnBrk="1" hangingPunct="1">
              <a:spcBef>
                <a:spcPts val="500"/>
              </a:spcBef>
              <a:buClr>
                <a:srgbClr val="FF0000"/>
              </a:buClr>
              <a:buFont typeface="Wingdings" panose="05000000000000000000" pitchFamily="2" charset="2"/>
              <a:buChar char="§"/>
            </a:pPr>
            <a:endParaRPr lang="en-US" altLang="en-US" sz="2000" dirty="0" smtClean="0"/>
          </a:p>
          <a:p>
            <a:pPr marL="342900" lvl="1" eaLnBrk="1" hangingPunct="1">
              <a:lnSpc>
                <a:spcPts val="2400"/>
              </a:lnSpc>
              <a:spcBef>
                <a:spcPts val="600"/>
              </a:spcBef>
              <a:buClr>
                <a:srgbClr val="FF0000"/>
              </a:buClr>
              <a:buFont typeface="Wingdings" panose="05000000000000000000" pitchFamily="2" charset="2"/>
              <a:buChar char="§"/>
            </a:pPr>
            <a:r>
              <a:rPr lang="en-US" sz="2400" dirty="0"/>
              <a:t>Message Sequence Chart (MSC):</a:t>
            </a:r>
          </a:p>
          <a:p>
            <a:pPr lvl="1" eaLnBrk="1" hangingPunct="1">
              <a:spcBef>
                <a:spcPts val="500"/>
              </a:spcBef>
              <a:buClr>
                <a:srgbClr val="FF0000"/>
              </a:buClr>
              <a:buFont typeface="Wingdings" panose="05000000000000000000" pitchFamily="2" charset="2"/>
              <a:buChar char="§"/>
            </a:pPr>
            <a:r>
              <a:rPr lang="en-US" altLang="en-US" sz="1800" dirty="0" smtClean="0"/>
              <a:t>Message </a:t>
            </a:r>
            <a:r>
              <a:rPr lang="en-US" altLang="en-US" sz="1800" dirty="0"/>
              <a:t>Sequence Chart (MSC</a:t>
            </a:r>
            <a:r>
              <a:rPr lang="en-US" altLang="en-US" sz="1800" dirty="0" smtClean="0"/>
              <a:t>) (</a:t>
            </a:r>
            <a:r>
              <a:rPr lang="en-US" altLang="en-US" sz="1800" dirty="0">
                <a:hlinkClick r:id="rId5"/>
              </a:rPr>
              <a:t>Rec. ITU-T </a:t>
            </a:r>
            <a:r>
              <a:rPr lang="en-US" altLang="en-US" sz="1800" dirty="0" smtClean="0">
                <a:hlinkClick r:id="rId5"/>
              </a:rPr>
              <a:t>Z.120</a:t>
            </a:r>
            <a:r>
              <a:rPr lang="en-US" altLang="en-US" sz="1800" dirty="0"/>
              <a:t>)</a:t>
            </a:r>
          </a:p>
          <a:p>
            <a:pPr lvl="1" eaLnBrk="1" hangingPunct="1">
              <a:spcBef>
                <a:spcPts val="500"/>
              </a:spcBef>
              <a:buClr>
                <a:srgbClr val="FF0000"/>
              </a:buClr>
              <a:buFont typeface="Wingdings" panose="05000000000000000000" pitchFamily="2" charset="2"/>
              <a:buChar char="§"/>
            </a:pPr>
            <a:r>
              <a:rPr lang="en-US" altLang="en-US" sz="1800" dirty="0" smtClean="0"/>
              <a:t>Specification </a:t>
            </a:r>
            <a:r>
              <a:rPr lang="en-US" altLang="en-US" sz="1800" dirty="0"/>
              <a:t>and Description Language (SDL) data binding to Message Sequence Charts (MSC</a:t>
            </a:r>
            <a:r>
              <a:rPr lang="en-US" altLang="en-US" sz="1800" dirty="0" smtClean="0"/>
              <a:t>) (</a:t>
            </a:r>
            <a:r>
              <a:rPr lang="en-US" altLang="en-US" sz="1800" dirty="0">
                <a:hlinkClick r:id="rId6"/>
              </a:rPr>
              <a:t>Rec. ITU-T </a:t>
            </a:r>
            <a:r>
              <a:rPr lang="en-US" altLang="en-US" sz="1800" dirty="0" smtClean="0">
                <a:hlinkClick r:id="rId6"/>
              </a:rPr>
              <a:t>Z.121</a:t>
            </a:r>
            <a:r>
              <a:rPr lang="en-US" altLang="en-US" sz="1800" dirty="0"/>
              <a:t>)</a:t>
            </a:r>
            <a:endParaRPr lang="en-GB" altLang="en-US" sz="1800" dirty="0"/>
          </a:p>
          <a:p>
            <a:pPr marL="0" lvl="1" indent="0" eaLnBrk="1" hangingPunct="1">
              <a:lnSpc>
                <a:spcPts val="2400"/>
              </a:lnSpc>
              <a:spcBef>
                <a:spcPts val="600"/>
              </a:spcBef>
              <a:buClr>
                <a:srgbClr val="FF0000"/>
              </a:buClr>
              <a:buNone/>
            </a:pPr>
            <a:endParaRPr lang="en-US" altLang="en-US" sz="2000" dirty="0" smtClean="0"/>
          </a:p>
          <a:p>
            <a:pPr marL="342900" lvl="1" eaLnBrk="1" hangingPunct="1">
              <a:lnSpc>
                <a:spcPts val="2400"/>
              </a:lnSpc>
              <a:spcBef>
                <a:spcPts val="600"/>
              </a:spcBef>
              <a:buClr>
                <a:srgbClr val="FF0000"/>
              </a:buClr>
              <a:buFont typeface="Wingdings" panose="05000000000000000000" pitchFamily="2" charset="2"/>
              <a:buChar char="§"/>
            </a:pPr>
            <a:r>
              <a:rPr lang="en-US" altLang="en-US" sz="2400" dirty="0" smtClean="0"/>
              <a:t>User </a:t>
            </a:r>
            <a:r>
              <a:rPr lang="en-US" altLang="en-US" sz="2400" dirty="0"/>
              <a:t>Requirements Notation (URN</a:t>
            </a:r>
            <a:r>
              <a:rPr lang="en-US" altLang="en-US" sz="2400" dirty="0" smtClean="0"/>
              <a:t>):</a:t>
            </a:r>
            <a:endParaRPr lang="en-US" altLang="en-US" sz="2400" dirty="0"/>
          </a:p>
          <a:p>
            <a:pPr lvl="1" eaLnBrk="1" hangingPunct="1">
              <a:lnSpc>
                <a:spcPts val="2400"/>
              </a:lnSpc>
              <a:spcBef>
                <a:spcPts val="600"/>
              </a:spcBef>
              <a:buClr>
                <a:srgbClr val="FF0000"/>
              </a:buClr>
              <a:buFont typeface="Wingdings" panose="05000000000000000000" pitchFamily="2" charset="2"/>
              <a:buChar char="§"/>
            </a:pPr>
            <a:r>
              <a:rPr lang="en-US" altLang="en-US" sz="1800" dirty="0" smtClean="0"/>
              <a:t>User </a:t>
            </a:r>
            <a:r>
              <a:rPr lang="en-US" altLang="en-US" sz="1800" dirty="0"/>
              <a:t>Requirements Notation (URN) – Language requirements and </a:t>
            </a:r>
            <a:r>
              <a:rPr lang="en-US" altLang="en-US" sz="1800" dirty="0" smtClean="0"/>
              <a:t>framework (</a:t>
            </a:r>
            <a:r>
              <a:rPr lang="en-US" altLang="en-US" sz="1800" dirty="0">
                <a:hlinkClick r:id="rId7"/>
              </a:rPr>
              <a:t>Rec. ITU-T </a:t>
            </a:r>
            <a:r>
              <a:rPr lang="en-US" altLang="en-US" sz="1800" dirty="0" smtClean="0">
                <a:hlinkClick r:id="rId7"/>
              </a:rPr>
              <a:t>Z.150</a:t>
            </a:r>
            <a:r>
              <a:rPr lang="en-US" altLang="en-US" sz="1800" dirty="0"/>
              <a:t>)</a:t>
            </a:r>
          </a:p>
          <a:p>
            <a:pPr lvl="1" eaLnBrk="1" hangingPunct="1">
              <a:lnSpc>
                <a:spcPts val="2400"/>
              </a:lnSpc>
              <a:spcBef>
                <a:spcPts val="600"/>
              </a:spcBef>
              <a:buClr>
                <a:srgbClr val="FF0000"/>
              </a:buClr>
              <a:buFont typeface="Wingdings" panose="05000000000000000000" pitchFamily="2" charset="2"/>
              <a:buChar char="§"/>
            </a:pPr>
            <a:r>
              <a:rPr lang="en-US" altLang="en-US" sz="1800" dirty="0" smtClean="0"/>
              <a:t>User </a:t>
            </a:r>
            <a:r>
              <a:rPr lang="en-US" altLang="en-US" sz="1800" dirty="0"/>
              <a:t>Requirements Notation (URN) - Language </a:t>
            </a:r>
            <a:r>
              <a:rPr lang="en-US" altLang="en-US" sz="1800" dirty="0" smtClean="0"/>
              <a:t>definition (</a:t>
            </a:r>
            <a:r>
              <a:rPr lang="en-US" altLang="en-US" sz="1800" dirty="0">
                <a:hlinkClick r:id="rId8"/>
              </a:rPr>
              <a:t>Rec. ITU-T </a:t>
            </a:r>
            <a:r>
              <a:rPr lang="en-US" altLang="en-US" sz="1800" dirty="0" smtClean="0">
                <a:hlinkClick r:id="rId8"/>
              </a:rPr>
              <a:t>Z.151</a:t>
            </a:r>
            <a:r>
              <a:rPr lang="en-US" altLang="en-US" sz="18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113</a:t>
            </a:fld>
            <a:r>
              <a:rPr lang="en-US" altLang="en-US" sz="1200" dirty="0" smtClean="0">
                <a:solidFill>
                  <a:srgbClr val="898989"/>
                </a:solidFill>
              </a:rPr>
              <a:t>/117</a:t>
            </a:r>
          </a:p>
        </p:txBody>
      </p:sp>
    </p:spTree>
    <p:extLst>
      <p:ext uri="{BB962C8B-B14F-4D97-AF65-F5344CB8AC3E}">
        <p14:creationId xmlns:p14="http://schemas.microsoft.com/office/powerpoint/2010/main" val="29425845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124744"/>
            <a:ext cx="8458200" cy="5544344"/>
          </a:xfrm>
        </p:spPr>
        <p:txBody>
          <a:bodyPr/>
          <a:lstStyle/>
          <a:p>
            <a:pPr marL="0" indent="0">
              <a:buClr>
                <a:srgbClr val="FF0000"/>
              </a:buClr>
              <a:buNone/>
              <a:defRPr/>
            </a:pPr>
            <a:r>
              <a:rPr lang="en-GB" sz="2400" dirty="0" smtClean="0">
                <a:hlinkClick r:id="rId2"/>
              </a:rPr>
              <a:t>Recs</a:t>
            </a:r>
            <a:r>
              <a:rPr lang="en-GB" sz="2400" dirty="0">
                <a:hlinkClick r:id="rId2"/>
              </a:rPr>
              <a:t>. ITU-T Z.150, Z.151</a:t>
            </a:r>
            <a:endParaRPr lang="en-US" sz="2400" dirty="0" smtClean="0"/>
          </a:p>
          <a:p>
            <a:pPr>
              <a:buClr>
                <a:srgbClr val="FF0000"/>
              </a:buClr>
              <a:buFont typeface="Wingdings" pitchFamily="2" charset="2"/>
              <a:buChar char="§"/>
              <a:defRPr/>
            </a:pPr>
            <a:r>
              <a:rPr lang="en-US" sz="2400" dirty="0" smtClean="0"/>
              <a:t>URN </a:t>
            </a:r>
            <a:r>
              <a:rPr lang="en-US" sz="2400" dirty="0"/>
              <a:t>is the first and currently only standard which explicitly addresses goals (non-functional requirements with GRL) in addition to scenarios (functional requirements with UCMs) in a graphical way in one unified </a:t>
            </a:r>
            <a:r>
              <a:rPr lang="en-US" sz="2400" dirty="0" smtClean="0"/>
              <a:t>language</a:t>
            </a:r>
            <a:endParaRPr lang="en-GB" sz="2400" dirty="0" smtClean="0"/>
          </a:p>
          <a:p>
            <a:pPr>
              <a:buClr>
                <a:srgbClr val="FF0000"/>
              </a:buClr>
              <a:buFont typeface="Wingdings" pitchFamily="2" charset="2"/>
              <a:buChar char="§"/>
              <a:defRPr/>
            </a:pPr>
            <a:r>
              <a:rPr lang="en-GB" sz="2400" dirty="0"/>
              <a:t>F</a:t>
            </a:r>
            <a:r>
              <a:rPr lang="en-GB" sz="2400" dirty="0" smtClean="0"/>
              <a:t>or </a:t>
            </a:r>
            <a:r>
              <a:rPr lang="en-GB" sz="2400" dirty="0"/>
              <a:t>the elicitation, analysis, specification, and validation of </a:t>
            </a:r>
            <a:r>
              <a:rPr lang="en-GB" sz="2400" dirty="0" smtClean="0"/>
              <a:t>requirements</a:t>
            </a:r>
          </a:p>
          <a:p>
            <a:pPr>
              <a:buClr>
                <a:srgbClr val="FF0000"/>
              </a:buClr>
              <a:buFont typeface="Wingdings" pitchFamily="2" charset="2"/>
              <a:buChar char="§"/>
              <a:defRPr/>
            </a:pPr>
            <a:r>
              <a:rPr lang="en-GB" sz="2400" dirty="0"/>
              <a:t>URN combines modelling concepts and notations for goals (mainly for non-functional requirements and quality attributes) and scenarios (mainly for operational requirements, functional requirements, and performance and architectural reasoning</a:t>
            </a:r>
            <a:r>
              <a:rPr lang="en-GB" sz="2400" dirty="0" smtClean="0"/>
              <a:t>).</a:t>
            </a:r>
          </a:p>
        </p:txBody>
      </p:sp>
      <p:sp>
        <p:nvSpPr>
          <p:cNvPr id="2048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978717-0B30-40FC-84E6-8CCABAE4D2CD}" type="slidenum">
              <a:rPr lang="en-US" altLang="en-US" sz="1200" smtClean="0">
                <a:solidFill>
                  <a:srgbClr val="898989"/>
                </a:solidFill>
              </a:rPr>
              <a:pPr>
                <a:spcBef>
                  <a:spcPct val="0"/>
                </a:spcBef>
                <a:buFontTx/>
                <a:buNone/>
              </a:pPr>
              <a:t>114</a:t>
            </a:fld>
            <a:r>
              <a:rPr lang="en-US" altLang="en-US" sz="1200" dirty="0" smtClean="0">
                <a:solidFill>
                  <a:srgbClr val="898989"/>
                </a:solidFill>
              </a:rPr>
              <a:t>/117</a:t>
            </a:r>
          </a:p>
        </p:txBody>
      </p:sp>
      <p:sp>
        <p:nvSpPr>
          <p:cNvPr id="4" name="Title 1"/>
          <p:cNvSpPr>
            <a:spLocks noGrp="1"/>
          </p:cNvSpPr>
          <p:nvPr>
            <p:ph type="title"/>
          </p:nvPr>
        </p:nvSpPr>
        <p:spPr>
          <a:xfrm>
            <a:off x="457200" y="260350"/>
            <a:ext cx="8229600" cy="720725"/>
          </a:xfrm>
        </p:spPr>
        <p:txBody>
          <a:bodyPr/>
          <a:lstStyle/>
          <a:p>
            <a:r>
              <a:rPr lang="en-GB" altLang="en-US" sz="2800" b="1" dirty="0">
                <a:solidFill>
                  <a:srgbClr val="2932E9"/>
                </a:solidFill>
              </a:rPr>
              <a:t>User Requirements Notation (URN</a:t>
            </a:r>
            <a:r>
              <a:rPr lang="en-GB" altLang="en-US" sz="2800" b="1" dirty="0" smtClean="0">
                <a:solidFill>
                  <a:srgbClr val="2932E9"/>
                </a:solidFill>
              </a:rPr>
              <a:t>)</a:t>
            </a:r>
          </a:p>
        </p:txBody>
      </p:sp>
    </p:spTree>
    <p:extLst>
      <p:ext uri="{BB962C8B-B14F-4D97-AF65-F5344CB8AC3E}">
        <p14:creationId xmlns:p14="http://schemas.microsoft.com/office/powerpoint/2010/main" val="14781322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60350"/>
            <a:ext cx="8229600" cy="576263"/>
          </a:xfrm>
        </p:spPr>
        <p:txBody>
          <a:bodyPr/>
          <a:lstStyle/>
          <a:p>
            <a:r>
              <a:rPr lang="en-US" altLang="en-US" sz="2800" b="1" dirty="0">
                <a:solidFill>
                  <a:srgbClr val="2932E9"/>
                </a:solidFill>
              </a:rPr>
              <a:t>Testing and Test Control Notation version 3 (TTCN-3) </a:t>
            </a:r>
            <a:endParaRPr lang="en-US" altLang="en-US" sz="2800" b="1" dirty="0" smtClean="0"/>
          </a:p>
        </p:txBody>
      </p:sp>
      <p:sp>
        <p:nvSpPr>
          <p:cNvPr id="21507" name="Content Placeholder 2"/>
          <p:cNvSpPr>
            <a:spLocks noGrp="1"/>
          </p:cNvSpPr>
          <p:nvPr>
            <p:ph idx="1"/>
          </p:nvPr>
        </p:nvSpPr>
        <p:spPr>
          <a:xfrm>
            <a:off x="464233" y="980727"/>
            <a:ext cx="8544829" cy="2016225"/>
          </a:xfrm>
        </p:spPr>
        <p:txBody>
          <a:bodyPr/>
          <a:lstStyle/>
          <a:p>
            <a:pPr marL="0" indent="0">
              <a:lnSpc>
                <a:spcPct val="90000"/>
              </a:lnSpc>
              <a:buClr>
                <a:srgbClr val="FF0000"/>
              </a:buClr>
              <a:buNone/>
              <a:defRPr/>
            </a:pPr>
            <a:r>
              <a:rPr lang="en-GB" sz="2400" dirty="0"/>
              <a:t>Recs. ITU-T </a:t>
            </a:r>
            <a:r>
              <a:rPr lang="en-GB" sz="2400" dirty="0">
                <a:hlinkClick r:id="rId2"/>
              </a:rPr>
              <a:t>Z.160</a:t>
            </a:r>
            <a:r>
              <a:rPr lang="en-GB" sz="2400" dirty="0"/>
              <a:t> - </a:t>
            </a:r>
            <a:r>
              <a:rPr lang="en-GB" sz="2400" dirty="0" smtClean="0">
                <a:hlinkClick r:id="rId3"/>
              </a:rPr>
              <a:t>Z.170</a:t>
            </a:r>
            <a:endParaRPr lang="en-GB" sz="2400" dirty="0" smtClean="0"/>
          </a:p>
          <a:p>
            <a:pPr>
              <a:lnSpc>
                <a:spcPct val="90000"/>
              </a:lnSpc>
              <a:buClr>
                <a:srgbClr val="FF0000"/>
              </a:buClr>
              <a:buFont typeface="Wingdings" pitchFamily="2" charset="2"/>
              <a:buChar char="§"/>
              <a:defRPr/>
            </a:pPr>
            <a:r>
              <a:rPr lang="en-GB" sz="2400" dirty="0" smtClean="0"/>
              <a:t>For </a:t>
            </a:r>
            <a:r>
              <a:rPr lang="en-GB" sz="2400" dirty="0"/>
              <a:t>specification of test suites that are independent of platforms, test methods, protocol layers and </a:t>
            </a:r>
            <a:r>
              <a:rPr lang="en-GB" sz="2400" dirty="0" smtClean="0"/>
              <a:t>protocols.</a:t>
            </a:r>
            <a:endParaRPr lang="en-GB" sz="2400" dirty="0"/>
          </a:p>
          <a:p>
            <a:pPr>
              <a:lnSpc>
                <a:spcPct val="90000"/>
              </a:lnSpc>
              <a:buClr>
                <a:srgbClr val="FF0000"/>
              </a:buClr>
              <a:buFont typeface="Wingdings" pitchFamily="2" charset="2"/>
              <a:buChar char="§"/>
              <a:defRPr/>
            </a:pPr>
            <a:r>
              <a:rPr lang="en-GB" sz="2400" dirty="0"/>
              <a:t>TTCN-3 can be used for specification of all types of reactive system tests over a variety of communication </a:t>
            </a:r>
            <a:r>
              <a:rPr lang="en-GB" sz="2400" dirty="0" smtClean="0"/>
              <a:t>ports.</a:t>
            </a:r>
            <a:endParaRPr lang="en-GB" sz="2400" dirty="0"/>
          </a:p>
        </p:txBody>
      </p:sp>
      <p:sp>
        <p:nvSpPr>
          <p:cNvPr id="215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71AC53-1710-4384-B41D-80FDBB193B61}" type="slidenum">
              <a:rPr lang="en-US" altLang="en-US" sz="1200" smtClean="0">
                <a:solidFill>
                  <a:srgbClr val="898989"/>
                </a:solidFill>
              </a:rPr>
              <a:pPr>
                <a:spcBef>
                  <a:spcPct val="0"/>
                </a:spcBef>
                <a:buFontTx/>
                <a:buNone/>
              </a:pPr>
              <a:t>115</a:t>
            </a:fld>
            <a:r>
              <a:rPr lang="en-US" altLang="en-US" sz="1200" dirty="0" smtClean="0">
                <a:solidFill>
                  <a:srgbClr val="898989"/>
                </a:solidFill>
              </a:rPr>
              <a:t>/117</a:t>
            </a:r>
          </a:p>
        </p:txBody>
      </p:sp>
      <p:pic>
        <p:nvPicPr>
          <p:cNvPr id="2" name="Picture 1"/>
          <p:cNvPicPr>
            <a:picLocks noChangeAspect="1"/>
          </p:cNvPicPr>
          <p:nvPr/>
        </p:nvPicPr>
        <p:blipFill>
          <a:blip r:embed="rId4"/>
          <a:stretch>
            <a:fillRect/>
          </a:stretch>
        </p:blipFill>
        <p:spPr>
          <a:xfrm>
            <a:off x="4982573" y="3282373"/>
            <a:ext cx="3785780" cy="2752074"/>
          </a:xfrm>
          <a:prstGeom prst="rect">
            <a:avLst/>
          </a:prstGeom>
        </p:spPr>
      </p:pic>
      <p:sp>
        <p:nvSpPr>
          <p:cNvPr id="6" name="Content Placeholder 2"/>
          <p:cNvSpPr txBox="1">
            <a:spLocks/>
          </p:cNvSpPr>
          <p:nvPr/>
        </p:nvSpPr>
        <p:spPr bwMode="auto">
          <a:xfrm>
            <a:off x="464233" y="3282373"/>
            <a:ext cx="4395799" cy="29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FF0000"/>
              </a:buClr>
              <a:buFont typeface="Wingdings" pitchFamily="2" charset="2"/>
              <a:buChar char="§"/>
              <a:defRPr/>
            </a:pPr>
            <a:r>
              <a:rPr lang="en-GB" sz="2400" dirty="0" smtClean="0"/>
              <a:t>Typical areas of application are protocol testing (including mobile and Internet protocols), service testing (including supplementary services), module testing, testing of CORBA‑based platforms and APIs.</a:t>
            </a:r>
            <a:endParaRPr lang="en-US" altLang="en-US" sz="2400" dirty="0"/>
          </a:p>
        </p:txBody>
      </p:sp>
    </p:spTree>
    <p:extLst>
      <p:ext uri="{BB962C8B-B14F-4D97-AF65-F5344CB8AC3E}">
        <p14:creationId xmlns:p14="http://schemas.microsoft.com/office/powerpoint/2010/main" val="35622381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Testing </a:t>
            </a:r>
            <a:r>
              <a:rPr lang="en-US" altLang="en-US" sz="2800" b="1" dirty="0"/>
              <a:t>and Test Control Notation </a:t>
            </a:r>
            <a:r>
              <a:rPr lang="en-US" altLang="en-US" sz="2800" b="1" dirty="0" smtClean="0"/>
              <a:t>version 3 (TTCN-3)</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core </a:t>
            </a:r>
            <a:r>
              <a:rPr lang="en-US" altLang="en-US" sz="2200" dirty="0" smtClean="0"/>
              <a:t>language (</a:t>
            </a:r>
            <a:r>
              <a:rPr lang="en-US" altLang="en-US" sz="2200" dirty="0" smtClean="0">
                <a:hlinkClick r:id="rId2"/>
              </a:rPr>
              <a:t>Rec. ITU-T Z.161</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Support of interfaces with continuous </a:t>
            </a:r>
            <a:r>
              <a:rPr lang="en-US" altLang="en-US" sz="2200" dirty="0" smtClean="0"/>
              <a:t>signals (</a:t>
            </a:r>
            <a:r>
              <a:rPr lang="en-US" altLang="en-US" sz="2200" dirty="0">
                <a:hlinkClick r:id="rId3"/>
              </a:rPr>
              <a:t>Rec. ITU-T </a:t>
            </a:r>
            <a:r>
              <a:rPr lang="en-US" altLang="en-US" sz="2200" dirty="0" smtClean="0">
                <a:hlinkClick r:id="rId3"/>
              </a:rPr>
              <a:t>Z.161.1</a:t>
            </a:r>
            <a:r>
              <a:rPr lang="en-US" altLang="en-US" sz="2200" dirty="0" smtClean="0"/>
              <a:t>)</a:t>
            </a:r>
            <a:endParaRPr lang="en-US" altLang="en-US" sz="2200" dirty="0"/>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Configuration and deployment </a:t>
            </a:r>
            <a:r>
              <a:rPr lang="en-US" altLang="en-US" sz="2200" dirty="0" smtClean="0"/>
              <a:t>support (</a:t>
            </a:r>
            <a:r>
              <a:rPr lang="en-US" altLang="en-US" sz="2200" dirty="0">
                <a:hlinkClick r:id="rId4"/>
              </a:rPr>
              <a:t>Rec. ITU-T </a:t>
            </a:r>
            <a:r>
              <a:rPr lang="en-US" altLang="en-US" sz="2200" dirty="0" smtClean="0">
                <a:hlinkClick r:id="rId4"/>
              </a:rPr>
              <a:t>Z.161.2</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Advanced </a:t>
            </a:r>
            <a:r>
              <a:rPr lang="en-US" altLang="en-US" sz="2200" dirty="0" smtClean="0"/>
              <a:t>parameterization</a:t>
            </a:r>
            <a:br>
              <a:rPr lang="en-US" altLang="en-US" sz="2200" dirty="0" smtClean="0"/>
            </a:br>
            <a:r>
              <a:rPr lang="en-US" altLang="en-US" sz="2200" dirty="0" smtClean="0"/>
              <a:t>(</a:t>
            </a:r>
            <a:r>
              <a:rPr lang="en-US" altLang="en-US" sz="2200" dirty="0" smtClean="0">
                <a:hlinkClick r:id="rId5"/>
              </a:rPr>
              <a:t>Rec</a:t>
            </a:r>
            <a:r>
              <a:rPr lang="en-US" altLang="en-US" sz="2200" dirty="0">
                <a:hlinkClick r:id="rId5"/>
              </a:rPr>
              <a:t>. ITU-T </a:t>
            </a:r>
            <a:r>
              <a:rPr lang="en-US" altLang="en-US" sz="2200" dirty="0" smtClean="0">
                <a:hlinkClick r:id="rId5"/>
              </a:rPr>
              <a:t>Z.161.3</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a:t>
            </a:r>
            <a:r>
              <a:rPr lang="en-US" altLang="en-US" sz="2200" dirty="0" err="1"/>
              <a:t>Behaviour</a:t>
            </a:r>
            <a:r>
              <a:rPr lang="en-US" altLang="en-US" sz="2200" dirty="0"/>
              <a:t> </a:t>
            </a:r>
            <a:r>
              <a:rPr lang="en-US" altLang="en-US" sz="2200" dirty="0" smtClean="0"/>
              <a:t>types (</a:t>
            </a:r>
            <a:r>
              <a:rPr lang="en-US" altLang="en-US" sz="2200" dirty="0">
                <a:hlinkClick r:id="rId6"/>
              </a:rPr>
              <a:t>Rec. ITU-T </a:t>
            </a:r>
            <a:r>
              <a:rPr lang="en-US" altLang="en-US" sz="2200" dirty="0" smtClean="0">
                <a:hlinkClick r:id="rId6"/>
              </a:rPr>
              <a:t>Z.161.4</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Performance and real time </a:t>
            </a:r>
            <a:r>
              <a:rPr lang="en-US" altLang="en-US" sz="2200" dirty="0" smtClean="0"/>
              <a:t>testing</a:t>
            </a:r>
            <a:br>
              <a:rPr lang="en-US" altLang="en-US" sz="2200" dirty="0" smtClean="0"/>
            </a:br>
            <a:r>
              <a:rPr lang="en-US" altLang="en-US" sz="2200" dirty="0" smtClean="0"/>
              <a:t>(</a:t>
            </a:r>
            <a:r>
              <a:rPr lang="en-US" altLang="en-US" sz="2200" dirty="0" smtClean="0">
                <a:hlinkClick r:id="rId7"/>
              </a:rPr>
              <a:t>Rec</a:t>
            </a:r>
            <a:r>
              <a:rPr lang="en-US" altLang="en-US" sz="2200" dirty="0">
                <a:hlinkClick r:id="rId7"/>
              </a:rPr>
              <a:t>. ITU-T </a:t>
            </a:r>
            <a:r>
              <a:rPr lang="en-US" altLang="en-US" sz="2200" dirty="0" smtClean="0">
                <a:hlinkClick r:id="rId7"/>
              </a:rPr>
              <a:t>Z.161.5</a:t>
            </a:r>
            <a:r>
              <a:rPr lang="en-US" altLang="en-US" sz="2200" dirty="0" smtClean="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tabular presentation format (TFT) (</a:t>
            </a:r>
            <a:r>
              <a:rPr lang="en-US" altLang="en-US" sz="2200" dirty="0">
                <a:hlinkClick r:id="rId8"/>
              </a:rPr>
              <a:t>Rec. ITU-T Z.162</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graphical presentation format (GFT) (</a:t>
            </a:r>
            <a:r>
              <a:rPr lang="en-US" altLang="en-US" sz="2200" dirty="0">
                <a:hlinkClick r:id="rId9"/>
              </a:rPr>
              <a:t>Rec. ITU-T Z.163</a:t>
            </a:r>
            <a:r>
              <a:rPr lang="en-US" altLang="en-US" sz="2200" dirty="0" smtClean="0"/>
              <a:t>)</a:t>
            </a:r>
            <a:endParaRPr lang="en-US" altLang="en-US" sz="22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116</a:t>
            </a:fld>
            <a:r>
              <a:rPr lang="en-US" altLang="en-US" sz="1200" dirty="0" smtClean="0">
                <a:solidFill>
                  <a:srgbClr val="898989"/>
                </a:solidFill>
              </a:rPr>
              <a:t>/117</a:t>
            </a:r>
          </a:p>
        </p:txBody>
      </p:sp>
    </p:spTree>
    <p:extLst>
      <p:ext uri="{BB962C8B-B14F-4D97-AF65-F5344CB8AC3E}">
        <p14:creationId xmlns:p14="http://schemas.microsoft.com/office/powerpoint/2010/main" val="33094318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Testing </a:t>
            </a:r>
            <a:r>
              <a:rPr lang="en-US" altLang="en-US" sz="2800" b="1" dirty="0"/>
              <a:t>and Test Control Notation </a:t>
            </a:r>
            <a:r>
              <a:rPr lang="en-US" altLang="en-US" sz="2800" b="1" dirty="0" smtClean="0"/>
              <a:t>version 3 (TTCN-3)</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operational </a:t>
            </a:r>
            <a:r>
              <a:rPr lang="en-US" altLang="en-US" sz="2200" dirty="0" smtClean="0"/>
              <a:t>semantics (</a:t>
            </a:r>
            <a:r>
              <a:rPr lang="en-US" altLang="en-US" sz="2200" dirty="0">
                <a:hlinkClick r:id="rId2"/>
              </a:rPr>
              <a:t>Rec. ITU-T </a:t>
            </a:r>
            <a:r>
              <a:rPr lang="en-US" altLang="en-US" sz="2200" dirty="0" smtClean="0">
                <a:hlinkClick r:id="rId2"/>
              </a:rPr>
              <a:t>Z.164</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runtime interface (TRI</a:t>
            </a:r>
            <a:r>
              <a:rPr lang="en-US" altLang="en-US" sz="2200" dirty="0" smtClean="0"/>
              <a:t>) (</a:t>
            </a:r>
            <a:r>
              <a:rPr lang="en-US" altLang="en-US" sz="2200" dirty="0">
                <a:hlinkClick r:id="rId3"/>
              </a:rPr>
              <a:t>Rec. ITU-T </a:t>
            </a:r>
            <a:r>
              <a:rPr lang="en-US" altLang="en-US" sz="2200" dirty="0" smtClean="0">
                <a:hlinkClick r:id="rId3"/>
              </a:rPr>
              <a:t>Z.165</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Extended </a:t>
            </a:r>
            <a:r>
              <a:rPr lang="en-US" altLang="en-US" sz="2200" dirty="0" smtClean="0"/>
              <a:t>TRI (</a:t>
            </a:r>
            <a:r>
              <a:rPr lang="en-US" altLang="en-US" sz="2200" dirty="0" smtClean="0">
                <a:hlinkClick r:id="rId4"/>
              </a:rPr>
              <a:t>Rec. ITU-T Z.165.1</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control interface (TCI</a:t>
            </a:r>
            <a:r>
              <a:rPr lang="en-US" altLang="en-US" sz="2200" dirty="0" smtClean="0"/>
              <a:t>) (</a:t>
            </a:r>
            <a:r>
              <a:rPr lang="en-US" altLang="en-US" sz="2200" dirty="0">
                <a:hlinkClick r:id="rId5"/>
              </a:rPr>
              <a:t>Rec. ITU-T </a:t>
            </a:r>
            <a:r>
              <a:rPr lang="en-US" altLang="en-US" sz="2200" dirty="0" smtClean="0">
                <a:hlinkClick r:id="rId5"/>
              </a:rPr>
              <a:t>Z.166</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Using </a:t>
            </a:r>
            <a:r>
              <a:rPr lang="en-US" altLang="en-US" sz="2200" dirty="0"/>
              <a:t>ASN.1 with </a:t>
            </a:r>
            <a:r>
              <a:rPr lang="en-US" altLang="en-US" sz="2200" dirty="0" smtClean="0"/>
              <a:t>TTCN-3 (</a:t>
            </a:r>
            <a:r>
              <a:rPr lang="en-US" altLang="en-US" sz="2200" dirty="0">
                <a:hlinkClick r:id="rId6"/>
              </a:rPr>
              <a:t>Rec. ITU-T </a:t>
            </a:r>
            <a:r>
              <a:rPr lang="en-US" altLang="en-US" sz="2200" dirty="0" smtClean="0">
                <a:hlinkClick r:id="rId6"/>
              </a:rPr>
              <a:t>Z.167</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The </a:t>
            </a:r>
            <a:r>
              <a:rPr lang="en-US" altLang="en-US" sz="2200" dirty="0"/>
              <a:t>IDL to TTCN-3 </a:t>
            </a:r>
            <a:r>
              <a:rPr lang="en-US" altLang="en-US" sz="2200" dirty="0" smtClean="0"/>
              <a:t>mapping (</a:t>
            </a:r>
            <a:r>
              <a:rPr lang="en-US" altLang="en-US" sz="2200" dirty="0">
                <a:hlinkClick r:id="rId7"/>
              </a:rPr>
              <a:t>Rec. ITU-T </a:t>
            </a:r>
            <a:r>
              <a:rPr lang="en-US" altLang="en-US" sz="2200" dirty="0" smtClean="0">
                <a:hlinkClick r:id="rId7"/>
              </a:rPr>
              <a:t>Z.168</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Using </a:t>
            </a:r>
            <a:r>
              <a:rPr lang="en-US" altLang="en-US" sz="2200" dirty="0"/>
              <a:t>XML schema with </a:t>
            </a:r>
            <a:r>
              <a:rPr lang="en-US" altLang="en-US" sz="2200" dirty="0" smtClean="0"/>
              <a:t>TTCN-3 (</a:t>
            </a:r>
            <a:r>
              <a:rPr lang="en-US" altLang="en-US" sz="2200" dirty="0">
                <a:hlinkClick r:id="rId8"/>
              </a:rPr>
              <a:t>Rec. ITU-T </a:t>
            </a:r>
            <a:r>
              <a:rPr lang="en-US" altLang="en-US" sz="2200" dirty="0" smtClean="0">
                <a:hlinkClick r:id="rId8"/>
              </a:rPr>
              <a:t>Z.169</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documentation comment specification (</a:t>
            </a:r>
            <a:r>
              <a:rPr lang="en-US" altLang="en-US" sz="2200" dirty="0">
                <a:hlinkClick r:id="rId9"/>
              </a:rPr>
              <a:t>Rec. ITU-T Z.170</a:t>
            </a:r>
            <a:r>
              <a:rPr lang="en-US" altLang="en-US" sz="22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117</a:t>
            </a:fld>
            <a:r>
              <a:rPr lang="en-US" altLang="en-US" sz="1200" dirty="0" smtClean="0">
                <a:solidFill>
                  <a:srgbClr val="898989"/>
                </a:solidFill>
              </a:rPr>
              <a:t>/117</a:t>
            </a:r>
          </a:p>
        </p:txBody>
      </p:sp>
    </p:spTree>
    <p:extLst>
      <p:ext uri="{BB962C8B-B14F-4D97-AF65-F5344CB8AC3E}">
        <p14:creationId xmlns:p14="http://schemas.microsoft.com/office/powerpoint/2010/main" val="394415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950" y="260350"/>
            <a:ext cx="8928100" cy="792163"/>
          </a:xfrm>
        </p:spPr>
        <p:txBody>
          <a:bodyPr/>
          <a:lstStyle/>
          <a:p>
            <a:r>
              <a:rPr lang="en-US" altLang="en-US" sz="2800" b="1" dirty="0" smtClean="0"/>
              <a:t>ITU-T SG17 Management Team</a:t>
            </a:r>
          </a:p>
        </p:txBody>
      </p:sp>
      <p:sp>
        <p:nvSpPr>
          <p:cNvPr id="2560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C54D457-9F55-43A0-845E-9AC761B4A007}" type="slidenum">
              <a:rPr lang="en-US" altLang="en-US" sz="1200" smtClean="0">
                <a:solidFill>
                  <a:srgbClr val="898989"/>
                </a:solidFill>
              </a:rPr>
              <a:pPr>
                <a:spcBef>
                  <a:spcPct val="0"/>
                </a:spcBef>
                <a:buFont typeface="Arial" panose="020B0604020202020204" pitchFamily="34" charset="0"/>
                <a:buNone/>
              </a:pPr>
              <a:t>12</a:t>
            </a:fld>
            <a:r>
              <a:rPr lang="en-US" altLang="en-US" sz="1200" dirty="0" smtClean="0">
                <a:solidFill>
                  <a:srgbClr val="898989"/>
                </a:solidFill>
              </a:rPr>
              <a:t>/117</a:t>
            </a:r>
          </a:p>
        </p:txBody>
      </p:sp>
      <p:graphicFrame>
        <p:nvGraphicFramePr>
          <p:cNvPr id="7" name="Group 84"/>
          <p:cNvGraphicFramePr>
            <a:graphicFrameLocks noGrp="1"/>
          </p:cNvGraphicFramePr>
          <p:nvPr>
            <p:extLst>
              <p:ext uri="{D42A27DB-BD31-4B8C-83A1-F6EECF244321}">
                <p14:modId xmlns:p14="http://schemas.microsoft.com/office/powerpoint/2010/main" val="556167233"/>
              </p:ext>
            </p:extLst>
          </p:nvPr>
        </p:nvGraphicFramePr>
        <p:xfrm>
          <a:off x="457200" y="1196975"/>
          <a:ext cx="8291513" cy="4075113"/>
        </p:xfrm>
        <a:graphic>
          <a:graphicData uri="http://schemas.openxmlformats.org/drawingml/2006/table">
            <a:tbl>
              <a:tblPr/>
              <a:tblGrid>
                <a:gridCol w="1522413"/>
                <a:gridCol w="3744912"/>
                <a:gridCol w="3024188"/>
              </a:tblGrid>
              <a:tr h="5032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Chairman</a:t>
                      </a:r>
                      <a:endParaRPr kumimoji="0" lang="en-GB" altLang="en-US" sz="2000"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Arkadiy KREMER</a:t>
                      </a:r>
                      <a:endParaRPr kumimoji="0" lang="en-GB" altLang="en-US" sz="24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Russian Federation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row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Vice-Chairmen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US" altLang="en-US" sz="2000"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United Arab Emirates</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Mohamed M.K. ELHAJ</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Sudan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Antonio GUIMARAES</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Brazil</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George LIN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P.R. China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Patrick MWESIGWA</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Uganda</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Koji NAKAO</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Japan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Mario FROMOW RANGEL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Mexico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Sacid SARIKAYA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Turkey</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Heung Youl YOUM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Korea (Republic of)</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404813"/>
            <a:ext cx="8458200" cy="6264275"/>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b="1" dirty="0" smtClean="0">
                <a:solidFill>
                  <a:srgbClr val="FF0000"/>
                </a:solidFill>
              </a:rPr>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662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51B7EFE8-CEA3-447F-AEC1-A59DD6003E10}" type="slidenum">
              <a:rPr lang="en-US" altLang="en-US" sz="1200" smtClean="0">
                <a:solidFill>
                  <a:srgbClr val="898989"/>
                </a:solidFill>
              </a:rPr>
              <a:pPr>
                <a:spcBef>
                  <a:spcPct val="0"/>
                </a:spcBef>
                <a:buFont typeface="Arial" panose="020B0604020202020204" pitchFamily="34" charset="0"/>
                <a:buNone/>
              </a:pPr>
              <a:t>13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765175"/>
          </a:xfrm>
        </p:spPr>
        <p:txBody>
          <a:bodyPr/>
          <a:lstStyle/>
          <a:p>
            <a:r>
              <a:rPr lang="en-US" altLang="en-US" sz="2800" b="1" dirty="0" smtClean="0"/>
              <a:t>ITU-T Study Group 17 Overview</a:t>
            </a:r>
          </a:p>
        </p:txBody>
      </p:sp>
      <p:sp>
        <p:nvSpPr>
          <p:cNvPr id="27651" name="Content Placeholder 2"/>
          <p:cNvSpPr>
            <a:spLocks noGrp="1"/>
          </p:cNvSpPr>
          <p:nvPr>
            <p:ph idx="1"/>
          </p:nvPr>
        </p:nvSpPr>
        <p:spPr>
          <a:xfrm>
            <a:off x="468313" y="836613"/>
            <a:ext cx="8540750" cy="5976937"/>
          </a:xfrm>
        </p:spPr>
        <p:txBody>
          <a:bodyPr/>
          <a:lstStyle/>
          <a:p>
            <a:pPr>
              <a:lnSpc>
                <a:spcPct val="80000"/>
              </a:lnSpc>
              <a:buClr>
                <a:srgbClr val="FF0000"/>
              </a:buClr>
              <a:buFont typeface="Wingdings" panose="05000000000000000000" pitchFamily="2" charset="2"/>
              <a:buChar char="§"/>
            </a:pPr>
            <a:r>
              <a:rPr lang="en-US" altLang="en-US" sz="2200" dirty="0" smtClean="0"/>
              <a:t>Primary focus is to build confidence and security in the use of Information and Communication Technologies (ICTs) </a:t>
            </a:r>
          </a:p>
          <a:p>
            <a:pPr>
              <a:lnSpc>
                <a:spcPct val="80000"/>
              </a:lnSpc>
              <a:buClr>
                <a:srgbClr val="FF0000"/>
              </a:buClr>
              <a:buFont typeface="Wingdings" panose="05000000000000000000" pitchFamily="2" charset="2"/>
              <a:buChar char="§"/>
            </a:pPr>
            <a:r>
              <a:rPr lang="en-US" altLang="en-US" sz="2200" dirty="0" smtClean="0"/>
              <a:t>Meets twice a year.  Last meeting had 147 participants from 28 Member States, 15 Sector Members, 3 Associates, and 5 Academia. </a:t>
            </a:r>
          </a:p>
          <a:p>
            <a:pPr>
              <a:lnSpc>
                <a:spcPct val="80000"/>
              </a:lnSpc>
              <a:buClr>
                <a:srgbClr val="FF0000"/>
              </a:buClr>
              <a:buFont typeface="Wingdings" panose="05000000000000000000" pitchFamily="2" charset="2"/>
              <a:buChar char="§"/>
            </a:pPr>
            <a:r>
              <a:rPr lang="en-US" altLang="en-US" sz="2200" dirty="0" smtClean="0"/>
              <a:t>As of </a:t>
            </a:r>
            <a:r>
              <a:rPr lang="en-US" altLang="en-US" sz="2200" dirty="0"/>
              <a:t>8</a:t>
            </a:r>
            <a:r>
              <a:rPr lang="en-US" altLang="en-US" sz="2200" dirty="0" smtClean="0"/>
              <a:t> September 2015</a:t>
            </a:r>
            <a:r>
              <a:rPr lang="en-US" altLang="en-US" sz="2200" dirty="0" smtClean="0"/>
              <a:t>, SG17 is responsible for </a:t>
            </a:r>
            <a:r>
              <a:rPr lang="en-US" altLang="en-US" sz="2200" dirty="0"/>
              <a:t>334 a</a:t>
            </a:r>
            <a:r>
              <a:rPr lang="en-US" altLang="en-US" sz="2200" dirty="0" smtClean="0"/>
              <a:t>pproved Recommendations, 22 approved Supplements and 3 approved Implementer’s Guides in the E, F, X and Z series.</a:t>
            </a:r>
          </a:p>
          <a:p>
            <a:pPr>
              <a:lnSpc>
                <a:spcPct val="90000"/>
              </a:lnSpc>
              <a:buClr>
                <a:srgbClr val="FF0000"/>
              </a:buClr>
              <a:buFont typeface="Wingdings" panose="05000000000000000000" pitchFamily="2" charset="2"/>
              <a:buChar char="§"/>
            </a:pPr>
            <a:r>
              <a:rPr lang="en-US" altLang="en-US" sz="2200" dirty="0" smtClean="0"/>
              <a:t>Large program of work:</a:t>
            </a:r>
          </a:p>
          <a:p>
            <a:pPr lvl="1">
              <a:lnSpc>
                <a:spcPct val="80000"/>
              </a:lnSpc>
              <a:buClr>
                <a:srgbClr val="FF0000"/>
              </a:buClr>
              <a:buFont typeface="Arial" panose="020B0604020202020204" pitchFamily="34" charset="0"/>
              <a:buChar char="•"/>
            </a:pPr>
            <a:r>
              <a:rPr lang="en-US" altLang="en-US" sz="2200" dirty="0"/>
              <a:t>8 </a:t>
            </a:r>
            <a:r>
              <a:rPr lang="en-US" altLang="en-US" sz="2200" dirty="0" smtClean="0"/>
              <a:t>new work items added to work program in 2015</a:t>
            </a:r>
          </a:p>
          <a:p>
            <a:pPr lvl="1">
              <a:lnSpc>
                <a:spcPct val="80000"/>
              </a:lnSpc>
              <a:buClr>
                <a:srgbClr val="FF0000"/>
              </a:buClr>
              <a:buFont typeface="Arial" panose="020B0604020202020204" pitchFamily="34" charset="0"/>
              <a:buChar char="•"/>
            </a:pPr>
            <a:r>
              <a:rPr lang="en-US" altLang="en-US" sz="2200" dirty="0" smtClean="0"/>
              <a:t>Results of April 2015 meeting: approval of 1 </a:t>
            </a:r>
            <a:r>
              <a:rPr lang="en-US" altLang="en-US" sz="2200" dirty="0" smtClean="0"/>
              <a:t>Recommendation,</a:t>
            </a:r>
            <a:br>
              <a:rPr lang="en-US" altLang="en-US" sz="2200" dirty="0" smtClean="0"/>
            </a:br>
            <a:r>
              <a:rPr lang="en-US" altLang="en-US" sz="2200" dirty="0" smtClean="0"/>
              <a:t>1 </a:t>
            </a:r>
            <a:r>
              <a:rPr lang="en-US" altLang="en-US" sz="2200" dirty="0" smtClean="0"/>
              <a:t>Amendment; 1 Supplements, 1 Implementer’s </a:t>
            </a:r>
            <a:r>
              <a:rPr lang="en-US" altLang="en-US" sz="2200" dirty="0" smtClean="0"/>
              <a:t>Guide,</a:t>
            </a:r>
            <a:br>
              <a:rPr lang="en-US" altLang="en-US" sz="2200" dirty="0" smtClean="0"/>
            </a:br>
            <a:r>
              <a:rPr lang="en-US" altLang="en-US" sz="2200" dirty="0" smtClean="0"/>
              <a:t>3 </a:t>
            </a:r>
            <a:r>
              <a:rPr lang="en-US" altLang="en-US" sz="2200" dirty="0" smtClean="0"/>
              <a:t>Recommendations in TAP;</a:t>
            </a:r>
            <a:endParaRPr lang="en-US" altLang="en-US" sz="2200" dirty="0" smtClean="0">
              <a:solidFill>
                <a:srgbClr val="FF0000"/>
              </a:solidFill>
            </a:endParaRPr>
          </a:p>
          <a:p>
            <a:pPr lvl="1">
              <a:lnSpc>
                <a:spcPct val="80000"/>
              </a:lnSpc>
              <a:buClr>
                <a:srgbClr val="FF0000"/>
              </a:buClr>
              <a:buFont typeface="Arial" panose="020B0604020202020204" pitchFamily="34" charset="0"/>
              <a:buChar char="•"/>
            </a:pPr>
            <a:r>
              <a:rPr lang="en-US" altLang="en-US" sz="2200" dirty="0"/>
              <a:t>89 new or revised Recommendations and other texts are currently under development </a:t>
            </a:r>
            <a:r>
              <a:rPr lang="en-US" altLang="en-US" sz="2200" dirty="0"/>
              <a:t>(+3 </a:t>
            </a:r>
            <a:r>
              <a:rPr lang="en-US" altLang="en-US" sz="2200" dirty="0"/>
              <a:t>in TAP)</a:t>
            </a:r>
          </a:p>
          <a:p>
            <a:pPr>
              <a:lnSpc>
                <a:spcPct val="85000"/>
              </a:lnSpc>
              <a:buClr>
                <a:srgbClr val="FF0000"/>
              </a:buClr>
              <a:buFont typeface="Wingdings" panose="05000000000000000000" pitchFamily="2" charset="2"/>
              <a:buChar char="§"/>
            </a:pPr>
            <a:r>
              <a:rPr lang="en-US" altLang="en-US" sz="2200" dirty="0" smtClean="0"/>
              <a:t>Work organized into 5 Working Parties with 12 Questions</a:t>
            </a:r>
          </a:p>
          <a:p>
            <a:pPr>
              <a:lnSpc>
                <a:spcPct val="90000"/>
              </a:lnSpc>
              <a:buClr>
                <a:srgbClr val="FF0000"/>
              </a:buClr>
              <a:buFont typeface="Wingdings" panose="05000000000000000000" pitchFamily="2" charset="2"/>
              <a:buChar char="§"/>
            </a:pPr>
            <a:r>
              <a:rPr lang="en-US" altLang="en-US" sz="2200" dirty="0"/>
              <a:t>4</a:t>
            </a:r>
            <a:r>
              <a:rPr lang="en-US" altLang="en-US" sz="2200" dirty="0" smtClean="0"/>
              <a:t> Correspondence groups,</a:t>
            </a:r>
            <a:br>
              <a:rPr lang="en-US" altLang="en-US" sz="2200" dirty="0" smtClean="0"/>
            </a:br>
            <a:r>
              <a:rPr lang="en-US" altLang="en-US" sz="2200" dirty="0" smtClean="0"/>
              <a:t>6 interim Rapporteur groups meetings took place. </a:t>
            </a:r>
          </a:p>
          <a:p>
            <a:pPr>
              <a:lnSpc>
                <a:spcPct val="90000"/>
              </a:lnSpc>
              <a:buClr>
                <a:srgbClr val="FF0000"/>
              </a:buClr>
              <a:buFont typeface="Wingdings" panose="05000000000000000000" pitchFamily="2" charset="2"/>
              <a:buChar char="§"/>
            </a:pPr>
            <a:r>
              <a:rPr lang="en-US" altLang="en-US" sz="2200" dirty="0" smtClean="0"/>
              <a:t>See SG17 web page for more information</a:t>
            </a:r>
            <a:br>
              <a:rPr lang="en-US" altLang="en-US" sz="2200" dirty="0" smtClean="0"/>
            </a:br>
            <a:r>
              <a:rPr lang="en-US" altLang="en-US" sz="2200" dirty="0">
                <a:hlinkClick r:id="rId3"/>
              </a:rPr>
              <a:t>http://</a:t>
            </a:r>
            <a:r>
              <a:rPr lang="en-US" altLang="en-US" sz="2200" dirty="0" smtClean="0">
                <a:hlinkClick r:id="rId3"/>
              </a:rPr>
              <a:t>itu.int/ITU-T/go/sg17</a:t>
            </a:r>
            <a:endParaRPr lang="en-US" altLang="en-US" sz="2200" dirty="0" smtClean="0"/>
          </a:p>
        </p:txBody>
      </p:sp>
      <p:sp>
        <p:nvSpPr>
          <p:cNvPr id="276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29376B7-4617-4080-B5A7-88EC3B37AAB2}" type="slidenum">
              <a:rPr lang="en-US" altLang="en-US" sz="1200" smtClean="0">
                <a:solidFill>
                  <a:srgbClr val="898989"/>
                </a:solidFill>
              </a:rPr>
              <a:pPr>
                <a:spcBef>
                  <a:spcPct val="0"/>
                </a:spcBef>
                <a:buFont typeface="Arial" panose="020B0604020202020204" pitchFamily="34" charset="0"/>
                <a:buNone/>
              </a:pPr>
              <a:t>14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b="1" dirty="0" smtClean="0"/>
              <a:t>ITU-T SG17, Security</a:t>
            </a:r>
            <a:endParaRPr lang="en-GB" altLang="en-US" sz="2800" b="1" dirty="0" smtClean="0"/>
          </a:p>
        </p:txBody>
      </p:sp>
      <p:sp>
        <p:nvSpPr>
          <p:cNvPr id="2867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D3762BB-52D2-411A-875C-7790DF035266}" type="slidenum">
              <a:rPr lang="en-US" altLang="en-US" sz="1200" smtClean="0">
                <a:solidFill>
                  <a:srgbClr val="898989"/>
                </a:solidFill>
              </a:rPr>
              <a:pPr>
                <a:spcBef>
                  <a:spcPct val="0"/>
                </a:spcBef>
                <a:buFont typeface="Arial" panose="020B0604020202020204" pitchFamily="34" charset="0"/>
                <a:buNone/>
              </a:pPr>
              <a:t>15</a:t>
            </a:fld>
            <a:r>
              <a:rPr lang="en-US" altLang="en-US" sz="1200" dirty="0" smtClean="0">
                <a:solidFill>
                  <a:srgbClr val="898989"/>
                </a:solidFill>
              </a:rPr>
              <a:t>/117</a:t>
            </a:r>
          </a:p>
        </p:txBody>
      </p:sp>
      <p:sp>
        <p:nvSpPr>
          <p:cNvPr id="6" name="TextBox 5"/>
          <p:cNvSpPr txBox="1"/>
          <p:nvPr/>
        </p:nvSpPr>
        <p:spPr>
          <a:xfrm>
            <a:off x="3492500" y="1135063"/>
            <a:ext cx="1901825" cy="369887"/>
          </a:xfrm>
          <a:prstGeom prst="rect">
            <a:avLst/>
          </a:prstGeom>
          <a:solidFill>
            <a:schemeClr val="bg1">
              <a:lumMod val="75000"/>
            </a:schemeClr>
          </a:solidFill>
          <a:ln>
            <a:solidFill>
              <a:schemeClr val="tx1"/>
            </a:solidFill>
            <a:prstDash val="solid"/>
          </a:ln>
        </p:spPr>
        <p:txBody>
          <a:bodyPr>
            <a:spAutoFit/>
          </a:bodyPr>
          <a:lstStyle/>
          <a:p>
            <a:pPr algn="ctr" eaLnBrk="1" hangingPunct="1">
              <a:defRPr/>
            </a:pPr>
            <a:r>
              <a:rPr lang="en-US" b="1" dirty="0">
                <a:latin typeface="Arial" charset="0"/>
                <a:cs typeface="Arial" charset="0"/>
              </a:rPr>
              <a:t>Study Group 17</a:t>
            </a:r>
          </a:p>
        </p:txBody>
      </p:sp>
      <p:cxnSp>
        <p:nvCxnSpPr>
          <p:cNvPr id="7" name="Straight Connector 6"/>
          <p:cNvCxnSpPr>
            <a:stCxn id="6" idx="2"/>
            <a:endCxn id="28" idx="0"/>
          </p:cNvCxnSpPr>
          <p:nvPr/>
        </p:nvCxnSpPr>
        <p:spPr>
          <a:xfrm>
            <a:off x="4443413" y="1504950"/>
            <a:ext cx="0" cy="2781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6" idx="0"/>
          </p:cNvCxnSpPr>
          <p:nvPr/>
        </p:nvCxnSpPr>
        <p:spPr>
          <a:xfrm>
            <a:off x="2960688" y="1747838"/>
            <a:ext cx="0" cy="25384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7" idx="0"/>
          </p:cNvCxnSpPr>
          <p:nvPr/>
        </p:nvCxnSpPr>
        <p:spPr>
          <a:xfrm>
            <a:off x="5986463" y="1747838"/>
            <a:ext cx="0" cy="3686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2038" y="1963738"/>
            <a:ext cx="1150937" cy="893762"/>
          </a:xfrm>
          <a:prstGeom prst="rect">
            <a:avLst/>
          </a:prstGeom>
          <a:solidFill>
            <a:schemeClr val="tx2">
              <a:lumMod val="60000"/>
              <a:lumOff val="4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smtClean="0">
                <a:latin typeface="Arial" panose="020B0604020202020204" pitchFamily="34" charset="0"/>
              </a:rPr>
              <a:t>WP 1/17</a:t>
            </a:r>
          </a:p>
          <a:p>
            <a:pPr algn="ctr" eaLnBrk="1" hangingPunct="1">
              <a:spcBef>
                <a:spcPct val="0"/>
              </a:spcBef>
              <a:buFontTx/>
              <a:buNone/>
              <a:defRPr/>
            </a:pPr>
            <a:r>
              <a:rPr lang="en-GB" altLang="en-US" sz="1200" b="1" smtClean="0">
                <a:latin typeface="Arial" panose="020B0604020202020204" pitchFamily="34" charset="0"/>
              </a:rPr>
              <a:t>Fundamental security</a:t>
            </a:r>
            <a:endParaRPr lang="en-US" altLang="en-US" sz="1200" b="1" smtClean="0">
              <a:latin typeface="Arial" panose="020B0604020202020204" pitchFamily="34" charset="0"/>
            </a:endParaRPr>
          </a:p>
        </p:txBody>
      </p:sp>
      <p:sp>
        <p:nvSpPr>
          <p:cNvPr id="11" name="TextBox 10"/>
          <p:cNvSpPr txBox="1"/>
          <p:nvPr/>
        </p:nvSpPr>
        <p:spPr>
          <a:xfrm>
            <a:off x="2409825" y="1963738"/>
            <a:ext cx="1152525" cy="893762"/>
          </a:xfrm>
          <a:prstGeom prst="rect">
            <a:avLst/>
          </a:prstGeom>
          <a:solidFill>
            <a:schemeClr val="accent2">
              <a:lumMod val="60000"/>
              <a:lumOff val="40000"/>
            </a:schemeClr>
          </a:solidFill>
          <a:ln>
            <a:solidFill>
              <a:schemeClr val="tx1"/>
            </a:solidFill>
            <a:prstDash val="solid"/>
          </a:ln>
        </p:spPr>
        <p:txBody>
          <a:bodyPr/>
          <a:lstStyle/>
          <a:p>
            <a:pPr algn="ctr" eaLnBrk="1" hangingPunct="1">
              <a:defRPr/>
            </a:pPr>
            <a:r>
              <a:rPr lang="en-US" sz="1600" b="1" dirty="0">
                <a:latin typeface="Arial" charset="0"/>
                <a:cs typeface="Arial" charset="0"/>
              </a:rPr>
              <a:t>WP 2/17</a:t>
            </a:r>
          </a:p>
          <a:p>
            <a:pPr algn="ctr" eaLnBrk="1" hangingPunct="1">
              <a:defRPr/>
            </a:pPr>
            <a:r>
              <a:rPr lang="en-US" sz="1200" b="1" dirty="0">
                <a:latin typeface="Arial" charset="0"/>
                <a:cs typeface="Arial" charset="0"/>
              </a:rPr>
              <a:t>Network and information security</a:t>
            </a:r>
          </a:p>
        </p:txBody>
      </p:sp>
      <p:sp>
        <p:nvSpPr>
          <p:cNvPr id="12" name="TextBox 11"/>
          <p:cNvSpPr txBox="1"/>
          <p:nvPr/>
        </p:nvSpPr>
        <p:spPr>
          <a:xfrm>
            <a:off x="3867150" y="1963738"/>
            <a:ext cx="1152525" cy="893762"/>
          </a:xfrm>
          <a:prstGeom prst="rect">
            <a:avLst/>
          </a:prstGeom>
          <a:solidFill>
            <a:schemeClr val="accent3">
              <a:lumMod val="60000"/>
              <a:lumOff val="40000"/>
            </a:schemeClr>
          </a:solidFill>
          <a:ln>
            <a:solidFill>
              <a:schemeClr val="tx1"/>
            </a:solidFill>
            <a:prstDash val="solid"/>
          </a:ln>
        </p:spPr>
        <p:txBody>
          <a:bodyPr/>
          <a:lstStyle/>
          <a:p>
            <a:pPr algn="ctr" eaLnBrk="1" hangingPunct="1">
              <a:defRPr/>
            </a:pPr>
            <a:r>
              <a:rPr lang="en-US" sz="1600" b="1" dirty="0">
                <a:latin typeface="Arial" charset="0"/>
                <a:cs typeface="Arial" charset="0"/>
              </a:rPr>
              <a:t>WP 3/17</a:t>
            </a:r>
          </a:p>
          <a:p>
            <a:pPr algn="ctr" eaLnBrk="1" hangingPunct="1">
              <a:defRPr/>
            </a:pPr>
            <a:r>
              <a:rPr lang="en-US" sz="1200" b="1" dirty="0" err="1">
                <a:latin typeface="Arial" charset="0"/>
                <a:cs typeface="Arial" charset="0"/>
              </a:rPr>
              <a:t>IdM</a:t>
            </a:r>
            <a:r>
              <a:rPr lang="en-US" sz="1200" b="1" dirty="0">
                <a:latin typeface="Arial" charset="0"/>
                <a:cs typeface="Arial" charset="0"/>
              </a:rPr>
              <a:t> + </a:t>
            </a:r>
            <a:r>
              <a:rPr lang="en-US" sz="1200" b="1">
                <a:latin typeface="Arial" charset="0"/>
                <a:cs typeface="Arial" charset="0"/>
              </a:rPr>
              <a:t>Cloud computing security</a:t>
            </a:r>
            <a:endParaRPr lang="en-US" sz="1200" b="1" dirty="0">
              <a:latin typeface="Arial" charset="0"/>
              <a:cs typeface="Arial" charset="0"/>
            </a:endParaRPr>
          </a:p>
        </p:txBody>
      </p:sp>
      <p:sp>
        <p:nvSpPr>
          <p:cNvPr id="13" name="TextBox 12"/>
          <p:cNvSpPr txBox="1"/>
          <p:nvPr/>
        </p:nvSpPr>
        <p:spPr>
          <a:xfrm>
            <a:off x="5381625" y="1966913"/>
            <a:ext cx="1152525" cy="890587"/>
          </a:xfrm>
          <a:prstGeom prst="rect">
            <a:avLst/>
          </a:prstGeom>
          <a:solidFill>
            <a:schemeClr val="accent6">
              <a:lumMod val="60000"/>
              <a:lumOff val="4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smtClean="0">
                <a:latin typeface="Arial" panose="020B0604020202020204" pitchFamily="34" charset="0"/>
              </a:rPr>
              <a:t>WP 4/17</a:t>
            </a:r>
          </a:p>
          <a:p>
            <a:pPr algn="ctr" eaLnBrk="1" hangingPunct="1">
              <a:spcBef>
                <a:spcPct val="0"/>
              </a:spcBef>
              <a:buFontTx/>
              <a:buNone/>
              <a:defRPr/>
            </a:pPr>
            <a:r>
              <a:rPr lang="en-GB" altLang="en-US" sz="1200" b="1" smtClean="0">
                <a:latin typeface="Arial" panose="020B0604020202020204" pitchFamily="34" charset="0"/>
              </a:rPr>
              <a:t>Application security</a:t>
            </a:r>
            <a:endParaRPr lang="en-US" altLang="en-US" sz="1200" b="1" smtClean="0">
              <a:latin typeface="Arial" panose="020B0604020202020204" pitchFamily="34" charset="0"/>
            </a:endParaRPr>
          </a:p>
        </p:txBody>
      </p:sp>
      <p:sp>
        <p:nvSpPr>
          <p:cNvPr id="28684" name="TextBox 13"/>
          <p:cNvSpPr txBox="1">
            <a:spLocks noChangeArrowheads="1"/>
          </p:cNvSpPr>
          <p:nvPr/>
        </p:nvSpPr>
        <p:spPr bwMode="auto">
          <a:xfrm>
            <a:off x="6965950" y="1966913"/>
            <a:ext cx="1152525" cy="890587"/>
          </a:xfrm>
          <a:prstGeom prst="rect">
            <a:avLst/>
          </a:prstGeom>
          <a:solidFill>
            <a:srgbClr val="FFFF0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WP 5/17</a:t>
            </a:r>
          </a:p>
          <a:p>
            <a:pPr algn="ctr" eaLnBrk="1" hangingPunct="1">
              <a:spcBef>
                <a:spcPct val="0"/>
              </a:spcBef>
              <a:buFontTx/>
              <a:buNone/>
            </a:pPr>
            <a:r>
              <a:rPr lang="en-GB" altLang="en-US" sz="1200" b="1">
                <a:latin typeface="Arial" panose="020B0604020202020204" pitchFamily="34" charset="0"/>
              </a:rPr>
              <a:t>Formal languages</a:t>
            </a:r>
            <a:endParaRPr lang="en-US" altLang="en-US" sz="1200" b="1">
              <a:latin typeface="Arial" panose="020B0604020202020204" pitchFamily="34" charset="0"/>
            </a:endParaRPr>
          </a:p>
        </p:txBody>
      </p:sp>
      <p:sp>
        <p:nvSpPr>
          <p:cNvPr id="15" name="TextBox 14"/>
          <p:cNvSpPr txBox="1"/>
          <p:nvPr/>
        </p:nvSpPr>
        <p:spPr>
          <a:xfrm>
            <a:off x="5394325" y="3087688"/>
            <a:ext cx="1152525" cy="923925"/>
          </a:xfrm>
          <a:prstGeom prst="rect">
            <a:avLst/>
          </a:prstGeom>
          <a:solidFill>
            <a:schemeClr val="accent6">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Q6/17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Ubiquitous</a:t>
            </a:r>
            <a:br>
              <a:rPr lang="en-US" altLang="en-US" sz="1000" smtClean="0">
                <a:latin typeface="Arial" panose="020B0604020202020204" pitchFamily="34" charset="0"/>
              </a:rPr>
            </a:br>
            <a:r>
              <a:rPr lang="en-US" altLang="en-US" sz="1000" smtClean="0">
                <a:latin typeface="Arial" panose="020B0604020202020204" pitchFamily="34" charset="0"/>
              </a:rPr>
              <a:t>services</a:t>
            </a:r>
            <a:br>
              <a:rPr lang="en-US" altLang="en-US" sz="1000" smtClean="0">
                <a:latin typeface="Arial" panose="020B0604020202020204" pitchFamily="34" charset="0"/>
              </a:rPr>
            </a:br>
            <a:endParaRPr lang="en-US" altLang="en-US" sz="1400" smtClean="0">
              <a:latin typeface="Arial" panose="020B0604020202020204" pitchFamily="34" charset="0"/>
            </a:endParaRPr>
          </a:p>
        </p:txBody>
      </p:sp>
      <p:sp>
        <p:nvSpPr>
          <p:cNvPr id="16" name="TextBox 15"/>
          <p:cNvSpPr txBox="1"/>
          <p:nvPr/>
        </p:nvSpPr>
        <p:spPr>
          <a:xfrm>
            <a:off x="5394325" y="4286250"/>
            <a:ext cx="1152525" cy="768350"/>
          </a:xfrm>
          <a:prstGeom prst="rect">
            <a:avLst/>
          </a:prstGeom>
          <a:solidFill>
            <a:schemeClr val="accent6">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Q7/17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Applications</a:t>
            </a:r>
            <a:endParaRPr lang="en-US" altLang="en-US" sz="1400" smtClean="0">
              <a:latin typeface="Arial" panose="020B0604020202020204" pitchFamily="34" charset="0"/>
            </a:endParaRPr>
          </a:p>
        </p:txBody>
      </p:sp>
      <p:sp>
        <p:nvSpPr>
          <p:cNvPr id="17" name="TextBox 16"/>
          <p:cNvSpPr txBox="1"/>
          <p:nvPr/>
        </p:nvSpPr>
        <p:spPr>
          <a:xfrm>
            <a:off x="5410200" y="5434013"/>
            <a:ext cx="1152525" cy="769937"/>
          </a:xfrm>
          <a:prstGeom prst="rect">
            <a:avLst/>
          </a:prstGeom>
          <a:solidFill>
            <a:schemeClr val="accent6">
              <a:lumMod val="40000"/>
              <a:lumOff val="60000"/>
            </a:schemeClr>
          </a:solidFill>
          <a:ln>
            <a:solidFill>
              <a:schemeClr val="tx1"/>
            </a:solidFill>
            <a:prstDash val="soli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Q9/17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Telebiometrics</a:t>
            </a:r>
          </a:p>
          <a:p>
            <a:pPr algn="ctr" eaLnBrk="1" hangingPunct="1">
              <a:spcBef>
                <a:spcPct val="0"/>
              </a:spcBef>
              <a:buFontTx/>
              <a:buNone/>
              <a:defRPr/>
            </a:pPr>
            <a:endParaRPr lang="en-US" altLang="en-US" sz="1000" smtClean="0">
              <a:latin typeface="Arial" panose="020B0604020202020204" pitchFamily="34" charset="0"/>
            </a:endParaRPr>
          </a:p>
        </p:txBody>
      </p:sp>
      <p:sp>
        <p:nvSpPr>
          <p:cNvPr id="28688" name="TextBox 17"/>
          <p:cNvSpPr txBox="1">
            <a:spLocks noChangeArrowheads="1"/>
          </p:cNvSpPr>
          <p:nvPr/>
        </p:nvSpPr>
        <p:spPr bwMode="auto">
          <a:xfrm>
            <a:off x="7021513" y="4286250"/>
            <a:ext cx="1152525" cy="768350"/>
          </a:xfrm>
          <a:prstGeom prst="rect">
            <a:avLst/>
          </a:prstGeom>
          <a:solidFill>
            <a:srgbClr val="FFFF99"/>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Q12/17</a:t>
            </a:r>
          </a:p>
          <a:p>
            <a:pPr algn="ctr" eaLnBrk="1" hangingPunct="1">
              <a:spcBef>
                <a:spcPct val="0"/>
              </a:spcBef>
              <a:buFontTx/>
              <a:buNone/>
            </a:pPr>
            <a:endParaRPr lang="en-US" altLang="en-US" sz="1000">
              <a:latin typeface="Arial" panose="020B0604020202020204" pitchFamily="34" charset="0"/>
            </a:endParaRPr>
          </a:p>
          <a:p>
            <a:pPr algn="ctr" eaLnBrk="1" hangingPunct="1">
              <a:spcBef>
                <a:spcPct val="0"/>
              </a:spcBef>
              <a:buFontTx/>
              <a:buNone/>
            </a:pPr>
            <a:r>
              <a:rPr lang="en-US" altLang="en-US" sz="1000">
                <a:latin typeface="Arial" panose="020B0604020202020204" pitchFamily="34" charset="0"/>
              </a:rPr>
              <a:t>Languages + Testing</a:t>
            </a:r>
          </a:p>
        </p:txBody>
      </p:sp>
      <p:cxnSp>
        <p:nvCxnSpPr>
          <p:cNvPr id="19" name="Elbow Connector 18"/>
          <p:cNvCxnSpPr>
            <a:stCxn id="10" idx="0"/>
            <a:endCxn id="28684" idx="0"/>
          </p:cNvCxnSpPr>
          <p:nvPr/>
        </p:nvCxnSpPr>
        <p:spPr>
          <a:xfrm rot="16200000" flipH="1">
            <a:off x="4588669" y="-986631"/>
            <a:ext cx="3175" cy="5903913"/>
          </a:xfrm>
          <a:prstGeom prst="bentConnector3">
            <a:avLst>
              <a:gd name="adj1" fmla="val -977340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24" idx="0"/>
          </p:cNvCxnSpPr>
          <p:nvPr/>
        </p:nvCxnSpPr>
        <p:spPr>
          <a:xfrm>
            <a:off x="1638300" y="2857500"/>
            <a:ext cx="0" cy="25955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684" idx="2"/>
            <a:endCxn id="28688" idx="0"/>
          </p:cNvCxnSpPr>
          <p:nvPr/>
        </p:nvCxnSpPr>
        <p:spPr>
          <a:xfrm>
            <a:off x="7542213" y="2857500"/>
            <a:ext cx="55562" cy="1428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46163" y="3089275"/>
            <a:ext cx="1150937" cy="922338"/>
          </a:xfrm>
          <a:prstGeom prst="rect">
            <a:avLst/>
          </a:prstGeom>
          <a:solidFill>
            <a:schemeClr val="tx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Q1/17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Telecom./ICT security coordination</a:t>
            </a:r>
          </a:p>
        </p:txBody>
      </p:sp>
      <p:sp>
        <p:nvSpPr>
          <p:cNvPr id="23" name="TextBox 22"/>
          <p:cNvSpPr txBox="1"/>
          <p:nvPr/>
        </p:nvSpPr>
        <p:spPr>
          <a:xfrm>
            <a:off x="1062038" y="4286250"/>
            <a:ext cx="1150937" cy="768350"/>
          </a:xfrm>
          <a:prstGeom prst="rect">
            <a:avLst/>
          </a:prstGeom>
          <a:solidFill>
            <a:schemeClr val="tx2">
              <a:lumMod val="40000"/>
              <a:lumOff val="60000"/>
            </a:schemeClr>
          </a:solidFill>
          <a:ln>
            <a:solidFill>
              <a:schemeClr val="tx1"/>
            </a:solidFill>
            <a:prstDash val="solid"/>
          </a:ln>
        </p:spPr>
        <p:txBody>
          <a:bodyPr/>
          <a:lstStyle/>
          <a:p>
            <a:pPr algn="ctr" eaLnBrk="1" hangingPunct="1">
              <a:defRPr/>
            </a:pPr>
            <a:r>
              <a:rPr lang="en-US" sz="1400" dirty="0">
                <a:latin typeface="Arial" charset="0"/>
                <a:cs typeface="Arial" charset="0"/>
              </a:rPr>
              <a:t>Q2/17</a:t>
            </a:r>
          </a:p>
          <a:p>
            <a:pPr algn="ctr" eaLnBrk="1" hangingPunct="1">
              <a:defRPr/>
            </a:pPr>
            <a:r>
              <a:rPr lang="en-US" sz="1000" dirty="0">
                <a:latin typeface="Arial" charset="0"/>
                <a:cs typeface="Arial" charset="0"/>
              </a:rPr>
              <a:t>Security architecture and framework</a:t>
            </a:r>
          </a:p>
        </p:txBody>
      </p:sp>
      <p:sp>
        <p:nvSpPr>
          <p:cNvPr id="24" name="TextBox 23"/>
          <p:cNvSpPr txBox="1"/>
          <p:nvPr/>
        </p:nvSpPr>
        <p:spPr>
          <a:xfrm>
            <a:off x="1062038" y="5453063"/>
            <a:ext cx="1150937" cy="750887"/>
          </a:xfrm>
          <a:prstGeom prst="rect">
            <a:avLst/>
          </a:prstGeom>
          <a:solidFill>
            <a:schemeClr val="tx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Q3/17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ISM</a:t>
            </a:r>
          </a:p>
          <a:p>
            <a:pPr algn="ctr" eaLnBrk="1" hangingPunct="1">
              <a:spcBef>
                <a:spcPct val="0"/>
              </a:spcBef>
              <a:buFontTx/>
              <a:buNone/>
              <a:defRPr/>
            </a:pPr>
            <a:endParaRPr lang="en-US" altLang="en-US" sz="1000" smtClean="0">
              <a:latin typeface="Arial" panose="020B0604020202020204" pitchFamily="34" charset="0"/>
            </a:endParaRPr>
          </a:p>
        </p:txBody>
      </p:sp>
      <p:sp>
        <p:nvSpPr>
          <p:cNvPr id="25" name="TextBox 24"/>
          <p:cNvSpPr txBox="1"/>
          <p:nvPr/>
        </p:nvSpPr>
        <p:spPr>
          <a:xfrm>
            <a:off x="2393950" y="3095625"/>
            <a:ext cx="1152525" cy="915988"/>
          </a:xfrm>
          <a:prstGeom prst="rect">
            <a:avLst/>
          </a:prstGeom>
          <a:solidFill>
            <a:schemeClr val="accent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Q4/17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Cybersecurity</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6" name="TextBox 25"/>
          <p:cNvSpPr txBox="1"/>
          <p:nvPr/>
        </p:nvSpPr>
        <p:spPr>
          <a:xfrm>
            <a:off x="2384425" y="4286250"/>
            <a:ext cx="1150938" cy="768350"/>
          </a:xfrm>
          <a:prstGeom prst="rect">
            <a:avLst/>
          </a:prstGeom>
          <a:solidFill>
            <a:schemeClr val="accent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Q5/17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Countering spam</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7" name="TextBox 26"/>
          <p:cNvSpPr txBox="1"/>
          <p:nvPr/>
        </p:nvSpPr>
        <p:spPr>
          <a:xfrm>
            <a:off x="3851275" y="3089275"/>
            <a:ext cx="1152525" cy="922338"/>
          </a:xfrm>
          <a:prstGeom prst="rect">
            <a:avLst/>
          </a:prstGeom>
          <a:solidFill>
            <a:schemeClr val="accent3">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Q8/17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Cloud Computing Security</a:t>
            </a:r>
          </a:p>
          <a:p>
            <a:pPr algn="ctr" eaLnBrk="1" hangingPunct="1">
              <a:spcBef>
                <a:spcPct val="0"/>
              </a:spcBef>
              <a:buFontTx/>
              <a:buNone/>
              <a:defRPr/>
            </a:pPr>
            <a:endParaRPr lang="en-US" altLang="en-US" sz="1000" smtClean="0">
              <a:latin typeface="Arial" panose="020B0604020202020204" pitchFamily="34" charset="0"/>
            </a:endParaRPr>
          </a:p>
        </p:txBody>
      </p:sp>
      <p:sp>
        <p:nvSpPr>
          <p:cNvPr id="28" name="TextBox 27"/>
          <p:cNvSpPr txBox="1"/>
          <p:nvPr/>
        </p:nvSpPr>
        <p:spPr>
          <a:xfrm>
            <a:off x="3867150" y="4286250"/>
            <a:ext cx="1152525" cy="768350"/>
          </a:xfrm>
          <a:prstGeom prst="rect">
            <a:avLst/>
          </a:prstGeom>
          <a:solidFill>
            <a:schemeClr val="accent3">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Q10/17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IdM</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8699" name="TextBox 28"/>
          <p:cNvSpPr txBox="1">
            <a:spLocks noChangeArrowheads="1"/>
          </p:cNvSpPr>
          <p:nvPr/>
        </p:nvSpPr>
        <p:spPr bwMode="auto">
          <a:xfrm>
            <a:off x="6986588" y="3089275"/>
            <a:ext cx="1152525" cy="922338"/>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Q11/17</a:t>
            </a:r>
          </a:p>
          <a:p>
            <a:pPr algn="ctr" eaLnBrk="1" hangingPunct="1">
              <a:spcBef>
                <a:spcPct val="0"/>
              </a:spcBef>
              <a:buFontTx/>
              <a:buNone/>
            </a:pPr>
            <a:r>
              <a:rPr lang="en-US" altLang="en-US" sz="1000">
                <a:latin typeface="Arial" panose="020B0604020202020204" pitchFamily="34" charset="0"/>
              </a:rPr>
              <a:t>Directory,</a:t>
            </a:r>
            <a:br>
              <a:rPr lang="en-US" altLang="en-US" sz="1000">
                <a:latin typeface="Arial" panose="020B0604020202020204" pitchFamily="34" charset="0"/>
              </a:rPr>
            </a:br>
            <a:r>
              <a:rPr lang="en-US" altLang="en-US" sz="1000">
                <a:latin typeface="Arial" panose="020B0604020202020204" pitchFamily="34" charset="0"/>
              </a:rPr>
              <a:t>       PKI, PMI, ODP, ASN.1, OID, OSI</a:t>
            </a:r>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b="1" smtClean="0"/>
              <a:t>SG17, Working Party Structure</a:t>
            </a:r>
            <a:endParaRPr lang="en-GB" altLang="en-US" sz="2800" b="1" smtClean="0"/>
          </a:p>
        </p:txBody>
      </p:sp>
      <p:sp>
        <p:nvSpPr>
          <p:cNvPr id="30723" name="Rectangle 3"/>
          <p:cNvSpPr>
            <a:spLocks noGrp="1" noChangeArrowheads="1"/>
          </p:cNvSpPr>
          <p:nvPr>
            <p:ph idx="1"/>
          </p:nvPr>
        </p:nvSpPr>
        <p:spPr>
          <a:xfrm>
            <a:off x="107950" y="765175"/>
            <a:ext cx="8928100" cy="6092825"/>
          </a:xfrm>
        </p:spPr>
        <p:txBody>
          <a:bodyPr/>
          <a:lstStyle/>
          <a:p>
            <a:r>
              <a:rPr lang="en-GB" altLang="en-US" sz="1800" b="1" smtClean="0"/>
              <a:t>WP 1 “Fundamental security”  		              	</a:t>
            </a:r>
            <a:r>
              <a:rPr lang="en-GB" altLang="en-US" sz="1600" b="1" smtClean="0"/>
              <a:t>                           Chairman: Koji NAKAO</a:t>
            </a:r>
            <a:endParaRPr lang="en-GB" altLang="en-US" sz="1600" b="1" smtClean="0">
              <a:solidFill>
                <a:srgbClr val="FF0000"/>
              </a:solidFill>
            </a:endParaRPr>
          </a:p>
          <a:p>
            <a:pPr lvl="1"/>
            <a:r>
              <a:rPr lang="en-GB" altLang="en-US" sz="1800" smtClean="0"/>
              <a:t>Q1/17	Telecommunication/ICT security coordination</a:t>
            </a:r>
          </a:p>
          <a:p>
            <a:pPr lvl="1"/>
            <a:r>
              <a:rPr lang="en-US" altLang="en-US" sz="1800" smtClean="0"/>
              <a:t>Q2/17	Security architecture and framework</a:t>
            </a:r>
          </a:p>
          <a:p>
            <a:pPr lvl="1"/>
            <a:r>
              <a:rPr lang="en-GB" altLang="en-US" sz="1800" smtClean="0"/>
              <a:t>Q3/17	Telecommunication information security management</a:t>
            </a:r>
          </a:p>
          <a:p>
            <a:pPr>
              <a:buFontTx/>
              <a:buNone/>
            </a:pPr>
            <a:endParaRPr lang="en-GB" altLang="en-US" sz="400" smtClean="0"/>
          </a:p>
          <a:p>
            <a:r>
              <a:rPr lang="en-GB" altLang="en-US" sz="1800" b="1" smtClean="0"/>
              <a:t>WP 2 “Network and information security” 	                	</a:t>
            </a:r>
            <a:r>
              <a:rPr lang="en-GB" altLang="en-US" sz="1600" b="1" smtClean="0"/>
              <a:t>                     Chairman: Sacid SARIKAYA</a:t>
            </a:r>
          </a:p>
          <a:p>
            <a:pPr lvl="1"/>
            <a:r>
              <a:rPr lang="en-GB" altLang="en-US" sz="1800" smtClean="0"/>
              <a:t>Q4/17	Cybersecurity</a:t>
            </a:r>
          </a:p>
          <a:p>
            <a:pPr lvl="1"/>
            <a:r>
              <a:rPr lang="en-US" altLang="en-US" sz="1800" smtClean="0"/>
              <a:t>Q5/17	Countering spam by technical means</a:t>
            </a:r>
          </a:p>
          <a:p>
            <a:endParaRPr lang="en-GB" altLang="en-US" sz="400" smtClean="0"/>
          </a:p>
          <a:p>
            <a:r>
              <a:rPr lang="en-GB" altLang="en-US" sz="1800" b="1" smtClean="0"/>
              <a:t>WP 3 “Identity management and cloud computing security”     </a:t>
            </a:r>
            <a:r>
              <a:rPr lang="en-GB" altLang="en-US" sz="1600" b="1" smtClean="0"/>
              <a:t>Chairman: Heung Youl YOUM</a:t>
            </a:r>
          </a:p>
          <a:p>
            <a:pPr lvl="1"/>
            <a:r>
              <a:rPr lang="en-GB" altLang="en-US" sz="1800" smtClean="0"/>
              <a:t>Q8/17	Cloud computing security</a:t>
            </a:r>
          </a:p>
          <a:p>
            <a:pPr lvl="1"/>
            <a:r>
              <a:rPr lang="en-US" altLang="en-US" sz="1800" smtClean="0"/>
              <a:t>Q10/17	Identity management architecture and mechanisms </a:t>
            </a:r>
          </a:p>
          <a:p>
            <a:pPr>
              <a:buFont typeface="Arial" panose="020B0604020202020204" pitchFamily="34" charset="0"/>
              <a:buNone/>
            </a:pPr>
            <a:endParaRPr lang="en-GB" altLang="en-US" sz="400" smtClean="0"/>
          </a:p>
          <a:p>
            <a:r>
              <a:rPr lang="en-GB" altLang="en-US" sz="1800" b="1" smtClean="0"/>
              <a:t>WP 4 “Application security”		                           </a:t>
            </a:r>
            <a:r>
              <a:rPr lang="en-GB" altLang="en-US" sz="1600" b="1" smtClean="0"/>
              <a:t>Chairman: Antonio GUIMARAES</a:t>
            </a:r>
          </a:p>
          <a:p>
            <a:pPr lvl="1"/>
            <a:r>
              <a:rPr lang="en-US" altLang="ko-KR" sz="1800" smtClean="0">
                <a:ea typeface="Gulim" panose="020B0600000101010101" pitchFamily="34" charset="-127"/>
              </a:rPr>
              <a:t>Q6/17	Security aspects of ubiquitous telecommunication services</a:t>
            </a:r>
          </a:p>
          <a:p>
            <a:pPr lvl="1"/>
            <a:r>
              <a:rPr lang="en-US" altLang="ko-KR" sz="1800" smtClean="0">
                <a:ea typeface="Gulim" panose="020B0600000101010101" pitchFamily="34" charset="-127"/>
              </a:rPr>
              <a:t>Q7/17	Secure application services</a:t>
            </a:r>
          </a:p>
          <a:p>
            <a:pPr lvl="1"/>
            <a:r>
              <a:rPr lang="en-GB" altLang="ko-KR" sz="1800" smtClean="0">
                <a:ea typeface="Gulim" panose="020B0600000101010101" pitchFamily="34" charset="-127"/>
              </a:rPr>
              <a:t>Q9/17	Telebiometrics</a:t>
            </a:r>
          </a:p>
          <a:p>
            <a:pPr lvl="1"/>
            <a:endParaRPr lang="en-GB" altLang="en-US" sz="400" smtClean="0"/>
          </a:p>
          <a:p>
            <a:r>
              <a:rPr lang="en-GB" altLang="en-US" sz="1800" b="1" smtClean="0"/>
              <a:t>WP 5 “Formal languages”</a:t>
            </a:r>
            <a:r>
              <a:rPr lang="en-GB" altLang="en-US" sz="1800" smtClean="0"/>
              <a:t>			                          </a:t>
            </a:r>
            <a:r>
              <a:rPr lang="en-GB" altLang="en-US" sz="1600" b="1" smtClean="0"/>
              <a:t>Chairman: George LIN</a:t>
            </a:r>
          </a:p>
          <a:p>
            <a:pPr lvl="1"/>
            <a:r>
              <a:rPr lang="en-US" altLang="ko-KR" sz="1800" smtClean="0">
                <a:ea typeface="Gulim" panose="020B0600000101010101" pitchFamily="34" charset="-127"/>
              </a:rPr>
              <a:t>Q11/17	Generic technologies to support secure applications </a:t>
            </a:r>
            <a:endParaRPr lang="en-US" altLang="en-US" sz="1800" smtClean="0">
              <a:ea typeface="Gulim" panose="020B0600000101010101" pitchFamily="34" charset="-127"/>
            </a:endParaRPr>
          </a:p>
          <a:p>
            <a:pPr lvl="1"/>
            <a:r>
              <a:rPr lang="en-US" altLang="en-US" sz="1800" smtClean="0">
                <a:ea typeface="Gulim" panose="020B0600000101010101" pitchFamily="34" charset="-127"/>
              </a:rPr>
              <a:t>Q12/17	Formal languages for telecommunication software and testing</a:t>
            </a:r>
            <a:endParaRPr lang="en-GB" altLang="en-US" sz="1800" smtClean="0">
              <a:ea typeface="Gulim" panose="020B0600000101010101" pitchFamily="34" charset="-127"/>
            </a:endParaRPr>
          </a:p>
        </p:txBody>
      </p:sp>
      <p:sp>
        <p:nvSpPr>
          <p:cNvPr id="307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7183F8A3-AE2D-47AA-A05D-89CE3DFA0F5D}" type="slidenum">
              <a:rPr lang="en-US" altLang="en-US" sz="1200" smtClean="0">
                <a:solidFill>
                  <a:srgbClr val="898989"/>
                </a:solidFill>
              </a:rPr>
              <a:pPr>
                <a:spcBef>
                  <a:spcPct val="0"/>
                </a:spcBef>
                <a:buFont typeface="Arial" panose="020B0604020202020204" pitchFamily="34" charset="0"/>
                <a:buNone/>
              </a:pPr>
              <a:t>16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15888"/>
            <a:ext cx="9144000" cy="1944687"/>
          </a:xfrm>
        </p:spPr>
        <p:txBody>
          <a:bodyPr/>
          <a:lstStyle/>
          <a:p>
            <a:r>
              <a:rPr lang="en-US" altLang="en-US" sz="2800" b="1" smtClean="0"/>
              <a:t>Study Group 17 is the Lead Study Group on:</a:t>
            </a:r>
            <a:br>
              <a:rPr lang="en-US" altLang="en-US" sz="2800" b="1" smtClean="0"/>
            </a:br>
            <a:r>
              <a:rPr lang="en-US" altLang="en-US" sz="1800" smtClean="0"/>
              <a:t>●</a:t>
            </a:r>
            <a:r>
              <a:rPr lang="en-US" altLang="en-US" sz="2000" smtClean="0"/>
              <a:t> </a:t>
            </a:r>
            <a:r>
              <a:rPr lang="en-US" altLang="en-US" sz="2400" smtClean="0"/>
              <a:t>Security</a:t>
            </a:r>
            <a:br>
              <a:rPr lang="en-US" altLang="en-US" sz="2400" smtClean="0"/>
            </a:br>
            <a:r>
              <a:rPr lang="en-US" altLang="en-US" sz="1800" smtClean="0"/>
              <a:t>●</a:t>
            </a:r>
            <a:r>
              <a:rPr lang="en-US" altLang="en-US" sz="2400" smtClean="0"/>
              <a:t> Identity management (IdM)</a:t>
            </a:r>
            <a:br>
              <a:rPr lang="en-US" altLang="en-US" sz="2400" smtClean="0"/>
            </a:br>
            <a:r>
              <a:rPr lang="en-US" altLang="en-US" sz="1800" smtClean="0"/>
              <a:t>●</a:t>
            </a:r>
            <a:r>
              <a:rPr lang="en-US" altLang="en-US" sz="2400" smtClean="0"/>
              <a:t> Languages and description techniques</a:t>
            </a:r>
          </a:p>
        </p:txBody>
      </p:sp>
      <p:sp>
        <p:nvSpPr>
          <p:cNvPr id="3" name="Content Placeholder 2"/>
          <p:cNvSpPr>
            <a:spLocks noGrp="1"/>
          </p:cNvSpPr>
          <p:nvPr>
            <p:ph idx="1"/>
          </p:nvPr>
        </p:nvSpPr>
        <p:spPr>
          <a:xfrm>
            <a:off x="539750" y="1989138"/>
            <a:ext cx="8496300" cy="4752975"/>
          </a:xfrm>
        </p:spPr>
        <p:txBody>
          <a:bodyPr/>
          <a:lstStyle/>
          <a:p>
            <a:pPr>
              <a:buClr>
                <a:srgbClr val="FF0000"/>
              </a:buClr>
              <a:buFont typeface="Wingdings" pitchFamily="2" charset="2"/>
              <a:buChar char="§"/>
              <a:defRPr/>
            </a:pPr>
            <a:r>
              <a:rPr lang="en-US" sz="2000" dirty="0" smtClean="0"/>
              <a:t>A study group may be designated by WTSA or TSAG as the lead study group for ITU‑T studies forming a defined </a:t>
            </a:r>
            <a:r>
              <a:rPr lang="en-US" sz="2000" dirty="0" err="1" smtClean="0"/>
              <a:t>programme</a:t>
            </a:r>
            <a:r>
              <a:rPr lang="en-US" sz="2000" dirty="0" smtClean="0"/>
              <a:t> of work involving a number of study groups.</a:t>
            </a:r>
          </a:p>
          <a:p>
            <a:pPr>
              <a:buClr>
                <a:srgbClr val="FF0000"/>
              </a:buClr>
              <a:buFont typeface="Wingdings" pitchFamily="2" charset="2"/>
              <a:buChar char="§"/>
              <a:defRPr/>
            </a:pPr>
            <a:r>
              <a:rPr lang="en-US" sz="2000" dirty="0" smtClean="0"/>
              <a:t>This lead study group is </a:t>
            </a:r>
            <a:r>
              <a:rPr lang="en-US" sz="2000" b="1" dirty="0" smtClean="0">
                <a:solidFill>
                  <a:srgbClr val="FF0000"/>
                </a:solidFill>
              </a:rPr>
              <a:t>responsible for the study of </a:t>
            </a:r>
            <a:r>
              <a:rPr lang="en-US" sz="2000" dirty="0" smtClean="0"/>
              <a:t>the appropriate </a:t>
            </a:r>
            <a:r>
              <a:rPr lang="en-US" sz="2000" b="1" dirty="0" smtClean="0">
                <a:solidFill>
                  <a:srgbClr val="FF0000"/>
                </a:solidFill>
              </a:rPr>
              <a:t>core Questions</a:t>
            </a:r>
            <a:r>
              <a:rPr lang="en-US" sz="2000" dirty="0" smtClean="0"/>
              <a:t>. </a:t>
            </a:r>
          </a:p>
          <a:p>
            <a:pPr>
              <a:buClr>
                <a:srgbClr val="FF0000"/>
              </a:buClr>
              <a:buFont typeface="Wingdings" pitchFamily="2" charset="2"/>
              <a:buChar char="§"/>
              <a:defRPr/>
            </a:pPr>
            <a:r>
              <a:rPr lang="en-US" sz="2000" dirty="0" smtClean="0"/>
              <a:t>In addition, in consultation with the relevant study groups and in collaboration, where appropriate, with other standards bodies, the lead study group has the </a:t>
            </a:r>
            <a:r>
              <a:rPr lang="en-US" sz="2000" b="1" dirty="0" smtClean="0">
                <a:solidFill>
                  <a:srgbClr val="FF0000"/>
                </a:solidFill>
              </a:rPr>
              <a:t>responsibility to define and maintain the overall framework</a:t>
            </a:r>
            <a:r>
              <a:rPr lang="en-US" sz="2000" dirty="0" smtClean="0"/>
              <a:t> </a:t>
            </a:r>
            <a:r>
              <a:rPr lang="en-US" sz="2000" b="1" dirty="0" smtClean="0">
                <a:solidFill>
                  <a:srgbClr val="FF0000"/>
                </a:solidFill>
              </a:rPr>
              <a:t>and to coordinate, assign </a:t>
            </a:r>
            <a:r>
              <a:rPr lang="en-US" sz="2000" dirty="0" smtClean="0"/>
              <a:t>(recognizing the mandates of the study groups) </a:t>
            </a:r>
            <a:r>
              <a:rPr lang="en-US" sz="2000" b="1" dirty="0" smtClean="0">
                <a:solidFill>
                  <a:srgbClr val="FF0000"/>
                </a:solidFill>
              </a:rPr>
              <a:t>and prioritize the studies </a:t>
            </a:r>
            <a:r>
              <a:rPr lang="en-US" sz="2000" dirty="0" smtClean="0"/>
              <a:t>to be carried out by the study groups, and to ensure the preparation of consistent, complete and timely Recommendations.</a:t>
            </a:r>
          </a:p>
          <a:p>
            <a:pPr marL="0" indent="0">
              <a:spcBef>
                <a:spcPts val="600"/>
              </a:spcBef>
              <a:buFont typeface="Arial" panose="020B0604020202020204" pitchFamily="34" charset="0"/>
              <a:buNone/>
              <a:defRPr/>
            </a:pPr>
            <a:r>
              <a:rPr lang="en-US" sz="2000" dirty="0" smtClean="0"/>
              <a:t>* Extracted from WTSA-12 Resolution 1</a:t>
            </a:r>
            <a:endParaRPr lang="en-US" sz="2000" dirty="0"/>
          </a:p>
        </p:txBody>
      </p:sp>
      <p:sp>
        <p:nvSpPr>
          <p:cNvPr id="327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4803E1D9-24BB-492C-9C26-F360CA8CB1CE}" type="slidenum">
              <a:rPr lang="en-US" altLang="en-US" sz="1200" smtClean="0">
                <a:solidFill>
                  <a:srgbClr val="898989"/>
                </a:solidFill>
              </a:rPr>
              <a:pPr>
                <a:spcBef>
                  <a:spcPct val="0"/>
                </a:spcBef>
                <a:buFont typeface="Arial" panose="020B0604020202020204" pitchFamily="34" charset="0"/>
                <a:buNone/>
              </a:pPr>
              <a:t>17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44450"/>
            <a:ext cx="9144000" cy="1512888"/>
          </a:xfrm>
        </p:spPr>
        <p:txBody>
          <a:bodyPr/>
          <a:lstStyle/>
          <a:p>
            <a:r>
              <a:rPr lang="en-US" altLang="en-US" sz="2800" b="1" smtClean="0"/>
              <a:t>SG17 is “Parent” for Joint Coordination Activities (JCAs) on:</a:t>
            </a:r>
            <a:br>
              <a:rPr lang="en-US" altLang="en-US" sz="2800" b="1" smtClean="0"/>
            </a:br>
            <a:r>
              <a:rPr lang="en-US" altLang="en-US" sz="1800" smtClean="0"/>
              <a:t>● </a:t>
            </a:r>
            <a:r>
              <a:rPr lang="en-US" altLang="en-US" sz="2400" smtClean="0"/>
              <a:t>Identity management</a:t>
            </a:r>
            <a:br>
              <a:rPr lang="en-US" altLang="en-US" sz="2400" smtClean="0"/>
            </a:br>
            <a:r>
              <a:rPr lang="en-US" altLang="en-US" sz="1800" smtClean="0"/>
              <a:t>●</a:t>
            </a:r>
            <a:r>
              <a:rPr lang="en-US" altLang="en-US" sz="2400" smtClean="0"/>
              <a:t> Child online protection</a:t>
            </a:r>
          </a:p>
        </p:txBody>
      </p:sp>
      <p:sp>
        <p:nvSpPr>
          <p:cNvPr id="3" name="Content Placeholder 2"/>
          <p:cNvSpPr>
            <a:spLocks noGrp="1"/>
          </p:cNvSpPr>
          <p:nvPr>
            <p:ph idx="1"/>
          </p:nvPr>
        </p:nvSpPr>
        <p:spPr>
          <a:xfrm>
            <a:off x="468313" y="1628775"/>
            <a:ext cx="8229600" cy="5184775"/>
          </a:xfrm>
        </p:spPr>
        <p:txBody>
          <a:bodyPr/>
          <a:lstStyle/>
          <a:p>
            <a:pPr>
              <a:lnSpc>
                <a:spcPct val="90000"/>
              </a:lnSpc>
              <a:buClr>
                <a:srgbClr val="FF0000"/>
              </a:buClr>
              <a:buFont typeface="Wingdings" pitchFamily="2" charset="2"/>
              <a:buChar char="§"/>
              <a:defRPr/>
            </a:pPr>
            <a:r>
              <a:rPr lang="en-US" sz="2000" dirty="0" smtClean="0"/>
              <a:t>A joint coordination activity (JCA) is a tool for management of the work </a:t>
            </a:r>
            <a:r>
              <a:rPr lang="en-US" sz="2000" dirty="0" err="1" smtClean="0"/>
              <a:t>programme</a:t>
            </a:r>
            <a:r>
              <a:rPr lang="en-US" sz="2000" dirty="0" smtClean="0"/>
              <a:t> of ITU-T when there is a need to address a broad subject covering the area of competence of more than one study group. A JCA may help to coordinate the planned work effort in terms of subject matter, time-frames for meetings, collocated meetings where necessary and publication goals including, where appropriate, release planning of the resulting Recommendations.</a:t>
            </a:r>
          </a:p>
          <a:p>
            <a:pPr>
              <a:lnSpc>
                <a:spcPct val="90000"/>
              </a:lnSpc>
              <a:buClr>
                <a:srgbClr val="FF0000"/>
              </a:buClr>
              <a:buFont typeface="Wingdings" pitchFamily="2" charset="2"/>
              <a:buChar char="§"/>
              <a:defRPr/>
            </a:pPr>
            <a:r>
              <a:rPr lang="en-US" sz="2000" dirty="0" smtClean="0"/>
              <a:t>The establishment of a </a:t>
            </a:r>
            <a:r>
              <a:rPr lang="en-US" sz="2000" b="1" dirty="0" smtClean="0">
                <a:solidFill>
                  <a:srgbClr val="FF0000"/>
                </a:solidFill>
              </a:rPr>
              <a:t>JCA aims mainly at improving coordination and planning</a:t>
            </a:r>
            <a:r>
              <a:rPr lang="en-US" sz="2000" dirty="0" smtClean="0"/>
              <a:t>. The work itself will continue to be conducted by the relevant study groups and the results are subject to the normal approval processes within each study group.</a:t>
            </a:r>
            <a:r>
              <a:rPr lang="en-US" sz="2000" i="1" dirty="0" smtClean="0"/>
              <a:t> </a:t>
            </a:r>
            <a:r>
              <a:rPr lang="en-US" sz="2000" dirty="0" smtClean="0"/>
              <a:t>A JCA may identify technical and strategic issues within the scope of its coordination role, but will not perform technical studies nor write Recommendations. A JCA may also address coordination of activities with recognized standards development organizations (SDOs) and forums, including periodic discussion of work plans and schedules of deliverables. The study groups take JCA suggestions into consideration as they carry out their work.</a:t>
            </a:r>
          </a:p>
          <a:p>
            <a:pPr marL="0" indent="0">
              <a:buClr>
                <a:srgbClr val="FF0000"/>
              </a:buClr>
              <a:buFont typeface="Arial" panose="020B0604020202020204" pitchFamily="34" charset="0"/>
              <a:buNone/>
              <a:defRPr/>
            </a:pPr>
            <a:r>
              <a:rPr lang="en-US" sz="1800" dirty="0" smtClean="0"/>
              <a:t>* Extracted from Recommendation ITU-T A.1</a:t>
            </a:r>
            <a:endParaRPr lang="en-US" sz="1800" dirty="0"/>
          </a:p>
        </p:txBody>
      </p:sp>
      <p:sp>
        <p:nvSpPr>
          <p:cNvPr id="337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D4BE4BC2-2E17-41B8-8511-97341C331DD1}" type="slidenum">
              <a:rPr lang="en-US" altLang="en-US" sz="1200" smtClean="0">
                <a:solidFill>
                  <a:srgbClr val="898989"/>
                </a:solidFill>
              </a:rPr>
              <a:pPr>
                <a:spcBef>
                  <a:spcPct val="0"/>
                </a:spcBef>
                <a:buFont typeface="Arial" panose="020B0604020202020204" pitchFamily="34" charset="0"/>
                <a:buNone/>
              </a:pPr>
              <a:t>18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44450"/>
            <a:ext cx="9144000" cy="1223963"/>
          </a:xfrm>
        </p:spPr>
        <p:txBody>
          <a:bodyPr/>
          <a:lstStyle/>
          <a:p>
            <a:r>
              <a:rPr lang="en-US" altLang="en-US" sz="2800" b="1" smtClean="0"/>
              <a:t>ITU-T Joint Coordination Activity on Child Online Protection (JCA-COP)</a:t>
            </a:r>
            <a:endParaRPr lang="en-US" altLang="en-US" sz="2400" smtClean="0"/>
          </a:p>
        </p:txBody>
      </p:sp>
      <p:sp>
        <p:nvSpPr>
          <p:cNvPr id="33795" name="Content Placeholder 2"/>
          <p:cNvSpPr>
            <a:spLocks noGrp="1"/>
          </p:cNvSpPr>
          <p:nvPr>
            <p:ph idx="1"/>
          </p:nvPr>
        </p:nvSpPr>
        <p:spPr>
          <a:xfrm>
            <a:off x="468313" y="1125538"/>
            <a:ext cx="8675687" cy="5688012"/>
          </a:xfrm>
        </p:spPr>
        <p:txBody>
          <a:bodyPr/>
          <a:lstStyle/>
          <a:p>
            <a:pPr marL="0" indent="0">
              <a:lnSpc>
                <a:spcPct val="90000"/>
              </a:lnSpc>
              <a:buClr>
                <a:srgbClr val="FF0000"/>
              </a:buClr>
              <a:buFont typeface="Arial" panose="020B0604020202020204" pitchFamily="34" charset="0"/>
              <a:buNone/>
              <a:defRPr/>
            </a:pPr>
            <a:r>
              <a:rPr lang="en-US" altLang="en-US" sz="2000" dirty="0" smtClean="0"/>
              <a:t>Purpose and objectives:</a:t>
            </a:r>
          </a:p>
          <a:p>
            <a:pPr>
              <a:lnSpc>
                <a:spcPct val="90000"/>
              </a:lnSpc>
              <a:buClr>
                <a:srgbClr val="FF0000"/>
              </a:buClr>
              <a:buFont typeface="Wingdings" pitchFamily="2" charset="2"/>
              <a:buChar char="§"/>
              <a:defRPr/>
            </a:pPr>
            <a:r>
              <a:rPr lang="en-US" altLang="en-US" sz="1800" dirty="0"/>
              <a:t>coordinates activity on COP across ITU-T study groups, in particular Study Groups 2, 9, 13, 15, 16 and 17, and coordinates with ITU-R, ITU-D and the Council Working Group on Child Online Protection</a:t>
            </a:r>
          </a:p>
          <a:p>
            <a:pPr>
              <a:lnSpc>
                <a:spcPct val="90000"/>
              </a:lnSpc>
              <a:buClr>
                <a:srgbClr val="FF0000"/>
              </a:buClr>
              <a:buFont typeface="Wingdings" pitchFamily="2" charset="2"/>
              <a:buChar char="§"/>
              <a:defRPr/>
            </a:pPr>
            <a:r>
              <a:rPr lang="en-US" altLang="en-US" sz="1800" dirty="0"/>
              <a:t>provides a visible contact point for COP in ITU-T</a:t>
            </a:r>
          </a:p>
          <a:p>
            <a:pPr>
              <a:lnSpc>
                <a:spcPct val="90000"/>
              </a:lnSpc>
              <a:buClr>
                <a:srgbClr val="FF0000"/>
              </a:buClr>
              <a:buFont typeface="Wingdings" pitchFamily="2" charset="2"/>
              <a:buChar char="§"/>
              <a:defRPr/>
            </a:pPr>
            <a:r>
              <a:rPr lang="en-US" altLang="en-US" sz="1800" dirty="0"/>
              <a:t>cooperates with external bodies working in the field of COP, and enables effective two-way communication with these bodies</a:t>
            </a:r>
          </a:p>
          <a:p>
            <a:pPr marL="0" indent="0">
              <a:lnSpc>
                <a:spcPct val="90000"/>
              </a:lnSpc>
              <a:buClr>
                <a:srgbClr val="FF0000"/>
              </a:buClr>
              <a:buFont typeface="Arial" panose="020B0604020202020204" pitchFamily="34" charset="0"/>
              <a:buNone/>
              <a:defRPr/>
            </a:pPr>
            <a:r>
              <a:rPr lang="en-US" altLang="en-US" sz="2000" dirty="0" smtClean="0"/>
              <a:t>Tasks:</a:t>
            </a:r>
          </a:p>
          <a:p>
            <a:pPr>
              <a:lnSpc>
                <a:spcPct val="90000"/>
              </a:lnSpc>
              <a:buClr>
                <a:srgbClr val="FF0000"/>
              </a:buClr>
              <a:buFont typeface="Wingdings" pitchFamily="2" charset="2"/>
              <a:buChar char="§"/>
              <a:defRPr/>
            </a:pPr>
            <a:r>
              <a:rPr lang="en-US" altLang="en-US" sz="1800" dirty="0"/>
              <a:t>Maintain a list of representatives for COP in each study group</a:t>
            </a:r>
          </a:p>
          <a:p>
            <a:pPr>
              <a:lnSpc>
                <a:spcPct val="90000"/>
              </a:lnSpc>
              <a:buClr>
                <a:srgbClr val="FF0000"/>
              </a:buClr>
              <a:buFont typeface="Wingdings" pitchFamily="2" charset="2"/>
              <a:buChar char="§"/>
              <a:defRPr/>
            </a:pPr>
            <a:r>
              <a:rPr lang="en-US" altLang="en-US" sz="1800" dirty="0"/>
              <a:t>Exchange information relevant to COP between all stakeholders; e.g. information from:</a:t>
            </a:r>
          </a:p>
          <a:p>
            <a:pPr lvl="1">
              <a:defRPr/>
            </a:pPr>
            <a:r>
              <a:rPr lang="en-US" altLang="en-US" sz="1400" dirty="0" smtClean="0"/>
              <a:t>Member States on their national efforts to develop COP related technical approaches and standards</a:t>
            </a:r>
          </a:p>
          <a:p>
            <a:pPr lvl="1">
              <a:defRPr/>
            </a:pPr>
            <a:r>
              <a:rPr lang="en-US" altLang="en-US" sz="1400" dirty="0" smtClean="0"/>
              <a:t>NGOs on their COP activities and on COP information repositories</a:t>
            </a:r>
          </a:p>
          <a:p>
            <a:pPr lvl="1">
              <a:defRPr/>
            </a:pPr>
            <a:r>
              <a:rPr lang="en-US" altLang="en-US" sz="1400" dirty="0" smtClean="0"/>
              <a:t>GSMA on an industry perspective on COP </a:t>
            </a:r>
          </a:p>
          <a:p>
            <a:pPr>
              <a:lnSpc>
                <a:spcPct val="90000"/>
              </a:lnSpc>
              <a:buClr>
                <a:srgbClr val="FF0000"/>
              </a:buClr>
              <a:buFont typeface="Wingdings" pitchFamily="2" charset="2"/>
              <a:buChar char="§"/>
              <a:defRPr/>
            </a:pPr>
            <a:r>
              <a:rPr lang="en-US" altLang="en-US" sz="1800" dirty="0"/>
              <a:t>Promote a coordinated approach towards any identified and necessary areas of standardization</a:t>
            </a:r>
          </a:p>
          <a:p>
            <a:pPr>
              <a:lnSpc>
                <a:spcPct val="90000"/>
              </a:lnSpc>
              <a:buClr>
                <a:srgbClr val="FF0000"/>
              </a:buClr>
              <a:buFont typeface="Wingdings" pitchFamily="2" charset="2"/>
              <a:buChar char="§"/>
              <a:defRPr/>
            </a:pPr>
            <a:r>
              <a:rPr lang="en-US" altLang="en-US" sz="1800" dirty="0"/>
              <a:t>Address coordination of activity with relevant SDOs and forums, including periodic discussion of work plans and schedules of deliverables on COP (if any)</a:t>
            </a:r>
          </a:p>
          <a:p>
            <a:pPr marL="0" indent="0">
              <a:lnSpc>
                <a:spcPct val="90000"/>
              </a:lnSpc>
              <a:buClr>
                <a:srgbClr val="FF0000"/>
              </a:buClr>
              <a:buFont typeface="Arial" panose="020B0604020202020204" pitchFamily="34" charset="0"/>
              <a:buNone/>
              <a:defRPr/>
            </a:pPr>
            <a:r>
              <a:rPr lang="en-GB" altLang="en-US" sz="1800" dirty="0" smtClean="0"/>
              <a:t>JCA-COP co-chairmen:</a:t>
            </a:r>
          </a:p>
          <a:p>
            <a:pPr lvl="1">
              <a:defRPr/>
            </a:pPr>
            <a:r>
              <a:rPr lang="en-GB" altLang="en-US" sz="1600" dirty="0" smtClean="0"/>
              <a:t>Ms Ashley Heineman, Mr Philip Rushton.</a:t>
            </a:r>
            <a:endParaRPr lang="en-US" altLang="en-US" sz="1600" dirty="0" smtClean="0"/>
          </a:p>
        </p:txBody>
      </p:sp>
      <p:sp>
        <p:nvSpPr>
          <p:cNvPr id="348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C3A3227-0437-4C49-BCDE-EB8068A9C785}" type="slidenum">
              <a:rPr lang="en-US" altLang="en-US" sz="1200" smtClean="0">
                <a:solidFill>
                  <a:srgbClr val="898989"/>
                </a:solidFill>
              </a:rPr>
              <a:pPr>
                <a:spcBef>
                  <a:spcPct val="0"/>
                </a:spcBef>
                <a:buFont typeface="Arial" panose="020B0604020202020204" pitchFamily="34" charset="0"/>
                <a:buNone/>
              </a:pPr>
              <a:t>19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r>
              <a:rPr lang="en-US" altLang="en-US" sz="2800" b="1" smtClean="0"/>
              <a:t>Contents</a:t>
            </a:r>
          </a:p>
        </p:txBody>
      </p:sp>
      <p:sp>
        <p:nvSpPr>
          <p:cNvPr id="12291" name="Content Placeholder 2"/>
          <p:cNvSpPr>
            <a:spLocks noGrp="1"/>
          </p:cNvSpPr>
          <p:nvPr>
            <p:ph idx="1"/>
          </p:nvPr>
        </p:nvSpPr>
        <p:spPr>
          <a:xfrm>
            <a:off x="457200" y="908050"/>
            <a:ext cx="8578850" cy="5949950"/>
          </a:xfrm>
        </p:spPr>
        <p:txBody>
          <a:bodyPr/>
          <a:lstStyle/>
          <a:p>
            <a:pPr>
              <a:buClr>
                <a:srgbClr val="FF0000"/>
              </a:buClr>
              <a:buFont typeface="Wingdings" pitchFamily="2" charset="2"/>
              <a:buChar char="§"/>
              <a:defRPr/>
            </a:pPr>
            <a:r>
              <a:rPr lang="en-GB" altLang="en-US" sz="2800" b="1" dirty="0" smtClean="0">
                <a:solidFill>
                  <a:srgbClr val="FF0000"/>
                </a:solidFill>
              </a:rPr>
              <a:t>Importance of telecommunication/ICT security standardization</a:t>
            </a:r>
          </a:p>
          <a:p>
            <a:pPr>
              <a:buClr>
                <a:srgbClr val="FF0000"/>
              </a:buClr>
              <a:buFont typeface="Wingdings" pitchFamily="2" charset="2"/>
              <a:buChar char="§"/>
              <a:defRPr/>
            </a:pPr>
            <a:r>
              <a:rPr lang="en-GB" altLang="en-US" sz="2800" dirty="0" smtClean="0"/>
              <a:t>ITU Plenipotentiary Conference (PP-14) </a:t>
            </a:r>
            <a:r>
              <a:rPr lang="en-US" altLang="en-US" sz="2800" dirty="0" smtClean="0"/>
              <a:t>actions on ICT security</a:t>
            </a:r>
          </a:p>
          <a:p>
            <a:pPr>
              <a:buClr>
                <a:srgbClr val="FF0000"/>
              </a:buClr>
              <a:buFont typeface="Wingdings" pitchFamily="2" charset="2"/>
              <a:buChar char="§"/>
              <a:defRPr/>
            </a:pPr>
            <a:r>
              <a:rPr lang="en-US" altLang="en-US" sz="28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2800" dirty="0" smtClean="0"/>
              <a:t>Security Coordination</a:t>
            </a:r>
          </a:p>
          <a:p>
            <a:pPr>
              <a:buClr>
                <a:srgbClr val="FF0000"/>
              </a:buClr>
              <a:buFont typeface="Wingdings" pitchFamily="2" charset="2"/>
              <a:buChar char="§"/>
              <a:defRPr/>
            </a:pPr>
            <a:r>
              <a:rPr lang="en-US" altLang="en-US" sz="2800" dirty="0" smtClean="0"/>
              <a:t>Future meetings</a:t>
            </a:r>
          </a:p>
          <a:p>
            <a:pPr>
              <a:buClr>
                <a:srgbClr val="FF0000"/>
              </a:buClr>
              <a:buFont typeface="Wingdings" pitchFamily="2" charset="2"/>
              <a:buChar char="§"/>
              <a:defRPr/>
            </a:pPr>
            <a:r>
              <a:rPr lang="en-US" altLang="en-US" sz="28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153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03638-E479-410A-BE4E-91C0124DC293}" type="slidenum">
              <a:rPr lang="en-US" altLang="en-US" sz="1200" smtClean="0">
                <a:solidFill>
                  <a:srgbClr val="898989"/>
                </a:solidFill>
              </a:rPr>
              <a:pPr>
                <a:spcBef>
                  <a:spcPct val="0"/>
                </a:spcBef>
                <a:buFontTx/>
                <a:buNone/>
              </a:pPr>
              <a:t>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Coordination on Child Online Protection</a:t>
            </a:r>
          </a:p>
        </p:txBody>
      </p:sp>
      <p:sp>
        <p:nvSpPr>
          <p:cNvPr id="36867" name="TextBox 25"/>
          <p:cNvSpPr txBox="1">
            <a:spLocks noChangeArrowheads="1"/>
          </p:cNvSpPr>
          <p:nvPr/>
        </p:nvSpPr>
        <p:spPr bwMode="auto">
          <a:xfrm>
            <a:off x="6745288" y="4884738"/>
            <a:ext cx="2282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600" b="1">
                <a:latin typeface="Arial" panose="020B0604020202020204" pitchFamily="34" charset="0"/>
              </a:rPr>
              <a:t>- ITU Member States</a:t>
            </a:r>
          </a:p>
          <a:p>
            <a:pPr eaLnBrk="1" hangingPunct="1">
              <a:spcBef>
                <a:spcPct val="0"/>
              </a:spcBef>
              <a:buFont typeface="Arial" panose="020B0604020202020204" pitchFamily="34" charset="0"/>
              <a:buNone/>
            </a:pPr>
            <a:r>
              <a:rPr lang="en-US" altLang="en-US" sz="1600" b="1">
                <a:latin typeface="Arial" panose="020B0604020202020204" pitchFamily="34" charset="0"/>
              </a:rPr>
              <a:t>- ITU-SGx</a:t>
            </a:r>
          </a:p>
          <a:p>
            <a:pPr eaLnBrk="1" hangingPunct="1">
              <a:spcBef>
                <a:spcPct val="0"/>
              </a:spcBef>
              <a:buFont typeface="Arial" panose="020B0604020202020204" pitchFamily="34" charset="0"/>
              <a:buNone/>
            </a:pPr>
            <a:r>
              <a:rPr lang="en-US" altLang="en-US" sz="1600" b="1">
                <a:latin typeface="Arial" panose="020B0604020202020204" pitchFamily="34" charset="0"/>
              </a:rPr>
              <a:t>- ITU CWG COP</a:t>
            </a:r>
          </a:p>
          <a:p>
            <a:pPr eaLnBrk="1" hangingPunct="1">
              <a:spcBef>
                <a:spcPct val="0"/>
              </a:spcBef>
              <a:buFont typeface="Arial" panose="020B0604020202020204" pitchFamily="34" charset="0"/>
              <a:buNone/>
            </a:pPr>
            <a:r>
              <a:rPr lang="en-US" altLang="en-US" sz="1600" b="1">
                <a:latin typeface="Arial" panose="020B0604020202020204" pitchFamily="34" charset="0"/>
              </a:rPr>
              <a:t>- ITU-R, ITU-D</a:t>
            </a:r>
          </a:p>
        </p:txBody>
      </p:sp>
      <p:sp>
        <p:nvSpPr>
          <p:cNvPr id="46" name="Oval 45"/>
          <p:cNvSpPr/>
          <p:nvPr/>
        </p:nvSpPr>
        <p:spPr>
          <a:xfrm>
            <a:off x="3419475" y="3335338"/>
            <a:ext cx="2241550" cy="2201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6869" name="TextBox 2"/>
          <p:cNvSpPr txBox="1">
            <a:spLocks noChangeArrowheads="1"/>
          </p:cNvSpPr>
          <p:nvPr/>
        </p:nvSpPr>
        <p:spPr bwMode="auto">
          <a:xfrm>
            <a:off x="3779838" y="4005263"/>
            <a:ext cx="1535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ITU-T JCA-COP</a:t>
            </a:r>
          </a:p>
        </p:txBody>
      </p:sp>
      <p:pic>
        <p:nvPicPr>
          <p:cNvPr id="36870" name="Picture 15" descr="Organisation for Economic Co-operation and Develop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13" y="5959475"/>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39449410-4BD7-4720-A3C8-C53FDA5BD988}" type="slidenum">
              <a:rPr lang="en-US" altLang="en-US" sz="1200" smtClean="0">
                <a:solidFill>
                  <a:srgbClr val="898989"/>
                </a:solidFill>
              </a:rPr>
              <a:pPr>
                <a:spcBef>
                  <a:spcPct val="0"/>
                </a:spcBef>
                <a:buFont typeface="Arial" panose="020B0604020202020204" pitchFamily="34" charset="0"/>
                <a:buNone/>
              </a:pPr>
              <a:t>20</a:t>
            </a:fld>
            <a:r>
              <a:rPr lang="en-US" altLang="en-US" sz="1200" dirty="0" smtClean="0">
                <a:solidFill>
                  <a:srgbClr val="898989"/>
                </a:solidFill>
              </a:rPr>
              <a:t>/117</a:t>
            </a:r>
          </a:p>
        </p:txBody>
      </p:sp>
      <p:pic>
        <p:nvPicPr>
          <p:cNvPr id="36872"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245903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938" y="5126038"/>
            <a:ext cx="5222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9438" y="2509838"/>
            <a:ext cx="157638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2586038"/>
            <a:ext cx="13430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4260850"/>
            <a:ext cx="1508125"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6288" y="3484563"/>
            <a:ext cx="817562" cy="6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4263" y="1814513"/>
            <a:ext cx="1125537"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050" y="3378200"/>
            <a:ext cx="622300"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1900" y="4489450"/>
            <a:ext cx="21336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1"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113" y="2162175"/>
            <a:ext cx="13366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2"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0488" y="3638550"/>
            <a:ext cx="1844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3"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95788" y="2058988"/>
            <a:ext cx="1816100" cy="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4"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91088" y="6269038"/>
            <a:ext cx="22098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5"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675" y="2981325"/>
            <a:ext cx="1954213"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6"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66088" y="3305175"/>
            <a:ext cx="9620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7" name="Picture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76875" y="5075238"/>
            <a:ext cx="735013" cy="68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8"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5625" y="5260975"/>
            <a:ext cx="1631950"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9"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4888" y="1517650"/>
            <a:ext cx="1204912"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0"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42175" y="1079500"/>
            <a:ext cx="16573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1"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438" y="5724525"/>
            <a:ext cx="1033462"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2" name="Picture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025" y="2303463"/>
            <a:ext cx="1390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3"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5100" y="1708150"/>
            <a:ext cx="17145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4"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500" y="979488"/>
            <a:ext cx="17621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5" name="Picture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35538" y="1236663"/>
            <a:ext cx="10604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8438" y="4479925"/>
            <a:ext cx="9620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7" name="Picture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55875" y="1604963"/>
            <a:ext cx="1514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8" name="Picture 4"/>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1600" y="3660775"/>
            <a:ext cx="1044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44450"/>
            <a:ext cx="9144000" cy="1152525"/>
          </a:xfrm>
        </p:spPr>
        <p:txBody>
          <a:bodyPr/>
          <a:lstStyle/>
          <a:p>
            <a:r>
              <a:rPr lang="en-US" altLang="en-US" sz="2800" b="1" smtClean="0"/>
              <a:t>ITU-T Joint Coordination Activity on Identity Management (JCA-IdM)</a:t>
            </a:r>
            <a:endParaRPr lang="en-US" altLang="en-US" sz="2400" smtClean="0"/>
          </a:p>
        </p:txBody>
      </p:sp>
      <p:sp>
        <p:nvSpPr>
          <p:cNvPr id="37891" name="Content Placeholder 2"/>
          <p:cNvSpPr>
            <a:spLocks noGrp="1"/>
          </p:cNvSpPr>
          <p:nvPr>
            <p:ph idx="1"/>
          </p:nvPr>
        </p:nvSpPr>
        <p:spPr>
          <a:xfrm>
            <a:off x="468313" y="1341438"/>
            <a:ext cx="8567737" cy="5472112"/>
          </a:xfrm>
        </p:spPr>
        <p:txBody>
          <a:bodyPr/>
          <a:lstStyle/>
          <a:p>
            <a:pPr>
              <a:lnSpc>
                <a:spcPct val="90000"/>
              </a:lnSpc>
              <a:buClr>
                <a:srgbClr val="FF0000"/>
              </a:buClr>
              <a:buFont typeface="Wingdings" panose="05000000000000000000" pitchFamily="2" charset="2"/>
              <a:buChar char="§"/>
            </a:pPr>
            <a:r>
              <a:rPr lang="en-US" altLang="en-US" sz="2000" dirty="0" smtClean="0"/>
              <a:t>Coordinates the ITU-T identity management (</a:t>
            </a:r>
            <a:r>
              <a:rPr lang="en-US" altLang="en-US" sz="2000" dirty="0" err="1" smtClean="0"/>
              <a:t>IdM</a:t>
            </a:r>
            <a:r>
              <a:rPr lang="en-US" altLang="en-US" sz="2000" dirty="0" smtClean="0"/>
              <a:t>) work.</a:t>
            </a:r>
          </a:p>
          <a:p>
            <a:pPr>
              <a:lnSpc>
                <a:spcPct val="90000"/>
              </a:lnSpc>
              <a:buClr>
                <a:srgbClr val="FF0000"/>
              </a:buClr>
              <a:buFont typeface="Wingdings" panose="05000000000000000000" pitchFamily="2" charset="2"/>
              <a:buChar char="§"/>
            </a:pPr>
            <a:r>
              <a:rPr lang="en-US" altLang="en-US" sz="2000" dirty="0" smtClean="0"/>
              <a:t>Ensures that the ITU-T </a:t>
            </a:r>
            <a:r>
              <a:rPr lang="en-US" altLang="en-US" sz="2000" dirty="0" err="1" smtClean="0"/>
              <a:t>IdM</a:t>
            </a:r>
            <a:r>
              <a:rPr lang="en-US" altLang="en-US" sz="2000" dirty="0" smtClean="0"/>
              <a:t> work is progressed in a well-coordinated way between study groups, in particular with SG2, SG13 and SG17.</a:t>
            </a:r>
          </a:p>
          <a:p>
            <a:pPr>
              <a:lnSpc>
                <a:spcPct val="90000"/>
              </a:lnSpc>
              <a:buClr>
                <a:srgbClr val="FF0000"/>
              </a:buClr>
              <a:buFont typeface="Wingdings" panose="05000000000000000000" pitchFamily="2" charset="2"/>
              <a:buChar char="§"/>
            </a:pPr>
            <a:r>
              <a:rPr lang="en-US" altLang="en-US" sz="2000" dirty="0" smtClean="0"/>
              <a:t>Analyzes </a:t>
            </a:r>
            <a:r>
              <a:rPr lang="en-US" altLang="en-US" sz="2000" dirty="0" err="1" smtClean="0"/>
              <a:t>IdM</a:t>
            </a:r>
            <a:r>
              <a:rPr lang="en-US" altLang="en-US" sz="2000" dirty="0" smtClean="0"/>
              <a:t> standardization items and coordinates an associated roadmap with ITU-T Q10/17.</a:t>
            </a:r>
          </a:p>
          <a:p>
            <a:pPr>
              <a:lnSpc>
                <a:spcPct val="90000"/>
              </a:lnSpc>
              <a:buClr>
                <a:srgbClr val="FF0000"/>
              </a:buClr>
              <a:buFont typeface="Wingdings" panose="05000000000000000000" pitchFamily="2" charset="2"/>
              <a:buChar char="§"/>
            </a:pPr>
            <a:r>
              <a:rPr lang="en-US" altLang="en-US" sz="2000" dirty="0" smtClean="0"/>
              <a:t>Acts as a point of contact within ITU-T and with other SDOs/Fora on </a:t>
            </a:r>
            <a:r>
              <a:rPr lang="en-US" altLang="en-US" sz="2000" dirty="0" err="1" smtClean="0"/>
              <a:t>IdM</a:t>
            </a:r>
            <a:r>
              <a:rPr lang="en-US" altLang="en-US" sz="2000" dirty="0" smtClean="0"/>
              <a:t> in order to avoid duplication of work and assist in implementing the </a:t>
            </a:r>
            <a:r>
              <a:rPr lang="en-US" altLang="en-US" sz="2000" dirty="0" err="1" smtClean="0"/>
              <a:t>IdM</a:t>
            </a:r>
            <a:r>
              <a:rPr lang="en-US" altLang="en-US" sz="2000" dirty="0" smtClean="0"/>
              <a:t> tasks assigned by WTSA-12 Resolution 2 and in implementing GSC-17 Resolution 4 on identity management.</a:t>
            </a:r>
          </a:p>
          <a:p>
            <a:pPr>
              <a:lnSpc>
                <a:spcPct val="90000"/>
              </a:lnSpc>
              <a:buClr>
                <a:srgbClr val="FF0000"/>
              </a:buClr>
              <a:buFont typeface="Wingdings" panose="05000000000000000000" pitchFamily="2" charset="2"/>
              <a:buChar char="§"/>
            </a:pPr>
            <a:r>
              <a:rPr lang="en-US" altLang="en-US" sz="2000" dirty="0" smtClean="0"/>
              <a:t>In carrying out the JCA-</a:t>
            </a:r>
            <a:r>
              <a:rPr lang="en-US" altLang="en-US" sz="2000" dirty="0" err="1" smtClean="0"/>
              <a:t>IdM’s</a:t>
            </a:r>
            <a:r>
              <a:rPr lang="en-US" altLang="en-US" sz="2000" dirty="0" smtClean="0"/>
              <a:t> external collaboration role, representatives from other relevant recognized SDOs/Fora and regional/national organizations may be invited to join the </a:t>
            </a:r>
            <a:r>
              <a:rPr lang="en-US" altLang="en-US" sz="2000" dirty="0" err="1" smtClean="0"/>
              <a:t>JCA-IdM</a:t>
            </a:r>
            <a:r>
              <a:rPr lang="en-US" altLang="en-US" sz="2000" dirty="0" smtClean="0"/>
              <a:t>.</a:t>
            </a:r>
          </a:p>
          <a:p>
            <a:pPr>
              <a:lnSpc>
                <a:spcPct val="90000"/>
              </a:lnSpc>
              <a:buClr>
                <a:srgbClr val="FF0000"/>
              </a:buClr>
              <a:buFont typeface="Wingdings" panose="05000000000000000000" pitchFamily="2" charset="2"/>
              <a:buChar char="§"/>
            </a:pPr>
            <a:r>
              <a:rPr lang="en-US" altLang="en-US" sz="2000" dirty="0" smtClean="0"/>
              <a:t>Maintains </a:t>
            </a:r>
            <a:r>
              <a:rPr lang="en-US" altLang="en-US" sz="2000" dirty="0" err="1" smtClean="0">
                <a:hlinkClick r:id="rId2"/>
              </a:rPr>
              <a:t>IdM</a:t>
            </a:r>
            <a:r>
              <a:rPr lang="en-US" altLang="en-US" sz="2000" dirty="0" smtClean="0">
                <a:hlinkClick r:id="rId2"/>
              </a:rPr>
              <a:t> roadmap and landscape document/WIKI</a:t>
            </a:r>
            <a:r>
              <a:rPr lang="en-US" altLang="en-US" sz="2000" dirty="0" smtClean="0"/>
              <a:t>.</a:t>
            </a:r>
          </a:p>
          <a:p>
            <a:pPr>
              <a:lnSpc>
                <a:spcPct val="90000"/>
              </a:lnSpc>
              <a:buClr>
                <a:srgbClr val="FF0000"/>
              </a:buClr>
              <a:buFont typeface="Wingdings" panose="05000000000000000000" pitchFamily="2" charset="2"/>
              <a:buChar char="§"/>
            </a:pPr>
            <a:endParaRPr lang="en-US" altLang="en-US" sz="2000" dirty="0" smtClean="0"/>
          </a:p>
          <a:p>
            <a:pPr>
              <a:lnSpc>
                <a:spcPct val="90000"/>
              </a:lnSpc>
              <a:buClr>
                <a:srgbClr val="FF0000"/>
              </a:buClr>
              <a:buFont typeface="Arial" panose="020B0604020202020204" pitchFamily="34" charset="0"/>
              <a:buNone/>
            </a:pPr>
            <a:r>
              <a:rPr lang="en-US" altLang="en-US" sz="2000" dirty="0" err="1" smtClean="0"/>
              <a:t>JCA-IdM</a:t>
            </a:r>
            <a:r>
              <a:rPr lang="en-US" altLang="en-US" sz="2000" dirty="0" smtClean="0"/>
              <a:t> co-chairmen:</a:t>
            </a:r>
          </a:p>
          <a:p>
            <a:pPr>
              <a:lnSpc>
                <a:spcPct val="90000"/>
              </a:lnSpc>
              <a:buClr>
                <a:srgbClr val="FF0000"/>
              </a:buClr>
              <a:buFont typeface="Wingdings" panose="05000000000000000000" pitchFamily="2" charset="2"/>
              <a:buChar char="§"/>
            </a:pPr>
            <a:r>
              <a:rPr lang="en-US" altLang="en-US" sz="2000" dirty="0" smtClean="0"/>
              <a:t>Mr Abbie </a:t>
            </a:r>
            <a:r>
              <a:rPr lang="en-US" altLang="en-US" sz="2000" dirty="0" err="1" smtClean="0"/>
              <a:t>Barbir</a:t>
            </a:r>
            <a:r>
              <a:rPr lang="en-US" altLang="en-US" sz="2000" dirty="0" smtClean="0"/>
              <a:t>, Mr Hiroshi </a:t>
            </a:r>
            <a:r>
              <a:rPr lang="en-US" altLang="en-US" sz="2000" dirty="0" err="1" smtClean="0"/>
              <a:t>Takechi</a:t>
            </a:r>
            <a:r>
              <a:rPr lang="en-US" altLang="en-US" sz="2000" dirty="0" smtClean="0"/>
              <a:t>.</a:t>
            </a:r>
          </a:p>
        </p:txBody>
      </p:sp>
      <p:sp>
        <p:nvSpPr>
          <p:cNvPr id="378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C2D1B0C5-A25E-4070-AE79-DCE79AED42C3}" type="slidenum">
              <a:rPr lang="en-US" altLang="en-US" sz="1200" smtClean="0">
                <a:solidFill>
                  <a:srgbClr val="898989"/>
                </a:solidFill>
              </a:rPr>
              <a:pPr>
                <a:spcBef>
                  <a:spcPct val="0"/>
                </a:spcBef>
                <a:buFont typeface="Arial" panose="020B0604020202020204" pitchFamily="34" charset="0"/>
                <a:buNone/>
              </a:pPr>
              <a:t>21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IdM Coordination with other bodies</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363" y="3557588"/>
            <a:ext cx="1138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754313"/>
            <a:ext cx="1714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17" name="Picture 13" descr="et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4116388"/>
            <a:ext cx="16906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655763"/>
            <a:ext cx="9747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2" descr="3gp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575" y="1196975"/>
            <a:ext cx="16557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4" descr="oma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4943475"/>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8" descr="ietflogo2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950" y="1087438"/>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6"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2050" y="4144963"/>
            <a:ext cx="16478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8" descr="kantara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357563"/>
            <a:ext cx="1889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Box 25"/>
          <p:cNvSpPr txBox="1">
            <a:spLocks noChangeArrowheads="1"/>
          </p:cNvSpPr>
          <p:nvPr/>
        </p:nvSpPr>
        <p:spPr bwMode="auto">
          <a:xfrm>
            <a:off x="6958013" y="5262563"/>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ITU-SGx</a:t>
            </a:r>
          </a:p>
        </p:txBody>
      </p:sp>
      <p:sp>
        <p:nvSpPr>
          <p:cNvPr id="46" name="Oval 45"/>
          <p:cNvSpPr/>
          <p:nvPr/>
        </p:nvSpPr>
        <p:spPr>
          <a:xfrm>
            <a:off x="3419475" y="3335338"/>
            <a:ext cx="2241550" cy="2201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8926" name="TextBox 2"/>
          <p:cNvSpPr txBox="1">
            <a:spLocks noChangeArrowheads="1"/>
          </p:cNvSpPr>
          <p:nvPr/>
        </p:nvSpPr>
        <p:spPr bwMode="auto">
          <a:xfrm>
            <a:off x="3170238" y="38846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ITU-T JCA-IdM</a:t>
            </a:r>
          </a:p>
        </p:txBody>
      </p:sp>
      <p:pic>
        <p:nvPicPr>
          <p:cNvPr id="38927" name="Picture 17" descr="200px-NIST_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0288" y="1771650"/>
            <a:ext cx="1314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descr="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5563" y="5973763"/>
            <a:ext cx="15986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5" descr="Organisation for Economic Co-operation and Developmen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9113" y="5989638"/>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9138" y="5154613"/>
            <a:ext cx="13763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1" name="Picture 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0700" y="6080125"/>
            <a:ext cx="186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3A22EAD9-A34D-41D1-8E73-1218CAEADD83}" type="slidenum">
              <a:rPr lang="en-US" altLang="en-US" sz="1200" smtClean="0">
                <a:solidFill>
                  <a:srgbClr val="898989"/>
                </a:solidFill>
              </a:rPr>
              <a:pPr>
                <a:spcBef>
                  <a:spcPct val="0"/>
                </a:spcBef>
                <a:buFont typeface="Arial" panose="020B0604020202020204" pitchFamily="34" charset="0"/>
                <a:buNone/>
              </a:pPr>
              <a:t>22</a:t>
            </a:fld>
            <a:r>
              <a:rPr lang="en-US" altLang="en-US" sz="1200" dirty="0" smtClean="0">
                <a:solidFill>
                  <a:srgbClr val="898989"/>
                </a:solidFill>
              </a:rPr>
              <a:t>/117</a:t>
            </a:r>
          </a:p>
        </p:txBody>
      </p:sp>
      <p:pic>
        <p:nvPicPr>
          <p:cNvPr id="38933" name="Picture 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0588" y="324008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56550" y="2592388"/>
            <a:ext cx="9683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013" y="5862638"/>
            <a:ext cx="1112837"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6"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40050" y="2574925"/>
            <a:ext cx="3019425"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7"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26200" y="5132388"/>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78113" y="2016125"/>
            <a:ext cx="40100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9"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40488" y="2574925"/>
            <a:ext cx="1250950" cy="8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40" name="Pictur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46050" y="1025525"/>
            <a:ext cx="12684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2"/>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535113" y="1209675"/>
            <a:ext cx="15224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404813"/>
            <a:ext cx="8458200" cy="6264275"/>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b="1" dirty="0" smtClean="0">
                <a:solidFill>
                  <a:srgbClr val="FF0000"/>
                </a:solidFill>
              </a:rPr>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3993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8A77F3D-7F2B-4768-9D4F-6EFCF1D446F5}" type="slidenum">
              <a:rPr lang="en-US" altLang="en-US" sz="1200" smtClean="0">
                <a:solidFill>
                  <a:srgbClr val="898989"/>
                </a:solidFill>
              </a:rPr>
              <a:pPr>
                <a:spcBef>
                  <a:spcPct val="0"/>
                </a:spcBef>
                <a:buFont typeface="Arial" panose="020B0604020202020204" pitchFamily="34" charset="0"/>
                <a:buNone/>
              </a:pPr>
              <a:t>23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15888"/>
            <a:ext cx="9144000" cy="1081087"/>
          </a:xfrm>
        </p:spPr>
        <p:txBody>
          <a:bodyPr/>
          <a:lstStyle/>
          <a:p>
            <a:r>
              <a:rPr lang="en-US" altLang="en-US" sz="2800" b="1" smtClean="0"/>
              <a:t>Working Party 1/17</a:t>
            </a:r>
            <a:br>
              <a:rPr lang="en-US" altLang="en-US" sz="2800" b="1" smtClean="0"/>
            </a:br>
            <a:r>
              <a:rPr lang="en-US" altLang="en-US" sz="2800" b="1" smtClean="0"/>
              <a:t>Fundamental security</a:t>
            </a:r>
          </a:p>
        </p:txBody>
      </p:sp>
      <p:sp>
        <p:nvSpPr>
          <p:cNvPr id="7" name="Rectangle 7"/>
          <p:cNvSpPr>
            <a:spLocks noChangeArrowheads="1"/>
          </p:cNvSpPr>
          <p:nvPr/>
        </p:nvSpPr>
        <p:spPr bwMode="auto">
          <a:xfrm>
            <a:off x="827088" y="2205038"/>
            <a:ext cx="7129462"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8" name="Rectangle 8"/>
          <p:cNvSpPr>
            <a:spLocks noChangeArrowheads="1"/>
          </p:cNvSpPr>
          <p:nvPr/>
        </p:nvSpPr>
        <p:spPr bwMode="auto">
          <a:xfrm>
            <a:off x="827088" y="2778125"/>
            <a:ext cx="7129462"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9" name="Rectangle 9"/>
          <p:cNvSpPr>
            <a:spLocks noChangeArrowheads="1"/>
          </p:cNvSpPr>
          <p:nvPr/>
        </p:nvSpPr>
        <p:spPr bwMode="auto">
          <a:xfrm>
            <a:off x="838200" y="3373438"/>
            <a:ext cx="7113588"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2" name="Text Box 39"/>
          <p:cNvSpPr txBox="1">
            <a:spLocks noChangeArrowheads="1"/>
          </p:cNvSpPr>
          <p:nvPr/>
        </p:nvSpPr>
        <p:spPr bwMode="auto">
          <a:xfrm>
            <a:off x="838200" y="2308225"/>
            <a:ext cx="6958013" cy="3444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defRPr/>
            </a:pPr>
            <a:r>
              <a:rPr lang="en-US" sz="2000" b="1" dirty="0">
                <a:solidFill>
                  <a:srgbClr val="009900"/>
                </a:solidFill>
                <a:latin typeface="+mn-lt"/>
              </a:rPr>
              <a:t>Q1/17</a:t>
            </a:r>
            <a:r>
              <a:rPr lang="en-US" sz="2000" b="1" dirty="0" smtClean="0">
                <a:latin typeface="+mn-lt"/>
              </a:rPr>
              <a:t>   </a:t>
            </a:r>
            <a:r>
              <a:rPr lang="en-US" sz="2000" b="1" dirty="0">
                <a:latin typeface="+mn-lt"/>
              </a:rPr>
              <a:t>Telecommunication/ICT security </a:t>
            </a:r>
            <a:r>
              <a:rPr lang="en-US" sz="2000" b="1" dirty="0" smtClean="0">
                <a:latin typeface="+mn-lt"/>
              </a:rPr>
              <a:t>coordination</a:t>
            </a:r>
          </a:p>
        </p:txBody>
      </p:sp>
      <p:sp>
        <p:nvSpPr>
          <p:cNvPr id="14" name="Text Box 41"/>
          <p:cNvSpPr txBox="1">
            <a:spLocks noChangeArrowheads="1"/>
          </p:cNvSpPr>
          <p:nvPr/>
        </p:nvSpPr>
        <p:spPr bwMode="auto">
          <a:xfrm>
            <a:off x="827088" y="2852738"/>
            <a:ext cx="7026275"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Q2/17</a:t>
            </a:r>
            <a:r>
              <a:rPr lang="en-US" sz="2000" b="1" dirty="0" smtClean="0">
                <a:latin typeface="+mn-lt"/>
              </a:rPr>
              <a:t>   Security architecture and framework</a:t>
            </a:r>
          </a:p>
        </p:txBody>
      </p:sp>
      <p:sp>
        <p:nvSpPr>
          <p:cNvPr id="15" name="Text Box 42"/>
          <p:cNvSpPr txBox="1">
            <a:spLocks noChangeArrowheads="1"/>
          </p:cNvSpPr>
          <p:nvPr/>
        </p:nvSpPr>
        <p:spPr bwMode="auto">
          <a:xfrm>
            <a:off x="827088" y="3429000"/>
            <a:ext cx="7129462"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Q3/17</a:t>
            </a:r>
            <a:r>
              <a:rPr lang="en-US" sz="2000" b="1" dirty="0" smtClean="0">
                <a:latin typeface="+mn-lt"/>
              </a:rPr>
              <a:t>   Telecommunication information security management</a:t>
            </a:r>
          </a:p>
        </p:txBody>
      </p:sp>
      <p:sp>
        <p:nvSpPr>
          <p:cNvPr id="19" name="TextBox 18"/>
          <p:cNvSpPr txBox="1"/>
          <p:nvPr/>
        </p:nvSpPr>
        <p:spPr>
          <a:xfrm>
            <a:off x="2287588" y="1628775"/>
            <a:ext cx="4105275" cy="461963"/>
          </a:xfrm>
          <a:prstGeom prst="rect">
            <a:avLst/>
          </a:prstGeom>
          <a:noFill/>
        </p:spPr>
        <p:txBody>
          <a:bodyPr>
            <a:spAutoFit/>
          </a:bodyPr>
          <a:lstStyle/>
          <a:p>
            <a:pPr algn="ctr" eaLnBrk="1" hangingPunct="1">
              <a:defRPr/>
            </a:pPr>
            <a:r>
              <a:rPr lang="en-US" sz="2400" dirty="0">
                <a:latin typeface="+mn-lt"/>
              </a:rPr>
              <a:t>Chairman: Koji NAKAO</a:t>
            </a:r>
          </a:p>
        </p:txBody>
      </p:sp>
      <p:sp>
        <p:nvSpPr>
          <p:cNvPr id="4097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EE1310C-6125-4035-8A95-D6DC8247AE91}" type="slidenum">
              <a:rPr lang="en-US" altLang="en-US" sz="1200" smtClean="0">
                <a:solidFill>
                  <a:srgbClr val="898989"/>
                </a:solidFill>
              </a:rPr>
              <a:pPr>
                <a:spcBef>
                  <a:spcPct val="0"/>
                </a:spcBef>
                <a:buFont typeface="Arial" panose="020B0604020202020204" pitchFamily="34" charset="0"/>
                <a:buNone/>
              </a:pPr>
              <a:t>24</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2800" b="1" dirty="0" smtClean="0"/>
              <a:t>Question 1/17</a:t>
            </a:r>
            <a:br>
              <a:rPr lang="en-US" altLang="en-US" sz="2800" b="1" dirty="0" smtClean="0"/>
            </a:br>
            <a:r>
              <a:rPr lang="en-US" altLang="en-US" sz="2800" b="1" dirty="0" smtClean="0"/>
              <a:t>Telecommunication/</a:t>
            </a:r>
            <a:r>
              <a:rPr lang="en-US" altLang="en-US" sz="2800" b="1" dirty="0" err="1" smtClean="0"/>
              <a:t>ICT</a:t>
            </a:r>
            <a:r>
              <a:rPr lang="en-US" altLang="en-US" sz="2800" b="1" dirty="0" smtClean="0"/>
              <a:t> security coordination</a:t>
            </a:r>
          </a:p>
        </p:txBody>
      </p:sp>
      <p:sp>
        <p:nvSpPr>
          <p:cNvPr id="41987" name="Rectangle 6"/>
          <p:cNvSpPr>
            <a:spLocks noChangeArrowheads="1"/>
          </p:cNvSpPr>
          <p:nvPr/>
        </p:nvSpPr>
        <p:spPr bwMode="auto">
          <a:xfrm>
            <a:off x="251520" y="1143000"/>
            <a:ext cx="889248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Security Coordination</a:t>
            </a:r>
          </a:p>
          <a:p>
            <a:pPr lvl="1" eaLnBrk="1" hangingPunct="1">
              <a:lnSpc>
                <a:spcPct val="900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Coordinate security matters within SG17, with </a:t>
            </a:r>
            <a:r>
              <a:rPr lang="en-US" altLang="en-US" sz="2000" dirty="0" err="1">
                <a:latin typeface="Arial" panose="020B0604020202020204" pitchFamily="34" charset="0"/>
              </a:rPr>
              <a:t>ITU</a:t>
            </a:r>
            <a:r>
              <a:rPr lang="en-US" altLang="en-US" sz="2000" dirty="0">
                <a:latin typeface="Arial" panose="020B0604020202020204" pitchFamily="34" charset="0"/>
              </a:rPr>
              <a:t>-T </a:t>
            </a:r>
            <a:r>
              <a:rPr lang="en-US" altLang="en-US" sz="2000" dirty="0" err="1">
                <a:latin typeface="Arial" panose="020B0604020202020204" pitchFamily="34" charset="0"/>
              </a:rPr>
              <a:t>SGs</a:t>
            </a:r>
            <a:r>
              <a:rPr lang="en-US" altLang="en-US" sz="2000" dirty="0">
                <a:latin typeface="Arial" panose="020B0604020202020204" pitchFamily="34" charset="0"/>
              </a:rPr>
              <a:t>, </a:t>
            </a:r>
            <a:r>
              <a:rPr lang="en-US" altLang="en-US" sz="2000" dirty="0" err="1">
                <a:latin typeface="Arial" panose="020B0604020202020204" pitchFamily="34" charset="0"/>
              </a:rPr>
              <a:t>ITU</a:t>
            </a:r>
            <a:r>
              <a:rPr lang="en-US" altLang="en-US" sz="2000" dirty="0">
                <a:latin typeface="Arial" panose="020B0604020202020204" pitchFamily="34" charset="0"/>
              </a:rPr>
              <a:t>-D, </a:t>
            </a:r>
            <a:r>
              <a:rPr lang="en-US" altLang="en-US" sz="2000" dirty="0" err="1">
                <a:latin typeface="Arial" panose="020B0604020202020204" pitchFamily="34" charset="0"/>
              </a:rPr>
              <a:t>ITU</a:t>
            </a:r>
            <a:r>
              <a:rPr lang="en-US" altLang="en-US" sz="2000" dirty="0">
                <a:latin typeface="Arial" panose="020B0604020202020204" pitchFamily="34" charset="0"/>
              </a:rPr>
              <a:t>-R and externally with other </a:t>
            </a:r>
            <a:r>
              <a:rPr lang="en-US" altLang="en-US" sz="2000" dirty="0" err="1">
                <a:latin typeface="Arial" panose="020B0604020202020204" pitchFamily="34" charset="0"/>
              </a:rPr>
              <a:t>SDOs</a:t>
            </a:r>
            <a:endParaRPr lang="en-US" altLang="en-US" sz="2000" dirty="0">
              <a:latin typeface="Arial" panose="020B0604020202020204" pitchFamily="34" charset="0"/>
            </a:endParaRPr>
          </a:p>
          <a:p>
            <a:pPr lvl="1" eaLnBrk="1" hangingPunct="1">
              <a:lnSpc>
                <a:spcPct val="900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Maintain reference information on </a:t>
            </a:r>
            <a:r>
              <a:rPr lang="en-US" altLang="en-US" sz="2000" dirty="0" err="1">
                <a:latin typeface="Arial" panose="020B0604020202020204" pitchFamily="34" charset="0"/>
              </a:rPr>
              <a:t>LSG</a:t>
            </a:r>
            <a:r>
              <a:rPr lang="en-US" altLang="en-US" sz="2000" dirty="0">
                <a:latin typeface="Arial" panose="020B0604020202020204" pitchFamily="34" charset="0"/>
              </a:rPr>
              <a:t> security webpage</a:t>
            </a:r>
            <a:endParaRPr lang="en-US" altLang="en-US" sz="2000" b="1"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err="1">
                <a:latin typeface="Arial" panose="020B0604020202020204" pitchFamily="34" charset="0"/>
              </a:rPr>
              <a:t>ICT</a:t>
            </a:r>
            <a:r>
              <a:rPr lang="en-US" altLang="en-US" sz="2400" dirty="0">
                <a:latin typeface="Arial" panose="020B0604020202020204" pitchFamily="34" charset="0"/>
              </a:rPr>
              <a:t> Security Standards Roadmap</a:t>
            </a:r>
          </a:p>
          <a:p>
            <a:pPr lvl="1" eaLnBrk="1" hangingPunct="1">
              <a:lnSpc>
                <a:spcPts val="24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Searchable database of approved </a:t>
            </a:r>
            <a:r>
              <a:rPr lang="en-US" altLang="en-US" sz="2000" dirty="0" err="1">
                <a:latin typeface="Arial" panose="020B0604020202020204" pitchFamily="34" charset="0"/>
              </a:rPr>
              <a:t>ICT</a:t>
            </a:r>
            <a:r>
              <a:rPr lang="en-US" altLang="en-US" sz="2000" dirty="0">
                <a:latin typeface="Arial" panose="020B0604020202020204" pitchFamily="34" charset="0"/>
              </a:rPr>
              <a:t> security standards from </a:t>
            </a:r>
            <a:r>
              <a:rPr lang="en-US" altLang="en-US" sz="2000" dirty="0" err="1">
                <a:latin typeface="Arial" panose="020B0604020202020204" pitchFamily="34" charset="0"/>
              </a:rPr>
              <a:t>ITU</a:t>
            </a:r>
            <a:r>
              <a:rPr lang="en-US" altLang="en-US" sz="2000" dirty="0">
                <a:latin typeface="Arial" panose="020B0604020202020204" pitchFamily="34" charset="0"/>
              </a:rPr>
              <a:t>-T, ISO/</a:t>
            </a:r>
            <a:r>
              <a:rPr lang="en-US" altLang="en-US" sz="2000" dirty="0" err="1">
                <a:latin typeface="Arial" panose="020B0604020202020204" pitchFamily="34" charset="0"/>
              </a:rPr>
              <a:t>IEC</a:t>
            </a:r>
            <a:r>
              <a:rPr lang="en-US" altLang="en-US" sz="2000" dirty="0">
                <a:latin typeface="Arial" panose="020B0604020202020204" pitchFamily="34" charset="0"/>
              </a:rPr>
              <a:t>, </a:t>
            </a:r>
            <a:r>
              <a:rPr lang="en-US" altLang="en-US" sz="2000" dirty="0" err="1">
                <a:latin typeface="Arial" panose="020B0604020202020204" pitchFamily="34" charset="0"/>
              </a:rPr>
              <a:t>ETSI</a:t>
            </a:r>
            <a:r>
              <a:rPr lang="en-US" altLang="en-US" sz="2000" dirty="0">
                <a:latin typeface="Arial" panose="020B0604020202020204" pitchFamily="34" charset="0"/>
              </a:rPr>
              <a:t> and others</a:t>
            </a:r>
            <a:endParaRPr lang="en-US" altLang="en-US" sz="2000" b="1"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Security Compendium</a:t>
            </a:r>
          </a:p>
          <a:p>
            <a:pPr lvl="1" eaLnBrk="1" hangingPunct="1">
              <a:lnSpc>
                <a:spcPts val="24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Catalogue of approved security-related Recommendations and security definitions extracted from approved Recommendations</a:t>
            </a:r>
            <a:endParaRPr lang="en-US" altLang="en-US" sz="2000" b="1"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err="1">
                <a:latin typeface="Arial" panose="020B0604020202020204" pitchFamily="34" charset="0"/>
              </a:rPr>
              <a:t>ITU</a:t>
            </a:r>
            <a:r>
              <a:rPr lang="en-US" altLang="en-US" sz="2400" dirty="0">
                <a:latin typeface="Arial" panose="020B0604020202020204" pitchFamily="34" charset="0"/>
              </a:rPr>
              <a:t>-T Security Manual </a:t>
            </a:r>
          </a:p>
          <a:p>
            <a:pPr lvl="1" eaLnBrk="1" hangingPunct="1">
              <a:lnSpc>
                <a:spcPts val="2400"/>
              </a:lnSpc>
              <a:spcBef>
                <a:spcPts val="600"/>
              </a:spcBef>
              <a:buClr>
                <a:srgbClr val="FF0000"/>
              </a:buClr>
              <a:buFont typeface="Arial" panose="020B0604020202020204" pitchFamily="34" charset="0"/>
              <a:buChar char="•"/>
            </a:pPr>
            <a:r>
              <a:rPr lang="en-US" altLang="en-US" sz="2000" dirty="0">
                <a:latin typeface="Arial" panose="020B0604020202020204" pitchFamily="34" charset="0"/>
                <a:hlinkClick r:id="rId2"/>
              </a:rPr>
              <a:t>5</a:t>
            </a:r>
            <a:r>
              <a:rPr lang="en-US" altLang="en-US" sz="2000" baseline="30000" dirty="0">
                <a:latin typeface="Arial" panose="020B0604020202020204" pitchFamily="34" charset="0"/>
                <a:hlinkClick r:id="rId2"/>
              </a:rPr>
              <a:t>th</a:t>
            </a:r>
            <a:r>
              <a:rPr lang="en-US" altLang="en-US" sz="2000" dirty="0">
                <a:latin typeface="Arial" panose="020B0604020202020204" pitchFamily="34" charset="0"/>
                <a:hlinkClick r:id="rId2"/>
              </a:rPr>
              <a:t> edition</a:t>
            </a:r>
            <a:r>
              <a:rPr lang="en-US" altLang="en-US" sz="2000" dirty="0">
                <a:latin typeface="Arial" panose="020B0604020202020204" pitchFamily="34" charset="0"/>
              </a:rPr>
              <a:t> was published in January 2013</a:t>
            </a:r>
            <a:br>
              <a:rPr lang="en-US" altLang="en-US" sz="2000" dirty="0">
                <a:latin typeface="Arial" panose="020B0604020202020204" pitchFamily="34" charset="0"/>
              </a:rPr>
            </a:br>
            <a:r>
              <a:rPr lang="en-GB" altLang="en-US" sz="2000" dirty="0">
                <a:latin typeface="Arial" panose="020B0604020202020204" pitchFamily="34" charset="0"/>
              </a:rPr>
              <a:t>X.TRSM6ed, Technical Report </a:t>
            </a:r>
            <a:r>
              <a:rPr lang="en-GB" altLang="en-US" sz="2000" dirty="0" smtClean="0">
                <a:latin typeface="Arial" panose="020B0604020202020204" pitchFamily="34" charset="0"/>
              </a:rPr>
              <a:t>6</a:t>
            </a:r>
            <a:r>
              <a:rPr lang="en-GB" altLang="en-US" sz="2000" baseline="30000" dirty="0" smtClean="0">
                <a:latin typeface="Arial" panose="020B0604020202020204" pitchFamily="34" charset="0"/>
              </a:rPr>
              <a:t>th</a:t>
            </a:r>
            <a:r>
              <a:rPr lang="en-GB" altLang="en-US" sz="2000" dirty="0" smtClean="0">
                <a:latin typeface="Arial" panose="020B0604020202020204" pitchFamily="34" charset="0"/>
              </a:rPr>
              <a:t> edition </a:t>
            </a:r>
            <a:r>
              <a:rPr lang="en-GB" altLang="en-US" sz="2000" dirty="0">
                <a:latin typeface="Arial" panose="020B0604020202020204" pitchFamily="34" charset="0"/>
              </a:rPr>
              <a:t>under development</a:t>
            </a:r>
            <a:endParaRPr lang="en-US" altLang="en-US" sz="2000"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err="1" smtClean="0">
                <a:latin typeface="Arial" panose="020B0604020202020204" pitchFamily="34" charset="0"/>
              </a:rPr>
              <a:t>X.TRsuss</a:t>
            </a:r>
            <a:r>
              <a:rPr lang="en-US" altLang="en-US" sz="2400" dirty="0" smtClean="0">
                <a:latin typeface="Arial" panose="020B0604020202020204" pitchFamily="34" charset="0"/>
              </a:rPr>
              <a:t>, </a:t>
            </a:r>
            <a:r>
              <a:rPr lang="en-US" altLang="en-US" sz="2000" dirty="0">
                <a:latin typeface="Arial" panose="020B0604020202020204" pitchFamily="34" charset="0"/>
              </a:rPr>
              <a:t>Technical Report on the successful use of security standards</a:t>
            </a:r>
          </a:p>
          <a:p>
            <a:pPr eaLnBrk="1" hangingPunct="1">
              <a:lnSpc>
                <a:spcPts val="2400"/>
              </a:lnSpc>
              <a:spcBef>
                <a:spcPts val="600"/>
              </a:spcBef>
              <a:buClr>
                <a:srgbClr val="FF0000"/>
              </a:buClr>
              <a:buFont typeface="Wingdings" panose="05000000000000000000" pitchFamily="2" charset="2"/>
              <a:buChar char="§"/>
            </a:pPr>
            <a:r>
              <a:rPr lang="en-US" altLang="en-US" sz="2400" dirty="0" smtClean="0">
                <a:latin typeface="Arial" panose="020B0604020202020204" pitchFamily="34" charset="0"/>
              </a:rPr>
              <a:t>Promotion </a:t>
            </a:r>
            <a:r>
              <a:rPr lang="en-US" altLang="en-US" sz="2400" dirty="0">
                <a:latin typeface="Arial" panose="020B0604020202020204" pitchFamily="34" charset="0"/>
              </a:rPr>
              <a:t>(</a:t>
            </a:r>
            <a:r>
              <a:rPr lang="en-GB" altLang="en-US" sz="2400" dirty="0" err="1"/>
              <a:t>ITU</a:t>
            </a:r>
            <a:r>
              <a:rPr lang="en-GB" altLang="en-US" sz="2400" dirty="0"/>
              <a:t>-T security work and attract participation) </a:t>
            </a:r>
            <a:endParaRPr lang="en-US" altLang="en-US" sz="2400"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Security Workshops</a:t>
            </a:r>
          </a:p>
        </p:txBody>
      </p:sp>
      <p:sp>
        <p:nvSpPr>
          <p:cNvPr id="419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8050A675-EB4E-4AF0-9015-050C9FBEC0A1}" type="slidenum">
              <a:rPr lang="en-US" altLang="en-US" sz="1200" smtClean="0">
                <a:solidFill>
                  <a:srgbClr val="898989"/>
                </a:solidFill>
              </a:rPr>
              <a:pPr>
                <a:spcBef>
                  <a:spcPct val="0"/>
                </a:spcBef>
                <a:buFont typeface="Arial" panose="020B0604020202020204" pitchFamily="34" charset="0"/>
                <a:buNone/>
              </a:pPr>
              <a:t>25</a:t>
            </a:fld>
            <a:r>
              <a:rPr lang="en-US" altLang="en-US" sz="1200" dirty="0" smtClean="0">
                <a:solidFill>
                  <a:srgbClr val="898989"/>
                </a:solidFill>
              </a:rPr>
              <a:t>/117</a:t>
            </a:r>
          </a:p>
        </p:txBody>
      </p:sp>
      <p:sp>
        <p:nvSpPr>
          <p:cNvPr id="5" name="TextBox 8"/>
          <p:cNvSpPr txBox="1">
            <a:spLocks noChangeArrowheads="1"/>
          </p:cNvSpPr>
          <p:nvPr/>
        </p:nvSpPr>
        <p:spPr bwMode="auto">
          <a:xfrm>
            <a:off x="0" y="5157192"/>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agreement</a:t>
            </a:r>
          </a:p>
        </p:txBody>
      </p:sp>
    </p:spTree>
    <p:extLst>
      <p:ext uri="{BB962C8B-B14F-4D97-AF65-F5344CB8AC3E}">
        <p14:creationId xmlns:p14="http://schemas.microsoft.com/office/powerpoint/2010/main" val="479436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2800" b="1" smtClean="0"/>
              <a:t>Question 1/17 (cnt’d)</a:t>
            </a:r>
            <a:br>
              <a:rPr lang="en-US" altLang="en-US" sz="2800" b="1" smtClean="0"/>
            </a:br>
            <a:r>
              <a:rPr lang="en-US" altLang="en-US" sz="2800" b="1" smtClean="0"/>
              <a:t>Telecommunication/ICT security coordination</a:t>
            </a:r>
            <a:endParaRPr lang="en-US" altLang="en-US" sz="2800" smtClean="0"/>
          </a:p>
        </p:txBody>
      </p:sp>
      <p:sp>
        <p:nvSpPr>
          <p:cNvPr id="43011" name="Rectangle 6"/>
          <p:cNvSpPr>
            <a:spLocks noChangeArrowheads="1"/>
          </p:cNvSpPr>
          <p:nvPr/>
        </p:nvSpPr>
        <p:spPr bwMode="auto">
          <a:xfrm>
            <a:off x="539750" y="1341438"/>
            <a:ext cx="86042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SG17 Strategic Plan / Vision for SG17</a:t>
            </a: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Internal SG17 </a:t>
            </a:r>
            <a:r>
              <a:rPr lang="en-US" altLang="en-US" sz="2400" dirty="0" smtClean="0">
                <a:latin typeface="Arial" panose="020B0604020202020204" pitchFamily="34" charset="0"/>
              </a:rPr>
              <a:t>Coordination</a:t>
            </a:r>
            <a:r>
              <a:rPr lang="en-US" altLang="en-US" sz="2000" dirty="0" smtClean="0">
                <a:latin typeface="Arial" panose="020B0604020202020204" pitchFamily="34" charset="0"/>
              </a:rPr>
              <a:t> </a:t>
            </a:r>
            <a:endParaRPr lang="en-US" altLang="en-US" sz="2000" dirty="0">
              <a:latin typeface="Arial" panose="020B0604020202020204" pitchFamily="34" charset="0"/>
            </a:endParaRP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Terminology issues that impact users of Recommendations</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References in Recommendations to withdrawn standards</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Guidelines for correspondence </a:t>
            </a:r>
            <a:r>
              <a:rPr lang="en-US" altLang="en-US" sz="2000" dirty="0" smtClean="0">
                <a:latin typeface="Arial" panose="020B0604020202020204" pitchFamily="34" charset="0"/>
              </a:rPr>
              <a:t>groups</a:t>
            </a:r>
          </a:p>
          <a:p>
            <a:pPr lvl="1" eaLnBrk="1" hangingPunct="1">
              <a:lnSpc>
                <a:spcPts val="2400"/>
              </a:lnSpc>
              <a:spcBef>
                <a:spcPts val="600"/>
              </a:spcBef>
              <a:buClr>
                <a:srgbClr val="FF0000"/>
              </a:buClr>
              <a:buFont typeface="Wingdings" panose="05000000000000000000" pitchFamily="2" charset="2"/>
              <a:buChar char="§"/>
            </a:pPr>
            <a:r>
              <a:rPr lang="en-US" altLang="en-US" sz="2000" dirty="0" smtClean="0">
                <a:latin typeface="Arial" panose="020B0604020202020204" pitchFamily="34" charset="0"/>
              </a:rPr>
              <a:t>Quality of standards</a:t>
            </a:r>
            <a:endParaRPr lang="en-US" altLang="en-US" sz="2000" dirty="0">
              <a:latin typeface="Arial" panose="020B0604020202020204" pitchFamily="34" charset="0"/>
            </a:endParaRP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Regional and sub-regional coordinators for SG17</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Actions/achievements in support of </a:t>
            </a:r>
            <a:r>
              <a:rPr lang="en-US" altLang="en-US" sz="2000" dirty="0" err="1">
                <a:latin typeface="Arial" panose="020B0604020202020204" pitchFamily="34" charset="0"/>
              </a:rPr>
              <a:t>WTSA</a:t>
            </a:r>
            <a:r>
              <a:rPr lang="en-US" altLang="en-US" sz="2000" dirty="0">
                <a:latin typeface="Arial" panose="020B0604020202020204" pitchFamily="34" charset="0"/>
              </a:rPr>
              <a:t>, PP, </a:t>
            </a:r>
            <a:r>
              <a:rPr lang="en-US" altLang="en-US" sz="2000" dirty="0" err="1">
                <a:latin typeface="Arial" panose="020B0604020202020204" pitchFamily="34" charset="0"/>
              </a:rPr>
              <a:t>WTDC</a:t>
            </a:r>
            <a:r>
              <a:rPr lang="en-US" altLang="en-US" sz="2000" dirty="0">
                <a:latin typeface="Arial" panose="020B0604020202020204" pitchFamily="34" charset="0"/>
              </a:rPr>
              <a:t> Resolutions</a:t>
            </a:r>
          </a:p>
          <a:p>
            <a:pPr eaLnBrk="1" hangingPunct="1">
              <a:lnSpc>
                <a:spcPts val="2400"/>
              </a:lnSpc>
              <a:spcBef>
                <a:spcPts val="600"/>
              </a:spcBef>
              <a:buClr>
                <a:srgbClr val="FF0000"/>
              </a:buClr>
              <a:buFont typeface="Wingdings" panose="05000000000000000000" pitchFamily="2" charset="2"/>
              <a:buChar char="§"/>
            </a:pPr>
            <a:endParaRPr lang="en-US" altLang="en-US" sz="2400"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Bridging the standardization gap</a:t>
            </a:r>
          </a:p>
          <a:p>
            <a:pPr eaLnBrk="1" hangingPunct="1">
              <a:lnSpc>
                <a:spcPts val="2400"/>
              </a:lnSpc>
              <a:spcBef>
                <a:spcPts val="1800"/>
              </a:spcBef>
              <a:buClr>
                <a:srgbClr val="FF0000"/>
              </a:buClr>
              <a:buFont typeface="Wingdings" panose="05000000000000000000" pitchFamily="2" charset="2"/>
              <a:buChar char="§"/>
            </a:pPr>
            <a:r>
              <a:rPr lang="en-US" altLang="en-US" sz="2400" dirty="0">
                <a:latin typeface="Arial" panose="020B0604020202020204" pitchFamily="34" charset="0"/>
              </a:rPr>
              <a:t>Rapporteur: </a:t>
            </a:r>
            <a:r>
              <a:rPr lang="en-US" altLang="en-US" sz="2400" dirty="0" smtClean="0">
                <a:latin typeface="Arial" panose="020B0604020202020204" pitchFamily="34" charset="0"/>
              </a:rPr>
              <a:t>Mr Mohamed </a:t>
            </a:r>
            <a:r>
              <a:rPr lang="en-US" altLang="en-US" sz="2400" dirty="0">
                <a:latin typeface="Arial" panose="020B0604020202020204" pitchFamily="34" charset="0"/>
              </a:rPr>
              <a:t>M.K. ELHAJ </a:t>
            </a:r>
          </a:p>
        </p:txBody>
      </p:sp>
      <p:sp>
        <p:nvSpPr>
          <p:cNvPr id="6" name="Slide Number Placeholder 1"/>
          <p:cNvSpPr txBox="1">
            <a:spLocks/>
          </p:cNvSpPr>
          <p:nvPr/>
        </p:nvSpPr>
        <p:spPr bwMode="auto">
          <a:xfrm>
            <a:off x="6875463"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b="1"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 typeface="Arial" panose="020B0604020202020204" pitchFamily="34" charset="0"/>
              <a:buNone/>
            </a:pPr>
            <a:r>
              <a:rPr lang="en-US" altLang="en-US" sz="1200" dirty="0" smtClean="0">
                <a:solidFill>
                  <a:srgbClr val="898989"/>
                </a:solidFill>
              </a:rPr>
              <a:t>26/117</a:t>
            </a:r>
          </a:p>
        </p:txBody>
      </p:sp>
    </p:spTree>
    <p:extLst>
      <p:ext uri="{BB962C8B-B14F-4D97-AF65-F5344CB8AC3E}">
        <p14:creationId xmlns:p14="http://schemas.microsoft.com/office/powerpoint/2010/main" val="3096846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제목 1"/>
          <p:cNvSpPr>
            <a:spLocks noGrp="1"/>
          </p:cNvSpPr>
          <p:nvPr>
            <p:ph type="title"/>
          </p:nvPr>
        </p:nvSpPr>
        <p:spPr/>
        <p:txBody>
          <a:bodyPr/>
          <a:lstStyle/>
          <a:p>
            <a:r>
              <a:rPr lang="en-US" altLang="ko-KR" sz="2800" b="1" smtClean="0"/>
              <a:t>Question 2/17</a:t>
            </a:r>
            <a:br>
              <a:rPr lang="en-US" altLang="ko-KR" sz="2800" b="1" smtClean="0"/>
            </a:br>
            <a:r>
              <a:rPr lang="en-US" altLang="ko-KR" sz="2800" b="1" smtClean="0"/>
              <a:t>Security Architecture and Framework</a:t>
            </a:r>
            <a:endParaRPr lang="ko-KR" altLang="en-US" sz="2800" b="1" smtClean="0"/>
          </a:p>
        </p:txBody>
      </p:sp>
      <p:sp>
        <p:nvSpPr>
          <p:cNvPr id="44035" name="내용 개체 틀 2"/>
          <p:cNvSpPr>
            <a:spLocks noGrp="1"/>
          </p:cNvSpPr>
          <p:nvPr>
            <p:ph idx="1"/>
          </p:nvPr>
        </p:nvSpPr>
        <p:spPr>
          <a:xfrm>
            <a:off x="457200" y="1125538"/>
            <a:ext cx="8507413" cy="5543550"/>
          </a:xfrm>
        </p:spPr>
        <p:txBody>
          <a:bodyPr/>
          <a:lstStyle/>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Responsible for general security architecture and framework for telecommunication systems</a:t>
            </a:r>
          </a:p>
          <a:p>
            <a:pPr>
              <a:spcBef>
                <a:spcPct val="0"/>
              </a:spcBef>
              <a:buClr>
                <a:srgbClr val="FF0000"/>
              </a:buClr>
              <a:buFont typeface="Wingdings" panose="05000000000000000000" pitchFamily="2" charset="2"/>
              <a:buChar char="§"/>
            </a:pP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2 Recommendations and 4 Supplements approved in last study period</a:t>
            </a: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1 Recommendation and 1 Supplement approved in this study period</a:t>
            </a:r>
          </a:p>
          <a:p>
            <a:pPr>
              <a:spcBef>
                <a:spcPct val="0"/>
              </a:spcBef>
              <a:buClr>
                <a:srgbClr val="FF0000"/>
              </a:buClr>
              <a:buFont typeface="Wingdings" panose="05000000000000000000" pitchFamily="2" charset="2"/>
              <a:buChar char="§"/>
            </a:pP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Recommendations currently under study include:</a:t>
            </a:r>
          </a:p>
          <a:p>
            <a:pPr lvl="1">
              <a:spcBef>
                <a:spcPct val="0"/>
              </a:spcBef>
              <a:buClr>
                <a:srgbClr val="FF0000"/>
              </a:buClr>
              <a:buFont typeface="Arial" panose="020B0604020202020204" pitchFamily="34" charset="0"/>
              <a:buChar char="•"/>
            </a:pPr>
            <a:r>
              <a:rPr lang="en-US" altLang="ko-KR" sz="2000" b="1" dirty="0" err="1" smtClean="0">
                <a:cs typeface="Times New Roman" panose="02020603050405020304" pitchFamily="18" charset="0"/>
              </a:rPr>
              <a:t>X.gsiiso</a:t>
            </a:r>
            <a:r>
              <a:rPr lang="en-US" altLang="ko-KR" sz="2000" b="1" dirty="0" smtClean="0">
                <a:cs typeface="Times New Roman" panose="02020603050405020304" pitchFamily="18" charset="0"/>
              </a:rPr>
              <a:t>,</a:t>
            </a:r>
            <a:r>
              <a:rPr lang="en-US" altLang="ko-KR" sz="2000" dirty="0" smtClean="0">
                <a:cs typeface="Times New Roman" panose="02020603050405020304" pitchFamily="18" charset="0"/>
              </a:rPr>
              <a:t> Guidelines on security of the individual information service for</a:t>
            </a:r>
            <a:br>
              <a:rPr lang="en-US" altLang="ko-KR" sz="2000" dirty="0" smtClean="0">
                <a:cs typeface="Times New Roman" panose="02020603050405020304" pitchFamily="18" charset="0"/>
              </a:rPr>
            </a:br>
            <a:r>
              <a:rPr lang="en-US" altLang="ko-KR" sz="2000" dirty="0" smtClean="0">
                <a:cs typeface="Times New Roman" panose="02020603050405020304" pitchFamily="18" charset="0"/>
              </a:rPr>
              <a:t>                operators</a:t>
            </a:r>
          </a:p>
          <a:p>
            <a:pPr lvl="1">
              <a:spcBef>
                <a:spcPct val="0"/>
              </a:spcBef>
              <a:buClr>
                <a:srgbClr val="FF0000"/>
              </a:buClr>
              <a:buFont typeface="Arial" panose="020B0604020202020204" pitchFamily="34" charset="0"/>
              <a:buChar char="•"/>
            </a:pPr>
            <a:r>
              <a:rPr lang="en-GB" sz="2000" b="1" dirty="0" smtClean="0"/>
              <a:t>X.sdnsec-2</a:t>
            </a:r>
            <a:r>
              <a:rPr lang="en-GB" sz="2000" dirty="0" smtClean="0"/>
              <a:t>, </a:t>
            </a:r>
            <a:r>
              <a:rPr lang="en-US" sz="2000" dirty="0"/>
              <a:t>Security requirements and reference architecture </a:t>
            </a:r>
            <a:r>
              <a:rPr lang="en-US" sz="2000" dirty="0" smtClean="0"/>
              <a:t>for</a:t>
            </a:r>
            <a:br>
              <a:rPr lang="en-US" sz="2000" dirty="0" smtClean="0"/>
            </a:br>
            <a:r>
              <a:rPr lang="en-US" sz="2000" dirty="0" smtClean="0"/>
              <a:t>                      </a:t>
            </a:r>
            <a:r>
              <a:rPr lang="en-US" sz="2000" dirty="0"/>
              <a:t>Software-Defined Networking</a:t>
            </a:r>
            <a:endParaRPr lang="en-US" altLang="ko-KR" sz="2000" b="1" dirty="0" smtClean="0">
              <a:cs typeface="Times New Roman" panose="02020603050405020304" pitchFamily="18" charset="0"/>
            </a:endParaRPr>
          </a:p>
          <a:p>
            <a:pPr lvl="1">
              <a:spcBef>
                <a:spcPct val="0"/>
              </a:spcBef>
              <a:buClr>
                <a:srgbClr val="FF0000"/>
              </a:buClr>
              <a:buFont typeface="Arial" panose="020B0604020202020204" pitchFamily="34" charset="0"/>
              <a:buChar char="•"/>
            </a:pPr>
            <a:r>
              <a:rPr lang="en-US" altLang="ko-KR" sz="2000" b="1" dirty="0" err="1" smtClean="0">
                <a:cs typeface="Times New Roman" panose="02020603050405020304" pitchFamily="18" charset="0"/>
              </a:rPr>
              <a:t>X.tigsc</a:t>
            </a:r>
            <a:r>
              <a:rPr lang="en-US" altLang="ko-KR" sz="2000" dirty="0" smtClean="0">
                <a:cs typeface="Times New Roman" panose="02020603050405020304" pitchFamily="18" charset="0"/>
              </a:rPr>
              <a:t>, </a:t>
            </a:r>
            <a:r>
              <a:rPr lang="fr-FR" altLang="ko-KR" sz="2000" dirty="0" err="1" smtClean="0">
                <a:cs typeface="Times New Roman" panose="02020603050405020304" pitchFamily="18" charset="0"/>
              </a:rPr>
              <a:t>Technical</a:t>
            </a:r>
            <a:r>
              <a:rPr lang="fr-FR" altLang="ko-KR" sz="2000" dirty="0" smtClean="0">
                <a:cs typeface="Times New Roman" panose="02020603050405020304" pitchFamily="18" charset="0"/>
              </a:rPr>
              <a:t> </a:t>
            </a:r>
            <a:r>
              <a:rPr lang="fr-FR" altLang="ko-KR" sz="2000" dirty="0" err="1" smtClean="0">
                <a:cs typeface="Times New Roman" panose="02020603050405020304" pitchFamily="18" charset="0"/>
              </a:rPr>
              <a:t>implementation</a:t>
            </a:r>
            <a:r>
              <a:rPr lang="fr-FR" altLang="ko-KR" sz="2000" dirty="0" smtClean="0">
                <a:cs typeface="Times New Roman" panose="02020603050405020304" pitchFamily="18" charset="0"/>
              </a:rPr>
              <a:t> guidelines for ITU-T X.805</a:t>
            </a:r>
            <a:endParaRPr lang="en-US" altLang="ko-KR" sz="2000" dirty="0" smtClean="0">
              <a:cs typeface="Times New Roman" panose="02020603050405020304" pitchFamily="18" charset="0"/>
            </a:endParaRPr>
          </a:p>
          <a:p>
            <a:pPr lvl="1">
              <a:spcBef>
                <a:spcPct val="0"/>
              </a:spcBef>
              <a:buClr>
                <a:srgbClr val="FF0000"/>
              </a:buClr>
              <a:buFont typeface="Arial" panose="020B0604020202020204" pitchFamily="34" charset="0"/>
              <a:buChar char="•"/>
            </a:pPr>
            <a:r>
              <a:rPr lang="en-GB" altLang="en-US" sz="2000" b="1" dirty="0" err="1" smtClean="0">
                <a:ea typeface="맑은 고딕" panose="020B0503020000020004" pitchFamily="34" charset="-127"/>
                <a:cs typeface="Times New Roman" panose="02020603050405020304" pitchFamily="18" charset="0"/>
              </a:rPr>
              <a:t>X.sgmvno</a:t>
            </a:r>
            <a:r>
              <a:rPr lang="en-GB"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Supplement to ITU-T X.805 – Security guideline for mobile</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virtual network operator (MVNO)</a:t>
            </a: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Relationships with ISO/IEC JTC 1 SCs 27 and 37, IEC TC 25, ISO TC 12, IETF, ATIS, ETSI, 3GPP, 3GPP2</a:t>
            </a: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Rapporteur: Mr Patrick MWESIGWA</a:t>
            </a:r>
            <a:endParaRPr lang="en-GB" altLang="ko-KR" sz="2000" dirty="0" smtClean="0">
              <a:solidFill>
                <a:srgbClr val="000000"/>
              </a:solidFill>
              <a:cs typeface="Times New Roman" panose="02020603050405020304" pitchFamily="18" charset="0"/>
            </a:endParaRPr>
          </a:p>
        </p:txBody>
      </p:sp>
      <p:sp>
        <p:nvSpPr>
          <p:cNvPr id="440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98E826F8-BC0E-40DB-B8BF-CCF7C31DDCA3}" type="slidenum">
              <a:rPr lang="en-US" altLang="en-US" sz="1200" smtClean="0">
                <a:solidFill>
                  <a:srgbClr val="898989"/>
                </a:solidFill>
              </a:rPr>
              <a:pPr>
                <a:spcBef>
                  <a:spcPct val="0"/>
                </a:spcBef>
                <a:buFont typeface="Arial" panose="020B0604020202020204" pitchFamily="34" charset="0"/>
                <a:buNone/>
              </a:pPr>
              <a:t>27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9388" y="174625"/>
            <a:ext cx="8785225" cy="877888"/>
          </a:xfrm>
        </p:spPr>
        <p:txBody>
          <a:bodyPr/>
          <a:lstStyle/>
          <a:p>
            <a:r>
              <a:rPr lang="en-US" altLang="ja-JP" sz="2800" b="1" smtClean="0"/>
              <a:t>Question 3/17</a:t>
            </a:r>
            <a:br>
              <a:rPr lang="en-US" altLang="ja-JP" sz="2800" b="1" smtClean="0"/>
            </a:br>
            <a:r>
              <a:rPr lang="en-US" altLang="ja-JP" sz="2800" b="1" smtClean="0"/>
              <a:t>Telecommunication information security management</a:t>
            </a:r>
          </a:p>
        </p:txBody>
      </p:sp>
      <p:sp>
        <p:nvSpPr>
          <p:cNvPr id="45059" name="Rectangle 3"/>
          <p:cNvSpPr>
            <a:spLocks noGrp="1" noChangeArrowheads="1"/>
          </p:cNvSpPr>
          <p:nvPr>
            <p:ph type="body" idx="1"/>
          </p:nvPr>
        </p:nvSpPr>
        <p:spPr>
          <a:xfrm>
            <a:off x="200025" y="1125538"/>
            <a:ext cx="8764588" cy="5616575"/>
          </a:xfrm>
        </p:spPr>
        <p:txBody>
          <a:bodyPr/>
          <a:lstStyle/>
          <a:p>
            <a:pPr>
              <a:lnSpc>
                <a:spcPct val="90000"/>
              </a:lnSpc>
              <a:buClr>
                <a:srgbClr val="FF0000"/>
              </a:buClr>
              <a:buFont typeface="Wingdings" panose="05000000000000000000" pitchFamily="2" charset="2"/>
              <a:buChar char="§"/>
            </a:pPr>
            <a:r>
              <a:rPr lang="en-US" altLang="ja-JP" sz="2400" dirty="0" smtClean="0"/>
              <a:t>Responsible for information security management - X.1051, etc.</a:t>
            </a:r>
          </a:p>
          <a:p>
            <a:pPr>
              <a:lnSpc>
                <a:spcPct val="90000"/>
              </a:lnSpc>
              <a:spcBef>
                <a:spcPts val="400"/>
              </a:spcBef>
              <a:buClr>
                <a:srgbClr val="FF0000"/>
              </a:buClr>
              <a:buFont typeface="Wingdings" panose="05000000000000000000" pitchFamily="2" charset="2"/>
              <a:buChar char="§"/>
            </a:pPr>
            <a:r>
              <a:rPr lang="en-US" altLang="ko-KR" sz="2400" dirty="0" smtClean="0">
                <a:cs typeface="Times New Roman" panose="02020603050405020304" pitchFamily="18" charset="0"/>
              </a:rPr>
              <a:t>5 Recommendations approved in last study period</a:t>
            </a:r>
          </a:p>
          <a:p>
            <a:pPr>
              <a:lnSpc>
                <a:spcPct val="90000"/>
              </a:lnSpc>
              <a:spcBef>
                <a:spcPts val="400"/>
              </a:spcBef>
              <a:buClr>
                <a:srgbClr val="FF0000"/>
              </a:buClr>
              <a:buFont typeface="Wingdings" panose="05000000000000000000" pitchFamily="2" charset="2"/>
              <a:buChar char="§"/>
            </a:pPr>
            <a:r>
              <a:rPr lang="en-US" altLang="ja-JP" sz="2400" dirty="0" smtClean="0"/>
              <a:t>Developing specific guidelines including: </a:t>
            </a:r>
          </a:p>
          <a:p>
            <a:pPr lvl="1">
              <a:lnSpc>
                <a:spcPct val="90000"/>
              </a:lnSpc>
              <a:spcBef>
                <a:spcPts val="200"/>
              </a:spcBef>
              <a:buClr>
                <a:srgbClr val="FF0000"/>
              </a:buClr>
              <a:buFont typeface="Arial" panose="020B0604020202020204" pitchFamily="34" charset="0"/>
              <a:buChar char="•"/>
            </a:pPr>
            <a:r>
              <a:rPr lang="en-US" altLang="ja-JP" sz="2000" b="1" dirty="0" smtClean="0"/>
              <a:t>X.1051rev</a:t>
            </a:r>
            <a:r>
              <a:rPr lang="en-US" altLang="ja-JP" sz="2000" dirty="0" smtClean="0"/>
              <a:t>,  Information technology – Security techniques – Information</a:t>
            </a:r>
            <a:br>
              <a:rPr lang="en-US" altLang="ja-JP" sz="2000" dirty="0" smtClean="0"/>
            </a:br>
            <a:r>
              <a:rPr lang="en-US" altLang="ja-JP" sz="2000" dirty="0" smtClean="0"/>
              <a:t>                      security management guidelines for telecommunications</a:t>
            </a:r>
            <a:br>
              <a:rPr lang="en-US" altLang="ja-JP" sz="2000" dirty="0" smtClean="0"/>
            </a:br>
            <a:r>
              <a:rPr lang="en-US" altLang="ja-JP" sz="2000" dirty="0" smtClean="0"/>
              <a:t>                      organizations based on ISO/IEC 27002</a:t>
            </a:r>
          </a:p>
          <a:p>
            <a:pPr lvl="1">
              <a:lnSpc>
                <a:spcPct val="90000"/>
              </a:lnSpc>
              <a:spcBef>
                <a:spcPts val="200"/>
              </a:spcBef>
              <a:buClr>
                <a:srgbClr val="FF0000"/>
              </a:buClr>
              <a:buFont typeface="Arial" panose="020B0604020202020204" pitchFamily="34" charset="0"/>
              <a:buChar char="•"/>
            </a:pPr>
            <a:r>
              <a:rPr lang="en-US" altLang="ja-JP" sz="2000" b="1" dirty="0" err="1" smtClean="0"/>
              <a:t>X.gpim</a:t>
            </a:r>
            <a:r>
              <a:rPr lang="en-US" altLang="ja-JP" sz="2000" b="1" dirty="0" smtClean="0"/>
              <a:t>, </a:t>
            </a:r>
            <a:r>
              <a:rPr lang="en-US" altLang="ja-JP" sz="2000" dirty="0" smtClean="0"/>
              <a:t>Code of practice for personally identifiable information protection</a:t>
            </a:r>
            <a:br>
              <a:rPr lang="en-US" altLang="ja-JP" sz="2000" dirty="0" smtClean="0"/>
            </a:br>
            <a:r>
              <a:rPr lang="en-US" altLang="ja-JP" sz="2000" dirty="0" smtClean="0"/>
              <a:t>               (common text with ISO/IEC 29151)</a:t>
            </a:r>
            <a:endParaRPr lang="en-US" altLang="ja-JP" sz="2000" b="1" dirty="0" smtClean="0"/>
          </a:p>
          <a:p>
            <a:pPr lvl="1">
              <a:lnSpc>
                <a:spcPct val="90000"/>
              </a:lnSpc>
              <a:spcBef>
                <a:spcPts val="200"/>
              </a:spcBef>
              <a:buClr>
                <a:srgbClr val="FF0000"/>
              </a:buClr>
              <a:buFont typeface="Arial" panose="020B0604020202020204" pitchFamily="34" charset="0"/>
              <a:buChar char="•"/>
            </a:pPr>
            <a:r>
              <a:rPr lang="en-US" altLang="ja-JP" sz="2000" b="1" dirty="0" err="1" smtClean="0"/>
              <a:t>X.sgsm</a:t>
            </a:r>
            <a:r>
              <a:rPr lang="en-US" altLang="ja-JP" sz="2000" dirty="0" smtClean="0"/>
              <a:t>, Information security management guidelines</a:t>
            </a:r>
            <a:br>
              <a:rPr lang="en-US" altLang="ja-JP" sz="2000" dirty="0" smtClean="0"/>
            </a:br>
            <a:r>
              <a:rPr lang="en-US" altLang="ja-JP" sz="2000" dirty="0" smtClean="0"/>
              <a:t>               for small and medium telecommunication</a:t>
            </a:r>
            <a:br>
              <a:rPr lang="en-US" altLang="ja-JP" sz="2000" dirty="0" smtClean="0"/>
            </a:br>
            <a:r>
              <a:rPr lang="en-US" altLang="ja-JP" sz="2000" dirty="0" smtClean="0"/>
              <a:t>               organizations</a:t>
            </a:r>
          </a:p>
          <a:p>
            <a:pPr lvl="1">
              <a:lnSpc>
                <a:spcPct val="90000"/>
              </a:lnSpc>
              <a:spcBef>
                <a:spcPts val="200"/>
              </a:spcBef>
              <a:buClr>
                <a:srgbClr val="FF0000"/>
              </a:buClr>
              <a:buFont typeface="Arial" panose="020B0604020202020204" pitchFamily="34" charset="0"/>
              <a:buChar char="•"/>
            </a:pPr>
            <a:r>
              <a:rPr lang="en-US" altLang="ja-JP" sz="2000" b="1" dirty="0" err="1" smtClean="0"/>
              <a:t>X.sup-gpim</a:t>
            </a:r>
            <a:r>
              <a:rPr lang="en-US" altLang="ja-JP" sz="2000" dirty="0" smtClean="0"/>
              <a:t>, Supplement to ITU-T </a:t>
            </a:r>
            <a:r>
              <a:rPr lang="en-US" altLang="ja-JP" sz="2000" dirty="0" err="1" smtClean="0"/>
              <a:t>X.gpim</a:t>
            </a:r>
            <a:r>
              <a:rPr lang="en-US" altLang="ja-JP" sz="2000" dirty="0" smtClean="0"/>
              <a:t/>
            </a:r>
            <a:br>
              <a:rPr lang="en-US" altLang="ja-JP" sz="2000" dirty="0" smtClean="0"/>
            </a:br>
            <a:r>
              <a:rPr lang="en-US" altLang="ja-JP" sz="2000" dirty="0" smtClean="0"/>
              <a:t>                       Code of practice for personally identifiable</a:t>
            </a:r>
            <a:br>
              <a:rPr lang="en-US" altLang="ja-JP" sz="2000" dirty="0" smtClean="0"/>
            </a:br>
            <a:r>
              <a:rPr lang="en-US" altLang="ja-JP" sz="2000" dirty="0" smtClean="0"/>
              <a:t>                      information protection based on </a:t>
            </a:r>
            <a:br>
              <a:rPr lang="en-US" altLang="ja-JP" sz="2000" dirty="0" smtClean="0"/>
            </a:br>
            <a:r>
              <a:rPr lang="en-US" altLang="ja-JP" sz="2000" dirty="0" smtClean="0"/>
              <a:t>         ITU-T </a:t>
            </a:r>
            <a:r>
              <a:rPr lang="en-US" altLang="ja-JP" sz="2000" dirty="0" err="1" smtClean="0"/>
              <a:t>X.gpim</a:t>
            </a:r>
            <a:r>
              <a:rPr lang="en-US" altLang="ja-JP" sz="2000" dirty="0" smtClean="0"/>
              <a:t> for telecommunications organizations</a:t>
            </a:r>
            <a:endParaRPr lang="en-US" altLang="ja-JP" sz="2400" dirty="0" smtClean="0"/>
          </a:p>
          <a:p>
            <a:pPr>
              <a:lnSpc>
                <a:spcPct val="90000"/>
              </a:lnSpc>
              <a:spcBef>
                <a:spcPts val="400"/>
              </a:spcBef>
              <a:buClr>
                <a:srgbClr val="FF0000"/>
              </a:buClr>
              <a:buFont typeface="Wingdings" panose="05000000000000000000" pitchFamily="2" charset="2"/>
              <a:buChar char="§"/>
            </a:pPr>
            <a:r>
              <a:rPr lang="en-US" altLang="ja-JP" sz="2400" dirty="0" smtClean="0"/>
              <a:t>Close collaboration with ISO/IEC JTC 1/SC 27</a:t>
            </a:r>
          </a:p>
          <a:p>
            <a:pPr>
              <a:lnSpc>
                <a:spcPct val="90000"/>
              </a:lnSpc>
              <a:spcBef>
                <a:spcPts val="400"/>
              </a:spcBef>
              <a:buClr>
                <a:srgbClr val="FF0000"/>
              </a:buClr>
              <a:buFont typeface="Wingdings" panose="05000000000000000000" pitchFamily="2" charset="2"/>
              <a:buChar char="§"/>
            </a:pPr>
            <a:r>
              <a:rPr lang="en-US" altLang="ja-JP" sz="2400" dirty="0" smtClean="0"/>
              <a:t>Rapporteur:  Ms Miho NAGANUMA</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429000"/>
            <a:ext cx="23050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D246DAD-9305-48FB-890E-811742DDE765}" type="slidenum">
              <a:rPr lang="en-US" altLang="en-US" sz="1200" smtClean="0">
                <a:solidFill>
                  <a:srgbClr val="898989"/>
                </a:solidFill>
              </a:rPr>
              <a:pPr>
                <a:spcBef>
                  <a:spcPct val="0"/>
                </a:spcBef>
                <a:buFont typeface="Arial" panose="020B0604020202020204" pitchFamily="34" charset="0"/>
                <a:buNone/>
              </a:pPr>
              <a:t>28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15888"/>
            <a:ext cx="9144000" cy="1081087"/>
          </a:xfrm>
        </p:spPr>
        <p:txBody>
          <a:bodyPr/>
          <a:lstStyle/>
          <a:p>
            <a:r>
              <a:rPr lang="en-US" altLang="en-US" sz="2800" b="1" smtClean="0"/>
              <a:t>Working Party 2/17</a:t>
            </a:r>
            <a:br>
              <a:rPr lang="en-US" altLang="en-US" sz="2800" b="1" smtClean="0"/>
            </a:br>
            <a:r>
              <a:rPr lang="en-US" altLang="en-US" sz="2800" b="1" smtClean="0"/>
              <a:t>Network and information security</a:t>
            </a:r>
          </a:p>
        </p:txBody>
      </p:sp>
      <p:sp>
        <p:nvSpPr>
          <p:cNvPr id="10" name="Rectangle 10"/>
          <p:cNvSpPr>
            <a:spLocks noChangeArrowheads="1"/>
          </p:cNvSpPr>
          <p:nvPr/>
        </p:nvSpPr>
        <p:spPr bwMode="auto">
          <a:xfrm>
            <a:off x="792163" y="2349500"/>
            <a:ext cx="7140575"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1" name="Rectangle 11"/>
          <p:cNvSpPr>
            <a:spLocks noChangeArrowheads="1"/>
          </p:cNvSpPr>
          <p:nvPr/>
        </p:nvSpPr>
        <p:spPr bwMode="auto">
          <a:xfrm>
            <a:off x="792163" y="2940050"/>
            <a:ext cx="7156450"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6" name="Text Box 43"/>
          <p:cNvSpPr txBox="1">
            <a:spLocks noChangeArrowheads="1"/>
          </p:cNvSpPr>
          <p:nvPr/>
        </p:nvSpPr>
        <p:spPr bwMode="auto">
          <a:xfrm>
            <a:off x="803275" y="2409825"/>
            <a:ext cx="2576513"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Q4/17</a:t>
            </a:r>
            <a:r>
              <a:rPr lang="en-US" sz="2000" b="1" dirty="0" smtClean="0">
                <a:latin typeface="+mn-lt"/>
              </a:rPr>
              <a:t>   </a:t>
            </a:r>
            <a:r>
              <a:rPr lang="en-US" sz="2000" b="1" dirty="0" err="1" smtClean="0">
                <a:latin typeface="+mn-lt"/>
              </a:rPr>
              <a:t>Cybersecurity</a:t>
            </a:r>
            <a:endParaRPr lang="en-US" sz="2000" b="1" dirty="0" smtClean="0">
              <a:latin typeface="+mn-lt"/>
            </a:endParaRPr>
          </a:p>
        </p:txBody>
      </p:sp>
      <p:sp>
        <p:nvSpPr>
          <p:cNvPr id="17" name="Text Box 44"/>
          <p:cNvSpPr txBox="1">
            <a:spLocks noChangeArrowheads="1"/>
          </p:cNvSpPr>
          <p:nvPr/>
        </p:nvSpPr>
        <p:spPr bwMode="auto">
          <a:xfrm>
            <a:off x="809625" y="2968625"/>
            <a:ext cx="684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9900"/>
                </a:solidFill>
              </a:rPr>
              <a:t>Q5/17   </a:t>
            </a:r>
            <a:r>
              <a:rPr lang="en-US" altLang="en-US" sz="2000" b="1"/>
              <a:t>Countering spam by technical means</a:t>
            </a:r>
            <a:endParaRPr lang="en-US" altLang="en-US" sz="2000" b="1">
              <a:solidFill>
                <a:srgbClr val="009900"/>
              </a:solidFill>
            </a:endParaRPr>
          </a:p>
        </p:txBody>
      </p:sp>
      <p:sp>
        <p:nvSpPr>
          <p:cNvPr id="19" name="TextBox 18"/>
          <p:cNvSpPr txBox="1"/>
          <p:nvPr/>
        </p:nvSpPr>
        <p:spPr>
          <a:xfrm>
            <a:off x="2287588" y="1628775"/>
            <a:ext cx="4105275" cy="461963"/>
          </a:xfrm>
          <a:prstGeom prst="rect">
            <a:avLst/>
          </a:prstGeom>
          <a:noFill/>
        </p:spPr>
        <p:txBody>
          <a:bodyPr>
            <a:spAutoFit/>
          </a:bodyPr>
          <a:lstStyle/>
          <a:p>
            <a:pPr algn="ctr" eaLnBrk="1" hangingPunct="1">
              <a:defRPr/>
            </a:pPr>
            <a:r>
              <a:rPr lang="en-US" sz="2400" dirty="0">
                <a:latin typeface="+mn-lt"/>
              </a:rPr>
              <a:t>Chairman: </a:t>
            </a:r>
            <a:r>
              <a:rPr lang="en-US" sz="2400" dirty="0" err="1">
                <a:latin typeface="+mn-lt"/>
              </a:rPr>
              <a:t>Sacid</a:t>
            </a:r>
            <a:r>
              <a:rPr lang="en-US" sz="2400" dirty="0">
                <a:latin typeface="+mn-lt"/>
              </a:rPr>
              <a:t> SARIKAYA</a:t>
            </a:r>
          </a:p>
        </p:txBody>
      </p:sp>
      <p:sp>
        <p:nvSpPr>
          <p:cNvPr id="460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D73648D-F749-44E1-93AE-7A37A5F90846}" type="slidenum">
              <a:rPr lang="en-US" altLang="en-US" sz="1200" smtClean="0">
                <a:solidFill>
                  <a:srgbClr val="898989"/>
                </a:solidFill>
              </a:rPr>
              <a:pPr>
                <a:spcBef>
                  <a:spcPct val="0"/>
                </a:spcBef>
                <a:buFont typeface="Arial" panose="020B0604020202020204" pitchFamily="34" charset="0"/>
                <a:buNone/>
              </a:pPr>
              <a:t>29</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(1/4)</a:t>
            </a:r>
          </a:p>
        </p:txBody>
      </p:sp>
      <p:sp>
        <p:nvSpPr>
          <p:cNvPr id="16387"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National laws are oftentimes inadequate to protect against attacks.</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They are insufficient from the timing perspective</a:t>
            </a:r>
            <a:br>
              <a:rPr lang="en-US" altLang="en-US" sz="2400" dirty="0" smtClean="0"/>
            </a:br>
            <a:r>
              <a:rPr lang="en-US" altLang="en-US" sz="2400" dirty="0" smtClean="0"/>
              <a:t>(i.e. laws cannot keep up with the pace of technological change),</a:t>
            </a:r>
            <a:br>
              <a:rPr lang="en-US" altLang="en-US" sz="2400" dirty="0" smtClean="0"/>
            </a:br>
            <a:r>
              <a:rPr lang="en-US" altLang="en-US" sz="2400" dirty="0" smtClean="0"/>
              <a:t>and, since attacks are often transnational, national laws may well be inapplicable anyway. </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What this means is that the defenses must be largely technical, procedural and administrative; i.e. those that can be addressed in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The development of standards in an open forum that comprises international specialists from a wide variety of environments and backgrounds provides the best possible opportunity to ensure relevant, complete and effective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SG17 provides the environment in which such standards can be, and are being, developed.</a:t>
            </a:r>
          </a:p>
          <a:p>
            <a:pPr marL="365125" lvl="1" indent="-273050">
              <a:lnSpc>
                <a:spcPct val="90000"/>
              </a:lnSpc>
              <a:spcBef>
                <a:spcPts val="800"/>
              </a:spcBef>
              <a:buClr>
                <a:srgbClr val="FF0000"/>
              </a:buClr>
              <a:buFont typeface="Arial" panose="020B0604020202020204" pitchFamily="34" charset="0"/>
              <a:buNone/>
            </a:pPr>
            <a:endParaRPr lang="en-US" altLang="en-US" sz="2200" b="1" dirty="0" smtClean="0"/>
          </a:p>
        </p:txBody>
      </p:sp>
      <p:sp>
        <p:nvSpPr>
          <p:cNvPr id="163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A54EFC-D46D-4AD3-A616-E5C1DA55E11F}" type="slidenum">
              <a:rPr lang="en-US" altLang="en-US" sz="1200" smtClean="0">
                <a:solidFill>
                  <a:srgbClr val="898989"/>
                </a:solidFill>
              </a:rPr>
              <a:pPr>
                <a:spcBef>
                  <a:spcPct val="0"/>
                </a:spcBef>
                <a:buFontTx/>
                <a:buNone/>
              </a:pPr>
              <a:t>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052513"/>
          </a:xfrm>
        </p:spPr>
        <p:txBody>
          <a:bodyPr/>
          <a:lstStyle/>
          <a:p>
            <a:r>
              <a:rPr lang="en-US" altLang="en-US" sz="2800" b="1" smtClean="0"/>
              <a:t>Question 4/17 </a:t>
            </a:r>
            <a:br>
              <a:rPr lang="en-US" altLang="en-US" sz="2800" b="1" smtClean="0"/>
            </a:br>
            <a:r>
              <a:rPr lang="en-US" altLang="en-US" sz="2800" b="1" smtClean="0"/>
              <a:t>Cybersecurity</a:t>
            </a:r>
            <a:endParaRPr lang="en-US" altLang="en-US" sz="2800" smtClean="0"/>
          </a:p>
        </p:txBody>
      </p:sp>
      <p:sp>
        <p:nvSpPr>
          <p:cNvPr id="47107" name="Content Placeholder 2"/>
          <p:cNvSpPr>
            <a:spLocks noGrp="1"/>
          </p:cNvSpPr>
          <p:nvPr>
            <p:ph idx="1"/>
          </p:nvPr>
        </p:nvSpPr>
        <p:spPr>
          <a:xfrm>
            <a:off x="323850" y="1052513"/>
            <a:ext cx="8820150" cy="5761037"/>
          </a:xfrm>
        </p:spPr>
        <p:txBody>
          <a:bodyPr/>
          <a:lstStyle/>
          <a:p>
            <a:pPr>
              <a:spcBef>
                <a:spcPts val="200"/>
              </a:spcBef>
              <a:buClr>
                <a:srgbClr val="FF0000"/>
              </a:buClr>
              <a:buFont typeface="Wingdings" panose="05000000000000000000" pitchFamily="2" charset="2"/>
              <a:buChar char="§"/>
            </a:pPr>
            <a:r>
              <a:rPr lang="en-US" altLang="en-US" sz="2400" dirty="0" smtClean="0"/>
              <a:t>Cybersecurity by design no longer possible; a new paradigm:</a:t>
            </a:r>
          </a:p>
          <a:p>
            <a:pPr lvl="1">
              <a:lnSpc>
                <a:spcPts val="2000"/>
              </a:lnSpc>
              <a:spcBef>
                <a:spcPts val="100"/>
              </a:spcBef>
              <a:buClr>
                <a:srgbClr val="FF0000"/>
              </a:buClr>
              <a:buFont typeface="Arial" panose="020B0604020202020204" pitchFamily="34" charset="0"/>
              <a:buChar char="•"/>
            </a:pPr>
            <a:r>
              <a:rPr lang="en-US" altLang="en-US" sz="2000" dirty="0" smtClean="0"/>
              <a:t>know your weaknesses </a:t>
            </a:r>
            <a:r>
              <a:rPr lang="en-US" altLang="en-US" sz="1400" dirty="0" smtClean="0">
                <a:sym typeface="Wingdings" panose="05000000000000000000" pitchFamily="2" charset="2"/>
              </a:rPr>
              <a:t></a:t>
            </a:r>
            <a:r>
              <a:rPr lang="en-US" altLang="en-US" sz="2000" dirty="0" smtClean="0"/>
              <a:t> minimize the vulnerabilities</a:t>
            </a:r>
          </a:p>
          <a:p>
            <a:pPr lvl="1">
              <a:lnSpc>
                <a:spcPts val="2000"/>
              </a:lnSpc>
              <a:spcBef>
                <a:spcPts val="100"/>
              </a:spcBef>
              <a:buClr>
                <a:srgbClr val="FF0000"/>
              </a:buClr>
              <a:buFont typeface="Arial" panose="020B0604020202020204" pitchFamily="34" charset="0"/>
              <a:buChar char="•"/>
            </a:pPr>
            <a:r>
              <a:rPr lang="en-US" altLang="en-US" sz="2000" dirty="0" smtClean="0"/>
              <a:t>know your attacks  </a:t>
            </a:r>
            <a:r>
              <a:rPr lang="en-US" altLang="en-US" sz="1400" dirty="0" smtClean="0">
                <a:sym typeface="Wingdings" panose="05000000000000000000" pitchFamily="2" charset="2"/>
              </a:rPr>
              <a:t> </a:t>
            </a:r>
            <a:r>
              <a:rPr lang="en-US" altLang="en-US" sz="2000" dirty="0" smtClean="0"/>
              <a:t> share the heuristics within trust communities</a:t>
            </a:r>
          </a:p>
          <a:p>
            <a:pPr>
              <a:lnSpc>
                <a:spcPct val="90000"/>
              </a:lnSpc>
              <a:buClr>
                <a:srgbClr val="FF0000"/>
              </a:buClr>
              <a:buFont typeface="Wingdings" panose="05000000000000000000" pitchFamily="2" charset="2"/>
              <a:buChar char="§"/>
            </a:pPr>
            <a:r>
              <a:rPr lang="en-US" altLang="en-US" sz="2400" dirty="0" smtClean="0"/>
              <a:t>Current work program (6 Recommendations under development) </a:t>
            </a:r>
          </a:p>
          <a:p>
            <a:pPr lvl="1">
              <a:lnSpc>
                <a:spcPct val="90000"/>
              </a:lnSpc>
              <a:spcBef>
                <a:spcPts val="400"/>
              </a:spcBef>
              <a:buClr>
                <a:srgbClr val="FF0000"/>
              </a:buClr>
              <a:buFont typeface="Wingdings" panose="05000000000000000000" pitchFamily="2" charset="2"/>
              <a:buChar char="§"/>
            </a:pPr>
            <a:r>
              <a:rPr lang="en-US" altLang="en-US" sz="2000" dirty="0" smtClean="0"/>
              <a:t>X.1500 suite: Cybersecurity Information Exchange (CYBEX) – non-prescriptive, extensible, complementary techniques for the new paradigm </a:t>
            </a:r>
          </a:p>
          <a:p>
            <a:pPr lvl="2">
              <a:spcBef>
                <a:spcPct val="0"/>
              </a:spcBef>
              <a:buClr>
                <a:srgbClr val="FF0000"/>
              </a:buClr>
            </a:pPr>
            <a:r>
              <a:rPr lang="en-US" altLang="en-US" sz="1800" dirty="0" smtClean="0"/>
              <a:t>Weakness, vulnerability and state </a:t>
            </a:r>
          </a:p>
          <a:p>
            <a:pPr lvl="2">
              <a:spcBef>
                <a:spcPct val="0"/>
              </a:spcBef>
              <a:buClr>
                <a:srgbClr val="FF0000"/>
              </a:buClr>
            </a:pPr>
            <a:r>
              <a:rPr lang="en-US" altLang="en-US" sz="1800" dirty="0" smtClean="0"/>
              <a:t>Event, incident, and heuristics</a:t>
            </a:r>
          </a:p>
          <a:p>
            <a:pPr lvl="2">
              <a:spcBef>
                <a:spcPct val="0"/>
              </a:spcBef>
              <a:buClr>
                <a:srgbClr val="FF0000"/>
              </a:buClr>
            </a:pPr>
            <a:r>
              <a:rPr lang="en-US" altLang="en-US" sz="1800" dirty="0" smtClean="0"/>
              <a:t>Information exchange policy</a:t>
            </a:r>
          </a:p>
          <a:p>
            <a:pPr lvl="2">
              <a:spcBef>
                <a:spcPct val="0"/>
              </a:spcBef>
              <a:buClr>
                <a:srgbClr val="FF0000"/>
              </a:buClr>
            </a:pPr>
            <a:r>
              <a:rPr lang="en-US" altLang="en-US" sz="1800" dirty="0" smtClean="0"/>
              <a:t>Identification, discovery, and query </a:t>
            </a:r>
          </a:p>
          <a:p>
            <a:pPr lvl="2">
              <a:spcBef>
                <a:spcPct val="0"/>
              </a:spcBef>
              <a:buClr>
                <a:srgbClr val="FF0000"/>
              </a:buClr>
            </a:pPr>
            <a:r>
              <a:rPr lang="en-US" altLang="en-US" sz="1800" dirty="0" smtClean="0"/>
              <a:t>Identity assurance </a:t>
            </a:r>
          </a:p>
          <a:p>
            <a:pPr lvl="2">
              <a:spcBef>
                <a:spcPct val="0"/>
              </a:spcBef>
              <a:buClr>
                <a:srgbClr val="FF0000"/>
              </a:buClr>
            </a:pPr>
            <a:r>
              <a:rPr lang="en-US" altLang="en-US" sz="1800" dirty="0" smtClean="0"/>
              <a:t>Exchange protocols </a:t>
            </a:r>
          </a:p>
          <a:p>
            <a:pPr lvl="1">
              <a:spcBef>
                <a:spcPts val="400"/>
              </a:spcBef>
              <a:buClr>
                <a:srgbClr val="FF0000"/>
              </a:buClr>
              <a:buFont typeface="Wingdings" panose="05000000000000000000" pitchFamily="2" charset="2"/>
              <a:buChar char="§"/>
            </a:pPr>
            <a:r>
              <a:rPr lang="en-US" altLang="en-US" sz="2000" dirty="0" smtClean="0"/>
              <a:t>Non-CYBEX deliverables include compendiums and guidelines for</a:t>
            </a:r>
          </a:p>
          <a:p>
            <a:pPr lvl="2">
              <a:spcBef>
                <a:spcPct val="0"/>
              </a:spcBef>
              <a:buClr>
                <a:srgbClr val="FF0000"/>
              </a:buClr>
            </a:pPr>
            <a:r>
              <a:rPr lang="en-US" altLang="en-US" sz="1800" dirty="0" smtClean="0"/>
              <a:t>Abnormal traffic detection</a:t>
            </a:r>
          </a:p>
          <a:p>
            <a:pPr lvl="2">
              <a:spcBef>
                <a:spcPct val="0"/>
              </a:spcBef>
              <a:buClr>
                <a:srgbClr val="FF0000"/>
              </a:buClr>
            </a:pPr>
            <a:r>
              <a:rPr lang="en-US" altLang="en-US" sz="1800" dirty="0" smtClean="0"/>
              <a:t>Botnet mitigation</a:t>
            </a:r>
          </a:p>
          <a:p>
            <a:pPr lvl="2">
              <a:spcBef>
                <a:spcPct val="0"/>
              </a:spcBef>
              <a:buClr>
                <a:srgbClr val="FF0000"/>
              </a:buClr>
            </a:pPr>
            <a:r>
              <a:rPr lang="en-US" altLang="en-US" sz="1800" dirty="0" smtClean="0"/>
              <a:t>Attack source attribution (including </a:t>
            </a:r>
            <a:r>
              <a:rPr lang="en-US" altLang="en-US" sz="1800" dirty="0" err="1" smtClean="0"/>
              <a:t>traceback</a:t>
            </a:r>
            <a:r>
              <a:rPr lang="en-US" altLang="en-US" sz="1800" dirty="0" smtClean="0"/>
              <a:t>)</a:t>
            </a:r>
          </a:p>
          <a:p>
            <a:pPr>
              <a:spcBef>
                <a:spcPct val="0"/>
              </a:spcBef>
              <a:buClr>
                <a:srgbClr val="FF0000"/>
              </a:buClr>
            </a:pPr>
            <a:r>
              <a:rPr lang="en-US" altLang="en-US" sz="2400" dirty="0" smtClean="0"/>
              <a:t>Extensive relationships with many external bodies</a:t>
            </a:r>
          </a:p>
          <a:p>
            <a:pPr>
              <a:spcBef>
                <a:spcPct val="0"/>
              </a:spcBef>
              <a:buClr>
                <a:srgbClr val="FF0000"/>
              </a:buClr>
            </a:pPr>
            <a:r>
              <a:rPr lang="en-US" altLang="en-US" sz="2400" dirty="0" smtClean="0">
                <a:ea typeface="맑은 고딕" panose="020B0503020000020004" pitchFamily="34" charset="-127"/>
                <a:cs typeface="Times New Roman" panose="02020603050405020304" pitchFamily="18" charset="0"/>
              </a:rPr>
              <a:t>Rapporteur: Mr </a:t>
            </a:r>
            <a:r>
              <a:rPr lang="en-US" altLang="en-US" sz="2400" dirty="0" err="1" smtClean="0">
                <a:ea typeface="맑은 고딕" panose="020B0503020000020004" pitchFamily="34" charset="-127"/>
                <a:cs typeface="Times New Roman" panose="02020603050405020304" pitchFamily="18" charset="0"/>
              </a:rPr>
              <a:t>Youki</a:t>
            </a:r>
            <a:r>
              <a:rPr lang="en-US" altLang="en-US" sz="2400" dirty="0" smtClean="0">
                <a:ea typeface="맑은 고딕" panose="020B0503020000020004" pitchFamily="34" charset="-127"/>
                <a:cs typeface="Times New Roman" panose="02020603050405020304" pitchFamily="18" charset="0"/>
              </a:rPr>
              <a:t> KADOBAYASHI</a:t>
            </a:r>
          </a:p>
        </p:txBody>
      </p:sp>
      <p:sp>
        <p:nvSpPr>
          <p:cNvPr id="471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11806CB5-DD2E-4999-BEC7-D6DACABDB20C}" type="slidenum">
              <a:rPr lang="en-US" altLang="en-US" sz="1200" smtClean="0">
                <a:solidFill>
                  <a:srgbClr val="898989"/>
                </a:solidFill>
              </a:rPr>
              <a:pPr>
                <a:spcBef>
                  <a:spcPct val="0"/>
                </a:spcBef>
                <a:buFont typeface="Arial" panose="020B0604020202020204" pitchFamily="34" charset="0"/>
                <a:buNone/>
              </a:pPr>
              <a:t>30</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r>
              <a:rPr lang="en-US" altLang="en-US" sz="2800" b="1" smtClean="0"/>
              <a:t>Question 4/17 (cnt’d)</a:t>
            </a:r>
            <a:br>
              <a:rPr lang="en-US" altLang="en-US" sz="2800" b="1" smtClean="0"/>
            </a:br>
            <a:r>
              <a:rPr lang="en-US" altLang="en-US" sz="2800" b="1" smtClean="0"/>
              <a:t>Cybersecurity</a:t>
            </a:r>
          </a:p>
        </p:txBody>
      </p:sp>
      <p:sp>
        <p:nvSpPr>
          <p:cNvPr id="48131" name="Content Placeholder 2"/>
          <p:cNvSpPr>
            <a:spLocks noGrp="1"/>
          </p:cNvSpPr>
          <p:nvPr>
            <p:ph idx="1"/>
          </p:nvPr>
        </p:nvSpPr>
        <p:spPr>
          <a:xfrm>
            <a:off x="457200" y="1052513"/>
            <a:ext cx="8578850" cy="5689600"/>
          </a:xfrm>
        </p:spPr>
        <p:txBody>
          <a:bodyPr/>
          <a:lstStyle/>
          <a:p>
            <a:pPr>
              <a:spcBef>
                <a:spcPts val="200"/>
              </a:spcBef>
              <a:buClr>
                <a:srgbClr val="FF0000"/>
              </a:buClr>
              <a:buFont typeface="Wingdings" panose="05000000000000000000" pitchFamily="2" charset="2"/>
              <a:buChar char="§"/>
            </a:pPr>
            <a:r>
              <a:rPr lang="en-US" altLang="en-US" sz="2400" dirty="0" smtClean="0"/>
              <a:t>16 Recommendations and 3 Supplements approved in last study period</a:t>
            </a:r>
          </a:p>
          <a:p>
            <a:pPr>
              <a:spcBef>
                <a:spcPts val="200"/>
              </a:spcBef>
              <a:buClr>
                <a:srgbClr val="FF0000"/>
              </a:buClr>
              <a:buFont typeface="Wingdings" panose="05000000000000000000" pitchFamily="2" charset="2"/>
              <a:buChar char="§"/>
            </a:pPr>
            <a:r>
              <a:rPr lang="en-US" altLang="en-US" sz="2400" dirty="0" smtClean="0"/>
              <a:t>12 Recommendations and 3 Supplements approved in this study period</a:t>
            </a:r>
          </a:p>
          <a:p>
            <a:pPr>
              <a:spcBef>
                <a:spcPts val="200"/>
              </a:spcBef>
              <a:buClr>
                <a:srgbClr val="FF0000"/>
              </a:buClr>
              <a:buFont typeface="Wingdings" panose="05000000000000000000" pitchFamily="2" charset="2"/>
              <a:buChar char="§"/>
            </a:pPr>
            <a:endParaRPr lang="en-US" altLang="en-US" sz="2400" dirty="0" smtClean="0"/>
          </a:p>
          <a:p>
            <a:pPr>
              <a:spcBef>
                <a:spcPts val="200"/>
              </a:spcBef>
              <a:buClr>
                <a:srgbClr val="FF0000"/>
              </a:buClr>
              <a:buFont typeface="Wingdings" panose="05000000000000000000" pitchFamily="2" charset="2"/>
              <a:buChar char="§"/>
            </a:pPr>
            <a:r>
              <a:rPr lang="en-US" altLang="en-US" sz="2400" dirty="0" smtClean="0"/>
              <a:t>Recommendation in TAP approval process</a:t>
            </a:r>
          </a:p>
          <a:p>
            <a:pPr lvl="1">
              <a:lnSpc>
                <a:spcPts val="1900"/>
              </a:lnSpc>
              <a:spcBef>
                <a:spcPts val="200"/>
              </a:spcBef>
              <a:buClr>
                <a:srgbClr val="FF0000"/>
              </a:buClr>
              <a:buFont typeface="Arial" panose="020B0604020202020204" pitchFamily="34" charset="0"/>
              <a:buChar char="•"/>
            </a:pPr>
            <a:endParaRPr lang="en-GB" altLang="en-US" sz="2000" dirty="0" smtClean="0">
              <a:ea typeface="맑은 고딕" panose="020B0503020000020004" pitchFamily="34" charset="-127"/>
            </a:endParaRPr>
          </a:p>
          <a:p>
            <a:pPr lvl="1">
              <a:lnSpc>
                <a:spcPts val="1900"/>
              </a:lnSpc>
              <a:spcBef>
                <a:spcPts val="200"/>
              </a:spcBef>
              <a:buClr>
                <a:srgbClr val="FF0000"/>
              </a:buClr>
              <a:buFont typeface="Arial" panose="020B0604020202020204" pitchFamily="34" charset="0"/>
              <a:buChar char="•"/>
            </a:pPr>
            <a:endParaRPr lang="en-US" altLang="en-US" sz="2000" dirty="0" smtClean="0"/>
          </a:p>
        </p:txBody>
      </p:sp>
      <p:sp>
        <p:nvSpPr>
          <p:cNvPr id="481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572F5E7-EDAD-4A04-9CBD-57AE22FC3194}" type="slidenum">
              <a:rPr lang="en-US" altLang="en-US" sz="1200" smtClean="0">
                <a:solidFill>
                  <a:srgbClr val="898989"/>
                </a:solidFill>
              </a:rPr>
              <a:pPr>
                <a:spcBef>
                  <a:spcPct val="0"/>
                </a:spcBef>
                <a:buFont typeface="Arial" panose="020B0604020202020204" pitchFamily="34" charset="0"/>
                <a:buNone/>
              </a:pPr>
              <a:t>31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052513"/>
          </a:xfrm>
        </p:spPr>
        <p:txBody>
          <a:bodyPr/>
          <a:lstStyle/>
          <a:p>
            <a:r>
              <a:rPr lang="en-US" altLang="en-US" sz="2800" b="1" smtClean="0"/>
              <a:t>Question 4/17 (cnt’d)</a:t>
            </a:r>
            <a:br>
              <a:rPr lang="en-US" altLang="en-US" sz="2800" b="1" smtClean="0"/>
            </a:br>
            <a:r>
              <a:rPr lang="en-US" altLang="en-US" sz="2800" b="1" smtClean="0"/>
              <a:t>Cybersecurity</a:t>
            </a:r>
          </a:p>
        </p:txBody>
      </p:sp>
      <p:sp>
        <p:nvSpPr>
          <p:cNvPr id="49155" name="Content Placeholder 2"/>
          <p:cNvSpPr>
            <a:spLocks noGrp="1"/>
          </p:cNvSpPr>
          <p:nvPr>
            <p:ph idx="1"/>
          </p:nvPr>
        </p:nvSpPr>
        <p:spPr>
          <a:xfrm>
            <a:off x="457200" y="1052513"/>
            <a:ext cx="8578850" cy="5689600"/>
          </a:xfrm>
        </p:spPr>
        <p:txBody>
          <a:bodyPr/>
          <a:lstStyle/>
          <a:p>
            <a:pPr>
              <a:spcBef>
                <a:spcPts val="200"/>
              </a:spcBef>
              <a:buClr>
                <a:srgbClr val="FF0000"/>
              </a:buClr>
              <a:buFont typeface="Wingdings" panose="05000000000000000000" pitchFamily="2" charset="2"/>
              <a:buChar char="§"/>
            </a:pPr>
            <a:r>
              <a:rPr lang="en-US" altLang="ko-KR" sz="2400" dirty="0" smtClean="0">
                <a:cs typeface="Times New Roman" panose="02020603050405020304" pitchFamily="18" charset="0"/>
              </a:rPr>
              <a:t>Recommendations on CYBEX currently under study include:</a:t>
            </a:r>
          </a:p>
          <a:p>
            <a:pPr lvl="1">
              <a:lnSpc>
                <a:spcPts val="1900"/>
              </a:lnSpc>
              <a:spcBef>
                <a:spcPts val="200"/>
              </a:spcBef>
              <a:buClr>
                <a:srgbClr val="FF0000"/>
              </a:buClr>
              <a:buFont typeface="Arial" panose="020B0604020202020204" pitchFamily="34" charset="0"/>
              <a:buChar char="•"/>
            </a:pPr>
            <a:r>
              <a:rPr lang="en-US" altLang="en-US" sz="2000" b="1" dirty="0" smtClean="0">
                <a:ea typeface="맑은 고딕" panose="020B0503020000020004" pitchFamily="34" charset="-127"/>
                <a:cs typeface="Times New Roman" panose="02020603050405020304" pitchFamily="18" charset="0"/>
              </a:rPr>
              <a:t>X.1500 Amd.8, </a:t>
            </a:r>
            <a:r>
              <a:rPr lang="en-US" altLang="en-US" sz="2000" dirty="0" smtClean="0">
                <a:ea typeface="맑은 고딕" panose="020B0503020000020004" pitchFamily="34" charset="-127"/>
                <a:cs typeface="Times New Roman" panose="02020603050405020304" pitchFamily="18" charset="0"/>
              </a:rPr>
              <a:t>Overview of cybersecurity information exchange –</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Amendment 8 - Revised structured cybersecurity</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information exchange techniques</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X.nessa</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Access </a:t>
            </a:r>
            <a:r>
              <a:rPr lang="en-US" altLang="en-US" sz="2000" dirty="0">
                <a:ea typeface="맑은 고딕" panose="020B0503020000020004" pitchFamily="34" charset="-127"/>
                <a:cs typeface="Times New Roman" panose="02020603050405020304" pitchFamily="18" charset="0"/>
              </a:rPr>
              <a:t>control models for incidents exchange networks</a:t>
            </a:r>
            <a:endParaRPr lang="en-GB" altLang="en-US" sz="2000" dirty="0" smtClean="0">
              <a:ea typeface="맑은 고딕" panose="020B0503020000020004" pitchFamily="34" charset="-127"/>
              <a:cs typeface="Times New Roman" panose="02020603050405020304" pitchFamily="18" charset="0"/>
            </a:endParaRPr>
          </a:p>
          <a:p>
            <a:pPr lvl="1">
              <a:lnSpc>
                <a:spcPts val="1900"/>
              </a:lnSpc>
              <a:spcBef>
                <a:spcPts val="200"/>
              </a:spcBef>
              <a:buClr>
                <a:srgbClr val="FF0000"/>
              </a:buClr>
              <a:buFont typeface="Arial" panose="020B0604020202020204" pitchFamily="34" charset="0"/>
              <a:buChar char="•"/>
            </a:pPr>
            <a:r>
              <a:rPr lang="en-GB" altLang="en-US" sz="2000" b="1" dirty="0" err="1" smtClean="0">
                <a:ea typeface="맑은 고딕" panose="020B0503020000020004" pitchFamily="34" charset="-127"/>
                <a:cs typeface="Times New Roman" panose="02020603050405020304" pitchFamily="18" charset="0"/>
              </a:rPr>
              <a:t>X.simef</a:t>
            </a:r>
            <a:r>
              <a:rPr lang="en-GB" altLang="en-US" sz="2000" b="1" dirty="0" smtClean="0">
                <a:ea typeface="맑은 고딕" panose="020B0503020000020004" pitchFamily="34" charset="-127"/>
                <a:cs typeface="Times New Roman" panose="02020603050405020304" pitchFamily="18" charset="0"/>
              </a:rPr>
              <a:t>, </a:t>
            </a:r>
            <a:r>
              <a:rPr lang="en-GB" altLang="en-US" sz="2000" dirty="0" smtClean="0">
                <a:ea typeface="맑은 고딕" panose="020B0503020000020004" pitchFamily="34" charset="-127"/>
                <a:cs typeface="Times New Roman" panose="02020603050405020304" pitchFamily="18" charset="0"/>
              </a:rPr>
              <a:t>Session information message exchange format (SIMEF)</a:t>
            </a:r>
          </a:p>
          <a:p>
            <a:pPr lvl="1">
              <a:lnSpc>
                <a:spcPts val="1900"/>
              </a:lnSpc>
              <a:spcBef>
                <a:spcPts val="200"/>
              </a:spcBef>
              <a:buClr>
                <a:srgbClr val="FF0000"/>
              </a:buClr>
              <a:buFont typeface="Arial" panose="020B0604020202020204" pitchFamily="34" charset="0"/>
              <a:buChar char="•"/>
            </a:pPr>
            <a:endParaRPr lang="en-US" altLang="en-US" sz="2000" dirty="0" smtClean="0">
              <a:ea typeface="맑은 고딕" panose="020B0503020000020004" pitchFamily="34" charset="-127"/>
              <a:cs typeface="Times New Roman" panose="02020603050405020304" pitchFamily="18" charset="0"/>
            </a:endParaRPr>
          </a:p>
          <a:p>
            <a:pPr>
              <a:spcBef>
                <a:spcPts val="200"/>
              </a:spcBef>
              <a:buClr>
                <a:srgbClr val="FF0000"/>
              </a:buClr>
              <a:buFont typeface="Wingdings" panose="05000000000000000000" pitchFamily="2" charset="2"/>
              <a:buChar char="§"/>
            </a:pPr>
            <a:r>
              <a:rPr lang="en-US" altLang="ko-KR" sz="2400" dirty="0" smtClean="0">
                <a:cs typeface="Times New Roman" panose="02020603050405020304" pitchFamily="18" charset="0"/>
              </a:rPr>
              <a:t>Recommendations (non-CYBEX) currently under study include:</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X.cogent</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Design considerations for improved end-user perception of trustworthiness indicators</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X.samtn</a:t>
            </a:r>
            <a:r>
              <a:rPr lang="en-US" altLang="en-US" sz="2000" dirty="0" smtClean="0">
                <a:ea typeface="맑은 고딕" panose="020B0503020000020004" pitchFamily="34" charset="-127"/>
                <a:cs typeface="Times New Roman" panose="02020603050405020304" pitchFamily="18" charset="0"/>
              </a:rPr>
              <a:t>, Security </a:t>
            </a:r>
            <a:r>
              <a:rPr lang="en-US" altLang="en-US" sz="2000" dirty="0">
                <a:ea typeface="맑은 고딕" panose="020B0503020000020004" pitchFamily="34" charset="-127"/>
                <a:cs typeface="Times New Roman" panose="02020603050405020304" pitchFamily="18" charset="0"/>
              </a:rPr>
              <a:t>assessment techniques in </a:t>
            </a:r>
            <a:r>
              <a:rPr lang="en-US" altLang="en-US" sz="2000" dirty="0" smtClean="0">
                <a:ea typeface="맑은 고딕" panose="020B0503020000020004" pitchFamily="34" charset="-127"/>
                <a:cs typeface="Times New Roman" panose="02020603050405020304" pitchFamily="18" charset="0"/>
              </a:rPr>
              <a:t>telecommunication/ICT</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networks</a:t>
            </a:r>
            <a:endParaRPr lang="en-US" altLang="en-US" sz="2000" dirty="0" smtClean="0">
              <a:ea typeface="맑은 고딕" panose="020B0503020000020004" pitchFamily="34" charset="-127"/>
              <a:cs typeface="Times New Roman" panose="02020603050405020304" pitchFamily="18" charset="0"/>
            </a:endParaRP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X.sbb</a:t>
            </a:r>
            <a:r>
              <a:rPr lang="en-US" altLang="en-US" sz="2000" dirty="0" smtClean="0">
                <a:ea typeface="맑은 고딕" panose="020B0503020000020004" pitchFamily="34" charset="-127"/>
                <a:cs typeface="Times New Roman" panose="02020603050405020304" pitchFamily="18" charset="0"/>
              </a:rPr>
              <a:t>, Security capability requirements for countering smartphone-based botnets</a:t>
            </a:r>
            <a:endParaRPr lang="en-GB" altLang="en-US" sz="2000" dirty="0" smtClean="0">
              <a:ea typeface="맑은 고딕" panose="020B0503020000020004" pitchFamily="34" charset="-127"/>
              <a:cs typeface="Times New Roman" panose="02020603050405020304" pitchFamily="18" charset="0"/>
            </a:endParaRPr>
          </a:p>
        </p:txBody>
      </p:sp>
      <p:sp>
        <p:nvSpPr>
          <p:cNvPr id="4915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51CABCF5-438A-4D69-BB32-381CED7F6243}" type="slidenum">
              <a:rPr lang="en-US" altLang="en-US" sz="1200" smtClean="0">
                <a:solidFill>
                  <a:srgbClr val="898989"/>
                </a:solidFill>
              </a:rPr>
              <a:pPr>
                <a:spcBef>
                  <a:spcPct val="0"/>
                </a:spcBef>
                <a:buFont typeface="Arial" panose="020B0604020202020204" pitchFamily="34" charset="0"/>
                <a:buNone/>
              </a:pPr>
              <a:t>32</a:t>
            </a:fld>
            <a:r>
              <a:rPr lang="en-US" altLang="en-US" sz="1200" dirty="0" smtClean="0">
                <a:solidFill>
                  <a:srgbClr val="898989"/>
                </a:solidFill>
              </a:rPr>
              <a:t>/117</a:t>
            </a:r>
          </a:p>
        </p:txBody>
      </p:sp>
      <p:sp>
        <p:nvSpPr>
          <p:cNvPr id="49157" name="TextBox 8"/>
          <p:cNvSpPr txBox="1">
            <a:spLocks noChangeArrowheads="1"/>
          </p:cNvSpPr>
          <p:nvPr/>
        </p:nvSpPr>
        <p:spPr bwMode="auto">
          <a:xfrm>
            <a:off x="114300" y="1516063"/>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agreement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457200" y="304800"/>
            <a:ext cx="8229600" cy="884238"/>
          </a:xfrm>
        </p:spPr>
        <p:txBody>
          <a:bodyPr/>
          <a:lstStyle/>
          <a:p>
            <a:pPr eaLnBrk="1" hangingPunct="1"/>
            <a:r>
              <a:rPr lang="en-GB" altLang="en-US" sz="2800" b="1" smtClean="0"/>
              <a:t>Question </a:t>
            </a:r>
            <a:r>
              <a:rPr lang="en-GB" altLang="zh-CN" sz="2800" b="1" smtClean="0"/>
              <a:t>5</a:t>
            </a:r>
            <a:r>
              <a:rPr lang="en-GB" altLang="en-US" sz="2800" b="1" smtClean="0"/>
              <a:t>/17</a:t>
            </a:r>
            <a:br>
              <a:rPr lang="en-GB" altLang="en-US" sz="2800" b="1" smtClean="0"/>
            </a:br>
            <a:r>
              <a:rPr lang="en-GB" altLang="en-US" sz="2800" b="1" smtClean="0"/>
              <a:t>Countering spam by technical means</a:t>
            </a:r>
            <a:endParaRPr lang="de-DE" altLang="zh-CN" smtClean="0"/>
          </a:p>
        </p:txBody>
      </p:sp>
      <p:sp>
        <p:nvSpPr>
          <p:cNvPr id="50179" name="Inhaltsplatzhalter 2"/>
          <p:cNvSpPr>
            <a:spLocks noGrp="1"/>
          </p:cNvSpPr>
          <p:nvPr>
            <p:ph idx="1"/>
          </p:nvPr>
        </p:nvSpPr>
        <p:spPr>
          <a:xfrm>
            <a:off x="457200" y="1189037"/>
            <a:ext cx="8686800" cy="5557837"/>
          </a:xfrm>
        </p:spPr>
        <p:txBody>
          <a:bodyPr/>
          <a:lstStyle/>
          <a:p>
            <a:pPr eaLnBrk="1" hangingPunct="1">
              <a:buClr>
                <a:srgbClr val="FF0000"/>
              </a:buClr>
              <a:buFont typeface="Wingdings" panose="05000000000000000000" pitchFamily="2" charset="2"/>
              <a:buChar char="§"/>
            </a:pPr>
            <a:r>
              <a:rPr lang="en-US" altLang="zh-CN" sz="2000" dirty="0" smtClean="0"/>
              <a:t>Lead group in ITU-T on countering spam by technical means in support of WTSA-12 Resolution 52 (Countering and combating spam)</a:t>
            </a:r>
          </a:p>
          <a:p>
            <a:pPr eaLnBrk="1" hangingPunct="1">
              <a:spcBef>
                <a:spcPct val="0"/>
              </a:spcBef>
              <a:buClr>
                <a:srgbClr val="FF0000"/>
              </a:buClr>
              <a:buFont typeface="Wingdings" panose="05000000000000000000" pitchFamily="2" charset="2"/>
              <a:buChar char="§"/>
            </a:pPr>
            <a:r>
              <a:rPr lang="en-US" altLang="zh-CN" sz="2000" dirty="0" smtClean="0"/>
              <a:t>3 Recommendations and 4 Supplements approved in last study period </a:t>
            </a:r>
          </a:p>
          <a:p>
            <a:pPr eaLnBrk="1" hangingPunct="1">
              <a:spcBef>
                <a:spcPct val="0"/>
              </a:spcBef>
              <a:buClr>
                <a:srgbClr val="FF0000"/>
              </a:buClr>
              <a:buFont typeface="Wingdings" panose="05000000000000000000" pitchFamily="2" charset="2"/>
              <a:buChar char="§"/>
            </a:pPr>
            <a:r>
              <a:rPr lang="en-US" altLang="zh-CN" sz="2000" dirty="0" smtClean="0"/>
              <a:t>Recommendations currently under study include (see structure in next slide):</a:t>
            </a:r>
          </a:p>
          <a:p>
            <a:pPr lvl="1" eaLnBrk="1" hangingPunct="1">
              <a:spcBef>
                <a:spcPct val="0"/>
              </a:spcBef>
              <a:buClr>
                <a:srgbClr val="FF0000"/>
              </a:buClr>
              <a:buFont typeface="Arial" panose="020B0604020202020204" pitchFamily="34" charset="0"/>
              <a:buChar char="•"/>
            </a:pPr>
            <a:r>
              <a:rPr lang="en-US" altLang="zh-CN" sz="2000" b="1" dirty="0" smtClean="0"/>
              <a:t>X.1246 (</a:t>
            </a:r>
            <a:r>
              <a:rPr lang="en-US" altLang="zh-CN" sz="2000" b="1" dirty="0" err="1" smtClean="0"/>
              <a:t>X.ticvs</a:t>
            </a:r>
            <a:r>
              <a:rPr lang="en-US" altLang="zh-CN" sz="2000" b="1" dirty="0" smtClean="0"/>
              <a:t>), </a:t>
            </a:r>
            <a:r>
              <a:rPr lang="en-US" altLang="zh-CN" sz="2000" dirty="0"/>
              <a:t>Technologies involved in countering voice spam </a:t>
            </a:r>
            <a:r>
              <a:rPr lang="en-US" altLang="zh-CN" sz="2000" dirty="0" smtClean="0"/>
              <a:t>in</a:t>
            </a:r>
            <a:br>
              <a:rPr lang="en-US" altLang="zh-CN" sz="2000" dirty="0" smtClean="0"/>
            </a:br>
            <a:r>
              <a:rPr lang="en-US" altLang="zh-CN" sz="2000" dirty="0" smtClean="0"/>
              <a:t>                               </a:t>
            </a:r>
            <a:r>
              <a:rPr lang="en-US" altLang="zh-CN" sz="2000" dirty="0"/>
              <a:t>telecommunication organizations</a:t>
            </a:r>
          </a:p>
          <a:p>
            <a:pPr lvl="1" eaLnBrk="1" hangingPunct="1">
              <a:spcBef>
                <a:spcPct val="0"/>
              </a:spcBef>
              <a:buClr>
                <a:srgbClr val="FF0000"/>
              </a:buClr>
              <a:buFont typeface="Arial" panose="020B0604020202020204" pitchFamily="34" charset="0"/>
              <a:buChar char="•"/>
            </a:pPr>
            <a:r>
              <a:rPr lang="en-US" altLang="zh-CN" sz="2000" b="1" dirty="0" err="1" smtClean="0"/>
              <a:t>X.cspim</a:t>
            </a:r>
            <a:r>
              <a:rPr lang="en-US" altLang="zh-CN" sz="2000" b="1" dirty="0" smtClean="0"/>
              <a:t>, </a:t>
            </a:r>
            <a:r>
              <a:rPr lang="en-US" altLang="en-US" sz="2000" dirty="0" smtClean="0"/>
              <a:t>Technical requirements for countering instant messaging spam</a:t>
            </a:r>
            <a:br>
              <a:rPr lang="en-US" altLang="en-US" sz="2000" dirty="0" smtClean="0"/>
            </a:br>
            <a:r>
              <a:rPr lang="en-US" altLang="en-US" sz="2000" dirty="0" smtClean="0"/>
              <a:t>                (SPIM)</a:t>
            </a:r>
            <a:endParaRPr lang="en-US" altLang="zh-CN" sz="2000" dirty="0" smtClean="0"/>
          </a:p>
          <a:p>
            <a:pPr lvl="1" eaLnBrk="1" hangingPunct="1">
              <a:spcBef>
                <a:spcPct val="0"/>
              </a:spcBef>
              <a:buClr>
                <a:srgbClr val="FF0000"/>
              </a:buClr>
              <a:buFont typeface="Arial" panose="020B0604020202020204" pitchFamily="34" charset="0"/>
              <a:buChar char="•"/>
            </a:pPr>
            <a:r>
              <a:rPr lang="en-US" altLang="zh-CN" sz="2000" b="1" dirty="0" err="1" smtClean="0"/>
              <a:t>X.tfcmm</a:t>
            </a:r>
            <a:r>
              <a:rPr lang="en-US" altLang="zh-CN" sz="2000" b="1" dirty="0" smtClean="0"/>
              <a:t>, </a:t>
            </a:r>
            <a:r>
              <a:rPr lang="en-US" altLang="zh-CN" sz="2000" dirty="0" smtClean="0"/>
              <a:t>Technical framework for countering mobile messaging spam</a:t>
            </a:r>
          </a:p>
          <a:p>
            <a:pPr lvl="1" eaLnBrk="1" hangingPunct="1">
              <a:spcBef>
                <a:spcPct val="0"/>
              </a:spcBef>
              <a:buClr>
                <a:srgbClr val="FF0000"/>
              </a:buClr>
              <a:buFont typeface="Arial" panose="020B0604020202020204" pitchFamily="34" charset="0"/>
              <a:buChar char="•"/>
            </a:pPr>
            <a:r>
              <a:rPr lang="en-US" altLang="zh-CN" sz="2000" b="1" dirty="0" err="1" smtClean="0"/>
              <a:t>X.gcsfmpd</a:t>
            </a:r>
            <a:r>
              <a:rPr lang="en-US" altLang="zh-CN" sz="2000" dirty="0" smtClean="0"/>
              <a:t>,  Supplement </a:t>
            </a:r>
            <a:r>
              <a:rPr lang="en-US" altLang="zh-CN" sz="2000" dirty="0"/>
              <a:t>to Rec. ITU-T X.1231 on guidance of </a:t>
            </a:r>
            <a:r>
              <a:rPr lang="en-US" altLang="zh-CN" sz="2000" dirty="0" smtClean="0"/>
              <a:t>countering</a:t>
            </a:r>
            <a:br>
              <a:rPr lang="en-US" altLang="zh-CN" sz="2000" dirty="0" smtClean="0"/>
            </a:br>
            <a:r>
              <a:rPr lang="en-US" altLang="zh-CN" sz="2000" dirty="0" smtClean="0"/>
              <a:t>                      </a:t>
            </a:r>
            <a:r>
              <a:rPr lang="en-US" altLang="zh-CN" sz="2000" dirty="0"/>
              <a:t>spam for mobile phone developers</a:t>
            </a:r>
            <a:endParaRPr lang="en-US" altLang="zh-CN" sz="2000" dirty="0" smtClean="0"/>
          </a:p>
          <a:p>
            <a:pPr lvl="1" eaLnBrk="1" hangingPunct="1">
              <a:spcBef>
                <a:spcPct val="0"/>
              </a:spcBef>
              <a:buClr>
                <a:srgbClr val="FF0000"/>
              </a:buClr>
              <a:buFont typeface="Arial" panose="020B0604020202020204" pitchFamily="34" charset="0"/>
              <a:buChar char="•"/>
            </a:pPr>
            <a:r>
              <a:rPr lang="en-US" altLang="zh-CN" sz="2000" b="1" dirty="0" err="1" smtClean="0"/>
              <a:t>X.gcspi</a:t>
            </a:r>
            <a:r>
              <a:rPr lang="en-US" altLang="zh-CN" sz="2000" dirty="0" smtClean="0"/>
              <a:t>, Supplement to ITU-T X.1242 – Guideline for countermeasures</a:t>
            </a:r>
            <a:br>
              <a:rPr lang="en-US" altLang="zh-CN" sz="2000" dirty="0" smtClean="0"/>
            </a:br>
            <a:r>
              <a:rPr lang="en-US" altLang="zh-CN" sz="2000" dirty="0" smtClean="0"/>
              <a:t>              against short message service (SMS) phishing incidents</a:t>
            </a:r>
          </a:p>
          <a:p>
            <a:pPr lvl="1" eaLnBrk="1" hangingPunct="1">
              <a:spcBef>
                <a:spcPct val="0"/>
              </a:spcBef>
              <a:buClr>
                <a:srgbClr val="FF0000"/>
              </a:buClr>
              <a:buFont typeface="Arial" panose="020B0604020202020204" pitchFamily="34" charset="0"/>
              <a:buChar char="•"/>
            </a:pPr>
            <a:r>
              <a:rPr lang="en-US" altLang="zh-CN" sz="2000" b="1" dirty="0" err="1" smtClean="0"/>
              <a:t>X.ticsc</a:t>
            </a:r>
            <a:r>
              <a:rPr lang="en-US" altLang="zh-CN" sz="2000" dirty="0" smtClean="0"/>
              <a:t>, Supplement to ITU-T X.1245 – Technical measures and mechanism</a:t>
            </a:r>
            <a:br>
              <a:rPr lang="en-US" altLang="zh-CN" sz="2000" dirty="0" smtClean="0"/>
            </a:br>
            <a:r>
              <a:rPr lang="en-US" altLang="zh-CN" sz="2000" dirty="0" smtClean="0"/>
              <a:t>              on countering the spoofed call in the visited network of </a:t>
            </a:r>
            <a:r>
              <a:rPr lang="en-US" altLang="zh-CN" sz="2000" dirty="0" err="1" smtClean="0"/>
              <a:t>VoLTE</a:t>
            </a:r>
            <a:endParaRPr lang="en-US" altLang="zh-CN" sz="2000" dirty="0" smtClean="0"/>
          </a:p>
          <a:p>
            <a:pPr eaLnBrk="1" hangingPunct="1">
              <a:spcBef>
                <a:spcPct val="0"/>
              </a:spcBef>
              <a:buClr>
                <a:srgbClr val="FF0000"/>
              </a:buClr>
              <a:buFont typeface="Wingdings" panose="05000000000000000000" pitchFamily="2" charset="2"/>
              <a:buChar char="§"/>
            </a:pPr>
            <a:r>
              <a:rPr lang="en-US" altLang="zh-CN" sz="2000" dirty="0" smtClean="0"/>
              <a:t>Effective cooperation with ITU-D, IETF, ISO/IEC JTC 1, 3GPP, OECD, M3AAWG, ENISA and other organizations </a:t>
            </a:r>
            <a:endParaRPr lang="en-US" altLang="en-US" sz="2000" dirty="0" smtClean="0"/>
          </a:p>
          <a:p>
            <a:pPr eaLnBrk="1" hangingPunct="1">
              <a:buClr>
                <a:srgbClr val="FF0000"/>
              </a:buClr>
              <a:buFont typeface="Wingdings" panose="05000000000000000000" pitchFamily="2" charset="2"/>
              <a:buChar char="§"/>
            </a:pPr>
            <a:r>
              <a:rPr lang="en-US" altLang="en-US" sz="2000" dirty="0" smtClean="0"/>
              <a:t>Rapporteur: Mr </a:t>
            </a:r>
            <a:r>
              <a:rPr lang="en-US" altLang="zh-CN" sz="2000" dirty="0" smtClean="0"/>
              <a:t>Hongwei LUO</a:t>
            </a:r>
            <a:endParaRPr lang="en-US" altLang="en-US" sz="2000" dirty="0" smtClean="0"/>
          </a:p>
        </p:txBody>
      </p:sp>
      <p:sp>
        <p:nvSpPr>
          <p:cNvPr id="501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C923CA4D-4A87-40B9-BC61-B5BA8D6451F3}" type="slidenum">
              <a:rPr lang="en-US" altLang="en-US" sz="1200" smtClean="0">
                <a:solidFill>
                  <a:srgbClr val="898989"/>
                </a:solidFill>
              </a:rPr>
              <a:pPr>
                <a:spcBef>
                  <a:spcPct val="0"/>
                </a:spcBef>
                <a:buFont typeface="Arial" panose="020B0604020202020204" pitchFamily="34" charset="0"/>
                <a:buNone/>
              </a:pPr>
              <a:t>33</a:t>
            </a:fld>
            <a:r>
              <a:rPr lang="en-US" altLang="en-US" sz="1200" dirty="0" smtClean="0">
                <a:solidFill>
                  <a:srgbClr val="898989"/>
                </a:solidFill>
              </a:rPr>
              <a:t>/117</a:t>
            </a:r>
          </a:p>
        </p:txBody>
      </p:sp>
      <p:sp>
        <p:nvSpPr>
          <p:cNvPr id="6" name="TextBox 5"/>
          <p:cNvSpPr txBox="1">
            <a:spLocks noChangeArrowheads="1"/>
          </p:cNvSpPr>
          <p:nvPr/>
        </p:nvSpPr>
        <p:spPr bwMode="auto">
          <a:xfrm>
            <a:off x="85725" y="2534047"/>
            <a:ext cx="800100" cy="246063"/>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approval</a:t>
            </a:r>
          </a:p>
        </p:txBody>
      </p:sp>
      <p:sp>
        <p:nvSpPr>
          <p:cNvPr id="7" name="TextBox 2"/>
          <p:cNvSpPr txBox="1">
            <a:spLocks noChangeArrowheads="1"/>
          </p:cNvSpPr>
          <p:nvPr/>
        </p:nvSpPr>
        <p:spPr bwMode="auto">
          <a:xfrm>
            <a:off x="85725" y="3749476"/>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88913"/>
            <a:ext cx="9144000" cy="954087"/>
          </a:xfrm>
        </p:spPr>
        <p:txBody>
          <a:bodyPr/>
          <a:lstStyle/>
          <a:p>
            <a:r>
              <a:rPr lang="en-GB" altLang="en-US" sz="2800" b="1" smtClean="0"/>
              <a:t>Question </a:t>
            </a:r>
            <a:r>
              <a:rPr lang="en-GB" altLang="zh-CN" sz="2800" b="1" smtClean="0"/>
              <a:t>5</a:t>
            </a:r>
            <a:r>
              <a:rPr lang="en-GB" altLang="en-US" sz="2800" b="1" smtClean="0"/>
              <a:t>/17 (cnt’d)</a:t>
            </a:r>
            <a:br>
              <a:rPr lang="en-GB" altLang="en-US" sz="2800" b="1" smtClean="0"/>
            </a:br>
            <a:r>
              <a:rPr lang="en-GB" altLang="en-US" sz="2800" b="1" smtClean="0"/>
              <a:t>Countering spam by technical means</a:t>
            </a:r>
            <a:endParaRPr lang="en-US" altLang="en-US" sz="2800" b="1" smtClean="0"/>
          </a:p>
        </p:txBody>
      </p:sp>
      <p:sp>
        <p:nvSpPr>
          <p:cNvPr id="51204" name="Slide Number Placeholder 1"/>
          <p:cNvSpPr txBox="1">
            <a:spLocks/>
          </p:cNvSpPr>
          <p:nvPr/>
        </p:nvSpPr>
        <p:spPr bwMode="auto">
          <a:xfrm>
            <a:off x="6850063" y="642304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32F06B51-AC14-4BD8-A97F-261A063773E6}" type="slidenum">
              <a:rPr lang="en-US" altLang="en-US" sz="1200" b="1" smtClean="0">
                <a:solidFill>
                  <a:srgbClr val="898989"/>
                </a:solidFill>
              </a:rPr>
              <a:pPr algn="r" eaLnBrk="1" hangingPunct="1">
                <a:spcBef>
                  <a:spcPct val="0"/>
                </a:spcBef>
                <a:buFont typeface="Arial" panose="020B0604020202020204" pitchFamily="34" charset="0"/>
                <a:buNone/>
              </a:pPr>
              <a:t>34</a:t>
            </a:fld>
            <a:r>
              <a:rPr lang="en-US" altLang="en-US" sz="1200" b="1" dirty="0" smtClean="0">
                <a:solidFill>
                  <a:srgbClr val="898989"/>
                </a:solidFill>
              </a:rPr>
              <a:t>/117</a:t>
            </a:r>
            <a:endParaRPr lang="en-US" altLang="en-US" sz="1200" b="1" dirty="0">
              <a:solidFill>
                <a:srgbClr val="898989"/>
              </a:solidFill>
            </a:endParaRPr>
          </a:p>
        </p:txBody>
      </p:sp>
      <p:sp>
        <p:nvSpPr>
          <p:cNvPr id="51205" name="Text Box 58"/>
          <p:cNvSpPr txBox="1">
            <a:spLocks noChangeArrowheads="1"/>
          </p:cNvSpPr>
          <p:nvPr/>
        </p:nvSpPr>
        <p:spPr bwMode="auto">
          <a:xfrm>
            <a:off x="144463" y="1604963"/>
            <a:ext cx="13081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Technologies involved in countering e-mail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(X.1240)</a:t>
            </a:r>
            <a:endParaRPr lang="en-GB" altLang="zh-CN" sz="1800">
              <a:latin typeface="Arial" panose="020B0604020202020204" pitchFamily="34" charset="0"/>
            </a:endParaRPr>
          </a:p>
        </p:txBody>
      </p:sp>
      <p:sp>
        <p:nvSpPr>
          <p:cNvPr id="51206" name="Text Box 59"/>
          <p:cNvSpPr txBox="1">
            <a:spLocks noChangeArrowheads="1"/>
          </p:cNvSpPr>
          <p:nvPr/>
        </p:nvSpPr>
        <p:spPr bwMode="auto">
          <a:xfrm>
            <a:off x="152400" y="2587625"/>
            <a:ext cx="1330325"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framework for countering e-mail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(X.1241)</a:t>
            </a:r>
            <a:endParaRPr lang="en-GB" altLang="zh-CN" sz="1800">
              <a:latin typeface="Arial" panose="020B0604020202020204" pitchFamily="34" charset="0"/>
            </a:endParaRPr>
          </a:p>
        </p:txBody>
      </p:sp>
      <p:sp>
        <p:nvSpPr>
          <p:cNvPr id="51207" name="Text Box 62"/>
          <p:cNvSpPr txBox="1">
            <a:spLocks noChangeArrowheads="1"/>
          </p:cNvSpPr>
          <p:nvPr/>
        </p:nvSpPr>
        <p:spPr bwMode="auto">
          <a:xfrm>
            <a:off x="1636713" y="2595563"/>
            <a:ext cx="3122612" cy="896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Framework for countering IP multimedia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(X.1245)</a:t>
            </a:r>
            <a:endParaRPr lang="en-US" altLang="zh-CN" sz="800">
              <a:latin typeface="Arial" panose="020B0604020202020204" pitchFamily="34" charset="0"/>
            </a:endParaRPr>
          </a:p>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Framework based on real-time blocking list (RBL) for countering VoIP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(X-series Supplement 11 to ITU-T X.1245)</a:t>
            </a:r>
            <a:endParaRPr lang="en-GB" altLang="zh-CN" sz="1800">
              <a:latin typeface="Arial" panose="020B0604020202020204" pitchFamily="34" charset="0"/>
            </a:endParaRPr>
          </a:p>
        </p:txBody>
      </p:sp>
      <p:sp>
        <p:nvSpPr>
          <p:cNvPr id="51208" name="Text Box 63"/>
          <p:cNvSpPr txBox="1">
            <a:spLocks noChangeArrowheads="1"/>
          </p:cNvSpPr>
          <p:nvPr/>
        </p:nvSpPr>
        <p:spPr bwMode="auto">
          <a:xfrm>
            <a:off x="1614488" y="1604963"/>
            <a:ext cx="3144837" cy="77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Overall aspects of countering spam in IP-based multimedia applications</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(X.1244)</a:t>
            </a:r>
            <a:endParaRPr lang="en-GB" altLang="zh-CN" sz="1800">
              <a:latin typeface="Arial" panose="020B0604020202020204" pitchFamily="34" charset="0"/>
            </a:endParaRPr>
          </a:p>
        </p:txBody>
      </p:sp>
      <p:sp>
        <p:nvSpPr>
          <p:cNvPr id="51209" name="Text Box 69"/>
          <p:cNvSpPr txBox="1">
            <a:spLocks noChangeArrowheads="1"/>
          </p:cNvSpPr>
          <p:nvPr/>
        </p:nvSpPr>
        <p:spPr bwMode="auto">
          <a:xfrm>
            <a:off x="5003800" y="2587625"/>
            <a:ext cx="2160588"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framework for countering mobile messaging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(X.tfcmm)</a:t>
            </a:r>
            <a:endParaRPr lang="en-GB" altLang="zh-CN" sz="1800">
              <a:latin typeface="Arial" panose="020B0604020202020204" pitchFamily="34" charset="0"/>
            </a:endParaRPr>
          </a:p>
        </p:txBody>
      </p:sp>
      <p:sp>
        <p:nvSpPr>
          <p:cNvPr id="51210" name="Text Box 70"/>
          <p:cNvSpPr txBox="1">
            <a:spLocks noChangeArrowheads="1"/>
          </p:cNvSpPr>
          <p:nvPr/>
        </p:nvSpPr>
        <p:spPr bwMode="auto">
          <a:xfrm>
            <a:off x="5016500" y="1604963"/>
            <a:ext cx="2147888"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Overall aspects of countering mobile messaging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(X-series Supplement 12 to ITU-T X.1240)</a:t>
            </a:r>
            <a:endParaRPr lang="en-GB" altLang="zh-CN" sz="1800">
              <a:latin typeface="Arial" panose="020B0604020202020204" pitchFamily="34" charset="0"/>
            </a:endParaRPr>
          </a:p>
        </p:txBody>
      </p:sp>
      <p:sp>
        <p:nvSpPr>
          <p:cNvPr id="51211" name="Text Box 100"/>
          <p:cNvSpPr txBox="1">
            <a:spLocks noChangeArrowheads="1"/>
          </p:cNvSpPr>
          <p:nvPr/>
        </p:nvSpPr>
        <p:spPr bwMode="auto">
          <a:xfrm>
            <a:off x="7308850" y="2587625"/>
            <a:ext cx="1295400"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Technical requirements for countering instant messaging spam (SPIM)</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(X.cspim)</a:t>
            </a:r>
            <a:endParaRPr lang="en-GB" altLang="en-US" sz="1800">
              <a:latin typeface="Arial" panose="020B0604020202020204" pitchFamily="34" charset="0"/>
              <a:ea typeface="MS Mincho" panose="02020609040205080304" pitchFamily="49" charset="-128"/>
            </a:endParaRPr>
          </a:p>
        </p:txBody>
      </p:sp>
      <p:sp>
        <p:nvSpPr>
          <p:cNvPr id="51212" name="Text Box 98"/>
          <p:cNvSpPr txBox="1">
            <a:spLocks noChangeArrowheads="1"/>
          </p:cNvSpPr>
          <p:nvPr/>
        </p:nvSpPr>
        <p:spPr bwMode="auto">
          <a:xfrm>
            <a:off x="152400" y="3733800"/>
            <a:ext cx="1338263"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A practical reference model for countering e-mail spam using botnet information</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(X-series Supplement 14 to ITU-T X.1243)</a:t>
            </a:r>
            <a:endParaRPr lang="en-GB" altLang="en-US" sz="1800">
              <a:latin typeface="Arial" panose="020B0604020202020204" pitchFamily="34" charset="0"/>
              <a:ea typeface="MS Mincho" panose="02020609040205080304" pitchFamily="49" charset="-128"/>
            </a:endParaRPr>
          </a:p>
        </p:txBody>
      </p:sp>
      <p:sp>
        <p:nvSpPr>
          <p:cNvPr id="51213" name="Text Box 94"/>
          <p:cNvSpPr txBox="1">
            <a:spLocks noChangeArrowheads="1"/>
          </p:cNvSpPr>
          <p:nvPr/>
        </p:nvSpPr>
        <p:spPr bwMode="auto">
          <a:xfrm>
            <a:off x="1636713" y="3727450"/>
            <a:ext cx="3122612" cy="150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Technologies involved in countering voice spam in telecommunication organizations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(X.ticvs)</a:t>
            </a:r>
            <a:endParaRPr lang="en-US" altLang="en-US" sz="800">
              <a:latin typeface="Arial" panose="020B0604020202020204" pitchFamily="34" charset="0"/>
              <a:ea typeface="MS Mincho" panose="02020609040205080304" pitchFamily="49" charset="-128"/>
            </a:endParaRPr>
          </a:p>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to ITU-T X.1245, Technical measures and mechanism on countering the spoofed call in the visited network of VoLTE</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(X.ticsc)</a:t>
            </a:r>
            <a:endParaRPr lang="en-GB" altLang="en-US" sz="1800">
              <a:latin typeface="Arial" panose="020B0604020202020204" pitchFamily="34" charset="0"/>
              <a:ea typeface="MS Mincho" panose="02020609040205080304" pitchFamily="49" charset="-128"/>
            </a:endParaRPr>
          </a:p>
        </p:txBody>
      </p:sp>
      <p:sp>
        <p:nvSpPr>
          <p:cNvPr id="51214" name="Text Box 92"/>
          <p:cNvSpPr txBox="1">
            <a:spLocks noChangeArrowheads="1"/>
          </p:cNvSpPr>
          <p:nvPr/>
        </p:nvSpPr>
        <p:spPr bwMode="auto">
          <a:xfrm>
            <a:off x="5003800" y="3741738"/>
            <a:ext cx="2160588" cy="1485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Short message service (SMS) spam filtering system based on user-specified rules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(X.1242)</a:t>
            </a:r>
            <a:endParaRPr lang="en-US" altLang="en-US" sz="800">
              <a:latin typeface="Arial" panose="020B0604020202020204" pitchFamily="34" charset="0"/>
              <a:ea typeface="MS Mincho" panose="02020609040205080304" pitchFamily="49" charset="-128"/>
            </a:endParaRPr>
          </a:p>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to ITU-T X.1242, Guideline for countermeasures against short message service (SMS) phishing incidents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(X.gcspi)</a:t>
            </a:r>
            <a:endParaRPr lang="en-GB" altLang="en-US" sz="1800">
              <a:latin typeface="Arial" panose="020B0604020202020204" pitchFamily="34" charset="0"/>
              <a:ea typeface="MS Mincho" panose="02020609040205080304" pitchFamily="49" charset="-128"/>
            </a:endParaRPr>
          </a:p>
        </p:txBody>
      </p:sp>
      <p:sp>
        <p:nvSpPr>
          <p:cNvPr id="51215" name="Text Box 84"/>
          <p:cNvSpPr txBox="1">
            <a:spLocks noChangeArrowheads="1"/>
          </p:cNvSpPr>
          <p:nvPr/>
        </p:nvSpPr>
        <p:spPr bwMode="auto">
          <a:xfrm>
            <a:off x="152400" y="1046163"/>
            <a:ext cx="8451850"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strategies on countering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(X.1231)</a:t>
            </a:r>
            <a:endParaRPr lang="en-GB" altLang="zh-CN" sz="1800">
              <a:latin typeface="Arial" panose="020B0604020202020204" pitchFamily="34" charset="0"/>
            </a:endParaRPr>
          </a:p>
        </p:txBody>
      </p:sp>
      <p:sp>
        <p:nvSpPr>
          <p:cNvPr id="51216" name="Text Box 83"/>
          <p:cNvSpPr txBox="1">
            <a:spLocks noChangeArrowheads="1"/>
          </p:cNvSpPr>
          <p:nvPr/>
        </p:nvSpPr>
        <p:spPr bwMode="auto">
          <a:xfrm>
            <a:off x="161925" y="5435600"/>
            <a:ext cx="8461375"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Interactive gateway system</a:t>
            </a:r>
            <a:r>
              <a:rPr lang="en-GB" altLang="zh-CN" sz="1000">
                <a:solidFill>
                  <a:srgbClr val="000000"/>
                </a:solidFill>
                <a:latin typeface="Times New Roman" panose="02020603050405020304" pitchFamily="18" charset="0"/>
                <a:ea typeface="MS Mincho" panose="02020609040205080304" pitchFamily="49" charset="-128"/>
              </a:rPr>
              <a:t> for countering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(X.1243)</a:t>
            </a:r>
            <a:endParaRPr lang="en-US" altLang="zh-CN" sz="800">
              <a:latin typeface="Arial" panose="020B0604020202020204" pitchFamily="34" charset="0"/>
            </a:endParaRPr>
          </a:p>
          <a:p>
            <a:pPr>
              <a:spcBef>
                <a:spcPct val="0"/>
              </a:spcBef>
              <a:buFontTx/>
              <a:buNone/>
            </a:pPr>
            <a:endParaRPr lang="en-US" altLang="zh-CN" sz="1800">
              <a:latin typeface="Arial" panose="020B0604020202020204" pitchFamily="34" charset="0"/>
            </a:endParaRPr>
          </a:p>
        </p:txBody>
      </p:sp>
      <p:sp>
        <p:nvSpPr>
          <p:cNvPr id="51217" name="Text Box 82"/>
          <p:cNvSpPr txBox="1">
            <a:spLocks noChangeArrowheads="1"/>
          </p:cNvSpPr>
          <p:nvPr/>
        </p:nvSpPr>
        <p:spPr bwMode="auto">
          <a:xfrm>
            <a:off x="161925" y="6069013"/>
            <a:ext cx="8453438"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on countering spam and associated threats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(X-series Supplement 6 to ITU-T X.1240 series)</a:t>
            </a:r>
            <a:endParaRPr lang="en-US" altLang="en-US" sz="800">
              <a:latin typeface="Arial" panose="020B0604020202020204" pitchFamily="34" charset="0"/>
              <a:ea typeface="MS Mincho" panose="02020609040205080304" pitchFamily="49" charset="-128"/>
            </a:endParaRPr>
          </a:p>
          <a:p>
            <a:pPr>
              <a:spcBef>
                <a:spcPct val="0"/>
              </a:spcBef>
              <a:buFontTx/>
              <a:buNone/>
            </a:pPr>
            <a:endParaRPr lang="en-US" altLang="en-US" sz="1800">
              <a:latin typeface="Arial" panose="020B0604020202020204" pitchFamily="34" charset="0"/>
              <a:ea typeface="MS Mincho" panose="02020609040205080304" pitchFamily="49" charset="-128"/>
            </a:endParaRPr>
          </a:p>
        </p:txBody>
      </p:sp>
      <p:sp>
        <p:nvSpPr>
          <p:cNvPr id="51218" name="Text Box 70"/>
          <p:cNvSpPr txBox="1">
            <a:spLocks noChangeArrowheads="1"/>
          </p:cNvSpPr>
          <p:nvPr/>
        </p:nvSpPr>
        <p:spPr bwMode="auto">
          <a:xfrm>
            <a:off x="7308850" y="1611313"/>
            <a:ext cx="12954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100"/>
              </a:spcBef>
              <a:buFontTx/>
              <a:buNone/>
            </a:pPr>
            <a:r>
              <a:rPr lang="en-GB" altLang="en-US" sz="10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51219" name="Text Box 69"/>
          <p:cNvSpPr txBox="1">
            <a:spLocks noChangeArrowheads="1"/>
          </p:cNvSpPr>
          <p:nvPr/>
        </p:nvSpPr>
        <p:spPr bwMode="auto">
          <a:xfrm>
            <a:off x="7308850" y="3733800"/>
            <a:ext cx="1295400"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600"/>
              </a:spcBef>
              <a:buFontTx/>
              <a:buNone/>
            </a:pPr>
            <a:r>
              <a:rPr lang="en-GB" altLang="en-US" sz="10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cxnSp>
        <p:nvCxnSpPr>
          <p:cNvPr id="51220" name="Line 74"/>
          <p:cNvCxnSpPr>
            <a:cxnSpLocks noChangeShapeType="1"/>
          </p:cNvCxnSpPr>
          <p:nvPr/>
        </p:nvCxnSpPr>
        <p:spPr bwMode="auto">
          <a:xfrm>
            <a:off x="819150" y="1446213"/>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1" name="Line 74"/>
          <p:cNvCxnSpPr>
            <a:cxnSpLocks noChangeShapeType="1"/>
          </p:cNvCxnSpPr>
          <p:nvPr/>
        </p:nvCxnSpPr>
        <p:spPr bwMode="auto">
          <a:xfrm>
            <a:off x="3192463" y="1462088"/>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2" name="Line 74"/>
          <p:cNvCxnSpPr>
            <a:cxnSpLocks noChangeShapeType="1"/>
          </p:cNvCxnSpPr>
          <p:nvPr/>
        </p:nvCxnSpPr>
        <p:spPr bwMode="auto">
          <a:xfrm>
            <a:off x="6099175" y="1438275"/>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3" name="Line 74"/>
          <p:cNvCxnSpPr>
            <a:cxnSpLocks noChangeShapeType="1"/>
          </p:cNvCxnSpPr>
          <p:nvPr/>
        </p:nvCxnSpPr>
        <p:spPr bwMode="auto">
          <a:xfrm>
            <a:off x="7958138" y="1452563"/>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4" name="Line 74"/>
          <p:cNvCxnSpPr>
            <a:cxnSpLocks noChangeShapeType="1"/>
          </p:cNvCxnSpPr>
          <p:nvPr/>
        </p:nvCxnSpPr>
        <p:spPr bwMode="auto">
          <a:xfrm>
            <a:off x="800100" y="23701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5" name="Line 74"/>
          <p:cNvCxnSpPr>
            <a:cxnSpLocks noChangeShapeType="1"/>
          </p:cNvCxnSpPr>
          <p:nvPr/>
        </p:nvCxnSpPr>
        <p:spPr bwMode="auto">
          <a:xfrm>
            <a:off x="3195638" y="23828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6" name="Line 74"/>
          <p:cNvCxnSpPr>
            <a:cxnSpLocks noChangeShapeType="1"/>
          </p:cNvCxnSpPr>
          <p:nvPr/>
        </p:nvCxnSpPr>
        <p:spPr bwMode="auto">
          <a:xfrm>
            <a:off x="6097588" y="23701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7" name="Line 74"/>
          <p:cNvCxnSpPr>
            <a:cxnSpLocks noChangeShapeType="1"/>
          </p:cNvCxnSpPr>
          <p:nvPr/>
        </p:nvCxnSpPr>
        <p:spPr bwMode="auto">
          <a:xfrm>
            <a:off x="7956550" y="2374900"/>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8" name="Line 74"/>
          <p:cNvCxnSpPr>
            <a:cxnSpLocks noChangeShapeType="1"/>
          </p:cNvCxnSpPr>
          <p:nvPr/>
        </p:nvCxnSpPr>
        <p:spPr bwMode="auto">
          <a:xfrm>
            <a:off x="798513" y="3502025"/>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9" name="Line 74"/>
          <p:cNvCxnSpPr>
            <a:cxnSpLocks noChangeShapeType="1"/>
          </p:cNvCxnSpPr>
          <p:nvPr/>
        </p:nvCxnSpPr>
        <p:spPr bwMode="auto">
          <a:xfrm>
            <a:off x="3186113" y="3490913"/>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0" name="Line 74"/>
          <p:cNvCxnSpPr>
            <a:cxnSpLocks noChangeShapeType="1"/>
          </p:cNvCxnSpPr>
          <p:nvPr/>
        </p:nvCxnSpPr>
        <p:spPr bwMode="auto">
          <a:xfrm>
            <a:off x="6056313" y="351948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1" name="Line 74"/>
          <p:cNvCxnSpPr>
            <a:cxnSpLocks noChangeShapeType="1"/>
          </p:cNvCxnSpPr>
          <p:nvPr/>
        </p:nvCxnSpPr>
        <p:spPr bwMode="auto">
          <a:xfrm>
            <a:off x="7934325" y="3535363"/>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2" name="Line 74"/>
          <p:cNvCxnSpPr>
            <a:cxnSpLocks noChangeShapeType="1"/>
          </p:cNvCxnSpPr>
          <p:nvPr/>
        </p:nvCxnSpPr>
        <p:spPr bwMode="auto">
          <a:xfrm>
            <a:off x="800100" y="5226050"/>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3" name="Line 74"/>
          <p:cNvCxnSpPr>
            <a:cxnSpLocks noChangeShapeType="1"/>
          </p:cNvCxnSpPr>
          <p:nvPr/>
        </p:nvCxnSpPr>
        <p:spPr bwMode="auto">
          <a:xfrm>
            <a:off x="3192463" y="5221288"/>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4" name="Line 74"/>
          <p:cNvCxnSpPr>
            <a:cxnSpLocks noChangeShapeType="1"/>
          </p:cNvCxnSpPr>
          <p:nvPr/>
        </p:nvCxnSpPr>
        <p:spPr bwMode="auto">
          <a:xfrm>
            <a:off x="6096000" y="5235575"/>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5" name="Line 74"/>
          <p:cNvCxnSpPr>
            <a:cxnSpLocks noChangeShapeType="1"/>
          </p:cNvCxnSpPr>
          <p:nvPr/>
        </p:nvCxnSpPr>
        <p:spPr bwMode="auto">
          <a:xfrm>
            <a:off x="7924800" y="5246688"/>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6" name="Line 74"/>
          <p:cNvCxnSpPr>
            <a:cxnSpLocks noChangeShapeType="1"/>
          </p:cNvCxnSpPr>
          <p:nvPr/>
        </p:nvCxnSpPr>
        <p:spPr bwMode="auto">
          <a:xfrm>
            <a:off x="792163" y="5918200"/>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7" name="Line 74"/>
          <p:cNvCxnSpPr>
            <a:cxnSpLocks noChangeShapeType="1"/>
          </p:cNvCxnSpPr>
          <p:nvPr/>
        </p:nvCxnSpPr>
        <p:spPr bwMode="auto">
          <a:xfrm>
            <a:off x="3186113" y="59134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8" name="Line 74"/>
          <p:cNvCxnSpPr>
            <a:cxnSpLocks noChangeShapeType="1"/>
          </p:cNvCxnSpPr>
          <p:nvPr/>
        </p:nvCxnSpPr>
        <p:spPr bwMode="auto">
          <a:xfrm>
            <a:off x="6089650" y="59134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9" name="Line 74"/>
          <p:cNvCxnSpPr>
            <a:cxnSpLocks noChangeShapeType="1"/>
          </p:cNvCxnSpPr>
          <p:nvPr/>
        </p:nvCxnSpPr>
        <p:spPr bwMode="auto">
          <a:xfrm>
            <a:off x="7916863" y="5916613"/>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88913"/>
            <a:ext cx="9144000" cy="954087"/>
          </a:xfrm>
        </p:spPr>
        <p:txBody>
          <a:bodyPr/>
          <a:lstStyle/>
          <a:p>
            <a:r>
              <a:rPr lang="en-US" altLang="en-US" sz="2800" b="1" smtClean="0"/>
              <a:t>Working Party 3/17</a:t>
            </a:r>
            <a:br>
              <a:rPr lang="en-US" altLang="en-US" sz="2800" b="1" smtClean="0"/>
            </a:br>
            <a:r>
              <a:rPr lang="en-US" altLang="en-US" sz="2800" b="1" smtClean="0"/>
              <a:t>Identity management and cloud computing security</a:t>
            </a:r>
          </a:p>
        </p:txBody>
      </p:sp>
      <p:sp>
        <p:nvSpPr>
          <p:cNvPr id="8" name="Rectangle 12"/>
          <p:cNvSpPr>
            <a:spLocks noChangeArrowheads="1"/>
          </p:cNvSpPr>
          <p:nvPr/>
        </p:nvSpPr>
        <p:spPr bwMode="auto">
          <a:xfrm>
            <a:off x="900113" y="2990850"/>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9" name="Rectangle 13"/>
          <p:cNvSpPr>
            <a:spLocks noChangeArrowheads="1"/>
          </p:cNvSpPr>
          <p:nvPr/>
        </p:nvSpPr>
        <p:spPr bwMode="auto">
          <a:xfrm>
            <a:off x="915988" y="2414588"/>
            <a:ext cx="7704137"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5" name="Text Box 37"/>
          <p:cNvSpPr txBox="1">
            <a:spLocks noChangeArrowheads="1"/>
          </p:cNvSpPr>
          <p:nvPr/>
        </p:nvSpPr>
        <p:spPr bwMode="auto">
          <a:xfrm>
            <a:off x="915988" y="2990850"/>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9900"/>
                </a:solidFill>
              </a:rPr>
              <a:t>Q10/17    </a:t>
            </a:r>
            <a:r>
              <a:rPr lang="en-US" altLang="en-US" sz="2000" b="1"/>
              <a:t>Identity management architecture and mechanisms </a:t>
            </a:r>
          </a:p>
          <a:p>
            <a:pPr eaLnBrk="1" hangingPunct="1">
              <a:spcBef>
                <a:spcPct val="0"/>
              </a:spcBef>
              <a:buFontTx/>
              <a:buNone/>
            </a:pPr>
            <a:endParaRPr lang="en-US" altLang="en-US" sz="2000" b="1"/>
          </a:p>
        </p:txBody>
      </p:sp>
      <p:sp>
        <p:nvSpPr>
          <p:cNvPr id="5223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A9FB054-89C5-4F36-BEDA-2ABF743A7C1D}" type="slidenum">
              <a:rPr lang="en-US" altLang="en-US" sz="1200" smtClean="0">
                <a:solidFill>
                  <a:srgbClr val="898989"/>
                </a:solidFill>
              </a:rPr>
              <a:pPr>
                <a:spcBef>
                  <a:spcPct val="0"/>
                </a:spcBef>
                <a:buFont typeface="Arial" panose="020B0604020202020204" pitchFamily="34" charset="0"/>
                <a:buNone/>
              </a:pPr>
              <a:t>35</a:t>
            </a:fld>
            <a:r>
              <a:rPr lang="en-US" altLang="en-US" sz="1200" dirty="0" smtClean="0">
                <a:solidFill>
                  <a:srgbClr val="898989"/>
                </a:solidFill>
              </a:rPr>
              <a:t>/117</a:t>
            </a:r>
          </a:p>
        </p:txBody>
      </p:sp>
      <p:sp>
        <p:nvSpPr>
          <p:cNvPr id="16" name="Text Box 34"/>
          <p:cNvSpPr txBox="1">
            <a:spLocks noChangeArrowheads="1"/>
          </p:cNvSpPr>
          <p:nvPr/>
        </p:nvSpPr>
        <p:spPr bwMode="auto">
          <a:xfrm>
            <a:off x="906463" y="2471738"/>
            <a:ext cx="5688012"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Q8/17</a:t>
            </a:r>
            <a:r>
              <a:rPr lang="en-US" sz="2000" b="1" dirty="0" smtClean="0">
                <a:latin typeface="+mn-lt"/>
              </a:rPr>
              <a:t>       Cloud computing security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188913"/>
            <a:ext cx="9144000" cy="954087"/>
          </a:xfrm>
        </p:spPr>
        <p:txBody>
          <a:bodyPr/>
          <a:lstStyle/>
          <a:p>
            <a:r>
              <a:rPr lang="en-US" altLang="en-US" sz="2800" b="1" smtClean="0"/>
              <a:t>Question 8/17</a:t>
            </a:r>
            <a:br>
              <a:rPr lang="en-US" altLang="en-US" sz="2800" b="1" smtClean="0"/>
            </a:br>
            <a:r>
              <a:rPr lang="en-US" altLang="en-US" sz="2800" b="1" smtClean="0"/>
              <a:t>Cloud computing security</a:t>
            </a:r>
          </a:p>
        </p:txBody>
      </p:sp>
      <p:sp>
        <p:nvSpPr>
          <p:cNvPr id="53251" name="Content Placeholder 2"/>
          <p:cNvSpPr>
            <a:spLocks noGrp="1"/>
          </p:cNvSpPr>
          <p:nvPr>
            <p:ph idx="1"/>
          </p:nvPr>
        </p:nvSpPr>
        <p:spPr>
          <a:xfrm>
            <a:off x="323850" y="1268413"/>
            <a:ext cx="8712200" cy="5256212"/>
          </a:xfrm>
        </p:spPr>
        <p:txBody>
          <a:bodyPr/>
          <a:lstStyle/>
          <a:p>
            <a:pPr>
              <a:spcBef>
                <a:spcPct val="0"/>
              </a:spcBef>
              <a:buClr>
                <a:srgbClr val="FF0000"/>
              </a:buClr>
            </a:pPr>
            <a:r>
              <a:rPr lang="en-US" altLang="ko-KR" sz="2400" dirty="0" smtClean="0">
                <a:cs typeface="Times New Roman" panose="02020603050405020304" pitchFamily="18" charset="0"/>
              </a:rPr>
              <a:t>2 Recommendations approved in this study period.</a:t>
            </a:r>
          </a:p>
          <a:p>
            <a:pPr>
              <a:spcBef>
                <a:spcPct val="0"/>
              </a:spcBef>
              <a:buClr>
                <a:srgbClr val="FF0000"/>
              </a:buClr>
            </a:pPr>
            <a:r>
              <a:rPr lang="en-US" altLang="ko-KR" sz="2400" dirty="0" smtClean="0">
                <a:cs typeface="Times New Roman" panose="02020603050405020304" pitchFamily="18" charset="0"/>
              </a:rPr>
              <a:t>Recommendations currently under study include:</a:t>
            </a:r>
          </a:p>
          <a:p>
            <a:pPr lvl="1">
              <a:spcBef>
                <a:spcPct val="0"/>
              </a:spcBef>
              <a:buClr>
                <a:srgbClr val="FF0000"/>
              </a:buClr>
            </a:pPr>
            <a:r>
              <a:rPr lang="en-US" altLang="en-US" sz="2000" dirty="0" smtClean="0">
                <a:ea typeface="맑은 고딕" panose="020B0503020000020004" pitchFamily="34" charset="-127"/>
                <a:cs typeface="Times New Roman" panose="02020603050405020304" pitchFamily="18" charset="0"/>
              </a:rPr>
              <a:t>Security aspects of cloud computing</a:t>
            </a:r>
          </a:p>
          <a:p>
            <a:pPr lvl="2">
              <a:spcBef>
                <a:spcPct val="0"/>
              </a:spcBef>
              <a:buClr>
                <a:srgbClr val="FF0000"/>
              </a:buClr>
              <a:buFont typeface="Calibri" panose="020F0502020204030204" pitchFamily="34" charset="0"/>
              <a:buChar char="-"/>
            </a:pPr>
            <a:r>
              <a:rPr lang="en-US" altLang="en-US" sz="2000" b="1" dirty="0" smtClean="0">
                <a:ea typeface="맑은 고딕" panose="020B0503020000020004" pitchFamily="34" charset="-127"/>
                <a:cs typeface="Times New Roman" panose="02020603050405020304" pitchFamily="18" charset="0"/>
              </a:rPr>
              <a:t>X.1601rev, </a:t>
            </a:r>
            <a:r>
              <a:rPr lang="en-US" altLang="en-US" sz="2000" dirty="0" smtClean="0">
                <a:ea typeface="맑은 고딕" panose="020B0503020000020004" pitchFamily="34" charset="-127"/>
                <a:cs typeface="Times New Roman" panose="02020603050405020304" pitchFamily="18" charset="0"/>
              </a:rPr>
              <a:t>Security </a:t>
            </a:r>
            <a:r>
              <a:rPr lang="en-US" altLang="en-US" sz="2000" dirty="0">
                <a:ea typeface="맑은 고딕" panose="020B0503020000020004" pitchFamily="34" charset="-127"/>
                <a:cs typeface="Times New Roman" panose="02020603050405020304" pitchFamily="18" charset="0"/>
              </a:rPr>
              <a:t>framework for cloud computing</a:t>
            </a:r>
          </a:p>
          <a:p>
            <a:pPr lvl="2">
              <a:spcBef>
                <a:spcPct val="0"/>
              </a:spcBef>
              <a:buClr>
                <a:srgbClr val="FF0000"/>
              </a:buClr>
              <a:buFont typeface="Calibri" panose="020F0502020204030204" pitchFamily="34" charset="0"/>
              <a:buChar char="-"/>
            </a:pPr>
            <a:r>
              <a:rPr lang="en-US" altLang="en-US" sz="2000" b="1" dirty="0" err="1" smtClean="0">
                <a:ea typeface="맑은 고딕" panose="020B0503020000020004" pitchFamily="34" charset="-127"/>
                <a:cs typeface="Times New Roman" panose="02020603050405020304" pitchFamily="18" charset="0"/>
              </a:rPr>
              <a:t>X.CSCDataSec</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Guidelines for cloud service customer data security</a:t>
            </a:r>
          </a:p>
          <a:p>
            <a:pPr lvl="2">
              <a:spcBef>
                <a:spcPct val="0"/>
              </a:spcBef>
              <a:buClr>
                <a:srgbClr val="FF0000"/>
              </a:buClr>
              <a:buFont typeface="Calibri" panose="020F0502020204030204" pitchFamily="34" charset="0"/>
              <a:buChar char="-"/>
            </a:pPr>
            <a:r>
              <a:rPr lang="en-US" altLang="en-US" sz="2000" b="1" dirty="0" err="1" smtClean="0">
                <a:ea typeface="맑은 고딕" panose="020B0503020000020004" pitchFamily="34" charset="-127"/>
                <a:cs typeface="Times New Roman" panose="02020603050405020304" pitchFamily="18" charset="0"/>
              </a:rPr>
              <a:t>X.goscc</a:t>
            </a:r>
            <a:r>
              <a:rPr lang="en-US" altLang="en-US" sz="2000" b="1" dirty="0" smtClean="0">
                <a:ea typeface="맑은 고딕" panose="020B0503020000020004" pitchFamily="34" charset="-127"/>
                <a:cs typeface="Times New Roman" panose="02020603050405020304" pitchFamily="18" charset="0"/>
              </a:rPr>
              <a:t>,</a:t>
            </a: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Guidelines of operational security for cloud computing</a:t>
            </a:r>
            <a:endParaRPr lang="en-US" altLang="en-US" sz="2000" dirty="0" smtClean="0">
              <a:ea typeface="맑은 고딕" panose="020B0503020000020004" pitchFamily="34" charset="-127"/>
              <a:cs typeface="Times New Roman" panose="02020603050405020304" pitchFamily="18" charset="0"/>
            </a:endParaRPr>
          </a:p>
          <a:p>
            <a:pPr lvl="1">
              <a:spcBef>
                <a:spcPct val="0"/>
              </a:spcBef>
              <a:buClr>
                <a:srgbClr val="FF0000"/>
              </a:buClr>
            </a:pPr>
            <a:endParaRPr lang="en-US" altLang="en-US" sz="2000" dirty="0" smtClean="0">
              <a:ea typeface="맑은 고딕" panose="020B0503020000020004" pitchFamily="34" charset="-127"/>
              <a:cs typeface="Times New Roman" panose="02020603050405020304" pitchFamily="18" charset="0"/>
            </a:endParaRPr>
          </a:p>
          <a:p>
            <a:pPr lvl="1">
              <a:spcBef>
                <a:spcPct val="0"/>
              </a:spcBef>
              <a:buClr>
                <a:srgbClr val="FF0000"/>
              </a:buClr>
            </a:pPr>
            <a:r>
              <a:rPr lang="en-US" altLang="en-US" sz="2000" dirty="0" smtClean="0">
                <a:ea typeface="맑은 고딕" panose="020B0503020000020004" pitchFamily="34" charset="-127"/>
                <a:cs typeface="Times New Roman" panose="02020603050405020304" pitchFamily="18" charset="0"/>
              </a:rPr>
              <a:t>Security aspects of service oriented architecture </a:t>
            </a:r>
          </a:p>
          <a:p>
            <a:pPr lvl="2">
              <a:spcBef>
                <a:spcPct val="0"/>
              </a:spcBef>
              <a:buClr>
                <a:srgbClr val="FF0000"/>
              </a:buClr>
              <a:buFont typeface="Calibri" panose="020F0502020204030204" pitchFamily="34" charset="0"/>
              <a:buChar char="-"/>
            </a:pPr>
            <a:r>
              <a:rPr lang="en-US" altLang="en-US" sz="2000" b="1" dirty="0" err="1" smtClean="0">
                <a:ea typeface="맑은 고딕" panose="020B0503020000020004" pitchFamily="34" charset="-127"/>
                <a:cs typeface="Times New Roman" panose="02020603050405020304" pitchFamily="18" charset="0"/>
              </a:rPr>
              <a:t>X.sfcsc</a:t>
            </a:r>
            <a:r>
              <a:rPr lang="en-US" altLang="en-US" sz="2000" b="1" dirty="0" smtClean="0">
                <a:ea typeface="맑은 고딕" panose="020B0503020000020004" pitchFamily="34" charset="-127"/>
                <a:cs typeface="Times New Roman" panose="02020603050405020304" pitchFamily="18" charset="0"/>
              </a:rPr>
              <a:t>,</a:t>
            </a: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Security functional requirements for SaaS </a:t>
            </a:r>
            <a:r>
              <a:rPr lang="en-US" altLang="en-US" sz="2000" dirty="0" smtClean="0">
                <a:ea typeface="맑은 고딕" panose="020B0503020000020004" pitchFamily="34" charset="-127"/>
                <a:cs typeface="Times New Roman" panose="02020603050405020304" pitchFamily="18" charset="0"/>
              </a:rPr>
              <a:t>application</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environment</a:t>
            </a:r>
            <a:endParaRPr lang="en-US" altLang="en-US" sz="2000" dirty="0" smtClean="0">
              <a:ea typeface="맑은 고딕" panose="020B0503020000020004" pitchFamily="34" charset="-127"/>
              <a:cs typeface="Times New Roman" panose="02020603050405020304" pitchFamily="18" charset="0"/>
            </a:endParaRPr>
          </a:p>
          <a:p>
            <a:pPr>
              <a:spcBef>
                <a:spcPts val="1200"/>
              </a:spcBef>
              <a:buClr>
                <a:srgbClr val="FF0000"/>
              </a:buClr>
              <a:buFont typeface="Wingdings" panose="05000000000000000000" pitchFamily="2" charset="2"/>
              <a:buChar char="§"/>
            </a:pPr>
            <a:r>
              <a:rPr lang="en-US" altLang="en-US" sz="2400" dirty="0" smtClean="0">
                <a:ea typeface="맑은 고딕" panose="020B0503020000020004" pitchFamily="34" charset="-127"/>
                <a:cs typeface="Times New Roman" panose="02020603050405020304" pitchFamily="18" charset="0"/>
              </a:rPr>
              <a:t>Working closely with ITU-T SG 13, JCA-Cloud, ISO/IEC JTC 1/SCs 27 and 38, and Cloud Security Alliance on cloud computing</a:t>
            </a:r>
          </a:p>
          <a:p>
            <a:pPr>
              <a:spcBef>
                <a:spcPts val="1200"/>
              </a:spcBef>
              <a:buClr>
                <a:srgbClr val="FF0000"/>
              </a:buClr>
              <a:buFont typeface="Wingdings" panose="05000000000000000000" pitchFamily="2" charset="2"/>
              <a:buChar char="§"/>
            </a:pPr>
            <a:r>
              <a:rPr lang="en-US" altLang="en-US" sz="2400" dirty="0" smtClean="0">
                <a:ea typeface="맑은 고딕" panose="020B0503020000020004" pitchFamily="34" charset="-127"/>
                <a:cs typeface="Times New Roman" panose="02020603050405020304" pitchFamily="18" charset="0"/>
              </a:rPr>
              <a:t>Rapporteur: Mr Liang WEI</a:t>
            </a:r>
          </a:p>
        </p:txBody>
      </p:sp>
      <p:sp>
        <p:nvSpPr>
          <p:cNvPr id="532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96DE7AB9-3503-43C0-A427-0F47DFABC042}" type="slidenum">
              <a:rPr lang="en-US" altLang="en-US" sz="1200" smtClean="0">
                <a:solidFill>
                  <a:srgbClr val="898989"/>
                </a:solidFill>
              </a:rPr>
              <a:pPr>
                <a:spcBef>
                  <a:spcPct val="0"/>
                </a:spcBef>
                <a:buFont typeface="Arial" panose="020B0604020202020204" pitchFamily="34" charset="0"/>
                <a:buNone/>
              </a:pPr>
              <a:t>36</a:t>
            </a:fld>
            <a:r>
              <a:rPr lang="en-US" altLang="en-US" sz="1200" dirty="0" smtClean="0">
                <a:solidFill>
                  <a:srgbClr val="898989"/>
                </a:solidFill>
              </a:rPr>
              <a:t>/117</a:t>
            </a:r>
          </a:p>
        </p:txBody>
      </p:sp>
      <p:sp>
        <p:nvSpPr>
          <p:cNvPr id="6" name="TextBox 2"/>
          <p:cNvSpPr txBox="1">
            <a:spLocks noChangeArrowheads="1"/>
          </p:cNvSpPr>
          <p:nvPr/>
        </p:nvSpPr>
        <p:spPr bwMode="auto">
          <a:xfrm>
            <a:off x="179512" y="2348880"/>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
        <p:nvSpPr>
          <p:cNvPr id="7" name="TextBox 2"/>
          <p:cNvSpPr txBox="1">
            <a:spLocks noChangeArrowheads="1"/>
          </p:cNvSpPr>
          <p:nvPr/>
        </p:nvSpPr>
        <p:spPr bwMode="auto">
          <a:xfrm>
            <a:off x="179512" y="2983222"/>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
        <p:nvSpPr>
          <p:cNvPr id="8" name="TextBox 2"/>
          <p:cNvSpPr txBox="1">
            <a:spLocks noChangeArrowheads="1"/>
          </p:cNvSpPr>
          <p:nvPr/>
        </p:nvSpPr>
        <p:spPr bwMode="auto">
          <a:xfrm>
            <a:off x="179512" y="3995756"/>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0" y="188913"/>
            <a:ext cx="9144000" cy="954087"/>
          </a:xfrm>
        </p:spPr>
        <p:txBody>
          <a:bodyPr/>
          <a:lstStyle/>
          <a:p>
            <a:r>
              <a:rPr lang="en-US" altLang="en-US" sz="2800" b="1" smtClean="0"/>
              <a:t>Question 8/17</a:t>
            </a:r>
            <a:br>
              <a:rPr lang="en-US" altLang="en-US" sz="2800" b="1" smtClean="0"/>
            </a:br>
            <a:r>
              <a:rPr lang="en-US" altLang="en-US" sz="2800" b="1" smtClean="0"/>
              <a:t>Cloud computing security</a:t>
            </a:r>
          </a:p>
        </p:txBody>
      </p:sp>
      <p:sp>
        <p:nvSpPr>
          <p:cNvPr id="54275" name="Rectangle 2"/>
          <p:cNvSpPr>
            <a:spLocks noChangeArrowheads="1"/>
          </p:cNvSpPr>
          <p:nvPr/>
        </p:nvSpPr>
        <p:spPr bwMode="auto">
          <a:xfrm>
            <a:off x="2555875" y="1196975"/>
            <a:ext cx="431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latin typeface="Arial" panose="020B0604020202020204" pitchFamily="34" charset="0"/>
              </a:rPr>
              <a:t>Structure of Q8/17 Recommendations</a:t>
            </a:r>
            <a:endParaRPr lang="en-US" altLang="en-US" sz="1800" b="1">
              <a:latin typeface="Arial" panose="020B0604020202020204" pitchFamily="34" charset="0"/>
            </a:endParaRPr>
          </a:p>
        </p:txBody>
      </p:sp>
      <p:sp>
        <p:nvSpPr>
          <p:cNvPr id="54276" name="Text Box 4"/>
          <p:cNvSpPr txBox="1">
            <a:spLocks noChangeArrowheads="1"/>
          </p:cNvSpPr>
          <p:nvPr/>
        </p:nvSpPr>
        <p:spPr bwMode="auto">
          <a:xfrm>
            <a:off x="1597025" y="1835150"/>
            <a:ext cx="7027863" cy="49212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lnSpc>
                <a:spcPts val="1200"/>
              </a:lnSpc>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Overview</a:t>
            </a:r>
            <a:endParaRPr lang="en-US" altLang="en-US" sz="1800" b="1">
              <a:latin typeface="Times New Roman" panose="02020603050405020304" pitchFamily="18" charset="0"/>
              <a:ea typeface="MS Mincho" panose="02020609040205080304" pitchFamily="49" charset="-128"/>
            </a:endParaRPr>
          </a:p>
        </p:txBody>
      </p:sp>
      <p:sp>
        <p:nvSpPr>
          <p:cNvPr id="54277" name="Text Box 3"/>
          <p:cNvSpPr txBox="1">
            <a:spLocks noChangeArrowheads="1"/>
          </p:cNvSpPr>
          <p:nvPr/>
        </p:nvSpPr>
        <p:spPr bwMode="auto">
          <a:xfrm>
            <a:off x="1597025" y="3592513"/>
            <a:ext cx="7027863" cy="67945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Best practices</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宋体" panose="02010600030101010101" pitchFamily="2" charset="-122"/>
              </a:rPr>
              <a:t>and </a:t>
            </a:r>
            <a:r>
              <a:rPr lang="en-GB" altLang="en-US" sz="1800" b="1">
                <a:solidFill>
                  <a:srgbClr val="000000"/>
                </a:solidFill>
                <a:latin typeface="Times New Roman" panose="02020603050405020304" pitchFamily="18" charset="0"/>
                <a:ea typeface="MS Mincho" panose="02020609040205080304" pitchFamily="49" charset="-128"/>
              </a:rPr>
              <a:t>guidelines</a:t>
            </a:r>
            <a:endParaRPr lang="en-US" altLang="en-US" sz="1800" b="1">
              <a:latin typeface="Times New Roman" panose="02020603050405020304" pitchFamily="18" charset="0"/>
              <a:ea typeface="MS Mincho" panose="02020609040205080304" pitchFamily="49" charset="-128"/>
            </a:endParaRPr>
          </a:p>
        </p:txBody>
      </p:sp>
      <p:sp>
        <p:nvSpPr>
          <p:cNvPr id="54278" name="Text Box 2"/>
          <p:cNvSpPr txBox="1">
            <a:spLocks noChangeArrowheads="1"/>
          </p:cNvSpPr>
          <p:nvPr/>
        </p:nvSpPr>
        <p:spPr bwMode="auto">
          <a:xfrm>
            <a:off x="1597025" y="2413000"/>
            <a:ext cx="6997700" cy="985838"/>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Security</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MS Mincho" panose="02020609040205080304" pitchFamily="49" charset="-128"/>
              </a:rPr>
              <a:t>design</a:t>
            </a:r>
            <a:endParaRPr lang="en-US" altLang="en-US" sz="1800" b="1">
              <a:solidFill>
                <a:srgbClr val="000000"/>
              </a:solidFill>
              <a:latin typeface="Times New Roman" panose="02020603050405020304" pitchFamily="18" charset="0"/>
              <a:ea typeface="MS Mincho" panose="02020609040205080304" pitchFamily="49" charset="-128"/>
            </a:endParaRPr>
          </a:p>
        </p:txBody>
      </p:sp>
      <p:sp>
        <p:nvSpPr>
          <p:cNvPr id="54279" name="Rectangle 9"/>
          <p:cNvSpPr>
            <a:spLocks/>
          </p:cNvSpPr>
          <p:nvPr/>
        </p:nvSpPr>
        <p:spPr bwMode="auto">
          <a:xfrm>
            <a:off x="3419475" y="2436813"/>
            <a:ext cx="5173663" cy="933450"/>
          </a:xfrm>
          <a:prstGeom prst="rect">
            <a:avLst/>
          </a:prstGeom>
          <a:noFill/>
          <a:ln w="12700" algn="ctr">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0" name="Text Box 19"/>
          <p:cNvSpPr txBox="1">
            <a:spLocks noChangeArrowheads="1"/>
          </p:cNvSpPr>
          <p:nvPr/>
        </p:nvSpPr>
        <p:spPr bwMode="auto">
          <a:xfrm>
            <a:off x="3419475" y="1851025"/>
            <a:ext cx="5176838"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spcBef>
                <a:spcPts val="600"/>
              </a:spcBef>
              <a:buFontTx/>
              <a:buNone/>
            </a:pPr>
            <a:r>
              <a:rPr lang="en-GB" altLang="en-US" sz="1800">
                <a:solidFill>
                  <a:srgbClr val="000000"/>
                </a:solidFill>
                <a:latin typeface="Times New Roman" panose="02020603050405020304" pitchFamily="18" charset="0"/>
                <a:ea typeface="MS Mincho" panose="02020609040205080304" pitchFamily="49" charset="-128"/>
              </a:rPr>
              <a:t>X.1601: Security framework for cloud computing</a:t>
            </a:r>
            <a:endParaRPr lang="en-US" altLang="en-US" sz="1800">
              <a:latin typeface="Times New Roman" panose="02020603050405020304" pitchFamily="18" charset="0"/>
              <a:ea typeface="MS Mincho" panose="02020609040205080304" pitchFamily="49" charset="-128"/>
            </a:endParaRPr>
          </a:p>
        </p:txBody>
      </p:sp>
      <p:sp>
        <p:nvSpPr>
          <p:cNvPr id="54281" name="Text Box 15"/>
          <p:cNvSpPr txBox="1">
            <a:spLocks noChangeArrowheads="1"/>
          </p:cNvSpPr>
          <p:nvPr/>
        </p:nvSpPr>
        <p:spPr bwMode="auto">
          <a:xfrm>
            <a:off x="6899275" y="2484438"/>
            <a:ext cx="1622425" cy="77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X.1630 - X.1639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controls (e.g. X.cc-control)</a:t>
            </a:r>
            <a:endParaRPr lang="en-US" altLang="en-US" sz="14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2" name="Text Box 13"/>
          <p:cNvSpPr txBox="1">
            <a:spLocks noChangeArrowheads="1"/>
          </p:cNvSpPr>
          <p:nvPr/>
        </p:nvSpPr>
        <p:spPr bwMode="auto">
          <a:xfrm>
            <a:off x="3492500" y="2473325"/>
            <a:ext cx="1684338"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X.1602 - X.1619</a:t>
            </a:r>
            <a:r>
              <a:rPr lang="en-US" altLang="en-US" sz="1400">
                <a:solidFill>
                  <a:srgbClr val="2932E9"/>
                </a:solidFill>
                <a:latin typeface="Times New Roman" panose="02020603050405020304" pitchFamily="18" charset="0"/>
                <a:ea typeface="MS Mincho" panose="02020609040205080304" pitchFamily="49" charset="-128"/>
              </a:rPr>
              <a:t/>
            </a:r>
            <a:br>
              <a:rPr lang="en-US" altLang="en-US" sz="1400">
                <a:solidFill>
                  <a:srgbClr val="2932E9"/>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Security requirements</a:t>
            </a:r>
            <a:br>
              <a:rPr lang="en-GB" altLang="en-US" sz="1400">
                <a:solidFill>
                  <a:srgbClr val="000000"/>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(e.g. X.sfcse), Security capabilities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3" name="Text Box 14"/>
          <p:cNvSpPr txBox="1">
            <a:spLocks noChangeArrowheads="1"/>
          </p:cNvSpPr>
          <p:nvPr/>
        </p:nvSpPr>
        <p:spPr bwMode="auto">
          <a:xfrm>
            <a:off x="5210175" y="2479675"/>
            <a:ext cx="1655763" cy="779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X.1620 - X.1629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Trust models</a:t>
            </a:r>
            <a:r>
              <a:rPr lang="en-US" altLang="en-US" sz="1400">
                <a:latin typeface="Times New Roman" panose="02020603050405020304" pitchFamily="18" charset="0"/>
                <a:ea typeface="MS Mincho" panose="02020609040205080304" pitchFamily="49" charset="-128"/>
              </a:rPr>
              <a:t/>
            </a:r>
            <a:br>
              <a:rPr lang="en-US" altLang="en-US" sz="1400">
                <a:latin typeface="Times New Roman" panose="02020603050405020304" pitchFamily="18" charset="0"/>
                <a:ea typeface="MS Mincho" panose="02020609040205080304" pitchFamily="49" charset="-128"/>
              </a:rPr>
            </a:br>
            <a:r>
              <a:rPr lang="en-GB" altLang="en-US" sz="1200">
                <a:solidFill>
                  <a:srgbClr val="000000"/>
                </a:solidFill>
                <a:latin typeface="Times New Roman" panose="02020603050405020304" pitchFamily="18" charset="0"/>
                <a:ea typeface="MS Mincho" panose="02020609040205080304" pitchFamily="49" charset="-128"/>
              </a:rPr>
              <a:t>Security architectures/ functions</a:t>
            </a:r>
            <a:endParaRPr lang="en-US" altLang="en-US" sz="12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4" name="Text Box 6"/>
          <p:cNvSpPr txBox="1">
            <a:spLocks noChangeArrowheads="1"/>
          </p:cNvSpPr>
          <p:nvPr/>
        </p:nvSpPr>
        <p:spPr bwMode="auto">
          <a:xfrm>
            <a:off x="3419475" y="3614738"/>
            <a:ext cx="5205413" cy="63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X.1640 - X.1659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Best practices / guidelines (e.g. X.goscc)</a:t>
            </a:r>
            <a:endParaRPr lang="en-US" altLang="en-US" sz="1400">
              <a:latin typeface="Times New Roman" panose="02020603050405020304" pitchFamily="18" charset="0"/>
              <a:ea typeface="MS Mincho" panose="02020609040205080304" pitchFamily="49" charset="-128"/>
            </a:endParaRPr>
          </a:p>
        </p:txBody>
      </p:sp>
      <p:sp>
        <p:nvSpPr>
          <p:cNvPr id="54285" name="Text Box 5"/>
          <p:cNvSpPr txBox="1">
            <a:spLocks noChangeArrowheads="1"/>
          </p:cNvSpPr>
          <p:nvPr/>
        </p:nvSpPr>
        <p:spPr bwMode="auto">
          <a:xfrm>
            <a:off x="1597025" y="4483100"/>
            <a:ext cx="7070725" cy="103187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Security</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MS Mincho" panose="02020609040205080304" pitchFamily="49" charset="-128"/>
              </a:rPr>
              <a:t>implementation</a:t>
            </a:r>
            <a:endParaRPr lang="en-US" altLang="en-US" sz="1800" b="1">
              <a:latin typeface="Times New Roman" panose="02020603050405020304" pitchFamily="18" charset="0"/>
              <a:ea typeface="MS Mincho" panose="02020609040205080304" pitchFamily="49" charset="-128"/>
            </a:endParaRPr>
          </a:p>
        </p:txBody>
      </p:sp>
      <p:sp>
        <p:nvSpPr>
          <p:cNvPr id="54286" name="Rectangle 16"/>
          <p:cNvSpPr>
            <a:spLocks/>
          </p:cNvSpPr>
          <p:nvPr/>
        </p:nvSpPr>
        <p:spPr bwMode="auto">
          <a:xfrm>
            <a:off x="3419475" y="4522788"/>
            <a:ext cx="5173663" cy="955675"/>
          </a:xfrm>
          <a:prstGeom prst="rect">
            <a:avLst/>
          </a:prstGeom>
          <a:noFill/>
          <a:ln w="12700" algn="ctr">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7" name="Text Box 22"/>
          <p:cNvSpPr txBox="1">
            <a:spLocks noChangeArrowheads="1"/>
          </p:cNvSpPr>
          <p:nvPr/>
        </p:nvSpPr>
        <p:spPr bwMode="auto">
          <a:xfrm>
            <a:off x="3560763" y="4589463"/>
            <a:ext cx="2400300" cy="823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X.1660 - X.1669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solutions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mechanisms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8" name="Text Box 23"/>
          <p:cNvSpPr txBox="1">
            <a:spLocks noChangeArrowheads="1"/>
          </p:cNvSpPr>
          <p:nvPr/>
        </p:nvSpPr>
        <p:spPr bwMode="auto">
          <a:xfrm>
            <a:off x="6002338" y="4589463"/>
            <a:ext cx="2519362" cy="814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X.1670 - X.1679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Incident management,</a:t>
            </a:r>
            <a:br>
              <a:rPr lang="en-GB" altLang="en-US" sz="1400">
                <a:solidFill>
                  <a:srgbClr val="000000"/>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disaster recovery</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assessment and audit</a:t>
            </a:r>
            <a:endParaRPr lang="en-US" altLang="en-US" sz="14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9" name="Text Box 7"/>
          <p:cNvSpPr txBox="1">
            <a:spLocks noChangeArrowheads="1"/>
          </p:cNvSpPr>
          <p:nvPr/>
        </p:nvSpPr>
        <p:spPr bwMode="auto">
          <a:xfrm>
            <a:off x="1597025" y="5572125"/>
            <a:ext cx="7070725" cy="69532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lnSpc>
                <a:spcPts val="1200"/>
              </a:lnSpc>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Others</a:t>
            </a:r>
            <a:endParaRPr lang="en-US" altLang="en-US" sz="1800" b="1">
              <a:latin typeface="Times New Roman" panose="02020603050405020304" pitchFamily="18" charset="0"/>
              <a:ea typeface="MS Mincho" panose="02020609040205080304" pitchFamily="49" charset="-128"/>
            </a:endParaRPr>
          </a:p>
        </p:txBody>
      </p:sp>
      <p:sp>
        <p:nvSpPr>
          <p:cNvPr id="54290" name="Text Box 8"/>
          <p:cNvSpPr txBox="1">
            <a:spLocks noChangeArrowheads="1"/>
          </p:cNvSpPr>
          <p:nvPr/>
        </p:nvSpPr>
        <p:spPr bwMode="auto">
          <a:xfrm>
            <a:off x="3419475" y="5618163"/>
            <a:ext cx="5186363" cy="588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X.1680 - X.1699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1400">
                <a:solidFill>
                  <a:srgbClr val="000000"/>
                </a:solidFill>
                <a:latin typeface="Times New Roman" panose="02020603050405020304" pitchFamily="18" charset="0"/>
                <a:ea typeface="宋体" panose="02010600030101010101" pitchFamily="2" charset="-122"/>
              </a:rPr>
              <a:t>Others</a:t>
            </a:r>
            <a:endParaRPr lang="en-US" altLang="en-US" sz="1400">
              <a:latin typeface="Times New Roman" panose="02020603050405020304" pitchFamily="18" charset="0"/>
              <a:ea typeface="MS Mincho" panose="02020609040205080304" pitchFamily="49" charset="-128"/>
            </a:endParaRPr>
          </a:p>
        </p:txBody>
      </p:sp>
      <p:sp>
        <p:nvSpPr>
          <p:cNvPr id="54291" name="Rectangle 19"/>
          <p:cNvSpPr>
            <a:spLocks noChangeArrowheads="1"/>
          </p:cNvSpPr>
          <p:nvPr/>
        </p:nvSpPr>
        <p:spPr bwMode="auto">
          <a:xfrm>
            <a:off x="3810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4292" name="Rectangle 24"/>
          <p:cNvSpPr>
            <a:spLocks noChangeArrowheads="1"/>
          </p:cNvSpPr>
          <p:nvPr/>
        </p:nvSpPr>
        <p:spPr bwMode="auto">
          <a:xfrm>
            <a:off x="3810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54293" name="Rectangle 31"/>
          <p:cNvSpPr>
            <a:spLocks noChangeArrowheads="1"/>
          </p:cNvSpPr>
          <p:nvPr/>
        </p:nvSpPr>
        <p:spPr bwMode="auto">
          <a:xfrm>
            <a:off x="1524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54294" name="Rectangle 33"/>
          <p:cNvSpPr>
            <a:spLocks noChangeArrowheads="1"/>
          </p:cNvSpPr>
          <p:nvPr/>
        </p:nvSpPr>
        <p:spPr bwMode="auto">
          <a:xfrm>
            <a:off x="1524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4295" name="Slide Number Placeholder 1"/>
          <p:cNvSpPr txBox="1">
            <a:spLocks/>
          </p:cNvSpPr>
          <p:nvPr/>
        </p:nvSpPr>
        <p:spPr bwMode="auto">
          <a:xfrm>
            <a:off x="6875463"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7D0AF9F9-644F-4F02-A6B3-512310757D42}" type="slidenum">
              <a:rPr lang="en-US" altLang="en-US" sz="1200" b="1" smtClean="0">
                <a:solidFill>
                  <a:srgbClr val="898989"/>
                </a:solidFill>
              </a:rPr>
              <a:pPr algn="r" eaLnBrk="1" hangingPunct="1">
                <a:spcBef>
                  <a:spcPct val="0"/>
                </a:spcBef>
                <a:buFont typeface="Arial" panose="020B0604020202020204" pitchFamily="34" charset="0"/>
                <a:buNone/>
              </a:pPr>
              <a:t>37</a:t>
            </a:fld>
            <a:r>
              <a:rPr lang="en-US" altLang="en-US" sz="1200" b="1" dirty="0" smtClean="0">
                <a:solidFill>
                  <a:srgbClr val="898989"/>
                </a:solidFill>
              </a:rPr>
              <a:t>/117</a:t>
            </a:r>
            <a:endParaRPr lang="en-US" altLang="en-US" sz="1200" b="1" dirty="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188913"/>
            <a:ext cx="8620125" cy="647700"/>
          </a:xfrm>
        </p:spPr>
        <p:txBody>
          <a:bodyPr/>
          <a:lstStyle/>
          <a:p>
            <a:r>
              <a:rPr lang="en-US" altLang="en-US" sz="2800" b="1" smtClean="0"/>
              <a:t>Question 10/17</a:t>
            </a:r>
            <a:br>
              <a:rPr lang="en-US" altLang="en-US" sz="2800" b="1" smtClean="0"/>
            </a:br>
            <a:r>
              <a:rPr lang="en-US" altLang="en-US" sz="2800" b="1" smtClean="0"/>
              <a:t>Identity Management (IdM)</a:t>
            </a:r>
          </a:p>
        </p:txBody>
      </p:sp>
      <p:sp>
        <p:nvSpPr>
          <p:cNvPr id="55299" name="Rectangle 3"/>
          <p:cNvSpPr>
            <a:spLocks noGrp="1" noChangeArrowheads="1"/>
          </p:cNvSpPr>
          <p:nvPr>
            <p:ph type="body" idx="1"/>
          </p:nvPr>
        </p:nvSpPr>
        <p:spPr>
          <a:xfrm>
            <a:off x="395288" y="1125538"/>
            <a:ext cx="8640762" cy="5537200"/>
          </a:xfrm>
        </p:spPr>
        <p:txBody>
          <a:bodyPr/>
          <a:lstStyle/>
          <a:p>
            <a:pPr>
              <a:spcBef>
                <a:spcPct val="0"/>
              </a:spcBef>
              <a:buClr>
                <a:srgbClr val="FF0000"/>
              </a:buClr>
              <a:buFont typeface="Wingdings" panose="05000000000000000000" pitchFamily="2" charset="2"/>
              <a:buChar char="§"/>
            </a:pPr>
            <a:r>
              <a:rPr lang="en-US" altLang="en-US" sz="1800" smtClean="0"/>
              <a:t>Identity Management (IdM)</a:t>
            </a:r>
          </a:p>
          <a:p>
            <a:pPr lvl="1">
              <a:spcBef>
                <a:spcPct val="0"/>
              </a:spcBef>
              <a:buClr>
                <a:srgbClr val="FF0000"/>
              </a:buClr>
              <a:buFont typeface="Arial" panose="020B0604020202020204" pitchFamily="34" charset="0"/>
              <a:buChar char="•"/>
            </a:pPr>
            <a:r>
              <a:rPr lang="en-US" altLang="en-US" sz="1600" smtClean="0"/>
              <a:t>IdM is a security enabler by providing trust in the identity of both parties to an e-transaction</a:t>
            </a:r>
          </a:p>
          <a:p>
            <a:pPr lvl="1">
              <a:spcBef>
                <a:spcPct val="0"/>
              </a:spcBef>
              <a:buClr>
                <a:srgbClr val="FF0000"/>
              </a:buClr>
              <a:buFont typeface="Arial" panose="020B0604020202020204" pitchFamily="34" charset="0"/>
              <a:buChar char="•"/>
            </a:pPr>
            <a:r>
              <a:rPr lang="en-US" altLang="en-US" sz="1600" smtClean="0"/>
              <a:t>IdM also provides network operators an opportunity to increase revenues by offering advanced identity-based services</a:t>
            </a:r>
          </a:p>
          <a:p>
            <a:pPr lvl="1">
              <a:spcBef>
                <a:spcPct val="0"/>
              </a:spcBef>
              <a:buClr>
                <a:srgbClr val="FF0000"/>
              </a:buClr>
              <a:buFont typeface="Arial" panose="020B0604020202020204" pitchFamily="34" charset="0"/>
              <a:buChar char="•"/>
            </a:pPr>
            <a:r>
              <a:rPr lang="en-US" altLang="en-US" sz="1600" smtClean="0"/>
              <a:t>The focus of ITU-T’s IdM work is on global trust and interoperability of diverse IdM capabilities in telecommunication. </a:t>
            </a:r>
          </a:p>
          <a:p>
            <a:pPr lvl="1">
              <a:spcBef>
                <a:spcPct val="0"/>
              </a:spcBef>
              <a:buClr>
                <a:srgbClr val="FF0000"/>
              </a:buClr>
              <a:buFont typeface="Arial" panose="020B0604020202020204" pitchFamily="34" charset="0"/>
              <a:buChar char="•"/>
            </a:pPr>
            <a:r>
              <a:rPr lang="en-US" altLang="en-US" sz="1600" smtClean="0"/>
              <a:t>Work is focused on leveraging and bridging existing solutions</a:t>
            </a:r>
          </a:p>
          <a:p>
            <a:pPr lvl="1">
              <a:spcBef>
                <a:spcPct val="0"/>
              </a:spcBef>
              <a:buClr>
                <a:srgbClr val="FF0000"/>
              </a:buClr>
              <a:buFont typeface="Arial" panose="020B0604020202020204" pitchFamily="34" charset="0"/>
              <a:buChar char="•"/>
            </a:pPr>
            <a:r>
              <a:rPr lang="en-CA" altLang="en-US" sz="1600" smtClean="0">
                <a:cs typeface="Times New Roman" panose="02020603050405020304" pitchFamily="18" charset="0"/>
              </a:rPr>
              <a:t>This Question is dedicated to the vision setting and the coordination and organization of the entire range of IdM activities within ITU-T </a:t>
            </a:r>
            <a:endParaRPr lang="en-US" altLang="zh-CN" sz="1600" smtClean="0"/>
          </a:p>
          <a:p>
            <a:pPr>
              <a:spcBef>
                <a:spcPct val="0"/>
              </a:spcBef>
              <a:buClr>
                <a:srgbClr val="FF0000"/>
              </a:buClr>
              <a:buFont typeface="Wingdings" panose="05000000000000000000" pitchFamily="2" charset="2"/>
              <a:buChar char="§"/>
            </a:pPr>
            <a:endParaRPr lang="en-US" altLang="en-US" sz="1800" smtClean="0"/>
          </a:p>
          <a:p>
            <a:pPr>
              <a:spcBef>
                <a:spcPct val="0"/>
              </a:spcBef>
              <a:buClr>
                <a:srgbClr val="FF0000"/>
              </a:buClr>
              <a:buFont typeface="Wingdings" panose="05000000000000000000" pitchFamily="2" charset="2"/>
              <a:buChar char="§"/>
            </a:pPr>
            <a:r>
              <a:rPr lang="en-US" altLang="en-US" sz="1800" smtClean="0"/>
              <a:t>Key focus</a:t>
            </a:r>
          </a:p>
          <a:p>
            <a:pPr lvl="1">
              <a:spcBef>
                <a:spcPct val="0"/>
              </a:spcBef>
              <a:buClr>
                <a:srgbClr val="FF0000"/>
              </a:buClr>
              <a:buFont typeface="Arial" panose="020B0604020202020204" pitchFamily="34" charset="0"/>
              <a:buChar char="•"/>
            </a:pPr>
            <a:r>
              <a:rPr lang="en-US" altLang="en-US" sz="1600" smtClean="0"/>
              <a:t>Adoption of interoperable federated identity frameworks that use a variety of authentication methods with well understood security and privacy</a:t>
            </a:r>
          </a:p>
          <a:p>
            <a:pPr lvl="1">
              <a:spcBef>
                <a:spcPct val="0"/>
              </a:spcBef>
              <a:buClr>
                <a:srgbClr val="FF0000"/>
              </a:buClr>
              <a:buFont typeface="Arial" panose="020B0604020202020204" pitchFamily="34" charset="0"/>
              <a:buChar char="•"/>
            </a:pPr>
            <a:r>
              <a:rPr lang="en-US" altLang="en-US" sz="1600" smtClean="0"/>
              <a:t>Encourage the use of authentication methods resistant to known and projected threats</a:t>
            </a:r>
          </a:p>
          <a:p>
            <a:pPr lvl="1">
              <a:spcBef>
                <a:spcPct val="0"/>
              </a:spcBef>
              <a:buClr>
                <a:srgbClr val="FF0000"/>
              </a:buClr>
              <a:buFont typeface="Arial" panose="020B0604020202020204" pitchFamily="34" charset="0"/>
              <a:buChar char="•"/>
            </a:pPr>
            <a:r>
              <a:rPr lang="en-US" altLang="en-US" sz="1600" smtClean="0"/>
              <a:t>Provide a general trust model for making trust-based authentication decisions between two or more parties</a:t>
            </a:r>
          </a:p>
          <a:p>
            <a:pPr lvl="1">
              <a:spcBef>
                <a:spcPct val="0"/>
              </a:spcBef>
              <a:buClr>
                <a:srgbClr val="FF0000"/>
              </a:buClr>
              <a:buFont typeface="Arial" panose="020B0604020202020204" pitchFamily="34" charset="0"/>
              <a:buChar char="•"/>
            </a:pPr>
            <a:r>
              <a:rPr lang="en-US" altLang="en-US" sz="1600" smtClean="0"/>
              <a:t>Ensure security of online transactions with focus on end-to-end identification and authentication of the participants and components involved in conducting the transaction, including people, devices, and services</a:t>
            </a:r>
          </a:p>
          <a:p>
            <a:pPr>
              <a:spcBef>
                <a:spcPct val="0"/>
              </a:spcBef>
              <a:buClr>
                <a:srgbClr val="FF0000"/>
              </a:buClr>
              <a:buFont typeface="Wingdings" panose="05000000000000000000" pitchFamily="2" charset="2"/>
              <a:buChar char="§"/>
            </a:pPr>
            <a:endParaRPr lang="en-US" altLang="zh-CN" sz="1800" smtClean="0"/>
          </a:p>
          <a:p>
            <a:pPr>
              <a:spcBef>
                <a:spcPct val="0"/>
              </a:spcBef>
              <a:buClr>
                <a:srgbClr val="FF0000"/>
              </a:buClr>
              <a:buFont typeface="Wingdings" panose="05000000000000000000" pitchFamily="2" charset="2"/>
              <a:buChar char="§"/>
            </a:pPr>
            <a:r>
              <a:rPr lang="en-US" altLang="zh-CN" sz="1800" smtClean="0"/>
              <a:t>8 Recommendations and 1 Supplement approved in last study period.</a:t>
            </a:r>
          </a:p>
          <a:p>
            <a:pPr>
              <a:spcBef>
                <a:spcPct val="0"/>
              </a:spcBef>
              <a:buClr>
                <a:srgbClr val="FF0000"/>
              </a:buClr>
              <a:buFont typeface="Wingdings" panose="05000000000000000000" pitchFamily="2" charset="2"/>
              <a:buChar char="§"/>
            </a:pPr>
            <a:r>
              <a:rPr lang="en-US" altLang="zh-CN" sz="1800" smtClean="0"/>
              <a:t>1 Recommendation approved in this study period</a:t>
            </a:r>
          </a:p>
        </p:txBody>
      </p:sp>
      <p:sp>
        <p:nvSpPr>
          <p:cNvPr id="5530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0675EF-C600-4F4E-AC48-8D01FBADE1FD}" type="slidenum">
              <a:rPr lang="en-US" altLang="en-US" sz="1200" smtClean="0">
                <a:solidFill>
                  <a:srgbClr val="898989"/>
                </a:solidFill>
              </a:rPr>
              <a:pPr>
                <a:spcBef>
                  <a:spcPct val="0"/>
                </a:spcBef>
                <a:buFontTx/>
                <a:buNone/>
              </a:pPr>
              <a:t>38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1052513"/>
          </a:xfrm>
        </p:spPr>
        <p:txBody>
          <a:bodyPr/>
          <a:lstStyle/>
          <a:p>
            <a:r>
              <a:rPr lang="en-US" altLang="en-US" sz="2800" b="1" smtClean="0"/>
              <a:t>Question 10/17 (cnt’d)</a:t>
            </a:r>
            <a:br>
              <a:rPr lang="en-US" altLang="en-US" sz="2800" b="1" smtClean="0"/>
            </a:br>
            <a:r>
              <a:rPr lang="en-US" altLang="en-US" sz="2800" b="1" smtClean="0"/>
              <a:t>Identity Management (IdM)</a:t>
            </a:r>
            <a:endParaRPr lang="en-US" altLang="en-US" sz="2800" smtClean="0"/>
          </a:p>
        </p:txBody>
      </p:sp>
      <p:sp>
        <p:nvSpPr>
          <p:cNvPr id="56323" name="Content Placeholder 2"/>
          <p:cNvSpPr>
            <a:spLocks noGrp="1"/>
          </p:cNvSpPr>
          <p:nvPr>
            <p:ph idx="1"/>
          </p:nvPr>
        </p:nvSpPr>
        <p:spPr>
          <a:xfrm>
            <a:off x="457200" y="908050"/>
            <a:ext cx="8578850" cy="5834063"/>
          </a:xfrm>
        </p:spPr>
        <p:txBody>
          <a:bodyPr/>
          <a:lstStyle/>
          <a:p>
            <a:pPr>
              <a:lnSpc>
                <a:spcPct val="90000"/>
              </a:lnSpc>
              <a:spcBef>
                <a:spcPts val="300"/>
              </a:spcBef>
              <a:buClr>
                <a:srgbClr val="FF0000"/>
              </a:buClr>
              <a:buFont typeface="Wingdings" panose="05000000000000000000" pitchFamily="2" charset="2"/>
              <a:buChar char="§"/>
            </a:pPr>
            <a:r>
              <a:rPr lang="en-US" altLang="en-US" sz="2000" dirty="0" smtClean="0"/>
              <a:t>Recommendations under development:</a:t>
            </a:r>
          </a:p>
          <a:p>
            <a:pPr lvl="1">
              <a:lnSpc>
                <a:spcPct val="90000"/>
              </a:lnSpc>
              <a:spcBef>
                <a:spcPts val="300"/>
              </a:spcBef>
              <a:buClr>
                <a:srgbClr val="FF0000"/>
              </a:buClr>
              <a:buFont typeface="Wingdings" panose="05000000000000000000" pitchFamily="2" charset="2"/>
              <a:buChar char="§"/>
            </a:pPr>
            <a:r>
              <a:rPr lang="en-US" altLang="zh-CN" sz="1600" b="1" dirty="0" err="1" smtClean="0"/>
              <a:t>X.authi</a:t>
            </a:r>
            <a:r>
              <a:rPr lang="en-US" altLang="zh-CN" sz="1600" b="1" dirty="0" smtClean="0"/>
              <a:t>,</a:t>
            </a:r>
            <a:r>
              <a:rPr lang="en-US" altLang="zh-CN" sz="1600" dirty="0" smtClean="0"/>
              <a:t> Guideline to implement the authentication integration of the network layer and the</a:t>
            </a:r>
            <a:br>
              <a:rPr lang="en-US" altLang="zh-CN" sz="1600" dirty="0" smtClean="0"/>
            </a:br>
            <a:r>
              <a:rPr lang="en-US" altLang="zh-CN" sz="1600" dirty="0" smtClean="0"/>
              <a:t>               service layer.</a:t>
            </a:r>
          </a:p>
          <a:p>
            <a:pPr lvl="1">
              <a:lnSpc>
                <a:spcPct val="90000"/>
              </a:lnSpc>
              <a:spcBef>
                <a:spcPts val="300"/>
              </a:spcBef>
              <a:buClr>
                <a:srgbClr val="FF0000"/>
              </a:buClr>
              <a:buFont typeface="Wingdings" panose="05000000000000000000" pitchFamily="2" charset="2"/>
              <a:buChar char="§"/>
            </a:pPr>
            <a:r>
              <a:rPr lang="en-US" altLang="zh-CN" sz="1600" b="1" dirty="0" err="1" smtClean="0"/>
              <a:t>X.eaaa</a:t>
            </a:r>
            <a:r>
              <a:rPr lang="en-US" altLang="zh-CN" sz="1600" b="1" dirty="0" smtClean="0"/>
              <a:t>, </a:t>
            </a:r>
            <a:r>
              <a:rPr lang="en-US" altLang="zh-CN" sz="1600" dirty="0" smtClean="0"/>
              <a:t>Enhanced entity authentication based on aggregated attributes</a:t>
            </a:r>
          </a:p>
          <a:p>
            <a:pPr lvl="1">
              <a:lnSpc>
                <a:spcPct val="90000"/>
              </a:lnSpc>
              <a:spcBef>
                <a:spcPts val="300"/>
              </a:spcBef>
              <a:buClr>
                <a:srgbClr val="FF0000"/>
              </a:buClr>
              <a:buFont typeface="Wingdings" panose="05000000000000000000" pitchFamily="2" charset="2"/>
              <a:buChar char="§"/>
            </a:pPr>
            <a:r>
              <a:rPr lang="en-US" altLang="zh-CN" sz="1600" b="1" dirty="0" err="1" smtClean="0"/>
              <a:t>X.iamt</a:t>
            </a:r>
            <a:r>
              <a:rPr lang="en-US" altLang="zh-CN" sz="1600" dirty="0" smtClean="0"/>
              <a:t>, Identity and access management </a:t>
            </a:r>
            <a:r>
              <a:rPr lang="en-US" altLang="zh-CN" sz="1600" dirty="0" smtClean="0"/>
              <a:t>taxonomy</a:t>
            </a:r>
            <a:br>
              <a:rPr lang="en-US" altLang="zh-CN" sz="1600" dirty="0" smtClean="0"/>
            </a:br>
            <a:endParaRPr lang="en-US" altLang="zh-CN" sz="1600" dirty="0" smtClean="0"/>
          </a:p>
          <a:p>
            <a:pPr lvl="1">
              <a:lnSpc>
                <a:spcPct val="90000"/>
              </a:lnSpc>
              <a:spcBef>
                <a:spcPts val="300"/>
              </a:spcBef>
              <a:buClr>
                <a:srgbClr val="FF0000"/>
              </a:buClr>
              <a:buFont typeface="Wingdings" panose="05000000000000000000" pitchFamily="2" charset="2"/>
              <a:buChar char="§"/>
            </a:pPr>
            <a:r>
              <a:rPr lang="en-US" altLang="en-US" sz="1600" b="1" dirty="0" smtClean="0"/>
              <a:t>X.1255sup</a:t>
            </a:r>
            <a:r>
              <a:rPr lang="en-US" altLang="en-US" sz="1600" dirty="0" smtClean="0"/>
              <a:t>, Supplement to Recommendation ITU-T X.1255 – Proposed conceptual models</a:t>
            </a:r>
            <a:br>
              <a:rPr lang="en-US" altLang="en-US" sz="1600" dirty="0" smtClean="0"/>
            </a:br>
            <a:r>
              <a:rPr lang="en-US" altLang="en-US" sz="1600" dirty="0" smtClean="0"/>
              <a:t>                     based on ITU-T X.1255 frameworks</a:t>
            </a:r>
          </a:p>
          <a:p>
            <a:pPr>
              <a:lnSpc>
                <a:spcPct val="80000"/>
              </a:lnSpc>
              <a:spcBef>
                <a:spcPts val="600"/>
              </a:spcBef>
              <a:buClr>
                <a:srgbClr val="FF0000"/>
              </a:buClr>
              <a:buFont typeface="Wingdings" panose="05000000000000000000" pitchFamily="2" charset="2"/>
              <a:buChar char="§"/>
            </a:pPr>
            <a:r>
              <a:rPr lang="en-US" altLang="en-US" sz="2000" dirty="0" smtClean="0">
                <a:cs typeface="Times New Roman" panose="02020603050405020304" pitchFamily="18" charset="0"/>
              </a:rPr>
              <a:t>Engagement</a:t>
            </a:r>
          </a:p>
          <a:p>
            <a:pPr lvl="1">
              <a:lnSpc>
                <a:spcPct val="80000"/>
              </a:lnSpc>
              <a:spcBef>
                <a:spcPts val="400"/>
              </a:spcBef>
              <a:buClr>
                <a:srgbClr val="FF0000"/>
              </a:buClr>
              <a:buFont typeface="Arial" panose="020B0604020202020204" pitchFamily="34" charset="0"/>
              <a:buChar char="•"/>
            </a:pPr>
            <a:r>
              <a:rPr lang="en-US" altLang="en-US" sz="1800" dirty="0" err="1" smtClean="0">
                <a:cs typeface="Times New Roman" panose="02020603050405020304" pitchFamily="18" charset="0"/>
              </a:rPr>
              <a:t>JCA-IdM</a:t>
            </a:r>
            <a:endParaRPr lang="en-US" altLang="en-US" sz="1800" dirty="0" smtClean="0">
              <a:cs typeface="Times New Roman" panose="02020603050405020304" pitchFamily="18" charset="0"/>
            </a:endParaRPr>
          </a:p>
          <a:p>
            <a:pPr lvl="1">
              <a:lnSpc>
                <a:spcPct val="80000"/>
              </a:lnSpc>
              <a:spcBef>
                <a:spcPts val="400"/>
              </a:spcBef>
              <a:buClr>
                <a:srgbClr val="FF0000"/>
              </a:buClr>
              <a:buFont typeface="Arial" panose="020B0604020202020204" pitchFamily="34" charset="0"/>
              <a:buChar char="•"/>
            </a:pPr>
            <a:r>
              <a:rPr lang="en-US" altLang="en-US" sz="1800" dirty="0" smtClean="0">
                <a:cs typeface="Times New Roman" panose="02020603050405020304" pitchFamily="18" charset="0"/>
              </a:rPr>
              <a:t>Related standardization bodies: ISO/IEC JTC 1 SCs 6, 27 and 37; IETF; ATIS;</a:t>
            </a:r>
            <a:br>
              <a:rPr lang="en-US" altLang="en-US" sz="1800" dirty="0" smtClean="0">
                <a:cs typeface="Times New Roman" panose="02020603050405020304" pitchFamily="18" charset="0"/>
              </a:rPr>
            </a:br>
            <a:r>
              <a:rPr lang="en-US" altLang="en-US" sz="1800" dirty="0" smtClean="0">
                <a:cs typeface="Times New Roman" panose="02020603050405020304" pitchFamily="18" charset="0"/>
              </a:rPr>
              <a:t>ETSI INS ISG, OASIS; Kantara Initiative; OMA; NIST; 3GPP; 3GPP2; Eclipse;</a:t>
            </a:r>
            <a:br>
              <a:rPr lang="en-US" altLang="en-US" sz="1800" dirty="0" smtClean="0">
                <a:cs typeface="Times New Roman" panose="02020603050405020304" pitchFamily="18" charset="0"/>
              </a:rPr>
            </a:br>
            <a:r>
              <a:rPr lang="en-US" altLang="en-US" sz="1800" dirty="0" err="1" smtClean="0">
                <a:cs typeface="Times New Roman" panose="02020603050405020304" pitchFamily="18" charset="0"/>
              </a:rPr>
              <a:t>OpenID</a:t>
            </a:r>
            <a:r>
              <a:rPr lang="en-US" altLang="en-US" sz="1800" dirty="0" smtClean="0">
                <a:cs typeface="Times New Roman" panose="02020603050405020304" pitchFamily="18" charset="0"/>
              </a:rPr>
              <a:t> Foundation; OIX etc.</a:t>
            </a:r>
            <a:endParaRPr lang="en-US" altLang="en-US" sz="1800" dirty="0" smtClean="0"/>
          </a:p>
          <a:p>
            <a:pPr>
              <a:spcBef>
                <a:spcPts val="300"/>
              </a:spcBef>
              <a:buClr>
                <a:srgbClr val="FF0000"/>
              </a:buClr>
              <a:buFont typeface="Wingdings" panose="05000000000000000000" pitchFamily="2" charset="2"/>
              <a:buChar char="§"/>
            </a:pPr>
            <a:endParaRPr lang="en-US" altLang="en-US" sz="2000" dirty="0" smtClean="0"/>
          </a:p>
          <a:p>
            <a:pPr>
              <a:spcBef>
                <a:spcPts val="300"/>
              </a:spcBef>
              <a:buClr>
                <a:srgbClr val="FF0000"/>
              </a:buClr>
              <a:buFont typeface="Wingdings" panose="05000000000000000000" pitchFamily="2" charset="2"/>
              <a:buChar char="§"/>
            </a:pPr>
            <a:r>
              <a:rPr lang="en-US" altLang="en-US" sz="2000" dirty="0" smtClean="0"/>
              <a:t>Rapporteur:  Mr Abbie BARBIR</a:t>
            </a:r>
          </a:p>
        </p:txBody>
      </p:sp>
      <p:sp>
        <p:nvSpPr>
          <p:cNvPr id="563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37A608-75D6-47CF-8143-AC843106D632}" type="slidenum">
              <a:rPr lang="en-US" altLang="en-US" sz="1200" smtClean="0">
                <a:solidFill>
                  <a:srgbClr val="898989"/>
                </a:solidFill>
              </a:rPr>
              <a:pPr>
                <a:spcBef>
                  <a:spcPct val="0"/>
                </a:spcBef>
                <a:buFontTx/>
                <a:buNone/>
              </a:pPr>
              <a:t>39</a:t>
            </a:fld>
            <a:r>
              <a:rPr lang="en-US" altLang="en-US" sz="1200" dirty="0" smtClean="0">
                <a:solidFill>
                  <a:srgbClr val="898989"/>
                </a:solidFill>
              </a:rPr>
              <a:t>/117</a:t>
            </a:r>
          </a:p>
        </p:txBody>
      </p:sp>
      <p:sp>
        <p:nvSpPr>
          <p:cNvPr id="6" name="TextBox 8"/>
          <p:cNvSpPr txBox="1">
            <a:spLocks noChangeArrowheads="1"/>
          </p:cNvSpPr>
          <p:nvPr/>
        </p:nvSpPr>
        <p:spPr bwMode="auto">
          <a:xfrm>
            <a:off x="107504" y="2376024"/>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agreement</a:t>
            </a:r>
          </a:p>
        </p:txBody>
      </p:sp>
      <p:sp>
        <p:nvSpPr>
          <p:cNvPr id="7" name="TextBox 2"/>
          <p:cNvSpPr txBox="1">
            <a:spLocks noChangeArrowheads="1"/>
          </p:cNvSpPr>
          <p:nvPr/>
        </p:nvSpPr>
        <p:spPr bwMode="auto">
          <a:xfrm>
            <a:off x="107504" y="1196752"/>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
        <p:nvSpPr>
          <p:cNvPr id="8" name="TextBox 2"/>
          <p:cNvSpPr txBox="1">
            <a:spLocks noChangeArrowheads="1"/>
          </p:cNvSpPr>
          <p:nvPr/>
        </p:nvSpPr>
        <p:spPr bwMode="auto">
          <a:xfrm>
            <a:off x="107504" y="1986413"/>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(2/4)</a:t>
            </a:r>
          </a:p>
        </p:txBody>
      </p:sp>
      <p:sp>
        <p:nvSpPr>
          <p:cNvPr id="17411"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The primary challenges are the time it takes to develop a standard (compared to the speed of technological change and the emergence of new threats) and the shortage of skilled and available resources. </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We must work quickly to respond to the rapidly-evolving technical and threat environment but we must also ensure that the standards we produce are given sufficient consideration and review to ensure that they are complete and effective.</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We must recognize and respect the differences in developing countries respective environments: their telecom infrastructures may be at different levels of development from those of the developed countries; their ability to participate in, and contribute directly to the security standards work may be limited by economic and other considerations; and their needs and priorities may be quite different.</a:t>
            </a:r>
          </a:p>
        </p:txBody>
      </p:sp>
      <p:sp>
        <p:nvSpPr>
          <p:cNvPr id="174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128C088-0C26-4D6E-95A8-A7787E62D088}" type="slidenum">
              <a:rPr lang="en-US" altLang="en-US" sz="1200" smtClean="0">
                <a:solidFill>
                  <a:srgbClr val="898989"/>
                </a:solidFill>
              </a:rPr>
              <a:pPr>
                <a:spcBef>
                  <a:spcPct val="0"/>
                </a:spcBef>
                <a:buFont typeface="Arial" panose="020B0604020202020204" pitchFamily="34" charset="0"/>
                <a:buNone/>
              </a:pPr>
              <a:t>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188913"/>
            <a:ext cx="9144000" cy="954087"/>
          </a:xfrm>
        </p:spPr>
        <p:txBody>
          <a:bodyPr/>
          <a:lstStyle/>
          <a:p>
            <a:r>
              <a:rPr lang="en-US" altLang="en-US" sz="2800" b="1" smtClean="0"/>
              <a:t>Working Party 4/17</a:t>
            </a:r>
            <a:br>
              <a:rPr lang="en-US" altLang="en-US" sz="2800" b="1" smtClean="0"/>
            </a:br>
            <a:r>
              <a:rPr lang="en-US" altLang="en-US" sz="2800" b="1" smtClean="0"/>
              <a:t>Application Security</a:t>
            </a:r>
          </a:p>
        </p:txBody>
      </p:sp>
      <p:sp>
        <p:nvSpPr>
          <p:cNvPr id="8" name="Rectangle 12"/>
          <p:cNvSpPr>
            <a:spLocks noChangeArrowheads="1"/>
          </p:cNvSpPr>
          <p:nvPr/>
        </p:nvSpPr>
        <p:spPr bwMode="auto">
          <a:xfrm>
            <a:off x="900113" y="2420938"/>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9" name="Rectangle 13"/>
          <p:cNvSpPr>
            <a:spLocks noChangeArrowheads="1"/>
          </p:cNvSpPr>
          <p:nvPr/>
        </p:nvSpPr>
        <p:spPr bwMode="auto">
          <a:xfrm>
            <a:off x="900113" y="3030538"/>
            <a:ext cx="7704137"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1" name="Rectangle 15"/>
          <p:cNvSpPr>
            <a:spLocks noChangeArrowheads="1"/>
          </p:cNvSpPr>
          <p:nvPr/>
        </p:nvSpPr>
        <p:spPr bwMode="auto">
          <a:xfrm>
            <a:off x="900113" y="3702050"/>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3" name="Text Box 35"/>
          <p:cNvSpPr txBox="1">
            <a:spLocks noChangeArrowheads="1"/>
          </p:cNvSpPr>
          <p:nvPr/>
        </p:nvSpPr>
        <p:spPr bwMode="auto">
          <a:xfrm>
            <a:off x="971550" y="3705225"/>
            <a:ext cx="4392613"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defRPr/>
            </a:pPr>
            <a:r>
              <a:rPr lang="en-US" sz="2000" b="1" dirty="0" smtClean="0">
                <a:solidFill>
                  <a:srgbClr val="009900"/>
                </a:solidFill>
                <a:latin typeface="+mn-lt"/>
              </a:rPr>
              <a:t>Q9/17</a:t>
            </a:r>
            <a:r>
              <a:rPr lang="en-US" sz="2000" b="1" dirty="0" smtClean="0">
                <a:latin typeface="+mn-lt"/>
              </a:rPr>
              <a:t>    </a:t>
            </a:r>
            <a:r>
              <a:rPr lang="en-US" sz="2000" b="1" dirty="0" err="1" smtClean="0">
                <a:latin typeface="+mn-lt"/>
              </a:rPr>
              <a:t>Telebiometrics</a:t>
            </a:r>
            <a:endParaRPr lang="en-US" sz="2000" b="1" dirty="0" smtClean="0">
              <a:latin typeface="+mn-lt"/>
            </a:endParaRPr>
          </a:p>
        </p:txBody>
      </p:sp>
      <p:sp>
        <p:nvSpPr>
          <p:cNvPr id="14" name="Text Box 36"/>
          <p:cNvSpPr txBox="1">
            <a:spLocks noChangeArrowheads="1"/>
          </p:cNvSpPr>
          <p:nvPr/>
        </p:nvSpPr>
        <p:spPr bwMode="auto">
          <a:xfrm>
            <a:off x="995363" y="3059113"/>
            <a:ext cx="4124325"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Q7/17</a:t>
            </a:r>
            <a:r>
              <a:rPr lang="en-US" sz="2000" b="1" dirty="0" smtClean="0">
                <a:latin typeface="+mn-lt"/>
              </a:rPr>
              <a:t>   </a:t>
            </a:r>
            <a:r>
              <a:rPr lang="en-US" sz="1400" b="1" dirty="0" smtClean="0">
                <a:latin typeface="Times New Roman" pitchFamily="18" charset="0"/>
              </a:rPr>
              <a:t> </a:t>
            </a:r>
            <a:r>
              <a:rPr lang="en-US" sz="2000" b="1" dirty="0" smtClean="0">
                <a:latin typeface="+mn-lt"/>
              </a:rPr>
              <a:t>Secure application services</a:t>
            </a:r>
          </a:p>
        </p:txBody>
      </p:sp>
      <p:sp>
        <p:nvSpPr>
          <p:cNvPr id="15" name="Text Box 37"/>
          <p:cNvSpPr txBox="1">
            <a:spLocks noChangeArrowheads="1"/>
          </p:cNvSpPr>
          <p:nvPr/>
        </p:nvSpPr>
        <p:spPr bwMode="auto">
          <a:xfrm>
            <a:off x="971550" y="2420938"/>
            <a:ext cx="7632700"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Q6/17    </a:t>
            </a:r>
            <a:r>
              <a:rPr lang="en-US" sz="2000" b="1" dirty="0" smtClean="0">
                <a:latin typeface="+mn-lt"/>
              </a:rPr>
              <a:t>Security </a:t>
            </a:r>
            <a:r>
              <a:rPr lang="en-US" sz="2000" b="1" dirty="0">
                <a:latin typeface="+mn-lt"/>
              </a:rPr>
              <a:t>aspects of ubiquitous telecommunication services</a:t>
            </a:r>
          </a:p>
        </p:txBody>
      </p:sp>
      <p:sp>
        <p:nvSpPr>
          <p:cNvPr id="5735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F19E0A-7E95-480C-8E5C-F208626029B3}" type="slidenum">
              <a:rPr lang="en-US" altLang="en-US" sz="1200" smtClean="0">
                <a:solidFill>
                  <a:srgbClr val="898989"/>
                </a:solidFill>
              </a:rPr>
              <a:pPr>
                <a:spcBef>
                  <a:spcPct val="0"/>
                </a:spcBef>
                <a:buFontTx/>
                <a:buNone/>
              </a:pPr>
              <a:t>40</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26988"/>
            <a:ext cx="9144000" cy="1020762"/>
          </a:xfrm>
        </p:spPr>
        <p:txBody>
          <a:bodyPr/>
          <a:lstStyle/>
          <a:p>
            <a:pPr>
              <a:lnSpc>
                <a:spcPct val="90000"/>
              </a:lnSpc>
            </a:pPr>
            <a:r>
              <a:rPr lang="en-US" altLang="en-US" sz="2800" b="1" smtClean="0"/>
              <a:t>Question 6/17</a:t>
            </a:r>
            <a:br>
              <a:rPr lang="en-US" altLang="en-US" sz="2800" b="1" smtClean="0"/>
            </a:br>
            <a:r>
              <a:rPr lang="en-US" altLang="en-US" sz="2800" b="1" smtClean="0"/>
              <a:t>Security aspects of ubiquitous telecommunication services</a:t>
            </a:r>
          </a:p>
        </p:txBody>
      </p:sp>
      <p:sp>
        <p:nvSpPr>
          <p:cNvPr id="58371" name="Content Placeholder 2"/>
          <p:cNvSpPr>
            <a:spLocks noGrp="1"/>
          </p:cNvSpPr>
          <p:nvPr>
            <p:ph idx="1"/>
          </p:nvPr>
        </p:nvSpPr>
        <p:spPr>
          <a:xfrm>
            <a:off x="395288" y="908720"/>
            <a:ext cx="8640762" cy="5838155"/>
          </a:xfrm>
        </p:spPr>
        <p:txBody>
          <a:bodyPr/>
          <a:lstStyle/>
          <a:p>
            <a:pPr>
              <a:lnSpc>
                <a:spcPct val="80000"/>
              </a:lnSpc>
              <a:buClr>
                <a:srgbClr val="FF0000"/>
              </a:buClr>
              <a:buFont typeface="Wingdings" panose="05000000000000000000" pitchFamily="2" charset="2"/>
              <a:buChar char="§"/>
            </a:pPr>
            <a:r>
              <a:rPr lang="en-US" altLang="ko-KR" sz="2000" dirty="0" smtClean="0">
                <a:cs typeface="Times New Roman" panose="02020603050405020304" pitchFamily="18" charset="0"/>
              </a:rPr>
              <a:t>Responsible for multicast security, home network security, mobile security, networked ID security, IPTV security, ubiquitous sensor network security, intelligent transport system security, and smart grid security</a:t>
            </a:r>
            <a:endParaRPr lang="en-US" altLang="zh-CN" sz="2000" dirty="0" smtClean="0">
              <a:cs typeface="Times New Roman" panose="02020603050405020304" pitchFamily="18" charset="0"/>
            </a:endParaRPr>
          </a:p>
          <a:p>
            <a:pPr>
              <a:lnSpc>
                <a:spcPct val="80000"/>
              </a:lnSpc>
              <a:buClr>
                <a:srgbClr val="FF0000"/>
              </a:buClr>
              <a:buFont typeface="Wingdings" panose="05000000000000000000" pitchFamily="2" charset="2"/>
              <a:buChar char="§"/>
            </a:pPr>
            <a:r>
              <a:rPr lang="en-US" altLang="zh-CN" sz="2000" dirty="0" smtClean="0">
                <a:cs typeface="Times New Roman" panose="02020603050405020304" pitchFamily="18" charset="0"/>
              </a:rPr>
              <a:t>13 Recommendations approved in last study period.</a:t>
            </a:r>
          </a:p>
          <a:p>
            <a:pPr>
              <a:lnSpc>
                <a:spcPct val="80000"/>
              </a:lnSpc>
              <a:buClr>
                <a:srgbClr val="FF0000"/>
              </a:buClr>
              <a:buFont typeface="Wingdings" panose="05000000000000000000" pitchFamily="2" charset="2"/>
              <a:buChar char="§"/>
            </a:pPr>
            <a:r>
              <a:rPr lang="en-US" altLang="zh-CN" sz="2000" dirty="0" smtClean="0">
                <a:cs typeface="Times New Roman" panose="02020603050405020304" pitchFamily="18" charset="0"/>
              </a:rPr>
              <a:t>2 Recommendations and 2 Supplements approved in this study period.</a:t>
            </a:r>
          </a:p>
          <a:p>
            <a:pPr>
              <a:lnSpc>
                <a:spcPct val="80000"/>
              </a:lnSpc>
              <a:buClr>
                <a:srgbClr val="FF0000"/>
              </a:buClr>
              <a:buFont typeface="Wingdings" panose="05000000000000000000" pitchFamily="2" charset="2"/>
              <a:buChar char="§"/>
            </a:pPr>
            <a:r>
              <a:rPr lang="en-US" altLang="ko-KR" sz="2000" dirty="0" smtClean="0">
                <a:cs typeface="Times New Roman" panose="02020603050405020304" pitchFamily="18" charset="0"/>
              </a:rPr>
              <a:t>Recommendations currently under study include:</a:t>
            </a:r>
          </a:p>
          <a:p>
            <a:pPr lvl="1">
              <a:lnSpc>
                <a:spcPct val="80000"/>
              </a:lnSpc>
              <a:buClr>
                <a:srgbClr val="FF0000"/>
              </a:buClr>
              <a:buFont typeface="Wingdings" panose="05000000000000000000" pitchFamily="2" charset="2"/>
              <a:buChar char="§"/>
            </a:pPr>
            <a:r>
              <a:rPr lang="en-US" altLang="zh-CN" sz="1800" b="1" dirty="0" smtClean="0"/>
              <a:t>X.iotsec-1, </a:t>
            </a:r>
            <a:r>
              <a:rPr lang="en-US" altLang="zh-CN" sz="1800" dirty="0" smtClean="0"/>
              <a:t>Simple encryption procedure for </a:t>
            </a:r>
            <a:r>
              <a:rPr lang="en-US" altLang="zh-CN" sz="1800" dirty="0" err="1" smtClean="0"/>
              <a:t>IoT</a:t>
            </a:r>
            <a:r>
              <a:rPr lang="en-US" altLang="zh-CN" sz="1800" dirty="0" smtClean="0"/>
              <a:t> device security</a:t>
            </a:r>
          </a:p>
          <a:p>
            <a:pPr lvl="1">
              <a:lnSpc>
                <a:spcPct val="80000"/>
              </a:lnSpc>
              <a:buClr>
                <a:srgbClr val="FF0000"/>
              </a:buClr>
              <a:buFont typeface="Wingdings" panose="05000000000000000000" pitchFamily="2" charset="2"/>
              <a:buChar char="§"/>
            </a:pPr>
            <a:r>
              <a:rPr lang="en-US" altLang="zh-CN" sz="1800" b="1" dirty="0" smtClean="0"/>
              <a:t>X.iotsec-2</a:t>
            </a:r>
            <a:r>
              <a:rPr lang="en-US" altLang="zh-CN" sz="1800" dirty="0" smtClean="0"/>
              <a:t>, Security </a:t>
            </a:r>
            <a:r>
              <a:rPr lang="en-US" altLang="zh-CN" sz="1800" dirty="0"/>
              <a:t>framework for Internet of Things</a:t>
            </a:r>
            <a:endParaRPr lang="en-US" altLang="zh-CN" sz="1800" dirty="0" smtClean="0"/>
          </a:p>
          <a:p>
            <a:pPr lvl="1">
              <a:lnSpc>
                <a:spcPct val="80000"/>
              </a:lnSpc>
              <a:buClr>
                <a:srgbClr val="FF0000"/>
              </a:buClr>
              <a:buFont typeface="Wingdings" panose="05000000000000000000" pitchFamily="2" charset="2"/>
              <a:buChar char="§"/>
            </a:pPr>
            <a:r>
              <a:rPr lang="en-US" altLang="zh-CN" sz="1800" b="1" dirty="0" smtClean="0"/>
              <a:t>X.itssec-1, </a:t>
            </a:r>
            <a:r>
              <a:rPr lang="en-US" altLang="zh-CN" sz="1800" dirty="0" smtClean="0"/>
              <a:t>Software update capability for ITS communications devices</a:t>
            </a:r>
          </a:p>
          <a:p>
            <a:pPr lvl="1">
              <a:lnSpc>
                <a:spcPct val="80000"/>
              </a:lnSpc>
              <a:buClr>
                <a:srgbClr val="FF0000"/>
              </a:buClr>
              <a:buFont typeface="Wingdings" panose="05000000000000000000" pitchFamily="2" charset="2"/>
              <a:buChar char="§"/>
            </a:pPr>
            <a:r>
              <a:rPr lang="en-US" altLang="zh-CN" sz="1800" b="1" dirty="0" smtClean="0"/>
              <a:t>X.itssec-2, </a:t>
            </a:r>
            <a:r>
              <a:rPr lang="en-US" altLang="zh-CN" sz="1800" dirty="0" smtClean="0"/>
              <a:t>Security guidelines for V2X communication systems</a:t>
            </a:r>
          </a:p>
          <a:p>
            <a:pPr lvl="1">
              <a:lnSpc>
                <a:spcPct val="80000"/>
              </a:lnSpc>
              <a:buClr>
                <a:srgbClr val="FF0000"/>
              </a:buClr>
              <a:buFont typeface="Wingdings" panose="05000000000000000000" pitchFamily="2" charset="2"/>
              <a:buChar char="§"/>
            </a:pPr>
            <a:r>
              <a:rPr lang="en-US" altLang="zh-CN" sz="1800" b="1" dirty="0" smtClean="0"/>
              <a:t>X.msec-7, </a:t>
            </a:r>
            <a:r>
              <a:rPr lang="en-US" altLang="zh-CN" sz="1800" dirty="0" smtClean="0"/>
              <a:t>Guidelines on the management of infected terminals in mobile networks</a:t>
            </a:r>
          </a:p>
          <a:p>
            <a:pPr lvl="1">
              <a:lnSpc>
                <a:spcPct val="80000"/>
              </a:lnSpc>
              <a:buClr>
                <a:srgbClr val="FF0000"/>
              </a:buClr>
              <a:buFont typeface="Wingdings" panose="05000000000000000000" pitchFamily="2" charset="2"/>
              <a:buChar char="§"/>
            </a:pPr>
            <a:r>
              <a:rPr lang="en-US" altLang="zh-CN" sz="1800" b="1" dirty="0" smtClean="0"/>
              <a:t>X.msec-9</a:t>
            </a:r>
            <a:r>
              <a:rPr lang="en-US" altLang="zh-CN" sz="1800" dirty="0" smtClean="0"/>
              <a:t>, Functional security requirements and architecture for mobile phone</a:t>
            </a:r>
            <a:br>
              <a:rPr lang="en-US" altLang="zh-CN" sz="1800" dirty="0" smtClean="0"/>
            </a:br>
            <a:r>
              <a:rPr lang="en-US" altLang="zh-CN" sz="1800" dirty="0" smtClean="0"/>
              <a:t>                  anti-theft measures</a:t>
            </a:r>
          </a:p>
          <a:p>
            <a:pPr lvl="1">
              <a:lnSpc>
                <a:spcPct val="80000"/>
              </a:lnSpc>
              <a:buClr>
                <a:srgbClr val="FF0000"/>
              </a:buClr>
              <a:buFont typeface="Wingdings" panose="05000000000000000000" pitchFamily="2" charset="2"/>
              <a:buChar char="§"/>
            </a:pPr>
            <a:r>
              <a:rPr lang="en-US" altLang="zh-CN" sz="1800" b="1" dirty="0" smtClean="0"/>
              <a:t>X.sdnsec-1</a:t>
            </a:r>
            <a:r>
              <a:rPr lang="en-US" altLang="zh-CN" sz="1800" dirty="0" smtClean="0"/>
              <a:t>, Requirements for security services based on software-defined</a:t>
            </a:r>
            <a:br>
              <a:rPr lang="en-US" altLang="zh-CN" sz="1800" dirty="0" smtClean="0"/>
            </a:br>
            <a:r>
              <a:rPr lang="en-US" altLang="zh-CN" sz="1800" dirty="0" smtClean="0"/>
              <a:t>                     networking</a:t>
            </a:r>
          </a:p>
          <a:p>
            <a:pPr lvl="1">
              <a:lnSpc>
                <a:spcPct val="80000"/>
              </a:lnSpc>
              <a:buClr>
                <a:srgbClr val="FF0000"/>
              </a:buClr>
              <a:buFont typeface="Wingdings" panose="05000000000000000000" pitchFamily="2" charset="2"/>
              <a:buChar char="§"/>
            </a:pPr>
            <a:r>
              <a:rPr lang="en-US" altLang="zh-CN" sz="1800" b="1" dirty="0" smtClean="0"/>
              <a:t>X.sgsec-1, </a:t>
            </a:r>
            <a:r>
              <a:rPr lang="en-US" altLang="zh-CN" sz="1800" dirty="0" smtClean="0"/>
              <a:t>Security functional architecture for smart grid services using</a:t>
            </a:r>
            <a:br>
              <a:rPr lang="en-US" altLang="zh-CN" sz="1800" dirty="0" smtClean="0"/>
            </a:br>
            <a:r>
              <a:rPr lang="en-US" altLang="zh-CN" sz="1800" dirty="0" smtClean="0"/>
              <a:t>                   telecommunication network</a:t>
            </a:r>
          </a:p>
          <a:p>
            <a:pPr lvl="1">
              <a:lnSpc>
                <a:spcPct val="80000"/>
              </a:lnSpc>
              <a:buClr>
                <a:srgbClr val="FF0000"/>
              </a:buClr>
              <a:buFont typeface="Wingdings" panose="05000000000000000000" pitchFamily="2" charset="2"/>
              <a:buChar char="§"/>
            </a:pPr>
            <a:r>
              <a:rPr lang="en-US" altLang="zh-CN" sz="1800" b="1" dirty="0" smtClean="0"/>
              <a:t>X.sgsec-2</a:t>
            </a:r>
            <a:r>
              <a:rPr lang="en-US" altLang="zh-CN" sz="1800" dirty="0" smtClean="0"/>
              <a:t>, Security guidelines for home area network (HAN) devices in smart grid</a:t>
            </a:r>
            <a:br>
              <a:rPr lang="en-US" altLang="zh-CN" sz="1800" dirty="0" smtClean="0"/>
            </a:br>
            <a:r>
              <a:rPr lang="en-US" altLang="zh-CN" sz="1800" dirty="0" smtClean="0"/>
              <a:t>                  systems</a:t>
            </a:r>
          </a:p>
          <a:p>
            <a:pPr lvl="1">
              <a:lnSpc>
                <a:spcPct val="80000"/>
              </a:lnSpc>
              <a:buClr>
                <a:srgbClr val="FF0000"/>
              </a:buClr>
              <a:buFont typeface="Wingdings" panose="05000000000000000000" pitchFamily="2" charset="2"/>
              <a:buChar char="§"/>
            </a:pPr>
            <a:r>
              <a:rPr lang="en-US" altLang="zh-CN" sz="1800" b="1" dirty="0" smtClean="0"/>
              <a:t>X.unsec-1, </a:t>
            </a:r>
            <a:r>
              <a:rPr lang="en-US" altLang="zh-CN" sz="1800" dirty="0" smtClean="0"/>
              <a:t>Security requirements and framework of ubiquitous networking</a:t>
            </a:r>
          </a:p>
          <a:p>
            <a:pPr>
              <a:lnSpc>
                <a:spcPct val="80000"/>
              </a:lnSpc>
              <a:spcBef>
                <a:spcPts val="1200"/>
              </a:spcBef>
              <a:buClr>
                <a:srgbClr val="FF0000"/>
              </a:buClr>
              <a:buFont typeface="Wingdings" panose="05000000000000000000" pitchFamily="2" charset="2"/>
              <a:buChar char="§"/>
            </a:pPr>
            <a:r>
              <a:rPr lang="en-US" altLang="ko-KR" sz="2000" dirty="0" smtClean="0"/>
              <a:t>Close relationship with JCA-IPTV and ISO/IEC JTC 1/SC 6/WG 7</a:t>
            </a:r>
          </a:p>
          <a:p>
            <a:pPr>
              <a:lnSpc>
                <a:spcPct val="80000"/>
              </a:lnSpc>
              <a:buClr>
                <a:srgbClr val="FF0000"/>
              </a:buClr>
              <a:buFont typeface="Wingdings" panose="05000000000000000000" pitchFamily="2" charset="2"/>
              <a:buChar char="§"/>
            </a:pPr>
            <a:r>
              <a:rPr lang="en-US" altLang="ko-KR" sz="2000" dirty="0" smtClean="0"/>
              <a:t>Rapporteur: Mr </a:t>
            </a:r>
            <a:r>
              <a:rPr lang="en-US" altLang="ko-KR" sz="2000" dirty="0" err="1" smtClean="0"/>
              <a:t>Jonghyun</a:t>
            </a:r>
            <a:r>
              <a:rPr lang="en-US" altLang="ko-KR" sz="2000" dirty="0" smtClean="0"/>
              <a:t> BAEK</a:t>
            </a:r>
          </a:p>
          <a:p>
            <a:pPr lvl="1">
              <a:lnSpc>
                <a:spcPct val="80000"/>
              </a:lnSpc>
              <a:buClr>
                <a:srgbClr val="FF0000"/>
              </a:buClr>
              <a:buFont typeface="Wingdings" panose="05000000000000000000" pitchFamily="2" charset="2"/>
              <a:buChar char="§"/>
            </a:pPr>
            <a:endParaRPr lang="en-US" altLang="zh-CN" sz="2000" b="1" dirty="0" smtClean="0"/>
          </a:p>
          <a:p>
            <a:pPr>
              <a:lnSpc>
                <a:spcPct val="80000"/>
              </a:lnSpc>
              <a:buClr>
                <a:srgbClr val="FF0000"/>
              </a:buClr>
              <a:buFont typeface="Wingdings" panose="05000000000000000000" pitchFamily="2" charset="2"/>
              <a:buChar char="§"/>
            </a:pPr>
            <a:endParaRPr lang="en-US" altLang="ko-KR" sz="2000" b="1" dirty="0" smtClean="0"/>
          </a:p>
        </p:txBody>
      </p:sp>
      <p:sp>
        <p:nvSpPr>
          <p:cNvPr id="583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68D24-3627-40D8-9F1D-FCEFFDF9E74C}" type="slidenum">
              <a:rPr lang="en-US" altLang="en-US" sz="1200" smtClean="0">
                <a:solidFill>
                  <a:srgbClr val="898989"/>
                </a:solidFill>
              </a:rPr>
              <a:pPr>
                <a:spcBef>
                  <a:spcPct val="0"/>
                </a:spcBef>
                <a:buFontTx/>
                <a:buNone/>
              </a:pPr>
              <a:t>41</a:t>
            </a:fld>
            <a:r>
              <a:rPr lang="en-US" altLang="en-US" sz="1200" dirty="0" smtClean="0">
                <a:solidFill>
                  <a:srgbClr val="898989"/>
                </a:solidFill>
              </a:rPr>
              <a:t>/117</a:t>
            </a:r>
          </a:p>
        </p:txBody>
      </p:sp>
      <p:sp>
        <p:nvSpPr>
          <p:cNvPr id="58373" name="TextBox 2"/>
          <p:cNvSpPr txBox="1">
            <a:spLocks noChangeArrowheads="1"/>
          </p:cNvSpPr>
          <p:nvPr/>
        </p:nvSpPr>
        <p:spPr bwMode="auto">
          <a:xfrm>
            <a:off x="57319" y="4005064"/>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consent</a:t>
            </a:r>
            <a:endParaRPr lang="en-US" altLang="en-US" sz="1000" dirty="0">
              <a:latin typeface="Arial" panose="020B0604020202020204" pitchFamily="34" charset="0"/>
            </a:endParaRPr>
          </a:p>
        </p:txBody>
      </p:sp>
      <p:sp>
        <p:nvSpPr>
          <p:cNvPr id="58374" name="TextBox 2"/>
          <p:cNvSpPr txBox="1">
            <a:spLocks noChangeArrowheads="1"/>
          </p:cNvSpPr>
          <p:nvPr/>
        </p:nvSpPr>
        <p:spPr bwMode="auto">
          <a:xfrm>
            <a:off x="57319" y="5005882"/>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consent</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2800" b="1" smtClean="0"/>
              <a:t>Question 7/17</a:t>
            </a:r>
            <a:br>
              <a:rPr lang="en-US" altLang="en-US" sz="2800" b="1" smtClean="0"/>
            </a:br>
            <a:r>
              <a:rPr lang="en-US" altLang="en-US" sz="2800" b="1" smtClean="0"/>
              <a:t>Secure application services</a:t>
            </a:r>
          </a:p>
        </p:txBody>
      </p:sp>
      <p:sp>
        <p:nvSpPr>
          <p:cNvPr id="60419" name="Content Placeholder 2"/>
          <p:cNvSpPr>
            <a:spLocks noGrp="1"/>
          </p:cNvSpPr>
          <p:nvPr>
            <p:ph idx="1"/>
          </p:nvPr>
        </p:nvSpPr>
        <p:spPr>
          <a:xfrm>
            <a:off x="611560" y="1052513"/>
            <a:ext cx="8424490" cy="5689600"/>
          </a:xfrm>
        </p:spPr>
        <p:txBody>
          <a:bodyPr/>
          <a:lstStyle/>
          <a:p>
            <a:pPr>
              <a:lnSpc>
                <a:spcPct val="80000"/>
              </a:lnSpc>
              <a:spcBef>
                <a:spcPts val="500"/>
              </a:spcBef>
              <a:buClr>
                <a:srgbClr val="FF0000"/>
              </a:buClr>
              <a:buFont typeface="Wingdings" panose="05000000000000000000" pitchFamily="2" charset="2"/>
              <a:buChar char="§"/>
            </a:pPr>
            <a:r>
              <a:rPr lang="en-US" altLang="zh-CN" sz="2000" dirty="0" smtClean="0"/>
              <a:t>Responsible for web security, security protocols,</a:t>
            </a:r>
            <a:r>
              <a:rPr lang="en-US" altLang="ko-KR" sz="2000" dirty="0" smtClean="0"/>
              <a:t> peer-to-peer security</a:t>
            </a:r>
          </a:p>
          <a:p>
            <a:pPr>
              <a:lnSpc>
                <a:spcPct val="80000"/>
              </a:lnSpc>
              <a:spcBef>
                <a:spcPts val="500"/>
              </a:spcBef>
              <a:buClr>
                <a:srgbClr val="FF0000"/>
              </a:buClr>
              <a:buFont typeface="Wingdings" panose="05000000000000000000" pitchFamily="2" charset="2"/>
              <a:buChar char="§"/>
            </a:pPr>
            <a:endParaRPr lang="en-US" altLang="zh-CN" sz="2000" dirty="0" smtClean="0"/>
          </a:p>
          <a:p>
            <a:pPr>
              <a:lnSpc>
                <a:spcPct val="80000"/>
              </a:lnSpc>
              <a:spcBef>
                <a:spcPts val="500"/>
              </a:spcBef>
              <a:buClr>
                <a:srgbClr val="FF0000"/>
              </a:buClr>
              <a:buFont typeface="Wingdings" panose="05000000000000000000" pitchFamily="2" charset="2"/>
              <a:buChar char="§"/>
            </a:pPr>
            <a:r>
              <a:rPr lang="en-US" altLang="zh-CN" sz="2000" dirty="0" smtClean="0"/>
              <a:t>2 Recommendations, and 1 Supplement approved in last study period</a:t>
            </a:r>
          </a:p>
          <a:p>
            <a:pPr>
              <a:lnSpc>
                <a:spcPct val="80000"/>
              </a:lnSpc>
              <a:spcBef>
                <a:spcPts val="500"/>
              </a:spcBef>
              <a:buClr>
                <a:srgbClr val="FF0000"/>
              </a:buClr>
              <a:buFont typeface="Wingdings" panose="05000000000000000000" pitchFamily="2" charset="2"/>
              <a:buChar char="§"/>
            </a:pPr>
            <a:r>
              <a:rPr lang="en-US" altLang="zh-CN" sz="2000" dirty="0"/>
              <a:t>7</a:t>
            </a:r>
            <a:r>
              <a:rPr lang="en-US" altLang="zh-CN" sz="2000" dirty="0" smtClean="0"/>
              <a:t> Recommendations, and 2 Supplements approved in this study period</a:t>
            </a:r>
            <a:endParaRPr lang="en-US" altLang="ko-KR" sz="2000" dirty="0" smtClean="0">
              <a:cs typeface="Times New Roman" panose="02020603050405020304" pitchFamily="18" charset="0"/>
            </a:endParaRPr>
          </a:p>
          <a:p>
            <a:pPr>
              <a:lnSpc>
                <a:spcPct val="80000"/>
              </a:lnSpc>
              <a:spcBef>
                <a:spcPts val="500"/>
              </a:spcBef>
              <a:buClr>
                <a:srgbClr val="FF0000"/>
              </a:buClr>
              <a:buFont typeface="Wingdings" panose="05000000000000000000" pitchFamily="2" charset="2"/>
              <a:buChar char="§"/>
            </a:pPr>
            <a:r>
              <a:rPr lang="en-US" altLang="ko-KR" sz="2000" dirty="0" smtClean="0">
                <a:cs typeface="Times New Roman" panose="02020603050405020304" pitchFamily="18" charset="0"/>
              </a:rPr>
              <a:t>Recommendations currently under study include:</a:t>
            </a:r>
          </a:p>
          <a:p>
            <a:pPr lvl="1">
              <a:lnSpc>
                <a:spcPct val="80000"/>
              </a:lnSpc>
              <a:spcBef>
                <a:spcPts val="500"/>
              </a:spcBef>
              <a:buClr>
                <a:srgbClr val="FF0000"/>
              </a:buClr>
              <a:buFont typeface="Wingdings" panose="05000000000000000000" pitchFamily="2" charset="2"/>
              <a:buChar char="§"/>
            </a:pPr>
            <a:r>
              <a:rPr lang="en-US" altLang="zh-CN" sz="1600" b="1" dirty="0" smtClean="0"/>
              <a:t>X.1157 (X.sap-7), </a:t>
            </a:r>
            <a:r>
              <a:rPr lang="en-US" altLang="zh-CN" sz="1600" dirty="0" smtClean="0"/>
              <a:t>Technical capabilities of fraud detection and response for services with</a:t>
            </a:r>
            <a:br>
              <a:rPr lang="en-US" altLang="zh-CN" sz="1600" dirty="0" smtClean="0"/>
            </a:br>
            <a:r>
              <a:rPr lang="en-US" altLang="zh-CN" sz="1600" dirty="0" smtClean="0"/>
              <a:t>                                high assurance level requirements</a:t>
            </a:r>
          </a:p>
          <a:p>
            <a:pPr lvl="1">
              <a:lnSpc>
                <a:spcPct val="80000"/>
              </a:lnSpc>
              <a:spcBef>
                <a:spcPts val="500"/>
              </a:spcBef>
              <a:buClr>
                <a:srgbClr val="FF0000"/>
              </a:buClr>
              <a:buFont typeface="Wingdings" panose="05000000000000000000" pitchFamily="2" charset="2"/>
              <a:buChar char="§"/>
            </a:pPr>
            <a:r>
              <a:rPr lang="en-US" altLang="zh-CN" sz="1600" b="1" dirty="0" smtClean="0"/>
              <a:t>X.sap-5, </a:t>
            </a:r>
            <a:r>
              <a:rPr lang="en-US" altLang="zh-CN" sz="1600" dirty="0" smtClean="0"/>
              <a:t>Guideline on local linkable anonymous authentication for electronic services</a:t>
            </a:r>
          </a:p>
          <a:p>
            <a:pPr lvl="1">
              <a:lnSpc>
                <a:spcPct val="80000"/>
              </a:lnSpc>
              <a:spcBef>
                <a:spcPts val="500"/>
              </a:spcBef>
              <a:buClr>
                <a:srgbClr val="FF0000"/>
              </a:buClr>
              <a:buFont typeface="Wingdings" panose="05000000000000000000" pitchFamily="2" charset="2"/>
              <a:buChar char="§"/>
            </a:pPr>
            <a:r>
              <a:rPr lang="en-US" altLang="zh-CN" sz="1600" b="1" dirty="0" smtClean="0"/>
              <a:t>X.websec-6</a:t>
            </a:r>
            <a:r>
              <a:rPr lang="en-US" altLang="zh-CN" sz="1600" dirty="0" smtClean="0"/>
              <a:t>, Security framework and requirements for open capabilities of</a:t>
            </a:r>
            <a:br>
              <a:rPr lang="en-US" altLang="zh-CN" sz="1600" dirty="0" smtClean="0"/>
            </a:br>
            <a:r>
              <a:rPr lang="en-US" altLang="zh-CN" sz="1600" dirty="0" smtClean="0"/>
              <a:t>                       telecommunication services</a:t>
            </a:r>
          </a:p>
          <a:p>
            <a:pPr lvl="1">
              <a:lnSpc>
                <a:spcPct val="80000"/>
              </a:lnSpc>
              <a:spcBef>
                <a:spcPts val="500"/>
              </a:spcBef>
              <a:buClr>
                <a:srgbClr val="FF0000"/>
              </a:buClr>
              <a:buFont typeface="Wingdings" panose="05000000000000000000" pitchFamily="2" charset="2"/>
              <a:buChar char="§"/>
            </a:pPr>
            <a:r>
              <a:rPr lang="en-US" altLang="zh-CN" sz="1600" b="1" dirty="0" smtClean="0"/>
              <a:t>X.websec-7</a:t>
            </a:r>
            <a:r>
              <a:rPr lang="en-US" altLang="zh-CN" sz="1600" dirty="0" smtClean="0"/>
              <a:t>, Reference monitor for online analytics services</a:t>
            </a:r>
          </a:p>
          <a:p>
            <a:pPr>
              <a:lnSpc>
                <a:spcPct val="80000"/>
              </a:lnSpc>
              <a:spcBef>
                <a:spcPts val="600"/>
              </a:spcBef>
              <a:buClr>
                <a:srgbClr val="FF0000"/>
              </a:buClr>
              <a:buFont typeface="Wingdings" panose="05000000000000000000" pitchFamily="2" charset="2"/>
              <a:buChar char="§"/>
            </a:pPr>
            <a:endParaRPr lang="en-US" altLang="en-US" sz="2000" dirty="0" smtClean="0"/>
          </a:p>
          <a:p>
            <a:pPr>
              <a:lnSpc>
                <a:spcPct val="80000"/>
              </a:lnSpc>
              <a:spcBef>
                <a:spcPts val="600"/>
              </a:spcBef>
              <a:buClr>
                <a:srgbClr val="FF0000"/>
              </a:buClr>
              <a:buFont typeface="Wingdings" panose="05000000000000000000" pitchFamily="2" charset="2"/>
              <a:buChar char="§"/>
            </a:pPr>
            <a:r>
              <a:rPr lang="en-US" altLang="en-US" sz="2000" dirty="0" smtClean="0"/>
              <a:t>Relationships include: OASIS, OMA, W3C, ISO/IEC JTC 1/SC 27,</a:t>
            </a:r>
            <a:br>
              <a:rPr lang="en-US" altLang="en-US" sz="2000" dirty="0" smtClean="0"/>
            </a:br>
            <a:r>
              <a:rPr lang="en-US" altLang="en-US" sz="2000" dirty="0" smtClean="0"/>
              <a:t>                                         Kantara Initiative</a:t>
            </a:r>
          </a:p>
          <a:p>
            <a:pPr>
              <a:lnSpc>
                <a:spcPct val="80000"/>
              </a:lnSpc>
              <a:spcBef>
                <a:spcPts val="200"/>
              </a:spcBef>
              <a:buClr>
                <a:srgbClr val="FF0000"/>
              </a:buClr>
              <a:buFont typeface="Wingdings" panose="05000000000000000000" pitchFamily="2" charset="2"/>
              <a:buChar char="§"/>
            </a:pPr>
            <a:endParaRPr lang="en-US" altLang="en-US" sz="2000" dirty="0" smtClean="0"/>
          </a:p>
          <a:p>
            <a:pPr>
              <a:lnSpc>
                <a:spcPct val="80000"/>
              </a:lnSpc>
              <a:spcBef>
                <a:spcPts val="200"/>
              </a:spcBef>
              <a:buClr>
                <a:srgbClr val="FF0000"/>
              </a:buClr>
              <a:buFont typeface="Wingdings" panose="05000000000000000000" pitchFamily="2" charset="2"/>
              <a:buChar char="§"/>
            </a:pPr>
            <a:r>
              <a:rPr lang="en-US" altLang="en-US" sz="2000" dirty="0" smtClean="0"/>
              <a:t>Rapporteur: Mr </a:t>
            </a:r>
            <a:r>
              <a:rPr lang="en-US" altLang="zh-CN" sz="2000" dirty="0" smtClean="0"/>
              <a:t>Jae </a:t>
            </a:r>
            <a:r>
              <a:rPr lang="en-US" altLang="zh-CN" sz="2000" dirty="0" err="1" smtClean="0"/>
              <a:t>Hoon</a:t>
            </a:r>
            <a:r>
              <a:rPr lang="en-US" altLang="zh-CN" sz="2000" dirty="0" smtClean="0"/>
              <a:t> NAH</a:t>
            </a:r>
            <a:endParaRPr lang="en-US" altLang="en-US" sz="2000" dirty="0" smtClean="0"/>
          </a:p>
        </p:txBody>
      </p:sp>
      <p:sp>
        <p:nvSpPr>
          <p:cNvPr id="604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CC44F3-5360-4EBC-BECD-C772324B095A}" type="slidenum">
              <a:rPr lang="en-US" altLang="en-US" sz="1200" smtClean="0">
                <a:solidFill>
                  <a:srgbClr val="898989"/>
                </a:solidFill>
              </a:rPr>
              <a:pPr>
                <a:spcBef>
                  <a:spcPct val="0"/>
                </a:spcBef>
                <a:buFontTx/>
                <a:buNone/>
              </a:pPr>
              <a:t>42</a:t>
            </a:fld>
            <a:r>
              <a:rPr lang="en-US" altLang="en-US" sz="1200" dirty="0" smtClean="0">
                <a:solidFill>
                  <a:srgbClr val="898989"/>
                </a:solidFill>
              </a:rPr>
              <a:t>/117</a:t>
            </a:r>
          </a:p>
        </p:txBody>
      </p:sp>
      <p:sp>
        <p:nvSpPr>
          <p:cNvPr id="8" name="TextBox 7"/>
          <p:cNvSpPr txBox="1">
            <a:spLocks noChangeArrowheads="1"/>
          </p:cNvSpPr>
          <p:nvPr/>
        </p:nvSpPr>
        <p:spPr bwMode="auto">
          <a:xfrm>
            <a:off x="211510" y="2637126"/>
            <a:ext cx="800100" cy="246063"/>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approval</a:t>
            </a:r>
          </a:p>
        </p:txBody>
      </p:sp>
      <p:sp>
        <p:nvSpPr>
          <p:cNvPr id="9" name="TextBox 2"/>
          <p:cNvSpPr txBox="1">
            <a:spLocks noChangeArrowheads="1"/>
          </p:cNvSpPr>
          <p:nvPr/>
        </p:nvSpPr>
        <p:spPr bwMode="auto">
          <a:xfrm>
            <a:off x="154360" y="3068960"/>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consent</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144000" cy="981075"/>
          </a:xfrm>
        </p:spPr>
        <p:txBody>
          <a:bodyPr/>
          <a:lstStyle/>
          <a:p>
            <a:r>
              <a:rPr lang="en-US" altLang="en-US" sz="2800" b="1" smtClean="0"/>
              <a:t>Question 9/17</a:t>
            </a:r>
            <a:br>
              <a:rPr lang="en-US" altLang="en-US" sz="2800" b="1" smtClean="0"/>
            </a:br>
            <a:r>
              <a:rPr lang="en-US" altLang="en-US" sz="2800" b="1" smtClean="0"/>
              <a:t>Telebiometrics</a:t>
            </a:r>
          </a:p>
        </p:txBody>
      </p:sp>
      <p:sp>
        <p:nvSpPr>
          <p:cNvPr id="62467" name="Content Placeholder 2"/>
          <p:cNvSpPr>
            <a:spLocks noGrp="1"/>
          </p:cNvSpPr>
          <p:nvPr>
            <p:ph idx="1"/>
          </p:nvPr>
        </p:nvSpPr>
        <p:spPr>
          <a:xfrm>
            <a:off x="323850" y="908050"/>
            <a:ext cx="8712200" cy="5834063"/>
          </a:xfrm>
        </p:spPr>
        <p:txBody>
          <a:bodyPr/>
          <a:lstStyle/>
          <a:p>
            <a:pPr>
              <a:spcBef>
                <a:spcPts val="300"/>
              </a:spcBef>
              <a:buClr>
                <a:srgbClr val="FF0000"/>
              </a:buClr>
              <a:buFont typeface="Wingdings" panose="05000000000000000000" pitchFamily="2" charset="2"/>
              <a:buChar char="§"/>
            </a:pPr>
            <a:r>
              <a:rPr lang="en-US" altLang="en-US" sz="2400" smtClean="0"/>
              <a:t>Current focus:</a:t>
            </a:r>
          </a:p>
          <a:p>
            <a:pPr marL="457200" lvl="1" eaLnBrk="1" hangingPunct="1">
              <a:lnSpc>
                <a:spcPct val="80000"/>
              </a:lnSpc>
              <a:spcBef>
                <a:spcPts val="500"/>
              </a:spcBef>
              <a:buClr>
                <a:srgbClr val="FF0000"/>
              </a:buClr>
              <a:buFont typeface="Arial" panose="020B0604020202020204" pitchFamily="34" charset="0"/>
              <a:buChar char="•"/>
            </a:pPr>
            <a:r>
              <a:rPr lang="en-US" altLang="zh-CN" sz="1900" smtClean="0"/>
              <a:t>Security requirements and guidelines for applications of telebiometrics</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a:t>
            </a:r>
            <a:r>
              <a:rPr lang="en-US" altLang="zh-CN" sz="1900" smtClean="0"/>
              <a:t> evaluating security, conformance and interoperability with privacy protection techniques for applications of telebiometrics</a:t>
            </a:r>
          </a:p>
          <a:p>
            <a:pPr marL="457200" lvl="1" eaLnBrk="1" hangingPunct="1">
              <a:lnSpc>
                <a:spcPct val="80000"/>
              </a:lnSpc>
              <a:spcBef>
                <a:spcPts val="500"/>
              </a:spcBef>
              <a:buClr>
                <a:srgbClr val="FF0000"/>
              </a:buClr>
              <a:buFont typeface="Arial" panose="020B0604020202020204" pitchFamily="34" charset="0"/>
              <a:buChar char="•"/>
            </a:pPr>
            <a:r>
              <a:rPr lang="en-US" altLang="zh-CN" sz="1900" smtClean="0"/>
              <a:t>Requirements for telebiometric applications in a high functionality network</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 </a:t>
            </a:r>
            <a:r>
              <a:rPr lang="en-US" altLang="zh-CN" sz="1900" smtClean="0"/>
              <a:t>telebiometric multi-factor authentication techniques based on biometric </a:t>
            </a:r>
            <a:r>
              <a:rPr lang="en-US" altLang="ja-JP" sz="1900" smtClean="0"/>
              <a:t>data protection and biometric </a:t>
            </a:r>
            <a:r>
              <a:rPr lang="en-US" altLang="zh-CN" sz="1900" smtClean="0"/>
              <a:t>encryption</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 </a:t>
            </a:r>
            <a:r>
              <a:rPr lang="en-US" altLang="zh-CN" sz="1900" smtClean="0"/>
              <a:t>appropriate generic protocols providing safety, security, privacy protection, and consent “for manipulating biometric data” in applications of telebiometrics, e.g., e-health, telemedicine</a:t>
            </a:r>
          </a:p>
          <a:p>
            <a:pPr>
              <a:lnSpc>
                <a:spcPct val="80000"/>
              </a:lnSpc>
              <a:buClr>
                <a:srgbClr val="FF0000"/>
              </a:buClr>
              <a:buFont typeface="Wingdings" panose="05000000000000000000" pitchFamily="2" charset="2"/>
              <a:buChar char="§"/>
            </a:pPr>
            <a:endParaRPr lang="en-US" altLang="zh-CN" sz="2400" smtClean="0"/>
          </a:p>
          <a:p>
            <a:pPr>
              <a:lnSpc>
                <a:spcPct val="80000"/>
              </a:lnSpc>
              <a:buClr>
                <a:srgbClr val="FF0000"/>
              </a:buClr>
              <a:buFont typeface="Wingdings" panose="05000000000000000000" pitchFamily="2" charset="2"/>
              <a:buChar char="§"/>
            </a:pPr>
            <a:r>
              <a:rPr lang="en-US" altLang="zh-CN" sz="2400" smtClean="0"/>
              <a:t>11 Recommendations approved in last study period.</a:t>
            </a:r>
          </a:p>
          <a:p>
            <a:pPr>
              <a:lnSpc>
                <a:spcPct val="80000"/>
              </a:lnSpc>
              <a:buClr>
                <a:srgbClr val="FF0000"/>
              </a:buClr>
              <a:buFont typeface="Wingdings" panose="05000000000000000000" pitchFamily="2" charset="2"/>
              <a:buChar char="§"/>
            </a:pPr>
            <a:r>
              <a:rPr lang="en-US" altLang="zh-CN" sz="2400" smtClean="0"/>
              <a:t>1 Recommendation approved in this study period.</a:t>
            </a:r>
          </a:p>
        </p:txBody>
      </p:sp>
      <p:sp>
        <p:nvSpPr>
          <p:cNvPr id="6246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419494-9FCA-4B76-88BD-78E1D25CBDB9}" type="slidenum">
              <a:rPr lang="en-US" altLang="en-US" sz="1200" smtClean="0">
                <a:solidFill>
                  <a:srgbClr val="898989"/>
                </a:solidFill>
              </a:rPr>
              <a:pPr>
                <a:spcBef>
                  <a:spcPct val="0"/>
                </a:spcBef>
                <a:buFontTx/>
                <a:buNone/>
              </a:pPr>
              <a:t>43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981075"/>
          </a:xfrm>
        </p:spPr>
        <p:txBody>
          <a:bodyPr/>
          <a:lstStyle/>
          <a:p>
            <a:r>
              <a:rPr lang="en-US" altLang="en-US" sz="2800" b="1" smtClean="0"/>
              <a:t>Question 9/17 (cnt’d)</a:t>
            </a:r>
            <a:br>
              <a:rPr lang="en-US" altLang="en-US" sz="2800" b="1" smtClean="0"/>
            </a:br>
            <a:r>
              <a:rPr lang="en-US" altLang="en-US" sz="2800" b="1" smtClean="0"/>
              <a:t>Telebiometrics</a:t>
            </a:r>
          </a:p>
        </p:txBody>
      </p:sp>
      <p:sp>
        <p:nvSpPr>
          <p:cNvPr id="63491" name="Content Placeholder 2"/>
          <p:cNvSpPr>
            <a:spLocks noGrp="1"/>
          </p:cNvSpPr>
          <p:nvPr>
            <p:ph idx="1"/>
          </p:nvPr>
        </p:nvSpPr>
        <p:spPr>
          <a:xfrm>
            <a:off x="611188" y="1052513"/>
            <a:ext cx="8424862" cy="5689600"/>
          </a:xfrm>
        </p:spPr>
        <p:txBody>
          <a:bodyPr/>
          <a:lstStyle/>
          <a:p>
            <a:pPr eaLnBrk="1" hangingPunct="1">
              <a:lnSpc>
                <a:spcPct val="80000"/>
              </a:lnSpc>
              <a:spcBef>
                <a:spcPts val="500"/>
              </a:spcBef>
              <a:buClr>
                <a:srgbClr val="FF0000"/>
              </a:buClr>
              <a:buFont typeface="Wingdings" panose="05000000000000000000" pitchFamily="2" charset="2"/>
              <a:buChar char="§"/>
            </a:pPr>
            <a:r>
              <a:rPr lang="en-US" altLang="en-US" sz="2400" dirty="0" smtClean="0"/>
              <a:t>Recommendations under development:</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err="1" smtClean="0"/>
              <a:t>X.bhsm</a:t>
            </a:r>
            <a:r>
              <a:rPr lang="en-US" altLang="en-US" sz="1800" b="1" dirty="0" smtClean="0"/>
              <a:t>, </a:t>
            </a:r>
            <a:r>
              <a:rPr lang="en-US" altLang="en-US" sz="1800" dirty="0" smtClean="0"/>
              <a:t>Information technology – Security Techniques – </a:t>
            </a:r>
            <a:r>
              <a:rPr lang="en-US" altLang="en-US" sz="1800" dirty="0" err="1" smtClean="0"/>
              <a:t>Telebiometric</a:t>
            </a:r>
            <a:r>
              <a:rPr lang="en-US" altLang="en-US" sz="1800" dirty="0" smtClean="0"/>
              <a:t/>
            </a:r>
            <a:br>
              <a:rPr lang="en-US" altLang="en-US" sz="1800" dirty="0" smtClean="0"/>
            </a:br>
            <a:r>
              <a:rPr lang="en-US" altLang="en-US" sz="1800" dirty="0" smtClean="0"/>
              <a:t>                authentication framework using biometric hardware security module</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err="1" smtClean="0"/>
              <a:t>X.pbact</a:t>
            </a:r>
            <a:r>
              <a:rPr lang="en-US" altLang="en-US" sz="1800" b="1" dirty="0" smtClean="0"/>
              <a:t>, </a:t>
            </a:r>
            <a:r>
              <a:rPr lang="en-US" altLang="en-US" sz="1800" dirty="0" smtClean="0"/>
              <a:t>Privacy-based </a:t>
            </a:r>
            <a:r>
              <a:rPr lang="en-US" altLang="en-US" sz="1800" dirty="0"/>
              <a:t>access control in </a:t>
            </a:r>
            <a:r>
              <a:rPr lang="en-US" altLang="en-US" sz="1800" dirty="0" err="1"/>
              <a:t>Telebiometrics</a:t>
            </a:r>
            <a:endParaRPr lang="en-US" altLang="en-US" sz="1800" dirty="0"/>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err="1" smtClean="0"/>
              <a:t>X.tam</a:t>
            </a:r>
            <a:r>
              <a:rPr lang="en-US" altLang="en-US" sz="1800" b="1" dirty="0" smtClean="0"/>
              <a:t>, </a:t>
            </a:r>
            <a:r>
              <a:rPr lang="en-US" altLang="en-US" sz="1800" dirty="0" smtClean="0"/>
              <a:t>A guideline to technical and operational countermeasures for </a:t>
            </a:r>
            <a:r>
              <a:rPr lang="en-US" altLang="en-US" sz="1800" dirty="0" err="1" smtClean="0"/>
              <a:t>telebiometric</a:t>
            </a:r>
            <a:r>
              <a:rPr lang="en-US" altLang="en-US" sz="1800" dirty="0" smtClean="0"/>
              <a:t/>
            </a:r>
            <a:br>
              <a:rPr lang="en-US" altLang="en-US" sz="1800" dirty="0" smtClean="0"/>
            </a:br>
            <a:r>
              <a:rPr lang="en-US" altLang="en-US" sz="1800" dirty="0" smtClean="0"/>
              <a:t>             applications using mobile devices</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smtClean="0"/>
              <a:t>X.th-series,</a:t>
            </a:r>
            <a:r>
              <a:rPr lang="en-US" altLang="en-US" sz="1800" dirty="0" smtClean="0"/>
              <a:t> e-Health and world-wide </a:t>
            </a:r>
            <a:r>
              <a:rPr lang="en-US" altLang="en-US" sz="1800" dirty="0" err="1" smtClean="0"/>
              <a:t>telemedicines</a:t>
            </a:r>
            <a:endParaRPr lang="en-US" altLang="en-US" sz="1800" dirty="0" smtClean="0"/>
          </a:p>
          <a:p>
            <a:pPr marL="857250" lvl="2" eaLnBrk="1" hangingPunct="1">
              <a:lnSpc>
                <a:spcPct val="80000"/>
              </a:lnSpc>
              <a:spcBef>
                <a:spcPts val="500"/>
              </a:spcBef>
              <a:buClr>
                <a:srgbClr val="FF0000"/>
              </a:buClr>
            </a:pPr>
            <a:r>
              <a:rPr lang="en-US" altLang="en-US" sz="1600" b="1" dirty="0" smtClean="0"/>
              <a:t>X.th2,</a:t>
            </a:r>
            <a:r>
              <a:rPr lang="en-US" altLang="en-US" sz="1600" dirty="0" smtClean="0"/>
              <a:t> </a:t>
            </a:r>
            <a:r>
              <a:rPr lang="en-US" altLang="en-US" sz="1600" dirty="0" err="1" smtClean="0"/>
              <a:t>Telebiometrics</a:t>
            </a:r>
            <a:r>
              <a:rPr lang="en-US" altLang="en-US" sz="1600" dirty="0" smtClean="0"/>
              <a:t> related to physics</a:t>
            </a:r>
          </a:p>
          <a:p>
            <a:pPr marL="857250" lvl="2" eaLnBrk="1" hangingPunct="1">
              <a:lnSpc>
                <a:spcPct val="80000"/>
              </a:lnSpc>
              <a:spcBef>
                <a:spcPts val="500"/>
              </a:spcBef>
              <a:buClr>
                <a:srgbClr val="FF0000"/>
              </a:buClr>
            </a:pPr>
            <a:r>
              <a:rPr lang="en-US" altLang="en-US" sz="1600" b="1" dirty="0" smtClean="0"/>
              <a:t>X.th3,</a:t>
            </a:r>
            <a:r>
              <a:rPr lang="en-US" altLang="en-US" sz="1600" dirty="0" smtClean="0"/>
              <a:t> </a:t>
            </a:r>
            <a:r>
              <a:rPr lang="en-US" altLang="en-US" sz="1600" dirty="0" err="1" smtClean="0"/>
              <a:t>Telebiometrics</a:t>
            </a:r>
            <a:r>
              <a:rPr lang="en-US" altLang="en-US" sz="1600" dirty="0" smtClean="0"/>
              <a:t> related to chemistry</a:t>
            </a:r>
          </a:p>
          <a:p>
            <a:pPr marL="857250" lvl="2" eaLnBrk="1" hangingPunct="1">
              <a:lnSpc>
                <a:spcPct val="80000"/>
              </a:lnSpc>
              <a:spcBef>
                <a:spcPts val="500"/>
              </a:spcBef>
              <a:buClr>
                <a:srgbClr val="FF0000"/>
              </a:buClr>
            </a:pPr>
            <a:r>
              <a:rPr lang="en-US" altLang="en-US" sz="1600" b="1" dirty="0" smtClean="0"/>
              <a:t>X.th4,</a:t>
            </a:r>
            <a:r>
              <a:rPr lang="en-US" altLang="en-US" sz="1600" dirty="0" smtClean="0"/>
              <a:t> </a:t>
            </a:r>
            <a:r>
              <a:rPr lang="en-US" altLang="en-US" sz="1600" dirty="0" err="1" smtClean="0"/>
              <a:t>Telebiometrics</a:t>
            </a:r>
            <a:r>
              <a:rPr lang="en-US" altLang="en-US" sz="1600" dirty="0" smtClean="0"/>
              <a:t> related to biology</a:t>
            </a:r>
          </a:p>
          <a:p>
            <a:pPr marL="857250" lvl="2" eaLnBrk="1" hangingPunct="1">
              <a:lnSpc>
                <a:spcPct val="80000"/>
              </a:lnSpc>
              <a:spcBef>
                <a:spcPts val="500"/>
              </a:spcBef>
              <a:buClr>
                <a:srgbClr val="FF0000"/>
              </a:buClr>
            </a:pPr>
            <a:r>
              <a:rPr lang="en-US" altLang="en-US" sz="1600" b="1" dirty="0" smtClean="0"/>
              <a:t>X.th5,</a:t>
            </a:r>
            <a:r>
              <a:rPr lang="en-US" altLang="en-US" sz="1600" dirty="0" smtClean="0"/>
              <a:t> </a:t>
            </a:r>
            <a:r>
              <a:rPr lang="en-US" altLang="en-US" sz="1600" dirty="0" err="1" smtClean="0"/>
              <a:t>Telebiometrics</a:t>
            </a:r>
            <a:r>
              <a:rPr lang="en-US" altLang="en-US" sz="1600" dirty="0" smtClean="0"/>
              <a:t> related to </a:t>
            </a:r>
            <a:r>
              <a:rPr lang="en-US" altLang="en-US" sz="1600" dirty="0" err="1" smtClean="0"/>
              <a:t>culturology</a:t>
            </a:r>
            <a:endParaRPr lang="en-US" altLang="en-US" sz="1600" dirty="0" smtClean="0"/>
          </a:p>
          <a:p>
            <a:pPr marL="857250" lvl="2" eaLnBrk="1" hangingPunct="1">
              <a:lnSpc>
                <a:spcPct val="80000"/>
              </a:lnSpc>
              <a:spcBef>
                <a:spcPts val="500"/>
              </a:spcBef>
              <a:buClr>
                <a:srgbClr val="FF0000"/>
              </a:buClr>
            </a:pPr>
            <a:r>
              <a:rPr lang="en-US" altLang="en-US" sz="1600" b="1" dirty="0" smtClean="0"/>
              <a:t>X.th6,</a:t>
            </a:r>
            <a:r>
              <a:rPr lang="en-US" altLang="en-US" sz="1600" dirty="0" smtClean="0"/>
              <a:t> </a:t>
            </a:r>
            <a:r>
              <a:rPr lang="en-US" altLang="en-US" sz="1600" dirty="0" err="1" smtClean="0"/>
              <a:t>Telebiometrics</a:t>
            </a:r>
            <a:r>
              <a:rPr lang="en-US" altLang="en-US" sz="1600" dirty="0" smtClean="0"/>
              <a:t> related to psychology</a:t>
            </a:r>
          </a:p>
          <a:p>
            <a:pPr marL="857250" lvl="2" eaLnBrk="1" hangingPunct="1">
              <a:lnSpc>
                <a:spcPct val="80000"/>
              </a:lnSpc>
              <a:spcBef>
                <a:spcPts val="500"/>
              </a:spcBef>
              <a:buClr>
                <a:srgbClr val="FF0000"/>
              </a:buClr>
            </a:pPr>
            <a:r>
              <a:rPr lang="en-US" altLang="en-US" sz="1600" b="1" dirty="0" smtClean="0"/>
              <a:t>X.th13,</a:t>
            </a:r>
            <a:r>
              <a:rPr lang="en-US" altLang="en-US" sz="1600" dirty="0" smtClean="0"/>
              <a:t> </a:t>
            </a:r>
            <a:r>
              <a:rPr lang="en-US" altLang="en-US" sz="1600" dirty="0" err="1" smtClean="0"/>
              <a:t>Holosphere</a:t>
            </a:r>
            <a:r>
              <a:rPr lang="en-US" altLang="en-US" sz="1600" dirty="0" smtClean="0"/>
              <a:t> to biosphere secure data acquisition and telecommunication protocol</a:t>
            </a:r>
          </a:p>
          <a:p>
            <a:pPr>
              <a:lnSpc>
                <a:spcPct val="80000"/>
              </a:lnSpc>
              <a:spcBef>
                <a:spcPts val="500"/>
              </a:spcBef>
              <a:buClr>
                <a:srgbClr val="FF0000"/>
              </a:buClr>
              <a:buFont typeface="Wingdings" panose="05000000000000000000" pitchFamily="2" charset="2"/>
              <a:buChar char="§"/>
            </a:pPr>
            <a:endParaRPr lang="en-US" altLang="en-US" sz="2400" dirty="0" smtClean="0"/>
          </a:p>
          <a:p>
            <a:pPr>
              <a:lnSpc>
                <a:spcPct val="80000"/>
              </a:lnSpc>
              <a:spcBef>
                <a:spcPts val="500"/>
              </a:spcBef>
              <a:buClr>
                <a:srgbClr val="FF0000"/>
              </a:buClr>
              <a:buFont typeface="Wingdings" panose="05000000000000000000" pitchFamily="2" charset="2"/>
              <a:buChar char="§"/>
            </a:pPr>
            <a:r>
              <a:rPr lang="en-US" altLang="en-US" sz="2400" dirty="0" smtClean="0"/>
              <a:t>Close working relationship with ISO/IEC JTC 1/SCs 17, 27 and 37, ISO TCs 12, 68 and 215, IEC TC 25, IETF, IEEE</a:t>
            </a:r>
          </a:p>
          <a:p>
            <a:pPr>
              <a:lnSpc>
                <a:spcPct val="80000"/>
              </a:lnSpc>
              <a:spcBef>
                <a:spcPts val="400"/>
              </a:spcBef>
              <a:buClr>
                <a:srgbClr val="FF0000"/>
              </a:buClr>
              <a:buFont typeface="Wingdings" panose="05000000000000000000" pitchFamily="2" charset="2"/>
              <a:buChar char="§"/>
            </a:pPr>
            <a:endParaRPr lang="en-US" altLang="en-US" sz="2400" dirty="0" smtClean="0"/>
          </a:p>
          <a:p>
            <a:pPr>
              <a:lnSpc>
                <a:spcPct val="80000"/>
              </a:lnSpc>
              <a:spcBef>
                <a:spcPts val="400"/>
              </a:spcBef>
              <a:buClr>
                <a:srgbClr val="FF0000"/>
              </a:buClr>
              <a:buFont typeface="Wingdings" panose="05000000000000000000" pitchFamily="2" charset="2"/>
              <a:buChar char="§"/>
            </a:pPr>
            <a:r>
              <a:rPr lang="en-US" altLang="en-US" sz="2400" dirty="0" smtClean="0"/>
              <a:t>Rapporteur: Mr John CARAS</a:t>
            </a:r>
            <a:endParaRPr lang="en-US" altLang="en-US" dirty="0" smtClean="0"/>
          </a:p>
        </p:txBody>
      </p:sp>
      <p:sp>
        <p:nvSpPr>
          <p:cNvPr id="634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C23FD9-3E43-419F-90BE-0ADADEAEF95E}" type="slidenum">
              <a:rPr lang="en-US" altLang="en-US" sz="1200" smtClean="0">
                <a:solidFill>
                  <a:srgbClr val="898989"/>
                </a:solidFill>
              </a:rPr>
              <a:pPr>
                <a:spcBef>
                  <a:spcPct val="0"/>
                </a:spcBef>
                <a:buFontTx/>
                <a:buNone/>
              </a:pPr>
              <a:t>44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2800" b="1" smtClean="0"/>
              <a:t>Working Party 5/17</a:t>
            </a:r>
            <a:br>
              <a:rPr lang="en-US" altLang="en-US" sz="2800" b="1" smtClean="0"/>
            </a:br>
            <a:r>
              <a:rPr lang="en-US" altLang="en-US" sz="2800" b="1" smtClean="0"/>
              <a:t>Formal languages</a:t>
            </a:r>
          </a:p>
        </p:txBody>
      </p:sp>
      <p:sp>
        <p:nvSpPr>
          <p:cNvPr id="8" name="Rectangle 16"/>
          <p:cNvSpPr>
            <a:spLocks noChangeArrowheads="1"/>
          </p:cNvSpPr>
          <p:nvPr/>
        </p:nvSpPr>
        <p:spPr bwMode="auto">
          <a:xfrm>
            <a:off x="468313" y="2459038"/>
            <a:ext cx="8567737" cy="538162"/>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0" name="Rectangle 18"/>
          <p:cNvSpPr>
            <a:spLocks noChangeArrowheads="1"/>
          </p:cNvSpPr>
          <p:nvPr/>
        </p:nvSpPr>
        <p:spPr bwMode="auto">
          <a:xfrm>
            <a:off x="468313" y="3246438"/>
            <a:ext cx="8567737" cy="4381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5" name="Text Box 29"/>
          <p:cNvSpPr txBox="1">
            <a:spLocks noChangeArrowheads="1"/>
          </p:cNvSpPr>
          <p:nvPr/>
        </p:nvSpPr>
        <p:spPr bwMode="auto">
          <a:xfrm>
            <a:off x="500063" y="2473325"/>
            <a:ext cx="8567737"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Q11/17</a:t>
            </a:r>
            <a:r>
              <a:rPr lang="en-US" sz="2000" b="1" dirty="0" smtClean="0">
                <a:latin typeface="+mn-lt"/>
              </a:rPr>
              <a:t> </a:t>
            </a:r>
            <a:r>
              <a:rPr lang="en-US" sz="2000" b="1" dirty="0">
                <a:latin typeface="+mn-lt"/>
              </a:rPr>
              <a:t>Generic technologies to support secure </a:t>
            </a:r>
            <a:r>
              <a:rPr lang="en-US" sz="2000" b="1" dirty="0" smtClean="0">
                <a:latin typeface="+mn-lt"/>
              </a:rPr>
              <a:t>applications</a:t>
            </a:r>
          </a:p>
        </p:txBody>
      </p:sp>
      <p:sp>
        <p:nvSpPr>
          <p:cNvPr id="16" name="Text Box 30"/>
          <p:cNvSpPr txBox="1">
            <a:spLocks noChangeArrowheads="1"/>
          </p:cNvSpPr>
          <p:nvPr/>
        </p:nvSpPr>
        <p:spPr bwMode="auto">
          <a:xfrm>
            <a:off x="468313" y="3284538"/>
            <a:ext cx="7653337"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Q12/17</a:t>
            </a:r>
            <a:r>
              <a:rPr lang="en-US" sz="2000" b="1" dirty="0" smtClean="0">
                <a:latin typeface="+mn-lt"/>
              </a:rPr>
              <a:t> </a:t>
            </a:r>
            <a:r>
              <a:rPr lang="en-US" sz="2000" b="1" dirty="0">
                <a:latin typeface="+mn-lt"/>
              </a:rPr>
              <a:t>Formal languages for telecommunication software and testing</a:t>
            </a:r>
            <a:endParaRPr lang="en-US" sz="2000" b="1" dirty="0" smtClean="0">
              <a:latin typeface="+mn-lt"/>
            </a:endParaRPr>
          </a:p>
        </p:txBody>
      </p:sp>
      <p:sp>
        <p:nvSpPr>
          <p:cNvPr id="21" name="TextBox 20"/>
          <p:cNvSpPr txBox="1"/>
          <p:nvPr/>
        </p:nvSpPr>
        <p:spPr>
          <a:xfrm>
            <a:off x="1835150" y="1268413"/>
            <a:ext cx="5040313" cy="461962"/>
          </a:xfrm>
          <a:prstGeom prst="rect">
            <a:avLst/>
          </a:prstGeom>
          <a:noFill/>
        </p:spPr>
        <p:txBody>
          <a:bodyPr>
            <a:spAutoFit/>
          </a:bodyPr>
          <a:lstStyle/>
          <a:p>
            <a:pPr algn="ctr" eaLnBrk="1" hangingPunct="1">
              <a:defRPr/>
            </a:pPr>
            <a:r>
              <a:rPr lang="en-US" sz="2400" dirty="0">
                <a:latin typeface="+mn-lt"/>
              </a:rPr>
              <a:t>Chairman: George LIN</a:t>
            </a:r>
          </a:p>
        </p:txBody>
      </p:sp>
      <p:sp>
        <p:nvSpPr>
          <p:cNvPr id="645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453288-F358-4D9D-B6CD-F172A4D2A079}" type="slidenum">
              <a:rPr lang="en-US" altLang="en-US" sz="1200" smtClean="0">
                <a:solidFill>
                  <a:srgbClr val="898989"/>
                </a:solidFill>
              </a:rPr>
              <a:pPr>
                <a:spcBef>
                  <a:spcPct val="0"/>
                </a:spcBef>
                <a:buFontTx/>
                <a:buNone/>
              </a:pPr>
              <a:t>45</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188913"/>
            <a:ext cx="8229600" cy="1108075"/>
          </a:xfrm>
        </p:spPr>
        <p:txBody>
          <a:bodyPr/>
          <a:lstStyle/>
          <a:p>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endParaRPr lang="de-DE" altLang="en-US" sz="2800" b="1" smtClean="0"/>
          </a:p>
        </p:txBody>
      </p:sp>
      <p:sp>
        <p:nvSpPr>
          <p:cNvPr id="65539" name="Inhaltsplatzhalter 2"/>
          <p:cNvSpPr>
            <a:spLocks noGrp="1"/>
          </p:cNvSpPr>
          <p:nvPr>
            <p:ph idx="1"/>
          </p:nvPr>
        </p:nvSpPr>
        <p:spPr>
          <a:xfrm>
            <a:off x="323850" y="1341438"/>
            <a:ext cx="8640763" cy="5327650"/>
          </a:xfrm>
        </p:spPr>
        <p:txBody>
          <a:bodyPr/>
          <a:lstStyle/>
          <a:p>
            <a:pPr eaLnBrk="1" hangingPunct="1">
              <a:spcBef>
                <a:spcPts val="500"/>
              </a:spcBef>
              <a:buClr>
                <a:srgbClr val="FF0000"/>
              </a:buClr>
              <a:buFont typeface="Wingdings" panose="05000000000000000000" pitchFamily="2" charset="2"/>
              <a:buChar char="§"/>
            </a:pPr>
            <a:r>
              <a:rPr lang="en-US" altLang="en-US" sz="2400" dirty="0" smtClean="0"/>
              <a:t>Q11/17 consists of four main parts:</a:t>
            </a:r>
          </a:p>
          <a:p>
            <a:pPr lvl="1" eaLnBrk="1" hangingPunct="1">
              <a:spcBef>
                <a:spcPts val="500"/>
              </a:spcBef>
              <a:buClr>
                <a:srgbClr val="FF0000"/>
              </a:buClr>
              <a:buFont typeface="Wingdings" panose="05000000000000000000" pitchFamily="2" charset="2"/>
              <a:buChar char="§"/>
            </a:pPr>
            <a:r>
              <a:rPr lang="en-US" altLang="en-US" sz="2000" dirty="0" smtClean="0"/>
              <a:t>X.500 directory, Public-Key Infrastructure (PKI), Privilege Management Infrastructure (PMI)</a:t>
            </a:r>
          </a:p>
          <a:p>
            <a:pPr lvl="1" eaLnBrk="1" hangingPunct="1">
              <a:spcBef>
                <a:spcPts val="500"/>
              </a:spcBef>
              <a:buClr>
                <a:srgbClr val="FF0000"/>
              </a:buClr>
              <a:buFont typeface="Wingdings" panose="05000000000000000000" pitchFamily="2" charset="2"/>
              <a:buChar char="§"/>
            </a:pPr>
            <a:r>
              <a:rPr lang="en-US" altLang="en-US" sz="2000" dirty="0" smtClean="0"/>
              <a:t>Abstract Syntax Notation 1 (ASN.1), Object Identifier (OID)</a:t>
            </a:r>
          </a:p>
          <a:p>
            <a:pPr lvl="1" eaLnBrk="1" hangingPunct="1">
              <a:spcBef>
                <a:spcPts val="500"/>
              </a:spcBef>
              <a:buClr>
                <a:srgbClr val="FF0000"/>
              </a:buClr>
              <a:buFont typeface="Wingdings" panose="05000000000000000000" pitchFamily="2" charset="2"/>
              <a:buChar char="§"/>
            </a:pPr>
            <a:r>
              <a:rPr lang="en-US" altLang="en-US" sz="2000" dirty="0" smtClean="0"/>
              <a:t>Open Distributed Processing (ODP)</a:t>
            </a:r>
          </a:p>
          <a:p>
            <a:pPr lvl="1" eaLnBrk="1" hangingPunct="1">
              <a:spcBef>
                <a:spcPts val="500"/>
              </a:spcBef>
              <a:buClr>
                <a:srgbClr val="FF0000"/>
              </a:buClr>
              <a:buFont typeface="Wingdings" panose="05000000000000000000" pitchFamily="2" charset="2"/>
              <a:buChar char="§"/>
            </a:pPr>
            <a:r>
              <a:rPr lang="en-US" altLang="en-US" sz="2000" dirty="0" smtClean="0"/>
              <a:t>Open Systems Interconnection (OSI)</a:t>
            </a:r>
          </a:p>
          <a:p>
            <a:pPr lvl="1" eaLnBrk="1" hangingPunct="1">
              <a:spcBef>
                <a:spcPts val="500"/>
              </a:spcBef>
              <a:buClr>
                <a:srgbClr val="FF0000"/>
              </a:buClr>
              <a:buFont typeface="Wingdings" panose="05000000000000000000" pitchFamily="2" charset="2"/>
              <a:buChar char="§"/>
            </a:pPr>
            <a:endParaRPr lang="en-US" altLang="en-US" sz="1400" dirty="0" smtClean="0"/>
          </a:p>
          <a:p>
            <a:pPr eaLnBrk="1" hangingPunct="1">
              <a:spcBef>
                <a:spcPts val="500"/>
              </a:spcBef>
              <a:buClr>
                <a:srgbClr val="FF0000"/>
              </a:buClr>
              <a:buFont typeface="Arial" panose="020B0604020202020204" pitchFamily="34" charset="0"/>
              <a:buNone/>
            </a:pPr>
            <a:endParaRPr lang="en-US" altLang="en-US" sz="1800" dirty="0" smtClean="0"/>
          </a:p>
          <a:p>
            <a:pPr eaLnBrk="1" hangingPunct="1">
              <a:spcBef>
                <a:spcPts val="500"/>
              </a:spcBef>
              <a:buClr>
                <a:srgbClr val="FF0000"/>
              </a:buClr>
              <a:buFont typeface="Wingdings" panose="05000000000000000000" pitchFamily="2" charset="2"/>
              <a:buChar char="§"/>
            </a:pPr>
            <a:r>
              <a:rPr lang="en-US" altLang="en-US" sz="2400" dirty="0" smtClean="0"/>
              <a:t>Rapporteur: Mr Erik ANDERSEN</a:t>
            </a:r>
            <a:endParaRPr lang="en-US" altLang="en-US" sz="2400" dirty="0" smtClean="0">
              <a:solidFill>
                <a:srgbClr val="FF0000"/>
              </a:solidFill>
            </a:endParaRPr>
          </a:p>
        </p:txBody>
      </p:sp>
      <p:sp>
        <p:nvSpPr>
          <p:cNvPr id="6554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336BFA-61AD-436E-A3CC-FC232C6D0F2D}" type="slidenum">
              <a:rPr lang="en-US" altLang="en-US" sz="1200" smtClean="0">
                <a:solidFill>
                  <a:srgbClr val="898989"/>
                </a:solidFill>
              </a:rPr>
              <a:pPr>
                <a:spcBef>
                  <a:spcPct val="0"/>
                </a:spcBef>
                <a:buFontTx/>
                <a:buNone/>
              </a:pPr>
              <a:t>46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a:xfrm>
            <a:off x="250825" y="115888"/>
            <a:ext cx="8785225" cy="1296987"/>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p>
        </p:txBody>
      </p:sp>
      <p:sp>
        <p:nvSpPr>
          <p:cNvPr id="67587" name="Pladsholder til indhold 2"/>
          <p:cNvSpPr>
            <a:spLocks noGrp="1"/>
          </p:cNvSpPr>
          <p:nvPr>
            <p:ph idx="1"/>
          </p:nvPr>
        </p:nvSpPr>
        <p:spPr>
          <a:xfrm>
            <a:off x="395288" y="1557338"/>
            <a:ext cx="8429625" cy="5111750"/>
          </a:xfrm>
        </p:spPr>
        <p:txBody>
          <a:bodyPr/>
          <a:lstStyle/>
          <a:p>
            <a:pPr>
              <a:spcBef>
                <a:spcPts val="800"/>
              </a:spcBef>
              <a:buClr>
                <a:srgbClr val="FF0000"/>
              </a:buClr>
              <a:buFont typeface="Wingdings" panose="05000000000000000000" pitchFamily="2" charset="2"/>
              <a:buChar char="§"/>
            </a:pPr>
            <a:r>
              <a:rPr lang="en-US" altLang="en-US" sz="2400" dirty="0" smtClean="0"/>
              <a:t>Three Directory Projects:</a:t>
            </a:r>
          </a:p>
          <a:p>
            <a:pPr lvl="1">
              <a:lnSpc>
                <a:spcPct val="90000"/>
              </a:lnSpc>
              <a:spcBef>
                <a:spcPts val="200"/>
              </a:spcBef>
              <a:buClr>
                <a:srgbClr val="FF0000"/>
              </a:buClr>
              <a:buFont typeface="Arial" panose="020B0604020202020204" pitchFamily="34" charset="0"/>
              <a:buChar char="•"/>
            </a:pPr>
            <a:r>
              <a:rPr lang="en-US" altLang="en-US" sz="2000" dirty="0" smtClean="0"/>
              <a:t>ITU-T X.500 Series of Recommendations | ISO/IEC 9594 - all parts – The Directory</a:t>
            </a:r>
          </a:p>
          <a:p>
            <a:pPr lvl="1">
              <a:lnSpc>
                <a:spcPct val="90000"/>
              </a:lnSpc>
              <a:spcBef>
                <a:spcPts val="200"/>
              </a:spcBef>
              <a:buClr>
                <a:srgbClr val="FF0000"/>
              </a:buClr>
              <a:buFont typeface="Arial" panose="020B0604020202020204" pitchFamily="34" charset="0"/>
              <a:buChar char="•"/>
            </a:pPr>
            <a:r>
              <a:rPr lang="en-US" altLang="en-US" sz="2000" dirty="0" smtClean="0"/>
              <a:t>ITU-T E.115 - Computerized directory assistance</a:t>
            </a:r>
          </a:p>
          <a:p>
            <a:pPr lvl="1">
              <a:lnSpc>
                <a:spcPct val="90000"/>
              </a:lnSpc>
              <a:spcBef>
                <a:spcPts val="200"/>
              </a:spcBef>
              <a:buClr>
                <a:srgbClr val="FF0000"/>
              </a:buClr>
              <a:buFont typeface="Arial" panose="020B0604020202020204" pitchFamily="34" charset="0"/>
              <a:buChar char="•"/>
            </a:pPr>
            <a:r>
              <a:rPr lang="en-US" altLang="en-US" sz="2000" dirty="0" smtClean="0"/>
              <a:t>ITU-T F.511 - Directory Service - Support of tag-based identification services</a:t>
            </a:r>
          </a:p>
          <a:p>
            <a:pPr>
              <a:lnSpc>
                <a:spcPts val="2400"/>
              </a:lnSpc>
              <a:spcBef>
                <a:spcPts val="800"/>
              </a:spcBef>
              <a:buClr>
                <a:srgbClr val="FF0000"/>
              </a:buClr>
              <a:buFont typeface="Wingdings" panose="05000000000000000000" pitchFamily="2" charset="2"/>
              <a:buChar char="§"/>
            </a:pPr>
            <a:r>
              <a:rPr lang="en-US" altLang="en-US" sz="2400" dirty="0" smtClean="0"/>
              <a:t>X.500 series is a specification for a highly secure, versatile and distributed directory</a:t>
            </a:r>
          </a:p>
          <a:p>
            <a:pPr>
              <a:spcBef>
                <a:spcPts val="800"/>
              </a:spcBef>
              <a:buClr>
                <a:srgbClr val="FF0000"/>
              </a:buClr>
              <a:buFont typeface="Wingdings" panose="05000000000000000000" pitchFamily="2" charset="2"/>
              <a:buChar char="§"/>
            </a:pPr>
            <a:r>
              <a:rPr lang="en-US" altLang="en-US" sz="2400" dirty="0" smtClean="0"/>
              <a:t>X.500 work is collaborative with ISO/IEC JTC 1/SC 6/WG 10</a:t>
            </a:r>
          </a:p>
          <a:p>
            <a:pPr>
              <a:lnSpc>
                <a:spcPct val="90000"/>
              </a:lnSpc>
              <a:spcBef>
                <a:spcPts val="300"/>
              </a:spcBef>
              <a:buClr>
                <a:srgbClr val="FF0000"/>
              </a:buClr>
              <a:buFont typeface="Wingdings" panose="05000000000000000000" pitchFamily="2" charset="2"/>
              <a:buChar char="§"/>
            </a:pPr>
            <a:r>
              <a:rPr lang="en-US" altLang="zh-CN" sz="2400" dirty="0" smtClean="0"/>
              <a:t>20 Recommendations and many Corrigenda approved in last study period.</a:t>
            </a:r>
            <a:endParaRPr lang="en-US" altLang="en-US" sz="2400" dirty="0" smtClean="0"/>
          </a:p>
        </p:txBody>
      </p:sp>
      <p:sp>
        <p:nvSpPr>
          <p:cNvPr id="675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7DBE31-8093-4431-8D49-2C8AE791756E}" type="slidenum">
              <a:rPr lang="en-US" altLang="en-US" sz="1200" smtClean="0">
                <a:solidFill>
                  <a:srgbClr val="898989"/>
                </a:solidFill>
              </a:rPr>
              <a:pPr>
                <a:spcBef>
                  <a:spcPct val="0"/>
                </a:spcBef>
                <a:buFontTx/>
                <a:buNone/>
              </a:pPr>
              <a:t>47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a:xfrm>
            <a:off x="250825" y="115888"/>
            <a:ext cx="8785225" cy="1296987"/>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p>
        </p:txBody>
      </p:sp>
      <p:sp>
        <p:nvSpPr>
          <p:cNvPr id="68611" name="Pladsholder til indhold 2"/>
          <p:cNvSpPr>
            <a:spLocks noGrp="1"/>
          </p:cNvSpPr>
          <p:nvPr>
            <p:ph idx="1"/>
          </p:nvPr>
        </p:nvSpPr>
        <p:spPr>
          <a:xfrm>
            <a:off x="250825" y="1412875"/>
            <a:ext cx="8785225" cy="5256213"/>
          </a:xfrm>
        </p:spPr>
        <p:txBody>
          <a:bodyPr/>
          <a:lstStyle/>
          <a:p>
            <a:pPr>
              <a:lnSpc>
                <a:spcPct val="90000"/>
              </a:lnSpc>
              <a:spcBef>
                <a:spcPts val="300"/>
              </a:spcBef>
              <a:buClr>
                <a:srgbClr val="FF0000"/>
              </a:buClr>
              <a:buFont typeface="Wingdings" panose="05000000000000000000" pitchFamily="2" charset="2"/>
              <a:buChar char="§"/>
            </a:pPr>
            <a:r>
              <a:rPr lang="en-US" altLang="en-US" sz="2400" dirty="0" smtClean="0"/>
              <a:t>Recommendations under development:</a:t>
            </a:r>
          </a:p>
          <a:p>
            <a:pPr lvl="1">
              <a:lnSpc>
                <a:spcPct val="90000"/>
              </a:lnSpc>
              <a:spcBef>
                <a:spcPts val="300"/>
              </a:spcBef>
              <a:buClr>
                <a:srgbClr val="FF0000"/>
              </a:buClr>
              <a:buFont typeface="Arial" panose="020B0604020202020204" pitchFamily="34" charset="0"/>
              <a:buChar char="•"/>
            </a:pPr>
            <a:r>
              <a:rPr lang="en-US" altLang="en-US" sz="1400" b="1" dirty="0" smtClean="0"/>
              <a:t>X.500rev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Overview of</a:t>
            </a:r>
            <a:br>
              <a:rPr lang="en-US" altLang="en-US" sz="1400" dirty="0" smtClean="0"/>
            </a:br>
            <a:r>
              <a:rPr lang="en-US" altLang="en-US" sz="1400" dirty="0" smtClean="0"/>
              <a:t>                                 concepts, models and services</a:t>
            </a:r>
          </a:p>
          <a:p>
            <a:pPr lvl="1">
              <a:lnSpc>
                <a:spcPct val="90000"/>
              </a:lnSpc>
              <a:spcBef>
                <a:spcPts val="300"/>
              </a:spcBef>
              <a:buClr>
                <a:srgbClr val="FF0000"/>
              </a:buClr>
              <a:buFont typeface="Arial" panose="020B0604020202020204" pitchFamily="34" charset="0"/>
              <a:buChar char="•"/>
            </a:pPr>
            <a:r>
              <a:rPr lang="en-US" altLang="en-US" sz="1400" b="1" dirty="0" smtClean="0"/>
              <a:t>X.501rev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 Models</a:t>
            </a:r>
          </a:p>
          <a:p>
            <a:pPr lvl="1">
              <a:lnSpc>
                <a:spcPct val="90000"/>
              </a:lnSpc>
              <a:spcBef>
                <a:spcPts val="300"/>
              </a:spcBef>
              <a:buClr>
                <a:srgbClr val="FF0000"/>
              </a:buClr>
              <a:buFont typeface="Arial" panose="020B0604020202020204" pitchFamily="34" charset="0"/>
              <a:buChar char="•"/>
            </a:pPr>
            <a:r>
              <a:rPr lang="en-US" altLang="en-US" sz="1400" b="1" dirty="0" smtClean="0"/>
              <a:t>X.509rev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 Public-key and</a:t>
            </a:r>
            <a:br>
              <a:rPr lang="en-US" altLang="en-US" sz="1400" dirty="0" smtClean="0"/>
            </a:br>
            <a:r>
              <a:rPr lang="en-US" altLang="en-US" sz="1400" dirty="0" smtClean="0"/>
              <a:t>                                 attribute certificate frameworks</a:t>
            </a:r>
          </a:p>
          <a:p>
            <a:pPr lvl="1">
              <a:lnSpc>
                <a:spcPct val="90000"/>
              </a:lnSpc>
              <a:spcBef>
                <a:spcPts val="300"/>
              </a:spcBef>
              <a:buClr>
                <a:srgbClr val="FF0000"/>
              </a:buClr>
              <a:buFont typeface="Arial" panose="020B0604020202020204" pitchFamily="34" charset="0"/>
              <a:buChar char="•"/>
            </a:pPr>
            <a:r>
              <a:rPr lang="en-US" altLang="en-US" sz="1400" b="1" dirty="0" smtClean="0"/>
              <a:t>X.511rev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 Abstract</a:t>
            </a:r>
            <a:br>
              <a:rPr lang="en-US" altLang="en-US" sz="1400" dirty="0" smtClean="0"/>
            </a:br>
            <a:r>
              <a:rPr lang="en-US" altLang="en-US" sz="1400" dirty="0" smtClean="0"/>
              <a:t>                                 Service Definition</a:t>
            </a:r>
          </a:p>
          <a:p>
            <a:pPr lvl="1">
              <a:lnSpc>
                <a:spcPct val="90000"/>
              </a:lnSpc>
              <a:spcBef>
                <a:spcPts val="300"/>
              </a:spcBef>
              <a:buClr>
                <a:srgbClr val="FF0000"/>
              </a:buClr>
              <a:buFont typeface="Arial" panose="020B0604020202020204" pitchFamily="34" charset="0"/>
              <a:buChar char="•"/>
            </a:pPr>
            <a:r>
              <a:rPr lang="en-US" altLang="en-US" sz="1400" b="1" dirty="0" smtClean="0"/>
              <a:t>X.518rev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Procedures for</a:t>
            </a:r>
            <a:br>
              <a:rPr lang="en-US" altLang="en-US" sz="1400" dirty="0" smtClean="0"/>
            </a:br>
            <a:r>
              <a:rPr lang="en-US" altLang="en-US" sz="1400" dirty="0" smtClean="0"/>
              <a:t>                                 Distributed Operations</a:t>
            </a:r>
          </a:p>
          <a:p>
            <a:pPr lvl="1">
              <a:lnSpc>
                <a:spcPct val="90000"/>
              </a:lnSpc>
              <a:spcBef>
                <a:spcPts val="300"/>
              </a:spcBef>
              <a:buClr>
                <a:srgbClr val="FF0000"/>
              </a:buClr>
              <a:buFont typeface="Arial" panose="020B0604020202020204" pitchFamily="34" charset="0"/>
              <a:buChar char="•"/>
            </a:pPr>
            <a:r>
              <a:rPr lang="en-US" altLang="en-US" sz="1400" b="1" dirty="0" smtClean="0"/>
              <a:t>X.519rev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Protocols</a:t>
            </a:r>
          </a:p>
          <a:p>
            <a:pPr lvl="1">
              <a:lnSpc>
                <a:spcPct val="90000"/>
              </a:lnSpc>
              <a:spcBef>
                <a:spcPts val="300"/>
              </a:spcBef>
              <a:buClr>
                <a:srgbClr val="FF0000"/>
              </a:buClr>
              <a:buFont typeface="Arial" panose="020B0604020202020204" pitchFamily="34" charset="0"/>
              <a:buChar char="•"/>
            </a:pPr>
            <a:r>
              <a:rPr lang="en-US" altLang="en-US" sz="1400" b="1" dirty="0" smtClean="0"/>
              <a:t>X.520rev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Selected</a:t>
            </a:r>
            <a:br>
              <a:rPr lang="en-US" altLang="en-US" sz="1400" dirty="0" smtClean="0"/>
            </a:br>
            <a:r>
              <a:rPr lang="en-US" altLang="en-US" sz="1400" dirty="0" smtClean="0"/>
              <a:t>                                Attribute Types</a:t>
            </a:r>
          </a:p>
          <a:p>
            <a:pPr lvl="1">
              <a:lnSpc>
                <a:spcPct val="90000"/>
              </a:lnSpc>
              <a:spcBef>
                <a:spcPts val="300"/>
              </a:spcBef>
              <a:buClr>
                <a:srgbClr val="FF0000"/>
              </a:buClr>
              <a:buFont typeface="Arial" panose="020B0604020202020204" pitchFamily="34" charset="0"/>
              <a:buChar char="•"/>
            </a:pPr>
            <a:r>
              <a:rPr lang="en-US" altLang="en-US" sz="1400" b="1" dirty="0" smtClean="0"/>
              <a:t>X.521rev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Selected object</a:t>
            </a:r>
            <a:br>
              <a:rPr lang="en-US" altLang="en-US" sz="1400" dirty="0" smtClean="0"/>
            </a:br>
            <a:r>
              <a:rPr lang="en-US" altLang="en-US" sz="1400" dirty="0" smtClean="0"/>
              <a:t>                                 classes</a:t>
            </a:r>
          </a:p>
          <a:p>
            <a:pPr lvl="1">
              <a:lnSpc>
                <a:spcPct val="90000"/>
              </a:lnSpc>
              <a:spcBef>
                <a:spcPts val="300"/>
              </a:spcBef>
              <a:buClr>
                <a:srgbClr val="FF0000"/>
              </a:buClr>
              <a:buFont typeface="Arial" panose="020B0604020202020204" pitchFamily="34" charset="0"/>
              <a:buChar char="•"/>
            </a:pPr>
            <a:r>
              <a:rPr lang="en-US" altLang="en-US" sz="1400" b="1" dirty="0" smtClean="0"/>
              <a:t>X.525rev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Replication</a:t>
            </a:r>
          </a:p>
          <a:p>
            <a:pPr lvl="1">
              <a:lnSpc>
                <a:spcPct val="90000"/>
              </a:lnSpc>
              <a:spcBef>
                <a:spcPts val="300"/>
              </a:spcBef>
              <a:buClr>
                <a:srgbClr val="FF0000"/>
              </a:buClr>
              <a:buFont typeface="Arial" panose="020B0604020202020204" pitchFamily="34" charset="0"/>
              <a:buChar char="•"/>
            </a:pPr>
            <a:endParaRPr lang="en-US" altLang="en-US" sz="1400" b="1" dirty="0" smtClean="0"/>
          </a:p>
          <a:p>
            <a:pPr lvl="1">
              <a:lnSpc>
                <a:spcPct val="90000"/>
              </a:lnSpc>
              <a:spcBef>
                <a:spcPts val="300"/>
              </a:spcBef>
              <a:buClr>
                <a:srgbClr val="FF0000"/>
              </a:buClr>
              <a:buFont typeface="Arial" panose="020B0604020202020204" pitchFamily="34" charset="0"/>
              <a:buChar char="•"/>
            </a:pPr>
            <a:r>
              <a:rPr lang="en-US" altLang="en-US" sz="1400" b="1" dirty="0" smtClean="0"/>
              <a:t>X.1341 (</a:t>
            </a:r>
            <a:r>
              <a:rPr lang="en-US" altLang="en-US" sz="1400" b="1" dirty="0" err="1" smtClean="0"/>
              <a:t>X.cmail</a:t>
            </a:r>
            <a:r>
              <a:rPr lang="en-US" altLang="en-US" sz="1400" b="1" dirty="0" smtClean="0"/>
              <a:t>), </a:t>
            </a:r>
            <a:r>
              <a:rPr lang="en-US" altLang="en-US" sz="1400" dirty="0" smtClean="0"/>
              <a:t>Certified mail transport and certified post office protocols</a:t>
            </a:r>
          </a:p>
          <a:p>
            <a:pPr lvl="1">
              <a:lnSpc>
                <a:spcPct val="90000"/>
              </a:lnSpc>
              <a:spcBef>
                <a:spcPts val="300"/>
              </a:spcBef>
              <a:buClr>
                <a:srgbClr val="FF0000"/>
              </a:buClr>
              <a:buFont typeface="Arial" panose="020B0604020202020204" pitchFamily="34" charset="0"/>
              <a:buChar char="•"/>
            </a:pPr>
            <a:endParaRPr lang="en-US" altLang="en-US" sz="1400" b="1" dirty="0" smtClean="0"/>
          </a:p>
          <a:p>
            <a:pPr lvl="1">
              <a:lnSpc>
                <a:spcPct val="90000"/>
              </a:lnSpc>
              <a:spcBef>
                <a:spcPts val="300"/>
              </a:spcBef>
              <a:buClr>
                <a:srgbClr val="FF0000"/>
              </a:buClr>
              <a:buFont typeface="Arial" panose="020B0604020202020204" pitchFamily="34" charset="0"/>
              <a:buChar char="•"/>
            </a:pPr>
            <a:r>
              <a:rPr lang="en-US" altLang="en-US" sz="1400" b="1" dirty="0" err="1" smtClean="0"/>
              <a:t>X.pki-em</a:t>
            </a:r>
            <a:r>
              <a:rPr lang="en-US" altLang="en-US" sz="1400" dirty="0" smtClean="0"/>
              <a:t>, Information Technology - Public-Key Infrastructure: Establishment and maintenance</a:t>
            </a:r>
          </a:p>
          <a:p>
            <a:pPr lvl="1">
              <a:lnSpc>
                <a:spcPct val="90000"/>
              </a:lnSpc>
              <a:spcBef>
                <a:spcPts val="300"/>
              </a:spcBef>
              <a:buClr>
                <a:srgbClr val="FF0000"/>
              </a:buClr>
              <a:buFont typeface="Arial" panose="020B0604020202020204" pitchFamily="34" charset="0"/>
              <a:buChar char="•"/>
            </a:pPr>
            <a:r>
              <a:rPr lang="en-US" altLang="en-US" sz="1400" b="1" dirty="0" err="1" smtClean="0"/>
              <a:t>X.pki</a:t>
            </a:r>
            <a:r>
              <a:rPr lang="en-US" altLang="en-US" sz="1400" b="1" dirty="0" smtClean="0"/>
              <a:t>-prof,</a:t>
            </a:r>
            <a:r>
              <a:rPr lang="en-US" altLang="en-US" sz="1400" dirty="0" smtClean="0"/>
              <a:t> Information Technology - Public-Key Infrastructure: Profile</a:t>
            </a:r>
          </a:p>
        </p:txBody>
      </p:sp>
      <p:sp>
        <p:nvSpPr>
          <p:cNvPr id="686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735FC7-69D1-4D37-A799-4E7D1B4BC442}" type="slidenum">
              <a:rPr lang="en-US" altLang="en-US" sz="1200" smtClean="0">
                <a:solidFill>
                  <a:srgbClr val="898989"/>
                </a:solidFill>
              </a:rPr>
              <a:pPr>
                <a:spcBef>
                  <a:spcPct val="0"/>
                </a:spcBef>
                <a:buFontTx/>
                <a:buNone/>
              </a:pPr>
              <a:t>48</a:t>
            </a:fld>
            <a:r>
              <a:rPr lang="en-US" altLang="en-US" sz="1200" dirty="0" smtClean="0">
                <a:solidFill>
                  <a:srgbClr val="898989"/>
                </a:solidFill>
              </a:rPr>
              <a:t>/117</a:t>
            </a:r>
          </a:p>
        </p:txBody>
      </p:sp>
      <p:sp>
        <p:nvSpPr>
          <p:cNvPr id="7" name="TextBox 6"/>
          <p:cNvSpPr txBox="1">
            <a:spLocks noChangeArrowheads="1"/>
          </p:cNvSpPr>
          <p:nvPr/>
        </p:nvSpPr>
        <p:spPr bwMode="auto">
          <a:xfrm>
            <a:off x="0" y="5301208"/>
            <a:ext cx="800100" cy="246063"/>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approval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395288" y="76200"/>
            <a:ext cx="8640762" cy="1265238"/>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endParaRPr lang="en-US" altLang="en-US" sz="2800" smtClean="0"/>
          </a:p>
        </p:txBody>
      </p:sp>
      <p:sp>
        <p:nvSpPr>
          <p:cNvPr id="69635" name="Pladsholder til indhold 2"/>
          <p:cNvSpPr>
            <a:spLocks noGrp="1"/>
          </p:cNvSpPr>
          <p:nvPr>
            <p:ph idx="1"/>
          </p:nvPr>
        </p:nvSpPr>
        <p:spPr>
          <a:xfrm>
            <a:off x="430213" y="1484313"/>
            <a:ext cx="8605837" cy="5257800"/>
          </a:xfrm>
        </p:spPr>
        <p:txBody>
          <a:bodyPr/>
          <a:lstStyle/>
          <a:p>
            <a:pPr>
              <a:spcBef>
                <a:spcPts val="800"/>
              </a:spcBef>
              <a:buClr>
                <a:srgbClr val="FF0000"/>
              </a:buClr>
              <a:buFont typeface="Wingdings" panose="05000000000000000000" pitchFamily="2" charset="2"/>
              <a:buChar char="§"/>
            </a:pPr>
            <a:r>
              <a:rPr lang="en-US" altLang="en-US" sz="2400" smtClean="0"/>
              <a:t>ITU-T X.509 on public-key/attribute certificates is the cornerstone for security:</a:t>
            </a:r>
          </a:p>
          <a:p>
            <a:pPr lvl="1">
              <a:spcBef>
                <a:spcPts val="300"/>
              </a:spcBef>
              <a:buClr>
                <a:srgbClr val="FF0000"/>
              </a:buClr>
              <a:buFont typeface="Arial" panose="020B0604020202020204" pitchFamily="34" charset="0"/>
              <a:buChar char="•"/>
            </a:pPr>
            <a:r>
              <a:rPr lang="en-US" altLang="en-US" sz="2000" smtClean="0"/>
              <a:t>Base specification for public-key certificates and for attribute certificates</a:t>
            </a:r>
          </a:p>
          <a:p>
            <a:pPr lvl="1">
              <a:spcBef>
                <a:spcPts val="300"/>
              </a:spcBef>
              <a:buClr>
                <a:srgbClr val="FF0000"/>
              </a:buClr>
              <a:buFont typeface="Arial" panose="020B0604020202020204" pitchFamily="34" charset="0"/>
              <a:buChar char="•"/>
            </a:pPr>
            <a:r>
              <a:rPr lang="en-US" altLang="en-US" sz="2000" smtClean="0"/>
              <a:t>Has a versatile  extension feature allowing additions of new fields to certificates</a:t>
            </a:r>
          </a:p>
          <a:p>
            <a:pPr lvl="1">
              <a:spcBef>
                <a:spcPts val="300"/>
              </a:spcBef>
              <a:buClr>
                <a:srgbClr val="FF0000"/>
              </a:buClr>
              <a:buFont typeface="Arial" panose="020B0604020202020204" pitchFamily="34" charset="0"/>
              <a:buChar char="•"/>
            </a:pPr>
            <a:r>
              <a:rPr lang="en-US" altLang="en-US" sz="2000" smtClean="0"/>
              <a:t>Basic architecture for revocation</a:t>
            </a:r>
          </a:p>
          <a:p>
            <a:pPr lvl="1">
              <a:spcBef>
                <a:spcPts val="300"/>
              </a:spcBef>
              <a:buClr>
                <a:srgbClr val="FF0000"/>
              </a:buClr>
              <a:buFont typeface="Arial" panose="020B0604020202020204" pitchFamily="34" charset="0"/>
              <a:buChar char="•"/>
            </a:pPr>
            <a:r>
              <a:rPr lang="en-US" altLang="en-US" sz="2000" smtClean="0"/>
              <a:t>Base specification for Public-Key Infrastructure (PKI)</a:t>
            </a:r>
          </a:p>
          <a:p>
            <a:pPr lvl="1">
              <a:spcBef>
                <a:spcPts val="300"/>
              </a:spcBef>
              <a:buClr>
                <a:srgbClr val="FF0000"/>
              </a:buClr>
              <a:buFont typeface="Arial" panose="020B0604020202020204" pitchFamily="34" charset="0"/>
              <a:buChar char="•"/>
            </a:pPr>
            <a:r>
              <a:rPr lang="en-US" altLang="en-US" sz="2000" smtClean="0"/>
              <a:t>Base specifications for Privilege Management Infrastructure (PMI)</a:t>
            </a:r>
          </a:p>
          <a:p>
            <a:pPr>
              <a:spcBef>
                <a:spcPts val="800"/>
              </a:spcBef>
              <a:buClr>
                <a:srgbClr val="FF0000"/>
              </a:buClr>
              <a:buFont typeface="Wingdings" panose="05000000000000000000" pitchFamily="2" charset="2"/>
              <a:buChar char="§"/>
            </a:pPr>
            <a:r>
              <a:rPr lang="en-US" altLang="en-US" sz="2400" smtClean="0"/>
              <a:t> ITU-T X.509 is used in many different areas:</a:t>
            </a:r>
          </a:p>
          <a:p>
            <a:pPr lvl="1">
              <a:spcBef>
                <a:spcPts val="800"/>
              </a:spcBef>
              <a:buClr>
                <a:srgbClr val="FF0000"/>
              </a:buClr>
              <a:buFont typeface="Arial" panose="020B0604020202020204" pitchFamily="34" charset="0"/>
              <a:buChar char="•"/>
            </a:pPr>
            <a:r>
              <a:rPr lang="en-US" altLang="en-US" sz="2000" smtClean="0"/>
              <a:t>Basis for eGovernment, eBusiness, etc. all over the world</a:t>
            </a:r>
          </a:p>
          <a:p>
            <a:pPr lvl="1">
              <a:spcBef>
                <a:spcPts val="800"/>
              </a:spcBef>
              <a:buClr>
                <a:srgbClr val="FF0000"/>
              </a:buClr>
              <a:buFont typeface="Arial" panose="020B0604020202020204" pitchFamily="34" charset="0"/>
              <a:buChar char="•"/>
            </a:pPr>
            <a:r>
              <a:rPr lang="en-US" altLang="en-US" sz="2000" smtClean="0"/>
              <a:t>Used for IPsec, cloud computing, and many other areas</a:t>
            </a:r>
          </a:p>
          <a:p>
            <a:pPr lvl="1">
              <a:spcBef>
                <a:spcPts val="800"/>
              </a:spcBef>
              <a:buClr>
                <a:srgbClr val="FF0000"/>
              </a:buClr>
              <a:buFont typeface="Arial" panose="020B0604020202020204" pitchFamily="34" charset="0"/>
              <a:buChar char="•"/>
            </a:pPr>
            <a:r>
              <a:rPr lang="en-US" altLang="en-US" sz="2000" smtClean="0"/>
              <a:t>Is the base specification for many other groups</a:t>
            </a:r>
            <a:br>
              <a:rPr lang="en-US" altLang="en-US" sz="2000" smtClean="0"/>
            </a:br>
            <a:r>
              <a:rPr lang="en-US" altLang="en-US" sz="2000" smtClean="0"/>
              <a:t>(PKIX in IETF, ESI in ETSI, CA Browser Forum, etc.) </a:t>
            </a:r>
          </a:p>
        </p:txBody>
      </p:sp>
      <p:sp>
        <p:nvSpPr>
          <p:cNvPr id="696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484A0F-5D5A-4284-8102-9A5449579695}" type="slidenum">
              <a:rPr lang="en-US" altLang="en-US" sz="1200" smtClean="0">
                <a:solidFill>
                  <a:srgbClr val="898989"/>
                </a:solidFill>
              </a:rPr>
              <a:pPr>
                <a:spcBef>
                  <a:spcPct val="0"/>
                </a:spcBef>
                <a:buFontTx/>
                <a:buNone/>
              </a:pPr>
              <a:t>49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(3/4)</a:t>
            </a:r>
          </a:p>
        </p:txBody>
      </p:sp>
      <p:sp>
        <p:nvSpPr>
          <p:cNvPr id="18435"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ITU-T can help the developing countries by fostering awareness of the work we are doing (and why we are doing it), by encouraging participation in the work particularly via the electronic communication facilities now being used (e.g. web based meetings and teleconferencing), and, most particularly, by encouraging the members from the developing countries to articulate their concerns and priorities regarding the telecommunication/ICT security.</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 members from the developed nations should not confuse their own needs with those of the developing countries, nor should they make assumptions about what the needs and priorities of the developing countries may be.</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p:txBody>
      </p:sp>
      <p:sp>
        <p:nvSpPr>
          <p:cNvPr id="184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BBB343F-337A-43C4-990A-6E810B9864B6}" type="slidenum">
              <a:rPr lang="en-US" altLang="en-US" sz="1200" smtClean="0">
                <a:solidFill>
                  <a:srgbClr val="898989"/>
                </a:solidFill>
              </a:rPr>
              <a:pPr>
                <a:spcBef>
                  <a:spcPct val="0"/>
                </a:spcBef>
                <a:buFont typeface="Arial" panose="020B0604020202020204" pitchFamily="34" charset="0"/>
                <a:buNone/>
              </a:pPr>
              <a:t>5</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468313" y="188913"/>
            <a:ext cx="8229600" cy="1108075"/>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(parts: ASN.1, OID)</a:t>
            </a:r>
            <a:endParaRPr lang="de-DE" altLang="en-US" sz="2400" b="1" smtClean="0"/>
          </a:p>
        </p:txBody>
      </p:sp>
      <p:sp>
        <p:nvSpPr>
          <p:cNvPr id="70659" name="Inhaltsplatzhalter 2"/>
          <p:cNvSpPr>
            <a:spLocks noGrp="1"/>
          </p:cNvSpPr>
          <p:nvPr>
            <p:ph idx="1"/>
          </p:nvPr>
        </p:nvSpPr>
        <p:spPr>
          <a:xfrm>
            <a:off x="323850" y="1341438"/>
            <a:ext cx="8640763" cy="5616575"/>
          </a:xfrm>
        </p:spPr>
        <p:txBody>
          <a:bodyPr/>
          <a:lstStyle/>
          <a:p>
            <a:pPr eaLnBrk="1" hangingPunct="1">
              <a:spcBef>
                <a:spcPts val="400"/>
              </a:spcBef>
              <a:buClr>
                <a:srgbClr val="FF0000"/>
              </a:buClr>
              <a:buFont typeface="Wingdings" panose="05000000000000000000" pitchFamily="2" charset="2"/>
              <a:buChar char="§"/>
            </a:pPr>
            <a:r>
              <a:rPr lang="en-US" altLang="en-US" sz="1400" dirty="0" smtClean="0"/>
              <a:t>Developing and maintaining the heavily used Abstract Syntax Notation One (ASN.1) and Object Identifier (OID) specifications</a:t>
            </a:r>
          </a:p>
          <a:p>
            <a:pPr eaLnBrk="1" hangingPunct="1">
              <a:spcBef>
                <a:spcPts val="400"/>
              </a:spcBef>
              <a:buClr>
                <a:srgbClr val="FF0000"/>
              </a:buClr>
              <a:buFont typeface="Wingdings" panose="05000000000000000000" pitchFamily="2" charset="2"/>
              <a:buChar char="§"/>
            </a:pPr>
            <a:r>
              <a:rPr lang="en-US" altLang="en-US" sz="1400" dirty="0" smtClean="0"/>
              <a:t>Recommendations are in the X.680 (ASN.1), X.690 ( ASN.1 Encoding Rules), X.660/X.670 (OID Registration), and X.890 (Generic Applications, such as Fast </a:t>
            </a:r>
            <a:r>
              <a:rPr lang="en-US" altLang="en-US" sz="1400" dirty="0" err="1" smtClean="0"/>
              <a:t>Infoset</a:t>
            </a:r>
            <a:r>
              <a:rPr lang="en-US" altLang="en-US" sz="1400" dirty="0" smtClean="0"/>
              <a:t>, Fast Web services, </a:t>
            </a:r>
            <a:r>
              <a:rPr lang="en-US" altLang="en-US" sz="1400" dirty="0" err="1" smtClean="0"/>
              <a:t>etc</a:t>
            </a:r>
            <a:r>
              <a:rPr lang="en-US" altLang="en-US" sz="1400" dirty="0" smtClean="0"/>
              <a:t>) series</a:t>
            </a:r>
          </a:p>
          <a:p>
            <a:pPr eaLnBrk="1" hangingPunct="1">
              <a:spcBef>
                <a:spcPts val="400"/>
              </a:spcBef>
              <a:buClr>
                <a:srgbClr val="FF0000"/>
              </a:buClr>
              <a:buFont typeface="Wingdings" panose="05000000000000000000" pitchFamily="2" charset="2"/>
              <a:buChar char="§"/>
            </a:pPr>
            <a:r>
              <a:rPr lang="en-US" altLang="zh-CN" sz="1400" dirty="0" smtClean="0"/>
              <a:t>13 Recommendations and several Corrigenda approved in last study period</a:t>
            </a:r>
            <a:endParaRPr lang="en-US" altLang="en-US" sz="1400" dirty="0" smtClean="0"/>
          </a:p>
          <a:p>
            <a:pPr eaLnBrk="1" hangingPunct="1">
              <a:spcBef>
                <a:spcPts val="400"/>
              </a:spcBef>
              <a:buClr>
                <a:srgbClr val="FF0000"/>
              </a:buClr>
              <a:buFont typeface="Wingdings" panose="05000000000000000000" pitchFamily="2" charset="2"/>
              <a:buChar char="§"/>
            </a:pPr>
            <a:r>
              <a:rPr lang="en-US" altLang="en-US" sz="1400" dirty="0" smtClean="0"/>
              <a:t>Giving advice on the management of OID Registration Authorities, particularly within developing countries, through the OID Project Leader Olivier Dubuisson</a:t>
            </a:r>
          </a:p>
          <a:p>
            <a:pPr eaLnBrk="1" hangingPunct="1">
              <a:spcBef>
                <a:spcPts val="400"/>
              </a:spcBef>
              <a:buClr>
                <a:srgbClr val="FF0000"/>
              </a:buClr>
              <a:buFont typeface="Wingdings" panose="05000000000000000000" pitchFamily="2" charset="2"/>
              <a:buChar char="§"/>
            </a:pPr>
            <a:r>
              <a:rPr lang="en-US" altLang="en-US" sz="1400" dirty="0" smtClean="0"/>
              <a:t>Approving new top arcs of the Object Identifier tree as necessary</a:t>
            </a:r>
          </a:p>
          <a:p>
            <a:pPr eaLnBrk="1" hangingPunct="1">
              <a:spcBef>
                <a:spcPts val="400"/>
              </a:spcBef>
              <a:buClr>
                <a:srgbClr val="FF0000"/>
              </a:buClr>
              <a:buFont typeface="Wingdings" panose="05000000000000000000" pitchFamily="2" charset="2"/>
              <a:buChar char="§"/>
            </a:pPr>
            <a:r>
              <a:rPr lang="en-US" altLang="en-US" sz="1400" dirty="0" smtClean="0"/>
              <a:t>Promoting use of OID resolution system by other groups such as SG16</a:t>
            </a:r>
          </a:p>
          <a:p>
            <a:pPr eaLnBrk="1" hangingPunct="1">
              <a:spcBef>
                <a:spcPts val="400"/>
              </a:spcBef>
              <a:buClr>
                <a:srgbClr val="FF0000"/>
              </a:buClr>
              <a:buFont typeface="Wingdings" panose="05000000000000000000" pitchFamily="2" charset="2"/>
              <a:buChar char="§"/>
            </a:pPr>
            <a:r>
              <a:rPr lang="en-US" altLang="en-US" sz="1400" dirty="0" smtClean="0"/>
              <a:t>Repository of OID allocations and a database of ASN.1 modules</a:t>
            </a:r>
          </a:p>
          <a:p>
            <a:pPr eaLnBrk="1" hangingPunct="1">
              <a:spcBef>
                <a:spcPts val="400"/>
              </a:spcBef>
              <a:buClr>
                <a:srgbClr val="FF0000"/>
              </a:buClr>
              <a:buFont typeface="Wingdings" panose="05000000000000000000" pitchFamily="2" charset="2"/>
              <a:buChar char="§"/>
            </a:pPr>
            <a:r>
              <a:rPr lang="en-US" altLang="en-US" sz="1400" dirty="0" smtClean="0"/>
              <a:t>Promoting the term “description and encoding of structured data” as what ASN.1 is actually about</a:t>
            </a:r>
          </a:p>
          <a:p>
            <a:pPr eaLnBrk="1" hangingPunct="1">
              <a:spcBef>
                <a:spcPts val="400"/>
              </a:spcBef>
              <a:buClr>
                <a:srgbClr val="FF0000"/>
              </a:buClr>
              <a:buFont typeface="Wingdings" panose="05000000000000000000" pitchFamily="2" charset="2"/>
              <a:buChar char="§"/>
            </a:pPr>
            <a:r>
              <a:rPr lang="en-US" altLang="en-US" sz="1400" dirty="0" smtClean="0"/>
              <a:t>ASN.1 Packed Encoding Rules reduces the bandwidth required for communication thus conserving energy (e.g., compared with XML)</a:t>
            </a:r>
          </a:p>
          <a:p>
            <a:pPr eaLnBrk="1" hangingPunct="1">
              <a:spcBef>
                <a:spcPts val="400"/>
              </a:spcBef>
              <a:buClr>
                <a:srgbClr val="FF0000"/>
              </a:buClr>
              <a:buFont typeface="Wingdings" panose="05000000000000000000" pitchFamily="2" charset="2"/>
              <a:buChar char="§"/>
            </a:pPr>
            <a:r>
              <a:rPr lang="en-US" altLang="en-US" sz="1400" dirty="0" smtClean="0"/>
              <a:t>Recommendations under development:</a:t>
            </a:r>
          </a:p>
          <a:p>
            <a:pPr lvl="1" eaLnBrk="1" hangingPunct="1">
              <a:spcBef>
                <a:spcPts val="400"/>
              </a:spcBef>
              <a:buClr>
                <a:srgbClr val="FF0000"/>
              </a:buClr>
              <a:buFont typeface="Wingdings" panose="05000000000000000000" pitchFamily="2" charset="2"/>
              <a:buChar char="§"/>
            </a:pPr>
            <a:r>
              <a:rPr lang="en-US" altLang="en-US" sz="1400" b="1" dirty="0" err="1" smtClean="0"/>
              <a:t>X.cms</a:t>
            </a:r>
            <a:r>
              <a:rPr lang="en-US" altLang="en-US" sz="1400" b="1" dirty="0" smtClean="0"/>
              <a:t>, </a:t>
            </a:r>
            <a:r>
              <a:rPr lang="en-US" altLang="en-US" sz="1400" dirty="0" smtClean="0"/>
              <a:t>Cryptographic Message Syntax (CMS)</a:t>
            </a:r>
          </a:p>
          <a:p>
            <a:pPr lvl="1" eaLnBrk="1" hangingPunct="1">
              <a:spcBef>
                <a:spcPts val="400"/>
              </a:spcBef>
              <a:buClr>
                <a:srgbClr val="FF0000"/>
              </a:buClr>
              <a:buFont typeface="Wingdings" panose="05000000000000000000" pitchFamily="2" charset="2"/>
              <a:buChar char="§"/>
            </a:pPr>
            <a:r>
              <a:rPr lang="en-US" altLang="en-US" sz="1400" b="1" dirty="0" err="1" smtClean="0"/>
              <a:t>X.oiddev</a:t>
            </a:r>
            <a:r>
              <a:rPr lang="en-US" altLang="en-US" sz="1400" dirty="0" smtClean="0"/>
              <a:t>, Information technology – Use of object identifiers to identify devices in the Internet of Things</a:t>
            </a:r>
          </a:p>
          <a:p>
            <a:pPr lvl="1" eaLnBrk="1" hangingPunct="1">
              <a:spcBef>
                <a:spcPts val="400"/>
              </a:spcBef>
              <a:buClr>
                <a:srgbClr val="FF0000"/>
              </a:buClr>
              <a:buFont typeface="Wingdings" panose="05000000000000000000" pitchFamily="2" charset="2"/>
              <a:buChar char="§"/>
            </a:pPr>
            <a:r>
              <a:rPr lang="en-US" altLang="en-US" sz="1400" b="1" dirty="0" err="1" smtClean="0"/>
              <a:t>X.oid-iot</a:t>
            </a:r>
            <a:r>
              <a:rPr lang="en-US" altLang="en-US" sz="1400" b="1" dirty="0" smtClean="0"/>
              <a:t>, </a:t>
            </a:r>
            <a:r>
              <a:rPr lang="en-US" altLang="en-US" sz="1400" dirty="0" smtClean="0"/>
              <a:t>Supplement to ITU-T X-series – ITU-T X.660 - Guidelines for using object identifiers for the</a:t>
            </a:r>
            <a:br>
              <a:rPr lang="en-US" altLang="en-US" sz="1400" dirty="0" smtClean="0"/>
            </a:br>
            <a:r>
              <a:rPr lang="en-US" altLang="en-US" sz="1400" dirty="0" smtClean="0"/>
              <a:t>                   Internet of Things</a:t>
            </a:r>
          </a:p>
          <a:p>
            <a:pPr eaLnBrk="1" hangingPunct="1">
              <a:spcBef>
                <a:spcPts val="400"/>
              </a:spcBef>
              <a:buClr>
                <a:srgbClr val="FF0000"/>
              </a:buClr>
              <a:buFont typeface="Wingdings" panose="05000000000000000000" pitchFamily="2" charset="2"/>
              <a:buChar char="§"/>
            </a:pPr>
            <a:r>
              <a:rPr lang="en-US" altLang="en-US" sz="1600" dirty="0" smtClean="0"/>
              <a:t>Work is collaborative with ISO/IEC JTC 1/SC 6/WG 10</a:t>
            </a:r>
          </a:p>
        </p:txBody>
      </p:sp>
      <p:sp>
        <p:nvSpPr>
          <p:cNvPr id="706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16E8B9-0B38-4BE2-AB9F-737CA95F65DE}" type="slidenum">
              <a:rPr lang="en-US" altLang="en-US" sz="1200" smtClean="0">
                <a:solidFill>
                  <a:srgbClr val="898989"/>
                </a:solidFill>
              </a:rPr>
              <a:pPr>
                <a:spcBef>
                  <a:spcPct val="0"/>
                </a:spcBef>
                <a:buFontTx/>
                <a:buNone/>
              </a:pPr>
              <a:t>50</a:t>
            </a:fld>
            <a:r>
              <a:rPr lang="en-US" altLang="en-US" sz="1200" dirty="0" smtClean="0">
                <a:solidFill>
                  <a:srgbClr val="898989"/>
                </a:solidFill>
              </a:rPr>
              <a:t>/117</a:t>
            </a:r>
          </a:p>
        </p:txBody>
      </p:sp>
      <p:sp>
        <p:nvSpPr>
          <p:cNvPr id="70661" name="TextBox 9"/>
          <p:cNvSpPr txBox="1">
            <a:spLocks noChangeArrowheads="1"/>
          </p:cNvSpPr>
          <p:nvPr/>
        </p:nvSpPr>
        <p:spPr bwMode="auto">
          <a:xfrm>
            <a:off x="104775" y="4829175"/>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a:xfrm>
            <a:off x="457200" y="115888"/>
            <a:ext cx="8229600" cy="1225550"/>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 ODP)</a:t>
            </a:r>
          </a:p>
        </p:txBody>
      </p:sp>
      <p:sp>
        <p:nvSpPr>
          <p:cNvPr id="72707" name="Inhaltsplatzhalter 2"/>
          <p:cNvSpPr>
            <a:spLocks noGrp="1"/>
          </p:cNvSpPr>
          <p:nvPr>
            <p:ph idx="1"/>
          </p:nvPr>
        </p:nvSpPr>
        <p:spPr>
          <a:xfrm>
            <a:off x="457200" y="1916832"/>
            <a:ext cx="8507413" cy="4320456"/>
          </a:xfrm>
        </p:spPr>
        <p:txBody>
          <a:bodyPr/>
          <a:lstStyle/>
          <a:p>
            <a:pPr eaLnBrk="1" hangingPunct="1">
              <a:lnSpc>
                <a:spcPct val="90000"/>
              </a:lnSpc>
              <a:buClr>
                <a:srgbClr val="FF0000"/>
              </a:buClr>
              <a:buFont typeface="Wingdings" panose="05000000000000000000" pitchFamily="2" charset="2"/>
              <a:buChar char="§"/>
            </a:pPr>
            <a:r>
              <a:rPr lang="en-US" altLang="en-US" sz="2400" dirty="0" smtClean="0"/>
              <a:t>Open Distributed Processing (ODP)</a:t>
            </a:r>
          </a:p>
          <a:p>
            <a:pPr lvl="1" eaLnBrk="1" hangingPunct="1">
              <a:lnSpc>
                <a:spcPct val="90000"/>
              </a:lnSpc>
              <a:buClr>
                <a:srgbClr val="FF0000"/>
              </a:buClr>
              <a:buFont typeface="Wingdings" panose="05000000000000000000" pitchFamily="2" charset="2"/>
              <a:buChar char="§"/>
            </a:pPr>
            <a:r>
              <a:rPr lang="en-US" altLang="en-US" sz="2000" dirty="0" smtClean="0"/>
              <a:t>ODP (X.900 series in collaboration with ISO/IEC JTC 1/SC 7/WG 19)</a:t>
            </a:r>
          </a:p>
          <a:p>
            <a:pPr lvl="1" eaLnBrk="1" hangingPunct="1">
              <a:lnSpc>
                <a:spcPct val="90000"/>
              </a:lnSpc>
              <a:buClr>
                <a:srgbClr val="FF0000"/>
              </a:buClr>
              <a:buFont typeface="Wingdings" panose="05000000000000000000" pitchFamily="2" charset="2"/>
              <a:buChar char="§"/>
            </a:pPr>
            <a:r>
              <a:rPr lang="en-US" altLang="en-US" sz="2000" dirty="0" smtClean="0"/>
              <a:t>Two revised Recommendations approved in this study period</a:t>
            </a:r>
          </a:p>
          <a:p>
            <a:pPr>
              <a:lnSpc>
                <a:spcPct val="90000"/>
              </a:lnSpc>
              <a:spcBef>
                <a:spcPts val="300"/>
              </a:spcBef>
              <a:buClr>
                <a:srgbClr val="FF0000"/>
              </a:buClr>
              <a:buFont typeface="Wingdings" panose="05000000000000000000" pitchFamily="2" charset="2"/>
              <a:buChar char="§"/>
            </a:pPr>
            <a:endParaRPr lang="en-US" altLang="en-US" sz="2400" dirty="0" smtClean="0"/>
          </a:p>
          <a:p>
            <a:pPr>
              <a:buClr>
                <a:srgbClr val="FF0000"/>
              </a:buClr>
              <a:buFont typeface="Wingdings" panose="05000000000000000000" pitchFamily="2" charset="2"/>
              <a:buChar char="§"/>
            </a:pPr>
            <a:r>
              <a:rPr lang="en-US" altLang="en-US" sz="2400" dirty="0" smtClean="0"/>
              <a:t>Work is carried out in collaboration with ISO/IEC JTC 1</a:t>
            </a:r>
            <a:endParaRPr lang="en-US" altLang="en-US" sz="2400" dirty="0" smtClean="0">
              <a:ea typeface="Calibri" panose="020F0502020204030204" pitchFamily="34" charset="0"/>
              <a:cs typeface="Calibri" panose="020F0502020204030204" pitchFamily="34" charset="0"/>
            </a:endParaRPr>
          </a:p>
        </p:txBody>
      </p:sp>
      <p:sp>
        <p:nvSpPr>
          <p:cNvPr id="727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9DC2AF-EBD4-4455-937B-136EAC0DF207}" type="slidenum">
              <a:rPr lang="en-US" altLang="en-US" sz="1200" smtClean="0">
                <a:solidFill>
                  <a:srgbClr val="898989"/>
                </a:solidFill>
              </a:rPr>
              <a:pPr>
                <a:spcBef>
                  <a:spcPct val="0"/>
                </a:spcBef>
                <a:buFontTx/>
                <a:buNone/>
              </a:pPr>
              <a:t>51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457200" y="115888"/>
            <a:ext cx="8229600" cy="1225550"/>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 OSI)</a:t>
            </a:r>
          </a:p>
        </p:txBody>
      </p:sp>
      <p:sp>
        <p:nvSpPr>
          <p:cNvPr id="73731" name="Inhaltsplatzhalter 2"/>
          <p:cNvSpPr>
            <a:spLocks noGrp="1"/>
          </p:cNvSpPr>
          <p:nvPr>
            <p:ph idx="1"/>
          </p:nvPr>
        </p:nvSpPr>
        <p:spPr>
          <a:xfrm>
            <a:off x="457200" y="1628800"/>
            <a:ext cx="8507413" cy="5229200"/>
          </a:xfrm>
        </p:spPr>
        <p:txBody>
          <a:bodyPr/>
          <a:lstStyle/>
          <a:p>
            <a:pPr>
              <a:buClr>
                <a:srgbClr val="FF0000"/>
              </a:buClr>
              <a:buFont typeface="Wingdings" panose="05000000000000000000" pitchFamily="2" charset="2"/>
              <a:buChar char="§"/>
            </a:pPr>
            <a:r>
              <a:rPr lang="en-US" altLang="en-US" sz="1800" dirty="0" smtClean="0"/>
              <a:t>Ongoing maintenance of the OSI X-series Recommendations and the OSI Implementer’s Guide:</a:t>
            </a:r>
          </a:p>
          <a:p>
            <a:pPr lvl="1">
              <a:buClr>
                <a:srgbClr val="FF0000"/>
              </a:buClr>
              <a:buFont typeface="Arial" panose="020B0604020202020204" pitchFamily="34" charset="0"/>
              <a:buChar char="•"/>
            </a:pPr>
            <a:r>
              <a:rPr lang="en-US" altLang="en-US" sz="2000" dirty="0" smtClean="0"/>
              <a:t>OSI Architecture</a:t>
            </a:r>
          </a:p>
          <a:p>
            <a:pPr lvl="1">
              <a:buClr>
                <a:srgbClr val="FF0000"/>
              </a:buClr>
              <a:buFont typeface="Arial" panose="020B0604020202020204" pitchFamily="34" charset="0"/>
              <a:buChar char="•"/>
            </a:pPr>
            <a:r>
              <a:rPr lang="en-US" altLang="en-US" sz="2000" dirty="0" smtClean="0"/>
              <a:t>Message Handling</a:t>
            </a:r>
          </a:p>
          <a:p>
            <a:pPr lvl="1">
              <a:buClr>
                <a:srgbClr val="FF0000"/>
              </a:buClr>
              <a:buFont typeface="Arial" panose="020B0604020202020204" pitchFamily="34" charset="0"/>
              <a:buChar char="•"/>
            </a:pPr>
            <a:r>
              <a:rPr lang="en-US" altLang="en-US" sz="2000" dirty="0" smtClean="0"/>
              <a:t>Transaction Processing</a:t>
            </a:r>
          </a:p>
          <a:p>
            <a:pPr lvl="1">
              <a:buClr>
                <a:srgbClr val="FF0000"/>
              </a:buClr>
              <a:buFont typeface="Arial" panose="020B0604020202020204" pitchFamily="34" charset="0"/>
              <a:buChar char="•"/>
            </a:pPr>
            <a:r>
              <a:rPr lang="en-US" altLang="en-US" sz="2000" dirty="0" smtClean="0"/>
              <a:t>Commitment, Concurrency and Recovery (CCR)</a:t>
            </a:r>
          </a:p>
          <a:p>
            <a:pPr lvl="1">
              <a:buClr>
                <a:srgbClr val="FF0000"/>
              </a:buClr>
              <a:buFont typeface="Arial" panose="020B0604020202020204" pitchFamily="34" charset="0"/>
              <a:buChar char="•"/>
            </a:pPr>
            <a:r>
              <a:rPr lang="en-US" altLang="en-US" sz="2000" dirty="0" smtClean="0"/>
              <a:t>Remote Operations</a:t>
            </a:r>
          </a:p>
          <a:p>
            <a:pPr lvl="1">
              <a:buClr>
                <a:srgbClr val="FF0000"/>
              </a:buClr>
              <a:buFont typeface="Arial" panose="020B0604020202020204" pitchFamily="34" charset="0"/>
              <a:buChar char="•"/>
            </a:pPr>
            <a:r>
              <a:rPr lang="en-US" altLang="en-US" sz="2000" dirty="0" smtClean="0"/>
              <a:t>Reliable Transfer</a:t>
            </a:r>
          </a:p>
          <a:p>
            <a:pPr lvl="1">
              <a:buClr>
                <a:srgbClr val="FF0000"/>
              </a:buClr>
              <a:buFont typeface="Arial" panose="020B0604020202020204" pitchFamily="34" charset="0"/>
              <a:buChar char="•"/>
            </a:pPr>
            <a:r>
              <a:rPr lang="en-US" altLang="en-US" sz="2000" dirty="0" smtClean="0"/>
              <a:t>Quality of Service</a:t>
            </a:r>
          </a:p>
          <a:p>
            <a:pPr lvl="1">
              <a:buClr>
                <a:srgbClr val="FF0000"/>
              </a:buClr>
              <a:buFont typeface="Arial" panose="020B0604020202020204" pitchFamily="34" charset="0"/>
              <a:buChar char="•"/>
            </a:pPr>
            <a:r>
              <a:rPr lang="en-US" altLang="en-US" sz="2000" dirty="0" smtClean="0"/>
              <a:t>Upper layers – Application, Presentation, and Session</a:t>
            </a:r>
          </a:p>
          <a:p>
            <a:pPr lvl="1">
              <a:buClr>
                <a:srgbClr val="FF0000"/>
              </a:buClr>
              <a:buFont typeface="Arial" panose="020B0604020202020204" pitchFamily="34" charset="0"/>
              <a:buChar char="•"/>
            </a:pPr>
            <a:r>
              <a:rPr lang="en-US" altLang="en-US" sz="2000" dirty="0" smtClean="0"/>
              <a:t>Lower Layers – Transport, Network, Data Link, and Physical</a:t>
            </a:r>
          </a:p>
          <a:p>
            <a:pPr>
              <a:buClr>
                <a:srgbClr val="FF0000"/>
              </a:buClr>
              <a:buFont typeface="Wingdings" panose="05000000000000000000" pitchFamily="2" charset="2"/>
              <a:buChar char="§"/>
            </a:pPr>
            <a:r>
              <a:rPr lang="en-US" altLang="en-US" sz="1800" dirty="0" smtClean="0"/>
              <a:t>109 approved Recommendations (from former study periods)</a:t>
            </a:r>
          </a:p>
          <a:p>
            <a:pPr>
              <a:buClr>
                <a:srgbClr val="FF0000"/>
              </a:buClr>
              <a:buFont typeface="Wingdings" panose="05000000000000000000" pitchFamily="2" charset="2"/>
              <a:buChar char="§"/>
            </a:pPr>
            <a:r>
              <a:rPr lang="en-US" altLang="en-US" sz="1800" dirty="0" smtClean="0"/>
              <a:t>Work is carried out in collaboration with ISO/IEC JTC 1</a:t>
            </a:r>
          </a:p>
        </p:txBody>
      </p:sp>
      <p:sp>
        <p:nvSpPr>
          <p:cNvPr id="737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8DE911-37C8-49FE-BD21-A4CE41730381}" type="slidenum">
              <a:rPr lang="en-US" altLang="en-US" sz="1200" smtClean="0">
                <a:solidFill>
                  <a:srgbClr val="898989"/>
                </a:solidFill>
              </a:rPr>
              <a:pPr>
                <a:spcBef>
                  <a:spcPct val="0"/>
                </a:spcBef>
                <a:buFontTx/>
                <a:buNone/>
              </a:pPr>
              <a:t>52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457200" y="188913"/>
            <a:ext cx="8229600" cy="1079500"/>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endParaRPr lang="en-US" altLang="en-US" smtClean="0"/>
          </a:p>
        </p:txBody>
      </p:sp>
      <p:sp>
        <p:nvSpPr>
          <p:cNvPr id="74755" name="Inhaltsplatzhalter 2"/>
          <p:cNvSpPr>
            <a:spLocks noGrp="1"/>
          </p:cNvSpPr>
          <p:nvPr>
            <p:ph idx="1"/>
          </p:nvPr>
        </p:nvSpPr>
        <p:spPr>
          <a:xfrm>
            <a:off x="457200" y="1412875"/>
            <a:ext cx="8507413" cy="5256213"/>
          </a:xfrm>
        </p:spPr>
        <p:txBody>
          <a:bodyPr/>
          <a:lstStyle/>
          <a:p>
            <a:pPr eaLnBrk="1" hangingPunct="1">
              <a:lnSpc>
                <a:spcPct val="90000"/>
              </a:lnSpc>
              <a:buClr>
                <a:srgbClr val="FF0000"/>
              </a:buClr>
              <a:buFont typeface="Wingdings" panose="05000000000000000000" pitchFamily="2" charset="2"/>
              <a:buChar char="§"/>
            </a:pPr>
            <a:r>
              <a:rPr lang="en-US" altLang="en-US" sz="2400" dirty="0" smtClean="0"/>
              <a:t>Languages and methods for requirements, specification implementation</a:t>
            </a:r>
          </a:p>
          <a:p>
            <a:pPr eaLnBrk="1" hangingPunct="1">
              <a:lnSpc>
                <a:spcPct val="90000"/>
              </a:lnSpc>
              <a:buClr>
                <a:srgbClr val="FF0000"/>
              </a:buClr>
              <a:buFont typeface="Wingdings" panose="05000000000000000000" pitchFamily="2" charset="2"/>
              <a:buChar char="§"/>
            </a:pPr>
            <a:r>
              <a:rPr lang="en-US" altLang="en-US" sz="2400" dirty="0" smtClean="0"/>
              <a:t>Q12/17 consists of three parts:</a:t>
            </a:r>
          </a:p>
          <a:p>
            <a:pPr lvl="1" eaLnBrk="1" hangingPunct="1">
              <a:lnSpc>
                <a:spcPct val="90000"/>
              </a:lnSpc>
              <a:buClr>
                <a:srgbClr val="FF0000"/>
              </a:buClr>
              <a:buFont typeface="Wingdings" panose="05000000000000000000" pitchFamily="2" charset="2"/>
              <a:buChar char="§"/>
            </a:pPr>
            <a:r>
              <a:rPr lang="en-US" altLang="en-US" sz="2000" dirty="0" smtClean="0"/>
              <a:t>Formal languages for telecommunication software</a:t>
            </a:r>
          </a:p>
          <a:p>
            <a:pPr lvl="1" eaLnBrk="1" hangingPunct="1">
              <a:lnSpc>
                <a:spcPct val="90000"/>
              </a:lnSpc>
              <a:buClr>
                <a:srgbClr val="FF0000"/>
              </a:buClr>
              <a:buFont typeface="Wingdings" panose="05000000000000000000" pitchFamily="2" charset="2"/>
              <a:buChar char="§"/>
            </a:pPr>
            <a:r>
              <a:rPr lang="en-US" altLang="en-US" sz="2000" dirty="0" smtClean="0"/>
              <a:t>Methodology using formal languages for telecommunication software</a:t>
            </a:r>
          </a:p>
          <a:p>
            <a:pPr lvl="1" eaLnBrk="1" hangingPunct="1">
              <a:lnSpc>
                <a:spcPct val="90000"/>
              </a:lnSpc>
              <a:buClr>
                <a:srgbClr val="FF0000"/>
              </a:buClr>
              <a:buFont typeface="Wingdings" panose="05000000000000000000" pitchFamily="2" charset="2"/>
              <a:buChar char="§"/>
            </a:pPr>
            <a:r>
              <a:rPr lang="en-US" altLang="en-US" sz="2000" dirty="0" smtClean="0"/>
              <a:t>Testing languages</a:t>
            </a:r>
            <a:endParaRPr lang="en-US" altLang="en-US" sz="2400" dirty="0" smtClean="0"/>
          </a:p>
          <a:p>
            <a:pPr>
              <a:lnSpc>
                <a:spcPct val="90000"/>
              </a:lnSpc>
              <a:spcBef>
                <a:spcPts val="300"/>
              </a:spcBef>
              <a:buClr>
                <a:srgbClr val="FF0000"/>
              </a:buClr>
              <a:buFont typeface="Wingdings" panose="05000000000000000000" pitchFamily="2" charset="2"/>
              <a:buChar char="§"/>
            </a:pPr>
            <a:endParaRPr lang="en-US" altLang="zh-CN" sz="2400" dirty="0" smtClean="0"/>
          </a:p>
          <a:p>
            <a:pPr>
              <a:lnSpc>
                <a:spcPct val="90000"/>
              </a:lnSpc>
              <a:spcBef>
                <a:spcPts val="300"/>
              </a:spcBef>
              <a:buClr>
                <a:srgbClr val="FF0000"/>
              </a:buClr>
              <a:buFont typeface="Wingdings" panose="05000000000000000000" pitchFamily="2" charset="2"/>
              <a:buChar char="§"/>
            </a:pPr>
            <a:r>
              <a:rPr lang="en-US" altLang="zh-CN" sz="2400" dirty="0" smtClean="0"/>
              <a:t>18 Recommendations, 1 Amendment, 1 Implementer’s Guide approved in last study period.</a:t>
            </a:r>
          </a:p>
          <a:p>
            <a:pPr>
              <a:lnSpc>
                <a:spcPct val="90000"/>
              </a:lnSpc>
              <a:spcBef>
                <a:spcPts val="300"/>
              </a:spcBef>
              <a:buClr>
                <a:srgbClr val="FF0000"/>
              </a:buClr>
              <a:buFont typeface="Wingdings" panose="05000000000000000000" pitchFamily="2" charset="2"/>
              <a:buChar char="§"/>
            </a:pPr>
            <a:r>
              <a:rPr lang="en-US" altLang="en-US" sz="2400" dirty="0" smtClean="0"/>
              <a:t>4 new and</a:t>
            </a:r>
            <a:r>
              <a:rPr lang="en-US" altLang="en-US" sz="2400" dirty="0" smtClean="0">
                <a:solidFill>
                  <a:srgbClr val="FF0000"/>
                </a:solidFill>
              </a:rPr>
              <a:t> </a:t>
            </a:r>
            <a:r>
              <a:rPr lang="en-US" altLang="en-US" sz="2400" dirty="0" smtClean="0"/>
              <a:t>9</a:t>
            </a:r>
            <a:r>
              <a:rPr lang="en-US" altLang="en-US" sz="2400" dirty="0" smtClean="0">
                <a:solidFill>
                  <a:srgbClr val="FF0000"/>
                </a:solidFill>
              </a:rPr>
              <a:t> </a:t>
            </a:r>
            <a:r>
              <a:rPr lang="en-US" altLang="en-US" sz="2400" dirty="0" smtClean="0"/>
              <a:t>revised Recommendations, </a:t>
            </a:r>
            <a:r>
              <a:rPr lang="en-US" altLang="zh-CN" sz="2400" dirty="0"/>
              <a:t>1 Implementer’s </a:t>
            </a:r>
            <a:r>
              <a:rPr lang="en-US" altLang="zh-CN" sz="2400" dirty="0" smtClean="0"/>
              <a:t>Guide, 1 Supplement </a:t>
            </a:r>
            <a:r>
              <a:rPr lang="en-US" altLang="en-US" sz="2400" dirty="0" smtClean="0"/>
              <a:t>approved in this study period. </a:t>
            </a:r>
          </a:p>
          <a:p>
            <a:pPr>
              <a:lnSpc>
                <a:spcPct val="90000"/>
              </a:lnSpc>
              <a:spcBef>
                <a:spcPts val="300"/>
              </a:spcBef>
              <a:buClr>
                <a:srgbClr val="FF0000"/>
              </a:buClr>
              <a:buFont typeface="Wingdings" panose="05000000000000000000" pitchFamily="2" charset="2"/>
              <a:buChar char="§"/>
            </a:pPr>
            <a:endParaRPr lang="en-US" altLang="en-US" sz="2400" dirty="0" smtClean="0"/>
          </a:p>
          <a:p>
            <a:pPr eaLnBrk="1" hangingPunct="1">
              <a:buClr>
                <a:srgbClr val="FF0000"/>
              </a:buClr>
              <a:buFont typeface="Wingdings" panose="05000000000000000000" pitchFamily="2" charset="2"/>
              <a:buChar char="§"/>
            </a:pPr>
            <a:r>
              <a:rPr lang="en-US" altLang="en-US" sz="2400" dirty="0" smtClean="0">
                <a:ea typeface="Calibri" panose="020F0502020204030204" pitchFamily="34" charset="0"/>
                <a:cs typeface="Calibri" panose="020F0502020204030204" pitchFamily="34" charset="0"/>
              </a:rPr>
              <a:t>Rapporteur: Mr </a:t>
            </a:r>
            <a:r>
              <a:rPr lang="en-US" altLang="en-US" sz="2400" dirty="0" smtClean="0"/>
              <a:t>Dieter HOGREFE </a:t>
            </a:r>
          </a:p>
        </p:txBody>
      </p:sp>
      <p:sp>
        <p:nvSpPr>
          <p:cNvPr id="7475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8288E3-F756-4F81-88F9-6FAE332E4E2A}" type="slidenum">
              <a:rPr lang="en-US" altLang="en-US" sz="1200" smtClean="0">
                <a:solidFill>
                  <a:srgbClr val="898989"/>
                </a:solidFill>
              </a:rPr>
              <a:pPr>
                <a:spcBef>
                  <a:spcPct val="0"/>
                </a:spcBef>
                <a:buFontTx/>
                <a:buNone/>
              </a:pPr>
              <a:t>53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457200" y="115888"/>
            <a:ext cx="8229600" cy="1728787"/>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br>
              <a:rPr lang="en-US" altLang="en-US" sz="2800" b="1" smtClean="0"/>
            </a:br>
            <a:r>
              <a:rPr lang="en-US" altLang="en-US" sz="2400" b="1" smtClean="0"/>
              <a:t>(part: Formal languages for telecommunication software)</a:t>
            </a:r>
          </a:p>
        </p:txBody>
      </p:sp>
      <p:sp>
        <p:nvSpPr>
          <p:cNvPr id="75779" name="Inhaltsplatzhalter 2"/>
          <p:cNvSpPr>
            <a:spLocks noGrp="1"/>
          </p:cNvSpPr>
          <p:nvPr>
            <p:ph idx="1"/>
          </p:nvPr>
        </p:nvSpPr>
        <p:spPr>
          <a:xfrm>
            <a:off x="457200" y="1916113"/>
            <a:ext cx="8507413" cy="4941887"/>
          </a:xfrm>
        </p:spPr>
        <p:txBody>
          <a:bodyPr/>
          <a:lstStyle/>
          <a:p>
            <a:pPr eaLnBrk="1" hangingPunct="1">
              <a:lnSpc>
                <a:spcPct val="90000"/>
              </a:lnSpc>
              <a:buClr>
                <a:srgbClr val="FF0000"/>
              </a:buClr>
              <a:buFont typeface="Wingdings" panose="05000000000000000000" pitchFamily="2" charset="2"/>
              <a:buChar char="§"/>
            </a:pPr>
            <a:r>
              <a:rPr lang="en-US" altLang="en-US" sz="1800" dirty="0" smtClean="0"/>
              <a:t>Languages and methods for requirements, specification implementation</a:t>
            </a:r>
          </a:p>
          <a:p>
            <a:pPr eaLnBrk="1" hangingPunct="1">
              <a:lnSpc>
                <a:spcPct val="90000"/>
              </a:lnSpc>
              <a:buClr>
                <a:srgbClr val="FF0000"/>
              </a:buClr>
              <a:buFont typeface="Wingdings" panose="05000000000000000000" pitchFamily="2" charset="2"/>
              <a:buChar char="§"/>
            </a:pPr>
            <a:endParaRPr lang="en-US" altLang="en-US" sz="1800" dirty="0" smtClean="0"/>
          </a:p>
          <a:p>
            <a:pPr eaLnBrk="1" hangingPunct="1">
              <a:lnSpc>
                <a:spcPct val="90000"/>
              </a:lnSpc>
              <a:buClr>
                <a:srgbClr val="FF0000"/>
              </a:buClr>
              <a:buFont typeface="Wingdings" panose="05000000000000000000" pitchFamily="2" charset="2"/>
              <a:buChar char="§"/>
            </a:pPr>
            <a:r>
              <a:rPr lang="en-US" altLang="en-US" sz="1800" dirty="0" smtClean="0"/>
              <a:t>Recommendations for:</a:t>
            </a:r>
          </a:p>
          <a:p>
            <a:pPr lvl="1" eaLnBrk="1" hangingPunct="1">
              <a:lnSpc>
                <a:spcPct val="90000"/>
              </a:lnSpc>
              <a:buClr>
                <a:srgbClr val="FF0000"/>
              </a:buClr>
              <a:buFont typeface="Wingdings" panose="05000000000000000000" pitchFamily="2" charset="2"/>
              <a:buChar char="§"/>
            </a:pPr>
            <a:r>
              <a:rPr lang="en-US" altLang="en-US" sz="1600" dirty="0" smtClean="0"/>
              <a:t>Specification and Description Language (Z.100 series)</a:t>
            </a:r>
          </a:p>
          <a:p>
            <a:pPr lvl="1" eaLnBrk="1" hangingPunct="1">
              <a:lnSpc>
                <a:spcPct val="90000"/>
              </a:lnSpc>
              <a:buClr>
                <a:srgbClr val="FF0000"/>
              </a:buClr>
              <a:buFont typeface="Wingdings" panose="05000000000000000000" pitchFamily="2" charset="2"/>
              <a:buChar char="§"/>
            </a:pPr>
            <a:r>
              <a:rPr lang="en-US" altLang="en-US" sz="1600" dirty="0" smtClean="0"/>
              <a:t>Message Sequence Chart (Z.120 series)</a:t>
            </a:r>
          </a:p>
          <a:p>
            <a:pPr lvl="1" eaLnBrk="1" hangingPunct="1">
              <a:lnSpc>
                <a:spcPct val="90000"/>
              </a:lnSpc>
              <a:buClr>
                <a:srgbClr val="FF0000"/>
              </a:buClr>
              <a:buFont typeface="Wingdings" panose="05000000000000000000" pitchFamily="2" charset="2"/>
              <a:buChar char="§"/>
            </a:pPr>
            <a:r>
              <a:rPr lang="en-US" altLang="en-US" sz="1600" dirty="0" smtClean="0"/>
              <a:t>User Requirements Notation (Z.150 series)</a:t>
            </a:r>
          </a:p>
          <a:p>
            <a:pPr lvl="1" eaLnBrk="1" hangingPunct="1">
              <a:lnSpc>
                <a:spcPct val="90000"/>
              </a:lnSpc>
              <a:buClr>
                <a:srgbClr val="FF0000"/>
              </a:buClr>
              <a:buFont typeface="Wingdings" panose="05000000000000000000" pitchFamily="2" charset="2"/>
              <a:buChar char="§"/>
            </a:pPr>
            <a:r>
              <a:rPr lang="en-US" altLang="en-US" sz="1600" dirty="0" smtClean="0"/>
              <a:t>Framework and profiles for Unified Modeling Language, as well as use of languages</a:t>
            </a:r>
            <a:br>
              <a:rPr lang="en-US" altLang="en-US" sz="1600" dirty="0" smtClean="0"/>
            </a:br>
            <a:r>
              <a:rPr lang="en-US" altLang="en-US" sz="1600" dirty="0" smtClean="0"/>
              <a:t>(Z.110, Z.111, Z.400, Z.450).</a:t>
            </a:r>
          </a:p>
          <a:p>
            <a:pPr eaLnBrk="1" hangingPunct="1">
              <a:lnSpc>
                <a:spcPct val="90000"/>
              </a:lnSpc>
              <a:buClr>
                <a:srgbClr val="FF0000"/>
              </a:buClr>
              <a:buFont typeface="Wingdings" panose="05000000000000000000" pitchFamily="2" charset="2"/>
              <a:buChar char="§"/>
            </a:pPr>
            <a:endParaRPr lang="en-US" altLang="en-US" sz="1800" dirty="0" smtClean="0"/>
          </a:p>
          <a:p>
            <a:pPr eaLnBrk="1" hangingPunct="1">
              <a:lnSpc>
                <a:spcPct val="90000"/>
              </a:lnSpc>
              <a:buClr>
                <a:srgbClr val="FF0000"/>
              </a:buClr>
              <a:buFont typeface="Wingdings" panose="05000000000000000000" pitchFamily="2" charset="2"/>
              <a:buChar char="§"/>
            </a:pPr>
            <a:r>
              <a:rPr lang="en-US" altLang="en-US" sz="1800" dirty="0" smtClean="0"/>
              <a:t>These techniques enable high quality Recommendations to be written from which formal tests can be derived, and products to be cost effectively developed.</a:t>
            </a:r>
          </a:p>
          <a:p>
            <a:pPr>
              <a:lnSpc>
                <a:spcPct val="90000"/>
              </a:lnSpc>
              <a:spcBef>
                <a:spcPts val="300"/>
              </a:spcBef>
              <a:buClr>
                <a:srgbClr val="FF0000"/>
              </a:buClr>
              <a:buFont typeface="Wingdings" panose="05000000000000000000" pitchFamily="2" charset="2"/>
              <a:buChar char="§"/>
            </a:pPr>
            <a:endParaRPr lang="en-US" altLang="en-US" sz="1800" dirty="0" smtClean="0"/>
          </a:p>
          <a:p>
            <a:pPr eaLnBrk="1" hangingPunct="1">
              <a:buClr>
                <a:srgbClr val="FF0000"/>
              </a:buClr>
              <a:buFont typeface="Wingdings" panose="05000000000000000000" pitchFamily="2" charset="2"/>
              <a:buChar char="§"/>
            </a:pPr>
            <a:r>
              <a:rPr lang="en-US" altLang="en-US" sz="1800" dirty="0" smtClean="0"/>
              <a:t>Relationship with SDL Forum Society</a:t>
            </a:r>
          </a:p>
        </p:txBody>
      </p:sp>
      <p:sp>
        <p:nvSpPr>
          <p:cNvPr id="757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A10636-434A-43F1-B992-C9DBCF05040E}" type="slidenum">
              <a:rPr lang="en-US" altLang="en-US" sz="1200" smtClean="0">
                <a:solidFill>
                  <a:srgbClr val="898989"/>
                </a:solidFill>
              </a:rPr>
              <a:pPr>
                <a:spcBef>
                  <a:spcPct val="0"/>
                </a:spcBef>
                <a:buFontTx/>
                <a:buNone/>
              </a:pPr>
              <a:t>54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9525" y="44450"/>
            <a:ext cx="9144000" cy="1944688"/>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br>
              <a:rPr lang="en-US" altLang="en-US" sz="2800" b="1" smtClean="0"/>
            </a:br>
            <a:r>
              <a:rPr lang="en-US" altLang="en-US" sz="2400" b="1" smtClean="0"/>
              <a:t>(part: Methodology using formal languages for telecommunication software)</a:t>
            </a:r>
            <a:endParaRPr lang="de-DE" altLang="en-US" sz="2400" b="1" smtClean="0"/>
          </a:p>
        </p:txBody>
      </p:sp>
      <p:sp>
        <p:nvSpPr>
          <p:cNvPr id="76803" name="Inhaltsplatzhalter 2"/>
          <p:cNvSpPr>
            <a:spLocks noGrp="1"/>
          </p:cNvSpPr>
          <p:nvPr>
            <p:ph idx="1"/>
          </p:nvPr>
        </p:nvSpPr>
        <p:spPr>
          <a:xfrm>
            <a:off x="457200" y="2276872"/>
            <a:ext cx="8578850" cy="4470003"/>
          </a:xfrm>
        </p:spPr>
        <p:txBody>
          <a:bodyPr/>
          <a:lstStyle/>
          <a:p>
            <a:pPr eaLnBrk="1" hangingPunct="1">
              <a:buClr>
                <a:srgbClr val="FF0000"/>
              </a:buClr>
              <a:buFont typeface="Wingdings" panose="05000000000000000000" pitchFamily="2" charset="2"/>
              <a:buChar char="§"/>
            </a:pPr>
            <a:r>
              <a:rPr lang="en-US" altLang="en-US" sz="2000" dirty="0" smtClean="0"/>
              <a:t>Covers the use of formal ITU system design languages (ASN.1, SDL, MSC, URN, TTCN, CHILL) to define the requirements, architecture, and </a:t>
            </a:r>
            <a:r>
              <a:rPr lang="en-US" altLang="en-US" sz="2000" dirty="0" err="1" smtClean="0"/>
              <a:t>behaviour</a:t>
            </a:r>
            <a:r>
              <a:rPr lang="en-US" altLang="en-US" sz="2000" dirty="0" smtClean="0"/>
              <a:t> of telecommunications systems: requirements languages, data description, </a:t>
            </a:r>
            <a:r>
              <a:rPr lang="en-US" altLang="en-US" sz="2000" dirty="0" err="1" smtClean="0"/>
              <a:t>behaviour</a:t>
            </a:r>
            <a:r>
              <a:rPr lang="en-US" altLang="en-US" sz="2000" dirty="0" smtClean="0"/>
              <a:t> specification, testing and implementation languages.</a:t>
            </a:r>
          </a:p>
          <a:p>
            <a:pPr eaLnBrk="1" hangingPunct="1">
              <a:buClr>
                <a:srgbClr val="FF0000"/>
              </a:buClr>
              <a:buFont typeface="Wingdings" panose="05000000000000000000" pitchFamily="2" charset="2"/>
              <a:buChar char="§"/>
            </a:pPr>
            <a:r>
              <a:rPr lang="en-US" altLang="en-US" sz="2000" dirty="0" smtClean="0"/>
              <a:t>The formal languages for these areas of engineering are widely used in industry and ITU‑T and commercial tools support them. The languages can be applied collectively or individually for specification of standards and the realization of products, but in all cases a framework and methodology is essential for effective use. </a:t>
            </a:r>
          </a:p>
          <a:p>
            <a:pPr eaLnBrk="1" hangingPunct="1">
              <a:buClr>
                <a:srgbClr val="FF0000"/>
              </a:buClr>
              <a:buFont typeface="Wingdings" panose="05000000000000000000" pitchFamily="2" charset="2"/>
              <a:buChar char="§"/>
            </a:pPr>
            <a:r>
              <a:rPr lang="en-US" altLang="en-US" sz="2000" dirty="0" smtClean="0"/>
              <a:t>Responsible for formal languages methodology Recommendations: Z.110, Z.400, Z.450, Z.600, Z.601, and Z.Supp1.</a:t>
            </a:r>
          </a:p>
        </p:txBody>
      </p:sp>
      <p:sp>
        <p:nvSpPr>
          <p:cNvPr id="7680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664F2B-8CBD-4BD6-B0CD-59AB281EC1C8}" type="slidenum">
              <a:rPr lang="en-US" altLang="en-US" sz="1200" smtClean="0">
                <a:solidFill>
                  <a:srgbClr val="898989"/>
                </a:solidFill>
              </a:rPr>
              <a:pPr>
                <a:spcBef>
                  <a:spcPct val="0"/>
                </a:spcBef>
                <a:buFontTx/>
                <a:buNone/>
              </a:pPr>
              <a:t>55</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9525" y="44450"/>
            <a:ext cx="9144000" cy="1800225"/>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 (1/2)</a:t>
            </a:r>
            <a:br>
              <a:rPr lang="en-US" altLang="en-US" sz="2800" b="1" smtClean="0"/>
            </a:br>
            <a:r>
              <a:rPr lang="en-US" altLang="en-US" sz="2400" b="1" smtClean="0"/>
              <a:t>(part: Testing languages)</a:t>
            </a:r>
            <a:endParaRPr lang="de-DE" altLang="en-US" sz="2400" b="1" smtClean="0"/>
          </a:p>
        </p:txBody>
      </p:sp>
      <p:sp>
        <p:nvSpPr>
          <p:cNvPr id="77827" name="Inhaltsplatzhalter 2"/>
          <p:cNvSpPr>
            <a:spLocks noGrp="1"/>
          </p:cNvSpPr>
          <p:nvPr>
            <p:ph idx="1"/>
          </p:nvPr>
        </p:nvSpPr>
        <p:spPr>
          <a:xfrm>
            <a:off x="457200" y="1844675"/>
            <a:ext cx="8686800" cy="4897438"/>
          </a:xfrm>
        </p:spPr>
        <p:txBody>
          <a:bodyPr/>
          <a:lstStyle/>
          <a:p>
            <a:pPr eaLnBrk="1" hangingPunct="1">
              <a:buClr>
                <a:srgbClr val="FF0000"/>
              </a:buClr>
              <a:buFont typeface="Wingdings" panose="05000000000000000000" pitchFamily="2" charset="2"/>
              <a:buChar char="§"/>
            </a:pPr>
            <a:r>
              <a:rPr lang="en-US" altLang="en-US" sz="2000" dirty="0" smtClean="0"/>
              <a:t>Testing and Test Control Notation version 3 (TTCN-3) under development:</a:t>
            </a:r>
            <a:endParaRPr lang="en-US" altLang="en-US" sz="2400" dirty="0" smtClean="0"/>
          </a:p>
          <a:p>
            <a:pPr lvl="1">
              <a:lnSpc>
                <a:spcPct val="90000"/>
              </a:lnSpc>
              <a:spcBef>
                <a:spcPts val="300"/>
              </a:spcBef>
              <a:buClr>
                <a:srgbClr val="FF0000"/>
              </a:buClr>
              <a:buFont typeface="Arial" panose="020B0604020202020204" pitchFamily="34" charset="0"/>
              <a:buChar char="•"/>
            </a:pPr>
            <a:r>
              <a:rPr lang="en-US" altLang="en-US" sz="1400" b="1" dirty="0" smtClean="0"/>
              <a:t>Z.161rev</a:t>
            </a:r>
            <a:r>
              <a:rPr lang="en-US" altLang="en-US" sz="1400" dirty="0" smtClean="0"/>
              <a:t>, Testing and Test Control Notation version 3: TTCN-3 core language</a:t>
            </a:r>
          </a:p>
          <a:p>
            <a:pPr lvl="1">
              <a:lnSpc>
                <a:spcPct val="90000"/>
              </a:lnSpc>
              <a:spcBef>
                <a:spcPts val="300"/>
              </a:spcBef>
              <a:buClr>
                <a:srgbClr val="FF0000"/>
              </a:buClr>
              <a:buFont typeface="Arial" panose="020B0604020202020204" pitchFamily="34" charset="0"/>
              <a:buChar char="•"/>
            </a:pPr>
            <a:r>
              <a:rPr lang="en-US" altLang="en-US" sz="1400" b="1" dirty="0" smtClean="0"/>
              <a:t>Z.161.1rev</a:t>
            </a:r>
            <a:r>
              <a:rPr lang="en-US" altLang="en-US" sz="1400" dirty="0" smtClean="0"/>
              <a:t>, Testing and Test Control Notation version 3: TTCN-3 language extensions: Support of</a:t>
            </a:r>
            <a:br>
              <a:rPr lang="en-US" altLang="en-US" sz="1400" dirty="0" smtClean="0"/>
            </a:br>
            <a:r>
              <a:rPr lang="en-US" altLang="en-US" sz="1400" dirty="0" smtClean="0"/>
              <a:t>                      interfaces with continuous signals</a:t>
            </a:r>
          </a:p>
          <a:p>
            <a:pPr lvl="1">
              <a:lnSpc>
                <a:spcPct val="90000"/>
              </a:lnSpc>
              <a:spcBef>
                <a:spcPts val="300"/>
              </a:spcBef>
              <a:buClr>
                <a:srgbClr val="FF0000"/>
              </a:buClr>
              <a:buFont typeface="Arial" panose="020B0604020202020204" pitchFamily="34" charset="0"/>
              <a:buChar char="•"/>
            </a:pPr>
            <a:r>
              <a:rPr lang="en-US" altLang="en-US" sz="1400" b="1" dirty="0" smtClean="0"/>
              <a:t>Z.161.2rev</a:t>
            </a:r>
            <a:r>
              <a:rPr lang="en-US" altLang="en-US" sz="1400" dirty="0" smtClean="0"/>
              <a:t>, Testing and Test Control Notation version 3: TTCN-3 language extensions: Configuration and</a:t>
            </a:r>
            <a:br>
              <a:rPr lang="en-US" altLang="en-US" sz="1400" dirty="0" smtClean="0"/>
            </a:br>
            <a:r>
              <a:rPr lang="en-US" altLang="en-US" sz="1400" dirty="0" smtClean="0"/>
              <a:t>                     deployment support</a:t>
            </a:r>
          </a:p>
          <a:p>
            <a:pPr lvl="1">
              <a:lnSpc>
                <a:spcPct val="90000"/>
              </a:lnSpc>
              <a:spcBef>
                <a:spcPts val="300"/>
              </a:spcBef>
              <a:buClr>
                <a:srgbClr val="FF0000"/>
              </a:buClr>
              <a:buFont typeface="Arial" panose="020B0604020202020204" pitchFamily="34" charset="0"/>
              <a:buChar char="•"/>
            </a:pPr>
            <a:r>
              <a:rPr lang="en-US" altLang="en-US" sz="1400" b="1" dirty="0" smtClean="0"/>
              <a:t>Z.161.3rev</a:t>
            </a:r>
            <a:r>
              <a:rPr lang="en-US" altLang="en-US" sz="1400" dirty="0" smtClean="0"/>
              <a:t>, Testing and Test Control Notation version 3: TTCN-3 language extensions: Advanced</a:t>
            </a:r>
            <a:br>
              <a:rPr lang="en-US" altLang="en-US" sz="1400" dirty="0" smtClean="0"/>
            </a:br>
            <a:r>
              <a:rPr lang="en-US" altLang="en-US" sz="1400" dirty="0" smtClean="0"/>
              <a:t>                      parameterization</a:t>
            </a:r>
          </a:p>
          <a:p>
            <a:pPr lvl="1">
              <a:lnSpc>
                <a:spcPct val="90000"/>
              </a:lnSpc>
              <a:spcBef>
                <a:spcPts val="300"/>
              </a:spcBef>
              <a:buClr>
                <a:srgbClr val="FF0000"/>
              </a:buClr>
              <a:buFont typeface="Arial" panose="020B0604020202020204" pitchFamily="34" charset="0"/>
              <a:buChar char="•"/>
            </a:pPr>
            <a:r>
              <a:rPr lang="en-US" altLang="en-US" sz="1400" b="1" dirty="0" smtClean="0"/>
              <a:t>Z.161.4rev</a:t>
            </a:r>
            <a:r>
              <a:rPr lang="en-US" altLang="en-US" sz="1400" dirty="0" smtClean="0"/>
              <a:t>, Testing and Test Control Notation version 3: TTCN-3 Language Extensions: </a:t>
            </a:r>
            <a:r>
              <a:rPr lang="en-US" altLang="en-US" sz="1400" dirty="0" err="1" smtClean="0"/>
              <a:t>Behaviour</a:t>
            </a:r>
            <a:r>
              <a:rPr lang="en-US" altLang="en-US" sz="1400" dirty="0" smtClean="0"/>
              <a:t> Types</a:t>
            </a:r>
          </a:p>
          <a:p>
            <a:pPr lvl="1">
              <a:lnSpc>
                <a:spcPct val="90000"/>
              </a:lnSpc>
              <a:spcBef>
                <a:spcPts val="300"/>
              </a:spcBef>
              <a:buClr>
                <a:srgbClr val="FF0000"/>
              </a:buClr>
              <a:buFont typeface="Arial" panose="020B0604020202020204" pitchFamily="34" charset="0"/>
              <a:buChar char="•"/>
            </a:pPr>
            <a:r>
              <a:rPr lang="en-US" altLang="en-US" sz="1400" b="1" dirty="0" smtClean="0"/>
              <a:t>Z.161.5rev</a:t>
            </a:r>
            <a:r>
              <a:rPr lang="en-US" altLang="en-US" sz="1400" dirty="0" smtClean="0"/>
              <a:t>, Testing and Test Control Notation version 3: TTCN-3 Language extensions: Performance and</a:t>
            </a:r>
            <a:br>
              <a:rPr lang="en-US" altLang="en-US" sz="1400" dirty="0" smtClean="0"/>
            </a:br>
            <a:r>
              <a:rPr lang="en-US" altLang="en-US" sz="1400" dirty="0" smtClean="0"/>
              <a:t>                       real time testing</a:t>
            </a:r>
          </a:p>
          <a:p>
            <a:pPr lvl="1">
              <a:lnSpc>
                <a:spcPct val="90000"/>
              </a:lnSpc>
              <a:spcBef>
                <a:spcPts val="300"/>
              </a:spcBef>
              <a:buClr>
                <a:srgbClr val="FF0000"/>
              </a:buClr>
              <a:buFont typeface="Arial" panose="020B0604020202020204" pitchFamily="34" charset="0"/>
              <a:buChar char="•"/>
            </a:pPr>
            <a:r>
              <a:rPr lang="en-US" altLang="en-US" sz="1400" b="1" dirty="0" smtClean="0"/>
              <a:t>Z.164rev, </a:t>
            </a:r>
            <a:r>
              <a:rPr lang="en-US" altLang="en-US" sz="1400" dirty="0" smtClean="0"/>
              <a:t>Testing and Test Control Notation version 3: TTCN-3 operational semantics</a:t>
            </a:r>
          </a:p>
          <a:p>
            <a:pPr lvl="1">
              <a:lnSpc>
                <a:spcPct val="90000"/>
              </a:lnSpc>
              <a:spcBef>
                <a:spcPts val="300"/>
              </a:spcBef>
              <a:buClr>
                <a:srgbClr val="FF0000"/>
              </a:buClr>
              <a:buFont typeface="Arial" panose="020B0604020202020204" pitchFamily="34" charset="0"/>
              <a:buChar char="•"/>
            </a:pPr>
            <a:r>
              <a:rPr lang="en-US" altLang="en-US" sz="1400" b="1" dirty="0" smtClean="0"/>
              <a:t>Z.165rev</a:t>
            </a:r>
            <a:r>
              <a:rPr lang="en-US" altLang="en-US" sz="1400" dirty="0" smtClean="0"/>
              <a:t>, Testing and Test Control Notation version 3: TTCN-3 runtime interface (TRI)</a:t>
            </a:r>
          </a:p>
          <a:p>
            <a:pPr lvl="1">
              <a:lnSpc>
                <a:spcPct val="90000"/>
              </a:lnSpc>
              <a:spcBef>
                <a:spcPts val="300"/>
              </a:spcBef>
              <a:buClr>
                <a:srgbClr val="FF0000"/>
              </a:buClr>
              <a:buFont typeface="Arial" panose="020B0604020202020204" pitchFamily="34" charset="0"/>
              <a:buChar char="•"/>
            </a:pPr>
            <a:r>
              <a:rPr lang="en-US" altLang="en-US" sz="1400" b="1" dirty="0" smtClean="0"/>
              <a:t>Z.165.1rev</a:t>
            </a:r>
            <a:r>
              <a:rPr lang="en-US" altLang="en-US" sz="1400" dirty="0" smtClean="0"/>
              <a:t>, Testing and Test Control Notation version 3: TTCN-3 extension package: Extended TRI</a:t>
            </a:r>
          </a:p>
          <a:p>
            <a:pPr lvl="1">
              <a:lnSpc>
                <a:spcPct val="90000"/>
              </a:lnSpc>
              <a:spcBef>
                <a:spcPts val="300"/>
              </a:spcBef>
              <a:buClr>
                <a:srgbClr val="FF0000"/>
              </a:buClr>
              <a:buFont typeface="Arial" panose="020B0604020202020204" pitchFamily="34" charset="0"/>
              <a:buChar char="•"/>
            </a:pPr>
            <a:r>
              <a:rPr lang="en-US" altLang="en-US" sz="1400" b="1" dirty="0" smtClean="0"/>
              <a:t>Z.166rev, </a:t>
            </a:r>
            <a:r>
              <a:rPr lang="en-US" altLang="en-US" sz="1400" dirty="0" smtClean="0"/>
              <a:t>Testing and Test Control Notation version 3: TTCN-3 control interface (TCI)</a:t>
            </a:r>
          </a:p>
          <a:p>
            <a:pPr lvl="1">
              <a:lnSpc>
                <a:spcPct val="90000"/>
              </a:lnSpc>
              <a:spcBef>
                <a:spcPts val="300"/>
              </a:spcBef>
              <a:buClr>
                <a:srgbClr val="FF0000"/>
              </a:buClr>
              <a:buFont typeface="Arial" panose="020B0604020202020204" pitchFamily="34" charset="0"/>
              <a:buChar char="•"/>
            </a:pPr>
            <a:r>
              <a:rPr lang="en-US" altLang="en-US" sz="1400" b="1" dirty="0" smtClean="0"/>
              <a:t>Z.167rev, </a:t>
            </a:r>
            <a:r>
              <a:rPr lang="en-US" altLang="en-US" sz="1400" dirty="0" smtClean="0"/>
              <a:t>Testing and Test Control Notation version 3: Using ASN.1 with TTCN-3</a:t>
            </a:r>
          </a:p>
          <a:p>
            <a:pPr lvl="1">
              <a:lnSpc>
                <a:spcPct val="90000"/>
              </a:lnSpc>
              <a:spcBef>
                <a:spcPts val="300"/>
              </a:spcBef>
              <a:buClr>
                <a:srgbClr val="FF0000"/>
              </a:buClr>
              <a:buFont typeface="Arial" panose="020B0604020202020204" pitchFamily="34" charset="0"/>
              <a:buChar char="•"/>
            </a:pPr>
            <a:r>
              <a:rPr lang="en-US" altLang="en-US" sz="1400" b="1" dirty="0" smtClean="0"/>
              <a:t>Z.168rev</a:t>
            </a:r>
            <a:r>
              <a:rPr lang="en-US" altLang="en-US" sz="1400" dirty="0" smtClean="0"/>
              <a:t>, Testing and Test Control Notation version 3: The IDL to TTCN-3 mapping</a:t>
            </a:r>
          </a:p>
          <a:p>
            <a:pPr lvl="1">
              <a:lnSpc>
                <a:spcPct val="90000"/>
              </a:lnSpc>
              <a:spcBef>
                <a:spcPts val="300"/>
              </a:spcBef>
              <a:buClr>
                <a:srgbClr val="FF0000"/>
              </a:buClr>
              <a:buFont typeface="Arial" panose="020B0604020202020204" pitchFamily="34" charset="0"/>
              <a:buChar char="•"/>
            </a:pPr>
            <a:r>
              <a:rPr lang="en-US" altLang="en-US" sz="1400" b="1" dirty="0" smtClean="0"/>
              <a:t>Z.169rev, </a:t>
            </a:r>
            <a:r>
              <a:rPr lang="en-US" altLang="en-US" sz="1400" dirty="0" smtClean="0"/>
              <a:t>Testing and Test Control Notation version 3: Using XML schema with TTCN-3</a:t>
            </a:r>
          </a:p>
          <a:p>
            <a:pPr lvl="1">
              <a:lnSpc>
                <a:spcPct val="90000"/>
              </a:lnSpc>
              <a:spcBef>
                <a:spcPts val="300"/>
              </a:spcBef>
              <a:buClr>
                <a:srgbClr val="FF0000"/>
              </a:buClr>
              <a:buFont typeface="Arial" panose="020B0604020202020204" pitchFamily="34" charset="0"/>
              <a:buChar char="•"/>
            </a:pPr>
            <a:r>
              <a:rPr lang="en-US" altLang="en-US" sz="1400" b="1" dirty="0" smtClean="0"/>
              <a:t>Z.170rev,</a:t>
            </a:r>
            <a:r>
              <a:rPr lang="en-US" altLang="en-US" sz="1400" dirty="0" smtClean="0"/>
              <a:t> Testing and Test Control Notation version 3: TTCN-3 documentation comment specification</a:t>
            </a:r>
          </a:p>
          <a:p>
            <a:pPr lvl="1">
              <a:lnSpc>
                <a:spcPct val="90000"/>
              </a:lnSpc>
              <a:spcBef>
                <a:spcPts val="300"/>
              </a:spcBef>
              <a:buClr>
                <a:srgbClr val="FF0000"/>
              </a:buClr>
              <a:buFont typeface="Arial" panose="020B0604020202020204" pitchFamily="34" charset="0"/>
              <a:buChar char="•"/>
            </a:pPr>
            <a:endParaRPr lang="en-US" altLang="en-US" sz="1400" dirty="0" smtClean="0"/>
          </a:p>
          <a:p>
            <a:pPr lvl="1">
              <a:lnSpc>
                <a:spcPct val="90000"/>
              </a:lnSpc>
              <a:spcBef>
                <a:spcPts val="300"/>
              </a:spcBef>
              <a:buClr>
                <a:srgbClr val="FF0000"/>
              </a:buClr>
              <a:buFont typeface="Arial" panose="020B0604020202020204" pitchFamily="34" charset="0"/>
              <a:buChar char="•"/>
            </a:pPr>
            <a:endParaRPr lang="en-US" altLang="en-US" sz="2000" dirty="0" smtClean="0"/>
          </a:p>
        </p:txBody>
      </p:sp>
      <p:sp>
        <p:nvSpPr>
          <p:cNvPr id="7782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B82E1F-926D-4C14-A94E-74B918076A64}" type="slidenum">
              <a:rPr lang="en-US" altLang="en-US" sz="1200" smtClean="0">
                <a:solidFill>
                  <a:srgbClr val="898989"/>
                </a:solidFill>
              </a:rPr>
              <a:pPr>
                <a:spcBef>
                  <a:spcPct val="0"/>
                </a:spcBef>
                <a:buFontTx/>
                <a:buNone/>
              </a:pPr>
              <a:t>56</a:t>
            </a:fld>
            <a:r>
              <a:rPr lang="en-US" altLang="en-US" sz="1200" dirty="0" smtClean="0">
                <a:solidFill>
                  <a:srgbClr val="898989"/>
                </a:solidFill>
              </a:rPr>
              <a:t>/117</a:t>
            </a:r>
          </a:p>
        </p:txBody>
      </p:sp>
      <p:sp>
        <p:nvSpPr>
          <p:cNvPr id="5" name="TextBox 9"/>
          <p:cNvSpPr txBox="1">
            <a:spLocks noChangeArrowheads="1"/>
          </p:cNvSpPr>
          <p:nvPr/>
        </p:nvSpPr>
        <p:spPr bwMode="auto">
          <a:xfrm>
            <a:off x="93662" y="2204864"/>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6" name="TextBox 9"/>
          <p:cNvSpPr txBox="1">
            <a:spLocks noChangeArrowheads="1"/>
          </p:cNvSpPr>
          <p:nvPr/>
        </p:nvSpPr>
        <p:spPr bwMode="auto">
          <a:xfrm>
            <a:off x="93662" y="2452514"/>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7" name="TextBox 9"/>
          <p:cNvSpPr txBox="1">
            <a:spLocks noChangeArrowheads="1"/>
          </p:cNvSpPr>
          <p:nvPr/>
        </p:nvSpPr>
        <p:spPr bwMode="auto">
          <a:xfrm>
            <a:off x="93662" y="2823989"/>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8" name="TextBox 9"/>
          <p:cNvSpPr txBox="1">
            <a:spLocks noChangeArrowheads="1"/>
          </p:cNvSpPr>
          <p:nvPr/>
        </p:nvSpPr>
        <p:spPr bwMode="auto">
          <a:xfrm>
            <a:off x="93661" y="3214341"/>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9" name="TextBox 9"/>
          <p:cNvSpPr txBox="1">
            <a:spLocks noChangeArrowheads="1"/>
          </p:cNvSpPr>
          <p:nvPr/>
        </p:nvSpPr>
        <p:spPr bwMode="auto">
          <a:xfrm>
            <a:off x="93661" y="3644900"/>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0" name="TextBox 9"/>
          <p:cNvSpPr txBox="1">
            <a:spLocks noChangeArrowheads="1"/>
          </p:cNvSpPr>
          <p:nvPr/>
        </p:nvSpPr>
        <p:spPr bwMode="auto">
          <a:xfrm>
            <a:off x="84137" y="3916276"/>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1" name="TextBox 9"/>
          <p:cNvSpPr txBox="1">
            <a:spLocks noChangeArrowheads="1"/>
          </p:cNvSpPr>
          <p:nvPr/>
        </p:nvSpPr>
        <p:spPr bwMode="auto">
          <a:xfrm>
            <a:off x="93661" y="4570917"/>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2" name="TextBox 9"/>
          <p:cNvSpPr txBox="1">
            <a:spLocks noChangeArrowheads="1"/>
          </p:cNvSpPr>
          <p:nvPr/>
        </p:nvSpPr>
        <p:spPr bwMode="auto">
          <a:xfrm>
            <a:off x="93661" y="4842293"/>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3" name="TextBox 9"/>
          <p:cNvSpPr txBox="1">
            <a:spLocks noChangeArrowheads="1"/>
          </p:cNvSpPr>
          <p:nvPr/>
        </p:nvSpPr>
        <p:spPr bwMode="auto">
          <a:xfrm>
            <a:off x="93661" y="5101733"/>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4" name="TextBox 9"/>
          <p:cNvSpPr txBox="1">
            <a:spLocks noChangeArrowheads="1"/>
          </p:cNvSpPr>
          <p:nvPr/>
        </p:nvSpPr>
        <p:spPr bwMode="auto">
          <a:xfrm>
            <a:off x="93661" y="5530994"/>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5" name="TextBox 9"/>
          <p:cNvSpPr txBox="1">
            <a:spLocks noChangeArrowheads="1"/>
          </p:cNvSpPr>
          <p:nvPr/>
        </p:nvSpPr>
        <p:spPr bwMode="auto">
          <a:xfrm>
            <a:off x="84136" y="5779841"/>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9525" y="44450"/>
            <a:ext cx="9144000" cy="1800225"/>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 (2/2)</a:t>
            </a:r>
            <a:br>
              <a:rPr lang="en-US" altLang="en-US" sz="2800" b="1" smtClean="0"/>
            </a:br>
            <a:r>
              <a:rPr lang="en-US" altLang="en-US" sz="2400" b="1" smtClean="0"/>
              <a:t>(part: Testing languages)</a:t>
            </a:r>
            <a:endParaRPr lang="de-DE" altLang="en-US" sz="2400" b="1" smtClean="0"/>
          </a:p>
        </p:txBody>
      </p:sp>
      <p:sp>
        <p:nvSpPr>
          <p:cNvPr id="78851" name="Inhaltsplatzhalter 2"/>
          <p:cNvSpPr>
            <a:spLocks noGrp="1"/>
          </p:cNvSpPr>
          <p:nvPr>
            <p:ph idx="1"/>
          </p:nvPr>
        </p:nvSpPr>
        <p:spPr>
          <a:xfrm>
            <a:off x="457200" y="2276871"/>
            <a:ext cx="8686800" cy="4465241"/>
          </a:xfrm>
        </p:spPr>
        <p:txBody>
          <a:bodyPr/>
          <a:lstStyle/>
          <a:p>
            <a:pPr eaLnBrk="1" hangingPunct="1">
              <a:buClr>
                <a:srgbClr val="FF0000"/>
              </a:buClr>
              <a:buFont typeface="Wingdings" panose="05000000000000000000" pitchFamily="2" charset="2"/>
              <a:buChar char="§"/>
            </a:pPr>
            <a:r>
              <a:rPr lang="en-US" altLang="en-US" sz="2000" dirty="0" smtClean="0"/>
              <a:t>Provides support for WTSA-12 Resolution 76 on conformance and interoperability testing</a:t>
            </a:r>
            <a:endParaRPr lang="en-US" altLang="zh-CN" sz="2000" dirty="0" smtClean="0"/>
          </a:p>
          <a:p>
            <a:pPr eaLnBrk="1" hangingPunct="1">
              <a:buClr>
                <a:srgbClr val="FF0000"/>
              </a:buClr>
              <a:buFont typeface="Wingdings" panose="05000000000000000000" pitchFamily="2" charset="2"/>
              <a:buChar char="§"/>
            </a:pPr>
            <a:endParaRPr lang="en-US" altLang="en-US" sz="2000" dirty="0" smtClean="0"/>
          </a:p>
          <a:p>
            <a:pPr eaLnBrk="1" hangingPunct="1">
              <a:buClr>
                <a:srgbClr val="FF0000"/>
              </a:buClr>
              <a:buFont typeface="Wingdings" panose="05000000000000000000" pitchFamily="2" charset="2"/>
              <a:buChar char="§"/>
            </a:pPr>
            <a:r>
              <a:rPr lang="en-US" altLang="en-US" sz="2000" dirty="0" smtClean="0"/>
              <a:t>Close liaisons with SG11, JCA-CIT and ETSI.</a:t>
            </a:r>
          </a:p>
        </p:txBody>
      </p:sp>
      <p:sp>
        <p:nvSpPr>
          <p:cNvPr id="788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250CFC-E5E2-4B43-A7EA-C4F208730FD5}" type="slidenum">
              <a:rPr lang="en-US" altLang="en-US" sz="1200" smtClean="0">
                <a:solidFill>
                  <a:srgbClr val="898989"/>
                </a:solidFill>
              </a:rPr>
              <a:pPr>
                <a:spcBef>
                  <a:spcPct val="0"/>
                </a:spcBef>
                <a:buFontTx/>
                <a:buNone/>
              </a:pPr>
              <a:t>57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b="1" dirty="0" smtClean="0">
                <a:solidFill>
                  <a:srgbClr val="FF0000"/>
                </a:solidFill>
              </a:rPr>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7987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D38135-D6F8-48A3-AEF2-9F2EC1AA3D69}" type="slidenum">
              <a:rPr lang="en-US" altLang="en-US" sz="1200" smtClean="0">
                <a:solidFill>
                  <a:srgbClr val="898989"/>
                </a:solidFill>
              </a:rPr>
              <a:pPr>
                <a:spcBef>
                  <a:spcPct val="0"/>
                </a:spcBef>
                <a:buFontTx/>
                <a:buNone/>
              </a:pPr>
              <a:t>58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r>
              <a:rPr lang="en-US" altLang="zh-CN" sz="2800" b="1" smtClean="0"/>
              <a:t>Security Coordination</a:t>
            </a:r>
            <a:br>
              <a:rPr lang="en-US" altLang="zh-CN" sz="2800" b="1" smtClean="0"/>
            </a:br>
            <a:r>
              <a:rPr lang="en-US" altLang="zh-CN" sz="2800" b="1" smtClean="0"/>
              <a:t>Security activities in other ITU-T Study Groups</a:t>
            </a:r>
          </a:p>
        </p:txBody>
      </p:sp>
      <p:sp>
        <p:nvSpPr>
          <p:cNvPr id="8089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E0AC38-DAFB-4394-98F1-BD34BEABA5A4}" type="slidenum">
              <a:rPr lang="en-US" altLang="en-US" sz="1200" smtClean="0">
                <a:solidFill>
                  <a:srgbClr val="898989"/>
                </a:solidFill>
              </a:rPr>
              <a:pPr>
                <a:spcBef>
                  <a:spcPct val="0"/>
                </a:spcBef>
                <a:buFontTx/>
                <a:buNone/>
              </a:pPr>
              <a:t>59</a:t>
            </a:fld>
            <a:r>
              <a:rPr lang="en-US" altLang="en-US" sz="1200" dirty="0" smtClean="0">
                <a:solidFill>
                  <a:srgbClr val="898989"/>
                </a:solidFill>
              </a:rPr>
              <a:t>/117</a:t>
            </a:r>
          </a:p>
        </p:txBody>
      </p:sp>
      <p:sp>
        <p:nvSpPr>
          <p:cNvPr id="80900" name="Rectangle 3"/>
          <p:cNvSpPr txBox="1">
            <a:spLocks/>
          </p:cNvSpPr>
          <p:nvPr/>
        </p:nvSpPr>
        <p:spPr bwMode="auto">
          <a:xfrm>
            <a:off x="457200" y="981075"/>
            <a:ext cx="850741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ts val="500"/>
              </a:spcBef>
              <a:buClr>
                <a:srgbClr val="FF0000"/>
              </a:buClr>
              <a:buFont typeface="Wingdings" panose="05000000000000000000" pitchFamily="2" charset="2"/>
              <a:buChar char="§"/>
            </a:pPr>
            <a:r>
              <a:rPr lang="en-US" altLang="zh-CN" sz="1900" b="1"/>
              <a:t>ITU-T SG2 Operational aspects &amp; TMN</a:t>
            </a:r>
          </a:p>
          <a:p>
            <a:pPr lvl="1">
              <a:lnSpc>
                <a:spcPct val="80000"/>
              </a:lnSpc>
              <a:spcBef>
                <a:spcPts val="300"/>
              </a:spcBef>
              <a:buClr>
                <a:srgbClr val="FF0000"/>
              </a:buClr>
            </a:pPr>
            <a:r>
              <a:rPr lang="en-US" altLang="en-US" sz="1500">
                <a:ea typeface="宋体" panose="02010600030101010101" pitchFamily="2" charset="-122"/>
              </a:rPr>
              <a:t>International Emergency Preference Scheme, ETS/TDR</a:t>
            </a:r>
          </a:p>
          <a:p>
            <a:pPr lvl="1">
              <a:lnSpc>
                <a:spcPct val="80000"/>
              </a:lnSpc>
              <a:spcBef>
                <a:spcPts val="300"/>
              </a:spcBef>
              <a:buClr>
                <a:srgbClr val="FF0000"/>
              </a:buClr>
            </a:pPr>
            <a:r>
              <a:rPr lang="en-US" altLang="zh-CN" sz="1500"/>
              <a:t>Disaster Relief Systems, Network Resilience and Recovery </a:t>
            </a:r>
          </a:p>
          <a:p>
            <a:pPr lvl="1">
              <a:lnSpc>
                <a:spcPct val="80000"/>
              </a:lnSpc>
              <a:spcBef>
                <a:spcPts val="300"/>
              </a:spcBef>
              <a:buClr>
                <a:srgbClr val="FF0000"/>
              </a:buClr>
            </a:pPr>
            <a:r>
              <a:rPr lang="en-US" altLang="en-US" sz="1500">
                <a:ea typeface="宋体" panose="02010600030101010101" pitchFamily="2" charset="-122"/>
              </a:rPr>
              <a:t>Network and service operations and maintenance procedures, E.408</a:t>
            </a:r>
          </a:p>
          <a:p>
            <a:pPr lvl="1">
              <a:lnSpc>
                <a:spcPct val="80000"/>
              </a:lnSpc>
              <a:spcBef>
                <a:spcPts val="300"/>
              </a:spcBef>
              <a:buClr>
                <a:srgbClr val="FF0000"/>
              </a:buClr>
            </a:pPr>
            <a:r>
              <a:rPr lang="en-US" altLang="en-US" sz="1500">
                <a:ea typeface="宋体" panose="02010600030101010101" pitchFamily="2" charset="-122"/>
              </a:rPr>
              <a:t>TMN security, TMN PKI, </a:t>
            </a:r>
          </a:p>
          <a:p>
            <a:pPr>
              <a:lnSpc>
                <a:spcPct val="80000"/>
              </a:lnSpc>
              <a:spcBef>
                <a:spcPts val="500"/>
              </a:spcBef>
              <a:buClr>
                <a:srgbClr val="FF0000"/>
              </a:buClr>
              <a:buFont typeface="Wingdings" panose="05000000000000000000" pitchFamily="2" charset="2"/>
              <a:buChar char="§"/>
            </a:pPr>
            <a:r>
              <a:rPr lang="en-US" altLang="zh-CN" sz="1900" b="1"/>
              <a:t>ITU-T SG5 Environment and climate change</a:t>
            </a:r>
          </a:p>
          <a:p>
            <a:pPr lvl="1">
              <a:lnSpc>
                <a:spcPct val="80000"/>
              </a:lnSpc>
              <a:spcBef>
                <a:spcPts val="300"/>
              </a:spcBef>
              <a:buClr>
                <a:srgbClr val="FF0000"/>
              </a:buClr>
            </a:pPr>
            <a:r>
              <a:rPr lang="en-US" altLang="zh-CN" sz="1500"/>
              <a:t>protection from lightning damage, from Electromagnetic Compatibility (EMC) issues and also the effects of High-Altitude Electromagnetic Pulse (HEMP) and High Power Electromagnetic (HPEM) attack and Intentional Electromagnetic Interference (IEMI)</a:t>
            </a:r>
          </a:p>
          <a:p>
            <a:pPr>
              <a:lnSpc>
                <a:spcPct val="80000"/>
              </a:lnSpc>
              <a:spcBef>
                <a:spcPts val="500"/>
              </a:spcBef>
              <a:buClr>
                <a:srgbClr val="FF0000"/>
              </a:buClr>
              <a:buFont typeface="Wingdings" panose="05000000000000000000" pitchFamily="2" charset="2"/>
              <a:buChar char="§"/>
            </a:pPr>
            <a:r>
              <a:rPr lang="en-US" altLang="zh-CN" sz="1900" b="1"/>
              <a:t>ITU-T SG9 I</a:t>
            </a:r>
            <a:r>
              <a:rPr lang="en-US" altLang="en-US" sz="1900" b="1"/>
              <a:t>ntegrated broadband cable and TV</a:t>
            </a:r>
          </a:p>
          <a:p>
            <a:pPr lvl="1">
              <a:lnSpc>
                <a:spcPct val="80000"/>
              </a:lnSpc>
              <a:spcBef>
                <a:spcPts val="300"/>
              </a:spcBef>
              <a:buClr>
                <a:srgbClr val="FF0000"/>
              </a:buClr>
            </a:pPr>
            <a:r>
              <a:rPr lang="en-US" altLang="en-US" sz="1500"/>
              <a:t>Conditional access, copy protection, HDLC privacy,</a:t>
            </a:r>
          </a:p>
          <a:p>
            <a:pPr lvl="1">
              <a:lnSpc>
                <a:spcPct val="80000"/>
              </a:lnSpc>
              <a:spcBef>
                <a:spcPts val="300"/>
              </a:spcBef>
              <a:buClr>
                <a:srgbClr val="FF0000"/>
              </a:buClr>
            </a:pPr>
            <a:r>
              <a:rPr lang="en-US" altLang="en-US" sz="1500"/>
              <a:t>DOCSIS privacy/security</a:t>
            </a:r>
          </a:p>
          <a:p>
            <a:pPr lvl="1">
              <a:lnSpc>
                <a:spcPct val="80000"/>
              </a:lnSpc>
              <a:spcBef>
                <a:spcPts val="300"/>
              </a:spcBef>
              <a:buClr>
                <a:srgbClr val="FF0000"/>
              </a:buClr>
            </a:pPr>
            <a:r>
              <a:rPr lang="en-US" altLang="en-US" sz="1500"/>
              <a:t>IPCablecom 2 (IMS w. security), MediaHomeNet security gateway, DRM, </a:t>
            </a:r>
          </a:p>
          <a:p>
            <a:pPr>
              <a:lnSpc>
                <a:spcPct val="80000"/>
              </a:lnSpc>
              <a:spcBef>
                <a:spcPts val="500"/>
              </a:spcBef>
              <a:buClr>
                <a:srgbClr val="FF0000"/>
              </a:buClr>
              <a:buFont typeface="Wingdings" panose="05000000000000000000" pitchFamily="2" charset="2"/>
              <a:buChar char="§"/>
            </a:pPr>
            <a:r>
              <a:rPr lang="en-US" altLang="zh-CN" sz="1900" b="1"/>
              <a:t>ITU-T SG11 Signaling Protocols and Testing</a:t>
            </a:r>
          </a:p>
          <a:p>
            <a:pPr lvl="1">
              <a:lnSpc>
                <a:spcPct val="80000"/>
              </a:lnSpc>
              <a:spcBef>
                <a:spcPts val="300"/>
              </a:spcBef>
              <a:buClr>
                <a:srgbClr val="FF0000"/>
              </a:buClr>
            </a:pPr>
            <a:r>
              <a:rPr lang="en-US" altLang="zh-CN" sz="1500"/>
              <a:t>EAP-AKA for NGN</a:t>
            </a:r>
          </a:p>
          <a:p>
            <a:pPr lvl="1">
              <a:lnSpc>
                <a:spcPct val="80000"/>
              </a:lnSpc>
              <a:spcBef>
                <a:spcPts val="300"/>
              </a:spcBef>
              <a:buClr>
                <a:srgbClr val="FF0000"/>
              </a:buClr>
            </a:pPr>
            <a:r>
              <a:rPr lang="en-GB" altLang="en-US" sz="1500"/>
              <a:t>methodology for security testing and test specification related to security testing</a:t>
            </a:r>
            <a:endParaRPr lang="en-US" altLang="zh-CN" sz="1500"/>
          </a:p>
          <a:p>
            <a:pPr>
              <a:lnSpc>
                <a:spcPct val="80000"/>
              </a:lnSpc>
              <a:spcBef>
                <a:spcPts val="500"/>
              </a:spcBef>
              <a:buClr>
                <a:srgbClr val="FF0000"/>
              </a:buClr>
              <a:buFont typeface="Wingdings" panose="05000000000000000000" pitchFamily="2" charset="2"/>
              <a:buChar char="§"/>
            </a:pPr>
            <a:r>
              <a:rPr lang="en-US" altLang="zh-CN" sz="1900" b="1"/>
              <a:t>ITU-T SG13 Future networks including cloud computing, mobile, NGN, SDN</a:t>
            </a:r>
          </a:p>
          <a:p>
            <a:pPr lvl="1">
              <a:lnSpc>
                <a:spcPct val="80000"/>
              </a:lnSpc>
              <a:spcBef>
                <a:spcPts val="300"/>
              </a:spcBef>
              <a:buClr>
                <a:srgbClr val="FF0000"/>
              </a:buClr>
            </a:pPr>
            <a:r>
              <a:rPr lang="en-US" altLang="zh-CN" sz="1500"/>
              <a:t>Security and identity management in evolving managed networks</a:t>
            </a:r>
          </a:p>
          <a:p>
            <a:pPr lvl="1">
              <a:lnSpc>
                <a:spcPct val="80000"/>
              </a:lnSpc>
              <a:spcBef>
                <a:spcPts val="300"/>
              </a:spcBef>
              <a:buClr>
                <a:srgbClr val="FF0000"/>
              </a:buClr>
            </a:pPr>
            <a:r>
              <a:rPr lang="en-US" altLang="zh-CN" sz="1500"/>
              <a:t>Deep packet inspection</a:t>
            </a:r>
          </a:p>
          <a:p>
            <a:pPr>
              <a:lnSpc>
                <a:spcPct val="80000"/>
              </a:lnSpc>
              <a:spcBef>
                <a:spcPts val="500"/>
              </a:spcBef>
              <a:buClr>
                <a:srgbClr val="FF0000"/>
              </a:buClr>
              <a:buFont typeface="Wingdings" panose="05000000000000000000" pitchFamily="2" charset="2"/>
              <a:buChar char="§"/>
            </a:pPr>
            <a:r>
              <a:rPr lang="en-US" altLang="zh-CN" sz="1900" b="1"/>
              <a:t>ITU-T SG15 Networks and infrastructures for transport, access and home</a:t>
            </a:r>
          </a:p>
          <a:p>
            <a:pPr lvl="1">
              <a:lnSpc>
                <a:spcPct val="80000"/>
              </a:lnSpc>
              <a:spcBef>
                <a:spcPts val="500"/>
              </a:spcBef>
              <a:buClr>
                <a:srgbClr val="FF0000"/>
              </a:buClr>
            </a:pPr>
            <a:r>
              <a:rPr lang="en-US" altLang="zh-CN" sz="1500"/>
              <a:t>Reliability, availability, Ethernet/MPLS protection switching</a:t>
            </a:r>
          </a:p>
          <a:p>
            <a:pPr>
              <a:lnSpc>
                <a:spcPct val="80000"/>
              </a:lnSpc>
              <a:spcBef>
                <a:spcPts val="500"/>
              </a:spcBef>
              <a:buClr>
                <a:srgbClr val="FF0000"/>
              </a:buClr>
              <a:buFont typeface="Wingdings" panose="05000000000000000000" pitchFamily="2" charset="2"/>
              <a:buChar char="§"/>
            </a:pPr>
            <a:r>
              <a:rPr lang="en-US" altLang="zh-CN" sz="1900" b="1"/>
              <a:t>ITU-T SG16 Multimedia</a:t>
            </a:r>
          </a:p>
          <a:p>
            <a:pPr lvl="1">
              <a:lnSpc>
                <a:spcPct val="80000"/>
              </a:lnSpc>
              <a:spcBef>
                <a:spcPts val="500"/>
              </a:spcBef>
              <a:buClr>
                <a:srgbClr val="FF0000"/>
              </a:buClr>
            </a:pPr>
            <a:r>
              <a:rPr lang="en-US" altLang="zh-CN" sz="1500"/>
              <a:t>Secure VoIP and multimedia security (H.233, H.234, H.235, H.323, JPEG2000)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(4/4)</a:t>
            </a:r>
          </a:p>
        </p:txBody>
      </p:sp>
      <p:sp>
        <p:nvSpPr>
          <p:cNvPr id="19459"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For on-going credibility, we need performance measures that provide some indication of the effectiveness of our standards. In the past there has been too much focus on quantity (i.e. how many standards are produced) than on the quality and effectiveness of the work. </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Going forward, we really need to know which standards are being used (and which are not being used), how widely they are used, and how effective they are.</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This is not going to be easy to determine but it would do much more to the ITU-T’s credibility if it could demonstrate the value and effectiveness of standards that have been developed rather than simply saying “we produced </a:t>
            </a:r>
            <a:r>
              <a:rPr lang="en-US" altLang="en-US" sz="2400" i="1" smtClean="0"/>
              <a:t>x</a:t>
            </a:r>
            <a:r>
              <a:rPr lang="en-US" altLang="en-US" sz="2400" smtClean="0"/>
              <a:t> number of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 number of standards produced is irrelevant: what counts is the impact they have.</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p:txBody>
      </p:sp>
      <p:sp>
        <p:nvSpPr>
          <p:cNvPr id="194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499E0A-DBF6-4CCC-8781-082A5BF3C9D5}" type="slidenum">
              <a:rPr lang="en-US" altLang="en-US" sz="1200" smtClean="0">
                <a:solidFill>
                  <a:srgbClr val="898989"/>
                </a:solidFill>
              </a:rPr>
              <a:pPr>
                <a:spcBef>
                  <a:spcPct val="0"/>
                </a:spcBef>
                <a:buFontTx/>
                <a:buNone/>
              </a:pPr>
              <a:t>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Coordination with other bodies</a:t>
            </a:r>
          </a:p>
        </p:txBody>
      </p:sp>
      <p:pic>
        <p:nvPicPr>
          <p:cNvPr id="81923"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5345113"/>
            <a:ext cx="1981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4667250"/>
            <a:ext cx="11874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2074863"/>
            <a:ext cx="2114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50" y="4035425"/>
            <a:ext cx="1138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2754313"/>
            <a:ext cx="1714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28" name="Picture 13" descr="ets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38" y="4116388"/>
            <a:ext cx="16906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563" y="1573213"/>
            <a:ext cx="9747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2" descr="3gp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575" y="1196975"/>
            <a:ext cx="16557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4" descr="oma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3" y="4943475"/>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2" name="Picture 18" descr="ietflogo2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4950" y="1087438"/>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6850" y="2513013"/>
            <a:ext cx="7000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4" name="Picture 15" descr="iee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4388" y="2997200"/>
            <a:ext cx="18113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5" name="Picture 16"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6975" y="4594225"/>
            <a:ext cx="11906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8" descr="kantara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357563"/>
            <a:ext cx="1889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7" name="TextBox 25"/>
          <p:cNvSpPr txBox="1">
            <a:spLocks noChangeArrowheads="1"/>
          </p:cNvSpPr>
          <p:nvPr/>
        </p:nvSpPr>
        <p:spPr bwMode="auto">
          <a:xfrm>
            <a:off x="6732588" y="5157788"/>
            <a:ext cx="12239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ITU-D, ITU-R, xyz…</a:t>
            </a:r>
          </a:p>
        </p:txBody>
      </p:sp>
      <p:pic>
        <p:nvPicPr>
          <p:cNvPr id="8193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4250" y="863600"/>
            <a:ext cx="949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5229225"/>
            <a:ext cx="97313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p:cNvSpPr/>
          <p:nvPr/>
        </p:nvSpPr>
        <p:spPr>
          <a:xfrm>
            <a:off x="2906713" y="2438400"/>
            <a:ext cx="3376612" cy="33210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81941" name="TextBox 2"/>
          <p:cNvSpPr txBox="1">
            <a:spLocks noChangeArrowheads="1"/>
          </p:cNvSpPr>
          <p:nvPr/>
        </p:nvSpPr>
        <p:spPr bwMode="auto">
          <a:xfrm>
            <a:off x="3170238" y="38846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Study Group 17</a:t>
            </a:r>
          </a:p>
        </p:txBody>
      </p:sp>
      <p:pic>
        <p:nvPicPr>
          <p:cNvPr id="81942" name="Picture 30" descr="http://www.iec.ch/pic_type_generic/logo.gif">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825" y="1447800"/>
            <a:ext cx="9794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3" name="Picture 17" descr="200px-NIST_logo">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24750" y="1196975"/>
            <a:ext cx="1314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4" name="Picture 16" descr="logo">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25563" y="5973763"/>
            <a:ext cx="15986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5" name="Picture 15" descr="Organisation for Economic Co-operation and Development">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59113" y="5989638"/>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6" name="Picture 6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92338" y="274478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7" name="Picture 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6375" y="863600"/>
            <a:ext cx="1376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8" name="Picture 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013" y="5973763"/>
            <a:ext cx="10096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9" name="Picture 6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76438" y="4314825"/>
            <a:ext cx="723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0" name="Picture 6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00700" y="6080125"/>
            <a:ext cx="186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D9AA2B-D86F-4D29-A5AE-FDC033483F17}" type="slidenum">
              <a:rPr lang="en-US" altLang="en-US" sz="1200" smtClean="0">
                <a:solidFill>
                  <a:srgbClr val="898989"/>
                </a:solidFill>
              </a:rPr>
              <a:pPr>
                <a:spcBef>
                  <a:spcPct val="0"/>
                </a:spcBef>
                <a:buFontTx/>
                <a:buNone/>
              </a:pPr>
              <a:t>60</a:t>
            </a:fld>
            <a:r>
              <a:rPr lang="en-US" altLang="en-US" sz="1200" dirty="0" smtClean="0">
                <a:solidFill>
                  <a:srgbClr val="898989"/>
                </a:solidFill>
              </a:rPr>
              <a:t>/117</a:t>
            </a:r>
          </a:p>
        </p:txBody>
      </p:sp>
      <p:pic>
        <p:nvPicPr>
          <p:cNvPr id="81952" name="Picture 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2466975" y="2036763"/>
            <a:ext cx="8318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3" name="Picture 2"/>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3465513" y="2022475"/>
            <a:ext cx="13430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4" name="Picture 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5715000" y="5508625"/>
            <a:ext cx="8493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5" name="Picture 4"/>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7265988" y="1785938"/>
            <a:ext cx="1474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6" name="Picture 5"/>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481763" y="4048125"/>
            <a:ext cx="13350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260350"/>
            <a:ext cx="9144000" cy="720725"/>
          </a:xfrm>
        </p:spPr>
        <p:txBody>
          <a:bodyPr/>
          <a:lstStyle/>
          <a:p>
            <a:r>
              <a:rPr lang="en-US" altLang="en-US" sz="2800" b="1" smtClean="0"/>
              <a:t>SG17 collaborative work with ISO/IEC JTC 1</a:t>
            </a:r>
          </a:p>
        </p:txBody>
      </p:sp>
      <p:graphicFrame>
        <p:nvGraphicFramePr>
          <p:cNvPr id="4" name="Content Placeholder 3"/>
          <p:cNvGraphicFramePr>
            <a:graphicFrameLocks noGrp="1"/>
          </p:cNvGraphicFramePr>
          <p:nvPr>
            <p:ph idx="1"/>
          </p:nvPr>
        </p:nvGraphicFramePr>
        <p:xfrm>
          <a:off x="519113" y="1692275"/>
          <a:ext cx="8229600" cy="3078161"/>
        </p:xfrm>
        <a:graphic>
          <a:graphicData uri="http://schemas.openxmlformats.org/drawingml/2006/table">
            <a:tbl>
              <a:tblPr firstRow="1" bandRow="1">
                <a:tableStyleId>{BC89EF96-8CEA-46FF-86C4-4CE0E7609802}</a:tableStyleId>
              </a:tblPr>
              <a:tblGrid>
                <a:gridCol w="1676400"/>
                <a:gridCol w="1752600"/>
                <a:gridCol w="4800600"/>
              </a:tblGrid>
              <a:tr h="387471">
                <a:tc>
                  <a:txBody>
                    <a:bodyPr/>
                    <a:lstStyle/>
                    <a:p>
                      <a:pPr algn="ctr"/>
                      <a:r>
                        <a:rPr lang="en-US" sz="1800" dirty="0" smtClean="0"/>
                        <a:t>JTC</a:t>
                      </a:r>
                      <a:r>
                        <a:rPr lang="en-US" sz="1800" baseline="0" dirty="0" smtClean="0"/>
                        <a:t> 1</a:t>
                      </a:r>
                      <a:endParaRPr lang="en-US" sz="1800" dirty="0"/>
                    </a:p>
                  </a:txBody>
                  <a:tcPr marT="45736" marB="45736"/>
                </a:tc>
                <a:tc>
                  <a:txBody>
                    <a:bodyPr/>
                    <a:lstStyle/>
                    <a:p>
                      <a:pPr algn="ctr"/>
                      <a:r>
                        <a:rPr lang="en-US" sz="1800" dirty="0" smtClean="0"/>
                        <a:t>SG 17 Question</a:t>
                      </a:r>
                      <a:endParaRPr lang="en-US" sz="1800" dirty="0"/>
                    </a:p>
                  </a:txBody>
                  <a:tcPr marT="45736" marB="45736"/>
                </a:tc>
                <a:tc>
                  <a:txBody>
                    <a:bodyPr/>
                    <a:lstStyle/>
                    <a:p>
                      <a:pPr algn="ctr"/>
                      <a:r>
                        <a:rPr lang="en-US" sz="1800" dirty="0" smtClean="0"/>
                        <a:t>Subject</a:t>
                      </a:r>
                      <a:endParaRPr lang="en-US" sz="1800" dirty="0"/>
                    </a:p>
                  </a:txBody>
                  <a:tcPr marT="45736" marB="45736"/>
                </a:tc>
              </a:tr>
              <a:tr h="387471">
                <a:tc>
                  <a:txBody>
                    <a:bodyPr/>
                    <a:lstStyle/>
                    <a:p>
                      <a:r>
                        <a:rPr lang="en-US" sz="1800" dirty="0" smtClean="0"/>
                        <a:t>SC 6/WG 7</a:t>
                      </a:r>
                      <a:endParaRPr lang="en-US" sz="1800" dirty="0"/>
                    </a:p>
                  </a:txBody>
                  <a:tcPr marT="45736" marB="45736"/>
                </a:tc>
                <a:tc>
                  <a:txBody>
                    <a:bodyPr/>
                    <a:lstStyle/>
                    <a:p>
                      <a:r>
                        <a:rPr lang="en-US" sz="1800" dirty="0" smtClean="0"/>
                        <a:t>Q6/17</a:t>
                      </a:r>
                      <a:endParaRPr lang="en-US" sz="1800" dirty="0"/>
                    </a:p>
                  </a:txBody>
                  <a:tcPr marT="45736" marB="45736"/>
                </a:tc>
                <a:tc>
                  <a:txBody>
                    <a:bodyPr/>
                    <a:lstStyle/>
                    <a:p>
                      <a:r>
                        <a:rPr lang="en-US" sz="1800" dirty="0" smtClean="0"/>
                        <a:t>Ubiquitous</a:t>
                      </a:r>
                      <a:r>
                        <a:rPr lang="en-US" sz="1800" baseline="0" dirty="0" smtClean="0"/>
                        <a:t> networking</a:t>
                      </a:r>
                      <a:endParaRPr lang="en-US" sz="1800" dirty="0"/>
                    </a:p>
                  </a:txBody>
                  <a:tcPr marT="45736" marB="45736"/>
                </a:tc>
              </a:tr>
              <a:tr h="387471">
                <a:tc>
                  <a:txBody>
                    <a:bodyPr/>
                    <a:lstStyle/>
                    <a:p>
                      <a:r>
                        <a:rPr lang="en-US" sz="1800" dirty="0" smtClean="0"/>
                        <a:t>SC</a:t>
                      </a:r>
                      <a:r>
                        <a:rPr lang="en-US" sz="1800" baseline="0" dirty="0" smtClean="0"/>
                        <a:t> 6/WG 10</a:t>
                      </a:r>
                      <a:endParaRPr lang="en-US" sz="1800" dirty="0"/>
                    </a:p>
                  </a:txBody>
                  <a:tcPr marT="45736" marB="45736"/>
                </a:tc>
                <a:tc>
                  <a:txBody>
                    <a:bodyPr/>
                    <a:lstStyle/>
                    <a:p>
                      <a:r>
                        <a:rPr lang="en-US" sz="1800" dirty="0" smtClean="0"/>
                        <a:t>Q11/17</a:t>
                      </a:r>
                      <a:endParaRPr lang="en-US" sz="1800" dirty="0"/>
                    </a:p>
                  </a:txBody>
                  <a:tcPr marT="45736" marB="45736"/>
                </a:tc>
                <a:tc>
                  <a:txBody>
                    <a:bodyPr/>
                    <a:lstStyle/>
                    <a:p>
                      <a:r>
                        <a:rPr lang="en-US" sz="1800" dirty="0" smtClean="0"/>
                        <a:t>Directory, ASN.1, OIDs, and Registration</a:t>
                      </a:r>
                      <a:endParaRPr lang="en-US" sz="1800" dirty="0"/>
                    </a:p>
                  </a:txBody>
                  <a:tcPr marT="45736" marB="45736"/>
                </a:tc>
              </a:tr>
              <a:tr h="387471">
                <a:tc>
                  <a:txBody>
                    <a:bodyPr/>
                    <a:lstStyle/>
                    <a:p>
                      <a:r>
                        <a:rPr lang="en-US" sz="1800" dirty="0" smtClean="0"/>
                        <a:t>SC 7/WG 19</a:t>
                      </a:r>
                      <a:endParaRPr lang="en-US" sz="1800" dirty="0"/>
                    </a:p>
                  </a:txBody>
                  <a:tcPr marT="45736" marB="45736"/>
                </a:tc>
                <a:tc>
                  <a:txBody>
                    <a:bodyPr/>
                    <a:lstStyle/>
                    <a:p>
                      <a:r>
                        <a:rPr lang="en-US" sz="1800" dirty="0" smtClean="0"/>
                        <a:t>Q11/17</a:t>
                      </a:r>
                      <a:endParaRPr lang="en-US" sz="1800" dirty="0"/>
                    </a:p>
                  </a:txBody>
                  <a:tcPr marT="45736" marB="45736"/>
                </a:tc>
                <a:tc>
                  <a:txBody>
                    <a:bodyPr/>
                    <a:lstStyle/>
                    <a:p>
                      <a:r>
                        <a:rPr lang="en-US" sz="1800" dirty="0" smtClean="0"/>
                        <a:t>Open Distributed Processing (ODP)</a:t>
                      </a:r>
                      <a:endParaRPr lang="en-US" sz="1800" dirty="0"/>
                    </a:p>
                  </a:txBody>
                  <a:tcPr marT="45736" marB="45736"/>
                </a:tc>
              </a:tr>
              <a:tr h="387471">
                <a:tc>
                  <a:txBody>
                    <a:bodyPr/>
                    <a:lstStyle/>
                    <a:p>
                      <a:r>
                        <a:rPr lang="en-US" sz="1800" dirty="0" smtClean="0"/>
                        <a:t>SC 27/WG 1</a:t>
                      </a:r>
                      <a:endParaRPr lang="en-US" sz="1800" dirty="0"/>
                    </a:p>
                  </a:txBody>
                  <a:tcPr marT="45736" marB="45736"/>
                </a:tc>
                <a:tc>
                  <a:txBody>
                    <a:bodyPr/>
                    <a:lstStyle/>
                    <a:p>
                      <a:r>
                        <a:rPr lang="en-US" sz="1800" dirty="0" smtClean="0"/>
                        <a:t>Q3/17</a:t>
                      </a:r>
                      <a:endParaRPr lang="en-US" sz="1800" dirty="0"/>
                    </a:p>
                  </a:txBody>
                  <a:tcPr marT="45736" marB="45736"/>
                </a:tc>
                <a:tc>
                  <a:txBody>
                    <a:bodyPr/>
                    <a:lstStyle/>
                    <a:p>
                      <a:r>
                        <a:rPr lang="en-US" sz="1800" dirty="0" smtClean="0"/>
                        <a:t>Information Security Management System (ISMS)</a:t>
                      </a:r>
                      <a:endParaRPr lang="en-US" sz="1800" dirty="0"/>
                    </a:p>
                  </a:txBody>
                  <a:tcPr marT="45736" marB="45736"/>
                </a:tc>
              </a:tr>
              <a:tr h="387471">
                <a:tc>
                  <a:txBody>
                    <a:bodyPr/>
                    <a:lstStyle/>
                    <a:p>
                      <a:r>
                        <a:rPr lang="en-US" sz="1800" dirty="0" smtClean="0"/>
                        <a:t>SC 27/WG 3</a:t>
                      </a:r>
                      <a:endParaRPr lang="en-US" sz="1800" dirty="0"/>
                    </a:p>
                  </a:txBody>
                  <a:tcPr marT="45736" marB="45736"/>
                </a:tc>
                <a:tc>
                  <a:txBody>
                    <a:bodyPr/>
                    <a:lstStyle/>
                    <a:p>
                      <a:r>
                        <a:rPr lang="en-US" sz="1800" dirty="0" smtClean="0"/>
                        <a:t>Q2/17</a:t>
                      </a:r>
                      <a:endParaRPr lang="en-US" sz="1800" dirty="0"/>
                    </a:p>
                  </a:txBody>
                  <a:tcPr marT="45736" marB="45736"/>
                </a:tc>
                <a:tc>
                  <a:txBody>
                    <a:bodyPr/>
                    <a:lstStyle/>
                    <a:p>
                      <a:r>
                        <a:rPr lang="en-US" sz="1800" dirty="0" smtClean="0"/>
                        <a:t>Security architecture</a:t>
                      </a:r>
                      <a:endParaRPr lang="en-US" sz="1800" dirty="0"/>
                    </a:p>
                  </a:txBody>
                  <a:tcPr marT="45736" marB="45736"/>
                </a:tc>
              </a:tr>
              <a:tr h="387471">
                <a:tc>
                  <a:txBody>
                    <a:bodyPr/>
                    <a:lstStyle/>
                    <a:p>
                      <a:r>
                        <a:rPr lang="en-US" sz="1800" dirty="0" smtClean="0"/>
                        <a:t>SC 27/WG 5</a:t>
                      </a:r>
                      <a:endParaRPr lang="en-US" sz="1800" dirty="0"/>
                    </a:p>
                  </a:txBody>
                  <a:tcPr marT="45736" marB="45736"/>
                </a:tc>
                <a:tc>
                  <a:txBody>
                    <a:bodyPr/>
                    <a:lstStyle/>
                    <a:p>
                      <a:r>
                        <a:rPr lang="en-US" sz="1800" dirty="0" smtClean="0"/>
                        <a:t>Q10/17</a:t>
                      </a:r>
                      <a:endParaRPr lang="en-US" sz="1800" dirty="0"/>
                    </a:p>
                  </a:txBody>
                  <a:tcPr marT="45736" marB="45736"/>
                </a:tc>
                <a:tc>
                  <a:txBody>
                    <a:bodyPr/>
                    <a:lstStyle/>
                    <a:p>
                      <a:r>
                        <a:rPr lang="en-US" sz="1800" dirty="0" smtClean="0"/>
                        <a:t>Identity Management (</a:t>
                      </a:r>
                      <a:r>
                        <a:rPr lang="en-US" sz="1800" dirty="0" err="1" smtClean="0"/>
                        <a:t>IdM</a:t>
                      </a:r>
                      <a:r>
                        <a:rPr lang="en-US" sz="1800" dirty="0" smtClean="0"/>
                        <a:t>)</a:t>
                      </a:r>
                      <a:endParaRPr lang="en-US" sz="1800" dirty="0"/>
                    </a:p>
                  </a:txBody>
                  <a:tcPr marT="45736" marB="45736"/>
                </a:tc>
              </a:tr>
              <a:tr h="365864">
                <a:tc>
                  <a:txBody>
                    <a:bodyPr/>
                    <a:lstStyle/>
                    <a:p>
                      <a:r>
                        <a:rPr lang="en-US" sz="1800" dirty="0" smtClean="0"/>
                        <a:t>SC 37</a:t>
                      </a:r>
                      <a:endParaRPr lang="en-US" sz="1800" dirty="0"/>
                    </a:p>
                  </a:txBody>
                  <a:tcPr marT="45736" marB="45736"/>
                </a:tc>
                <a:tc>
                  <a:txBody>
                    <a:bodyPr/>
                    <a:lstStyle/>
                    <a:p>
                      <a:r>
                        <a:rPr lang="en-US" sz="1800" dirty="0" smtClean="0"/>
                        <a:t>Q9/17</a:t>
                      </a:r>
                      <a:endParaRPr lang="en-US" sz="1800" dirty="0"/>
                    </a:p>
                  </a:txBody>
                  <a:tcPr marT="45736" marB="45736"/>
                </a:tc>
                <a:tc>
                  <a:txBody>
                    <a:bodyPr/>
                    <a:lstStyle/>
                    <a:p>
                      <a:r>
                        <a:rPr lang="en-US" sz="1800" dirty="0" err="1" smtClean="0"/>
                        <a:t>Telebiometrics</a:t>
                      </a:r>
                      <a:endParaRPr lang="en-US" sz="1800" dirty="0"/>
                    </a:p>
                  </a:txBody>
                  <a:tcPr marT="45736" marB="45736"/>
                </a:tc>
              </a:tr>
            </a:tbl>
          </a:graphicData>
        </a:graphic>
      </p:graphicFrame>
      <p:sp>
        <p:nvSpPr>
          <p:cNvPr id="82985" name="TextBox 4"/>
          <p:cNvSpPr txBox="1">
            <a:spLocks noChangeArrowheads="1"/>
          </p:cNvSpPr>
          <p:nvPr/>
        </p:nvSpPr>
        <p:spPr bwMode="auto">
          <a:xfrm>
            <a:off x="533400" y="5334000"/>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Note – In addition to collaborative work, extensive communications and liaison relationships exist with the following JTC 1 SCs: 6, 7, 17, 22, 27, 31, 37 and 38 on a wide range of topics.  All SG17 Questions are involved.</a:t>
            </a:r>
          </a:p>
        </p:txBody>
      </p:sp>
      <p:sp>
        <p:nvSpPr>
          <p:cNvPr id="82986" name="TextBox 4"/>
          <p:cNvSpPr txBox="1">
            <a:spLocks noChangeArrowheads="1"/>
          </p:cNvSpPr>
          <p:nvPr/>
        </p:nvSpPr>
        <p:spPr bwMode="auto">
          <a:xfrm>
            <a:off x="533400" y="1125538"/>
            <a:ext cx="799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Existing relationships having collaborative (joint) projects:</a:t>
            </a:r>
          </a:p>
        </p:txBody>
      </p:sp>
      <p:sp>
        <p:nvSpPr>
          <p:cNvPr id="8298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5077DF-23B5-40BC-9FF9-E11BC3D5C630}" type="slidenum">
              <a:rPr lang="en-US" altLang="en-US" sz="1200" smtClean="0">
                <a:solidFill>
                  <a:srgbClr val="898989"/>
                </a:solidFill>
              </a:rPr>
              <a:pPr>
                <a:spcBef>
                  <a:spcPct val="0"/>
                </a:spcBef>
                <a:buFontTx/>
                <a:buNone/>
              </a:pPr>
              <a:t>61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50825" y="228600"/>
            <a:ext cx="8642350" cy="608013"/>
          </a:xfrm>
        </p:spPr>
        <p:txBody>
          <a:bodyPr/>
          <a:lstStyle/>
          <a:p>
            <a:r>
              <a:rPr lang="en-US" altLang="en-US" sz="2800" b="1" smtClean="0"/>
              <a:t>SG17 collaborative work with ISO/IEC JTC 1 (cnt’d)</a:t>
            </a:r>
          </a:p>
        </p:txBody>
      </p:sp>
      <p:sp>
        <p:nvSpPr>
          <p:cNvPr id="83971" name="Content Placeholder 2"/>
          <p:cNvSpPr>
            <a:spLocks noGrp="1"/>
          </p:cNvSpPr>
          <p:nvPr>
            <p:ph idx="1"/>
          </p:nvPr>
        </p:nvSpPr>
        <p:spPr>
          <a:xfrm>
            <a:off x="250825" y="1052513"/>
            <a:ext cx="8755063" cy="5656262"/>
          </a:xfrm>
        </p:spPr>
        <p:txBody>
          <a:bodyPr/>
          <a:lstStyle/>
          <a:p>
            <a:pPr>
              <a:lnSpc>
                <a:spcPct val="80000"/>
              </a:lnSpc>
              <a:buClr>
                <a:srgbClr val="FF0000"/>
              </a:buClr>
              <a:buFont typeface="Wingdings" panose="05000000000000000000" pitchFamily="2" charset="2"/>
              <a:buChar char="§"/>
            </a:pPr>
            <a:r>
              <a:rPr lang="en-US" altLang="en-US" sz="2800" smtClean="0"/>
              <a:t>Guide for ITU-T and ISO/IEC JTC 1 Cooperation</a:t>
            </a:r>
          </a:p>
          <a:p>
            <a:pPr lvl="1">
              <a:lnSpc>
                <a:spcPct val="80000"/>
              </a:lnSpc>
              <a:buClr>
                <a:srgbClr val="FF0000"/>
              </a:buClr>
              <a:buFont typeface="Arial" panose="020B0604020202020204" pitchFamily="34" charset="0"/>
              <a:buChar char="•"/>
            </a:pPr>
            <a:r>
              <a:rPr lang="en-US" altLang="en-US" sz="2400" smtClean="0">
                <a:hlinkClick r:id="rId2"/>
              </a:rPr>
              <a:t>http://itu.int/rec/T-REC-A.23-201002-I!AnnA</a:t>
            </a:r>
            <a:endParaRPr lang="en-US" altLang="en-US" sz="2400" smtClean="0"/>
          </a:p>
          <a:p>
            <a:pPr>
              <a:lnSpc>
                <a:spcPts val="2600"/>
              </a:lnSpc>
              <a:buClr>
                <a:srgbClr val="FF0000"/>
              </a:buClr>
              <a:buFont typeface="Wingdings" panose="05000000000000000000" pitchFamily="2" charset="2"/>
              <a:buChar char="§"/>
            </a:pPr>
            <a:r>
              <a:rPr lang="en-US" altLang="en-US" sz="2800" smtClean="0"/>
              <a:t>Listing of common text and technically aligned Recommendations | International Standards</a:t>
            </a:r>
          </a:p>
          <a:p>
            <a:pPr lvl="1">
              <a:lnSpc>
                <a:spcPct val="80000"/>
              </a:lnSpc>
              <a:buClr>
                <a:srgbClr val="FF0000"/>
              </a:buClr>
              <a:buFont typeface="Arial" panose="020B0604020202020204" pitchFamily="34" charset="0"/>
              <a:buChar char="•"/>
            </a:pPr>
            <a:r>
              <a:rPr lang="en-US" altLang="en-US" sz="1200" smtClean="0">
                <a:hlinkClick r:id="rId3"/>
              </a:rPr>
              <a:t>http://www.itu.int/en/ITU-T/studygroups/2013-2016/17/Documents/reference-info/Common-and-aligned-Rec-ISO.docx</a:t>
            </a:r>
            <a:endParaRPr lang="en-US" altLang="en-US" sz="1200" smtClean="0"/>
          </a:p>
          <a:p>
            <a:pPr lvl="1">
              <a:lnSpc>
                <a:spcPct val="80000"/>
              </a:lnSpc>
              <a:buClr>
                <a:srgbClr val="FF0000"/>
              </a:buClr>
              <a:buFont typeface="Arial" panose="020B0604020202020204" pitchFamily="34" charset="0"/>
              <a:buChar char="•"/>
            </a:pPr>
            <a:r>
              <a:rPr lang="en-US" altLang="en-US" smtClean="0"/>
              <a:t>Mapping between ISO/IEC International Standards and ITU-T Recommendations</a:t>
            </a:r>
          </a:p>
          <a:p>
            <a:pPr lvl="1">
              <a:lnSpc>
                <a:spcPct val="80000"/>
              </a:lnSpc>
              <a:buClr>
                <a:srgbClr val="FF0000"/>
              </a:buClr>
              <a:buFont typeface="Arial" panose="020B0604020202020204" pitchFamily="34" charset="0"/>
              <a:buChar char="•"/>
            </a:pPr>
            <a:r>
              <a:rPr lang="en-US" altLang="en-US" sz="1200" smtClean="0">
                <a:hlinkClick r:id="rId4"/>
              </a:rPr>
              <a:t>http://www.itu.int/en/ITU-T/studygroups/2013-2016/17/Documents/reference-info/ISO-Rec-mapping-01-15.docx</a:t>
            </a:r>
            <a:endParaRPr lang="en-US" altLang="en-US" sz="1200" smtClean="0"/>
          </a:p>
          <a:p>
            <a:pPr>
              <a:lnSpc>
                <a:spcPts val="2600"/>
              </a:lnSpc>
              <a:buClr>
                <a:srgbClr val="FF0000"/>
              </a:buClr>
              <a:buFont typeface="Wingdings" panose="05000000000000000000" pitchFamily="2" charset="2"/>
              <a:buChar char="§"/>
            </a:pPr>
            <a:r>
              <a:rPr lang="en-US" altLang="en-US" sz="2800" smtClean="0"/>
              <a:t>Relationships of SG17 Questions with JTC 1 SCs</a:t>
            </a:r>
            <a:br>
              <a:rPr lang="en-US" altLang="en-US" sz="2800" smtClean="0"/>
            </a:br>
            <a:r>
              <a:rPr lang="en-US" altLang="en-US" sz="2800" smtClean="0"/>
              <a:t>that categorizes the nature of relationships as:</a:t>
            </a:r>
          </a:p>
          <a:p>
            <a:pPr lvl="1">
              <a:lnSpc>
                <a:spcPts val="2000"/>
              </a:lnSpc>
              <a:buClr>
                <a:srgbClr val="FF0000"/>
              </a:buClr>
            </a:pPr>
            <a:r>
              <a:rPr lang="en-US" altLang="en-US" smtClean="0"/>
              <a:t>joint work (e.g., common texts or twin texts)</a:t>
            </a:r>
          </a:p>
          <a:p>
            <a:pPr lvl="1">
              <a:lnSpc>
                <a:spcPts val="2000"/>
              </a:lnSpc>
              <a:buClr>
                <a:srgbClr val="FF0000"/>
              </a:buClr>
            </a:pPr>
            <a:r>
              <a:rPr lang="en-US" altLang="en-US" smtClean="0"/>
              <a:t>technical collaboration by liaison mechanism</a:t>
            </a:r>
          </a:p>
          <a:p>
            <a:pPr lvl="1">
              <a:lnSpc>
                <a:spcPts val="2000"/>
              </a:lnSpc>
              <a:buClr>
                <a:srgbClr val="FF0000"/>
              </a:buClr>
            </a:pPr>
            <a:r>
              <a:rPr lang="en-US" altLang="en-US" smtClean="0"/>
              <a:t>informational liaison</a:t>
            </a:r>
          </a:p>
          <a:p>
            <a:pPr lvl="1">
              <a:lnSpc>
                <a:spcPts val="2400"/>
              </a:lnSpc>
              <a:buClr>
                <a:srgbClr val="FF0000"/>
              </a:buClr>
              <a:buFont typeface="Arial" panose="020B0604020202020204" pitchFamily="34" charset="0"/>
              <a:buChar char="•"/>
            </a:pPr>
            <a:r>
              <a:rPr lang="en-US" altLang="en-US" sz="2000" smtClean="0">
                <a:hlinkClick r:id="rId5"/>
              </a:rPr>
              <a:t>http://itu.int/en/ITU-T/studygroups/com17/Pages/relationships.aspx</a:t>
            </a:r>
            <a:endParaRPr lang="en-US" altLang="en-US" sz="2000" smtClean="0"/>
          </a:p>
        </p:txBody>
      </p:sp>
      <p:sp>
        <p:nvSpPr>
          <p:cNvPr id="839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D0F1D9-C523-40EB-AD16-F90AEACF67E2}" type="slidenum">
              <a:rPr lang="en-US" altLang="en-US" sz="1200" smtClean="0">
                <a:solidFill>
                  <a:srgbClr val="898989"/>
                </a:solidFill>
              </a:rPr>
              <a:pPr>
                <a:spcBef>
                  <a:spcPct val="0"/>
                </a:spcBef>
                <a:buFontTx/>
                <a:buNone/>
              </a:pPr>
              <a:t>62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b="1" dirty="0" smtClean="0">
                <a:solidFill>
                  <a:srgbClr val="FF0000"/>
                </a:solidFill>
              </a:rPr>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8499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B97543-49D7-4ACB-8507-A2041A18FF31}" type="slidenum">
              <a:rPr lang="en-US" altLang="en-US" sz="1200" smtClean="0">
                <a:solidFill>
                  <a:srgbClr val="898989"/>
                </a:solidFill>
              </a:rPr>
              <a:pPr>
                <a:spcBef>
                  <a:spcPct val="0"/>
                </a:spcBef>
                <a:buFontTx/>
                <a:buNone/>
              </a:pPr>
              <a:t>63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z="2800" b="1" smtClean="0"/>
              <a:t>Future Study </a:t>
            </a:r>
            <a:r>
              <a:rPr lang="en-US" altLang="en-US" sz="2800" b="1" dirty="0" smtClean="0"/>
              <a:t>Group 17 Meetings</a:t>
            </a:r>
          </a:p>
        </p:txBody>
      </p:sp>
      <p:sp>
        <p:nvSpPr>
          <p:cNvPr id="86019" name="Content Placeholder 2"/>
          <p:cNvSpPr>
            <a:spLocks noGrp="1"/>
          </p:cNvSpPr>
          <p:nvPr>
            <p:ph idx="1"/>
          </p:nvPr>
        </p:nvSpPr>
        <p:spPr>
          <a:xfrm>
            <a:off x="457200" y="1196975"/>
            <a:ext cx="8435975" cy="5400675"/>
          </a:xfrm>
        </p:spPr>
        <p:txBody>
          <a:bodyPr/>
          <a:lstStyle/>
          <a:p>
            <a:pPr marL="0" indent="0">
              <a:buClr>
                <a:srgbClr val="FF0000"/>
              </a:buClr>
              <a:buNone/>
            </a:pPr>
            <a:r>
              <a:rPr lang="en-US" altLang="en-US" sz="2800" dirty="0" smtClean="0"/>
              <a:t>For </a:t>
            </a:r>
            <a:r>
              <a:rPr lang="en-US" altLang="en-US" sz="2800" dirty="0"/>
              <a:t>2016, two Study Group 17 meetings have been scheduled for:</a:t>
            </a:r>
          </a:p>
          <a:p>
            <a:pPr marL="0" indent="0" eaLnBrk="1" hangingPunct="1">
              <a:spcBef>
                <a:spcPts val="500"/>
              </a:spcBef>
              <a:buClr>
                <a:srgbClr val="FF0000"/>
              </a:buClr>
              <a:buFont typeface="Wingdings" panose="05000000000000000000" pitchFamily="2" charset="2"/>
              <a:buChar char="§"/>
            </a:pPr>
            <a:r>
              <a:rPr lang="en-US" altLang="en-US" sz="2400" dirty="0" smtClean="0"/>
              <a:t>  14 – 23 March 2016, Geneva, Switzerland (tbc)</a:t>
            </a:r>
          </a:p>
          <a:p>
            <a:pPr marL="0" indent="0" eaLnBrk="1" hangingPunct="1">
              <a:spcBef>
                <a:spcPts val="500"/>
              </a:spcBef>
              <a:buClr>
                <a:srgbClr val="FF0000"/>
              </a:buClr>
              <a:buFont typeface="Wingdings" panose="05000000000000000000" pitchFamily="2" charset="2"/>
              <a:buChar char="§"/>
            </a:pPr>
            <a:endParaRPr lang="en-US" altLang="en-US" sz="2400" dirty="0" smtClean="0"/>
          </a:p>
          <a:p>
            <a:pPr marL="0" indent="0" eaLnBrk="1" hangingPunct="1">
              <a:spcBef>
                <a:spcPts val="500"/>
              </a:spcBef>
              <a:buClr>
                <a:srgbClr val="FF0000"/>
              </a:buClr>
              <a:buFont typeface="Wingdings" panose="05000000000000000000" pitchFamily="2" charset="2"/>
              <a:buChar char="§"/>
            </a:pPr>
            <a:r>
              <a:rPr lang="en-US" altLang="en-US" sz="2400" dirty="0" smtClean="0"/>
              <a:t>  31 August – 9 September 2016, Geneva, Switzerland (tbc).</a:t>
            </a:r>
            <a:br>
              <a:rPr lang="en-US" altLang="en-US" sz="2400" dirty="0" smtClean="0"/>
            </a:br>
            <a:endParaRPr lang="en-GB" altLang="en-US" sz="2400" dirty="0" smtClean="0"/>
          </a:p>
          <a:p>
            <a:pPr marL="0" indent="0">
              <a:buClr>
                <a:srgbClr val="FF0000"/>
              </a:buClr>
              <a:buFont typeface="Wingdings" panose="05000000000000000000" pitchFamily="2" charset="2"/>
              <a:buChar char="§"/>
            </a:pPr>
            <a:endParaRPr lang="en-US" altLang="en-US" sz="2400" dirty="0" smtClean="0"/>
          </a:p>
          <a:p>
            <a:pPr marL="0" indent="0" hangingPunct="1">
              <a:buClr>
                <a:srgbClr val="FF0000"/>
              </a:buClr>
              <a:buFont typeface="Wingdings" panose="05000000000000000000" pitchFamily="2" charset="2"/>
              <a:buChar char="§"/>
            </a:pPr>
            <a:endParaRPr lang="en-US" altLang="en-US" sz="2800" dirty="0" smtClean="0"/>
          </a:p>
          <a:p>
            <a:pPr marL="0" indent="0" hangingPunct="1">
              <a:buClr>
                <a:srgbClr val="FF0000"/>
              </a:buClr>
              <a:buFont typeface="Wingdings" panose="05000000000000000000" pitchFamily="2" charset="2"/>
              <a:buChar char="§"/>
            </a:pPr>
            <a:endParaRPr lang="en-US" altLang="en-US" sz="2800" dirty="0" smtClean="0"/>
          </a:p>
        </p:txBody>
      </p:sp>
      <p:sp>
        <p:nvSpPr>
          <p:cNvPr id="860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F25C83-9DEE-4A25-A54C-681E0B05C51F}" type="slidenum">
              <a:rPr lang="en-US" altLang="en-US" sz="1200" smtClean="0">
                <a:solidFill>
                  <a:srgbClr val="898989"/>
                </a:solidFill>
              </a:rPr>
              <a:pPr>
                <a:spcBef>
                  <a:spcPct val="0"/>
                </a:spcBef>
                <a:buFontTx/>
                <a:buNone/>
              </a:pPr>
              <a:t>64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457200" y="2564904"/>
            <a:ext cx="8435975" cy="1800200"/>
          </a:xfrm>
        </p:spPr>
        <p:txBody>
          <a:bodyPr/>
          <a:lstStyle/>
          <a:p>
            <a:pPr marL="0" indent="0" algn="ctr" hangingPunct="1">
              <a:buClr>
                <a:srgbClr val="FF0000"/>
              </a:buClr>
              <a:buFont typeface="Arial" panose="020B0604020202020204" pitchFamily="34" charset="0"/>
              <a:buNone/>
            </a:pPr>
            <a:r>
              <a:rPr lang="en-US" altLang="en-US" sz="4400" b="1" dirty="0">
                <a:solidFill>
                  <a:srgbClr val="151ECD"/>
                </a:solidFill>
                <a:latin typeface="+mj-lt"/>
                <a:ea typeface="+mj-ea"/>
                <a:cs typeface="+mj-cs"/>
              </a:rPr>
              <a:t>Thank y</a:t>
            </a:r>
            <a:r>
              <a:rPr lang="en-US" altLang="en-US" sz="4400" b="1" dirty="0" smtClean="0">
                <a:solidFill>
                  <a:srgbClr val="151ECD"/>
                </a:solidFill>
                <a:latin typeface="+mj-lt"/>
                <a:ea typeface="+mj-ea"/>
                <a:cs typeface="+mj-cs"/>
              </a:rPr>
              <a:t>ou </a:t>
            </a:r>
            <a:r>
              <a:rPr lang="en-US" altLang="en-US" sz="4400" b="1" dirty="0">
                <a:solidFill>
                  <a:srgbClr val="151ECD"/>
                </a:solidFill>
                <a:latin typeface="+mj-lt"/>
                <a:ea typeface="+mj-ea"/>
                <a:cs typeface="+mj-cs"/>
              </a:rPr>
              <a:t>v</a:t>
            </a:r>
            <a:r>
              <a:rPr lang="en-US" altLang="en-US" sz="4400" b="1" dirty="0" smtClean="0">
                <a:solidFill>
                  <a:srgbClr val="151ECD"/>
                </a:solidFill>
                <a:latin typeface="+mj-lt"/>
                <a:ea typeface="+mj-ea"/>
                <a:cs typeface="+mj-cs"/>
              </a:rPr>
              <a:t>ery much</a:t>
            </a:r>
          </a:p>
          <a:p>
            <a:pPr marL="0" indent="0" algn="ctr" hangingPunct="1">
              <a:buClr>
                <a:srgbClr val="FF0000"/>
              </a:buClr>
              <a:buFont typeface="Arial" panose="020B0604020202020204" pitchFamily="34" charset="0"/>
              <a:buNone/>
            </a:pPr>
            <a:r>
              <a:rPr lang="en-US" altLang="en-US" sz="4400" b="1" dirty="0" smtClean="0">
                <a:solidFill>
                  <a:srgbClr val="151ECD"/>
                </a:solidFill>
                <a:latin typeface="+mj-lt"/>
                <a:ea typeface="+mj-ea"/>
                <a:cs typeface="+mj-cs"/>
              </a:rPr>
              <a:t>for </a:t>
            </a:r>
            <a:r>
              <a:rPr lang="en-US" altLang="en-US" sz="4400" b="1" dirty="0">
                <a:solidFill>
                  <a:srgbClr val="151ECD"/>
                </a:solidFill>
                <a:latin typeface="+mj-lt"/>
                <a:ea typeface="+mj-ea"/>
                <a:cs typeface="+mj-cs"/>
              </a:rPr>
              <a:t>y</a:t>
            </a:r>
            <a:r>
              <a:rPr lang="en-US" altLang="en-US" sz="4400" b="1" dirty="0" smtClean="0">
                <a:solidFill>
                  <a:srgbClr val="151ECD"/>
                </a:solidFill>
                <a:latin typeface="+mj-lt"/>
                <a:ea typeface="+mj-ea"/>
                <a:cs typeface="+mj-cs"/>
              </a:rPr>
              <a:t>our </a:t>
            </a:r>
            <a:r>
              <a:rPr lang="en-US" altLang="en-US" sz="4400" b="1" dirty="0">
                <a:solidFill>
                  <a:srgbClr val="151ECD"/>
                </a:solidFill>
                <a:latin typeface="+mj-lt"/>
                <a:ea typeface="+mj-ea"/>
                <a:cs typeface="+mj-cs"/>
              </a:rPr>
              <a:t>a</a:t>
            </a:r>
            <a:r>
              <a:rPr lang="en-US" altLang="en-US" sz="4400" b="1" dirty="0" smtClean="0">
                <a:solidFill>
                  <a:srgbClr val="151ECD"/>
                </a:solidFill>
                <a:latin typeface="+mj-lt"/>
                <a:ea typeface="+mj-ea"/>
                <a:cs typeface="+mj-cs"/>
              </a:rPr>
              <a:t>ttention!</a:t>
            </a:r>
            <a:endParaRPr lang="en-US" altLang="en-US" sz="4400" dirty="0" smtClean="0"/>
          </a:p>
        </p:txBody>
      </p:sp>
      <p:sp>
        <p:nvSpPr>
          <p:cNvPr id="860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F25C83-9DEE-4A25-A54C-681E0B05C51F}" type="slidenum">
              <a:rPr lang="en-US" altLang="en-US" sz="1200" smtClean="0">
                <a:solidFill>
                  <a:srgbClr val="898989"/>
                </a:solidFill>
              </a:rPr>
              <a:pPr>
                <a:spcBef>
                  <a:spcPct val="0"/>
                </a:spcBef>
                <a:buFontTx/>
                <a:buNone/>
              </a:pPr>
              <a:t>65</a:t>
            </a:fld>
            <a:r>
              <a:rPr lang="en-US" altLang="en-US" sz="1200" dirty="0" smtClean="0">
                <a:solidFill>
                  <a:srgbClr val="898989"/>
                </a:solidFill>
              </a:rPr>
              <a:t>/117</a:t>
            </a:r>
          </a:p>
        </p:txBody>
      </p:sp>
    </p:spTree>
    <p:extLst>
      <p:ext uri="{BB962C8B-B14F-4D97-AF65-F5344CB8AC3E}">
        <p14:creationId xmlns:p14="http://schemas.microsoft.com/office/powerpoint/2010/main" val="27055288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2800" b="1" smtClean="0"/>
              <a:t>ICT Discovery Museum</a:t>
            </a:r>
          </a:p>
        </p:txBody>
      </p:sp>
      <p:sp>
        <p:nvSpPr>
          <p:cNvPr id="87043" name="Content Placeholder 2"/>
          <p:cNvSpPr>
            <a:spLocks noGrp="1"/>
          </p:cNvSpPr>
          <p:nvPr>
            <p:ph idx="1"/>
          </p:nvPr>
        </p:nvSpPr>
        <p:spPr>
          <a:xfrm>
            <a:off x="341313" y="1863725"/>
            <a:ext cx="8686800" cy="4400550"/>
          </a:xfrm>
        </p:spPr>
        <p:txBody>
          <a:bodyPr/>
          <a:lstStyle/>
          <a:p>
            <a:pPr marL="457200" indent="-457200"/>
            <a:r>
              <a:rPr lang="en-US" altLang="en-US" sz="2400" dirty="0" smtClean="0"/>
              <a:t>Located at ITU HQs, 2</a:t>
            </a:r>
            <a:r>
              <a:rPr lang="en-US" altLang="en-US" sz="2400" baseline="30000" dirty="0" smtClean="0"/>
              <a:t>nd</a:t>
            </a:r>
            <a:r>
              <a:rPr lang="en-US" altLang="en-US" sz="2400" dirty="0" smtClean="0"/>
              <a:t> floor </a:t>
            </a:r>
            <a:r>
              <a:rPr lang="en-US" altLang="en-US" sz="2400" dirty="0" err="1" smtClean="0"/>
              <a:t>Montbrillant</a:t>
            </a:r>
            <a:r>
              <a:rPr lang="en-US" altLang="en-US" sz="2400" dirty="0" smtClean="0"/>
              <a:t> building</a:t>
            </a:r>
          </a:p>
          <a:p>
            <a:pPr marL="457200" indent="-457200"/>
            <a:endParaRPr lang="en-US" altLang="en-US" sz="1600" dirty="0" smtClean="0"/>
          </a:p>
          <a:p>
            <a:pPr marL="457200" indent="-457200"/>
            <a:r>
              <a:rPr lang="en-US" altLang="en-US" sz="2400" dirty="0" smtClean="0"/>
              <a:t>Showcases the evolution of ICTs through the ages with interactive exhibitions and educational  </a:t>
            </a:r>
            <a:r>
              <a:rPr lang="en-US" altLang="en-US" sz="2400" dirty="0" err="1" smtClean="0"/>
              <a:t>programmes</a:t>
            </a:r>
            <a:endParaRPr lang="en-US" altLang="en-US" sz="2400" dirty="0" smtClean="0"/>
          </a:p>
          <a:p>
            <a:pPr marL="457200" indent="-457200"/>
            <a:endParaRPr lang="en-US" altLang="en-US" sz="1600" dirty="0" smtClean="0"/>
          </a:p>
          <a:p>
            <a:pPr marL="457200" indent="-457200"/>
            <a:r>
              <a:rPr lang="en-US" altLang="en-US" sz="2400" dirty="0" smtClean="0"/>
              <a:t>Free guided tours available in all 6 UN languages (to be reserved in advance)</a:t>
            </a:r>
          </a:p>
          <a:p>
            <a:pPr marL="457200" indent="-457200"/>
            <a:endParaRPr lang="en-US" altLang="en-US" sz="1600" dirty="0" smtClean="0"/>
          </a:p>
          <a:p>
            <a:pPr marL="457200" indent="-457200"/>
            <a:r>
              <a:rPr lang="en-US" altLang="en-US" sz="2400" dirty="0" smtClean="0"/>
              <a:t>Open Monday to Friday, 10:00 to 17:00 </a:t>
            </a:r>
            <a:endParaRPr lang="en-US" altLang="en-US" sz="1600" dirty="0" smtClean="0"/>
          </a:p>
          <a:p>
            <a:pPr marL="457200" indent="-457200"/>
            <a:endParaRPr lang="en-US" altLang="en-US" sz="1600" dirty="0" smtClean="0">
              <a:hlinkClick r:id="rId2"/>
            </a:endParaRPr>
          </a:p>
          <a:p>
            <a:pPr marL="457200" indent="-457200"/>
            <a:r>
              <a:rPr lang="en-US" altLang="en-US" sz="2400" dirty="0" smtClean="0">
                <a:hlinkClick r:id="rId2"/>
              </a:rPr>
              <a:t>info@ictdiscovery.org</a:t>
            </a:r>
            <a:r>
              <a:rPr lang="en-US" altLang="en-US" sz="2400" dirty="0" smtClean="0"/>
              <a:t> +41 22 730 6155 </a:t>
            </a:r>
          </a:p>
          <a:p>
            <a:pPr marL="457200" indent="-457200"/>
            <a:endParaRPr lang="en-US" altLang="en-US" sz="2400" dirty="0" smtClean="0"/>
          </a:p>
          <a:p>
            <a:pPr marL="457200" indent="-457200"/>
            <a:endParaRPr lang="en-US" altLang="en-US" sz="2400" dirty="0" smtClean="0"/>
          </a:p>
          <a:p>
            <a:pPr marL="457200" indent="-457200"/>
            <a:endParaRPr lang="en-US" altLang="en-US" sz="2400" dirty="0" smtClean="0"/>
          </a:p>
          <a:p>
            <a:pPr marL="457200" indent="-457200"/>
            <a:endParaRPr lang="en-US" altLang="en-US" sz="2400" dirty="0" smtClean="0"/>
          </a:p>
          <a:p>
            <a:pPr marL="457200" indent="-457200"/>
            <a:endParaRPr lang="en-US" altLang="en-US" sz="2400" dirty="0" smtClean="0"/>
          </a:p>
          <a:p>
            <a:pPr marL="457200" indent="-457200"/>
            <a:endParaRPr lang="en-US" altLang="en-US" dirty="0" smtClean="0"/>
          </a:p>
        </p:txBody>
      </p:sp>
      <p:sp>
        <p:nvSpPr>
          <p:cNvPr id="8704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4D5E3F-7937-4C02-8C12-92735C516B73}" type="slidenum">
              <a:rPr lang="en-US" altLang="en-US" sz="1200" smtClean="0">
                <a:solidFill>
                  <a:srgbClr val="898989"/>
                </a:solidFill>
              </a:rPr>
              <a:pPr>
                <a:spcBef>
                  <a:spcPct val="0"/>
                </a:spcBef>
                <a:buFontTx/>
                <a:buNone/>
              </a:pPr>
              <a:t>66</a:t>
            </a:fld>
            <a:r>
              <a:rPr lang="en-US" altLang="en-US" sz="1200" dirty="0" smtClean="0">
                <a:solidFill>
                  <a:srgbClr val="898989"/>
                </a:solidFill>
              </a:rPr>
              <a:t>/117</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b="1" dirty="0" smtClean="0">
                <a:solidFill>
                  <a:srgbClr val="FF0000"/>
                </a:solidFill>
              </a:rPr>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8806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187735-19EA-48C4-9B43-60C1336BEB0F}" type="slidenum">
              <a:rPr lang="en-US" altLang="en-US" sz="1200" smtClean="0">
                <a:solidFill>
                  <a:srgbClr val="898989"/>
                </a:solidFill>
              </a:rPr>
              <a:pPr>
                <a:spcBef>
                  <a:spcPct val="0"/>
                </a:spcBef>
                <a:buFontTx/>
                <a:buNone/>
              </a:pPr>
              <a:t>67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28600"/>
            <a:ext cx="8229600" cy="381000"/>
          </a:xfrm>
        </p:spPr>
        <p:txBody>
          <a:bodyPr/>
          <a:lstStyle/>
          <a:p>
            <a:r>
              <a:rPr lang="en-US" altLang="en-US" sz="2800" b="1" smtClean="0"/>
              <a:t>Reference links</a:t>
            </a:r>
          </a:p>
        </p:txBody>
      </p:sp>
      <p:sp>
        <p:nvSpPr>
          <p:cNvPr id="89091" name="Content Placeholder 2"/>
          <p:cNvSpPr>
            <a:spLocks noGrp="1"/>
          </p:cNvSpPr>
          <p:nvPr>
            <p:ph idx="1"/>
          </p:nvPr>
        </p:nvSpPr>
        <p:spPr>
          <a:xfrm>
            <a:off x="395288" y="765175"/>
            <a:ext cx="8610600" cy="5943600"/>
          </a:xfrm>
        </p:spPr>
        <p:txBody>
          <a:bodyPr/>
          <a:lstStyle/>
          <a:p>
            <a:pPr>
              <a:buClr>
                <a:srgbClr val="FF0000"/>
              </a:buClr>
              <a:buFont typeface="Wingdings" panose="05000000000000000000" pitchFamily="2" charset="2"/>
              <a:buChar char="§"/>
            </a:pPr>
            <a:r>
              <a:rPr lang="en-US" altLang="en-US" sz="1800" dirty="0" smtClean="0"/>
              <a:t>Webpage for ITU-T Study Group 17</a:t>
            </a:r>
          </a:p>
          <a:p>
            <a:pPr lvl="1">
              <a:buClr>
                <a:srgbClr val="FF0000"/>
              </a:buClr>
              <a:buFont typeface="Arial" panose="020B0604020202020204" pitchFamily="34" charset="0"/>
              <a:buChar char="•"/>
            </a:pPr>
            <a:r>
              <a:rPr lang="en-US" altLang="en-US" sz="1800" dirty="0" smtClean="0">
                <a:hlinkClick r:id="rId2"/>
              </a:rPr>
              <a:t>http://itu.int/ITU-T/studygroups/com17</a:t>
            </a:r>
            <a:r>
              <a:rPr lang="en-US" altLang="en-US" sz="1800" dirty="0" smtClean="0"/>
              <a:t> </a:t>
            </a:r>
          </a:p>
          <a:p>
            <a:pPr>
              <a:buClr>
                <a:srgbClr val="FF0000"/>
              </a:buClr>
              <a:buFont typeface="Wingdings" panose="05000000000000000000" pitchFamily="2" charset="2"/>
              <a:buChar char="§"/>
            </a:pPr>
            <a:r>
              <a:rPr lang="en-US" altLang="en-US" sz="1800" dirty="0" smtClean="0"/>
              <a:t>Webpage on ICT security standard roadmap</a:t>
            </a:r>
          </a:p>
          <a:p>
            <a:pPr lvl="1">
              <a:buClr>
                <a:srgbClr val="FF0000"/>
              </a:buClr>
              <a:buFont typeface="Arial" panose="020B0604020202020204" pitchFamily="34" charset="0"/>
              <a:buChar char="•"/>
            </a:pPr>
            <a:r>
              <a:rPr lang="en-US" altLang="en-US" sz="1800" dirty="0" smtClean="0">
                <a:hlinkClick r:id="rId3"/>
              </a:rPr>
              <a:t>http://itu.int/ITU-T/studygroups/com17/ict</a:t>
            </a:r>
            <a:endParaRPr lang="en-US" altLang="en-US" sz="1800" dirty="0" smtClean="0"/>
          </a:p>
          <a:p>
            <a:pPr>
              <a:buClr>
                <a:srgbClr val="FF0000"/>
              </a:buClr>
              <a:buFont typeface="Wingdings" panose="05000000000000000000" pitchFamily="2" charset="2"/>
              <a:buChar char="§"/>
            </a:pPr>
            <a:r>
              <a:rPr lang="en-US" altLang="en-US" sz="1800" dirty="0" smtClean="0"/>
              <a:t>Webpage on ICT cybersecurity organizations</a:t>
            </a:r>
          </a:p>
          <a:p>
            <a:pPr lvl="1">
              <a:buClr>
                <a:srgbClr val="FF0000"/>
              </a:buClr>
              <a:buFont typeface="Arial" panose="020B0604020202020204" pitchFamily="34" charset="0"/>
              <a:buChar char="•"/>
            </a:pPr>
            <a:r>
              <a:rPr lang="en-US" altLang="en-US" sz="1800" dirty="0" smtClean="0">
                <a:hlinkClick r:id="rId4"/>
              </a:rPr>
              <a:t>http://itu.int/ITU-T/studygroups/com17/nfvo</a:t>
            </a:r>
            <a:endParaRPr lang="en-US" altLang="en-US" sz="1800" dirty="0" smtClean="0"/>
          </a:p>
          <a:p>
            <a:pPr>
              <a:buClr>
                <a:srgbClr val="FF0000"/>
              </a:buClr>
              <a:buFont typeface="Wingdings" panose="05000000000000000000" pitchFamily="2" charset="2"/>
              <a:buChar char="§"/>
            </a:pPr>
            <a:r>
              <a:rPr lang="en-US" altLang="en-US" sz="1800" dirty="0" smtClean="0"/>
              <a:t>Webpage for JCA on identity management</a:t>
            </a:r>
          </a:p>
          <a:p>
            <a:pPr lvl="1">
              <a:buClr>
                <a:srgbClr val="FF0000"/>
              </a:buClr>
              <a:buFont typeface="Arial" panose="020B0604020202020204" pitchFamily="34" charset="0"/>
              <a:buChar char="•"/>
            </a:pPr>
            <a:r>
              <a:rPr lang="en-US" altLang="en-US" sz="1800" dirty="0" smtClean="0">
                <a:hlinkClick r:id="rId5"/>
              </a:rPr>
              <a:t>http://www.itu.int/en/ITU-T/jca/idm</a:t>
            </a:r>
            <a:endParaRPr lang="en-US" altLang="en-US" sz="1800" dirty="0" smtClean="0"/>
          </a:p>
          <a:p>
            <a:pPr>
              <a:buClr>
                <a:srgbClr val="FF0000"/>
              </a:buClr>
              <a:buFont typeface="Wingdings" panose="05000000000000000000" pitchFamily="2" charset="2"/>
              <a:buChar char="§"/>
            </a:pPr>
            <a:r>
              <a:rPr lang="en-US" altLang="en-US" sz="1800" dirty="0" smtClean="0"/>
              <a:t>Webpage for JCA on child online protection</a:t>
            </a:r>
          </a:p>
          <a:p>
            <a:pPr lvl="1">
              <a:buClr>
                <a:srgbClr val="FF0000"/>
              </a:buClr>
              <a:buFont typeface="Arial" panose="020B0604020202020204" pitchFamily="34" charset="0"/>
              <a:buChar char="•"/>
            </a:pPr>
            <a:r>
              <a:rPr lang="en-US" altLang="en-US" sz="1800" dirty="0" smtClean="0">
                <a:hlinkClick r:id="rId6"/>
              </a:rPr>
              <a:t>http://www.itu.int/en/ITU-T/jca/COP</a:t>
            </a:r>
            <a:endParaRPr lang="en-US" altLang="en-US" sz="1800" dirty="0" smtClean="0"/>
          </a:p>
          <a:p>
            <a:pPr>
              <a:buClr>
                <a:srgbClr val="FF0000"/>
              </a:buClr>
              <a:buFont typeface="Wingdings" panose="05000000000000000000" pitchFamily="2" charset="2"/>
              <a:buChar char="§"/>
            </a:pPr>
            <a:r>
              <a:rPr lang="en-US" altLang="en-US" sz="1800" dirty="0" smtClean="0"/>
              <a:t>Webpage on lead study group on security</a:t>
            </a:r>
          </a:p>
          <a:p>
            <a:pPr lvl="1">
              <a:buClr>
                <a:srgbClr val="FF0000"/>
              </a:buClr>
              <a:buFont typeface="Arial" panose="020B0604020202020204" pitchFamily="34" charset="0"/>
              <a:buChar char="•"/>
            </a:pPr>
            <a:r>
              <a:rPr lang="en-US" altLang="en-US" sz="1800" dirty="0" smtClean="0">
                <a:hlinkClick r:id="rId7"/>
              </a:rPr>
              <a:t>http://itu.int/en/ITU-T/studygroups/com17/Pages/telesecurity.aspx</a:t>
            </a:r>
            <a:endParaRPr lang="en-US" altLang="en-US" sz="1800" dirty="0" smtClean="0"/>
          </a:p>
          <a:p>
            <a:pPr>
              <a:buClr>
                <a:srgbClr val="FF0000"/>
              </a:buClr>
              <a:buFont typeface="Wingdings" panose="05000000000000000000" pitchFamily="2" charset="2"/>
              <a:buChar char="§"/>
            </a:pPr>
            <a:r>
              <a:rPr lang="en-US" altLang="en-US" sz="1800" dirty="0" smtClean="0"/>
              <a:t>Webpage on lead study group on identity management</a:t>
            </a:r>
          </a:p>
          <a:p>
            <a:pPr lvl="1">
              <a:buClr>
                <a:srgbClr val="FF0000"/>
              </a:buClr>
              <a:buFont typeface="Arial" panose="020B0604020202020204" pitchFamily="34" charset="0"/>
              <a:buChar char="•"/>
            </a:pPr>
            <a:r>
              <a:rPr lang="en-US" altLang="en-US" sz="1800" dirty="0" smtClean="0">
                <a:hlinkClick r:id="rId8"/>
              </a:rPr>
              <a:t>http://itu.int/en/ITU-T/studygroups/com17/Pages/idm.aspx</a:t>
            </a:r>
            <a:endParaRPr lang="en-US" altLang="en-US" sz="1800" dirty="0" smtClean="0"/>
          </a:p>
          <a:p>
            <a:pPr>
              <a:buClr>
                <a:srgbClr val="FF0000"/>
              </a:buClr>
              <a:buFont typeface="Wingdings" panose="05000000000000000000" pitchFamily="2" charset="2"/>
              <a:buChar char="§"/>
            </a:pPr>
            <a:r>
              <a:rPr lang="en-US" altLang="en-US" sz="1800" dirty="0" smtClean="0"/>
              <a:t>Webpage on lead study group on languages and description techniques</a:t>
            </a:r>
          </a:p>
          <a:p>
            <a:pPr lvl="1">
              <a:buClr>
                <a:srgbClr val="FF0000"/>
              </a:buClr>
              <a:buFont typeface="Arial" panose="020B0604020202020204" pitchFamily="34" charset="0"/>
              <a:buChar char="•"/>
            </a:pPr>
            <a:r>
              <a:rPr lang="en-US" altLang="en-US" sz="1800" dirty="0" smtClean="0">
                <a:hlinkClick r:id="rId9"/>
              </a:rPr>
              <a:t>http://itu.int/en/ITU-T/studygroups/com17/Pages/ldt.aspx</a:t>
            </a:r>
            <a:endParaRPr lang="en-US" altLang="en-US" sz="1800" dirty="0" smtClean="0"/>
          </a:p>
          <a:p>
            <a:pPr>
              <a:buClr>
                <a:srgbClr val="FF0000"/>
              </a:buClr>
              <a:buFont typeface="Wingdings" panose="05000000000000000000" pitchFamily="2" charset="2"/>
              <a:buChar char="§"/>
            </a:pPr>
            <a:r>
              <a:rPr lang="en-US" altLang="en-US" sz="1800" dirty="0" smtClean="0"/>
              <a:t>ITU Security Manual: Security in Telecommunications and Information Technology</a:t>
            </a:r>
          </a:p>
          <a:p>
            <a:pPr lvl="1">
              <a:buClr>
                <a:srgbClr val="FF0000"/>
              </a:buClr>
              <a:buFont typeface="Arial" panose="020B0604020202020204" pitchFamily="34" charset="0"/>
              <a:buChar char="•"/>
            </a:pPr>
            <a:r>
              <a:rPr lang="en-US" altLang="en-US" sz="1800" dirty="0" smtClean="0">
                <a:hlinkClick r:id="rId10"/>
              </a:rPr>
              <a:t>http://www.itu.int/pub/publications.aspx?lang=en&amp;parent=T-HDB-SEC.05-2011</a:t>
            </a:r>
            <a:endParaRPr lang="en-US" altLang="en-US" sz="1800" dirty="0" smtClean="0"/>
          </a:p>
        </p:txBody>
      </p:sp>
      <p:sp>
        <p:nvSpPr>
          <p:cNvPr id="890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8958CC-A32D-4F83-A2E7-F3EC0A7E1B63}" type="slidenum">
              <a:rPr lang="en-US" altLang="en-US" sz="1200" smtClean="0">
                <a:solidFill>
                  <a:srgbClr val="898989"/>
                </a:solidFill>
              </a:rPr>
              <a:pPr>
                <a:spcBef>
                  <a:spcPct val="0"/>
                </a:spcBef>
                <a:buFontTx/>
                <a:buNone/>
              </a:pPr>
              <a:t>68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b="1" dirty="0" smtClean="0">
                <a:solidFill>
                  <a:srgbClr val="FF0000"/>
                </a:solidFill>
              </a:rPr>
              <a:t>Backup – SG17 Security Recommendations</a:t>
            </a:r>
          </a:p>
        </p:txBody>
      </p:sp>
      <p:sp>
        <p:nvSpPr>
          <p:cNvPr id="9011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869D62-FD8F-4A43-9E22-D5E14048FD7D}" type="slidenum">
              <a:rPr lang="en-US" altLang="en-US" sz="1200" smtClean="0">
                <a:solidFill>
                  <a:srgbClr val="898989"/>
                </a:solidFill>
              </a:rPr>
              <a:pPr>
                <a:spcBef>
                  <a:spcPct val="0"/>
                </a:spcBef>
                <a:buFontTx/>
                <a:buNone/>
              </a:pPr>
              <a:t>69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476250"/>
            <a:ext cx="8458200" cy="6192838"/>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b="1" dirty="0" smtClean="0">
                <a:solidFill>
                  <a:srgbClr val="FF0000"/>
                </a:solidFill>
              </a:rPr>
              <a:t>ITU Plenipotentiary Conference (PP-14) </a:t>
            </a:r>
            <a:r>
              <a:rPr lang="en-US" altLang="en-US" sz="3000" b="1" dirty="0" smtClean="0">
                <a:solidFill>
                  <a:srgbClr val="FF0000"/>
                </a:solidFill>
              </a:rPr>
              <a:t>actions on 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048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978717-0B30-40FC-84E6-8CCABAE4D2CD}" type="slidenum">
              <a:rPr lang="en-US" altLang="en-US" sz="1200" smtClean="0">
                <a:solidFill>
                  <a:srgbClr val="898989"/>
                </a:solidFill>
              </a:rPr>
              <a:pPr>
                <a:spcBef>
                  <a:spcPct val="0"/>
                </a:spcBef>
                <a:buFontTx/>
                <a:buNone/>
              </a:pPr>
              <a:t>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81000" y="1052513"/>
            <a:ext cx="8534400" cy="5653087"/>
          </a:xfrm>
        </p:spPr>
        <p:txBody>
          <a:bodyPr/>
          <a:lstStyle/>
          <a:p>
            <a:pPr marL="92075" lvl="1" indent="0">
              <a:lnSpc>
                <a:spcPct val="90000"/>
              </a:lnSpc>
              <a:spcBef>
                <a:spcPts val="800"/>
              </a:spcBef>
              <a:buClr>
                <a:srgbClr val="FF0000"/>
              </a:buClr>
              <a:buNone/>
            </a:pPr>
            <a:r>
              <a:rPr lang="en-US" altLang="en-US" sz="2400" dirty="0" smtClean="0"/>
              <a:t>Security </a:t>
            </a:r>
            <a:r>
              <a:rPr lang="en-US" altLang="en-US" sz="2400" dirty="0"/>
              <a:t>architecture for systems providing end-to-end communications (</a:t>
            </a:r>
            <a:r>
              <a:rPr lang="en-US" altLang="en-US" sz="2400" dirty="0">
                <a:hlinkClick r:id="rId2"/>
              </a:rPr>
              <a:t>Rec. ITU-T X.805</a:t>
            </a:r>
            <a:r>
              <a:rPr lang="en-US" altLang="en-US" sz="2400" dirty="0"/>
              <a:t>) </a:t>
            </a:r>
          </a:p>
          <a:p>
            <a:pPr marL="365125" lvl="1" indent="-273050">
              <a:lnSpc>
                <a:spcPct val="90000"/>
              </a:lnSpc>
              <a:spcBef>
                <a:spcPts val="800"/>
              </a:spcBef>
              <a:buClr>
                <a:srgbClr val="FF0000"/>
              </a:buClr>
              <a:buFont typeface="Wingdings" panose="05000000000000000000" pitchFamily="2" charset="2"/>
              <a:buChar char="§"/>
            </a:pPr>
            <a:r>
              <a:rPr lang="en-GB" sz="2400" dirty="0" smtClean="0"/>
              <a:t>Defines </a:t>
            </a:r>
            <a:r>
              <a:rPr lang="en-GB" sz="2400" dirty="0"/>
              <a:t>a </a:t>
            </a:r>
            <a:r>
              <a:rPr lang="en-GB" sz="2400" dirty="0" smtClean="0"/>
              <a:t>general network </a:t>
            </a:r>
            <a:r>
              <a:rPr lang="en-GB" sz="2400" dirty="0"/>
              <a:t>security architecture for providing end-to-end network security</a:t>
            </a:r>
            <a:endParaRPr lang="en-US" altLang="en-US" sz="2400" dirty="0"/>
          </a:p>
          <a:p>
            <a:pPr marL="365125" lvl="1" indent="-273050">
              <a:lnSpc>
                <a:spcPct val="90000"/>
              </a:lnSpc>
              <a:spcBef>
                <a:spcPts val="800"/>
              </a:spcBef>
              <a:buClr>
                <a:srgbClr val="FF0000"/>
              </a:buClr>
              <a:buFont typeface="Wingdings" panose="05000000000000000000" pitchFamily="2" charset="2"/>
              <a:buChar char="§"/>
            </a:pPr>
            <a:r>
              <a:rPr lang="en-GB" sz="2400" dirty="0"/>
              <a:t>F</a:t>
            </a:r>
            <a:r>
              <a:rPr lang="en-GB" sz="2400" dirty="0" smtClean="0"/>
              <a:t>or a systematic security design of products.</a:t>
            </a:r>
            <a:endParaRPr lang="en-US" sz="2400" dirty="0"/>
          </a:p>
        </p:txBody>
      </p:sp>
      <p:sp>
        <p:nvSpPr>
          <p:cNvPr id="174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128C088-0C26-4D6E-95A8-A7787E62D088}" type="slidenum">
              <a:rPr lang="en-US" altLang="en-US" sz="1200" smtClean="0">
                <a:solidFill>
                  <a:srgbClr val="898989"/>
                </a:solidFill>
              </a:rPr>
              <a:pPr>
                <a:spcBef>
                  <a:spcPct val="0"/>
                </a:spcBef>
                <a:buFont typeface="Arial" panose="020B0604020202020204" pitchFamily="34" charset="0"/>
                <a:buNone/>
              </a:pPr>
              <a:t>70</a:t>
            </a:fld>
            <a:r>
              <a:rPr lang="en-US" altLang="en-US" sz="1200" dirty="0" smtClean="0">
                <a:solidFill>
                  <a:srgbClr val="898989"/>
                </a:solidFill>
              </a:rPr>
              <a:t>/117</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67" y="3068960"/>
            <a:ext cx="7893465" cy="331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95288" y="6373813"/>
            <a:ext cx="85137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X.805 - Security architectural elements</a:t>
            </a:r>
            <a:endParaRPr lang="en-US" altLang="en-US" sz="2400"/>
          </a:p>
        </p:txBody>
      </p:sp>
      <p:sp>
        <p:nvSpPr>
          <p:cNvPr id="7" name="Rectangle 2"/>
          <p:cNvSpPr>
            <a:spLocks noGrp="1" noChangeArrowheads="1"/>
          </p:cNvSpPr>
          <p:nvPr>
            <p:ph type="title"/>
          </p:nvPr>
        </p:nvSpPr>
        <p:spPr>
          <a:xfrm>
            <a:off x="0" y="0"/>
            <a:ext cx="9144000" cy="1143000"/>
          </a:xfrm>
        </p:spPr>
        <p:txBody>
          <a:bodyPr/>
          <a:lstStyle/>
          <a:p>
            <a:r>
              <a:rPr lang="en-US" altLang="en-US" sz="2800" b="1" dirty="0" smtClean="0"/>
              <a:t>ITU-T SG17 </a:t>
            </a:r>
            <a:r>
              <a:rPr lang="en-US" altLang="en-US" sz="2800" b="1" dirty="0"/>
              <a:t>Security Recommendations</a:t>
            </a:r>
            <a:br>
              <a:rPr lang="en-US" altLang="en-US" sz="2800" b="1" dirty="0"/>
            </a:br>
            <a:r>
              <a:rPr lang="en-US" altLang="en-US" sz="2800" b="1" dirty="0"/>
              <a:t>Security architecture</a:t>
            </a:r>
            <a:endParaRPr lang="en-US" altLang="en-US" sz="2800" b="1" dirty="0" smtClean="0"/>
          </a:p>
        </p:txBody>
      </p:sp>
    </p:spTree>
    <p:extLst>
      <p:ext uri="{BB962C8B-B14F-4D97-AF65-F5344CB8AC3E}">
        <p14:creationId xmlns:p14="http://schemas.microsoft.com/office/powerpoint/2010/main" val="4110747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z="2800" b="1" dirty="0" smtClean="0"/>
              <a:t>Security </a:t>
            </a:r>
            <a:r>
              <a:rPr lang="en-US" altLang="en-US" sz="2800" b="1" dirty="0"/>
              <a:t>architecture</a:t>
            </a:r>
            <a:endParaRPr lang="en-US" altLang="en-US" sz="2800" b="1" dirty="0" smtClean="0"/>
          </a:p>
        </p:txBody>
      </p:sp>
      <p:sp>
        <p:nvSpPr>
          <p:cNvPr id="91139" name="Rectangle 6"/>
          <p:cNvSpPr>
            <a:spLocks noChangeArrowheads="1"/>
          </p:cNvSpPr>
          <p:nvPr/>
        </p:nvSpPr>
        <p:spPr bwMode="auto">
          <a:xfrm>
            <a:off x="539750" y="1052512"/>
            <a:ext cx="8569325" cy="424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OSI security architecture (</a:t>
            </a:r>
            <a:r>
              <a:rPr lang="en-US" altLang="en-US" sz="2400" dirty="0" smtClean="0">
                <a:hlinkClick r:id="rId2"/>
              </a:rPr>
              <a:t>Rec. ITU-T X.800</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OSI </a:t>
            </a:r>
            <a:r>
              <a:rPr lang="en-US" altLang="en-US" sz="2400" dirty="0"/>
              <a:t>security </a:t>
            </a:r>
            <a:r>
              <a:rPr lang="en-US" altLang="en-US" sz="2400" dirty="0" smtClean="0"/>
              <a:t>models</a:t>
            </a:r>
            <a:br>
              <a:rPr lang="en-US" altLang="en-US" sz="2400" dirty="0" smtClean="0"/>
            </a:br>
            <a:r>
              <a:rPr lang="en-US" altLang="en-US" sz="2400" dirty="0" smtClean="0"/>
              <a:t>(Recs</a:t>
            </a:r>
            <a:r>
              <a:rPr lang="en-US" altLang="en-US" sz="2400" dirty="0"/>
              <a:t>.  ITU-T </a:t>
            </a:r>
            <a:r>
              <a:rPr lang="en-US" altLang="en-US" sz="2400" dirty="0">
                <a:hlinkClick r:id="rId3"/>
              </a:rPr>
              <a:t>X.802</a:t>
            </a:r>
            <a:r>
              <a:rPr lang="en-US" altLang="en-US" sz="2400" dirty="0"/>
              <a:t>, </a:t>
            </a:r>
            <a:r>
              <a:rPr lang="en-US" altLang="en-US" sz="2400" dirty="0">
                <a:hlinkClick r:id="rId4"/>
              </a:rPr>
              <a:t>X.803</a:t>
            </a:r>
            <a:r>
              <a:rPr lang="en-US" altLang="en-US" sz="2400" dirty="0"/>
              <a:t>, </a:t>
            </a:r>
            <a:r>
              <a:rPr lang="en-US" altLang="en-US" sz="2400" dirty="0">
                <a:hlinkClick r:id="rId5"/>
              </a:rPr>
              <a:t>X.830</a:t>
            </a:r>
            <a:r>
              <a:rPr lang="en-US" altLang="en-US" sz="2400" dirty="0"/>
              <a:t>, </a:t>
            </a:r>
            <a:r>
              <a:rPr lang="en-US" altLang="en-US" sz="2400" dirty="0">
                <a:hlinkClick r:id="rId6"/>
              </a:rPr>
              <a:t>X.831</a:t>
            </a:r>
            <a:r>
              <a:rPr lang="en-US" altLang="en-US" sz="2400" dirty="0"/>
              <a:t>, </a:t>
            </a:r>
            <a:r>
              <a:rPr lang="en-US" altLang="en-US" sz="2400" dirty="0">
                <a:hlinkClick r:id="rId7"/>
              </a:rPr>
              <a:t>X.832</a:t>
            </a:r>
            <a:r>
              <a:rPr lang="en-US" altLang="en-US" sz="2400" dirty="0"/>
              <a:t>, </a:t>
            </a:r>
            <a:r>
              <a:rPr lang="en-US" altLang="en-US" sz="2400" dirty="0">
                <a:hlinkClick r:id="rId8"/>
              </a:rPr>
              <a:t>X.833</a:t>
            </a:r>
            <a:r>
              <a:rPr lang="en-US" altLang="en-US" sz="2400" dirty="0"/>
              <a:t>, </a:t>
            </a:r>
            <a:r>
              <a:rPr lang="en-US" altLang="en-US" sz="2400" dirty="0">
                <a:hlinkClick r:id="rId9"/>
              </a:rPr>
              <a:t>X.834</a:t>
            </a:r>
            <a:r>
              <a:rPr lang="en-US" altLang="en-US" sz="2400" dirty="0"/>
              <a:t>, </a:t>
            </a:r>
            <a:r>
              <a:rPr lang="en-US" altLang="en-US" sz="2400" dirty="0">
                <a:hlinkClick r:id="rId10"/>
              </a:rPr>
              <a:t>X.835</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OSI </a:t>
            </a:r>
            <a:r>
              <a:rPr lang="en-US" altLang="en-US" sz="2400" dirty="0"/>
              <a:t>security frameworks for open systems</a:t>
            </a:r>
            <a:br>
              <a:rPr lang="en-US" altLang="en-US" sz="2400" dirty="0"/>
            </a:br>
            <a:r>
              <a:rPr lang="en-US" altLang="en-US" sz="2400" dirty="0"/>
              <a:t>(Recs. ITU-T </a:t>
            </a:r>
            <a:r>
              <a:rPr lang="en-US" altLang="en-US" sz="2400" dirty="0">
                <a:hlinkClick r:id="rId11"/>
              </a:rPr>
              <a:t>X.810</a:t>
            </a:r>
            <a:r>
              <a:rPr lang="en-US" altLang="en-US" sz="2400" dirty="0"/>
              <a:t>, </a:t>
            </a:r>
            <a:r>
              <a:rPr lang="en-US" altLang="en-US" sz="2400" dirty="0">
                <a:hlinkClick r:id="rId12"/>
              </a:rPr>
              <a:t>X.811</a:t>
            </a:r>
            <a:r>
              <a:rPr lang="en-US" altLang="en-US" sz="2400" dirty="0"/>
              <a:t>,  </a:t>
            </a:r>
            <a:r>
              <a:rPr lang="en-US" altLang="en-US" sz="2400" dirty="0">
                <a:hlinkClick r:id="rId13"/>
              </a:rPr>
              <a:t>X.812</a:t>
            </a:r>
            <a:r>
              <a:rPr lang="en-US" altLang="en-US" sz="2400" dirty="0"/>
              <a:t>, </a:t>
            </a:r>
            <a:r>
              <a:rPr lang="en-US" altLang="en-US" sz="2400" dirty="0">
                <a:hlinkClick r:id="rId14"/>
              </a:rPr>
              <a:t>X.813</a:t>
            </a:r>
            <a:r>
              <a:rPr lang="en-US" altLang="en-US" sz="2400" dirty="0"/>
              <a:t>, </a:t>
            </a:r>
            <a:r>
              <a:rPr lang="en-US" altLang="en-US" sz="2400" dirty="0">
                <a:hlinkClick r:id="rId15"/>
              </a:rPr>
              <a:t>X.814</a:t>
            </a:r>
            <a:r>
              <a:rPr lang="en-US" altLang="en-US" sz="2400" dirty="0"/>
              <a:t>, </a:t>
            </a:r>
            <a:r>
              <a:rPr lang="en-US" altLang="en-US" sz="2400" dirty="0">
                <a:hlinkClick r:id="rId16"/>
              </a:rPr>
              <a:t>X.815</a:t>
            </a:r>
            <a:r>
              <a:rPr lang="en-US" altLang="en-US" sz="2400" dirty="0"/>
              <a:t>, </a:t>
            </a:r>
            <a:r>
              <a:rPr lang="en-US" altLang="en-US" sz="2400" dirty="0">
                <a:hlinkClick r:id="rId17"/>
              </a:rPr>
              <a:t>X.816</a:t>
            </a:r>
            <a:r>
              <a:rPr lang="en-US" altLang="en-US" sz="2400" dirty="0"/>
              <a:t>, </a:t>
            </a:r>
            <a:r>
              <a:rPr lang="en-US" altLang="en-US" sz="2400" dirty="0">
                <a:hlinkClick r:id="rId18"/>
              </a:rPr>
              <a:t>X.841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Security </a:t>
            </a:r>
            <a:r>
              <a:rPr lang="en-US" altLang="en-US" sz="2400" dirty="0"/>
              <a:t>architecture for systems providing end-to-end communications (</a:t>
            </a:r>
            <a:r>
              <a:rPr lang="en-US" altLang="en-US" sz="2400" dirty="0">
                <a:hlinkClick r:id="rId19"/>
              </a:rPr>
              <a:t>Rec. ITU-T X.805</a:t>
            </a:r>
            <a:r>
              <a:rPr lang="en-US" altLang="en-US" sz="2400" dirty="0"/>
              <a:t>) </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Security </a:t>
            </a:r>
            <a:r>
              <a:rPr lang="en-US" altLang="en-US" sz="2400" dirty="0"/>
              <a:t>architecture aspects (Recs. ITU-T </a:t>
            </a:r>
            <a:r>
              <a:rPr lang="en-US" altLang="en-US" sz="2400" dirty="0">
                <a:hlinkClick r:id="rId20"/>
              </a:rPr>
              <a:t>X.1031</a:t>
            </a:r>
            <a:r>
              <a:rPr lang="en-US" altLang="en-US" sz="2400" dirty="0"/>
              <a:t>, </a:t>
            </a:r>
            <a:r>
              <a:rPr lang="en-US" altLang="en-US" sz="2400" dirty="0">
                <a:hlinkClick r:id="rId21"/>
              </a:rPr>
              <a:t>X.1032</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IP-based telecommunication network security system (TNSS) (</a:t>
            </a:r>
            <a:r>
              <a:rPr lang="en-US" altLang="en-US" sz="2400" dirty="0">
                <a:hlinkClick r:id="rId21"/>
              </a:rPr>
              <a:t>Rec. ITU-T </a:t>
            </a:r>
            <a:r>
              <a:rPr lang="en-GB" altLang="en-US" sz="2400" dirty="0">
                <a:hlinkClick r:id="rId21"/>
              </a:rPr>
              <a:t>X.1032</a:t>
            </a:r>
            <a:r>
              <a:rPr lang="en-GB" altLang="en-US" sz="2400" dirty="0"/>
              <a:t>)</a:t>
            </a:r>
            <a:endParaRPr lang="en-US" altLang="en-US" sz="2400" dirty="0"/>
          </a:p>
          <a:p>
            <a:pPr eaLnBrk="1" hangingPunct="1">
              <a:lnSpc>
                <a:spcPts val="2400"/>
              </a:lnSpc>
              <a:spcBef>
                <a:spcPts val="600"/>
              </a:spcBef>
              <a:buClr>
                <a:srgbClr val="FF0000"/>
              </a:buClr>
              <a:buFont typeface="Arial" panose="020B0604020202020204" pitchFamily="34" charset="0"/>
              <a:buNone/>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9114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9F28BA-C676-4730-B082-9EAD31850BA4}" type="slidenum">
              <a:rPr lang="en-US" altLang="en-US" sz="1200" smtClean="0">
                <a:solidFill>
                  <a:srgbClr val="898989"/>
                </a:solidFill>
              </a:rPr>
              <a:pPr>
                <a:spcBef>
                  <a:spcPct val="0"/>
                </a:spcBef>
                <a:buFontTx/>
                <a:buNone/>
              </a:pPr>
              <a:t>71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z="2800" b="1" dirty="0" smtClean="0"/>
              <a:t>Fast Info Set</a:t>
            </a:r>
            <a:r>
              <a:rPr lang="en-US" altLang="en-US" sz="2800" b="1" dirty="0"/>
              <a:t/>
            </a:r>
            <a:br>
              <a:rPr lang="en-US" altLang="en-US" sz="2800" b="1" dirty="0"/>
            </a:br>
            <a:r>
              <a:rPr lang="en-US" altLang="en-US" sz="2800" b="1" dirty="0"/>
              <a:t>Public Key Infrastructure and Trusted Third Party Services</a:t>
            </a:r>
            <a:endParaRPr lang="en-US" altLang="en-US" sz="2800" b="1" dirty="0" smtClean="0"/>
          </a:p>
        </p:txBody>
      </p:sp>
      <p:sp>
        <p:nvSpPr>
          <p:cNvPr id="92163" name="Rectangle 6"/>
          <p:cNvSpPr>
            <a:spLocks noChangeArrowheads="1"/>
          </p:cNvSpPr>
          <p:nvPr/>
        </p:nvSpPr>
        <p:spPr bwMode="auto">
          <a:xfrm>
            <a:off x="504031" y="1700808"/>
            <a:ext cx="81359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Fast </a:t>
            </a:r>
            <a:r>
              <a:rPr lang="en-US" altLang="en-US" sz="2400" dirty="0" err="1"/>
              <a:t>infoset</a:t>
            </a:r>
            <a:r>
              <a:rPr lang="en-US" altLang="en-US" sz="2400" dirty="0"/>
              <a:t> security (</a:t>
            </a:r>
            <a:r>
              <a:rPr lang="en-US" altLang="en-US" sz="2400" dirty="0">
                <a:hlinkClick r:id="rId2"/>
              </a:rPr>
              <a:t>Rec. ITU-T X.893</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a:t>Public Key Infrastructure and Trusted Third Party Services:</a:t>
            </a:r>
          </a:p>
          <a:p>
            <a:pPr lvl="1" eaLnBrk="1" hangingPunct="1">
              <a:lnSpc>
                <a:spcPts val="2400"/>
              </a:lnSpc>
              <a:spcBef>
                <a:spcPts val="600"/>
              </a:spcBef>
              <a:buClr>
                <a:srgbClr val="FF0000"/>
              </a:buClr>
              <a:buFont typeface="Wingdings" panose="05000000000000000000" pitchFamily="2" charset="2"/>
              <a:buChar char="§"/>
            </a:pPr>
            <a:r>
              <a:rPr lang="en-US" altLang="en-US" sz="2000" dirty="0"/>
              <a:t>Public-key and attribute certificate frameworks (</a:t>
            </a:r>
            <a:r>
              <a:rPr lang="en-US" altLang="en-US" sz="2000" dirty="0">
                <a:hlinkClick r:id="rId3"/>
              </a:rPr>
              <a:t>Rec. ITU-T X.509</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Guidelines for the use of Trusted Third Party services </a:t>
            </a:r>
            <a:br>
              <a:rPr lang="en-US" altLang="en-US" sz="2000" dirty="0"/>
            </a:br>
            <a:r>
              <a:rPr lang="en-US" altLang="en-US" sz="2000" dirty="0"/>
              <a:t>(</a:t>
            </a:r>
            <a:r>
              <a:rPr lang="en-US" altLang="en-US" sz="2000" dirty="0">
                <a:hlinkClick r:id="rId4"/>
              </a:rPr>
              <a:t>Rec. ITU-T X.842</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Specification of TTP services to support the application of digital signatures (</a:t>
            </a:r>
            <a:r>
              <a:rPr lang="en-US" altLang="en-US" sz="2000" dirty="0">
                <a:hlinkClick r:id="rId5"/>
              </a:rPr>
              <a:t>Rec. ITU-T X.843</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921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BBC706-5744-48B9-AF01-9D323E49733B}" type="slidenum">
              <a:rPr lang="en-US" altLang="en-US" sz="1200" smtClean="0">
                <a:solidFill>
                  <a:srgbClr val="898989"/>
                </a:solidFill>
              </a:rPr>
              <a:pPr>
                <a:spcBef>
                  <a:spcPct val="0"/>
                </a:spcBef>
                <a:buFontTx/>
                <a:buNone/>
              </a:pPr>
              <a:t>72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z="2800" b="1" dirty="0" smtClean="0"/>
              <a:t>Public </a:t>
            </a:r>
            <a:r>
              <a:rPr lang="en-US" altLang="en-US" sz="2800" b="1" dirty="0"/>
              <a:t>Key Infrastructure</a:t>
            </a:r>
            <a:endParaRPr lang="en-US" altLang="en-US" sz="2800" b="1" dirty="0" smtClean="0"/>
          </a:p>
        </p:txBody>
      </p:sp>
      <p:sp>
        <p:nvSpPr>
          <p:cNvPr id="9318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144EC2-40D0-4A85-BA03-D38C6C13B973}" type="slidenum">
              <a:rPr lang="en-US" altLang="en-US" sz="1200" smtClean="0">
                <a:solidFill>
                  <a:srgbClr val="898989"/>
                </a:solidFill>
              </a:rPr>
              <a:pPr>
                <a:spcBef>
                  <a:spcPct val="0"/>
                </a:spcBef>
                <a:buFontTx/>
                <a:buNone/>
              </a:pPr>
              <a:t>73</a:t>
            </a:fld>
            <a:r>
              <a:rPr lang="en-US" altLang="en-US" sz="1200" smtClean="0">
                <a:solidFill>
                  <a:srgbClr val="898989"/>
                </a:solidFill>
              </a:rPr>
              <a:t>/78</a:t>
            </a:r>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414463"/>
            <a:ext cx="4479925"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6"/>
          <p:cNvSpPr>
            <a:spLocks noChangeArrowheads="1"/>
          </p:cNvSpPr>
          <p:nvPr/>
        </p:nvSpPr>
        <p:spPr bwMode="auto">
          <a:xfrm>
            <a:off x="101600" y="6354763"/>
            <a:ext cx="504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1800" b="1"/>
              <a:t>Rec. ITU-T X.509 - Components of PKI and PMI</a:t>
            </a:r>
            <a:endParaRPr lang="en-US" altLang="en-US" sz="1800"/>
          </a:p>
        </p:txBody>
      </p:sp>
      <p:pic>
        <p:nvPicPr>
          <p:cNvPr id="93190" name="Bille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65588"/>
            <a:ext cx="12858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angle 6"/>
          <p:cNvSpPr>
            <a:spLocks noChangeArrowheads="1"/>
          </p:cNvSpPr>
          <p:nvPr/>
        </p:nvSpPr>
        <p:spPr bwMode="auto">
          <a:xfrm>
            <a:off x="5003800" y="6354763"/>
            <a:ext cx="4006850" cy="503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1800" b="1"/>
              <a:t>Rec. ITU-T X.509 – digital certificate</a:t>
            </a:r>
            <a:endParaRPr lang="en-US" altLang="en-US" sz="1800"/>
          </a:p>
        </p:txBody>
      </p:sp>
      <p:sp>
        <p:nvSpPr>
          <p:cNvPr id="93192" name="Rectangle 6"/>
          <p:cNvSpPr>
            <a:spLocks noChangeArrowheads="1"/>
          </p:cNvSpPr>
          <p:nvPr/>
        </p:nvSpPr>
        <p:spPr bwMode="auto">
          <a:xfrm>
            <a:off x="4638675" y="3644900"/>
            <a:ext cx="43719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2000" b="1"/>
              <a:t>Rec. ITU-T X.509 – Certification path</a:t>
            </a:r>
            <a:endParaRPr lang="en-US" altLang="en-US" sz="2400"/>
          </a:p>
        </p:txBody>
      </p:sp>
      <p:pic>
        <p:nvPicPr>
          <p:cNvPr id="93193" name="Billed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5" y="941388"/>
            <a:ext cx="44926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2800" b="1" dirty="0" smtClean="0"/>
              <a:t>Security protocols</a:t>
            </a:r>
          </a:p>
        </p:txBody>
      </p:sp>
      <p:sp>
        <p:nvSpPr>
          <p:cNvPr id="94211" name="Rectangle 6"/>
          <p:cNvSpPr>
            <a:spLocks noChangeArrowheads="1"/>
          </p:cNvSpPr>
          <p:nvPr/>
        </p:nvSpPr>
        <p:spPr bwMode="auto">
          <a:xfrm>
            <a:off x="179388" y="1052513"/>
            <a:ext cx="87852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000" dirty="0" smtClean="0"/>
              <a:t>EAP </a:t>
            </a:r>
            <a:r>
              <a:rPr lang="en-US" altLang="en-US" sz="2000" dirty="0"/>
              <a:t>guideline (</a:t>
            </a:r>
            <a:r>
              <a:rPr lang="en-US" altLang="en-US" sz="2000" dirty="0">
                <a:hlinkClick r:id="rId2"/>
              </a:rPr>
              <a:t>Rec. ITU-T X.1034</a:t>
            </a:r>
            <a:r>
              <a:rPr lang="en-US" altLang="en-US" sz="2000" dirty="0"/>
              <a:t>) </a:t>
            </a:r>
          </a:p>
          <a:p>
            <a:pPr eaLnBrk="1" hangingPunct="1">
              <a:lnSpc>
                <a:spcPts val="2400"/>
              </a:lnSpc>
              <a:spcBef>
                <a:spcPts val="600"/>
              </a:spcBef>
              <a:buClr>
                <a:srgbClr val="FF0000"/>
              </a:buClr>
              <a:buFont typeface="Wingdings" panose="05000000000000000000" pitchFamily="2" charset="2"/>
              <a:buChar char="§"/>
            </a:pPr>
            <a:r>
              <a:rPr lang="en-US" altLang="en-US" sz="2000" dirty="0"/>
              <a:t>Password authenticated key exchange protocol (</a:t>
            </a:r>
            <a:r>
              <a:rPr lang="en-US" altLang="en-US" sz="2000" dirty="0">
                <a:hlinkClick r:id="rId3"/>
              </a:rPr>
              <a:t>Rec. ITU-T X.1035</a:t>
            </a:r>
            <a:r>
              <a:rPr lang="en-US" altLang="en-US" sz="2000" dirty="0"/>
              <a:t>)</a:t>
            </a:r>
            <a:r>
              <a:rPr lang="en-GB" altLang="en-US" sz="2000" dirty="0"/>
              <a:t> </a:t>
            </a:r>
          </a:p>
          <a:p>
            <a:pPr eaLnBrk="1" hangingPunct="1">
              <a:lnSpc>
                <a:spcPts val="2400"/>
              </a:lnSpc>
              <a:spcBef>
                <a:spcPts val="600"/>
              </a:spcBef>
              <a:buClr>
                <a:srgbClr val="FF0000"/>
              </a:buClr>
              <a:buFont typeface="Wingdings" panose="05000000000000000000" pitchFamily="2" charset="2"/>
              <a:buChar char="§"/>
            </a:pPr>
            <a:r>
              <a:rPr lang="en-GB" altLang="en-US" sz="2000" dirty="0"/>
              <a:t>Technical security guideline on deploying IPv6 (</a:t>
            </a:r>
            <a:r>
              <a:rPr lang="en-US" altLang="en-US" sz="2000" dirty="0">
                <a:hlinkClick r:id="rId4"/>
              </a:rPr>
              <a:t>Rec. ITU-T </a:t>
            </a:r>
            <a:r>
              <a:rPr lang="en-GB" altLang="en-US" sz="2000" dirty="0">
                <a:hlinkClick r:id="rId4"/>
              </a:rPr>
              <a:t>X.1037</a:t>
            </a:r>
            <a:r>
              <a:rPr lang="en-GB"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Guideline on secure password-based authentication protocol with key exchange (</a:t>
            </a:r>
            <a:r>
              <a:rPr lang="en-US" altLang="en-US" sz="2000" dirty="0">
                <a:hlinkClick r:id="rId5"/>
              </a:rPr>
              <a:t>Rec. ITU-T X.1151</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Secure end-to-end data communication techniques using trusted third party services (</a:t>
            </a:r>
            <a:r>
              <a:rPr lang="en-US" altLang="en-US" sz="2000" dirty="0">
                <a:hlinkClick r:id="rId6"/>
              </a:rPr>
              <a:t>Rec. ITU-T X.1152</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Management framework of a one time password-based authentication service</a:t>
            </a:r>
            <a:br>
              <a:rPr lang="en-US" altLang="en-US" sz="2000" dirty="0"/>
            </a:br>
            <a:r>
              <a:rPr lang="en-US" altLang="en-US" sz="2000" dirty="0"/>
              <a:t>(</a:t>
            </a:r>
            <a:r>
              <a:rPr lang="en-US" altLang="en-US" sz="2000" dirty="0">
                <a:hlinkClick r:id="rId7"/>
              </a:rPr>
              <a:t>Rec. ITU-T X.1153</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General framework of combined authentication on multiple identity service provider environments (</a:t>
            </a:r>
            <a:r>
              <a:rPr lang="en-US" altLang="en-US" sz="2000" dirty="0">
                <a:hlinkClick r:id="rId8"/>
              </a:rPr>
              <a:t>Rec. ITU-T X.1154</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Non-repudiation framework based on a one time password (</a:t>
            </a:r>
            <a:r>
              <a:rPr lang="en-US" altLang="en-US" sz="2000" dirty="0">
                <a:hlinkClick r:id="rId9"/>
              </a:rPr>
              <a:t>Rec. ITU-T X.1156</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Delegated non-repudiation architecture based on ITU-T </a:t>
            </a:r>
            <a:r>
              <a:rPr lang="en-US" altLang="en-US" sz="2000" dirty="0" smtClean="0"/>
              <a:t>X.813</a:t>
            </a:r>
            <a:br>
              <a:rPr lang="en-US" altLang="en-US" sz="2000" dirty="0" smtClean="0"/>
            </a:br>
            <a:r>
              <a:rPr lang="en-US" altLang="en-US" sz="2000" dirty="0" smtClean="0"/>
              <a:t>(</a:t>
            </a:r>
            <a:r>
              <a:rPr lang="en-US" altLang="en-US" sz="2000" dirty="0" smtClean="0">
                <a:hlinkClick r:id="rId10"/>
              </a:rPr>
              <a:t>Rec</a:t>
            </a:r>
            <a:r>
              <a:rPr lang="en-US" altLang="en-US" sz="2000" dirty="0">
                <a:hlinkClick r:id="rId10"/>
              </a:rPr>
              <a:t>. ITU-T X.1159</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OSI Network + transport layer security protocol (Recs. ITU-T </a:t>
            </a:r>
            <a:r>
              <a:rPr lang="en-US" altLang="en-US" sz="2000" dirty="0">
                <a:hlinkClick r:id="rId11"/>
              </a:rPr>
              <a:t>X.273</a:t>
            </a:r>
            <a:r>
              <a:rPr lang="en-US" altLang="en-US" sz="2000" dirty="0"/>
              <a:t>, </a:t>
            </a:r>
            <a:r>
              <a:rPr lang="en-US" altLang="en-US" sz="2000" dirty="0">
                <a:hlinkClick r:id="rId12"/>
              </a:rPr>
              <a:t>X.274</a:t>
            </a:r>
            <a:r>
              <a:rPr lang="en-US" altLang="en-US" sz="2000" dirty="0"/>
              <a:t>)</a:t>
            </a:r>
          </a:p>
        </p:txBody>
      </p:sp>
      <p:sp>
        <p:nvSpPr>
          <p:cNvPr id="942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ECC82B-2CE4-4C75-8FCF-1DBF8DAC1B9C}" type="slidenum">
              <a:rPr lang="en-US" altLang="en-US" sz="1200" smtClean="0">
                <a:solidFill>
                  <a:srgbClr val="898989"/>
                </a:solidFill>
              </a:rPr>
              <a:pPr>
                <a:spcBef>
                  <a:spcPct val="0"/>
                </a:spcBef>
                <a:buFontTx/>
                <a:buNone/>
              </a:pPr>
              <a:t>74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z="2800" b="1" dirty="0" smtClean="0"/>
              <a:t>Information </a:t>
            </a:r>
            <a:r>
              <a:rPr lang="en-US" altLang="en-US" sz="2800" b="1" dirty="0"/>
              <a:t>Security </a:t>
            </a:r>
            <a:r>
              <a:rPr lang="en-US" altLang="en-US" sz="2800" b="1" dirty="0" smtClean="0"/>
              <a:t>Management</a:t>
            </a:r>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291013"/>
            <a:ext cx="45370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3063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09988"/>
            <a:ext cx="30670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Rectangle 6"/>
          <p:cNvSpPr>
            <a:spLocks noChangeArrowheads="1"/>
          </p:cNvSpPr>
          <p:nvPr/>
        </p:nvSpPr>
        <p:spPr bwMode="auto">
          <a:xfrm>
            <a:off x="5219700" y="6237288"/>
            <a:ext cx="3816350" cy="620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X.1057 - Asset management process</a:t>
            </a:r>
            <a:endParaRPr lang="en-US" altLang="en-US" sz="2400"/>
          </a:p>
        </p:txBody>
      </p:sp>
      <p:sp>
        <p:nvSpPr>
          <p:cNvPr id="95240" name="Rectangle 6"/>
          <p:cNvSpPr>
            <a:spLocks noChangeArrowheads="1"/>
          </p:cNvSpPr>
          <p:nvPr/>
        </p:nvSpPr>
        <p:spPr bwMode="auto">
          <a:xfrm>
            <a:off x="169863" y="6091238"/>
            <a:ext cx="45370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X.1052 - Information Security Management</a:t>
            </a:r>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95241" name="Rectangle 6"/>
          <p:cNvSpPr>
            <a:spLocks noChangeArrowheads="1"/>
          </p:cNvSpPr>
          <p:nvPr/>
        </p:nvSpPr>
        <p:spPr bwMode="auto">
          <a:xfrm>
            <a:off x="5435600" y="3141663"/>
            <a:ext cx="3657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X.1055 - Risk management process</a:t>
            </a:r>
            <a:endParaRPr lang="en-US" altLang="en-US" sz="2400"/>
          </a:p>
        </p:txBody>
      </p:sp>
      <p:sp>
        <p:nvSpPr>
          <p:cNvPr id="10" name="Rectangle 6"/>
          <p:cNvSpPr>
            <a:spLocks noChangeArrowheads="1"/>
          </p:cNvSpPr>
          <p:nvPr/>
        </p:nvSpPr>
        <p:spPr bwMode="auto">
          <a:xfrm>
            <a:off x="169863" y="980728"/>
            <a:ext cx="6994425" cy="331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1800" dirty="0" smtClean="0"/>
              <a:t>Information </a:t>
            </a:r>
            <a:r>
              <a:rPr lang="en-US" altLang="en-US" sz="1800" dirty="0"/>
              <a:t>security management guidelines </a:t>
            </a:r>
            <a:r>
              <a:rPr lang="en-US" altLang="en-US" sz="1800" dirty="0" smtClean="0"/>
              <a:t>for telecommunications </a:t>
            </a:r>
            <a:r>
              <a:rPr lang="en-US" altLang="en-US" sz="1800" dirty="0"/>
              <a:t>organizations based on ISO/IEC </a:t>
            </a:r>
            <a:r>
              <a:rPr lang="en-US" altLang="en-US" sz="1800" dirty="0" smtClean="0"/>
              <a:t>27002</a:t>
            </a:r>
            <a:r>
              <a:rPr lang="en-US" altLang="en-US" sz="1800" dirty="0"/>
              <a:t> </a:t>
            </a:r>
            <a:r>
              <a:rPr lang="en-US" altLang="en-US" sz="1800" dirty="0" smtClean="0"/>
              <a:t>(</a:t>
            </a:r>
            <a:r>
              <a:rPr lang="en-US" altLang="en-US" sz="1800" dirty="0" smtClean="0">
                <a:solidFill>
                  <a:srgbClr val="FF0000"/>
                </a:solidFill>
                <a:hlinkClick r:id="rId5"/>
              </a:rPr>
              <a:t>Rec. </a:t>
            </a:r>
            <a:r>
              <a:rPr lang="en-US" altLang="en-US" sz="1800" dirty="0">
                <a:solidFill>
                  <a:srgbClr val="FF0000"/>
                </a:solidFill>
                <a:hlinkClick r:id="rId5"/>
              </a:rPr>
              <a:t>ITU-T  </a:t>
            </a:r>
            <a:r>
              <a:rPr lang="en-US" altLang="en-US" sz="1800" dirty="0" smtClean="0">
                <a:solidFill>
                  <a:srgbClr val="FF0000"/>
                </a:solidFill>
                <a:hlinkClick r:id="rId5"/>
              </a:rPr>
              <a:t>X.1051</a:t>
            </a:r>
            <a:r>
              <a:rPr lang="en-US" altLang="en-US" sz="1800" dirty="0" smtClean="0"/>
              <a:t>)</a:t>
            </a:r>
            <a:endParaRPr lang="en-US" altLang="en-US" sz="1800" dirty="0"/>
          </a:p>
          <a:p>
            <a:pPr eaLnBrk="1" hangingPunct="1">
              <a:lnSpc>
                <a:spcPts val="2400"/>
              </a:lnSpc>
              <a:spcBef>
                <a:spcPts val="600"/>
              </a:spcBef>
              <a:buClr>
                <a:srgbClr val="FF0000"/>
              </a:buClr>
              <a:buFont typeface="Wingdings" panose="05000000000000000000" pitchFamily="2" charset="2"/>
              <a:buChar char="§"/>
            </a:pPr>
            <a:r>
              <a:rPr lang="en-US" altLang="en-US" sz="1800" dirty="0" smtClean="0"/>
              <a:t>Information </a:t>
            </a:r>
            <a:r>
              <a:rPr lang="en-US" altLang="en-US" sz="1800" dirty="0"/>
              <a:t>Security Management </a:t>
            </a:r>
            <a:r>
              <a:rPr lang="en-US" altLang="en-US" sz="1800" dirty="0" smtClean="0"/>
              <a:t>System (Rec. </a:t>
            </a:r>
            <a:r>
              <a:rPr lang="en-US" altLang="en-US" sz="1800" dirty="0"/>
              <a:t>ITU-T  </a:t>
            </a:r>
            <a:r>
              <a:rPr lang="en-US" altLang="en-US" sz="1800" dirty="0" smtClean="0">
                <a:hlinkClick r:id="rId6"/>
              </a:rPr>
              <a:t>X.1052</a:t>
            </a:r>
            <a:r>
              <a:rPr lang="en-US" altLang="en-US" sz="1800" dirty="0"/>
              <a:t>) </a:t>
            </a:r>
          </a:p>
          <a:p>
            <a:pPr eaLnBrk="1" hangingPunct="1">
              <a:lnSpc>
                <a:spcPts val="2400"/>
              </a:lnSpc>
              <a:spcBef>
                <a:spcPts val="600"/>
              </a:spcBef>
              <a:buClr>
                <a:srgbClr val="FF0000"/>
              </a:buClr>
              <a:buFont typeface="Wingdings" panose="05000000000000000000" pitchFamily="2" charset="2"/>
              <a:buChar char="§"/>
            </a:pPr>
            <a:r>
              <a:rPr lang="en-US" altLang="en-US" sz="1800" dirty="0"/>
              <a:t>Governance of information security (</a:t>
            </a:r>
            <a:r>
              <a:rPr lang="en-US" altLang="en-US" sz="1800" dirty="0">
                <a:hlinkClick r:id="rId7"/>
              </a:rPr>
              <a:t>Rec. ITU-T X.1054</a:t>
            </a:r>
            <a:r>
              <a:rPr lang="en-US" altLang="en-US" sz="1800" dirty="0"/>
              <a:t>)</a:t>
            </a:r>
          </a:p>
          <a:p>
            <a:pPr eaLnBrk="1" hangingPunct="1">
              <a:lnSpc>
                <a:spcPts val="2400"/>
              </a:lnSpc>
              <a:spcBef>
                <a:spcPts val="600"/>
              </a:spcBef>
              <a:buClr>
                <a:srgbClr val="FF0000"/>
              </a:buClr>
              <a:buFont typeface="Wingdings" panose="05000000000000000000" pitchFamily="2" charset="2"/>
              <a:buChar char="§"/>
            </a:pPr>
            <a:r>
              <a:rPr lang="en-US" altLang="en-US" sz="1800" dirty="0"/>
              <a:t>Risk management and risk profile </a:t>
            </a:r>
            <a:r>
              <a:rPr lang="en-US" altLang="en-US" sz="1800" dirty="0" smtClean="0"/>
              <a:t>guidelines (</a:t>
            </a:r>
            <a:r>
              <a:rPr lang="en-US" altLang="en-US" sz="1800" dirty="0">
                <a:hlinkClick r:id="rId8"/>
              </a:rPr>
              <a:t>Rec. ITU-T X.1055</a:t>
            </a:r>
            <a:r>
              <a:rPr lang="en-US" altLang="en-US" sz="1800" dirty="0"/>
              <a:t>)</a:t>
            </a:r>
          </a:p>
          <a:p>
            <a:pPr eaLnBrk="1" hangingPunct="1">
              <a:lnSpc>
                <a:spcPts val="2400"/>
              </a:lnSpc>
              <a:spcBef>
                <a:spcPts val="600"/>
              </a:spcBef>
              <a:buClr>
                <a:srgbClr val="FF0000"/>
              </a:buClr>
              <a:buFont typeface="Wingdings" panose="05000000000000000000" pitchFamily="2" charset="2"/>
              <a:buChar char="§"/>
            </a:pPr>
            <a:r>
              <a:rPr lang="en-US" altLang="en-US" sz="1800" dirty="0"/>
              <a:t>Security incident management </a:t>
            </a:r>
            <a:r>
              <a:rPr lang="en-US" altLang="en-US" sz="1800" dirty="0" smtClean="0"/>
              <a:t>guidelines (</a:t>
            </a:r>
            <a:r>
              <a:rPr lang="en-US" altLang="en-US" sz="1800" dirty="0">
                <a:hlinkClick r:id="rId9"/>
              </a:rPr>
              <a:t>Rec. ITU-T X.1056</a:t>
            </a:r>
            <a:r>
              <a:rPr lang="en-US" altLang="en-US" sz="1800" dirty="0"/>
              <a:t>)</a:t>
            </a:r>
          </a:p>
          <a:p>
            <a:pPr eaLnBrk="1" hangingPunct="1">
              <a:lnSpc>
                <a:spcPts val="2400"/>
              </a:lnSpc>
              <a:spcBef>
                <a:spcPts val="600"/>
              </a:spcBef>
              <a:buClr>
                <a:srgbClr val="FF0000"/>
              </a:buClr>
              <a:buFont typeface="Wingdings" panose="05000000000000000000" pitchFamily="2" charset="2"/>
              <a:buChar char="§"/>
            </a:pPr>
            <a:r>
              <a:rPr lang="en-US" altLang="en-US" sz="1800" dirty="0"/>
              <a:t>Asset management guidelines (</a:t>
            </a:r>
            <a:r>
              <a:rPr lang="en-US" altLang="en-US" sz="1800" dirty="0">
                <a:hlinkClick r:id="rId10"/>
              </a:rPr>
              <a:t>Rec. ITU-T X.1057</a:t>
            </a:r>
            <a:r>
              <a:rPr lang="en-US" altLang="en-US" sz="1800" dirty="0"/>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2800" b="1" dirty="0"/>
              <a:t>Incident organization and security incident handling</a:t>
            </a:r>
            <a:endParaRPr lang="en-US" altLang="en-US" sz="2800" b="1" dirty="0" smtClean="0"/>
          </a:p>
        </p:txBody>
      </p:sp>
      <p:sp>
        <p:nvSpPr>
          <p:cNvPr id="96259" name="Rectangle 6"/>
          <p:cNvSpPr>
            <a:spLocks noChangeArrowheads="1"/>
          </p:cNvSpPr>
          <p:nvPr/>
        </p:nvSpPr>
        <p:spPr bwMode="auto">
          <a:xfrm>
            <a:off x="323850" y="1125538"/>
            <a:ext cx="84963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0000"/>
              </a:buClr>
              <a:buFont typeface="Wingdings" panose="05000000000000000000" pitchFamily="2" charset="2"/>
              <a:buChar char="§"/>
            </a:pPr>
            <a:r>
              <a:rPr lang="en-US" altLang="en-US" sz="2400" dirty="0" smtClean="0"/>
              <a:t>Incident </a:t>
            </a:r>
            <a:r>
              <a:rPr lang="en-US" altLang="en-US" sz="2400" dirty="0"/>
              <a:t>organization and security incident handling: Guidelines for telecommunication organizations (</a:t>
            </a:r>
            <a:r>
              <a:rPr lang="en-US" altLang="en-US" sz="2400" dirty="0">
                <a:hlinkClick r:id="rId2"/>
              </a:rPr>
              <a:t>Rec. ITU-T E.409</a:t>
            </a:r>
            <a:r>
              <a:rPr lang="en-US" altLang="en-US" sz="24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b="1" dirty="0"/>
          </a:p>
          <a:p>
            <a:pPr lvl="1" eaLnBrk="1" hangingPunct="1">
              <a:lnSpc>
                <a:spcPts val="2400"/>
              </a:lnSpc>
              <a:spcBef>
                <a:spcPts val="600"/>
              </a:spcBef>
              <a:buClr>
                <a:srgbClr val="FF0000"/>
              </a:buClr>
              <a:buFont typeface="Wingdings" panose="05000000000000000000" pitchFamily="2" charset="2"/>
              <a:buChar char="§"/>
            </a:pPr>
            <a:endParaRPr lang="en-US" altLang="en-US" sz="2400" b="1"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pic>
        <p:nvPicPr>
          <p:cNvPr id="9626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68538"/>
            <a:ext cx="49847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12"/>
          <p:cNvSpPr>
            <a:spLocks noChangeArrowheads="1"/>
          </p:cNvSpPr>
          <p:nvPr/>
        </p:nvSpPr>
        <p:spPr bwMode="auto">
          <a:xfrm>
            <a:off x="279400" y="4221163"/>
            <a:ext cx="495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Rec. ITU-T E.409 - pyramid of events and incidents</a:t>
            </a:r>
            <a:endParaRPr lang="en-US" altLang="en-US" sz="1800" b="1"/>
          </a:p>
        </p:txBody>
      </p:sp>
      <p:pic>
        <p:nvPicPr>
          <p:cNvPr id="9626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3894138"/>
            <a:ext cx="444976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1"/>
          <p:cNvSpPr>
            <a:spLocks noChangeArrowheads="1"/>
          </p:cNvSpPr>
          <p:nvPr/>
        </p:nvSpPr>
        <p:spPr bwMode="auto">
          <a:xfrm>
            <a:off x="5270500" y="6211888"/>
            <a:ext cx="381635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X.1056 - Five high-level incident management processes</a:t>
            </a:r>
            <a:endParaRPr lang="en-US" altLang="en-US" sz="1800" b="1"/>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2800" b="1" dirty="0" err="1" smtClean="0"/>
              <a:t>Telebiometrics</a:t>
            </a:r>
            <a:endParaRPr lang="en-US" altLang="en-US" sz="2800" b="1" dirty="0" smtClean="0"/>
          </a:p>
        </p:txBody>
      </p:sp>
      <p:sp>
        <p:nvSpPr>
          <p:cNvPr id="97283" name="Rectangle 6"/>
          <p:cNvSpPr>
            <a:spLocks noChangeArrowheads="1"/>
          </p:cNvSpPr>
          <p:nvPr/>
        </p:nvSpPr>
        <p:spPr bwMode="auto">
          <a:xfrm>
            <a:off x="539750" y="980729"/>
            <a:ext cx="7993063" cy="576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000" dirty="0" smtClean="0"/>
              <a:t>e-Health </a:t>
            </a:r>
            <a:r>
              <a:rPr lang="en-US" altLang="en-US" sz="2000" dirty="0"/>
              <a:t>generic telecommunication protocol (</a:t>
            </a:r>
            <a:r>
              <a:rPr lang="en-US" altLang="en-US" sz="2000" dirty="0">
                <a:hlinkClick r:id="rId2"/>
              </a:rPr>
              <a:t>Rec. ITU-T X.1081.1</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err="1"/>
              <a:t>Telebiometric</a:t>
            </a:r>
            <a:r>
              <a:rPr lang="en-US" altLang="en-US" sz="2000" dirty="0"/>
              <a:t> multimodal framework model (</a:t>
            </a:r>
            <a:r>
              <a:rPr lang="en-US" altLang="en-US" sz="2000" dirty="0">
                <a:hlinkClick r:id="rId3"/>
              </a:rPr>
              <a:t>Rec. ITU-T X.1081</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err="1"/>
              <a:t>BioAPI</a:t>
            </a:r>
            <a:r>
              <a:rPr lang="en-US" altLang="en-US" sz="2000" dirty="0"/>
              <a:t> interworking protocol (</a:t>
            </a:r>
            <a:r>
              <a:rPr lang="en-US" altLang="en-US" sz="2000" dirty="0">
                <a:hlinkClick r:id="rId4"/>
              </a:rPr>
              <a:t>Rec. ITU-T X.1083</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General biometric authentication protocol </a:t>
            </a:r>
            <a:r>
              <a:rPr lang="en-US" altLang="en-US" sz="2000" dirty="0" smtClean="0"/>
              <a:t>(</a:t>
            </a:r>
            <a:r>
              <a:rPr lang="en-US" altLang="en-US" sz="2000" dirty="0"/>
              <a:t>Recs. ITU-T </a:t>
            </a:r>
            <a:r>
              <a:rPr lang="en-US" altLang="en-US" sz="2000" dirty="0">
                <a:hlinkClick r:id="rId5"/>
              </a:rPr>
              <a:t>X.1084</a:t>
            </a:r>
            <a:r>
              <a:rPr lang="en-US" altLang="en-US" sz="2000" dirty="0"/>
              <a:t>, </a:t>
            </a:r>
            <a:r>
              <a:rPr lang="en-US" altLang="en-US" sz="2000" dirty="0">
                <a:hlinkClick r:id="rId6"/>
              </a:rPr>
              <a:t>X.1088</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err="1"/>
              <a:t>Telebiometrics</a:t>
            </a:r>
            <a:r>
              <a:rPr lang="en-US" altLang="en-US" sz="2000" dirty="0"/>
              <a:t> authentication infrastructure (</a:t>
            </a:r>
            <a:r>
              <a:rPr lang="en-US" altLang="en-US" sz="2000" dirty="0">
                <a:hlinkClick r:id="rId7"/>
              </a:rPr>
              <a:t>Rec. ITU-T X.1089</a:t>
            </a:r>
            <a:r>
              <a:rPr lang="en-US" altLang="en-US" sz="2000" dirty="0" smtClean="0"/>
              <a:t>)</a:t>
            </a:r>
          </a:p>
          <a:p>
            <a:pPr eaLnBrk="1" hangingPunct="1">
              <a:lnSpc>
                <a:spcPts val="2400"/>
              </a:lnSpc>
              <a:spcBef>
                <a:spcPts val="600"/>
              </a:spcBef>
              <a:buClr>
                <a:srgbClr val="FF0000"/>
              </a:buClr>
              <a:buFont typeface="Wingdings" panose="05000000000000000000" pitchFamily="2" charset="2"/>
              <a:buChar char="§"/>
            </a:pPr>
            <a:r>
              <a:rPr lang="en-US" sz="2000" dirty="0"/>
              <a:t>A guideline for evaluating </a:t>
            </a:r>
            <a:r>
              <a:rPr lang="en-US" sz="2000" dirty="0" err="1"/>
              <a:t>telebiometric</a:t>
            </a:r>
            <a:r>
              <a:rPr lang="en-US" sz="2000" dirty="0"/>
              <a:t> template protection </a:t>
            </a:r>
            <a:r>
              <a:rPr lang="en-US" sz="2000" dirty="0" smtClean="0"/>
              <a:t>techniques</a:t>
            </a:r>
            <a:br>
              <a:rPr lang="en-US" sz="2000" dirty="0" smtClean="0"/>
            </a:br>
            <a:r>
              <a:rPr lang="en-US" sz="2000" dirty="0" smtClean="0"/>
              <a:t>(</a:t>
            </a:r>
            <a:r>
              <a:rPr lang="en-US" sz="2000" dirty="0" smtClean="0">
                <a:hlinkClick r:id="rId8"/>
              </a:rPr>
              <a:t>Rec. ITU-T X.1091</a:t>
            </a:r>
            <a:r>
              <a:rPr lang="en-US" sz="2000" dirty="0" smtClean="0"/>
              <a:t>)</a:t>
            </a:r>
            <a:endParaRPr lang="en-US" sz="2000" dirty="0"/>
          </a:p>
          <a:p>
            <a:pPr eaLnBrk="1" hangingPunct="1">
              <a:lnSpc>
                <a:spcPts val="2400"/>
              </a:lnSpc>
              <a:spcBef>
                <a:spcPts val="600"/>
              </a:spcBef>
              <a:buClr>
                <a:srgbClr val="FF0000"/>
              </a:buClr>
              <a:buFont typeface="Wingdings" panose="05000000000000000000" pitchFamily="2" charset="2"/>
              <a:buChar char="§"/>
            </a:pPr>
            <a:r>
              <a:rPr lang="en-US" sz="2000" dirty="0" smtClean="0"/>
              <a:t>Integrated </a:t>
            </a:r>
            <a:r>
              <a:rPr lang="en-US" sz="2000" dirty="0"/>
              <a:t>framework for </a:t>
            </a:r>
            <a:r>
              <a:rPr lang="en-US" sz="2000" dirty="0" err="1"/>
              <a:t>telebiometric</a:t>
            </a:r>
            <a:r>
              <a:rPr lang="en-US" sz="2000" dirty="0"/>
              <a:t> data protection in e-health and </a:t>
            </a:r>
            <a:r>
              <a:rPr lang="en-US" sz="2000" dirty="0" smtClean="0"/>
              <a:t>telemedicine (</a:t>
            </a:r>
            <a:r>
              <a:rPr lang="en-US" sz="2000" dirty="0" smtClean="0">
                <a:hlinkClick r:id="rId9"/>
              </a:rPr>
              <a:t>Rec. ITU-T X.1092</a:t>
            </a:r>
            <a:r>
              <a:rPr lang="en-US" sz="2000" dirty="0" smtClean="0"/>
              <a:t>)</a:t>
            </a: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p:txBody>
      </p:sp>
      <p:sp>
        <p:nvSpPr>
          <p:cNvPr id="972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C0850B-83EE-42FB-BB2A-97907E3DC1CB}" type="slidenum">
              <a:rPr lang="en-US" altLang="en-US" sz="1200" smtClean="0">
                <a:solidFill>
                  <a:srgbClr val="898989"/>
                </a:solidFill>
              </a:rPr>
              <a:pPr>
                <a:spcBef>
                  <a:spcPct val="0"/>
                </a:spcBef>
                <a:buFontTx/>
                <a:buNone/>
              </a:pPr>
              <a:t>77</a:t>
            </a:fld>
            <a:r>
              <a:rPr lang="en-US" altLang="en-US" sz="1200" dirty="0" smtClean="0">
                <a:solidFill>
                  <a:srgbClr val="898989"/>
                </a:solidFill>
              </a:rPr>
              <a:t>/117</a:t>
            </a:r>
          </a:p>
        </p:txBody>
      </p:sp>
      <p:pic>
        <p:nvPicPr>
          <p:cNvPr id="9728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656" y="4636294"/>
            <a:ext cx="417671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1656" y="4703763"/>
            <a:ext cx="37449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1"/>
          <p:cNvSpPr>
            <a:spLocks noChangeArrowheads="1"/>
          </p:cNvSpPr>
          <p:nvPr/>
        </p:nvSpPr>
        <p:spPr bwMode="auto">
          <a:xfrm>
            <a:off x="0" y="6058693"/>
            <a:ext cx="4176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err="1"/>
              <a:t>Telebiometric</a:t>
            </a:r>
            <a:r>
              <a:rPr lang="en-GB" altLang="en-US" sz="1800" b="1" dirty="0"/>
              <a:t> authentication</a:t>
            </a:r>
            <a:br>
              <a:rPr lang="en-GB" altLang="en-US" sz="1800" b="1" dirty="0"/>
            </a:br>
            <a:r>
              <a:rPr lang="en-GB" altLang="en-US" sz="1800" b="1" dirty="0"/>
              <a:t>of an end user</a:t>
            </a:r>
            <a:endParaRPr lang="en-US" altLang="en-US" sz="1800" b="1" dirty="0"/>
          </a:p>
        </p:txBody>
      </p:sp>
      <p:sp>
        <p:nvSpPr>
          <p:cNvPr id="97288" name="Rectangle 2"/>
          <p:cNvSpPr>
            <a:spLocks noChangeArrowheads="1"/>
          </p:cNvSpPr>
          <p:nvPr/>
        </p:nvSpPr>
        <p:spPr bwMode="auto">
          <a:xfrm>
            <a:off x="5176118" y="6143625"/>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Biometric-key generation</a:t>
            </a:r>
            <a:endParaRPr lang="en-US" altLang="en-US" sz="1800" b="1"/>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2800" b="1" dirty="0"/>
              <a:t>Peer-to-peer security</a:t>
            </a:r>
            <a:br>
              <a:rPr lang="en-US" altLang="en-US" sz="2800" b="1" dirty="0"/>
            </a:br>
            <a:r>
              <a:rPr lang="en-US" altLang="en-US" sz="2800" b="1" dirty="0"/>
              <a:t>IPTV security and content protection</a:t>
            </a:r>
            <a:endParaRPr lang="en-US" altLang="en-US" sz="2800" b="1" dirty="0" smtClean="0"/>
          </a:p>
        </p:txBody>
      </p:sp>
      <p:sp>
        <p:nvSpPr>
          <p:cNvPr id="98307" name="Rectangle 6"/>
          <p:cNvSpPr>
            <a:spLocks noChangeArrowheads="1"/>
          </p:cNvSpPr>
          <p:nvPr/>
        </p:nvSpPr>
        <p:spPr bwMode="auto">
          <a:xfrm>
            <a:off x="539750" y="1196975"/>
            <a:ext cx="79930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Multicast security requirements (</a:t>
            </a:r>
            <a:r>
              <a:rPr lang="en-US" altLang="en-US" sz="2400">
                <a:hlinkClick r:id="rId2"/>
              </a:rPr>
              <a:t>Rec. ITU-T X.1101</a:t>
            </a:r>
            <a:r>
              <a:rPr lang="en-US" altLang="en-US" sz="24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r>
              <a:rPr lang="en-US" altLang="en-US" sz="2400"/>
              <a:t>Home network security</a:t>
            </a:r>
            <a:br>
              <a:rPr lang="en-US" altLang="en-US" sz="2400"/>
            </a:br>
            <a:r>
              <a:rPr lang="en-US" altLang="en-US" sz="2400"/>
              <a:t>(Recs. ITU-T </a:t>
            </a:r>
            <a:r>
              <a:rPr lang="en-US" altLang="en-US" sz="2400">
                <a:hlinkClick r:id="rId3"/>
              </a:rPr>
              <a:t>X.1111</a:t>
            </a:r>
            <a:r>
              <a:rPr lang="en-US" altLang="en-US" sz="2400"/>
              <a:t>, </a:t>
            </a:r>
            <a:r>
              <a:rPr lang="en-US" altLang="en-US" sz="2400">
                <a:hlinkClick r:id="rId4"/>
              </a:rPr>
              <a:t>X.1112</a:t>
            </a:r>
            <a:r>
              <a:rPr lang="en-US" altLang="en-US" sz="2400"/>
              <a:t>, </a:t>
            </a:r>
            <a:r>
              <a:rPr lang="en-US" altLang="en-US" sz="2400">
                <a:hlinkClick r:id="rId5"/>
              </a:rPr>
              <a:t>X.1113</a:t>
            </a:r>
            <a:r>
              <a:rPr lang="en-US" altLang="en-US" sz="2400"/>
              <a:t>, </a:t>
            </a:r>
            <a:r>
              <a:rPr lang="en-US" altLang="en-US" sz="2400">
                <a:hlinkClick r:id="rId6"/>
              </a:rPr>
              <a:t>X.1114</a:t>
            </a:r>
            <a:r>
              <a:rPr lang="en-US" altLang="en-US" sz="2400"/>
              <a:t>)</a:t>
            </a:r>
          </a:p>
        </p:txBody>
      </p:sp>
      <p:sp>
        <p:nvSpPr>
          <p:cNvPr id="983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7F9942-82EB-43E8-ABC4-0700E4FD4EE6}" type="slidenum">
              <a:rPr lang="en-US" altLang="en-US" sz="1200" smtClean="0">
                <a:solidFill>
                  <a:srgbClr val="898989"/>
                </a:solidFill>
              </a:rPr>
              <a:pPr>
                <a:spcBef>
                  <a:spcPct val="0"/>
                </a:spcBef>
                <a:buFontTx/>
                <a:buNone/>
              </a:pPr>
              <a:t>78</a:t>
            </a:fld>
            <a:r>
              <a:rPr lang="en-US" altLang="en-US" sz="1200" dirty="0" smtClean="0">
                <a:solidFill>
                  <a:srgbClr val="898989"/>
                </a:solidFill>
              </a:rPr>
              <a:t>/117</a:t>
            </a:r>
          </a:p>
        </p:txBody>
      </p:sp>
      <p:sp>
        <p:nvSpPr>
          <p:cNvPr id="98309" name="Rectangle 1"/>
          <p:cNvSpPr>
            <a:spLocks noChangeArrowheads="1"/>
          </p:cNvSpPr>
          <p:nvPr/>
        </p:nvSpPr>
        <p:spPr bwMode="auto">
          <a:xfrm>
            <a:off x="900113" y="5445125"/>
            <a:ext cx="684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X.1113 - Authentication service flows for the home network</a:t>
            </a:r>
            <a:endParaRPr lang="en-US" altLang="en-US" sz="1800" b="1"/>
          </a:p>
        </p:txBody>
      </p:sp>
      <p:pic>
        <p:nvPicPr>
          <p:cNvPr id="983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852738"/>
            <a:ext cx="60261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z="2800" b="1" dirty="0" smtClean="0"/>
              <a:t>Secure </a:t>
            </a:r>
            <a:r>
              <a:rPr lang="en-US" altLang="en-US" sz="2800" b="1" dirty="0"/>
              <a:t>mobile systems</a:t>
            </a:r>
            <a:endParaRPr lang="en-US" altLang="en-US" sz="2800" b="1" dirty="0" smtClean="0"/>
          </a:p>
        </p:txBody>
      </p:sp>
      <p:sp>
        <p:nvSpPr>
          <p:cNvPr id="99331" name="Rectangle 6"/>
          <p:cNvSpPr>
            <a:spLocks noChangeArrowheads="1"/>
          </p:cNvSpPr>
          <p:nvPr/>
        </p:nvSpPr>
        <p:spPr bwMode="auto">
          <a:xfrm>
            <a:off x="539750" y="1196975"/>
            <a:ext cx="7993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a:t>
            </a:r>
            <a:r>
              <a:rPr lang="en-US" altLang="en-US" sz="2400" dirty="0"/>
              <a:t>Recs. ITU-T </a:t>
            </a:r>
            <a:r>
              <a:rPr lang="en-US" altLang="en-US" sz="2400" dirty="0">
                <a:hlinkClick r:id="rId3"/>
              </a:rPr>
              <a:t>X.1121</a:t>
            </a:r>
            <a:r>
              <a:rPr lang="en-US" altLang="en-US" sz="2400" dirty="0"/>
              <a:t>, </a:t>
            </a:r>
            <a:r>
              <a:rPr lang="en-US" altLang="en-US" sz="2400" dirty="0">
                <a:hlinkClick r:id="rId4"/>
              </a:rPr>
              <a:t>X.1122</a:t>
            </a:r>
            <a:r>
              <a:rPr lang="en-US" altLang="en-US" sz="2400" dirty="0"/>
              <a:t>, </a:t>
            </a:r>
            <a:r>
              <a:rPr lang="en-US" altLang="en-US" sz="2400" dirty="0">
                <a:hlinkClick r:id="rId5"/>
              </a:rPr>
              <a:t>X.1123</a:t>
            </a:r>
            <a:r>
              <a:rPr lang="en-US" altLang="en-US" sz="2400" dirty="0"/>
              <a:t>, </a:t>
            </a:r>
            <a:r>
              <a:rPr lang="en-US" altLang="en-US" sz="2400" dirty="0">
                <a:hlinkClick r:id="rId6"/>
              </a:rPr>
              <a:t>X.1124</a:t>
            </a:r>
            <a:r>
              <a:rPr lang="en-US" altLang="en-US" sz="2400" dirty="0"/>
              <a:t>, </a:t>
            </a:r>
            <a:r>
              <a:rPr lang="en-US" altLang="en-US" sz="2400" dirty="0">
                <a:hlinkClick r:id="rId7"/>
              </a:rPr>
              <a:t>X.1125</a:t>
            </a:r>
            <a:r>
              <a:rPr lang="en-US" altLang="en-US" sz="2400" dirty="0"/>
              <a:t>, </a:t>
            </a:r>
            <a:r>
              <a:rPr lang="en-US" altLang="en-US" sz="2400" dirty="0">
                <a:hlinkClick r:id="rId8"/>
              </a:rPr>
              <a:t>X.1158</a:t>
            </a:r>
            <a:r>
              <a:rPr lang="en-US" altLang="en-US" sz="2400" dirty="0"/>
              <a:t>)</a:t>
            </a:r>
          </a:p>
        </p:txBody>
      </p:sp>
      <p:sp>
        <p:nvSpPr>
          <p:cNvPr id="993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90931C-2AAD-4EAA-9275-C3E9485035B5}" type="slidenum">
              <a:rPr lang="en-US" altLang="en-US" sz="1200" smtClean="0">
                <a:solidFill>
                  <a:srgbClr val="898989"/>
                </a:solidFill>
              </a:rPr>
              <a:pPr>
                <a:spcBef>
                  <a:spcPct val="0"/>
                </a:spcBef>
                <a:buFontTx/>
                <a:buNone/>
              </a:pPr>
              <a:t>79</a:t>
            </a:fld>
            <a:r>
              <a:rPr lang="en-US" altLang="en-US" sz="1200" dirty="0" smtClean="0">
                <a:solidFill>
                  <a:srgbClr val="898989"/>
                </a:solidFill>
              </a:rPr>
              <a:t>/117</a:t>
            </a:r>
          </a:p>
        </p:txBody>
      </p:sp>
      <p:pic>
        <p:nvPicPr>
          <p:cNvPr id="9933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9350" y="1916113"/>
            <a:ext cx="655478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Rectangle 1"/>
          <p:cNvSpPr>
            <a:spLocks noChangeArrowheads="1"/>
          </p:cNvSpPr>
          <p:nvPr/>
        </p:nvSpPr>
        <p:spPr bwMode="auto">
          <a:xfrm>
            <a:off x="862013" y="5743575"/>
            <a:ext cx="684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X.1121 - Threats in the mobile end-to-end communications</a:t>
            </a:r>
            <a:endParaRPr lang="en-US" altLang="en-US" sz="1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60350"/>
            <a:ext cx="8229600" cy="576263"/>
          </a:xfrm>
        </p:spPr>
        <p:txBody>
          <a:bodyPr/>
          <a:lstStyle/>
          <a:p>
            <a:r>
              <a:rPr lang="en-GB" altLang="en-US" sz="2800" b="1" smtClean="0"/>
              <a:t>ITU Plenipotentiary Conference 2014 (1/2)</a:t>
            </a:r>
            <a:endParaRPr lang="en-US" altLang="en-US" sz="2800" b="1" smtClean="0"/>
          </a:p>
        </p:txBody>
      </p:sp>
      <p:sp>
        <p:nvSpPr>
          <p:cNvPr id="21507" name="Content Placeholder 2"/>
          <p:cNvSpPr>
            <a:spLocks noGrp="1"/>
          </p:cNvSpPr>
          <p:nvPr>
            <p:ph idx="1"/>
          </p:nvPr>
        </p:nvSpPr>
        <p:spPr>
          <a:xfrm>
            <a:off x="381000" y="1052513"/>
            <a:ext cx="8534400" cy="5653087"/>
          </a:xfrm>
        </p:spPr>
        <p:txBody>
          <a:bodyPr/>
          <a:lstStyle/>
          <a:p>
            <a:pPr marL="0" indent="0">
              <a:lnSpc>
                <a:spcPct val="90000"/>
              </a:lnSpc>
              <a:buClr>
                <a:srgbClr val="FF0000"/>
              </a:buClr>
              <a:buFont typeface="Arial" panose="020B0604020202020204" pitchFamily="34" charset="0"/>
              <a:buNone/>
            </a:pPr>
            <a:r>
              <a:rPr lang="en-GB" altLang="en-US" sz="2400" smtClean="0"/>
              <a:t>Strengthened the role of ITU in telecommunication/ICT security</a:t>
            </a:r>
            <a:r>
              <a:rPr lang="en-US" altLang="en-US" sz="2400" smtClean="0"/>
              <a:t>:</a:t>
            </a:r>
          </a:p>
          <a:p>
            <a:pPr marL="365125" lvl="1" indent="-273050">
              <a:lnSpc>
                <a:spcPct val="90000"/>
              </a:lnSpc>
              <a:spcBef>
                <a:spcPts val="800"/>
              </a:spcBef>
              <a:buClr>
                <a:srgbClr val="FF0000"/>
              </a:buClr>
              <a:buFont typeface="Wingdings" panose="05000000000000000000" pitchFamily="2" charset="2"/>
              <a:buChar char="§"/>
            </a:pPr>
            <a:r>
              <a:rPr lang="en-GB" altLang="en-US" sz="2200" b="1" smtClean="0"/>
              <a:t>Strengthening the role of ITU in building confidence and security in the use of information and communication technologies (Res. 130)</a:t>
            </a:r>
            <a:endParaRPr lang="en-US" altLang="en-US" sz="2200" b="1"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The use of telecommunications/information and communication technologies for monitoring and management in emergency and disaster situations for early warning, prevention, mitigation and relief (Res. 136)</a:t>
            </a:r>
            <a:r>
              <a:rPr lang="en-GB" altLang="en-US" sz="2200" i="1" smtClean="0"/>
              <a:t>.</a:t>
            </a:r>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ITU's role with regard to international public policy issues relating to the risk of illicit use of information and communication technologies (Res. 174)</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 role in organizing the work on technical aspects of telecommunication networks to support the Internet (Res. 178)</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ITU's role in child online protection (Res. 179)</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b="1" smtClean="0"/>
              <a:t>Definitions and terminology relating to building confidence and security in the use of information and communication technologies (Res. 181)</a:t>
            </a:r>
            <a:endParaRPr lang="en-US" altLang="en-US" sz="2200" b="1" smtClean="0"/>
          </a:p>
        </p:txBody>
      </p:sp>
      <p:sp>
        <p:nvSpPr>
          <p:cNvPr id="215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71AC53-1710-4384-B41D-80FDBB193B61}" type="slidenum">
              <a:rPr lang="en-US" altLang="en-US" sz="1200" smtClean="0">
                <a:solidFill>
                  <a:srgbClr val="898989"/>
                </a:solidFill>
              </a:rPr>
              <a:pPr>
                <a:spcBef>
                  <a:spcPct val="0"/>
                </a:spcBef>
                <a:buFontTx/>
                <a:buNone/>
              </a:pPr>
              <a:t>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2800" b="1" dirty="0"/>
              <a:t>Peer-to-peer </a:t>
            </a:r>
            <a:r>
              <a:rPr lang="en-US" altLang="en-US" sz="2800" b="1" dirty="0" smtClean="0"/>
              <a:t>security</a:t>
            </a:r>
            <a:r>
              <a:rPr lang="en-US" altLang="en-US" sz="2800" b="1" dirty="0"/>
              <a:t/>
            </a:r>
            <a:br>
              <a:rPr lang="en-US" altLang="en-US" sz="2800" b="1" dirty="0"/>
            </a:br>
            <a:r>
              <a:rPr lang="en-US" altLang="en-US" sz="2800" b="1" dirty="0"/>
              <a:t>IPTV security and content </a:t>
            </a:r>
            <a:r>
              <a:rPr lang="en-US" altLang="en-US" sz="2800" b="1" dirty="0" smtClean="0"/>
              <a:t>protection</a:t>
            </a:r>
          </a:p>
        </p:txBody>
      </p:sp>
      <p:sp>
        <p:nvSpPr>
          <p:cNvPr id="101379" name="Rectangle 6"/>
          <p:cNvSpPr>
            <a:spLocks noChangeArrowheads="1"/>
          </p:cNvSpPr>
          <p:nvPr/>
        </p:nvSpPr>
        <p:spPr bwMode="auto">
          <a:xfrm>
            <a:off x="539750" y="1196975"/>
            <a:ext cx="8604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Peer-to-peer security (Recs. ITU-T </a:t>
            </a:r>
            <a:r>
              <a:rPr lang="en-US" altLang="en-US" sz="2400" dirty="0">
                <a:hlinkClick r:id="rId2"/>
              </a:rPr>
              <a:t>X.1161</a:t>
            </a:r>
            <a:r>
              <a:rPr lang="en-US" altLang="en-US" sz="2400" dirty="0"/>
              <a:t>, </a:t>
            </a:r>
            <a:r>
              <a:rPr lang="en-US" altLang="en-US" sz="2400" dirty="0">
                <a:hlinkClick r:id="rId3"/>
              </a:rPr>
              <a:t>X.1162</a:t>
            </a:r>
            <a:r>
              <a:rPr lang="en-US" altLang="en-US" sz="2400" dirty="0"/>
              <a:t>, </a:t>
            </a:r>
            <a:r>
              <a:rPr lang="en-US" altLang="en-US" sz="2400" dirty="0">
                <a:hlinkClick r:id="rId4"/>
              </a:rPr>
              <a:t>X.1164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a:t>IPTV security and content </a:t>
            </a:r>
            <a:r>
              <a:rPr lang="en-US" altLang="en-US" sz="2400" dirty="0" smtClean="0"/>
              <a:t>protection (</a:t>
            </a:r>
            <a:r>
              <a:rPr lang="en-US" altLang="en-US" sz="2400" dirty="0"/>
              <a:t>Recs. ITU-T </a:t>
            </a:r>
            <a:r>
              <a:rPr lang="en-US" altLang="en-US" sz="2400" dirty="0">
                <a:hlinkClick r:id="rId5"/>
              </a:rPr>
              <a:t>X.1191</a:t>
            </a:r>
            <a:r>
              <a:rPr lang="en-US" altLang="en-US" sz="2400" dirty="0"/>
              <a:t>, </a:t>
            </a:r>
            <a:r>
              <a:rPr lang="en-US" altLang="en-US" sz="2400" dirty="0">
                <a:hlinkClick r:id="rId6"/>
              </a:rPr>
              <a:t>X.1192</a:t>
            </a:r>
            <a:r>
              <a:rPr lang="en-US" altLang="en-US" sz="2400" dirty="0"/>
              <a:t>, </a:t>
            </a:r>
            <a:r>
              <a:rPr lang="en-US" altLang="en-US" sz="2400" dirty="0">
                <a:hlinkClick r:id="rId7"/>
              </a:rPr>
              <a:t>X.1193</a:t>
            </a:r>
            <a:r>
              <a:rPr lang="en-US" altLang="en-US" sz="2400" dirty="0"/>
              <a:t>, </a:t>
            </a:r>
            <a:r>
              <a:rPr lang="en-US" altLang="en-US" sz="2400" dirty="0">
                <a:hlinkClick r:id="rId8"/>
              </a:rPr>
              <a:t>X.1194</a:t>
            </a:r>
            <a:r>
              <a:rPr lang="en-US" altLang="en-US" sz="2400" dirty="0"/>
              <a:t>, </a:t>
            </a:r>
            <a:r>
              <a:rPr lang="en-US" altLang="en-US" sz="2400" dirty="0">
                <a:hlinkClick r:id="rId9"/>
              </a:rPr>
              <a:t>X.1195</a:t>
            </a:r>
            <a:r>
              <a:rPr lang="en-US" altLang="en-US" sz="2400" dirty="0"/>
              <a:t>, </a:t>
            </a:r>
            <a:r>
              <a:rPr lang="en-US" altLang="en-US" sz="2400" dirty="0">
                <a:hlinkClick r:id="rId10"/>
              </a:rPr>
              <a:t>X.1196</a:t>
            </a:r>
            <a:r>
              <a:rPr lang="en-US" altLang="en-US" sz="2400" dirty="0"/>
              <a:t>, </a:t>
            </a:r>
            <a:r>
              <a:rPr lang="en-US" altLang="en-US" sz="2400" dirty="0">
                <a:hlinkClick r:id="rId11"/>
              </a:rPr>
              <a:t>X.1197</a:t>
            </a:r>
            <a:r>
              <a:rPr lang="en-US" altLang="en-US" sz="2400" dirty="0"/>
              <a:t>, </a:t>
            </a:r>
            <a:r>
              <a:rPr lang="en-US" altLang="en-US" sz="2400" dirty="0">
                <a:hlinkClick r:id="rId12"/>
              </a:rPr>
              <a:t>X.1198</a:t>
            </a:r>
            <a:r>
              <a:rPr lang="en-US" altLang="en-US" sz="2400" dirty="0"/>
              <a:t>)</a:t>
            </a:r>
          </a:p>
        </p:txBody>
      </p:sp>
      <p:sp>
        <p:nvSpPr>
          <p:cNvPr id="1013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7A1737-9D48-4F85-BB09-3EEF9C4C5F73}" type="slidenum">
              <a:rPr lang="en-US" altLang="en-US" sz="1200" smtClean="0">
                <a:solidFill>
                  <a:srgbClr val="898989"/>
                </a:solidFill>
              </a:rPr>
              <a:pPr>
                <a:spcBef>
                  <a:spcPct val="0"/>
                </a:spcBef>
                <a:buFontTx/>
                <a:buNone/>
              </a:pPr>
              <a:t>80</a:t>
            </a:fld>
            <a:r>
              <a:rPr lang="en-US" altLang="en-US" sz="1200" dirty="0" smtClean="0">
                <a:solidFill>
                  <a:srgbClr val="898989"/>
                </a:solidFill>
              </a:rPr>
              <a:t>/117</a:t>
            </a:r>
          </a:p>
        </p:txBody>
      </p:sp>
      <p:pic>
        <p:nvPicPr>
          <p:cNvPr id="10138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925" y="3141663"/>
            <a:ext cx="551815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ectangle 1"/>
          <p:cNvSpPr>
            <a:spLocks noChangeArrowheads="1"/>
          </p:cNvSpPr>
          <p:nvPr/>
        </p:nvSpPr>
        <p:spPr bwMode="auto">
          <a:xfrm>
            <a:off x="1546225" y="6092825"/>
            <a:ext cx="561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X.1191 - General security architecture for IPTV</a:t>
            </a:r>
            <a:endParaRPr lang="en-US" altLang="en-US" sz="1800" b="1"/>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sz="2800" b="1" dirty="0" smtClean="0"/>
              <a:t>Web Security</a:t>
            </a:r>
            <a:br>
              <a:rPr lang="en-GB" altLang="en-US" sz="2800" b="1" dirty="0" smtClean="0"/>
            </a:br>
            <a:r>
              <a:rPr lang="en-GB" altLang="en-US" sz="2800" b="1" dirty="0" err="1" smtClean="0"/>
              <a:t>Security</a:t>
            </a:r>
            <a:r>
              <a:rPr lang="en-GB" altLang="en-US" sz="2800" b="1" dirty="0" smtClean="0"/>
              <a:t> Assertion </a:t>
            </a:r>
            <a:r>
              <a:rPr lang="en-GB" altLang="en-US" sz="2800" b="1" dirty="0" err="1" smtClean="0"/>
              <a:t>Markup</a:t>
            </a:r>
            <a:r>
              <a:rPr lang="en-GB" altLang="en-US" sz="2800" b="1" dirty="0" smtClean="0"/>
              <a:t> Language (SAML)</a:t>
            </a:r>
            <a:br>
              <a:rPr lang="en-GB" altLang="en-US" sz="2800" b="1" dirty="0" smtClean="0"/>
            </a:br>
            <a:r>
              <a:rPr lang="en-GB" altLang="en-US" sz="2800" b="1" dirty="0" smtClean="0"/>
              <a:t>Access Control </a:t>
            </a:r>
            <a:r>
              <a:rPr lang="en-GB" altLang="en-US" sz="2800" b="1" dirty="0" err="1" smtClean="0"/>
              <a:t>Markup</a:t>
            </a:r>
            <a:r>
              <a:rPr lang="en-GB" altLang="en-US" sz="2800" b="1" dirty="0" smtClean="0"/>
              <a:t> Language (XACML)</a:t>
            </a:r>
          </a:p>
        </p:txBody>
      </p:sp>
      <p:sp>
        <p:nvSpPr>
          <p:cNvPr id="102403" name="Rectangle 6"/>
          <p:cNvSpPr>
            <a:spLocks noChangeArrowheads="1"/>
          </p:cNvSpPr>
          <p:nvPr/>
        </p:nvSpPr>
        <p:spPr bwMode="auto">
          <a:xfrm>
            <a:off x="395288" y="1268760"/>
            <a:ext cx="8713787" cy="17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Security </a:t>
            </a:r>
            <a:r>
              <a:rPr lang="en-US" altLang="en-US" sz="2400" dirty="0"/>
              <a:t>Assertion Markup Language (</a:t>
            </a:r>
            <a:r>
              <a:rPr lang="en-US" altLang="en-US" sz="2400" dirty="0">
                <a:hlinkClick r:id="rId2"/>
              </a:rPr>
              <a:t>Rec. ITU-T X.1141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err="1"/>
              <a:t>eXtensible</a:t>
            </a:r>
            <a:r>
              <a:rPr lang="en-US" altLang="en-US" sz="2400" dirty="0"/>
              <a:t> Access Control Markup </a:t>
            </a:r>
            <a:r>
              <a:rPr lang="en-US" altLang="en-US" sz="2400" dirty="0" smtClean="0"/>
              <a:t>Language</a:t>
            </a:r>
            <a:br>
              <a:rPr lang="en-US" altLang="en-US" sz="2400" dirty="0" smtClean="0"/>
            </a:br>
            <a:r>
              <a:rPr lang="en-US" altLang="en-US" sz="2400" dirty="0" smtClean="0"/>
              <a:t>(Recs</a:t>
            </a:r>
            <a:r>
              <a:rPr lang="en-US" altLang="en-US" sz="2400" dirty="0"/>
              <a:t>. ITU-T </a:t>
            </a:r>
            <a:r>
              <a:rPr lang="en-US" altLang="en-US" sz="2400" dirty="0">
                <a:hlinkClick r:id="rId3"/>
              </a:rPr>
              <a:t>X.1142</a:t>
            </a:r>
            <a:r>
              <a:rPr lang="en-US" altLang="en-US" sz="2400" dirty="0"/>
              <a:t>, </a:t>
            </a:r>
            <a:r>
              <a:rPr lang="en-US" altLang="en-US" sz="2400" dirty="0">
                <a:hlinkClick r:id="rId4"/>
              </a:rPr>
              <a:t>X.1144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Security architecture for message security in mobile web services </a:t>
            </a:r>
            <a:br>
              <a:rPr lang="en-US" altLang="en-US" sz="2400" dirty="0"/>
            </a:br>
            <a:r>
              <a:rPr lang="en-US" altLang="en-US" sz="2400" dirty="0"/>
              <a:t>(</a:t>
            </a:r>
            <a:r>
              <a:rPr lang="en-US" altLang="en-US" sz="2400" dirty="0">
                <a:hlinkClick r:id="rId5"/>
              </a:rPr>
              <a:t>Rec. ITU-T X.1143</a:t>
            </a:r>
            <a:r>
              <a:rPr lang="en-US" altLang="en-US" sz="2400" dirty="0"/>
              <a:t>)</a:t>
            </a:r>
          </a:p>
        </p:txBody>
      </p:sp>
      <p:sp>
        <p:nvSpPr>
          <p:cNvPr id="10240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FBA4AE-888B-44FD-BB36-3453FF8F74EA}" type="slidenum">
              <a:rPr lang="en-US" altLang="en-US" sz="1200" smtClean="0">
                <a:solidFill>
                  <a:srgbClr val="898989"/>
                </a:solidFill>
              </a:rPr>
              <a:pPr>
                <a:spcBef>
                  <a:spcPct val="0"/>
                </a:spcBef>
                <a:buFontTx/>
                <a:buNone/>
              </a:pPr>
              <a:t>81</a:t>
            </a:fld>
            <a:r>
              <a:rPr lang="en-US" altLang="en-US" sz="1200" dirty="0" smtClean="0">
                <a:solidFill>
                  <a:srgbClr val="898989"/>
                </a:solidFill>
              </a:rPr>
              <a:t>/117</a:t>
            </a:r>
          </a:p>
        </p:txBody>
      </p:sp>
      <p:pic>
        <p:nvPicPr>
          <p:cNvPr id="10240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141663"/>
            <a:ext cx="61214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Rectangle 1"/>
          <p:cNvSpPr>
            <a:spLocks noChangeArrowheads="1"/>
          </p:cNvSpPr>
          <p:nvPr/>
        </p:nvSpPr>
        <p:spPr bwMode="auto">
          <a:xfrm>
            <a:off x="1584325" y="6338888"/>
            <a:ext cx="5145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X.1141 - Basic template for achieving SSO</a:t>
            </a:r>
            <a:endParaRPr lang="en-US" altLang="en-US" sz="1800" b="1"/>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2800" b="1" dirty="0" smtClean="0"/>
              <a:t>Networked </a:t>
            </a:r>
            <a:r>
              <a:rPr lang="en-US" altLang="en-US" sz="2800" b="1" dirty="0"/>
              <a:t>ID security</a:t>
            </a:r>
            <a:endParaRPr lang="en-US" altLang="en-US" sz="2800" b="1" dirty="0" smtClean="0"/>
          </a:p>
        </p:txBody>
      </p:sp>
      <p:sp>
        <p:nvSpPr>
          <p:cNvPr id="103427" name="Rectangle 6"/>
          <p:cNvSpPr>
            <a:spLocks noChangeArrowheads="1"/>
          </p:cNvSpPr>
          <p:nvPr/>
        </p:nvSpPr>
        <p:spPr bwMode="auto">
          <a:xfrm>
            <a:off x="539750" y="1196975"/>
            <a:ext cx="79930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Threats </a:t>
            </a:r>
            <a:r>
              <a:rPr lang="en-US" altLang="en-US" sz="2400" dirty="0"/>
              <a:t>and requirements for protection of personally identifiable information in applications using tag-based </a:t>
            </a:r>
            <a:r>
              <a:rPr lang="en-US" altLang="en-US" sz="2400" dirty="0" smtClean="0"/>
              <a:t>identification (</a:t>
            </a:r>
            <a:r>
              <a:rPr lang="en-US" altLang="en-US" sz="2400" dirty="0" smtClean="0">
                <a:hlinkClick r:id="rId3"/>
              </a:rPr>
              <a:t>Rec</a:t>
            </a:r>
            <a:r>
              <a:rPr lang="en-US" altLang="en-US" sz="2400" dirty="0">
                <a:hlinkClick r:id="rId3"/>
              </a:rPr>
              <a:t>. ITU-T X.1171</a:t>
            </a:r>
            <a:r>
              <a:rPr lang="en-US" altLang="en-US" sz="24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342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1DC526-FAE1-4DF7-BD08-92D234767996}" type="slidenum">
              <a:rPr lang="en-US" altLang="en-US" sz="1200" smtClean="0">
                <a:solidFill>
                  <a:srgbClr val="898989"/>
                </a:solidFill>
              </a:rPr>
              <a:pPr>
                <a:spcBef>
                  <a:spcPct val="0"/>
                </a:spcBef>
                <a:buFontTx/>
                <a:buNone/>
              </a:pPr>
              <a:t>82</a:t>
            </a:fld>
            <a:r>
              <a:rPr lang="en-US" altLang="en-US" sz="1200" dirty="0" smtClean="0">
                <a:solidFill>
                  <a:srgbClr val="898989"/>
                </a:solidFill>
              </a:rPr>
              <a:t>/117</a:t>
            </a:r>
          </a:p>
        </p:txBody>
      </p:sp>
      <p:pic>
        <p:nvPicPr>
          <p:cNvPr id="1034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284538"/>
            <a:ext cx="52419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1"/>
          <p:cNvSpPr>
            <a:spLocks noChangeArrowheads="1"/>
          </p:cNvSpPr>
          <p:nvPr/>
        </p:nvSpPr>
        <p:spPr bwMode="auto">
          <a:xfrm>
            <a:off x="2295525" y="5949950"/>
            <a:ext cx="662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X.1171 - General PII protection service (PPS) service flow</a:t>
            </a:r>
            <a:endParaRPr lang="en-US" altLang="en-US" sz="1800" b="1"/>
          </a:p>
        </p:txBody>
      </p:sp>
      <p:graphicFrame>
        <p:nvGraphicFramePr>
          <p:cNvPr id="103431" name="Object 2"/>
          <p:cNvGraphicFramePr>
            <a:graphicFrameLocks noChangeAspect="1"/>
          </p:cNvGraphicFramePr>
          <p:nvPr/>
        </p:nvGraphicFramePr>
        <p:xfrm>
          <a:off x="179388" y="2492375"/>
          <a:ext cx="3011487" cy="1700213"/>
        </p:xfrm>
        <a:graphic>
          <a:graphicData uri="http://schemas.openxmlformats.org/presentationml/2006/ole">
            <mc:AlternateContent xmlns:mc="http://schemas.openxmlformats.org/markup-compatibility/2006">
              <mc:Choice xmlns:v="urn:schemas-microsoft-com:vml" Requires="v">
                <p:oleObj spid="_x0000_s103604" r:id="rId5" imgW="2822448" imgH="1594104" progId="CorelDRAW.Graphic.12">
                  <p:embed/>
                </p:oleObj>
              </mc:Choice>
              <mc:Fallback>
                <p:oleObj r:id="rId5" imgW="2822448" imgH="1594104" progId="CorelDRAW.Graphic.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492375"/>
                        <a:ext cx="301148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2" name="Rectangle 3"/>
          <p:cNvSpPr>
            <a:spLocks noChangeArrowheads="1"/>
          </p:cNvSpPr>
          <p:nvPr/>
        </p:nvSpPr>
        <p:spPr bwMode="auto">
          <a:xfrm>
            <a:off x="179388" y="4292600"/>
            <a:ext cx="287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800" b="1"/>
              <a:t>Rec. ITU-T X.1171 - PII infringement through information leakage</a:t>
            </a:r>
            <a:endParaRPr lang="zh-CN" altLang="en-US" sz="1800" b="1"/>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z="2800" b="1" dirty="0" smtClean="0"/>
              <a:t>Ubiquitous </a:t>
            </a:r>
            <a:r>
              <a:rPr lang="en-US" altLang="en-US" sz="2800" b="1" dirty="0"/>
              <a:t>sensor network </a:t>
            </a:r>
            <a:r>
              <a:rPr lang="en-US" altLang="en-US" sz="2800" b="1" dirty="0" smtClean="0"/>
              <a:t>security</a:t>
            </a:r>
          </a:p>
        </p:txBody>
      </p:sp>
      <p:sp>
        <p:nvSpPr>
          <p:cNvPr id="103427" name="Rectangle 6"/>
          <p:cNvSpPr>
            <a:spLocks noChangeArrowheads="1"/>
          </p:cNvSpPr>
          <p:nvPr/>
        </p:nvSpPr>
        <p:spPr bwMode="auto">
          <a:xfrm>
            <a:off x="244475" y="981075"/>
            <a:ext cx="87915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Information technology –  Security framework for ubiquitous sensor networks (</a:t>
            </a:r>
            <a:r>
              <a:rPr lang="en-US" altLang="en-US" sz="2400" dirty="0" smtClean="0">
                <a:hlinkClick r:id="rId2"/>
              </a:rPr>
              <a:t>Rec. ITU-T X.1311</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Ubiquitous sensor network middleware security guidelines</a:t>
            </a:r>
            <a:br>
              <a:rPr lang="en-US" altLang="en-US" sz="2400" dirty="0" smtClean="0"/>
            </a:br>
            <a:r>
              <a:rPr lang="en-US" altLang="en-US" sz="2400" dirty="0" smtClean="0"/>
              <a:t>(</a:t>
            </a:r>
            <a:r>
              <a:rPr lang="en-US" altLang="en-US" sz="2400" dirty="0" smtClean="0">
                <a:hlinkClick r:id="rId3"/>
              </a:rPr>
              <a:t>Rec. ITU-T X.1312</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Security requirements for wireless sensor network routing</a:t>
            </a:r>
            <a:br>
              <a:rPr lang="en-US" altLang="en-US" sz="2400" dirty="0" smtClean="0"/>
            </a:br>
            <a:r>
              <a:rPr lang="en-US" altLang="en-US" sz="2400" dirty="0" smtClean="0"/>
              <a:t>(</a:t>
            </a:r>
            <a:r>
              <a:rPr lang="en-US" altLang="en-US" sz="2400" dirty="0" smtClean="0">
                <a:hlinkClick r:id="rId4"/>
              </a:rPr>
              <a:t>Rec. ITU-T X.1313</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Security requirements and framework of ubiquitous networking </a:t>
            </a:r>
            <a:br>
              <a:rPr lang="en-US" altLang="en-US" sz="2400" dirty="0" smtClean="0"/>
            </a:br>
            <a:r>
              <a:rPr lang="en-US" altLang="en-US" sz="2400" dirty="0" smtClean="0"/>
              <a:t>(</a:t>
            </a:r>
            <a:r>
              <a:rPr lang="en-US" altLang="en-US" sz="2400" dirty="0" smtClean="0">
                <a:hlinkClick r:id="rId5"/>
              </a:rPr>
              <a:t>Rec. ITU-T X.1314</a:t>
            </a:r>
            <a:r>
              <a:rPr lang="en-US" altLang="en-US" sz="2400" dirty="0" smtClean="0"/>
              <a:t>)</a:t>
            </a:r>
          </a:p>
          <a:p>
            <a:pPr lvl="1" eaLnBrk="1" hangingPunct="1">
              <a:lnSpc>
                <a:spcPts val="2400"/>
              </a:lnSpc>
              <a:spcBef>
                <a:spcPts val="600"/>
              </a:spcBef>
              <a:buClr>
                <a:srgbClr val="FF0000"/>
              </a:buClr>
              <a:buFont typeface="Wingdings" panose="05000000000000000000" pitchFamily="2" charset="2"/>
              <a:buChar char="§"/>
              <a:defRPr/>
            </a:pPr>
            <a:endParaRPr lang="en-US" altLang="en-US" sz="2000" dirty="0" smtClean="0"/>
          </a:p>
          <a:p>
            <a:pPr lvl="1" eaLnBrk="1" hangingPunct="1">
              <a:lnSpc>
                <a:spcPts val="2400"/>
              </a:lnSpc>
              <a:spcBef>
                <a:spcPts val="600"/>
              </a:spcBef>
              <a:buClr>
                <a:srgbClr val="FF0000"/>
              </a:buClr>
              <a:buFont typeface="Arial" panose="020B0604020202020204" pitchFamily="34" charset="0"/>
              <a:buNone/>
              <a:defRPr/>
            </a:pPr>
            <a:r>
              <a:rPr lang="en-US" altLang="en-US" sz="2000" dirty="0" smtClean="0"/>
              <a:t>	</a:t>
            </a:r>
          </a:p>
          <a:p>
            <a:pPr lvl="1"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p:txBody>
      </p:sp>
      <p:pic>
        <p:nvPicPr>
          <p:cNvPr id="1044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 y="3753957"/>
            <a:ext cx="42910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1"/>
          <p:cNvSpPr>
            <a:spLocks noChangeArrowheads="1"/>
          </p:cNvSpPr>
          <p:nvPr/>
        </p:nvSpPr>
        <p:spPr bwMode="auto">
          <a:xfrm>
            <a:off x="107950" y="6172200"/>
            <a:ext cx="425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X.1311 - Security model for USN</a:t>
            </a:r>
            <a:endParaRPr lang="en-US" altLang="en-US" sz="1800" b="1"/>
          </a:p>
        </p:txBody>
      </p:sp>
      <p:pic>
        <p:nvPicPr>
          <p:cNvPr id="1044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979382"/>
            <a:ext cx="38036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Rectangle 7"/>
          <p:cNvSpPr>
            <a:spLocks noChangeArrowheads="1"/>
          </p:cNvSpPr>
          <p:nvPr/>
        </p:nvSpPr>
        <p:spPr bwMode="auto">
          <a:xfrm>
            <a:off x="5033963" y="6165850"/>
            <a:ext cx="37449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X.1312 - Security functions</a:t>
            </a:r>
            <a:br>
              <a:rPr lang="en-GB" altLang="en-US" sz="1800" b="1" dirty="0"/>
            </a:br>
            <a:r>
              <a:rPr lang="en-GB" altLang="en-US" sz="1800" b="1" dirty="0"/>
              <a:t>for USN middleware</a:t>
            </a:r>
            <a:endParaRPr lang="en-US" altLang="en-US" sz="18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z="2800" b="1" dirty="0"/>
              <a:t>CYBERSPACE SECURITY – </a:t>
            </a:r>
            <a:r>
              <a:rPr lang="en-US" altLang="en-US" sz="2800" b="1" dirty="0" smtClean="0"/>
              <a:t>Cybersecurity</a:t>
            </a:r>
          </a:p>
        </p:txBody>
      </p:sp>
      <p:sp>
        <p:nvSpPr>
          <p:cNvPr id="105475" name="Rectangle 6"/>
          <p:cNvSpPr>
            <a:spLocks noChangeArrowheads="1"/>
          </p:cNvSpPr>
          <p:nvPr/>
        </p:nvSpPr>
        <p:spPr bwMode="auto">
          <a:xfrm>
            <a:off x="539750" y="1196975"/>
            <a:ext cx="84248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GB" altLang="en-US" sz="2400" dirty="0" smtClean="0"/>
              <a:t>Overview </a:t>
            </a:r>
            <a:r>
              <a:rPr lang="en-GB" altLang="en-US" sz="2400" dirty="0"/>
              <a:t>of cybersecurity</a:t>
            </a:r>
            <a:r>
              <a:rPr lang="en-US" altLang="en-US" sz="2400" dirty="0"/>
              <a:t> (</a:t>
            </a:r>
            <a:r>
              <a:rPr lang="en-US" altLang="en-US" sz="2400" dirty="0">
                <a:hlinkClick r:id="rId2"/>
              </a:rPr>
              <a:t>Rec. ITU-T X.1205</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A vendor-neutral framework for automatic notification of security related information and dissemination of </a:t>
            </a:r>
            <a:r>
              <a:rPr lang="en-US" altLang="en-US" sz="2400" dirty="0" smtClean="0"/>
              <a:t>updates</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X.1206</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Guidelines for telecommunication service providers for addressing the risk of spyware and potentially unwanted software (</a:t>
            </a:r>
            <a:r>
              <a:rPr lang="en-US" altLang="en-US" sz="2400" dirty="0">
                <a:hlinkClick r:id="rId4"/>
              </a:rPr>
              <a:t>Rec. ITU-T X.1207</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A cybersecurity indicator of risk to enhance confidence and security in the use of telecommunication/information and communication technologies (</a:t>
            </a:r>
            <a:r>
              <a:rPr lang="en-US" altLang="en-US" sz="2400" dirty="0">
                <a:hlinkClick r:id="rId5"/>
              </a:rPr>
              <a:t>Rec. ITU-T X.1208</a:t>
            </a:r>
            <a:r>
              <a:rPr lang="en-US" altLang="en-US" sz="2400" dirty="0"/>
              <a:t>)	</a:t>
            </a:r>
          </a:p>
          <a:p>
            <a:pPr eaLnBrk="1" hangingPunct="1">
              <a:lnSpc>
                <a:spcPts val="2400"/>
              </a:lnSpc>
              <a:spcBef>
                <a:spcPts val="600"/>
              </a:spcBef>
              <a:buClr>
                <a:srgbClr val="FF0000"/>
              </a:buClr>
              <a:buFont typeface="Wingdings" panose="05000000000000000000" pitchFamily="2" charset="2"/>
              <a:buChar char="§"/>
            </a:pPr>
            <a:r>
              <a:rPr lang="en-US" altLang="en-US" sz="2400" dirty="0"/>
              <a:t>Capabilities and their context scenarios for cybersecurity information sharing and exchange (</a:t>
            </a:r>
            <a:r>
              <a:rPr lang="en-US" altLang="en-US" sz="2400" dirty="0">
                <a:hlinkClick r:id="rId6"/>
              </a:rPr>
              <a:t>Rec. ITU-T X.1209</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Overview of source-based security troubleshooting mechanisms for Internet protocol-based </a:t>
            </a:r>
            <a:r>
              <a:rPr lang="en-US" altLang="en-US" sz="2400" dirty="0" smtClean="0"/>
              <a:t>networks</a:t>
            </a:r>
            <a:br>
              <a:rPr lang="en-US" altLang="en-US" sz="2400" dirty="0" smtClean="0"/>
            </a:br>
            <a:r>
              <a:rPr lang="en-US" altLang="en-US" sz="2400" dirty="0" smtClean="0"/>
              <a:t>(</a:t>
            </a:r>
            <a:r>
              <a:rPr lang="en-US" altLang="en-US" sz="2400" dirty="0" smtClean="0">
                <a:hlinkClick r:id="rId7"/>
              </a:rPr>
              <a:t>Rec</a:t>
            </a:r>
            <a:r>
              <a:rPr lang="en-US" altLang="en-US" sz="2400" dirty="0">
                <a:hlinkClick r:id="rId7"/>
              </a:rPr>
              <a:t>. ITU-T X.1210</a:t>
            </a:r>
            <a:r>
              <a:rPr lang="en-US" altLang="en-US" sz="2400" dirty="0" smtClean="0"/>
              <a:t>)</a:t>
            </a: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547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21C4E1-8B1E-4478-B7E0-F5D66F71C464}" type="slidenum">
              <a:rPr lang="en-US" altLang="en-US" sz="1200" smtClean="0">
                <a:solidFill>
                  <a:srgbClr val="898989"/>
                </a:solidFill>
              </a:rPr>
              <a:pPr>
                <a:spcBef>
                  <a:spcPct val="0"/>
                </a:spcBef>
                <a:buFontTx/>
                <a:buNone/>
              </a:pPr>
              <a:t>84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z="2800" b="1" dirty="0" smtClean="0"/>
              <a:t>Emergency </a:t>
            </a:r>
            <a:r>
              <a:rPr lang="en-US" altLang="en-US" sz="2800" b="1" dirty="0"/>
              <a:t>communications</a:t>
            </a:r>
            <a:endParaRPr lang="en-US" altLang="en-US" sz="2800" b="1" dirty="0" smtClean="0"/>
          </a:p>
        </p:txBody>
      </p:sp>
      <p:sp>
        <p:nvSpPr>
          <p:cNvPr id="105475" name="Rectangle 6"/>
          <p:cNvSpPr>
            <a:spLocks noChangeArrowheads="1"/>
          </p:cNvSpPr>
          <p:nvPr/>
        </p:nvSpPr>
        <p:spPr bwMode="auto">
          <a:xfrm>
            <a:off x="539750" y="1196975"/>
            <a:ext cx="84248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0000"/>
              </a:buClr>
              <a:buFont typeface="Wingdings" panose="05000000000000000000" pitchFamily="2" charset="2"/>
              <a:buChar char="§"/>
            </a:pPr>
            <a:r>
              <a:rPr lang="en-US" altLang="en-US" sz="2400" dirty="0" smtClean="0"/>
              <a:t>Common </a:t>
            </a:r>
            <a:r>
              <a:rPr lang="en-US" altLang="en-US" sz="2400" dirty="0"/>
              <a:t>alerting protocol (CAP 1.1) (</a:t>
            </a:r>
            <a:r>
              <a:rPr lang="en-US" altLang="en-US" sz="2400" dirty="0">
                <a:hlinkClick r:id="rId2"/>
              </a:rPr>
              <a:t>Rec. ITU-T X.1303</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a:t>Common alerting protocol (CAP 1.2) (</a:t>
            </a:r>
            <a:r>
              <a:rPr lang="en-US" altLang="en-US" sz="2400" dirty="0">
                <a:hlinkClick r:id="rId3"/>
              </a:rPr>
              <a:t>Rec. ITU-T X.1303</a:t>
            </a:r>
            <a:r>
              <a:rPr lang="en-US" altLang="en-US" sz="2400" i="1" dirty="0">
                <a:hlinkClick r:id="rId3"/>
              </a:rPr>
              <a:t>bis</a:t>
            </a:r>
            <a:r>
              <a:rPr lang="en-US" altLang="en-US" sz="2400" dirty="0" smtClean="0"/>
              <a:t>)</a:t>
            </a:r>
          </a:p>
          <a:p>
            <a:pPr eaLnBrk="1" hangingPunct="1">
              <a:spcBef>
                <a:spcPts val="600"/>
              </a:spcBef>
              <a:buClr>
                <a:srgbClr val="FF0000"/>
              </a:buClr>
              <a:buFont typeface="Wingdings" panose="05000000000000000000" pitchFamily="2" charset="2"/>
              <a:buChar char="§"/>
            </a:pPr>
            <a:r>
              <a:rPr lang="en-US" altLang="en-US" sz="2400" dirty="0" smtClean="0"/>
              <a:t>CAP </a:t>
            </a:r>
            <a:r>
              <a:rPr lang="en-US" altLang="en-US" sz="2400" dirty="0"/>
              <a:t>is a simple but general format for exchanging all-hazard emergency alerts and public warnings over all kinds of networks. </a:t>
            </a:r>
            <a:endParaRPr lang="en-US" altLang="en-US" sz="2400" dirty="0" smtClean="0"/>
          </a:p>
          <a:p>
            <a:pPr eaLnBrk="1" hangingPunct="1">
              <a:spcBef>
                <a:spcPts val="600"/>
              </a:spcBef>
              <a:buClr>
                <a:srgbClr val="FF0000"/>
              </a:buClr>
              <a:buFont typeface="Wingdings" panose="05000000000000000000" pitchFamily="2" charset="2"/>
              <a:buChar char="§"/>
            </a:pPr>
            <a:r>
              <a:rPr lang="en-US" altLang="en-US" sz="2400" dirty="0" smtClean="0"/>
              <a:t>CAP </a:t>
            </a:r>
            <a:r>
              <a:rPr lang="en-US" altLang="en-US" sz="2400" dirty="0"/>
              <a:t>allows a consistent warning message to be disseminated simultaneously over many different warning </a:t>
            </a:r>
            <a:r>
              <a:rPr lang="en-US" altLang="en-US" sz="2400" dirty="0" smtClean="0"/>
              <a:t>systems</a:t>
            </a:r>
            <a:r>
              <a:rPr lang="en-US" altLang="en-US" dirty="0" smtClean="0"/>
              <a:t>.</a:t>
            </a:r>
            <a:endParaRPr lang="en-US" altLang="en-US" sz="32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547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21C4E1-8B1E-4478-B7E0-F5D66F71C464}" type="slidenum">
              <a:rPr lang="en-US" altLang="en-US" sz="1200" smtClean="0">
                <a:solidFill>
                  <a:srgbClr val="898989"/>
                </a:solidFill>
              </a:rPr>
              <a:pPr>
                <a:spcBef>
                  <a:spcPct val="0"/>
                </a:spcBef>
                <a:buFontTx/>
                <a:buNone/>
              </a:pPr>
              <a:t>85</a:t>
            </a:fld>
            <a:r>
              <a:rPr lang="en-US" altLang="en-US" sz="1200" dirty="0" smtClean="0">
                <a:solidFill>
                  <a:srgbClr val="898989"/>
                </a:solidFill>
              </a:rPr>
              <a:t>/117</a:t>
            </a:r>
          </a:p>
        </p:txBody>
      </p:sp>
      <p:pic>
        <p:nvPicPr>
          <p:cNvPr id="104450" name="Picture 2" descr="CAP-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133306"/>
            <a:ext cx="4464496" cy="272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795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2800" b="1" dirty="0"/>
              <a:t>Definition of Cybersecurity</a:t>
            </a:r>
            <a:endParaRPr lang="en-US" altLang="en-US" sz="2800" b="1" dirty="0" smtClean="0"/>
          </a:p>
        </p:txBody>
      </p:sp>
      <p:sp>
        <p:nvSpPr>
          <p:cNvPr id="106499" name="Rectangle 6"/>
          <p:cNvSpPr>
            <a:spLocks noChangeArrowheads="1"/>
          </p:cNvSpPr>
          <p:nvPr/>
        </p:nvSpPr>
        <p:spPr bwMode="auto">
          <a:xfrm>
            <a:off x="539750" y="1196975"/>
            <a:ext cx="8424863"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Definition of Cybersecurity</a:t>
            </a:r>
            <a:br>
              <a:rPr lang="en-US" altLang="en-US" sz="2400" dirty="0"/>
            </a:br>
            <a:r>
              <a:rPr lang="en-US" altLang="en-US" sz="2400" dirty="0"/>
              <a:t>(ref. </a:t>
            </a:r>
            <a:r>
              <a:rPr lang="en-US" altLang="en-US" sz="2400" dirty="0">
                <a:hlinkClick r:id="rId2"/>
              </a:rPr>
              <a:t>Rec. ITU-T X.1205</a:t>
            </a:r>
            <a:r>
              <a:rPr lang="en-US" altLang="en-US" sz="2400" dirty="0"/>
              <a:t>, Overview of cybersecurity):</a:t>
            </a:r>
            <a:br>
              <a:rPr lang="en-US" altLang="en-US" sz="2400" dirty="0"/>
            </a:br>
            <a:r>
              <a:rPr lang="en-US" altLang="en-US" sz="1800" dirty="0">
                <a:solidFill>
                  <a:srgbClr val="030A11"/>
                </a:solidFill>
              </a:rPr>
              <a:t>Cybersecurity is the collection of </a:t>
            </a:r>
            <a:r>
              <a:rPr lang="en-US" altLang="en-US" sz="1800" u="sng" dirty="0">
                <a:solidFill>
                  <a:srgbClr val="030A11"/>
                </a:solidFill>
              </a:rPr>
              <a:t>tools, policies, security concepts, security safeguards, guidelines, risk management approaches, actions, training, best practices, assurance and technologies</a:t>
            </a:r>
            <a:r>
              <a:rPr lang="en-US" altLang="en-US" sz="1800" dirty="0">
                <a:solidFill>
                  <a:srgbClr val="030A11"/>
                </a:solidFill>
              </a:rPr>
              <a:t> that can be used to protect the cyber environment and organization and user’s assets.</a:t>
            </a:r>
            <a:br>
              <a:rPr lang="en-US" altLang="en-US" sz="1800" dirty="0">
                <a:solidFill>
                  <a:srgbClr val="030A11"/>
                </a:solidFill>
              </a:rPr>
            </a:br>
            <a:r>
              <a:rPr lang="en-US" altLang="en-US" sz="1800" dirty="0">
                <a:solidFill>
                  <a:srgbClr val="030A11"/>
                </a:solidFill>
              </a:rPr>
              <a:t>Organization and user’s assets include connected computing devices, personnel, infrastructure, applications, services, telecommunications systems, and the totality of transmitted and/or stored information in the cyber environment.</a:t>
            </a:r>
            <a:br>
              <a:rPr lang="en-US" altLang="en-US" sz="1800" dirty="0">
                <a:solidFill>
                  <a:srgbClr val="030A11"/>
                </a:solidFill>
              </a:rPr>
            </a:br>
            <a:r>
              <a:rPr lang="en-US" altLang="en-US" sz="1800" u="sng" dirty="0">
                <a:solidFill>
                  <a:srgbClr val="030A11"/>
                </a:solidFill>
              </a:rPr>
              <a:t>Cybersecurity strives to ensure the attainment and maintenance of the security properties of the organization and user’s assets against relevant security risks in the cyber environment.</a:t>
            </a:r>
            <a:br>
              <a:rPr lang="en-US" altLang="en-US" sz="1800" u="sng" dirty="0">
                <a:solidFill>
                  <a:srgbClr val="030A11"/>
                </a:solidFill>
              </a:rPr>
            </a:br>
            <a:r>
              <a:rPr lang="en-US" altLang="en-US" sz="1800" dirty="0">
                <a:solidFill>
                  <a:srgbClr val="030A11"/>
                </a:solidFill>
              </a:rPr>
              <a:t>The general security objectives comprise the following: </a:t>
            </a:r>
          </a:p>
          <a:p>
            <a:pPr lvl="1">
              <a:spcAft>
                <a:spcPts val="1200"/>
              </a:spcAft>
            </a:pPr>
            <a:r>
              <a:rPr lang="en-US" altLang="en-US" sz="1600" dirty="0">
                <a:solidFill>
                  <a:srgbClr val="030A11"/>
                </a:solidFill>
              </a:rPr>
              <a:t>Availability</a:t>
            </a:r>
          </a:p>
          <a:p>
            <a:pPr lvl="1">
              <a:spcAft>
                <a:spcPts val="1200"/>
              </a:spcAft>
            </a:pPr>
            <a:r>
              <a:rPr lang="en-US" altLang="en-US" sz="1600" dirty="0">
                <a:solidFill>
                  <a:srgbClr val="030A11"/>
                </a:solidFill>
              </a:rPr>
              <a:t>Integrity, which may include authenticity and non-repudiation</a:t>
            </a:r>
          </a:p>
          <a:p>
            <a:pPr lvl="1">
              <a:spcAft>
                <a:spcPts val="1200"/>
              </a:spcAft>
            </a:pPr>
            <a:r>
              <a:rPr lang="en-US" altLang="en-US" sz="1600" dirty="0">
                <a:solidFill>
                  <a:srgbClr val="030A11"/>
                </a:solidFill>
              </a:rPr>
              <a:t>Confidentiality.</a:t>
            </a:r>
            <a:endParaRPr lang="en-US" altLang="en-US" sz="16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650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B9967B-40F7-45A1-A63C-7A4B41D95F41}" type="slidenum">
              <a:rPr lang="en-US" altLang="en-US" sz="1200" smtClean="0">
                <a:solidFill>
                  <a:srgbClr val="898989"/>
                </a:solidFill>
              </a:rPr>
              <a:pPr>
                <a:spcBef>
                  <a:spcPct val="0"/>
                </a:spcBef>
                <a:buFontTx/>
                <a:buNone/>
              </a:pPr>
              <a:t>86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z="2800" b="1" dirty="0" smtClean="0"/>
              <a:t>CYBERSECURITY </a:t>
            </a:r>
            <a:r>
              <a:rPr lang="en-US" altLang="en-US" sz="2800" b="1" dirty="0"/>
              <a:t>INFORMATION EXCHANGE (CYBEX)</a:t>
            </a:r>
            <a:endParaRPr lang="en-US" altLang="en-US" sz="2800" b="1" dirty="0" smtClean="0"/>
          </a:p>
        </p:txBody>
      </p:sp>
      <p:sp>
        <p:nvSpPr>
          <p:cNvPr id="107523"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Overview </a:t>
            </a:r>
            <a:r>
              <a:rPr lang="en-US" altLang="en-US" sz="2400" dirty="0"/>
              <a:t>of cybersecurity information </a:t>
            </a:r>
            <a:r>
              <a:rPr lang="en-US" altLang="en-US" sz="2400" dirty="0" smtClean="0"/>
              <a:t>exchange</a:t>
            </a:r>
            <a:br>
              <a:rPr lang="en-US" altLang="en-US" sz="2400" dirty="0" smtClean="0"/>
            </a:br>
            <a:r>
              <a:rPr lang="en-US" altLang="en-US" sz="2400" dirty="0" smtClean="0"/>
              <a:t>(</a:t>
            </a:r>
            <a:r>
              <a:rPr lang="en-US" altLang="en-US" sz="2400" dirty="0" smtClean="0">
                <a:hlinkClick r:id="rId2"/>
              </a:rPr>
              <a:t>Rec</a:t>
            </a:r>
            <a:r>
              <a:rPr lang="en-US" altLang="en-US" sz="2400" dirty="0">
                <a:hlinkClick r:id="rId2"/>
              </a:rPr>
              <a:t>. ITU-T X.1500</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Procedures for the registration of arcs under the object identifier arc for cybersecurity information </a:t>
            </a:r>
            <a:r>
              <a:rPr lang="en-US" altLang="en-US" sz="2400" dirty="0" smtClean="0"/>
              <a:t>exchange</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X.1500.1</a:t>
            </a:r>
            <a:r>
              <a:rPr lang="en-US" altLang="en-US" sz="2400" dirty="0" smtClean="0"/>
              <a:t>)</a:t>
            </a: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75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7B0D74-2D54-47B2-B374-C69FE54DDED1}" type="slidenum">
              <a:rPr lang="en-US" altLang="en-US" sz="1200" smtClean="0">
                <a:solidFill>
                  <a:srgbClr val="898989"/>
                </a:solidFill>
              </a:rPr>
              <a:pPr>
                <a:spcBef>
                  <a:spcPct val="0"/>
                </a:spcBef>
                <a:buFontTx/>
                <a:buNone/>
              </a:pPr>
              <a:t>87</a:t>
            </a:fld>
            <a:r>
              <a:rPr lang="en-US" altLang="en-US" sz="1200" dirty="0" smtClean="0">
                <a:solidFill>
                  <a:srgbClr val="898989"/>
                </a:solidFill>
              </a:rPr>
              <a:t>/117</a:t>
            </a:r>
          </a:p>
        </p:txBody>
      </p:sp>
      <p:pic>
        <p:nvPicPr>
          <p:cNvPr id="1075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640138"/>
            <a:ext cx="72009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Rectangle 5"/>
          <p:cNvSpPr>
            <a:spLocks noChangeArrowheads="1"/>
          </p:cNvSpPr>
          <p:nvPr/>
        </p:nvSpPr>
        <p:spPr bwMode="auto">
          <a:xfrm>
            <a:off x="2927350" y="6269038"/>
            <a:ext cx="4092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X.1500 - CYBEX model</a:t>
            </a:r>
            <a:endParaRPr lang="en-US" altLang="en-US" sz="18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a:t>Common vulnerabilities and exposures (CVE</a:t>
            </a:r>
            <a:r>
              <a:rPr lang="en-US" altLang="en-US" sz="2800" b="1" dirty="0" smtClean="0"/>
              <a:t>)</a:t>
            </a:r>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88</a:t>
            </a:fld>
            <a:r>
              <a:rPr lang="en-US" altLang="en-US" sz="1200" dirty="0" smtClean="0">
                <a:solidFill>
                  <a:srgbClr val="898989"/>
                </a:solidFill>
              </a:rPr>
              <a:t>/117</a:t>
            </a:r>
          </a:p>
        </p:txBody>
      </p:sp>
      <p:pic>
        <p:nvPicPr>
          <p:cNvPr id="8" name="Picture 7"/>
          <p:cNvPicPr>
            <a:picLocks noChangeAspect="1"/>
          </p:cNvPicPr>
          <p:nvPr/>
        </p:nvPicPr>
        <p:blipFill>
          <a:blip r:embed="rId2"/>
          <a:stretch>
            <a:fillRect/>
          </a:stretch>
        </p:blipFill>
        <p:spPr>
          <a:xfrm>
            <a:off x="1259632" y="3363718"/>
            <a:ext cx="6192688" cy="3494282"/>
          </a:xfrm>
          <a:prstGeom prst="rect">
            <a:avLst/>
          </a:prstGeom>
        </p:spPr>
      </p:pic>
      <p:sp>
        <p:nvSpPr>
          <p:cNvPr id="7" name="Rectangle 6"/>
          <p:cNvSpPr>
            <a:spLocks noChangeArrowheads="1"/>
          </p:cNvSpPr>
          <p:nvPr/>
        </p:nvSpPr>
        <p:spPr bwMode="auto">
          <a:xfrm>
            <a:off x="546049" y="1268760"/>
            <a:ext cx="8496300" cy="168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ts val="2400"/>
              </a:lnSpc>
              <a:spcBef>
                <a:spcPts val="600"/>
              </a:spcBef>
              <a:buClr>
                <a:srgbClr val="FF0000"/>
              </a:buClr>
              <a:buNone/>
            </a:pPr>
            <a:r>
              <a:rPr lang="en-US" altLang="en-US" sz="2400" dirty="0" smtClean="0">
                <a:hlinkClick r:id="rId3"/>
              </a:rPr>
              <a:t>Rec</a:t>
            </a:r>
            <a:r>
              <a:rPr lang="en-US" altLang="en-US" sz="2400" dirty="0">
                <a:hlinkClick r:id="rId3"/>
              </a:rPr>
              <a:t>. ITU-T </a:t>
            </a:r>
            <a:r>
              <a:rPr lang="en-US" altLang="en-US" sz="2400" dirty="0" smtClean="0">
                <a:hlinkClick r:id="rId3"/>
              </a:rPr>
              <a:t>X.1520</a:t>
            </a: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GB" sz="2400" dirty="0" smtClean="0"/>
              <a:t>contains </a:t>
            </a:r>
            <a:r>
              <a:rPr lang="en-GB" sz="2400" dirty="0"/>
              <a:t>the standard identifier number with status </a:t>
            </a:r>
            <a:r>
              <a:rPr lang="en-GB" sz="2400" dirty="0" smtClean="0"/>
              <a:t>indicator,</a:t>
            </a:r>
            <a:br>
              <a:rPr lang="en-GB" sz="2400" dirty="0" smtClean="0"/>
            </a:br>
            <a:r>
              <a:rPr lang="en-GB" sz="2400" dirty="0" smtClean="0"/>
              <a:t>a </a:t>
            </a:r>
            <a:r>
              <a:rPr lang="en-GB" sz="2400" dirty="0"/>
              <a:t>brief description and references to related vulnerability reports and </a:t>
            </a:r>
            <a:r>
              <a:rPr lang="en-GB" sz="2400" dirty="0" smtClean="0"/>
              <a:t>advisories</a:t>
            </a:r>
          </a:p>
          <a:p>
            <a:pPr eaLnBrk="1" hangingPunct="1">
              <a:lnSpc>
                <a:spcPts val="2400"/>
              </a:lnSpc>
              <a:spcBef>
                <a:spcPts val="600"/>
              </a:spcBef>
              <a:buClr>
                <a:srgbClr val="FF0000"/>
              </a:buClr>
              <a:buFont typeface="Wingdings" panose="05000000000000000000" pitchFamily="2" charset="2"/>
              <a:buChar char="§"/>
            </a:pPr>
            <a:r>
              <a:rPr lang="en-GB" altLang="en-US" sz="2400" dirty="0"/>
              <a:t>a</a:t>
            </a:r>
            <a:r>
              <a:rPr lang="en-GB" altLang="en-US" sz="2400" dirty="0" smtClean="0"/>
              <a:t>pplicable to </a:t>
            </a:r>
            <a:r>
              <a:rPr lang="en-GB" sz="2400" dirty="0"/>
              <a:t>vulnerability </a:t>
            </a:r>
            <a:r>
              <a:rPr lang="en-GB" sz="2400" dirty="0" smtClean="0"/>
              <a:t>databases.</a:t>
            </a:r>
            <a:endParaRPr lang="en-US" altLang="en-US" sz="2400" dirty="0"/>
          </a:p>
        </p:txBody>
      </p:sp>
    </p:spTree>
    <p:extLst>
      <p:ext uri="{BB962C8B-B14F-4D97-AF65-F5344CB8AC3E}">
        <p14:creationId xmlns:p14="http://schemas.microsoft.com/office/powerpoint/2010/main" val="39701451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cvs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051720"/>
            <a:ext cx="5724128" cy="244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Rectangle 2"/>
          <p:cNvSpPr>
            <a:spLocks noGrp="1" noChangeArrowheads="1"/>
          </p:cNvSpPr>
          <p:nvPr>
            <p:ph type="title"/>
          </p:nvPr>
        </p:nvSpPr>
        <p:spPr/>
        <p:txBody>
          <a:bodyPr/>
          <a:lstStyle/>
          <a:p>
            <a:r>
              <a:rPr lang="en-US" altLang="en-US" sz="2800" b="1" dirty="0"/>
              <a:t>Common vulnerability scoring system (CVSS</a:t>
            </a:r>
            <a:r>
              <a:rPr lang="en-US" altLang="en-US" sz="2800" b="1" dirty="0" smtClean="0"/>
              <a:t>)</a:t>
            </a:r>
          </a:p>
        </p:txBody>
      </p:sp>
      <p:sp>
        <p:nvSpPr>
          <p:cNvPr id="108547" name="Rectangle 6"/>
          <p:cNvSpPr>
            <a:spLocks noChangeArrowheads="1"/>
          </p:cNvSpPr>
          <p:nvPr/>
        </p:nvSpPr>
        <p:spPr bwMode="auto">
          <a:xfrm>
            <a:off x="546049" y="764705"/>
            <a:ext cx="84963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ts val="2400"/>
              </a:lnSpc>
              <a:spcBef>
                <a:spcPts val="600"/>
              </a:spcBef>
              <a:buClr>
                <a:srgbClr val="FF0000"/>
              </a:buClr>
              <a:buNone/>
            </a:pPr>
            <a:r>
              <a:rPr lang="en-US" altLang="en-US" sz="2400" dirty="0">
                <a:hlinkClick r:id="rId3"/>
              </a:rPr>
              <a:t>Rec. ITU-T X.1521</a:t>
            </a: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smtClean="0"/>
              <a:t>Quantification </a:t>
            </a:r>
            <a:r>
              <a:rPr lang="en-US" altLang="en-US" sz="2400" dirty="0"/>
              <a:t>of </a:t>
            </a:r>
            <a:r>
              <a:rPr lang="en-US" altLang="en-US" sz="2400" dirty="0" smtClean="0"/>
              <a:t>vulnerabilities facilitates </a:t>
            </a:r>
            <a:r>
              <a:rPr lang="en-US" altLang="en-US" sz="2400" dirty="0"/>
              <a:t>prioritization during vulnerability management</a:t>
            </a: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a:t>Base metrics: constant over time and across user environments</a:t>
            </a:r>
          </a:p>
          <a:p>
            <a:pPr eaLnBrk="1" hangingPunct="1">
              <a:lnSpc>
                <a:spcPts val="2400"/>
              </a:lnSpc>
              <a:spcBef>
                <a:spcPts val="600"/>
              </a:spcBef>
              <a:buClr>
                <a:srgbClr val="FF0000"/>
              </a:buClr>
              <a:buFont typeface="Wingdings" panose="05000000000000000000" pitchFamily="2" charset="2"/>
              <a:buChar char="§"/>
            </a:pPr>
            <a:r>
              <a:rPr lang="en-US" altLang="en-US" sz="2400" dirty="0"/>
              <a:t>Temporal metrics: reflects vulnerability </a:t>
            </a:r>
            <a:r>
              <a:rPr lang="en-US" altLang="en-US" sz="2400" dirty="0" smtClean="0"/>
              <a:t>landscape</a:t>
            </a:r>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89</a:t>
            </a:fld>
            <a:r>
              <a:rPr lang="en-US" altLang="en-US" sz="1200" dirty="0" smtClean="0">
                <a:solidFill>
                  <a:srgbClr val="898989"/>
                </a:solidFill>
              </a:rPr>
              <a:t>/117</a:t>
            </a:r>
          </a:p>
        </p:txBody>
      </p:sp>
      <p:sp>
        <p:nvSpPr>
          <p:cNvPr id="108549" name="Rectangle 5"/>
          <p:cNvSpPr>
            <a:spLocks noChangeArrowheads="1"/>
          </p:cNvSpPr>
          <p:nvPr/>
        </p:nvSpPr>
        <p:spPr bwMode="auto">
          <a:xfrm>
            <a:off x="2555776" y="6453189"/>
            <a:ext cx="38766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X.1521 - CVSS metric groups</a:t>
            </a:r>
            <a:endParaRPr lang="en-US" altLang="en-US" sz="1800" b="1" dirty="0"/>
          </a:p>
        </p:txBody>
      </p:sp>
      <p:pic>
        <p:nvPicPr>
          <p:cNvPr id="1085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37" y="4275386"/>
            <a:ext cx="867251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251520" y="2767434"/>
            <a:ext cx="3456384" cy="1409348"/>
          </a:xfrm>
          <a:prstGeom prst="rect">
            <a:avLst/>
          </a:prstGeom>
        </p:spPr>
      </p:pic>
    </p:spTree>
    <p:extLst>
      <p:ext uri="{BB962C8B-B14F-4D97-AF65-F5344CB8AC3E}">
        <p14:creationId xmlns:p14="http://schemas.microsoft.com/office/powerpoint/2010/main" val="202382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60350"/>
            <a:ext cx="8229600" cy="576263"/>
          </a:xfrm>
        </p:spPr>
        <p:txBody>
          <a:bodyPr/>
          <a:lstStyle/>
          <a:p>
            <a:r>
              <a:rPr lang="en-GB" altLang="en-US" sz="2800" b="1" smtClean="0"/>
              <a:t>ITU Plenipotentiary Conference 2014 (2/2)</a:t>
            </a:r>
            <a:endParaRPr lang="en-US" altLang="en-US" sz="2800" b="1" smtClean="0"/>
          </a:p>
        </p:txBody>
      </p:sp>
      <p:sp>
        <p:nvSpPr>
          <p:cNvPr id="22531" name="Content Placeholder 2"/>
          <p:cNvSpPr>
            <a:spLocks noGrp="1"/>
          </p:cNvSpPr>
          <p:nvPr>
            <p:ph idx="1"/>
          </p:nvPr>
        </p:nvSpPr>
        <p:spPr>
          <a:xfrm>
            <a:off x="381000" y="1052513"/>
            <a:ext cx="8534400" cy="5653087"/>
          </a:xfrm>
        </p:spPr>
        <p:txBody>
          <a:bodyPr/>
          <a:lstStyle/>
          <a:p>
            <a:pPr marL="0" indent="0">
              <a:lnSpc>
                <a:spcPct val="90000"/>
              </a:lnSpc>
              <a:buClr>
                <a:srgbClr val="FF0000"/>
              </a:buClr>
              <a:buFont typeface="Arial" panose="020B0604020202020204" pitchFamily="34" charset="0"/>
              <a:buNone/>
            </a:pPr>
            <a:r>
              <a:rPr lang="en-GB" altLang="en-US" sz="2400" dirty="0" smtClean="0"/>
              <a:t>New Resolutions</a:t>
            </a:r>
            <a:r>
              <a:rPr lang="en-US" altLang="en-US" sz="2400" dirty="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b="1" dirty="0" smtClean="0"/>
              <a:t>Combating counterfeit telecommunication/ information and communication technology devices (Resolution 188)</a:t>
            </a:r>
            <a:endParaRPr lang="en-US" altLang="en-US" sz="2200" dirty="0" smtClean="0"/>
          </a:p>
          <a:p>
            <a:pPr marL="365125" lvl="1" indent="-273050">
              <a:lnSpc>
                <a:spcPct val="90000"/>
              </a:lnSpc>
              <a:spcBef>
                <a:spcPts val="800"/>
              </a:spcBef>
              <a:buClr>
                <a:srgbClr val="FF0000"/>
              </a:buClr>
              <a:buFont typeface="Wingdings" panose="05000000000000000000" pitchFamily="2" charset="2"/>
              <a:buChar char="§"/>
            </a:pPr>
            <a:r>
              <a:rPr lang="en-US" altLang="en-US" sz="2200" b="1" dirty="0" smtClean="0"/>
              <a:t>Assisting Member States to combat and deter mobile device theft (Resolution 189)</a:t>
            </a:r>
            <a:endParaRPr lang="en-US" altLang="en-US" sz="2200" dirty="0" smtClean="0"/>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Facilitating the Internet of Things to prepare for a globally connected world (Resolution 197)</a:t>
            </a:r>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To promote efforts for capacity building on software-defined networking in developing countries (Resolution 199)</a:t>
            </a:r>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Creating an enabling environment for the deployment and use of information and communication technology applications</a:t>
            </a:r>
            <a:br>
              <a:rPr lang="en-US" altLang="en-US" sz="2200" dirty="0" smtClean="0"/>
            </a:br>
            <a:r>
              <a:rPr lang="en-US" altLang="en-US" sz="2200" dirty="0" smtClean="0"/>
              <a:t>(Resolution 201)</a:t>
            </a:r>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Connect 2020 Agenda for global telecommunication/ information and communication technology development (Resolution 200).</a:t>
            </a:r>
          </a:p>
        </p:txBody>
      </p:sp>
      <p:sp>
        <p:nvSpPr>
          <p:cNvPr id="225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03E9E9-AE14-4AC8-B1DB-74B0EAB92310}" type="slidenum">
              <a:rPr lang="en-US" altLang="en-US" sz="1200" smtClean="0">
                <a:solidFill>
                  <a:srgbClr val="898989"/>
                </a:solidFill>
              </a:rPr>
              <a:pPr>
                <a:spcBef>
                  <a:spcPct val="0"/>
                </a:spcBef>
                <a:buFontTx/>
                <a:buNone/>
              </a:pPr>
              <a:t>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a:t>Common Weakness </a:t>
            </a:r>
            <a:r>
              <a:rPr lang="en-US" altLang="en-US" sz="2800" b="1" dirty="0" smtClean="0"/>
              <a:t>Enumeration (CWE)</a:t>
            </a:r>
          </a:p>
        </p:txBody>
      </p:sp>
      <p:sp>
        <p:nvSpPr>
          <p:cNvPr id="108547" name="Rectangle 6"/>
          <p:cNvSpPr>
            <a:spLocks noChangeArrowheads="1"/>
          </p:cNvSpPr>
          <p:nvPr/>
        </p:nvSpPr>
        <p:spPr bwMode="auto">
          <a:xfrm>
            <a:off x="512763" y="1268760"/>
            <a:ext cx="8496300" cy="312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ts val="2400"/>
              </a:lnSpc>
              <a:spcBef>
                <a:spcPts val="600"/>
              </a:spcBef>
              <a:buClr>
                <a:srgbClr val="FF0000"/>
              </a:buClr>
              <a:buNone/>
            </a:pPr>
            <a:r>
              <a:rPr lang="en-US" altLang="en-US" sz="2400" dirty="0">
                <a:hlinkClick r:id="rId2"/>
              </a:rPr>
              <a:t>Rec. ITU-T X.1524</a:t>
            </a: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smtClean="0"/>
              <a:t>Group </a:t>
            </a:r>
            <a:r>
              <a:rPr lang="en-US" altLang="en-US" sz="2400" dirty="0"/>
              <a:t>same kind of vulnerabilities into a weakness, and give it a distinct number</a:t>
            </a:r>
          </a:p>
          <a:p>
            <a:pPr eaLnBrk="1" hangingPunct="1">
              <a:lnSpc>
                <a:spcPts val="2400"/>
              </a:lnSpc>
              <a:spcBef>
                <a:spcPts val="600"/>
              </a:spcBef>
              <a:buClr>
                <a:srgbClr val="FF0000"/>
              </a:buClr>
              <a:buFont typeface="Wingdings" panose="05000000000000000000" pitchFamily="2" charset="2"/>
              <a:buChar char="§"/>
            </a:pPr>
            <a:r>
              <a:rPr lang="en-US" altLang="en-US" sz="2400" dirty="0"/>
              <a:t>Provides common names for publicly known problems in the commercial or open source software</a:t>
            </a:r>
          </a:p>
          <a:p>
            <a:pPr eaLnBrk="1" hangingPunct="1">
              <a:lnSpc>
                <a:spcPts val="2400"/>
              </a:lnSpc>
              <a:spcBef>
                <a:spcPts val="600"/>
              </a:spcBef>
              <a:buClr>
                <a:srgbClr val="FF0000"/>
              </a:buClr>
              <a:buFont typeface="Wingdings" panose="05000000000000000000" pitchFamily="2" charset="2"/>
              <a:buChar char="§"/>
            </a:pPr>
            <a:r>
              <a:rPr lang="en-US" altLang="en-US" sz="2400" dirty="0"/>
              <a:t>Intended for security tools and services that can find weaknesses in source code and operational systems</a:t>
            </a:r>
          </a:p>
          <a:p>
            <a:pPr eaLnBrk="1" hangingPunct="1">
              <a:lnSpc>
                <a:spcPts val="2400"/>
              </a:lnSpc>
              <a:spcBef>
                <a:spcPts val="600"/>
              </a:spcBef>
              <a:buClr>
                <a:srgbClr val="FF0000"/>
              </a:buClr>
              <a:buFont typeface="Wingdings" panose="05000000000000000000" pitchFamily="2" charset="2"/>
              <a:buChar char="§"/>
            </a:pPr>
            <a:r>
              <a:rPr lang="en-US" altLang="en-US" sz="2400" dirty="0"/>
              <a:t>Helps better understand and manage software weaknesses related to architecture and </a:t>
            </a:r>
            <a:r>
              <a:rPr lang="en-US" altLang="en-US" sz="2400" dirty="0" smtClean="0"/>
              <a:t>design</a:t>
            </a:r>
            <a:endParaRPr lang="en-US" altLang="en-US" sz="2400" dirty="0"/>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90</a:t>
            </a:fld>
            <a:r>
              <a:rPr lang="en-US" altLang="en-US" sz="1200" dirty="0" smtClean="0">
                <a:solidFill>
                  <a:srgbClr val="898989"/>
                </a:solidFill>
              </a:rPr>
              <a:t>/117</a:t>
            </a:r>
          </a:p>
        </p:txBody>
      </p:sp>
      <p:pic>
        <p:nvPicPr>
          <p:cNvPr id="8" name="Picture 7"/>
          <p:cNvPicPr>
            <a:picLocks noChangeAspect="1"/>
          </p:cNvPicPr>
          <p:nvPr/>
        </p:nvPicPr>
        <p:blipFill>
          <a:blip r:embed="rId3"/>
          <a:stretch>
            <a:fillRect/>
          </a:stretch>
        </p:blipFill>
        <p:spPr>
          <a:xfrm>
            <a:off x="1259631" y="4509120"/>
            <a:ext cx="5989403" cy="2348880"/>
          </a:xfrm>
          <a:prstGeom prst="rect">
            <a:avLst/>
          </a:prstGeom>
        </p:spPr>
      </p:pic>
    </p:spTree>
    <p:extLst>
      <p:ext uri="{BB962C8B-B14F-4D97-AF65-F5344CB8AC3E}">
        <p14:creationId xmlns:p14="http://schemas.microsoft.com/office/powerpoint/2010/main" val="39999879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smtClean="0"/>
              <a:t>CYBEX </a:t>
            </a:r>
            <a:r>
              <a:rPr lang="en-US" altLang="en-US" sz="2800" b="1" dirty="0"/>
              <a:t>vulnerability/state exchange</a:t>
            </a:r>
            <a:endParaRPr lang="en-US" altLang="en-US" sz="2800" b="1" dirty="0" smtClean="0"/>
          </a:p>
        </p:txBody>
      </p:sp>
      <p:sp>
        <p:nvSpPr>
          <p:cNvPr id="108547" name="Rectangle 6"/>
          <p:cNvSpPr>
            <a:spLocks noChangeArrowheads="1"/>
          </p:cNvSpPr>
          <p:nvPr/>
        </p:nvSpPr>
        <p:spPr bwMode="auto">
          <a:xfrm>
            <a:off x="539750" y="1196976"/>
            <a:ext cx="8496300" cy="57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Common </a:t>
            </a:r>
            <a:r>
              <a:rPr lang="en-US" altLang="en-US" sz="2400" dirty="0"/>
              <a:t>weakness scoring </a:t>
            </a:r>
            <a:r>
              <a:rPr lang="en-US" altLang="en-US" sz="2400" dirty="0" smtClean="0"/>
              <a:t>system (CWSS) (</a:t>
            </a:r>
            <a:r>
              <a:rPr lang="en-US" altLang="en-US" sz="2400" dirty="0" smtClean="0">
                <a:hlinkClick r:id="rId3"/>
              </a:rPr>
              <a:t>Rec. ITU-T X.1525</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91</a:t>
            </a:fld>
            <a:r>
              <a:rPr lang="en-US" altLang="en-US" sz="1200" dirty="0" smtClean="0">
                <a:solidFill>
                  <a:srgbClr val="898989"/>
                </a:solidFill>
              </a:rPr>
              <a:t>/117</a:t>
            </a:r>
          </a:p>
        </p:txBody>
      </p:sp>
      <p:sp>
        <p:nvSpPr>
          <p:cNvPr id="2" name="Rectangle 2"/>
          <p:cNvSpPr>
            <a:spLocks noChangeArrowheads="1"/>
          </p:cNvSpPr>
          <p:nvPr/>
        </p:nvSpPr>
        <p:spPr bwMode="auto">
          <a:xfrm>
            <a:off x="1331640" y="20356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437777324"/>
              </p:ext>
            </p:extLst>
          </p:nvPr>
        </p:nvGraphicFramePr>
        <p:xfrm>
          <a:off x="179512" y="1826792"/>
          <a:ext cx="8748767" cy="3920852"/>
        </p:xfrm>
        <a:graphic>
          <a:graphicData uri="http://schemas.openxmlformats.org/presentationml/2006/ole">
            <mc:AlternateContent xmlns:mc="http://schemas.openxmlformats.org/markup-compatibility/2006">
              <mc:Choice xmlns:v="urn:schemas-microsoft-com:vml" Requires="v">
                <p:oleObj spid="_x0000_s104466" r:id="rId4" imgW="4295302" imgH="1900677" progId="CorelDraw.Graphic.16">
                  <p:embed/>
                </p:oleObj>
              </mc:Choice>
              <mc:Fallback>
                <p:oleObj r:id="rId4" imgW="4295302" imgH="1900677" progId="CorelDraw.Graphic.1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826792"/>
                        <a:ext cx="8748767" cy="3920852"/>
                      </a:xfrm>
                      <a:prstGeom prst="rect">
                        <a:avLst/>
                      </a:prstGeom>
                      <a:noFill/>
                    </p:spPr>
                  </p:pic>
                </p:oleObj>
              </mc:Fallback>
            </mc:AlternateContent>
          </a:graphicData>
        </a:graphic>
      </p:graphicFrame>
      <p:sp>
        <p:nvSpPr>
          <p:cNvPr id="4" name="Rectangle 3"/>
          <p:cNvSpPr>
            <a:spLocks noChangeArrowheads="1"/>
          </p:cNvSpPr>
          <p:nvPr/>
        </p:nvSpPr>
        <p:spPr bwMode="auto">
          <a:xfrm>
            <a:off x="2483768" y="5771882"/>
            <a:ext cx="39496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504825" algn="l"/>
                <a:tab pos="755650" algn="l"/>
                <a:tab pos="1008063" algn="l"/>
                <a:tab pos="1260475" algn="l"/>
              </a:tabLst>
              <a:defRPr>
                <a:solidFill>
                  <a:schemeClr val="tx1"/>
                </a:solidFill>
                <a:latin typeface="Arial" panose="020B0604020202020204" pitchFamily="34" charset="0"/>
              </a:defRPr>
            </a:lvl1pPr>
            <a:lvl2pPr>
              <a:tabLst>
                <a:tab pos="504825" algn="l"/>
                <a:tab pos="755650" algn="l"/>
                <a:tab pos="1008063" algn="l"/>
                <a:tab pos="1260475" algn="l"/>
              </a:tabLst>
              <a:defRPr>
                <a:solidFill>
                  <a:schemeClr val="tx1"/>
                </a:solidFill>
                <a:latin typeface="Arial" panose="020B0604020202020204" pitchFamily="34" charset="0"/>
              </a:defRPr>
            </a:lvl2pPr>
            <a:lvl3pPr>
              <a:tabLst>
                <a:tab pos="504825" algn="l"/>
                <a:tab pos="755650" algn="l"/>
                <a:tab pos="1008063" algn="l"/>
                <a:tab pos="1260475" algn="l"/>
              </a:tabLst>
              <a:defRPr>
                <a:solidFill>
                  <a:schemeClr val="tx1"/>
                </a:solidFill>
                <a:latin typeface="Arial" panose="020B0604020202020204" pitchFamily="34" charset="0"/>
              </a:defRPr>
            </a:lvl3pPr>
            <a:lvl4pPr>
              <a:tabLst>
                <a:tab pos="504825" algn="l"/>
                <a:tab pos="755650" algn="l"/>
                <a:tab pos="1008063" algn="l"/>
                <a:tab pos="1260475" algn="l"/>
              </a:tabLst>
              <a:defRPr>
                <a:solidFill>
                  <a:schemeClr val="tx1"/>
                </a:solidFill>
                <a:latin typeface="Arial" panose="020B0604020202020204" pitchFamily="34" charset="0"/>
              </a:defRPr>
            </a:lvl4pPr>
            <a:lvl5pPr>
              <a:tabLst>
                <a:tab pos="504825" algn="l"/>
                <a:tab pos="755650" algn="l"/>
                <a:tab pos="1008063" algn="l"/>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9pPr>
          </a:lstStyle>
          <a:p>
            <a:pPr marL="0" marR="0" lvl="0" indent="0" algn="ctr" defTabSz="914400" eaLnBrk="1" latinLnBrk="0" hangingPunct="1">
              <a:lnSpc>
                <a:spcPct val="100000"/>
              </a:lnSpc>
              <a:buClrTx/>
              <a:buSzTx/>
              <a:tabLst>
                <a:tab pos="504825" algn="l"/>
                <a:tab pos="755650" algn="l"/>
                <a:tab pos="1008063" algn="l"/>
                <a:tab pos="1260475" algn="l"/>
              </a:tabLst>
            </a:pPr>
            <a:r>
              <a:rPr lang="en-CA" altLang="en-US" b="1" dirty="0">
                <a:latin typeface="Calibri" panose="020F0502020204030204" pitchFamily="34" charset="0"/>
              </a:rPr>
              <a:t>Rec. ITU-T X.1525 - CWSS metric groups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smtClean="0"/>
              <a:t>CYBEX </a:t>
            </a:r>
            <a:r>
              <a:rPr lang="en-US" altLang="en-US" sz="2800" b="1" dirty="0"/>
              <a:t>vulnerability/state exchange</a:t>
            </a:r>
            <a:endParaRPr lang="en-US" altLang="en-US" sz="2800" b="1" dirty="0" smtClean="0"/>
          </a:p>
        </p:txBody>
      </p:sp>
      <p:sp>
        <p:nvSpPr>
          <p:cNvPr id="108547" name="Rectangle 6"/>
          <p:cNvSpPr>
            <a:spLocks noChangeArrowheads="1"/>
          </p:cNvSpPr>
          <p:nvPr/>
        </p:nvSpPr>
        <p:spPr bwMode="auto">
          <a:xfrm>
            <a:off x="539750" y="1196976"/>
            <a:ext cx="8496300" cy="371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Language </a:t>
            </a:r>
            <a:r>
              <a:rPr lang="en-US" altLang="en-US" sz="2400" dirty="0"/>
              <a:t>for the open definition of vulnerabilities and for the assessment of a system </a:t>
            </a:r>
            <a:r>
              <a:rPr lang="en-US" altLang="en-US" sz="2400" dirty="0" smtClean="0"/>
              <a:t>state (OVAL) (</a:t>
            </a:r>
            <a:r>
              <a:rPr lang="en-US" altLang="en-US" sz="2400" dirty="0" smtClean="0">
                <a:hlinkClick r:id="rId2"/>
              </a:rPr>
              <a:t>Rec</a:t>
            </a:r>
            <a:r>
              <a:rPr lang="en-US" altLang="en-US" sz="2400" dirty="0">
                <a:hlinkClick r:id="rId2"/>
              </a:rPr>
              <a:t>. ITU-T X.1526</a:t>
            </a:r>
            <a:r>
              <a:rPr lang="en-US" altLang="en-US" sz="2400" dirty="0"/>
              <a:t>)</a:t>
            </a:r>
          </a:p>
          <a:p>
            <a:pPr lvl="2" eaLnBrk="1" hangingPunct="1">
              <a:lnSpc>
                <a:spcPts val="2400"/>
              </a:lnSpc>
              <a:spcBef>
                <a:spcPts val="600"/>
              </a:spcBef>
              <a:buClr>
                <a:srgbClr val="FF0000"/>
              </a:buClr>
              <a:buFont typeface="Wingdings" panose="05000000000000000000" pitchFamily="2" charset="2"/>
              <a:buChar char="§"/>
            </a:pPr>
            <a:r>
              <a:rPr lang="en-US" altLang="en-US" sz="1600" dirty="0"/>
              <a:t>for assessment and reporting of machine state of computer systems.</a:t>
            </a:r>
          </a:p>
          <a:p>
            <a:pPr lvl="2" eaLnBrk="1" hangingPunct="1">
              <a:lnSpc>
                <a:spcPts val="2400"/>
              </a:lnSpc>
              <a:spcBef>
                <a:spcPts val="600"/>
              </a:spcBef>
              <a:buClr>
                <a:srgbClr val="FF0000"/>
              </a:buClr>
              <a:buFont typeface="Wingdings" panose="05000000000000000000" pitchFamily="2" charset="2"/>
              <a:buChar char="§"/>
            </a:pPr>
            <a:r>
              <a:rPr lang="en-US" altLang="en-US" sz="1600" dirty="0"/>
              <a:t>OVAL includes a language to encode system details, and an assortment of content repositories held throughout the community</a:t>
            </a:r>
            <a:r>
              <a:rPr lang="en-US" altLang="en-US" sz="1600" dirty="0" smtClean="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Common </a:t>
            </a:r>
            <a:r>
              <a:rPr lang="en-US" altLang="en-US" sz="2400" dirty="0"/>
              <a:t>platform </a:t>
            </a:r>
            <a:r>
              <a:rPr lang="en-US" altLang="en-US" sz="2400" dirty="0" smtClean="0"/>
              <a:t>enumeration (CPE)</a:t>
            </a:r>
            <a:r>
              <a:rPr lang="en-US" altLang="en-US" sz="2400" dirty="0"/>
              <a:t/>
            </a:r>
            <a:br>
              <a:rPr lang="en-US" altLang="en-US" sz="2400" dirty="0"/>
            </a:br>
            <a:r>
              <a:rPr lang="en-US" altLang="en-US" sz="2400" dirty="0"/>
              <a:t>(Recs. ITU-T </a:t>
            </a:r>
            <a:r>
              <a:rPr lang="en-US" altLang="en-US" sz="2400" dirty="0">
                <a:hlinkClick r:id="rId3"/>
              </a:rPr>
              <a:t>X.1528</a:t>
            </a:r>
            <a:r>
              <a:rPr lang="en-US" altLang="en-US" sz="2400" dirty="0"/>
              <a:t>, </a:t>
            </a:r>
            <a:r>
              <a:rPr lang="en-US" altLang="en-US" sz="2400" dirty="0">
                <a:hlinkClick r:id="rId4"/>
              </a:rPr>
              <a:t>X.1528.1</a:t>
            </a:r>
            <a:r>
              <a:rPr lang="en-US" altLang="en-US" sz="2400" dirty="0"/>
              <a:t>, </a:t>
            </a:r>
            <a:r>
              <a:rPr lang="en-US" altLang="en-US" sz="2400" dirty="0">
                <a:hlinkClick r:id="rId5"/>
              </a:rPr>
              <a:t>X.1528.2</a:t>
            </a:r>
            <a:r>
              <a:rPr lang="en-US" altLang="en-US" sz="2400" dirty="0"/>
              <a:t>, </a:t>
            </a:r>
            <a:r>
              <a:rPr lang="en-US" altLang="en-US" sz="2400" dirty="0">
                <a:hlinkClick r:id="rId6"/>
              </a:rPr>
              <a:t>X.1528.3</a:t>
            </a:r>
            <a:r>
              <a:rPr lang="en-US" altLang="en-US" sz="2400" dirty="0"/>
              <a:t>, </a:t>
            </a:r>
            <a:r>
              <a:rPr lang="en-US" altLang="en-US" sz="2400" dirty="0">
                <a:hlinkClick r:id="rId7"/>
              </a:rPr>
              <a:t>X.1528.4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92</a:t>
            </a:fld>
            <a:r>
              <a:rPr lang="en-US" altLang="en-US" sz="1200" dirty="0" smtClean="0">
                <a:solidFill>
                  <a:srgbClr val="898989"/>
                </a:solidFill>
              </a:rPr>
              <a:t>/117</a:t>
            </a:r>
          </a:p>
        </p:txBody>
      </p:sp>
      <p:pic>
        <p:nvPicPr>
          <p:cNvPr id="7" name="Picture 6"/>
          <p:cNvPicPr>
            <a:picLocks noChangeAspect="1"/>
          </p:cNvPicPr>
          <p:nvPr/>
        </p:nvPicPr>
        <p:blipFill>
          <a:blip r:embed="rId8"/>
          <a:stretch>
            <a:fillRect/>
          </a:stretch>
        </p:blipFill>
        <p:spPr>
          <a:xfrm>
            <a:off x="1313952" y="4913357"/>
            <a:ext cx="5561511" cy="1682474"/>
          </a:xfrm>
          <a:prstGeom prst="rect">
            <a:avLst/>
          </a:prstGeom>
        </p:spPr>
      </p:pic>
    </p:spTree>
    <p:extLst>
      <p:ext uri="{BB962C8B-B14F-4D97-AF65-F5344CB8AC3E}">
        <p14:creationId xmlns:p14="http://schemas.microsoft.com/office/powerpoint/2010/main" val="38364527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2800" b="1" dirty="0" smtClean="0"/>
              <a:t>CYBEX </a:t>
            </a:r>
            <a:r>
              <a:rPr lang="en-US" altLang="en-US" sz="2800" b="1" dirty="0"/>
              <a:t>identification and discovery</a:t>
            </a:r>
            <a:endParaRPr lang="en-US" altLang="en-US" sz="2800" b="1" dirty="0" smtClean="0"/>
          </a:p>
        </p:txBody>
      </p:sp>
      <p:sp>
        <p:nvSpPr>
          <p:cNvPr id="109571" name="Rectangle 6"/>
          <p:cNvSpPr>
            <a:spLocks noChangeArrowheads="1"/>
          </p:cNvSpPr>
          <p:nvPr/>
        </p:nvSpPr>
        <p:spPr bwMode="auto">
          <a:xfrm>
            <a:off x="539750" y="1196975"/>
            <a:ext cx="7993063"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Discovery </a:t>
            </a:r>
            <a:r>
              <a:rPr lang="en-US" altLang="en-US" sz="2400" dirty="0"/>
              <a:t>mechanisms in the exchange of cybersecurity information (</a:t>
            </a:r>
            <a:r>
              <a:rPr lang="en-US" altLang="en-US" sz="2400" dirty="0">
                <a:hlinkClick r:id="rId2"/>
              </a:rPr>
              <a:t>Rec. ITU-T X.1570</a:t>
            </a:r>
            <a:r>
              <a:rPr lang="en-US" altLang="en-US"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95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E2B430-589D-4F12-A1C9-E30F6C9273F4}" type="slidenum">
              <a:rPr lang="en-US" altLang="en-US" sz="1200" smtClean="0">
                <a:solidFill>
                  <a:srgbClr val="898989"/>
                </a:solidFill>
              </a:rPr>
              <a:pPr>
                <a:spcBef>
                  <a:spcPct val="0"/>
                </a:spcBef>
                <a:buFontTx/>
                <a:buNone/>
              </a:pPr>
              <a:t>93</a:t>
            </a:fld>
            <a:r>
              <a:rPr lang="en-US" altLang="en-US" sz="1200" dirty="0" smtClean="0">
                <a:solidFill>
                  <a:srgbClr val="898989"/>
                </a:solidFill>
              </a:rPr>
              <a:t>/117</a:t>
            </a:r>
          </a:p>
        </p:txBody>
      </p:sp>
      <p:pic>
        <p:nvPicPr>
          <p:cNvPr id="1095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682" y="1977305"/>
            <a:ext cx="7447611" cy="391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1"/>
          <p:cNvSpPr>
            <a:spLocks noChangeArrowheads="1"/>
          </p:cNvSpPr>
          <p:nvPr/>
        </p:nvSpPr>
        <p:spPr bwMode="auto">
          <a:xfrm>
            <a:off x="1403350" y="5876925"/>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X.1570 - Cybersecurity operational information ontology</a:t>
            </a:r>
            <a:endParaRPr lang="en-US" altLang="en-US" sz="1800"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b="1" dirty="0"/>
              <a:t>CYBEX event/incident/heuristics </a:t>
            </a:r>
            <a:r>
              <a:rPr lang="en-US" altLang="en-US" sz="2800" b="1" dirty="0" smtClean="0"/>
              <a:t>exchange</a:t>
            </a:r>
          </a:p>
        </p:txBody>
      </p:sp>
      <p:sp>
        <p:nvSpPr>
          <p:cNvPr id="110595" name="Rectangle 6"/>
          <p:cNvSpPr>
            <a:spLocks noChangeArrowheads="1"/>
          </p:cNvSpPr>
          <p:nvPr/>
        </p:nvSpPr>
        <p:spPr bwMode="auto">
          <a:xfrm>
            <a:off x="539750" y="1196975"/>
            <a:ext cx="8496300" cy="24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Incident </a:t>
            </a:r>
            <a:r>
              <a:rPr lang="en-US" altLang="en-US" sz="2400" dirty="0"/>
              <a:t>object description exchange format </a:t>
            </a:r>
            <a:r>
              <a:rPr lang="en-US" altLang="en-US" sz="2400" dirty="0" smtClean="0"/>
              <a:t>(IODEF)</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X.1541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Common attack pattern enumeration and classification </a:t>
            </a:r>
            <a:r>
              <a:rPr lang="en-US" altLang="en-US" sz="2400" dirty="0" smtClean="0"/>
              <a:t>(CAPEC)</a:t>
            </a:r>
            <a:r>
              <a:rPr lang="en-US" altLang="en-US" sz="2400" dirty="0"/>
              <a:t/>
            </a:r>
            <a:br>
              <a:rPr lang="en-US" altLang="en-US" sz="2400" dirty="0"/>
            </a:br>
            <a:r>
              <a:rPr lang="en-US" altLang="en-US" sz="2400" dirty="0"/>
              <a:t>(</a:t>
            </a:r>
            <a:r>
              <a:rPr lang="en-US" altLang="en-US" sz="2400" dirty="0">
                <a:hlinkClick r:id="rId4"/>
              </a:rPr>
              <a:t>Rec. ITU-T X.1544</a:t>
            </a:r>
            <a:r>
              <a:rPr lang="en-US" altLang="en-US" sz="2400" dirty="0" smtClean="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Dictionary of attack patterns, solutions &amp; mitigations</a:t>
            </a:r>
          </a:p>
          <a:p>
            <a:pPr lvl="1" eaLnBrk="1" hangingPunct="1">
              <a:lnSpc>
                <a:spcPts val="2400"/>
              </a:lnSpc>
              <a:spcBef>
                <a:spcPts val="600"/>
              </a:spcBef>
              <a:buClr>
                <a:srgbClr val="FF0000"/>
              </a:buClr>
              <a:buFont typeface="Wingdings" panose="05000000000000000000" pitchFamily="2" charset="2"/>
              <a:buChar char="§"/>
            </a:pPr>
            <a:r>
              <a:rPr lang="en-US" altLang="en-US" sz="2000" dirty="0"/>
              <a:t>Facilitates communication of incidents, issues, as well as validation techniques and mitigation strategies</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smtClean="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smtClean="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marL="457200" lvl="1" indent="0" eaLnBrk="1" hangingPunct="1">
              <a:lnSpc>
                <a:spcPts val="2400"/>
              </a:lnSpc>
              <a:spcBef>
                <a:spcPts val="600"/>
              </a:spcBef>
              <a:buClr>
                <a:srgbClr val="FF0000"/>
              </a:buClr>
              <a:buNone/>
            </a:pPr>
            <a:endParaRPr lang="en-US" altLang="en-US" sz="2000" dirty="0" smtClean="0"/>
          </a:p>
        </p:txBody>
      </p:sp>
      <p:sp>
        <p:nvSpPr>
          <p:cNvPr id="1105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ADFA17-FF53-4975-B242-E63D4F14675C}" type="slidenum">
              <a:rPr lang="en-US" altLang="en-US" sz="1200" smtClean="0">
                <a:solidFill>
                  <a:srgbClr val="898989"/>
                </a:solidFill>
              </a:rPr>
              <a:pPr>
                <a:spcBef>
                  <a:spcPct val="0"/>
                </a:spcBef>
                <a:buFontTx/>
                <a:buNone/>
              </a:pPr>
              <a:t>94</a:t>
            </a:fld>
            <a:r>
              <a:rPr lang="en-US" altLang="en-US" sz="1200" dirty="0" smtClean="0">
                <a:solidFill>
                  <a:srgbClr val="898989"/>
                </a:solidFill>
              </a:rPr>
              <a:t>/117</a:t>
            </a:r>
          </a:p>
        </p:txBody>
      </p:sp>
      <p:pic>
        <p:nvPicPr>
          <p:cNvPr id="6" name="図 7" descr="SQLI-1.png"/>
          <p:cNvPicPr>
            <a:picLocks noChangeAspect="1"/>
          </p:cNvPicPr>
          <p:nvPr/>
        </p:nvPicPr>
        <p:blipFill>
          <a:blip r:embed="rId5"/>
          <a:srcRect/>
          <a:stretch>
            <a:fillRect/>
          </a:stretch>
        </p:blipFill>
        <p:spPr bwMode="auto">
          <a:xfrm>
            <a:off x="3765799" y="3717032"/>
            <a:ext cx="4176464" cy="1801178"/>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b="1" dirty="0"/>
              <a:t>CYBEX event/incident/heuristics </a:t>
            </a:r>
            <a:r>
              <a:rPr lang="en-US" altLang="en-US" sz="2800" b="1" dirty="0" smtClean="0"/>
              <a:t>exchange</a:t>
            </a:r>
          </a:p>
        </p:txBody>
      </p:sp>
      <p:sp>
        <p:nvSpPr>
          <p:cNvPr id="110595" name="Rectangle 6"/>
          <p:cNvSpPr>
            <a:spLocks noChangeArrowheads="1"/>
          </p:cNvSpPr>
          <p:nvPr/>
        </p:nvSpPr>
        <p:spPr bwMode="auto">
          <a:xfrm>
            <a:off x="539750" y="1196975"/>
            <a:ext cx="8496300"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Malware </a:t>
            </a:r>
            <a:r>
              <a:rPr lang="en-US" altLang="en-US" sz="2400" dirty="0"/>
              <a:t>attribute enumeration and </a:t>
            </a:r>
            <a:r>
              <a:rPr lang="en-US" altLang="en-US" sz="2400" dirty="0" smtClean="0"/>
              <a:t>classification (MAEC)</a:t>
            </a:r>
            <a:r>
              <a:rPr lang="en-US" altLang="en-US" sz="2400" dirty="0"/>
              <a:t/>
            </a:r>
            <a:br>
              <a:rPr lang="en-US" altLang="en-US" sz="2400" dirty="0"/>
            </a:br>
            <a:r>
              <a:rPr lang="en-US" altLang="en-US" sz="2400" dirty="0"/>
              <a:t>(</a:t>
            </a:r>
            <a:r>
              <a:rPr lang="en-US" altLang="en-US" sz="2400" dirty="0">
                <a:hlinkClick r:id="rId3"/>
              </a:rPr>
              <a:t>Rec. ITU-T X.1546</a:t>
            </a:r>
            <a:r>
              <a:rPr lang="en-US" altLang="en-US" sz="2400" dirty="0"/>
              <a:t>)</a:t>
            </a:r>
          </a:p>
          <a:p>
            <a:pPr marL="457200" lvl="1" indent="0" eaLnBrk="1" hangingPunct="1">
              <a:lnSpc>
                <a:spcPts val="2400"/>
              </a:lnSpc>
              <a:spcBef>
                <a:spcPts val="600"/>
              </a:spcBef>
              <a:buClr>
                <a:srgbClr val="FF0000"/>
              </a:buClr>
              <a:buNone/>
            </a:pPr>
            <a:endParaRPr lang="en-US" altLang="en-US" sz="2400" dirty="0"/>
          </a:p>
        </p:txBody>
      </p:sp>
      <p:sp>
        <p:nvSpPr>
          <p:cNvPr id="1105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ADFA17-FF53-4975-B242-E63D4F14675C}" type="slidenum">
              <a:rPr lang="en-US" altLang="en-US" sz="1200" smtClean="0">
                <a:solidFill>
                  <a:srgbClr val="898989"/>
                </a:solidFill>
              </a:rPr>
              <a:pPr>
                <a:spcBef>
                  <a:spcPct val="0"/>
                </a:spcBef>
                <a:buFontTx/>
                <a:buNone/>
              </a:pPr>
              <a:t>95</a:t>
            </a:fld>
            <a:r>
              <a:rPr lang="en-US" altLang="en-US" sz="1200" dirty="0" smtClean="0">
                <a:solidFill>
                  <a:srgbClr val="898989"/>
                </a:solidFill>
              </a:rPr>
              <a:t>/117</a:t>
            </a:r>
          </a:p>
        </p:txBody>
      </p:sp>
      <p:sp>
        <p:nvSpPr>
          <p:cNvPr id="2" name="Rectangle 2"/>
          <p:cNvSpPr>
            <a:spLocks noChangeArrowheads="1"/>
          </p:cNvSpPr>
          <p:nvPr/>
        </p:nvSpPr>
        <p:spPr bwMode="auto">
          <a:xfrm>
            <a:off x="971600" y="18196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54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988840"/>
            <a:ext cx="6552728" cy="4147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46224" y="6301145"/>
            <a:ext cx="4587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504825" algn="l"/>
                <a:tab pos="755650" algn="l"/>
                <a:tab pos="1008063" algn="l"/>
                <a:tab pos="1260475" algn="l"/>
              </a:tabLst>
              <a:defRPr>
                <a:solidFill>
                  <a:schemeClr val="tx1"/>
                </a:solidFill>
                <a:latin typeface="Arial" panose="020B0604020202020204" pitchFamily="34" charset="0"/>
              </a:defRPr>
            </a:lvl1pPr>
            <a:lvl2pPr>
              <a:tabLst>
                <a:tab pos="504825" algn="l"/>
                <a:tab pos="755650" algn="l"/>
                <a:tab pos="1008063" algn="l"/>
                <a:tab pos="1260475" algn="l"/>
              </a:tabLst>
              <a:defRPr>
                <a:solidFill>
                  <a:schemeClr val="tx1"/>
                </a:solidFill>
                <a:latin typeface="Arial" panose="020B0604020202020204" pitchFamily="34" charset="0"/>
              </a:defRPr>
            </a:lvl2pPr>
            <a:lvl3pPr>
              <a:tabLst>
                <a:tab pos="504825" algn="l"/>
                <a:tab pos="755650" algn="l"/>
                <a:tab pos="1008063" algn="l"/>
                <a:tab pos="1260475" algn="l"/>
              </a:tabLst>
              <a:defRPr>
                <a:solidFill>
                  <a:schemeClr val="tx1"/>
                </a:solidFill>
                <a:latin typeface="Arial" panose="020B0604020202020204" pitchFamily="34" charset="0"/>
              </a:defRPr>
            </a:lvl3pPr>
            <a:lvl4pPr>
              <a:tabLst>
                <a:tab pos="504825" algn="l"/>
                <a:tab pos="755650" algn="l"/>
                <a:tab pos="1008063" algn="l"/>
                <a:tab pos="1260475" algn="l"/>
              </a:tabLst>
              <a:defRPr>
                <a:solidFill>
                  <a:schemeClr val="tx1"/>
                </a:solidFill>
                <a:latin typeface="Arial" panose="020B0604020202020204" pitchFamily="34" charset="0"/>
              </a:defRPr>
            </a:lvl4pPr>
            <a:lvl5pPr>
              <a:tabLst>
                <a:tab pos="504825" algn="l"/>
                <a:tab pos="755650" algn="l"/>
                <a:tab pos="1008063" algn="l"/>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9pPr>
          </a:lstStyle>
          <a:p>
            <a:pPr marL="0" marR="0" lvl="0" indent="0" algn="ctr" defTabSz="914400" eaLnBrk="1" latinLnBrk="0" hangingPunct="1">
              <a:lnSpc>
                <a:spcPct val="100000"/>
              </a:lnSpc>
              <a:buClrTx/>
              <a:buSzTx/>
              <a:tabLst>
                <a:tab pos="504825" algn="l"/>
                <a:tab pos="755650" algn="l"/>
                <a:tab pos="1008063" algn="l"/>
                <a:tab pos="1260475" algn="l"/>
              </a:tabLst>
            </a:pPr>
            <a:r>
              <a:rPr lang="en-CA" altLang="en-US" b="1" dirty="0">
                <a:latin typeface="Calibri" panose="020F0502020204030204" pitchFamily="34" charset="0"/>
              </a:rPr>
              <a:t>Rec. ITU-T X.1546 – High-level MAEC overview</a:t>
            </a:r>
          </a:p>
        </p:txBody>
      </p:sp>
    </p:spTree>
    <p:extLst>
      <p:ext uri="{BB962C8B-B14F-4D97-AF65-F5344CB8AC3E}">
        <p14:creationId xmlns:p14="http://schemas.microsoft.com/office/powerpoint/2010/main" val="4261380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b="1" dirty="0" smtClean="0"/>
              <a:t>CYBEX </a:t>
            </a:r>
            <a:r>
              <a:rPr lang="en-US" altLang="en-US" sz="2800" b="1" dirty="0"/>
              <a:t>assured exchange</a:t>
            </a:r>
            <a:endParaRPr lang="en-US" altLang="en-US" sz="2800" b="1" dirty="0" smtClean="0"/>
          </a:p>
        </p:txBody>
      </p:sp>
      <p:sp>
        <p:nvSpPr>
          <p:cNvPr id="110595"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CYBEX </a:t>
            </a:r>
            <a:r>
              <a:rPr lang="en-GB" altLang="en-US" sz="2400" dirty="0"/>
              <a:t>assured exchange:</a:t>
            </a:r>
            <a:endParaRPr lang="en-US" altLang="en-US" sz="2400" dirty="0"/>
          </a:p>
          <a:p>
            <a:pPr lvl="1" eaLnBrk="1" hangingPunct="1">
              <a:lnSpc>
                <a:spcPts val="2400"/>
              </a:lnSpc>
              <a:spcBef>
                <a:spcPts val="600"/>
              </a:spcBef>
              <a:buClr>
                <a:srgbClr val="FF0000"/>
              </a:buClr>
              <a:buFont typeface="Wingdings" panose="05000000000000000000" pitchFamily="2" charset="2"/>
              <a:buChar char="§"/>
            </a:pPr>
            <a:r>
              <a:rPr lang="en-US" altLang="en-US" sz="2000" dirty="0"/>
              <a:t>Real-time inter-network </a:t>
            </a:r>
            <a:r>
              <a:rPr lang="en-US" altLang="en-US" sz="2000" dirty="0" err="1"/>
              <a:t>defence</a:t>
            </a:r>
            <a:r>
              <a:rPr lang="en-US" altLang="en-US" sz="2000" dirty="0"/>
              <a:t> </a:t>
            </a:r>
            <a:r>
              <a:rPr lang="en-US" altLang="en-US" sz="2000" dirty="0" smtClean="0"/>
              <a:t>(RID) (</a:t>
            </a:r>
            <a:r>
              <a:rPr lang="en-US" altLang="en-US" sz="2000" dirty="0" smtClean="0">
                <a:hlinkClick r:id="rId3"/>
              </a:rPr>
              <a:t>Rec</a:t>
            </a:r>
            <a:r>
              <a:rPr lang="en-US" altLang="en-US" sz="2000" dirty="0">
                <a:hlinkClick r:id="rId3"/>
              </a:rPr>
              <a:t>. ITU-T X.1580</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Transport of real-time inter-network </a:t>
            </a:r>
            <a:r>
              <a:rPr lang="en-US" altLang="en-US" sz="2000" dirty="0" err="1"/>
              <a:t>defence</a:t>
            </a:r>
            <a:r>
              <a:rPr lang="en-US" altLang="en-US" sz="2000" dirty="0"/>
              <a:t> messages </a:t>
            </a:r>
            <a:br>
              <a:rPr lang="en-US" altLang="en-US" sz="2000" dirty="0"/>
            </a:br>
            <a:r>
              <a:rPr lang="en-US" altLang="en-US" sz="2000" dirty="0"/>
              <a:t>(</a:t>
            </a:r>
            <a:r>
              <a:rPr lang="en-US" altLang="en-US" sz="2000" dirty="0">
                <a:hlinkClick r:id="rId4"/>
              </a:rPr>
              <a:t>Rec. ITU-T X.1581</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Transport protocols supporting cybersecurity information exchange</a:t>
            </a:r>
            <a:br>
              <a:rPr lang="en-US" altLang="en-US" sz="2000" dirty="0"/>
            </a:br>
            <a:r>
              <a:rPr lang="en-US" altLang="en-US" sz="2000" dirty="0"/>
              <a:t>(</a:t>
            </a:r>
            <a:r>
              <a:rPr lang="en-US" altLang="en-US" sz="2000" dirty="0">
                <a:hlinkClick r:id="rId5"/>
              </a:rPr>
              <a:t>Rec. ITU-T  X.1582</a:t>
            </a:r>
            <a:r>
              <a:rPr lang="en-US" altLang="en-US" sz="2000" dirty="0" smtClean="0"/>
              <a:t>)</a:t>
            </a:r>
            <a:endParaRPr lang="en-US" altLang="en-US" sz="2400" dirty="0"/>
          </a:p>
        </p:txBody>
      </p:sp>
      <p:sp>
        <p:nvSpPr>
          <p:cNvPr id="1105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ADFA17-FF53-4975-B242-E63D4F14675C}" type="slidenum">
              <a:rPr lang="en-US" altLang="en-US" sz="1200" smtClean="0">
                <a:solidFill>
                  <a:srgbClr val="898989"/>
                </a:solidFill>
              </a:rPr>
              <a:pPr>
                <a:spcBef>
                  <a:spcPct val="0"/>
                </a:spcBef>
                <a:buFontTx/>
                <a:buNone/>
              </a:pPr>
              <a:t>96</a:t>
            </a:fld>
            <a:r>
              <a:rPr lang="en-US" altLang="en-US" sz="1200" dirty="0" smtClean="0">
                <a:solidFill>
                  <a:srgbClr val="898989"/>
                </a:solidFill>
              </a:rPr>
              <a:t>/117</a:t>
            </a:r>
          </a:p>
        </p:txBody>
      </p:sp>
    </p:spTree>
    <p:extLst>
      <p:ext uri="{BB962C8B-B14F-4D97-AF65-F5344CB8AC3E}">
        <p14:creationId xmlns:p14="http://schemas.microsoft.com/office/powerpoint/2010/main" val="39504316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Countering </a:t>
            </a:r>
            <a:r>
              <a:rPr lang="en-US" altLang="en-US" sz="2800" b="1" dirty="0"/>
              <a:t>spam</a:t>
            </a:r>
            <a:endParaRPr lang="en-US" altLang="en-US" sz="2800" b="1" dirty="0" smtClean="0"/>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GB" altLang="en-US" sz="2400" dirty="0" smtClean="0"/>
              <a:t>Technical </a:t>
            </a:r>
            <a:r>
              <a:rPr lang="en-GB" altLang="en-US" sz="2400" dirty="0"/>
              <a:t>strategies for countering spam (</a:t>
            </a:r>
            <a:r>
              <a:rPr lang="en-US" altLang="en-US" sz="2400" dirty="0">
                <a:hlinkClick r:id="rId2"/>
              </a:rPr>
              <a:t>Rec. ITU-T </a:t>
            </a:r>
            <a:r>
              <a:rPr lang="en-GB" altLang="en-US" sz="2400" dirty="0">
                <a:hlinkClick r:id="rId2"/>
              </a:rPr>
              <a:t>X.1231</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Technologies involved in countering email </a:t>
            </a:r>
            <a:r>
              <a:rPr lang="en-GB" altLang="en-US" sz="2400" dirty="0" smtClean="0"/>
              <a:t>spam</a:t>
            </a:r>
            <a:br>
              <a:rPr lang="en-GB" altLang="en-US" sz="2400" dirty="0" smtClean="0"/>
            </a:br>
            <a:r>
              <a:rPr lang="en-GB" altLang="en-US" sz="2400" dirty="0" smtClean="0"/>
              <a:t>(</a:t>
            </a:r>
            <a:r>
              <a:rPr lang="en-US" altLang="en-US" sz="2400" dirty="0">
                <a:hlinkClick r:id="rId3"/>
              </a:rPr>
              <a:t>Rec. ITU-T </a:t>
            </a:r>
            <a:r>
              <a:rPr lang="en-GB" altLang="en-US" sz="2400" dirty="0">
                <a:hlinkClick r:id="rId3"/>
              </a:rPr>
              <a:t>X.1240</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Technical framework for countering email </a:t>
            </a:r>
            <a:r>
              <a:rPr lang="en-GB" altLang="en-US" sz="2400" dirty="0" smtClean="0"/>
              <a:t>spam</a:t>
            </a:r>
            <a:br>
              <a:rPr lang="en-GB" altLang="en-US" sz="2400" dirty="0" smtClean="0"/>
            </a:br>
            <a:r>
              <a:rPr lang="en-GB" altLang="en-US" sz="2400" dirty="0" smtClean="0"/>
              <a:t>(</a:t>
            </a:r>
            <a:r>
              <a:rPr lang="en-US" altLang="en-US" sz="2400" dirty="0">
                <a:hlinkClick r:id="rId4"/>
              </a:rPr>
              <a:t>Rec. ITU-T </a:t>
            </a:r>
            <a:r>
              <a:rPr lang="en-GB" altLang="en-US" sz="2400" dirty="0">
                <a:hlinkClick r:id="rId4"/>
              </a:rPr>
              <a:t>X.1241</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Short message service (SMS) spam filtering system based on user-specified rules (</a:t>
            </a:r>
            <a:r>
              <a:rPr lang="en-US" altLang="en-US" sz="2400" dirty="0">
                <a:hlinkClick r:id="rId5"/>
              </a:rPr>
              <a:t>Rec. ITU-T </a:t>
            </a:r>
            <a:r>
              <a:rPr lang="en-GB" altLang="en-US" sz="2400" dirty="0">
                <a:hlinkClick r:id="rId5"/>
              </a:rPr>
              <a:t>X.1242</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Interactive gateway system for countering </a:t>
            </a:r>
            <a:r>
              <a:rPr lang="en-GB" altLang="en-US" sz="2400" dirty="0" smtClean="0"/>
              <a:t>spam</a:t>
            </a:r>
            <a:br>
              <a:rPr lang="en-GB" altLang="en-US" sz="2400" dirty="0" smtClean="0"/>
            </a:br>
            <a:r>
              <a:rPr lang="en-GB" altLang="en-US" sz="2400" dirty="0" smtClean="0"/>
              <a:t>(</a:t>
            </a:r>
            <a:r>
              <a:rPr lang="en-US" altLang="en-US" sz="2400" dirty="0">
                <a:hlinkClick r:id="rId6"/>
              </a:rPr>
              <a:t>Rec. ITU-T </a:t>
            </a:r>
            <a:r>
              <a:rPr lang="en-GB" altLang="en-US" sz="2400" dirty="0">
                <a:hlinkClick r:id="rId6"/>
              </a:rPr>
              <a:t>X.1243</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Overall aspects of countering spam in IP-based multimedia applications (</a:t>
            </a:r>
            <a:r>
              <a:rPr lang="en-US" altLang="en-US" sz="2400" dirty="0">
                <a:hlinkClick r:id="rId7"/>
              </a:rPr>
              <a:t>Rec. ITU-T </a:t>
            </a:r>
            <a:r>
              <a:rPr lang="en-GB" altLang="en-US" sz="2400" dirty="0">
                <a:hlinkClick r:id="rId7"/>
              </a:rPr>
              <a:t>X.1244</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Framework for countering spam in IP-based  multimedia applications (</a:t>
            </a:r>
            <a:r>
              <a:rPr lang="en-US" altLang="en-US" sz="2400" dirty="0">
                <a:hlinkClick r:id="rId8"/>
              </a:rPr>
              <a:t>Rec. ITU-T </a:t>
            </a:r>
            <a:r>
              <a:rPr lang="en-GB" altLang="en-US" sz="2400" dirty="0">
                <a:hlinkClick r:id="rId8"/>
              </a:rPr>
              <a:t>X.1245</a:t>
            </a:r>
            <a:r>
              <a:rPr lang="en-GB" altLang="en-US" sz="2400" dirty="0" smtClean="0"/>
              <a:t>)</a:t>
            </a:r>
            <a:endParaRPr lang="en-GB" altLang="en-US" sz="2000" dirty="0"/>
          </a:p>
          <a:p>
            <a:pPr lvl="1" eaLnBrk="1" hangingPunct="1">
              <a:lnSpc>
                <a:spcPts val="2400"/>
              </a:lnSpc>
              <a:spcBef>
                <a:spcPts val="600"/>
              </a:spcBef>
              <a:buClr>
                <a:srgbClr val="FF0000"/>
              </a:buClr>
              <a:buFont typeface="Arial" panose="020B0604020202020204" pitchFamily="34" charset="0"/>
              <a:buNone/>
            </a:pPr>
            <a:r>
              <a:rPr lang="en-GB" altLang="en-US" sz="2000" dirty="0"/>
              <a:t>Note: These Recommendations do not address the content-related aspects</a:t>
            </a:r>
            <a:br>
              <a:rPr lang="en-GB" altLang="en-US" sz="2000" dirty="0"/>
            </a:br>
            <a:r>
              <a:rPr lang="en-GB" altLang="en-US" sz="2000" dirty="0"/>
              <a:t>           of telecommunications (ref. </a:t>
            </a:r>
            <a:r>
              <a:rPr lang="en-GB" altLang="en-US" sz="2000" dirty="0">
                <a:hlinkClick r:id="rId9"/>
              </a:rPr>
              <a:t>ITR 2012</a:t>
            </a:r>
            <a:r>
              <a:rPr lang="en-GB" altLang="en-US" sz="20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97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2800" b="1" dirty="0" smtClean="0"/>
              <a:t>Countering </a:t>
            </a:r>
            <a:r>
              <a:rPr lang="en-US" altLang="en-US" sz="2800" b="1" dirty="0"/>
              <a:t>spam</a:t>
            </a:r>
            <a:endParaRPr lang="en-US" altLang="en-US" sz="2800" b="1" dirty="0" smtClean="0"/>
          </a:p>
        </p:txBody>
      </p:sp>
      <p:sp>
        <p:nvSpPr>
          <p:cNvPr id="11264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F4E58E-94FF-4ECC-B56F-BDFAC4BC417B}" type="slidenum">
              <a:rPr lang="en-US" altLang="en-US" sz="1200" smtClean="0">
                <a:solidFill>
                  <a:srgbClr val="898989"/>
                </a:solidFill>
              </a:rPr>
              <a:pPr>
                <a:spcBef>
                  <a:spcPct val="0"/>
                </a:spcBef>
                <a:buFontTx/>
                <a:buNone/>
              </a:pPr>
              <a:t>98</a:t>
            </a:fld>
            <a:r>
              <a:rPr lang="en-US" altLang="en-US" sz="1200" dirty="0" smtClean="0">
                <a:solidFill>
                  <a:srgbClr val="898989"/>
                </a:solidFill>
              </a:rPr>
              <a:t>/117</a:t>
            </a:r>
          </a:p>
        </p:txBody>
      </p:sp>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268413"/>
            <a:ext cx="38877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1"/>
          <p:cNvSpPr>
            <a:spLocks noChangeArrowheads="1"/>
          </p:cNvSpPr>
          <p:nvPr/>
        </p:nvSpPr>
        <p:spPr bwMode="auto">
          <a:xfrm>
            <a:off x="515938" y="3214688"/>
            <a:ext cx="3436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X.1231 - General model</a:t>
            </a:r>
            <a:br>
              <a:rPr lang="en-GB" altLang="en-US" sz="1800" b="1"/>
            </a:br>
            <a:r>
              <a:rPr lang="en-GB" altLang="en-US" sz="1800" b="1"/>
              <a:t>for countering spam</a:t>
            </a:r>
            <a:endParaRPr lang="en-US" altLang="en-US" sz="1800" b="1"/>
          </a:p>
        </p:txBody>
      </p:sp>
      <p:pic>
        <p:nvPicPr>
          <p:cNvPr id="1126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1217613"/>
            <a:ext cx="317023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Rectangle 2"/>
          <p:cNvSpPr>
            <a:spLocks noChangeArrowheads="1"/>
          </p:cNvSpPr>
          <p:nvPr/>
        </p:nvSpPr>
        <p:spPr bwMode="auto">
          <a:xfrm>
            <a:off x="4356100" y="3225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X.1241 - General structure of</a:t>
            </a:r>
            <a:br>
              <a:rPr lang="en-GB" altLang="en-US" sz="1800" b="1"/>
            </a:br>
            <a:r>
              <a:rPr lang="en-GB" altLang="en-US" sz="1800" b="1"/>
              <a:t>e-mail anti-spam processing domain</a:t>
            </a:r>
            <a:endParaRPr lang="en-US" altLang="en-US" sz="1800" b="1"/>
          </a:p>
        </p:txBody>
      </p:sp>
      <p:pic>
        <p:nvPicPr>
          <p:cNvPr id="1126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3933825"/>
            <a:ext cx="59388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3"/>
          <p:cNvSpPr>
            <a:spLocks noChangeArrowheads="1"/>
          </p:cNvSpPr>
          <p:nvPr/>
        </p:nvSpPr>
        <p:spPr bwMode="auto">
          <a:xfrm>
            <a:off x="1825625" y="64897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X.1245 - Framework for countering IP media spam</a:t>
            </a:r>
            <a:endParaRPr lang="en-US" altLang="en-US" sz="1800" b="1"/>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b="1" dirty="0" smtClean="0"/>
              <a:t>Identity Management </a:t>
            </a:r>
            <a:r>
              <a:rPr lang="en-US" altLang="en-US" sz="2800" b="1" dirty="0"/>
              <a:t>(</a:t>
            </a:r>
            <a:r>
              <a:rPr lang="en-US" altLang="en-US" sz="2800" b="1" dirty="0" err="1"/>
              <a:t>IdM</a:t>
            </a:r>
            <a:r>
              <a:rPr lang="en-US" altLang="en-US" sz="2800" b="1" dirty="0" smtClean="0"/>
              <a:t>)</a:t>
            </a:r>
          </a:p>
        </p:txBody>
      </p:sp>
      <p:sp>
        <p:nvSpPr>
          <p:cNvPr id="113667"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Baseline </a:t>
            </a:r>
            <a:r>
              <a:rPr lang="en-US" altLang="en-US" sz="2400" dirty="0"/>
              <a:t>capabilities for enhanced global identity management and interoperability (</a:t>
            </a:r>
            <a:r>
              <a:rPr lang="en-US" altLang="en-US" sz="2400" dirty="0">
                <a:hlinkClick r:id="rId2"/>
              </a:rPr>
              <a:t>Rec. ITU-T X.1250</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A framework for user control of digital </a:t>
            </a:r>
            <a:r>
              <a:rPr lang="en-US" altLang="en-US" sz="2400" dirty="0" smtClean="0"/>
              <a:t>identity</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X.1251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Baseline identity management terms and </a:t>
            </a:r>
            <a:r>
              <a:rPr lang="en-US" altLang="en-US" sz="2400" dirty="0" smtClean="0"/>
              <a:t>definitions</a:t>
            </a:r>
            <a:br>
              <a:rPr lang="en-US" altLang="en-US" sz="2400" dirty="0" smtClean="0"/>
            </a:br>
            <a:r>
              <a:rPr lang="en-US" altLang="en-US" sz="2400" dirty="0" smtClean="0"/>
              <a:t>(</a:t>
            </a:r>
            <a:r>
              <a:rPr lang="en-US" altLang="en-US" sz="2400" dirty="0" smtClean="0">
                <a:hlinkClick r:id="rId4"/>
              </a:rPr>
              <a:t>Rec</a:t>
            </a:r>
            <a:r>
              <a:rPr lang="en-US" altLang="en-US" sz="2400" dirty="0">
                <a:hlinkClick r:id="rId4"/>
              </a:rPr>
              <a:t>. ITU-T X.1252</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Security guidelines for identity management </a:t>
            </a:r>
            <a:r>
              <a:rPr lang="en-US" altLang="en-US" sz="2400" dirty="0" smtClean="0"/>
              <a:t>systems</a:t>
            </a:r>
            <a:br>
              <a:rPr lang="en-US" altLang="en-US" sz="2400" dirty="0" smtClean="0"/>
            </a:br>
            <a:r>
              <a:rPr lang="en-US" altLang="en-US" sz="2400" dirty="0" smtClean="0"/>
              <a:t>(</a:t>
            </a:r>
            <a:r>
              <a:rPr lang="en-US" altLang="en-US" sz="2400" dirty="0" smtClean="0">
                <a:hlinkClick r:id="rId5"/>
              </a:rPr>
              <a:t>Rec</a:t>
            </a:r>
            <a:r>
              <a:rPr lang="en-US" altLang="en-US" sz="2400" dirty="0">
                <a:hlinkClick r:id="rId5"/>
              </a:rPr>
              <a:t>. ITU-T X.1253</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Entity authentication assurance framework (</a:t>
            </a:r>
            <a:r>
              <a:rPr lang="en-US" altLang="en-US" sz="2400" dirty="0">
                <a:hlinkClick r:id="rId6"/>
              </a:rPr>
              <a:t>Rec. ITU-T X.1254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Framework for discovery of identity management information</a:t>
            </a:r>
            <a:br>
              <a:rPr lang="en-US" altLang="en-US" sz="2400" dirty="0"/>
            </a:br>
            <a:r>
              <a:rPr lang="en-US" altLang="en-US" sz="2400" dirty="0"/>
              <a:t>(</a:t>
            </a:r>
            <a:r>
              <a:rPr lang="en-US" altLang="en-US" sz="2400" dirty="0">
                <a:hlinkClick r:id="rId7"/>
              </a:rPr>
              <a:t>Rec. ITU-T X.1255</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Guidelines on protection of personally identifiable information in the application of RFID technology (</a:t>
            </a:r>
            <a:r>
              <a:rPr lang="en-US" altLang="en-US" sz="2400" dirty="0">
                <a:hlinkClick r:id="rId8"/>
              </a:rPr>
              <a:t>Rec. ITU-T X.1275</a:t>
            </a:r>
            <a:r>
              <a:rPr lang="en-US" altLang="en-US" sz="24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366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3987A7-5AFA-48A1-9ABF-9AEDF286F521}" type="slidenum">
              <a:rPr lang="en-US" altLang="en-US" sz="1200" smtClean="0">
                <a:solidFill>
                  <a:srgbClr val="898989"/>
                </a:solidFill>
              </a:rPr>
              <a:pPr>
                <a:spcBef>
                  <a:spcPct val="0"/>
                </a:spcBef>
                <a:buFontTx/>
                <a:buNone/>
              </a:pPr>
              <a:t>99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B76365-749E-4F99-A5A0-C4B7234B8A0A}"/>
</file>

<file path=customXml/itemProps2.xml><?xml version="1.0" encoding="utf-8"?>
<ds:datastoreItem xmlns:ds="http://schemas.openxmlformats.org/officeDocument/2006/customXml" ds:itemID="{D579A4C6-47C8-4C0B-AC29-0C4997DD63EF}"/>
</file>

<file path=customXml/itemProps3.xml><?xml version="1.0" encoding="utf-8"?>
<ds:datastoreItem xmlns:ds="http://schemas.openxmlformats.org/officeDocument/2006/customXml" ds:itemID="{FCA80033-6D3D-44BF-BDD9-19F1741DEBA5}"/>
</file>

<file path=docProps/app.xml><?xml version="1.0" encoding="utf-8"?>
<Properties xmlns="http://schemas.openxmlformats.org/officeDocument/2006/extended-properties" xmlns:vt="http://schemas.openxmlformats.org/officeDocument/2006/docPropsVTypes">
  <TotalTime>14229</TotalTime>
  <Words>7373</Words>
  <Application>Microsoft Office PowerPoint</Application>
  <PresentationFormat>On-screen Show (4:3)</PresentationFormat>
  <Paragraphs>1325</Paragraphs>
  <Slides>117</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117</vt:i4>
      </vt:variant>
    </vt:vector>
  </HeadingPairs>
  <TitlesOfParts>
    <vt:vector size="131" baseType="lpstr">
      <vt:lpstr>Gulim</vt:lpstr>
      <vt:lpstr>맑은 고딕</vt:lpstr>
      <vt:lpstr>MS Mincho</vt:lpstr>
      <vt:lpstr>ＭＳ Ｐゴシック</vt:lpstr>
      <vt:lpstr>宋体</vt:lpstr>
      <vt:lpstr>Arial</vt:lpstr>
      <vt:lpstr>Calibri</vt:lpstr>
      <vt:lpstr>Courier New</vt:lpstr>
      <vt:lpstr>Times New Roman</vt:lpstr>
      <vt:lpstr>Verdana</vt:lpstr>
      <vt:lpstr>Wingdings</vt:lpstr>
      <vt:lpstr>Office Theme</vt:lpstr>
      <vt:lpstr>CorelDRAW.Graphic.12</vt:lpstr>
      <vt:lpstr>CorelDraw.Graphic.16</vt:lpstr>
      <vt:lpstr>ITU-T Study Group 17  Security</vt:lpstr>
      <vt:lpstr>Contents</vt:lpstr>
      <vt:lpstr>Importance of telecommunication/ICT security standardization (1/4)</vt:lpstr>
      <vt:lpstr>Importance of telecommunication/ICT security standardization (2/4)</vt:lpstr>
      <vt:lpstr>Importance of telecommunication/ICT security standardization (3/4)</vt:lpstr>
      <vt:lpstr>Importance of telecommunication/ICT security standardization (4/4)</vt:lpstr>
      <vt:lpstr>PowerPoint Presentation</vt:lpstr>
      <vt:lpstr>ITU Plenipotentiary Conference 2014 (1/2)</vt:lpstr>
      <vt:lpstr>ITU Plenipotentiary Conference 2014 (2/2)</vt:lpstr>
      <vt:lpstr>PowerPoint Presentation</vt:lpstr>
      <vt:lpstr>ITU-T SG17 mandate established by World Telecommunication Standardization Assembly (WTSA-12)</vt:lpstr>
      <vt:lpstr>ITU-T SG17 Management Team</vt:lpstr>
      <vt:lpstr>PowerPoint Presentation</vt:lpstr>
      <vt:lpstr>ITU-T Study Group 17 Overview</vt:lpstr>
      <vt:lpstr>ITU-T SG17, Security</vt:lpstr>
      <vt:lpstr>SG17, Working Party Structure</vt:lpstr>
      <vt:lpstr>Study Group 17 is the Lead Study Group on: ● Security ● Identity management (IdM) ● Languages and description techniques</vt:lpstr>
      <vt:lpstr>SG17 is “Parent” for Joint Coordination Activities (JCAs) on: ● Identity management ● Child online protection</vt:lpstr>
      <vt:lpstr>ITU-T Joint Coordination Activity on Child Online Protection (JCA-COP)</vt:lpstr>
      <vt:lpstr>Coordination on Child Online Protection</vt:lpstr>
      <vt:lpstr>ITU-T Joint Coordination Activity on Identity Management (JCA-IdM)</vt:lpstr>
      <vt:lpstr>IdM Coordination with other bodies</vt:lpstr>
      <vt:lpstr>PowerPoint Presentation</vt:lpstr>
      <vt:lpstr>Working Party 1/17 Fundamental security</vt:lpstr>
      <vt:lpstr>Question 1/17 Telecommunication/ICT security coordination</vt:lpstr>
      <vt:lpstr>Question 1/17 (cnt’d) Telecommunication/ICT security coordination</vt:lpstr>
      <vt:lpstr>Question 2/17 Security Architecture and Framework</vt:lpstr>
      <vt:lpstr>Question 3/17 Telecommunication information security management</vt:lpstr>
      <vt:lpstr>Working Party 2/17 Network and information security</vt:lpstr>
      <vt:lpstr>Question 4/17  Cybersecurity</vt:lpstr>
      <vt:lpstr>Question 4/17 (cnt’d) Cybersecurity</vt:lpstr>
      <vt:lpstr>Question 4/17 (cnt’d) Cybersecurity</vt:lpstr>
      <vt:lpstr>Question 5/17 Countering spam by technical means</vt:lpstr>
      <vt:lpstr>Question 5/17 (cnt’d) Countering spam by technical means</vt:lpstr>
      <vt:lpstr>Working Party 3/17 Identity management and cloud computing security</vt:lpstr>
      <vt:lpstr>Question 8/17 Cloud computing security</vt:lpstr>
      <vt:lpstr>Question 8/17 Cloud computing security</vt:lpstr>
      <vt:lpstr>Question 10/17 Identity Management (IdM)</vt:lpstr>
      <vt:lpstr>Question 10/17 (cnt’d) Identity Management (IdM)</vt:lpstr>
      <vt:lpstr>Working Party 4/17 Application Security</vt:lpstr>
      <vt:lpstr>Question 6/17 Security aspects of ubiquitous telecommunication services</vt:lpstr>
      <vt:lpstr>Question 7/17 Secure application services</vt:lpstr>
      <vt:lpstr>Question 9/17 Telebiometrics</vt:lpstr>
      <vt:lpstr>Question 9/17 (cnt’d) Telebiometrics</vt:lpstr>
      <vt:lpstr>Working Party 5/17 Formal languages</vt:lpstr>
      <vt:lpstr>Question 11/17 Generic technologies to support secure applications </vt:lpstr>
      <vt:lpstr>Question 11/17 Generic technologies to support secure applications (parts: Directory, PKI, PMI)</vt:lpstr>
      <vt:lpstr>Question 11/17 Generic technologies to support secure applications (parts: Directory, PKI, PMI)</vt:lpstr>
      <vt:lpstr>Question 11/17 Generic technologies to support secure applications (parts: Directory, PKI, PMI)</vt:lpstr>
      <vt:lpstr>Question 11/17 Generic technologies to support secure applications (parts: ASN.1, OID)</vt:lpstr>
      <vt:lpstr>Question 11/17 Generic technologies to support secure applications (part: ODP)</vt:lpstr>
      <vt:lpstr>Question 11/17 Generic technologies to support secure applications (part: OSI)</vt:lpstr>
      <vt:lpstr>Question 12/17 Formal languages for telecommunication software and testing</vt:lpstr>
      <vt:lpstr>Question 12/17 Formal languages for telecommunication software and testing (part: Formal languages for telecommunication software)</vt:lpstr>
      <vt:lpstr>Question 12/17 Formal languages for telecommunication software and testing (part: Methodology using formal languages for telecommunication software)</vt:lpstr>
      <vt:lpstr>Question 12/17 Formal languages for telecommunication software and testing (1/2) (part: Testing languages)</vt:lpstr>
      <vt:lpstr>Question 12/17 Formal languages for telecommunication software and testing (2/2) (part: Testing languages)</vt:lpstr>
      <vt:lpstr>PowerPoint Presentation</vt:lpstr>
      <vt:lpstr>Security Coordination Security activities in other ITU-T Study Groups</vt:lpstr>
      <vt:lpstr>Coordination with other bodies</vt:lpstr>
      <vt:lpstr>SG17 collaborative work with ISO/IEC JTC 1</vt:lpstr>
      <vt:lpstr>SG17 collaborative work with ISO/IEC JTC 1 (cnt’d)</vt:lpstr>
      <vt:lpstr>PowerPoint Presentation</vt:lpstr>
      <vt:lpstr>Future Study Group 17 Meetings</vt:lpstr>
      <vt:lpstr>PowerPoint Presentation</vt:lpstr>
      <vt:lpstr>ICT Discovery Museum</vt:lpstr>
      <vt:lpstr>PowerPoint Presentation</vt:lpstr>
      <vt:lpstr>Reference links</vt:lpstr>
      <vt:lpstr>PowerPoint Presentation</vt:lpstr>
      <vt:lpstr>ITU-T SG17 Security Recommendations Security architecture</vt:lpstr>
      <vt:lpstr>Security architecture</vt:lpstr>
      <vt:lpstr>Fast Info Set Public Key Infrastructure and Trusted Third Party Services</vt:lpstr>
      <vt:lpstr>Public Key Infrastructure</vt:lpstr>
      <vt:lpstr>Security protocols</vt:lpstr>
      <vt:lpstr>Information Security Management</vt:lpstr>
      <vt:lpstr>Incident organization and security incident handling</vt:lpstr>
      <vt:lpstr>Telebiometrics</vt:lpstr>
      <vt:lpstr>Peer-to-peer security IPTV security and content protection</vt:lpstr>
      <vt:lpstr>Secure mobile systems</vt:lpstr>
      <vt:lpstr>Peer-to-peer security IPTV security and content protection</vt:lpstr>
      <vt:lpstr>Web Security Security Assertion Markup Language (SAML) Access Control Markup Language (XACML)</vt:lpstr>
      <vt:lpstr>Networked ID security</vt:lpstr>
      <vt:lpstr>Ubiquitous sensor network security</vt:lpstr>
      <vt:lpstr>CYBERSPACE SECURITY – Cybersecurity</vt:lpstr>
      <vt:lpstr>Emergency communications</vt:lpstr>
      <vt:lpstr>Definition of Cybersecurity</vt:lpstr>
      <vt:lpstr>CYBERSECURITY INFORMATION EXCHANGE (CYBEX)</vt:lpstr>
      <vt:lpstr>Common vulnerabilities and exposures (CVE)</vt:lpstr>
      <vt:lpstr>Common vulnerability scoring system (CVSS)</vt:lpstr>
      <vt:lpstr>Common Weakness Enumeration (CWE)</vt:lpstr>
      <vt:lpstr>CYBEX vulnerability/state exchange</vt:lpstr>
      <vt:lpstr>CYBEX vulnerability/state exchange</vt:lpstr>
      <vt:lpstr>CYBEX identification and discovery</vt:lpstr>
      <vt:lpstr>CYBEX event/incident/heuristics exchange</vt:lpstr>
      <vt:lpstr>CYBEX event/incident/heuristics exchange</vt:lpstr>
      <vt:lpstr>CYBEX assured exchange</vt:lpstr>
      <vt:lpstr>Countering spam</vt:lpstr>
      <vt:lpstr>Countering spam</vt:lpstr>
      <vt:lpstr>Identity Management (IdM)</vt:lpstr>
      <vt:lpstr>Entity authentication assurance framework</vt:lpstr>
      <vt:lpstr>Digital Entity</vt:lpstr>
      <vt:lpstr>Authentication involving trust frameworks</vt:lpstr>
      <vt:lpstr>Cloud computing security</vt:lpstr>
      <vt:lpstr>ITU-T X.500 series on Directory </vt:lpstr>
      <vt:lpstr>Abstract Syntax Notation 1 (ASN.1)</vt:lpstr>
      <vt:lpstr>ASN.1 encoding rules</vt:lpstr>
      <vt:lpstr>Object Identifier (OID)</vt:lpstr>
      <vt:lpstr>Object Identifier (OID)</vt:lpstr>
      <vt:lpstr>Open Distributed Processing (ODP)</vt:lpstr>
      <vt:lpstr>Specification and Description Language (SDL-2010)</vt:lpstr>
      <vt:lpstr>Specification and Description Language (SDL-2010)</vt:lpstr>
      <vt:lpstr>Message Sequence Chart (MSC) </vt:lpstr>
      <vt:lpstr>Message Sequence Chart (MSC) User Requirements Notation (URN)</vt:lpstr>
      <vt:lpstr>User Requirements Notation (URN)</vt:lpstr>
      <vt:lpstr>Testing and Test Control Notation version 3 (TTCN-3) </vt:lpstr>
      <vt:lpstr>Testing and Test Control Notation version 3 (TTCN-3)</vt:lpstr>
      <vt:lpstr>Testing and Test Control Notation version 3 (TTCN-3)</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sebek</dc:creator>
  <cp:lastModifiedBy>Euchner, Martin</cp:lastModifiedBy>
  <cp:revision>1330</cp:revision>
  <dcterms:created xsi:type="dcterms:W3CDTF">2010-06-23T15:01:57Z</dcterms:created>
  <dcterms:modified xsi:type="dcterms:W3CDTF">2015-08-20T10:43:04Z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