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359" r:id="rId2"/>
    <p:sldId id="360" r:id="rId3"/>
    <p:sldId id="442" r:id="rId4"/>
    <p:sldId id="485" r:id="rId5"/>
    <p:sldId id="549" r:id="rId6"/>
    <p:sldId id="550" r:id="rId7"/>
    <p:sldId id="551" r:id="rId8"/>
    <p:sldId id="552" r:id="rId9"/>
    <p:sldId id="553" r:id="rId10"/>
    <p:sldId id="527" r:id="rId11"/>
    <p:sldId id="528" r:id="rId12"/>
    <p:sldId id="506" r:id="rId13"/>
    <p:sldId id="504" r:id="rId14"/>
    <p:sldId id="505" r:id="rId15"/>
    <p:sldId id="507" r:id="rId16"/>
    <p:sldId id="495" r:id="rId17"/>
    <p:sldId id="529" r:id="rId18"/>
    <p:sldId id="532" r:id="rId19"/>
    <p:sldId id="535" r:id="rId20"/>
    <p:sldId id="533" r:id="rId21"/>
    <p:sldId id="556" r:id="rId22"/>
    <p:sldId id="555" r:id="rId23"/>
    <p:sldId id="557" r:id="rId24"/>
    <p:sldId id="491" r:id="rId25"/>
    <p:sldId id="537" r:id="rId26"/>
    <p:sldId id="522" r:id="rId27"/>
    <p:sldId id="538" r:id="rId28"/>
    <p:sldId id="539" r:id="rId29"/>
    <p:sldId id="540" r:id="rId30"/>
    <p:sldId id="541" r:id="rId31"/>
    <p:sldId id="542" r:id="rId32"/>
    <p:sldId id="543" r:id="rId33"/>
    <p:sldId id="544" r:id="rId34"/>
    <p:sldId id="545" r:id="rId35"/>
    <p:sldId id="546" r:id="rId36"/>
    <p:sldId id="547" r:id="rId37"/>
    <p:sldId id="548" r:id="rId38"/>
    <p:sldId id="492" r:id="rId39"/>
    <p:sldId id="358" r:id="rId40"/>
    <p:sldId id="554" r:id="rId41"/>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32E9"/>
    <a:srgbClr val="151EC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31" autoAdjust="0"/>
    <p:restoredTop sz="95459" autoAdjust="0"/>
  </p:normalViewPr>
  <p:slideViewPr>
    <p:cSldViewPr>
      <p:cViewPr varScale="1">
        <p:scale>
          <a:sx n="90" d="100"/>
          <a:sy n="90" d="100"/>
        </p:scale>
        <p:origin x="24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0" d="100"/>
        <a:sy n="110" d="100"/>
      </p:scale>
      <p:origin x="0" y="8430"/>
    </p:cViewPr>
  </p:sorterViewPr>
  <p:notesViewPr>
    <p:cSldViewPr>
      <p:cViewPr varScale="1">
        <p:scale>
          <a:sx n="55" d="100"/>
          <a:sy n="55" d="100"/>
        </p:scale>
        <p:origin x="-1890"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ru-RU"/>
          </a:p>
        </p:txBody>
      </p:sp>
      <p:sp>
        <p:nvSpPr>
          <p:cNvPr id="81923" name="Rectangle 3"/>
          <p:cNvSpPr>
            <a:spLocks noGrp="1" noChangeArrowheads="1"/>
          </p:cNvSpPr>
          <p:nvPr>
            <p:ph type="dt" sz="quarter" idx="1"/>
          </p:nvPr>
        </p:nvSpPr>
        <p:spPr bwMode="auto">
          <a:xfrm>
            <a:off x="377825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C0751F24-CA91-4DDC-9E21-16C26254135C}" type="datetimeFigureOut">
              <a:rPr lang="ru-RU"/>
              <a:pPr>
                <a:defRPr/>
              </a:pPr>
              <a:t>05.10.2016</a:t>
            </a:fld>
            <a:endParaRPr lang="ru-RU"/>
          </a:p>
        </p:txBody>
      </p:sp>
      <p:sp>
        <p:nvSpPr>
          <p:cNvPr id="81924" name="Rectangle 4"/>
          <p:cNvSpPr>
            <a:spLocks noGrp="1" noChangeArrowheads="1"/>
          </p:cNvSpPr>
          <p:nvPr>
            <p:ph type="ftr" sz="quarter" idx="2"/>
          </p:nvPr>
        </p:nvSpPr>
        <p:spPr bwMode="auto">
          <a:xfrm>
            <a:off x="0" y="9428163"/>
            <a:ext cx="288925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ru-RU"/>
          </a:p>
        </p:txBody>
      </p:sp>
      <p:sp>
        <p:nvSpPr>
          <p:cNvPr id="81925" name="Rectangle 5"/>
          <p:cNvSpPr>
            <a:spLocks noGrp="1" noChangeArrowheads="1"/>
          </p:cNvSpPr>
          <p:nvPr>
            <p:ph type="sldNum" sz="quarter" idx="3"/>
          </p:nvPr>
        </p:nvSpPr>
        <p:spPr bwMode="auto">
          <a:xfrm>
            <a:off x="3778250" y="9428163"/>
            <a:ext cx="288925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E4DEDDD-DA25-423B-936E-338B905BD1F7}" type="slidenum">
              <a:rPr lang="ru-RU" altLang="en-US"/>
              <a:pPr/>
              <a:t>‹#›</a:t>
            </a:fld>
            <a:endParaRPr lang="ru-RU" altLang="en-US"/>
          </a:p>
        </p:txBody>
      </p:sp>
    </p:spTree>
    <p:extLst>
      <p:ext uri="{BB962C8B-B14F-4D97-AF65-F5344CB8AC3E}">
        <p14:creationId xmlns:p14="http://schemas.microsoft.com/office/powerpoint/2010/main" val="401041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zh-CN" altLang="en-US"/>
          </a:p>
        </p:txBody>
      </p:sp>
      <p:sp>
        <p:nvSpPr>
          <p:cNvPr id="3" name="Date Placeholder 2"/>
          <p:cNvSpPr>
            <a:spLocks noGrp="1"/>
          </p:cNvSpPr>
          <p:nvPr>
            <p:ph type="dt" idx="1"/>
          </p:nvPr>
        </p:nvSpPr>
        <p:spPr>
          <a:xfrm>
            <a:off x="3779838" y="0"/>
            <a:ext cx="2887662"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8B485246-21F8-4143-AFC1-F0EEAB8D3C99}" type="datetimeFigureOut">
              <a:rPr lang="zh-CN" altLang="en-US"/>
              <a:pPr>
                <a:defRPr/>
              </a:pPr>
              <a:t>2016/10/5</a:t>
            </a:fld>
            <a:endParaRPr lang="en-US" altLang="zh-CN"/>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716463"/>
            <a:ext cx="5335588" cy="4465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887663"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zh-CN" altLang="en-US"/>
          </a:p>
        </p:txBody>
      </p:sp>
      <p:sp>
        <p:nvSpPr>
          <p:cNvPr id="7" name="Slide Number Placeholder 6"/>
          <p:cNvSpPr>
            <a:spLocks noGrp="1"/>
          </p:cNvSpPr>
          <p:nvPr>
            <p:ph type="sldNum" sz="quarter" idx="5"/>
          </p:nvPr>
        </p:nvSpPr>
        <p:spPr>
          <a:xfrm>
            <a:off x="3779838" y="9428163"/>
            <a:ext cx="2887662"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851DD65-B01D-4599-819D-7EA84B1D7FC1}" type="slidenum">
              <a:rPr lang="zh-CN" altLang="en-US"/>
              <a:pPr/>
              <a:t>‹#›</a:t>
            </a:fld>
            <a:endParaRPr lang="en-US" altLang="zh-CN"/>
          </a:p>
        </p:txBody>
      </p:sp>
    </p:spTree>
    <p:extLst>
      <p:ext uri="{BB962C8B-B14F-4D97-AF65-F5344CB8AC3E}">
        <p14:creationId xmlns:p14="http://schemas.microsoft.com/office/powerpoint/2010/main" val="2775372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http://www.eid-ssedic.eu/index.php?option=com_content&amp;view=article&amp;id=117</a:t>
            </a:r>
          </a:p>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8DD93E7-719B-4C74-8851-4EE3A194200B}" type="slidenum">
              <a:rPr lang="zh-CN" altLang="en-US"/>
              <a:pPr eaLnBrk="1" hangingPunct="1">
                <a:spcBef>
                  <a:spcPct val="0"/>
                </a:spcBef>
              </a:pPr>
              <a:t>1</a:t>
            </a:fld>
            <a:endParaRPr lang="en-US" altLang="zh-CN"/>
          </a:p>
        </p:txBody>
      </p:sp>
    </p:spTree>
    <p:extLst>
      <p:ext uri="{BB962C8B-B14F-4D97-AF65-F5344CB8AC3E}">
        <p14:creationId xmlns:p14="http://schemas.microsoft.com/office/powerpoint/2010/main" val="404162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b="1"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84D5B24-BCFD-4053-9DA2-4FF594EED79F}" type="slidenum">
              <a:rPr lang="en-US" altLang="en-US">
                <a:latin typeface="Verdana" panose="020B0604030504040204" pitchFamily="34" charset="0"/>
              </a:rPr>
              <a:pPr eaLnBrk="1" hangingPunct="1">
                <a:spcBef>
                  <a:spcPct val="0"/>
                </a:spcBef>
              </a:pPr>
              <a:t>4</a:t>
            </a:fld>
            <a:endParaRPr lang="en-US" altLang="en-US">
              <a:latin typeface="Verdana" panose="020B0604030504040204" pitchFamily="34" charset="0"/>
            </a:endParaRPr>
          </a:p>
        </p:txBody>
      </p:sp>
    </p:spTree>
    <p:extLst>
      <p:ext uri="{BB962C8B-B14F-4D97-AF65-F5344CB8AC3E}">
        <p14:creationId xmlns:p14="http://schemas.microsoft.com/office/powerpoint/2010/main" val="42361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Current authentication systems and authorization rules are static</a:t>
            </a:r>
          </a:p>
          <a:p>
            <a:r>
              <a:rPr lang="en-US" altLang="en-US" smtClean="0"/>
              <a:t>However, in order to enable better security and mobility, the need for repeated authentication (dynamic) capabilities is needed to ensure proper and enhanced security.</a:t>
            </a:r>
          </a:p>
          <a:p>
            <a:endParaRPr lang="en-US" altLang="en-US" smtClean="0"/>
          </a:p>
          <a:p>
            <a:r>
              <a:rPr lang="en-US" altLang="en-US" smtClean="0"/>
              <a:t>Context based authentication and authorization will ne core capabilities in future global trust frameworks</a:t>
            </a:r>
          </a:p>
        </p:txBody>
      </p:sp>
      <p:sp>
        <p:nvSpPr>
          <p:cNvPr id="53252" name="Slide Number Placeholder 3"/>
          <p:cNvSpPr txBox="1">
            <a:spLocks noGrp="1"/>
          </p:cNvSpPr>
          <p:nvPr/>
        </p:nvSpPr>
        <p:spPr bwMode="auto">
          <a:xfrm>
            <a:off x="377983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1794F11-4FFF-403D-8330-9487EF0F1B06}" type="slidenum">
              <a:rPr lang="en-US" altLang="en-US"/>
              <a:pPr algn="r" eaLnBrk="1" hangingPunct="1">
                <a:spcBef>
                  <a:spcPct val="0"/>
                </a:spcBef>
              </a:pPr>
              <a:t>22</a:t>
            </a:fld>
            <a:endParaRPr lang="en-US" altLang="en-US"/>
          </a:p>
        </p:txBody>
      </p:sp>
    </p:spTree>
    <p:extLst>
      <p:ext uri="{BB962C8B-B14F-4D97-AF65-F5344CB8AC3E}">
        <p14:creationId xmlns:p14="http://schemas.microsoft.com/office/powerpoint/2010/main" val="1106596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356350"/>
            <a:ext cx="2133600" cy="365125"/>
          </a:xfrm>
        </p:spPr>
        <p:txBody>
          <a:bodyPr/>
          <a:lstStyle>
            <a:lvl1pPr>
              <a:defRPr/>
            </a:lvl1pPr>
          </a:lstStyle>
          <a:p>
            <a:fld id="{39EDE797-491C-4BED-9ED8-C0244236B097}" type="slidenum">
              <a:rPr lang="zh-CN" altLang="en-US"/>
              <a:pPr/>
              <a:t>‹#›</a:t>
            </a:fld>
            <a:endParaRPr lang="en-US" altLang="zh-CN"/>
          </a:p>
        </p:txBody>
      </p:sp>
      <p:sp>
        <p:nvSpPr>
          <p:cNvPr id="6" name="Footer Placeholder 5"/>
          <p:cNvSpPr>
            <a:spLocks noGrp="1"/>
          </p:cNvSpPr>
          <p:nvPr userDrawn="1">
            <p:ph type="ftr" sz="quarter" idx="11"/>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7" name="Date Placeholder 4"/>
          <p:cNvSpPr>
            <a:spLocks noGrp="1"/>
          </p:cNvSpPr>
          <p:nvPr userDrawn="1">
            <p:ph type="dt" sz="half" idx="12"/>
          </p:nvPr>
        </p:nvSpPr>
        <p:spPr/>
        <p:txBody>
          <a:bodyPr/>
          <a:lstStyle>
            <a:lvl1pPr>
              <a:defRPr/>
            </a:lvl1pPr>
          </a:lstStyle>
          <a:p>
            <a:pPr>
              <a:defRPr/>
            </a:pPr>
            <a:fld id="{1843452F-1C0F-4602-A4AD-A64094D81796}" type="datetime1">
              <a:rPr lang="en-US" altLang="ko-KR"/>
              <a:pPr>
                <a:defRPr/>
              </a:pPr>
              <a:t>10/5/2016</a:t>
            </a:fld>
            <a:r>
              <a:rPr lang="en-US" altLang="zh-CN"/>
              <a:t>Geneva, 6-7 December 2010</a:t>
            </a:r>
          </a:p>
        </p:txBody>
      </p:sp>
    </p:spTree>
    <p:extLst>
      <p:ext uri="{BB962C8B-B14F-4D97-AF65-F5344CB8AC3E}">
        <p14:creationId xmlns:p14="http://schemas.microsoft.com/office/powerpoint/2010/main" val="29856766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SzPct val="700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10"/>
          </p:nvPr>
        </p:nvSpPr>
        <p:spPr>
          <a:xfrm>
            <a:off x="6553200" y="6356350"/>
            <a:ext cx="2133600" cy="365125"/>
          </a:xfrm>
        </p:spPr>
        <p:txBody>
          <a:bodyPr/>
          <a:lstStyle>
            <a:lvl1pPr>
              <a:defRPr/>
            </a:lvl1pPr>
          </a:lstStyle>
          <a:p>
            <a:fld id="{AA7460CC-C365-408A-BFB9-C89A0D389269}" type="slidenum">
              <a:rPr lang="zh-CN" altLang="en-US"/>
              <a:pPr/>
              <a:t>‹#›</a:t>
            </a:fld>
            <a:endParaRPr lang="en-US" altLang="zh-CN"/>
          </a:p>
        </p:txBody>
      </p:sp>
      <p:sp>
        <p:nvSpPr>
          <p:cNvPr id="7" name="Footer Placeholder 5"/>
          <p:cNvSpPr>
            <a:spLocks noGrp="1"/>
          </p:cNvSpPr>
          <p:nvPr userDrawn="1">
            <p:ph type="ftr" sz="quarter" idx="11"/>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7F140BE9-69E7-4E38-88EE-5BD391EDE2DD}" type="datetime1">
              <a:rPr lang="en-US" altLang="ko-KR"/>
              <a:pPr>
                <a:defRPr/>
              </a:pPr>
              <a:t>10/5/2016</a:t>
            </a:fld>
            <a:r>
              <a:rPr lang="en-US" altLang="zh-CN"/>
              <a:t>Geneva, 6-7 December 2010</a:t>
            </a:r>
          </a:p>
        </p:txBody>
      </p:sp>
    </p:spTree>
    <p:extLst>
      <p:ext uri="{BB962C8B-B14F-4D97-AF65-F5344CB8AC3E}">
        <p14:creationId xmlns:p14="http://schemas.microsoft.com/office/powerpoint/2010/main" val="99248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8"/>
          <p:cNvSpPr>
            <a:spLocks noGrp="1"/>
          </p:cNvSpPr>
          <p:nvPr>
            <p:ph type="sldNum" sz="quarter" idx="10"/>
          </p:nvPr>
        </p:nvSpPr>
        <p:spPr>
          <a:xfrm>
            <a:off x="6553200" y="6356350"/>
            <a:ext cx="2133600" cy="365125"/>
          </a:xfrm>
        </p:spPr>
        <p:txBody>
          <a:bodyPr/>
          <a:lstStyle>
            <a:lvl1pPr>
              <a:defRPr/>
            </a:lvl1pPr>
          </a:lstStyle>
          <a:p>
            <a:fld id="{6F9FD059-5988-4A3D-A34A-A0ABF44F2F79}" type="slidenum">
              <a:rPr lang="zh-CN" altLang="en-US"/>
              <a:pPr/>
              <a:t>‹#›</a:t>
            </a:fld>
            <a:endParaRPr lang="en-US" altLang="zh-CN"/>
          </a:p>
        </p:txBody>
      </p:sp>
      <p:sp>
        <p:nvSpPr>
          <p:cNvPr id="9" name="Footer Placeholder 5"/>
          <p:cNvSpPr>
            <a:spLocks noGrp="1"/>
          </p:cNvSpPr>
          <p:nvPr userDrawn="1">
            <p:ph type="ftr" sz="quarter" idx="11"/>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10" name="Date Placeholder 4"/>
          <p:cNvSpPr>
            <a:spLocks noGrp="1"/>
          </p:cNvSpPr>
          <p:nvPr userDrawn="1">
            <p:ph type="dt" sz="half" idx="12"/>
          </p:nvPr>
        </p:nvSpPr>
        <p:spPr/>
        <p:txBody>
          <a:bodyPr/>
          <a:lstStyle>
            <a:lvl1pPr>
              <a:defRPr/>
            </a:lvl1pPr>
          </a:lstStyle>
          <a:p>
            <a:pPr>
              <a:defRPr/>
            </a:pPr>
            <a:fld id="{3B269003-4ED2-4D1D-ACD6-695F91334369}" type="datetime1">
              <a:rPr lang="en-US" altLang="ko-KR"/>
              <a:pPr>
                <a:defRPr/>
              </a:pPr>
              <a:t>10/5/2016</a:t>
            </a:fld>
            <a:r>
              <a:rPr lang="en-US" altLang="zh-CN"/>
              <a:t>Geneva, 6-7 December 2010</a:t>
            </a:r>
          </a:p>
        </p:txBody>
      </p:sp>
    </p:spTree>
    <p:extLst>
      <p:ext uri="{BB962C8B-B14F-4D97-AF65-F5344CB8AC3E}">
        <p14:creationId xmlns:p14="http://schemas.microsoft.com/office/powerpoint/2010/main" val="32811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356350"/>
            <a:ext cx="2133600" cy="365125"/>
          </a:xfrm>
        </p:spPr>
        <p:txBody>
          <a:bodyPr/>
          <a:lstStyle>
            <a:lvl1pPr>
              <a:defRPr/>
            </a:lvl1pPr>
          </a:lstStyle>
          <a:p>
            <a:fld id="{78F54F27-31FF-4FED-A255-630D1FD082E2}" type="slidenum">
              <a:rPr lang="zh-CN" altLang="en-US"/>
              <a:pPr/>
              <a:t>‹#›</a:t>
            </a:fld>
            <a:endParaRPr lang="en-US" altLang="zh-CN"/>
          </a:p>
        </p:txBody>
      </p:sp>
      <p:sp>
        <p:nvSpPr>
          <p:cNvPr id="4" name="Footer Placeholder 5"/>
          <p:cNvSpPr>
            <a:spLocks noGrp="1"/>
          </p:cNvSpPr>
          <p:nvPr userDrawn="1">
            <p:ph type="ftr" sz="quarter" idx="11"/>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5" name="Date Placeholder 4"/>
          <p:cNvSpPr>
            <a:spLocks noGrp="1"/>
          </p:cNvSpPr>
          <p:nvPr userDrawn="1">
            <p:ph type="dt" sz="half" idx="12"/>
          </p:nvPr>
        </p:nvSpPr>
        <p:spPr/>
        <p:txBody>
          <a:bodyPr/>
          <a:lstStyle>
            <a:lvl1pPr>
              <a:defRPr/>
            </a:lvl1pPr>
          </a:lstStyle>
          <a:p>
            <a:pPr>
              <a:defRPr/>
            </a:pPr>
            <a:fld id="{16818DEF-63F2-4736-9E9C-40E7DEBE2601}" type="datetime1">
              <a:rPr lang="en-US" altLang="ko-KR"/>
              <a:pPr>
                <a:defRPr/>
              </a:pPr>
              <a:t>10/5/2016</a:t>
            </a:fld>
            <a:r>
              <a:rPr lang="en-US" altLang="zh-CN"/>
              <a:t>Geneva, 6-7 December 2010</a:t>
            </a:r>
          </a:p>
        </p:txBody>
      </p:sp>
    </p:spTree>
    <p:extLst>
      <p:ext uri="{BB962C8B-B14F-4D97-AF65-F5344CB8AC3E}">
        <p14:creationId xmlns:p14="http://schemas.microsoft.com/office/powerpoint/2010/main" val="349511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solidFill>
                  <a:srgbClr val="151ECD"/>
                </a:solidFill>
              </a:defRPr>
            </a:lvl2pPr>
            <a:lvl3pPr>
              <a:defRPr sz="2400">
                <a:solidFill>
                  <a:srgbClr val="151ECD"/>
                </a:solidFill>
              </a:defRPr>
            </a:lvl3pPr>
            <a:lvl4pPr>
              <a:defRPr sz="2000">
                <a:solidFill>
                  <a:srgbClr val="151ECD"/>
                </a:solidFill>
              </a:defRPr>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a:xfrm>
            <a:off x="6553200" y="6356350"/>
            <a:ext cx="2133600" cy="365125"/>
          </a:xfrm>
        </p:spPr>
        <p:txBody>
          <a:bodyPr/>
          <a:lstStyle>
            <a:lvl1pPr>
              <a:defRPr/>
            </a:lvl1pPr>
          </a:lstStyle>
          <a:p>
            <a:fld id="{DC15C34B-AE9C-4474-9682-9319D3E8E718}" type="slidenum">
              <a:rPr lang="zh-CN" altLang="en-US"/>
              <a:pPr/>
              <a:t>‹#›</a:t>
            </a:fld>
            <a:endParaRPr lang="en-US" altLang="zh-CN"/>
          </a:p>
        </p:txBody>
      </p:sp>
      <p:sp>
        <p:nvSpPr>
          <p:cNvPr id="7" name="Footer Placeholder 5"/>
          <p:cNvSpPr>
            <a:spLocks noGrp="1"/>
          </p:cNvSpPr>
          <p:nvPr userDrawn="1">
            <p:ph type="ftr" sz="quarter" idx="11"/>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5D536C2E-11A1-4B7D-A3DA-F51FEC181EFA}" type="datetime1">
              <a:rPr lang="en-US" altLang="ko-KR"/>
              <a:pPr>
                <a:defRPr/>
              </a:pPr>
              <a:t>10/5/2016</a:t>
            </a:fld>
            <a:r>
              <a:rPr lang="en-US" altLang="zh-CN"/>
              <a:t>Geneva, 6-7 December 2010</a:t>
            </a:r>
          </a:p>
        </p:txBody>
      </p:sp>
    </p:spTree>
    <p:extLst>
      <p:ext uri="{BB962C8B-B14F-4D97-AF65-F5344CB8AC3E}">
        <p14:creationId xmlns:p14="http://schemas.microsoft.com/office/powerpoint/2010/main" val="85979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a:xfrm>
            <a:off x="6553200" y="6356350"/>
            <a:ext cx="2133600" cy="365125"/>
          </a:xfrm>
        </p:spPr>
        <p:txBody>
          <a:bodyPr/>
          <a:lstStyle>
            <a:lvl1pPr>
              <a:defRPr/>
            </a:lvl1pPr>
          </a:lstStyle>
          <a:p>
            <a:fld id="{75F19CAC-FAAC-4EB3-83DB-B8C2AA82FDAD}" type="slidenum">
              <a:rPr lang="zh-CN" altLang="en-US"/>
              <a:pPr/>
              <a:t>‹#›</a:t>
            </a:fld>
            <a:endParaRPr lang="en-US" altLang="zh-CN"/>
          </a:p>
        </p:txBody>
      </p:sp>
      <p:sp>
        <p:nvSpPr>
          <p:cNvPr id="7" name="Footer Placeholder 5"/>
          <p:cNvSpPr>
            <a:spLocks noGrp="1"/>
          </p:cNvSpPr>
          <p:nvPr userDrawn="1">
            <p:ph type="ftr" sz="quarter" idx="11"/>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85B517D9-460E-4E2C-9D0B-D21475214312}" type="datetime1">
              <a:rPr lang="en-US" altLang="ko-KR"/>
              <a:pPr>
                <a:defRPr/>
              </a:pPr>
              <a:t>10/5/2016</a:t>
            </a:fld>
            <a:r>
              <a:rPr lang="en-US" altLang="zh-CN"/>
              <a:t>Geneva, 6-7 December 2010</a:t>
            </a:r>
          </a:p>
        </p:txBody>
      </p:sp>
    </p:spTree>
    <p:extLst>
      <p:ext uri="{BB962C8B-B14F-4D97-AF65-F5344CB8AC3E}">
        <p14:creationId xmlns:p14="http://schemas.microsoft.com/office/powerpoint/2010/main" val="68453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6553200" y="6356350"/>
            <a:ext cx="2133600" cy="365125"/>
          </a:xfrm>
        </p:spPr>
        <p:txBody>
          <a:bodyPr/>
          <a:lstStyle>
            <a:lvl1pPr>
              <a:defRPr/>
            </a:lvl1pPr>
          </a:lstStyle>
          <a:p>
            <a:fld id="{19D3FE57-9290-4AD5-A746-ABF3586F1578}" type="slidenum">
              <a:rPr lang="en-US" altLang="en-US"/>
              <a:pPr/>
              <a:t>‹#›</a:t>
            </a:fld>
            <a:endParaRPr lang="en-US" altLang="en-US"/>
          </a:p>
        </p:txBody>
      </p:sp>
      <p:sp>
        <p:nvSpPr>
          <p:cNvPr id="5" name="Rectangle 8"/>
          <p:cNvSpPr>
            <a:spLocks noGrp="1" noChangeArrowheads="1"/>
          </p:cNvSpPr>
          <p:nvPr>
            <p:ph type="dt" sz="half" idx="11"/>
          </p:nvPr>
        </p:nvSpPr>
        <p:spPr/>
        <p:txBody>
          <a:bodyPr/>
          <a:lstStyle>
            <a:lvl1pPr>
              <a:defRPr/>
            </a:lvl1pPr>
          </a:lstStyle>
          <a:p>
            <a:pPr>
              <a:defRPr/>
            </a:pPr>
            <a:endParaRPr lang="ru-RU"/>
          </a:p>
        </p:txBody>
      </p:sp>
      <p:sp>
        <p:nvSpPr>
          <p:cNvPr id="6" name="Rectangle 12"/>
          <p:cNvSpPr>
            <a:spLocks noGrp="1" noChangeArrowheads="1"/>
          </p:cNvSpPr>
          <p:nvPr>
            <p:ph type="ftr" sz="quarter" idx="12"/>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rgbClr val="151ECD"/>
                </a:solidFill>
                <a:latin typeface="Calibri" pitchFamily="34" charset="0"/>
                <a:cs typeface="Arial" charset="0"/>
              </a:defRPr>
            </a:lvl1pPr>
          </a:lstStyle>
          <a:p>
            <a:pPr>
              <a:defRPr/>
            </a:pPr>
            <a:endParaRPr lang="en-US"/>
          </a:p>
        </p:txBody>
      </p:sp>
    </p:spTree>
    <p:extLst>
      <p:ext uri="{BB962C8B-B14F-4D97-AF65-F5344CB8AC3E}">
        <p14:creationId xmlns:p14="http://schemas.microsoft.com/office/powerpoint/2010/main" val="207905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level 1</a:t>
            </a:r>
          </a:p>
          <a:p>
            <a:pPr lvl="1"/>
            <a:r>
              <a:rPr lang="en-US" altLang="zh-CN" smtClean="0"/>
              <a:t>level 2</a:t>
            </a:r>
          </a:p>
          <a:p>
            <a:pPr lvl="2"/>
            <a:r>
              <a:rPr lang="en-US" altLang="zh-CN" smtClean="0"/>
              <a:t>level 3</a:t>
            </a:r>
          </a:p>
          <a:p>
            <a:pPr lvl="3"/>
            <a:r>
              <a:rPr lang="en-US" altLang="zh-CN" smtClean="0"/>
              <a:t> level 4</a:t>
            </a:r>
          </a:p>
        </p:txBody>
      </p:sp>
      <p:sp>
        <p:nvSpPr>
          <p:cNvPr id="6" name="Slide Number Placeholder 5"/>
          <p:cNvSpPr>
            <a:spLocks noGrp="1"/>
          </p:cNvSpPr>
          <p:nvPr>
            <p:ph type="sldNum" sz="quarter" idx="4"/>
          </p:nvPr>
        </p:nvSpPr>
        <p:spPr>
          <a:xfrm>
            <a:off x="6804025" y="63087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latin typeface="Calibri" panose="020F0502020204030204" pitchFamily="34" charset="0"/>
              </a:defRPr>
            </a:lvl1pPr>
          </a:lstStyle>
          <a:p>
            <a:fld id="{D785B372-3355-4279-898A-8EB83EDCC605}" type="slidenum">
              <a:rPr lang="zh-CN" altLang="en-US"/>
              <a:pPr/>
              <a:t>‹#›</a:t>
            </a:fld>
            <a:endParaRPr lang="en-US" altLang="zh-CN"/>
          </a:p>
        </p:txBody>
      </p:sp>
      <p:pic>
        <p:nvPicPr>
          <p:cNvPr id="1029"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4"/>
          <p:cNvSpPr>
            <a:spLocks noGrp="1"/>
          </p:cNvSpPr>
          <p:nvPr userDrawn="1">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b="1">
                <a:solidFill>
                  <a:srgbClr val="151ECD"/>
                </a:solidFill>
                <a:latin typeface="Calibri" pitchFamily="34" charset="0"/>
                <a:ea typeface="宋体" pitchFamily="2" charset="-122"/>
                <a:cs typeface="Arial" charset="0"/>
              </a:defRPr>
            </a:lvl1pPr>
          </a:lstStyle>
          <a:p>
            <a:pPr>
              <a:defRPr/>
            </a:pPr>
            <a:fld id="{E4FB1824-7E9F-4192-BFE1-55C07BA7F8FC}" type="datetime1">
              <a:rPr lang="en-US" altLang="ko-KR"/>
              <a:pPr>
                <a:defRPr/>
              </a:pPr>
              <a:t>10/5/2016</a:t>
            </a:fld>
            <a:endParaRPr lang="en-US" altLang="zh-CN"/>
          </a:p>
        </p:txBody>
      </p:sp>
    </p:spTree>
  </p:cSld>
  <p:clrMap bg1="lt1" tx1="dk1" bg2="lt2" tx2="dk2" accent1="accent1" accent2="accent2" accent3="accent3" accent4="accent4" accent5="accent5" accent6="accent6" hlink="hlink" folHlink="folHlink"/>
  <p:sldLayoutIdLst>
    <p:sldLayoutId id="2147485134" r:id="rId1"/>
    <p:sldLayoutId id="2147485135" r:id="rId2"/>
    <p:sldLayoutId id="2147485136" r:id="rId3"/>
    <p:sldLayoutId id="2147485137" r:id="rId4"/>
    <p:sldLayoutId id="2147485138" r:id="rId5"/>
    <p:sldLayoutId id="2147485139" r:id="rId6"/>
    <p:sldLayoutId id="2147485140" r:id="rId7"/>
  </p:sldLayoutIdLst>
  <p:hf hdr="0"/>
  <p:txStyles>
    <p:title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www.oasis-open.org/" TargetMode="External"/><Relationship Id="rId13" Type="http://schemas.openxmlformats.org/officeDocument/2006/relationships/hyperlink" Target="http://fr.wikipedia.org/wiki/Fichier:Flag_of_Europe.svg" TargetMode="External"/><Relationship Id="rId18" Type="http://schemas.openxmlformats.org/officeDocument/2006/relationships/image" Target="../media/image11.png"/><Relationship Id="rId3" Type="http://schemas.openxmlformats.org/officeDocument/2006/relationships/hyperlink" Target="http://www.iec.ch/index.html" TargetMode="External"/><Relationship Id="rId21" Type="http://schemas.openxmlformats.org/officeDocument/2006/relationships/image" Target="../media/image13.png"/><Relationship Id="rId7" Type="http://schemas.openxmlformats.org/officeDocument/2006/relationships/image" Target="../media/image5.jpeg"/><Relationship Id="rId12" Type="http://schemas.openxmlformats.org/officeDocument/2006/relationships/image" Target="../media/image8.png"/><Relationship Id="rId17" Type="http://schemas.openxmlformats.org/officeDocument/2006/relationships/hyperlink" Target="http://www.enisa.europa.eu/" TargetMode="External"/><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www.projectliberty.org/" TargetMode="External"/><Relationship Id="rId11" Type="http://schemas.openxmlformats.org/officeDocument/2006/relationships/hyperlink" Target="http://fr.wikipedia.org/wiki/Fichier:OpenIDLogo.svg" TargetMode="External"/><Relationship Id="rId5" Type="http://schemas.openxmlformats.org/officeDocument/2006/relationships/image" Target="../media/image4.jpeg"/><Relationship Id="rId15" Type="http://schemas.openxmlformats.org/officeDocument/2006/relationships/hyperlink" Target="http://www.oecd.org/home/0,3305,en_2649_201185_1_1_1_1_1,00.html" TargetMode="External"/><Relationship Id="rId23" Type="http://schemas.openxmlformats.org/officeDocument/2006/relationships/image" Target="../media/image15.png"/><Relationship Id="rId10" Type="http://schemas.openxmlformats.org/officeDocument/2006/relationships/image" Target="../media/image7.png"/><Relationship Id="rId19" Type="http://schemas.openxmlformats.org/officeDocument/2006/relationships/hyperlink" Target="http://fr.wikipedia.org/wiki/Fichier:NIST_logo.svg" TargetMode="Externa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itu.int/en/ITU-T/studygroups/com17/Pages/idm.aspx" TargetMode="External"/><Relationship Id="rId3" Type="http://schemas.openxmlformats.org/officeDocument/2006/relationships/hyperlink" Target="http://itu.int/ITU-T/studygroups/com17/ict" TargetMode="External"/><Relationship Id="rId7" Type="http://schemas.openxmlformats.org/officeDocument/2006/relationships/hyperlink" Target="http://itu.int/en/ITU-T/studygroups/com17/Pages/telesecurity.aspx" TargetMode="External"/><Relationship Id="rId2" Type="http://schemas.openxmlformats.org/officeDocument/2006/relationships/hyperlink" Target="http://itu.int/ITU-T/studygroups/com17" TargetMode="External"/><Relationship Id="rId1" Type="http://schemas.openxmlformats.org/officeDocument/2006/relationships/slideLayout" Target="../slideLayouts/slideLayout7.xml"/><Relationship Id="rId6" Type="http://schemas.openxmlformats.org/officeDocument/2006/relationships/hyperlink" Target="http://www.itu.int/en/ITU-T/jca/COP" TargetMode="External"/><Relationship Id="rId5" Type="http://schemas.openxmlformats.org/officeDocument/2006/relationships/hyperlink" Target="http://www.itu.int/en/ITU-T/jca/idm" TargetMode="External"/><Relationship Id="rId4" Type="http://schemas.openxmlformats.org/officeDocument/2006/relationships/hyperlink" Target="http://itu.int/ITU-T/studygroups/com17/nfvo" TargetMode="External"/><Relationship Id="rId9" Type="http://schemas.openxmlformats.org/officeDocument/2006/relationships/hyperlink" Target="http://itu.int/en/ITU-T/studygroups/com17/Pages/ldt.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p:cNvSpPr>
          <p:nvPr>
            <p:ph type="subTitle" idx="4294967295"/>
          </p:nvPr>
        </p:nvSpPr>
        <p:spPr>
          <a:xfrm>
            <a:off x="755650" y="2349500"/>
            <a:ext cx="8064500" cy="3887788"/>
          </a:xfrm>
        </p:spPr>
        <p:txBody>
          <a:bodyPr/>
          <a:lstStyle/>
          <a:p>
            <a:pPr marL="0" indent="0" algn="ctr">
              <a:lnSpc>
                <a:spcPct val="80000"/>
              </a:lnSpc>
              <a:buFont typeface="Arial" panose="020B0604020202020204" pitchFamily="34" charset="0"/>
              <a:buNone/>
            </a:pPr>
            <a:r>
              <a:rPr lang="en-US" altLang="ko-KR" b="1" smtClean="0">
                <a:solidFill>
                  <a:srgbClr val="151ECD"/>
                </a:solidFill>
                <a:ea typeface="Gulim" panose="020B0600000101010101" pitchFamily="34" charset="-127"/>
              </a:rPr>
              <a:t>The ITU-T SG 17</a:t>
            </a:r>
            <a:br>
              <a:rPr lang="en-US" altLang="ko-KR" b="1" smtClean="0">
                <a:solidFill>
                  <a:srgbClr val="151ECD"/>
                </a:solidFill>
                <a:ea typeface="Gulim" panose="020B0600000101010101" pitchFamily="34" charset="-127"/>
              </a:rPr>
            </a:br>
            <a:r>
              <a:rPr lang="en-US" altLang="ko-KR" b="1" smtClean="0">
                <a:solidFill>
                  <a:srgbClr val="151ECD"/>
                </a:solidFill>
                <a:ea typeface="Gulim" panose="020B0600000101010101" pitchFamily="34" charset="-127"/>
              </a:rPr>
              <a:t>Q10/17 IdM standardization activity</a:t>
            </a:r>
          </a:p>
          <a:p>
            <a:pPr marL="0" indent="0" algn="ctr">
              <a:lnSpc>
                <a:spcPct val="80000"/>
              </a:lnSpc>
              <a:buFont typeface="Arial" panose="020B0604020202020204" pitchFamily="34" charset="0"/>
              <a:buNone/>
            </a:pPr>
            <a:endParaRPr lang="en-US" altLang="ko-KR" b="1" smtClean="0">
              <a:solidFill>
                <a:srgbClr val="151ECD"/>
              </a:solidFill>
              <a:ea typeface="Gulim" panose="020B0600000101010101" pitchFamily="34" charset="-127"/>
            </a:endParaRPr>
          </a:p>
          <a:p>
            <a:pPr marL="0" indent="0" algn="ctr">
              <a:lnSpc>
                <a:spcPct val="80000"/>
              </a:lnSpc>
              <a:buFont typeface="Arial" panose="020B0604020202020204" pitchFamily="34" charset="0"/>
              <a:buNone/>
            </a:pPr>
            <a:endParaRPr lang="en-US" altLang="ko-KR" sz="2000" b="1" smtClean="0">
              <a:solidFill>
                <a:srgbClr val="151ECD"/>
              </a:solidFill>
              <a:ea typeface="Gulim" panose="020B0600000101010101" pitchFamily="34" charset="-127"/>
            </a:endParaRPr>
          </a:p>
          <a:p>
            <a:pPr marL="0" indent="0" algn="ctr">
              <a:lnSpc>
                <a:spcPct val="80000"/>
              </a:lnSpc>
              <a:buFont typeface="Arial" panose="020B0604020202020204" pitchFamily="34" charset="0"/>
              <a:buNone/>
            </a:pPr>
            <a:endParaRPr lang="en-US" altLang="ko-KR" sz="1600" b="1" smtClean="0">
              <a:solidFill>
                <a:srgbClr val="151ECD"/>
              </a:solidFill>
              <a:ea typeface="Gulim" panose="020B0600000101010101" pitchFamily="34" charset="-127"/>
            </a:endParaRPr>
          </a:p>
          <a:p>
            <a:pPr marL="0" indent="0" algn="ctr">
              <a:lnSpc>
                <a:spcPct val="80000"/>
              </a:lnSpc>
              <a:buFont typeface="Arial" panose="020B0604020202020204" pitchFamily="34" charset="0"/>
              <a:buNone/>
            </a:pPr>
            <a:endParaRPr lang="en-US" altLang="ko-KR" sz="1600" b="1" smtClean="0">
              <a:solidFill>
                <a:srgbClr val="151ECD"/>
              </a:solidFill>
              <a:ea typeface="Gulim" panose="020B0600000101010101" pitchFamily="34" charset="-127"/>
            </a:endParaRPr>
          </a:p>
          <a:p>
            <a:pPr marL="0" indent="0" algn="ctr">
              <a:lnSpc>
                <a:spcPct val="80000"/>
              </a:lnSpc>
              <a:buFont typeface="Arial" panose="020B0604020202020204" pitchFamily="34" charset="0"/>
              <a:buNone/>
            </a:pPr>
            <a:r>
              <a:rPr lang="en-US" altLang="ko-KR" sz="1600" b="1" smtClean="0">
                <a:solidFill>
                  <a:srgbClr val="151ECD"/>
                </a:solidFill>
                <a:ea typeface="Gulim" panose="020B0600000101010101" pitchFamily="34" charset="-127"/>
              </a:rPr>
              <a:t/>
            </a:r>
            <a:br>
              <a:rPr lang="en-US" altLang="ko-KR" sz="1600" b="1" smtClean="0">
                <a:solidFill>
                  <a:srgbClr val="151ECD"/>
                </a:solidFill>
                <a:ea typeface="Gulim" panose="020B0600000101010101" pitchFamily="34" charset="-127"/>
              </a:rPr>
            </a:br>
            <a:r>
              <a:rPr lang="en-US" altLang="ko-KR" sz="1600" b="1" smtClean="0">
                <a:solidFill>
                  <a:srgbClr val="151ECD"/>
                </a:solidFill>
                <a:ea typeface="Gulim" panose="020B0600000101010101" pitchFamily="34" charset="-127"/>
              </a:rPr>
              <a:t>  </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10810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23963"/>
          </a:xfrm>
        </p:spPr>
        <p:txBody>
          <a:bodyPr/>
          <a:lstStyle/>
          <a:p>
            <a:r>
              <a:rPr lang="en-US" altLang="en-US" sz="2000" smtClean="0"/>
              <a:t/>
            </a:r>
            <a:br>
              <a:rPr lang="en-US" altLang="en-US" sz="2000" smtClean="0"/>
            </a:br>
            <a:r>
              <a:rPr lang="en-US" altLang="en-US" sz="2000" smtClean="0"/>
              <a:t> </a:t>
            </a:r>
            <a:r>
              <a:rPr lang="en-US" altLang="zh-CN" sz="2800" b="1" smtClean="0">
                <a:solidFill>
                  <a:srgbClr val="2932E9"/>
                </a:solidFill>
              </a:rPr>
              <a:t>JCA-IdM</a:t>
            </a:r>
            <a:r>
              <a:rPr lang="en-US" altLang="en-US" sz="2000" smtClean="0"/>
              <a:t> </a:t>
            </a:r>
            <a:br>
              <a:rPr lang="en-US" altLang="en-US" sz="2000" smtClean="0"/>
            </a:br>
            <a:r>
              <a:rPr lang="en-US" altLang="en-US" sz="2400" smtClean="0"/>
              <a:t>SG17 is “Parent” for Joint Coordination Activity (JCA) on</a:t>
            </a:r>
            <a:br>
              <a:rPr lang="en-US" altLang="en-US" sz="2400" smtClean="0"/>
            </a:br>
            <a:r>
              <a:rPr lang="en-US" altLang="en-US" sz="2400" smtClean="0"/>
              <a:t> Identity Management</a:t>
            </a:r>
          </a:p>
        </p:txBody>
      </p:sp>
      <p:sp>
        <p:nvSpPr>
          <p:cNvPr id="18435" name="Content Placeholder 2"/>
          <p:cNvSpPr>
            <a:spLocks noGrp="1"/>
          </p:cNvSpPr>
          <p:nvPr>
            <p:ph idx="1"/>
          </p:nvPr>
        </p:nvSpPr>
        <p:spPr>
          <a:xfrm>
            <a:off x="468313" y="2060575"/>
            <a:ext cx="8229600" cy="3097213"/>
          </a:xfrm>
        </p:spPr>
        <p:txBody>
          <a:bodyPr/>
          <a:lstStyle/>
          <a:p>
            <a:pPr>
              <a:lnSpc>
                <a:spcPct val="90000"/>
              </a:lnSpc>
              <a:buClr>
                <a:srgbClr val="FF0000"/>
              </a:buClr>
              <a:buFont typeface="Wingdings" panose="05000000000000000000" pitchFamily="2" charset="2"/>
              <a:buNone/>
            </a:pPr>
            <a:r>
              <a:rPr lang="en-US" altLang="en-US" sz="2400" smtClean="0"/>
              <a:t>	JCA is a tool for managing the work programme of ITU-T when there is a need to address a broad subject covering the area of competence of more than one study group. JCA helps to coordinate the planned work effort in terms of subject matter, time-frames for meetings, collocated meetings where necessary and publication goals including, where appropriate, release planning of the resulting Recommendations</a:t>
            </a:r>
          </a:p>
        </p:txBody>
      </p:sp>
      <p:sp>
        <p:nvSpPr>
          <p:cNvPr id="18436"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1E17656-FC2C-4E95-978B-B95F704ECCB1}" type="slidenum">
              <a:rPr lang="en-US" altLang="en-US" sz="1200">
                <a:solidFill>
                  <a:srgbClr val="898989"/>
                </a:solidFill>
              </a:rPr>
              <a:pPr eaLnBrk="1" hangingPunct="1">
                <a:spcBef>
                  <a:spcPct val="0"/>
                </a:spcBef>
                <a:buFontTx/>
                <a:buNone/>
              </a:pPr>
              <a:t>10</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468313" y="0"/>
            <a:ext cx="8229600" cy="1052513"/>
          </a:xfrm>
        </p:spPr>
        <p:txBody>
          <a:bodyPr/>
          <a:lstStyle/>
          <a:p>
            <a:r>
              <a:rPr lang="en-US" altLang="zh-CN" sz="2800" b="1" smtClean="0">
                <a:solidFill>
                  <a:srgbClr val="2932E9"/>
                </a:solidFill>
              </a:rPr>
              <a:t>JCA-IdM</a:t>
            </a:r>
            <a:br>
              <a:rPr lang="en-US" altLang="zh-CN" sz="2800" b="1" smtClean="0">
                <a:solidFill>
                  <a:srgbClr val="2932E9"/>
                </a:solidFill>
              </a:rPr>
            </a:br>
            <a:r>
              <a:rPr lang="en-US" altLang="zh-CN" sz="2800" b="1" smtClean="0">
                <a:solidFill>
                  <a:srgbClr val="2932E9"/>
                </a:solidFill>
              </a:rPr>
              <a:t>Coordination with other bodies</a:t>
            </a:r>
          </a:p>
        </p:txBody>
      </p:sp>
      <p:pic>
        <p:nvPicPr>
          <p:cNvPr id="19459" name="Picture 6" descr="IS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2138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196975"/>
            <a:ext cx="7032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siteon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1268413"/>
            <a:ext cx="1295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liberty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1989138"/>
            <a:ext cx="16573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http://www.oasis-open.or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3798888"/>
            <a:ext cx="67611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kantara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2276475"/>
            <a:ext cx="22320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300px-OpenID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7675" y="3276600"/>
            <a:ext cx="1727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Flag of Europe.sv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2398713"/>
            <a:ext cx="10795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5" descr="Organisation for Economic Co-operation and Developmen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750" y="2879725"/>
            <a:ext cx="17383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6" descr="logo">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9925" y="2133600"/>
            <a:ext cx="17605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7" descr="200px-NIST_logo">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76825" y="1254125"/>
            <a:ext cx="1511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8" descr="ETSI World Class Standards"/>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48263" y="3340100"/>
            <a:ext cx="30257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AutoShape 20"/>
          <p:cNvSpPr>
            <a:spLocks noChangeArrowheads="1"/>
          </p:cNvSpPr>
          <p:nvPr/>
        </p:nvSpPr>
        <p:spPr bwMode="auto">
          <a:xfrm rot="-5400000">
            <a:off x="4067969" y="4580731"/>
            <a:ext cx="936625" cy="792163"/>
          </a:xfrm>
          <a:prstGeom prst="leftRightArrow">
            <a:avLst>
              <a:gd name="adj1" fmla="val 50000"/>
              <a:gd name="adj2" fmla="val 23647"/>
            </a:avLst>
          </a:prstGeom>
          <a:solidFill>
            <a:srgbClr val="FF0000">
              <a:alpha val="39999"/>
            </a:srgbClr>
          </a:solidFill>
          <a:ln w="9525">
            <a:solidFill>
              <a:srgbClr val="FF0000"/>
            </a:solidFill>
            <a:miter lim="800000"/>
            <a:headEnd/>
            <a:tailEnd/>
          </a:ln>
        </p:spPr>
        <p:txBody>
          <a:bodyPr vert="eaVert"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latin typeface="Arial" panose="020B0604020202020204" pitchFamily="34" charset="0"/>
            </a:endParaRPr>
          </a:p>
        </p:txBody>
      </p:sp>
      <p:sp>
        <p:nvSpPr>
          <p:cNvPr id="19472" name="AutoShape 21"/>
          <p:cNvSpPr>
            <a:spLocks noChangeArrowheads="1"/>
          </p:cNvSpPr>
          <p:nvPr/>
        </p:nvSpPr>
        <p:spPr bwMode="auto">
          <a:xfrm rot="-5400000">
            <a:off x="538956" y="4580732"/>
            <a:ext cx="936625" cy="792162"/>
          </a:xfrm>
          <a:prstGeom prst="leftRightArrow">
            <a:avLst>
              <a:gd name="adj1" fmla="val 50000"/>
              <a:gd name="adj2" fmla="val 23647"/>
            </a:avLst>
          </a:prstGeom>
          <a:solidFill>
            <a:srgbClr val="FF0000">
              <a:alpha val="39999"/>
            </a:srgbClr>
          </a:solidFill>
          <a:ln w="9525">
            <a:solidFill>
              <a:srgbClr val="FF0000"/>
            </a:solidFill>
            <a:miter lim="800000"/>
            <a:headEnd/>
            <a:tailEnd/>
          </a:ln>
        </p:spPr>
        <p:txBody>
          <a:bodyPr vert="eaVert"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latin typeface="Arial" panose="020B0604020202020204" pitchFamily="34" charset="0"/>
            </a:endParaRPr>
          </a:p>
        </p:txBody>
      </p:sp>
      <p:sp>
        <p:nvSpPr>
          <p:cNvPr id="19473" name="AutoShape 22"/>
          <p:cNvSpPr>
            <a:spLocks noChangeArrowheads="1"/>
          </p:cNvSpPr>
          <p:nvPr/>
        </p:nvSpPr>
        <p:spPr bwMode="auto">
          <a:xfrm rot="-5400000">
            <a:off x="7595394" y="4653756"/>
            <a:ext cx="936625" cy="792163"/>
          </a:xfrm>
          <a:prstGeom prst="leftRightArrow">
            <a:avLst>
              <a:gd name="adj1" fmla="val 50000"/>
              <a:gd name="adj2" fmla="val 23647"/>
            </a:avLst>
          </a:prstGeom>
          <a:solidFill>
            <a:srgbClr val="FF0000">
              <a:alpha val="39999"/>
            </a:srgbClr>
          </a:solidFill>
          <a:ln w="9525">
            <a:solidFill>
              <a:srgbClr val="FF0000"/>
            </a:solidFill>
            <a:miter lim="800000"/>
            <a:headEnd/>
            <a:tailEnd/>
          </a:ln>
        </p:spPr>
        <p:txBody>
          <a:bodyPr vert="eaVert"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latin typeface="Arial" panose="020B0604020202020204" pitchFamily="34" charset="0"/>
            </a:endParaRPr>
          </a:p>
        </p:txBody>
      </p:sp>
      <p:sp>
        <p:nvSpPr>
          <p:cNvPr id="2" name="TextBox 1"/>
          <p:cNvSpPr txBox="1"/>
          <p:nvPr/>
        </p:nvSpPr>
        <p:spPr>
          <a:xfrm>
            <a:off x="468313" y="5589588"/>
            <a:ext cx="8496300" cy="576262"/>
          </a:xfrm>
          <a:prstGeom prst="rect">
            <a:avLst/>
          </a:prstGeom>
          <a:solidFill>
            <a:schemeClr val="accent1">
              <a:lumMod val="60000"/>
              <a:lumOff val="40000"/>
            </a:schemeClr>
          </a:solidFill>
        </p:spPr>
        <p:txBody>
          <a:bodyPr/>
          <a:lstStyle/>
          <a:p>
            <a:pPr algn="ctr">
              <a:defRPr/>
            </a:pPr>
            <a:r>
              <a:rPr lang="en-US" dirty="0">
                <a:latin typeface="Arial" charset="0"/>
                <a:cs typeface="Arial" charset="0"/>
              </a:rPr>
              <a:t>ITU-T Joint coordination activity on </a:t>
            </a:r>
            <a:r>
              <a:rPr lang="en-US" dirty="0" err="1">
                <a:latin typeface="Arial" charset="0"/>
                <a:cs typeface="Arial" charset="0"/>
              </a:rPr>
              <a:t>IdM</a:t>
            </a:r>
            <a:r>
              <a:rPr lang="en-US" dirty="0">
                <a:latin typeface="Arial" charset="0"/>
                <a:cs typeface="Arial" charset="0"/>
              </a:rPr>
              <a:t> (</a:t>
            </a:r>
            <a:r>
              <a:rPr lang="en-US" dirty="0" err="1">
                <a:latin typeface="Arial" charset="0"/>
                <a:cs typeface="Arial" charset="0"/>
              </a:rPr>
              <a:t>JCA-IdM</a:t>
            </a:r>
            <a:r>
              <a:rPr lang="en-US" dirty="0">
                <a:latin typeface="Arial" charset="0"/>
                <a:cs typeface="Arial" charset="0"/>
              </a:rPr>
              <a:t>)</a:t>
            </a:r>
          </a:p>
        </p:txBody>
      </p:sp>
      <p:pic>
        <p:nvPicPr>
          <p:cNvPr id="19475"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83100" y="2895600"/>
            <a:ext cx="1138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6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29463" y="3971925"/>
            <a:ext cx="1866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TextBox 20"/>
          <p:cNvSpPr txBox="1">
            <a:spLocks noChangeArrowheads="1"/>
          </p:cNvSpPr>
          <p:nvPr/>
        </p:nvSpPr>
        <p:spPr bwMode="auto">
          <a:xfrm>
            <a:off x="5181600" y="1843088"/>
            <a:ext cx="869950" cy="366712"/>
          </a:xfrm>
          <a:prstGeom prst="rect">
            <a:avLst/>
          </a:prstGeom>
          <a:solidFill>
            <a:srgbClr val="0924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ko-KR" sz="1800">
                <a:solidFill>
                  <a:schemeClr val="bg1"/>
                </a:solidFill>
                <a:latin typeface="Arial" panose="020B0604020202020204" pitchFamily="34" charset="0"/>
                <a:ea typeface="Gulim" panose="020B0600000101010101" pitchFamily="34" charset="-127"/>
              </a:rPr>
              <a:t>NSTIC</a:t>
            </a:r>
          </a:p>
        </p:txBody>
      </p:sp>
      <p:sp>
        <p:nvSpPr>
          <p:cNvPr id="19478"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A887E91A-6F00-4894-9A38-8E1D68B61D7C}" type="slidenum">
              <a:rPr lang="en-US" altLang="en-US" sz="1200">
                <a:solidFill>
                  <a:srgbClr val="898989"/>
                </a:solidFill>
              </a:rPr>
              <a:pPr eaLnBrk="1" hangingPunct="1">
                <a:spcBef>
                  <a:spcPct val="0"/>
                </a:spcBef>
                <a:buFontTx/>
                <a:buNone/>
              </a:pPr>
              <a:t>11</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954088"/>
          </a:xfrm>
        </p:spPr>
        <p:txBody>
          <a:bodyPr/>
          <a:lstStyle/>
          <a:p>
            <a:r>
              <a:rPr lang="en-US" altLang="en-US" sz="2800" b="1" smtClean="0"/>
              <a:t>Examples of Recommendations</a:t>
            </a:r>
            <a:br>
              <a:rPr lang="en-US" altLang="en-US" sz="2800" b="1" smtClean="0"/>
            </a:br>
            <a:r>
              <a:rPr lang="en-US" altLang="en-US" sz="2800" b="1" smtClean="0"/>
              <a:t> </a:t>
            </a:r>
            <a:r>
              <a:rPr lang="en-US" altLang="en-US" sz="2000" smtClean="0"/>
              <a:t>X.1251 - A framework for user control of digital identity</a:t>
            </a:r>
          </a:p>
        </p:txBody>
      </p:sp>
      <p:sp>
        <p:nvSpPr>
          <p:cNvPr id="20483" name="Content Placeholder 2"/>
          <p:cNvSpPr>
            <a:spLocks noGrp="1"/>
          </p:cNvSpPr>
          <p:nvPr>
            <p:ph idx="1"/>
          </p:nvPr>
        </p:nvSpPr>
        <p:spPr>
          <a:xfrm>
            <a:off x="636588" y="908050"/>
            <a:ext cx="8507412" cy="1511300"/>
          </a:xfrm>
        </p:spPr>
        <p:txBody>
          <a:bodyPr/>
          <a:lstStyle/>
          <a:p>
            <a:pPr eaLnBrk="1" hangingPunct="1">
              <a:lnSpc>
                <a:spcPct val="90000"/>
              </a:lnSpc>
              <a:buClr>
                <a:srgbClr val="FF0000"/>
              </a:buClr>
            </a:pPr>
            <a:r>
              <a:rPr lang="en-US" altLang="en-US" sz="2000" smtClean="0"/>
              <a:t>Defines a framework to enhance user control and exchange of their digital identity related information</a:t>
            </a:r>
          </a:p>
          <a:p>
            <a:pPr eaLnBrk="1" hangingPunct="1">
              <a:lnSpc>
                <a:spcPct val="90000"/>
              </a:lnSpc>
              <a:buClr>
                <a:srgbClr val="FF0000"/>
              </a:buClr>
            </a:pPr>
            <a:r>
              <a:rPr lang="en-US" altLang="en-US" sz="2000" smtClean="0"/>
              <a:t>Defines capabilities for the digital identity information exchange</a:t>
            </a:r>
          </a:p>
          <a:p>
            <a:pPr eaLnBrk="1" hangingPunct="1">
              <a:lnSpc>
                <a:spcPct val="90000"/>
              </a:lnSpc>
              <a:buClr>
                <a:srgbClr val="FF0000"/>
              </a:buClr>
            </a:pPr>
            <a:r>
              <a:rPr lang="en-US" altLang="en-US" sz="2000" smtClean="0"/>
              <a:t>Provides with the ability to control the release of personally identifiable information</a:t>
            </a:r>
            <a:endParaRPr lang="en-US" altLang="ko-KR" sz="2000" smtClean="0">
              <a:ea typeface="Gulim" panose="020B0600000101010101" pitchFamily="34" charset="-127"/>
            </a:endParaRPr>
          </a:p>
        </p:txBody>
      </p:sp>
      <p:sp>
        <p:nvSpPr>
          <p:cNvPr id="20484"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8FF9B73-8A7A-4AA8-9370-786628F842E2}" type="slidenum">
              <a:rPr lang="en-US" altLang="en-US" sz="1200">
                <a:solidFill>
                  <a:srgbClr val="898989"/>
                </a:solidFill>
              </a:rPr>
              <a:pPr eaLnBrk="1" hangingPunct="1">
                <a:spcBef>
                  <a:spcPct val="0"/>
                </a:spcBef>
                <a:buFontTx/>
                <a:buNone/>
              </a:pPr>
              <a:t>12</a:t>
            </a:fld>
            <a:r>
              <a:rPr lang="en-US" altLang="en-US" sz="1200">
                <a:solidFill>
                  <a:srgbClr val="898989"/>
                </a:solidFill>
              </a:rPr>
              <a:t>/40</a:t>
            </a:r>
          </a:p>
        </p:txBody>
      </p:sp>
      <p:sp>
        <p:nvSpPr>
          <p:cNvPr id="2048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graphicFrame>
        <p:nvGraphicFramePr>
          <p:cNvPr id="20486" name="Object 4"/>
          <p:cNvGraphicFramePr>
            <a:graphicFrameLocks noChangeAspect="1"/>
          </p:cNvGraphicFramePr>
          <p:nvPr/>
        </p:nvGraphicFramePr>
        <p:xfrm>
          <a:off x="1619250" y="2492375"/>
          <a:ext cx="5457825" cy="4267200"/>
        </p:xfrm>
        <a:graphic>
          <a:graphicData uri="http://schemas.openxmlformats.org/presentationml/2006/ole">
            <mc:AlternateContent xmlns:mc="http://schemas.openxmlformats.org/markup-compatibility/2006">
              <mc:Choice xmlns:v="urn:schemas-microsoft-com:vml" Requires="v">
                <p:oleObj spid="_x0000_s20487" r:id="rId3" imgW="5748528" imgH="4489704" progId="CorelDRAW.Graphic.14">
                  <p:embed/>
                </p:oleObj>
              </mc:Choice>
              <mc:Fallback>
                <p:oleObj r:id="rId3" imgW="5748528" imgH="4489704" progId="CorelDRAW.Graphic.1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492375"/>
                        <a:ext cx="54578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792163"/>
          </a:xfrm>
        </p:spPr>
        <p:txBody>
          <a:bodyPr/>
          <a:lstStyle/>
          <a:p>
            <a:r>
              <a:rPr lang="en-US" altLang="en-US" sz="2800" b="1" smtClean="0"/>
              <a:t>X.1252  </a:t>
            </a:r>
            <a:br>
              <a:rPr lang="en-US" altLang="en-US" sz="2800" b="1" smtClean="0"/>
            </a:br>
            <a:r>
              <a:rPr lang="en-US" altLang="en-US" sz="1800" smtClean="0"/>
              <a:t> Baseline Identity Management Terms and Definitions</a:t>
            </a:r>
          </a:p>
        </p:txBody>
      </p:sp>
      <p:sp>
        <p:nvSpPr>
          <p:cNvPr id="21507" name="Content Placeholder 2"/>
          <p:cNvSpPr>
            <a:spLocks noGrp="1"/>
          </p:cNvSpPr>
          <p:nvPr>
            <p:ph idx="1"/>
          </p:nvPr>
        </p:nvSpPr>
        <p:spPr>
          <a:xfrm>
            <a:off x="457200" y="1125538"/>
            <a:ext cx="8507413" cy="503237"/>
          </a:xfrm>
        </p:spPr>
        <p:txBody>
          <a:bodyPr/>
          <a:lstStyle/>
          <a:p>
            <a:pPr eaLnBrk="1" hangingPunct="1">
              <a:lnSpc>
                <a:spcPct val="90000"/>
              </a:lnSpc>
              <a:buClr>
                <a:srgbClr val="FF0000"/>
              </a:buClr>
            </a:pPr>
            <a:r>
              <a:rPr lang="en-US" altLang="en-US" sz="2000" smtClean="0"/>
              <a:t>Provides 70 definitions of key terms used in identity management (IdM)</a:t>
            </a:r>
            <a:endParaRPr lang="en-US" altLang="ko-KR" sz="2000" smtClean="0">
              <a:ea typeface="Gulim" panose="020B0600000101010101" pitchFamily="34" charset="-127"/>
            </a:endParaRPr>
          </a:p>
        </p:txBody>
      </p:sp>
      <p:sp>
        <p:nvSpPr>
          <p:cNvPr id="21508"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0E5AE66-6623-4467-B126-EDCC6472C92A}" type="slidenum">
              <a:rPr lang="en-US" altLang="en-US" sz="1200">
                <a:solidFill>
                  <a:srgbClr val="898989"/>
                </a:solidFill>
              </a:rPr>
              <a:pPr eaLnBrk="1" hangingPunct="1">
                <a:spcBef>
                  <a:spcPct val="0"/>
                </a:spcBef>
                <a:buFontTx/>
                <a:buNone/>
              </a:pPr>
              <a:t>13</a:t>
            </a:fld>
            <a:r>
              <a:rPr lang="en-US" altLang="en-US" sz="1200">
                <a:solidFill>
                  <a:srgbClr val="898989"/>
                </a:solidFill>
              </a:rPr>
              <a:t>/40</a:t>
            </a:r>
          </a:p>
        </p:txBody>
      </p:sp>
      <p:sp>
        <p:nvSpPr>
          <p:cNvPr id="21509" name="TextBox 5"/>
          <p:cNvSpPr txBox="1">
            <a:spLocks noChangeArrowheads="1"/>
          </p:cNvSpPr>
          <p:nvPr/>
        </p:nvSpPr>
        <p:spPr bwMode="auto">
          <a:xfrm>
            <a:off x="1331913" y="1844675"/>
            <a:ext cx="65532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buFontTx/>
              <a:buNone/>
            </a:pPr>
            <a:r>
              <a:rPr lang="en-GB" altLang="en-US" sz="1800" b="1">
                <a:latin typeface="Arial" panose="020B0604020202020204" pitchFamily="34" charset="0"/>
              </a:rPr>
              <a:t>6.30 identity</a:t>
            </a:r>
            <a:r>
              <a:rPr lang="en-GB" altLang="en-US" sz="1800">
                <a:latin typeface="Arial" panose="020B0604020202020204" pitchFamily="34" charset="0"/>
              </a:rPr>
              <a:t>: A representation of an entity in the form of one or more attributes that allow the entity or entities to be sufficiently distinguished within context. For identity management (IdM) purposes, the term identity is understood as contextual identity (subset of attributes), i.e., the variety of attributes is limited by a framework with defined boundary conditions (the context) in which the entity exists and interacts. </a:t>
            </a:r>
            <a:endParaRPr lang="en-US" altLang="en-US" sz="1800">
              <a:latin typeface="Arial" panose="020B0604020202020204" pitchFamily="34" charset="0"/>
            </a:endParaRPr>
          </a:p>
          <a:p>
            <a:pPr eaLnBrk="1">
              <a:spcBef>
                <a:spcPct val="0"/>
              </a:spcBef>
              <a:buFontTx/>
              <a:buNone/>
            </a:pPr>
            <a:r>
              <a:rPr lang="en-GB" altLang="en-US" sz="1800">
                <a:latin typeface="Arial" panose="020B0604020202020204" pitchFamily="34" charset="0"/>
              </a:rPr>
              <a:t>NOTE – Each entity is represented by one holistic identity that comprises all possible information elements characterizing such entity (the attributes). However, this holistic identity is a theoretical issue and eludes any description and practical usage because the number of all possible attributes is indefinite</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981075"/>
          </a:xfrm>
        </p:spPr>
        <p:txBody>
          <a:bodyPr/>
          <a:lstStyle/>
          <a:p>
            <a:r>
              <a:rPr lang="en-US" altLang="en-US" sz="2800" b="1" smtClean="0"/>
              <a:t>X.1252 (cont.) </a:t>
            </a:r>
            <a:br>
              <a:rPr lang="en-US" altLang="en-US" sz="2800" b="1" smtClean="0"/>
            </a:br>
            <a:r>
              <a:rPr lang="en-US" altLang="en-US" sz="2000" smtClean="0"/>
              <a:t> Baseline Identity Management Terms and Definitions</a:t>
            </a:r>
          </a:p>
        </p:txBody>
      </p:sp>
      <p:sp>
        <p:nvSpPr>
          <p:cNvPr id="22531" name="Content Placeholder 2"/>
          <p:cNvSpPr>
            <a:spLocks noGrp="1"/>
          </p:cNvSpPr>
          <p:nvPr>
            <p:ph idx="1"/>
          </p:nvPr>
        </p:nvSpPr>
        <p:spPr>
          <a:xfrm>
            <a:off x="457200" y="1125538"/>
            <a:ext cx="8507413" cy="503237"/>
          </a:xfrm>
        </p:spPr>
        <p:txBody>
          <a:bodyPr/>
          <a:lstStyle/>
          <a:p>
            <a:pPr marL="0" indent="0" eaLnBrk="1" hangingPunct="1">
              <a:lnSpc>
                <a:spcPct val="90000"/>
              </a:lnSpc>
              <a:buClr>
                <a:srgbClr val="FF0000"/>
              </a:buClr>
              <a:buFont typeface="Arial" panose="020B0604020202020204" pitchFamily="34" charset="0"/>
              <a:buNone/>
            </a:pPr>
            <a:r>
              <a:rPr lang="en-GB" altLang="en-US" sz="2000" smtClean="0"/>
              <a:t>Relationships between entity, identities and attributes</a:t>
            </a:r>
            <a:endParaRPr lang="en-US" altLang="ko-KR" sz="2000" smtClean="0"/>
          </a:p>
          <a:p>
            <a:pPr marL="0" indent="0" eaLnBrk="1" hangingPunct="1">
              <a:lnSpc>
                <a:spcPct val="90000"/>
              </a:lnSpc>
            </a:pPr>
            <a:endParaRPr lang="en-US" altLang="ko-KR" sz="2000" smtClean="0">
              <a:ea typeface="Gulim" panose="020B0600000101010101" pitchFamily="34" charset="-127"/>
            </a:endParaRPr>
          </a:p>
        </p:txBody>
      </p:sp>
      <p:sp>
        <p:nvSpPr>
          <p:cNvPr id="22532"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80DB97C-0B0B-4572-9588-9BDED4287806}" type="slidenum">
              <a:rPr lang="en-US" altLang="en-US" sz="1200">
                <a:solidFill>
                  <a:srgbClr val="898989"/>
                </a:solidFill>
              </a:rPr>
              <a:pPr eaLnBrk="1" hangingPunct="1">
                <a:spcBef>
                  <a:spcPct val="0"/>
                </a:spcBef>
                <a:buFontTx/>
                <a:buNone/>
              </a:pPr>
              <a:t>14</a:t>
            </a:fld>
            <a:r>
              <a:rPr lang="en-US" altLang="en-US" sz="1200">
                <a:solidFill>
                  <a:srgbClr val="898989"/>
                </a:solidFill>
              </a:rPr>
              <a:t>/40</a:t>
            </a:r>
          </a:p>
        </p:txBody>
      </p:sp>
      <p:sp>
        <p:nvSpPr>
          <p:cNvPr id="2253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graphicFrame>
        <p:nvGraphicFramePr>
          <p:cNvPr id="22534" name="Object 4"/>
          <p:cNvGraphicFramePr>
            <a:graphicFrameLocks noChangeAspect="1"/>
          </p:cNvGraphicFramePr>
          <p:nvPr/>
        </p:nvGraphicFramePr>
        <p:xfrm>
          <a:off x="468313" y="1484313"/>
          <a:ext cx="8380412" cy="4537075"/>
        </p:xfrm>
        <a:graphic>
          <a:graphicData uri="http://schemas.openxmlformats.org/presentationml/2006/ole">
            <mc:AlternateContent xmlns:mc="http://schemas.openxmlformats.org/markup-compatibility/2006">
              <mc:Choice xmlns:v="urn:schemas-microsoft-com:vml" Requires="v">
                <p:oleObj spid="_x0000_s22535" r:id="rId3" imgW="5103720" imgH="2767320" progId="CorelDRAW.Graphic.14">
                  <p:embed/>
                </p:oleObj>
              </mc:Choice>
              <mc:Fallback>
                <p:oleObj r:id="rId3" imgW="5103720" imgH="2767320" progId="CorelDRAW.Graphic.1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84313"/>
                        <a:ext cx="83804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765175"/>
          </a:xfrm>
        </p:spPr>
        <p:txBody>
          <a:bodyPr/>
          <a:lstStyle/>
          <a:p>
            <a:r>
              <a:rPr lang="en-US" altLang="en-US" sz="2800" b="1" smtClean="0"/>
              <a:t>X.1253 </a:t>
            </a:r>
            <a:br>
              <a:rPr lang="en-US" altLang="en-US" sz="2800" b="1" smtClean="0"/>
            </a:br>
            <a:r>
              <a:rPr lang="en-US" altLang="en-US" sz="2000" smtClean="0"/>
              <a:t>Security guidelines for identity management systems</a:t>
            </a:r>
          </a:p>
        </p:txBody>
      </p:sp>
      <p:sp>
        <p:nvSpPr>
          <p:cNvPr id="23555" name="Content Placeholder 2"/>
          <p:cNvSpPr>
            <a:spLocks noGrp="1"/>
          </p:cNvSpPr>
          <p:nvPr>
            <p:ph idx="1"/>
          </p:nvPr>
        </p:nvSpPr>
        <p:spPr>
          <a:xfrm>
            <a:off x="636588" y="1125538"/>
            <a:ext cx="8507412" cy="5111750"/>
          </a:xfrm>
        </p:spPr>
        <p:txBody>
          <a:bodyPr/>
          <a:lstStyle/>
          <a:p>
            <a:pPr eaLnBrk="1" hangingPunct="1">
              <a:lnSpc>
                <a:spcPct val="90000"/>
              </a:lnSpc>
              <a:buClr>
                <a:srgbClr val="FF0000"/>
              </a:buClr>
            </a:pPr>
            <a:r>
              <a:rPr lang="en-GB" altLang="en-US" sz="2000" smtClean="0"/>
              <a:t>Provides security guidelines </a:t>
            </a:r>
          </a:p>
          <a:p>
            <a:pPr lvl="1" eaLnBrk="1" hangingPunct="1">
              <a:lnSpc>
                <a:spcPct val="90000"/>
              </a:lnSpc>
              <a:buClr>
                <a:srgbClr val="FF0000"/>
              </a:buClr>
            </a:pPr>
            <a:r>
              <a:rPr lang="en-GB" altLang="en-US" sz="1800" smtClean="0"/>
              <a:t>for IdM systems</a:t>
            </a:r>
          </a:p>
          <a:p>
            <a:pPr lvl="1" eaLnBrk="1" hangingPunct="1">
              <a:lnSpc>
                <a:spcPct val="90000"/>
              </a:lnSpc>
              <a:buClr>
                <a:srgbClr val="FF0000"/>
              </a:buClr>
            </a:pPr>
            <a:r>
              <a:rPr lang="en-GB" altLang="en-US" sz="1800" smtClean="0"/>
              <a:t>how an IdM system should be deployed and operated for secure identity services in a next generation network (NGN) or cyberspace environment</a:t>
            </a:r>
            <a:endParaRPr lang="en-US" altLang="en-US" sz="1800" smtClean="0"/>
          </a:p>
          <a:p>
            <a:pPr lvl="1" eaLnBrk="1" hangingPunct="1">
              <a:lnSpc>
                <a:spcPct val="90000"/>
              </a:lnSpc>
              <a:buClr>
                <a:srgbClr val="FF0000"/>
              </a:buClr>
            </a:pPr>
            <a:r>
              <a:rPr lang="en-GB" altLang="en-US" sz="1800" smtClean="0"/>
              <a:t>with advice on how to employ various security mechanisms to protect a general IdM system</a:t>
            </a:r>
          </a:p>
          <a:p>
            <a:pPr lvl="1" eaLnBrk="1" hangingPunct="1">
              <a:lnSpc>
                <a:spcPct val="90000"/>
              </a:lnSpc>
              <a:buClr>
                <a:srgbClr val="FF0000"/>
              </a:buClr>
            </a:pPr>
            <a:r>
              <a:rPr lang="en-GB" altLang="en-US" sz="1800" smtClean="0"/>
              <a:t>the required proper security procedures when two IdM systems interoperate</a:t>
            </a:r>
          </a:p>
          <a:p>
            <a:pPr lvl="1" eaLnBrk="1" hangingPunct="1">
              <a:lnSpc>
                <a:spcPct val="90000"/>
              </a:lnSpc>
              <a:buClr>
                <a:srgbClr val="FF0000"/>
              </a:buClr>
              <a:buFont typeface="Arial" panose="020B0604020202020204" pitchFamily="34" charset="0"/>
              <a:buNone/>
            </a:pPr>
            <a:endParaRPr lang="en-GB" altLang="en-US" sz="1800" smtClean="0"/>
          </a:p>
          <a:p>
            <a:pPr eaLnBrk="1" hangingPunct="1">
              <a:lnSpc>
                <a:spcPct val="90000"/>
              </a:lnSpc>
              <a:buClr>
                <a:srgbClr val="FF0000"/>
              </a:buClr>
            </a:pPr>
            <a:r>
              <a:rPr lang="en-GB" altLang="en-US" sz="2000" smtClean="0"/>
              <a:t>Identifies security threats in IdM systems</a:t>
            </a:r>
          </a:p>
          <a:p>
            <a:pPr eaLnBrk="1" hangingPunct="1">
              <a:lnSpc>
                <a:spcPct val="90000"/>
              </a:lnSpc>
              <a:buClr>
                <a:srgbClr val="FF0000"/>
              </a:buClr>
            </a:pPr>
            <a:endParaRPr lang="en-GB" altLang="en-US" sz="2000" smtClean="0"/>
          </a:p>
          <a:p>
            <a:pPr eaLnBrk="1" hangingPunct="1">
              <a:lnSpc>
                <a:spcPct val="90000"/>
              </a:lnSpc>
              <a:buClr>
                <a:srgbClr val="FF0000"/>
              </a:buClr>
            </a:pPr>
            <a:r>
              <a:rPr lang="en-GB" altLang="en-US" sz="2000" smtClean="0"/>
              <a:t>Provides security guidelines for IdM systems how to manage security when a general IdM system is deployed and operated</a:t>
            </a:r>
            <a:endParaRPr lang="en-US" altLang="ko-KR" sz="2000" smtClean="0"/>
          </a:p>
        </p:txBody>
      </p:sp>
      <p:sp>
        <p:nvSpPr>
          <p:cNvPr id="23556"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86EDD2E-4182-43D5-AE0C-833085AF051A}" type="slidenum">
              <a:rPr lang="en-US" altLang="en-US" sz="1200">
                <a:solidFill>
                  <a:srgbClr val="898989"/>
                </a:solidFill>
              </a:rPr>
              <a:pPr eaLnBrk="1" hangingPunct="1">
                <a:spcBef>
                  <a:spcPct val="0"/>
                </a:spcBef>
                <a:buFontTx/>
                <a:buNone/>
              </a:pPr>
              <a:t>15</a:t>
            </a:fld>
            <a:r>
              <a:rPr lang="en-US" altLang="en-US" sz="1200">
                <a:solidFill>
                  <a:srgbClr val="898989"/>
                </a:solidFill>
              </a:rPr>
              <a:t>/40</a:t>
            </a:r>
          </a:p>
        </p:txBody>
      </p:sp>
      <p:sp>
        <p:nvSpPr>
          <p:cNvPr id="2355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765175"/>
          </a:xfrm>
        </p:spPr>
        <p:txBody>
          <a:bodyPr/>
          <a:lstStyle/>
          <a:p>
            <a:r>
              <a:rPr lang="en-US" altLang="en-US" sz="2800" b="1" smtClean="0"/>
              <a:t>X.1254</a:t>
            </a:r>
            <a:r>
              <a:rPr lang="en-US" altLang="en-US" sz="2400" b="1" smtClean="0"/>
              <a:t/>
            </a:r>
            <a:br>
              <a:rPr lang="en-US" altLang="en-US" sz="2400" b="1" smtClean="0"/>
            </a:br>
            <a:r>
              <a:rPr lang="en-US" altLang="en-US" sz="2000" smtClean="0"/>
              <a:t> Entity Authentication Assurance Framework</a:t>
            </a:r>
          </a:p>
        </p:txBody>
      </p:sp>
      <p:sp>
        <p:nvSpPr>
          <p:cNvPr id="24579" name="Content Placeholder 2"/>
          <p:cNvSpPr>
            <a:spLocks noGrp="1"/>
          </p:cNvSpPr>
          <p:nvPr>
            <p:ph idx="1"/>
          </p:nvPr>
        </p:nvSpPr>
        <p:spPr>
          <a:xfrm>
            <a:off x="611188" y="836613"/>
            <a:ext cx="8353425" cy="1439862"/>
          </a:xfrm>
        </p:spPr>
        <p:txBody>
          <a:bodyPr/>
          <a:lstStyle/>
          <a:p>
            <a:pPr eaLnBrk="1" hangingPunct="1">
              <a:lnSpc>
                <a:spcPct val="90000"/>
              </a:lnSpc>
              <a:buClr>
                <a:srgbClr val="FF0000"/>
              </a:buClr>
              <a:buFont typeface="Arial" panose="020B0604020202020204" pitchFamily="34" charset="0"/>
              <a:buNone/>
            </a:pPr>
            <a:r>
              <a:rPr lang="en-US" altLang="en-US" sz="2000" smtClean="0"/>
              <a:t>Standardizes Levels of Assurance (LoAs) to promote trust, improve </a:t>
            </a:r>
          </a:p>
          <a:p>
            <a:pPr eaLnBrk="1" hangingPunct="1">
              <a:lnSpc>
                <a:spcPct val="90000"/>
              </a:lnSpc>
              <a:buClr>
                <a:srgbClr val="FF0000"/>
              </a:buClr>
              <a:buFont typeface="Arial" panose="020B0604020202020204" pitchFamily="34" charset="0"/>
              <a:buNone/>
            </a:pPr>
            <a:r>
              <a:rPr lang="en-US" altLang="en-US" sz="2000" smtClean="0"/>
              <a:t>interoperability, and facilitate identity federation across organizations. </a:t>
            </a:r>
          </a:p>
          <a:p>
            <a:pPr eaLnBrk="1" hangingPunct="1">
              <a:lnSpc>
                <a:spcPct val="90000"/>
              </a:lnSpc>
              <a:buClr>
                <a:srgbClr val="FF0000"/>
              </a:buClr>
              <a:buFont typeface="Arial" panose="020B0604020202020204" pitchFamily="34" charset="0"/>
              <a:buNone/>
            </a:pPr>
            <a:r>
              <a:rPr lang="en-US" altLang="ko-KR" sz="2000" smtClean="0">
                <a:ea typeface="Gulim" panose="020B0600000101010101" pitchFamily="34" charset="-127"/>
              </a:rPr>
              <a:t>Provides a framework for managing entity authentication assurance in a given</a:t>
            </a:r>
          </a:p>
          <a:p>
            <a:pPr eaLnBrk="1" hangingPunct="1">
              <a:lnSpc>
                <a:spcPct val="90000"/>
              </a:lnSpc>
              <a:buClr>
                <a:srgbClr val="FF0000"/>
              </a:buClr>
              <a:buFont typeface="Arial" panose="020B0604020202020204" pitchFamily="34" charset="0"/>
              <a:buNone/>
            </a:pPr>
            <a:r>
              <a:rPr lang="en-US" altLang="ko-KR" sz="2000" smtClean="0">
                <a:ea typeface="Gulim" panose="020B0600000101010101" pitchFamily="34" charset="-127"/>
              </a:rPr>
              <a:t>context. In particular, it:</a:t>
            </a:r>
            <a:br>
              <a:rPr lang="en-US" altLang="ko-KR" sz="2000" smtClean="0">
                <a:ea typeface="Gulim" panose="020B0600000101010101" pitchFamily="34" charset="-127"/>
              </a:rPr>
            </a:br>
            <a:endParaRPr lang="en-US" altLang="ko-KR" sz="2000" smtClean="0"/>
          </a:p>
          <a:p>
            <a:pPr eaLnBrk="1" hangingPunct="1">
              <a:lnSpc>
                <a:spcPct val="90000"/>
              </a:lnSpc>
            </a:pPr>
            <a:endParaRPr lang="en-US" altLang="ko-KR" sz="2000" smtClean="0">
              <a:ea typeface="Gulim" panose="020B0600000101010101" pitchFamily="34" charset="-127"/>
            </a:endParaRPr>
          </a:p>
        </p:txBody>
      </p:sp>
      <p:sp>
        <p:nvSpPr>
          <p:cNvPr id="24580" name="Slide Number Placeholder 1"/>
          <p:cNvSpPr>
            <a:spLocks noGrp="1"/>
          </p:cNvSpPr>
          <p:nvPr>
            <p:ph type="sldNum" sz="quarter" idx="10"/>
          </p:nvPr>
        </p:nvSpPr>
        <p:spPr bwMode="auto">
          <a:xfrm>
            <a:off x="6875463" y="6237288"/>
            <a:ext cx="2268537"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37FD8C57-061B-4405-B885-5E7BAF64BE5C}" type="slidenum">
              <a:rPr lang="en-US" altLang="en-US" sz="1200">
                <a:solidFill>
                  <a:srgbClr val="898989"/>
                </a:solidFill>
              </a:rPr>
              <a:pPr eaLnBrk="1" hangingPunct="1">
                <a:spcBef>
                  <a:spcPct val="0"/>
                </a:spcBef>
                <a:buFontTx/>
                <a:buNone/>
              </a:pPr>
              <a:t>16</a:t>
            </a:fld>
            <a:r>
              <a:rPr lang="en-US" altLang="en-US" sz="1200">
                <a:solidFill>
                  <a:srgbClr val="898989"/>
                </a:solidFill>
              </a:rPr>
              <a:t>/40</a:t>
            </a:r>
          </a:p>
        </p:txBody>
      </p:sp>
      <p:graphicFrame>
        <p:nvGraphicFramePr>
          <p:cNvPr id="5" name="Table 4"/>
          <p:cNvGraphicFramePr>
            <a:graphicFrameLocks noGrp="1"/>
          </p:cNvGraphicFramePr>
          <p:nvPr/>
        </p:nvGraphicFramePr>
        <p:xfrm>
          <a:off x="192088" y="2420938"/>
          <a:ext cx="2382837" cy="3198812"/>
        </p:xfrm>
        <a:graphic>
          <a:graphicData uri="http://schemas.openxmlformats.org/drawingml/2006/table">
            <a:tbl>
              <a:tblPr firstRow="1" bandRow="1">
                <a:tableStyleId>{5C22544A-7EE6-4342-B048-85BDC9FD1C3A}</a:tableStyleId>
              </a:tblPr>
              <a:tblGrid>
                <a:gridCol w="621587"/>
                <a:gridCol w="1761250"/>
              </a:tblGrid>
              <a:tr h="520653">
                <a:tc>
                  <a:txBody>
                    <a:bodyPr/>
                    <a:lstStyle/>
                    <a:p>
                      <a:pPr algn="ctr"/>
                      <a:r>
                        <a:rPr lang="en-US" sz="1200" dirty="0" smtClean="0"/>
                        <a:t>Level</a:t>
                      </a:r>
                      <a:endParaRPr lang="en-US" sz="1200" dirty="0"/>
                    </a:p>
                  </a:txBody>
                  <a:tcPr marL="91449" marR="91449" marT="45721" marB="45721"/>
                </a:tc>
                <a:tc>
                  <a:txBody>
                    <a:bodyPr/>
                    <a:lstStyle/>
                    <a:p>
                      <a:pPr algn="ctr"/>
                      <a:r>
                        <a:rPr lang="en-US" sz="1200" dirty="0" smtClean="0"/>
                        <a:t>Description</a:t>
                      </a:r>
                      <a:endParaRPr lang="en-US" sz="1200" dirty="0"/>
                    </a:p>
                  </a:txBody>
                  <a:tcPr marL="91449" marR="91449" marT="45721" marB="45721"/>
                </a:tc>
              </a:tr>
              <a:tr h="647707">
                <a:tc>
                  <a:txBody>
                    <a:bodyPr/>
                    <a:lstStyle/>
                    <a:p>
                      <a:pPr algn="ctr"/>
                      <a:r>
                        <a:rPr lang="en-US" sz="1400" dirty="0" smtClean="0"/>
                        <a:t>1</a:t>
                      </a:r>
                      <a:endParaRPr lang="en-US" sz="1400" dirty="0"/>
                    </a:p>
                  </a:txBody>
                  <a:tcPr marL="91449" marR="91449" marT="45721" marB="45721"/>
                </a:tc>
                <a:tc>
                  <a:txBody>
                    <a:bodyPr/>
                    <a:lstStyle/>
                    <a:p>
                      <a:r>
                        <a:rPr lang="en-US" sz="1400" dirty="0" smtClean="0"/>
                        <a:t>Little confidence the asserted identity </a:t>
                      </a:r>
                    </a:p>
                  </a:txBody>
                  <a:tcPr marL="91449" marR="91449" marT="45721" marB="45721"/>
                </a:tc>
              </a:tr>
              <a:tr h="647707">
                <a:tc>
                  <a:txBody>
                    <a:bodyPr/>
                    <a:lstStyle/>
                    <a:p>
                      <a:pPr algn="ctr"/>
                      <a:r>
                        <a:rPr lang="en-US" sz="1400" dirty="0" smtClean="0"/>
                        <a:t>2</a:t>
                      </a:r>
                      <a:endParaRPr lang="en-US" sz="1400" dirty="0"/>
                    </a:p>
                  </a:txBody>
                  <a:tcPr marL="91449" marR="91449" marT="45721" marB="45721"/>
                </a:tc>
                <a:tc>
                  <a:txBody>
                    <a:bodyPr/>
                    <a:lstStyle/>
                    <a:p>
                      <a:r>
                        <a:rPr lang="en-US" sz="1400" dirty="0" smtClean="0"/>
                        <a:t>Some confidence in the asserted identity </a:t>
                      </a:r>
                    </a:p>
                  </a:txBody>
                  <a:tcPr marL="91449" marR="91449" marT="45721" marB="45721"/>
                </a:tc>
              </a:tr>
              <a:tr h="647707">
                <a:tc>
                  <a:txBody>
                    <a:bodyPr/>
                    <a:lstStyle/>
                    <a:p>
                      <a:pPr algn="ctr"/>
                      <a:r>
                        <a:rPr lang="en-US" sz="1400" dirty="0" smtClean="0"/>
                        <a:t>3</a:t>
                      </a:r>
                      <a:endParaRPr lang="en-US" sz="14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High confidence in asserted identity </a:t>
                      </a:r>
                    </a:p>
                  </a:txBody>
                  <a:tcPr marL="91449" marR="91449" marT="45721" marB="45721"/>
                </a:tc>
              </a:tr>
              <a:tr h="735040">
                <a:tc>
                  <a:txBody>
                    <a:bodyPr/>
                    <a:lstStyle/>
                    <a:p>
                      <a:pPr algn="ctr"/>
                      <a:r>
                        <a:rPr lang="en-US" sz="1400" dirty="0" smtClean="0"/>
                        <a:t>4</a:t>
                      </a:r>
                      <a:endParaRPr lang="en-US" sz="1400" dirty="0"/>
                    </a:p>
                  </a:txBody>
                  <a:tcPr marL="91449" marR="9144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Very High confidence in asserted identity </a:t>
                      </a:r>
                    </a:p>
                  </a:txBody>
                  <a:tcPr marL="91449" marR="91449" marT="45721" marB="45721"/>
                </a:tc>
              </a:tr>
            </a:tbl>
          </a:graphicData>
        </a:graphic>
      </p:graphicFrame>
      <p:sp>
        <p:nvSpPr>
          <p:cNvPr id="24601" name="TextBox 5"/>
          <p:cNvSpPr txBox="1">
            <a:spLocks noChangeArrowheads="1"/>
          </p:cNvSpPr>
          <p:nvPr/>
        </p:nvSpPr>
        <p:spPr bwMode="auto">
          <a:xfrm>
            <a:off x="2843213" y="2060575"/>
            <a:ext cx="59404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FF0000"/>
              </a:buClr>
              <a:buFont typeface="Arial" panose="020B0604020202020204" pitchFamily="34" charset="0"/>
              <a:buNone/>
            </a:pPr>
            <a:endParaRPr lang="en-US" altLang="en-US" sz="1800"/>
          </a:p>
          <a:p>
            <a:pPr lvl="1" eaLnBrk="1" hangingPunct="1">
              <a:spcBef>
                <a:spcPct val="0"/>
              </a:spcBef>
              <a:buClr>
                <a:srgbClr val="FF0000"/>
              </a:buClr>
              <a:buFont typeface="Arial" panose="020B0604020202020204" pitchFamily="34" charset="0"/>
              <a:buChar char="•"/>
            </a:pPr>
            <a:r>
              <a:rPr lang="en-US" altLang="en-US" sz="1800"/>
              <a:t>specifies four levels of entity authentication assurance; </a:t>
            </a:r>
          </a:p>
          <a:p>
            <a:pPr lvl="1" eaLnBrk="1" hangingPunct="1">
              <a:spcBef>
                <a:spcPct val="0"/>
              </a:spcBef>
              <a:buClr>
                <a:srgbClr val="FF0000"/>
              </a:buClr>
              <a:buFont typeface="Arial" panose="020B0604020202020204" pitchFamily="34" charset="0"/>
              <a:buChar char="•"/>
            </a:pPr>
            <a:r>
              <a:rPr lang="en-US" altLang="en-US" sz="1800"/>
              <a:t>specifies criteria and guidelines for each of the four levels of entity authentication assurance </a:t>
            </a:r>
          </a:p>
          <a:p>
            <a:pPr lvl="1" eaLnBrk="1" hangingPunct="1">
              <a:spcBef>
                <a:spcPct val="0"/>
              </a:spcBef>
              <a:buClr>
                <a:srgbClr val="FF0000"/>
              </a:buClr>
              <a:buFont typeface="Arial" panose="020B0604020202020204" pitchFamily="34" charset="0"/>
              <a:buChar char="•"/>
            </a:pPr>
            <a:r>
              <a:rPr lang="en-US" altLang="en-US" sz="1800"/>
              <a:t>provides guidance concerning controls that should be used to mitigate authentication threats</a:t>
            </a:r>
          </a:p>
          <a:p>
            <a:pPr lvl="1" eaLnBrk="1" hangingPunct="1">
              <a:spcBef>
                <a:spcPct val="0"/>
              </a:spcBef>
              <a:buClr>
                <a:srgbClr val="FF0000"/>
              </a:buClr>
              <a:buFont typeface="Arial" panose="020B0604020202020204" pitchFamily="34" charset="0"/>
              <a:buChar char="•"/>
            </a:pPr>
            <a:r>
              <a:rPr lang="en-US" altLang="en-US" sz="1800"/>
              <a:t>provides guidance for mapping the four levels of assurance to other authentication assurance schemes</a:t>
            </a:r>
          </a:p>
          <a:p>
            <a:pPr lvl="1" eaLnBrk="1" hangingPunct="1">
              <a:spcBef>
                <a:spcPct val="0"/>
              </a:spcBef>
              <a:buClr>
                <a:srgbClr val="FF0000"/>
              </a:buClr>
              <a:buFont typeface="Arial" panose="020B0604020202020204" pitchFamily="34" charset="0"/>
              <a:buChar char="•"/>
            </a:pPr>
            <a:r>
              <a:rPr lang="en-US" altLang="en-US" sz="1800"/>
              <a:t>provides guidance for exchanging the results of authentication that are based on the four levels of assurance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96975"/>
          </a:xfrm>
        </p:spPr>
        <p:txBody>
          <a:bodyPr/>
          <a:lstStyle/>
          <a:p>
            <a:r>
              <a:rPr lang="en-US" altLang="en-US" sz="2800" b="1" smtClean="0"/>
              <a:t>X.1171 </a:t>
            </a:r>
            <a:br>
              <a:rPr lang="en-US" altLang="en-US" sz="2800" b="1" smtClean="0"/>
            </a:br>
            <a:r>
              <a:rPr lang="en-US" altLang="en-US" sz="2000" smtClean="0"/>
              <a:t>Threats and requirements for protection of personally identifiable information in applications using tag-based identification</a:t>
            </a:r>
          </a:p>
        </p:txBody>
      </p:sp>
      <p:sp>
        <p:nvSpPr>
          <p:cNvPr id="25603" name="Slide Number Placeholder 1"/>
          <p:cNvSpPr>
            <a:spLocks noGrp="1"/>
          </p:cNvSpPr>
          <p:nvPr>
            <p:ph type="sldNum" sz="quarter" idx="10"/>
          </p:nvPr>
        </p:nvSpPr>
        <p:spPr bwMode="auto">
          <a:xfrm>
            <a:off x="6875463" y="6308725"/>
            <a:ext cx="22685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B69B7AA-FF53-42FD-9A25-1AFA4013A9F8}" type="slidenum">
              <a:rPr lang="en-US" altLang="en-US" sz="1200">
                <a:solidFill>
                  <a:srgbClr val="898989"/>
                </a:solidFill>
              </a:rPr>
              <a:pPr eaLnBrk="1" hangingPunct="1">
                <a:spcBef>
                  <a:spcPct val="0"/>
                </a:spcBef>
                <a:buFontTx/>
                <a:buNone/>
              </a:pPr>
              <a:t>17</a:t>
            </a:fld>
            <a:r>
              <a:rPr lang="en-US" altLang="en-US" sz="1200">
                <a:solidFill>
                  <a:srgbClr val="898989"/>
                </a:solidFill>
              </a:rPr>
              <a:t>/40</a:t>
            </a:r>
          </a:p>
        </p:txBody>
      </p:sp>
      <p:sp>
        <p:nvSpPr>
          <p:cNvPr id="2560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graphicFrame>
        <p:nvGraphicFramePr>
          <p:cNvPr id="25605" name="Object 7"/>
          <p:cNvGraphicFramePr>
            <a:graphicFrameLocks noChangeAspect="1"/>
          </p:cNvGraphicFramePr>
          <p:nvPr/>
        </p:nvGraphicFramePr>
        <p:xfrm>
          <a:off x="93663" y="2257425"/>
          <a:ext cx="8956675" cy="2351088"/>
        </p:xfrm>
        <a:graphic>
          <a:graphicData uri="http://schemas.openxmlformats.org/presentationml/2006/ole">
            <mc:AlternateContent xmlns:mc="http://schemas.openxmlformats.org/markup-compatibility/2006">
              <mc:Choice xmlns:v="urn:schemas-microsoft-com:vml" Requires="v">
                <p:oleObj spid="_x0000_s25608" r:id="rId3" imgW="5260848" imgH="1380744" progId="CorelDRAW.Graphic.12">
                  <p:embed/>
                </p:oleObj>
              </mc:Choice>
              <mc:Fallback>
                <p:oleObj r:id="rId3" imgW="5260848" imgH="1380744" progId="CorelDRAW.Graphic.1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2257425"/>
                        <a:ext cx="89566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Rectangle 2"/>
          <p:cNvSpPr txBox="1">
            <a:spLocks/>
          </p:cNvSpPr>
          <p:nvPr/>
        </p:nvSpPr>
        <p:spPr bwMode="auto">
          <a:xfrm>
            <a:off x="461963" y="4914900"/>
            <a:ext cx="7772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800">
                <a:solidFill>
                  <a:srgbClr val="151ECD"/>
                </a:solidFill>
              </a:rPr>
              <a:t>Basic model of a B2C application using tag-based identification</a:t>
            </a:r>
            <a:endParaRPr lang="zh-CN" altLang="en-US" sz="2800">
              <a:solidFill>
                <a:srgbClr val="151ECD"/>
              </a:solidFill>
            </a:endParaRPr>
          </a:p>
        </p:txBody>
      </p:sp>
      <p:sp>
        <p:nvSpPr>
          <p:cNvPr id="25607" name="Rectangle 2"/>
          <p:cNvSpPr txBox="1">
            <a:spLocks/>
          </p:cNvSpPr>
          <p:nvPr/>
        </p:nvSpPr>
        <p:spPr bwMode="auto">
          <a:xfrm>
            <a:off x="7275513" y="4395788"/>
            <a:ext cx="1108075" cy="423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zh-CN" altLang="en-US" sz="2800">
              <a:solidFill>
                <a:srgbClr val="151ECD"/>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836613"/>
          </a:xfrm>
        </p:spPr>
        <p:txBody>
          <a:bodyPr/>
          <a:lstStyle/>
          <a:p>
            <a:r>
              <a:rPr lang="en-US" altLang="en-US" sz="2800" b="1" smtClean="0"/>
              <a:t>X.1171 (cont.)</a:t>
            </a:r>
            <a:br>
              <a:rPr lang="en-US" altLang="en-US" sz="2800" b="1" smtClean="0"/>
            </a:br>
            <a:endParaRPr lang="en-US" altLang="en-US" sz="2000" smtClean="0"/>
          </a:p>
        </p:txBody>
      </p:sp>
      <p:sp>
        <p:nvSpPr>
          <p:cNvPr id="26627" name="Slide Number Placeholder 1"/>
          <p:cNvSpPr>
            <a:spLocks noGrp="1"/>
          </p:cNvSpPr>
          <p:nvPr>
            <p:ph type="sldNum" sz="quarter" idx="10"/>
          </p:nvPr>
        </p:nvSpPr>
        <p:spPr bwMode="auto">
          <a:xfrm>
            <a:off x="7010400" y="6237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1566DCE-8D89-4A04-B415-3ADD6BF0B0A2}" type="slidenum">
              <a:rPr lang="en-US" altLang="en-US" sz="1200">
                <a:solidFill>
                  <a:srgbClr val="898989"/>
                </a:solidFill>
              </a:rPr>
              <a:pPr eaLnBrk="1" hangingPunct="1">
                <a:spcBef>
                  <a:spcPct val="0"/>
                </a:spcBef>
                <a:buFontTx/>
                <a:buNone/>
              </a:pPr>
              <a:t>18</a:t>
            </a:fld>
            <a:r>
              <a:rPr lang="en-US" altLang="en-US" sz="1200">
                <a:solidFill>
                  <a:srgbClr val="898989"/>
                </a:solidFill>
              </a:rPr>
              <a:t>/40</a:t>
            </a:r>
          </a:p>
        </p:txBody>
      </p:sp>
      <p:sp>
        <p:nvSpPr>
          <p:cNvPr id="266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graphicFrame>
        <p:nvGraphicFramePr>
          <p:cNvPr id="41002" name="Group 42"/>
          <p:cNvGraphicFramePr>
            <a:graphicFrameLocks noGrp="1"/>
          </p:cNvGraphicFramePr>
          <p:nvPr/>
        </p:nvGraphicFramePr>
        <p:xfrm>
          <a:off x="468313" y="692150"/>
          <a:ext cx="7646987" cy="4608513"/>
        </p:xfrm>
        <a:graphic>
          <a:graphicData uri="http://schemas.openxmlformats.org/drawingml/2006/table">
            <a:tbl>
              <a:tblPr/>
              <a:tblGrid>
                <a:gridCol w="3073400"/>
                <a:gridCol w="2286000"/>
                <a:gridCol w="2287587"/>
              </a:tblGrid>
              <a:tr h="368269">
                <a:tc rowSpan="2">
                  <a:txBody>
                    <a:body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US" sz="2400" b="1" i="0" u="none" strike="noStrike" cap="none" normalizeH="0" baseline="0" smtClean="0">
                          <a:ln>
                            <a:noFill/>
                          </a:ln>
                          <a:solidFill>
                            <a:srgbClr val="000000"/>
                          </a:solidFill>
                          <a:effectLst/>
                          <a:latin typeface="Calibri" pitchFamily="34" charset="0"/>
                          <a:cs typeface="Arial" charset="0"/>
                        </a:rPr>
                        <a:t>Requirements</a:t>
                      </a: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US" sz="2400" b="1" i="0" u="none" strike="noStrike" cap="none" normalizeH="0" baseline="0" smtClean="0">
                          <a:ln>
                            <a:noFill/>
                          </a:ln>
                          <a:solidFill>
                            <a:srgbClr val="000000"/>
                          </a:solidFill>
                          <a:effectLst/>
                          <a:latin typeface="Calibri" pitchFamily="34" charset="0"/>
                          <a:cs typeface="Arial" charset="0"/>
                        </a:rPr>
                        <a:t>Infringements</a:t>
                      </a: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en-CA"/>
                    </a:p>
                  </a:txBody>
                  <a:tcPr/>
                </a:tc>
              </a:tr>
              <a:tr h="1097262">
                <a:tc vMerge="1">
                  <a:txBody>
                    <a:bodyPr/>
                    <a:lstStyle/>
                    <a:p>
                      <a:endParaRPr lang="en-CA"/>
                    </a:p>
                  </a:txBody>
                  <a:tcPr/>
                </a:tc>
                <a:tc>
                  <a:txBody>
                    <a:body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US" sz="1800" b="1" i="0" u="none" strike="noStrike" cap="none" normalizeH="0" baseline="0" smtClean="0">
                          <a:ln>
                            <a:noFill/>
                          </a:ln>
                          <a:solidFill>
                            <a:srgbClr val="000000"/>
                          </a:solidFill>
                          <a:effectLst/>
                          <a:latin typeface="Calibri" pitchFamily="34" charset="0"/>
                          <a:cs typeface="Arial" charset="0"/>
                        </a:rPr>
                        <a:t>Leakage of information associated with the identifier</a:t>
                      </a:r>
                      <a:endParaRPr kumimoji="0" lang="en-US"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US" sz="1800" b="1" i="0" u="none" strike="noStrike" cap="none" normalizeH="0" baseline="0" smtClean="0">
                          <a:ln>
                            <a:noFill/>
                          </a:ln>
                          <a:solidFill>
                            <a:srgbClr val="000000"/>
                          </a:solidFill>
                          <a:effectLst/>
                          <a:latin typeface="Calibri" pitchFamily="34" charset="0"/>
                          <a:cs typeface="Arial" charset="0"/>
                        </a:rPr>
                        <a:t>Leakage of historical context data</a:t>
                      </a:r>
                      <a:endParaRPr kumimoji="0" lang="en-US"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71451">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600" b="0" i="0" u="none" strike="noStrike" cap="none" normalizeH="0" baseline="0" smtClean="0">
                          <a:ln>
                            <a:noFill/>
                          </a:ln>
                          <a:solidFill>
                            <a:srgbClr val="000000"/>
                          </a:solidFill>
                          <a:effectLst/>
                          <a:latin typeface="Calibri" pitchFamily="34" charset="0"/>
                          <a:cs typeface="Arial" charset="0"/>
                        </a:rPr>
                        <a:t>Control of PII by ID tag user and/or ID terminal user</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 </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71451">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600" b="0" i="0" u="none" strike="noStrike" cap="none" normalizeH="0" baseline="0" smtClean="0">
                          <a:ln>
                            <a:noFill/>
                          </a:ln>
                          <a:solidFill>
                            <a:srgbClr val="000000"/>
                          </a:solidFill>
                          <a:effectLst/>
                          <a:latin typeface="Calibri" pitchFamily="34" charset="0"/>
                          <a:cs typeface="Arial" charset="0"/>
                        </a:rPr>
                        <a:t>Authentication for ID tag user and/or ID terminal user</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71451">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600" b="0" i="0" u="none" strike="noStrike" cap="none" normalizeH="0" baseline="0" smtClean="0">
                          <a:ln>
                            <a:noFill/>
                          </a:ln>
                          <a:solidFill>
                            <a:srgbClr val="000000"/>
                          </a:solidFill>
                          <a:effectLst/>
                          <a:latin typeface="Calibri" pitchFamily="34" charset="0"/>
                          <a:cs typeface="Arial" charset="0"/>
                        </a:rPr>
                        <a:t>Access control to the PII of an ID tag user in an application server</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 </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71451">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600" b="0" i="0" u="none" strike="noStrike" cap="none" normalizeH="0" baseline="0" smtClean="0">
                          <a:ln>
                            <a:noFill/>
                          </a:ln>
                          <a:solidFill>
                            <a:srgbClr val="000000"/>
                          </a:solidFill>
                          <a:effectLst/>
                          <a:latin typeface="Calibri" pitchFamily="34" charset="0"/>
                          <a:cs typeface="Arial" charset="0"/>
                        </a:rPr>
                        <a:t>Data confidentiality of information associated to an ID tag</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5725">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600" b="0" i="0" u="none" strike="noStrike" cap="none" normalizeH="0" baseline="0" smtClean="0">
                          <a:ln>
                            <a:noFill/>
                          </a:ln>
                          <a:solidFill>
                            <a:srgbClr val="000000"/>
                          </a:solidFill>
                          <a:effectLst/>
                          <a:latin typeface="Calibri" pitchFamily="34" charset="0"/>
                          <a:cs typeface="Arial" charset="0"/>
                        </a:rPr>
                        <a:t>Consent for collection of PII</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 </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71451">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600" b="0" i="0" u="none" strike="noStrike" cap="none" normalizeH="0" baseline="0" smtClean="0">
                          <a:ln>
                            <a:noFill/>
                          </a:ln>
                          <a:solidFill>
                            <a:srgbClr val="000000"/>
                          </a:solidFill>
                          <a:effectLst/>
                          <a:latin typeface="Calibri" pitchFamily="34" charset="0"/>
                          <a:cs typeface="Arial" charset="0"/>
                        </a:rPr>
                        <a:t>Technical safeguards for the application servers</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US" sz="1800" b="0" i="0" u="none" strike="noStrike" cap="none" normalizeH="0" baseline="0" smtClean="0">
                          <a:ln>
                            <a:noFill/>
                          </a:ln>
                          <a:solidFill>
                            <a:srgbClr val="000000"/>
                          </a:solidFill>
                          <a:effectLst/>
                          <a:latin typeface="Calibri" pitchFamily="34" charset="0"/>
                          <a:cs typeface="Arial" charset="0"/>
                        </a:rPr>
                        <a:t>X</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26665" name="Rectangle 43"/>
          <p:cNvSpPr>
            <a:spLocks noChangeArrowheads="1"/>
          </p:cNvSpPr>
          <p:nvPr/>
        </p:nvSpPr>
        <p:spPr bwMode="auto">
          <a:xfrm>
            <a:off x="1042988" y="5516563"/>
            <a:ext cx="636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151ECD"/>
                </a:solidFill>
                <a:latin typeface="Arial" panose="020B0604020202020204" pitchFamily="34" charset="0"/>
              </a:rPr>
              <a:t>Relationship between the requirements and PII infringements</a:t>
            </a:r>
            <a:endParaRPr lang="ru-RU" altLang="en-US" sz="1800">
              <a:solidFill>
                <a:srgbClr val="151ECD"/>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836613"/>
          </a:xfrm>
        </p:spPr>
        <p:txBody>
          <a:bodyPr/>
          <a:lstStyle/>
          <a:p>
            <a:r>
              <a:rPr lang="en-US" altLang="en-US" sz="2800" b="1" smtClean="0"/>
              <a:t>X.1275 </a:t>
            </a:r>
            <a:br>
              <a:rPr lang="en-US" altLang="en-US" sz="2800" b="1" smtClean="0"/>
            </a:br>
            <a:endParaRPr lang="en-US" altLang="en-US" sz="2800" b="1" smtClean="0"/>
          </a:p>
        </p:txBody>
      </p:sp>
      <p:sp>
        <p:nvSpPr>
          <p:cNvPr id="27651" name="Slide Number Placeholder 1"/>
          <p:cNvSpPr>
            <a:spLocks noGrp="1"/>
          </p:cNvSpPr>
          <p:nvPr>
            <p:ph type="sldNum" sz="quarter" idx="10"/>
          </p:nvPr>
        </p:nvSpPr>
        <p:spPr bwMode="auto">
          <a:xfrm>
            <a:off x="7010400" y="6237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AA600D5-5617-41BD-92C7-90EF10CAA93C}" type="slidenum">
              <a:rPr lang="en-US" altLang="en-US" sz="1200">
                <a:solidFill>
                  <a:srgbClr val="898989"/>
                </a:solidFill>
              </a:rPr>
              <a:pPr eaLnBrk="1" hangingPunct="1">
                <a:spcBef>
                  <a:spcPct val="0"/>
                </a:spcBef>
                <a:buFontTx/>
                <a:buNone/>
              </a:pPr>
              <a:t>19</a:t>
            </a:fld>
            <a:r>
              <a:rPr lang="en-US" altLang="en-US" sz="1200">
                <a:solidFill>
                  <a:srgbClr val="898989"/>
                </a:solidFill>
              </a:rPr>
              <a:t>/40</a:t>
            </a:r>
          </a:p>
        </p:txBody>
      </p:sp>
      <p:sp>
        <p:nvSpPr>
          <p:cNvPr id="276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27653" name="Rectangle 3"/>
          <p:cNvSpPr txBox="1">
            <a:spLocks/>
          </p:cNvSpPr>
          <p:nvPr/>
        </p:nvSpPr>
        <p:spPr bwMode="auto">
          <a:xfrm>
            <a:off x="576263" y="1268413"/>
            <a:ext cx="844708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70000"/>
              </a:lnSpc>
              <a:buClr>
                <a:srgbClr val="FF0000"/>
              </a:buClr>
              <a:buFont typeface="Wingdings" panose="05000000000000000000" pitchFamily="2" charset="2"/>
              <a:buChar char="§"/>
            </a:pPr>
            <a:r>
              <a:rPr lang="en-GB" altLang="en-US" sz="2000"/>
              <a:t>Policies and procedures</a:t>
            </a:r>
          </a:p>
          <a:p>
            <a:pPr>
              <a:lnSpc>
                <a:spcPct val="70000"/>
              </a:lnSpc>
              <a:buClr>
                <a:srgbClr val="FF0000"/>
              </a:buClr>
              <a:buFont typeface="Wingdings" panose="05000000000000000000" pitchFamily="2" charset="2"/>
              <a:buChar char="§"/>
            </a:pPr>
            <a:endParaRPr lang="en-GB" altLang="en-US" sz="2000"/>
          </a:p>
          <a:p>
            <a:pPr>
              <a:lnSpc>
                <a:spcPct val="70000"/>
              </a:lnSpc>
              <a:buClr>
                <a:srgbClr val="FF0000"/>
              </a:buClr>
              <a:buFont typeface="Wingdings" panose="05000000000000000000" pitchFamily="2" charset="2"/>
              <a:buChar char="§"/>
            </a:pPr>
            <a:r>
              <a:rPr lang="en-GB" altLang="en-US" sz="2000"/>
              <a:t>Restriction on recording PII</a:t>
            </a:r>
          </a:p>
          <a:p>
            <a:pPr>
              <a:lnSpc>
                <a:spcPct val="70000"/>
              </a:lnSpc>
              <a:buClr>
                <a:srgbClr val="FF0000"/>
              </a:buClr>
              <a:buFont typeface="Wingdings" panose="05000000000000000000" pitchFamily="2" charset="2"/>
              <a:buChar char="§"/>
            </a:pPr>
            <a:endParaRPr lang="en-GB" altLang="en-US" sz="2000"/>
          </a:p>
          <a:p>
            <a:pPr>
              <a:lnSpc>
                <a:spcPct val="70000"/>
              </a:lnSpc>
              <a:buClr>
                <a:srgbClr val="FF0000"/>
              </a:buClr>
              <a:buFont typeface="Wingdings" panose="05000000000000000000" pitchFamily="2" charset="2"/>
              <a:buChar char="§"/>
            </a:pPr>
            <a:r>
              <a:rPr lang="en-US" altLang="en-US" sz="2000"/>
              <a:t>Information, consent, right of access, rectification, right to oppose</a:t>
            </a:r>
          </a:p>
          <a:p>
            <a:pPr>
              <a:lnSpc>
                <a:spcPct val="70000"/>
              </a:lnSpc>
              <a:buClr>
                <a:srgbClr val="FF0000"/>
              </a:buClr>
              <a:buFont typeface="Wingdings" panose="05000000000000000000" pitchFamily="2" charset="2"/>
              <a:buChar char="§"/>
            </a:pPr>
            <a:endParaRPr lang="en-US" altLang="en-US" sz="2000"/>
          </a:p>
          <a:p>
            <a:pPr>
              <a:lnSpc>
                <a:spcPct val="70000"/>
              </a:lnSpc>
              <a:buClr>
                <a:srgbClr val="FF0000"/>
              </a:buClr>
              <a:buFont typeface="Wingdings" panose="05000000000000000000" pitchFamily="2" charset="2"/>
              <a:buChar char="§"/>
            </a:pPr>
            <a:r>
              <a:rPr lang="en-GB" altLang="en-US" sz="2000"/>
              <a:t>Restriction on collecting and linking PII</a:t>
            </a:r>
          </a:p>
          <a:p>
            <a:pPr>
              <a:lnSpc>
                <a:spcPct val="70000"/>
              </a:lnSpc>
              <a:buClr>
                <a:srgbClr val="FF0000"/>
              </a:buClr>
              <a:buFont typeface="Wingdings" panose="05000000000000000000" pitchFamily="2" charset="2"/>
              <a:buChar char="§"/>
            </a:pPr>
            <a:endParaRPr lang="en-GB" altLang="en-US" sz="2000"/>
          </a:p>
          <a:p>
            <a:pPr>
              <a:lnSpc>
                <a:spcPct val="70000"/>
              </a:lnSpc>
              <a:buClr>
                <a:srgbClr val="FF0000"/>
              </a:buClr>
              <a:buFont typeface="Wingdings" panose="05000000000000000000" pitchFamily="2" charset="2"/>
              <a:buChar char="§"/>
            </a:pPr>
            <a:r>
              <a:rPr lang="en-GB" altLang="en-US" sz="2000"/>
              <a:t>Deactivation of the RFID tag once the purpose is fulfilled</a:t>
            </a:r>
          </a:p>
          <a:p>
            <a:pPr>
              <a:lnSpc>
                <a:spcPct val="70000"/>
              </a:lnSpc>
              <a:buClr>
                <a:srgbClr val="FF0000"/>
              </a:buClr>
              <a:buFont typeface="Wingdings" panose="05000000000000000000" pitchFamily="2" charset="2"/>
              <a:buChar char="§"/>
            </a:pPr>
            <a:endParaRPr lang="en-GB" altLang="en-US" sz="2000"/>
          </a:p>
          <a:p>
            <a:pPr>
              <a:lnSpc>
                <a:spcPct val="70000"/>
              </a:lnSpc>
              <a:buClr>
                <a:srgbClr val="FF0000"/>
              </a:buClr>
              <a:buFont typeface="Wingdings" panose="05000000000000000000" pitchFamily="2" charset="2"/>
              <a:buChar char="§"/>
            </a:pPr>
            <a:r>
              <a:rPr lang="en-GB" altLang="en-US" sz="2000"/>
              <a:t>Information about service providers and data controllers</a:t>
            </a:r>
          </a:p>
          <a:p>
            <a:pPr>
              <a:lnSpc>
                <a:spcPct val="70000"/>
              </a:lnSpc>
              <a:buClr>
                <a:srgbClr val="FF0000"/>
              </a:buClr>
              <a:buFont typeface="Wingdings" panose="05000000000000000000" pitchFamily="2" charset="2"/>
              <a:buChar char="§"/>
            </a:pPr>
            <a:endParaRPr lang="en-GB" altLang="en-US" sz="2000"/>
          </a:p>
          <a:p>
            <a:pPr>
              <a:lnSpc>
                <a:spcPct val="110000"/>
              </a:lnSpc>
              <a:buClr>
                <a:srgbClr val="FF0000"/>
              </a:buClr>
              <a:buFont typeface="Wingdings" panose="05000000000000000000" pitchFamily="2" charset="2"/>
              <a:buChar char="§"/>
            </a:pPr>
            <a:r>
              <a:rPr lang="en-GB" altLang="en-US" sz="2000"/>
              <a:t>Organizational and technical measures for protecting PII</a:t>
            </a:r>
            <a:br>
              <a:rPr lang="en-GB" altLang="en-US" sz="2000"/>
            </a:br>
            <a:r>
              <a:rPr lang="en-GB" altLang="en-US" sz="2000"/>
              <a:t>incl. risk analysis, privacy threat analysis and privacy impact assessment;</a:t>
            </a:r>
          </a:p>
          <a:p>
            <a:pPr>
              <a:lnSpc>
                <a:spcPct val="70000"/>
              </a:lnSpc>
              <a:buClr>
                <a:srgbClr val="FF0000"/>
              </a:buClr>
              <a:buFont typeface="Wingdings" panose="05000000000000000000" pitchFamily="2" charset="2"/>
              <a:buChar char="§"/>
            </a:pPr>
            <a:endParaRPr lang="en-GB" altLang="en-US" sz="2000"/>
          </a:p>
          <a:p>
            <a:pPr>
              <a:lnSpc>
                <a:spcPct val="70000"/>
              </a:lnSpc>
              <a:buClr>
                <a:srgbClr val="FF0000"/>
              </a:buClr>
              <a:buFont typeface="Wingdings" panose="05000000000000000000" pitchFamily="2" charset="2"/>
              <a:buChar char="§"/>
            </a:pPr>
            <a:r>
              <a:rPr lang="en-GB" altLang="en-US" sz="2000"/>
              <a:t>Assessment of the privacy impact of the RFID system</a:t>
            </a:r>
          </a:p>
          <a:p>
            <a:pPr>
              <a:lnSpc>
                <a:spcPct val="70000"/>
              </a:lnSpc>
              <a:buClr>
                <a:srgbClr val="FF0000"/>
              </a:buClr>
              <a:buFont typeface="Wingdings" panose="05000000000000000000" pitchFamily="2" charset="2"/>
              <a:buChar char="§"/>
            </a:pPr>
            <a:endParaRPr lang="en-GB" altLang="en-US" sz="2000"/>
          </a:p>
          <a:p>
            <a:pPr>
              <a:lnSpc>
                <a:spcPct val="70000"/>
              </a:lnSpc>
              <a:buClr>
                <a:srgbClr val="FF0000"/>
              </a:buClr>
              <a:buFont typeface="Wingdings" panose="05000000000000000000" pitchFamily="2" charset="2"/>
              <a:buChar char="§"/>
            </a:pPr>
            <a:r>
              <a:rPr lang="en-GB" altLang="en-US" sz="2000"/>
              <a:t>Appointment of a data protection official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0"/>
            <a:ext cx="8229600" cy="706438"/>
          </a:xfrm>
        </p:spPr>
        <p:txBody>
          <a:bodyPr/>
          <a:lstStyle/>
          <a:p>
            <a:r>
              <a:rPr lang="en-US" altLang="en-US" sz="2800" b="1" smtClean="0"/>
              <a:t>Contents</a:t>
            </a:r>
          </a:p>
        </p:txBody>
      </p:sp>
      <p:sp>
        <p:nvSpPr>
          <p:cNvPr id="10243" name="Content Placeholder 2"/>
          <p:cNvSpPr>
            <a:spLocks noGrp="1"/>
          </p:cNvSpPr>
          <p:nvPr>
            <p:ph idx="1"/>
          </p:nvPr>
        </p:nvSpPr>
        <p:spPr>
          <a:xfrm>
            <a:off x="1763713" y="1341438"/>
            <a:ext cx="6851650" cy="4103687"/>
          </a:xfrm>
        </p:spPr>
        <p:txBody>
          <a:bodyPr/>
          <a:lstStyle/>
          <a:p>
            <a:pPr>
              <a:buClr>
                <a:srgbClr val="FF0000"/>
              </a:buClr>
              <a:buFont typeface="Wingdings" panose="05000000000000000000" pitchFamily="2" charset="2"/>
              <a:buChar char="§"/>
            </a:pPr>
            <a:r>
              <a:rPr lang="en-GB" altLang="en-US" sz="2400" smtClean="0"/>
              <a:t>Overview of ITU-T SG 17</a:t>
            </a:r>
          </a:p>
          <a:p>
            <a:pPr>
              <a:buClr>
                <a:srgbClr val="FF0000"/>
              </a:buClr>
              <a:buFont typeface="Wingdings" panose="05000000000000000000" pitchFamily="2" charset="2"/>
              <a:buChar char="§"/>
            </a:pPr>
            <a:r>
              <a:rPr lang="en-US" altLang="en-US" sz="2400" smtClean="0"/>
              <a:t>Q 10/17</a:t>
            </a:r>
          </a:p>
          <a:p>
            <a:pPr>
              <a:buClr>
                <a:srgbClr val="FF0000"/>
              </a:buClr>
              <a:buFont typeface="Wingdings" panose="05000000000000000000" pitchFamily="2" charset="2"/>
              <a:buChar char="§"/>
            </a:pPr>
            <a:r>
              <a:rPr lang="en-US" altLang="en-US" sz="2400" smtClean="0"/>
              <a:t>JCA-IdM</a:t>
            </a:r>
          </a:p>
          <a:p>
            <a:pPr>
              <a:buClr>
                <a:srgbClr val="FF0000"/>
              </a:buClr>
              <a:buFont typeface="Wingdings" panose="05000000000000000000" pitchFamily="2" charset="2"/>
              <a:buChar char="§"/>
            </a:pPr>
            <a:r>
              <a:rPr lang="en-US" altLang="en-US" sz="2400" smtClean="0"/>
              <a:t>Examples of Recommendations</a:t>
            </a:r>
          </a:p>
          <a:p>
            <a:pPr>
              <a:buClr>
                <a:srgbClr val="FF0000"/>
              </a:buClr>
              <a:buFont typeface="Wingdings" panose="05000000000000000000" pitchFamily="2" charset="2"/>
              <a:buChar char="§"/>
            </a:pPr>
            <a:r>
              <a:rPr lang="en-US" altLang="en-US" sz="2400" smtClean="0"/>
              <a:t>Challenges</a:t>
            </a:r>
          </a:p>
          <a:p>
            <a:pPr>
              <a:buClr>
                <a:srgbClr val="FF0000"/>
              </a:buClr>
              <a:buFont typeface="Wingdings" panose="05000000000000000000" pitchFamily="2" charset="2"/>
              <a:buChar char="§"/>
            </a:pPr>
            <a:r>
              <a:rPr lang="en-US" altLang="en-US" sz="2400" smtClean="0"/>
              <a:t>Conclusions</a:t>
            </a:r>
          </a:p>
          <a:p>
            <a:pPr>
              <a:buClr>
                <a:srgbClr val="FF0000"/>
              </a:buClr>
              <a:buFont typeface="Wingdings" panose="05000000000000000000" pitchFamily="2" charset="2"/>
              <a:buChar char="§"/>
            </a:pPr>
            <a:r>
              <a:rPr lang="en-US" altLang="en-US" sz="2400" smtClean="0"/>
              <a:t>Reference links</a:t>
            </a:r>
          </a:p>
        </p:txBody>
      </p:sp>
      <p:sp>
        <p:nvSpPr>
          <p:cNvPr id="10244"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FECDF66-7845-4426-88DF-1583CF520FB2}" type="slidenum">
              <a:rPr lang="en-US" altLang="en-US" sz="1200">
                <a:solidFill>
                  <a:srgbClr val="898989"/>
                </a:solidFill>
              </a:rPr>
              <a:pPr eaLnBrk="1" hangingPunct="1">
                <a:spcBef>
                  <a:spcPct val="0"/>
                </a:spcBef>
                <a:buFontTx/>
                <a:buNone/>
              </a:pPr>
              <a:t>2</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981075"/>
          </a:xfrm>
        </p:spPr>
        <p:txBody>
          <a:bodyPr/>
          <a:lstStyle/>
          <a:p>
            <a:r>
              <a:rPr lang="en-US" altLang="en-US" sz="2800" b="1" smtClean="0"/>
              <a:t>X.1275</a:t>
            </a:r>
            <a:br>
              <a:rPr lang="en-US" altLang="en-US" sz="2800" b="1" smtClean="0"/>
            </a:br>
            <a:r>
              <a:rPr lang="en-US" altLang="en-US" sz="2000" smtClean="0"/>
              <a:t> Guidelines on </a:t>
            </a:r>
            <a:r>
              <a:rPr lang="en-US" altLang="en-US" sz="2000" smtClean="0">
                <a:cs typeface="Arial" panose="020B0604020202020204" pitchFamily="34" charset="0"/>
              </a:rPr>
              <a:t>protection</a:t>
            </a:r>
            <a:r>
              <a:rPr lang="en-US" altLang="en-US" sz="2000" smtClean="0"/>
              <a:t> of personally identifiable information in the application of RFID technology</a:t>
            </a:r>
          </a:p>
        </p:txBody>
      </p:sp>
      <p:sp>
        <p:nvSpPr>
          <p:cNvPr id="28675"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29197B8-8BF1-4F74-A944-F787ED7680A2}" type="slidenum">
              <a:rPr lang="en-US" altLang="en-US" sz="1200">
                <a:solidFill>
                  <a:srgbClr val="898989"/>
                </a:solidFill>
              </a:rPr>
              <a:pPr eaLnBrk="1" hangingPunct="1">
                <a:spcBef>
                  <a:spcPct val="0"/>
                </a:spcBef>
                <a:buFontTx/>
                <a:buNone/>
              </a:pPr>
              <a:t>20</a:t>
            </a:fld>
            <a:r>
              <a:rPr lang="en-US" altLang="en-US" sz="1200">
                <a:solidFill>
                  <a:srgbClr val="898989"/>
                </a:solidFill>
              </a:rPr>
              <a:t>/40</a:t>
            </a:r>
          </a:p>
        </p:txBody>
      </p:sp>
      <p:sp>
        <p:nvSpPr>
          <p:cNvPr id="286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graphicFrame>
        <p:nvGraphicFramePr>
          <p:cNvPr id="42053" name="Group 69"/>
          <p:cNvGraphicFramePr>
            <a:graphicFrameLocks noGrp="1"/>
          </p:cNvGraphicFramePr>
          <p:nvPr/>
        </p:nvGraphicFramePr>
        <p:xfrm>
          <a:off x="684213" y="1125538"/>
          <a:ext cx="7705725" cy="4948237"/>
        </p:xfrm>
        <a:graphic>
          <a:graphicData uri="http://schemas.openxmlformats.org/drawingml/2006/table">
            <a:tbl>
              <a:tblPr/>
              <a:tblGrid>
                <a:gridCol w="2095500"/>
                <a:gridCol w="1704975"/>
                <a:gridCol w="1952625"/>
                <a:gridCol w="1952625"/>
              </a:tblGrid>
              <a:tr h="593645">
                <a:tc>
                  <a:txBody>
                    <a:body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sz="1400" b="1" i="0" u="none" strike="noStrike" cap="none" normalizeH="0" baseline="0" smtClean="0">
                          <a:ln>
                            <a:noFill/>
                          </a:ln>
                          <a:solidFill>
                            <a:srgbClr val="000000"/>
                          </a:solidFill>
                          <a:effectLst/>
                          <a:latin typeface="Calibri" pitchFamily="34" charset="0"/>
                          <a:cs typeface="Arial" charset="0"/>
                        </a:rPr>
                        <a:t>Field</a:t>
                      </a:r>
                      <a:endParaRPr kumimoji="0" lang="en-US"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sz="1600" b="1" i="0" u="none" strike="noStrike" cap="none" normalizeH="0" baseline="0" smtClean="0">
                          <a:ln>
                            <a:noFill/>
                          </a:ln>
                          <a:solidFill>
                            <a:srgbClr val="000000"/>
                          </a:solidFill>
                          <a:effectLst/>
                          <a:latin typeface="Calibri" pitchFamily="34" charset="0"/>
                          <a:cs typeface="Arial" charset="0"/>
                        </a:rPr>
                        <a:t>Typical applications</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de-DE" sz="1600" b="1" i="0" u="none" strike="noStrike" cap="none" normalizeH="0" baseline="0" smtClean="0">
                          <a:ln>
                            <a:noFill/>
                          </a:ln>
                          <a:solidFill>
                            <a:srgbClr val="000000"/>
                          </a:solidFill>
                          <a:effectLst/>
                          <a:latin typeface="Calibri" pitchFamily="34" charset="0"/>
                          <a:cs typeface="Arial" charset="0"/>
                        </a:rPr>
                        <a:t>Information</a:t>
                      </a:r>
                      <a:br>
                        <a:rPr kumimoji="0" lang="de-DE" sz="1600" b="1" i="0" u="none" strike="noStrike" cap="none" normalizeH="0" baseline="0" smtClean="0">
                          <a:ln>
                            <a:noFill/>
                          </a:ln>
                          <a:solidFill>
                            <a:srgbClr val="000000"/>
                          </a:solidFill>
                          <a:effectLst/>
                          <a:latin typeface="Calibri" pitchFamily="34" charset="0"/>
                          <a:cs typeface="Arial" charset="0"/>
                        </a:rPr>
                      </a:br>
                      <a:r>
                        <a:rPr kumimoji="0" lang="de-DE" sz="1600" b="1" i="0" u="none" strike="noStrike" cap="none" normalizeH="0" baseline="0" smtClean="0">
                          <a:ln>
                            <a:noFill/>
                          </a:ln>
                          <a:solidFill>
                            <a:srgbClr val="000000"/>
                          </a:solidFill>
                          <a:effectLst/>
                          <a:latin typeface="Calibri" pitchFamily="34" charset="0"/>
                          <a:cs typeface="Arial" charset="0"/>
                        </a:rPr>
                        <a:t>in RFID tag</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sz="1600" b="1" i="0" u="none" strike="noStrike" cap="none" normalizeH="0" baseline="0" smtClean="0">
                          <a:ln>
                            <a:noFill/>
                          </a:ln>
                          <a:solidFill>
                            <a:srgbClr val="000000"/>
                          </a:solidFill>
                          <a:effectLst/>
                          <a:latin typeface="Calibri" pitchFamily="34" charset="0"/>
                          <a:cs typeface="Arial" charset="0"/>
                        </a:rPr>
                        <a:t>Possible privacy threats</a:t>
                      </a:r>
                      <a:endParaRPr kumimoji="0" lang="en-US"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25392">
                <a:tc rowSpan="2">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400" b="0" i="0" u="none" strike="noStrike" cap="none" normalizeH="0" baseline="0" smtClean="0">
                          <a:ln>
                            <a:noFill/>
                          </a:ln>
                          <a:solidFill>
                            <a:srgbClr val="000000"/>
                          </a:solidFill>
                          <a:effectLst/>
                          <a:latin typeface="Calibri" pitchFamily="34" charset="0"/>
                          <a:cs typeface="Arial" charset="0"/>
                        </a:rPr>
                        <a:t>Supply chain</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Inventory management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Product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 of persons performing of inventory</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77774">
                <a:tc vMerge="1">
                  <a:txBody>
                    <a:bodyPr/>
                    <a:lstStyle/>
                    <a:p>
                      <a:endParaRPr lang="en-CA"/>
                    </a:p>
                  </a:txBody>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Retail (e.g., supermarket)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Product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a:t>
                      </a:r>
                      <a:br>
                        <a:rPr kumimoji="0" lang="en-GB" sz="1100" b="0" i="0" u="none" strike="noStrike" cap="none" normalizeH="0" baseline="0" smtClean="0">
                          <a:ln>
                            <a:noFill/>
                          </a:ln>
                          <a:solidFill>
                            <a:srgbClr val="000000"/>
                          </a:solidFill>
                          <a:effectLst/>
                          <a:latin typeface="Calibri" pitchFamily="34" charset="0"/>
                          <a:cs typeface="Arial" charset="0"/>
                        </a:rPr>
                      </a:br>
                      <a:r>
                        <a:rPr kumimoji="0" lang="en-GB" sz="1100" b="0" i="0" u="none" strike="noStrike" cap="none" normalizeH="0" baseline="0" smtClean="0">
                          <a:ln>
                            <a:noFill/>
                          </a:ln>
                          <a:solidFill>
                            <a:srgbClr val="000000"/>
                          </a:solidFill>
                          <a:effectLst/>
                          <a:latin typeface="Calibri" pitchFamily="34" charset="0"/>
                          <a:cs typeface="Arial" charset="0"/>
                        </a:rPr>
                        <a:t>(after purchasing good)</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69838">
                <a:tc rowSpan="4">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400" b="0" i="0" u="none" strike="noStrike" cap="none" normalizeH="0" baseline="0" smtClean="0">
                          <a:ln>
                            <a:noFill/>
                          </a:ln>
                          <a:solidFill>
                            <a:srgbClr val="000000"/>
                          </a:solidFill>
                          <a:effectLst/>
                          <a:latin typeface="Calibri" pitchFamily="34" charset="0"/>
                          <a:cs typeface="Arial" charset="0"/>
                        </a:rPr>
                        <a:t>Transportation and logistics</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Public transportation ticket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User's ID, charging, etc.</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47616">
                <a:tc vMerge="1">
                  <a:txBody>
                    <a:bodyPr/>
                    <a:lstStyle/>
                    <a:p>
                      <a:endParaRPr lang="en-CA"/>
                    </a:p>
                  </a:txBody>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Highway toll</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User's ID, charging, etc.</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9044">
                <a:tc vMerge="1">
                  <a:txBody>
                    <a:bodyPr/>
                    <a:lstStyle/>
                    <a:p>
                      <a:endParaRPr lang="en-CA"/>
                    </a:p>
                  </a:txBody>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Vehicle tracking</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Product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25392">
                <a:tc vMerge="1">
                  <a:txBody>
                    <a:bodyPr/>
                    <a:lstStyle/>
                    <a:p>
                      <a:endParaRPr lang="en-CA"/>
                    </a:p>
                  </a:txBody>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Fleet/container management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Product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 of persons handling of containers</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49203">
                <a:tc rowSpan="3">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400" b="0" i="0" u="none" strike="noStrike" cap="none" normalizeH="0" baseline="0" smtClean="0">
                          <a:ln>
                            <a:noFill/>
                          </a:ln>
                          <a:solidFill>
                            <a:srgbClr val="000000"/>
                          </a:solidFill>
                          <a:effectLst/>
                          <a:latin typeface="Calibri" pitchFamily="34" charset="0"/>
                          <a:cs typeface="Arial" charset="0"/>
                        </a:rPr>
                        <a:t>Healthcare</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patients</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Patient's ID, medical history, etc.</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 invisibility</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50791">
                <a:tc vMerge="1">
                  <a:txBody>
                    <a:bodyPr/>
                    <a:lstStyle/>
                    <a:p>
                      <a:endParaRPr lang="en-CA"/>
                    </a:p>
                  </a:txBody>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Preventing medication errors</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Patient's ID, medical history, prescription, etc.</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25392">
                <a:tc vMerge="1">
                  <a:txBody>
                    <a:bodyPr/>
                    <a:lstStyle/>
                    <a:p>
                      <a:endParaRPr lang="en-CA"/>
                    </a:p>
                  </a:txBody>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Blood or medicines tracking for anti-counterfeiting</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Product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50791">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400" b="0" i="0" u="none" strike="noStrike" cap="none" normalizeH="0" baseline="0" smtClean="0">
                          <a:ln>
                            <a:noFill/>
                          </a:ln>
                          <a:solidFill>
                            <a:srgbClr val="000000"/>
                          </a:solidFill>
                          <a:effectLst/>
                          <a:latin typeface="Calibri" pitchFamily="34" charset="0"/>
                          <a:cs typeface="Arial" charset="0"/>
                        </a:rPr>
                        <a:t>e-government</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e-passport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People's ID, nationality, biometric</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Tracking, profiling, counterfeiting PII</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13359">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400" b="0" i="0" u="none" strike="noStrike" cap="none" normalizeH="0" baseline="0" smtClean="0">
                          <a:ln>
                            <a:noFill/>
                          </a:ln>
                          <a:solidFill>
                            <a:srgbClr val="000000"/>
                          </a:solidFill>
                          <a:effectLst/>
                          <a:latin typeface="Calibri" pitchFamily="34" charset="0"/>
                          <a:cs typeface="Arial" charset="0"/>
                        </a:rPr>
                        <a:t>Information services</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Smart poster</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Product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sz="1100" b="0" i="0" u="none" strike="noStrike" cap="none" normalizeH="0" baseline="0" smtClean="0">
                          <a:ln>
                            <a:noFill/>
                          </a:ln>
                          <a:solidFill>
                            <a:srgbClr val="000000"/>
                          </a:solidFill>
                          <a:effectLst/>
                          <a:latin typeface="Calibri" pitchFamily="34" charset="0"/>
                          <a:cs typeface="Arial" charset="0"/>
                        </a:rPr>
                        <a:t>×</a:t>
                      </a:r>
                      <a:endParaRPr kumimoji="0" lang="en-US"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28738" name="Rectangle 70"/>
          <p:cNvSpPr>
            <a:spLocks noChangeArrowheads="1"/>
          </p:cNvSpPr>
          <p:nvPr/>
        </p:nvSpPr>
        <p:spPr bwMode="auto">
          <a:xfrm>
            <a:off x="1403350" y="6165850"/>
            <a:ext cx="548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solidFill>
                  <a:srgbClr val="151ECD"/>
                </a:solidFill>
              </a:rPr>
              <a:t>Typical RFID applications and possible threats to PII</a:t>
            </a:r>
            <a:endParaRPr lang="ru-RU" altLang="en-US" sz="2000">
              <a:solidFill>
                <a:srgbClr val="151ECD"/>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r>
              <a:rPr lang="en-US" altLang="en-US" sz="2800" b="1" smtClean="0"/>
              <a:t>Challenges</a:t>
            </a:r>
            <a:br>
              <a:rPr lang="en-US" altLang="en-US" sz="2800" b="1" smtClean="0"/>
            </a:br>
            <a:r>
              <a:rPr lang="en-US" altLang="en-US" sz="2000" smtClean="0"/>
              <a:t>Current Basic “Trust Triangle”</a:t>
            </a:r>
          </a:p>
        </p:txBody>
      </p:sp>
      <p:sp>
        <p:nvSpPr>
          <p:cNvPr id="29699" name="Slide Number Placeholder 1"/>
          <p:cNvSpPr txBox="1">
            <a:spLocks noGrp="1"/>
          </p:cNvSpPr>
          <p:nvPr/>
        </p:nvSpPr>
        <p:spPr bwMode="auto">
          <a:xfrm>
            <a:off x="7010400"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6906FDD-DFB3-4E72-A485-9AFE87499F1C}" type="slidenum">
              <a:rPr lang="en-US" altLang="en-US" sz="1200" b="1">
                <a:solidFill>
                  <a:srgbClr val="898989"/>
                </a:solidFill>
              </a:rPr>
              <a:pPr algn="r" eaLnBrk="1" hangingPunct="1">
                <a:spcBef>
                  <a:spcPct val="0"/>
                </a:spcBef>
                <a:buFontTx/>
                <a:buNone/>
              </a:pPr>
              <a:t>21</a:t>
            </a:fld>
            <a:r>
              <a:rPr lang="en-US" altLang="en-US" sz="1200" b="1">
                <a:solidFill>
                  <a:srgbClr val="898989"/>
                </a:solidFill>
              </a:rPr>
              <a:t>/40</a:t>
            </a:r>
          </a:p>
        </p:txBody>
      </p:sp>
      <p:pic>
        <p:nvPicPr>
          <p:cNvPr id="29700" name="Picture 3" descr="trustFrameWrk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060575"/>
            <a:ext cx="6110287"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0"/>
            <a:ext cx="9144000" cy="908050"/>
          </a:xfrm>
        </p:spPr>
        <p:txBody>
          <a:bodyPr/>
          <a:lstStyle/>
          <a:p>
            <a:r>
              <a:rPr lang="en-US" altLang="en-US" sz="2800" b="1" smtClean="0"/>
              <a:t>Challenges (cont.)</a:t>
            </a:r>
            <a:r>
              <a:rPr lang="en-GB" altLang="en-US" sz="2800" b="1" smtClean="0"/>
              <a:t> </a:t>
            </a:r>
            <a:br>
              <a:rPr lang="en-GB" altLang="en-US" sz="2800" b="1" smtClean="0"/>
            </a:br>
            <a:r>
              <a:rPr lang="en-GB" altLang="en-US" sz="2000" smtClean="0"/>
              <a:t>How to Achieve Digital Trust</a:t>
            </a:r>
            <a:r>
              <a:rPr lang="en-GB" altLang="en-US" sz="2800" b="1" smtClean="0"/>
              <a:t> </a:t>
            </a:r>
          </a:p>
        </p:txBody>
      </p:sp>
      <p:sp>
        <p:nvSpPr>
          <p:cNvPr id="30723" name="Content Placeholder 3"/>
          <p:cNvSpPr>
            <a:spLocks noGrp="1"/>
          </p:cNvSpPr>
          <p:nvPr>
            <p:ph idx="4294967295"/>
          </p:nvPr>
        </p:nvSpPr>
        <p:spPr>
          <a:xfrm>
            <a:off x="273050" y="1106488"/>
            <a:ext cx="8024813" cy="708025"/>
          </a:xfrm>
        </p:spPr>
        <p:txBody>
          <a:bodyPr/>
          <a:lstStyle/>
          <a:p>
            <a:r>
              <a:rPr lang="en-CA" altLang="en-US" sz="2400" smtClean="0">
                <a:solidFill>
                  <a:srgbClr val="F79646"/>
                </a:solidFill>
              </a:rPr>
              <a:t>Current General Access Control Model are static</a:t>
            </a:r>
            <a:endParaRPr lang="en-US" altLang="en-US" sz="2400" smtClean="0">
              <a:solidFill>
                <a:srgbClr val="F79646"/>
              </a:solidFill>
            </a:endParaRPr>
          </a:p>
        </p:txBody>
      </p:sp>
      <p:grpSp>
        <p:nvGrpSpPr>
          <p:cNvPr id="30724" name="Group 20"/>
          <p:cNvGrpSpPr>
            <a:grpSpLocks/>
          </p:cNvGrpSpPr>
          <p:nvPr/>
        </p:nvGrpSpPr>
        <p:grpSpPr bwMode="auto">
          <a:xfrm>
            <a:off x="265113" y="1870075"/>
            <a:ext cx="8543925" cy="2830513"/>
            <a:chOff x="214313" y="2784298"/>
            <a:chExt cx="8542732" cy="2830713"/>
          </a:xfrm>
        </p:grpSpPr>
        <p:cxnSp>
          <p:nvCxnSpPr>
            <p:cNvPr id="5" name="Straight Arrow Connector 4"/>
            <p:cNvCxnSpPr>
              <a:stCxn id="8" idx="3"/>
            </p:cNvCxnSpPr>
            <p:nvPr/>
          </p:nvCxnSpPr>
          <p:spPr>
            <a:xfrm flipV="1">
              <a:off x="4214254" y="3643197"/>
              <a:ext cx="2287268" cy="20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14313" y="3285983"/>
              <a:ext cx="1642833" cy="91446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2000" b="1" dirty="0">
                  <a:solidFill>
                    <a:schemeClr val="tx1"/>
                  </a:solidFill>
                </a:rPr>
                <a:t>Principle</a:t>
              </a:r>
            </a:p>
          </p:txBody>
        </p:sp>
        <p:sp>
          <p:nvSpPr>
            <p:cNvPr id="8" name="Flowchart: Decision 7"/>
            <p:cNvSpPr/>
            <p:nvPr/>
          </p:nvSpPr>
          <p:spPr>
            <a:xfrm>
              <a:off x="2357139" y="3285983"/>
              <a:ext cx="1857116" cy="755703"/>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2000" b="1" dirty="0">
                  <a:solidFill>
                    <a:schemeClr val="tx1"/>
                  </a:solidFill>
                  <a:latin typeface="Times New Roman" pitchFamily="18" charset="0"/>
                  <a:cs typeface="Times New Roman" pitchFamily="18" charset="0"/>
                </a:rPr>
                <a:t>Action</a:t>
              </a:r>
            </a:p>
          </p:txBody>
        </p:sp>
        <p:sp>
          <p:nvSpPr>
            <p:cNvPr id="9" name="TextBox 6"/>
            <p:cNvSpPr txBox="1">
              <a:spLocks noChangeArrowheads="1"/>
            </p:cNvSpPr>
            <p:nvPr/>
          </p:nvSpPr>
          <p:spPr bwMode="auto">
            <a:xfrm>
              <a:off x="4674565" y="3060543"/>
              <a:ext cx="909510" cy="1938475"/>
            </a:xfrm>
            <a:prstGeom prst="rect">
              <a:avLst/>
            </a:prstGeom>
            <a:solidFill>
              <a:schemeClr val="accent1">
                <a:lumMod val="60000"/>
                <a:lumOff val="40000"/>
              </a:schemeClr>
            </a:solidFill>
            <a:ln w="9525">
              <a:solidFill>
                <a:schemeClr val="accent2"/>
              </a:solidFill>
              <a:miter lim="800000"/>
              <a:headEnd/>
              <a:tailEnd/>
            </a:ln>
          </p:spPr>
          <p:txBody>
            <a:bodyPr wrap="none">
              <a:spAutoFit/>
            </a:bodyPr>
            <a:lstStyle/>
            <a:p>
              <a:pPr>
                <a:defRPr/>
              </a:pPr>
              <a:endParaRPr lang="en-CA" b="1">
                <a:latin typeface="Times New Roman" pitchFamily="18" charset="0"/>
                <a:cs typeface="Arial" charset="0"/>
              </a:endParaRPr>
            </a:p>
            <a:p>
              <a:pPr>
                <a:defRPr/>
              </a:pPr>
              <a:endParaRPr lang="en-CA" b="1">
                <a:latin typeface="Times New Roman" pitchFamily="18" charset="0"/>
                <a:cs typeface="Arial" charset="0"/>
              </a:endParaRPr>
            </a:p>
            <a:p>
              <a:pPr>
                <a:defRPr/>
              </a:pPr>
              <a:r>
                <a:rPr lang="en-CA" b="1">
                  <a:latin typeface="Times New Roman" pitchFamily="18" charset="0"/>
                  <a:cs typeface="Arial" charset="0"/>
                </a:rPr>
                <a:t>Guard</a:t>
              </a:r>
            </a:p>
            <a:p>
              <a:pPr>
                <a:defRPr/>
              </a:pPr>
              <a:endParaRPr lang="en-CA" b="1">
                <a:latin typeface="Times New Roman" pitchFamily="18" charset="0"/>
                <a:cs typeface="Arial" charset="0"/>
              </a:endParaRPr>
            </a:p>
            <a:p>
              <a:pPr>
                <a:defRPr/>
              </a:pPr>
              <a:endParaRPr lang="en-CA" b="1">
                <a:latin typeface="Times New Roman" pitchFamily="18" charset="0"/>
                <a:cs typeface="Arial" charset="0"/>
              </a:endParaRPr>
            </a:p>
            <a:p>
              <a:pPr>
                <a:defRPr/>
              </a:pPr>
              <a:endParaRPr lang="en-CA" b="1">
                <a:latin typeface="Times New Roman" pitchFamily="18" charset="0"/>
                <a:cs typeface="Arial" charset="0"/>
              </a:endParaRPr>
            </a:p>
          </p:txBody>
        </p:sp>
        <p:cxnSp>
          <p:nvCxnSpPr>
            <p:cNvPr id="10" name="Straight Arrow Connector 9"/>
            <p:cNvCxnSpPr/>
            <p:nvPr/>
          </p:nvCxnSpPr>
          <p:spPr>
            <a:xfrm flipV="1">
              <a:off x="1857146" y="3643197"/>
              <a:ext cx="499993"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0736" name="Group 17"/>
            <p:cNvGrpSpPr>
              <a:grpSpLocks/>
            </p:cNvGrpSpPr>
            <p:nvPr/>
          </p:nvGrpSpPr>
          <p:grpSpPr bwMode="auto">
            <a:xfrm>
              <a:off x="1214299" y="4429287"/>
              <a:ext cx="3372966" cy="793096"/>
              <a:chOff x="1214278" y="4429279"/>
              <a:chExt cx="3287016" cy="717787"/>
            </a:xfrm>
          </p:grpSpPr>
          <p:sp>
            <p:nvSpPr>
              <p:cNvPr id="15" name="Left Brace 14"/>
              <p:cNvSpPr/>
              <p:nvPr/>
            </p:nvSpPr>
            <p:spPr>
              <a:xfrm rot="16200000">
                <a:off x="2536647" y="3106707"/>
                <a:ext cx="642277" cy="3287016"/>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CA" b="1">
                  <a:cs typeface="Arial" charset="0"/>
                </a:endParaRPr>
              </a:p>
            </p:txBody>
          </p:sp>
          <p:sp>
            <p:nvSpPr>
              <p:cNvPr id="30742" name="TextBox 16"/>
              <p:cNvSpPr txBox="1">
                <a:spLocks noChangeArrowheads="1"/>
              </p:cNvSpPr>
              <p:nvPr/>
            </p:nvSpPr>
            <p:spPr bwMode="auto">
              <a:xfrm>
                <a:off x="1320130" y="4784949"/>
                <a:ext cx="2580994" cy="36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b="1">
                    <a:latin typeface="Times New Roman" panose="02020603050405020304" pitchFamily="18" charset="0"/>
                  </a:rPr>
                  <a:t>Authentication</a:t>
                </a:r>
              </a:p>
            </p:txBody>
          </p:sp>
        </p:grpSp>
        <p:grpSp>
          <p:nvGrpSpPr>
            <p:cNvPr id="30737" name="Group 18"/>
            <p:cNvGrpSpPr>
              <a:grpSpLocks/>
            </p:cNvGrpSpPr>
            <p:nvPr/>
          </p:nvGrpSpPr>
          <p:grpSpPr bwMode="auto">
            <a:xfrm>
              <a:off x="5214939" y="4500563"/>
              <a:ext cx="3148226" cy="1114448"/>
              <a:chOff x="1214414" y="4429132"/>
              <a:chExt cx="3286148" cy="1114513"/>
            </a:xfrm>
          </p:grpSpPr>
          <p:sp>
            <p:nvSpPr>
              <p:cNvPr id="18" name="Left Brace 17"/>
              <p:cNvSpPr/>
              <p:nvPr/>
            </p:nvSpPr>
            <p:spPr>
              <a:xfrm rot="16200000">
                <a:off x="2535735" y="3107025"/>
                <a:ext cx="643020" cy="328712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CA" b="1">
                  <a:cs typeface="Arial" charset="0"/>
                </a:endParaRPr>
              </a:p>
            </p:txBody>
          </p:sp>
          <p:sp>
            <p:nvSpPr>
              <p:cNvPr id="30740" name="TextBox 20"/>
              <p:cNvSpPr txBox="1">
                <a:spLocks noChangeArrowheads="1"/>
              </p:cNvSpPr>
              <p:nvPr/>
            </p:nvSpPr>
            <p:spPr bwMode="auto">
              <a:xfrm>
                <a:off x="1683734" y="5143512"/>
                <a:ext cx="2497817"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b="1">
                    <a:latin typeface="Times New Roman" panose="02020603050405020304" pitchFamily="18" charset="0"/>
                  </a:rPr>
                  <a:t>Authorization</a:t>
                </a:r>
              </a:p>
            </p:txBody>
          </p:sp>
        </p:grpSp>
        <p:sp>
          <p:nvSpPr>
            <p:cNvPr id="20" name="Curved Down Ribbon 19"/>
            <p:cNvSpPr/>
            <p:nvPr/>
          </p:nvSpPr>
          <p:spPr bwMode="auto">
            <a:xfrm>
              <a:off x="6576125" y="2784298"/>
              <a:ext cx="2180920" cy="1706684"/>
            </a:xfrm>
            <a:prstGeom prst="ellipseRibbon">
              <a:avLst/>
            </a:prstGeom>
            <a:solidFill>
              <a:schemeClr val="accent3">
                <a:lumMod val="75000"/>
              </a:schemeClr>
            </a:solidFill>
            <a:ln w="9525" cap="flat" cmpd="sng" algn="ctr">
              <a:solidFill>
                <a:srgbClr val="00FFFF"/>
              </a:solidFill>
              <a:prstDash val="solid"/>
              <a:round/>
              <a:headEnd type="none" w="med" len="med"/>
              <a:tailEnd type="none" w="med" len="med"/>
            </a:ln>
            <a:effectLst/>
          </p:spPr>
          <p:txBody>
            <a:bodyPr wrap="none" lIns="0" tIns="0" rIns="0" bIns="0">
              <a:spAutoFit/>
            </a:bodyPr>
            <a:lstStyle/>
            <a:p>
              <a:pPr algn="ctr" defTabSz="762000">
                <a:defRPr/>
              </a:pPr>
              <a:endParaRPr lang="en-US" sz="2000">
                <a:solidFill>
                  <a:srgbClr val="E46C0A"/>
                </a:solidFill>
                <a:latin typeface="Arial" charset="0"/>
                <a:cs typeface="Times New Roman" pitchFamily="18" charset="0"/>
              </a:endParaRPr>
            </a:p>
            <a:p>
              <a:pPr algn="ctr" defTabSz="762000">
                <a:defRPr/>
              </a:pPr>
              <a:r>
                <a:rPr lang="en-US" sz="2000">
                  <a:solidFill>
                    <a:srgbClr val="FF0000"/>
                  </a:solidFill>
                  <a:latin typeface="Arial" charset="0"/>
                  <a:cs typeface="Times New Roman" pitchFamily="18" charset="0"/>
                </a:rPr>
                <a:t>Resource</a:t>
              </a:r>
            </a:p>
            <a:p>
              <a:pPr algn="ctr" defTabSz="762000">
                <a:defRPr/>
              </a:pPr>
              <a:endParaRPr lang="en-US">
                <a:solidFill>
                  <a:srgbClr val="E46C0A"/>
                </a:solidFill>
                <a:latin typeface="Arial" charset="0"/>
                <a:cs typeface="Arial" charset="0"/>
              </a:endParaRPr>
            </a:p>
            <a:p>
              <a:pPr algn="ctr" defTabSz="762000">
                <a:defRPr/>
              </a:pPr>
              <a:endParaRPr lang="en-US" sz="2000">
                <a:solidFill>
                  <a:srgbClr val="E46C0A"/>
                </a:solidFill>
                <a:latin typeface="Arial" charset="0"/>
                <a:cs typeface="Times New Roman" pitchFamily="18" charset="0"/>
              </a:endParaRPr>
            </a:p>
          </p:txBody>
        </p:sp>
      </p:grpSp>
      <p:sp>
        <p:nvSpPr>
          <p:cNvPr id="30725" name="TextBox 16"/>
          <p:cNvSpPr txBox="1">
            <a:spLocks noChangeArrowheads="1"/>
          </p:cNvSpPr>
          <p:nvPr/>
        </p:nvSpPr>
        <p:spPr bwMode="auto">
          <a:xfrm>
            <a:off x="2239963" y="4256088"/>
            <a:ext cx="1758950"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b="1">
                <a:solidFill>
                  <a:schemeClr val="bg1"/>
                </a:solidFill>
                <a:latin typeface="Times New Roman" panose="02020603050405020304" pitchFamily="18" charset="0"/>
              </a:rPr>
              <a:t>Adaptive </a:t>
            </a:r>
          </a:p>
          <a:p>
            <a:pPr eaLnBrk="1" hangingPunct="1">
              <a:spcBef>
                <a:spcPct val="0"/>
              </a:spcBef>
              <a:buFontTx/>
              <a:buNone/>
            </a:pPr>
            <a:r>
              <a:rPr lang="en-CA" altLang="en-US" sz="1600" b="1">
                <a:solidFill>
                  <a:schemeClr val="bg1"/>
                </a:solidFill>
                <a:latin typeface="Times New Roman" panose="02020603050405020304" pitchFamily="18" charset="0"/>
              </a:rPr>
              <a:t>Authentication</a:t>
            </a:r>
          </a:p>
        </p:txBody>
      </p:sp>
      <p:grpSp>
        <p:nvGrpSpPr>
          <p:cNvPr id="30726" name="Group 27"/>
          <p:cNvGrpSpPr>
            <a:grpSpLocks/>
          </p:cNvGrpSpPr>
          <p:nvPr/>
        </p:nvGrpSpPr>
        <p:grpSpPr bwMode="auto">
          <a:xfrm>
            <a:off x="3205163" y="4102100"/>
            <a:ext cx="2281237" cy="1943100"/>
            <a:chOff x="3205711" y="4101364"/>
            <a:chExt cx="2280694" cy="1944593"/>
          </a:xfrm>
        </p:grpSpPr>
        <p:sp>
          <p:nvSpPr>
            <p:cNvPr id="22" name="Right Arrow 21"/>
            <p:cNvSpPr/>
            <p:nvPr/>
          </p:nvSpPr>
          <p:spPr>
            <a:xfrm rot="16200000">
              <a:off x="4096696" y="4656247"/>
              <a:ext cx="1944593" cy="83482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600" b="1" dirty="0">
                  <a:solidFill>
                    <a:schemeClr val="tx1"/>
                  </a:solidFill>
                  <a:effectLst>
                    <a:outerShdw blurRad="38100" dist="38100" dir="2700000" algn="tl">
                      <a:srgbClr val="000000">
                        <a:alpha val="43137"/>
                      </a:srgbClr>
                    </a:outerShdw>
                  </a:effectLst>
                </a:rPr>
                <a:t>Context Data</a:t>
              </a:r>
            </a:p>
          </p:txBody>
        </p:sp>
        <p:sp>
          <p:nvSpPr>
            <p:cNvPr id="30730" name="TextBox 26"/>
            <p:cNvSpPr txBox="1">
              <a:spLocks noChangeArrowheads="1"/>
            </p:cNvSpPr>
            <p:nvPr/>
          </p:nvSpPr>
          <p:spPr bwMode="auto">
            <a:xfrm>
              <a:off x="3205711" y="5118146"/>
              <a:ext cx="1488258" cy="36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latin typeface="Arial" panose="020B0604020202020204" pitchFamily="34" charset="0"/>
                </a:rPr>
                <a:t>Need To add</a:t>
              </a:r>
            </a:p>
          </p:txBody>
        </p:sp>
      </p:grpSp>
      <p:sp>
        <p:nvSpPr>
          <p:cNvPr id="30727" name="Content Placeholder 3"/>
          <p:cNvSpPr txBox="1">
            <a:spLocks/>
          </p:cNvSpPr>
          <p:nvPr/>
        </p:nvSpPr>
        <p:spPr bwMode="auto">
          <a:xfrm>
            <a:off x="288925" y="1122363"/>
            <a:ext cx="8024813"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FF0000"/>
              </a:buClr>
              <a:buSzPct val="90000"/>
              <a:buFontTx/>
              <a:buChar char="o"/>
            </a:pPr>
            <a:r>
              <a:rPr lang="en-CA" altLang="en-US" sz="2400">
                <a:solidFill>
                  <a:schemeClr val="bg1"/>
                </a:solidFill>
                <a:latin typeface="Times New Roman" panose="02020603050405020304" pitchFamily="18" charset="0"/>
                <a:cs typeface="Times New Roman" panose="02020603050405020304" pitchFamily="18" charset="0"/>
              </a:rPr>
              <a:t>Toward Context based Adaptive Access Control Models</a:t>
            </a: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30728" name="Slide Number Placeholder 1"/>
          <p:cNvSpPr txBox="1">
            <a:spLocks noGrp="1"/>
          </p:cNvSpPr>
          <p:nvPr/>
        </p:nvSpPr>
        <p:spPr bwMode="auto">
          <a:xfrm>
            <a:off x="7010400"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98F585F-987F-4495-9C01-744509EA4423}" type="slidenum">
              <a:rPr lang="en-US" altLang="en-US" sz="1200" b="1">
                <a:solidFill>
                  <a:srgbClr val="898989"/>
                </a:solidFill>
              </a:rPr>
              <a:pPr algn="r" eaLnBrk="1" hangingPunct="1">
                <a:spcBef>
                  <a:spcPct val="0"/>
                </a:spcBef>
                <a:buFontTx/>
                <a:buNone/>
              </a:pPr>
              <a:t>22</a:t>
            </a:fld>
            <a:r>
              <a:rPr lang="en-US" altLang="en-US" sz="1200" b="1">
                <a:solidFill>
                  <a:srgbClr val="898989"/>
                </a:solidFill>
              </a:rPr>
              <a:t>/40</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0"/>
            <a:ext cx="9144000" cy="1052513"/>
          </a:xfrm>
        </p:spPr>
        <p:txBody>
          <a:bodyPr/>
          <a:lstStyle/>
          <a:p>
            <a:r>
              <a:rPr lang="en-US" altLang="en-US" sz="2800" b="1" smtClean="0"/>
              <a:t>Challenges (cont.)</a:t>
            </a:r>
            <a:br>
              <a:rPr lang="en-US" altLang="en-US" sz="2800" b="1" smtClean="0"/>
            </a:br>
            <a:r>
              <a:rPr lang="en-US" altLang="en-US" sz="2000" smtClean="0"/>
              <a:t>Privacy – Security – IdM</a:t>
            </a:r>
            <a:br>
              <a:rPr lang="en-US" altLang="en-US" sz="2000" smtClean="0"/>
            </a:br>
            <a:r>
              <a:rPr lang="en-US" altLang="en-US" sz="2000" smtClean="0"/>
              <a:t>They are all intertwined</a:t>
            </a:r>
          </a:p>
        </p:txBody>
      </p:sp>
      <p:sp>
        <p:nvSpPr>
          <p:cNvPr id="31747" name="Slide Number Placeholder 1"/>
          <p:cNvSpPr txBox="1">
            <a:spLocks noGrp="1"/>
          </p:cNvSpPr>
          <p:nvPr/>
        </p:nvSpPr>
        <p:spPr bwMode="auto">
          <a:xfrm>
            <a:off x="7010400"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5CF0C9D-488C-4415-B79E-3C3BC47923AF}" type="slidenum">
              <a:rPr lang="en-US" altLang="en-US" sz="1200" b="1">
                <a:solidFill>
                  <a:srgbClr val="898989"/>
                </a:solidFill>
              </a:rPr>
              <a:pPr algn="r" eaLnBrk="1" hangingPunct="1">
                <a:spcBef>
                  <a:spcPct val="0"/>
                </a:spcBef>
                <a:buFontTx/>
                <a:buNone/>
              </a:pPr>
              <a:t>23</a:t>
            </a:fld>
            <a:r>
              <a:rPr lang="en-US" altLang="en-US" sz="1200" b="1">
                <a:solidFill>
                  <a:srgbClr val="898989"/>
                </a:solidFill>
              </a:rPr>
              <a:t>/40</a:t>
            </a:r>
          </a:p>
        </p:txBody>
      </p:sp>
      <p:sp>
        <p:nvSpPr>
          <p:cNvPr id="31748" name="Oval 3"/>
          <p:cNvSpPr>
            <a:spLocks noChangeArrowheads="1"/>
          </p:cNvSpPr>
          <p:nvPr/>
        </p:nvSpPr>
        <p:spPr bwMode="auto">
          <a:xfrm>
            <a:off x="2571750" y="1708150"/>
            <a:ext cx="5040313" cy="4371975"/>
          </a:xfrm>
          <a:prstGeom prst="ellipse">
            <a:avLst/>
          </a:prstGeom>
          <a:solidFill>
            <a:srgbClr val="3333FF"/>
          </a:soli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a:p>
            <a:pPr algn="ctr" eaLnBrk="1" hangingPunct="1">
              <a:spcBef>
                <a:spcPct val="0"/>
              </a:spcBef>
              <a:buFontTx/>
              <a:buNone/>
            </a:pPr>
            <a:endParaRPr lang="en-US" altLang="en-US" sz="1800">
              <a:latin typeface="Arial" panose="020B0604020202020204" pitchFamily="34" charset="0"/>
            </a:endParaRPr>
          </a:p>
          <a:p>
            <a:pPr algn="ctr" eaLnBrk="1" hangingPunct="1">
              <a:spcBef>
                <a:spcPct val="0"/>
              </a:spcBef>
              <a:buFontTx/>
              <a:buNone/>
            </a:pPr>
            <a:endParaRPr lang="en-US" altLang="en-US" sz="1800">
              <a:latin typeface="Arial" panose="020B0604020202020204" pitchFamily="34" charset="0"/>
            </a:endParaRPr>
          </a:p>
          <a:p>
            <a:pPr algn="ctr" eaLnBrk="1" hangingPunct="1">
              <a:spcBef>
                <a:spcPct val="0"/>
              </a:spcBef>
              <a:buFontTx/>
              <a:buNone/>
            </a:pPr>
            <a:endParaRPr lang="en-US" altLang="en-US" sz="1800">
              <a:latin typeface="Arial" panose="020B0604020202020204" pitchFamily="34" charset="0"/>
            </a:endParaRPr>
          </a:p>
          <a:p>
            <a:pPr algn="ctr" eaLnBrk="1" hangingPunct="1">
              <a:spcBef>
                <a:spcPct val="0"/>
              </a:spcBef>
              <a:buFontTx/>
              <a:buNone/>
            </a:pPr>
            <a:endParaRPr lang="en-US" altLang="en-US" sz="2400" b="1">
              <a:latin typeface="Arial" panose="020B0604020202020204" pitchFamily="34" charset="0"/>
            </a:endParaRPr>
          </a:p>
          <a:p>
            <a:pPr algn="ctr" eaLnBrk="1" hangingPunct="1">
              <a:spcBef>
                <a:spcPct val="0"/>
              </a:spcBef>
              <a:buFontTx/>
              <a:buNone/>
            </a:pPr>
            <a:r>
              <a:rPr lang="en-US" altLang="en-US" sz="2400" b="1">
                <a:latin typeface="Arial" panose="020B0604020202020204" pitchFamily="34" charset="0"/>
              </a:rPr>
              <a:t>Information</a:t>
            </a:r>
          </a:p>
          <a:p>
            <a:pPr algn="ctr" eaLnBrk="1" hangingPunct="1">
              <a:spcBef>
                <a:spcPct val="0"/>
              </a:spcBef>
              <a:buFontTx/>
              <a:buNone/>
            </a:pPr>
            <a:r>
              <a:rPr lang="en-US" altLang="en-US" sz="2400" b="1">
                <a:latin typeface="Arial" panose="020B0604020202020204" pitchFamily="34" charset="0"/>
              </a:rPr>
              <a:t>Security</a:t>
            </a:r>
          </a:p>
        </p:txBody>
      </p:sp>
      <p:sp>
        <p:nvSpPr>
          <p:cNvPr id="31749" name="Oval 4"/>
          <p:cNvSpPr>
            <a:spLocks noChangeArrowheads="1"/>
          </p:cNvSpPr>
          <p:nvPr/>
        </p:nvSpPr>
        <p:spPr bwMode="auto">
          <a:xfrm>
            <a:off x="2274888" y="4443413"/>
            <a:ext cx="871537" cy="942975"/>
          </a:xfrm>
          <a:prstGeom prst="ellipse">
            <a:avLst/>
          </a:prstGeom>
          <a:solidFill>
            <a:srgbClr val="FF9966">
              <a:alpha val="67842"/>
            </a:srgbClr>
          </a:soli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Safety</a:t>
            </a:r>
          </a:p>
        </p:txBody>
      </p:sp>
      <p:sp>
        <p:nvSpPr>
          <p:cNvPr id="31750" name="Oval 5"/>
          <p:cNvSpPr>
            <a:spLocks noChangeArrowheads="1"/>
          </p:cNvSpPr>
          <p:nvPr/>
        </p:nvSpPr>
        <p:spPr bwMode="auto">
          <a:xfrm>
            <a:off x="3779838" y="1801813"/>
            <a:ext cx="1922462" cy="1887537"/>
          </a:xfrm>
          <a:prstGeom prst="ellipse">
            <a:avLst/>
          </a:prstGeom>
          <a:solidFill>
            <a:srgbClr val="00FF00">
              <a:alpha val="76077"/>
            </a:srgbClr>
          </a:soli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Confidentiality</a:t>
            </a:r>
          </a:p>
        </p:txBody>
      </p:sp>
      <p:sp>
        <p:nvSpPr>
          <p:cNvPr id="31751" name="Oval 6"/>
          <p:cNvSpPr>
            <a:spLocks noChangeArrowheads="1"/>
          </p:cNvSpPr>
          <p:nvPr/>
        </p:nvSpPr>
        <p:spPr bwMode="auto">
          <a:xfrm>
            <a:off x="6189663" y="3827463"/>
            <a:ext cx="1268412" cy="1231900"/>
          </a:xfrm>
          <a:prstGeom prst="ellipse">
            <a:avLst/>
          </a:prstGeom>
          <a:solidFill>
            <a:srgbClr val="FF6600">
              <a:alpha val="67842"/>
            </a:srgbClr>
          </a:soli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Integrity</a:t>
            </a:r>
          </a:p>
        </p:txBody>
      </p:sp>
      <p:sp>
        <p:nvSpPr>
          <p:cNvPr id="31752" name="Oval 7"/>
          <p:cNvSpPr>
            <a:spLocks noChangeArrowheads="1"/>
          </p:cNvSpPr>
          <p:nvPr/>
        </p:nvSpPr>
        <p:spPr bwMode="auto">
          <a:xfrm>
            <a:off x="3779838" y="5057775"/>
            <a:ext cx="1417637" cy="1481138"/>
          </a:xfrm>
          <a:prstGeom prst="ellipse">
            <a:avLst/>
          </a:prstGeom>
          <a:solidFill>
            <a:srgbClr val="FF6699">
              <a:alpha val="67058"/>
            </a:srgbClr>
          </a:soli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Availability</a:t>
            </a:r>
          </a:p>
        </p:txBody>
      </p:sp>
      <p:sp>
        <p:nvSpPr>
          <p:cNvPr id="31753" name="Oval 8"/>
          <p:cNvSpPr>
            <a:spLocks noChangeArrowheads="1"/>
          </p:cNvSpPr>
          <p:nvPr/>
        </p:nvSpPr>
        <p:spPr bwMode="auto">
          <a:xfrm>
            <a:off x="5105400" y="1098550"/>
            <a:ext cx="1879600" cy="1820863"/>
          </a:xfrm>
          <a:prstGeom prst="ellipse">
            <a:avLst/>
          </a:prstGeom>
          <a:solidFill>
            <a:srgbClr val="99FF66">
              <a:alpha val="69019"/>
            </a:srgbClr>
          </a:solidFill>
          <a:ln>
            <a:noFill/>
          </a:ln>
          <a:extLst>
            <a:ext uri="{91240B29-F687-4F45-9708-019B960494DF}">
              <a14:hiddenLine xmlns:a14="http://schemas.microsoft.com/office/drawing/2010/main" w="57150" cmpd="thinThick" algn="ctr">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Privacy</a:t>
            </a:r>
          </a:p>
        </p:txBody>
      </p:sp>
      <p:sp>
        <p:nvSpPr>
          <p:cNvPr id="31754" name="Oval 7"/>
          <p:cNvSpPr>
            <a:spLocks noChangeArrowheads="1"/>
          </p:cNvSpPr>
          <p:nvPr/>
        </p:nvSpPr>
        <p:spPr bwMode="auto">
          <a:xfrm>
            <a:off x="5197475" y="2147888"/>
            <a:ext cx="2468563" cy="2222500"/>
          </a:xfrm>
          <a:prstGeom prst="ellipse">
            <a:avLst/>
          </a:prstGeom>
          <a:solidFill>
            <a:srgbClr val="FFFF00">
              <a:alpha val="6705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Authentication</a:t>
            </a:r>
          </a:p>
        </p:txBody>
      </p:sp>
      <p:sp>
        <p:nvSpPr>
          <p:cNvPr id="31755" name="TextBox 15"/>
          <p:cNvSpPr txBox="1">
            <a:spLocks noChangeArrowheads="1"/>
          </p:cNvSpPr>
          <p:nvPr/>
        </p:nvSpPr>
        <p:spPr bwMode="auto">
          <a:xfrm rot="-2783892">
            <a:off x="7353300" y="2274888"/>
            <a:ext cx="5175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IdM</a:t>
            </a:r>
          </a:p>
        </p:txBody>
      </p:sp>
      <p:sp>
        <p:nvSpPr>
          <p:cNvPr id="31756" name="Oval 4"/>
          <p:cNvSpPr>
            <a:spLocks noChangeArrowheads="1"/>
          </p:cNvSpPr>
          <p:nvPr/>
        </p:nvSpPr>
        <p:spPr bwMode="auto">
          <a:xfrm>
            <a:off x="4910138" y="5027613"/>
            <a:ext cx="1135062" cy="1052512"/>
          </a:xfrm>
          <a:prstGeom prst="ellipse">
            <a:avLst/>
          </a:prstGeom>
          <a:solidFill>
            <a:srgbClr val="C00000">
              <a:alpha val="6784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Non-</a:t>
            </a:r>
          </a:p>
          <a:p>
            <a:pPr algn="ctr" eaLnBrk="1" hangingPunct="1">
              <a:spcBef>
                <a:spcPct val="0"/>
              </a:spcBef>
              <a:buFontTx/>
              <a:buNone/>
            </a:pPr>
            <a:r>
              <a:rPr lang="en-US" altLang="en-US" sz="1800">
                <a:latin typeface="Arial" panose="020B0604020202020204" pitchFamily="34" charset="0"/>
              </a:rPr>
              <a:t>Repudiation</a:t>
            </a:r>
          </a:p>
        </p:txBody>
      </p:sp>
      <p:sp>
        <p:nvSpPr>
          <p:cNvPr id="18" name="Oval 3"/>
          <p:cNvSpPr>
            <a:spLocks noChangeArrowheads="1"/>
          </p:cNvSpPr>
          <p:nvPr/>
        </p:nvSpPr>
        <p:spPr bwMode="auto">
          <a:xfrm>
            <a:off x="5337175" y="915988"/>
            <a:ext cx="2795588" cy="1749425"/>
          </a:xfrm>
          <a:prstGeom prst="ellipse">
            <a:avLst/>
          </a:prstGeom>
          <a:solidFill>
            <a:schemeClr val="bg2">
              <a:lumMod val="50000"/>
              <a:alpha val="37000"/>
            </a:schemeClr>
          </a:solidFill>
          <a:ln>
            <a:noFill/>
          </a:ln>
          <a:effectLst/>
        </p:spPr>
        <p:txBody>
          <a:bodyPr wrap="none" lIns="0" tIns="0" rIns="0" bIns="0" anchor="ctr"/>
          <a:lstStyle/>
          <a:p>
            <a:pPr marL="457200" indent="-457200" algn="r">
              <a:defRPr/>
            </a:pPr>
            <a:r>
              <a:rPr lang="en-US" dirty="0">
                <a:latin typeface="Arial" charset="0"/>
                <a:cs typeface="Arial" charset="0"/>
              </a:rPr>
              <a:t>Data Protection</a:t>
            </a:r>
          </a:p>
        </p:txBody>
      </p:sp>
      <p:sp>
        <p:nvSpPr>
          <p:cNvPr id="31758" name="Oval 3"/>
          <p:cNvSpPr>
            <a:spLocks noChangeArrowheads="1"/>
          </p:cNvSpPr>
          <p:nvPr/>
        </p:nvSpPr>
        <p:spPr bwMode="auto">
          <a:xfrm rot="2763983">
            <a:off x="4872831" y="1964532"/>
            <a:ext cx="4225925" cy="1881188"/>
          </a:xfrm>
          <a:prstGeom prst="ellipse">
            <a:avLst/>
          </a:prstGeom>
          <a:solidFill>
            <a:srgbClr val="FF0000">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188913"/>
            <a:ext cx="8620125" cy="647700"/>
          </a:xfrm>
        </p:spPr>
        <p:txBody>
          <a:bodyPr/>
          <a:lstStyle/>
          <a:p>
            <a:r>
              <a:rPr lang="en-US" altLang="en-US" sz="2800" b="1" smtClean="0"/>
              <a:t>Challenges (cont.)</a:t>
            </a:r>
            <a:br>
              <a:rPr lang="en-US" altLang="en-US" sz="2800" b="1" smtClean="0"/>
            </a:br>
            <a:r>
              <a:rPr lang="en-US" altLang="en-US" sz="2800" b="1" smtClean="0"/>
              <a:t> </a:t>
            </a:r>
            <a:r>
              <a:rPr lang="en-GB" altLang="en-US" sz="2000" smtClean="0"/>
              <a:t>IdM Standardization</a:t>
            </a:r>
            <a:endParaRPr lang="en-US" altLang="en-US" sz="2000" smtClean="0"/>
          </a:p>
        </p:txBody>
      </p:sp>
      <p:sp>
        <p:nvSpPr>
          <p:cNvPr id="32771" name="Rectangle 3"/>
          <p:cNvSpPr>
            <a:spLocks noGrp="1" noChangeArrowheads="1"/>
          </p:cNvSpPr>
          <p:nvPr>
            <p:ph type="body" idx="1"/>
          </p:nvPr>
        </p:nvSpPr>
        <p:spPr>
          <a:xfrm>
            <a:off x="395288" y="1125538"/>
            <a:ext cx="8640762" cy="5537200"/>
          </a:xfrm>
        </p:spPr>
        <p:txBody>
          <a:bodyPr/>
          <a:lstStyle/>
          <a:p>
            <a:pPr>
              <a:buClr>
                <a:srgbClr val="FF0000"/>
              </a:buClr>
              <a:buFont typeface="Wingdings" panose="05000000000000000000" pitchFamily="2" charset="2"/>
              <a:buChar char="§"/>
            </a:pPr>
            <a:r>
              <a:rPr lang="en-US" altLang="ko-KR" sz="2400" smtClean="0">
                <a:solidFill>
                  <a:srgbClr val="09244D"/>
                </a:solidFill>
                <a:ea typeface="Gulim" panose="020B0600000101010101" pitchFamily="34" charset="-127"/>
              </a:rPr>
              <a:t>Trend is towards the support of strong authentication in online transaction. A major challenge is how to enable the use of strong authentication techniques and best practices in an interoperable and secure fashion</a:t>
            </a:r>
          </a:p>
          <a:p>
            <a:pPr>
              <a:buClr>
                <a:srgbClr val="FF0000"/>
              </a:buClr>
              <a:buFont typeface="Wingdings" panose="05000000000000000000" pitchFamily="2" charset="2"/>
              <a:buChar char="§"/>
            </a:pPr>
            <a:r>
              <a:rPr lang="en-US" altLang="ko-KR" sz="2400" smtClean="0">
                <a:solidFill>
                  <a:srgbClr val="09244D"/>
                </a:solidFill>
                <a:ea typeface="Gulim" panose="020B0600000101010101" pitchFamily="34" charset="-127"/>
              </a:rPr>
              <a:t>Identity Federations based on standardized trust model and global interoperability of diverse identity management schemas are major inhibitors to wide scale deployment of IdM capabilities</a:t>
            </a:r>
          </a:p>
          <a:p>
            <a:pPr>
              <a:buClr>
                <a:srgbClr val="FF0000"/>
              </a:buClr>
              <a:buFont typeface="Wingdings" panose="05000000000000000000" pitchFamily="2" charset="2"/>
              <a:buChar char="§"/>
            </a:pPr>
            <a:r>
              <a:rPr lang="en-US" altLang="ko-KR" sz="2400" smtClean="0">
                <a:solidFill>
                  <a:srgbClr val="09244D"/>
                </a:solidFill>
                <a:ea typeface="Gulim" panose="020B0600000101010101" pitchFamily="34" charset="-127"/>
              </a:rPr>
              <a:t>Development of just in time secure cloud standards for identity provisioning, de-provisioning and the control of fine grain authorizations</a:t>
            </a:r>
          </a:p>
          <a:p>
            <a:pPr>
              <a:buClr>
                <a:srgbClr val="FF0000"/>
              </a:buClr>
              <a:buFont typeface="Wingdings" panose="05000000000000000000" pitchFamily="2" charset="2"/>
              <a:buChar char="§"/>
            </a:pPr>
            <a:r>
              <a:rPr lang="en-US" altLang="ko-KR" sz="2400" smtClean="0">
                <a:solidFill>
                  <a:srgbClr val="09244D"/>
                </a:solidFill>
                <a:ea typeface="Gulim" panose="020B0600000101010101" pitchFamily="34" charset="-127"/>
              </a:rPr>
              <a:t>Enhance online trust, reducing fraud and identity theft while protecting PII</a:t>
            </a:r>
          </a:p>
        </p:txBody>
      </p:sp>
      <p:sp>
        <p:nvSpPr>
          <p:cNvPr id="32772"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7F72D8D-85A9-4798-B463-30748A11795F}" type="slidenum">
              <a:rPr lang="en-US" altLang="en-US" sz="1200">
                <a:solidFill>
                  <a:srgbClr val="898989"/>
                </a:solidFill>
              </a:rPr>
              <a:pPr eaLnBrk="1" hangingPunct="1">
                <a:spcBef>
                  <a:spcPct val="0"/>
                </a:spcBef>
                <a:buFontTx/>
                <a:buNone/>
              </a:pPr>
              <a:t>24</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863600"/>
          </a:xfrm>
        </p:spPr>
        <p:txBody>
          <a:bodyPr/>
          <a:lstStyle/>
          <a:p>
            <a:r>
              <a:rPr lang="en-US" altLang="en-US" sz="2800" b="1" smtClean="0"/>
              <a:t>Challenges (cont.)</a:t>
            </a:r>
            <a:br>
              <a:rPr lang="en-US" altLang="en-US" sz="2800" b="1" smtClean="0"/>
            </a:br>
            <a:r>
              <a:rPr lang="en-US" altLang="en-US" sz="2000" smtClean="0"/>
              <a:t>Draft X.discovery,  Framework for discovery of IdM information</a:t>
            </a:r>
          </a:p>
        </p:txBody>
      </p:sp>
      <p:sp>
        <p:nvSpPr>
          <p:cNvPr id="33795" name="Rectangle 3"/>
          <p:cNvSpPr>
            <a:spLocks noGrp="1" noChangeArrowheads="1"/>
          </p:cNvSpPr>
          <p:nvPr>
            <p:ph type="body" idx="1"/>
          </p:nvPr>
        </p:nvSpPr>
        <p:spPr>
          <a:xfrm>
            <a:off x="503238" y="1268413"/>
            <a:ext cx="8640762" cy="1295400"/>
          </a:xfrm>
        </p:spPr>
        <p:txBody>
          <a:bodyPr/>
          <a:lstStyle/>
          <a:p>
            <a:pPr>
              <a:spcBef>
                <a:spcPct val="0"/>
              </a:spcBef>
              <a:buClr>
                <a:srgbClr val="FF0000"/>
              </a:buClr>
              <a:buFont typeface="Wingdings" panose="05000000000000000000" pitchFamily="2" charset="2"/>
              <a:buChar char="§"/>
            </a:pPr>
            <a:r>
              <a:rPr lang="en-GB" altLang="en-US" sz="2000" smtClean="0"/>
              <a:t>Provides an open architecture framework in which identity management information can be discovered</a:t>
            </a:r>
            <a:endParaRPr lang="en-US" altLang="zh-CN" sz="2000" smtClean="0"/>
          </a:p>
          <a:p>
            <a:pPr>
              <a:spcBef>
                <a:spcPct val="0"/>
              </a:spcBef>
              <a:buClr>
                <a:srgbClr val="FF0000"/>
              </a:buClr>
              <a:buFont typeface="Wingdings" panose="05000000000000000000" pitchFamily="2" charset="2"/>
              <a:buChar char="§"/>
            </a:pPr>
            <a:r>
              <a:rPr lang="en-GB" altLang="en-US" sz="2000" smtClean="0"/>
              <a:t>The core components of the framework set forth in this Recommendation include:</a:t>
            </a:r>
            <a:r>
              <a:rPr lang="en-GB" altLang="en-US" sz="1800" smtClean="0"/>
              <a:t/>
            </a:r>
            <a:br>
              <a:rPr lang="en-GB" altLang="en-US" sz="1800" smtClean="0"/>
            </a:br>
            <a:endParaRPr lang="en-US" altLang="zh-CN" sz="1800" smtClean="0"/>
          </a:p>
        </p:txBody>
      </p:sp>
      <p:sp>
        <p:nvSpPr>
          <p:cNvPr id="33796"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055B75D-408E-4522-A212-C3232272D6DA}" type="slidenum">
              <a:rPr lang="en-US" altLang="en-US" sz="1200">
                <a:solidFill>
                  <a:srgbClr val="898989"/>
                </a:solidFill>
              </a:rPr>
              <a:pPr eaLnBrk="1" hangingPunct="1">
                <a:spcBef>
                  <a:spcPct val="0"/>
                </a:spcBef>
                <a:buFontTx/>
                <a:buNone/>
              </a:pPr>
              <a:t>25</a:t>
            </a:fld>
            <a:r>
              <a:rPr lang="en-US" altLang="en-US" sz="1200">
                <a:solidFill>
                  <a:srgbClr val="898989"/>
                </a:solidFill>
              </a:rPr>
              <a:t>/40</a:t>
            </a:r>
          </a:p>
        </p:txBody>
      </p:sp>
      <p:sp>
        <p:nvSpPr>
          <p:cNvPr id="33797"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graphicFrame>
        <p:nvGraphicFramePr>
          <p:cNvPr id="33798" name="Object 2"/>
          <p:cNvGraphicFramePr>
            <a:graphicFrameLocks noChangeAspect="1"/>
          </p:cNvGraphicFramePr>
          <p:nvPr/>
        </p:nvGraphicFramePr>
        <p:xfrm>
          <a:off x="5508625" y="2565400"/>
          <a:ext cx="3384550" cy="3562350"/>
        </p:xfrm>
        <a:graphic>
          <a:graphicData uri="http://schemas.openxmlformats.org/presentationml/2006/ole">
            <mc:AlternateContent xmlns:mc="http://schemas.openxmlformats.org/markup-compatibility/2006">
              <mc:Choice xmlns:v="urn:schemas-microsoft-com:vml" Requires="v">
                <p:oleObj spid="_x0000_s33801" r:id="rId3" imgW="3420720" imgH="3598560" progId="CorelDRAW.Graphic.14">
                  <p:embed/>
                </p:oleObj>
              </mc:Choice>
              <mc:Fallback>
                <p:oleObj r:id="rId3" imgW="3420720" imgH="3598560" progId="CorelDRAW.Graphic.1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565400"/>
                        <a:ext cx="33845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9" name="Rectangle 3"/>
          <p:cNvSpPr txBox="1">
            <a:spLocks noChangeArrowheads="1"/>
          </p:cNvSpPr>
          <p:nvPr/>
        </p:nvSpPr>
        <p:spPr bwMode="auto">
          <a:xfrm>
            <a:off x="900113" y="2565400"/>
            <a:ext cx="45354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FF0000"/>
              </a:buClr>
              <a:buFont typeface="Calibri" panose="020F0502020204030204" pitchFamily="34" charset="0"/>
              <a:buAutoNum type="arabicParenR"/>
            </a:pPr>
            <a:r>
              <a:rPr lang="en-GB" altLang="en-US" sz="1800"/>
              <a:t>a digital object data model</a:t>
            </a:r>
          </a:p>
          <a:p>
            <a:pPr>
              <a:spcBef>
                <a:spcPct val="0"/>
              </a:spcBef>
              <a:buClr>
                <a:srgbClr val="FF0000"/>
              </a:buClr>
              <a:buFont typeface="Calibri" panose="020F0502020204030204" pitchFamily="34" charset="0"/>
              <a:buAutoNum type="arabicParenR"/>
            </a:pPr>
            <a:r>
              <a:rPr lang="en-GB" altLang="en-US" sz="1800"/>
              <a:t>a digital object interface protocol</a:t>
            </a:r>
          </a:p>
          <a:p>
            <a:pPr>
              <a:spcBef>
                <a:spcPct val="0"/>
              </a:spcBef>
              <a:buClr>
                <a:srgbClr val="FF0000"/>
              </a:buClr>
              <a:buFont typeface="Calibri" panose="020F0502020204030204" pitchFamily="34" charset="0"/>
              <a:buAutoNum type="arabicParenR"/>
            </a:pPr>
            <a:r>
              <a:rPr lang="en-GB" altLang="en-US" sz="1800"/>
              <a:t>one or more identifier/resolution systems and</a:t>
            </a:r>
          </a:p>
          <a:p>
            <a:pPr>
              <a:spcBef>
                <a:spcPct val="0"/>
              </a:spcBef>
              <a:buClr>
                <a:srgbClr val="FF0000"/>
              </a:buClr>
              <a:buFont typeface="Calibri" panose="020F0502020204030204" pitchFamily="34" charset="0"/>
              <a:buAutoNum type="arabicParenR"/>
            </a:pPr>
            <a:r>
              <a:rPr lang="en-GB" altLang="en-US" sz="1800"/>
              <a:t>one or more metadata registries</a:t>
            </a:r>
          </a:p>
          <a:p>
            <a:pPr>
              <a:spcBef>
                <a:spcPct val="0"/>
              </a:spcBef>
              <a:buClr>
                <a:srgbClr val="FF0000"/>
              </a:buClr>
              <a:buFont typeface="Arial" panose="020B0604020202020204" pitchFamily="34" charset="0"/>
              <a:buNone/>
            </a:pPr>
            <a:r>
              <a:rPr lang="en-GB" altLang="en-US" sz="1800"/>
              <a:t/>
            </a:r>
            <a:br>
              <a:rPr lang="en-GB" altLang="en-US" sz="1800"/>
            </a:br>
            <a:r>
              <a:rPr lang="en-GB" altLang="en-US" sz="1800"/>
              <a:t>These components form the basis of the open architecture framework</a:t>
            </a:r>
          </a:p>
        </p:txBody>
      </p:sp>
      <p:sp>
        <p:nvSpPr>
          <p:cNvPr id="33800" name="Rectangle 3"/>
          <p:cNvSpPr txBox="1">
            <a:spLocks noChangeArrowheads="1"/>
          </p:cNvSpPr>
          <p:nvPr/>
        </p:nvSpPr>
        <p:spPr bwMode="auto">
          <a:xfrm>
            <a:off x="477838" y="4941888"/>
            <a:ext cx="495776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FF0000"/>
              </a:buClr>
              <a:buFont typeface="Wingdings" panose="05000000000000000000" pitchFamily="2" charset="2"/>
              <a:buChar char="§"/>
            </a:pPr>
            <a:r>
              <a:rPr lang="en-GB" altLang="en-US" sz="2000"/>
              <a:t>Digital object architecture consists of a </a:t>
            </a:r>
            <a:endParaRPr lang="en-US" altLang="en-US" sz="2000"/>
          </a:p>
          <a:p>
            <a:pPr lvl="1">
              <a:lnSpc>
                <a:spcPct val="80000"/>
              </a:lnSpc>
              <a:buClr>
                <a:srgbClr val="FF0000"/>
              </a:buClr>
            </a:pPr>
            <a:r>
              <a:rPr lang="en-GB" altLang="en-US" sz="1800"/>
              <a:t>Digital Object Repository </a:t>
            </a:r>
          </a:p>
          <a:p>
            <a:pPr lvl="1">
              <a:lnSpc>
                <a:spcPct val="80000"/>
              </a:lnSpc>
              <a:buClr>
                <a:srgbClr val="FF0000"/>
              </a:buClr>
            </a:pPr>
            <a:r>
              <a:rPr lang="en-GB" altLang="en-US" sz="1800"/>
              <a:t>Resolution System </a:t>
            </a:r>
          </a:p>
          <a:p>
            <a:pPr lvl="1">
              <a:lnSpc>
                <a:spcPct val="80000"/>
              </a:lnSpc>
              <a:buClr>
                <a:srgbClr val="FF0000"/>
              </a:buClr>
            </a:pPr>
            <a:r>
              <a:rPr lang="en-GB" altLang="en-US" sz="1800"/>
              <a:t>Digital Object Registry </a:t>
            </a:r>
            <a:endParaRPr lang="en-US" altLang="zh-CN"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908050"/>
          </a:xfrm>
        </p:spPr>
        <p:txBody>
          <a:bodyPr/>
          <a:lstStyle/>
          <a:p>
            <a:pPr marL="342900" indent="-342900"/>
            <a:r>
              <a:rPr lang="en-US" altLang="en-US" sz="2800" b="1" smtClean="0"/>
              <a:t>Challenges (cont.)</a:t>
            </a:r>
            <a:br>
              <a:rPr lang="en-US" altLang="en-US" sz="2800" b="1" smtClean="0"/>
            </a:br>
            <a:r>
              <a:rPr lang="en-US" altLang="ko-KR" sz="2000" smtClean="0"/>
              <a:t>Draft X.atag, Attribute aggregation framework</a:t>
            </a:r>
            <a:endParaRPr lang="en-US" altLang="en-US" sz="2000" smtClean="0">
              <a:ea typeface="맑은 고딕" panose="020B0503020000020004" pitchFamily="34" charset="-127"/>
            </a:endParaRPr>
          </a:p>
        </p:txBody>
      </p:sp>
      <p:sp>
        <p:nvSpPr>
          <p:cNvPr id="34819" name="Content Placeholder 2"/>
          <p:cNvSpPr>
            <a:spLocks noGrp="1"/>
          </p:cNvSpPr>
          <p:nvPr>
            <p:ph idx="1"/>
          </p:nvPr>
        </p:nvSpPr>
        <p:spPr>
          <a:xfrm>
            <a:off x="250825" y="1989138"/>
            <a:ext cx="8569325" cy="3311525"/>
          </a:xfrm>
        </p:spPr>
        <p:txBody>
          <a:bodyPr/>
          <a:lstStyle/>
          <a:p>
            <a:pPr>
              <a:buClr>
                <a:srgbClr val="FF0000"/>
              </a:buClr>
              <a:buFont typeface="Wingdings" panose="05000000000000000000" pitchFamily="2" charset="2"/>
              <a:buChar char="q"/>
            </a:pPr>
            <a:r>
              <a:rPr lang="en-GB" altLang="en-US" sz="2000" b="1" smtClean="0"/>
              <a:t>Attribute aggregation</a:t>
            </a:r>
            <a:r>
              <a:rPr lang="en-GB" altLang="en-US" sz="2000" smtClean="0"/>
              <a:t> is the process whereby a relying party obtains multiple attribute assertions for a subject , which have been issued by different SoAs, whilst the subject has </a:t>
            </a:r>
          </a:p>
          <a:p>
            <a:pPr>
              <a:buClr>
                <a:srgbClr val="FF0000"/>
              </a:buClr>
              <a:buFont typeface="Wingdings" panose="05000000000000000000" pitchFamily="2" charset="2"/>
              <a:buChar char="q"/>
            </a:pPr>
            <a:r>
              <a:rPr lang="en-GB" altLang="en-US" sz="2000" b="1" smtClean="0"/>
              <a:t>Attribute Aggregation Models</a:t>
            </a:r>
            <a:endParaRPr lang="en-US" altLang="en-US" sz="2000" b="1" smtClean="0"/>
          </a:p>
          <a:p>
            <a:pPr lvl="1"/>
            <a:r>
              <a:rPr lang="en-GB" altLang="en-US" sz="2000" smtClean="0"/>
              <a:t>Attribute aggregation can be performed by three different entities: the end user (client software), a trusted third party and the RP only needed to authenticate once to the system</a:t>
            </a:r>
            <a:endParaRPr lang="en-US" altLang="en-US" sz="2000" smtClean="0"/>
          </a:p>
        </p:txBody>
      </p:sp>
      <p:sp>
        <p:nvSpPr>
          <p:cNvPr id="34820"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4666" tIns="101568"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4821" name="Rectangle 7"/>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4822" name="Slide Number Placeholder 1"/>
          <p:cNvSpPr>
            <a:spLocks noGrp="1"/>
          </p:cNvSpPr>
          <p:nvPr>
            <p:ph type="sldNum" sz="quarter" idx="10"/>
          </p:nvPr>
        </p:nvSpPr>
        <p:spPr bwMode="auto">
          <a:xfrm>
            <a:off x="6875463" y="6308725"/>
            <a:ext cx="22685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C75CE69-A8CB-41C6-BB3C-62956A1A8B91}" type="slidenum">
              <a:rPr lang="en-US" altLang="en-US" sz="1200">
                <a:solidFill>
                  <a:srgbClr val="898989"/>
                </a:solidFill>
              </a:rPr>
              <a:pPr eaLnBrk="1" hangingPunct="1">
                <a:spcBef>
                  <a:spcPct val="0"/>
                </a:spcBef>
                <a:buFontTx/>
                <a:buNone/>
              </a:pPr>
              <a:t>26</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908050"/>
          </a:xfrm>
        </p:spPr>
        <p:txBody>
          <a:bodyPr/>
          <a:lstStyle/>
          <a:p>
            <a:r>
              <a:rPr lang="en-US" altLang="en-US" sz="2800" b="1" smtClean="0"/>
              <a:t>Challenges (cont.)</a:t>
            </a:r>
            <a:br>
              <a:rPr lang="en-US" altLang="en-US" sz="2800" b="1" smtClean="0"/>
            </a:br>
            <a:r>
              <a:rPr lang="en-US" altLang="en-US" sz="2000" smtClean="0"/>
              <a:t>Draft X.idmts, Framework for the interoperable exchange of trusted services</a:t>
            </a:r>
          </a:p>
        </p:txBody>
      </p:sp>
      <p:sp>
        <p:nvSpPr>
          <p:cNvPr id="35843" name="Rectangle 3"/>
          <p:cNvSpPr>
            <a:spLocks noGrp="1" noChangeArrowheads="1"/>
          </p:cNvSpPr>
          <p:nvPr>
            <p:ph type="body" idx="1"/>
          </p:nvPr>
        </p:nvSpPr>
        <p:spPr>
          <a:xfrm>
            <a:off x="395288" y="1557338"/>
            <a:ext cx="8640762" cy="4103687"/>
          </a:xfrm>
        </p:spPr>
        <p:txBody>
          <a:bodyPr/>
          <a:lstStyle/>
          <a:p>
            <a:pPr>
              <a:lnSpc>
                <a:spcPct val="90000"/>
              </a:lnSpc>
              <a:buClr>
                <a:srgbClr val="FF0000"/>
              </a:buClr>
              <a:buFont typeface="Wingdings" panose="05000000000000000000" pitchFamily="2" charset="2"/>
              <a:buChar char="§"/>
            </a:pPr>
            <a:r>
              <a:rPr lang="en-GB" altLang="en-US" sz="2400" smtClean="0"/>
              <a:t>This Recommendation provides for a gap analysis to assess the necessity of a framework for the invocation of services in a trusted fashion across IdM domains</a:t>
            </a:r>
            <a:endParaRPr lang="en-US" altLang="ko-KR" sz="2400" smtClean="0">
              <a:solidFill>
                <a:srgbClr val="09244D"/>
              </a:solidFill>
              <a:ea typeface="Gulim" panose="020B0600000101010101" pitchFamily="34" charset="-127"/>
            </a:endParaRPr>
          </a:p>
          <a:p>
            <a:pPr>
              <a:lnSpc>
                <a:spcPct val="90000"/>
              </a:lnSpc>
              <a:buClr>
                <a:srgbClr val="FF0000"/>
              </a:buClr>
              <a:buFont typeface="Wingdings" panose="05000000000000000000" pitchFamily="2" charset="2"/>
              <a:buChar char="§"/>
            </a:pPr>
            <a:endParaRPr lang="en-GB" altLang="en-US" sz="2400" smtClean="0"/>
          </a:p>
          <a:p>
            <a:pPr>
              <a:lnSpc>
                <a:spcPct val="90000"/>
              </a:lnSpc>
              <a:buClr>
                <a:srgbClr val="FF0000"/>
              </a:buClr>
              <a:buFont typeface="Wingdings" panose="05000000000000000000" pitchFamily="2" charset="2"/>
              <a:buChar char="§"/>
            </a:pPr>
            <a:r>
              <a:rPr lang="en-GB" altLang="en-US" sz="2400" smtClean="0"/>
              <a:t>The gap analysis would assess requirements for the trusted exchange of services with known assurance levels across IdM systems (e.g., e-banking, e-health)</a:t>
            </a:r>
          </a:p>
        </p:txBody>
      </p:sp>
      <p:sp>
        <p:nvSpPr>
          <p:cNvPr id="35844" name="Slide Number Placeholder 1"/>
          <p:cNvSpPr>
            <a:spLocks noGrp="1"/>
          </p:cNvSpPr>
          <p:nvPr>
            <p:ph type="sldNum" sz="quarter" idx="10"/>
          </p:nvPr>
        </p:nvSpPr>
        <p:spPr bwMode="auto">
          <a:xfrm>
            <a:off x="6875463" y="6308725"/>
            <a:ext cx="22685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AAC5101-1C64-433B-8A12-5D46E6203D0D}" type="slidenum">
              <a:rPr lang="en-US" altLang="en-US" sz="1200">
                <a:solidFill>
                  <a:srgbClr val="898989"/>
                </a:solidFill>
              </a:rPr>
              <a:pPr eaLnBrk="1" hangingPunct="1">
                <a:spcBef>
                  <a:spcPct val="0"/>
                </a:spcBef>
                <a:buFontTx/>
                <a:buNone/>
              </a:pPr>
              <a:t>27</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052513"/>
          </a:xfrm>
        </p:spPr>
        <p:txBody>
          <a:bodyPr/>
          <a:lstStyle/>
          <a:p>
            <a:r>
              <a:rPr lang="en-US" altLang="en-US" sz="2800" b="1" smtClean="0"/>
              <a:t>Challenges (cont.)</a:t>
            </a:r>
            <a:br>
              <a:rPr lang="en-US" altLang="en-US" sz="2800" b="1" smtClean="0"/>
            </a:br>
            <a:r>
              <a:rPr lang="en-US" altLang="en-US" sz="2000" smtClean="0"/>
              <a:t>Draft X.authi, Guideline to implement the authentication integration of the network layer and the service layer</a:t>
            </a:r>
          </a:p>
        </p:txBody>
      </p:sp>
      <p:sp>
        <p:nvSpPr>
          <p:cNvPr id="36867" name="Rectangle 3"/>
          <p:cNvSpPr>
            <a:spLocks noGrp="1" noChangeArrowheads="1"/>
          </p:cNvSpPr>
          <p:nvPr>
            <p:ph type="body" idx="1"/>
          </p:nvPr>
        </p:nvSpPr>
        <p:spPr>
          <a:xfrm>
            <a:off x="395288" y="1412875"/>
            <a:ext cx="8640762" cy="5249863"/>
          </a:xfrm>
        </p:spPr>
        <p:txBody>
          <a:bodyPr/>
          <a:lstStyle/>
          <a:p>
            <a:pPr>
              <a:buClr>
                <a:srgbClr val="FF0000"/>
              </a:buClr>
              <a:buFont typeface="Wingdings" panose="05000000000000000000" pitchFamily="2" charset="2"/>
              <a:buChar char="§"/>
            </a:pPr>
            <a:r>
              <a:rPr lang="en-US" altLang="en-US" sz="2400" smtClean="0"/>
              <a:t>Provides mechanisms and specifications for telecom operators to implement integrated authentication at the network layer and at the service layer</a:t>
            </a:r>
          </a:p>
          <a:p>
            <a:pPr>
              <a:buClr>
                <a:srgbClr val="FF0000"/>
              </a:buClr>
              <a:buFont typeface="Wingdings" panose="05000000000000000000" pitchFamily="2" charset="2"/>
              <a:buChar char="§"/>
            </a:pPr>
            <a:endParaRPr lang="en-US" altLang="en-US" sz="2400" smtClean="0"/>
          </a:p>
          <a:p>
            <a:pPr>
              <a:buClr>
                <a:srgbClr val="FF0000"/>
              </a:buClr>
              <a:buFont typeface="Wingdings" panose="05000000000000000000" pitchFamily="2" charset="2"/>
              <a:buChar char="§"/>
            </a:pPr>
            <a:r>
              <a:rPr lang="en-US" altLang="en-US" sz="2400" smtClean="0"/>
              <a:t>Defines the requirements, scenarios, technical frameworks and solutions for integrated authentication</a:t>
            </a:r>
          </a:p>
          <a:p>
            <a:pPr>
              <a:buClr>
                <a:srgbClr val="FF0000"/>
              </a:buClr>
              <a:buFont typeface="Wingdings" panose="05000000000000000000" pitchFamily="2" charset="2"/>
              <a:buChar char="§"/>
            </a:pPr>
            <a:endParaRPr lang="en-US" altLang="ko-KR" sz="2400" smtClean="0"/>
          </a:p>
          <a:p>
            <a:pPr>
              <a:buClr>
                <a:srgbClr val="FF0000"/>
              </a:buClr>
              <a:buFont typeface="Wingdings" panose="05000000000000000000" pitchFamily="2" charset="2"/>
              <a:buChar char="§"/>
            </a:pPr>
            <a:r>
              <a:rPr lang="en-US" altLang="ko-KR" sz="2400" smtClean="0"/>
              <a:t>When placing an integrated authentication between the service layer and network layer, the service layer can identify a user by using the authentication information from the network layer. Such integrated authentication allows a user to be authenticated just once at the network and at the service layer (i.e., single sign-on)</a:t>
            </a:r>
          </a:p>
        </p:txBody>
      </p:sp>
      <p:sp>
        <p:nvSpPr>
          <p:cNvPr id="36868" name="Slide Number Placeholder 1"/>
          <p:cNvSpPr>
            <a:spLocks noGrp="1"/>
          </p:cNvSpPr>
          <p:nvPr>
            <p:ph type="sldNum" sz="quarter" idx="10"/>
          </p:nvPr>
        </p:nvSpPr>
        <p:spPr bwMode="auto">
          <a:xfrm>
            <a:off x="6875463" y="6237288"/>
            <a:ext cx="2268537" cy="43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954808F-BA7A-4008-AE76-ADEDD39E8FDD}" type="slidenum">
              <a:rPr lang="en-US" altLang="en-US" sz="1200">
                <a:solidFill>
                  <a:srgbClr val="898989"/>
                </a:solidFill>
              </a:rPr>
              <a:pPr eaLnBrk="1" hangingPunct="1">
                <a:spcBef>
                  <a:spcPct val="0"/>
                </a:spcBef>
                <a:buFontTx/>
                <a:buNone/>
              </a:pPr>
              <a:t>28</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388" y="115888"/>
            <a:ext cx="8764587" cy="792162"/>
          </a:xfrm>
        </p:spPr>
        <p:txBody>
          <a:bodyPr/>
          <a:lstStyle/>
          <a:p>
            <a:r>
              <a:rPr lang="en-US" altLang="en-US" sz="2800" b="1" smtClean="0"/>
              <a:t>Challenges (cont.)</a:t>
            </a:r>
            <a:br>
              <a:rPr lang="en-US" altLang="en-US" sz="2800" b="1" smtClean="0"/>
            </a:br>
            <a:r>
              <a:rPr lang="en-US" altLang="en-US" sz="2000" smtClean="0"/>
              <a:t>Draft X.giim, Mechanisms to support interoperability across different IdM services</a:t>
            </a:r>
          </a:p>
        </p:txBody>
      </p:sp>
      <p:sp>
        <p:nvSpPr>
          <p:cNvPr id="37891" name="Rectangle 3"/>
          <p:cNvSpPr>
            <a:spLocks noGrp="1" noChangeArrowheads="1"/>
          </p:cNvSpPr>
          <p:nvPr>
            <p:ph type="body" idx="1"/>
          </p:nvPr>
        </p:nvSpPr>
        <p:spPr>
          <a:xfrm>
            <a:off x="395288" y="1341438"/>
            <a:ext cx="8640762" cy="2159000"/>
          </a:xfrm>
        </p:spPr>
        <p:txBody>
          <a:bodyPr/>
          <a:lstStyle/>
          <a:p>
            <a:pPr>
              <a:buClr>
                <a:srgbClr val="FF0000"/>
              </a:buClr>
              <a:buFont typeface="Wingdings" panose="05000000000000000000" pitchFamily="2" charset="2"/>
              <a:buChar char="§"/>
            </a:pPr>
            <a:r>
              <a:rPr lang="en-US" altLang="ko-KR" sz="2400" smtClean="0"/>
              <a:t>Generic identity management (IdM) interoperability mechanisms aim to simplify the complicated process of interaction among different identity management (IdM) systems</a:t>
            </a:r>
          </a:p>
          <a:p>
            <a:pPr>
              <a:buClr>
                <a:srgbClr val="FF0000"/>
              </a:buClr>
              <a:buFont typeface="Wingdings" panose="05000000000000000000" pitchFamily="2" charset="2"/>
              <a:buChar char="§"/>
            </a:pPr>
            <a:r>
              <a:rPr lang="en-GB" altLang="en-US" sz="2400" smtClean="0"/>
              <a:t>Describes the level of federation trust, trust framework for interoperability and introduces four typical identity management (IdM) interoperability scenarios</a:t>
            </a:r>
          </a:p>
          <a:p>
            <a:pPr>
              <a:buClr>
                <a:srgbClr val="FF0000"/>
              </a:buClr>
              <a:buFont typeface="Wingdings" panose="05000000000000000000" pitchFamily="2" charset="2"/>
              <a:buChar char="§"/>
            </a:pPr>
            <a:endParaRPr lang="en-US" altLang="ko-KR" sz="2400" smtClean="0"/>
          </a:p>
        </p:txBody>
      </p:sp>
      <p:sp>
        <p:nvSpPr>
          <p:cNvPr id="37892"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8A2B19C-6FB5-4AD4-9C59-FDCBEFE38E42}" type="slidenum">
              <a:rPr lang="en-US" altLang="en-US" sz="1200">
                <a:solidFill>
                  <a:srgbClr val="898989"/>
                </a:solidFill>
              </a:rPr>
              <a:pPr eaLnBrk="1" hangingPunct="1">
                <a:spcBef>
                  <a:spcPct val="0"/>
                </a:spcBef>
                <a:buFontTx/>
                <a:buNone/>
              </a:pPr>
              <a:t>29</a:t>
            </a:fld>
            <a:r>
              <a:rPr lang="en-US" altLang="en-US" sz="1200">
                <a:solidFill>
                  <a:srgbClr val="898989"/>
                </a:solidFill>
              </a:rPr>
              <a:t>/40</a:t>
            </a:r>
          </a:p>
        </p:txBody>
      </p:sp>
      <p:grpSp>
        <p:nvGrpSpPr>
          <p:cNvPr id="37893" name="Canvas 2"/>
          <p:cNvGrpSpPr>
            <a:grpSpLocks/>
          </p:cNvGrpSpPr>
          <p:nvPr/>
        </p:nvGrpSpPr>
        <p:grpSpPr bwMode="auto">
          <a:xfrm>
            <a:off x="2195513" y="3725863"/>
            <a:ext cx="5257800" cy="3070225"/>
            <a:chOff x="1494" y="1659"/>
            <a:chExt cx="8280" cy="4836"/>
          </a:xfrm>
        </p:grpSpPr>
        <p:sp>
          <p:nvSpPr>
            <p:cNvPr id="37898" name="AutoShape 62"/>
            <p:cNvSpPr>
              <a:spLocks noChangeAspect="1" noChangeArrowheads="1"/>
            </p:cNvSpPr>
            <p:nvPr/>
          </p:nvSpPr>
          <p:spPr bwMode="auto">
            <a:xfrm>
              <a:off x="1494" y="1659"/>
              <a:ext cx="8280" cy="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7899" name="Text Box 4"/>
            <p:cNvSpPr txBox="1">
              <a:spLocks noChangeArrowheads="1"/>
            </p:cNvSpPr>
            <p:nvPr/>
          </p:nvSpPr>
          <p:spPr bwMode="auto">
            <a:xfrm>
              <a:off x="1614" y="2503"/>
              <a:ext cx="1980" cy="18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GB" altLang="en-US" sz="1400">
                  <a:latin typeface="Times New Roman" panose="02020603050405020304" pitchFamily="18" charset="0"/>
                  <a:ea typeface="宋体" panose="02010600030101010101" pitchFamily="2" charset="-122"/>
                </a:rPr>
                <a:t>Trust Establishment</a:t>
              </a:r>
              <a:endParaRPr lang="en-US" altLang="en-US" sz="1400">
                <a:latin typeface="Arial" panose="020B0604020202020204" pitchFamily="34" charset="0"/>
                <a:ea typeface="宋体" panose="02010600030101010101" pitchFamily="2" charset="-122"/>
              </a:endParaRPr>
            </a:p>
            <a:p>
              <a:pPr>
                <a:spcBef>
                  <a:spcPct val="0"/>
                </a:spcBef>
                <a:buFontTx/>
                <a:buNone/>
              </a:pPr>
              <a:r>
                <a:rPr lang="en-GB" altLang="zh-CN" sz="1400">
                  <a:latin typeface="Times New Roman" panose="02020603050405020304" pitchFamily="18" charset="0"/>
                </a:rPr>
                <a:t>Identity information </a:t>
              </a:r>
              <a:endParaRPr lang="en-US" altLang="zh-CN" sz="1400">
                <a:latin typeface="Arial" panose="020B0604020202020204" pitchFamily="34" charset="0"/>
              </a:endParaRPr>
            </a:p>
            <a:p>
              <a:pPr>
                <a:spcBef>
                  <a:spcPct val="0"/>
                </a:spcBef>
                <a:buFontTx/>
                <a:buNone/>
              </a:pPr>
              <a:r>
                <a:rPr lang="en-GB" altLang="zh-CN" sz="1400">
                  <a:latin typeface="Times New Roman" panose="02020603050405020304" pitchFamily="18" charset="0"/>
                </a:rPr>
                <a:t> discovery</a:t>
              </a:r>
              <a:endParaRPr lang="en-GB" altLang="zh-CN" sz="1400">
                <a:latin typeface="Arial" panose="020B0604020202020204" pitchFamily="34" charset="0"/>
              </a:endParaRPr>
            </a:p>
          </p:txBody>
        </p:sp>
        <p:sp>
          <p:nvSpPr>
            <p:cNvPr id="37900" name="Text Box 5"/>
            <p:cNvSpPr txBox="1">
              <a:spLocks noChangeArrowheads="1"/>
            </p:cNvSpPr>
            <p:nvPr/>
          </p:nvSpPr>
          <p:spPr bwMode="auto">
            <a:xfrm>
              <a:off x="4448" y="5093"/>
              <a:ext cx="2835" cy="1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GB" altLang="en-US" sz="1400">
                  <a:latin typeface="Times New Roman" panose="02020603050405020304" pitchFamily="18" charset="0"/>
                  <a:ea typeface="宋体" panose="02010600030101010101" pitchFamily="2" charset="-122"/>
                </a:rPr>
                <a:t>Trust</a:t>
              </a:r>
              <a:br>
                <a:rPr lang="en-GB" altLang="en-US" sz="1400">
                  <a:latin typeface="Times New Roman" panose="02020603050405020304" pitchFamily="18" charset="0"/>
                  <a:ea typeface="宋体" panose="02010600030101010101" pitchFamily="2" charset="-122"/>
                </a:rPr>
              </a:br>
              <a:r>
                <a:rPr lang="en-GB" altLang="en-US" sz="1400">
                  <a:latin typeface="Times New Roman" panose="02020603050405020304" pitchFamily="18" charset="0"/>
                  <a:ea typeface="宋体" panose="02010600030101010101" pitchFamily="2" charset="-122"/>
                </a:rPr>
                <a:t>Establishment/</a:t>
              </a:r>
              <a:endParaRPr lang="en-US" altLang="en-US" sz="1400">
                <a:latin typeface="Times New Roman" panose="02020603050405020304" pitchFamily="18" charset="0"/>
                <a:ea typeface="宋体" panose="02010600030101010101" pitchFamily="2" charset="-122"/>
              </a:endParaRPr>
            </a:p>
            <a:p>
              <a:pPr>
                <a:spcBef>
                  <a:spcPct val="0"/>
                </a:spcBef>
                <a:buFontTx/>
                <a:buNone/>
              </a:pPr>
              <a:r>
                <a:rPr lang="en-GB" altLang="zh-CN" sz="1400">
                  <a:latin typeface="Times New Roman" panose="02020603050405020304" pitchFamily="18" charset="0"/>
                </a:rPr>
                <a:t>Identity</a:t>
              </a:r>
              <a:br>
                <a:rPr lang="en-GB" altLang="zh-CN" sz="1400">
                  <a:latin typeface="Times New Roman" panose="02020603050405020304" pitchFamily="18" charset="0"/>
                </a:rPr>
              </a:br>
              <a:r>
                <a:rPr lang="en-GB" altLang="zh-CN" sz="1400">
                  <a:latin typeface="Times New Roman" panose="02020603050405020304" pitchFamily="18" charset="0"/>
                </a:rPr>
                <a:t>information discovery</a:t>
              </a:r>
            </a:p>
          </p:txBody>
        </p:sp>
        <p:sp>
          <p:nvSpPr>
            <p:cNvPr id="37901" name="Rectangle 6"/>
            <p:cNvSpPr>
              <a:spLocks noChangeArrowheads="1"/>
            </p:cNvSpPr>
            <p:nvPr/>
          </p:nvSpPr>
          <p:spPr bwMode="auto">
            <a:xfrm>
              <a:off x="3114" y="3687"/>
              <a:ext cx="1260" cy="249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fontAlgn="ctr">
                <a:spcBef>
                  <a:spcPct val="0"/>
                </a:spcBef>
                <a:buFontTx/>
                <a:buNone/>
              </a:pPr>
              <a:r>
                <a:rPr lang="en-GB" altLang="en-US" sz="2000">
                  <a:latin typeface="Times New Roman" panose="02020603050405020304" pitchFamily="18" charset="0"/>
                  <a:ea typeface="宋体" panose="02010600030101010101" pitchFamily="2" charset="-122"/>
                </a:rPr>
                <a:t>RP</a:t>
              </a:r>
              <a:endParaRPr lang="en-GB" altLang="en-US" sz="2000">
                <a:latin typeface="Arial" panose="020B0604020202020204" pitchFamily="34" charset="0"/>
                <a:ea typeface="宋体" panose="02010600030101010101" pitchFamily="2" charset="-122"/>
              </a:endParaRPr>
            </a:p>
          </p:txBody>
        </p:sp>
        <p:sp>
          <p:nvSpPr>
            <p:cNvPr id="37902" name="Rectangle 7"/>
            <p:cNvSpPr>
              <a:spLocks noChangeArrowheads="1"/>
            </p:cNvSpPr>
            <p:nvPr/>
          </p:nvSpPr>
          <p:spPr bwMode="auto">
            <a:xfrm>
              <a:off x="3114" y="1971"/>
              <a:ext cx="1260" cy="780"/>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2000">
                  <a:latin typeface="Times New Roman" panose="02020603050405020304" pitchFamily="18" charset="0"/>
                  <a:ea typeface="宋体" panose="02010600030101010101" pitchFamily="2" charset="-122"/>
                </a:rPr>
                <a:t>I</a:t>
              </a:r>
              <a:r>
                <a:rPr lang="en-GB" altLang="zh-CN" sz="2000">
                  <a:latin typeface="Times New Roman" panose="02020603050405020304" pitchFamily="18" charset="0"/>
                </a:rPr>
                <a:t>dP</a:t>
              </a:r>
              <a:endParaRPr lang="en-GB" altLang="zh-CN" sz="2000">
                <a:latin typeface="Arial" panose="020B0604020202020204" pitchFamily="34" charset="0"/>
              </a:endParaRPr>
            </a:p>
          </p:txBody>
        </p:sp>
        <p:sp>
          <p:nvSpPr>
            <p:cNvPr id="37903" name="Rectangle 8"/>
            <p:cNvSpPr>
              <a:spLocks noChangeArrowheads="1"/>
            </p:cNvSpPr>
            <p:nvPr/>
          </p:nvSpPr>
          <p:spPr bwMode="auto">
            <a:xfrm>
              <a:off x="6534" y="3687"/>
              <a:ext cx="1260" cy="249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fontAlgn="ctr">
                <a:spcBef>
                  <a:spcPct val="0"/>
                </a:spcBef>
                <a:buFontTx/>
                <a:buNone/>
              </a:pPr>
              <a:r>
                <a:rPr lang="en-GB" altLang="en-US" sz="2000">
                  <a:latin typeface="Times New Roman" panose="02020603050405020304" pitchFamily="18" charset="0"/>
                  <a:ea typeface="宋体" panose="02010600030101010101" pitchFamily="2" charset="-122"/>
                </a:rPr>
                <a:t>RP</a:t>
              </a:r>
              <a:endParaRPr lang="en-GB" altLang="en-US" sz="2000">
                <a:latin typeface="Arial" panose="020B0604020202020204" pitchFamily="34" charset="0"/>
                <a:ea typeface="宋体" panose="02010600030101010101" pitchFamily="2" charset="-122"/>
              </a:endParaRPr>
            </a:p>
          </p:txBody>
        </p:sp>
        <p:sp>
          <p:nvSpPr>
            <p:cNvPr id="37904" name="Rectangle 9"/>
            <p:cNvSpPr>
              <a:spLocks noChangeArrowheads="1"/>
            </p:cNvSpPr>
            <p:nvPr/>
          </p:nvSpPr>
          <p:spPr bwMode="auto">
            <a:xfrm>
              <a:off x="6534" y="1971"/>
              <a:ext cx="1260" cy="780"/>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2000">
                  <a:latin typeface="Times New Roman" panose="02020603050405020304" pitchFamily="18" charset="0"/>
                  <a:ea typeface="宋体" panose="02010600030101010101" pitchFamily="2" charset="-122"/>
                </a:rPr>
                <a:t>I</a:t>
              </a:r>
              <a:r>
                <a:rPr lang="en-GB" altLang="zh-CN" sz="2000">
                  <a:latin typeface="Times New Roman" panose="02020603050405020304" pitchFamily="18" charset="0"/>
                </a:rPr>
                <a:t>dP</a:t>
              </a:r>
              <a:endParaRPr lang="en-GB" altLang="zh-CN" sz="2000">
                <a:latin typeface="Arial" panose="020B0604020202020204" pitchFamily="34" charset="0"/>
              </a:endParaRPr>
            </a:p>
          </p:txBody>
        </p:sp>
        <p:sp>
          <p:nvSpPr>
            <p:cNvPr id="37905" name="Line 10"/>
            <p:cNvSpPr>
              <a:spLocks noChangeShapeType="1"/>
            </p:cNvSpPr>
            <p:nvPr/>
          </p:nvSpPr>
          <p:spPr bwMode="auto">
            <a:xfrm>
              <a:off x="4374" y="4622"/>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11"/>
            <p:cNvSpPr>
              <a:spLocks noChangeShapeType="1"/>
            </p:cNvSpPr>
            <p:nvPr/>
          </p:nvSpPr>
          <p:spPr bwMode="auto">
            <a:xfrm flipV="1">
              <a:off x="3654" y="2751"/>
              <a:ext cx="1" cy="93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Text Box 12"/>
            <p:cNvSpPr txBox="1">
              <a:spLocks noChangeArrowheads="1"/>
            </p:cNvSpPr>
            <p:nvPr/>
          </p:nvSpPr>
          <p:spPr bwMode="auto">
            <a:xfrm>
              <a:off x="4404" y="2574"/>
              <a:ext cx="2100" cy="1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GB" altLang="en-US" sz="1400">
                  <a:latin typeface="Times New Roman" panose="02020603050405020304" pitchFamily="18" charset="0"/>
                  <a:ea typeface="宋体" panose="02010600030101010101" pitchFamily="2" charset="-122"/>
                </a:rPr>
                <a:t>Authentication/</a:t>
              </a:r>
              <a:endParaRPr lang="en-US" altLang="en-US" sz="1400">
                <a:latin typeface="Times New Roman" panose="02020603050405020304" pitchFamily="18" charset="0"/>
                <a:ea typeface="宋体" panose="02010600030101010101" pitchFamily="2" charset="-122"/>
              </a:endParaRPr>
            </a:p>
            <a:p>
              <a:pPr>
                <a:spcBef>
                  <a:spcPct val="0"/>
                </a:spcBef>
                <a:buFontTx/>
                <a:buNone/>
              </a:pPr>
              <a:r>
                <a:rPr lang="en-GB" altLang="en-US" sz="1400">
                  <a:latin typeface="Times New Roman" panose="02020603050405020304" pitchFamily="18" charset="0"/>
                  <a:ea typeface="宋体" panose="02010600030101010101" pitchFamily="2" charset="-122"/>
                </a:rPr>
                <a:t>Authorization/</a:t>
              </a:r>
              <a:endParaRPr lang="en-US" altLang="en-US" sz="1400">
                <a:latin typeface="Times New Roman" panose="02020603050405020304" pitchFamily="18" charset="0"/>
                <a:ea typeface="宋体" panose="02010600030101010101" pitchFamily="2" charset="-122"/>
              </a:endParaRPr>
            </a:p>
            <a:p>
              <a:pPr>
                <a:spcBef>
                  <a:spcPct val="0"/>
                </a:spcBef>
                <a:buFontTx/>
                <a:buNone/>
              </a:pPr>
              <a:r>
                <a:rPr lang="en-GB" altLang="zh-CN" sz="1400">
                  <a:latin typeface="Times New Roman" panose="02020603050405020304" pitchFamily="18" charset="0"/>
                </a:rPr>
                <a:t>Attribute Exchange</a:t>
              </a:r>
              <a:r>
                <a:rPr lang="en-GB" altLang="zh-CN" sz="900">
                  <a:latin typeface="Times New Roman" panose="02020603050405020304" pitchFamily="18" charset="0"/>
                </a:rPr>
                <a:t> </a:t>
              </a:r>
              <a:endParaRPr lang="en-GB" altLang="zh-CN" sz="1800">
                <a:latin typeface="Arial" panose="020B0604020202020204" pitchFamily="34" charset="0"/>
              </a:endParaRPr>
            </a:p>
          </p:txBody>
        </p:sp>
        <p:sp>
          <p:nvSpPr>
            <p:cNvPr id="37908" name="Line 13"/>
            <p:cNvSpPr>
              <a:spLocks noChangeShapeType="1"/>
            </p:cNvSpPr>
            <p:nvPr/>
          </p:nvSpPr>
          <p:spPr bwMode="auto">
            <a:xfrm flipV="1">
              <a:off x="7074" y="2751"/>
              <a:ext cx="1" cy="9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Line 14"/>
            <p:cNvSpPr>
              <a:spLocks noChangeShapeType="1"/>
            </p:cNvSpPr>
            <p:nvPr/>
          </p:nvSpPr>
          <p:spPr bwMode="auto">
            <a:xfrm flipV="1">
              <a:off x="3894" y="2751"/>
              <a:ext cx="1" cy="9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15"/>
            <p:cNvSpPr>
              <a:spLocks noChangeShapeType="1"/>
            </p:cNvSpPr>
            <p:nvPr/>
          </p:nvSpPr>
          <p:spPr bwMode="auto">
            <a:xfrm>
              <a:off x="4374" y="5091"/>
              <a:ext cx="2160" cy="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16"/>
            <p:cNvSpPr>
              <a:spLocks noChangeShapeType="1"/>
            </p:cNvSpPr>
            <p:nvPr/>
          </p:nvSpPr>
          <p:spPr bwMode="auto">
            <a:xfrm flipV="1">
              <a:off x="7314" y="2751"/>
              <a:ext cx="1" cy="93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894" name="Text Box 17"/>
          <p:cNvSpPr txBox="1">
            <a:spLocks noChangeArrowheads="1"/>
          </p:cNvSpPr>
          <p:nvPr/>
        </p:nvSpPr>
        <p:spPr bwMode="auto">
          <a:xfrm>
            <a:off x="6234113" y="4438650"/>
            <a:ext cx="1793875" cy="806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GB" altLang="en-US" sz="1400">
                <a:latin typeface="Times New Roman" panose="02020603050405020304" pitchFamily="18" charset="0"/>
                <a:ea typeface="宋体" panose="02010600030101010101" pitchFamily="2" charset="-122"/>
              </a:rPr>
              <a:t>Trust Establishment/</a:t>
            </a:r>
            <a:endParaRPr lang="en-US" altLang="en-US" sz="1400">
              <a:latin typeface="Times New Roman" panose="02020603050405020304" pitchFamily="18" charset="0"/>
              <a:ea typeface="宋体" panose="02010600030101010101" pitchFamily="2" charset="-122"/>
            </a:endParaRPr>
          </a:p>
          <a:p>
            <a:pPr>
              <a:spcBef>
                <a:spcPct val="0"/>
              </a:spcBef>
              <a:buFontTx/>
              <a:buNone/>
            </a:pPr>
            <a:r>
              <a:rPr lang="en-GB" altLang="zh-CN" sz="1400">
                <a:latin typeface="Times New Roman" panose="02020603050405020304" pitchFamily="18" charset="0"/>
              </a:rPr>
              <a:t>Identity information </a:t>
            </a:r>
            <a:endParaRPr lang="en-US" altLang="zh-CN" sz="1400">
              <a:latin typeface="Times New Roman" panose="02020603050405020304" pitchFamily="18" charset="0"/>
            </a:endParaRPr>
          </a:p>
          <a:p>
            <a:pPr>
              <a:spcBef>
                <a:spcPct val="0"/>
              </a:spcBef>
              <a:buFontTx/>
              <a:buNone/>
            </a:pPr>
            <a:r>
              <a:rPr lang="en-GB" altLang="zh-CN" sz="1400">
                <a:latin typeface="Times New Roman" panose="02020603050405020304" pitchFamily="18" charset="0"/>
              </a:rPr>
              <a:t> discovery</a:t>
            </a:r>
          </a:p>
        </p:txBody>
      </p:sp>
      <p:sp>
        <p:nvSpPr>
          <p:cNvPr id="37895"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7896"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7897" name="Rectangle 73"/>
          <p:cNvSpPr>
            <a:spLocks noChangeArrowheads="1"/>
          </p:cNvSpPr>
          <p:nvPr/>
        </p:nvSpPr>
        <p:spPr bwMode="auto">
          <a:xfrm>
            <a:off x="0" y="3527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549275"/>
          </a:xfrm>
        </p:spPr>
        <p:txBody>
          <a:bodyPr/>
          <a:lstStyle/>
          <a:p>
            <a:r>
              <a:rPr lang="en-GB" altLang="en-US" sz="2800" b="1" smtClean="0"/>
              <a:t>Overview of ITU-T SG 17</a:t>
            </a:r>
            <a:endParaRPr lang="en-US" altLang="en-US" sz="2800" b="1" smtClean="0"/>
          </a:p>
        </p:txBody>
      </p:sp>
      <p:sp>
        <p:nvSpPr>
          <p:cNvPr id="11267" name="Content Placeholder 2"/>
          <p:cNvSpPr>
            <a:spLocks noGrp="1"/>
          </p:cNvSpPr>
          <p:nvPr>
            <p:ph idx="1"/>
          </p:nvPr>
        </p:nvSpPr>
        <p:spPr>
          <a:xfrm>
            <a:off x="250825" y="1125538"/>
            <a:ext cx="8893175" cy="4967287"/>
          </a:xfrm>
        </p:spPr>
        <p:txBody>
          <a:bodyPr/>
          <a:lstStyle/>
          <a:p>
            <a:pPr>
              <a:lnSpc>
                <a:spcPct val="80000"/>
              </a:lnSpc>
              <a:buClr>
                <a:srgbClr val="FF0000"/>
              </a:buClr>
              <a:buFont typeface="Wingdings" panose="05000000000000000000" pitchFamily="2" charset="2"/>
              <a:buChar char="§"/>
            </a:pPr>
            <a:r>
              <a:rPr lang="en-US" altLang="en-US" sz="2200" smtClean="0"/>
              <a:t>Primary focus is to build confidence and security in the use of ICTs</a:t>
            </a:r>
          </a:p>
          <a:p>
            <a:pPr>
              <a:lnSpc>
                <a:spcPct val="80000"/>
              </a:lnSpc>
              <a:buClr>
                <a:srgbClr val="FF0000"/>
              </a:buClr>
              <a:buFont typeface="Wingdings" panose="05000000000000000000" pitchFamily="2" charset="2"/>
              <a:buChar char="§"/>
            </a:pPr>
            <a:r>
              <a:rPr lang="en-US" altLang="en-US" sz="2200" smtClean="0"/>
              <a:t>Meets twice a year</a:t>
            </a:r>
          </a:p>
          <a:p>
            <a:pPr>
              <a:lnSpc>
                <a:spcPct val="80000"/>
              </a:lnSpc>
              <a:buClr>
                <a:srgbClr val="FF0000"/>
              </a:buClr>
              <a:buFont typeface="Wingdings" panose="05000000000000000000" pitchFamily="2" charset="2"/>
              <a:buChar char="§"/>
            </a:pPr>
            <a:r>
              <a:rPr lang="en-US" altLang="en-US" sz="2200" smtClean="0"/>
              <a:t>Is responsible for 312 approved Recommendations and 18 approved Supplements </a:t>
            </a:r>
          </a:p>
          <a:p>
            <a:pPr>
              <a:lnSpc>
                <a:spcPct val="80000"/>
              </a:lnSpc>
              <a:buClr>
                <a:srgbClr val="FF0000"/>
              </a:buClr>
              <a:buFont typeface="Wingdings" panose="05000000000000000000" pitchFamily="2" charset="2"/>
              <a:buChar char="§"/>
            </a:pPr>
            <a:r>
              <a:rPr lang="en-US" altLang="en-US" sz="2200" smtClean="0"/>
              <a:t>Large program of work:</a:t>
            </a:r>
          </a:p>
          <a:p>
            <a:pPr marL="1314450" lvl="1" indent="-457200">
              <a:lnSpc>
                <a:spcPct val="80000"/>
              </a:lnSpc>
              <a:spcBef>
                <a:spcPts val="600"/>
              </a:spcBef>
              <a:spcAft>
                <a:spcPts val="600"/>
              </a:spcAft>
              <a:buClr>
                <a:srgbClr val="FF0000"/>
              </a:buClr>
            </a:pPr>
            <a:r>
              <a:rPr lang="en-US" altLang="en-US" sz="1800" smtClean="0">
                <a:ea typeface="Gulim" panose="020B0600000101010101" pitchFamily="34" charset="-127"/>
              </a:rPr>
              <a:t>April 2013 meeting: approved 3 Recommendations,  and 3 Supplements; 9 new work items added to work program in 2013 </a:t>
            </a:r>
          </a:p>
          <a:p>
            <a:pPr marL="1314450" lvl="1" indent="-457200">
              <a:lnSpc>
                <a:spcPct val="80000"/>
              </a:lnSpc>
              <a:spcBef>
                <a:spcPts val="600"/>
              </a:spcBef>
              <a:spcAft>
                <a:spcPts val="600"/>
              </a:spcAft>
              <a:buClr>
                <a:srgbClr val="FF0000"/>
              </a:buClr>
            </a:pPr>
            <a:r>
              <a:rPr lang="en-US" altLang="en-US" sz="1800" smtClean="0">
                <a:ea typeface="Gulim" panose="020B0600000101010101" pitchFamily="34" charset="-127"/>
              </a:rPr>
              <a:t>101 new or revised Recommendations and other texts are under development for approval in September 2013 or later</a:t>
            </a:r>
          </a:p>
          <a:p>
            <a:pPr>
              <a:lnSpc>
                <a:spcPct val="90000"/>
              </a:lnSpc>
              <a:buClr>
                <a:srgbClr val="FF0000"/>
              </a:buClr>
              <a:buFont typeface="Wingdings" panose="05000000000000000000" pitchFamily="2" charset="2"/>
              <a:buChar char="§"/>
            </a:pPr>
            <a:r>
              <a:rPr lang="en-US" altLang="en-US" sz="2200" smtClean="0"/>
              <a:t>Lead Study Group on:</a:t>
            </a:r>
            <a:br>
              <a:rPr lang="en-US" altLang="en-US" sz="2200" smtClean="0"/>
            </a:br>
            <a:r>
              <a:rPr lang="en-US" altLang="en-US" sz="2200" smtClean="0"/>
              <a:t>● Security</a:t>
            </a:r>
            <a:br>
              <a:rPr lang="en-US" altLang="en-US" sz="2200" smtClean="0"/>
            </a:br>
            <a:r>
              <a:rPr lang="en-US" altLang="en-US" sz="2200" smtClean="0"/>
              <a:t>● Identity management (IdM)</a:t>
            </a:r>
            <a:br>
              <a:rPr lang="en-US" altLang="en-US" sz="2200" smtClean="0"/>
            </a:br>
            <a:r>
              <a:rPr lang="en-US" altLang="en-US" sz="2200" smtClean="0"/>
              <a:t>● Languages and description techniques</a:t>
            </a:r>
          </a:p>
          <a:p>
            <a:pPr>
              <a:lnSpc>
                <a:spcPct val="90000"/>
              </a:lnSpc>
              <a:buClr>
                <a:srgbClr val="FF0000"/>
              </a:buClr>
              <a:buFont typeface="Wingdings" panose="05000000000000000000" pitchFamily="2" charset="2"/>
              <a:buChar char="§"/>
            </a:pPr>
            <a:r>
              <a:rPr lang="en-US" altLang="en-US" sz="2200" smtClean="0"/>
              <a:t>Work organized into 5 Working Parties with 12 Questions</a:t>
            </a:r>
          </a:p>
        </p:txBody>
      </p:sp>
      <p:sp>
        <p:nvSpPr>
          <p:cNvPr id="11268" name="Slide Number Placeholder 1"/>
          <p:cNvSpPr>
            <a:spLocks noGrp="1"/>
          </p:cNvSpPr>
          <p:nvPr>
            <p:ph type="sldNum" sz="quarter" idx="10"/>
          </p:nvPr>
        </p:nvSpPr>
        <p:spPr bwMode="auto">
          <a:xfrm>
            <a:off x="7010400" y="6237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A0AA928-878C-4A71-93F4-A3778782B793}" type="slidenum">
              <a:rPr lang="en-US" altLang="en-US" sz="1200">
                <a:solidFill>
                  <a:srgbClr val="898989"/>
                </a:solidFill>
              </a:rPr>
              <a:pPr eaLnBrk="1" hangingPunct="1">
                <a:spcBef>
                  <a:spcPct val="0"/>
                </a:spcBef>
                <a:buFontTx/>
                <a:buNone/>
              </a:pPr>
              <a:t>3</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0"/>
            <a:ext cx="8620125" cy="836613"/>
          </a:xfrm>
        </p:spPr>
        <p:txBody>
          <a:bodyPr/>
          <a:lstStyle/>
          <a:p>
            <a:r>
              <a:rPr lang="en-US" altLang="en-US" sz="2800" b="1" smtClean="0"/>
              <a:t>Challenges (cont.)</a:t>
            </a:r>
            <a:br>
              <a:rPr lang="en-US" altLang="en-US" sz="2800" b="1" smtClean="0"/>
            </a:br>
            <a:r>
              <a:rPr lang="en-US" altLang="en-US" sz="2000" smtClean="0"/>
              <a:t>Draft X.idmcc, Requirements for IdM in cloud computing</a:t>
            </a:r>
          </a:p>
        </p:txBody>
      </p:sp>
      <p:sp>
        <p:nvSpPr>
          <p:cNvPr id="38915" name="Rectangle 3"/>
          <p:cNvSpPr>
            <a:spLocks noGrp="1" noChangeArrowheads="1"/>
          </p:cNvSpPr>
          <p:nvPr>
            <p:ph type="body" idx="1"/>
          </p:nvPr>
        </p:nvSpPr>
        <p:spPr>
          <a:xfrm>
            <a:off x="395288" y="1125538"/>
            <a:ext cx="8640762" cy="3311525"/>
          </a:xfrm>
        </p:spPr>
        <p:txBody>
          <a:bodyPr/>
          <a:lstStyle/>
          <a:p>
            <a:pPr>
              <a:buClr>
                <a:srgbClr val="FF0000"/>
              </a:buClr>
              <a:buFont typeface="Wingdings" panose="05000000000000000000" pitchFamily="2" charset="2"/>
              <a:buChar char="§"/>
            </a:pPr>
            <a:r>
              <a:rPr lang="en-US" altLang="en-US" sz="2000" smtClean="0"/>
              <a:t>Provides requirements for the harmonization of the telecommunication services in the cloud computing environment </a:t>
            </a:r>
          </a:p>
          <a:p>
            <a:pPr>
              <a:buClr>
                <a:srgbClr val="FF0000"/>
              </a:buClr>
              <a:buFont typeface="Wingdings" panose="05000000000000000000" pitchFamily="2" charset="2"/>
              <a:buChar char="§"/>
            </a:pPr>
            <a:r>
              <a:rPr lang="en-US" altLang="en-US" sz="2000" smtClean="0"/>
              <a:t>Identifies use-case and requirements</a:t>
            </a:r>
          </a:p>
          <a:p>
            <a:pPr>
              <a:buClr>
                <a:srgbClr val="FF0000"/>
              </a:buClr>
              <a:buFont typeface="Wingdings" panose="05000000000000000000" pitchFamily="2" charset="2"/>
              <a:buChar char="§"/>
            </a:pPr>
            <a:r>
              <a:rPr lang="en-US" altLang="en-US" sz="2000" smtClean="0"/>
              <a:t>How to harmonize the telecommunication services and the Internet services based on a common identity management method in the cloud computing environment</a:t>
            </a:r>
          </a:p>
          <a:p>
            <a:pPr>
              <a:buClr>
                <a:srgbClr val="FF0000"/>
              </a:buClr>
              <a:buFont typeface="Wingdings" panose="05000000000000000000" pitchFamily="2" charset="2"/>
              <a:buChar char="§"/>
            </a:pPr>
            <a:r>
              <a:rPr lang="en-US" altLang="en-US" sz="2000" smtClean="0"/>
              <a:t>Applies common IdM model onto the multiple cloud computing environment, which would be more heterogeneously overlap of the carrier and pure ICT cloud</a:t>
            </a:r>
            <a:endParaRPr lang="en-GB" altLang="en-US" sz="2000" smtClean="0"/>
          </a:p>
          <a:p>
            <a:pPr>
              <a:buClr>
                <a:srgbClr val="FF0000"/>
              </a:buClr>
              <a:buFont typeface="Wingdings" panose="05000000000000000000" pitchFamily="2" charset="2"/>
              <a:buChar char="§"/>
            </a:pPr>
            <a:endParaRPr lang="en-US" altLang="ko-KR" sz="2400" smtClean="0"/>
          </a:p>
        </p:txBody>
      </p:sp>
      <p:sp>
        <p:nvSpPr>
          <p:cNvPr id="38916"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F0FA831-31C7-47D5-9A13-1DE19DCEE3A0}" type="slidenum">
              <a:rPr lang="en-US" altLang="en-US" sz="1200">
                <a:solidFill>
                  <a:srgbClr val="898989"/>
                </a:solidFill>
              </a:rPr>
              <a:pPr eaLnBrk="1" hangingPunct="1">
                <a:spcBef>
                  <a:spcPct val="0"/>
                </a:spcBef>
                <a:buFontTx/>
                <a:buNone/>
              </a:pPr>
              <a:t>30</a:t>
            </a:fld>
            <a:r>
              <a:rPr lang="en-US" altLang="en-US" sz="1200">
                <a:solidFill>
                  <a:srgbClr val="898989"/>
                </a:solidFill>
              </a:rPr>
              <a:t>/40</a:t>
            </a:r>
          </a:p>
        </p:txBody>
      </p:sp>
      <p:sp>
        <p:nvSpPr>
          <p:cNvPr id="38917"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8918"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8919" name="Rectangle 73"/>
          <p:cNvSpPr>
            <a:spLocks noChangeArrowheads="1"/>
          </p:cNvSpPr>
          <p:nvPr/>
        </p:nvSpPr>
        <p:spPr bwMode="auto">
          <a:xfrm>
            <a:off x="0" y="3527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en-US" sz="1800">
              <a:latin typeface="Arial" panose="020B0604020202020204" pitchFamily="34" charset="0"/>
            </a:endParaRPr>
          </a:p>
        </p:txBody>
      </p:sp>
      <p:sp>
        <p:nvSpPr>
          <p:cNvPr id="3892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5010" tIns="228528"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graphicFrame>
        <p:nvGraphicFramePr>
          <p:cNvPr id="38921" name="Object 2"/>
          <p:cNvGraphicFramePr>
            <a:graphicFrameLocks noChangeAspect="1"/>
          </p:cNvGraphicFramePr>
          <p:nvPr/>
        </p:nvGraphicFramePr>
        <p:xfrm>
          <a:off x="4140200" y="4437063"/>
          <a:ext cx="3429000" cy="1571625"/>
        </p:xfrm>
        <a:graphic>
          <a:graphicData uri="http://schemas.openxmlformats.org/presentationml/2006/ole">
            <mc:AlternateContent xmlns:mc="http://schemas.openxmlformats.org/markup-compatibility/2006">
              <mc:Choice xmlns:v="urn:schemas-microsoft-com:vml" Requires="v">
                <p:oleObj spid="_x0000_s38925" r:id="rId3" imgW="4024753" imgH="1840644" progId="Visio.Drawing.11">
                  <p:embed/>
                </p:oleObj>
              </mc:Choice>
              <mc:Fallback>
                <p:oleObj r:id="rId3" imgW="4024753" imgH="1840644"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437063"/>
                        <a:ext cx="3429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2" name="Rectangle 3"/>
          <p:cNvSpPr>
            <a:spLocks noChangeArrowheads="1"/>
          </p:cNvSpPr>
          <p:nvPr/>
        </p:nvSpPr>
        <p:spPr bwMode="auto">
          <a:xfrm>
            <a:off x="0" y="2105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ru-RU" altLang="en-US" sz="1800">
              <a:latin typeface="Arial" panose="020B0604020202020204" pitchFamily="34" charset="0"/>
            </a:endParaRPr>
          </a:p>
        </p:txBody>
      </p:sp>
      <p:sp>
        <p:nvSpPr>
          <p:cNvPr id="389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graphicFrame>
        <p:nvGraphicFramePr>
          <p:cNvPr id="38924" name="Object 5"/>
          <p:cNvGraphicFramePr>
            <a:graphicFrameLocks noChangeAspect="1"/>
          </p:cNvGraphicFramePr>
          <p:nvPr/>
        </p:nvGraphicFramePr>
        <p:xfrm>
          <a:off x="827088" y="4652963"/>
          <a:ext cx="2505075" cy="1200150"/>
        </p:xfrm>
        <a:graphic>
          <a:graphicData uri="http://schemas.openxmlformats.org/presentationml/2006/ole">
            <mc:AlternateContent xmlns:mc="http://schemas.openxmlformats.org/markup-compatibility/2006">
              <mc:Choice xmlns:v="urn:schemas-microsoft-com:vml" Requires="v">
                <p:oleObj spid="_x0000_s38926" r:id="rId5" imgW="2536981" imgH="1198996" progId="Visio.Drawing.11">
                  <p:embed/>
                </p:oleObj>
              </mc:Choice>
              <mc:Fallback>
                <p:oleObj r:id="rId5" imgW="2536981" imgH="1198996" progId="Visio.Drawing.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4652963"/>
                        <a:ext cx="2505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981075"/>
          </a:xfrm>
        </p:spPr>
        <p:txBody>
          <a:bodyPr/>
          <a:lstStyle/>
          <a:p>
            <a:r>
              <a:rPr lang="en-US" altLang="en-US" sz="2800" b="1" smtClean="0"/>
              <a:t>Challenges (cont.)</a:t>
            </a:r>
            <a:br>
              <a:rPr lang="en-US" altLang="en-US" sz="2800" b="1" smtClean="0"/>
            </a:br>
            <a:r>
              <a:rPr lang="en-US" altLang="en-US" sz="2800" b="1" smtClean="0"/>
              <a:t> </a:t>
            </a:r>
            <a:r>
              <a:rPr lang="en-US" altLang="en-US" sz="2000" smtClean="0"/>
              <a:t>Draft X.iamt, Identity and access management taxonomy</a:t>
            </a:r>
          </a:p>
        </p:txBody>
      </p:sp>
      <p:sp>
        <p:nvSpPr>
          <p:cNvPr id="39939" name="Rectangle 3"/>
          <p:cNvSpPr>
            <a:spLocks noGrp="1" noChangeArrowheads="1"/>
          </p:cNvSpPr>
          <p:nvPr>
            <p:ph type="body" idx="1"/>
          </p:nvPr>
        </p:nvSpPr>
        <p:spPr>
          <a:xfrm>
            <a:off x="323850" y="1341438"/>
            <a:ext cx="8640763" cy="4824412"/>
          </a:xfrm>
        </p:spPr>
        <p:txBody>
          <a:bodyPr/>
          <a:lstStyle/>
          <a:p>
            <a:pPr>
              <a:buClr>
                <a:srgbClr val="FF0000"/>
              </a:buClr>
              <a:buFont typeface="Wingdings" panose="05000000000000000000" pitchFamily="2" charset="2"/>
              <a:buChar char="§"/>
            </a:pPr>
            <a:r>
              <a:rPr lang="en-GB" altLang="en-US" sz="2400" smtClean="0"/>
              <a:t>Develops a formal taxonomy to express identity and access management domain element relationships with a corresponding control vocabulary based on existing ITU-T and other SDOs Identity and Access Management (IAM) definitions</a:t>
            </a:r>
          </a:p>
          <a:p>
            <a:pPr>
              <a:buClr>
                <a:srgbClr val="FF0000"/>
              </a:buClr>
              <a:buFont typeface="Wingdings" panose="05000000000000000000" pitchFamily="2" charset="2"/>
              <a:buChar char="§"/>
            </a:pPr>
            <a:endParaRPr lang="en-GB" altLang="en-US" sz="2400" smtClean="0"/>
          </a:p>
          <a:p>
            <a:pPr>
              <a:buClr>
                <a:srgbClr val="FF0000"/>
              </a:buClr>
              <a:buFont typeface="Wingdings" panose="05000000000000000000" pitchFamily="2" charset="2"/>
              <a:buChar char="§"/>
            </a:pPr>
            <a:r>
              <a:rPr lang="en-GB" altLang="en-US" sz="2400" smtClean="0"/>
              <a:t>Purpose is to improve the quality of IAM data element definitions, as well as improve the ability to find, analyse, and reference accurate and consistent IAM data elements throughout the IAM lifecycle</a:t>
            </a:r>
            <a:endParaRPr lang="en-US" altLang="ko-KR" sz="2400" smtClean="0"/>
          </a:p>
        </p:txBody>
      </p:sp>
      <p:sp>
        <p:nvSpPr>
          <p:cNvPr id="39940"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2AA36BC-3BA9-4BE2-A8CD-4EBD5E92DB0C}" type="slidenum">
              <a:rPr lang="en-US" altLang="en-US" sz="1200">
                <a:solidFill>
                  <a:srgbClr val="898989"/>
                </a:solidFill>
              </a:rPr>
              <a:pPr eaLnBrk="1" hangingPunct="1">
                <a:spcBef>
                  <a:spcPct val="0"/>
                </a:spcBef>
                <a:buFontTx/>
                <a:buNone/>
              </a:pPr>
              <a:t>31</a:t>
            </a:fld>
            <a:r>
              <a:rPr lang="en-US" altLang="en-US" sz="1200">
                <a:solidFill>
                  <a:srgbClr val="898989"/>
                </a:solidFill>
              </a:rPr>
              <a:t>/40</a:t>
            </a:r>
          </a:p>
        </p:txBody>
      </p:sp>
      <p:sp>
        <p:nvSpPr>
          <p:cNvPr id="39941"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9942"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39943" name="Rectangle 73"/>
          <p:cNvSpPr>
            <a:spLocks noChangeArrowheads="1"/>
          </p:cNvSpPr>
          <p:nvPr/>
        </p:nvSpPr>
        <p:spPr bwMode="auto">
          <a:xfrm>
            <a:off x="0" y="3527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en-US" sz="1800">
              <a:latin typeface="Arial" panose="020B0604020202020204" pitchFamily="34" charset="0"/>
            </a:endParaRPr>
          </a:p>
        </p:txBody>
      </p:sp>
      <p:sp>
        <p:nvSpPr>
          <p:cNvPr id="399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5010" tIns="228528"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39945" name="Rectangle 3"/>
          <p:cNvSpPr>
            <a:spLocks noChangeArrowheads="1"/>
          </p:cNvSpPr>
          <p:nvPr/>
        </p:nvSpPr>
        <p:spPr bwMode="auto">
          <a:xfrm>
            <a:off x="0" y="2105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ru-RU" altLang="en-US" sz="1800">
              <a:latin typeface="Arial" panose="020B0604020202020204" pitchFamily="34" charset="0"/>
            </a:endParaRPr>
          </a:p>
        </p:txBody>
      </p:sp>
      <p:sp>
        <p:nvSpPr>
          <p:cNvPr id="3994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15888"/>
            <a:ext cx="9144000" cy="865187"/>
          </a:xfrm>
        </p:spPr>
        <p:txBody>
          <a:bodyPr/>
          <a:lstStyle/>
          <a:p>
            <a:r>
              <a:rPr lang="en-US" altLang="en-US" sz="2800" b="1" smtClean="0"/>
              <a:t>Challenges (cont.)</a:t>
            </a:r>
            <a:br>
              <a:rPr lang="en-US" altLang="en-US" sz="2800" b="1" smtClean="0"/>
            </a:br>
            <a:r>
              <a:rPr lang="en-US" altLang="en-US" sz="2000" smtClean="0"/>
              <a:t>Draft X.mob-id, Baseline capabilities and mechanisms of IdM for mobile applications and environment</a:t>
            </a:r>
          </a:p>
        </p:txBody>
      </p:sp>
      <p:sp>
        <p:nvSpPr>
          <p:cNvPr id="40963" name="Rectangle 3"/>
          <p:cNvSpPr>
            <a:spLocks noGrp="1" noChangeArrowheads="1"/>
          </p:cNvSpPr>
          <p:nvPr>
            <p:ph type="body" idx="1"/>
          </p:nvPr>
        </p:nvSpPr>
        <p:spPr>
          <a:xfrm>
            <a:off x="277813" y="1484313"/>
            <a:ext cx="8640762" cy="792162"/>
          </a:xfrm>
        </p:spPr>
        <p:txBody>
          <a:bodyPr/>
          <a:lstStyle/>
          <a:p>
            <a:pPr>
              <a:buClr>
                <a:srgbClr val="FF0000"/>
              </a:buClr>
              <a:buFont typeface="Wingdings" panose="05000000000000000000" pitchFamily="2" charset="2"/>
              <a:buChar char="§"/>
            </a:pPr>
            <a:r>
              <a:rPr lang="en-GB" altLang="en-US" sz="1800" smtClean="0"/>
              <a:t>Specifies baseline capabilities and mechanisms of identity management (IdM) for mobile applications and environments.</a:t>
            </a:r>
          </a:p>
        </p:txBody>
      </p:sp>
      <p:sp>
        <p:nvSpPr>
          <p:cNvPr id="40964"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EDB34C6-89A1-4AB2-80DA-70608E6E56B4}" type="slidenum">
              <a:rPr lang="en-US" altLang="en-US" sz="1200">
                <a:solidFill>
                  <a:srgbClr val="898989"/>
                </a:solidFill>
              </a:rPr>
              <a:pPr eaLnBrk="1" hangingPunct="1">
                <a:spcBef>
                  <a:spcPct val="0"/>
                </a:spcBef>
                <a:buFontTx/>
                <a:buNone/>
              </a:pPr>
              <a:t>32</a:t>
            </a:fld>
            <a:r>
              <a:rPr lang="en-US" altLang="en-US" sz="1200">
                <a:solidFill>
                  <a:srgbClr val="898989"/>
                </a:solidFill>
              </a:rPr>
              <a:t>/40</a:t>
            </a:r>
          </a:p>
        </p:txBody>
      </p:sp>
      <p:sp>
        <p:nvSpPr>
          <p:cNvPr id="40965"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0966"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0967" name="Rectangle 73"/>
          <p:cNvSpPr>
            <a:spLocks noChangeArrowheads="1"/>
          </p:cNvSpPr>
          <p:nvPr/>
        </p:nvSpPr>
        <p:spPr bwMode="auto">
          <a:xfrm>
            <a:off x="0" y="3527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en-US" sz="1800">
              <a:latin typeface="Arial" panose="020B0604020202020204" pitchFamily="34" charset="0"/>
            </a:endParaRPr>
          </a:p>
        </p:txBody>
      </p:sp>
      <p:sp>
        <p:nvSpPr>
          <p:cNvPr id="4096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5010" tIns="228528"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40969" name="Rectangle 3"/>
          <p:cNvSpPr>
            <a:spLocks noChangeArrowheads="1"/>
          </p:cNvSpPr>
          <p:nvPr/>
        </p:nvSpPr>
        <p:spPr bwMode="auto">
          <a:xfrm>
            <a:off x="0" y="2105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ru-RU" altLang="en-US" sz="1800">
              <a:latin typeface="Arial" panose="020B0604020202020204" pitchFamily="34" charset="0"/>
            </a:endParaRPr>
          </a:p>
        </p:txBody>
      </p:sp>
      <p:sp>
        <p:nvSpPr>
          <p:cNvPr id="4097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pic>
        <p:nvPicPr>
          <p:cNvPr id="40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8" y="2492375"/>
            <a:ext cx="5343525"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Rectangle 3"/>
          <p:cNvSpPr txBox="1">
            <a:spLocks noChangeArrowheads="1"/>
          </p:cNvSpPr>
          <p:nvPr/>
        </p:nvSpPr>
        <p:spPr bwMode="auto">
          <a:xfrm>
            <a:off x="250825" y="2105025"/>
            <a:ext cx="3097213"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FF0000"/>
              </a:buClr>
              <a:buFont typeface="Wingdings" panose="05000000000000000000" pitchFamily="2" charset="2"/>
              <a:buChar char="§"/>
            </a:pPr>
            <a:r>
              <a:rPr lang="en-GB" altLang="en-US" sz="1800"/>
              <a:t>The capabilities can include authentication, payment and personalization requirements to meet the functional aspects of IdM in a mobile context. </a:t>
            </a:r>
          </a:p>
          <a:p>
            <a:pPr>
              <a:buClr>
                <a:srgbClr val="FF0000"/>
              </a:buClr>
              <a:buFont typeface="Wingdings" panose="05000000000000000000" pitchFamily="2" charset="2"/>
              <a:buChar char="§"/>
            </a:pPr>
            <a:endParaRPr lang="en-GB" altLang="en-US" sz="1800"/>
          </a:p>
          <a:p>
            <a:pPr>
              <a:buClr>
                <a:srgbClr val="FF0000"/>
              </a:buClr>
              <a:buFont typeface="Wingdings" panose="05000000000000000000" pitchFamily="2" charset="2"/>
              <a:buChar char="§"/>
            </a:pPr>
            <a:r>
              <a:rPr lang="en-GB" altLang="en-US" sz="1800"/>
              <a:t>Specifies mechanisms of IdM in a mobile context to be satisfied when an application in a mobile environment is</a:t>
            </a:r>
            <a:br>
              <a:rPr lang="en-GB" altLang="en-US" sz="1800"/>
            </a:br>
            <a:r>
              <a:rPr lang="en-GB" altLang="en-US" sz="1800"/>
              <a:t>developed. </a:t>
            </a:r>
          </a:p>
        </p:txBody>
      </p:sp>
      <p:sp>
        <p:nvSpPr>
          <p:cNvPr id="40973" name="Rectangle 3"/>
          <p:cNvSpPr txBox="1">
            <a:spLocks noChangeArrowheads="1"/>
          </p:cNvSpPr>
          <p:nvPr/>
        </p:nvSpPr>
        <p:spPr bwMode="auto">
          <a:xfrm>
            <a:off x="5867400" y="2303463"/>
            <a:ext cx="3241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FF0000"/>
              </a:buClr>
              <a:buFont typeface="Wingdings" panose="05000000000000000000" pitchFamily="2" charset="2"/>
              <a:buChar char="§"/>
            </a:pPr>
            <a:r>
              <a:rPr lang="en-GB" altLang="en-US" sz="1800"/>
              <a:t>Provides a reference framework that can incorporate specified baseline capabilities of IdM to be used in mobile applications and environments.</a:t>
            </a:r>
            <a:endParaRPr lang="en-US" altLang="en-US"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15888"/>
            <a:ext cx="9144000" cy="720725"/>
          </a:xfrm>
        </p:spPr>
        <p:txBody>
          <a:bodyPr/>
          <a:lstStyle/>
          <a:p>
            <a:r>
              <a:rPr lang="en-US" altLang="en-US" sz="2800" b="1" smtClean="0"/>
              <a:t>Challenges (cont.)</a:t>
            </a:r>
            <a:br>
              <a:rPr lang="en-US" altLang="en-US" sz="2800" b="1" smtClean="0"/>
            </a:br>
            <a:r>
              <a:rPr lang="en-US" altLang="en-US" sz="2000" smtClean="0"/>
              <a:t>Draft X.oitf, Open identity trust framework</a:t>
            </a:r>
          </a:p>
        </p:txBody>
      </p:sp>
      <p:sp>
        <p:nvSpPr>
          <p:cNvPr id="41987" name="Rectangle 3"/>
          <p:cNvSpPr>
            <a:spLocks noGrp="1" noChangeArrowheads="1"/>
          </p:cNvSpPr>
          <p:nvPr>
            <p:ph type="body" idx="1"/>
          </p:nvPr>
        </p:nvSpPr>
        <p:spPr>
          <a:xfrm>
            <a:off x="323850" y="1196975"/>
            <a:ext cx="8640763" cy="1439863"/>
          </a:xfrm>
        </p:spPr>
        <p:txBody>
          <a:bodyPr/>
          <a:lstStyle/>
          <a:p>
            <a:pPr>
              <a:buClr>
                <a:srgbClr val="FF0000"/>
              </a:buClr>
              <a:buFont typeface="Wingdings" panose="05000000000000000000" pitchFamily="2" charset="2"/>
              <a:buChar char="§"/>
            </a:pPr>
            <a:r>
              <a:rPr lang="en-US" altLang="en-US" sz="1800" smtClean="0"/>
              <a:t>Specifies minimum requirements for the development and use of open, interoperable trust frameworks </a:t>
            </a:r>
          </a:p>
          <a:p>
            <a:pPr>
              <a:buClr>
                <a:srgbClr val="FF0000"/>
              </a:buClr>
              <a:buFont typeface="Wingdings" panose="05000000000000000000" pitchFamily="2" charset="2"/>
              <a:buChar char="§"/>
            </a:pPr>
            <a:r>
              <a:rPr lang="en-US" altLang="en-US" sz="1800" smtClean="0"/>
              <a:t>Includes roles and relationships of parties, implementation mechanisms,</a:t>
            </a:r>
            <a:br>
              <a:rPr lang="en-US" altLang="en-US" sz="1800" smtClean="0"/>
            </a:br>
            <a:r>
              <a:rPr lang="en-US" altLang="en-US" sz="1800" smtClean="0"/>
              <a:t>and the Principles of Openness</a:t>
            </a:r>
            <a:endParaRPr lang="en-GB" altLang="en-US" sz="1800" smtClean="0"/>
          </a:p>
        </p:txBody>
      </p:sp>
      <p:sp>
        <p:nvSpPr>
          <p:cNvPr id="41988"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1989"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199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5010" tIns="228528"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4199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pic>
        <p:nvPicPr>
          <p:cNvPr id="41992" name="Picture 3" descr="Description: Description: OpenID_PPT_Chart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2708275"/>
            <a:ext cx="54768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2"/>
          <p:cNvSpPr>
            <a:spLocks noChangeArrowheads="1"/>
          </p:cNvSpPr>
          <p:nvPr/>
        </p:nvSpPr>
        <p:spPr bwMode="auto">
          <a:xfrm>
            <a:off x="1808163" y="6519863"/>
            <a:ext cx="5527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buFontTx/>
              <a:buNone/>
            </a:pPr>
            <a:r>
              <a:rPr lang="en-US" altLang="en-US" sz="1600" b="1">
                <a:latin typeface="Arial" panose="020B0604020202020204" pitchFamily="34" charset="0"/>
              </a:rPr>
              <a:t>The participants in an OITF for identity information</a:t>
            </a:r>
          </a:p>
        </p:txBody>
      </p:sp>
      <p:sp>
        <p:nvSpPr>
          <p:cNvPr id="41994"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ABAB0C02-83D5-4AFB-BB24-279B97C06644}" type="slidenum">
              <a:rPr lang="en-US" altLang="en-US" sz="1200">
                <a:solidFill>
                  <a:srgbClr val="898989"/>
                </a:solidFill>
              </a:rPr>
              <a:pPr eaLnBrk="1" hangingPunct="1">
                <a:spcBef>
                  <a:spcPct val="0"/>
                </a:spcBef>
                <a:buFontTx/>
                <a:buNone/>
              </a:pPr>
              <a:t>33</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115888"/>
            <a:ext cx="8620125" cy="1225550"/>
          </a:xfrm>
        </p:spPr>
        <p:txBody>
          <a:bodyPr/>
          <a:lstStyle/>
          <a:p>
            <a:r>
              <a:rPr lang="en-US" altLang="en-US" sz="2800" b="1" smtClean="0"/>
              <a:t>Challenges (cont.)</a:t>
            </a:r>
            <a:br>
              <a:rPr lang="en-US" altLang="en-US" sz="2800" b="1" smtClean="0"/>
            </a:br>
            <a:r>
              <a:rPr lang="en-US" altLang="en-US" sz="2800" b="1" smtClean="0"/>
              <a:t> </a:t>
            </a:r>
            <a:r>
              <a:rPr lang="en-US" altLang="en-US" sz="2000" smtClean="0"/>
              <a:t>Draft X.scim-use, Application of system for cross identity management (SCIM) in telecommunication environments</a:t>
            </a:r>
          </a:p>
        </p:txBody>
      </p:sp>
      <p:sp>
        <p:nvSpPr>
          <p:cNvPr id="43011" name="Rectangle 3"/>
          <p:cNvSpPr>
            <a:spLocks noGrp="1" noChangeArrowheads="1"/>
          </p:cNvSpPr>
          <p:nvPr>
            <p:ph type="body" idx="1"/>
          </p:nvPr>
        </p:nvSpPr>
        <p:spPr>
          <a:xfrm>
            <a:off x="323850" y="2565400"/>
            <a:ext cx="8280400" cy="2519363"/>
          </a:xfrm>
        </p:spPr>
        <p:txBody>
          <a:bodyPr/>
          <a:lstStyle/>
          <a:p>
            <a:pPr>
              <a:lnSpc>
                <a:spcPct val="80000"/>
              </a:lnSpc>
              <a:buClr>
                <a:srgbClr val="FF0000"/>
              </a:buClr>
              <a:buFont typeface="Wingdings" panose="05000000000000000000" pitchFamily="2" charset="2"/>
              <a:buChar char="§"/>
            </a:pPr>
            <a:r>
              <a:rPr lang="en-US" altLang="en-US" sz="2400" smtClean="0"/>
              <a:t>Develops telecom specific use cases of SCIM within a telecom environment</a:t>
            </a:r>
          </a:p>
          <a:p>
            <a:pPr>
              <a:lnSpc>
                <a:spcPct val="80000"/>
              </a:lnSpc>
              <a:buClr>
                <a:srgbClr val="FF0000"/>
              </a:buClr>
              <a:buFont typeface="Wingdings" panose="05000000000000000000" pitchFamily="2" charset="2"/>
              <a:buChar char="§"/>
            </a:pPr>
            <a:endParaRPr lang="en-US" altLang="en-US" sz="2400" smtClean="0"/>
          </a:p>
          <a:p>
            <a:pPr>
              <a:lnSpc>
                <a:spcPct val="80000"/>
              </a:lnSpc>
              <a:buClr>
                <a:srgbClr val="FF0000"/>
              </a:buClr>
              <a:buFont typeface="Wingdings" panose="05000000000000000000" pitchFamily="2" charset="2"/>
              <a:buChar char="§"/>
            </a:pPr>
            <a:r>
              <a:rPr lang="en-US" altLang="en-US" sz="2400" smtClean="0"/>
              <a:t>The use cases can be used to derive requirements for further development of SCIM protocol and to evaluate the SCIM protocol and associated schema in light of ongoing efforts in IdM</a:t>
            </a:r>
          </a:p>
          <a:p>
            <a:pPr>
              <a:lnSpc>
                <a:spcPct val="80000"/>
              </a:lnSpc>
              <a:buClr>
                <a:srgbClr val="FF0000"/>
              </a:buClr>
              <a:buFont typeface="Wingdings" panose="05000000000000000000" pitchFamily="2" charset="2"/>
              <a:buChar char="§"/>
            </a:pPr>
            <a:endParaRPr lang="en-GB" altLang="en-US" sz="2400" smtClean="0"/>
          </a:p>
        </p:txBody>
      </p:sp>
      <p:sp>
        <p:nvSpPr>
          <p:cNvPr id="43012"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3013"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301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5010" tIns="228528"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4301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3016"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0D8932A-E18B-4420-8B2B-3ACEA54D5F47}" type="slidenum">
              <a:rPr lang="en-US" altLang="en-US" sz="1200">
                <a:solidFill>
                  <a:srgbClr val="898989"/>
                </a:solidFill>
              </a:rPr>
              <a:pPr eaLnBrk="1" hangingPunct="1">
                <a:spcBef>
                  <a:spcPct val="0"/>
                </a:spcBef>
                <a:buFontTx/>
                <a:buNone/>
              </a:pPr>
              <a:t>34</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50" y="115888"/>
            <a:ext cx="8620125" cy="792162"/>
          </a:xfrm>
        </p:spPr>
        <p:txBody>
          <a:bodyPr/>
          <a:lstStyle/>
          <a:p>
            <a:r>
              <a:rPr lang="en-US" altLang="en-US" sz="2800" b="1" smtClean="0"/>
              <a:t>Challenges (cont.)</a:t>
            </a:r>
            <a:br>
              <a:rPr lang="en-US" altLang="en-US" sz="2800" b="1" smtClean="0"/>
            </a:br>
            <a:r>
              <a:rPr lang="en-US" altLang="en-US" sz="2000" smtClean="0"/>
              <a:t>Draft F.5xx, Directory Service: Support of Tag-based Identification Services</a:t>
            </a:r>
          </a:p>
        </p:txBody>
      </p:sp>
      <p:sp>
        <p:nvSpPr>
          <p:cNvPr id="44035" name="Rectangle 3"/>
          <p:cNvSpPr>
            <a:spLocks noGrp="1" noChangeArrowheads="1"/>
          </p:cNvSpPr>
          <p:nvPr>
            <p:ph type="body" idx="1"/>
          </p:nvPr>
        </p:nvSpPr>
        <p:spPr>
          <a:xfrm>
            <a:off x="277813" y="1268413"/>
            <a:ext cx="8758237" cy="3168650"/>
          </a:xfrm>
        </p:spPr>
        <p:txBody>
          <a:bodyPr/>
          <a:lstStyle/>
          <a:p>
            <a:pPr>
              <a:buClr>
                <a:srgbClr val="FF0000"/>
              </a:buClr>
              <a:buFont typeface="Wingdings" panose="05000000000000000000" pitchFamily="2" charset="2"/>
              <a:buChar char="§"/>
            </a:pPr>
            <a:r>
              <a:rPr lang="en-US" altLang="en-US" sz="1800" smtClean="0"/>
              <a:t>Provides guidance for providing directory services for tag-based identification applications by reference to the directory capabilities as specified in the ITU-T X.500 Series of Recommendations | ISO/IEC 9594-All Parts and in the Lightweight Directory Access Protocol (IETF LDAP) specifications</a:t>
            </a:r>
            <a:endParaRPr lang="en-GB" altLang="en-US" sz="1800" smtClean="0"/>
          </a:p>
          <a:p>
            <a:pPr lvl="1">
              <a:buClr>
                <a:srgbClr val="FF0000"/>
              </a:buClr>
              <a:buFont typeface="Wingdings" panose="05000000000000000000" pitchFamily="2" charset="2"/>
              <a:buChar char="§"/>
            </a:pPr>
            <a:endParaRPr lang="en-GB" altLang="en-US" sz="1400" smtClean="0"/>
          </a:p>
          <a:p>
            <a:pPr lvl="1">
              <a:buClr>
                <a:srgbClr val="FF0000"/>
              </a:buClr>
              <a:buFont typeface="Wingdings" panose="05000000000000000000" pitchFamily="2" charset="2"/>
              <a:buChar char="§"/>
            </a:pPr>
            <a:r>
              <a:rPr lang="en-GB" altLang="en-US" sz="1400" smtClean="0"/>
              <a:t>Case 1: the identifier is used as a whole to access a centralised directory</a:t>
            </a:r>
          </a:p>
          <a:p>
            <a:pPr lvl="1">
              <a:buClr>
                <a:srgbClr val="FF0000"/>
              </a:buClr>
              <a:buFont typeface="Wingdings" panose="05000000000000000000" pitchFamily="2" charset="2"/>
              <a:buChar char="§"/>
            </a:pPr>
            <a:r>
              <a:rPr lang="en-GB" altLang="en-US" sz="1400" smtClean="0"/>
              <a:t>Case 2: the structure of the identifier is explored to access distributed directory systems, when it is not feasible for a specific environment to hold all relevant information in a single directory</a:t>
            </a:r>
          </a:p>
          <a:p>
            <a:pPr>
              <a:buClr>
                <a:srgbClr val="FF0000"/>
              </a:buClr>
              <a:buFont typeface="Wingdings" panose="05000000000000000000" pitchFamily="2" charset="2"/>
              <a:buChar char="§"/>
            </a:pPr>
            <a:endParaRPr lang="en-GB" altLang="en-US" sz="1800" smtClean="0"/>
          </a:p>
          <a:p>
            <a:pPr>
              <a:buClr>
                <a:srgbClr val="FF0000"/>
              </a:buClr>
              <a:buFont typeface="Wingdings" panose="05000000000000000000" pitchFamily="2" charset="2"/>
              <a:buChar char="§"/>
            </a:pPr>
            <a:r>
              <a:rPr lang="en-GB" altLang="en-US" sz="1800" smtClean="0"/>
              <a:t>The primary focus is on Radio Frequency Identification (RFID) tags as specified within the GS1 EPCglobal specifications and within ISO and ISO/IEC International Standards</a:t>
            </a:r>
            <a:endParaRPr lang="en-US" altLang="en-US" sz="1800" smtClean="0"/>
          </a:p>
          <a:p>
            <a:pPr>
              <a:buClr>
                <a:srgbClr val="FF0000"/>
              </a:buClr>
              <a:buFont typeface="Wingdings" panose="05000000000000000000" pitchFamily="2" charset="2"/>
              <a:buChar char="§"/>
            </a:pPr>
            <a:endParaRPr lang="en-GB" altLang="en-US" sz="1800" smtClean="0"/>
          </a:p>
        </p:txBody>
      </p:sp>
      <p:sp>
        <p:nvSpPr>
          <p:cNvPr id="44036"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4037"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403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5010" tIns="228528"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4403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404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pic>
        <p:nvPicPr>
          <p:cNvPr id="44041" name="Billed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292600"/>
            <a:ext cx="5334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Rectangle 3"/>
          <p:cNvSpPr>
            <a:spLocks noChangeArrowheads="1"/>
          </p:cNvSpPr>
          <p:nvPr/>
        </p:nvSpPr>
        <p:spPr bwMode="auto">
          <a:xfrm>
            <a:off x="179388" y="4508500"/>
            <a:ext cx="518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Use </a:t>
            </a:r>
            <a:r>
              <a:rPr lang="en-US" altLang="en-US" sz="1800">
                <a:latin typeface="Arial" panose="020B0604020202020204" pitchFamily="34" charset="0"/>
              </a:rPr>
              <a:t>of Directory technology for </a:t>
            </a:r>
            <a:r>
              <a:rPr lang="en-GB" altLang="en-US" sz="1800">
                <a:latin typeface="Arial" panose="020B0604020202020204" pitchFamily="34" charset="0"/>
              </a:rPr>
              <a:t>Automatic Identification and Data Capture (AIDC)</a:t>
            </a:r>
            <a:endParaRPr lang="en-US" altLang="en-US" sz="1800">
              <a:latin typeface="Arial" panose="020B0604020202020204" pitchFamily="34" charset="0"/>
            </a:endParaRPr>
          </a:p>
        </p:txBody>
      </p:sp>
      <p:sp>
        <p:nvSpPr>
          <p:cNvPr id="44043"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99BA8AF-9C1B-4803-A12E-7B1CE2258E9C}" type="slidenum">
              <a:rPr lang="en-US" altLang="en-US" sz="1200">
                <a:solidFill>
                  <a:srgbClr val="898989"/>
                </a:solidFill>
              </a:rPr>
              <a:pPr eaLnBrk="1" hangingPunct="1">
                <a:spcBef>
                  <a:spcPct val="0"/>
                </a:spcBef>
                <a:buFontTx/>
                <a:buNone/>
              </a:pPr>
              <a:t>35</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3850" y="115888"/>
            <a:ext cx="8620125" cy="720725"/>
          </a:xfrm>
        </p:spPr>
        <p:txBody>
          <a:bodyPr/>
          <a:lstStyle/>
          <a:p>
            <a:r>
              <a:rPr lang="en-US" altLang="en-US" sz="2800" b="1" smtClean="0"/>
              <a:t>Challenges (cont.)</a:t>
            </a:r>
            <a:br>
              <a:rPr lang="en-US" altLang="en-US" sz="2800" b="1" smtClean="0"/>
            </a:br>
            <a:r>
              <a:rPr lang="en-US" altLang="en-US" sz="2000" smtClean="0"/>
              <a:t>Draft X.pki-em, Public-Key Infrastructure: Establishment and maintenance</a:t>
            </a:r>
          </a:p>
        </p:txBody>
      </p:sp>
      <p:sp>
        <p:nvSpPr>
          <p:cNvPr id="45059" name="Rectangle 3"/>
          <p:cNvSpPr>
            <a:spLocks noGrp="1" noChangeArrowheads="1"/>
          </p:cNvSpPr>
          <p:nvPr>
            <p:ph type="body" idx="1"/>
          </p:nvPr>
        </p:nvSpPr>
        <p:spPr>
          <a:xfrm>
            <a:off x="250825" y="1700213"/>
            <a:ext cx="8758238" cy="4537075"/>
          </a:xfrm>
        </p:spPr>
        <p:txBody>
          <a:bodyPr/>
          <a:lstStyle/>
          <a:p>
            <a:pPr>
              <a:buClr>
                <a:srgbClr val="FF0000"/>
              </a:buClr>
              <a:buFont typeface="Wingdings" panose="05000000000000000000" pitchFamily="2" charset="2"/>
              <a:buChar char="§"/>
            </a:pPr>
            <a:r>
              <a:rPr lang="en-GB" altLang="en-US" sz="2000" smtClean="0"/>
              <a:t>Specifies the procedures for establishing and maintaining a PKI.</a:t>
            </a:r>
            <a:br>
              <a:rPr lang="en-GB" altLang="en-US" sz="2000" smtClean="0"/>
            </a:br>
            <a:r>
              <a:rPr lang="en-GB" altLang="en-US" sz="2000" smtClean="0"/>
              <a:t>Only those aspects relevant for interworking among different PKI domains are considered</a:t>
            </a:r>
          </a:p>
          <a:p>
            <a:pPr>
              <a:buClr>
                <a:srgbClr val="FF0000"/>
              </a:buClr>
              <a:buFont typeface="Wingdings" panose="05000000000000000000" pitchFamily="2" charset="2"/>
              <a:buChar char="§"/>
            </a:pPr>
            <a:endParaRPr lang="en-GB" altLang="en-US" sz="2000" smtClean="0"/>
          </a:p>
          <a:p>
            <a:pPr>
              <a:buClr>
                <a:srgbClr val="FF0000"/>
              </a:buClr>
              <a:buFont typeface="Wingdings" panose="05000000000000000000" pitchFamily="2" charset="2"/>
              <a:buChar char="§"/>
            </a:pPr>
            <a:r>
              <a:rPr lang="en-GB" altLang="en-US" sz="2000" smtClean="0"/>
              <a:t>A use case could be the Smart Grid environment</a:t>
            </a:r>
          </a:p>
          <a:p>
            <a:pPr>
              <a:buClr>
                <a:srgbClr val="FF0000"/>
              </a:buClr>
              <a:buFont typeface="Wingdings" panose="05000000000000000000" pitchFamily="2" charset="2"/>
              <a:buNone/>
            </a:pPr>
            <a:r>
              <a:rPr lang="en-GB" altLang="en-US" sz="2000" smtClean="0"/>
              <a:t>      Smart grids require:</a:t>
            </a:r>
          </a:p>
          <a:p>
            <a:pPr lvl="1">
              <a:buClr>
                <a:srgbClr val="FF0000"/>
              </a:buClr>
              <a:buFont typeface="Wingdings" panose="05000000000000000000" pitchFamily="2" charset="2"/>
              <a:buChar char="§"/>
            </a:pPr>
            <a:r>
              <a:rPr lang="en-GB" altLang="en-US" sz="1600" smtClean="0"/>
              <a:t>fast response time</a:t>
            </a:r>
          </a:p>
          <a:p>
            <a:pPr lvl="1">
              <a:buClr>
                <a:srgbClr val="FF0000"/>
              </a:buClr>
              <a:buFont typeface="Wingdings" panose="05000000000000000000" pitchFamily="2" charset="2"/>
              <a:buChar char="§"/>
            </a:pPr>
            <a:r>
              <a:rPr lang="en-GB" altLang="en-US" sz="1600" smtClean="0"/>
              <a:t>limited bandwidth </a:t>
            </a:r>
          </a:p>
          <a:p>
            <a:pPr lvl="1">
              <a:buClr>
                <a:srgbClr val="FF0000"/>
              </a:buClr>
              <a:buFont typeface="Wingdings" panose="05000000000000000000" pitchFamily="2" charset="2"/>
              <a:buChar char="§"/>
            </a:pPr>
            <a:r>
              <a:rPr lang="en-GB" altLang="en-US" sz="1600" smtClean="0"/>
              <a:t>Short commands may experience a significant PKI overhead, etc. </a:t>
            </a:r>
          </a:p>
          <a:p>
            <a:pPr>
              <a:buClr>
                <a:srgbClr val="FF0000"/>
              </a:buClr>
              <a:buFont typeface="Wingdings" panose="05000000000000000000" pitchFamily="2" charset="2"/>
              <a:buChar char="§"/>
            </a:pPr>
            <a:endParaRPr lang="en-GB" altLang="en-US" sz="2000" smtClean="0"/>
          </a:p>
          <a:p>
            <a:pPr>
              <a:buClr>
                <a:srgbClr val="FF0000"/>
              </a:buClr>
              <a:buFont typeface="Wingdings" panose="05000000000000000000" pitchFamily="2" charset="2"/>
              <a:buChar char="§"/>
            </a:pPr>
            <a:r>
              <a:rPr lang="en-GB" altLang="en-US" sz="2000" smtClean="0"/>
              <a:t>Includes generation of asymmetric keys, generation and distribution of public-key certificates, establishment of Trust Anchor information</a:t>
            </a:r>
          </a:p>
        </p:txBody>
      </p:sp>
      <p:sp>
        <p:nvSpPr>
          <p:cNvPr id="45060"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5061"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5062"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5010" tIns="228528"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4506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506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5065" name="Slide Number Placeholder 1"/>
          <p:cNvSpPr>
            <a:spLocks noGrp="1"/>
          </p:cNvSpPr>
          <p:nvPr>
            <p:ph type="sldNum" sz="quarter" idx="10"/>
          </p:nvPr>
        </p:nvSpPr>
        <p:spPr bwMode="auto">
          <a:xfrm>
            <a:off x="6804025" y="6308725"/>
            <a:ext cx="233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C5409A5-98C0-4EE1-9E3B-3A51DF838EE2}" type="slidenum">
              <a:rPr lang="en-US" altLang="en-US" sz="1200">
                <a:solidFill>
                  <a:srgbClr val="898989"/>
                </a:solidFill>
              </a:rPr>
              <a:pPr eaLnBrk="1" hangingPunct="1">
                <a:spcBef>
                  <a:spcPct val="0"/>
                </a:spcBef>
                <a:buFontTx/>
                <a:buNone/>
              </a:pPr>
              <a:t>36</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15888"/>
            <a:ext cx="9144000" cy="720725"/>
          </a:xfrm>
        </p:spPr>
        <p:txBody>
          <a:bodyPr/>
          <a:lstStyle/>
          <a:p>
            <a:r>
              <a:rPr lang="en-US" altLang="en-US" sz="2800" b="1" smtClean="0"/>
              <a:t>Challenges (cont.)</a:t>
            </a:r>
            <a:br>
              <a:rPr lang="en-US" altLang="en-US" sz="2800" b="1" smtClean="0"/>
            </a:br>
            <a:r>
              <a:rPr lang="en-US" altLang="en-US" sz="2000" smtClean="0"/>
              <a:t>Draft X.pki-prof, Public-Key Infrastructure: Profile</a:t>
            </a:r>
          </a:p>
        </p:txBody>
      </p:sp>
      <p:sp>
        <p:nvSpPr>
          <p:cNvPr id="46083" name="Rectangle 3"/>
          <p:cNvSpPr>
            <a:spLocks noGrp="1" noChangeArrowheads="1"/>
          </p:cNvSpPr>
          <p:nvPr>
            <p:ph type="body" idx="1"/>
          </p:nvPr>
        </p:nvSpPr>
        <p:spPr>
          <a:xfrm>
            <a:off x="179388" y="1341438"/>
            <a:ext cx="8758237" cy="4464050"/>
          </a:xfrm>
        </p:spPr>
        <p:txBody>
          <a:bodyPr/>
          <a:lstStyle/>
          <a:p>
            <a:pPr>
              <a:buClr>
                <a:srgbClr val="FF0000"/>
              </a:buClr>
              <a:buFont typeface="Wingdings" panose="05000000000000000000" pitchFamily="2" charset="2"/>
              <a:buChar char="§"/>
            </a:pPr>
            <a:r>
              <a:rPr lang="en-GB" altLang="en-US" sz="2000" smtClean="0"/>
              <a:t>Specifies how PKI may be adapted to allow interworking among different PKI domains </a:t>
            </a:r>
          </a:p>
          <a:p>
            <a:pPr>
              <a:buClr>
                <a:srgbClr val="FF0000"/>
              </a:buClr>
              <a:buFont typeface="Wingdings" panose="05000000000000000000" pitchFamily="2" charset="2"/>
              <a:buChar char="§"/>
            </a:pPr>
            <a:endParaRPr lang="en-GB" altLang="en-US" sz="2000" smtClean="0"/>
          </a:p>
          <a:p>
            <a:pPr>
              <a:buClr>
                <a:srgbClr val="FF0000"/>
              </a:buClr>
              <a:buFont typeface="Wingdings" panose="05000000000000000000" pitchFamily="2" charset="2"/>
              <a:buChar char="§"/>
            </a:pPr>
            <a:r>
              <a:rPr lang="en-GB" altLang="en-US" sz="2000" smtClean="0"/>
              <a:t>May consist of different parts specifying profiles for various environments.</a:t>
            </a:r>
          </a:p>
          <a:p>
            <a:pPr lvl="1">
              <a:buClr>
                <a:srgbClr val="FF0000"/>
              </a:buClr>
              <a:buFont typeface="Wingdings" panose="05000000000000000000" pitchFamily="2" charset="2"/>
              <a:buChar char="§"/>
            </a:pPr>
            <a:r>
              <a:rPr lang="en-GB" altLang="en-US" sz="2000" smtClean="0"/>
              <a:t>One instantiation could be a PKI profile for the smart (electric) grid environment</a:t>
            </a:r>
          </a:p>
          <a:p>
            <a:pPr>
              <a:buClr>
                <a:srgbClr val="FF0000"/>
              </a:buClr>
              <a:buFont typeface="Wingdings" panose="05000000000000000000" pitchFamily="2" charset="2"/>
              <a:buChar char="§"/>
            </a:pPr>
            <a:endParaRPr lang="en-GB" altLang="en-US" sz="2000" smtClean="0"/>
          </a:p>
          <a:p>
            <a:pPr>
              <a:buClr>
                <a:srgbClr val="FF0000"/>
              </a:buClr>
              <a:buFont typeface="Wingdings" panose="05000000000000000000" pitchFamily="2" charset="2"/>
              <a:buChar char="§"/>
            </a:pPr>
            <a:r>
              <a:rPr lang="en-GB" altLang="en-US" sz="2000" smtClean="0"/>
              <a:t>Profiles the use of public-key certificates, suggested naming structure, what certificate extensions are relevant, details on validation of public-key certificates, revocation principles and the principle for strong authentication</a:t>
            </a:r>
          </a:p>
        </p:txBody>
      </p:sp>
      <p:sp>
        <p:nvSpPr>
          <p:cNvPr id="46084" name="Rectangle 6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6085" name="Rectangle 6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608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5010" tIns="228528"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4608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608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en-US" sz="1800">
              <a:latin typeface="Arial" panose="020B0604020202020204" pitchFamily="34" charset="0"/>
            </a:endParaRPr>
          </a:p>
        </p:txBody>
      </p:sp>
      <p:sp>
        <p:nvSpPr>
          <p:cNvPr id="46089"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3BD16E7-32C0-4504-A621-6FF82D609F77}" type="slidenum">
              <a:rPr lang="en-US" altLang="en-US" sz="1200">
                <a:solidFill>
                  <a:srgbClr val="898989"/>
                </a:solidFill>
              </a:rPr>
              <a:pPr eaLnBrk="1" hangingPunct="1">
                <a:spcBef>
                  <a:spcPct val="0"/>
                </a:spcBef>
                <a:buFontTx/>
                <a:buNone/>
              </a:pPr>
              <a:t>37</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27088" y="0"/>
            <a:ext cx="7489825" cy="504825"/>
          </a:xfrm>
        </p:spPr>
        <p:txBody>
          <a:bodyPr/>
          <a:lstStyle/>
          <a:p>
            <a:r>
              <a:rPr lang="en-US" altLang="en-US" sz="2800" b="1" smtClean="0"/>
              <a:t>Conclusions</a:t>
            </a:r>
            <a:endParaRPr lang="en-US" altLang="en-US" sz="2400" smtClean="0"/>
          </a:p>
        </p:txBody>
      </p:sp>
      <p:sp>
        <p:nvSpPr>
          <p:cNvPr id="47107" name="Content Placeholder 2"/>
          <p:cNvSpPr>
            <a:spLocks noGrp="1"/>
          </p:cNvSpPr>
          <p:nvPr>
            <p:ph idx="1"/>
          </p:nvPr>
        </p:nvSpPr>
        <p:spPr>
          <a:xfrm>
            <a:off x="468313" y="836613"/>
            <a:ext cx="8229600" cy="5184775"/>
          </a:xfrm>
        </p:spPr>
        <p:txBody>
          <a:bodyPr/>
          <a:lstStyle/>
          <a:p>
            <a:pPr>
              <a:lnSpc>
                <a:spcPct val="90000"/>
              </a:lnSpc>
              <a:buClr>
                <a:srgbClr val="FF0000"/>
              </a:buClr>
              <a:buFont typeface="Wingdings" panose="05000000000000000000" pitchFamily="2" charset="2"/>
              <a:buChar char="§"/>
            </a:pPr>
            <a:r>
              <a:rPr lang="en-US" altLang="en-US" sz="2400" smtClean="0"/>
              <a:t>Identity based services is a key technology for cloud based SaaS</a:t>
            </a:r>
          </a:p>
          <a:p>
            <a:pPr>
              <a:lnSpc>
                <a:spcPct val="90000"/>
              </a:lnSpc>
              <a:buClr>
                <a:srgbClr val="FF0000"/>
              </a:buClr>
              <a:buFont typeface="Wingdings" panose="05000000000000000000" pitchFamily="2" charset="2"/>
              <a:buChar char="§"/>
            </a:pPr>
            <a:endParaRPr lang="en-US" altLang="en-US" sz="2400" smtClean="0"/>
          </a:p>
          <a:p>
            <a:pPr>
              <a:lnSpc>
                <a:spcPct val="90000"/>
              </a:lnSpc>
              <a:buClr>
                <a:srgbClr val="FF0000"/>
              </a:buClr>
              <a:buFont typeface="Wingdings" panose="05000000000000000000" pitchFamily="2" charset="2"/>
              <a:buChar char="§"/>
            </a:pPr>
            <a:r>
              <a:rPr lang="en-US" altLang="en-US" sz="2400" smtClean="0"/>
              <a:t>Online transaction requires means for identification of all parties involved in a transaction</a:t>
            </a:r>
          </a:p>
          <a:p>
            <a:pPr>
              <a:lnSpc>
                <a:spcPct val="90000"/>
              </a:lnSpc>
              <a:buClr>
                <a:srgbClr val="FF0000"/>
              </a:buClr>
              <a:buFont typeface="Wingdings" panose="05000000000000000000" pitchFamily="2" charset="2"/>
              <a:buChar char="§"/>
            </a:pPr>
            <a:endParaRPr lang="en-US" altLang="en-US" sz="2400" smtClean="0"/>
          </a:p>
          <a:p>
            <a:pPr>
              <a:lnSpc>
                <a:spcPct val="90000"/>
              </a:lnSpc>
              <a:buClr>
                <a:srgbClr val="FF0000"/>
              </a:buClr>
              <a:buFont typeface="Wingdings" panose="05000000000000000000" pitchFamily="2" charset="2"/>
              <a:buChar char="§"/>
            </a:pPr>
            <a:r>
              <a:rPr lang="en-US" altLang="en-US" sz="2400" smtClean="0"/>
              <a:t>There need for open interoperable trust frameworks for IdM</a:t>
            </a:r>
          </a:p>
          <a:p>
            <a:pPr>
              <a:lnSpc>
                <a:spcPct val="90000"/>
              </a:lnSpc>
              <a:buClr>
                <a:srgbClr val="FF0000"/>
              </a:buClr>
              <a:buFont typeface="Wingdings" panose="05000000000000000000" pitchFamily="2" charset="2"/>
              <a:buChar char="§"/>
            </a:pPr>
            <a:endParaRPr lang="en-US" altLang="en-US" sz="2400" smtClean="0"/>
          </a:p>
          <a:p>
            <a:pPr>
              <a:lnSpc>
                <a:spcPct val="90000"/>
              </a:lnSpc>
              <a:buClr>
                <a:srgbClr val="FF0000"/>
              </a:buClr>
              <a:buFont typeface="Wingdings" panose="05000000000000000000" pitchFamily="2" charset="2"/>
              <a:buChar char="§"/>
            </a:pPr>
            <a:r>
              <a:rPr lang="en-US" altLang="en-US" sz="2400" smtClean="0"/>
              <a:t>Identity Management continue to be a key security enabler for mobile and wireless interactions</a:t>
            </a:r>
          </a:p>
          <a:p>
            <a:pPr>
              <a:lnSpc>
                <a:spcPct val="90000"/>
              </a:lnSpc>
              <a:buClr>
                <a:srgbClr val="FF0000"/>
              </a:buClr>
              <a:buFont typeface="Wingdings" panose="05000000000000000000" pitchFamily="2" charset="2"/>
              <a:buChar char="§"/>
            </a:pPr>
            <a:endParaRPr lang="en-US" altLang="en-US" sz="2400" smtClean="0"/>
          </a:p>
          <a:p>
            <a:pPr>
              <a:lnSpc>
                <a:spcPct val="90000"/>
              </a:lnSpc>
              <a:buClr>
                <a:srgbClr val="FF0000"/>
              </a:buClr>
              <a:buFont typeface="Wingdings" panose="05000000000000000000" pitchFamily="2" charset="2"/>
              <a:buChar char="§"/>
            </a:pPr>
            <a:r>
              <a:rPr lang="en-US" altLang="en-US" sz="2400" smtClean="0"/>
              <a:t>Protection of Personally Identifiable Identifiers (PII) is a required capability for IdM systems</a:t>
            </a:r>
          </a:p>
        </p:txBody>
      </p:sp>
      <p:sp>
        <p:nvSpPr>
          <p:cNvPr id="47108"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3724FD4-2994-4B52-960D-BDE465D02035}" type="slidenum">
              <a:rPr lang="en-US" altLang="en-US" sz="1200">
                <a:solidFill>
                  <a:srgbClr val="898989"/>
                </a:solidFill>
              </a:rPr>
              <a:pPr eaLnBrk="1" hangingPunct="1">
                <a:spcBef>
                  <a:spcPct val="0"/>
                </a:spcBef>
                <a:buFontTx/>
                <a:buNone/>
              </a:pPr>
              <a:t>38</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188913"/>
            <a:ext cx="8229600" cy="381000"/>
          </a:xfrm>
        </p:spPr>
        <p:txBody>
          <a:bodyPr/>
          <a:lstStyle/>
          <a:p>
            <a:r>
              <a:rPr lang="en-US" altLang="en-US" sz="2800" b="1" smtClean="0"/>
              <a:t>Reference links</a:t>
            </a:r>
          </a:p>
        </p:txBody>
      </p:sp>
      <p:sp>
        <p:nvSpPr>
          <p:cNvPr id="48131" name="Content Placeholder 2"/>
          <p:cNvSpPr>
            <a:spLocks noGrp="1"/>
          </p:cNvSpPr>
          <p:nvPr>
            <p:ph idx="1"/>
          </p:nvPr>
        </p:nvSpPr>
        <p:spPr>
          <a:xfrm>
            <a:off x="533400" y="908050"/>
            <a:ext cx="8610600" cy="5754688"/>
          </a:xfrm>
        </p:spPr>
        <p:txBody>
          <a:bodyPr/>
          <a:lstStyle/>
          <a:p>
            <a:pPr>
              <a:buClr>
                <a:srgbClr val="FF0000"/>
              </a:buClr>
              <a:buFont typeface="Wingdings" panose="05000000000000000000" pitchFamily="2" charset="2"/>
              <a:buChar char="§"/>
            </a:pPr>
            <a:r>
              <a:rPr lang="en-US" altLang="en-US" sz="1800" smtClean="0"/>
              <a:t>Webpage for ITU-T Study Group 17</a:t>
            </a:r>
          </a:p>
          <a:p>
            <a:pPr lvl="1">
              <a:buClr>
                <a:srgbClr val="FF0000"/>
              </a:buClr>
              <a:buFont typeface="Arial" panose="020B0604020202020204" pitchFamily="34" charset="0"/>
              <a:buChar char="•"/>
            </a:pPr>
            <a:r>
              <a:rPr lang="en-US" altLang="en-US" sz="1800" smtClean="0">
                <a:hlinkClick r:id="rId2"/>
              </a:rPr>
              <a:t>http://itu.int/ITU-T/studygroups/com17</a:t>
            </a:r>
            <a:r>
              <a:rPr lang="en-US" altLang="en-US" sz="1800" smtClean="0"/>
              <a:t> </a:t>
            </a:r>
          </a:p>
          <a:p>
            <a:pPr>
              <a:buClr>
                <a:srgbClr val="FF0000"/>
              </a:buClr>
              <a:buFont typeface="Wingdings" panose="05000000000000000000" pitchFamily="2" charset="2"/>
              <a:buChar char="§"/>
            </a:pPr>
            <a:r>
              <a:rPr lang="en-US" altLang="en-US" sz="1800" smtClean="0"/>
              <a:t>Webpage on ICT security standard roadmap</a:t>
            </a:r>
          </a:p>
          <a:p>
            <a:pPr lvl="1">
              <a:buClr>
                <a:srgbClr val="FF0000"/>
              </a:buClr>
              <a:buFont typeface="Arial" panose="020B0604020202020204" pitchFamily="34" charset="0"/>
              <a:buChar char="•"/>
            </a:pPr>
            <a:r>
              <a:rPr lang="en-US" altLang="en-US" sz="1800" smtClean="0">
                <a:hlinkClick r:id="rId3"/>
              </a:rPr>
              <a:t>http://itu.int/ITU-T/studygroups/com17/ict</a:t>
            </a:r>
            <a:endParaRPr lang="en-US" altLang="en-US" sz="1800" smtClean="0"/>
          </a:p>
          <a:p>
            <a:pPr>
              <a:buClr>
                <a:srgbClr val="FF0000"/>
              </a:buClr>
              <a:buFont typeface="Wingdings" panose="05000000000000000000" pitchFamily="2" charset="2"/>
              <a:buChar char="§"/>
            </a:pPr>
            <a:r>
              <a:rPr lang="en-US" altLang="en-US" sz="1800" smtClean="0"/>
              <a:t>Webpage on ICT cybersecurity organizations</a:t>
            </a:r>
          </a:p>
          <a:p>
            <a:pPr lvl="1">
              <a:buClr>
                <a:srgbClr val="FF0000"/>
              </a:buClr>
              <a:buFont typeface="Arial" panose="020B0604020202020204" pitchFamily="34" charset="0"/>
              <a:buChar char="•"/>
            </a:pPr>
            <a:r>
              <a:rPr lang="en-US" altLang="en-US" sz="1800" smtClean="0">
                <a:hlinkClick r:id="rId4"/>
              </a:rPr>
              <a:t>http://itu.int/ITU-T/studygroups/com17/nfvo</a:t>
            </a:r>
            <a:endParaRPr lang="en-US" altLang="en-US" sz="1800" smtClean="0"/>
          </a:p>
          <a:p>
            <a:pPr>
              <a:buClr>
                <a:srgbClr val="FF0000"/>
              </a:buClr>
              <a:buFont typeface="Wingdings" panose="05000000000000000000" pitchFamily="2" charset="2"/>
              <a:buChar char="§"/>
            </a:pPr>
            <a:r>
              <a:rPr lang="en-US" altLang="en-US" sz="1800" smtClean="0"/>
              <a:t>Webpage for JCA on identity management</a:t>
            </a:r>
          </a:p>
          <a:p>
            <a:pPr lvl="1">
              <a:buClr>
                <a:srgbClr val="FF0000"/>
              </a:buClr>
              <a:buFont typeface="Arial" panose="020B0604020202020204" pitchFamily="34" charset="0"/>
              <a:buChar char="•"/>
            </a:pPr>
            <a:r>
              <a:rPr lang="en-US" altLang="en-US" sz="1800" smtClean="0">
                <a:hlinkClick r:id="rId5"/>
              </a:rPr>
              <a:t>http://www.itu.int/en/ITU-T/jca/idm</a:t>
            </a:r>
            <a:endParaRPr lang="en-US" altLang="en-US" sz="1800" smtClean="0"/>
          </a:p>
          <a:p>
            <a:pPr>
              <a:buClr>
                <a:srgbClr val="FF0000"/>
              </a:buClr>
              <a:buFont typeface="Wingdings" panose="05000000000000000000" pitchFamily="2" charset="2"/>
              <a:buChar char="§"/>
            </a:pPr>
            <a:r>
              <a:rPr lang="en-US" altLang="en-US" sz="1800" smtClean="0"/>
              <a:t>Webpage for JCA on child online protection</a:t>
            </a:r>
          </a:p>
          <a:p>
            <a:pPr lvl="1">
              <a:buClr>
                <a:srgbClr val="FF0000"/>
              </a:buClr>
              <a:buFont typeface="Arial" panose="020B0604020202020204" pitchFamily="34" charset="0"/>
              <a:buChar char="•"/>
            </a:pPr>
            <a:r>
              <a:rPr lang="en-US" altLang="en-US" sz="1800" smtClean="0">
                <a:hlinkClick r:id="rId6"/>
              </a:rPr>
              <a:t>http://www.itu.int/en/ITU-T/jca/COP</a:t>
            </a:r>
            <a:endParaRPr lang="en-US" altLang="en-US" sz="1800" smtClean="0"/>
          </a:p>
          <a:p>
            <a:pPr>
              <a:buClr>
                <a:srgbClr val="FF0000"/>
              </a:buClr>
              <a:buFont typeface="Wingdings" panose="05000000000000000000" pitchFamily="2" charset="2"/>
              <a:buChar char="§"/>
            </a:pPr>
            <a:r>
              <a:rPr lang="en-US" altLang="en-US" sz="1800" smtClean="0"/>
              <a:t>Webpage on lead study group on security</a:t>
            </a:r>
          </a:p>
          <a:p>
            <a:pPr lvl="1">
              <a:buClr>
                <a:srgbClr val="FF0000"/>
              </a:buClr>
              <a:buFont typeface="Arial" panose="020B0604020202020204" pitchFamily="34" charset="0"/>
              <a:buChar char="•"/>
            </a:pPr>
            <a:r>
              <a:rPr lang="en-US" altLang="en-US" sz="1800" smtClean="0">
                <a:hlinkClick r:id="rId7"/>
              </a:rPr>
              <a:t>http://itu.int/en/ITU-T/studygroups/com17/Pages/telesecurity.aspx</a:t>
            </a:r>
            <a:endParaRPr lang="en-US" altLang="en-US" sz="1800" smtClean="0"/>
          </a:p>
          <a:p>
            <a:pPr>
              <a:buClr>
                <a:srgbClr val="FF0000"/>
              </a:buClr>
              <a:buFont typeface="Wingdings" panose="05000000000000000000" pitchFamily="2" charset="2"/>
              <a:buChar char="§"/>
            </a:pPr>
            <a:r>
              <a:rPr lang="en-US" altLang="en-US" sz="1800" smtClean="0"/>
              <a:t>Webpage on lead study group on identity management</a:t>
            </a:r>
          </a:p>
          <a:p>
            <a:pPr lvl="1">
              <a:buClr>
                <a:srgbClr val="FF0000"/>
              </a:buClr>
              <a:buFont typeface="Arial" panose="020B0604020202020204" pitchFamily="34" charset="0"/>
              <a:buChar char="•"/>
            </a:pPr>
            <a:r>
              <a:rPr lang="en-US" altLang="en-US" sz="1800" smtClean="0">
                <a:hlinkClick r:id="rId8"/>
              </a:rPr>
              <a:t>http://itu.int/en/ITU-T/studygroups/com17/Pages/idm.aspx</a:t>
            </a:r>
            <a:endParaRPr lang="en-US" altLang="en-US" sz="1800" smtClean="0"/>
          </a:p>
          <a:p>
            <a:pPr>
              <a:buClr>
                <a:srgbClr val="FF0000"/>
              </a:buClr>
              <a:buFont typeface="Wingdings" panose="05000000000000000000" pitchFamily="2" charset="2"/>
              <a:buChar char="§"/>
            </a:pPr>
            <a:r>
              <a:rPr lang="en-US" altLang="en-US" sz="1800" smtClean="0"/>
              <a:t>Webpage on lead study group on languages and description techniques</a:t>
            </a:r>
          </a:p>
          <a:p>
            <a:pPr lvl="1">
              <a:buClr>
                <a:srgbClr val="FF0000"/>
              </a:buClr>
              <a:buFont typeface="Arial" panose="020B0604020202020204" pitchFamily="34" charset="0"/>
              <a:buChar char="•"/>
            </a:pPr>
            <a:r>
              <a:rPr lang="en-US" altLang="en-US" sz="1800" smtClean="0">
                <a:hlinkClick r:id="rId9"/>
              </a:rPr>
              <a:t>http://itu.int/en/ITU-T/studygroups/com17/Pages/ldt.aspx</a:t>
            </a:r>
            <a:endParaRPr lang="en-US" altLang="en-US" sz="1800" smtClean="0"/>
          </a:p>
        </p:txBody>
      </p:sp>
      <p:sp>
        <p:nvSpPr>
          <p:cNvPr id="48132"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BD3F82C-3107-44C5-A290-062A8BAA5BD0}" type="slidenum">
              <a:rPr lang="en-US" altLang="en-US" sz="1200">
                <a:solidFill>
                  <a:srgbClr val="898989"/>
                </a:solidFill>
              </a:rPr>
              <a:pPr eaLnBrk="1" hangingPunct="1">
                <a:spcBef>
                  <a:spcPct val="0"/>
                </a:spcBef>
                <a:buFontTx/>
                <a:buNone/>
              </a:pPr>
              <a:t>39</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1A8BC2F-23A2-4BD0-873A-309DCF5D9DB0}" type="slidenum">
              <a:rPr lang="en-US" altLang="en-US" sz="1200">
                <a:solidFill>
                  <a:srgbClr val="898989"/>
                </a:solidFill>
              </a:rPr>
              <a:pPr eaLnBrk="1" hangingPunct="1">
                <a:spcBef>
                  <a:spcPct val="0"/>
                </a:spcBef>
                <a:buFontTx/>
                <a:buNone/>
              </a:pPr>
              <a:t>4</a:t>
            </a:fld>
            <a:r>
              <a:rPr lang="en-US" altLang="en-US" sz="1200">
                <a:solidFill>
                  <a:srgbClr val="898989"/>
                </a:solidFill>
              </a:rPr>
              <a:t>/40</a:t>
            </a:r>
          </a:p>
        </p:txBody>
      </p:sp>
      <p:sp>
        <p:nvSpPr>
          <p:cNvPr id="6" name="TextBox 5"/>
          <p:cNvSpPr txBox="1"/>
          <p:nvPr/>
        </p:nvSpPr>
        <p:spPr>
          <a:xfrm>
            <a:off x="3492500" y="1135063"/>
            <a:ext cx="1901825" cy="369887"/>
          </a:xfrm>
          <a:prstGeom prst="rect">
            <a:avLst/>
          </a:prstGeom>
          <a:solidFill>
            <a:schemeClr val="bg1">
              <a:lumMod val="75000"/>
            </a:schemeClr>
          </a:solidFill>
          <a:ln>
            <a:solidFill>
              <a:schemeClr val="tx1"/>
            </a:solidFill>
            <a:prstDash val="solid"/>
          </a:ln>
        </p:spPr>
        <p:txBody>
          <a:bodyPr>
            <a:spAutoFit/>
          </a:bodyPr>
          <a:lstStyle/>
          <a:p>
            <a:pPr algn="ctr">
              <a:defRPr/>
            </a:pPr>
            <a:r>
              <a:rPr lang="en-US" b="1" dirty="0">
                <a:latin typeface="Arial" charset="0"/>
                <a:cs typeface="Arial" charset="0"/>
              </a:rPr>
              <a:t>Study Group 17</a:t>
            </a:r>
          </a:p>
        </p:txBody>
      </p:sp>
      <p:cxnSp>
        <p:nvCxnSpPr>
          <p:cNvPr id="7" name="Straight Connector 6"/>
          <p:cNvCxnSpPr>
            <a:stCxn id="6" idx="2"/>
            <a:endCxn id="28" idx="0"/>
          </p:cNvCxnSpPr>
          <p:nvPr/>
        </p:nvCxnSpPr>
        <p:spPr>
          <a:xfrm>
            <a:off x="4443413" y="1504950"/>
            <a:ext cx="0" cy="2781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6" idx="0"/>
          </p:cNvCxnSpPr>
          <p:nvPr/>
        </p:nvCxnSpPr>
        <p:spPr>
          <a:xfrm flipH="1">
            <a:off x="2960688" y="1628775"/>
            <a:ext cx="9525" cy="2657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7" idx="0"/>
          </p:cNvCxnSpPr>
          <p:nvPr/>
        </p:nvCxnSpPr>
        <p:spPr>
          <a:xfrm>
            <a:off x="5986463" y="1628775"/>
            <a:ext cx="0" cy="38052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2038" y="1963738"/>
            <a:ext cx="1150937" cy="893762"/>
          </a:xfrm>
          <a:prstGeom prst="rect">
            <a:avLst/>
          </a:prstGeom>
          <a:solidFill>
            <a:schemeClr val="tx2">
              <a:lumMod val="60000"/>
              <a:lumOff val="40000"/>
            </a:schemeClr>
          </a:solidFill>
          <a:ln>
            <a:solidFill>
              <a:schemeClr val="tx1"/>
            </a:solidFill>
            <a:prstDash val="solid"/>
          </a:ln>
        </p:spPr>
        <p:txBody>
          <a:bodyPr/>
          <a:lstStyle/>
          <a:p>
            <a:pPr algn="ctr">
              <a:defRPr/>
            </a:pPr>
            <a:r>
              <a:rPr lang="en-US" sz="1600" b="1">
                <a:latin typeface="Arial" charset="0"/>
                <a:cs typeface="Arial" charset="0"/>
              </a:rPr>
              <a:t>WP 1/17</a:t>
            </a:r>
          </a:p>
          <a:p>
            <a:pPr algn="ctr">
              <a:defRPr/>
            </a:pPr>
            <a:r>
              <a:rPr lang="en-GB" sz="1200" b="1">
                <a:latin typeface="Arial" charset="0"/>
                <a:cs typeface="Arial" charset="0"/>
              </a:rPr>
              <a:t>Fundamental security</a:t>
            </a:r>
            <a:endParaRPr lang="en-US" sz="1200" b="1">
              <a:latin typeface="Arial" charset="0"/>
              <a:cs typeface="Arial" charset="0"/>
            </a:endParaRPr>
          </a:p>
        </p:txBody>
      </p:sp>
      <p:sp>
        <p:nvSpPr>
          <p:cNvPr id="11" name="TextBox 10"/>
          <p:cNvSpPr txBox="1"/>
          <p:nvPr/>
        </p:nvSpPr>
        <p:spPr>
          <a:xfrm>
            <a:off x="2409825" y="1963738"/>
            <a:ext cx="1152525" cy="893762"/>
          </a:xfrm>
          <a:prstGeom prst="rect">
            <a:avLst/>
          </a:prstGeom>
          <a:solidFill>
            <a:schemeClr val="accent2">
              <a:lumMod val="60000"/>
              <a:lumOff val="40000"/>
            </a:schemeClr>
          </a:solidFill>
          <a:ln>
            <a:solidFill>
              <a:schemeClr val="tx1"/>
            </a:solidFill>
            <a:prstDash val="solid"/>
          </a:ln>
        </p:spPr>
        <p:txBody>
          <a:bodyPr/>
          <a:lstStyle/>
          <a:p>
            <a:pPr algn="ctr">
              <a:defRPr/>
            </a:pPr>
            <a:r>
              <a:rPr lang="en-US" sz="1600" b="1" dirty="0">
                <a:latin typeface="Arial" charset="0"/>
                <a:cs typeface="Arial" charset="0"/>
              </a:rPr>
              <a:t>WP 2/17</a:t>
            </a:r>
          </a:p>
          <a:p>
            <a:pPr algn="ctr">
              <a:defRPr/>
            </a:pPr>
            <a:r>
              <a:rPr lang="en-US" sz="1200" b="1" dirty="0">
                <a:latin typeface="Arial" charset="0"/>
                <a:cs typeface="Arial" charset="0"/>
              </a:rPr>
              <a:t>Network and information security</a:t>
            </a:r>
          </a:p>
        </p:txBody>
      </p:sp>
      <p:sp>
        <p:nvSpPr>
          <p:cNvPr id="12" name="TextBox 11"/>
          <p:cNvSpPr txBox="1"/>
          <p:nvPr/>
        </p:nvSpPr>
        <p:spPr>
          <a:xfrm>
            <a:off x="3867150" y="1963738"/>
            <a:ext cx="1152525" cy="893762"/>
          </a:xfrm>
          <a:prstGeom prst="rect">
            <a:avLst/>
          </a:prstGeom>
          <a:solidFill>
            <a:schemeClr val="accent3">
              <a:lumMod val="60000"/>
              <a:lumOff val="40000"/>
            </a:schemeClr>
          </a:solidFill>
          <a:ln>
            <a:solidFill>
              <a:schemeClr val="tx1"/>
            </a:solidFill>
            <a:prstDash val="solid"/>
          </a:ln>
        </p:spPr>
        <p:txBody>
          <a:bodyPr/>
          <a:lstStyle/>
          <a:p>
            <a:pPr algn="ctr">
              <a:defRPr/>
            </a:pPr>
            <a:r>
              <a:rPr lang="en-US" sz="1600" b="1" dirty="0">
                <a:latin typeface="Arial" charset="0"/>
                <a:cs typeface="Arial" charset="0"/>
              </a:rPr>
              <a:t>WP 3/17</a:t>
            </a:r>
          </a:p>
          <a:p>
            <a:pPr algn="ctr">
              <a:defRPr/>
            </a:pPr>
            <a:r>
              <a:rPr lang="en-US" sz="1200" b="1" dirty="0" err="1">
                <a:latin typeface="Arial" charset="0"/>
                <a:cs typeface="Arial" charset="0"/>
              </a:rPr>
              <a:t>IdM</a:t>
            </a:r>
            <a:r>
              <a:rPr lang="en-US" sz="1200" b="1" dirty="0">
                <a:latin typeface="Arial" charset="0"/>
                <a:cs typeface="Arial" charset="0"/>
              </a:rPr>
              <a:t> + Cloud Computing Security</a:t>
            </a:r>
          </a:p>
        </p:txBody>
      </p:sp>
      <p:sp>
        <p:nvSpPr>
          <p:cNvPr id="13" name="TextBox 12"/>
          <p:cNvSpPr txBox="1"/>
          <p:nvPr/>
        </p:nvSpPr>
        <p:spPr>
          <a:xfrm>
            <a:off x="5381625" y="1966913"/>
            <a:ext cx="1152525" cy="890587"/>
          </a:xfrm>
          <a:prstGeom prst="rect">
            <a:avLst/>
          </a:prstGeom>
          <a:solidFill>
            <a:schemeClr val="accent6">
              <a:lumMod val="60000"/>
              <a:lumOff val="40000"/>
            </a:schemeClr>
          </a:solidFill>
          <a:ln>
            <a:solidFill>
              <a:schemeClr val="tx1"/>
            </a:solidFill>
            <a:prstDash val="solid"/>
          </a:ln>
        </p:spPr>
        <p:txBody>
          <a:bodyPr/>
          <a:lstStyle/>
          <a:p>
            <a:pPr algn="ctr">
              <a:defRPr/>
            </a:pPr>
            <a:r>
              <a:rPr lang="en-US" sz="1600" b="1">
                <a:latin typeface="Arial" charset="0"/>
                <a:cs typeface="Arial" charset="0"/>
              </a:rPr>
              <a:t>WP 4/17</a:t>
            </a:r>
          </a:p>
          <a:p>
            <a:pPr algn="ctr">
              <a:defRPr/>
            </a:pPr>
            <a:r>
              <a:rPr lang="en-GB" sz="1200" b="1">
                <a:latin typeface="Arial" charset="0"/>
                <a:cs typeface="Arial" charset="0"/>
              </a:rPr>
              <a:t>Application security</a:t>
            </a:r>
            <a:endParaRPr lang="en-US" sz="1200" b="1">
              <a:latin typeface="Arial" charset="0"/>
              <a:cs typeface="Arial" charset="0"/>
            </a:endParaRPr>
          </a:p>
        </p:txBody>
      </p:sp>
      <p:sp>
        <p:nvSpPr>
          <p:cNvPr id="12299" name="TextBox 13"/>
          <p:cNvSpPr txBox="1">
            <a:spLocks noChangeArrowheads="1"/>
          </p:cNvSpPr>
          <p:nvPr/>
        </p:nvSpPr>
        <p:spPr bwMode="auto">
          <a:xfrm>
            <a:off x="6965950" y="1966913"/>
            <a:ext cx="1152525" cy="890587"/>
          </a:xfrm>
          <a:prstGeom prst="rect">
            <a:avLst/>
          </a:prstGeom>
          <a:solidFill>
            <a:srgbClr val="FFFF00"/>
          </a:solidFill>
          <a:ln w="9525">
            <a:solidFill>
              <a:schemeClr val="tx1"/>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WP 5/17</a:t>
            </a:r>
          </a:p>
          <a:p>
            <a:pPr algn="ctr" eaLnBrk="1" hangingPunct="1">
              <a:spcBef>
                <a:spcPct val="0"/>
              </a:spcBef>
              <a:buFontTx/>
              <a:buNone/>
            </a:pPr>
            <a:r>
              <a:rPr lang="en-GB" altLang="en-US" sz="1200" b="1">
                <a:latin typeface="Arial" panose="020B0604020202020204" pitchFamily="34" charset="0"/>
              </a:rPr>
              <a:t>Formal languages</a:t>
            </a:r>
            <a:endParaRPr lang="en-US" altLang="en-US" sz="1200" b="1">
              <a:latin typeface="Arial" panose="020B0604020202020204" pitchFamily="34" charset="0"/>
            </a:endParaRPr>
          </a:p>
        </p:txBody>
      </p:sp>
      <p:sp>
        <p:nvSpPr>
          <p:cNvPr id="15" name="TextBox 14"/>
          <p:cNvSpPr txBox="1"/>
          <p:nvPr/>
        </p:nvSpPr>
        <p:spPr>
          <a:xfrm>
            <a:off x="5394325" y="3087688"/>
            <a:ext cx="1152525" cy="923925"/>
          </a:xfrm>
          <a:prstGeom prst="rect">
            <a:avLst/>
          </a:prstGeom>
          <a:solidFill>
            <a:schemeClr val="accent6">
              <a:lumMod val="40000"/>
              <a:lumOff val="60000"/>
            </a:schemeClr>
          </a:solidFill>
          <a:ln>
            <a:solidFill>
              <a:schemeClr val="tx1"/>
            </a:solidFill>
            <a:prstDash val="solid"/>
          </a:ln>
        </p:spPr>
        <p:txBody>
          <a:bodyPr/>
          <a:lstStyle/>
          <a:p>
            <a:pPr algn="ctr">
              <a:defRPr/>
            </a:pPr>
            <a:r>
              <a:rPr lang="en-US" sz="1400">
                <a:latin typeface="Arial" charset="0"/>
                <a:cs typeface="Arial" charset="0"/>
              </a:rPr>
              <a:t>Q6/17</a:t>
            </a:r>
          </a:p>
          <a:p>
            <a:pPr algn="ctr">
              <a:defRPr/>
            </a:pPr>
            <a:endParaRPr lang="en-US" sz="1000">
              <a:latin typeface="Arial" charset="0"/>
              <a:cs typeface="Arial" charset="0"/>
            </a:endParaRPr>
          </a:p>
          <a:p>
            <a:pPr algn="ctr">
              <a:defRPr/>
            </a:pPr>
            <a:r>
              <a:rPr lang="en-US" sz="1000">
                <a:latin typeface="Arial" charset="0"/>
                <a:cs typeface="Arial" charset="0"/>
              </a:rPr>
              <a:t>Ubiquitous</a:t>
            </a:r>
            <a:br>
              <a:rPr lang="en-US" sz="1000">
                <a:latin typeface="Arial" charset="0"/>
                <a:cs typeface="Arial" charset="0"/>
              </a:rPr>
            </a:br>
            <a:r>
              <a:rPr lang="en-US" sz="1000">
                <a:latin typeface="Arial" charset="0"/>
                <a:cs typeface="Arial" charset="0"/>
              </a:rPr>
              <a:t>services</a:t>
            </a:r>
            <a:br>
              <a:rPr lang="en-US" sz="1000">
                <a:latin typeface="Arial" charset="0"/>
                <a:cs typeface="Arial" charset="0"/>
              </a:rPr>
            </a:br>
            <a:endParaRPr lang="en-US" sz="1400">
              <a:latin typeface="Arial" charset="0"/>
              <a:cs typeface="Arial" charset="0"/>
            </a:endParaRPr>
          </a:p>
        </p:txBody>
      </p:sp>
      <p:sp>
        <p:nvSpPr>
          <p:cNvPr id="16" name="TextBox 15"/>
          <p:cNvSpPr txBox="1"/>
          <p:nvPr/>
        </p:nvSpPr>
        <p:spPr>
          <a:xfrm>
            <a:off x="5394325" y="4286250"/>
            <a:ext cx="1152525" cy="768350"/>
          </a:xfrm>
          <a:prstGeom prst="rect">
            <a:avLst/>
          </a:prstGeom>
          <a:solidFill>
            <a:schemeClr val="accent6">
              <a:lumMod val="40000"/>
              <a:lumOff val="60000"/>
            </a:schemeClr>
          </a:solidFill>
          <a:ln>
            <a:solidFill>
              <a:schemeClr val="tx1"/>
            </a:solidFill>
            <a:prstDash val="solid"/>
          </a:ln>
        </p:spPr>
        <p:txBody>
          <a:bodyPr/>
          <a:lstStyle/>
          <a:p>
            <a:pPr algn="ctr">
              <a:defRPr/>
            </a:pPr>
            <a:r>
              <a:rPr lang="en-US" sz="1400">
                <a:latin typeface="Arial" charset="0"/>
                <a:cs typeface="Arial" charset="0"/>
              </a:rPr>
              <a:t>Q7/17</a:t>
            </a:r>
          </a:p>
          <a:p>
            <a:pPr algn="ctr">
              <a:defRPr/>
            </a:pPr>
            <a:endParaRPr lang="en-US" sz="1000">
              <a:latin typeface="Arial" charset="0"/>
              <a:cs typeface="Arial" charset="0"/>
            </a:endParaRPr>
          </a:p>
          <a:p>
            <a:pPr algn="ctr">
              <a:defRPr/>
            </a:pPr>
            <a:r>
              <a:rPr lang="en-US" sz="1000">
                <a:latin typeface="Arial" charset="0"/>
                <a:cs typeface="Arial" charset="0"/>
              </a:rPr>
              <a:t>Applications</a:t>
            </a:r>
            <a:endParaRPr lang="en-US" sz="1400">
              <a:latin typeface="Arial" charset="0"/>
              <a:cs typeface="Arial" charset="0"/>
            </a:endParaRPr>
          </a:p>
        </p:txBody>
      </p:sp>
      <p:sp>
        <p:nvSpPr>
          <p:cNvPr id="17" name="TextBox 16"/>
          <p:cNvSpPr txBox="1"/>
          <p:nvPr/>
        </p:nvSpPr>
        <p:spPr>
          <a:xfrm>
            <a:off x="5410200" y="5434013"/>
            <a:ext cx="1152525" cy="769937"/>
          </a:xfrm>
          <a:prstGeom prst="rect">
            <a:avLst/>
          </a:prstGeom>
          <a:solidFill>
            <a:schemeClr val="accent6">
              <a:lumMod val="40000"/>
              <a:lumOff val="60000"/>
            </a:schemeClr>
          </a:solidFill>
          <a:ln>
            <a:solidFill>
              <a:schemeClr val="tx1"/>
            </a:solidFill>
            <a:prstDash val="solid"/>
          </a:ln>
        </p:spPr>
        <p:txBody>
          <a:bodyPr>
            <a:spAutoFit/>
          </a:bodyPr>
          <a:lstStyle/>
          <a:p>
            <a:pPr algn="ctr">
              <a:defRPr/>
            </a:pPr>
            <a:r>
              <a:rPr lang="en-US" sz="1400">
                <a:latin typeface="Arial" charset="0"/>
                <a:cs typeface="Arial" charset="0"/>
              </a:rPr>
              <a:t>Q9/17</a:t>
            </a:r>
          </a:p>
          <a:p>
            <a:pPr algn="ctr">
              <a:defRPr/>
            </a:pPr>
            <a:endParaRPr lang="en-US" sz="1000">
              <a:latin typeface="Arial" charset="0"/>
              <a:cs typeface="Arial" charset="0"/>
            </a:endParaRPr>
          </a:p>
          <a:p>
            <a:pPr algn="ctr">
              <a:defRPr/>
            </a:pPr>
            <a:r>
              <a:rPr lang="en-US" sz="1000">
                <a:latin typeface="Arial" charset="0"/>
                <a:cs typeface="Arial" charset="0"/>
              </a:rPr>
              <a:t>Telebiometrics</a:t>
            </a:r>
          </a:p>
          <a:p>
            <a:pPr algn="ctr">
              <a:defRPr/>
            </a:pPr>
            <a:endParaRPr lang="en-US" sz="1000">
              <a:latin typeface="Arial" charset="0"/>
              <a:cs typeface="Arial" charset="0"/>
            </a:endParaRPr>
          </a:p>
        </p:txBody>
      </p:sp>
      <p:sp>
        <p:nvSpPr>
          <p:cNvPr id="12303" name="TextBox 17"/>
          <p:cNvSpPr txBox="1">
            <a:spLocks noChangeArrowheads="1"/>
          </p:cNvSpPr>
          <p:nvPr/>
        </p:nvSpPr>
        <p:spPr bwMode="auto">
          <a:xfrm>
            <a:off x="7021513" y="4286250"/>
            <a:ext cx="1152525" cy="768350"/>
          </a:xfrm>
          <a:prstGeom prst="rect">
            <a:avLst/>
          </a:prstGeom>
          <a:solidFill>
            <a:srgbClr val="FFFF99"/>
          </a:solidFill>
          <a:ln w="9525">
            <a:solidFill>
              <a:schemeClr val="tx1"/>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Q12/17</a:t>
            </a:r>
          </a:p>
          <a:p>
            <a:pPr algn="ctr" eaLnBrk="1" hangingPunct="1">
              <a:spcBef>
                <a:spcPct val="0"/>
              </a:spcBef>
              <a:buFontTx/>
              <a:buNone/>
            </a:pPr>
            <a:endParaRPr lang="en-US" altLang="en-US" sz="1000">
              <a:latin typeface="Arial" panose="020B0604020202020204" pitchFamily="34" charset="0"/>
            </a:endParaRPr>
          </a:p>
          <a:p>
            <a:pPr algn="ctr" eaLnBrk="1" hangingPunct="1">
              <a:spcBef>
                <a:spcPct val="0"/>
              </a:spcBef>
              <a:buFontTx/>
              <a:buNone/>
            </a:pPr>
            <a:r>
              <a:rPr lang="en-US" altLang="en-US" sz="1000">
                <a:latin typeface="Arial" panose="020B0604020202020204" pitchFamily="34" charset="0"/>
              </a:rPr>
              <a:t>Languages and Testing</a:t>
            </a:r>
          </a:p>
        </p:txBody>
      </p:sp>
      <p:cxnSp>
        <p:nvCxnSpPr>
          <p:cNvPr id="19" name="Elbow Connector 18"/>
          <p:cNvCxnSpPr>
            <a:stCxn id="10" idx="0"/>
            <a:endCxn id="12299" idx="0"/>
          </p:cNvCxnSpPr>
          <p:nvPr/>
        </p:nvCxnSpPr>
        <p:spPr>
          <a:xfrm rot="16200000" flipH="1">
            <a:off x="4588669" y="-986631"/>
            <a:ext cx="3175" cy="5903913"/>
          </a:xfrm>
          <a:prstGeom prst="bentConnector3">
            <a:avLst>
              <a:gd name="adj1" fmla="val -977340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a:endCxn id="24" idx="0"/>
          </p:cNvCxnSpPr>
          <p:nvPr/>
        </p:nvCxnSpPr>
        <p:spPr>
          <a:xfrm>
            <a:off x="1638300" y="2857500"/>
            <a:ext cx="0" cy="25955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2299" idx="2"/>
            <a:endCxn id="12303" idx="0"/>
          </p:cNvCxnSpPr>
          <p:nvPr/>
        </p:nvCxnSpPr>
        <p:spPr>
          <a:xfrm>
            <a:off x="7542213" y="2857500"/>
            <a:ext cx="55562" cy="1428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46163" y="3089275"/>
            <a:ext cx="1150937" cy="922338"/>
          </a:xfrm>
          <a:prstGeom prst="rect">
            <a:avLst/>
          </a:prstGeom>
          <a:solidFill>
            <a:schemeClr val="tx2">
              <a:lumMod val="40000"/>
              <a:lumOff val="60000"/>
            </a:schemeClr>
          </a:solidFill>
          <a:ln>
            <a:solidFill>
              <a:schemeClr val="tx1"/>
            </a:solidFill>
            <a:prstDash val="solid"/>
          </a:ln>
        </p:spPr>
        <p:txBody>
          <a:bodyPr/>
          <a:lstStyle/>
          <a:p>
            <a:pPr algn="ctr">
              <a:defRPr/>
            </a:pPr>
            <a:r>
              <a:rPr lang="en-US" sz="1400">
                <a:latin typeface="Arial" charset="0"/>
                <a:cs typeface="Arial" charset="0"/>
              </a:rPr>
              <a:t>Q1/17</a:t>
            </a:r>
          </a:p>
          <a:p>
            <a:pPr algn="ctr">
              <a:defRPr/>
            </a:pPr>
            <a:endParaRPr lang="en-US" sz="1000">
              <a:latin typeface="Arial" charset="0"/>
              <a:cs typeface="Arial" charset="0"/>
            </a:endParaRPr>
          </a:p>
          <a:p>
            <a:pPr algn="ctr">
              <a:defRPr/>
            </a:pPr>
            <a:r>
              <a:rPr lang="en-US" sz="1000">
                <a:latin typeface="Arial" charset="0"/>
                <a:cs typeface="Arial" charset="0"/>
              </a:rPr>
              <a:t>Telecom/ICT security coordination</a:t>
            </a:r>
          </a:p>
        </p:txBody>
      </p:sp>
      <p:sp>
        <p:nvSpPr>
          <p:cNvPr id="23" name="TextBox 22"/>
          <p:cNvSpPr txBox="1"/>
          <p:nvPr/>
        </p:nvSpPr>
        <p:spPr>
          <a:xfrm>
            <a:off x="1062038" y="4286250"/>
            <a:ext cx="1150937" cy="768350"/>
          </a:xfrm>
          <a:prstGeom prst="rect">
            <a:avLst/>
          </a:prstGeom>
          <a:solidFill>
            <a:schemeClr val="tx2">
              <a:lumMod val="40000"/>
              <a:lumOff val="60000"/>
            </a:schemeClr>
          </a:solidFill>
          <a:ln>
            <a:solidFill>
              <a:schemeClr val="tx1"/>
            </a:solidFill>
            <a:prstDash val="solid"/>
          </a:ln>
        </p:spPr>
        <p:txBody>
          <a:bodyPr/>
          <a:lstStyle/>
          <a:p>
            <a:pPr algn="ctr">
              <a:defRPr/>
            </a:pPr>
            <a:r>
              <a:rPr lang="en-US" sz="1400" dirty="0">
                <a:latin typeface="Arial" charset="0"/>
                <a:cs typeface="Arial" charset="0"/>
              </a:rPr>
              <a:t>Q2/17</a:t>
            </a:r>
          </a:p>
          <a:p>
            <a:pPr algn="ctr">
              <a:defRPr/>
            </a:pPr>
            <a:r>
              <a:rPr lang="en-US" sz="1000" dirty="0">
                <a:latin typeface="Arial" charset="0"/>
                <a:cs typeface="Arial" charset="0"/>
              </a:rPr>
              <a:t>Security architecture and framework</a:t>
            </a:r>
          </a:p>
        </p:txBody>
      </p:sp>
      <p:sp>
        <p:nvSpPr>
          <p:cNvPr id="24" name="TextBox 23"/>
          <p:cNvSpPr txBox="1"/>
          <p:nvPr/>
        </p:nvSpPr>
        <p:spPr>
          <a:xfrm>
            <a:off x="1062038" y="5453063"/>
            <a:ext cx="1150937" cy="750887"/>
          </a:xfrm>
          <a:prstGeom prst="rect">
            <a:avLst/>
          </a:prstGeom>
          <a:solidFill>
            <a:schemeClr val="tx2">
              <a:lumMod val="40000"/>
              <a:lumOff val="60000"/>
            </a:schemeClr>
          </a:solidFill>
          <a:ln>
            <a:solidFill>
              <a:schemeClr val="tx1"/>
            </a:solidFill>
            <a:prstDash val="solid"/>
          </a:ln>
        </p:spPr>
        <p:txBody>
          <a:bodyPr/>
          <a:lstStyle/>
          <a:p>
            <a:pPr algn="ctr">
              <a:defRPr/>
            </a:pPr>
            <a:r>
              <a:rPr lang="en-US" sz="1400">
                <a:latin typeface="Arial" charset="0"/>
                <a:cs typeface="Arial" charset="0"/>
              </a:rPr>
              <a:t>Q3/17</a:t>
            </a:r>
          </a:p>
          <a:p>
            <a:pPr algn="ctr">
              <a:defRPr/>
            </a:pPr>
            <a:endParaRPr lang="en-US" sz="1000">
              <a:latin typeface="Arial" charset="0"/>
              <a:cs typeface="Arial" charset="0"/>
            </a:endParaRPr>
          </a:p>
          <a:p>
            <a:pPr algn="ctr">
              <a:defRPr/>
            </a:pPr>
            <a:r>
              <a:rPr lang="en-US" sz="1000">
                <a:latin typeface="Arial" charset="0"/>
                <a:cs typeface="Arial" charset="0"/>
              </a:rPr>
              <a:t>ISM</a:t>
            </a:r>
          </a:p>
          <a:p>
            <a:pPr algn="ctr">
              <a:defRPr/>
            </a:pPr>
            <a:endParaRPr lang="en-US" sz="1000">
              <a:latin typeface="Arial" charset="0"/>
              <a:cs typeface="Arial" charset="0"/>
            </a:endParaRPr>
          </a:p>
        </p:txBody>
      </p:sp>
      <p:sp>
        <p:nvSpPr>
          <p:cNvPr id="25" name="TextBox 24"/>
          <p:cNvSpPr txBox="1"/>
          <p:nvPr/>
        </p:nvSpPr>
        <p:spPr>
          <a:xfrm>
            <a:off x="2393950" y="3095625"/>
            <a:ext cx="1152525" cy="915988"/>
          </a:xfrm>
          <a:prstGeom prst="rect">
            <a:avLst/>
          </a:prstGeom>
          <a:solidFill>
            <a:schemeClr val="accent2">
              <a:lumMod val="40000"/>
              <a:lumOff val="60000"/>
            </a:schemeClr>
          </a:solidFill>
          <a:ln>
            <a:solidFill>
              <a:schemeClr val="tx1"/>
            </a:solidFill>
            <a:prstDash val="solid"/>
          </a:ln>
        </p:spPr>
        <p:txBody>
          <a:bodyPr/>
          <a:lstStyle/>
          <a:p>
            <a:pPr algn="ctr">
              <a:defRPr/>
            </a:pPr>
            <a:r>
              <a:rPr lang="en-US" sz="1400">
                <a:latin typeface="Arial" charset="0"/>
                <a:cs typeface="Arial" charset="0"/>
              </a:rPr>
              <a:t>Q4/17</a:t>
            </a:r>
          </a:p>
          <a:p>
            <a:pPr algn="ctr">
              <a:defRPr/>
            </a:pPr>
            <a:endParaRPr lang="en-US" sz="1000">
              <a:latin typeface="Arial" charset="0"/>
              <a:cs typeface="Arial" charset="0"/>
            </a:endParaRPr>
          </a:p>
          <a:p>
            <a:pPr algn="ctr">
              <a:defRPr/>
            </a:pPr>
            <a:r>
              <a:rPr lang="en-US" sz="1000">
                <a:latin typeface="Arial" charset="0"/>
                <a:cs typeface="Arial" charset="0"/>
              </a:rPr>
              <a:t>Cybersecurity</a:t>
            </a:r>
          </a:p>
          <a:p>
            <a:pPr algn="ctr">
              <a:defRPr/>
            </a:pPr>
            <a:endParaRPr lang="en-US" sz="1000">
              <a:latin typeface="Arial" charset="0"/>
              <a:cs typeface="Arial" charset="0"/>
            </a:endParaRPr>
          </a:p>
          <a:p>
            <a:pPr algn="ctr">
              <a:defRPr/>
            </a:pPr>
            <a:endParaRPr lang="en-US" sz="1000">
              <a:latin typeface="Arial" charset="0"/>
              <a:cs typeface="Arial" charset="0"/>
            </a:endParaRPr>
          </a:p>
        </p:txBody>
      </p:sp>
      <p:sp>
        <p:nvSpPr>
          <p:cNvPr id="26" name="TextBox 25"/>
          <p:cNvSpPr txBox="1"/>
          <p:nvPr/>
        </p:nvSpPr>
        <p:spPr>
          <a:xfrm>
            <a:off x="2384425" y="4286250"/>
            <a:ext cx="1150938" cy="768350"/>
          </a:xfrm>
          <a:prstGeom prst="rect">
            <a:avLst/>
          </a:prstGeom>
          <a:solidFill>
            <a:schemeClr val="accent2">
              <a:lumMod val="40000"/>
              <a:lumOff val="60000"/>
            </a:schemeClr>
          </a:solidFill>
          <a:ln>
            <a:solidFill>
              <a:schemeClr val="tx1"/>
            </a:solidFill>
            <a:prstDash val="solid"/>
          </a:ln>
        </p:spPr>
        <p:txBody>
          <a:bodyPr/>
          <a:lstStyle/>
          <a:p>
            <a:pPr algn="ctr">
              <a:defRPr/>
            </a:pPr>
            <a:r>
              <a:rPr lang="en-US" sz="1400">
                <a:latin typeface="Arial" charset="0"/>
                <a:cs typeface="Arial" charset="0"/>
              </a:rPr>
              <a:t>Q5/17</a:t>
            </a:r>
          </a:p>
          <a:p>
            <a:pPr algn="ctr">
              <a:defRPr/>
            </a:pPr>
            <a:endParaRPr lang="en-US" sz="1000">
              <a:latin typeface="Arial" charset="0"/>
              <a:cs typeface="Arial" charset="0"/>
            </a:endParaRPr>
          </a:p>
          <a:p>
            <a:pPr algn="ctr">
              <a:defRPr/>
            </a:pPr>
            <a:r>
              <a:rPr lang="en-US" sz="1000">
                <a:latin typeface="Arial" charset="0"/>
                <a:cs typeface="Arial" charset="0"/>
              </a:rPr>
              <a:t>Countering spam</a:t>
            </a:r>
          </a:p>
          <a:p>
            <a:pPr algn="ctr">
              <a:defRPr/>
            </a:pPr>
            <a:endParaRPr lang="en-US" sz="1000">
              <a:latin typeface="Arial" charset="0"/>
              <a:cs typeface="Arial" charset="0"/>
            </a:endParaRPr>
          </a:p>
          <a:p>
            <a:pPr algn="ctr">
              <a:defRPr/>
            </a:pPr>
            <a:endParaRPr lang="en-US" sz="1000">
              <a:latin typeface="Arial" charset="0"/>
              <a:cs typeface="Arial" charset="0"/>
            </a:endParaRPr>
          </a:p>
        </p:txBody>
      </p:sp>
      <p:sp>
        <p:nvSpPr>
          <p:cNvPr id="27" name="TextBox 26"/>
          <p:cNvSpPr txBox="1"/>
          <p:nvPr/>
        </p:nvSpPr>
        <p:spPr>
          <a:xfrm>
            <a:off x="3851275" y="3089275"/>
            <a:ext cx="1152525" cy="922338"/>
          </a:xfrm>
          <a:prstGeom prst="rect">
            <a:avLst/>
          </a:prstGeom>
          <a:solidFill>
            <a:schemeClr val="accent3">
              <a:lumMod val="40000"/>
              <a:lumOff val="60000"/>
            </a:schemeClr>
          </a:solidFill>
          <a:ln>
            <a:solidFill>
              <a:schemeClr val="tx1"/>
            </a:solidFill>
            <a:prstDash val="solid"/>
          </a:ln>
        </p:spPr>
        <p:txBody>
          <a:bodyPr/>
          <a:lstStyle/>
          <a:p>
            <a:pPr algn="ctr">
              <a:defRPr/>
            </a:pPr>
            <a:r>
              <a:rPr lang="en-US" sz="1400">
                <a:latin typeface="Arial" charset="0"/>
                <a:cs typeface="Arial" charset="0"/>
              </a:rPr>
              <a:t>Q8/17</a:t>
            </a:r>
          </a:p>
          <a:p>
            <a:pPr algn="ctr">
              <a:defRPr/>
            </a:pPr>
            <a:endParaRPr lang="en-US" sz="1000">
              <a:latin typeface="Arial" charset="0"/>
              <a:cs typeface="Arial" charset="0"/>
            </a:endParaRPr>
          </a:p>
          <a:p>
            <a:pPr algn="ctr">
              <a:defRPr/>
            </a:pPr>
            <a:r>
              <a:rPr lang="en-US" sz="1000">
                <a:latin typeface="Arial" charset="0"/>
                <a:cs typeface="Arial" charset="0"/>
              </a:rPr>
              <a:t>Cloud Computing Security</a:t>
            </a:r>
          </a:p>
          <a:p>
            <a:pPr algn="ctr">
              <a:defRPr/>
            </a:pPr>
            <a:endParaRPr lang="en-US" sz="1000">
              <a:latin typeface="Arial" charset="0"/>
              <a:cs typeface="Arial" charset="0"/>
            </a:endParaRPr>
          </a:p>
        </p:txBody>
      </p:sp>
      <p:sp>
        <p:nvSpPr>
          <p:cNvPr id="28" name="TextBox 27"/>
          <p:cNvSpPr txBox="1"/>
          <p:nvPr/>
        </p:nvSpPr>
        <p:spPr>
          <a:xfrm>
            <a:off x="3867150" y="4286250"/>
            <a:ext cx="1152525" cy="768350"/>
          </a:xfrm>
          <a:prstGeom prst="rect">
            <a:avLst/>
          </a:prstGeom>
          <a:solidFill>
            <a:schemeClr val="accent3">
              <a:lumMod val="40000"/>
              <a:lumOff val="60000"/>
            </a:schemeClr>
          </a:solidFill>
          <a:ln>
            <a:solidFill>
              <a:schemeClr val="tx1"/>
            </a:solidFill>
            <a:prstDash val="solid"/>
          </a:ln>
        </p:spPr>
        <p:txBody>
          <a:bodyPr/>
          <a:lstStyle/>
          <a:p>
            <a:pPr algn="ctr">
              <a:defRPr/>
            </a:pPr>
            <a:r>
              <a:rPr lang="en-US" sz="1400">
                <a:latin typeface="Arial" charset="0"/>
                <a:cs typeface="Arial" charset="0"/>
              </a:rPr>
              <a:t>Q10/17</a:t>
            </a:r>
          </a:p>
          <a:p>
            <a:pPr algn="ctr">
              <a:defRPr/>
            </a:pPr>
            <a:endParaRPr lang="en-US" sz="1000">
              <a:latin typeface="Arial" charset="0"/>
              <a:cs typeface="Arial" charset="0"/>
            </a:endParaRPr>
          </a:p>
          <a:p>
            <a:pPr algn="ctr">
              <a:defRPr/>
            </a:pPr>
            <a:r>
              <a:rPr lang="en-US" sz="1000">
                <a:latin typeface="Arial" charset="0"/>
                <a:cs typeface="Arial" charset="0"/>
              </a:rPr>
              <a:t>IdM</a:t>
            </a:r>
          </a:p>
          <a:p>
            <a:pPr algn="ctr">
              <a:defRPr/>
            </a:pPr>
            <a:endParaRPr lang="en-US" sz="1000">
              <a:latin typeface="Arial" charset="0"/>
              <a:cs typeface="Arial" charset="0"/>
            </a:endParaRPr>
          </a:p>
          <a:p>
            <a:pPr algn="ctr">
              <a:defRPr/>
            </a:pPr>
            <a:endParaRPr lang="en-US" sz="1000">
              <a:latin typeface="Arial" charset="0"/>
              <a:cs typeface="Arial" charset="0"/>
            </a:endParaRPr>
          </a:p>
        </p:txBody>
      </p:sp>
      <p:sp>
        <p:nvSpPr>
          <p:cNvPr id="12314" name="TextBox 28"/>
          <p:cNvSpPr txBox="1">
            <a:spLocks noChangeArrowheads="1"/>
          </p:cNvSpPr>
          <p:nvPr/>
        </p:nvSpPr>
        <p:spPr bwMode="auto">
          <a:xfrm>
            <a:off x="6986588" y="3089275"/>
            <a:ext cx="1152525" cy="922338"/>
          </a:xfrm>
          <a:prstGeom prst="rect">
            <a:avLst/>
          </a:prstGeom>
          <a:solidFill>
            <a:srgbClr val="FFFF99"/>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Q11/17</a:t>
            </a:r>
          </a:p>
          <a:p>
            <a:pPr algn="ctr" eaLnBrk="1" hangingPunct="1">
              <a:spcBef>
                <a:spcPct val="0"/>
              </a:spcBef>
              <a:buFontTx/>
              <a:buNone/>
            </a:pPr>
            <a:r>
              <a:rPr lang="en-US" altLang="en-US" sz="1000">
                <a:latin typeface="Arial" panose="020B0604020202020204" pitchFamily="34" charset="0"/>
              </a:rPr>
              <a:t>Directory,</a:t>
            </a:r>
            <a:br>
              <a:rPr lang="en-US" altLang="en-US" sz="1000">
                <a:latin typeface="Arial" panose="020B0604020202020204" pitchFamily="34" charset="0"/>
              </a:rPr>
            </a:br>
            <a:r>
              <a:rPr lang="en-US" altLang="en-US" sz="1000">
                <a:latin typeface="Arial" panose="020B0604020202020204" pitchFamily="34" charset="0"/>
              </a:rPr>
              <a:t>       PKI, PMI, ODP, ASN.1, OID, OSI</a:t>
            </a:r>
            <a:endParaRPr lang="en-US" altLang="en-US" sz="1400">
              <a:latin typeface="Arial" panose="020B0604020202020204" pitchFamily="34" charset="0"/>
            </a:endParaRPr>
          </a:p>
        </p:txBody>
      </p:sp>
      <p:sp>
        <p:nvSpPr>
          <p:cNvPr id="12315" name="Title 1"/>
          <p:cNvSpPr>
            <a:spLocks/>
          </p:cNvSpPr>
          <p:nvPr/>
        </p:nvSpPr>
        <p:spPr bwMode="auto">
          <a:xfrm>
            <a:off x="0" y="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b="1">
                <a:solidFill>
                  <a:srgbClr val="151ECD"/>
                </a:solidFill>
              </a:rPr>
              <a:t>Overview of ITU-T SG 17 (cont.)</a:t>
            </a:r>
            <a:endParaRPr lang="en-US" altLang="en-US" sz="2800" b="1">
              <a:solidFill>
                <a:srgbClr val="151ECD"/>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txBox="1">
            <a:spLocks noGrp="1"/>
          </p:cNvSpPr>
          <p:nvPr/>
        </p:nvSpPr>
        <p:spPr bwMode="auto">
          <a:xfrm>
            <a:off x="7010400"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5CF36FC-94FD-4F2A-AE1D-668E72DA3958}" type="slidenum">
              <a:rPr lang="en-US" altLang="en-US" sz="1200" b="1">
                <a:solidFill>
                  <a:srgbClr val="898989"/>
                </a:solidFill>
              </a:rPr>
              <a:pPr algn="r" eaLnBrk="1" hangingPunct="1">
                <a:spcBef>
                  <a:spcPct val="0"/>
                </a:spcBef>
                <a:buFontTx/>
                <a:buNone/>
              </a:pPr>
              <a:t>40</a:t>
            </a:fld>
            <a:r>
              <a:rPr lang="en-US" altLang="en-US" sz="1200" b="1">
                <a:solidFill>
                  <a:srgbClr val="898989"/>
                </a:solidFill>
              </a:rPr>
              <a:t>/40</a:t>
            </a:r>
          </a:p>
        </p:txBody>
      </p:sp>
      <p:sp>
        <p:nvSpPr>
          <p:cNvPr id="49155" name="TextBox 2"/>
          <p:cNvSpPr>
            <a:spLocks noChangeArrowheads="1"/>
          </p:cNvSpPr>
          <p:nvPr>
            <p:ph type="body" idx="4294967295"/>
          </p:nvPr>
        </p:nvSpPr>
        <p:spPr>
          <a:xfrm>
            <a:off x="539750" y="2060575"/>
            <a:ext cx="8229600" cy="3268663"/>
          </a:xfrm>
          <a:noFill/>
        </p:spPr>
        <p:txBody>
          <a:bodyPr/>
          <a:lstStyle/>
          <a:p>
            <a:pPr algn="ctr">
              <a:buFont typeface="Arial" panose="020B0604020202020204" pitchFamily="34" charset="0"/>
              <a:buNone/>
            </a:pPr>
            <a:r>
              <a:rPr lang="en-US" altLang="ja-JP" b="1" smtClean="0">
                <a:solidFill>
                  <a:srgbClr val="151ECD"/>
                </a:solidFill>
              </a:rPr>
              <a:t>Thank</a:t>
            </a:r>
            <a:r>
              <a:rPr lang="en-US" altLang="ja-JP" b="1" smtClean="0"/>
              <a:t> </a:t>
            </a:r>
            <a:r>
              <a:rPr lang="en-US" altLang="ja-JP" b="1" smtClean="0">
                <a:solidFill>
                  <a:srgbClr val="151ECD"/>
                </a:solidFill>
              </a:rPr>
              <a:t>you! </a:t>
            </a:r>
          </a:p>
          <a:p>
            <a:pPr algn="ctr">
              <a:buFont typeface="Arial" panose="020B0604020202020204" pitchFamily="34" charset="0"/>
              <a:buNone/>
            </a:pPr>
            <a:endParaRPr lang="en-US" altLang="en-US" b="1" smtClean="0">
              <a:solidFill>
                <a:srgbClr val="151ECD"/>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188913"/>
            <a:ext cx="8620125" cy="503237"/>
          </a:xfrm>
        </p:spPr>
        <p:txBody>
          <a:bodyPr/>
          <a:lstStyle/>
          <a:p>
            <a:r>
              <a:rPr lang="en-US" altLang="en-US" sz="2800" b="1" smtClean="0"/>
              <a:t>Q10/17</a:t>
            </a:r>
            <a:br>
              <a:rPr lang="en-US" altLang="en-US" sz="2800" b="1" smtClean="0"/>
            </a:br>
            <a:r>
              <a:rPr lang="en-US" altLang="en-US" sz="2800" b="1" smtClean="0"/>
              <a:t> IdM Landscape Background</a:t>
            </a:r>
          </a:p>
        </p:txBody>
      </p:sp>
      <p:sp>
        <p:nvSpPr>
          <p:cNvPr id="13315" name="Rectangle 3"/>
          <p:cNvSpPr>
            <a:spLocks noGrp="1" noChangeArrowheads="1"/>
          </p:cNvSpPr>
          <p:nvPr>
            <p:ph type="body" idx="1"/>
          </p:nvPr>
        </p:nvSpPr>
        <p:spPr>
          <a:xfrm>
            <a:off x="395288" y="1125538"/>
            <a:ext cx="8640762" cy="5537200"/>
          </a:xfrm>
        </p:spPr>
        <p:txBody>
          <a:bodyPr/>
          <a:lstStyle/>
          <a:p>
            <a:pPr>
              <a:spcBef>
                <a:spcPct val="0"/>
              </a:spcBef>
              <a:buClr>
                <a:srgbClr val="FF0000"/>
              </a:buClr>
              <a:buFont typeface="Wingdings" panose="05000000000000000000" pitchFamily="2" charset="2"/>
              <a:buChar char="§"/>
            </a:pPr>
            <a:r>
              <a:rPr lang="en-US" altLang="zh-CN" sz="1800" smtClean="0"/>
              <a:t>IdM is the management of the life cycle and use (creation, maintenance, utilization, provisioning, and revocation) of credentials, identifiers, attributes, authentication, attestation, and patterns by which entities (e.g., service providers, end-user, social networks, organizations, network devices, applications and services) are known with some level of trust</a:t>
            </a:r>
          </a:p>
          <a:p>
            <a:pPr>
              <a:spcBef>
                <a:spcPts val="600"/>
              </a:spcBef>
              <a:buClr>
                <a:srgbClr val="FF0000"/>
              </a:buClr>
              <a:buFont typeface="Wingdings" panose="05000000000000000000" pitchFamily="2" charset="2"/>
              <a:buChar char="§"/>
            </a:pPr>
            <a:r>
              <a:rPr lang="en-US" altLang="zh-CN" sz="1800" smtClean="0"/>
              <a:t>Depending on the context, multiple identities may exist for a single entity at differing security requirements, and at multiple locations</a:t>
            </a:r>
          </a:p>
          <a:p>
            <a:pPr>
              <a:spcBef>
                <a:spcPts val="600"/>
              </a:spcBef>
              <a:buClr>
                <a:srgbClr val="FF0000"/>
              </a:buClr>
              <a:buFont typeface="Wingdings" panose="05000000000000000000" pitchFamily="2" charset="2"/>
              <a:buChar char="§"/>
            </a:pPr>
            <a:r>
              <a:rPr lang="en-US" altLang="zh-CN" sz="1800" smtClean="0"/>
              <a:t>In public networks, IdM supports trusted information exchange between authorized entities that is based on validation and assertion of identities across distributed systems in multiple service providers and open service environment</a:t>
            </a:r>
          </a:p>
          <a:p>
            <a:pPr>
              <a:spcBef>
                <a:spcPts val="600"/>
              </a:spcBef>
              <a:buClr>
                <a:srgbClr val="FF0000"/>
              </a:buClr>
              <a:buFont typeface="Wingdings" panose="05000000000000000000" pitchFamily="2" charset="2"/>
              <a:buChar char="§"/>
            </a:pPr>
            <a:r>
              <a:rPr lang="en-US" altLang="zh-CN" sz="1800" smtClean="0"/>
              <a:t>IdM also enables the protection of information and ensures that only authorized information is disseminated. IdM is a key component to the proper operations of telecommunication/ICT networks, e.g. cloud and mobile computing, services, and products because it supports establishing and maintaining trusted communications</a:t>
            </a:r>
          </a:p>
          <a:p>
            <a:pPr>
              <a:spcBef>
                <a:spcPts val="600"/>
              </a:spcBef>
              <a:buClr>
                <a:srgbClr val="FF0000"/>
              </a:buClr>
              <a:buFont typeface="Wingdings" panose="05000000000000000000" pitchFamily="2" charset="2"/>
              <a:buChar char="§"/>
            </a:pPr>
            <a:r>
              <a:rPr lang="en-US" altLang="zh-CN" sz="1800" smtClean="0"/>
              <a:t>It not only supports authentication of an entity’s identity, it also permits authorization of privileges, easy change of privileges when an entity’s role changes, delegation, nomadicity, and other significant identity-based services</a:t>
            </a:r>
          </a:p>
        </p:txBody>
      </p:sp>
      <p:sp>
        <p:nvSpPr>
          <p:cNvPr id="13316"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ADC5F03-0BAB-45E3-8150-D86726CDEE1E}" type="slidenum">
              <a:rPr lang="en-US" altLang="en-US" sz="1200">
                <a:solidFill>
                  <a:srgbClr val="898989"/>
                </a:solidFill>
              </a:rPr>
              <a:pPr eaLnBrk="1" hangingPunct="1">
                <a:spcBef>
                  <a:spcPct val="0"/>
                </a:spcBef>
                <a:buFontTx/>
                <a:buNone/>
              </a:pPr>
              <a:t>5</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850" y="188913"/>
            <a:ext cx="8620125" cy="603250"/>
          </a:xfrm>
        </p:spPr>
        <p:txBody>
          <a:bodyPr/>
          <a:lstStyle/>
          <a:p>
            <a:r>
              <a:rPr lang="en-US" altLang="en-US" sz="2800" b="1" smtClean="0"/>
              <a:t>Q10/17</a:t>
            </a:r>
            <a:br>
              <a:rPr lang="en-US" altLang="en-US" sz="2800" b="1" smtClean="0"/>
            </a:br>
            <a:r>
              <a:rPr lang="en-US" altLang="en-US" sz="2800" b="1" smtClean="0"/>
              <a:t> IdM Landscape Motivation</a:t>
            </a:r>
          </a:p>
        </p:txBody>
      </p:sp>
      <p:sp>
        <p:nvSpPr>
          <p:cNvPr id="14339" name="Rectangle 3"/>
          <p:cNvSpPr>
            <a:spLocks noGrp="1" noChangeArrowheads="1"/>
          </p:cNvSpPr>
          <p:nvPr>
            <p:ph type="body" idx="1"/>
          </p:nvPr>
        </p:nvSpPr>
        <p:spPr>
          <a:xfrm>
            <a:off x="395288" y="1125538"/>
            <a:ext cx="8640762" cy="5537200"/>
          </a:xfrm>
        </p:spPr>
        <p:txBody>
          <a:bodyPr/>
          <a:lstStyle/>
          <a:p>
            <a:pPr>
              <a:spcBef>
                <a:spcPct val="0"/>
              </a:spcBef>
              <a:buClr>
                <a:srgbClr val="FF0000"/>
              </a:buClr>
              <a:buFont typeface="Wingdings" panose="05000000000000000000" pitchFamily="2" charset="2"/>
              <a:buChar char="§"/>
            </a:pPr>
            <a:r>
              <a:rPr lang="en-US" altLang="zh-CN" sz="1800" smtClean="0"/>
              <a:t>IdM is a critical component in managing network security and enabling the nomadic, on-demand access to networks and e-services that end-users expect today </a:t>
            </a:r>
          </a:p>
          <a:p>
            <a:pPr>
              <a:spcBef>
                <a:spcPct val="0"/>
              </a:spcBef>
              <a:buClr>
                <a:srgbClr val="FF0000"/>
              </a:buClr>
              <a:buFont typeface="Wingdings" panose="05000000000000000000" pitchFamily="2" charset="2"/>
              <a:buChar char="§"/>
            </a:pPr>
            <a:endParaRPr lang="en-US" altLang="zh-CN" sz="1800" smtClean="0"/>
          </a:p>
          <a:p>
            <a:pPr>
              <a:spcBef>
                <a:spcPct val="0"/>
              </a:spcBef>
              <a:buClr>
                <a:srgbClr val="FF0000"/>
              </a:buClr>
              <a:buFont typeface="Wingdings" panose="05000000000000000000" pitchFamily="2" charset="2"/>
              <a:buChar char="§"/>
            </a:pPr>
            <a:r>
              <a:rPr lang="en-US" altLang="zh-CN" sz="1800" smtClean="0"/>
              <a:t>Along with other defensive mechanisms, IdM helps to prevent fraud and identity theft and thereby increases users’ confidence that e-transactions are secure and reliable, e.g. cloud and mobile computing system that are not directly controlled by the user organization</a:t>
            </a:r>
          </a:p>
          <a:p>
            <a:pPr>
              <a:spcBef>
                <a:spcPct val="0"/>
              </a:spcBef>
              <a:buClr>
                <a:srgbClr val="FF0000"/>
              </a:buClr>
              <a:buFont typeface="Wingdings" panose="05000000000000000000" pitchFamily="2" charset="2"/>
              <a:buChar char="§"/>
            </a:pPr>
            <a:endParaRPr lang="en-US" altLang="zh-CN" sz="1800" smtClean="0"/>
          </a:p>
          <a:p>
            <a:pPr>
              <a:spcBef>
                <a:spcPct val="0"/>
              </a:spcBef>
              <a:buClr>
                <a:srgbClr val="FF0000"/>
              </a:buClr>
              <a:buFont typeface="Wingdings" panose="05000000000000000000" pitchFamily="2" charset="2"/>
              <a:buChar char="§"/>
            </a:pPr>
            <a:r>
              <a:rPr lang="en-US" altLang="zh-CN" sz="1800" smtClean="0"/>
              <a:t>National/regional specific IdM specifications and solutions will exist and continue to evolve. Harmonization of the different national/regional IdM approaches, specifications and solutions  is very important for global communications</a:t>
            </a:r>
          </a:p>
          <a:p>
            <a:pPr>
              <a:spcBef>
                <a:spcPct val="0"/>
              </a:spcBef>
              <a:buClr>
                <a:srgbClr val="FF0000"/>
              </a:buClr>
              <a:buFont typeface="Wingdings" panose="05000000000000000000" pitchFamily="2" charset="2"/>
              <a:buChar char="§"/>
            </a:pPr>
            <a:endParaRPr lang="en-US" altLang="zh-CN" sz="1800" smtClean="0"/>
          </a:p>
          <a:p>
            <a:pPr>
              <a:spcBef>
                <a:spcPct val="0"/>
              </a:spcBef>
              <a:buClr>
                <a:srgbClr val="FF0000"/>
              </a:buClr>
              <a:buFont typeface="Wingdings" panose="05000000000000000000" pitchFamily="2" charset="2"/>
              <a:buChar char="§"/>
            </a:pPr>
            <a:r>
              <a:rPr lang="en-US" altLang="zh-CN" sz="1800" smtClean="0"/>
              <a:t>In order to accomplish this objective, IdM standards that utilize developer friendly environments, promotes the wide scale development of applications and tools using various web technologies (i.e. HTTP, JSON, OAUTH, OpenID Connect etc.) tools i.e. HTML are needed</a:t>
            </a:r>
          </a:p>
        </p:txBody>
      </p:sp>
      <p:sp>
        <p:nvSpPr>
          <p:cNvPr id="14340"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CEE9A69-BB39-46F2-9C2C-4A9BB9EDC7C2}" type="slidenum">
              <a:rPr lang="en-US" altLang="en-US" sz="1200">
                <a:solidFill>
                  <a:srgbClr val="898989"/>
                </a:solidFill>
              </a:rPr>
              <a:pPr eaLnBrk="1" hangingPunct="1">
                <a:spcBef>
                  <a:spcPct val="0"/>
                </a:spcBef>
                <a:buFontTx/>
                <a:buNone/>
              </a:pPr>
              <a:t>6</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0"/>
            <a:ext cx="8620125" cy="792163"/>
          </a:xfrm>
        </p:spPr>
        <p:txBody>
          <a:bodyPr/>
          <a:lstStyle/>
          <a:p>
            <a:r>
              <a:rPr lang="en-US" altLang="en-US" sz="2800" b="1" smtClean="0"/>
              <a:t>Q10/17</a:t>
            </a:r>
            <a:br>
              <a:rPr lang="en-US" altLang="en-US" sz="2800" b="1" smtClean="0"/>
            </a:br>
            <a:r>
              <a:rPr lang="en-US" altLang="en-US" sz="2800" b="1" smtClean="0"/>
              <a:t> IdM Landscape Study Items</a:t>
            </a:r>
          </a:p>
        </p:txBody>
      </p:sp>
      <p:sp>
        <p:nvSpPr>
          <p:cNvPr id="15363" name="Rectangle 3"/>
          <p:cNvSpPr>
            <a:spLocks noGrp="1" noChangeArrowheads="1"/>
          </p:cNvSpPr>
          <p:nvPr>
            <p:ph type="body" idx="1"/>
          </p:nvPr>
        </p:nvSpPr>
        <p:spPr>
          <a:xfrm>
            <a:off x="395288" y="1125538"/>
            <a:ext cx="8640762" cy="5537200"/>
          </a:xfrm>
        </p:spPr>
        <p:txBody>
          <a:bodyPr/>
          <a:lstStyle/>
          <a:p>
            <a:pPr>
              <a:spcBef>
                <a:spcPct val="0"/>
              </a:spcBef>
              <a:buClr>
                <a:srgbClr val="FF0000"/>
              </a:buClr>
              <a:buFont typeface="Wingdings" panose="05000000000000000000" pitchFamily="2" charset="2"/>
              <a:buChar char="§"/>
            </a:pPr>
            <a:r>
              <a:rPr lang="en-US" altLang="zh-CN" sz="1600" smtClean="0"/>
              <a:t>Functional concepts for a common IdM infrastructure</a:t>
            </a:r>
          </a:p>
          <a:p>
            <a:pPr>
              <a:spcBef>
                <a:spcPct val="0"/>
              </a:spcBef>
              <a:buClr>
                <a:srgbClr val="FF0000"/>
              </a:buClr>
              <a:buFont typeface="Wingdings" panose="05000000000000000000" pitchFamily="2" charset="2"/>
              <a:buChar char="§"/>
            </a:pPr>
            <a:r>
              <a:rPr lang="en-US" altLang="zh-CN" sz="1600" smtClean="0"/>
              <a:t>Appropriate IdM model that is independent of network technologies, supports user-centric involvement, represents IdM information and supports the secure exchange of IdM information between involved entities (e.g., users, relying parties and identity providers) based on policies</a:t>
            </a:r>
          </a:p>
          <a:p>
            <a:pPr>
              <a:spcBef>
                <a:spcPct val="0"/>
              </a:spcBef>
              <a:buClr>
                <a:srgbClr val="FF0000"/>
              </a:buClr>
              <a:buFont typeface="Wingdings" panose="05000000000000000000" pitchFamily="2" charset="2"/>
              <a:buChar char="§"/>
            </a:pPr>
            <a:r>
              <a:rPr lang="en-US" altLang="zh-CN" sz="1600" smtClean="0"/>
              <a:t>Components to bring social, mobile and enterprise IdM together in way to promote safer transactions</a:t>
            </a:r>
          </a:p>
          <a:p>
            <a:pPr>
              <a:spcBef>
                <a:spcPct val="0"/>
              </a:spcBef>
              <a:buClr>
                <a:srgbClr val="FF0000"/>
              </a:buClr>
              <a:buFont typeface="Wingdings" panose="05000000000000000000" pitchFamily="2" charset="2"/>
              <a:buChar char="§"/>
            </a:pPr>
            <a:r>
              <a:rPr lang="en-US" altLang="zh-CN" sz="1600" smtClean="0"/>
              <a:t>Functional aspects of an IdM graph</a:t>
            </a:r>
          </a:p>
          <a:p>
            <a:pPr>
              <a:spcBef>
                <a:spcPct val="0"/>
              </a:spcBef>
              <a:buClr>
                <a:srgbClr val="FF0000"/>
              </a:buClr>
              <a:buFont typeface="Wingdings" panose="05000000000000000000" pitchFamily="2" charset="2"/>
              <a:buChar char="§"/>
            </a:pPr>
            <a:r>
              <a:rPr lang="en-US" altLang="zh-CN" sz="1600" smtClean="0"/>
              <a:t>Components of a generic framework and requirements for IdM</a:t>
            </a:r>
          </a:p>
          <a:p>
            <a:pPr>
              <a:spcBef>
                <a:spcPct val="0"/>
              </a:spcBef>
              <a:buClr>
                <a:srgbClr val="FF0000"/>
              </a:buClr>
              <a:buFont typeface="Wingdings" panose="05000000000000000000" pitchFamily="2" charset="2"/>
              <a:buChar char="§"/>
            </a:pPr>
            <a:r>
              <a:rPr lang="en-US" altLang="zh-CN" sz="1600" smtClean="0"/>
              <a:t>Specific IdM requirements of service providers</a:t>
            </a:r>
          </a:p>
          <a:p>
            <a:pPr>
              <a:spcBef>
                <a:spcPct val="0"/>
              </a:spcBef>
              <a:buClr>
                <a:srgbClr val="FF0000"/>
              </a:buClr>
              <a:buFont typeface="Wingdings" panose="05000000000000000000" pitchFamily="2" charset="2"/>
              <a:buChar char="§"/>
            </a:pPr>
            <a:r>
              <a:rPr lang="en-US" altLang="zh-CN" sz="1600" smtClean="0"/>
              <a:t>Requirements, capabilities and possible strategies for achieving interoperability between different IdM systems (e.g., identity assurance, inter-working)</a:t>
            </a:r>
          </a:p>
          <a:p>
            <a:pPr>
              <a:spcBef>
                <a:spcPct val="0"/>
              </a:spcBef>
              <a:buClr>
                <a:srgbClr val="FF0000"/>
              </a:buClr>
              <a:buFont typeface="Wingdings" panose="05000000000000000000" pitchFamily="2" charset="2"/>
              <a:buChar char="§"/>
            </a:pPr>
            <a:r>
              <a:rPr lang="en-US" altLang="zh-CN" sz="1600" smtClean="0"/>
              <a:t>Candidate mechanisms for IdM interoperability to include identifying and defining applicable profiles to minimize interoperability issues</a:t>
            </a:r>
          </a:p>
          <a:p>
            <a:pPr>
              <a:spcBef>
                <a:spcPct val="0"/>
              </a:spcBef>
              <a:buClr>
                <a:srgbClr val="FF0000"/>
              </a:buClr>
              <a:buFont typeface="Wingdings" panose="05000000000000000000" pitchFamily="2" charset="2"/>
              <a:buChar char="§"/>
            </a:pPr>
            <a:r>
              <a:rPr lang="en-US" altLang="zh-CN" sz="1600" smtClean="0"/>
              <a:t>Requirements and mechanisms for protection and disclosure of personally identifiable information (PII)</a:t>
            </a:r>
          </a:p>
          <a:p>
            <a:pPr>
              <a:spcBef>
                <a:spcPct val="0"/>
              </a:spcBef>
              <a:buClr>
                <a:srgbClr val="FF0000"/>
              </a:buClr>
              <a:buFont typeface="Wingdings" panose="05000000000000000000" pitchFamily="2" charset="2"/>
              <a:buChar char="§"/>
            </a:pPr>
            <a:r>
              <a:rPr lang="en-US" altLang="zh-CN" sz="1600" smtClean="0"/>
              <a:t>Requirements to protect IdM systems from cyber attacks</a:t>
            </a:r>
          </a:p>
          <a:p>
            <a:pPr>
              <a:spcBef>
                <a:spcPct val="0"/>
              </a:spcBef>
              <a:buClr>
                <a:srgbClr val="FF0000"/>
              </a:buClr>
              <a:buFont typeface="Wingdings" panose="05000000000000000000" pitchFamily="2" charset="2"/>
              <a:buChar char="§"/>
            </a:pPr>
            <a:r>
              <a:rPr lang="en-US" altLang="zh-CN" sz="1600" smtClean="0"/>
              <a:t>IdM capabilities to be used against cyber attacks</a:t>
            </a:r>
          </a:p>
          <a:p>
            <a:pPr>
              <a:spcBef>
                <a:spcPct val="0"/>
              </a:spcBef>
              <a:buClr>
                <a:srgbClr val="FF0000"/>
              </a:buClr>
              <a:buFont typeface="Wingdings" panose="05000000000000000000" pitchFamily="2" charset="2"/>
              <a:buChar char="§"/>
            </a:pPr>
            <a:r>
              <a:rPr lang="en-US" altLang="zh-CN" sz="1600" smtClean="0"/>
              <a:t>Integration of IdM with advanced security technologies</a:t>
            </a:r>
          </a:p>
          <a:p>
            <a:pPr>
              <a:spcBef>
                <a:spcPct val="0"/>
              </a:spcBef>
              <a:buClr>
                <a:srgbClr val="FF0000"/>
              </a:buClr>
              <a:buFont typeface="Wingdings" panose="05000000000000000000" pitchFamily="2" charset="2"/>
              <a:buChar char="§"/>
            </a:pPr>
            <a:r>
              <a:rPr lang="en-US" altLang="zh-CN" sz="1600" smtClean="0"/>
              <a:t>Unique IdM requirements associated with cloud computing, and mobile computing</a:t>
            </a:r>
          </a:p>
          <a:p>
            <a:pPr>
              <a:spcBef>
                <a:spcPct val="0"/>
              </a:spcBef>
              <a:buClr>
                <a:srgbClr val="FF0000"/>
              </a:buClr>
              <a:buFont typeface="Wingdings" panose="05000000000000000000" pitchFamily="2" charset="2"/>
              <a:buChar char="§"/>
            </a:pPr>
            <a:r>
              <a:rPr lang="en-US" altLang="zh-CN" sz="1600" smtClean="0"/>
              <a:t>Integration of strong authentication technologies in IdM systems</a:t>
            </a:r>
          </a:p>
        </p:txBody>
      </p:sp>
      <p:sp>
        <p:nvSpPr>
          <p:cNvPr id="15364"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53978FA-52DC-4875-A293-4F34011D9391}" type="slidenum">
              <a:rPr lang="en-US" altLang="en-US" sz="1200">
                <a:solidFill>
                  <a:srgbClr val="898989"/>
                </a:solidFill>
              </a:rPr>
              <a:pPr eaLnBrk="1" hangingPunct="1">
                <a:spcBef>
                  <a:spcPct val="0"/>
                </a:spcBef>
                <a:buFontTx/>
                <a:buNone/>
              </a:pPr>
              <a:t>7</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0"/>
            <a:ext cx="8620125" cy="792163"/>
          </a:xfrm>
        </p:spPr>
        <p:txBody>
          <a:bodyPr/>
          <a:lstStyle/>
          <a:p>
            <a:r>
              <a:rPr lang="en-US" altLang="en-US" sz="2800" b="1" smtClean="0"/>
              <a:t>Q10/17</a:t>
            </a:r>
            <a:br>
              <a:rPr lang="en-US" altLang="en-US" sz="2800" b="1" smtClean="0"/>
            </a:br>
            <a:r>
              <a:rPr lang="en-US" altLang="en-US" sz="2800" b="1" smtClean="0"/>
              <a:t> IdM Landscape Tasks</a:t>
            </a:r>
          </a:p>
        </p:txBody>
      </p:sp>
      <p:sp>
        <p:nvSpPr>
          <p:cNvPr id="16387" name="Rectangle 3"/>
          <p:cNvSpPr>
            <a:spLocks noGrp="1" noChangeArrowheads="1"/>
          </p:cNvSpPr>
          <p:nvPr>
            <p:ph type="body" idx="1"/>
          </p:nvPr>
        </p:nvSpPr>
        <p:spPr>
          <a:xfrm>
            <a:off x="395288" y="1125538"/>
            <a:ext cx="8640762" cy="5537200"/>
          </a:xfrm>
        </p:spPr>
        <p:txBody>
          <a:bodyPr/>
          <a:lstStyle/>
          <a:p>
            <a:pPr>
              <a:spcBef>
                <a:spcPct val="0"/>
              </a:spcBef>
              <a:buClr>
                <a:srgbClr val="FF0000"/>
              </a:buClr>
              <a:buFont typeface="Wingdings" panose="05000000000000000000" pitchFamily="2" charset="2"/>
              <a:buChar char="§"/>
            </a:pPr>
            <a:r>
              <a:rPr lang="en-US" altLang="zh-CN" sz="1600" smtClean="0"/>
              <a:t>Specify an IdM framework that supports discovery, policy and trust model, authentication and authorization, assertions, and credential lifecycle management required for IdM</a:t>
            </a:r>
          </a:p>
          <a:p>
            <a:pPr>
              <a:spcBef>
                <a:spcPct val="0"/>
              </a:spcBef>
              <a:buClr>
                <a:srgbClr val="FF0000"/>
              </a:buClr>
              <a:buFont typeface="Wingdings" panose="05000000000000000000" pitchFamily="2" charset="2"/>
              <a:buChar char="§"/>
            </a:pPr>
            <a:r>
              <a:rPr lang="en-US" altLang="zh-CN" sz="1600" smtClean="0"/>
              <a:t>Define functional IdM architectural concepts to include IdM bridging between networks and among IdM systems taking into account advanced security technologies</a:t>
            </a:r>
          </a:p>
          <a:p>
            <a:pPr>
              <a:spcBef>
                <a:spcPct val="0"/>
              </a:spcBef>
              <a:buClr>
                <a:srgbClr val="FF0000"/>
              </a:buClr>
              <a:buFont typeface="Wingdings" panose="05000000000000000000" pitchFamily="2" charset="2"/>
              <a:buChar char="§"/>
            </a:pPr>
            <a:r>
              <a:rPr lang="en-US" altLang="zh-CN" sz="1600" smtClean="0"/>
              <a:t>Specify requirements (and propose mechanisms) for identity assurance, and mapping/interworking between different identity assurance methods that might be adopted in various networks. In this context, identity assurance includes identity patterns and reputation</a:t>
            </a:r>
          </a:p>
          <a:p>
            <a:pPr>
              <a:spcBef>
                <a:spcPct val="0"/>
              </a:spcBef>
              <a:buClr>
                <a:srgbClr val="FF0000"/>
              </a:buClr>
              <a:buFont typeface="Wingdings" panose="05000000000000000000" pitchFamily="2" charset="2"/>
              <a:buChar char="§"/>
            </a:pPr>
            <a:r>
              <a:rPr lang="en-US" altLang="zh-CN" sz="1600" smtClean="0"/>
              <a:t>Define interfaces for interoperability of IdM systems</a:t>
            </a:r>
          </a:p>
          <a:p>
            <a:pPr>
              <a:spcBef>
                <a:spcPct val="0"/>
              </a:spcBef>
              <a:buClr>
                <a:srgbClr val="FF0000"/>
              </a:buClr>
              <a:buFont typeface="Wingdings" panose="05000000000000000000" pitchFamily="2" charset="2"/>
              <a:buChar char="§"/>
            </a:pPr>
            <a:r>
              <a:rPr lang="en-US" altLang="zh-CN" sz="1600" smtClean="0"/>
              <a:t>Define requirements (and propose mechanisms) for protection and disclosure of identity information</a:t>
            </a:r>
          </a:p>
          <a:p>
            <a:pPr>
              <a:spcBef>
                <a:spcPct val="0"/>
              </a:spcBef>
              <a:buClr>
                <a:srgbClr val="FF0000"/>
              </a:buClr>
              <a:buFont typeface="Wingdings" panose="05000000000000000000" pitchFamily="2" charset="2"/>
              <a:buChar char="§"/>
            </a:pPr>
            <a:r>
              <a:rPr lang="en-US" altLang="zh-CN" sz="1600" smtClean="0"/>
              <a:t>Define requirements (and propose mechanisms) to protect IdM systems including how to use IdM capabilities as a means for service providers to coordinate and exchange information regarding cyber attacks</a:t>
            </a:r>
          </a:p>
          <a:p>
            <a:pPr>
              <a:spcBef>
                <a:spcPct val="0"/>
              </a:spcBef>
              <a:buClr>
                <a:srgbClr val="FF0000"/>
              </a:buClr>
              <a:buFont typeface="Wingdings" panose="05000000000000000000" pitchFamily="2" charset="2"/>
              <a:buChar char="§"/>
            </a:pPr>
            <a:r>
              <a:rPr lang="en-US" altLang="zh-CN" sz="1600" smtClean="0"/>
              <a:t>Maintain and coordinate IdM terminology and definitions living list and to continue the on-going work</a:t>
            </a:r>
          </a:p>
          <a:p>
            <a:pPr>
              <a:spcBef>
                <a:spcPct val="0"/>
              </a:spcBef>
              <a:buClr>
                <a:srgbClr val="FF0000"/>
              </a:buClr>
              <a:buFont typeface="Wingdings" panose="05000000000000000000" pitchFamily="2" charset="2"/>
              <a:buChar char="§"/>
            </a:pPr>
            <a:r>
              <a:rPr lang="en-US" altLang="zh-CN" sz="1600" smtClean="0"/>
              <a:t>Study and define IdM security risks and threats</a:t>
            </a:r>
          </a:p>
          <a:p>
            <a:pPr>
              <a:spcBef>
                <a:spcPct val="0"/>
              </a:spcBef>
              <a:buClr>
                <a:srgbClr val="FF0000"/>
              </a:buClr>
              <a:buFont typeface="Wingdings" panose="05000000000000000000" pitchFamily="2" charset="2"/>
              <a:buChar char="§"/>
            </a:pPr>
            <a:r>
              <a:rPr lang="en-US" altLang="zh-CN" sz="1600" smtClean="0"/>
              <a:t>Study and define the concept of “world ready” IdM framework</a:t>
            </a:r>
          </a:p>
          <a:p>
            <a:pPr>
              <a:spcBef>
                <a:spcPct val="0"/>
              </a:spcBef>
              <a:buClr>
                <a:srgbClr val="FF0000"/>
              </a:buClr>
              <a:buFont typeface="Wingdings" panose="05000000000000000000" pitchFamily="2" charset="2"/>
              <a:buChar char="§"/>
            </a:pPr>
            <a:r>
              <a:rPr lang="en-US" altLang="zh-CN" sz="1600" smtClean="0"/>
              <a:t>Study and define the concept of “developer ready” that is simple developer IdM framework to promote a more viral adoption</a:t>
            </a:r>
          </a:p>
        </p:txBody>
      </p:sp>
      <p:sp>
        <p:nvSpPr>
          <p:cNvPr id="16388" name="Slide Number Placeholder 1"/>
          <p:cNvSpPr>
            <a:spLocks noGrp="1"/>
          </p:cNvSpPr>
          <p:nvPr>
            <p:ph type="sldNum" sz="quarter" idx="10"/>
          </p:nvPr>
        </p:nvSpPr>
        <p:spPr bwMode="auto">
          <a:xfrm>
            <a:off x="70104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33C5362F-5C97-412D-8B64-70C6A0B3A3E3}" type="slidenum">
              <a:rPr lang="en-US" altLang="en-US" sz="1200">
                <a:solidFill>
                  <a:srgbClr val="898989"/>
                </a:solidFill>
              </a:rPr>
              <a:pPr eaLnBrk="1" hangingPunct="1">
                <a:spcBef>
                  <a:spcPct val="0"/>
                </a:spcBef>
                <a:buFontTx/>
                <a:buNone/>
              </a:pPr>
              <a:t>8</a:t>
            </a:fld>
            <a:r>
              <a:rPr lang="en-US" altLang="en-US" sz="1200">
                <a:solidFill>
                  <a:srgbClr val="898989"/>
                </a:solidFill>
              </a:rPr>
              <a:t>/40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3850" y="0"/>
            <a:ext cx="8620125" cy="792163"/>
          </a:xfrm>
        </p:spPr>
        <p:txBody>
          <a:bodyPr/>
          <a:lstStyle/>
          <a:p>
            <a:r>
              <a:rPr lang="en-US" altLang="en-US" sz="2800" b="1" smtClean="0"/>
              <a:t>Q10/17,</a:t>
            </a:r>
            <a:br>
              <a:rPr lang="en-US" altLang="en-US" sz="2800" b="1" smtClean="0"/>
            </a:br>
            <a:r>
              <a:rPr lang="en-US" altLang="en-US" sz="2800" b="1" smtClean="0"/>
              <a:t>Identity Management architecture and mechanisms</a:t>
            </a:r>
          </a:p>
        </p:txBody>
      </p:sp>
      <p:sp>
        <p:nvSpPr>
          <p:cNvPr id="17411" name="Rectangle 3"/>
          <p:cNvSpPr>
            <a:spLocks noGrp="1" noChangeArrowheads="1"/>
          </p:cNvSpPr>
          <p:nvPr>
            <p:ph type="body" idx="4294967295"/>
          </p:nvPr>
        </p:nvSpPr>
        <p:spPr>
          <a:xfrm>
            <a:off x="0" y="765175"/>
            <a:ext cx="9144000" cy="5400675"/>
          </a:xfrm>
        </p:spPr>
        <p:txBody>
          <a:bodyPr/>
          <a:lstStyle/>
          <a:p>
            <a:pPr>
              <a:spcBef>
                <a:spcPct val="0"/>
              </a:spcBef>
              <a:buClr>
                <a:srgbClr val="FF0000"/>
              </a:buClr>
              <a:buFont typeface="Wingdings" panose="05000000000000000000" pitchFamily="2" charset="2"/>
              <a:buChar char="§"/>
            </a:pPr>
            <a:r>
              <a:rPr lang="en-US" altLang="en-US" sz="2000" smtClean="0"/>
              <a:t>Key vision of Q10/17</a:t>
            </a:r>
          </a:p>
          <a:p>
            <a:pPr lvl="1">
              <a:spcBef>
                <a:spcPct val="0"/>
              </a:spcBef>
              <a:buClr>
                <a:srgbClr val="FF0000"/>
              </a:buClr>
              <a:buFont typeface="Arial" panose="020B0604020202020204" pitchFamily="34" charset="0"/>
              <a:buChar char="•"/>
            </a:pPr>
            <a:r>
              <a:rPr lang="en-US" altLang="en-US" sz="1800" smtClean="0"/>
              <a:t>Security enabler by providing trust in the identity of parties to an e-transaction</a:t>
            </a:r>
          </a:p>
          <a:p>
            <a:pPr lvl="1">
              <a:spcBef>
                <a:spcPct val="0"/>
              </a:spcBef>
              <a:buClr>
                <a:srgbClr val="FF0000"/>
              </a:buClr>
              <a:buFont typeface="Arial" panose="020B0604020202020204" pitchFamily="34" charset="0"/>
              <a:buChar char="•"/>
            </a:pPr>
            <a:r>
              <a:rPr lang="en-US" altLang="en-US" sz="1800" smtClean="0"/>
              <a:t>Providing network operators an opportunity to increase revenues by offering advanced identity-based services</a:t>
            </a:r>
          </a:p>
          <a:p>
            <a:pPr lvl="1">
              <a:spcBef>
                <a:spcPct val="0"/>
              </a:spcBef>
              <a:buClr>
                <a:srgbClr val="FF0000"/>
              </a:buClr>
              <a:buFont typeface="Arial" panose="020B0604020202020204" pitchFamily="34" charset="0"/>
              <a:buChar char="•"/>
            </a:pPr>
            <a:r>
              <a:rPr lang="en-US" altLang="en-US" sz="1800" smtClean="0"/>
              <a:t>Providing global trust and interoperability of diverse IdM capabilities in telecommunication on the base of leveraging and bridging existing solutions</a:t>
            </a:r>
          </a:p>
          <a:p>
            <a:pPr lvl="1">
              <a:spcBef>
                <a:spcPct val="0"/>
              </a:spcBef>
              <a:buClr>
                <a:srgbClr val="FF0000"/>
              </a:buClr>
              <a:buFont typeface="Arial" panose="020B0604020202020204" pitchFamily="34" charset="0"/>
              <a:buChar char="•"/>
            </a:pPr>
            <a:r>
              <a:rPr lang="en-CA" altLang="en-US" sz="1800" smtClean="0">
                <a:cs typeface="Times New Roman" panose="02020603050405020304" pitchFamily="18" charset="0"/>
              </a:rPr>
              <a:t>The vision setting, and coordination, and organization of the entire range of IdM activities within the ITU-T </a:t>
            </a:r>
            <a:endParaRPr lang="en-US" altLang="en-US" sz="2400" smtClean="0"/>
          </a:p>
          <a:p>
            <a:pPr>
              <a:spcBef>
                <a:spcPct val="0"/>
              </a:spcBef>
              <a:buClr>
                <a:srgbClr val="FF0000"/>
              </a:buClr>
              <a:buFont typeface="Wingdings" panose="05000000000000000000" pitchFamily="2" charset="2"/>
              <a:buChar char="§"/>
            </a:pPr>
            <a:r>
              <a:rPr lang="en-US" altLang="en-US" sz="2000" smtClean="0"/>
              <a:t>Key focus of Q10/17</a:t>
            </a:r>
          </a:p>
          <a:p>
            <a:pPr lvl="1">
              <a:spcBef>
                <a:spcPct val="0"/>
              </a:spcBef>
              <a:buClr>
                <a:srgbClr val="FF0000"/>
              </a:buClr>
              <a:buFont typeface="Arial" panose="020B0604020202020204" pitchFamily="34" charset="0"/>
              <a:buChar char="•"/>
            </a:pPr>
            <a:r>
              <a:rPr lang="en-US" altLang="en-US" sz="1800" smtClean="0"/>
              <a:t>Adoption of interoperable federated identity frameworks that use a variety of authentication methods with well understood security and privacy</a:t>
            </a:r>
          </a:p>
          <a:p>
            <a:pPr lvl="1">
              <a:spcBef>
                <a:spcPct val="0"/>
              </a:spcBef>
              <a:buClr>
                <a:srgbClr val="FF0000"/>
              </a:buClr>
              <a:buFont typeface="Arial" panose="020B0604020202020204" pitchFamily="34" charset="0"/>
              <a:buChar char="•"/>
            </a:pPr>
            <a:r>
              <a:rPr lang="en-US" altLang="en-US" sz="1800" smtClean="0"/>
              <a:t>Encourage the use of authentication methods resistant to known and projected threats</a:t>
            </a:r>
          </a:p>
          <a:p>
            <a:pPr lvl="1">
              <a:spcBef>
                <a:spcPct val="0"/>
              </a:spcBef>
              <a:buClr>
                <a:srgbClr val="FF0000"/>
              </a:buClr>
              <a:buFont typeface="Arial" panose="020B0604020202020204" pitchFamily="34" charset="0"/>
              <a:buChar char="•"/>
            </a:pPr>
            <a:r>
              <a:rPr lang="en-US" altLang="en-US" sz="1800" smtClean="0"/>
              <a:t>Providing a general trust model for making trust-based authentication decisions between two or more parties</a:t>
            </a:r>
          </a:p>
          <a:p>
            <a:pPr lvl="1">
              <a:spcBef>
                <a:spcPct val="0"/>
              </a:spcBef>
              <a:buClr>
                <a:srgbClr val="FF0000"/>
              </a:buClr>
              <a:buFont typeface="Arial" panose="020B0604020202020204" pitchFamily="34" charset="0"/>
              <a:buChar char="•"/>
            </a:pPr>
            <a:r>
              <a:rPr lang="en-US" altLang="en-US" sz="1800" smtClean="0"/>
              <a:t>Ensure security of online transactions with focus on end-to-end identification and authentication of the participants and components involved in conducting the transaction, including people, devices, and services</a:t>
            </a:r>
            <a:endParaRPr lang="en-US" altLang="zh-CN" sz="1800" smtClean="0"/>
          </a:p>
        </p:txBody>
      </p:sp>
      <p:sp>
        <p:nvSpPr>
          <p:cNvPr id="17412" name="Slide Number Placeholder 1"/>
          <p:cNvSpPr txBox="1">
            <a:spLocks noGrp="1"/>
          </p:cNvSpPr>
          <p:nvPr/>
        </p:nvSpPr>
        <p:spPr bwMode="auto">
          <a:xfrm>
            <a:off x="7010400"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78112DF-8B34-43E1-AB6E-5F6A8CF1684E}" type="slidenum">
              <a:rPr lang="en-US" altLang="en-US" sz="1200" b="1">
                <a:solidFill>
                  <a:srgbClr val="898989"/>
                </a:solidFill>
              </a:rPr>
              <a:pPr algn="r" eaLnBrk="1" hangingPunct="1">
                <a:spcBef>
                  <a:spcPct val="0"/>
                </a:spcBef>
                <a:buFontTx/>
                <a:buNone/>
              </a:pPr>
              <a:t>9</a:t>
            </a:fld>
            <a:r>
              <a:rPr lang="en-US" altLang="en-US" sz="1200" b="1">
                <a:solidFill>
                  <a:srgbClr val="898989"/>
                </a:solidFill>
              </a:rPr>
              <a:t>/40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FD559AA-96DA-436C-A1EA-46D69D07B7E2}"/>
</file>

<file path=customXml/itemProps2.xml><?xml version="1.0" encoding="utf-8"?>
<ds:datastoreItem xmlns:ds="http://schemas.openxmlformats.org/officeDocument/2006/customXml" ds:itemID="{B6A94878-3A05-4ED3-896B-E9318DC46108}"/>
</file>

<file path=customXml/itemProps3.xml><?xml version="1.0" encoding="utf-8"?>
<ds:datastoreItem xmlns:ds="http://schemas.openxmlformats.org/officeDocument/2006/customXml" ds:itemID="{ADBA68AF-46A4-4B3B-9E2C-2146F767C1D4}"/>
</file>

<file path=docProps/app.xml><?xml version="1.0" encoding="utf-8"?>
<Properties xmlns="http://schemas.openxmlformats.org/officeDocument/2006/extended-properties" xmlns:vt="http://schemas.openxmlformats.org/officeDocument/2006/docPropsVTypes">
  <TotalTime>10339</TotalTime>
  <Words>3022</Words>
  <Application>Microsoft Office PowerPoint</Application>
  <PresentationFormat>On-screen Show (4:3)</PresentationFormat>
  <Paragraphs>462</Paragraphs>
  <Slides>40</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53" baseType="lpstr">
      <vt:lpstr>Arial</vt:lpstr>
      <vt:lpstr>Calibri</vt:lpstr>
      <vt:lpstr>宋体</vt:lpstr>
      <vt:lpstr>Gulim</vt:lpstr>
      <vt:lpstr>Wingdings</vt:lpstr>
      <vt:lpstr>Times New Roman</vt:lpstr>
      <vt:lpstr>맑은 고딕</vt:lpstr>
      <vt:lpstr>ＭＳ Ｐゴシック</vt:lpstr>
      <vt:lpstr>Verdana</vt:lpstr>
      <vt:lpstr>Office Theme</vt:lpstr>
      <vt:lpstr>CorelDRAW.Graphic.14</vt:lpstr>
      <vt:lpstr>CorelDRAW.Graphic.12</vt:lpstr>
      <vt:lpstr>Visio.Drawing.11</vt:lpstr>
      <vt:lpstr>PowerPoint Presentation</vt:lpstr>
      <vt:lpstr>Contents</vt:lpstr>
      <vt:lpstr>Overview of ITU-T SG 17</vt:lpstr>
      <vt:lpstr>PowerPoint Presentation</vt:lpstr>
      <vt:lpstr>Q10/17  IdM Landscape Background</vt:lpstr>
      <vt:lpstr>Q10/17  IdM Landscape Motivation</vt:lpstr>
      <vt:lpstr>Q10/17  IdM Landscape Study Items</vt:lpstr>
      <vt:lpstr>Q10/17  IdM Landscape Tasks</vt:lpstr>
      <vt:lpstr>Q10/17, Identity Management architecture and mechanisms</vt:lpstr>
      <vt:lpstr>  JCA-IdM  SG17 is “Parent” for Joint Coordination Activity (JCA) on  Identity Management</vt:lpstr>
      <vt:lpstr>JCA-IdM Coordination with other bodies</vt:lpstr>
      <vt:lpstr>Examples of Recommendations  X.1251 - A framework for user control of digital identity</vt:lpstr>
      <vt:lpstr>X.1252    Baseline Identity Management Terms and Definitions</vt:lpstr>
      <vt:lpstr>X.1252 (cont.)   Baseline Identity Management Terms and Definitions</vt:lpstr>
      <vt:lpstr>X.1253  Security guidelines for identity management systems</vt:lpstr>
      <vt:lpstr>X.1254  Entity Authentication Assurance Framework</vt:lpstr>
      <vt:lpstr>X.1171  Threats and requirements for protection of personally identifiable information in applications using tag-based identification</vt:lpstr>
      <vt:lpstr>X.1171 (cont.) </vt:lpstr>
      <vt:lpstr>X.1275  </vt:lpstr>
      <vt:lpstr>X.1275  Guidelines on protection of personally identifiable information in the application of RFID technology</vt:lpstr>
      <vt:lpstr>Challenges Current Basic “Trust Triangle”</vt:lpstr>
      <vt:lpstr>Challenges (cont.)  How to Achieve Digital Trust </vt:lpstr>
      <vt:lpstr>Challenges (cont.) Privacy – Security – IdM They are all intertwined</vt:lpstr>
      <vt:lpstr>Challenges (cont.)  IdM Standardization</vt:lpstr>
      <vt:lpstr>Challenges (cont.) Draft X.discovery,  Framework for discovery of IdM information</vt:lpstr>
      <vt:lpstr>Challenges (cont.) Draft X.atag, Attribute aggregation framework</vt:lpstr>
      <vt:lpstr>Challenges (cont.) Draft X.idmts, Framework for the interoperable exchange of trusted services</vt:lpstr>
      <vt:lpstr>Challenges (cont.) Draft X.authi, Guideline to implement the authentication integration of the network layer and the service layer</vt:lpstr>
      <vt:lpstr>Challenges (cont.) Draft X.giim, Mechanisms to support interoperability across different IdM services</vt:lpstr>
      <vt:lpstr>Challenges (cont.) Draft X.idmcc, Requirements for IdM in cloud computing</vt:lpstr>
      <vt:lpstr>Challenges (cont.)  Draft X.iamt, Identity and access management taxonomy</vt:lpstr>
      <vt:lpstr>Challenges (cont.) Draft X.mob-id, Baseline capabilities and mechanisms of IdM for mobile applications and environment</vt:lpstr>
      <vt:lpstr>Challenges (cont.) Draft X.oitf, Open identity trust framework</vt:lpstr>
      <vt:lpstr>Challenges (cont.)  Draft X.scim-use, Application of system for cross identity management (SCIM) in telecommunication environments</vt:lpstr>
      <vt:lpstr>Challenges (cont.) Draft F.5xx, Directory Service: Support of Tag-based Identification Services</vt:lpstr>
      <vt:lpstr>Challenges (cont.) Draft X.pki-em, Public-Key Infrastructure: Establishment and maintenance</vt:lpstr>
      <vt:lpstr>Challenges (cont.) Draft X.pki-prof, Public-Key Infrastructure: Profile</vt:lpstr>
      <vt:lpstr>Conclusions</vt:lpstr>
      <vt:lpstr>Reference links</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sebek</dc:creator>
  <cp:lastModifiedBy>Scott, Sarah</cp:lastModifiedBy>
  <cp:revision>1036</cp:revision>
  <cp:lastPrinted>2013-06-25T12:41:53Z</cp:lastPrinted>
  <dcterms:created xsi:type="dcterms:W3CDTF">2010-06-23T15:01:57Z</dcterms:created>
  <dcterms:modified xsi:type="dcterms:W3CDTF">2016-10-05T14:14:35Z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