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18.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30.xml" ContentType="application/vnd.openxmlformats-officedocument.presentationml.slideLayout+xml"/>
  <Override PartName="/ppt/slideLayouts/slideLayout36.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slideLayouts/slideLayout35.xml" ContentType="application/vnd.openxmlformats-officedocument.presentationml.slideLayout+xml"/>
  <Override PartName="/ppt/slideLayouts/slideLayout37.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notesSlides/notesSlide1.xml" ContentType="application/vnd.openxmlformats-officedocument.presentationml.notesSlide+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43.xml" ContentType="application/vnd.openxmlformats-officedocument.presentationml.slideLayout+xml"/>
  <Override PartName="/ppt/slideLayouts/slideLayout40.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 id="2147483678" r:id="rId3"/>
  </p:sldMasterIdLst>
  <p:notesMasterIdLst>
    <p:notesMasterId r:id="rId31"/>
  </p:notesMasterIdLst>
  <p:handoutMasterIdLst>
    <p:handoutMasterId r:id="rId32"/>
  </p:handoutMasterIdLst>
  <p:sldIdLst>
    <p:sldId id="258" r:id="rId4"/>
    <p:sldId id="288" r:id="rId5"/>
    <p:sldId id="261" r:id="rId6"/>
    <p:sldId id="283" r:id="rId7"/>
    <p:sldId id="262" r:id="rId8"/>
    <p:sldId id="287" r:id="rId9"/>
    <p:sldId id="263" r:id="rId10"/>
    <p:sldId id="285" r:id="rId11"/>
    <p:sldId id="282" r:id="rId12"/>
    <p:sldId id="286" r:id="rId13"/>
    <p:sldId id="259" r:id="rId14"/>
    <p:sldId id="280" r:id="rId15"/>
    <p:sldId id="281" r:id="rId16"/>
    <p:sldId id="265" r:id="rId17"/>
    <p:sldId id="266" r:id="rId18"/>
    <p:sldId id="267" r:id="rId19"/>
    <p:sldId id="268" r:id="rId20"/>
    <p:sldId id="269" r:id="rId21"/>
    <p:sldId id="270" r:id="rId22"/>
    <p:sldId id="271" r:id="rId23"/>
    <p:sldId id="272" r:id="rId24"/>
    <p:sldId id="273" r:id="rId25"/>
    <p:sldId id="274" r:id="rId26"/>
    <p:sldId id="275" r:id="rId27"/>
    <p:sldId id="279" r:id="rId28"/>
    <p:sldId id="277" r:id="rId29"/>
    <p:sldId id="27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6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vey Carlin-P21262" initials="CC" lastIdx="10" clrIdx="0">
    <p:extLst>
      <p:ext uri="{19B8F6BF-5375-455C-9EA6-DF929625EA0E}">
        <p15:presenceInfo xmlns:p15="http://schemas.microsoft.com/office/powerpoint/2012/main" userId="S-1-5-21-1757981266-1326574676-839522115-21220" providerId="AD"/>
      </p:ext>
    </p:extLst>
  </p:cmAuthor>
  <p:cmAuthor id="2" name="Ira McDonald" initials="I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168"/>
    <a:srgbClr val="5A0E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77" autoAdjust="0"/>
    <p:restoredTop sz="94660"/>
  </p:normalViewPr>
  <p:slideViewPr>
    <p:cSldViewPr snapToGrid="0" snapToObjects="1">
      <p:cViewPr varScale="1">
        <p:scale>
          <a:sx n="81" d="100"/>
          <a:sy n="81" d="100"/>
        </p:scale>
        <p:origin x="58" y="134"/>
      </p:cViewPr>
      <p:guideLst>
        <p:guide orient="horz" pos="4168"/>
        <p:guide pos="2880"/>
      </p:guideLst>
    </p:cSldViewPr>
  </p:slideViewPr>
  <p:notesTextViewPr>
    <p:cViewPr>
      <p:scale>
        <a:sx n="100" d="100"/>
        <a:sy n="100" d="100"/>
      </p:scale>
      <p:origin x="0" y="0"/>
    </p:cViewPr>
  </p:notesTextViewPr>
  <p:sorterViewPr>
    <p:cViewPr>
      <p:scale>
        <a:sx n="100" d="100"/>
        <a:sy n="100" d="100"/>
      </p:scale>
      <p:origin x="0" y="-5202"/>
    </p:cViewPr>
  </p:sorterViewPr>
  <p:notesViewPr>
    <p:cSldViewPr snapToGrid="0" snapToObjects="1" showGuides="1">
      <p:cViewPr varScale="1">
        <p:scale>
          <a:sx n="97" d="100"/>
          <a:sy n="97" d="100"/>
        </p:scale>
        <p:origin x="-530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customXml" Target="../customXml/item2.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20700" y="114300"/>
            <a:ext cx="2971800" cy="457200"/>
          </a:xfrm>
          <a:prstGeom prst="rect">
            <a:avLst/>
          </a:prstGeom>
        </p:spPr>
        <p:txBody>
          <a:bodyPr vert="horz" lIns="91440" tIns="45720" rIns="91440" bIns="45720" rtlCol="0"/>
          <a:lstStyle>
            <a:lvl1pPr algn="l">
              <a:defRPr sz="1200"/>
            </a:lvl1pPr>
          </a:lstStyle>
          <a:p>
            <a:r>
              <a:rPr lang="en-US" dirty="0" smtClean="0">
                <a:latin typeface="Arial"/>
                <a:cs typeface="Arial"/>
              </a:rPr>
              <a:t>Presentation Title</a:t>
            </a:r>
            <a:endParaRPr lang="en-US" dirty="0">
              <a:latin typeface="Arial"/>
              <a:cs typeface="Arial"/>
            </a:endParaRPr>
          </a:p>
        </p:txBody>
      </p:sp>
      <p:sp>
        <p:nvSpPr>
          <p:cNvPr id="7" name="Date Placeholder 2"/>
          <p:cNvSpPr>
            <a:spLocks noGrp="1"/>
          </p:cNvSpPr>
          <p:nvPr>
            <p:ph type="dt" sz="quarter" idx="1"/>
          </p:nvPr>
        </p:nvSpPr>
        <p:spPr>
          <a:xfrm>
            <a:off x="4572000" y="114300"/>
            <a:ext cx="1776412" cy="457200"/>
          </a:xfrm>
          <a:prstGeom prst="rect">
            <a:avLst/>
          </a:prstGeom>
        </p:spPr>
        <p:txBody>
          <a:bodyPr vert="horz" lIns="91440" tIns="45720" rIns="91440" bIns="45720" rtlCol="0"/>
          <a:lstStyle>
            <a:lvl1pPr algn="r">
              <a:defRPr sz="1200"/>
            </a:lvl1pPr>
          </a:lstStyle>
          <a:p>
            <a:fld id="{02D91E0B-1A5B-8D40-B46D-F56996FDB4F4}" type="datetime1">
              <a:rPr lang="en-US" smtClean="0">
                <a:latin typeface="Arial"/>
                <a:cs typeface="Arial"/>
              </a:rPr>
              <a:pPr/>
              <a:t>3/16/2016</a:t>
            </a:fld>
            <a:endParaRPr lang="en-US" dirty="0">
              <a:latin typeface="Arial"/>
              <a:cs typeface="Arial"/>
            </a:endParaRPr>
          </a:p>
        </p:txBody>
      </p:sp>
      <p:sp>
        <p:nvSpPr>
          <p:cNvPr id="8" name="Footer Placeholder 3"/>
          <p:cNvSpPr>
            <a:spLocks noGrp="1"/>
          </p:cNvSpPr>
          <p:nvPr>
            <p:ph type="ftr" sz="quarter" idx="2"/>
          </p:nvPr>
        </p:nvSpPr>
        <p:spPr>
          <a:xfrm>
            <a:off x="520700" y="8564563"/>
            <a:ext cx="2971800" cy="457200"/>
          </a:xfrm>
          <a:prstGeom prst="rect">
            <a:avLst/>
          </a:prstGeom>
        </p:spPr>
        <p:txBody>
          <a:bodyPr vert="horz" lIns="91440" tIns="45720" rIns="91440" bIns="45720" rtlCol="0" anchor="b"/>
          <a:lstStyle>
            <a:lvl1pPr algn="l">
              <a:defRPr sz="1200"/>
            </a:lvl1pPr>
          </a:lstStyle>
          <a:p>
            <a:r>
              <a:rPr lang="en-US" dirty="0" smtClean="0">
                <a:latin typeface="Arial"/>
                <a:cs typeface="Arial"/>
              </a:rPr>
              <a:t>© 2015 Trusted Computing Group</a:t>
            </a:r>
            <a:endParaRPr lang="en-US" dirty="0">
              <a:latin typeface="Arial"/>
              <a:cs typeface="Arial"/>
            </a:endParaRPr>
          </a:p>
        </p:txBody>
      </p:sp>
      <p:sp>
        <p:nvSpPr>
          <p:cNvPr id="9" name="Slide Number Placeholder 4"/>
          <p:cNvSpPr>
            <a:spLocks noGrp="1"/>
          </p:cNvSpPr>
          <p:nvPr>
            <p:ph type="sldNum" sz="quarter" idx="3"/>
          </p:nvPr>
        </p:nvSpPr>
        <p:spPr>
          <a:xfrm>
            <a:off x="4572000" y="8564563"/>
            <a:ext cx="1776412" cy="457200"/>
          </a:xfrm>
          <a:prstGeom prst="rect">
            <a:avLst/>
          </a:prstGeom>
        </p:spPr>
        <p:txBody>
          <a:bodyPr vert="horz" lIns="91440" tIns="45720" rIns="91440" bIns="45720" rtlCol="0" anchor="b"/>
          <a:lstStyle>
            <a:lvl1pPr algn="r">
              <a:defRPr sz="1200"/>
            </a:lvl1pPr>
          </a:lstStyle>
          <a:p>
            <a:fld id="{B616F129-A9B9-C844-82ED-7C2AB0D8B597}" type="slidenum">
              <a:rPr lang="en-US" smtClean="0">
                <a:latin typeface="Arial"/>
                <a:cs typeface="Arial"/>
              </a:rPr>
              <a:pPr/>
              <a:t>‹#›</a:t>
            </a:fld>
            <a:endParaRPr lang="en-US" dirty="0">
              <a:latin typeface="Arial"/>
              <a:cs typeface="Arial"/>
            </a:endParaRPr>
          </a:p>
        </p:txBody>
      </p:sp>
    </p:spTree>
    <p:extLst>
      <p:ext uri="{BB962C8B-B14F-4D97-AF65-F5344CB8AC3E}">
        <p14:creationId xmlns:p14="http://schemas.microsoft.com/office/powerpoint/2010/main" val="376326501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Header Placeholder 1"/>
          <p:cNvSpPr>
            <a:spLocks noGrp="1"/>
          </p:cNvSpPr>
          <p:nvPr>
            <p:ph type="hdr" sz="quarter"/>
          </p:nvPr>
        </p:nvSpPr>
        <p:spPr>
          <a:xfrm>
            <a:off x="685800" y="102430"/>
            <a:ext cx="2971800" cy="457200"/>
          </a:xfrm>
          <a:prstGeom prst="rect">
            <a:avLst/>
          </a:prstGeom>
        </p:spPr>
        <p:txBody>
          <a:bodyPr vert="horz" lIns="91440" tIns="45720" rIns="91440" bIns="45720" rtlCol="0"/>
          <a:lstStyle>
            <a:lvl1pPr algn="l">
              <a:defRPr sz="1200">
                <a:latin typeface="Arial"/>
                <a:cs typeface="Arial"/>
              </a:defRPr>
            </a:lvl1pPr>
          </a:lstStyle>
          <a:p>
            <a:r>
              <a:rPr lang="en-US" dirty="0" smtClean="0"/>
              <a:t>Presentation Title</a:t>
            </a:r>
            <a:endParaRPr lang="en-US" dirty="0"/>
          </a:p>
        </p:txBody>
      </p:sp>
      <p:sp>
        <p:nvSpPr>
          <p:cNvPr id="9" name="Date Placeholder 2"/>
          <p:cNvSpPr>
            <a:spLocks noGrp="1"/>
          </p:cNvSpPr>
          <p:nvPr>
            <p:ph type="dt" idx="1"/>
          </p:nvPr>
        </p:nvSpPr>
        <p:spPr>
          <a:xfrm>
            <a:off x="4096963" y="102430"/>
            <a:ext cx="2075237" cy="457200"/>
          </a:xfrm>
          <a:prstGeom prst="rect">
            <a:avLst/>
          </a:prstGeom>
        </p:spPr>
        <p:txBody>
          <a:bodyPr vert="horz" lIns="91440" tIns="45720" rIns="91440" bIns="45720" rtlCol="0"/>
          <a:lstStyle>
            <a:lvl1pPr algn="r">
              <a:defRPr sz="1200">
                <a:latin typeface="Arial"/>
                <a:cs typeface="Arial"/>
              </a:defRPr>
            </a:lvl1pPr>
          </a:lstStyle>
          <a:p>
            <a:fld id="{C6034894-73C3-2D4F-ACBD-DA78D50F8D08}" type="datetime1">
              <a:rPr lang="en-US" smtClean="0"/>
              <a:pPr/>
              <a:t>3/16/2016</a:t>
            </a:fld>
            <a:endParaRPr lang="en-US" dirty="0"/>
          </a:p>
        </p:txBody>
      </p:sp>
      <p:sp>
        <p:nvSpPr>
          <p:cNvPr id="10" name="Footer Placeholder 5"/>
          <p:cNvSpPr>
            <a:spLocks noGrp="1"/>
          </p:cNvSpPr>
          <p:nvPr>
            <p:ph type="ftr" sz="quarter" idx="4"/>
          </p:nvPr>
        </p:nvSpPr>
        <p:spPr>
          <a:xfrm>
            <a:off x="685800" y="8531568"/>
            <a:ext cx="2971800" cy="457200"/>
          </a:xfrm>
          <a:prstGeom prst="rect">
            <a:avLst/>
          </a:prstGeom>
        </p:spPr>
        <p:txBody>
          <a:bodyPr vert="horz" lIns="91440" tIns="45720" rIns="91440" bIns="45720" rtlCol="0" anchor="b"/>
          <a:lstStyle>
            <a:lvl1pPr algn="l">
              <a:defRPr sz="1200">
                <a:latin typeface="Arial"/>
                <a:cs typeface="Arial"/>
              </a:defRPr>
            </a:lvl1pPr>
          </a:lstStyle>
          <a:p>
            <a:r>
              <a:rPr lang="en-US" dirty="0" smtClean="0"/>
              <a:t>© 2015 Trusted Computing Group</a:t>
            </a:r>
            <a:endParaRPr lang="en-US" dirty="0"/>
          </a:p>
        </p:txBody>
      </p:sp>
      <p:sp>
        <p:nvSpPr>
          <p:cNvPr id="11" name="Slide Number Placeholder 6"/>
          <p:cNvSpPr>
            <a:spLocks noGrp="1"/>
          </p:cNvSpPr>
          <p:nvPr>
            <p:ph type="sldNum" sz="quarter" idx="5"/>
          </p:nvPr>
        </p:nvSpPr>
        <p:spPr>
          <a:xfrm>
            <a:off x="4096963" y="8531568"/>
            <a:ext cx="2075237" cy="457200"/>
          </a:xfrm>
          <a:prstGeom prst="rect">
            <a:avLst/>
          </a:prstGeom>
        </p:spPr>
        <p:txBody>
          <a:bodyPr vert="horz" lIns="91440" tIns="45720" rIns="91440" bIns="45720" rtlCol="0" anchor="b"/>
          <a:lstStyle>
            <a:lvl1pPr algn="r">
              <a:defRPr sz="1200">
                <a:latin typeface="Arial"/>
                <a:cs typeface="Arial"/>
              </a:defRPr>
            </a:lvl1pPr>
          </a:lstStyle>
          <a:p>
            <a:fld id="{7A53447C-896E-0643-8FC8-3DF9E2E41E05}" type="slidenum">
              <a:rPr lang="en-US" smtClean="0"/>
              <a:pPr/>
              <a:t>‹#›</a:t>
            </a:fld>
            <a:endParaRPr lang="en-US" dirty="0"/>
          </a:p>
        </p:txBody>
      </p:sp>
    </p:spTree>
    <p:extLst>
      <p:ext uri="{BB962C8B-B14F-4D97-AF65-F5344CB8AC3E}">
        <p14:creationId xmlns:p14="http://schemas.microsoft.com/office/powerpoint/2010/main" val="1156940151"/>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Arial"/>
        <a:ea typeface="+mn-ea"/>
        <a:cs typeface="Arial"/>
      </a:defRPr>
    </a:lvl1pPr>
    <a:lvl2pPr marL="457200" algn="l" defTabSz="457200" rtl="0" eaLnBrk="1" latinLnBrk="0" hangingPunct="1">
      <a:defRPr sz="1200" kern="1200">
        <a:solidFill>
          <a:schemeClr val="tx1"/>
        </a:solidFill>
        <a:latin typeface="Arial"/>
        <a:ea typeface="+mn-ea"/>
        <a:cs typeface="Arial"/>
      </a:defRPr>
    </a:lvl2pPr>
    <a:lvl3pPr marL="914400" algn="l" defTabSz="457200" rtl="0" eaLnBrk="1" latinLnBrk="0" hangingPunct="1">
      <a:defRPr sz="1200" kern="1200">
        <a:solidFill>
          <a:schemeClr val="tx1"/>
        </a:solidFill>
        <a:latin typeface="Arial"/>
        <a:ea typeface="+mn-ea"/>
        <a:cs typeface="Arial"/>
      </a:defRPr>
    </a:lvl3pPr>
    <a:lvl4pPr marL="1371600" algn="l" defTabSz="457200" rtl="0" eaLnBrk="1" latinLnBrk="0" hangingPunct="1">
      <a:defRPr sz="1200" kern="1200">
        <a:solidFill>
          <a:schemeClr val="tx1"/>
        </a:solidFill>
        <a:latin typeface="Arial"/>
        <a:ea typeface="+mn-ea"/>
        <a:cs typeface="Arial"/>
      </a:defRPr>
    </a:lvl4pPr>
    <a:lvl5pPr marL="1828800" algn="l" defTabSz="457200" rtl="0" eaLnBrk="1" latinLnBrk="0" hangingPunct="1">
      <a:defRPr sz="1200" kern="1200">
        <a:solidFill>
          <a:schemeClr val="tx1"/>
        </a:solidFill>
        <a:latin typeface="Arial"/>
        <a:ea typeface="+mn-ea"/>
        <a:cs typeface="Arial"/>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731FCA-9349-4209-B95B-D7D7A34BE60F}" type="slidenum">
              <a:rPr lang="en-US" smtClean="0"/>
              <a:pPr/>
              <a:t>3</a:t>
            </a:fld>
            <a:endParaRPr lang="en-US"/>
          </a:p>
        </p:txBody>
      </p:sp>
    </p:spTree>
    <p:extLst>
      <p:ext uri="{BB962C8B-B14F-4D97-AF65-F5344CB8AC3E}">
        <p14:creationId xmlns:p14="http://schemas.microsoft.com/office/powerpoint/2010/main" val="1009826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79499C6-6F14-48C1-9FFA-75EEB5481EE7}" type="slidenum">
              <a:rPr lang="en-US" altLang="en-US" smtClean="0"/>
              <a:pPr/>
              <a:t>23</a:t>
            </a:fld>
            <a:endParaRPr lang="en-US" alt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3886754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8C300F0-8EAD-4E24-A718-3FB1A4E2C55E}" type="slidenum">
              <a:rPr lang="en-US" altLang="en-US" smtClean="0"/>
              <a:pPr/>
              <a:t>24</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2386853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Trebuchet MS" panose="020B0603020202020204" pitchFamily="34" charset="0"/>
              </a:defRPr>
            </a:lvl1pPr>
            <a:lvl2pPr marL="742950" indent="-285750" defTabSz="930275">
              <a:defRPr sz="1600">
                <a:solidFill>
                  <a:schemeClr val="tx1"/>
                </a:solidFill>
                <a:latin typeface="Trebuchet MS" panose="020B0603020202020204" pitchFamily="34" charset="0"/>
              </a:defRPr>
            </a:lvl2pPr>
            <a:lvl3pPr marL="1143000" indent="-228600" defTabSz="930275">
              <a:defRPr sz="1600">
                <a:solidFill>
                  <a:schemeClr val="tx1"/>
                </a:solidFill>
                <a:latin typeface="Trebuchet MS" panose="020B0603020202020204" pitchFamily="34" charset="0"/>
              </a:defRPr>
            </a:lvl3pPr>
            <a:lvl4pPr marL="1600200" indent="-228600" defTabSz="930275">
              <a:defRPr sz="1600">
                <a:solidFill>
                  <a:schemeClr val="tx1"/>
                </a:solidFill>
                <a:latin typeface="Trebuchet MS" panose="020B0603020202020204" pitchFamily="34" charset="0"/>
              </a:defRPr>
            </a:lvl4pPr>
            <a:lvl5pPr marL="2057400" indent="-228600" defTabSz="930275">
              <a:defRPr sz="1600">
                <a:solidFill>
                  <a:schemeClr val="tx1"/>
                </a:solidFill>
                <a:latin typeface="Trebuchet MS" panose="020B0603020202020204" pitchFamily="34" charset="0"/>
              </a:defRPr>
            </a:lvl5pPr>
            <a:lvl6pPr marL="25146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fld id="{2B45A81B-EDE0-44B0-8C0C-B9035FF5FD4A}" type="slidenum">
              <a:rPr lang="en-US" altLang="en-US" sz="1000">
                <a:latin typeface="FuturaA Bk BT" pitchFamily="34" charset="0"/>
              </a:rPr>
              <a:pPr/>
              <a:t>26</a:t>
            </a:fld>
            <a:endParaRPr lang="en-US" altLang="en-US" sz="1000">
              <a:latin typeface="FuturaA Bk BT" pitchFamily="34" charset="0"/>
            </a:endParaRPr>
          </a:p>
        </p:txBody>
      </p:sp>
      <p:sp>
        <p:nvSpPr>
          <p:cNvPr id="39939" name="Rectangle 2"/>
          <p:cNvSpPr>
            <a:spLocks noGrp="1" noRot="1" noChangeAspect="1" noChangeArrowheads="1" noTextEdit="1"/>
          </p:cNvSpPr>
          <p:nvPr>
            <p:ph type="sldImg"/>
          </p:nvPr>
        </p:nvSpPr>
        <p:spPr>
          <a:xfrm>
            <a:off x="1190625" y="292100"/>
            <a:ext cx="4629150" cy="3471863"/>
          </a:xfrm>
          <a:ln/>
        </p:spPr>
      </p:sp>
      <p:sp>
        <p:nvSpPr>
          <p:cNvPr id="39940" name="Rectangle 3"/>
          <p:cNvSpPr>
            <a:spLocks noGrp="1" noChangeArrowheads="1"/>
          </p:cNvSpPr>
          <p:nvPr>
            <p:ph type="body" idx="1"/>
          </p:nvPr>
        </p:nvSpPr>
        <p:spPr>
          <a:xfrm>
            <a:off x="250825" y="3979863"/>
            <a:ext cx="6526213" cy="5075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smtClean="0"/>
              <a:t>The design target for LTE Security is to minimize the effects of the compromised E-UTRAN security layer (1st Layer) to the EPC security layer (2nd Layer). </a:t>
            </a:r>
          </a:p>
          <a:p>
            <a:r>
              <a:rPr lang="en-AU" altLang="en-US" smtClean="0"/>
              <a:t>This principle improves the overall system security and allows placement of eNBs into more vulnerable locations without high risks for the operators. It also makes the overall system security evaluation and analysis easier in case of multiple access technologies connected to the EPC. However, care must be taken when designing the interface between these two security layers, namely the S1-C and S1-U interfaces.</a:t>
            </a:r>
          </a:p>
          <a:p>
            <a:r>
              <a:rPr lang="en-AU" altLang="en-US" smtClean="0"/>
              <a:t>It is important to evaluate how the compromise of the first layer affects the whole SAE/LTE system security.</a:t>
            </a:r>
            <a:endParaRPr lang="en-US" altLang="en-US" smtClean="0"/>
          </a:p>
          <a:p>
            <a:r>
              <a:rPr lang="en-AU" altLang="en-US" smtClean="0"/>
              <a:t>The goal is to make this effect low and local so that the risk of compromised first layer is as low as possible. As a result, the use case of a home eNB (identified scenario in LTE) becomes more realistic as well.</a:t>
            </a:r>
          </a:p>
          <a:p>
            <a:r>
              <a:rPr lang="en-AU" altLang="en-US" smtClean="0"/>
              <a:t>The S1 interface (consists of S1-C and S1-U), is the point where the two security layers interact. It is imperative to reduce security risks from partially compromised first security layer. Thus, particularly the messages from eNBs towards the EPC network elements should be properly</a:t>
            </a:r>
            <a:r>
              <a:rPr lang="en-GB" altLang="en-US" smtClean="0"/>
              <a:t> analyzed</a:t>
            </a:r>
            <a:r>
              <a:rPr lang="en-AU" altLang="en-US" smtClean="0"/>
              <a:t> from security perspective. </a:t>
            </a:r>
          </a:p>
          <a:p>
            <a:r>
              <a:rPr lang="en-AU" altLang="en-US" smtClean="0"/>
              <a:t>In case the attacker is able to compromise the first security layer, the second layer is not compromised. </a:t>
            </a:r>
            <a:endParaRPr lang="en-US" altLang="en-US" smtClean="0"/>
          </a:p>
          <a:p>
            <a:endParaRPr lang="en-US" altLang="en-US" sz="1000" smtClean="0"/>
          </a:p>
        </p:txBody>
      </p:sp>
    </p:spTree>
    <p:extLst>
      <p:ext uri="{BB962C8B-B14F-4D97-AF65-F5344CB8AC3E}">
        <p14:creationId xmlns:p14="http://schemas.microsoft.com/office/powerpoint/2010/main" val="885690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600">
                <a:solidFill>
                  <a:schemeClr val="tx1"/>
                </a:solidFill>
                <a:latin typeface="Trebuchet MS" panose="020B0603020202020204" pitchFamily="34" charset="0"/>
              </a:defRPr>
            </a:lvl1pPr>
            <a:lvl2pPr marL="742950" indent="-285750" defTabSz="930275">
              <a:defRPr sz="1600">
                <a:solidFill>
                  <a:schemeClr val="tx1"/>
                </a:solidFill>
                <a:latin typeface="Trebuchet MS" panose="020B0603020202020204" pitchFamily="34" charset="0"/>
              </a:defRPr>
            </a:lvl2pPr>
            <a:lvl3pPr marL="1143000" indent="-228600" defTabSz="930275">
              <a:defRPr sz="1600">
                <a:solidFill>
                  <a:schemeClr val="tx1"/>
                </a:solidFill>
                <a:latin typeface="Trebuchet MS" panose="020B0603020202020204" pitchFamily="34" charset="0"/>
              </a:defRPr>
            </a:lvl3pPr>
            <a:lvl4pPr marL="1600200" indent="-228600" defTabSz="930275">
              <a:defRPr sz="1600">
                <a:solidFill>
                  <a:schemeClr val="tx1"/>
                </a:solidFill>
                <a:latin typeface="Trebuchet MS" panose="020B0603020202020204" pitchFamily="34" charset="0"/>
              </a:defRPr>
            </a:lvl4pPr>
            <a:lvl5pPr marL="2057400" indent="-228600" defTabSz="930275">
              <a:defRPr sz="1600">
                <a:solidFill>
                  <a:schemeClr val="tx1"/>
                </a:solidFill>
                <a:latin typeface="Trebuchet MS" panose="020B0603020202020204" pitchFamily="34" charset="0"/>
              </a:defRPr>
            </a:lvl5pPr>
            <a:lvl6pPr marL="25146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defTabSz="930275"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fld id="{946F2A7B-4ABE-41C9-9038-125CB22599AA}" type="slidenum">
              <a:rPr lang="en-US" altLang="en-US" sz="1000">
                <a:latin typeface="FuturaA Bk BT" pitchFamily="34" charset="0"/>
              </a:rPr>
              <a:pPr/>
              <a:t>27</a:t>
            </a:fld>
            <a:endParaRPr lang="en-US" altLang="en-US" sz="1000">
              <a:latin typeface="FuturaA Bk BT" pitchFamily="34" charset="0"/>
            </a:endParaRPr>
          </a:p>
        </p:txBody>
      </p:sp>
      <p:sp>
        <p:nvSpPr>
          <p:cNvPr id="40963" name="Rectangle 2"/>
          <p:cNvSpPr>
            <a:spLocks noGrp="1" noRot="1" noChangeAspect="1" noChangeArrowheads="1" noTextEdit="1"/>
          </p:cNvSpPr>
          <p:nvPr>
            <p:ph type="sldImg"/>
          </p:nvPr>
        </p:nvSpPr>
        <p:spPr>
          <a:xfrm>
            <a:off x="1190625" y="292100"/>
            <a:ext cx="4629150" cy="3471863"/>
          </a:xfrm>
          <a:ln/>
        </p:spPr>
      </p:sp>
      <p:sp>
        <p:nvSpPr>
          <p:cNvPr id="40964" name="Rectangle 3"/>
          <p:cNvSpPr>
            <a:spLocks noGrp="1" noChangeArrowheads="1"/>
          </p:cNvSpPr>
          <p:nvPr>
            <p:ph type="body" idx="1"/>
          </p:nvPr>
        </p:nvSpPr>
        <p:spPr>
          <a:xfrm>
            <a:off x="250825" y="3979863"/>
            <a:ext cx="6526213" cy="5075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nSpc>
                <a:spcPct val="80000"/>
              </a:lnSpc>
            </a:pPr>
            <a:r>
              <a:rPr lang="en-GB" altLang="ko-KR" smtClean="0">
                <a:ea typeface="Gulim" panose="020B0600000101010101" pitchFamily="34" charset="-127"/>
              </a:rPr>
              <a:t>SA3 has identified four independent requirements regarding the change of keys in the eNB for a UE in LTE_ACTIVE:</a:t>
            </a:r>
            <a:endParaRPr lang="en-US" altLang="ko-KR" smtClean="0">
              <a:ea typeface="Gulim" panose="020B0600000101010101" pitchFamily="34" charset="-127"/>
            </a:endParaRPr>
          </a:p>
          <a:p>
            <a:pPr marL="228600" indent="-228600">
              <a:lnSpc>
                <a:spcPct val="80000"/>
              </a:lnSpc>
              <a:buFont typeface="Monotype Sorts" pitchFamily="2" charset="2"/>
              <a:buAutoNum type="arabicPeriod"/>
            </a:pPr>
            <a:r>
              <a:rPr lang="en-GB" altLang="ko-KR" smtClean="0">
                <a:ea typeface="Gulim" panose="020B0600000101010101" pitchFamily="34" charset="-127"/>
              </a:rPr>
              <a:t>If the sequence numbers for the UP or RRC ciphering/integrity protection are about to wrap around, it shall be possible to change the respective keys.</a:t>
            </a:r>
          </a:p>
          <a:p>
            <a:pPr marL="228600" indent="-228600">
              <a:lnSpc>
                <a:spcPct val="80000"/>
              </a:lnSpc>
              <a:buFont typeface="Monotype Sorts" pitchFamily="2" charset="2"/>
              <a:buAutoNum type="arabicPeriod"/>
            </a:pPr>
            <a:r>
              <a:rPr lang="en-GB" altLang="ko-KR" smtClean="0">
                <a:ea typeface="Gulim" panose="020B0600000101010101" pitchFamily="34" charset="-127"/>
              </a:rPr>
              <a:t>If a UE has been in LTE_ACTIVE for a long period of time, it shall be possible to update the keys for UP and RRC ciphering/integrity protection, even though the sequence numbers are not close to wrapping.</a:t>
            </a:r>
          </a:p>
          <a:p>
            <a:pPr marL="228600" indent="-228600">
              <a:lnSpc>
                <a:spcPct val="80000"/>
              </a:lnSpc>
              <a:buFont typeface="Monotype Sorts" pitchFamily="2" charset="2"/>
              <a:buAutoNum type="arabicPeriod"/>
            </a:pPr>
            <a:r>
              <a:rPr lang="en-GB" altLang="ko-KR" smtClean="0">
                <a:ea typeface="Gulim" panose="020B0600000101010101" pitchFamily="34" charset="-127"/>
              </a:rPr>
              <a:t>The operator shall be able to restrict the lifetime of K_ASME (independently of the key usage in LTE).</a:t>
            </a:r>
          </a:p>
          <a:p>
            <a:pPr marL="228600" indent="-228600">
              <a:lnSpc>
                <a:spcPct val="80000"/>
              </a:lnSpc>
              <a:buFont typeface="Monotype Sorts" pitchFamily="2" charset="2"/>
              <a:buAutoNum type="arabicPeriod"/>
            </a:pPr>
            <a:r>
              <a:rPr lang="en-GB" altLang="ko-KR" smtClean="0">
                <a:ea typeface="Gulim" panose="020B0600000101010101" pitchFamily="34" charset="-127"/>
              </a:rPr>
              <a:t>If the UE has performed an inter-RAT handover from UTRAN/GERAN to LTE, it shall be possible to update all keys within seconds.</a:t>
            </a:r>
            <a:endParaRPr lang="en-US" altLang="ko-KR" smtClean="0">
              <a:ea typeface="Gulim" panose="020B0600000101010101" pitchFamily="34" charset="-127"/>
            </a:endParaRPr>
          </a:p>
          <a:p>
            <a:pPr marL="228600" indent="-228600">
              <a:lnSpc>
                <a:spcPct val="80000"/>
              </a:lnSpc>
            </a:pPr>
            <a:r>
              <a:rPr lang="en-GB" altLang="ko-KR" smtClean="0">
                <a:ea typeface="Gulim" panose="020B0600000101010101" pitchFamily="34" charset="-127"/>
              </a:rPr>
              <a:t>In case of (1) and (2), it is not necessary to run an AKA to get new keys; it is sufficient that the eNB-local UP and RRC keys are changed. This can, e.g., be achieved by deriving new UP and RRC keys from the existing K_eNB in the eNB itself</a:t>
            </a:r>
            <a:r>
              <a:rPr lang="de-DE" altLang="ko-KR" smtClean="0">
                <a:ea typeface="Gulim" panose="020B0600000101010101" pitchFamily="34" charset="-127"/>
              </a:rPr>
              <a:t>, or by deriving a new K_eNB from K_ASME</a:t>
            </a:r>
            <a:r>
              <a:rPr lang="en-GB" altLang="ko-KR" smtClean="0">
                <a:ea typeface="Gulim" panose="020B0600000101010101" pitchFamily="34" charset="-127"/>
              </a:rPr>
              <a:t>.</a:t>
            </a:r>
          </a:p>
          <a:p>
            <a:pPr marL="228600" indent="-228600">
              <a:lnSpc>
                <a:spcPct val="80000"/>
              </a:lnSpc>
            </a:pPr>
            <a:r>
              <a:rPr lang="en-GB" altLang="ko-KR" smtClean="0">
                <a:ea typeface="Gulim" panose="020B0600000101010101" pitchFamily="34" charset="-127"/>
              </a:rPr>
              <a:t>In case of (3) and (4), the whole key hierarchy based on K_ASME must be updated based on a new AKA run. This shall be possible even if the UE has stayed in the same cell for a long time.</a:t>
            </a:r>
          </a:p>
          <a:p>
            <a:pPr marL="228600" indent="-228600">
              <a:lnSpc>
                <a:spcPct val="80000"/>
              </a:lnSpc>
            </a:pPr>
            <a:r>
              <a:rPr lang="en-GB" altLang="ko-KR" smtClean="0">
                <a:ea typeface="Gulim" panose="020B0600000101010101" pitchFamily="34" charset="-127"/>
              </a:rPr>
              <a:t>SA3 notes that there are two sub-issues: </a:t>
            </a:r>
          </a:p>
          <a:p>
            <a:pPr marL="228600" indent="-228600">
              <a:lnSpc>
                <a:spcPct val="80000"/>
              </a:lnSpc>
            </a:pPr>
            <a:r>
              <a:rPr lang="en-GB" altLang="ko-KR" smtClean="0">
                <a:ea typeface="Gulim" panose="020B0600000101010101" pitchFamily="34" charset="-127"/>
              </a:rPr>
              <a:t>Firstly, the new keys must be established in the eNB and in the UE (either by an AKA re-run, re-derivations of the eNB-local keys, or re-derivation of the K_eNB). </a:t>
            </a:r>
          </a:p>
          <a:p>
            <a:pPr marL="228600" indent="-228600">
              <a:lnSpc>
                <a:spcPct val="80000"/>
              </a:lnSpc>
            </a:pPr>
            <a:r>
              <a:rPr lang="en-GB" altLang="ko-KR" smtClean="0">
                <a:ea typeface="Gulim" panose="020B0600000101010101" pitchFamily="34" charset="-127"/>
              </a:rPr>
              <a:t>Secondly, the new keys must be taken into use. In case of (1), the establishment of the new keys, and the activation of these must be performed before the sequence numbers wrap. In case of (2) and (3), SA3 has made a rough estimate that the AKA may have to be run every 5 hours, and that the keys should then be taken into use less than 10 minutes after that. In case of (4), it shall be possible to take new keys into use within seconds after the handover (an AKA run must of course have been performed first).</a:t>
            </a:r>
            <a:endParaRPr lang="en-US" altLang="en-US" smtClean="0"/>
          </a:p>
        </p:txBody>
      </p:sp>
    </p:spTree>
    <p:extLst>
      <p:ext uri="{BB962C8B-B14F-4D97-AF65-F5344CB8AC3E}">
        <p14:creationId xmlns:p14="http://schemas.microsoft.com/office/powerpoint/2010/main" val="1823207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Presentation Title</a:t>
            </a:r>
            <a:endParaRPr lang="en-US" dirty="0"/>
          </a:p>
        </p:txBody>
      </p:sp>
      <p:sp>
        <p:nvSpPr>
          <p:cNvPr id="5" name="Footer Placeholder 4"/>
          <p:cNvSpPr>
            <a:spLocks noGrp="1"/>
          </p:cNvSpPr>
          <p:nvPr>
            <p:ph type="ftr" sz="quarter" idx="11"/>
          </p:nvPr>
        </p:nvSpPr>
        <p:spPr/>
        <p:txBody>
          <a:bodyPr/>
          <a:lstStyle/>
          <a:p>
            <a:r>
              <a:rPr lang="en-US" smtClean="0"/>
              <a:t>© 2015 Trusted Computing Group</a:t>
            </a:r>
            <a:endParaRPr lang="en-US" dirty="0"/>
          </a:p>
        </p:txBody>
      </p:sp>
      <p:sp>
        <p:nvSpPr>
          <p:cNvPr id="6" name="Slide Number Placeholder 5"/>
          <p:cNvSpPr>
            <a:spLocks noGrp="1"/>
          </p:cNvSpPr>
          <p:nvPr>
            <p:ph type="sldNum" sz="quarter" idx="12"/>
          </p:nvPr>
        </p:nvSpPr>
        <p:spPr/>
        <p:txBody>
          <a:bodyPr/>
          <a:lstStyle/>
          <a:p>
            <a:fld id="{7A53447C-896E-0643-8FC8-3DF9E2E41E05}" type="slidenum">
              <a:rPr lang="en-US" smtClean="0"/>
              <a:pPr/>
              <a:t>6</a:t>
            </a:fld>
            <a:endParaRPr lang="en-US" dirty="0"/>
          </a:p>
        </p:txBody>
      </p:sp>
    </p:spTree>
    <p:extLst>
      <p:ext uri="{BB962C8B-B14F-4D97-AF65-F5344CB8AC3E}">
        <p14:creationId xmlns:p14="http://schemas.microsoft.com/office/powerpoint/2010/main" val="2632000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731FCA-9349-4209-B95B-D7D7A34BE60F}" type="slidenum">
              <a:rPr lang="en-US" smtClean="0"/>
              <a:pPr/>
              <a:t>9</a:t>
            </a:fld>
            <a:endParaRPr lang="en-US"/>
          </a:p>
        </p:txBody>
      </p:sp>
    </p:spTree>
    <p:extLst>
      <p:ext uri="{BB962C8B-B14F-4D97-AF65-F5344CB8AC3E}">
        <p14:creationId xmlns:p14="http://schemas.microsoft.com/office/powerpoint/2010/main" val="2670054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A47BF66-5BC3-4732-A849-F0488BAC7262}" type="slidenum">
              <a:rPr lang="en-US" altLang="en-US" smtClean="0"/>
              <a:pPr/>
              <a:t>17</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1593811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C7D8414-CAEE-4511-AB8E-3D44342119D3}" type="slidenum">
              <a:rPr lang="en-US" altLang="en-US" smtClean="0"/>
              <a:pPr/>
              <a:t>18</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3838707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ED42743-870E-49A8-9295-A079DFDD7BCC}" type="slidenum">
              <a:rPr lang="en-US" altLang="en-US" smtClean="0"/>
              <a:pPr/>
              <a:t>19</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1794567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C0380ED-56D5-4517-9B65-3F15221BE9CC}" type="slidenum">
              <a:rPr lang="en-US" altLang="en-US" smtClean="0"/>
              <a:pPr/>
              <a:t>20</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1484785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4534FCB-D267-44D3-A272-9680C4ECB4CD}" type="slidenum">
              <a:rPr lang="en-US" altLang="en-US" smtClean="0"/>
              <a:pPr/>
              <a:t>21</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3903096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61B5534-EAB9-4B9E-A5F6-BDA6391A5078}" type="slidenum">
              <a:rPr lang="en-US" altLang="en-US" smtClean="0"/>
              <a:pPr/>
              <a:t>22</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GB" altLang="en-US" smtClean="0"/>
          </a:p>
        </p:txBody>
      </p:sp>
    </p:spTree>
    <p:extLst>
      <p:ext uri="{BB962C8B-B14F-4D97-AF65-F5344CB8AC3E}">
        <p14:creationId xmlns:p14="http://schemas.microsoft.com/office/powerpoint/2010/main" val="316115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73865"/>
            <a:ext cx="7772400" cy="1470025"/>
          </a:xfrm>
        </p:spPr>
        <p:txBody>
          <a:bodyPr/>
          <a:lstStyle>
            <a:lvl1pPr>
              <a:defRPr b="1" i="0">
                <a:solidFill>
                  <a:srgbClr val="183168"/>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629640"/>
            <a:ext cx="6400800" cy="1752600"/>
          </a:xfrm>
        </p:spPr>
        <p:txBody>
          <a:bodyPr/>
          <a:lstStyle>
            <a:lvl1pPr marL="0" indent="0" algn="ctr">
              <a:buNone/>
              <a:defRPr>
                <a:solidFill>
                  <a:srgbClr val="18316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Tree>
    <p:extLst>
      <p:ext uri="{BB962C8B-B14F-4D97-AF65-F5344CB8AC3E}">
        <p14:creationId xmlns:p14="http://schemas.microsoft.com/office/powerpoint/2010/main" val="305305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normAutofit/>
          </a:bodyPr>
          <a:lstStyle>
            <a:lvl1pPr marL="0" indent="0">
              <a:buNone/>
              <a:defRPr sz="3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1220428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8"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78284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8"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2182730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block - with ba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84E775-964C-4E26-9544-B4306DDECE36}" type="slidenum">
              <a:rPr lang="en-US" smtClean="0"/>
              <a:pPr/>
              <a:t>‹#›</a:t>
            </a:fld>
            <a:endParaRPr lang="en-US"/>
          </a:p>
        </p:txBody>
      </p:sp>
      <p:sp>
        <p:nvSpPr>
          <p:cNvPr id="2" name="Title 1"/>
          <p:cNvSpPr>
            <a:spLocks noGrp="1"/>
          </p:cNvSpPr>
          <p:nvPr>
            <p:ph type="title"/>
          </p:nvPr>
        </p:nvSpPr>
        <p:spPr>
          <a:xfrm>
            <a:off x="457200" y="274640"/>
            <a:ext cx="8229600" cy="842381"/>
          </a:xfrm>
          <a:prstGeom prst="rect">
            <a:avLst/>
          </a:prstGeom>
        </p:spPr>
        <p:txBody>
          <a:bodyPr vert="horz" lIns="68580" tIns="34290" rIns="68580" bIns="34290"/>
          <a:lstStyle>
            <a:lvl1pPr>
              <a:defRPr b="1" i="0">
                <a:latin typeface="Calibri"/>
                <a:cs typeface="Calibri"/>
              </a:defRPr>
            </a:lvl1pPr>
          </a:lstStyle>
          <a:p>
            <a:r>
              <a:rPr lang="en-US"/>
              <a:t>Click to edit Master title style</a:t>
            </a:r>
          </a:p>
        </p:txBody>
      </p:sp>
      <p:sp>
        <p:nvSpPr>
          <p:cNvPr id="4" name="Content Placeholder 3"/>
          <p:cNvSpPr>
            <a:spLocks noGrp="1"/>
          </p:cNvSpPr>
          <p:nvPr>
            <p:ph sz="quarter" idx="13"/>
          </p:nvPr>
        </p:nvSpPr>
        <p:spPr>
          <a:xfrm>
            <a:off x="453630" y="1239433"/>
            <a:ext cx="8245078" cy="4705756"/>
          </a:xfrm>
          <a:prstGeom prst="rect">
            <a:avLst/>
          </a:prstGeom>
        </p:spPr>
        <p:txBody>
          <a:bodyPr vert="horz" lIns="68580" tIns="34290" rIns="68580" bIns="3429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3124200" y="6356352"/>
            <a:ext cx="2895600" cy="365125"/>
          </a:xfrm>
          <a:prstGeom prst="rect">
            <a:avLst/>
          </a:prstGeom>
        </p:spPr>
        <p:txBody>
          <a:bodyPr vert="horz" lIns="68580" tIns="34290" rIns="68580" bIns="34290" rtlCol="0" anchor="ctr"/>
          <a:lstStyle>
            <a:lvl1pPr marL="0" marR="0" indent="0" algn="ctr" defTabSz="685783" rtl="0" eaLnBrk="1" fontAlgn="auto" latinLnBrk="0" hangingPunct="1">
              <a:lnSpc>
                <a:spcPct val="100000"/>
              </a:lnSpc>
              <a:spcBef>
                <a:spcPts val="0"/>
              </a:spcBef>
              <a:spcAft>
                <a:spcPts val="0"/>
              </a:spcAft>
              <a:buClrTx/>
              <a:buSzTx/>
              <a:buFontTx/>
              <a:buNone/>
              <a:tabLst/>
              <a:defRPr sz="800" b="0" i="0">
                <a:solidFill>
                  <a:srgbClr val="FFFFFF"/>
                </a:solidFill>
                <a:latin typeface="Calibri Light"/>
                <a:cs typeface="Calibri Light"/>
              </a:defRPr>
            </a:lvl1pPr>
          </a:lstStyle>
          <a:p>
            <a:r>
              <a:rPr lang="en-US" smtClean="0"/>
              <a:t>View&gt; Slide Master &gt; Go to gray master: Insert &gt; Header &amp; Footer, input text &gt; Apply to All</a:t>
            </a:r>
            <a:endParaRPr lang="en-US"/>
          </a:p>
        </p:txBody>
      </p:sp>
    </p:spTree>
    <p:extLst>
      <p:ext uri="{BB962C8B-B14F-4D97-AF65-F5344CB8AC3E}">
        <p14:creationId xmlns:p14="http://schemas.microsoft.com/office/powerpoint/2010/main" val="39126606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183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568"/>
            <a:ext cx="6858000" cy="165523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8123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59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0267"/>
            <a:ext cx="7886700" cy="285326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8934"/>
            <a:ext cx="7886700" cy="150071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9280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6684"/>
            <a:ext cx="3867150" cy="43497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6684"/>
            <a:ext cx="3867150" cy="43497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95785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6185"/>
            <a:ext cx="7886700" cy="132503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9" y="1680634"/>
            <a:ext cx="3868737"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9" y="2506133"/>
            <a:ext cx="3868737" cy="368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0634"/>
            <a:ext cx="3887788"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6133"/>
            <a:ext cx="3887788" cy="368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0895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73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3393588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029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8485"/>
            <a:ext cx="4629150" cy="4872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45343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8485"/>
            <a:ext cx="4629150" cy="48725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40456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988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6185"/>
            <a:ext cx="1971675" cy="581024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6185"/>
            <a:ext cx="5762625" cy="581024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65308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43356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2802" y="274637"/>
            <a:ext cx="8470198" cy="563563"/>
          </a:xfrm>
          <a:prstGeom prst="rect">
            <a:avLst/>
          </a:prstGeom>
        </p:spPr>
        <p:txBody>
          <a:bodyPr/>
          <a:lstStyle>
            <a:lvl1pPr>
              <a:defRPr sz="1950"/>
            </a:lvl1pPr>
          </a:lstStyle>
          <a:p>
            <a:r>
              <a:rPr lang="en-US" dirty="0" smtClean="0"/>
              <a:t>Click to Edit Master Title Style</a:t>
            </a:r>
            <a:endParaRPr lang="en-US" dirty="0"/>
          </a:p>
        </p:txBody>
      </p:sp>
    </p:spTree>
    <p:extLst>
      <p:ext uri="{BB962C8B-B14F-4D97-AF65-F5344CB8AC3E}">
        <p14:creationId xmlns:p14="http://schemas.microsoft.com/office/powerpoint/2010/main" val="10126983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0213" y="71439"/>
            <a:ext cx="8255000" cy="7604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6702" y="1181101"/>
            <a:ext cx="422116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0263" y="1181101"/>
            <a:ext cx="422116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355602" y="6526213"/>
            <a:ext cx="3192463" cy="207963"/>
          </a:xfrm>
          <a:prstGeom prst="rect">
            <a:avLst/>
          </a:prstGeom>
        </p:spPr>
        <p:txBody>
          <a:bodyPr vert="horz" wrap="square" lIns="91440" tIns="45720" rIns="91440" bIns="45720" numCol="1" anchor="t" anchorCtr="0" compatLnSpc="1">
            <a:prstTxWarp prst="textNoShape">
              <a:avLst/>
            </a:prstTxWarp>
          </a:bodyPr>
          <a:lstStyle>
            <a:lvl1pPr>
              <a:defRPr>
                <a:ea typeface="SimSun" panose="02010600030101010101" pitchFamily="2" charset="-122"/>
              </a:defRPr>
            </a:lvl1pPr>
          </a:lstStyle>
          <a:p>
            <a:fld id="{44CFA729-4682-45F5-BE94-BEE9765CC28A}" type="slidenum">
              <a:rPr lang="en-US" altLang="zh-CN">
                <a:solidFill>
                  <a:prstClr val="black">
                    <a:tint val="75000"/>
                  </a:prstClr>
                </a:solidFill>
              </a:rPr>
              <a:pPr/>
              <a:t>‹#›</a:t>
            </a:fld>
            <a:r>
              <a:rPr lang="en-GB" altLang="zh-CN">
                <a:solidFill>
                  <a:prstClr val="black">
                    <a:tint val="75000"/>
                  </a:prstClr>
                </a:solidFill>
              </a:rPr>
              <a:t> | Presentation Title | Month 2009 </a:t>
            </a:r>
          </a:p>
        </p:txBody>
      </p:sp>
    </p:spTree>
    <p:extLst>
      <p:ext uri="{BB962C8B-B14F-4D97-AF65-F5344CB8AC3E}">
        <p14:creationId xmlns:p14="http://schemas.microsoft.com/office/powerpoint/2010/main" val="1186120353"/>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block - with ba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84E775-964C-4E26-9544-B4306DDECE36}"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title"/>
          </p:nvPr>
        </p:nvSpPr>
        <p:spPr>
          <a:xfrm>
            <a:off x="457200" y="274639"/>
            <a:ext cx="8229600" cy="842381"/>
          </a:xfrm>
          <a:prstGeom prst="rect">
            <a:avLst/>
          </a:prstGeom>
        </p:spPr>
        <p:txBody>
          <a:bodyPr vert="horz" lIns="68580" tIns="34290" rIns="68580" bIns="34290"/>
          <a:lstStyle>
            <a:lvl1pPr>
              <a:defRPr b="1" i="0">
                <a:latin typeface="Calibri"/>
                <a:cs typeface="Calibri"/>
              </a:defRPr>
            </a:lvl1pPr>
          </a:lstStyle>
          <a:p>
            <a:r>
              <a:rPr lang="en-US"/>
              <a:t>Click to edit Master title style</a:t>
            </a:r>
          </a:p>
        </p:txBody>
      </p:sp>
      <p:sp>
        <p:nvSpPr>
          <p:cNvPr id="4" name="Content Placeholder 3"/>
          <p:cNvSpPr>
            <a:spLocks noGrp="1"/>
          </p:cNvSpPr>
          <p:nvPr>
            <p:ph sz="quarter" idx="13"/>
          </p:nvPr>
        </p:nvSpPr>
        <p:spPr>
          <a:xfrm>
            <a:off x="453629" y="1239433"/>
            <a:ext cx="8245078" cy="4705756"/>
          </a:xfrm>
          <a:prstGeom prst="rect">
            <a:avLst/>
          </a:prstGeom>
        </p:spPr>
        <p:txBody>
          <a:bodyPr vert="horz" lIns="68580" tIns="34290" rIns="68580" bIns="3429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3124200" y="6356351"/>
            <a:ext cx="2895600" cy="365125"/>
          </a:xfrm>
          <a:prstGeom prst="rect">
            <a:avLst/>
          </a:prstGeom>
        </p:spPr>
        <p:txBody>
          <a:bodyPr vert="horz" lIns="68580" tIns="34290" rIns="68580" bIns="34290" rtlCol="0" anchor="ctr"/>
          <a:lstStyle>
            <a:lvl1pPr marL="0" marR="0" indent="0" algn="ctr" defTabSz="685800" rtl="0" eaLnBrk="1" fontAlgn="auto" latinLnBrk="0" hangingPunct="1">
              <a:lnSpc>
                <a:spcPct val="100000"/>
              </a:lnSpc>
              <a:spcBef>
                <a:spcPts val="0"/>
              </a:spcBef>
              <a:spcAft>
                <a:spcPts val="0"/>
              </a:spcAft>
              <a:buClrTx/>
              <a:buSzTx/>
              <a:buFontTx/>
              <a:buNone/>
              <a:tabLst/>
              <a:defRPr sz="800" b="0" i="0">
                <a:solidFill>
                  <a:srgbClr val="FFFFFF"/>
                </a:solidFill>
                <a:latin typeface="Calibri Light"/>
                <a:cs typeface="Calibri Light"/>
              </a:defRPr>
            </a:lvl1pPr>
          </a:lstStyle>
          <a:p>
            <a:r>
              <a:rPr lang="en-US" smtClean="0"/>
              <a:t>View&gt; Slide Master &gt; Go to gray master: Insert &gt; Header &amp; Footer, input text &gt; Apply to All</a:t>
            </a:r>
            <a:endParaRPr lang="en-US"/>
          </a:p>
        </p:txBody>
      </p:sp>
    </p:spTree>
    <p:extLst>
      <p:ext uri="{BB962C8B-B14F-4D97-AF65-F5344CB8AC3E}">
        <p14:creationId xmlns:p14="http://schemas.microsoft.com/office/powerpoint/2010/main" val="13713041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183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568"/>
            <a:ext cx="6858000" cy="165523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19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ue Banner Section Hea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
        <p:nvSpPr>
          <p:cNvPr id="6" name="Title 1"/>
          <p:cNvSpPr>
            <a:spLocks noGrp="1"/>
          </p:cNvSpPr>
          <p:nvPr>
            <p:ph type="title" hasCustomPrompt="1"/>
          </p:nvPr>
        </p:nvSpPr>
        <p:spPr>
          <a:xfrm>
            <a:off x="0" y="2887209"/>
            <a:ext cx="9144000" cy="1143000"/>
          </a:xfrm>
          <a:solidFill>
            <a:schemeClr val="accent1">
              <a:lumMod val="75000"/>
            </a:schemeClr>
          </a:solidFill>
        </p:spPr>
        <p:txBody>
          <a:bodyPr/>
          <a:lstStyle>
            <a:lvl1pPr>
              <a:defRPr>
                <a:solidFill>
                  <a:schemeClr val="bg1"/>
                </a:solidFill>
              </a:defRPr>
            </a:lvl1pPr>
          </a:lstStyle>
          <a:p>
            <a:r>
              <a:rPr lang="en-US" dirty="0" smtClean="0">
                <a:solidFill>
                  <a:schemeClr val="bg1"/>
                </a:solidFill>
              </a:rPr>
              <a:t>Click to edit this Header</a:t>
            </a:r>
            <a:endParaRPr lang="en-US" dirty="0">
              <a:solidFill>
                <a:schemeClr val="bg1"/>
              </a:solidFill>
            </a:endParaRPr>
          </a:p>
        </p:txBody>
      </p:sp>
    </p:spTree>
    <p:extLst>
      <p:ext uri="{BB962C8B-B14F-4D97-AF65-F5344CB8AC3E}">
        <p14:creationId xmlns:p14="http://schemas.microsoft.com/office/powerpoint/2010/main" val="8941941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36657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10267"/>
            <a:ext cx="7886700" cy="285326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8934"/>
            <a:ext cx="7886700" cy="150071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700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6684"/>
            <a:ext cx="3867150" cy="43497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6684"/>
            <a:ext cx="3867150" cy="434974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4225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6185"/>
            <a:ext cx="7886700" cy="132503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9" y="1680634"/>
            <a:ext cx="3868737"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9" y="2506133"/>
            <a:ext cx="3868737" cy="368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0634"/>
            <a:ext cx="3887788" cy="825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6133"/>
            <a:ext cx="3887788" cy="368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71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15858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80527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8485"/>
            <a:ext cx="4629150" cy="48725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8480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8485"/>
            <a:ext cx="4629150" cy="48725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9" y="2057400"/>
            <a:ext cx="2949575" cy="381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14897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81695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6185"/>
            <a:ext cx="1971675" cy="581024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6185"/>
            <a:ext cx="5762625" cy="581024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479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43184"/>
            <a:ext cx="7772400" cy="1362075"/>
          </a:xfrm>
        </p:spPr>
        <p:txBody>
          <a:bodyPr anchor="t">
            <a:normAutofit/>
          </a:bodyPr>
          <a:lstStyle>
            <a:lvl1pPr algn="l">
              <a:defRPr sz="36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415329"/>
            <a:ext cx="7772400" cy="1500187"/>
          </a:xfrm>
        </p:spPr>
        <p:txBody>
          <a:bodyPr anchor="t">
            <a:normAutofit/>
          </a:bodyPr>
          <a:lstStyle>
            <a:lvl1pPr marL="0" indent="0">
              <a:buNone/>
              <a:defRPr sz="2800">
                <a:solidFill>
                  <a:srgbClr val="18316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32466257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8E6DBA0-3E94-45A8-9E03-5A6032C8525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82472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2802" y="274637"/>
            <a:ext cx="8470198" cy="563563"/>
          </a:xfrm>
          <a:prstGeom prst="rect">
            <a:avLst/>
          </a:prstGeom>
        </p:spPr>
        <p:txBody>
          <a:bodyPr/>
          <a:lstStyle>
            <a:lvl1pPr>
              <a:defRPr sz="1950"/>
            </a:lvl1pPr>
          </a:lstStyle>
          <a:p>
            <a:r>
              <a:rPr lang="en-US" dirty="0" smtClean="0"/>
              <a:t>Click to Edit Master Title Style</a:t>
            </a:r>
            <a:endParaRPr lang="en-US" dirty="0"/>
          </a:p>
        </p:txBody>
      </p:sp>
    </p:spTree>
    <p:extLst>
      <p:ext uri="{BB962C8B-B14F-4D97-AF65-F5344CB8AC3E}">
        <p14:creationId xmlns:p14="http://schemas.microsoft.com/office/powerpoint/2010/main" val="2269286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0213" y="71439"/>
            <a:ext cx="8255000" cy="7604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6702" y="1181101"/>
            <a:ext cx="422116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0263" y="1181101"/>
            <a:ext cx="422116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355602" y="6526213"/>
            <a:ext cx="3192463" cy="207963"/>
          </a:xfrm>
          <a:prstGeom prst="rect">
            <a:avLst/>
          </a:prstGeom>
        </p:spPr>
        <p:txBody>
          <a:bodyPr vert="horz" wrap="square" lIns="91440" tIns="45720" rIns="91440" bIns="45720" numCol="1" anchor="t" anchorCtr="0" compatLnSpc="1">
            <a:prstTxWarp prst="textNoShape">
              <a:avLst/>
            </a:prstTxWarp>
          </a:bodyPr>
          <a:lstStyle>
            <a:lvl1pPr>
              <a:defRPr>
                <a:ea typeface="SimSun" panose="02010600030101010101" pitchFamily="2" charset="-122"/>
              </a:defRPr>
            </a:lvl1pPr>
          </a:lstStyle>
          <a:p>
            <a:fld id="{44CFA729-4682-45F5-BE94-BEE9765CC28A}" type="slidenum">
              <a:rPr lang="en-US" altLang="zh-CN">
                <a:solidFill>
                  <a:prstClr val="black">
                    <a:tint val="75000"/>
                  </a:prstClr>
                </a:solidFill>
              </a:rPr>
              <a:pPr/>
              <a:t>‹#›</a:t>
            </a:fld>
            <a:r>
              <a:rPr lang="en-GB" altLang="zh-CN">
                <a:solidFill>
                  <a:prstClr val="black">
                    <a:tint val="75000"/>
                  </a:prstClr>
                </a:solidFill>
              </a:rPr>
              <a:t> | Presentation Title | Month 2009 </a:t>
            </a:r>
          </a:p>
        </p:txBody>
      </p:sp>
    </p:spTree>
    <p:extLst>
      <p:ext uri="{BB962C8B-B14F-4D97-AF65-F5344CB8AC3E}">
        <p14:creationId xmlns:p14="http://schemas.microsoft.com/office/powerpoint/2010/main" val="1985276786"/>
      </p:ext>
    </p:extLst>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Text block - with ba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A84E775-964C-4E26-9544-B4306DDECE36}"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title"/>
          </p:nvPr>
        </p:nvSpPr>
        <p:spPr>
          <a:xfrm>
            <a:off x="457200" y="274639"/>
            <a:ext cx="8229600" cy="842381"/>
          </a:xfrm>
          <a:prstGeom prst="rect">
            <a:avLst/>
          </a:prstGeom>
        </p:spPr>
        <p:txBody>
          <a:bodyPr vert="horz" lIns="68580" tIns="34290" rIns="68580" bIns="34290"/>
          <a:lstStyle>
            <a:lvl1pPr>
              <a:defRPr b="1" i="0">
                <a:latin typeface="Calibri"/>
                <a:cs typeface="Calibri"/>
              </a:defRPr>
            </a:lvl1pPr>
          </a:lstStyle>
          <a:p>
            <a:r>
              <a:rPr lang="en-US"/>
              <a:t>Click to edit Master title style</a:t>
            </a:r>
          </a:p>
        </p:txBody>
      </p:sp>
      <p:sp>
        <p:nvSpPr>
          <p:cNvPr id="4" name="Content Placeholder 3"/>
          <p:cNvSpPr>
            <a:spLocks noGrp="1"/>
          </p:cNvSpPr>
          <p:nvPr>
            <p:ph sz="quarter" idx="13"/>
          </p:nvPr>
        </p:nvSpPr>
        <p:spPr>
          <a:xfrm>
            <a:off x="453629" y="1239433"/>
            <a:ext cx="8245078" cy="4705756"/>
          </a:xfrm>
          <a:prstGeom prst="rect">
            <a:avLst/>
          </a:prstGeom>
        </p:spPr>
        <p:txBody>
          <a:bodyPr vert="horz" lIns="68580" tIns="34290" rIns="68580" bIns="3429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3124200" y="6356351"/>
            <a:ext cx="2895600" cy="365125"/>
          </a:xfrm>
          <a:prstGeom prst="rect">
            <a:avLst/>
          </a:prstGeom>
        </p:spPr>
        <p:txBody>
          <a:bodyPr vert="horz" lIns="68580" tIns="34290" rIns="68580" bIns="34290" rtlCol="0" anchor="ctr"/>
          <a:lstStyle>
            <a:lvl1pPr marL="0" marR="0" indent="0" algn="ctr" defTabSz="685800" rtl="0" eaLnBrk="1" fontAlgn="auto" latinLnBrk="0" hangingPunct="1">
              <a:lnSpc>
                <a:spcPct val="100000"/>
              </a:lnSpc>
              <a:spcBef>
                <a:spcPts val="0"/>
              </a:spcBef>
              <a:spcAft>
                <a:spcPts val="0"/>
              </a:spcAft>
              <a:buClrTx/>
              <a:buSzTx/>
              <a:buFontTx/>
              <a:buNone/>
              <a:tabLst/>
              <a:defRPr sz="800" b="0" i="0">
                <a:solidFill>
                  <a:srgbClr val="FFFFFF"/>
                </a:solidFill>
                <a:latin typeface="Calibri Light"/>
                <a:cs typeface="Calibri Light"/>
              </a:defRPr>
            </a:lvl1pPr>
          </a:lstStyle>
          <a:p>
            <a:r>
              <a:rPr lang="en-US" smtClean="0"/>
              <a:t>View&gt; Slide Master &gt; Go to gray master: Insert &gt; Header &amp; Footer, input text &gt; Apply to All</a:t>
            </a:r>
            <a:endParaRPr lang="en-US"/>
          </a:p>
        </p:txBody>
      </p:sp>
    </p:spTree>
    <p:extLst>
      <p:ext uri="{BB962C8B-B14F-4D97-AF65-F5344CB8AC3E}">
        <p14:creationId xmlns:p14="http://schemas.microsoft.com/office/powerpoint/2010/main" val="351026753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9831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3200" b="1">
                <a:solidFill>
                  <a:srgbClr val="18316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3"/>
          <p:cNvSpPr>
            <a:spLocks noGrp="1"/>
          </p:cNvSpPr>
          <p:nvPr>
            <p:ph type="ftr" sz="quarter" idx="10"/>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11" name="Slide Number Placeholder 5"/>
          <p:cNvSpPr>
            <a:spLocks noGrp="1"/>
          </p:cNvSpPr>
          <p:nvPr>
            <p:ph type="sldNum" sz="quarter" idx="11"/>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27316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7"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1670039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6"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2176897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6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a:solidFill>
                  <a:schemeClr val="tx2"/>
                </a:solidFill>
              </a:defRPr>
            </a:lvl1pPr>
          </a:lstStyle>
          <a:p>
            <a:r>
              <a:rPr lang="en-US" smtClean="0"/>
              <a:t>View&gt; Slide Master &gt; Go to gray master: Insert &gt; Header &amp; Footer, input text &gt; Apply to All</a:t>
            </a:r>
            <a:endParaRPr lang="en-US" dirty="0"/>
          </a:p>
        </p:txBody>
      </p:sp>
      <p:sp>
        <p:nvSpPr>
          <p:cNvPr id="9"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221046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theme" Target="../theme/theme3.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800" kern="800" spc="100">
                <a:solidFill>
                  <a:schemeClr val="tx2"/>
                </a:solidFill>
              </a:defRPr>
            </a:lvl1pPr>
          </a:lstStyle>
          <a:p>
            <a:r>
              <a:rPr lang="en-US" smtClean="0"/>
              <a:t>View&gt; Slide Master &gt; Go to gray master: Insert &gt; Header &amp; Footer, input text &gt; Apply to All</a:t>
            </a:r>
            <a:endParaRPr lang="en-US" dirty="0"/>
          </a:p>
        </p:txBody>
      </p:sp>
      <p:sp>
        <p:nvSpPr>
          <p:cNvPr id="5" name="Slide Number Placeholder 5"/>
          <p:cNvSpPr>
            <a:spLocks noGrp="1"/>
          </p:cNvSpPr>
          <p:nvPr>
            <p:ph type="sldNum" sz="quarter" idx="4"/>
          </p:nvPr>
        </p:nvSpPr>
        <p:spPr>
          <a:xfrm>
            <a:off x="7831666" y="6422028"/>
            <a:ext cx="915973" cy="244269"/>
          </a:xfrm>
          <a:prstGeom prst="rect">
            <a:avLst/>
          </a:prstGeom>
        </p:spPr>
        <p:txBody>
          <a:bodyPr/>
          <a:lstStyle>
            <a:lvl1pPr algn="r">
              <a:defRPr sz="800" b="1">
                <a:solidFill>
                  <a:schemeClr val="tx2"/>
                </a:solidFill>
              </a:defRPr>
            </a:lvl1pPr>
          </a:lstStyle>
          <a:p>
            <a:fld id="{92C23F5C-E93E-114E-AB7A-668AC94EC220}" type="slidenum">
              <a:rPr lang="en-US" smtClean="0"/>
              <a:pPr/>
              <a:t>‹#›</a:t>
            </a:fld>
            <a:endParaRPr lang="en-US" dirty="0"/>
          </a:p>
        </p:txBody>
      </p:sp>
    </p:spTree>
    <p:extLst>
      <p:ext uri="{BB962C8B-B14F-4D97-AF65-F5344CB8AC3E}">
        <p14:creationId xmlns:p14="http://schemas.microsoft.com/office/powerpoint/2010/main" val="2601064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iming>
    <p:tnLst>
      <p:par>
        <p:cTn id="1" dur="indefinite" restart="never" nodeType="tmRoot"/>
      </p:par>
    </p:tnLst>
  </p:timing>
  <p:hf hdr="0" ftr="0" dt="0"/>
  <p:txStyles>
    <p:titleStyle>
      <a:lvl1pPr algn="ctr" defTabSz="457200" rtl="0" eaLnBrk="1" latinLnBrk="0" hangingPunct="1">
        <a:spcBef>
          <a:spcPct val="0"/>
        </a:spcBef>
        <a:buNone/>
        <a:defRPr sz="3600" b="1" i="0" kern="1200">
          <a:solidFill>
            <a:srgbClr val="18316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rgbClr val="18316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183168"/>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18316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18316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18316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6185"/>
            <a:ext cx="7886700" cy="132503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6684"/>
            <a:ext cx="7886700" cy="43497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685800"/>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685800"/>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685800"/>
            <a:fld id="{28E6DBA0-3E94-45A8-9E03-5A6032C8525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3483772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6185"/>
            <a:ext cx="7886700" cy="132503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6684"/>
            <a:ext cx="7886700" cy="43497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6183"/>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685800"/>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6183"/>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685800"/>
            <a:r>
              <a:rPr lang="en-US" smtClean="0">
                <a:solidFill>
                  <a:prstClr val="black">
                    <a:tint val="75000"/>
                  </a:prstClr>
                </a:solidFill>
              </a:rPr>
              <a:t>View&gt; Slide Master &gt; Go to gray master: Insert &gt; Header &amp; Footer, input text &gt; Apply to All</a:t>
            </a: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6183"/>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685800"/>
            <a:fld id="{28E6DBA0-3E94-45A8-9E03-5A6032C8525F}"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15593427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trustedcomputinggroup.org/about_tcg/tcg_members" TargetMode="External"/><Relationship Id="rId5" Type="http://schemas.openxmlformats.org/officeDocument/2006/relationships/hyperlink" Target="http://www.trustedcomputinggroup.org/developers" TargetMode="External"/><Relationship Id="rId4" Type="http://schemas.openxmlformats.org/officeDocument/2006/relationships/hyperlink" Target="http://www.trustedcomputinggroup.or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trustedcomputinggroup.org/resources/tcg_algorithm_registry" TargetMode="External"/><Relationship Id="rId5" Type="http://schemas.openxmlformats.org/officeDocument/2006/relationships/hyperlink" Target="http://www.trustedcomputinggroup.org/resources/errata_for_tpm_library_specification_20" TargetMode="External"/><Relationship Id="rId4" Type="http://schemas.openxmlformats.org/officeDocument/2006/relationships/hyperlink" Target="http://www.trustedcomputinggroup.org/resources/tpm_library_specification"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trustedcomputinggroup.org/resources/tnc_ift_binding_to_tls" TargetMode="External"/><Relationship Id="rId3" Type="http://schemas.openxmlformats.org/officeDocument/2006/relationships/image" Target="../media/image5.png"/><Relationship Id="rId7" Type="http://schemas.openxmlformats.org/officeDocument/2006/relationships/hyperlink" Target="http://www.trustedcomputinggroup.org/resources/tnc_ifm_tlv_binding_specificatio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trustedcomputinggroup.org/resources/tnc_iftnccs_specification" TargetMode="External"/><Relationship Id="rId5" Type="http://schemas.openxmlformats.org/officeDocument/2006/relationships/hyperlink" Target="http://www.apress.com/9781430265832" TargetMode="External"/><Relationship Id="rId4" Type="http://schemas.openxmlformats.org/officeDocument/2006/relationships/hyperlink" Target="http://www.trustedcomputinggroup.org/resources/a_practical_guide_to_tpm_20"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www.trustedcomputinggroup.org/resources/tms_use_cases__bring_your_own_device_byo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trustedcomputinggroup.org/resources/tpm_20_mobile_reference_architecture_specification" TargetMode="External"/><Relationship Id="rId5" Type="http://schemas.openxmlformats.org/officeDocument/2006/relationships/hyperlink" Target="http://www.trustedcomputinggroup.org/resources/tpm_20_mobile_command_response_buffer_interface_specification" TargetMode="External"/><Relationship Id="rId4" Type="http://schemas.openxmlformats.org/officeDocument/2006/relationships/hyperlink" Target="http://www.trustedcomputinggroup.org/resources/tcg_tpm_20_mobile_common_profile"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trustedcomputinggroup.org/resources/storage_work_group_storage_security_subsystem_class_enterprise_specification" TargetMode="External"/><Relationship Id="rId5" Type="http://schemas.openxmlformats.org/officeDocument/2006/relationships/hyperlink" Target="http://www.trustedcomputinggroup.org/resources/storage_work_group_storage_security_subsystem_class_opal" TargetMode="External"/><Relationship Id="rId4" Type="http://schemas.openxmlformats.org/officeDocument/2006/relationships/hyperlink" Target="http://www.trustedcomputinggroup.org/resources/tcg_storage_architecture_core_specificatio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2C23F5C-E93E-114E-AB7A-668AC94EC220}" type="slidenum">
              <a:rPr lang="en-US" smtClean="0"/>
              <a:pPr/>
              <a:t>1</a:t>
            </a:fld>
            <a:endParaRPr lang="en-US" dirty="0"/>
          </a:p>
        </p:txBody>
      </p:sp>
      <p:sp>
        <p:nvSpPr>
          <p:cNvPr id="6" name="Title 5"/>
          <p:cNvSpPr>
            <a:spLocks noGrp="1"/>
          </p:cNvSpPr>
          <p:nvPr>
            <p:ph type="title"/>
          </p:nvPr>
        </p:nvSpPr>
        <p:spPr>
          <a:xfrm>
            <a:off x="0" y="2887208"/>
            <a:ext cx="9144000" cy="2053907"/>
          </a:xfrm>
        </p:spPr>
        <p:txBody>
          <a:bodyPr>
            <a:normAutofit/>
          </a:bodyPr>
          <a:lstStyle/>
          <a:p>
            <a:r>
              <a:rPr lang="en-US" sz="3200" dirty="0" err="1"/>
              <a:t>NextGen</a:t>
            </a:r>
            <a:r>
              <a:rPr lang="en-US" sz="3200" dirty="0"/>
              <a:t> (5G) </a:t>
            </a:r>
            <a:r>
              <a:rPr lang="en-US" sz="3200" dirty="0" smtClean="0"/>
              <a:t>Security </a:t>
            </a:r>
            <a:r>
              <a:rPr lang="en-US" sz="3200" dirty="0"/>
              <a:t>and </a:t>
            </a:r>
            <a:r>
              <a:rPr lang="en-US" sz="3200" dirty="0" smtClean="0"/>
              <a:t>Platform Integrity</a:t>
            </a:r>
            <a:br>
              <a:rPr lang="en-US" sz="3200" dirty="0" smtClean="0"/>
            </a:br>
            <a:r>
              <a:rPr lang="en-US" sz="3200" dirty="0" smtClean="0"/>
              <a:t/>
            </a:r>
            <a:br>
              <a:rPr lang="en-US" sz="3200" dirty="0" smtClean="0"/>
            </a:br>
            <a:r>
              <a:rPr lang="en-US" sz="2400" dirty="0" smtClean="0"/>
              <a:t>Alec </a:t>
            </a:r>
            <a:r>
              <a:rPr lang="en-US" sz="2400" dirty="0"/>
              <a:t>Brusilovsky</a:t>
            </a:r>
            <a:br>
              <a:rPr lang="en-US" sz="2400" dirty="0"/>
            </a:br>
            <a:r>
              <a:rPr lang="en-US" sz="2400" dirty="0"/>
              <a:t>TCG TMS </a:t>
            </a:r>
            <a:r>
              <a:rPr lang="en-US" sz="2400" dirty="0" smtClean="0"/>
              <a:t>co-chair</a:t>
            </a:r>
            <a:endParaRPr lang="en-US" dirty="0"/>
          </a:p>
        </p:txBody>
      </p:sp>
    </p:spTree>
    <p:extLst>
      <p:ext uri="{BB962C8B-B14F-4D97-AF65-F5344CB8AC3E}">
        <p14:creationId xmlns:p14="http://schemas.microsoft.com/office/powerpoint/2010/main" val="4014036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A84E775-964C-4E26-9544-B4306DDECE36}" type="slidenum">
              <a:rPr lang="en-US" smtClean="0"/>
              <a:pPr/>
              <a:t>10</a:t>
            </a:fld>
            <a:endParaRPr lang="en-US"/>
          </a:p>
        </p:txBody>
      </p:sp>
      <p:sp>
        <p:nvSpPr>
          <p:cNvPr id="4" name="Content Placeholder 3"/>
          <p:cNvSpPr>
            <a:spLocks noGrp="1"/>
          </p:cNvSpPr>
          <p:nvPr>
            <p:ph sz="quarter" idx="13"/>
          </p:nvPr>
        </p:nvSpPr>
        <p:spPr>
          <a:xfrm>
            <a:off x="453630" y="1071653"/>
            <a:ext cx="8245078" cy="4705756"/>
          </a:xfrm>
        </p:spPr>
        <p:txBody>
          <a:bodyPr>
            <a:normAutofit/>
          </a:bodyPr>
          <a:lstStyle/>
          <a:p>
            <a:pPr marL="0" indent="0" algn="ctr">
              <a:buNone/>
            </a:pPr>
            <a:endParaRPr lang="en-US" sz="7200" dirty="0" smtClean="0"/>
          </a:p>
          <a:p>
            <a:pPr marL="0" indent="0" algn="ctr">
              <a:buNone/>
            </a:pPr>
            <a:r>
              <a:rPr lang="en-US" sz="7200" dirty="0" smtClean="0"/>
              <a:t>Thank you</a:t>
            </a:r>
          </a:p>
          <a:p>
            <a:pPr marL="0" indent="0" algn="ctr">
              <a:buNone/>
            </a:pPr>
            <a:r>
              <a:rPr lang="en-US" sz="3600" dirty="0" smtClean="0"/>
              <a:t>alec.brusilovsky@interdigital.com</a:t>
            </a:r>
            <a:endParaRPr lang="en-US" sz="3600" dirty="0"/>
          </a:p>
        </p:txBody>
      </p:sp>
    </p:spTree>
    <p:extLst>
      <p:ext uri="{BB962C8B-B14F-4D97-AF65-F5344CB8AC3E}">
        <p14:creationId xmlns:p14="http://schemas.microsoft.com/office/powerpoint/2010/main" val="1131755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1188158"/>
            <a:ext cx="8229600" cy="4525963"/>
          </a:xfrm>
        </p:spPr>
        <p:txBody>
          <a:bodyPr>
            <a:normAutofit/>
          </a:bodyPr>
          <a:lstStyle/>
          <a:p>
            <a:pPr marL="0" indent="0" algn="ctr">
              <a:buNone/>
            </a:pPr>
            <a:r>
              <a:rPr lang="en-US" sz="8800" dirty="0" smtClean="0"/>
              <a:t>Backups</a:t>
            </a:r>
          </a:p>
          <a:p>
            <a:r>
              <a:rPr lang="en-US" dirty="0" smtClean="0"/>
              <a:t>Need for Platform Integrity Problem Statement</a:t>
            </a:r>
          </a:p>
          <a:p>
            <a:r>
              <a:rPr lang="en-US" dirty="0" smtClean="0"/>
              <a:t>Key Technologies from TCG</a:t>
            </a:r>
          </a:p>
          <a:p>
            <a:r>
              <a:rPr lang="en-US" dirty="0" smtClean="0"/>
              <a:t>TCG Background Information</a:t>
            </a:r>
          </a:p>
          <a:p>
            <a:r>
              <a:rPr lang="en-US" dirty="0" smtClean="0"/>
              <a:t>TCG Work Items</a:t>
            </a:r>
          </a:p>
          <a:p>
            <a:r>
              <a:rPr lang="en-US" dirty="0" smtClean="0"/>
              <a:t>TCG Deliverables</a:t>
            </a:r>
          </a:p>
          <a:p>
            <a:r>
              <a:rPr lang="en-US" dirty="0" smtClean="0"/>
              <a:t>Background Information on EPS Security</a:t>
            </a:r>
          </a:p>
          <a:p>
            <a:endParaRPr lang="en-US" sz="1200" dirty="0" smtClean="0"/>
          </a:p>
          <a:p>
            <a:endParaRPr lang="en-US" sz="1200" dirty="0"/>
          </a:p>
        </p:txBody>
      </p:sp>
      <p:sp>
        <p:nvSpPr>
          <p:cNvPr id="3" name="Slide Number Placeholder 2"/>
          <p:cNvSpPr>
            <a:spLocks noGrp="1"/>
          </p:cNvSpPr>
          <p:nvPr>
            <p:ph type="sldNum" sz="quarter" idx="4"/>
          </p:nvPr>
        </p:nvSpPr>
        <p:spPr/>
        <p:txBody>
          <a:bodyPr/>
          <a:lstStyle/>
          <a:p>
            <a:fld id="{92C23F5C-E93E-114E-AB7A-668AC94EC220}" type="slidenum">
              <a:rPr lang="en-US" smtClean="0"/>
              <a:pPr/>
              <a:t>11</a:t>
            </a:fld>
            <a:endParaRPr lang="en-US" dirty="0"/>
          </a:p>
        </p:txBody>
      </p:sp>
    </p:spTree>
    <p:extLst>
      <p:ext uri="{BB962C8B-B14F-4D97-AF65-F5344CB8AC3E}">
        <p14:creationId xmlns:p14="http://schemas.microsoft.com/office/powerpoint/2010/main" val="1481664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vert="horz" lIns="68580" tIns="34290" rIns="68580" bIns="34290" rtlCol="0" anchor="ctr">
            <a:normAutofit/>
          </a:bodyPr>
          <a:lstStyle/>
          <a:p>
            <a:r>
              <a:rPr lang="en-US" dirty="0"/>
              <a:t>Problem Statement		</a:t>
            </a:r>
          </a:p>
        </p:txBody>
      </p:sp>
      <p:sp>
        <p:nvSpPr>
          <p:cNvPr id="2" name="Content Placeholder 1"/>
          <p:cNvSpPr>
            <a:spLocks noGrp="1"/>
          </p:cNvSpPr>
          <p:nvPr>
            <p:ph idx="1"/>
          </p:nvPr>
        </p:nvSpPr>
        <p:spPr/>
        <p:txBody>
          <a:bodyPr>
            <a:normAutofit/>
          </a:bodyPr>
          <a:lstStyle/>
          <a:p>
            <a:r>
              <a:rPr lang="en-GB" sz="1650" dirty="0"/>
              <a:t>Migration of network core functionality to the cloud introduces new security vulnerabilities due </a:t>
            </a:r>
            <a:r>
              <a:rPr lang="en-GB" sz="1650" dirty="0" smtClean="0">
                <a:solidFill>
                  <a:srgbClr val="00B050"/>
                </a:solidFill>
              </a:rPr>
              <a:t>to</a:t>
            </a:r>
            <a:r>
              <a:rPr lang="en-GB" sz="1650" dirty="0" smtClean="0"/>
              <a:t> loss </a:t>
            </a:r>
            <a:r>
              <a:rPr lang="en-GB" sz="1650" dirty="0"/>
              <a:t>of the security provided by the physical protection and isolation of traditional network systems</a:t>
            </a:r>
          </a:p>
          <a:p>
            <a:r>
              <a:rPr lang="en-GB" sz="1650" dirty="0"/>
              <a:t>When moving functionality to the Cloud, scalable security controls and tools to provide MNO/enterprise with trust and assurance that their data and computing will remain private and uncompromised do not exist</a:t>
            </a:r>
          </a:p>
          <a:p>
            <a:r>
              <a:rPr lang="en-GB" sz="1650" dirty="0"/>
              <a:t>There are no explicit and verifiable ways of protecting software components (guest OS, applications/library code and data) that reside in the Cloud (a virtual machine or container)</a:t>
            </a:r>
            <a:endParaRPr lang="en-US" sz="1650" dirty="0"/>
          </a:p>
        </p:txBody>
      </p:sp>
      <p:sp>
        <p:nvSpPr>
          <p:cNvPr id="3" name="Slide Number Placeholder 2"/>
          <p:cNvSpPr>
            <a:spLocks noGrp="1"/>
          </p:cNvSpPr>
          <p:nvPr>
            <p:ph type="sldNum" sz="quarter" idx="4"/>
          </p:nvPr>
        </p:nvSpPr>
        <p:spPr/>
        <p:txBody>
          <a:bodyPr/>
          <a:lstStyle/>
          <a:p>
            <a:fld id="{92C23F5C-E93E-114E-AB7A-668AC94EC220}" type="slidenum">
              <a:rPr lang="en-US" smtClean="0"/>
              <a:pPr/>
              <a:t>12</a:t>
            </a:fld>
            <a:endParaRPr lang="en-US" dirty="0"/>
          </a:p>
        </p:txBody>
      </p:sp>
    </p:spTree>
    <p:extLst>
      <p:ext uri="{BB962C8B-B14F-4D97-AF65-F5344CB8AC3E}">
        <p14:creationId xmlns:p14="http://schemas.microsoft.com/office/powerpoint/2010/main" val="3007547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9"/>
          <p:cNvSpPr>
            <a:spLocks noGrp="1" noChangeArrowheads="1"/>
          </p:cNvSpPr>
          <p:nvPr>
            <p:ph type="title"/>
          </p:nvPr>
        </p:nvSpPr>
        <p:spPr>
          <a:xfrm>
            <a:off x="1143000" y="261632"/>
            <a:ext cx="6858000" cy="631952"/>
          </a:xfrm>
        </p:spPr>
        <p:txBody>
          <a:bodyPr vert="horz" lIns="68580" tIns="34290" rIns="68580" bIns="34290" rtlCol="0" anchor="ctr">
            <a:normAutofit/>
          </a:bodyPr>
          <a:lstStyle/>
          <a:p>
            <a:r>
              <a:rPr lang="en-US" dirty="0"/>
              <a:t>TCG – Key Technologies</a:t>
            </a:r>
          </a:p>
        </p:txBody>
      </p:sp>
      <p:pic>
        <p:nvPicPr>
          <p:cNvPr id="6" name="Picture 2"/>
          <p:cNvPicPr>
            <a:picLocks noChangeArrowheads="1"/>
          </p:cNvPicPr>
          <p:nvPr/>
        </p:nvPicPr>
        <p:blipFill rotWithShape="1">
          <a:blip r:embed="rId2" cstate="print">
            <a:extLst>
              <a:ext uri="{28A0092B-C50C-407E-A947-70E740481C1C}">
                <a14:useLocalDpi xmlns:a14="http://schemas.microsoft.com/office/drawing/2010/main" val="0"/>
              </a:ext>
            </a:extLst>
          </a:blip>
          <a:srcRect l="17111" t="28261" r="18722" b="6250"/>
          <a:stretch/>
        </p:blipFill>
        <p:spPr bwMode="auto">
          <a:xfrm>
            <a:off x="1404257" y="1467399"/>
            <a:ext cx="6335486" cy="36347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le 2"/>
          <p:cNvSpPr/>
          <p:nvPr/>
        </p:nvSpPr>
        <p:spPr>
          <a:xfrm>
            <a:off x="1657350" y="4014657"/>
            <a:ext cx="2000250" cy="1030333"/>
          </a:xfrm>
          <a:prstGeom prst="round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7" name="Line Callout 1 6"/>
          <p:cNvSpPr/>
          <p:nvPr/>
        </p:nvSpPr>
        <p:spPr>
          <a:xfrm>
            <a:off x="5257800" y="5053379"/>
            <a:ext cx="2571750" cy="455567"/>
          </a:xfrm>
          <a:prstGeom prst="borderCallout1">
            <a:avLst>
              <a:gd name="adj1" fmla="val 46481"/>
              <a:gd name="adj2" fmla="val -614"/>
              <a:gd name="adj3" fmla="val -14268"/>
              <a:gd name="adj4" fmla="val -62894"/>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a:solidFill>
                  <a:schemeClr val="tx2"/>
                </a:solidFill>
              </a:rPr>
              <a:t>Platform security for NFV (boot, crash, and runtime)</a:t>
            </a:r>
          </a:p>
        </p:txBody>
      </p:sp>
      <p:sp>
        <p:nvSpPr>
          <p:cNvPr id="2" name="Slide Number Placeholder 1"/>
          <p:cNvSpPr>
            <a:spLocks noGrp="1"/>
          </p:cNvSpPr>
          <p:nvPr>
            <p:ph type="sldNum" sz="quarter" idx="4"/>
          </p:nvPr>
        </p:nvSpPr>
        <p:spPr/>
        <p:txBody>
          <a:bodyPr/>
          <a:lstStyle/>
          <a:p>
            <a:fld id="{92C23F5C-E93E-114E-AB7A-668AC94EC220}" type="slidenum">
              <a:rPr lang="en-US" smtClean="0"/>
              <a:pPr/>
              <a:t>13</a:t>
            </a:fld>
            <a:endParaRPr lang="en-US" dirty="0"/>
          </a:p>
        </p:txBody>
      </p:sp>
    </p:spTree>
    <p:extLst>
      <p:ext uri="{BB962C8B-B14F-4D97-AF65-F5344CB8AC3E}">
        <p14:creationId xmlns:p14="http://schemas.microsoft.com/office/powerpoint/2010/main" val="38262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274638"/>
            <a:ext cx="8229600" cy="738187"/>
          </a:xfrm>
        </p:spPr>
        <p:txBody>
          <a:bodyPr vert="horz" lIns="68580" tIns="34290" rIns="68580" bIns="34290" rtlCol="0" anchor="ctr">
            <a:normAutofit/>
          </a:bodyPr>
          <a:lstStyle/>
          <a:p>
            <a:r>
              <a:rPr lang="en-GB" altLang="en-US" dirty="0"/>
              <a:t>TCG – Highlights</a:t>
            </a:r>
          </a:p>
        </p:txBody>
      </p:sp>
      <p:sp>
        <p:nvSpPr>
          <p:cNvPr id="10244"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7A392893-89A9-4454-85F7-0464A6E19A00}" type="slidenum">
              <a:rPr lang="en-US" altLang="en-US" smtClean="0"/>
              <a:pPr/>
              <a:t>14</a:t>
            </a:fld>
            <a:endParaRPr lang="en-US" altLang="en-US" smtClean="0"/>
          </a:p>
        </p:txBody>
      </p:sp>
      <p:sp>
        <p:nvSpPr>
          <p:cNvPr id="9" name="Espace réservé du contenu 2"/>
          <p:cNvSpPr txBox="1">
            <a:spLocks/>
          </p:cNvSpPr>
          <p:nvPr/>
        </p:nvSpPr>
        <p:spPr bwMode="auto">
          <a:xfrm>
            <a:off x="344488" y="1011543"/>
            <a:ext cx="8673677" cy="54606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2"/>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Key Contributor Awards – October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Alec Brusilovsky (</a:t>
            </a:r>
            <a:r>
              <a:rPr kumimoji="0" lang="en-GB"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InterDigital</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TCG TMS WG Co-Chair)</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Ira McDonald (High North, TCG TMS WG Co-Chair)</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Creation of new TCG groups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Network Equipment Subgroup (</a:t>
            </a:r>
            <a:r>
              <a:rPr kumimoji="0" lang="en-GB"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NetEq</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 chartered May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Root-of-Trust-for-Measurement Subgroup (RTM) – chartered July 2015</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Creation of new work items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TNC IF-MAP Concise Binding – CBOR (RFC 7049) – started February 2015</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Publication of new or revised deliverables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TPM 2.0 Mobile Common Profile – published December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Guidance for Securing </a:t>
            </a:r>
            <a:r>
              <a:rPr kumimoji="0" lang="en-GB"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IoT</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Using TCG Technology – published Sept 2015</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Future</a:t>
            </a:r>
            <a:r>
              <a:rPr kumimoji="0" lang="en-GB" altLang="en-US" sz="2400" b="1" i="0" u="none" strike="noStrike" kern="1200" cap="none" spc="0" normalizeH="0" noProof="0" dirty="0" smtClean="0">
                <a:ln>
                  <a:noFill/>
                </a:ln>
                <a:solidFill>
                  <a:sysClr val="windowText" lastClr="000000"/>
                </a:solidFill>
                <a:effectLst/>
                <a:uLnTx/>
                <a:uFillTx/>
                <a:latin typeface="Calibri"/>
                <a:ea typeface="MS PGothic" pitchFamily="34" charset="-128"/>
              </a:rPr>
              <a:t> </a:t>
            </a: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meetings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TCG Members Meeting in </a:t>
            </a:r>
            <a:r>
              <a:rPr lang="en-GB" altLang="en-US" dirty="0" smtClean="0">
                <a:solidFill>
                  <a:sysClr val="windowText" lastClr="000000"/>
                </a:solidFill>
                <a:latin typeface="Calibri"/>
              </a:rPr>
              <a:t>Vienna, Austria </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20-24 June 2016</a:t>
            </a:r>
          </a:p>
        </p:txBody>
      </p:sp>
    </p:spTree>
    <p:extLst>
      <p:ext uri="{BB962C8B-B14F-4D97-AF65-F5344CB8AC3E}">
        <p14:creationId xmlns:p14="http://schemas.microsoft.com/office/powerpoint/2010/main" val="1763887842"/>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2"/>
          <p:cNvSpPr>
            <a:spLocks noGrp="1"/>
          </p:cNvSpPr>
          <p:nvPr>
            <p:ph type="title"/>
          </p:nvPr>
        </p:nvSpPr>
        <p:spPr>
          <a:xfrm>
            <a:off x="457200" y="274638"/>
            <a:ext cx="8229600" cy="841375"/>
          </a:xfrm>
        </p:spPr>
        <p:txBody>
          <a:bodyPr vert="horz" lIns="68580" tIns="34290" rIns="68580" bIns="34290" rtlCol="0" anchor="ctr">
            <a:normAutofit/>
          </a:bodyPr>
          <a:lstStyle/>
          <a:p>
            <a:r>
              <a:rPr lang="en-GB" altLang="en-US" dirty="0"/>
              <a:t>TCG – Other Highlights</a:t>
            </a:r>
          </a:p>
        </p:txBody>
      </p:sp>
      <p:sp>
        <p:nvSpPr>
          <p:cNvPr id="12292"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E4A585C4-F912-4A50-9572-8F5F7081AA2E}" type="slidenum">
              <a:rPr lang="en-US" altLang="en-US" smtClean="0"/>
              <a:pPr/>
              <a:t>15</a:t>
            </a:fld>
            <a:endParaRPr lang="en-US" altLang="en-US" smtClean="0"/>
          </a:p>
        </p:txBody>
      </p:sp>
      <p:sp>
        <p:nvSpPr>
          <p:cNvPr id="7" name="Espace réservé du contenu 3"/>
          <p:cNvSpPr txBox="1">
            <a:spLocks/>
          </p:cNvSpPr>
          <p:nvPr/>
        </p:nvSpPr>
        <p:spPr bwMode="auto">
          <a:xfrm>
            <a:off x="344488" y="1433513"/>
            <a:ext cx="8455025" cy="510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2"/>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 OMA Cooperation Agreement – May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Mobile device management and provisioning</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1" u="none" strike="noStrike" kern="1200" cap="none" spc="0" normalizeH="0" baseline="0" noProof="0" smtClean="0">
                <a:ln>
                  <a:noFill/>
                </a:ln>
                <a:solidFill>
                  <a:sysClr val="windowText" lastClr="000000"/>
                </a:solidFill>
                <a:effectLst/>
                <a:uLnTx/>
                <a:uFillTx/>
                <a:latin typeface="Calibri"/>
                <a:ea typeface="MS PGothic" pitchFamily="34" charset="-128"/>
              </a:rPr>
              <a:t>Potential – Provisioning TCG technologies via OMA DM 2.0</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 SAE Collaboration – since December 2014 – ongoing</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Secure automotive requirements, protocols, and solutions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SAE Vehicle Electrical System Security Committee – TCG members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SAE Vehicle Electrical Hardware Security Task Force – TCG members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1" u="none" strike="noStrike" kern="1200" cap="none" spc="0" normalizeH="0" baseline="0" noProof="0" smtClean="0">
                <a:ln>
                  <a:noFill/>
                </a:ln>
                <a:solidFill>
                  <a:sysClr val="windowText" lastClr="000000"/>
                </a:solidFill>
                <a:effectLst/>
                <a:uLnTx/>
                <a:uFillTx/>
                <a:latin typeface="Calibri"/>
                <a:ea typeface="MS PGothic" pitchFamily="34" charset="-128"/>
              </a:rPr>
              <a:t>Potential – Add TPM 2.0 features to SAE h/w security requirements</a:t>
            </a:r>
            <a:endParaRPr kumimoji="0" lang="en-GB" altLang="en-US" sz="2000" b="0" i="1"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4250729181"/>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2"/>
          <p:cNvSpPr>
            <a:spLocks noGrp="1"/>
          </p:cNvSpPr>
          <p:nvPr>
            <p:ph type="title"/>
          </p:nvPr>
        </p:nvSpPr>
        <p:spPr>
          <a:xfrm>
            <a:off x="457200" y="274638"/>
            <a:ext cx="8229600" cy="840515"/>
          </a:xfrm>
        </p:spPr>
        <p:txBody>
          <a:bodyPr vert="horz" lIns="68580" tIns="34290" rIns="68580" bIns="34290" rtlCol="0" anchor="ctr">
            <a:normAutofit/>
          </a:bodyPr>
          <a:lstStyle/>
          <a:p>
            <a:r>
              <a:rPr lang="en-GB" altLang="en-US" dirty="0"/>
              <a:t>TCG – Other Highlights</a:t>
            </a:r>
          </a:p>
        </p:txBody>
      </p:sp>
      <p:sp>
        <p:nvSpPr>
          <p:cNvPr id="13316"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2C4AF129-B7CA-4E02-96C5-0B16BB45AD95}" type="slidenum">
              <a:rPr lang="en-US" altLang="en-US" smtClean="0"/>
              <a:pPr/>
              <a:t>16</a:t>
            </a:fld>
            <a:endParaRPr lang="en-US" altLang="en-US" smtClean="0"/>
          </a:p>
        </p:txBody>
      </p:sp>
      <p:sp>
        <p:nvSpPr>
          <p:cNvPr id="7" name="Espace réservé du contenu 3"/>
          <p:cNvSpPr txBox="1">
            <a:spLocks/>
          </p:cNvSpPr>
          <p:nvPr/>
        </p:nvSpPr>
        <p:spPr bwMode="auto">
          <a:xfrm>
            <a:off x="344488" y="1048041"/>
            <a:ext cx="8451850" cy="523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2"/>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Members Meeting in Edinburgh – 16-18 June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Keynote by Dr. Bilel Jamoussi, ITU-T TSB</a:t>
            </a: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1143000" marR="0" lvl="2" indent="-22860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dirty="0" smtClean="0">
                <a:ln>
                  <a:noFill/>
                </a:ln>
                <a:solidFill>
                  <a:sysClr val="windowText" lastClr="000000"/>
                </a:solidFill>
                <a:effectLst/>
                <a:uLnTx/>
                <a:uFillTx/>
                <a:latin typeface="Calibri"/>
                <a:ea typeface="MS PGothic" pitchFamily="34" charset="-128"/>
              </a:rPr>
              <a:t>“Vision of Trust, Security, and Privacy in Future ICT”</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Members Meeting in Montreal – 19-23 October 2015</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Multiple Stakeholder Model</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Runtime Integrity Maintenance</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Guidance for Securing Network Equipment</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Guidance for Securing Constrained </a:t>
            </a:r>
            <a:r>
              <a:rPr kumimoji="0" lang="en-GB"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IoT</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Devices</a:t>
            </a:r>
          </a:p>
          <a:p>
            <a:pPr marL="342900" marR="0" lvl="0" indent="-342900" algn="l" defTabSz="914400" rtl="0" eaLnBrk="0" fontAlgn="base" latinLnBrk="0" hangingPunct="0">
              <a:lnSpc>
                <a:spcPct val="100000"/>
              </a:lnSpc>
              <a:spcBef>
                <a:spcPct val="20000"/>
              </a:spcBef>
              <a:spcAft>
                <a:spcPct val="0"/>
              </a:spcAft>
              <a:buClrTx/>
              <a:buSzPct val="90000"/>
              <a:buFontTx/>
              <a:buBlip>
                <a:blip r:embed="rId2"/>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Members Meeting in San Francisco – 22-26 February 2016</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TCG </a:t>
            </a: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Multiple Stakeholder Model – public review ended 15 Feb 2016</a:t>
            </a: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Mobile Specs Implementation Guidance</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Runtime Integrity Maintenance</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Guidance for Securing Network Equipment</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Edit TCG Guidance for Securing Constrained </a:t>
            </a:r>
            <a:r>
              <a:rPr kumimoji="0" lang="en-GB"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IoT</a:t>
            </a: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Devices</a:t>
            </a: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
                <a:srgbClr val="1F497D"/>
              </a:buClr>
              <a:buSzPct val="120000"/>
              <a:buFont typeface="Arial" charset="0"/>
              <a:buChar char="•"/>
              <a:tabLst/>
              <a:defRPr/>
            </a:pP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269425798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690096"/>
          </a:xfrm>
        </p:spPr>
        <p:txBody>
          <a:bodyPr vert="horz" lIns="68580" tIns="34290" rIns="68580" bIns="34290" rtlCol="0" anchor="ctr">
            <a:normAutofit/>
          </a:bodyPr>
          <a:lstStyle/>
          <a:p>
            <a:r>
              <a:rPr lang="en-US" altLang="en-US" dirty="0"/>
              <a:t>TCG – General Information</a:t>
            </a:r>
          </a:p>
        </p:txBody>
      </p:sp>
      <p:sp>
        <p:nvSpPr>
          <p:cNvPr id="15364"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41E4F8A6-6F2D-476D-900B-1F66C83B8F09}" type="slidenum">
              <a:rPr lang="en-US" altLang="en-US" smtClean="0"/>
              <a:pPr/>
              <a:t>17</a:t>
            </a:fld>
            <a:endParaRPr lang="en-US" altLang="en-US" smtClean="0"/>
          </a:p>
        </p:txBody>
      </p:sp>
      <p:sp>
        <p:nvSpPr>
          <p:cNvPr id="7" name="Rectangle 3"/>
          <p:cNvSpPr txBox="1">
            <a:spLocks noChangeArrowheads="1"/>
          </p:cNvSpPr>
          <p:nvPr/>
        </p:nvSpPr>
        <p:spPr bwMode="auto">
          <a:xfrm>
            <a:off x="322263" y="1047837"/>
            <a:ext cx="8455025" cy="5106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Trusted Computing Group (TCG)</a:t>
            </a:r>
            <a:b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GB"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4"/>
              </a:rPr>
              <a:t>http://www.trustedcomputinggroup.org/</a:t>
            </a:r>
            <a:endParaRPr kumimoji="0" lang="en-GB"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One of the foremost standards bodies focused on trusted computing</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Structure and Workgroups</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5"/>
              </a:rPr>
              <a:t>http://www.trustedcomputinggroup.org/developers</a:t>
            </a:r>
            <a:endParaRPr kumimoji="0" lang="en-US"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Members – 100+ vendors, governments, universities</a:t>
            </a:r>
            <a:b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GB"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6"/>
              </a:rPr>
              <a:t>http://www.trustedcomputinggroup.org/about_tcg/tcg_members</a:t>
            </a:r>
            <a:endParaRPr kumimoji="0" lang="en-GB"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Cloud computing, operating systems, aerospace, automotive, </a:t>
            </a:r>
            <a:r>
              <a:rPr kumimoji="0" lang="en-US"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SoC</a:t>
            </a: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a:t>
            </a:r>
            <a:r>
              <a:rPr kumimoji="0" lang="en-US"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IoT</a:t>
            </a: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embedded systems, mobile phones, servers, PCs, laptops, hard drives</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Formal Liaisons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ETSI, OMA, Global Platform, </a:t>
            </a:r>
            <a:r>
              <a:rPr kumimoji="0" lang="en-US"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Mobey</a:t>
            </a: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Forum, ISO, IEEE, IETF, OASIS…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lang="en-US" altLang="en-US" i="1" dirty="0" smtClean="0">
                <a:solidFill>
                  <a:sysClr val="windowText" lastClr="000000"/>
                </a:solidFill>
                <a:latin typeface="Calibri"/>
              </a:rPr>
              <a:t>Work in Progress</a:t>
            </a:r>
            <a:r>
              <a:rPr kumimoji="0" lang="en-US" altLang="en-US" sz="2000" b="0" i="1" u="none" strike="noStrike" kern="1200" cap="none" spc="0" normalizeH="0" baseline="0" noProof="0" dirty="0" smtClean="0">
                <a:ln>
                  <a:noFill/>
                </a:ln>
                <a:solidFill>
                  <a:sysClr val="windowText" lastClr="000000"/>
                </a:solidFill>
                <a:effectLst/>
                <a:uLnTx/>
                <a:uFillTx/>
                <a:latin typeface="Calibri"/>
                <a:ea typeface="MS PGothic" pitchFamily="34" charset="-128"/>
              </a:rPr>
              <a:t> – ITU-T (e.g., SG17 and SG13 for platform integrity)</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Informal Liaisons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3GPP SA3, Small Cell Forum, Linux Foundation…</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None/>
              <a:tabLst/>
              <a:defRPr/>
            </a:pPr>
            <a:endPar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676665428"/>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664929"/>
          </a:xfrm>
        </p:spPr>
        <p:txBody>
          <a:bodyPr vert="horz" lIns="68580" tIns="34290" rIns="68580" bIns="34290" rtlCol="0" anchor="ctr">
            <a:normAutofit/>
          </a:bodyPr>
          <a:lstStyle/>
          <a:p>
            <a:r>
              <a:rPr lang="en-US" altLang="en-US" dirty="0"/>
              <a:t>TCG – General Information</a:t>
            </a:r>
          </a:p>
        </p:txBody>
      </p:sp>
      <p:sp>
        <p:nvSpPr>
          <p:cNvPr id="16388"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BA501C2F-8F9C-4B7A-940F-1E1CC1E15F50}" type="slidenum">
              <a:rPr lang="en-US" altLang="en-US" smtClean="0"/>
              <a:pPr/>
              <a:t>18</a:t>
            </a:fld>
            <a:endParaRPr lang="en-US" altLang="en-US" smtClean="0"/>
          </a:p>
        </p:txBody>
      </p:sp>
      <p:sp>
        <p:nvSpPr>
          <p:cNvPr id="8" name="Rectangle 3"/>
          <p:cNvSpPr txBox="1">
            <a:spLocks noChangeArrowheads="1"/>
          </p:cNvSpPr>
          <p:nvPr/>
        </p:nvSpPr>
        <p:spPr bwMode="auto">
          <a:xfrm>
            <a:off x="322263" y="1106560"/>
            <a:ext cx="8455025" cy="5106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a:t>
            </a: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Technical Work Groups – Specifications &amp; Guidelines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Embedded Systems – IoT, Net Equipment, Root-of-Trust for Measurement (RTM), auto, financial, industrial, medical</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Infrastructure – integrating TCG technologies into enterprises and the Internet</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Mobile – smartphones, feature phones, basic phones, also laptops and tablets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PC Client – desktop/laptop/tablet TPM profiles, interfaces, and drivers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Server – server requirements, guidelines, and specifications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Software Stack – TPM standard APIs and protocol stack</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Storage – security standards for dedicated storage systems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Trusted Network Communications – endpoint integrity, access policy, monitoring</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Trusted Platform Module – hardware root-of-trust, crypto, key management</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Virtualized Platform – virtual TPM, multi-persona, isolation, migration</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Solutions Work Groups – Use Cases &amp; Best Practices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Trusted Mobility Solutions – end-to-end mobile ecosystems &amp; solutions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1800" b="0" i="0" u="none" strike="noStrike" kern="1200" cap="none" spc="0" normalizeH="0" baseline="0" noProof="0" smtClean="0">
                <a:ln>
                  <a:noFill/>
                </a:ln>
                <a:solidFill>
                  <a:sysClr val="windowText" lastClr="000000"/>
                </a:solidFill>
                <a:effectLst/>
                <a:uLnTx/>
                <a:uFillTx/>
                <a:latin typeface="Calibri"/>
                <a:ea typeface="MS PGothic" pitchFamily="34" charset="-128"/>
              </a:rPr>
              <a:t>Trusted Multi-tenant Infrastructure – Cloud trust models and best practices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endPar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None/>
              <a:tabLst/>
              <a:defRPr/>
            </a:pPr>
            <a:endPar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343915401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7"/>
            <a:ext cx="8229600" cy="681707"/>
          </a:xfrm>
        </p:spPr>
        <p:txBody>
          <a:bodyPr vert="horz" lIns="68580" tIns="34290" rIns="68580" bIns="34290" rtlCol="0" anchor="ctr">
            <a:normAutofit/>
          </a:bodyPr>
          <a:lstStyle/>
          <a:p>
            <a:r>
              <a:rPr lang="en-US" altLang="en-US" dirty="0"/>
              <a:t>TCG – Work Items</a:t>
            </a:r>
          </a:p>
        </p:txBody>
      </p:sp>
      <p:sp>
        <p:nvSpPr>
          <p:cNvPr id="17412"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899B60BC-394D-4406-B0FD-337B50921797}" type="slidenum">
              <a:rPr lang="en-US" altLang="en-US" smtClean="0"/>
              <a:pPr/>
              <a:t>19</a:t>
            </a:fld>
            <a:endParaRPr lang="en-US" altLang="en-US" smtClean="0"/>
          </a:p>
        </p:txBody>
      </p:sp>
      <p:sp>
        <p:nvSpPr>
          <p:cNvPr id="7" name="Rectangle 3"/>
          <p:cNvSpPr txBox="1">
            <a:spLocks noChangeArrowheads="1"/>
          </p:cNvSpPr>
          <p:nvPr/>
        </p:nvSpPr>
        <p:spPr bwMode="auto">
          <a:xfrm>
            <a:off x="344488" y="1005674"/>
            <a:ext cx="8455025" cy="510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MPWG Mobile Device Multiple Stakeholder Model</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discrete, firmware, and virtual TPMs for high-value applications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member/public review ended 15 February 2016</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MPWG Mobile Device Runtime Integrity Maintenance</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pre-boot integrity, secure boot, integrity checking, remediation</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work-in-progress – member/public review in Q2/Q3 2016</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MPWG Mobile Specs Implementation Guidance</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use of all TCG Mobile specs and use with Global Platform TEE</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work-in-progress – member/public review in Q2/Q3 2016</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TMS Use Cases 2.0 – Enterprise, Financial, and NFV</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end-to-end mobile solutions for telecom / enterprise networks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work-in-progress – member/public review in Q2/Q3 2016</a:t>
            </a: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3773122786"/>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2000" dirty="0"/>
              <a:t>5G Capabilities to Drive 5G Security </a:t>
            </a:r>
            <a:endParaRPr lang="en-US" sz="2000" dirty="0" smtClean="0"/>
          </a:p>
          <a:p>
            <a:pPr lvl="1"/>
            <a:r>
              <a:rPr lang="en-US" sz="2000" dirty="0"/>
              <a:t>Network </a:t>
            </a:r>
            <a:r>
              <a:rPr lang="en-US" sz="2000" dirty="0" smtClean="0"/>
              <a:t>Slicing</a:t>
            </a:r>
          </a:p>
          <a:p>
            <a:r>
              <a:rPr lang="en-US" sz="2000" dirty="0"/>
              <a:t>Current 3GPP security </a:t>
            </a:r>
            <a:r>
              <a:rPr lang="en-US" sz="2000" dirty="0" smtClean="0"/>
              <a:t>constraints</a:t>
            </a:r>
          </a:p>
          <a:p>
            <a:r>
              <a:rPr lang="en-US" sz="2000" dirty="0"/>
              <a:t>5G Security - Core A</a:t>
            </a:r>
            <a:r>
              <a:rPr lang="en-US" sz="2000" dirty="0" smtClean="0"/>
              <a:t>reas</a:t>
            </a:r>
          </a:p>
          <a:p>
            <a:r>
              <a:rPr lang="en-US" sz="2000" dirty="0" smtClean="0"/>
              <a:t>5G Opportunity Areas</a:t>
            </a:r>
          </a:p>
          <a:p>
            <a:r>
              <a:rPr lang="en-US" sz="2000" dirty="0"/>
              <a:t>5G Security – Design </a:t>
            </a:r>
            <a:r>
              <a:rPr lang="en-US" sz="2000" dirty="0" smtClean="0"/>
              <a:t>Assumptions</a:t>
            </a:r>
          </a:p>
          <a:p>
            <a:r>
              <a:rPr lang="en-US" sz="2000" dirty="0"/>
              <a:t>5G Security – </a:t>
            </a:r>
            <a:r>
              <a:rPr lang="en-US" sz="2000" dirty="0" smtClean="0"/>
              <a:t>Standardization </a:t>
            </a:r>
            <a:r>
              <a:rPr lang="en-US" sz="2000" dirty="0"/>
              <a:t>M</a:t>
            </a:r>
            <a:r>
              <a:rPr lang="en-US" sz="2000" dirty="0" smtClean="0"/>
              <a:t>ethodology</a:t>
            </a:r>
          </a:p>
          <a:p>
            <a:endParaRPr lang="en-US" dirty="0"/>
          </a:p>
        </p:txBody>
      </p:sp>
      <p:sp>
        <p:nvSpPr>
          <p:cNvPr id="4" name="Slide Number Placeholder 3"/>
          <p:cNvSpPr>
            <a:spLocks noGrp="1"/>
          </p:cNvSpPr>
          <p:nvPr>
            <p:ph type="sldNum" sz="quarter" idx="4"/>
          </p:nvPr>
        </p:nvSpPr>
        <p:spPr/>
        <p:txBody>
          <a:bodyPr/>
          <a:lstStyle/>
          <a:p>
            <a:fld id="{92C23F5C-E93E-114E-AB7A-668AC94EC220}" type="slidenum">
              <a:rPr lang="en-US" smtClean="0"/>
              <a:pPr/>
              <a:t>2</a:t>
            </a:fld>
            <a:endParaRPr lang="en-US" dirty="0"/>
          </a:p>
        </p:txBody>
      </p:sp>
    </p:spTree>
    <p:extLst>
      <p:ext uri="{BB962C8B-B14F-4D97-AF65-F5344CB8AC3E}">
        <p14:creationId xmlns:p14="http://schemas.microsoft.com/office/powerpoint/2010/main" val="199213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631373"/>
          </a:xfrm>
        </p:spPr>
        <p:txBody>
          <a:bodyPr vert="horz" lIns="68580" tIns="34290" rIns="68580" bIns="34290" rtlCol="0" anchor="ctr">
            <a:normAutofit/>
          </a:bodyPr>
          <a:lstStyle/>
          <a:p>
            <a:r>
              <a:rPr lang="en-US" altLang="en-US" dirty="0"/>
              <a:t>TCG – Work Items</a:t>
            </a:r>
          </a:p>
        </p:txBody>
      </p:sp>
      <p:sp>
        <p:nvSpPr>
          <p:cNvPr id="18436"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A9E74C95-DC88-4113-955E-580754DB5FE7}" type="slidenum">
              <a:rPr lang="en-US" altLang="en-US" smtClean="0"/>
              <a:pPr/>
              <a:t>20</a:t>
            </a:fld>
            <a:endParaRPr lang="en-US" altLang="en-US" smtClean="0"/>
          </a:p>
        </p:txBody>
      </p:sp>
      <p:sp>
        <p:nvSpPr>
          <p:cNvPr id="7" name="Rectangle 3"/>
          <p:cNvSpPr txBox="1">
            <a:spLocks noChangeArrowheads="1"/>
          </p:cNvSpPr>
          <p:nvPr/>
        </p:nvSpPr>
        <p:spPr bwMode="auto">
          <a:xfrm>
            <a:off x="344488" y="1274122"/>
            <a:ext cx="8455025" cy="510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TNC IF-MAP Concise Binding</a:t>
            </a:r>
            <a:endParaRPr kumimoji="0" lang="en-GB"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security automation servers w/ publish/subscribe for IETF SACM</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work-in-progress – member/public review in Q2 2016</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Goal – IF-MAP 3.0 (TLS/CBOR) to replace IF-MAP 2.2 (SOAP/XML)</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Guidance for Securing Network Equipment 1.0</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securing routers, switches, firewalls, access points, etc.</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work-in-progress – member/public review in Q1/Q2 2016</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TCG Guidance for Securing Constrained IoT Devices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Scope – provisioning, attestation for constrained IoT devices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Status – </a:t>
            </a:r>
            <a:r>
              <a:rPr kumimoji="0" lang="en-GB"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work-in-progress – member/public review in Q1/Q2 2016</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endPar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528673005"/>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639762"/>
          </a:xfrm>
        </p:spPr>
        <p:txBody>
          <a:bodyPr vert="horz" lIns="68580" tIns="34290" rIns="68580" bIns="34290" rtlCol="0" anchor="ctr">
            <a:normAutofit/>
          </a:bodyPr>
          <a:lstStyle/>
          <a:p>
            <a:r>
              <a:rPr lang="en-US" altLang="en-US" dirty="0"/>
              <a:t>TCG – Published deliverables</a:t>
            </a:r>
          </a:p>
        </p:txBody>
      </p:sp>
      <p:sp>
        <p:nvSpPr>
          <p:cNvPr id="19460"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C347678A-F74D-4A2B-9EDE-FA0C9CB9C9A0}" type="slidenum">
              <a:rPr lang="en-US" altLang="en-US" smtClean="0"/>
              <a:pPr/>
              <a:t>21</a:t>
            </a:fld>
            <a:endParaRPr lang="en-US" altLang="en-US" smtClean="0"/>
          </a:p>
        </p:txBody>
      </p:sp>
      <p:sp>
        <p:nvSpPr>
          <p:cNvPr id="7" name="Rectangle 3"/>
          <p:cNvSpPr txBox="1">
            <a:spLocks noChangeArrowheads="1"/>
          </p:cNvSpPr>
          <p:nvPr/>
        </p:nvSpPr>
        <p:spPr bwMode="auto">
          <a:xfrm>
            <a:off x="344488" y="1181843"/>
            <a:ext cx="8455025" cy="510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Trusted Platform Module (TPM) 2.0 Library – October 2014</a:t>
            </a:r>
            <a:b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GB"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4"/>
              </a:rPr>
              <a:t>http://www.trustedcomputinggroup.org/resources/tpm_library_specification</a:t>
            </a:r>
            <a:endParaRPr kumimoji="0" lang="en-GB"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Roots-of-trust, key creation/management, attestation, signatures, multi-factor authentication, audit trail, sessions, roll-back protection</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TPM 1.2 and TPM 2.0 are ISO 11889:2009/2015 – </a:t>
            </a:r>
            <a:r>
              <a:rPr kumimoji="0" lang="en-US" altLang="en-US" sz="20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two billion devices</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Servers, PCs, tablets, smartphones, printers, kiosks, industrial systems, embedded systems, and more</a:t>
            </a: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TPM 2.0 Library Errata 1.4 – January 2016</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5"/>
              </a:rPr>
              <a:t>http://www.trustedcomputinggroup.org/resources/errata_for_tpm_library_specification_20</a:t>
            </a:r>
            <a:endParaRPr kumimoji="0" lang="en-US"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TCG Algorithm Registry 1.22 – February 2015</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6"/>
              </a:rPr>
              <a:t>http://www.trustedcomputinggroup.org/resources/tcg_algorithm_registry</a:t>
            </a:r>
            <a:endParaRPr kumimoji="0" lang="en-US" altLang="en-US" sz="18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RSA, ECC Curves, Hash Algorithms, Symmetric Ciphers, etc.</a:t>
            </a:r>
            <a:b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b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235031357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657225"/>
          </a:xfrm>
        </p:spPr>
        <p:txBody>
          <a:bodyPr vert="horz" lIns="68580" tIns="34290" rIns="68580" bIns="34290" rtlCol="0" anchor="ctr">
            <a:normAutofit/>
          </a:bodyPr>
          <a:lstStyle/>
          <a:p>
            <a:r>
              <a:rPr lang="en-US" altLang="en-US" dirty="0"/>
              <a:t>TCG – Published deliverables</a:t>
            </a:r>
          </a:p>
        </p:txBody>
      </p:sp>
      <p:sp>
        <p:nvSpPr>
          <p:cNvPr id="20484"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144FC2B1-0067-45F8-A0E7-88E25B03E721}" type="slidenum">
              <a:rPr lang="en-US" altLang="en-US" smtClean="0"/>
              <a:pPr/>
              <a:t>22</a:t>
            </a:fld>
            <a:endParaRPr lang="en-US" altLang="en-US" smtClean="0"/>
          </a:p>
        </p:txBody>
      </p:sp>
      <p:sp>
        <p:nvSpPr>
          <p:cNvPr id="7" name="Rectangle 3"/>
          <p:cNvSpPr txBox="1">
            <a:spLocks noChangeArrowheads="1"/>
          </p:cNvSpPr>
          <p:nvPr/>
        </p:nvSpPr>
        <p:spPr bwMode="auto">
          <a:xfrm>
            <a:off x="344488" y="922192"/>
            <a:ext cx="8486775" cy="5291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A Practical Guide to TPM 2.0 – February 2015</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4"/>
              </a:rPr>
              <a:t>http://www.trustedcomputinggroup.org/resources/a_practical_guide_to_tpm_20</a:t>
            </a:r>
            <a:r>
              <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rPr>
              <a:t/>
            </a:r>
            <a:br>
              <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5"/>
              </a:rPr>
              <a:t>http://www.apress.com/9781430265832</a:t>
            </a:r>
            <a:endPar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Will Arthur (Intel) and David </a:t>
            </a:r>
            <a:r>
              <a:rPr kumimoji="0" lang="en-US" altLang="en-US" sz="2000" b="0" i="0" u="none" strike="noStrike" kern="1200" cap="none" spc="0" normalizeH="0" baseline="0" noProof="0" dirty="0" err="1" smtClean="0">
                <a:ln>
                  <a:noFill/>
                </a:ln>
                <a:solidFill>
                  <a:sysClr val="windowText" lastClr="000000"/>
                </a:solidFill>
                <a:effectLst/>
                <a:uLnTx/>
                <a:uFillTx/>
                <a:latin typeface="Calibri"/>
                <a:ea typeface="MS PGothic" pitchFamily="34" charset="-128"/>
              </a:rPr>
              <a:t>Challener</a:t>
            </a: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 (JHU) – eBook download is FREE</a:t>
            </a:r>
            <a:endPar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TNC SWID Messages for IF-M – August 2015</a:t>
            </a: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Posture Attributes – for policy on installed software (SWID Tags)</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TNC IF-TNCCS TLV Binding 2.0 – May 2014 – also RFC 5793</a:t>
            </a:r>
            <a:b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GB"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6"/>
              </a:rPr>
              <a:t>http://www.trustedcomputinggroup.org/resources/tnc_iftnccs_specification</a:t>
            </a:r>
            <a:endParaRPr kumimoji="0" lang="en-GB"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Posture Broker – endpoint integrity measurement (IETF NEA PB-TNC)</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TNC </a:t>
            </a: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IF-M TLV Binding 1.0 – May 2014 – also RFC 5792</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7"/>
              </a:rPr>
              <a:t>http://www.trustedcomputinggroup.org/resources/tnc_ifm_tlv_binding_specification</a:t>
            </a:r>
            <a:endParaRPr kumimoji="0" lang="en-US"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Posture Attribute – endpoint standard attributes (IETF NEA PA-TNC)</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TNC IT-T TLS Binding 2.0 – February 2013 – also RFC 6876</a:t>
            </a:r>
            <a:br>
              <a:rPr kumimoji="0" lang="en-GB"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GB"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8"/>
              </a:rPr>
              <a:t>http://www.trustedcomputinggroup.org/resources/tnc_ift_binding_to_tls</a:t>
            </a:r>
            <a:endParaRPr kumimoji="0" lang="en-GB" altLang="en-US" sz="17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GB"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Posture Transport – endpoint attribute transport (IETF NEA PT-TLS)</a:t>
            </a:r>
          </a:p>
        </p:txBody>
      </p:sp>
    </p:spTree>
    <p:extLst>
      <p:ext uri="{BB962C8B-B14F-4D97-AF65-F5344CB8AC3E}">
        <p14:creationId xmlns:p14="http://schemas.microsoft.com/office/powerpoint/2010/main" val="4165165484"/>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704850"/>
          </a:xfrm>
        </p:spPr>
        <p:txBody>
          <a:bodyPr vert="horz" lIns="68580" tIns="34290" rIns="68580" bIns="34290" rtlCol="0" anchor="ctr">
            <a:normAutofit/>
          </a:bodyPr>
          <a:lstStyle/>
          <a:p>
            <a:r>
              <a:rPr lang="en-US" altLang="en-US" dirty="0"/>
              <a:t>TCG – Published deliverables</a:t>
            </a:r>
          </a:p>
        </p:txBody>
      </p:sp>
      <p:sp>
        <p:nvSpPr>
          <p:cNvPr id="21508"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878BF54D-29B1-4F04-841A-AA37C872DD01}" type="slidenum">
              <a:rPr lang="en-US" altLang="en-US" smtClean="0"/>
              <a:pPr/>
              <a:t>23</a:t>
            </a:fld>
            <a:endParaRPr lang="en-US" altLang="en-US" smtClean="0"/>
          </a:p>
        </p:txBody>
      </p:sp>
      <p:sp>
        <p:nvSpPr>
          <p:cNvPr id="7" name="Rectangle 3"/>
          <p:cNvSpPr txBox="1">
            <a:spLocks noChangeArrowheads="1"/>
          </p:cNvSpPr>
          <p:nvPr/>
        </p:nvSpPr>
        <p:spPr bwMode="auto">
          <a:xfrm>
            <a:off x="344488" y="936261"/>
            <a:ext cx="8486775" cy="5243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TPM 2.0 Mobile Common Profile – December 2015</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4"/>
              </a:rPr>
              <a:t>http://www.trustedcomputinggroup.org/resources/tcg_tpm_20_mobile_common_profile</a:t>
            </a:r>
            <a:endPar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Profile of TPM 2.0 for smartphones, feature phones, and basic phones</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TPM 2.0 Mobile CRB Interface – February 2015</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5"/>
              </a:rPr>
              <a:t>http://www.trustedcomputinggroup.org/resources/tpm_20_mobile_command_response_buffer_interface_specification</a:t>
            </a:r>
            <a:endPar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OS and hardware independent TPM driver interface</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TPM 2.0 Mobile Reference Architecture – December 2014</a:t>
            </a:r>
            <a:b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br>
            <a:r>
              <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6"/>
              </a:rPr>
              <a:t>http://www.trustedcomputinggroup.org/resources/tpm_20_mobile_reference_architecture_specification</a:t>
            </a:r>
            <a:endPar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Secure boot, measured boot, protected environment, security requirements, and implementation examples for all mobile devices</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dirty="0" smtClean="0">
                <a:ln>
                  <a:noFill/>
                </a:ln>
                <a:solidFill>
                  <a:sysClr val="windowText" lastClr="000000"/>
                </a:solidFill>
                <a:effectLst/>
                <a:uLnTx/>
                <a:uFillTx/>
                <a:latin typeface="Calibri"/>
                <a:ea typeface="MS PGothic" pitchFamily="34" charset="-128"/>
              </a:rPr>
              <a:t>TMS Use Cases – Bring Your Own Device – October 2013 </a:t>
            </a:r>
            <a:r>
              <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hlinkClick r:id="rId7"/>
              </a:rPr>
              <a:t>http://www.trustedcomputinggroup.org/resources/tms_use_cases__bring_your_own_device_byod</a:t>
            </a:r>
            <a:endParaRPr kumimoji="0" lang="en-US" altLang="en-US" sz="1600" b="1"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rPr>
              <a:t>Mobile phone use case input to TPM 2.0 Mobile Reference Architecture</a:t>
            </a:r>
          </a:p>
        </p:txBody>
      </p:sp>
    </p:spTree>
    <p:extLst>
      <p:ext uri="{BB962C8B-B14F-4D97-AF65-F5344CB8AC3E}">
        <p14:creationId xmlns:p14="http://schemas.microsoft.com/office/powerpoint/2010/main" val="325963518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648151"/>
          </a:xfrm>
        </p:spPr>
        <p:txBody>
          <a:bodyPr vert="horz" lIns="68580" tIns="34290" rIns="68580" bIns="34290" rtlCol="0" anchor="ctr">
            <a:normAutofit/>
          </a:bodyPr>
          <a:lstStyle/>
          <a:p>
            <a:r>
              <a:rPr lang="en-US" altLang="en-US" dirty="0"/>
              <a:t>TCG – Published deliverables</a:t>
            </a:r>
          </a:p>
        </p:txBody>
      </p:sp>
      <p:sp>
        <p:nvSpPr>
          <p:cNvPr id="22532" name="Slide Number Placeholder 3"/>
          <p:cNvSpPr>
            <a:spLocks noGrp="1"/>
          </p:cNvSpPr>
          <p:nvPr>
            <p:ph type="sldNum" sz="quarter" idx="4294967295"/>
          </p:nvPr>
        </p:nvSpPr>
        <p:spPr bwMode="auto">
          <a:xfrm>
            <a:off x="228600" y="6472238"/>
            <a:ext cx="495300" cy="385762"/>
          </a:xfrm>
          <a:prstGeom prst="rect">
            <a:avLst/>
          </a:prstGeom>
          <a:noFill/>
          <a:ln>
            <a:miter lim="800000"/>
            <a:headEnd/>
            <a:tailEnd/>
          </a:ln>
        </p:spPr>
        <p:txBody>
          <a:bodyPr/>
          <a:lstStyle/>
          <a:p>
            <a:fld id="{D1F2B154-D56F-45B0-B000-35B7501109E2}" type="slidenum">
              <a:rPr lang="en-US" altLang="en-US" smtClean="0"/>
              <a:pPr/>
              <a:t>24</a:t>
            </a:fld>
            <a:endParaRPr lang="en-US" altLang="en-US" smtClean="0"/>
          </a:p>
        </p:txBody>
      </p:sp>
      <p:sp>
        <p:nvSpPr>
          <p:cNvPr id="7" name="Rectangle 3"/>
          <p:cNvSpPr txBox="1">
            <a:spLocks noChangeArrowheads="1"/>
          </p:cNvSpPr>
          <p:nvPr/>
        </p:nvSpPr>
        <p:spPr bwMode="auto">
          <a:xfrm>
            <a:off x="344488" y="1089564"/>
            <a:ext cx="8455025" cy="510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SzPct val="90000"/>
              <a:buBlip>
                <a:blip r:embed="rId3"/>
              </a:buBlip>
              <a:defRPr sz="2400" b="1" kern="1200">
                <a:solidFill>
                  <a:srgbClr val="404040"/>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chemeClr val="tx2"/>
              </a:buClr>
              <a:buSzPct val="120000"/>
              <a:buFont typeface="Arial" charset="0"/>
              <a:buChar char="•"/>
              <a:defRPr sz="2000" b="0" kern="1200">
                <a:solidFill>
                  <a:srgbClr val="404040"/>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chemeClr val="tx2"/>
              </a:buClr>
              <a:buSzPct val="120000"/>
              <a:buFont typeface="Arial" charset="0"/>
              <a:buChar char="•"/>
              <a:defRPr b="0" kern="1200">
                <a:solidFill>
                  <a:srgbClr val="404040"/>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Storage Architecture Core Spec 2.01 – August 2015</a:t>
            </a:r>
            <a:b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br>
            <a:r>
              <a:rPr kumimoji="0" lang="en-US"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hlinkClick r:id="rId4"/>
              </a:rPr>
              <a:t>http://www.trustedcomputinggroup.org/resources/tcg_storage_architecture_core_specification</a:t>
            </a:r>
            <a:endParaRPr kumimoji="0" lang="en-US"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Comprehensive architecture for putting selected features of Storage Devices under policy-driven access control</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Storage Security Subsystem: Opal 2.01 – August 2015</a:t>
            </a:r>
            <a: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
            </a:r>
            <a:br>
              <a:rPr kumimoji="0" lang="en-GB"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br>
            <a:r>
              <a:rPr kumimoji="0" lang="en-GB"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hlinkClick r:id="rId5"/>
              </a:rPr>
              <a:t>http://www.trustedcomputinggroup.org/resources/storage_work_group_storage_security_subsystem_class_opal</a:t>
            </a:r>
            <a:endParaRPr kumimoji="0" lang="en-GB"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Core specification for Opal self-encrypting drives (desktops/laptops)</a:t>
            </a:r>
          </a:p>
          <a:p>
            <a:pPr marL="342900" marR="0" lvl="0" indent="-342900" algn="l" defTabSz="914400" rtl="0" eaLnBrk="1" fontAlgn="base" latinLnBrk="0" hangingPunct="1">
              <a:lnSpc>
                <a:spcPct val="100000"/>
              </a:lnSpc>
              <a:spcBef>
                <a:spcPct val="20000"/>
              </a:spcBef>
              <a:spcAft>
                <a:spcPct val="0"/>
              </a:spcAft>
              <a:buClrTx/>
              <a:buSzPct val="90000"/>
              <a:buFontTx/>
              <a:buBlip>
                <a:blip r:embed="rId3"/>
              </a:buBlip>
              <a:tabLst/>
              <a:defRPr/>
            </a:pPr>
            <a: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t>Storage Security Subsystem: Enterprise 1.01 – August 2015</a:t>
            </a:r>
            <a:br>
              <a:rPr kumimoji="0" lang="en-US" altLang="en-US" sz="2400" b="1" i="0" u="none" strike="noStrike" kern="1200" cap="none" spc="0" normalizeH="0" baseline="0" noProof="0" smtClean="0">
                <a:ln>
                  <a:noFill/>
                </a:ln>
                <a:solidFill>
                  <a:sysClr val="windowText" lastClr="000000"/>
                </a:solidFill>
                <a:effectLst/>
                <a:uLnTx/>
                <a:uFillTx/>
                <a:latin typeface="Calibri"/>
                <a:ea typeface="MS PGothic" pitchFamily="34" charset="-128"/>
              </a:rPr>
            </a:br>
            <a:r>
              <a:rPr kumimoji="0" lang="en-US"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hlinkClick r:id="rId6"/>
              </a:rPr>
              <a:t>http://www.trustedcomputinggroup.org/resources/storage_work_group_storage_security_subsystem_class_enterprise_specification</a:t>
            </a:r>
            <a:endParaRPr kumimoji="0" lang="en-US" altLang="en-US" sz="1700" b="1" i="0" u="none" strike="noStrike" kern="1200" cap="none" spc="0" normalizeH="0" baseline="0" noProof="0" smtClean="0">
              <a:ln>
                <a:noFill/>
              </a:ln>
              <a:solidFill>
                <a:sysClr val="windowText" lastClr="000000"/>
              </a:solidFill>
              <a:effectLst/>
              <a:uLnTx/>
              <a:uFillTx/>
              <a:latin typeface="Calibri"/>
              <a:ea typeface="MS PGothic" pitchFamily="34" charset="-128"/>
            </a:endParaRPr>
          </a:p>
          <a:p>
            <a:pPr marL="742950" marR="0" lvl="1" indent="-285750" algn="l" defTabSz="914400" rtl="0" eaLnBrk="1" fontAlgn="base" latinLnBrk="0" hangingPunct="1">
              <a:lnSpc>
                <a:spcPct val="100000"/>
              </a:lnSpc>
              <a:spcBef>
                <a:spcPct val="20000"/>
              </a:spcBef>
              <a:spcAft>
                <a:spcPct val="0"/>
              </a:spcAft>
              <a:buClr>
                <a:srgbClr val="1F497D"/>
              </a:buClr>
              <a:buSzPct val="120000"/>
              <a:buFont typeface="Arial" charset="0"/>
              <a:buChar char="•"/>
              <a:tabLst/>
              <a:defRPr/>
            </a:pPr>
            <a:r>
              <a:rPr kumimoji="0" lang="en-US" altLang="en-US" sz="2000" b="0" i="0" u="none" strike="noStrike" kern="1200" cap="none" spc="0" normalizeH="0" baseline="0" noProof="0" smtClean="0">
                <a:ln>
                  <a:noFill/>
                </a:ln>
                <a:solidFill>
                  <a:sysClr val="windowText" lastClr="000000"/>
                </a:solidFill>
                <a:effectLst/>
                <a:uLnTx/>
                <a:uFillTx/>
                <a:latin typeface="Calibri"/>
                <a:ea typeface="MS PGothic" pitchFamily="34" charset="-128"/>
              </a:rPr>
              <a:t>Core specification for enterprise self-encrypting drives (servers)</a:t>
            </a:r>
            <a:endParaRPr kumimoji="0" lang="en-US" altLang="en-US" sz="2000" b="0" i="0" u="none" strike="noStrike" kern="1200" cap="none" spc="0" normalizeH="0" baseline="0" noProof="0" dirty="0" smtClean="0">
              <a:ln>
                <a:noFill/>
              </a:ln>
              <a:solidFill>
                <a:sysClr val="windowText" lastClr="000000"/>
              </a:solidFill>
              <a:effectLst/>
              <a:uLnTx/>
              <a:uFillTx/>
              <a:latin typeface="Calibri"/>
              <a:ea typeface="MS PGothic" pitchFamily="34" charset="-128"/>
            </a:endParaRPr>
          </a:p>
        </p:txBody>
      </p:sp>
    </p:spTree>
    <p:extLst>
      <p:ext uri="{BB962C8B-B14F-4D97-AF65-F5344CB8AC3E}">
        <p14:creationId xmlns:p14="http://schemas.microsoft.com/office/powerpoint/2010/main" val="2552806923"/>
      </p:ext>
    </p:extLst>
  </p:cSld>
  <p:clrMapOvr>
    <a:masterClrMapping/>
  </p:clrMapOvr>
  <mc:AlternateContent xmlns:mc="http://schemas.openxmlformats.org/markup-compatibility/2006" xmlns:p14="http://schemas.microsoft.com/office/powerpoint/2010/main">
    <mc:Choice Requires="p14">
      <p:transition spd="slow" p14:dur="2000" advClick="0" advTm="10000"/>
    </mc:Choice>
    <mc:Fallback xmlns="">
      <p:transition spd="slow" advClick="0" advTm="10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705" y="225382"/>
            <a:ext cx="7886700" cy="993775"/>
          </a:xfrm>
        </p:spPr>
        <p:txBody>
          <a:bodyPr vert="horz" lIns="68580" tIns="34290" rIns="68580" bIns="34290" rtlCol="0" anchor="ctr">
            <a:normAutofit/>
          </a:bodyPr>
          <a:lstStyle/>
          <a:p>
            <a:pPr algn="r" defTabSz="457200"/>
            <a:r>
              <a:rPr lang="en-US" altLang="en-US" sz="3600" b="1" dirty="0">
                <a:solidFill>
                  <a:srgbClr val="183168"/>
                </a:solidFill>
              </a:rPr>
              <a:t>UMTS AKA – foundation of EPS AKA</a:t>
            </a:r>
          </a:p>
        </p:txBody>
      </p:sp>
      <p:grpSp>
        <p:nvGrpSpPr>
          <p:cNvPr id="2" name="Group 1"/>
          <p:cNvGrpSpPr/>
          <p:nvPr/>
        </p:nvGrpSpPr>
        <p:grpSpPr>
          <a:xfrm>
            <a:off x="1362076" y="1753791"/>
            <a:ext cx="6638925" cy="3768314"/>
            <a:chOff x="1362075" y="896541"/>
            <a:chExt cx="6638925" cy="3768314"/>
          </a:xfrm>
        </p:grpSpPr>
        <p:sp>
          <p:nvSpPr>
            <p:cNvPr id="54" name="Rectangle 53"/>
            <p:cNvSpPr/>
            <p:nvPr/>
          </p:nvSpPr>
          <p:spPr bwMode="auto">
            <a:xfrm>
              <a:off x="1901429" y="896541"/>
              <a:ext cx="2478881" cy="539353"/>
            </a:xfrm>
            <a:prstGeom prst="rect">
              <a:avLst/>
            </a:prstGeom>
            <a:solidFill>
              <a:schemeClr val="accent5"/>
            </a:solidFill>
            <a:ln w="3175" cap="flat" cmpd="sng" algn="ctr">
              <a:solidFill>
                <a:schemeClr val="tx1"/>
              </a:solidFill>
              <a:prstDash val="solid"/>
              <a:round/>
              <a:headEnd type="none" w="med" len="med"/>
              <a:tailEnd type="none" w="med" len="med"/>
            </a:ln>
            <a:effectLst/>
          </p:spPr>
          <p:txBody>
            <a:bodyPr wrap="none" lIns="0" tIns="0" rIns="0" bIns="0" anchor="ctr"/>
            <a:lstStyle/>
            <a:p>
              <a:pPr defTabSz="685800">
                <a:tabLst>
                  <a:tab pos="2959894" algn="l"/>
                </a:tabLst>
                <a:defRPr/>
              </a:pPr>
              <a:endParaRPr lang="en-US" sz="1050" dirty="0">
                <a:solidFill>
                  <a:prstClr val="black"/>
                </a:solidFill>
              </a:endParaRPr>
            </a:p>
          </p:txBody>
        </p:sp>
        <p:sp>
          <p:nvSpPr>
            <p:cNvPr id="17412" name="Text Box 3"/>
            <p:cNvSpPr txBox="1">
              <a:spLocks noChangeArrowheads="1"/>
            </p:cNvSpPr>
            <p:nvPr/>
          </p:nvSpPr>
          <p:spPr bwMode="auto">
            <a:xfrm>
              <a:off x="1558528" y="3588544"/>
              <a:ext cx="3156347" cy="96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b="1">
                  <a:solidFill>
                    <a:srgbClr val="000099"/>
                  </a:solidFill>
                  <a:latin typeface="Arial" panose="020B0604020202020204" pitchFamily="34" charset="0"/>
                </a:rPr>
                <a:t>AuC –    Authentication Center</a:t>
              </a:r>
            </a:p>
            <a:p>
              <a:pPr defTabSz="685800">
                <a:spcAft>
                  <a:spcPct val="0"/>
                </a:spcAft>
              </a:pPr>
              <a:r>
                <a:rPr lang="en-US" altLang="en-US" sz="1050" b="1">
                  <a:solidFill>
                    <a:srgbClr val="000099"/>
                  </a:solidFill>
                  <a:latin typeface="Arial" panose="020B0604020202020204" pitchFamily="34" charset="0"/>
                </a:rPr>
                <a:t>AUTH – Authentication vector (quintuplet)</a:t>
              </a:r>
            </a:p>
            <a:p>
              <a:pPr defTabSz="685800">
                <a:spcAft>
                  <a:spcPct val="0"/>
                </a:spcAft>
              </a:pPr>
              <a:r>
                <a:rPr lang="en-US" altLang="en-US" sz="1050" b="1">
                  <a:solidFill>
                    <a:srgbClr val="000099"/>
                  </a:solidFill>
                  <a:latin typeface="Arial" panose="020B0604020202020204" pitchFamily="34" charset="0"/>
                </a:rPr>
                <a:t>AUTN – Authentication Token</a:t>
              </a:r>
            </a:p>
            <a:p>
              <a:pPr defTabSz="685800">
                <a:spcAft>
                  <a:spcPct val="0"/>
                </a:spcAft>
              </a:pPr>
              <a:r>
                <a:rPr lang="en-US" altLang="en-US" sz="1050" b="1">
                  <a:solidFill>
                    <a:srgbClr val="000099"/>
                  </a:solidFill>
                  <a:latin typeface="Arial" panose="020B0604020202020204" pitchFamily="34" charset="0"/>
                </a:rPr>
                <a:t>CK –      Ciphering Key</a:t>
              </a:r>
            </a:p>
            <a:p>
              <a:pPr defTabSz="685800">
                <a:spcAft>
                  <a:spcPct val="0"/>
                </a:spcAft>
              </a:pPr>
              <a:r>
                <a:rPr lang="en-US" altLang="en-US" sz="1050" b="1">
                  <a:solidFill>
                    <a:srgbClr val="000099"/>
                  </a:solidFill>
                  <a:latin typeface="Arial" panose="020B0604020202020204" pitchFamily="34" charset="0"/>
                </a:rPr>
                <a:t>HLR –    Home location Register</a:t>
              </a:r>
            </a:p>
            <a:p>
              <a:pPr defTabSz="685800">
                <a:spcAft>
                  <a:spcPct val="0"/>
                </a:spcAft>
              </a:pPr>
              <a:r>
                <a:rPr lang="en-US" altLang="en-US" sz="1050" b="1">
                  <a:solidFill>
                    <a:srgbClr val="000099"/>
                  </a:solidFill>
                  <a:latin typeface="Arial" panose="020B0604020202020204" pitchFamily="34" charset="0"/>
                </a:rPr>
                <a:t>IK –        Integrity Key</a:t>
              </a:r>
            </a:p>
          </p:txBody>
        </p:sp>
        <p:sp>
          <p:nvSpPr>
            <p:cNvPr id="17413" name="Text Box 4"/>
            <p:cNvSpPr txBox="1">
              <a:spLocks noChangeArrowheads="1"/>
            </p:cNvSpPr>
            <p:nvPr/>
          </p:nvSpPr>
          <p:spPr bwMode="auto">
            <a:xfrm>
              <a:off x="4370785" y="3533776"/>
              <a:ext cx="3630215" cy="113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b="1">
                  <a:solidFill>
                    <a:srgbClr val="000099"/>
                  </a:solidFill>
                  <a:latin typeface="Arial" panose="020B0604020202020204" pitchFamily="34" charset="0"/>
                </a:rPr>
                <a:t>IMSI –    International Mobile Subscriber Identity</a:t>
              </a:r>
            </a:p>
            <a:p>
              <a:pPr defTabSz="685800">
                <a:spcAft>
                  <a:spcPct val="0"/>
                </a:spcAft>
              </a:pPr>
              <a:r>
                <a:rPr lang="en-GB" altLang="en-US" sz="1050" b="1">
                  <a:solidFill>
                    <a:srgbClr val="000099"/>
                  </a:solidFill>
                  <a:latin typeface="Arial" panose="020B0604020202020204" pitchFamily="34" charset="0"/>
                </a:rPr>
                <a:t>K</a:t>
              </a:r>
              <a:r>
                <a:rPr lang="en-GB" altLang="en-US" sz="1050" b="1" baseline="-25000">
                  <a:solidFill>
                    <a:srgbClr val="000099"/>
                  </a:solidFill>
                  <a:latin typeface="Arial" panose="020B0604020202020204" pitchFamily="34" charset="0"/>
                </a:rPr>
                <a:t>ASME</a:t>
              </a:r>
              <a:r>
                <a:rPr lang="en-GB" altLang="en-US" sz="1050" b="1">
                  <a:solidFill>
                    <a:srgbClr val="000099"/>
                  </a:solidFill>
                  <a:latin typeface="Arial" panose="020B0604020202020204" pitchFamily="34" charset="0"/>
                </a:rPr>
                <a:t> –  Root key of Access Security Management Entity</a:t>
              </a:r>
            </a:p>
            <a:p>
              <a:pPr defTabSz="685800">
                <a:spcAft>
                  <a:spcPct val="0"/>
                </a:spcAft>
              </a:pPr>
              <a:r>
                <a:rPr lang="en-US" altLang="en-US" sz="1050" b="1">
                  <a:solidFill>
                    <a:srgbClr val="000099"/>
                  </a:solidFill>
                  <a:latin typeface="Arial" panose="020B0604020202020204" pitchFamily="34" charset="0"/>
                </a:rPr>
                <a:t>ME –      Mobile Equipment</a:t>
              </a:r>
            </a:p>
            <a:p>
              <a:pPr defTabSz="685800">
                <a:spcAft>
                  <a:spcPct val="0"/>
                </a:spcAft>
              </a:pPr>
              <a:r>
                <a:rPr lang="en-US" altLang="en-US" sz="1050" b="1">
                  <a:solidFill>
                    <a:srgbClr val="000099"/>
                  </a:solidFill>
                  <a:latin typeface="Arial" panose="020B0604020202020204" pitchFamily="34" charset="0"/>
                </a:rPr>
                <a:t>RAND – Random challenge</a:t>
              </a:r>
            </a:p>
            <a:p>
              <a:pPr defTabSz="685800">
                <a:spcAft>
                  <a:spcPct val="0"/>
                </a:spcAft>
              </a:pPr>
              <a:r>
                <a:rPr lang="en-US" altLang="en-US" sz="1050" b="1">
                  <a:solidFill>
                    <a:srgbClr val="000099"/>
                  </a:solidFill>
                  <a:latin typeface="Arial" panose="020B0604020202020204" pitchFamily="34" charset="0"/>
                </a:rPr>
                <a:t>RES –    Response to an authentication challenge</a:t>
              </a:r>
            </a:p>
            <a:p>
              <a:pPr defTabSz="685800">
                <a:spcAft>
                  <a:spcPct val="0"/>
                </a:spcAft>
              </a:pPr>
              <a:r>
                <a:rPr lang="en-US" altLang="en-US" sz="1050" b="1">
                  <a:solidFill>
                    <a:srgbClr val="000099"/>
                  </a:solidFill>
                  <a:latin typeface="Arial" panose="020B0604020202020204" pitchFamily="34" charset="0"/>
                </a:rPr>
                <a:t>VLR –    Visited Location Register</a:t>
              </a:r>
            </a:p>
            <a:p>
              <a:pPr defTabSz="685800">
                <a:spcAft>
                  <a:spcPct val="0"/>
                </a:spcAft>
              </a:pPr>
              <a:r>
                <a:rPr lang="en-US" altLang="en-US" sz="1050" b="1">
                  <a:solidFill>
                    <a:srgbClr val="000099"/>
                  </a:solidFill>
                  <a:latin typeface="Arial" panose="020B0604020202020204" pitchFamily="34" charset="0"/>
                </a:rPr>
                <a:t>XRES –  eXpected Response</a:t>
              </a:r>
            </a:p>
          </p:txBody>
        </p:sp>
        <p:sp>
          <p:nvSpPr>
            <p:cNvPr id="17414" name="Line 6"/>
            <p:cNvSpPr>
              <a:spLocks noChangeShapeType="1"/>
            </p:cNvSpPr>
            <p:nvPr/>
          </p:nvSpPr>
          <p:spPr bwMode="auto">
            <a:xfrm>
              <a:off x="4051697" y="1371600"/>
              <a:ext cx="0" cy="211455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15" name="Rectangle 7"/>
            <p:cNvSpPr>
              <a:spLocks noChangeArrowheads="1"/>
            </p:cNvSpPr>
            <p:nvPr/>
          </p:nvSpPr>
          <p:spPr bwMode="auto">
            <a:xfrm>
              <a:off x="3742135" y="1085850"/>
              <a:ext cx="607219" cy="319088"/>
            </a:xfrm>
            <a:prstGeom prst="rect">
              <a:avLst/>
            </a:prstGeom>
            <a:solidFill>
              <a:srgbClr val="FFFF00"/>
            </a:solidFill>
            <a:ln w="12700">
              <a:solidFill>
                <a:schemeClr val="tx1"/>
              </a:solidFill>
              <a:miter lim="800000"/>
              <a:headEnd/>
              <a:tailEnd/>
            </a:ln>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ctr" defTabSz="685800">
                <a:spcAft>
                  <a:spcPct val="0"/>
                </a:spcAft>
              </a:pPr>
              <a:r>
                <a:rPr lang="en-US" altLang="en-US" sz="1050" b="1">
                  <a:solidFill>
                    <a:prstClr val="black"/>
                  </a:solidFill>
                  <a:latin typeface="Arial" panose="020B0604020202020204" pitchFamily="34" charset="0"/>
                </a:rPr>
                <a:t>ME</a:t>
              </a:r>
            </a:p>
          </p:txBody>
        </p:sp>
        <p:sp>
          <p:nvSpPr>
            <p:cNvPr id="17416" name="Line 8"/>
            <p:cNvSpPr>
              <a:spLocks noChangeShapeType="1"/>
            </p:cNvSpPr>
            <p:nvPr/>
          </p:nvSpPr>
          <p:spPr bwMode="auto">
            <a:xfrm>
              <a:off x="5154216" y="1371600"/>
              <a:ext cx="0" cy="211455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17" name="Rectangle 9"/>
            <p:cNvSpPr>
              <a:spLocks noChangeArrowheads="1"/>
            </p:cNvSpPr>
            <p:nvPr/>
          </p:nvSpPr>
          <p:spPr bwMode="auto">
            <a:xfrm>
              <a:off x="4779169" y="1085850"/>
              <a:ext cx="748904" cy="319088"/>
            </a:xfrm>
            <a:prstGeom prst="rect">
              <a:avLst/>
            </a:prstGeom>
            <a:solidFill>
              <a:srgbClr val="FFFF00"/>
            </a:solidFill>
            <a:ln w="12700">
              <a:solidFill>
                <a:schemeClr val="tx1"/>
              </a:solidFill>
              <a:miter lim="800000"/>
              <a:headEnd/>
              <a:tailEnd/>
            </a:ln>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ctr" defTabSz="685800">
                <a:spcAft>
                  <a:spcPct val="0"/>
                </a:spcAft>
              </a:pPr>
              <a:r>
                <a:rPr lang="en-US" altLang="en-US" sz="1050" b="1">
                  <a:solidFill>
                    <a:prstClr val="black"/>
                  </a:solidFill>
                  <a:latin typeface="Arial" panose="020B0604020202020204" pitchFamily="34" charset="0"/>
                </a:rPr>
                <a:t>VLR/SGSN</a:t>
              </a:r>
            </a:p>
            <a:p>
              <a:pPr algn="ctr" defTabSz="685800">
                <a:spcAft>
                  <a:spcPct val="0"/>
                </a:spcAft>
              </a:pPr>
              <a:r>
                <a:rPr lang="en-US" altLang="en-US" sz="1050" b="1">
                  <a:solidFill>
                    <a:srgbClr val="FF0000"/>
                  </a:solidFill>
                  <a:latin typeface="Arial" panose="020B0604020202020204" pitchFamily="34" charset="0"/>
                </a:rPr>
                <a:t>(MME)</a:t>
              </a:r>
            </a:p>
          </p:txBody>
        </p:sp>
        <p:sp>
          <p:nvSpPr>
            <p:cNvPr id="17418" name="Line 10"/>
            <p:cNvSpPr>
              <a:spLocks noChangeShapeType="1"/>
            </p:cNvSpPr>
            <p:nvPr/>
          </p:nvSpPr>
          <p:spPr bwMode="auto">
            <a:xfrm>
              <a:off x="6312694" y="1371600"/>
              <a:ext cx="0" cy="211455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19" name="Rectangle 11"/>
            <p:cNvSpPr>
              <a:spLocks noChangeArrowheads="1"/>
            </p:cNvSpPr>
            <p:nvPr/>
          </p:nvSpPr>
          <p:spPr bwMode="auto">
            <a:xfrm>
              <a:off x="6012657" y="1085850"/>
              <a:ext cx="607219" cy="319088"/>
            </a:xfrm>
            <a:prstGeom prst="rect">
              <a:avLst/>
            </a:prstGeom>
            <a:solidFill>
              <a:srgbClr val="FFFF00"/>
            </a:solidFill>
            <a:ln w="12700">
              <a:solidFill>
                <a:schemeClr val="tx1"/>
              </a:solidFill>
              <a:miter lim="800000"/>
              <a:headEnd/>
              <a:tailEnd/>
            </a:ln>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ctr" defTabSz="685800">
                <a:spcAft>
                  <a:spcPct val="0"/>
                </a:spcAft>
              </a:pPr>
              <a:r>
                <a:rPr lang="en-US" altLang="en-US" sz="1050" b="1">
                  <a:solidFill>
                    <a:prstClr val="black"/>
                  </a:solidFill>
                  <a:latin typeface="Arial" panose="020B0604020202020204" pitchFamily="34" charset="0"/>
                </a:rPr>
                <a:t>HLR/AuC</a:t>
              </a:r>
            </a:p>
            <a:p>
              <a:pPr algn="ctr" defTabSz="685800">
                <a:spcAft>
                  <a:spcPct val="0"/>
                </a:spcAft>
              </a:pPr>
              <a:r>
                <a:rPr lang="en-US" altLang="en-US" sz="1050" b="1">
                  <a:solidFill>
                    <a:srgbClr val="FF0000"/>
                  </a:solidFill>
                  <a:latin typeface="Arial" panose="020B0604020202020204" pitchFamily="34" charset="0"/>
                </a:rPr>
                <a:t>(HSS)</a:t>
              </a:r>
            </a:p>
          </p:txBody>
        </p:sp>
        <p:sp>
          <p:nvSpPr>
            <p:cNvPr id="17420" name="Line 12"/>
            <p:cNvSpPr>
              <a:spLocks noChangeShapeType="1"/>
            </p:cNvSpPr>
            <p:nvPr/>
          </p:nvSpPr>
          <p:spPr bwMode="auto">
            <a:xfrm>
              <a:off x="4106466" y="1600200"/>
              <a:ext cx="1047750" cy="0"/>
            </a:xfrm>
            <a:prstGeom prst="line">
              <a:avLst/>
            </a:prstGeom>
            <a:noFill/>
            <a:ln w="38100">
              <a:solidFill>
                <a:srgbClr val="000099"/>
              </a:solidFill>
              <a:miter lim="800000"/>
              <a:headEnd/>
              <a:tailEnd type="triangle" w="med" len="me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21" name="Text Box 13"/>
            <p:cNvSpPr txBox="1">
              <a:spLocks noChangeArrowheads="1"/>
            </p:cNvSpPr>
            <p:nvPr/>
          </p:nvSpPr>
          <p:spPr bwMode="auto">
            <a:xfrm>
              <a:off x="4373166" y="1407319"/>
              <a:ext cx="533400"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Register</a:t>
              </a:r>
            </a:p>
          </p:txBody>
        </p:sp>
        <p:sp>
          <p:nvSpPr>
            <p:cNvPr id="17422" name="Line 14"/>
            <p:cNvSpPr>
              <a:spLocks noChangeShapeType="1"/>
            </p:cNvSpPr>
            <p:nvPr/>
          </p:nvSpPr>
          <p:spPr bwMode="auto">
            <a:xfrm>
              <a:off x="5210175" y="1828800"/>
              <a:ext cx="1102519" cy="0"/>
            </a:xfrm>
            <a:prstGeom prst="line">
              <a:avLst/>
            </a:prstGeom>
            <a:noFill/>
            <a:ln w="38100">
              <a:solidFill>
                <a:srgbClr val="000099"/>
              </a:solidFill>
              <a:miter lim="800000"/>
              <a:headEnd/>
              <a:tailEnd type="triangle" w="med" len="me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23" name="Text Box 15"/>
            <p:cNvSpPr txBox="1">
              <a:spLocks noChangeArrowheads="1"/>
            </p:cNvSpPr>
            <p:nvPr/>
          </p:nvSpPr>
          <p:spPr bwMode="auto">
            <a:xfrm>
              <a:off x="5297091" y="1612107"/>
              <a:ext cx="85600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Authentication</a:t>
              </a:r>
            </a:p>
          </p:txBody>
        </p:sp>
        <p:sp>
          <p:nvSpPr>
            <p:cNvPr id="17424" name="Line 16"/>
            <p:cNvSpPr>
              <a:spLocks noChangeShapeType="1"/>
            </p:cNvSpPr>
            <p:nvPr/>
          </p:nvSpPr>
          <p:spPr bwMode="auto">
            <a:xfrm>
              <a:off x="5210175" y="2400300"/>
              <a:ext cx="1102519" cy="0"/>
            </a:xfrm>
            <a:prstGeom prst="line">
              <a:avLst/>
            </a:prstGeom>
            <a:noFill/>
            <a:ln w="38100">
              <a:solidFill>
                <a:srgbClr val="000099"/>
              </a:solidFill>
              <a:miter lim="800000"/>
              <a:headEnd type="triangle" w="med" len="me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25" name="Text Box 17"/>
            <p:cNvSpPr txBox="1">
              <a:spLocks noChangeArrowheads="1"/>
            </p:cNvSpPr>
            <p:nvPr/>
          </p:nvSpPr>
          <p:spPr bwMode="auto">
            <a:xfrm>
              <a:off x="5319712" y="2171701"/>
              <a:ext cx="88225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Auth. Vectors</a:t>
              </a:r>
            </a:p>
          </p:txBody>
        </p:sp>
        <p:sp>
          <p:nvSpPr>
            <p:cNvPr id="17426" name="Line 18"/>
            <p:cNvSpPr>
              <a:spLocks noChangeShapeType="1"/>
            </p:cNvSpPr>
            <p:nvPr/>
          </p:nvSpPr>
          <p:spPr bwMode="auto">
            <a:xfrm>
              <a:off x="3003947" y="3200400"/>
              <a:ext cx="1047750" cy="0"/>
            </a:xfrm>
            <a:prstGeom prst="line">
              <a:avLst/>
            </a:prstGeom>
            <a:noFill/>
            <a:ln w="38100">
              <a:solidFill>
                <a:srgbClr val="000099"/>
              </a:solidFill>
              <a:miter lim="800000"/>
              <a:headEnd/>
              <a:tailEnd type="triangle" w="med" len="me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27" name="Text Box 19"/>
            <p:cNvSpPr txBox="1">
              <a:spLocks noChangeArrowheads="1"/>
            </p:cNvSpPr>
            <p:nvPr/>
          </p:nvSpPr>
          <p:spPr bwMode="auto">
            <a:xfrm>
              <a:off x="3058716" y="3036094"/>
              <a:ext cx="88225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RES, IK, CK or </a:t>
              </a:r>
              <a:r>
                <a:rPr lang="en-GB" altLang="en-US" sz="1050">
                  <a:solidFill>
                    <a:srgbClr val="FF0000"/>
                  </a:solidFill>
                  <a:latin typeface="Comic Sans MS" panose="030F0702030302020204" pitchFamily="66" charset="0"/>
                </a:rPr>
                <a:t>K</a:t>
              </a:r>
              <a:r>
                <a:rPr lang="en-GB" altLang="en-US" sz="1050" baseline="-25000">
                  <a:solidFill>
                    <a:srgbClr val="FF0000"/>
                  </a:solidFill>
                  <a:latin typeface="Comic Sans MS" panose="030F0702030302020204" pitchFamily="66" charset="0"/>
                </a:rPr>
                <a:t>ASME</a:t>
              </a:r>
              <a:endParaRPr lang="en-US" altLang="en-US" sz="1050">
                <a:solidFill>
                  <a:prstClr val="black"/>
                </a:solidFill>
                <a:latin typeface="Arial" panose="020B0604020202020204" pitchFamily="34" charset="0"/>
              </a:endParaRPr>
            </a:p>
          </p:txBody>
        </p:sp>
        <p:sp>
          <p:nvSpPr>
            <p:cNvPr id="17428" name="AutoShape 20"/>
            <p:cNvSpPr>
              <a:spLocks noChangeArrowheads="1"/>
            </p:cNvSpPr>
            <p:nvPr/>
          </p:nvSpPr>
          <p:spPr bwMode="auto">
            <a:xfrm>
              <a:off x="6919913" y="1143000"/>
              <a:ext cx="937022" cy="514350"/>
            </a:xfrm>
            <a:prstGeom prst="wedgeRoundRectCallout">
              <a:avLst>
                <a:gd name="adj1" fmla="val -106495"/>
                <a:gd name="adj2" fmla="val 80556"/>
                <a:gd name="adj3" fmla="val 16667"/>
              </a:avLst>
            </a:prstGeom>
            <a:solidFill>
              <a:srgbClr val="CCFFFF"/>
            </a:solidFill>
            <a:ln w="9525">
              <a:solidFill>
                <a:schemeClr val="tx1"/>
              </a:solidFill>
              <a:miter lim="800000"/>
              <a:headEnd/>
              <a:tailEnd/>
            </a:ln>
          </p:spPr>
          <p:txBody>
            <a:bodyPr lIns="0" tIns="0" rIns="0" bIns="0"/>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Compute “quintuplets”</a:t>
              </a:r>
            </a:p>
          </p:txBody>
        </p:sp>
        <p:sp>
          <p:nvSpPr>
            <p:cNvPr id="17429" name="AutoShape 21"/>
            <p:cNvSpPr>
              <a:spLocks noChangeArrowheads="1"/>
            </p:cNvSpPr>
            <p:nvPr/>
          </p:nvSpPr>
          <p:spPr bwMode="auto">
            <a:xfrm>
              <a:off x="5578078" y="2628900"/>
              <a:ext cx="937022" cy="800100"/>
            </a:xfrm>
            <a:prstGeom prst="wedgeRoundRectCallout">
              <a:avLst>
                <a:gd name="adj1" fmla="val -95222"/>
                <a:gd name="adj2" fmla="val 40194"/>
                <a:gd name="adj3" fmla="val 16667"/>
              </a:avLst>
            </a:prstGeom>
            <a:solidFill>
              <a:srgbClr val="CCFFFF"/>
            </a:solidFill>
            <a:ln w="9525">
              <a:solidFill>
                <a:schemeClr val="tx1"/>
              </a:solidFill>
              <a:miter lim="800000"/>
              <a:headEnd/>
              <a:tailEnd/>
            </a:ln>
          </p:spPr>
          <p:txBody>
            <a:bodyPr lIns="0" tIns="0" rIns="0" bIns="0"/>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Validate </a:t>
              </a:r>
            </a:p>
            <a:p>
              <a:pPr defTabSz="685800">
                <a:spcAft>
                  <a:spcPct val="0"/>
                </a:spcAft>
              </a:pPr>
              <a:r>
                <a:rPr lang="en-US" altLang="en-US" sz="1050">
                  <a:solidFill>
                    <a:prstClr val="black"/>
                  </a:solidFill>
                  <a:latin typeface="Arial" panose="020B0604020202020204" pitchFamily="34" charset="0"/>
                </a:rPr>
                <a:t>RES = XRES</a:t>
              </a:r>
            </a:p>
            <a:p>
              <a:pPr defTabSz="685800">
                <a:spcAft>
                  <a:spcPct val="0"/>
                </a:spcAft>
              </a:pPr>
              <a:r>
                <a:rPr lang="en-US" altLang="en-US" sz="1050">
                  <a:solidFill>
                    <a:prstClr val="black"/>
                  </a:solidFill>
                  <a:latin typeface="Arial" panose="020B0604020202020204" pitchFamily="34" charset="0"/>
                </a:rPr>
                <a:t>Select CK, IK or </a:t>
              </a:r>
              <a:r>
                <a:rPr lang="en-GB" altLang="en-US" sz="1050">
                  <a:solidFill>
                    <a:srgbClr val="FF0000"/>
                  </a:solidFill>
                  <a:latin typeface="Comic Sans MS" panose="030F0702030302020204" pitchFamily="66" charset="0"/>
                </a:rPr>
                <a:t>K</a:t>
              </a:r>
              <a:r>
                <a:rPr lang="en-GB" altLang="en-US" sz="1050" baseline="-25000">
                  <a:solidFill>
                    <a:srgbClr val="FF0000"/>
                  </a:solidFill>
                  <a:latin typeface="Comic Sans MS" panose="030F0702030302020204" pitchFamily="66" charset="0"/>
                </a:rPr>
                <a:t>ASME</a:t>
              </a:r>
              <a:endParaRPr lang="en-US" altLang="en-US" sz="1050">
                <a:solidFill>
                  <a:prstClr val="black"/>
                </a:solidFill>
                <a:latin typeface="Arial" panose="020B0604020202020204" pitchFamily="34" charset="0"/>
              </a:endParaRPr>
            </a:p>
          </p:txBody>
        </p:sp>
        <p:sp>
          <p:nvSpPr>
            <p:cNvPr id="17430" name="AutoShape 22"/>
            <p:cNvSpPr>
              <a:spLocks noChangeArrowheads="1"/>
            </p:cNvSpPr>
            <p:nvPr/>
          </p:nvSpPr>
          <p:spPr bwMode="auto">
            <a:xfrm>
              <a:off x="1362075" y="2549128"/>
              <a:ext cx="1163241" cy="852488"/>
            </a:xfrm>
            <a:prstGeom prst="wedgeRoundRectCallout">
              <a:avLst>
                <a:gd name="adj1" fmla="val 88014"/>
                <a:gd name="adj2" fmla="val -15444"/>
                <a:gd name="adj3" fmla="val 16667"/>
              </a:avLst>
            </a:prstGeom>
            <a:solidFill>
              <a:srgbClr val="CCFFFF"/>
            </a:solidFill>
            <a:ln w="9525">
              <a:solidFill>
                <a:schemeClr val="tx1"/>
              </a:solidFill>
              <a:miter lim="800000"/>
              <a:headEnd/>
              <a:tailEnd/>
            </a:ln>
          </p:spPr>
          <p:txBody>
            <a:bodyPr lIns="0" tIns="0" rIns="0" bIns="0"/>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1. Check if SQN is in the range</a:t>
              </a:r>
            </a:p>
            <a:p>
              <a:pPr defTabSz="685800">
                <a:spcAft>
                  <a:spcPct val="0"/>
                </a:spcAft>
              </a:pPr>
              <a:r>
                <a:rPr lang="en-US" altLang="en-US" sz="1050">
                  <a:solidFill>
                    <a:prstClr val="black"/>
                  </a:solidFill>
                  <a:latin typeface="Arial" panose="020B0604020202020204" pitchFamily="34" charset="0"/>
                </a:rPr>
                <a:t>2. Compute RES, CK, IK or </a:t>
              </a:r>
              <a:r>
                <a:rPr lang="en-GB" altLang="en-US" sz="1050">
                  <a:solidFill>
                    <a:srgbClr val="FF0000"/>
                  </a:solidFill>
                  <a:latin typeface="Comic Sans MS" panose="030F0702030302020204" pitchFamily="66" charset="0"/>
                </a:rPr>
                <a:t>K</a:t>
              </a:r>
              <a:r>
                <a:rPr lang="en-GB" altLang="en-US" sz="1050" baseline="-25000">
                  <a:solidFill>
                    <a:srgbClr val="FF0000"/>
                  </a:solidFill>
                  <a:latin typeface="Comic Sans MS" panose="030F0702030302020204" pitchFamily="66" charset="0"/>
                </a:rPr>
                <a:t>ASME</a:t>
              </a:r>
              <a:endParaRPr lang="en-US" altLang="en-US" sz="1050">
                <a:solidFill>
                  <a:prstClr val="black"/>
                </a:solidFill>
                <a:latin typeface="Arial" panose="020B0604020202020204" pitchFamily="34" charset="0"/>
              </a:endParaRPr>
            </a:p>
          </p:txBody>
        </p:sp>
        <p:sp>
          <p:nvSpPr>
            <p:cNvPr id="17431" name="Line 23"/>
            <p:cNvSpPr>
              <a:spLocks noChangeShapeType="1"/>
            </p:cNvSpPr>
            <p:nvPr/>
          </p:nvSpPr>
          <p:spPr bwMode="auto">
            <a:xfrm>
              <a:off x="2949179" y="1371600"/>
              <a:ext cx="0" cy="211455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32" name="Rectangle 24"/>
            <p:cNvSpPr>
              <a:spLocks noChangeArrowheads="1"/>
            </p:cNvSpPr>
            <p:nvPr/>
          </p:nvSpPr>
          <p:spPr bwMode="auto">
            <a:xfrm>
              <a:off x="2644379" y="1085850"/>
              <a:ext cx="607219" cy="319088"/>
            </a:xfrm>
            <a:prstGeom prst="rect">
              <a:avLst/>
            </a:prstGeom>
            <a:solidFill>
              <a:srgbClr val="FFFF00"/>
            </a:solidFill>
            <a:ln w="12700">
              <a:solidFill>
                <a:schemeClr val="tx1"/>
              </a:solidFill>
              <a:miter lim="800000"/>
              <a:headEnd/>
              <a:tailEnd/>
            </a:ln>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ctr" defTabSz="685800">
                <a:spcAft>
                  <a:spcPct val="0"/>
                </a:spcAft>
              </a:pPr>
              <a:r>
                <a:rPr lang="en-US" altLang="en-US" sz="1050" b="1" dirty="0">
                  <a:solidFill>
                    <a:prstClr val="black"/>
                  </a:solidFill>
                  <a:latin typeface="Arial" panose="020B0604020202020204" pitchFamily="34" charset="0"/>
                </a:rPr>
                <a:t>USIM</a:t>
              </a:r>
            </a:p>
          </p:txBody>
        </p:sp>
        <p:sp>
          <p:nvSpPr>
            <p:cNvPr id="17433" name="Text Box 25"/>
            <p:cNvSpPr txBox="1">
              <a:spLocks noChangeArrowheads="1"/>
            </p:cNvSpPr>
            <p:nvPr/>
          </p:nvSpPr>
          <p:spPr bwMode="auto">
            <a:xfrm>
              <a:off x="5319713" y="1885951"/>
              <a:ext cx="750205"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data request</a:t>
              </a:r>
            </a:p>
          </p:txBody>
        </p:sp>
        <p:sp>
          <p:nvSpPr>
            <p:cNvPr id="17434" name="Line 26"/>
            <p:cNvSpPr>
              <a:spLocks noChangeShapeType="1"/>
            </p:cNvSpPr>
            <p:nvPr/>
          </p:nvSpPr>
          <p:spPr bwMode="auto">
            <a:xfrm>
              <a:off x="4051697" y="2686050"/>
              <a:ext cx="1047750" cy="0"/>
            </a:xfrm>
            <a:prstGeom prst="line">
              <a:avLst/>
            </a:prstGeom>
            <a:noFill/>
            <a:ln w="38100">
              <a:solidFill>
                <a:srgbClr val="000099"/>
              </a:solidFill>
              <a:miter lim="800000"/>
              <a:headEnd type="triangle" w="med" len="me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35" name="Text Box 27"/>
            <p:cNvSpPr txBox="1">
              <a:spLocks noChangeArrowheads="1"/>
            </p:cNvSpPr>
            <p:nvPr/>
          </p:nvSpPr>
          <p:spPr bwMode="auto">
            <a:xfrm>
              <a:off x="4162425" y="2457451"/>
              <a:ext cx="88225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RAND, AUTN</a:t>
              </a:r>
            </a:p>
          </p:txBody>
        </p:sp>
        <p:sp>
          <p:nvSpPr>
            <p:cNvPr id="17436" name="Line 28"/>
            <p:cNvSpPr>
              <a:spLocks noChangeShapeType="1"/>
            </p:cNvSpPr>
            <p:nvPr/>
          </p:nvSpPr>
          <p:spPr bwMode="auto">
            <a:xfrm>
              <a:off x="2949179" y="2800350"/>
              <a:ext cx="1047750" cy="0"/>
            </a:xfrm>
            <a:prstGeom prst="line">
              <a:avLst/>
            </a:prstGeom>
            <a:noFill/>
            <a:ln w="38100">
              <a:solidFill>
                <a:srgbClr val="000099"/>
              </a:solidFill>
              <a:miter lim="800000"/>
              <a:headEnd type="triangle" w="med" len="med"/>
              <a:tailEn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37" name="Text Box 29"/>
            <p:cNvSpPr txBox="1">
              <a:spLocks noChangeArrowheads="1"/>
            </p:cNvSpPr>
            <p:nvPr/>
          </p:nvSpPr>
          <p:spPr bwMode="auto">
            <a:xfrm>
              <a:off x="3058716" y="2571751"/>
              <a:ext cx="882253"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RAND, AUTN</a:t>
              </a:r>
            </a:p>
          </p:txBody>
        </p:sp>
        <p:sp>
          <p:nvSpPr>
            <p:cNvPr id="17438" name="Line 30"/>
            <p:cNvSpPr>
              <a:spLocks noChangeShapeType="1"/>
            </p:cNvSpPr>
            <p:nvPr/>
          </p:nvSpPr>
          <p:spPr bwMode="auto">
            <a:xfrm>
              <a:off x="4106466" y="3314700"/>
              <a:ext cx="1047750" cy="0"/>
            </a:xfrm>
            <a:prstGeom prst="line">
              <a:avLst/>
            </a:prstGeom>
            <a:noFill/>
            <a:ln w="38100">
              <a:solidFill>
                <a:srgbClr val="000099"/>
              </a:solidFill>
              <a:miter lim="800000"/>
              <a:headEnd/>
              <a:tailEnd type="triangle" w="med" len="med"/>
            </a:ln>
            <a:extLst>
              <a:ext uri="{909E8E84-426E-40DD-AFC4-6F175D3DCCD1}">
                <a14:hiddenFill xmlns:a14="http://schemas.microsoft.com/office/drawing/2010/main">
                  <a:noFill/>
                </a14:hiddenFill>
              </a:ext>
            </a:extLst>
          </p:spPr>
          <p:txBody>
            <a:bodyPr lIns="0" tIns="0" rIns="0" bIns="0"/>
            <a:lstStyle/>
            <a:p>
              <a:pPr defTabSz="685800"/>
              <a:endParaRPr lang="en-US" sz="1050">
                <a:solidFill>
                  <a:prstClr val="black"/>
                </a:solidFill>
              </a:endParaRPr>
            </a:p>
          </p:txBody>
        </p:sp>
        <p:sp>
          <p:nvSpPr>
            <p:cNvPr id="17439" name="Text Box 31"/>
            <p:cNvSpPr txBox="1">
              <a:spLocks noChangeArrowheads="1"/>
            </p:cNvSpPr>
            <p:nvPr/>
          </p:nvSpPr>
          <p:spPr bwMode="auto">
            <a:xfrm>
              <a:off x="4162425" y="3086101"/>
              <a:ext cx="88225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RES</a:t>
              </a:r>
            </a:p>
          </p:txBody>
        </p:sp>
        <p:sp>
          <p:nvSpPr>
            <p:cNvPr id="17440" name="Rectangle 32"/>
            <p:cNvSpPr>
              <a:spLocks noChangeArrowheads="1"/>
            </p:cNvSpPr>
            <p:nvPr/>
          </p:nvSpPr>
          <p:spPr bwMode="auto">
            <a:xfrm>
              <a:off x="4488657" y="1657351"/>
              <a:ext cx="27571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1050">
                  <a:solidFill>
                    <a:prstClr val="black"/>
                  </a:solidFill>
                  <a:latin typeface="Arial" panose="020B0604020202020204" pitchFamily="34" charset="0"/>
                </a:rPr>
                <a:t>IMSI</a:t>
              </a:r>
            </a:p>
          </p:txBody>
        </p:sp>
        <p:grpSp>
          <p:nvGrpSpPr>
            <p:cNvPr id="17441" name="Group 36"/>
            <p:cNvGrpSpPr>
              <a:grpSpLocks/>
            </p:cNvGrpSpPr>
            <p:nvPr/>
          </p:nvGrpSpPr>
          <p:grpSpPr bwMode="auto">
            <a:xfrm>
              <a:off x="3821907" y="1521619"/>
              <a:ext cx="160735" cy="203597"/>
              <a:chOff x="1935" y="1602"/>
              <a:chExt cx="135" cy="171"/>
            </a:xfrm>
          </p:grpSpPr>
          <p:sp>
            <p:nvSpPr>
              <p:cNvPr id="17464" name="Oval 34"/>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65" name="Text Box 33"/>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1</a:t>
                </a:r>
              </a:p>
            </p:txBody>
          </p:sp>
        </p:grpSp>
        <p:grpSp>
          <p:nvGrpSpPr>
            <p:cNvPr id="17442" name="Group 37"/>
            <p:cNvGrpSpPr>
              <a:grpSpLocks/>
            </p:cNvGrpSpPr>
            <p:nvPr/>
          </p:nvGrpSpPr>
          <p:grpSpPr bwMode="auto">
            <a:xfrm>
              <a:off x="4925616" y="1714501"/>
              <a:ext cx="160734" cy="203597"/>
              <a:chOff x="1935" y="1602"/>
              <a:chExt cx="135" cy="171"/>
            </a:xfrm>
          </p:grpSpPr>
          <p:sp>
            <p:nvSpPr>
              <p:cNvPr id="17462" name="Oval 38"/>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63" name="Text Box 39"/>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2</a:t>
                </a:r>
              </a:p>
            </p:txBody>
          </p:sp>
        </p:grpSp>
        <p:grpSp>
          <p:nvGrpSpPr>
            <p:cNvPr id="17443" name="Group 40"/>
            <p:cNvGrpSpPr>
              <a:grpSpLocks/>
            </p:cNvGrpSpPr>
            <p:nvPr/>
          </p:nvGrpSpPr>
          <p:grpSpPr bwMode="auto">
            <a:xfrm>
              <a:off x="6350794" y="2293144"/>
              <a:ext cx="160735" cy="203597"/>
              <a:chOff x="1935" y="1602"/>
              <a:chExt cx="135" cy="171"/>
            </a:xfrm>
          </p:grpSpPr>
          <p:sp>
            <p:nvSpPr>
              <p:cNvPr id="17460" name="Oval 41"/>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61" name="Text Box 42"/>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3</a:t>
                </a:r>
              </a:p>
            </p:txBody>
          </p:sp>
        </p:grpSp>
        <p:grpSp>
          <p:nvGrpSpPr>
            <p:cNvPr id="17444" name="Group 43"/>
            <p:cNvGrpSpPr>
              <a:grpSpLocks/>
            </p:cNvGrpSpPr>
            <p:nvPr/>
          </p:nvGrpSpPr>
          <p:grpSpPr bwMode="auto">
            <a:xfrm>
              <a:off x="5182791" y="2571751"/>
              <a:ext cx="160734" cy="203597"/>
              <a:chOff x="1935" y="1602"/>
              <a:chExt cx="135" cy="171"/>
            </a:xfrm>
          </p:grpSpPr>
          <p:sp>
            <p:nvSpPr>
              <p:cNvPr id="17458" name="Oval 44"/>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59" name="Text Box 45"/>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4</a:t>
                </a:r>
              </a:p>
            </p:txBody>
          </p:sp>
        </p:grpSp>
        <p:grpSp>
          <p:nvGrpSpPr>
            <p:cNvPr id="17445" name="Group 46"/>
            <p:cNvGrpSpPr>
              <a:grpSpLocks/>
            </p:cNvGrpSpPr>
            <p:nvPr/>
          </p:nvGrpSpPr>
          <p:grpSpPr bwMode="auto">
            <a:xfrm>
              <a:off x="4089797" y="2753916"/>
              <a:ext cx="160734" cy="203597"/>
              <a:chOff x="1935" y="1602"/>
              <a:chExt cx="135" cy="171"/>
            </a:xfrm>
          </p:grpSpPr>
          <p:sp>
            <p:nvSpPr>
              <p:cNvPr id="17456" name="Oval 47"/>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57" name="Text Box 48"/>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5</a:t>
                </a:r>
              </a:p>
            </p:txBody>
          </p:sp>
        </p:grpSp>
        <p:grpSp>
          <p:nvGrpSpPr>
            <p:cNvPr id="17446" name="Group 49"/>
            <p:cNvGrpSpPr>
              <a:grpSpLocks/>
            </p:cNvGrpSpPr>
            <p:nvPr/>
          </p:nvGrpSpPr>
          <p:grpSpPr bwMode="auto">
            <a:xfrm>
              <a:off x="2750344" y="3107532"/>
              <a:ext cx="160735" cy="203597"/>
              <a:chOff x="1935" y="1602"/>
              <a:chExt cx="135" cy="171"/>
            </a:xfrm>
          </p:grpSpPr>
          <p:sp>
            <p:nvSpPr>
              <p:cNvPr id="17454" name="Oval 50"/>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55" name="Text Box 51"/>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6</a:t>
                </a:r>
              </a:p>
            </p:txBody>
          </p:sp>
        </p:grpSp>
        <p:grpSp>
          <p:nvGrpSpPr>
            <p:cNvPr id="17447" name="Group 52"/>
            <p:cNvGrpSpPr>
              <a:grpSpLocks/>
            </p:cNvGrpSpPr>
            <p:nvPr/>
          </p:nvGrpSpPr>
          <p:grpSpPr bwMode="auto">
            <a:xfrm>
              <a:off x="3843338" y="3257551"/>
              <a:ext cx="160735" cy="203597"/>
              <a:chOff x="1935" y="1602"/>
              <a:chExt cx="135" cy="171"/>
            </a:xfrm>
          </p:grpSpPr>
          <p:sp>
            <p:nvSpPr>
              <p:cNvPr id="17452" name="Oval 53"/>
              <p:cNvSpPr>
                <a:spLocks noChangeArrowheads="1"/>
              </p:cNvSpPr>
              <p:nvPr/>
            </p:nvSpPr>
            <p:spPr bwMode="auto">
              <a:xfrm>
                <a:off x="1935" y="1602"/>
                <a:ext cx="135" cy="171"/>
              </a:xfrm>
              <a:prstGeom prst="ellipse">
                <a:avLst/>
              </a:prstGeom>
              <a:solidFill>
                <a:srgbClr val="FF9999"/>
              </a:solidFill>
              <a:ln>
                <a:noFill/>
              </a:ln>
              <a:extLst>
                <a:ext uri="{91240B29-F687-4F45-9708-019B960494DF}">
                  <a14:hiddenLine xmlns:a14="http://schemas.microsoft.com/office/drawing/2010/main" w="19050" algn="ctr">
                    <a:solidFill>
                      <a:srgbClr val="000000"/>
                    </a:solidFill>
                    <a:round/>
                    <a:headEnd/>
                    <a:tailEnd/>
                  </a14:hiddenLine>
                </a:ext>
              </a:extLst>
            </p:spPr>
            <p:txBody>
              <a:bodyPr wrap="none" lIns="0" tIns="0" rIns="0" bIns="0" anchor="ct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endParaRPr lang="en-US" altLang="en-US" sz="1200">
                  <a:solidFill>
                    <a:prstClr val="black"/>
                  </a:solidFill>
                </a:endParaRPr>
              </a:p>
            </p:txBody>
          </p:sp>
          <p:sp>
            <p:nvSpPr>
              <p:cNvPr id="17453" name="Text Box 54"/>
              <p:cNvSpPr txBox="1">
                <a:spLocks noChangeArrowheads="1"/>
              </p:cNvSpPr>
              <p:nvPr/>
            </p:nvSpPr>
            <p:spPr bwMode="auto">
              <a:xfrm>
                <a:off x="1961" y="1615"/>
                <a:ext cx="7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wrap="none" lIns="0" tIns="0" rIns="0" bIns="0">
                <a:spAutoFit/>
              </a:bodyPr>
              <a:lstStyle>
                <a:lvl1pPr>
                  <a:tabLst>
                    <a:tab pos="3946525" algn="l"/>
                  </a:tabLst>
                  <a:defRPr sz="1600">
                    <a:solidFill>
                      <a:schemeClr val="tx1"/>
                    </a:solidFill>
                    <a:latin typeface="Trebuchet MS" panose="020B0603020202020204" pitchFamily="34" charset="0"/>
                  </a:defRPr>
                </a:lvl1pPr>
                <a:lvl2pPr marL="742950" indent="-285750">
                  <a:tabLst>
                    <a:tab pos="3946525" algn="l"/>
                  </a:tabLst>
                  <a:defRPr sz="1600">
                    <a:solidFill>
                      <a:schemeClr val="tx1"/>
                    </a:solidFill>
                    <a:latin typeface="Trebuchet MS" panose="020B0603020202020204" pitchFamily="34" charset="0"/>
                  </a:defRPr>
                </a:lvl2pPr>
                <a:lvl3pPr marL="1143000" indent="-228600">
                  <a:tabLst>
                    <a:tab pos="3946525" algn="l"/>
                  </a:tabLst>
                  <a:defRPr sz="1600">
                    <a:solidFill>
                      <a:schemeClr val="tx1"/>
                    </a:solidFill>
                    <a:latin typeface="Trebuchet MS" panose="020B0603020202020204" pitchFamily="34" charset="0"/>
                  </a:defRPr>
                </a:lvl3pPr>
                <a:lvl4pPr marL="1600200" indent="-228600">
                  <a:tabLst>
                    <a:tab pos="3946525" algn="l"/>
                  </a:tabLst>
                  <a:defRPr sz="1600">
                    <a:solidFill>
                      <a:schemeClr val="tx1"/>
                    </a:solidFill>
                    <a:latin typeface="Trebuchet MS" panose="020B0603020202020204" pitchFamily="34" charset="0"/>
                  </a:defRPr>
                </a:lvl4pPr>
                <a:lvl5pPr marL="2057400" indent="-228600">
                  <a:tabLst>
                    <a:tab pos="3946525" algn="l"/>
                  </a:tabLst>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tabLst>
                    <a:tab pos="3946525" algn="l"/>
                  </a:tabLst>
                  <a:defRPr sz="1600">
                    <a:solidFill>
                      <a:schemeClr val="tx1"/>
                    </a:solidFill>
                    <a:latin typeface="Trebuchet MS" panose="020B0603020202020204" pitchFamily="34" charset="0"/>
                  </a:defRPr>
                </a:lvl9pPr>
              </a:lstStyle>
              <a:p>
                <a:pPr defTabSz="685800"/>
                <a:r>
                  <a:rPr lang="en-US" altLang="en-US" sz="1200" b="1">
                    <a:solidFill>
                      <a:prstClr val="black"/>
                    </a:solidFill>
                  </a:rPr>
                  <a:t>7</a:t>
                </a:r>
              </a:p>
            </p:txBody>
          </p:sp>
        </p:grpSp>
        <p:sp>
          <p:nvSpPr>
            <p:cNvPr id="17448" name="TextBox 54"/>
            <p:cNvSpPr txBox="1">
              <a:spLocks noChangeArrowheads="1"/>
            </p:cNvSpPr>
            <p:nvPr/>
          </p:nvSpPr>
          <p:spPr bwMode="auto">
            <a:xfrm>
              <a:off x="1856185" y="941785"/>
              <a:ext cx="402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r>
                <a:rPr lang="en-US" altLang="en-US" sz="1200">
                  <a:solidFill>
                    <a:prstClr val="black"/>
                  </a:solidFill>
                </a:rPr>
                <a:t>UE</a:t>
              </a:r>
            </a:p>
          </p:txBody>
        </p:sp>
        <p:sp>
          <p:nvSpPr>
            <p:cNvPr id="17449" name="Text Box 27"/>
            <p:cNvSpPr txBox="1">
              <a:spLocks noChangeArrowheads="1"/>
            </p:cNvSpPr>
            <p:nvPr/>
          </p:nvSpPr>
          <p:spPr bwMode="auto">
            <a:xfrm>
              <a:off x="6462712" y="2196703"/>
              <a:ext cx="1538288" cy="126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825" b="1">
                  <a:solidFill>
                    <a:prstClr val="black"/>
                  </a:solidFill>
                  <a:latin typeface="Arial" panose="020B0604020202020204" pitchFamily="34" charset="0"/>
                </a:rPr>
                <a:t>{RAND, AUTN, XRES, CK, IK}</a:t>
              </a:r>
            </a:p>
          </p:txBody>
        </p:sp>
        <p:sp>
          <p:nvSpPr>
            <p:cNvPr id="17450" name="Text Box 27"/>
            <p:cNvSpPr txBox="1">
              <a:spLocks noChangeArrowheads="1"/>
            </p:cNvSpPr>
            <p:nvPr/>
          </p:nvSpPr>
          <p:spPr bwMode="auto">
            <a:xfrm>
              <a:off x="6503194" y="2420541"/>
              <a:ext cx="1428750" cy="126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defTabSz="685800">
                <a:spcAft>
                  <a:spcPct val="0"/>
                </a:spcAft>
              </a:pPr>
              <a:r>
                <a:rPr lang="en-US" altLang="en-US" sz="825" b="1">
                  <a:solidFill>
                    <a:prstClr val="black"/>
                  </a:solidFill>
                  <a:latin typeface="Arial" panose="020B0604020202020204" pitchFamily="34" charset="0"/>
                </a:rPr>
                <a:t>{</a:t>
              </a:r>
              <a:r>
                <a:rPr lang="en-US" altLang="en-US" sz="825" b="1">
                  <a:solidFill>
                    <a:srgbClr val="FF0000"/>
                  </a:solidFill>
                  <a:latin typeface="Arial" panose="020B0604020202020204" pitchFamily="34" charset="0"/>
                </a:rPr>
                <a:t>RAND, AUTN, XRES, </a:t>
              </a:r>
              <a:r>
                <a:rPr lang="en-GB" altLang="en-US" sz="825" b="1">
                  <a:solidFill>
                    <a:srgbClr val="FF0000"/>
                  </a:solidFill>
                  <a:latin typeface="Comic Sans MS" panose="030F0702030302020204" pitchFamily="66" charset="0"/>
                </a:rPr>
                <a:t>K</a:t>
              </a:r>
              <a:r>
                <a:rPr lang="en-GB" altLang="en-US" sz="825" b="1" baseline="-25000">
                  <a:solidFill>
                    <a:srgbClr val="FF0000"/>
                  </a:solidFill>
                  <a:latin typeface="Comic Sans MS" panose="030F0702030302020204" pitchFamily="66" charset="0"/>
                </a:rPr>
                <a:t>ASME</a:t>
              </a:r>
              <a:r>
                <a:rPr lang="en-US" altLang="en-US" sz="825" b="1">
                  <a:solidFill>
                    <a:prstClr val="black"/>
                  </a:solidFill>
                  <a:latin typeface="Arial" panose="020B0604020202020204" pitchFamily="34" charset="0"/>
                </a:rPr>
                <a:t>}</a:t>
              </a:r>
            </a:p>
          </p:txBody>
        </p:sp>
      </p:grpSp>
      <p:sp>
        <p:nvSpPr>
          <p:cNvPr id="4" name="Slide Number Placeholder 3"/>
          <p:cNvSpPr>
            <a:spLocks noGrp="1"/>
          </p:cNvSpPr>
          <p:nvPr>
            <p:ph type="sldNum" sz="quarter" idx="12"/>
          </p:nvPr>
        </p:nvSpPr>
        <p:spPr/>
        <p:txBody>
          <a:bodyPr/>
          <a:lstStyle/>
          <a:p>
            <a:fld id="{28E6DBA0-3E94-45A8-9E03-5A6032C8525F}" type="slidenum">
              <a:rPr lang="en-US" smtClean="0">
                <a:solidFill>
                  <a:prstClr val="black">
                    <a:tint val="75000"/>
                  </a:prstClr>
                </a:solidFill>
              </a:rPr>
              <a:pPr/>
              <a:t>25</a:t>
            </a:fld>
            <a:endParaRPr lang="en-US">
              <a:solidFill>
                <a:prstClr val="black">
                  <a:tint val="75000"/>
                </a:prstClr>
              </a:solidFill>
            </a:endParaRPr>
          </a:p>
        </p:txBody>
      </p:sp>
    </p:spTree>
    <p:extLst>
      <p:ext uri="{BB962C8B-B14F-4D97-AF65-F5344CB8AC3E}">
        <p14:creationId xmlns:p14="http://schemas.microsoft.com/office/powerpoint/2010/main" val="1307475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28650" y="262591"/>
            <a:ext cx="7886700" cy="993775"/>
          </a:xfrm>
        </p:spPr>
        <p:txBody>
          <a:bodyPr vert="horz" lIns="68580" tIns="34290" rIns="68580" bIns="34290" rtlCol="0" anchor="ctr">
            <a:normAutofit/>
          </a:bodyPr>
          <a:lstStyle/>
          <a:p>
            <a:r>
              <a:rPr lang="en-US" altLang="en-US" dirty="0"/>
              <a:t>Security Layers in EUTRAN</a:t>
            </a:r>
          </a:p>
        </p:txBody>
      </p:sp>
      <p:grpSp>
        <p:nvGrpSpPr>
          <p:cNvPr id="21507" name="Group 3"/>
          <p:cNvGrpSpPr>
            <a:grpSpLocks/>
          </p:cNvGrpSpPr>
          <p:nvPr/>
        </p:nvGrpSpPr>
        <p:grpSpPr bwMode="auto">
          <a:xfrm>
            <a:off x="1600201" y="1796654"/>
            <a:ext cx="5993606" cy="2907506"/>
            <a:chOff x="624" y="860"/>
            <a:chExt cx="4497" cy="2198"/>
          </a:xfrm>
        </p:grpSpPr>
        <p:sp>
          <p:nvSpPr>
            <p:cNvPr id="21510" name="AutoShape 4"/>
            <p:cNvSpPr>
              <a:spLocks noChangeAspect="1" noChangeArrowheads="1"/>
            </p:cNvSpPr>
            <p:nvPr/>
          </p:nvSpPr>
          <p:spPr bwMode="auto">
            <a:xfrm>
              <a:off x="624" y="860"/>
              <a:ext cx="4497" cy="2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11" name="Freeform 5"/>
            <p:cNvSpPr>
              <a:spLocks/>
            </p:cNvSpPr>
            <p:nvPr/>
          </p:nvSpPr>
          <p:spPr bwMode="auto">
            <a:xfrm>
              <a:off x="643" y="1687"/>
              <a:ext cx="421" cy="422"/>
            </a:xfrm>
            <a:custGeom>
              <a:avLst/>
              <a:gdLst>
                <a:gd name="T0" fmla="*/ 0 w 605"/>
                <a:gd name="T1" fmla="*/ 211 h 604"/>
                <a:gd name="T2" fmla="*/ 210 w 605"/>
                <a:gd name="T3" fmla="*/ 0 h 604"/>
                <a:gd name="T4" fmla="*/ 421 w 605"/>
                <a:gd name="T5" fmla="*/ 211 h 604"/>
                <a:gd name="T6" fmla="*/ 421 w 605"/>
                <a:gd name="T7" fmla="*/ 211 h 604"/>
                <a:gd name="T8" fmla="*/ 210 w 605"/>
                <a:gd name="T9" fmla="*/ 422 h 604"/>
                <a:gd name="T10" fmla="*/ 0 w 605"/>
                <a:gd name="T11" fmla="*/ 211 h 604"/>
                <a:gd name="T12" fmla="*/ 0 60000 65536"/>
                <a:gd name="T13" fmla="*/ 0 60000 65536"/>
                <a:gd name="T14" fmla="*/ 0 60000 65536"/>
                <a:gd name="T15" fmla="*/ 0 60000 65536"/>
                <a:gd name="T16" fmla="*/ 0 60000 65536"/>
                <a:gd name="T17" fmla="*/ 0 60000 65536"/>
                <a:gd name="T18" fmla="*/ 0 w 605"/>
                <a:gd name="T19" fmla="*/ 0 h 604"/>
                <a:gd name="T20" fmla="*/ 605 w 605"/>
                <a:gd name="T21" fmla="*/ 604 h 604"/>
              </a:gdLst>
              <a:ahLst/>
              <a:cxnLst>
                <a:cxn ang="T12">
                  <a:pos x="T0" y="T1"/>
                </a:cxn>
                <a:cxn ang="T13">
                  <a:pos x="T2" y="T3"/>
                </a:cxn>
                <a:cxn ang="T14">
                  <a:pos x="T4" y="T5"/>
                </a:cxn>
                <a:cxn ang="T15">
                  <a:pos x="T6" y="T7"/>
                </a:cxn>
                <a:cxn ang="T16">
                  <a:pos x="T8" y="T9"/>
                </a:cxn>
                <a:cxn ang="T17">
                  <a:pos x="T10" y="T11"/>
                </a:cxn>
              </a:cxnLst>
              <a:rect l="T18" t="T19" r="T20" b="T21"/>
              <a:pathLst>
                <a:path w="605" h="604">
                  <a:moveTo>
                    <a:pt x="0" y="302"/>
                  </a:moveTo>
                  <a:cubicBezTo>
                    <a:pt x="0" y="135"/>
                    <a:pt x="135" y="0"/>
                    <a:pt x="302" y="0"/>
                  </a:cubicBezTo>
                  <a:cubicBezTo>
                    <a:pt x="469" y="0"/>
                    <a:pt x="605" y="135"/>
                    <a:pt x="605" y="302"/>
                  </a:cubicBezTo>
                  <a:cubicBezTo>
                    <a:pt x="605" y="302"/>
                    <a:pt x="605" y="302"/>
                    <a:pt x="605" y="302"/>
                  </a:cubicBezTo>
                  <a:cubicBezTo>
                    <a:pt x="605" y="469"/>
                    <a:pt x="469" y="604"/>
                    <a:pt x="302" y="604"/>
                  </a:cubicBezTo>
                  <a:cubicBezTo>
                    <a:pt x="135" y="604"/>
                    <a:pt x="0" y="469"/>
                    <a:pt x="0" y="302"/>
                  </a:cubicBezTo>
                </a:path>
              </a:pathLst>
            </a:custGeom>
            <a:solidFill>
              <a:srgbClr val="E8EEF7"/>
            </a:solidFill>
            <a:ln w="0">
              <a:solidFill>
                <a:srgbClr val="000000"/>
              </a:solidFill>
              <a:prstDash val="solid"/>
              <a:round/>
              <a:headEnd/>
              <a:tailEnd/>
            </a:ln>
          </p:spPr>
          <p:txBody>
            <a:bodyPr/>
            <a:lstStyle/>
            <a:p>
              <a:endParaRPr lang="en-US" sz="1050"/>
            </a:p>
          </p:txBody>
        </p:sp>
        <p:sp>
          <p:nvSpPr>
            <p:cNvPr id="21512" name="Freeform 6"/>
            <p:cNvSpPr>
              <a:spLocks/>
            </p:cNvSpPr>
            <p:nvPr/>
          </p:nvSpPr>
          <p:spPr bwMode="auto">
            <a:xfrm>
              <a:off x="643" y="1687"/>
              <a:ext cx="421" cy="422"/>
            </a:xfrm>
            <a:custGeom>
              <a:avLst/>
              <a:gdLst>
                <a:gd name="T0" fmla="*/ 0 w 816"/>
                <a:gd name="T1" fmla="*/ 211 h 816"/>
                <a:gd name="T2" fmla="*/ 210 w 816"/>
                <a:gd name="T3" fmla="*/ 0 h 816"/>
                <a:gd name="T4" fmla="*/ 421 w 816"/>
                <a:gd name="T5" fmla="*/ 211 h 816"/>
                <a:gd name="T6" fmla="*/ 421 w 816"/>
                <a:gd name="T7" fmla="*/ 211 h 816"/>
                <a:gd name="T8" fmla="*/ 210 w 816"/>
                <a:gd name="T9" fmla="*/ 422 h 816"/>
                <a:gd name="T10" fmla="*/ 0 w 816"/>
                <a:gd name="T11" fmla="*/ 211 h 816"/>
                <a:gd name="T12" fmla="*/ 0 60000 65536"/>
                <a:gd name="T13" fmla="*/ 0 60000 65536"/>
                <a:gd name="T14" fmla="*/ 0 60000 65536"/>
                <a:gd name="T15" fmla="*/ 0 60000 65536"/>
                <a:gd name="T16" fmla="*/ 0 60000 65536"/>
                <a:gd name="T17" fmla="*/ 0 60000 65536"/>
                <a:gd name="T18" fmla="*/ 0 w 816"/>
                <a:gd name="T19" fmla="*/ 0 h 816"/>
                <a:gd name="T20" fmla="*/ 816 w 816"/>
                <a:gd name="T21" fmla="*/ 816 h 816"/>
              </a:gdLst>
              <a:ahLst/>
              <a:cxnLst>
                <a:cxn ang="T12">
                  <a:pos x="T0" y="T1"/>
                </a:cxn>
                <a:cxn ang="T13">
                  <a:pos x="T2" y="T3"/>
                </a:cxn>
                <a:cxn ang="T14">
                  <a:pos x="T4" y="T5"/>
                </a:cxn>
                <a:cxn ang="T15">
                  <a:pos x="T6" y="T7"/>
                </a:cxn>
                <a:cxn ang="T16">
                  <a:pos x="T8" y="T9"/>
                </a:cxn>
                <a:cxn ang="T17">
                  <a:pos x="T10" y="T11"/>
                </a:cxn>
              </a:cxnLst>
              <a:rect l="T18" t="T19" r="T20" b="T21"/>
              <a:pathLst>
                <a:path w="816" h="816">
                  <a:moveTo>
                    <a:pt x="0" y="408"/>
                  </a:moveTo>
                  <a:cubicBezTo>
                    <a:pt x="0" y="183"/>
                    <a:pt x="182" y="0"/>
                    <a:pt x="407" y="0"/>
                  </a:cubicBezTo>
                  <a:cubicBezTo>
                    <a:pt x="633" y="0"/>
                    <a:pt x="816" y="183"/>
                    <a:pt x="816" y="408"/>
                  </a:cubicBezTo>
                  <a:cubicBezTo>
                    <a:pt x="816" y="408"/>
                    <a:pt x="816" y="408"/>
                    <a:pt x="816" y="408"/>
                  </a:cubicBezTo>
                  <a:cubicBezTo>
                    <a:pt x="816" y="633"/>
                    <a:pt x="633" y="816"/>
                    <a:pt x="407" y="816"/>
                  </a:cubicBezTo>
                  <a:cubicBezTo>
                    <a:pt x="182" y="816"/>
                    <a:pt x="0" y="633"/>
                    <a:pt x="0" y="408"/>
                  </a:cubicBezTo>
                </a:path>
              </a:pathLst>
            </a:custGeom>
            <a:noFill/>
            <a:ln w="444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13" name="Rectangle 7"/>
            <p:cNvSpPr>
              <a:spLocks noChangeArrowheads="1"/>
            </p:cNvSpPr>
            <p:nvPr/>
          </p:nvSpPr>
          <p:spPr bwMode="auto">
            <a:xfrm>
              <a:off x="758" y="1809"/>
              <a:ext cx="135"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UE</a:t>
              </a:r>
              <a:endParaRPr lang="en-US" altLang="en-US" sz="1800">
                <a:latin typeface="Arial" panose="020B0604020202020204" pitchFamily="34" charset="0"/>
              </a:endParaRPr>
            </a:p>
          </p:txBody>
        </p:sp>
        <p:sp>
          <p:nvSpPr>
            <p:cNvPr id="21514" name="Freeform 8"/>
            <p:cNvSpPr>
              <a:spLocks/>
            </p:cNvSpPr>
            <p:nvPr/>
          </p:nvSpPr>
          <p:spPr bwMode="auto">
            <a:xfrm>
              <a:off x="2242" y="1140"/>
              <a:ext cx="462" cy="463"/>
            </a:xfrm>
            <a:custGeom>
              <a:avLst/>
              <a:gdLst>
                <a:gd name="T0" fmla="*/ 0 w 665"/>
                <a:gd name="T1" fmla="*/ 231 h 665"/>
                <a:gd name="T2" fmla="*/ 231 w 665"/>
                <a:gd name="T3" fmla="*/ 0 h 665"/>
                <a:gd name="T4" fmla="*/ 462 w 665"/>
                <a:gd name="T5" fmla="*/ 231 h 665"/>
                <a:gd name="T6" fmla="*/ 462 w 665"/>
                <a:gd name="T7" fmla="*/ 231 h 665"/>
                <a:gd name="T8" fmla="*/ 231 w 665"/>
                <a:gd name="T9" fmla="*/ 463 h 665"/>
                <a:gd name="T10" fmla="*/ 0 w 665"/>
                <a:gd name="T11" fmla="*/ 231 h 665"/>
                <a:gd name="T12" fmla="*/ 0 60000 65536"/>
                <a:gd name="T13" fmla="*/ 0 60000 65536"/>
                <a:gd name="T14" fmla="*/ 0 60000 65536"/>
                <a:gd name="T15" fmla="*/ 0 60000 65536"/>
                <a:gd name="T16" fmla="*/ 0 60000 65536"/>
                <a:gd name="T17" fmla="*/ 0 60000 65536"/>
                <a:gd name="T18" fmla="*/ 0 w 665"/>
                <a:gd name="T19" fmla="*/ 0 h 665"/>
                <a:gd name="T20" fmla="*/ 665 w 665"/>
                <a:gd name="T21" fmla="*/ 665 h 665"/>
              </a:gdLst>
              <a:ahLst/>
              <a:cxnLst>
                <a:cxn ang="T12">
                  <a:pos x="T0" y="T1"/>
                </a:cxn>
                <a:cxn ang="T13">
                  <a:pos x="T2" y="T3"/>
                </a:cxn>
                <a:cxn ang="T14">
                  <a:pos x="T4" y="T5"/>
                </a:cxn>
                <a:cxn ang="T15">
                  <a:pos x="T6" y="T7"/>
                </a:cxn>
                <a:cxn ang="T16">
                  <a:pos x="T8" y="T9"/>
                </a:cxn>
                <a:cxn ang="T17">
                  <a:pos x="T10" y="T11"/>
                </a:cxn>
              </a:cxnLst>
              <a:rect l="T18" t="T19" r="T20" b="T21"/>
              <a:pathLst>
                <a:path w="665" h="665">
                  <a:moveTo>
                    <a:pt x="0" y="332"/>
                  </a:moveTo>
                  <a:cubicBezTo>
                    <a:pt x="0" y="149"/>
                    <a:pt x="149" y="0"/>
                    <a:pt x="333" y="0"/>
                  </a:cubicBezTo>
                  <a:cubicBezTo>
                    <a:pt x="516" y="0"/>
                    <a:pt x="665" y="149"/>
                    <a:pt x="665" y="332"/>
                  </a:cubicBezTo>
                  <a:cubicBezTo>
                    <a:pt x="665" y="332"/>
                    <a:pt x="665" y="332"/>
                    <a:pt x="665" y="332"/>
                  </a:cubicBezTo>
                  <a:cubicBezTo>
                    <a:pt x="665" y="516"/>
                    <a:pt x="516" y="665"/>
                    <a:pt x="333" y="665"/>
                  </a:cubicBezTo>
                  <a:cubicBezTo>
                    <a:pt x="149" y="665"/>
                    <a:pt x="0" y="516"/>
                    <a:pt x="0" y="332"/>
                  </a:cubicBezTo>
                </a:path>
              </a:pathLst>
            </a:custGeom>
            <a:solidFill>
              <a:srgbClr val="E8EEF7"/>
            </a:solidFill>
            <a:ln w="0">
              <a:solidFill>
                <a:srgbClr val="000000"/>
              </a:solidFill>
              <a:prstDash val="solid"/>
              <a:round/>
              <a:headEnd/>
              <a:tailEnd/>
            </a:ln>
          </p:spPr>
          <p:txBody>
            <a:bodyPr/>
            <a:lstStyle/>
            <a:p>
              <a:endParaRPr lang="en-US" sz="1050"/>
            </a:p>
          </p:txBody>
        </p:sp>
        <p:sp>
          <p:nvSpPr>
            <p:cNvPr id="21515" name="Freeform 9"/>
            <p:cNvSpPr>
              <a:spLocks/>
            </p:cNvSpPr>
            <p:nvPr/>
          </p:nvSpPr>
          <p:spPr bwMode="auto">
            <a:xfrm>
              <a:off x="2242" y="1140"/>
              <a:ext cx="462" cy="463"/>
            </a:xfrm>
            <a:custGeom>
              <a:avLst/>
              <a:gdLst>
                <a:gd name="T0" fmla="*/ 0 w 896"/>
                <a:gd name="T1" fmla="*/ 231 h 897"/>
                <a:gd name="T2" fmla="*/ 232 w 896"/>
                <a:gd name="T3" fmla="*/ 0 h 897"/>
                <a:gd name="T4" fmla="*/ 462 w 896"/>
                <a:gd name="T5" fmla="*/ 231 h 897"/>
                <a:gd name="T6" fmla="*/ 462 w 896"/>
                <a:gd name="T7" fmla="*/ 231 h 897"/>
                <a:gd name="T8" fmla="*/ 232 w 896"/>
                <a:gd name="T9" fmla="*/ 463 h 897"/>
                <a:gd name="T10" fmla="*/ 0 w 896"/>
                <a:gd name="T11" fmla="*/ 231 h 897"/>
                <a:gd name="T12" fmla="*/ 0 60000 65536"/>
                <a:gd name="T13" fmla="*/ 0 60000 65536"/>
                <a:gd name="T14" fmla="*/ 0 60000 65536"/>
                <a:gd name="T15" fmla="*/ 0 60000 65536"/>
                <a:gd name="T16" fmla="*/ 0 60000 65536"/>
                <a:gd name="T17" fmla="*/ 0 60000 65536"/>
                <a:gd name="T18" fmla="*/ 0 w 896"/>
                <a:gd name="T19" fmla="*/ 0 h 897"/>
                <a:gd name="T20" fmla="*/ 896 w 896"/>
                <a:gd name="T21" fmla="*/ 897 h 897"/>
              </a:gdLst>
              <a:ahLst/>
              <a:cxnLst>
                <a:cxn ang="T12">
                  <a:pos x="T0" y="T1"/>
                </a:cxn>
                <a:cxn ang="T13">
                  <a:pos x="T2" y="T3"/>
                </a:cxn>
                <a:cxn ang="T14">
                  <a:pos x="T4" y="T5"/>
                </a:cxn>
                <a:cxn ang="T15">
                  <a:pos x="T6" y="T7"/>
                </a:cxn>
                <a:cxn ang="T16">
                  <a:pos x="T8" y="T9"/>
                </a:cxn>
                <a:cxn ang="T17">
                  <a:pos x="T10" y="T11"/>
                </a:cxn>
              </a:cxnLst>
              <a:rect l="T18" t="T19" r="T20" b="T21"/>
              <a:pathLst>
                <a:path w="896" h="897">
                  <a:moveTo>
                    <a:pt x="0" y="448"/>
                  </a:moveTo>
                  <a:cubicBezTo>
                    <a:pt x="0" y="201"/>
                    <a:pt x="201" y="0"/>
                    <a:pt x="449" y="0"/>
                  </a:cubicBezTo>
                  <a:cubicBezTo>
                    <a:pt x="696" y="0"/>
                    <a:pt x="896" y="201"/>
                    <a:pt x="896" y="448"/>
                  </a:cubicBezTo>
                  <a:cubicBezTo>
                    <a:pt x="896" y="448"/>
                    <a:pt x="896" y="448"/>
                    <a:pt x="896" y="448"/>
                  </a:cubicBezTo>
                  <a:cubicBezTo>
                    <a:pt x="896" y="696"/>
                    <a:pt x="696" y="897"/>
                    <a:pt x="449" y="897"/>
                  </a:cubicBezTo>
                  <a:cubicBezTo>
                    <a:pt x="201" y="897"/>
                    <a:pt x="0" y="696"/>
                    <a:pt x="0" y="448"/>
                  </a:cubicBezTo>
                </a:path>
              </a:pathLst>
            </a:custGeom>
            <a:noFill/>
            <a:ln w="444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16" name="Rectangle 10"/>
            <p:cNvSpPr>
              <a:spLocks noChangeArrowheads="1"/>
            </p:cNvSpPr>
            <p:nvPr/>
          </p:nvSpPr>
          <p:spPr bwMode="auto">
            <a:xfrm>
              <a:off x="2338" y="1284"/>
              <a:ext cx="185"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eNB</a:t>
              </a:r>
              <a:endParaRPr lang="en-US" altLang="en-US" sz="1800">
                <a:latin typeface="Arial" panose="020B0604020202020204" pitchFamily="34" charset="0"/>
              </a:endParaRPr>
            </a:p>
          </p:txBody>
        </p:sp>
        <p:sp>
          <p:nvSpPr>
            <p:cNvPr id="21517" name="Freeform 11"/>
            <p:cNvSpPr>
              <a:spLocks/>
            </p:cNvSpPr>
            <p:nvPr/>
          </p:nvSpPr>
          <p:spPr bwMode="auto">
            <a:xfrm>
              <a:off x="2242" y="2109"/>
              <a:ext cx="462" cy="464"/>
            </a:xfrm>
            <a:custGeom>
              <a:avLst/>
              <a:gdLst>
                <a:gd name="T0" fmla="*/ 0 w 665"/>
                <a:gd name="T1" fmla="*/ 232 h 666"/>
                <a:gd name="T2" fmla="*/ 231 w 665"/>
                <a:gd name="T3" fmla="*/ 0 h 666"/>
                <a:gd name="T4" fmla="*/ 462 w 665"/>
                <a:gd name="T5" fmla="*/ 232 h 666"/>
                <a:gd name="T6" fmla="*/ 462 w 665"/>
                <a:gd name="T7" fmla="*/ 232 h 666"/>
                <a:gd name="T8" fmla="*/ 231 w 665"/>
                <a:gd name="T9" fmla="*/ 464 h 666"/>
                <a:gd name="T10" fmla="*/ 0 w 665"/>
                <a:gd name="T11" fmla="*/ 232 h 666"/>
                <a:gd name="T12" fmla="*/ 0 60000 65536"/>
                <a:gd name="T13" fmla="*/ 0 60000 65536"/>
                <a:gd name="T14" fmla="*/ 0 60000 65536"/>
                <a:gd name="T15" fmla="*/ 0 60000 65536"/>
                <a:gd name="T16" fmla="*/ 0 60000 65536"/>
                <a:gd name="T17" fmla="*/ 0 60000 65536"/>
                <a:gd name="T18" fmla="*/ 0 w 665"/>
                <a:gd name="T19" fmla="*/ 0 h 666"/>
                <a:gd name="T20" fmla="*/ 665 w 665"/>
                <a:gd name="T21" fmla="*/ 666 h 666"/>
              </a:gdLst>
              <a:ahLst/>
              <a:cxnLst>
                <a:cxn ang="T12">
                  <a:pos x="T0" y="T1"/>
                </a:cxn>
                <a:cxn ang="T13">
                  <a:pos x="T2" y="T3"/>
                </a:cxn>
                <a:cxn ang="T14">
                  <a:pos x="T4" y="T5"/>
                </a:cxn>
                <a:cxn ang="T15">
                  <a:pos x="T6" y="T7"/>
                </a:cxn>
                <a:cxn ang="T16">
                  <a:pos x="T8" y="T9"/>
                </a:cxn>
                <a:cxn ang="T17">
                  <a:pos x="T10" y="T11"/>
                </a:cxn>
              </a:cxnLst>
              <a:rect l="T18" t="T19" r="T20" b="T21"/>
              <a:pathLst>
                <a:path w="665" h="666">
                  <a:moveTo>
                    <a:pt x="0" y="333"/>
                  </a:moveTo>
                  <a:cubicBezTo>
                    <a:pt x="0" y="149"/>
                    <a:pt x="149" y="0"/>
                    <a:pt x="333" y="0"/>
                  </a:cubicBezTo>
                  <a:cubicBezTo>
                    <a:pt x="516" y="0"/>
                    <a:pt x="665" y="149"/>
                    <a:pt x="665" y="333"/>
                  </a:cubicBezTo>
                  <a:cubicBezTo>
                    <a:pt x="665" y="333"/>
                    <a:pt x="665" y="333"/>
                    <a:pt x="665" y="333"/>
                  </a:cubicBezTo>
                  <a:cubicBezTo>
                    <a:pt x="665" y="517"/>
                    <a:pt x="516" y="666"/>
                    <a:pt x="333" y="666"/>
                  </a:cubicBezTo>
                  <a:cubicBezTo>
                    <a:pt x="149" y="666"/>
                    <a:pt x="0" y="517"/>
                    <a:pt x="0" y="333"/>
                  </a:cubicBezTo>
                </a:path>
              </a:pathLst>
            </a:custGeom>
            <a:solidFill>
              <a:srgbClr val="E8EEF7"/>
            </a:solidFill>
            <a:ln w="0">
              <a:solidFill>
                <a:srgbClr val="000000"/>
              </a:solidFill>
              <a:prstDash val="solid"/>
              <a:round/>
              <a:headEnd/>
              <a:tailEnd/>
            </a:ln>
          </p:spPr>
          <p:txBody>
            <a:bodyPr/>
            <a:lstStyle/>
            <a:p>
              <a:endParaRPr lang="en-US" sz="1050"/>
            </a:p>
          </p:txBody>
        </p:sp>
        <p:sp>
          <p:nvSpPr>
            <p:cNvPr id="21518" name="Freeform 12"/>
            <p:cNvSpPr>
              <a:spLocks/>
            </p:cNvSpPr>
            <p:nvPr/>
          </p:nvSpPr>
          <p:spPr bwMode="auto">
            <a:xfrm>
              <a:off x="2242" y="2109"/>
              <a:ext cx="462" cy="464"/>
            </a:xfrm>
            <a:custGeom>
              <a:avLst/>
              <a:gdLst>
                <a:gd name="T0" fmla="*/ 0 w 896"/>
                <a:gd name="T1" fmla="*/ 232 h 899"/>
                <a:gd name="T2" fmla="*/ 232 w 896"/>
                <a:gd name="T3" fmla="*/ 0 h 899"/>
                <a:gd name="T4" fmla="*/ 462 w 896"/>
                <a:gd name="T5" fmla="*/ 232 h 899"/>
                <a:gd name="T6" fmla="*/ 462 w 896"/>
                <a:gd name="T7" fmla="*/ 232 h 899"/>
                <a:gd name="T8" fmla="*/ 232 w 896"/>
                <a:gd name="T9" fmla="*/ 464 h 899"/>
                <a:gd name="T10" fmla="*/ 0 w 896"/>
                <a:gd name="T11" fmla="*/ 232 h 899"/>
                <a:gd name="T12" fmla="*/ 0 60000 65536"/>
                <a:gd name="T13" fmla="*/ 0 60000 65536"/>
                <a:gd name="T14" fmla="*/ 0 60000 65536"/>
                <a:gd name="T15" fmla="*/ 0 60000 65536"/>
                <a:gd name="T16" fmla="*/ 0 60000 65536"/>
                <a:gd name="T17" fmla="*/ 0 60000 65536"/>
                <a:gd name="T18" fmla="*/ 0 w 896"/>
                <a:gd name="T19" fmla="*/ 0 h 899"/>
                <a:gd name="T20" fmla="*/ 896 w 896"/>
                <a:gd name="T21" fmla="*/ 899 h 899"/>
              </a:gdLst>
              <a:ahLst/>
              <a:cxnLst>
                <a:cxn ang="T12">
                  <a:pos x="T0" y="T1"/>
                </a:cxn>
                <a:cxn ang="T13">
                  <a:pos x="T2" y="T3"/>
                </a:cxn>
                <a:cxn ang="T14">
                  <a:pos x="T4" y="T5"/>
                </a:cxn>
                <a:cxn ang="T15">
                  <a:pos x="T6" y="T7"/>
                </a:cxn>
                <a:cxn ang="T16">
                  <a:pos x="T8" y="T9"/>
                </a:cxn>
                <a:cxn ang="T17">
                  <a:pos x="T10" y="T11"/>
                </a:cxn>
              </a:cxnLst>
              <a:rect l="T18" t="T19" r="T20" b="T21"/>
              <a:pathLst>
                <a:path w="896" h="899">
                  <a:moveTo>
                    <a:pt x="0" y="449"/>
                  </a:moveTo>
                  <a:cubicBezTo>
                    <a:pt x="0" y="201"/>
                    <a:pt x="201" y="0"/>
                    <a:pt x="449" y="0"/>
                  </a:cubicBezTo>
                  <a:cubicBezTo>
                    <a:pt x="696" y="0"/>
                    <a:pt x="896" y="201"/>
                    <a:pt x="896" y="449"/>
                  </a:cubicBezTo>
                  <a:cubicBezTo>
                    <a:pt x="896" y="449"/>
                    <a:pt x="896" y="449"/>
                    <a:pt x="896" y="449"/>
                  </a:cubicBezTo>
                  <a:cubicBezTo>
                    <a:pt x="896" y="698"/>
                    <a:pt x="696" y="899"/>
                    <a:pt x="449" y="899"/>
                  </a:cubicBezTo>
                  <a:cubicBezTo>
                    <a:pt x="201" y="899"/>
                    <a:pt x="0" y="698"/>
                    <a:pt x="0" y="449"/>
                  </a:cubicBezTo>
                </a:path>
              </a:pathLst>
            </a:custGeom>
            <a:noFill/>
            <a:ln w="444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19" name="Rectangle 13"/>
            <p:cNvSpPr>
              <a:spLocks noChangeArrowheads="1"/>
            </p:cNvSpPr>
            <p:nvPr/>
          </p:nvSpPr>
          <p:spPr bwMode="auto">
            <a:xfrm>
              <a:off x="2338" y="2254"/>
              <a:ext cx="185"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eNB</a:t>
              </a:r>
              <a:endParaRPr lang="en-US" altLang="en-US" sz="1800">
                <a:latin typeface="Arial" panose="020B0604020202020204" pitchFamily="34" charset="0"/>
              </a:endParaRPr>
            </a:p>
          </p:txBody>
        </p:sp>
        <p:sp>
          <p:nvSpPr>
            <p:cNvPr id="21520" name="Line 14"/>
            <p:cNvSpPr>
              <a:spLocks noChangeShapeType="1"/>
            </p:cNvSpPr>
            <p:nvPr/>
          </p:nvSpPr>
          <p:spPr bwMode="auto">
            <a:xfrm flipH="1">
              <a:off x="1064" y="1372"/>
              <a:ext cx="1178" cy="526"/>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21" name="Rectangle 15"/>
            <p:cNvSpPr>
              <a:spLocks noChangeArrowheads="1"/>
            </p:cNvSpPr>
            <p:nvPr/>
          </p:nvSpPr>
          <p:spPr bwMode="auto">
            <a:xfrm>
              <a:off x="1556" y="1546"/>
              <a:ext cx="182" cy="1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22" name="Rectangle 16"/>
            <p:cNvSpPr>
              <a:spLocks noChangeArrowheads="1"/>
            </p:cNvSpPr>
            <p:nvPr/>
          </p:nvSpPr>
          <p:spPr bwMode="auto">
            <a:xfrm>
              <a:off x="1559" y="1541"/>
              <a:ext cx="12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Xu</a:t>
              </a:r>
              <a:endParaRPr lang="en-US" altLang="en-US" sz="1800">
                <a:latin typeface="Arial" panose="020B0604020202020204" pitchFamily="34" charset="0"/>
              </a:endParaRPr>
            </a:p>
          </p:txBody>
        </p:sp>
        <p:sp>
          <p:nvSpPr>
            <p:cNvPr id="21523" name="Line 17"/>
            <p:cNvSpPr>
              <a:spLocks noChangeShapeType="1"/>
            </p:cNvSpPr>
            <p:nvPr/>
          </p:nvSpPr>
          <p:spPr bwMode="auto">
            <a:xfrm flipH="1" flipV="1">
              <a:off x="1064" y="1898"/>
              <a:ext cx="1178" cy="442"/>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24" name="Rectangle 18"/>
            <p:cNvSpPr>
              <a:spLocks noChangeArrowheads="1"/>
            </p:cNvSpPr>
            <p:nvPr/>
          </p:nvSpPr>
          <p:spPr bwMode="auto">
            <a:xfrm>
              <a:off x="1556" y="2031"/>
              <a:ext cx="182" cy="1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25" name="Rectangle 19"/>
            <p:cNvSpPr>
              <a:spLocks noChangeArrowheads="1"/>
            </p:cNvSpPr>
            <p:nvPr/>
          </p:nvSpPr>
          <p:spPr bwMode="auto">
            <a:xfrm>
              <a:off x="1559" y="2031"/>
              <a:ext cx="12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Xu</a:t>
              </a:r>
              <a:endParaRPr lang="en-US" altLang="en-US" sz="1800">
                <a:latin typeface="Arial" panose="020B0604020202020204" pitchFamily="34" charset="0"/>
              </a:endParaRPr>
            </a:p>
          </p:txBody>
        </p:sp>
        <p:sp>
          <p:nvSpPr>
            <p:cNvPr id="21526" name="Rectangle 20"/>
            <p:cNvSpPr>
              <a:spLocks noChangeArrowheads="1"/>
            </p:cNvSpPr>
            <p:nvPr/>
          </p:nvSpPr>
          <p:spPr bwMode="auto">
            <a:xfrm>
              <a:off x="3795" y="1416"/>
              <a:ext cx="502" cy="198"/>
            </a:xfrm>
            <a:prstGeom prst="rect">
              <a:avLst/>
            </a:prstGeom>
            <a:solidFill>
              <a:srgbClr val="E8EE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27" name="Rectangle 21"/>
            <p:cNvSpPr>
              <a:spLocks noChangeArrowheads="1"/>
            </p:cNvSpPr>
            <p:nvPr/>
          </p:nvSpPr>
          <p:spPr bwMode="auto">
            <a:xfrm>
              <a:off x="3795" y="1416"/>
              <a:ext cx="502" cy="198"/>
            </a:xfrm>
            <a:prstGeom prst="rect">
              <a:avLst/>
            </a:prstGeom>
            <a:noFill/>
            <a:ln w="444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28" name="Rectangle 22"/>
            <p:cNvSpPr>
              <a:spLocks noChangeArrowheads="1"/>
            </p:cNvSpPr>
            <p:nvPr/>
          </p:nvSpPr>
          <p:spPr bwMode="auto">
            <a:xfrm>
              <a:off x="3864" y="1429"/>
              <a:ext cx="242"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MME</a:t>
              </a:r>
              <a:endParaRPr lang="en-US" altLang="en-US" sz="1800">
                <a:latin typeface="Arial" panose="020B0604020202020204" pitchFamily="34" charset="0"/>
              </a:endParaRPr>
            </a:p>
          </p:txBody>
        </p:sp>
        <p:sp>
          <p:nvSpPr>
            <p:cNvPr id="21529" name="Line 23"/>
            <p:cNvSpPr>
              <a:spLocks noChangeShapeType="1"/>
            </p:cNvSpPr>
            <p:nvPr/>
          </p:nvSpPr>
          <p:spPr bwMode="auto">
            <a:xfrm flipH="1" flipV="1">
              <a:off x="2704" y="1372"/>
              <a:ext cx="1091" cy="144"/>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30" name="Rectangle 24"/>
            <p:cNvSpPr>
              <a:spLocks noChangeArrowheads="1"/>
            </p:cNvSpPr>
            <p:nvPr/>
          </p:nvSpPr>
          <p:spPr bwMode="auto">
            <a:xfrm>
              <a:off x="3091" y="1354"/>
              <a:ext cx="306" cy="1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31" name="Rectangle 25"/>
            <p:cNvSpPr>
              <a:spLocks noChangeArrowheads="1"/>
            </p:cNvSpPr>
            <p:nvPr/>
          </p:nvSpPr>
          <p:spPr bwMode="auto">
            <a:xfrm>
              <a:off x="3095" y="1350"/>
              <a:ext cx="5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S</a:t>
              </a:r>
              <a:endParaRPr lang="en-US" altLang="en-US" sz="1800">
                <a:latin typeface="Arial" panose="020B0604020202020204" pitchFamily="34" charset="0"/>
              </a:endParaRPr>
            </a:p>
          </p:txBody>
        </p:sp>
        <p:sp>
          <p:nvSpPr>
            <p:cNvPr id="21532" name="Rectangle 26"/>
            <p:cNvSpPr>
              <a:spLocks noChangeArrowheads="1"/>
            </p:cNvSpPr>
            <p:nvPr/>
          </p:nvSpPr>
          <p:spPr bwMode="auto">
            <a:xfrm>
              <a:off x="3185" y="1350"/>
              <a:ext cx="5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1</a:t>
              </a:r>
              <a:endParaRPr lang="en-US" altLang="en-US" sz="1800">
                <a:latin typeface="Arial" panose="020B0604020202020204" pitchFamily="34" charset="0"/>
              </a:endParaRPr>
            </a:p>
          </p:txBody>
        </p:sp>
        <p:sp>
          <p:nvSpPr>
            <p:cNvPr id="21533" name="Rectangle 27"/>
            <p:cNvSpPr>
              <a:spLocks noChangeArrowheads="1"/>
            </p:cNvSpPr>
            <p:nvPr/>
          </p:nvSpPr>
          <p:spPr bwMode="auto">
            <a:xfrm>
              <a:off x="3251" y="1350"/>
              <a:ext cx="3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34" name="Rectangle 28"/>
            <p:cNvSpPr>
              <a:spLocks noChangeArrowheads="1"/>
            </p:cNvSpPr>
            <p:nvPr/>
          </p:nvSpPr>
          <p:spPr bwMode="auto">
            <a:xfrm>
              <a:off x="3307" y="1350"/>
              <a:ext cx="6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C</a:t>
              </a:r>
              <a:endParaRPr lang="en-US" altLang="en-US" sz="1800">
                <a:latin typeface="Arial" panose="020B0604020202020204" pitchFamily="34" charset="0"/>
              </a:endParaRPr>
            </a:p>
          </p:txBody>
        </p:sp>
        <p:sp>
          <p:nvSpPr>
            <p:cNvPr id="21535" name="Line 29"/>
            <p:cNvSpPr>
              <a:spLocks noChangeShapeType="1"/>
            </p:cNvSpPr>
            <p:nvPr/>
          </p:nvSpPr>
          <p:spPr bwMode="auto">
            <a:xfrm flipH="1">
              <a:off x="2704" y="1516"/>
              <a:ext cx="1091" cy="824"/>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36" name="Rectangle 30"/>
            <p:cNvSpPr>
              <a:spLocks noChangeArrowheads="1"/>
            </p:cNvSpPr>
            <p:nvPr/>
          </p:nvSpPr>
          <p:spPr bwMode="auto">
            <a:xfrm>
              <a:off x="3091" y="1839"/>
              <a:ext cx="306" cy="1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37" name="Rectangle 31"/>
            <p:cNvSpPr>
              <a:spLocks noChangeArrowheads="1"/>
            </p:cNvSpPr>
            <p:nvPr/>
          </p:nvSpPr>
          <p:spPr bwMode="auto">
            <a:xfrm>
              <a:off x="3095" y="1841"/>
              <a:ext cx="5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S</a:t>
              </a:r>
              <a:endParaRPr lang="en-US" altLang="en-US" sz="1800">
                <a:latin typeface="Arial" panose="020B0604020202020204" pitchFamily="34" charset="0"/>
              </a:endParaRPr>
            </a:p>
          </p:txBody>
        </p:sp>
        <p:sp>
          <p:nvSpPr>
            <p:cNvPr id="21538" name="Rectangle 32"/>
            <p:cNvSpPr>
              <a:spLocks noChangeArrowheads="1"/>
            </p:cNvSpPr>
            <p:nvPr/>
          </p:nvSpPr>
          <p:spPr bwMode="auto">
            <a:xfrm>
              <a:off x="3185" y="1841"/>
              <a:ext cx="5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1</a:t>
              </a:r>
              <a:endParaRPr lang="en-US" altLang="en-US" sz="1800">
                <a:latin typeface="Arial" panose="020B0604020202020204" pitchFamily="34" charset="0"/>
              </a:endParaRPr>
            </a:p>
          </p:txBody>
        </p:sp>
        <p:sp>
          <p:nvSpPr>
            <p:cNvPr id="21539" name="Rectangle 33"/>
            <p:cNvSpPr>
              <a:spLocks noChangeArrowheads="1"/>
            </p:cNvSpPr>
            <p:nvPr/>
          </p:nvSpPr>
          <p:spPr bwMode="auto">
            <a:xfrm>
              <a:off x="3251" y="1841"/>
              <a:ext cx="3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40" name="Rectangle 34"/>
            <p:cNvSpPr>
              <a:spLocks noChangeArrowheads="1"/>
            </p:cNvSpPr>
            <p:nvPr/>
          </p:nvSpPr>
          <p:spPr bwMode="auto">
            <a:xfrm>
              <a:off x="3307" y="1841"/>
              <a:ext cx="6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C</a:t>
              </a:r>
              <a:endParaRPr lang="en-US" altLang="en-US" sz="1800">
                <a:latin typeface="Arial" panose="020B0604020202020204" pitchFamily="34" charset="0"/>
              </a:endParaRPr>
            </a:p>
          </p:txBody>
        </p:sp>
        <p:sp>
          <p:nvSpPr>
            <p:cNvPr id="21541" name="Line 35"/>
            <p:cNvSpPr>
              <a:spLocks noChangeShapeType="1"/>
            </p:cNvSpPr>
            <p:nvPr/>
          </p:nvSpPr>
          <p:spPr bwMode="auto">
            <a:xfrm>
              <a:off x="2473" y="1603"/>
              <a:ext cx="0" cy="506"/>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42" name="Rectangle 36"/>
            <p:cNvSpPr>
              <a:spLocks noChangeArrowheads="1"/>
            </p:cNvSpPr>
            <p:nvPr/>
          </p:nvSpPr>
          <p:spPr bwMode="auto">
            <a:xfrm>
              <a:off x="2377" y="1767"/>
              <a:ext cx="181" cy="1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43" name="Rectangle 37"/>
            <p:cNvSpPr>
              <a:spLocks noChangeArrowheads="1"/>
            </p:cNvSpPr>
            <p:nvPr/>
          </p:nvSpPr>
          <p:spPr bwMode="auto">
            <a:xfrm>
              <a:off x="2383" y="1763"/>
              <a:ext cx="73"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X</a:t>
              </a:r>
              <a:endParaRPr lang="en-US" altLang="en-US" sz="1800">
                <a:latin typeface="Arial" panose="020B0604020202020204" pitchFamily="34" charset="0"/>
              </a:endParaRPr>
            </a:p>
          </p:txBody>
        </p:sp>
        <p:sp>
          <p:nvSpPr>
            <p:cNvPr id="21544" name="Rectangle 38"/>
            <p:cNvSpPr>
              <a:spLocks noChangeArrowheads="1"/>
            </p:cNvSpPr>
            <p:nvPr/>
          </p:nvSpPr>
          <p:spPr bwMode="auto">
            <a:xfrm>
              <a:off x="2494" y="1763"/>
              <a:ext cx="5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2</a:t>
              </a:r>
              <a:endParaRPr lang="en-US" altLang="en-US" sz="1800">
                <a:latin typeface="Arial" panose="020B0604020202020204" pitchFamily="34" charset="0"/>
              </a:endParaRPr>
            </a:p>
          </p:txBody>
        </p:sp>
        <p:sp>
          <p:nvSpPr>
            <p:cNvPr id="21545" name="Freeform 39"/>
            <p:cNvSpPr>
              <a:spLocks/>
            </p:cNvSpPr>
            <p:nvPr/>
          </p:nvSpPr>
          <p:spPr bwMode="auto">
            <a:xfrm>
              <a:off x="1400" y="887"/>
              <a:ext cx="3703" cy="1981"/>
            </a:xfrm>
            <a:custGeom>
              <a:avLst/>
              <a:gdLst>
                <a:gd name="T0" fmla="*/ 0 w 7173"/>
                <a:gd name="T1" fmla="*/ 991 h 3836"/>
                <a:gd name="T2" fmla="*/ 1851 w 7173"/>
                <a:gd name="T3" fmla="*/ 0 h 3836"/>
                <a:gd name="T4" fmla="*/ 3703 w 7173"/>
                <a:gd name="T5" fmla="*/ 991 h 3836"/>
                <a:gd name="T6" fmla="*/ 3703 w 7173"/>
                <a:gd name="T7" fmla="*/ 991 h 3836"/>
                <a:gd name="T8" fmla="*/ 1851 w 7173"/>
                <a:gd name="T9" fmla="*/ 1981 h 3836"/>
                <a:gd name="T10" fmla="*/ 0 w 7173"/>
                <a:gd name="T11" fmla="*/ 991 h 3836"/>
                <a:gd name="T12" fmla="*/ 0 60000 65536"/>
                <a:gd name="T13" fmla="*/ 0 60000 65536"/>
                <a:gd name="T14" fmla="*/ 0 60000 65536"/>
                <a:gd name="T15" fmla="*/ 0 60000 65536"/>
                <a:gd name="T16" fmla="*/ 0 60000 65536"/>
                <a:gd name="T17" fmla="*/ 0 60000 65536"/>
                <a:gd name="T18" fmla="*/ 0 w 7173"/>
                <a:gd name="T19" fmla="*/ 0 h 3836"/>
                <a:gd name="T20" fmla="*/ 7173 w 7173"/>
                <a:gd name="T21" fmla="*/ 3836 h 3836"/>
              </a:gdLst>
              <a:ahLst/>
              <a:cxnLst>
                <a:cxn ang="T12">
                  <a:pos x="T0" y="T1"/>
                </a:cxn>
                <a:cxn ang="T13">
                  <a:pos x="T2" y="T3"/>
                </a:cxn>
                <a:cxn ang="T14">
                  <a:pos x="T4" y="T5"/>
                </a:cxn>
                <a:cxn ang="T15">
                  <a:pos x="T6" y="T7"/>
                </a:cxn>
                <a:cxn ang="T16">
                  <a:pos x="T8" y="T9"/>
                </a:cxn>
                <a:cxn ang="T17">
                  <a:pos x="T10" y="T11"/>
                </a:cxn>
              </a:cxnLst>
              <a:rect l="T18" t="T19" r="T20" b="T21"/>
              <a:pathLst>
                <a:path w="7173" h="3836">
                  <a:moveTo>
                    <a:pt x="0" y="1918"/>
                  </a:moveTo>
                  <a:cubicBezTo>
                    <a:pt x="0" y="858"/>
                    <a:pt x="1606" y="0"/>
                    <a:pt x="3586" y="0"/>
                  </a:cubicBezTo>
                  <a:cubicBezTo>
                    <a:pt x="5567" y="0"/>
                    <a:pt x="7173" y="858"/>
                    <a:pt x="7173" y="1918"/>
                  </a:cubicBezTo>
                  <a:cubicBezTo>
                    <a:pt x="7173" y="1918"/>
                    <a:pt x="7173" y="1918"/>
                    <a:pt x="7173" y="1918"/>
                  </a:cubicBezTo>
                  <a:cubicBezTo>
                    <a:pt x="7173" y="2977"/>
                    <a:pt x="5567" y="3836"/>
                    <a:pt x="3586" y="3836"/>
                  </a:cubicBezTo>
                  <a:cubicBezTo>
                    <a:pt x="1606" y="3836"/>
                    <a:pt x="0" y="2977"/>
                    <a:pt x="0" y="1918"/>
                  </a:cubicBezTo>
                </a:path>
              </a:pathLst>
            </a:custGeom>
            <a:noFill/>
            <a:ln w="444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46" name="Freeform 40"/>
            <p:cNvSpPr>
              <a:spLocks/>
            </p:cNvSpPr>
            <p:nvPr/>
          </p:nvSpPr>
          <p:spPr bwMode="auto">
            <a:xfrm>
              <a:off x="3251" y="1168"/>
              <a:ext cx="1515" cy="1278"/>
            </a:xfrm>
            <a:custGeom>
              <a:avLst/>
              <a:gdLst>
                <a:gd name="T0" fmla="*/ 0 w 2934"/>
                <a:gd name="T1" fmla="*/ 639 h 2475"/>
                <a:gd name="T2" fmla="*/ 758 w 2934"/>
                <a:gd name="T3" fmla="*/ 0 h 2475"/>
                <a:gd name="T4" fmla="*/ 1515 w 2934"/>
                <a:gd name="T5" fmla="*/ 639 h 2475"/>
                <a:gd name="T6" fmla="*/ 1515 w 2934"/>
                <a:gd name="T7" fmla="*/ 639 h 2475"/>
                <a:gd name="T8" fmla="*/ 758 w 2934"/>
                <a:gd name="T9" fmla="*/ 1278 h 2475"/>
                <a:gd name="T10" fmla="*/ 0 w 2934"/>
                <a:gd name="T11" fmla="*/ 639 h 2475"/>
                <a:gd name="T12" fmla="*/ 0 60000 65536"/>
                <a:gd name="T13" fmla="*/ 0 60000 65536"/>
                <a:gd name="T14" fmla="*/ 0 60000 65536"/>
                <a:gd name="T15" fmla="*/ 0 60000 65536"/>
                <a:gd name="T16" fmla="*/ 0 60000 65536"/>
                <a:gd name="T17" fmla="*/ 0 60000 65536"/>
                <a:gd name="T18" fmla="*/ 0 w 2934"/>
                <a:gd name="T19" fmla="*/ 0 h 2475"/>
                <a:gd name="T20" fmla="*/ 2934 w 2934"/>
                <a:gd name="T21" fmla="*/ 2475 h 2475"/>
              </a:gdLst>
              <a:ahLst/>
              <a:cxnLst>
                <a:cxn ang="T12">
                  <a:pos x="T0" y="T1"/>
                </a:cxn>
                <a:cxn ang="T13">
                  <a:pos x="T2" y="T3"/>
                </a:cxn>
                <a:cxn ang="T14">
                  <a:pos x="T4" y="T5"/>
                </a:cxn>
                <a:cxn ang="T15">
                  <a:pos x="T6" y="T7"/>
                </a:cxn>
                <a:cxn ang="T16">
                  <a:pos x="T8" y="T9"/>
                </a:cxn>
                <a:cxn ang="T17">
                  <a:pos x="T10" y="T11"/>
                </a:cxn>
              </a:cxnLst>
              <a:rect l="T18" t="T19" r="T20" b="T21"/>
              <a:pathLst>
                <a:path w="2934" h="2475">
                  <a:moveTo>
                    <a:pt x="0" y="1237"/>
                  </a:moveTo>
                  <a:cubicBezTo>
                    <a:pt x="0" y="553"/>
                    <a:pt x="658" y="0"/>
                    <a:pt x="1468" y="0"/>
                  </a:cubicBezTo>
                  <a:cubicBezTo>
                    <a:pt x="2278" y="0"/>
                    <a:pt x="2934" y="553"/>
                    <a:pt x="2934" y="1237"/>
                  </a:cubicBezTo>
                  <a:cubicBezTo>
                    <a:pt x="2934" y="1237"/>
                    <a:pt x="2934" y="1237"/>
                    <a:pt x="2934" y="1237"/>
                  </a:cubicBezTo>
                  <a:cubicBezTo>
                    <a:pt x="2934" y="1922"/>
                    <a:pt x="2278" y="2475"/>
                    <a:pt x="1468" y="2475"/>
                  </a:cubicBezTo>
                  <a:cubicBezTo>
                    <a:pt x="658" y="2475"/>
                    <a:pt x="0" y="1922"/>
                    <a:pt x="0" y="1237"/>
                  </a:cubicBezTo>
                </a:path>
              </a:pathLst>
            </a:custGeom>
            <a:noFill/>
            <a:ln w="444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47" name="Rectangle 41"/>
            <p:cNvSpPr>
              <a:spLocks noChangeArrowheads="1"/>
            </p:cNvSpPr>
            <p:nvPr/>
          </p:nvSpPr>
          <p:spPr bwMode="auto">
            <a:xfrm>
              <a:off x="3575" y="2009"/>
              <a:ext cx="75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00"/>
                  </a:solidFill>
                  <a:latin typeface="Times New Roman" panose="02020603050405020304" pitchFamily="18" charset="0"/>
                  <a:ea typeface="SimSun" panose="02010600030101010101" pitchFamily="2" charset="-122"/>
                </a:rPr>
                <a:t>Evolved Packet Core </a:t>
              </a:r>
              <a:endParaRPr lang="en-US" altLang="en-US" sz="1800">
                <a:latin typeface="Arial" panose="020B0604020202020204" pitchFamily="34" charset="0"/>
              </a:endParaRPr>
            </a:p>
          </p:txBody>
        </p:sp>
        <p:sp>
          <p:nvSpPr>
            <p:cNvPr id="21548" name="Rectangle 42"/>
            <p:cNvSpPr>
              <a:spLocks noChangeArrowheads="1"/>
            </p:cNvSpPr>
            <p:nvPr/>
          </p:nvSpPr>
          <p:spPr bwMode="auto">
            <a:xfrm>
              <a:off x="3919" y="2141"/>
              <a:ext cx="29"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49" name="Rectangle 43"/>
            <p:cNvSpPr>
              <a:spLocks noChangeArrowheads="1"/>
            </p:cNvSpPr>
            <p:nvPr/>
          </p:nvSpPr>
          <p:spPr bwMode="auto">
            <a:xfrm>
              <a:off x="3964" y="2141"/>
              <a:ext cx="159"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00"/>
                  </a:solidFill>
                  <a:latin typeface="Times New Roman" panose="02020603050405020304" pitchFamily="18" charset="0"/>
                  <a:ea typeface="SimSun" panose="02010600030101010101" pitchFamily="2" charset="-122"/>
                </a:rPr>
                <a:t>EPC</a:t>
              </a:r>
              <a:endParaRPr lang="en-US" altLang="en-US" sz="1800">
                <a:latin typeface="Arial" panose="020B0604020202020204" pitchFamily="34" charset="0"/>
              </a:endParaRPr>
            </a:p>
          </p:txBody>
        </p:sp>
        <p:sp>
          <p:nvSpPr>
            <p:cNvPr id="21550" name="Rectangle 44"/>
            <p:cNvSpPr>
              <a:spLocks noChangeArrowheads="1"/>
            </p:cNvSpPr>
            <p:nvPr/>
          </p:nvSpPr>
          <p:spPr bwMode="auto">
            <a:xfrm>
              <a:off x="4175" y="2141"/>
              <a:ext cx="29"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51" name="Rectangle 45"/>
            <p:cNvSpPr>
              <a:spLocks noChangeArrowheads="1"/>
            </p:cNvSpPr>
            <p:nvPr/>
          </p:nvSpPr>
          <p:spPr bwMode="auto">
            <a:xfrm>
              <a:off x="2973" y="2634"/>
              <a:ext cx="6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E</a:t>
              </a:r>
              <a:endParaRPr lang="en-US" altLang="en-US" sz="1800">
                <a:latin typeface="Arial" panose="020B0604020202020204" pitchFamily="34" charset="0"/>
              </a:endParaRPr>
            </a:p>
          </p:txBody>
        </p:sp>
        <p:sp>
          <p:nvSpPr>
            <p:cNvPr id="21552" name="Rectangle 46"/>
            <p:cNvSpPr>
              <a:spLocks noChangeArrowheads="1"/>
            </p:cNvSpPr>
            <p:nvPr/>
          </p:nvSpPr>
          <p:spPr bwMode="auto">
            <a:xfrm>
              <a:off x="3062" y="2634"/>
              <a:ext cx="3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53" name="Rectangle 47"/>
            <p:cNvSpPr>
              <a:spLocks noChangeArrowheads="1"/>
            </p:cNvSpPr>
            <p:nvPr/>
          </p:nvSpPr>
          <p:spPr bwMode="auto">
            <a:xfrm>
              <a:off x="3107" y="2634"/>
              <a:ext cx="349"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UTRAN</a:t>
              </a:r>
              <a:endParaRPr lang="en-US" altLang="en-US" sz="1800">
                <a:latin typeface="Arial" panose="020B0604020202020204" pitchFamily="34" charset="0"/>
              </a:endParaRPr>
            </a:p>
          </p:txBody>
        </p:sp>
        <p:sp>
          <p:nvSpPr>
            <p:cNvPr id="21554" name="Rectangle 48"/>
            <p:cNvSpPr>
              <a:spLocks noChangeArrowheads="1"/>
            </p:cNvSpPr>
            <p:nvPr/>
          </p:nvSpPr>
          <p:spPr bwMode="auto">
            <a:xfrm>
              <a:off x="3795" y="1741"/>
              <a:ext cx="502" cy="196"/>
            </a:xfrm>
            <a:prstGeom prst="rect">
              <a:avLst/>
            </a:prstGeom>
            <a:solidFill>
              <a:srgbClr val="E8EE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55" name="Rectangle 49"/>
            <p:cNvSpPr>
              <a:spLocks noChangeArrowheads="1"/>
            </p:cNvSpPr>
            <p:nvPr/>
          </p:nvSpPr>
          <p:spPr bwMode="auto">
            <a:xfrm>
              <a:off x="3795" y="1741"/>
              <a:ext cx="502" cy="196"/>
            </a:xfrm>
            <a:prstGeom prst="rect">
              <a:avLst/>
            </a:prstGeom>
            <a:noFill/>
            <a:ln w="4445"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56" name="Rectangle 50"/>
            <p:cNvSpPr>
              <a:spLocks noChangeArrowheads="1"/>
            </p:cNvSpPr>
            <p:nvPr/>
          </p:nvSpPr>
          <p:spPr bwMode="auto">
            <a:xfrm>
              <a:off x="3861" y="1752"/>
              <a:ext cx="651" cy="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SAE GW</a:t>
              </a:r>
              <a:endParaRPr lang="en-US" altLang="en-US" sz="1800">
                <a:latin typeface="Arial" panose="020B0604020202020204" pitchFamily="34" charset="0"/>
              </a:endParaRPr>
            </a:p>
          </p:txBody>
        </p:sp>
        <p:sp>
          <p:nvSpPr>
            <p:cNvPr id="21557" name="Line 51"/>
            <p:cNvSpPr>
              <a:spLocks noChangeShapeType="1"/>
            </p:cNvSpPr>
            <p:nvPr/>
          </p:nvSpPr>
          <p:spPr bwMode="auto">
            <a:xfrm flipH="1">
              <a:off x="2704" y="1839"/>
              <a:ext cx="1091" cy="501"/>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58" name="Rectangle 52"/>
            <p:cNvSpPr>
              <a:spLocks noChangeArrowheads="1"/>
            </p:cNvSpPr>
            <p:nvPr/>
          </p:nvSpPr>
          <p:spPr bwMode="auto">
            <a:xfrm>
              <a:off x="3088" y="2001"/>
              <a:ext cx="313" cy="1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59" name="Rectangle 53"/>
            <p:cNvSpPr>
              <a:spLocks noChangeArrowheads="1"/>
            </p:cNvSpPr>
            <p:nvPr/>
          </p:nvSpPr>
          <p:spPr bwMode="auto">
            <a:xfrm>
              <a:off x="3095" y="1997"/>
              <a:ext cx="5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S</a:t>
              </a:r>
              <a:endParaRPr lang="en-US" altLang="en-US" sz="1800">
                <a:latin typeface="Arial" panose="020B0604020202020204" pitchFamily="34" charset="0"/>
              </a:endParaRPr>
            </a:p>
          </p:txBody>
        </p:sp>
        <p:sp>
          <p:nvSpPr>
            <p:cNvPr id="21560" name="Rectangle 54"/>
            <p:cNvSpPr>
              <a:spLocks noChangeArrowheads="1"/>
            </p:cNvSpPr>
            <p:nvPr/>
          </p:nvSpPr>
          <p:spPr bwMode="auto">
            <a:xfrm>
              <a:off x="3173" y="1997"/>
              <a:ext cx="5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1</a:t>
              </a:r>
              <a:endParaRPr lang="en-US" altLang="en-US" sz="1800">
                <a:latin typeface="Arial" panose="020B0604020202020204" pitchFamily="34" charset="0"/>
              </a:endParaRPr>
            </a:p>
          </p:txBody>
        </p:sp>
        <p:sp>
          <p:nvSpPr>
            <p:cNvPr id="21561" name="Rectangle 55"/>
            <p:cNvSpPr>
              <a:spLocks noChangeArrowheads="1"/>
            </p:cNvSpPr>
            <p:nvPr/>
          </p:nvSpPr>
          <p:spPr bwMode="auto">
            <a:xfrm>
              <a:off x="3251" y="1997"/>
              <a:ext cx="3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62" name="Rectangle 56"/>
            <p:cNvSpPr>
              <a:spLocks noChangeArrowheads="1"/>
            </p:cNvSpPr>
            <p:nvPr/>
          </p:nvSpPr>
          <p:spPr bwMode="auto">
            <a:xfrm>
              <a:off x="3296" y="1997"/>
              <a:ext cx="73"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U</a:t>
              </a:r>
              <a:endParaRPr lang="en-US" altLang="en-US" sz="1800">
                <a:latin typeface="Arial" panose="020B0604020202020204" pitchFamily="34" charset="0"/>
              </a:endParaRPr>
            </a:p>
          </p:txBody>
        </p:sp>
        <p:sp>
          <p:nvSpPr>
            <p:cNvPr id="21563" name="Freeform 57"/>
            <p:cNvSpPr>
              <a:spLocks/>
            </p:cNvSpPr>
            <p:nvPr/>
          </p:nvSpPr>
          <p:spPr bwMode="auto">
            <a:xfrm>
              <a:off x="2704" y="1372"/>
              <a:ext cx="1091" cy="467"/>
            </a:xfrm>
            <a:custGeom>
              <a:avLst/>
              <a:gdLst>
                <a:gd name="T0" fmla="*/ 1091 w 1567"/>
                <a:gd name="T1" fmla="*/ 467 h 671"/>
                <a:gd name="T2" fmla="*/ 851 w 1567"/>
                <a:gd name="T3" fmla="*/ 364 h 671"/>
                <a:gd name="T4" fmla="*/ 832 w 1567"/>
                <a:gd name="T5" fmla="*/ 318 h 671"/>
                <a:gd name="T6" fmla="*/ 786 w 1567"/>
                <a:gd name="T7" fmla="*/ 336 h 671"/>
                <a:gd name="T8" fmla="*/ 786 w 1567"/>
                <a:gd name="T9" fmla="*/ 336 h 671"/>
                <a:gd name="T10" fmla="*/ 0 w 1567"/>
                <a:gd name="T11" fmla="*/ 0 h 671"/>
                <a:gd name="T12" fmla="*/ 0 60000 65536"/>
                <a:gd name="T13" fmla="*/ 0 60000 65536"/>
                <a:gd name="T14" fmla="*/ 0 60000 65536"/>
                <a:gd name="T15" fmla="*/ 0 60000 65536"/>
                <a:gd name="T16" fmla="*/ 0 60000 65536"/>
                <a:gd name="T17" fmla="*/ 0 60000 65536"/>
                <a:gd name="T18" fmla="*/ 0 w 1567"/>
                <a:gd name="T19" fmla="*/ 0 h 671"/>
                <a:gd name="T20" fmla="*/ 1567 w 1567"/>
                <a:gd name="T21" fmla="*/ 671 h 671"/>
              </a:gdLst>
              <a:ahLst/>
              <a:cxnLst>
                <a:cxn ang="T12">
                  <a:pos x="T0" y="T1"/>
                </a:cxn>
                <a:cxn ang="T13">
                  <a:pos x="T2" y="T3"/>
                </a:cxn>
                <a:cxn ang="T14">
                  <a:pos x="T4" y="T5"/>
                </a:cxn>
                <a:cxn ang="T15">
                  <a:pos x="T6" y="T7"/>
                </a:cxn>
                <a:cxn ang="T16">
                  <a:pos x="T8" y="T9"/>
                </a:cxn>
                <a:cxn ang="T17">
                  <a:pos x="T10" y="T11"/>
                </a:cxn>
              </a:cxnLst>
              <a:rect l="T18" t="T19" r="T20" b="T21"/>
              <a:pathLst>
                <a:path w="1567" h="671">
                  <a:moveTo>
                    <a:pt x="1567" y="671"/>
                  </a:moveTo>
                  <a:lnTo>
                    <a:pt x="1222" y="523"/>
                  </a:lnTo>
                  <a:cubicBezTo>
                    <a:pt x="1233" y="497"/>
                    <a:pt x="1221" y="468"/>
                    <a:pt x="1195" y="457"/>
                  </a:cubicBezTo>
                  <a:cubicBezTo>
                    <a:pt x="1169" y="446"/>
                    <a:pt x="1140" y="458"/>
                    <a:pt x="1129" y="483"/>
                  </a:cubicBezTo>
                  <a:cubicBezTo>
                    <a:pt x="1129" y="483"/>
                    <a:pt x="1129" y="483"/>
                    <a:pt x="1129" y="483"/>
                  </a:cubicBezTo>
                  <a:lnTo>
                    <a:pt x="0" y="0"/>
                  </a:lnTo>
                </a:path>
              </a:pathLst>
            </a:custGeom>
            <a:noFill/>
            <a:ln w="4445" cap="rnd">
              <a:solidFill>
                <a:srgbClr val="4677B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050"/>
            </a:p>
          </p:txBody>
        </p:sp>
        <p:sp>
          <p:nvSpPr>
            <p:cNvPr id="21564" name="Rectangle 58"/>
            <p:cNvSpPr>
              <a:spLocks noChangeArrowheads="1"/>
            </p:cNvSpPr>
            <p:nvPr/>
          </p:nvSpPr>
          <p:spPr bwMode="auto">
            <a:xfrm>
              <a:off x="3088" y="1516"/>
              <a:ext cx="313" cy="17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1565" name="Rectangle 59"/>
            <p:cNvSpPr>
              <a:spLocks noChangeArrowheads="1"/>
            </p:cNvSpPr>
            <p:nvPr/>
          </p:nvSpPr>
          <p:spPr bwMode="auto">
            <a:xfrm>
              <a:off x="3095" y="1518"/>
              <a:ext cx="57"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S</a:t>
              </a:r>
              <a:endParaRPr lang="en-US" altLang="en-US" sz="1800">
                <a:latin typeface="Arial" panose="020B0604020202020204" pitchFamily="34" charset="0"/>
              </a:endParaRPr>
            </a:p>
          </p:txBody>
        </p:sp>
        <p:sp>
          <p:nvSpPr>
            <p:cNvPr id="21566" name="Rectangle 60"/>
            <p:cNvSpPr>
              <a:spLocks noChangeArrowheads="1"/>
            </p:cNvSpPr>
            <p:nvPr/>
          </p:nvSpPr>
          <p:spPr bwMode="auto">
            <a:xfrm>
              <a:off x="3173" y="1518"/>
              <a:ext cx="51"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1</a:t>
              </a:r>
              <a:endParaRPr lang="en-US" altLang="en-US" sz="1800">
                <a:latin typeface="Arial" panose="020B0604020202020204" pitchFamily="34" charset="0"/>
              </a:endParaRPr>
            </a:p>
          </p:txBody>
        </p:sp>
        <p:sp>
          <p:nvSpPr>
            <p:cNvPr id="21567" name="Rectangle 61"/>
            <p:cNvSpPr>
              <a:spLocks noChangeArrowheads="1"/>
            </p:cNvSpPr>
            <p:nvPr/>
          </p:nvSpPr>
          <p:spPr bwMode="auto">
            <a:xfrm>
              <a:off x="3251" y="1518"/>
              <a:ext cx="34"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a:t>
              </a:r>
              <a:endParaRPr lang="en-US" altLang="en-US" sz="1800">
                <a:latin typeface="Arial" panose="020B0604020202020204" pitchFamily="34" charset="0"/>
              </a:endParaRPr>
            </a:p>
          </p:txBody>
        </p:sp>
        <p:sp>
          <p:nvSpPr>
            <p:cNvPr id="21568" name="Rectangle 62"/>
            <p:cNvSpPr>
              <a:spLocks noChangeArrowheads="1"/>
            </p:cNvSpPr>
            <p:nvPr/>
          </p:nvSpPr>
          <p:spPr bwMode="auto">
            <a:xfrm>
              <a:off x="3296" y="1518"/>
              <a:ext cx="73" cy="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1050">
                  <a:solidFill>
                    <a:srgbClr val="000000"/>
                  </a:solidFill>
                  <a:latin typeface="Times New Roman" panose="02020603050405020304" pitchFamily="18" charset="0"/>
                  <a:ea typeface="SimSun" panose="02010600030101010101" pitchFamily="2" charset="-122"/>
                </a:rPr>
                <a:t>U</a:t>
              </a:r>
              <a:endParaRPr lang="en-US" altLang="en-US" sz="1800">
                <a:latin typeface="Arial" panose="020B0604020202020204" pitchFamily="34" charset="0"/>
              </a:endParaRPr>
            </a:p>
          </p:txBody>
        </p:sp>
        <p:sp>
          <p:nvSpPr>
            <p:cNvPr id="21569" name="Line 63"/>
            <p:cNvSpPr>
              <a:spLocks noChangeShapeType="1"/>
            </p:cNvSpPr>
            <p:nvPr/>
          </p:nvSpPr>
          <p:spPr bwMode="auto">
            <a:xfrm>
              <a:off x="4046" y="1614"/>
              <a:ext cx="0" cy="127"/>
            </a:xfrm>
            <a:prstGeom prst="line">
              <a:avLst/>
            </a:prstGeom>
            <a:noFill/>
            <a:ln w="4445" cap="rnd">
              <a:solidFill>
                <a:srgbClr val="4677BF"/>
              </a:solidFill>
              <a:round/>
              <a:headEnd/>
              <a:tailEnd/>
            </a:ln>
            <a:extLst>
              <a:ext uri="{909E8E84-426E-40DD-AFC4-6F175D3DCCD1}">
                <a14:hiddenFill xmlns:a14="http://schemas.microsoft.com/office/drawing/2010/main">
                  <a:noFill/>
                </a14:hiddenFill>
              </a:ext>
            </a:extLst>
          </p:spPr>
          <p:txBody>
            <a:bodyPr/>
            <a:lstStyle/>
            <a:p>
              <a:endParaRPr lang="en-US" sz="1050"/>
            </a:p>
          </p:txBody>
        </p:sp>
        <p:sp>
          <p:nvSpPr>
            <p:cNvPr id="21570" name="Freeform 64"/>
            <p:cNvSpPr>
              <a:spLocks noEditPoints="1"/>
            </p:cNvSpPr>
            <p:nvPr/>
          </p:nvSpPr>
          <p:spPr bwMode="auto">
            <a:xfrm>
              <a:off x="1980" y="877"/>
              <a:ext cx="520" cy="435"/>
            </a:xfrm>
            <a:custGeom>
              <a:avLst/>
              <a:gdLst>
                <a:gd name="T0" fmla="*/ 6 w 747"/>
                <a:gd name="T1" fmla="*/ 0 h 625"/>
                <a:gd name="T2" fmla="*/ 58 w 747"/>
                <a:gd name="T3" fmla="*/ 2 h 625"/>
                <a:gd name="T4" fmla="*/ 84 w 747"/>
                <a:gd name="T5" fmla="*/ 6 h 625"/>
                <a:gd name="T6" fmla="*/ 89 w 747"/>
                <a:gd name="T7" fmla="*/ 12 h 625"/>
                <a:gd name="T8" fmla="*/ 83 w 747"/>
                <a:gd name="T9" fmla="*/ 17 h 625"/>
                <a:gd name="T10" fmla="*/ 58 w 747"/>
                <a:gd name="T11" fmla="*/ 13 h 625"/>
                <a:gd name="T12" fmla="*/ 6 w 747"/>
                <a:gd name="T13" fmla="*/ 11 h 625"/>
                <a:gd name="T14" fmla="*/ 0 w 747"/>
                <a:gd name="T15" fmla="*/ 6 h 625"/>
                <a:gd name="T16" fmla="*/ 6 w 747"/>
                <a:gd name="T17" fmla="*/ 0 h 625"/>
                <a:gd name="T18" fmla="*/ 139 w 747"/>
                <a:gd name="T19" fmla="*/ 17 h 625"/>
                <a:gd name="T20" fmla="*/ 205 w 747"/>
                <a:gd name="T21" fmla="*/ 34 h 625"/>
                <a:gd name="T22" fmla="*/ 206 w 747"/>
                <a:gd name="T23" fmla="*/ 34 h 625"/>
                <a:gd name="T24" fmla="*/ 215 w 747"/>
                <a:gd name="T25" fmla="*/ 38 h 625"/>
                <a:gd name="T26" fmla="*/ 218 w 747"/>
                <a:gd name="T27" fmla="*/ 46 h 625"/>
                <a:gd name="T28" fmla="*/ 211 w 747"/>
                <a:gd name="T29" fmla="*/ 49 h 625"/>
                <a:gd name="T30" fmla="*/ 201 w 747"/>
                <a:gd name="T31" fmla="*/ 45 h 625"/>
                <a:gd name="T32" fmla="*/ 202 w 747"/>
                <a:gd name="T33" fmla="*/ 45 h 625"/>
                <a:gd name="T34" fmla="*/ 136 w 747"/>
                <a:gd name="T35" fmla="*/ 27 h 625"/>
                <a:gd name="T36" fmla="*/ 133 w 747"/>
                <a:gd name="T37" fmla="*/ 21 h 625"/>
                <a:gd name="T38" fmla="*/ 139 w 747"/>
                <a:gd name="T39" fmla="*/ 17 h 625"/>
                <a:gd name="T40" fmla="*/ 266 w 747"/>
                <a:gd name="T41" fmla="*/ 61 h 625"/>
                <a:gd name="T42" fmla="*/ 292 w 747"/>
                <a:gd name="T43" fmla="*/ 73 h 625"/>
                <a:gd name="T44" fmla="*/ 293 w 747"/>
                <a:gd name="T45" fmla="*/ 74 h 625"/>
                <a:gd name="T46" fmla="*/ 333 w 747"/>
                <a:gd name="T47" fmla="*/ 102 h 625"/>
                <a:gd name="T48" fmla="*/ 335 w 747"/>
                <a:gd name="T49" fmla="*/ 109 h 625"/>
                <a:gd name="T50" fmla="*/ 327 w 747"/>
                <a:gd name="T51" fmla="*/ 111 h 625"/>
                <a:gd name="T52" fmla="*/ 287 w 747"/>
                <a:gd name="T53" fmla="*/ 83 h 625"/>
                <a:gd name="T54" fmla="*/ 287 w 747"/>
                <a:gd name="T55" fmla="*/ 84 h 625"/>
                <a:gd name="T56" fmla="*/ 262 w 747"/>
                <a:gd name="T57" fmla="*/ 72 h 625"/>
                <a:gd name="T58" fmla="*/ 259 w 747"/>
                <a:gd name="T59" fmla="*/ 64 h 625"/>
                <a:gd name="T60" fmla="*/ 266 w 747"/>
                <a:gd name="T61" fmla="*/ 61 h 625"/>
                <a:gd name="T62" fmla="*/ 379 w 747"/>
                <a:gd name="T63" fmla="*/ 136 h 625"/>
                <a:gd name="T64" fmla="*/ 431 w 747"/>
                <a:gd name="T65" fmla="*/ 189 h 625"/>
                <a:gd name="T66" fmla="*/ 432 w 747"/>
                <a:gd name="T67" fmla="*/ 189 h 625"/>
                <a:gd name="T68" fmla="*/ 434 w 747"/>
                <a:gd name="T69" fmla="*/ 192 h 625"/>
                <a:gd name="T70" fmla="*/ 432 w 747"/>
                <a:gd name="T71" fmla="*/ 200 h 625"/>
                <a:gd name="T72" fmla="*/ 425 w 747"/>
                <a:gd name="T73" fmla="*/ 198 h 625"/>
                <a:gd name="T74" fmla="*/ 423 w 747"/>
                <a:gd name="T75" fmla="*/ 196 h 625"/>
                <a:gd name="T76" fmla="*/ 423 w 747"/>
                <a:gd name="T77" fmla="*/ 196 h 625"/>
                <a:gd name="T78" fmla="*/ 371 w 747"/>
                <a:gd name="T79" fmla="*/ 143 h 625"/>
                <a:gd name="T80" fmla="*/ 371 w 747"/>
                <a:gd name="T81" fmla="*/ 136 h 625"/>
                <a:gd name="T82" fmla="*/ 379 w 747"/>
                <a:gd name="T83" fmla="*/ 136 h 625"/>
                <a:gd name="T84" fmla="*/ 466 w 747"/>
                <a:gd name="T85" fmla="*/ 238 h 625"/>
                <a:gd name="T86" fmla="*/ 479 w 747"/>
                <a:gd name="T87" fmla="*/ 261 h 625"/>
                <a:gd name="T88" fmla="*/ 496 w 747"/>
                <a:gd name="T89" fmla="*/ 301 h 625"/>
                <a:gd name="T90" fmla="*/ 499 w 747"/>
                <a:gd name="T91" fmla="*/ 310 h 625"/>
                <a:gd name="T92" fmla="*/ 496 w 747"/>
                <a:gd name="T93" fmla="*/ 317 h 625"/>
                <a:gd name="T94" fmla="*/ 489 w 747"/>
                <a:gd name="T95" fmla="*/ 313 h 625"/>
                <a:gd name="T96" fmla="*/ 486 w 747"/>
                <a:gd name="T97" fmla="*/ 306 h 625"/>
                <a:gd name="T98" fmla="*/ 470 w 747"/>
                <a:gd name="T99" fmla="*/ 267 h 625"/>
                <a:gd name="T100" fmla="*/ 456 w 747"/>
                <a:gd name="T101" fmla="*/ 244 h 625"/>
                <a:gd name="T102" fmla="*/ 458 w 747"/>
                <a:gd name="T103" fmla="*/ 236 h 625"/>
                <a:gd name="T104" fmla="*/ 466 w 747"/>
                <a:gd name="T105" fmla="*/ 238 h 625"/>
                <a:gd name="T106" fmla="*/ 513 w 747"/>
                <a:gd name="T107" fmla="*/ 364 h 625"/>
                <a:gd name="T108" fmla="*/ 517 w 747"/>
                <a:gd name="T109" fmla="*/ 385 h 625"/>
                <a:gd name="T110" fmla="*/ 519 w 747"/>
                <a:gd name="T111" fmla="*/ 429 h 625"/>
                <a:gd name="T112" fmla="*/ 514 w 747"/>
                <a:gd name="T113" fmla="*/ 434 h 625"/>
                <a:gd name="T114" fmla="*/ 508 w 747"/>
                <a:gd name="T115" fmla="*/ 429 h 625"/>
                <a:gd name="T116" fmla="*/ 506 w 747"/>
                <a:gd name="T117" fmla="*/ 387 h 625"/>
                <a:gd name="T118" fmla="*/ 502 w 747"/>
                <a:gd name="T119" fmla="*/ 366 h 625"/>
                <a:gd name="T120" fmla="*/ 507 w 747"/>
                <a:gd name="T121" fmla="*/ 360 h 625"/>
                <a:gd name="T122" fmla="*/ 513 w 747"/>
                <a:gd name="T123" fmla="*/ 364 h 62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47"/>
                <a:gd name="T187" fmla="*/ 0 h 625"/>
                <a:gd name="T188" fmla="*/ 747 w 747"/>
                <a:gd name="T189" fmla="*/ 625 h 62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47" h="625">
                  <a:moveTo>
                    <a:pt x="9" y="0"/>
                  </a:moveTo>
                  <a:lnTo>
                    <a:pt x="84" y="3"/>
                  </a:lnTo>
                  <a:lnTo>
                    <a:pt x="121" y="8"/>
                  </a:lnTo>
                  <a:cubicBezTo>
                    <a:pt x="125" y="9"/>
                    <a:pt x="129" y="13"/>
                    <a:pt x="128" y="17"/>
                  </a:cubicBezTo>
                  <a:cubicBezTo>
                    <a:pt x="128" y="21"/>
                    <a:pt x="124" y="25"/>
                    <a:pt x="119" y="24"/>
                  </a:cubicBezTo>
                  <a:lnTo>
                    <a:pt x="83" y="19"/>
                  </a:lnTo>
                  <a:lnTo>
                    <a:pt x="8" y="16"/>
                  </a:lnTo>
                  <a:cubicBezTo>
                    <a:pt x="4" y="16"/>
                    <a:pt x="0" y="13"/>
                    <a:pt x="0" y="8"/>
                  </a:cubicBezTo>
                  <a:cubicBezTo>
                    <a:pt x="1" y="4"/>
                    <a:pt x="4" y="0"/>
                    <a:pt x="9" y="0"/>
                  </a:cubicBezTo>
                  <a:close/>
                  <a:moveTo>
                    <a:pt x="200" y="24"/>
                  </a:moveTo>
                  <a:lnTo>
                    <a:pt x="295" y="49"/>
                  </a:lnTo>
                  <a:cubicBezTo>
                    <a:pt x="295" y="49"/>
                    <a:pt x="295" y="49"/>
                    <a:pt x="296" y="49"/>
                  </a:cubicBezTo>
                  <a:lnTo>
                    <a:pt x="309" y="55"/>
                  </a:lnTo>
                  <a:cubicBezTo>
                    <a:pt x="313" y="57"/>
                    <a:pt x="315" y="62"/>
                    <a:pt x="313" y="66"/>
                  </a:cubicBezTo>
                  <a:cubicBezTo>
                    <a:pt x="311" y="70"/>
                    <a:pt x="307" y="72"/>
                    <a:pt x="303" y="70"/>
                  </a:cubicBezTo>
                  <a:lnTo>
                    <a:pt x="289" y="64"/>
                  </a:lnTo>
                  <a:lnTo>
                    <a:pt x="290" y="64"/>
                  </a:lnTo>
                  <a:lnTo>
                    <a:pt x="196" y="39"/>
                  </a:lnTo>
                  <a:cubicBezTo>
                    <a:pt x="192" y="38"/>
                    <a:pt x="190" y="34"/>
                    <a:pt x="191" y="30"/>
                  </a:cubicBezTo>
                  <a:cubicBezTo>
                    <a:pt x="192" y="25"/>
                    <a:pt x="196" y="23"/>
                    <a:pt x="200" y="24"/>
                  </a:cubicBezTo>
                  <a:close/>
                  <a:moveTo>
                    <a:pt x="382" y="88"/>
                  </a:moveTo>
                  <a:lnTo>
                    <a:pt x="420" y="105"/>
                  </a:lnTo>
                  <a:cubicBezTo>
                    <a:pt x="420" y="105"/>
                    <a:pt x="421" y="106"/>
                    <a:pt x="421" y="106"/>
                  </a:cubicBezTo>
                  <a:lnTo>
                    <a:pt x="479" y="146"/>
                  </a:lnTo>
                  <a:cubicBezTo>
                    <a:pt x="483" y="148"/>
                    <a:pt x="484" y="153"/>
                    <a:pt x="481" y="157"/>
                  </a:cubicBezTo>
                  <a:cubicBezTo>
                    <a:pt x="479" y="161"/>
                    <a:pt x="474" y="162"/>
                    <a:pt x="470" y="159"/>
                  </a:cubicBezTo>
                  <a:lnTo>
                    <a:pt x="412" y="119"/>
                  </a:lnTo>
                  <a:lnTo>
                    <a:pt x="413" y="120"/>
                  </a:lnTo>
                  <a:lnTo>
                    <a:pt x="376" y="103"/>
                  </a:lnTo>
                  <a:cubicBezTo>
                    <a:pt x="371" y="101"/>
                    <a:pt x="370" y="96"/>
                    <a:pt x="372" y="92"/>
                  </a:cubicBezTo>
                  <a:cubicBezTo>
                    <a:pt x="373" y="88"/>
                    <a:pt x="378" y="86"/>
                    <a:pt x="382" y="88"/>
                  </a:cubicBezTo>
                  <a:close/>
                  <a:moveTo>
                    <a:pt x="544" y="195"/>
                  </a:moveTo>
                  <a:lnTo>
                    <a:pt x="619" y="271"/>
                  </a:lnTo>
                  <a:cubicBezTo>
                    <a:pt x="619" y="271"/>
                    <a:pt x="620" y="271"/>
                    <a:pt x="620" y="272"/>
                  </a:cubicBezTo>
                  <a:lnTo>
                    <a:pt x="623" y="276"/>
                  </a:lnTo>
                  <a:cubicBezTo>
                    <a:pt x="626" y="279"/>
                    <a:pt x="625" y="284"/>
                    <a:pt x="621" y="287"/>
                  </a:cubicBezTo>
                  <a:cubicBezTo>
                    <a:pt x="618" y="290"/>
                    <a:pt x="613" y="289"/>
                    <a:pt x="610" y="285"/>
                  </a:cubicBezTo>
                  <a:lnTo>
                    <a:pt x="607" y="281"/>
                  </a:lnTo>
                  <a:lnTo>
                    <a:pt x="608" y="282"/>
                  </a:lnTo>
                  <a:lnTo>
                    <a:pt x="533" y="206"/>
                  </a:lnTo>
                  <a:cubicBezTo>
                    <a:pt x="530" y="203"/>
                    <a:pt x="530" y="198"/>
                    <a:pt x="533" y="195"/>
                  </a:cubicBezTo>
                  <a:cubicBezTo>
                    <a:pt x="536" y="192"/>
                    <a:pt x="541" y="192"/>
                    <a:pt x="544" y="195"/>
                  </a:cubicBezTo>
                  <a:close/>
                  <a:moveTo>
                    <a:pt x="669" y="342"/>
                  </a:moveTo>
                  <a:lnTo>
                    <a:pt x="688" y="375"/>
                  </a:lnTo>
                  <a:lnTo>
                    <a:pt x="713" y="432"/>
                  </a:lnTo>
                  <a:lnTo>
                    <a:pt x="717" y="445"/>
                  </a:lnTo>
                  <a:cubicBezTo>
                    <a:pt x="718" y="449"/>
                    <a:pt x="716" y="454"/>
                    <a:pt x="712" y="455"/>
                  </a:cubicBezTo>
                  <a:cubicBezTo>
                    <a:pt x="707" y="456"/>
                    <a:pt x="703" y="454"/>
                    <a:pt x="702" y="450"/>
                  </a:cubicBezTo>
                  <a:lnTo>
                    <a:pt x="698" y="439"/>
                  </a:lnTo>
                  <a:lnTo>
                    <a:pt x="675" y="384"/>
                  </a:lnTo>
                  <a:lnTo>
                    <a:pt x="655" y="350"/>
                  </a:lnTo>
                  <a:cubicBezTo>
                    <a:pt x="653" y="347"/>
                    <a:pt x="654" y="342"/>
                    <a:pt x="658" y="339"/>
                  </a:cubicBezTo>
                  <a:cubicBezTo>
                    <a:pt x="662" y="337"/>
                    <a:pt x="667" y="338"/>
                    <a:pt x="669" y="342"/>
                  </a:cubicBezTo>
                  <a:close/>
                  <a:moveTo>
                    <a:pt x="737" y="523"/>
                  </a:moveTo>
                  <a:lnTo>
                    <a:pt x="742" y="553"/>
                  </a:lnTo>
                  <a:lnTo>
                    <a:pt x="746" y="616"/>
                  </a:lnTo>
                  <a:cubicBezTo>
                    <a:pt x="747" y="620"/>
                    <a:pt x="743" y="624"/>
                    <a:pt x="739" y="624"/>
                  </a:cubicBezTo>
                  <a:cubicBezTo>
                    <a:pt x="735" y="625"/>
                    <a:pt x="731" y="621"/>
                    <a:pt x="730" y="617"/>
                  </a:cubicBezTo>
                  <a:lnTo>
                    <a:pt x="727" y="556"/>
                  </a:lnTo>
                  <a:lnTo>
                    <a:pt x="721" y="526"/>
                  </a:lnTo>
                  <a:cubicBezTo>
                    <a:pt x="720" y="522"/>
                    <a:pt x="723" y="518"/>
                    <a:pt x="728" y="517"/>
                  </a:cubicBezTo>
                  <a:cubicBezTo>
                    <a:pt x="732" y="516"/>
                    <a:pt x="736" y="519"/>
                    <a:pt x="737" y="523"/>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71" name="Freeform 65"/>
            <p:cNvSpPr>
              <a:spLocks noEditPoints="1"/>
            </p:cNvSpPr>
            <p:nvPr/>
          </p:nvSpPr>
          <p:spPr bwMode="auto">
            <a:xfrm>
              <a:off x="2020" y="1300"/>
              <a:ext cx="480" cy="498"/>
            </a:xfrm>
            <a:custGeom>
              <a:avLst/>
              <a:gdLst>
                <a:gd name="T0" fmla="*/ 479 w 690"/>
                <a:gd name="T1" fmla="*/ 6 h 715"/>
                <a:gd name="T2" fmla="*/ 477 w 690"/>
                <a:gd name="T3" fmla="*/ 56 h 715"/>
                <a:gd name="T4" fmla="*/ 473 w 690"/>
                <a:gd name="T5" fmla="*/ 84 h 715"/>
                <a:gd name="T6" fmla="*/ 467 w 690"/>
                <a:gd name="T7" fmla="*/ 89 h 715"/>
                <a:gd name="T8" fmla="*/ 462 w 690"/>
                <a:gd name="T9" fmla="*/ 83 h 715"/>
                <a:gd name="T10" fmla="*/ 465 w 690"/>
                <a:gd name="T11" fmla="*/ 56 h 715"/>
                <a:gd name="T12" fmla="*/ 468 w 690"/>
                <a:gd name="T13" fmla="*/ 6 h 715"/>
                <a:gd name="T14" fmla="*/ 474 w 690"/>
                <a:gd name="T15" fmla="*/ 0 h 715"/>
                <a:gd name="T16" fmla="*/ 479 w 690"/>
                <a:gd name="T17" fmla="*/ 6 h 715"/>
                <a:gd name="T18" fmla="*/ 461 w 690"/>
                <a:gd name="T19" fmla="*/ 139 h 715"/>
                <a:gd name="T20" fmla="*/ 458 w 690"/>
                <a:gd name="T21" fmla="*/ 152 h 715"/>
                <a:gd name="T22" fmla="*/ 441 w 690"/>
                <a:gd name="T23" fmla="*/ 198 h 715"/>
                <a:gd name="T24" fmla="*/ 433 w 690"/>
                <a:gd name="T25" fmla="*/ 213 h 715"/>
                <a:gd name="T26" fmla="*/ 425 w 690"/>
                <a:gd name="T27" fmla="*/ 215 h 715"/>
                <a:gd name="T28" fmla="*/ 423 w 690"/>
                <a:gd name="T29" fmla="*/ 208 h 715"/>
                <a:gd name="T30" fmla="*/ 431 w 690"/>
                <a:gd name="T31" fmla="*/ 194 h 715"/>
                <a:gd name="T32" fmla="*/ 447 w 690"/>
                <a:gd name="T33" fmla="*/ 150 h 715"/>
                <a:gd name="T34" fmla="*/ 450 w 690"/>
                <a:gd name="T35" fmla="*/ 137 h 715"/>
                <a:gd name="T36" fmla="*/ 457 w 690"/>
                <a:gd name="T37" fmla="*/ 132 h 715"/>
                <a:gd name="T38" fmla="*/ 461 w 690"/>
                <a:gd name="T39" fmla="*/ 139 h 715"/>
                <a:gd name="T40" fmla="*/ 406 w 690"/>
                <a:gd name="T41" fmla="*/ 263 h 715"/>
                <a:gd name="T42" fmla="*/ 397 w 690"/>
                <a:gd name="T43" fmla="*/ 281 h 715"/>
                <a:gd name="T44" fmla="*/ 396 w 690"/>
                <a:gd name="T45" fmla="*/ 283 h 715"/>
                <a:gd name="T46" fmla="*/ 360 w 690"/>
                <a:gd name="T47" fmla="*/ 325 h 715"/>
                <a:gd name="T48" fmla="*/ 352 w 690"/>
                <a:gd name="T49" fmla="*/ 327 h 715"/>
                <a:gd name="T50" fmla="*/ 351 w 690"/>
                <a:gd name="T51" fmla="*/ 318 h 715"/>
                <a:gd name="T52" fmla="*/ 387 w 690"/>
                <a:gd name="T53" fmla="*/ 275 h 715"/>
                <a:gd name="T54" fmla="*/ 386 w 690"/>
                <a:gd name="T55" fmla="*/ 277 h 715"/>
                <a:gd name="T56" fmla="*/ 397 w 690"/>
                <a:gd name="T57" fmla="*/ 257 h 715"/>
                <a:gd name="T58" fmla="*/ 404 w 690"/>
                <a:gd name="T59" fmla="*/ 255 h 715"/>
                <a:gd name="T60" fmla="*/ 406 w 690"/>
                <a:gd name="T61" fmla="*/ 263 h 715"/>
                <a:gd name="T62" fmla="*/ 321 w 690"/>
                <a:gd name="T63" fmla="*/ 367 h 715"/>
                <a:gd name="T64" fmla="*/ 264 w 690"/>
                <a:gd name="T65" fmla="*/ 415 h 715"/>
                <a:gd name="T66" fmla="*/ 262 w 690"/>
                <a:gd name="T67" fmla="*/ 416 h 715"/>
                <a:gd name="T68" fmla="*/ 259 w 690"/>
                <a:gd name="T69" fmla="*/ 417 h 715"/>
                <a:gd name="T70" fmla="*/ 253 w 690"/>
                <a:gd name="T71" fmla="*/ 414 h 715"/>
                <a:gd name="T72" fmla="*/ 255 w 690"/>
                <a:gd name="T73" fmla="*/ 407 h 715"/>
                <a:gd name="T74" fmla="*/ 257 w 690"/>
                <a:gd name="T75" fmla="*/ 405 h 715"/>
                <a:gd name="T76" fmla="*/ 256 w 690"/>
                <a:gd name="T77" fmla="*/ 406 h 715"/>
                <a:gd name="T78" fmla="*/ 314 w 690"/>
                <a:gd name="T79" fmla="*/ 358 h 715"/>
                <a:gd name="T80" fmla="*/ 321 w 690"/>
                <a:gd name="T81" fmla="*/ 359 h 715"/>
                <a:gd name="T82" fmla="*/ 321 w 690"/>
                <a:gd name="T83" fmla="*/ 367 h 715"/>
                <a:gd name="T84" fmla="*/ 211 w 690"/>
                <a:gd name="T85" fmla="*/ 443 h 715"/>
                <a:gd name="T86" fmla="*/ 179 w 690"/>
                <a:gd name="T87" fmla="*/ 460 h 715"/>
                <a:gd name="T88" fmla="*/ 139 w 690"/>
                <a:gd name="T89" fmla="*/ 475 h 715"/>
                <a:gd name="T90" fmla="*/ 132 w 690"/>
                <a:gd name="T91" fmla="*/ 472 h 715"/>
                <a:gd name="T92" fmla="*/ 135 w 690"/>
                <a:gd name="T93" fmla="*/ 465 h 715"/>
                <a:gd name="T94" fmla="*/ 175 w 690"/>
                <a:gd name="T95" fmla="*/ 450 h 715"/>
                <a:gd name="T96" fmla="*/ 205 w 690"/>
                <a:gd name="T97" fmla="*/ 433 h 715"/>
                <a:gd name="T98" fmla="*/ 213 w 690"/>
                <a:gd name="T99" fmla="*/ 436 h 715"/>
                <a:gd name="T100" fmla="*/ 211 w 690"/>
                <a:gd name="T101" fmla="*/ 443 h 715"/>
                <a:gd name="T102" fmla="*/ 84 w 690"/>
                <a:gd name="T103" fmla="*/ 490 h 715"/>
                <a:gd name="T104" fmla="*/ 38 w 690"/>
                <a:gd name="T105" fmla="*/ 496 h 715"/>
                <a:gd name="T106" fmla="*/ 6 w 690"/>
                <a:gd name="T107" fmla="*/ 498 h 715"/>
                <a:gd name="T108" fmla="*/ 1 w 690"/>
                <a:gd name="T109" fmla="*/ 492 h 715"/>
                <a:gd name="T110" fmla="*/ 6 w 690"/>
                <a:gd name="T111" fmla="*/ 487 h 715"/>
                <a:gd name="T112" fmla="*/ 36 w 690"/>
                <a:gd name="T113" fmla="*/ 485 h 715"/>
                <a:gd name="T114" fmla="*/ 83 w 690"/>
                <a:gd name="T115" fmla="*/ 478 h 715"/>
                <a:gd name="T116" fmla="*/ 89 w 690"/>
                <a:gd name="T117" fmla="*/ 483 h 715"/>
                <a:gd name="T118" fmla="*/ 84 w 690"/>
                <a:gd name="T119" fmla="*/ 490 h 7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90"/>
                <a:gd name="T181" fmla="*/ 0 h 715"/>
                <a:gd name="T182" fmla="*/ 690 w 690"/>
                <a:gd name="T183" fmla="*/ 715 h 7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90" h="715">
                  <a:moveTo>
                    <a:pt x="689" y="9"/>
                  </a:moveTo>
                  <a:lnTo>
                    <a:pt x="685" y="81"/>
                  </a:lnTo>
                  <a:lnTo>
                    <a:pt x="680" y="121"/>
                  </a:lnTo>
                  <a:cubicBezTo>
                    <a:pt x="679" y="125"/>
                    <a:pt x="675" y="128"/>
                    <a:pt x="671" y="128"/>
                  </a:cubicBezTo>
                  <a:cubicBezTo>
                    <a:pt x="666" y="127"/>
                    <a:pt x="663" y="123"/>
                    <a:pt x="664" y="119"/>
                  </a:cubicBezTo>
                  <a:lnTo>
                    <a:pt x="669" y="80"/>
                  </a:lnTo>
                  <a:lnTo>
                    <a:pt x="673" y="8"/>
                  </a:lnTo>
                  <a:cubicBezTo>
                    <a:pt x="674" y="4"/>
                    <a:pt x="678" y="0"/>
                    <a:pt x="682" y="0"/>
                  </a:cubicBezTo>
                  <a:cubicBezTo>
                    <a:pt x="686" y="1"/>
                    <a:pt x="690" y="5"/>
                    <a:pt x="689" y="9"/>
                  </a:cubicBezTo>
                  <a:close/>
                  <a:moveTo>
                    <a:pt x="663" y="200"/>
                  </a:moveTo>
                  <a:lnTo>
                    <a:pt x="658" y="218"/>
                  </a:lnTo>
                  <a:lnTo>
                    <a:pt x="634" y="284"/>
                  </a:lnTo>
                  <a:lnTo>
                    <a:pt x="622" y="306"/>
                  </a:lnTo>
                  <a:cubicBezTo>
                    <a:pt x="620" y="310"/>
                    <a:pt x="615" y="312"/>
                    <a:pt x="611" y="309"/>
                  </a:cubicBezTo>
                  <a:cubicBezTo>
                    <a:pt x="608" y="307"/>
                    <a:pt x="606" y="302"/>
                    <a:pt x="608" y="299"/>
                  </a:cubicBezTo>
                  <a:lnTo>
                    <a:pt x="619" y="279"/>
                  </a:lnTo>
                  <a:lnTo>
                    <a:pt x="643" y="215"/>
                  </a:lnTo>
                  <a:lnTo>
                    <a:pt x="647" y="196"/>
                  </a:lnTo>
                  <a:cubicBezTo>
                    <a:pt x="648" y="192"/>
                    <a:pt x="653" y="189"/>
                    <a:pt x="657" y="190"/>
                  </a:cubicBezTo>
                  <a:cubicBezTo>
                    <a:pt x="661" y="191"/>
                    <a:pt x="664" y="196"/>
                    <a:pt x="663" y="200"/>
                  </a:cubicBezTo>
                  <a:close/>
                  <a:moveTo>
                    <a:pt x="584" y="377"/>
                  </a:moveTo>
                  <a:lnTo>
                    <a:pt x="570" y="404"/>
                  </a:lnTo>
                  <a:cubicBezTo>
                    <a:pt x="569" y="405"/>
                    <a:pt x="569" y="405"/>
                    <a:pt x="569" y="406"/>
                  </a:cubicBezTo>
                  <a:lnTo>
                    <a:pt x="517" y="467"/>
                  </a:lnTo>
                  <a:cubicBezTo>
                    <a:pt x="514" y="471"/>
                    <a:pt x="509" y="471"/>
                    <a:pt x="506" y="469"/>
                  </a:cubicBezTo>
                  <a:cubicBezTo>
                    <a:pt x="502" y="466"/>
                    <a:pt x="502" y="461"/>
                    <a:pt x="505" y="457"/>
                  </a:cubicBezTo>
                  <a:lnTo>
                    <a:pt x="556" y="395"/>
                  </a:lnTo>
                  <a:lnTo>
                    <a:pt x="555" y="397"/>
                  </a:lnTo>
                  <a:lnTo>
                    <a:pt x="570" y="369"/>
                  </a:lnTo>
                  <a:cubicBezTo>
                    <a:pt x="572" y="365"/>
                    <a:pt x="577" y="364"/>
                    <a:pt x="581" y="366"/>
                  </a:cubicBezTo>
                  <a:cubicBezTo>
                    <a:pt x="585" y="368"/>
                    <a:pt x="586" y="373"/>
                    <a:pt x="584" y="377"/>
                  </a:cubicBezTo>
                  <a:close/>
                  <a:moveTo>
                    <a:pt x="461" y="527"/>
                  </a:moveTo>
                  <a:lnTo>
                    <a:pt x="379" y="596"/>
                  </a:lnTo>
                  <a:cubicBezTo>
                    <a:pt x="378" y="596"/>
                    <a:pt x="378" y="596"/>
                    <a:pt x="377" y="597"/>
                  </a:cubicBezTo>
                  <a:lnTo>
                    <a:pt x="373" y="599"/>
                  </a:lnTo>
                  <a:cubicBezTo>
                    <a:pt x="370" y="601"/>
                    <a:pt x="365" y="599"/>
                    <a:pt x="363" y="595"/>
                  </a:cubicBezTo>
                  <a:cubicBezTo>
                    <a:pt x="361" y="591"/>
                    <a:pt x="362" y="587"/>
                    <a:pt x="366" y="584"/>
                  </a:cubicBezTo>
                  <a:lnTo>
                    <a:pt x="370" y="582"/>
                  </a:lnTo>
                  <a:lnTo>
                    <a:pt x="368" y="583"/>
                  </a:lnTo>
                  <a:lnTo>
                    <a:pt x="451" y="514"/>
                  </a:lnTo>
                  <a:cubicBezTo>
                    <a:pt x="454" y="511"/>
                    <a:pt x="459" y="512"/>
                    <a:pt x="462" y="515"/>
                  </a:cubicBezTo>
                  <a:cubicBezTo>
                    <a:pt x="465" y="519"/>
                    <a:pt x="465" y="524"/>
                    <a:pt x="461" y="527"/>
                  </a:cubicBezTo>
                  <a:close/>
                  <a:moveTo>
                    <a:pt x="303" y="636"/>
                  </a:moveTo>
                  <a:lnTo>
                    <a:pt x="258" y="661"/>
                  </a:lnTo>
                  <a:lnTo>
                    <a:pt x="200" y="682"/>
                  </a:lnTo>
                  <a:cubicBezTo>
                    <a:pt x="196" y="684"/>
                    <a:pt x="191" y="682"/>
                    <a:pt x="190" y="677"/>
                  </a:cubicBezTo>
                  <a:cubicBezTo>
                    <a:pt x="188" y="673"/>
                    <a:pt x="190" y="669"/>
                    <a:pt x="194" y="667"/>
                  </a:cubicBezTo>
                  <a:lnTo>
                    <a:pt x="251" y="646"/>
                  </a:lnTo>
                  <a:lnTo>
                    <a:pt x="295" y="622"/>
                  </a:lnTo>
                  <a:cubicBezTo>
                    <a:pt x="299" y="620"/>
                    <a:pt x="304" y="622"/>
                    <a:pt x="306" y="626"/>
                  </a:cubicBezTo>
                  <a:cubicBezTo>
                    <a:pt x="308" y="629"/>
                    <a:pt x="307" y="634"/>
                    <a:pt x="303" y="636"/>
                  </a:cubicBezTo>
                  <a:close/>
                  <a:moveTo>
                    <a:pt x="121" y="703"/>
                  </a:moveTo>
                  <a:lnTo>
                    <a:pt x="55" y="712"/>
                  </a:lnTo>
                  <a:lnTo>
                    <a:pt x="9" y="715"/>
                  </a:lnTo>
                  <a:cubicBezTo>
                    <a:pt x="5" y="715"/>
                    <a:pt x="1" y="712"/>
                    <a:pt x="1" y="707"/>
                  </a:cubicBezTo>
                  <a:cubicBezTo>
                    <a:pt x="0" y="703"/>
                    <a:pt x="4" y="699"/>
                    <a:pt x="8" y="699"/>
                  </a:cubicBezTo>
                  <a:lnTo>
                    <a:pt x="52" y="697"/>
                  </a:lnTo>
                  <a:lnTo>
                    <a:pt x="119" y="687"/>
                  </a:lnTo>
                  <a:cubicBezTo>
                    <a:pt x="123" y="686"/>
                    <a:pt x="127" y="689"/>
                    <a:pt x="128" y="694"/>
                  </a:cubicBezTo>
                  <a:cubicBezTo>
                    <a:pt x="128" y="698"/>
                    <a:pt x="125" y="702"/>
                    <a:pt x="121" y="703"/>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72" name="Freeform 66"/>
            <p:cNvSpPr>
              <a:spLocks noEditPoints="1"/>
            </p:cNvSpPr>
            <p:nvPr/>
          </p:nvSpPr>
          <p:spPr bwMode="auto">
            <a:xfrm>
              <a:off x="3158" y="997"/>
              <a:ext cx="1019" cy="811"/>
            </a:xfrm>
            <a:custGeom>
              <a:avLst/>
              <a:gdLst>
                <a:gd name="T0" fmla="*/ 84 w 1465"/>
                <a:gd name="T1" fmla="*/ 3 h 1164"/>
                <a:gd name="T2" fmla="*/ 83 w 1465"/>
                <a:gd name="T3" fmla="*/ 15 h 1164"/>
                <a:gd name="T4" fmla="*/ 0 w 1465"/>
                <a:gd name="T5" fmla="*/ 6 h 1164"/>
                <a:gd name="T6" fmla="*/ 140 w 1465"/>
                <a:gd name="T7" fmla="*/ 8 h 1164"/>
                <a:gd name="T8" fmla="*/ 218 w 1465"/>
                <a:gd name="T9" fmla="*/ 20 h 1164"/>
                <a:gd name="T10" fmla="*/ 215 w 1465"/>
                <a:gd name="T11" fmla="*/ 30 h 1164"/>
                <a:gd name="T12" fmla="*/ 138 w 1465"/>
                <a:gd name="T13" fmla="*/ 20 h 1164"/>
                <a:gd name="T14" fmla="*/ 140 w 1465"/>
                <a:gd name="T15" fmla="*/ 8 h 1164"/>
                <a:gd name="T16" fmla="*/ 307 w 1465"/>
                <a:gd name="T17" fmla="*/ 38 h 1164"/>
                <a:gd name="T18" fmla="*/ 351 w 1465"/>
                <a:gd name="T19" fmla="*/ 57 h 1164"/>
                <a:gd name="T20" fmla="*/ 305 w 1465"/>
                <a:gd name="T21" fmla="*/ 49 h 1164"/>
                <a:gd name="T22" fmla="*/ 265 w 1465"/>
                <a:gd name="T23" fmla="*/ 35 h 1164"/>
                <a:gd name="T24" fmla="*/ 401 w 1465"/>
                <a:gd name="T25" fmla="*/ 67 h 1164"/>
                <a:gd name="T26" fmla="*/ 476 w 1465"/>
                <a:gd name="T27" fmla="*/ 103 h 1164"/>
                <a:gd name="T28" fmla="*/ 397 w 1465"/>
                <a:gd name="T29" fmla="*/ 77 h 1164"/>
                <a:gd name="T30" fmla="*/ 401 w 1465"/>
                <a:gd name="T31" fmla="*/ 67 h 1164"/>
                <a:gd name="T32" fmla="*/ 573 w 1465"/>
                <a:gd name="T33" fmla="*/ 145 h 1164"/>
                <a:gd name="T34" fmla="*/ 595 w 1465"/>
                <a:gd name="T35" fmla="*/ 165 h 1164"/>
                <a:gd name="T36" fmla="*/ 568 w 1465"/>
                <a:gd name="T37" fmla="*/ 155 h 1164"/>
                <a:gd name="T38" fmla="*/ 517 w 1465"/>
                <a:gd name="T39" fmla="*/ 123 h 1164"/>
                <a:gd name="T40" fmla="*/ 641 w 1465"/>
                <a:gd name="T41" fmla="*/ 187 h 1164"/>
                <a:gd name="T42" fmla="*/ 703 w 1465"/>
                <a:gd name="T43" fmla="*/ 233 h 1164"/>
                <a:gd name="T44" fmla="*/ 697 w 1465"/>
                <a:gd name="T45" fmla="*/ 242 h 1164"/>
                <a:gd name="T46" fmla="*/ 634 w 1465"/>
                <a:gd name="T47" fmla="*/ 196 h 1164"/>
                <a:gd name="T48" fmla="*/ 641 w 1465"/>
                <a:gd name="T49" fmla="*/ 187 h 1164"/>
                <a:gd name="T50" fmla="*/ 789 w 1465"/>
                <a:gd name="T51" fmla="*/ 309 h 1164"/>
                <a:gd name="T52" fmla="*/ 803 w 1465"/>
                <a:gd name="T53" fmla="*/ 332 h 1164"/>
                <a:gd name="T54" fmla="*/ 781 w 1465"/>
                <a:gd name="T55" fmla="*/ 316 h 1164"/>
                <a:gd name="T56" fmla="*/ 739 w 1465"/>
                <a:gd name="T57" fmla="*/ 270 h 1164"/>
                <a:gd name="T58" fmla="*/ 840 w 1465"/>
                <a:gd name="T59" fmla="*/ 366 h 1164"/>
                <a:gd name="T60" fmla="*/ 888 w 1465"/>
                <a:gd name="T61" fmla="*/ 428 h 1164"/>
                <a:gd name="T62" fmla="*/ 878 w 1465"/>
                <a:gd name="T63" fmla="*/ 435 h 1164"/>
                <a:gd name="T64" fmla="*/ 832 w 1465"/>
                <a:gd name="T65" fmla="*/ 373 h 1164"/>
                <a:gd name="T66" fmla="*/ 840 w 1465"/>
                <a:gd name="T67" fmla="*/ 366 h 1164"/>
                <a:gd name="T68" fmla="*/ 941 w 1465"/>
                <a:gd name="T69" fmla="*/ 518 h 1164"/>
                <a:gd name="T70" fmla="*/ 951 w 1465"/>
                <a:gd name="T71" fmla="*/ 553 h 1164"/>
                <a:gd name="T72" fmla="*/ 932 w 1465"/>
                <a:gd name="T73" fmla="*/ 523 h 1164"/>
                <a:gd name="T74" fmla="*/ 910 w 1465"/>
                <a:gd name="T75" fmla="*/ 474 h 1164"/>
                <a:gd name="T76" fmla="*/ 976 w 1465"/>
                <a:gd name="T77" fmla="*/ 597 h 1164"/>
                <a:gd name="T78" fmla="*/ 995 w 1465"/>
                <a:gd name="T79" fmla="*/ 679 h 1164"/>
                <a:gd name="T80" fmla="*/ 965 w 1465"/>
                <a:gd name="T81" fmla="*/ 601 h 1164"/>
                <a:gd name="T82" fmla="*/ 976 w 1465"/>
                <a:gd name="T83" fmla="*/ 597 h 1164"/>
                <a:gd name="T84" fmla="*/ 1016 w 1465"/>
                <a:gd name="T85" fmla="*/ 762 h 1164"/>
                <a:gd name="T86" fmla="*/ 1013 w 1465"/>
                <a:gd name="T87" fmla="*/ 811 h 1164"/>
                <a:gd name="T88" fmla="*/ 1005 w 1465"/>
                <a:gd name="T89" fmla="*/ 764 h 1164"/>
                <a:gd name="T90" fmla="*/ 1003 w 1465"/>
                <a:gd name="T91" fmla="*/ 723 h 116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65"/>
                <a:gd name="T139" fmla="*/ 0 h 1164"/>
                <a:gd name="T140" fmla="*/ 1465 w 1465"/>
                <a:gd name="T141" fmla="*/ 1164 h 116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65" h="1164">
                  <a:moveTo>
                    <a:pt x="9" y="0"/>
                  </a:moveTo>
                  <a:lnTo>
                    <a:pt x="121" y="5"/>
                  </a:lnTo>
                  <a:cubicBezTo>
                    <a:pt x="125" y="5"/>
                    <a:pt x="129" y="9"/>
                    <a:pt x="128" y="13"/>
                  </a:cubicBezTo>
                  <a:cubicBezTo>
                    <a:pt x="128" y="18"/>
                    <a:pt x="124" y="21"/>
                    <a:pt x="120" y="21"/>
                  </a:cubicBezTo>
                  <a:lnTo>
                    <a:pt x="8" y="16"/>
                  </a:lnTo>
                  <a:cubicBezTo>
                    <a:pt x="4" y="16"/>
                    <a:pt x="0" y="13"/>
                    <a:pt x="0" y="8"/>
                  </a:cubicBezTo>
                  <a:cubicBezTo>
                    <a:pt x="1" y="4"/>
                    <a:pt x="4" y="0"/>
                    <a:pt x="9" y="0"/>
                  </a:cubicBezTo>
                  <a:close/>
                  <a:moveTo>
                    <a:pt x="201" y="12"/>
                  </a:moveTo>
                  <a:lnTo>
                    <a:pt x="303" y="26"/>
                  </a:lnTo>
                  <a:lnTo>
                    <a:pt x="313" y="28"/>
                  </a:lnTo>
                  <a:cubicBezTo>
                    <a:pt x="317" y="29"/>
                    <a:pt x="320" y="33"/>
                    <a:pt x="319" y="37"/>
                  </a:cubicBezTo>
                  <a:cubicBezTo>
                    <a:pt x="318" y="41"/>
                    <a:pt x="314" y="44"/>
                    <a:pt x="309" y="43"/>
                  </a:cubicBezTo>
                  <a:lnTo>
                    <a:pt x="300" y="41"/>
                  </a:lnTo>
                  <a:lnTo>
                    <a:pt x="199" y="28"/>
                  </a:lnTo>
                  <a:cubicBezTo>
                    <a:pt x="195" y="28"/>
                    <a:pt x="191" y="24"/>
                    <a:pt x="192" y="19"/>
                  </a:cubicBezTo>
                  <a:cubicBezTo>
                    <a:pt x="193" y="15"/>
                    <a:pt x="197" y="12"/>
                    <a:pt x="201" y="12"/>
                  </a:cubicBezTo>
                  <a:close/>
                  <a:moveTo>
                    <a:pt x="391" y="44"/>
                  </a:moveTo>
                  <a:lnTo>
                    <a:pt x="442" y="55"/>
                  </a:lnTo>
                  <a:lnTo>
                    <a:pt x="500" y="72"/>
                  </a:lnTo>
                  <a:cubicBezTo>
                    <a:pt x="504" y="74"/>
                    <a:pt x="506" y="78"/>
                    <a:pt x="505" y="82"/>
                  </a:cubicBezTo>
                  <a:cubicBezTo>
                    <a:pt x="504" y="87"/>
                    <a:pt x="499" y="89"/>
                    <a:pt x="495" y="88"/>
                  </a:cubicBezTo>
                  <a:lnTo>
                    <a:pt x="439" y="70"/>
                  </a:lnTo>
                  <a:lnTo>
                    <a:pt x="388" y="60"/>
                  </a:lnTo>
                  <a:cubicBezTo>
                    <a:pt x="383" y="59"/>
                    <a:pt x="380" y="54"/>
                    <a:pt x="381" y="50"/>
                  </a:cubicBezTo>
                  <a:cubicBezTo>
                    <a:pt x="382" y="46"/>
                    <a:pt x="387" y="43"/>
                    <a:pt x="391" y="44"/>
                  </a:cubicBezTo>
                  <a:close/>
                  <a:moveTo>
                    <a:pt x="577" y="96"/>
                  </a:moveTo>
                  <a:lnTo>
                    <a:pt x="681" y="138"/>
                  </a:lnTo>
                  <a:cubicBezTo>
                    <a:pt x="685" y="140"/>
                    <a:pt x="687" y="144"/>
                    <a:pt x="685" y="148"/>
                  </a:cubicBezTo>
                  <a:cubicBezTo>
                    <a:pt x="684" y="152"/>
                    <a:pt x="679" y="154"/>
                    <a:pt x="675" y="153"/>
                  </a:cubicBezTo>
                  <a:lnTo>
                    <a:pt x="571" y="111"/>
                  </a:lnTo>
                  <a:cubicBezTo>
                    <a:pt x="567" y="109"/>
                    <a:pt x="565" y="105"/>
                    <a:pt x="566" y="101"/>
                  </a:cubicBezTo>
                  <a:cubicBezTo>
                    <a:pt x="568" y="97"/>
                    <a:pt x="573" y="95"/>
                    <a:pt x="577" y="96"/>
                  </a:cubicBezTo>
                  <a:close/>
                  <a:moveTo>
                    <a:pt x="754" y="173"/>
                  </a:moveTo>
                  <a:lnTo>
                    <a:pt x="824" y="208"/>
                  </a:lnTo>
                  <a:lnTo>
                    <a:pt x="853" y="226"/>
                  </a:lnTo>
                  <a:cubicBezTo>
                    <a:pt x="857" y="228"/>
                    <a:pt x="858" y="233"/>
                    <a:pt x="855" y="237"/>
                  </a:cubicBezTo>
                  <a:cubicBezTo>
                    <a:pt x="853" y="241"/>
                    <a:pt x="848" y="242"/>
                    <a:pt x="844" y="240"/>
                  </a:cubicBezTo>
                  <a:lnTo>
                    <a:pt x="817" y="223"/>
                  </a:lnTo>
                  <a:lnTo>
                    <a:pt x="746" y="187"/>
                  </a:lnTo>
                  <a:cubicBezTo>
                    <a:pt x="742" y="185"/>
                    <a:pt x="741" y="180"/>
                    <a:pt x="743" y="176"/>
                  </a:cubicBezTo>
                  <a:cubicBezTo>
                    <a:pt x="745" y="172"/>
                    <a:pt x="750" y="171"/>
                    <a:pt x="754" y="173"/>
                  </a:cubicBezTo>
                  <a:close/>
                  <a:moveTo>
                    <a:pt x="921" y="268"/>
                  </a:moveTo>
                  <a:lnTo>
                    <a:pt x="937" y="278"/>
                  </a:lnTo>
                  <a:lnTo>
                    <a:pt x="1011" y="335"/>
                  </a:lnTo>
                  <a:cubicBezTo>
                    <a:pt x="1015" y="338"/>
                    <a:pt x="1016" y="343"/>
                    <a:pt x="1013" y="346"/>
                  </a:cubicBezTo>
                  <a:cubicBezTo>
                    <a:pt x="1010" y="350"/>
                    <a:pt x="1005" y="350"/>
                    <a:pt x="1002" y="348"/>
                  </a:cubicBezTo>
                  <a:lnTo>
                    <a:pt x="928" y="291"/>
                  </a:lnTo>
                  <a:lnTo>
                    <a:pt x="912" y="282"/>
                  </a:lnTo>
                  <a:cubicBezTo>
                    <a:pt x="909" y="279"/>
                    <a:pt x="908" y="274"/>
                    <a:pt x="910" y="271"/>
                  </a:cubicBezTo>
                  <a:cubicBezTo>
                    <a:pt x="912" y="267"/>
                    <a:pt x="917" y="266"/>
                    <a:pt x="921" y="268"/>
                  </a:cubicBezTo>
                  <a:close/>
                  <a:moveTo>
                    <a:pt x="1073" y="387"/>
                  </a:moveTo>
                  <a:lnTo>
                    <a:pt x="1134" y="443"/>
                  </a:lnTo>
                  <a:lnTo>
                    <a:pt x="1154" y="465"/>
                  </a:lnTo>
                  <a:cubicBezTo>
                    <a:pt x="1157" y="469"/>
                    <a:pt x="1157" y="474"/>
                    <a:pt x="1154" y="477"/>
                  </a:cubicBezTo>
                  <a:cubicBezTo>
                    <a:pt x="1150" y="479"/>
                    <a:pt x="1145" y="479"/>
                    <a:pt x="1142" y="476"/>
                  </a:cubicBezTo>
                  <a:lnTo>
                    <a:pt x="1123" y="454"/>
                  </a:lnTo>
                  <a:lnTo>
                    <a:pt x="1062" y="399"/>
                  </a:lnTo>
                  <a:cubicBezTo>
                    <a:pt x="1059" y="396"/>
                    <a:pt x="1059" y="391"/>
                    <a:pt x="1062" y="388"/>
                  </a:cubicBezTo>
                  <a:cubicBezTo>
                    <a:pt x="1065" y="384"/>
                    <a:pt x="1070" y="384"/>
                    <a:pt x="1073" y="387"/>
                  </a:cubicBezTo>
                  <a:close/>
                  <a:moveTo>
                    <a:pt x="1207" y="525"/>
                  </a:moveTo>
                  <a:lnTo>
                    <a:pt x="1218" y="537"/>
                  </a:lnTo>
                  <a:lnTo>
                    <a:pt x="1276" y="615"/>
                  </a:lnTo>
                  <a:cubicBezTo>
                    <a:pt x="1278" y="618"/>
                    <a:pt x="1278" y="623"/>
                    <a:pt x="1274" y="626"/>
                  </a:cubicBezTo>
                  <a:cubicBezTo>
                    <a:pt x="1270" y="628"/>
                    <a:pt x="1265" y="628"/>
                    <a:pt x="1263" y="624"/>
                  </a:cubicBezTo>
                  <a:lnTo>
                    <a:pt x="1207" y="548"/>
                  </a:lnTo>
                  <a:lnTo>
                    <a:pt x="1196" y="536"/>
                  </a:lnTo>
                  <a:cubicBezTo>
                    <a:pt x="1193" y="532"/>
                    <a:pt x="1193" y="527"/>
                    <a:pt x="1196" y="524"/>
                  </a:cubicBezTo>
                  <a:cubicBezTo>
                    <a:pt x="1199" y="521"/>
                    <a:pt x="1205" y="522"/>
                    <a:pt x="1207" y="525"/>
                  </a:cubicBezTo>
                  <a:close/>
                  <a:moveTo>
                    <a:pt x="1319" y="683"/>
                  </a:moveTo>
                  <a:lnTo>
                    <a:pt x="1353" y="743"/>
                  </a:lnTo>
                  <a:lnTo>
                    <a:pt x="1371" y="783"/>
                  </a:lnTo>
                  <a:cubicBezTo>
                    <a:pt x="1373" y="787"/>
                    <a:pt x="1371" y="792"/>
                    <a:pt x="1367" y="793"/>
                  </a:cubicBezTo>
                  <a:cubicBezTo>
                    <a:pt x="1363" y="795"/>
                    <a:pt x="1358" y="793"/>
                    <a:pt x="1356" y="789"/>
                  </a:cubicBezTo>
                  <a:lnTo>
                    <a:pt x="1340" y="751"/>
                  </a:lnTo>
                  <a:lnTo>
                    <a:pt x="1305" y="691"/>
                  </a:lnTo>
                  <a:cubicBezTo>
                    <a:pt x="1303" y="687"/>
                    <a:pt x="1304" y="682"/>
                    <a:pt x="1308" y="680"/>
                  </a:cubicBezTo>
                  <a:cubicBezTo>
                    <a:pt x="1312" y="678"/>
                    <a:pt x="1316" y="679"/>
                    <a:pt x="1319" y="683"/>
                  </a:cubicBezTo>
                  <a:close/>
                  <a:moveTo>
                    <a:pt x="1403" y="857"/>
                  </a:moveTo>
                  <a:lnTo>
                    <a:pt x="1436" y="964"/>
                  </a:lnTo>
                  <a:cubicBezTo>
                    <a:pt x="1437" y="969"/>
                    <a:pt x="1435" y="973"/>
                    <a:pt x="1430" y="974"/>
                  </a:cubicBezTo>
                  <a:cubicBezTo>
                    <a:pt x="1426" y="976"/>
                    <a:pt x="1422" y="973"/>
                    <a:pt x="1420" y="969"/>
                  </a:cubicBezTo>
                  <a:lnTo>
                    <a:pt x="1388" y="862"/>
                  </a:lnTo>
                  <a:cubicBezTo>
                    <a:pt x="1387" y="857"/>
                    <a:pt x="1389" y="853"/>
                    <a:pt x="1393" y="852"/>
                  </a:cubicBezTo>
                  <a:cubicBezTo>
                    <a:pt x="1398" y="850"/>
                    <a:pt x="1402" y="853"/>
                    <a:pt x="1403" y="857"/>
                  </a:cubicBezTo>
                  <a:close/>
                  <a:moveTo>
                    <a:pt x="1451" y="1044"/>
                  </a:moveTo>
                  <a:lnTo>
                    <a:pt x="1460" y="1093"/>
                  </a:lnTo>
                  <a:lnTo>
                    <a:pt x="1464" y="1156"/>
                  </a:lnTo>
                  <a:cubicBezTo>
                    <a:pt x="1465" y="1160"/>
                    <a:pt x="1461" y="1164"/>
                    <a:pt x="1457" y="1164"/>
                  </a:cubicBezTo>
                  <a:cubicBezTo>
                    <a:pt x="1453" y="1164"/>
                    <a:pt x="1449" y="1161"/>
                    <a:pt x="1448" y="1157"/>
                  </a:cubicBezTo>
                  <a:lnTo>
                    <a:pt x="1445" y="1096"/>
                  </a:lnTo>
                  <a:lnTo>
                    <a:pt x="1436" y="1047"/>
                  </a:lnTo>
                  <a:cubicBezTo>
                    <a:pt x="1435" y="1042"/>
                    <a:pt x="1438" y="1038"/>
                    <a:pt x="1442" y="1037"/>
                  </a:cubicBezTo>
                  <a:cubicBezTo>
                    <a:pt x="1446" y="1036"/>
                    <a:pt x="1450" y="1039"/>
                    <a:pt x="1451" y="1044"/>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73" name="Freeform 67"/>
            <p:cNvSpPr>
              <a:spLocks noEditPoints="1"/>
            </p:cNvSpPr>
            <p:nvPr/>
          </p:nvSpPr>
          <p:spPr bwMode="auto">
            <a:xfrm>
              <a:off x="3201" y="1840"/>
              <a:ext cx="979" cy="981"/>
            </a:xfrm>
            <a:custGeom>
              <a:avLst/>
              <a:gdLst>
                <a:gd name="T0" fmla="*/ 975 w 1408"/>
                <a:gd name="T1" fmla="*/ 84 h 1408"/>
                <a:gd name="T2" fmla="*/ 964 w 1408"/>
                <a:gd name="T3" fmla="*/ 84 h 1408"/>
                <a:gd name="T4" fmla="*/ 973 w 1408"/>
                <a:gd name="T5" fmla="*/ 0 h 1408"/>
                <a:gd name="T6" fmla="*/ 969 w 1408"/>
                <a:gd name="T7" fmla="*/ 140 h 1408"/>
                <a:gd name="T8" fmla="*/ 955 w 1408"/>
                <a:gd name="T9" fmla="*/ 217 h 1408"/>
                <a:gd name="T10" fmla="*/ 944 w 1408"/>
                <a:gd name="T11" fmla="*/ 215 h 1408"/>
                <a:gd name="T12" fmla="*/ 957 w 1408"/>
                <a:gd name="T13" fmla="*/ 139 h 1408"/>
                <a:gd name="T14" fmla="*/ 969 w 1408"/>
                <a:gd name="T15" fmla="*/ 140 h 1408"/>
                <a:gd name="T16" fmla="*/ 935 w 1408"/>
                <a:gd name="T17" fmla="*/ 295 h 1408"/>
                <a:gd name="T18" fmla="*/ 909 w 1408"/>
                <a:gd name="T19" fmla="*/ 349 h 1408"/>
                <a:gd name="T20" fmla="*/ 924 w 1408"/>
                <a:gd name="T21" fmla="*/ 293 h 1408"/>
                <a:gd name="T22" fmla="*/ 937 w 1408"/>
                <a:gd name="T23" fmla="*/ 265 h 1408"/>
                <a:gd name="T24" fmla="*/ 896 w 1408"/>
                <a:gd name="T25" fmla="*/ 399 h 1408"/>
                <a:gd name="T26" fmla="*/ 855 w 1408"/>
                <a:gd name="T27" fmla="*/ 471 h 1408"/>
                <a:gd name="T28" fmla="*/ 886 w 1408"/>
                <a:gd name="T29" fmla="*/ 394 h 1408"/>
                <a:gd name="T30" fmla="*/ 896 w 1408"/>
                <a:gd name="T31" fmla="*/ 399 h 1408"/>
                <a:gd name="T32" fmla="*/ 812 w 1408"/>
                <a:gd name="T33" fmla="*/ 551 h 1408"/>
                <a:gd name="T34" fmla="*/ 782 w 1408"/>
                <a:gd name="T35" fmla="*/ 583 h 1408"/>
                <a:gd name="T36" fmla="*/ 803 w 1408"/>
                <a:gd name="T37" fmla="*/ 545 h 1408"/>
                <a:gd name="T38" fmla="*/ 832 w 1408"/>
                <a:gd name="T39" fmla="*/ 509 h 1408"/>
                <a:gd name="T40" fmla="*/ 756 w 1408"/>
                <a:gd name="T41" fmla="*/ 627 h 1408"/>
                <a:gd name="T42" fmla="*/ 695 w 1408"/>
                <a:gd name="T43" fmla="*/ 685 h 1408"/>
                <a:gd name="T44" fmla="*/ 747 w 1408"/>
                <a:gd name="T45" fmla="*/ 619 h 1408"/>
                <a:gd name="T46" fmla="*/ 756 w 1408"/>
                <a:gd name="T47" fmla="*/ 627 h 1408"/>
                <a:gd name="T48" fmla="*/ 625 w 1408"/>
                <a:gd name="T49" fmla="*/ 757 h 1408"/>
                <a:gd name="T50" fmla="*/ 595 w 1408"/>
                <a:gd name="T51" fmla="*/ 773 h 1408"/>
                <a:gd name="T52" fmla="*/ 617 w 1408"/>
                <a:gd name="T53" fmla="*/ 750 h 1408"/>
                <a:gd name="T54" fmla="*/ 663 w 1408"/>
                <a:gd name="T55" fmla="*/ 716 h 1408"/>
                <a:gd name="T56" fmla="*/ 558 w 1408"/>
                <a:gd name="T57" fmla="*/ 808 h 1408"/>
                <a:gd name="T58" fmla="*/ 492 w 1408"/>
                <a:gd name="T59" fmla="*/ 849 h 1408"/>
                <a:gd name="T60" fmla="*/ 486 w 1408"/>
                <a:gd name="T61" fmla="*/ 840 h 1408"/>
                <a:gd name="T62" fmla="*/ 552 w 1408"/>
                <a:gd name="T63" fmla="*/ 798 h 1408"/>
                <a:gd name="T64" fmla="*/ 558 w 1408"/>
                <a:gd name="T65" fmla="*/ 808 h 1408"/>
                <a:gd name="T66" fmla="*/ 385 w 1408"/>
                <a:gd name="T67" fmla="*/ 904 h 1408"/>
                <a:gd name="T68" fmla="*/ 364 w 1408"/>
                <a:gd name="T69" fmla="*/ 906 h 1408"/>
                <a:gd name="T70" fmla="*/ 380 w 1408"/>
                <a:gd name="T71" fmla="*/ 894 h 1408"/>
                <a:gd name="T72" fmla="*/ 445 w 1408"/>
                <a:gd name="T73" fmla="*/ 869 h 1408"/>
                <a:gd name="T74" fmla="*/ 319 w 1408"/>
                <a:gd name="T75" fmla="*/ 928 h 1408"/>
                <a:gd name="T76" fmla="*/ 244 w 1408"/>
                <a:gd name="T77" fmla="*/ 950 h 1408"/>
                <a:gd name="T78" fmla="*/ 241 w 1408"/>
                <a:gd name="T79" fmla="*/ 939 h 1408"/>
                <a:gd name="T80" fmla="*/ 316 w 1408"/>
                <a:gd name="T81" fmla="*/ 918 h 1408"/>
                <a:gd name="T82" fmla="*/ 319 w 1408"/>
                <a:gd name="T83" fmla="*/ 928 h 1408"/>
                <a:gd name="T84" fmla="*/ 113 w 1408"/>
                <a:gd name="T85" fmla="*/ 975 h 1408"/>
                <a:gd name="T86" fmla="*/ 111 w 1408"/>
                <a:gd name="T87" fmla="*/ 964 h 1408"/>
                <a:gd name="T88" fmla="*/ 194 w 1408"/>
                <a:gd name="T89" fmla="*/ 957 h 1408"/>
                <a:gd name="T90" fmla="*/ 56 w 1408"/>
                <a:gd name="T91" fmla="*/ 978 h 1408"/>
                <a:gd name="T92" fmla="*/ 0 w 1408"/>
                <a:gd name="T93" fmla="*/ 975 h 1408"/>
                <a:gd name="T94" fmla="*/ 56 w 1408"/>
                <a:gd name="T95" fmla="*/ 967 h 1408"/>
                <a:gd name="T96" fmla="*/ 56 w 1408"/>
                <a:gd name="T97" fmla="*/ 978 h 14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408"/>
                <a:gd name="T148" fmla="*/ 0 h 1408"/>
                <a:gd name="T149" fmla="*/ 1408 w 1408"/>
                <a:gd name="T150" fmla="*/ 1408 h 140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408" h="1408">
                  <a:moveTo>
                    <a:pt x="1407" y="9"/>
                  </a:moveTo>
                  <a:lnTo>
                    <a:pt x="1402" y="121"/>
                  </a:lnTo>
                  <a:cubicBezTo>
                    <a:pt x="1402" y="125"/>
                    <a:pt x="1398" y="129"/>
                    <a:pt x="1394" y="128"/>
                  </a:cubicBezTo>
                  <a:cubicBezTo>
                    <a:pt x="1389" y="128"/>
                    <a:pt x="1386" y="124"/>
                    <a:pt x="1386" y="120"/>
                  </a:cubicBezTo>
                  <a:lnTo>
                    <a:pt x="1391" y="8"/>
                  </a:lnTo>
                  <a:cubicBezTo>
                    <a:pt x="1392" y="4"/>
                    <a:pt x="1395" y="0"/>
                    <a:pt x="1400" y="0"/>
                  </a:cubicBezTo>
                  <a:cubicBezTo>
                    <a:pt x="1404" y="1"/>
                    <a:pt x="1408" y="4"/>
                    <a:pt x="1407" y="9"/>
                  </a:cubicBezTo>
                  <a:close/>
                  <a:moveTo>
                    <a:pt x="1393" y="201"/>
                  </a:moveTo>
                  <a:lnTo>
                    <a:pt x="1379" y="290"/>
                  </a:lnTo>
                  <a:lnTo>
                    <a:pt x="1374" y="312"/>
                  </a:lnTo>
                  <a:cubicBezTo>
                    <a:pt x="1372" y="316"/>
                    <a:pt x="1368" y="319"/>
                    <a:pt x="1364" y="318"/>
                  </a:cubicBezTo>
                  <a:cubicBezTo>
                    <a:pt x="1360" y="317"/>
                    <a:pt x="1357" y="312"/>
                    <a:pt x="1358" y="308"/>
                  </a:cubicBezTo>
                  <a:lnTo>
                    <a:pt x="1364" y="287"/>
                  </a:lnTo>
                  <a:lnTo>
                    <a:pt x="1377" y="199"/>
                  </a:lnTo>
                  <a:cubicBezTo>
                    <a:pt x="1378" y="194"/>
                    <a:pt x="1382" y="191"/>
                    <a:pt x="1386" y="192"/>
                  </a:cubicBezTo>
                  <a:cubicBezTo>
                    <a:pt x="1391" y="192"/>
                    <a:pt x="1394" y="197"/>
                    <a:pt x="1393" y="201"/>
                  </a:cubicBezTo>
                  <a:close/>
                  <a:moveTo>
                    <a:pt x="1353" y="389"/>
                  </a:moveTo>
                  <a:lnTo>
                    <a:pt x="1344" y="424"/>
                  </a:lnTo>
                  <a:lnTo>
                    <a:pt x="1318" y="496"/>
                  </a:lnTo>
                  <a:cubicBezTo>
                    <a:pt x="1317" y="501"/>
                    <a:pt x="1312" y="503"/>
                    <a:pt x="1308" y="501"/>
                  </a:cubicBezTo>
                  <a:cubicBezTo>
                    <a:pt x="1304" y="500"/>
                    <a:pt x="1302" y="495"/>
                    <a:pt x="1303" y="491"/>
                  </a:cubicBezTo>
                  <a:lnTo>
                    <a:pt x="1329" y="420"/>
                  </a:lnTo>
                  <a:lnTo>
                    <a:pt x="1338" y="385"/>
                  </a:lnTo>
                  <a:cubicBezTo>
                    <a:pt x="1339" y="381"/>
                    <a:pt x="1343" y="379"/>
                    <a:pt x="1348" y="380"/>
                  </a:cubicBezTo>
                  <a:cubicBezTo>
                    <a:pt x="1352" y="381"/>
                    <a:pt x="1354" y="385"/>
                    <a:pt x="1353" y="389"/>
                  </a:cubicBezTo>
                  <a:close/>
                  <a:moveTo>
                    <a:pt x="1289" y="572"/>
                  </a:moveTo>
                  <a:lnTo>
                    <a:pt x="1240" y="672"/>
                  </a:lnTo>
                  <a:cubicBezTo>
                    <a:pt x="1238" y="676"/>
                    <a:pt x="1233" y="678"/>
                    <a:pt x="1229" y="676"/>
                  </a:cubicBezTo>
                  <a:cubicBezTo>
                    <a:pt x="1225" y="674"/>
                    <a:pt x="1224" y="669"/>
                    <a:pt x="1226" y="665"/>
                  </a:cubicBezTo>
                  <a:lnTo>
                    <a:pt x="1274" y="565"/>
                  </a:lnTo>
                  <a:cubicBezTo>
                    <a:pt x="1276" y="561"/>
                    <a:pt x="1281" y="559"/>
                    <a:pt x="1285" y="561"/>
                  </a:cubicBezTo>
                  <a:cubicBezTo>
                    <a:pt x="1289" y="563"/>
                    <a:pt x="1291" y="568"/>
                    <a:pt x="1289" y="572"/>
                  </a:cubicBezTo>
                  <a:close/>
                  <a:moveTo>
                    <a:pt x="1198" y="742"/>
                  </a:moveTo>
                  <a:lnTo>
                    <a:pt x="1168" y="791"/>
                  </a:lnTo>
                  <a:lnTo>
                    <a:pt x="1135" y="835"/>
                  </a:lnTo>
                  <a:cubicBezTo>
                    <a:pt x="1133" y="838"/>
                    <a:pt x="1128" y="839"/>
                    <a:pt x="1124" y="837"/>
                  </a:cubicBezTo>
                  <a:cubicBezTo>
                    <a:pt x="1120" y="834"/>
                    <a:pt x="1120" y="829"/>
                    <a:pt x="1122" y="825"/>
                  </a:cubicBezTo>
                  <a:lnTo>
                    <a:pt x="1155" y="782"/>
                  </a:lnTo>
                  <a:lnTo>
                    <a:pt x="1185" y="733"/>
                  </a:lnTo>
                  <a:cubicBezTo>
                    <a:pt x="1187" y="729"/>
                    <a:pt x="1192" y="728"/>
                    <a:pt x="1196" y="731"/>
                  </a:cubicBezTo>
                  <a:cubicBezTo>
                    <a:pt x="1199" y="733"/>
                    <a:pt x="1200" y="738"/>
                    <a:pt x="1198" y="742"/>
                  </a:cubicBezTo>
                  <a:close/>
                  <a:moveTo>
                    <a:pt x="1087" y="900"/>
                  </a:moveTo>
                  <a:lnTo>
                    <a:pt x="1011" y="982"/>
                  </a:lnTo>
                  <a:cubicBezTo>
                    <a:pt x="1008" y="985"/>
                    <a:pt x="1003" y="986"/>
                    <a:pt x="1000" y="983"/>
                  </a:cubicBezTo>
                  <a:cubicBezTo>
                    <a:pt x="996" y="980"/>
                    <a:pt x="996" y="974"/>
                    <a:pt x="999" y="971"/>
                  </a:cubicBezTo>
                  <a:lnTo>
                    <a:pt x="1075" y="889"/>
                  </a:lnTo>
                  <a:cubicBezTo>
                    <a:pt x="1078" y="885"/>
                    <a:pt x="1083" y="885"/>
                    <a:pt x="1086" y="888"/>
                  </a:cubicBezTo>
                  <a:cubicBezTo>
                    <a:pt x="1090" y="891"/>
                    <a:pt x="1090" y="896"/>
                    <a:pt x="1087" y="900"/>
                  </a:cubicBezTo>
                  <a:close/>
                  <a:moveTo>
                    <a:pt x="953" y="1038"/>
                  </a:moveTo>
                  <a:lnTo>
                    <a:pt x="899" y="1087"/>
                  </a:lnTo>
                  <a:lnTo>
                    <a:pt x="867" y="1111"/>
                  </a:lnTo>
                  <a:cubicBezTo>
                    <a:pt x="864" y="1114"/>
                    <a:pt x="859" y="1113"/>
                    <a:pt x="856" y="1109"/>
                  </a:cubicBezTo>
                  <a:cubicBezTo>
                    <a:pt x="853" y="1106"/>
                    <a:pt x="854" y="1101"/>
                    <a:pt x="858" y="1098"/>
                  </a:cubicBezTo>
                  <a:lnTo>
                    <a:pt x="888" y="1076"/>
                  </a:lnTo>
                  <a:lnTo>
                    <a:pt x="942" y="1026"/>
                  </a:lnTo>
                  <a:cubicBezTo>
                    <a:pt x="945" y="1023"/>
                    <a:pt x="950" y="1023"/>
                    <a:pt x="953" y="1027"/>
                  </a:cubicBezTo>
                  <a:cubicBezTo>
                    <a:pt x="956" y="1030"/>
                    <a:pt x="956" y="1035"/>
                    <a:pt x="953" y="1038"/>
                  </a:cubicBezTo>
                  <a:close/>
                  <a:moveTo>
                    <a:pt x="803" y="1159"/>
                  </a:moveTo>
                  <a:lnTo>
                    <a:pt x="791" y="1168"/>
                  </a:lnTo>
                  <a:lnTo>
                    <a:pt x="708" y="1219"/>
                  </a:lnTo>
                  <a:cubicBezTo>
                    <a:pt x="704" y="1221"/>
                    <a:pt x="699" y="1220"/>
                    <a:pt x="697" y="1216"/>
                  </a:cubicBezTo>
                  <a:cubicBezTo>
                    <a:pt x="694" y="1212"/>
                    <a:pt x="695" y="1207"/>
                    <a:pt x="699" y="1205"/>
                  </a:cubicBezTo>
                  <a:lnTo>
                    <a:pt x="782" y="1155"/>
                  </a:lnTo>
                  <a:lnTo>
                    <a:pt x="794" y="1146"/>
                  </a:lnTo>
                  <a:cubicBezTo>
                    <a:pt x="797" y="1144"/>
                    <a:pt x="802" y="1144"/>
                    <a:pt x="805" y="1148"/>
                  </a:cubicBezTo>
                  <a:cubicBezTo>
                    <a:pt x="807" y="1151"/>
                    <a:pt x="807" y="1156"/>
                    <a:pt x="803" y="1159"/>
                  </a:cubicBezTo>
                  <a:close/>
                  <a:moveTo>
                    <a:pt x="637" y="1257"/>
                  </a:moveTo>
                  <a:lnTo>
                    <a:pt x="553" y="1298"/>
                  </a:lnTo>
                  <a:lnTo>
                    <a:pt x="534" y="1304"/>
                  </a:lnTo>
                  <a:cubicBezTo>
                    <a:pt x="530" y="1306"/>
                    <a:pt x="526" y="1304"/>
                    <a:pt x="524" y="1300"/>
                  </a:cubicBezTo>
                  <a:cubicBezTo>
                    <a:pt x="523" y="1296"/>
                    <a:pt x="525" y="1291"/>
                    <a:pt x="529" y="1289"/>
                  </a:cubicBezTo>
                  <a:lnTo>
                    <a:pt x="546" y="1283"/>
                  </a:lnTo>
                  <a:lnTo>
                    <a:pt x="630" y="1243"/>
                  </a:lnTo>
                  <a:cubicBezTo>
                    <a:pt x="634" y="1241"/>
                    <a:pt x="638" y="1243"/>
                    <a:pt x="640" y="1247"/>
                  </a:cubicBezTo>
                  <a:cubicBezTo>
                    <a:pt x="642" y="1251"/>
                    <a:pt x="641" y="1255"/>
                    <a:pt x="637" y="1257"/>
                  </a:cubicBezTo>
                  <a:close/>
                  <a:moveTo>
                    <a:pt x="459" y="1332"/>
                  </a:moveTo>
                  <a:lnTo>
                    <a:pt x="425" y="1344"/>
                  </a:lnTo>
                  <a:lnTo>
                    <a:pt x="351" y="1363"/>
                  </a:lnTo>
                  <a:cubicBezTo>
                    <a:pt x="347" y="1365"/>
                    <a:pt x="342" y="1362"/>
                    <a:pt x="341" y="1358"/>
                  </a:cubicBezTo>
                  <a:cubicBezTo>
                    <a:pt x="340" y="1353"/>
                    <a:pt x="343" y="1349"/>
                    <a:pt x="347" y="1348"/>
                  </a:cubicBezTo>
                  <a:lnTo>
                    <a:pt x="420" y="1329"/>
                  </a:lnTo>
                  <a:lnTo>
                    <a:pt x="454" y="1317"/>
                  </a:lnTo>
                  <a:cubicBezTo>
                    <a:pt x="458" y="1315"/>
                    <a:pt x="462" y="1317"/>
                    <a:pt x="464" y="1321"/>
                  </a:cubicBezTo>
                  <a:cubicBezTo>
                    <a:pt x="465" y="1326"/>
                    <a:pt x="463" y="1330"/>
                    <a:pt x="459" y="1332"/>
                  </a:cubicBezTo>
                  <a:close/>
                  <a:moveTo>
                    <a:pt x="272" y="1382"/>
                  </a:moveTo>
                  <a:lnTo>
                    <a:pt x="162" y="1399"/>
                  </a:lnTo>
                  <a:cubicBezTo>
                    <a:pt x="157" y="1400"/>
                    <a:pt x="153" y="1397"/>
                    <a:pt x="153" y="1392"/>
                  </a:cubicBezTo>
                  <a:cubicBezTo>
                    <a:pt x="152" y="1388"/>
                    <a:pt x="155" y="1384"/>
                    <a:pt x="159" y="1383"/>
                  </a:cubicBezTo>
                  <a:lnTo>
                    <a:pt x="270" y="1366"/>
                  </a:lnTo>
                  <a:cubicBezTo>
                    <a:pt x="274" y="1366"/>
                    <a:pt x="278" y="1369"/>
                    <a:pt x="279" y="1373"/>
                  </a:cubicBezTo>
                  <a:cubicBezTo>
                    <a:pt x="280" y="1377"/>
                    <a:pt x="277" y="1381"/>
                    <a:pt x="272" y="1382"/>
                  </a:cubicBezTo>
                  <a:close/>
                  <a:moveTo>
                    <a:pt x="81" y="1404"/>
                  </a:moveTo>
                  <a:lnTo>
                    <a:pt x="9" y="1407"/>
                  </a:lnTo>
                  <a:cubicBezTo>
                    <a:pt x="4" y="1408"/>
                    <a:pt x="1" y="1404"/>
                    <a:pt x="0" y="1400"/>
                  </a:cubicBezTo>
                  <a:cubicBezTo>
                    <a:pt x="0" y="1395"/>
                    <a:pt x="4" y="1392"/>
                    <a:pt x="8" y="1391"/>
                  </a:cubicBezTo>
                  <a:lnTo>
                    <a:pt x="80" y="1388"/>
                  </a:lnTo>
                  <a:cubicBezTo>
                    <a:pt x="85" y="1388"/>
                    <a:pt x="88" y="1391"/>
                    <a:pt x="89" y="1396"/>
                  </a:cubicBezTo>
                  <a:cubicBezTo>
                    <a:pt x="89" y="1400"/>
                    <a:pt x="85" y="1404"/>
                    <a:pt x="81" y="1404"/>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74" name="Rectangle 68"/>
            <p:cNvSpPr>
              <a:spLocks noChangeArrowheads="1"/>
            </p:cNvSpPr>
            <p:nvPr/>
          </p:nvSpPr>
          <p:spPr bwMode="auto">
            <a:xfrm>
              <a:off x="1069" y="1016"/>
              <a:ext cx="5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Security layer </a:t>
              </a:r>
              <a:endParaRPr lang="en-US" altLang="en-US" sz="1800">
                <a:latin typeface="Arial" panose="020B0604020202020204" pitchFamily="34" charset="0"/>
              </a:endParaRPr>
            </a:p>
          </p:txBody>
        </p:sp>
        <p:sp>
          <p:nvSpPr>
            <p:cNvPr id="21575" name="Rectangle 69"/>
            <p:cNvSpPr>
              <a:spLocks noChangeArrowheads="1"/>
            </p:cNvSpPr>
            <p:nvPr/>
          </p:nvSpPr>
          <p:spPr bwMode="auto">
            <a:xfrm>
              <a:off x="1826" y="1016"/>
              <a:ext cx="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1</a:t>
              </a:r>
              <a:endParaRPr lang="en-US" altLang="en-US" sz="1800">
                <a:latin typeface="Arial" panose="020B0604020202020204" pitchFamily="34" charset="0"/>
              </a:endParaRPr>
            </a:p>
          </p:txBody>
        </p:sp>
        <p:sp>
          <p:nvSpPr>
            <p:cNvPr id="21576" name="Rectangle 70"/>
            <p:cNvSpPr>
              <a:spLocks noChangeArrowheads="1"/>
            </p:cNvSpPr>
            <p:nvPr/>
          </p:nvSpPr>
          <p:spPr bwMode="auto">
            <a:xfrm>
              <a:off x="2628" y="1027"/>
              <a:ext cx="5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Security layer </a:t>
              </a:r>
              <a:endParaRPr lang="en-US" altLang="en-US" sz="1800">
                <a:latin typeface="Arial" panose="020B0604020202020204" pitchFamily="34" charset="0"/>
              </a:endParaRPr>
            </a:p>
          </p:txBody>
        </p:sp>
        <p:sp>
          <p:nvSpPr>
            <p:cNvPr id="21577" name="Rectangle 71"/>
            <p:cNvSpPr>
              <a:spLocks noChangeArrowheads="1"/>
            </p:cNvSpPr>
            <p:nvPr/>
          </p:nvSpPr>
          <p:spPr bwMode="auto">
            <a:xfrm>
              <a:off x="3374" y="1027"/>
              <a:ext cx="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2</a:t>
              </a:r>
              <a:endParaRPr lang="en-US" altLang="en-US" sz="1800">
                <a:latin typeface="Arial" panose="020B0604020202020204" pitchFamily="34" charset="0"/>
              </a:endParaRPr>
            </a:p>
          </p:txBody>
        </p:sp>
        <p:sp>
          <p:nvSpPr>
            <p:cNvPr id="21578" name="Freeform 72"/>
            <p:cNvSpPr>
              <a:spLocks noEditPoints="1"/>
            </p:cNvSpPr>
            <p:nvPr/>
          </p:nvSpPr>
          <p:spPr bwMode="auto">
            <a:xfrm>
              <a:off x="2062" y="1914"/>
              <a:ext cx="519" cy="436"/>
            </a:xfrm>
            <a:custGeom>
              <a:avLst/>
              <a:gdLst>
                <a:gd name="T0" fmla="*/ 6 w 747"/>
                <a:gd name="T1" fmla="*/ 0 h 626"/>
                <a:gd name="T2" fmla="*/ 58 w 747"/>
                <a:gd name="T3" fmla="*/ 2 h 626"/>
                <a:gd name="T4" fmla="*/ 84 w 747"/>
                <a:gd name="T5" fmla="*/ 6 h 626"/>
                <a:gd name="T6" fmla="*/ 89 w 747"/>
                <a:gd name="T7" fmla="*/ 12 h 626"/>
                <a:gd name="T8" fmla="*/ 83 w 747"/>
                <a:gd name="T9" fmla="*/ 17 h 626"/>
                <a:gd name="T10" fmla="*/ 58 w 747"/>
                <a:gd name="T11" fmla="*/ 13 h 626"/>
                <a:gd name="T12" fmla="*/ 6 w 747"/>
                <a:gd name="T13" fmla="*/ 11 h 626"/>
                <a:gd name="T14" fmla="*/ 0 w 747"/>
                <a:gd name="T15" fmla="*/ 6 h 626"/>
                <a:gd name="T16" fmla="*/ 6 w 747"/>
                <a:gd name="T17" fmla="*/ 0 h 626"/>
                <a:gd name="T18" fmla="*/ 139 w 747"/>
                <a:gd name="T19" fmla="*/ 17 h 626"/>
                <a:gd name="T20" fmla="*/ 205 w 747"/>
                <a:gd name="T21" fmla="*/ 34 h 626"/>
                <a:gd name="T22" fmla="*/ 206 w 747"/>
                <a:gd name="T23" fmla="*/ 34 h 626"/>
                <a:gd name="T24" fmla="*/ 215 w 747"/>
                <a:gd name="T25" fmla="*/ 38 h 626"/>
                <a:gd name="T26" fmla="*/ 217 w 747"/>
                <a:gd name="T27" fmla="*/ 46 h 626"/>
                <a:gd name="T28" fmla="*/ 211 w 747"/>
                <a:gd name="T29" fmla="*/ 49 h 626"/>
                <a:gd name="T30" fmla="*/ 201 w 747"/>
                <a:gd name="T31" fmla="*/ 45 h 626"/>
                <a:gd name="T32" fmla="*/ 201 w 747"/>
                <a:gd name="T33" fmla="*/ 45 h 626"/>
                <a:gd name="T34" fmla="*/ 136 w 747"/>
                <a:gd name="T35" fmla="*/ 27 h 626"/>
                <a:gd name="T36" fmla="*/ 133 w 747"/>
                <a:gd name="T37" fmla="*/ 21 h 626"/>
                <a:gd name="T38" fmla="*/ 139 w 747"/>
                <a:gd name="T39" fmla="*/ 17 h 626"/>
                <a:gd name="T40" fmla="*/ 265 w 747"/>
                <a:gd name="T41" fmla="*/ 61 h 626"/>
                <a:gd name="T42" fmla="*/ 292 w 747"/>
                <a:gd name="T43" fmla="*/ 73 h 626"/>
                <a:gd name="T44" fmla="*/ 293 w 747"/>
                <a:gd name="T45" fmla="*/ 74 h 626"/>
                <a:gd name="T46" fmla="*/ 333 w 747"/>
                <a:gd name="T47" fmla="*/ 102 h 626"/>
                <a:gd name="T48" fmla="*/ 334 w 747"/>
                <a:gd name="T49" fmla="*/ 109 h 626"/>
                <a:gd name="T50" fmla="*/ 327 w 747"/>
                <a:gd name="T51" fmla="*/ 111 h 626"/>
                <a:gd name="T52" fmla="*/ 286 w 747"/>
                <a:gd name="T53" fmla="*/ 83 h 626"/>
                <a:gd name="T54" fmla="*/ 287 w 747"/>
                <a:gd name="T55" fmla="*/ 84 h 626"/>
                <a:gd name="T56" fmla="*/ 261 w 747"/>
                <a:gd name="T57" fmla="*/ 72 h 626"/>
                <a:gd name="T58" fmla="*/ 258 w 747"/>
                <a:gd name="T59" fmla="*/ 64 h 626"/>
                <a:gd name="T60" fmla="*/ 265 w 747"/>
                <a:gd name="T61" fmla="*/ 61 h 626"/>
                <a:gd name="T62" fmla="*/ 378 w 747"/>
                <a:gd name="T63" fmla="*/ 136 h 626"/>
                <a:gd name="T64" fmla="*/ 430 w 747"/>
                <a:gd name="T65" fmla="*/ 189 h 626"/>
                <a:gd name="T66" fmla="*/ 433 w 747"/>
                <a:gd name="T67" fmla="*/ 192 h 626"/>
                <a:gd name="T68" fmla="*/ 431 w 747"/>
                <a:gd name="T69" fmla="*/ 200 h 626"/>
                <a:gd name="T70" fmla="*/ 424 w 747"/>
                <a:gd name="T71" fmla="*/ 199 h 626"/>
                <a:gd name="T72" fmla="*/ 422 w 747"/>
                <a:gd name="T73" fmla="*/ 197 h 626"/>
                <a:gd name="T74" fmla="*/ 370 w 747"/>
                <a:gd name="T75" fmla="*/ 143 h 626"/>
                <a:gd name="T76" fmla="*/ 370 w 747"/>
                <a:gd name="T77" fmla="*/ 136 h 626"/>
                <a:gd name="T78" fmla="*/ 378 w 747"/>
                <a:gd name="T79" fmla="*/ 136 h 626"/>
                <a:gd name="T80" fmla="*/ 465 w 747"/>
                <a:gd name="T81" fmla="*/ 239 h 626"/>
                <a:gd name="T82" fmla="*/ 478 w 747"/>
                <a:gd name="T83" fmla="*/ 262 h 626"/>
                <a:gd name="T84" fmla="*/ 495 w 747"/>
                <a:gd name="T85" fmla="*/ 302 h 626"/>
                <a:gd name="T86" fmla="*/ 498 w 747"/>
                <a:gd name="T87" fmla="*/ 310 h 626"/>
                <a:gd name="T88" fmla="*/ 494 w 747"/>
                <a:gd name="T89" fmla="*/ 318 h 626"/>
                <a:gd name="T90" fmla="*/ 487 w 747"/>
                <a:gd name="T91" fmla="*/ 313 h 626"/>
                <a:gd name="T92" fmla="*/ 485 w 747"/>
                <a:gd name="T93" fmla="*/ 306 h 626"/>
                <a:gd name="T94" fmla="*/ 469 w 747"/>
                <a:gd name="T95" fmla="*/ 268 h 626"/>
                <a:gd name="T96" fmla="*/ 455 w 747"/>
                <a:gd name="T97" fmla="*/ 244 h 626"/>
                <a:gd name="T98" fmla="*/ 457 w 747"/>
                <a:gd name="T99" fmla="*/ 237 h 626"/>
                <a:gd name="T100" fmla="*/ 465 w 747"/>
                <a:gd name="T101" fmla="*/ 239 h 626"/>
                <a:gd name="T102" fmla="*/ 512 w 747"/>
                <a:gd name="T103" fmla="*/ 365 h 626"/>
                <a:gd name="T104" fmla="*/ 516 w 747"/>
                <a:gd name="T105" fmla="*/ 386 h 626"/>
                <a:gd name="T106" fmla="*/ 518 w 747"/>
                <a:gd name="T107" fmla="*/ 430 h 626"/>
                <a:gd name="T108" fmla="*/ 513 w 747"/>
                <a:gd name="T109" fmla="*/ 435 h 626"/>
                <a:gd name="T110" fmla="*/ 507 w 747"/>
                <a:gd name="T111" fmla="*/ 430 h 626"/>
                <a:gd name="T112" fmla="*/ 505 w 747"/>
                <a:gd name="T113" fmla="*/ 388 h 626"/>
                <a:gd name="T114" fmla="*/ 501 w 747"/>
                <a:gd name="T115" fmla="*/ 367 h 626"/>
                <a:gd name="T116" fmla="*/ 506 w 747"/>
                <a:gd name="T117" fmla="*/ 360 h 626"/>
                <a:gd name="T118" fmla="*/ 512 w 747"/>
                <a:gd name="T119" fmla="*/ 365 h 62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47"/>
                <a:gd name="T181" fmla="*/ 0 h 626"/>
                <a:gd name="T182" fmla="*/ 747 w 747"/>
                <a:gd name="T183" fmla="*/ 626 h 62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47" h="626">
                  <a:moveTo>
                    <a:pt x="9" y="0"/>
                  </a:moveTo>
                  <a:lnTo>
                    <a:pt x="84" y="3"/>
                  </a:lnTo>
                  <a:lnTo>
                    <a:pt x="121" y="8"/>
                  </a:lnTo>
                  <a:cubicBezTo>
                    <a:pt x="125" y="9"/>
                    <a:pt x="129" y="13"/>
                    <a:pt x="128" y="17"/>
                  </a:cubicBezTo>
                  <a:cubicBezTo>
                    <a:pt x="128" y="21"/>
                    <a:pt x="124" y="25"/>
                    <a:pt x="119" y="24"/>
                  </a:cubicBezTo>
                  <a:lnTo>
                    <a:pt x="83" y="19"/>
                  </a:lnTo>
                  <a:lnTo>
                    <a:pt x="8" y="16"/>
                  </a:lnTo>
                  <a:cubicBezTo>
                    <a:pt x="4" y="16"/>
                    <a:pt x="0" y="13"/>
                    <a:pt x="0" y="8"/>
                  </a:cubicBezTo>
                  <a:cubicBezTo>
                    <a:pt x="1" y="4"/>
                    <a:pt x="4" y="0"/>
                    <a:pt x="9" y="0"/>
                  </a:cubicBezTo>
                  <a:close/>
                  <a:moveTo>
                    <a:pt x="200" y="24"/>
                  </a:moveTo>
                  <a:lnTo>
                    <a:pt x="295" y="49"/>
                  </a:lnTo>
                  <a:cubicBezTo>
                    <a:pt x="295" y="49"/>
                    <a:pt x="295" y="49"/>
                    <a:pt x="296" y="49"/>
                  </a:cubicBezTo>
                  <a:lnTo>
                    <a:pt x="309" y="55"/>
                  </a:lnTo>
                  <a:cubicBezTo>
                    <a:pt x="313" y="57"/>
                    <a:pt x="315" y="62"/>
                    <a:pt x="313" y="66"/>
                  </a:cubicBezTo>
                  <a:cubicBezTo>
                    <a:pt x="311" y="70"/>
                    <a:pt x="307" y="72"/>
                    <a:pt x="303" y="70"/>
                  </a:cubicBezTo>
                  <a:lnTo>
                    <a:pt x="289" y="64"/>
                  </a:lnTo>
                  <a:lnTo>
                    <a:pt x="290" y="64"/>
                  </a:lnTo>
                  <a:lnTo>
                    <a:pt x="196" y="39"/>
                  </a:lnTo>
                  <a:cubicBezTo>
                    <a:pt x="192" y="38"/>
                    <a:pt x="190" y="34"/>
                    <a:pt x="191" y="30"/>
                  </a:cubicBezTo>
                  <a:cubicBezTo>
                    <a:pt x="192" y="25"/>
                    <a:pt x="196" y="23"/>
                    <a:pt x="200" y="24"/>
                  </a:cubicBezTo>
                  <a:close/>
                  <a:moveTo>
                    <a:pt x="382" y="88"/>
                  </a:moveTo>
                  <a:lnTo>
                    <a:pt x="420" y="105"/>
                  </a:lnTo>
                  <a:cubicBezTo>
                    <a:pt x="420" y="105"/>
                    <a:pt x="421" y="106"/>
                    <a:pt x="421" y="106"/>
                  </a:cubicBezTo>
                  <a:lnTo>
                    <a:pt x="479" y="146"/>
                  </a:lnTo>
                  <a:cubicBezTo>
                    <a:pt x="483" y="148"/>
                    <a:pt x="484" y="153"/>
                    <a:pt x="481" y="157"/>
                  </a:cubicBezTo>
                  <a:cubicBezTo>
                    <a:pt x="479" y="161"/>
                    <a:pt x="474" y="162"/>
                    <a:pt x="470" y="159"/>
                  </a:cubicBezTo>
                  <a:lnTo>
                    <a:pt x="412" y="119"/>
                  </a:lnTo>
                  <a:lnTo>
                    <a:pt x="413" y="120"/>
                  </a:lnTo>
                  <a:lnTo>
                    <a:pt x="376" y="103"/>
                  </a:lnTo>
                  <a:cubicBezTo>
                    <a:pt x="371" y="101"/>
                    <a:pt x="370" y="96"/>
                    <a:pt x="372" y="92"/>
                  </a:cubicBezTo>
                  <a:cubicBezTo>
                    <a:pt x="373" y="88"/>
                    <a:pt x="378" y="86"/>
                    <a:pt x="382" y="88"/>
                  </a:cubicBezTo>
                  <a:close/>
                  <a:moveTo>
                    <a:pt x="544" y="195"/>
                  </a:moveTo>
                  <a:lnTo>
                    <a:pt x="619" y="272"/>
                  </a:lnTo>
                  <a:lnTo>
                    <a:pt x="623" y="276"/>
                  </a:lnTo>
                  <a:cubicBezTo>
                    <a:pt x="625" y="280"/>
                    <a:pt x="624" y="285"/>
                    <a:pt x="621" y="287"/>
                  </a:cubicBezTo>
                  <a:cubicBezTo>
                    <a:pt x="617" y="290"/>
                    <a:pt x="612" y="289"/>
                    <a:pt x="610" y="286"/>
                  </a:cubicBezTo>
                  <a:lnTo>
                    <a:pt x="608" y="283"/>
                  </a:lnTo>
                  <a:lnTo>
                    <a:pt x="533" y="206"/>
                  </a:lnTo>
                  <a:cubicBezTo>
                    <a:pt x="529" y="203"/>
                    <a:pt x="530" y="198"/>
                    <a:pt x="533" y="195"/>
                  </a:cubicBezTo>
                  <a:cubicBezTo>
                    <a:pt x="536" y="192"/>
                    <a:pt x="541" y="192"/>
                    <a:pt x="544" y="195"/>
                  </a:cubicBezTo>
                  <a:close/>
                  <a:moveTo>
                    <a:pt x="669" y="343"/>
                  </a:moveTo>
                  <a:lnTo>
                    <a:pt x="688" y="376"/>
                  </a:lnTo>
                  <a:lnTo>
                    <a:pt x="713" y="433"/>
                  </a:lnTo>
                  <a:lnTo>
                    <a:pt x="717" y="445"/>
                  </a:lnTo>
                  <a:cubicBezTo>
                    <a:pt x="718" y="450"/>
                    <a:pt x="716" y="454"/>
                    <a:pt x="711" y="456"/>
                  </a:cubicBezTo>
                  <a:cubicBezTo>
                    <a:pt x="707" y="457"/>
                    <a:pt x="703" y="454"/>
                    <a:pt x="701" y="450"/>
                  </a:cubicBezTo>
                  <a:lnTo>
                    <a:pt x="698" y="440"/>
                  </a:lnTo>
                  <a:lnTo>
                    <a:pt x="675" y="385"/>
                  </a:lnTo>
                  <a:lnTo>
                    <a:pt x="655" y="351"/>
                  </a:lnTo>
                  <a:cubicBezTo>
                    <a:pt x="653" y="347"/>
                    <a:pt x="654" y="342"/>
                    <a:pt x="658" y="340"/>
                  </a:cubicBezTo>
                  <a:cubicBezTo>
                    <a:pt x="661" y="338"/>
                    <a:pt x="666" y="339"/>
                    <a:pt x="669" y="343"/>
                  </a:cubicBezTo>
                  <a:close/>
                  <a:moveTo>
                    <a:pt x="737" y="524"/>
                  </a:moveTo>
                  <a:lnTo>
                    <a:pt x="742" y="554"/>
                  </a:lnTo>
                  <a:lnTo>
                    <a:pt x="746" y="617"/>
                  </a:lnTo>
                  <a:cubicBezTo>
                    <a:pt x="747" y="621"/>
                    <a:pt x="743" y="625"/>
                    <a:pt x="739" y="625"/>
                  </a:cubicBezTo>
                  <a:cubicBezTo>
                    <a:pt x="735" y="626"/>
                    <a:pt x="731" y="622"/>
                    <a:pt x="730" y="618"/>
                  </a:cubicBezTo>
                  <a:lnTo>
                    <a:pt x="727" y="557"/>
                  </a:lnTo>
                  <a:lnTo>
                    <a:pt x="721" y="527"/>
                  </a:lnTo>
                  <a:cubicBezTo>
                    <a:pt x="720" y="522"/>
                    <a:pt x="723" y="518"/>
                    <a:pt x="728" y="517"/>
                  </a:cubicBezTo>
                  <a:cubicBezTo>
                    <a:pt x="732" y="517"/>
                    <a:pt x="736" y="519"/>
                    <a:pt x="737" y="524"/>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79" name="Freeform 73"/>
            <p:cNvSpPr>
              <a:spLocks noEditPoints="1"/>
            </p:cNvSpPr>
            <p:nvPr/>
          </p:nvSpPr>
          <p:spPr bwMode="auto">
            <a:xfrm>
              <a:off x="2100" y="2338"/>
              <a:ext cx="481" cy="498"/>
            </a:xfrm>
            <a:custGeom>
              <a:avLst/>
              <a:gdLst>
                <a:gd name="T0" fmla="*/ 480 w 691"/>
                <a:gd name="T1" fmla="*/ 6 h 714"/>
                <a:gd name="T2" fmla="*/ 478 w 691"/>
                <a:gd name="T3" fmla="*/ 56 h 714"/>
                <a:gd name="T4" fmla="*/ 474 w 691"/>
                <a:gd name="T5" fmla="*/ 84 h 714"/>
                <a:gd name="T6" fmla="*/ 468 w 691"/>
                <a:gd name="T7" fmla="*/ 89 h 714"/>
                <a:gd name="T8" fmla="*/ 463 w 691"/>
                <a:gd name="T9" fmla="*/ 83 h 714"/>
                <a:gd name="T10" fmla="*/ 466 w 691"/>
                <a:gd name="T11" fmla="*/ 55 h 714"/>
                <a:gd name="T12" fmla="*/ 469 w 691"/>
                <a:gd name="T13" fmla="*/ 6 h 714"/>
                <a:gd name="T14" fmla="*/ 475 w 691"/>
                <a:gd name="T15" fmla="*/ 0 h 714"/>
                <a:gd name="T16" fmla="*/ 480 w 691"/>
                <a:gd name="T17" fmla="*/ 6 h 714"/>
                <a:gd name="T18" fmla="*/ 462 w 691"/>
                <a:gd name="T19" fmla="*/ 139 h 714"/>
                <a:gd name="T20" fmla="*/ 458 w 691"/>
                <a:gd name="T21" fmla="*/ 153 h 714"/>
                <a:gd name="T22" fmla="*/ 442 w 691"/>
                <a:gd name="T23" fmla="*/ 197 h 714"/>
                <a:gd name="T24" fmla="*/ 441 w 691"/>
                <a:gd name="T25" fmla="*/ 198 h 714"/>
                <a:gd name="T26" fmla="*/ 434 w 691"/>
                <a:gd name="T27" fmla="*/ 213 h 714"/>
                <a:gd name="T28" fmla="*/ 426 w 691"/>
                <a:gd name="T29" fmla="*/ 216 h 714"/>
                <a:gd name="T30" fmla="*/ 424 w 691"/>
                <a:gd name="T31" fmla="*/ 208 h 714"/>
                <a:gd name="T32" fmla="*/ 432 w 691"/>
                <a:gd name="T33" fmla="*/ 193 h 714"/>
                <a:gd name="T34" fmla="*/ 432 w 691"/>
                <a:gd name="T35" fmla="*/ 194 h 714"/>
                <a:gd name="T36" fmla="*/ 448 w 691"/>
                <a:gd name="T37" fmla="*/ 149 h 714"/>
                <a:gd name="T38" fmla="*/ 451 w 691"/>
                <a:gd name="T39" fmla="*/ 137 h 714"/>
                <a:gd name="T40" fmla="*/ 458 w 691"/>
                <a:gd name="T41" fmla="*/ 133 h 714"/>
                <a:gd name="T42" fmla="*/ 462 w 691"/>
                <a:gd name="T43" fmla="*/ 139 h 714"/>
                <a:gd name="T44" fmla="*/ 407 w 691"/>
                <a:gd name="T45" fmla="*/ 262 h 714"/>
                <a:gd name="T46" fmla="*/ 396 w 691"/>
                <a:gd name="T47" fmla="*/ 281 h 714"/>
                <a:gd name="T48" fmla="*/ 396 w 691"/>
                <a:gd name="T49" fmla="*/ 282 h 714"/>
                <a:gd name="T50" fmla="*/ 360 w 691"/>
                <a:gd name="T51" fmla="*/ 326 h 714"/>
                <a:gd name="T52" fmla="*/ 352 w 691"/>
                <a:gd name="T53" fmla="*/ 326 h 714"/>
                <a:gd name="T54" fmla="*/ 352 w 691"/>
                <a:gd name="T55" fmla="*/ 319 h 714"/>
                <a:gd name="T56" fmla="*/ 387 w 691"/>
                <a:gd name="T57" fmla="*/ 275 h 714"/>
                <a:gd name="T58" fmla="*/ 386 w 691"/>
                <a:gd name="T59" fmla="*/ 276 h 714"/>
                <a:gd name="T60" fmla="*/ 397 w 691"/>
                <a:gd name="T61" fmla="*/ 257 h 714"/>
                <a:gd name="T62" fmla="*/ 404 w 691"/>
                <a:gd name="T63" fmla="*/ 255 h 714"/>
                <a:gd name="T64" fmla="*/ 407 w 691"/>
                <a:gd name="T65" fmla="*/ 262 h 714"/>
                <a:gd name="T66" fmla="*/ 321 w 691"/>
                <a:gd name="T67" fmla="*/ 367 h 714"/>
                <a:gd name="T68" fmla="*/ 264 w 691"/>
                <a:gd name="T69" fmla="*/ 415 h 714"/>
                <a:gd name="T70" fmla="*/ 262 w 691"/>
                <a:gd name="T71" fmla="*/ 416 h 714"/>
                <a:gd name="T72" fmla="*/ 260 w 691"/>
                <a:gd name="T73" fmla="*/ 417 h 714"/>
                <a:gd name="T74" fmla="*/ 252 w 691"/>
                <a:gd name="T75" fmla="*/ 414 h 714"/>
                <a:gd name="T76" fmla="*/ 255 w 691"/>
                <a:gd name="T77" fmla="*/ 407 h 714"/>
                <a:gd name="T78" fmla="*/ 258 w 691"/>
                <a:gd name="T79" fmla="*/ 405 h 714"/>
                <a:gd name="T80" fmla="*/ 256 w 691"/>
                <a:gd name="T81" fmla="*/ 406 h 714"/>
                <a:gd name="T82" fmla="*/ 314 w 691"/>
                <a:gd name="T83" fmla="*/ 359 h 714"/>
                <a:gd name="T84" fmla="*/ 322 w 691"/>
                <a:gd name="T85" fmla="*/ 359 h 714"/>
                <a:gd name="T86" fmla="*/ 321 w 691"/>
                <a:gd name="T87" fmla="*/ 367 h 714"/>
                <a:gd name="T88" fmla="*/ 211 w 691"/>
                <a:gd name="T89" fmla="*/ 444 h 714"/>
                <a:gd name="T90" fmla="*/ 180 w 691"/>
                <a:gd name="T91" fmla="*/ 460 h 714"/>
                <a:gd name="T92" fmla="*/ 139 w 691"/>
                <a:gd name="T93" fmla="*/ 476 h 714"/>
                <a:gd name="T94" fmla="*/ 132 w 691"/>
                <a:gd name="T95" fmla="*/ 472 h 714"/>
                <a:gd name="T96" fmla="*/ 135 w 691"/>
                <a:gd name="T97" fmla="*/ 465 h 714"/>
                <a:gd name="T98" fmla="*/ 175 w 691"/>
                <a:gd name="T99" fmla="*/ 450 h 714"/>
                <a:gd name="T100" fmla="*/ 205 w 691"/>
                <a:gd name="T101" fmla="*/ 434 h 714"/>
                <a:gd name="T102" fmla="*/ 213 w 691"/>
                <a:gd name="T103" fmla="*/ 436 h 714"/>
                <a:gd name="T104" fmla="*/ 211 w 691"/>
                <a:gd name="T105" fmla="*/ 444 h 714"/>
                <a:gd name="T106" fmla="*/ 84 w 691"/>
                <a:gd name="T107" fmla="*/ 490 h 714"/>
                <a:gd name="T108" fmla="*/ 38 w 691"/>
                <a:gd name="T109" fmla="*/ 496 h 714"/>
                <a:gd name="T110" fmla="*/ 6 w 691"/>
                <a:gd name="T111" fmla="*/ 498 h 714"/>
                <a:gd name="T112" fmla="*/ 0 w 691"/>
                <a:gd name="T113" fmla="*/ 492 h 714"/>
                <a:gd name="T114" fmla="*/ 6 w 691"/>
                <a:gd name="T115" fmla="*/ 487 h 714"/>
                <a:gd name="T116" fmla="*/ 36 w 691"/>
                <a:gd name="T117" fmla="*/ 485 h 714"/>
                <a:gd name="T118" fmla="*/ 82 w 691"/>
                <a:gd name="T119" fmla="*/ 478 h 714"/>
                <a:gd name="T120" fmla="*/ 88 w 691"/>
                <a:gd name="T121" fmla="*/ 483 h 714"/>
                <a:gd name="T122" fmla="*/ 84 w 691"/>
                <a:gd name="T123" fmla="*/ 490 h 71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1"/>
                <a:gd name="T187" fmla="*/ 0 h 714"/>
                <a:gd name="T188" fmla="*/ 691 w 691"/>
                <a:gd name="T189" fmla="*/ 714 h 71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1" h="714">
                  <a:moveTo>
                    <a:pt x="690" y="9"/>
                  </a:moveTo>
                  <a:lnTo>
                    <a:pt x="686" y="80"/>
                  </a:lnTo>
                  <a:lnTo>
                    <a:pt x="681" y="121"/>
                  </a:lnTo>
                  <a:cubicBezTo>
                    <a:pt x="680" y="125"/>
                    <a:pt x="676" y="128"/>
                    <a:pt x="672" y="128"/>
                  </a:cubicBezTo>
                  <a:cubicBezTo>
                    <a:pt x="667" y="127"/>
                    <a:pt x="664" y="123"/>
                    <a:pt x="665" y="119"/>
                  </a:cubicBezTo>
                  <a:lnTo>
                    <a:pt x="670" y="79"/>
                  </a:lnTo>
                  <a:lnTo>
                    <a:pt x="674" y="8"/>
                  </a:lnTo>
                  <a:cubicBezTo>
                    <a:pt x="675" y="4"/>
                    <a:pt x="679" y="0"/>
                    <a:pt x="683" y="0"/>
                  </a:cubicBezTo>
                  <a:cubicBezTo>
                    <a:pt x="687" y="1"/>
                    <a:pt x="691" y="5"/>
                    <a:pt x="690" y="9"/>
                  </a:cubicBezTo>
                  <a:close/>
                  <a:moveTo>
                    <a:pt x="663" y="200"/>
                  </a:moveTo>
                  <a:lnTo>
                    <a:pt x="658" y="219"/>
                  </a:lnTo>
                  <a:lnTo>
                    <a:pt x="635" y="283"/>
                  </a:lnTo>
                  <a:cubicBezTo>
                    <a:pt x="635" y="284"/>
                    <a:pt x="635" y="284"/>
                    <a:pt x="634" y="284"/>
                  </a:cubicBezTo>
                  <a:lnTo>
                    <a:pt x="623" y="306"/>
                  </a:lnTo>
                  <a:cubicBezTo>
                    <a:pt x="620" y="310"/>
                    <a:pt x="616" y="311"/>
                    <a:pt x="612" y="309"/>
                  </a:cubicBezTo>
                  <a:cubicBezTo>
                    <a:pt x="608" y="307"/>
                    <a:pt x="606" y="302"/>
                    <a:pt x="609" y="298"/>
                  </a:cubicBezTo>
                  <a:lnTo>
                    <a:pt x="620" y="277"/>
                  </a:lnTo>
                  <a:lnTo>
                    <a:pt x="620" y="278"/>
                  </a:lnTo>
                  <a:lnTo>
                    <a:pt x="643" y="214"/>
                  </a:lnTo>
                  <a:lnTo>
                    <a:pt x="648" y="196"/>
                  </a:lnTo>
                  <a:cubicBezTo>
                    <a:pt x="649" y="192"/>
                    <a:pt x="653" y="189"/>
                    <a:pt x="658" y="190"/>
                  </a:cubicBezTo>
                  <a:cubicBezTo>
                    <a:pt x="662" y="191"/>
                    <a:pt x="664" y="196"/>
                    <a:pt x="663" y="200"/>
                  </a:cubicBezTo>
                  <a:close/>
                  <a:moveTo>
                    <a:pt x="584" y="376"/>
                  </a:moveTo>
                  <a:lnTo>
                    <a:pt x="569" y="403"/>
                  </a:lnTo>
                  <a:cubicBezTo>
                    <a:pt x="569" y="404"/>
                    <a:pt x="569" y="404"/>
                    <a:pt x="569" y="405"/>
                  </a:cubicBezTo>
                  <a:lnTo>
                    <a:pt x="517" y="467"/>
                  </a:lnTo>
                  <a:cubicBezTo>
                    <a:pt x="514" y="471"/>
                    <a:pt x="509" y="471"/>
                    <a:pt x="506" y="468"/>
                  </a:cubicBezTo>
                  <a:cubicBezTo>
                    <a:pt x="502" y="465"/>
                    <a:pt x="502" y="460"/>
                    <a:pt x="505" y="457"/>
                  </a:cubicBezTo>
                  <a:lnTo>
                    <a:pt x="556" y="394"/>
                  </a:lnTo>
                  <a:lnTo>
                    <a:pt x="555" y="396"/>
                  </a:lnTo>
                  <a:lnTo>
                    <a:pt x="570" y="369"/>
                  </a:lnTo>
                  <a:cubicBezTo>
                    <a:pt x="572" y="365"/>
                    <a:pt x="577" y="363"/>
                    <a:pt x="581" y="365"/>
                  </a:cubicBezTo>
                  <a:cubicBezTo>
                    <a:pt x="585" y="368"/>
                    <a:pt x="586" y="372"/>
                    <a:pt x="584" y="376"/>
                  </a:cubicBezTo>
                  <a:close/>
                  <a:moveTo>
                    <a:pt x="461" y="526"/>
                  </a:moveTo>
                  <a:lnTo>
                    <a:pt x="379" y="595"/>
                  </a:lnTo>
                  <a:cubicBezTo>
                    <a:pt x="378" y="595"/>
                    <a:pt x="378" y="595"/>
                    <a:pt x="377" y="596"/>
                  </a:cubicBezTo>
                  <a:lnTo>
                    <a:pt x="373" y="598"/>
                  </a:lnTo>
                  <a:cubicBezTo>
                    <a:pt x="369" y="600"/>
                    <a:pt x="364" y="598"/>
                    <a:pt x="362" y="594"/>
                  </a:cubicBezTo>
                  <a:cubicBezTo>
                    <a:pt x="360" y="591"/>
                    <a:pt x="362" y="586"/>
                    <a:pt x="366" y="584"/>
                  </a:cubicBezTo>
                  <a:lnTo>
                    <a:pt x="370" y="581"/>
                  </a:lnTo>
                  <a:lnTo>
                    <a:pt x="368" y="582"/>
                  </a:lnTo>
                  <a:lnTo>
                    <a:pt x="451" y="514"/>
                  </a:lnTo>
                  <a:cubicBezTo>
                    <a:pt x="454" y="511"/>
                    <a:pt x="460" y="512"/>
                    <a:pt x="462" y="515"/>
                  </a:cubicBezTo>
                  <a:cubicBezTo>
                    <a:pt x="465" y="518"/>
                    <a:pt x="465" y="523"/>
                    <a:pt x="461" y="526"/>
                  </a:cubicBezTo>
                  <a:close/>
                  <a:moveTo>
                    <a:pt x="303" y="636"/>
                  </a:moveTo>
                  <a:lnTo>
                    <a:pt x="258" y="660"/>
                  </a:lnTo>
                  <a:lnTo>
                    <a:pt x="200" y="682"/>
                  </a:lnTo>
                  <a:cubicBezTo>
                    <a:pt x="195" y="683"/>
                    <a:pt x="191" y="681"/>
                    <a:pt x="189" y="677"/>
                  </a:cubicBezTo>
                  <a:cubicBezTo>
                    <a:pt x="188" y="673"/>
                    <a:pt x="190" y="668"/>
                    <a:pt x="194" y="667"/>
                  </a:cubicBezTo>
                  <a:lnTo>
                    <a:pt x="251" y="645"/>
                  </a:lnTo>
                  <a:lnTo>
                    <a:pt x="295" y="622"/>
                  </a:lnTo>
                  <a:cubicBezTo>
                    <a:pt x="299" y="619"/>
                    <a:pt x="304" y="621"/>
                    <a:pt x="306" y="625"/>
                  </a:cubicBezTo>
                  <a:cubicBezTo>
                    <a:pt x="308" y="629"/>
                    <a:pt x="307" y="634"/>
                    <a:pt x="303" y="636"/>
                  </a:cubicBezTo>
                  <a:close/>
                  <a:moveTo>
                    <a:pt x="121" y="702"/>
                  </a:moveTo>
                  <a:lnTo>
                    <a:pt x="55" y="711"/>
                  </a:lnTo>
                  <a:lnTo>
                    <a:pt x="9" y="714"/>
                  </a:lnTo>
                  <a:cubicBezTo>
                    <a:pt x="4" y="714"/>
                    <a:pt x="0" y="711"/>
                    <a:pt x="0" y="706"/>
                  </a:cubicBezTo>
                  <a:cubicBezTo>
                    <a:pt x="0" y="702"/>
                    <a:pt x="3" y="698"/>
                    <a:pt x="8" y="698"/>
                  </a:cubicBezTo>
                  <a:lnTo>
                    <a:pt x="52" y="696"/>
                  </a:lnTo>
                  <a:lnTo>
                    <a:pt x="118" y="686"/>
                  </a:lnTo>
                  <a:cubicBezTo>
                    <a:pt x="123" y="686"/>
                    <a:pt x="127" y="689"/>
                    <a:pt x="127" y="693"/>
                  </a:cubicBezTo>
                  <a:cubicBezTo>
                    <a:pt x="128" y="697"/>
                    <a:pt x="125" y="701"/>
                    <a:pt x="121" y="702"/>
                  </a:cubicBezTo>
                  <a:close/>
                </a:path>
              </a:pathLst>
            </a:custGeom>
            <a:solidFill>
              <a:srgbClr val="0000FF"/>
            </a:solidFill>
            <a:ln w="13970" cap="flat">
              <a:solidFill>
                <a:srgbClr val="0000FF"/>
              </a:solidFill>
              <a:prstDash val="solid"/>
              <a:bevel/>
              <a:headEnd/>
              <a:tailEnd/>
            </a:ln>
          </p:spPr>
          <p:txBody>
            <a:bodyPr/>
            <a:lstStyle/>
            <a:p>
              <a:endParaRPr lang="en-US" sz="1050"/>
            </a:p>
          </p:txBody>
        </p:sp>
        <p:sp>
          <p:nvSpPr>
            <p:cNvPr id="21580" name="Rectangle 74"/>
            <p:cNvSpPr>
              <a:spLocks noChangeArrowheads="1"/>
            </p:cNvSpPr>
            <p:nvPr/>
          </p:nvSpPr>
          <p:spPr bwMode="auto">
            <a:xfrm>
              <a:off x="1025" y="2366"/>
              <a:ext cx="5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Security layer </a:t>
              </a:r>
              <a:endParaRPr lang="en-US" altLang="en-US" sz="1800">
                <a:latin typeface="Arial" panose="020B0604020202020204" pitchFamily="34" charset="0"/>
              </a:endParaRPr>
            </a:p>
          </p:txBody>
        </p:sp>
        <p:sp>
          <p:nvSpPr>
            <p:cNvPr id="21581" name="Rectangle 75"/>
            <p:cNvSpPr>
              <a:spLocks noChangeArrowheads="1"/>
            </p:cNvSpPr>
            <p:nvPr/>
          </p:nvSpPr>
          <p:spPr bwMode="auto">
            <a:xfrm>
              <a:off x="1782" y="2366"/>
              <a:ext cx="48"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Aft>
                  <a:spcPct val="0"/>
                </a:spcAft>
                <a:buClrTx/>
                <a:buFontTx/>
                <a:buNone/>
              </a:pPr>
              <a:r>
                <a:rPr lang="en-US" altLang="zh-CN" sz="900">
                  <a:solidFill>
                    <a:srgbClr val="0000FF"/>
                  </a:solidFill>
                  <a:latin typeface="Arial" panose="020B0604020202020204" pitchFamily="34" charset="0"/>
                  <a:ea typeface="SimSun" panose="02010600030101010101" pitchFamily="2" charset="-122"/>
                </a:rPr>
                <a:t>1</a:t>
              </a:r>
              <a:endParaRPr lang="en-US" altLang="en-US" sz="1800">
                <a:latin typeface="Arial" panose="020B0604020202020204" pitchFamily="34" charset="0"/>
              </a:endParaRPr>
            </a:p>
          </p:txBody>
        </p:sp>
      </p:grpSp>
      <p:sp>
        <p:nvSpPr>
          <p:cNvPr id="21508" name="AutoShape 76"/>
          <p:cNvSpPr>
            <a:spLocks noChangeArrowheads="1"/>
          </p:cNvSpPr>
          <p:nvPr/>
        </p:nvSpPr>
        <p:spPr bwMode="gray">
          <a:xfrm>
            <a:off x="1477566" y="4747732"/>
            <a:ext cx="6473428" cy="793918"/>
          </a:xfrm>
          <a:prstGeom prst="roundRect">
            <a:avLst>
              <a:gd name="adj" fmla="val 16667"/>
            </a:avLst>
          </a:prstGeom>
          <a:solidFill>
            <a:schemeClr val="accent3">
              <a:lumMod val="20000"/>
              <a:lumOff val="80000"/>
            </a:schemeClr>
          </a:solidFill>
          <a:ln>
            <a:noFill/>
          </a:ln>
          <a:extLst/>
        </p:spPr>
        <p:txBody>
          <a:bodyPr lIns="81000" tIns="81000" rIns="81000" bIns="81000" anchor="ctr">
            <a:spAutoFit/>
          </a:bodyPr>
          <a:lstStyle/>
          <a:p>
            <a:pPr>
              <a:spcBef>
                <a:spcPct val="15000"/>
              </a:spcBef>
              <a:spcAft>
                <a:spcPct val="0"/>
              </a:spcAft>
              <a:buFont typeface="Wingdings" panose="05000000000000000000" pitchFamily="2" charset="2"/>
              <a:buNone/>
            </a:pPr>
            <a:r>
              <a:rPr lang="en-AU" altLang="en-US" sz="1200" dirty="0">
                <a:solidFill>
                  <a:schemeClr val="tx2"/>
                </a:solidFill>
                <a:latin typeface="Trebuchet MS" panose="020B0603020202020204" pitchFamily="34" charset="0"/>
                <a:ea typeface="Gulim" panose="020B0600000101010101" pitchFamily="34" charset="-127"/>
              </a:rPr>
              <a:t>EPS has two layers of protection instead of one layer perimeter security in the UMTS. First layer is the Evolved UTRAN (EUTRAN) network (RRC security and UP protection) and second layer is the Evolved Packet Core (EPC) network (NAS signalling security). </a:t>
            </a:r>
            <a:endParaRPr lang="en-US" altLang="en-US" sz="1200" dirty="0">
              <a:solidFill>
                <a:schemeClr val="tx2"/>
              </a:solidFill>
              <a:latin typeface="Trebuchet MS" panose="020B0603020202020204" pitchFamily="34" charset="0"/>
              <a:ea typeface="Gulim" panose="020B0600000101010101" pitchFamily="34" charset="-127"/>
            </a:endParaRPr>
          </a:p>
        </p:txBody>
      </p:sp>
      <p:sp>
        <p:nvSpPr>
          <p:cNvPr id="2" name="Slide Number Placeholder 1"/>
          <p:cNvSpPr>
            <a:spLocks noGrp="1"/>
          </p:cNvSpPr>
          <p:nvPr>
            <p:ph type="sldNum" sz="quarter" idx="4"/>
          </p:nvPr>
        </p:nvSpPr>
        <p:spPr/>
        <p:txBody>
          <a:bodyPr/>
          <a:lstStyle/>
          <a:p>
            <a:fld id="{92C23F5C-E93E-114E-AB7A-668AC94EC220}" type="slidenum">
              <a:rPr lang="en-US" smtClean="0"/>
              <a:pPr/>
              <a:t>26</a:t>
            </a:fld>
            <a:endParaRPr lang="en-US" dirty="0"/>
          </a:p>
        </p:txBody>
      </p:sp>
    </p:spTree>
    <p:extLst>
      <p:ext uri="{BB962C8B-B14F-4D97-AF65-F5344CB8AC3E}">
        <p14:creationId xmlns:p14="http://schemas.microsoft.com/office/powerpoint/2010/main" val="2742754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7446" y="377505"/>
            <a:ext cx="8942664" cy="917345"/>
          </a:xfrm>
        </p:spPr>
        <p:txBody>
          <a:bodyPr vert="horz" lIns="68580" tIns="34290" rIns="68580" bIns="34290" rtlCol="0" anchor="ctr">
            <a:normAutofit fontScale="90000"/>
          </a:bodyPr>
          <a:lstStyle/>
          <a:p>
            <a:r>
              <a:rPr lang="en-US" altLang="en-US" dirty="0" smtClean="0"/>
              <a:t>EPS AKA </a:t>
            </a:r>
            <a:r>
              <a:rPr lang="en-US" altLang="en-US" dirty="0"/>
              <a:t>run and key change/derivation (handover keys are omitted)</a:t>
            </a:r>
          </a:p>
        </p:txBody>
      </p:sp>
      <p:sp>
        <p:nvSpPr>
          <p:cNvPr id="22531" name="Rectangle 3"/>
          <p:cNvSpPr>
            <a:spLocks noChangeArrowheads="1"/>
          </p:cNvSpPr>
          <p:nvPr/>
        </p:nvSpPr>
        <p:spPr bwMode="auto">
          <a:xfrm>
            <a:off x="1143002" y="1715306"/>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sp>
        <p:nvSpPr>
          <p:cNvPr id="22532" name="Rectangle 4"/>
          <p:cNvSpPr>
            <a:spLocks noChangeArrowheads="1"/>
          </p:cNvSpPr>
          <p:nvPr/>
        </p:nvSpPr>
        <p:spPr bwMode="auto">
          <a:xfrm>
            <a:off x="1143002" y="4865700"/>
            <a:ext cx="1847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endParaRPr lang="en-US" altLang="en-US" sz="1200"/>
          </a:p>
        </p:txBody>
      </p:sp>
      <p:pic>
        <p:nvPicPr>
          <p:cNvPr id="2253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l="13132" t="11909" r="11447" b="12584"/>
          <a:stretch>
            <a:fillRect/>
          </a:stretch>
        </p:blipFill>
        <p:spPr bwMode="auto">
          <a:xfrm>
            <a:off x="2445544" y="1597819"/>
            <a:ext cx="4191000" cy="31432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2534" name="AutoShape 6"/>
          <p:cNvSpPr>
            <a:spLocks noChangeArrowheads="1"/>
          </p:cNvSpPr>
          <p:nvPr/>
        </p:nvSpPr>
        <p:spPr bwMode="gray">
          <a:xfrm>
            <a:off x="1308497" y="2666597"/>
            <a:ext cx="990600" cy="1570052"/>
          </a:xfrm>
          <a:prstGeom prst="wedgeRoundRectCallout">
            <a:avLst>
              <a:gd name="adj1" fmla="val 252282"/>
              <a:gd name="adj2" fmla="val -74773"/>
              <a:gd name="adj3" fmla="val 16667"/>
            </a:avLst>
          </a:prstGeom>
          <a:solidFill>
            <a:schemeClr val="accent3">
              <a:lumMod val="20000"/>
              <a:lumOff val="80000"/>
            </a:schemeClr>
          </a:solidFill>
          <a:ln>
            <a:noFill/>
          </a:ln>
          <a:extLst/>
        </p:spPr>
        <p:txBody>
          <a:bodyPr lIns="81000" tIns="81000" rIns="81000" bIns="81000" anchor="ctr">
            <a:spAutoFit/>
          </a:bodyPr>
          <a:lstStyle/>
          <a:p>
            <a:pPr>
              <a:spcBef>
                <a:spcPct val="15000"/>
              </a:spcBef>
              <a:spcAft>
                <a:spcPct val="0"/>
              </a:spcAft>
              <a:buFont typeface="Wingdings" panose="05000000000000000000" pitchFamily="2" charset="2"/>
              <a:buNone/>
            </a:pPr>
            <a:r>
              <a:rPr lang="en-GB" altLang="ko-KR" sz="1200" dirty="0">
                <a:solidFill>
                  <a:schemeClr val="tx2"/>
                </a:solidFill>
                <a:latin typeface="Trebuchet MS" panose="020B0603020202020204" pitchFamily="34" charset="0"/>
                <a:ea typeface="Gulim" panose="020B0600000101010101" pitchFamily="34" charset="-127"/>
              </a:rPr>
              <a:t>K_ASME is derived from CK&amp;IK. </a:t>
            </a:r>
          </a:p>
          <a:p>
            <a:pPr>
              <a:spcBef>
                <a:spcPct val="15000"/>
              </a:spcBef>
              <a:spcAft>
                <a:spcPct val="0"/>
              </a:spcAft>
              <a:buFont typeface="Wingdings" panose="05000000000000000000" pitchFamily="2" charset="2"/>
              <a:buNone/>
            </a:pPr>
            <a:r>
              <a:rPr lang="en-GB" altLang="ko-KR" sz="1200" dirty="0">
                <a:solidFill>
                  <a:schemeClr val="tx2"/>
                </a:solidFill>
                <a:latin typeface="Trebuchet MS" panose="020B0603020202020204" pitchFamily="34" charset="0"/>
                <a:ea typeface="Gulim" panose="020B0600000101010101" pitchFamily="34" charset="-127"/>
              </a:rPr>
              <a:t>It never leaves the EPC</a:t>
            </a:r>
            <a:endParaRPr lang="en-US" altLang="en-US" sz="1200" dirty="0">
              <a:solidFill>
                <a:schemeClr val="tx2"/>
              </a:solidFill>
              <a:latin typeface="Trebuchet MS" panose="020B0603020202020204" pitchFamily="34" charset="0"/>
              <a:ea typeface="Gulim" panose="020B0600000101010101" pitchFamily="34" charset="-127"/>
            </a:endParaRPr>
          </a:p>
        </p:txBody>
      </p:sp>
      <p:sp>
        <p:nvSpPr>
          <p:cNvPr id="22535" name="AutoShape 7"/>
          <p:cNvSpPr>
            <a:spLocks noChangeArrowheads="1"/>
          </p:cNvSpPr>
          <p:nvPr/>
        </p:nvSpPr>
        <p:spPr bwMode="gray">
          <a:xfrm>
            <a:off x="1308497" y="1591981"/>
            <a:ext cx="990600" cy="793918"/>
          </a:xfrm>
          <a:prstGeom prst="wedgeRoundRectCallout">
            <a:avLst>
              <a:gd name="adj1" fmla="val 256852"/>
              <a:gd name="adj2" fmla="val 30315"/>
              <a:gd name="adj3" fmla="val 16667"/>
            </a:avLst>
          </a:prstGeom>
          <a:solidFill>
            <a:schemeClr val="accent3">
              <a:lumMod val="20000"/>
              <a:lumOff val="80000"/>
            </a:schemeClr>
          </a:solidFill>
          <a:ln>
            <a:noFill/>
          </a:ln>
          <a:extLst/>
        </p:spPr>
        <p:txBody>
          <a:bodyPr lIns="81000" tIns="81000" rIns="81000" bIns="81000" anchor="ctr">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gn="l">
              <a:lnSpc>
                <a:spcPct val="100000"/>
              </a:lnSpc>
              <a:spcBef>
                <a:spcPct val="15000"/>
              </a:spcBef>
              <a:spcAft>
                <a:spcPct val="0"/>
              </a:spcAft>
              <a:buFont typeface="Wingdings" panose="05000000000000000000" pitchFamily="2" charset="2"/>
              <a:buNone/>
            </a:pPr>
            <a:r>
              <a:rPr lang="en-GB" altLang="ko-KR" sz="1200" dirty="0">
                <a:solidFill>
                  <a:schemeClr val="tx2"/>
                </a:solidFill>
                <a:ea typeface="Gulim" panose="020B0600000101010101" pitchFamily="34" charset="-127"/>
              </a:rPr>
              <a:t>Result of the AKA run</a:t>
            </a:r>
            <a:endParaRPr lang="en-US" altLang="en-US" sz="1200" dirty="0">
              <a:solidFill>
                <a:schemeClr val="tx2"/>
              </a:solidFill>
            </a:endParaRPr>
          </a:p>
        </p:txBody>
      </p:sp>
      <p:sp>
        <p:nvSpPr>
          <p:cNvPr id="22536" name="AutoShape 8"/>
          <p:cNvSpPr>
            <a:spLocks noChangeArrowheads="1"/>
          </p:cNvSpPr>
          <p:nvPr/>
        </p:nvSpPr>
        <p:spPr bwMode="gray">
          <a:xfrm>
            <a:off x="6060282" y="1568883"/>
            <a:ext cx="1615679" cy="1406852"/>
          </a:xfrm>
          <a:prstGeom prst="wedgeRoundRectCallout">
            <a:avLst>
              <a:gd name="adj1" fmla="val -74394"/>
              <a:gd name="adj2" fmla="val 71181"/>
              <a:gd name="adj3" fmla="val 16667"/>
            </a:avLst>
          </a:prstGeom>
          <a:solidFill>
            <a:schemeClr val="accent3">
              <a:lumMod val="20000"/>
              <a:lumOff val="80000"/>
            </a:schemeClr>
          </a:solidFill>
          <a:ln>
            <a:noFill/>
          </a:ln>
          <a:extLst/>
        </p:spPr>
        <p:txBody>
          <a:bodyPr lIns="81000" tIns="81000" rIns="81000" bIns="81000" anchor="ctr">
            <a:spAutoFit/>
          </a:bodyPr>
          <a:lstStyle/>
          <a:p>
            <a:pPr>
              <a:spcBef>
                <a:spcPct val="15000"/>
              </a:spcBef>
              <a:spcAft>
                <a:spcPct val="0"/>
              </a:spcAft>
              <a:buFont typeface="Wingdings" panose="05000000000000000000" pitchFamily="2" charset="2"/>
              <a:buNone/>
            </a:pPr>
            <a:r>
              <a:rPr lang="en-GB" altLang="ko-KR" sz="1200" dirty="0" err="1">
                <a:solidFill>
                  <a:schemeClr val="tx2"/>
                </a:solidFill>
                <a:latin typeface="Trebuchet MS" panose="020B0603020202020204" pitchFamily="34" charset="0"/>
                <a:ea typeface="Gulim" panose="020B0600000101010101" pitchFamily="34" charset="-127"/>
              </a:rPr>
              <a:t>K_eNB</a:t>
            </a:r>
            <a:r>
              <a:rPr lang="en-GB" altLang="ko-KR" sz="1200" dirty="0">
                <a:solidFill>
                  <a:schemeClr val="tx2"/>
                </a:solidFill>
                <a:latin typeface="Trebuchet MS" panose="020B0603020202020204" pitchFamily="34" charset="0"/>
                <a:ea typeface="Gulim" panose="020B0600000101010101" pitchFamily="34" charset="-127"/>
              </a:rPr>
              <a:t> key is transported to the </a:t>
            </a:r>
            <a:r>
              <a:rPr lang="en-GB" altLang="ko-KR" sz="1200" dirty="0" err="1">
                <a:solidFill>
                  <a:schemeClr val="tx2"/>
                </a:solidFill>
                <a:latin typeface="Trebuchet MS" panose="020B0603020202020204" pitchFamily="34" charset="0"/>
                <a:ea typeface="Gulim" panose="020B0600000101010101" pitchFamily="34" charset="-127"/>
              </a:rPr>
              <a:t>eNB</a:t>
            </a:r>
            <a:r>
              <a:rPr lang="en-GB" altLang="ko-KR" sz="1200" dirty="0">
                <a:solidFill>
                  <a:schemeClr val="tx2"/>
                </a:solidFill>
                <a:latin typeface="Trebuchet MS" panose="020B0603020202020204" pitchFamily="34" charset="0"/>
                <a:ea typeface="Gulim" panose="020B0600000101010101" pitchFamily="34" charset="-127"/>
              </a:rPr>
              <a:t> from the EPC when the UE transitions to LTE_ACTIVE</a:t>
            </a:r>
            <a:endParaRPr lang="en-US" altLang="en-US" sz="1200" dirty="0">
              <a:solidFill>
                <a:schemeClr val="tx2"/>
              </a:solidFill>
              <a:latin typeface="Trebuchet MS" panose="020B0603020202020204" pitchFamily="34" charset="0"/>
              <a:ea typeface="Gulim" panose="020B0600000101010101" pitchFamily="34" charset="-127"/>
            </a:endParaRPr>
          </a:p>
        </p:txBody>
      </p:sp>
      <p:sp>
        <p:nvSpPr>
          <p:cNvPr id="22537" name="AutoShape 9"/>
          <p:cNvSpPr>
            <a:spLocks noChangeArrowheads="1"/>
          </p:cNvSpPr>
          <p:nvPr/>
        </p:nvSpPr>
        <p:spPr bwMode="gray">
          <a:xfrm>
            <a:off x="6636544" y="3011446"/>
            <a:ext cx="1363266" cy="998229"/>
          </a:xfrm>
          <a:prstGeom prst="wedgeRoundRectCallout">
            <a:avLst>
              <a:gd name="adj1" fmla="val -86505"/>
              <a:gd name="adj2" fmla="val 48005"/>
              <a:gd name="adj3" fmla="val 16667"/>
            </a:avLst>
          </a:prstGeom>
          <a:solidFill>
            <a:schemeClr val="accent3">
              <a:lumMod val="20000"/>
              <a:lumOff val="80000"/>
            </a:schemeClr>
          </a:solidFill>
          <a:ln>
            <a:noFill/>
          </a:ln>
          <a:extLst/>
        </p:spPr>
        <p:txBody>
          <a:bodyPr lIns="81000" tIns="81000" rIns="81000" bIns="81000" anchor="ctr">
            <a:spAutoFit/>
          </a:bodyPr>
          <a:lstStyle/>
          <a:p>
            <a:pPr>
              <a:spcBef>
                <a:spcPct val="15000"/>
              </a:spcBef>
              <a:spcAft>
                <a:spcPct val="0"/>
              </a:spcAft>
              <a:buFont typeface="Wingdings" panose="05000000000000000000" pitchFamily="2" charset="2"/>
              <a:buNone/>
            </a:pPr>
            <a:r>
              <a:rPr lang="en-GB" altLang="ko-KR" sz="1200" dirty="0" err="1">
                <a:solidFill>
                  <a:schemeClr val="tx2"/>
                </a:solidFill>
                <a:latin typeface="Trebuchet MS" panose="020B0603020202020204" pitchFamily="34" charset="0"/>
                <a:ea typeface="Gulim" panose="020B0600000101010101" pitchFamily="34" charset="-127"/>
              </a:rPr>
              <a:t>eNB</a:t>
            </a:r>
            <a:r>
              <a:rPr lang="en-GB" altLang="ko-KR" sz="1200" dirty="0">
                <a:solidFill>
                  <a:schemeClr val="tx2"/>
                </a:solidFill>
                <a:latin typeface="Trebuchet MS" panose="020B0603020202020204" pitchFamily="34" charset="0"/>
                <a:ea typeface="Gulim" panose="020B0600000101010101" pitchFamily="34" charset="-127"/>
              </a:rPr>
              <a:t> derives the UP and RRC keys from </a:t>
            </a:r>
            <a:r>
              <a:rPr lang="en-GB" altLang="ko-KR" sz="1200" dirty="0" err="1">
                <a:solidFill>
                  <a:schemeClr val="tx2"/>
                </a:solidFill>
                <a:latin typeface="Trebuchet MS" panose="020B0603020202020204" pitchFamily="34" charset="0"/>
                <a:ea typeface="Gulim" panose="020B0600000101010101" pitchFamily="34" charset="-127"/>
              </a:rPr>
              <a:t>K_eNB</a:t>
            </a:r>
            <a:endParaRPr lang="en-US" altLang="en-US" sz="1200" dirty="0">
              <a:solidFill>
                <a:schemeClr val="tx2"/>
              </a:solidFill>
              <a:latin typeface="Trebuchet MS" panose="020B0603020202020204" pitchFamily="34" charset="0"/>
              <a:ea typeface="Gulim" panose="020B0600000101010101" pitchFamily="34" charset="-127"/>
            </a:endParaRPr>
          </a:p>
        </p:txBody>
      </p:sp>
      <p:sp>
        <p:nvSpPr>
          <p:cNvPr id="22538" name="Text Box 10"/>
          <p:cNvSpPr txBox="1">
            <a:spLocks noChangeArrowheads="1"/>
          </p:cNvSpPr>
          <p:nvPr/>
        </p:nvSpPr>
        <p:spPr bwMode="gray">
          <a:xfrm>
            <a:off x="2500314" y="2774157"/>
            <a:ext cx="795165" cy="348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wrap="none" lIns="81000" tIns="81000" rIns="81000" bIns="81000">
            <a:spAutoFit/>
          </a:bodyPr>
          <a:lstStyle>
            <a:lvl1pPr>
              <a:defRPr sz="1600">
                <a:solidFill>
                  <a:schemeClr val="tx1"/>
                </a:solidFill>
                <a:latin typeface="Trebuchet MS" panose="020B0603020202020204" pitchFamily="34" charset="0"/>
              </a:defRPr>
            </a:lvl1pPr>
            <a:lvl2pPr marL="742950" indent="-285750">
              <a:defRPr sz="1600">
                <a:solidFill>
                  <a:schemeClr val="tx1"/>
                </a:solidFill>
                <a:latin typeface="Trebuchet MS" panose="020B0603020202020204" pitchFamily="34" charset="0"/>
              </a:defRPr>
            </a:lvl2pPr>
            <a:lvl3pPr marL="1143000" indent="-228600">
              <a:defRPr sz="1600">
                <a:solidFill>
                  <a:schemeClr val="tx1"/>
                </a:solidFill>
                <a:latin typeface="Trebuchet MS" panose="020B0603020202020204" pitchFamily="34" charset="0"/>
              </a:defRPr>
            </a:lvl3pPr>
            <a:lvl4pPr marL="1600200" indent="-228600">
              <a:defRPr sz="1600">
                <a:solidFill>
                  <a:schemeClr val="tx1"/>
                </a:solidFill>
                <a:latin typeface="Trebuchet MS" panose="020B0603020202020204" pitchFamily="34" charset="0"/>
              </a:defRPr>
            </a:lvl4pPr>
            <a:lvl5pPr marL="2057400" indent="-228600">
              <a:defRPr sz="1600">
                <a:solidFill>
                  <a:schemeClr val="tx1"/>
                </a:solidFill>
                <a:latin typeface="Trebuchet MS" panose="020B0603020202020204" pitchFamily="34" charset="0"/>
              </a:defRPr>
            </a:lvl5pPr>
            <a:lvl6pPr marL="25146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6pPr>
            <a:lvl7pPr marL="29718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7pPr>
            <a:lvl8pPr marL="34290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8pPr>
            <a:lvl9pPr marL="3886200" indent="-228600" algn="ctr" eaLnBrk="0" fontAlgn="base" hangingPunct="0">
              <a:lnSpc>
                <a:spcPct val="90000"/>
              </a:lnSpc>
              <a:spcBef>
                <a:spcPct val="0"/>
              </a:spcBef>
              <a:spcAft>
                <a:spcPts val="1200"/>
              </a:spcAft>
              <a:buClr>
                <a:schemeClr val="bg1"/>
              </a:buClr>
              <a:buFont typeface="Times New Roman" panose="02020603050405020304" pitchFamily="18" charset="0"/>
              <a:buChar char="•"/>
              <a:defRPr sz="1600">
                <a:solidFill>
                  <a:schemeClr val="tx1"/>
                </a:solidFill>
                <a:latin typeface="Trebuchet MS" panose="020B0603020202020204" pitchFamily="34" charset="0"/>
              </a:defRPr>
            </a:lvl9pPr>
          </a:lstStyle>
          <a:p>
            <a:pPr>
              <a:lnSpc>
                <a:spcPct val="100000"/>
              </a:lnSpc>
              <a:spcBef>
                <a:spcPct val="15000"/>
              </a:spcBef>
              <a:spcAft>
                <a:spcPct val="0"/>
              </a:spcAft>
              <a:buFont typeface="Wingdings" panose="05000000000000000000" pitchFamily="2" charset="2"/>
              <a:buNone/>
            </a:pPr>
            <a:r>
              <a:rPr lang="en-US" altLang="en-US" sz="1200" b="1">
                <a:solidFill>
                  <a:srgbClr val="777777"/>
                </a:solidFill>
              </a:rPr>
              <a:t>UE/ASME</a:t>
            </a:r>
          </a:p>
        </p:txBody>
      </p:sp>
      <p:sp>
        <p:nvSpPr>
          <p:cNvPr id="22539" name="AutoShape 11"/>
          <p:cNvSpPr>
            <a:spLocks noChangeArrowheads="1"/>
          </p:cNvSpPr>
          <p:nvPr/>
        </p:nvSpPr>
        <p:spPr bwMode="gray">
          <a:xfrm>
            <a:off x="1443038" y="4824922"/>
            <a:ext cx="6418660" cy="1028876"/>
          </a:xfrm>
          <a:prstGeom prst="roundRect">
            <a:avLst>
              <a:gd name="adj" fmla="val 16667"/>
            </a:avLst>
          </a:prstGeom>
          <a:solidFill>
            <a:schemeClr val="accent3">
              <a:lumMod val="20000"/>
              <a:lumOff val="80000"/>
            </a:schemeClr>
          </a:solidFill>
          <a:ln>
            <a:noFill/>
          </a:ln>
          <a:extLst/>
        </p:spPr>
        <p:txBody>
          <a:bodyPr lIns="81000" tIns="81000" rIns="81000" bIns="81000" anchor="ctr">
            <a:spAutoFit/>
          </a:bodyPr>
          <a:lstStyle/>
          <a:p>
            <a:pPr>
              <a:spcBef>
                <a:spcPct val="15000"/>
              </a:spcBef>
              <a:spcAft>
                <a:spcPct val="0"/>
              </a:spcAft>
              <a:buFont typeface="Wingdings" panose="05000000000000000000" pitchFamily="2" charset="2"/>
              <a:buNone/>
            </a:pPr>
            <a:r>
              <a:rPr lang="en-GB" altLang="ko-KR" sz="1200" dirty="0">
                <a:solidFill>
                  <a:schemeClr val="tx2"/>
                </a:solidFill>
                <a:latin typeface="Trebuchet MS" panose="020B0603020202020204" pitchFamily="34" charset="0"/>
                <a:ea typeface="Gulim" panose="020B0600000101010101" pitchFamily="34" charset="-127"/>
              </a:rPr>
              <a:t>When the UE goes into LTE_IDLE or LTE_DETACHED, the </a:t>
            </a:r>
            <a:r>
              <a:rPr lang="en-GB" altLang="ko-KR" sz="1200" dirty="0" err="1">
                <a:solidFill>
                  <a:schemeClr val="tx2"/>
                </a:solidFill>
                <a:latin typeface="Trebuchet MS" panose="020B0603020202020204" pitchFamily="34" charset="0"/>
                <a:ea typeface="Gulim" panose="020B0600000101010101" pitchFamily="34" charset="-127"/>
              </a:rPr>
              <a:t>K_eNB</a:t>
            </a:r>
            <a:r>
              <a:rPr lang="en-GB" altLang="ko-KR" sz="1200" dirty="0">
                <a:solidFill>
                  <a:schemeClr val="tx2"/>
                </a:solidFill>
                <a:latin typeface="Trebuchet MS" panose="020B0603020202020204" pitchFamily="34" charset="0"/>
                <a:ea typeface="Gulim" panose="020B0600000101010101" pitchFamily="34" charset="-127"/>
              </a:rPr>
              <a:t>, UP and RRC keys are deleted from the </a:t>
            </a:r>
            <a:r>
              <a:rPr lang="en-GB" altLang="ko-KR" sz="1200" dirty="0" err="1">
                <a:solidFill>
                  <a:schemeClr val="tx2"/>
                </a:solidFill>
                <a:latin typeface="Trebuchet MS" panose="020B0603020202020204" pitchFamily="34" charset="0"/>
                <a:ea typeface="Gulim" panose="020B0600000101010101" pitchFamily="34" charset="-127"/>
              </a:rPr>
              <a:t>eNB</a:t>
            </a:r>
            <a:r>
              <a:rPr lang="en-GB" altLang="ko-KR" sz="1200" dirty="0">
                <a:solidFill>
                  <a:schemeClr val="tx2"/>
                </a:solidFill>
                <a:latin typeface="Trebuchet MS" panose="020B0603020202020204" pitchFamily="34" charset="0"/>
                <a:ea typeface="Gulim" panose="020B0600000101010101" pitchFamily="34" charset="-127"/>
              </a:rPr>
              <a:t>.</a:t>
            </a:r>
          </a:p>
          <a:p>
            <a:pPr>
              <a:spcBef>
                <a:spcPct val="15000"/>
              </a:spcBef>
              <a:spcAft>
                <a:spcPct val="0"/>
              </a:spcAft>
              <a:buFont typeface="Wingdings" panose="05000000000000000000" pitchFamily="2" charset="2"/>
              <a:buNone/>
            </a:pPr>
            <a:r>
              <a:rPr lang="en-GB" altLang="ko-KR" sz="1200" dirty="0">
                <a:solidFill>
                  <a:schemeClr val="tx2"/>
                </a:solidFill>
                <a:latin typeface="Trebuchet MS" panose="020B0603020202020204" pitchFamily="34" charset="0"/>
                <a:ea typeface="Gulim" panose="020B0600000101010101" pitchFamily="34" charset="-127"/>
              </a:rPr>
              <a:t>* </a:t>
            </a:r>
            <a:r>
              <a:rPr lang="en-GB" altLang="en-US" sz="1200" dirty="0">
                <a:solidFill>
                  <a:schemeClr val="tx2"/>
                </a:solidFill>
                <a:latin typeface="Trebuchet MS" panose="020B0603020202020204" pitchFamily="34" charset="0"/>
                <a:ea typeface="Gulim" panose="020B0600000101010101" pitchFamily="34" charset="-127"/>
              </a:rPr>
              <a:t>An Access Security Management Entity (ASME) is an entity which receives the top-level keys in an access network from the HSS. </a:t>
            </a:r>
            <a:r>
              <a:rPr lang="en-GB" altLang="en-US" sz="1200" dirty="0" err="1">
                <a:solidFill>
                  <a:schemeClr val="tx2"/>
                </a:solidFill>
                <a:latin typeface="Trebuchet MS" panose="020B0603020202020204" pitchFamily="34" charset="0"/>
                <a:ea typeface="Gulim" panose="020B0600000101010101" pitchFamily="34" charset="-127"/>
              </a:rPr>
              <a:t>Kasme</a:t>
            </a:r>
            <a:r>
              <a:rPr lang="en-GB" altLang="en-US" sz="1200" dirty="0">
                <a:solidFill>
                  <a:schemeClr val="tx2"/>
                </a:solidFill>
                <a:latin typeface="Trebuchet MS" panose="020B0603020202020204" pitchFamily="34" charset="0"/>
                <a:ea typeface="Gulim" panose="020B0600000101010101" pitchFamily="34" charset="-127"/>
              </a:rPr>
              <a:t> is bound to the serving network.</a:t>
            </a:r>
            <a:endParaRPr lang="en-US" altLang="en-US" sz="1200" dirty="0">
              <a:solidFill>
                <a:schemeClr val="tx2"/>
              </a:solidFill>
              <a:latin typeface="Trebuchet MS" panose="020B0603020202020204" pitchFamily="34" charset="0"/>
              <a:ea typeface="Gulim" panose="020B0600000101010101" pitchFamily="34" charset="-127"/>
            </a:endParaRPr>
          </a:p>
        </p:txBody>
      </p:sp>
      <p:sp>
        <p:nvSpPr>
          <p:cNvPr id="2" name="Slide Number Placeholder 1"/>
          <p:cNvSpPr>
            <a:spLocks noGrp="1"/>
          </p:cNvSpPr>
          <p:nvPr>
            <p:ph type="sldNum" sz="quarter" idx="4"/>
          </p:nvPr>
        </p:nvSpPr>
        <p:spPr/>
        <p:txBody>
          <a:bodyPr/>
          <a:lstStyle/>
          <a:p>
            <a:fld id="{92C23F5C-E93E-114E-AB7A-668AC94EC220}" type="slidenum">
              <a:rPr lang="en-US" smtClean="0"/>
              <a:pPr/>
              <a:t>27</a:t>
            </a:fld>
            <a:endParaRPr lang="en-US" dirty="0"/>
          </a:p>
        </p:txBody>
      </p:sp>
    </p:spTree>
    <p:extLst>
      <p:ext uri="{BB962C8B-B14F-4D97-AF65-F5344CB8AC3E}">
        <p14:creationId xmlns:p14="http://schemas.microsoft.com/office/powerpoint/2010/main" val="2523502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A84E775-964C-4E26-9544-B4306DDECE36}" type="slidenum">
              <a:rPr lang="en-US" smtClean="0"/>
              <a:pPr/>
              <a:t>3</a:t>
            </a:fld>
            <a:endParaRPr lang="en-US" dirty="0"/>
          </a:p>
        </p:txBody>
      </p:sp>
      <p:sp>
        <p:nvSpPr>
          <p:cNvPr id="3" name="Title 2"/>
          <p:cNvSpPr>
            <a:spLocks noGrp="1"/>
          </p:cNvSpPr>
          <p:nvPr>
            <p:ph type="title"/>
          </p:nvPr>
        </p:nvSpPr>
        <p:spPr>
          <a:xfrm>
            <a:off x="457200" y="271085"/>
            <a:ext cx="8229600" cy="631786"/>
          </a:xfrm>
        </p:spPr>
        <p:txBody>
          <a:bodyPr vert="horz" lIns="68580" tIns="34290" rIns="68580" bIns="34290" rtlCol="0" anchor="ctr">
            <a:normAutofit/>
          </a:bodyPr>
          <a:lstStyle/>
          <a:p>
            <a:r>
              <a:rPr lang="en-US" dirty="0">
                <a:latin typeface="+mj-lt"/>
                <a:cs typeface="+mj-cs"/>
              </a:rPr>
              <a:t>5G Capabilities to Drive 5G Security </a:t>
            </a:r>
          </a:p>
        </p:txBody>
      </p:sp>
      <p:sp>
        <p:nvSpPr>
          <p:cNvPr id="4" name="Content Placeholder 3"/>
          <p:cNvSpPr>
            <a:spLocks noGrp="1"/>
          </p:cNvSpPr>
          <p:nvPr>
            <p:ph sz="quarter" idx="13"/>
          </p:nvPr>
        </p:nvSpPr>
        <p:spPr>
          <a:xfrm>
            <a:off x="127058" y="902871"/>
            <a:ext cx="8866335" cy="5187349"/>
          </a:xfrm>
        </p:spPr>
        <p:txBody>
          <a:bodyPr>
            <a:normAutofit/>
          </a:bodyPr>
          <a:lstStyle/>
          <a:p>
            <a:r>
              <a:rPr lang="en-US" sz="2000" dirty="0" smtClean="0"/>
              <a:t>Supporting not only voice and data communication as we know it today, 5G </a:t>
            </a:r>
            <a:r>
              <a:rPr lang="en-US" sz="2000" dirty="0"/>
              <a:t>networks will provide communication capabilities for new use cases </a:t>
            </a:r>
            <a:r>
              <a:rPr lang="en-US" sz="2000" dirty="0" smtClean="0"/>
              <a:t>and industries as well as </a:t>
            </a:r>
            <a:r>
              <a:rPr lang="en-US" sz="2000" dirty="0"/>
              <a:t>a multitude of devices and </a:t>
            </a:r>
            <a:r>
              <a:rPr lang="en-US" sz="2000" dirty="0" smtClean="0"/>
              <a:t>applications…</a:t>
            </a:r>
            <a:endParaRPr lang="en-US" sz="2000" dirty="0"/>
          </a:p>
          <a:p>
            <a:pPr lvl="1"/>
            <a:r>
              <a:rPr lang="en-US" sz="1700" dirty="0"/>
              <a:t>O</a:t>
            </a:r>
            <a:r>
              <a:rPr lang="en-US" sz="1700" dirty="0" smtClean="0"/>
              <a:t>rders </a:t>
            </a:r>
            <a:r>
              <a:rPr lang="en-US" sz="1700" dirty="0"/>
              <a:t>of magnitude more entities</a:t>
            </a:r>
          </a:p>
          <a:p>
            <a:pPr lvl="1"/>
            <a:r>
              <a:rPr lang="en-US" sz="1700" dirty="0" smtClean="0"/>
              <a:t>Different </a:t>
            </a:r>
            <a:r>
              <a:rPr lang="en-US" sz="1700" dirty="0"/>
              <a:t>traffic models (UL comparable or exceeding DL)</a:t>
            </a:r>
          </a:p>
          <a:p>
            <a:pPr lvl="2"/>
            <a:r>
              <a:rPr lang="en-US" sz="1400" dirty="0" smtClean="0"/>
              <a:t>Netflix traffic in the US of 60 </a:t>
            </a:r>
            <a:r>
              <a:rPr lang="en-US" sz="1400" dirty="0" smtClean="0"/>
              <a:t>petabytes </a:t>
            </a:r>
            <a:r>
              <a:rPr lang="en-US" sz="1400" dirty="0" smtClean="0"/>
              <a:t>per year</a:t>
            </a:r>
          </a:p>
          <a:p>
            <a:pPr lvl="2"/>
            <a:r>
              <a:rPr lang="en-US" sz="1400" dirty="0" smtClean="0"/>
              <a:t>Single Boeing </a:t>
            </a:r>
            <a:r>
              <a:rPr lang="en-US" sz="1400" dirty="0" smtClean="0"/>
              <a:t>787 </a:t>
            </a:r>
            <a:r>
              <a:rPr lang="en-US" sz="1400" dirty="0" smtClean="0"/>
              <a:t>aircraft engine </a:t>
            </a:r>
            <a:r>
              <a:rPr lang="en-US" sz="1400" dirty="0"/>
              <a:t>generates 0.5 </a:t>
            </a:r>
            <a:r>
              <a:rPr lang="en-US" sz="1400" dirty="0"/>
              <a:t>t</a:t>
            </a:r>
            <a:r>
              <a:rPr lang="en-US" sz="1400" dirty="0" smtClean="0"/>
              <a:t>erabytes </a:t>
            </a:r>
            <a:r>
              <a:rPr lang="en-US" sz="1400" dirty="0"/>
              <a:t>of data during an average flight</a:t>
            </a:r>
          </a:p>
          <a:p>
            <a:r>
              <a:rPr lang="en-US" sz="2000" dirty="0"/>
              <a:t>5G will drive new security requirements due to </a:t>
            </a:r>
          </a:p>
          <a:p>
            <a:pPr lvl="1"/>
            <a:r>
              <a:rPr lang="en-US" sz="1700" dirty="0"/>
              <a:t>N</a:t>
            </a:r>
            <a:r>
              <a:rPr lang="en-US" sz="1700" dirty="0" smtClean="0"/>
              <a:t>ew </a:t>
            </a:r>
            <a:r>
              <a:rPr lang="en-US" sz="1700" dirty="0"/>
              <a:t>business and trust models</a:t>
            </a:r>
          </a:p>
          <a:p>
            <a:pPr lvl="1"/>
            <a:r>
              <a:rPr lang="en-US" sz="1700" dirty="0"/>
              <a:t>N</a:t>
            </a:r>
            <a:r>
              <a:rPr lang="en-US" sz="1700" dirty="0" smtClean="0"/>
              <a:t>ew </a:t>
            </a:r>
            <a:r>
              <a:rPr lang="en-US" sz="1700" dirty="0"/>
              <a:t>service delivery </a:t>
            </a:r>
            <a:r>
              <a:rPr lang="en-US" sz="1700" dirty="0" smtClean="0"/>
              <a:t>models (Separation of Control Plane/User Plane -&gt; SDN, </a:t>
            </a:r>
            <a:r>
              <a:rPr lang="en-US" sz="1700" b="1" dirty="0" smtClean="0"/>
              <a:t>Slicing</a:t>
            </a:r>
            <a:r>
              <a:rPr lang="en-US" sz="1700" dirty="0" smtClean="0"/>
              <a:t> -&gt; SDN and NFV)</a:t>
            </a:r>
            <a:endParaRPr lang="en-US" sz="1700" dirty="0"/>
          </a:p>
          <a:p>
            <a:pPr lvl="1"/>
            <a:r>
              <a:rPr lang="en-US" sz="1700" dirty="0"/>
              <a:t>M</a:t>
            </a:r>
            <a:r>
              <a:rPr lang="en-US" sz="1700" dirty="0" smtClean="0"/>
              <a:t>uch </a:t>
            </a:r>
            <a:r>
              <a:rPr lang="en-US" sz="1700" dirty="0"/>
              <a:t>more complicated and dynamic threat landscape </a:t>
            </a:r>
          </a:p>
          <a:p>
            <a:pPr lvl="1"/>
            <a:r>
              <a:rPr lang="en-US" sz="1700" dirty="0"/>
              <a:t>G</a:t>
            </a:r>
            <a:r>
              <a:rPr lang="en-US" sz="1700" dirty="0" smtClean="0"/>
              <a:t>reater </a:t>
            </a:r>
            <a:r>
              <a:rPr lang="en-US" sz="1700" dirty="0"/>
              <a:t>than ever before concern for privacy</a:t>
            </a:r>
          </a:p>
          <a:p>
            <a:r>
              <a:rPr lang="en-US" sz="2000" dirty="0"/>
              <a:t>5G Security will be affected </a:t>
            </a:r>
            <a:r>
              <a:rPr lang="en-US" sz="2000" dirty="0" smtClean="0"/>
              <a:t>throughout in </a:t>
            </a:r>
            <a:r>
              <a:rPr lang="en-US" sz="2000" dirty="0"/>
              <a:t>the network</a:t>
            </a:r>
          </a:p>
          <a:p>
            <a:pPr lvl="1"/>
            <a:r>
              <a:rPr lang="en-US" sz="1700" dirty="0"/>
              <a:t>E</a:t>
            </a:r>
            <a:r>
              <a:rPr lang="en-US" sz="1700" dirty="0" smtClean="0"/>
              <a:t>volution </a:t>
            </a:r>
            <a:r>
              <a:rPr lang="en-US" sz="1700" dirty="0"/>
              <a:t>involves all parts of the network, </a:t>
            </a:r>
          </a:p>
          <a:p>
            <a:pPr lvl="2"/>
            <a:r>
              <a:rPr lang="en-US" sz="1400" dirty="0"/>
              <a:t>C</a:t>
            </a:r>
            <a:r>
              <a:rPr lang="en-US" sz="1400" dirty="0" smtClean="0"/>
              <a:t>ore </a:t>
            </a:r>
            <a:r>
              <a:rPr lang="en-US" sz="1400" dirty="0"/>
              <a:t>network and management systems </a:t>
            </a:r>
          </a:p>
          <a:p>
            <a:pPr lvl="2"/>
            <a:r>
              <a:rPr lang="en-US" sz="1400" dirty="0"/>
              <a:t>P</a:t>
            </a:r>
            <a:r>
              <a:rPr lang="en-US" sz="1400" dirty="0" smtClean="0"/>
              <a:t>rotocol </a:t>
            </a:r>
            <a:r>
              <a:rPr lang="en-US" sz="1400" dirty="0"/>
              <a:t>layers ranging from radio to applications</a:t>
            </a:r>
            <a:endParaRPr lang="en-US" sz="2000" dirty="0"/>
          </a:p>
          <a:p>
            <a:endParaRPr lang="en-US" sz="2000" dirty="0"/>
          </a:p>
        </p:txBody>
      </p:sp>
    </p:spTree>
    <p:extLst>
      <p:ext uri="{BB962C8B-B14F-4D97-AF65-F5344CB8AC3E}">
        <p14:creationId xmlns:p14="http://schemas.microsoft.com/office/powerpoint/2010/main" val="1949099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182"/>
          </a:xfrm>
        </p:spPr>
        <p:txBody>
          <a:bodyPr>
            <a:normAutofit/>
          </a:bodyPr>
          <a:lstStyle/>
          <a:p>
            <a:r>
              <a:rPr lang="en-US" dirty="0" smtClean="0"/>
              <a:t>5G Network Slicing</a:t>
            </a:r>
            <a:endParaRPr lang="en-US" dirty="0"/>
          </a:p>
        </p:txBody>
      </p:sp>
      <p:sp>
        <p:nvSpPr>
          <p:cNvPr id="3" name="Content Placeholder 2"/>
          <p:cNvSpPr>
            <a:spLocks noGrp="1"/>
          </p:cNvSpPr>
          <p:nvPr>
            <p:ph idx="1"/>
          </p:nvPr>
        </p:nvSpPr>
        <p:spPr>
          <a:xfrm>
            <a:off x="142613" y="911550"/>
            <a:ext cx="8816829" cy="2444298"/>
          </a:xfrm>
        </p:spPr>
        <p:txBody>
          <a:bodyPr>
            <a:noAutofit/>
          </a:bodyPr>
          <a:lstStyle/>
          <a:p>
            <a:r>
              <a:rPr lang="en-US" sz="1400" dirty="0"/>
              <a:t>Current 3GPP networks do not </a:t>
            </a:r>
            <a:r>
              <a:rPr lang="en-US" sz="1400" dirty="0" smtClean="0"/>
              <a:t>support </a:t>
            </a:r>
            <a:r>
              <a:rPr lang="en-US" sz="1400" dirty="0"/>
              <a:t>a notion of </a:t>
            </a:r>
            <a:r>
              <a:rPr lang="en-US" sz="1400" dirty="0" smtClean="0"/>
              <a:t>slicing</a:t>
            </a:r>
          </a:p>
          <a:p>
            <a:pPr lvl="1"/>
            <a:r>
              <a:rPr lang="en-US" sz="1400" dirty="0" smtClean="0"/>
              <a:t>Slicing: </a:t>
            </a:r>
            <a:r>
              <a:rPr lang="en-US" sz="1400" dirty="0" smtClean="0"/>
              <a:t>a </a:t>
            </a:r>
            <a:r>
              <a:rPr lang="en-US" sz="1400" dirty="0"/>
              <a:t>way to provide isolated sub-networks, each optimized for specific types of traffic </a:t>
            </a:r>
            <a:r>
              <a:rPr lang="en-US" sz="1400" dirty="0" smtClean="0"/>
              <a:t>characteristics </a:t>
            </a:r>
          </a:p>
          <a:p>
            <a:r>
              <a:rPr lang="en-US" sz="1400" dirty="0" smtClean="0"/>
              <a:t>Support </a:t>
            </a:r>
            <a:r>
              <a:rPr lang="en-US" sz="1400" dirty="0"/>
              <a:t>for Network Slicing (NS) is required in 5G mobile networks in </a:t>
            </a:r>
            <a:r>
              <a:rPr lang="en-US" sz="1400" dirty="0" smtClean="0"/>
              <a:t>both home network </a:t>
            </a:r>
            <a:r>
              <a:rPr lang="en-US" sz="1400" dirty="0"/>
              <a:t>and roaming </a:t>
            </a:r>
            <a:r>
              <a:rPr lang="en-US" sz="1400" dirty="0" smtClean="0"/>
              <a:t>scenarios</a:t>
            </a:r>
          </a:p>
          <a:p>
            <a:r>
              <a:rPr lang="en-US" sz="1400" dirty="0" smtClean="0"/>
              <a:t>Support for </a:t>
            </a:r>
            <a:r>
              <a:rPr lang="en-US" sz="1400" dirty="0"/>
              <a:t>4G UEs is also required in 5G mobile </a:t>
            </a:r>
            <a:r>
              <a:rPr lang="en-US" sz="1400" dirty="0" smtClean="0"/>
              <a:t>networks. </a:t>
            </a:r>
            <a:r>
              <a:rPr lang="en-US" sz="1400" dirty="0"/>
              <a:t>3GPP defined the following use cases for 5G which each require different types of features and networks in terms of mobility, charging, security, policy control, latency, reliability, etc.</a:t>
            </a:r>
          </a:p>
          <a:p>
            <a:pPr lvl="1"/>
            <a:r>
              <a:rPr lang="en-US" sz="1400" dirty="0"/>
              <a:t>Mission-Critical Communications</a:t>
            </a:r>
          </a:p>
          <a:p>
            <a:pPr lvl="1"/>
            <a:r>
              <a:rPr lang="en-US" sz="1400" dirty="0" smtClean="0"/>
              <a:t>Mobile Broadband</a:t>
            </a:r>
          </a:p>
          <a:p>
            <a:pPr lvl="1"/>
            <a:r>
              <a:rPr lang="en-US" sz="1400" dirty="0" smtClean="0"/>
              <a:t>Massive </a:t>
            </a:r>
            <a:r>
              <a:rPr lang="en-US" sz="1400" dirty="0" err="1" smtClean="0"/>
              <a:t>IoT</a:t>
            </a:r>
            <a:endParaRPr lang="en-US" sz="1400" dirty="0" smtClean="0"/>
          </a:p>
        </p:txBody>
      </p:sp>
      <p:sp>
        <p:nvSpPr>
          <p:cNvPr id="5" name="Slide Number Placeholder 4"/>
          <p:cNvSpPr>
            <a:spLocks noGrp="1"/>
          </p:cNvSpPr>
          <p:nvPr>
            <p:ph type="sldNum" sz="quarter" idx="4"/>
          </p:nvPr>
        </p:nvSpPr>
        <p:spPr/>
        <p:txBody>
          <a:bodyPr/>
          <a:lstStyle/>
          <a:p>
            <a:fld id="{92C23F5C-E93E-114E-AB7A-668AC94EC220}" type="slidenum">
              <a:rPr lang="en-US" smtClean="0"/>
              <a:pPr/>
              <a:t>4</a:t>
            </a:fld>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762" t="63963" r="1725" b="5142"/>
          <a:stretch/>
        </p:blipFill>
        <p:spPr>
          <a:xfrm>
            <a:off x="2569464" y="3218688"/>
            <a:ext cx="6483096" cy="1618488"/>
          </a:xfrm>
          <a:prstGeom prst="rect">
            <a:avLst/>
          </a:prstGeom>
        </p:spPr>
      </p:pic>
      <p:sp>
        <p:nvSpPr>
          <p:cNvPr id="6" name="Content Placeholder 2"/>
          <p:cNvSpPr txBox="1">
            <a:spLocks/>
          </p:cNvSpPr>
          <p:nvPr/>
        </p:nvSpPr>
        <p:spPr>
          <a:xfrm>
            <a:off x="139565" y="4941005"/>
            <a:ext cx="8816829" cy="1268252"/>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800" kern="1200">
                <a:solidFill>
                  <a:srgbClr val="183168"/>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183168"/>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18316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18316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18316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400" dirty="0" smtClean="0"/>
              <a:t>Network Slicing facilitates network optimization for different use cases, reducing Operator’s CAPEX/OPEX</a:t>
            </a:r>
          </a:p>
          <a:p>
            <a:r>
              <a:rPr lang="en-US" sz="1400" dirty="0" smtClean="0"/>
              <a:t>Network Slicing will be achieved by utilizing Virtualization, SDN, and NFV, which reduce dependency on proprietary/secure platform and require trusted computing technologies (root of trust, attestation, and secure storage)</a:t>
            </a:r>
            <a:endParaRPr lang="en-US" sz="1400" dirty="0"/>
          </a:p>
        </p:txBody>
      </p:sp>
    </p:spTree>
    <p:extLst>
      <p:ext uri="{BB962C8B-B14F-4D97-AF65-F5344CB8AC3E}">
        <p14:creationId xmlns:p14="http://schemas.microsoft.com/office/powerpoint/2010/main" val="380451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7027"/>
            <a:ext cx="7886700" cy="655762"/>
          </a:xfrm>
        </p:spPr>
        <p:txBody>
          <a:bodyPr vert="horz" lIns="68580" tIns="34290" rIns="68580" bIns="34290" rtlCol="0" anchor="ctr">
            <a:normAutofit/>
          </a:bodyPr>
          <a:lstStyle/>
          <a:p>
            <a:r>
              <a:rPr lang="en-US" dirty="0"/>
              <a:t>Current 3GPP security constraints</a:t>
            </a:r>
          </a:p>
        </p:txBody>
      </p:sp>
      <p:sp>
        <p:nvSpPr>
          <p:cNvPr id="3" name="Content Placeholder 2"/>
          <p:cNvSpPr>
            <a:spLocks noGrp="1"/>
          </p:cNvSpPr>
          <p:nvPr>
            <p:ph idx="1"/>
          </p:nvPr>
        </p:nvSpPr>
        <p:spPr>
          <a:xfrm>
            <a:off x="457200" y="1122027"/>
            <a:ext cx="8229600" cy="5020865"/>
          </a:xfrm>
        </p:spPr>
        <p:txBody>
          <a:bodyPr>
            <a:normAutofit fontScale="70000" lnSpcReduction="20000"/>
          </a:bodyPr>
          <a:lstStyle/>
          <a:p>
            <a:r>
              <a:rPr lang="en-US" dirty="0" smtClean="0"/>
              <a:t>Existing </a:t>
            </a:r>
            <a:r>
              <a:rPr lang="en-US" dirty="0"/>
              <a:t>trust model does not capture the evolved business and </a:t>
            </a:r>
            <a:r>
              <a:rPr lang="en-US" dirty="0" smtClean="0"/>
              <a:t>technology </a:t>
            </a:r>
            <a:r>
              <a:rPr lang="en-US" dirty="0"/>
              <a:t>capabilities of </a:t>
            </a:r>
            <a:r>
              <a:rPr lang="en-US" dirty="0" smtClean="0"/>
              <a:t>5G </a:t>
            </a:r>
            <a:r>
              <a:rPr lang="en-US" dirty="0" smtClean="0"/>
              <a:t>–</a:t>
            </a:r>
          </a:p>
          <a:p>
            <a:pPr lvl="1"/>
            <a:r>
              <a:rPr lang="en-US" dirty="0" smtClean="0"/>
              <a:t>Does </a:t>
            </a:r>
            <a:r>
              <a:rPr lang="en-US" dirty="0"/>
              <a:t>not mean completely redesigning security</a:t>
            </a:r>
          </a:p>
          <a:p>
            <a:pPr lvl="1"/>
            <a:r>
              <a:rPr lang="en-US" dirty="0" smtClean="0"/>
              <a:t>Crucial </a:t>
            </a:r>
            <a:r>
              <a:rPr lang="en-US" dirty="0"/>
              <a:t>to identify any significant </a:t>
            </a:r>
            <a:r>
              <a:rPr lang="en-US" dirty="0" smtClean="0"/>
              <a:t>challenges while </a:t>
            </a:r>
            <a:r>
              <a:rPr lang="en-US" dirty="0"/>
              <a:t>defining </a:t>
            </a:r>
            <a:r>
              <a:rPr lang="en-US" dirty="0" smtClean="0"/>
              <a:t>the </a:t>
            </a:r>
            <a:r>
              <a:rPr lang="en-US" dirty="0"/>
              <a:t>new trust </a:t>
            </a:r>
            <a:r>
              <a:rPr lang="en-US" dirty="0" smtClean="0"/>
              <a:t>model</a:t>
            </a:r>
            <a:endParaRPr lang="en-US" dirty="0"/>
          </a:p>
          <a:p>
            <a:r>
              <a:rPr lang="en-US" dirty="0"/>
              <a:t>Architectural limitations dictated by trust concentrated in the network</a:t>
            </a:r>
          </a:p>
          <a:p>
            <a:pPr lvl="1"/>
            <a:r>
              <a:rPr lang="en-US" dirty="0"/>
              <a:t>Edge and terminals are considered to be untrusted </a:t>
            </a:r>
            <a:endParaRPr lang="en-US" dirty="0" smtClean="0"/>
          </a:p>
          <a:p>
            <a:pPr lvl="1"/>
            <a:r>
              <a:rPr lang="en-US" dirty="0" smtClean="0"/>
              <a:t>New </a:t>
            </a:r>
            <a:r>
              <a:rPr lang="en-US" dirty="0"/>
              <a:t>trust model will be more flexible (e.g., trust in Endpoints, Cloud, and Fog, availability of trusted platforms, etc.) </a:t>
            </a:r>
          </a:p>
          <a:p>
            <a:r>
              <a:rPr lang="en-US" dirty="0" smtClean="0"/>
              <a:t>Only </a:t>
            </a:r>
            <a:r>
              <a:rPr lang="en-US" dirty="0"/>
              <a:t>minimum protection of subscription/UE </a:t>
            </a:r>
            <a:r>
              <a:rPr lang="en-US" dirty="0" smtClean="0"/>
              <a:t>identities, </a:t>
            </a:r>
            <a:r>
              <a:rPr lang="en-US" dirty="0"/>
              <a:t>n</a:t>
            </a:r>
            <a:r>
              <a:rPr lang="en-US" dirty="0" smtClean="0"/>
              <a:t>o authentication of ME (only subscription authentication)</a:t>
            </a:r>
          </a:p>
          <a:p>
            <a:r>
              <a:rPr lang="en-US" dirty="0" smtClean="0"/>
              <a:t>HSS/HLR being a repository of identities and attributes</a:t>
            </a:r>
          </a:p>
          <a:p>
            <a:pPr lvl="1"/>
            <a:r>
              <a:rPr lang="en-US" dirty="0" smtClean="0"/>
              <a:t>Will not scale to expected number of identities in </a:t>
            </a:r>
            <a:r>
              <a:rPr lang="en-US" dirty="0" smtClean="0"/>
              <a:t>5G</a:t>
            </a:r>
          </a:p>
          <a:p>
            <a:pPr lvl="1"/>
            <a:r>
              <a:rPr lang="en-US" dirty="0" smtClean="0"/>
              <a:t>Need for Federated Identity Management (</a:t>
            </a:r>
            <a:r>
              <a:rPr lang="en-US" dirty="0" err="1" smtClean="0"/>
              <a:t>FIdM</a:t>
            </a:r>
            <a:r>
              <a:rPr lang="en-US" dirty="0" smtClean="0"/>
              <a:t>)</a:t>
            </a:r>
            <a:endParaRPr lang="en-US" dirty="0"/>
          </a:p>
          <a:p>
            <a:r>
              <a:rPr lang="en-US" dirty="0" smtClean="0"/>
              <a:t>Existing </a:t>
            </a:r>
            <a:r>
              <a:rPr lang="en-US" dirty="0" smtClean="0"/>
              <a:t>security model is </a:t>
            </a:r>
            <a:r>
              <a:rPr lang="en-US" dirty="0"/>
              <a:t>binary </a:t>
            </a:r>
            <a:endParaRPr lang="en-US" dirty="0" smtClean="0"/>
          </a:p>
          <a:p>
            <a:pPr lvl="1"/>
            <a:r>
              <a:rPr lang="en-US" dirty="0" smtClean="0"/>
              <a:t>Either </a:t>
            </a:r>
            <a:r>
              <a:rPr lang="en-US" dirty="0"/>
              <a:t>on or </a:t>
            </a:r>
            <a:r>
              <a:rPr lang="en-US" dirty="0" smtClean="0"/>
              <a:t>off, </a:t>
            </a:r>
            <a:r>
              <a:rPr lang="en-US" dirty="0"/>
              <a:t>without selective security per </a:t>
            </a:r>
            <a:r>
              <a:rPr lang="en-US" dirty="0" smtClean="0"/>
              <a:t>flow/service</a:t>
            </a:r>
          </a:p>
          <a:p>
            <a:pPr lvl="1"/>
            <a:r>
              <a:rPr lang="en-US" dirty="0" smtClean="0"/>
              <a:t>Need for more flexible and on-demand security</a:t>
            </a:r>
            <a:endParaRPr lang="en-US" dirty="0"/>
          </a:p>
        </p:txBody>
      </p:sp>
      <p:sp>
        <p:nvSpPr>
          <p:cNvPr id="4" name="Slide Number Placeholder 3"/>
          <p:cNvSpPr>
            <a:spLocks noGrp="1"/>
          </p:cNvSpPr>
          <p:nvPr>
            <p:ph type="sldNum" sz="quarter" idx="4"/>
          </p:nvPr>
        </p:nvSpPr>
        <p:spPr/>
        <p:txBody>
          <a:bodyPr/>
          <a:lstStyle/>
          <a:p>
            <a:fld id="{92C23F5C-E93E-114E-AB7A-668AC94EC220}" type="slidenum">
              <a:rPr lang="en-US" smtClean="0"/>
              <a:pPr/>
              <a:t>5</a:t>
            </a:fld>
            <a:endParaRPr lang="en-US" dirty="0"/>
          </a:p>
        </p:txBody>
      </p:sp>
    </p:spTree>
    <p:extLst>
      <p:ext uri="{BB962C8B-B14F-4D97-AF65-F5344CB8AC3E}">
        <p14:creationId xmlns:p14="http://schemas.microsoft.com/office/powerpoint/2010/main" val="2506372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A84E775-964C-4E26-9544-B4306DDECE36}" type="slidenum">
              <a:rPr lang="en-US" smtClean="0"/>
              <a:pPr/>
              <a:t>6</a:t>
            </a:fld>
            <a:endParaRPr lang="en-US"/>
          </a:p>
        </p:txBody>
      </p:sp>
      <p:sp>
        <p:nvSpPr>
          <p:cNvPr id="3" name="Title 2"/>
          <p:cNvSpPr>
            <a:spLocks noGrp="1"/>
          </p:cNvSpPr>
          <p:nvPr>
            <p:ph type="title"/>
          </p:nvPr>
        </p:nvSpPr>
        <p:spPr>
          <a:xfrm>
            <a:off x="457200" y="268722"/>
            <a:ext cx="8229600" cy="570177"/>
          </a:xfrm>
        </p:spPr>
        <p:txBody>
          <a:bodyPr vert="horz" lIns="68580" tIns="34290" rIns="68580" bIns="34290" rtlCol="0" anchor="ctr">
            <a:normAutofit fontScale="90000"/>
          </a:bodyPr>
          <a:lstStyle/>
          <a:p>
            <a:r>
              <a:rPr lang="en-US" dirty="0">
                <a:latin typeface="+mj-lt"/>
                <a:cs typeface="+mj-cs"/>
              </a:rPr>
              <a:t>5G Security - Core areas</a:t>
            </a:r>
          </a:p>
        </p:txBody>
      </p:sp>
      <p:sp>
        <p:nvSpPr>
          <p:cNvPr id="6" name="Rounded Rectangle 5"/>
          <p:cNvSpPr/>
          <p:nvPr/>
        </p:nvSpPr>
        <p:spPr>
          <a:xfrm>
            <a:off x="95250" y="931179"/>
            <a:ext cx="2856946" cy="2508188"/>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solidFill>
                  <a:srgbClr val="002060"/>
                </a:solidFill>
              </a:rPr>
              <a:t>Flexible and scalable security architecture </a:t>
            </a:r>
          </a:p>
          <a:p>
            <a:pPr marL="128588" indent="-128588">
              <a:buFont typeface="Arial" panose="020B0604020202020204" pitchFamily="34" charset="0"/>
              <a:buChar char="•"/>
            </a:pPr>
            <a:r>
              <a:rPr lang="en-US" sz="1050" b="1" dirty="0">
                <a:solidFill>
                  <a:srgbClr val="002060"/>
                </a:solidFill>
              </a:rPr>
              <a:t>V</a:t>
            </a:r>
            <a:r>
              <a:rPr lang="en-US" sz="1050" b="1" dirty="0" smtClean="0">
                <a:solidFill>
                  <a:srgbClr val="002060"/>
                </a:solidFill>
              </a:rPr>
              <a:t>irtualization </a:t>
            </a:r>
            <a:r>
              <a:rPr lang="en-US" sz="1050" b="1" dirty="0">
                <a:solidFill>
                  <a:srgbClr val="002060"/>
                </a:solidFill>
              </a:rPr>
              <a:t>and dynamic configuration for </a:t>
            </a:r>
            <a:r>
              <a:rPr lang="en-US" sz="1050" b="1" dirty="0" smtClean="0">
                <a:solidFill>
                  <a:srgbClr val="002060"/>
                </a:solidFill>
              </a:rPr>
              <a:t>5G </a:t>
            </a:r>
            <a:r>
              <a:rPr lang="en-US" sz="1050" b="1" dirty="0">
                <a:solidFill>
                  <a:srgbClr val="002060"/>
                </a:solidFill>
              </a:rPr>
              <a:t>promotes new dynamic and flexible security architecture </a:t>
            </a:r>
          </a:p>
          <a:p>
            <a:pPr marL="128588" indent="-128588">
              <a:buFont typeface="Arial" panose="020B0604020202020204" pitchFamily="34" charset="0"/>
              <a:buChar char="•"/>
            </a:pPr>
            <a:r>
              <a:rPr lang="en-US" sz="1050" b="1" dirty="0">
                <a:solidFill>
                  <a:srgbClr val="002060"/>
                </a:solidFill>
              </a:rPr>
              <a:t>Security for RAN signaling could be located close to the access (e.g., virtualization) with a higher degree of independence to the user plane security, allowing more robust security (key distribution, key isolation, etc.)</a:t>
            </a:r>
          </a:p>
        </p:txBody>
      </p:sp>
      <p:sp>
        <p:nvSpPr>
          <p:cNvPr id="7" name="Rounded Rectangle 6"/>
          <p:cNvSpPr/>
          <p:nvPr/>
        </p:nvSpPr>
        <p:spPr>
          <a:xfrm>
            <a:off x="3141925" y="931179"/>
            <a:ext cx="2856946" cy="2508187"/>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solidFill>
                  <a:srgbClr val="002060"/>
                </a:solidFill>
              </a:rPr>
              <a:t>5G radio network security </a:t>
            </a:r>
          </a:p>
          <a:p>
            <a:pPr marL="128588" indent="-128588">
              <a:buFont typeface="Arial" panose="020B0604020202020204" pitchFamily="34" charset="0"/>
              <a:buChar char="•"/>
            </a:pPr>
            <a:r>
              <a:rPr lang="en-US" sz="1050" b="1" dirty="0">
                <a:solidFill>
                  <a:srgbClr val="002060"/>
                </a:solidFill>
              </a:rPr>
              <a:t>A</a:t>
            </a:r>
            <a:r>
              <a:rPr lang="en-US" sz="1050" b="1" dirty="0" smtClean="0">
                <a:solidFill>
                  <a:srgbClr val="002060"/>
                </a:solidFill>
              </a:rPr>
              <a:t>ttack </a:t>
            </a:r>
            <a:r>
              <a:rPr lang="en-US" sz="1050" b="1" dirty="0">
                <a:solidFill>
                  <a:srgbClr val="002060"/>
                </a:solidFill>
              </a:rPr>
              <a:t>resistance of radio networks to threats such as Denial of Service from potentially misbehaving devices</a:t>
            </a:r>
          </a:p>
          <a:p>
            <a:pPr marL="128588" indent="-128588">
              <a:buFont typeface="Arial" panose="020B0604020202020204" pitchFamily="34" charset="0"/>
              <a:buChar char="•"/>
            </a:pPr>
            <a:r>
              <a:rPr lang="en-US" sz="1050" b="1" dirty="0">
                <a:solidFill>
                  <a:srgbClr val="002060"/>
                </a:solidFill>
              </a:rPr>
              <a:t>A</a:t>
            </a:r>
            <a:r>
              <a:rPr lang="en-US" sz="1050" b="1" dirty="0" smtClean="0">
                <a:solidFill>
                  <a:srgbClr val="002060"/>
                </a:solidFill>
              </a:rPr>
              <a:t>dding </a:t>
            </a:r>
            <a:r>
              <a:rPr lang="en-US" sz="1050" b="1" dirty="0">
                <a:solidFill>
                  <a:srgbClr val="002060"/>
                </a:solidFill>
              </a:rPr>
              <a:t>mitigation measures to radio protocol design</a:t>
            </a:r>
          </a:p>
          <a:p>
            <a:pPr marL="128588" indent="-128588">
              <a:buFont typeface="Arial" panose="020B0604020202020204" pitchFamily="34" charset="0"/>
              <a:buChar char="•"/>
            </a:pPr>
            <a:r>
              <a:rPr lang="en-US" sz="1050" b="1" dirty="0">
                <a:solidFill>
                  <a:srgbClr val="002060"/>
                </a:solidFill>
              </a:rPr>
              <a:t>U</a:t>
            </a:r>
            <a:r>
              <a:rPr lang="en-US" sz="1050" b="1" dirty="0" smtClean="0">
                <a:solidFill>
                  <a:srgbClr val="002060"/>
                </a:solidFill>
              </a:rPr>
              <a:t>tilize </a:t>
            </a:r>
            <a:r>
              <a:rPr lang="en-US" sz="1050" b="1" dirty="0">
                <a:solidFill>
                  <a:srgbClr val="002060"/>
                </a:solidFill>
              </a:rPr>
              <a:t>available trusted computing technologies</a:t>
            </a:r>
          </a:p>
        </p:txBody>
      </p:sp>
      <p:sp>
        <p:nvSpPr>
          <p:cNvPr id="8" name="Rounded Rectangle 7"/>
          <p:cNvSpPr/>
          <p:nvPr/>
        </p:nvSpPr>
        <p:spPr>
          <a:xfrm>
            <a:off x="6188600" y="931179"/>
            <a:ext cx="2856946" cy="2508187"/>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rgbClr val="002060"/>
                </a:solidFill>
              </a:rPr>
              <a:t>Virtualization security (ETSI NFV SEC)</a:t>
            </a:r>
          </a:p>
          <a:p>
            <a:pPr marL="128588" indent="-128588">
              <a:buFont typeface="Arial" panose="020B0604020202020204" pitchFamily="34" charset="0"/>
              <a:buChar char="•"/>
            </a:pPr>
            <a:r>
              <a:rPr lang="en-US" sz="900" b="1" dirty="0">
                <a:solidFill>
                  <a:srgbClr val="002060"/>
                </a:solidFill>
              </a:rPr>
              <a:t>N</a:t>
            </a:r>
            <a:r>
              <a:rPr lang="en-US" sz="900" b="1" dirty="0" smtClean="0">
                <a:solidFill>
                  <a:srgbClr val="002060"/>
                </a:solidFill>
              </a:rPr>
              <a:t>etwork </a:t>
            </a:r>
            <a:r>
              <a:rPr lang="en-US" sz="900" b="1" dirty="0">
                <a:solidFill>
                  <a:srgbClr val="002060"/>
                </a:solidFill>
              </a:rPr>
              <a:t>virtualization with high assurance of VNF isolation to simplify the handling of diverse security requirements in common infrastructure</a:t>
            </a:r>
          </a:p>
          <a:p>
            <a:pPr marL="128588" indent="-128588">
              <a:buFont typeface="Arial" panose="020B0604020202020204" pitchFamily="34" charset="0"/>
              <a:buChar char="•"/>
            </a:pPr>
            <a:r>
              <a:rPr lang="en-US" sz="900" b="1" dirty="0">
                <a:solidFill>
                  <a:srgbClr val="002060"/>
                </a:solidFill>
              </a:rPr>
              <a:t>Use existing trusted computing tools (TCG) and concepts for Virtualized Platform Integrity</a:t>
            </a:r>
          </a:p>
          <a:p>
            <a:pPr lvl="1"/>
            <a:r>
              <a:rPr lang="en-US" sz="788" b="1" dirty="0">
                <a:solidFill>
                  <a:srgbClr val="002060"/>
                </a:solidFill>
              </a:rPr>
              <a:t>root of trust</a:t>
            </a:r>
          </a:p>
          <a:p>
            <a:pPr lvl="1"/>
            <a:r>
              <a:rPr lang="en-US" sz="788" b="1" dirty="0">
                <a:solidFill>
                  <a:srgbClr val="002060"/>
                </a:solidFill>
              </a:rPr>
              <a:t>remote attestation</a:t>
            </a:r>
          </a:p>
          <a:p>
            <a:pPr lvl="1"/>
            <a:r>
              <a:rPr lang="en-US" sz="788" b="1" dirty="0">
                <a:solidFill>
                  <a:srgbClr val="002060"/>
                </a:solidFill>
              </a:rPr>
              <a:t>device integrity monitoring</a:t>
            </a:r>
          </a:p>
          <a:p>
            <a:pPr lvl="1"/>
            <a:r>
              <a:rPr lang="en-US" sz="788" b="1" dirty="0">
                <a:solidFill>
                  <a:srgbClr val="002060"/>
                </a:solidFill>
              </a:rPr>
              <a:t>secure storage</a:t>
            </a:r>
          </a:p>
          <a:p>
            <a:pPr marL="128588" indent="-128588">
              <a:buFont typeface="Arial" panose="020B0604020202020204" pitchFamily="34" charset="0"/>
              <a:buChar char="•"/>
            </a:pPr>
            <a:r>
              <a:rPr lang="en-US" sz="900" b="1" dirty="0">
                <a:solidFill>
                  <a:srgbClr val="002060"/>
                </a:solidFill>
              </a:rPr>
              <a:t>C</a:t>
            </a:r>
            <a:r>
              <a:rPr lang="en-US" sz="900" b="1" dirty="0" smtClean="0">
                <a:solidFill>
                  <a:srgbClr val="002060"/>
                </a:solidFill>
              </a:rPr>
              <a:t>loud-friendly </a:t>
            </a:r>
            <a:r>
              <a:rPr lang="en-US" sz="900" b="1" dirty="0">
                <a:solidFill>
                  <a:srgbClr val="002060"/>
                </a:solidFill>
              </a:rPr>
              <a:t>data encryption (homomorphic encryption, allowing operations on encrypted data). </a:t>
            </a:r>
          </a:p>
        </p:txBody>
      </p:sp>
      <p:sp>
        <p:nvSpPr>
          <p:cNvPr id="9" name="Rounded Rectangle 8"/>
          <p:cNvSpPr/>
          <p:nvPr/>
        </p:nvSpPr>
        <p:spPr>
          <a:xfrm>
            <a:off x="118507" y="3622631"/>
            <a:ext cx="2856946" cy="2534888"/>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solidFill>
                  <a:srgbClr val="002060"/>
                </a:solidFill>
              </a:rPr>
              <a:t>Identity management </a:t>
            </a:r>
            <a:endParaRPr lang="en-US" sz="1500" b="1" dirty="0">
              <a:solidFill>
                <a:srgbClr val="002060"/>
              </a:solidFill>
            </a:endParaRPr>
          </a:p>
          <a:p>
            <a:r>
              <a:rPr lang="en-US" sz="1200" b="1" dirty="0">
                <a:solidFill>
                  <a:srgbClr val="002060"/>
                </a:solidFill>
              </a:rPr>
              <a:t>5G open identity management architecture </a:t>
            </a:r>
          </a:p>
          <a:p>
            <a:pPr marL="128588" indent="-128588">
              <a:buFont typeface="Arial" panose="020B0604020202020204" pitchFamily="34" charset="0"/>
              <a:buChar char="•"/>
            </a:pPr>
            <a:r>
              <a:rPr lang="en-US" sz="900" b="1" dirty="0" smtClean="0">
                <a:solidFill>
                  <a:srgbClr val="002060"/>
                </a:solidFill>
              </a:rPr>
              <a:t>Billions </a:t>
            </a:r>
            <a:r>
              <a:rPr lang="en-US" sz="900" b="1" dirty="0">
                <a:solidFill>
                  <a:srgbClr val="002060"/>
                </a:solidFill>
              </a:rPr>
              <a:t>of heterogeneous end-devices, sensors, network nodes with variable security capabilities, device attributes, and policies</a:t>
            </a:r>
          </a:p>
          <a:p>
            <a:pPr marL="128588" indent="-128588">
              <a:buFont typeface="Arial" panose="020B0604020202020204" pitchFamily="34" charset="0"/>
              <a:buChar char="•"/>
            </a:pPr>
            <a:r>
              <a:rPr lang="en-US" sz="900" b="1" dirty="0">
                <a:solidFill>
                  <a:srgbClr val="002060"/>
                </a:solidFill>
              </a:rPr>
              <a:t>A</a:t>
            </a:r>
            <a:r>
              <a:rPr lang="en-US" sz="900" b="1" dirty="0" smtClean="0">
                <a:solidFill>
                  <a:srgbClr val="002060"/>
                </a:solidFill>
              </a:rPr>
              <a:t>llow </a:t>
            </a:r>
            <a:r>
              <a:rPr lang="en-US" sz="900" b="1" dirty="0">
                <a:solidFill>
                  <a:srgbClr val="002060"/>
                </a:solidFill>
              </a:rPr>
              <a:t>enterprises with an existing IDM solution to reuse it for 5G access. </a:t>
            </a:r>
          </a:p>
          <a:p>
            <a:pPr marL="128588" indent="-128588">
              <a:buFont typeface="Arial" panose="020B0604020202020204" pitchFamily="34" charset="0"/>
              <a:buChar char="•"/>
            </a:pPr>
            <a:r>
              <a:rPr lang="en-US" sz="900" b="1" dirty="0">
                <a:solidFill>
                  <a:srgbClr val="002060"/>
                </a:solidFill>
              </a:rPr>
              <a:t>N</a:t>
            </a:r>
            <a:r>
              <a:rPr lang="en-US" sz="900" b="1" dirty="0" smtClean="0">
                <a:solidFill>
                  <a:srgbClr val="002060"/>
                </a:solidFill>
              </a:rPr>
              <a:t>ew </a:t>
            </a:r>
            <a:r>
              <a:rPr lang="en-US" sz="900" b="1" dirty="0">
                <a:solidFill>
                  <a:srgbClr val="002060"/>
                </a:solidFill>
              </a:rPr>
              <a:t>ways to handle device/subscriber identities with network slicing, enabling different IDM solutions per slice</a:t>
            </a:r>
            <a:endParaRPr lang="en-US" sz="1200" b="1" dirty="0">
              <a:solidFill>
                <a:srgbClr val="002060"/>
              </a:solidFill>
            </a:endParaRPr>
          </a:p>
        </p:txBody>
      </p:sp>
      <p:sp>
        <p:nvSpPr>
          <p:cNvPr id="10" name="Rounded Rectangle 9"/>
          <p:cNvSpPr/>
          <p:nvPr/>
        </p:nvSpPr>
        <p:spPr>
          <a:xfrm>
            <a:off x="3165182" y="3622631"/>
            <a:ext cx="2856946" cy="2534888"/>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solidFill>
                  <a:srgbClr val="002060"/>
                </a:solidFill>
              </a:rPr>
              <a:t>Energy-efficient security </a:t>
            </a:r>
          </a:p>
          <a:p>
            <a:pPr marL="128588" indent="-128588">
              <a:buFont typeface="Arial" panose="020B0604020202020204" pitchFamily="34" charset="0"/>
              <a:buChar char="•"/>
            </a:pPr>
            <a:r>
              <a:rPr lang="en-US" sz="1050" b="1" dirty="0" smtClean="0">
                <a:solidFill>
                  <a:srgbClr val="002060"/>
                </a:solidFill>
              </a:rPr>
              <a:t>Most </a:t>
            </a:r>
            <a:r>
              <a:rPr lang="en-US" sz="1050" b="1" dirty="0">
                <a:solidFill>
                  <a:srgbClr val="002060"/>
                </a:solidFill>
              </a:rPr>
              <a:t>constrained, and battery-dependent devices with a long life time might be separated in specialized energy-efficient lightweight network slice</a:t>
            </a:r>
          </a:p>
          <a:p>
            <a:pPr marL="128588" indent="-128588">
              <a:buFont typeface="Arial" panose="020B0604020202020204" pitchFamily="34" charset="0"/>
              <a:buChar char="•"/>
            </a:pPr>
            <a:r>
              <a:rPr lang="en-US" sz="1050" b="1" dirty="0" smtClean="0">
                <a:solidFill>
                  <a:srgbClr val="002060"/>
                </a:solidFill>
              </a:rPr>
              <a:t>Need </a:t>
            </a:r>
            <a:r>
              <a:rPr lang="en-US" sz="1050" b="1" dirty="0">
                <a:solidFill>
                  <a:srgbClr val="002060"/>
                </a:solidFill>
              </a:rPr>
              <a:t>to compare energy cost of encrypting one bit vs. transmitting one </a:t>
            </a:r>
            <a:r>
              <a:rPr lang="en-US" sz="1050" b="1" dirty="0" smtClean="0">
                <a:solidFill>
                  <a:srgbClr val="002060"/>
                </a:solidFill>
              </a:rPr>
              <a:t>bit and consider hardware acceleration benefits</a:t>
            </a:r>
            <a:endParaRPr lang="en-US" sz="1050" b="1" dirty="0">
              <a:solidFill>
                <a:srgbClr val="002060"/>
              </a:solidFill>
            </a:endParaRPr>
          </a:p>
        </p:txBody>
      </p:sp>
      <p:sp>
        <p:nvSpPr>
          <p:cNvPr id="11" name="Rounded Rectangle 10"/>
          <p:cNvSpPr/>
          <p:nvPr/>
        </p:nvSpPr>
        <p:spPr>
          <a:xfrm>
            <a:off x="6211857" y="3622631"/>
            <a:ext cx="2856946" cy="2534888"/>
          </a:xfrm>
          <a:prstGeom prst="roundRect">
            <a:avLst/>
          </a:prstGeom>
          <a:solidFill>
            <a:schemeClr val="accent2">
              <a:lumMod val="20000"/>
              <a:lumOff val="80000"/>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350" b="1" dirty="0">
              <a:solidFill>
                <a:srgbClr val="002060"/>
              </a:solidFill>
            </a:endParaRPr>
          </a:p>
          <a:p>
            <a:r>
              <a:rPr lang="en-US" sz="1350" b="1" dirty="0">
                <a:solidFill>
                  <a:srgbClr val="002060"/>
                </a:solidFill>
              </a:rPr>
              <a:t>Security assurance</a:t>
            </a:r>
          </a:p>
          <a:p>
            <a:pPr marL="214313" indent="-214313">
              <a:buFont typeface="Arial" panose="020B0604020202020204" pitchFamily="34" charset="0"/>
              <a:buChar char="•"/>
            </a:pPr>
            <a:r>
              <a:rPr lang="en-US" sz="1050" b="1" dirty="0">
                <a:solidFill>
                  <a:srgbClr val="002060"/>
                </a:solidFill>
              </a:rPr>
              <a:t>D</a:t>
            </a:r>
            <a:r>
              <a:rPr lang="en-US" sz="1050" b="1" dirty="0" smtClean="0">
                <a:solidFill>
                  <a:srgbClr val="002060"/>
                </a:solidFill>
              </a:rPr>
              <a:t>eployment </a:t>
            </a:r>
            <a:r>
              <a:rPr lang="en-US" sz="1050" b="1" dirty="0">
                <a:solidFill>
                  <a:srgbClr val="002060"/>
                </a:solidFill>
              </a:rPr>
              <a:t>of heterogeneous hardware and software components creates greater need for security certification</a:t>
            </a:r>
          </a:p>
          <a:p>
            <a:pPr marL="214313" indent="-214313">
              <a:buFont typeface="Arial" panose="020B0604020202020204" pitchFamily="34" charset="0"/>
              <a:buChar char="•"/>
            </a:pPr>
            <a:r>
              <a:rPr lang="en-US" sz="1050" b="1" dirty="0" smtClean="0">
                <a:solidFill>
                  <a:srgbClr val="002060"/>
                </a:solidFill>
              </a:rPr>
              <a:t>System state attestation </a:t>
            </a:r>
            <a:r>
              <a:rPr lang="en-US" sz="1050" b="1" dirty="0">
                <a:solidFill>
                  <a:srgbClr val="002060"/>
                </a:solidFill>
              </a:rPr>
              <a:t>needs to be communicated between entities to provide assurance in platform integrity</a:t>
            </a:r>
          </a:p>
          <a:p>
            <a:pPr marL="214313" indent="-214313">
              <a:buFont typeface="Arial" panose="020B0604020202020204" pitchFamily="34" charset="0"/>
              <a:buChar char="•"/>
            </a:pPr>
            <a:r>
              <a:rPr lang="en-US" sz="1050" b="1" dirty="0" smtClean="0">
                <a:solidFill>
                  <a:srgbClr val="002060"/>
                </a:solidFill>
              </a:rPr>
              <a:t>Multi-layer </a:t>
            </a:r>
            <a:r>
              <a:rPr lang="en-US" sz="1050" b="1" dirty="0">
                <a:solidFill>
                  <a:srgbClr val="002060"/>
                </a:solidFill>
              </a:rPr>
              <a:t>security certification scheme is needed to efficiently create and traverse certification records</a:t>
            </a:r>
          </a:p>
          <a:p>
            <a:pPr marL="214313" indent="-214313" algn="ctr">
              <a:buFont typeface="Arial" panose="020B0604020202020204" pitchFamily="34" charset="0"/>
              <a:buChar char="•"/>
            </a:pPr>
            <a:endParaRPr lang="en-US" sz="1050" b="1" dirty="0">
              <a:solidFill>
                <a:srgbClr val="002060"/>
              </a:solidFill>
            </a:endParaRPr>
          </a:p>
        </p:txBody>
      </p:sp>
    </p:spTree>
    <p:extLst>
      <p:ext uri="{BB962C8B-B14F-4D97-AF65-F5344CB8AC3E}">
        <p14:creationId xmlns:p14="http://schemas.microsoft.com/office/powerpoint/2010/main" val="3304393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7026"/>
            <a:ext cx="7886700" cy="697707"/>
          </a:xfrm>
        </p:spPr>
        <p:txBody>
          <a:bodyPr vert="horz" lIns="68580" tIns="34290" rIns="68580" bIns="34290" rtlCol="0" anchor="ctr">
            <a:normAutofit/>
          </a:bodyPr>
          <a:lstStyle/>
          <a:p>
            <a:r>
              <a:rPr lang="en-US" dirty="0" smtClean="0"/>
              <a:t>5G Opportunity </a:t>
            </a:r>
            <a:r>
              <a:rPr lang="en-US" dirty="0"/>
              <a:t>Areas</a:t>
            </a:r>
          </a:p>
        </p:txBody>
      </p:sp>
      <p:sp>
        <p:nvSpPr>
          <p:cNvPr id="3" name="Content Placeholder 2"/>
          <p:cNvSpPr>
            <a:spLocks noGrp="1"/>
          </p:cNvSpPr>
          <p:nvPr>
            <p:ph idx="1"/>
          </p:nvPr>
        </p:nvSpPr>
        <p:spPr/>
        <p:txBody>
          <a:bodyPr>
            <a:normAutofit fontScale="70000" lnSpcReduction="20000"/>
          </a:bodyPr>
          <a:lstStyle/>
          <a:p>
            <a:pPr lvl="1"/>
            <a:r>
              <a:rPr lang="en-US" dirty="0" smtClean="0"/>
              <a:t>Identity </a:t>
            </a:r>
            <a:r>
              <a:rPr lang="en-US" dirty="0"/>
              <a:t>management (SA3, ETSI NFV </a:t>
            </a:r>
            <a:r>
              <a:rPr lang="en-US" dirty="0" smtClean="0"/>
              <a:t>SEC, SG17)</a:t>
            </a:r>
            <a:endParaRPr lang="en-US" dirty="0"/>
          </a:p>
          <a:p>
            <a:pPr lvl="1"/>
            <a:r>
              <a:rPr lang="en-US" dirty="0"/>
              <a:t>Changing trust models to ones with trust located at the edge and in terminals as well as in the core </a:t>
            </a:r>
            <a:r>
              <a:rPr lang="en-US" dirty="0" smtClean="0"/>
              <a:t>(SA3, TCG</a:t>
            </a:r>
            <a:r>
              <a:rPr lang="en-US" dirty="0"/>
              <a:t>, </a:t>
            </a:r>
            <a:r>
              <a:rPr lang="en-US" dirty="0" smtClean="0"/>
              <a:t>ETSI MEC, ETSI </a:t>
            </a:r>
            <a:r>
              <a:rPr lang="en-US" dirty="0"/>
              <a:t>NFV </a:t>
            </a:r>
            <a:r>
              <a:rPr lang="en-US" dirty="0" smtClean="0"/>
              <a:t>SEC, SG17)</a:t>
            </a:r>
            <a:endParaRPr lang="en-US" dirty="0"/>
          </a:p>
          <a:p>
            <a:pPr lvl="1"/>
            <a:r>
              <a:rPr lang="en-US" dirty="0" smtClean="0"/>
              <a:t>Privacy and confidentiality </a:t>
            </a:r>
            <a:r>
              <a:rPr lang="en-US" dirty="0"/>
              <a:t>of data and identities (SA3, ETSI NFV </a:t>
            </a:r>
            <a:r>
              <a:rPr lang="en-US" dirty="0" smtClean="0"/>
              <a:t>SEC, TCG, SG17)</a:t>
            </a:r>
            <a:endParaRPr lang="en-US" dirty="0"/>
          </a:p>
          <a:p>
            <a:pPr lvl="1"/>
            <a:r>
              <a:rPr lang="en-US" dirty="0"/>
              <a:t>Flexible and scalable security architecture (SA3, </a:t>
            </a:r>
            <a:r>
              <a:rPr lang="en-US" dirty="0" smtClean="0"/>
              <a:t>ETSI MEC, ETSI </a:t>
            </a:r>
            <a:r>
              <a:rPr lang="en-US" dirty="0"/>
              <a:t>NFV </a:t>
            </a:r>
            <a:r>
              <a:rPr lang="en-US" dirty="0" smtClean="0"/>
              <a:t>SEC, SG17)</a:t>
            </a:r>
            <a:endParaRPr lang="en-US" dirty="0"/>
          </a:p>
          <a:p>
            <a:pPr lvl="1"/>
            <a:r>
              <a:rPr lang="en-US" dirty="0"/>
              <a:t>Energy-efficient security (SA3, </a:t>
            </a:r>
            <a:r>
              <a:rPr lang="en-US" dirty="0" smtClean="0"/>
              <a:t>ETSI MEC, ETSI </a:t>
            </a:r>
            <a:r>
              <a:rPr lang="en-US" dirty="0"/>
              <a:t>NFV </a:t>
            </a:r>
            <a:r>
              <a:rPr lang="en-US" dirty="0" smtClean="0"/>
              <a:t>SEC, SG17)</a:t>
            </a:r>
            <a:endParaRPr lang="en-US" dirty="0"/>
          </a:p>
          <a:p>
            <a:pPr lvl="1"/>
            <a:r>
              <a:rPr lang="en-US" dirty="0"/>
              <a:t>Virtualization security </a:t>
            </a:r>
            <a:r>
              <a:rPr lang="en-US" dirty="0" smtClean="0"/>
              <a:t>(SA3, ETSI </a:t>
            </a:r>
            <a:r>
              <a:rPr lang="en-US" dirty="0"/>
              <a:t>NFV SEC, </a:t>
            </a:r>
            <a:r>
              <a:rPr lang="en-US" dirty="0" smtClean="0"/>
              <a:t>ETSI MEC, TCG, SG17)</a:t>
            </a:r>
            <a:endParaRPr lang="en-US" dirty="0"/>
          </a:p>
          <a:p>
            <a:pPr lvl="1"/>
            <a:r>
              <a:rPr lang="en-US" dirty="0"/>
              <a:t>Security assurance (SA3, ETSI NFV SEC, </a:t>
            </a:r>
            <a:r>
              <a:rPr lang="en-US" dirty="0" smtClean="0"/>
              <a:t>TCG, SG17)</a:t>
            </a:r>
            <a:endParaRPr lang="en-US" dirty="0"/>
          </a:p>
          <a:p>
            <a:pPr lvl="1"/>
            <a:r>
              <a:rPr lang="en-US" dirty="0"/>
              <a:t>5G radio network security - on-demand security, low latency security (</a:t>
            </a:r>
            <a:r>
              <a:rPr lang="en-US" dirty="0" smtClean="0"/>
              <a:t>SA3, SG17?)</a:t>
            </a:r>
            <a:endParaRPr lang="en-US" dirty="0"/>
          </a:p>
          <a:p>
            <a:endParaRPr lang="en-US" dirty="0"/>
          </a:p>
        </p:txBody>
      </p:sp>
      <p:sp>
        <p:nvSpPr>
          <p:cNvPr id="4" name="Slide Number Placeholder 3"/>
          <p:cNvSpPr>
            <a:spLocks noGrp="1"/>
          </p:cNvSpPr>
          <p:nvPr>
            <p:ph type="sldNum" sz="quarter" idx="4"/>
          </p:nvPr>
        </p:nvSpPr>
        <p:spPr/>
        <p:txBody>
          <a:bodyPr/>
          <a:lstStyle/>
          <a:p>
            <a:fld id="{92C23F5C-E93E-114E-AB7A-668AC94EC220}" type="slidenum">
              <a:rPr lang="en-US" smtClean="0"/>
              <a:pPr/>
              <a:t>7</a:t>
            </a:fld>
            <a:endParaRPr lang="en-US" dirty="0"/>
          </a:p>
        </p:txBody>
      </p:sp>
    </p:spTree>
    <p:extLst>
      <p:ext uri="{BB962C8B-B14F-4D97-AF65-F5344CB8AC3E}">
        <p14:creationId xmlns:p14="http://schemas.microsoft.com/office/powerpoint/2010/main" val="364269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A84E775-964C-4E26-9544-B4306DDECE36}" type="slidenum">
              <a:rPr lang="en-US" smtClean="0"/>
              <a:pPr/>
              <a:t>8</a:t>
            </a:fld>
            <a:endParaRPr lang="en-US"/>
          </a:p>
        </p:txBody>
      </p:sp>
      <p:sp>
        <p:nvSpPr>
          <p:cNvPr id="3" name="Title 2"/>
          <p:cNvSpPr>
            <a:spLocks noGrp="1"/>
          </p:cNvSpPr>
          <p:nvPr>
            <p:ph type="title"/>
          </p:nvPr>
        </p:nvSpPr>
        <p:spPr/>
        <p:txBody>
          <a:bodyPr/>
          <a:lstStyle/>
          <a:p>
            <a:r>
              <a:rPr lang="en-US" dirty="0"/>
              <a:t>5G Security – Design Assumptions</a:t>
            </a:r>
          </a:p>
        </p:txBody>
      </p:sp>
      <p:sp>
        <p:nvSpPr>
          <p:cNvPr id="17" name="Rounded Rectangle 16"/>
          <p:cNvSpPr/>
          <p:nvPr/>
        </p:nvSpPr>
        <p:spPr>
          <a:xfrm>
            <a:off x="387275" y="1006679"/>
            <a:ext cx="8435797" cy="1401459"/>
          </a:xfrm>
          <a:prstGeom prst="roundRect">
            <a:avLst/>
          </a:prstGeom>
          <a:solidFill>
            <a:srgbClr val="FFC000">
              <a:alpha val="35000"/>
            </a:srgbClr>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8" name="Rounded Rectangle 17"/>
          <p:cNvSpPr/>
          <p:nvPr/>
        </p:nvSpPr>
        <p:spPr>
          <a:xfrm>
            <a:off x="4673526" y="2519505"/>
            <a:ext cx="4149546" cy="1735559"/>
          </a:xfrm>
          <a:prstGeom prst="roundRect">
            <a:avLst/>
          </a:prstGeom>
          <a:solidFill>
            <a:srgbClr val="5B9BD5">
              <a:alpha val="35000"/>
            </a:srgbClr>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9" name="Rounded Rectangle 18"/>
          <p:cNvSpPr/>
          <p:nvPr/>
        </p:nvSpPr>
        <p:spPr>
          <a:xfrm>
            <a:off x="378310" y="4371612"/>
            <a:ext cx="8444762" cy="1613471"/>
          </a:xfrm>
          <a:prstGeom prst="roundRect">
            <a:avLst/>
          </a:prstGeom>
          <a:solidFill>
            <a:srgbClr val="FFC000">
              <a:alpha val="35000"/>
            </a:srgbClr>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20" name="Rounded Rectangle 19"/>
          <p:cNvSpPr/>
          <p:nvPr/>
        </p:nvSpPr>
        <p:spPr>
          <a:xfrm>
            <a:off x="387276" y="2517717"/>
            <a:ext cx="4108524" cy="1735559"/>
          </a:xfrm>
          <a:prstGeom prst="roundRect">
            <a:avLst/>
          </a:prstGeom>
          <a:solidFill>
            <a:srgbClr val="5B9BD5">
              <a:alpha val="35000"/>
            </a:srgbClr>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21" name="Content Placeholder 4"/>
          <p:cNvSpPr txBox="1">
            <a:spLocks/>
          </p:cNvSpPr>
          <p:nvPr/>
        </p:nvSpPr>
        <p:spPr>
          <a:xfrm>
            <a:off x="628650" y="2571506"/>
            <a:ext cx="3867150" cy="177122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Three out of four drivers for 5G security involve new requirements: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300" dirty="0" smtClean="0">
                <a:solidFill>
                  <a:sysClr val="windowText" lastClr="000000"/>
                </a:solidFill>
                <a:latin typeface="Calibri" panose="020F0502020204030204"/>
              </a:rPr>
              <a:t>New</a:t>
            </a:r>
            <a:r>
              <a:rPr kumimoji="0" lang="en-US" sz="13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service delivery models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300" dirty="0" smtClean="0">
                <a:solidFill>
                  <a:sysClr val="windowText" lastClr="000000"/>
                </a:solidFill>
                <a:latin typeface="Calibri" panose="020F0502020204030204"/>
              </a:rPr>
              <a:t>E</a:t>
            </a:r>
            <a:r>
              <a:rPr kumimoji="0" lang="en-US" sz="1300" b="0" i="0" u="none" strike="noStrike" kern="1200" cap="none" spc="0" normalizeH="0" baseline="0" noProof="0" dirty="0" err="1" smtClean="0">
                <a:ln>
                  <a:noFill/>
                </a:ln>
                <a:solidFill>
                  <a:sysClr val="windowText" lastClr="000000"/>
                </a:solidFill>
                <a:effectLst/>
                <a:uLnTx/>
                <a:uFillTx/>
                <a:latin typeface="Calibri" panose="020F0502020204030204"/>
                <a:ea typeface="+mn-ea"/>
                <a:cs typeface="+mn-cs"/>
              </a:rPr>
              <a:t>volving</a:t>
            </a:r>
            <a:r>
              <a:rPr kumimoji="0" lang="en-US" sz="13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threat landscape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300" dirty="0" smtClean="0">
                <a:solidFill>
                  <a:sysClr val="windowText" lastClr="000000"/>
                </a:solidFill>
                <a:latin typeface="Calibri" panose="020F0502020204030204"/>
              </a:rPr>
              <a:t>In</a:t>
            </a:r>
            <a:r>
              <a:rPr kumimoji="0" lang="en-US" sz="13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creased focus on privacy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The fourth driver requires an analytical approach to identifying the requirements: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300" dirty="0" smtClean="0">
                <a:solidFill>
                  <a:sysClr val="windowText" lastClr="000000"/>
                </a:solidFill>
                <a:latin typeface="Calibri" panose="020F0502020204030204"/>
              </a:rPr>
              <a:t>New</a:t>
            </a:r>
            <a:r>
              <a:rPr kumimoji="0" lang="en-US" sz="13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trust models</a:t>
            </a:r>
            <a:endParaRPr kumimoji="0" lang="en-US" sz="13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2" name="Content Placeholder 5"/>
          <p:cNvSpPr txBox="1">
            <a:spLocks/>
          </p:cNvSpPr>
          <p:nvPr/>
        </p:nvSpPr>
        <p:spPr>
          <a:xfrm>
            <a:off x="4820328" y="2571506"/>
            <a:ext cx="3867150" cy="149134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Are 2/3/4G design approaches still valid?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Some are still valid. E.g., 3GPP’s approaches for 3G and 4G – which brought the industry highly secure radio and core network protocols</a:t>
            </a:r>
            <a:r>
              <a:rPr kumimoji="0" lang="en-US" sz="1400" b="0" i="0" u="none" strike="noStrike" kern="1200" cap="none" spc="0" normalizeH="0" noProof="0" dirty="0" smtClean="0">
                <a:ln>
                  <a:noFill/>
                </a:ln>
                <a:solidFill>
                  <a:sysClr val="windowText" lastClr="000000"/>
                </a:solidFill>
                <a:effectLst/>
                <a:uLnTx/>
                <a:uFillTx/>
                <a:latin typeface="Calibri" panose="020F0502020204030204"/>
                <a:ea typeface="+mn-ea"/>
                <a:cs typeface="+mn-cs"/>
              </a:rPr>
              <a:t> and</a:t>
            </a:r>
            <a:r>
              <a:rPr kumimoji="0" lang="en-US" sz="1400" b="0" i="0" u="none" strike="noStrike" kern="1200" cap="none" spc="0" normalizeH="0" baseline="0" noProof="0" dirty="0" smtClean="0">
                <a:ln>
                  <a:noFill/>
                </a:ln>
                <a:solidFill>
                  <a:sysClr val="windowText" lastClr="000000"/>
                </a:solidFill>
                <a:effectLst/>
                <a:uLnTx/>
                <a:uFillTx/>
                <a:latin typeface="Calibri" panose="020F0502020204030204"/>
                <a:ea typeface="+mn-ea"/>
                <a:cs typeface="+mn-cs"/>
              </a:rPr>
              <a:t> subscriber authentication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24" name="Content Placeholder 4"/>
          <p:cNvSpPr txBox="1">
            <a:spLocks/>
          </p:cNvSpPr>
          <p:nvPr/>
        </p:nvSpPr>
        <p:spPr>
          <a:xfrm>
            <a:off x="378309" y="1042523"/>
            <a:ext cx="8496750" cy="10880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400" dirty="0">
                <a:solidFill>
                  <a:prstClr val="black"/>
                </a:solidFill>
                <a:latin typeface="Calibri" panose="020F0502020204030204"/>
              </a:rPr>
              <a:t>The threat landscape </a:t>
            </a:r>
            <a:r>
              <a:rPr lang="en-US" sz="1400" dirty="0" smtClean="0">
                <a:solidFill>
                  <a:prstClr val="black"/>
                </a:solidFill>
                <a:latin typeface="Calibri" panose="020F0502020204030204"/>
              </a:rPr>
              <a:t>has changed </a:t>
            </a:r>
            <a:r>
              <a:rPr lang="en-US" sz="1400" dirty="0">
                <a:solidFill>
                  <a:prstClr val="black"/>
                </a:solidFill>
                <a:latin typeface="Calibri" panose="020F0502020204030204"/>
              </a:rPr>
              <a:t>since 2G was designed. </a:t>
            </a:r>
            <a:endParaRPr lang="en-US" sz="1400" dirty="0" smtClean="0">
              <a:solidFill>
                <a:prstClr val="black"/>
              </a:solidFill>
              <a:latin typeface="Calibri" panose="020F0502020204030204"/>
            </a:endParaRPr>
          </a:p>
          <a:p>
            <a:r>
              <a:rPr lang="en-US" sz="1400" dirty="0" smtClean="0">
                <a:solidFill>
                  <a:prstClr val="black"/>
                </a:solidFill>
                <a:latin typeface="Calibri" panose="020F0502020204030204"/>
              </a:rPr>
              <a:t>Through </a:t>
            </a:r>
            <a:r>
              <a:rPr lang="en-US" sz="1400" dirty="0">
                <a:solidFill>
                  <a:prstClr val="black"/>
                </a:solidFill>
                <a:latin typeface="Calibri" panose="020F0502020204030204"/>
              </a:rPr>
              <a:t>evolved security solutions, </a:t>
            </a:r>
            <a:r>
              <a:rPr lang="en-US" sz="1400" dirty="0" smtClean="0">
                <a:solidFill>
                  <a:prstClr val="black"/>
                </a:solidFill>
                <a:latin typeface="Calibri" panose="020F0502020204030204"/>
              </a:rPr>
              <a:t>3GPP </a:t>
            </a:r>
            <a:r>
              <a:rPr lang="en-US" sz="1400" dirty="0">
                <a:solidFill>
                  <a:prstClr val="black"/>
                </a:solidFill>
                <a:latin typeface="Calibri" panose="020F0502020204030204"/>
              </a:rPr>
              <a:t>mobile networks have remained trustworthy and are a highly secure and convenient way to access services and information. </a:t>
            </a:r>
            <a:endParaRPr lang="en-US" sz="1400" dirty="0" smtClean="0">
              <a:solidFill>
                <a:prstClr val="black"/>
              </a:solidFill>
              <a:latin typeface="Calibri" panose="020F0502020204030204"/>
            </a:endParaRPr>
          </a:p>
          <a:p>
            <a:r>
              <a:rPr lang="en-US" sz="1400" dirty="0" smtClean="0">
                <a:solidFill>
                  <a:prstClr val="black"/>
                </a:solidFill>
                <a:latin typeface="Calibri" panose="020F0502020204030204"/>
              </a:rPr>
              <a:t>5G </a:t>
            </a:r>
            <a:r>
              <a:rPr lang="en-US" sz="1400" dirty="0">
                <a:solidFill>
                  <a:prstClr val="black"/>
                </a:solidFill>
                <a:latin typeface="Calibri" panose="020F0502020204030204"/>
              </a:rPr>
              <a:t>faces far more dramatic cyber-security </a:t>
            </a:r>
            <a:r>
              <a:rPr lang="en-US" sz="1400" dirty="0" smtClean="0">
                <a:solidFill>
                  <a:prstClr val="black"/>
                </a:solidFill>
                <a:latin typeface="Calibri" panose="020F0502020204030204"/>
              </a:rPr>
              <a:t>challenges than 2G/3G/4G, </a:t>
            </a:r>
          </a:p>
          <a:p>
            <a:pPr lvl="1"/>
            <a:r>
              <a:rPr lang="en-US" sz="1200" dirty="0" smtClean="0">
                <a:solidFill>
                  <a:prstClr val="black"/>
                </a:solidFill>
                <a:latin typeface="Calibri" panose="020F0502020204030204"/>
              </a:rPr>
              <a:t>By </a:t>
            </a:r>
            <a:r>
              <a:rPr lang="en-US" sz="1200" dirty="0">
                <a:solidFill>
                  <a:prstClr val="black"/>
                </a:solidFill>
                <a:latin typeface="Calibri" panose="020F0502020204030204"/>
              </a:rPr>
              <a:t>using the right design approach, 5G networks will be able to meet growing demands for security and privacy. </a:t>
            </a:r>
          </a:p>
          <a:p>
            <a:pPr marL="0" indent="0">
              <a:buFont typeface="Arial" panose="020B0604020202020204" pitchFamily="34" charset="0"/>
              <a:buNone/>
            </a:pPr>
            <a:endParaRPr lang="en-US" sz="1200" dirty="0">
              <a:solidFill>
                <a:prstClr val="black"/>
              </a:solidFill>
              <a:latin typeface="Calibri" panose="020F0502020204030204"/>
            </a:endParaRPr>
          </a:p>
        </p:txBody>
      </p:sp>
      <p:sp>
        <p:nvSpPr>
          <p:cNvPr id="25" name="Content Placeholder 4"/>
          <p:cNvSpPr txBox="1">
            <a:spLocks/>
          </p:cNvSpPr>
          <p:nvPr/>
        </p:nvSpPr>
        <p:spPr>
          <a:xfrm>
            <a:off x="632226" y="4371614"/>
            <a:ext cx="7739011" cy="12263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700" b="1" dirty="0">
                <a:solidFill>
                  <a:prstClr val="black"/>
                </a:solidFill>
                <a:latin typeface="Calibri" panose="020F0502020204030204"/>
              </a:rPr>
              <a:t>New considerations for 5G security design:</a:t>
            </a:r>
          </a:p>
        </p:txBody>
      </p:sp>
      <p:sp>
        <p:nvSpPr>
          <p:cNvPr id="26" name="Content Placeholder 4"/>
          <p:cNvSpPr txBox="1">
            <a:spLocks/>
          </p:cNvSpPr>
          <p:nvPr/>
        </p:nvSpPr>
        <p:spPr>
          <a:xfrm>
            <a:off x="634016" y="4615897"/>
            <a:ext cx="3861784" cy="12263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400" dirty="0">
                <a:solidFill>
                  <a:prstClr val="black"/>
                </a:solidFill>
                <a:latin typeface="Calibri" panose="020F0502020204030204"/>
              </a:rPr>
              <a:t>New trust models</a:t>
            </a:r>
          </a:p>
          <a:p>
            <a:pPr lvl="1"/>
            <a:r>
              <a:rPr lang="en-US" sz="1400" dirty="0" smtClean="0">
                <a:solidFill>
                  <a:prstClr val="black"/>
                </a:solidFill>
                <a:latin typeface="Calibri" panose="020F0502020204030204"/>
              </a:rPr>
              <a:t>Potentially </a:t>
            </a:r>
            <a:r>
              <a:rPr lang="en-US" sz="1400" dirty="0">
                <a:solidFill>
                  <a:prstClr val="black"/>
                </a:solidFill>
                <a:latin typeface="Calibri" panose="020F0502020204030204"/>
              </a:rPr>
              <a:t>misbehaving entities and devices </a:t>
            </a:r>
          </a:p>
          <a:p>
            <a:pPr lvl="1"/>
            <a:r>
              <a:rPr lang="en-US" sz="1400" dirty="0" smtClean="0">
                <a:solidFill>
                  <a:prstClr val="black"/>
                </a:solidFill>
                <a:latin typeface="Calibri" panose="020F0502020204030204"/>
              </a:rPr>
              <a:t>Security </a:t>
            </a:r>
            <a:r>
              <a:rPr lang="en-US" sz="1400" dirty="0">
                <a:solidFill>
                  <a:prstClr val="black"/>
                </a:solidFill>
                <a:latin typeface="Calibri" panose="020F0502020204030204"/>
              </a:rPr>
              <a:t>assurance </a:t>
            </a:r>
            <a:r>
              <a:rPr lang="en-US" sz="1400" dirty="0" smtClean="0">
                <a:solidFill>
                  <a:prstClr val="black"/>
                </a:solidFill>
                <a:latin typeface="Calibri" panose="020F0502020204030204"/>
              </a:rPr>
              <a:t>(static and dynamic) </a:t>
            </a:r>
            <a:endParaRPr lang="en-US" sz="1400" dirty="0">
              <a:solidFill>
                <a:prstClr val="black"/>
              </a:solidFill>
              <a:latin typeface="Calibri" panose="020F0502020204030204"/>
            </a:endParaRPr>
          </a:p>
          <a:p>
            <a:pPr lvl="1"/>
            <a:r>
              <a:rPr lang="en-US" sz="1400" dirty="0" smtClean="0">
                <a:solidFill>
                  <a:prstClr val="black"/>
                </a:solidFill>
                <a:latin typeface="Calibri" panose="020F0502020204030204"/>
              </a:rPr>
              <a:t>Identity management</a:t>
            </a:r>
            <a:endParaRPr lang="en-US" sz="1400" dirty="0">
              <a:solidFill>
                <a:prstClr val="black"/>
              </a:solidFill>
              <a:latin typeface="Calibri" panose="020F0502020204030204"/>
            </a:endParaRPr>
          </a:p>
        </p:txBody>
      </p:sp>
      <p:sp>
        <p:nvSpPr>
          <p:cNvPr id="27" name="Content Placeholder 4"/>
          <p:cNvSpPr txBox="1">
            <a:spLocks/>
          </p:cNvSpPr>
          <p:nvPr/>
        </p:nvSpPr>
        <p:spPr>
          <a:xfrm>
            <a:off x="4282558" y="4615897"/>
            <a:ext cx="3249496" cy="12263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400" dirty="0" smtClean="0">
                <a:solidFill>
                  <a:prstClr val="black"/>
                </a:solidFill>
                <a:latin typeface="Calibri" panose="020F0502020204030204"/>
              </a:rPr>
              <a:t>Radio </a:t>
            </a:r>
            <a:r>
              <a:rPr lang="en-US" sz="1400" dirty="0">
                <a:solidFill>
                  <a:prstClr val="black"/>
                </a:solidFill>
                <a:latin typeface="Calibri" panose="020F0502020204030204"/>
              </a:rPr>
              <a:t>network security</a:t>
            </a:r>
          </a:p>
          <a:p>
            <a:pPr lvl="1"/>
            <a:r>
              <a:rPr lang="en-US" sz="1400" dirty="0" smtClean="0">
                <a:solidFill>
                  <a:prstClr val="black"/>
                </a:solidFill>
                <a:latin typeface="Calibri" panose="020F0502020204030204"/>
              </a:rPr>
              <a:t>Flexible </a:t>
            </a:r>
            <a:r>
              <a:rPr lang="en-US" sz="1400" dirty="0">
                <a:solidFill>
                  <a:prstClr val="black"/>
                </a:solidFill>
                <a:latin typeface="Calibri" panose="020F0502020204030204"/>
              </a:rPr>
              <a:t>and scalable security architecture</a:t>
            </a:r>
          </a:p>
          <a:p>
            <a:pPr lvl="1"/>
            <a:r>
              <a:rPr lang="en-US" sz="1400" dirty="0" smtClean="0">
                <a:solidFill>
                  <a:prstClr val="black"/>
                </a:solidFill>
                <a:latin typeface="Calibri" panose="020F0502020204030204"/>
              </a:rPr>
              <a:t>Energy </a:t>
            </a:r>
            <a:r>
              <a:rPr lang="en-US" sz="1400" dirty="0">
                <a:solidFill>
                  <a:prstClr val="black"/>
                </a:solidFill>
                <a:latin typeface="Calibri" panose="020F0502020204030204"/>
              </a:rPr>
              <a:t>efficient security</a:t>
            </a:r>
          </a:p>
          <a:p>
            <a:pPr lvl="1"/>
            <a:r>
              <a:rPr lang="en-US" sz="1400" dirty="0">
                <a:solidFill>
                  <a:prstClr val="black"/>
                </a:solidFill>
                <a:latin typeface="Calibri" panose="020F0502020204030204"/>
              </a:rPr>
              <a:t>Virtualization security </a:t>
            </a:r>
          </a:p>
          <a:p>
            <a:pPr marL="0" indent="0">
              <a:buFont typeface="Arial" panose="020B0604020202020204" pitchFamily="34" charset="0"/>
              <a:buNone/>
            </a:pPr>
            <a:endParaRPr lang="en-US" sz="1400" dirty="0">
              <a:solidFill>
                <a:prstClr val="black"/>
              </a:solidFill>
              <a:latin typeface="Calibri" panose="020F0502020204030204"/>
            </a:endParaRPr>
          </a:p>
        </p:txBody>
      </p:sp>
    </p:spTree>
    <p:extLst>
      <p:ext uri="{BB962C8B-B14F-4D97-AF65-F5344CB8AC3E}">
        <p14:creationId xmlns:p14="http://schemas.microsoft.com/office/powerpoint/2010/main" val="176309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A84E775-964C-4E26-9544-B4306DDECE36}" type="slidenum">
              <a:rPr lang="en-US" smtClean="0"/>
              <a:pPr/>
              <a:t>9</a:t>
            </a:fld>
            <a:endParaRPr lang="en-US" dirty="0"/>
          </a:p>
        </p:txBody>
      </p:sp>
      <p:sp>
        <p:nvSpPr>
          <p:cNvPr id="3" name="Title 2"/>
          <p:cNvSpPr>
            <a:spLocks noGrp="1"/>
          </p:cNvSpPr>
          <p:nvPr>
            <p:ph type="title"/>
          </p:nvPr>
        </p:nvSpPr>
        <p:spPr>
          <a:xfrm>
            <a:off x="184558" y="265065"/>
            <a:ext cx="8758106" cy="631786"/>
          </a:xfrm>
        </p:spPr>
        <p:txBody>
          <a:bodyPr vert="horz" lIns="68580" tIns="34290" rIns="68580" bIns="34290" rtlCol="0" anchor="ctr">
            <a:normAutofit fontScale="90000"/>
          </a:bodyPr>
          <a:lstStyle/>
          <a:p>
            <a:r>
              <a:rPr lang="en-US" dirty="0">
                <a:latin typeface="+mj-lt"/>
                <a:cs typeface="+mj-cs"/>
              </a:rPr>
              <a:t>5G Security – standardization methodology</a:t>
            </a:r>
          </a:p>
        </p:txBody>
      </p:sp>
      <p:sp>
        <p:nvSpPr>
          <p:cNvPr id="4" name="Content Placeholder 3"/>
          <p:cNvSpPr>
            <a:spLocks noGrp="1"/>
          </p:cNvSpPr>
          <p:nvPr>
            <p:ph sz="quarter" idx="13"/>
          </p:nvPr>
        </p:nvSpPr>
        <p:spPr>
          <a:xfrm>
            <a:off x="285226" y="896851"/>
            <a:ext cx="8724550" cy="5639121"/>
          </a:xfrm>
        </p:spPr>
        <p:txBody>
          <a:bodyPr>
            <a:noAutofit/>
          </a:bodyPr>
          <a:lstStyle/>
          <a:p>
            <a:r>
              <a:rPr lang="en-US" sz="1600" dirty="0"/>
              <a:t>5G security is not a quantitative (or incremental to 3/4G) </a:t>
            </a:r>
            <a:r>
              <a:rPr lang="en-US" sz="1600" dirty="0" smtClean="0"/>
              <a:t>matter. </a:t>
            </a:r>
            <a:r>
              <a:rPr lang="en-US" sz="1600" dirty="0"/>
              <a:t>It cannot be primarily propelled by increased bitrates, decreased latency, and other quantitative aspects</a:t>
            </a:r>
          </a:p>
          <a:p>
            <a:r>
              <a:rPr lang="en-US" sz="1600" dirty="0"/>
              <a:t>The level of 5G security </a:t>
            </a:r>
            <a:r>
              <a:rPr lang="en-US" sz="1600" b="1" dirty="0"/>
              <a:t>is not defined</a:t>
            </a:r>
            <a:r>
              <a:rPr lang="en-US" sz="1600" dirty="0"/>
              <a:t> by the number of specified security mechanisms</a:t>
            </a:r>
          </a:p>
          <a:p>
            <a:pPr lvl="1"/>
            <a:r>
              <a:rPr lang="en-US" sz="1400" dirty="0" smtClean="0"/>
              <a:t>Trying </a:t>
            </a:r>
            <a:r>
              <a:rPr lang="en-US" sz="1400" dirty="0"/>
              <a:t>to address all possible requirements of every stakeholder in the same network could lead to a reduced security level, or to a solution with convoluted security </a:t>
            </a:r>
          </a:p>
          <a:p>
            <a:r>
              <a:rPr lang="en-US" sz="1600" dirty="0"/>
              <a:t>A</a:t>
            </a:r>
            <a:r>
              <a:rPr lang="en-US" sz="1600" dirty="0" smtClean="0"/>
              <a:t> </a:t>
            </a:r>
            <a:r>
              <a:rPr lang="en-US" sz="1600" dirty="0"/>
              <a:t>well-designed, flexible security baseline, and assurance in the implementation of this baseline will be more important than the number of </a:t>
            </a:r>
            <a:r>
              <a:rPr lang="en-US" sz="1600" dirty="0" smtClean="0"/>
              <a:t>security requirements</a:t>
            </a:r>
            <a:endParaRPr lang="en-US" sz="1600" dirty="0"/>
          </a:p>
          <a:p>
            <a:pPr lvl="1"/>
            <a:r>
              <a:rPr lang="en-US" sz="1400" dirty="0"/>
              <a:t>Network slicing, relying on such baseline, will increase overall 5G security, allowing different slices to implement only security </a:t>
            </a:r>
            <a:r>
              <a:rPr lang="en-US" sz="1400" dirty="0" smtClean="0"/>
              <a:t>mechanisms that are </a:t>
            </a:r>
            <a:r>
              <a:rPr lang="en-US" sz="1400" dirty="0"/>
              <a:t>germane for that particular network slice/service. Network slicing may be practically achieved only by implementing </a:t>
            </a:r>
            <a:r>
              <a:rPr lang="en-US" sz="1400" dirty="0" smtClean="0"/>
              <a:t>NFV/SDN. </a:t>
            </a:r>
          </a:p>
          <a:p>
            <a:pPr lvl="1"/>
            <a:r>
              <a:rPr lang="en-US" sz="1400" dirty="0" smtClean="0"/>
              <a:t>Platform Integrity and Trusted Computing techniques (i.e., Root-of-Trust, Attestation, and Secure Storage are preconditions for Secure Virtualization</a:t>
            </a:r>
            <a:r>
              <a:rPr lang="en-US" sz="1400" dirty="0" smtClean="0"/>
              <a:t>.)</a:t>
            </a:r>
            <a:endParaRPr lang="en-US" sz="1400" dirty="0"/>
          </a:p>
          <a:p>
            <a:r>
              <a:rPr lang="en-US" sz="1600" dirty="0"/>
              <a:t>A multi-stakeholder approach involving operators, vendors, regulators, policy-makers and </a:t>
            </a:r>
            <a:r>
              <a:rPr lang="en-US" sz="1600" dirty="0" smtClean="0"/>
              <a:t>5G </a:t>
            </a:r>
            <a:r>
              <a:rPr lang="en-US" sz="1600" dirty="0"/>
              <a:t>users </a:t>
            </a:r>
            <a:r>
              <a:rPr lang="en-US" sz="1600" dirty="0" smtClean="0"/>
              <a:t>(e.g., </a:t>
            </a:r>
            <a:r>
              <a:rPr lang="en-US" sz="1600" dirty="0"/>
              <a:t>industry segments) is fundamental to the security baseline of trustworthy, cost-efficient and manageable 5G networks</a:t>
            </a:r>
          </a:p>
          <a:p>
            <a:pPr lvl="1"/>
            <a:r>
              <a:rPr lang="en-US" sz="1400" dirty="0"/>
              <a:t>Pre-standardization consensus building, such as joint research by the different stakeholders, will be essential.</a:t>
            </a:r>
          </a:p>
          <a:p>
            <a:pPr lvl="1"/>
            <a:r>
              <a:rPr lang="en-US" sz="1400" dirty="0"/>
              <a:t>No </a:t>
            </a:r>
            <a:r>
              <a:rPr lang="en-US" sz="1400" dirty="0" smtClean="0"/>
              <a:t>single </a:t>
            </a:r>
            <a:r>
              <a:rPr lang="en-US" sz="1400" dirty="0"/>
              <a:t>SDO (e.g., ETSI, ITU, 3GPP, oneM2M, etc.) will be able to standardize 5G security. Creation of collaborative SDO ecosystem is vital to success of 5G </a:t>
            </a:r>
            <a:r>
              <a:rPr lang="en-US" sz="1400" dirty="0" smtClean="0"/>
              <a:t>Security: </a:t>
            </a:r>
            <a:endParaRPr lang="en-US" sz="1400" dirty="0"/>
          </a:p>
          <a:p>
            <a:pPr lvl="2"/>
            <a:r>
              <a:rPr lang="en-US" sz="1000" dirty="0"/>
              <a:t>3GPP – </a:t>
            </a:r>
            <a:r>
              <a:rPr lang="en-US" sz="1000" dirty="0" smtClean="0"/>
              <a:t>Network </a:t>
            </a:r>
            <a:r>
              <a:rPr lang="en-US" sz="1000" dirty="0"/>
              <a:t>security</a:t>
            </a:r>
          </a:p>
          <a:p>
            <a:pPr lvl="2"/>
            <a:r>
              <a:rPr lang="en-US" sz="1000" dirty="0"/>
              <a:t>ETSI NFV </a:t>
            </a:r>
            <a:r>
              <a:rPr lang="en-US" sz="1000" dirty="0" smtClean="0"/>
              <a:t>– Virtualization security</a:t>
            </a:r>
            <a:endParaRPr lang="en-US" sz="1000" dirty="0"/>
          </a:p>
          <a:p>
            <a:pPr lvl="2"/>
            <a:r>
              <a:rPr lang="en-US" sz="1000" dirty="0"/>
              <a:t>ITU-T – </a:t>
            </a:r>
            <a:r>
              <a:rPr lang="en-US" sz="1000" dirty="0" smtClean="0"/>
              <a:t>Comprehensive </a:t>
            </a:r>
            <a:r>
              <a:rPr lang="en-US" sz="1000" dirty="0"/>
              <a:t>security studies and </a:t>
            </a:r>
            <a:r>
              <a:rPr lang="en-US" sz="1000" dirty="0" smtClean="0"/>
              <a:t>standardization</a:t>
            </a:r>
            <a:endParaRPr lang="en-US" sz="1000" dirty="0"/>
          </a:p>
          <a:p>
            <a:pPr lvl="2"/>
            <a:r>
              <a:rPr lang="en-US" sz="1000" dirty="0"/>
              <a:t>TCG – Trusted </a:t>
            </a:r>
            <a:r>
              <a:rPr lang="en-US" sz="1000" dirty="0" smtClean="0"/>
              <a:t>computing standards</a:t>
            </a:r>
            <a:endParaRPr lang="en-US" sz="1000" dirty="0"/>
          </a:p>
        </p:txBody>
      </p:sp>
    </p:spTree>
    <p:extLst>
      <p:ext uri="{BB962C8B-B14F-4D97-AF65-F5344CB8AC3E}">
        <p14:creationId xmlns:p14="http://schemas.microsoft.com/office/powerpoint/2010/main" val="21406337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CG Marketing Template Rev2015_01">
  <a:themeElements>
    <a:clrScheme name="TCG Color Palette">
      <a:dk1>
        <a:srgbClr val="FFFFFF"/>
      </a:dk1>
      <a:lt1>
        <a:sysClr val="window" lastClr="FFFFFF"/>
      </a:lt1>
      <a:dk2>
        <a:srgbClr val="0F034D"/>
      </a:dk2>
      <a:lt2>
        <a:srgbClr val="EEECE1"/>
      </a:lt2>
      <a:accent1>
        <a:srgbClr val="112C7B"/>
      </a:accent1>
      <a:accent2>
        <a:srgbClr val="7B1016"/>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ec_debrief_template" id="{4448BE7C-9FFF-41D0-ADAC-41167F1202C3}" vid="{ADBCE257-2E48-408D-B66E-E7FEB153DC18}"/>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ec_debrief_template" id="{4448BE7C-9FFF-41D0-ADAC-41167F1202C3}" vid="{ADBCE257-2E48-408D-B66E-E7FEB153DC1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F880C2705EEA489324CA77B38B90E5" ma:contentTypeVersion="3" ma:contentTypeDescription="Create a new document." ma:contentTypeScope="" ma:versionID="f68cb056260a401408c5659fa1f4d7b8">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FA74DC-ABA0-4119-B3F3-31127A9F4D23}"/>
</file>

<file path=customXml/itemProps2.xml><?xml version="1.0" encoding="utf-8"?>
<ds:datastoreItem xmlns:ds="http://schemas.openxmlformats.org/officeDocument/2006/customXml" ds:itemID="{79454191-C55E-4F8B-8476-83DBA60F14E2}"/>
</file>

<file path=customXml/itemProps3.xml><?xml version="1.0" encoding="utf-8"?>
<ds:datastoreItem xmlns:ds="http://schemas.openxmlformats.org/officeDocument/2006/customXml" ds:itemID="{9B3C725B-6634-45FF-B806-FD22A684A404}"/>
</file>

<file path=docProps/app.xml><?xml version="1.0" encoding="utf-8"?>
<Properties xmlns="http://schemas.openxmlformats.org/officeDocument/2006/extended-properties" xmlns:vt="http://schemas.openxmlformats.org/officeDocument/2006/docPropsVTypes">
  <Template>TCG_PPT_Template_Rev2015_02_Std</Template>
  <TotalTime>4647</TotalTime>
  <Words>3321</Words>
  <Application>Microsoft Office PowerPoint</Application>
  <PresentationFormat>On-screen Show (4:3)</PresentationFormat>
  <Paragraphs>414</Paragraphs>
  <Slides>27</Slides>
  <Notes>13</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27</vt:i4>
      </vt:variant>
    </vt:vector>
  </HeadingPairs>
  <TitlesOfParts>
    <vt:vector size="42" baseType="lpstr">
      <vt:lpstr>Gulim</vt:lpstr>
      <vt:lpstr>MS PGothic</vt:lpstr>
      <vt:lpstr>SimSun</vt:lpstr>
      <vt:lpstr>Arial</vt:lpstr>
      <vt:lpstr>Calibri</vt:lpstr>
      <vt:lpstr>Calibri Light</vt:lpstr>
      <vt:lpstr>Comic Sans MS</vt:lpstr>
      <vt:lpstr>FuturaA Bk BT</vt:lpstr>
      <vt:lpstr>Monotype Sorts</vt:lpstr>
      <vt:lpstr>Times New Roman</vt:lpstr>
      <vt:lpstr>Trebuchet MS</vt:lpstr>
      <vt:lpstr>Wingdings</vt:lpstr>
      <vt:lpstr>TCG Marketing Template Rev2015_01</vt:lpstr>
      <vt:lpstr>1_Custom Design</vt:lpstr>
      <vt:lpstr>2_Custom Design</vt:lpstr>
      <vt:lpstr>NextGen (5G) Security and Platform Integrity  Alec Brusilovsky TCG TMS co-chair</vt:lpstr>
      <vt:lpstr>Agenda</vt:lpstr>
      <vt:lpstr>5G Capabilities to Drive 5G Security </vt:lpstr>
      <vt:lpstr>5G Network Slicing</vt:lpstr>
      <vt:lpstr>Current 3GPP security constraints</vt:lpstr>
      <vt:lpstr>5G Security - Core areas</vt:lpstr>
      <vt:lpstr>5G Opportunity Areas</vt:lpstr>
      <vt:lpstr>5G Security – Design Assumptions</vt:lpstr>
      <vt:lpstr>5G Security – standardization methodology</vt:lpstr>
      <vt:lpstr>PowerPoint Presentation</vt:lpstr>
      <vt:lpstr>PowerPoint Presentation</vt:lpstr>
      <vt:lpstr>Problem Statement  </vt:lpstr>
      <vt:lpstr>TCG – Key Technologies</vt:lpstr>
      <vt:lpstr>TCG – Highlights</vt:lpstr>
      <vt:lpstr>TCG – Other Highlights</vt:lpstr>
      <vt:lpstr>TCG – Other Highlights</vt:lpstr>
      <vt:lpstr>TCG – General Information</vt:lpstr>
      <vt:lpstr>TCG – General Information</vt:lpstr>
      <vt:lpstr>TCG – Work Items</vt:lpstr>
      <vt:lpstr>TCG – Work Items</vt:lpstr>
      <vt:lpstr>TCG – Published deliverables</vt:lpstr>
      <vt:lpstr>TCG – Published deliverables</vt:lpstr>
      <vt:lpstr>TCG – Published deliverables</vt:lpstr>
      <vt:lpstr>TCG – Published deliverables</vt:lpstr>
      <vt:lpstr>UMTS AKA – foundation of EPS AKA</vt:lpstr>
      <vt:lpstr>Security Layers in EUTRAN</vt:lpstr>
      <vt:lpstr>EPS AKA run and key change/derivation (handover keys are omitted)</vt:lpstr>
    </vt:vector>
  </TitlesOfParts>
  <Company>InterDigital Communications, LLC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NextGen (5G) Security and the Importance of Platform Integrity</dc:title>
  <dc:creator>Brusilovsky, Alec</dc:creator>
  <cp:lastModifiedBy>Brusilovsky, Alec</cp:lastModifiedBy>
  <cp:revision>52</cp:revision>
  <dcterms:created xsi:type="dcterms:W3CDTF">2016-03-14T12:15:28Z</dcterms:created>
  <dcterms:modified xsi:type="dcterms:W3CDTF">2016-03-18T11:14:32Z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0x01010066F880C2705EEA489324CA77B38B90E5</vt:lpwstr>
  </property>
</Properties>
</file>