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 id="2147483850" r:id="rId2"/>
    <p:sldMasterId id="2147483863" r:id="rId3"/>
  </p:sldMasterIdLst>
  <p:notesMasterIdLst>
    <p:notesMasterId r:id="rId20"/>
  </p:notesMasterIdLst>
  <p:handoutMasterIdLst>
    <p:handoutMasterId r:id="rId21"/>
  </p:handoutMasterIdLst>
  <p:sldIdLst>
    <p:sldId id="393" r:id="rId4"/>
    <p:sldId id="394" r:id="rId5"/>
    <p:sldId id="395" r:id="rId6"/>
    <p:sldId id="396" r:id="rId7"/>
    <p:sldId id="387" r:id="rId8"/>
    <p:sldId id="388" r:id="rId9"/>
    <p:sldId id="389" r:id="rId10"/>
    <p:sldId id="390" r:id="rId11"/>
    <p:sldId id="392" r:id="rId12"/>
    <p:sldId id="391" r:id="rId13"/>
    <p:sldId id="386" r:id="rId14"/>
    <p:sldId id="397" r:id="rId15"/>
    <p:sldId id="399" r:id="rId16"/>
    <p:sldId id="385" r:id="rId17"/>
    <p:sldId id="398" r:id="rId18"/>
    <p:sldId id="384" r:id="rId19"/>
  </p:sldIdLst>
  <p:sldSz cx="9144000" cy="6858000" type="screen4x3"/>
  <p:notesSz cx="6797675" cy="9928225"/>
  <p:defaultTextStyle>
    <a:defPPr>
      <a:defRPr lang="fr-FR"/>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521415D9-36F7-43E2-AB2F-B90AF26B5E84}">
      <p14:sectionLst xmlns:p14="http://schemas.microsoft.com/office/powerpoint/2010/main">
        <p14:section name="Default Section" id="{1C9467B0-FB42-4C99-868F-C10762743B9D}">
          <p14:sldIdLst>
            <p14:sldId id="393"/>
            <p14:sldId id="394"/>
            <p14:sldId id="395"/>
            <p14:sldId id="396"/>
            <p14:sldId id="387"/>
            <p14:sldId id="388"/>
            <p14:sldId id="389"/>
            <p14:sldId id="390"/>
            <p14:sldId id="392"/>
            <p14:sldId id="391"/>
            <p14:sldId id="386"/>
            <p14:sldId id="397"/>
            <p14:sldId id="399"/>
            <p14:sldId id="385"/>
            <p14:sldId id="398"/>
            <p14:sldId id="3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6408" autoAdjust="0"/>
  </p:normalViewPr>
  <p:slideViewPr>
    <p:cSldViewPr>
      <p:cViewPr varScale="1">
        <p:scale>
          <a:sx n="66" d="100"/>
          <a:sy n="66" d="100"/>
        </p:scale>
        <p:origin x="15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19B14D2-DA10-4893-AC75-A99CB11D6CF9}" type="datetimeFigureOut">
              <a:rPr lang="pl-PL" smtClean="0"/>
              <a:t>2014-09-17</a:t>
            </a:fld>
            <a:endParaRPr lang="pl-PL"/>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A1B616F-C490-45C4-AF5C-5F10A3EBA531}" type="slidenum">
              <a:rPr lang="pl-PL" smtClean="0"/>
              <a:t>‹#›</a:t>
            </a:fld>
            <a:endParaRPr lang="pl-PL"/>
          </a:p>
        </p:txBody>
      </p:sp>
    </p:spTree>
    <p:extLst>
      <p:ext uri="{BB962C8B-B14F-4D97-AF65-F5344CB8AC3E}">
        <p14:creationId xmlns:p14="http://schemas.microsoft.com/office/powerpoint/2010/main" val="174671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7A95514-B2AE-4505-9DE0-AAADE12C4ADA}" type="datetimeFigureOut">
              <a:rPr lang="en-GB" smtClean="0"/>
              <a:t>17/09/2014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C43CDE3-71F6-41A6-9E2B-9B7C2FE0DE9E}" type="slidenum">
              <a:rPr lang="en-GB" smtClean="0"/>
              <a:t>‹#›</a:t>
            </a:fld>
            <a:endParaRPr lang="en-GB"/>
          </a:p>
        </p:txBody>
      </p:sp>
    </p:spTree>
    <p:extLst>
      <p:ext uri="{BB962C8B-B14F-4D97-AF65-F5344CB8AC3E}">
        <p14:creationId xmlns:p14="http://schemas.microsoft.com/office/powerpoint/2010/main" val="207192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solidFill>
                  <a:srgbClr val="193989"/>
                </a:solidFill>
                <a:cs typeface="ＭＳ Ｐゴシック" pitchFamily="-72" charset="-128"/>
              </a:rPr>
              <a:t>Think Tank</a:t>
            </a:r>
          </a:p>
          <a:p>
            <a:pPr marL="171639" indent="-171639">
              <a:buFont typeface="Arial" panose="020B0604020202020204" pitchFamily="34" charset="0"/>
              <a:buChar char="•"/>
              <a:defRPr/>
            </a:pPr>
            <a:r>
              <a:rPr lang="en-US" b="1" dirty="0">
                <a:solidFill>
                  <a:srgbClr val="193989"/>
                </a:solidFill>
                <a:cs typeface="ＭＳ Ｐゴシック" pitchFamily="-72" charset="-128"/>
              </a:rPr>
              <a:t>Recommendations// deliverables.. Link to the </a:t>
            </a:r>
            <a:r>
              <a:rPr lang="en-US" b="1" dirty="0" err="1">
                <a:solidFill>
                  <a:srgbClr val="193989"/>
                </a:solidFill>
                <a:cs typeface="ＭＳ Ｐゴシック" pitchFamily="-72" charset="-128"/>
              </a:rPr>
              <a:t>enisa</a:t>
            </a:r>
            <a:r>
              <a:rPr lang="en-US" b="1" dirty="0">
                <a:solidFill>
                  <a:srgbClr val="193989"/>
                </a:solidFill>
                <a:cs typeface="ＭＳ Ｐゴシック" pitchFamily="-72" charset="-128"/>
              </a:rPr>
              <a:t> website</a:t>
            </a:r>
          </a:p>
          <a:p>
            <a:pPr marL="171639" indent="-171639">
              <a:buFont typeface="Arial" panose="020B0604020202020204" pitchFamily="34" charset="0"/>
              <a:buChar char="•"/>
              <a:defRPr/>
            </a:pPr>
            <a:endParaRPr lang="en-US" b="1" dirty="0">
              <a:solidFill>
                <a:srgbClr val="193989"/>
              </a:solidFill>
              <a:cs typeface="ＭＳ Ｐゴシック" pitchFamily="-72" charset="-128"/>
            </a:endParaRPr>
          </a:p>
          <a:p>
            <a:pPr>
              <a:defRPr/>
            </a:pPr>
            <a:r>
              <a:rPr lang="en-US" b="1" dirty="0">
                <a:solidFill>
                  <a:srgbClr val="193989"/>
                </a:solidFill>
                <a:cs typeface="ＭＳ Ｐゴシック" pitchFamily="-72" charset="-128"/>
              </a:rPr>
              <a:t>Community Building</a:t>
            </a:r>
          </a:p>
          <a:p>
            <a:pPr marL="171639" indent="-171639">
              <a:buFont typeface="Arial" panose="020B0604020202020204" pitchFamily="34" charset="0"/>
              <a:buChar char="•"/>
              <a:defRPr/>
            </a:pPr>
            <a:r>
              <a:rPr lang="en-US" b="1" dirty="0">
                <a:solidFill>
                  <a:srgbClr val="193989"/>
                </a:solidFill>
                <a:cs typeface="ＭＳ Ｐゴシック" pitchFamily="-72" charset="-128"/>
              </a:rPr>
              <a:t>Art 14 Requests</a:t>
            </a:r>
          </a:p>
          <a:p>
            <a:pPr marL="171639" indent="-171639">
              <a:buFont typeface="Arial" panose="020B0604020202020204" pitchFamily="34" charset="0"/>
              <a:buChar char="•"/>
              <a:defRPr/>
            </a:pPr>
            <a:r>
              <a:rPr lang="en-US" b="1" dirty="0">
                <a:solidFill>
                  <a:srgbClr val="193989"/>
                </a:solidFill>
                <a:cs typeface="ＭＳ Ｐゴシック" pitchFamily="-72" charset="-128"/>
              </a:rPr>
              <a:t>Financial </a:t>
            </a:r>
            <a:r>
              <a:rPr lang="en-US" b="1" dirty="0" err="1">
                <a:solidFill>
                  <a:srgbClr val="193989"/>
                </a:solidFill>
                <a:cs typeface="ＭＳ Ｐゴシック" pitchFamily="-72" charset="-128"/>
              </a:rPr>
              <a:t>ISACs</a:t>
            </a:r>
            <a:endParaRPr lang="en-US" b="1" dirty="0">
              <a:solidFill>
                <a:srgbClr val="193989"/>
              </a:solidFill>
              <a:cs typeface="ＭＳ Ｐゴシック" pitchFamily="-72" charset="-128"/>
            </a:endParaRPr>
          </a:p>
          <a:p>
            <a:pPr marL="171639" indent="-171639">
              <a:buFont typeface="Arial" panose="020B0604020202020204" pitchFamily="34" charset="0"/>
              <a:buChar char="•"/>
              <a:defRPr/>
            </a:pPr>
            <a:r>
              <a:rPr lang="en-US" b="1" dirty="0">
                <a:solidFill>
                  <a:srgbClr val="193989"/>
                </a:solidFill>
                <a:cs typeface="ＭＳ Ｐゴシック" pitchFamily="-72" charset="-128"/>
              </a:rPr>
              <a:t>NIS Platform</a:t>
            </a:r>
          </a:p>
          <a:p>
            <a:pPr marL="171639" indent="-171639">
              <a:buFont typeface="Arial" panose="020B0604020202020204" pitchFamily="34" charset="0"/>
              <a:buChar char="•"/>
              <a:defRPr/>
            </a:pPr>
            <a:r>
              <a:rPr lang="en-US" b="1" dirty="0">
                <a:solidFill>
                  <a:srgbClr val="193989"/>
                </a:solidFill>
                <a:cs typeface="ＭＳ Ｐゴシック" pitchFamily="-72" charset="-128"/>
              </a:rPr>
              <a:t>Cyber Security Coordination Group</a:t>
            </a:r>
          </a:p>
          <a:p>
            <a:pPr marL="171639" indent="-171639">
              <a:buFont typeface="Arial" panose="020B0604020202020204" pitchFamily="34" charset="0"/>
              <a:buChar char="•"/>
              <a:defRPr/>
            </a:pPr>
            <a:endParaRPr lang="en-US" b="1" dirty="0">
              <a:solidFill>
                <a:srgbClr val="193989"/>
              </a:solidFill>
              <a:cs typeface="ＭＳ Ｐゴシック" pitchFamily="-72" charset="-128"/>
            </a:endParaRPr>
          </a:p>
          <a:p>
            <a:pPr>
              <a:defRPr/>
            </a:pPr>
            <a:r>
              <a:rPr lang="en-US" b="1" dirty="0">
                <a:solidFill>
                  <a:srgbClr val="193989"/>
                </a:solidFill>
                <a:cs typeface="ＭＳ Ｐゴシック" pitchFamily="-72" charset="-128"/>
              </a:rPr>
              <a:t>Legislation</a:t>
            </a:r>
          </a:p>
          <a:p>
            <a:pPr>
              <a:defRPr/>
            </a:pPr>
            <a:endParaRPr lang="en-US" b="1" dirty="0">
              <a:solidFill>
                <a:srgbClr val="193989"/>
              </a:solidFill>
              <a:cs typeface="ＭＳ Ｐゴシック" pitchFamily="-72" charset="-128"/>
            </a:endParaRPr>
          </a:p>
          <a:p>
            <a:pPr>
              <a:defRPr/>
            </a:pPr>
            <a:r>
              <a:rPr lang="en-US" b="1" dirty="0">
                <a:solidFill>
                  <a:srgbClr val="193989"/>
                </a:solidFill>
                <a:cs typeface="ＭＳ Ｐゴシック" pitchFamily="-72" charset="-128"/>
              </a:rPr>
              <a:t>Hands on</a:t>
            </a:r>
          </a:p>
          <a:p>
            <a:pPr>
              <a:defRPr/>
            </a:pPr>
            <a:r>
              <a:rPr lang="en-US" b="1" dirty="0">
                <a:solidFill>
                  <a:srgbClr val="193989"/>
                </a:solidFill>
                <a:cs typeface="ＭＳ Ｐゴシック" pitchFamily="-72" charset="-128"/>
              </a:rPr>
              <a:t>Cyber exercises</a:t>
            </a:r>
          </a:p>
          <a:p>
            <a:pPr>
              <a:defRPr/>
            </a:pPr>
            <a:r>
              <a:rPr lang="en-US" b="1" dirty="0">
                <a:solidFill>
                  <a:srgbClr val="193989"/>
                </a:solidFill>
                <a:cs typeface="ＭＳ Ｐゴシック" pitchFamily="-72" charset="-128"/>
              </a:rPr>
              <a:t>CERT training</a:t>
            </a:r>
          </a:p>
        </p:txBody>
      </p:sp>
    </p:spTree>
    <p:extLst>
      <p:ext uri="{BB962C8B-B14F-4D97-AF65-F5344CB8AC3E}">
        <p14:creationId xmlns:p14="http://schemas.microsoft.com/office/powerpoint/2010/main" val="31448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nl-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nl-B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nl-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1066800"/>
            <a:ext cx="1943100" cy="4876800"/>
          </a:xfrm>
        </p:spPr>
        <p:txBody>
          <a:bodyPr vert="eaVert"/>
          <a:lstStyle/>
          <a:p>
            <a:r>
              <a:rPr lang="fr-FR" smtClean="0"/>
              <a:t>Cliquez pour modifier le style du titre</a:t>
            </a:r>
            <a:endParaRPr lang="nl-BE"/>
          </a:p>
        </p:txBody>
      </p:sp>
      <p:sp>
        <p:nvSpPr>
          <p:cNvPr id="3" name="Espace réservé du texte vertical 2"/>
          <p:cNvSpPr>
            <a:spLocks noGrp="1"/>
          </p:cNvSpPr>
          <p:nvPr>
            <p:ph type="body" orient="vert" idx="1"/>
          </p:nvPr>
        </p:nvSpPr>
        <p:spPr>
          <a:xfrm>
            <a:off x="685800" y="1066800"/>
            <a:ext cx="5676900" cy="4876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title no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2801" indent="0" algn="ctr">
              <a:buNone/>
              <a:defRPr/>
            </a:lvl2pPr>
            <a:lvl3pPr marL="905644" indent="0" algn="ctr">
              <a:buNone/>
              <a:defRPr/>
            </a:lvl3pPr>
            <a:lvl4pPr marL="1358487" indent="0" algn="ctr">
              <a:buNone/>
              <a:defRPr/>
            </a:lvl4pPr>
            <a:lvl5pPr marL="1811323" indent="0" algn="ctr">
              <a:buNone/>
              <a:defRPr/>
            </a:lvl5pPr>
            <a:lvl6pPr marL="2264158" indent="0" algn="ctr">
              <a:buNone/>
              <a:defRPr/>
            </a:lvl6pPr>
            <a:lvl7pPr marL="2716990" indent="0" algn="ctr">
              <a:buNone/>
              <a:defRPr/>
            </a:lvl7pPr>
            <a:lvl8pPr marL="3169824" indent="0" algn="ctr">
              <a:buNone/>
              <a:defRPr/>
            </a:lvl8pPr>
            <a:lvl9pPr marL="362266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5" name="Slide Number Placeholder 5"/>
          <p:cNvSpPr>
            <a:spLocks noGrp="1"/>
          </p:cNvSpPr>
          <p:nvPr>
            <p:ph type="sldNum" sz="quarter" idx="11"/>
          </p:nvPr>
        </p:nvSpPr>
        <p:spPr/>
        <p:txBody>
          <a:bodyPr/>
          <a:lstStyle>
            <a:lvl1pPr>
              <a:defRPr/>
            </a:lvl1pPr>
          </a:lstStyle>
          <a:p>
            <a:fld id="{D92E94E9-41CC-4EF2-AF13-2682F452DA12}" type="slidenum">
              <a:rPr lang="el-GR"/>
              <a:pPr/>
              <a:t>‹#›</a:t>
            </a:fld>
            <a:endParaRPr lang="el-GR" dirty="0"/>
          </a:p>
        </p:txBody>
      </p:sp>
    </p:spTree>
    <p:extLst>
      <p:ext uri="{BB962C8B-B14F-4D97-AF65-F5344CB8AC3E}">
        <p14:creationId xmlns:p14="http://schemas.microsoft.com/office/powerpoint/2010/main" val="218478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5" name="Slide Number Placeholder 5"/>
          <p:cNvSpPr>
            <a:spLocks noGrp="1"/>
          </p:cNvSpPr>
          <p:nvPr>
            <p:ph type="sldNum" sz="quarter" idx="11"/>
          </p:nvPr>
        </p:nvSpPr>
        <p:spPr/>
        <p:txBody>
          <a:bodyPr/>
          <a:lstStyle>
            <a:lvl1pPr>
              <a:defRPr/>
            </a:lvl1pPr>
          </a:lstStyle>
          <a:p>
            <a:fld id="{1866D12E-6670-45D7-9207-B679CD2E1DB1}" type="slidenum">
              <a:rPr lang="el-GR"/>
              <a:pPr/>
              <a:t>‹#›</a:t>
            </a:fld>
            <a:endParaRPr lang="el-GR" dirty="0"/>
          </a:p>
        </p:txBody>
      </p:sp>
    </p:spTree>
    <p:extLst>
      <p:ext uri="{BB962C8B-B14F-4D97-AF65-F5344CB8AC3E}">
        <p14:creationId xmlns:p14="http://schemas.microsoft.com/office/powerpoint/2010/main" val="390842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2801" indent="0">
              <a:buNone/>
              <a:defRPr sz="1800"/>
            </a:lvl2pPr>
            <a:lvl3pPr marL="905644" indent="0">
              <a:buNone/>
              <a:defRPr sz="1600"/>
            </a:lvl3pPr>
            <a:lvl4pPr marL="1358487" indent="0">
              <a:buNone/>
              <a:defRPr sz="1400"/>
            </a:lvl4pPr>
            <a:lvl5pPr marL="1811323" indent="0">
              <a:buNone/>
              <a:defRPr sz="1400"/>
            </a:lvl5pPr>
            <a:lvl6pPr marL="2264158" indent="0">
              <a:buNone/>
              <a:defRPr sz="1400"/>
            </a:lvl6pPr>
            <a:lvl7pPr marL="2716990" indent="0">
              <a:buNone/>
              <a:defRPr sz="1400"/>
            </a:lvl7pPr>
            <a:lvl8pPr marL="3169824" indent="0">
              <a:buNone/>
              <a:defRPr sz="1400"/>
            </a:lvl8pPr>
            <a:lvl9pPr marL="362266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5" name="Slide Number Placeholder 5"/>
          <p:cNvSpPr>
            <a:spLocks noGrp="1"/>
          </p:cNvSpPr>
          <p:nvPr>
            <p:ph type="sldNum" sz="quarter" idx="11"/>
          </p:nvPr>
        </p:nvSpPr>
        <p:spPr/>
        <p:txBody>
          <a:bodyPr/>
          <a:lstStyle>
            <a:lvl1pPr>
              <a:defRPr/>
            </a:lvl1pPr>
          </a:lstStyle>
          <a:p>
            <a:fld id="{C026867C-7913-4260-AC36-8617765E91D0}" type="slidenum">
              <a:rPr lang="el-GR"/>
              <a:pPr/>
              <a:t>‹#›</a:t>
            </a:fld>
            <a:endParaRPr lang="el-GR" dirty="0"/>
          </a:p>
        </p:txBody>
      </p:sp>
    </p:spTree>
    <p:extLst>
      <p:ext uri="{BB962C8B-B14F-4D97-AF65-F5344CB8AC3E}">
        <p14:creationId xmlns:p14="http://schemas.microsoft.com/office/powerpoint/2010/main" val="3107509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6"/>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6"/>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6" name="Slide Number Placeholder 5"/>
          <p:cNvSpPr>
            <a:spLocks noGrp="1"/>
          </p:cNvSpPr>
          <p:nvPr>
            <p:ph type="sldNum" sz="quarter" idx="11"/>
          </p:nvPr>
        </p:nvSpPr>
        <p:spPr/>
        <p:txBody>
          <a:bodyPr/>
          <a:lstStyle>
            <a:lvl1pPr>
              <a:defRPr/>
            </a:lvl1pPr>
          </a:lstStyle>
          <a:p>
            <a:fld id="{5A1B56FB-28B9-4E08-A9B4-2D4706CD3693}" type="slidenum">
              <a:rPr lang="el-GR"/>
              <a:pPr/>
              <a:t>‹#›</a:t>
            </a:fld>
            <a:endParaRPr lang="el-GR" dirty="0"/>
          </a:p>
        </p:txBody>
      </p:sp>
    </p:spTree>
    <p:extLst>
      <p:ext uri="{BB962C8B-B14F-4D97-AF65-F5344CB8AC3E}">
        <p14:creationId xmlns:p14="http://schemas.microsoft.com/office/powerpoint/2010/main" val="416129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2801" indent="0">
              <a:buNone/>
              <a:defRPr sz="2000" b="1"/>
            </a:lvl2pPr>
            <a:lvl3pPr marL="905644" indent="0">
              <a:buNone/>
              <a:defRPr sz="1800" b="1"/>
            </a:lvl3pPr>
            <a:lvl4pPr marL="1358487" indent="0">
              <a:buNone/>
              <a:defRPr sz="1600" b="1"/>
            </a:lvl4pPr>
            <a:lvl5pPr marL="1811323" indent="0">
              <a:buNone/>
              <a:defRPr sz="1600" b="1"/>
            </a:lvl5pPr>
            <a:lvl6pPr marL="2264158" indent="0">
              <a:buNone/>
              <a:defRPr sz="1600" b="1"/>
            </a:lvl6pPr>
            <a:lvl7pPr marL="2716990" indent="0">
              <a:buNone/>
              <a:defRPr sz="1600" b="1"/>
            </a:lvl7pPr>
            <a:lvl8pPr marL="3169824" indent="0">
              <a:buNone/>
              <a:defRPr sz="1600" b="1"/>
            </a:lvl8pPr>
            <a:lvl9pPr marL="36226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2801" indent="0">
              <a:buNone/>
              <a:defRPr sz="2000" b="1"/>
            </a:lvl2pPr>
            <a:lvl3pPr marL="905644" indent="0">
              <a:buNone/>
              <a:defRPr sz="1800" b="1"/>
            </a:lvl3pPr>
            <a:lvl4pPr marL="1358487" indent="0">
              <a:buNone/>
              <a:defRPr sz="1600" b="1"/>
            </a:lvl4pPr>
            <a:lvl5pPr marL="1811323" indent="0">
              <a:buNone/>
              <a:defRPr sz="1600" b="1"/>
            </a:lvl5pPr>
            <a:lvl6pPr marL="2264158" indent="0">
              <a:buNone/>
              <a:defRPr sz="1600" b="1"/>
            </a:lvl6pPr>
            <a:lvl7pPr marL="2716990" indent="0">
              <a:buNone/>
              <a:defRPr sz="1600" b="1"/>
            </a:lvl7pPr>
            <a:lvl8pPr marL="3169824" indent="0">
              <a:buNone/>
              <a:defRPr sz="1600" b="1"/>
            </a:lvl8pPr>
            <a:lvl9pPr marL="36226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8" name="Slide Number Placeholder 5"/>
          <p:cNvSpPr>
            <a:spLocks noGrp="1"/>
          </p:cNvSpPr>
          <p:nvPr>
            <p:ph type="sldNum" sz="quarter" idx="11"/>
          </p:nvPr>
        </p:nvSpPr>
        <p:spPr/>
        <p:txBody>
          <a:bodyPr/>
          <a:lstStyle>
            <a:lvl1pPr>
              <a:defRPr/>
            </a:lvl1pPr>
          </a:lstStyle>
          <a:p>
            <a:fld id="{666D3DAA-D86F-4FA9-B19D-B0B3D37E1271}" type="slidenum">
              <a:rPr lang="el-GR"/>
              <a:pPr/>
              <a:t>‹#›</a:t>
            </a:fld>
            <a:endParaRPr lang="el-GR" dirty="0"/>
          </a:p>
        </p:txBody>
      </p:sp>
    </p:spTree>
    <p:extLst>
      <p:ext uri="{BB962C8B-B14F-4D97-AF65-F5344CB8AC3E}">
        <p14:creationId xmlns:p14="http://schemas.microsoft.com/office/powerpoint/2010/main" val="3462294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4" name="Slide Number Placeholder 5"/>
          <p:cNvSpPr>
            <a:spLocks noGrp="1"/>
          </p:cNvSpPr>
          <p:nvPr>
            <p:ph type="sldNum" sz="quarter" idx="11"/>
          </p:nvPr>
        </p:nvSpPr>
        <p:spPr/>
        <p:txBody>
          <a:bodyPr/>
          <a:lstStyle>
            <a:lvl1pPr>
              <a:defRPr/>
            </a:lvl1pPr>
          </a:lstStyle>
          <a:p>
            <a:fld id="{2B98E1AD-CDE4-494E-9CFD-25FE20109556}" type="slidenum">
              <a:rPr lang="el-GR"/>
              <a:pPr/>
              <a:t>‹#›</a:t>
            </a:fld>
            <a:endParaRPr lang="el-GR" dirty="0"/>
          </a:p>
        </p:txBody>
      </p:sp>
    </p:spTree>
    <p:extLst>
      <p:ext uri="{BB962C8B-B14F-4D97-AF65-F5344CB8AC3E}">
        <p14:creationId xmlns:p14="http://schemas.microsoft.com/office/powerpoint/2010/main" val="318051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3" name="Slide Number Placeholder 5"/>
          <p:cNvSpPr>
            <a:spLocks noGrp="1"/>
          </p:cNvSpPr>
          <p:nvPr>
            <p:ph type="sldNum" sz="quarter" idx="11"/>
          </p:nvPr>
        </p:nvSpPr>
        <p:spPr/>
        <p:txBody>
          <a:bodyPr/>
          <a:lstStyle>
            <a:lvl1pPr>
              <a:defRPr/>
            </a:lvl1pPr>
          </a:lstStyle>
          <a:p>
            <a:fld id="{784F78CD-1977-4109-884A-58516606D722}" type="slidenum">
              <a:rPr lang="el-GR"/>
              <a:pPr/>
              <a:t>‹#›</a:t>
            </a:fld>
            <a:endParaRPr lang="el-GR" dirty="0"/>
          </a:p>
        </p:txBody>
      </p:sp>
    </p:spTree>
    <p:extLst>
      <p:ext uri="{BB962C8B-B14F-4D97-AF65-F5344CB8AC3E}">
        <p14:creationId xmlns:p14="http://schemas.microsoft.com/office/powerpoint/2010/main" val="303922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nl-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
        <p:nvSpPr>
          <p:cNvPr id="4" name="TextBox 3"/>
          <p:cNvSpPr txBox="1"/>
          <p:nvPr userDrawn="1"/>
        </p:nvSpPr>
        <p:spPr>
          <a:xfrm>
            <a:off x="8316416" y="6480198"/>
            <a:ext cx="729221" cy="246221"/>
          </a:xfrm>
          <a:prstGeom prst="rect">
            <a:avLst/>
          </a:prstGeom>
          <a:noFill/>
        </p:spPr>
        <p:txBody>
          <a:bodyPr wrap="square" rtlCol="0">
            <a:spAutoFit/>
          </a:bodyPr>
          <a:lstStyle/>
          <a:p>
            <a:pPr algn="ctr"/>
            <a:fld id="{AF5D29FD-6DE2-43B1-A2EB-B06D5246CF9C}" type="slidenum">
              <a:rPr lang="pl-PL" sz="1000" smtClean="0">
                <a:solidFill>
                  <a:schemeClr val="bg1"/>
                </a:solidFill>
              </a:rPr>
              <a:pPr algn="ctr"/>
              <a:t>‹#›</a:t>
            </a:fld>
            <a:endParaRPr lang="pl-PL" sz="1000" dirty="0">
              <a:solidFill>
                <a:schemeClr val="bg1"/>
              </a:solidFill>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2801" indent="0">
              <a:buNone/>
              <a:defRPr sz="1200"/>
            </a:lvl2pPr>
            <a:lvl3pPr marL="905644" indent="0">
              <a:buNone/>
              <a:defRPr sz="1000"/>
            </a:lvl3pPr>
            <a:lvl4pPr marL="1358487" indent="0">
              <a:buNone/>
              <a:defRPr sz="900"/>
            </a:lvl4pPr>
            <a:lvl5pPr marL="1811323" indent="0">
              <a:buNone/>
              <a:defRPr sz="900"/>
            </a:lvl5pPr>
            <a:lvl6pPr marL="2264158" indent="0">
              <a:buNone/>
              <a:defRPr sz="900"/>
            </a:lvl6pPr>
            <a:lvl7pPr marL="2716990" indent="0">
              <a:buNone/>
              <a:defRPr sz="900"/>
            </a:lvl7pPr>
            <a:lvl8pPr marL="3169824" indent="0">
              <a:buNone/>
              <a:defRPr sz="900"/>
            </a:lvl8pPr>
            <a:lvl9pPr marL="36226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6" name="Slide Number Placeholder 5"/>
          <p:cNvSpPr>
            <a:spLocks noGrp="1"/>
          </p:cNvSpPr>
          <p:nvPr>
            <p:ph type="sldNum" sz="quarter" idx="11"/>
          </p:nvPr>
        </p:nvSpPr>
        <p:spPr/>
        <p:txBody>
          <a:bodyPr/>
          <a:lstStyle>
            <a:lvl1pPr>
              <a:defRPr/>
            </a:lvl1pPr>
          </a:lstStyle>
          <a:p>
            <a:fld id="{BA39B36F-06F3-4D5F-8526-666472A5C190}" type="slidenum">
              <a:rPr lang="el-GR"/>
              <a:pPr/>
              <a:t>‹#›</a:t>
            </a:fld>
            <a:endParaRPr lang="el-GR" dirty="0"/>
          </a:p>
        </p:txBody>
      </p:sp>
    </p:spTree>
    <p:extLst>
      <p:ext uri="{BB962C8B-B14F-4D97-AF65-F5344CB8AC3E}">
        <p14:creationId xmlns:p14="http://schemas.microsoft.com/office/powerpoint/2010/main" val="161362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801" indent="0">
              <a:buNone/>
              <a:defRPr sz="2800"/>
            </a:lvl2pPr>
            <a:lvl3pPr marL="905644" indent="0">
              <a:buNone/>
              <a:defRPr sz="2400"/>
            </a:lvl3pPr>
            <a:lvl4pPr marL="1358487" indent="0">
              <a:buNone/>
              <a:defRPr sz="2000"/>
            </a:lvl4pPr>
            <a:lvl5pPr marL="1811323" indent="0">
              <a:buNone/>
              <a:defRPr sz="2000"/>
            </a:lvl5pPr>
            <a:lvl6pPr marL="2264158" indent="0">
              <a:buNone/>
              <a:defRPr sz="2000"/>
            </a:lvl6pPr>
            <a:lvl7pPr marL="2716990" indent="0">
              <a:buNone/>
              <a:defRPr sz="2000"/>
            </a:lvl7pPr>
            <a:lvl8pPr marL="3169824" indent="0">
              <a:buNone/>
              <a:defRPr sz="2000"/>
            </a:lvl8pPr>
            <a:lvl9pPr marL="362266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801" indent="0">
              <a:buNone/>
              <a:defRPr sz="1200"/>
            </a:lvl2pPr>
            <a:lvl3pPr marL="905644" indent="0">
              <a:buNone/>
              <a:defRPr sz="1000"/>
            </a:lvl3pPr>
            <a:lvl4pPr marL="1358487" indent="0">
              <a:buNone/>
              <a:defRPr sz="900"/>
            </a:lvl4pPr>
            <a:lvl5pPr marL="1811323" indent="0">
              <a:buNone/>
              <a:defRPr sz="900"/>
            </a:lvl5pPr>
            <a:lvl6pPr marL="2264158" indent="0">
              <a:buNone/>
              <a:defRPr sz="900"/>
            </a:lvl6pPr>
            <a:lvl7pPr marL="2716990" indent="0">
              <a:buNone/>
              <a:defRPr sz="900"/>
            </a:lvl7pPr>
            <a:lvl8pPr marL="3169824" indent="0">
              <a:buNone/>
              <a:defRPr sz="900"/>
            </a:lvl8pPr>
            <a:lvl9pPr marL="36226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6" name="Slide Number Placeholder 5"/>
          <p:cNvSpPr>
            <a:spLocks noGrp="1"/>
          </p:cNvSpPr>
          <p:nvPr>
            <p:ph type="sldNum" sz="quarter" idx="11"/>
          </p:nvPr>
        </p:nvSpPr>
        <p:spPr/>
        <p:txBody>
          <a:bodyPr/>
          <a:lstStyle>
            <a:lvl1pPr>
              <a:defRPr/>
            </a:lvl1pPr>
          </a:lstStyle>
          <a:p>
            <a:fld id="{16629427-6C65-4C49-BB9D-F9CB62EA6181}" type="slidenum">
              <a:rPr lang="el-GR"/>
              <a:pPr/>
              <a:t>‹#›</a:t>
            </a:fld>
            <a:endParaRPr lang="el-GR" dirty="0"/>
          </a:p>
        </p:txBody>
      </p:sp>
    </p:spTree>
    <p:extLst>
      <p:ext uri="{BB962C8B-B14F-4D97-AF65-F5344CB8AC3E}">
        <p14:creationId xmlns:p14="http://schemas.microsoft.com/office/powerpoint/2010/main" val="393904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5" name="Slide Number Placeholder 5"/>
          <p:cNvSpPr>
            <a:spLocks noGrp="1"/>
          </p:cNvSpPr>
          <p:nvPr>
            <p:ph type="sldNum" sz="quarter" idx="11"/>
          </p:nvPr>
        </p:nvSpPr>
        <p:spPr/>
        <p:txBody>
          <a:bodyPr/>
          <a:lstStyle>
            <a:lvl1pPr>
              <a:defRPr/>
            </a:lvl1pPr>
          </a:lstStyle>
          <a:p>
            <a:fld id="{E6186D45-BEF9-436E-BCB0-5E325AE92605}" type="slidenum">
              <a:rPr lang="el-GR"/>
              <a:pPr/>
              <a:t>‹#›</a:t>
            </a:fld>
            <a:endParaRPr lang="el-GR" dirty="0"/>
          </a:p>
        </p:txBody>
      </p:sp>
    </p:spTree>
    <p:extLst>
      <p:ext uri="{BB962C8B-B14F-4D97-AF65-F5344CB8AC3E}">
        <p14:creationId xmlns:p14="http://schemas.microsoft.com/office/powerpoint/2010/main" val="2642718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solidFill>
                  <a:srgbClr val="4F81BD"/>
                </a:solidFill>
              </a:rPr>
              <a:t>25/5/2011</a:t>
            </a:r>
            <a:endParaRPr lang="el-GR" dirty="0">
              <a:solidFill>
                <a:srgbClr val="4F81BD"/>
              </a:solidFill>
            </a:endParaRPr>
          </a:p>
        </p:txBody>
      </p:sp>
      <p:sp>
        <p:nvSpPr>
          <p:cNvPr id="5" name="Slide Number Placeholder 5"/>
          <p:cNvSpPr>
            <a:spLocks noGrp="1"/>
          </p:cNvSpPr>
          <p:nvPr>
            <p:ph type="sldNum" sz="quarter" idx="11"/>
          </p:nvPr>
        </p:nvSpPr>
        <p:spPr/>
        <p:txBody>
          <a:bodyPr/>
          <a:lstStyle>
            <a:lvl1pPr>
              <a:defRPr/>
            </a:lvl1pPr>
          </a:lstStyle>
          <a:p>
            <a:fld id="{41D1D676-B5AF-41CC-BB1E-6E49987F9A61}" type="slidenum">
              <a:rPr lang="el-GR"/>
              <a:pPr/>
              <a:t>‹#›</a:t>
            </a:fld>
            <a:endParaRPr lang="el-GR" dirty="0"/>
          </a:p>
        </p:txBody>
      </p:sp>
    </p:spTree>
    <p:extLst>
      <p:ext uri="{BB962C8B-B14F-4D97-AF65-F5344CB8AC3E}">
        <p14:creationId xmlns:p14="http://schemas.microsoft.com/office/powerpoint/2010/main" val="1153098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7681" y="274412"/>
            <a:ext cx="7009346" cy="865388"/>
          </a:xfrm>
          <a:prstGeom prst="rect">
            <a:avLst/>
          </a:prstGeom>
        </p:spPr>
        <p:txBody>
          <a:bodyPr lIns="64447" tIns="32209" rIns="64447" bIns="32209"/>
          <a:lstStyle>
            <a:lvl1pPr algn="l">
              <a:defRPr sz="4700" b="1">
                <a:solidFill>
                  <a:srgbClr val="002060"/>
                </a:solidFill>
              </a:defRPr>
            </a:lvl1pPr>
          </a:lstStyle>
          <a:p>
            <a:r>
              <a:rPr lang="en-US" dirty="0" smtClean="0"/>
              <a:t>Title</a:t>
            </a:r>
            <a:endParaRPr lang="en-GB" dirty="0"/>
          </a:p>
        </p:txBody>
      </p:sp>
      <p:sp>
        <p:nvSpPr>
          <p:cNvPr id="3" name="Slide Number Placeholder 2"/>
          <p:cNvSpPr>
            <a:spLocks noGrp="1"/>
          </p:cNvSpPr>
          <p:nvPr>
            <p:ph type="sldNum" sz="quarter" idx="10"/>
          </p:nvPr>
        </p:nvSpPr>
        <p:spPr/>
        <p:txBody>
          <a:bodyPr/>
          <a:lstStyle/>
          <a:p>
            <a:pPr>
              <a:defRPr/>
            </a:pPr>
            <a:fld id="{AA309333-B045-4611-9D6E-F57E3045C7EA}" type="slidenum">
              <a:rPr lang="el-GR" smtClean="0"/>
              <a:pPr>
                <a:defRPr/>
              </a:pPr>
              <a:t>‹#›</a:t>
            </a:fld>
            <a:endParaRPr lang="el-GR" dirty="0"/>
          </a:p>
        </p:txBody>
      </p:sp>
    </p:spTree>
    <p:extLst>
      <p:ext uri="{BB962C8B-B14F-4D97-AF65-F5344CB8AC3E}">
        <p14:creationId xmlns:p14="http://schemas.microsoft.com/office/powerpoint/2010/main" val="384518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Thank</a:t>
            </a:r>
            <a:r>
              <a:rPr lang="fr-FR" dirty="0" smtClean="0"/>
              <a:t> </a:t>
            </a:r>
            <a:r>
              <a:rPr lang="fr-FR" dirty="0" err="1" smtClean="0"/>
              <a:t>you</a:t>
            </a:r>
            <a:r>
              <a:rPr lang="fr-FR" dirty="0" smtClean="0"/>
              <a:t> message</a:t>
            </a:r>
            <a:endParaRPr lang="nl-BE" dirty="0"/>
          </a:p>
        </p:txBody>
      </p:sp>
    </p:spTree>
    <p:extLst>
      <p:ext uri="{BB962C8B-B14F-4D97-AF65-F5344CB8AC3E}">
        <p14:creationId xmlns:p14="http://schemas.microsoft.com/office/powerpoint/2010/main" val="1073624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nl-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nl-BE"/>
          </a:p>
        </p:txBody>
      </p:sp>
      <p:sp>
        <p:nvSpPr>
          <p:cNvPr id="3" name="Espace réservé du contenu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
        <p:nvSpPr>
          <p:cNvPr id="4" name="Espace réservé du contenu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nl-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nl-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nl-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nl-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bandeau_gradient.png" descr="\\Osxserver\travaux\En_cours\ENISA\23569_ENISA_brand_design_layout\LINKS_23569\bandeau_gradient.png"/>
          <p:cNvPicPr>
            <a:picLocks noChangeAspect="1"/>
          </p:cNvPicPr>
          <p:nvPr/>
        </p:nvPicPr>
        <p:blipFill>
          <a:blip r:embed="rId14" cstate="print"/>
          <a:srcRect l="1405" t="41939" r="1405" b="48003"/>
          <a:stretch>
            <a:fillRect/>
          </a:stretch>
        </p:blipFill>
        <p:spPr bwMode="auto">
          <a:xfrm>
            <a:off x="0" y="6453188"/>
            <a:ext cx="9144000" cy="404812"/>
          </a:xfrm>
          <a:prstGeom prst="rect">
            <a:avLst/>
          </a:prstGeom>
          <a:noFill/>
          <a:ln w="9525">
            <a:noFill/>
            <a:miter lim="800000"/>
            <a:headEnd/>
            <a:tailEnd/>
          </a:ln>
        </p:spPr>
      </p:pic>
      <p:sp>
        <p:nvSpPr>
          <p:cNvPr id="25603" name="Rectangle 2"/>
          <p:cNvSpPr>
            <a:spLocks noGrp="1" noChangeArrowheads="1"/>
          </p:cNvSpPr>
          <p:nvPr>
            <p:ph type="title"/>
          </p:nvPr>
        </p:nvSpPr>
        <p:spPr bwMode="auto">
          <a:xfrm>
            <a:off x="685800" y="10668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25604" name="Rectangle 3"/>
          <p:cNvSpPr>
            <a:spLocks noGrp="1" noChangeArrowheads="1"/>
          </p:cNvSpPr>
          <p:nvPr>
            <p:ph type="body" idx="1"/>
          </p:nvPr>
        </p:nvSpPr>
        <p:spPr bwMode="auto">
          <a:xfrm>
            <a:off x="685800" y="1981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4" name="Text Box 10"/>
          <p:cNvSpPr txBox="1">
            <a:spLocks noChangeArrowheads="1"/>
          </p:cNvSpPr>
          <p:nvPr/>
        </p:nvSpPr>
        <p:spPr bwMode="auto">
          <a:xfrm>
            <a:off x="381000" y="6553200"/>
            <a:ext cx="2362200" cy="152400"/>
          </a:xfrm>
          <a:prstGeom prst="rect">
            <a:avLst/>
          </a:prstGeom>
          <a:noFill/>
          <a:ln w="9525">
            <a:noFill/>
            <a:miter lim="800000"/>
            <a:headEnd/>
            <a:tailEnd/>
          </a:ln>
        </p:spPr>
        <p:txBody>
          <a:bodyPr lIns="0" tIns="0" rIns="0" bIns="0">
            <a:spAutoFit/>
          </a:bodyPr>
          <a:lstStyle/>
          <a:p>
            <a:pPr fontAlgn="auto">
              <a:spcBef>
                <a:spcPct val="50000"/>
              </a:spcBef>
              <a:spcAft>
                <a:spcPts val="0"/>
              </a:spcAft>
              <a:defRPr/>
            </a:pPr>
            <a:r>
              <a:rPr lang="fr-FR" sz="1000">
                <a:solidFill>
                  <a:schemeClr val="bg1"/>
                </a:solidFill>
                <a:latin typeface="Verdana" pitchFamily="-32" charset="0"/>
                <a:ea typeface="+mn-ea"/>
                <a:cs typeface="+mn-cs"/>
              </a:rPr>
              <a:t>www.enisa.europa.eu</a:t>
            </a:r>
          </a:p>
        </p:txBody>
      </p:sp>
      <p:pic>
        <p:nvPicPr>
          <p:cNvPr id="25606" name="enisa_logo_entete.png" descr="\\Osxserver\travaux\En_cours\ENISA\23569_ENISA_brand_design_layout\LINKS_23569\enisa_logo_entete.png"/>
          <p:cNvPicPr>
            <a:picLocks noChangeAspect="1"/>
          </p:cNvPicPr>
          <p:nvPr/>
        </p:nvPicPr>
        <p:blipFill>
          <a:blip r:embed="rId15" cstate="print"/>
          <a:srcRect/>
          <a:stretch>
            <a:fillRect/>
          </a:stretch>
        </p:blipFill>
        <p:spPr bwMode="auto">
          <a:xfrm>
            <a:off x="365125" y="260350"/>
            <a:ext cx="966788" cy="598488"/>
          </a:xfrm>
          <a:prstGeom prst="rect">
            <a:avLst/>
          </a:prstGeom>
          <a:noFill/>
          <a:ln w="9525">
            <a:noFill/>
            <a:miter lim="800000"/>
            <a:headEnd/>
            <a:tailEnd/>
          </a:ln>
        </p:spPr>
      </p:pic>
      <p:pic>
        <p:nvPicPr>
          <p:cNvPr id="25607" name="flag_eu.png" descr="\\Osxserver\travaux\En_cours\ENISA\23569_ENISA_brand_design_layout\LINKS_23569\flag_eu.png"/>
          <p:cNvPicPr>
            <a:picLocks noChangeAspect="1"/>
          </p:cNvPicPr>
          <p:nvPr/>
        </p:nvPicPr>
        <p:blipFill>
          <a:blip r:embed="rId16" cstate="print"/>
          <a:srcRect/>
          <a:stretch>
            <a:fillRect/>
          </a:stretch>
        </p:blipFill>
        <p:spPr bwMode="auto">
          <a:xfrm>
            <a:off x="365125" y="6092825"/>
            <a:ext cx="482600" cy="327025"/>
          </a:xfrm>
          <a:prstGeom prst="rect">
            <a:avLst/>
          </a:prstGeom>
          <a:noFill/>
          <a:ln w="9525">
            <a:noFill/>
            <a:miter lim="800000"/>
            <a:headEnd/>
            <a:tailEnd/>
          </a:ln>
        </p:spPr>
      </p:pic>
      <p:pic>
        <p:nvPicPr>
          <p:cNvPr id="8" name="Picture 2" descr="C:\Users\kampoio\Desktop\ENISA LOGO CMYK.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17518" y="116633"/>
            <a:ext cx="1186130" cy="1081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9" r:id="rId1"/>
    <p:sldLayoutId id="2147483848" r:id="rId2"/>
    <p:sldLayoutId id="2147483847" r:id="rId3"/>
    <p:sldLayoutId id="2147483846" r:id="rId4"/>
    <p:sldLayoutId id="2147483845" r:id="rId5"/>
    <p:sldLayoutId id="2147483844" r:id="rId6"/>
    <p:sldLayoutId id="2147483843" r:id="rId7"/>
    <p:sldLayoutId id="2147483842" r:id="rId8"/>
    <p:sldLayoutId id="2147483841" r:id="rId9"/>
    <p:sldLayoutId id="2147483840" r:id="rId10"/>
    <p:sldLayoutId id="2147483839" r:id="rId11"/>
    <p:sldLayoutId id="214748386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rgbClr val="D31145"/>
          </a:solidFill>
          <a:latin typeface="+mj-lt"/>
          <a:ea typeface="+mj-ea"/>
          <a:cs typeface="ＭＳ Ｐゴシック" pitchFamily="-72" charset="-128"/>
        </a:defRPr>
      </a:lvl1pPr>
      <a:lvl2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2pPr>
      <a:lvl3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3pPr>
      <a:lvl4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4pPr>
      <a:lvl5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5pPr>
      <a:lvl6pPr marL="4572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6pPr>
      <a:lvl7pPr marL="9144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7pPr>
      <a:lvl8pPr marL="13716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8pPr>
      <a:lvl9pPr marL="18288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9pPr>
    </p:titleStyle>
    <p:bodyStyle>
      <a:lvl1pPr marL="342900" indent="-342900" algn="l" rtl="0" eaLnBrk="0" fontAlgn="base" hangingPunct="0">
        <a:spcBef>
          <a:spcPct val="20000"/>
        </a:spcBef>
        <a:spcAft>
          <a:spcPct val="0"/>
        </a:spcAft>
        <a:buChar char="•"/>
        <a:defRPr sz="2400" b="1">
          <a:solidFill>
            <a:srgbClr val="193989"/>
          </a:solidFill>
          <a:latin typeface="+mn-lt"/>
          <a:ea typeface="+mn-ea"/>
          <a:cs typeface="ＭＳ Ｐゴシック" pitchFamily="-72"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Εικόνα1"/>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w="9525">
            <a:noFill/>
            <a:miter lim="800000"/>
            <a:headEnd/>
            <a:tailEnd/>
          </a:ln>
        </p:spPr>
      </p:pic>
      <p:sp>
        <p:nvSpPr>
          <p:cNvPr id="4" name="Date Placeholder 3"/>
          <p:cNvSpPr>
            <a:spLocks noGrp="1"/>
          </p:cNvSpPr>
          <p:nvPr>
            <p:ph type="dt" sz="half" idx="2"/>
          </p:nvPr>
        </p:nvSpPr>
        <p:spPr>
          <a:xfrm>
            <a:off x="457200" y="6356430"/>
            <a:ext cx="2133600" cy="365125"/>
          </a:xfrm>
          <a:prstGeom prst="rect">
            <a:avLst/>
          </a:prstGeom>
        </p:spPr>
        <p:txBody>
          <a:bodyPr vert="horz" wrap="square" lIns="90560" tIns="45320" rIns="90560" bIns="45320" numCol="1" anchor="ctr" anchorCtr="0" compatLnSpc="1">
            <a:prstTxWarp prst="textNoShape">
              <a:avLst/>
            </a:prstTxWarp>
          </a:bodyPr>
          <a:lstStyle>
            <a:lvl1pPr>
              <a:defRPr sz="1200">
                <a:solidFill>
                  <a:schemeClr val="accent1"/>
                </a:solidFill>
                <a:latin typeface="Verdana" pitchFamily="34" charset="0"/>
              </a:defRPr>
            </a:lvl1pPr>
          </a:lstStyle>
          <a:p>
            <a:pPr defTabSz="452801"/>
            <a:r>
              <a:rPr lang="en-US" smtClean="0">
                <a:solidFill>
                  <a:srgbClr val="4F81BD"/>
                </a:solidFill>
                <a:ea typeface="ＭＳ Ｐゴシック" pitchFamily="34" charset="-128"/>
              </a:rPr>
              <a:t>25/5/2011</a:t>
            </a:r>
            <a:endParaRPr lang="el-GR" dirty="0">
              <a:solidFill>
                <a:srgbClr val="4F81BD"/>
              </a:solidFill>
              <a:ea typeface="ＭＳ Ｐゴシック" pitchFamily="34" charset="-128"/>
            </a:endParaRPr>
          </a:p>
        </p:txBody>
      </p:sp>
      <p:sp>
        <p:nvSpPr>
          <p:cNvPr id="6" name="Slide Number Placeholder 5"/>
          <p:cNvSpPr>
            <a:spLocks noGrp="1"/>
          </p:cNvSpPr>
          <p:nvPr>
            <p:ph type="sldNum" sz="quarter" idx="4"/>
          </p:nvPr>
        </p:nvSpPr>
        <p:spPr>
          <a:xfrm>
            <a:off x="6553200" y="6356430"/>
            <a:ext cx="2133600" cy="365125"/>
          </a:xfrm>
          <a:prstGeom prst="rect">
            <a:avLst/>
          </a:prstGeom>
        </p:spPr>
        <p:txBody>
          <a:bodyPr vert="horz" wrap="square" lIns="90560" tIns="45320" rIns="90560" bIns="45320" numCol="1" anchor="ctr" anchorCtr="0" compatLnSpc="1">
            <a:prstTxWarp prst="textNoShape">
              <a:avLst/>
            </a:prstTxWarp>
          </a:bodyPr>
          <a:lstStyle>
            <a:lvl1pPr algn="r">
              <a:defRPr sz="1200">
                <a:solidFill>
                  <a:srgbClr val="898989"/>
                </a:solidFill>
                <a:latin typeface="Verdana" pitchFamily="34" charset="0"/>
              </a:defRPr>
            </a:lvl1pPr>
          </a:lstStyle>
          <a:p>
            <a:pPr defTabSz="452801"/>
            <a:fld id="{2002859A-9CD5-4D0C-B56D-6DEC0F569DC7}" type="slidenum">
              <a:rPr lang="el-GR" smtClean="0">
                <a:ea typeface="ＭＳ Ｐゴシック" pitchFamily="34" charset="-128"/>
              </a:rPr>
              <a:pPr defTabSz="452801"/>
              <a:t>‹#›</a:t>
            </a:fld>
            <a:endParaRPr lang="el-GR" dirty="0">
              <a:ea typeface="ＭＳ Ｐゴシック" pitchFamily="34" charset="-128"/>
            </a:endParaRPr>
          </a:p>
        </p:txBody>
      </p:sp>
      <p:sp>
        <p:nvSpPr>
          <p:cNvPr id="2053" name="Title Placeholder 1"/>
          <p:cNvSpPr>
            <a:spLocks noGrp="1"/>
          </p:cNvSpPr>
          <p:nvPr>
            <p:ph type="title"/>
          </p:nvPr>
        </p:nvSpPr>
        <p:spPr bwMode="auto">
          <a:xfrm>
            <a:off x="1403350" y="274638"/>
            <a:ext cx="7283450" cy="773112"/>
          </a:xfrm>
          <a:prstGeom prst="rect">
            <a:avLst/>
          </a:prstGeom>
          <a:noFill/>
          <a:ln w="9525" algn="ctr">
            <a:noFill/>
            <a:miter lim="800000"/>
            <a:headEnd/>
            <a:tailEnd/>
          </a:ln>
        </p:spPr>
        <p:txBody>
          <a:bodyPr vert="horz" wrap="square" lIns="90560" tIns="45320" rIns="90560" bIns="45320" numCol="1" anchor="ctr" anchorCtr="0" compatLnSpc="1">
            <a:prstTxWarp prst="textNoShape">
              <a:avLst/>
            </a:prstTxWarp>
          </a:bodyPr>
          <a:lstStyle/>
          <a:p>
            <a:pPr lvl="0"/>
            <a:r>
              <a:rPr lang="el-GR" smtClean="0"/>
              <a:t>Click to edit Master title style</a:t>
            </a:r>
          </a:p>
        </p:txBody>
      </p:sp>
      <p:sp>
        <p:nvSpPr>
          <p:cNvPr id="2054" name="Text Placeholder 2"/>
          <p:cNvSpPr>
            <a:spLocks noGrp="1"/>
          </p:cNvSpPr>
          <p:nvPr>
            <p:ph type="body" idx="1"/>
          </p:nvPr>
        </p:nvSpPr>
        <p:spPr bwMode="auto">
          <a:xfrm>
            <a:off x="457200" y="1196976"/>
            <a:ext cx="8229600" cy="5040313"/>
          </a:xfrm>
          <a:prstGeom prst="rect">
            <a:avLst/>
          </a:prstGeom>
          <a:noFill/>
          <a:ln w="9525">
            <a:noFill/>
            <a:miter lim="800000"/>
            <a:headEnd/>
            <a:tailEnd/>
          </a:ln>
        </p:spPr>
        <p:txBody>
          <a:bodyPr vert="horz" wrap="square" lIns="90560" tIns="45320" rIns="90560" bIns="453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Tree>
    <p:extLst>
      <p:ext uri="{BB962C8B-B14F-4D97-AF65-F5344CB8AC3E}">
        <p14:creationId xmlns:p14="http://schemas.microsoft.com/office/powerpoint/2010/main" val="319034368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iming>
    <p:tnLst>
      <p:par>
        <p:cTn id="1" dur="indefinite" restart="never" nodeType="tmRoot"/>
      </p:par>
    </p:tnLst>
  </p:timing>
  <p:hf hdr="0" ftr="0" dt="0"/>
  <p:txStyles>
    <p:titleStyle>
      <a:lvl1pPr algn="l" defTabSz="452801" rtl="0" eaLnBrk="0" fontAlgn="base" hangingPunct="0">
        <a:spcBef>
          <a:spcPct val="0"/>
        </a:spcBef>
        <a:spcAft>
          <a:spcPct val="0"/>
        </a:spcAft>
        <a:defRPr sz="3200" b="1">
          <a:solidFill>
            <a:schemeClr val="tx2"/>
          </a:solidFill>
          <a:latin typeface="+mj-lt"/>
          <a:ea typeface="+mj-ea"/>
          <a:cs typeface="+mj-cs"/>
        </a:defRPr>
      </a:lvl1pPr>
      <a:lvl2pPr algn="l" defTabSz="452801" rtl="0" eaLnBrk="0" fontAlgn="base" hangingPunct="0">
        <a:spcBef>
          <a:spcPct val="0"/>
        </a:spcBef>
        <a:spcAft>
          <a:spcPct val="0"/>
        </a:spcAft>
        <a:defRPr sz="3200" b="1">
          <a:solidFill>
            <a:schemeClr val="tx2"/>
          </a:solidFill>
          <a:latin typeface="Verdana" pitchFamily="34" charset="0"/>
        </a:defRPr>
      </a:lvl2pPr>
      <a:lvl3pPr algn="l" defTabSz="452801" rtl="0" eaLnBrk="0" fontAlgn="base" hangingPunct="0">
        <a:spcBef>
          <a:spcPct val="0"/>
        </a:spcBef>
        <a:spcAft>
          <a:spcPct val="0"/>
        </a:spcAft>
        <a:defRPr sz="3200" b="1">
          <a:solidFill>
            <a:schemeClr val="tx2"/>
          </a:solidFill>
          <a:latin typeface="Verdana" pitchFamily="34" charset="0"/>
        </a:defRPr>
      </a:lvl3pPr>
      <a:lvl4pPr algn="l" defTabSz="452801" rtl="0" eaLnBrk="0" fontAlgn="base" hangingPunct="0">
        <a:spcBef>
          <a:spcPct val="0"/>
        </a:spcBef>
        <a:spcAft>
          <a:spcPct val="0"/>
        </a:spcAft>
        <a:defRPr sz="3200" b="1">
          <a:solidFill>
            <a:schemeClr val="tx2"/>
          </a:solidFill>
          <a:latin typeface="Verdana" pitchFamily="34" charset="0"/>
        </a:defRPr>
      </a:lvl4pPr>
      <a:lvl5pPr algn="l" defTabSz="452801" rtl="0" eaLnBrk="0" fontAlgn="base" hangingPunct="0">
        <a:spcBef>
          <a:spcPct val="0"/>
        </a:spcBef>
        <a:spcAft>
          <a:spcPct val="0"/>
        </a:spcAft>
        <a:defRPr sz="3200" b="1">
          <a:solidFill>
            <a:schemeClr val="tx2"/>
          </a:solidFill>
          <a:latin typeface="Verdana" pitchFamily="34" charset="0"/>
        </a:defRPr>
      </a:lvl5pPr>
      <a:lvl6pPr marL="452801" algn="l" defTabSz="452801" rtl="0" fontAlgn="base">
        <a:spcBef>
          <a:spcPct val="0"/>
        </a:spcBef>
        <a:spcAft>
          <a:spcPct val="0"/>
        </a:spcAft>
        <a:defRPr sz="3200" b="1">
          <a:solidFill>
            <a:schemeClr val="tx2"/>
          </a:solidFill>
          <a:latin typeface="Verdana" pitchFamily="34" charset="0"/>
        </a:defRPr>
      </a:lvl6pPr>
      <a:lvl7pPr marL="905644" algn="l" defTabSz="452801" rtl="0" fontAlgn="base">
        <a:spcBef>
          <a:spcPct val="0"/>
        </a:spcBef>
        <a:spcAft>
          <a:spcPct val="0"/>
        </a:spcAft>
        <a:defRPr sz="3200" b="1">
          <a:solidFill>
            <a:schemeClr val="tx2"/>
          </a:solidFill>
          <a:latin typeface="Verdana" pitchFamily="34" charset="0"/>
        </a:defRPr>
      </a:lvl7pPr>
      <a:lvl8pPr marL="1358487" algn="l" defTabSz="452801" rtl="0" fontAlgn="base">
        <a:spcBef>
          <a:spcPct val="0"/>
        </a:spcBef>
        <a:spcAft>
          <a:spcPct val="0"/>
        </a:spcAft>
        <a:defRPr sz="3200" b="1">
          <a:solidFill>
            <a:schemeClr val="tx2"/>
          </a:solidFill>
          <a:latin typeface="Verdana" pitchFamily="34" charset="0"/>
        </a:defRPr>
      </a:lvl8pPr>
      <a:lvl9pPr marL="1811323" algn="l" defTabSz="452801" rtl="0" fontAlgn="base">
        <a:spcBef>
          <a:spcPct val="0"/>
        </a:spcBef>
        <a:spcAft>
          <a:spcPct val="0"/>
        </a:spcAft>
        <a:defRPr sz="3200" b="1">
          <a:solidFill>
            <a:schemeClr val="tx2"/>
          </a:solidFill>
          <a:latin typeface="Verdana" pitchFamily="34" charset="0"/>
        </a:defRPr>
      </a:lvl9pPr>
    </p:titleStyle>
    <p:bodyStyle>
      <a:lvl1pPr marL="339624" indent="-339624" algn="l" defTabSz="452801" rtl="0" eaLnBrk="0" fontAlgn="base" hangingPunct="0">
        <a:spcBef>
          <a:spcPct val="20000"/>
        </a:spcBef>
        <a:spcAft>
          <a:spcPct val="0"/>
        </a:spcAft>
        <a:buSzPct val="100000"/>
        <a:buFont typeface="Wingdings" pitchFamily="2" charset="2"/>
        <a:buChar char="§"/>
        <a:defRPr sz="3200">
          <a:solidFill>
            <a:schemeClr val="tx1"/>
          </a:solidFill>
          <a:latin typeface="+mn-lt"/>
          <a:ea typeface="+mn-ea"/>
          <a:cs typeface="+mn-cs"/>
        </a:defRPr>
      </a:lvl1pPr>
      <a:lvl2pPr marL="735854" indent="-283012" algn="l" defTabSz="452801" rtl="0" eaLnBrk="0" fontAlgn="base" hangingPunct="0">
        <a:spcBef>
          <a:spcPct val="20000"/>
        </a:spcBef>
        <a:spcAft>
          <a:spcPct val="0"/>
        </a:spcAft>
        <a:buSzPct val="100000"/>
        <a:buFont typeface="Wingdings" pitchFamily="2" charset="2"/>
        <a:buChar char="§"/>
        <a:defRPr sz="2800">
          <a:solidFill>
            <a:schemeClr val="tx1"/>
          </a:solidFill>
          <a:latin typeface="+mn-lt"/>
        </a:defRPr>
      </a:lvl2pPr>
      <a:lvl3pPr marL="1132077" indent="-226408" algn="l" defTabSz="452801" rtl="0" eaLnBrk="0" fontAlgn="base" hangingPunct="0">
        <a:spcBef>
          <a:spcPct val="20000"/>
        </a:spcBef>
        <a:spcAft>
          <a:spcPct val="0"/>
        </a:spcAft>
        <a:buFont typeface="Wingdings" pitchFamily="2" charset="2"/>
        <a:buChar char="§"/>
        <a:defRPr sz="2400">
          <a:solidFill>
            <a:schemeClr val="tx1"/>
          </a:solidFill>
          <a:latin typeface="+mn-lt"/>
        </a:defRPr>
      </a:lvl3pPr>
      <a:lvl4pPr marL="1584919" indent="-226408" algn="l" defTabSz="452801" rtl="0" eaLnBrk="0" fontAlgn="base" hangingPunct="0">
        <a:spcBef>
          <a:spcPct val="20000"/>
        </a:spcBef>
        <a:spcAft>
          <a:spcPct val="0"/>
        </a:spcAft>
        <a:buFont typeface="Wingdings" pitchFamily="2" charset="2"/>
        <a:buChar char="§"/>
        <a:defRPr sz="2000">
          <a:solidFill>
            <a:schemeClr val="tx1"/>
          </a:solidFill>
          <a:latin typeface="+mn-lt"/>
        </a:defRPr>
      </a:lvl4pPr>
      <a:lvl5pPr marL="2037745" indent="-226408" algn="l" defTabSz="452801" rtl="0" eaLnBrk="0" fontAlgn="base" hangingPunct="0">
        <a:spcBef>
          <a:spcPct val="20000"/>
        </a:spcBef>
        <a:spcAft>
          <a:spcPct val="0"/>
        </a:spcAft>
        <a:buFont typeface="Wingdings" pitchFamily="2" charset="2"/>
        <a:buChar char="§"/>
        <a:defRPr sz="1600">
          <a:solidFill>
            <a:schemeClr val="tx1"/>
          </a:solidFill>
          <a:latin typeface="+mn-lt"/>
        </a:defRPr>
      </a:lvl5pPr>
      <a:lvl6pPr marL="2490575" indent="-226408" algn="l" defTabSz="452801" rtl="0" eaLnBrk="0" fontAlgn="base" hangingPunct="0">
        <a:spcBef>
          <a:spcPct val="20000"/>
        </a:spcBef>
        <a:spcAft>
          <a:spcPct val="0"/>
        </a:spcAft>
        <a:buFont typeface="Courier New" pitchFamily="49" charset="0"/>
        <a:buChar char="o"/>
        <a:defRPr sz="1600">
          <a:solidFill>
            <a:schemeClr val="bg2"/>
          </a:solidFill>
          <a:latin typeface="+mn-lt"/>
        </a:defRPr>
      </a:lvl6pPr>
      <a:lvl7pPr marL="2943406" indent="-226408" algn="l" defTabSz="452801" rtl="0" eaLnBrk="0" fontAlgn="base" hangingPunct="0">
        <a:spcBef>
          <a:spcPct val="20000"/>
        </a:spcBef>
        <a:spcAft>
          <a:spcPct val="0"/>
        </a:spcAft>
        <a:buFont typeface="Courier New" pitchFamily="49" charset="0"/>
        <a:buChar char="o"/>
        <a:defRPr sz="1600">
          <a:solidFill>
            <a:schemeClr val="bg2"/>
          </a:solidFill>
          <a:latin typeface="+mn-lt"/>
        </a:defRPr>
      </a:lvl7pPr>
      <a:lvl8pPr marL="3396235" indent="-226408" algn="l" defTabSz="452801" rtl="0" eaLnBrk="0" fontAlgn="base" hangingPunct="0">
        <a:spcBef>
          <a:spcPct val="20000"/>
        </a:spcBef>
        <a:spcAft>
          <a:spcPct val="0"/>
        </a:spcAft>
        <a:buFont typeface="Courier New" pitchFamily="49" charset="0"/>
        <a:buChar char="o"/>
        <a:defRPr sz="1600">
          <a:solidFill>
            <a:schemeClr val="bg2"/>
          </a:solidFill>
          <a:latin typeface="+mn-lt"/>
        </a:defRPr>
      </a:lvl8pPr>
      <a:lvl9pPr marL="3849073" indent="-226408" algn="l" defTabSz="452801" rtl="0" eaLnBrk="0" fontAlgn="base" hangingPunct="0">
        <a:spcBef>
          <a:spcPct val="20000"/>
        </a:spcBef>
        <a:spcAft>
          <a:spcPct val="0"/>
        </a:spcAft>
        <a:buFont typeface="Courier New" pitchFamily="49" charset="0"/>
        <a:buChar char="o"/>
        <a:defRPr sz="1600">
          <a:solidFill>
            <a:schemeClr val="bg2"/>
          </a:solidFill>
          <a:latin typeface="+mn-lt"/>
        </a:defRPr>
      </a:lvl9pPr>
    </p:bodyStyle>
    <p:otherStyle>
      <a:defPPr>
        <a:defRPr lang="en-US"/>
      </a:defPPr>
      <a:lvl1pPr marL="0" algn="l" defTabSz="905644" rtl="0" eaLnBrk="1" latinLnBrk="0" hangingPunct="1">
        <a:defRPr sz="1800" kern="1200">
          <a:solidFill>
            <a:schemeClr val="tx1"/>
          </a:solidFill>
          <a:latin typeface="+mn-lt"/>
          <a:ea typeface="+mn-ea"/>
          <a:cs typeface="+mn-cs"/>
        </a:defRPr>
      </a:lvl1pPr>
      <a:lvl2pPr marL="452801" algn="l" defTabSz="905644" rtl="0" eaLnBrk="1" latinLnBrk="0" hangingPunct="1">
        <a:defRPr sz="1800" kern="1200">
          <a:solidFill>
            <a:schemeClr val="tx1"/>
          </a:solidFill>
          <a:latin typeface="+mn-lt"/>
          <a:ea typeface="+mn-ea"/>
          <a:cs typeface="+mn-cs"/>
        </a:defRPr>
      </a:lvl2pPr>
      <a:lvl3pPr marL="905644" algn="l" defTabSz="905644" rtl="0" eaLnBrk="1" latinLnBrk="0" hangingPunct="1">
        <a:defRPr sz="1800" kern="1200">
          <a:solidFill>
            <a:schemeClr val="tx1"/>
          </a:solidFill>
          <a:latin typeface="+mn-lt"/>
          <a:ea typeface="+mn-ea"/>
          <a:cs typeface="+mn-cs"/>
        </a:defRPr>
      </a:lvl3pPr>
      <a:lvl4pPr marL="1358487" algn="l" defTabSz="905644" rtl="0" eaLnBrk="1" latinLnBrk="0" hangingPunct="1">
        <a:defRPr sz="1800" kern="1200">
          <a:solidFill>
            <a:schemeClr val="tx1"/>
          </a:solidFill>
          <a:latin typeface="+mn-lt"/>
          <a:ea typeface="+mn-ea"/>
          <a:cs typeface="+mn-cs"/>
        </a:defRPr>
      </a:lvl4pPr>
      <a:lvl5pPr marL="1811323" algn="l" defTabSz="905644" rtl="0" eaLnBrk="1" latinLnBrk="0" hangingPunct="1">
        <a:defRPr sz="1800" kern="1200">
          <a:solidFill>
            <a:schemeClr val="tx1"/>
          </a:solidFill>
          <a:latin typeface="+mn-lt"/>
          <a:ea typeface="+mn-ea"/>
          <a:cs typeface="+mn-cs"/>
        </a:defRPr>
      </a:lvl5pPr>
      <a:lvl6pPr marL="2264158" algn="l" defTabSz="905644" rtl="0" eaLnBrk="1" latinLnBrk="0" hangingPunct="1">
        <a:defRPr sz="1800" kern="1200">
          <a:solidFill>
            <a:schemeClr val="tx1"/>
          </a:solidFill>
          <a:latin typeface="+mn-lt"/>
          <a:ea typeface="+mn-ea"/>
          <a:cs typeface="+mn-cs"/>
        </a:defRPr>
      </a:lvl6pPr>
      <a:lvl7pPr marL="2716990" algn="l" defTabSz="905644" rtl="0" eaLnBrk="1" latinLnBrk="0" hangingPunct="1">
        <a:defRPr sz="1800" kern="1200">
          <a:solidFill>
            <a:schemeClr val="tx1"/>
          </a:solidFill>
          <a:latin typeface="+mn-lt"/>
          <a:ea typeface="+mn-ea"/>
          <a:cs typeface="+mn-cs"/>
        </a:defRPr>
      </a:lvl7pPr>
      <a:lvl8pPr marL="3169824" algn="l" defTabSz="905644" rtl="0" eaLnBrk="1" latinLnBrk="0" hangingPunct="1">
        <a:defRPr sz="1800" kern="1200">
          <a:solidFill>
            <a:schemeClr val="tx1"/>
          </a:solidFill>
          <a:latin typeface="+mn-lt"/>
          <a:ea typeface="+mn-ea"/>
          <a:cs typeface="+mn-cs"/>
        </a:defRPr>
      </a:lvl8pPr>
      <a:lvl9pPr marL="3622660" algn="l" defTabSz="9056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andeau_gradient.png" descr="\\Osxserver\travaux\En_cours\ENISA\23569_ENISA_brand_design_layout\LINKS_23569\bandeau_gradient.png"/>
          <p:cNvPicPr>
            <a:picLocks noChangeAspect="1"/>
          </p:cNvPicPr>
          <p:nvPr/>
        </p:nvPicPr>
        <p:blipFill>
          <a:blip r:embed="rId3">
            <a:extLst>
              <a:ext uri="{28A0092B-C50C-407E-A947-70E740481C1C}">
                <a14:useLocalDpi xmlns:a14="http://schemas.microsoft.com/office/drawing/2010/main" val="0"/>
              </a:ext>
            </a:extLst>
          </a:blip>
          <a:srcRect l="1405" t="41939" r="1405" b="48003"/>
          <a:stretch>
            <a:fillRect/>
          </a:stretch>
        </p:blipFill>
        <p:spPr bwMode="auto">
          <a:xfrm>
            <a:off x="0" y="4365104"/>
            <a:ext cx="9144000" cy="249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56439" y="1700808"/>
            <a:ext cx="7924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err="1" smtClean="0"/>
              <a:t>Thank</a:t>
            </a:r>
            <a:r>
              <a:rPr lang="fr-FR" dirty="0" smtClean="0"/>
              <a:t> </a:t>
            </a:r>
            <a:r>
              <a:rPr lang="fr-FR" dirty="0" err="1" smtClean="0"/>
              <a:t>you</a:t>
            </a:r>
            <a:r>
              <a:rPr lang="fr-FR" dirty="0" smtClean="0"/>
              <a:t> message, Contact </a:t>
            </a:r>
            <a:r>
              <a:rPr lang="fr-FR" dirty="0" err="1" smtClean="0"/>
              <a:t>details</a:t>
            </a:r>
            <a:endParaRPr lang="fr-FR" dirty="0" smtClean="0"/>
          </a:p>
        </p:txBody>
      </p:sp>
      <p:sp>
        <p:nvSpPr>
          <p:cNvPr id="1034" name="Text Box 10"/>
          <p:cNvSpPr txBox="1">
            <a:spLocks noChangeArrowheads="1"/>
          </p:cNvSpPr>
          <p:nvPr/>
        </p:nvSpPr>
        <p:spPr bwMode="auto">
          <a:xfrm>
            <a:off x="6749008" y="6171698"/>
            <a:ext cx="2362200" cy="169277"/>
          </a:xfrm>
          <a:prstGeom prst="rect">
            <a:avLst/>
          </a:prstGeom>
          <a:noFill/>
          <a:ln w="9525">
            <a:noFill/>
            <a:miter lim="800000"/>
            <a:headEnd/>
            <a:tailEnd/>
          </a:ln>
        </p:spPr>
        <p:txBody>
          <a:bodyPr lIns="0" tIns="0" rIns="0" bIns="0">
            <a:spAutoFit/>
          </a:bodyPr>
          <a:lstStyle/>
          <a:p>
            <a:pPr algn="ctr">
              <a:spcBef>
                <a:spcPct val="50000"/>
              </a:spcBef>
              <a:defRPr/>
            </a:pPr>
            <a:r>
              <a:rPr lang="fr-FR" sz="1100" b="1" dirty="0">
                <a:solidFill>
                  <a:srgbClr val="FFFFFF"/>
                </a:solidFill>
                <a:latin typeface="Arial" panose="020B0604020202020204" pitchFamily="34" charset="0"/>
                <a:ea typeface="ＭＳ Ｐゴシック" pitchFamily="16" charset="-128"/>
                <a:cs typeface="Arial" panose="020B0604020202020204" pitchFamily="34" charset="0"/>
              </a:rPr>
              <a:t>www.enisa.europa.eu</a:t>
            </a:r>
            <a:endParaRPr lang="fr-FR" sz="1000" b="1" dirty="0">
              <a:solidFill>
                <a:srgbClr val="FFFFFF"/>
              </a:solidFill>
              <a:latin typeface="Arial" panose="020B0604020202020204" pitchFamily="34" charset="0"/>
              <a:ea typeface="ＭＳ Ｐゴシック" pitchFamily="16" charset="-128"/>
              <a:cs typeface="Arial" panose="020B0604020202020204" pitchFamily="34" charset="0"/>
            </a:endParaRPr>
          </a:p>
        </p:txBody>
      </p:sp>
      <p:pic>
        <p:nvPicPr>
          <p:cNvPr id="2054" name="flag_eu.png" descr="\\Osxserver\travaux\En_cours\ENISA\23569_ENISA_brand_design_layout\LINKS_23569\flag_eu.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5" y="6092825"/>
            <a:ext cx="482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enisa_logo_ente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9351" y="260350"/>
            <a:ext cx="658336"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1600" y="6125532"/>
            <a:ext cx="4473813" cy="261610"/>
          </a:xfrm>
          <a:prstGeom prst="rect">
            <a:avLst/>
          </a:prstGeom>
          <a:noFill/>
        </p:spPr>
        <p:txBody>
          <a:bodyPr wrap="square" rtlCol="0">
            <a:spAutoFit/>
          </a:bodyPr>
          <a:lstStyle/>
          <a:p>
            <a:r>
              <a:rPr lang="en-US" sz="1100" b="1" dirty="0" smtClean="0">
                <a:solidFill>
                  <a:srgbClr val="FFFFFF"/>
                </a:solidFill>
                <a:latin typeface="Arial" panose="020B0604020202020204" pitchFamily="34" charset="0"/>
                <a:ea typeface="ＭＳ Ｐゴシック" panose="020B0600070205080204" pitchFamily="34" charset="-128"/>
                <a:cs typeface="+mn-cs"/>
              </a:rPr>
              <a:t>European Union Agency for Network and Information Security</a:t>
            </a:r>
            <a:endParaRPr lang="en-GB" sz="1100" b="1" dirty="0">
              <a:solidFill>
                <a:srgbClr val="FFFFFF"/>
              </a:solidFill>
              <a:latin typeface="Arial" panose="020B0604020202020204" pitchFamily="34" charset="0"/>
              <a:ea typeface="ＭＳ Ｐゴシック" panose="020B0600070205080204" pitchFamily="34" charset="-128"/>
              <a:cs typeface="+mn-cs"/>
            </a:endParaRPr>
          </a:p>
        </p:txBody>
      </p:sp>
      <p:pic>
        <p:nvPicPr>
          <p:cNvPr id="14" name="Picture 2" descr="C:\Users\kampoio\Downloads\SocialMediaBookmarkIcon\SocialMediaBookmarkIcon\32\youtu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50131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ampoio\Downloads\SocialMediaBookmarkIcon\SocialMediaBookmarkIcon\32\faceboo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968" y="50131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kampoio\Downloads\SocialMediaBookmarkIcon\SocialMediaBookmarkIcon\32\linked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39" y="5013175"/>
            <a:ext cx="293523" cy="2935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ampoio\Downloads\SocialMediaBookmarkIcon\SocialMediaBookmarkIcon\32\rs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2440" y="5013176"/>
            <a:ext cx="293522" cy="2935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kampoio\Downloads\SocialMediaBookmarkIcon\SocialMediaBookmarkIcon\32\twitt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5013176"/>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72000" y="4965521"/>
            <a:ext cx="1872207" cy="400110"/>
          </a:xfrm>
          <a:prstGeom prst="rect">
            <a:avLst/>
          </a:prstGeom>
          <a:noFill/>
        </p:spPr>
        <p:txBody>
          <a:bodyPr wrap="square" rtlCol="0">
            <a:spAutoFit/>
          </a:bodyPr>
          <a:lstStyle/>
          <a:p>
            <a:r>
              <a:rPr lang="en-US" sz="2000" dirty="0" smtClean="0">
                <a:solidFill>
                  <a:srgbClr val="FFFFFF"/>
                </a:solidFill>
                <a:latin typeface="Arial" panose="020B0604020202020204" pitchFamily="34" charset="0"/>
                <a:ea typeface="ＭＳ Ｐゴシック" panose="020B0600070205080204" pitchFamily="34" charset="-128"/>
                <a:cs typeface="+mn-cs"/>
              </a:rPr>
              <a:t>Follow ENISA:</a:t>
            </a:r>
            <a:endParaRPr lang="en-GB" sz="2000" dirty="0">
              <a:solidFill>
                <a:srgbClr val="FFFFFF"/>
              </a:solidFill>
              <a:latin typeface="Arial" panose="020B0604020202020204" pitchFamily="34" charset="0"/>
              <a:ea typeface="ＭＳ Ｐゴシック" panose="020B0600070205080204" pitchFamily="34" charset="-128"/>
              <a:cs typeface="+mn-cs"/>
            </a:endParaRPr>
          </a:p>
        </p:txBody>
      </p:sp>
      <p:pic>
        <p:nvPicPr>
          <p:cNvPr id="21" name="Picture 20" descr="C:\Users\kampoio\Desktop\slidesha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2400" y="501317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kampoio\Desktop\Pinterest-Logo-Vector-by-Jon-Bennallick-0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12362" y="5013175"/>
            <a:ext cx="288030" cy="28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02657"/>
      </p:ext>
    </p:extLst>
  </p:cSld>
  <p:clrMap bg1="lt1" tx1="dk1" bg2="lt2" tx2="dk2" accent1="accent1" accent2="accent2" accent3="accent3" accent4="accent4" accent5="accent5" accent6="accent6" hlink="hlink" folHlink="folHlink"/>
  <p:sldLayoutIdLst>
    <p:sldLayoutId id="2147483864"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baseline="0">
          <a:solidFill>
            <a:srgbClr val="D31145"/>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2pPr>
      <a:lvl3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3pPr>
      <a:lvl4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4pPr>
      <a:lvl5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5pPr>
      <a:lvl6pPr marL="4572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6pPr>
      <a:lvl7pPr marL="9144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7pPr>
      <a:lvl8pPr marL="13716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8pPr>
      <a:lvl9pPr marL="18288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9pPr>
    </p:titleStyle>
    <p:bodyStyle>
      <a:lvl1pPr marL="342900" indent="-342900" algn="l" rtl="0" eaLnBrk="0" fontAlgn="base" hangingPunct="0">
        <a:spcBef>
          <a:spcPct val="20000"/>
        </a:spcBef>
        <a:spcAft>
          <a:spcPct val="0"/>
        </a:spcAft>
        <a:buChar char="•"/>
        <a:defRPr sz="2400">
          <a:solidFill>
            <a:srgbClr val="193989"/>
          </a:solidFill>
          <a:latin typeface="+mn-lt"/>
          <a:ea typeface="+mn-ea"/>
          <a:cs typeface="ＭＳ Ｐゴシック" pitchFamily="-72" charset="-128"/>
        </a:defRPr>
      </a:lvl1pPr>
      <a:lvl2pPr marL="742950" indent="-285750" algn="l" rtl="0" eaLnBrk="0" fontAlgn="base" hangingPunct="0">
        <a:spcBef>
          <a:spcPct val="20000"/>
        </a:spcBef>
        <a:spcAft>
          <a:spcPct val="0"/>
        </a:spcAft>
        <a:buChar char="–"/>
        <a:defRPr sz="22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1600">
          <a:solidFill>
            <a:schemeClr val="tx1"/>
          </a:solidFill>
          <a:latin typeface="Arial" charset="0"/>
          <a:ea typeface="+mn-ea"/>
        </a:defRPr>
      </a:lvl4pPr>
      <a:lvl5pPr marL="2057400" indent="-228600" algn="l" rtl="0" eaLnBrk="0" fontAlgn="base" hangingPunct="0">
        <a:spcBef>
          <a:spcPct val="20000"/>
        </a:spcBef>
        <a:spcAft>
          <a:spcPct val="0"/>
        </a:spcAft>
        <a:buChar char="»"/>
        <a:defRPr sz="14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hyperlink" Target="https://twitter.com/enisa_eu"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enisa.europa.eu/front-page/RSS" TargetMode="External"/><Relationship Id="rId4" Type="http://schemas.openxmlformats.org/officeDocument/2006/relationships/image" Target="../media/image8.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51520" y="836712"/>
            <a:ext cx="872641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baseline="0">
                <a:solidFill>
                  <a:srgbClr val="D31145"/>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2pPr>
            <a:lvl3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3pPr>
            <a:lvl4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4pPr>
            <a:lvl5pPr algn="l" rtl="0" eaLnBrk="0" fontAlgn="base" hangingPunct="0">
              <a:spcBef>
                <a:spcPct val="0"/>
              </a:spcBef>
              <a:spcAft>
                <a:spcPct val="0"/>
              </a:spcAft>
              <a:defRPr sz="2400" b="1">
                <a:solidFill>
                  <a:srgbClr val="D31145"/>
                </a:solidFill>
                <a:latin typeface="Verdana" pitchFamily="-32" charset="0"/>
                <a:ea typeface="ＭＳ Ｐゴシック" pitchFamily="-32" charset="-128"/>
                <a:cs typeface="ＭＳ Ｐゴシック" pitchFamily="-72" charset="-128"/>
              </a:defRPr>
            </a:lvl5pPr>
            <a:lvl6pPr marL="4572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6pPr>
            <a:lvl7pPr marL="9144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7pPr>
            <a:lvl8pPr marL="13716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8pPr>
            <a:lvl9pPr marL="1828800" algn="l" rtl="0" eaLnBrk="1" fontAlgn="base" hangingPunct="1">
              <a:spcBef>
                <a:spcPct val="0"/>
              </a:spcBef>
              <a:spcAft>
                <a:spcPct val="0"/>
              </a:spcAft>
              <a:defRPr sz="2400" b="1">
                <a:solidFill>
                  <a:srgbClr val="D31145"/>
                </a:solidFill>
                <a:latin typeface="Verdana" pitchFamily="-32" charset="0"/>
                <a:ea typeface="ＭＳ Ｐゴシック" pitchFamily="-32" charset="-128"/>
              </a:defRPr>
            </a:lvl9pPr>
          </a:lstStyle>
          <a:p>
            <a:r>
              <a:rPr lang="en-GB" sz="4400" kern="0" dirty="0" smtClean="0">
                <a:effectLst>
                  <a:outerShdw blurRad="38100" dist="38100" dir="2700000" algn="tl">
                    <a:srgbClr val="000000">
                      <a:alpha val="43137"/>
                    </a:srgbClr>
                  </a:outerShdw>
                </a:effectLst>
              </a:rPr>
              <a:t>ENISA and standards</a:t>
            </a:r>
          </a:p>
          <a:p>
            <a:endParaRPr lang="en-GB" sz="2800" kern="0" dirty="0" smtClean="0">
              <a:effectLst>
                <a:outerShdw blurRad="38100" dist="38100" dir="2700000" algn="tl">
                  <a:srgbClr val="000000">
                    <a:alpha val="43137"/>
                  </a:srgbClr>
                </a:outerShdw>
              </a:effectLst>
            </a:endParaRPr>
          </a:p>
          <a:p>
            <a:r>
              <a:rPr lang="en-GB" sz="2800" kern="0" dirty="0" smtClean="0">
                <a:effectLst>
                  <a:outerShdw blurRad="38100" dist="38100" dir="2700000" algn="tl">
                    <a:srgbClr val="000000">
                      <a:alpha val="43137"/>
                    </a:srgbClr>
                  </a:outerShdw>
                </a:effectLst>
              </a:rPr>
              <a:t>S</a:t>
            </a:r>
            <a:r>
              <a:rPr lang="pl-PL" sz="2800" kern="0" dirty="0" smtClean="0">
                <a:effectLst>
                  <a:outerShdw blurRad="38100" dist="38100" dir="2700000" algn="tl">
                    <a:srgbClr val="000000">
                      <a:alpha val="43137"/>
                    </a:srgbClr>
                  </a:outerShdw>
                </a:effectLst>
              </a:rPr>
              <a:t>ławomir Górniak</a:t>
            </a:r>
          </a:p>
          <a:p>
            <a:r>
              <a:rPr lang="pl-PL" sz="1800" kern="0" dirty="0" smtClean="0">
                <a:effectLst>
                  <a:outerShdw blurRad="38100" dist="38100" dir="2700000" algn="tl">
                    <a:srgbClr val="000000">
                      <a:alpha val="43137"/>
                    </a:srgbClr>
                  </a:outerShdw>
                </a:effectLst>
              </a:rPr>
              <a:t>European Union Agency </a:t>
            </a:r>
          </a:p>
          <a:p>
            <a:r>
              <a:rPr lang="pl-PL" sz="1800" kern="0" dirty="0" smtClean="0">
                <a:effectLst>
                  <a:outerShdw blurRad="38100" dist="38100" dir="2700000" algn="tl">
                    <a:srgbClr val="000000">
                      <a:alpha val="43137"/>
                    </a:srgbClr>
                  </a:outerShdw>
                </a:effectLst>
              </a:rPr>
              <a:t>for Network and Information Security</a:t>
            </a:r>
            <a:endParaRPr lang="en-GB" sz="1800" kern="0" dirty="0" smtClean="0">
              <a:effectLst>
                <a:outerShdw blurRad="38100" dist="38100" dir="2700000" algn="tl">
                  <a:srgbClr val="000000">
                    <a:alpha val="43137"/>
                  </a:srgbClr>
                </a:outerShdw>
              </a:effectLst>
            </a:endParaRPr>
          </a:p>
          <a:p>
            <a:endParaRPr lang="en-GB" sz="3600" kern="0" dirty="0">
              <a:effectLst>
                <a:outerShdw blurRad="38100" dist="38100" dir="2700000" algn="tl">
                  <a:srgbClr val="000000">
                    <a:alpha val="43137"/>
                  </a:srgbClr>
                </a:outerShdw>
              </a:effectLst>
            </a:endParaRPr>
          </a:p>
          <a:p>
            <a:r>
              <a:rPr lang="en-GB" sz="2400" i="1" kern="0" dirty="0" smtClean="0">
                <a:effectLst>
                  <a:outerShdw blurRad="38100" dist="38100" dir="2700000" algn="tl">
                    <a:srgbClr val="000000">
                      <a:alpha val="43137"/>
                    </a:srgbClr>
                  </a:outerShdw>
                </a:effectLst>
              </a:rPr>
              <a:t>ITU SG17 meeting</a:t>
            </a:r>
          </a:p>
          <a:p>
            <a:r>
              <a:rPr lang="en-GB" sz="2000" b="0" i="1" kern="0" dirty="0" smtClean="0">
                <a:effectLst>
                  <a:outerShdw blurRad="38100" dist="38100" dir="2700000" algn="tl">
                    <a:srgbClr val="000000">
                      <a:alpha val="43137"/>
                    </a:srgbClr>
                  </a:outerShdw>
                </a:effectLst>
              </a:rPr>
              <a:t>Geneva, 17</a:t>
            </a:r>
            <a:r>
              <a:rPr lang="en-GB" sz="2000" b="0" i="1" kern="0" baseline="30000" dirty="0" smtClean="0">
                <a:effectLst>
                  <a:outerShdw blurRad="38100" dist="38100" dir="2700000" algn="tl">
                    <a:srgbClr val="000000">
                      <a:alpha val="43137"/>
                    </a:srgbClr>
                  </a:outerShdw>
                </a:effectLst>
              </a:rPr>
              <a:t>th</a:t>
            </a:r>
            <a:r>
              <a:rPr lang="en-GB" sz="2000" b="0" i="1" kern="0" dirty="0" smtClean="0">
                <a:effectLst>
                  <a:outerShdw blurRad="38100" dist="38100" dir="2700000" algn="tl">
                    <a:srgbClr val="000000">
                      <a:alpha val="43137"/>
                    </a:srgbClr>
                  </a:outerShdw>
                </a:effectLst>
              </a:rPr>
              <a:t> September 2014</a:t>
            </a:r>
            <a:endParaRPr lang="en-GB" sz="2000" b="0" i="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802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ETSI CEN-CENELEC Cyber Security Coordination Group (CSCG)</a:t>
            </a:r>
            <a:endParaRPr lang="pl-PL" dirty="0"/>
          </a:p>
        </p:txBody>
      </p:sp>
      <p:sp>
        <p:nvSpPr>
          <p:cNvPr id="5" name="Espace réservé du contenu 4"/>
          <p:cNvSpPr>
            <a:spLocks noGrp="1"/>
          </p:cNvSpPr>
          <p:nvPr>
            <p:ph idx="1"/>
          </p:nvPr>
        </p:nvSpPr>
        <p:spPr>
          <a:xfrm>
            <a:off x="827088" y="1981200"/>
            <a:ext cx="7921625" cy="3962400"/>
          </a:xfrm>
        </p:spPr>
        <p:txBody>
          <a:bodyPr/>
          <a:lstStyle/>
          <a:p>
            <a:pPr marL="342900" lvl="1" indent="-342900">
              <a:buChar char="•"/>
            </a:pPr>
            <a:r>
              <a:rPr lang="en-US" sz="2000" dirty="0">
                <a:solidFill>
                  <a:srgbClr val="193989"/>
                </a:solidFill>
                <a:cs typeface="ＭＳ Ｐゴシック" pitchFamily="-72" charset="-128"/>
              </a:rPr>
              <a:t>Give strategic advice to the technical committees of CEN, CENELEC and ETSI</a:t>
            </a:r>
          </a:p>
          <a:p>
            <a:pPr marL="342900" lvl="1" indent="-342900">
              <a:buChar char="•"/>
            </a:pPr>
            <a:r>
              <a:rPr lang="en-US" sz="2000" dirty="0" smtClean="0">
                <a:solidFill>
                  <a:srgbClr val="193989"/>
                </a:solidFill>
                <a:cs typeface="ＭＳ Ｐゴシック" pitchFamily="-72" charset="-128"/>
              </a:rPr>
              <a:t>Develop </a:t>
            </a:r>
            <a:r>
              <a:rPr lang="en-US" sz="2000" dirty="0">
                <a:solidFill>
                  <a:srgbClr val="193989"/>
                </a:solidFill>
                <a:cs typeface="ＭＳ Ｐゴシック" pitchFamily="-72" charset="-128"/>
              </a:rPr>
              <a:t>a gap analysis of European and International Standards on cyber security</a:t>
            </a:r>
          </a:p>
          <a:p>
            <a:pPr marL="342900" lvl="1" indent="-342900">
              <a:buChar char="•"/>
            </a:pPr>
            <a:r>
              <a:rPr lang="en-US" sz="2000" dirty="0" smtClean="0">
                <a:solidFill>
                  <a:srgbClr val="193989"/>
                </a:solidFill>
                <a:cs typeface="ＭＳ Ｐゴシック" pitchFamily="-72" charset="-128"/>
              </a:rPr>
              <a:t>Define </a:t>
            </a:r>
            <a:r>
              <a:rPr lang="en-US" sz="2000" dirty="0">
                <a:solidFill>
                  <a:srgbClr val="193989"/>
                </a:solidFill>
                <a:cs typeface="ＭＳ Ｐゴシック" pitchFamily="-72" charset="-128"/>
              </a:rPr>
              <a:t>of joint European requirements for European and International Standards on cyber security</a:t>
            </a:r>
          </a:p>
          <a:p>
            <a:pPr marL="342900" lvl="1" indent="-342900">
              <a:buChar char="•"/>
            </a:pPr>
            <a:r>
              <a:rPr lang="en-US" sz="2000" dirty="0" smtClean="0">
                <a:solidFill>
                  <a:srgbClr val="193989"/>
                </a:solidFill>
                <a:cs typeface="ＭＳ Ｐゴシック" pitchFamily="-72" charset="-128"/>
              </a:rPr>
              <a:t>Establish </a:t>
            </a:r>
            <a:r>
              <a:rPr lang="en-US" sz="2000" dirty="0">
                <a:solidFill>
                  <a:srgbClr val="193989"/>
                </a:solidFill>
                <a:cs typeface="ＭＳ Ｐゴシック" pitchFamily="-72" charset="-128"/>
              </a:rPr>
              <a:t>a European roadmap on standardization of cyber security </a:t>
            </a:r>
          </a:p>
          <a:p>
            <a:pPr marL="342900" lvl="1" indent="-342900">
              <a:buChar char="•"/>
            </a:pPr>
            <a:r>
              <a:rPr lang="en-US" sz="2000" dirty="0" smtClean="0">
                <a:solidFill>
                  <a:srgbClr val="193989"/>
                </a:solidFill>
                <a:cs typeface="ＭＳ Ｐゴシック" pitchFamily="-72" charset="-128"/>
              </a:rPr>
              <a:t>Act </a:t>
            </a:r>
            <a:r>
              <a:rPr lang="en-US" sz="2000" dirty="0">
                <a:solidFill>
                  <a:srgbClr val="193989"/>
                </a:solidFill>
                <a:cs typeface="ＭＳ Ｐゴシック" pitchFamily="-72" charset="-128"/>
              </a:rPr>
              <a:t>as contact point for all questions of EU institutions relating to standardization of cyber security</a:t>
            </a:r>
          </a:p>
          <a:p>
            <a:pPr marL="342900" lvl="1" indent="-342900">
              <a:buChar char="•"/>
            </a:pPr>
            <a:r>
              <a:rPr lang="en-US" sz="2000" dirty="0" smtClean="0">
                <a:solidFill>
                  <a:srgbClr val="193989"/>
                </a:solidFill>
                <a:cs typeface="ＭＳ Ｐゴシック" pitchFamily="-72" charset="-128"/>
              </a:rPr>
              <a:t>Suggest</a:t>
            </a:r>
            <a:r>
              <a:rPr lang="en-US" sz="2000" dirty="0">
                <a:solidFill>
                  <a:srgbClr val="193989"/>
                </a:solidFill>
                <a:cs typeface="ＭＳ Ｐゴシック" pitchFamily="-72" charset="-128"/>
              </a:rPr>
              <a:t> a joint US and European strategy for the establishment of a framework of International standards on cyber security</a:t>
            </a:r>
          </a:p>
          <a:p>
            <a:pPr marL="342900" lvl="1" indent="-342900">
              <a:buChar char="•"/>
            </a:pPr>
            <a:endParaRPr lang="en-GB" sz="2000" dirty="0">
              <a:solidFill>
                <a:srgbClr val="193989"/>
              </a:solidFill>
              <a:cs typeface="ＭＳ Ｐゴシック" pitchFamily="-72" charset="-128"/>
            </a:endParaRPr>
          </a:p>
          <a:p>
            <a:pPr marL="342900" lvl="1" indent="-342900">
              <a:buChar char="•"/>
            </a:pPr>
            <a:endParaRPr lang="en-GB" sz="2000" dirty="0">
              <a:solidFill>
                <a:srgbClr val="193989"/>
              </a:solidFill>
              <a:cs typeface="ＭＳ Ｐゴシック" pitchFamily="-72" charset="-128"/>
            </a:endParaRPr>
          </a:p>
          <a:p>
            <a:endParaRPr lang="en-GB" dirty="0" smtClean="0"/>
          </a:p>
        </p:txBody>
      </p:sp>
    </p:spTree>
    <p:extLst>
      <p:ext uri="{BB962C8B-B14F-4D97-AF65-F5344CB8AC3E}">
        <p14:creationId xmlns:p14="http://schemas.microsoft.com/office/powerpoint/2010/main" val="94968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CSCG Action Plan</a:t>
            </a:r>
            <a:endParaRPr lang="en-GB" dirty="0"/>
          </a:p>
        </p:txBody>
      </p:sp>
      <p:sp>
        <p:nvSpPr>
          <p:cNvPr id="3" name="Content Placeholder 2"/>
          <p:cNvSpPr>
            <a:spLocks noGrp="1"/>
          </p:cNvSpPr>
          <p:nvPr>
            <p:ph idx="1"/>
          </p:nvPr>
        </p:nvSpPr>
        <p:spPr/>
        <p:txBody>
          <a:bodyPr/>
          <a:lstStyle/>
          <a:p>
            <a:r>
              <a:rPr lang="en-GB" sz="1800" dirty="0" smtClean="0">
                <a:solidFill>
                  <a:srgbClr val="FF0000"/>
                </a:solidFill>
              </a:rPr>
              <a:t>#1 – Governance Framework</a:t>
            </a:r>
          </a:p>
          <a:p>
            <a:r>
              <a:rPr lang="en-GB" sz="1800" dirty="0" smtClean="0"/>
              <a:t>#2 – Common Understanding Of “Cyber Security”</a:t>
            </a:r>
          </a:p>
          <a:p>
            <a:r>
              <a:rPr lang="en-GB" sz="1800" dirty="0" smtClean="0"/>
              <a:t>#3 – Trust In The European Digital Environment</a:t>
            </a:r>
          </a:p>
          <a:p>
            <a:r>
              <a:rPr lang="en-GB" sz="1800" dirty="0" smtClean="0"/>
              <a:t>#4 – European </a:t>
            </a:r>
            <a:r>
              <a:rPr lang="en-GB" sz="1800" dirty="0" err="1" smtClean="0"/>
              <a:t>Pki</a:t>
            </a:r>
            <a:r>
              <a:rPr lang="en-GB" sz="1800" dirty="0" smtClean="0"/>
              <a:t> And Cryptographic Capabilities</a:t>
            </a:r>
          </a:p>
          <a:p>
            <a:r>
              <a:rPr lang="en-GB" sz="1800" dirty="0" smtClean="0">
                <a:solidFill>
                  <a:srgbClr val="FF0000"/>
                </a:solidFill>
              </a:rPr>
              <a:t>#5 – European Cyber Security Label</a:t>
            </a:r>
          </a:p>
          <a:p>
            <a:r>
              <a:rPr lang="en-GB" sz="1800" dirty="0" smtClean="0"/>
              <a:t>#6 – European Cyber Security Requirements</a:t>
            </a:r>
          </a:p>
          <a:p>
            <a:r>
              <a:rPr lang="en-GB" sz="1800" dirty="0" smtClean="0"/>
              <a:t>#7 – European Cyber Security Research</a:t>
            </a:r>
          </a:p>
          <a:p>
            <a:r>
              <a:rPr lang="en-GB" sz="1800" dirty="0" smtClean="0"/>
              <a:t>#8 – </a:t>
            </a:r>
            <a:r>
              <a:rPr lang="en-GB" sz="1800" dirty="0" err="1" smtClean="0"/>
              <a:t>Eu</a:t>
            </a:r>
            <a:r>
              <a:rPr lang="en-GB" sz="1800" dirty="0" smtClean="0"/>
              <a:t> Industrial Forum On Cyber Security Standards</a:t>
            </a:r>
          </a:p>
          <a:p>
            <a:r>
              <a:rPr lang="en-GB" sz="1800" dirty="0" smtClean="0">
                <a:solidFill>
                  <a:srgbClr val="FF0000"/>
                </a:solidFill>
              </a:rPr>
              <a:t>#9 – </a:t>
            </a:r>
            <a:r>
              <a:rPr lang="en-GB" sz="1800" dirty="0" err="1" smtClean="0">
                <a:solidFill>
                  <a:srgbClr val="FF0000"/>
                </a:solidFill>
              </a:rPr>
              <a:t>Eu</a:t>
            </a:r>
            <a:r>
              <a:rPr lang="en-GB" sz="1800" dirty="0" smtClean="0">
                <a:solidFill>
                  <a:srgbClr val="FF0000"/>
                </a:solidFill>
              </a:rPr>
              <a:t> Global Initiative On Cyber Security Standards</a:t>
            </a:r>
          </a:p>
          <a:p>
            <a:endParaRPr lang="en-GB" sz="1800" dirty="0"/>
          </a:p>
        </p:txBody>
      </p:sp>
    </p:spTree>
    <p:extLst>
      <p:ext uri="{BB962C8B-B14F-4D97-AF65-F5344CB8AC3E}">
        <p14:creationId xmlns:p14="http://schemas.microsoft.com/office/powerpoint/2010/main" val="30942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772400" cy="685800"/>
          </a:xfrm>
        </p:spPr>
        <p:txBody>
          <a:bodyPr/>
          <a:lstStyle/>
          <a:p>
            <a:r>
              <a:rPr lang="en-GB" dirty="0" smtClean="0"/>
              <a:t>Governance framework </a:t>
            </a:r>
            <a:br>
              <a:rPr lang="en-GB" dirty="0" smtClean="0"/>
            </a:br>
            <a:r>
              <a:rPr lang="en-GB" dirty="0" smtClean="0"/>
              <a:t>Strategic options</a:t>
            </a:r>
            <a:endParaRPr lang="en-GB" dirty="0"/>
          </a:p>
        </p:txBody>
      </p:sp>
      <p:sp>
        <p:nvSpPr>
          <p:cNvPr id="3" name="Content Placeholder 2"/>
          <p:cNvSpPr>
            <a:spLocks noGrp="1"/>
          </p:cNvSpPr>
          <p:nvPr>
            <p:ph idx="1"/>
          </p:nvPr>
        </p:nvSpPr>
        <p:spPr>
          <a:xfrm>
            <a:off x="683568" y="1412776"/>
            <a:ext cx="7772400" cy="4680520"/>
          </a:xfrm>
        </p:spPr>
        <p:txBody>
          <a:bodyPr/>
          <a:lstStyle/>
          <a:p>
            <a:r>
              <a:rPr lang="en-GB" sz="1800" dirty="0" smtClean="0"/>
              <a:t>General recommendations</a:t>
            </a:r>
          </a:p>
          <a:p>
            <a:pPr lvl="1"/>
            <a:r>
              <a:rPr lang="en-GB" sz="1800" dirty="0" smtClean="0"/>
              <a:t>Lack of consideration from stakeholders</a:t>
            </a:r>
          </a:p>
          <a:p>
            <a:r>
              <a:rPr lang="en-GB" sz="1800" dirty="0" smtClean="0"/>
              <a:t>Recommendations targeting organisations</a:t>
            </a:r>
          </a:p>
          <a:p>
            <a:pPr lvl="1"/>
            <a:r>
              <a:rPr lang="en-GB" sz="1800" dirty="0" smtClean="0"/>
              <a:t>Examples: ISO 27k, 31k</a:t>
            </a:r>
          </a:p>
          <a:p>
            <a:pPr lvl="1"/>
            <a:r>
              <a:rPr lang="en-GB" sz="1800" dirty="0" smtClean="0"/>
              <a:t>Regulated environment</a:t>
            </a:r>
          </a:p>
          <a:p>
            <a:pPr lvl="1"/>
            <a:r>
              <a:rPr lang="en-GB" sz="1800" dirty="0" smtClean="0"/>
              <a:t>EU framework </a:t>
            </a:r>
            <a:r>
              <a:rPr lang="en-GB" sz="1800" dirty="0"/>
              <a:t>for </a:t>
            </a:r>
            <a:r>
              <a:rPr lang="en-GB" sz="1800" dirty="0" smtClean="0"/>
              <a:t>requiring a </a:t>
            </a:r>
            <a:r>
              <a:rPr lang="en-GB" sz="1800" dirty="0"/>
              <a:t>lot of resources </a:t>
            </a:r>
            <a:r>
              <a:rPr lang="en-GB" sz="1800" dirty="0" smtClean="0"/>
              <a:t>(research, following-up activities)</a:t>
            </a:r>
          </a:p>
          <a:p>
            <a:r>
              <a:rPr lang="en-GB" sz="1800" dirty="0"/>
              <a:t>R</a:t>
            </a:r>
            <a:r>
              <a:rPr lang="en-GB" sz="1800" dirty="0" smtClean="0"/>
              <a:t>ecommendations </a:t>
            </a:r>
            <a:r>
              <a:rPr lang="en-GB" sz="1800" dirty="0"/>
              <a:t>for </a:t>
            </a:r>
            <a:r>
              <a:rPr lang="en-GB" sz="1800" dirty="0" smtClean="0"/>
              <a:t>products and services</a:t>
            </a:r>
          </a:p>
          <a:p>
            <a:pPr lvl="1"/>
            <a:r>
              <a:rPr lang="en-GB" sz="1800" dirty="0" smtClean="0"/>
              <a:t>Similarities: Common Criteria</a:t>
            </a:r>
          </a:p>
          <a:p>
            <a:pPr lvl="1"/>
            <a:r>
              <a:rPr lang="en-GB" sz="1800" dirty="0" smtClean="0"/>
              <a:t>Problem in definition of ‘products’ and ‘services’ in the converging world</a:t>
            </a:r>
          </a:p>
          <a:p>
            <a:r>
              <a:rPr lang="en-GB" sz="1800" dirty="0"/>
              <a:t>Recommendations targeted </a:t>
            </a:r>
            <a:r>
              <a:rPr lang="en-GB" sz="1800" dirty="0" smtClean="0"/>
              <a:t>on </a:t>
            </a:r>
            <a:r>
              <a:rPr lang="en-GB" sz="1800" dirty="0"/>
              <a:t>(classes of) functions, products or services </a:t>
            </a:r>
            <a:endParaRPr lang="en-GB" sz="1800" dirty="0" smtClean="0"/>
          </a:p>
          <a:p>
            <a:pPr lvl="1"/>
            <a:r>
              <a:rPr lang="en-GB" sz="1800" dirty="0" smtClean="0"/>
              <a:t>“Mash-up</a:t>
            </a:r>
            <a:r>
              <a:rPr lang="en-GB" sz="1800" dirty="0"/>
              <a:t>" </a:t>
            </a:r>
            <a:r>
              <a:rPr lang="en-GB" sz="1800" dirty="0" smtClean="0"/>
              <a:t>approach – “ad hoc” solution</a:t>
            </a:r>
          </a:p>
          <a:p>
            <a:pPr lvl="1"/>
            <a:r>
              <a:rPr lang="en-GB" sz="1800" dirty="0" smtClean="0"/>
              <a:t>Functions, products, services to be selected following an appropriate process</a:t>
            </a:r>
            <a:endParaRPr lang="en-GB" sz="1800" dirty="0"/>
          </a:p>
        </p:txBody>
      </p:sp>
    </p:spTree>
    <p:extLst>
      <p:ext uri="{BB962C8B-B14F-4D97-AF65-F5344CB8AC3E}">
        <p14:creationId xmlns:p14="http://schemas.microsoft.com/office/powerpoint/2010/main" val="1808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772400" cy="685800"/>
          </a:xfrm>
        </p:spPr>
        <p:txBody>
          <a:bodyPr/>
          <a:lstStyle/>
          <a:p>
            <a:r>
              <a:rPr lang="en-GB" dirty="0" smtClean="0"/>
              <a:t>European Cyber-Security Label</a:t>
            </a:r>
            <a:endParaRPr lang="en-GB" dirty="0"/>
          </a:p>
        </p:txBody>
      </p:sp>
      <p:pic>
        <p:nvPicPr>
          <p:cNvPr id="4" name="Picture 3"/>
          <p:cNvPicPr>
            <a:picLocks noChangeAspect="1"/>
          </p:cNvPicPr>
          <p:nvPr/>
        </p:nvPicPr>
        <p:blipFill>
          <a:blip r:embed="rId2"/>
          <a:stretch>
            <a:fillRect/>
          </a:stretch>
        </p:blipFill>
        <p:spPr>
          <a:xfrm>
            <a:off x="2771800" y="1234479"/>
            <a:ext cx="3672408" cy="5201915"/>
          </a:xfrm>
          <a:prstGeom prst="rect">
            <a:avLst/>
          </a:prstGeom>
        </p:spPr>
      </p:pic>
    </p:spTree>
    <p:extLst>
      <p:ext uri="{BB962C8B-B14F-4D97-AF65-F5344CB8AC3E}">
        <p14:creationId xmlns:p14="http://schemas.microsoft.com/office/powerpoint/2010/main" val="306530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Example</a:t>
            </a:r>
            <a:r>
              <a:rPr lang="en-US" dirty="0" smtClean="0"/>
              <a:t>: ETSI ESI “</a:t>
            </a:r>
            <a:r>
              <a:rPr lang="en-US" dirty="0" err="1" smtClean="0"/>
              <a:t>Algo</a:t>
            </a:r>
            <a:r>
              <a:rPr lang="en-US" dirty="0" smtClean="0"/>
              <a:t> paper”</a:t>
            </a:r>
            <a:endParaRPr lang="pl-PL" dirty="0"/>
          </a:p>
        </p:txBody>
      </p:sp>
      <p:sp>
        <p:nvSpPr>
          <p:cNvPr id="3" name="Content Placeholder 2"/>
          <p:cNvSpPr>
            <a:spLocks noGrp="1"/>
          </p:cNvSpPr>
          <p:nvPr>
            <p:ph idx="1"/>
          </p:nvPr>
        </p:nvSpPr>
        <p:spPr/>
        <p:txBody>
          <a:bodyPr/>
          <a:lstStyle/>
          <a:p>
            <a:r>
              <a:rPr lang="en-US" dirty="0"/>
              <a:t>ETSI TR 119 312</a:t>
            </a:r>
            <a:endParaRPr lang="en-US" dirty="0" smtClean="0"/>
          </a:p>
          <a:p>
            <a:pPr lvl="1"/>
            <a:r>
              <a:rPr lang="en-US" dirty="0"/>
              <a:t>Business Guidance on Cryptographic Suites</a:t>
            </a:r>
          </a:p>
          <a:p>
            <a:r>
              <a:rPr lang="en-US" dirty="0" smtClean="0"/>
              <a:t>ETSI </a:t>
            </a:r>
            <a:r>
              <a:rPr lang="en-US" dirty="0"/>
              <a:t>TS </a:t>
            </a:r>
            <a:r>
              <a:rPr lang="en-US" dirty="0" smtClean="0"/>
              <a:t>119 312</a:t>
            </a:r>
          </a:p>
          <a:p>
            <a:pPr lvl="1"/>
            <a:r>
              <a:rPr lang="en-US" dirty="0" smtClean="0"/>
              <a:t>Cryptographic suites</a:t>
            </a:r>
            <a:endParaRPr lang="en-US" dirty="0"/>
          </a:p>
          <a:p>
            <a:r>
              <a:rPr lang="en-US" dirty="0" smtClean="0"/>
              <a:t>ENISA reports 2013</a:t>
            </a:r>
          </a:p>
          <a:p>
            <a:pPr lvl="1"/>
            <a:r>
              <a:rPr lang="pl-PL" dirty="0" err="1" smtClean="0"/>
              <a:t>Recommended</a:t>
            </a:r>
            <a:r>
              <a:rPr lang="pl-PL" dirty="0" smtClean="0"/>
              <a:t> </a:t>
            </a:r>
            <a:r>
              <a:rPr lang="pl-PL" dirty="0" err="1"/>
              <a:t>cryptographic</a:t>
            </a:r>
            <a:r>
              <a:rPr lang="pl-PL" dirty="0"/>
              <a:t> </a:t>
            </a:r>
            <a:r>
              <a:rPr lang="pl-PL" dirty="0" err="1"/>
              <a:t>measures</a:t>
            </a:r>
            <a:r>
              <a:rPr lang="pl-PL" dirty="0"/>
              <a:t> </a:t>
            </a:r>
            <a:endParaRPr lang="en-US" dirty="0" smtClean="0"/>
          </a:p>
          <a:p>
            <a:pPr lvl="1"/>
            <a:r>
              <a:rPr lang="en-US" dirty="0"/>
              <a:t>Algorithms, Key Sizes and </a:t>
            </a:r>
            <a:r>
              <a:rPr lang="en-US" dirty="0" smtClean="0"/>
              <a:t>Parameters</a:t>
            </a:r>
          </a:p>
          <a:p>
            <a:r>
              <a:rPr lang="en-US" dirty="0" smtClean="0"/>
              <a:t>Collaboration 2014 –&gt;</a:t>
            </a:r>
          </a:p>
          <a:p>
            <a:endParaRPr lang="pl-PL" dirty="0"/>
          </a:p>
        </p:txBody>
      </p:sp>
    </p:spTree>
    <p:extLst>
      <p:ext uri="{BB962C8B-B14F-4D97-AF65-F5344CB8AC3E}">
        <p14:creationId xmlns:p14="http://schemas.microsoft.com/office/powerpoint/2010/main" val="313233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46200" y="401696"/>
            <a:ext cx="7772400" cy="685800"/>
          </a:xfrm>
        </p:spPr>
        <p:txBody>
          <a:bodyPr/>
          <a:lstStyle/>
          <a:p>
            <a:r>
              <a:rPr lang="pl-PL" altLang="en-US" dirty="0" smtClean="0"/>
              <a:t>Example: </a:t>
            </a:r>
            <a:r>
              <a:rPr lang="en-GB" altLang="en-US" dirty="0" smtClean="0"/>
              <a:t>Security measures for smart grids</a:t>
            </a:r>
            <a:r>
              <a:rPr lang="pl-PL" altLang="en-US" dirty="0" smtClean="0"/>
              <a:t> - c</a:t>
            </a:r>
            <a:r>
              <a:rPr lang="en-US" altLang="en-US" dirty="0" err="1" smtClean="0"/>
              <a:t>onceptual</a:t>
            </a:r>
            <a:r>
              <a:rPr lang="en-US" altLang="en-US" dirty="0" smtClean="0"/>
              <a:t> model </a:t>
            </a:r>
            <a:endParaRPr lang="en-GB" altLang="en-US" dirty="0" smtClean="0"/>
          </a:p>
        </p:txBody>
      </p:sp>
      <p:sp>
        <p:nvSpPr>
          <p:cNvPr id="18435" name="Content Placeholder 3"/>
          <p:cNvSpPr>
            <a:spLocks noGrp="1"/>
          </p:cNvSpPr>
          <p:nvPr>
            <p:ph sz="half" idx="1"/>
          </p:nvPr>
        </p:nvSpPr>
        <p:spPr>
          <a:xfrm>
            <a:off x="614756" y="1231991"/>
            <a:ext cx="3810000" cy="3962400"/>
          </a:xfrm>
        </p:spPr>
        <p:txBody>
          <a:bodyPr/>
          <a:lstStyle/>
          <a:p>
            <a:r>
              <a:rPr lang="en-GB" altLang="en-US" sz="1800" dirty="0" smtClean="0"/>
              <a:t>Milestones:</a:t>
            </a:r>
          </a:p>
          <a:p>
            <a:pPr lvl="1"/>
            <a:r>
              <a:rPr lang="en-GB" altLang="en-US" sz="1400" dirty="0" smtClean="0"/>
              <a:t>1</a:t>
            </a:r>
            <a:r>
              <a:rPr lang="en-GB" altLang="en-US" sz="1400" baseline="30000" dirty="0" smtClean="0"/>
              <a:t>st</a:t>
            </a:r>
            <a:r>
              <a:rPr lang="en-GB" altLang="en-US" sz="1400" dirty="0" smtClean="0"/>
              <a:t> version, ENISA publication, Dec 2012</a:t>
            </a:r>
          </a:p>
          <a:p>
            <a:pPr lvl="1"/>
            <a:r>
              <a:rPr lang="en-GB" altLang="en-US" sz="1400" dirty="0" smtClean="0"/>
              <a:t>2</a:t>
            </a:r>
            <a:r>
              <a:rPr lang="en-GB" altLang="en-US" sz="1400" baseline="30000" dirty="0" smtClean="0"/>
              <a:t>nd</a:t>
            </a:r>
            <a:r>
              <a:rPr lang="en-GB" altLang="en-US" sz="1400" dirty="0" smtClean="0"/>
              <a:t> version, EG2 security measures, April 2014</a:t>
            </a:r>
          </a:p>
          <a:p>
            <a:pPr lvl="1"/>
            <a:r>
              <a:rPr lang="en-GB" altLang="en-US" sz="1400" dirty="0" smtClean="0"/>
              <a:t>Mapping between security measures and M/490 SGIS security levels</a:t>
            </a:r>
          </a:p>
          <a:p>
            <a:r>
              <a:rPr lang="en-GB" altLang="en-US" sz="1800" dirty="0" smtClean="0"/>
              <a:t>Approach</a:t>
            </a:r>
          </a:p>
          <a:p>
            <a:pPr lvl="1"/>
            <a:r>
              <a:rPr lang="en-GB" altLang="en-US" sz="1400" dirty="0" smtClean="0"/>
              <a:t>Risk instead of compliance based approach</a:t>
            </a:r>
          </a:p>
          <a:p>
            <a:pPr lvl="1"/>
            <a:r>
              <a:rPr lang="en-GB" altLang="en-US" sz="1400" dirty="0" smtClean="0"/>
              <a:t>Three level approach</a:t>
            </a:r>
          </a:p>
          <a:p>
            <a:pPr lvl="2"/>
            <a:r>
              <a:rPr lang="en-GB" altLang="en-US" sz="1200" dirty="0" smtClean="0"/>
              <a:t>Risk assessment (by operators)</a:t>
            </a:r>
          </a:p>
          <a:p>
            <a:pPr lvl="2"/>
            <a:r>
              <a:rPr lang="en-GB" altLang="en-US" sz="1200" dirty="0" smtClean="0"/>
              <a:t>Appropriate measures (baseline)</a:t>
            </a:r>
          </a:p>
          <a:p>
            <a:pPr lvl="2"/>
            <a:r>
              <a:rPr lang="en-GB" altLang="en-US" sz="1200" dirty="0" smtClean="0"/>
              <a:t>3 Sophistication levels per each measure (implementation sophistication)</a:t>
            </a:r>
          </a:p>
          <a:p>
            <a:r>
              <a:rPr lang="en-GB" altLang="en-US" sz="1800" dirty="0" smtClean="0"/>
              <a:t>11 control domains </a:t>
            </a:r>
          </a:p>
          <a:p>
            <a:r>
              <a:rPr lang="en-GB" altLang="en-US" sz="1800" dirty="0" smtClean="0"/>
              <a:t>42 measures</a:t>
            </a:r>
          </a:p>
          <a:p>
            <a:endParaRPr lang="en-GB" altLang="en-US" dirty="0" smtClean="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756" y="1496582"/>
            <a:ext cx="4434817" cy="40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8712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idx="1"/>
          </p:nvPr>
        </p:nvSpPr>
        <p:spPr>
          <a:xfrm>
            <a:off x="89117" y="1166403"/>
            <a:ext cx="8559713" cy="3962400"/>
          </a:xfrm>
        </p:spPr>
        <p:txBody>
          <a:bodyPr/>
          <a:lstStyle/>
          <a:p>
            <a:pPr marL="0" indent="0">
              <a:buNone/>
            </a:pPr>
            <a:r>
              <a:rPr lang="en-US" dirty="0" smtClean="0">
                <a:latin typeface="Calibri" pitchFamily="34" charset="0"/>
                <a:cs typeface="Calibri" pitchFamily="34" charset="0"/>
              </a:rPr>
              <a:t>European </a:t>
            </a:r>
            <a:r>
              <a:rPr lang="en-US" dirty="0">
                <a:latin typeface="Calibri" pitchFamily="34" charset="0"/>
                <a:cs typeface="Calibri" pitchFamily="34" charset="0"/>
              </a:rPr>
              <a:t>Union Agency for Network and Information Security</a:t>
            </a:r>
          </a:p>
          <a:p>
            <a:pPr marL="0" indent="0">
              <a:buNone/>
            </a:pPr>
            <a:r>
              <a:rPr lang="en-US" dirty="0">
                <a:latin typeface="Calibri" pitchFamily="34" charset="0"/>
                <a:cs typeface="Calibri" pitchFamily="34" charset="0"/>
              </a:rPr>
              <a:t>Science and Technology Park of Crete </a:t>
            </a:r>
          </a:p>
          <a:p>
            <a:pPr marL="0" indent="0">
              <a:buNone/>
            </a:pPr>
            <a:r>
              <a:rPr lang="en-GB" dirty="0">
                <a:latin typeface="Calibri" pitchFamily="34" charset="0"/>
                <a:cs typeface="Calibri" pitchFamily="34" charset="0"/>
              </a:rPr>
              <a:t>P.O. Box 1309 </a:t>
            </a:r>
          </a:p>
          <a:p>
            <a:pPr marL="0" indent="0">
              <a:buNone/>
            </a:pPr>
            <a:r>
              <a:rPr lang="en-GB" dirty="0">
                <a:latin typeface="Calibri" pitchFamily="34" charset="0"/>
                <a:cs typeface="Calibri" pitchFamily="34" charset="0"/>
              </a:rPr>
              <a:t>71001 </a:t>
            </a:r>
            <a:r>
              <a:rPr lang="en-GB" dirty="0" err="1">
                <a:latin typeface="Calibri" pitchFamily="34" charset="0"/>
                <a:cs typeface="Calibri" pitchFamily="34" charset="0"/>
              </a:rPr>
              <a:t>Heraklion</a:t>
            </a:r>
            <a:endParaRPr lang="en-GB" dirty="0">
              <a:latin typeface="Calibri" pitchFamily="34" charset="0"/>
              <a:cs typeface="Calibri" pitchFamily="34" charset="0"/>
            </a:endParaRPr>
          </a:p>
          <a:p>
            <a:pPr marL="0" indent="0">
              <a:buNone/>
            </a:pPr>
            <a:r>
              <a:rPr lang="en-GB" dirty="0">
                <a:latin typeface="Calibri" pitchFamily="34" charset="0"/>
                <a:cs typeface="Calibri" pitchFamily="34" charset="0"/>
              </a:rPr>
              <a:t>Crete</a:t>
            </a:r>
          </a:p>
          <a:p>
            <a:pPr marL="0" indent="0">
              <a:buNone/>
            </a:pPr>
            <a:r>
              <a:rPr lang="en-GB" dirty="0">
                <a:latin typeface="Calibri" pitchFamily="34" charset="0"/>
                <a:cs typeface="Calibri" pitchFamily="34" charset="0"/>
              </a:rPr>
              <a:t>Greece </a:t>
            </a:r>
            <a:endParaRPr lang="en-GB" dirty="0" smtClean="0">
              <a:latin typeface="Calibri" pitchFamily="34" charset="0"/>
              <a:cs typeface="Calibri" pitchFamily="34" charset="0"/>
            </a:endParaRPr>
          </a:p>
          <a:p>
            <a:pPr marL="0" indent="0">
              <a:buNone/>
            </a:pPr>
            <a:endParaRPr lang="en-GB" dirty="0" smtClean="0">
              <a:latin typeface="Calibri" pitchFamily="34" charset="0"/>
              <a:cs typeface="Calibri" pitchFamily="34" charset="0"/>
            </a:endParaRPr>
          </a:p>
          <a:p>
            <a:pPr marL="0" indent="0">
              <a:buNone/>
            </a:pPr>
            <a:r>
              <a:rPr lang="en-US" dirty="0"/>
              <a:t>Follow </a:t>
            </a:r>
            <a:r>
              <a:rPr lang="en-US" dirty="0" smtClean="0"/>
              <a:t>ENISA</a:t>
            </a:r>
          </a:p>
          <a:p>
            <a:pPr marL="0" indent="0">
              <a:buNone/>
            </a:pPr>
            <a:endParaRPr lang="en-US" dirty="0" smtClean="0"/>
          </a:p>
          <a:p>
            <a:pPr marL="0" indent="0">
              <a:buNone/>
            </a:pPr>
            <a:endParaRPr lang="en-US" dirty="0" smtClean="0"/>
          </a:p>
          <a:p>
            <a:pPr marL="0" indent="0">
              <a:buNone/>
            </a:pPr>
            <a:r>
              <a:rPr lang="en-US" dirty="0" smtClean="0"/>
              <a:t>http://www.enisa.europa.eu</a:t>
            </a:r>
          </a:p>
          <a:p>
            <a:pPr marL="0" indent="0" eaLnBrk="1" hangingPunct="1">
              <a:buNone/>
            </a:pPr>
            <a:r>
              <a:rPr lang="nl-BE" dirty="0" smtClean="0"/>
              <a:t> </a:t>
            </a:r>
            <a:endParaRPr lang="nl-BE" dirty="0"/>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167" y="4904184"/>
            <a:ext cx="359296" cy="35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093" y="4904184"/>
            <a:ext cx="359296" cy="35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401" y="4904184"/>
            <a:ext cx="359296" cy="35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4941168"/>
            <a:ext cx="358324" cy="37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7527" y="4914267"/>
            <a:ext cx="375270" cy="37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74171" y="1983110"/>
            <a:ext cx="2952327" cy="389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697" y="4914267"/>
            <a:ext cx="358324" cy="37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41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4363" y="628650"/>
            <a:ext cx="6321425" cy="685800"/>
          </a:xfrm>
        </p:spPr>
        <p:txBody>
          <a:bodyPr/>
          <a:lstStyle/>
          <a:p>
            <a:r>
              <a:rPr lang="en-US" altLang="en-US" sz="2400" smtClean="0"/>
              <a:t>European Union Agency</a:t>
            </a:r>
            <a:br>
              <a:rPr lang="en-US" altLang="en-US" sz="2400" smtClean="0"/>
            </a:br>
            <a:r>
              <a:rPr lang="en-US" altLang="en-US" sz="2000" smtClean="0"/>
              <a:t>for Network and Information Security</a:t>
            </a:r>
            <a:endParaRPr lang="pl-PL" altLang="en-US" sz="2400" smtClean="0"/>
          </a:p>
        </p:txBody>
      </p:sp>
      <p:sp>
        <p:nvSpPr>
          <p:cNvPr id="13315" name="Content Placeholder 2"/>
          <p:cNvSpPr>
            <a:spLocks noGrp="1"/>
          </p:cNvSpPr>
          <p:nvPr>
            <p:ph idx="1"/>
          </p:nvPr>
        </p:nvSpPr>
        <p:spPr/>
        <p:txBody>
          <a:bodyPr/>
          <a:lstStyle/>
          <a:p>
            <a:r>
              <a:rPr lang="en-US" altLang="en-US" sz="2000" smtClean="0"/>
              <a:t>Established in 2004</a:t>
            </a:r>
          </a:p>
          <a:p>
            <a:r>
              <a:rPr lang="en-US" altLang="en-US" sz="2000" smtClean="0"/>
              <a:t>Centre of expertise: Writing reports that analyse data on security practices in Europe and on emerging risks (e.g. cloud computing, exercises, national contingency plans) </a:t>
            </a:r>
          </a:p>
          <a:p>
            <a:r>
              <a:rPr lang="en-US" altLang="en-US" sz="2000" smtClean="0"/>
              <a:t>Supporting the European Commission &amp; Member States in their policy initiatives (e.g. setting up and training CERTs, seminars for national exercises)</a:t>
            </a:r>
          </a:p>
          <a:p>
            <a:r>
              <a:rPr lang="en-US" altLang="en-US" sz="2000" smtClean="0"/>
              <a:t>Facilitating cross-border cooperation (e.g. supporting cyber security exercises)</a:t>
            </a:r>
          </a:p>
          <a:p>
            <a:r>
              <a:rPr lang="en-US" altLang="en-US" sz="2000" smtClean="0"/>
              <a:t>Ensuring a coherent pan-European approach (e.g. supporting the implementation of article 13a)</a:t>
            </a:r>
          </a:p>
          <a:p>
            <a:endParaRPr lang="pl-PL" altLang="en-US" sz="2000" smtClean="0"/>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04813"/>
            <a:ext cx="1690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93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755650" y="-26988"/>
            <a:ext cx="7704138"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rgbClr val="D31145"/>
                </a:solidFill>
                <a:latin typeface="+mj-lt"/>
                <a:ea typeface="+mj-ea"/>
                <a:cs typeface="ＭＳ Ｐゴシック" pitchFamily="-72" charset="-128"/>
              </a:defRPr>
            </a:lvl1pPr>
            <a:lvl2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2pPr>
            <a:lvl3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3pPr>
            <a:lvl4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4pPr>
            <a:lvl5pPr algn="ctr" rtl="0" eaLnBrk="0" fontAlgn="base" hangingPunct="0">
              <a:spcBef>
                <a:spcPct val="0"/>
              </a:spcBef>
              <a:spcAft>
                <a:spcPct val="0"/>
              </a:spcAft>
              <a:defRPr sz="2800" b="1">
                <a:solidFill>
                  <a:srgbClr val="D31145"/>
                </a:solidFill>
                <a:latin typeface="Verdana" pitchFamily="-32" charset="0"/>
                <a:ea typeface="ＭＳ Ｐゴシック" pitchFamily="-32" charset="-128"/>
                <a:cs typeface="ＭＳ Ｐゴシック" pitchFamily="-72" charset="-128"/>
              </a:defRPr>
            </a:lvl5pPr>
            <a:lvl6pPr marL="4572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6pPr>
            <a:lvl7pPr marL="9144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7pPr>
            <a:lvl8pPr marL="13716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8pPr>
            <a:lvl9pPr marL="1828800" algn="ctr" rtl="0" eaLnBrk="1" fontAlgn="base" hangingPunct="1">
              <a:spcBef>
                <a:spcPct val="0"/>
              </a:spcBef>
              <a:spcAft>
                <a:spcPct val="0"/>
              </a:spcAft>
              <a:defRPr sz="2800" b="1">
                <a:solidFill>
                  <a:srgbClr val="D31145"/>
                </a:solidFill>
                <a:latin typeface="Verdana" pitchFamily="-32" charset="0"/>
                <a:ea typeface="ＭＳ Ｐゴシック" pitchFamily="-32" charset="-128"/>
              </a:defRPr>
            </a:lvl9pPr>
          </a:lstStyle>
          <a:p>
            <a:pPr algn="ctr">
              <a:defRPr/>
            </a:pPr>
            <a:r>
              <a:rPr lang="en-US" kern="0" dirty="0" smtClean="0"/>
              <a:t>ENISA activities</a:t>
            </a:r>
            <a:endParaRPr lang="en-US" kern="0" dirty="0"/>
          </a:p>
        </p:txBody>
      </p:sp>
      <p:grpSp>
        <p:nvGrpSpPr>
          <p:cNvPr id="14339" name="Group 1"/>
          <p:cNvGrpSpPr>
            <a:grpSpLocks/>
          </p:cNvGrpSpPr>
          <p:nvPr/>
        </p:nvGrpSpPr>
        <p:grpSpPr bwMode="auto">
          <a:xfrm>
            <a:off x="215900" y="620713"/>
            <a:ext cx="8713788" cy="5837237"/>
            <a:chOff x="216074" y="620690"/>
            <a:chExt cx="8712968" cy="5836822"/>
          </a:xfrm>
        </p:grpSpPr>
        <p:sp>
          <p:nvSpPr>
            <p:cNvPr id="1048" name="Oval 1047"/>
            <p:cNvSpPr/>
            <p:nvPr/>
          </p:nvSpPr>
          <p:spPr bwMode="auto">
            <a:xfrm>
              <a:off x="3178070" y="1917585"/>
              <a:ext cx="2690560" cy="2674748"/>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a:defRPr/>
              </a:pPr>
              <a:endParaRPr lang="en-US" sz="2400">
                <a:solidFill>
                  <a:schemeClr val="tx1"/>
                </a:solidFill>
                <a:latin typeface="Arial" charset="0"/>
                <a:ea typeface="ＭＳ Ｐゴシック" pitchFamily="-32" charset="-128"/>
              </a:endParaRPr>
            </a:p>
          </p:txBody>
        </p:sp>
        <p:sp>
          <p:nvSpPr>
            <p:cNvPr id="7196" name="Oval 7195"/>
            <p:cNvSpPr/>
            <p:nvPr/>
          </p:nvSpPr>
          <p:spPr bwMode="auto">
            <a:xfrm>
              <a:off x="216074" y="620690"/>
              <a:ext cx="8712968" cy="5836822"/>
            </a:xfrm>
            <a:prstGeom prst="ellipse">
              <a:avLst/>
            </a:prstGeom>
            <a:ln>
              <a:solidFill>
                <a:srgbClr val="193989"/>
              </a:solidFill>
              <a:headEnd type="none" w="med" len="med"/>
              <a:tailEnd type="none" w="med" len="med"/>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endParaRPr lang="en-US" sz="2400">
                <a:ln w="3175">
                  <a:solidFill>
                    <a:schemeClr val="tx1"/>
                  </a:solidFill>
                </a:ln>
                <a:solidFill>
                  <a:schemeClr val="tx1"/>
                </a:solidFill>
                <a:latin typeface="Arial" charset="0"/>
                <a:ea typeface="ＭＳ Ｐゴシック" pitchFamily="-32" charset="-128"/>
              </a:endParaRPr>
            </a:p>
          </p:txBody>
        </p:sp>
        <p:pic>
          <p:nvPicPr>
            <p:cNvPr id="14344" name="Picture 2" descr="C:\Users\kampoio\Downloads\shutterstock_86678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065400"/>
              <a:ext cx="1886796" cy="25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22"/>
            <p:cNvSpPr txBox="1">
              <a:spLocks noChangeArrowheads="1"/>
            </p:cNvSpPr>
            <p:nvPr/>
          </p:nvSpPr>
          <p:spPr bwMode="auto">
            <a:xfrm>
              <a:off x="4012817" y="4541058"/>
              <a:ext cx="1242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2000">
                  <a:solidFill>
                    <a:srgbClr val="193989"/>
                  </a:solidFill>
                  <a:latin typeface="Calibri" panose="020F0502020204030204" pitchFamily="34" charset="0"/>
                  <a:ea typeface="ＭＳ Ｐゴシック" panose="020B0600070205080204" pitchFamily="34" charset="-128"/>
                </a:rPr>
                <a:t>Hands on </a:t>
              </a:r>
            </a:p>
          </p:txBody>
        </p:sp>
        <p:sp>
          <p:nvSpPr>
            <p:cNvPr id="14346" name="TextBox 24"/>
            <p:cNvSpPr txBox="1">
              <a:spLocks noChangeArrowheads="1"/>
            </p:cNvSpPr>
            <p:nvPr/>
          </p:nvSpPr>
          <p:spPr bwMode="auto">
            <a:xfrm>
              <a:off x="5958031" y="1274857"/>
              <a:ext cx="19022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rgbClr val="193989"/>
                  </a:solidFill>
                  <a:latin typeface="Calibri" panose="020F0502020204030204" pitchFamily="34" charset="0"/>
                  <a:ea typeface="ＭＳ Ｐゴシック" panose="020B0600070205080204" pitchFamily="34" charset="-128"/>
                </a:rPr>
                <a:t>Policy </a:t>
              </a:r>
            </a:p>
            <a:p>
              <a:pPr algn="ctr"/>
              <a:r>
                <a:rPr lang="en-US" altLang="en-US" sz="2000">
                  <a:solidFill>
                    <a:srgbClr val="193989"/>
                  </a:solidFill>
                  <a:latin typeface="Calibri" panose="020F0502020204030204" pitchFamily="34" charset="0"/>
                  <a:ea typeface="ＭＳ Ｐゴシック" panose="020B0600070205080204" pitchFamily="34" charset="-128"/>
                </a:rPr>
                <a:t>Implementation</a:t>
              </a:r>
            </a:p>
          </p:txBody>
        </p:sp>
        <p:grpSp>
          <p:nvGrpSpPr>
            <p:cNvPr id="14347" name="Group 2"/>
            <p:cNvGrpSpPr>
              <a:grpSpLocks/>
            </p:cNvGrpSpPr>
            <p:nvPr/>
          </p:nvGrpSpPr>
          <p:grpSpPr bwMode="auto">
            <a:xfrm>
              <a:off x="3684082" y="4869160"/>
              <a:ext cx="1767400" cy="1526691"/>
              <a:chOff x="5436097" y="3800162"/>
              <a:chExt cx="3024335" cy="2594945"/>
            </a:xfrm>
          </p:grpSpPr>
          <p:pic>
            <p:nvPicPr>
              <p:cNvPr id="14362" name="Picture 7" descr="C:\Users\kampoio\Desktop\Cyber_Europe_logo_SCRE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489" y="3800162"/>
                <a:ext cx="132894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8" descr="C:\Users\kampoio\Desktop\f262426d-ed12-4f0d-b8a1-b61b6a1ef60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1489" y="5084298"/>
                <a:ext cx="1328943" cy="130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7" y="3934438"/>
                <a:ext cx="1368152" cy="246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348" name="TextBox 25"/>
            <p:cNvSpPr txBox="1">
              <a:spLocks noChangeArrowheads="1"/>
            </p:cNvSpPr>
            <p:nvPr/>
          </p:nvSpPr>
          <p:spPr bwMode="auto">
            <a:xfrm>
              <a:off x="1331640" y="1444714"/>
              <a:ext cx="2174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000">
                  <a:solidFill>
                    <a:srgbClr val="193989"/>
                  </a:solidFill>
                  <a:latin typeface="Calibri" panose="020F0502020204030204" pitchFamily="34" charset="0"/>
                  <a:ea typeface="ＭＳ Ｐゴシック" panose="020B0600070205080204" pitchFamily="34" charset="-128"/>
                </a:rPr>
                <a:t>Recommendations</a:t>
              </a:r>
            </a:p>
          </p:txBody>
        </p:sp>
        <p:grpSp>
          <p:nvGrpSpPr>
            <p:cNvPr id="14349" name="Group 1035"/>
            <p:cNvGrpSpPr>
              <a:grpSpLocks/>
            </p:cNvGrpSpPr>
            <p:nvPr/>
          </p:nvGrpSpPr>
          <p:grpSpPr bwMode="auto">
            <a:xfrm>
              <a:off x="1115616" y="2093062"/>
              <a:ext cx="1614816" cy="2391866"/>
              <a:chOff x="1403648" y="1910735"/>
              <a:chExt cx="1614816" cy="2391866"/>
            </a:xfrm>
          </p:grpSpPr>
          <p:grpSp>
            <p:nvGrpSpPr>
              <p:cNvPr id="14356" name="Group 17"/>
              <p:cNvGrpSpPr>
                <a:grpSpLocks/>
              </p:cNvGrpSpPr>
              <p:nvPr/>
            </p:nvGrpSpPr>
            <p:grpSpPr bwMode="auto">
              <a:xfrm>
                <a:off x="1403648" y="1910735"/>
                <a:ext cx="1614816" cy="1132988"/>
                <a:chOff x="107504" y="1484783"/>
                <a:chExt cx="2149713" cy="1590992"/>
              </a:xfrm>
            </p:grpSpPr>
            <p:pic>
              <p:nvPicPr>
                <p:cNvPr id="143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1484784"/>
                  <a:ext cx="1069593" cy="159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484783"/>
                  <a:ext cx="1034164" cy="15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357" name="Group 21"/>
              <p:cNvGrpSpPr>
                <a:grpSpLocks/>
              </p:cNvGrpSpPr>
              <p:nvPr/>
            </p:nvGrpSpPr>
            <p:grpSpPr bwMode="auto">
              <a:xfrm>
                <a:off x="1412220" y="3192199"/>
                <a:ext cx="1606244" cy="1110402"/>
                <a:chOff x="2267744" y="1477151"/>
                <a:chExt cx="2294014" cy="1656566"/>
              </a:xfrm>
            </p:grpSpPr>
            <p:pic>
              <p:nvPicPr>
                <p:cNvPr id="143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1484785"/>
                  <a:ext cx="1119755" cy="156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1477151"/>
                  <a:ext cx="1141886" cy="165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7169" name="Straight Connector 7168"/>
            <p:cNvCxnSpPr/>
            <p:nvPr/>
          </p:nvCxnSpPr>
          <p:spPr bwMode="auto">
            <a:xfrm flipH="1">
              <a:off x="1587545" y="4149451"/>
              <a:ext cx="1831803" cy="1317531"/>
            </a:xfrm>
            <a:prstGeom prst="line">
              <a:avLst/>
            </a:prstGeom>
            <a:ln>
              <a:solidFill>
                <a:srgbClr val="193989"/>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173" name="Straight Connector 7172"/>
            <p:cNvCxnSpPr/>
            <p:nvPr/>
          </p:nvCxnSpPr>
          <p:spPr bwMode="auto">
            <a:xfrm>
              <a:off x="5868630" y="4149451"/>
              <a:ext cx="1800056" cy="1223876"/>
            </a:xfrm>
            <a:prstGeom prst="line">
              <a:avLst/>
            </a:prstGeom>
            <a:ln>
              <a:solidFill>
                <a:srgbClr val="193989"/>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175" name="Straight Connector 7174"/>
            <p:cNvCxnSpPr/>
            <p:nvPr/>
          </p:nvCxnSpPr>
          <p:spPr bwMode="auto">
            <a:xfrm flipV="1">
              <a:off x="4605099" y="734982"/>
              <a:ext cx="0" cy="909572"/>
            </a:xfrm>
            <a:prstGeom prst="line">
              <a:avLst/>
            </a:prstGeom>
            <a:ln>
              <a:solidFill>
                <a:srgbClr val="193989"/>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14353" name="Picture 13" descr="C:\Users\liverdi\Downloads\Cloud images\ECP ima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9228" y="2564904"/>
              <a:ext cx="2657552" cy="187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4"/>
            <p:cNvSpPr txBox="1">
              <a:spLocks noChangeArrowheads="1"/>
            </p:cNvSpPr>
            <p:nvPr/>
          </p:nvSpPr>
          <p:spPr bwMode="auto">
            <a:xfrm>
              <a:off x="3364074" y="2031131"/>
              <a:ext cx="25040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r>
                <a:rPr lang="en-US" altLang="en-US" sz="2400" b="1">
                  <a:solidFill>
                    <a:srgbClr val="193989"/>
                  </a:solidFill>
                  <a:latin typeface="Calibri" panose="020F0502020204030204" pitchFamily="34" charset="0"/>
                  <a:ea typeface="ＭＳ Ｐゴシック" panose="020B0600070205080204" pitchFamily="34" charset="-128"/>
                </a:rPr>
                <a:t>Mobilising </a:t>
              </a:r>
            </a:p>
            <a:p>
              <a:pPr algn="ctr"/>
              <a:r>
                <a:rPr lang="en-US" altLang="en-US" sz="2400" b="1">
                  <a:solidFill>
                    <a:srgbClr val="193989"/>
                  </a:solidFill>
                  <a:latin typeface="Calibri" panose="020F0502020204030204" pitchFamily="34" charset="0"/>
                  <a:ea typeface="ＭＳ Ｐゴシック" panose="020B0600070205080204" pitchFamily="34" charset="-128"/>
                </a:rPr>
                <a:t>Communities</a:t>
              </a:r>
            </a:p>
          </p:txBody>
        </p:sp>
        <p:sp>
          <p:nvSpPr>
            <p:cNvPr id="1049" name="Oval 1048"/>
            <p:cNvSpPr/>
            <p:nvPr/>
          </p:nvSpPr>
          <p:spPr bwMode="auto">
            <a:xfrm>
              <a:off x="3060606" y="1839803"/>
              <a:ext cx="3036602" cy="2741417"/>
            </a:xfrm>
            <a:prstGeom prst="ellipse">
              <a:avLst/>
            </a:prstGeom>
            <a:noFill/>
            <a:ln>
              <a:solidFill>
                <a:srgbClr val="193989"/>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a:defRPr/>
              </a:pPr>
              <a:endParaRPr lang="en-US" sz="2400">
                <a:solidFill>
                  <a:schemeClr val="tx1"/>
                </a:solidFill>
                <a:latin typeface="Arial" charset="0"/>
                <a:ea typeface="ＭＳ Ｐゴシック" pitchFamily="-32" charset="-128"/>
              </a:endParaRPr>
            </a:p>
          </p:txBody>
        </p:sp>
      </p:grpSp>
    </p:spTree>
    <p:extLst>
      <p:ext uri="{BB962C8B-B14F-4D97-AF65-F5344CB8AC3E}">
        <p14:creationId xmlns:p14="http://schemas.microsoft.com/office/powerpoint/2010/main" val="396016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ENISA efforts</a:t>
            </a:r>
            <a:endParaRPr lang="pl-PL" altLang="en-US" smtClean="0"/>
          </a:p>
        </p:txBody>
      </p:sp>
      <p:sp>
        <p:nvSpPr>
          <p:cNvPr id="16387" name="Content Placeholder 2"/>
          <p:cNvSpPr>
            <a:spLocks noGrp="1"/>
          </p:cNvSpPr>
          <p:nvPr>
            <p:ph idx="1"/>
          </p:nvPr>
        </p:nvSpPr>
        <p:spPr>
          <a:xfrm>
            <a:off x="468313" y="1628775"/>
            <a:ext cx="8229600" cy="4525963"/>
          </a:xfrm>
        </p:spPr>
        <p:txBody>
          <a:bodyPr/>
          <a:lstStyle/>
          <a:p>
            <a:pPr>
              <a:buClr>
                <a:schemeClr val="tx2"/>
              </a:buClr>
            </a:pPr>
            <a:r>
              <a:rPr lang="en-US" altLang="en-US" sz="2000" smtClean="0"/>
              <a:t>Identification of risks associated with new technologies affecting the daily life of citizens</a:t>
            </a:r>
          </a:p>
          <a:p>
            <a:pPr>
              <a:buClr>
                <a:schemeClr val="tx2"/>
              </a:buClr>
            </a:pPr>
            <a:r>
              <a:rPr lang="en-US" altLang="en-US" sz="2000" smtClean="0"/>
              <a:t>Cyber crisis cooperation at EU and international level  and development of capabilities</a:t>
            </a:r>
          </a:p>
          <a:p>
            <a:pPr>
              <a:buClr>
                <a:schemeClr val="tx2"/>
              </a:buClr>
            </a:pPr>
            <a:r>
              <a:rPr lang="en-US" altLang="en-US" sz="2000" smtClean="0"/>
              <a:t>Facilitating Public-Private cooperation</a:t>
            </a:r>
          </a:p>
          <a:p>
            <a:pPr>
              <a:buClr>
                <a:schemeClr val="tx2"/>
              </a:buClr>
            </a:pPr>
            <a:r>
              <a:rPr lang="en-US" altLang="en-US" sz="2000" smtClean="0"/>
              <a:t>Improving transparency of security incidents</a:t>
            </a:r>
          </a:p>
          <a:p>
            <a:pPr>
              <a:buClr>
                <a:schemeClr val="tx2"/>
              </a:buClr>
            </a:pPr>
            <a:r>
              <a:rPr lang="en-US" altLang="en-US" sz="2000" smtClean="0"/>
              <a:t>Enabling communities to improve NIS: capacity building with regard to the CERT community and application of good practice for CERTs</a:t>
            </a:r>
          </a:p>
          <a:p>
            <a:pPr>
              <a:buClr>
                <a:schemeClr val="tx2"/>
              </a:buClr>
            </a:pPr>
            <a:r>
              <a:rPr lang="en-US" altLang="en-US" sz="2000" smtClean="0"/>
              <a:t>Ensuring a strong EU response to cybercrime</a:t>
            </a:r>
          </a:p>
          <a:p>
            <a:pPr>
              <a:buClr>
                <a:schemeClr val="tx2"/>
              </a:buClr>
            </a:pPr>
            <a:r>
              <a:rPr lang="en-US" altLang="en-US" sz="2000" smtClean="0"/>
              <a:t>Supporting R&amp;D investments and strengthen the competitiveness of EU’s security industry</a:t>
            </a:r>
          </a:p>
          <a:p>
            <a:pPr>
              <a:buClr>
                <a:schemeClr val="tx2"/>
              </a:buClr>
            </a:pPr>
            <a:r>
              <a:rPr lang="en-US" altLang="en-US" sz="2000" smtClean="0"/>
              <a:t>Promote personal data protection </a:t>
            </a:r>
          </a:p>
          <a:p>
            <a:endParaRPr lang="pl-PL" altLang="en-US" sz="1800" smtClean="0"/>
          </a:p>
        </p:txBody>
      </p:sp>
    </p:spTree>
    <p:extLst>
      <p:ext uri="{BB962C8B-B14F-4D97-AF65-F5344CB8AC3E}">
        <p14:creationId xmlns:p14="http://schemas.microsoft.com/office/powerpoint/2010/main" val="7681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3"/>
          <p:cNvSpPr>
            <a:spLocks noGrp="1"/>
          </p:cNvSpPr>
          <p:nvPr>
            <p:ph type="title"/>
          </p:nvPr>
        </p:nvSpPr>
        <p:spPr/>
        <p:txBody>
          <a:bodyPr/>
          <a:lstStyle/>
          <a:p>
            <a:r>
              <a:rPr lang="en-GB" dirty="0" smtClean="0"/>
              <a:t>ENISA and standards</a:t>
            </a:r>
          </a:p>
        </p:txBody>
      </p:sp>
      <p:sp>
        <p:nvSpPr>
          <p:cNvPr id="6147" name="Espace réservé du contenu 4"/>
          <p:cNvSpPr>
            <a:spLocks noGrp="1"/>
          </p:cNvSpPr>
          <p:nvPr>
            <p:ph idx="1"/>
          </p:nvPr>
        </p:nvSpPr>
        <p:spPr/>
        <p:txBody>
          <a:bodyPr/>
          <a:lstStyle/>
          <a:p>
            <a:r>
              <a:rPr lang="en-GB" sz="2000" dirty="0"/>
              <a:t>Regulation (EC) 460/2004</a:t>
            </a:r>
          </a:p>
          <a:p>
            <a:pPr lvl="1"/>
            <a:r>
              <a:rPr lang="en-GB" sz="1600" i="1" dirty="0"/>
              <a:t>Art. 3 – In order to ensure that the scope and objectives set out in Articles 1 and 2 are complied with and met, the Agency shall perform the following tasks:</a:t>
            </a:r>
            <a:endParaRPr lang="en-GB" sz="1600" dirty="0"/>
          </a:p>
          <a:p>
            <a:pPr lvl="2"/>
            <a:r>
              <a:rPr lang="en-US" sz="1600" i="1" dirty="0"/>
              <a:t>(g): to track the development of </a:t>
            </a:r>
            <a:r>
              <a:rPr lang="en-US" sz="1600" b="1" i="1" dirty="0"/>
              <a:t>standards</a:t>
            </a:r>
            <a:r>
              <a:rPr lang="en-US" sz="1600" i="1" dirty="0"/>
              <a:t> for products and services on network and information security</a:t>
            </a:r>
          </a:p>
          <a:p>
            <a:r>
              <a:rPr lang="en-GB" sz="2000" dirty="0"/>
              <a:t>However</a:t>
            </a:r>
          </a:p>
          <a:p>
            <a:pPr lvl="1"/>
            <a:r>
              <a:rPr lang="en-GB" sz="1600" i="1" dirty="0"/>
              <a:t>(12) The exercise of the Agency's tasks should not interfere with the competencies and should not pre-empt, impede or overlap with the relevant powers and tasks conferred on:</a:t>
            </a:r>
          </a:p>
          <a:p>
            <a:pPr lvl="2"/>
            <a:r>
              <a:rPr lang="en-GB" sz="1600" i="1" dirty="0"/>
              <a:t>the European standardisation bodies, the national standardisation bodies and the Standing Committee as set out in Directive 98/34/EC of the European Parliament and of the Council of 22 June 1998 laying down a procedure for the provision of information in the field of technical standards and regulations and of rules on Information Society Services(14),</a:t>
            </a:r>
            <a:endParaRPr lang="en-GB" sz="1600" dirty="0"/>
          </a:p>
          <a:p>
            <a:endParaRPr lang="en-GB" sz="2000" dirty="0" smtClean="0"/>
          </a:p>
        </p:txBody>
      </p:sp>
    </p:spTree>
    <p:extLst>
      <p:ext uri="{BB962C8B-B14F-4D97-AF65-F5344CB8AC3E}">
        <p14:creationId xmlns:p14="http://schemas.microsoft.com/office/powerpoint/2010/main" val="175602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ENISA and standards</a:t>
            </a:r>
            <a:endParaRPr lang="pl-PL" dirty="0"/>
          </a:p>
        </p:txBody>
      </p:sp>
      <p:sp>
        <p:nvSpPr>
          <p:cNvPr id="3" name="Content Placeholder 2"/>
          <p:cNvSpPr>
            <a:spLocks noGrp="1"/>
          </p:cNvSpPr>
          <p:nvPr>
            <p:ph sz="half" idx="1"/>
          </p:nvPr>
        </p:nvSpPr>
        <p:spPr>
          <a:xfrm>
            <a:off x="834008" y="1981200"/>
            <a:ext cx="7914456" cy="3962400"/>
          </a:xfrm>
        </p:spPr>
        <p:txBody>
          <a:bodyPr/>
          <a:lstStyle/>
          <a:p>
            <a:r>
              <a:rPr lang="en-US" sz="2000" dirty="0" smtClean="0"/>
              <a:t>Regulation 526/2013, Art.3.1d</a:t>
            </a:r>
          </a:p>
          <a:p>
            <a:r>
              <a:rPr lang="en-US" sz="2000" dirty="0" smtClean="0"/>
              <a:t>Support </a:t>
            </a:r>
            <a:r>
              <a:rPr lang="en-US" sz="2000" dirty="0"/>
              <a:t>research and development and </a:t>
            </a:r>
            <a:r>
              <a:rPr lang="en-US" sz="2000" dirty="0" err="1"/>
              <a:t>standardisation</a:t>
            </a:r>
            <a:r>
              <a:rPr lang="en-US" sz="2000" dirty="0"/>
              <a:t>, by: </a:t>
            </a:r>
          </a:p>
          <a:p>
            <a:pPr lvl="1"/>
            <a:r>
              <a:rPr lang="en-US" sz="1800" dirty="0"/>
              <a:t>(</a:t>
            </a:r>
            <a:r>
              <a:rPr lang="en-US" sz="1800" dirty="0" err="1"/>
              <a:t>i</a:t>
            </a:r>
            <a:r>
              <a:rPr lang="en-US" sz="1800" dirty="0"/>
              <a:t>) facilitating the establishment and take-up of European and international standards for risk management and for the security of electronic products, networks and services; </a:t>
            </a:r>
          </a:p>
          <a:p>
            <a:pPr lvl="1"/>
            <a:r>
              <a:rPr lang="en-US" sz="1800" dirty="0"/>
              <a:t>(ii) advising the Union and the Member States on research needs in the area of network and information security with a view to enabling effective responses to current and emerging network and information security risks and threats, including with respect to new and emerging information and communications technologies, and to using risk-prevention technologies effectively; </a:t>
            </a:r>
            <a:endParaRPr lang="pl-PL" sz="1800" dirty="0"/>
          </a:p>
        </p:txBody>
      </p:sp>
    </p:spTree>
    <p:extLst>
      <p:ext uri="{BB962C8B-B14F-4D97-AF65-F5344CB8AC3E}">
        <p14:creationId xmlns:p14="http://schemas.microsoft.com/office/powerpoint/2010/main" val="201745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ENISA approach to standards</a:t>
            </a:r>
            <a:endParaRPr lang="pl-PL" dirty="0"/>
          </a:p>
        </p:txBody>
      </p:sp>
      <p:sp>
        <p:nvSpPr>
          <p:cNvPr id="5" name="Espace réservé du contenu 4"/>
          <p:cNvSpPr>
            <a:spLocks noGrp="1"/>
          </p:cNvSpPr>
          <p:nvPr>
            <p:ph idx="1"/>
          </p:nvPr>
        </p:nvSpPr>
        <p:spPr>
          <a:xfrm>
            <a:off x="827088" y="1981200"/>
            <a:ext cx="7921625" cy="3962400"/>
          </a:xfrm>
        </p:spPr>
        <p:txBody>
          <a:bodyPr/>
          <a:lstStyle/>
          <a:p>
            <a:r>
              <a:rPr lang="en-GB" sz="2000" dirty="0"/>
              <a:t>Aim: promotion of best practices through SDOs</a:t>
            </a:r>
          </a:p>
          <a:p>
            <a:r>
              <a:rPr lang="en-GB" sz="2000" dirty="0"/>
              <a:t>ENISA role: interface between private sector, public sector, SDOs</a:t>
            </a:r>
          </a:p>
          <a:p>
            <a:r>
              <a:rPr lang="en-GB" sz="2000" dirty="0"/>
              <a:t>Short- and mid-term goals</a:t>
            </a:r>
          </a:p>
          <a:p>
            <a:pPr lvl="1"/>
            <a:r>
              <a:rPr lang="en-GB" sz="1800" dirty="0"/>
              <a:t>Formal cooperation with SDOs and specific WGs</a:t>
            </a:r>
          </a:p>
          <a:p>
            <a:pPr lvl="1"/>
            <a:r>
              <a:rPr lang="en-GB" sz="1800" dirty="0"/>
              <a:t>Working collaboration with SDOs</a:t>
            </a:r>
          </a:p>
          <a:p>
            <a:r>
              <a:rPr lang="en-GB" sz="2000" dirty="0"/>
              <a:t>Long-term goal</a:t>
            </a:r>
          </a:p>
          <a:p>
            <a:pPr lvl="1"/>
            <a:r>
              <a:rPr lang="en-GB" sz="1800" dirty="0"/>
              <a:t>Review of and participation in NIS standardisation activities</a:t>
            </a:r>
          </a:p>
          <a:p>
            <a:pPr lvl="1"/>
            <a:r>
              <a:rPr lang="en-GB" sz="1800" dirty="0"/>
              <a:t>Proposal of standards, via means of proposals for standardisation mandates.</a:t>
            </a:r>
          </a:p>
          <a:p>
            <a:endParaRPr lang="en-GB" sz="2400" dirty="0" smtClean="0"/>
          </a:p>
        </p:txBody>
      </p:sp>
    </p:spTree>
    <p:extLst>
      <p:ext uri="{BB962C8B-B14F-4D97-AF65-F5344CB8AC3E}">
        <p14:creationId xmlns:p14="http://schemas.microsoft.com/office/powerpoint/2010/main" val="157396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21625" cy="685800"/>
          </a:xfrm>
        </p:spPr>
        <p:txBody>
          <a:bodyPr/>
          <a:lstStyle/>
          <a:p>
            <a:r>
              <a:rPr lang="en-US" dirty="0" smtClean="0"/>
              <a:t>ENISA and SDOs</a:t>
            </a:r>
            <a:endParaRPr lang="pl-PL" dirty="0"/>
          </a:p>
        </p:txBody>
      </p:sp>
      <p:sp>
        <p:nvSpPr>
          <p:cNvPr id="5" name="Espace réservé du contenu 4"/>
          <p:cNvSpPr>
            <a:spLocks noGrp="1"/>
          </p:cNvSpPr>
          <p:nvPr>
            <p:ph idx="1"/>
          </p:nvPr>
        </p:nvSpPr>
        <p:spPr>
          <a:xfrm>
            <a:off x="827584" y="1052736"/>
            <a:ext cx="7921625" cy="3962400"/>
          </a:xfrm>
        </p:spPr>
        <p:txBody>
          <a:bodyPr/>
          <a:lstStyle/>
          <a:p>
            <a:r>
              <a:rPr lang="en-GB" sz="1800" dirty="0">
                <a:latin typeface="Arial" pitchFamily="34" charset="0"/>
                <a:cs typeface="Arial" pitchFamily="34" charset="0"/>
              </a:rPr>
              <a:t>Established collaboration agreements with:</a:t>
            </a:r>
          </a:p>
          <a:p>
            <a:pPr lvl="1"/>
            <a:r>
              <a:rPr lang="en-GB" sz="1800" dirty="0"/>
              <a:t>ISO </a:t>
            </a:r>
            <a:r>
              <a:rPr lang="en-GB" sz="1800" dirty="0" smtClean="0"/>
              <a:t>SC27 (Liaison)</a:t>
            </a:r>
            <a:endParaRPr lang="en-GB" sz="1800" dirty="0"/>
          </a:p>
          <a:p>
            <a:pPr lvl="1"/>
            <a:r>
              <a:rPr lang="en-GB" sz="1800" dirty="0"/>
              <a:t>ETSI (</a:t>
            </a:r>
            <a:r>
              <a:rPr lang="en-GB" sz="1800" dirty="0" err="1"/>
              <a:t>MoU</a:t>
            </a:r>
            <a:r>
              <a:rPr lang="en-GB" sz="1800" dirty="0" smtClean="0"/>
              <a:t>)</a:t>
            </a:r>
          </a:p>
          <a:p>
            <a:pPr lvl="2"/>
            <a:r>
              <a:rPr lang="en-GB" sz="1600" dirty="0"/>
              <a:t>Exchange of information of mutual interest</a:t>
            </a:r>
          </a:p>
          <a:p>
            <a:pPr lvl="2"/>
            <a:r>
              <a:rPr lang="en-GB" sz="1600" dirty="0"/>
              <a:t>Organisation of joint meetings and workshops </a:t>
            </a:r>
            <a:endParaRPr lang="en-GB" sz="1600" dirty="0" smtClean="0"/>
          </a:p>
          <a:p>
            <a:pPr lvl="2"/>
            <a:r>
              <a:rPr lang="en-GB" sz="1600" dirty="0" smtClean="0"/>
              <a:t>ENISA </a:t>
            </a:r>
            <a:r>
              <a:rPr lang="en-GB" sz="1600" dirty="0"/>
              <a:t>to channel standardisation activities to ETSI, if appropriate</a:t>
            </a:r>
          </a:p>
          <a:p>
            <a:pPr lvl="2"/>
            <a:r>
              <a:rPr lang="en-GB" sz="1600" dirty="0"/>
              <a:t>Exchange of working documents, within well defined frames</a:t>
            </a:r>
          </a:p>
          <a:p>
            <a:pPr lvl="2"/>
            <a:r>
              <a:rPr lang="en-GB" sz="1600" dirty="0"/>
              <a:t>ENISA to nominate observers for ETSI Technical Bodies</a:t>
            </a:r>
          </a:p>
          <a:p>
            <a:pPr lvl="1"/>
            <a:r>
              <a:rPr lang="en-GB" sz="1800" dirty="0" smtClean="0"/>
              <a:t>CEN CENELEC (</a:t>
            </a:r>
            <a:r>
              <a:rPr lang="en-GB" sz="1800" dirty="0" err="1" smtClean="0"/>
              <a:t>MoU</a:t>
            </a:r>
            <a:r>
              <a:rPr lang="en-GB" sz="1800" dirty="0" smtClean="0"/>
              <a:t>)</a:t>
            </a:r>
          </a:p>
          <a:p>
            <a:pPr lvl="1"/>
            <a:r>
              <a:rPr lang="en-GB" sz="1800" dirty="0" smtClean="0"/>
              <a:t>ITU (</a:t>
            </a:r>
            <a:r>
              <a:rPr lang="en-GB" sz="1800" dirty="0" err="1" smtClean="0"/>
              <a:t>MoU</a:t>
            </a:r>
            <a:r>
              <a:rPr lang="en-GB" sz="1800" dirty="0" smtClean="0"/>
              <a:t> started!)</a:t>
            </a:r>
            <a:endParaRPr lang="en-GB" sz="1800" dirty="0"/>
          </a:p>
          <a:p>
            <a:pPr marL="342900" lvl="1" indent="-342900">
              <a:buChar char="•"/>
            </a:pPr>
            <a:r>
              <a:rPr lang="en-GB" sz="1800" dirty="0">
                <a:solidFill>
                  <a:srgbClr val="193989"/>
                </a:solidFill>
                <a:cs typeface="ＭＳ Ｐゴシック" pitchFamily="-72" charset="-128"/>
              </a:rPr>
              <a:t>ENISA aligns key activities with the work of </a:t>
            </a:r>
            <a:r>
              <a:rPr lang="en-GB" sz="1800" dirty="0" smtClean="0">
                <a:solidFill>
                  <a:srgbClr val="193989"/>
                </a:solidFill>
                <a:cs typeface="ＭＳ Ｐゴシック" pitchFamily="-72" charset="-128"/>
              </a:rPr>
              <a:t>SDOs</a:t>
            </a:r>
            <a:endParaRPr lang="en-GB" sz="1800" dirty="0">
              <a:solidFill>
                <a:srgbClr val="193989"/>
              </a:solidFill>
              <a:cs typeface="ＭＳ Ｐゴシック" pitchFamily="-72" charset="-128"/>
            </a:endParaRPr>
          </a:p>
          <a:p>
            <a:pPr lvl="1"/>
            <a:r>
              <a:rPr lang="en-GB" sz="1800" dirty="0"/>
              <a:t>ETSI TISPAN on </a:t>
            </a:r>
            <a:r>
              <a:rPr lang="en-GB" sz="1800" dirty="0" smtClean="0"/>
              <a:t>CIIP, ESI on </a:t>
            </a:r>
            <a:r>
              <a:rPr lang="en-GB" sz="1800" dirty="0" err="1" smtClean="0"/>
              <a:t>eID</a:t>
            </a:r>
            <a:r>
              <a:rPr lang="en-GB" sz="1800" dirty="0" smtClean="0"/>
              <a:t>, CLOUD on cloud certification</a:t>
            </a:r>
            <a:endParaRPr lang="en-GB" sz="1800" dirty="0"/>
          </a:p>
          <a:p>
            <a:pPr lvl="1"/>
            <a:r>
              <a:rPr lang="en-GB" sz="1800" dirty="0"/>
              <a:t>CEN CENELEC on smart grids;</a:t>
            </a:r>
          </a:p>
          <a:p>
            <a:pPr lvl="1"/>
            <a:r>
              <a:rPr lang="en-GB" sz="1800" dirty="0" smtClean="0"/>
              <a:t>ISO </a:t>
            </a:r>
            <a:r>
              <a:rPr lang="en-GB" sz="1800" dirty="0"/>
              <a:t>SC 27 in the area of privacy;</a:t>
            </a:r>
          </a:p>
          <a:p>
            <a:endParaRPr lang="en-GB" sz="2000" dirty="0" smtClean="0"/>
          </a:p>
        </p:txBody>
      </p:sp>
    </p:spTree>
    <p:extLst>
      <p:ext uri="{BB962C8B-B14F-4D97-AF65-F5344CB8AC3E}">
        <p14:creationId xmlns:p14="http://schemas.microsoft.com/office/powerpoint/2010/main" val="141929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from EU perspective</a:t>
            </a:r>
            <a:endParaRPr lang="pl-PL" dirty="0"/>
          </a:p>
        </p:txBody>
      </p:sp>
      <p:sp>
        <p:nvSpPr>
          <p:cNvPr id="5" name="Espace réservé du contenu 4"/>
          <p:cNvSpPr>
            <a:spLocks noGrp="1"/>
          </p:cNvSpPr>
          <p:nvPr>
            <p:ph idx="1"/>
          </p:nvPr>
        </p:nvSpPr>
        <p:spPr>
          <a:xfrm>
            <a:off x="827088" y="1981200"/>
            <a:ext cx="7921625" cy="3962400"/>
          </a:xfrm>
        </p:spPr>
        <p:txBody>
          <a:bodyPr/>
          <a:lstStyle/>
          <a:p>
            <a:r>
              <a:rPr lang="en-US" sz="2000" dirty="0" smtClean="0"/>
              <a:t>Lack of consistent strategy towards standards</a:t>
            </a:r>
          </a:p>
          <a:p>
            <a:r>
              <a:rPr lang="en-US" sz="2000" dirty="0" smtClean="0"/>
              <a:t>Recognized </a:t>
            </a:r>
            <a:r>
              <a:rPr lang="en-US" sz="2000" dirty="0"/>
              <a:t>shortcomings of the current approach</a:t>
            </a:r>
          </a:p>
          <a:p>
            <a:r>
              <a:rPr lang="en-GB" sz="2000" dirty="0" smtClean="0"/>
              <a:t>Need </a:t>
            </a:r>
            <a:r>
              <a:rPr lang="en-GB" sz="2000" dirty="0"/>
              <a:t>establishing a small number of key initiatives at EU </a:t>
            </a:r>
            <a:r>
              <a:rPr lang="en-GB" sz="2000" dirty="0" smtClean="0"/>
              <a:t>level</a:t>
            </a:r>
            <a:endParaRPr lang="en-GB" sz="2000" dirty="0"/>
          </a:p>
          <a:p>
            <a:r>
              <a:rPr lang="en-GB" sz="2000" dirty="0"/>
              <a:t>Improve coordination between EU funded R&amp;D and </a:t>
            </a:r>
            <a:r>
              <a:rPr lang="en-GB" sz="2000" dirty="0" smtClean="0"/>
              <a:t>SDOs</a:t>
            </a:r>
            <a:endParaRPr lang="en-GB" sz="2000" dirty="0"/>
          </a:p>
          <a:p>
            <a:r>
              <a:rPr lang="en-GB" sz="2000" dirty="0"/>
              <a:t>Possible ‘vehicles’ for such a coordination:</a:t>
            </a:r>
          </a:p>
          <a:p>
            <a:pPr lvl="1"/>
            <a:r>
              <a:rPr lang="en-GB" sz="1800" dirty="0"/>
              <a:t>ETSI CEN CENELEC </a:t>
            </a:r>
            <a:r>
              <a:rPr lang="en-GB" sz="1800" dirty="0" smtClean="0"/>
              <a:t>CSCG</a:t>
            </a:r>
            <a:endParaRPr lang="en-GB" sz="1800" dirty="0"/>
          </a:p>
          <a:p>
            <a:pPr lvl="1"/>
            <a:r>
              <a:rPr lang="en-GB" sz="1800" dirty="0" smtClean="0"/>
              <a:t>Horizon 2020</a:t>
            </a:r>
            <a:endParaRPr lang="en-GB" sz="1800" dirty="0"/>
          </a:p>
          <a:p>
            <a:endParaRPr lang="en-GB" sz="2000" dirty="0" smtClean="0"/>
          </a:p>
        </p:txBody>
      </p:sp>
    </p:spTree>
    <p:extLst>
      <p:ext uri="{BB962C8B-B14F-4D97-AF65-F5344CB8AC3E}">
        <p14:creationId xmlns:p14="http://schemas.microsoft.com/office/powerpoint/2010/main" val="3355873822"/>
      </p:ext>
    </p:extLst>
  </p:cSld>
  <p:clrMapOvr>
    <a:masterClrMapping/>
  </p:clrMapOvr>
</p:sld>
</file>

<file path=ppt/theme/theme1.xml><?xml version="1.0" encoding="utf-8"?>
<a:theme xmlns:a="http://schemas.openxmlformats.org/drawingml/2006/main" name="enisa_txt_slide">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nisa_brandbar_slide">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isa_template_ppt.ppt [Compatibility Mode]" id="{CD3326FA-7412-4AEE-AD2D-D910FF862380}" vid="{5B68A520-ABA4-43DE-BFA1-065131D28D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BEFF9C-D856-413D-A57C-E149A21457C0}"/>
</file>

<file path=customXml/itemProps2.xml><?xml version="1.0" encoding="utf-8"?>
<ds:datastoreItem xmlns:ds="http://schemas.openxmlformats.org/officeDocument/2006/customXml" ds:itemID="{4E22F695-FD61-4636-90CD-DD965B8F135E}"/>
</file>

<file path=customXml/itemProps3.xml><?xml version="1.0" encoding="utf-8"?>
<ds:datastoreItem xmlns:ds="http://schemas.openxmlformats.org/officeDocument/2006/customXml" ds:itemID="{0EE60657-66AB-4343-BEBA-AAFBCE92F67A}"/>
</file>

<file path=docProps/app.xml><?xml version="1.0" encoding="utf-8"?>
<Properties xmlns="http://schemas.openxmlformats.org/officeDocument/2006/extended-properties" xmlns:vt="http://schemas.openxmlformats.org/officeDocument/2006/docPropsVTypes">
  <Template/>
  <TotalTime>984</TotalTime>
  <Words>1020</Words>
  <Application>Microsoft Office PowerPoint</Application>
  <PresentationFormat>On-screen Show (4:3)</PresentationFormat>
  <Paragraphs>154</Paragraphs>
  <Slides>16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ＭＳ Ｐゴシック</vt:lpstr>
      <vt:lpstr>Arial</vt:lpstr>
      <vt:lpstr>Calibri</vt:lpstr>
      <vt:lpstr>Courier New</vt:lpstr>
      <vt:lpstr>Verdana</vt:lpstr>
      <vt:lpstr>Wingdings</vt:lpstr>
      <vt:lpstr>enisa_txt_slide</vt:lpstr>
      <vt:lpstr>1_Office Theme</vt:lpstr>
      <vt:lpstr>1_enisa_brandbar_slide</vt:lpstr>
      <vt:lpstr>PowerPoint Presentation</vt:lpstr>
      <vt:lpstr>European Union Agency for Network and Information Security</vt:lpstr>
      <vt:lpstr>PowerPoint Presentation</vt:lpstr>
      <vt:lpstr>ENISA efforts</vt:lpstr>
      <vt:lpstr>ENISA and standards</vt:lpstr>
      <vt:lpstr>ENISA and standards</vt:lpstr>
      <vt:lpstr>ENISA approach to standards</vt:lpstr>
      <vt:lpstr>ENISA and SDOs</vt:lpstr>
      <vt:lpstr>Challenges from EU perspective</vt:lpstr>
      <vt:lpstr>ETSI CEN-CENELEC Cyber Security Coordination Group (CSCG)</vt:lpstr>
      <vt:lpstr>CSCG Action Plan</vt:lpstr>
      <vt:lpstr>Governance framework  Strategic options</vt:lpstr>
      <vt:lpstr>European Cyber-Security Label</vt:lpstr>
      <vt:lpstr>Example: ETSI ESI “Algo paper”</vt:lpstr>
      <vt:lpstr>Example: Security measures for smart grids - conceptual model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Didier Goethals</dc:creator>
  <cp:lastModifiedBy>Slawomir Gorniak</cp:lastModifiedBy>
  <cp:revision>98</cp:revision>
  <cp:lastPrinted>2014-03-17T09:05:18Z</cp:lastPrinted>
  <dcterms:created xsi:type="dcterms:W3CDTF">2013-01-09T14:54:16Z</dcterms:created>
  <dcterms:modified xsi:type="dcterms:W3CDTF">2014-09-17T13:56:46Z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