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97" r:id="rId3"/>
    <p:sldId id="299" r:id="rId4"/>
    <p:sldId id="296" r:id="rId5"/>
    <p:sldId id="286" r:id="rId6"/>
    <p:sldId id="287" r:id="rId7"/>
    <p:sldId id="288" r:id="rId8"/>
    <p:sldId id="300" r:id="rId9"/>
    <p:sldId id="290" r:id="rId10"/>
    <p:sldId id="291" r:id="rId11"/>
    <p:sldId id="301" r:id="rId1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n" initials="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47" autoAdjust="0"/>
  </p:normalViewPr>
  <p:slideViewPr>
    <p:cSldViewPr snapToGrid="0">
      <p:cViewPr>
        <p:scale>
          <a:sx n="65" d="100"/>
          <a:sy n="65" d="100"/>
        </p:scale>
        <p:origin x="-16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neptune\shared\DOCS\ETP%20NETWORK%20STANDBY\figures%20DD%20-%20font%2014\MDLE_Figure_02_03%20copy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neptune\shared\DOCS\ETP%20NETWORK%20STANDBY\figures%20DD%20-%20font%2014\02_0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Rozite_V\Local%20Settings\Temp\TCEP2014%20Figure_02_05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Rozite_V\Local%20Settings\Temp\TCEP2014%20Figure_02_05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neptune\shared\DOCS\ETP%20NETWORK%20STANDBY\figures%20DD\MDLE_Figure_02_0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84466260751723"/>
          <c:y val="2.3946850393700769E-2"/>
          <c:w val="0.59975286376654835"/>
          <c:h val="0.89304206765821048"/>
        </c:manualLayout>
      </c:layout>
      <c:lineChart>
        <c:grouping val="standard"/>
        <c:varyColors val="0"/>
        <c:ser>
          <c:idx val="0"/>
          <c:order val="0"/>
          <c:tx>
            <c:strRef>
              <c:f>line!$A$39</c:f>
              <c:strCache>
                <c:ptCount val="1"/>
                <c:pt idx="0">
                  <c:v> Networks</c:v>
                </c:pt>
              </c:strCache>
            </c:strRef>
          </c:tx>
          <c:spPr>
            <a:ln w="50800">
              <a:solidFill>
                <a:srgbClr val="FF9900"/>
              </a:solidFill>
            </a:ln>
          </c:spPr>
          <c:marker>
            <c:symbol val="none"/>
          </c:marker>
          <c:cat>
            <c:numRef>
              <c:f>line!$B$38:$G$38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line!$B$39:$G$39</c:f>
              <c:numCache>
                <c:formatCode>0</c:formatCode>
                <c:ptCount val="6"/>
                <c:pt idx="0">
                  <c:v>203.01656080634746</c:v>
                </c:pt>
                <c:pt idx="1">
                  <c:v>227.33189052591246</c:v>
                </c:pt>
                <c:pt idx="2">
                  <c:v>251.12126567276778</c:v>
                </c:pt>
                <c:pt idx="3">
                  <c:v>274.76688533456178</c:v>
                </c:pt>
                <c:pt idx="4">
                  <c:v>302.36640154229099</c:v>
                </c:pt>
                <c:pt idx="5">
                  <c:v>333.61613091417854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line!$A$40</c:f>
              <c:strCache>
                <c:ptCount val="1"/>
                <c:pt idx="0">
                  <c:v> PCs</c:v>
                </c:pt>
              </c:strCache>
            </c:strRef>
          </c:tx>
          <c:spPr>
            <a:ln w="50800">
              <a:solidFill>
                <a:srgbClr val="92D050"/>
              </a:solidFill>
            </a:ln>
          </c:spPr>
          <c:marker>
            <c:symbol val="none"/>
          </c:marker>
          <c:cat>
            <c:numRef>
              <c:f>line!$B$38:$G$38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line!$B$40:$G$40</c:f>
              <c:numCache>
                <c:formatCode>0</c:formatCode>
                <c:ptCount val="6"/>
                <c:pt idx="0">
                  <c:v>238.93178360377792</c:v>
                </c:pt>
                <c:pt idx="1">
                  <c:v>252.07473196053795</c:v>
                </c:pt>
                <c:pt idx="2">
                  <c:v>263.34537365776151</c:v>
                </c:pt>
                <c:pt idx="3">
                  <c:v>274.51508612461117</c:v>
                </c:pt>
                <c:pt idx="4">
                  <c:v>289.32751057683106</c:v>
                </c:pt>
                <c:pt idx="5">
                  <c:v>307.10319491124227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line!$A$41</c:f>
              <c:strCache>
                <c:ptCount val="1"/>
                <c:pt idx="0">
                  <c:v> Data centres</c:v>
                </c:pt>
              </c:strCache>
            </c:strRef>
          </c:tx>
          <c:spPr>
            <a:ln w="50800">
              <a:solidFill>
                <a:schemeClr val="accent6"/>
              </a:solidFill>
            </a:ln>
          </c:spPr>
          <c:marker>
            <c:symbol val="none"/>
          </c:marker>
          <c:cat>
            <c:numRef>
              <c:f>line!$B$38:$G$38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line!$B$41:$G$41</c:f>
              <c:numCache>
                <c:formatCode>0</c:formatCode>
                <c:ptCount val="6"/>
                <c:pt idx="0">
                  <c:v>216.11992602920679</c:v>
                </c:pt>
                <c:pt idx="1">
                  <c:v>225.54827727791246</c:v>
                </c:pt>
                <c:pt idx="2">
                  <c:v>234.41670542263665</c:v>
                </c:pt>
                <c:pt idx="3">
                  <c:v>244.60866120768753</c:v>
                </c:pt>
                <c:pt idx="4">
                  <c:v>255.54626076288667</c:v>
                </c:pt>
                <c:pt idx="5">
                  <c:v>268.00409388945468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536128"/>
        <c:axId val="167537664"/>
      </c:lineChart>
      <c:catAx>
        <c:axId val="167536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</c:spPr>
        <c:txPr>
          <a:bodyPr/>
          <a:lstStyle/>
          <a:p>
            <a:pPr>
              <a:defRPr sz="1400"/>
            </a:pPr>
            <a:endParaRPr lang="en-US"/>
          </a:p>
        </c:txPr>
        <c:crossAx val="167537664"/>
        <c:crosses val="autoZero"/>
        <c:auto val="1"/>
        <c:lblAlgn val="ctr"/>
        <c:lblOffset val="0"/>
        <c:tickLblSkip val="1"/>
        <c:noMultiLvlLbl val="0"/>
      </c:catAx>
      <c:valAx>
        <c:axId val="167537664"/>
        <c:scaling>
          <c:orientation val="minMax"/>
          <c:max val="350"/>
          <c:min val="200"/>
        </c:scaling>
        <c:delete val="0"/>
        <c:axPos val="l"/>
        <c:majorGridlines>
          <c:spPr>
            <a:ln w="12700" cap="rnd">
              <a:solidFill>
                <a:schemeClr val="tx1"/>
              </a:solidFill>
              <a:prstDash val="sysDot"/>
            </a:ln>
          </c:spPr>
        </c:majorGridlines>
        <c:title>
          <c:tx>
            <c:strRef>
              <c:f>line!$B$11</c:f>
              <c:strCache>
                <c:ptCount val="1"/>
                <c:pt idx="0">
                  <c:v>TWh</c:v>
                </c:pt>
              </c:strCache>
            </c:strRef>
          </c:tx>
          <c:layout>
            <c:manualLayout>
              <c:xMode val="edge"/>
              <c:yMode val="edge"/>
              <c:x val="0"/>
              <c:y val="0.44873541848935528"/>
            </c:manualLayout>
          </c:layout>
          <c:overlay val="0"/>
          <c:txPr>
            <a:bodyPr rot="-5400000" vert="horz"/>
            <a:lstStyle/>
            <a:p>
              <a:pPr>
                <a:defRPr sz="1400"/>
              </a:pPr>
              <a:endParaRPr lang="en-US"/>
            </a:p>
          </c:txPr>
        </c:title>
        <c:numFmt formatCode="0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/>
            </a:pPr>
            <a:endParaRPr lang="en-US"/>
          </a:p>
        </c:txPr>
        <c:crossAx val="167536128"/>
        <c:crosses val="autoZero"/>
        <c:crossBetween val="midCat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7745259086048597"/>
          <c:y val="1.168343540390799E-3"/>
          <c:w val="0.22547409139514049"/>
          <c:h val="0.94210775736366292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>
          <a:latin typeface="+mn-lt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43738080910309"/>
          <c:y val="2.8480513767860052E-2"/>
          <c:w val="0.79521066233372895"/>
          <c:h val="0.87868766404199472"/>
        </c:manualLayout>
      </c:layout>
      <c:barChart>
        <c:barDir val="col"/>
        <c:grouping val="stacked"/>
        <c:varyColors val="0"/>
        <c:ser>
          <c:idx val="2"/>
          <c:order val="0"/>
          <c:tx>
            <c:strRef>
              <c:f>'stacked column'!$C$38</c:f>
              <c:strCache>
                <c:ptCount val="1"/>
                <c:pt idx="0">
                  <c:v>Total consumption</c:v>
                </c:pt>
              </c:strCache>
            </c:strRef>
          </c:tx>
          <c:spPr>
            <a:solidFill>
              <a:srgbClr val="8BC669"/>
            </a:solidFill>
          </c:spPr>
          <c:invertIfNegative val="0"/>
          <c:cat>
            <c:numRef>
              <c:f>'stacked column'!$B$39:$B$56</c:f>
              <c:numCache>
                <c:formatCode>General</c:formatCode>
                <c:ptCount val="1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  <c:pt idx="17">
                  <c:v>2025</c:v>
                </c:pt>
              </c:numCache>
            </c:numRef>
          </c:cat>
          <c:val>
            <c:numRef>
              <c:f>'stacked column'!$C$39:$C$56</c:f>
              <c:numCache>
                <c:formatCode>0</c:formatCode>
                <c:ptCount val="18"/>
                <c:pt idx="0">
                  <c:v>423.85</c:v>
                </c:pt>
                <c:pt idx="1">
                  <c:v>458.89</c:v>
                </c:pt>
                <c:pt idx="2">
                  <c:v>493.92999999999984</c:v>
                </c:pt>
                <c:pt idx="3">
                  <c:v>528.97</c:v>
                </c:pt>
                <c:pt idx="4">
                  <c:v>572.47</c:v>
                </c:pt>
                <c:pt idx="5">
                  <c:v>615.97</c:v>
                </c:pt>
                <c:pt idx="6">
                  <c:v>659.47</c:v>
                </c:pt>
                <c:pt idx="7">
                  <c:v>702.97</c:v>
                </c:pt>
                <c:pt idx="8">
                  <c:v>746.47</c:v>
                </c:pt>
                <c:pt idx="9">
                  <c:v>789.97</c:v>
                </c:pt>
                <c:pt idx="10">
                  <c:v>833.47</c:v>
                </c:pt>
                <c:pt idx="11">
                  <c:v>876.97</c:v>
                </c:pt>
                <c:pt idx="12">
                  <c:v>920.47</c:v>
                </c:pt>
                <c:pt idx="13">
                  <c:v>963.97</c:v>
                </c:pt>
                <c:pt idx="14">
                  <c:v>1007.47</c:v>
                </c:pt>
                <c:pt idx="15">
                  <c:v>1050.97</c:v>
                </c:pt>
                <c:pt idx="16">
                  <c:v>1094.47</c:v>
                </c:pt>
                <c:pt idx="17">
                  <c:v>1137.97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016576"/>
        <c:axId val="47022464"/>
      </c:barChart>
      <c:catAx>
        <c:axId val="4701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400"/>
            </a:pPr>
            <a:endParaRPr lang="en-US"/>
          </a:p>
        </c:txPr>
        <c:crossAx val="47022464"/>
        <c:crosses val="autoZero"/>
        <c:auto val="1"/>
        <c:lblAlgn val="ctr"/>
        <c:lblOffset val="0"/>
        <c:tickLblSkip val="3"/>
        <c:noMultiLvlLbl val="0"/>
      </c:catAx>
      <c:valAx>
        <c:axId val="47022464"/>
        <c:scaling>
          <c:orientation val="minMax"/>
        </c:scaling>
        <c:delete val="0"/>
        <c:axPos val="l"/>
        <c:majorGridlines>
          <c:spPr>
            <a:ln w="12700" cap="rnd">
              <a:solidFill>
                <a:schemeClr val="tx1"/>
              </a:solidFill>
              <a:prstDash val="sysDot"/>
            </a:ln>
          </c:spPr>
        </c:majorGridlines>
        <c:title>
          <c:tx>
            <c:strRef>
              <c:f>'stacked column'!$C$11</c:f>
              <c:strCache>
                <c:ptCount val="1"/>
                <c:pt idx="0">
                  <c:v>TWh</c:v>
                </c:pt>
              </c:strCache>
            </c:strRef>
          </c:tx>
          <c:layout>
            <c:manualLayout>
              <c:xMode val="edge"/>
              <c:yMode val="edge"/>
              <c:x val="0"/>
              <c:y val="0.40152814231554435"/>
            </c:manualLayout>
          </c:layout>
          <c:overlay val="0"/>
          <c:txPr>
            <a:bodyPr rot="-5400000" vert="horz"/>
            <a:lstStyle/>
            <a:p>
              <a:pPr>
                <a:defRPr sz="1400">
                  <a:latin typeface="+mn-lt"/>
                </a:defRPr>
              </a:pPr>
              <a:endParaRPr lang="en-US"/>
            </a:p>
          </c:txPr>
        </c:title>
        <c:numFmt formatCode="#\ ##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/>
            </a:pPr>
            <a:endParaRPr lang="en-US"/>
          </a:p>
        </c:txPr>
        <c:crossAx val="47016576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>
          <a:latin typeface="+mn-lt"/>
          <a:cs typeface="PFAgoraSansPro-Light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603529680475262"/>
          <c:y val="0"/>
          <c:w val="0.37614211635457201"/>
          <c:h val="1"/>
        </c:manualLayout>
      </c:layout>
      <c:pieChart>
        <c:varyColors val="1"/>
        <c:ser>
          <c:idx val="0"/>
          <c:order val="0"/>
          <c:spPr>
            <a:ln w="12700" cmpd="sng">
              <a:solidFill>
                <a:schemeClr val="bg1"/>
              </a:solidFill>
            </a:ln>
          </c:spPr>
          <c:explosion val="2"/>
          <c:dPt>
            <c:idx val="0"/>
            <c:bubble3D val="0"/>
            <c:spPr>
              <a:solidFill>
                <a:srgbClr val="7ABC32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7856AA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FF9900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rgbClr val="91547F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rgbClr val="948BB3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rgbClr val="D87D45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rgbClr val="E5B951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rgbClr val="6D6F71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rgbClr val="A7A9AC"/>
              </a:solidFill>
              <a:ln w="12700" cmpd="sng">
                <a:solidFill>
                  <a:schemeClr val="bg1"/>
                </a:solidFill>
              </a:ln>
            </c:spPr>
          </c:dPt>
          <c:dLbls>
            <c:dLbl>
              <c:idx val="0"/>
              <c:layout/>
              <c:spPr/>
              <c:txPr>
                <a:bodyPr/>
                <a:lstStyle/>
                <a:p>
                  <a:pPr>
                    <a:defRPr sz="14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-0.16253666821059118"/>
                  <c:y val="-0.10910498687664077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2"/>
              <c:layout>
                <c:manualLayout>
                  <c:x val="-9.3708507024857588E-3"/>
                  <c:y val="-0.14131916010498691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3"/>
              <c:layout>
                <c:manualLayout>
                  <c:x val="0.13742396171066851"/>
                  <c:y val="-0.13449553805774317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0"/>
          </c:dLbls>
          <c:cat>
            <c:strRef>
              <c:f>pie!$B$41:$B$44</c:f>
              <c:strCache>
                <c:ptCount val="4"/>
                <c:pt idx="0">
                  <c:v>Edge devices and user-premise network equipment</c:v>
                </c:pt>
                <c:pt idx="1">
                  <c:v>Networks</c:v>
                </c:pt>
                <c:pt idx="2">
                  <c:v>Data centres</c:v>
                </c:pt>
                <c:pt idx="3">
                  <c:v>Other </c:v>
                </c:pt>
              </c:strCache>
            </c:strRef>
          </c:cat>
          <c:val>
            <c:numRef>
              <c:f>pie!$C$41:$C$44</c:f>
              <c:numCache>
                <c:formatCode>0.00</c:formatCode>
                <c:ptCount val="4"/>
                <c:pt idx="0">
                  <c:v>0.41920972400000001</c:v>
                </c:pt>
                <c:pt idx="1">
                  <c:v>0.17959183673469434</c:v>
                </c:pt>
                <c:pt idx="2">
                  <c:v>0.20816326530612286</c:v>
                </c:pt>
                <c:pt idx="3">
                  <c:v>0.19298878400000041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284"/>
      </c:pieChart>
      <c:spPr>
        <a:noFill/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00" b="0" i="0">
          <a:latin typeface="+mn-lt"/>
          <a:cs typeface="Arial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1362770830117"/>
          <c:y val="2.8480505680734611E-2"/>
          <c:w val="0.14335623488240562"/>
          <c:h val="0.60882688971837062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'stacked column'!$U$39</c:f>
              <c:strCache>
                <c:ptCount val="1"/>
                <c:pt idx="0">
                  <c:v>Remaining consumption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multiLvlStrRef>
              <c:f>'stacked column'!$V$37:$Y$38</c:f>
              <c:multiLvlStrCache>
                <c:ptCount val="4"/>
                <c:lvl>
                  <c:pt idx="0">
                    <c:v>2010</c:v>
                  </c:pt>
                  <c:pt idx="1">
                    <c:v>2015</c:v>
                  </c:pt>
                  <c:pt idx="2">
                    <c:v>2020</c:v>
                  </c:pt>
                  <c:pt idx="3">
                    <c:v>2025</c:v>
                  </c:pt>
                </c:lvl>
                <c:lvl>
                  <c:pt idx="0">
                    <c:v>World
 </c:v>
                  </c:pt>
                </c:lvl>
              </c:multiLvlStrCache>
            </c:multiLvlStrRef>
          </c:cat>
          <c:val>
            <c:numRef>
              <c:f>'stacked column'!$V$39:$Y$39</c:f>
              <c:numCache>
                <c:formatCode>0</c:formatCode>
                <c:ptCount val="4"/>
                <c:pt idx="0">
                  <c:v>173.04000000000002</c:v>
                </c:pt>
                <c:pt idx="1">
                  <c:v>246.26999999999998</c:v>
                </c:pt>
                <c:pt idx="2" formatCode="General">
                  <c:v>322.47000000000003</c:v>
                </c:pt>
                <c:pt idx="3" formatCode="General">
                  <c:v>398.66000000000008</c:v>
                </c:pt>
              </c:numCache>
            </c:numRef>
          </c:val>
        </c:ser>
        <c:ser>
          <c:idx val="2"/>
          <c:order val="1"/>
          <c:tx>
            <c:strRef>
              <c:f>'stacked column'!$U$40</c:f>
              <c:strCache>
                <c:ptCount val="1"/>
                <c:pt idx="0">
                  <c:v>Savings potential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multiLvlStrRef>
              <c:f>'stacked column'!$V$37:$Y$38</c:f>
              <c:multiLvlStrCache>
                <c:ptCount val="4"/>
                <c:lvl>
                  <c:pt idx="0">
                    <c:v>2010</c:v>
                  </c:pt>
                  <c:pt idx="1">
                    <c:v>2015</c:v>
                  </c:pt>
                  <c:pt idx="2">
                    <c:v>2020</c:v>
                  </c:pt>
                  <c:pt idx="3">
                    <c:v>2025</c:v>
                  </c:pt>
                </c:lvl>
                <c:lvl>
                  <c:pt idx="0">
                    <c:v>World
 </c:v>
                  </c:pt>
                </c:lvl>
              </c:multiLvlStrCache>
            </c:multiLvlStrRef>
          </c:cat>
          <c:val>
            <c:numRef>
              <c:f>'stacked column'!$V$40:$Y$40</c:f>
              <c:numCache>
                <c:formatCode>0</c:formatCode>
                <c:ptCount val="4"/>
                <c:pt idx="0">
                  <c:v>320.89</c:v>
                </c:pt>
                <c:pt idx="1">
                  <c:v>456.7</c:v>
                </c:pt>
                <c:pt idx="2" formatCode="General">
                  <c:v>598</c:v>
                </c:pt>
                <c:pt idx="3" formatCode="General">
                  <c:v>739.31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67619968"/>
        <c:axId val="167629952"/>
      </c:barChart>
      <c:catAx>
        <c:axId val="16761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-5400000" vert="horz"/>
          <a:lstStyle/>
          <a:p>
            <a:pPr>
              <a:defRPr sz="1200"/>
            </a:pPr>
            <a:endParaRPr lang="en-US"/>
          </a:p>
        </c:txPr>
        <c:crossAx val="167629952"/>
        <c:crosses val="autoZero"/>
        <c:auto val="1"/>
        <c:lblAlgn val="ctr"/>
        <c:lblOffset val="0"/>
        <c:noMultiLvlLbl val="0"/>
      </c:catAx>
      <c:valAx>
        <c:axId val="167629952"/>
        <c:scaling>
          <c:orientation val="minMax"/>
          <c:max val="1200"/>
          <c:min val="0"/>
        </c:scaling>
        <c:delete val="0"/>
        <c:axPos val="l"/>
        <c:majorGridlines>
          <c:spPr>
            <a:ln w="12700" cap="rnd">
              <a:solidFill>
                <a:schemeClr val="tx1"/>
              </a:solidFill>
              <a:prstDash val="sysDot"/>
            </a:ln>
          </c:spPr>
        </c:majorGridlines>
        <c:title>
          <c:tx>
            <c:strRef>
              <c:f>'stacked column'!$C$11</c:f>
              <c:strCache>
                <c:ptCount val="1"/>
                <c:pt idx="0">
                  <c:v>TWh</c:v>
                </c:pt>
              </c:strCache>
            </c:strRef>
          </c:tx>
          <c:layout>
            <c:manualLayout>
              <c:xMode val="edge"/>
              <c:yMode val="edge"/>
              <c:x val="7.1895424836601635E-2"/>
              <c:y val="0.29511048143203633"/>
            </c:manualLayout>
          </c:layout>
          <c:overlay val="0"/>
          <c:txPr>
            <a:bodyPr rot="-5400000" vert="horz"/>
            <a:lstStyle/>
            <a:p>
              <a:pPr>
                <a:defRPr sz="1400">
                  <a:latin typeface="+mn-lt"/>
                </a:defRPr>
              </a:pPr>
              <a:endParaRPr lang="en-US"/>
            </a:p>
          </c:txPr>
        </c:title>
        <c:numFmt formatCode="#\ ##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167619968"/>
        <c:crosses val="autoZero"/>
        <c:crossBetween val="between"/>
        <c:majorUnit val="300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"/>
          <c:y val="0.91484220181819864"/>
          <c:w val="0.99114301888734457"/>
          <c:h val="8.381004277579536E-2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>
          <a:latin typeface="+mn-lt"/>
          <a:cs typeface="PFAgoraSansPro-Light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338891462096745E-2"/>
          <c:y val="2.8480505680734611E-2"/>
          <c:w val="0.67766996037260063"/>
          <c:h val="0.61344049986831262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'stacked column'!$B$39</c:f>
              <c:strCache>
                <c:ptCount val="1"/>
                <c:pt idx="0">
                  <c:v>Remaining consumption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multiLvlStrRef>
              <c:f>'stacked column'!$C$37:$R$38</c:f>
              <c:multiLvlStrCache>
                <c:ptCount val="16"/>
                <c:lvl>
                  <c:pt idx="0">
                    <c:v>2011</c:v>
                  </c:pt>
                  <c:pt idx="1">
                    <c:v>2015</c:v>
                  </c:pt>
                  <c:pt idx="2">
                    <c:v>2020</c:v>
                  </c:pt>
                  <c:pt idx="3">
                    <c:v>2025</c:v>
                  </c:pt>
                  <c:pt idx="4">
                    <c:v>2011</c:v>
                  </c:pt>
                  <c:pt idx="5">
                    <c:v>2015</c:v>
                  </c:pt>
                  <c:pt idx="6">
                    <c:v>2020</c:v>
                  </c:pt>
                  <c:pt idx="7">
                    <c:v>2025</c:v>
                  </c:pt>
                  <c:pt idx="8">
                    <c:v>2011</c:v>
                  </c:pt>
                  <c:pt idx="9">
                    <c:v>2015</c:v>
                  </c:pt>
                  <c:pt idx="10">
                    <c:v>2020</c:v>
                  </c:pt>
                  <c:pt idx="11">
                    <c:v>2025</c:v>
                  </c:pt>
                  <c:pt idx="12">
                    <c:v>2011</c:v>
                  </c:pt>
                  <c:pt idx="13">
                    <c:v>2015</c:v>
                  </c:pt>
                  <c:pt idx="14">
                    <c:v>2020</c:v>
                  </c:pt>
                  <c:pt idx="15">
                    <c:v>2025</c:v>
                  </c:pt>
                </c:lvl>
                <c:lvl>
                  <c:pt idx="0">
                    <c:v>Australia, Japan, 
Korea, New Zealand</c:v>
                  </c:pt>
                  <c:pt idx="4">
                    <c:v>Asia 
ex. Japan and Korea</c:v>
                  </c:pt>
                  <c:pt idx="8">
                    <c:v>European Union</c:v>
                  </c:pt>
                  <c:pt idx="12">
                    <c:v>United States</c:v>
                  </c:pt>
                </c:lvl>
              </c:multiLvlStrCache>
            </c:multiLvlStrRef>
          </c:cat>
          <c:val>
            <c:numRef>
              <c:f>'stacked column'!$C$39:$R$39</c:f>
              <c:numCache>
                <c:formatCode>0</c:formatCode>
                <c:ptCount val="16"/>
                <c:pt idx="0">
                  <c:v>22.931590123245524</c:v>
                </c:pt>
                <c:pt idx="1">
                  <c:v>30.022007339329434</c:v>
                </c:pt>
                <c:pt idx="2">
                  <c:v>38.885028859434435</c:v>
                </c:pt>
                <c:pt idx="3">
                  <c:v>47.748050379539663</c:v>
                </c:pt>
                <c:pt idx="4">
                  <c:v>30.289970216128687</c:v>
                </c:pt>
                <c:pt idx="5">
                  <c:v>40.661803123522752</c:v>
                </c:pt>
                <c:pt idx="6">
                  <c:v>53.626594257765291</c:v>
                </c:pt>
                <c:pt idx="7">
                  <c:v>66.591385392007851</c:v>
                </c:pt>
                <c:pt idx="8">
                  <c:v>33.023186156734454</c:v>
                </c:pt>
                <c:pt idx="9">
                  <c:v>44.898733729274873</c:v>
                </c:pt>
                <c:pt idx="10">
                  <c:v>60.153872119402244</c:v>
                </c:pt>
                <c:pt idx="11">
                  <c:v>71.137689695227451</c:v>
                </c:pt>
                <c:pt idx="12">
                  <c:v>60.206422018348626</c:v>
                </c:pt>
                <c:pt idx="13">
                  <c:v>78.579191650878215</c:v>
                </c:pt>
                <c:pt idx="14">
                  <c:v>101.54515369154053</c:v>
                </c:pt>
                <c:pt idx="15">
                  <c:v>124.5111157322023</c:v>
                </c:pt>
              </c:numCache>
            </c:numRef>
          </c:val>
        </c:ser>
        <c:ser>
          <c:idx val="2"/>
          <c:order val="1"/>
          <c:tx>
            <c:strRef>
              <c:f>'stacked column'!$B$40</c:f>
              <c:strCache>
                <c:ptCount val="1"/>
                <c:pt idx="0">
                  <c:v>Savings potential 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multiLvlStrRef>
              <c:f>'stacked column'!$C$37:$R$38</c:f>
              <c:multiLvlStrCache>
                <c:ptCount val="16"/>
                <c:lvl>
                  <c:pt idx="0">
                    <c:v>2011</c:v>
                  </c:pt>
                  <c:pt idx="1">
                    <c:v>2015</c:v>
                  </c:pt>
                  <c:pt idx="2">
                    <c:v>2020</c:v>
                  </c:pt>
                  <c:pt idx="3">
                    <c:v>2025</c:v>
                  </c:pt>
                  <c:pt idx="4">
                    <c:v>2011</c:v>
                  </c:pt>
                  <c:pt idx="5">
                    <c:v>2015</c:v>
                  </c:pt>
                  <c:pt idx="6">
                    <c:v>2020</c:v>
                  </c:pt>
                  <c:pt idx="7">
                    <c:v>2025</c:v>
                  </c:pt>
                  <c:pt idx="8">
                    <c:v>2011</c:v>
                  </c:pt>
                  <c:pt idx="9">
                    <c:v>2015</c:v>
                  </c:pt>
                  <c:pt idx="10">
                    <c:v>2020</c:v>
                  </c:pt>
                  <c:pt idx="11">
                    <c:v>2025</c:v>
                  </c:pt>
                  <c:pt idx="12">
                    <c:v>2011</c:v>
                  </c:pt>
                  <c:pt idx="13">
                    <c:v>2015</c:v>
                  </c:pt>
                  <c:pt idx="14">
                    <c:v>2020</c:v>
                  </c:pt>
                  <c:pt idx="15">
                    <c:v>2025</c:v>
                  </c:pt>
                </c:lvl>
                <c:lvl>
                  <c:pt idx="0">
                    <c:v>Australia, Japan, 
Korea, New Zealand</c:v>
                  </c:pt>
                  <c:pt idx="4">
                    <c:v>Asia 
ex. Japan and Korea</c:v>
                  </c:pt>
                  <c:pt idx="8">
                    <c:v>European Union</c:v>
                  </c:pt>
                  <c:pt idx="12">
                    <c:v>United States</c:v>
                  </c:pt>
                </c:lvl>
              </c:multiLvlStrCache>
            </c:multiLvlStrRef>
          </c:cat>
          <c:val>
            <c:numRef>
              <c:f>'stacked column'!$C$40:$R$40</c:f>
              <c:numCache>
                <c:formatCode>0</c:formatCode>
                <c:ptCount val="16"/>
                <c:pt idx="0">
                  <c:v>42.587238800312996</c:v>
                </c:pt>
                <c:pt idx="1">
                  <c:v>55.755156487326225</c:v>
                </c:pt>
                <c:pt idx="2">
                  <c:v>72.215053596092744</c:v>
                </c:pt>
                <c:pt idx="3">
                  <c:v>88.6749507048591</c:v>
                </c:pt>
                <c:pt idx="4">
                  <c:v>56.252801829953299</c:v>
                </c:pt>
                <c:pt idx="5">
                  <c:v>75.514777229399385</c:v>
                </c:pt>
                <c:pt idx="6">
                  <c:v>99.592246478706983</c:v>
                </c:pt>
                <c:pt idx="7">
                  <c:v>123.66971572801461</c:v>
                </c:pt>
                <c:pt idx="8">
                  <c:v>61.328774291078282</c:v>
                </c:pt>
                <c:pt idx="9">
                  <c:v>83.383362640081558</c:v>
                </c:pt>
                <c:pt idx="10">
                  <c:v>111.71433393603274</c:v>
                </c:pt>
                <c:pt idx="11">
                  <c:v>132.1128522911352</c:v>
                </c:pt>
                <c:pt idx="12">
                  <c:v>111.81192660550462</c:v>
                </c:pt>
                <c:pt idx="13">
                  <c:v>145.93278449448798</c:v>
                </c:pt>
                <c:pt idx="14">
                  <c:v>188.58385685571741</c:v>
                </c:pt>
                <c:pt idx="15">
                  <c:v>231.23492921694631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67664256"/>
        <c:axId val="167666048"/>
      </c:barChart>
      <c:catAx>
        <c:axId val="167664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-5400000" vert="horz"/>
          <a:lstStyle/>
          <a:p>
            <a:pPr>
              <a:defRPr sz="1200"/>
            </a:pPr>
            <a:endParaRPr lang="en-US"/>
          </a:p>
        </c:txPr>
        <c:crossAx val="167666048"/>
        <c:crosses val="autoZero"/>
        <c:auto val="1"/>
        <c:lblAlgn val="ctr"/>
        <c:lblOffset val="0"/>
        <c:noMultiLvlLbl val="0"/>
      </c:catAx>
      <c:valAx>
        <c:axId val="167666048"/>
        <c:scaling>
          <c:orientation val="minMax"/>
          <c:max val="400"/>
          <c:min val="0"/>
        </c:scaling>
        <c:delete val="0"/>
        <c:axPos val="l"/>
        <c:majorGridlines>
          <c:spPr>
            <a:ln w="12700" cap="rnd">
              <a:solidFill>
                <a:schemeClr val="tx1"/>
              </a:solidFill>
              <a:prstDash val="sysDot"/>
            </a:ln>
          </c:spPr>
        </c:majorGridlines>
        <c:title>
          <c:tx>
            <c:strRef>
              <c:f>'stacked column'!$C$11</c:f>
              <c:strCache>
                <c:ptCount val="1"/>
                <c:pt idx="0">
                  <c:v>TWh</c:v>
                </c:pt>
              </c:strCache>
            </c:strRef>
          </c:tx>
          <c:layout>
            <c:manualLayout>
              <c:xMode val="edge"/>
              <c:yMode val="edge"/>
              <c:x val="0"/>
              <c:y val="0.31356502078144732"/>
            </c:manualLayout>
          </c:layout>
          <c:overlay val="0"/>
          <c:txPr>
            <a:bodyPr rot="-5400000" vert="horz"/>
            <a:lstStyle/>
            <a:p>
              <a:pPr>
                <a:defRPr sz="1400">
                  <a:latin typeface="+mn-lt"/>
                </a:defRPr>
              </a:pPr>
              <a:endParaRPr lang="en-US"/>
            </a:p>
          </c:txPr>
        </c:title>
        <c:numFmt formatCode="#\ ##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167664256"/>
        <c:crosses val="autoZero"/>
        <c:crossBetween val="between"/>
        <c:majorUnit val="100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>
          <a:latin typeface="+mn-lt"/>
          <a:cs typeface="PFAgoraSansPro-Light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014165178678822"/>
          <c:y val="0"/>
          <c:w val="0.36464432240486788"/>
          <c:h val="1"/>
        </c:manualLayout>
      </c:layout>
      <c:pieChart>
        <c:varyColors val="1"/>
        <c:ser>
          <c:idx val="0"/>
          <c:order val="0"/>
          <c:spPr>
            <a:solidFill>
              <a:schemeClr val="tx2">
                <a:lumMod val="60000"/>
                <a:lumOff val="40000"/>
              </a:schemeClr>
            </a:solidFill>
            <a:ln w="12700" cmpd="sng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92D050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B482DA"/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2700" cmpd="sng"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1">
                  <a:lumMod val="75000"/>
                </a:schemeClr>
              </a:solidFill>
              <a:ln w="12700" cmpd="sng"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0.18637419589809479"/>
                  <c:y val="-3.35571595217264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-7.9383666510689913E-2"/>
                  <c:y val="6.65558471857683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-0.11397107418883649"/>
                  <c:y val="-2.969561096529601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-5.3471968325590107E-3"/>
                  <c:y val="-2.561326623162936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0"/>
          </c:dLbls>
          <c:cat>
            <c:strRef>
              <c:f>pie!$B$41:$B$45</c:f>
              <c:strCache>
                <c:ptCount val="5"/>
                <c:pt idx="0">
                  <c:v>Low power modes with network connectivity </c:v>
                </c:pt>
                <c:pt idx="1">
                  <c:v>Gaming </c:v>
                </c:pt>
                <c:pt idx="2">
                  <c:v>Gaming pause </c:v>
                </c:pt>
                <c:pt idx="3">
                  <c:v>Menu </c:v>
                </c:pt>
                <c:pt idx="4">
                  <c:v>Media </c:v>
                </c:pt>
              </c:strCache>
            </c:strRef>
          </c:cat>
          <c:val>
            <c:numRef>
              <c:f>pie!$C$41:$C$45</c:f>
              <c:numCache>
                <c:formatCode>0.00</c:formatCode>
                <c:ptCount val="5"/>
                <c:pt idx="0">
                  <c:v>80</c:v>
                </c:pt>
                <c:pt idx="1">
                  <c:v>9</c:v>
                </c:pt>
                <c:pt idx="2">
                  <c:v>6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125"/>
      </c:pieChart>
      <c:spPr>
        <a:noFill/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00" b="0" i="0">
          <a:latin typeface="+mn-lt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0.30069</cdr:x>
      <cdr:y>0.01032</cdr:y>
    </cdr:from>
    <cdr:to>
      <cdr:x>0.84956</cdr:x>
      <cdr:y>0.10668</cdr:y>
    </cdr:to>
    <cdr:sp macro="" textlink="">
      <cdr:nvSpPr>
        <cdr:cNvPr id="2" name="TextBox 9"/>
        <cdr:cNvSpPr txBox="1"/>
      </cdr:nvSpPr>
      <cdr:spPr>
        <a:xfrm xmlns:a="http://schemas.openxmlformats.org/drawingml/2006/main">
          <a:off x="2433994" y="42863"/>
          <a:ext cx="4442908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GB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rgbClr val="336699"/>
              </a:solidFill>
              <a:latin typeface="Times New Roman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rgbClr val="336699"/>
              </a:solidFill>
              <a:latin typeface="Times New Roman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rgbClr val="336699"/>
              </a:solidFill>
              <a:latin typeface="Times New Roman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rgbClr val="336699"/>
              </a:solidFill>
              <a:latin typeface="Times New Roman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sz="2400" kern="1200">
              <a:solidFill>
                <a:srgbClr val="336699"/>
              </a:solidFill>
              <a:latin typeface="Times New Roman"/>
            </a:defRPr>
          </a:lvl5pPr>
          <a:lvl6pPr marL="2286000" algn="l" defTabSz="914400" rtl="0" eaLnBrk="1" latinLnBrk="0" hangingPunct="1">
            <a:defRPr sz="2400" kern="1200">
              <a:solidFill>
                <a:srgbClr val="336699"/>
              </a:solidFill>
              <a:latin typeface="Times New Roman"/>
            </a:defRPr>
          </a:lvl6pPr>
          <a:lvl7pPr marL="2743200" algn="l" defTabSz="914400" rtl="0" eaLnBrk="1" latinLnBrk="0" hangingPunct="1">
            <a:defRPr sz="2400" kern="1200">
              <a:solidFill>
                <a:srgbClr val="336699"/>
              </a:solidFill>
              <a:latin typeface="Times New Roman"/>
            </a:defRPr>
          </a:lvl7pPr>
          <a:lvl8pPr marL="3200400" algn="l" defTabSz="914400" rtl="0" eaLnBrk="1" latinLnBrk="0" hangingPunct="1">
            <a:defRPr sz="2400" kern="1200">
              <a:solidFill>
                <a:srgbClr val="336699"/>
              </a:solidFill>
              <a:latin typeface="Times New Roman"/>
            </a:defRPr>
          </a:lvl8pPr>
          <a:lvl9pPr marL="3657600" algn="l" defTabSz="914400" rtl="0" eaLnBrk="1" latinLnBrk="0" hangingPunct="1">
            <a:defRPr sz="2400" kern="1200">
              <a:solidFill>
                <a:srgbClr val="336699"/>
              </a:solidFill>
              <a:latin typeface="Times New Roman"/>
            </a:defRPr>
          </a:lvl9pPr>
        </a:lstStyle>
        <a:p xmlns:a="http://schemas.openxmlformats.org/drawingml/2006/main">
          <a:r>
            <a:rPr lang="en-US" sz="2000" b="1" dirty="0" smtClean="0">
              <a:latin typeface="Calibri" pitchFamily="34" charset="0"/>
            </a:rPr>
            <a:t>ICT electricity demand by segment </a:t>
          </a:r>
          <a:endParaRPr lang="en-GB" sz="2000" b="1" dirty="0">
            <a:latin typeface="Calibri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A5050-E5B6-448A-9D4C-99CB18283486}" type="datetimeFigureOut">
              <a:rPr lang="en-GB" smtClean="0"/>
              <a:pPr/>
              <a:t>05-11-2014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532C43-9462-4708-AC67-98CF5555B44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402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32C43-9462-4708-AC67-98CF5555B44F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559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BC576-97D9-44D3-B593-C0CE4580DB78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BC576-97D9-44D3-B593-C0CE4580DB78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32C43-9462-4708-AC67-98CF5555B44F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099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BC576-97D9-44D3-B593-C0CE4580DB78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51025" y="282575"/>
            <a:ext cx="3394075" cy="25447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345" y="3088459"/>
            <a:ext cx="5720855" cy="5369742"/>
          </a:xfrm>
        </p:spPr>
        <p:txBody>
          <a:bodyPr>
            <a:normAutofit/>
          </a:bodyPr>
          <a:lstStyle/>
          <a:p>
            <a:endParaRPr lang="en-GB" sz="1600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556A94-EF34-4619-A187-BA8842A7F97F}" type="slidenum">
              <a:rPr lang="en-GB" smtClean="0"/>
              <a:pPr/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BC576-97D9-44D3-B593-C0CE4580DB78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BC576-97D9-44D3-B593-C0CE4580DB78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1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BC576-97D9-44D3-B593-C0CE4580DB78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BC576-97D9-44D3-B593-C0CE4580DB78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821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BC576-97D9-44D3-B593-C0CE4580DB78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IEA_2013_GB_New_Logo_Sloga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feld 6"/>
          <p:cNvSpPr txBox="1">
            <a:spLocks noChangeArrowheads="1"/>
          </p:cNvSpPr>
          <p:nvPr/>
        </p:nvSpPr>
        <p:spPr bwMode="auto">
          <a:xfrm>
            <a:off x="0" y="6673850"/>
            <a:ext cx="91440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457200">
              <a:defRPr/>
            </a:pPr>
            <a:r>
              <a:rPr lang="de-DE" sz="600" dirty="0"/>
              <a:t>© OECD/IEA 2014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4546" y="3429000"/>
            <a:ext cx="6649453" cy="707886"/>
          </a:xfrm>
          <a:gradFill flip="none" rotWithShape="1">
            <a:gsLst>
              <a:gs pos="0">
                <a:schemeClr val="bg1">
                  <a:alpha val="8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0800000" scaled="1"/>
            <a:tileRect/>
          </a:gradFill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8336" y="4295274"/>
            <a:ext cx="5205663" cy="523220"/>
          </a:xfrm>
          <a:gradFill flip="none" rotWithShape="1">
            <a:gsLst>
              <a:gs pos="0">
                <a:schemeClr val="bg1">
                  <a:alpha val="80000"/>
                </a:schemeClr>
              </a:gs>
              <a:gs pos="4000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</p:spPr>
        <p:txBody>
          <a:bodyPr>
            <a:spAutoFit/>
          </a:bodyPr>
          <a:lstStyle>
            <a:lvl1pPr marL="0" indent="0" algn="r">
              <a:buNone/>
              <a:defRPr sz="28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8A880-EAE4-4E28-9136-81B55A755C97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F986E-71C9-4906-BE61-B5DAF5544B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438FD-883D-446C-B6E3-EEE98181E49F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00EE6-451B-47B1-8FA4-B7D8D80A121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853BC-9ECD-403A-841D-83F8AC83A21A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74345-DFCB-4BE4-AC01-294F3E92CD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234DA-0B1D-4158-B588-87DD306F718A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6DB4B-4C54-405A-A411-436B72BCDD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7E1EA-72AD-4819-90A6-CD4B813B5D51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EAEDB-946A-428A-9885-73A67C4E9DA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A3DDC-0E8D-4C94-8910-4071E0D81CA4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E710F-21E3-4495-9D19-CBC45694EF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048C1-1878-4E21-9DEB-E12D9A79C57B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9878F-E71C-4A39-9E5B-D77E6A3D84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56805-38B0-4F8F-AF39-0C8E228A258C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2F554-2B1F-4DC7-9335-379233E1CAA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ABB4D-9C4B-4347-83B9-883C5FF070EE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636B7-5D36-4A0C-A5A9-651EBB3832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37F75-B70E-42BF-8D94-C2D29AE6F50C}" type="datetimeFigureOut">
              <a:rPr lang="en-GB"/>
              <a:pPr>
                <a:defRPr/>
              </a:pPr>
              <a:t>05-11-2014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9EAAE-7733-4614-9A54-4EA5865913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GB_SS_Top_Banner_Slogan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20800"/>
            <a:ext cx="8229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197100"/>
            <a:ext cx="82296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8" name="Textfeld 6"/>
          <p:cNvSpPr txBox="1">
            <a:spLocks noChangeArrowheads="1"/>
          </p:cNvSpPr>
          <p:nvPr/>
        </p:nvSpPr>
        <p:spPr bwMode="auto">
          <a:xfrm>
            <a:off x="0" y="6673850"/>
            <a:ext cx="91440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457200">
              <a:defRPr/>
            </a:pPr>
            <a:r>
              <a:rPr lang="de-DE" sz="600" dirty="0"/>
              <a:t>© OECD/IEA 2014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85925" y="1079500"/>
            <a:ext cx="7458075" cy="46038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100000">
                <a:srgbClr val="0070C0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B050"/>
        </a:buClr>
        <a:buFont typeface="Wingdings" pitchFamily="2" charset="2"/>
        <a:buChar char="§"/>
        <a:defRPr sz="3200" b="1" kern="1200">
          <a:solidFill>
            <a:srgbClr val="0070C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B050"/>
        </a:buClr>
        <a:buFont typeface="Arial" charset="0"/>
        <a:buChar char="•"/>
        <a:defRPr sz="2800" kern="1200">
          <a:solidFill>
            <a:srgbClr val="0070C0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B050"/>
        </a:buClr>
        <a:buFont typeface="Wingdings" pitchFamily="2" charset="2"/>
        <a:buChar char="§"/>
        <a:defRPr sz="2400" kern="1200">
          <a:solidFill>
            <a:srgbClr val="0070C0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B050"/>
        </a:buClr>
        <a:buFont typeface="Arial" charset="0"/>
        <a:buChar char="•"/>
        <a:defRPr sz="2000" kern="1200">
          <a:solidFill>
            <a:srgbClr val="0070C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B050"/>
        </a:buClr>
        <a:buFont typeface="Wingdings" pitchFamily="2" charset="2"/>
        <a:buChar char="§"/>
        <a:defRPr sz="2000" kern="1200">
          <a:solidFill>
            <a:srgbClr val="0070C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ea.org/etp/networkstandby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4546" y="2813448"/>
            <a:ext cx="6649453" cy="1938992"/>
          </a:xfrm>
        </p:spPr>
        <p:txBody>
          <a:bodyPr/>
          <a:lstStyle/>
          <a:p>
            <a:r>
              <a:rPr lang="en-US" dirty="0" smtClean="0"/>
              <a:t>Energy implications of becoming increasingly smart and connected 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8337" y="4776537"/>
            <a:ext cx="5205663" cy="954107"/>
          </a:xfrm>
        </p:spPr>
        <p:txBody>
          <a:bodyPr/>
          <a:lstStyle/>
          <a:p>
            <a:r>
              <a:rPr lang="en-US" dirty="0" smtClean="0"/>
              <a:t>Vida </a:t>
            </a:r>
            <a:r>
              <a:rPr lang="en-US" dirty="0" err="1" smtClean="0"/>
              <a:t>Rozite</a:t>
            </a:r>
            <a:r>
              <a:rPr lang="en-US" dirty="0" smtClean="0"/>
              <a:t>, Energy Efficiency Unit, </a:t>
            </a:r>
            <a:r>
              <a:rPr lang="en-US" dirty="0" smtClean="0"/>
              <a:t>IEA – vida.rozite@iea.org </a:t>
            </a:r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5317"/>
            <a:ext cx="8229600" cy="1938992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050" y="1576553"/>
            <a:ext cx="8870950" cy="5281448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Policy approaches</a:t>
            </a:r>
            <a:r>
              <a:rPr lang="en-US" dirty="0" smtClean="0">
                <a:solidFill>
                  <a:schemeClr val="tx1"/>
                </a:solidFill>
              </a:rPr>
              <a:t>: energy requirements, voluntary agreements, endorsement of best performers, consumer awareness campaigns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Technical foundations</a:t>
            </a:r>
            <a:r>
              <a:rPr lang="en-US" dirty="0" smtClean="0">
                <a:solidFill>
                  <a:schemeClr val="tx1"/>
                </a:solidFill>
              </a:rPr>
              <a:t>: standards (testing and measurement, network </a:t>
            </a:r>
            <a:r>
              <a:rPr lang="en-US" dirty="0" smtClean="0">
                <a:solidFill>
                  <a:schemeClr val="tx1"/>
                </a:solidFill>
              </a:rPr>
              <a:t>architecture), communication protocols, energy efficiency metrics  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486526" y="-367735"/>
            <a:ext cx="641141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/>
              <a:t>Policy options and technical foundations</a:t>
            </a:r>
            <a:endParaRPr lang="en-US" sz="32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82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3093"/>
            <a:ext cx="8229600" cy="1323439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457" y="1346639"/>
            <a:ext cx="8870950" cy="4878388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Network standby – possible G20 Action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Network standby is just part of a much larger picture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Exploring e</a:t>
            </a:r>
            <a:r>
              <a:rPr lang="en-US" dirty="0" smtClean="0">
                <a:solidFill>
                  <a:schemeClr val="tx1"/>
                </a:solidFill>
              </a:rPr>
              <a:t>nergy efficiency in connection to Internet of Things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Smart (and energy efficient!) cities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Super efficient devices &amp; energy harvesting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ICT for energy efficiency in other sectors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 lvl="1">
              <a:buNone/>
            </a:pPr>
            <a:r>
              <a:rPr lang="en-US" dirty="0" smtClean="0"/>
              <a:t>  </a:t>
            </a:r>
            <a:endParaRPr lang="en-US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486526" y="-121514"/>
            <a:ext cx="656288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/>
              <a:t>What next? </a:t>
            </a:r>
            <a:endParaRPr lang="en-US" sz="32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33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3794"/>
            <a:ext cx="8229600" cy="5293382"/>
          </a:xfrm>
        </p:spPr>
        <p:txBody>
          <a:bodyPr/>
          <a:lstStyle/>
          <a:p>
            <a:r>
              <a:rPr lang="en-US" sz="2400" b="0" dirty="0" smtClean="0">
                <a:solidFill>
                  <a:schemeClr val="tx1"/>
                </a:solidFill>
              </a:rPr>
              <a:t>Managing energy demand is key to secure sustainable energy systems </a:t>
            </a:r>
          </a:p>
          <a:p>
            <a:r>
              <a:rPr lang="en-US" sz="2400" b="0" dirty="0">
                <a:solidFill>
                  <a:schemeClr val="tx1"/>
                </a:solidFill>
              </a:rPr>
              <a:t>I</a:t>
            </a:r>
            <a:r>
              <a:rPr lang="en-US" sz="2400" b="0" dirty="0" smtClean="0">
                <a:solidFill>
                  <a:schemeClr val="tx1"/>
                </a:solidFill>
              </a:rPr>
              <a:t>nformation communication technology (ICT) electricity demand is growing at a faster rate than overall electricity demand </a:t>
            </a:r>
          </a:p>
          <a:p>
            <a:r>
              <a:rPr lang="en-US" sz="2400" b="0" dirty="0" smtClean="0">
                <a:solidFill>
                  <a:schemeClr val="tx1"/>
                </a:solidFill>
              </a:rPr>
              <a:t>Devices (including appliances) in homes and offices are driving this demand </a:t>
            </a:r>
          </a:p>
          <a:p>
            <a:r>
              <a:rPr lang="en-US" sz="2400" b="0" dirty="0" smtClean="0">
                <a:solidFill>
                  <a:schemeClr val="tx1"/>
                </a:solidFill>
              </a:rPr>
              <a:t>These provide valuable services, but…</a:t>
            </a:r>
          </a:p>
          <a:p>
            <a:r>
              <a:rPr lang="en-US" sz="2400" b="0" dirty="0" smtClean="0">
                <a:solidFill>
                  <a:schemeClr val="tx2"/>
                </a:solidFill>
              </a:rPr>
              <a:t>There are significant energy efficiency opportunities</a:t>
            </a:r>
          </a:p>
          <a:p>
            <a:r>
              <a:rPr lang="en-US" sz="2400" b="0" dirty="0" smtClean="0">
                <a:solidFill>
                  <a:schemeClr val="tx2"/>
                </a:solidFill>
              </a:rPr>
              <a:t>Policies can play an important role in creating the conditions needed to accelerate energy efficiency  </a:t>
            </a:r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486526" y="-367735"/>
            <a:ext cx="641141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/>
              <a:t>Why is the IEA interested in energy </a:t>
            </a:r>
            <a:r>
              <a:rPr lang="en-US" sz="3200" dirty="0" smtClean="0"/>
              <a:t>use of </a:t>
            </a:r>
            <a:r>
              <a:rPr lang="en-US" sz="3200" dirty="0" smtClean="0"/>
              <a:t>ICT</a:t>
            </a:r>
            <a:r>
              <a:rPr lang="en-US" sz="3200" dirty="0" smtClean="0"/>
              <a:t>? </a:t>
            </a:r>
            <a:endParaRPr lang="en-US" sz="3200" dirty="0" smtClean="0">
              <a:latin typeface="Calibri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0" y="5711825"/>
            <a:ext cx="864552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§"/>
              <a:defRPr sz="3200" b="1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Font typeface="Arial" charset="0"/>
              <a:buChar char="•"/>
              <a:defRPr sz="28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§"/>
              <a:defRPr sz="2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Font typeface="Arial" charset="0"/>
              <a:buChar char="•"/>
              <a:defRPr sz="20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§"/>
              <a:defRPr sz="20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Clear gap in knowledge about energy implications, energy efficiency opportunities and effective policies  </a:t>
            </a:r>
            <a:endParaRPr lang="en-GB" sz="2400" i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algn="ctr">
              <a:buFont typeface="Wingdings" pitchFamily="2" charset="2"/>
              <a:buNone/>
            </a:pPr>
            <a:endParaRPr lang="en-GB" sz="2400" i="1" dirty="0" smtClean="0">
              <a:solidFill>
                <a:srgbClr val="C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369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endParaRPr lang="en-GB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705" y="1103569"/>
            <a:ext cx="3958361" cy="541401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572000" y="1162123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Joint publication with IEA implementing agreement for Energy Efficient End-use Equipment (4E)  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Free download and access to graphs and further information: </a:t>
            </a:r>
          </a:p>
          <a:p>
            <a:r>
              <a:rPr lang="en-GB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hlinkClick r:id="rId4"/>
              </a:rPr>
              <a:t>www.iea.org/etp/networkstandby</a:t>
            </a:r>
            <a:endParaRPr lang="en-GB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  <a:p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  <a:p>
            <a:pPr lvl="0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More information about 4E activities: </a:t>
            </a:r>
            <a:r>
              <a:rPr lang="e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www.iea-4e.org</a:t>
            </a:r>
          </a:p>
          <a:p>
            <a:endParaRPr lang="en-GB" dirty="0">
              <a:latin typeface="Calibri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486526" y="-121514"/>
            <a:ext cx="64114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/>
              <a:t>Recent IEA work </a:t>
            </a:r>
            <a:endParaRPr lang="en-US" sz="3200" dirty="0" smtClean="0"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4012918"/>
            <a:ext cx="4572000" cy="258532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Why is this publication useful?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Explores recent developments and trends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Focuses on energy implications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Looks at technologies and solutions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Provides guidance on policy responses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Identifies possible roles for range of stakeholders </a:t>
            </a:r>
          </a:p>
          <a:p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486526" y="-367735"/>
            <a:ext cx="6411411" cy="1569660"/>
          </a:xfrm>
        </p:spPr>
        <p:txBody>
          <a:bodyPr/>
          <a:lstStyle/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/>
              <a:t>The global energy footprint of ICT is large and growing</a:t>
            </a:r>
            <a:endParaRPr sz="3200" dirty="0" smtClean="0">
              <a:latin typeface="Calibri" pitchFamily="34" charset="0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0" y="5711825"/>
            <a:ext cx="8645525" cy="1146175"/>
          </a:xfrm>
        </p:spPr>
        <p:txBody>
          <a:bodyPr/>
          <a:lstStyle/>
          <a:p>
            <a:pPr algn="ctr">
              <a:buNone/>
            </a:pPr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ICT energy </a:t>
            </a:r>
            <a:r>
              <a:rPr lang="en-US" sz="2400" i="1" dirty="0">
                <a:solidFill>
                  <a:srgbClr val="C00000"/>
                </a:solidFill>
                <a:latin typeface="Calibri" pitchFamily="34" charset="0"/>
              </a:rPr>
              <a:t>demand is growing at </a:t>
            </a:r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much faster rate than </a:t>
            </a:r>
            <a:r>
              <a:rPr lang="en-US" sz="2400" i="1" dirty="0">
                <a:solidFill>
                  <a:srgbClr val="C00000"/>
                </a:solidFill>
                <a:latin typeface="Calibri" pitchFamily="34" charset="0"/>
              </a:rPr>
              <a:t>overall energy demand </a:t>
            </a:r>
            <a:endParaRPr lang="en-GB" sz="2400" i="1" dirty="0">
              <a:solidFill>
                <a:srgbClr val="C00000"/>
              </a:solidFill>
              <a:latin typeface="Calibri" pitchFamily="34" charset="0"/>
            </a:endParaRPr>
          </a:p>
          <a:p>
            <a:pPr algn="ctr">
              <a:buFont typeface="Wingdings" pitchFamily="2" charset="2"/>
              <a:buNone/>
            </a:pPr>
            <a:endParaRPr lang="en-GB" sz="2400" b="1" i="1" dirty="0" smtClean="0">
              <a:solidFill>
                <a:srgbClr val="C00000"/>
              </a:solidFill>
              <a:latin typeface="Calibri" pitchFamily="34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8037722"/>
              </p:ext>
            </p:extLst>
          </p:nvPr>
        </p:nvGraphicFramePr>
        <p:xfrm>
          <a:off x="325821" y="1794727"/>
          <a:ext cx="6474371" cy="3747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446690" y="114839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>
                <a:latin typeface="Calibri" pitchFamily="34" charset="0"/>
              </a:rPr>
              <a:t>Electricity demand of networks, PCs and data </a:t>
            </a:r>
            <a:r>
              <a:rPr lang="en-US" sz="2000" b="1" dirty="0" err="1">
                <a:latin typeface="Calibri" pitchFamily="34" charset="0"/>
              </a:rPr>
              <a:t>centres</a:t>
            </a:r>
            <a:r>
              <a:rPr lang="en-US" sz="2000" b="1" dirty="0">
                <a:latin typeface="Calibri" pitchFamily="34" charset="0"/>
              </a:rPr>
              <a:t> </a:t>
            </a:r>
            <a:endParaRPr lang="en-GB" sz="2000" b="1" dirty="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0193" y="2238703"/>
            <a:ext cx="2343807" cy="23083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</a:rPr>
              <a:t>Total ICT energy demand reached </a:t>
            </a:r>
          </a:p>
          <a:p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</a:rPr>
              <a:t>1560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</a:rPr>
              <a:t>TWh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</a:rPr>
              <a:t> in 2013 – more than 8% of total final demand </a:t>
            </a:r>
            <a:endParaRPr lang="en-GB" sz="2400" dirty="0">
              <a:solidFill>
                <a:schemeClr val="bg1">
                  <a:lumMod val="95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9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5317"/>
            <a:ext cx="8229600" cy="1938992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5835526"/>
              </p:ext>
            </p:extLst>
          </p:nvPr>
        </p:nvGraphicFramePr>
        <p:xfrm>
          <a:off x="3671888" y="2196662"/>
          <a:ext cx="5300662" cy="371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1966" y="6045537"/>
            <a:ext cx="8762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Network-enabled device electricity demand is growing at a rate of </a:t>
            </a:r>
          </a:p>
          <a:p>
            <a:pPr algn="ctr"/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6% per year</a:t>
            </a:r>
            <a:endParaRPr lang="en-GB" sz="2400" i="1" dirty="0">
              <a:solidFill>
                <a:srgbClr val="C00000"/>
              </a:solidFill>
              <a:latin typeface="Calibri" pitchFamily="34" charset="0"/>
            </a:endParaRPr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2041737"/>
              </p:ext>
            </p:extLst>
          </p:nvPr>
        </p:nvGraphicFramePr>
        <p:xfrm>
          <a:off x="-2402432" y="1475461"/>
          <a:ext cx="8094663" cy="4152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9"/>
          <p:cNvSpPr txBox="1"/>
          <p:nvPr/>
        </p:nvSpPr>
        <p:spPr>
          <a:xfrm>
            <a:off x="3950745" y="1616264"/>
            <a:ext cx="50075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latin typeface="Calibri" pitchFamily="34" charset="0"/>
              </a:rPr>
              <a:t>Network-enabled device electricity demand</a:t>
            </a:r>
            <a:endParaRPr lang="en-GB" sz="2000" b="1" dirty="0">
              <a:latin typeface="Calibri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2486526" y="-367735"/>
            <a:ext cx="641141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/>
              <a:t>Connected devices are driving ICT energy demand </a:t>
            </a:r>
            <a:endParaRPr lang="en-US" sz="32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961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5201699"/>
              </p:ext>
            </p:extLst>
          </p:nvPr>
        </p:nvGraphicFramePr>
        <p:xfrm>
          <a:off x="73572" y="1831881"/>
          <a:ext cx="7772400" cy="3446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8569036"/>
              </p:ext>
            </p:extLst>
          </p:nvPr>
        </p:nvGraphicFramePr>
        <p:xfrm>
          <a:off x="2486526" y="1965387"/>
          <a:ext cx="7772400" cy="3157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 bwMode="auto">
          <a:xfrm>
            <a:off x="2486526" y="-121514"/>
            <a:ext cx="64114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/>
              <a:t>How much could we save? </a:t>
            </a:r>
            <a:endParaRPr lang="en-US" sz="3200" dirty="0" smtClean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966" y="6045537"/>
            <a:ext cx="8762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If best available technologies had been in place in 2013 – we would have saved 400 </a:t>
            </a:r>
            <a:r>
              <a:rPr lang="en-US" sz="2400" i="1" dirty="0" err="1" smtClean="0">
                <a:solidFill>
                  <a:srgbClr val="C00000"/>
                </a:solidFill>
                <a:latin typeface="Calibri" pitchFamily="34" charset="0"/>
              </a:rPr>
              <a:t>TWh</a:t>
            </a:r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 (saving USD 80 billion off consumer bills)</a:t>
            </a:r>
            <a:endParaRPr lang="en-GB" sz="2400" i="1" dirty="0">
              <a:solidFill>
                <a:srgbClr val="C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651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5317"/>
            <a:ext cx="8229600" cy="1938992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606787"/>
              </p:ext>
            </p:extLst>
          </p:nvPr>
        </p:nvGraphicFramePr>
        <p:xfrm>
          <a:off x="-1686199" y="1359333"/>
          <a:ext cx="8870950" cy="406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2486526" y="-121514"/>
            <a:ext cx="64114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/>
              <a:t>How much does connectivity cost? </a:t>
            </a:r>
            <a:endParaRPr lang="en-US" sz="3200" dirty="0" smtClean="0"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7013" y="5165602"/>
            <a:ext cx="80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Note: recent models of games consoles are more efficient – showing that it</a:t>
            </a:r>
            <a:r>
              <a:rPr lang="en-US" sz="1400" b="1" dirty="0" smtClean="0"/>
              <a:t> is </a:t>
            </a:r>
            <a:r>
              <a:rPr lang="en-US" sz="1400" dirty="0" smtClean="0"/>
              <a:t>possible to effectively implement power saving solutions  </a:t>
            </a:r>
            <a:endParaRPr lang="en-GB" sz="1400" dirty="0"/>
          </a:p>
        </p:txBody>
      </p:sp>
      <p:sp>
        <p:nvSpPr>
          <p:cNvPr id="6" name="TextBox 4"/>
          <p:cNvSpPr txBox="1"/>
          <p:nvPr/>
        </p:nvSpPr>
        <p:spPr>
          <a:xfrm>
            <a:off x="847013" y="6027003"/>
            <a:ext cx="7553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Some devices use most of their electricity just to maintain connectivity </a:t>
            </a:r>
            <a:endParaRPr lang="en-GB" sz="2400" i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-718774" y="1302709"/>
            <a:ext cx="8500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latin typeface="Calibri" pitchFamily="34" charset="0"/>
              </a:rPr>
              <a:t>                      Example of electricity consumption of a game console model </a:t>
            </a:r>
            <a:endParaRPr lang="en-GB" sz="2000" b="1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6820" y="2028496"/>
            <a:ext cx="3421117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Solutions exist: </a:t>
            </a:r>
            <a:r>
              <a:rPr lang="en-US" b="1" dirty="0" smtClean="0">
                <a:solidFill>
                  <a:srgbClr val="C00000"/>
                </a:solidFill>
              </a:rPr>
              <a:t>powering down </a:t>
            </a:r>
            <a:r>
              <a:rPr lang="en-US" b="1" dirty="0" smtClean="0"/>
              <a:t>and </a:t>
            </a:r>
            <a:r>
              <a:rPr lang="en-US" b="1" dirty="0" smtClean="0">
                <a:solidFill>
                  <a:srgbClr val="C00000"/>
                </a:solidFill>
              </a:rPr>
              <a:t>scaling power </a:t>
            </a:r>
            <a:r>
              <a:rPr lang="en-US" b="1" dirty="0" smtClean="0"/>
              <a:t>but different sets of solutions will be relevant for different types of products 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7564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221" y="1587500"/>
            <a:ext cx="8229600" cy="4410075"/>
          </a:xfrm>
        </p:spPr>
        <p:txBody>
          <a:bodyPr/>
          <a:lstStyle/>
          <a:p>
            <a:r>
              <a:rPr lang="en-US" dirty="0" smtClean="0"/>
              <a:t>Lack of incentives </a:t>
            </a:r>
          </a:p>
          <a:p>
            <a:r>
              <a:rPr lang="en-US" dirty="0" smtClean="0"/>
              <a:t>Lack of consumer demand </a:t>
            </a:r>
          </a:p>
          <a:p>
            <a:r>
              <a:rPr lang="en-US" dirty="0" smtClean="0"/>
              <a:t>Focus on functions and features </a:t>
            </a:r>
          </a:p>
          <a:p>
            <a:r>
              <a:rPr lang="en-US" dirty="0" smtClean="0"/>
              <a:t>Concerns of impact on quality of service perception </a:t>
            </a:r>
          </a:p>
          <a:p>
            <a:r>
              <a:rPr lang="en-US" dirty="0" smtClean="0"/>
              <a:t>Communication protocols and network architecture can counteract efficiency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486526" y="-367735"/>
            <a:ext cx="656288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/>
              <a:t>Why are </a:t>
            </a:r>
            <a:r>
              <a:rPr lang="en-US" sz="3200" dirty="0" smtClean="0"/>
              <a:t>energy efficient solutions </a:t>
            </a:r>
            <a:r>
              <a:rPr lang="en-US" sz="3200" dirty="0" smtClean="0"/>
              <a:t>not implemented?</a:t>
            </a:r>
            <a:endParaRPr lang="en-US" sz="3200" dirty="0" smtClean="0">
              <a:latin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0267" y="6027003"/>
            <a:ext cx="81054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How do we accelerate and scale up implementation and how to </a:t>
            </a:r>
            <a:r>
              <a:rPr lang="en-US" sz="2400" i="1" dirty="0" err="1" smtClean="0">
                <a:solidFill>
                  <a:srgbClr val="C00000"/>
                </a:solidFill>
                <a:latin typeface="Calibri" pitchFamily="34" charset="0"/>
              </a:rPr>
              <a:t>incentivise</a:t>
            </a:r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 development of more efficient technologies? </a:t>
            </a:r>
            <a:endParaRPr lang="en-GB" sz="2400" i="1" dirty="0">
              <a:solidFill>
                <a:srgbClr val="C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056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7540"/>
            <a:ext cx="8229600" cy="2554545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 b="14033"/>
          <a:stretch>
            <a:fillRect/>
          </a:stretch>
        </p:blipFill>
        <p:spPr bwMode="auto">
          <a:xfrm>
            <a:off x="158043" y="1805837"/>
            <a:ext cx="8985957" cy="368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40267" y="6027003"/>
            <a:ext cx="81054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</a:rPr>
              <a:t>Everyone has a role to play in enabling the development and uptake of energy efficient solutions </a:t>
            </a:r>
            <a:endParaRPr lang="en-GB" sz="2400" i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320289"/>
            <a:ext cx="8895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How different actors across the value chain can promote energy efficiency </a:t>
            </a:r>
            <a:endParaRPr lang="en-GB" sz="2000" dirty="0"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486526" y="-121514"/>
            <a:ext cx="64114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>
                <a:latin typeface="Calibri" pitchFamily="34" charset="0"/>
              </a:rPr>
              <a:t>		</a:t>
            </a:r>
            <a:r>
              <a:rPr lang="en-US" sz="3200" dirty="0" smtClean="0">
                <a:latin typeface="Calibri" pitchFamily="34" charset="0"/>
              </a:rPr>
              <a:t>	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dirty="0" smtClean="0"/>
              <a:t>Everyone has a role to play </a:t>
            </a:r>
            <a:endParaRPr lang="en-US" sz="32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73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EA_SlideDeck_40th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IEA_SlideDeck_40thLogo</Template>
  <TotalTime>979</TotalTime>
  <Words>511</Words>
  <Application>Microsoft Office PowerPoint</Application>
  <PresentationFormat>On-screen Show (4:3)</PresentationFormat>
  <Paragraphs>88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IEA_SlideDeck_40thLogo</vt:lpstr>
      <vt:lpstr>Energy implications of becoming increasingly smart and connected  </vt:lpstr>
      <vt:lpstr>PowerPoint Presentation</vt:lpstr>
      <vt:lpstr>  </vt:lpstr>
      <vt:lpstr>    The global energy footprint of ICT is large and growing</vt:lpstr>
      <vt:lpstr>  </vt:lpstr>
      <vt:lpstr>PowerPoint Presentation</vt:lpstr>
      <vt:lpstr>   </vt:lpstr>
      <vt:lpstr>PowerPoint Presentation</vt:lpstr>
      <vt:lpstr>   </vt:lpstr>
      <vt:lpstr>  </vt:lpstr>
      <vt:lpstr> </vt:lpstr>
    </vt:vector>
  </TitlesOfParts>
  <Company>International Energy Agency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Vida Rozite</dc:creator>
  <cp:lastModifiedBy>ROZITE Vida, IEA/SPT/EED/EEU</cp:lastModifiedBy>
  <cp:revision>41</cp:revision>
  <dcterms:created xsi:type="dcterms:W3CDTF">2014-06-13T14:19:49Z</dcterms:created>
  <dcterms:modified xsi:type="dcterms:W3CDTF">2014-11-05T10:46:15Z</dcterms:modified>
</cp:coreProperties>
</file>