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60" r:id="rId4"/>
    <p:sldId id="272" r:id="rId5"/>
    <p:sldId id="261" r:id="rId6"/>
    <p:sldId id="262" r:id="rId7"/>
    <p:sldId id="263" r:id="rId8"/>
    <p:sldId id="265" r:id="rId9"/>
    <p:sldId id="266" r:id="rId10"/>
    <p:sldId id="271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y Singh" initials="R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ea typeface="宋体"/>
            </a:endParaRPr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64A1EB9-B8DA-40F0-9ACB-A16BC6BB428B}" type="slidenum">
              <a:rPr lang="en-US" sz="1200"/>
              <a:pPr algn="r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3686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AC4D2CE-9F7C-4BEE-BF0C-F9FB72A1213E}" type="slidenum">
              <a:rPr lang="en-US" sz="1200"/>
              <a:pPr algn="r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3891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8AC3F08-9AA7-4832-BC64-C78D93947417}" type="slidenum">
              <a:rPr lang="en-US" sz="1200"/>
              <a:pPr algn="r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4096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3CA0786-6B49-4C68-A097-80C694F9F55B}" type="slidenum">
              <a:rPr lang="en-US" sz="1200"/>
              <a:pPr algn="r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2048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5BB2DC6-2A35-47EC-AD75-4899EC5491E1}" type="slidenum">
              <a:rPr lang="en-US" sz="1200"/>
              <a:pPr algn="r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2048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5BB2DC6-2A35-47EC-AD75-4899EC5491E1}" type="slidenum">
              <a:rPr lang="en-US" sz="1200"/>
              <a:pPr algn="r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966630-F42E-492A-A5D3-AAB79B5ECBC4}" type="slidenum">
              <a:rPr lang="en-US" sz="1200"/>
              <a:pPr algn="r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F0BAC3-CEEC-44BC-AA52-288984C9643C}" type="slidenum">
              <a:rPr lang="en-US" sz="1200"/>
              <a:pPr algn="r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2662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4F66EE-31D3-4751-9931-E1C43D8358DC}" type="slidenum">
              <a:rPr lang="en-US" sz="1200"/>
              <a:pPr algn="r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3072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572C914-2101-48EC-ADC0-4B0C3D370DC3}" type="slidenum">
              <a:rPr lang="en-US" sz="1200"/>
              <a:pPr algn="r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3277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652E76-26E4-4EB9-856D-1F05AA1083AC}" type="slidenum">
              <a:rPr lang="en-US" sz="1200"/>
              <a:pPr algn="r"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ea typeface="宋体"/>
            </a:endParaRPr>
          </a:p>
        </p:txBody>
      </p:sp>
      <p:sp>
        <p:nvSpPr>
          <p:cNvPr id="3481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71406AE-93A5-4396-B81D-BDFD9C46C6BA}" type="slidenum">
              <a:rPr lang="en-US" sz="1200"/>
              <a:pPr algn="r"/>
              <a:t>11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smtClean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smtClean="0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CA" altLang="ko-KR" sz="1200" b="1">
                <a:solidFill>
                  <a:srgbClr val="09244D"/>
                </a:solidFill>
                <a:ea typeface="굴림" pitchFamily="50" charset="-127"/>
              </a:rPr>
              <a:t>TBD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33784773-381A-48D0-A7BB-96B0DB2BB8C2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407840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158E5-0DF6-446D-A11F-CF3F8C148FB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81895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9D20F-B503-43DA-95F2-FA1E5826EE48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426556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6" descr="엠블럼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, 13 – 16 May 2013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ct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33784773-381A-48D0-A7BB-96B0DB2BB8C2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D9D09-70D6-4A10-8F4E-68AF83D6234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02468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9C362-C67A-40D0-9190-DCD7FA17E3F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49566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3AD66-DC4F-4085-92A3-5B1218CF9EE9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27899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BE830-E1FE-45BB-B16D-95C848DCD4F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89171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E1421-5F8D-42F4-A7A4-1D3904877F3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86647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18797-EC7B-4F10-B460-61079DCEBF04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25417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49369-253C-47ED-832E-E20BF5B61AC2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429054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CAE1B-4B27-43DA-9395-12417A7E72B3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04127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DB2A0F59-033F-45B8-8B74-E9261F0BC491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3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CA" altLang="ko-KR" sz="1200" dirty="0" smtClean="0">
                <a:solidFill>
                  <a:srgbClr val="09244D"/>
                </a:solidFill>
                <a:ea typeface="굴림" pitchFamily="50" charset="-127"/>
              </a:rPr>
              <a:t>GSC17-PLEN-59</a:t>
            </a:r>
            <a:endParaRPr lang="en-CA" altLang="ko-KR" sz="120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5853124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</a:p>
          <a:p>
            <a:pPr algn="r"/>
            <a:endParaRPr lang="en-CA" altLang="ko-KR" sz="1200" b="1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549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.white@nsn.com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Andrew White</a:t>
            </a:r>
          </a:p>
          <a:p>
            <a:pPr marL="0" indent="0" algn="ctr">
              <a:buNone/>
            </a:pPr>
            <a:r>
              <a:rPr lang="en-GB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 Consultant</a:t>
            </a:r>
          </a:p>
          <a:p>
            <a:pPr marL="0" indent="0" algn="ctr">
              <a:buNone/>
            </a:pPr>
            <a:r>
              <a:rPr lang="en-GB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Nokia Siemens Networks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dirty="0"/>
              <a:t>ATIS Identity </a:t>
            </a:r>
            <a:r>
              <a:rPr lang="en-US" b="1" dirty="0" smtClean="0"/>
              <a:t>Management (</a:t>
            </a:r>
            <a:r>
              <a:rPr lang="en-US" b="1" dirty="0" err="1" smtClean="0"/>
              <a:t>IdM</a:t>
            </a:r>
            <a:r>
              <a:rPr lang="en-US" b="1" dirty="0" smtClean="0"/>
              <a:t>) Standards Development</a:t>
            </a:r>
            <a:endParaRPr lang="en-US" b="1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656526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GSC17-PLEN-59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Andrew White, </a:t>
                      </a:r>
                      <a:r>
                        <a:rPr kumimoji="0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  <a:hlinkClick r:id="rId2"/>
                        </a:rPr>
                        <a:t>andrew.white@nsn.com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6.4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 Theft and </a:t>
            </a:r>
            <a:r>
              <a:rPr lang="en-US" smtClean="0"/>
              <a:t>Online </a:t>
            </a:r>
            <a:br>
              <a:rPr lang="en-US" smtClean="0"/>
            </a:br>
            <a:r>
              <a:rPr lang="en-US" smtClean="0"/>
              <a:t>Fraud:  By </a:t>
            </a:r>
            <a:r>
              <a:rPr lang="en-US" dirty="0" smtClean="0"/>
              <a:t>the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448594"/>
            <a:ext cx="8229600" cy="5257006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Identity theft is costly, inconvenient and all-too common</a:t>
            </a:r>
          </a:p>
          <a:p>
            <a:pPr lvl="1"/>
            <a:r>
              <a:rPr lang="en-US" dirty="0" smtClean="0"/>
              <a:t>In 2010, 8.1 million U.S. adults were the victims of identity theft or fraud, with total costs of $37 billion.</a:t>
            </a:r>
          </a:p>
          <a:p>
            <a:pPr lvl="1"/>
            <a:r>
              <a:rPr lang="en-US" dirty="0" smtClean="0"/>
              <a:t>The average out-of-pocket loss of identity theft in 2008 was $631 per incident.</a:t>
            </a:r>
          </a:p>
          <a:p>
            <a:pPr lvl="1"/>
            <a:r>
              <a:rPr lang="en-US" dirty="0" smtClean="0"/>
              <a:t>Consumers reported spending an average of 59 hours recovering from a “new account” instance of ID theft.</a:t>
            </a:r>
          </a:p>
          <a:p>
            <a:r>
              <a:rPr lang="en-US" dirty="0" smtClean="0"/>
              <a:t>Phishing continues to rise, with attacks becoming more sophisticated</a:t>
            </a:r>
          </a:p>
          <a:p>
            <a:pPr lvl="1"/>
            <a:r>
              <a:rPr lang="en-US" dirty="0" smtClean="0"/>
              <a:t>In 2008 and 2009, specific brands or entities were targeted by more than 286,000 phishing attacks, all attempting to replicate their site and harvest user credentials. </a:t>
            </a:r>
          </a:p>
          <a:p>
            <a:pPr lvl="1"/>
            <a:r>
              <a:rPr lang="en-US" dirty="0" smtClean="0"/>
              <a:t>A 2009 report from </a:t>
            </a:r>
            <a:r>
              <a:rPr lang="en-US" dirty="0" err="1" smtClean="0"/>
              <a:t>Trusteer</a:t>
            </a:r>
            <a:r>
              <a:rPr lang="en-US" dirty="0" smtClean="0"/>
              <a:t> found that 45% of targets divulge their personal information when redirected to a phishing site, and that financial institutions are subjected to an average of 16 phishing attacks per week, costing them between $2.4 and $9.4 million in losses each year.</a:t>
            </a:r>
          </a:p>
          <a:p>
            <a:r>
              <a:rPr lang="en-US" dirty="0" smtClean="0"/>
              <a:t>Managing multiple passwords is expensive</a:t>
            </a:r>
          </a:p>
          <a:p>
            <a:pPr lvl="1"/>
            <a:r>
              <a:rPr lang="en-US" dirty="0" smtClean="0"/>
              <a:t>A small business of 500 employees spends approximately $110,000 per year on password management. That’s $220 per user per year.</a:t>
            </a:r>
          </a:p>
          <a:p>
            <a:r>
              <a:rPr lang="en-US" dirty="0" smtClean="0"/>
              <a:t>Passwords are failing</a:t>
            </a:r>
          </a:p>
          <a:p>
            <a:pPr lvl="1"/>
            <a:r>
              <a:rPr lang="en-US" dirty="0" smtClean="0"/>
              <a:t>In December 2009, the </a:t>
            </a:r>
            <a:r>
              <a:rPr lang="en-US" dirty="0" err="1" smtClean="0"/>
              <a:t>Rockyou</a:t>
            </a:r>
            <a:r>
              <a:rPr lang="en-US" dirty="0" smtClean="0"/>
              <a:t> password breach revealed the vulnerability of passwords. Nearly 50% of users’ passwords included names, slang words, dictionary words or were extremely weak, with passwords like “123456”.</a:t>
            </a:r>
          </a:p>
          <a:p>
            <a:r>
              <a:rPr lang="en-US" dirty="0" smtClean="0"/>
              <a:t>Maintenance of multiple accounts is increasing as more services move online</a:t>
            </a:r>
          </a:p>
          <a:p>
            <a:pPr lvl="1"/>
            <a:r>
              <a:rPr lang="en-US" dirty="0" smtClean="0"/>
              <a:t>One federal agency with 44,000 users discovered over 700,000 user accounts, with the average user having individual accounts.</a:t>
            </a:r>
          </a:p>
          <a:p>
            <a:r>
              <a:rPr lang="en-US" dirty="0" smtClean="0"/>
              <a:t>Improving identity practices makes a difference</a:t>
            </a:r>
          </a:p>
          <a:p>
            <a:pPr lvl="1"/>
            <a:r>
              <a:rPr lang="en-US" dirty="0" smtClean="0"/>
              <a:t>Implementation of strong credentials across the Department of Defense resulted in a 46% </a:t>
            </a:r>
            <a:br>
              <a:rPr lang="en-US" dirty="0" smtClean="0"/>
            </a:br>
            <a:r>
              <a:rPr lang="en-US" dirty="0" smtClean="0"/>
              <a:t>reduction in intrusions.</a:t>
            </a:r>
          </a:p>
          <a:p>
            <a:pPr lvl="1"/>
            <a:r>
              <a:rPr lang="en-US" dirty="0" smtClean="0"/>
              <a:t>Use of single sign-on technologies can reduce annual sign-in time by 50 hours/user/year.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Added for NGN Provider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19200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dirty="0" smtClean="0">
                <a:cs typeface="Arial" charset="0"/>
              </a:rPr>
              <a:t>Dynamic/automatic </a:t>
            </a:r>
            <a:r>
              <a:rPr lang="en-US" sz="2100" dirty="0" err="1" smtClean="0">
                <a:cs typeface="Arial" charset="0"/>
              </a:rPr>
              <a:t>IdM</a:t>
            </a:r>
            <a:r>
              <a:rPr lang="en-US" sz="2100" dirty="0" smtClean="0">
                <a:cs typeface="Arial" charset="0"/>
              </a:rPr>
              <a:t> means between multiple partners (e.g., end users, visited and home networks) reduce costs (compared to pair-wise arrangements)</a:t>
            </a:r>
            <a:r>
              <a:rPr lang="en-US" sz="21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100" dirty="0" smtClean="0">
                <a:cs typeface="Arial" charset="0"/>
              </a:rPr>
              <a:t>compared to pair-wise arrangements to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Establish service arrangements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Exchange identity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>
                <a:cs typeface="Arial" charset="0"/>
              </a:rPr>
              <a:t>Exchange policy information and enforce policy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dirty="0" smtClean="0">
                <a:cs typeface="Arial" charset="0"/>
              </a:rPr>
              <a:t>Enabler of new applications and services (e.g., IPTV and convergence) including identity services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dirty="0" smtClean="0">
                <a:cs typeface="Arial" charset="0"/>
              </a:rPr>
              <a:t>Leverage existing and expanding customer base 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dirty="0" smtClean="0">
                <a:cs typeface="Arial" charset="0"/>
              </a:rPr>
              <a:t>Common </a:t>
            </a:r>
            <a:r>
              <a:rPr lang="en-US" sz="2100" dirty="0" err="1" smtClean="0">
                <a:cs typeface="Arial" charset="0"/>
              </a:rPr>
              <a:t>IdM</a:t>
            </a:r>
            <a:r>
              <a:rPr lang="en-US" sz="2100" dirty="0" smtClean="0">
                <a:cs typeface="Arial" charset="0"/>
              </a:rPr>
              <a:t> infrastructure enables support of multiple applications and services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dirty="0" smtClean="0">
                <a:cs typeface="Arial" charset="0"/>
              </a:rPr>
              <a:t>Enables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>
                <a:cs typeface="Arial" charset="0"/>
              </a:rPr>
              <a:t>standard API and data schema for application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>
                <a:cs typeface="Arial" charset="0"/>
              </a:rPr>
              <a:t>multi-vendor/platforms solutions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>
                <a:cs typeface="Arial" charset="0"/>
              </a:rPr>
              <a:t>inter-network/federations interoperability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>
                <a:cs typeface="Arial" charset="0"/>
              </a:rPr>
              <a:t>Security protection of application services, network infrastructure and resources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6883935-FDCF-4622-880F-C4B9842E90C5}" type="slidenum">
              <a:rPr lang="en-US" altLang="zh-CN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9514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Added for the User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19200"/>
            <a:ext cx="8229600" cy="4525962"/>
          </a:xfrm>
        </p:spPr>
        <p:txBody>
          <a:bodyPr/>
          <a:lstStyle/>
          <a:p>
            <a:pPr eaLnBrk="1" hangingPunct="1"/>
            <a:r>
              <a:rPr lang="en-US" sz="2400" dirty="0" smtClean="0">
                <a:cs typeface="Arial" charset="0"/>
              </a:rPr>
              <a:t>Privacy/user control</a:t>
            </a:r>
          </a:p>
          <a:p>
            <a:pPr lvl="1" eaLnBrk="1" hangingPunct="1"/>
            <a:r>
              <a:rPr lang="en-US" sz="2000" dirty="0" smtClean="0">
                <a:cs typeface="Arial" charset="0"/>
              </a:rPr>
              <a:t>Protection of Personal Identifiable Information [PPII]</a:t>
            </a:r>
          </a:p>
          <a:p>
            <a:pPr lvl="1" eaLnBrk="1" hangingPunct="1"/>
            <a:r>
              <a:rPr lang="en-US" sz="2000" dirty="0" smtClean="0">
                <a:cs typeface="Arial" charset="0"/>
              </a:rPr>
              <a:t>Ability to control who is allowed access (i.e., providing consent) to personal information and how it is used </a:t>
            </a:r>
          </a:p>
          <a:p>
            <a:pPr eaLnBrk="1" hangingPunct="1"/>
            <a:r>
              <a:rPr lang="en-US" sz="2400" dirty="0" smtClean="0">
                <a:cs typeface="Arial" charset="0"/>
              </a:rPr>
              <a:t>Ease of use and single sign-on / sign-off (multiple application/services across multiple service providers/federations)</a:t>
            </a:r>
          </a:p>
          <a:p>
            <a:pPr eaLnBrk="1" hangingPunct="1"/>
            <a:r>
              <a:rPr lang="en-US" sz="2400" dirty="0" smtClean="0">
                <a:cs typeface="Arial" charset="0"/>
              </a:rPr>
              <a:t>Enabler of Social Networking</a:t>
            </a:r>
          </a:p>
          <a:p>
            <a:pPr eaLnBrk="1" hangingPunct="1"/>
            <a:r>
              <a:rPr lang="en-US" sz="2400" dirty="0" smtClean="0">
                <a:cs typeface="Arial" charset="0"/>
              </a:rPr>
              <a:t>Security (e.g., confidence of transactions, and Identity (ID) Theft protection)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188C55EE-74CA-4CBB-B841-8F26563714EC}" type="slidenum">
              <a:rPr lang="en-US" altLang="zh-CN"/>
              <a:pPr>
                <a:defRPr/>
              </a:pPr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610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 Motivations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19200"/>
            <a:ext cx="8229600" cy="4525962"/>
          </a:xfrm>
        </p:spPr>
        <p:txBody>
          <a:bodyPr/>
          <a:lstStyle/>
          <a:p>
            <a:pPr eaLnBrk="1" hangingPunct="1"/>
            <a:r>
              <a:rPr lang="en-US" sz="2000" dirty="0" smtClean="0">
                <a:cs typeface="Arial" charset="0"/>
              </a:rPr>
              <a:t>Infrastructure Protection (i.e., against cyber threats)</a:t>
            </a:r>
          </a:p>
          <a:p>
            <a:pPr eaLnBrk="1" hangingPunct="1"/>
            <a:r>
              <a:rPr lang="en-US" sz="2000" dirty="0" smtClean="0">
                <a:cs typeface="Arial" charset="0"/>
              </a:rPr>
              <a:t>Protection of Global Interests (e.g., business and commerce)  </a:t>
            </a:r>
          </a:p>
          <a:p>
            <a:pPr eaLnBrk="1" hangingPunct="1"/>
            <a:r>
              <a:rPr lang="en-US" sz="2000" dirty="0" smtClean="0">
                <a:cs typeface="Arial" charset="0"/>
              </a:rPr>
              <a:t>Provide assurance capabilities (e.g., trusted assertions about digital identities [credentials, identifiers, attributes and reputations]) to enable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National Security/Emergency Preparedness (NS/EP)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Early Warning Services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Electronic Government (</a:t>
            </a:r>
            <a:r>
              <a:rPr lang="en-US" sz="1800" dirty="0" err="1" smtClean="0">
                <a:cs typeface="Arial" charset="0"/>
              </a:rPr>
              <a:t>eGovernment</a:t>
            </a:r>
            <a:r>
              <a:rPr lang="en-US" sz="1800" dirty="0" smtClean="0">
                <a:cs typeface="Arial" charset="0"/>
              </a:rPr>
              <a:t>) Services (e.g., web-based transactions)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Public Safety Services (e.g., Emergency 911 services)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Law Enforcement Services (e.g., Lawful Interceptions)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National/Homeland Security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Intelligence Services</a:t>
            </a:r>
            <a:endParaRPr lang="en-US" sz="180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CA933C4-81AA-4179-AA94-FC97EA5CF571}" type="slidenum">
              <a:rPr lang="en-US" altLang="zh-CN"/>
              <a:pPr>
                <a:defRPr/>
              </a:pPr>
              <a:t>13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76117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ATIS PTSC </a:t>
            </a:r>
            <a:r>
              <a:rPr lang="en-US" dirty="0" err="1"/>
              <a:t>IdM</a:t>
            </a:r>
            <a:r>
              <a:rPr lang="en-US" dirty="0"/>
              <a:t> Documents</a:t>
            </a:r>
          </a:p>
        </p:txBody>
      </p:sp>
      <p:graphicFrame>
        <p:nvGraphicFramePr>
          <p:cNvPr id="16426" name="Group 4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633015"/>
              </p:ext>
            </p:extLst>
          </p:nvPr>
        </p:nvGraphicFramePr>
        <p:xfrm>
          <a:off x="468313" y="1371600"/>
          <a:ext cx="8229600" cy="3625817"/>
        </p:xfrm>
        <a:graphic>
          <a:graphicData uri="http://schemas.openxmlformats.org/drawingml/2006/table">
            <a:tbl>
              <a:tblPr/>
              <a:tblGrid>
                <a:gridCol w="1589087"/>
                <a:gridCol w="1447800"/>
                <a:gridCol w="4038600"/>
                <a:gridCol w="1154113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Document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Scope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Issue Description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Target Date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3E2FF"/>
                    </a:solidFill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ATIS NGN IdM Framework Standard</a:t>
                      </a:r>
                    </a:p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[PTSC Issue S0058] 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Framework for NGN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宋体"/>
                        <a:cs typeface="宋体"/>
                      </a:endParaRP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Framework for handling identities in a secured and authenticated manner in a multi-network, multiple service provider environment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Published as ATIS-1000035.2009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ATIS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Requirements and Use Cases</a:t>
                      </a:r>
                    </a:p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[PTSC Issue S0059]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Use Case examples for NGN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Develop Use Cases illustrating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applications in a multi-network, multiple service provider environment defined by the ATIS NGN architecture</a:t>
                      </a:r>
                    </a:p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Requirements for handling identities in a secured and authenticated manner in a multi-network, multiple service provider environment</a:t>
                      </a:r>
                    </a:p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Harmonized approach to address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issues in the ATIS NGN architecture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Published as ATIS-1000044.2011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宋体"/>
                        <a:cs typeface="宋体"/>
                      </a:endParaRP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ATIS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Mechanisms Standard</a:t>
                      </a:r>
                    </a:p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[PTSC Issue S0060]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NGN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Mechanisms and Procedures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lvl="0" indent="-111125" algn="l" defTabSz="9937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Develop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IdM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 mechanisms (e.g., registration, authorization, authentication, attribute sharing, discovery) to be used in a harmonized approach for the ATIS NGN architecture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377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宋体"/>
                          <a:cs typeface="宋体"/>
                        </a:rPr>
                        <a:t>Published as ATIS-1000045.2012</a:t>
                      </a:r>
                    </a:p>
                  </a:txBody>
                  <a:tcPr marL="79536" marR="79536" marT="42108" marB="421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98DAFF91-C637-4BAA-BF90-9450AD1AD0C4}" type="slidenum">
              <a:rPr lang="en-US" altLang="zh-CN"/>
              <a:pPr>
                <a:defRPr/>
              </a:pPr>
              <a:t>14</a:t>
            </a:fld>
            <a:endParaRPr lang="en-US" altLang="zh-CN" dirty="0"/>
          </a:p>
        </p:txBody>
      </p:sp>
      <p:sp>
        <p:nvSpPr>
          <p:cNvPr id="39975" name="Text Box 25"/>
          <p:cNvSpPr txBox="1">
            <a:spLocks noChangeArrowheads="1"/>
          </p:cNvSpPr>
          <p:nvPr/>
        </p:nvSpPr>
        <p:spPr bwMode="auto">
          <a:xfrm>
            <a:off x="179388" y="5969000"/>
            <a:ext cx="8713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>
                <a:solidFill>
                  <a:srgbClr val="09244D"/>
                </a:solidFill>
              </a:rPr>
              <a:t>Note: parallel documents exist in ITU-T SG13, Q15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629400" y="63055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rebuchet MS" pitchFamily="34" charset="0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altLang="zh-CN" b="1" dirty="0" smtClean="0"/>
              <a:t>Standards for Shared ICT</a:t>
            </a:r>
            <a:endParaRPr lang="en-US" altLang="zh-CN" b="1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179388" y="632017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CA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rebuchet MS" pitchFamily="34" charset="0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zh-CN" b="1" dirty="0" smtClean="0"/>
              <a:t>GSC-17, </a:t>
            </a:r>
            <a:r>
              <a:rPr lang="en-US" altLang="zh-CN" b="1" dirty="0" err="1" smtClean="0"/>
              <a:t>Jeju</a:t>
            </a:r>
            <a:r>
              <a:rPr lang="en-US" altLang="zh-CN" b="1" dirty="0" smtClean="0"/>
              <a:t>/Korea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31663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ATIS </a:t>
            </a:r>
            <a:r>
              <a:rPr lang="en-US" dirty="0" err="1" smtClean="0"/>
              <a:t>IdM</a:t>
            </a:r>
            <a:r>
              <a:rPr lang="en-US" dirty="0" smtClean="0"/>
              <a:t> Standards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2590800"/>
            <a:ext cx="8229600" cy="35353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ATIS-1000035: Identity </a:t>
            </a:r>
            <a:r>
              <a:rPr lang="en-US" sz="2400" b="1" dirty="0"/>
              <a:t>Management (</a:t>
            </a:r>
            <a:r>
              <a:rPr lang="en-US" sz="2400" b="1" dirty="0" err="1"/>
              <a:t>IdM</a:t>
            </a:r>
            <a:r>
              <a:rPr lang="en-US" sz="2400" b="1" dirty="0" smtClean="0"/>
              <a:t>) Framework </a:t>
            </a:r>
            <a:endParaRPr lang="en-US" sz="2400" b="1" i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Provides an </a:t>
            </a:r>
            <a:r>
              <a:rPr lang="en-US" sz="2200" dirty="0" err="1" smtClean="0"/>
              <a:t>IdM</a:t>
            </a:r>
            <a:r>
              <a:rPr lang="en-US" sz="2200" dirty="0" smtClean="0"/>
              <a:t> framework for Next Generation Network (NGN)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 smtClean="0"/>
              <a:t>Describes the fundamental concepts, functional components and capabilities of </a:t>
            </a:r>
            <a:r>
              <a:rPr lang="en-US" sz="2200" dirty="0" err="1" smtClean="0"/>
              <a:t>IdM</a:t>
            </a:r>
            <a:r>
              <a:rPr lang="en-US" sz="2200" dirty="0" smtClean="0"/>
              <a:t> that can be used to organize and guide structured solutions and facilitate interoperability in an heterogeneous environment</a:t>
            </a:r>
            <a:endParaRPr lang="en-US" sz="2200" dirty="0"/>
          </a:p>
          <a:p>
            <a:pPr lvl="1">
              <a:lnSpc>
                <a:spcPct val="90000"/>
              </a:lnSpc>
            </a:pPr>
            <a:endParaRPr lang="en-US" sz="22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56E5AD8F-8BF7-4856-981B-437C23AE5B5A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  <p:sp>
        <p:nvSpPr>
          <p:cNvPr id="15363" name="Text Box 25"/>
          <p:cNvSpPr txBox="1">
            <a:spLocks noChangeArrowheads="1"/>
          </p:cNvSpPr>
          <p:nvPr/>
        </p:nvSpPr>
        <p:spPr bwMode="auto">
          <a:xfrm>
            <a:off x="457200" y="1219200"/>
            <a:ext cx="8382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9244D"/>
                </a:solidFill>
              </a:rPr>
              <a:t>ATIS’ Packet Technologies and Systems Committee (PTSC) </a:t>
            </a:r>
            <a:r>
              <a:rPr lang="en-US" sz="2600" b="1" u="sng" dirty="0" smtClean="0">
                <a:solidFill>
                  <a:srgbClr val="09244D"/>
                </a:solidFill>
              </a:rPr>
              <a:t>completed </a:t>
            </a:r>
            <a:r>
              <a:rPr lang="en-US" sz="2600" b="1" dirty="0" smtClean="0">
                <a:solidFill>
                  <a:srgbClr val="09244D"/>
                </a:solidFill>
              </a:rPr>
              <a:t>the </a:t>
            </a:r>
            <a:r>
              <a:rPr lang="en-US" sz="2600" b="1" dirty="0">
                <a:solidFill>
                  <a:srgbClr val="09244D"/>
                </a:solidFill>
              </a:rPr>
              <a:t>following </a:t>
            </a:r>
            <a:r>
              <a:rPr lang="en-US" sz="2600" b="1" dirty="0" err="1">
                <a:solidFill>
                  <a:srgbClr val="09244D"/>
                </a:solidFill>
              </a:rPr>
              <a:t>IdM</a:t>
            </a:r>
            <a:r>
              <a:rPr lang="en-US" sz="2600" b="1" dirty="0">
                <a:solidFill>
                  <a:srgbClr val="09244D"/>
                </a:solidFill>
              </a:rPr>
              <a:t>-related standards:</a:t>
            </a:r>
          </a:p>
        </p:txBody>
      </p:sp>
    </p:spTree>
    <p:extLst>
      <p:ext uri="{BB962C8B-B14F-4D97-AF65-F5344CB8AC3E}">
        <p14:creationId xmlns:p14="http://schemas.microsoft.com/office/powerpoint/2010/main" val="28322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78155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ATIS-1000044: Identity </a:t>
            </a:r>
            <a:r>
              <a:rPr lang="en-US" sz="2400" b="1" dirty="0"/>
              <a:t>Management (</a:t>
            </a:r>
            <a:r>
              <a:rPr lang="en-US" sz="2400" b="1" dirty="0" err="1"/>
              <a:t>IdM</a:t>
            </a:r>
            <a:r>
              <a:rPr lang="en-US" sz="2400" b="1" dirty="0"/>
              <a:t>) </a:t>
            </a:r>
            <a:r>
              <a:rPr lang="en-US" sz="2400" b="1" i="1" dirty="0">
                <a:solidFill>
                  <a:srgbClr val="FF0000"/>
                </a:solidFill>
              </a:rPr>
              <a:t>Requirements and Use Cases</a:t>
            </a:r>
            <a:r>
              <a:rPr lang="en-US" sz="2400" b="1" dirty="0"/>
              <a:t> Standard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/>
              <a:t>Provides </a:t>
            </a:r>
            <a:r>
              <a:rPr lang="en-US" sz="2200" dirty="0" err="1"/>
              <a:t>IdM</a:t>
            </a:r>
            <a:r>
              <a:rPr lang="en-US" sz="2200" dirty="0"/>
              <a:t> example use cases and requirements for the NGN and its interfaces. </a:t>
            </a:r>
            <a:endParaRPr lang="en-US" sz="2200" dirty="0" smtClean="0"/>
          </a:p>
          <a:p>
            <a:pPr lvl="1">
              <a:buFont typeface="Arial" pitchFamily="34" charset="0"/>
              <a:buChar char="•"/>
            </a:pPr>
            <a:r>
              <a:rPr lang="en-US" sz="2200" dirty="0" err="1" smtClean="0"/>
              <a:t>IdM</a:t>
            </a:r>
            <a:r>
              <a:rPr lang="en-US" sz="2200" dirty="0" smtClean="0"/>
              <a:t> </a:t>
            </a:r>
            <a:r>
              <a:rPr lang="en-US" sz="2200" dirty="0"/>
              <a:t>functions and capabilities are used to increase confidence in identity information and support and enhance business and security applications including identity-based services. </a:t>
            </a:r>
            <a:endParaRPr lang="en-US" sz="2200" dirty="0" smtClean="0"/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The </a:t>
            </a:r>
            <a:r>
              <a:rPr lang="en-US" sz="2200" dirty="0"/>
              <a:t>requirements provided in this standard are intended for NGN (i.e., managed packet networks) as defined in ATIS-1000018, </a:t>
            </a:r>
            <a:r>
              <a:rPr lang="en-US" sz="2200" i="1" dirty="0"/>
              <a:t>NGN </a:t>
            </a:r>
            <a:r>
              <a:rPr lang="en-US" sz="2200" i="1" dirty="0" smtClean="0"/>
              <a:t>Architecture</a:t>
            </a:r>
            <a:r>
              <a:rPr lang="en-US" sz="2200" dirty="0" smtClean="0"/>
              <a:t>, and </a:t>
            </a:r>
            <a:r>
              <a:rPr lang="en-US" sz="2200" dirty="0"/>
              <a:t>ITU-T Recommendation </a:t>
            </a:r>
            <a:r>
              <a:rPr lang="en-US" sz="2200" dirty="0" smtClean="0"/>
              <a:t>Y.2001.</a:t>
            </a:r>
            <a:endParaRPr lang="en-US" sz="22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0055929-863C-4CCD-AC38-3602772EFB2D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ATIS </a:t>
            </a:r>
            <a:r>
              <a:rPr lang="en-US" dirty="0" err="1" smtClean="0"/>
              <a:t>IdM</a:t>
            </a:r>
            <a:r>
              <a:rPr lang="en-US" dirty="0" smtClean="0"/>
              <a:t>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40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78155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ATIS-1000045: Identity </a:t>
            </a:r>
            <a:r>
              <a:rPr lang="en-US" sz="2400" b="1" dirty="0"/>
              <a:t>Management (</a:t>
            </a:r>
            <a:r>
              <a:rPr lang="en-US" sz="2400" b="1" dirty="0" err="1"/>
              <a:t>IdM</a:t>
            </a:r>
            <a:r>
              <a:rPr lang="en-US" sz="2400" b="1" dirty="0"/>
              <a:t>) </a:t>
            </a:r>
            <a:r>
              <a:rPr lang="en-US" sz="2400" b="1" i="1" dirty="0" smtClean="0">
                <a:solidFill>
                  <a:srgbClr val="FF0000"/>
                </a:solidFill>
              </a:rPr>
              <a:t>Mechanisms and Procedures</a:t>
            </a:r>
            <a:r>
              <a:rPr lang="en-US" sz="2400" b="1" dirty="0" smtClean="0"/>
              <a:t> </a:t>
            </a:r>
            <a:r>
              <a:rPr lang="en-US" sz="2400" b="1" dirty="0"/>
              <a:t>Standard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Describes the specific </a:t>
            </a:r>
            <a:r>
              <a:rPr lang="en-US" sz="2200" dirty="0" err="1" smtClean="0"/>
              <a:t>IdM</a:t>
            </a:r>
            <a:r>
              <a:rPr lang="en-US" sz="2200" dirty="0" smtClean="0"/>
              <a:t> mechanisms and suites of options that should be used to meet the requirements in the </a:t>
            </a:r>
            <a:r>
              <a:rPr lang="en-US" sz="2200" dirty="0" err="1" smtClean="0"/>
              <a:t>IdM</a:t>
            </a:r>
            <a:r>
              <a:rPr lang="en-US" sz="2200" dirty="0" smtClean="0"/>
              <a:t> Requirement standard (ATIS-1000044).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In addition, it provides best practices, guidelines to support interoperability and other needs.</a:t>
            </a:r>
            <a:endParaRPr lang="en-US" sz="22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0055929-863C-4CCD-AC38-3602772EFB2D}" type="slidenum">
              <a:rPr lang="en-US" altLang="zh-CN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Highlight of </a:t>
            </a:r>
            <a:r>
              <a:rPr lang="en-US" dirty="0" smtClean="0"/>
              <a:t>ATIS </a:t>
            </a:r>
            <a:r>
              <a:rPr lang="en-US" dirty="0" err="1" smtClean="0"/>
              <a:t>IdM</a:t>
            </a:r>
            <a:r>
              <a:rPr lang="en-US" dirty="0" smtClean="0"/>
              <a:t>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40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Direction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/>
              <a:t>Support the National Strategy for Trusted Identities in Cyberspace which addresses two central problems impeding economic growth online: </a:t>
            </a:r>
          </a:p>
          <a:p>
            <a:pPr lvl="1">
              <a:lnSpc>
                <a:spcPct val="110000"/>
              </a:lnSpc>
            </a:pPr>
            <a:r>
              <a:rPr lang="en-US" sz="1800" dirty="0" smtClean="0"/>
              <a:t>Passwords are inconvenient and insecure</a:t>
            </a:r>
          </a:p>
          <a:p>
            <a:pPr lvl="1">
              <a:lnSpc>
                <a:spcPct val="110000"/>
              </a:lnSpc>
            </a:pPr>
            <a:r>
              <a:rPr lang="en-US" sz="1800" dirty="0" smtClean="0"/>
              <a:t>Individuals are unable to prove their true identity online for significant transactions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/>
              <a:t>Leverage User-Centric solutions where possible, while identifying deltas to meet the needs of NGN providers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cs typeface="Arial" charset="0"/>
              </a:rPr>
              <a:t>NGN service providers need to address both real-time and near-real time applications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cs typeface="Arial" charset="0"/>
              </a:rPr>
              <a:t>Solution for real-time applications (e.g., exchange of </a:t>
            </a:r>
            <a:r>
              <a:rPr lang="en-US" sz="1800" dirty="0" err="1" smtClean="0">
                <a:cs typeface="Arial" charset="0"/>
              </a:rPr>
              <a:t>IdM</a:t>
            </a:r>
            <a:r>
              <a:rPr lang="en-US" sz="1800" dirty="0" smtClean="0">
                <a:cs typeface="Arial" charset="0"/>
              </a:rPr>
              <a:t> information for SIP communication sessions) would be distinct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cs typeface="Arial" charset="0"/>
              </a:rPr>
              <a:t>Provide structured and standard means to discover and exchange identity information across network domains/federations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cs typeface="Arial" charset="0"/>
              </a:rPr>
              <a:t>Bridge different technology dependent systems including existing network infrastructure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cs typeface="Arial" charset="0"/>
              </a:rPr>
              <a:t>Address new and emerging applications and services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cs typeface="Arial" charset="0"/>
              </a:rPr>
              <a:t>Address unique security needs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B1AE52C-6782-4529-B88A-21846F37DBC6}" type="slidenum">
              <a:rPr lang="en-US" altLang="zh-CN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778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2" y="1124744"/>
            <a:ext cx="8370887" cy="5257006"/>
          </a:xfrm>
          <a:ln>
            <a:noFill/>
          </a:ln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500" dirty="0">
                <a:cs typeface="Arial" charset="0"/>
              </a:rPr>
              <a:t>Identify theft, phishing scams, etc., are becoming </a:t>
            </a:r>
            <a:r>
              <a:rPr lang="en-US" sz="2500" dirty="0" smtClean="0">
                <a:cs typeface="Arial" charset="0"/>
              </a:rPr>
              <a:t>more </a:t>
            </a:r>
            <a:r>
              <a:rPr lang="en-US" sz="2500" dirty="0">
                <a:cs typeface="Arial" charset="0"/>
              </a:rPr>
              <a:t>sophisticated, </a:t>
            </a:r>
            <a:r>
              <a:rPr lang="en-US" sz="2500" dirty="0" smtClean="0">
                <a:cs typeface="Arial" charset="0"/>
              </a:rPr>
              <a:t>increasing the need for </a:t>
            </a:r>
            <a:r>
              <a:rPr lang="en-US" sz="2500" dirty="0" err="1" smtClean="0">
                <a:cs typeface="Arial" charset="0"/>
              </a:rPr>
              <a:t>IdM</a:t>
            </a:r>
            <a:r>
              <a:rPr lang="en-US" sz="2500" dirty="0" smtClean="0">
                <a:cs typeface="Arial" charset="0"/>
              </a:rPr>
              <a:t> education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>
                <a:cs typeface="Arial" charset="0"/>
              </a:rPr>
              <a:t>Un-trusted identity information as a result of migration to IP packet networks, emergence of new service providers (e.g., 3</a:t>
            </a:r>
            <a:r>
              <a:rPr lang="en-US" sz="2500" baseline="30000" dirty="0" smtClean="0">
                <a:cs typeface="Arial" charset="0"/>
              </a:rPr>
              <a:t>rd</a:t>
            </a:r>
            <a:r>
              <a:rPr lang="en-US" sz="2500" dirty="0" smtClean="0">
                <a:cs typeface="Arial" charset="0"/>
              </a:rPr>
              <a:t> party providers) and other changes (e.g., smart terminals, and an open internet environment)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Historically, trusted information was provided by closed and fixed network environment operating under regulatory conditions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Changes to the trust model are resulting in operations, accounting, settlements, security and infrastructure protection problems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>
                <a:cs typeface="Arial" charset="0"/>
              </a:rPr>
              <a:t>Overcoming “silo” solutions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User-centric model focusing on web services and electronic commerce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Available standards focus mainly on web services (e.g., OASIS, WS*, Liberty, SAML) and human identities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Vendor specific solutions/products (e.g., PayPal, </a:t>
            </a:r>
            <a:r>
              <a:rPr lang="en-US" sz="1900" dirty="0" err="1" smtClean="0">
                <a:cs typeface="Arial" charset="0"/>
              </a:rPr>
              <a:t>iNames</a:t>
            </a:r>
            <a:r>
              <a:rPr lang="en-US" sz="1900" dirty="0" smtClean="0">
                <a:cs typeface="Arial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>
                <a:cs typeface="Arial" charset="0"/>
              </a:rPr>
              <a:t>Impact of </a:t>
            </a:r>
            <a:r>
              <a:rPr lang="en-US" sz="1900" dirty="0" err="1" smtClean="0">
                <a:cs typeface="Arial" charset="0"/>
              </a:rPr>
              <a:t>Kantara</a:t>
            </a:r>
            <a:r>
              <a:rPr lang="en-US" sz="1900" dirty="0" smtClean="0">
                <a:cs typeface="Arial" charset="0"/>
              </a:rPr>
              <a:t> Initiative needs to be assessed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DDBD7A8-B5B8-44AF-8B89-4DB7AFEBE85B}" type="slidenum">
              <a:rPr lang="en-US" altLang="zh-CN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0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Steps/Actions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24744"/>
            <a:ext cx="8229600" cy="5257006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Continue to leverage User-Centric </a:t>
            </a:r>
            <a:r>
              <a:rPr lang="en-US" sz="2400" dirty="0" err="1" smtClean="0"/>
              <a:t>IdM</a:t>
            </a:r>
            <a:r>
              <a:rPr lang="en-US" sz="2400" dirty="0" smtClean="0"/>
              <a:t> solutions (e.g., </a:t>
            </a:r>
            <a:r>
              <a:rPr lang="en-US" sz="2400" dirty="0" err="1"/>
              <a:t>OpenID</a:t>
            </a:r>
            <a:r>
              <a:rPr lang="en-US" sz="2400" dirty="0"/>
              <a:t> and </a:t>
            </a:r>
            <a:r>
              <a:rPr lang="en-US" sz="2400" dirty="0" err="1"/>
              <a:t>Oauth</a:t>
            </a:r>
            <a:r>
              <a:rPr lang="en-US" sz="2400" dirty="0"/>
              <a:t>)</a:t>
            </a:r>
          </a:p>
          <a:p>
            <a:pPr lvl="1" eaLnBrk="1" hangingPunct="1"/>
            <a:r>
              <a:rPr lang="en-US" sz="2000" dirty="0" smtClean="0">
                <a:cs typeface="Arial" charset="0"/>
              </a:rPr>
              <a:t>Avoid duplication and redundancy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Leverage, use, enhance and adapt existing work and technology solutions where appropriate managed networks</a:t>
            </a:r>
          </a:p>
          <a:p>
            <a:pPr lvl="2" eaLnBrk="1" hangingPunct="1"/>
            <a:r>
              <a:rPr lang="en-US" sz="1800" dirty="0" smtClean="0">
                <a:cs typeface="Arial" charset="0"/>
              </a:rPr>
              <a:t>Enhance and customize existing IP/web services capabilities and work of other industry groups (e.g., Liberty Alliance, </a:t>
            </a:r>
            <a:r>
              <a:rPr lang="en-US" sz="1800" dirty="0" err="1" smtClean="0">
                <a:cs typeface="Arial" charset="0"/>
              </a:rPr>
              <a:t>Kantara</a:t>
            </a:r>
            <a:r>
              <a:rPr lang="en-US" sz="1800" dirty="0" smtClean="0">
                <a:cs typeface="Arial" charset="0"/>
              </a:rPr>
              <a:t>, OASIS, 3GPP, ITU-T) as appropriate</a:t>
            </a:r>
          </a:p>
          <a:p>
            <a:pPr lvl="1" eaLnBrk="1" hangingPunct="1"/>
            <a:r>
              <a:rPr lang="en-US" sz="2000" dirty="0" smtClean="0">
                <a:cs typeface="Arial" charset="0"/>
              </a:rPr>
              <a:t>Allow for the use of existing (e.g., LIDB) and new resources and capabilities</a:t>
            </a:r>
          </a:p>
          <a:p>
            <a:r>
              <a:rPr lang="en-US" sz="2400" dirty="0" smtClean="0"/>
              <a:t>Collaborate with the White House initiative on National Strategy for Trusted Identities in Cyberspace (NSTIC) to improve the privacy, security, and convenience of </a:t>
            </a:r>
            <a:br>
              <a:rPr lang="en-US" sz="2400" dirty="0" smtClean="0"/>
            </a:br>
            <a:r>
              <a:rPr lang="en-US" sz="2400" dirty="0" smtClean="0"/>
              <a:t>sensitive online transactions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67CDCE7-CAA1-4B4A-9A2C-73574978E1F6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446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Slides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D990CE1F-6B3A-4148-BAD2-574B8D50CA1E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072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Management (</a:t>
            </a:r>
            <a:r>
              <a:rPr lang="en-US" dirty="0" err="1"/>
              <a:t>IdM</a:t>
            </a:r>
            <a:r>
              <a:rPr lang="en-US" dirty="0"/>
              <a:t>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71600"/>
            <a:ext cx="8229600" cy="4525962"/>
          </a:xfrm>
        </p:spPr>
        <p:txBody>
          <a:bodyPr/>
          <a:lstStyle/>
          <a:p>
            <a:pPr eaLnBrk="1" hangingPunct="1"/>
            <a:r>
              <a:rPr lang="en-US" sz="2400" dirty="0" smtClean="0">
                <a:cs typeface="Arial" charset="0"/>
              </a:rPr>
              <a:t>Identity Management (</a:t>
            </a:r>
            <a:r>
              <a:rPr lang="en-US" sz="2400" dirty="0" err="1" smtClean="0">
                <a:cs typeface="Arial" charset="0"/>
              </a:rPr>
              <a:t>IdM</a:t>
            </a:r>
            <a:r>
              <a:rPr lang="en-US" sz="2400" dirty="0" smtClean="0">
                <a:cs typeface="Arial" charset="0"/>
              </a:rPr>
              <a:t>) involves secure management of the identity life cycle and the exchange of identity information (e.g., identifiers, attributes and assertions) based on applicable </a:t>
            </a:r>
            <a:r>
              <a:rPr lang="en-US" sz="2400" b="1" i="1" u="sng" dirty="0" smtClean="0">
                <a:cs typeface="Arial" charset="0"/>
              </a:rPr>
              <a:t>policy</a:t>
            </a:r>
            <a:r>
              <a:rPr lang="en-US" sz="2400" dirty="0" smtClean="0">
                <a:cs typeface="Arial" charset="0"/>
              </a:rPr>
              <a:t> of entities such as:</a:t>
            </a:r>
          </a:p>
          <a:p>
            <a:pPr lvl="2" eaLnBrk="1" hangingPunct="1"/>
            <a:r>
              <a:rPr lang="en-US" sz="2000" dirty="0" smtClean="0">
                <a:cs typeface="Arial" charset="0"/>
              </a:rPr>
              <a:t>Users/groups </a:t>
            </a:r>
          </a:p>
          <a:p>
            <a:pPr lvl="2" eaLnBrk="1" hangingPunct="1"/>
            <a:r>
              <a:rPr lang="en-US" sz="2000" dirty="0" smtClean="0">
                <a:cs typeface="Arial" charset="0"/>
              </a:rPr>
              <a:t>Organizations/federations/enterprise/service providers</a:t>
            </a:r>
          </a:p>
          <a:p>
            <a:pPr lvl="2" eaLnBrk="1" hangingPunct="1"/>
            <a:r>
              <a:rPr lang="en-US" sz="2000" dirty="0" smtClean="0">
                <a:cs typeface="Arial" charset="0"/>
              </a:rPr>
              <a:t>Devices/network elements/systems</a:t>
            </a:r>
          </a:p>
          <a:p>
            <a:pPr lvl="2" eaLnBrk="1" hangingPunct="1"/>
            <a:r>
              <a:rPr lang="en-US" sz="2000" dirty="0" smtClean="0">
                <a:cs typeface="Arial" charset="0"/>
              </a:rPr>
              <a:t>Objects (Application Process, Content, Data)</a:t>
            </a:r>
            <a:endParaRPr lang="en-US" sz="200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F0E3AB8-853D-4225-8AB3-30C157A63379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632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65BEC57-34F6-4B64-B0B6-E6C9553E065B}"/>
</file>

<file path=customXml/itemProps2.xml><?xml version="1.0" encoding="utf-8"?>
<ds:datastoreItem xmlns:ds="http://schemas.openxmlformats.org/officeDocument/2006/customXml" ds:itemID="{5C4A071D-13BE-4588-985A-F0DCA21E46BA}"/>
</file>

<file path=customXml/itemProps3.xml><?xml version="1.0" encoding="utf-8"?>
<ds:datastoreItem xmlns:ds="http://schemas.openxmlformats.org/officeDocument/2006/customXml" ds:itemID="{5F544A19-0B79-43E6-BF62-4F66C43C217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1430</Words>
  <Application>Microsoft Office PowerPoint</Application>
  <PresentationFormat>화면 슬라이드 쇼(4:3)</PresentationFormat>
  <Paragraphs>161</Paragraphs>
  <Slides>14</Slides>
  <Notes>12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Default Design</vt:lpstr>
      <vt:lpstr>ATIS Identity Management (IdM) Standards Development</vt:lpstr>
      <vt:lpstr>Highlight of ATIS IdM Standards</vt:lpstr>
      <vt:lpstr>Highlight of ATIS IdM Standards</vt:lpstr>
      <vt:lpstr>Highlight of ATIS IdM Standards</vt:lpstr>
      <vt:lpstr>Strategic Direction</vt:lpstr>
      <vt:lpstr>Challenges</vt:lpstr>
      <vt:lpstr>Next Steps/Actions</vt:lpstr>
      <vt:lpstr>Supplemental Slides</vt:lpstr>
      <vt:lpstr>Identity Management (IdM)</vt:lpstr>
      <vt:lpstr>ID Theft and Online  Fraud:  By the Numbers</vt:lpstr>
      <vt:lpstr>Value Added for NGN Provider</vt:lpstr>
      <vt:lpstr>Value Added for the User</vt:lpstr>
      <vt:lpstr>Government Motivations</vt:lpstr>
      <vt:lpstr>ATIS PTSC IdM Documents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 Identity Management Standards Development</dc:title>
  <dc:creator>Steve Barclay</dc:creator>
  <dc:description>v.2 - 22 August 2011</dc:description>
  <cp:lastModifiedBy>ttA</cp:lastModifiedBy>
  <cp:revision>34</cp:revision>
  <dcterms:created xsi:type="dcterms:W3CDTF">2011-09-30T16:52:43Z</dcterms:created>
  <dcterms:modified xsi:type="dcterms:W3CDTF">2013-05-09T10:52:08Z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