
<file path=[Content_Types].xml><?xml version="1.0" encoding="utf-8"?>
<Types xmlns="http://schemas.openxmlformats.org/package/2006/content-types">
  <Default Extension="png" ContentType="image/png"/>
  <Default Extension="wmf" ContentType="image/x-wmf"/>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6" r:id="rId3"/>
    <p:sldId id="269" r:id="rId4"/>
    <p:sldId id="272" r:id="rId5"/>
    <p:sldId id="274" r:id="rId6"/>
    <p:sldId id="275" r:id="rId7"/>
    <p:sldId id="276" r:id="rId8"/>
    <p:sldId id="277" r:id="rId9"/>
    <p:sldId id="278" r:id="rId10"/>
    <p:sldId id="279" r:id="rId11"/>
    <p:sldId id="280" r:id="rId12"/>
    <p:sldId id="282" r:id="rId13"/>
    <p:sldId id="286" r:id="rId14"/>
    <p:sldId id="283" r:id="rId15"/>
    <p:sldId id="262" r:id="rId16"/>
    <p:sldId id="263" r:id="rId17"/>
    <p:sldId id="267" r:id="rId18"/>
    <p:sldId id="270" r:id="rId19"/>
    <p:sldId id="271" r:id="rId20"/>
    <p:sldId id="291" r:id="rId21"/>
    <p:sldId id="287" r:id="rId22"/>
    <p:sldId id="292" r:id="rId23"/>
    <p:sldId id="288" r:id="rId24"/>
    <p:sldId id="289" r:id="rId25"/>
    <p:sldId id="290" r:id="rId26"/>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pher"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9244D"/>
    <a:srgbClr val="C688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49" autoAdjust="0"/>
  </p:normalViewPr>
  <p:slideViewPr>
    <p:cSldViewPr snapToGrid="0">
      <p:cViewPr varScale="1">
        <p:scale>
          <a:sx n="71" d="100"/>
          <a:sy n="71" d="100"/>
        </p:scale>
        <p:origin x="-1908" y="-90"/>
      </p:cViewPr>
      <p:guideLst>
        <p:guide orient="horz" pos="2160"/>
        <p:guide pos="2880"/>
      </p:guideLst>
    </p:cSldViewPr>
  </p:slideViewPr>
  <p:outlineViewPr>
    <p:cViewPr>
      <p:scale>
        <a:sx n="33" d="100"/>
        <a:sy n="33" d="100"/>
      </p:scale>
      <p:origin x="0" y="1896"/>
    </p:cViewPr>
  </p:outlineViewPr>
  <p:notesTextViewPr>
    <p:cViewPr>
      <p:scale>
        <a:sx n="100" d="100"/>
        <a:sy n="100" d="100"/>
      </p:scale>
      <p:origin x="0" y="0"/>
    </p:cViewPr>
  </p:notesTextViewPr>
  <p:sorterViewPr>
    <p:cViewPr>
      <p:scale>
        <a:sx n="66" d="100"/>
        <a:sy n="66" d="100"/>
      </p:scale>
      <p:origin x="0" y="9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9-21T13:49:43.274" idx="1">
    <p:pos x="5082" y="1652"/>
    <p:text>Something not correct
Possibly
change "process. a will" to "process, which will be"
or
change "process. a will" to "process.  It will be"</p:text>
  </p:cm>
</p: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03D46-6358-476E-916D-D2C265A1FFC8}" type="doc">
      <dgm:prSet loTypeId="urn:microsoft.com/office/officeart/2005/8/layout/hierarchy1" loCatId="hierarchy" qsTypeId="urn:microsoft.com/office/officeart/2005/8/quickstyle/simple1#1" qsCatId="simple" csTypeId="urn:microsoft.com/office/officeart/2005/8/colors/accent6_1" csCatId="accent6" phldr="1"/>
      <dgm:spPr/>
      <dgm:t>
        <a:bodyPr/>
        <a:lstStyle/>
        <a:p>
          <a:endParaRPr lang="en-US"/>
        </a:p>
      </dgm:t>
    </dgm:pt>
    <dgm:pt modelId="{470EDF69-F3AB-4D20-B3C6-06034BF0B8D1}">
      <dgm:prSet phldrT="[Text]"/>
      <dgm:spPr/>
      <dgm:t>
        <a:bodyPr/>
        <a:lstStyle/>
        <a:p>
          <a:r>
            <a:rPr lang="en-US" dirty="0" smtClean="0"/>
            <a:t>SGIP Testing and Certification Committee</a:t>
          </a:r>
          <a:endParaRPr lang="en-US" dirty="0"/>
        </a:p>
      </dgm:t>
    </dgm:pt>
    <dgm:pt modelId="{4A26AE2D-33E8-42D1-84AD-2655E748BB06}" type="parTrans" cxnId="{E5E2BD78-F515-4688-971A-506E2B27013A}">
      <dgm:prSet/>
      <dgm:spPr/>
      <dgm:t>
        <a:bodyPr/>
        <a:lstStyle/>
        <a:p>
          <a:endParaRPr lang="en-US"/>
        </a:p>
      </dgm:t>
    </dgm:pt>
    <dgm:pt modelId="{17B865BE-7796-4CD3-8842-C4D32DBCE3DB}" type="sibTrans" cxnId="{E5E2BD78-F515-4688-971A-506E2B27013A}">
      <dgm:prSet/>
      <dgm:spPr/>
      <dgm:t>
        <a:bodyPr/>
        <a:lstStyle/>
        <a:p>
          <a:endParaRPr lang="en-US"/>
        </a:p>
      </dgm:t>
    </dgm:pt>
    <dgm:pt modelId="{F677A7A2-BEA4-49A3-AC76-76595247E5C6}">
      <dgm:prSet phldrT="[Text]"/>
      <dgm:spPr/>
      <dgm:t>
        <a:bodyPr/>
        <a:lstStyle/>
        <a:p>
          <a:r>
            <a:rPr lang="en-US" dirty="0" smtClean="0"/>
            <a:t>Interoperability Testing and Certification Authorities</a:t>
          </a:r>
          <a:endParaRPr lang="en-US" dirty="0"/>
        </a:p>
      </dgm:t>
    </dgm:pt>
    <dgm:pt modelId="{5A7A7388-CF88-457E-8FD0-F01D8DCCD144}" type="parTrans" cxnId="{AE768A18-EAF1-4FF2-9AE8-78F81AD089D7}">
      <dgm:prSet/>
      <dgm:spPr/>
      <dgm:t>
        <a:bodyPr/>
        <a:lstStyle/>
        <a:p>
          <a:endParaRPr lang="en-US"/>
        </a:p>
      </dgm:t>
    </dgm:pt>
    <dgm:pt modelId="{E7CE34EB-15A1-4459-A844-79C01C1970B9}" type="sibTrans" cxnId="{AE768A18-EAF1-4FF2-9AE8-78F81AD089D7}">
      <dgm:prSet/>
      <dgm:spPr/>
      <dgm:t>
        <a:bodyPr/>
        <a:lstStyle/>
        <a:p>
          <a:endParaRPr lang="en-US"/>
        </a:p>
      </dgm:t>
    </dgm:pt>
    <dgm:pt modelId="{B65B9F4E-9C68-4667-A848-E54EA9EE04F6}">
      <dgm:prSet phldrT="[Text]"/>
      <dgm:spPr/>
      <dgm:t>
        <a:bodyPr/>
        <a:lstStyle/>
        <a:p>
          <a:r>
            <a:rPr lang="en-US" dirty="0" smtClean="0"/>
            <a:t>Certification Bodies</a:t>
          </a:r>
          <a:endParaRPr lang="en-US" dirty="0"/>
        </a:p>
      </dgm:t>
    </dgm:pt>
    <dgm:pt modelId="{B2496DC0-B2CC-4A86-BD99-DCEC91113944}" type="parTrans" cxnId="{C69E957C-B9A0-4890-854A-12D7060BC252}">
      <dgm:prSet/>
      <dgm:spPr/>
      <dgm:t>
        <a:bodyPr/>
        <a:lstStyle/>
        <a:p>
          <a:endParaRPr lang="en-US"/>
        </a:p>
      </dgm:t>
    </dgm:pt>
    <dgm:pt modelId="{391B833C-BDF3-4157-88E0-52846036C104}" type="sibTrans" cxnId="{C69E957C-B9A0-4890-854A-12D7060BC252}">
      <dgm:prSet/>
      <dgm:spPr/>
      <dgm:t>
        <a:bodyPr/>
        <a:lstStyle/>
        <a:p>
          <a:endParaRPr lang="en-US"/>
        </a:p>
      </dgm:t>
    </dgm:pt>
    <dgm:pt modelId="{D102929E-D962-4A4E-837B-984EFC1644A4}">
      <dgm:prSet phldrT="[Text]"/>
      <dgm:spPr/>
      <dgm:t>
        <a:bodyPr/>
        <a:lstStyle/>
        <a:p>
          <a:r>
            <a:rPr lang="en-US" dirty="0" smtClean="0"/>
            <a:t>Test Labs</a:t>
          </a:r>
          <a:endParaRPr lang="en-US" dirty="0"/>
        </a:p>
      </dgm:t>
    </dgm:pt>
    <dgm:pt modelId="{507701C1-10B2-410E-89DD-C6BAA7032CD5}" type="parTrans" cxnId="{DFD09AA6-7367-4734-A9AE-985925BEE602}">
      <dgm:prSet/>
      <dgm:spPr/>
      <dgm:t>
        <a:bodyPr/>
        <a:lstStyle/>
        <a:p>
          <a:endParaRPr lang="en-US"/>
        </a:p>
      </dgm:t>
    </dgm:pt>
    <dgm:pt modelId="{F2E3B28E-CCD3-46CD-A0BA-908AB4732F0C}" type="sibTrans" cxnId="{DFD09AA6-7367-4734-A9AE-985925BEE602}">
      <dgm:prSet/>
      <dgm:spPr/>
      <dgm:t>
        <a:bodyPr/>
        <a:lstStyle/>
        <a:p>
          <a:endParaRPr lang="en-US"/>
        </a:p>
      </dgm:t>
    </dgm:pt>
    <dgm:pt modelId="{6E2B2434-8125-44CB-B485-160E8A0F4DFD}" type="pres">
      <dgm:prSet presAssocID="{82803D46-6358-476E-916D-D2C265A1FFC8}" presName="hierChild1" presStyleCnt="0">
        <dgm:presLayoutVars>
          <dgm:chPref val="1"/>
          <dgm:dir/>
          <dgm:animOne val="branch"/>
          <dgm:animLvl val="lvl"/>
          <dgm:resizeHandles/>
        </dgm:presLayoutVars>
      </dgm:prSet>
      <dgm:spPr/>
      <dgm:t>
        <a:bodyPr/>
        <a:lstStyle/>
        <a:p>
          <a:endParaRPr lang="en-US"/>
        </a:p>
      </dgm:t>
    </dgm:pt>
    <dgm:pt modelId="{5BAADE31-21ED-4E80-B011-970A0D370A00}" type="pres">
      <dgm:prSet presAssocID="{470EDF69-F3AB-4D20-B3C6-06034BF0B8D1}" presName="hierRoot1" presStyleCnt="0"/>
      <dgm:spPr/>
    </dgm:pt>
    <dgm:pt modelId="{C54C7D8F-7C5A-495B-A751-AAC60C4B8855}" type="pres">
      <dgm:prSet presAssocID="{470EDF69-F3AB-4D20-B3C6-06034BF0B8D1}" presName="composite" presStyleCnt="0"/>
      <dgm:spPr/>
    </dgm:pt>
    <dgm:pt modelId="{1F91732F-0DEB-421F-8887-DD0DA11575C4}" type="pres">
      <dgm:prSet presAssocID="{470EDF69-F3AB-4D20-B3C6-06034BF0B8D1}" presName="background" presStyleLbl="node0" presStyleIdx="0" presStyleCnt="1"/>
      <dgm:spPr>
        <a:noFill/>
        <a:ln>
          <a:noFill/>
        </a:ln>
      </dgm:spPr>
    </dgm:pt>
    <dgm:pt modelId="{F3E1422C-7495-451B-9817-E5E4DC8DC7AE}" type="pres">
      <dgm:prSet presAssocID="{470EDF69-F3AB-4D20-B3C6-06034BF0B8D1}" presName="text" presStyleLbl="fgAcc0" presStyleIdx="0" presStyleCnt="1" custScaleY="125562" custLinFactNeighborX="18580" custLinFactNeighborY="-19713">
        <dgm:presLayoutVars>
          <dgm:chPref val="3"/>
        </dgm:presLayoutVars>
      </dgm:prSet>
      <dgm:spPr/>
      <dgm:t>
        <a:bodyPr/>
        <a:lstStyle/>
        <a:p>
          <a:endParaRPr lang="en-US"/>
        </a:p>
      </dgm:t>
    </dgm:pt>
    <dgm:pt modelId="{FDFBBD83-AAC8-472F-B052-1FE90397B023}" type="pres">
      <dgm:prSet presAssocID="{470EDF69-F3AB-4D20-B3C6-06034BF0B8D1}" presName="hierChild2" presStyleCnt="0"/>
      <dgm:spPr/>
    </dgm:pt>
    <dgm:pt modelId="{8B738E2C-89F8-43E1-8EA0-A14CFF6DA0DE}" type="pres">
      <dgm:prSet presAssocID="{5A7A7388-CF88-457E-8FD0-F01D8DCCD144}" presName="Name10" presStyleLbl="parChTrans1D2" presStyleIdx="0" presStyleCnt="1"/>
      <dgm:spPr/>
      <dgm:t>
        <a:bodyPr/>
        <a:lstStyle/>
        <a:p>
          <a:endParaRPr lang="en-US"/>
        </a:p>
      </dgm:t>
    </dgm:pt>
    <dgm:pt modelId="{2D3CA609-02EF-455A-85C7-871987B3A1DC}" type="pres">
      <dgm:prSet presAssocID="{F677A7A2-BEA4-49A3-AC76-76595247E5C6}" presName="hierRoot2" presStyleCnt="0"/>
      <dgm:spPr/>
    </dgm:pt>
    <dgm:pt modelId="{5DD35526-0B13-4CA9-B609-434DFDB204C5}" type="pres">
      <dgm:prSet presAssocID="{F677A7A2-BEA4-49A3-AC76-76595247E5C6}" presName="composite2" presStyleCnt="0"/>
      <dgm:spPr/>
    </dgm:pt>
    <dgm:pt modelId="{C08C6FF1-50B0-43B8-9ACB-E02BCE569E0E}" type="pres">
      <dgm:prSet presAssocID="{F677A7A2-BEA4-49A3-AC76-76595247E5C6}" presName="background2" presStyleLbl="node2" presStyleIdx="0" presStyleCnt="1"/>
      <dgm:spPr/>
      <dgm:t>
        <a:bodyPr/>
        <a:lstStyle/>
        <a:p>
          <a:endParaRPr lang="en-US"/>
        </a:p>
      </dgm:t>
    </dgm:pt>
    <dgm:pt modelId="{963D10AB-6DFD-4AD1-AB38-3322AEB1F9B8}" type="pres">
      <dgm:prSet presAssocID="{F677A7A2-BEA4-49A3-AC76-76595247E5C6}" presName="text2" presStyleLbl="fgAcc2" presStyleIdx="0" presStyleCnt="1" custLinFactNeighborX="18580" custLinFactNeighborY="-35697">
        <dgm:presLayoutVars>
          <dgm:chPref val="3"/>
        </dgm:presLayoutVars>
      </dgm:prSet>
      <dgm:spPr/>
      <dgm:t>
        <a:bodyPr/>
        <a:lstStyle/>
        <a:p>
          <a:endParaRPr lang="en-US"/>
        </a:p>
      </dgm:t>
    </dgm:pt>
    <dgm:pt modelId="{D1230669-4FE3-49F6-A70B-BC2A003E9C65}" type="pres">
      <dgm:prSet presAssocID="{F677A7A2-BEA4-49A3-AC76-76595247E5C6}" presName="hierChild3" presStyleCnt="0"/>
      <dgm:spPr/>
    </dgm:pt>
    <dgm:pt modelId="{9DE57558-363F-4261-8F47-31659BA06F43}" type="pres">
      <dgm:prSet presAssocID="{B2496DC0-B2CC-4A86-BD99-DCEC91113944}" presName="Name17" presStyleLbl="parChTrans1D3" presStyleIdx="0" presStyleCnt="1"/>
      <dgm:spPr/>
      <dgm:t>
        <a:bodyPr/>
        <a:lstStyle/>
        <a:p>
          <a:endParaRPr lang="en-US"/>
        </a:p>
      </dgm:t>
    </dgm:pt>
    <dgm:pt modelId="{46440AF6-6F97-4F71-94E3-EB6725F88E78}" type="pres">
      <dgm:prSet presAssocID="{B65B9F4E-9C68-4667-A848-E54EA9EE04F6}" presName="hierRoot3" presStyleCnt="0"/>
      <dgm:spPr/>
    </dgm:pt>
    <dgm:pt modelId="{C943EA50-C6D0-4C1C-A043-C421F43A8D6A}" type="pres">
      <dgm:prSet presAssocID="{B65B9F4E-9C68-4667-A848-E54EA9EE04F6}" presName="composite3" presStyleCnt="0"/>
      <dgm:spPr/>
    </dgm:pt>
    <dgm:pt modelId="{BF0BD47C-D0CD-47E4-A30E-AA11685B3C3D}" type="pres">
      <dgm:prSet presAssocID="{B65B9F4E-9C68-4667-A848-E54EA9EE04F6}" presName="background3" presStyleLbl="node3" presStyleIdx="0" presStyleCnt="1"/>
      <dgm:spPr/>
    </dgm:pt>
    <dgm:pt modelId="{FD70C443-4519-4CC7-B6F9-EE052326D55B}" type="pres">
      <dgm:prSet presAssocID="{B65B9F4E-9C68-4667-A848-E54EA9EE04F6}" presName="text3" presStyleLbl="fgAcc3" presStyleIdx="0" presStyleCnt="1" custLinFactNeighborX="19120" custLinFactNeighborY="-52143">
        <dgm:presLayoutVars>
          <dgm:chPref val="3"/>
        </dgm:presLayoutVars>
      </dgm:prSet>
      <dgm:spPr/>
      <dgm:t>
        <a:bodyPr/>
        <a:lstStyle/>
        <a:p>
          <a:endParaRPr lang="en-US"/>
        </a:p>
      </dgm:t>
    </dgm:pt>
    <dgm:pt modelId="{AE718A09-DFAF-4B4D-8E5A-29AD549FA05E}" type="pres">
      <dgm:prSet presAssocID="{B65B9F4E-9C68-4667-A848-E54EA9EE04F6}" presName="hierChild4" presStyleCnt="0"/>
      <dgm:spPr/>
    </dgm:pt>
    <dgm:pt modelId="{99791F1B-F23C-4225-92B7-95F42CF52C8B}" type="pres">
      <dgm:prSet presAssocID="{507701C1-10B2-410E-89DD-C6BAA7032CD5}" presName="Name23" presStyleLbl="parChTrans1D4" presStyleIdx="0" presStyleCnt="1"/>
      <dgm:spPr/>
      <dgm:t>
        <a:bodyPr/>
        <a:lstStyle/>
        <a:p>
          <a:endParaRPr lang="en-US"/>
        </a:p>
      </dgm:t>
    </dgm:pt>
    <dgm:pt modelId="{0B4A91CA-7B8C-4D34-B33B-CB585FBF1D3E}" type="pres">
      <dgm:prSet presAssocID="{D102929E-D962-4A4E-837B-984EFC1644A4}" presName="hierRoot4" presStyleCnt="0"/>
      <dgm:spPr/>
    </dgm:pt>
    <dgm:pt modelId="{3AB3399F-1483-4A2D-B672-68579CF9542D}" type="pres">
      <dgm:prSet presAssocID="{D102929E-D962-4A4E-837B-984EFC1644A4}" presName="composite4" presStyleCnt="0"/>
      <dgm:spPr/>
    </dgm:pt>
    <dgm:pt modelId="{EDE56B87-7CE9-49A0-813A-AB88121AFEF4}" type="pres">
      <dgm:prSet presAssocID="{D102929E-D962-4A4E-837B-984EFC1644A4}" presName="background4" presStyleLbl="node4" presStyleIdx="0" presStyleCnt="1"/>
      <dgm:spPr/>
    </dgm:pt>
    <dgm:pt modelId="{A906E1B3-DCCA-46CC-B2D3-D59D0AB56251}" type="pres">
      <dgm:prSet presAssocID="{D102929E-D962-4A4E-837B-984EFC1644A4}" presName="text4" presStyleLbl="fgAcc4" presStyleIdx="0" presStyleCnt="1" custLinFactNeighborX="19120" custLinFactNeighborY="-52143">
        <dgm:presLayoutVars>
          <dgm:chPref val="3"/>
        </dgm:presLayoutVars>
      </dgm:prSet>
      <dgm:spPr/>
      <dgm:t>
        <a:bodyPr/>
        <a:lstStyle/>
        <a:p>
          <a:endParaRPr lang="en-US"/>
        </a:p>
      </dgm:t>
    </dgm:pt>
    <dgm:pt modelId="{1C88BC92-816C-46CE-A3DC-55EC2B013D3F}" type="pres">
      <dgm:prSet presAssocID="{D102929E-D962-4A4E-837B-984EFC1644A4}" presName="hierChild5" presStyleCnt="0"/>
      <dgm:spPr/>
    </dgm:pt>
  </dgm:ptLst>
  <dgm:cxnLst>
    <dgm:cxn modelId="{C69E957C-B9A0-4890-854A-12D7060BC252}" srcId="{F677A7A2-BEA4-49A3-AC76-76595247E5C6}" destId="{B65B9F4E-9C68-4667-A848-E54EA9EE04F6}" srcOrd="0" destOrd="0" parTransId="{B2496DC0-B2CC-4A86-BD99-DCEC91113944}" sibTransId="{391B833C-BDF3-4157-88E0-52846036C104}"/>
    <dgm:cxn modelId="{64B539F6-5236-4AAB-AD43-CB00B25D9994}" type="presOf" srcId="{82803D46-6358-476E-916D-D2C265A1FFC8}" destId="{6E2B2434-8125-44CB-B485-160E8A0F4DFD}" srcOrd="0" destOrd="0" presId="urn:microsoft.com/office/officeart/2005/8/layout/hierarchy1"/>
    <dgm:cxn modelId="{14D47B41-1FF7-4C97-9B21-F1BD10FB7EA4}" type="presOf" srcId="{F677A7A2-BEA4-49A3-AC76-76595247E5C6}" destId="{963D10AB-6DFD-4AD1-AB38-3322AEB1F9B8}" srcOrd="0" destOrd="0" presId="urn:microsoft.com/office/officeart/2005/8/layout/hierarchy1"/>
    <dgm:cxn modelId="{BB5303B3-85E4-46D3-9713-EA879AE73E2D}" type="presOf" srcId="{B65B9F4E-9C68-4667-A848-E54EA9EE04F6}" destId="{FD70C443-4519-4CC7-B6F9-EE052326D55B}" srcOrd="0" destOrd="0" presId="urn:microsoft.com/office/officeart/2005/8/layout/hierarchy1"/>
    <dgm:cxn modelId="{F7FE5926-66E9-4B6E-80F8-F76243258F7F}" type="presOf" srcId="{D102929E-D962-4A4E-837B-984EFC1644A4}" destId="{A906E1B3-DCCA-46CC-B2D3-D59D0AB56251}" srcOrd="0" destOrd="0" presId="urn:microsoft.com/office/officeart/2005/8/layout/hierarchy1"/>
    <dgm:cxn modelId="{E5E2BD78-F515-4688-971A-506E2B27013A}" srcId="{82803D46-6358-476E-916D-D2C265A1FFC8}" destId="{470EDF69-F3AB-4D20-B3C6-06034BF0B8D1}" srcOrd="0" destOrd="0" parTransId="{4A26AE2D-33E8-42D1-84AD-2655E748BB06}" sibTransId="{17B865BE-7796-4CD3-8842-C4D32DBCE3DB}"/>
    <dgm:cxn modelId="{4643EF94-D60E-400D-87D7-F217C346DAA1}" type="presOf" srcId="{B2496DC0-B2CC-4A86-BD99-DCEC91113944}" destId="{9DE57558-363F-4261-8F47-31659BA06F43}" srcOrd="0" destOrd="0" presId="urn:microsoft.com/office/officeart/2005/8/layout/hierarchy1"/>
    <dgm:cxn modelId="{F42E7DF0-A998-4F32-A7A3-20C83B8B4E9C}" type="presOf" srcId="{470EDF69-F3AB-4D20-B3C6-06034BF0B8D1}" destId="{F3E1422C-7495-451B-9817-E5E4DC8DC7AE}" srcOrd="0" destOrd="0" presId="urn:microsoft.com/office/officeart/2005/8/layout/hierarchy1"/>
    <dgm:cxn modelId="{2E9388D2-62D1-408A-B70A-5E2E7A742DEC}" type="presOf" srcId="{507701C1-10B2-410E-89DD-C6BAA7032CD5}" destId="{99791F1B-F23C-4225-92B7-95F42CF52C8B}" srcOrd="0" destOrd="0" presId="urn:microsoft.com/office/officeart/2005/8/layout/hierarchy1"/>
    <dgm:cxn modelId="{AF386D62-B996-48BB-905D-80E00571B51E}" type="presOf" srcId="{5A7A7388-CF88-457E-8FD0-F01D8DCCD144}" destId="{8B738E2C-89F8-43E1-8EA0-A14CFF6DA0DE}" srcOrd="0" destOrd="0" presId="urn:microsoft.com/office/officeart/2005/8/layout/hierarchy1"/>
    <dgm:cxn modelId="{DFD09AA6-7367-4734-A9AE-985925BEE602}" srcId="{B65B9F4E-9C68-4667-A848-E54EA9EE04F6}" destId="{D102929E-D962-4A4E-837B-984EFC1644A4}" srcOrd="0" destOrd="0" parTransId="{507701C1-10B2-410E-89DD-C6BAA7032CD5}" sibTransId="{F2E3B28E-CCD3-46CD-A0BA-908AB4732F0C}"/>
    <dgm:cxn modelId="{AE768A18-EAF1-4FF2-9AE8-78F81AD089D7}" srcId="{470EDF69-F3AB-4D20-B3C6-06034BF0B8D1}" destId="{F677A7A2-BEA4-49A3-AC76-76595247E5C6}" srcOrd="0" destOrd="0" parTransId="{5A7A7388-CF88-457E-8FD0-F01D8DCCD144}" sibTransId="{E7CE34EB-15A1-4459-A844-79C01C1970B9}"/>
    <dgm:cxn modelId="{18CFF4B1-3D4F-47B2-88E5-6F3AECBA9D7A}" type="presParOf" srcId="{6E2B2434-8125-44CB-B485-160E8A0F4DFD}" destId="{5BAADE31-21ED-4E80-B011-970A0D370A00}" srcOrd="0" destOrd="0" presId="urn:microsoft.com/office/officeart/2005/8/layout/hierarchy1"/>
    <dgm:cxn modelId="{29373799-5ACE-438E-82A4-FED128E65763}" type="presParOf" srcId="{5BAADE31-21ED-4E80-B011-970A0D370A00}" destId="{C54C7D8F-7C5A-495B-A751-AAC60C4B8855}" srcOrd="0" destOrd="0" presId="urn:microsoft.com/office/officeart/2005/8/layout/hierarchy1"/>
    <dgm:cxn modelId="{D2CB34C5-7624-41CF-904E-BD11A7325499}" type="presParOf" srcId="{C54C7D8F-7C5A-495B-A751-AAC60C4B8855}" destId="{1F91732F-0DEB-421F-8887-DD0DA11575C4}" srcOrd="0" destOrd="0" presId="urn:microsoft.com/office/officeart/2005/8/layout/hierarchy1"/>
    <dgm:cxn modelId="{A14D1986-3A90-41EC-A95C-E7957D701963}" type="presParOf" srcId="{C54C7D8F-7C5A-495B-A751-AAC60C4B8855}" destId="{F3E1422C-7495-451B-9817-E5E4DC8DC7AE}" srcOrd="1" destOrd="0" presId="urn:microsoft.com/office/officeart/2005/8/layout/hierarchy1"/>
    <dgm:cxn modelId="{63252C4C-FF4B-4FDC-9653-915FFA505219}" type="presParOf" srcId="{5BAADE31-21ED-4E80-B011-970A0D370A00}" destId="{FDFBBD83-AAC8-472F-B052-1FE90397B023}" srcOrd="1" destOrd="0" presId="urn:microsoft.com/office/officeart/2005/8/layout/hierarchy1"/>
    <dgm:cxn modelId="{61422E1F-DF2C-41E2-A4E4-CB7A1216B1A7}" type="presParOf" srcId="{FDFBBD83-AAC8-472F-B052-1FE90397B023}" destId="{8B738E2C-89F8-43E1-8EA0-A14CFF6DA0DE}" srcOrd="0" destOrd="0" presId="urn:microsoft.com/office/officeart/2005/8/layout/hierarchy1"/>
    <dgm:cxn modelId="{4D9FA4C3-9A79-4522-8513-4FC25A4EAC11}" type="presParOf" srcId="{FDFBBD83-AAC8-472F-B052-1FE90397B023}" destId="{2D3CA609-02EF-455A-85C7-871987B3A1DC}" srcOrd="1" destOrd="0" presId="urn:microsoft.com/office/officeart/2005/8/layout/hierarchy1"/>
    <dgm:cxn modelId="{B89E0930-C59B-4BAD-BDD5-960D8C6C4B3B}" type="presParOf" srcId="{2D3CA609-02EF-455A-85C7-871987B3A1DC}" destId="{5DD35526-0B13-4CA9-B609-434DFDB204C5}" srcOrd="0" destOrd="0" presId="urn:microsoft.com/office/officeart/2005/8/layout/hierarchy1"/>
    <dgm:cxn modelId="{9E209A22-6CE4-48A7-BBB7-6A9BCB3065EF}" type="presParOf" srcId="{5DD35526-0B13-4CA9-B609-434DFDB204C5}" destId="{C08C6FF1-50B0-43B8-9ACB-E02BCE569E0E}" srcOrd="0" destOrd="0" presId="urn:microsoft.com/office/officeart/2005/8/layout/hierarchy1"/>
    <dgm:cxn modelId="{E7D14638-9F08-4AF0-BD6D-19CCD6039FFF}" type="presParOf" srcId="{5DD35526-0B13-4CA9-B609-434DFDB204C5}" destId="{963D10AB-6DFD-4AD1-AB38-3322AEB1F9B8}" srcOrd="1" destOrd="0" presId="urn:microsoft.com/office/officeart/2005/8/layout/hierarchy1"/>
    <dgm:cxn modelId="{00AA2685-11BB-47EC-A8DD-4FEF0A87DAEC}" type="presParOf" srcId="{2D3CA609-02EF-455A-85C7-871987B3A1DC}" destId="{D1230669-4FE3-49F6-A70B-BC2A003E9C65}" srcOrd="1" destOrd="0" presId="urn:microsoft.com/office/officeart/2005/8/layout/hierarchy1"/>
    <dgm:cxn modelId="{414A43D0-351A-4861-B68B-C587E197ABE9}" type="presParOf" srcId="{D1230669-4FE3-49F6-A70B-BC2A003E9C65}" destId="{9DE57558-363F-4261-8F47-31659BA06F43}" srcOrd="0" destOrd="0" presId="urn:microsoft.com/office/officeart/2005/8/layout/hierarchy1"/>
    <dgm:cxn modelId="{AD0105B3-A7EB-430B-AE49-E970EE0C33D2}" type="presParOf" srcId="{D1230669-4FE3-49F6-A70B-BC2A003E9C65}" destId="{46440AF6-6F97-4F71-94E3-EB6725F88E78}" srcOrd="1" destOrd="0" presId="urn:microsoft.com/office/officeart/2005/8/layout/hierarchy1"/>
    <dgm:cxn modelId="{DDD840AE-9D8F-4AA0-B129-F7801CF7E830}" type="presParOf" srcId="{46440AF6-6F97-4F71-94E3-EB6725F88E78}" destId="{C943EA50-C6D0-4C1C-A043-C421F43A8D6A}" srcOrd="0" destOrd="0" presId="urn:microsoft.com/office/officeart/2005/8/layout/hierarchy1"/>
    <dgm:cxn modelId="{66D9EF7B-9D4D-445C-BADC-F9C484F5C1CC}" type="presParOf" srcId="{C943EA50-C6D0-4C1C-A043-C421F43A8D6A}" destId="{BF0BD47C-D0CD-47E4-A30E-AA11685B3C3D}" srcOrd="0" destOrd="0" presId="urn:microsoft.com/office/officeart/2005/8/layout/hierarchy1"/>
    <dgm:cxn modelId="{F0972700-53AC-45B9-B115-3B6B0B3508A4}" type="presParOf" srcId="{C943EA50-C6D0-4C1C-A043-C421F43A8D6A}" destId="{FD70C443-4519-4CC7-B6F9-EE052326D55B}" srcOrd="1" destOrd="0" presId="urn:microsoft.com/office/officeart/2005/8/layout/hierarchy1"/>
    <dgm:cxn modelId="{29D5259C-9DB5-43F0-A985-5598F2D7B024}" type="presParOf" srcId="{46440AF6-6F97-4F71-94E3-EB6725F88E78}" destId="{AE718A09-DFAF-4B4D-8E5A-29AD549FA05E}" srcOrd="1" destOrd="0" presId="urn:microsoft.com/office/officeart/2005/8/layout/hierarchy1"/>
    <dgm:cxn modelId="{4680AC91-B1CE-4A4B-8E5A-D52D1A103DC0}" type="presParOf" srcId="{AE718A09-DFAF-4B4D-8E5A-29AD549FA05E}" destId="{99791F1B-F23C-4225-92B7-95F42CF52C8B}" srcOrd="0" destOrd="0" presId="urn:microsoft.com/office/officeart/2005/8/layout/hierarchy1"/>
    <dgm:cxn modelId="{B896495F-3671-48AA-A792-7454423E2C18}" type="presParOf" srcId="{AE718A09-DFAF-4B4D-8E5A-29AD549FA05E}" destId="{0B4A91CA-7B8C-4D34-B33B-CB585FBF1D3E}" srcOrd="1" destOrd="0" presId="urn:microsoft.com/office/officeart/2005/8/layout/hierarchy1"/>
    <dgm:cxn modelId="{7969B506-E575-4E8C-BF38-D58F10A0258E}" type="presParOf" srcId="{0B4A91CA-7B8C-4D34-B33B-CB585FBF1D3E}" destId="{3AB3399F-1483-4A2D-B672-68579CF9542D}" srcOrd="0" destOrd="0" presId="urn:microsoft.com/office/officeart/2005/8/layout/hierarchy1"/>
    <dgm:cxn modelId="{B11EAB5D-F965-4354-AF76-9A5F193766EA}" type="presParOf" srcId="{3AB3399F-1483-4A2D-B672-68579CF9542D}" destId="{EDE56B87-7CE9-49A0-813A-AB88121AFEF4}" srcOrd="0" destOrd="0" presId="urn:microsoft.com/office/officeart/2005/8/layout/hierarchy1"/>
    <dgm:cxn modelId="{D0B6F3D0-509A-462A-8448-1B8ADEAD9AD0}" type="presParOf" srcId="{3AB3399F-1483-4A2D-B672-68579CF9542D}" destId="{A906E1B3-DCCA-46CC-B2D3-D59D0AB56251}" srcOrd="1" destOrd="0" presId="urn:microsoft.com/office/officeart/2005/8/layout/hierarchy1"/>
    <dgm:cxn modelId="{195F90A8-8177-4CE7-8D68-1532CB465272}" type="presParOf" srcId="{0B4A91CA-7B8C-4D34-B33B-CB585FBF1D3E}" destId="{1C88BC92-816C-46CE-A3DC-55EC2B013D3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791F1B-F23C-4225-92B7-95F42CF52C8B}">
      <dsp:nvSpPr>
        <dsp:cNvPr id="0" name=""/>
        <dsp:cNvSpPr/>
      </dsp:nvSpPr>
      <dsp:spPr>
        <a:xfrm>
          <a:off x="1666110" y="2559295"/>
          <a:ext cx="91440" cy="321034"/>
        </a:xfrm>
        <a:custGeom>
          <a:avLst/>
          <a:gdLst/>
          <a:ahLst/>
          <a:cxnLst/>
          <a:rect l="0" t="0" r="0" b="0"/>
          <a:pathLst>
            <a:path>
              <a:moveTo>
                <a:pt x="45720" y="0"/>
              </a:moveTo>
              <a:lnTo>
                <a:pt x="45720" y="32103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E57558-363F-4261-8F47-31659BA06F43}">
      <dsp:nvSpPr>
        <dsp:cNvPr id="0" name=""/>
        <dsp:cNvSpPr/>
      </dsp:nvSpPr>
      <dsp:spPr>
        <a:xfrm>
          <a:off x="1660149" y="1652596"/>
          <a:ext cx="91440" cy="205757"/>
        </a:xfrm>
        <a:custGeom>
          <a:avLst/>
          <a:gdLst/>
          <a:ahLst/>
          <a:cxnLst/>
          <a:rect l="0" t="0" r="0" b="0"/>
          <a:pathLst>
            <a:path>
              <a:moveTo>
                <a:pt x="45720" y="0"/>
              </a:moveTo>
              <a:lnTo>
                <a:pt x="45720" y="103498"/>
              </a:lnTo>
              <a:lnTo>
                <a:pt x="51680" y="103498"/>
              </a:lnTo>
              <a:lnTo>
                <a:pt x="51680" y="20575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38E2C-89F8-43E1-8EA0-A14CFF6DA0DE}">
      <dsp:nvSpPr>
        <dsp:cNvPr id="0" name=""/>
        <dsp:cNvSpPr/>
      </dsp:nvSpPr>
      <dsp:spPr>
        <a:xfrm>
          <a:off x="1660149" y="763598"/>
          <a:ext cx="91440" cy="188058"/>
        </a:xfrm>
        <a:custGeom>
          <a:avLst/>
          <a:gdLst/>
          <a:ahLst/>
          <a:cxnLst/>
          <a:rect l="0" t="0" r="0" b="0"/>
          <a:pathLst>
            <a:path>
              <a:moveTo>
                <a:pt x="45720" y="0"/>
              </a:moveTo>
              <a:lnTo>
                <a:pt x="45720" y="18805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1732F-0DEB-421F-8887-DD0DA11575C4}">
      <dsp:nvSpPr>
        <dsp:cNvPr id="0" name=""/>
        <dsp:cNvSpPr/>
      </dsp:nvSpPr>
      <dsp:spPr>
        <a:xfrm>
          <a:off x="1153947" y="-116516"/>
          <a:ext cx="1103843" cy="88011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1422C-7495-451B-9817-E5E4DC8DC7AE}">
      <dsp:nvSpPr>
        <dsp:cNvPr id="0" name=""/>
        <dsp:cNvSpPr/>
      </dsp:nvSpPr>
      <dsp:spPr>
        <a:xfrm>
          <a:off x="1276597" y="0"/>
          <a:ext cx="1103843" cy="880114"/>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SGIP Testing and Certification Committee</a:t>
          </a:r>
          <a:endParaRPr lang="en-US" sz="1000" kern="1200" dirty="0"/>
        </a:p>
      </dsp:txBody>
      <dsp:txXfrm>
        <a:off x="1276597" y="0"/>
        <a:ext cx="1103843" cy="880114"/>
      </dsp:txXfrm>
    </dsp:sp>
    <dsp:sp modelId="{C08C6FF1-50B0-43B8-9ACB-E02BCE569E0E}">
      <dsp:nvSpPr>
        <dsp:cNvPr id="0" name=""/>
        <dsp:cNvSpPr/>
      </dsp:nvSpPr>
      <dsp:spPr>
        <a:xfrm>
          <a:off x="1153947" y="951656"/>
          <a:ext cx="1103843" cy="70094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D10AB-6DFD-4AD1-AB38-3322AEB1F9B8}">
      <dsp:nvSpPr>
        <dsp:cNvPr id="0" name=""/>
        <dsp:cNvSpPr/>
      </dsp:nvSpPr>
      <dsp:spPr>
        <a:xfrm>
          <a:off x="1276597" y="1068173"/>
          <a:ext cx="1103843" cy="70094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Interoperability Testing and Certification Authorities</a:t>
          </a:r>
          <a:endParaRPr lang="en-US" sz="1000" kern="1200" dirty="0"/>
        </a:p>
      </dsp:txBody>
      <dsp:txXfrm>
        <a:off x="1276597" y="1068173"/>
        <a:ext cx="1103843" cy="700940"/>
      </dsp:txXfrm>
    </dsp:sp>
    <dsp:sp modelId="{BF0BD47C-D0CD-47E4-A30E-AA11685B3C3D}">
      <dsp:nvSpPr>
        <dsp:cNvPr id="0" name=""/>
        <dsp:cNvSpPr/>
      </dsp:nvSpPr>
      <dsp:spPr>
        <a:xfrm>
          <a:off x="1159908" y="1858354"/>
          <a:ext cx="1103843" cy="70094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0C443-4519-4CC7-B6F9-EE052326D55B}">
      <dsp:nvSpPr>
        <dsp:cNvPr id="0" name=""/>
        <dsp:cNvSpPr/>
      </dsp:nvSpPr>
      <dsp:spPr>
        <a:xfrm>
          <a:off x="1282557" y="1974871"/>
          <a:ext cx="1103843" cy="70094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Certification Bodies</a:t>
          </a:r>
          <a:endParaRPr lang="en-US" sz="1000" kern="1200" dirty="0"/>
        </a:p>
      </dsp:txBody>
      <dsp:txXfrm>
        <a:off x="1282557" y="1974871"/>
        <a:ext cx="1103843" cy="700940"/>
      </dsp:txXfrm>
    </dsp:sp>
    <dsp:sp modelId="{EDE56B87-7CE9-49A0-813A-AB88121AFEF4}">
      <dsp:nvSpPr>
        <dsp:cNvPr id="0" name=""/>
        <dsp:cNvSpPr/>
      </dsp:nvSpPr>
      <dsp:spPr>
        <a:xfrm>
          <a:off x="1159908" y="2880329"/>
          <a:ext cx="1103843" cy="70094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6E1B3-DCCA-46CC-B2D3-D59D0AB56251}">
      <dsp:nvSpPr>
        <dsp:cNvPr id="0" name=""/>
        <dsp:cNvSpPr/>
      </dsp:nvSpPr>
      <dsp:spPr>
        <a:xfrm>
          <a:off x="1282557" y="2996846"/>
          <a:ext cx="1103843" cy="70094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Test Labs</a:t>
          </a:r>
          <a:endParaRPr lang="en-US" sz="1000" kern="1200" dirty="0"/>
        </a:p>
      </dsp:txBody>
      <dsp:txXfrm>
        <a:off x="1282557" y="2996846"/>
        <a:ext cx="1103843" cy="7009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CA"/>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ACD5379B-A0B4-4269-A8C2-A676CAFB2771}" type="slidenum">
              <a:rPr lang="en-CA"/>
              <a:pPr>
                <a:defRPr/>
              </a:pPr>
              <a:t>‹#›</a:t>
            </a:fld>
            <a:endParaRPr lang="en-CA"/>
          </a:p>
        </p:txBody>
      </p:sp>
    </p:spTree>
    <p:extLst>
      <p:ext uri="{BB962C8B-B14F-4D97-AF65-F5344CB8AC3E}">
        <p14:creationId xmlns:p14="http://schemas.microsoft.com/office/powerpoint/2010/main" xmlns="" val="977896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p:spPr>
        <p:txBody>
          <a:bodyPr/>
          <a:lstStyle/>
          <a:p>
            <a:pPr eaLnBrk="1" hangingPunct="1"/>
            <a:endParaRPr lang="en-US" smtClean="0"/>
          </a:p>
        </p:txBody>
      </p:sp>
      <p:sp>
        <p:nvSpPr>
          <p:cNvPr id="23555" name="Slide Number Placeholder 3"/>
          <p:cNvSpPr>
            <a:spLocks noGrp="1"/>
          </p:cNvSpPr>
          <p:nvPr>
            <p:ph type="sldNum" sz="quarter" idx="5"/>
          </p:nvPr>
        </p:nvSpPr>
        <p:spPr>
          <a:noFill/>
          <a:ln>
            <a:miter lim="800000"/>
            <a:headEnd/>
            <a:tailEnd/>
          </a:ln>
        </p:spPr>
        <p:txBody>
          <a:bodyPr/>
          <a:lstStyle/>
          <a:p>
            <a:fld id="{985633F9-E2CC-4C00-9456-84E73DD05184}"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p:spPr>
        <p:txBody>
          <a:bodyPr/>
          <a:lstStyle/>
          <a:p>
            <a:pPr eaLnBrk="1" hangingPunct="1"/>
            <a:endParaRPr lang="en-US" smtClean="0"/>
          </a:p>
        </p:txBody>
      </p:sp>
      <p:sp>
        <p:nvSpPr>
          <p:cNvPr id="50179" name="Slide Number Placeholder 3"/>
          <p:cNvSpPr>
            <a:spLocks noGrp="1"/>
          </p:cNvSpPr>
          <p:nvPr>
            <p:ph type="sldNum" sz="quarter" idx="5"/>
          </p:nvPr>
        </p:nvSpPr>
        <p:spPr>
          <a:noFill/>
          <a:ln>
            <a:miter lim="800000"/>
            <a:headEnd/>
            <a:tailEnd/>
          </a:ln>
        </p:spPr>
        <p:txBody>
          <a:bodyPr/>
          <a:lstStyle/>
          <a:p>
            <a:fld id="{43745FB8-3777-4E12-ADC0-4008B01658A3}"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p:spPr>
        <p:txBody>
          <a:bodyPr/>
          <a:lstStyle/>
          <a:p>
            <a:pPr defTabSz="863600" eaLnBrk="1" hangingPunct="1"/>
            <a:r>
              <a:rPr lang="en-US" smtClean="0"/>
              <a:t>Companies that joined since the beginning of 2011 include State Grid Corporation of China, Solairedirect (France), Airspan Networks, OMG,Certicom, Korea Electrotechnology Research Institute (KERI) and Canterbury University, Dept Computer Science (New Zealand).</a:t>
            </a:r>
          </a:p>
          <a:p>
            <a:pPr defTabSz="863600" eaLnBrk="1" hangingPunct="1"/>
            <a:endParaRPr lang="en-US" smtClean="0"/>
          </a:p>
        </p:txBody>
      </p:sp>
      <p:sp>
        <p:nvSpPr>
          <p:cNvPr id="52227" name="Slide Number Placeholder 3"/>
          <p:cNvSpPr>
            <a:spLocks noGrp="1"/>
          </p:cNvSpPr>
          <p:nvPr>
            <p:ph type="sldNum" sz="quarter" idx="5"/>
          </p:nvPr>
        </p:nvSpPr>
        <p:spPr>
          <a:noFill/>
          <a:ln>
            <a:miter lim="800000"/>
            <a:headEnd/>
            <a:tailEnd/>
          </a:ln>
        </p:spPr>
        <p:txBody>
          <a:bodyPr/>
          <a:lstStyle/>
          <a:p>
            <a:fld id="{534C5A37-2F12-426B-9B86-CB27F108CF3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p:spPr>
        <p:txBody>
          <a:bodyPr lIns="91403" tIns="45701" rIns="91403" bIns="45701"/>
          <a:lstStyle/>
          <a:p>
            <a:pPr defTabSz="896938" eaLnBrk="1" hangingPunct="1"/>
            <a:endParaRPr lang="en-US" smtClean="0">
              <a:ea typeface="ＭＳ Ｐゴシック"/>
              <a:cs typeface="ＭＳ Ｐゴシック"/>
            </a:endParaRPr>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3" tIns="45701" rIns="91403" bIns="45701" anchor="b"/>
          <a:lstStyle/>
          <a:p>
            <a:pPr algn="r"/>
            <a:fld id="{D530FD76-0451-4A87-A8EE-474BE78F4ADC}" type="slidenum">
              <a:rPr lang="en-US" sz="1200"/>
              <a:pPr algn="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pPr eaLnBrk="1" hangingPunct="1"/>
            <a:endParaRPr lang="en-US" smtClean="0"/>
          </a:p>
        </p:txBody>
      </p:sp>
      <p:sp>
        <p:nvSpPr>
          <p:cNvPr id="28675" name="Slide Number Placeholder 3"/>
          <p:cNvSpPr>
            <a:spLocks noGrp="1"/>
          </p:cNvSpPr>
          <p:nvPr>
            <p:ph type="sldNum" sz="quarter" idx="5"/>
          </p:nvPr>
        </p:nvSpPr>
        <p:spPr>
          <a:noFill/>
          <a:ln>
            <a:miter lim="800000"/>
            <a:headEnd/>
            <a:tailEnd/>
          </a:ln>
        </p:spPr>
        <p:txBody>
          <a:bodyPr/>
          <a:lstStyle/>
          <a:p>
            <a:fld id="{9514F67B-6342-4E62-9BFA-CE1A961B7058}"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p:spPr>
        <p:txBody>
          <a:bodyPr/>
          <a:lstStyle/>
          <a:p>
            <a:pPr eaLnBrk="1" hangingPunct="1"/>
            <a:endParaRPr lang="en-US" smtClean="0"/>
          </a:p>
        </p:txBody>
      </p:sp>
      <p:sp>
        <p:nvSpPr>
          <p:cNvPr id="30723" name="Slide Number Placeholder 3"/>
          <p:cNvSpPr>
            <a:spLocks noGrp="1"/>
          </p:cNvSpPr>
          <p:nvPr>
            <p:ph type="sldNum" sz="quarter" idx="5"/>
          </p:nvPr>
        </p:nvSpPr>
        <p:spPr>
          <a:noFill/>
          <a:ln>
            <a:miter lim="800000"/>
            <a:headEnd/>
            <a:tailEnd/>
          </a:ln>
        </p:spPr>
        <p:txBody>
          <a:bodyPr/>
          <a:lstStyle/>
          <a:p>
            <a:fld id="{ABD58A3F-4E7A-4C48-AE13-C9934F365974}"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ln/>
        </p:spPr>
      </p:sp>
      <p:sp>
        <p:nvSpPr>
          <p:cNvPr id="33794" name="Rectangle 3"/>
          <p:cNvSpPr>
            <a:spLocks noGrp="1"/>
          </p:cNvSpPr>
          <p:nvPr>
            <p:ph type="body" idx="1"/>
          </p:nvPr>
        </p:nvSpPr>
        <p:spPr>
          <a:noFill/>
        </p:spPr>
        <p:txBody>
          <a:bodyPr/>
          <a:lstStyle/>
          <a:p>
            <a:pPr eaLnBrk="1" hangingPunct="1"/>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p:spPr>
        <p:txBody>
          <a:bodyPr/>
          <a:lstStyle/>
          <a:p>
            <a:pPr eaLnBrk="1" hangingPunct="1"/>
            <a:endParaRPr lang="en-US" b="1" smtClean="0"/>
          </a:p>
        </p:txBody>
      </p:sp>
      <p:sp>
        <p:nvSpPr>
          <p:cNvPr id="368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7" tIns="45713" rIns="91427" bIns="45713" anchor="b"/>
          <a:lstStyle/>
          <a:p>
            <a:pPr algn="r"/>
            <a:fld id="{0F89B43F-2BCC-4207-AD52-D2ACBE2C7AB6}"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p:spPr>
        <p:txBody>
          <a:bodyPr/>
          <a:lstStyle/>
          <a:p>
            <a:pPr eaLnBrk="1" hangingPunct="1"/>
            <a:endParaRPr lang="en-US" smtClean="0"/>
          </a:p>
        </p:txBody>
      </p:sp>
      <p:sp>
        <p:nvSpPr>
          <p:cNvPr id="39939" name="Slide Number Placeholder 3"/>
          <p:cNvSpPr>
            <a:spLocks noGrp="1"/>
          </p:cNvSpPr>
          <p:nvPr>
            <p:ph type="sldNum" sz="quarter" idx="5"/>
          </p:nvPr>
        </p:nvSpPr>
        <p:spPr>
          <a:noFill/>
          <a:ln>
            <a:miter lim="800000"/>
            <a:headEnd/>
            <a:tailEnd/>
          </a:ln>
        </p:spPr>
        <p:txBody>
          <a:bodyPr/>
          <a:lstStyle/>
          <a:p>
            <a:fld id="{03D27093-9BCC-4237-BFF7-652D6B285F86}"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p:spPr>
        <p:txBody>
          <a:bodyPr/>
          <a:lstStyle/>
          <a:p>
            <a:pPr eaLnBrk="1" hangingPunct="1"/>
            <a:endParaRPr lang="en-US" smtClean="0">
              <a:ea typeface="ＭＳ Ｐゴシック"/>
              <a:cs typeface="ＭＳ Ｐゴシック"/>
            </a:endParaRPr>
          </a:p>
        </p:txBody>
      </p:sp>
      <p:sp>
        <p:nvSpPr>
          <p:cNvPr id="44035" name="Slide Number Placeholder 3"/>
          <p:cNvSpPr>
            <a:spLocks noGrp="1"/>
          </p:cNvSpPr>
          <p:nvPr>
            <p:ph type="sldNum" sz="quarter" idx="5"/>
          </p:nvPr>
        </p:nvSpPr>
        <p:spPr>
          <a:noFill/>
          <a:ln>
            <a:miter lim="800000"/>
            <a:headEnd/>
            <a:tailEnd/>
          </a:ln>
        </p:spPr>
        <p:txBody>
          <a:bodyPr/>
          <a:lstStyle/>
          <a:p>
            <a:fld id="{B856E9FD-8956-42F9-B4C9-6F84FC02AE76}" type="slidenum">
              <a:rPr lang="en-US" smtClean="0"/>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p:spPr>
        <p:txBody>
          <a:bodyPr/>
          <a:lstStyle/>
          <a:p>
            <a:pPr eaLnBrk="1" hangingPunct="1"/>
            <a:endParaRPr lang="en-US" smtClean="0"/>
          </a:p>
        </p:txBody>
      </p:sp>
      <p:sp>
        <p:nvSpPr>
          <p:cNvPr id="48131" name="Slide Number Placeholder 3"/>
          <p:cNvSpPr>
            <a:spLocks noGrp="1"/>
          </p:cNvSpPr>
          <p:nvPr>
            <p:ph type="sldNum" sz="quarter" idx="5"/>
          </p:nvPr>
        </p:nvSpPr>
        <p:spPr>
          <a:noFill/>
          <a:ln>
            <a:miter lim="800000"/>
            <a:headEnd/>
            <a:tailEnd/>
          </a:ln>
        </p:spPr>
        <p:txBody>
          <a:bodyPr/>
          <a:lstStyle/>
          <a:p>
            <a:fld id="{BFF09041-CEB0-4355-B90A-7B633AACE91C}"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C_GSCMay2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52425" y="212725"/>
            <a:ext cx="2663825" cy="1824038"/>
          </a:xfrm>
          <a:prstGeom prst="rect">
            <a:avLst/>
          </a:prstGeom>
          <a:noFill/>
          <a:ln w="9525">
            <a:noFill/>
            <a:miter lim="800000"/>
            <a:headEnd/>
            <a:tailEnd/>
          </a:ln>
        </p:spPr>
      </p:pic>
      <p:sp>
        <p:nvSpPr>
          <p:cNvPr id="5" name="Text Box 12"/>
          <p:cNvSpPr txBox="1">
            <a:spLocks noChangeArrowheads="1"/>
          </p:cNvSpPr>
          <p:nvPr userDrawn="1"/>
        </p:nvSpPr>
        <p:spPr bwMode="auto">
          <a:xfrm>
            <a:off x="179388" y="6381750"/>
            <a:ext cx="2305050" cy="274638"/>
          </a:xfrm>
          <a:prstGeom prst="rect">
            <a:avLst/>
          </a:prstGeom>
          <a:noFill/>
          <a:ln>
            <a:noFill/>
          </a:ln>
          <a:effectLst/>
          <a:extLst/>
        </p:spPr>
        <p:txBody>
          <a:bodyPr>
            <a:spAutoFit/>
          </a:bodyPr>
          <a:lstStyle/>
          <a:p>
            <a:pPr>
              <a:defRPr/>
            </a:pPr>
            <a:r>
              <a:rPr lang="en-CA" sz="1200">
                <a:solidFill>
                  <a:srgbClr val="09244D"/>
                </a:solidFill>
                <a:latin typeface="Trebuchet MS" pitchFamily="34" charset="0"/>
              </a:rPr>
              <a:t>Halifax, 31 Oct – 3 Nov 2011</a:t>
            </a:r>
            <a:endParaRPr lang="en-CA" sz="1200">
              <a:latin typeface="Trebuchet MS" pitchFamily="34" charset="0"/>
            </a:endParaRPr>
          </a:p>
        </p:txBody>
      </p:sp>
      <p:sp>
        <p:nvSpPr>
          <p:cNvPr id="6" name="Rectangle 13"/>
          <p:cNvSpPr>
            <a:spLocks noChangeArrowheads="1"/>
          </p:cNvSpPr>
          <p:nvPr userDrawn="1"/>
        </p:nvSpPr>
        <p:spPr bwMode="auto">
          <a:xfrm>
            <a:off x="3232150" y="6381750"/>
            <a:ext cx="2663825" cy="331788"/>
          </a:xfrm>
          <a:prstGeom prst="rect">
            <a:avLst/>
          </a:prstGeom>
          <a:noFill/>
          <a:ln>
            <a:noFill/>
          </a:ln>
          <a:effectLst/>
          <a:extLst/>
        </p:spPr>
        <p:txBody>
          <a:bodyPr/>
          <a:lstStyle/>
          <a:p>
            <a:pPr algn="ctr">
              <a:defRPr/>
            </a:pPr>
            <a:r>
              <a:rPr lang="en-CA" sz="1200" b="1">
                <a:solidFill>
                  <a:srgbClr val="09244D"/>
                </a:solidFill>
                <a:latin typeface="Trebuchet MS" pitchFamily="34" charset="0"/>
              </a:rPr>
              <a:t>Global Standards Collaboration</a:t>
            </a:r>
          </a:p>
        </p:txBody>
      </p:sp>
      <p:sp>
        <p:nvSpPr>
          <p:cNvPr id="6146" name="Rectangle 2"/>
          <p:cNvSpPr>
            <a:spLocks noGrp="1" noChangeArrowheads="1"/>
          </p:cNvSpPr>
          <p:nvPr>
            <p:ph type="ctrTitle"/>
          </p:nvPr>
        </p:nvSpPr>
        <p:spPr>
          <a:xfrm>
            <a:off x="685800" y="2130425"/>
            <a:ext cx="7772400" cy="1470025"/>
          </a:xfrm>
        </p:spPr>
        <p:txBody>
          <a:bodyPr/>
          <a:lstStyle>
            <a:lvl1pPr>
              <a:defRPr b="0"/>
            </a:lvl1pPr>
          </a:lstStyle>
          <a:p>
            <a:pPr lvl="0"/>
            <a:r>
              <a:rPr lang="en-CA" noProof="0" smtClean="0"/>
              <a:t>TITLE OF </a:t>
            </a:r>
            <a:br>
              <a:rPr lang="en-CA" noProof="0" smtClean="0"/>
            </a:br>
            <a:r>
              <a:rPr lang="en-CA" noProof="0" smtClean="0"/>
              <a:t>PRESENTATION</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b="1">
                <a:effectLst>
                  <a:outerShdw blurRad="38100" dist="38100" dir="2700000" algn="tl">
                    <a:srgbClr val="C0C0C0"/>
                  </a:outerShdw>
                </a:effectLst>
              </a:defRPr>
            </a:lvl1pPr>
          </a:lstStyle>
          <a:p>
            <a:pPr lvl="0"/>
            <a:r>
              <a:rPr lang="en-GB" noProof="0" smtClean="0"/>
              <a:t>Name of Speaker,</a:t>
            </a:r>
          </a:p>
          <a:p>
            <a:pPr lvl="0"/>
            <a:r>
              <a:rPr lang="en-GB" noProof="0" smtClean="0"/>
              <a:t>Title and Organization</a:t>
            </a:r>
            <a:endParaRPr lang="en-CA" noProof="0" smtClean="0"/>
          </a:p>
        </p:txBody>
      </p:sp>
      <p:sp>
        <p:nvSpPr>
          <p:cNvPr id="7" name="Rectangle 6"/>
          <p:cNvSpPr>
            <a:spLocks noGrp="1" noChangeArrowheads="1"/>
          </p:cNvSpPr>
          <p:nvPr>
            <p:ph type="sldNum" sz="quarter" idx="10"/>
          </p:nvPr>
        </p:nvSpPr>
        <p:spPr>
          <a:xfrm>
            <a:off x="7766050" y="6337300"/>
            <a:ext cx="909638" cy="404813"/>
          </a:xfrm>
        </p:spPr>
        <p:txBody>
          <a:bodyPr/>
          <a:lstStyle>
            <a:lvl1pPr>
              <a:defRPr>
                <a:solidFill>
                  <a:srgbClr val="09244D"/>
                </a:solidFill>
              </a:defRPr>
            </a:lvl1pPr>
          </a:lstStyle>
          <a:p>
            <a:pPr>
              <a:defRPr/>
            </a:pPr>
            <a:fld id="{8CA49046-6CE4-46C4-A236-1D7E526860CF}"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8F50C19-1CD3-4333-8B6F-3DF60E8854B5}"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FC1950-4270-43B2-BB98-56F92ABF5B4A}"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Up">
    <p:spTree>
      <p:nvGrpSpPr>
        <p:cNvPr id="1" name=""/>
        <p:cNvGrpSpPr/>
        <p:nvPr/>
      </p:nvGrpSpPr>
      <p:grpSpPr>
        <a:xfrm>
          <a:off x="0" y="0"/>
          <a:ext cx="0" cy="0"/>
          <a:chOff x="0" y="0"/>
          <a:chExt cx="0" cy="0"/>
        </a:xfrm>
      </p:grpSpPr>
      <p:sp>
        <p:nvSpPr>
          <p:cNvPr id="4" name="Rectangle 3"/>
          <p:cNvSpPr/>
          <p:nvPr userDrawn="1"/>
        </p:nvSpPr>
        <p:spPr>
          <a:xfrm>
            <a:off x="6781800" y="5715000"/>
            <a:ext cx="1828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1"/>
          <p:cNvSpPr>
            <a:spLocks noGrp="1"/>
          </p:cNvSpPr>
          <p:nvPr>
            <p:ph sz="quarter" idx="15"/>
          </p:nvPr>
        </p:nvSpPr>
        <p:spPr>
          <a:xfrm>
            <a:off x="304800" y="1219200"/>
            <a:ext cx="8077200" cy="5029200"/>
          </a:xfrm>
        </p:spPr>
        <p:txBody>
          <a:bodyPr/>
          <a:lstStyle>
            <a:lvl1pPr>
              <a:defRPr sz="2400" baseline="0"/>
            </a:lvl1pPr>
            <a:lvl2pPr>
              <a:defRPr sz="2000"/>
            </a:lvl2pPr>
            <a:lvl3pPr>
              <a:defRPr sz="1800"/>
            </a:lvl3pPr>
            <a:lvl4pPr>
              <a:defRPr sz="1600"/>
            </a:lvl4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Rectangle 2"/>
          <p:cNvSpPr>
            <a:spLocks noGrp="1"/>
          </p:cNvSpPr>
          <p:nvPr>
            <p:ph type="title"/>
          </p:nvPr>
        </p:nvSpPr>
        <p:spPr>
          <a:xfrm rot="16200000">
            <a:off x="4762500" y="-2705100"/>
            <a:ext cx="533400" cy="6705600"/>
          </a:xfrm>
          <a:prstGeom prst="rect">
            <a:avLst/>
          </a:prstGeom>
        </p:spPr>
        <p:txBody>
          <a:bodyPr/>
          <a:lstStyle>
            <a:extLst/>
          </a:lstStyle>
          <a:p>
            <a:r>
              <a:rPr lang="en-US" dirty="0" smtClean="0"/>
              <a:t>Click To Edit Master Title Style</a:t>
            </a:r>
          </a:p>
        </p:txBody>
      </p:sp>
      <p:sp>
        <p:nvSpPr>
          <p:cNvPr id="5" name="Rectangle 10"/>
          <p:cNvSpPr>
            <a:spLocks noGrp="1"/>
          </p:cNvSpPr>
          <p:nvPr>
            <p:ph type="sldNum" sz="quarter" idx="16"/>
          </p:nvPr>
        </p:nvSpPr>
        <p:spPr/>
        <p:txBody>
          <a:bodyPr/>
          <a:lstStyle>
            <a:lvl1pPr>
              <a:defRPr/>
            </a:lvl1pPr>
            <a:extLst/>
          </a:lstStyle>
          <a:p>
            <a:pPr>
              <a:defRPr/>
            </a:pPr>
            <a:fld id="{0C5AD28F-88BE-420B-8B84-667DFACDF6D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0460FA-0A07-4AA8-A975-4594C821B0B4}"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23735C9-65B6-4BE0-A408-88711A49DABA}"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C61C4CF-4D0F-46CE-AED7-4DCA2E608012}"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66A728B-CA11-45FB-8BEA-BDAE37DDDDC3}"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60AA1C4-2EEC-4157-A049-55FF6DF5C43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3370D6D-FEE2-4ADD-AC7F-47986A7491C4}"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A4016B2-F0CF-4C2F-8628-B28EE0A7240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315D813-3531-431C-B282-317D95D3202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68313"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30" name="Rectangle 6"/>
          <p:cNvSpPr>
            <a:spLocks noGrp="1" noChangeArrowheads="1"/>
          </p:cNvSpPr>
          <p:nvPr>
            <p:ph type="sldNum" sz="quarter" idx="4"/>
          </p:nvPr>
        </p:nvSpPr>
        <p:spPr bwMode="auto">
          <a:xfrm>
            <a:off x="6534150" y="63373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pPr>
              <a:defRPr/>
            </a:pPr>
            <a:fld id="{1690B93C-3A71-4803-8C3B-684226B5BF38}" type="slidenum">
              <a:rPr lang="en-CA"/>
              <a:pPr>
                <a:defRPr/>
              </a:pPr>
              <a:t>‹#›</a:t>
            </a:fld>
            <a:endParaRPr lang="en-CA"/>
          </a:p>
        </p:txBody>
      </p:sp>
      <p:sp>
        <p:nvSpPr>
          <p:cNvPr id="11" name="Rectangle 17"/>
          <p:cNvSpPr>
            <a:spLocks noChangeArrowheads="1"/>
          </p:cNvSpPr>
          <p:nvPr userDrawn="1"/>
        </p:nvSpPr>
        <p:spPr bwMode="auto">
          <a:xfrm>
            <a:off x="7615238" y="236538"/>
            <a:ext cx="1163637" cy="246062"/>
          </a:xfrm>
          <a:prstGeom prst="rect">
            <a:avLst/>
          </a:prstGeom>
          <a:noFill/>
          <a:ln w="9525">
            <a:noFill/>
            <a:miter lim="800000"/>
            <a:headEnd/>
            <a:tailEnd/>
          </a:ln>
          <a:effectLst/>
        </p:spPr>
        <p:txBody>
          <a:bodyPr wrap="none">
            <a:spAutoFit/>
          </a:bodyPr>
          <a:lstStyle/>
          <a:p>
            <a:pPr>
              <a:defRPr/>
            </a:pPr>
            <a:r>
              <a:rPr lang="en-CA" sz="1000" dirty="0" smtClean="0">
                <a:solidFill>
                  <a:srgbClr val="09244D"/>
                </a:solidFill>
              </a:rPr>
              <a:t>GSC16-PLEN-35</a:t>
            </a:r>
            <a:endParaRPr lang="en-CA" sz="1000" dirty="0">
              <a:solidFill>
                <a:srgbClr val="09244D"/>
              </a:solidFill>
            </a:endParaRPr>
          </a:p>
        </p:txBody>
      </p:sp>
      <p:pic>
        <p:nvPicPr>
          <p:cNvPr id="12" name="Picture 12" descr="IC_GSClighthouse"/>
          <p:cNvPicPr>
            <a:picLocks noChangeAspect="1" noChangeArrowheads="1"/>
          </p:cNvPicPr>
          <p:nvPr userDrawn="1"/>
        </p:nvPicPr>
        <p:blipFill>
          <a:blip r:embed="rId20" cstate="print">
            <a:clrChange>
              <a:clrFrom>
                <a:srgbClr val="FFFFFF"/>
              </a:clrFrom>
              <a:clrTo>
                <a:srgbClr val="FFFFFF">
                  <a:alpha val="0"/>
                </a:srgbClr>
              </a:clrTo>
            </a:clrChange>
          </a:blip>
          <a:srcRect/>
          <a:stretch>
            <a:fillRect/>
          </a:stretch>
        </p:blipFill>
        <p:spPr bwMode="auto">
          <a:xfrm>
            <a:off x="230188" y="5351463"/>
            <a:ext cx="639762" cy="900112"/>
          </a:xfrm>
          <a:prstGeom prst="rect">
            <a:avLst/>
          </a:prstGeom>
          <a:noFill/>
          <a:ln w="9525">
            <a:noFill/>
            <a:miter lim="800000"/>
            <a:headEnd/>
            <a:tailEnd/>
          </a:ln>
        </p:spPr>
      </p:pic>
      <p:sp>
        <p:nvSpPr>
          <p:cNvPr id="13" name="Text Box 12"/>
          <p:cNvSpPr txBox="1">
            <a:spLocks noChangeArrowheads="1"/>
          </p:cNvSpPr>
          <p:nvPr userDrawn="1"/>
        </p:nvSpPr>
        <p:spPr bwMode="auto">
          <a:xfrm>
            <a:off x="179388" y="6381750"/>
            <a:ext cx="2305050" cy="274638"/>
          </a:xfrm>
          <a:prstGeom prst="rect">
            <a:avLst/>
          </a:prstGeom>
          <a:noFill/>
          <a:ln w="9525">
            <a:noFill/>
            <a:miter lim="800000"/>
            <a:headEnd/>
            <a:tailEnd/>
          </a:ln>
          <a:effectLst/>
        </p:spPr>
        <p:txBody>
          <a:bodyPr>
            <a:spAutoFit/>
          </a:bodyPr>
          <a:lstStyle/>
          <a:p>
            <a:pPr>
              <a:defRPr/>
            </a:pPr>
            <a:r>
              <a:rPr lang="en-CA" sz="1200" b="1" dirty="0">
                <a:solidFill>
                  <a:srgbClr val="09244D"/>
                </a:solidFill>
              </a:rPr>
              <a:t>Halifax, 31 Oct – 3 Nov 2011</a:t>
            </a:r>
            <a:endParaRPr lang="en-CA" sz="1200" b="1" dirty="0"/>
          </a:p>
        </p:txBody>
      </p:sp>
      <p:sp>
        <p:nvSpPr>
          <p:cNvPr id="14" name="Rectangle 13"/>
          <p:cNvSpPr>
            <a:spLocks noChangeArrowheads="1"/>
          </p:cNvSpPr>
          <p:nvPr userDrawn="1"/>
        </p:nvSpPr>
        <p:spPr bwMode="auto">
          <a:xfrm>
            <a:off x="3232150" y="6381750"/>
            <a:ext cx="2663825" cy="331788"/>
          </a:xfrm>
          <a:prstGeom prst="rect">
            <a:avLst/>
          </a:prstGeom>
          <a:noFill/>
          <a:ln w="9525">
            <a:noFill/>
            <a:miter lim="800000"/>
            <a:headEnd/>
            <a:tailEnd/>
          </a:ln>
          <a:effectLst/>
        </p:spPr>
        <p:txBody>
          <a:bodyPr/>
          <a:lstStyle/>
          <a:p>
            <a:pPr algn="ctr">
              <a:defRPr/>
            </a:pPr>
            <a:r>
              <a:rPr lang="en-CA" sz="1200" b="1">
                <a:solidFill>
                  <a:srgbClr val="09244D"/>
                </a:solidFill>
              </a:rPr>
              <a:t>ICT Accessibility For All</a:t>
            </a:r>
          </a:p>
        </p:txBody>
      </p:sp>
      <p:grpSp>
        <p:nvGrpSpPr>
          <p:cNvPr id="15" name="Group 15"/>
          <p:cNvGrpSpPr>
            <a:grpSpLocks/>
          </p:cNvGrpSpPr>
          <p:nvPr userDrawn="1"/>
        </p:nvGrpSpPr>
        <p:grpSpPr bwMode="auto">
          <a:xfrm>
            <a:off x="7446963" y="5541963"/>
            <a:ext cx="1435100" cy="855662"/>
            <a:chOff x="4241" y="3559"/>
            <a:chExt cx="904" cy="539"/>
          </a:xfrm>
        </p:grpSpPr>
        <p:pic>
          <p:nvPicPr>
            <p:cNvPr id="16" name="Picture 16"/>
            <p:cNvPicPr>
              <a:picLocks noChangeAspect="1" noChangeArrowheads="1"/>
            </p:cNvPicPr>
            <p:nvPr userDrawn="1"/>
          </p:nvPicPr>
          <p:blipFill>
            <a:blip r:embed="rId21" cstate="print"/>
            <a:srcRect/>
            <a:stretch>
              <a:fillRect/>
            </a:stretch>
          </p:blipFill>
          <p:spPr bwMode="auto">
            <a:xfrm>
              <a:off x="4241" y="4012"/>
              <a:ext cx="904" cy="86"/>
            </a:xfrm>
            <a:prstGeom prst="rect">
              <a:avLst/>
            </a:prstGeom>
            <a:noFill/>
            <a:ln w="9525" algn="ctr">
              <a:noFill/>
              <a:miter lim="800000"/>
              <a:headEnd/>
              <a:tailEnd/>
            </a:ln>
          </p:spPr>
        </p:pic>
        <p:pic>
          <p:nvPicPr>
            <p:cNvPr id="17" name="Picture 17" descr="IC_GSCBoat"/>
            <p:cNvPicPr>
              <a:picLocks noChangeAspect="1" noChangeArrowheads="1"/>
            </p:cNvPicPr>
            <p:nvPr userDrawn="1"/>
          </p:nvPicPr>
          <p:blipFill>
            <a:blip r:embed="rId22" cstate="print">
              <a:clrChange>
                <a:clrFrom>
                  <a:srgbClr val="FFFFFF"/>
                </a:clrFrom>
                <a:clrTo>
                  <a:srgbClr val="FFFFFF">
                    <a:alpha val="0"/>
                  </a:srgbClr>
                </a:clrTo>
              </a:clrChange>
            </a:blip>
            <a:srcRect/>
            <a:stretch>
              <a:fillRect/>
            </a:stretch>
          </p:blipFill>
          <p:spPr bwMode="auto">
            <a:xfrm>
              <a:off x="4636" y="3559"/>
              <a:ext cx="373" cy="41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7"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8" r:id="rId12"/>
    <p:sldLayoutId id="2147483669" r:id="rId13"/>
    <p:sldLayoutId id="2147483670" r:id="rId14"/>
    <p:sldLayoutId id="2147483671" r:id="rId15"/>
    <p:sldLayoutId id="2147483672" r:id="rId16"/>
    <p:sldLayoutId id="2147483673" r:id="rId17"/>
    <p:sldLayoutId id="2147483674" r:id="rId18"/>
  </p:sldLayoutIdLst>
  <p:hf hdr="0" ftr="0" dt="0"/>
  <p:txStyles>
    <p:titleStyle>
      <a:lvl1pPr algn="ctr" rtl="0" eaLnBrk="0" fontAlgn="base" hangingPunct="0">
        <a:spcBef>
          <a:spcPct val="0"/>
        </a:spcBef>
        <a:spcAft>
          <a:spcPct val="0"/>
        </a:spcAft>
        <a:defRPr sz="4000" b="1">
          <a:solidFill>
            <a:srgbClr val="C6880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68803"/>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C68803"/>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C68803"/>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C68803"/>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rgbClr val="C68803"/>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b="1">
          <a:solidFill>
            <a:srgbClr val="C68803"/>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b="1">
          <a:solidFill>
            <a:srgbClr val="C68803"/>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b="1">
          <a:solidFill>
            <a:srgbClr val="C68803"/>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rgbClr val="09244D"/>
          </a:solidFill>
          <a:latin typeface="+mn-lt"/>
          <a:ea typeface="+mn-ea"/>
          <a:cs typeface="+mn-cs"/>
        </a:defRPr>
      </a:lvl1pPr>
      <a:lvl2pPr marL="742950" indent="-285750" algn="l" rtl="0" eaLnBrk="0" fontAlgn="base" hangingPunct="0">
        <a:spcBef>
          <a:spcPct val="20000"/>
        </a:spcBef>
        <a:spcAft>
          <a:spcPct val="0"/>
        </a:spcAft>
        <a:buChar char="–"/>
        <a:defRPr sz="2800">
          <a:solidFill>
            <a:srgbClr val="09244D"/>
          </a:solidFill>
          <a:latin typeface="+mn-lt"/>
        </a:defRPr>
      </a:lvl2pPr>
      <a:lvl3pPr marL="1143000" indent="-228600" algn="l" rtl="0" eaLnBrk="0" fontAlgn="base" hangingPunct="0">
        <a:spcBef>
          <a:spcPct val="20000"/>
        </a:spcBef>
        <a:spcAft>
          <a:spcPct val="0"/>
        </a:spcAft>
        <a:buChar char="•"/>
        <a:defRPr sz="2400">
          <a:solidFill>
            <a:srgbClr val="09244D"/>
          </a:solidFill>
          <a:latin typeface="+mn-lt"/>
        </a:defRPr>
      </a:lvl3pPr>
      <a:lvl4pPr marL="1600200" indent="-228600" algn="l" rtl="0" eaLnBrk="0" fontAlgn="base" hangingPunct="0">
        <a:spcBef>
          <a:spcPct val="20000"/>
        </a:spcBef>
        <a:spcAft>
          <a:spcPct val="0"/>
        </a:spcAft>
        <a:buChar char="–"/>
        <a:defRPr sz="2000">
          <a:solidFill>
            <a:srgbClr val="09244D"/>
          </a:solidFill>
          <a:latin typeface="+mn-lt"/>
        </a:defRPr>
      </a:lvl4pPr>
      <a:lvl5pPr marL="2057400" indent="-228600" algn="l" rtl="0" eaLnBrk="0" fontAlgn="base" hangingPunct="0">
        <a:spcBef>
          <a:spcPct val="20000"/>
        </a:spcBef>
        <a:spcAft>
          <a:spcPct val="0"/>
        </a:spcAft>
        <a:buChar char="»"/>
        <a:defRPr sz="2000">
          <a:solidFill>
            <a:srgbClr val="09244D"/>
          </a:solidFill>
          <a:latin typeface="+mn-lt"/>
        </a:defRPr>
      </a:lvl5pPr>
      <a:lvl6pPr marL="2514600" indent="-228600" algn="l" rtl="0" fontAlgn="base">
        <a:spcBef>
          <a:spcPct val="20000"/>
        </a:spcBef>
        <a:spcAft>
          <a:spcPct val="0"/>
        </a:spcAft>
        <a:buChar char="»"/>
        <a:defRPr sz="2000">
          <a:solidFill>
            <a:srgbClr val="09244D"/>
          </a:solidFill>
          <a:latin typeface="+mn-lt"/>
        </a:defRPr>
      </a:lvl6pPr>
      <a:lvl7pPr marL="2971800" indent="-228600" algn="l" rtl="0" fontAlgn="base">
        <a:spcBef>
          <a:spcPct val="20000"/>
        </a:spcBef>
        <a:spcAft>
          <a:spcPct val="0"/>
        </a:spcAft>
        <a:buChar char="»"/>
        <a:defRPr sz="2000">
          <a:solidFill>
            <a:srgbClr val="09244D"/>
          </a:solidFill>
          <a:latin typeface="+mn-lt"/>
        </a:defRPr>
      </a:lvl7pPr>
      <a:lvl8pPr marL="3429000" indent="-228600" algn="l" rtl="0" fontAlgn="base">
        <a:spcBef>
          <a:spcPct val="20000"/>
        </a:spcBef>
        <a:spcAft>
          <a:spcPct val="0"/>
        </a:spcAft>
        <a:buChar char="»"/>
        <a:defRPr sz="2000">
          <a:solidFill>
            <a:srgbClr val="09244D"/>
          </a:solidFill>
          <a:latin typeface="+mn-lt"/>
        </a:defRPr>
      </a:lvl8pPr>
      <a:lvl9pPr marL="3886200" indent="-228600" algn="l" rtl="0" fontAlgn="base">
        <a:spcBef>
          <a:spcPct val="20000"/>
        </a:spcBef>
        <a:spcAft>
          <a:spcPct val="0"/>
        </a:spcAft>
        <a:buChar char="»"/>
        <a:defRPr sz="2000">
          <a:solidFill>
            <a:srgbClr val="0924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jane.brownley@alcatel-lucent.com" TargetMode="External"/><Relationship Id="rId7" Type="http://schemas.openxmlformats.org/officeDocument/2006/relationships/image" Target="../media/image7.jpeg"/><Relationship Id="rId2" Type="http://schemas.openxmlformats.org/officeDocument/2006/relationships/hyperlink" Target="mailto:david.su@nist.gov"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hyperlink" Target="mailto:MJLynch@mjlallc.com"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collaborate.nist.gov/twiki-sggrid/pub/SmartGrid/PAP02Wireless/NISTIR776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emf"/><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hyperlink" Target="http://www.jisc.go.jp/eng/index.html" TargetMode="External"/><Relationship Id="rId2" Type="http://schemas.openxmlformats.org/officeDocument/2006/relationships/image" Target="../media/image20.png"/><Relationship Id="rId16"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emf"/></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18.xml"/><Relationship Id="rId4" Type="http://schemas.openxmlformats.org/officeDocument/2006/relationships/image" Target="../media/image4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spcBef>
                <a:spcPct val="50000"/>
              </a:spcBef>
              <a:defRPr/>
            </a:pPr>
            <a:r>
              <a:rPr lang="en-US" altLang="zh-CN" b="1" dirty="0" smtClean="0"/>
              <a:t>Smart Grid Standardization Activities</a:t>
            </a:r>
            <a:endParaRPr lang="zh-CN" altLang="en-US" b="1" dirty="0"/>
          </a:p>
        </p:txBody>
      </p:sp>
      <p:sp>
        <p:nvSpPr>
          <p:cNvPr id="2051" name="Rectangle 3"/>
          <p:cNvSpPr>
            <a:spLocks noGrp="1" noChangeArrowheads="1"/>
          </p:cNvSpPr>
          <p:nvPr>
            <p:ph type="subTitle" idx="1"/>
          </p:nvPr>
        </p:nvSpPr>
        <p:spPr>
          <a:xfrm>
            <a:off x="1371600" y="3860800"/>
            <a:ext cx="6400800" cy="1752600"/>
          </a:xfrm>
        </p:spPr>
        <p:txBody>
          <a:bodyPr/>
          <a:lstStyle/>
          <a:p>
            <a:pPr eaLnBrk="1" hangingPunct="1">
              <a:defRPr/>
            </a:pPr>
            <a:r>
              <a:rPr lang="en-US" dirty="0" smtClean="0"/>
              <a:t>David Su,</a:t>
            </a:r>
            <a:r>
              <a:rPr lang="en-US" dirty="0" smtClean="0">
                <a:latin typeface="Calibri" charset="0"/>
              </a:rPr>
              <a:t> </a:t>
            </a:r>
            <a:r>
              <a:rPr lang="en-US" dirty="0" smtClean="0"/>
              <a:t>TIA, NIST</a:t>
            </a:r>
            <a:endParaRPr lang="en-US" dirty="0"/>
          </a:p>
          <a:p>
            <a:pPr eaLnBrk="1" hangingPunct="1">
              <a:defRPr/>
            </a:pPr>
            <a:endParaRPr lang="en-CA" dirty="0"/>
          </a:p>
        </p:txBody>
      </p:sp>
      <p:graphicFrame>
        <p:nvGraphicFramePr>
          <p:cNvPr id="2088" name="Group 40"/>
          <p:cNvGraphicFramePr>
            <a:graphicFrameLocks noGrp="1"/>
          </p:cNvGraphicFramePr>
          <p:nvPr/>
        </p:nvGraphicFramePr>
        <p:xfrm>
          <a:off x="3587750" y="288925"/>
          <a:ext cx="5064125" cy="1661160"/>
        </p:xfrm>
        <a:graphic>
          <a:graphicData uri="http://schemas.openxmlformats.org/drawingml/2006/table">
            <a:tbl>
              <a:tblPr/>
              <a:tblGrid>
                <a:gridCol w="1081088"/>
                <a:gridCol w="3983037"/>
              </a:tblGrid>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100" b="0" i="0" u="none" strike="noStrike" cap="none" normalizeH="0" baseline="0" dirty="0" smtClean="0">
                          <a:ln>
                            <a:noFill/>
                          </a:ln>
                          <a:solidFill>
                            <a:srgbClr val="09244D"/>
                          </a:solidFill>
                          <a:effectLst/>
                          <a:latin typeface="Trebuchet MS" pitchFamily="34" charset="0"/>
                        </a:rPr>
                        <a:t>Document No:</a:t>
                      </a:r>
                    </a:p>
                  </a:txBody>
                  <a:tcPr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905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rgbClr val="09244D"/>
                          </a:solidFill>
                          <a:effectLst/>
                          <a:latin typeface="Arial" charset="0"/>
                          <a:ea typeface="ＭＳ Ｐゴシック" charset="-128"/>
                        </a:rPr>
                        <a:t>GSC16-PLEN-35</a:t>
                      </a:r>
                      <a:endParaRPr kumimoji="0" lang="en-CA" sz="1200" b="1" i="0" u="none" strike="noStrike" cap="none" normalizeH="0" baseline="0" dirty="0" smtClean="0">
                        <a:ln>
                          <a:noFill/>
                        </a:ln>
                        <a:solidFill>
                          <a:srgbClr val="09244D"/>
                        </a:solidFill>
                        <a:effectLst/>
                        <a:latin typeface="Arial" charset="0"/>
                        <a:ea typeface="ＭＳ Ｐゴシック" charset="-128"/>
                      </a:endParaRPr>
                    </a:p>
                  </a:txBody>
                  <a:tcPr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905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100" b="0" i="0" u="none" strike="noStrike" cap="none" normalizeH="0" baseline="0" smtClean="0">
                          <a:ln>
                            <a:noFill/>
                          </a:ln>
                          <a:solidFill>
                            <a:srgbClr val="09244D"/>
                          </a:solidFill>
                          <a:effectLst/>
                          <a:latin typeface="Trebuchet MS" pitchFamily="34" charset="0"/>
                        </a:rPr>
                        <a:t>Source:</a:t>
                      </a:r>
                    </a:p>
                  </a:txBody>
                  <a:tcPr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dirty="0" smtClean="0">
                          <a:ln>
                            <a:noFill/>
                          </a:ln>
                          <a:solidFill>
                            <a:srgbClr val="09244D"/>
                          </a:solidFill>
                          <a:effectLst/>
                          <a:latin typeface="Arial" charset="0"/>
                        </a:rPr>
                        <a:t>TIA</a:t>
                      </a:r>
                    </a:p>
                  </a:txBody>
                  <a:tcPr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100" b="0" i="0" u="none" strike="noStrike" cap="none" normalizeH="0" baseline="0" smtClean="0">
                          <a:ln>
                            <a:noFill/>
                          </a:ln>
                          <a:solidFill>
                            <a:srgbClr val="09244D"/>
                          </a:solidFill>
                          <a:effectLst/>
                          <a:latin typeface="Trebuchet MS" pitchFamily="34" charset="0"/>
                        </a:rPr>
                        <a:t>Contact:</a:t>
                      </a:r>
                    </a:p>
                  </a:txBody>
                  <a:tcPr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dirty="0" smtClean="0">
                          <a:ln>
                            <a:noFill/>
                          </a:ln>
                          <a:solidFill>
                            <a:srgbClr val="09244D"/>
                          </a:solidFill>
                          <a:effectLst/>
                          <a:latin typeface="Arial" charset="0"/>
                        </a:rPr>
                        <a:t>David Su (</a:t>
                      </a:r>
                      <a:r>
                        <a:rPr kumimoji="0" lang="en-CA" sz="1000" b="0" i="0" u="none" strike="noStrike" cap="none" normalizeH="0" baseline="0" dirty="0" smtClean="0">
                          <a:ln>
                            <a:noFill/>
                          </a:ln>
                          <a:solidFill>
                            <a:srgbClr val="09244D"/>
                          </a:solidFill>
                          <a:effectLst/>
                          <a:latin typeface="Arial" charset="0"/>
                          <a:hlinkClick r:id="rId2"/>
                        </a:rPr>
                        <a:t>david.su@nist.gov</a:t>
                      </a:r>
                      <a:r>
                        <a:rPr kumimoji="0" lang="en-CA" sz="1000" b="0" i="0" u="none" strike="noStrike" cap="none" normalizeH="0" baseline="0" dirty="0" smtClean="0">
                          <a:ln>
                            <a:noFill/>
                          </a:ln>
                          <a:solidFill>
                            <a:srgbClr val="09244D"/>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dirty="0" smtClean="0">
                          <a:ln>
                            <a:noFill/>
                          </a:ln>
                          <a:solidFill>
                            <a:srgbClr val="09244D"/>
                          </a:solidFill>
                          <a:effectLst/>
                          <a:latin typeface="Arial" charset="0"/>
                        </a:rPr>
                        <a:t>Jane </a:t>
                      </a:r>
                      <a:r>
                        <a:rPr kumimoji="0" lang="en-CA" sz="1000" b="0" i="0" u="none" strike="noStrike" cap="none" normalizeH="0" baseline="0" dirty="0" err="1" smtClean="0">
                          <a:ln>
                            <a:noFill/>
                          </a:ln>
                          <a:solidFill>
                            <a:srgbClr val="09244D"/>
                          </a:solidFill>
                          <a:effectLst/>
                          <a:latin typeface="Arial" charset="0"/>
                        </a:rPr>
                        <a:t>Brownley</a:t>
                      </a:r>
                      <a:r>
                        <a:rPr kumimoji="0" lang="en-CA" sz="1000" b="0" i="0" u="none" strike="noStrike" cap="none" normalizeH="0" baseline="0" dirty="0" smtClean="0">
                          <a:ln>
                            <a:noFill/>
                          </a:ln>
                          <a:solidFill>
                            <a:srgbClr val="09244D"/>
                          </a:solidFill>
                          <a:effectLst/>
                          <a:latin typeface="Arial" charset="0"/>
                        </a:rPr>
                        <a:t> (</a:t>
                      </a:r>
                      <a:r>
                        <a:rPr kumimoji="0" lang="en-CA" sz="1000" b="0" i="0" u="none" strike="noStrike" cap="none" normalizeH="0" baseline="0" dirty="0" smtClean="0">
                          <a:ln>
                            <a:noFill/>
                          </a:ln>
                          <a:solidFill>
                            <a:srgbClr val="09244D"/>
                          </a:solidFill>
                          <a:effectLst/>
                          <a:latin typeface="Arial" charset="0"/>
                          <a:hlinkClick r:id="rId3"/>
                        </a:rPr>
                        <a:t>jane.brownley@alcatel-lucent.com</a:t>
                      </a:r>
                      <a:r>
                        <a:rPr kumimoji="0" lang="en-CA" sz="1000" b="0" i="0" u="none" strike="noStrike" cap="none" normalizeH="0" baseline="0" dirty="0" smtClean="0">
                          <a:ln>
                            <a:noFill/>
                          </a:ln>
                          <a:solidFill>
                            <a:srgbClr val="09244D"/>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dirty="0" smtClean="0">
                          <a:ln>
                            <a:noFill/>
                          </a:ln>
                          <a:solidFill>
                            <a:srgbClr val="09244D"/>
                          </a:solidFill>
                          <a:effectLst/>
                          <a:latin typeface="Arial" charset="0"/>
                        </a:rPr>
                        <a:t>Mike Lynch (</a:t>
                      </a:r>
                      <a:r>
                        <a:rPr kumimoji="0" lang="en-CA" sz="1000" b="0" i="0" u="none" strike="noStrike" cap="none" normalizeH="0" baseline="0" dirty="0" smtClean="0">
                          <a:ln>
                            <a:noFill/>
                          </a:ln>
                          <a:solidFill>
                            <a:srgbClr val="09244D"/>
                          </a:solidFill>
                          <a:effectLst/>
                          <a:latin typeface="Arial" charset="0"/>
                          <a:hlinkClick r:id="rId4"/>
                        </a:rPr>
                        <a:t>MJLynch@mjlallc.com</a:t>
                      </a:r>
                      <a:r>
                        <a:rPr kumimoji="0" lang="en-CA" sz="1000" b="0" i="0" u="none" strike="noStrike" cap="none" normalizeH="0" baseline="0" dirty="0" smtClean="0">
                          <a:ln>
                            <a:noFill/>
                          </a:ln>
                          <a:solidFill>
                            <a:srgbClr val="09244D"/>
                          </a:solidFill>
                          <a:effectLst/>
                          <a:latin typeface="Arial" charset="0"/>
                        </a:rPr>
                        <a:t>)</a:t>
                      </a:r>
                    </a:p>
                  </a:txBody>
                  <a:tcPr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100" b="0" i="0" u="none" strike="noStrike" cap="none" normalizeH="0" baseline="0" smtClean="0">
                          <a:ln>
                            <a:noFill/>
                          </a:ln>
                          <a:solidFill>
                            <a:srgbClr val="09244D"/>
                          </a:solidFill>
                          <a:effectLst/>
                          <a:latin typeface="Trebuchet MS" pitchFamily="34" charset="0"/>
                        </a:rPr>
                        <a:t>GSC Session:</a:t>
                      </a:r>
                    </a:p>
                  </a:txBody>
                  <a:tcPr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dirty="0" smtClean="0">
                          <a:ln>
                            <a:noFill/>
                          </a:ln>
                          <a:solidFill>
                            <a:srgbClr val="09244D"/>
                          </a:solidFill>
                          <a:effectLst/>
                          <a:latin typeface="Arial" charset="0"/>
                        </a:rPr>
                        <a:t>PLENARY</a:t>
                      </a:r>
                      <a:endParaRPr kumimoji="0" lang="en-CA" sz="1000" b="0" i="0" u="none" strike="noStrike" cap="none" normalizeH="0" baseline="0" dirty="0" smtClean="0">
                        <a:ln>
                          <a:noFill/>
                        </a:ln>
                        <a:solidFill>
                          <a:srgbClr val="09244D"/>
                        </a:solidFill>
                        <a:effectLst/>
                        <a:latin typeface="Arial" charset="0"/>
                      </a:endParaRPr>
                    </a:p>
                  </a:txBody>
                  <a:tcPr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100" b="0" i="0" u="none" strike="noStrike" cap="none" normalizeH="0" baseline="0" smtClean="0">
                          <a:ln>
                            <a:noFill/>
                          </a:ln>
                          <a:solidFill>
                            <a:srgbClr val="09244D"/>
                          </a:solidFill>
                          <a:effectLst/>
                          <a:latin typeface="Trebuchet MS" pitchFamily="34" charset="0"/>
                        </a:rPr>
                        <a:t>Agenda Item:</a:t>
                      </a:r>
                    </a:p>
                  </a:txBody>
                  <a:tcPr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9050" cap="flat" cmpd="sng" algn="ctr">
                      <a:solidFill>
                        <a:srgbClr val="09244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dirty="0" smtClean="0">
                          <a:ln>
                            <a:noFill/>
                          </a:ln>
                          <a:solidFill>
                            <a:srgbClr val="09244D"/>
                          </a:solidFill>
                          <a:effectLst/>
                          <a:latin typeface="Arial" charset="0"/>
                        </a:rPr>
                        <a:t>6.10</a:t>
                      </a:r>
                    </a:p>
                  </a:txBody>
                  <a:tcPr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9050" cap="flat" cmpd="sng" algn="ctr">
                      <a:solidFill>
                        <a:srgbClr val="09244D"/>
                      </a:solidFill>
                      <a:prstDash val="solid"/>
                      <a:round/>
                      <a:headEnd type="none" w="med" len="med"/>
                      <a:tailEnd type="none" w="med" len="med"/>
                    </a:lnB>
                    <a:lnTlToBr>
                      <a:noFill/>
                    </a:lnTlToBr>
                    <a:lnBlToTr>
                      <a:noFill/>
                    </a:lnBlToTr>
                    <a:noFill/>
                  </a:tcPr>
                </a:tc>
              </a:tr>
            </a:tbl>
          </a:graphicData>
        </a:graphic>
      </p:graphicFrame>
      <p:grpSp>
        <p:nvGrpSpPr>
          <p:cNvPr id="21527" name="Group 23"/>
          <p:cNvGrpSpPr>
            <a:grpSpLocks/>
          </p:cNvGrpSpPr>
          <p:nvPr/>
        </p:nvGrpSpPr>
        <p:grpSpPr bwMode="auto">
          <a:xfrm>
            <a:off x="142875" y="5060017"/>
            <a:ext cx="8791575" cy="1647825"/>
            <a:chOff x="142875" y="5248275"/>
            <a:chExt cx="8791575" cy="1647825"/>
          </a:xfrm>
        </p:grpSpPr>
        <p:pic>
          <p:nvPicPr>
            <p:cNvPr id="21528" name="Picture 26" descr="pole mounted dist xformer"/>
            <p:cNvPicPr>
              <a:picLocks noChangeAspect="1" noChangeArrowheads="1"/>
            </p:cNvPicPr>
            <p:nvPr/>
          </p:nvPicPr>
          <p:blipFill>
            <a:blip r:embed="rId5" cstate="print"/>
            <a:srcRect l="30000" t="6667" r="20000" b="33333"/>
            <a:stretch>
              <a:fillRect/>
            </a:stretch>
          </p:blipFill>
          <p:spPr bwMode="auto">
            <a:xfrm>
              <a:off x="4521200" y="5257800"/>
              <a:ext cx="889000" cy="1600200"/>
            </a:xfrm>
            <a:prstGeom prst="rect">
              <a:avLst/>
            </a:prstGeom>
            <a:noFill/>
            <a:ln w="9525">
              <a:noFill/>
              <a:miter lim="800000"/>
              <a:headEnd/>
              <a:tailEnd/>
            </a:ln>
          </p:spPr>
        </p:pic>
        <p:pic>
          <p:nvPicPr>
            <p:cNvPr id="21529" name="Picture 24" descr="coal fired plantp"/>
            <p:cNvPicPr>
              <a:picLocks noChangeAspect="1" noChangeArrowheads="1"/>
            </p:cNvPicPr>
            <p:nvPr/>
          </p:nvPicPr>
          <p:blipFill>
            <a:blip r:embed="rId6" cstate="print"/>
            <a:srcRect r="62718" b="7813"/>
            <a:stretch>
              <a:fillRect/>
            </a:stretch>
          </p:blipFill>
          <p:spPr bwMode="auto">
            <a:xfrm>
              <a:off x="142875" y="5257800"/>
              <a:ext cx="974725" cy="1600200"/>
            </a:xfrm>
            <a:prstGeom prst="rect">
              <a:avLst/>
            </a:prstGeom>
            <a:noFill/>
            <a:ln w="9525">
              <a:noFill/>
              <a:miter lim="800000"/>
              <a:headEnd/>
              <a:tailEnd/>
            </a:ln>
          </p:spPr>
        </p:pic>
        <p:pic>
          <p:nvPicPr>
            <p:cNvPr id="21530" name="Picture 23" descr="wind farm"/>
            <p:cNvPicPr>
              <a:picLocks noChangeAspect="1" noChangeArrowheads="1"/>
            </p:cNvPicPr>
            <p:nvPr/>
          </p:nvPicPr>
          <p:blipFill>
            <a:blip r:embed="rId7" cstate="print"/>
            <a:srcRect t="23645" r="6400"/>
            <a:stretch>
              <a:fillRect/>
            </a:stretch>
          </p:blipFill>
          <p:spPr bwMode="auto">
            <a:xfrm>
              <a:off x="6019800" y="5248275"/>
              <a:ext cx="2914650" cy="1609725"/>
            </a:xfrm>
            <a:prstGeom prst="rect">
              <a:avLst/>
            </a:prstGeom>
            <a:noFill/>
            <a:ln w="9525">
              <a:noFill/>
              <a:miter lim="800000"/>
              <a:headEnd/>
              <a:tailEnd/>
            </a:ln>
          </p:spPr>
        </p:pic>
        <p:pic>
          <p:nvPicPr>
            <p:cNvPr id="21531" name="Picture 29" descr="Electric_meter"/>
            <p:cNvPicPr>
              <a:picLocks noChangeAspect="1" noChangeArrowheads="1"/>
            </p:cNvPicPr>
            <p:nvPr/>
          </p:nvPicPr>
          <p:blipFill>
            <a:blip r:embed="rId8" cstate="print"/>
            <a:srcRect/>
            <a:stretch>
              <a:fillRect/>
            </a:stretch>
          </p:blipFill>
          <p:spPr bwMode="auto">
            <a:xfrm>
              <a:off x="5348288" y="5257800"/>
              <a:ext cx="666750" cy="1600200"/>
            </a:xfrm>
            <a:prstGeom prst="rect">
              <a:avLst/>
            </a:prstGeom>
            <a:noFill/>
            <a:ln w="9525">
              <a:noFill/>
              <a:miter lim="800000"/>
              <a:headEnd/>
              <a:tailEnd/>
            </a:ln>
          </p:spPr>
        </p:pic>
        <p:pic>
          <p:nvPicPr>
            <p:cNvPr id="21532" name="Picture 28" descr="t-lines"/>
            <p:cNvPicPr>
              <a:picLocks noChangeAspect="1" noChangeArrowheads="1"/>
            </p:cNvPicPr>
            <p:nvPr/>
          </p:nvPicPr>
          <p:blipFill>
            <a:blip r:embed="rId9" cstate="print"/>
            <a:srcRect/>
            <a:stretch>
              <a:fillRect/>
            </a:stretch>
          </p:blipFill>
          <p:spPr bwMode="auto">
            <a:xfrm>
              <a:off x="3505200" y="5257800"/>
              <a:ext cx="1065213" cy="1600200"/>
            </a:xfrm>
            <a:prstGeom prst="rect">
              <a:avLst/>
            </a:prstGeom>
            <a:noFill/>
            <a:ln w="9525">
              <a:noFill/>
              <a:miter lim="800000"/>
              <a:headEnd/>
              <a:tailEnd/>
            </a:ln>
          </p:spPr>
        </p:pic>
        <p:pic>
          <p:nvPicPr>
            <p:cNvPr id="21533" name="Picture 25" descr="solar farm"/>
            <p:cNvPicPr>
              <a:picLocks noChangeAspect="1" noChangeArrowheads="1"/>
            </p:cNvPicPr>
            <p:nvPr/>
          </p:nvPicPr>
          <p:blipFill>
            <a:blip r:embed="rId10" cstate="print"/>
            <a:srcRect/>
            <a:stretch>
              <a:fillRect/>
            </a:stretch>
          </p:blipFill>
          <p:spPr bwMode="auto">
            <a:xfrm>
              <a:off x="1066800" y="5248275"/>
              <a:ext cx="2514600" cy="1647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44500" y="1223963"/>
            <a:ext cx="6010275" cy="4625975"/>
          </a:xfrm>
        </p:spPr>
        <p:txBody>
          <a:bodyPr/>
          <a:lstStyle/>
          <a:p>
            <a:pPr eaLnBrk="1" hangingPunct="1"/>
            <a:r>
              <a:rPr lang="en-US" sz="2400" smtClean="0">
                <a:solidFill>
                  <a:schemeClr val="tx1"/>
                </a:solidFill>
                <a:cs typeface="Arial" charset="0"/>
              </a:rPr>
              <a:t>Building cyber security in from the start has been a paramount concern</a:t>
            </a:r>
          </a:p>
          <a:p>
            <a:pPr eaLnBrk="1" hangingPunct="1"/>
            <a:r>
              <a:rPr lang="en-US" sz="2400" smtClean="0">
                <a:solidFill>
                  <a:schemeClr val="tx1"/>
                </a:solidFill>
                <a:cs typeface="Arial" charset="0"/>
              </a:rPr>
              <a:t>Permanent Working Group</a:t>
            </a:r>
          </a:p>
          <a:p>
            <a:pPr lvl="1" eaLnBrk="1" hangingPunct="1"/>
            <a:r>
              <a:rPr lang="en-US" sz="2000" smtClean="0">
                <a:solidFill>
                  <a:schemeClr val="tx1"/>
                </a:solidFill>
                <a:cs typeface="Arial" charset="0"/>
              </a:rPr>
              <a:t>Over </a:t>
            </a:r>
            <a:r>
              <a:rPr lang="en-US" sz="2000" smtClean="0">
                <a:cs typeface="Arial" charset="0"/>
              </a:rPr>
              <a:t>650</a:t>
            </a:r>
            <a:r>
              <a:rPr lang="en-US" sz="2000" smtClean="0">
                <a:solidFill>
                  <a:schemeClr val="tx1"/>
                </a:solidFill>
                <a:cs typeface="Arial" charset="0"/>
              </a:rPr>
              <a:t> public and private sector participants</a:t>
            </a:r>
          </a:p>
          <a:p>
            <a:pPr eaLnBrk="1" hangingPunct="1"/>
            <a:r>
              <a:rPr lang="en-US" sz="2400" smtClean="0">
                <a:solidFill>
                  <a:schemeClr val="tx1"/>
                </a:solidFill>
                <a:cs typeface="Arial" charset="0"/>
              </a:rPr>
              <a:t>August 2010 NIST publishes: </a:t>
            </a:r>
            <a:r>
              <a:rPr lang="en-US" sz="2400" i="1" smtClean="0">
                <a:solidFill>
                  <a:schemeClr val="tx1"/>
                </a:solidFill>
                <a:cs typeface="Arial" charset="0"/>
              </a:rPr>
              <a:t>Guidelines for Smart Grid Cyber Security</a:t>
            </a:r>
          </a:p>
          <a:p>
            <a:pPr eaLnBrk="1" hangingPunct="1"/>
            <a:r>
              <a:rPr lang="en-US" sz="2400" smtClean="0">
                <a:solidFill>
                  <a:schemeClr val="tx1"/>
                </a:solidFill>
                <a:cs typeface="Arial" charset="0"/>
              </a:rPr>
              <a:t>Guideline includes: </a:t>
            </a:r>
          </a:p>
          <a:p>
            <a:pPr lvl="1" eaLnBrk="1" hangingPunct="1"/>
            <a:r>
              <a:rPr lang="en-US" sz="2000" smtClean="0">
                <a:solidFill>
                  <a:schemeClr val="tx1"/>
                </a:solidFill>
                <a:cs typeface="Arial" charset="0"/>
              </a:rPr>
              <a:t>Risk assessment guidance for implementers</a:t>
            </a:r>
          </a:p>
          <a:p>
            <a:pPr lvl="1" eaLnBrk="1" hangingPunct="1"/>
            <a:r>
              <a:rPr lang="en-US" sz="2000" smtClean="0">
                <a:solidFill>
                  <a:schemeClr val="tx1"/>
                </a:solidFill>
                <a:cs typeface="Arial" charset="0"/>
              </a:rPr>
              <a:t>Recommended security requirements</a:t>
            </a:r>
          </a:p>
          <a:p>
            <a:pPr lvl="1" eaLnBrk="1" hangingPunct="1"/>
            <a:r>
              <a:rPr lang="en-US" sz="2000" smtClean="0">
                <a:solidFill>
                  <a:schemeClr val="tx1"/>
                </a:solidFill>
                <a:cs typeface="Arial" charset="0"/>
              </a:rPr>
              <a:t>Privacy recommendations</a:t>
            </a:r>
          </a:p>
        </p:txBody>
      </p:sp>
      <p:sp>
        <p:nvSpPr>
          <p:cNvPr id="31747" name="Title 1"/>
          <p:cNvSpPr>
            <a:spLocks noGrp="1"/>
          </p:cNvSpPr>
          <p:nvPr>
            <p:ph type="title"/>
          </p:nvPr>
        </p:nvSpPr>
        <p:spPr>
          <a:xfrm>
            <a:off x="376518" y="146050"/>
            <a:ext cx="8364070" cy="762000"/>
          </a:xfrm>
          <a:solidFill>
            <a:schemeClr val="bg1"/>
          </a:solidFill>
          <a:ln>
            <a:noFill/>
          </a:ln>
        </p:spPr>
        <p:txBody>
          <a:bodyPr/>
          <a:lstStyle/>
          <a:p>
            <a:pPr eaLnBrk="1" hangingPunct="1">
              <a:defRPr/>
            </a:pPr>
            <a:r>
              <a:rPr lang="en-US" sz="2800" i="1" dirty="0" smtClean="0">
                <a:solidFill>
                  <a:schemeClr val="tx1"/>
                </a:solidFill>
                <a:cs typeface="Arial" pitchFamily="34" charset="0"/>
              </a:rPr>
              <a:t>Guidelines for Smart Grid Cyber Security</a:t>
            </a:r>
            <a:br>
              <a:rPr lang="en-US" sz="2800" i="1" dirty="0" smtClean="0">
                <a:solidFill>
                  <a:schemeClr val="tx1"/>
                </a:solidFill>
                <a:cs typeface="Arial" pitchFamily="34" charset="0"/>
              </a:rPr>
            </a:br>
            <a:r>
              <a:rPr lang="en-US" sz="2400" i="1" dirty="0" smtClean="0">
                <a:solidFill>
                  <a:schemeClr val="tx1"/>
                </a:solidFill>
                <a:cs typeface="Arial" pitchFamily="34" charset="0"/>
              </a:rPr>
              <a:t>(Cyber </a:t>
            </a:r>
            <a:r>
              <a:rPr lang="en-US" sz="2400" i="1" dirty="0">
                <a:solidFill>
                  <a:schemeClr val="tx1"/>
                </a:solidFill>
                <a:cs typeface="Arial" pitchFamily="34" charset="0"/>
              </a:rPr>
              <a:t>Security Working </a:t>
            </a:r>
            <a:r>
              <a:rPr lang="en-US" sz="2400" i="1" dirty="0" smtClean="0">
                <a:solidFill>
                  <a:schemeClr val="tx1"/>
                </a:solidFill>
                <a:cs typeface="Arial" pitchFamily="34" charset="0"/>
              </a:rPr>
              <a:t>Group)</a:t>
            </a:r>
            <a:endParaRPr lang="en-US" sz="2400" i="1" dirty="0">
              <a:solidFill>
                <a:schemeClr val="tx1"/>
              </a:solidFill>
              <a:cs typeface="Arial" pitchFamily="34" charset="0"/>
            </a:endParaRPr>
          </a:p>
        </p:txBody>
      </p:sp>
      <p:pic>
        <p:nvPicPr>
          <p:cNvPr id="35843" name="Picture 6" descr="Pages from nistir-7628_vol1[1].jpg"/>
          <p:cNvPicPr>
            <a:picLocks noChangeAspect="1"/>
          </p:cNvPicPr>
          <p:nvPr/>
        </p:nvPicPr>
        <p:blipFill>
          <a:blip r:embed="rId3" cstate="print"/>
          <a:srcRect/>
          <a:stretch>
            <a:fillRect/>
          </a:stretch>
        </p:blipFill>
        <p:spPr bwMode="auto">
          <a:xfrm>
            <a:off x="6477000" y="1247775"/>
            <a:ext cx="2332038" cy="3019425"/>
          </a:xfrm>
          <a:prstGeom prst="rect">
            <a:avLst/>
          </a:prstGeom>
          <a:noFill/>
          <a:ln w="9525">
            <a:solidFill>
              <a:schemeClr val="tx1"/>
            </a:solidFill>
            <a:miter lim="800000"/>
            <a:headEnd/>
            <a:tailEnd/>
          </a:ln>
        </p:spPr>
      </p:pic>
      <p:sp>
        <p:nvSpPr>
          <p:cNvPr id="35845" name="Slide Number Placeholder 4"/>
          <p:cNvSpPr>
            <a:spLocks noGrp="1"/>
          </p:cNvSpPr>
          <p:nvPr>
            <p:ph type="sldNum" sz="quarter" idx="10"/>
          </p:nvPr>
        </p:nvSpPr>
        <p:spPr>
          <a:xfrm>
            <a:off x="6359339" y="6441140"/>
            <a:ext cx="2133600" cy="372409"/>
          </a:xfrm>
          <a:noFill/>
          <a:ln>
            <a:miter lim="800000"/>
            <a:headEnd/>
            <a:tailEnd/>
          </a:ln>
        </p:spPr>
        <p:txBody>
          <a:bodyPr/>
          <a:lstStyle/>
          <a:p>
            <a:fld id="{E54BCA8C-66C8-4C7D-BBB3-BFDA04F9CBA4}" type="slidenum">
              <a:rPr lang="en-CA" smtClean="0"/>
              <a:pPr/>
              <a:t>10</a:t>
            </a:fld>
            <a:endParaRPr lang="en-CA"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9282" y="152400"/>
            <a:ext cx="8525436" cy="533400"/>
          </a:xfrm>
          <a:solidFill>
            <a:schemeClr val="bg1"/>
          </a:solidFill>
          <a:ln>
            <a:noFill/>
          </a:ln>
        </p:spPr>
        <p:txBody>
          <a:bodyPr/>
          <a:lstStyle/>
          <a:p>
            <a:pPr eaLnBrk="1" hangingPunct="1">
              <a:defRPr/>
            </a:pPr>
            <a:r>
              <a:rPr lang="en-US" sz="2800" i="1" dirty="0" smtClean="0">
                <a:solidFill>
                  <a:srgbClr val="09244D"/>
                </a:solidFill>
              </a:rPr>
              <a:t>Testing and Certification Framework</a:t>
            </a:r>
            <a:endParaRPr sz="2800" i="1" dirty="0" smtClean="0">
              <a:solidFill>
                <a:srgbClr val="09244D"/>
              </a:solidFill>
            </a:endParaRPr>
          </a:p>
        </p:txBody>
      </p:sp>
      <p:sp>
        <p:nvSpPr>
          <p:cNvPr id="37890" name="Content Placeholder 2"/>
          <p:cNvSpPr>
            <a:spLocks noGrp="1"/>
          </p:cNvSpPr>
          <p:nvPr>
            <p:ph sz="half" idx="1"/>
          </p:nvPr>
        </p:nvSpPr>
        <p:spPr>
          <a:xfrm>
            <a:off x="539750" y="836613"/>
            <a:ext cx="3810000" cy="4953000"/>
          </a:xfrm>
        </p:spPr>
        <p:txBody>
          <a:bodyPr/>
          <a:lstStyle/>
          <a:p>
            <a:pPr eaLnBrk="1" hangingPunct="1"/>
            <a:r>
              <a:rPr lang="en-US" sz="2000" smtClean="0"/>
              <a:t>Defined in SGIP Interoperability Process Reference Manual (IPRM)</a:t>
            </a:r>
          </a:p>
        </p:txBody>
      </p:sp>
      <p:pic>
        <p:nvPicPr>
          <p:cNvPr id="66562" name="Picture 2"/>
          <p:cNvPicPr>
            <a:picLocks noChangeAspect="1" noChangeArrowheads="1"/>
          </p:cNvPicPr>
          <p:nvPr/>
        </p:nvPicPr>
        <p:blipFill>
          <a:blip r:embed="rId2" cstate="print"/>
          <a:srcRect/>
          <a:stretch>
            <a:fillRect/>
          </a:stretch>
        </p:blipFill>
        <p:spPr bwMode="auto">
          <a:xfrm>
            <a:off x="4673600" y="902168"/>
            <a:ext cx="4095750" cy="4600575"/>
          </a:xfrm>
          <a:prstGeom prst="rect">
            <a:avLst/>
          </a:prstGeom>
          <a:noFill/>
          <a:ln w="9525">
            <a:solidFill>
              <a:srgbClr val="800000"/>
            </a:solidFill>
            <a:miter lim="800000"/>
            <a:headEnd/>
            <a:tailEnd/>
          </a:ln>
          <a:effectLst>
            <a:outerShdw blurRad="50800" dist="50800" dir="5400000" algn="ctr" rotWithShape="0">
              <a:schemeClr val="bg2"/>
            </a:outerShdw>
          </a:effectLst>
        </p:spPr>
      </p:pic>
      <p:graphicFrame>
        <p:nvGraphicFramePr>
          <p:cNvPr id="6" name="Diagram 5"/>
          <p:cNvGraphicFramePr/>
          <p:nvPr/>
        </p:nvGraphicFramePr>
        <p:xfrm>
          <a:off x="-252536" y="2203222"/>
          <a:ext cx="3124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3" name="TextBox 6"/>
          <p:cNvSpPr txBox="1">
            <a:spLocks noChangeArrowheads="1"/>
          </p:cNvSpPr>
          <p:nvPr/>
        </p:nvSpPr>
        <p:spPr bwMode="auto">
          <a:xfrm>
            <a:off x="2216150" y="2132013"/>
            <a:ext cx="1981200" cy="831850"/>
          </a:xfrm>
          <a:prstGeom prst="rect">
            <a:avLst/>
          </a:prstGeom>
          <a:noFill/>
          <a:ln w="9525">
            <a:noFill/>
            <a:miter lim="800000"/>
            <a:headEnd/>
            <a:tailEnd/>
          </a:ln>
        </p:spPr>
        <p:txBody>
          <a:bodyPr>
            <a:spAutoFit/>
          </a:bodyPr>
          <a:lstStyle/>
          <a:p>
            <a:r>
              <a:rPr lang="en-US" sz="1200"/>
              <a:t>SGIP IPRM documents requirements and best practices for ITCAs, CBs and TLs</a:t>
            </a:r>
          </a:p>
        </p:txBody>
      </p:sp>
      <p:sp>
        <p:nvSpPr>
          <p:cNvPr id="37894" name="TextBox 7"/>
          <p:cNvSpPr txBox="1">
            <a:spLocks noChangeArrowheads="1"/>
          </p:cNvSpPr>
          <p:nvPr/>
        </p:nvSpPr>
        <p:spPr bwMode="auto">
          <a:xfrm>
            <a:off x="2216150" y="2970213"/>
            <a:ext cx="1981200" cy="1570037"/>
          </a:xfrm>
          <a:prstGeom prst="rect">
            <a:avLst/>
          </a:prstGeom>
          <a:noFill/>
          <a:ln w="9525">
            <a:noFill/>
            <a:miter lim="800000"/>
            <a:headEnd/>
            <a:tailEnd/>
          </a:ln>
        </p:spPr>
        <p:txBody>
          <a:bodyPr>
            <a:spAutoFit/>
          </a:bodyPr>
          <a:lstStyle/>
          <a:p>
            <a:r>
              <a:rPr lang="en-US" sz="1200"/>
              <a:t>ITCAs establish T&amp;C schemes for specific domains/use cases and accredit CBs and TLs</a:t>
            </a:r>
          </a:p>
          <a:p>
            <a:r>
              <a:rPr lang="en-US" sz="1200" i="1"/>
              <a:t>Initially-identified ITCAs: NEMA, UCAIug 61850, OpenADR, and Multispeak</a:t>
            </a:r>
          </a:p>
        </p:txBody>
      </p:sp>
      <p:sp>
        <p:nvSpPr>
          <p:cNvPr id="37895" name="TextBox 8"/>
          <p:cNvSpPr txBox="1">
            <a:spLocks noChangeArrowheads="1"/>
          </p:cNvSpPr>
          <p:nvPr/>
        </p:nvSpPr>
        <p:spPr bwMode="auto">
          <a:xfrm>
            <a:off x="2216150" y="4646613"/>
            <a:ext cx="1981200" cy="277812"/>
          </a:xfrm>
          <a:prstGeom prst="rect">
            <a:avLst/>
          </a:prstGeom>
          <a:noFill/>
          <a:ln w="9525">
            <a:noFill/>
            <a:miter lim="800000"/>
            <a:headEnd/>
            <a:tailEnd/>
          </a:ln>
        </p:spPr>
        <p:txBody>
          <a:bodyPr>
            <a:spAutoFit/>
          </a:bodyPr>
          <a:lstStyle/>
          <a:p>
            <a:r>
              <a:rPr lang="en-US" sz="1200"/>
              <a:t>Certify test results</a:t>
            </a:r>
          </a:p>
        </p:txBody>
      </p:sp>
      <p:sp>
        <p:nvSpPr>
          <p:cNvPr id="37896" name="TextBox 9"/>
          <p:cNvSpPr txBox="1">
            <a:spLocks noChangeArrowheads="1"/>
          </p:cNvSpPr>
          <p:nvPr/>
        </p:nvSpPr>
        <p:spPr bwMode="auto">
          <a:xfrm>
            <a:off x="2216150" y="5157788"/>
            <a:ext cx="1981200" cy="830262"/>
          </a:xfrm>
          <a:prstGeom prst="rect">
            <a:avLst/>
          </a:prstGeom>
          <a:noFill/>
          <a:ln w="9525">
            <a:noFill/>
            <a:miter lim="800000"/>
            <a:headEnd/>
            <a:tailEnd/>
          </a:ln>
        </p:spPr>
        <p:txBody>
          <a:bodyPr>
            <a:spAutoFit/>
          </a:bodyPr>
          <a:lstStyle/>
          <a:p>
            <a:r>
              <a:rPr lang="en-US" sz="1200"/>
              <a:t>Perform conformance and/or interoperability testing to specified test cases </a:t>
            </a:r>
          </a:p>
        </p:txBody>
      </p:sp>
      <p:sp>
        <p:nvSpPr>
          <p:cNvPr id="37897" name="Slide Number Placeholder 4"/>
          <p:cNvSpPr>
            <a:spLocks noGrp="1"/>
          </p:cNvSpPr>
          <p:nvPr>
            <p:ph type="sldNum" sz="quarter" idx="10"/>
          </p:nvPr>
        </p:nvSpPr>
        <p:spPr>
          <a:xfrm>
            <a:off x="6372786" y="6454588"/>
            <a:ext cx="2133600" cy="358962"/>
          </a:xfrm>
          <a:noFill/>
          <a:ln>
            <a:miter lim="800000"/>
            <a:headEnd/>
            <a:tailEnd/>
          </a:ln>
        </p:spPr>
        <p:txBody>
          <a:bodyPr/>
          <a:lstStyle/>
          <a:p>
            <a:fld id="{9DCE1D1D-3503-4B81-9651-F778CB2E2D1D}" type="slidenum">
              <a:rPr lang="en-CA" smtClean="0"/>
              <a:pPr/>
              <a:t>11</a:t>
            </a:fld>
            <a:endParaRPr lang="en-CA"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5181600" y="1371600"/>
            <a:ext cx="3503613" cy="4810125"/>
          </a:xfrm>
          <a:prstGeom prst="rect">
            <a:avLst/>
          </a:prstGeom>
          <a:noFill/>
          <a:ln w="9525">
            <a:solidFill>
              <a:schemeClr val="tx2">
                <a:lumMod val="60000"/>
                <a:lumOff val="40000"/>
              </a:schemeClr>
            </a:solidFill>
            <a:miter lim="800000"/>
            <a:headEnd/>
            <a:tailEnd/>
          </a:ln>
        </p:spPr>
      </p:pic>
      <p:sp>
        <p:nvSpPr>
          <p:cNvPr id="11268" name="Rectangle 2"/>
          <p:cNvSpPr>
            <a:spLocks noGrp="1" noChangeArrowheads="1"/>
          </p:cNvSpPr>
          <p:nvPr>
            <p:ph type="title" idx="4294967295"/>
          </p:nvPr>
        </p:nvSpPr>
        <p:spPr>
          <a:xfrm>
            <a:off x="470647" y="188913"/>
            <a:ext cx="8202706" cy="808037"/>
          </a:xfrm>
          <a:solidFill>
            <a:schemeClr val="bg1"/>
          </a:solidFill>
          <a:ln>
            <a:noFill/>
          </a:ln>
        </p:spPr>
        <p:txBody>
          <a:bodyPr>
            <a:noAutofit/>
          </a:bodyPr>
          <a:lstStyle/>
          <a:p>
            <a:pPr eaLnBrk="1" hangingPunct="1">
              <a:defRPr/>
            </a:pPr>
            <a:r>
              <a:rPr lang="en-US" sz="3200" dirty="0" smtClean="0">
                <a:ea typeface="Arial" charset="0"/>
                <a:cs typeface="Arial" pitchFamily="34" charset="0"/>
              </a:rPr>
              <a:t>NIST Smart </a:t>
            </a:r>
            <a:r>
              <a:rPr lang="en-US" sz="3200" dirty="0">
                <a:ea typeface="Arial" charset="0"/>
                <a:cs typeface="Arial" pitchFamily="34" charset="0"/>
              </a:rPr>
              <a:t>Grid Framework and Roadmap </a:t>
            </a:r>
            <a:r>
              <a:rPr lang="en-US" sz="3200" dirty="0" smtClean="0">
                <a:ea typeface="Arial" charset="0"/>
                <a:cs typeface="Arial" pitchFamily="34" charset="0"/>
              </a:rPr>
              <a:t>2.0</a:t>
            </a:r>
            <a:endParaRPr lang="en-US" sz="3200" dirty="0">
              <a:ea typeface="Arial" charset="0"/>
              <a:cs typeface="Arial" pitchFamily="34" charset="0"/>
            </a:endParaRPr>
          </a:p>
        </p:txBody>
      </p:sp>
      <p:sp>
        <p:nvSpPr>
          <p:cNvPr id="11269" name="Rectangle 6"/>
          <p:cNvSpPr>
            <a:spLocks noChangeArrowheads="1"/>
          </p:cNvSpPr>
          <p:nvPr/>
        </p:nvSpPr>
        <p:spPr bwMode="auto">
          <a:xfrm>
            <a:off x="1374775" y="5759450"/>
            <a:ext cx="3197225" cy="368300"/>
          </a:xfrm>
          <a:prstGeom prst="rect">
            <a:avLst/>
          </a:prstGeom>
          <a:noFill/>
          <a:ln w="9525">
            <a:noFill/>
            <a:miter lim="800000"/>
            <a:headEnd/>
            <a:tailEnd/>
          </a:ln>
        </p:spPr>
        <p:txBody>
          <a:bodyPr wrap="none">
            <a:spAutoFit/>
          </a:bodyPr>
          <a:lstStyle/>
          <a:p>
            <a:pPr>
              <a:defRPr/>
            </a:pPr>
            <a:r>
              <a:rPr lang="en-US" dirty="0">
                <a:solidFill>
                  <a:schemeClr val="accent6"/>
                </a:solidFill>
                <a:latin typeface="Arial" pitchFamily="34" charset="0"/>
                <a:ea typeface="ＭＳ Ｐゴシック"/>
                <a:cs typeface="ＭＳ Ｐゴシック"/>
              </a:rPr>
              <a:t>http://www.nist.gov/smartgrid/</a:t>
            </a:r>
          </a:p>
        </p:txBody>
      </p:sp>
      <p:sp>
        <p:nvSpPr>
          <p:cNvPr id="38916" name="Rectangle 3"/>
          <p:cNvSpPr>
            <a:spLocks noGrp="1" noChangeArrowheads="1"/>
          </p:cNvSpPr>
          <p:nvPr>
            <p:ph type="body" idx="4294967295"/>
          </p:nvPr>
        </p:nvSpPr>
        <p:spPr>
          <a:xfrm>
            <a:off x="266700" y="1125538"/>
            <a:ext cx="4953000" cy="4937125"/>
          </a:xfrm>
        </p:spPr>
        <p:txBody>
          <a:bodyPr/>
          <a:lstStyle/>
          <a:p>
            <a:pPr eaLnBrk="1" hangingPunct="1"/>
            <a:r>
              <a:rPr lang="en-US" sz="2200" smtClean="0">
                <a:cs typeface="Arial" charset="0"/>
              </a:rPr>
              <a:t>Release 2 draft has gone through reviews by SGIP Working Groups and PAPs</a:t>
            </a:r>
          </a:p>
          <a:p>
            <a:pPr lvl="1" eaLnBrk="1" hangingPunct="1"/>
            <a:r>
              <a:rPr lang="en-US" sz="2000" smtClean="0">
                <a:cs typeface="Arial" charset="0"/>
              </a:rPr>
              <a:t>Final draft to be published on Federal Register Notice for public review soon</a:t>
            </a:r>
          </a:p>
          <a:p>
            <a:pPr eaLnBrk="1" hangingPunct="1"/>
            <a:r>
              <a:rPr lang="en-US" sz="2600" smtClean="0">
                <a:cs typeface="Arial" charset="0"/>
              </a:rPr>
              <a:t>Contains updates to: </a:t>
            </a:r>
          </a:p>
          <a:p>
            <a:pPr lvl="1" eaLnBrk="1" hangingPunct="1"/>
            <a:r>
              <a:rPr lang="en-US" sz="2200" smtClean="0">
                <a:cs typeface="Arial" charset="0"/>
              </a:rPr>
              <a:t>list of standards and their status</a:t>
            </a:r>
          </a:p>
          <a:p>
            <a:pPr lvl="1" eaLnBrk="1" hangingPunct="1"/>
            <a:r>
              <a:rPr lang="en-US" sz="2200" smtClean="0">
                <a:cs typeface="Arial" charset="0"/>
              </a:rPr>
              <a:t>output of Priority Action Plan Projects and Working Groups</a:t>
            </a:r>
          </a:p>
          <a:p>
            <a:pPr lvl="1" eaLnBrk="1" hangingPunct="1"/>
            <a:r>
              <a:rPr lang="en-US" sz="2200" smtClean="0">
                <a:cs typeface="Arial" charset="0"/>
              </a:rPr>
              <a:t>cyber security strategy, privacy, and reliability issues</a:t>
            </a:r>
          </a:p>
          <a:p>
            <a:pPr eaLnBrk="1" hangingPunct="1"/>
            <a:endParaRPr lang="en-US" sz="2600" smtClean="0">
              <a:cs typeface="Arial" charset="0"/>
            </a:endParaRPr>
          </a:p>
        </p:txBody>
      </p:sp>
      <p:sp>
        <p:nvSpPr>
          <p:cNvPr id="38917" name="TextBox 4"/>
          <p:cNvSpPr txBox="1">
            <a:spLocks noChangeArrowheads="1"/>
          </p:cNvSpPr>
          <p:nvPr/>
        </p:nvSpPr>
        <p:spPr bwMode="auto">
          <a:xfrm>
            <a:off x="8005763" y="2892425"/>
            <a:ext cx="376237" cy="277813"/>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2.0</a:t>
            </a:r>
          </a:p>
        </p:txBody>
      </p:sp>
      <p:sp>
        <p:nvSpPr>
          <p:cNvPr id="38918" name="Slide Number Placeholder 1"/>
          <p:cNvSpPr>
            <a:spLocks noGrp="1"/>
          </p:cNvSpPr>
          <p:nvPr>
            <p:ph type="sldNum" sz="quarter" idx="10"/>
          </p:nvPr>
        </p:nvSpPr>
        <p:spPr>
          <a:xfrm>
            <a:off x="6372786" y="6427693"/>
            <a:ext cx="2133600" cy="345515"/>
          </a:xfrm>
          <a:noFill/>
          <a:ln>
            <a:miter lim="800000"/>
            <a:headEnd/>
            <a:tailEnd/>
          </a:ln>
        </p:spPr>
        <p:txBody>
          <a:bodyPr/>
          <a:lstStyle/>
          <a:p>
            <a:fld id="{F7D0C945-7620-4D07-B9E7-AB59405CAEF9}" type="slidenum">
              <a:rPr lang="en-CA" smtClean="0"/>
              <a:pPr/>
              <a:t>12</a:t>
            </a:fld>
            <a:endParaRPr lang="en-CA"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01663" y="287244"/>
            <a:ext cx="7786687" cy="647700"/>
          </a:xfrm>
        </p:spPr>
        <p:txBody>
          <a:bodyPr/>
          <a:lstStyle/>
          <a:p>
            <a:pPr eaLnBrk="1" hangingPunct="1"/>
            <a:r>
              <a:rPr lang="en-US" altLang="zh-CN" sz="3600" dirty="0" smtClean="0">
                <a:effectLst/>
                <a:ea typeface="宋体" charset="-122"/>
              </a:rPr>
              <a:t>TIA TR45.5 Smart Grid Activities</a:t>
            </a:r>
            <a:endParaRPr lang="en-US" sz="3600" dirty="0" smtClean="0">
              <a:effectLst/>
            </a:endParaRPr>
          </a:p>
        </p:txBody>
      </p:sp>
      <p:sp>
        <p:nvSpPr>
          <p:cNvPr id="53250" name="Content Placeholder 2"/>
          <p:cNvSpPr>
            <a:spLocks noGrp="1"/>
          </p:cNvSpPr>
          <p:nvPr>
            <p:ph idx="1"/>
          </p:nvPr>
        </p:nvSpPr>
        <p:spPr>
          <a:xfrm>
            <a:off x="317500" y="1084262"/>
            <a:ext cx="8509000" cy="4689475"/>
          </a:xfrm>
        </p:spPr>
        <p:txBody>
          <a:bodyPr/>
          <a:lstStyle/>
          <a:p>
            <a:pPr>
              <a:spcBef>
                <a:spcPts val="0"/>
              </a:spcBef>
            </a:pPr>
            <a:r>
              <a:rPr lang="en-US" sz="2400" dirty="0" smtClean="0">
                <a:solidFill>
                  <a:schemeClr val="tx1"/>
                </a:solidFill>
                <a:latin typeface="Calibri" pitchFamily="34" charset="0"/>
              </a:rPr>
              <a:t>Together with other wireless technology standards development organizations (SDOs) and the utilities industry, TR45.5 has been participating in the Smart Grid Interoperability Panel’s Priority Action 2 (Wireless Technologies for Smart Grid) since early 2010</a:t>
            </a:r>
          </a:p>
          <a:p>
            <a:pPr>
              <a:spcBef>
                <a:spcPts val="0"/>
              </a:spcBef>
            </a:pPr>
            <a:r>
              <a:rPr lang="en-US" sz="2400" dirty="0" smtClean="0">
                <a:solidFill>
                  <a:schemeClr val="tx1"/>
                </a:solidFill>
                <a:latin typeface="Calibri" pitchFamily="34" charset="0"/>
              </a:rPr>
              <a:t>SGIP PAP2 approved its first document NIST Interagency Report 1776 “</a:t>
            </a:r>
            <a:r>
              <a:rPr lang="en-US" sz="2400" dirty="0" smtClean="0">
                <a:solidFill>
                  <a:schemeClr val="tx1"/>
                </a:solidFill>
                <a:latin typeface="Calibri" pitchFamily="34" charset="0"/>
                <a:hlinkClick r:id="rId2"/>
              </a:rPr>
              <a:t>Guidelines for Assessing Wireless Standards for Smart Grid Applications</a:t>
            </a:r>
            <a:r>
              <a:rPr lang="en-US" sz="2400" dirty="0" smtClean="0">
                <a:solidFill>
                  <a:schemeClr val="tx1"/>
                </a:solidFill>
                <a:latin typeface="Calibri" pitchFamily="34" charset="0"/>
              </a:rPr>
              <a:t>” in January 2011</a:t>
            </a:r>
          </a:p>
          <a:p>
            <a:pPr lvl="1">
              <a:spcBef>
                <a:spcPts val="0"/>
              </a:spcBef>
            </a:pPr>
            <a:r>
              <a:rPr lang="en-US" sz="1800" dirty="0" smtClean="0">
                <a:solidFill>
                  <a:schemeClr val="tx1"/>
                </a:solidFill>
                <a:latin typeface="Calibri" pitchFamily="34" charset="0"/>
              </a:rPr>
              <a:t>This was published by NIST as an Interagency Report</a:t>
            </a:r>
          </a:p>
          <a:p>
            <a:pPr>
              <a:spcBef>
                <a:spcPts val="0"/>
              </a:spcBef>
            </a:pPr>
            <a:r>
              <a:rPr lang="en-US" sz="2400" dirty="0" smtClean="0">
                <a:solidFill>
                  <a:schemeClr val="tx1"/>
                </a:solidFill>
                <a:latin typeface="Calibri" pitchFamily="34" charset="0"/>
              </a:rPr>
              <a:t>PAP2 has been working on the second version of 1776 since early 2011 </a:t>
            </a:r>
            <a:r>
              <a:rPr lang="en-US" sz="2400" dirty="0">
                <a:solidFill>
                  <a:schemeClr val="tx1"/>
                </a:solidFill>
                <a:latin typeface="Calibri" pitchFamily="34" charset="0"/>
                <a:cs typeface="Calibri" pitchFamily="34" charset="0"/>
              </a:rPr>
              <a:t>t</a:t>
            </a:r>
            <a:r>
              <a:rPr lang="en-US" sz="2400" dirty="0" smtClean="0">
                <a:solidFill>
                  <a:schemeClr val="tx1"/>
                </a:solidFill>
                <a:latin typeface="Calibri" pitchFamily="34" charset="0"/>
                <a:cs typeface="Calibri" pitchFamily="34" charset="0"/>
              </a:rPr>
              <a:t>o further enhance the evaluation of wireless technologies</a:t>
            </a:r>
          </a:p>
          <a:p>
            <a:pPr lvl="2" eaLnBrk="1" hangingPunct="1">
              <a:spcBef>
                <a:spcPts val="0"/>
              </a:spcBef>
            </a:pPr>
            <a:endParaRPr lang="en-US" sz="700" dirty="0" smtClean="0"/>
          </a:p>
        </p:txBody>
      </p:sp>
      <p:sp>
        <p:nvSpPr>
          <p:cNvPr id="53251" name="Slide Number Placeholder 3"/>
          <p:cNvSpPr>
            <a:spLocks noGrp="1"/>
          </p:cNvSpPr>
          <p:nvPr>
            <p:ph type="sldNum" sz="quarter" idx="10"/>
          </p:nvPr>
        </p:nvSpPr>
        <p:spPr>
          <a:xfrm>
            <a:off x="6368771" y="6441140"/>
            <a:ext cx="2133600" cy="255495"/>
          </a:xfrm>
          <a:noFill/>
          <a:ln>
            <a:miter lim="800000"/>
            <a:headEnd/>
            <a:tailEnd/>
          </a:ln>
        </p:spPr>
        <p:txBody>
          <a:bodyPr/>
          <a:lstStyle/>
          <a:p>
            <a:fld id="{48E1D442-0C85-4FFA-9BF0-6D9960FBE1D4}" type="slidenum">
              <a:rPr lang="en-CA" smtClean="0"/>
              <a:pPr/>
              <a:t>13</a:t>
            </a:fld>
            <a:endParaRPr lang="en-C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457200" y="1308100"/>
            <a:ext cx="8420100" cy="5118100"/>
          </a:xfrm>
        </p:spPr>
        <p:txBody>
          <a:bodyPr/>
          <a:lstStyle/>
          <a:p>
            <a:pPr eaLnBrk="1" hangingPunct="1">
              <a:spcBef>
                <a:spcPct val="0"/>
              </a:spcBef>
            </a:pPr>
            <a:r>
              <a:rPr lang="en-GB" sz="2400" dirty="0" smtClean="0"/>
              <a:t>TR-50 (Smart Device Communications) and TR-41 (User Premises Telecommunications Requirement) are engaged in standards development related to smart grid devices and communications, more specifically M2M communications.</a:t>
            </a:r>
          </a:p>
          <a:p>
            <a:pPr eaLnBrk="1" hangingPunct="1">
              <a:spcBef>
                <a:spcPct val="0"/>
              </a:spcBef>
            </a:pPr>
            <a:endParaRPr lang="en-GB" sz="800" dirty="0" smtClean="0"/>
          </a:p>
          <a:p>
            <a:pPr eaLnBrk="1" hangingPunct="1">
              <a:spcBef>
                <a:spcPts val="0"/>
              </a:spcBef>
            </a:pPr>
            <a:r>
              <a:rPr lang="en-US" sz="2400" dirty="0" smtClean="0">
                <a:ea typeface="ＭＳ Ｐゴシック"/>
                <a:cs typeface="ＭＳ Ｐゴシック"/>
              </a:rPr>
              <a:t>TR-51 is </a:t>
            </a:r>
            <a:r>
              <a:rPr lang="en-GB" sz="2400" dirty="0" smtClean="0"/>
              <a:t>developing access standards for Smart Utility Networks</a:t>
            </a:r>
            <a:r>
              <a:rPr lang="en-US" sz="2400" dirty="0" smtClean="0"/>
              <a:t> </a:t>
            </a:r>
          </a:p>
          <a:p>
            <a:pPr eaLnBrk="1" hangingPunct="1">
              <a:spcBef>
                <a:spcPts val="0"/>
              </a:spcBef>
              <a:buFontTx/>
              <a:buNone/>
            </a:pPr>
            <a:endParaRPr lang="en-US" sz="800" dirty="0" smtClean="0"/>
          </a:p>
          <a:p>
            <a:pPr lvl="1" eaLnBrk="1" hangingPunct="1">
              <a:spcBef>
                <a:spcPts val="0"/>
              </a:spcBef>
            </a:pPr>
            <a:r>
              <a:rPr lang="en-US" sz="2000" dirty="0"/>
              <a:t>Addresses OSI Layers 1 – 4</a:t>
            </a:r>
          </a:p>
          <a:p>
            <a:pPr lvl="1" eaLnBrk="1" hangingPunct="1">
              <a:spcBef>
                <a:spcPts val="0"/>
              </a:spcBef>
            </a:pPr>
            <a:r>
              <a:rPr lang="en-US" sz="2000" dirty="0"/>
              <a:t>Facilitate a set of wireless solutions allowing:</a:t>
            </a:r>
          </a:p>
          <a:p>
            <a:pPr lvl="2" eaLnBrk="1" hangingPunct="1">
              <a:spcBef>
                <a:spcPts val="0"/>
              </a:spcBef>
            </a:pPr>
            <a:r>
              <a:rPr lang="en-US" sz="1800" dirty="0"/>
              <a:t>Use of IEEE 802.15.4g PHY information as appropriate (subcommittee TR-51.1)</a:t>
            </a:r>
            <a:endParaRPr lang="en-US" sz="1600" dirty="0"/>
          </a:p>
          <a:p>
            <a:pPr lvl="2" eaLnBrk="1" hangingPunct="1">
              <a:spcBef>
                <a:spcPts val="0"/>
              </a:spcBef>
            </a:pPr>
            <a:r>
              <a:rPr lang="en-US" sz="1800" dirty="0"/>
              <a:t>Participation by compatible industries - e.g. electric and other utility providers</a:t>
            </a:r>
          </a:p>
          <a:p>
            <a:pPr eaLnBrk="1" hangingPunct="1">
              <a:spcBef>
                <a:spcPct val="0"/>
              </a:spcBef>
              <a:buFontTx/>
              <a:buNone/>
            </a:pPr>
            <a:endParaRPr lang="en-US" sz="2400" dirty="0" smtClean="0"/>
          </a:p>
        </p:txBody>
      </p:sp>
      <p:sp>
        <p:nvSpPr>
          <p:cNvPr id="39939" name="Title 1"/>
          <p:cNvSpPr txBox="1">
            <a:spLocks/>
          </p:cNvSpPr>
          <p:nvPr/>
        </p:nvSpPr>
        <p:spPr bwMode="auto">
          <a:xfrm>
            <a:off x="482600" y="379413"/>
            <a:ext cx="8458199" cy="863600"/>
          </a:xfrm>
          <a:prstGeom prst="rect">
            <a:avLst/>
          </a:prstGeom>
          <a:noFill/>
          <a:ln w="9525">
            <a:noFill/>
            <a:miter lim="800000"/>
            <a:headEnd/>
            <a:tailEnd/>
          </a:ln>
        </p:spPr>
        <p:txBody>
          <a:bodyPr anchor="ctr"/>
          <a:lstStyle/>
          <a:p>
            <a:pPr algn="ctr">
              <a:defRPr/>
            </a:pPr>
            <a:r>
              <a:rPr lang="en-US" altLang="zh-CN" sz="3600" b="1" dirty="0" smtClean="0">
                <a:solidFill>
                  <a:srgbClr val="FF0000"/>
                </a:solidFill>
              </a:rPr>
              <a:t>TIA TR50 &amp;TR51 </a:t>
            </a:r>
            <a:r>
              <a:rPr lang="en-US" altLang="zh-CN" sz="3600" b="1" dirty="0">
                <a:solidFill>
                  <a:srgbClr val="FF0000"/>
                </a:solidFill>
              </a:rPr>
              <a:t>Smart Grid </a:t>
            </a:r>
            <a:r>
              <a:rPr lang="en-US" altLang="zh-CN" sz="3600" b="1" dirty="0" smtClean="0">
                <a:solidFill>
                  <a:srgbClr val="FF0000"/>
                </a:solidFill>
              </a:rPr>
              <a:t>Activities</a:t>
            </a:r>
            <a:endParaRPr lang="en-US" sz="3600" b="1" dirty="0">
              <a:solidFill>
                <a:srgbClr val="FF0000"/>
              </a:solidFill>
              <a:effectLst>
                <a:outerShdw blurRad="38100" dist="38100" dir="2700000" algn="tl">
                  <a:srgbClr val="000000">
                    <a:alpha val="43137"/>
                  </a:srgbClr>
                </a:outerShdw>
              </a:effectLst>
              <a:latin typeface="Arial (Body)"/>
            </a:endParaRPr>
          </a:p>
        </p:txBody>
      </p:sp>
      <p:sp>
        <p:nvSpPr>
          <p:cNvPr id="43011" name="Slide Number Placeholder 4"/>
          <p:cNvSpPr>
            <a:spLocks noGrp="1"/>
          </p:cNvSpPr>
          <p:nvPr>
            <p:ph type="sldNum" sz="quarter" idx="10"/>
          </p:nvPr>
        </p:nvSpPr>
        <p:spPr>
          <a:xfrm>
            <a:off x="6372786" y="6454587"/>
            <a:ext cx="2133600" cy="345515"/>
          </a:xfrm>
          <a:noFill/>
          <a:ln>
            <a:miter lim="800000"/>
            <a:headEnd/>
            <a:tailEnd/>
          </a:ln>
        </p:spPr>
        <p:txBody>
          <a:bodyPr/>
          <a:lstStyle/>
          <a:p>
            <a:fld id="{692D7C2A-1B92-4431-8C45-3FE0C31D8FD7}" type="slidenum">
              <a:rPr lang="en-CA" smtClean="0"/>
              <a:pPr/>
              <a:t>14</a:t>
            </a:fld>
            <a:endParaRPr lang="en-C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CA" dirty="0"/>
              <a:t>Proposed Resolution </a:t>
            </a:r>
            <a:r>
              <a:rPr lang="en-CA" dirty="0" smtClean="0"/>
              <a:t>on Smart Grid</a:t>
            </a:r>
            <a:endParaRPr lang="en-CA" dirty="0"/>
          </a:p>
        </p:txBody>
      </p:sp>
      <p:sp>
        <p:nvSpPr>
          <p:cNvPr id="45058" name="Rectangle 3"/>
          <p:cNvSpPr>
            <a:spLocks noGrp="1" noChangeArrowheads="1"/>
          </p:cNvSpPr>
          <p:nvPr>
            <p:ph type="body" idx="1"/>
          </p:nvPr>
        </p:nvSpPr>
        <p:spPr>
          <a:xfrm>
            <a:off x="468313" y="1484313"/>
            <a:ext cx="8229600" cy="4525962"/>
          </a:xfrm>
        </p:spPr>
        <p:txBody>
          <a:bodyPr/>
          <a:lstStyle/>
          <a:p>
            <a:pPr eaLnBrk="1" hangingPunct="1"/>
            <a:r>
              <a:rPr lang="en-US" smtClean="0"/>
              <a:t>Propose that GSC-16 reaffirms Resolution GSC-15/29 on Smart Grid.</a:t>
            </a:r>
            <a:endParaRPr lang="en-CA" smtClean="0"/>
          </a:p>
        </p:txBody>
      </p:sp>
      <p:sp>
        <p:nvSpPr>
          <p:cNvPr id="45059" name="Slide Number Placeholder 1"/>
          <p:cNvSpPr>
            <a:spLocks noGrp="1"/>
          </p:cNvSpPr>
          <p:nvPr>
            <p:ph type="sldNum" sz="quarter" idx="10"/>
          </p:nvPr>
        </p:nvSpPr>
        <p:spPr>
          <a:xfrm>
            <a:off x="6372786" y="6441141"/>
            <a:ext cx="2133600" cy="332068"/>
          </a:xfrm>
          <a:noFill/>
          <a:ln>
            <a:miter lim="800000"/>
            <a:headEnd/>
            <a:tailEnd/>
          </a:ln>
        </p:spPr>
        <p:txBody>
          <a:bodyPr/>
          <a:lstStyle/>
          <a:p>
            <a:fld id="{E014AAF8-B08A-4BE0-AC11-F8E5E7179536}" type="slidenum">
              <a:rPr lang="en-CA" smtClean="0"/>
              <a:pPr/>
              <a:t>15</a:t>
            </a:fld>
            <a:endParaRPr lang="en-CA"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1547813" y="2636838"/>
            <a:ext cx="6337300" cy="771525"/>
          </a:xfrm>
          <a:prstGeom prst="rect">
            <a:avLst/>
          </a:prstGeom>
          <a:noFill/>
          <a:ln w="9525">
            <a:solidFill>
              <a:srgbClr val="C68803"/>
            </a:solidFill>
            <a:miter lim="800000"/>
            <a:headEnd/>
            <a:tailEnd/>
          </a:ln>
          <a:effectLst/>
          <a:extLst/>
        </p:spPr>
        <p:txBody>
          <a:bodyPr>
            <a:spAutoFit/>
          </a:bodyPr>
          <a:lstStyle/>
          <a:p>
            <a:pPr algn="ctr" eaLnBrk="0" hangingPunct="0">
              <a:defRPr/>
            </a:pPr>
            <a:r>
              <a:rPr lang="en-US" sz="4400" b="1">
                <a:solidFill>
                  <a:srgbClr val="09244D"/>
                </a:solidFill>
                <a:effectLst>
                  <a:outerShdw blurRad="38100" dist="38100" dir="2700000" algn="tl">
                    <a:srgbClr val="C0C0C0"/>
                  </a:outerShdw>
                </a:effectLst>
              </a:rPr>
              <a:t>Supplementary Slides</a:t>
            </a:r>
            <a:endParaRPr lang="en-CA" sz="4400" b="1">
              <a:solidFill>
                <a:srgbClr val="09244D"/>
              </a:solidFill>
              <a:effectLst>
                <a:outerShdw blurRad="38100" dist="38100" dir="2700000" algn="tl">
                  <a:srgbClr val="C0C0C0"/>
                </a:outerShdw>
              </a:effectLst>
            </a:endParaRPr>
          </a:p>
        </p:txBody>
      </p:sp>
      <p:sp>
        <p:nvSpPr>
          <p:cNvPr id="46082" name="Slide Number Placeholder 1"/>
          <p:cNvSpPr>
            <a:spLocks noGrp="1"/>
          </p:cNvSpPr>
          <p:nvPr>
            <p:ph type="sldNum" sz="quarter" idx="10"/>
          </p:nvPr>
        </p:nvSpPr>
        <p:spPr>
          <a:xfrm>
            <a:off x="6386233" y="6454588"/>
            <a:ext cx="2133600" cy="358962"/>
          </a:xfrm>
          <a:noFill/>
          <a:ln>
            <a:miter lim="800000"/>
            <a:headEnd/>
            <a:tailEnd/>
          </a:ln>
        </p:spPr>
        <p:txBody>
          <a:bodyPr/>
          <a:lstStyle/>
          <a:p>
            <a:fld id="{DF0C7E9D-5B0D-42EE-B76C-4401A6CFEEB6}" type="slidenum">
              <a:rPr lang="en-CA" smtClean="0"/>
              <a:pPr/>
              <a:t>16</a:t>
            </a:fld>
            <a:endParaRPr lang="en-CA"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3"/>
          <p:cNvSpPr>
            <a:spLocks noGrp="1"/>
          </p:cNvSpPr>
          <p:nvPr>
            <p:ph idx="1"/>
          </p:nvPr>
        </p:nvSpPr>
        <p:spPr>
          <a:xfrm>
            <a:off x="457200" y="1341438"/>
            <a:ext cx="8229600" cy="4525962"/>
          </a:xfrm>
        </p:spPr>
        <p:txBody>
          <a:bodyPr/>
          <a:lstStyle/>
          <a:p>
            <a:pPr eaLnBrk="1" hangingPunct="1"/>
            <a:r>
              <a:rPr lang="en-US" sz="1800" dirty="0" smtClean="0"/>
              <a:t>NIST’s role is to coordinate development of standards, NIST will not itself develop the standards or conduct testing/certification – SDOs, test labs and certification bodies will do this and their deliverables will be referenced by NIST. </a:t>
            </a:r>
          </a:p>
          <a:p>
            <a:pPr eaLnBrk="1" hangingPunct="1"/>
            <a:r>
              <a:rPr lang="en-US" sz="1800" dirty="0" smtClean="0"/>
              <a:t>NIST publishes a smart Grid framework and roadmap document to guide the process. a will periodically revise the framework until work is complete. The Release 1 framework was developed through a phase 1 process involving public workshops and public review and comment of documents.</a:t>
            </a:r>
          </a:p>
          <a:p>
            <a:pPr eaLnBrk="1" hangingPunct="1"/>
            <a:r>
              <a:rPr lang="en-US" sz="1800" dirty="0" smtClean="0"/>
              <a:t>NIST established a permanent organization – the SGIP – which provides an institutionalized process to evolve and maintain the SG framework, as well as  developing process for testing/certification. </a:t>
            </a:r>
          </a:p>
          <a:p>
            <a:pPr eaLnBrk="1" hangingPunct="1"/>
            <a:r>
              <a:rPr lang="en-US" sz="1800" dirty="0" smtClean="0"/>
              <a:t>Our vision is that the SGIP will evolve from a US-initiated organization to a fully international organization in much same was as IAB and ICANN evolved.  We envision that SGIP’s role continues to be coordination and high-level architecture, and does not get into standards development.</a:t>
            </a:r>
          </a:p>
        </p:txBody>
      </p:sp>
      <p:sp>
        <p:nvSpPr>
          <p:cNvPr id="2" name="Title 1"/>
          <p:cNvSpPr>
            <a:spLocks noGrp="1"/>
          </p:cNvSpPr>
          <p:nvPr>
            <p:ph type="title" idx="4294967295"/>
          </p:nvPr>
        </p:nvSpPr>
        <p:spPr>
          <a:xfrm>
            <a:off x="838200" y="152400"/>
            <a:ext cx="7837488" cy="1044575"/>
          </a:xfrm>
          <a:solidFill>
            <a:schemeClr val="bg1"/>
          </a:solidFill>
          <a:ln>
            <a:noFill/>
          </a:ln>
        </p:spPr>
        <p:txBody>
          <a:bodyPr/>
          <a:lstStyle/>
          <a:p>
            <a:pPr eaLnBrk="1" hangingPunct="1">
              <a:defRPr/>
            </a:pPr>
            <a:r>
              <a:rPr lang="en-US" dirty="0" smtClean="0"/>
              <a:t>NIST Standardization Process Design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ChangeArrowheads="1"/>
          </p:cNvSpPr>
          <p:nvPr/>
        </p:nvSpPr>
        <p:spPr bwMode="auto">
          <a:xfrm>
            <a:off x="0" y="5638800"/>
            <a:ext cx="9144000" cy="1219200"/>
          </a:xfrm>
          <a:prstGeom prst="rect">
            <a:avLst/>
          </a:prstGeom>
          <a:solidFill>
            <a:schemeClr val="bg1"/>
          </a:solidFill>
          <a:ln w="28575">
            <a:noFill/>
            <a:round/>
            <a:headEnd/>
            <a:tailEnd/>
          </a:ln>
        </p:spPr>
        <p:txBody>
          <a:bodyPr wrap="none" anchor="ctr"/>
          <a:lstStyle/>
          <a:p>
            <a:pPr algn="ctr" eaLnBrk="0" hangingPunct="0"/>
            <a:endParaRPr lang="en-US" b="1">
              <a:latin typeface="Times New Roman" pitchFamily="18" charset="0"/>
            </a:endParaRPr>
          </a:p>
        </p:txBody>
      </p:sp>
      <p:sp>
        <p:nvSpPr>
          <p:cNvPr id="31747" name="Title 1"/>
          <p:cNvSpPr>
            <a:spLocks noGrp="1"/>
          </p:cNvSpPr>
          <p:nvPr>
            <p:ph type="title"/>
          </p:nvPr>
        </p:nvSpPr>
        <p:spPr>
          <a:xfrm>
            <a:off x="1295400" y="76200"/>
            <a:ext cx="7162800" cy="762000"/>
          </a:xfrm>
        </p:spPr>
        <p:txBody>
          <a:bodyPr/>
          <a:lstStyle/>
          <a:p>
            <a:pPr eaLnBrk="1" hangingPunct="1">
              <a:defRPr/>
            </a:pPr>
            <a:r>
              <a:rPr lang="en-US" dirty="0" smtClean="0">
                <a:latin typeface="Calibri" charset="0"/>
              </a:rPr>
              <a:t>Smart Grid Stakeholders</a:t>
            </a:r>
          </a:p>
        </p:txBody>
      </p:sp>
      <p:sp>
        <p:nvSpPr>
          <p:cNvPr id="49155" name="Slide Number Placeholder 2"/>
          <p:cNvSpPr>
            <a:spLocks noGrp="1"/>
          </p:cNvSpPr>
          <p:nvPr>
            <p:ph type="sldNum" sz="quarter" idx="10"/>
          </p:nvPr>
        </p:nvSpPr>
        <p:spPr>
          <a:xfrm>
            <a:off x="6553200" y="6450013"/>
            <a:ext cx="1123950" cy="255587"/>
          </a:xfrm>
          <a:noFill/>
          <a:ln>
            <a:miter lim="800000"/>
            <a:headEnd/>
            <a:tailEnd/>
          </a:ln>
        </p:spPr>
        <p:txBody>
          <a:bodyPr/>
          <a:lstStyle/>
          <a:p>
            <a:pPr algn="l"/>
            <a:fld id="{15E77C5D-1A01-4E41-A376-956D77FF9BC5}" type="slidenum">
              <a:rPr lang="en-US" smtClean="0"/>
              <a:pPr algn="l"/>
              <a:t>18</a:t>
            </a:fld>
            <a:endParaRPr lang="en-US" smtClean="0"/>
          </a:p>
        </p:txBody>
      </p:sp>
      <p:graphicFrame>
        <p:nvGraphicFramePr>
          <p:cNvPr id="4" name="Table 3"/>
          <p:cNvGraphicFramePr>
            <a:graphicFrameLocks noGrp="1"/>
          </p:cNvGraphicFramePr>
          <p:nvPr/>
        </p:nvGraphicFramePr>
        <p:xfrm>
          <a:off x="228600" y="1011238"/>
          <a:ext cx="4343400" cy="5730130"/>
        </p:xfrm>
        <a:graphic>
          <a:graphicData uri="http://schemas.openxmlformats.org/drawingml/2006/table">
            <a:tbl>
              <a:tblPr/>
              <a:tblGrid>
                <a:gridCol w="511175"/>
                <a:gridCol w="3832225"/>
              </a:tblGrid>
              <a:tr h="482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charset="-128"/>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Appliance and consumer electronics providers</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82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Commercial and industrial equipment manufacturers and automation vendors</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82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Consumers – Residential, commercial, and industrial</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82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Electric transportation industry Stakeholders</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032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Electric utility companies – Investor Owned Utilities (IOU)</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82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Electric utility companies - Municipal (MUNI)</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032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Electric utility companies - Rural Electric Association (REA)</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6365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Electricity and financial market traders (includes aggregators)</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50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Independent power producers</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7858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charset="-128"/>
                        </a:rPr>
                        <a:t>Information and communication technologies (ICT) Infrastructure and Service Providers</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1201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ea typeface="ＭＳ Ｐゴシック" charset="-128"/>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128"/>
                        </a:rPr>
                        <a:t>Information technology (IT) application developers and integrators</a:t>
                      </a:r>
                    </a:p>
                  </a:txBody>
                  <a:tcPr marL="4572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graphicFrame>
        <p:nvGraphicFramePr>
          <p:cNvPr id="5" name="Table 4"/>
          <p:cNvGraphicFramePr>
            <a:graphicFrameLocks noGrp="1"/>
          </p:cNvGraphicFramePr>
          <p:nvPr/>
        </p:nvGraphicFramePr>
        <p:xfrm>
          <a:off x="4724400" y="1011238"/>
          <a:ext cx="4267200" cy="5712144"/>
        </p:xfrm>
        <a:graphic>
          <a:graphicData uri="http://schemas.openxmlformats.org/drawingml/2006/table">
            <a:tbl>
              <a:tblPr/>
              <a:tblGrid>
                <a:gridCol w="669925"/>
                <a:gridCol w="3597275"/>
              </a:tblGrid>
              <a:tr h="59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128"/>
                          <a:cs typeface="ＭＳ Ｐゴシック" charset="-128"/>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Power equipment manufacturers and vendors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9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Professional societies, users groups, and industry consortia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9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R&amp;D organizations and academia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9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Relevant Federal Government Agencies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635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Renewable Power Producers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36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Retail Service Providers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6334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Standard and specification development organizations (SDOs)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03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State and local regulators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9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Testing and Certification Vendors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Transmission Operators and Independent System Operators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03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cs typeface="ＭＳ Ｐゴシック" charset="-128"/>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90488"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Venture Capital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8259" y="2460812"/>
            <a:ext cx="8740588" cy="439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629400" y="5715000"/>
            <a:ext cx="1981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228600" y="1143000"/>
            <a:ext cx="8229600" cy="5029200"/>
          </a:xfrm>
        </p:spPr>
        <p:txBody>
          <a:bodyPr>
            <a:noAutofit/>
          </a:bodyPr>
          <a:lstStyle/>
          <a:p>
            <a:pPr eaLnBrk="1" fontAlgn="auto" hangingPunct="1">
              <a:spcAft>
                <a:spcPts val="0"/>
              </a:spcAft>
              <a:defRPr/>
            </a:pPr>
            <a:r>
              <a:rPr lang="en-US" sz="2000" b="1" dirty="0" smtClean="0">
                <a:solidFill>
                  <a:schemeClr val="tx1">
                    <a:lumMod val="95000"/>
                    <a:lumOff val="5000"/>
                  </a:schemeClr>
                </a:solidFill>
              </a:rPr>
              <a:t>Total # of Member Organizations: 680</a:t>
            </a:r>
          </a:p>
          <a:p>
            <a:pPr lvl="1" eaLnBrk="1" fontAlgn="auto" hangingPunct="1">
              <a:spcAft>
                <a:spcPts val="0"/>
              </a:spcAft>
              <a:buFont typeface="Arial" pitchFamily="34" charset="0"/>
              <a:buChar char="•"/>
              <a:defRPr/>
            </a:pPr>
            <a:r>
              <a:rPr lang="en-US" sz="1100" dirty="0" smtClean="0"/>
              <a:t># of Participating Member Organizations: 372</a:t>
            </a:r>
          </a:p>
          <a:p>
            <a:pPr lvl="1" eaLnBrk="1" fontAlgn="auto" hangingPunct="1">
              <a:spcAft>
                <a:spcPts val="0"/>
              </a:spcAft>
              <a:buFont typeface="Arial" pitchFamily="34" charset="0"/>
              <a:buChar char="•"/>
              <a:defRPr/>
            </a:pPr>
            <a:r>
              <a:rPr lang="en-US" sz="1100" dirty="0" smtClean="0"/>
              <a:t># of Observing Member Organizations: 308</a:t>
            </a:r>
          </a:p>
          <a:p>
            <a:pPr lvl="1" eaLnBrk="1" fontAlgn="auto" hangingPunct="1">
              <a:spcAft>
                <a:spcPts val="0"/>
              </a:spcAft>
              <a:buFont typeface="Arial" pitchFamily="34" charset="0"/>
              <a:buChar char="•"/>
              <a:defRPr/>
            </a:pPr>
            <a:r>
              <a:rPr lang="en-US" sz="1100" dirty="0" smtClean="0">
                <a:solidFill>
                  <a:schemeClr val="tx1">
                    <a:lumMod val="95000"/>
                    <a:lumOff val="5000"/>
                  </a:schemeClr>
                </a:solidFill>
              </a:rPr>
              <a:t># of Organizations who joined in May &amp; June: 9</a:t>
            </a:r>
            <a:endParaRPr lang="en-US" sz="1100" b="1" dirty="0" smtClean="0">
              <a:solidFill>
                <a:schemeClr val="tx1">
                  <a:lumMod val="95000"/>
                  <a:lumOff val="5000"/>
                </a:schemeClr>
              </a:solidFill>
            </a:endParaRPr>
          </a:p>
          <a:p>
            <a:pPr eaLnBrk="1" fontAlgn="auto" hangingPunct="1">
              <a:spcAft>
                <a:spcPts val="0"/>
              </a:spcAft>
              <a:defRPr/>
            </a:pPr>
            <a:r>
              <a:rPr lang="en-US" sz="2000" b="1" dirty="0" smtClean="0">
                <a:solidFill>
                  <a:schemeClr val="tx1">
                    <a:lumMod val="95000"/>
                    <a:lumOff val="5000"/>
                  </a:schemeClr>
                </a:solidFill>
              </a:rPr>
              <a:t>Total # of Individual Members*: 1,794</a:t>
            </a:r>
            <a:endParaRPr lang="en-US" sz="1800" b="1" dirty="0" smtClean="0">
              <a:solidFill>
                <a:schemeClr val="tx1">
                  <a:lumMod val="95000"/>
                  <a:lumOff val="5000"/>
                </a:schemeClr>
              </a:solidFill>
            </a:endParaRPr>
          </a:p>
        </p:txBody>
      </p:sp>
      <p:sp>
        <p:nvSpPr>
          <p:cNvPr id="2" name="Title 1"/>
          <p:cNvSpPr>
            <a:spLocks noGrp="1"/>
          </p:cNvSpPr>
          <p:nvPr>
            <p:ph type="title"/>
          </p:nvPr>
        </p:nvSpPr>
        <p:spPr>
          <a:xfrm>
            <a:off x="2438400" y="76200"/>
            <a:ext cx="4419600" cy="685800"/>
          </a:xfrm>
        </p:spPr>
        <p:txBody>
          <a:bodyPr>
            <a:normAutofit/>
          </a:bodyPr>
          <a:lstStyle/>
          <a:p>
            <a:pPr eaLnBrk="1" fontAlgn="auto" hangingPunct="1">
              <a:spcAft>
                <a:spcPts val="0"/>
              </a:spcAft>
              <a:defRPr/>
            </a:pPr>
            <a:r>
              <a:rPr lang="en-US" sz="3600" dirty="0" smtClean="0"/>
              <a:t>SGIP Membership</a:t>
            </a:r>
            <a:endParaRPr lang="en-US" sz="1800" dirty="0"/>
          </a:p>
        </p:txBody>
      </p:sp>
      <p:sp>
        <p:nvSpPr>
          <p:cNvPr id="5" name="Content Placeholder 2"/>
          <p:cNvSpPr txBox="1">
            <a:spLocks/>
          </p:cNvSpPr>
          <p:nvPr/>
        </p:nvSpPr>
        <p:spPr>
          <a:xfrm>
            <a:off x="5311775" y="1143000"/>
            <a:ext cx="3832225" cy="1371600"/>
          </a:xfrm>
          <a:prstGeom prst="rect">
            <a:avLst/>
          </a:prstGeom>
        </p:spPr>
        <p:txBody>
          <a:bodyPr/>
          <a:lstStyle/>
          <a:p>
            <a:pPr fontAlgn="auto">
              <a:spcBef>
                <a:spcPct val="20000"/>
              </a:spcBef>
              <a:spcAft>
                <a:spcPts val="0"/>
              </a:spcAft>
              <a:defRPr/>
            </a:pPr>
            <a:r>
              <a:rPr lang="en-US" b="1" kern="0" dirty="0">
                <a:latin typeface="+mn-lt"/>
              </a:rPr>
              <a:t># of Organizations by Country</a:t>
            </a:r>
          </a:p>
          <a:p>
            <a:pPr marL="285750" indent="-285750" fontAlgn="auto">
              <a:spcBef>
                <a:spcPct val="20000"/>
              </a:spcBef>
              <a:spcAft>
                <a:spcPts val="0"/>
              </a:spcAft>
              <a:buFont typeface="Arial" pitchFamily="34" charset="0"/>
              <a:buChar char="•"/>
              <a:defRPr/>
            </a:pPr>
            <a:r>
              <a:rPr lang="en-US" sz="1050" kern="0" dirty="0">
                <a:latin typeface="+mn-lt"/>
              </a:rPr>
              <a:t>USA: 604</a:t>
            </a:r>
          </a:p>
          <a:p>
            <a:pPr marL="285750" indent="-285750" fontAlgn="auto">
              <a:spcBef>
                <a:spcPct val="20000"/>
              </a:spcBef>
              <a:spcAft>
                <a:spcPts val="0"/>
              </a:spcAft>
              <a:buFont typeface="Arial" pitchFamily="34" charset="0"/>
              <a:buChar char="•"/>
              <a:defRPr/>
            </a:pPr>
            <a:r>
              <a:rPr lang="en-US" sz="1050" kern="0" dirty="0">
                <a:latin typeface="+mn-lt"/>
              </a:rPr>
              <a:t>Europe: 22</a:t>
            </a:r>
          </a:p>
          <a:p>
            <a:pPr marL="285750" indent="-285750" fontAlgn="auto">
              <a:spcBef>
                <a:spcPct val="20000"/>
              </a:spcBef>
              <a:spcAft>
                <a:spcPts val="0"/>
              </a:spcAft>
              <a:buFont typeface="Arial" pitchFamily="34" charset="0"/>
              <a:buChar char="•"/>
              <a:defRPr/>
            </a:pPr>
            <a:r>
              <a:rPr lang="en-US" sz="1050" kern="0" dirty="0">
                <a:latin typeface="+mn-lt"/>
              </a:rPr>
              <a:t>Asia: 18</a:t>
            </a:r>
          </a:p>
          <a:p>
            <a:pPr marL="285750" indent="-285750" fontAlgn="auto">
              <a:spcBef>
                <a:spcPct val="20000"/>
              </a:spcBef>
              <a:spcAft>
                <a:spcPts val="0"/>
              </a:spcAft>
              <a:buFont typeface="Arial" pitchFamily="34" charset="0"/>
              <a:buChar char="•"/>
              <a:defRPr/>
            </a:pPr>
            <a:r>
              <a:rPr lang="en-US" sz="1050" kern="0" dirty="0">
                <a:latin typeface="+mn-lt"/>
              </a:rPr>
              <a:t>Oceania: 5</a:t>
            </a:r>
          </a:p>
        </p:txBody>
      </p:sp>
      <p:sp>
        <p:nvSpPr>
          <p:cNvPr id="6" name="Content Placeholder 2"/>
          <p:cNvSpPr txBox="1">
            <a:spLocks/>
          </p:cNvSpPr>
          <p:nvPr/>
        </p:nvSpPr>
        <p:spPr>
          <a:xfrm>
            <a:off x="304800" y="2514600"/>
            <a:ext cx="8229600" cy="457200"/>
          </a:xfrm>
          <a:prstGeom prst="rect">
            <a:avLst/>
          </a:prstGeom>
          <a:solidFill>
            <a:srgbClr val="92D050"/>
          </a:solidFill>
        </p:spPr>
        <p:txBody>
          <a:bodyPr anchor="ctr"/>
          <a:lstStyle/>
          <a:p>
            <a:pPr algn="ctr" fontAlgn="auto">
              <a:spcBef>
                <a:spcPct val="20000"/>
              </a:spcBef>
              <a:spcAft>
                <a:spcPts val="0"/>
              </a:spcAft>
              <a:defRPr/>
            </a:pPr>
            <a:r>
              <a:rPr lang="en-US" sz="1600" b="1" kern="0" dirty="0">
                <a:solidFill>
                  <a:schemeClr val="bg1"/>
                </a:solidFill>
                <a:latin typeface="+mn-lt"/>
              </a:rPr>
              <a:t># of Participating Member Organizations by Declared Stakeholder Category</a:t>
            </a:r>
            <a:r>
              <a:rPr lang="en-US" sz="1400" b="1" kern="0" dirty="0">
                <a:solidFill>
                  <a:schemeClr val="bg1"/>
                </a:solidFill>
                <a:latin typeface="+mn-lt"/>
              </a:rPr>
              <a:t> </a:t>
            </a:r>
          </a:p>
        </p:txBody>
      </p:sp>
      <p:sp>
        <p:nvSpPr>
          <p:cNvPr id="7" name="Content Placeholder 2"/>
          <p:cNvSpPr txBox="1">
            <a:spLocks/>
          </p:cNvSpPr>
          <p:nvPr/>
        </p:nvSpPr>
        <p:spPr>
          <a:xfrm>
            <a:off x="1676400" y="6477000"/>
            <a:ext cx="4724400" cy="609600"/>
          </a:xfrm>
          <a:prstGeom prst="rect">
            <a:avLst/>
          </a:prstGeom>
        </p:spPr>
        <p:txBody>
          <a:bodyPr/>
          <a:lstStyle/>
          <a:p>
            <a:pPr algn="ctr" fontAlgn="auto">
              <a:spcBef>
                <a:spcPct val="20000"/>
              </a:spcBef>
              <a:spcAft>
                <a:spcPts val="0"/>
              </a:spcAft>
              <a:defRPr/>
            </a:pPr>
            <a:r>
              <a:rPr lang="en-US" sz="1600" kern="0" dirty="0">
                <a:latin typeface="+mn-lt"/>
              </a:rPr>
              <a:t>Stakeholder Categories</a:t>
            </a:r>
          </a:p>
          <a:p>
            <a:pPr algn="ctr" fontAlgn="auto">
              <a:spcBef>
                <a:spcPct val="20000"/>
              </a:spcBef>
              <a:spcAft>
                <a:spcPts val="0"/>
              </a:spcAft>
              <a:defRPr/>
            </a:pPr>
            <a:r>
              <a:rPr lang="en-US" sz="1600" kern="0" dirty="0">
                <a:latin typeface="+mn-lt"/>
              </a:rPr>
              <a:t> </a:t>
            </a:r>
          </a:p>
        </p:txBody>
      </p:sp>
      <p:sp>
        <p:nvSpPr>
          <p:cNvPr id="9" name="TextBox 8"/>
          <p:cNvSpPr txBox="1"/>
          <p:nvPr/>
        </p:nvSpPr>
        <p:spPr>
          <a:xfrm>
            <a:off x="228600" y="6611938"/>
            <a:ext cx="2309813" cy="246062"/>
          </a:xfrm>
          <a:prstGeom prst="rect">
            <a:avLst/>
          </a:prstGeom>
          <a:noFill/>
        </p:spPr>
        <p:txBody>
          <a:bodyPr wrap="none">
            <a:spAutoFit/>
          </a:bodyPr>
          <a:lstStyle/>
          <a:p>
            <a:pPr>
              <a:defRPr/>
            </a:pPr>
            <a:r>
              <a:rPr lang="en-US" sz="1000" i="1" dirty="0">
                <a:latin typeface="+mn-lt"/>
              </a:rPr>
              <a:t>* Omits non-active Signatory Authorities.</a:t>
            </a:r>
            <a:endParaRPr lang="en-US" sz="1000" dirty="0">
              <a:latin typeface="+mn-lt"/>
            </a:endParaRPr>
          </a:p>
        </p:txBody>
      </p:sp>
      <p:sp>
        <p:nvSpPr>
          <p:cNvPr id="11" name="Content Placeholder 2"/>
          <p:cNvSpPr txBox="1">
            <a:spLocks/>
          </p:cNvSpPr>
          <p:nvPr/>
        </p:nvSpPr>
        <p:spPr>
          <a:xfrm>
            <a:off x="6548438" y="1455738"/>
            <a:ext cx="2003425" cy="1092200"/>
          </a:xfrm>
          <a:prstGeom prst="rect">
            <a:avLst/>
          </a:prstGeom>
        </p:spPr>
        <p:txBody>
          <a:bodyPr/>
          <a:lstStyle/>
          <a:p>
            <a:pPr marL="285750" indent="-285750" fontAlgn="auto">
              <a:spcBef>
                <a:spcPct val="20000"/>
              </a:spcBef>
              <a:spcAft>
                <a:spcPts val="0"/>
              </a:spcAft>
              <a:buFont typeface="Arial" pitchFamily="34" charset="0"/>
              <a:buChar char="•"/>
              <a:defRPr/>
            </a:pPr>
            <a:r>
              <a:rPr lang="en-US" sz="1200" kern="0" dirty="0">
                <a:latin typeface="+mn-lt"/>
              </a:rPr>
              <a:t>North America </a:t>
            </a:r>
            <a:br>
              <a:rPr lang="en-US" sz="1200" kern="0" dirty="0">
                <a:latin typeface="+mn-lt"/>
              </a:rPr>
            </a:br>
            <a:r>
              <a:rPr lang="en-US" sz="1200" kern="0" dirty="0">
                <a:latin typeface="+mn-lt"/>
              </a:rPr>
              <a:t>(non-US): 29</a:t>
            </a:r>
          </a:p>
          <a:p>
            <a:pPr marL="285750" indent="-285750" fontAlgn="auto">
              <a:spcBef>
                <a:spcPct val="20000"/>
              </a:spcBef>
              <a:spcAft>
                <a:spcPts val="0"/>
              </a:spcAft>
              <a:buFont typeface="Arial" pitchFamily="34" charset="0"/>
              <a:buChar char="•"/>
              <a:defRPr/>
            </a:pPr>
            <a:r>
              <a:rPr lang="en-US" sz="1200" kern="0" dirty="0">
                <a:latin typeface="+mn-lt"/>
              </a:rPr>
              <a:t>South America: 1</a:t>
            </a:r>
          </a:p>
          <a:p>
            <a:pPr marL="285750" indent="-285750" fontAlgn="auto">
              <a:spcBef>
                <a:spcPct val="20000"/>
              </a:spcBef>
              <a:spcAft>
                <a:spcPts val="0"/>
              </a:spcAft>
              <a:buFont typeface="Arial" pitchFamily="34" charset="0"/>
              <a:buChar char="•"/>
              <a:defRPr/>
            </a:pPr>
            <a:r>
              <a:rPr lang="en-US" sz="1200" kern="0" dirty="0">
                <a:latin typeface="+mn-lt"/>
              </a:rPr>
              <a:t>Africa: 1</a:t>
            </a:r>
          </a:p>
        </p:txBody>
      </p:sp>
      <p:sp>
        <p:nvSpPr>
          <p:cNvPr id="51219" name="TextBox 14"/>
          <p:cNvSpPr txBox="1">
            <a:spLocks noChangeArrowheads="1"/>
          </p:cNvSpPr>
          <p:nvPr/>
        </p:nvSpPr>
        <p:spPr bwMode="auto">
          <a:xfrm>
            <a:off x="3657600" y="790575"/>
            <a:ext cx="1238250" cy="276225"/>
          </a:xfrm>
          <a:prstGeom prst="rect">
            <a:avLst/>
          </a:prstGeom>
          <a:noFill/>
          <a:ln w="9525">
            <a:noFill/>
            <a:miter lim="800000"/>
            <a:headEnd/>
            <a:tailEnd/>
          </a:ln>
        </p:spPr>
        <p:txBody>
          <a:bodyPr wrap="none">
            <a:spAutoFit/>
          </a:bodyPr>
          <a:lstStyle/>
          <a:p>
            <a:r>
              <a:rPr lang="en-US" sz="1200"/>
              <a:t>As of July 2011</a:t>
            </a:r>
          </a:p>
        </p:txBody>
      </p:sp>
      <p:sp>
        <p:nvSpPr>
          <p:cNvPr id="51220" name="Slide Number Placeholder 13"/>
          <p:cNvSpPr>
            <a:spLocks noGrp="1"/>
          </p:cNvSpPr>
          <p:nvPr>
            <p:ph type="sldNum" sz="quarter" idx="10"/>
          </p:nvPr>
        </p:nvSpPr>
        <p:spPr>
          <a:noFill/>
          <a:ln>
            <a:miter lim="800000"/>
            <a:headEnd/>
            <a:tailEnd/>
          </a:ln>
        </p:spPr>
        <p:txBody>
          <a:bodyPr/>
          <a:lstStyle/>
          <a:p>
            <a:fld id="{79703F13-E2DD-4666-8009-B24B75CB37C6}" type="slidenum">
              <a:rPr lang="en-CA" smtClean="0"/>
              <a:pPr/>
              <a:t>19</a:t>
            </a:fld>
            <a:endParaRPr lang="en-CA" smtClean="0"/>
          </a:p>
        </p:txBody>
      </p:sp>
      <p:graphicFrame>
        <p:nvGraphicFramePr>
          <p:cNvPr id="51210" name="Chart 3"/>
          <p:cNvGraphicFramePr>
            <a:graphicFrameLocks/>
          </p:cNvGraphicFramePr>
          <p:nvPr/>
        </p:nvGraphicFramePr>
        <p:xfrm>
          <a:off x="0" y="2653553"/>
          <a:ext cx="8877300" cy="4191000"/>
        </p:xfrm>
        <a:graphic>
          <a:graphicData uri="http://schemas.openxmlformats.org/presentationml/2006/ole">
            <p:oleObj spid="_x0000_s51215" r:id="rId4" imgW="8876545" imgH="4188315" progId="Excel.Char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63071" y="152400"/>
            <a:ext cx="8390965" cy="762000"/>
          </a:xfrm>
          <a:solidFill>
            <a:schemeClr val="bg1"/>
          </a:solidFill>
          <a:ln>
            <a:noFill/>
          </a:ln>
        </p:spPr>
        <p:txBody>
          <a:bodyPr/>
          <a:lstStyle/>
          <a:p>
            <a:pPr eaLnBrk="1" hangingPunct="1">
              <a:defRPr/>
            </a:pPr>
            <a:r>
              <a:rPr lang="en-US" dirty="0" smtClean="0"/>
              <a:t>Priority Areas for Standards</a:t>
            </a:r>
          </a:p>
        </p:txBody>
      </p:sp>
      <p:sp>
        <p:nvSpPr>
          <p:cNvPr id="3" name="Rectangle 50"/>
          <p:cNvSpPr txBox="1">
            <a:spLocks noChangeArrowheads="1"/>
          </p:cNvSpPr>
          <p:nvPr/>
        </p:nvSpPr>
        <p:spPr bwMode="auto">
          <a:xfrm>
            <a:off x="381000" y="976313"/>
            <a:ext cx="8367713" cy="4540250"/>
          </a:xfrm>
          <a:prstGeom prst="rect">
            <a:avLst/>
          </a:prstGeom>
          <a:noFill/>
          <a:ln>
            <a:miter lim="800000"/>
            <a:headEnd/>
            <a:tailEnd/>
          </a:ln>
        </p:spPr>
        <p:txBody>
          <a:bodyPr/>
          <a:lstStyle/>
          <a:p>
            <a:pPr marL="342900" indent="-342900">
              <a:spcBef>
                <a:spcPts val="0"/>
              </a:spcBef>
              <a:buClr>
                <a:schemeClr val="tx1"/>
              </a:buClr>
              <a:buFontTx/>
              <a:buChar char="•"/>
              <a:defRPr/>
            </a:pPr>
            <a:r>
              <a:rPr lang="en-US" b="1" dirty="0">
                <a:latin typeface="+mn-lt"/>
              </a:rPr>
              <a:t>Demand Response and Consumer Energy Efficiency</a:t>
            </a:r>
            <a:r>
              <a:rPr lang="en-US" dirty="0">
                <a:latin typeface="+mn-lt"/>
              </a:rPr>
              <a:t>: Mechanisms and incentives for business and residential customers to cut energy use during times of peak demand.</a:t>
            </a:r>
          </a:p>
          <a:p>
            <a:pPr marL="342900" indent="-342900">
              <a:spcBef>
                <a:spcPts val="0"/>
              </a:spcBef>
              <a:buClr>
                <a:schemeClr val="tx1"/>
              </a:buClr>
              <a:buFontTx/>
              <a:buChar char="•"/>
              <a:defRPr/>
            </a:pPr>
            <a:r>
              <a:rPr lang="en-US" b="1" dirty="0">
                <a:latin typeface="+mn-lt"/>
              </a:rPr>
              <a:t>Wide Area Situational Awareness: </a:t>
            </a:r>
            <a:r>
              <a:rPr lang="en-US" dirty="0">
                <a:latin typeface="+mn-lt"/>
              </a:rPr>
              <a:t>Monitoring and display of power-system components and performance across interconnections and wide geographic areas in near real-time</a:t>
            </a:r>
          </a:p>
          <a:p>
            <a:pPr marL="342900" indent="-342900">
              <a:spcBef>
                <a:spcPts val="0"/>
              </a:spcBef>
              <a:buClr>
                <a:schemeClr val="tx1"/>
              </a:buClr>
              <a:buFontTx/>
              <a:buChar char="•"/>
              <a:defRPr/>
            </a:pPr>
            <a:r>
              <a:rPr lang="en-US" b="1" dirty="0">
                <a:latin typeface="+mn-lt"/>
              </a:rPr>
              <a:t>Electric Storage: </a:t>
            </a:r>
            <a:r>
              <a:rPr lang="en-US" dirty="0">
                <a:latin typeface="+mn-lt"/>
              </a:rPr>
              <a:t>Means of storing electric power, directly or indirectly </a:t>
            </a:r>
          </a:p>
          <a:p>
            <a:pPr marL="342900" indent="-342900">
              <a:spcBef>
                <a:spcPts val="0"/>
              </a:spcBef>
              <a:buClr>
                <a:schemeClr val="tx1"/>
              </a:buClr>
              <a:buFontTx/>
              <a:buChar char="•"/>
              <a:defRPr/>
            </a:pPr>
            <a:r>
              <a:rPr lang="en-US" b="1" dirty="0">
                <a:latin typeface="+mn-lt"/>
              </a:rPr>
              <a:t>Electric Transportation: </a:t>
            </a:r>
            <a:r>
              <a:rPr lang="en-US" dirty="0">
                <a:latin typeface="+mn-lt"/>
              </a:rPr>
              <a:t>Enabling large-scale of plug-in electric vehicles (PEVs)</a:t>
            </a:r>
          </a:p>
          <a:p>
            <a:pPr marL="342900" indent="-342900">
              <a:spcBef>
                <a:spcPts val="0"/>
              </a:spcBef>
              <a:buClr>
                <a:schemeClr val="tx1"/>
              </a:buClr>
              <a:buFontTx/>
              <a:buChar char="•"/>
              <a:defRPr/>
            </a:pPr>
            <a:r>
              <a:rPr lang="en-US" b="1" dirty="0">
                <a:latin typeface="+mn-lt"/>
              </a:rPr>
              <a:t>Advanced Metering Infrastructure: </a:t>
            </a:r>
            <a:r>
              <a:rPr lang="en-US" dirty="0">
                <a:latin typeface="+mn-lt"/>
              </a:rPr>
              <a:t>Means for utilities to interact with meters at customer sites</a:t>
            </a:r>
          </a:p>
          <a:p>
            <a:pPr marL="342900" indent="-342900">
              <a:spcBef>
                <a:spcPts val="0"/>
              </a:spcBef>
              <a:buClr>
                <a:schemeClr val="tx1"/>
              </a:buClr>
              <a:buFontTx/>
              <a:buChar char="•"/>
              <a:defRPr/>
            </a:pPr>
            <a:r>
              <a:rPr lang="en-US" b="1" dirty="0">
                <a:latin typeface="+mn-lt"/>
              </a:rPr>
              <a:t>Distribution Grid Management: </a:t>
            </a:r>
            <a:r>
              <a:rPr lang="en-US" dirty="0">
                <a:latin typeface="+mn-lt"/>
              </a:rPr>
              <a:t>Maximizing performance of feeders, transformers, and other components of networked distribution systems and integrating with transmission systems and customer operations. </a:t>
            </a:r>
          </a:p>
          <a:p>
            <a:pPr marL="342900" indent="-342900">
              <a:spcBef>
                <a:spcPts val="0"/>
              </a:spcBef>
              <a:buClr>
                <a:schemeClr val="tx1"/>
              </a:buClr>
              <a:buFontTx/>
              <a:buChar char="•"/>
              <a:defRPr/>
            </a:pPr>
            <a:r>
              <a:rPr lang="en-US" b="1" dirty="0">
                <a:latin typeface="+mn-lt"/>
              </a:rPr>
              <a:t>Cyber Security: </a:t>
            </a:r>
            <a:r>
              <a:rPr lang="en-US" dirty="0">
                <a:latin typeface="+mn-lt"/>
              </a:rPr>
              <a:t>Cyber security for smart grid systems and networks</a:t>
            </a:r>
          </a:p>
          <a:p>
            <a:pPr marL="342900" indent="-342900">
              <a:spcBef>
                <a:spcPts val="0"/>
              </a:spcBef>
              <a:buClr>
                <a:schemeClr val="tx1"/>
              </a:buClr>
              <a:buFontTx/>
              <a:buChar char="•"/>
              <a:defRPr/>
            </a:pPr>
            <a:r>
              <a:rPr lang="en-US" b="1" dirty="0">
                <a:latin typeface="+mn-lt"/>
              </a:rPr>
              <a:t>Network Communications: </a:t>
            </a:r>
            <a:r>
              <a:rPr lang="en-US" dirty="0">
                <a:latin typeface="+mn-lt"/>
              </a:rPr>
              <a:t>Networking infrastructure for above functions</a:t>
            </a:r>
          </a:p>
          <a:p>
            <a:pPr marL="342900" indent="-342900">
              <a:spcBef>
                <a:spcPct val="20000"/>
              </a:spcBef>
              <a:buClr>
                <a:schemeClr val="tx1"/>
              </a:buClr>
              <a:defRPr/>
            </a:pPr>
            <a:endParaRPr lang="en-US" dirty="0"/>
          </a:p>
        </p:txBody>
      </p:sp>
      <p:sp>
        <p:nvSpPr>
          <p:cNvPr id="22531" name="Slide Number Placeholder 1"/>
          <p:cNvSpPr>
            <a:spLocks noGrp="1"/>
          </p:cNvSpPr>
          <p:nvPr>
            <p:ph type="sldNum" sz="quarter" idx="10"/>
          </p:nvPr>
        </p:nvSpPr>
        <p:spPr>
          <a:xfrm>
            <a:off x="6318998" y="6414247"/>
            <a:ext cx="2133600" cy="358962"/>
          </a:xfrm>
          <a:noFill/>
          <a:ln>
            <a:miter lim="800000"/>
            <a:headEnd/>
            <a:tailEnd/>
          </a:ln>
        </p:spPr>
        <p:txBody>
          <a:bodyPr/>
          <a:lstStyle/>
          <a:p>
            <a:fld id="{C05F589A-4531-428A-9795-9E503F858930}" type="slidenum">
              <a:rPr lang="en-CA" smtClean="0"/>
              <a:pPr/>
              <a:t>2</a:t>
            </a:fld>
            <a:endParaRPr lang="en-CA"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1663" y="260350"/>
            <a:ext cx="7786687" cy="647700"/>
          </a:xfrm>
        </p:spPr>
        <p:txBody>
          <a:bodyPr/>
          <a:lstStyle/>
          <a:p>
            <a:pPr eaLnBrk="1" hangingPunct="1">
              <a:defRPr/>
            </a:pPr>
            <a:r>
              <a:rPr lang="en-US" sz="3600" dirty="0" smtClean="0"/>
              <a:t>Catalog of Standards</a:t>
            </a:r>
            <a:endParaRPr lang="en-US" sz="3600" dirty="0"/>
          </a:p>
        </p:txBody>
      </p:sp>
      <p:sp>
        <p:nvSpPr>
          <p:cNvPr id="55298" name="Content Placeholder 2"/>
          <p:cNvSpPr>
            <a:spLocks noGrp="1"/>
          </p:cNvSpPr>
          <p:nvPr>
            <p:ph idx="4294967295"/>
          </p:nvPr>
        </p:nvSpPr>
        <p:spPr>
          <a:xfrm>
            <a:off x="457200" y="836613"/>
            <a:ext cx="8229600" cy="4638675"/>
          </a:xfrm>
        </p:spPr>
        <p:txBody>
          <a:bodyPr/>
          <a:lstStyle/>
          <a:p>
            <a:pPr eaLnBrk="1" hangingPunct="1"/>
            <a:r>
              <a:rPr lang="en-US" sz="1600" smtClean="0"/>
              <a:t>SGIP produces and maintains the Catalog of Standards (CoS) relevant for the development and deployment of a robust and interoperable Smart Grid</a:t>
            </a:r>
          </a:p>
          <a:p>
            <a:pPr lvl="1" eaLnBrk="1" hangingPunct="1"/>
            <a:r>
              <a:rPr lang="en-US" sz="1200" smtClean="0"/>
              <a:t>The wireless portion of the CoS</a:t>
            </a:r>
          </a:p>
          <a:p>
            <a:pPr eaLnBrk="1" hangingPunct="1"/>
            <a:r>
              <a:rPr lang="en-US" sz="1600" smtClean="0"/>
              <a:t>The standards in CoS has to have:</a:t>
            </a:r>
          </a:p>
          <a:p>
            <a:pPr lvl="1" eaLnBrk="1" hangingPunct="1"/>
            <a:r>
              <a:rPr lang="en-US" sz="1200" smtClean="0"/>
              <a:t>Standards Information Form</a:t>
            </a:r>
          </a:p>
          <a:p>
            <a:pPr lvl="1" eaLnBrk="1" hangingPunct="1"/>
            <a:r>
              <a:rPr lang="en-US" sz="1200" smtClean="0"/>
              <a:t>Development Process Statement: what SSO does relative to:</a:t>
            </a:r>
          </a:p>
          <a:p>
            <a:pPr lvl="2" eaLnBrk="1" hangingPunct="1"/>
            <a:r>
              <a:rPr lang="en-US" sz="1200" smtClean="0"/>
              <a:t>Openness.</a:t>
            </a:r>
          </a:p>
          <a:p>
            <a:pPr lvl="2" eaLnBrk="1" hangingPunct="1"/>
            <a:r>
              <a:rPr lang="en-US" sz="1200" smtClean="0"/>
              <a:t>Balance of interest</a:t>
            </a:r>
          </a:p>
          <a:p>
            <a:pPr lvl="2" eaLnBrk="1" hangingPunct="1"/>
            <a:r>
              <a:rPr lang="en-US" sz="1200" smtClean="0"/>
              <a:t>Due process</a:t>
            </a:r>
          </a:p>
          <a:p>
            <a:pPr lvl="2" eaLnBrk="1" hangingPunct="1"/>
            <a:r>
              <a:rPr lang="en-US" sz="1200" smtClean="0"/>
              <a:t>An appeals process</a:t>
            </a:r>
          </a:p>
          <a:p>
            <a:pPr lvl="2" eaLnBrk="1" hangingPunct="1"/>
            <a:r>
              <a:rPr lang="en-US" sz="1200" smtClean="0"/>
              <a:t>Consensus</a:t>
            </a:r>
          </a:p>
          <a:p>
            <a:pPr lvl="1" eaLnBrk="1" hangingPunct="1"/>
            <a:r>
              <a:rPr lang="en-US" sz="1200" smtClean="0"/>
              <a:t>Criteria and Analysis Report: recommendation to add to CoS standards that are not emerging from Priority Action Plans (PAPs)</a:t>
            </a:r>
          </a:p>
          <a:p>
            <a:pPr lvl="2" eaLnBrk="1" hangingPunct="1"/>
            <a:r>
              <a:rPr lang="en-US" sz="1200" smtClean="0"/>
              <a:t>Produced by individual DEWG or Standing Committee assigned by SGIP Plenary Leadership</a:t>
            </a:r>
          </a:p>
          <a:p>
            <a:pPr lvl="2" eaLnBrk="1" hangingPunct="1"/>
            <a:r>
              <a:rPr lang="en-US" sz="1200" smtClean="0"/>
              <a:t>Relevancy</a:t>
            </a:r>
          </a:p>
          <a:p>
            <a:pPr lvl="2" eaLnBrk="1" hangingPunct="1"/>
            <a:r>
              <a:rPr lang="en-US" sz="1200" smtClean="0"/>
              <a:t>Community Acceptance</a:t>
            </a:r>
          </a:p>
          <a:p>
            <a:pPr lvl="2" eaLnBrk="1" hangingPunct="1"/>
            <a:r>
              <a:rPr lang="en-US" sz="1200" smtClean="0"/>
              <a:t>Deployment Suitability</a:t>
            </a:r>
          </a:p>
          <a:p>
            <a:pPr lvl="2" eaLnBrk="1" hangingPunct="1"/>
            <a:r>
              <a:rPr lang="en-US" sz="1200" smtClean="0"/>
              <a:t>Interface Characterization</a:t>
            </a:r>
          </a:p>
          <a:p>
            <a:pPr lvl="2" eaLnBrk="1" hangingPunct="1"/>
            <a:r>
              <a:rPr lang="en-US" sz="1200" smtClean="0"/>
              <a:t>Document Maintenance</a:t>
            </a:r>
          </a:p>
          <a:p>
            <a:pPr lvl="2" eaLnBrk="1" hangingPunct="1"/>
            <a:r>
              <a:rPr lang="en-US" sz="1200" smtClean="0"/>
              <a:t>CSWG Analysis</a:t>
            </a:r>
          </a:p>
          <a:p>
            <a:pPr lvl="2" eaLnBrk="1" hangingPunct="1"/>
            <a:r>
              <a:rPr lang="en-US" sz="1200" smtClean="0"/>
              <a:t>SGAC Analysis</a:t>
            </a:r>
          </a:p>
          <a:p>
            <a:pPr lvl="2" eaLnBrk="1" hangingPunct="1"/>
            <a:r>
              <a:rPr lang="en-US" sz="1200" smtClean="0"/>
              <a:t>SGTCC Analysis </a:t>
            </a:r>
          </a:p>
          <a:p>
            <a:pPr eaLnBrk="1" hangingPunct="1"/>
            <a:r>
              <a:rPr lang="en-US" sz="1600" smtClean="0"/>
              <a:t>The objective is to have TIA standards as part of the Catalog of Standards</a:t>
            </a:r>
          </a:p>
          <a:p>
            <a:pPr lvl="2" eaLnBrk="1" hangingPunct="1"/>
            <a:endParaRPr lang="en-US" sz="500" smtClean="0"/>
          </a:p>
          <a:p>
            <a:pPr lvl="2" eaLnBrk="1" hangingPunct="1"/>
            <a:endParaRPr lang="en-US" sz="500" smtClean="0"/>
          </a:p>
        </p:txBody>
      </p:sp>
      <p:sp>
        <p:nvSpPr>
          <p:cNvPr id="55299" name="Slide Number Placeholder 3"/>
          <p:cNvSpPr txBox="1">
            <a:spLocks noGrp="1"/>
          </p:cNvSpPr>
          <p:nvPr/>
        </p:nvSpPr>
        <p:spPr bwMode="auto">
          <a:xfrm>
            <a:off x="6409112" y="6451320"/>
            <a:ext cx="2133600" cy="231868"/>
          </a:xfrm>
          <a:prstGeom prst="rect">
            <a:avLst/>
          </a:prstGeom>
          <a:noFill/>
          <a:ln w="9525">
            <a:noFill/>
            <a:miter lim="800000"/>
            <a:headEnd/>
            <a:tailEnd/>
          </a:ln>
        </p:spPr>
        <p:txBody>
          <a:bodyPr/>
          <a:lstStyle/>
          <a:p>
            <a:pPr algn="r"/>
            <a:fld id="{82D77F30-282A-41CF-83F0-B92B6D372B3E}" type="slidenum">
              <a:rPr lang="en-CA" sz="1200">
                <a:latin typeface="Trebuchet MS" pitchFamily="34" charset="0"/>
              </a:rPr>
              <a:pPr algn="r"/>
              <a:t>20</a:t>
            </a:fld>
            <a:endParaRPr lang="en-CA" sz="1200" dirty="0">
              <a:latin typeface="Trebuchet M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a:t>
            </a:r>
            <a:r>
              <a:rPr lang="en-US" dirty="0" err="1" smtClean="0"/>
              <a:t>CoS</a:t>
            </a:r>
            <a:r>
              <a:rPr lang="en-US" dirty="0" smtClean="0"/>
              <a:t> Process</a:t>
            </a:r>
            <a:endParaRPr lang="en-US" dirty="0"/>
          </a:p>
        </p:txBody>
      </p:sp>
      <p:sp>
        <p:nvSpPr>
          <p:cNvPr id="56322" name="Content Placeholder 2"/>
          <p:cNvSpPr>
            <a:spLocks noGrp="1"/>
          </p:cNvSpPr>
          <p:nvPr>
            <p:ph idx="1"/>
          </p:nvPr>
        </p:nvSpPr>
        <p:spPr>
          <a:xfrm>
            <a:off x="323850" y="1412875"/>
            <a:ext cx="8540750" cy="4270375"/>
          </a:xfrm>
        </p:spPr>
        <p:txBody>
          <a:bodyPr/>
          <a:lstStyle/>
          <a:p>
            <a:pPr eaLnBrk="1" hangingPunct="1"/>
            <a:endParaRPr lang="en-US" smtClean="0"/>
          </a:p>
          <a:p>
            <a:pPr eaLnBrk="1" hangingPunct="1"/>
            <a:endParaRPr lang="en-US" smtClean="0"/>
          </a:p>
          <a:p>
            <a:pPr eaLnBrk="1" hangingPunct="1"/>
            <a:endParaRPr lang="en-US" smtClean="0"/>
          </a:p>
        </p:txBody>
      </p:sp>
      <p:pic>
        <p:nvPicPr>
          <p:cNvPr id="56323" name="Picture 2"/>
          <p:cNvPicPr>
            <a:picLocks noChangeAspect="1" noChangeArrowheads="1"/>
          </p:cNvPicPr>
          <p:nvPr/>
        </p:nvPicPr>
        <p:blipFill>
          <a:blip r:embed="rId2" cstate="print"/>
          <a:srcRect/>
          <a:stretch>
            <a:fillRect/>
          </a:stretch>
        </p:blipFill>
        <p:spPr bwMode="auto">
          <a:xfrm>
            <a:off x="1187450" y="1557338"/>
            <a:ext cx="5962650" cy="4468812"/>
          </a:xfrm>
          <a:prstGeom prst="rect">
            <a:avLst/>
          </a:prstGeom>
          <a:noFill/>
          <a:ln w="9525">
            <a:noFill/>
            <a:miter lim="800000"/>
            <a:headEnd/>
            <a:tailEnd/>
          </a:ln>
        </p:spPr>
      </p:pic>
      <p:sp>
        <p:nvSpPr>
          <p:cNvPr id="56324" name="Slide Number Placeholder 4"/>
          <p:cNvSpPr>
            <a:spLocks noGrp="1"/>
          </p:cNvSpPr>
          <p:nvPr>
            <p:ph type="sldNum" sz="quarter" idx="10"/>
          </p:nvPr>
        </p:nvSpPr>
        <p:spPr>
          <a:xfrm>
            <a:off x="6399680" y="6404535"/>
            <a:ext cx="2133600" cy="278653"/>
          </a:xfrm>
          <a:noFill/>
          <a:ln>
            <a:miter lim="800000"/>
            <a:headEnd/>
            <a:tailEnd/>
          </a:ln>
        </p:spPr>
        <p:txBody>
          <a:bodyPr/>
          <a:lstStyle/>
          <a:p>
            <a:fld id="{143FC0E3-01FF-4740-A09B-F6D4983B947B}" type="slidenum">
              <a:rPr lang="en-CA" smtClean="0"/>
              <a:pPr/>
              <a:t>21</a:t>
            </a:fld>
            <a:endParaRPr lang="en-CA"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678656" y="323850"/>
            <a:ext cx="7786687" cy="647700"/>
          </a:xfrm>
          <a:noFill/>
        </p:spPr>
        <p:txBody>
          <a:bodyPr/>
          <a:lstStyle/>
          <a:p>
            <a:pPr eaLnBrk="1" hangingPunct="1"/>
            <a:r>
              <a:rPr lang="en-US" sz="3600" dirty="0" smtClean="0">
                <a:effectLst/>
              </a:rPr>
              <a:t>TIA TR45.5 Evaluation of Protocols</a:t>
            </a:r>
          </a:p>
        </p:txBody>
      </p:sp>
      <p:sp>
        <p:nvSpPr>
          <p:cNvPr id="54274" name="Content Placeholder 2"/>
          <p:cNvSpPr>
            <a:spLocks noGrp="1"/>
          </p:cNvSpPr>
          <p:nvPr>
            <p:ph idx="4294967295"/>
          </p:nvPr>
        </p:nvSpPr>
        <p:spPr>
          <a:xfrm>
            <a:off x="342900" y="1090613"/>
            <a:ext cx="8521700" cy="4613275"/>
          </a:xfrm>
        </p:spPr>
        <p:txBody>
          <a:bodyPr/>
          <a:lstStyle/>
          <a:p>
            <a:pPr>
              <a:lnSpc>
                <a:spcPct val="110000"/>
              </a:lnSpc>
            </a:pPr>
            <a:r>
              <a:rPr lang="en-US" sz="1900" dirty="0" smtClean="0">
                <a:solidFill>
                  <a:schemeClr val="tx1"/>
                </a:solidFill>
                <a:latin typeface="Calibri" pitchFamily="34" charset="0"/>
              </a:rPr>
              <a:t>An SDO subcommittee was formed in PAP2 to produce more evaluation details</a:t>
            </a:r>
          </a:p>
          <a:p>
            <a:pPr>
              <a:lnSpc>
                <a:spcPct val="110000"/>
              </a:lnSpc>
            </a:pPr>
            <a:r>
              <a:rPr lang="en-US" sz="2000" dirty="0" smtClean="0">
                <a:solidFill>
                  <a:schemeClr val="tx1"/>
                </a:solidFill>
                <a:latin typeface="Calibri" pitchFamily="34" charset="0"/>
              </a:rPr>
              <a:t>Using Version 5 of the SG Net group in </a:t>
            </a:r>
            <a:r>
              <a:rPr lang="en-US" sz="2000" dirty="0" err="1" smtClean="0">
                <a:solidFill>
                  <a:schemeClr val="tx1"/>
                </a:solidFill>
                <a:latin typeface="Calibri" pitchFamily="34" charset="0"/>
              </a:rPr>
              <a:t>OpenSG</a:t>
            </a:r>
            <a:r>
              <a:rPr lang="en-US" sz="2000" dirty="0" smtClean="0">
                <a:solidFill>
                  <a:schemeClr val="tx1"/>
                </a:solidFill>
                <a:latin typeface="Calibri" pitchFamily="34" charset="0"/>
              </a:rPr>
              <a:t> document describing messages, transmission characteristics (e.g., frequency of transmission) and messaging requirements (e.g., latency requirements) in a smart grid network, the group is furthering its evaluation on:</a:t>
            </a:r>
          </a:p>
          <a:p>
            <a:pPr lvl="1">
              <a:lnSpc>
                <a:spcPct val="110000"/>
              </a:lnSpc>
            </a:pPr>
            <a:r>
              <a:rPr lang="en-US" sz="1900" dirty="0" smtClean="0">
                <a:solidFill>
                  <a:schemeClr val="tx1"/>
                </a:solidFill>
                <a:latin typeface="Calibri" pitchFamily="34" charset="0"/>
              </a:rPr>
              <a:t>Path loss models, link budgets, and system throughputs</a:t>
            </a:r>
          </a:p>
          <a:p>
            <a:pPr lvl="1">
              <a:lnSpc>
                <a:spcPct val="110000"/>
              </a:lnSpc>
            </a:pPr>
            <a:r>
              <a:rPr lang="en-US" sz="2000" dirty="0" smtClean="0">
                <a:solidFill>
                  <a:schemeClr val="tx1"/>
                </a:solidFill>
                <a:latin typeface="Calibri" pitchFamily="34" charset="0"/>
              </a:rPr>
              <a:t>Proposed text changes and additions to the NISTIR 7761 document </a:t>
            </a:r>
          </a:p>
          <a:p>
            <a:pPr lvl="1">
              <a:lnSpc>
                <a:spcPct val="110000"/>
              </a:lnSpc>
            </a:pPr>
            <a:r>
              <a:rPr lang="en-US" sz="2000" dirty="0" smtClean="0">
                <a:solidFill>
                  <a:schemeClr val="tx1"/>
                </a:solidFill>
                <a:latin typeface="Calibri" pitchFamily="34" charset="0"/>
              </a:rPr>
              <a:t>A link budget tool for various wireless technologies based on S/(N+I) necessary for various data and code rates and other operating conditions.</a:t>
            </a:r>
          </a:p>
          <a:p>
            <a:pPr>
              <a:lnSpc>
                <a:spcPct val="110000"/>
              </a:lnSpc>
            </a:pPr>
            <a:r>
              <a:rPr lang="en-US" sz="1900" dirty="0" smtClean="0">
                <a:solidFill>
                  <a:schemeClr val="tx1"/>
                </a:solidFill>
                <a:latin typeface="Calibri" pitchFamily="34" charset="0"/>
              </a:rPr>
              <a:t>The objective is to have a successful evaluation that includes TIA inputs</a:t>
            </a:r>
            <a:endParaRPr lang="en-US" sz="1600" dirty="0" smtClean="0">
              <a:solidFill>
                <a:schemeClr val="tx1"/>
              </a:solidFill>
            </a:endParaRPr>
          </a:p>
          <a:p>
            <a:pPr lvl="2" eaLnBrk="1" hangingPunct="1"/>
            <a:endParaRPr lang="en-US" sz="500" dirty="0" smtClean="0">
              <a:solidFill>
                <a:schemeClr val="tx1"/>
              </a:solidFill>
            </a:endParaRPr>
          </a:p>
          <a:p>
            <a:pPr lvl="2" eaLnBrk="1" hangingPunct="1"/>
            <a:endParaRPr lang="en-US" sz="500" dirty="0" smtClean="0"/>
          </a:p>
        </p:txBody>
      </p:sp>
      <p:sp>
        <p:nvSpPr>
          <p:cNvPr id="54275" name="Slide Number Placeholder 3"/>
          <p:cNvSpPr txBox="1">
            <a:spLocks noGrp="1"/>
          </p:cNvSpPr>
          <p:nvPr/>
        </p:nvSpPr>
        <p:spPr bwMode="auto">
          <a:xfrm>
            <a:off x="6395665" y="6437873"/>
            <a:ext cx="2133600" cy="258762"/>
          </a:xfrm>
          <a:prstGeom prst="rect">
            <a:avLst/>
          </a:prstGeom>
          <a:noFill/>
          <a:ln w="9525">
            <a:noFill/>
            <a:miter lim="800000"/>
            <a:headEnd/>
            <a:tailEnd/>
          </a:ln>
        </p:spPr>
        <p:txBody>
          <a:bodyPr/>
          <a:lstStyle/>
          <a:p>
            <a:pPr algn="r"/>
            <a:fld id="{44AEB1FA-BA6B-4590-8A52-C2CACFFDED41}" type="slidenum">
              <a:rPr lang="en-CA" sz="1200">
                <a:latin typeface="Trebuchet MS" pitchFamily="34" charset="0"/>
              </a:rPr>
              <a:pPr algn="r"/>
              <a:t>22</a:t>
            </a:fld>
            <a:endParaRPr lang="en-CA" sz="1200" dirty="0">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dirty="0" smtClean="0"/>
              <a:t>TR-51</a:t>
            </a:r>
            <a:endParaRPr lang="en-US" sz="2400" dirty="0" smtClean="0"/>
          </a:p>
        </p:txBody>
      </p:sp>
      <p:sp>
        <p:nvSpPr>
          <p:cNvPr id="57346" name="Rectangle 3"/>
          <p:cNvSpPr>
            <a:spLocks noGrp="1" noChangeArrowheads="1"/>
          </p:cNvSpPr>
          <p:nvPr>
            <p:ph type="body" idx="1"/>
          </p:nvPr>
        </p:nvSpPr>
        <p:spPr>
          <a:xfrm>
            <a:off x="457200" y="1600200"/>
            <a:ext cx="8229600" cy="5029200"/>
          </a:xfrm>
        </p:spPr>
        <p:txBody>
          <a:bodyPr/>
          <a:lstStyle/>
          <a:p>
            <a:pPr eaLnBrk="1" hangingPunct="1"/>
            <a:r>
              <a:rPr lang="en-US" sz="2800" dirty="0" smtClean="0"/>
              <a:t>TIA created a new committee  - TR-51</a:t>
            </a:r>
          </a:p>
          <a:p>
            <a:pPr lvl="1" eaLnBrk="1" hangingPunct="1"/>
            <a:r>
              <a:rPr lang="en-US" sz="2400" dirty="0" smtClean="0"/>
              <a:t>Exclusively for Smart Utility Networks (SUN) and similar applications</a:t>
            </a:r>
          </a:p>
          <a:p>
            <a:pPr lvl="1" eaLnBrk="1" hangingPunct="1"/>
            <a:r>
              <a:rPr lang="en-US" sz="2400" dirty="0" smtClean="0"/>
              <a:t>Addresses OSI Layers 1 – 4</a:t>
            </a:r>
          </a:p>
          <a:p>
            <a:pPr lvl="1" eaLnBrk="1" hangingPunct="1"/>
            <a:r>
              <a:rPr lang="en-US" sz="2400" dirty="0" smtClean="0"/>
              <a:t>Facilitate a set of wireless solutions allowing:</a:t>
            </a:r>
          </a:p>
          <a:p>
            <a:pPr lvl="2" eaLnBrk="1" hangingPunct="1"/>
            <a:r>
              <a:rPr lang="en-US" sz="2000" dirty="0" smtClean="0"/>
              <a:t>Use of IEEE 802.15.4g PHY information as appropriate (subcommittee TR-51.1)</a:t>
            </a:r>
            <a:endParaRPr lang="en-US" sz="1800" dirty="0" smtClean="0"/>
          </a:p>
          <a:p>
            <a:pPr lvl="2" eaLnBrk="1" hangingPunct="1"/>
            <a:r>
              <a:rPr lang="en-US" sz="2000" dirty="0" smtClean="0"/>
              <a:t>Participation by compatible industries - e.g. electric and other utility providers</a:t>
            </a:r>
          </a:p>
          <a:p>
            <a:pPr lvl="1" eaLnBrk="1" hangingPunct="1"/>
            <a:r>
              <a:rPr lang="en-US" sz="2400" dirty="0" smtClean="0"/>
              <a:t>Complement architecture work being done in TR-50</a:t>
            </a:r>
          </a:p>
        </p:txBody>
      </p:sp>
      <p:sp>
        <p:nvSpPr>
          <p:cNvPr id="57347" name="Slide Number Placeholder 3"/>
          <p:cNvSpPr>
            <a:spLocks noGrp="1"/>
          </p:cNvSpPr>
          <p:nvPr>
            <p:ph type="sldNum" sz="quarter" idx="10"/>
          </p:nvPr>
        </p:nvSpPr>
        <p:spPr>
          <a:xfrm>
            <a:off x="6364942" y="6396317"/>
            <a:ext cx="2133600" cy="300318"/>
          </a:xfrm>
          <a:noFill/>
          <a:ln>
            <a:miter lim="800000"/>
            <a:headEnd/>
            <a:tailEnd/>
          </a:ln>
        </p:spPr>
        <p:txBody>
          <a:bodyPr/>
          <a:lstStyle/>
          <a:p>
            <a:fld id="{6418E0C3-C954-4717-8F80-DF6311EC0DDB}" type="slidenum">
              <a:rPr lang="en-US" smtClean="0">
                <a:latin typeface="Arial" charset="0"/>
                <a:cs typeface="Arial" charset="0"/>
              </a:rPr>
              <a:pPr/>
              <a:t>23</a:t>
            </a:fld>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dirty="0" smtClean="0"/>
              <a:t>TR-51 Focus</a:t>
            </a:r>
          </a:p>
        </p:txBody>
      </p:sp>
      <p:sp>
        <p:nvSpPr>
          <p:cNvPr id="58370" name="Rectangle 3"/>
          <p:cNvSpPr>
            <a:spLocks noGrp="1" noChangeArrowheads="1"/>
          </p:cNvSpPr>
          <p:nvPr>
            <p:ph type="body" idx="1"/>
          </p:nvPr>
        </p:nvSpPr>
        <p:spPr>
          <a:xfrm>
            <a:off x="533400" y="1371600"/>
            <a:ext cx="8229600" cy="4525963"/>
          </a:xfrm>
        </p:spPr>
        <p:txBody>
          <a:bodyPr/>
          <a:lstStyle/>
          <a:p>
            <a:pPr eaLnBrk="1" hangingPunct="1"/>
            <a:r>
              <a:rPr lang="en-US" sz="2800" smtClean="0"/>
              <a:t>OSI L1 – L4 and interoperability</a:t>
            </a:r>
          </a:p>
          <a:p>
            <a:pPr eaLnBrk="1" hangingPunct="1"/>
            <a:r>
              <a:rPr lang="en-US" sz="2800" smtClean="0"/>
              <a:t>Protocols optimized for Smart Utility Networks applications</a:t>
            </a:r>
            <a:endParaRPr lang="en-US" sz="2000" smtClean="0"/>
          </a:p>
          <a:p>
            <a:pPr eaLnBrk="1" hangingPunct="1"/>
            <a:r>
              <a:rPr lang="en-US" sz="2800" smtClean="0"/>
              <a:t>Unique customer requirements</a:t>
            </a:r>
          </a:p>
          <a:p>
            <a:pPr lvl="2" eaLnBrk="1" hangingPunct="1"/>
            <a:r>
              <a:rPr lang="en-US" sz="2000" smtClean="0"/>
              <a:t>Overlay networks for fault reporting, control and metering</a:t>
            </a:r>
          </a:p>
          <a:p>
            <a:pPr lvl="2" eaLnBrk="1" hangingPunct="1"/>
            <a:r>
              <a:rPr lang="en-US" sz="2000" smtClean="0"/>
              <a:t>High reliability</a:t>
            </a:r>
            <a:endParaRPr lang="en-US" sz="2800" smtClean="0"/>
          </a:p>
          <a:p>
            <a:pPr eaLnBrk="1" hangingPunct="1"/>
            <a:r>
              <a:rPr lang="en-US" sz="2800" smtClean="0"/>
              <a:t>Low duty cycle</a:t>
            </a:r>
          </a:p>
          <a:p>
            <a:pPr eaLnBrk="1" hangingPunct="1"/>
            <a:endParaRPr lang="en-US" smtClean="0"/>
          </a:p>
        </p:txBody>
      </p:sp>
      <p:sp>
        <p:nvSpPr>
          <p:cNvPr id="58371" name="Slide Number Placeholder 4"/>
          <p:cNvSpPr>
            <a:spLocks noGrp="1"/>
          </p:cNvSpPr>
          <p:nvPr>
            <p:ph type="sldNum" sz="quarter" idx="10"/>
          </p:nvPr>
        </p:nvSpPr>
        <p:spPr>
          <a:xfrm>
            <a:off x="6391836" y="6396317"/>
            <a:ext cx="2133600" cy="300318"/>
          </a:xfrm>
          <a:noFill/>
          <a:ln>
            <a:miter lim="800000"/>
            <a:headEnd/>
            <a:tailEnd/>
          </a:ln>
        </p:spPr>
        <p:txBody>
          <a:bodyPr/>
          <a:lstStyle/>
          <a:p>
            <a:r>
              <a:rPr lang="en-US" dirty="0" smtClean="0">
                <a:latin typeface="Arial" charset="0"/>
                <a:cs typeface="Arial" charset="0"/>
              </a:rPr>
              <a:t> </a:t>
            </a:r>
            <a:fld id="{480ADE21-74CF-4848-ADA8-6C3DDB80EB84}" type="slidenum">
              <a:rPr lang="en-US" smtClean="0">
                <a:latin typeface="Arial" charset="0"/>
                <a:cs typeface="Arial" charset="0"/>
              </a:rPr>
              <a:pPr/>
              <a:t>24</a:t>
            </a:fld>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dirty="0" smtClean="0"/>
              <a:t>TR-51 Timeline Summary</a:t>
            </a:r>
            <a:endParaRPr lang="en-US" sz="2800" dirty="0" smtClean="0"/>
          </a:p>
        </p:txBody>
      </p:sp>
      <p:sp>
        <p:nvSpPr>
          <p:cNvPr id="59394" name="Rectangle 3"/>
          <p:cNvSpPr>
            <a:spLocks noGrp="1" noChangeArrowheads="1"/>
          </p:cNvSpPr>
          <p:nvPr>
            <p:ph type="body" idx="1"/>
          </p:nvPr>
        </p:nvSpPr>
        <p:spPr/>
        <p:txBody>
          <a:bodyPr/>
          <a:lstStyle/>
          <a:p>
            <a:pPr eaLnBrk="1" hangingPunct="1">
              <a:lnSpc>
                <a:spcPct val="90000"/>
              </a:lnSpc>
            </a:pPr>
            <a:r>
              <a:rPr lang="en-US" sz="2800" smtClean="0"/>
              <a:t> 2 year timeframe (2011 – 2013)</a:t>
            </a:r>
          </a:p>
          <a:p>
            <a:pPr lvl="1" eaLnBrk="1" hangingPunct="1">
              <a:lnSpc>
                <a:spcPct val="90000"/>
              </a:lnSpc>
            </a:pPr>
            <a:r>
              <a:rPr lang="en-US" sz="2400" smtClean="0"/>
              <a:t>4 Face-to-Face meetings per year</a:t>
            </a:r>
          </a:p>
          <a:p>
            <a:pPr lvl="1" eaLnBrk="1" hangingPunct="1">
              <a:lnSpc>
                <a:spcPct val="90000"/>
              </a:lnSpc>
            </a:pPr>
            <a:r>
              <a:rPr lang="en-US" sz="2400" smtClean="0"/>
              <a:t>Bi-weekly conference calls or as needed</a:t>
            </a:r>
          </a:p>
          <a:p>
            <a:pPr eaLnBrk="1" hangingPunct="1">
              <a:lnSpc>
                <a:spcPct val="90000"/>
              </a:lnSpc>
            </a:pPr>
            <a:r>
              <a:rPr lang="en-US" sz="2800" smtClean="0"/>
              <a:t>Documentation</a:t>
            </a:r>
          </a:p>
          <a:p>
            <a:pPr lvl="1" eaLnBrk="1" hangingPunct="1">
              <a:lnSpc>
                <a:spcPct val="90000"/>
              </a:lnSpc>
            </a:pPr>
            <a:r>
              <a:rPr lang="en-US" sz="2400" smtClean="0"/>
              <a:t>PHY Layer document </a:t>
            </a:r>
          </a:p>
          <a:p>
            <a:pPr lvl="1" eaLnBrk="1" hangingPunct="1">
              <a:lnSpc>
                <a:spcPct val="90000"/>
              </a:lnSpc>
            </a:pPr>
            <a:r>
              <a:rPr lang="en-US" sz="2400" smtClean="0"/>
              <a:t>MAC Layer document </a:t>
            </a:r>
          </a:p>
          <a:p>
            <a:pPr lvl="1" eaLnBrk="1" hangingPunct="1">
              <a:lnSpc>
                <a:spcPct val="90000"/>
              </a:lnSpc>
            </a:pPr>
            <a:r>
              <a:rPr lang="en-US" sz="2400" smtClean="0"/>
              <a:t>Network Layer document </a:t>
            </a:r>
          </a:p>
          <a:p>
            <a:pPr lvl="1" eaLnBrk="1" hangingPunct="1">
              <a:lnSpc>
                <a:spcPct val="90000"/>
              </a:lnSpc>
            </a:pPr>
            <a:r>
              <a:rPr lang="en-US" sz="2400" smtClean="0"/>
              <a:t>Transport Layer document </a:t>
            </a:r>
          </a:p>
          <a:p>
            <a:pPr lvl="1" eaLnBrk="1" hangingPunct="1">
              <a:lnSpc>
                <a:spcPct val="90000"/>
              </a:lnSpc>
            </a:pPr>
            <a:r>
              <a:rPr lang="en-US" sz="2400" smtClean="0"/>
              <a:t>Test and/or conformance documents </a:t>
            </a:r>
          </a:p>
        </p:txBody>
      </p:sp>
      <p:sp>
        <p:nvSpPr>
          <p:cNvPr id="59395" name="Slide Number Placeholder 3"/>
          <p:cNvSpPr>
            <a:spLocks noGrp="1"/>
          </p:cNvSpPr>
          <p:nvPr>
            <p:ph type="sldNum" sz="quarter" idx="10"/>
          </p:nvPr>
        </p:nvSpPr>
        <p:spPr>
          <a:xfrm>
            <a:off x="6553200" y="6248400"/>
            <a:ext cx="2133600" cy="476250"/>
          </a:xfrm>
          <a:noFill/>
          <a:ln>
            <a:miter lim="800000"/>
            <a:headEnd/>
            <a:tailEnd/>
          </a:ln>
        </p:spPr>
        <p:txBody>
          <a:bodyPr/>
          <a:lstStyle/>
          <a:p>
            <a:fld id="{9F790BEE-A991-4AEC-91CA-971381A01B0D}" type="slidenum">
              <a:rPr lang="en-US" smtClean="0">
                <a:latin typeface="Arial" charset="0"/>
                <a:cs typeface="Arial" charset="0"/>
              </a:rPr>
              <a:pPr/>
              <a:t>25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1401763" y="188913"/>
            <a:ext cx="7346950" cy="533400"/>
          </a:xfrm>
          <a:solidFill>
            <a:schemeClr val="bg1"/>
          </a:solidFill>
          <a:ln>
            <a:noFill/>
          </a:ln>
        </p:spPr>
        <p:txBody>
          <a:bodyPr/>
          <a:lstStyle/>
          <a:p>
            <a:pPr eaLnBrk="1" hangingPunct="1"/>
            <a:r>
              <a:rPr lang="en-US" sz="3600" dirty="0" smtClean="0">
                <a:effectLst/>
                <a:ea typeface="ＭＳ Ｐゴシック"/>
                <a:cs typeface="Arial" charset="0"/>
              </a:rPr>
              <a:t>Smart Grid Interoperability Panel</a:t>
            </a:r>
          </a:p>
        </p:txBody>
      </p:sp>
      <p:sp>
        <p:nvSpPr>
          <p:cNvPr id="4" name="Rounded Rectangle 3"/>
          <p:cNvSpPr>
            <a:spLocks noChangeArrowheads="1"/>
          </p:cNvSpPr>
          <p:nvPr/>
        </p:nvSpPr>
        <p:spPr bwMode="auto">
          <a:xfrm>
            <a:off x="623888" y="844550"/>
            <a:ext cx="8147050" cy="5649913"/>
          </a:xfrm>
          <a:prstGeom prst="roundRect">
            <a:avLst>
              <a:gd name="adj" fmla="val 16667"/>
            </a:avLst>
          </a:prstGeom>
          <a:noFill/>
          <a:ln w="25400" algn="ctr">
            <a:solidFill>
              <a:srgbClr val="A41E1E"/>
            </a:solidFill>
            <a:round/>
            <a:headEnd/>
            <a:tailEnd/>
          </a:ln>
        </p:spPr>
        <p:txBody>
          <a:bodyPr anchor="b" anchorCtr="1"/>
          <a:lstStyle/>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a:p>
            <a:pPr algn="ctr">
              <a:defRPr/>
            </a:pPr>
            <a:endParaRPr lang="en-US" sz="2400">
              <a:solidFill>
                <a:srgbClr val="000000"/>
              </a:solidFill>
              <a:latin typeface="+mn-lt"/>
            </a:endParaRPr>
          </a:p>
        </p:txBody>
      </p:sp>
      <p:sp>
        <p:nvSpPr>
          <p:cNvPr id="6" name="Rounded Rectangle 5"/>
          <p:cNvSpPr/>
          <p:nvPr/>
        </p:nvSpPr>
        <p:spPr>
          <a:xfrm>
            <a:off x="1359543" y="1015677"/>
            <a:ext cx="2003461" cy="651551"/>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dirty="0"/>
              <a:t>Governing Board </a:t>
            </a:r>
          </a:p>
        </p:txBody>
      </p:sp>
      <p:sp>
        <p:nvSpPr>
          <p:cNvPr id="7" name="Rounded Rectangle 6"/>
          <p:cNvSpPr/>
          <p:nvPr/>
        </p:nvSpPr>
        <p:spPr>
          <a:xfrm>
            <a:off x="3604794" y="1005167"/>
            <a:ext cx="1962364" cy="641279"/>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dirty="0"/>
              <a:t>SGIP Officers</a:t>
            </a:r>
          </a:p>
        </p:txBody>
      </p:sp>
      <p:sp>
        <p:nvSpPr>
          <p:cNvPr id="12" name="Rounded Rectangle 11"/>
          <p:cNvSpPr/>
          <p:nvPr/>
        </p:nvSpPr>
        <p:spPr>
          <a:xfrm>
            <a:off x="4868863" y="2411413"/>
            <a:ext cx="3065462" cy="157003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sz="1400" dirty="0">
                <a:solidFill>
                  <a:sysClr val="windowText" lastClr="000000"/>
                </a:solidFill>
              </a:rPr>
              <a:t>Priority Action Plan Teams</a:t>
            </a:r>
          </a:p>
        </p:txBody>
      </p:sp>
      <p:sp>
        <p:nvSpPr>
          <p:cNvPr id="13" name="Rounded Rectangle 12"/>
          <p:cNvSpPr/>
          <p:nvPr/>
        </p:nvSpPr>
        <p:spPr>
          <a:xfrm>
            <a:off x="5984440" y="2618097"/>
            <a:ext cx="888714" cy="394700"/>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PAP 2</a:t>
            </a:r>
          </a:p>
        </p:txBody>
      </p:sp>
      <p:sp>
        <p:nvSpPr>
          <p:cNvPr id="15" name="Rounded Rectangle 14"/>
          <p:cNvSpPr/>
          <p:nvPr/>
        </p:nvSpPr>
        <p:spPr>
          <a:xfrm>
            <a:off x="4818063" y="4160838"/>
            <a:ext cx="3167062" cy="1752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sz="1400" dirty="0">
                <a:solidFill>
                  <a:sysClr val="windowText" lastClr="000000"/>
                </a:solidFill>
              </a:rPr>
              <a:t>Domain Expert Working Groups</a:t>
            </a:r>
          </a:p>
        </p:txBody>
      </p:sp>
      <p:sp>
        <p:nvSpPr>
          <p:cNvPr id="16" name="Rounded Rectangle 15"/>
          <p:cNvSpPr/>
          <p:nvPr/>
        </p:nvSpPr>
        <p:spPr>
          <a:xfrm>
            <a:off x="6046405" y="4279897"/>
            <a:ext cx="685800" cy="381000"/>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H2G</a:t>
            </a:r>
          </a:p>
        </p:txBody>
      </p:sp>
      <p:sp>
        <p:nvSpPr>
          <p:cNvPr id="17" name="Rounded Rectangle 16"/>
          <p:cNvSpPr/>
          <p:nvPr/>
        </p:nvSpPr>
        <p:spPr>
          <a:xfrm>
            <a:off x="5338514" y="4695989"/>
            <a:ext cx="685800" cy="380999"/>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TnD</a:t>
            </a:r>
          </a:p>
        </p:txBody>
      </p:sp>
      <p:sp>
        <p:nvSpPr>
          <p:cNvPr id="18" name="Rounded Rectangle 17"/>
          <p:cNvSpPr/>
          <p:nvPr/>
        </p:nvSpPr>
        <p:spPr>
          <a:xfrm>
            <a:off x="6754295" y="4279897"/>
            <a:ext cx="685800" cy="381000"/>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B2G</a:t>
            </a:r>
          </a:p>
        </p:txBody>
      </p:sp>
      <p:sp>
        <p:nvSpPr>
          <p:cNvPr id="19" name="Rounded Rectangle 18"/>
          <p:cNvSpPr/>
          <p:nvPr/>
        </p:nvSpPr>
        <p:spPr>
          <a:xfrm>
            <a:off x="6040153" y="4695989"/>
            <a:ext cx="685800" cy="380999"/>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I2G</a:t>
            </a:r>
          </a:p>
        </p:txBody>
      </p:sp>
      <p:grpSp>
        <p:nvGrpSpPr>
          <p:cNvPr id="24602" name="Group 94"/>
          <p:cNvGrpSpPr>
            <a:grpSpLocks/>
          </p:cNvGrpSpPr>
          <p:nvPr/>
        </p:nvGrpSpPr>
        <p:grpSpPr bwMode="auto">
          <a:xfrm>
            <a:off x="6683375" y="4660900"/>
            <a:ext cx="846138" cy="487363"/>
            <a:chOff x="4159" y="3101"/>
            <a:chExt cx="533" cy="307"/>
          </a:xfrm>
        </p:grpSpPr>
        <p:pic>
          <p:nvPicPr>
            <p:cNvPr id="24670" name="Rounded Rectangle 19"/>
            <p:cNvPicPr>
              <a:picLocks noChangeArrowheads="1"/>
            </p:cNvPicPr>
            <p:nvPr/>
          </p:nvPicPr>
          <p:blipFill>
            <a:blip r:embed="rId3" cstate="print"/>
            <a:srcRect/>
            <a:stretch>
              <a:fillRect/>
            </a:stretch>
          </p:blipFill>
          <p:spPr bwMode="auto">
            <a:xfrm>
              <a:off x="4159" y="3101"/>
              <a:ext cx="533" cy="307"/>
            </a:xfrm>
            <a:prstGeom prst="rect">
              <a:avLst/>
            </a:prstGeom>
            <a:noFill/>
            <a:ln w="9525">
              <a:noFill/>
              <a:miter lim="800000"/>
              <a:headEnd/>
              <a:tailEnd/>
            </a:ln>
          </p:spPr>
        </p:pic>
        <p:sp>
          <p:nvSpPr>
            <p:cNvPr id="24671" name="Text Box 30"/>
            <p:cNvSpPr txBox="1">
              <a:spLocks noChangeArrowheads="1"/>
            </p:cNvSpPr>
            <p:nvPr/>
          </p:nvSpPr>
          <p:spPr bwMode="auto">
            <a:xfrm>
              <a:off x="4208" y="3135"/>
              <a:ext cx="436" cy="216"/>
            </a:xfrm>
            <a:prstGeom prst="rect">
              <a:avLst/>
            </a:prstGeom>
            <a:noFill/>
            <a:ln w="9525">
              <a:noFill/>
              <a:miter lim="800000"/>
              <a:headEnd/>
              <a:tailEnd/>
            </a:ln>
          </p:spPr>
          <p:txBody>
            <a:bodyPr anchor="ctr"/>
            <a:lstStyle/>
            <a:p>
              <a:pPr algn="ctr"/>
              <a:r>
                <a:rPr lang="en-US" sz="1200">
                  <a:solidFill>
                    <a:srgbClr val="FFFFFF"/>
                  </a:solidFill>
                </a:rPr>
                <a:t>PEV2G</a:t>
              </a:r>
            </a:p>
          </p:txBody>
        </p:sp>
      </p:grpSp>
      <p:sp>
        <p:nvSpPr>
          <p:cNvPr id="22" name="Rounded Rectangle 21"/>
          <p:cNvSpPr/>
          <p:nvPr/>
        </p:nvSpPr>
        <p:spPr>
          <a:xfrm>
            <a:off x="5338514" y="4279897"/>
            <a:ext cx="685800" cy="381000"/>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a:solidFill>
                  <a:srgbClr val="FFFFFF"/>
                </a:solidFill>
                <a:ea typeface="Arial" charset="0"/>
                <a:cs typeface="Arial" charset="0"/>
              </a:rPr>
              <a:t>BnP</a:t>
            </a:r>
            <a:endParaRPr lang="en-US" sz="1400">
              <a:solidFill>
                <a:srgbClr val="FFFFFF"/>
              </a:solidFill>
              <a:ea typeface="Arial" charset="0"/>
              <a:cs typeface="Arial" charset="0"/>
            </a:endParaRPr>
          </a:p>
        </p:txBody>
      </p:sp>
      <p:pic>
        <p:nvPicPr>
          <p:cNvPr id="24606" name="Rounded Rectangle 23"/>
          <p:cNvPicPr>
            <a:picLocks noChangeArrowheads="1"/>
          </p:cNvPicPr>
          <p:nvPr/>
        </p:nvPicPr>
        <p:blipFill>
          <a:blip r:embed="rId4" cstate="print"/>
          <a:srcRect/>
          <a:stretch>
            <a:fillRect/>
          </a:stretch>
        </p:blipFill>
        <p:spPr bwMode="auto">
          <a:xfrm>
            <a:off x="1306513" y="1725613"/>
            <a:ext cx="6570662" cy="676275"/>
          </a:xfrm>
          <a:prstGeom prst="rect">
            <a:avLst/>
          </a:prstGeom>
          <a:noFill/>
          <a:ln w="9525">
            <a:noFill/>
            <a:miter lim="800000"/>
            <a:headEnd/>
            <a:tailEnd/>
          </a:ln>
        </p:spPr>
      </p:pic>
      <p:sp>
        <p:nvSpPr>
          <p:cNvPr id="24607" name="Text Box 32"/>
          <p:cNvSpPr txBox="1">
            <a:spLocks noChangeArrowheads="1"/>
          </p:cNvSpPr>
          <p:nvPr/>
        </p:nvSpPr>
        <p:spPr bwMode="auto">
          <a:xfrm>
            <a:off x="1397000" y="1787525"/>
            <a:ext cx="6397625" cy="500063"/>
          </a:xfrm>
          <a:prstGeom prst="rect">
            <a:avLst/>
          </a:prstGeom>
          <a:noFill/>
          <a:ln w="9525">
            <a:noFill/>
            <a:miter lim="800000"/>
            <a:headEnd/>
            <a:tailEnd/>
          </a:ln>
        </p:spPr>
        <p:txBody>
          <a:bodyPr anchor="ctr"/>
          <a:lstStyle/>
          <a:p>
            <a:pPr algn="ctr"/>
            <a:r>
              <a:rPr lang="en-US" sz="2400">
                <a:solidFill>
                  <a:srgbClr val="FFFFFF"/>
                </a:solidFill>
              </a:rPr>
              <a:t>SGIP Administrator </a:t>
            </a:r>
          </a:p>
        </p:txBody>
      </p:sp>
      <p:sp>
        <p:nvSpPr>
          <p:cNvPr id="25" name="Rounded Rectangle 24"/>
          <p:cNvSpPr/>
          <p:nvPr/>
        </p:nvSpPr>
        <p:spPr>
          <a:xfrm>
            <a:off x="5055485" y="2630048"/>
            <a:ext cx="888714" cy="394700"/>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PAP 1</a:t>
            </a:r>
          </a:p>
        </p:txBody>
      </p:sp>
      <p:sp>
        <p:nvSpPr>
          <p:cNvPr id="26" name="Rounded Rectangle 25"/>
          <p:cNvSpPr/>
          <p:nvPr/>
        </p:nvSpPr>
        <p:spPr>
          <a:xfrm>
            <a:off x="6910969" y="2618098"/>
            <a:ext cx="888714" cy="394700"/>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PAP 3</a:t>
            </a:r>
          </a:p>
        </p:txBody>
      </p:sp>
      <p:sp>
        <p:nvSpPr>
          <p:cNvPr id="27" name="Rounded Rectangle 26"/>
          <p:cNvSpPr/>
          <p:nvPr/>
        </p:nvSpPr>
        <p:spPr>
          <a:xfrm>
            <a:off x="5984440" y="3068751"/>
            <a:ext cx="888714" cy="394699"/>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a:solidFill>
                  <a:srgbClr val="FFFFFF"/>
                </a:solidFill>
              </a:rPr>
              <a:t>PAP …</a:t>
            </a:r>
          </a:p>
        </p:txBody>
      </p:sp>
      <p:sp>
        <p:nvSpPr>
          <p:cNvPr id="28" name="Rounded Rectangle 27"/>
          <p:cNvSpPr/>
          <p:nvPr/>
        </p:nvSpPr>
        <p:spPr>
          <a:xfrm>
            <a:off x="5055485" y="3080702"/>
            <a:ext cx="888714" cy="394699"/>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t>PAP 4</a:t>
            </a:r>
          </a:p>
        </p:txBody>
      </p:sp>
      <p:sp>
        <p:nvSpPr>
          <p:cNvPr id="29" name="Rounded Rectangle 28"/>
          <p:cNvSpPr/>
          <p:nvPr/>
        </p:nvSpPr>
        <p:spPr>
          <a:xfrm>
            <a:off x="6910969" y="3068752"/>
            <a:ext cx="888714" cy="394699"/>
          </a:xfrm>
          <a:prstGeom prst="round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a:solidFill>
                  <a:srgbClr val="FFFFFF"/>
                </a:solidFill>
                <a:cs typeface="Arial" charset="0"/>
              </a:rPr>
              <a:t>PAP 17</a:t>
            </a:r>
          </a:p>
        </p:txBody>
      </p:sp>
      <p:sp>
        <p:nvSpPr>
          <p:cNvPr id="30" name="Rounded Rectangle 29"/>
          <p:cNvSpPr/>
          <p:nvPr/>
        </p:nvSpPr>
        <p:spPr>
          <a:xfrm>
            <a:off x="5793001" y="1001822"/>
            <a:ext cx="2003461" cy="651551"/>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dirty="0"/>
              <a:t>NIST</a:t>
            </a:r>
          </a:p>
        </p:txBody>
      </p:sp>
      <p:grpSp>
        <p:nvGrpSpPr>
          <p:cNvPr id="24626" name="Group 162"/>
          <p:cNvGrpSpPr>
            <a:grpSpLocks/>
          </p:cNvGrpSpPr>
          <p:nvPr/>
        </p:nvGrpSpPr>
        <p:grpSpPr bwMode="auto">
          <a:xfrm>
            <a:off x="1379538" y="2411413"/>
            <a:ext cx="3032125" cy="2255837"/>
            <a:chOff x="1146844" y="2511425"/>
            <a:chExt cx="3033044" cy="2255838"/>
          </a:xfrm>
        </p:grpSpPr>
        <p:sp>
          <p:nvSpPr>
            <p:cNvPr id="24653" name="Freeform 8"/>
            <p:cNvSpPr>
              <a:spLocks/>
            </p:cNvSpPr>
            <p:nvPr/>
          </p:nvSpPr>
          <p:spPr bwMode="auto">
            <a:xfrm>
              <a:off x="1169988" y="2522538"/>
              <a:ext cx="3009900" cy="2233613"/>
            </a:xfrm>
            <a:custGeom>
              <a:avLst/>
              <a:gdLst>
                <a:gd name="T0" fmla="*/ 0 w 6320"/>
                <a:gd name="T1" fmla="*/ 2147483647 h 4688"/>
                <a:gd name="T2" fmla="*/ 2147483647 w 6320"/>
                <a:gd name="T3" fmla="*/ 0 h 4688"/>
                <a:gd name="T4" fmla="*/ 2147483647 w 6320"/>
                <a:gd name="T5" fmla="*/ 0 h 4688"/>
                <a:gd name="T6" fmla="*/ 2147483647 w 6320"/>
                <a:gd name="T7" fmla="*/ 0 h 4688"/>
                <a:gd name="T8" fmla="*/ 2147483647 w 6320"/>
                <a:gd name="T9" fmla="*/ 0 h 4688"/>
                <a:gd name="T10" fmla="*/ 2147483647 w 6320"/>
                <a:gd name="T11" fmla="*/ 0 h 4688"/>
                <a:gd name="T12" fmla="*/ 2147483647 w 6320"/>
                <a:gd name="T13" fmla="*/ 2147483647 h 4688"/>
                <a:gd name="T14" fmla="*/ 2147483647 w 6320"/>
                <a:gd name="T15" fmla="*/ 2147483647 h 4688"/>
                <a:gd name="T16" fmla="*/ 2147483647 w 6320"/>
                <a:gd name="T17" fmla="*/ 2147483647 h 4688"/>
                <a:gd name="T18" fmla="*/ 2147483647 w 6320"/>
                <a:gd name="T19" fmla="*/ 2147483647 h 4688"/>
                <a:gd name="T20" fmla="*/ 2147483647 w 6320"/>
                <a:gd name="T21" fmla="*/ 2147483647 h 4688"/>
                <a:gd name="T22" fmla="*/ 2147483647 w 6320"/>
                <a:gd name="T23" fmla="*/ 2147483647 h 4688"/>
                <a:gd name="T24" fmla="*/ 2147483647 w 6320"/>
                <a:gd name="T25" fmla="*/ 2147483647 h 4688"/>
                <a:gd name="T26" fmla="*/ 2147483647 w 6320"/>
                <a:gd name="T27" fmla="*/ 2147483647 h 4688"/>
                <a:gd name="T28" fmla="*/ 2147483647 w 6320"/>
                <a:gd name="T29" fmla="*/ 2147483647 h 4688"/>
                <a:gd name="T30" fmla="*/ 2147483647 w 6320"/>
                <a:gd name="T31" fmla="*/ 2147483647 h 4688"/>
                <a:gd name="T32" fmla="*/ 0 w 6320"/>
                <a:gd name="T33" fmla="*/ 2147483647 h 4688"/>
                <a:gd name="T34" fmla="*/ 0 w 6320"/>
                <a:gd name="T35" fmla="*/ 2147483647 h 4688"/>
                <a:gd name="T36" fmla="*/ 0 w 6320"/>
                <a:gd name="T37" fmla="*/ 2147483647 h 46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20"/>
                <a:gd name="T58" fmla="*/ 0 h 4688"/>
                <a:gd name="T59" fmla="*/ 6320 w 6320"/>
                <a:gd name="T60" fmla="*/ 4688 h 46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20" h="4688">
                  <a:moveTo>
                    <a:pt x="0" y="782"/>
                  </a:moveTo>
                  <a:cubicBezTo>
                    <a:pt x="0" y="350"/>
                    <a:pt x="350" y="0"/>
                    <a:pt x="782" y="0"/>
                  </a:cubicBezTo>
                  <a:cubicBezTo>
                    <a:pt x="782" y="0"/>
                    <a:pt x="782" y="0"/>
                    <a:pt x="782" y="0"/>
                  </a:cubicBezTo>
                  <a:lnTo>
                    <a:pt x="5539" y="0"/>
                  </a:lnTo>
                  <a:cubicBezTo>
                    <a:pt x="5971" y="0"/>
                    <a:pt x="6320" y="350"/>
                    <a:pt x="6320" y="782"/>
                  </a:cubicBezTo>
                  <a:cubicBezTo>
                    <a:pt x="6320" y="782"/>
                    <a:pt x="6320" y="782"/>
                    <a:pt x="6320" y="782"/>
                  </a:cubicBezTo>
                  <a:lnTo>
                    <a:pt x="6320" y="3907"/>
                  </a:lnTo>
                  <a:cubicBezTo>
                    <a:pt x="6320" y="4339"/>
                    <a:pt x="5971" y="4688"/>
                    <a:pt x="5539" y="4688"/>
                  </a:cubicBezTo>
                  <a:cubicBezTo>
                    <a:pt x="5539" y="4688"/>
                    <a:pt x="5539" y="4688"/>
                    <a:pt x="5539" y="4688"/>
                  </a:cubicBezTo>
                  <a:lnTo>
                    <a:pt x="782" y="4688"/>
                  </a:lnTo>
                  <a:cubicBezTo>
                    <a:pt x="350" y="4688"/>
                    <a:pt x="0" y="4339"/>
                    <a:pt x="0" y="3907"/>
                  </a:cubicBezTo>
                  <a:cubicBezTo>
                    <a:pt x="0" y="3907"/>
                    <a:pt x="0" y="3907"/>
                    <a:pt x="0" y="3907"/>
                  </a:cubicBezTo>
                  <a:lnTo>
                    <a:pt x="0" y="782"/>
                  </a:lnTo>
                  <a:close/>
                </a:path>
              </a:pathLst>
            </a:custGeom>
            <a:solidFill>
              <a:srgbClr val="AFE4B4"/>
            </a:solidFill>
            <a:ln w="0">
              <a:solidFill>
                <a:srgbClr val="000000"/>
              </a:solidFill>
              <a:prstDash val="solid"/>
              <a:round/>
              <a:headEnd/>
              <a:tailEnd/>
            </a:ln>
          </p:spPr>
          <p:txBody>
            <a:bodyPr/>
            <a:lstStyle/>
            <a:p>
              <a:endParaRPr lang="en-US"/>
            </a:p>
          </p:txBody>
        </p:sp>
        <p:grpSp>
          <p:nvGrpSpPr>
            <p:cNvPr id="24654" name="Group 161"/>
            <p:cNvGrpSpPr>
              <a:grpSpLocks/>
            </p:cNvGrpSpPr>
            <p:nvPr/>
          </p:nvGrpSpPr>
          <p:grpSpPr bwMode="auto">
            <a:xfrm>
              <a:off x="1146844" y="2511425"/>
              <a:ext cx="3032125" cy="2255838"/>
              <a:chOff x="1158876" y="2511425"/>
              <a:chExt cx="3032125" cy="2255838"/>
            </a:xfrm>
          </p:grpSpPr>
          <p:sp>
            <p:nvSpPr>
              <p:cNvPr id="24655" name="Freeform 9"/>
              <p:cNvSpPr>
                <a:spLocks noEditPoints="1"/>
              </p:cNvSpPr>
              <p:nvPr/>
            </p:nvSpPr>
            <p:spPr bwMode="auto">
              <a:xfrm>
                <a:off x="1158876" y="2511425"/>
                <a:ext cx="3032125" cy="2255838"/>
              </a:xfrm>
              <a:custGeom>
                <a:avLst/>
                <a:gdLst>
                  <a:gd name="T0" fmla="*/ 2147483647 w 6368"/>
                  <a:gd name="T1" fmla="*/ 2147483647 h 4736"/>
                  <a:gd name="T2" fmla="*/ 2147483647 w 6368"/>
                  <a:gd name="T3" fmla="*/ 2147483647 h 4736"/>
                  <a:gd name="T4" fmla="*/ 2147483647 w 6368"/>
                  <a:gd name="T5" fmla="*/ 2147483647 h 4736"/>
                  <a:gd name="T6" fmla="*/ 2147483647 w 6368"/>
                  <a:gd name="T7" fmla="*/ 2147483647 h 4736"/>
                  <a:gd name="T8" fmla="*/ 2147483647 w 6368"/>
                  <a:gd name="T9" fmla="*/ 2147483647 h 4736"/>
                  <a:gd name="T10" fmla="*/ 2147483647 w 6368"/>
                  <a:gd name="T11" fmla="*/ 2147483647 h 4736"/>
                  <a:gd name="T12" fmla="*/ 2147483647 w 6368"/>
                  <a:gd name="T13" fmla="*/ 2147483647 h 4736"/>
                  <a:gd name="T14" fmla="*/ 2147483647 w 6368"/>
                  <a:gd name="T15" fmla="*/ 2147483647 h 4736"/>
                  <a:gd name="T16" fmla="*/ 2147483647 w 6368"/>
                  <a:gd name="T17" fmla="*/ 2147483647 h 4736"/>
                  <a:gd name="T18" fmla="*/ 2147483647 w 6368"/>
                  <a:gd name="T19" fmla="*/ 2147483647 h 4736"/>
                  <a:gd name="T20" fmla="*/ 2147483647 w 6368"/>
                  <a:gd name="T21" fmla="*/ 2147483647 h 4736"/>
                  <a:gd name="T22" fmla="*/ 2147483647 w 6368"/>
                  <a:gd name="T23" fmla="*/ 2147483647 h 4736"/>
                  <a:gd name="T24" fmla="*/ 2147483647 w 6368"/>
                  <a:gd name="T25" fmla="*/ 2147483647 h 4736"/>
                  <a:gd name="T26" fmla="*/ 2147483647 w 6368"/>
                  <a:gd name="T27" fmla="*/ 2147483647 h 4736"/>
                  <a:gd name="T28" fmla="*/ 2147483647 w 6368"/>
                  <a:gd name="T29" fmla="*/ 2147483647 h 4736"/>
                  <a:gd name="T30" fmla="*/ 2147483647 w 6368"/>
                  <a:gd name="T31" fmla="*/ 2147483647 h 4736"/>
                  <a:gd name="T32" fmla="*/ 2147483647 w 6368"/>
                  <a:gd name="T33" fmla="*/ 2147483647 h 4736"/>
                  <a:gd name="T34" fmla="*/ 2147483647 w 6368"/>
                  <a:gd name="T35" fmla="*/ 2147483647 h 4736"/>
                  <a:gd name="T36" fmla="*/ 2147483647 w 6368"/>
                  <a:gd name="T37" fmla="*/ 2147483647 h 4736"/>
                  <a:gd name="T38" fmla="*/ 2147483647 w 6368"/>
                  <a:gd name="T39" fmla="*/ 2147483647 h 4736"/>
                  <a:gd name="T40" fmla="*/ 2147483647 w 6368"/>
                  <a:gd name="T41" fmla="*/ 2147483647 h 4736"/>
                  <a:gd name="T42" fmla="*/ 2147483647 w 6368"/>
                  <a:gd name="T43" fmla="*/ 2147483647 h 4736"/>
                  <a:gd name="T44" fmla="*/ 0 w 6368"/>
                  <a:gd name="T45" fmla="*/ 2147483647 h 4736"/>
                  <a:gd name="T46" fmla="*/ 2147483647 w 6368"/>
                  <a:gd name="T47" fmla="*/ 2147483647 h 4736"/>
                  <a:gd name="T48" fmla="*/ 2147483647 w 6368"/>
                  <a:gd name="T49" fmla="*/ 2147483647 h 4736"/>
                  <a:gd name="T50" fmla="*/ 2147483647 w 6368"/>
                  <a:gd name="T51" fmla="*/ 2147483647 h 4736"/>
                  <a:gd name="T52" fmla="*/ 2147483647 w 6368"/>
                  <a:gd name="T53" fmla="*/ 2147483647 h 4736"/>
                  <a:gd name="T54" fmla="*/ 2147483647 w 6368"/>
                  <a:gd name="T55" fmla="*/ 2147483647 h 4736"/>
                  <a:gd name="T56" fmla="*/ 2147483647 w 6368"/>
                  <a:gd name="T57" fmla="*/ 2147483647 h 4736"/>
                  <a:gd name="T58" fmla="*/ 2147483647 w 6368"/>
                  <a:gd name="T59" fmla="*/ 2147483647 h 4736"/>
                  <a:gd name="T60" fmla="*/ 2147483647 w 6368"/>
                  <a:gd name="T61" fmla="*/ 2147483647 h 4736"/>
                  <a:gd name="T62" fmla="*/ 2147483647 w 6368"/>
                  <a:gd name="T63" fmla="*/ 2147483647 h 4736"/>
                  <a:gd name="T64" fmla="*/ 2147483647 w 6368"/>
                  <a:gd name="T65" fmla="*/ 2147483647 h 4736"/>
                  <a:gd name="T66" fmla="*/ 2147483647 w 6368"/>
                  <a:gd name="T67" fmla="*/ 2147483647 h 4736"/>
                  <a:gd name="T68" fmla="*/ 2147483647 w 6368"/>
                  <a:gd name="T69" fmla="*/ 2147483647 h 4736"/>
                  <a:gd name="T70" fmla="*/ 2147483647 w 6368"/>
                  <a:gd name="T71" fmla="*/ 2147483647 h 4736"/>
                  <a:gd name="T72" fmla="*/ 2147483647 w 6368"/>
                  <a:gd name="T73" fmla="*/ 2147483647 h 4736"/>
                  <a:gd name="T74" fmla="*/ 2147483647 w 6368"/>
                  <a:gd name="T75" fmla="*/ 2147483647 h 4736"/>
                  <a:gd name="T76" fmla="*/ 2147483647 w 6368"/>
                  <a:gd name="T77" fmla="*/ 2147483647 h 4736"/>
                  <a:gd name="T78" fmla="*/ 2147483647 w 6368"/>
                  <a:gd name="T79" fmla="*/ 2147483647 h 4736"/>
                  <a:gd name="T80" fmla="*/ 2147483647 w 6368"/>
                  <a:gd name="T81" fmla="*/ 2147483647 h 4736"/>
                  <a:gd name="T82" fmla="*/ 2147483647 w 6368"/>
                  <a:gd name="T83" fmla="*/ 2147483647 h 4736"/>
                  <a:gd name="T84" fmla="*/ 2147483647 w 6368"/>
                  <a:gd name="T85" fmla="*/ 2147483647 h 4736"/>
                  <a:gd name="T86" fmla="*/ 2147483647 w 6368"/>
                  <a:gd name="T87" fmla="*/ 2147483647 h 4736"/>
                  <a:gd name="T88" fmla="*/ 2147483647 w 6368"/>
                  <a:gd name="T89" fmla="*/ 2147483647 h 4736"/>
                  <a:gd name="T90" fmla="*/ 2147483647 w 6368"/>
                  <a:gd name="T91" fmla="*/ 2147483647 h 47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68"/>
                  <a:gd name="T139" fmla="*/ 0 h 4736"/>
                  <a:gd name="T140" fmla="*/ 6368 w 6368"/>
                  <a:gd name="T141" fmla="*/ 4736 h 47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68" h="4736">
                    <a:moveTo>
                      <a:pt x="0" y="806"/>
                    </a:moveTo>
                    <a:lnTo>
                      <a:pt x="4" y="725"/>
                    </a:lnTo>
                    <a:lnTo>
                      <a:pt x="17" y="645"/>
                    </a:lnTo>
                    <a:lnTo>
                      <a:pt x="36" y="568"/>
                    </a:lnTo>
                    <a:lnTo>
                      <a:pt x="63" y="494"/>
                    </a:lnTo>
                    <a:lnTo>
                      <a:pt x="97" y="423"/>
                    </a:lnTo>
                    <a:lnTo>
                      <a:pt x="138" y="357"/>
                    </a:lnTo>
                    <a:lnTo>
                      <a:pt x="235" y="238"/>
                    </a:lnTo>
                    <a:cubicBezTo>
                      <a:pt x="236" y="237"/>
                      <a:pt x="237" y="236"/>
                      <a:pt x="238" y="235"/>
                    </a:cubicBezTo>
                    <a:lnTo>
                      <a:pt x="354" y="140"/>
                    </a:lnTo>
                    <a:lnTo>
                      <a:pt x="421" y="98"/>
                    </a:lnTo>
                    <a:lnTo>
                      <a:pt x="492" y="64"/>
                    </a:lnTo>
                    <a:lnTo>
                      <a:pt x="565" y="37"/>
                    </a:lnTo>
                    <a:lnTo>
                      <a:pt x="643" y="17"/>
                    </a:lnTo>
                    <a:lnTo>
                      <a:pt x="723" y="5"/>
                    </a:lnTo>
                    <a:lnTo>
                      <a:pt x="805" y="0"/>
                    </a:lnTo>
                    <a:lnTo>
                      <a:pt x="5563" y="0"/>
                    </a:lnTo>
                    <a:lnTo>
                      <a:pt x="5645" y="4"/>
                    </a:lnTo>
                    <a:lnTo>
                      <a:pt x="5725" y="17"/>
                    </a:lnTo>
                    <a:lnTo>
                      <a:pt x="5801" y="36"/>
                    </a:lnTo>
                    <a:lnTo>
                      <a:pt x="5876" y="63"/>
                    </a:lnTo>
                    <a:lnTo>
                      <a:pt x="5947" y="97"/>
                    </a:lnTo>
                    <a:lnTo>
                      <a:pt x="6013" y="138"/>
                    </a:lnTo>
                    <a:lnTo>
                      <a:pt x="6131" y="235"/>
                    </a:lnTo>
                    <a:cubicBezTo>
                      <a:pt x="6132" y="236"/>
                      <a:pt x="6133" y="237"/>
                      <a:pt x="6134" y="238"/>
                    </a:cubicBezTo>
                    <a:lnTo>
                      <a:pt x="6230" y="354"/>
                    </a:lnTo>
                    <a:cubicBezTo>
                      <a:pt x="6231" y="355"/>
                      <a:pt x="6231" y="356"/>
                      <a:pt x="6232" y="357"/>
                    </a:cubicBezTo>
                    <a:lnTo>
                      <a:pt x="6271" y="421"/>
                    </a:lnTo>
                    <a:lnTo>
                      <a:pt x="6305" y="492"/>
                    </a:lnTo>
                    <a:lnTo>
                      <a:pt x="6332" y="565"/>
                    </a:lnTo>
                    <a:lnTo>
                      <a:pt x="6352" y="643"/>
                    </a:lnTo>
                    <a:lnTo>
                      <a:pt x="6364" y="723"/>
                    </a:lnTo>
                    <a:lnTo>
                      <a:pt x="6368" y="805"/>
                    </a:lnTo>
                    <a:lnTo>
                      <a:pt x="6368" y="3931"/>
                    </a:lnTo>
                    <a:lnTo>
                      <a:pt x="6364" y="4013"/>
                    </a:lnTo>
                    <a:lnTo>
                      <a:pt x="6352" y="4093"/>
                    </a:lnTo>
                    <a:lnTo>
                      <a:pt x="6333" y="4169"/>
                    </a:lnTo>
                    <a:lnTo>
                      <a:pt x="6306" y="4244"/>
                    </a:lnTo>
                    <a:lnTo>
                      <a:pt x="6272" y="4315"/>
                    </a:lnTo>
                    <a:lnTo>
                      <a:pt x="6232" y="4381"/>
                    </a:lnTo>
                    <a:cubicBezTo>
                      <a:pt x="6231" y="4382"/>
                      <a:pt x="6231" y="4383"/>
                      <a:pt x="6230" y="4384"/>
                    </a:cubicBezTo>
                    <a:lnTo>
                      <a:pt x="6134" y="4499"/>
                    </a:lnTo>
                    <a:cubicBezTo>
                      <a:pt x="6133" y="4500"/>
                      <a:pt x="6132" y="4501"/>
                      <a:pt x="6131" y="4502"/>
                    </a:cubicBezTo>
                    <a:lnTo>
                      <a:pt x="6016" y="4598"/>
                    </a:lnTo>
                    <a:cubicBezTo>
                      <a:pt x="6015" y="4599"/>
                      <a:pt x="6014" y="4599"/>
                      <a:pt x="6013" y="4600"/>
                    </a:cubicBezTo>
                    <a:lnTo>
                      <a:pt x="5949" y="4639"/>
                    </a:lnTo>
                    <a:lnTo>
                      <a:pt x="5878" y="4673"/>
                    </a:lnTo>
                    <a:lnTo>
                      <a:pt x="5804" y="4700"/>
                    </a:lnTo>
                    <a:lnTo>
                      <a:pt x="5727" y="4720"/>
                    </a:lnTo>
                    <a:lnTo>
                      <a:pt x="5647" y="4732"/>
                    </a:lnTo>
                    <a:lnTo>
                      <a:pt x="5565" y="4736"/>
                    </a:lnTo>
                    <a:lnTo>
                      <a:pt x="806" y="4736"/>
                    </a:lnTo>
                    <a:lnTo>
                      <a:pt x="725" y="4732"/>
                    </a:lnTo>
                    <a:lnTo>
                      <a:pt x="645" y="4720"/>
                    </a:lnTo>
                    <a:lnTo>
                      <a:pt x="568" y="4701"/>
                    </a:lnTo>
                    <a:lnTo>
                      <a:pt x="494" y="4674"/>
                    </a:lnTo>
                    <a:lnTo>
                      <a:pt x="423" y="4640"/>
                    </a:lnTo>
                    <a:lnTo>
                      <a:pt x="357" y="4600"/>
                    </a:lnTo>
                    <a:cubicBezTo>
                      <a:pt x="356" y="4599"/>
                      <a:pt x="355" y="4599"/>
                      <a:pt x="354" y="4598"/>
                    </a:cubicBezTo>
                    <a:lnTo>
                      <a:pt x="238" y="4502"/>
                    </a:lnTo>
                    <a:cubicBezTo>
                      <a:pt x="237" y="4501"/>
                      <a:pt x="236" y="4500"/>
                      <a:pt x="235" y="4499"/>
                    </a:cubicBezTo>
                    <a:lnTo>
                      <a:pt x="140" y="4384"/>
                    </a:lnTo>
                    <a:lnTo>
                      <a:pt x="98" y="4317"/>
                    </a:lnTo>
                    <a:lnTo>
                      <a:pt x="64" y="4246"/>
                    </a:lnTo>
                    <a:lnTo>
                      <a:pt x="37" y="4172"/>
                    </a:lnTo>
                    <a:lnTo>
                      <a:pt x="17" y="4095"/>
                    </a:lnTo>
                    <a:lnTo>
                      <a:pt x="5" y="4015"/>
                    </a:lnTo>
                    <a:lnTo>
                      <a:pt x="0" y="3933"/>
                    </a:lnTo>
                    <a:lnTo>
                      <a:pt x="0" y="806"/>
                    </a:lnTo>
                    <a:close/>
                    <a:moveTo>
                      <a:pt x="48" y="3930"/>
                    </a:moveTo>
                    <a:lnTo>
                      <a:pt x="52" y="4008"/>
                    </a:lnTo>
                    <a:lnTo>
                      <a:pt x="64" y="4083"/>
                    </a:lnTo>
                    <a:lnTo>
                      <a:pt x="82" y="4155"/>
                    </a:lnTo>
                    <a:lnTo>
                      <a:pt x="107" y="4225"/>
                    </a:lnTo>
                    <a:lnTo>
                      <a:pt x="139" y="4292"/>
                    </a:lnTo>
                    <a:lnTo>
                      <a:pt x="177" y="4353"/>
                    </a:lnTo>
                    <a:lnTo>
                      <a:pt x="272" y="4468"/>
                    </a:lnTo>
                    <a:lnTo>
                      <a:pt x="269" y="4465"/>
                    </a:lnTo>
                    <a:lnTo>
                      <a:pt x="385" y="4561"/>
                    </a:lnTo>
                    <a:lnTo>
                      <a:pt x="382" y="4559"/>
                    </a:lnTo>
                    <a:lnTo>
                      <a:pt x="444" y="4597"/>
                    </a:lnTo>
                    <a:lnTo>
                      <a:pt x="511" y="4629"/>
                    </a:lnTo>
                    <a:lnTo>
                      <a:pt x="579" y="4654"/>
                    </a:lnTo>
                    <a:lnTo>
                      <a:pt x="652" y="4673"/>
                    </a:lnTo>
                    <a:lnTo>
                      <a:pt x="728" y="4684"/>
                    </a:lnTo>
                    <a:lnTo>
                      <a:pt x="806" y="4688"/>
                    </a:lnTo>
                    <a:lnTo>
                      <a:pt x="5562" y="4688"/>
                    </a:lnTo>
                    <a:lnTo>
                      <a:pt x="5640" y="4685"/>
                    </a:lnTo>
                    <a:lnTo>
                      <a:pt x="5715" y="4673"/>
                    </a:lnTo>
                    <a:lnTo>
                      <a:pt x="5787" y="4655"/>
                    </a:lnTo>
                    <a:lnTo>
                      <a:pt x="5857" y="4630"/>
                    </a:lnTo>
                    <a:lnTo>
                      <a:pt x="5924" y="4598"/>
                    </a:lnTo>
                    <a:lnTo>
                      <a:pt x="5988" y="4559"/>
                    </a:lnTo>
                    <a:lnTo>
                      <a:pt x="5985" y="4561"/>
                    </a:lnTo>
                    <a:lnTo>
                      <a:pt x="6100" y="4465"/>
                    </a:lnTo>
                    <a:lnTo>
                      <a:pt x="6097" y="4468"/>
                    </a:lnTo>
                    <a:lnTo>
                      <a:pt x="6193" y="4353"/>
                    </a:lnTo>
                    <a:lnTo>
                      <a:pt x="6191" y="4356"/>
                    </a:lnTo>
                    <a:lnTo>
                      <a:pt x="6229" y="4294"/>
                    </a:lnTo>
                    <a:lnTo>
                      <a:pt x="6261" y="4227"/>
                    </a:lnTo>
                    <a:lnTo>
                      <a:pt x="6286" y="4157"/>
                    </a:lnTo>
                    <a:lnTo>
                      <a:pt x="6305" y="4086"/>
                    </a:lnTo>
                    <a:lnTo>
                      <a:pt x="6316" y="4010"/>
                    </a:lnTo>
                    <a:lnTo>
                      <a:pt x="6320" y="3931"/>
                    </a:lnTo>
                    <a:lnTo>
                      <a:pt x="6320" y="808"/>
                    </a:lnTo>
                    <a:lnTo>
                      <a:pt x="6317" y="730"/>
                    </a:lnTo>
                    <a:lnTo>
                      <a:pt x="6305" y="654"/>
                    </a:lnTo>
                    <a:lnTo>
                      <a:pt x="6287" y="582"/>
                    </a:lnTo>
                    <a:lnTo>
                      <a:pt x="6262" y="513"/>
                    </a:lnTo>
                    <a:lnTo>
                      <a:pt x="6230" y="446"/>
                    </a:lnTo>
                    <a:lnTo>
                      <a:pt x="6191" y="382"/>
                    </a:lnTo>
                    <a:lnTo>
                      <a:pt x="6193" y="385"/>
                    </a:lnTo>
                    <a:lnTo>
                      <a:pt x="6097" y="269"/>
                    </a:lnTo>
                    <a:lnTo>
                      <a:pt x="6100" y="272"/>
                    </a:lnTo>
                    <a:lnTo>
                      <a:pt x="5988" y="179"/>
                    </a:lnTo>
                    <a:lnTo>
                      <a:pt x="5926" y="140"/>
                    </a:lnTo>
                    <a:lnTo>
                      <a:pt x="5859" y="108"/>
                    </a:lnTo>
                    <a:lnTo>
                      <a:pt x="5789" y="83"/>
                    </a:lnTo>
                    <a:lnTo>
                      <a:pt x="5718" y="64"/>
                    </a:lnTo>
                    <a:lnTo>
                      <a:pt x="5642" y="52"/>
                    </a:lnTo>
                    <a:lnTo>
                      <a:pt x="5563" y="48"/>
                    </a:lnTo>
                    <a:lnTo>
                      <a:pt x="808" y="48"/>
                    </a:lnTo>
                    <a:lnTo>
                      <a:pt x="730" y="52"/>
                    </a:lnTo>
                    <a:lnTo>
                      <a:pt x="654" y="64"/>
                    </a:lnTo>
                    <a:lnTo>
                      <a:pt x="582" y="82"/>
                    </a:lnTo>
                    <a:lnTo>
                      <a:pt x="513" y="107"/>
                    </a:lnTo>
                    <a:lnTo>
                      <a:pt x="446" y="139"/>
                    </a:lnTo>
                    <a:lnTo>
                      <a:pt x="385" y="177"/>
                    </a:lnTo>
                    <a:lnTo>
                      <a:pt x="269" y="272"/>
                    </a:lnTo>
                    <a:lnTo>
                      <a:pt x="272" y="269"/>
                    </a:lnTo>
                    <a:lnTo>
                      <a:pt x="179" y="382"/>
                    </a:lnTo>
                    <a:lnTo>
                      <a:pt x="140" y="444"/>
                    </a:lnTo>
                    <a:lnTo>
                      <a:pt x="108" y="511"/>
                    </a:lnTo>
                    <a:lnTo>
                      <a:pt x="83" y="579"/>
                    </a:lnTo>
                    <a:lnTo>
                      <a:pt x="64" y="652"/>
                    </a:lnTo>
                    <a:lnTo>
                      <a:pt x="52" y="728"/>
                    </a:lnTo>
                    <a:lnTo>
                      <a:pt x="48" y="806"/>
                    </a:lnTo>
                    <a:lnTo>
                      <a:pt x="48" y="3930"/>
                    </a:lnTo>
                    <a:close/>
                  </a:path>
                </a:pathLst>
              </a:custGeom>
              <a:solidFill>
                <a:srgbClr val="005F29"/>
              </a:solidFill>
              <a:ln w="0" cap="flat">
                <a:solidFill>
                  <a:srgbClr val="005F29"/>
                </a:solidFill>
                <a:prstDash val="solid"/>
                <a:round/>
                <a:headEnd/>
                <a:tailEnd/>
              </a:ln>
            </p:spPr>
            <p:txBody>
              <a:bodyPr/>
              <a:lstStyle/>
              <a:p>
                <a:endParaRPr lang="en-US"/>
              </a:p>
            </p:txBody>
          </p:sp>
          <p:sp>
            <p:nvSpPr>
              <p:cNvPr id="24656" name="Rectangle 10"/>
              <p:cNvSpPr>
                <a:spLocks noChangeArrowheads="1"/>
              </p:cNvSpPr>
              <p:nvPr/>
            </p:nvSpPr>
            <p:spPr bwMode="auto">
              <a:xfrm>
                <a:off x="1747838" y="4189413"/>
                <a:ext cx="1912938" cy="234950"/>
              </a:xfrm>
              <a:prstGeom prst="rect">
                <a:avLst/>
              </a:prstGeom>
              <a:noFill/>
              <a:ln w="9525">
                <a:noFill/>
                <a:miter lim="800000"/>
                <a:headEnd/>
                <a:tailEnd/>
              </a:ln>
            </p:spPr>
            <p:txBody>
              <a:bodyPr wrap="none" lIns="0" tIns="0" rIns="0" bIns="0">
                <a:spAutoFit/>
              </a:bodyPr>
              <a:lstStyle/>
              <a:p>
                <a:r>
                  <a:rPr lang="en-US" sz="1400">
                    <a:solidFill>
                      <a:srgbClr val="000000"/>
                    </a:solidFill>
                  </a:rPr>
                  <a:t>Standing Committees &amp;</a:t>
                </a:r>
                <a:endParaRPr lang="en-US" sz="2400"/>
              </a:p>
            </p:txBody>
          </p:sp>
          <p:sp>
            <p:nvSpPr>
              <p:cNvPr id="24657" name="Rectangle 11"/>
              <p:cNvSpPr>
                <a:spLocks noChangeArrowheads="1"/>
              </p:cNvSpPr>
              <p:nvPr/>
            </p:nvSpPr>
            <p:spPr bwMode="auto">
              <a:xfrm>
                <a:off x="2036763" y="4400550"/>
                <a:ext cx="1341438" cy="236538"/>
              </a:xfrm>
              <a:prstGeom prst="rect">
                <a:avLst/>
              </a:prstGeom>
              <a:noFill/>
              <a:ln w="9525">
                <a:noFill/>
                <a:miter lim="800000"/>
                <a:headEnd/>
                <a:tailEnd/>
              </a:ln>
            </p:spPr>
            <p:txBody>
              <a:bodyPr wrap="none" lIns="0" tIns="0" rIns="0" bIns="0">
                <a:spAutoFit/>
              </a:bodyPr>
              <a:lstStyle/>
              <a:p>
                <a:r>
                  <a:rPr lang="en-US" sz="1400">
                    <a:solidFill>
                      <a:srgbClr val="000000"/>
                    </a:solidFill>
                  </a:rPr>
                  <a:t>Working Groups</a:t>
                </a:r>
                <a:endParaRPr lang="en-US" sz="2400"/>
              </a:p>
            </p:txBody>
          </p:sp>
          <p:pic>
            <p:nvPicPr>
              <p:cNvPr id="24658" name="Picture 19"/>
              <p:cNvPicPr>
                <a:picLocks noChangeAspect="1" noChangeArrowheads="1"/>
              </p:cNvPicPr>
              <p:nvPr/>
            </p:nvPicPr>
            <p:blipFill>
              <a:blip r:embed="rId5" cstate="print"/>
              <a:srcRect/>
              <a:stretch>
                <a:fillRect/>
              </a:stretch>
            </p:blipFill>
            <p:spPr bwMode="auto">
              <a:xfrm>
                <a:off x="1185863" y="2636838"/>
                <a:ext cx="1674813" cy="747713"/>
              </a:xfrm>
              <a:prstGeom prst="rect">
                <a:avLst/>
              </a:prstGeom>
              <a:noFill/>
              <a:ln w="9525">
                <a:noFill/>
                <a:miter lim="800000"/>
                <a:headEnd/>
                <a:tailEnd/>
              </a:ln>
            </p:spPr>
          </p:pic>
          <p:sp>
            <p:nvSpPr>
              <p:cNvPr id="24659" name="Rectangle 20"/>
              <p:cNvSpPr>
                <a:spLocks noChangeArrowheads="1"/>
              </p:cNvSpPr>
              <p:nvPr/>
            </p:nvSpPr>
            <p:spPr bwMode="auto">
              <a:xfrm>
                <a:off x="1397001" y="2738438"/>
                <a:ext cx="1401763" cy="196850"/>
              </a:xfrm>
              <a:prstGeom prst="rect">
                <a:avLst/>
              </a:prstGeom>
              <a:noFill/>
              <a:ln w="9525">
                <a:noFill/>
                <a:miter lim="800000"/>
                <a:headEnd/>
                <a:tailEnd/>
              </a:ln>
            </p:spPr>
            <p:txBody>
              <a:bodyPr wrap="none" lIns="0" tIns="0" rIns="0" bIns="0">
                <a:spAutoFit/>
              </a:bodyPr>
              <a:lstStyle/>
              <a:p>
                <a:r>
                  <a:rPr lang="en-US" sz="1200">
                    <a:solidFill>
                      <a:srgbClr val="FFFFFF"/>
                    </a:solidFill>
                  </a:rPr>
                  <a:t>Test &amp; Certification </a:t>
                </a:r>
                <a:endParaRPr lang="en-US" sz="2400"/>
              </a:p>
            </p:txBody>
          </p:sp>
          <p:sp>
            <p:nvSpPr>
              <p:cNvPr id="24660" name="Rectangle 21"/>
              <p:cNvSpPr>
                <a:spLocks noChangeArrowheads="1"/>
              </p:cNvSpPr>
              <p:nvPr/>
            </p:nvSpPr>
            <p:spPr bwMode="auto">
              <a:xfrm>
                <a:off x="1655763" y="2921000"/>
                <a:ext cx="852488" cy="198438"/>
              </a:xfrm>
              <a:prstGeom prst="rect">
                <a:avLst/>
              </a:prstGeom>
              <a:noFill/>
              <a:ln w="9525">
                <a:noFill/>
                <a:miter lim="800000"/>
                <a:headEnd/>
                <a:tailEnd/>
              </a:ln>
            </p:spPr>
            <p:txBody>
              <a:bodyPr wrap="none" lIns="0" tIns="0" rIns="0" bIns="0">
                <a:spAutoFit/>
              </a:bodyPr>
              <a:lstStyle/>
              <a:p>
                <a:r>
                  <a:rPr lang="en-US" sz="1200">
                    <a:solidFill>
                      <a:srgbClr val="FFFFFF"/>
                    </a:solidFill>
                  </a:rPr>
                  <a:t>Committee </a:t>
                </a:r>
                <a:endParaRPr lang="en-US" sz="2400"/>
              </a:p>
            </p:txBody>
          </p:sp>
          <p:sp>
            <p:nvSpPr>
              <p:cNvPr id="24661" name="Rectangle 22"/>
              <p:cNvSpPr>
                <a:spLocks noChangeArrowheads="1"/>
              </p:cNvSpPr>
              <p:nvPr/>
            </p:nvSpPr>
            <p:spPr bwMode="auto">
              <a:xfrm>
                <a:off x="1709738" y="3103563"/>
                <a:ext cx="700088" cy="198438"/>
              </a:xfrm>
              <a:prstGeom prst="rect">
                <a:avLst/>
              </a:prstGeom>
              <a:noFill/>
              <a:ln w="9525">
                <a:noFill/>
                <a:miter lim="800000"/>
                <a:headEnd/>
                <a:tailEnd/>
              </a:ln>
            </p:spPr>
            <p:txBody>
              <a:bodyPr wrap="none" lIns="0" tIns="0" rIns="0" bIns="0">
                <a:spAutoFit/>
              </a:bodyPr>
              <a:lstStyle/>
              <a:p>
                <a:r>
                  <a:rPr lang="en-US" sz="1200">
                    <a:solidFill>
                      <a:srgbClr val="FFFFFF"/>
                    </a:solidFill>
                  </a:rPr>
                  <a:t>(SGTCC)</a:t>
                </a:r>
                <a:endParaRPr lang="en-US" sz="2400"/>
              </a:p>
            </p:txBody>
          </p:sp>
          <p:pic>
            <p:nvPicPr>
              <p:cNvPr id="24662" name="Picture 24"/>
              <p:cNvPicPr>
                <a:picLocks noChangeAspect="1" noChangeArrowheads="1"/>
              </p:cNvPicPr>
              <p:nvPr/>
            </p:nvPicPr>
            <p:blipFill>
              <a:blip r:embed="rId6" cstate="print"/>
              <a:srcRect/>
              <a:stretch>
                <a:fillRect/>
              </a:stretch>
            </p:blipFill>
            <p:spPr bwMode="auto">
              <a:xfrm>
                <a:off x="2800351" y="2636838"/>
                <a:ext cx="1287463" cy="747713"/>
              </a:xfrm>
              <a:prstGeom prst="rect">
                <a:avLst/>
              </a:prstGeom>
              <a:noFill/>
              <a:ln w="9525">
                <a:noFill/>
                <a:miter lim="800000"/>
                <a:headEnd/>
                <a:tailEnd/>
              </a:ln>
            </p:spPr>
          </p:pic>
          <p:sp>
            <p:nvSpPr>
              <p:cNvPr id="24663" name="Rectangle 25"/>
              <p:cNvSpPr>
                <a:spLocks noChangeArrowheads="1"/>
              </p:cNvSpPr>
              <p:nvPr/>
            </p:nvSpPr>
            <p:spPr bwMode="auto">
              <a:xfrm>
                <a:off x="3044826" y="2738438"/>
                <a:ext cx="876300" cy="196850"/>
              </a:xfrm>
              <a:prstGeom prst="rect">
                <a:avLst/>
              </a:prstGeom>
              <a:noFill/>
              <a:ln w="9525">
                <a:noFill/>
                <a:miter lim="800000"/>
                <a:headEnd/>
                <a:tailEnd/>
              </a:ln>
            </p:spPr>
            <p:txBody>
              <a:bodyPr wrap="none" lIns="0" tIns="0" rIns="0" bIns="0">
                <a:spAutoFit/>
              </a:bodyPr>
              <a:lstStyle/>
              <a:p>
                <a:r>
                  <a:rPr lang="en-US" sz="1200">
                    <a:solidFill>
                      <a:srgbClr val="FFFFFF"/>
                    </a:solidFill>
                  </a:rPr>
                  <a:t>Architecture</a:t>
                </a:r>
                <a:endParaRPr lang="en-US" sz="2400"/>
              </a:p>
            </p:txBody>
          </p:sp>
          <p:sp>
            <p:nvSpPr>
              <p:cNvPr id="24664" name="Rectangle 26"/>
              <p:cNvSpPr>
                <a:spLocks noChangeArrowheads="1"/>
              </p:cNvSpPr>
              <p:nvPr/>
            </p:nvSpPr>
            <p:spPr bwMode="auto">
              <a:xfrm>
                <a:off x="3082926" y="2921000"/>
                <a:ext cx="808038" cy="198438"/>
              </a:xfrm>
              <a:prstGeom prst="rect">
                <a:avLst/>
              </a:prstGeom>
              <a:noFill/>
              <a:ln w="9525">
                <a:noFill/>
                <a:miter lim="800000"/>
                <a:headEnd/>
                <a:tailEnd/>
              </a:ln>
            </p:spPr>
            <p:txBody>
              <a:bodyPr wrap="none" lIns="0" tIns="0" rIns="0" bIns="0">
                <a:spAutoFit/>
              </a:bodyPr>
              <a:lstStyle/>
              <a:p>
                <a:r>
                  <a:rPr lang="en-US" sz="1200">
                    <a:solidFill>
                      <a:srgbClr val="FFFFFF"/>
                    </a:solidFill>
                  </a:rPr>
                  <a:t>Committee</a:t>
                </a:r>
                <a:endParaRPr lang="en-US" sz="2400"/>
              </a:p>
            </p:txBody>
          </p:sp>
          <p:sp>
            <p:nvSpPr>
              <p:cNvPr id="24665" name="Rectangle 27"/>
              <p:cNvSpPr>
                <a:spLocks noChangeArrowheads="1"/>
              </p:cNvSpPr>
              <p:nvPr/>
            </p:nvSpPr>
            <p:spPr bwMode="auto">
              <a:xfrm>
                <a:off x="3181351" y="3103563"/>
                <a:ext cx="601663" cy="198438"/>
              </a:xfrm>
              <a:prstGeom prst="rect">
                <a:avLst/>
              </a:prstGeom>
              <a:noFill/>
              <a:ln w="9525">
                <a:noFill/>
                <a:miter lim="800000"/>
                <a:headEnd/>
                <a:tailEnd/>
              </a:ln>
            </p:spPr>
            <p:txBody>
              <a:bodyPr wrap="none" lIns="0" tIns="0" rIns="0" bIns="0">
                <a:spAutoFit/>
              </a:bodyPr>
              <a:lstStyle/>
              <a:p>
                <a:r>
                  <a:rPr lang="en-US" sz="1200">
                    <a:solidFill>
                      <a:srgbClr val="FFFFFF"/>
                    </a:solidFill>
                  </a:rPr>
                  <a:t>(SGAC)</a:t>
                </a:r>
                <a:endParaRPr lang="en-US" sz="2400"/>
              </a:p>
            </p:txBody>
          </p:sp>
          <p:pic>
            <p:nvPicPr>
              <p:cNvPr id="24666" name="Picture 32"/>
              <p:cNvPicPr>
                <a:picLocks noChangeAspect="1" noChangeArrowheads="1"/>
              </p:cNvPicPr>
              <p:nvPr/>
            </p:nvPicPr>
            <p:blipFill>
              <a:blip r:embed="rId7" cstate="print"/>
              <a:srcRect/>
              <a:stretch>
                <a:fillRect/>
              </a:stretch>
            </p:blipFill>
            <p:spPr bwMode="auto">
              <a:xfrm>
                <a:off x="1871663" y="3384550"/>
                <a:ext cx="1682750" cy="769938"/>
              </a:xfrm>
              <a:prstGeom prst="rect">
                <a:avLst/>
              </a:prstGeom>
              <a:noFill/>
              <a:ln w="9525">
                <a:noFill/>
                <a:miter lim="800000"/>
                <a:headEnd/>
                <a:tailEnd/>
              </a:ln>
            </p:spPr>
          </p:pic>
          <p:sp>
            <p:nvSpPr>
              <p:cNvPr id="24667" name="Rectangle 33"/>
              <p:cNvSpPr>
                <a:spLocks noChangeArrowheads="1"/>
              </p:cNvSpPr>
              <p:nvPr/>
            </p:nvSpPr>
            <p:spPr bwMode="auto">
              <a:xfrm>
                <a:off x="2217738" y="3484563"/>
                <a:ext cx="1104900" cy="196850"/>
              </a:xfrm>
              <a:prstGeom prst="rect">
                <a:avLst/>
              </a:prstGeom>
              <a:noFill/>
              <a:ln w="9525">
                <a:noFill/>
                <a:miter lim="800000"/>
                <a:headEnd/>
                <a:tailEnd/>
              </a:ln>
            </p:spPr>
            <p:txBody>
              <a:bodyPr wrap="none" lIns="0" tIns="0" rIns="0" bIns="0">
                <a:spAutoFit/>
              </a:bodyPr>
              <a:lstStyle/>
              <a:p>
                <a:r>
                  <a:rPr lang="en-US" sz="1200">
                    <a:solidFill>
                      <a:srgbClr val="FFFFFF"/>
                    </a:solidFill>
                  </a:rPr>
                  <a:t>Cyber Security </a:t>
                </a:r>
                <a:endParaRPr lang="en-US" sz="2400"/>
              </a:p>
            </p:txBody>
          </p:sp>
          <p:sp>
            <p:nvSpPr>
              <p:cNvPr id="24668" name="Rectangle 34"/>
              <p:cNvSpPr>
                <a:spLocks noChangeArrowheads="1"/>
              </p:cNvSpPr>
              <p:nvPr/>
            </p:nvSpPr>
            <p:spPr bwMode="auto">
              <a:xfrm>
                <a:off x="2211388" y="3667125"/>
                <a:ext cx="1143000" cy="198438"/>
              </a:xfrm>
              <a:prstGeom prst="rect">
                <a:avLst/>
              </a:prstGeom>
              <a:noFill/>
              <a:ln w="9525">
                <a:noFill/>
                <a:miter lim="800000"/>
                <a:headEnd/>
                <a:tailEnd/>
              </a:ln>
            </p:spPr>
            <p:txBody>
              <a:bodyPr wrap="none" lIns="0" tIns="0" rIns="0" bIns="0">
                <a:spAutoFit/>
              </a:bodyPr>
              <a:lstStyle/>
              <a:p>
                <a:r>
                  <a:rPr lang="en-US" sz="1200">
                    <a:solidFill>
                      <a:srgbClr val="FFFFFF"/>
                    </a:solidFill>
                  </a:rPr>
                  <a:t>Working Group </a:t>
                </a:r>
                <a:endParaRPr lang="en-US" sz="2400"/>
              </a:p>
            </p:txBody>
          </p:sp>
          <p:sp>
            <p:nvSpPr>
              <p:cNvPr id="24669" name="Rectangle 35"/>
              <p:cNvSpPr>
                <a:spLocks noChangeArrowheads="1"/>
              </p:cNvSpPr>
              <p:nvPr/>
            </p:nvSpPr>
            <p:spPr bwMode="auto">
              <a:xfrm>
                <a:off x="2424113" y="3848100"/>
                <a:ext cx="647700" cy="198438"/>
              </a:xfrm>
              <a:prstGeom prst="rect">
                <a:avLst/>
              </a:prstGeom>
              <a:noFill/>
              <a:ln w="9525">
                <a:noFill/>
                <a:miter lim="800000"/>
                <a:headEnd/>
                <a:tailEnd/>
              </a:ln>
            </p:spPr>
            <p:txBody>
              <a:bodyPr wrap="none" lIns="0" tIns="0" rIns="0" bIns="0">
                <a:spAutoFit/>
              </a:bodyPr>
              <a:lstStyle/>
              <a:p>
                <a:r>
                  <a:rPr lang="en-US" sz="1200">
                    <a:solidFill>
                      <a:srgbClr val="FFFFFF"/>
                    </a:solidFill>
                  </a:rPr>
                  <a:t>(CSWG)</a:t>
                </a:r>
                <a:endParaRPr lang="en-US" sz="2400"/>
              </a:p>
            </p:txBody>
          </p:sp>
        </p:grpSp>
      </p:grpSp>
      <p:grpSp>
        <p:nvGrpSpPr>
          <p:cNvPr id="24627" name="Group 164"/>
          <p:cNvGrpSpPr>
            <a:grpSpLocks/>
          </p:cNvGrpSpPr>
          <p:nvPr/>
        </p:nvGrpSpPr>
        <p:grpSpPr bwMode="auto">
          <a:xfrm>
            <a:off x="1398588" y="4745038"/>
            <a:ext cx="2994025" cy="1181100"/>
            <a:chOff x="1196976" y="4865688"/>
            <a:chExt cx="2994025" cy="1181100"/>
          </a:xfrm>
        </p:grpSpPr>
        <p:sp>
          <p:nvSpPr>
            <p:cNvPr id="24634" name="Freeform 29"/>
            <p:cNvSpPr>
              <a:spLocks noEditPoints="1"/>
            </p:cNvSpPr>
            <p:nvPr/>
          </p:nvSpPr>
          <p:spPr bwMode="auto">
            <a:xfrm>
              <a:off x="1196976" y="4865688"/>
              <a:ext cx="2994025" cy="1181100"/>
            </a:xfrm>
            <a:custGeom>
              <a:avLst/>
              <a:gdLst>
                <a:gd name="T0" fmla="*/ 2147483647 w 6288"/>
                <a:gd name="T1" fmla="*/ 2147483647 h 2480"/>
                <a:gd name="T2" fmla="*/ 2147483647 w 6288"/>
                <a:gd name="T3" fmla="*/ 2147483647 h 2480"/>
                <a:gd name="T4" fmla="*/ 2147483647 w 6288"/>
                <a:gd name="T5" fmla="*/ 2147483647 h 2480"/>
                <a:gd name="T6" fmla="*/ 2147483647 w 6288"/>
                <a:gd name="T7" fmla="*/ 2147483647 h 2480"/>
                <a:gd name="T8" fmla="*/ 2147483647 w 6288"/>
                <a:gd name="T9" fmla="*/ 2147483647 h 2480"/>
                <a:gd name="T10" fmla="*/ 2147483647 w 6288"/>
                <a:gd name="T11" fmla="*/ 2147483647 h 2480"/>
                <a:gd name="T12" fmla="*/ 2147483647 w 6288"/>
                <a:gd name="T13" fmla="*/ 2147483647 h 2480"/>
                <a:gd name="T14" fmla="*/ 2147483647 w 6288"/>
                <a:gd name="T15" fmla="*/ 2147483647 h 2480"/>
                <a:gd name="T16" fmla="*/ 2147483647 w 6288"/>
                <a:gd name="T17" fmla="*/ 2147483647 h 2480"/>
                <a:gd name="T18" fmla="*/ 2147483647 w 6288"/>
                <a:gd name="T19" fmla="*/ 2147483647 h 2480"/>
                <a:gd name="T20" fmla="*/ 2147483647 w 6288"/>
                <a:gd name="T21" fmla="*/ 2147483647 h 2480"/>
                <a:gd name="T22" fmla="*/ 2147483647 w 6288"/>
                <a:gd name="T23" fmla="*/ 2147483647 h 2480"/>
                <a:gd name="T24" fmla="*/ 2147483647 w 6288"/>
                <a:gd name="T25" fmla="*/ 2147483647 h 2480"/>
                <a:gd name="T26" fmla="*/ 2147483647 w 6288"/>
                <a:gd name="T27" fmla="*/ 2147483647 h 2480"/>
                <a:gd name="T28" fmla="*/ 2147483647 w 6288"/>
                <a:gd name="T29" fmla="*/ 2147483647 h 2480"/>
                <a:gd name="T30" fmla="*/ 2147483647 w 6288"/>
                <a:gd name="T31" fmla="*/ 2147483647 h 2480"/>
                <a:gd name="T32" fmla="*/ 2147483647 w 6288"/>
                <a:gd name="T33" fmla="*/ 2147483647 h 2480"/>
                <a:gd name="T34" fmla="*/ 2147483647 w 6288"/>
                <a:gd name="T35" fmla="*/ 2147483647 h 2480"/>
                <a:gd name="T36" fmla="*/ 2147483647 w 6288"/>
                <a:gd name="T37" fmla="*/ 2147483647 h 2480"/>
                <a:gd name="T38" fmla="*/ 2147483647 w 6288"/>
                <a:gd name="T39" fmla="*/ 2147483647 h 2480"/>
                <a:gd name="T40" fmla="*/ 2147483647 w 6288"/>
                <a:gd name="T41" fmla="*/ 2147483647 h 2480"/>
                <a:gd name="T42" fmla="*/ 2147483647 w 6288"/>
                <a:gd name="T43" fmla="*/ 2147483647 h 2480"/>
                <a:gd name="T44" fmla="*/ 2147483647 w 6288"/>
                <a:gd name="T45" fmla="*/ 2147483647 h 2480"/>
                <a:gd name="T46" fmla="*/ 2147483647 w 6288"/>
                <a:gd name="T47" fmla="*/ 2147483647 h 2480"/>
                <a:gd name="T48" fmla="*/ 2147483647 w 6288"/>
                <a:gd name="T49" fmla="*/ 2147483647 h 2480"/>
                <a:gd name="T50" fmla="*/ 2147483647 w 6288"/>
                <a:gd name="T51" fmla="*/ 2147483647 h 2480"/>
                <a:gd name="T52" fmla="*/ 2147483647 w 6288"/>
                <a:gd name="T53" fmla="*/ 2147483647 h 2480"/>
                <a:gd name="T54" fmla="*/ 2147483647 w 6288"/>
                <a:gd name="T55" fmla="*/ 2147483647 h 2480"/>
                <a:gd name="T56" fmla="*/ 2147483647 w 6288"/>
                <a:gd name="T57" fmla="*/ 2147483647 h 2480"/>
                <a:gd name="T58" fmla="*/ 2147483647 w 6288"/>
                <a:gd name="T59" fmla="*/ 2147483647 h 2480"/>
                <a:gd name="T60" fmla="*/ 2147483647 w 6288"/>
                <a:gd name="T61" fmla="*/ 2147483647 h 2480"/>
                <a:gd name="T62" fmla="*/ 2147483647 w 6288"/>
                <a:gd name="T63" fmla="*/ 2147483647 h 2480"/>
                <a:gd name="T64" fmla="*/ 2147483647 w 6288"/>
                <a:gd name="T65" fmla="*/ 2147483647 h 2480"/>
                <a:gd name="T66" fmla="*/ 2147483647 w 6288"/>
                <a:gd name="T67" fmla="*/ 2147483647 h 2480"/>
                <a:gd name="T68" fmla="*/ 2147483647 w 6288"/>
                <a:gd name="T69" fmla="*/ 2147483647 h 2480"/>
                <a:gd name="T70" fmla="*/ 2147483647 w 6288"/>
                <a:gd name="T71" fmla="*/ 2147483647 h 2480"/>
                <a:gd name="T72" fmla="*/ 2147483647 w 6288"/>
                <a:gd name="T73" fmla="*/ 2147483647 h 2480"/>
                <a:gd name="T74" fmla="*/ 2147483647 w 6288"/>
                <a:gd name="T75" fmla="*/ 2147483647 h 2480"/>
                <a:gd name="T76" fmla="*/ 2147483647 w 6288"/>
                <a:gd name="T77" fmla="*/ 2147483647 h 2480"/>
                <a:gd name="T78" fmla="*/ 2147483647 w 6288"/>
                <a:gd name="T79" fmla="*/ 2147483647 h 2480"/>
                <a:gd name="T80" fmla="*/ 2147483647 w 6288"/>
                <a:gd name="T81" fmla="*/ 2147483647 h 2480"/>
                <a:gd name="T82" fmla="*/ 2147483647 w 6288"/>
                <a:gd name="T83" fmla="*/ 2147483647 h 2480"/>
                <a:gd name="T84" fmla="*/ 2147483647 w 6288"/>
                <a:gd name="T85" fmla="*/ 2147483647 h 2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88"/>
                <a:gd name="T130" fmla="*/ 0 h 2480"/>
                <a:gd name="T131" fmla="*/ 6288 w 6288"/>
                <a:gd name="T132" fmla="*/ 2480 h 24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88" h="2480">
                  <a:moveTo>
                    <a:pt x="0" y="430"/>
                  </a:moveTo>
                  <a:lnTo>
                    <a:pt x="9" y="346"/>
                  </a:lnTo>
                  <a:cubicBezTo>
                    <a:pt x="9" y="344"/>
                    <a:pt x="9" y="343"/>
                    <a:pt x="10" y="341"/>
                  </a:cubicBezTo>
                  <a:lnTo>
                    <a:pt x="34" y="265"/>
                  </a:lnTo>
                  <a:cubicBezTo>
                    <a:pt x="34" y="264"/>
                    <a:pt x="35" y="262"/>
                    <a:pt x="35" y="261"/>
                  </a:cubicBezTo>
                  <a:lnTo>
                    <a:pt x="72" y="192"/>
                  </a:lnTo>
                  <a:cubicBezTo>
                    <a:pt x="73" y="191"/>
                    <a:pt x="74" y="189"/>
                    <a:pt x="75" y="188"/>
                  </a:cubicBezTo>
                  <a:lnTo>
                    <a:pt x="125" y="128"/>
                  </a:lnTo>
                  <a:cubicBezTo>
                    <a:pt x="126" y="127"/>
                    <a:pt x="127" y="126"/>
                    <a:pt x="128" y="125"/>
                  </a:cubicBezTo>
                  <a:lnTo>
                    <a:pt x="188" y="75"/>
                  </a:lnTo>
                  <a:cubicBezTo>
                    <a:pt x="189" y="74"/>
                    <a:pt x="191" y="73"/>
                    <a:pt x="192" y="72"/>
                  </a:cubicBezTo>
                  <a:lnTo>
                    <a:pt x="261" y="35"/>
                  </a:lnTo>
                  <a:cubicBezTo>
                    <a:pt x="262" y="35"/>
                    <a:pt x="264" y="34"/>
                    <a:pt x="265" y="34"/>
                  </a:cubicBezTo>
                  <a:lnTo>
                    <a:pt x="341" y="10"/>
                  </a:lnTo>
                  <a:cubicBezTo>
                    <a:pt x="343" y="9"/>
                    <a:pt x="344" y="9"/>
                    <a:pt x="346" y="9"/>
                  </a:cubicBezTo>
                  <a:lnTo>
                    <a:pt x="428" y="1"/>
                  </a:lnTo>
                  <a:lnTo>
                    <a:pt x="5859" y="0"/>
                  </a:lnTo>
                  <a:lnTo>
                    <a:pt x="5944" y="9"/>
                  </a:lnTo>
                  <a:cubicBezTo>
                    <a:pt x="5945" y="9"/>
                    <a:pt x="5947" y="9"/>
                    <a:pt x="5949" y="10"/>
                  </a:cubicBezTo>
                  <a:lnTo>
                    <a:pt x="6025" y="34"/>
                  </a:lnTo>
                  <a:cubicBezTo>
                    <a:pt x="6026" y="34"/>
                    <a:pt x="6027" y="35"/>
                    <a:pt x="6029" y="35"/>
                  </a:cubicBezTo>
                  <a:lnTo>
                    <a:pt x="6098" y="72"/>
                  </a:lnTo>
                  <a:cubicBezTo>
                    <a:pt x="6099" y="73"/>
                    <a:pt x="6101" y="74"/>
                    <a:pt x="6102" y="75"/>
                  </a:cubicBezTo>
                  <a:lnTo>
                    <a:pt x="6162" y="125"/>
                  </a:lnTo>
                  <a:cubicBezTo>
                    <a:pt x="6163" y="126"/>
                    <a:pt x="6164" y="127"/>
                    <a:pt x="6165" y="128"/>
                  </a:cubicBezTo>
                  <a:lnTo>
                    <a:pt x="6214" y="188"/>
                  </a:lnTo>
                  <a:cubicBezTo>
                    <a:pt x="6215" y="189"/>
                    <a:pt x="6216" y="191"/>
                    <a:pt x="6217" y="192"/>
                  </a:cubicBezTo>
                  <a:lnTo>
                    <a:pt x="6254" y="261"/>
                  </a:lnTo>
                  <a:cubicBezTo>
                    <a:pt x="6254" y="262"/>
                    <a:pt x="6255" y="264"/>
                    <a:pt x="6255" y="265"/>
                  </a:cubicBezTo>
                  <a:lnTo>
                    <a:pt x="6279" y="341"/>
                  </a:lnTo>
                  <a:cubicBezTo>
                    <a:pt x="6280" y="343"/>
                    <a:pt x="6280" y="344"/>
                    <a:pt x="6280" y="346"/>
                  </a:cubicBezTo>
                  <a:lnTo>
                    <a:pt x="6288" y="428"/>
                  </a:lnTo>
                  <a:lnTo>
                    <a:pt x="6288" y="2051"/>
                  </a:lnTo>
                  <a:lnTo>
                    <a:pt x="6280" y="2136"/>
                  </a:lnTo>
                  <a:cubicBezTo>
                    <a:pt x="6280" y="2137"/>
                    <a:pt x="6280" y="2139"/>
                    <a:pt x="6279" y="2141"/>
                  </a:cubicBezTo>
                  <a:lnTo>
                    <a:pt x="6255" y="2217"/>
                  </a:lnTo>
                  <a:cubicBezTo>
                    <a:pt x="6255" y="2218"/>
                    <a:pt x="6254" y="2219"/>
                    <a:pt x="6254" y="2221"/>
                  </a:cubicBezTo>
                  <a:lnTo>
                    <a:pt x="6217" y="2290"/>
                  </a:lnTo>
                  <a:cubicBezTo>
                    <a:pt x="6216" y="2291"/>
                    <a:pt x="6215" y="2292"/>
                    <a:pt x="6214" y="2294"/>
                  </a:cubicBezTo>
                  <a:lnTo>
                    <a:pt x="6165" y="2354"/>
                  </a:lnTo>
                  <a:cubicBezTo>
                    <a:pt x="6164" y="2355"/>
                    <a:pt x="6163" y="2356"/>
                    <a:pt x="6162" y="2357"/>
                  </a:cubicBezTo>
                  <a:lnTo>
                    <a:pt x="6102" y="2406"/>
                  </a:lnTo>
                  <a:cubicBezTo>
                    <a:pt x="6100" y="2407"/>
                    <a:pt x="6099" y="2408"/>
                    <a:pt x="6098" y="2409"/>
                  </a:cubicBezTo>
                  <a:lnTo>
                    <a:pt x="6029" y="2446"/>
                  </a:lnTo>
                  <a:cubicBezTo>
                    <a:pt x="6027" y="2446"/>
                    <a:pt x="6026" y="2447"/>
                    <a:pt x="6025" y="2447"/>
                  </a:cubicBezTo>
                  <a:lnTo>
                    <a:pt x="5949" y="2471"/>
                  </a:lnTo>
                  <a:cubicBezTo>
                    <a:pt x="5947" y="2472"/>
                    <a:pt x="5945" y="2472"/>
                    <a:pt x="5944" y="2472"/>
                  </a:cubicBezTo>
                  <a:lnTo>
                    <a:pt x="5862" y="2480"/>
                  </a:lnTo>
                  <a:lnTo>
                    <a:pt x="430" y="2480"/>
                  </a:lnTo>
                  <a:lnTo>
                    <a:pt x="346" y="2472"/>
                  </a:lnTo>
                  <a:cubicBezTo>
                    <a:pt x="344" y="2472"/>
                    <a:pt x="343" y="2472"/>
                    <a:pt x="341" y="2471"/>
                  </a:cubicBezTo>
                  <a:lnTo>
                    <a:pt x="265" y="2447"/>
                  </a:lnTo>
                  <a:cubicBezTo>
                    <a:pt x="264" y="2447"/>
                    <a:pt x="262" y="2446"/>
                    <a:pt x="261" y="2446"/>
                  </a:cubicBezTo>
                  <a:lnTo>
                    <a:pt x="192" y="2409"/>
                  </a:lnTo>
                  <a:cubicBezTo>
                    <a:pt x="191" y="2408"/>
                    <a:pt x="189" y="2407"/>
                    <a:pt x="188" y="2406"/>
                  </a:cubicBezTo>
                  <a:lnTo>
                    <a:pt x="128" y="2357"/>
                  </a:lnTo>
                  <a:cubicBezTo>
                    <a:pt x="127" y="2356"/>
                    <a:pt x="126" y="2355"/>
                    <a:pt x="125" y="2354"/>
                  </a:cubicBezTo>
                  <a:lnTo>
                    <a:pt x="75" y="2294"/>
                  </a:lnTo>
                  <a:cubicBezTo>
                    <a:pt x="74" y="2293"/>
                    <a:pt x="73" y="2291"/>
                    <a:pt x="72" y="2290"/>
                  </a:cubicBezTo>
                  <a:lnTo>
                    <a:pt x="35" y="2221"/>
                  </a:lnTo>
                  <a:cubicBezTo>
                    <a:pt x="35" y="2219"/>
                    <a:pt x="34" y="2218"/>
                    <a:pt x="34" y="2217"/>
                  </a:cubicBezTo>
                  <a:lnTo>
                    <a:pt x="10" y="2141"/>
                  </a:lnTo>
                  <a:cubicBezTo>
                    <a:pt x="9" y="2139"/>
                    <a:pt x="9" y="2137"/>
                    <a:pt x="9" y="2136"/>
                  </a:cubicBezTo>
                  <a:lnTo>
                    <a:pt x="1" y="2054"/>
                  </a:lnTo>
                  <a:lnTo>
                    <a:pt x="0" y="430"/>
                  </a:lnTo>
                  <a:close/>
                  <a:moveTo>
                    <a:pt x="48" y="2049"/>
                  </a:moveTo>
                  <a:lnTo>
                    <a:pt x="56" y="2131"/>
                  </a:lnTo>
                  <a:lnTo>
                    <a:pt x="55" y="2126"/>
                  </a:lnTo>
                  <a:lnTo>
                    <a:pt x="79" y="2202"/>
                  </a:lnTo>
                  <a:lnTo>
                    <a:pt x="78" y="2198"/>
                  </a:lnTo>
                  <a:lnTo>
                    <a:pt x="115" y="2267"/>
                  </a:lnTo>
                  <a:lnTo>
                    <a:pt x="112" y="2263"/>
                  </a:lnTo>
                  <a:lnTo>
                    <a:pt x="162" y="2323"/>
                  </a:lnTo>
                  <a:lnTo>
                    <a:pt x="159" y="2320"/>
                  </a:lnTo>
                  <a:lnTo>
                    <a:pt x="219" y="2369"/>
                  </a:lnTo>
                  <a:lnTo>
                    <a:pt x="215" y="2366"/>
                  </a:lnTo>
                  <a:lnTo>
                    <a:pt x="284" y="2403"/>
                  </a:lnTo>
                  <a:lnTo>
                    <a:pt x="280" y="2402"/>
                  </a:lnTo>
                  <a:lnTo>
                    <a:pt x="356" y="2426"/>
                  </a:lnTo>
                  <a:lnTo>
                    <a:pt x="351" y="2425"/>
                  </a:lnTo>
                  <a:lnTo>
                    <a:pt x="430" y="2432"/>
                  </a:lnTo>
                  <a:lnTo>
                    <a:pt x="5857" y="2433"/>
                  </a:lnTo>
                  <a:lnTo>
                    <a:pt x="5939" y="2425"/>
                  </a:lnTo>
                  <a:lnTo>
                    <a:pt x="5934" y="2426"/>
                  </a:lnTo>
                  <a:lnTo>
                    <a:pt x="6010" y="2402"/>
                  </a:lnTo>
                  <a:lnTo>
                    <a:pt x="6006" y="2403"/>
                  </a:lnTo>
                  <a:lnTo>
                    <a:pt x="6075" y="2366"/>
                  </a:lnTo>
                  <a:lnTo>
                    <a:pt x="6071" y="2369"/>
                  </a:lnTo>
                  <a:lnTo>
                    <a:pt x="6131" y="2320"/>
                  </a:lnTo>
                  <a:lnTo>
                    <a:pt x="6128" y="2323"/>
                  </a:lnTo>
                  <a:lnTo>
                    <a:pt x="6177" y="2263"/>
                  </a:lnTo>
                  <a:lnTo>
                    <a:pt x="6174" y="2267"/>
                  </a:lnTo>
                  <a:lnTo>
                    <a:pt x="6211" y="2198"/>
                  </a:lnTo>
                  <a:lnTo>
                    <a:pt x="6210" y="2202"/>
                  </a:lnTo>
                  <a:lnTo>
                    <a:pt x="6234" y="2126"/>
                  </a:lnTo>
                  <a:lnTo>
                    <a:pt x="6233" y="2131"/>
                  </a:lnTo>
                  <a:lnTo>
                    <a:pt x="6240" y="2051"/>
                  </a:lnTo>
                  <a:lnTo>
                    <a:pt x="6241" y="433"/>
                  </a:lnTo>
                  <a:lnTo>
                    <a:pt x="6233" y="351"/>
                  </a:lnTo>
                  <a:lnTo>
                    <a:pt x="6234" y="356"/>
                  </a:lnTo>
                  <a:lnTo>
                    <a:pt x="6210" y="280"/>
                  </a:lnTo>
                  <a:lnTo>
                    <a:pt x="6211" y="284"/>
                  </a:lnTo>
                  <a:lnTo>
                    <a:pt x="6174" y="215"/>
                  </a:lnTo>
                  <a:lnTo>
                    <a:pt x="6177" y="219"/>
                  </a:lnTo>
                  <a:lnTo>
                    <a:pt x="6128" y="159"/>
                  </a:lnTo>
                  <a:lnTo>
                    <a:pt x="6131" y="162"/>
                  </a:lnTo>
                  <a:lnTo>
                    <a:pt x="6071" y="112"/>
                  </a:lnTo>
                  <a:lnTo>
                    <a:pt x="6075" y="115"/>
                  </a:lnTo>
                  <a:lnTo>
                    <a:pt x="6006" y="78"/>
                  </a:lnTo>
                  <a:lnTo>
                    <a:pt x="6010" y="79"/>
                  </a:lnTo>
                  <a:lnTo>
                    <a:pt x="5934" y="55"/>
                  </a:lnTo>
                  <a:lnTo>
                    <a:pt x="5939" y="56"/>
                  </a:lnTo>
                  <a:lnTo>
                    <a:pt x="5859" y="48"/>
                  </a:lnTo>
                  <a:lnTo>
                    <a:pt x="433" y="48"/>
                  </a:lnTo>
                  <a:lnTo>
                    <a:pt x="351" y="56"/>
                  </a:lnTo>
                  <a:lnTo>
                    <a:pt x="356" y="55"/>
                  </a:lnTo>
                  <a:lnTo>
                    <a:pt x="280" y="79"/>
                  </a:lnTo>
                  <a:lnTo>
                    <a:pt x="284" y="78"/>
                  </a:lnTo>
                  <a:lnTo>
                    <a:pt x="215" y="115"/>
                  </a:lnTo>
                  <a:lnTo>
                    <a:pt x="219" y="112"/>
                  </a:lnTo>
                  <a:lnTo>
                    <a:pt x="159" y="162"/>
                  </a:lnTo>
                  <a:lnTo>
                    <a:pt x="162" y="159"/>
                  </a:lnTo>
                  <a:lnTo>
                    <a:pt x="112" y="219"/>
                  </a:lnTo>
                  <a:lnTo>
                    <a:pt x="115" y="215"/>
                  </a:lnTo>
                  <a:lnTo>
                    <a:pt x="78" y="284"/>
                  </a:lnTo>
                  <a:lnTo>
                    <a:pt x="79" y="280"/>
                  </a:lnTo>
                  <a:lnTo>
                    <a:pt x="55" y="356"/>
                  </a:lnTo>
                  <a:lnTo>
                    <a:pt x="56" y="351"/>
                  </a:lnTo>
                  <a:lnTo>
                    <a:pt x="48" y="430"/>
                  </a:lnTo>
                  <a:lnTo>
                    <a:pt x="48" y="2049"/>
                  </a:lnTo>
                  <a:close/>
                </a:path>
              </a:pathLst>
            </a:custGeom>
            <a:solidFill>
              <a:srgbClr val="005F29"/>
            </a:solidFill>
            <a:ln w="0" cap="flat">
              <a:solidFill>
                <a:srgbClr val="005F29"/>
              </a:solidFill>
              <a:prstDash val="solid"/>
              <a:round/>
              <a:headEnd/>
              <a:tailEnd/>
            </a:ln>
          </p:spPr>
          <p:txBody>
            <a:bodyPr/>
            <a:lstStyle/>
            <a:p>
              <a:endParaRPr lang="en-US"/>
            </a:p>
          </p:txBody>
        </p:sp>
        <p:grpSp>
          <p:nvGrpSpPr>
            <p:cNvPr id="24635" name="Group 163"/>
            <p:cNvGrpSpPr>
              <a:grpSpLocks/>
            </p:cNvGrpSpPr>
            <p:nvPr/>
          </p:nvGrpSpPr>
          <p:grpSpPr bwMode="auto">
            <a:xfrm>
              <a:off x="1208088" y="4878388"/>
              <a:ext cx="2971800" cy="1157288"/>
              <a:chOff x="1208088" y="4878388"/>
              <a:chExt cx="2971800" cy="1157288"/>
            </a:xfrm>
          </p:grpSpPr>
          <p:sp>
            <p:nvSpPr>
              <p:cNvPr id="24636" name="Freeform 28"/>
              <p:cNvSpPr>
                <a:spLocks/>
              </p:cNvSpPr>
              <p:nvPr/>
            </p:nvSpPr>
            <p:spPr bwMode="auto">
              <a:xfrm>
                <a:off x="1208088" y="4878388"/>
                <a:ext cx="2971800" cy="1157288"/>
              </a:xfrm>
              <a:custGeom>
                <a:avLst/>
                <a:gdLst>
                  <a:gd name="T0" fmla="*/ 0 w 6240"/>
                  <a:gd name="T1" fmla="*/ 2147483647 h 2432"/>
                  <a:gd name="T2" fmla="*/ 2147483647 w 6240"/>
                  <a:gd name="T3" fmla="*/ 0 h 2432"/>
                  <a:gd name="T4" fmla="*/ 2147483647 w 6240"/>
                  <a:gd name="T5" fmla="*/ 0 h 2432"/>
                  <a:gd name="T6" fmla="*/ 2147483647 w 6240"/>
                  <a:gd name="T7" fmla="*/ 0 h 2432"/>
                  <a:gd name="T8" fmla="*/ 2147483647 w 6240"/>
                  <a:gd name="T9" fmla="*/ 0 h 2432"/>
                  <a:gd name="T10" fmla="*/ 2147483647 w 6240"/>
                  <a:gd name="T11" fmla="*/ 0 h 2432"/>
                  <a:gd name="T12" fmla="*/ 2147483647 w 6240"/>
                  <a:gd name="T13" fmla="*/ 2147483647 h 2432"/>
                  <a:gd name="T14" fmla="*/ 2147483647 w 6240"/>
                  <a:gd name="T15" fmla="*/ 2147483647 h 2432"/>
                  <a:gd name="T16" fmla="*/ 2147483647 w 6240"/>
                  <a:gd name="T17" fmla="*/ 2147483647 h 2432"/>
                  <a:gd name="T18" fmla="*/ 2147483647 w 6240"/>
                  <a:gd name="T19" fmla="*/ 2147483647 h 2432"/>
                  <a:gd name="T20" fmla="*/ 2147483647 w 6240"/>
                  <a:gd name="T21" fmla="*/ 2147483647 h 2432"/>
                  <a:gd name="T22" fmla="*/ 2147483647 w 6240"/>
                  <a:gd name="T23" fmla="*/ 2147483647 h 2432"/>
                  <a:gd name="T24" fmla="*/ 2147483647 w 6240"/>
                  <a:gd name="T25" fmla="*/ 2147483647 h 2432"/>
                  <a:gd name="T26" fmla="*/ 2147483647 w 6240"/>
                  <a:gd name="T27" fmla="*/ 2147483647 h 2432"/>
                  <a:gd name="T28" fmla="*/ 2147483647 w 6240"/>
                  <a:gd name="T29" fmla="*/ 2147483647 h 2432"/>
                  <a:gd name="T30" fmla="*/ 2147483647 w 6240"/>
                  <a:gd name="T31" fmla="*/ 2147483647 h 2432"/>
                  <a:gd name="T32" fmla="*/ 0 w 6240"/>
                  <a:gd name="T33" fmla="*/ 2147483647 h 2432"/>
                  <a:gd name="T34" fmla="*/ 0 w 6240"/>
                  <a:gd name="T35" fmla="*/ 2147483647 h 2432"/>
                  <a:gd name="T36" fmla="*/ 0 w 6240"/>
                  <a:gd name="T37" fmla="*/ 2147483647 h 24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40"/>
                  <a:gd name="T58" fmla="*/ 0 h 2432"/>
                  <a:gd name="T59" fmla="*/ 6240 w 6240"/>
                  <a:gd name="T60" fmla="*/ 2432 h 24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40" h="2432">
                    <a:moveTo>
                      <a:pt x="0" y="406"/>
                    </a:moveTo>
                    <a:cubicBezTo>
                      <a:pt x="0" y="182"/>
                      <a:pt x="182" y="0"/>
                      <a:pt x="406" y="0"/>
                    </a:cubicBezTo>
                    <a:cubicBezTo>
                      <a:pt x="406" y="0"/>
                      <a:pt x="406" y="0"/>
                      <a:pt x="406" y="0"/>
                    </a:cubicBezTo>
                    <a:lnTo>
                      <a:pt x="5835" y="0"/>
                    </a:lnTo>
                    <a:cubicBezTo>
                      <a:pt x="6059" y="0"/>
                      <a:pt x="6240" y="182"/>
                      <a:pt x="6240" y="406"/>
                    </a:cubicBezTo>
                    <a:cubicBezTo>
                      <a:pt x="6240" y="406"/>
                      <a:pt x="6240" y="406"/>
                      <a:pt x="6240" y="406"/>
                    </a:cubicBezTo>
                    <a:lnTo>
                      <a:pt x="6240" y="2027"/>
                    </a:lnTo>
                    <a:cubicBezTo>
                      <a:pt x="6240" y="2251"/>
                      <a:pt x="6059" y="2432"/>
                      <a:pt x="5835" y="2432"/>
                    </a:cubicBezTo>
                    <a:cubicBezTo>
                      <a:pt x="5835" y="2432"/>
                      <a:pt x="5835" y="2432"/>
                      <a:pt x="5835" y="2432"/>
                    </a:cubicBezTo>
                    <a:lnTo>
                      <a:pt x="406" y="2432"/>
                    </a:lnTo>
                    <a:cubicBezTo>
                      <a:pt x="182" y="2432"/>
                      <a:pt x="0" y="2251"/>
                      <a:pt x="0" y="2027"/>
                    </a:cubicBezTo>
                    <a:cubicBezTo>
                      <a:pt x="0" y="2027"/>
                      <a:pt x="0" y="2027"/>
                      <a:pt x="0" y="2027"/>
                    </a:cubicBezTo>
                    <a:lnTo>
                      <a:pt x="0" y="406"/>
                    </a:lnTo>
                    <a:close/>
                  </a:path>
                </a:pathLst>
              </a:custGeom>
              <a:solidFill>
                <a:srgbClr val="AFE4B4"/>
              </a:solidFill>
              <a:ln w="0">
                <a:solidFill>
                  <a:srgbClr val="000000"/>
                </a:solidFill>
                <a:prstDash val="solid"/>
                <a:round/>
                <a:headEnd/>
                <a:tailEnd/>
              </a:ln>
            </p:spPr>
            <p:txBody>
              <a:bodyPr/>
              <a:lstStyle/>
              <a:p>
                <a:endParaRPr lang="en-US"/>
              </a:p>
            </p:txBody>
          </p:sp>
          <p:sp>
            <p:nvSpPr>
              <p:cNvPr id="24637" name="Rectangle 30"/>
              <p:cNvSpPr>
                <a:spLocks noChangeArrowheads="1"/>
              </p:cNvSpPr>
              <p:nvPr/>
            </p:nvSpPr>
            <p:spPr bwMode="auto">
              <a:xfrm>
                <a:off x="1790701" y="5735638"/>
                <a:ext cx="1866900" cy="236538"/>
              </a:xfrm>
              <a:prstGeom prst="rect">
                <a:avLst/>
              </a:prstGeom>
              <a:noFill/>
              <a:ln w="9525">
                <a:noFill/>
                <a:miter lim="800000"/>
                <a:headEnd/>
                <a:tailEnd/>
              </a:ln>
            </p:spPr>
            <p:txBody>
              <a:bodyPr wrap="none" lIns="0" tIns="0" rIns="0" bIns="0">
                <a:spAutoFit/>
              </a:bodyPr>
              <a:lstStyle/>
              <a:p>
                <a:r>
                  <a:rPr lang="en-US" sz="1400">
                    <a:solidFill>
                      <a:srgbClr val="000000"/>
                    </a:solidFill>
                  </a:rPr>
                  <a:t>Coordination Functions</a:t>
                </a:r>
                <a:endParaRPr lang="en-US" sz="2400"/>
              </a:p>
            </p:txBody>
          </p:sp>
          <p:pic>
            <p:nvPicPr>
              <p:cNvPr id="24638" name="Picture 85"/>
              <p:cNvPicPr>
                <a:picLocks noChangeAspect="1" noChangeArrowheads="1"/>
              </p:cNvPicPr>
              <p:nvPr/>
            </p:nvPicPr>
            <p:blipFill>
              <a:blip r:embed="rId8" cstate="print"/>
              <a:srcRect/>
              <a:stretch>
                <a:fillRect/>
              </a:stretch>
            </p:blipFill>
            <p:spPr bwMode="auto">
              <a:xfrm>
                <a:off x="1276351" y="4946650"/>
                <a:ext cx="952500" cy="800100"/>
              </a:xfrm>
              <a:prstGeom prst="rect">
                <a:avLst/>
              </a:prstGeom>
              <a:noFill/>
              <a:ln w="9525">
                <a:noFill/>
                <a:miter lim="800000"/>
                <a:headEnd/>
                <a:tailEnd/>
              </a:ln>
            </p:spPr>
          </p:pic>
          <p:sp>
            <p:nvSpPr>
              <p:cNvPr id="24639" name="Rectangle 86"/>
              <p:cNvSpPr>
                <a:spLocks noChangeArrowheads="1"/>
              </p:cNvSpPr>
              <p:nvPr/>
            </p:nvSpPr>
            <p:spPr bwMode="auto">
              <a:xfrm>
                <a:off x="1508126" y="5030788"/>
                <a:ext cx="623888" cy="182563"/>
              </a:xfrm>
              <a:prstGeom prst="rect">
                <a:avLst/>
              </a:prstGeom>
              <a:noFill/>
              <a:ln w="9525">
                <a:noFill/>
                <a:miter lim="800000"/>
                <a:headEnd/>
                <a:tailEnd/>
              </a:ln>
            </p:spPr>
            <p:txBody>
              <a:bodyPr wrap="none" lIns="0" tIns="0" rIns="0" bIns="0">
                <a:spAutoFit/>
              </a:bodyPr>
              <a:lstStyle/>
              <a:p>
                <a:r>
                  <a:rPr lang="en-US" sz="1000">
                    <a:solidFill>
                      <a:srgbClr val="FFFFFF"/>
                    </a:solidFill>
                  </a:rPr>
                  <a:t>Program </a:t>
                </a:r>
                <a:endParaRPr lang="en-US" sz="2400"/>
              </a:p>
            </p:txBody>
          </p:sp>
          <p:sp>
            <p:nvSpPr>
              <p:cNvPr id="24640" name="Rectangle 87"/>
              <p:cNvSpPr>
                <a:spLocks noChangeArrowheads="1"/>
              </p:cNvSpPr>
              <p:nvPr/>
            </p:nvSpPr>
            <p:spPr bwMode="auto">
              <a:xfrm>
                <a:off x="1592263" y="5183188"/>
                <a:ext cx="441325" cy="182563"/>
              </a:xfrm>
              <a:prstGeom prst="rect">
                <a:avLst/>
              </a:prstGeom>
              <a:noFill/>
              <a:ln w="9525">
                <a:noFill/>
                <a:miter lim="800000"/>
                <a:headEnd/>
                <a:tailEnd/>
              </a:ln>
            </p:spPr>
            <p:txBody>
              <a:bodyPr wrap="none" lIns="0" tIns="0" rIns="0" bIns="0">
                <a:spAutoFit/>
              </a:bodyPr>
              <a:lstStyle/>
              <a:p>
                <a:r>
                  <a:rPr lang="en-US" sz="1000">
                    <a:solidFill>
                      <a:srgbClr val="FFFFFF"/>
                    </a:solidFill>
                  </a:rPr>
                  <a:t>Mgmt </a:t>
                </a:r>
                <a:endParaRPr lang="en-US" sz="2400"/>
              </a:p>
            </p:txBody>
          </p:sp>
          <p:sp>
            <p:nvSpPr>
              <p:cNvPr id="24641" name="Rectangle 88"/>
              <p:cNvSpPr>
                <a:spLocks noChangeArrowheads="1"/>
              </p:cNvSpPr>
              <p:nvPr/>
            </p:nvSpPr>
            <p:spPr bwMode="auto">
              <a:xfrm>
                <a:off x="1584326" y="5335588"/>
                <a:ext cx="419100" cy="182563"/>
              </a:xfrm>
              <a:prstGeom prst="rect">
                <a:avLst/>
              </a:prstGeom>
              <a:noFill/>
              <a:ln w="9525">
                <a:noFill/>
                <a:miter lim="800000"/>
                <a:headEnd/>
                <a:tailEnd/>
              </a:ln>
            </p:spPr>
            <p:txBody>
              <a:bodyPr wrap="none" lIns="0" tIns="0" rIns="0" bIns="0">
                <a:spAutoFit/>
              </a:bodyPr>
              <a:lstStyle/>
              <a:p>
                <a:r>
                  <a:rPr lang="en-US" sz="1000">
                    <a:solidFill>
                      <a:srgbClr val="FFFFFF"/>
                    </a:solidFill>
                  </a:rPr>
                  <a:t>Office</a:t>
                </a:r>
                <a:endParaRPr lang="en-US" sz="2400"/>
              </a:p>
            </p:txBody>
          </p:sp>
          <p:sp>
            <p:nvSpPr>
              <p:cNvPr id="24642" name="Rectangle 89"/>
              <p:cNvSpPr>
                <a:spLocks noChangeArrowheads="1"/>
              </p:cNvSpPr>
              <p:nvPr/>
            </p:nvSpPr>
            <p:spPr bwMode="auto">
              <a:xfrm>
                <a:off x="1562101" y="5487988"/>
                <a:ext cx="463550" cy="182563"/>
              </a:xfrm>
              <a:prstGeom prst="rect">
                <a:avLst/>
              </a:prstGeom>
              <a:noFill/>
              <a:ln w="9525">
                <a:noFill/>
                <a:miter lim="800000"/>
                <a:headEnd/>
                <a:tailEnd/>
              </a:ln>
            </p:spPr>
            <p:txBody>
              <a:bodyPr wrap="none" lIns="0" tIns="0" rIns="0" bIns="0">
                <a:spAutoFit/>
              </a:bodyPr>
              <a:lstStyle/>
              <a:p>
                <a:r>
                  <a:rPr lang="en-US" sz="1000">
                    <a:solidFill>
                      <a:srgbClr val="FFFFFF"/>
                    </a:solidFill>
                  </a:rPr>
                  <a:t>(PMO)</a:t>
                </a:r>
                <a:endParaRPr lang="en-US" sz="2400"/>
              </a:p>
            </p:txBody>
          </p:sp>
          <p:pic>
            <p:nvPicPr>
              <p:cNvPr id="24643" name="Picture 91"/>
              <p:cNvPicPr>
                <a:picLocks noChangeAspect="1" noChangeArrowheads="1"/>
              </p:cNvPicPr>
              <p:nvPr/>
            </p:nvPicPr>
            <p:blipFill>
              <a:blip r:embed="rId9" cstate="print"/>
              <a:srcRect/>
              <a:stretch>
                <a:fillRect/>
              </a:stretch>
            </p:blipFill>
            <p:spPr bwMode="auto">
              <a:xfrm>
                <a:off x="2190751" y="4946650"/>
                <a:ext cx="952500" cy="800100"/>
              </a:xfrm>
              <a:prstGeom prst="rect">
                <a:avLst/>
              </a:prstGeom>
              <a:noFill/>
              <a:ln w="9525">
                <a:noFill/>
                <a:miter lim="800000"/>
                <a:headEnd/>
                <a:tailEnd/>
              </a:ln>
            </p:spPr>
          </p:pic>
          <p:sp>
            <p:nvSpPr>
              <p:cNvPr id="24644" name="Rectangle 92"/>
              <p:cNvSpPr>
                <a:spLocks noChangeArrowheads="1"/>
              </p:cNvSpPr>
              <p:nvPr/>
            </p:nvSpPr>
            <p:spPr bwMode="auto">
              <a:xfrm>
                <a:off x="2460626" y="5030788"/>
                <a:ext cx="547688" cy="182563"/>
              </a:xfrm>
              <a:prstGeom prst="rect">
                <a:avLst/>
              </a:prstGeom>
              <a:noFill/>
              <a:ln w="9525">
                <a:noFill/>
                <a:miter lim="800000"/>
                <a:headEnd/>
                <a:tailEnd/>
              </a:ln>
            </p:spPr>
            <p:txBody>
              <a:bodyPr wrap="none" lIns="0" tIns="0" rIns="0" bIns="0">
                <a:spAutoFit/>
              </a:bodyPr>
              <a:lstStyle/>
              <a:p>
                <a:r>
                  <a:rPr lang="en-US" sz="1000">
                    <a:solidFill>
                      <a:srgbClr val="FFFFFF"/>
                    </a:solidFill>
                  </a:rPr>
                  <a:t>Comm. </a:t>
                </a:r>
                <a:endParaRPr lang="en-US" sz="2400"/>
              </a:p>
            </p:txBody>
          </p:sp>
          <p:sp>
            <p:nvSpPr>
              <p:cNvPr id="24645" name="Rectangle 93"/>
              <p:cNvSpPr>
                <a:spLocks noChangeArrowheads="1"/>
              </p:cNvSpPr>
              <p:nvPr/>
            </p:nvSpPr>
            <p:spPr bwMode="auto">
              <a:xfrm>
                <a:off x="2384426" y="5183188"/>
                <a:ext cx="700088" cy="182563"/>
              </a:xfrm>
              <a:prstGeom prst="rect">
                <a:avLst/>
              </a:prstGeom>
              <a:noFill/>
              <a:ln w="9525">
                <a:noFill/>
                <a:miter lim="800000"/>
                <a:headEnd/>
                <a:tailEnd/>
              </a:ln>
            </p:spPr>
            <p:txBody>
              <a:bodyPr wrap="none" lIns="0" tIns="0" rIns="0" bIns="0">
                <a:spAutoFit/>
              </a:bodyPr>
              <a:lstStyle/>
              <a:p>
                <a:r>
                  <a:rPr lang="en-US" sz="1000">
                    <a:solidFill>
                      <a:srgbClr val="FFFFFF"/>
                    </a:solidFill>
                  </a:rPr>
                  <a:t>Marketing </a:t>
                </a:r>
                <a:endParaRPr lang="en-US" sz="2400"/>
              </a:p>
            </p:txBody>
          </p:sp>
          <p:sp>
            <p:nvSpPr>
              <p:cNvPr id="24646" name="Rectangle 94"/>
              <p:cNvSpPr>
                <a:spLocks noChangeArrowheads="1"/>
              </p:cNvSpPr>
              <p:nvPr/>
            </p:nvSpPr>
            <p:spPr bwMode="auto">
              <a:xfrm>
                <a:off x="2384426" y="5335588"/>
                <a:ext cx="708025" cy="182563"/>
              </a:xfrm>
              <a:prstGeom prst="rect">
                <a:avLst/>
              </a:prstGeom>
              <a:noFill/>
              <a:ln w="9525">
                <a:noFill/>
                <a:miter lim="800000"/>
                <a:headEnd/>
                <a:tailEnd/>
              </a:ln>
            </p:spPr>
            <p:txBody>
              <a:bodyPr wrap="none" lIns="0" tIns="0" rIns="0" bIns="0">
                <a:spAutoFit/>
              </a:bodyPr>
              <a:lstStyle/>
              <a:p>
                <a:r>
                  <a:rPr lang="en-US" sz="1000">
                    <a:solidFill>
                      <a:srgbClr val="FFFFFF"/>
                    </a:solidFill>
                  </a:rPr>
                  <a:t>Education </a:t>
                </a:r>
                <a:endParaRPr lang="en-US" sz="2400"/>
              </a:p>
            </p:txBody>
          </p:sp>
          <p:sp>
            <p:nvSpPr>
              <p:cNvPr id="24647" name="Rectangle 95"/>
              <p:cNvSpPr>
                <a:spLocks noChangeArrowheads="1"/>
              </p:cNvSpPr>
              <p:nvPr/>
            </p:nvSpPr>
            <p:spPr bwMode="auto">
              <a:xfrm>
                <a:off x="2484438" y="5487988"/>
                <a:ext cx="457200" cy="182563"/>
              </a:xfrm>
              <a:prstGeom prst="rect">
                <a:avLst/>
              </a:prstGeom>
              <a:noFill/>
              <a:ln w="9525">
                <a:noFill/>
                <a:miter lim="800000"/>
                <a:headEnd/>
                <a:tailEnd/>
              </a:ln>
            </p:spPr>
            <p:txBody>
              <a:bodyPr wrap="none" lIns="0" tIns="0" rIns="0" bIns="0">
                <a:spAutoFit/>
              </a:bodyPr>
              <a:lstStyle/>
              <a:p>
                <a:r>
                  <a:rPr lang="en-US" sz="1000">
                    <a:solidFill>
                      <a:srgbClr val="FFFFFF"/>
                    </a:solidFill>
                  </a:rPr>
                  <a:t>(CME)</a:t>
                </a:r>
                <a:endParaRPr lang="en-US" sz="2400"/>
              </a:p>
            </p:txBody>
          </p:sp>
          <p:pic>
            <p:nvPicPr>
              <p:cNvPr id="24648" name="Picture 97"/>
              <p:cNvPicPr>
                <a:picLocks noChangeAspect="1" noChangeArrowheads="1"/>
              </p:cNvPicPr>
              <p:nvPr/>
            </p:nvPicPr>
            <p:blipFill>
              <a:blip r:embed="rId10" cstate="print"/>
              <a:srcRect/>
              <a:stretch>
                <a:fillRect/>
              </a:stretch>
            </p:blipFill>
            <p:spPr bwMode="auto">
              <a:xfrm>
                <a:off x="3105151" y="4946650"/>
                <a:ext cx="1020763" cy="800100"/>
              </a:xfrm>
              <a:prstGeom prst="rect">
                <a:avLst/>
              </a:prstGeom>
              <a:noFill/>
              <a:ln w="9525">
                <a:noFill/>
                <a:miter lim="800000"/>
                <a:headEnd/>
                <a:tailEnd/>
              </a:ln>
            </p:spPr>
          </p:pic>
          <p:sp>
            <p:nvSpPr>
              <p:cNvPr id="24649" name="Rectangle 98"/>
              <p:cNvSpPr>
                <a:spLocks noChangeArrowheads="1"/>
              </p:cNvSpPr>
              <p:nvPr/>
            </p:nvSpPr>
            <p:spPr bwMode="auto">
              <a:xfrm>
                <a:off x="3360738" y="5030788"/>
                <a:ext cx="654050" cy="182563"/>
              </a:xfrm>
              <a:prstGeom prst="rect">
                <a:avLst/>
              </a:prstGeom>
              <a:noFill/>
              <a:ln w="9525">
                <a:noFill/>
                <a:miter lim="800000"/>
                <a:headEnd/>
                <a:tailEnd/>
              </a:ln>
            </p:spPr>
            <p:txBody>
              <a:bodyPr wrap="none" lIns="0" tIns="0" rIns="0" bIns="0">
                <a:spAutoFit/>
              </a:bodyPr>
              <a:lstStyle/>
              <a:p>
                <a:r>
                  <a:rPr lang="en-US" sz="1000">
                    <a:solidFill>
                      <a:srgbClr val="FFFFFF"/>
                    </a:solidFill>
                  </a:rPr>
                  <a:t>Bylaws &amp; </a:t>
                </a:r>
                <a:endParaRPr lang="en-US" sz="2400"/>
              </a:p>
            </p:txBody>
          </p:sp>
          <p:sp>
            <p:nvSpPr>
              <p:cNvPr id="24650" name="Rectangle 99"/>
              <p:cNvSpPr>
                <a:spLocks noChangeArrowheads="1"/>
              </p:cNvSpPr>
              <p:nvPr/>
            </p:nvSpPr>
            <p:spPr bwMode="auto">
              <a:xfrm>
                <a:off x="3336926" y="5183188"/>
                <a:ext cx="700088" cy="182563"/>
              </a:xfrm>
              <a:prstGeom prst="rect">
                <a:avLst/>
              </a:prstGeom>
              <a:noFill/>
              <a:ln w="9525">
                <a:noFill/>
                <a:miter lim="800000"/>
                <a:headEnd/>
                <a:tailEnd/>
              </a:ln>
            </p:spPr>
            <p:txBody>
              <a:bodyPr wrap="none" lIns="0" tIns="0" rIns="0" bIns="0">
                <a:spAutoFit/>
              </a:bodyPr>
              <a:lstStyle/>
              <a:p>
                <a:r>
                  <a:rPr lang="en-US" sz="1000">
                    <a:solidFill>
                      <a:srgbClr val="FFFFFF"/>
                    </a:solidFill>
                  </a:rPr>
                  <a:t>Operating </a:t>
                </a:r>
                <a:endParaRPr lang="en-US" sz="2400"/>
              </a:p>
            </p:txBody>
          </p:sp>
          <p:sp>
            <p:nvSpPr>
              <p:cNvPr id="24651" name="Rectangle 100"/>
              <p:cNvSpPr>
                <a:spLocks noChangeArrowheads="1"/>
              </p:cNvSpPr>
              <p:nvPr/>
            </p:nvSpPr>
            <p:spPr bwMode="auto">
              <a:xfrm>
                <a:off x="3292476" y="5335588"/>
                <a:ext cx="798513" cy="182563"/>
              </a:xfrm>
              <a:prstGeom prst="rect">
                <a:avLst/>
              </a:prstGeom>
              <a:noFill/>
              <a:ln w="9525">
                <a:noFill/>
                <a:miter lim="800000"/>
                <a:headEnd/>
                <a:tailEnd/>
              </a:ln>
            </p:spPr>
            <p:txBody>
              <a:bodyPr wrap="none" lIns="0" tIns="0" rIns="0" bIns="0">
                <a:spAutoFit/>
              </a:bodyPr>
              <a:lstStyle/>
              <a:p>
                <a:r>
                  <a:rPr lang="en-US" sz="1000">
                    <a:solidFill>
                      <a:srgbClr val="FFFFFF"/>
                    </a:solidFill>
                  </a:rPr>
                  <a:t>Procedures </a:t>
                </a:r>
                <a:endParaRPr lang="en-US" sz="2400"/>
              </a:p>
            </p:txBody>
          </p:sp>
          <p:sp>
            <p:nvSpPr>
              <p:cNvPr id="24652" name="Rectangle 101"/>
              <p:cNvSpPr>
                <a:spLocks noChangeArrowheads="1"/>
              </p:cNvSpPr>
              <p:nvPr/>
            </p:nvSpPr>
            <p:spPr bwMode="auto">
              <a:xfrm>
                <a:off x="3443288" y="5487988"/>
                <a:ext cx="441325" cy="182563"/>
              </a:xfrm>
              <a:prstGeom prst="rect">
                <a:avLst/>
              </a:prstGeom>
              <a:noFill/>
              <a:ln w="9525">
                <a:noFill/>
                <a:miter lim="800000"/>
                <a:headEnd/>
                <a:tailEnd/>
              </a:ln>
            </p:spPr>
            <p:txBody>
              <a:bodyPr wrap="none" lIns="0" tIns="0" rIns="0" bIns="0">
                <a:spAutoFit/>
              </a:bodyPr>
              <a:lstStyle/>
              <a:p>
                <a:r>
                  <a:rPr lang="en-US" sz="1000">
                    <a:solidFill>
                      <a:srgbClr val="FFFFFF"/>
                    </a:solidFill>
                  </a:rPr>
                  <a:t>(BOP)</a:t>
                </a:r>
                <a:endParaRPr lang="en-US" sz="2400"/>
              </a:p>
            </p:txBody>
          </p:sp>
        </p:grpSp>
      </p:grpSp>
      <p:sp>
        <p:nvSpPr>
          <p:cNvPr id="24628" name="Rectangle 93"/>
          <p:cNvSpPr>
            <a:spLocks noChangeArrowheads="1"/>
          </p:cNvSpPr>
          <p:nvPr/>
        </p:nvSpPr>
        <p:spPr bwMode="auto">
          <a:xfrm>
            <a:off x="3281363" y="5989638"/>
            <a:ext cx="2790825" cy="457200"/>
          </a:xfrm>
          <a:prstGeom prst="rect">
            <a:avLst/>
          </a:prstGeom>
          <a:noFill/>
          <a:ln w="9525">
            <a:noFill/>
            <a:miter lim="800000"/>
            <a:headEnd/>
            <a:tailEnd/>
          </a:ln>
        </p:spPr>
        <p:txBody>
          <a:bodyPr wrap="none">
            <a:spAutoFit/>
          </a:bodyPr>
          <a:lstStyle/>
          <a:p>
            <a:r>
              <a:rPr lang="en-US" sz="2400" dirty="0">
                <a:solidFill>
                  <a:srgbClr val="000000"/>
                </a:solidFill>
              </a:rPr>
              <a:t>SGIP Membership</a:t>
            </a:r>
          </a:p>
        </p:txBody>
      </p:sp>
      <p:pic>
        <p:nvPicPr>
          <p:cNvPr id="24629" name="Picture 3" descr="C:\Current Projects\NIST Phase II\Communications\SGIP_Logo_Gif.gif"/>
          <p:cNvPicPr>
            <a:picLocks noChangeAspect="1" noChangeArrowheads="1"/>
          </p:cNvPicPr>
          <p:nvPr/>
        </p:nvPicPr>
        <p:blipFill>
          <a:blip r:embed="rId11" cstate="print"/>
          <a:srcRect/>
          <a:stretch>
            <a:fillRect/>
          </a:stretch>
        </p:blipFill>
        <p:spPr bwMode="auto">
          <a:xfrm>
            <a:off x="219075" y="228600"/>
            <a:ext cx="1228725" cy="792163"/>
          </a:xfrm>
          <a:prstGeom prst="rect">
            <a:avLst/>
          </a:prstGeom>
          <a:noFill/>
          <a:ln w="9525">
            <a:noFill/>
            <a:miter lim="800000"/>
            <a:headEnd/>
            <a:tailEnd/>
          </a:ln>
        </p:spPr>
      </p:pic>
      <p:grpSp>
        <p:nvGrpSpPr>
          <p:cNvPr id="24630" name="Group 94"/>
          <p:cNvGrpSpPr>
            <a:grpSpLocks/>
          </p:cNvGrpSpPr>
          <p:nvPr/>
        </p:nvGrpSpPr>
        <p:grpSpPr bwMode="auto">
          <a:xfrm>
            <a:off x="5241925" y="5081588"/>
            <a:ext cx="2362200" cy="487362"/>
            <a:chOff x="4159" y="3101"/>
            <a:chExt cx="533" cy="307"/>
          </a:xfrm>
        </p:grpSpPr>
        <p:pic>
          <p:nvPicPr>
            <p:cNvPr id="24632" name="Rounded Rectangle 19"/>
            <p:cNvPicPr>
              <a:picLocks noChangeArrowheads="1"/>
            </p:cNvPicPr>
            <p:nvPr/>
          </p:nvPicPr>
          <p:blipFill>
            <a:blip r:embed="rId3" cstate="print"/>
            <a:srcRect/>
            <a:stretch>
              <a:fillRect/>
            </a:stretch>
          </p:blipFill>
          <p:spPr bwMode="auto">
            <a:xfrm>
              <a:off x="4159" y="3101"/>
              <a:ext cx="533" cy="307"/>
            </a:xfrm>
            <a:prstGeom prst="rect">
              <a:avLst/>
            </a:prstGeom>
            <a:noFill/>
            <a:ln w="9525">
              <a:noFill/>
              <a:miter lim="800000"/>
              <a:headEnd/>
              <a:tailEnd/>
            </a:ln>
          </p:spPr>
        </p:pic>
        <p:sp>
          <p:nvSpPr>
            <p:cNvPr id="24633" name="Text Box 30"/>
            <p:cNvSpPr txBox="1">
              <a:spLocks noChangeArrowheads="1"/>
            </p:cNvSpPr>
            <p:nvPr/>
          </p:nvSpPr>
          <p:spPr bwMode="auto">
            <a:xfrm>
              <a:off x="4208" y="3135"/>
              <a:ext cx="436" cy="216"/>
            </a:xfrm>
            <a:prstGeom prst="rect">
              <a:avLst/>
            </a:prstGeom>
            <a:noFill/>
            <a:ln w="9525">
              <a:noFill/>
              <a:miter lim="800000"/>
              <a:headEnd/>
              <a:tailEnd/>
            </a:ln>
          </p:spPr>
          <p:txBody>
            <a:bodyPr anchor="ctr"/>
            <a:lstStyle/>
            <a:p>
              <a:pPr algn="ctr"/>
              <a:r>
                <a:rPr lang="en-US" sz="1200">
                  <a:solidFill>
                    <a:srgbClr val="FFFFFF"/>
                  </a:solidFill>
                </a:rPr>
                <a:t>Electromagnetic Interoperability Issues</a:t>
              </a:r>
            </a:p>
          </p:txBody>
        </p:sp>
      </p:grpSp>
      <p:sp>
        <p:nvSpPr>
          <p:cNvPr id="24631" name="Slide Number Placeholder 10"/>
          <p:cNvSpPr>
            <a:spLocks noGrp="1"/>
          </p:cNvSpPr>
          <p:nvPr>
            <p:ph type="sldNum" sz="quarter" idx="16"/>
          </p:nvPr>
        </p:nvSpPr>
        <p:spPr>
          <a:xfrm>
            <a:off x="6507537" y="6427693"/>
            <a:ext cx="2133600" cy="297423"/>
          </a:xfrm>
          <a:noFill/>
          <a:ln>
            <a:miter lim="800000"/>
            <a:headEnd/>
            <a:tailEnd/>
          </a:ln>
        </p:spPr>
        <p:txBody>
          <a:bodyPr/>
          <a:lstStyle/>
          <a:p>
            <a:fld id="{2BABB6BE-72FB-4F9A-A5A7-9967B17EDFEF}"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6"/>
          <p:cNvPicPr>
            <a:picLocks noChangeAspect="1"/>
          </p:cNvPicPr>
          <p:nvPr/>
        </p:nvPicPr>
        <p:blipFill>
          <a:blip r:embed="rId2" cstate="print"/>
          <a:srcRect/>
          <a:stretch>
            <a:fillRect/>
          </a:stretch>
        </p:blipFill>
        <p:spPr bwMode="auto">
          <a:xfrm>
            <a:off x="2743200" y="5880100"/>
            <a:ext cx="3314700" cy="977900"/>
          </a:xfrm>
          <a:prstGeom prst="rect">
            <a:avLst/>
          </a:prstGeom>
          <a:noFill/>
          <a:ln w="9525">
            <a:noFill/>
            <a:miter lim="800000"/>
            <a:headEnd/>
            <a:tailEnd/>
          </a:ln>
        </p:spPr>
      </p:pic>
      <p:sp>
        <p:nvSpPr>
          <p:cNvPr id="37891" name="Title 1"/>
          <p:cNvSpPr>
            <a:spLocks noGrp="1"/>
          </p:cNvSpPr>
          <p:nvPr>
            <p:ph type="title"/>
          </p:nvPr>
        </p:nvSpPr>
        <p:spPr>
          <a:xfrm>
            <a:off x="354106" y="222250"/>
            <a:ext cx="8407400" cy="685800"/>
          </a:xfrm>
        </p:spPr>
        <p:txBody>
          <a:bodyPr>
            <a:normAutofit fontScale="90000"/>
          </a:bodyPr>
          <a:lstStyle/>
          <a:p>
            <a:pPr eaLnBrk="1" hangingPunct="1">
              <a:defRPr/>
            </a:pPr>
            <a:r>
              <a:rPr lang="en-US" dirty="0" smtClean="0"/>
              <a:t>Standards Come from Many Developers </a:t>
            </a:r>
          </a:p>
        </p:txBody>
      </p:sp>
      <p:pic>
        <p:nvPicPr>
          <p:cNvPr id="26627" name="Picture 9"/>
          <p:cNvPicPr>
            <a:picLocks noChangeAspect="1"/>
          </p:cNvPicPr>
          <p:nvPr/>
        </p:nvPicPr>
        <p:blipFill>
          <a:blip r:embed="rId3" cstate="print"/>
          <a:srcRect l="5537" t="13585" r="5537" b="40755"/>
          <a:stretch>
            <a:fillRect/>
          </a:stretch>
        </p:blipFill>
        <p:spPr bwMode="auto">
          <a:xfrm>
            <a:off x="4114800" y="5867400"/>
            <a:ext cx="1468438" cy="307975"/>
          </a:xfrm>
          <a:prstGeom prst="rect">
            <a:avLst/>
          </a:prstGeom>
          <a:noFill/>
          <a:ln w="9525">
            <a:noFill/>
            <a:miter lim="800000"/>
            <a:headEnd/>
            <a:tailEnd/>
          </a:ln>
        </p:spPr>
      </p:pic>
      <p:pic>
        <p:nvPicPr>
          <p:cNvPr id="26628" name="Picture 10"/>
          <p:cNvPicPr>
            <a:picLocks noChangeAspect="1"/>
          </p:cNvPicPr>
          <p:nvPr/>
        </p:nvPicPr>
        <p:blipFill>
          <a:blip r:embed="rId4" cstate="print"/>
          <a:srcRect b="48650"/>
          <a:stretch>
            <a:fillRect/>
          </a:stretch>
        </p:blipFill>
        <p:spPr bwMode="auto">
          <a:xfrm>
            <a:off x="3200400" y="2286000"/>
            <a:ext cx="1587500" cy="482600"/>
          </a:xfrm>
          <a:prstGeom prst="rect">
            <a:avLst/>
          </a:prstGeom>
          <a:noFill/>
          <a:ln w="9525">
            <a:noFill/>
            <a:miter lim="800000"/>
            <a:headEnd/>
            <a:tailEnd/>
          </a:ln>
        </p:spPr>
      </p:pic>
      <p:pic>
        <p:nvPicPr>
          <p:cNvPr id="26629" name="Picture 11"/>
          <p:cNvPicPr>
            <a:picLocks noChangeAspect="1"/>
          </p:cNvPicPr>
          <p:nvPr/>
        </p:nvPicPr>
        <p:blipFill>
          <a:blip r:embed="rId5" cstate="print"/>
          <a:srcRect/>
          <a:stretch>
            <a:fillRect/>
          </a:stretch>
        </p:blipFill>
        <p:spPr bwMode="auto">
          <a:xfrm>
            <a:off x="3124200" y="1219200"/>
            <a:ext cx="831850" cy="914400"/>
          </a:xfrm>
          <a:prstGeom prst="rect">
            <a:avLst/>
          </a:prstGeom>
          <a:noFill/>
          <a:ln w="9525">
            <a:noFill/>
            <a:miter lim="800000"/>
            <a:headEnd/>
            <a:tailEnd/>
          </a:ln>
        </p:spPr>
      </p:pic>
      <p:pic>
        <p:nvPicPr>
          <p:cNvPr id="26630" name="Picture 12"/>
          <p:cNvPicPr>
            <a:picLocks noChangeAspect="1"/>
          </p:cNvPicPr>
          <p:nvPr/>
        </p:nvPicPr>
        <p:blipFill>
          <a:blip r:embed="rId6" cstate="print"/>
          <a:srcRect/>
          <a:stretch>
            <a:fillRect/>
          </a:stretch>
        </p:blipFill>
        <p:spPr bwMode="auto">
          <a:xfrm>
            <a:off x="5181600" y="2362200"/>
            <a:ext cx="3505200" cy="381000"/>
          </a:xfrm>
          <a:prstGeom prst="rect">
            <a:avLst/>
          </a:prstGeom>
          <a:noFill/>
          <a:ln w="9525">
            <a:noFill/>
            <a:miter lim="800000"/>
            <a:headEnd/>
            <a:tailEnd/>
          </a:ln>
        </p:spPr>
      </p:pic>
      <p:pic>
        <p:nvPicPr>
          <p:cNvPr id="26631" name="Picture 13"/>
          <p:cNvPicPr>
            <a:picLocks noChangeAspect="1"/>
          </p:cNvPicPr>
          <p:nvPr/>
        </p:nvPicPr>
        <p:blipFill>
          <a:blip r:embed="rId7" cstate="print"/>
          <a:srcRect/>
          <a:stretch>
            <a:fillRect/>
          </a:stretch>
        </p:blipFill>
        <p:spPr bwMode="auto">
          <a:xfrm>
            <a:off x="6172200" y="5791200"/>
            <a:ext cx="685800" cy="730250"/>
          </a:xfrm>
          <a:prstGeom prst="rect">
            <a:avLst/>
          </a:prstGeom>
          <a:noFill/>
          <a:ln w="9525">
            <a:noFill/>
            <a:miter lim="800000"/>
            <a:headEnd/>
            <a:tailEnd/>
          </a:ln>
        </p:spPr>
      </p:pic>
      <p:pic>
        <p:nvPicPr>
          <p:cNvPr id="26632" name="Picture 15"/>
          <p:cNvPicPr>
            <a:picLocks noChangeAspect="1"/>
          </p:cNvPicPr>
          <p:nvPr/>
        </p:nvPicPr>
        <p:blipFill>
          <a:blip r:embed="rId8" cstate="print"/>
          <a:srcRect r="67723"/>
          <a:stretch>
            <a:fillRect/>
          </a:stretch>
        </p:blipFill>
        <p:spPr bwMode="auto">
          <a:xfrm>
            <a:off x="4267200" y="1371600"/>
            <a:ext cx="828675" cy="736600"/>
          </a:xfrm>
          <a:prstGeom prst="rect">
            <a:avLst/>
          </a:prstGeom>
          <a:noFill/>
          <a:ln w="9525">
            <a:noFill/>
            <a:miter lim="800000"/>
            <a:headEnd/>
            <a:tailEnd/>
          </a:ln>
        </p:spPr>
      </p:pic>
      <p:pic>
        <p:nvPicPr>
          <p:cNvPr id="26633" name="Picture 17"/>
          <p:cNvPicPr>
            <a:picLocks noChangeAspect="1"/>
          </p:cNvPicPr>
          <p:nvPr/>
        </p:nvPicPr>
        <p:blipFill>
          <a:blip r:embed="rId9" cstate="print"/>
          <a:srcRect/>
          <a:stretch>
            <a:fillRect/>
          </a:stretch>
        </p:blipFill>
        <p:spPr bwMode="auto">
          <a:xfrm>
            <a:off x="2667000" y="3048000"/>
            <a:ext cx="2628900" cy="809625"/>
          </a:xfrm>
          <a:prstGeom prst="rect">
            <a:avLst/>
          </a:prstGeom>
          <a:noFill/>
          <a:ln w="9525">
            <a:noFill/>
            <a:miter lim="800000"/>
            <a:headEnd/>
            <a:tailEnd/>
          </a:ln>
        </p:spPr>
      </p:pic>
      <p:pic>
        <p:nvPicPr>
          <p:cNvPr id="26634" name="Picture 18"/>
          <p:cNvPicPr>
            <a:picLocks noChangeAspect="1"/>
          </p:cNvPicPr>
          <p:nvPr/>
        </p:nvPicPr>
        <p:blipFill>
          <a:blip r:embed="rId10" cstate="print"/>
          <a:srcRect/>
          <a:stretch>
            <a:fillRect/>
          </a:stretch>
        </p:blipFill>
        <p:spPr bwMode="auto">
          <a:xfrm>
            <a:off x="6934200" y="5486400"/>
            <a:ext cx="1270000" cy="1155700"/>
          </a:xfrm>
          <a:prstGeom prst="rect">
            <a:avLst/>
          </a:prstGeom>
          <a:noFill/>
          <a:ln w="9525">
            <a:noFill/>
            <a:miter lim="800000"/>
            <a:headEnd/>
            <a:tailEnd/>
          </a:ln>
        </p:spPr>
      </p:pic>
      <p:pic>
        <p:nvPicPr>
          <p:cNvPr id="26635" name="Picture 19"/>
          <p:cNvPicPr>
            <a:picLocks noChangeAspect="1"/>
          </p:cNvPicPr>
          <p:nvPr/>
        </p:nvPicPr>
        <p:blipFill>
          <a:blip r:embed="rId11" cstate="print"/>
          <a:srcRect/>
          <a:stretch>
            <a:fillRect/>
          </a:stretch>
        </p:blipFill>
        <p:spPr bwMode="auto">
          <a:xfrm>
            <a:off x="7162800" y="3124200"/>
            <a:ext cx="1377950" cy="698500"/>
          </a:xfrm>
          <a:prstGeom prst="rect">
            <a:avLst/>
          </a:prstGeom>
          <a:noFill/>
          <a:ln w="9525">
            <a:noFill/>
            <a:miter lim="800000"/>
            <a:headEnd/>
            <a:tailEnd/>
          </a:ln>
        </p:spPr>
      </p:pic>
      <p:pic>
        <p:nvPicPr>
          <p:cNvPr id="26636" name="Picture 35"/>
          <p:cNvPicPr>
            <a:picLocks noChangeAspect="1"/>
          </p:cNvPicPr>
          <p:nvPr/>
        </p:nvPicPr>
        <p:blipFill>
          <a:blip r:embed="rId12" cstate="print"/>
          <a:srcRect r="66316"/>
          <a:stretch>
            <a:fillRect/>
          </a:stretch>
        </p:blipFill>
        <p:spPr bwMode="auto">
          <a:xfrm>
            <a:off x="5410200" y="1295400"/>
            <a:ext cx="812800" cy="952500"/>
          </a:xfrm>
          <a:prstGeom prst="rect">
            <a:avLst/>
          </a:prstGeom>
          <a:noFill/>
          <a:ln w="9525">
            <a:noFill/>
            <a:miter lim="800000"/>
            <a:headEnd/>
            <a:tailEnd/>
          </a:ln>
        </p:spPr>
      </p:pic>
      <p:pic>
        <p:nvPicPr>
          <p:cNvPr id="26637" name="Picture 14"/>
          <p:cNvPicPr>
            <a:picLocks noChangeAspect="1"/>
          </p:cNvPicPr>
          <p:nvPr/>
        </p:nvPicPr>
        <p:blipFill>
          <a:blip r:embed="rId13" cstate="print"/>
          <a:srcRect r="67531"/>
          <a:stretch>
            <a:fillRect/>
          </a:stretch>
        </p:blipFill>
        <p:spPr bwMode="auto">
          <a:xfrm>
            <a:off x="4876800" y="3276600"/>
            <a:ext cx="1868488" cy="381000"/>
          </a:xfrm>
          <a:prstGeom prst="rect">
            <a:avLst/>
          </a:prstGeom>
          <a:noFill/>
          <a:ln w="9525">
            <a:noFill/>
            <a:miter lim="800000"/>
            <a:headEnd/>
            <a:tailEnd/>
          </a:ln>
        </p:spPr>
      </p:pic>
      <p:pic>
        <p:nvPicPr>
          <p:cNvPr id="26638" name="Picture 36"/>
          <p:cNvPicPr>
            <a:picLocks noChangeAspect="1"/>
          </p:cNvPicPr>
          <p:nvPr/>
        </p:nvPicPr>
        <p:blipFill>
          <a:blip r:embed="rId14" cstate="print"/>
          <a:srcRect/>
          <a:stretch>
            <a:fillRect/>
          </a:stretch>
        </p:blipFill>
        <p:spPr bwMode="auto">
          <a:xfrm>
            <a:off x="6553200" y="1143000"/>
            <a:ext cx="2235200" cy="1189038"/>
          </a:xfrm>
          <a:prstGeom prst="rect">
            <a:avLst/>
          </a:prstGeom>
          <a:noFill/>
          <a:ln w="9525">
            <a:noFill/>
            <a:miter lim="800000"/>
            <a:headEnd/>
            <a:tailEnd/>
          </a:ln>
        </p:spPr>
      </p:pic>
      <p:sp>
        <p:nvSpPr>
          <p:cNvPr id="24" name="Up-Down Arrow 23"/>
          <p:cNvSpPr>
            <a:spLocks noChangeArrowheads="1"/>
          </p:cNvSpPr>
          <p:nvPr/>
        </p:nvSpPr>
        <p:spPr bwMode="auto">
          <a:xfrm>
            <a:off x="914400" y="1905000"/>
            <a:ext cx="1219200" cy="3200400"/>
          </a:xfrm>
          <a:prstGeom prst="upDownArrow">
            <a:avLst>
              <a:gd name="adj1" fmla="val 50000"/>
              <a:gd name="adj2" fmla="val 50005"/>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wrap="none" anchor="ctr"/>
          <a:lstStyle/>
          <a:p>
            <a:pPr algn="ctr" eaLnBrk="0" hangingPunct="0">
              <a:defRPr/>
            </a:pPr>
            <a:endParaRPr lang="en-US" b="1">
              <a:latin typeface="Times New Roman" pitchFamily="-111" charset="0"/>
            </a:endParaRPr>
          </a:p>
        </p:txBody>
      </p:sp>
      <p:sp>
        <p:nvSpPr>
          <p:cNvPr id="26640" name="TextBox 24"/>
          <p:cNvSpPr txBox="1">
            <a:spLocks noChangeArrowheads="1"/>
          </p:cNvSpPr>
          <p:nvPr/>
        </p:nvSpPr>
        <p:spPr bwMode="auto">
          <a:xfrm>
            <a:off x="381000" y="1371600"/>
            <a:ext cx="2438400" cy="584200"/>
          </a:xfrm>
          <a:prstGeom prst="rect">
            <a:avLst/>
          </a:prstGeom>
          <a:noFill/>
          <a:ln w="9525">
            <a:noFill/>
            <a:miter lim="800000"/>
            <a:headEnd/>
            <a:tailEnd/>
          </a:ln>
        </p:spPr>
        <p:txBody>
          <a:bodyPr wrap="none">
            <a:spAutoFit/>
          </a:bodyPr>
          <a:lstStyle/>
          <a:p>
            <a:pPr algn="ctr"/>
            <a:r>
              <a:rPr lang="en-US" sz="3200"/>
              <a:t>International</a:t>
            </a:r>
          </a:p>
        </p:txBody>
      </p:sp>
      <p:sp>
        <p:nvSpPr>
          <p:cNvPr id="26641" name="TextBox 25"/>
          <p:cNvSpPr txBox="1">
            <a:spLocks noChangeArrowheads="1"/>
          </p:cNvSpPr>
          <p:nvPr/>
        </p:nvSpPr>
        <p:spPr bwMode="auto">
          <a:xfrm>
            <a:off x="381000" y="5486400"/>
            <a:ext cx="2306638" cy="954088"/>
          </a:xfrm>
          <a:prstGeom prst="rect">
            <a:avLst/>
          </a:prstGeom>
          <a:noFill/>
          <a:ln w="9525">
            <a:noFill/>
            <a:miter lim="800000"/>
            <a:headEnd/>
            <a:tailEnd/>
          </a:ln>
        </p:spPr>
        <p:txBody>
          <a:bodyPr wrap="none">
            <a:spAutoFit/>
          </a:bodyPr>
          <a:lstStyle/>
          <a:p>
            <a:pPr algn="ctr"/>
            <a:r>
              <a:rPr lang="en-US" sz="2800"/>
              <a:t>Regional and</a:t>
            </a:r>
          </a:p>
          <a:p>
            <a:pPr algn="ctr"/>
            <a:r>
              <a:rPr lang="en-US" sz="2800"/>
              <a:t>National</a:t>
            </a:r>
          </a:p>
        </p:txBody>
      </p:sp>
      <p:sp>
        <p:nvSpPr>
          <p:cNvPr id="26642" name="TextBox 26"/>
          <p:cNvSpPr txBox="1">
            <a:spLocks noChangeArrowheads="1"/>
          </p:cNvSpPr>
          <p:nvPr/>
        </p:nvSpPr>
        <p:spPr bwMode="auto">
          <a:xfrm>
            <a:off x="685800" y="2971800"/>
            <a:ext cx="1725613" cy="954088"/>
          </a:xfrm>
          <a:prstGeom prst="rect">
            <a:avLst/>
          </a:prstGeom>
          <a:noFill/>
          <a:ln w="9525">
            <a:noFill/>
            <a:miter lim="800000"/>
            <a:headEnd/>
            <a:tailEnd/>
          </a:ln>
        </p:spPr>
        <p:txBody>
          <a:bodyPr wrap="none">
            <a:spAutoFit/>
          </a:bodyPr>
          <a:lstStyle/>
          <a:p>
            <a:pPr algn="ctr"/>
            <a:r>
              <a:rPr lang="en-US" sz="2800"/>
              <a:t>Global</a:t>
            </a:r>
          </a:p>
          <a:p>
            <a:pPr algn="ctr"/>
            <a:r>
              <a:rPr lang="en-US" sz="2800"/>
              <a:t>Consortia</a:t>
            </a:r>
          </a:p>
        </p:txBody>
      </p:sp>
      <p:pic>
        <p:nvPicPr>
          <p:cNvPr id="26643" name="Picture 6" descr="http://www.cen.eu/cen/News/PressReleases/PublishingImages/ESOs.gif"/>
          <p:cNvPicPr>
            <a:picLocks noChangeAspect="1" noChangeArrowheads="1"/>
          </p:cNvPicPr>
          <p:nvPr/>
        </p:nvPicPr>
        <p:blipFill>
          <a:blip r:embed="rId15" cstate="print"/>
          <a:srcRect/>
          <a:stretch>
            <a:fillRect/>
          </a:stretch>
        </p:blipFill>
        <p:spPr bwMode="auto">
          <a:xfrm>
            <a:off x="2209800" y="4038600"/>
            <a:ext cx="4476750" cy="828675"/>
          </a:xfrm>
          <a:prstGeom prst="rect">
            <a:avLst/>
          </a:prstGeom>
          <a:noFill/>
          <a:ln w="9525">
            <a:noFill/>
            <a:miter lim="800000"/>
            <a:headEnd/>
            <a:tailEnd/>
          </a:ln>
        </p:spPr>
      </p:pic>
      <p:pic>
        <p:nvPicPr>
          <p:cNvPr id="26644" name="Picture 7"/>
          <p:cNvPicPr>
            <a:picLocks noChangeAspect="1" noChangeArrowheads="1"/>
          </p:cNvPicPr>
          <p:nvPr/>
        </p:nvPicPr>
        <p:blipFill>
          <a:blip r:embed="rId16" cstate="print"/>
          <a:srcRect/>
          <a:stretch>
            <a:fillRect/>
          </a:stretch>
        </p:blipFill>
        <p:spPr bwMode="auto">
          <a:xfrm>
            <a:off x="2133600" y="5029200"/>
            <a:ext cx="3333750" cy="533400"/>
          </a:xfrm>
          <a:prstGeom prst="rect">
            <a:avLst/>
          </a:prstGeom>
          <a:noFill/>
          <a:ln w="9525">
            <a:noFill/>
            <a:miter lim="800000"/>
            <a:headEnd/>
            <a:tailEnd/>
          </a:ln>
        </p:spPr>
      </p:pic>
      <p:pic>
        <p:nvPicPr>
          <p:cNvPr id="26645" name="Picture 9" descr="JISC Japanese Industrial Standards Committee">
            <a:hlinkClick r:id="rId17"/>
          </p:cNvPr>
          <p:cNvPicPr>
            <a:picLocks noChangeAspect="1" noChangeArrowheads="1"/>
          </p:cNvPicPr>
          <p:nvPr/>
        </p:nvPicPr>
        <p:blipFill>
          <a:blip r:embed="rId18" cstate="print"/>
          <a:srcRect/>
          <a:stretch>
            <a:fillRect/>
          </a:stretch>
        </p:blipFill>
        <p:spPr bwMode="auto">
          <a:xfrm>
            <a:off x="6705600" y="4191000"/>
            <a:ext cx="2166938" cy="561975"/>
          </a:xfrm>
          <a:prstGeom prst="rect">
            <a:avLst/>
          </a:prstGeom>
          <a:noFill/>
          <a:ln w="9525">
            <a:noFill/>
            <a:miter lim="800000"/>
            <a:headEnd/>
            <a:tailEnd/>
          </a:ln>
        </p:spPr>
      </p:pic>
      <p:pic>
        <p:nvPicPr>
          <p:cNvPr id="26646" name="Picture 11" descr="KATS"/>
          <p:cNvPicPr>
            <a:picLocks noChangeAspect="1" noChangeArrowheads="1"/>
          </p:cNvPicPr>
          <p:nvPr/>
        </p:nvPicPr>
        <p:blipFill>
          <a:blip r:embed="rId19" cstate="print"/>
          <a:srcRect/>
          <a:stretch>
            <a:fillRect/>
          </a:stretch>
        </p:blipFill>
        <p:spPr bwMode="auto">
          <a:xfrm>
            <a:off x="6172200" y="5029200"/>
            <a:ext cx="2790825" cy="390525"/>
          </a:xfrm>
          <a:prstGeom prst="rect">
            <a:avLst/>
          </a:prstGeom>
          <a:noFill/>
          <a:ln w="9525">
            <a:noFill/>
            <a:miter lim="800000"/>
            <a:headEnd/>
            <a:tailEnd/>
          </a:ln>
        </p:spPr>
      </p:pic>
      <p:sp>
        <p:nvSpPr>
          <p:cNvPr id="26647" name="Slide Number Placeholder 4"/>
          <p:cNvSpPr>
            <a:spLocks noGrp="1"/>
          </p:cNvSpPr>
          <p:nvPr>
            <p:ph type="sldNum" sz="quarter" idx="10"/>
          </p:nvPr>
        </p:nvSpPr>
        <p:spPr>
          <a:noFill/>
          <a:ln>
            <a:miter lim="800000"/>
            <a:headEnd/>
            <a:tailEnd/>
          </a:ln>
        </p:spPr>
        <p:txBody>
          <a:bodyPr/>
          <a:lstStyle/>
          <a:p>
            <a:fld id="{97598FCC-E73C-40BE-9211-F37ABD2B2ADE}" type="slidenum">
              <a:rPr lang="en-CA" smtClean="0"/>
              <a:pPr/>
              <a:t>4</a:t>
            </a:fld>
            <a:endParaRPr lang="en-CA"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2"/>
          <p:cNvSpPr>
            <a:spLocks noGrp="1"/>
          </p:cNvSpPr>
          <p:nvPr>
            <p:ph idx="1"/>
          </p:nvPr>
        </p:nvSpPr>
        <p:spPr>
          <a:xfrm>
            <a:off x="385763" y="2133600"/>
            <a:ext cx="8372475" cy="3675529"/>
          </a:xfrm>
        </p:spPr>
        <p:txBody>
          <a:bodyPr>
            <a:normAutofit fontScale="70000" lnSpcReduction="20000"/>
          </a:bodyPr>
          <a:lstStyle/>
          <a:p>
            <a:pPr marL="227013" indent="-288925" eaLnBrk="1" hangingPunct="1">
              <a:spcBef>
                <a:spcPct val="0"/>
              </a:spcBef>
              <a:defRPr/>
            </a:pPr>
            <a:r>
              <a:rPr lang="en-US" dirty="0" smtClean="0">
                <a:latin typeface="Calibri" charset="0"/>
              </a:rPr>
              <a:t>PAPs supporting smart grid communications, and networking:</a:t>
            </a:r>
          </a:p>
          <a:p>
            <a:pPr marL="627063" lvl="1" indent="-288925" eaLnBrk="1" hangingPunct="1">
              <a:spcBef>
                <a:spcPct val="0"/>
              </a:spcBef>
              <a:defRPr/>
            </a:pPr>
            <a:r>
              <a:rPr lang="en-US" dirty="0" smtClean="0">
                <a:latin typeface="Calibri" charset="0"/>
                <a:ea typeface="ＭＳ Ｐゴシック" charset="-128"/>
              </a:rPr>
              <a:t>Guidelines for the Use of IP Protocol Suite in the Smart Grid (PAP 01); </a:t>
            </a:r>
          </a:p>
          <a:p>
            <a:pPr marL="627063" lvl="1" indent="-288925" eaLnBrk="1" hangingPunct="1">
              <a:spcBef>
                <a:spcPct val="0"/>
              </a:spcBef>
              <a:defRPr/>
            </a:pPr>
            <a:r>
              <a:rPr lang="en-US" dirty="0" smtClean="0">
                <a:latin typeface="Calibri" charset="0"/>
                <a:ea typeface="ＭＳ Ｐゴシック" charset="-128"/>
              </a:rPr>
              <a:t>Guidelines for the Use of Wireless Communications (PAP 02);</a:t>
            </a:r>
          </a:p>
          <a:p>
            <a:pPr marL="627063" lvl="1" indent="-288925" eaLnBrk="1" hangingPunct="1">
              <a:spcBef>
                <a:spcPct val="0"/>
              </a:spcBef>
              <a:defRPr/>
            </a:pPr>
            <a:r>
              <a:rPr lang="en-US" dirty="0" smtClean="0">
                <a:latin typeface="Calibri" charset="0"/>
                <a:ea typeface="ＭＳ Ｐゴシック" charset="-128"/>
              </a:rPr>
              <a:t>Harmonize Power Line Carrier Standards for Appliance Communications in the Home (PAP 15)</a:t>
            </a:r>
          </a:p>
          <a:p>
            <a:pPr marL="227013" indent="-288925" eaLnBrk="1" hangingPunct="1">
              <a:spcBef>
                <a:spcPct val="0"/>
              </a:spcBef>
              <a:defRPr/>
            </a:pPr>
            <a:r>
              <a:rPr lang="en-US" dirty="0" err="1" smtClean="0">
                <a:latin typeface="Calibri" charset="0"/>
              </a:rPr>
              <a:t>PAPs</a:t>
            </a:r>
            <a:r>
              <a:rPr lang="en-US" dirty="0" smtClean="0">
                <a:latin typeface="Calibri" charset="0"/>
              </a:rPr>
              <a:t> supporting metering: </a:t>
            </a:r>
          </a:p>
          <a:p>
            <a:pPr marL="627063" lvl="1" indent="-288925" eaLnBrk="1" hangingPunct="1">
              <a:spcBef>
                <a:spcPct val="0"/>
              </a:spcBef>
              <a:defRPr/>
            </a:pPr>
            <a:r>
              <a:rPr lang="en-US" dirty="0" smtClean="0">
                <a:latin typeface="Calibri" charset="0"/>
                <a:ea typeface="ＭＳ Ｐゴシック" charset="-128"/>
              </a:rPr>
              <a:t>Meter Upgradeability Standard (PAP 00); </a:t>
            </a:r>
          </a:p>
          <a:p>
            <a:pPr marL="627063" lvl="1" indent="-288925" eaLnBrk="1" hangingPunct="1">
              <a:spcBef>
                <a:spcPct val="0"/>
              </a:spcBef>
              <a:defRPr/>
            </a:pPr>
            <a:r>
              <a:rPr lang="en-US" dirty="0" smtClean="0">
                <a:latin typeface="Calibri" charset="0"/>
                <a:ea typeface="ＭＳ Ｐゴシック" charset="-128"/>
              </a:rPr>
              <a:t>Standard Meter Data Profiles (PAP 05)</a:t>
            </a:r>
          </a:p>
          <a:p>
            <a:pPr marL="288925" indent="-288925" eaLnBrk="1" hangingPunct="1">
              <a:spcBef>
                <a:spcPct val="0"/>
              </a:spcBef>
              <a:defRPr/>
            </a:pPr>
            <a:r>
              <a:rPr lang="en-US" dirty="0" err="1" smtClean="0">
                <a:latin typeface="Calibri" charset="0"/>
              </a:rPr>
              <a:t>PAPs</a:t>
            </a:r>
            <a:r>
              <a:rPr lang="en-US" dirty="0" smtClean="0">
                <a:latin typeface="Calibri" charset="0"/>
              </a:rPr>
              <a:t> supporting enhanced customer interactions with the smart grid:</a:t>
            </a:r>
          </a:p>
          <a:p>
            <a:pPr marL="627063" lvl="1" indent="-288925" eaLnBrk="1" hangingPunct="1">
              <a:spcBef>
                <a:spcPct val="0"/>
              </a:spcBef>
              <a:defRPr/>
            </a:pPr>
            <a:r>
              <a:rPr lang="en-US" dirty="0" smtClean="0">
                <a:latin typeface="Calibri" charset="0"/>
                <a:ea typeface="ＭＳ Ｐゴシック" charset="-128"/>
              </a:rPr>
              <a:t>Standards for Energy Usage Information (PAP 10,PAP17); </a:t>
            </a:r>
          </a:p>
          <a:p>
            <a:pPr marL="627063" lvl="1" indent="-288925" eaLnBrk="1" hangingPunct="1">
              <a:spcBef>
                <a:spcPct val="0"/>
              </a:spcBef>
              <a:defRPr/>
            </a:pPr>
            <a:r>
              <a:rPr lang="en-US" dirty="0" smtClean="0">
                <a:latin typeface="Calibri" charset="0"/>
                <a:ea typeface="ＭＳ Ｐゴシック" charset="-128"/>
              </a:rPr>
              <a:t>Standard Demand Response Signals (PAP 09); </a:t>
            </a:r>
          </a:p>
          <a:p>
            <a:pPr marL="627063" lvl="1" indent="-288925" eaLnBrk="1" hangingPunct="1">
              <a:spcBef>
                <a:spcPct val="0"/>
              </a:spcBef>
              <a:defRPr/>
            </a:pPr>
            <a:r>
              <a:rPr lang="en-US" dirty="0" smtClean="0">
                <a:latin typeface="Calibri" charset="0"/>
                <a:ea typeface="ＭＳ Ｐゴシック" charset="-128"/>
              </a:rPr>
              <a:t>Develop Common Specification for Price and Product Definition (PAP 03);</a:t>
            </a:r>
          </a:p>
          <a:p>
            <a:pPr marL="627063" lvl="1" indent="-288925" eaLnBrk="1" hangingPunct="1">
              <a:spcBef>
                <a:spcPct val="0"/>
              </a:spcBef>
              <a:defRPr/>
            </a:pPr>
            <a:r>
              <a:rPr lang="en-US" dirty="0" smtClean="0">
                <a:latin typeface="Calibri" charset="0"/>
                <a:ea typeface="ＭＳ Ｐゴシック" charset="-128"/>
              </a:rPr>
              <a:t>Develop Common Scheduling Communication for Energy Transactions (PAP 04)</a:t>
            </a:r>
          </a:p>
        </p:txBody>
      </p:sp>
      <p:sp>
        <p:nvSpPr>
          <p:cNvPr id="27650" name="Title 1"/>
          <p:cNvSpPr txBox="1">
            <a:spLocks/>
          </p:cNvSpPr>
          <p:nvPr/>
        </p:nvSpPr>
        <p:spPr bwMode="auto">
          <a:xfrm>
            <a:off x="1600200" y="381000"/>
            <a:ext cx="5715000" cy="685800"/>
          </a:xfrm>
          <a:prstGeom prst="rect">
            <a:avLst/>
          </a:prstGeom>
          <a:noFill/>
          <a:ln w="9525">
            <a:noFill/>
            <a:miter lim="800000"/>
            <a:headEnd/>
            <a:tailEnd/>
          </a:ln>
        </p:spPr>
        <p:txBody>
          <a:bodyPr anchor="ctr"/>
          <a:lstStyle/>
          <a:p>
            <a:pPr algn="ctr"/>
            <a:r>
              <a:rPr lang="en-US" sz="2800" b="1" i="1">
                <a:cs typeface="Arial" charset="0"/>
              </a:rPr>
              <a:t>Filling Gaps in the Standards</a:t>
            </a:r>
          </a:p>
          <a:p>
            <a:pPr algn="ctr"/>
            <a:r>
              <a:rPr lang="en-US" b="1" i="1">
                <a:solidFill>
                  <a:schemeClr val="tx2"/>
                </a:solidFill>
                <a:latin typeface="Calibri" pitchFamily="34" charset="0"/>
              </a:rPr>
              <a:t>Priority Action Plans (1)</a:t>
            </a:r>
          </a:p>
        </p:txBody>
      </p:sp>
      <p:sp>
        <p:nvSpPr>
          <p:cNvPr id="27651" name="TextBox 1"/>
          <p:cNvSpPr txBox="1">
            <a:spLocks noChangeArrowheads="1"/>
          </p:cNvSpPr>
          <p:nvPr/>
        </p:nvSpPr>
        <p:spPr bwMode="auto">
          <a:xfrm>
            <a:off x="685800" y="1295400"/>
            <a:ext cx="7848600" cy="646113"/>
          </a:xfrm>
          <a:prstGeom prst="rect">
            <a:avLst/>
          </a:prstGeom>
          <a:noFill/>
          <a:ln w="9525">
            <a:solidFill>
              <a:srgbClr val="003399"/>
            </a:solidFill>
            <a:miter lim="800000"/>
            <a:headEnd/>
            <a:tailEnd/>
          </a:ln>
        </p:spPr>
        <p:txBody>
          <a:bodyPr>
            <a:spAutoFit/>
          </a:bodyPr>
          <a:lstStyle/>
          <a:p>
            <a:r>
              <a:rPr lang="en-US" i="1"/>
              <a:t>Main Focus: Communications for smart grid applications – networking, data models, representations, and semantics.</a:t>
            </a:r>
          </a:p>
        </p:txBody>
      </p:sp>
      <p:sp>
        <p:nvSpPr>
          <p:cNvPr id="5" name="Slide Number Placeholder 1"/>
          <p:cNvSpPr txBox="1">
            <a:spLocks/>
          </p:cNvSpPr>
          <p:nvPr/>
        </p:nvSpPr>
        <p:spPr>
          <a:xfrm>
            <a:off x="6318998" y="6414247"/>
            <a:ext cx="2133600" cy="358962"/>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F589A-4531-428A-9795-9E503F858930}" type="slidenum">
              <a:rPr kumimoji="0" lang="en-CA"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CA" sz="12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2"/>
          <p:cNvSpPr>
            <a:spLocks noGrp="1"/>
          </p:cNvSpPr>
          <p:nvPr>
            <p:ph idx="1"/>
          </p:nvPr>
        </p:nvSpPr>
        <p:spPr>
          <a:xfrm>
            <a:off x="381000" y="1295400"/>
            <a:ext cx="8428038" cy="4597400"/>
          </a:xfrm>
        </p:spPr>
        <p:txBody>
          <a:bodyPr>
            <a:normAutofit fontScale="70000" lnSpcReduction="20000"/>
          </a:bodyPr>
          <a:lstStyle/>
          <a:p>
            <a:pPr eaLnBrk="1" hangingPunct="1">
              <a:spcBef>
                <a:spcPts val="1200"/>
              </a:spcBef>
              <a:defRPr/>
            </a:pPr>
            <a:endParaRPr lang="en-US" sz="1600" dirty="0">
              <a:latin typeface="Calibri" charset="0"/>
            </a:endParaRPr>
          </a:p>
          <a:p>
            <a:pPr eaLnBrk="1" hangingPunct="1">
              <a:spcBef>
                <a:spcPct val="0"/>
              </a:spcBef>
              <a:defRPr/>
            </a:pPr>
            <a:r>
              <a:rPr lang="en-US" dirty="0" err="1">
                <a:latin typeface="Calibri" charset="0"/>
              </a:rPr>
              <a:t>PAPs</a:t>
            </a:r>
            <a:r>
              <a:rPr lang="en-US" dirty="0">
                <a:latin typeface="Calibri" charset="0"/>
              </a:rPr>
              <a:t> supporting distribution and transmission:</a:t>
            </a:r>
          </a:p>
          <a:p>
            <a:pPr marL="627063" lvl="1" indent="-288925" eaLnBrk="1" hangingPunct="1">
              <a:spcBef>
                <a:spcPct val="0"/>
              </a:spcBef>
              <a:defRPr/>
            </a:pPr>
            <a:r>
              <a:rPr lang="en-US" dirty="0">
                <a:latin typeface="Calibri" charset="0"/>
                <a:ea typeface="ＭＳ Ｐゴシック" charset="-128"/>
              </a:rPr>
              <a:t>Develop Common Information Model (CIM) for Distribution Grid Management (PAP 08); </a:t>
            </a:r>
          </a:p>
          <a:p>
            <a:pPr marL="627063" lvl="1" indent="-288925" eaLnBrk="1" hangingPunct="1">
              <a:spcBef>
                <a:spcPct val="0"/>
              </a:spcBef>
              <a:defRPr/>
            </a:pPr>
            <a:r>
              <a:rPr lang="en-US" dirty="0">
                <a:latin typeface="Calibri" charset="0"/>
                <a:ea typeface="ＭＳ Ｐゴシック" charset="-128"/>
              </a:rPr>
              <a:t>Transmission and Distribution Power Systems Model Mapping (PAP 14);</a:t>
            </a:r>
          </a:p>
          <a:p>
            <a:pPr marL="627063" lvl="1" indent="-288925" eaLnBrk="1" hangingPunct="1">
              <a:spcBef>
                <a:spcPct val="0"/>
              </a:spcBef>
              <a:defRPr/>
            </a:pPr>
            <a:r>
              <a:rPr lang="en-US" dirty="0">
                <a:latin typeface="Calibri" charset="0"/>
                <a:ea typeface="ＭＳ Ｐゴシック" charset="-128"/>
              </a:rPr>
              <a:t>IEC 61850 Objects/DNP3 Mapping (PAP 12); </a:t>
            </a:r>
          </a:p>
          <a:p>
            <a:pPr marL="627063" lvl="1" indent="-288925" eaLnBrk="1" hangingPunct="1">
              <a:spcBef>
                <a:spcPct val="0"/>
              </a:spcBef>
              <a:defRPr/>
            </a:pPr>
            <a:r>
              <a:rPr lang="en-US" dirty="0">
                <a:latin typeface="Calibri" charset="0"/>
                <a:ea typeface="ＭＳ Ｐゴシック" charset="-128"/>
              </a:rPr>
              <a:t>Harmonization of IEEE C37.118 with IEC 61850 and Precision Time Synchronization (PAP13)</a:t>
            </a:r>
          </a:p>
          <a:p>
            <a:pPr marL="627063" lvl="1" indent="-288925" eaLnBrk="1" hangingPunct="1">
              <a:spcBef>
                <a:spcPct val="0"/>
              </a:spcBef>
              <a:defRPr/>
            </a:pPr>
            <a:endParaRPr lang="en-US" dirty="0">
              <a:latin typeface="Calibri" charset="0"/>
              <a:ea typeface="ＭＳ Ｐゴシック" charset="-128"/>
            </a:endParaRPr>
          </a:p>
          <a:p>
            <a:pPr eaLnBrk="1" hangingPunct="1">
              <a:spcBef>
                <a:spcPct val="0"/>
              </a:spcBef>
              <a:defRPr/>
            </a:pPr>
            <a:r>
              <a:rPr lang="en-US" dirty="0" err="1">
                <a:latin typeface="Calibri" charset="0"/>
              </a:rPr>
              <a:t>PAPs</a:t>
            </a:r>
            <a:r>
              <a:rPr lang="en-US" dirty="0">
                <a:latin typeface="Calibri" charset="0"/>
              </a:rPr>
              <a:t> supporting new smart grid technologies: </a:t>
            </a:r>
          </a:p>
          <a:p>
            <a:pPr marL="627063" lvl="1" indent="-288925" eaLnBrk="1" hangingPunct="1">
              <a:spcBef>
                <a:spcPct val="0"/>
              </a:spcBef>
              <a:defRPr/>
            </a:pPr>
            <a:r>
              <a:rPr lang="en-US" dirty="0">
                <a:latin typeface="Calibri" charset="0"/>
                <a:ea typeface="ＭＳ Ｐゴシック" charset="-128"/>
              </a:rPr>
              <a:t>Energy Storage Interconnection Guidelines (PAP 07); </a:t>
            </a:r>
          </a:p>
          <a:p>
            <a:pPr marL="627063" lvl="1" indent="-288925" eaLnBrk="1" hangingPunct="1">
              <a:spcBef>
                <a:spcPct val="0"/>
              </a:spcBef>
              <a:defRPr/>
            </a:pPr>
            <a:r>
              <a:rPr lang="en-US" dirty="0">
                <a:latin typeface="Calibri" charset="0"/>
                <a:ea typeface="ＭＳ Ｐゴシック" charset="-128"/>
              </a:rPr>
              <a:t>Interoperability Standards to Support Plug-in Electric Vehicles (PAP 11)</a:t>
            </a:r>
          </a:p>
          <a:p>
            <a:pPr marL="627063" lvl="1" indent="-288925" eaLnBrk="1" hangingPunct="1">
              <a:spcBef>
                <a:spcPct val="0"/>
              </a:spcBef>
              <a:defRPr/>
            </a:pPr>
            <a:r>
              <a:rPr lang="en-US" dirty="0">
                <a:latin typeface="Calibri" charset="0"/>
                <a:ea typeface="ＭＳ Ｐゴシック" charset="-128"/>
              </a:rPr>
              <a:t>Wind Power Communications (PAP16</a:t>
            </a:r>
            <a:r>
              <a:rPr lang="en-US" dirty="0" smtClean="0">
                <a:latin typeface="Calibri" charset="0"/>
                <a:ea typeface="ＭＳ Ｐゴシック" charset="-128"/>
              </a:rPr>
              <a:t>)</a:t>
            </a:r>
          </a:p>
          <a:p>
            <a:pPr marL="338138" lvl="1" indent="0" eaLnBrk="1" hangingPunct="1">
              <a:spcBef>
                <a:spcPct val="0"/>
              </a:spcBef>
              <a:buFontTx/>
              <a:buNone/>
              <a:defRPr/>
            </a:pPr>
            <a:endParaRPr lang="en-US" dirty="0" smtClean="0">
              <a:latin typeface="Calibri" charset="0"/>
              <a:ea typeface="ＭＳ Ｐゴシック" charset="-128"/>
            </a:endParaRPr>
          </a:p>
          <a:p>
            <a:pPr marL="227013" indent="-288925" eaLnBrk="1" hangingPunct="1">
              <a:spcBef>
                <a:spcPct val="0"/>
              </a:spcBef>
              <a:defRPr/>
            </a:pPr>
            <a:r>
              <a:rPr lang="en-US" dirty="0" smtClean="0">
                <a:latin typeface="Calibri" charset="0"/>
                <a:ea typeface="ＭＳ Ｐゴシック" charset="-128"/>
              </a:rPr>
              <a:t>PAPs for smart grid application profiles.</a:t>
            </a:r>
          </a:p>
          <a:p>
            <a:pPr marL="627063" lvl="1" indent="-288925" eaLnBrk="1" hangingPunct="1">
              <a:spcBef>
                <a:spcPct val="0"/>
              </a:spcBef>
              <a:defRPr/>
            </a:pPr>
            <a:r>
              <a:rPr lang="en-US" dirty="0" smtClean="0">
                <a:latin typeface="Calibri" charset="0"/>
                <a:ea typeface="ＭＳ Ｐゴシック" charset="-128"/>
              </a:rPr>
              <a:t>Migration path for </a:t>
            </a:r>
            <a:r>
              <a:rPr lang="en-US" dirty="0" err="1" smtClean="0">
                <a:latin typeface="Calibri" charset="0"/>
                <a:ea typeface="ＭＳ Ｐゴシック" charset="-128"/>
              </a:rPr>
              <a:t>Zigbee</a:t>
            </a:r>
            <a:r>
              <a:rPr lang="en-US" dirty="0" smtClean="0">
                <a:latin typeface="Calibri" charset="0"/>
                <a:ea typeface="ＭＳ Ｐゴシック" charset="-128"/>
              </a:rPr>
              <a:t> Alliance Smart Energy Profile 1.x to 2.0 (PAP18)</a:t>
            </a:r>
            <a:endParaRPr lang="en-US" dirty="0">
              <a:latin typeface="Calibri" charset="0"/>
              <a:ea typeface="ＭＳ Ｐゴシック" charset="-128"/>
            </a:endParaRPr>
          </a:p>
        </p:txBody>
      </p:sp>
      <p:sp>
        <p:nvSpPr>
          <p:cNvPr id="29698" name="Title 1"/>
          <p:cNvSpPr txBox="1">
            <a:spLocks/>
          </p:cNvSpPr>
          <p:nvPr/>
        </p:nvSpPr>
        <p:spPr bwMode="auto">
          <a:xfrm>
            <a:off x="990600" y="152400"/>
            <a:ext cx="7162800" cy="685800"/>
          </a:xfrm>
          <a:prstGeom prst="rect">
            <a:avLst/>
          </a:prstGeom>
          <a:noFill/>
          <a:ln w="9525">
            <a:noFill/>
            <a:miter lim="800000"/>
            <a:headEnd/>
            <a:tailEnd/>
          </a:ln>
        </p:spPr>
        <p:txBody>
          <a:bodyPr anchor="ctr"/>
          <a:lstStyle/>
          <a:p>
            <a:endParaRPr lang="en-US" sz="3200" b="1" i="1">
              <a:solidFill>
                <a:schemeClr val="tx2"/>
              </a:solidFill>
              <a:latin typeface="Calibri" pitchFamily="34" charset="0"/>
            </a:endParaRPr>
          </a:p>
        </p:txBody>
      </p:sp>
      <p:sp>
        <p:nvSpPr>
          <p:cNvPr id="29699" name="Title 1"/>
          <p:cNvSpPr txBox="1">
            <a:spLocks/>
          </p:cNvSpPr>
          <p:nvPr/>
        </p:nvSpPr>
        <p:spPr bwMode="auto">
          <a:xfrm>
            <a:off x="1371600" y="381000"/>
            <a:ext cx="5715000" cy="685800"/>
          </a:xfrm>
          <a:prstGeom prst="rect">
            <a:avLst/>
          </a:prstGeom>
          <a:noFill/>
          <a:ln w="9525">
            <a:noFill/>
            <a:miter lim="800000"/>
            <a:headEnd/>
            <a:tailEnd/>
          </a:ln>
        </p:spPr>
        <p:txBody>
          <a:bodyPr anchor="ctr"/>
          <a:lstStyle/>
          <a:p>
            <a:pPr algn="ctr"/>
            <a:r>
              <a:rPr lang="en-US" sz="2800" b="1" i="1">
                <a:cs typeface="Arial" charset="0"/>
              </a:rPr>
              <a:t>Filling Gaps in the Standards</a:t>
            </a:r>
          </a:p>
          <a:p>
            <a:pPr algn="ctr"/>
            <a:r>
              <a:rPr lang="en-US" b="1" i="1">
                <a:solidFill>
                  <a:schemeClr val="tx2"/>
                </a:solidFill>
                <a:latin typeface="Calibri" pitchFamily="34" charset="0"/>
              </a:rPr>
              <a:t>Priority Action Plans (2)</a:t>
            </a:r>
          </a:p>
        </p:txBody>
      </p:sp>
      <p:sp>
        <p:nvSpPr>
          <p:cNvPr id="5" name="Slide Number Placeholder 1"/>
          <p:cNvSpPr txBox="1">
            <a:spLocks/>
          </p:cNvSpPr>
          <p:nvPr/>
        </p:nvSpPr>
        <p:spPr>
          <a:xfrm>
            <a:off x="6318998" y="6414247"/>
            <a:ext cx="2133600" cy="358962"/>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F589A-4531-428A-9795-9E503F858930}" type="slidenum">
              <a:rPr kumimoji="0" lang="en-CA"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sz="12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650" y="152400"/>
            <a:ext cx="7570788" cy="755650"/>
          </a:xfrm>
        </p:spPr>
        <p:txBody>
          <a:bodyPr/>
          <a:lstStyle/>
          <a:p>
            <a:pPr eaLnBrk="1" hangingPunct="1">
              <a:spcAft>
                <a:spcPts val="0"/>
              </a:spcAft>
              <a:defRPr/>
            </a:pPr>
            <a:r>
              <a:rPr lang="en-US" sz="2800" i="1" dirty="0" smtClean="0">
                <a:solidFill>
                  <a:srgbClr val="09244D"/>
                </a:solidFill>
              </a:rPr>
              <a:t>Networking &amp; Communications Standards (PAP 1, 2, 15)</a:t>
            </a:r>
            <a:endParaRPr lang="en-US" sz="2800" i="1" dirty="0">
              <a:solidFill>
                <a:srgbClr val="09244D"/>
              </a:solidFill>
            </a:endParaRPr>
          </a:p>
        </p:txBody>
      </p:sp>
      <p:pic>
        <p:nvPicPr>
          <p:cNvPr id="31746" name="Picture 2"/>
          <p:cNvPicPr>
            <a:picLocks noChangeAspect="1"/>
          </p:cNvPicPr>
          <p:nvPr/>
        </p:nvPicPr>
        <p:blipFill>
          <a:blip r:embed="rId2" cstate="print"/>
          <a:srcRect/>
          <a:stretch>
            <a:fillRect/>
          </a:stretch>
        </p:blipFill>
        <p:spPr bwMode="auto">
          <a:xfrm>
            <a:off x="5410200" y="1143000"/>
            <a:ext cx="3260725" cy="4114800"/>
          </a:xfrm>
          <a:prstGeom prst="rect">
            <a:avLst/>
          </a:prstGeom>
          <a:noFill/>
          <a:ln w="9525">
            <a:solidFill>
              <a:srgbClr val="003399"/>
            </a:solidFill>
            <a:miter lim="800000"/>
            <a:headEnd/>
            <a:tailEnd/>
          </a:ln>
        </p:spPr>
      </p:pic>
      <p:sp>
        <p:nvSpPr>
          <p:cNvPr id="31747" name="Text Placeholder 8"/>
          <p:cNvSpPr>
            <a:spLocks noGrp="1"/>
          </p:cNvSpPr>
          <p:nvPr>
            <p:ph type="body" sz="half" idx="4294967295"/>
          </p:nvPr>
        </p:nvSpPr>
        <p:spPr>
          <a:xfrm>
            <a:off x="482600" y="1022350"/>
            <a:ext cx="4953000" cy="4813300"/>
          </a:xfrm>
        </p:spPr>
        <p:txBody>
          <a:bodyPr/>
          <a:lstStyle/>
          <a:p>
            <a:pPr marL="228600" indent="-228600" eaLnBrk="1" hangingPunct="1"/>
            <a:r>
              <a:rPr lang="en-US" sz="2000" dirty="0" smtClean="0"/>
              <a:t>Reached a consensus on the use of IP-based network for Smart Grid networks (PAP01, RFC 6272, Internet Protocols for the Smart Grid)</a:t>
            </a:r>
          </a:p>
          <a:p>
            <a:pPr marL="228600" indent="-228600" eaLnBrk="1" hangingPunct="1"/>
            <a:r>
              <a:rPr lang="en-US" sz="2000" dirty="0" smtClean="0"/>
              <a:t>Produced a Guideline for Assessing Wireless Standards for Grid Applications (PAP02 NISTIR  7761)</a:t>
            </a:r>
          </a:p>
          <a:p>
            <a:pPr marL="228600" indent="-228600" eaLnBrk="1" hangingPunct="1"/>
            <a:r>
              <a:rPr lang="en-US" sz="2000" dirty="0" smtClean="0"/>
              <a:t>For a revision of NISTIR 7761, PAP02 continues to evaluate the performance of wireless protocols using the parameters specific to smart grid  applications and their environments</a:t>
            </a:r>
          </a:p>
          <a:p>
            <a:pPr marL="228600" indent="-228600" eaLnBrk="1" hangingPunct="1"/>
            <a:r>
              <a:rPr lang="en-US" sz="2000" dirty="0" smtClean="0"/>
              <a:t>Harmonized power line communications protocols (PLC) and their coexistence mechanisms (PAP15).</a:t>
            </a:r>
          </a:p>
        </p:txBody>
      </p:sp>
      <p:sp>
        <p:nvSpPr>
          <p:cNvPr id="5" name="Slide Number Placeholder 1"/>
          <p:cNvSpPr txBox="1">
            <a:spLocks/>
          </p:cNvSpPr>
          <p:nvPr/>
        </p:nvSpPr>
        <p:spPr>
          <a:xfrm>
            <a:off x="6318998" y="6414247"/>
            <a:ext cx="2133600" cy="358962"/>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F589A-4531-428A-9795-9E503F858930}" type="slidenum">
              <a:rPr kumimoji="0" lang="en-CA"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CA" sz="12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255493" y="188913"/>
            <a:ext cx="8633013" cy="533400"/>
          </a:xfrm>
          <a:solidFill>
            <a:schemeClr val="bg1"/>
          </a:solidFill>
          <a:ln>
            <a:noFill/>
          </a:ln>
        </p:spPr>
        <p:txBody>
          <a:bodyPr>
            <a:noAutofit/>
          </a:bodyPr>
          <a:lstStyle/>
          <a:p>
            <a:pPr eaLnBrk="1" hangingPunct="1">
              <a:defRPr/>
            </a:pPr>
            <a:r>
              <a:rPr lang="en-US" sz="2800" i="1" dirty="0" smtClean="0">
                <a:solidFill>
                  <a:schemeClr val="tx1"/>
                </a:solidFill>
                <a:ea typeface="ＭＳ Ｐゴシック"/>
                <a:cs typeface="Arial" pitchFamily="34" charset="0"/>
              </a:rPr>
              <a:t>Energy Usage Information Standards (PAP10)</a:t>
            </a:r>
          </a:p>
        </p:txBody>
      </p:sp>
      <p:pic>
        <p:nvPicPr>
          <p:cNvPr id="32770" name="Picture 4"/>
          <p:cNvPicPr>
            <a:picLocks noChangeAspect="1" noChangeArrowheads="1"/>
          </p:cNvPicPr>
          <p:nvPr/>
        </p:nvPicPr>
        <p:blipFill>
          <a:blip r:embed="rId3" cstate="print"/>
          <a:srcRect/>
          <a:stretch>
            <a:fillRect/>
          </a:stretch>
        </p:blipFill>
        <p:spPr bwMode="auto">
          <a:xfrm>
            <a:off x="7451165" y="2438400"/>
            <a:ext cx="1647825" cy="2143125"/>
          </a:xfrm>
          <a:prstGeom prst="rect">
            <a:avLst/>
          </a:prstGeom>
          <a:noFill/>
          <a:ln w="28575">
            <a:noFill/>
            <a:miter lim="800000"/>
            <a:headEnd/>
            <a:tailEnd/>
          </a:ln>
        </p:spPr>
      </p:pic>
      <p:pic>
        <p:nvPicPr>
          <p:cNvPr id="32771" name="Picture 2"/>
          <p:cNvPicPr>
            <a:picLocks noChangeAspect="1" noChangeArrowheads="1"/>
          </p:cNvPicPr>
          <p:nvPr/>
        </p:nvPicPr>
        <p:blipFill>
          <a:blip r:embed="rId4" cstate="print"/>
          <a:srcRect/>
          <a:stretch>
            <a:fillRect/>
          </a:stretch>
        </p:blipFill>
        <p:spPr bwMode="auto">
          <a:xfrm>
            <a:off x="1295400" y="3941763"/>
            <a:ext cx="4343400" cy="2459037"/>
          </a:xfrm>
          <a:prstGeom prst="rect">
            <a:avLst/>
          </a:prstGeom>
          <a:noFill/>
          <a:ln w="9525">
            <a:noFill/>
            <a:miter lim="800000"/>
            <a:headEnd/>
            <a:tailEnd/>
          </a:ln>
        </p:spPr>
      </p:pic>
      <p:cxnSp>
        <p:nvCxnSpPr>
          <p:cNvPr id="9" name="Straight Arrow Connector 8"/>
          <p:cNvCxnSpPr/>
          <p:nvPr/>
        </p:nvCxnSpPr>
        <p:spPr>
          <a:xfrm flipV="1">
            <a:off x="2514600" y="3810000"/>
            <a:ext cx="5181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773" name="Picture 10" descr="http://s.wsj.net/public/resources/images/PJ-AQ428_PTECH_DV_20090708155854.jpg"/>
          <p:cNvPicPr>
            <a:picLocks noChangeAspect="1" noChangeArrowheads="1"/>
          </p:cNvPicPr>
          <p:nvPr/>
        </p:nvPicPr>
        <p:blipFill>
          <a:blip r:embed="rId5" cstate="print"/>
          <a:srcRect/>
          <a:stretch>
            <a:fillRect/>
          </a:stretch>
        </p:blipFill>
        <p:spPr bwMode="auto">
          <a:xfrm>
            <a:off x="6324600" y="4800600"/>
            <a:ext cx="1133475" cy="1703388"/>
          </a:xfrm>
          <a:prstGeom prst="rect">
            <a:avLst/>
          </a:prstGeom>
          <a:noFill/>
          <a:ln w="9525">
            <a:noFill/>
            <a:miter lim="800000"/>
            <a:headEnd/>
            <a:tailEnd/>
          </a:ln>
        </p:spPr>
      </p:pic>
      <p:cxnSp>
        <p:nvCxnSpPr>
          <p:cNvPr id="12" name="Straight Arrow Connector 11"/>
          <p:cNvCxnSpPr/>
          <p:nvPr/>
        </p:nvCxnSpPr>
        <p:spPr>
          <a:xfrm flipV="1">
            <a:off x="3124200" y="5638800"/>
            <a:ext cx="3505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775" name="Picture 7"/>
          <p:cNvPicPr>
            <a:picLocks noChangeAspect="1" noChangeArrowheads="1"/>
          </p:cNvPicPr>
          <p:nvPr/>
        </p:nvPicPr>
        <p:blipFill>
          <a:blip r:embed="rId6" cstate="print"/>
          <a:srcRect/>
          <a:stretch>
            <a:fillRect/>
          </a:stretch>
        </p:blipFill>
        <p:spPr bwMode="auto">
          <a:xfrm>
            <a:off x="5257800" y="1981200"/>
            <a:ext cx="2306638" cy="1855788"/>
          </a:xfrm>
          <a:prstGeom prst="rect">
            <a:avLst/>
          </a:prstGeom>
          <a:noFill/>
          <a:ln w="28575">
            <a:noFill/>
            <a:miter lim="800000"/>
            <a:headEnd/>
            <a:tailEnd/>
          </a:ln>
        </p:spPr>
      </p:pic>
      <p:cxnSp>
        <p:nvCxnSpPr>
          <p:cNvPr id="14" name="Straight Arrow Connector 13"/>
          <p:cNvCxnSpPr/>
          <p:nvPr/>
        </p:nvCxnSpPr>
        <p:spPr>
          <a:xfrm flipV="1">
            <a:off x="3200400" y="3124200"/>
            <a:ext cx="3124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1136650"/>
            <a:ext cx="4953000" cy="2800350"/>
          </a:xfrm>
          <a:prstGeom prst="rect">
            <a:avLst/>
          </a:prstGeom>
          <a:noFill/>
        </p:spPr>
        <p:txBody>
          <a:bodyPr>
            <a:spAutoFit/>
          </a:bodyPr>
          <a:lstStyle/>
          <a:p>
            <a:pPr marL="342900" indent="-342900">
              <a:buFont typeface="Arial" pitchFamily="34" charset="0"/>
              <a:buChar char="•"/>
              <a:defRPr/>
            </a:pPr>
            <a:r>
              <a:rPr lang="en-US" sz="2200" dirty="0"/>
              <a:t>Standardizes data elements available to consumers or authorized 3</a:t>
            </a:r>
            <a:r>
              <a:rPr lang="en-US" sz="2200" baseline="30000" dirty="0"/>
              <a:t>rd</a:t>
            </a:r>
            <a:r>
              <a:rPr lang="en-US" sz="2200" dirty="0"/>
              <a:t> party application providers </a:t>
            </a:r>
          </a:p>
          <a:p>
            <a:pPr marL="342900" indent="-342900">
              <a:buFont typeface="Arial" pitchFamily="34" charset="0"/>
              <a:buChar char="•"/>
              <a:defRPr/>
            </a:pPr>
            <a:r>
              <a:rPr lang="en-US" sz="2200" dirty="0"/>
              <a:t>Energy usage information -Standard developed and published by NAESB - December 2010 </a:t>
            </a:r>
          </a:p>
          <a:p>
            <a:pPr>
              <a:defRPr/>
            </a:pPr>
            <a:endParaRPr lang="en-US" sz="2200" dirty="0"/>
          </a:p>
        </p:txBody>
      </p:sp>
      <p:sp>
        <p:nvSpPr>
          <p:cNvPr id="11" name="Slide Number Placeholder 1"/>
          <p:cNvSpPr txBox="1">
            <a:spLocks/>
          </p:cNvSpPr>
          <p:nvPr/>
        </p:nvSpPr>
        <p:spPr>
          <a:xfrm>
            <a:off x="6318998" y="6414247"/>
            <a:ext cx="2133600" cy="358962"/>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F589A-4531-428A-9795-9E503F858930}" type="slidenum">
              <a:rPr kumimoji="0" lang="en-CA"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CA" sz="12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753" y="102907"/>
            <a:ext cx="8243047" cy="762000"/>
          </a:xfrm>
          <a:solidFill>
            <a:schemeClr val="bg1"/>
          </a:solidFill>
          <a:ln>
            <a:noFill/>
          </a:ln>
        </p:spPr>
        <p:txBody>
          <a:bodyPr>
            <a:noAutofit/>
          </a:bodyPr>
          <a:lstStyle/>
          <a:p>
            <a:pPr eaLnBrk="1" hangingPunct="1">
              <a:defRPr/>
            </a:pPr>
            <a:r>
              <a:rPr lang="en-US" sz="2800" i="1" dirty="0" smtClean="0">
                <a:solidFill>
                  <a:schemeClr val="tx1"/>
                </a:solidFill>
                <a:cs typeface="Arial" pitchFamily="34" charset="0"/>
              </a:rPr>
              <a:t>Electric Vehicle Charging Standards (PAP11)</a:t>
            </a:r>
            <a:endParaRPr lang="en-US" sz="3200" i="1" dirty="0">
              <a:solidFill>
                <a:schemeClr val="tx1"/>
              </a:solidFill>
              <a:cs typeface="Arial" pitchFamily="34" charset="0"/>
            </a:endParaRPr>
          </a:p>
        </p:txBody>
      </p:sp>
      <p:pic>
        <p:nvPicPr>
          <p:cNvPr id="34818" name="Picture 4"/>
          <p:cNvPicPr>
            <a:picLocks noGrp="1" noChangeAspect="1" noChangeArrowheads="1"/>
          </p:cNvPicPr>
          <p:nvPr>
            <p:ph idx="1"/>
          </p:nvPr>
        </p:nvPicPr>
        <p:blipFill>
          <a:blip r:embed="rId2" cstate="print"/>
          <a:srcRect l="-7674" r="-7674"/>
          <a:stretch>
            <a:fillRect/>
          </a:stretch>
        </p:blipFill>
        <p:spPr>
          <a:xfrm>
            <a:off x="4283262" y="990601"/>
            <a:ext cx="4806950" cy="2644775"/>
          </a:xfrm>
        </p:spPr>
      </p:pic>
      <p:pic>
        <p:nvPicPr>
          <p:cNvPr id="34819" name="Picture 5"/>
          <p:cNvPicPr>
            <a:picLocks noChangeAspect="1"/>
          </p:cNvPicPr>
          <p:nvPr/>
        </p:nvPicPr>
        <p:blipFill>
          <a:blip r:embed="rId3" cstate="print"/>
          <a:srcRect t="17409" r="28333"/>
          <a:stretch>
            <a:fillRect/>
          </a:stretch>
        </p:blipFill>
        <p:spPr bwMode="auto">
          <a:xfrm>
            <a:off x="555812" y="1066801"/>
            <a:ext cx="3733800" cy="1441450"/>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l="-7324" r="-7324"/>
          <a:stretch>
            <a:fillRect/>
          </a:stretch>
        </p:blipFill>
        <p:spPr bwMode="auto">
          <a:xfrm>
            <a:off x="4337237" y="3352801"/>
            <a:ext cx="4752975" cy="2614613"/>
          </a:xfrm>
          <a:prstGeom prst="rect">
            <a:avLst/>
          </a:prstGeom>
          <a:noFill/>
          <a:ln w="9525">
            <a:noFill/>
            <a:miter lim="800000"/>
            <a:headEnd/>
            <a:tailEnd/>
          </a:ln>
        </p:spPr>
      </p:pic>
      <p:sp>
        <p:nvSpPr>
          <p:cNvPr id="7" name="TextBox 6"/>
          <p:cNvSpPr txBox="1"/>
          <p:nvPr/>
        </p:nvSpPr>
        <p:spPr>
          <a:xfrm>
            <a:off x="479612" y="2895601"/>
            <a:ext cx="4114800" cy="3200400"/>
          </a:xfrm>
          <a:prstGeom prst="rect">
            <a:avLst/>
          </a:prstGeom>
          <a:noFill/>
        </p:spPr>
        <p:txBody>
          <a:bodyPr>
            <a:spAutoFit/>
          </a:bodyPr>
          <a:lstStyle/>
          <a:p>
            <a:pPr marL="228600" indent="-228600">
              <a:buFont typeface="Arial" pitchFamily="34" charset="0"/>
              <a:buChar char="•"/>
              <a:defRPr/>
            </a:pPr>
            <a:r>
              <a:rPr lang="en-US" dirty="0"/>
              <a:t>Data model &amp; Information exchange protocols - “SAE J2836/1 Enables Electric Vehicle, Power Grid Communication.” </a:t>
            </a:r>
          </a:p>
          <a:p>
            <a:pPr>
              <a:defRPr/>
            </a:pPr>
            <a:endParaRPr lang="en-US" dirty="0"/>
          </a:p>
          <a:p>
            <a:pPr marL="228600" indent="-228600">
              <a:buFont typeface="Arial" pitchFamily="34" charset="0"/>
              <a:buChar char="•"/>
              <a:defRPr/>
            </a:pPr>
            <a:r>
              <a:rPr lang="en-US" dirty="0"/>
              <a:t>Fast charging connector standard - “SAE J1772 Electric Vehicle and Plug in Hybrid Electric Vehicle Conductive Charge Coupler.” </a:t>
            </a:r>
          </a:p>
        </p:txBody>
      </p:sp>
      <p:sp>
        <p:nvSpPr>
          <p:cNvPr id="8" name="Slide Number Placeholder 1"/>
          <p:cNvSpPr txBox="1">
            <a:spLocks/>
          </p:cNvSpPr>
          <p:nvPr/>
        </p:nvSpPr>
        <p:spPr>
          <a:xfrm>
            <a:off x="6318998" y="6414247"/>
            <a:ext cx="2133600" cy="358962"/>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F589A-4531-428A-9795-9E503F858930}" type="slidenum">
              <a:rPr kumimoji="0" lang="en-CA"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sz="12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C221E8A5C574B889E2CBB12A471FC" ma:contentTypeVersion="1" ma:contentTypeDescription="Create a new document." ma:contentTypeScope="" ma:versionID="99f44ad212ba6942fa1c339a891249a5">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9A6D2-A406-40BE-B1A7-1E82AB94E9A4}"/>
</file>

<file path=customXml/itemProps2.xml><?xml version="1.0" encoding="utf-8"?>
<ds:datastoreItem xmlns:ds="http://schemas.openxmlformats.org/officeDocument/2006/customXml" ds:itemID="{314E915B-192A-4002-B630-22DB8F437795}"/>
</file>

<file path=customXml/itemProps3.xml><?xml version="1.0" encoding="utf-8"?>
<ds:datastoreItem xmlns:ds="http://schemas.openxmlformats.org/officeDocument/2006/customXml" ds:itemID="{5E5F757A-F834-4413-AB67-27745A2C61EF}"/>
</file>

<file path=docProps/app.xml><?xml version="1.0" encoding="utf-8"?>
<Properties xmlns="http://schemas.openxmlformats.org/officeDocument/2006/extended-properties" xmlns:vt="http://schemas.openxmlformats.org/officeDocument/2006/docPropsVTypes">
  <TotalTime>650</TotalTime>
  <Words>1988</Words>
  <Application>Microsoft Office PowerPoint</Application>
  <PresentationFormat>On-screen Show (4:3)</PresentationFormat>
  <Paragraphs>333</Paragraphs>
  <Slides>25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Default Design</vt:lpstr>
      <vt:lpstr>Microsoft Office Excel Chart</vt:lpstr>
      <vt:lpstr>Smart Grid Standardization Activities</vt:lpstr>
      <vt:lpstr>Priority Areas for Standards</vt:lpstr>
      <vt:lpstr>Smart Grid Interoperability Panel</vt:lpstr>
      <vt:lpstr>Standards Come from Many Developers </vt:lpstr>
      <vt:lpstr>Slide 5</vt:lpstr>
      <vt:lpstr>Slide 6</vt:lpstr>
      <vt:lpstr>Networking &amp; Communications Standards (PAP 1, 2, 15)</vt:lpstr>
      <vt:lpstr>Energy Usage Information Standards (PAP10)</vt:lpstr>
      <vt:lpstr>Electric Vehicle Charging Standards (PAP11)</vt:lpstr>
      <vt:lpstr>Guidelines for Smart Grid Cyber Security (Cyber Security Working Group)</vt:lpstr>
      <vt:lpstr>Testing and Certification Framework</vt:lpstr>
      <vt:lpstr>NIST Smart Grid Framework and Roadmap 2.0</vt:lpstr>
      <vt:lpstr>TIA TR45.5 Smart Grid Activities</vt:lpstr>
      <vt:lpstr>Slide 14</vt:lpstr>
      <vt:lpstr>Proposed Resolution on Smart Grid</vt:lpstr>
      <vt:lpstr>Slide 16</vt:lpstr>
      <vt:lpstr>NIST Standardization Process Design</vt:lpstr>
      <vt:lpstr>Smart Grid Stakeholders</vt:lpstr>
      <vt:lpstr>SGIP Membership</vt:lpstr>
      <vt:lpstr>Catalog of Standards</vt:lpstr>
      <vt:lpstr>The CoS Process</vt:lpstr>
      <vt:lpstr>TIA TR45.5 Evaluation of Protocols</vt:lpstr>
      <vt:lpstr>TR-51</vt:lpstr>
      <vt:lpstr>TR-51 Focus</vt:lpstr>
      <vt:lpstr>TR-51 Timeline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Grid Standardization Activities</dc:title>
  <dc:creator>TIA</dc:creator>
  <dc:description>GSC16-PLEN-35
22 October 2011</dc:description>
  <cp:lastModifiedBy>5378</cp:lastModifiedBy>
  <cp:revision>54</cp:revision>
  <dcterms:created xsi:type="dcterms:W3CDTF">2011-06-28T13:16:06Z</dcterms:created>
  <dcterms:modified xsi:type="dcterms:W3CDTF">2011-10-22T19:48:18Z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0x010100CBCC221E8A5C574B889E2CBB12A471FC</vt:lpwstr>
  </property>
  <property fmtid="{D5CDD505-2E9C-101B-9397-08002B2CF9AE}" pid="3" name="Order">
    <vt:r8>21500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