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3.xml" ContentType="application/vnd.openxmlformats-officedocument.presentationml.tag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652" r:id="rId1"/>
  </p:sldMasterIdLst>
  <p:notesMasterIdLst>
    <p:notesMasterId r:id="rId19"/>
  </p:notesMasterIdLst>
  <p:handoutMasterIdLst>
    <p:handoutMasterId r:id="rId20"/>
  </p:handoutMasterIdLst>
  <p:sldIdLst>
    <p:sldId id="998" r:id="rId2"/>
    <p:sldId id="1012" r:id="rId3"/>
    <p:sldId id="1019" r:id="rId4"/>
    <p:sldId id="1021" r:id="rId5"/>
    <p:sldId id="1014" r:id="rId6"/>
    <p:sldId id="1008" r:id="rId7"/>
    <p:sldId id="1010" r:id="rId8"/>
    <p:sldId id="1006" r:id="rId9"/>
    <p:sldId id="1015" r:id="rId10"/>
    <p:sldId id="1013" r:id="rId11"/>
    <p:sldId id="1016" r:id="rId12"/>
    <p:sldId id="1003" r:id="rId13"/>
    <p:sldId id="1017" r:id="rId14"/>
    <p:sldId id="1004" r:id="rId15"/>
    <p:sldId id="1005" r:id="rId16"/>
    <p:sldId id="1018" r:id="rId17"/>
    <p:sldId id="999" r:id="rId18"/>
  </p:sldIdLst>
  <p:sldSz cx="9144000" cy="6858000" type="screen4x3"/>
  <p:notesSz cx="6735763" cy="9866313"/>
  <p:defaultTextStyle>
    <a:defPPr>
      <a:defRPr lang="ja-JP"/>
    </a:defPPr>
    <a:lvl1pPr algn="ctr" rtl="0" fontAlgn="ctr">
      <a:spcBef>
        <a:spcPct val="0"/>
      </a:spcBef>
      <a:spcAft>
        <a:spcPct val="0"/>
      </a:spcAft>
      <a:defRPr kumimoji="1" kern="1200">
        <a:solidFill>
          <a:srgbClr val="000000"/>
        </a:solidFill>
        <a:latin typeface="ＭＳ Ｐゴシック" charset="-128"/>
        <a:ea typeface="ＭＳ Ｐゴシック" charset="-128"/>
        <a:cs typeface="+mn-cs"/>
      </a:defRPr>
    </a:lvl1pPr>
    <a:lvl2pPr marL="457200" algn="ctr" rtl="0" fontAlgn="ctr">
      <a:spcBef>
        <a:spcPct val="0"/>
      </a:spcBef>
      <a:spcAft>
        <a:spcPct val="0"/>
      </a:spcAft>
      <a:defRPr kumimoji="1" kern="1200">
        <a:solidFill>
          <a:srgbClr val="000000"/>
        </a:solidFill>
        <a:latin typeface="ＭＳ Ｐゴシック" charset="-128"/>
        <a:ea typeface="ＭＳ Ｐゴシック" charset="-128"/>
        <a:cs typeface="+mn-cs"/>
      </a:defRPr>
    </a:lvl2pPr>
    <a:lvl3pPr marL="914400" algn="ctr" rtl="0" fontAlgn="ctr">
      <a:spcBef>
        <a:spcPct val="0"/>
      </a:spcBef>
      <a:spcAft>
        <a:spcPct val="0"/>
      </a:spcAft>
      <a:defRPr kumimoji="1" kern="1200">
        <a:solidFill>
          <a:srgbClr val="000000"/>
        </a:solidFill>
        <a:latin typeface="ＭＳ Ｐゴシック" charset="-128"/>
        <a:ea typeface="ＭＳ Ｐゴシック" charset="-128"/>
        <a:cs typeface="+mn-cs"/>
      </a:defRPr>
    </a:lvl3pPr>
    <a:lvl4pPr marL="1371600" algn="ctr" rtl="0" fontAlgn="ctr">
      <a:spcBef>
        <a:spcPct val="0"/>
      </a:spcBef>
      <a:spcAft>
        <a:spcPct val="0"/>
      </a:spcAft>
      <a:defRPr kumimoji="1" kern="1200">
        <a:solidFill>
          <a:srgbClr val="000000"/>
        </a:solidFill>
        <a:latin typeface="ＭＳ Ｐゴシック" charset="-128"/>
        <a:ea typeface="ＭＳ Ｐゴシック" charset="-128"/>
        <a:cs typeface="+mn-cs"/>
      </a:defRPr>
    </a:lvl4pPr>
    <a:lvl5pPr marL="1828800" algn="ctr" rtl="0" fontAlgn="ctr">
      <a:spcBef>
        <a:spcPct val="0"/>
      </a:spcBef>
      <a:spcAft>
        <a:spcPct val="0"/>
      </a:spcAft>
      <a:defRPr kumimoji="1" kern="1200">
        <a:solidFill>
          <a:srgbClr val="000000"/>
        </a:solidFill>
        <a:latin typeface="ＭＳ Ｐゴシック" charset="-128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rgbClr val="000000"/>
        </a:solidFill>
        <a:latin typeface="ＭＳ Ｐゴシック" charset="-128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rgbClr val="000000"/>
        </a:solidFill>
        <a:latin typeface="ＭＳ Ｐゴシック" charset="-128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rgbClr val="000000"/>
        </a:solidFill>
        <a:latin typeface="ＭＳ Ｐゴシック" charset="-128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rgbClr val="000000"/>
        </a:solidFill>
        <a:latin typeface="ＭＳ Ｐゴシック" charset="-128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073">
          <p15:clr>
            <a:srgbClr val="A4A3A4"/>
          </p15:clr>
        </p15:guide>
        <p15:guide id="2" orient="horz" pos="551">
          <p15:clr>
            <a:srgbClr val="A4A3A4"/>
          </p15:clr>
        </p15:guide>
        <p15:guide id="3" pos="5641">
          <p15:clr>
            <a:srgbClr val="A4A3A4"/>
          </p15:clr>
        </p15:guide>
        <p15:guide id="4" pos="122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7">
          <p15:clr>
            <a:srgbClr val="A4A3A4"/>
          </p15:clr>
        </p15:guide>
        <p15:guide id="2" pos="212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FFFF71"/>
    <a:srgbClr val="F79646"/>
    <a:srgbClr val="CCFFFF"/>
    <a:srgbClr val="00FF00"/>
    <a:srgbClr val="00FF99"/>
    <a:srgbClr val="FFCCFF"/>
    <a:srgbClr val="FFABFF"/>
    <a:srgbClr val="FF8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淡色スタイル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51" autoAdjust="0"/>
    <p:restoredTop sz="92168" autoAdjust="0"/>
  </p:normalViewPr>
  <p:slideViewPr>
    <p:cSldViewPr>
      <p:cViewPr varScale="1">
        <p:scale>
          <a:sx n="85" d="100"/>
          <a:sy n="85" d="100"/>
        </p:scale>
        <p:origin x="-150" y="-96"/>
      </p:cViewPr>
      <p:guideLst>
        <p:guide orient="horz" pos="4073"/>
        <p:guide orient="horz" pos="551"/>
        <p:guide pos="5641"/>
        <p:guide pos="1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958" y="-132"/>
      </p:cViewPr>
      <p:guideLst>
        <p:guide orient="horz" pos="3107"/>
        <p:guide pos="21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16463" y="0"/>
            <a:ext cx="2919302" cy="49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 defTabSz="914294" fontAlgn="base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ja-JP"/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" y="0"/>
            <a:ext cx="2919302" cy="49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l" defTabSz="914294" fontAlgn="base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ja-JP"/>
          </a:p>
        </p:txBody>
      </p:sp>
      <p:sp>
        <p:nvSpPr>
          <p:cNvPr id="393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1502"/>
            <a:ext cx="2919302" cy="49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l" defTabSz="914294" fontAlgn="base">
              <a:defRPr sz="100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GB" altLang="ja-JP"/>
              <a:t>Copyright 2010 FUJITSU LIMITED</a:t>
            </a:r>
          </a:p>
        </p:txBody>
      </p:sp>
      <p:sp>
        <p:nvSpPr>
          <p:cNvPr id="393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890" y="9371502"/>
            <a:ext cx="2919302" cy="49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 defTabSz="914294" fontAlgn="base">
              <a:defRPr sz="10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A2915C1B-8081-416D-ACC4-0184CAB53F91}" type="slidenum">
              <a:rPr lang="en-GB" altLang="ja-JP"/>
              <a:pPr/>
              <a:t>‹#›</a:t>
            </a:fld>
            <a:endParaRPr lang="en-GB" altLang="ja-JP"/>
          </a:p>
        </p:txBody>
      </p:sp>
      <p:pic>
        <p:nvPicPr>
          <p:cNvPr id="393227" name="Picture 11" descr="SD_INTERNAL USE ONLY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53423" y="53579"/>
            <a:ext cx="1580633" cy="189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97085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16463" y="0"/>
            <a:ext cx="2919302" cy="49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 defTabSz="914294" fontAlgn="base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" y="0"/>
            <a:ext cx="2919302" cy="49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l" defTabSz="914294" fontAlgn="base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167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7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2478" y="4686540"/>
            <a:ext cx="5390810" cy="444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67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1502"/>
            <a:ext cx="2919302" cy="49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l" defTabSz="914294" fontAlgn="base">
              <a:defRPr sz="100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altLang="ja-JP"/>
              <a:t>Copyright 2010 FUJITSU LIMITED</a:t>
            </a:r>
          </a:p>
        </p:txBody>
      </p:sp>
      <p:sp>
        <p:nvSpPr>
          <p:cNvPr id="167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890" y="9371502"/>
            <a:ext cx="2919302" cy="49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 defTabSz="914294" fontAlgn="base">
              <a:defRPr sz="10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687DFE52-4ED2-467D-945D-56C7533239AE}" type="slidenum">
              <a:rPr lang="en-US" altLang="ja-JP"/>
              <a:pPr/>
              <a:t>‹#›</a:t>
            </a:fld>
            <a:endParaRPr lang="en-US" altLang="ja-JP"/>
          </a:p>
        </p:txBody>
      </p:sp>
      <p:pic>
        <p:nvPicPr>
          <p:cNvPr id="167949" name="Picture 13" descr="SD_INTERNAL USE ONLY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53423" y="53579"/>
            <a:ext cx="1580633" cy="189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903595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ja-JP" smtClean="0"/>
              <a:t>Copyright 2010 FUJITSU LIMITED</a:t>
            </a:r>
          </a:p>
        </p:txBody>
      </p:sp>
      <p:sp>
        <p:nvSpPr>
          <p:cNvPr id="440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6B691F-04B4-475C-A5A6-BEE5CAEA4395}" type="slidenum">
              <a:rPr lang="en-US" altLang="ja-JP" smtClean="0"/>
              <a:pPr/>
              <a:t>0</a:t>
            </a:fld>
            <a:endParaRPr lang="en-US" altLang="ja-JP" smtClean="0"/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ja-JP" smtClean="0"/>
          </a:p>
        </p:txBody>
      </p:sp>
    </p:spTree>
    <p:extLst>
      <p:ext uri="{BB962C8B-B14F-4D97-AF65-F5344CB8AC3E}">
        <p14:creationId xmlns:p14="http://schemas.microsoft.com/office/powerpoint/2010/main" val="2486467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6" eaLnBrk="0" hangingPunct="0">
              <a:defRPr kumimoji="1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1pPr>
            <a:lvl2pPr marL="736561" indent="-283293" defTabSz="914406" eaLnBrk="0" hangingPunct="0">
              <a:defRPr kumimoji="1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2pPr>
            <a:lvl3pPr marL="1133170" indent="-226634" defTabSz="914406" eaLnBrk="0" hangingPunct="0">
              <a:defRPr kumimoji="1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3pPr>
            <a:lvl4pPr marL="1586438" indent="-226634" defTabSz="914406" eaLnBrk="0" hangingPunct="0">
              <a:defRPr kumimoji="1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4pPr>
            <a:lvl5pPr marL="2039706" indent="-226634" defTabSz="914406" eaLnBrk="0" hangingPunct="0">
              <a:defRPr kumimoji="1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5pPr>
            <a:lvl6pPr marL="2492974" indent="-226634" defTabSz="91440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6pPr>
            <a:lvl7pPr marL="2946243" indent="-226634" defTabSz="91440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7pPr>
            <a:lvl8pPr marL="3399511" indent="-226634" defTabSz="91440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8pPr>
            <a:lvl9pPr marL="3852779" indent="-226634" defTabSz="91440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mtClean="0">
                <a:solidFill>
                  <a:schemeClr val="tx1"/>
                </a:solidFill>
                <a:latin typeface="Arial" charset="0"/>
              </a:rPr>
              <a:t>Copyright 2010 FUJITSU LIMITED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6" eaLnBrk="0" hangingPunct="0">
              <a:defRPr kumimoji="1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1pPr>
            <a:lvl2pPr marL="736561" indent="-283293" defTabSz="914406" eaLnBrk="0" hangingPunct="0">
              <a:defRPr kumimoji="1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2pPr>
            <a:lvl3pPr marL="1133170" indent="-226634" defTabSz="914406" eaLnBrk="0" hangingPunct="0">
              <a:defRPr kumimoji="1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3pPr>
            <a:lvl4pPr marL="1586438" indent="-226634" defTabSz="914406" eaLnBrk="0" hangingPunct="0">
              <a:defRPr kumimoji="1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4pPr>
            <a:lvl5pPr marL="2039706" indent="-226634" defTabSz="914406" eaLnBrk="0" hangingPunct="0">
              <a:defRPr kumimoji="1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5pPr>
            <a:lvl6pPr marL="2492974" indent="-226634" defTabSz="91440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6pPr>
            <a:lvl7pPr marL="2946243" indent="-226634" defTabSz="91440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7pPr>
            <a:lvl8pPr marL="3399511" indent="-226634" defTabSz="91440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8pPr>
            <a:lvl9pPr marL="3852779" indent="-226634" defTabSz="91440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hangingPunct="1"/>
            <a:fld id="{8AC01754-8B81-4901-A19F-10FDF523F5CB}" type="slidenum">
              <a:rPr lang="en-US" altLang="ja-JP" smtClean="0">
                <a:solidFill>
                  <a:schemeClr val="tx1"/>
                </a:solidFill>
                <a:latin typeface="Arial" charset="0"/>
              </a:rPr>
              <a:pPr eaLnBrk="1" hangingPunct="1"/>
              <a:t>14</a:t>
            </a:fld>
            <a:endParaRPr lang="en-US" altLang="ja-JP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2476" y="4686538"/>
            <a:ext cx="5568356" cy="485515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None/>
            </a:pPr>
            <a:endParaRPr lang="en-GB" altLang="ja-JP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6" eaLnBrk="0" hangingPunct="0">
              <a:defRPr kumimoji="1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1pPr>
            <a:lvl2pPr marL="736561" indent="-283293" defTabSz="914406" eaLnBrk="0" hangingPunct="0">
              <a:defRPr kumimoji="1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2pPr>
            <a:lvl3pPr marL="1133170" indent="-226634" defTabSz="914406" eaLnBrk="0" hangingPunct="0">
              <a:defRPr kumimoji="1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3pPr>
            <a:lvl4pPr marL="1586438" indent="-226634" defTabSz="914406" eaLnBrk="0" hangingPunct="0">
              <a:defRPr kumimoji="1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4pPr>
            <a:lvl5pPr marL="2039706" indent="-226634" defTabSz="914406" eaLnBrk="0" hangingPunct="0">
              <a:defRPr kumimoji="1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5pPr>
            <a:lvl6pPr marL="2492974" indent="-226634" defTabSz="91440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6pPr>
            <a:lvl7pPr marL="2946243" indent="-226634" defTabSz="91440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7pPr>
            <a:lvl8pPr marL="3399511" indent="-226634" defTabSz="91440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8pPr>
            <a:lvl9pPr marL="3852779" indent="-226634" defTabSz="91440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mtClean="0">
                <a:solidFill>
                  <a:schemeClr val="tx1"/>
                </a:solidFill>
                <a:latin typeface="Arial" charset="0"/>
              </a:rPr>
              <a:t>Copyright 2010 FUJITSU LIMITED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6" eaLnBrk="0" hangingPunct="0">
              <a:defRPr kumimoji="1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1pPr>
            <a:lvl2pPr marL="736561" indent="-283293" defTabSz="914406" eaLnBrk="0" hangingPunct="0">
              <a:defRPr kumimoji="1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2pPr>
            <a:lvl3pPr marL="1133170" indent="-226634" defTabSz="914406" eaLnBrk="0" hangingPunct="0">
              <a:defRPr kumimoji="1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3pPr>
            <a:lvl4pPr marL="1586438" indent="-226634" defTabSz="914406" eaLnBrk="0" hangingPunct="0">
              <a:defRPr kumimoji="1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4pPr>
            <a:lvl5pPr marL="2039706" indent="-226634" defTabSz="914406" eaLnBrk="0" hangingPunct="0">
              <a:defRPr kumimoji="1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5pPr>
            <a:lvl6pPr marL="2492974" indent="-226634" defTabSz="91440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6pPr>
            <a:lvl7pPr marL="2946243" indent="-226634" defTabSz="91440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7pPr>
            <a:lvl8pPr marL="3399511" indent="-226634" defTabSz="91440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8pPr>
            <a:lvl9pPr marL="3852779" indent="-226634" defTabSz="91440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hangingPunct="1"/>
            <a:fld id="{8AC01754-8B81-4901-A19F-10FDF523F5CB}" type="slidenum">
              <a:rPr lang="en-US" altLang="ja-JP" smtClean="0">
                <a:solidFill>
                  <a:schemeClr val="tx1"/>
                </a:solidFill>
                <a:latin typeface="Arial" charset="0"/>
              </a:rPr>
              <a:pPr eaLnBrk="1" hangingPunct="1"/>
              <a:t>15</a:t>
            </a:fld>
            <a:endParaRPr lang="en-US" altLang="ja-JP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2476" y="4686538"/>
            <a:ext cx="5568356" cy="485515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None/>
            </a:pPr>
            <a:endParaRPr lang="en-GB" altLang="ja-JP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7213" name="Picture 45" descr="TitleRed_L15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0"/>
            <a:ext cx="9144000" cy="4852988"/>
          </a:xfrm>
          <a:prstGeom prst="rect">
            <a:avLst/>
          </a:prstGeom>
          <a:noFill/>
        </p:spPr>
      </p:pic>
      <p:sp>
        <p:nvSpPr>
          <p:cNvPr id="64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3853" y="4572000"/>
            <a:ext cx="7920038" cy="17843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 sz="2800">
                <a:latin typeface="HG丸ｺﾞｼｯｸM-PRO" pitchFamily="50" charset="-128"/>
                <a:ea typeface="HG丸ｺﾞｼｯｸM-PRO" pitchFamily="50" charset="-128"/>
              </a:defRPr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6471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23853" y="1738313"/>
            <a:ext cx="7920038" cy="2360612"/>
          </a:xfrm>
        </p:spPr>
        <p:txBody>
          <a:bodyPr anchor="b"/>
          <a:lstStyle>
            <a:lvl1pPr>
              <a:defRPr sz="4400">
                <a:solidFill>
                  <a:srgbClr val="FFFFFF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</a:lstStyle>
          <a:p>
            <a:r>
              <a:rPr lang="en-US" altLang="ja-JP"/>
              <a:t/>
            </a:r>
            <a:br>
              <a:rPr lang="en-US" altLang="ja-JP"/>
            </a:br>
            <a:r>
              <a:rPr lang="ja-JP" altLang="en-US"/>
              <a:t>マスタ タイトルの書式設定</a:t>
            </a:r>
            <a:endParaRPr lang="de-DE" altLang="ja-JP"/>
          </a:p>
        </p:txBody>
      </p:sp>
      <p:sp>
        <p:nvSpPr>
          <p:cNvPr id="647176" name="Text Box 8"/>
          <p:cNvSpPr txBox="1">
            <a:spLocks noChangeArrowheads="1"/>
          </p:cNvSpPr>
          <p:nvPr userDrawn="1"/>
        </p:nvSpPr>
        <p:spPr bwMode="gray">
          <a:xfrm>
            <a:off x="341315" y="6700838"/>
            <a:ext cx="18351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l" fontAlgn="base">
              <a:spcBef>
                <a:spcPct val="50000"/>
              </a:spcBef>
            </a:pPr>
            <a:r>
              <a:rPr kumimoji="0" lang="en-US" altLang="ja-JP" sz="1000" b="1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grpSp>
        <p:nvGrpSpPr>
          <p:cNvPr id="647216" name="Group 48"/>
          <p:cNvGrpSpPr>
            <a:grpSpLocks noChangeAspect="1"/>
          </p:cNvGrpSpPr>
          <p:nvPr userDrawn="1"/>
        </p:nvGrpSpPr>
        <p:grpSpPr bwMode="auto">
          <a:xfrm>
            <a:off x="7308850" y="185738"/>
            <a:ext cx="1647825" cy="920750"/>
            <a:chOff x="4604" y="117"/>
            <a:chExt cx="1038" cy="580"/>
          </a:xfrm>
        </p:grpSpPr>
        <p:sp>
          <p:nvSpPr>
            <p:cNvPr id="647215" name="AutoShape 47"/>
            <p:cNvSpPr>
              <a:spLocks noChangeAspect="1" noChangeArrowheads="1" noTextEdit="1"/>
            </p:cNvSpPr>
            <p:nvPr userDrawn="1"/>
          </p:nvSpPr>
          <p:spPr bwMode="gray">
            <a:xfrm>
              <a:off x="4604" y="117"/>
              <a:ext cx="1038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7217" name="Freeform 49"/>
            <p:cNvSpPr>
              <a:spLocks/>
            </p:cNvSpPr>
            <p:nvPr userDrawn="1"/>
          </p:nvSpPr>
          <p:spPr bwMode="gray">
            <a:xfrm>
              <a:off x="4655" y="604"/>
              <a:ext cx="26" cy="43"/>
            </a:xfrm>
            <a:custGeom>
              <a:avLst/>
              <a:gdLst/>
              <a:ahLst/>
              <a:cxnLst>
                <a:cxn ang="0">
                  <a:pos x="0" y="731"/>
                </a:cxn>
                <a:cxn ang="0">
                  <a:pos x="0" y="643"/>
                </a:cxn>
                <a:cxn ang="0">
                  <a:pos x="177" y="684"/>
                </a:cxn>
                <a:cxn ang="0">
                  <a:pos x="355" y="568"/>
                </a:cxn>
                <a:cxn ang="0">
                  <a:pos x="325" y="493"/>
                </a:cxn>
                <a:cxn ang="0">
                  <a:pos x="271" y="452"/>
                </a:cxn>
                <a:cxn ang="0">
                  <a:pos x="203" y="417"/>
                </a:cxn>
                <a:cxn ang="0">
                  <a:pos x="62" y="323"/>
                </a:cxn>
                <a:cxn ang="0">
                  <a:pos x="12" y="190"/>
                </a:cxn>
                <a:cxn ang="0">
                  <a:pos x="90" y="41"/>
                </a:cxn>
                <a:cxn ang="0">
                  <a:pos x="257" y="0"/>
                </a:cxn>
                <a:cxn ang="0">
                  <a:pos x="411" y="24"/>
                </a:cxn>
                <a:cxn ang="0">
                  <a:pos x="411" y="106"/>
                </a:cxn>
                <a:cxn ang="0">
                  <a:pos x="262" y="74"/>
                </a:cxn>
                <a:cxn ang="0">
                  <a:pos x="162" y="98"/>
                </a:cxn>
                <a:cxn ang="0">
                  <a:pos x="120" y="178"/>
                </a:cxn>
                <a:cxn ang="0">
                  <a:pos x="149" y="253"/>
                </a:cxn>
                <a:cxn ang="0">
                  <a:pos x="273" y="331"/>
                </a:cxn>
                <a:cxn ang="0">
                  <a:pos x="374" y="388"/>
                </a:cxn>
                <a:cxn ang="0">
                  <a:pos x="444" y="465"/>
                </a:cxn>
                <a:cxn ang="0">
                  <a:pos x="463" y="556"/>
                </a:cxn>
                <a:cxn ang="0">
                  <a:pos x="184" y="762"/>
                </a:cxn>
                <a:cxn ang="0">
                  <a:pos x="0" y="731"/>
                </a:cxn>
              </a:cxnLst>
              <a:rect l="0" t="0" r="r" b="b"/>
              <a:pathLst>
                <a:path w="463" h="762">
                  <a:moveTo>
                    <a:pt x="0" y="731"/>
                  </a:moveTo>
                  <a:cubicBezTo>
                    <a:pt x="0" y="643"/>
                    <a:pt x="0" y="643"/>
                    <a:pt x="0" y="643"/>
                  </a:cubicBezTo>
                  <a:cubicBezTo>
                    <a:pt x="48" y="670"/>
                    <a:pt x="107" y="684"/>
                    <a:pt x="177" y="684"/>
                  </a:cubicBezTo>
                  <a:cubicBezTo>
                    <a:pt x="296" y="684"/>
                    <a:pt x="355" y="645"/>
                    <a:pt x="355" y="568"/>
                  </a:cubicBezTo>
                  <a:cubicBezTo>
                    <a:pt x="355" y="538"/>
                    <a:pt x="345" y="513"/>
                    <a:pt x="325" y="493"/>
                  </a:cubicBezTo>
                  <a:cubicBezTo>
                    <a:pt x="309" y="477"/>
                    <a:pt x="291" y="463"/>
                    <a:pt x="271" y="452"/>
                  </a:cubicBezTo>
                  <a:cubicBezTo>
                    <a:pt x="253" y="442"/>
                    <a:pt x="231" y="431"/>
                    <a:pt x="203" y="417"/>
                  </a:cubicBezTo>
                  <a:cubicBezTo>
                    <a:pt x="135" y="384"/>
                    <a:pt x="89" y="352"/>
                    <a:pt x="62" y="323"/>
                  </a:cubicBezTo>
                  <a:cubicBezTo>
                    <a:pt x="29" y="286"/>
                    <a:pt x="12" y="242"/>
                    <a:pt x="12" y="190"/>
                  </a:cubicBezTo>
                  <a:cubicBezTo>
                    <a:pt x="12" y="124"/>
                    <a:pt x="38" y="74"/>
                    <a:pt x="90" y="41"/>
                  </a:cubicBezTo>
                  <a:cubicBezTo>
                    <a:pt x="134" y="13"/>
                    <a:pt x="189" y="0"/>
                    <a:pt x="257" y="0"/>
                  </a:cubicBezTo>
                  <a:cubicBezTo>
                    <a:pt x="304" y="0"/>
                    <a:pt x="355" y="8"/>
                    <a:pt x="411" y="24"/>
                  </a:cubicBezTo>
                  <a:cubicBezTo>
                    <a:pt x="411" y="106"/>
                    <a:pt x="411" y="106"/>
                    <a:pt x="411" y="106"/>
                  </a:cubicBezTo>
                  <a:cubicBezTo>
                    <a:pt x="364" y="85"/>
                    <a:pt x="314" y="74"/>
                    <a:pt x="262" y="74"/>
                  </a:cubicBezTo>
                  <a:cubicBezTo>
                    <a:pt x="222" y="74"/>
                    <a:pt x="188" y="82"/>
                    <a:pt x="162" y="98"/>
                  </a:cubicBezTo>
                  <a:cubicBezTo>
                    <a:pt x="134" y="115"/>
                    <a:pt x="120" y="141"/>
                    <a:pt x="120" y="178"/>
                  </a:cubicBezTo>
                  <a:cubicBezTo>
                    <a:pt x="120" y="209"/>
                    <a:pt x="130" y="234"/>
                    <a:pt x="149" y="253"/>
                  </a:cubicBezTo>
                  <a:cubicBezTo>
                    <a:pt x="168" y="273"/>
                    <a:pt x="209" y="298"/>
                    <a:pt x="273" y="331"/>
                  </a:cubicBezTo>
                  <a:cubicBezTo>
                    <a:pt x="324" y="356"/>
                    <a:pt x="357" y="375"/>
                    <a:pt x="374" y="388"/>
                  </a:cubicBezTo>
                  <a:cubicBezTo>
                    <a:pt x="407" y="412"/>
                    <a:pt x="430" y="437"/>
                    <a:pt x="444" y="465"/>
                  </a:cubicBezTo>
                  <a:cubicBezTo>
                    <a:pt x="457" y="490"/>
                    <a:pt x="463" y="520"/>
                    <a:pt x="463" y="556"/>
                  </a:cubicBezTo>
                  <a:cubicBezTo>
                    <a:pt x="463" y="693"/>
                    <a:pt x="370" y="762"/>
                    <a:pt x="184" y="762"/>
                  </a:cubicBezTo>
                  <a:cubicBezTo>
                    <a:pt x="109" y="762"/>
                    <a:pt x="48" y="752"/>
                    <a:pt x="0" y="73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7218" name="Freeform 50"/>
            <p:cNvSpPr>
              <a:spLocks/>
            </p:cNvSpPr>
            <p:nvPr userDrawn="1"/>
          </p:nvSpPr>
          <p:spPr bwMode="gray">
            <a:xfrm>
              <a:off x="4691" y="585"/>
              <a:ext cx="30" cy="61"/>
            </a:xfrm>
            <a:custGeom>
              <a:avLst/>
              <a:gdLst/>
              <a:ahLst/>
              <a:cxnLst>
                <a:cxn ang="0">
                  <a:pos x="0" y="1087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124" y="382"/>
                </a:cxn>
                <a:cxn ang="0">
                  <a:pos x="306" y="345"/>
                </a:cxn>
                <a:cxn ang="0">
                  <a:pos x="526" y="458"/>
                </a:cxn>
                <a:cxn ang="0">
                  <a:pos x="548" y="644"/>
                </a:cxn>
                <a:cxn ang="0">
                  <a:pos x="548" y="1087"/>
                </a:cxn>
                <a:cxn ang="0">
                  <a:pos x="425" y="1087"/>
                </a:cxn>
                <a:cxn ang="0">
                  <a:pos x="425" y="624"/>
                </a:cxn>
                <a:cxn ang="0">
                  <a:pos x="403" y="477"/>
                </a:cxn>
                <a:cxn ang="0">
                  <a:pos x="294" y="419"/>
                </a:cxn>
                <a:cxn ang="0">
                  <a:pos x="124" y="463"/>
                </a:cxn>
                <a:cxn ang="0">
                  <a:pos x="124" y="1087"/>
                </a:cxn>
                <a:cxn ang="0">
                  <a:pos x="0" y="1087"/>
                </a:cxn>
              </a:cxnLst>
              <a:rect l="0" t="0" r="r" b="b"/>
              <a:pathLst>
                <a:path w="548" h="1087">
                  <a:moveTo>
                    <a:pt x="0" y="108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382"/>
                    <a:pt x="124" y="382"/>
                    <a:pt x="124" y="382"/>
                  </a:cubicBezTo>
                  <a:cubicBezTo>
                    <a:pt x="188" y="357"/>
                    <a:pt x="249" y="345"/>
                    <a:pt x="306" y="345"/>
                  </a:cubicBezTo>
                  <a:cubicBezTo>
                    <a:pt x="420" y="345"/>
                    <a:pt x="493" y="382"/>
                    <a:pt x="526" y="458"/>
                  </a:cubicBezTo>
                  <a:cubicBezTo>
                    <a:pt x="541" y="492"/>
                    <a:pt x="548" y="554"/>
                    <a:pt x="548" y="644"/>
                  </a:cubicBezTo>
                  <a:cubicBezTo>
                    <a:pt x="548" y="1087"/>
                    <a:pt x="548" y="1087"/>
                    <a:pt x="548" y="1087"/>
                  </a:cubicBezTo>
                  <a:cubicBezTo>
                    <a:pt x="425" y="1087"/>
                    <a:pt x="425" y="1087"/>
                    <a:pt x="425" y="1087"/>
                  </a:cubicBezTo>
                  <a:cubicBezTo>
                    <a:pt x="425" y="624"/>
                    <a:pt x="425" y="624"/>
                    <a:pt x="425" y="624"/>
                  </a:cubicBezTo>
                  <a:cubicBezTo>
                    <a:pt x="425" y="555"/>
                    <a:pt x="418" y="506"/>
                    <a:pt x="403" y="477"/>
                  </a:cubicBezTo>
                  <a:cubicBezTo>
                    <a:pt x="384" y="439"/>
                    <a:pt x="347" y="419"/>
                    <a:pt x="294" y="419"/>
                  </a:cubicBezTo>
                  <a:cubicBezTo>
                    <a:pt x="245" y="419"/>
                    <a:pt x="189" y="434"/>
                    <a:pt x="124" y="463"/>
                  </a:cubicBezTo>
                  <a:cubicBezTo>
                    <a:pt x="124" y="1087"/>
                    <a:pt x="124" y="1087"/>
                    <a:pt x="124" y="1087"/>
                  </a:cubicBezTo>
                  <a:lnTo>
                    <a:pt x="0" y="10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7219" name="Freeform 51"/>
            <p:cNvSpPr>
              <a:spLocks noEditPoints="1"/>
            </p:cNvSpPr>
            <p:nvPr userDrawn="1"/>
          </p:nvSpPr>
          <p:spPr bwMode="gray">
            <a:xfrm>
              <a:off x="4730" y="604"/>
              <a:ext cx="32" cy="43"/>
            </a:xfrm>
            <a:custGeom>
              <a:avLst/>
              <a:gdLst/>
              <a:ahLst/>
              <a:cxnLst>
                <a:cxn ang="0">
                  <a:pos x="437" y="286"/>
                </a:cxn>
                <a:cxn ang="0">
                  <a:pos x="437" y="248"/>
                </a:cxn>
                <a:cxn ang="0">
                  <a:pos x="415" y="138"/>
                </a:cxn>
                <a:cxn ang="0">
                  <a:pos x="271" y="77"/>
                </a:cxn>
                <a:cxn ang="0">
                  <a:pos x="70" y="118"/>
                </a:cxn>
                <a:cxn ang="0">
                  <a:pos x="70" y="31"/>
                </a:cxn>
                <a:cxn ang="0">
                  <a:pos x="284" y="0"/>
                </a:cxn>
                <a:cxn ang="0">
                  <a:pos x="516" y="76"/>
                </a:cxn>
                <a:cxn ang="0">
                  <a:pos x="558" y="200"/>
                </a:cxn>
                <a:cxn ang="0">
                  <a:pos x="561" y="290"/>
                </a:cxn>
                <a:cxn ang="0">
                  <a:pos x="561" y="727"/>
                </a:cxn>
                <a:cxn ang="0">
                  <a:pos x="293" y="762"/>
                </a:cxn>
                <a:cxn ang="0">
                  <a:pos x="83" y="720"/>
                </a:cxn>
                <a:cxn ang="0">
                  <a:pos x="0" y="558"/>
                </a:cxn>
                <a:cxn ang="0">
                  <a:pos x="96" y="363"/>
                </a:cxn>
                <a:cxn ang="0">
                  <a:pos x="336" y="297"/>
                </a:cxn>
                <a:cxn ang="0">
                  <a:pos x="437" y="286"/>
                </a:cxn>
                <a:cxn ang="0">
                  <a:pos x="437" y="356"/>
                </a:cxn>
                <a:cxn ang="0">
                  <a:pos x="267" y="382"/>
                </a:cxn>
                <a:cxn ang="0">
                  <a:pos x="127" y="545"/>
                </a:cxn>
                <a:cxn ang="0">
                  <a:pos x="168" y="650"/>
                </a:cxn>
                <a:cxn ang="0">
                  <a:pos x="312" y="687"/>
                </a:cxn>
                <a:cxn ang="0">
                  <a:pos x="437" y="670"/>
                </a:cxn>
                <a:cxn ang="0">
                  <a:pos x="437" y="356"/>
                </a:cxn>
              </a:cxnLst>
              <a:rect l="0" t="0" r="r" b="b"/>
              <a:pathLst>
                <a:path w="561" h="762">
                  <a:moveTo>
                    <a:pt x="437" y="286"/>
                  </a:moveTo>
                  <a:cubicBezTo>
                    <a:pt x="437" y="248"/>
                    <a:pt x="437" y="248"/>
                    <a:pt x="437" y="248"/>
                  </a:cubicBezTo>
                  <a:cubicBezTo>
                    <a:pt x="437" y="200"/>
                    <a:pt x="430" y="164"/>
                    <a:pt x="415" y="138"/>
                  </a:cubicBezTo>
                  <a:cubicBezTo>
                    <a:pt x="392" y="97"/>
                    <a:pt x="344" y="77"/>
                    <a:pt x="271" y="77"/>
                  </a:cubicBezTo>
                  <a:cubicBezTo>
                    <a:pt x="206" y="77"/>
                    <a:pt x="139" y="91"/>
                    <a:pt x="70" y="118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139" y="10"/>
                    <a:pt x="210" y="0"/>
                    <a:pt x="284" y="0"/>
                  </a:cubicBezTo>
                  <a:cubicBezTo>
                    <a:pt x="397" y="0"/>
                    <a:pt x="474" y="25"/>
                    <a:pt x="516" y="76"/>
                  </a:cubicBezTo>
                  <a:cubicBezTo>
                    <a:pt x="539" y="104"/>
                    <a:pt x="553" y="145"/>
                    <a:pt x="558" y="200"/>
                  </a:cubicBezTo>
                  <a:cubicBezTo>
                    <a:pt x="560" y="220"/>
                    <a:pt x="561" y="250"/>
                    <a:pt x="561" y="290"/>
                  </a:cubicBezTo>
                  <a:cubicBezTo>
                    <a:pt x="561" y="727"/>
                    <a:pt x="561" y="727"/>
                    <a:pt x="561" y="727"/>
                  </a:cubicBezTo>
                  <a:cubicBezTo>
                    <a:pt x="477" y="750"/>
                    <a:pt x="387" y="762"/>
                    <a:pt x="293" y="762"/>
                  </a:cubicBezTo>
                  <a:cubicBezTo>
                    <a:pt x="203" y="762"/>
                    <a:pt x="133" y="748"/>
                    <a:pt x="83" y="720"/>
                  </a:cubicBezTo>
                  <a:cubicBezTo>
                    <a:pt x="28" y="689"/>
                    <a:pt x="0" y="635"/>
                    <a:pt x="0" y="558"/>
                  </a:cubicBezTo>
                  <a:cubicBezTo>
                    <a:pt x="0" y="470"/>
                    <a:pt x="32" y="405"/>
                    <a:pt x="96" y="363"/>
                  </a:cubicBezTo>
                  <a:cubicBezTo>
                    <a:pt x="143" y="332"/>
                    <a:pt x="223" y="310"/>
                    <a:pt x="336" y="297"/>
                  </a:cubicBezTo>
                  <a:cubicBezTo>
                    <a:pt x="357" y="294"/>
                    <a:pt x="391" y="291"/>
                    <a:pt x="437" y="286"/>
                  </a:cubicBezTo>
                  <a:close/>
                  <a:moveTo>
                    <a:pt x="437" y="356"/>
                  </a:moveTo>
                  <a:cubicBezTo>
                    <a:pt x="362" y="363"/>
                    <a:pt x="305" y="372"/>
                    <a:pt x="267" y="382"/>
                  </a:cubicBezTo>
                  <a:cubicBezTo>
                    <a:pt x="173" y="405"/>
                    <a:pt x="127" y="460"/>
                    <a:pt x="127" y="545"/>
                  </a:cubicBezTo>
                  <a:cubicBezTo>
                    <a:pt x="127" y="593"/>
                    <a:pt x="140" y="627"/>
                    <a:pt x="168" y="650"/>
                  </a:cubicBezTo>
                  <a:cubicBezTo>
                    <a:pt x="198" y="675"/>
                    <a:pt x="246" y="687"/>
                    <a:pt x="312" y="687"/>
                  </a:cubicBezTo>
                  <a:cubicBezTo>
                    <a:pt x="357" y="687"/>
                    <a:pt x="398" y="681"/>
                    <a:pt x="437" y="670"/>
                  </a:cubicBezTo>
                  <a:lnTo>
                    <a:pt x="437" y="3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7220" name="Freeform 52"/>
            <p:cNvSpPr>
              <a:spLocks noEditPoints="1"/>
            </p:cNvSpPr>
            <p:nvPr userDrawn="1"/>
          </p:nvSpPr>
          <p:spPr bwMode="gray">
            <a:xfrm>
              <a:off x="4774" y="604"/>
              <a:ext cx="32" cy="61"/>
            </a:xfrm>
            <a:custGeom>
              <a:avLst/>
              <a:gdLst/>
              <a:ahLst/>
              <a:cxnLst>
                <a:cxn ang="0">
                  <a:pos x="123" y="711"/>
                </a:cxn>
                <a:cxn ang="0">
                  <a:pos x="123" y="1087"/>
                </a:cxn>
                <a:cxn ang="0">
                  <a:pos x="0" y="1087"/>
                </a:cxn>
                <a:cxn ang="0">
                  <a:pos x="0" y="28"/>
                </a:cxn>
                <a:cxn ang="0">
                  <a:pos x="249" y="0"/>
                </a:cxn>
                <a:cxn ang="0">
                  <a:pos x="505" y="113"/>
                </a:cxn>
                <a:cxn ang="0">
                  <a:pos x="567" y="379"/>
                </a:cxn>
                <a:cxn ang="0">
                  <a:pos x="489" y="662"/>
                </a:cxn>
                <a:cxn ang="0">
                  <a:pos x="274" y="762"/>
                </a:cxn>
                <a:cxn ang="0">
                  <a:pos x="172" y="742"/>
                </a:cxn>
                <a:cxn ang="0">
                  <a:pos x="123" y="711"/>
                </a:cxn>
                <a:cxn ang="0">
                  <a:pos x="123" y="625"/>
                </a:cxn>
                <a:cxn ang="0">
                  <a:pos x="260" y="687"/>
                </a:cxn>
                <a:cxn ang="0">
                  <a:pos x="400" y="591"/>
                </a:cxn>
                <a:cxn ang="0">
                  <a:pos x="441" y="378"/>
                </a:cxn>
                <a:cxn ang="0">
                  <a:pos x="386" y="140"/>
                </a:cxn>
                <a:cxn ang="0">
                  <a:pos x="230" y="74"/>
                </a:cxn>
                <a:cxn ang="0">
                  <a:pos x="123" y="83"/>
                </a:cxn>
                <a:cxn ang="0">
                  <a:pos x="123" y="625"/>
                </a:cxn>
              </a:cxnLst>
              <a:rect l="0" t="0" r="r" b="b"/>
              <a:pathLst>
                <a:path w="567" h="1087">
                  <a:moveTo>
                    <a:pt x="123" y="711"/>
                  </a:moveTo>
                  <a:cubicBezTo>
                    <a:pt x="123" y="1087"/>
                    <a:pt x="123" y="1087"/>
                    <a:pt x="123" y="1087"/>
                  </a:cubicBezTo>
                  <a:cubicBezTo>
                    <a:pt x="0" y="1087"/>
                    <a:pt x="0" y="1087"/>
                    <a:pt x="0" y="108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5" y="9"/>
                    <a:pt x="168" y="0"/>
                    <a:pt x="249" y="0"/>
                  </a:cubicBezTo>
                  <a:cubicBezTo>
                    <a:pt x="374" y="0"/>
                    <a:pt x="459" y="37"/>
                    <a:pt x="505" y="113"/>
                  </a:cubicBezTo>
                  <a:cubicBezTo>
                    <a:pt x="546" y="180"/>
                    <a:pt x="567" y="269"/>
                    <a:pt x="567" y="379"/>
                  </a:cubicBezTo>
                  <a:cubicBezTo>
                    <a:pt x="567" y="495"/>
                    <a:pt x="541" y="590"/>
                    <a:pt x="489" y="662"/>
                  </a:cubicBezTo>
                  <a:cubicBezTo>
                    <a:pt x="440" y="728"/>
                    <a:pt x="369" y="762"/>
                    <a:pt x="274" y="762"/>
                  </a:cubicBezTo>
                  <a:cubicBezTo>
                    <a:pt x="234" y="762"/>
                    <a:pt x="200" y="755"/>
                    <a:pt x="172" y="742"/>
                  </a:cubicBezTo>
                  <a:cubicBezTo>
                    <a:pt x="159" y="736"/>
                    <a:pt x="142" y="725"/>
                    <a:pt x="123" y="711"/>
                  </a:cubicBezTo>
                  <a:close/>
                  <a:moveTo>
                    <a:pt x="123" y="625"/>
                  </a:moveTo>
                  <a:cubicBezTo>
                    <a:pt x="165" y="666"/>
                    <a:pt x="210" y="687"/>
                    <a:pt x="260" y="687"/>
                  </a:cubicBezTo>
                  <a:cubicBezTo>
                    <a:pt x="324" y="687"/>
                    <a:pt x="371" y="655"/>
                    <a:pt x="400" y="591"/>
                  </a:cubicBezTo>
                  <a:cubicBezTo>
                    <a:pt x="427" y="533"/>
                    <a:pt x="441" y="462"/>
                    <a:pt x="441" y="378"/>
                  </a:cubicBezTo>
                  <a:cubicBezTo>
                    <a:pt x="441" y="272"/>
                    <a:pt x="422" y="193"/>
                    <a:pt x="386" y="140"/>
                  </a:cubicBezTo>
                  <a:cubicBezTo>
                    <a:pt x="356" y="96"/>
                    <a:pt x="304" y="74"/>
                    <a:pt x="230" y="74"/>
                  </a:cubicBezTo>
                  <a:cubicBezTo>
                    <a:pt x="198" y="74"/>
                    <a:pt x="162" y="77"/>
                    <a:pt x="123" y="83"/>
                  </a:cubicBezTo>
                  <a:lnTo>
                    <a:pt x="123" y="6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7221" name="Freeform 53"/>
            <p:cNvSpPr>
              <a:spLocks noEditPoints="1"/>
            </p:cNvSpPr>
            <p:nvPr userDrawn="1"/>
          </p:nvSpPr>
          <p:spPr bwMode="gray">
            <a:xfrm>
              <a:off x="4815" y="591"/>
              <a:ext cx="9" cy="55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131" y="25"/>
                </a:cxn>
                <a:cxn ang="0">
                  <a:pos x="150" y="76"/>
                </a:cxn>
                <a:cxn ang="0">
                  <a:pos x="126" y="132"/>
                </a:cxn>
                <a:cxn ang="0">
                  <a:pos x="74" y="151"/>
                </a:cxn>
                <a:cxn ang="0">
                  <a:pos x="19" y="127"/>
                </a:cxn>
                <a:cxn ang="0">
                  <a:pos x="0" y="75"/>
                </a:cxn>
                <a:cxn ang="0">
                  <a:pos x="24" y="20"/>
                </a:cxn>
                <a:cxn ang="0">
                  <a:pos x="75" y="0"/>
                </a:cxn>
                <a:cxn ang="0">
                  <a:pos x="15" y="987"/>
                </a:cxn>
                <a:cxn ang="0">
                  <a:pos x="15" y="265"/>
                </a:cxn>
                <a:cxn ang="0">
                  <a:pos x="138" y="265"/>
                </a:cxn>
                <a:cxn ang="0">
                  <a:pos x="138" y="987"/>
                </a:cxn>
                <a:cxn ang="0">
                  <a:pos x="15" y="987"/>
                </a:cxn>
              </a:cxnLst>
              <a:rect l="0" t="0" r="r" b="b"/>
              <a:pathLst>
                <a:path w="150" h="987">
                  <a:moveTo>
                    <a:pt x="75" y="0"/>
                  </a:moveTo>
                  <a:cubicBezTo>
                    <a:pt x="97" y="0"/>
                    <a:pt x="116" y="9"/>
                    <a:pt x="131" y="25"/>
                  </a:cubicBezTo>
                  <a:cubicBezTo>
                    <a:pt x="144" y="40"/>
                    <a:pt x="150" y="57"/>
                    <a:pt x="150" y="76"/>
                  </a:cubicBezTo>
                  <a:cubicBezTo>
                    <a:pt x="150" y="98"/>
                    <a:pt x="142" y="117"/>
                    <a:pt x="126" y="132"/>
                  </a:cubicBezTo>
                  <a:cubicBezTo>
                    <a:pt x="112" y="145"/>
                    <a:pt x="94" y="151"/>
                    <a:pt x="74" y="151"/>
                  </a:cubicBezTo>
                  <a:cubicBezTo>
                    <a:pt x="52" y="151"/>
                    <a:pt x="33" y="143"/>
                    <a:pt x="19" y="127"/>
                  </a:cubicBezTo>
                  <a:cubicBezTo>
                    <a:pt x="6" y="112"/>
                    <a:pt x="0" y="95"/>
                    <a:pt x="0" y="75"/>
                  </a:cubicBezTo>
                  <a:cubicBezTo>
                    <a:pt x="0" y="53"/>
                    <a:pt x="8" y="35"/>
                    <a:pt x="24" y="20"/>
                  </a:cubicBezTo>
                  <a:cubicBezTo>
                    <a:pt x="38" y="7"/>
                    <a:pt x="55" y="0"/>
                    <a:pt x="75" y="0"/>
                  </a:cubicBezTo>
                  <a:close/>
                  <a:moveTo>
                    <a:pt x="15" y="987"/>
                  </a:moveTo>
                  <a:cubicBezTo>
                    <a:pt x="15" y="265"/>
                    <a:pt x="15" y="265"/>
                    <a:pt x="15" y="265"/>
                  </a:cubicBezTo>
                  <a:cubicBezTo>
                    <a:pt x="138" y="265"/>
                    <a:pt x="138" y="265"/>
                    <a:pt x="138" y="265"/>
                  </a:cubicBezTo>
                  <a:cubicBezTo>
                    <a:pt x="138" y="987"/>
                    <a:pt x="138" y="987"/>
                    <a:pt x="138" y="987"/>
                  </a:cubicBezTo>
                  <a:lnTo>
                    <a:pt x="15" y="9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7222" name="Freeform 54"/>
            <p:cNvSpPr>
              <a:spLocks/>
            </p:cNvSpPr>
            <p:nvPr userDrawn="1"/>
          </p:nvSpPr>
          <p:spPr bwMode="gray">
            <a:xfrm>
              <a:off x="4836" y="604"/>
              <a:ext cx="31" cy="42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28"/>
                </a:cxn>
                <a:cxn ang="0">
                  <a:pos x="289" y="0"/>
                </a:cxn>
                <a:cxn ang="0">
                  <a:pos x="526" y="113"/>
                </a:cxn>
                <a:cxn ang="0">
                  <a:pos x="548" y="299"/>
                </a:cxn>
                <a:cxn ang="0">
                  <a:pos x="548" y="742"/>
                </a:cxn>
                <a:cxn ang="0">
                  <a:pos x="424" y="742"/>
                </a:cxn>
                <a:cxn ang="0">
                  <a:pos x="424" y="306"/>
                </a:cxn>
                <a:cxn ang="0">
                  <a:pos x="403" y="134"/>
                </a:cxn>
                <a:cxn ang="0">
                  <a:pos x="277" y="74"/>
                </a:cxn>
                <a:cxn ang="0">
                  <a:pos x="123" y="90"/>
                </a:cxn>
                <a:cxn ang="0">
                  <a:pos x="123" y="742"/>
                </a:cxn>
                <a:cxn ang="0">
                  <a:pos x="0" y="742"/>
                </a:cxn>
              </a:cxnLst>
              <a:rect l="0" t="0" r="r" b="b"/>
              <a:pathLst>
                <a:path w="548" h="742">
                  <a:moveTo>
                    <a:pt x="0" y="74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14" y="9"/>
                    <a:pt x="210" y="0"/>
                    <a:pt x="289" y="0"/>
                  </a:cubicBezTo>
                  <a:cubicBezTo>
                    <a:pt x="415" y="0"/>
                    <a:pt x="494" y="38"/>
                    <a:pt x="526" y="113"/>
                  </a:cubicBezTo>
                  <a:cubicBezTo>
                    <a:pt x="541" y="149"/>
                    <a:pt x="548" y="210"/>
                    <a:pt x="548" y="299"/>
                  </a:cubicBezTo>
                  <a:cubicBezTo>
                    <a:pt x="548" y="742"/>
                    <a:pt x="548" y="742"/>
                    <a:pt x="548" y="742"/>
                  </a:cubicBezTo>
                  <a:cubicBezTo>
                    <a:pt x="424" y="742"/>
                    <a:pt x="424" y="742"/>
                    <a:pt x="424" y="742"/>
                  </a:cubicBezTo>
                  <a:cubicBezTo>
                    <a:pt x="424" y="306"/>
                    <a:pt x="424" y="306"/>
                    <a:pt x="424" y="306"/>
                  </a:cubicBezTo>
                  <a:cubicBezTo>
                    <a:pt x="424" y="221"/>
                    <a:pt x="417" y="163"/>
                    <a:pt x="403" y="134"/>
                  </a:cubicBezTo>
                  <a:cubicBezTo>
                    <a:pt x="382" y="94"/>
                    <a:pt x="341" y="74"/>
                    <a:pt x="277" y="74"/>
                  </a:cubicBezTo>
                  <a:cubicBezTo>
                    <a:pt x="227" y="74"/>
                    <a:pt x="176" y="80"/>
                    <a:pt x="123" y="90"/>
                  </a:cubicBezTo>
                  <a:cubicBezTo>
                    <a:pt x="123" y="742"/>
                    <a:pt x="123" y="742"/>
                    <a:pt x="123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7223" name="Freeform 55"/>
            <p:cNvSpPr>
              <a:spLocks noEditPoints="1"/>
            </p:cNvSpPr>
            <p:nvPr userDrawn="1"/>
          </p:nvSpPr>
          <p:spPr bwMode="gray">
            <a:xfrm>
              <a:off x="4876" y="604"/>
              <a:ext cx="32" cy="62"/>
            </a:xfrm>
            <a:custGeom>
              <a:avLst/>
              <a:gdLst/>
              <a:ahLst/>
              <a:cxnLst>
                <a:cxn ang="0">
                  <a:pos x="445" y="677"/>
                </a:cxn>
                <a:cxn ang="0">
                  <a:pos x="399" y="721"/>
                </a:cxn>
                <a:cxn ang="0">
                  <a:pos x="257" y="762"/>
                </a:cxn>
                <a:cxn ang="0">
                  <a:pos x="97" y="708"/>
                </a:cxn>
                <a:cxn ang="0">
                  <a:pos x="0" y="414"/>
                </a:cxn>
                <a:cxn ang="0">
                  <a:pos x="71" y="131"/>
                </a:cxn>
                <a:cxn ang="0">
                  <a:pos x="340" y="0"/>
                </a:cxn>
                <a:cxn ang="0">
                  <a:pos x="569" y="28"/>
                </a:cxn>
                <a:cxn ang="0">
                  <a:pos x="569" y="601"/>
                </a:cxn>
                <a:cxn ang="0">
                  <a:pos x="555" y="843"/>
                </a:cxn>
                <a:cxn ang="0">
                  <a:pos x="422" y="1052"/>
                </a:cxn>
                <a:cxn ang="0">
                  <a:pos x="191" y="1098"/>
                </a:cxn>
                <a:cxn ang="0">
                  <a:pos x="98" y="1092"/>
                </a:cxn>
                <a:cxn ang="0">
                  <a:pos x="98" y="1018"/>
                </a:cxn>
                <a:cxn ang="0">
                  <a:pos x="190" y="1024"/>
                </a:cxn>
                <a:cxn ang="0">
                  <a:pos x="341" y="997"/>
                </a:cxn>
                <a:cxn ang="0">
                  <a:pos x="434" y="858"/>
                </a:cxn>
                <a:cxn ang="0">
                  <a:pos x="445" y="716"/>
                </a:cxn>
                <a:cxn ang="0">
                  <a:pos x="445" y="677"/>
                </a:cxn>
                <a:cxn ang="0">
                  <a:pos x="445" y="81"/>
                </a:cxn>
                <a:cxn ang="0">
                  <a:pos x="353" y="74"/>
                </a:cxn>
                <a:cxn ang="0">
                  <a:pos x="231" y="106"/>
                </a:cxn>
                <a:cxn ang="0">
                  <a:pos x="152" y="233"/>
                </a:cxn>
                <a:cxn ang="0">
                  <a:pos x="126" y="419"/>
                </a:cxn>
                <a:cxn ang="0">
                  <a:pos x="174" y="633"/>
                </a:cxn>
                <a:cxn ang="0">
                  <a:pos x="274" y="687"/>
                </a:cxn>
                <a:cxn ang="0">
                  <a:pos x="371" y="654"/>
                </a:cxn>
                <a:cxn ang="0">
                  <a:pos x="435" y="566"/>
                </a:cxn>
                <a:cxn ang="0">
                  <a:pos x="445" y="483"/>
                </a:cxn>
                <a:cxn ang="0">
                  <a:pos x="445" y="81"/>
                </a:cxn>
              </a:cxnLst>
              <a:rect l="0" t="0" r="r" b="b"/>
              <a:pathLst>
                <a:path w="569" h="1098">
                  <a:moveTo>
                    <a:pt x="445" y="677"/>
                  </a:moveTo>
                  <a:cubicBezTo>
                    <a:pt x="427" y="697"/>
                    <a:pt x="412" y="712"/>
                    <a:pt x="399" y="721"/>
                  </a:cubicBezTo>
                  <a:cubicBezTo>
                    <a:pt x="362" y="748"/>
                    <a:pt x="314" y="762"/>
                    <a:pt x="257" y="762"/>
                  </a:cubicBezTo>
                  <a:cubicBezTo>
                    <a:pt x="192" y="762"/>
                    <a:pt x="139" y="744"/>
                    <a:pt x="97" y="708"/>
                  </a:cubicBezTo>
                  <a:cubicBezTo>
                    <a:pt x="32" y="654"/>
                    <a:pt x="0" y="556"/>
                    <a:pt x="0" y="414"/>
                  </a:cubicBezTo>
                  <a:cubicBezTo>
                    <a:pt x="0" y="300"/>
                    <a:pt x="24" y="206"/>
                    <a:pt x="71" y="131"/>
                  </a:cubicBezTo>
                  <a:cubicBezTo>
                    <a:pt x="126" y="44"/>
                    <a:pt x="216" y="0"/>
                    <a:pt x="340" y="0"/>
                  </a:cubicBezTo>
                  <a:cubicBezTo>
                    <a:pt x="414" y="0"/>
                    <a:pt x="490" y="9"/>
                    <a:pt x="569" y="28"/>
                  </a:cubicBezTo>
                  <a:cubicBezTo>
                    <a:pt x="569" y="601"/>
                    <a:pt x="569" y="601"/>
                    <a:pt x="569" y="601"/>
                  </a:cubicBezTo>
                  <a:cubicBezTo>
                    <a:pt x="569" y="707"/>
                    <a:pt x="564" y="788"/>
                    <a:pt x="555" y="843"/>
                  </a:cubicBezTo>
                  <a:cubicBezTo>
                    <a:pt x="538" y="944"/>
                    <a:pt x="494" y="1013"/>
                    <a:pt x="422" y="1052"/>
                  </a:cubicBezTo>
                  <a:cubicBezTo>
                    <a:pt x="363" y="1083"/>
                    <a:pt x="286" y="1098"/>
                    <a:pt x="191" y="1098"/>
                  </a:cubicBezTo>
                  <a:cubicBezTo>
                    <a:pt x="164" y="1098"/>
                    <a:pt x="133" y="1096"/>
                    <a:pt x="98" y="1092"/>
                  </a:cubicBezTo>
                  <a:cubicBezTo>
                    <a:pt x="98" y="1018"/>
                    <a:pt x="98" y="1018"/>
                    <a:pt x="98" y="1018"/>
                  </a:cubicBezTo>
                  <a:cubicBezTo>
                    <a:pt x="130" y="1022"/>
                    <a:pt x="160" y="1024"/>
                    <a:pt x="190" y="1024"/>
                  </a:cubicBezTo>
                  <a:cubicBezTo>
                    <a:pt x="258" y="1024"/>
                    <a:pt x="308" y="1015"/>
                    <a:pt x="341" y="997"/>
                  </a:cubicBezTo>
                  <a:cubicBezTo>
                    <a:pt x="390" y="971"/>
                    <a:pt x="421" y="924"/>
                    <a:pt x="434" y="858"/>
                  </a:cubicBezTo>
                  <a:cubicBezTo>
                    <a:pt x="442" y="821"/>
                    <a:pt x="445" y="773"/>
                    <a:pt x="445" y="716"/>
                  </a:cubicBezTo>
                  <a:lnTo>
                    <a:pt x="445" y="677"/>
                  </a:lnTo>
                  <a:close/>
                  <a:moveTo>
                    <a:pt x="445" y="81"/>
                  </a:moveTo>
                  <a:cubicBezTo>
                    <a:pt x="411" y="77"/>
                    <a:pt x="380" y="74"/>
                    <a:pt x="353" y="74"/>
                  </a:cubicBezTo>
                  <a:cubicBezTo>
                    <a:pt x="301" y="74"/>
                    <a:pt x="260" y="85"/>
                    <a:pt x="231" y="106"/>
                  </a:cubicBezTo>
                  <a:cubicBezTo>
                    <a:pt x="197" y="130"/>
                    <a:pt x="171" y="173"/>
                    <a:pt x="152" y="233"/>
                  </a:cubicBezTo>
                  <a:cubicBezTo>
                    <a:pt x="135" y="287"/>
                    <a:pt x="126" y="348"/>
                    <a:pt x="126" y="419"/>
                  </a:cubicBezTo>
                  <a:cubicBezTo>
                    <a:pt x="126" y="517"/>
                    <a:pt x="142" y="589"/>
                    <a:pt x="174" y="633"/>
                  </a:cubicBezTo>
                  <a:cubicBezTo>
                    <a:pt x="199" y="669"/>
                    <a:pt x="233" y="687"/>
                    <a:pt x="274" y="687"/>
                  </a:cubicBezTo>
                  <a:cubicBezTo>
                    <a:pt x="308" y="687"/>
                    <a:pt x="341" y="676"/>
                    <a:pt x="371" y="654"/>
                  </a:cubicBezTo>
                  <a:cubicBezTo>
                    <a:pt x="401" y="631"/>
                    <a:pt x="423" y="602"/>
                    <a:pt x="435" y="566"/>
                  </a:cubicBezTo>
                  <a:cubicBezTo>
                    <a:pt x="442" y="547"/>
                    <a:pt x="445" y="520"/>
                    <a:pt x="445" y="483"/>
                  </a:cubicBezTo>
                  <a:lnTo>
                    <a:pt x="445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7224" name="Freeform 56"/>
            <p:cNvSpPr>
              <a:spLocks/>
            </p:cNvSpPr>
            <p:nvPr userDrawn="1"/>
          </p:nvSpPr>
          <p:spPr bwMode="gray">
            <a:xfrm>
              <a:off x="4939" y="595"/>
              <a:ext cx="18" cy="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0"/>
                </a:cxn>
                <a:cxn ang="0">
                  <a:pos x="124" y="195"/>
                </a:cxn>
                <a:cxn ang="0">
                  <a:pos x="318" y="195"/>
                </a:cxn>
                <a:cxn ang="0">
                  <a:pos x="318" y="273"/>
                </a:cxn>
                <a:cxn ang="0">
                  <a:pos x="124" y="273"/>
                </a:cxn>
                <a:cxn ang="0">
                  <a:pos x="124" y="656"/>
                </a:cxn>
                <a:cxn ang="0">
                  <a:pos x="156" y="804"/>
                </a:cxn>
                <a:cxn ang="0">
                  <a:pos x="225" y="836"/>
                </a:cxn>
                <a:cxn ang="0">
                  <a:pos x="277" y="838"/>
                </a:cxn>
                <a:cxn ang="0">
                  <a:pos x="318" y="838"/>
                </a:cxn>
                <a:cxn ang="0">
                  <a:pos x="318" y="917"/>
                </a:cxn>
                <a:cxn ang="0">
                  <a:pos x="251" y="917"/>
                </a:cxn>
                <a:cxn ang="0">
                  <a:pos x="127" y="904"/>
                </a:cxn>
                <a:cxn ang="0">
                  <a:pos x="11" y="782"/>
                </a:cxn>
                <a:cxn ang="0">
                  <a:pos x="0" y="638"/>
                </a:cxn>
                <a:cxn ang="0">
                  <a:pos x="0" y="0"/>
                </a:cxn>
              </a:cxnLst>
              <a:rect l="0" t="0" r="r" b="b"/>
              <a:pathLst>
                <a:path w="318" h="917">
                  <a:moveTo>
                    <a:pt x="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318" y="195"/>
                    <a:pt x="318" y="195"/>
                    <a:pt x="318" y="195"/>
                  </a:cubicBezTo>
                  <a:cubicBezTo>
                    <a:pt x="318" y="273"/>
                    <a:pt x="318" y="273"/>
                    <a:pt x="318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4" y="656"/>
                    <a:pt x="124" y="656"/>
                    <a:pt x="124" y="656"/>
                  </a:cubicBezTo>
                  <a:cubicBezTo>
                    <a:pt x="124" y="729"/>
                    <a:pt x="135" y="778"/>
                    <a:pt x="156" y="804"/>
                  </a:cubicBezTo>
                  <a:cubicBezTo>
                    <a:pt x="171" y="821"/>
                    <a:pt x="194" y="832"/>
                    <a:pt x="225" y="836"/>
                  </a:cubicBezTo>
                  <a:cubicBezTo>
                    <a:pt x="235" y="837"/>
                    <a:pt x="252" y="838"/>
                    <a:pt x="277" y="838"/>
                  </a:cubicBezTo>
                  <a:cubicBezTo>
                    <a:pt x="318" y="838"/>
                    <a:pt x="318" y="838"/>
                    <a:pt x="318" y="838"/>
                  </a:cubicBezTo>
                  <a:cubicBezTo>
                    <a:pt x="318" y="917"/>
                    <a:pt x="318" y="917"/>
                    <a:pt x="318" y="917"/>
                  </a:cubicBezTo>
                  <a:cubicBezTo>
                    <a:pt x="251" y="917"/>
                    <a:pt x="251" y="917"/>
                    <a:pt x="251" y="917"/>
                  </a:cubicBezTo>
                  <a:cubicBezTo>
                    <a:pt x="198" y="917"/>
                    <a:pt x="157" y="913"/>
                    <a:pt x="127" y="904"/>
                  </a:cubicBezTo>
                  <a:cubicBezTo>
                    <a:pt x="64" y="887"/>
                    <a:pt x="26" y="846"/>
                    <a:pt x="11" y="782"/>
                  </a:cubicBezTo>
                  <a:cubicBezTo>
                    <a:pt x="4" y="747"/>
                    <a:pt x="0" y="699"/>
                    <a:pt x="0" y="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7225" name="Freeform 57"/>
            <p:cNvSpPr>
              <a:spLocks noEditPoints="1"/>
            </p:cNvSpPr>
            <p:nvPr userDrawn="1"/>
          </p:nvSpPr>
          <p:spPr bwMode="gray">
            <a:xfrm>
              <a:off x="4963" y="604"/>
              <a:ext cx="34" cy="4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7226" name="Freeform 58"/>
            <p:cNvSpPr>
              <a:spLocks/>
            </p:cNvSpPr>
            <p:nvPr userDrawn="1"/>
          </p:nvSpPr>
          <p:spPr bwMode="gray">
            <a:xfrm>
              <a:off x="5007" y="604"/>
              <a:ext cx="52" cy="42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28"/>
                </a:cxn>
                <a:cxn ang="0">
                  <a:pos x="267" y="0"/>
                </a:cxn>
                <a:cxn ang="0">
                  <a:pos x="460" y="46"/>
                </a:cxn>
                <a:cxn ang="0">
                  <a:pos x="691" y="0"/>
                </a:cxn>
                <a:cxn ang="0">
                  <a:pos x="912" y="114"/>
                </a:cxn>
                <a:cxn ang="0">
                  <a:pos x="933" y="299"/>
                </a:cxn>
                <a:cxn ang="0">
                  <a:pos x="933" y="742"/>
                </a:cxn>
                <a:cxn ang="0">
                  <a:pos x="809" y="742"/>
                </a:cxn>
                <a:cxn ang="0">
                  <a:pos x="809" y="306"/>
                </a:cxn>
                <a:cxn ang="0">
                  <a:pos x="790" y="135"/>
                </a:cxn>
                <a:cxn ang="0">
                  <a:pos x="675" y="74"/>
                </a:cxn>
                <a:cxn ang="0">
                  <a:pos x="528" y="108"/>
                </a:cxn>
                <a:cxn ang="0">
                  <a:pos x="528" y="742"/>
                </a:cxn>
                <a:cxn ang="0">
                  <a:pos x="405" y="742"/>
                </a:cxn>
                <a:cxn ang="0">
                  <a:pos x="405" y="301"/>
                </a:cxn>
                <a:cxn ang="0">
                  <a:pos x="385" y="135"/>
                </a:cxn>
                <a:cxn ang="0">
                  <a:pos x="267" y="74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933" h="742">
                  <a:moveTo>
                    <a:pt x="0" y="74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13" y="9"/>
                    <a:pt x="202" y="0"/>
                    <a:pt x="267" y="0"/>
                  </a:cubicBezTo>
                  <a:cubicBezTo>
                    <a:pt x="352" y="0"/>
                    <a:pt x="417" y="15"/>
                    <a:pt x="460" y="46"/>
                  </a:cubicBezTo>
                  <a:cubicBezTo>
                    <a:pt x="538" y="15"/>
                    <a:pt x="615" y="0"/>
                    <a:pt x="691" y="0"/>
                  </a:cubicBezTo>
                  <a:cubicBezTo>
                    <a:pt x="808" y="0"/>
                    <a:pt x="881" y="38"/>
                    <a:pt x="912" y="114"/>
                  </a:cubicBezTo>
                  <a:cubicBezTo>
                    <a:pt x="926" y="149"/>
                    <a:pt x="933" y="211"/>
                    <a:pt x="933" y="299"/>
                  </a:cubicBezTo>
                  <a:cubicBezTo>
                    <a:pt x="933" y="742"/>
                    <a:pt x="933" y="742"/>
                    <a:pt x="933" y="742"/>
                  </a:cubicBezTo>
                  <a:cubicBezTo>
                    <a:pt x="809" y="742"/>
                    <a:pt x="809" y="742"/>
                    <a:pt x="809" y="742"/>
                  </a:cubicBezTo>
                  <a:cubicBezTo>
                    <a:pt x="809" y="306"/>
                    <a:pt x="809" y="306"/>
                    <a:pt x="809" y="306"/>
                  </a:cubicBezTo>
                  <a:cubicBezTo>
                    <a:pt x="809" y="222"/>
                    <a:pt x="803" y="164"/>
                    <a:pt x="790" y="135"/>
                  </a:cubicBezTo>
                  <a:cubicBezTo>
                    <a:pt x="771" y="94"/>
                    <a:pt x="733" y="74"/>
                    <a:pt x="675" y="74"/>
                  </a:cubicBezTo>
                  <a:cubicBezTo>
                    <a:pt x="627" y="74"/>
                    <a:pt x="578" y="86"/>
                    <a:pt x="528" y="108"/>
                  </a:cubicBezTo>
                  <a:cubicBezTo>
                    <a:pt x="528" y="742"/>
                    <a:pt x="528" y="742"/>
                    <a:pt x="528" y="742"/>
                  </a:cubicBezTo>
                  <a:cubicBezTo>
                    <a:pt x="405" y="742"/>
                    <a:pt x="405" y="742"/>
                    <a:pt x="405" y="742"/>
                  </a:cubicBezTo>
                  <a:cubicBezTo>
                    <a:pt x="405" y="301"/>
                    <a:pt x="405" y="301"/>
                    <a:pt x="405" y="301"/>
                  </a:cubicBezTo>
                  <a:cubicBezTo>
                    <a:pt x="405" y="219"/>
                    <a:pt x="398" y="164"/>
                    <a:pt x="385" y="135"/>
                  </a:cubicBezTo>
                  <a:cubicBezTo>
                    <a:pt x="366" y="94"/>
                    <a:pt x="327" y="74"/>
                    <a:pt x="267" y="74"/>
                  </a:cubicBezTo>
                  <a:cubicBezTo>
                    <a:pt x="221" y="74"/>
                    <a:pt x="173" y="80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7227" name="Freeform 59"/>
            <p:cNvSpPr>
              <a:spLocks noEditPoints="1"/>
            </p:cNvSpPr>
            <p:nvPr userDrawn="1"/>
          </p:nvSpPr>
          <p:spPr bwMode="gray">
            <a:xfrm>
              <a:off x="5069" y="604"/>
              <a:ext cx="34" cy="4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7228" name="Freeform 60"/>
            <p:cNvSpPr>
              <a:spLocks/>
            </p:cNvSpPr>
            <p:nvPr userDrawn="1"/>
          </p:nvSpPr>
          <p:spPr bwMode="gray">
            <a:xfrm>
              <a:off x="5113" y="604"/>
              <a:ext cx="17" cy="42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31"/>
                </a:cxn>
                <a:cxn ang="0">
                  <a:pos x="312" y="0"/>
                </a:cxn>
                <a:cxn ang="0">
                  <a:pos x="312" y="77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312" h="742">
                  <a:moveTo>
                    <a:pt x="0" y="742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94" y="11"/>
                    <a:pt x="198" y="1"/>
                    <a:pt x="312" y="0"/>
                  </a:cubicBezTo>
                  <a:cubicBezTo>
                    <a:pt x="312" y="77"/>
                    <a:pt x="312" y="77"/>
                    <a:pt x="312" y="77"/>
                  </a:cubicBezTo>
                  <a:cubicBezTo>
                    <a:pt x="243" y="78"/>
                    <a:pt x="180" y="82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7229" name="Freeform 61"/>
            <p:cNvSpPr>
              <a:spLocks/>
            </p:cNvSpPr>
            <p:nvPr userDrawn="1"/>
          </p:nvSpPr>
          <p:spPr bwMode="gray">
            <a:xfrm>
              <a:off x="5138" y="604"/>
              <a:ext cx="17" cy="42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31"/>
                </a:cxn>
                <a:cxn ang="0">
                  <a:pos x="312" y="0"/>
                </a:cxn>
                <a:cxn ang="0">
                  <a:pos x="312" y="77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312" h="742">
                  <a:moveTo>
                    <a:pt x="0" y="742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94" y="11"/>
                    <a:pt x="198" y="1"/>
                    <a:pt x="312" y="0"/>
                  </a:cubicBezTo>
                  <a:cubicBezTo>
                    <a:pt x="312" y="77"/>
                    <a:pt x="312" y="77"/>
                    <a:pt x="312" y="77"/>
                  </a:cubicBezTo>
                  <a:cubicBezTo>
                    <a:pt x="243" y="78"/>
                    <a:pt x="180" y="82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7230" name="Freeform 62"/>
            <p:cNvSpPr>
              <a:spLocks noEditPoints="1"/>
            </p:cNvSpPr>
            <p:nvPr userDrawn="1"/>
          </p:nvSpPr>
          <p:spPr bwMode="gray">
            <a:xfrm>
              <a:off x="5160" y="604"/>
              <a:ext cx="34" cy="4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5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5" y="762"/>
                  </a:cubicBezTo>
                  <a:cubicBezTo>
                    <a:pt x="102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7231" name="Freeform 63"/>
            <p:cNvSpPr>
              <a:spLocks/>
            </p:cNvSpPr>
            <p:nvPr userDrawn="1"/>
          </p:nvSpPr>
          <p:spPr bwMode="gray">
            <a:xfrm>
              <a:off x="5198" y="605"/>
              <a:ext cx="52" cy="41"/>
            </a:xfrm>
            <a:custGeom>
              <a:avLst/>
              <a:gdLst/>
              <a:ahLst/>
              <a:cxnLst>
                <a:cxn ang="0">
                  <a:pos x="204" y="722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277" y="588"/>
                </a:cxn>
                <a:cxn ang="0">
                  <a:pos x="412" y="0"/>
                </a:cxn>
                <a:cxn ang="0">
                  <a:pos x="534" y="0"/>
                </a:cxn>
                <a:cxn ang="0">
                  <a:pos x="676" y="588"/>
                </a:cxn>
                <a:cxn ang="0">
                  <a:pos x="828" y="0"/>
                </a:cxn>
                <a:cxn ang="0">
                  <a:pos x="929" y="0"/>
                </a:cxn>
                <a:cxn ang="0">
                  <a:pos x="726" y="722"/>
                </a:cxn>
                <a:cxn ang="0">
                  <a:pos x="603" y="722"/>
                </a:cxn>
                <a:cxn ang="0">
                  <a:pos x="495" y="255"/>
                </a:cxn>
                <a:cxn ang="0">
                  <a:pos x="468" y="107"/>
                </a:cxn>
                <a:cxn ang="0">
                  <a:pos x="440" y="254"/>
                </a:cxn>
                <a:cxn ang="0">
                  <a:pos x="332" y="722"/>
                </a:cxn>
                <a:cxn ang="0">
                  <a:pos x="204" y="722"/>
                </a:cxn>
              </a:cxnLst>
              <a:rect l="0" t="0" r="r" b="b"/>
              <a:pathLst>
                <a:path w="929" h="722">
                  <a:moveTo>
                    <a:pt x="204" y="7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277" y="588"/>
                    <a:pt x="277" y="588"/>
                    <a:pt x="277" y="588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534" y="0"/>
                    <a:pt x="534" y="0"/>
                    <a:pt x="534" y="0"/>
                  </a:cubicBezTo>
                  <a:cubicBezTo>
                    <a:pt x="676" y="588"/>
                    <a:pt x="676" y="588"/>
                    <a:pt x="676" y="588"/>
                  </a:cubicBezTo>
                  <a:cubicBezTo>
                    <a:pt x="828" y="0"/>
                    <a:pt x="828" y="0"/>
                    <a:pt x="828" y="0"/>
                  </a:cubicBezTo>
                  <a:cubicBezTo>
                    <a:pt x="929" y="0"/>
                    <a:pt x="929" y="0"/>
                    <a:pt x="929" y="0"/>
                  </a:cubicBezTo>
                  <a:cubicBezTo>
                    <a:pt x="726" y="722"/>
                    <a:pt x="726" y="722"/>
                    <a:pt x="726" y="722"/>
                  </a:cubicBezTo>
                  <a:cubicBezTo>
                    <a:pt x="603" y="722"/>
                    <a:pt x="603" y="722"/>
                    <a:pt x="603" y="722"/>
                  </a:cubicBezTo>
                  <a:cubicBezTo>
                    <a:pt x="495" y="255"/>
                    <a:pt x="495" y="255"/>
                    <a:pt x="495" y="255"/>
                  </a:cubicBezTo>
                  <a:cubicBezTo>
                    <a:pt x="487" y="221"/>
                    <a:pt x="478" y="172"/>
                    <a:pt x="468" y="107"/>
                  </a:cubicBezTo>
                  <a:cubicBezTo>
                    <a:pt x="460" y="159"/>
                    <a:pt x="451" y="208"/>
                    <a:pt x="440" y="254"/>
                  </a:cubicBezTo>
                  <a:cubicBezTo>
                    <a:pt x="332" y="722"/>
                    <a:pt x="332" y="722"/>
                    <a:pt x="332" y="722"/>
                  </a:cubicBezTo>
                  <a:lnTo>
                    <a:pt x="204" y="7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7232" name="Freeform 64"/>
            <p:cNvSpPr>
              <a:spLocks/>
            </p:cNvSpPr>
            <p:nvPr userDrawn="1"/>
          </p:nvSpPr>
          <p:spPr bwMode="gray">
            <a:xfrm>
              <a:off x="5270" y="605"/>
              <a:ext cx="52" cy="41"/>
            </a:xfrm>
            <a:custGeom>
              <a:avLst/>
              <a:gdLst/>
              <a:ahLst/>
              <a:cxnLst>
                <a:cxn ang="0">
                  <a:pos x="204" y="722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277" y="588"/>
                </a:cxn>
                <a:cxn ang="0">
                  <a:pos x="412" y="0"/>
                </a:cxn>
                <a:cxn ang="0">
                  <a:pos x="535" y="0"/>
                </a:cxn>
                <a:cxn ang="0">
                  <a:pos x="676" y="588"/>
                </a:cxn>
                <a:cxn ang="0">
                  <a:pos x="829" y="0"/>
                </a:cxn>
                <a:cxn ang="0">
                  <a:pos x="930" y="0"/>
                </a:cxn>
                <a:cxn ang="0">
                  <a:pos x="726" y="722"/>
                </a:cxn>
                <a:cxn ang="0">
                  <a:pos x="604" y="722"/>
                </a:cxn>
                <a:cxn ang="0">
                  <a:pos x="495" y="255"/>
                </a:cxn>
                <a:cxn ang="0">
                  <a:pos x="468" y="107"/>
                </a:cxn>
                <a:cxn ang="0">
                  <a:pos x="441" y="254"/>
                </a:cxn>
                <a:cxn ang="0">
                  <a:pos x="332" y="722"/>
                </a:cxn>
                <a:cxn ang="0">
                  <a:pos x="204" y="722"/>
                </a:cxn>
              </a:cxnLst>
              <a:rect l="0" t="0" r="r" b="b"/>
              <a:pathLst>
                <a:path w="930" h="722">
                  <a:moveTo>
                    <a:pt x="204" y="7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277" y="588"/>
                    <a:pt x="277" y="588"/>
                    <a:pt x="277" y="588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676" y="588"/>
                    <a:pt x="676" y="588"/>
                    <a:pt x="676" y="588"/>
                  </a:cubicBezTo>
                  <a:cubicBezTo>
                    <a:pt x="829" y="0"/>
                    <a:pt x="829" y="0"/>
                    <a:pt x="829" y="0"/>
                  </a:cubicBezTo>
                  <a:cubicBezTo>
                    <a:pt x="930" y="0"/>
                    <a:pt x="930" y="0"/>
                    <a:pt x="930" y="0"/>
                  </a:cubicBezTo>
                  <a:cubicBezTo>
                    <a:pt x="726" y="722"/>
                    <a:pt x="726" y="722"/>
                    <a:pt x="726" y="722"/>
                  </a:cubicBezTo>
                  <a:cubicBezTo>
                    <a:pt x="604" y="722"/>
                    <a:pt x="604" y="722"/>
                    <a:pt x="604" y="722"/>
                  </a:cubicBezTo>
                  <a:cubicBezTo>
                    <a:pt x="495" y="255"/>
                    <a:pt x="495" y="255"/>
                    <a:pt x="495" y="255"/>
                  </a:cubicBezTo>
                  <a:cubicBezTo>
                    <a:pt x="488" y="221"/>
                    <a:pt x="479" y="172"/>
                    <a:pt x="468" y="107"/>
                  </a:cubicBezTo>
                  <a:cubicBezTo>
                    <a:pt x="460" y="159"/>
                    <a:pt x="451" y="208"/>
                    <a:pt x="441" y="254"/>
                  </a:cubicBezTo>
                  <a:cubicBezTo>
                    <a:pt x="332" y="722"/>
                    <a:pt x="332" y="722"/>
                    <a:pt x="332" y="722"/>
                  </a:cubicBezTo>
                  <a:lnTo>
                    <a:pt x="204" y="7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7233" name="Freeform 65"/>
            <p:cNvSpPr>
              <a:spLocks noEditPoints="1"/>
            </p:cNvSpPr>
            <p:nvPr userDrawn="1"/>
          </p:nvSpPr>
          <p:spPr bwMode="gray">
            <a:xfrm>
              <a:off x="5329" y="591"/>
              <a:ext cx="9" cy="55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32" y="25"/>
                </a:cxn>
                <a:cxn ang="0">
                  <a:pos x="151" y="76"/>
                </a:cxn>
                <a:cxn ang="0">
                  <a:pos x="126" y="132"/>
                </a:cxn>
                <a:cxn ang="0">
                  <a:pos x="75" y="151"/>
                </a:cxn>
                <a:cxn ang="0">
                  <a:pos x="20" y="127"/>
                </a:cxn>
                <a:cxn ang="0">
                  <a:pos x="0" y="75"/>
                </a:cxn>
                <a:cxn ang="0">
                  <a:pos x="25" y="20"/>
                </a:cxn>
                <a:cxn ang="0">
                  <a:pos x="76" y="0"/>
                </a:cxn>
                <a:cxn ang="0">
                  <a:pos x="15" y="987"/>
                </a:cxn>
                <a:cxn ang="0">
                  <a:pos x="15" y="265"/>
                </a:cxn>
                <a:cxn ang="0">
                  <a:pos x="139" y="265"/>
                </a:cxn>
                <a:cxn ang="0">
                  <a:pos x="139" y="987"/>
                </a:cxn>
                <a:cxn ang="0">
                  <a:pos x="15" y="987"/>
                </a:cxn>
              </a:cxnLst>
              <a:rect l="0" t="0" r="r" b="b"/>
              <a:pathLst>
                <a:path w="151" h="987">
                  <a:moveTo>
                    <a:pt x="76" y="0"/>
                  </a:moveTo>
                  <a:cubicBezTo>
                    <a:pt x="98" y="0"/>
                    <a:pt x="117" y="9"/>
                    <a:pt x="132" y="25"/>
                  </a:cubicBezTo>
                  <a:cubicBezTo>
                    <a:pt x="145" y="40"/>
                    <a:pt x="151" y="57"/>
                    <a:pt x="151" y="76"/>
                  </a:cubicBezTo>
                  <a:cubicBezTo>
                    <a:pt x="151" y="98"/>
                    <a:pt x="143" y="117"/>
                    <a:pt x="126" y="132"/>
                  </a:cubicBezTo>
                  <a:cubicBezTo>
                    <a:pt x="112" y="145"/>
                    <a:pt x="95" y="151"/>
                    <a:pt x="75" y="151"/>
                  </a:cubicBezTo>
                  <a:cubicBezTo>
                    <a:pt x="53" y="151"/>
                    <a:pt x="34" y="143"/>
                    <a:pt x="20" y="127"/>
                  </a:cubicBezTo>
                  <a:cubicBezTo>
                    <a:pt x="7" y="112"/>
                    <a:pt x="0" y="95"/>
                    <a:pt x="0" y="75"/>
                  </a:cubicBezTo>
                  <a:cubicBezTo>
                    <a:pt x="0" y="53"/>
                    <a:pt x="9" y="35"/>
                    <a:pt x="25" y="20"/>
                  </a:cubicBezTo>
                  <a:cubicBezTo>
                    <a:pt x="39" y="7"/>
                    <a:pt x="56" y="0"/>
                    <a:pt x="76" y="0"/>
                  </a:cubicBezTo>
                  <a:close/>
                  <a:moveTo>
                    <a:pt x="15" y="987"/>
                  </a:moveTo>
                  <a:cubicBezTo>
                    <a:pt x="15" y="265"/>
                    <a:pt x="15" y="265"/>
                    <a:pt x="15" y="265"/>
                  </a:cubicBezTo>
                  <a:cubicBezTo>
                    <a:pt x="139" y="265"/>
                    <a:pt x="139" y="265"/>
                    <a:pt x="139" y="265"/>
                  </a:cubicBezTo>
                  <a:cubicBezTo>
                    <a:pt x="139" y="987"/>
                    <a:pt x="139" y="987"/>
                    <a:pt x="139" y="987"/>
                  </a:cubicBezTo>
                  <a:lnTo>
                    <a:pt x="15" y="9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7234" name="Freeform 66"/>
            <p:cNvSpPr>
              <a:spLocks/>
            </p:cNvSpPr>
            <p:nvPr userDrawn="1"/>
          </p:nvSpPr>
          <p:spPr bwMode="gray">
            <a:xfrm>
              <a:off x="5350" y="595"/>
              <a:ext cx="18" cy="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0"/>
                </a:cxn>
                <a:cxn ang="0">
                  <a:pos x="124" y="195"/>
                </a:cxn>
                <a:cxn ang="0">
                  <a:pos x="318" y="195"/>
                </a:cxn>
                <a:cxn ang="0">
                  <a:pos x="318" y="273"/>
                </a:cxn>
                <a:cxn ang="0">
                  <a:pos x="124" y="273"/>
                </a:cxn>
                <a:cxn ang="0">
                  <a:pos x="124" y="656"/>
                </a:cxn>
                <a:cxn ang="0">
                  <a:pos x="156" y="804"/>
                </a:cxn>
                <a:cxn ang="0">
                  <a:pos x="225" y="836"/>
                </a:cxn>
                <a:cxn ang="0">
                  <a:pos x="277" y="838"/>
                </a:cxn>
                <a:cxn ang="0">
                  <a:pos x="318" y="838"/>
                </a:cxn>
                <a:cxn ang="0">
                  <a:pos x="318" y="917"/>
                </a:cxn>
                <a:cxn ang="0">
                  <a:pos x="251" y="917"/>
                </a:cxn>
                <a:cxn ang="0">
                  <a:pos x="127" y="904"/>
                </a:cxn>
                <a:cxn ang="0">
                  <a:pos x="11" y="782"/>
                </a:cxn>
                <a:cxn ang="0">
                  <a:pos x="0" y="638"/>
                </a:cxn>
                <a:cxn ang="0">
                  <a:pos x="0" y="0"/>
                </a:cxn>
              </a:cxnLst>
              <a:rect l="0" t="0" r="r" b="b"/>
              <a:pathLst>
                <a:path w="318" h="917">
                  <a:moveTo>
                    <a:pt x="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318" y="195"/>
                    <a:pt x="318" y="195"/>
                    <a:pt x="318" y="195"/>
                  </a:cubicBezTo>
                  <a:cubicBezTo>
                    <a:pt x="318" y="273"/>
                    <a:pt x="318" y="273"/>
                    <a:pt x="318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4" y="656"/>
                    <a:pt x="124" y="656"/>
                    <a:pt x="124" y="656"/>
                  </a:cubicBezTo>
                  <a:cubicBezTo>
                    <a:pt x="124" y="729"/>
                    <a:pt x="135" y="778"/>
                    <a:pt x="156" y="804"/>
                  </a:cubicBezTo>
                  <a:cubicBezTo>
                    <a:pt x="171" y="821"/>
                    <a:pt x="194" y="832"/>
                    <a:pt x="225" y="836"/>
                  </a:cubicBezTo>
                  <a:cubicBezTo>
                    <a:pt x="235" y="837"/>
                    <a:pt x="252" y="838"/>
                    <a:pt x="277" y="838"/>
                  </a:cubicBezTo>
                  <a:cubicBezTo>
                    <a:pt x="318" y="838"/>
                    <a:pt x="318" y="838"/>
                    <a:pt x="318" y="838"/>
                  </a:cubicBezTo>
                  <a:cubicBezTo>
                    <a:pt x="318" y="917"/>
                    <a:pt x="318" y="917"/>
                    <a:pt x="318" y="917"/>
                  </a:cubicBezTo>
                  <a:cubicBezTo>
                    <a:pt x="251" y="917"/>
                    <a:pt x="251" y="917"/>
                    <a:pt x="251" y="917"/>
                  </a:cubicBezTo>
                  <a:cubicBezTo>
                    <a:pt x="198" y="917"/>
                    <a:pt x="157" y="913"/>
                    <a:pt x="127" y="904"/>
                  </a:cubicBezTo>
                  <a:cubicBezTo>
                    <a:pt x="64" y="887"/>
                    <a:pt x="25" y="846"/>
                    <a:pt x="11" y="782"/>
                  </a:cubicBezTo>
                  <a:cubicBezTo>
                    <a:pt x="4" y="747"/>
                    <a:pt x="0" y="699"/>
                    <a:pt x="0" y="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7235" name="Freeform 67"/>
            <p:cNvSpPr>
              <a:spLocks/>
            </p:cNvSpPr>
            <p:nvPr userDrawn="1"/>
          </p:nvSpPr>
          <p:spPr bwMode="gray">
            <a:xfrm>
              <a:off x="5376" y="585"/>
              <a:ext cx="31" cy="61"/>
            </a:xfrm>
            <a:custGeom>
              <a:avLst/>
              <a:gdLst/>
              <a:ahLst/>
              <a:cxnLst>
                <a:cxn ang="0">
                  <a:pos x="0" y="1087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124" y="382"/>
                </a:cxn>
                <a:cxn ang="0">
                  <a:pos x="306" y="345"/>
                </a:cxn>
                <a:cxn ang="0">
                  <a:pos x="526" y="458"/>
                </a:cxn>
                <a:cxn ang="0">
                  <a:pos x="548" y="644"/>
                </a:cxn>
                <a:cxn ang="0">
                  <a:pos x="548" y="1087"/>
                </a:cxn>
                <a:cxn ang="0">
                  <a:pos x="425" y="1087"/>
                </a:cxn>
                <a:cxn ang="0">
                  <a:pos x="425" y="624"/>
                </a:cxn>
                <a:cxn ang="0">
                  <a:pos x="403" y="477"/>
                </a:cxn>
                <a:cxn ang="0">
                  <a:pos x="294" y="419"/>
                </a:cxn>
                <a:cxn ang="0">
                  <a:pos x="124" y="463"/>
                </a:cxn>
                <a:cxn ang="0">
                  <a:pos x="124" y="1087"/>
                </a:cxn>
                <a:cxn ang="0">
                  <a:pos x="0" y="1087"/>
                </a:cxn>
              </a:cxnLst>
              <a:rect l="0" t="0" r="r" b="b"/>
              <a:pathLst>
                <a:path w="548" h="1087">
                  <a:moveTo>
                    <a:pt x="0" y="108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382"/>
                    <a:pt x="124" y="382"/>
                    <a:pt x="124" y="382"/>
                  </a:cubicBezTo>
                  <a:cubicBezTo>
                    <a:pt x="188" y="357"/>
                    <a:pt x="249" y="345"/>
                    <a:pt x="306" y="345"/>
                  </a:cubicBezTo>
                  <a:cubicBezTo>
                    <a:pt x="420" y="345"/>
                    <a:pt x="493" y="382"/>
                    <a:pt x="526" y="458"/>
                  </a:cubicBezTo>
                  <a:cubicBezTo>
                    <a:pt x="541" y="492"/>
                    <a:pt x="548" y="554"/>
                    <a:pt x="548" y="644"/>
                  </a:cubicBezTo>
                  <a:cubicBezTo>
                    <a:pt x="548" y="1087"/>
                    <a:pt x="548" y="1087"/>
                    <a:pt x="548" y="1087"/>
                  </a:cubicBezTo>
                  <a:cubicBezTo>
                    <a:pt x="425" y="1087"/>
                    <a:pt x="425" y="1087"/>
                    <a:pt x="425" y="1087"/>
                  </a:cubicBezTo>
                  <a:cubicBezTo>
                    <a:pt x="425" y="624"/>
                    <a:pt x="425" y="624"/>
                    <a:pt x="425" y="624"/>
                  </a:cubicBezTo>
                  <a:cubicBezTo>
                    <a:pt x="425" y="555"/>
                    <a:pt x="418" y="506"/>
                    <a:pt x="403" y="477"/>
                  </a:cubicBezTo>
                  <a:cubicBezTo>
                    <a:pt x="384" y="439"/>
                    <a:pt x="347" y="419"/>
                    <a:pt x="294" y="419"/>
                  </a:cubicBezTo>
                  <a:cubicBezTo>
                    <a:pt x="245" y="419"/>
                    <a:pt x="189" y="434"/>
                    <a:pt x="124" y="463"/>
                  </a:cubicBezTo>
                  <a:cubicBezTo>
                    <a:pt x="124" y="1087"/>
                    <a:pt x="124" y="1087"/>
                    <a:pt x="124" y="1087"/>
                  </a:cubicBezTo>
                  <a:lnTo>
                    <a:pt x="0" y="10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7236" name="Freeform 68"/>
            <p:cNvSpPr>
              <a:spLocks/>
            </p:cNvSpPr>
            <p:nvPr userDrawn="1"/>
          </p:nvSpPr>
          <p:spPr bwMode="gray">
            <a:xfrm>
              <a:off x="5432" y="605"/>
              <a:ext cx="34" cy="60"/>
            </a:xfrm>
            <a:custGeom>
              <a:avLst/>
              <a:gdLst/>
              <a:ahLst/>
              <a:cxnLst>
                <a:cxn ang="0">
                  <a:pos x="15" y="41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8" y="33"/>
                </a:cxn>
                <a:cxn ang="0">
                  <a:pos x="28" y="0"/>
                </a:cxn>
                <a:cxn ang="0">
                  <a:pos x="34" y="0"/>
                </a:cxn>
                <a:cxn ang="0">
                  <a:pos x="14" y="60"/>
                </a:cxn>
                <a:cxn ang="0">
                  <a:pos x="8" y="60"/>
                </a:cxn>
                <a:cxn ang="0">
                  <a:pos x="15" y="41"/>
                </a:cxn>
              </a:cxnLst>
              <a:rect l="0" t="0" r="r" b="b"/>
              <a:pathLst>
                <a:path w="34" h="60">
                  <a:moveTo>
                    <a:pt x="15" y="41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8" y="33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14" y="60"/>
                  </a:lnTo>
                  <a:lnTo>
                    <a:pt x="8" y="60"/>
                  </a:lnTo>
                  <a:lnTo>
                    <a:pt x="15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7237" name="Freeform 69"/>
            <p:cNvSpPr>
              <a:spLocks noEditPoints="1"/>
            </p:cNvSpPr>
            <p:nvPr userDrawn="1"/>
          </p:nvSpPr>
          <p:spPr bwMode="gray">
            <a:xfrm>
              <a:off x="5470" y="604"/>
              <a:ext cx="34" cy="4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5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5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7238" name="Freeform 70"/>
            <p:cNvSpPr>
              <a:spLocks/>
            </p:cNvSpPr>
            <p:nvPr userDrawn="1"/>
          </p:nvSpPr>
          <p:spPr bwMode="gray">
            <a:xfrm>
              <a:off x="5514" y="605"/>
              <a:ext cx="29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" y="0"/>
                </a:cxn>
                <a:cxn ang="0">
                  <a:pos x="123" y="445"/>
                </a:cxn>
                <a:cxn ang="0">
                  <a:pos x="145" y="609"/>
                </a:cxn>
                <a:cxn ang="0">
                  <a:pos x="197" y="656"/>
                </a:cxn>
                <a:cxn ang="0">
                  <a:pos x="276" y="667"/>
                </a:cxn>
                <a:cxn ang="0">
                  <a:pos x="403" y="648"/>
                </a:cxn>
                <a:cxn ang="0">
                  <a:pos x="403" y="0"/>
                </a:cxn>
                <a:cxn ang="0">
                  <a:pos x="527" y="0"/>
                </a:cxn>
                <a:cxn ang="0">
                  <a:pos x="527" y="710"/>
                </a:cxn>
                <a:cxn ang="0">
                  <a:pos x="269" y="742"/>
                </a:cxn>
                <a:cxn ang="0">
                  <a:pos x="86" y="703"/>
                </a:cxn>
                <a:cxn ang="0">
                  <a:pos x="6" y="567"/>
                </a:cxn>
                <a:cxn ang="0">
                  <a:pos x="0" y="454"/>
                </a:cxn>
                <a:cxn ang="0">
                  <a:pos x="0" y="0"/>
                </a:cxn>
              </a:cxnLst>
              <a:rect l="0" t="0" r="r" b="b"/>
              <a:pathLst>
                <a:path w="527" h="742">
                  <a:moveTo>
                    <a:pt x="0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23" y="445"/>
                    <a:pt x="123" y="445"/>
                    <a:pt x="123" y="445"/>
                  </a:cubicBezTo>
                  <a:cubicBezTo>
                    <a:pt x="123" y="527"/>
                    <a:pt x="131" y="582"/>
                    <a:pt x="145" y="609"/>
                  </a:cubicBezTo>
                  <a:cubicBezTo>
                    <a:pt x="157" y="632"/>
                    <a:pt x="174" y="648"/>
                    <a:pt x="197" y="656"/>
                  </a:cubicBezTo>
                  <a:cubicBezTo>
                    <a:pt x="216" y="663"/>
                    <a:pt x="242" y="667"/>
                    <a:pt x="276" y="667"/>
                  </a:cubicBezTo>
                  <a:cubicBezTo>
                    <a:pt x="317" y="667"/>
                    <a:pt x="359" y="661"/>
                    <a:pt x="403" y="648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527" y="0"/>
                    <a:pt x="527" y="0"/>
                    <a:pt x="527" y="0"/>
                  </a:cubicBezTo>
                  <a:cubicBezTo>
                    <a:pt x="527" y="710"/>
                    <a:pt x="527" y="710"/>
                    <a:pt x="527" y="710"/>
                  </a:cubicBezTo>
                  <a:cubicBezTo>
                    <a:pt x="435" y="731"/>
                    <a:pt x="349" y="742"/>
                    <a:pt x="269" y="742"/>
                  </a:cubicBezTo>
                  <a:cubicBezTo>
                    <a:pt x="187" y="742"/>
                    <a:pt x="126" y="729"/>
                    <a:pt x="86" y="703"/>
                  </a:cubicBezTo>
                  <a:cubicBezTo>
                    <a:pt x="41" y="674"/>
                    <a:pt x="14" y="629"/>
                    <a:pt x="6" y="567"/>
                  </a:cubicBezTo>
                  <a:cubicBezTo>
                    <a:pt x="2" y="539"/>
                    <a:pt x="0" y="501"/>
                    <a:pt x="0" y="45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7239" name="Freeform 71"/>
            <p:cNvSpPr>
              <a:spLocks/>
            </p:cNvSpPr>
            <p:nvPr userDrawn="1"/>
          </p:nvSpPr>
          <p:spPr bwMode="gray">
            <a:xfrm>
              <a:off x="5115" y="216"/>
              <a:ext cx="132" cy="102"/>
            </a:xfrm>
            <a:custGeom>
              <a:avLst/>
              <a:gdLst/>
              <a:ahLst/>
              <a:cxnLst>
                <a:cxn ang="0">
                  <a:pos x="961" y="764"/>
                </a:cxn>
                <a:cxn ang="0">
                  <a:pos x="599" y="642"/>
                </a:cxn>
                <a:cxn ang="0">
                  <a:pos x="1" y="1235"/>
                </a:cxn>
                <a:cxn ang="0">
                  <a:pos x="599" y="1825"/>
                </a:cxn>
                <a:cxn ang="0">
                  <a:pos x="1053" y="1619"/>
                </a:cxn>
                <a:cxn ang="0">
                  <a:pos x="1053" y="1293"/>
                </a:cxn>
                <a:cxn ang="0">
                  <a:pos x="771" y="1568"/>
                </a:cxn>
                <a:cxn ang="0">
                  <a:pos x="599" y="1604"/>
                </a:cxn>
                <a:cxn ang="0">
                  <a:pos x="225" y="1235"/>
                </a:cxn>
                <a:cxn ang="0">
                  <a:pos x="599" y="863"/>
                </a:cxn>
                <a:cxn ang="0">
                  <a:pos x="861" y="972"/>
                </a:cxn>
                <a:cxn ang="0">
                  <a:pos x="1093" y="1239"/>
                </a:cxn>
                <a:cxn ang="0">
                  <a:pos x="1630" y="1473"/>
                </a:cxn>
                <a:cxn ang="0">
                  <a:pos x="2365" y="741"/>
                </a:cxn>
                <a:cxn ang="0">
                  <a:pos x="1630" y="0"/>
                </a:cxn>
                <a:cxn ang="0">
                  <a:pos x="1053" y="295"/>
                </a:cxn>
                <a:cxn ang="0">
                  <a:pos x="1053" y="735"/>
                </a:cxn>
                <a:cxn ang="0">
                  <a:pos x="1630" y="232"/>
                </a:cxn>
                <a:cxn ang="0">
                  <a:pos x="2134" y="741"/>
                </a:cxn>
                <a:cxn ang="0">
                  <a:pos x="1630" y="1245"/>
                </a:cxn>
                <a:cxn ang="0">
                  <a:pos x="1303" y="1125"/>
                </a:cxn>
                <a:cxn ang="0">
                  <a:pos x="961" y="764"/>
                </a:cxn>
              </a:cxnLst>
              <a:rect l="0" t="0" r="r" b="b"/>
              <a:pathLst>
                <a:path w="2365" h="1825">
                  <a:moveTo>
                    <a:pt x="961" y="764"/>
                  </a:moveTo>
                  <a:cubicBezTo>
                    <a:pt x="875" y="688"/>
                    <a:pt x="736" y="643"/>
                    <a:pt x="599" y="642"/>
                  </a:cubicBezTo>
                  <a:cubicBezTo>
                    <a:pt x="270" y="641"/>
                    <a:pt x="2" y="900"/>
                    <a:pt x="1" y="1235"/>
                  </a:cubicBezTo>
                  <a:cubicBezTo>
                    <a:pt x="0" y="1563"/>
                    <a:pt x="270" y="1824"/>
                    <a:pt x="599" y="1825"/>
                  </a:cubicBezTo>
                  <a:cubicBezTo>
                    <a:pt x="783" y="1825"/>
                    <a:pt x="943" y="1751"/>
                    <a:pt x="1053" y="1619"/>
                  </a:cubicBezTo>
                  <a:cubicBezTo>
                    <a:pt x="1053" y="1293"/>
                    <a:pt x="1053" y="1293"/>
                    <a:pt x="1053" y="1293"/>
                  </a:cubicBezTo>
                  <a:cubicBezTo>
                    <a:pt x="994" y="1394"/>
                    <a:pt x="877" y="1524"/>
                    <a:pt x="771" y="1568"/>
                  </a:cubicBezTo>
                  <a:cubicBezTo>
                    <a:pt x="717" y="1590"/>
                    <a:pt x="662" y="1604"/>
                    <a:pt x="599" y="1604"/>
                  </a:cubicBezTo>
                  <a:cubicBezTo>
                    <a:pt x="394" y="1604"/>
                    <a:pt x="225" y="1445"/>
                    <a:pt x="225" y="1235"/>
                  </a:cubicBezTo>
                  <a:cubicBezTo>
                    <a:pt x="225" y="1041"/>
                    <a:pt x="380" y="862"/>
                    <a:pt x="599" y="863"/>
                  </a:cubicBezTo>
                  <a:cubicBezTo>
                    <a:pt x="701" y="863"/>
                    <a:pt x="793" y="905"/>
                    <a:pt x="861" y="972"/>
                  </a:cubicBezTo>
                  <a:cubicBezTo>
                    <a:pt x="931" y="1040"/>
                    <a:pt x="1041" y="1183"/>
                    <a:pt x="1093" y="1239"/>
                  </a:cubicBezTo>
                  <a:cubicBezTo>
                    <a:pt x="1227" y="1383"/>
                    <a:pt x="1419" y="1473"/>
                    <a:pt x="1630" y="1473"/>
                  </a:cubicBezTo>
                  <a:cubicBezTo>
                    <a:pt x="2036" y="1474"/>
                    <a:pt x="2365" y="1146"/>
                    <a:pt x="2365" y="741"/>
                  </a:cubicBezTo>
                  <a:cubicBezTo>
                    <a:pt x="2365" y="336"/>
                    <a:pt x="2035" y="0"/>
                    <a:pt x="1630" y="0"/>
                  </a:cubicBezTo>
                  <a:cubicBezTo>
                    <a:pt x="1395" y="0"/>
                    <a:pt x="1187" y="122"/>
                    <a:pt x="1053" y="295"/>
                  </a:cubicBezTo>
                  <a:cubicBezTo>
                    <a:pt x="1053" y="735"/>
                    <a:pt x="1053" y="735"/>
                    <a:pt x="1053" y="735"/>
                  </a:cubicBezTo>
                  <a:cubicBezTo>
                    <a:pt x="1155" y="455"/>
                    <a:pt x="1340" y="232"/>
                    <a:pt x="1630" y="232"/>
                  </a:cubicBezTo>
                  <a:cubicBezTo>
                    <a:pt x="1909" y="232"/>
                    <a:pt x="2135" y="463"/>
                    <a:pt x="2134" y="741"/>
                  </a:cubicBezTo>
                  <a:cubicBezTo>
                    <a:pt x="2134" y="1020"/>
                    <a:pt x="1909" y="1246"/>
                    <a:pt x="1630" y="1245"/>
                  </a:cubicBezTo>
                  <a:cubicBezTo>
                    <a:pt x="1506" y="1244"/>
                    <a:pt x="1391" y="1199"/>
                    <a:pt x="1303" y="1125"/>
                  </a:cubicBezTo>
                  <a:cubicBezTo>
                    <a:pt x="1194" y="1040"/>
                    <a:pt x="1074" y="860"/>
                    <a:pt x="961" y="76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7240" name="Freeform 72"/>
            <p:cNvSpPr>
              <a:spLocks/>
            </p:cNvSpPr>
            <p:nvPr userDrawn="1"/>
          </p:nvSpPr>
          <p:spPr bwMode="gray">
            <a:xfrm>
              <a:off x="4899" y="327"/>
              <a:ext cx="91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4" y="0"/>
                </a:cxn>
                <a:cxn ang="0">
                  <a:pos x="1624" y="452"/>
                </a:cxn>
                <a:cxn ang="0">
                  <a:pos x="1365" y="273"/>
                </a:cxn>
                <a:cxn ang="0">
                  <a:pos x="613" y="273"/>
                </a:cxn>
                <a:cxn ang="0">
                  <a:pos x="613" y="1053"/>
                </a:cxn>
                <a:cxn ang="0">
                  <a:pos x="1428" y="1053"/>
                </a:cxn>
                <a:cxn ang="0">
                  <a:pos x="1428" y="1467"/>
                </a:cxn>
                <a:cxn ang="0">
                  <a:pos x="1205" y="1335"/>
                </a:cxn>
                <a:cxn ang="0">
                  <a:pos x="613" y="1335"/>
                </a:cxn>
                <a:cxn ang="0">
                  <a:pos x="613" y="2401"/>
                </a:cxn>
                <a:cxn ang="0">
                  <a:pos x="784" y="2651"/>
                </a:cxn>
                <a:cxn ang="0">
                  <a:pos x="11" y="2651"/>
                </a:cxn>
                <a:cxn ang="0">
                  <a:pos x="173" y="2401"/>
                </a:cxn>
                <a:cxn ang="0">
                  <a:pos x="173" y="278"/>
                </a:cxn>
                <a:cxn ang="0">
                  <a:pos x="0" y="0"/>
                </a:cxn>
              </a:cxnLst>
              <a:rect l="0" t="0" r="r" b="b"/>
              <a:pathLst>
                <a:path w="1624" h="2651">
                  <a:moveTo>
                    <a:pt x="0" y="0"/>
                  </a:moveTo>
                  <a:cubicBezTo>
                    <a:pt x="1624" y="0"/>
                    <a:pt x="1624" y="0"/>
                    <a:pt x="1624" y="0"/>
                  </a:cubicBezTo>
                  <a:cubicBezTo>
                    <a:pt x="1624" y="452"/>
                    <a:pt x="1624" y="452"/>
                    <a:pt x="1624" y="452"/>
                  </a:cubicBezTo>
                  <a:cubicBezTo>
                    <a:pt x="1624" y="452"/>
                    <a:pt x="1540" y="274"/>
                    <a:pt x="1365" y="273"/>
                  </a:cubicBezTo>
                  <a:cubicBezTo>
                    <a:pt x="613" y="273"/>
                    <a:pt x="613" y="273"/>
                    <a:pt x="613" y="273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1428" y="1053"/>
                    <a:pt x="1428" y="1053"/>
                    <a:pt x="1428" y="1053"/>
                  </a:cubicBezTo>
                  <a:cubicBezTo>
                    <a:pt x="1428" y="1467"/>
                    <a:pt x="1428" y="1467"/>
                    <a:pt x="1428" y="1467"/>
                  </a:cubicBezTo>
                  <a:cubicBezTo>
                    <a:pt x="1428" y="1467"/>
                    <a:pt x="1402" y="1335"/>
                    <a:pt x="1205" y="1335"/>
                  </a:cubicBezTo>
                  <a:cubicBezTo>
                    <a:pt x="613" y="1335"/>
                    <a:pt x="613" y="1335"/>
                    <a:pt x="613" y="1335"/>
                  </a:cubicBezTo>
                  <a:cubicBezTo>
                    <a:pt x="613" y="2401"/>
                    <a:pt x="613" y="2401"/>
                    <a:pt x="613" y="2401"/>
                  </a:cubicBezTo>
                  <a:cubicBezTo>
                    <a:pt x="613" y="2558"/>
                    <a:pt x="784" y="2651"/>
                    <a:pt x="784" y="2651"/>
                  </a:cubicBezTo>
                  <a:cubicBezTo>
                    <a:pt x="11" y="2651"/>
                    <a:pt x="11" y="2651"/>
                    <a:pt x="11" y="2651"/>
                  </a:cubicBezTo>
                  <a:cubicBezTo>
                    <a:pt x="11" y="2651"/>
                    <a:pt x="173" y="2569"/>
                    <a:pt x="173" y="2401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73" y="9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7241" name="Freeform 73"/>
            <p:cNvSpPr>
              <a:spLocks/>
            </p:cNvSpPr>
            <p:nvPr userDrawn="1"/>
          </p:nvSpPr>
          <p:spPr bwMode="gray">
            <a:xfrm>
              <a:off x="5114" y="327"/>
              <a:ext cx="60" cy="207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1072" y="0"/>
                </a:cxn>
                <a:cxn ang="0">
                  <a:pos x="887" y="230"/>
                </a:cxn>
                <a:cxn ang="0">
                  <a:pos x="887" y="2717"/>
                </a:cxn>
                <a:cxn ang="0">
                  <a:pos x="0" y="3693"/>
                </a:cxn>
                <a:cxn ang="0">
                  <a:pos x="423" y="2717"/>
                </a:cxn>
                <a:cxn ang="0">
                  <a:pos x="423" y="230"/>
                </a:cxn>
                <a:cxn ang="0">
                  <a:pos x="246" y="0"/>
                </a:cxn>
              </a:cxnLst>
              <a:rect l="0" t="0" r="r" b="b"/>
              <a:pathLst>
                <a:path w="1072" h="3696">
                  <a:moveTo>
                    <a:pt x="246" y="0"/>
                  </a:moveTo>
                  <a:cubicBezTo>
                    <a:pt x="1072" y="0"/>
                    <a:pt x="1072" y="0"/>
                    <a:pt x="1072" y="0"/>
                  </a:cubicBezTo>
                  <a:cubicBezTo>
                    <a:pt x="1072" y="0"/>
                    <a:pt x="887" y="87"/>
                    <a:pt x="887" y="230"/>
                  </a:cubicBezTo>
                  <a:cubicBezTo>
                    <a:pt x="887" y="2717"/>
                    <a:pt x="887" y="2717"/>
                    <a:pt x="887" y="2717"/>
                  </a:cubicBezTo>
                  <a:cubicBezTo>
                    <a:pt x="887" y="3558"/>
                    <a:pt x="44" y="3696"/>
                    <a:pt x="0" y="3693"/>
                  </a:cubicBezTo>
                  <a:cubicBezTo>
                    <a:pt x="72" y="3647"/>
                    <a:pt x="422" y="3349"/>
                    <a:pt x="423" y="2717"/>
                  </a:cubicBezTo>
                  <a:cubicBezTo>
                    <a:pt x="423" y="230"/>
                    <a:pt x="423" y="230"/>
                    <a:pt x="423" y="230"/>
                  </a:cubicBezTo>
                  <a:cubicBezTo>
                    <a:pt x="424" y="96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7242" name="Freeform 74"/>
            <p:cNvSpPr>
              <a:spLocks/>
            </p:cNvSpPr>
            <p:nvPr userDrawn="1"/>
          </p:nvSpPr>
          <p:spPr bwMode="gray">
            <a:xfrm>
              <a:off x="5180" y="327"/>
              <a:ext cx="47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8" y="0"/>
                </a:cxn>
                <a:cxn ang="0">
                  <a:pos x="645" y="235"/>
                </a:cxn>
                <a:cxn ang="0">
                  <a:pos x="645" y="2401"/>
                </a:cxn>
                <a:cxn ang="0">
                  <a:pos x="828" y="2653"/>
                </a:cxn>
                <a:cxn ang="0">
                  <a:pos x="0" y="2653"/>
                </a:cxn>
                <a:cxn ang="0">
                  <a:pos x="184" y="2401"/>
                </a:cxn>
                <a:cxn ang="0">
                  <a:pos x="184" y="235"/>
                </a:cxn>
                <a:cxn ang="0">
                  <a:pos x="0" y="0"/>
                </a:cxn>
              </a:cxnLst>
              <a:rect l="0" t="0" r="r" b="b"/>
              <a:pathLst>
                <a:path w="828" h="2653">
                  <a:moveTo>
                    <a:pt x="0" y="0"/>
                  </a:moveTo>
                  <a:cubicBezTo>
                    <a:pt x="828" y="0"/>
                    <a:pt x="828" y="0"/>
                    <a:pt x="828" y="0"/>
                  </a:cubicBezTo>
                  <a:cubicBezTo>
                    <a:pt x="828" y="0"/>
                    <a:pt x="645" y="89"/>
                    <a:pt x="645" y="235"/>
                  </a:cubicBezTo>
                  <a:cubicBezTo>
                    <a:pt x="645" y="2401"/>
                    <a:pt x="645" y="2401"/>
                    <a:pt x="645" y="2401"/>
                  </a:cubicBezTo>
                  <a:cubicBezTo>
                    <a:pt x="645" y="2556"/>
                    <a:pt x="828" y="2653"/>
                    <a:pt x="828" y="2653"/>
                  </a:cubicBezTo>
                  <a:cubicBezTo>
                    <a:pt x="0" y="2653"/>
                    <a:pt x="0" y="2653"/>
                    <a:pt x="0" y="2653"/>
                  </a:cubicBezTo>
                  <a:cubicBezTo>
                    <a:pt x="0" y="2653"/>
                    <a:pt x="184" y="2557"/>
                    <a:pt x="184" y="2401"/>
                  </a:cubicBezTo>
                  <a:cubicBezTo>
                    <a:pt x="184" y="235"/>
                    <a:pt x="184" y="235"/>
                    <a:pt x="184" y="235"/>
                  </a:cubicBezTo>
                  <a:cubicBezTo>
                    <a:pt x="184" y="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7243" name="Freeform 75"/>
            <p:cNvSpPr>
              <a:spLocks/>
            </p:cNvSpPr>
            <p:nvPr userDrawn="1"/>
          </p:nvSpPr>
          <p:spPr bwMode="gray">
            <a:xfrm>
              <a:off x="5227" y="327"/>
              <a:ext cx="111" cy="14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984" y="0"/>
                </a:cxn>
                <a:cxn ang="0">
                  <a:pos x="1829" y="482"/>
                </a:cxn>
                <a:cxn ang="0">
                  <a:pos x="1607" y="279"/>
                </a:cxn>
                <a:cxn ang="0">
                  <a:pos x="1229" y="279"/>
                </a:cxn>
                <a:cxn ang="0">
                  <a:pos x="1229" y="2401"/>
                </a:cxn>
                <a:cxn ang="0">
                  <a:pos x="1407" y="2651"/>
                </a:cxn>
                <a:cxn ang="0">
                  <a:pos x="595" y="2651"/>
                </a:cxn>
                <a:cxn ang="0">
                  <a:pos x="771" y="2401"/>
                </a:cxn>
                <a:cxn ang="0">
                  <a:pos x="771" y="279"/>
                </a:cxn>
                <a:cxn ang="0">
                  <a:pos x="315" y="279"/>
                </a:cxn>
                <a:cxn ang="0">
                  <a:pos x="0" y="522"/>
                </a:cxn>
                <a:cxn ang="0">
                  <a:pos x="161" y="0"/>
                </a:cxn>
              </a:cxnLst>
              <a:rect l="0" t="0" r="r" b="b"/>
              <a:pathLst>
                <a:path w="1984" h="2651">
                  <a:moveTo>
                    <a:pt x="161" y="0"/>
                  </a:moveTo>
                  <a:cubicBezTo>
                    <a:pt x="1984" y="0"/>
                    <a:pt x="1984" y="0"/>
                    <a:pt x="1984" y="0"/>
                  </a:cubicBezTo>
                  <a:cubicBezTo>
                    <a:pt x="1829" y="482"/>
                    <a:pt x="1829" y="482"/>
                    <a:pt x="1829" y="482"/>
                  </a:cubicBezTo>
                  <a:cubicBezTo>
                    <a:pt x="1829" y="482"/>
                    <a:pt x="1783" y="279"/>
                    <a:pt x="1607" y="279"/>
                  </a:cubicBezTo>
                  <a:cubicBezTo>
                    <a:pt x="1229" y="279"/>
                    <a:pt x="1229" y="279"/>
                    <a:pt x="1229" y="279"/>
                  </a:cubicBezTo>
                  <a:cubicBezTo>
                    <a:pt x="1229" y="2401"/>
                    <a:pt x="1229" y="2401"/>
                    <a:pt x="1229" y="2401"/>
                  </a:cubicBezTo>
                  <a:cubicBezTo>
                    <a:pt x="1229" y="2535"/>
                    <a:pt x="1407" y="2651"/>
                    <a:pt x="1407" y="2651"/>
                  </a:cubicBezTo>
                  <a:cubicBezTo>
                    <a:pt x="595" y="2651"/>
                    <a:pt x="595" y="2651"/>
                    <a:pt x="595" y="2651"/>
                  </a:cubicBezTo>
                  <a:cubicBezTo>
                    <a:pt x="595" y="2651"/>
                    <a:pt x="771" y="2547"/>
                    <a:pt x="771" y="2401"/>
                  </a:cubicBezTo>
                  <a:cubicBezTo>
                    <a:pt x="771" y="279"/>
                    <a:pt x="771" y="279"/>
                    <a:pt x="771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185" y="280"/>
                    <a:pt x="0" y="522"/>
                    <a:pt x="0" y="52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7244" name="Freeform 76"/>
            <p:cNvSpPr>
              <a:spLocks/>
            </p:cNvSpPr>
            <p:nvPr userDrawn="1"/>
          </p:nvSpPr>
          <p:spPr bwMode="gray">
            <a:xfrm>
              <a:off x="5429" y="327"/>
              <a:ext cx="124" cy="151"/>
            </a:xfrm>
            <a:custGeom>
              <a:avLst/>
              <a:gdLst/>
              <a:ahLst/>
              <a:cxnLst>
                <a:cxn ang="0">
                  <a:pos x="1420" y="0"/>
                </a:cxn>
                <a:cxn ang="0">
                  <a:pos x="2219" y="0"/>
                </a:cxn>
                <a:cxn ang="0">
                  <a:pos x="2048" y="234"/>
                </a:cxn>
                <a:cxn ang="0">
                  <a:pos x="2048" y="1840"/>
                </a:cxn>
                <a:cxn ang="0">
                  <a:pos x="1131" y="2693"/>
                </a:cxn>
                <a:cxn ang="0">
                  <a:pos x="176" y="1840"/>
                </a:cxn>
                <a:cxn ang="0">
                  <a:pos x="176" y="234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8" y="234"/>
                </a:cxn>
                <a:cxn ang="0">
                  <a:pos x="638" y="1840"/>
                </a:cxn>
                <a:cxn ang="0">
                  <a:pos x="1131" y="2406"/>
                </a:cxn>
                <a:cxn ang="0">
                  <a:pos x="1601" y="1840"/>
                </a:cxn>
                <a:cxn ang="0">
                  <a:pos x="1601" y="234"/>
                </a:cxn>
                <a:cxn ang="0">
                  <a:pos x="1420" y="0"/>
                </a:cxn>
              </a:cxnLst>
              <a:rect l="0" t="0" r="r" b="b"/>
              <a:pathLst>
                <a:path w="2219" h="2693">
                  <a:moveTo>
                    <a:pt x="1420" y="0"/>
                  </a:moveTo>
                  <a:cubicBezTo>
                    <a:pt x="2219" y="0"/>
                    <a:pt x="2219" y="0"/>
                    <a:pt x="2219" y="0"/>
                  </a:cubicBezTo>
                  <a:cubicBezTo>
                    <a:pt x="2219" y="0"/>
                    <a:pt x="2048" y="91"/>
                    <a:pt x="2048" y="234"/>
                  </a:cubicBezTo>
                  <a:cubicBezTo>
                    <a:pt x="2048" y="1840"/>
                    <a:pt x="2048" y="1840"/>
                    <a:pt x="2048" y="1840"/>
                  </a:cubicBezTo>
                  <a:cubicBezTo>
                    <a:pt x="2047" y="2492"/>
                    <a:pt x="1506" y="2693"/>
                    <a:pt x="1131" y="2693"/>
                  </a:cubicBezTo>
                  <a:cubicBezTo>
                    <a:pt x="759" y="2693"/>
                    <a:pt x="175" y="2490"/>
                    <a:pt x="176" y="1840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6" y="91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8" y="88"/>
                    <a:pt x="638" y="234"/>
                  </a:cubicBezTo>
                  <a:cubicBezTo>
                    <a:pt x="638" y="1840"/>
                    <a:pt x="638" y="1840"/>
                    <a:pt x="638" y="1840"/>
                  </a:cubicBezTo>
                  <a:cubicBezTo>
                    <a:pt x="638" y="2182"/>
                    <a:pt x="865" y="2406"/>
                    <a:pt x="1131" y="2406"/>
                  </a:cubicBezTo>
                  <a:cubicBezTo>
                    <a:pt x="1397" y="2406"/>
                    <a:pt x="1600" y="2173"/>
                    <a:pt x="1601" y="1840"/>
                  </a:cubicBezTo>
                  <a:cubicBezTo>
                    <a:pt x="1601" y="234"/>
                    <a:pt x="1601" y="234"/>
                    <a:pt x="1601" y="234"/>
                  </a:cubicBezTo>
                  <a:cubicBezTo>
                    <a:pt x="1601" y="91"/>
                    <a:pt x="1420" y="0"/>
                    <a:pt x="142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7245" name="Freeform 77"/>
            <p:cNvSpPr>
              <a:spLocks/>
            </p:cNvSpPr>
            <p:nvPr userDrawn="1"/>
          </p:nvSpPr>
          <p:spPr bwMode="gray">
            <a:xfrm>
              <a:off x="4994" y="327"/>
              <a:ext cx="125" cy="151"/>
            </a:xfrm>
            <a:custGeom>
              <a:avLst/>
              <a:gdLst/>
              <a:ahLst/>
              <a:cxnLst>
                <a:cxn ang="0">
                  <a:pos x="1427" y="0"/>
                </a:cxn>
                <a:cxn ang="0">
                  <a:pos x="2240" y="0"/>
                </a:cxn>
                <a:cxn ang="0">
                  <a:pos x="2068" y="237"/>
                </a:cxn>
                <a:cxn ang="0">
                  <a:pos x="2067" y="1838"/>
                </a:cxn>
                <a:cxn ang="0">
                  <a:pos x="1122" y="2700"/>
                </a:cxn>
                <a:cxn ang="0">
                  <a:pos x="166" y="1838"/>
                </a:cxn>
                <a:cxn ang="0">
                  <a:pos x="166" y="237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1" y="237"/>
                </a:cxn>
                <a:cxn ang="0">
                  <a:pos x="630" y="1838"/>
                </a:cxn>
                <a:cxn ang="0">
                  <a:pos x="1122" y="2413"/>
                </a:cxn>
                <a:cxn ang="0">
                  <a:pos x="1602" y="1838"/>
                </a:cxn>
                <a:cxn ang="0">
                  <a:pos x="1603" y="237"/>
                </a:cxn>
                <a:cxn ang="0">
                  <a:pos x="1427" y="0"/>
                </a:cxn>
              </a:cxnLst>
              <a:rect l="0" t="0" r="r" b="b"/>
              <a:pathLst>
                <a:path w="2240" h="2700">
                  <a:moveTo>
                    <a:pt x="1427" y="0"/>
                  </a:moveTo>
                  <a:cubicBezTo>
                    <a:pt x="2240" y="0"/>
                    <a:pt x="2240" y="0"/>
                    <a:pt x="2240" y="0"/>
                  </a:cubicBezTo>
                  <a:cubicBezTo>
                    <a:pt x="2240" y="0"/>
                    <a:pt x="2068" y="95"/>
                    <a:pt x="2068" y="237"/>
                  </a:cubicBezTo>
                  <a:cubicBezTo>
                    <a:pt x="2068" y="238"/>
                    <a:pt x="2067" y="1838"/>
                    <a:pt x="2067" y="1838"/>
                  </a:cubicBezTo>
                  <a:cubicBezTo>
                    <a:pt x="2067" y="2494"/>
                    <a:pt x="1501" y="2700"/>
                    <a:pt x="1122" y="2700"/>
                  </a:cubicBezTo>
                  <a:cubicBezTo>
                    <a:pt x="750" y="2700"/>
                    <a:pt x="166" y="2491"/>
                    <a:pt x="166" y="1838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94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1" y="94"/>
                    <a:pt x="631" y="237"/>
                  </a:cubicBezTo>
                  <a:cubicBezTo>
                    <a:pt x="630" y="1838"/>
                    <a:pt x="630" y="1838"/>
                    <a:pt x="630" y="1838"/>
                  </a:cubicBezTo>
                  <a:cubicBezTo>
                    <a:pt x="630" y="2178"/>
                    <a:pt x="856" y="2412"/>
                    <a:pt x="1122" y="2413"/>
                  </a:cubicBezTo>
                  <a:cubicBezTo>
                    <a:pt x="1388" y="2414"/>
                    <a:pt x="1602" y="2174"/>
                    <a:pt x="1602" y="1838"/>
                  </a:cubicBezTo>
                  <a:cubicBezTo>
                    <a:pt x="1603" y="237"/>
                    <a:pt x="1603" y="237"/>
                    <a:pt x="1603" y="237"/>
                  </a:cubicBezTo>
                  <a:cubicBezTo>
                    <a:pt x="1603" y="94"/>
                    <a:pt x="1427" y="0"/>
                    <a:pt x="1427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7246" name="Freeform 78"/>
            <p:cNvSpPr>
              <a:spLocks/>
            </p:cNvSpPr>
            <p:nvPr userDrawn="1"/>
          </p:nvSpPr>
          <p:spPr bwMode="gray">
            <a:xfrm>
              <a:off x="5333" y="324"/>
              <a:ext cx="95" cy="154"/>
            </a:xfrm>
            <a:custGeom>
              <a:avLst/>
              <a:gdLst/>
              <a:ahLst/>
              <a:cxnLst>
                <a:cxn ang="0">
                  <a:pos x="1467" y="479"/>
                </a:cxn>
                <a:cxn ang="0">
                  <a:pos x="1019" y="276"/>
                </a:cxn>
                <a:cxn ang="0">
                  <a:pos x="504" y="677"/>
                </a:cxn>
                <a:cxn ang="0">
                  <a:pos x="995" y="1174"/>
                </a:cxn>
                <a:cxn ang="0">
                  <a:pos x="1705" y="1974"/>
                </a:cxn>
                <a:cxn ang="0">
                  <a:pos x="651" y="2755"/>
                </a:cxn>
                <a:cxn ang="0">
                  <a:pos x="155" y="2686"/>
                </a:cxn>
                <a:cxn ang="0">
                  <a:pos x="0" y="2177"/>
                </a:cxn>
                <a:cxn ang="0">
                  <a:pos x="658" y="2466"/>
                </a:cxn>
                <a:cxn ang="0">
                  <a:pos x="1252" y="2030"/>
                </a:cxn>
                <a:cxn ang="0">
                  <a:pos x="46" y="731"/>
                </a:cxn>
                <a:cxn ang="0">
                  <a:pos x="973" y="0"/>
                </a:cxn>
                <a:cxn ang="0">
                  <a:pos x="1467" y="69"/>
                </a:cxn>
                <a:cxn ang="0">
                  <a:pos x="1467" y="479"/>
                </a:cxn>
              </a:cxnLst>
              <a:rect l="0" t="0" r="r" b="b"/>
              <a:pathLst>
                <a:path w="1707" h="2755">
                  <a:moveTo>
                    <a:pt x="1467" y="479"/>
                  </a:moveTo>
                  <a:cubicBezTo>
                    <a:pt x="1467" y="479"/>
                    <a:pt x="1352" y="277"/>
                    <a:pt x="1019" y="276"/>
                  </a:cubicBezTo>
                  <a:cubicBezTo>
                    <a:pt x="686" y="275"/>
                    <a:pt x="505" y="450"/>
                    <a:pt x="504" y="677"/>
                  </a:cubicBezTo>
                  <a:cubicBezTo>
                    <a:pt x="503" y="934"/>
                    <a:pt x="696" y="1031"/>
                    <a:pt x="995" y="1174"/>
                  </a:cubicBezTo>
                  <a:cubicBezTo>
                    <a:pt x="1279" y="1311"/>
                    <a:pt x="1707" y="1499"/>
                    <a:pt x="1705" y="1974"/>
                  </a:cubicBezTo>
                  <a:cubicBezTo>
                    <a:pt x="1704" y="2399"/>
                    <a:pt x="1327" y="2755"/>
                    <a:pt x="651" y="2755"/>
                  </a:cubicBezTo>
                  <a:cubicBezTo>
                    <a:pt x="442" y="2754"/>
                    <a:pt x="155" y="2686"/>
                    <a:pt x="155" y="2686"/>
                  </a:cubicBezTo>
                  <a:cubicBezTo>
                    <a:pt x="0" y="2177"/>
                    <a:pt x="0" y="2177"/>
                    <a:pt x="0" y="2177"/>
                  </a:cubicBezTo>
                  <a:cubicBezTo>
                    <a:pt x="143" y="2316"/>
                    <a:pt x="397" y="2466"/>
                    <a:pt x="658" y="2466"/>
                  </a:cubicBezTo>
                  <a:cubicBezTo>
                    <a:pt x="929" y="2466"/>
                    <a:pt x="1252" y="2298"/>
                    <a:pt x="1252" y="2030"/>
                  </a:cubicBezTo>
                  <a:cubicBezTo>
                    <a:pt x="1252" y="1512"/>
                    <a:pt x="46" y="1598"/>
                    <a:pt x="46" y="731"/>
                  </a:cubicBezTo>
                  <a:cubicBezTo>
                    <a:pt x="46" y="433"/>
                    <a:pt x="254" y="0"/>
                    <a:pt x="973" y="0"/>
                  </a:cubicBezTo>
                  <a:cubicBezTo>
                    <a:pt x="1207" y="0"/>
                    <a:pt x="1467" y="69"/>
                    <a:pt x="1467" y="69"/>
                  </a:cubicBezTo>
                  <a:lnTo>
                    <a:pt x="1467" y="4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41" name="Rectangle 3"/>
          <p:cNvSpPr txBox="1">
            <a:spLocks noChangeArrowheads="1"/>
          </p:cNvSpPr>
          <p:nvPr userDrawn="1"/>
        </p:nvSpPr>
        <p:spPr bwMode="gray">
          <a:xfrm>
            <a:off x="6064250" y="6545263"/>
            <a:ext cx="2895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fontAlgn="base">
              <a:defRPr kumimoji="0" sz="8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de-DE" dirty="0">
                <a:solidFill>
                  <a:prstClr val="black"/>
                </a:solidFill>
                <a:ea typeface="ＭＳ Ｐゴシック"/>
              </a:rPr>
              <a:t>Copyright </a:t>
            </a:r>
            <a:r>
              <a:rPr lang="ja-JP" altLang="de-DE" dirty="0" smtClean="0">
                <a:solidFill>
                  <a:prstClr val="black"/>
                </a:solidFill>
                <a:ea typeface="ＭＳ Ｐゴシック"/>
              </a:rPr>
              <a:t>201</a:t>
            </a:r>
            <a:r>
              <a:rPr lang="en-US" altLang="ja-JP" dirty="0" smtClean="0">
                <a:solidFill>
                  <a:prstClr val="black"/>
                </a:solidFill>
                <a:ea typeface="ＭＳ Ｐゴシック"/>
              </a:rPr>
              <a:t>6</a:t>
            </a:r>
            <a:r>
              <a:rPr lang="ja-JP" altLang="de-DE" dirty="0" smtClean="0">
                <a:solidFill>
                  <a:prstClr val="black"/>
                </a:solidFill>
                <a:ea typeface="ＭＳ Ｐゴシック"/>
              </a:rPr>
              <a:t> </a:t>
            </a:r>
            <a:r>
              <a:rPr lang="ja-JP" altLang="de-DE" dirty="0">
                <a:solidFill>
                  <a:prstClr val="black"/>
                </a:solidFill>
                <a:ea typeface="ＭＳ Ｐゴシック"/>
              </a:rPr>
              <a:t>FUJITSU LIMITED</a:t>
            </a:r>
            <a:endParaRPr lang="de-DE" altLang="ja-JP" dirty="0">
              <a:solidFill>
                <a:prstClr val="black"/>
              </a:solidFill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8"/>
          <p:cNvGrpSpPr>
            <a:grpSpLocks/>
          </p:cNvGrpSpPr>
          <p:nvPr userDrawn="1"/>
        </p:nvGrpSpPr>
        <p:grpSpPr bwMode="auto">
          <a:xfrm>
            <a:off x="-1836738" y="0"/>
            <a:ext cx="10980738" cy="9593263"/>
            <a:chOff x="-1157" y="210"/>
            <a:chExt cx="6917" cy="6043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gray">
            <a:xfrm>
              <a:off x="0" y="210"/>
              <a:ext cx="5760" cy="4320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8" name="Group 7"/>
            <p:cNvGrpSpPr>
              <a:grpSpLocks noChangeAspect="1"/>
            </p:cNvGrpSpPr>
            <p:nvPr/>
          </p:nvGrpSpPr>
          <p:grpSpPr bwMode="auto">
            <a:xfrm>
              <a:off x="-1157" y="1143"/>
              <a:ext cx="5760" cy="5110"/>
              <a:chOff x="-1157" y="1143"/>
              <a:chExt cx="5760" cy="5110"/>
            </a:xfrm>
          </p:grpSpPr>
          <p:sp>
            <p:nvSpPr>
              <p:cNvPr id="9" name="AutoShape 6"/>
              <p:cNvSpPr>
                <a:spLocks noChangeAspect="1" noChangeArrowheads="1" noTextEdit="1"/>
              </p:cNvSpPr>
              <p:nvPr/>
            </p:nvSpPr>
            <p:spPr bwMode="gray">
              <a:xfrm>
                <a:off x="-1157" y="1933"/>
                <a:ext cx="5760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gray">
              <a:xfrm>
                <a:off x="1217" y="2598"/>
                <a:ext cx="97" cy="159"/>
              </a:xfrm>
              <a:custGeom>
                <a:avLst/>
                <a:gdLst/>
                <a:ahLst/>
                <a:cxnLst>
                  <a:cxn ang="0">
                    <a:pos x="0" y="764"/>
                  </a:cxn>
                  <a:cxn ang="0">
                    <a:pos x="0" y="672"/>
                  </a:cxn>
                  <a:cxn ang="0">
                    <a:pos x="186" y="715"/>
                  </a:cxn>
                  <a:cxn ang="0">
                    <a:pos x="371" y="593"/>
                  </a:cxn>
                  <a:cxn ang="0">
                    <a:pos x="339" y="515"/>
                  </a:cxn>
                  <a:cxn ang="0">
                    <a:pos x="284" y="472"/>
                  </a:cxn>
                  <a:cxn ang="0">
                    <a:pos x="212" y="436"/>
                  </a:cxn>
                  <a:cxn ang="0">
                    <a:pos x="65" y="337"/>
                  </a:cxn>
                  <a:cxn ang="0">
                    <a:pos x="13" y="199"/>
                  </a:cxn>
                  <a:cxn ang="0">
                    <a:pos x="94" y="43"/>
                  </a:cxn>
                  <a:cxn ang="0">
                    <a:pos x="269" y="0"/>
                  </a:cxn>
                  <a:cxn ang="0">
                    <a:pos x="430" y="26"/>
                  </a:cxn>
                  <a:cxn ang="0">
                    <a:pos x="430" y="111"/>
                  </a:cxn>
                  <a:cxn ang="0">
                    <a:pos x="274" y="78"/>
                  </a:cxn>
                  <a:cxn ang="0">
                    <a:pos x="169" y="103"/>
                  </a:cxn>
                  <a:cxn ang="0">
                    <a:pos x="126" y="186"/>
                  </a:cxn>
                  <a:cxn ang="0">
                    <a:pos x="156" y="264"/>
                  </a:cxn>
                  <a:cxn ang="0">
                    <a:pos x="286" y="345"/>
                  </a:cxn>
                  <a:cxn ang="0">
                    <a:pos x="391" y="406"/>
                  </a:cxn>
                  <a:cxn ang="0">
                    <a:pos x="464" y="486"/>
                  </a:cxn>
                  <a:cxn ang="0">
                    <a:pos x="484" y="581"/>
                  </a:cxn>
                  <a:cxn ang="0">
                    <a:pos x="193" y="795"/>
                  </a:cxn>
                  <a:cxn ang="0">
                    <a:pos x="0" y="764"/>
                  </a:cxn>
                </a:cxnLst>
                <a:rect l="0" t="0" r="r" b="b"/>
                <a:pathLst>
                  <a:path w="484" h="795">
                    <a:moveTo>
                      <a:pt x="0" y="764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50" y="700"/>
                      <a:pt x="113" y="715"/>
                      <a:pt x="186" y="715"/>
                    </a:cubicBezTo>
                    <a:cubicBezTo>
                      <a:pt x="309" y="715"/>
                      <a:pt x="371" y="674"/>
                      <a:pt x="371" y="593"/>
                    </a:cubicBezTo>
                    <a:cubicBezTo>
                      <a:pt x="371" y="562"/>
                      <a:pt x="361" y="536"/>
                      <a:pt x="339" y="515"/>
                    </a:cubicBezTo>
                    <a:cubicBezTo>
                      <a:pt x="323" y="498"/>
                      <a:pt x="305" y="484"/>
                      <a:pt x="284" y="472"/>
                    </a:cubicBezTo>
                    <a:cubicBezTo>
                      <a:pt x="265" y="462"/>
                      <a:pt x="241" y="450"/>
                      <a:pt x="212" y="436"/>
                    </a:cubicBezTo>
                    <a:cubicBezTo>
                      <a:pt x="142" y="402"/>
                      <a:pt x="93" y="369"/>
                      <a:pt x="65" y="337"/>
                    </a:cubicBezTo>
                    <a:cubicBezTo>
                      <a:pt x="30" y="299"/>
                      <a:pt x="13" y="253"/>
                      <a:pt x="13" y="199"/>
                    </a:cubicBezTo>
                    <a:cubicBezTo>
                      <a:pt x="13" y="129"/>
                      <a:pt x="40" y="77"/>
                      <a:pt x="94" y="43"/>
                    </a:cubicBezTo>
                    <a:cubicBezTo>
                      <a:pt x="140" y="14"/>
                      <a:pt x="198" y="0"/>
                      <a:pt x="269" y="0"/>
                    </a:cubicBezTo>
                    <a:cubicBezTo>
                      <a:pt x="318" y="0"/>
                      <a:pt x="372" y="8"/>
                      <a:pt x="430" y="26"/>
                    </a:cubicBezTo>
                    <a:cubicBezTo>
                      <a:pt x="430" y="111"/>
                      <a:pt x="430" y="111"/>
                      <a:pt x="430" y="111"/>
                    </a:cubicBezTo>
                    <a:cubicBezTo>
                      <a:pt x="381" y="89"/>
                      <a:pt x="329" y="78"/>
                      <a:pt x="274" y="78"/>
                    </a:cubicBezTo>
                    <a:cubicBezTo>
                      <a:pt x="232" y="78"/>
                      <a:pt x="197" y="86"/>
                      <a:pt x="169" y="103"/>
                    </a:cubicBezTo>
                    <a:cubicBezTo>
                      <a:pt x="141" y="120"/>
                      <a:pt x="126" y="148"/>
                      <a:pt x="126" y="186"/>
                    </a:cubicBezTo>
                    <a:cubicBezTo>
                      <a:pt x="126" y="218"/>
                      <a:pt x="136" y="244"/>
                      <a:pt x="156" y="264"/>
                    </a:cubicBezTo>
                    <a:cubicBezTo>
                      <a:pt x="176" y="285"/>
                      <a:pt x="219" y="312"/>
                      <a:pt x="286" y="345"/>
                    </a:cubicBezTo>
                    <a:cubicBezTo>
                      <a:pt x="338" y="372"/>
                      <a:pt x="374" y="392"/>
                      <a:pt x="391" y="406"/>
                    </a:cubicBezTo>
                    <a:cubicBezTo>
                      <a:pt x="426" y="430"/>
                      <a:pt x="450" y="457"/>
                      <a:pt x="464" y="486"/>
                    </a:cubicBezTo>
                    <a:cubicBezTo>
                      <a:pt x="478" y="512"/>
                      <a:pt x="484" y="544"/>
                      <a:pt x="484" y="581"/>
                    </a:cubicBezTo>
                    <a:cubicBezTo>
                      <a:pt x="484" y="724"/>
                      <a:pt x="387" y="795"/>
                      <a:pt x="193" y="795"/>
                    </a:cubicBezTo>
                    <a:cubicBezTo>
                      <a:pt x="114" y="795"/>
                      <a:pt x="50" y="785"/>
                      <a:pt x="0" y="764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gray">
              <a:xfrm>
                <a:off x="1349" y="2526"/>
                <a:ext cx="115" cy="227"/>
              </a:xfrm>
              <a:custGeom>
                <a:avLst/>
                <a:gdLst/>
                <a:ahLst/>
                <a:cxnLst>
                  <a:cxn ang="0">
                    <a:pos x="0" y="1136"/>
                  </a:cxn>
                  <a:cxn ang="0">
                    <a:pos x="0" y="0"/>
                  </a:cxn>
                  <a:cxn ang="0">
                    <a:pos x="129" y="0"/>
                  </a:cxn>
                  <a:cxn ang="0">
                    <a:pos x="129" y="400"/>
                  </a:cxn>
                  <a:cxn ang="0">
                    <a:pos x="319" y="361"/>
                  </a:cxn>
                  <a:cxn ang="0">
                    <a:pos x="549" y="479"/>
                  </a:cxn>
                  <a:cxn ang="0">
                    <a:pos x="572" y="673"/>
                  </a:cxn>
                  <a:cxn ang="0">
                    <a:pos x="572" y="1136"/>
                  </a:cxn>
                  <a:cxn ang="0">
                    <a:pos x="443" y="1136"/>
                  </a:cxn>
                  <a:cxn ang="0">
                    <a:pos x="443" y="653"/>
                  </a:cxn>
                  <a:cxn ang="0">
                    <a:pos x="420" y="499"/>
                  </a:cxn>
                  <a:cxn ang="0">
                    <a:pos x="307" y="439"/>
                  </a:cxn>
                  <a:cxn ang="0">
                    <a:pos x="129" y="485"/>
                  </a:cxn>
                  <a:cxn ang="0">
                    <a:pos x="129" y="1136"/>
                  </a:cxn>
                  <a:cxn ang="0">
                    <a:pos x="0" y="1136"/>
                  </a:cxn>
                </a:cxnLst>
                <a:rect l="0" t="0" r="r" b="b"/>
                <a:pathLst>
                  <a:path w="572" h="1136">
                    <a:moveTo>
                      <a:pt x="0" y="1136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29" y="400"/>
                      <a:pt x="129" y="400"/>
                      <a:pt x="129" y="400"/>
                    </a:cubicBezTo>
                    <a:cubicBezTo>
                      <a:pt x="196" y="374"/>
                      <a:pt x="260" y="361"/>
                      <a:pt x="319" y="361"/>
                    </a:cubicBezTo>
                    <a:cubicBezTo>
                      <a:pt x="438" y="361"/>
                      <a:pt x="515" y="400"/>
                      <a:pt x="549" y="479"/>
                    </a:cubicBezTo>
                    <a:cubicBezTo>
                      <a:pt x="564" y="515"/>
                      <a:pt x="572" y="579"/>
                      <a:pt x="572" y="673"/>
                    </a:cubicBezTo>
                    <a:cubicBezTo>
                      <a:pt x="572" y="1136"/>
                      <a:pt x="572" y="1136"/>
                      <a:pt x="572" y="1136"/>
                    </a:cubicBezTo>
                    <a:cubicBezTo>
                      <a:pt x="443" y="1136"/>
                      <a:pt x="443" y="1136"/>
                      <a:pt x="443" y="1136"/>
                    </a:cubicBezTo>
                    <a:cubicBezTo>
                      <a:pt x="443" y="653"/>
                      <a:pt x="443" y="653"/>
                      <a:pt x="443" y="653"/>
                    </a:cubicBezTo>
                    <a:cubicBezTo>
                      <a:pt x="443" y="581"/>
                      <a:pt x="436" y="529"/>
                      <a:pt x="420" y="499"/>
                    </a:cubicBezTo>
                    <a:cubicBezTo>
                      <a:pt x="400" y="459"/>
                      <a:pt x="362" y="439"/>
                      <a:pt x="307" y="439"/>
                    </a:cubicBezTo>
                    <a:cubicBezTo>
                      <a:pt x="256" y="439"/>
                      <a:pt x="196" y="454"/>
                      <a:pt x="129" y="485"/>
                    </a:cubicBezTo>
                    <a:cubicBezTo>
                      <a:pt x="129" y="1136"/>
                      <a:pt x="129" y="1136"/>
                      <a:pt x="129" y="1136"/>
                    </a:cubicBezTo>
                    <a:lnTo>
                      <a:pt x="0" y="11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" name="Freeform 10"/>
              <p:cNvSpPr>
                <a:spLocks noEditPoints="1"/>
              </p:cNvSpPr>
              <p:nvPr/>
            </p:nvSpPr>
            <p:spPr bwMode="gray">
              <a:xfrm>
                <a:off x="1499" y="2598"/>
                <a:ext cx="117" cy="159"/>
              </a:xfrm>
              <a:custGeom>
                <a:avLst/>
                <a:gdLst/>
                <a:ahLst/>
                <a:cxnLst>
                  <a:cxn ang="0">
                    <a:pos x="456" y="298"/>
                  </a:cxn>
                  <a:cxn ang="0">
                    <a:pos x="456" y="259"/>
                  </a:cxn>
                  <a:cxn ang="0">
                    <a:pos x="432" y="144"/>
                  </a:cxn>
                  <a:cxn ang="0">
                    <a:pos x="283" y="81"/>
                  </a:cxn>
                  <a:cxn ang="0">
                    <a:pos x="73" y="123"/>
                  </a:cxn>
                  <a:cxn ang="0">
                    <a:pos x="73" y="33"/>
                  </a:cxn>
                  <a:cxn ang="0">
                    <a:pos x="296" y="0"/>
                  </a:cxn>
                  <a:cxn ang="0">
                    <a:pos x="539" y="80"/>
                  </a:cxn>
                  <a:cxn ang="0">
                    <a:pos x="582" y="209"/>
                  </a:cxn>
                  <a:cxn ang="0">
                    <a:pos x="585" y="303"/>
                  </a:cxn>
                  <a:cxn ang="0">
                    <a:pos x="585" y="760"/>
                  </a:cxn>
                  <a:cxn ang="0">
                    <a:pos x="305" y="795"/>
                  </a:cxn>
                  <a:cxn ang="0">
                    <a:pos x="86" y="752"/>
                  </a:cxn>
                  <a:cxn ang="0">
                    <a:pos x="0" y="583"/>
                  </a:cxn>
                  <a:cxn ang="0">
                    <a:pos x="99" y="380"/>
                  </a:cxn>
                  <a:cxn ang="0">
                    <a:pos x="350" y="310"/>
                  </a:cxn>
                  <a:cxn ang="0">
                    <a:pos x="456" y="298"/>
                  </a:cxn>
                  <a:cxn ang="0">
                    <a:pos x="456" y="372"/>
                  </a:cxn>
                  <a:cxn ang="0">
                    <a:pos x="278" y="399"/>
                  </a:cxn>
                  <a:cxn ang="0">
                    <a:pos x="132" y="570"/>
                  </a:cxn>
                  <a:cxn ang="0">
                    <a:pos x="175" y="679"/>
                  </a:cxn>
                  <a:cxn ang="0">
                    <a:pos x="325" y="718"/>
                  </a:cxn>
                  <a:cxn ang="0">
                    <a:pos x="456" y="700"/>
                  </a:cxn>
                  <a:cxn ang="0">
                    <a:pos x="456" y="372"/>
                  </a:cxn>
                </a:cxnLst>
                <a:rect l="0" t="0" r="r" b="b"/>
                <a:pathLst>
                  <a:path w="585" h="795">
                    <a:moveTo>
                      <a:pt x="456" y="298"/>
                    </a:moveTo>
                    <a:cubicBezTo>
                      <a:pt x="456" y="259"/>
                      <a:pt x="456" y="259"/>
                      <a:pt x="456" y="259"/>
                    </a:cubicBezTo>
                    <a:cubicBezTo>
                      <a:pt x="456" y="209"/>
                      <a:pt x="448" y="171"/>
                      <a:pt x="432" y="144"/>
                    </a:cubicBezTo>
                    <a:cubicBezTo>
                      <a:pt x="409" y="102"/>
                      <a:pt x="359" y="81"/>
                      <a:pt x="283" y="81"/>
                    </a:cubicBezTo>
                    <a:cubicBezTo>
                      <a:pt x="214" y="81"/>
                      <a:pt x="144" y="95"/>
                      <a:pt x="73" y="123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145" y="11"/>
                      <a:pt x="219" y="0"/>
                      <a:pt x="296" y="0"/>
                    </a:cubicBezTo>
                    <a:cubicBezTo>
                      <a:pt x="414" y="0"/>
                      <a:pt x="495" y="27"/>
                      <a:pt x="539" y="80"/>
                    </a:cubicBezTo>
                    <a:cubicBezTo>
                      <a:pt x="562" y="109"/>
                      <a:pt x="577" y="152"/>
                      <a:pt x="582" y="209"/>
                    </a:cubicBezTo>
                    <a:cubicBezTo>
                      <a:pt x="584" y="230"/>
                      <a:pt x="585" y="261"/>
                      <a:pt x="585" y="303"/>
                    </a:cubicBezTo>
                    <a:cubicBezTo>
                      <a:pt x="585" y="760"/>
                      <a:pt x="585" y="760"/>
                      <a:pt x="585" y="760"/>
                    </a:cubicBezTo>
                    <a:cubicBezTo>
                      <a:pt x="497" y="783"/>
                      <a:pt x="404" y="795"/>
                      <a:pt x="305" y="795"/>
                    </a:cubicBezTo>
                    <a:cubicBezTo>
                      <a:pt x="211" y="795"/>
                      <a:pt x="138" y="781"/>
                      <a:pt x="86" y="752"/>
                    </a:cubicBezTo>
                    <a:cubicBezTo>
                      <a:pt x="29" y="719"/>
                      <a:pt x="0" y="663"/>
                      <a:pt x="0" y="583"/>
                    </a:cubicBezTo>
                    <a:cubicBezTo>
                      <a:pt x="0" y="491"/>
                      <a:pt x="33" y="423"/>
                      <a:pt x="99" y="380"/>
                    </a:cubicBezTo>
                    <a:cubicBezTo>
                      <a:pt x="149" y="347"/>
                      <a:pt x="233" y="324"/>
                      <a:pt x="350" y="310"/>
                    </a:cubicBezTo>
                    <a:cubicBezTo>
                      <a:pt x="372" y="307"/>
                      <a:pt x="407" y="303"/>
                      <a:pt x="456" y="298"/>
                    </a:cubicBezTo>
                    <a:moveTo>
                      <a:pt x="456" y="372"/>
                    </a:moveTo>
                    <a:cubicBezTo>
                      <a:pt x="378" y="379"/>
                      <a:pt x="318" y="389"/>
                      <a:pt x="278" y="399"/>
                    </a:cubicBezTo>
                    <a:cubicBezTo>
                      <a:pt x="180" y="423"/>
                      <a:pt x="132" y="480"/>
                      <a:pt x="132" y="570"/>
                    </a:cubicBezTo>
                    <a:cubicBezTo>
                      <a:pt x="132" y="619"/>
                      <a:pt x="146" y="655"/>
                      <a:pt x="175" y="679"/>
                    </a:cubicBezTo>
                    <a:cubicBezTo>
                      <a:pt x="206" y="705"/>
                      <a:pt x="256" y="718"/>
                      <a:pt x="325" y="718"/>
                    </a:cubicBezTo>
                    <a:cubicBezTo>
                      <a:pt x="372" y="718"/>
                      <a:pt x="415" y="711"/>
                      <a:pt x="456" y="700"/>
                    </a:cubicBezTo>
                    <a:lnTo>
                      <a:pt x="456" y="3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" name="Freeform 11"/>
              <p:cNvSpPr>
                <a:spLocks noEditPoints="1"/>
              </p:cNvSpPr>
              <p:nvPr/>
            </p:nvSpPr>
            <p:spPr bwMode="gray">
              <a:xfrm>
                <a:off x="1662" y="2598"/>
                <a:ext cx="119" cy="227"/>
              </a:xfrm>
              <a:custGeom>
                <a:avLst/>
                <a:gdLst/>
                <a:ahLst/>
                <a:cxnLst>
                  <a:cxn ang="0">
                    <a:pos x="129" y="742"/>
                  </a:cxn>
                  <a:cxn ang="0">
                    <a:pos x="129" y="1136"/>
                  </a:cxn>
                  <a:cxn ang="0">
                    <a:pos x="0" y="1136"/>
                  </a:cxn>
                  <a:cxn ang="0">
                    <a:pos x="0" y="30"/>
                  </a:cxn>
                  <a:cxn ang="0">
                    <a:pos x="260" y="0"/>
                  </a:cxn>
                  <a:cxn ang="0">
                    <a:pos x="528" y="118"/>
                  </a:cxn>
                  <a:cxn ang="0">
                    <a:pos x="592" y="396"/>
                  </a:cxn>
                  <a:cxn ang="0">
                    <a:pos x="511" y="691"/>
                  </a:cxn>
                  <a:cxn ang="0">
                    <a:pos x="287" y="795"/>
                  </a:cxn>
                  <a:cxn ang="0">
                    <a:pos x="180" y="775"/>
                  </a:cxn>
                  <a:cxn ang="0">
                    <a:pos x="129" y="742"/>
                  </a:cxn>
                  <a:cxn ang="0">
                    <a:pos x="129" y="653"/>
                  </a:cxn>
                  <a:cxn ang="0">
                    <a:pos x="272" y="718"/>
                  </a:cxn>
                  <a:cxn ang="0">
                    <a:pos x="418" y="618"/>
                  </a:cxn>
                  <a:cxn ang="0">
                    <a:pos x="461" y="395"/>
                  </a:cxn>
                  <a:cxn ang="0">
                    <a:pos x="403" y="147"/>
                  </a:cxn>
                  <a:cxn ang="0">
                    <a:pos x="241" y="78"/>
                  </a:cxn>
                  <a:cxn ang="0">
                    <a:pos x="129" y="87"/>
                  </a:cxn>
                  <a:cxn ang="0">
                    <a:pos x="129" y="653"/>
                  </a:cxn>
                </a:cxnLst>
                <a:rect l="0" t="0" r="r" b="b"/>
                <a:pathLst>
                  <a:path w="592" h="1136">
                    <a:moveTo>
                      <a:pt x="129" y="742"/>
                    </a:moveTo>
                    <a:cubicBezTo>
                      <a:pt x="129" y="1136"/>
                      <a:pt x="129" y="1136"/>
                      <a:pt x="129" y="1136"/>
                    </a:cubicBezTo>
                    <a:cubicBezTo>
                      <a:pt x="0" y="1136"/>
                      <a:pt x="0" y="1136"/>
                      <a:pt x="0" y="113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89" y="10"/>
                      <a:pt x="175" y="0"/>
                      <a:pt x="260" y="0"/>
                    </a:cubicBezTo>
                    <a:cubicBezTo>
                      <a:pt x="391" y="0"/>
                      <a:pt x="480" y="39"/>
                      <a:pt x="528" y="118"/>
                    </a:cubicBezTo>
                    <a:cubicBezTo>
                      <a:pt x="571" y="188"/>
                      <a:pt x="592" y="281"/>
                      <a:pt x="592" y="396"/>
                    </a:cubicBezTo>
                    <a:cubicBezTo>
                      <a:pt x="592" y="518"/>
                      <a:pt x="565" y="616"/>
                      <a:pt x="511" y="691"/>
                    </a:cubicBezTo>
                    <a:cubicBezTo>
                      <a:pt x="460" y="761"/>
                      <a:pt x="385" y="795"/>
                      <a:pt x="287" y="795"/>
                    </a:cubicBezTo>
                    <a:cubicBezTo>
                      <a:pt x="245" y="795"/>
                      <a:pt x="209" y="789"/>
                      <a:pt x="180" y="775"/>
                    </a:cubicBezTo>
                    <a:cubicBezTo>
                      <a:pt x="166" y="769"/>
                      <a:pt x="149" y="758"/>
                      <a:pt x="129" y="742"/>
                    </a:cubicBezTo>
                    <a:moveTo>
                      <a:pt x="129" y="653"/>
                    </a:moveTo>
                    <a:cubicBezTo>
                      <a:pt x="172" y="696"/>
                      <a:pt x="220" y="718"/>
                      <a:pt x="272" y="718"/>
                    </a:cubicBezTo>
                    <a:cubicBezTo>
                      <a:pt x="338" y="718"/>
                      <a:pt x="387" y="684"/>
                      <a:pt x="418" y="618"/>
                    </a:cubicBezTo>
                    <a:cubicBezTo>
                      <a:pt x="447" y="557"/>
                      <a:pt x="461" y="483"/>
                      <a:pt x="461" y="395"/>
                    </a:cubicBezTo>
                    <a:cubicBezTo>
                      <a:pt x="461" y="284"/>
                      <a:pt x="442" y="202"/>
                      <a:pt x="403" y="147"/>
                    </a:cubicBezTo>
                    <a:cubicBezTo>
                      <a:pt x="372" y="101"/>
                      <a:pt x="318" y="78"/>
                      <a:pt x="241" y="78"/>
                    </a:cubicBezTo>
                    <a:cubicBezTo>
                      <a:pt x="207" y="78"/>
                      <a:pt x="170" y="81"/>
                      <a:pt x="129" y="87"/>
                    </a:cubicBezTo>
                    <a:lnTo>
                      <a:pt x="129" y="6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" name="Freeform 12"/>
              <p:cNvSpPr>
                <a:spLocks noEditPoints="1"/>
              </p:cNvSpPr>
              <p:nvPr/>
            </p:nvSpPr>
            <p:spPr bwMode="gray">
              <a:xfrm>
                <a:off x="1816" y="2547"/>
                <a:ext cx="32" cy="206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137" y="26"/>
                  </a:cxn>
                  <a:cxn ang="0">
                    <a:pos x="157" y="79"/>
                  </a:cxn>
                  <a:cxn ang="0">
                    <a:pos x="131" y="139"/>
                  </a:cxn>
                  <a:cxn ang="0">
                    <a:pos x="78" y="159"/>
                  </a:cxn>
                  <a:cxn ang="0">
                    <a:pos x="20" y="133"/>
                  </a:cxn>
                  <a:cxn ang="0">
                    <a:pos x="0" y="78"/>
                  </a:cxn>
                  <a:cxn ang="0">
                    <a:pos x="25" y="20"/>
                  </a:cxn>
                  <a:cxn ang="0">
                    <a:pos x="78" y="0"/>
                  </a:cxn>
                  <a:cxn ang="0">
                    <a:pos x="15" y="277"/>
                  </a:cxn>
                  <a:cxn ang="0">
                    <a:pos x="144" y="277"/>
                  </a:cxn>
                  <a:cxn ang="0">
                    <a:pos x="144" y="1031"/>
                  </a:cxn>
                  <a:cxn ang="0">
                    <a:pos x="15" y="1031"/>
                  </a:cxn>
                  <a:cxn ang="0">
                    <a:pos x="15" y="277"/>
                  </a:cxn>
                </a:cxnLst>
                <a:rect l="0" t="0" r="r" b="b"/>
                <a:pathLst>
                  <a:path w="157" h="1031">
                    <a:moveTo>
                      <a:pt x="78" y="0"/>
                    </a:moveTo>
                    <a:cubicBezTo>
                      <a:pt x="102" y="0"/>
                      <a:pt x="121" y="9"/>
                      <a:pt x="137" y="26"/>
                    </a:cubicBezTo>
                    <a:cubicBezTo>
                      <a:pt x="150" y="42"/>
                      <a:pt x="157" y="59"/>
                      <a:pt x="157" y="79"/>
                    </a:cubicBezTo>
                    <a:cubicBezTo>
                      <a:pt x="157" y="103"/>
                      <a:pt x="148" y="123"/>
                      <a:pt x="131" y="139"/>
                    </a:cubicBezTo>
                    <a:cubicBezTo>
                      <a:pt x="116" y="152"/>
                      <a:pt x="99" y="159"/>
                      <a:pt x="78" y="159"/>
                    </a:cubicBezTo>
                    <a:cubicBezTo>
                      <a:pt x="54" y="159"/>
                      <a:pt x="35" y="150"/>
                      <a:pt x="20" y="133"/>
                    </a:cubicBezTo>
                    <a:cubicBezTo>
                      <a:pt x="6" y="118"/>
                      <a:pt x="0" y="99"/>
                      <a:pt x="0" y="78"/>
                    </a:cubicBezTo>
                    <a:cubicBezTo>
                      <a:pt x="0" y="56"/>
                      <a:pt x="8" y="37"/>
                      <a:pt x="25" y="20"/>
                    </a:cubicBezTo>
                    <a:cubicBezTo>
                      <a:pt x="40" y="7"/>
                      <a:pt x="58" y="0"/>
                      <a:pt x="78" y="0"/>
                    </a:cubicBezTo>
                    <a:moveTo>
                      <a:pt x="15" y="277"/>
                    </a:moveTo>
                    <a:cubicBezTo>
                      <a:pt x="144" y="277"/>
                      <a:pt x="144" y="277"/>
                      <a:pt x="144" y="277"/>
                    </a:cubicBezTo>
                    <a:cubicBezTo>
                      <a:pt x="144" y="1031"/>
                      <a:pt x="144" y="1031"/>
                      <a:pt x="144" y="1031"/>
                    </a:cubicBezTo>
                    <a:cubicBezTo>
                      <a:pt x="15" y="1031"/>
                      <a:pt x="15" y="1031"/>
                      <a:pt x="15" y="1031"/>
                    </a:cubicBezTo>
                    <a:lnTo>
                      <a:pt x="15" y="2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gray">
              <a:xfrm>
                <a:off x="1894" y="2598"/>
                <a:ext cx="114" cy="155"/>
              </a:xfrm>
              <a:custGeom>
                <a:avLst/>
                <a:gdLst/>
                <a:ahLst/>
                <a:cxnLst>
                  <a:cxn ang="0">
                    <a:pos x="0" y="775"/>
                  </a:cxn>
                  <a:cxn ang="0">
                    <a:pos x="0" y="30"/>
                  </a:cxn>
                  <a:cxn ang="0">
                    <a:pos x="302" y="0"/>
                  </a:cxn>
                  <a:cxn ang="0">
                    <a:pos x="550" y="119"/>
                  </a:cxn>
                  <a:cxn ang="0">
                    <a:pos x="573" y="312"/>
                  </a:cxn>
                  <a:cxn ang="0">
                    <a:pos x="573" y="775"/>
                  </a:cxn>
                  <a:cxn ang="0">
                    <a:pos x="444" y="775"/>
                  </a:cxn>
                  <a:cxn ang="0">
                    <a:pos x="444" y="320"/>
                  </a:cxn>
                  <a:cxn ang="0">
                    <a:pos x="421" y="140"/>
                  </a:cxn>
                  <a:cxn ang="0">
                    <a:pos x="290" y="78"/>
                  </a:cxn>
                  <a:cxn ang="0">
                    <a:pos x="130" y="94"/>
                  </a:cxn>
                  <a:cxn ang="0">
                    <a:pos x="130" y="775"/>
                  </a:cxn>
                  <a:cxn ang="0">
                    <a:pos x="0" y="775"/>
                  </a:cxn>
                </a:cxnLst>
                <a:rect l="0" t="0" r="r" b="b"/>
                <a:pathLst>
                  <a:path w="573" h="775">
                    <a:moveTo>
                      <a:pt x="0" y="775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120" y="10"/>
                      <a:pt x="220" y="0"/>
                      <a:pt x="302" y="0"/>
                    </a:cubicBezTo>
                    <a:cubicBezTo>
                      <a:pt x="434" y="0"/>
                      <a:pt x="516" y="39"/>
                      <a:pt x="550" y="119"/>
                    </a:cubicBezTo>
                    <a:cubicBezTo>
                      <a:pt x="565" y="155"/>
                      <a:pt x="573" y="220"/>
                      <a:pt x="573" y="312"/>
                    </a:cubicBezTo>
                    <a:cubicBezTo>
                      <a:pt x="573" y="775"/>
                      <a:pt x="573" y="775"/>
                      <a:pt x="573" y="775"/>
                    </a:cubicBezTo>
                    <a:cubicBezTo>
                      <a:pt x="444" y="775"/>
                      <a:pt x="444" y="775"/>
                      <a:pt x="444" y="775"/>
                    </a:cubicBezTo>
                    <a:cubicBezTo>
                      <a:pt x="444" y="320"/>
                      <a:pt x="444" y="320"/>
                      <a:pt x="444" y="320"/>
                    </a:cubicBezTo>
                    <a:cubicBezTo>
                      <a:pt x="444" y="230"/>
                      <a:pt x="436" y="171"/>
                      <a:pt x="421" y="140"/>
                    </a:cubicBezTo>
                    <a:cubicBezTo>
                      <a:pt x="400" y="99"/>
                      <a:pt x="356" y="78"/>
                      <a:pt x="290" y="78"/>
                    </a:cubicBezTo>
                    <a:cubicBezTo>
                      <a:pt x="237" y="78"/>
                      <a:pt x="184" y="83"/>
                      <a:pt x="130" y="94"/>
                    </a:cubicBezTo>
                    <a:cubicBezTo>
                      <a:pt x="130" y="775"/>
                      <a:pt x="130" y="775"/>
                      <a:pt x="130" y="775"/>
                    </a:cubicBezTo>
                    <a:lnTo>
                      <a:pt x="0" y="7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" name="Freeform 14"/>
              <p:cNvSpPr>
                <a:spLocks noEditPoints="1"/>
              </p:cNvSpPr>
              <p:nvPr/>
            </p:nvSpPr>
            <p:spPr bwMode="gray">
              <a:xfrm>
                <a:off x="2044" y="2598"/>
                <a:ext cx="119" cy="229"/>
              </a:xfrm>
              <a:custGeom>
                <a:avLst/>
                <a:gdLst/>
                <a:ahLst/>
                <a:cxnLst>
                  <a:cxn ang="0">
                    <a:pos x="466" y="707"/>
                  </a:cxn>
                  <a:cxn ang="0">
                    <a:pos x="418" y="752"/>
                  </a:cxn>
                  <a:cxn ang="0">
                    <a:pos x="268" y="795"/>
                  </a:cxn>
                  <a:cxn ang="0">
                    <a:pos x="102" y="740"/>
                  </a:cxn>
                  <a:cxn ang="0">
                    <a:pos x="0" y="433"/>
                  </a:cxn>
                  <a:cxn ang="0">
                    <a:pos x="75" y="137"/>
                  </a:cxn>
                  <a:cxn ang="0">
                    <a:pos x="356" y="0"/>
                  </a:cxn>
                  <a:cxn ang="0">
                    <a:pos x="595" y="30"/>
                  </a:cxn>
                  <a:cxn ang="0">
                    <a:pos x="595" y="628"/>
                  </a:cxn>
                  <a:cxn ang="0">
                    <a:pos x="580" y="881"/>
                  </a:cxn>
                  <a:cxn ang="0">
                    <a:pos x="441" y="1099"/>
                  </a:cxn>
                  <a:cxn ang="0">
                    <a:pos x="200" y="1147"/>
                  </a:cxn>
                  <a:cxn ang="0">
                    <a:pos x="103" y="1141"/>
                  </a:cxn>
                  <a:cxn ang="0">
                    <a:pos x="103" y="1064"/>
                  </a:cxn>
                  <a:cxn ang="0">
                    <a:pos x="199" y="1069"/>
                  </a:cxn>
                  <a:cxn ang="0">
                    <a:pos x="357" y="1041"/>
                  </a:cxn>
                  <a:cxn ang="0">
                    <a:pos x="454" y="896"/>
                  </a:cxn>
                  <a:cxn ang="0">
                    <a:pos x="466" y="748"/>
                  </a:cxn>
                  <a:cxn ang="0">
                    <a:pos x="466" y="707"/>
                  </a:cxn>
                  <a:cxn ang="0">
                    <a:pos x="466" y="85"/>
                  </a:cxn>
                  <a:cxn ang="0">
                    <a:pos x="369" y="78"/>
                  </a:cxn>
                  <a:cxn ang="0">
                    <a:pos x="242" y="111"/>
                  </a:cxn>
                  <a:cxn ang="0">
                    <a:pos x="159" y="244"/>
                  </a:cxn>
                  <a:cxn ang="0">
                    <a:pos x="132" y="438"/>
                  </a:cxn>
                  <a:cxn ang="0">
                    <a:pos x="183" y="662"/>
                  </a:cxn>
                  <a:cxn ang="0">
                    <a:pos x="286" y="718"/>
                  </a:cxn>
                  <a:cxn ang="0">
                    <a:pos x="388" y="683"/>
                  </a:cxn>
                  <a:cxn ang="0">
                    <a:pos x="455" y="592"/>
                  </a:cxn>
                  <a:cxn ang="0">
                    <a:pos x="466" y="505"/>
                  </a:cxn>
                  <a:cxn ang="0">
                    <a:pos x="466" y="85"/>
                  </a:cxn>
                </a:cxnLst>
                <a:rect l="0" t="0" r="r" b="b"/>
                <a:pathLst>
                  <a:path w="595" h="1147">
                    <a:moveTo>
                      <a:pt x="466" y="707"/>
                    </a:moveTo>
                    <a:cubicBezTo>
                      <a:pt x="446" y="728"/>
                      <a:pt x="430" y="743"/>
                      <a:pt x="418" y="752"/>
                    </a:cubicBezTo>
                    <a:cubicBezTo>
                      <a:pt x="378" y="781"/>
                      <a:pt x="329" y="795"/>
                      <a:pt x="268" y="795"/>
                    </a:cubicBezTo>
                    <a:cubicBezTo>
                      <a:pt x="201" y="795"/>
                      <a:pt x="146" y="777"/>
                      <a:pt x="102" y="740"/>
                    </a:cubicBezTo>
                    <a:cubicBezTo>
                      <a:pt x="34" y="683"/>
                      <a:pt x="0" y="581"/>
                      <a:pt x="0" y="433"/>
                    </a:cubicBezTo>
                    <a:cubicBezTo>
                      <a:pt x="0" y="313"/>
                      <a:pt x="25" y="215"/>
                      <a:pt x="75" y="137"/>
                    </a:cubicBezTo>
                    <a:cubicBezTo>
                      <a:pt x="133" y="46"/>
                      <a:pt x="226" y="0"/>
                      <a:pt x="356" y="0"/>
                    </a:cubicBezTo>
                    <a:cubicBezTo>
                      <a:pt x="433" y="0"/>
                      <a:pt x="513" y="10"/>
                      <a:pt x="595" y="30"/>
                    </a:cubicBezTo>
                    <a:cubicBezTo>
                      <a:pt x="595" y="628"/>
                      <a:pt x="595" y="628"/>
                      <a:pt x="595" y="628"/>
                    </a:cubicBezTo>
                    <a:cubicBezTo>
                      <a:pt x="595" y="739"/>
                      <a:pt x="590" y="823"/>
                      <a:pt x="580" y="881"/>
                    </a:cubicBezTo>
                    <a:cubicBezTo>
                      <a:pt x="563" y="986"/>
                      <a:pt x="516" y="1059"/>
                      <a:pt x="441" y="1099"/>
                    </a:cubicBezTo>
                    <a:cubicBezTo>
                      <a:pt x="380" y="1131"/>
                      <a:pt x="299" y="1147"/>
                      <a:pt x="200" y="1147"/>
                    </a:cubicBezTo>
                    <a:cubicBezTo>
                      <a:pt x="172" y="1147"/>
                      <a:pt x="140" y="1145"/>
                      <a:pt x="103" y="1141"/>
                    </a:cubicBezTo>
                    <a:cubicBezTo>
                      <a:pt x="103" y="1064"/>
                      <a:pt x="103" y="1064"/>
                      <a:pt x="103" y="1064"/>
                    </a:cubicBezTo>
                    <a:cubicBezTo>
                      <a:pt x="136" y="1068"/>
                      <a:pt x="168" y="1069"/>
                      <a:pt x="199" y="1069"/>
                    </a:cubicBezTo>
                    <a:cubicBezTo>
                      <a:pt x="270" y="1069"/>
                      <a:pt x="322" y="1060"/>
                      <a:pt x="357" y="1041"/>
                    </a:cubicBezTo>
                    <a:cubicBezTo>
                      <a:pt x="408" y="1014"/>
                      <a:pt x="440" y="966"/>
                      <a:pt x="454" y="896"/>
                    </a:cubicBezTo>
                    <a:cubicBezTo>
                      <a:pt x="462" y="857"/>
                      <a:pt x="466" y="808"/>
                      <a:pt x="466" y="748"/>
                    </a:cubicBezTo>
                    <a:lnTo>
                      <a:pt x="466" y="707"/>
                    </a:lnTo>
                    <a:close/>
                    <a:moveTo>
                      <a:pt x="466" y="85"/>
                    </a:moveTo>
                    <a:cubicBezTo>
                      <a:pt x="430" y="80"/>
                      <a:pt x="398" y="78"/>
                      <a:pt x="369" y="78"/>
                    </a:cubicBezTo>
                    <a:cubicBezTo>
                      <a:pt x="315" y="78"/>
                      <a:pt x="272" y="89"/>
                      <a:pt x="242" y="111"/>
                    </a:cubicBezTo>
                    <a:cubicBezTo>
                      <a:pt x="207" y="136"/>
                      <a:pt x="179" y="180"/>
                      <a:pt x="159" y="244"/>
                    </a:cubicBezTo>
                    <a:cubicBezTo>
                      <a:pt x="141" y="299"/>
                      <a:pt x="132" y="364"/>
                      <a:pt x="132" y="438"/>
                    </a:cubicBezTo>
                    <a:cubicBezTo>
                      <a:pt x="132" y="540"/>
                      <a:pt x="149" y="615"/>
                      <a:pt x="183" y="662"/>
                    </a:cubicBezTo>
                    <a:cubicBezTo>
                      <a:pt x="209" y="699"/>
                      <a:pt x="243" y="718"/>
                      <a:pt x="286" y="718"/>
                    </a:cubicBezTo>
                    <a:cubicBezTo>
                      <a:pt x="323" y="718"/>
                      <a:pt x="357" y="706"/>
                      <a:pt x="388" y="683"/>
                    </a:cubicBezTo>
                    <a:cubicBezTo>
                      <a:pt x="420" y="660"/>
                      <a:pt x="442" y="629"/>
                      <a:pt x="455" y="592"/>
                    </a:cubicBezTo>
                    <a:cubicBezTo>
                      <a:pt x="462" y="572"/>
                      <a:pt x="466" y="543"/>
                      <a:pt x="466" y="505"/>
                    </a:cubicBezTo>
                    <a:lnTo>
                      <a:pt x="466" y="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gray">
              <a:xfrm>
                <a:off x="2280" y="2561"/>
                <a:ext cx="67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9" y="0"/>
                  </a:cxn>
                  <a:cxn ang="0">
                    <a:pos x="129" y="204"/>
                  </a:cxn>
                  <a:cxn ang="0">
                    <a:pos x="332" y="204"/>
                  </a:cxn>
                  <a:cxn ang="0">
                    <a:pos x="332" y="286"/>
                  </a:cxn>
                  <a:cxn ang="0">
                    <a:pos x="129" y="286"/>
                  </a:cxn>
                  <a:cxn ang="0">
                    <a:pos x="129" y="686"/>
                  </a:cxn>
                  <a:cxn ang="0">
                    <a:pos x="163" y="840"/>
                  </a:cxn>
                  <a:cxn ang="0">
                    <a:pos x="235" y="873"/>
                  </a:cxn>
                  <a:cxn ang="0">
                    <a:pos x="290" y="875"/>
                  </a:cxn>
                  <a:cxn ang="0">
                    <a:pos x="332" y="875"/>
                  </a:cxn>
                  <a:cxn ang="0">
                    <a:pos x="332" y="958"/>
                  </a:cxn>
                  <a:cxn ang="0">
                    <a:pos x="263" y="958"/>
                  </a:cxn>
                  <a:cxn ang="0">
                    <a:pos x="132" y="945"/>
                  </a:cxn>
                  <a:cxn ang="0">
                    <a:pos x="12" y="817"/>
                  </a:cxn>
                  <a:cxn ang="0">
                    <a:pos x="0" y="667"/>
                  </a:cxn>
                  <a:cxn ang="0">
                    <a:pos x="0" y="0"/>
                  </a:cxn>
                </a:cxnLst>
                <a:rect l="0" t="0" r="r" b="b"/>
                <a:pathLst>
                  <a:path w="332" h="958">
                    <a:moveTo>
                      <a:pt x="0" y="0"/>
                    </a:moveTo>
                    <a:cubicBezTo>
                      <a:pt x="129" y="0"/>
                      <a:pt x="129" y="0"/>
                      <a:pt x="129" y="0"/>
                    </a:cubicBezTo>
                    <a:cubicBezTo>
                      <a:pt x="129" y="204"/>
                      <a:pt x="129" y="204"/>
                      <a:pt x="129" y="204"/>
                    </a:cubicBezTo>
                    <a:cubicBezTo>
                      <a:pt x="332" y="204"/>
                      <a:pt x="332" y="204"/>
                      <a:pt x="332" y="204"/>
                    </a:cubicBezTo>
                    <a:cubicBezTo>
                      <a:pt x="332" y="286"/>
                      <a:pt x="332" y="286"/>
                      <a:pt x="332" y="286"/>
                    </a:cubicBezTo>
                    <a:cubicBezTo>
                      <a:pt x="129" y="286"/>
                      <a:pt x="129" y="286"/>
                      <a:pt x="129" y="286"/>
                    </a:cubicBezTo>
                    <a:cubicBezTo>
                      <a:pt x="129" y="686"/>
                      <a:pt x="129" y="686"/>
                      <a:pt x="129" y="686"/>
                    </a:cubicBezTo>
                    <a:cubicBezTo>
                      <a:pt x="129" y="762"/>
                      <a:pt x="140" y="813"/>
                      <a:pt x="163" y="840"/>
                    </a:cubicBezTo>
                    <a:cubicBezTo>
                      <a:pt x="179" y="858"/>
                      <a:pt x="203" y="869"/>
                      <a:pt x="235" y="873"/>
                    </a:cubicBezTo>
                    <a:cubicBezTo>
                      <a:pt x="245" y="875"/>
                      <a:pt x="264" y="875"/>
                      <a:pt x="290" y="875"/>
                    </a:cubicBezTo>
                    <a:cubicBezTo>
                      <a:pt x="332" y="875"/>
                      <a:pt x="332" y="875"/>
                      <a:pt x="332" y="875"/>
                    </a:cubicBezTo>
                    <a:cubicBezTo>
                      <a:pt x="332" y="958"/>
                      <a:pt x="332" y="958"/>
                      <a:pt x="332" y="958"/>
                    </a:cubicBezTo>
                    <a:cubicBezTo>
                      <a:pt x="263" y="958"/>
                      <a:pt x="263" y="958"/>
                      <a:pt x="263" y="958"/>
                    </a:cubicBezTo>
                    <a:cubicBezTo>
                      <a:pt x="207" y="958"/>
                      <a:pt x="164" y="953"/>
                      <a:pt x="132" y="945"/>
                    </a:cubicBezTo>
                    <a:cubicBezTo>
                      <a:pt x="67" y="927"/>
                      <a:pt x="27" y="884"/>
                      <a:pt x="12" y="817"/>
                    </a:cubicBezTo>
                    <a:cubicBezTo>
                      <a:pt x="4" y="781"/>
                      <a:pt x="0" y="731"/>
                      <a:pt x="0" y="66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" name="Freeform 16"/>
              <p:cNvSpPr>
                <a:spLocks noEditPoints="1"/>
              </p:cNvSpPr>
              <p:nvPr/>
            </p:nvSpPr>
            <p:spPr bwMode="gray">
              <a:xfrm>
                <a:off x="2374" y="2598"/>
                <a:ext cx="127" cy="159"/>
              </a:xfrm>
              <a:custGeom>
                <a:avLst/>
                <a:gdLst/>
                <a:ahLst/>
                <a:cxnLst>
                  <a:cxn ang="0">
                    <a:pos x="318" y="0"/>
                  </a:cxn>
                  <a:cxn ang="0">
                    <a:pos x="559" y="107"/>
                  </a:cxn>
                  <a:cxn ang="0">
                    <a:pos x="634" y="398"/>
                  </a:cxn>
                  <a:cxn ang="0">
                    <a:pos x="559" y="688"/>
                  </a:cxn>
                  <a:cxn ang="0">
                    <a:pos x="318" y="795"/>
                  </a:cxn>
                  <a:cxn ang="0">
                    <a:pos x="0" y="393"/>
                  </a:cxn>
                  <a:cxn ang="0">
                    <a:pos x="76" y="107"/>
                  </a:cxn>
                  <a:cxn ang="0">
                    <a:pos x="318" y="0"/>
                  </a:cxn>
                  <a:cxn ang="0">
                    <a:pos x="318" y="78"/>
                  </a:cxn>
                  <a:cxn ang="0">
                    <a:pos x="166" y="176"/>
                  </a:cxn>
                  <a:cxn ang="0">
                    <a:pos x="132" y="394"/>
                  </a:cxn>
                  <a:cxn ang="0">
                    <a:pos x="166" y="619"/>
                  </a:cxn>
                  <a:cxn ang="0">
                    <a:pos x="318" y="718"/>
                  </a:cxn>
                  <a:cxn ang="0">
                    <a:pos x="468" y="619"/>
                  </a:cxn>
                  <a:cxn ang="0">
                    <a:pos x="503" y="398"/>
                  </a:cxn>
                  <a:cxn ang="0">
                    <a:pos x="468" y="176"/>
                  </a:cxn>
                  <a:cxn ang="0">
                    <a:pos x="318" y="78"/>
                  </a:cxn>
                </a:cxnLst>
                <a:rect l="0" t="0" r="r" b="b"/>
                <a:pathLst>
                  <a:path w="634" h="795">
                    <a:moveTo>
                      <a:pt x="318" y="0"/>
                    </a:moveTo>
                    <a:cubicBezTo>
                      <a:pt x="426" y="0"/>
                      <a:pt x="506" y="36"/>
                      <a:pt x="559" y="107"/>
                    </a:cubicBezTo>
                    <a:cubicBezTo>
                      <a:pt x="609" y="176"/>
                      <a:pt x="634" y="273"/>
                      <a:pt x="634" y="398"/>
                    </a:cubicBezTo>
                    <a:cubicBezTo>
                      <a:pt x="634" y="521"/>
                      <a:pt x="609" y="618"/>
                      <a:pt x="559" y="688"/>
                    </a:cubicBezTo>
                    <a:cubicBezTo>
                      <a:pt x="507" y="760"/>
                      <a:pt x="427" y="795"/>
                      <a:pt x="318" y="795"/>
                    </a:cubicBezTo>
                    <a:cubicBezTo>
                      <a:pt x="106" y="795"/>
                      <a:pt x="0" y="661"/>
                      <a:pt x="0" y="393"/>
                    </a:cubicBezTo>
                    <a:cubicBezTo>
                      <a:pt x="0" y="271"/>
                      <a:pt x="26" y="176"/>
                      <a:pt x="76" y="107"/>
                    </a:cubicBezTo>
                    <a:cubicBezTo>
                      <a:pt x="129" y="36"/>
                      <a:pt x="209" y="0"/>
                      <a:pt x="318" y="0"/>
                    </a:cubicBezTo>
                    <a:moveTo>
                      <a:pt x="318" y="78"/>
                    </a:moveTo>
                    <a:cubicBezTo>
                      <a:pt x="245" y="78"/>
                      <a:pt x="194" y="110"/>
                      <a:pt x="166" y="176"/>
                    </a:cubicBezTo>
                    <a:cubicBezTo>
                      <a:pt x="144" y="230"/>
                      <a:pt x="132" y="303"/>
                      <a:pt x="132" y="394"/>
                    </a:cubicBezTo>
                    <a:cubicBezTo>
                      <a:pt x="132" y="490"/>
                      <a:pt x="144" y="565"/>
                      <a:pt x="166" y="619"/>
                    </a:cubicBezTo>
                    <a:cubicBezTo>
                      <a:pt x="194" y="685"/>
                      <a:pt x="245" y="718"/>
                      <a:pt x="318" y="718"/>
                    </a:cubicBezTo>
                    <a:cubicBezTo>
                      <a:pt x="391" y="718"/>
                      <a:pt x="441" y="685"/>
                      <a:pt x="468" y="619"/>
                    </a:cubicBezTo>
                    <a:cubicBezTo>
                      <a:pt x="491" y="565"/>
                      <a:pt x="503" y="491"/>
                      <a:pt x="503" y="398"/>
                    </a:cubicBezTo>
                    <a:cubicBezTo>
                      <a:pt x="503" y="302"/>
                      <a:pt x="491" y="228"/>
                      <a:pt x="468" y="176"/>
                    </a:cubicBezTo>
                    <a:cubicBezTo>
                      <a:pt x="440" y="110"/>
                      <a:pt x="390" y="78"/>
                      <a:pt x="318" y="78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gray">
              <a:xfrm>
                <a:off x="2538" y="2598"/>
                <a:ext cx="195" cy="155"/>
              </a:xfrm>
              <a:custGeom>
                <a:avLst/>
                <a:gdLst/>
                <a:ahLst/>
                <a:cxnLst>
                  <a:cxn ang="0">
                    <a:pos x="0" y="775"/>
                  </a:cxn>
                  <a:cxn ang="0">
                    <a:pos x="0" y="30"/>
                  </a:cxn>
                  <a:cxn ang="0">
                    <a:pos x="278" y="0"/>
                  </a:cxn>
                  <a:cxn ang="0">
                    <a:pos x="480" y="49"/>
                  </a:cxn>
                  <a:cxn ang="0">
                    <a:pos x="722" y="0"/>
                  </a:cxn>
                  <a:cxn ang="0">
                    <a:pos x="952" y="119"/>
                  </a:cxn>
                  <a:cxn ang="0">
                    <a:pos x="974" y="312"/>
                  </a:cxn>
                  <a:cxn ang="0">
                    <a:pos x="974" y="775"/>
                  </a:cxn>
                  <a:cxn ang="0">
                    <a:pos x="845" y="775"/>
                  </a:cxn>
                  <a:cxn ang="0">
                    <a:pos x="845" y="320"/>
                  </a:cxn>
                  <a:cxn ang="0">
                    <a:pos x="824" y="141"/>
                  </a:cxn>
                  <a:cxn ang="0">
                    <a:pos x="705" y="78"/>
                  </a:cxn>
                  <a:cxn ang="0">
                    <a:pos x="551" y="113"/>
                  </a:cxn>
                  <a:cxn ang="0">
                    <a:pos x="551" y="775"/>
                  </a:cxn>
                  <a:cxn ang="0">
                    <a:pos x="422" y="775"/>
                  </a:cxn>
                  <a:cxn ang="0">
                    <a:pos x="422" y="314"/>
                  </a:cxn>
                  <a:cxn ang="0">
                    <a:pos x="401" y="141"/>
                  </a:cxn>
                  <a:cxn ang="0">
                    <a:pos x="278" y="78"/>
                  </a:cxn>
                  <a:cxn ang="0">
                    <a:pos x="128" y="94"/>
                  </a:cxn>
                  <a:cxn ang="0">
                    <a:pos x="128" y="775"/>
                  </a:cxn>
                  <a:cxn ang="0">
                    <a:pos x="0" y="775"/>
                  </a:cxn>
                </a:cxnLst>
                <a:rect l="0" t="0" r="r" b="b"/>
                <a:pathLst>
                  <a:path w="974" h="775">
                    <a:moveTo>
                      <a:pt x="0" y="775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117" y="10"/>
                      <a:pt x="210" y="0"/>
                      <a:pt x="278" y="0"/>
                    </a:cubicBezTo>
                    <a:cubicBezTo>
                      <a:pt x="367" y="0"/>
                      <a:pt x="435" y="16"/>
                      <a:pt x="480" y="49"/>
                    </a:cubicBezTo>
                    <a:cubicBezTo>
                      <a:pt x="561" y="16"/>
                      <a:pt x="642" y="0"/>
                      <a:pt x="722" y="0"/>
                    </a:cubicBezTo>
                    <a:cubicBezTo>
                      <a:pt x="843" y="0"/>
                      <a:pt x="920" y="40"/>
                      <a:pt x="952" y="119"/>
                    </a:cubicBezTo>
                    <a:cubicBezTo>
                      <a:pt x="967" y="156"/>
                      <a:pt x="974" y="220"/>
                      <a:pt x="974" y="312"/>
                    </a:cubicBezTo>
                    <a:cubicBezTo>
                      <a:pt x="974" y="775"/>
                      <a:pt x="974" y="775"/>
                      <a:pt x="974" y="775"/>
                    </a:cubicBezTo>
                    <a:cubicBezTo>
                      <a:pt x="845" y="775"/>
                      <a:pt x="845" y="775"/>
                      <a:pt x="845" y="775"/>
                    </a:cubicBezTo>
                    <a:cubicBezTo>
                      <a:pt x="845" y="320"/>
                      <a:pt x="845" y="320"/>
                      <a:pt x="845" y="320"/>
                    </a:cubicBezTo>
                    <a:cubicBezTo>
                      <a:pt x="845" y="231"/>
                      <a:pt x="838" y="172"/>
                      <a:pt x="824" y="141"/>
                    </a:cubicBezTo>
                    <a:cubicBezTo>
                      <a:pt x="805" y="99"/>
                      <a:pt x="765" y="78"/>
                      <a:pt x="705" y="78"/>
                    </a:cubicBezTo>
                    <a:cubicBezTo>
                      <a:pt x="654" y="78"/>
                      <a:pt x="603" y="90"/>
                      <a:pt x="551" y="113"/>
                    </a:cubicBezTo>
                    <a:cubicBezTo>
                      <a:pt x="551" y="775"/>
                      <a:pt x="551" y="775"/>
                      <a:pt x="551" y="775"/>
                    </a:cubicBezTo>
                    <a:cubicBezTo>
                      <a:pt x="422" y="775"/>
                      <a:pt x="422" y="775"/>
                      <a:pt x="422" y="775"/>
                    </a:cubicBezTo>
                    <a:cubicBezTo>
                      <a:pt x="422" y="314"/>
                      <a:pt x="422" y="314"/>
                      <a:pt x="422" y="314"/>
                    </a:cubicBezTo>
                    <a:cubicBezTo>
                      <a:pt x="422" y="229"/>
                      <a:pt x="415" y="171"/>
                      <a:pt x="401" y="141"/>
                    </a:cubicBezTo>
                    <a:cubicBezTo>
                      <a:pt x="382" y="99"/>
                      <a:pt x="341" y="78"/>
                      <a:pt x="278" y="78"/>
                    </a:cubicBezTo>
                    <a:cubicBezTo>
                      <a:pt x="231" y="78"/>
                      <a:pt x="181" y="83"/>
                      <a:pt x="128" y="94"/>
                    </a:cubicBezTo>
                    <a:cubicBezTo>
                      <a:pt x="128" y="775"/>
                      <a:pt x="128" y="775"/>
                      <a:pt x="128" y="775"/>
                    </a:cubicBezTo>
                    <a:lnTo>
                      <a:pt x="0" y="7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gray">
              <a:xfrm>
                <a:off x="2768" y="2598"/>
                <a:ext cx="127" cy="159"/>
              </a:xfrm>
              <a:custGeom>
                <a:avLst/>
                <a:gdLst/>
                <a:ahLst/>
                <a:cxnLst>
                  <a:cxn ang="0">
                    <a:pos x="318" y="0"/>
                  </a:cxn>
                  <a:cxn ang="0">
                    <a:pos x="559" y="107"/>
                  </a:cxn>
                  <a:cxn ang="0">
                    <a:pos x="635" y="398"/>
                  </a:cxn>
                  <a:cxn ang="0">
                    <a:pos x="559" y="688"/>
                  </a:cxn>
                  <a:cxn ang="0">
                    <a:pos x="319" y="795"/>
                  </a:cxn>
                  <a:cxn ang="0">
                    <a:pos x="0" y="393"/>
                  </a:cxn>
                  <a:cxn ang="0">
                    <a:pos x="77" y="107"/>
                  </a:cxn>
                  <a:cxn ang="0">
                    <a:pos x="318" y="0"/>
                  </a:cxn>
                  <a:cxn ang="0">
                    <a:pos x="318" y="78"/>
                  </a:cxn>
                  <a:cxn ang="0">
                    <a:pos x="167" y="176"/>
                  </a:cxn>
                  <a:cxn ang="0">
                    <a:pos x="132" y="394"/>
                  </a:cxn>
                  <a:cxn ang="0">
                    <a:pos x="167" y="619"/>
                  </a:cxn>
                  <a:cxn ang="0">
                    <a:pos x="318" y="718"/>
                  </a:cxn>
                  <a:cxn ang="0">
                    <a:pos x="468" y="619"/>
                  </a:cxn>
                  <a:cxn ang="0">
                    <a:pos x="503" y="398"/>
                  </a:cxn>
                  <a:cxn ang="0">
                    <a:pos x="468" y="176"/>
                  </a:cxn>
                  <a:cxn ang="0">
                    <a:pos x="318" y="78"/>
                  </a:cxn>
                </a:cxnLst>
                <a:rect l="0" t="0" r="r" b="b"/>
                <a:pathLst>
                  <a:path w="635" h="795">
                    <a:moveTo>
                      <a:pt x="318" y="0"/>
                    </a:moveTo>
                    <a:cubicBezTo>
                      <a:pt x="426" y="0"/>
                      <a:pt x="506" y="36"/>
                      <a:pt x="559" y="107"/>
                    </a:cubicBezTo>
                    <a:cubicBezTo>
                      <a:pt x="609" y="176"/>
                      <a:pt x="635" y="273"/>
                      <a:pt x="635" y="398"/>
                    </a:cubicBezTo>
                    <a:cubicBezTo>
                      <a:pt x="635" y="521"/>
                      <a:pt x="609" y="618"/>
                      <a:pt x="559" y="688"/>
                    </a:cubicBezTo>
                    <a:cubicBezTo>
                      <a:pt x="507" y="760"/>
                      <a:pt x="427" y="795"/>
                      <a:pt x="319" y="795"/>
                    </a:cubicBezTo>
                    <a:cubicBezTo>
                      <a:pt x="107" y="795"/>
                      <a:pt x="0" y="661"/>
                      <a:pt x="0" y="393"/>
                    </a:cubicBezTo>
                    <a:cubicBezTo>
                      <a:pt x="0" y="271"/>
                      <a:pt x="26" y="176"/>
                      <a:pt x="77" y="107"/>
                    </a:cubicBezTo>
                    <a:cubicBezTo>
                      <a:pt x="129" y="36"/>
                      <a:pt x="209" y="0"/>
                      <a:pt x="318" y="0"/>
                    </a:cubicBezTo>
                    <a:moveTo>
                      <a:pt x="318" y="78"/>
                    </a:moveTo>
                    <a:cubicBezTo>
                      <a:pt x="245" y="78"/>
                      <a:pt x="194" y="110"/>
                      <a:pt x="167" y="176"/>
                    </a:cubicBezTo>
                    <a:cubicBezTo>
                      <a:pt x="144" y="230"/>
                      <a:pt x="132" y="303"/>
                      <a:pt x="132" y="394"/>
                    </a:cubicBezTo>
                    <a:cubicBezTo>
                      <a:pt x="132" y="490"/>
                      <a:pt x="144" y="565"/>
                      <a:pt x="167" y="619"/>
                    </a:cubicBezTo>
                    <a:cubicBezTo>
                      <a:pt x="194" y="685"/>
                      <a:pt x="245" y="718"/>
                      <a:pt x="318" y="718"/>
                    </a:cubicBezTo>
                    <a:cubicBezTo>
                      <a:pt x="391" y="718"/>
                      <a:pt x="441" y="685"/>
                      <a:pt x="468" y="619"/>
                    </a:cubicBezTo>
                    <a:cubicBezTo>
                      <a:pt x="491" y="565"/>
                      <a:pt x="503" y="491"/>
                      <a:pt x="503" y="398"/>
                    </a:cubicBezTo>
                    <a:cubicBezTo>
                      <a:pt x="503" y="302"/>
                      <a:pt x="491" y="228"/>
                      <a:pt x="468" y="176"/>
                    </a:cubicBezTo>
                    <a:cubicBezTo>
                      <a:pt x="440" y="110"/>
                      <a:pt x="390" y="78"/>
                      <a:pt x="318" y="78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gray">
              <a:xfrm>
                <a:off x="2934" y="2598"/>
                <a:ext cx="65" cy="155"/>
              </a:xfrm>
              <a:custGeom>
                <a:avLst/>
                <a:gdLst/>
                <a:ahLst/>
                <a:cxnLst>
                  <a:cxn ang="0">
                    <a:pos x="0" y="775"/>
                  </a:cxn>
                  <a:cxn ang="0">
                    <a:pos x="0" y="33"/>
                  </a:cxn>
                  <a:cxn ang="0">
                    <a:pos x="326" y="0"/>
                  </a:cxn>
                  <a:cxn ang="0">
                    <a:pos x="326" y="81"/>
                  </a:cxn>
                  <a:cxn ang="0">
                    <a:pos x="129" y="94"/>
                  </a:cxn>
                  <a:cxn ang="0">
                    <a:pos x="129" y="775"/>
                  </a:cxn>
                  <a:cxn ang="0">
                    <a:pos x="0" y="775"/>
                  </a:cxn>
                </a:cxnLst>
                <a:rect l="0" t="0" r="r" b="b"/>
                <a:pathLst>
                  <a:path w="326" h="775">
                    <a:moveTo>
                      <a:pt x="0" y="775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99" y="12"/>
                      <a:pt x="207" y="1"/>
                      <a:pt x="326" y="0"/>
                    </a:cubicBezTo>
                    <a:cubicBezTo>
                      <a:pt x="326" y="81"/>
                      <a:pt x="326" y="81"/>
                      <a:pt x="326" y="81"/>
                    </a:cubicBezTo>
                    <a:cubicBezTo>
                      <a:pt x="254" y="81"/>
                      <a:pt x="188" y="86"/>
                      <a:pt x="129" y="94"/>
                    </a:cubicBezTo>
                    <a:cubicBezTo>
                      <a:pt x="129" y="775"/>
                      <a:pt x="129" y="775"/>
                      <a:pt x="129" y="775"/>
                    </a:cubicBezTo>
                    <a:lnTo>
                      <a:pt x="0" y="7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gray">
              <a:xfrm>
                <a:off x="3028" y="2598"/>
                <a:ext cx="65" cy="155"/>
              </a:xfrm>
              <a:custGeom>
                <a:avLst/>
                <a:gdLst/>
                <a:ahLst/>
                <a:cxnLst>
                  <a:cxn ang="0">
                    <a:pos x="0" y="775"/>
                  </a:cxn>
                  <a:cxn ang="0">
                    <a:pos x="0" y="33"/>
                  </a:cxn>
                  <a:cxn ang="0">
                    <a:pos x="326" y="0"/>
                  </a:cxn>
                  <a:cxn ang="0">
                    <a:pos x="326" y="81"/>
                  </a:cxn>
                  <a:cxn ang="0">
                    <a:pos x="129" y="94"/>
                  </a:cxn>
                  <a:cxn ang="0">
                    <a:pos x="129" y="775"/>
                  </a:cxn>
                  <a:cxn ang="0">
                    <a:pos x="0" y="775"/>
                  </a:cxn>
                </a:cxnLst>
                <a:rect l="0" t="0" r="r" b="b"/>
                <a:pathLst>
                  <a:path w="326" h="775">
                    <a:moveTo>
                      <a:pt x="0" y="775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99" y="12"/>
                      <a:pt x="207" y="1"/>
                      <a:pt x="326" y="0"/>
                    </a:cubicBezTo>
                    <a:cubicBezTo>
                      <a:pt x="326" y="81"/>
                      <a:pt x="326" y="81"/>
                      <a:pt x="326" y="81"/>
                    </a:cubicBezTo>
                    <a:cubicBezTo>
                      <a:pt x="253" y="81"/>
                      <a:pt x="188" y="86"/>
                      <a:pt x="129" y="94"/>
                    </a:cubicBezTo>
                    <a:cubicBezTo>
                      <a:pt x="129" y="775"/>
                      <a:pt x="129" y="775"/>
                      <a:pt x="129" y="775"/>
                    </a:cubicBezTo>
                    <a:lnTo>
                      <a:pt x="0" y="7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" name="Freeform 21"/>
              <p:cNvSpPr>
                <a:spLocks noEditPoints="1"/>
              </p:cNvSpPr>
              <p:nvPr/>
            </p:nvSpPr>
            <p:spPr bwMode="gray">
              <a:xfrm>
                <a:off x="3110" y="2598"/>
                <a:ext cx="127" cy="159"/>
              </a:xfrm>
              <a:custGeom>
                <a:avLst/>
                <a:gdLst/>
                <a:ahLst/>
                <a:cxnLst>
                  <a:cxn ang="0">
                    <a:pos x="317" y="0"/>
                  </a:cxn>
                  <a:cxn ang="0">
                    <a:pos x="558" y="107"/>
                  </a:cxn>
                  <a:cxn ang="0">
                    <a:pos x="634" y="398"/>
                  </a:cxn>
                  <a:cxn ang="0">
                    <a:pos x="558" y="688"/>
                  </a:cxn>
                  <a:cxn ang="0">
                    <a:pos x="318" y="795"/>
                  </a:cxn>
                  <a:cxn ang="0">
                    <a:pos x="0" y="393"/>
                  </a:cxn>
                  <a:cxn ang="0">
                    <a:pos x="76" y="107"/>
                  </a:cxn>
                  <a:cxn ang="0">
                    <a:pos x="317" y="0"/>
                  </a:cxn>
                  <a:cxn ang="0">
                    <a:pos x="317" y="78"/>
                  </a:cxn>
                  <a:cxn ang="0">
                    <a:pos x="166" y="176"/>
                  </a:cxn>
                  <a:cxn ang="0">
                    <a:pos x="132" y="394"/>
                  </a:cxn>
                  <a:cxn ang="0">
                    <a:pos x="166" y="619"/>
                  </a:cxn>
                  <a:cxn ang="0">
                    <a:pos x="317" y="718"/>
                  </a:cxn>
                  <a:cxn ang="0">
                    <a:pos x="468" y="619"/>
                  </a:cxn>
                  <a:cxn ang="0">
                    <a:pos x="502" y="398"/>
                  </a:cxn>
                  <a:cxn ang="0">
                    <a:pos x="468" y="176"/>
                  </a:cxn>
                  <a:cxn ang="0">
                    <a:pos x="317" y="78"/>
                  </a:cxn>
                </a:cxnLst>
                <a:rect l="0" t="0" r="r" b="b"/>
                <a:pathLst>
                  <a:path w="634" h="795">
                    <a:moveTo>
                      <a:pt x="317" y="0"/>
                    </a:moveTo>
                    <a:cubicBezTo>
                      <a:pt x="425" y="0"/>
                      <a:pt x="505" y="36"/>
                      <a:pt x="558" y="107"/>
                    </a:cubicBezTo>
                    <a:cubicBezTo>
                      <a:pt x="608" y="176"/>
                      <a:pt x="634" y="273"/>
                      <a:pt x="634" y="398"/>
                    </a:cubicBezTo>
                    <a:cubicBezTo>
                      <a:pt x="634" y="521"/>
                      <a:pt x="608" y="618"/>
                      <a:pt x="558" y="688"/>
                    </a:cubicBezTo>
                    <a:cubicBezTo>
                      <a:pt x="506" y="760"/>
                      <a:pt x="426" y="795"/>
                      <a:pt x="318" y="795"/>
                    </a:cubicBezTo>
                    <a:cubicBezTo>
                      <a:pt x="106" y="795"/>
                      <a:pt x="0" y="661"/>
                      <a:pt x="0" y="393"/>
                    </a:cubicBezTo>
                    <a:cubicBezTo>
                      <a:pt x="0" y="271"/>
                      <a:pt x="25" y="176"/>
                      <a:pt x="76" y="107"/>
                    </a:cubicBezTo>
                    <a:cubicBezTo>
                      <a:pt x="128" y="36"/>
                      <a:pt x="209" y="0"/>
                      <a:pt x="317" y="0"/>
                    </a:cubicBezTo>
                    <a:moveTo>
                      <a:pt x="317" y="78"/>
                    </a:moveTo>
                    <a:cubicBezTo>
                      <a:pt x="244" y="78"/>
                      <a:pt x="194" y="110"/>
                      <a:pt x="166" y="176"/>
                    </a:cubicBezTo>
                    <a:cubicBezTo>
                      <a:pt x="143" y="230"/>
                      <a:pt x="132" y="303"/>
                      <a:pt x="132" y="394"/>
                    </a:cubicBezTo>
                    <a:cubicBezTo>
                      <a:pt x="132" y="490"/>
                      <a:pt x="143" y="565"/>
                      <a:pt x="166" y="619"/>
                    </a:cubicBezTo>
                    <a:cubicBezTo>
                      <a:pt x="194" y="685"/>
                      <a:pt x="244" y="718"/>
                      <a:pt x="317" y="718"/>
                    </a:cubicBezTo>
                    <a:cubicBezTo>
                      <a:pt x="390" y="718"/>
                      <a:pt x="440" y="685"/>
                      <a:pt x="468" y="619"/>
                    </a:cubicBezTo>
                    <a:cubicBezTo>
                      <a:pt x="490" y="565"/>
                      <a:pt x="502" y="491"/>
                      <a:pt x="502" y="398"/>
                    </a:cubicBezTo>
                    <a:cubicBezTo>
                      <a:pt x="502" y="302"/>
                      <a:pt x="490" y="228"/>
                      <a:pt x="468" y="176"/>
                    </a:cubicBezTo>
                    <a:cubicBezTo>
                      <a:pt x="439" y="110"/>
                      <a:pt x="389" y="78"/>
                      <a:pt x="317" y="78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gray">
              <a:xfrm>
                <a:off x="3253" y="2602"/>
                <a:ext cx="195" cy="151"/>
              </a:xfrm>
              <a:custGeom>
                <a:avLst/>
                <a:gdLst/>
                <a:ahLst/>
                <a:cxnLst>
                  <a:cxn ang="0">
                    <a:pos x="213" y="754"/>
                  </a:cxn>
                  <a:cxn ang="0">
                    <a:pos x="0" y="0"/>
                  </a:cxn>
                  <a:cxn ang="0">
                    <a:pos x="130" y="0"/>
                  </a:cxn>
                  <a:cxn ang="0">
                    <a:pos x="290" y="614"/>
                  </a:cxn>
                  <a:cxn ang="0">
                    <a:pos x="431" y="0"/>
                  </a:cxn>
                  <a:cxn ang="0">
                    <a:pos x="558" y="0"/>
                  </a:cxn>
                  <a:cxn ang="0">
                    <a:pos x="706" y="614"/>
                  </a:cxn>
                  <a:cxn ang="0">
                    <a:pos x="866" y="0"/>
                  </a:cxn>
                  <a:cxn ang="0">
                    <a:pos x="971" y="0"/>
                  </a:cxn>
                  <a:cxn ang="0">
                    <a:pos x="758" y="754"/>
                  </a:cxn>
                  <a:cxn ang="0">
                    <a:pos x="631" y="754"/>
                  </a:cxn>
                  <a:cxn ang="0">
                    <a:pos x="517" y="266"/>
                  </a:cxn>
                  <a:cxn ang="0">
                    <a:pos x="489" y="112"/>
                  </a:cxn>
                  <a:cxn ang="0">
                    <a:pos x="460" y="265"/>
                  </a:cxn>
                  <a:cxn ang="0">
                    <a:pos x="347" y="754"/>
                  </a:cxn>
                  <a:cxn ang="0">
                    <a:pos x="213" y="754"/>
                  </a:cxn>
                </a:cxnLst>
                <a:rect l="0" t="0" r="r" b="b"/>
                <a:pathLst>
                  <a:path w="971" h="754">
                    <a:moveTo>
                      <a:pt x="213" y="75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290" y="614"/>
                      <a:pt x="290" y="614"/>
                      <a:pt x="290" y="614"/>
                    </a:cubicBezTo>
                    <a:cubicBezTo>
                      <a:pt x="431" y="0"/>
                      <a:pt x="431" y="0"/>
                      <a:pt x="431" y="0"/>
                    </a:cubicBezTo>
                    <a:cubicBezTo>
                      <a:pt x="558" y="0"/>
                      <a:pt x="558" y="0"/>
                      <a:pt x="558" y="0"/>
                    </a:cubicBezTo>
                    <a:cubicBezTo>
                      <a:pt x="706" y="614"/>
                      <a:pt x="706" y="614"/>
                      <a:pt x="706" y="614"/>
                    </a:cubicBezTo>
                    <a:cubicBezTo>
                      <a:pt x="866" y="0"/>
                      <a:pt x="866" y="0"/>
                      <a:pt x="866" y="0"/>
                    </a:cubicBezTo>
                    <a:cubicBezTo>
                      <a:pt x="971" y="0"/>
                      <a:pt x="971" y="0"/>
                      <a:pt x="971" y="0"/>
                    </a:cubicBezTo>
                    <a:cubicBezTo>
                      <a:pt x="758" y="754"/>
                      <a:pt x="758" y="754"/>
                      <a:pt x="758" y="754"/>
                    </a:cubicBezTo>
                    <a:cubicBezTo>
                      <a:pt x="631" y="754"/>
                      <a:pt x="631" y="754"/>
                      <a:pt x="631" y="754"/>
                    </a:cubicBezTo>
                    <a:cubicBezTo>
                      <a:pt x="517" y="266"/>
                      <a:pt x="517" y="266"/>
                      <a:pt x="517" y="266"/>
                    </a:cubicBezTo>
                    <a:cubicBezTo>
                      <a:pt x="509" y="231"/>
                      <a:pt x="500" y="180"/>
                      <a:pt x="489" y="112"/>
                    </a:cubicBezTo>
                    <a:cubicBezTo>
                      <a:pt x="481" y="166"/>
                      <a:pt x="471" y="217"/>
                      <a:pt x="460" y="265"/>
                    </a:cubicBezTo>
                    <a:cubicBezTo>
                      <a:pt x="347" y="754"/>
                      <a:pt x="347" y="754"/>
                      <a:pt x="347" y="754"/>
                    </a:cubicBezTo>
                    <a:lnTo>
                      <a:pt x="213" y="7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gray">
              <a:xfrm>
                <a:off x="3525" y="2602"/>
                <a:ext cx="194" cy="151"/>
              </a:xfrm>
              <a:custGeom>
                <a:avLst/>
                <a:gdLst/>
                <a:ahLst/>
                <a:cxnLst>
                  <a:cxn ang="0">
                    <a:pos x="213" y="754"/>
                  </a:cxn>
                  <a:cxn ang="0">
                    <a:pos x="0" y="0"/>
                  </a:cxn>
                  <a:cxn ang="0">
                    <a:pos x="130" y="0"/>
                  </a:cxn>
                  <a:cxn ang="0">
                    <a:pos x="290" y="614"/>
                  </a:cxn>
                  <a:cxn ang="0">
                    <a:pos x="431" y="0"/>
                  </a:cxn>
                  <a:cxn ang="0">
                    <a:pos x="559" y="0"/>
                  </a:cxn>
                  <a:cxn ang="0">
                    <a:pos x="706" y="614"/>
                  </a:cxn>
                  <a:cxn ang="0">
                    <a:pos x="866" y="0"/>
                  </a:cxn>
                  <a:cxn ang="0">
                    <a:pos x="971" y="0"/>
                  </a:cxn>
                  <a:cxn ang="0">
                    <a:pos x="758" y="754"/>
                  </a:cxn>
                  <a:cxn ang="0">
                    <a:pos x="631" y="754"/>
                  </a:cxn>
                  <a:cxn ang="0">
                    <a:pos x="518" y="266"/>
                  </a:cxn>
                  <a:cxn ang="0">
                    <a:pos x="489" y="112"/>
                  </a:cxn>
                  <a:cxn ang="0">
                    <a:pos x="460" y="265"/>
                  </a:cxn>
                  <a:cxn ang="0">
                    <a:pos x="347" y="754"/>
                  </a:cxn>
                  <a:cxn ang="0">
                    <a:pos x="213" y="754"/>
                  </a:cxn>
                </a:cxnLst>
                <a:rect l="0" t="0" r="r" b="b"/>
                <a:pathLst>
                  <a:path w="971" h="754">
                    <a:moveTo>
                      <a:pt x="213" y="75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290" y="614"/>
                      <a:pt x="290" y="614"/>
                      <a:pt x="290" y="614"/>
                    </a:cubicBezTo>
                    <a:cubicBezTo>
                      <a:pt x="431" y="0"/>
                      <a:pt x="431" y="0"/>
                      <a:pt x="431" y="0"/>
                    </a:cubicBezTo>
                    <a:cubicBezTo>
                      <a:pt x="559" y="0"/>
                      <a:pt x="559" y="0"/>
                      <a:pt x="559" y="0"/>
                    </a:cubicBezTo>
                    <a:cubicBezTo>
                      <a:pt x="706" y="614"/>
                      <a:pt x="706" y="614"/>
                      <a:pt x="706" y="614"/>
                    </a:cubicBezTo>
                    <a:cubicBezTo>
                      <a:pt x="866" y="0"/>
                      <a:pt x="866" y="0"/>
                      <a:pt x="866" y="0"/>
                    </a:cubicBezTo>
                    <a:cubicBezTo>
                      <a:pt x="971" y="0"/>
                      <a:pt x="971" y="0"/>
                      <a:pt x="971" y="0"/>
                    </a:cubicBezTo>
                    <a:cubicBezTo>
                      <a:pt x="758" y="754"/>
                      <a:pt x="758" y="754"/>
                      <a:pt x="758" y="754"/>
                    </a:cubicBezTo>
                    <a:cubicBezTo>
                      <a:pt x="631" y="754"/>
                      <a:pt x="631" y="754"/>
                      <a:pt x="631" y="754"/>
                    </a:cubicBezTo>
                    <a:cubicBezTo>
                      <a:pt x="518" y="266"/>
                      <a:pt x="518" y="266"/>
                      <a:pt x="518" y="266"/>
                    </a:cubicBezTo>
                    <a:cubicBezTo>
                      <a:pt x="510" y="231"/>
                      <a:pt x="500" y="180"/>
                      <a:pt x="489" y="112"/>
                    </a:cubicBezTo>
                    <a:cubicBezTo>
                      <a:pt x="481" y="166"/>
                      <a:pt x="471" y="217"/>
                      <a:pt x="460" y="265"/>
                    </a:cubicBezTo>
                    <a:cubicBezTo>
                      <a:pt x="347" y="754"/>
                      <a:pt x="347" y="754"/>
                      <a:pt x="347" y="754"/>
                    </a:cubicBezTo>
                    <a:lnTo>
                      <a:pt x="213" y="7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" name="Freeform 24"/>
              <p:cNvSpPr>
                <a:spLocks noEditPoints="1"/>
              </p:cNvSpPr>
              <p:nvPr/>
            </p:nvSpPr>
            <p:spPr bwMode="gray">
              <a:xfrm>
                <a:off x="3745" y="2547"/>
                <a:ext cx="31" cy="206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137" y="26"/>
                  </a:cxn>
                  <a:cxn ang="0">
                    <a:pos x="157" y="79"/>
                  </a:cxn>
                  <a:cxn ang="0">
                    <a:pos x="132" y="139"/>
                  </a:cxn>
                  <a:cxn ang="0">
                    <a:pos x="78" y="159"/>
                  </a:cxn>
                  <a:cxn ang="0">
                    <a:pos x="20" y="133"/>
                  </a:cxn>
                  <a:cxn ang="0">
                    <a:pos x="0" y="78"/>
                  </a:cxn>
                  <a:cxn ang="0">
                    <a:pos x="26" y="20"/>
                  </a:cxn>
                  <a:cxn ang="0">
                    <a:pos x="79" y="0"/>
                  </a:cxn>
                  <a:cxn ang="0">
                    <a:pos x="16" y="277"/>
                  </a:cxn>
                  <a:cxn ang="0">
                    <a:pos x="144" y="277"/>
                  </a:cxn>
                  <a:cxn ang="0">
                    <a:pos x="144" y="1031"/>
                  </a:cxn>
                  <a:cxn ang="0">
                    <a:pos x="16" y="1031"/>
                  </a:cxn>
                  <a:cxn ang="0">
                    <a:pos x="16" y="277"/>
                  </a:cxn>
                </a:cxnLst>
                <a:rect l="0" t="0" r="r" b="b"/>
                <a:pathLst>
                  <a:path w="157" h="1031">
                    <a:moveTo>
                      <a:pt x="79" y="0"/>
                    </a:moveTo>
                    <a:cubicBezTo>
                      <a:pt x="102" y="0"/>
                      <a:pt x="122" y="9"/>
                      <a:pt x="137" y="26"/>
                    </a:cubicBezTo>
                    <a:cubicBezTo>
                      <a:pt x="151" y="42"/>
                      <a:pt x="157" y="59"/>
                      <a:pt x="157" y="79"/>
                    </a:cubicBezTo>
                    <a:cubicBezTo>
                      <a:pt x="157" y="103"/>
                      <a:pt x="149" y="123"/>
                      <a:pt x="132" y="139"/>
                    </a:cubicBezTo>
                    <a:cubicBezTo>
                      <a:pt x="117" y="152"/>
                      <a:pt x="99" y="159"/>
                      <a:pt x="78" y="159"/>
                    </a:cubicBezTo>
                    <a:cubicBezTo>
                      <a:pt x="55" y="159"/>
                      <a:pt x="35" y="150"/>
                      <a:pt x="20" y="133"/>
                    </a:cubicBezTo>
                    <a:cubicBezTo>
                      <a:pt x="6" y="118"/>
                      <a:pt x="0" y="99"/>
                      <a:pt x="0" y="78"/>
                    </a:cubicBezTo>
                    <a:cubicBezTo>
                      <a:pt x="0" y="56"/>
                      <a:pt x="9" y="37"/>
                      <a:pt x="26" y="20"/>
                    </a:cubicBezTo>
                    <a:cubicBezTo>
                      <a:pt x="41" y="7"/>
                      <a:pt x="58" y="0"/>
                      <a:pt x="79" y="0"/>
                    </a:cubicBezTo>
                    <a:moveTo>
                      <a:pt x="16" y="277"/>
                    </a:moveTo>
                    <a:cubicBezTo>
                      <a:pt x="144" y="277"/>
                      <a:pt x="144" y="277"/>
                      <a:pt x="144" y="277"/>
                    </a:cubicBezTo>
                    <a:cubicBezTo>
                      <a:pt x="144" y="1031"/>
                      <a:pt x="144" y="1031"/>
                      <a:pt x="144" y="1031"/>
                    </a:cubicBezTo>
                    <a:cubicBezTo>
                      <a:pt x="16" y="1031"/>
                      <a:pt x="16" y="1031"/>
                      <a:pt x="16" y="1031"/>
                    </a:cubicBezTo>
                    <a:lnTo>
                      <a:pt x="16" y="2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gray">
              <a:xfrm>
                <a:off x="3820" y="2561"/>
                <a:ext cx="67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9" y="0"/>
                  </a:cxn>
                  <a:cxn ang="0">
                    <a:pos x="129" y="204"/>
                  </a:cxn>
                  <a:cxn ang="0">
                    <a:pos x="332" y="204"/>
                  </a:cxn>
                  <a:cxn ang="0">
                    <a:pos x="332" y="286"/>
                  </a:cxn>
                  <a:cxn ang="0">
                    <a:pos x="129" y="286"/>
                  </a:cxn>
                  <a:cxn ang="0">
                    <a:pos x="129" y="686"/>
                  </a:cxn>
                  <a:cxn ang="0">
                    <a:pos x="163" y="840"/>
                  </a:cxn>
                  <a:cxn ang="0">
                    <a:pos x="234" y="873"/>
                  </a:cxn>
                  <a:cxn ang="0">
                    <a:pos x="289" y="875"/>
                  </a:cxn>
                  <a:cxn ang="0">
                    <a:pos x="332" y="875"/>
                  </a:cxn>
                  <a:cxn ang="0">
                    <a:pos x="332" y="958"/>
                  </a:cxn>
                  <a:cxn ang="0">
                    <a:pos x="262" y="958"/>
                  </a:cxn>
                  <a:cxn ang="0">
                    <a:pos x="132" y="945"/>
                  </a:cxn>
                  <a:cxn ang="0">
                    <a:pos x="11" y="817"/>
                  </a:cxn>
                  <a:cxn ang="0">
                    <a:pos x="0" y="667"/>
                  </a:cxn>
                  <a:cxn ang="0">
                    <a:pos x="0" y="0"/>
                  </a:cxn>
                </a:cxnLst>
                <a:rect l="0" t="0" r="r" b="b"/>
                <a:pathLst>
                  <a:path w="332" h="958">
                    <a:moveTo>
                      <a:pt x="0" y="0"/>
                    </a:moveTo>
                    <a:cubicBezTo>
                      <a:pt x="129" y="0"/>
                      <a:pt x="129" y="0"/>
                      <a:pt x="129" y="0"/>
                    </a:cubicBezTo>
                    <a:cubicBezTo>
                      <a:pt x="129" y="204"/>
                      <a:pt x="129" y="204"/>
                      <a:pt x="129" y="204"/>
                    </a:cubicBezTo>
                    <a:cubicBezTo>
                      <a:pt x="332" y="204"/>
                      <a:pt x="332" y="204"/>
                      <a:pt x="332" y="204"/>
                    </a:cubicBezTo>
                    <a:cubicBezTo>
                      <a:pt x="332" y="286"/>
                      <a:pt x="332" y="286"/>
                      <a:pt x="332" y="286"/>
                    </a:cubicBezTo>
                    <a:cubicBezTo>
                      <a:pt x="129" y="286"/>
                      <a:pt x="129" y="286"/>
                      <a:pt x="129" y="286"/>
                    </a:cubicBezTo>
                    <a:cubicBezTo>
                      <a:pt x="129" y="686"/>
                      <a:pt x="129" y="686"/>
                      <a:pt x="129" y="686"/>
                    </a:cubicBezTo>
                    <a:cubicBezTo>
                      <a:pt x="129" y="762"/>
                      <a:pt x="140" y="813"/>
                      <a:pt x="163" y="840"/>
                    </a:cubicBezTo>
                    <a:cubicBezTo>
                      <a:pt x="178" y="858"/>
                      <a:pt x="202" y="869"/>
                      <a:pt x="234" y="873"/>
                    </a:cubicBezTo>
                    <a:cubicBezTo>
                      <a:pt x="245" y="875"/>
                      <a:pt x="263" y="875"/>
                      <a:pt x="289" y="875"/>
                    </a:cubicBezTo>
                    <a:cubicBezTo>
                      <a:pt x="332" y="875"/>
                      <a:pt x="332" y="875"/>
                      <a:pt x="332" y="875"/>
                    </a:cubicBezTo>
                    <a:cubicBezTo>
                      <a:pt x="332" y="958"/>
                      <a:pt x="332" y="958"/>
                      <a:pt x="332" y="958"/>
                    </a:cubicBezTo>
                    <a:cubicBezTo>
                      <a:pt x="262" y="958"/>
                      <a:pt x="262" y="958"/>
                      <a:pt x="262" y="958"/>
                    </a:cubicBezTo>
                    <a:cubicBezTo>
                      <a:pt x="207" y="958"/>
                      <a:pt x="163" y="953"/>
                      <a:pt x="132" y="945"/>
                    </a:cubicBezTo>
                    <a:cubicBezTo>
                      <a:pt x="66" y="927"/>
                      <a:pt x="26" y="884"/>
                      <a:pt x="11" y="817"/>
                    </a:cubicBezTo>
                    <a:cubicBezTo>
                      <a:pt x="4" y="781"/>
                      <a:pt x="0" y="731"/>
                      <a:pt x="0" y="66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gray">
              <a:xfrm>
                <a:off x="3918" y="2526"/>
                <a:ext cx="114" cy="227"/>
              </a:xfrm>
              <a:custGeom>
                <a:avLst/>
                <a:gdLst/>
                <a:ahLst/>
                <a:cxnLst>
                  <a:cxn ang="0">
                    <a:pos x="0" y="1136"/>
                  </a:cxn>
                  <a:cxn ang="0">
                    <a:pos x="0" y="0"/>
                  </a:cxn>
                  <a:cxn ang="0">
                    <a:pos x="129" y="0"/>
                  </a:cxn>
                  <a:cxn ang="0">
                    <a:pos x="129" y="400"/>
                  </a:cxn>
                  <a:cxn ang="0">
                    <a:pos x="319" y="361"/>
                  </a:cxn>
                  <a:cxn ang="0">
                    <a:pos x="549" y="479"/>
                  </a:cxn>
                  <a:cxn ang="0">
                    <a:pos x="572" y="673"/>
                  </a:cxn>
                  <a:cxn ang="0">
                    <a:pos x="572" y="1136"/>
                  </a:cxn>
                  <a:cxn ang="0">
                    <a:pos x="443" y="1136"/>
                  </a:cxn>
                  <a:cxn ang="0">
                    <a:pos x="443" y="653"/>
                  </a:cxn>
                  <a:cxn ang="0">
                    <a:pos x="420" y="499"/>
                  </a:cxn>
                  <a:cxn ang="0">
                    <a:pos x="306" y="439"/>
                  </a:cxn>
                  <a:cxn ang="0">
                    <a:pos x="129" y="485"/>
                  </a:cxn>
                  <a:cxn ang="0">
                    <a:pos x="129" y="1136"/>
                  </a:cxn>
                  <a:cxn ang="0">
                    <a:pos x="0" y="1136"/>
                  </a:cxn>
                </a:cxnLst>
                <a:rect l="0" t="0" r="r" b="b"/>
                <a:pathLst>
                  <a:path w="572" h="1136">
                    <a:moveTo>
                      <a:pt x="0" y="1136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29" y="400"/>
                      <a:pt x="129" y="400"/>
                      <a:pt x="129" y="400"/>
                    </a:cubicBezTo>
                    <a:cubicBezTo>
                      <a:pt x="196" y="374"/>
                      <a:pt x="259" y="361"/>
                      <a:pt x="319" y="361"/>
                    </a:cubicBezTo>
                    <a:cubicBezTo>
                      <a:pt x="438" y="361"/>
                      <a:pt x="515" y="400"/>
                      <a:pt x="549" y="479"/>
                    </a:cubicBezTo>
                    <a:cubicBezTo>
                      <a:pt x="564" y="515"/>
                      <a:pt x="572" y="579"/>
                      <a:pt x="572" y="673"/>
                    </a:cubicBezTo>
                    <a:cubicBezTo>
                      <a:pt x="572" y="1136"/>
                      <a:pt x="572" y="1136"/>
                      <a:pt x="572" y="1136"/>
                    </a:cubicBezTo>
                    <a:cubicBezTo>
                      <a:pt x="443" y="1136"/>
                      <a:pt x="443" y="1136"/>
                      <a:pt x="443" y="1136"/>
                    </a:cubicBezTo>
                    <a:cubicBezTo>
                      <a:pt x="443" y="653"/>
                      <a:pt x="443" y="653"/>
                      <a:pt x="443" y="653"/>
                    </a:cubicBezTo>
                    <a:cubicBezTo>
                      <a:pt x="443" y="581"/>
                      <a:pt x="436" y="529"/>
                      <a:pt x="420" y="499"/>
                    </a:cubicBezTo>
                    <a:cubicBezTo>
                      <a:pt x="400" y="459"/>
                      <a:pt x="362" y="439"/>
                      <a:pt x="306" y="439"/>
                    </a:cubicBezTo>
                    <a:cubicBezTo>
                      <a:pt x="256" y="439"/>
                      <a:pt x="197" y="454"/>
                      <a:pt x="129" y="485"/>
                    </a:cubicBezTo>
                    <a:cubicBezTo>
                      <a:pt x="129" y="1136"/>
                      <a:pt x="129" y="1136"/>
                      <a:pt x="129" y="1136"/>
                    </a:cubicBezTo>
                    <a:lnTo>
                      <a:pt x="0" y="11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gray">
              <a:xfrm>
                <a:off x="4128" y="2602"/>
                <a:ext cx="126" cy="223"/>
              </a:xfrm>
              <a:custGeom>
                <a:avLst/>
                <a:gdLst/>
                <a:ahLst/>
                <a:cxnLst>
                  <a:cxn ang="0">
                    <a:pos x="56" y="153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67" y="120"/>
                  </a:cxn>
                  <a:cxn ang="0">
                    <a:pos x="104" y="0"/>
                  </a:cxn>
                  <a:cxn ang="0">
                    <a:pos x="126" y="0"/>
                  </a:cxn>
                  <a:cxn ang="0">
                    <a:pos x="51" y="223"/>
                  </a:cxn>
                  <a:cxn ang="0">
                    <a:pos x="29" y="223"/>
                  </a:cxn>
                  <a:cxn ang="0">
                    <a:pos x="56" y="153"/>
                  </a:cxn>
                </a:cxnLst>
                <a:rect l="0" t="0" r="r" b="b"/>
                <a:pathLst>
                  <a:path w="126" h="223">
                    <a:moveTo>
                      <a:pt x="56" y="153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67" y="120"/>
                    </a:lnTo>
                    <a:lnTo>
                      <a:pt x="104" y="0"/>
                    </a:lnTo>
                    <a:lnTo>
                      <a:pt x="126" y="0"/>
                    </a:lnTo>
                    <a:lnTo>
                      <a:pt x="51" y="223"/>
                    </a:lnTo>
                    <a:lnTo>
                      <a:pt x="29" y="223"/>
                    </a:lnTo>
                    <a:lnTo>
                      <a:pt x="56" y="1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" name="Freeform 28"/>
              <p:cNvSpPr>
                <a:spLocks noEditPoints="1"/>
              </p:cNvSpPr>
              <p:nvPr/>
            </p:nvSpPr>
            <p:spPr bwMode="gray">
              <a:xfrm>
                <a:off x="4270" y="2598"/>
                <a:ext cx="127" cy="159"/>
              </a:xfrm>
              <a:custGeom>
                <a:avLst/>
                <a:gdLst/>
                <a:ahLst/>
                <a:cxnLst>
                  <a:cxn ang="0">
                    <a:pos x="318" y="0"/>
                  </a:cxn>
                  <a:cxn ang="0">
                    <a:pos x="559" y="107"/>
                  </a:cxn>
                  <a:cxn ang="0">
                    <a:pos x="634" y="398"/>
                  </a:cxn>
                  <a:cxn ang="0">
                    <a:pos x="559" y="688"/>
                  </a:cxn>
                  <a:cxn ang="0">
                    <a:pos x="318" y="795"/>
                  </a:cxn>
                  <a:cxn ang="0">
                    <a:pos x="0" y="393"/>
                  </a:cxn>
                  <a:cxn ang="0">
                    <a:pos x="76" y="107"/>
                  </a:cxn>
                  <a:cxn ang="0">
                    <a:pos x="318" y="0"/>
                  </a:cxn>
                  <a:cxn ang="0">
                    <a:pos x="318" y="78"/>
                  </a:cxn>
                  <a:cxn ang="0">
                    <a:pos x="167" y="176"/>
                  </a:cxn>
                  <a:cxn ang="0">
                    <a:pos x="132" y="394"/>
                  </a:cxn>
                  <a:cxn ang="0">
                    <a:pos x="167" y="619"/>
                  </a:cxn>
                  <a:cxn ang="0">
                    <a:pos x="318" y="718"/>
                  </a:cxn>
                  <a:cxn ang="0">
                    <a:pos x="468" y="619"/>
                  </a:cxn>
                  <a:cxn ang="0">
                    <a:pos x="503" y="398"/>
                  </a:cxn>
                  <a:cxn ang="0">
                    <a:pos x="468" y="176"/>
                  </a:cxn>
                  <a:cxn ang="0">
                    <a:pos x="318" y="78"/>
                  </a:cxn>
                </a:cxnLst>
                <a:rect l="0" t="0" r="r" b="b"/>
                <a:pathLst>
                  <a:path w="634" h="795">
                    <a:moveTo>
                      <a:pt x="318" y="0"/>
                    </a:moveTo>
                    <a:cubicBezTo>
                      <a:pt x="426" y="0"/>
                      <a:pt x="506" y="36"/>
                      <a:pt x="559" y="107"/>
                    </a:cubicBezTo>
                    <a:cubicBezTo>
                      <a:pt x="609" y="176"/>
                      <a:pt x="634" y="273"/>
                      <a:pt x="634" y="398"/>
                    </a:cubicBezTo>
                    <a:cubicBezTo>
                      <a:pt x="634" y="521"/>
                      <a:pt x="609" y="618"/>
                      <a:pt x="559" y="688"/>
                    </a:cubicBezTo>
                    <a:cubicBezTo>
                      <a:pt x="507" y="760"/>
                      <a:pt x="427" y="795"/>
                      <a:pt x="318" y="795"/>
                    </a:cubicBezTo>
                    <a:cubicBezTo>
                      <a:pt x="106" y="795"/>
                      <a:pt x="0" y="661"/>
                      <a:pt x="0" y="393"/>
                    </a:cubicBezTo>
                    <a:cubicBezTo>
                      <a:pt x="0" y="271"/>
                      <a:pt x="26" y="176"/>
                      <a:pt x="76" y="107"/>
                    </a:cubicBezTo>
                    <a:cubicBezTo>
                      <a:pt x="129" y="36"/>
                      <a:pt x="210" y="0"/>
                      <a:pt x="318" y="0"/>
                    </a:cubicBezTo>
                    <a:moveTo>
                      <a:pt x="318" y="78"/>
                    </a:moveTo>
                    <a:cubicBezTo>
                      <a:pt x="245" y="78"/>
                      <a:pt x="194" y="110"/>
                      <a:pt x="167" y="176"/>
                    </a:cubicBezTo>
                    <a:cubicBezTo>
                      <a:pt x="144" y="230"/>
                      <a:pt x="132" y="303"/>
                      <a:pt x="132" y="394"/>
                    </a:cubicBezTo>
                    <a:cubicBezTo>
                      <a:pt x="132" y="490"/>
                      <a:pt x="144" y="565"/>
                      <a:pt x="167" y="619"/>
                    </a:cubicBezTo>
                    <a:cubicBezTo>
                      <a:pt x="194" y="685"/>
                      <a:pt x="245" y="718"/>
                      <a:pt x="318" y="718"/>
                    </a:cubicBezTo>
                    <a:cubicBezTo>
                      <a:pt x="391" y="718"/>
                      <a:pt x="441" y="685"/>
                      <a:pt x="468" y="619"/>
                    </a:cubicBezTo>
                    <a:cubicBezTo>
                      <a:pt x="491" y="565"/>
                      <a:pt x="503" y="491"/>
                      <a:pt x="503" y="398"/>
                    </a:cubicBezTo>
                    <a:cubicBezTo>
                      <a:pt x="503" y="302"/>
                      <a:pt x="491" y="228"/>
                      <a:pt x="468" y="176"/>
                    </a:cubicBezTo>
                    <a:cubicBezTo>
                      <a:pt x="440" y="110"/>
                      <a:pt x="390" y="78"/>
                      <a:pt x="318" y="78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gray">
              <a:xfrm>
                <a:off x="4433" y="2602"/>
                <a:ext cx="110" cy="15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9" y="0"/>
                  </a:cxn>
                  <a:cxn ang="0">
                    <a:pos x="129" y="465"/>
                  </a:cxn>
                  <a:cxn ang="0">
                    <a:pos x="152" y="636"/>
                  </a:cxn>
                  <a:cxn ang="0">
                    <a:pos x="206" y="685"/>
                  </a:cxn>
                  <a:cxn ang="0">
                    <a:pos x="289" y="697"/>
                  </a:cxn>
                  <a:cxn ang="0">
                    <a:pos x="422" y="677"/>
                  </a:cxn>
                  <a:cxn ang="0">
                    <a:pos x="422" y="0"/>
                  </a:cxn>
                  <a:cxn ang="0">
                    <a:pos x="550" y="0"/>
                  </a:cxn>
                  <a:cxn ang="0">
                    <a:pos x="550" y="742"/>
                  </a:cxn>
                  <a:cxn ang="0">
                    <a:pos x="281" y="774"/>
                  </a:cxn>
                  <a:cxn ang="0">
                    <a:pos x="90" y="734"/>
                  </a:cxn>
                  <a:cxn ang="0">
                    <a:pos x="7" y="593"/>
                  </a:cxn>
                  <a:cxn ang="0">
                    <a:pos x="0" y="475"/>
                  </a:cxn>
                  <a:cxn ang="0">
                    <a:pos x="0" y="0"/>
                  </a:cxn>
                </a:cxnLst>
                <a:rect l="0" t="0" r="r" b="b"/>
                <a:pathLst>
                  <a:path w="550" h="774">
                    <a:moveTo>
                      <a:pt x="0" y="0"/>
                    </a:moveTo>
                    <a:cubicBezTo>
                      <a:pt x="129" y="0"/>
                      <a:pt x="129" y="0"/>
                      <a:pt x="129" y="0"/>
                    </a:cubicBezTo>
                    <a:cubicBezTo>
                      <a:pt x="129" y="465"/>
                      <a:pt x="129" y="465"/>
                      <a:pt x="129" y="465"/>
                    </a:cubicBezTo>
                    <a:cubicBezTo>
                      <a:pt x="129" y="550"/>
                      <a:pt x="137" y="608"/>
                      <a:pt x="152" y="636"/>
                    </a:cubicBezTo>
                    <a:cubicBezTo>
                      <a:pt x="165" y="660"/>
                      <a:pt x="183" y="676"/>
                      <a:pt x="206" y="685"/>
                    </a:cubicBezTo>
                    <a:cubicBezTo>
                      <a:pt x="225" y="693"/>
                      <a:pt x="253" y="697"/>
                      <a:pt x="289" y="697"/>
                    </a:cubicBezTo>
                    <a:cubicBezTo>
                      <a:pt x="331" y="697"/>
                      <a:pt x="375" y="690"/>
                      <a:pt x="422" y="677"/>
                    </a:cubicBezTo>
                    <a:cubicBezTo>
                      <a:pt x="422" y="0"/>
                      <a:pt x="422" y="0"/>
                      <a:pt x="422" y="0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50" y="742"/>
                      <a:pt x="550" y="742"/>
                      <a:pt x="550" y="742"/>
                    </a:cubicBezTo>
                    <a:cubicBezTo>
                      <a:pt x="455" y="763"/>
                      <a:pt x="365" y="774"/>
                      <a:pt x="281" y="774"/>
                    </a:cubicBezTo>
                    <a:cubicBezTo>
                      <a:pt x="196" y="774"/>
                      <a:pt x="132" y="761"/>
                      <a:pt x="90" y="734"/>
                    </a:cubicBezTo>
                    <a:cubicBezTo>
                      <a:pt x="43" y="704"/>
                      <a:pt x="15" y="657"/>
                      <a:pt x="7" y="593"/>
                    </a:cubicBezTo>
                    <a:cubicBezTo>
                      <a:pt x="2" y="563"/>
                      <a:pt x="0" y="523"/>
                      <a:pt x="0" y="47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gray">
              <a:xfrm>
                <a:off x="2479" y="1143"/>
                <a:ext cx="496" cy="383"/>
              </a:xfrm>
              <a:custGeom>
                <a:avLst/>
                <a:gdLst/>
                <a:ahLst/>
                <a:cxnLst>
                  <a:cxn ang="0">
                    <a:pos x="1006" y="801"/>
                  </a:cxn>
                  <a:cxn ang="0">
                    <a:pos x="627" y="673"/>
                  </a:cxn>
                  <a:cxn ang="0">
                    <a:pos x="1" y="1294"/>
                  </a:cxn>
                  <a:cxn ang="0">
                    <a:pos x="627" y="1912"/>
                  </a:cxn>
                  <a:cxn ang="0">
                    <a:pos x="1103" y="1696"/>
                  </a:cxn>
                  <a:cxn ang="0">
                    <a:pos x="1103" y="1355"/>
                  </a:cxn>
                  <a:cxn ang="0">
                    <a:pos x="807" y="1643"/>
                  </a:cxn>
                  <a:cxn ang="0">
                    <a:pos x="627" y="1681"/>
                  </a:cxn>
                  <a:cxn ang="0">
                    <a:pos x="235" y="1294"/>
                  </a:cxn>
                  <a:cxn ang="0">
                    <a:pos x="627" y="905"/>
                  </a:cxn>
                  <a:cxn ang="0">
                    <a:pos x="902" y="1019"/>
                  </a:cxn>
                  <a:cxn ang="0">
                    <a:pos x="1145" y="1298"/>
                  </a:cxn>
                  <a:cxn ang="0">
                    <a:pos x="1708" y="1544"/>
                  </a:cxn>
                  <a:cxn ang="0">
                    <a:pos x="2477" y="777"/>
                  </a:cxn>
                  <a:cxn ang="0">
                    <a:pos x="1708" y="0"/>
                  </a:cxn>
                  <a:cxn ang="0">
                    <a:pos x="1103" y="309"/>
                  </a:cxn>
                  <a:cxn ang="0">
                    <a:pos x="1103" y="771"/>
                  </a:cxn>
                  <a:cxn ang="0">
                    <a:pos x="1708" y="244"/>
                  </a:cxn>
                  <a:cxn ang="0">
                    <a:pos x="2236" y="777"/>
                  </a:cxn>
                  <a:cxn ang="0">
                    <a:pos x="1708" y="1305"/>
                  </a:cxn>
                  <a:cxn ang="0">
                    <a:pos x="1365" y="1179"/>
                  </a:cxn>
                  <a:cxn ang="0">
                    <a:pos x="1006" y="801"/>
                  </a:cxn>
                </a:cxnLst>
                <a:rect l="0" t="0" r="r" b="b"/>
                <a:pathLst>
                  <a:path w="2477" h="1913">
                    <a:moveTo>
                      <a:pt x="1006" y="801"/>
                    </a:moveTo>
                    <a:cubicBezTo>
                      <a:pt x="916" y="722"/>
                      <a:pt x="771" y="674"/>
                      <a:pt x="627" y="673"/>
                    </a:cubicBezTo>
                    <a:cubicBezTo>
                      <a:pt x="283" y="672"/>
                      <a:pt x="2" y="944"/>
                      <a:pt x="1" y="1294"/>
                    </a:cubicBezTo>
                    <a:cubicBezTo>
                      <a:pt x="0" y="1638"/>
                      <a:pt x="283" y="1911"/>
                      <a:pt x="627" y="1912"/>
                    </a:cubicBezTo>
                    <a:cubicBezTo>
                      <a:pt x="820" y="1913"/>
                      <a:pt x="988" y="1834"/>
                      <a:pt x="1103" y="1696"/>
                    </a:cubicBezTo>
                    <a:cubicBezTo>
                      <a:pt x="1103" y="1355"/>
                      <a:pt x="1103" y="1355"/>
                      <a:pt x="1103" y="1355"/>
                    </a:cubicBezTo>
                    <a:cubicBezTo>
                      <a:pt x="1042" y="1461"/>
                      <a:pt x="918" y="1597"/>
                      <a:pt x="807" y="1643"/>
                    </a:cubicBezTo>
                    <a:cubicBezTo>
                      <a:pt x="751" y="1666"/>
                      <a:pt x="694" y="1681"/>
                      <a:pt x="627" y="1681"/>
                    </a:cubicBezTo>
                    <a:cubicBezTo>
                      <a:pt x="412" y="1681"/>
                      <a:pt x="235" y="1514"/>
                      <a:pt x="235" y="1294"/>
                    </a:cubicBezTo>
                    <a:cubicBezTo>
                      <a:pt x="235" y="1091"/>
                      <a:pt x="398" y="904"/>
                      <a:pt x="627" y="905"/>
                    </a:cubicBezTo>
                    <a:cubicBezTo>
                      <a:pt x="734" y="905"/>
                      <a:pt x="831" y="949"/>
                      <a:pt x="902" y="1019"/>
                    </a:cubicBezTo>
                    <a:cubicBezTo>
                      <a:pt x="976" y="1090"/>
                      <a:pt x="1090" y="1239"/>
                      <a:pt x="1145" y="1298"/>
                    </a:cubicBezTo>
                    <a:cubicBezTo>
                      <a:pt x="1285" y="1449"/>
                      <a:pt x="1486" y="1543"/>
                      <a:pt x="1708" y="1544"/>
                    </a:cubicBezTo>
                    <a:cubicBezTo>
                      <a:pt x="2132" y="1545"/>
                      <a:pt x="2477" y="1201"/>
                      <a:pt x="2477" y="777"/>
                    </a:cubicBezTo>
                    <a:cubicBezTo>
                      <a:pt x="2477" y="353"/>
                      <a:pt x="2132" y="0"/>
                      <a:pt x="1708" y="0"/>
                    </a:cubicBezTo>
                    <a:cubicBezTo>
                      <a:pt x="1461" y="0"/>
                      <a:pt x="1244" y="129"/>
                      <a:pt x="1103" y="309"/>
                    </a:cubicBezTo>
                    <a:cubicBezTo>
                      <a:pt x="1103" y="771"/>
                      <a:pt x="1103" y="771"/>
                      <a:pt x="1103" y="771"/>
                    </a:cubicBezTo>
                    <a:cubicBezTo>
                      <a:pt x="1210" y="478"/>
                      <a:pt x="1404" y="244"/>
                      <a:pt x="1708" y="244"/>
                    </a:cubicBezTo>
                    <a:cubicBezTo>
                      <a:pt x="2000" y="244"/>
                      <a:pt x="2237" y="485"/>
                      <a:pt x="2236" y="777"/>
                    </a:cubicBezTo>
                    <a:cubicBezTo>
                      <a:pt x="2235" y="1069"/>
                      <a:pt x="2000" y="1305"/>
                      <a:pt x="1708" y="1305"/>
                    </a:cubicBezTo>
                    <a:cubicBezTo>
                      <a:pt x="1578" y="1304"/>
                      <a:pt x="1457" y="1257"/>
                      <a:pt x="1365" y="1179"/>
                    </a:cubicBezTo>
                    <a:cubicBezTo>
                      <a:pt x="1251" y="1090"/>
                      <a:pt x="1124" y="901"/>
                      <a:pt x="1006" y="801"/>
                    </a:cubicBezTo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gray">
              <a:xfrm>
                <a:off x="1671" y="1560"/>
                <a:ext cx="340" cy="5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0" y="0"/>
                  </a:cxn>
                  <a:cxn ang="0">
                    <a:pos x="1700" y="473"/>
                  </a:cxn>
                  <a:cxn ang="0">
                    <a:pos x="1429" y="286"/>
                  </a:cxn>
                  <a:cxn ang="0">
                    <a:pos x="642" y="286"/>
                  </a:cxn>
                  <a:cxn ang="0">
                    <a:pos x="642" y="1104"/>
                  </a:cxn>
                  <a:cxn ang="0">
                    <a:pos x="1495" y="1104"/>
                  </a:cxn>
                  <a:cxn ang="0">
                    <a:pos x="1495" y="1537"/>
                  </a:cxn>
                  <a:cxn ang="0">
                    <a:pos x="1262" y="1398"/>
                  </a:cxn>
                  <a:cxn ang="0">
                    <a:pos x="642" y="1398"/>
                  </a:cxn>
                  <a:cxn ang="0">
                    <a:pos x="642" y="2515"/>
                  </a:cxn>
                  <a:cxn ang="0">
                    <a:pos x="820" y="2777"/>
                  </a:cxn>
                  <a:cxn ang="0">
                    <a:pos x="11" y="2777"/>
                  </a:cxn>
                  <a:cxn ang="0">
                    <a:pos x="181" y="2515"/>
                  </a:cxn>
                  <a:cxn ang="0">
                    <a:pos x="181" y="291"/>
                  </a:cxn>
                  <a:cxn ang="0">
                    <a:pos x="0" y="0"/>
                  </a:cxn>
                </a:cxnLst>
                <a:rect l="0" t="0" r="r" b="b"/>
                <a:pathLst>
                  <a:path w="1700" h="2777">
                    <a:moveTo>
                      <a:pt x="0" y="0"/>
                    </a:moveTo>
                    <a:cubicBezTo>
                      <a:pt x="1700" y="0"/>
                      <a:pt x="1700" y="0"/>
                      <a:pt x="1700" y="0"/>
                    </a:cubicBezTo>
                    <a:cubicBezTo>
                      <a:pt x="1700" y="473"/>
                      <a:pt x="1700" y="473"/>
                      <a:pt x="1700" y="473"/>
                    </a:cubicBezTo>
                    <a:cubicBezTo>
                      <a:pt x="1700" y="473"/>
                      <a:pt x="1613" y="287"/>
                      <a:pt x="1429" y="286"/>
                    </a:cubicBezTo>
                    <a:cubicBezTo>
                      <a:pt x="642" y="286"/>
                      <a:pt x="642" y="286"/>
                      <a:pt x="642" y="286"/>
                    </a:cubicBezTo>
                    <a:cubicBezTo>
                      <a:pt x="642" y="1104"/>
                      <a:pt x="642" y="1104"/>
                      <a:pt x="642" y="1104"/>
                    </a:cubicBezTo>
                    <a:cubicBezTo>
                      <a:pt x="1495" y="1104"/>
                      <a:pt x="1495" y="1104"/>
                      <a:pt x="1495" y="1104"/>
                    </a:cubicBezTo>
                    <a:cubicBezTo>
                      <a:pt x="1495" y="1537"/>
                      <a:pt x="1495" y="1537"/>
                      <a:pt x="1495" y="1537"/>
                    </a:cubicBezTo>
                    <a:cubicBezTo>
                      <a:pt x="1495" y="1537"/>
                      <a:pt x="1468" y="1399"/>
                      <a:pt x="1262" y="1398"/>
                    </a:cubicBezTo>
                    <a:cubicBezTo>
                      <a:pt x="642" y="1398"/>
                      <a:pt x="642" y="1398"/>
                      <a:pt x="642" y="1398"/>
                    </a:cubicBezTo>
                    <a:cubicBezTo>
                      <a:pt x="642" y="2515"/>
                      <a:pt x="642" y="2515"/>
                      <a:pt x="642" y="2515"/>
                    </a:cubicBezTo>
                    <a:cubicBezTo>
                      <a:pt x="642" y="2679"/>
                      <a:pt x="820" y="2777"/>
                      <a:pt x="820" y="2777"/>
                    </a:cubicBezTo>
                    <a:cubicBezTo>
                      <a:pt x="11" y="2777"/>
                      <a:pt x="11" y="2777"/>
                      <a:pt x="11" y="2777"/>
                    </a:cubicBezTo>
                    <a:cubicBezTo>
                      <a:pt x="11" y="2777"/>
                      <a:pt x="181" y="2691"/>
                      <a:pt x="181" y="2515"/>
                    </a:cubicBezTo>
                    <a:cubicBezTo>
                      <a:pt x="181" y="291"/>
                      <a:pt x="181" y="291"/>
                      <a:pt x="181" y="291"/>
                    </a:cubicBezTo>
                    <a:cubicBezTo>
                      <a:pt x="181" y="10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gray">
              <a:xfrm>
                <a:off x="2475" y="1560"/>
                <a:ext cx="224" cy="775"/>
              </a:xfrm>
              <a:custGeom>
                <a:avLst/>
                <a:gdLst/>
                <a:ahLst/>
                <a:cxnLst>
                  <a:cxn ang="0">
                    <a:pos x="257" y="0"/>
                  </a:cxn>
                  <a:cxn ang="0">
                    <a:pos x="1123" y="0"/>
                  </a:cxn>
                  <a:cxn ang="0">
                    <a:pos x="929" y="242"/>
                  </a:cxn>
                  <a:cxn ang="0">
                    <a:pos x="929" y="2847"/>
                  </a:cxn>
                  <a:cxn ang="0">
                    <a:pos x="0" y="3869"/>
                  </a:cxn>
                  <a:cxn ang="0">
                    <a:pos x="443" y="2847"/>
                  </a:cxn>
                  <a:cxn ang="0">
                    <a:pos x="443" y="242"/>
                  </a:cxn>
                  <a:cxn ang="0">
                    <a:pos x="257" y="0"/>
                  </a:cxn>
                </a:cxnLst>
                <a:rect l="0" t="0" r="r" b="b"/>
                <a:pathLst>
                  <a:path w="1123" h="3872">
                    <a:moveTo>
                      <a:pt x="257" y="0"/>
                    </a:moveTo>
                    <a:cubicBezTo>
                      <a:pt x="1123" y="0"/>
                      <a:pt x="1123" y="0"/>
                      <a:pt x="1123" y="0"/>
                    </a:cubicBezTo>
                    <a:cubicBezTo>
                      <a:pt x="1123" y="0"/>
                      <a:pt x="929" y="92"/>
                      <a:pt x="929" y="242"/>
                    </a:cubicBezTo>
                    <a:cubicBezTo>
                      <a:pt x="929" y="2847"/>
                      <a:pt x="929" y="2847"/>
                      <a:pt x="929" y="2847"/>
                    </a:cubicBezTo>
                    <a:cubicBezTo>
                      <a:pt x="929" y="3727"/>
                      <a:pt x="46" y="3872"/>
                      <a:pt x="0" y="3869"/>
                    </a:cubicBezTo>
                    <a:cubicBezTo>
                      <a:pt x="75" y="3821"/>
                      <a:pt x="442" y="3508"/>
                      <a:pt x="443" y="2847"/>
                    </a:cubicBezTo>
                    <a:cubicBezTo>
                      <a:pt x="443" y="242"/>
                      <a:pt x="443" y="242"/>
                      <a:pt x="443" y="242"/>
                    </a:cubicBezTo>
                    <a:cubicBezTo>
                      <a:pt x="444" y="100"/>
                      <a:pt x="257" y="0"/>
                      <a:pt x="25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gray">
              <a:xfrm>
                <a:off x="2723" y="1560"/>
                <a:ext cx="174" cy="5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8" y="0"/>
                  </a:cxn>
                  <a:cxn ang="0">
                    <a:pos x="675" y="245"/>
                  </a:cxn>
                  <a:cxn ang="0">
                    <a:pos x="675" y="2514"/>
                  </a:cxn>
                  <a:cxn ang="0">
                    <a:pos x="868" y="2778"/>
                  </a:cxn>
                  <a:cxn ang="0">
                    <a:pos x="0" y="2778"/>
                  </a:cxn>
                  <a:cxn ang="0">
                    <a:pos x="193" y="2514"/>
                  </a:cxn>
                  <a:cxn ang="0">
                    <a:pos x="193" y="245"/>
                  </a:cxn>
                  <a:cxn ang="0">
                    <a:pos x="0" y="0"/>
                  </a:cxn>
                </a:cxnLst>
                <a:rect l="0" t="0" r="r" b="b"/>
                <a:pathLst>
                  <a:path w="868" h="2778">
                    <a:moveTo>
                      <a:pt x="0" y="0"/>
                    </a:moveTo>
                    <a:cubicBezTo>
                      <a:pt x="868" y="0"/>
                      <a:pt x="868" y="0"/>
                      <a:pt x="868" y="0"/>
                    </a:cubicBezTo>
                    <a:cubicBezTo>
                      <a:pt x="868" y="0"/>
                      <a:pt x="675" y="92"/>
                      <a:pt x="675" y="245"/>
                    </a:cubicBezTo>
                    <a:cubicBezTo>
                      <a:pt x="675" y="2514"/>
                      <a:pt x="675" y="2514"/>
                      <a:pt x="675" y="2514"/>
                    </a:cubicBezTo>
                    <a:cubicBezTo>
                      <a:pt x="675" y="2677"/>
                      <a:pt x="868" y="2778"/>
                      <a:pt x="868" y="2778"/>
                    </a:cubicBezTo>
                    <a:cubicBezTo>
                      <a:pt x="0" y="2778"/>
                      <a:pt x="0" y="2778"/>
                      <a:pt x="0" y="2778"/>
                    </a:cubicBezTo>
                    <a:cubicBezTo>
                      <a:pt x="0" y="2778"/>
                      <a:pt x="193" y="2677"/>
                      <a:pt x="193" y="2514"/>
                    </a:cubicBezTo>
                    <a:cubicBezTo>
                      <a:pt x="193" y="245"/>
                      <a:pt x="193" y="245"/>
                      <a:pt x="193" y="245"/>
                    </a:cubicBezTo>
                    <a:cubicBezTo>
                      <a:pt x="193" y="9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gray">
              <a:xfrm>
                <a:off x="2898" y="1560"/>
                <a:ext cx="416" cy="556"/>
              </a:xfrm>
              <a:custGeom>
                <a:avLst/>
                <a:gdLst/>
                <a:ahLst/>
                <a:cxnLst>
                  <a:cxn ang="0">
                    <a:pos x="170" y="0"/>
                  </a:cxn>
                  <a:cxn ang="0">
                    <a:pos x="2079" y="0"/>
                  </a:cxn>
                  <a:cxn ang="0">
                    <a:pos x="1917" y="505"/>
                  </a:cxn>
                  <a:cxn ang="0">
                    <a:pos x="1684" y="293"/>
                  </a:cxn>
                  <a:cxn ang="0">
                    <a:pos x="1288" y="293"/>
                  </a:cxn>
                  <a:cxn ang="0">
                    <a:pos x="1288" y="2515"/>
                  </a:cxn>
                  <a:cxn ang="0">
                    <a:pos x="1474" y="2777"/>
                  </a:cxn>
                  <a:cxn ang="0">
                    <a:pos x="624" y="2777"/>
                  </a:cxn>
                  <a:cxn ang="0">
                    <a:pos x="808" y="2515"/>
                  </a:cxn>
                  <a:cxn ang="0">
                    <a:pos x="808" y="293"/>
                  </a:cxn>
                  <a:cxn ang="0">
                    <a:pos x="330" y="293"/>
                  </a:cxn>
                  <a:cxn ang="0">
                    <a:pos x="0" y="547"/>
                  </a:cxn>
                  <a:cxn ang="0">
                    <a:pos x="170" y="0"/>
                  </a:cxn>
                </a:cxnLst>
                <a:rect l="0" t="0" r="r" b="b"/>
                <a:pathLst>
                  <a:path w="2079" h="2777">
                    <a:moveTo>
                      <a:pt x="170" y="0"/>
                    </a:moveTo>
                    <a:cubicBezTo>
                      <a:pt x="2079" y="0"/>
                      <a:pt x="2079" y="0"/>
                      <a:pt x="2079" y="0"/>
                    </a:cubicBezTo>
                    <a:cubicBezTo>
                      <a:pt x="1917" y="505"/>
                      <a:pt x="1917" y="505"/>
                      <a:pt x="1917" y="505"/>
                    </a:cubicBezTo>
                    <a:cubicBezTo>
                      <a:pt x="1917" y="505"/>
                      <a:pt x="1869" y="293"/>
                      <a:pt x="1684" y="293"/>
                    </a:cubicBezTo>
                    <a:cubicBezTo>
                      <a:pt x="1288" y="293"/>
                      <a:pt x="1288" y="293"/>
                      <a:pt x="1288" y="293"/>
                    </a:cubicBezTo>
                    <a:cubicBezTo>
                      <a:pt x="1288" y="2515"/>
                      <a:pt x="1288" y="2515"/>
                      <a:pt x="1288" y="2515"/>
                    </a:cubicBezTo>
                    <a:cubicBezTo>
                      <a:pt x="1288" y="2656"/>
                      <a:pt x="1474" y="2777"/>
                      <a:pt x="1474" y="2777"/>
                    </a:cubicBezTo>
                    <a:cubicBezTo>
                      <a:pt x="624" y="2777"/>
                      <a:pt x="624" y="2777"/>
                      <a:pt x="624" y="2777"/>
                    </a:cubicBezTo>
                    <a:cubicBezTo>
                      <a:pt x="624" y="2777"/>
                      <a:pt x="809" y="2668"/>
                      <a:pt x="808" y="2515"/>
                    </a:cubicBezTo>
                    <a:cubicBezTo>
                      <a:pt x="808" y="293"/>
                      <a:pt x="808" y="293"/>
                      <a:pt x="808" y="293"/>
                    </a:cubicBezTo>
                    <a:cubicBezTo>
                      <a:pt x="330" y="293"/>
                      <a:pt x="330" y="293"/>
                      <a:pt x="330" y="293"/>
                    </a:cubicBezTo>
                    <a:cubicBezTo>
                      <a:pt x="195" y="293"/>
                      <a:pt x="0" y="547"/>
                      <a:pt x="0" y="547"/>
                    </a:cubicBez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gray">
              <a:xfrm>
                <a:off x="3654" y="1560"/>
                <a:ext cx="465" cy="564"/>
              </a:xfrm>
              <a:custGeom>
                <a:avLst/>
                <a:gdLst/>
                <a:ahLst/>
                <a:cxnLst>
                  <a:cxn ang="0">
                    <a:pos x="1488" y="0"/>
                  </a:cxn>
                  <a:cxn ang="0">
                    <a:pos x="2324" y="0"/>
                  </a:cxn>
                  <a:cxn ang="0">
                    <a:pos x="2145" y="244"/>
                  </a:cxn>
                  <a:cxn ang="0">
                    <a:pos x="2145" y="1926"/>
                  </a:cxn>
                  <a:cxn ang="0">
                    <a:pos x="1185" y="2820"/>
                  </a:cxn>
                  <a:cxn ang="0">
                    <a:pos x="185" y="1926"/>
                  </a:cxn>
                  <a:cxn ang="0">
                    <a:pos x="185" y="244"/>
                  </a:cxn>
                  <a:cxn ang="0">
                    <a:pos x="0" y="0"/>
                  </a:cxn>
                  <a:cxn ang="0">
                    <a:pos x="861" y="0"/>
                  </a:cxn>
                  <a:cxn ang="0">
                    <a:pos x="669" y="244"/>
                  </a:cxn>
                  <a:cxn ang="0">
                    <a:pos x="669" y="1926"/>
                  </a:cxn>
                  <a:cxn ang="0">
                    <a:pos x="1185" y="2519"/>
                  </a:cxn>
                  <a:cxn ang="0">
                    <a:pos x="1677" y="1926"/>
                  </a:cxn>
                  <a:cxn ang="0">
                    <a:pos x="1677" y="244"/>
                  </a:cxn>
                  <a:cxn ang="0">
                    <a:pos x="1488" y="0"/>
                  </a:cxn>
                </a:cxnLst>
                <a:rect l="0" t="0" r="r" b="b"/>
                <a:pathLst>
                  <a:path w="2324" h="2820">
                    <a:moveTo>
                      <a:pt x="1488" y="0"/>
                    </a:moveTo>
                    <a:cubicBezTo>
                      <a:pt x="2324" y="0"/>
                      <a:pt x="2324" y="0"/>
                      <a:pt x="2324" y="0"/>
                    </a:cubicBezTo>
                    <a:cubicBezTo>
                      <a:pt x="2324" y="0"/>
                      <a:pt x="2145" y="94"/>
                      <a:pt x="2145" y="244"/>
                    </a:cubicBezTo>
                    <a:cubicBezTo>
                      <a:pt x="2145" y="1926"/>
                      <a:pt x="2145" y="1926"/>
                      <a:pt x="2145" y="1926"/>
                    </a:cubicBezTo>
                    <a:cubicBezTo>
                      <a:pt x="2144" y="2610"/>
                      <a:pt x="1578" y="2820"/>
                      <a:pt x="1185" y="2820"/>
                    </a:cubicBezTo>
                    <a:cubicBezTo>
                      <a:pt x="795" y="2820"/>
                      <a:pt x="184" y="2607"/>
                      <a:pt x="185" y="1926"/>
                    </a:cubicBezTo>
                    <a:cubicBezTo>
                      <a:pt x="185" y="244"/>
                      <a:pt x="185" y="244"/>
                      <a:pt x="185" y="244"/>
                    </a:cubicBezTo>
                    <a:cubicBezTo>
                      <a:pt x="185" y="94"/>
                      <a:pt x="0" y="0"/>
                      <a:pt x="0" y="0"/>
                    </a:cubicBezTo>
                    <a:cubicBezTo>
                      <a:pt x="861" y="0"/>
                      <a:pt x="861" y="0"/>
                      <a:pt x="861" y="0"/>
                    </a:cubicBezTo>
                    <a:cubicBezTo>
                      <a:pt x="861" y="0"/>
                      <a:pt x="669" y="92"/>
                      <a:pt x="669" y="244"/>
                    </a:cubicBezTo>
                    <a:cubicBezTo>
                      <a:pt x="669" y="1926"/>
                      <a:pt x="669" y="1926"/>
                      <a:pt x="669" y="1926"/>
                    </a:cubicBezTo>
                    <a:cubicBezTo>
                      <a:pt x="669" y="2285"/>
                      <a:pt x="907" y="2519"/>
                      <a:pt x="1185" y="2519"/>
                    </a:cubicBezTo>
                    <a:cubicBezTo>
                      <a:pt x="1464" y="2519"/>
                      <a:pt x="1676" y="2275"/>
                      <a:pt x="1677" y="1926"/>
                    </a:cubicBezTo>
                    <a:cubicBezTo>
                      <a:pt x="1677" y="244"/>
                      <a:pt x="1677" y="244"/>
                      <a:pt x="1677" y="244"/>
                    </a:cubicBezTo>
                    <a:cubicBezTo>
                      <a:pt x="1677" y="94"/>
                      <a:pt x="1488" y="0"/>
                      <a:pt x="1488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gray">
              <a:xfrm>
                <a:off x="2027" y="1560"/>
                <a:ext cx="469" cy="566"/>
              </a:xfrm>
              <a:custGeom>
                <a:avLst/>
                <a:gdLst/>
                <a:ahLst/>
                <a:cxnLst>
                  <a:cxn ang="0">
                    <a:pos x="1495" y="0"/>
                  </a:cxn>
                  <a:cxn ang="0">
                    <a:pos x="2347" y="0"/>
                  </a:cxn>
                  <a:cxn ang="0">
                    <a:pos x="2166" y="247"/>
                  </a:cxn>
                  <a:cxn ang="0">
                    <a:pos x="2166" y="1925"/>
                  </a:cxn>
                  <a:cxn ang="0">
                    <a:pos x="1176" y="2827"/>
                  </a:cxn>
                  <a:cxn ang="0">
                    <a:pos x="175" y="1925"/>
                  </a:cxn>
                  <a:cxn ang="0">
                    <a:pos x="174" y="247"/>
                  </a:cxn>
                  <a:cxn ang="0">
                    <a:pos x="0" y="0"/>
                  </a:cxn>
                  <a:cxn ang="0">
                    <a:pos x="860" y="0"/>
                  </a:cxn>
                  <a:cxn ang="0">
                    <a:pos x="661" y="247"/>
                  </a:cxn>
                  <a:cxn ang="0">
                    <a:pos x="660" y="1925"/>
                  </a:cxn>
                  <a:cxn ang="0">
                    <a:pos x="1176" y="2527"/>
                  </a:cxn>
                  <a:cxn ang="0">
                    <a:pos x="1678" y="1925"/>
                  </a:cxn>
                  <a:cxn ang="0">
                    <a:pos x="1679" y="247"/>
                  </a:cxn>
                  <a:cxn ang="0">
                    <a:pos x="1495" y="0"/>
                  </a:cxn>
                </a:cxnLst>
                <a:rect l="0" t="0" r="r" b="b"/>
                <a:pathLst>
                  <a:path w="2347" h="2827">
                    <a:moveTo>
                      <a:pt x="1495" y="0"/>
                    </a:moveTo>
                    <a:cubicBezTo>
                      <a:pt x="2347" y="0"/>
                      <a:pt x="2347" y="0"/>
                      <a:pt x="2347" y="0"/>
                    </a:cubicBezTo>
                    <a:cubicBezTo>
                      <a:pt x="2347" y="0"/>
                      <a:pt x="2166" y="98"/>
                      <a:pt x="2166" y="247"/>
                    </a:cubicBezTo>
                    <a:cubicBezTo>
                      <a:pt x="2166" y="248"/>
                      <a:pt x="2166" y="1925"/>
                      <a:pt x="2166" y="1925"/>
                    </a:cubicBezTo>
                    <a:cubicBezTo>
                      <a:pt x="2166" y="2611"/>
                      <a:pt x="1573" y="2827"/>
                      <a:pt x="1176" y="2827"/>
                    </a:cubicBezTo>
                    <a:cubicBezTo>
                      <a:pt x="786" y="2827"/>
                      <a:pt x="175" y="2608"/>
                      <a:pt x="175" y="1925"/>
                    </a:cubicBezTo>
                    <a:cubicBezTo>
                      <a:pt x="174" y="247"/>
                      <a:pt x="174" y="247"/>
                      <a:pt x="174" y="247"/>
                    </a:cubicBezTo>
                    <a:cubicBezTo>
                      <a:pt x="174" y="97"/>
                      <a:pt x="0" y="0"/>
                      <a:pt x="0" y="0"/>
                    </a:cubicBezTo>
                    <a:cubicBezTo>
                      <a:pt x="860" y="0"/>
                      <a:pt x="860" y="0"/>
                      <a:pt x="860" y="0"/>
                    </a:cubicBezTo>
                    <a:cubicBezTo>
                      <a:pt x="860" y="0"/>
                      <a:pt x="661" y="98"/>
                      <a:pt x="661" y="247"/>
                    </a:cubicBezTo>
                    <a:cubicBezTo>
                      <a:pt x="660" y="1925"/>
                      <a:pt x="660" y="1925"/>
                      <a:pt x="660" y="1925"/>
                    </a:cubicBezTo>
                    <a:cubicBezTo>
                      <a:pt x="660" y="2280"/>
                      <a:pt x="897" y="2525"/>
                      <a:pt x="1176" y="2527"/>
                    </a:cubicBezTo>
                    <a:cubicBezTo>
                      <a:pt x="1454" y="2528"/>
                      <a:pt x="1678" y="2277"/>
                      <a:pt x="1678" y="1925"/>
                    </a:cubicBezTo>
                    <a:cubicBezTo>
                      <a:pt x="1679" y="247"/>
                      <a:pt x="1679" y="247"/>
                      <a:pt x="1679" y="247"/>
                    </a:cubicBezTo>
                    <a:cubicBezTo>
                      <a:pt x="1679" y="97"/>
                      <a:pt x="1495" y="0"/>
                      <a:pt x="1495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gray">
              <a:xfrm>
                <a:off x="3295" y="1549"/>
                <a:ext cx="358" cy="577"/>
              </a:xfrm>
              <a:custGeom>
                <a:avLst/>
                <a:gdLst/>
                <a:ahLst/>
                <a:cxnLst>
                  <a:cxn ang="0">
                    <a:pos x="1537" y="501"/>
                  </a:cxn>
                  <a:cxn ang="0">
                    <a:pos x="1067" y="289"/>
                  </a:cxn>
                  <a:cxn ang="0">
                    <a:pos x="528" y="709"/>
                  </a:cxn>
                  <a:cxn ang="0">
                    <a:pos x="1042" y="1230"/>
                  </a:cxn>
                  <a:cxn ang="0">
                    <a:pos x="1786" y="2067"/>
                  </a:cxn>
                  <a:cxn ang="0">
                    <a:pos x="681" y="2885"/>
                  </a:cxn>
                  <a:cxn ang="0">
                    <a:pos x="162" y="2813"/>
                  </a:cxn>
                  <a:cxn ang="0">
                    <a:pos x="0" y="2280"/>
                  </a:cxn>
                  <a:cxn ang="0">
                    <a:pos x="689" y="2582"/>
                  </a:cxn>
                  <a:cxn ang="0">
                    <a:pos x="1311" y="2126"/>
                  </a:cxn>
                  <a:cxn ang="0">
                    <a:pos x="48" y="765"/>
                  </a:cxn>
                  <a:cxn ang="0">
                    <a:pos x="1019" y="0"/>
                  </a:cxn>
                  <a:cxn ang="0">
                    <a:pos x="1537" y="72"/>
                  </a:cxn>
                  <a:cxn ang="0">
                    <a:pos x="1537" y="501"/>
                  </a:cxn>
                </a:cxnLst>
                <a:rect l="0" t="0" r="r" b="b"/>
                <a:pathLst>
                  <a:path w="1788" h="2885">
                    <a:moveTo>
                      <a:pt x="1537" y="501"/>
                    </a:moveTo>
                    <a:cubicBezTo>
                      <a:pt x="1537" y="501"/>
                      <a:pt x="1416" y="290"/>
                      <a:pt x="1067" y="289"/>
                    </a:cubicBezTo>
                    <a:cubicBezTo>
                      <a:pt x="718" y="288"/>
                      <a:pt x="529" y="471"/>
                      <a:pt x="528" y="709"/>
                    </a:cubicBezTo>
                    <a:cubicBezTo>
                      <a:pt x="527" y="978"/>
                      <a:pt x="729" y="1079"/>
                      <a:pt x="1042" y="1230"/>
                    </a:cubicBezTo>
                    <a:cubicBezTo>
                      <a:pt x="1340" y="1373"/>
                      <a:pt x="1788" y="1570"/>
                      <a:pt x="1786" y="2067"/>
                    </a:cubicBezTo>
                    <a:cubicBezTo>
                      <a:pt x="1785" y="2513"/>
                      <a:pt x="1390" y="2885"/>
                      <a:pt x="681" y="2885"/>
                    </a:cubicBezTo>
                    <a:cubicBezTo>
                      <a:pt x="463" y="2884"/>
                      <a:pt x="162" y="2813"/>
                      <a:pt x="162" y="2813"/>
                    </a:cubicBezTo>
                    <a:cubicBezTo>
                      <a:pt x="0" y="2280"/>
                      <a:pt x="0" y="2280"/>
                      <a:pt x="0" y="2280"/>
                    </a:cubicBezTo>
                    <a:cubicBezTo>
                      <a:pt x="150" y="2426"/>
                      <a:pt x="416" y="2582"/>
                      <a:pt x="689" y="2582"/>
                    </a:cubicBezTo>
                    <a:cubicBezTo>
                      <a:pt x="973" y="2582"/>
                      <a:pt x="1311" y="2407"/>
                      <a:pt x="1311" y="2126"/>
                    </a:cubicBezTo>
                    <a:cubicBezTo>
                      <a:pt x="1311" y="1583"/>
                      <a:pt x="48" y="1674"/>
                      <a:pt x="48" y="765"/>
                    </a:cubicBezTo>
                    <a:cubicBezTo>
                      <a:pt x="48" y="453"/>
                      <a:pt x="266" y="0"/>
                      <a:pt x="1019" y="0"/>
                    </a:cubicBezTo>
                    <a:cubicBezTo>
                      <a:pt x="1264" y="0"/>
                      <a:pt x="1537" y="72"/>
                      <a:pt x="1537" y="72"/>
                    </a:cubicBezTo>
                    <a:lnTo>
                      <a:pt x="1537" y="50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E1E10-AEDE-4055-874C-E2F6925CDDD6}" type="slidenum">
              <a:rPr lang="ja-JP" altLang="de-D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357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9FE93C-2919-4446-B60F-FD85DCEE12F0}" type="slidenum">
              <a:rPr lang="ja-JP" altLang="de-D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27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  <a:ea typeface="HG丸ｺﾞｼｯｸM-PRO" pitchFamily="50" charset="-128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  <a:ea typeface="HG丸ｺﾞｼｯｸM-PRO" pitchFamily="50" charset="-128"/>
              </a:defRPr>
            </a:lvl1pPr>
            <a:lvl2pPr>
              <a:defRPr>
                <a:latin typeface="HG丸ｺﾞｼｯｸM-PRO" pitchFamily="50" charset="-128"/>
                <a:ea typeface="HG丸ｺﾞｼｯｸM-PRO" pitchFamily="50" charset="-128"/>
              </a:defRPr>
            </a:lvl2pPr>
            <a:lvl3pPr>
              <a:defRPr>
                <a:latin typeface="HG丸ｺﾞｼｯｸM-PRO" pitchFamily="50" charset="-128"/>
                <a:ea typeface="HG丸ｺﾞｼｯｸM-PRO" pitchFamily="50" charset="-128"/>
              </a:defRPr>
            </a:lvl3pPr>
            <a:lvl4pPr>
              <a:defRPr>
                <a:latin typeface="HG丸ｺﾞｼｯｸM-PRO" pitchFamily="50" charset="-128"/>
                <a:ea typeface="HG丸ｺﾞｼｯｸM-PRO" pitchFamily="50" charset="-128"/>
              </a:defRPr>
            </a:lvl4pPr>
            <a:lvl5pPr>
              <a:defRPr>
                <a:latin typeface="HG丸ｺﾞｼｯｸM-PRO" pitchFamily="50" charset="-128"/>
                <a:ea typeface="HG丸ｺﾞｼｯｸM-PRO" pitchFamily="50" charset="-128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6A6428-70BF-4539-A6C6-D36577822F69}" type="slidenum">
              <a:rPr lang="ja-JP" altLang="de-DE"/>
              <a:pPr/>
              <a:t>‹#›</a:t>
            </a:fld>
            <a:endParaRPr lang="de-DE" altLang="ja-JP"/>
          </a:p>
        </p:txBody>
      </p:sp>
    </p:spTree>
    <p:extLst>
      <p:ext uri="{BB962C8B-B14F-4D97-AF65-F5344CB8AC3E}">
        <p14:creationId xmlns:p14="http://schemas.microsoft.com/office/powerpoint/2010/main" val="1490614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158" name="Picture 14" descr="ContentGray20_L150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0" y="0"/>
            <a:ext cx="9144000" cy="1073150"/>
          </a:xfrm>
          <a:prstGeom prst="rect">
            <a:avLst/>
          </a:prstGeom>
          <a:noFill/>
        </p:spPr>
      </p:pic>
      <p:sp>
        <p:nvSpPr>
          <p:cNvPr id="646148" name="Line 4"/>
          <p:cNvSpPr>
            <a:spLocks noChangeShapeType="1"/>
          </p:cNvSpPr>
          <p:nvPr userDrawn="1"/>
        </p:nvSpPr>
        <p:spPr bwMode="gray">
          <a:xfrm>
            <a:off x="0" y="6632575"/>
            <a:ext cx="9144000" cy="0"/>
          </a:xfrm>
          <a:prstGeom prst="line">
            <a:avLst/>
          </a:prstGeom>
          <a:noFill/>
          <a:ln w="12700">
            <a:solidFill>
              <a:srgbClr val="87867E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64615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503613" y="661670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base">
              <a:defRPr kumimoji="0" sz="800">
                <a:solidFill>
                  <a:schemeClr val="tx1"/>
                </a:solidFill>
                <a:latin typeface="+mn-lt"/>
              </a:defRPr>
            </a:lvl1pPr>
          </a:lstStyle>
          <a:p>
            <a:fld id="{E3BA4883-341C-40DF-829F-E908D06A6B67}" type="slidenum">
              <a:rPr lang="ja-JP" altLang="de-DE"/>
              <a:pPr/>
              <a:t>‹#›</a:t>
            </a:fld>
            <a:endParaRPr lang="de-DE" altLang="ja-JP"/>
          </a:p>
        </p:txBody>
      </p:sp>
      <p:sp>
        <p:nvSpPr>
          <p:cNvPr id="646151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169866" y="-1588"/>
            <a:ext cx="7858125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646152" name="Rectangle 8"/>
          <p:cNvSpPr>
            <a:spLocks noGrp="1" noChangeArrowheads="1"/>
          </p:cNvSpPr>
          <p:nvPr>
            <p:ph type="body" idx="1"/>
          </p:nvPr>
        </p:nvSpPr>
        <p:spPr bwMode="gray">
          <a:xfrm>
            <a:off x="168278" y="869956"/>
            <a:ext cx="8786813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en-US" dirty="0" smtClean="0"/>
          </a:p>
        </p:txBody>
      </p:sp>
      <p:grpSp>
        <p:nvGrpSpPr>
          <p:cNvPr id="646163" name="Group 19"/>
          <p:cNvGrpSpPr>
            <a:grpSpLocks noChangeAspect="1"/>
          </p:cNvGrpSpPr>
          <p:nvPr userDrawn="1"/>
        </p:nvGrpSpPr>
        <p:grpSpPr bwMode="auto">
          <a:xfrm>
            <a:off x="7888291" y="79377"/>
            <a:ext cx="1176337" cy="657225"/>
            <a:chOff x="4969" y="50"/>
            <a:chExt cx="741" cy="414"/>
          </a:xfrm>
        </p:grpSpPr>
        <p:sp>
          <p:nvSpPr>
            <p:cNvPr id="646162" name="AutoShape 18"/>
            <p:cNvSpPr>
              <a:spLocks noChangeAspect="1" noChangeArrowheads="1" noTextEdit="1"/>
            </p:cNvSpPr>
            <p:nvPr userDrawn="1"/>
          </p:nvSpPr>
          <p:spPr bwMode="gray">
            <a:xfrm>
              <a:off x="4969" y="50"/>
              <a:ext cx="741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6164" name="Freeform 20"/>
            <p:cNvSpPr>
              <a:spLocks/>
            </p:cNvSpPr>
            <p:nvPr userDrawn="1"/>
          </p:nvSpPr>
          <p:spPr bwMode="gray">
            <a:xfrm>
              <a:off x="5334" y="121"/>
              <a:ext cx="94" cy="72"/>
            </a:xfrm>
            <a:custGeom>
              <a:avLst/>
              <a:gdLst/>
              <a:ahLst/>
              <a:cxnLst>
                <a:cxn ang="0">
                  <a:pos x="961" y="764"/>
                </a:cxn>
                <a:cxn ang="0">
                  <a:pos x="599" y="642"/>
                </a:cxn>
                <a:cxn ang="0">
                  <a:pos x="1" y="1235"/>
                </a:cxn>
                <a:cxn ang="0">
                  <a:pos x="599" y="1825"/>
                </a:cxn>
                <a:cxn ang="0">
                  <a:pos x="1053" y="1619"/>
                </a:cxn>
                <a:cxn ang="0">
                  <a:pos x="1053" y="1293"/>
                </a:cxn>
                <a:cxn ang="0">
                  <a:pos x="771" y="1568"/>
                </a:cxn>
                <a:cxn ang="0">
                  <a:pos x="599" y="1604"/>
                </a:cxn>
                <a:cxn ang="0">
                  <a:pos x="225" y="1235"/>
                </a:cxn>
                <a:cxn ang="0">
                  <a:pos x="599" y="863"/>
                </a:cxn>
                <a:cxn ang="0">
                  <a:pos x="861" y="972"/>
                </a:cxn>
                <a:cxn ang="0">
                  <a:pos x="1093" y="1239"/>
                </a:cxn>
                <a:cxn ang="0">
                  <a:pos x="1630" y="1473"/>
                </a:cxn>
                <a:cxn ang="0">
                  <a:pos x="2365" y="741"/>
                </a:cxn>
                <a:cxn ang="0">
                  <a:pos x="1630" y="0"/>
                </a:cxn>
                <a:cxn ang="0">
                  <a:pos x="1053" y="295"/>
                </a:cxn>
                <a:cxn ang="0">
                  <a:pos x="1053" y="735"/>
                </a:cxn>
                <a:cxn ang="0">
                  <a:pos x="1630" y="232"/>
                </a:cxn>
                <a:cxn ang="0">
                  <a:pos x="2134" y="741"/>
                </a:cxn>
                <a:cxn ang="0">
                  <a:pos x="1630" y="1245"/>
                </a:cxn>
                <a:cxn ang="0">
                  <a:pos x="1303" y="1125"/>
                </a:cxn>
                <a:cxn ang="0">
                  <a:pos x="961" y="764"/>
                </a:cxn>
              </a:cxnLst>
              <a:rect l="0" t="0" r="r" b="b"/>
              <a:pathLst>
                <a:path w="2365" h="1825">
                  <a:moveTo>
                    <a:pt x="961" y="764"/>
                  </a:moveTo>
                  <a:cubicBezTo>
                    <a:pt x="875" y="688"/>
                    <a:pt x="736" y="643"/>
                    <a:pt x="599" y="642"/>
                  </a:cubicBezTo>
                  <a:cubicBezTo>
                    <a:pt x="270" y="641"/>
                    <a:pt x="2" y="900"/>
                    <a:pt x="1" y="1235"/>
                  </a:cubicBezTo>
                  <a:cubicBezTo>
                    <a:pt x="0" y="1563"/>
                    <a:pt x="270" y="1824"/>
                    <a:pt x="599" y="1825"/>
                  </a:cubicBezTo>
                  <a:cubicBezTo>
                    <a:pt x="783" y="1825"/>
                    <a:pt x="943" y="1751"/>
                    <a:pt x="1053" y="1619"/>
                  </a:cubicBezTo>
                  <a:cubicBezTo>
                    <a:pt x="1053" y="1293"/>
                    <a:pt x="1053" y="1293"/>
                    <a:pt x="1053" y="1293"/>
                  </a:cubicBezTo>
                  <a:cubicBezTo>
                    <a:pt x="994" y="1394"/>
                    <a:pt x="877" y="1524"/>
                    <a:pt x="771" y="1568"/>
                  </a:cubicBezTo>
                  <a:cubicBezTo>
                    <a:pt x="717" y="1590"/>
                    <a:pt x="662" y="1604"/>
                    <a:pt x="599" y="1604"/>
                  </a:cubicBezTo>
                  <a:cubicBezTo>
                    <a:pt x="394" y="1604"/>
                    <a:pt x="225" y="1445"/>
                    <a:pt x="225" y="1235"/>
                  </a:cubicBezTo>
                  <a:cubicBezTo>
                    <a:pt x="225" y="1041"/>
                    <a:pt x="380" y="862"/>
                    <a:pt x="599" y="863"/>
                  </a:cubicBezTo>
                  <a:cubicBezTo>
                    <a:pt x="701" y="863"/>
                    <a:pt x="793" y="905"/>
                    <a:pt x="861" y="972"/>
                  </a:cubicBezTo>
                  <a:cubicBezTo>
                    <a:pt x="931" y="1040"/>
                    <a:pt x="1041" y="1183"/>
                    <a:pt x="1093" y="1239"/>
                  </a:cubicBezTo>
                  <a:cubicBezTo>
                    <a:pt x="1227" y="1383"/>
                    <a:pt x="1419" y="1473"/>
                    <a:pt x="1630" y="1473"/>
                  </a:cubicBezTo>
                  <a:cubicBezTo>
                    <a:pt x="2036" y="1474"/>
                    <a:pt x="2365" y="1146"/>
                    <a:pt x="2365" y="741"/>
                  </a:cubicBezTo>
                  <a:cubicBezTo>
                    <a:pt x="2365" y="336"/>
                    <a:pt x="2035" y="0"/>
                    <a:pt x="1630" y="0"/>
                  </a:cubicBezTo>
                  <a:cubicBezTo>
                    <a:pt x="1395" y="0"/>
                    <a:pt x="1187" y="122"/>
                    <a:pt x="1053" y="295"/>
                  </a:cubicBezTo>
                  <a:cubicBezTo>
                    <a:pt x="1053" y="735"/>
                    <a:pt x="1053" y="735"/>
                    <a:pt x="1053" y="735"/>
                  </a:cubicBezTo>
                  <a:cubicBezTo>
                    <a:pt x="1155" y="455"/>
                    <a:pt x="1340" y="232"/>
                    <a:pt x="1630" y="232"/>
                  </a:cubicBezTo>
                  <a:cubicBezTo>
                    <a:pt x="1909" y="232"/>
                    <a:pt x="2135" y="463"/>
                    <a:pt x="2134" y="741"/>
                  </a:cubicBezTo>
                  <a:cubicBezTo>
                    <a:pt x="2134" y="1020"/>
                    <a:pt x="1909" y="1246"/>
                    <a:pt x="1630" y="1245"/>
                  </a:cubicBezTo>
                  <a:cubicBezTo>
                    <a:pt x="1506" y="1244"/>
                    <a:pt x="1391" y="1199"/>
                    <a:pt x="1303" y="1125"/>
                  </a:cubicBezTo>
                  <a:cubicBezTo>
                    <a:pt x="1194" y="1040"/>
                    <a:pt x="1074" y="860"/>
                    <a:pt x="961" y="764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6165" name="Freeform 21"/>
            <p:cNvSpPr>
              <a:spLocks/>
            </p:cNvSpPr>
            <p:nvPr userDrawn="1"/>
          </p:nvSpPr>
          <p:spPr bwMode="gray">
            <a:xfrm>
              <a:off x="5180" y="200"/>
              <a:ext cx="65" cy="1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4" y="0"/>
                </a:cxn>
                <a:cxn ang="0">
                  <a:pos x="1624" y="452"/>
                </a:cxn>
                <a:cxn ang="0">
                  <a:pos x="1365" y="273"/>
                </a:cxn>
                <a:cxn ang="0">
                  <a:pos x="613" y="273"/>
                </a:cxn>
                <a:cxn ang="0">
                  <a:pos x="613" y="1053"/>
                </a:cxn>
                <a:cxn ang="0">
                  <a:pos x="1428" y="1053"/>
                </a:cxn>
                <a:cxn ang="0">
                  <a:pos x="1428" y="1467"/>
                </a:cxn>
                <a:cxn ang="0">
                  <a:pos x="1205" y="1335"/>
                </a:cxn>
                <a:cxn ang="0">
                  <a:pos x="613" y="1335"/>
                </a:cxn>
                <a:cxn ang="0">
                  <a:pos x="613" y="2401"/>
                </a:cxn>
                <a:cxn ang="0">
                  <a:pos x="784" y="2651"/>
                </a:cxn>
                <a:cxn ang="0">
                  <a:pos x="11" y="2651"/>
                </a:cxn>
                <a:cxn ang="0">
                  <a:pos x="173" y="2401"/>
                </a:cxn>
                <a:cxn ang="0">
                  <a:pos x="173" y="278"/>
                </a:cxn>
                <a:cxn ang="0">
                  <a:pos x="0" y="0"/>
                </a:cxn>
              </a:cxnLst>
              <a:rect l="0" t="0" r="r" b="b"/>
              <a:pathLst>
                <a:path w="1624" h="2651">
                  <a:moveTo>
                    <a:pt x="0" y="0"/>
                  </a:moveTo>
                  <a:cubicBezTo>
                    <a:pt x="1624" y="0"/>
                    <a:pt x="1624" y="0"/>
                    <a:pt x="1624" y="0"/>
                  </a:cubicBezTo>
                  <a:cubicBezTo>
                    <a:pt x="1624" y="452"/>
                    <a:pt x="1624" y="452"/>
                    <a:pt x="1624" y="452"/>
                  </a:cubicBezTo>
                  <a:cubicBezTo>
                    <a:pt x="1624" y="452"/>
                    <a:pt x="1540" y="274"/>
                    <a:pt x="1365" y="273"/>
                  </a:cubicBezTo>
                  <a:cubicBezTo>
                    <a:pt x="613" y="273"/>
                    <a:pt x="613" y="273"/>
                    <a:pt x="613" y="273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1428" y="1053"/>
                    <a:pt x="1428" y="1053"/>
                    <a:pt x="1428" y="1053"/>
                  </a:cubicBezTo>
                  <a:cubicBezTo>
                    <a:pt x="1428" y="1467"/>
                    <a:pt x="1428" y="1467"/>
                    <a:pt x="1428" y="1467"/>
                  </a:cubicBezTo>
                  <a:cubicBezTo>
                    <a:pt x="1428" y="1467"/>
                    <a:pt x="1402" y="1335"/>
                    <a:pt x="1205" y="1335"/>
                  </a:cubicBezTo>
                  <a:cubicBezTo>
                    <a:pt x="613" y="1335"/>
                    <a:pt x="613" y="1335"/>
                    <a:pt x="613" y="1335"/>
                  </a:cubicBezTo>
                  <a:cubicBezTo>
                    <a:pt x="613" y="2401"/>
                    <a:pt x="613" y="2401"/>
                    <a:pt x="613" y="2401"/>
                  </a:cubicBezTo>
                  <a:cubicBezTo>
                    <a:pt x="613" y="2558"/>
                    <a:pt x="784" y="2651"/>
                    <a:pt x="784" y="2651"/>
                  </a:cubicBezTo>
                  <a:cubicBezTo>
                    <a:pt x="11" y="2651"/>
                    <a:pt x="11" y="2651"/>
                    <a:pt x="11" y="2651"/>
                  </a:cubicBezTo>
                  <a:cubicBezTo>
                    <a:pt x="11" y="2651"/>
                    <a:pt x="173" y="2569"/>
                    <a:pt x="173" y="2401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73" y="9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6166" name="Freeform 22"/>
            <p:cNvSpPr>
              <a:spLocks/>
            </p:cNvSpPr>
            <p:nvPr userDrawn="1"/>
          </p:nvSpPr>
          <p:spPr bwMode="gray">
            <a:xfrm>
              <a:off x="5333" y="200"/>
              <a:ext cx="43" cy="148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1072" y="0"/>
                </a:cxn>
                <a:cxn ang="0">
                  <a:pos x="887" y="230"/>
                </a:cxn>
                <a:cxn ang="0">
                  <a:pos x="887" y="2717"/>
                </a:cxn>
                <a:cxn ang="0">
                  <a:pos x="0" y="3693"/>
                </a:cxn>
                <a:cxn ang="0">
                  <a:pos x="423" y="2717"/>
                </a:cxn>
                <a:cxn ang="0">
                  <a:pos x="423" y="230"/>
                </a:cxn>
                <a:cxn ang="0">
                  <a:pos x="246" y="0"/>
                </a:cxn>
              </a:cxnLst>
              <a:rect l="0" t="0" r="r" b="b"/>
              <a:pathLst>
                <a:path w="1072" h="3696">
                  <a:moveTo>
                    <a:pt x="246" y="0"/>
                  </a:moveTo>
                  <a:cubicBezTo>
                    <a:pt x="1072" y="0"/>
                    <a:pt x="1072" y="0"/>
                    <a:pt x="1072" y="0"/>
                  </a:cubicBezTo>
                  <a:cubicBezTo>
                    <a:pt x="1072" y="0"/>
                    <a:pt x="887" y="87"/>
                    <a:pt x="887" y="230"/>
                  </a:cubicBezTo>
                  <a:cubicBezTo>
                    <a:pt x="887" y="2717"/>
                    <a:pt x="887" y="2717"/>
                    <a:pt x="887" y="2717"/>
                  </a:cubicBezTo>
                  <a:cubicBezTo>
                    <a:pt x="887" y="3558"/>
                    <a:pt x="44" y="3696"/>
                    <a:pt x="0" y="3693"/>
                  </a:cubicBezTo>
                  <a:cubicBezTo>
                    <a:pt x="72" y="3647"/>
                    <a:pt x="422" y="3349"/>
                    <a:pt x="423" y="2717"/>
                  </a:cubicBezTo>
                  <a:cubicBezTo>
                    <a:pt x="423" y="230"/>
                    <a:pt x="423" y="230"/>
                    <a:pt x="423" y="230"/>
                  </a:cubicBezTo>
                  <a:cubicBezTo>
                    <a:pt x="424" y="96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6167" name="Freeform 23"/>
            <p:cNvSpPr>
              <a:spLocks/>
            </p:cNvSpPr>
            <p:nvPr userDrawn="1"/>
          </p:nvSpPr>
          <p:spPr bwMode="gray">
            <a:xfrm>
              <a:off x="5380" y="200"/>
              <a:ext cx="33" cy="1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8" y="0"/>
                </a:cxn>
                <a:cxn ang="0">
                  <a:pos x="645" y="235"/>
                </a:cxn>
                <a:cxn ang="0">
                  <a:pos x="645" y="2401"/>
                </a:cxn>
                <a:cxn ang="0">
                  <a:pos x="828" y="2653"/>
                </a:cxn>
                <a:cxn ang="0">
                  <a:pos x="0" y="2653"/>
                </a:cxn>
                <a:cxn ang="0">
                  <a:pos x="184" y="2401"/>
                </a:cxn>
                <a:cxn ang="0">
                  <a:pos x="184" y="235"/>
                </a:cxn>
                <a:cxn ang="0">
                  <a:pos x="0" y="0"/>
                </a:cxn>
              </a:cxnLst>
              <a:rect l="0" t="0" r="r" b="b"/>
              <a:pathLst>
                <a:path w="828" h="2653">
                  <a:moveTo>
                    <a:pt x="0" y="0"/>
                  </a:moveTo>
                  <a:cubicBezTo>
                    <a:pt x="828" y="0"/>
                    <a:pt x="828" y="0"/>
                    <a:pt x="828" y="0"/>
                  </a:cubicBezTo>
                  <a:cubicBezTo>
                    <a:pt x="828" y="0"/>
                    <a:pt x="645" y="89"/>
                    <a:pt x="645" y="235"/>
                  </a:cubicBezTo>
                  <a:cubicBezTo>
                    <a:pt x="645" y="2401"/>
                    <a:pt x="645" y="2401"/>
                    <a:pt x="645" y="2401"/>
                  </a:cubicBezTo>
                  <a:cubicBezTo>
                    <a:pt x="645" y="2556"/>
                    <a:pt x="828" y="2653"/>
                    <a:pt x="828" y="2653"/>
                  </a:cubicBezTo>
                  <a:cubicBezTo>
                    <a:pt x="0" y="2653"/>
                    <a:pt x="0" y="2653"/>
                    <a:pt x="0" y="2653"/>
                  </a:cubicBezTo>
                  <a:cubicBezTo>
                    <a:pt x="0" y="2653"/>
                    <a:pt x="184" y="2557"/>
                    <a:pt x="184" y="2401"/>
                  </a:cubicBezTo>
                  <a:cubicBezTo>
                    <a:pt x="184" y="235"/>
                    <a:pt x="184" y="235"/>
                    <a:pt x="184" y="235"/>
                  </a:cubicBezTo>
                  <a:cubicBezTo>
                    <a:pt x="184" y="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6168" name="Freeform 24"/>
            <p:cNvSpPr>
              <a:spLocks/>
            </p:cNvSpPr>
            <p:nvPr userDrawn="1"/>
          </p:nvSpPr>
          <p:spPr bwMode="gray">
            <a:xfrm>
              <a:off x="5414" y="200"/>
              <a:ext cx="79" cy="106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984" y="0"/>
                </a:cxn>
                <a:cxn ang="0">
                  <a:pos x="1829" y="482"/>
                </a:cxn>
                <a:cxn ang="0">
                  <a:pos x="1607" y="279"/>
                </a:cxn>
                <a:cxn ang="0">
                  <a:pos x="1229" y="279"/>
                </a:cxn>
                <a:cxn ang="0">
                  <a:pos x="1229" y="2401"/>
                </a:cxn>
                <a:cxn ang="0">
                  <a:pos x="1407" y="2651"/>
                </a:cxn>
                <a:cxn ang="0">
                  <a:pos x="595" y="2651"/>
                </a:cxn>
                <a:cxn ang="0">
                  <a:pos x="771" y="2401"/>
                </a:cxn>
                <a:cxn ang="0">
                  <a:pos x="771" y="279"/>
                </a:cxn>
                <a:cxn ang="0">
                  <a:pos x="315" y="279"/>
                </a:cxn>
                <a:cxn ang="0">
                  <a:pos x="0" y="522"/>
                </a:cxn>
                <a:cxn ang="0">
                  <a:pos x="161" y="0"/>
                </a:cxn>
              </a:cxnLst>
              <a:rect l="0" t="0" r="r" b="b"/>
              <a:pathLst>
                <a:path w="1984" h="2651">
                  <a:moveTo>
                    <a:pt x="161" y="0"/>
                  </a:moveTo>
                  <a:cubicBezTo>
                    <a:pt x="1984" y="0"/>
                    <a:pt x="1984" y="0"/>
                    <a:pt x="1984" y="0"/>
                  </a:cubicBezTo>
                  <a:cubicBezTo>
                    <a:pt x="1829" y="482"/>
                    <a:pt x="1829" y="482"/>
                    <a:pt x="1829" y="482"/>
                  </a:cubicBezTo>
                  <a:cubicBezTo>
                    <a:pt x="1829" y="482"/>
                    <a:pt x="1783" y="279"/>
                    <a:pt x="1607" y="279"/>
                  </a:cubicBezTo>
                  <a:cubicBezTo>
                    <a:pt x="1229" y="279"/>
                    <a:pt x="1229" y="279"/>
                    <a:pt x="1229" y="279"/>
                  </a:cubicBezTo>
                  <a:cubicBezTo>
                    <a:pt x="1229" y="2401"/>
                    <a:pt x="1229" y="2401"/>
                    <a:pt x="1229" y="2401"/>
                  </a:cubicBezTo>
                  <a:cubicBezTo>
                    <a:pt x="1229" y="2535"/>
                    <a:pt x="1407" y="2651"/>
                    <a:pt x="1407" y="2651"/>
                  </a:cubicBezTo>
                  <a:cubicBezTo>
                    <a:pt x="595" y="2651"/>
                    <a:pt x="595" y="2651"/>
                    <a:pt x="595" y="2651"/>
                  </a:cubicBezTo>
                  <a:cubicBezTo>
                    <a:pt x="595" y="2651"/>
                    <a:pt x="771" y="2547"/>
                    <a:pt x="771" y="2401"/>
                  </a:cubicBezTo>
                  <a:cubicBezTo>
                    <a:pt x="771" y="279"/>
                    <a:pt x="771" y="279"/>
                    <a:pt x="771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185" y="280"/>
                    <a:pt x="0" y="522"/>
                    <a:pt x="0" y="52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6169" name="Freeform 25"/>
            <p:cNvSpPr>
              <a:spLocks/>
            </p:cNvSpPr>
            <p:nvPr userDrawn="1"/>
          </p:nvSpPr>
          <p:spPr bwMode="gray">
            <a:xfrm>
              <a:off x="5558" y="200"/>
              <a:ext cx="88" cy="107"/>
            </a:xfrm>
            <a:custGeom>
              <a:avLst/>
              <a:gdLst/>
              <a:ahLst/>
              <a:cxnLst>
                <a:cxn ang="0">
                  <a:pos x="1420" y="0"/>
                </a:cxn>
                <a:cxn ang="0">
                  <a:pos x="2219" y="0"/>
                </a:cxn>
                <a:cxn ang="0">
                  <a:pos x="2048" y="234"/>
                </a:cxn>
                <a:cxn ang="0">
                  <a:pos x="2048" y="1840"/>
                </a:cxn>
                <a:cxn ang="0">
                  <a:pos x="1131" y="2693"/>
                </a:cxn>
                <a:cxn ang="0">
                  <a:pos x="176" y="1840"/>
                </a:cxn>
                <a:cxn ang="0">
                  <a:pos x="176" y="234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8" y="234"/>
                </a:cxn>
                <a:cxn ang="0">
                  <a:pos x="638" y="1840"/>
                </a:cxn>
                <a:cxn ang="0">
                  <a:pos x="1131" y="2406"/>
                </a:cxn>
                <a:cxn ang="0">
                  <a:pos x="1601" y="1840"/>
                </a:cxn>
                <a:cxn ang="0">
                  <a:pos x="1601" y="234"/>
                </a:cxn>
                <a:cxn ang="0">
                  <a:pos x="1420" y="0"/>
                </a:cxn>
              </a:cxnLst>
              <a:rect l="0" t="0" r="r" b="b"/>
              <a:pathLst>
                <a:path w="2219" h="2693">
                  <a:moveTo>
                    <a:pt x="1420" y="0"/>
                  </a:moveTo>
                  <a:cubicBezTo>
                    <a:pt x="2219" y="0"/>
                    <a:pt x="2219" y="0"/>
                    <a:pt x="2219" y="0"/>
                  </a:cubicBezTo>
                  <a:cubicBezTo>
                    <a:pt x="2219" y="0"/>
                    <a:pt x="2048" y="91"/>
                    <a:pt x="2048" y="234"/>
                  </a:cubicBezTo>
                  <a:cubicBezTo>
                    <a:pt x="2048" y="1840"/>
                    <a:pt x="2048" y="1840"/>
                    <a:pt x="2048" y="1840"/>
                  </a:cubicBezTo>
                  <a:cubicBezTo>
                    <a:pt x="2047" y="2492"/>
                    <a:pt x="1506" y="2693"/>
                    <a:pt x="1131" y="2693"/>
                  </a:cubicBezTo>
                  <a:cubicBezTo>
                    <a:pt x="759" y="2693"/>
                    <a:pt x="175" y="2490"/>
                    <a:pt x="176" y="1840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6" y="91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8" y="88"/>
                    <a:pt x="638" y="234"/>
                  </a:cubicBezTo>
                  <a:cubicBezTo>
                    <a:pt x="638" y="1840"/>
                    <a:pt x="638" y="1840"/>
                    <a:pt x="638" y="1840"/>
                  </a:cubicBezTo>
                  <a:cubicBezTo>
                    <a:pt x="638" y="2182"/>
                    <a:pt x="865" y="2406"/>
                    <a:pt x="1131" y="2406"/>
                  </a:cubicBezTo>
                  <a:cubicBezTo>
                    <a:pt x="1397" y="2406"/>
                    <a:pt x="1600" y="2173"/>
                    <a:pt x="1601" y="1840"/>
                  </a:cubicBezTo>
                  <a:cubicBezTo>
                    <a:pt x="1601" y="234"/>
                    <a:pt x="1601" y="234"/>
                    <a:pt x="1601" y="234"/>
                  </a:cubicBezTo>
                  <a:cubicBezTo>
                    <a:pt x="1601" y="91"/>
                    <a:pt x="1420" y="0"/>
                    <a:pt x="142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6170" name="Freeform 26"/>
            <p:cNvSpPr>
              <a:spLocks/>
            </p:cNvSpPr>
            <p:nvPr userDrawn="1"/>
          </p:nvSpPr>
          <p:spPr bwMode="gray">
            <a:xfrm>
              <a:off x="5248" y="200"/>
              <a:ext cx="89" cy="108"/>
            </a:xfrm>
            <a:custGeom>
              <a:avLst/>
              <a:gdLst/>
              <a:ahLst/>
              <a:cxnLst>
                <a:cxn ang="0">
                  <a:pos x="1427" y="0"/>
                </a:cxn>
                <a:cxn ang="0">
                  <a:pos x="2240" y="0"/>
                </a:cxn>
                <a:cxn ang="0">
                  <a:pos x="2068" y="237"/>
                </a:cxn>
                <a:cxn ang="0">
                  <a:pos x="2067" y="1838"/>
                </a:cxn>
                <a:cxn ang="0">
                  <a:pos x="1122" y="2700"/>
                </a:cxn>
                <a:cxn ang="0">
                  <a:pos x="166" y="1838"/>
                </a:cxn>
                <a:cxn ang="0">
                  <a:pos x="166" y="237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1" y="237"/>
                </a:cxn>
                <a:cxn ang="0">
                  <a:pos x="630" y="1838"/>
                </a:cxn>
                <a:cxn ang="0">
                  <a:pos x="1122" y="2413"/>
                </a:cxn>
                <a:cxn ang="0">
                  <a:pos x="1602" y="1838"/>
                </a:cxn>
                <a:cxn ang="0">
                  <a:pos x="1603" y="237"/>
                </a:cxn>
                <a:cxn ang="0">
                  <a:pos x="1427" y="0"/>
                </a:cxn>
              </a:cxnLst>
              <a:rect l="0" t="0" r="r" b="b"/>
              <a:pathLst>
                <a:path w="2240" h="2700">
                  <a:moveTo>
                    <a:pt x="1427" y="0"/>
                  </a:moveTo>
                  <a:cubicBezTo>
                    <a:pt x="2240" y="0"/>
                    <a:pt x="2240" y="0"/>
                    <a:pt x="2240" y="0"/>
                  </a:cubicBezTo>
                  <a:cubicBezTo>
                    <a:pt x="2240" y="0"/>
                    <a:pt x="2068" y="95"/>
                    <a:pt x="2068" y="237"/>
                  </a:cubicBezTo>
                  <a:cubicBezTo>
                    <a:pt x="2068" y="238"/>
                    <a:pt x="2067" y="1838"/>
                    <a:pt x="2067" y="1838"/>
                  </a:cubicBezTo>
                  <a:cubicBezTo>
                    <a:pt x="2067" y="2494"/>
                    <a:pt x="1501" y="2700"/>
                    <a:pt x="1122" y="2700"/>
                  </a:cubicBezTo>
                  <a:cubicBezTo>
                    <a:pt x="750" y="2700"/>
                    <a:pt x="166" y="2491"/>
                    <a:pt x="166" y="1838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94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1" y="94"/>
                    <a:pt x="631" y="237"/>
                  </a:cubicBezTo>
                  <a:cubicBezTo>
                    <a:pt x="630" y="1838"/>
                    <a:pt x="630" y="1838"/>
                    <a:pt x="630" y="1838"/>
                  </a:cubicBezTo>
                  <a:cubicBezTo>
                    <a:pt x="630" y="2178"/>
                    <a:pt x="856" y="2412"/>
                    <a:pt x="1122" y="2413"/>
                  </a:cubicBezTo>
                  <a:cubicBezTo>
                    <a:pt x="1388" y="2414"/>
                    <a:pt x="1602" y="2174"/>
                    <a:pt x="1602" y="1838"/>
                  </a:cubicBezTo>
                  <a:cubicBezTo>
                    <a:pt x="1603" y="237"/>
                    <a:pt x="1603" y="237"/>
                    <a:pt x="1603" y="237"/>
                  </a:cubicBezTo>
                  <a:cubicBezTo>
                    <a:pt x="1603" y="94"/>
                    <a:pt x="1427" y="0"/>
                    <a:pt x="1427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6171" name="Freeform 27"/>
            <p:cNvSpPr>
              <a:spLocks/>
            </p:cNvSpPr>
            <p:nvPr userDrawn="1"/>
          </p:nvSpPr>
          <p:spPr bwMode="gray">
            <a:xfrm>
              <a:off x="5489" y="198"/>
              <a:ext cx="69" cy="110"/>
            </a:xfrm>
            <a:custGeom>
              <a:avLst/>
              <a:gdLst/>
              <a:ahLst/>
              <a:cxnLst>
                <a:cxn ang="0">
                  <a:pos x="1467" y="479"/>
                </a:cxn>
                <a:cxn ang="0">
                  <a:pos x="1019" y="276"/>
                </a:cxn>
                <a:cxn ang="0">
                  <a:pos x="504" y="677"/>
                </a:cxn>
                <a:cxn ang="0">
                  <a:pos x="995" y="1174"/>
                </a:cxn>
                <a:cxn ang="0">
                  <a:pos x="1705" y="1974"/>
                </a:cxn>
                <a:cxn ang="0">
                  <a:pos x="651" y="2755"/>
                </a:cxn>
                <a:cxn ang="0">
                  <a:pos x="155" y="2686"/>
                </a:cxn>
                <a:cxn ang="0">
                  <a:pos x="0" y="2177"/>
                </a:cxn>
                <a:cxn ang="0">
                  <a:pos x="658" y="2466"/>
                </a:cxn>
                <a:cxn ang="0">
                  <a:pos x="1252" y="2030"/>
                </a:cxn>
                <a:cxn ang="0">
                  <a:pos x="46" y="731"/>
                </a:cxn>
                <a:cxn ang="0">
                  <a:pos x="973" y="0"/>
                </a:cxn>
                <a:cxn ang="0">
                  <a:pos x="1467" y="69"/>
                </a:cxn>
                <a:cxn ang="0">
                  <a:pos x="1467" y="479"/>
                </a:cxn>
              </a:cxnLst>
              <a:rect l="0" t="0" r="r" b="b"/>
              <a:pathLst>
                <a:path w="1707" h="2755">
                  <a:moveTo>
                    <a:pt x="1467" y="479"/>
                  </a:moveTo>
                  <a:cubicBezTo>
                    <a:pt x="1467" y="479"/>
                    <a:pt x="1352" y="277"/>
                    <a:pt x="1019" y="276"/>
                  </a:cubicBezTo>
                  <a:cubicBezTo>
                    <a:pt x="686" y="275"/>
                    <a:pt x="505" y="450"/>
                    <a:pt x="504" y="677"/>
                  </a:cubicBezTo>
                  <a:cubicBezTo>
                    <a:pt x="503" y="934"/>
                    <a:pt x="696" y="1031"/>
                    <a:pt x="995" y="1174"/>
                  </a:cubicBezTo>
                  <a:cubicBezTo>
                    <a:pt x="1279" y="1311"/>
                    <a:pt x="1707" y="1499"/>
                    <a:pt x="1705" y="1974"/>
                  </a:cubicBezTo>
                  <a:cubicBezTo>
                    <a:pt x="1704" y="2399"/>
                    <a:pt x="1327" y="2755"/>
                    <a:pt x="651" y="2755"/>
                  </a:cubicBezTo>
                  <a:cubicBezTo>
                    <a:pt x="442" y="2754"/>
                    <a:pt x="155" y="2686"/>
                    <a:pt x="155" y="2686"/>
                  </a:cubicBezTo>
                  <a:cubicBezTo>
                    <a:pt x="0" y="2177"/>
                    <a:pt x="0" y="2177"/>
                    <a:pt x="0" y="2177"/>
                  </a:cubicBezTo>
                  <a:cubicBezTo>
                    <a:pt x="143" y="2316"/>
                    <a:pt x="397" y="2466"/>
                    <a:pt x="658" y="2466"/>
                  </a:cubicBezTo>
                  <a:cubicBezTo>
                    <a:pt x="929" y="2466"/>
                    <a:pt x="1252" y="2298"/>
                    <a:pt x="1252" y="2030"/>
                  </a:cubicBezTo>
                  <a:cubicBezTo>
                    <a:pt x="1252" y="1512"/>
                    <a:pt x="46" y="1598"/>
                    <a:pt x="46" y="731"/>
                  </a:cubicBezTo>
                  <a:cubicBezTo>
                    <a:pt x="46" y="433"/>
                    <a:pt x="254" y="0"/>
                    <a:pt x="973" y="0"/>
                  </a:cubicBezTo>
                  <a:cubicBezTo>
                    <a:pt x="1207" y="0"/>
                    <a:pt x="1467" y="69"/>
                    <a:pt x="1467" y="69"/>
                  </a:cubicBezTo>
                  <a:lnTo>
                    <a:pt x="1467" y="4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2" name="Rectangle 3"/>
          <p:cNvSpPr txBox="1">
            <a:spLocks noChangeArrowheads="1"/>
          </p:cNvSpPr>
          <p:nvPr userDrawn="1"/>
        </p:nvSpPr>
        <p:spPr bwMode="gray">
          <a:xfrm>
            <a:off x="6064250" y="6545263"/>
            <a:ext cx="2895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fontAlgn="base">
              <a:defRPr kumimoji="0" sz="8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de-DE" dirty="0">
                <a:solidFill>
                  <a:prstClr val="black"/>
                </a:solidFill>
                <a:ea typeface="ＭＳ Ｐゴシック"/>
              </a:rPr>
              <a:t>Copyright </a:t>
            </a:r>
            <a:r>
              <a:rPr lang="ja-JP" altLang="de-DE" dirty="0" smtClean="0">
                <a:solidFill>
                  <a:prstClr val="black"/>
                </a:solidFill>
                <a:ea typeface="ＭＳ Ｐゴシック"/>
              </a:rPr>
              <a:t>201</a:t>
            </a:r>
            <a:r>
              <a:rPr lang="en-US" altLang="ja-JP" dirty="0" smtClean="0">
                <a:solidFill>
                  <a:prstClr val="black"/>
                </a:solidFill>
                <a:ea typeface="ＭＳ Ｐゴシック"/>
              </a:rPr>
              <a:t>6</a:t>
            </a:r>
            <a:r>
              <a:rPr lang="ja-JP" altLang="de-DE" dirty="0" smtClean="0">
                <a:solidFill>
                  <a:prstClr val="black"/>
                </a:solidFill>
                <a:ea typeface="ＭＳ Ｐゴシック"/>
              </a:rPr>
              <a:t> </a:t>
            </a:r>
            <a:r>
              <a:rPr lang="ja-JP" altLang="de-DE" dirty="0">
                <a:solidFill>
                  <a:prstClr val="black"/>
                </a:solidFill>
                <a:ea typeface="ＭＳ Ｐゴシック"/>
              </a:rPr>
              <a:t>FUJITSU LIMITED</a:t>
            </a:r>
            <a:endParaRPr lang="de-DE" altLang="ja-JP" dirty="0">
              <a:solidFill>
                <a:prstClr val="black"/>
              </a:solidFill>
              <a:ea typeface="ＭＳ Ｐゴシック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736" r:id="rId3"/>
    <p:sldLayoutId id="2147483734" r:id="rId4"/>
    <p:sldLayoutId id="214748373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tabLst>
          <a:tab pos="3676650" algn="l"/>
        </a:tabLst>
        <a:defRPr kumimoji="1" sz="3200">
          <a:solidFill>
            <a:schemeClr val="tx2"/>
          </a:solidFill>
          <a:latin typeface="HG丸ｺﾞｼｯｸM-PRO" pitchFamily="50" charset="-128"/>
          <a:ea typeface="HG丸ｺﾞｼｯｸM-PRO" pitchFamily="50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3676650" algn="l"/>
        </a:tabLs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tabLst>
          <a:tab pos="3676650" algn="l"/>
        </a:tabLs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tabLst>
          <a:tab pos="3676650" algn="l"/>
        </a:tabLs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tabLst>
          <a:tab pos="3676650" algn="l"/>
        </a:tabLs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3676650" algn="l"/>
        </a:tabLs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3676650" algn="l"/>
        </a:tabLs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3676650" algn="l"/>
        </a:tabLs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3676650" algn="l"/>
        </a:tabLs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290513" indent="-290513" algn="l" defTabSz="457200" rtl="0" fontAlgn="base">
        <a:lnSpc>
          <a:spcPct val="95000"/>
        </a:lnSpc>
        <a:spcBef>
          <a:spcPct val="20000"/>
        </a:spcBef>
        <a:spcAft>
          <a:spcPct val="10000"/>
        </a:spcAft>
        <a:buClr>
          <a:srgbClr val="A30B1A"/>
        </a:buClr>
        <a:buFont typeface="Wingdings" pitchFamily="2" charset="2"/>
        <a:buChar char="n"/>
        <a:defRPr kumimoji="1" sz="2400">
          <a:solidFill>
            <a:srgbClr val="000000"/>
          </a:solidFill>
          <a:latin typeface="HG丸ｺﾞｼｯｸM-PRO" pitchFamily="50" charset="-128"/>
          <a:ea typeface="HG丸ｺﾞｼｯｸM-PRO" pitchFamily="50" charset="-128"/>
          <a:cs typeface="+mn-cs"/>
        </a:defRPr>
      </a:lvl1pPr>
      <a:lvl2pPr marL="581025" indent="-242888" algn="l" defTabSz="457200" rtl="0" fontAlgn="base">
        <a:lnSpc>
          <a:spcPct val="95000"/>
        </a:lnSpc>
        <a:spcBef>
          <a:spcPct val="20000"/>
        </a:spcBef>
        <a:spcAft>
          <a:spcPct val="10000"/>
        </a:spcAft>
        <a:buClr>
          <a:srgbClr val="87867E"/>
        </a:buClr>
        <a:buFont typeface="Wingdings" pitchFamily="2" charset="2"/>
        <a:buChar char="n"/>
        <a:defRPr kumimoji="1" sz="2000">
          <a:solidFill>
            <a:srgbClr val="000000"/>
          </a:solidFill>
          <a:latin typeface="HG丸ｺﾞｼｯｸM-PRO" pitchFamily="50" charset="-128"/>
          <a:ea typeface="HG丸ｺﾞｼｯｸM-PRO" pitchFamily="50" charset="-128"/>
          <a:cs typeface="+mn-cs"/>
        </a:defRPr>
      </a:lvl2pPr>
      <a:lvl3pPr marL="795338" indent="-138113" algn="l" defTabSz="457200" rtl="0" fontAlgn="base">
        <a:lnSpc>
          <a:spcPct val="95000"/>
        </a:lnSpc>
        <a:spcBef>
          <a:spcPct val="20000"/>
        </a:spcBef>
        <a:spcAft>
          <a:spcPct val="10000"/>
        </a:spcAft>
        <a:buClr>
          <a:srgbClr val="87867E"/>
        </a:buClr>
        <a:buSzPct val="100000"/>
        <a:buChar char="•"/>
        <a:defRPr kumimoji="1">
          <a:solidFill>
            <a:srgbClr val="000000"/>
          </a:solidFill>
          <a:latin typeface="HG丸ｺﾞｼｯｸM-PRO" pitchFamily="50" charset="-128"/>
          <a:ea typeface="HG丸ｺﾞｼｯｸM-PRO" pitchFamily="50" charset="-128"/>
          <a:cs typeface="+mn-cs"/>
        </a:defRPr>
      </a:lvl3pPr>
      <a:lvl4pPr marL="1014413" indent="-134938" algn="l" defTabSz="457200" rtl="0" fontAlgn="base">
        <a:lnSpc>
          <a:spcPct val="95000"/>
        </a:lnSpc>
        <a:spcBef>
          <a:spcPct val="20000"/>
        </a:spcBef>
        <a:spcAft>
          <a:spcPct val="10000"/>
        </a:spcAft>
        <a:buClr>
          <a:srgbClr val="87867E"/>
        </a:buClr>
        <a:buSzPct val="100000"/>
        <a:buChar char="•"/>
        <a:defRPr kumimoji="1" sz="1600">
          <a:solidFill>
            <a:srgbClr val="000000"/>
          </a:solidFill>
          <a:latin typeface="HG丸ｺﾞｼｯｸM-PRO" pitchFamily="50" charset="-128"/>
          <a:ea typeface="HG丸ｺﾞｼｯｸM-PRO" pitchFamily="50" charset="-128"/>
          <a:cs typeface="+mn-cs"/>
        </a:defRPr>
      </a:lvl4pPr>
      <a:lvl5pPr marL="2305050" indent="365125" algn="l" defTabSz="457200" rtl="0" fontAlgn="base">
        <a:spcBef>
          <a:spcPct val="0"/>
        </a:spcBef>
        <a:spcAft>
          <a:spcPct val="0"/>
        </a:spcAft>
        <a:buBlip>
          <a:blip r:embed="rId8"/>
        </a:buBlip>
        <a:defRPr kumimoji="1" sz="2000">
          <a:solidFill>
            <a:srgbClr val="000000"/>
          </a:solidFill>
          <a:latin typeface="+mn-lt"/>
          <a:ea typeface="+mn-ea"/>
          <a:cs typeface="+mn-cs"/>
        </a:defRPr>
      </a:lvl5pPr>
      <a:lvl6pPr marL="2762250" indent="365125" algn="l" defTabSz="457200" rtl="0" fontAlgn="base">
        <a:spcBef>
          <a:spcPct val="0"/>
        </a:spcBef>
        <a:spcAft>
          <a:spcPct val="0"/>
        </a:spcAft>
        <a:buBlip>
          <a:blip r:embed="rId8"/>
        </a:buBlip>
        <a:defRPr kumimoji="1" sz="2000">
          <a:solidFill>
            <a:srgbClr val="000000"/>
          </a:solidFill>
          <a:latin typeface="+mn-lt"/>
          <a:ea typeface="+mn-ea"/>
          <a:cs typeface="+mn-cs"/>
        </a:defRPr>
      </a:lvl6pPr>
      <a:lvl7pPr marL="3219450" indent="365125" algn="l" defTabSz="457200" rtl="0" fontAlgn="base">
        <a:spcBef>
          <a:spcPct val="0"/>
        </a:spcBef>
        <a:spcAft>
          <a:spcPct val="0"/>
        </a:spcAft>
        <a:buBlip>
          <a:blip r:embed="rId8"/>
        </a:buBlip>
        <a:defRPr kumimoji="1" sz="2000">
          <a:solidFill>
            <a:srgbClr val="000000"/>
          </a:solidFill>
          <a:latin typeface="+mn-lt"/>
          <a:ea typeface="+mn-ea"/>
          <a:cs typeface="+mn-cs"/>
        </a:defRPr>
      </a:lvl7pPr>
      <a:lvl8pPr marL="3676650" indent="365125" algn="l" defTabSz="457200" rtl="0" fontAlgn="base">
        <a:spcBef>
          <a:spcPct val="0"/>
        </a:spcBef>
        <a:spcAft>
          <a:spcPct val="0"/>
        </a:spcAft>
        <a:buBlip>
          <a:blip r:embed="rId8"/>
        </a:buBlip>
        <a:defRPr kumimoji="1" sz="2000">
          <a:solidFill>
            <a:srgbClr val="000000"/>
          </a:solidFill>
          <a:latin typeface="+mn-lt"/>
          <a:ea typeface="+mn-ea"/>
          <a:cs typeface="+mn-cs"/>
        </a:defRPr>
      </a:lvl8pPr>
      <a:lvl9pPr marL="4133850" indent="365125" algn="l" defTabSz="457200" rtl="0" fontAlgn="base">
        <a:spcBef>
          <a:spcPct val="0"/>
        </a:spcBef>
        <a:spcAft>
          <a:spcPct val="0"/>
        </a:spcAft>
        <a:buBlip>
          <a:blip r:embed="rId8"/>
        </a:buBlip>
        <a:defRPr kumimoji="1"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8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13" Type="http://schemas.openxmlformats.org/officeDocument/2006/relationships/image" Target="../media/image91.jpeg"/><Relationship Id="rId3" Type="http://schemas.openxmlformats.org/officeDocument/2006/relationships/image" Target="../media/image81.jpe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jpeg"/><Relationship Id="rId9" Type="http://schemas.openxmlformats.org/officeDocument/2006/relationships/image" Target="../media/image8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4" Type="http://schemas.openxmlformats.org/officeDocument/2006/relationships/image" Target="../media/image9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jpe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18.wmf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trustedcomputinggroup.org/members/insight_international_corp" TargetMode="External"/><Relationship Id="rId18" Type="http://schemas.openxmlformats.org/officeDocument/2006/relationships/image" Target="../media/image31.png"/><Relationship Id="rId26" Type="http://schemas.openxmlformats.org/officeDocument/2006/relationships/image" Target="../media/image39.jpeg"/><Relationship Id="rId39" Type="http://schemas.openxmlformats.org/officeDocument/2006/relationships/image" Target="../media/image52.png"/><Relationship Id="rId21" Type="http://schemas.openxmlformats.org/officeDocument/2006/relationships/image" Target="../media/image34.jpeg"/><Relationship Id="rId34" Type="http://schemas.openxmlformats.org/officeDocument/2006/relationships/image" Target="../media/image47.png"/><Relationship Id="rId42" Type="http://schemas.openxmlformats.org/officeDocument/2006/relationships/image" Target="../media/image55.jpeg"/><Relationship Id="rId47" Type="http://schemas.openxmlformats.org/officeDocument/2006/relationships/image" Target="../media/image60.jpeg"/><Relationship Id="rId50" Type="http://schemas.openxmlformats.org/officeDocument/2006/relationships/image" Target="../media/image63.jpeg"/><Relationship Id="rId55" Type="http://schemas.openxmlformats.org/officeDocument/2006/relationships/image" Target="../media/image68.png"/><Relationship Id="rId7" Type="http://schemas.openxmlformats.org/officeDocument/2006/relationships/hyperlink" Target="http://www.trustedcomputinggroup.org/members/infineon_technologies_ag" TargetMode="External"/><Relationship Id="rId2" Type="http://schemas.openxmlformats.org/officeDocument/2006/relationships/image" Target="../media/image21.png"/><Relationship Id="rId16" Type="http://schemas.openxmlformats.org/officeDocument/2006/relationships/image" Target="../media/image29.jpeg"/><Relationship Id="rId20" Type="http://schemas.openxmlformats.org/officeDocument/2006/relationships/image" Target="../media/image33.emf"/><Relationship Id="rId29" Type="http://schemas.openxmlformats.org/officeDocument/2006/relationships/image" Target="../media/image42.wmf"/><Relationship Id="rId41" Type="http://schemas.openxmlformats.org/officeDocument/2006/relationships/image" Target="../media/image54.jpeg"/><Relationship Id="rId54" Type="http://schemas.openxmlformats.org/officeDocument/2006/relationships/image" Target="../media/image67.jpeg"/><Relationship Id="rId6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11" Type="http://schemas.openxmlformats.org/officeDocument/2006/relationships/hyperlink" Target="http://www.trustedcomputinggroup.org/members/oracle" TargetMode="External"/><Relationship Id="rId24" Type="http://schemas.openxmlformats.org/officeDocument/2006/relationships/image" Target="../media/image37.jpeg"/><Relationship Id="rId32" Type="http://schemas.openxmlformats.org/officeDocument/2006/relationships/image" Target="../media/image45.png"/><Relationship Id="rId37" Type="http://schemas.openxmlformats.org/officeDocument/2006/relationships/image" Target="../media/image50.jpeg"/><Relationship Id="rId40" Type="http://schemas.openxmlformats.org/officeDocument/2006/relationships/image" Target="../media/image53.jpeg"/><Relationship Id="rId45" Type="http://schemas.openxmlformats.org/officeDocument/2006/relationships/image" Target="../media/image58.jpeg"/><Relationship Id="rId53" Type="http://schemas.openxmlformats.org/officeDocument/2006/relationships/image" Target="../media/image66.jpeg"/><Relationship Id="rId58" Type="http://schemas.openxmlformats.org/officeDocument/2006/relationships/image" Target="../media/image71.png"/><Relationship Id="rId5" Type="http://schemas.openxmlformats.org/officeDocument/2006/relationships/hyperlink" Target="http://www.trustedcomputinggroup.org/members/ibm" TargetMode="External"/><Relationship Id="rId15" Type="http://schemas.openxmlformats.org/officeDocument/2006/relationships/image" Target="../media/image28.png"/><Relationship Id="rId23" Type="http://schemas.openxmlformats.org/officeDocument/2006/relationships/image" Target="../media/image36.jpeg"/><Relationship Id="rId28" Type="http://schemas.openxmlformats.org/officeDocument/2006/relationships/image" Target="../media/image41.jpeg"/><Relationship Id="rId36" Type="http://schemas.openxmlformats.org/officeDocument/2006/relationships/image" Target="../media/image49.jpeg"/><Relationship Id="rId49" Type="http://schemas.openxmlformats.org/officeDocument/2006/relationships/image" Target="../media/image62.jpeg"/><Relationship Id="rId57" Type="http://schemas.openxmlformats.org/officeDocument/2006/relationships/image" Target="../media/image70.png"/><Relationship Id="rId61" Type="http://schemas.openxmlformats.org/officeDocument/2006/relationships/image" Target="../media/image74.png"/><Relationship Id="rId10" Type="http://schemas.openxmlformats.org/officeDocument/2006/relationships/image" Target="../media/image25.jpeg"/><Relationship Id="rId19" Type="http://schemas.openxmlformats.org/officeDocument/2006/relationships/image" Target="../media/image32.png"/><Relationship Id="rId31" Type="http://schemas.openxmlformats.org/officeDocument/2006/relationships/image" Target="../media/image44.png"/><Relationship Id="rId44" Type="http://schemas.openxmlformats.org/officeDocument/2006/relationships/image" Target="../media/image57.jpeg"/><Relationship Id="rId52" Type="http://schemas.openxmlformats.org/officeDocument/2006/relationships/image" Target="../media/image65.jpeg"/><Relationship Id="rId60" Type="http://schemas.openxmlformats.org/officeDocument/2006/relationships/image" Target="../media/image73.png"/><Relationship Id="rId4" Type="http://schemas.openxmlformats.org/officeDocument/2006/relationships/image" Target="../media/image22.png"/><Relationship Id="rId9" Type="http://schemas.openxmlformats.org/officeDocument/2006/relationships/hyperlink" Target="http://www.trustedcomputinggroup.org/members/intel_corporation" TargetMode="External"/><Relationship Id="rId14" Type="http://schemas.openxmlformats.org/officeDocument/2006/relationships/image" Target="../media/image27.jpeg"/><Relationship Id="rId22" Type="http://schemas.openxmlformats.org/officeDocument/2006/relationships/image" Target="../media/image35.jpeg"/><Relationship Id="rId27" Type="http://schemas.openxmlformats.org/officeDocument/2006/relationships/image" Target="../media/image40.jpeg"/><Relationship Id="rId30" Type="http://schemas.openxmlformats.org/officeDocument/2006/relationships/image" Target="../media/image43.jpeg"/><Relationship Id="rId35" Type="http://schemas.openxmlformats.org/officeDocument/2006/relationships/image" Target="../media/image48.jpeg"/><Relationship Id="rId43" Type="http://schemas.openxmlformats.org/officeDocument/2006/relationships/image" Target="../media/image56.jpeg"/><Relationship Id="rId48" Type="http://schemas.openxmlformats.org/officeDocument/2006/relationships/image" Target="../media/image61.jpeg"/><Relationship Id="rId56" Type="http://schemas.openxmlformats.org/officeDocument/2006/relationships/image" Target="../media/image69.png"/><Relationship Id="rId8" Type="http://schemas.openxmlformats.org/officeDocument/2006/relationships/image" Target="../media/image24.jpeg"/><Relationship Id="rId51" Type="http://schemas.openxmlformats.org/officeDocument/2006/relationships/image" Target="../media/image64.gif"/><Relationship Id="rId3" Type="http://schemas.openxmlformats.org/officeDocument/2006/relationships/hyperlink" Target="http://www.trustedcomputinggroup.org/members/hewlettpackard" TargetMode="External"/><Relationship Id="rId12" Type="http://schemas.openxmlformats.org/officeDocument/2006/relationships/image" Target="../media/image26.png"/><Relationship Id="rId17" Type="http://schemas.openxmlformats.org/officeDocument/2006/relationships/image" Target="../media/image30.png"/><Relationship Id="rId25" Type="http://schemas.openxmlformats.org/officeDocument/2006/relationships/image" Target="../media/image38.jpeg"/><Relationship Id="rId33" Type="http://schemas.openxmlformats.org/officeDocument/2006/relationships/image" Target="../media/image46.jpeg"/><Relationship Id="rId38" Type="http://schemas.openxmlformats.org/officeDocument/2006/relationships/image" Target="../media/image51.jpeg"/><Relationship Id="rId46" Type="http://schemas.openxmlformats.org/officeDocument/2006/relationships/image" Target="../media/image59.png"/><Relationship Id="rId59" Type="http://schemas.openxmlformats.org/officeDocument/2006/relationships/image" Target="../media/image7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/>
          <p:cNvSpPr>
            <a:spLocks noGrp="1" noChangeArrowheads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1302900" y="4653137"/>
            <a:ext cx="7661588" cy="1512167"/>
          </a:xfrm>
        </p:spPr>
        <p:txBody>
          <a:bodyPr/>
          <a:lstStyle/>
          <a:p>
            <a:pPr algn="r" eaLnBrk="1" hangingPunct="1"/>
            <a:r>
              <a:rPr lang="en-US" altLang="ja-JP" dirty="0" smtClean="0">
                <a:solidFill>
                  <a:schemeClr val="tx1"/>
                </a:solidFill>
                <a:latin typeface="+mn-lt"/>
              </a:rPr>
              <a:t>Seigo Kotani, Ph. D.</a:t>
            </a:r>
            <a:endParaRPr lang="en-US" altLang="ja-JP" dirty="0">
              <a:solidFill>
                <a:schemeClr val="tx1"/>
              </a:solidFill>
              <a:latin typeface="+mn-lt"/>
            </a:endParaRPr>
          </a:p>
          <a:p>
            <a:pPr algn="r" eaLnBrk="1" hangingPunct="1"/>
            <a:r>
              <a:rPr lang="en-US" altLang="ja-JP" sz="2400" dirty="0" smtClean="0">
                <a:solidFill>
                  <a:schemeClr val="tx1"/>
                </a:solidFill>
                <a:latin typeface="+mn-lt"/>
              </a:rPr>
              <a:t>Principal Expert, </a:t>
            </a:r>
            <a:r>
              <a:rPr lang="en-US" altLang="ja-JP" sz="2400" dirty="0">
                <a:solidFill>
                  <a:schemeClr val="tx1"/>
                </a:solidFill>
                <a:latin typeface="+mn-lt"/>
              </a:rPr>
              <a:t>Mobility </a:t>
            </a:r>
            <a:r>
              <a:rPr lang="en-US" altLang="ja-JP" sz="2400" dirty="0" err="1">
                <a:solidFill>
                  <a:schemeClr val="tx1"/>
                </a:solidFill>
                <a:latin typeface="+mn-lt"/>
              </a:rPr>
              <a:t>IoT</a:t>
            </a:r>
            <a:r>
              <a:rPr lang="en-US" altLang="ja-JP" sz="2400" dirty="0">
                <a:solidFill>
                  <a:schemeClr val="tx1"/>
                </a:solidFill>
                <a:latin typeface="+mn-lt"/>
              </a:rPr>
              <a:t> Business </a:t>
            </a:r>
            <a:r>
              <a:rPr lang="en-US" altLang="ja-JP" sz="2400" dirty="0" smtClean="0">
                <a:solidFill>
                  <a:schemeClr val="tx1"/>
                </a:solidFill>
                <a:latin typeface="+mn-lt"/>
              </a:rPr>
              <a:t>Unit, Fujitsu Ltd.</a:t>
            </a:r>
          </a:p>
          <a:p>
            <a:pPr algn="r" eaLnBrk="1" hangingPunct="1"/>
            <a:r>
              <a:rPr lang="en-US" altLang="ja-JP" sz="2400" dirty="0" smtClean="0">
                <a:solidFill>
                  <a:schemeClr val="tx1"/>
                </a:solidFill>
                <a:latin typeface="+mn-lt"/>
              </a:rPr>
              <a:t>TCG* Board of Director, Co-Chair of Embedded Systems WG and Vehicle Services Subgroup</a:t>
            </a:r>
          </a:p>
          <a:p>
            <a:pPr algn="r" eaLnBrk="1" hangingPunct="1"/>
            <a:r>
              <a:rPr lang="en-US" altLang="ja-JP" sz="2400" dirty="0" smtClean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494" y="1628800"/>
            <a:ext cx="8496994" cy="2360612"/>
          </a:xfrm>
        </p:spPr>
        <p:txBody>
          <a:bodyPr/>
          <a:lstStyle/>
          <a:p>
            <a:pPr eaLnBrk="1" hangingPunct="1"/>
            <a:r>
              <a:rPr lang="en-US" altLang="ja-JP" sz="3600" dirty="0">
                <a:latin typeface="+mn-lt"/>
              </a:rPr>
              <a:t>Defending Vehicle ECUs from Malicious Attacks and Intrusions </a:t>
            </a:r>
            <a:r>
              <a:rPr lang="en-US" altLang="ja-JP" sz="3600" dirty="0" smtClean="0">
                <a:latin typeface="+mn-lt"/>
              </a:rPr>
              <a:t/>
            </a:r>
            <a:br>
              <a:rPr lang="en-US" altLang="ja-JP" sz="3600" dirty="0" smtClean="0">
                <a:latin typeface="+mn-lt"/>
              </a:rPr>
            </a:br>
            <a:r>
              <a:rPr lang="en-US" altLang="ja-JP" sz="3600" dirty="0" smtClean="0">
                <a:latin typeface="+mn-lt"/>
              </a:rPr>
              <a:t>Using </a:t>
            </a:r>
            <a:r>
              <a:rPr lang="en-US" altLang="ja-JP" sz="3600" dirty="0">
                <a:latin typeface="+mn-lt"/>
              </a:rPr>
              <a:t>Hardware Security Modules </a:t>
            </a:r>
            <a:r>
              <a:rPr lang="en-US" altLang="ja-JP" sz="3200" dirty="0">
                <a:latin typeface="+mn-lt"/>
              </a:rPr>
              <a:t>(HSM)</a:t>
            </a:r>
            <a:endParaRPr lang="ja-JP" altLang="en-US" sz="3200" b="1" dirty="0" smtClean="0">
              <a:latin typeface="+mn-lt"/>
              <a:ea typeface="ＭＳ ゴシック" panose="020B0609070205080204" pitchFamily="49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5761" y="188640"/>
            <a:ext cx="6759158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ITU/TTC Workshop on </a:t>
            </a:r>
            <a:endParaRPr lang="en-US" altLang="ja-JP" sz="2000" dirty="0" smtClean="0">
              <a:solidFill>
                <a:schemeClr val="bg1"/>
              </a:solidFill>
              <a:latin typeface="+mn-lt"/>
            </a:endParaRPr>
          </a:p>
          <a:p>
            <a:pPr algn="l">
              <a:defRPr/>
            </a:pPr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How </a:t>
            </a:r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Communications </a:t>
            </a:r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will </a:t>
            </a:r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Change Vehicles and </a:t>
            </a:r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Transport</a:t>
            </a:r>
          </a:p>
          <a:p>
            <a:pPr algn="l">
              <a:defRPr/>
            </a:pPr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July </a:t>
            </a:r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4, </a:t>
            </a:r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2016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8" descr="TCG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5805264"/>
            <a:ext cx="253480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正方形/長方形 1"/>
          <p:cNvSpPr/>
          <p:nvPr/>
        </p:nvSpPr>
        <p:spPr>
          <a:xfrm>
            <a:off x="120328" y="5723964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tx1"/>
                </a:solidFill>
                <a:latin typeface="+mn-lt"/>
              </a:rPr>
              <a:t>*</a:t>
            </a:r>
            <a:endParaRPr lang="ja-JP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417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3"/>
          <p:cNvSpPr txBox="1">
            <a:spLocks/>
          </p:cNvSpPr>
          <p:nvPr/>
        </p:nvSpPr>
        <p:spPr bwMode="gray">
          <a:xfrm>
            <a:off x="107503" y="116632"/>
            <a:ext cx="7858125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200" b="0" kern="12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ja-JP" dirty="0">
                <a:solidFill>
                  <a:srgbClr val="000000"/>
                </a:solidFill>
                <a:latin typeface="+mn-lt"/>
              </a:rPr>
              <a:t>Standardization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3E1E10-AEDE-4055-874C-E2F6925CDDD6}" type="slidenum">
              <a:rPr lang="ja-JP" altLang="de-DE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de-DE" altLang="ja-JP">
              <a:solidFill>
                <a:prstClr val="black"/>
              </a:solidFill>
            </a:endParaRPr>
          </a:p>
        </p:txBody>
      </p:sp>
      <p:sp>
        <p:nvSpPr>
          <p:cNvPr id="58" name="Content Placeholder 9"/>
          <p:cNvSpPr txBox="1">
            <a:spLocks/>
          </p:cNvSpPr>
          <p:nvPr/>
        </p:nvSpPr>
        <p:spPr>
          <a:xfrm>
            <a:off x="179512" y="764704"/>
            <a:ext cx="8640960" cy="532859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90513" indent="-2905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A30B1A"/>
              </a:buClr>
              <a:buFont typeface="Wingdings" pitchFamily="2" charset="2"/>
              <a:buChar char="n"/>
              <a:defRPr kumimoji="1" sz="24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+mn-cs"/>
              </a:defRPr>
            </a:lvl1pPr>
            <a:lvl2pPr marL="581025" indent="-24288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+mn-cs"/>
              </a:defRPr>
            </a:lvl2pPr>
            <a:lvl3pPr marL="795338" indent="-1381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+mn-cs"/>
              </a:defRPr>
            </a:lvl3pPr>
            <a:lvl4pPr marL="1014413" indent="-13493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+mn-cs"/>
              </a:defRPr>
            </a:lvl4pPr>
            <a:lvl5pPr marL="23050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7622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2194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6766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1338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 smtClean="0">
                <a:latin typeface="+mn-lt"/>
              </a:rPr>
              <a:t> Trusted Computing Technologies </a:t>
            </a:r>
          </a:p>
          <a:p>
            <a:pPr marL="400050" lvl="1" indent="0"/>
            <a:r>
              <a:rPr lang="en-US" sz="1800" kern="0" dirty="0" smtClean="0">
                <a:latin typeface="+mn-lt"/>
              </a:rPr>
              <a:t> </a:t>
            </a:r>
            <a:r>
              <a:rPr lang="en-US" sz="1900" kern="0" dirty="0" smtClean="0">
                <a:latin typeface="+mn-lt"/>
              </a:rPr>
              <a:t>Trusted Platform Module (TPM) – hardware root-of-trust &amp; key storage</a:t>
            </a:r>
          </a:p>
          <a:p>
            <a:pPr marL="400050" lvl="1" indent="0"/>
            <a:r>
              <a:rPr lang="en-US" sz="1900" kern="0" dirty="0" smtClean="0">
                <a:latin typeface="+mn-lt"/>
              </a:rPr>
              <a:t> Trusted Network Connect (TNC) – access control &amp; endpoint compliance</a:t>
            </a:r>
          </a:p>
          <a:p>
            <a:pPr marL="400050" lvl="1" indent="0"/>
            <a:r>
              <a:rPr lang="en-US" sz="1900" kern="0" dirty="0" smtClean="0">
                <a:latin typeface="+mn-lt"/>
              </a:rPr>
              <a:t> Self-Encrypting Drive (SED) – hardware encryption &amp; fine-grained locking</a:t>
            </a:r>
          </a:p>
          <a:p>
            <a:pPr marL="400050" lvl="1" indent="0"/>
            <a:r>
              <a:rPr lang="en-US" sz="1900" kern="0" dirty="0" smtClean="0">
                <a:latin typeface="+mn-lt"/>
              </a:rPr>
              <a:t> Automotive, PC Client,  Mobile</a:t>
            </a:r>
            <a:r>
              <a:rPr lang="en-US" sz="1900" kern="0" dirty="0">
                <a:latin typeface="+mn-lt"/>
              </a:rPr>
              <a:t> </a:t>
            </a:r>
            <a:r>
              <a:rPr lang="en-US" sz="1900" kern="0" dirty="0" smtClean="0">
                <a:latin typeface="+mn-lt"/>
              </a:rPr>
              <a:t>– Profiles of TPM 2.0 Library Spec</a:t>
            </a:r>
          </a:p>
          <a:p>
            <a:pPr marL="0" indent="0"/>
            <a:r>
              <a:rPr lang="en-US" kern="0" dirty="0" smtClean="0">
                <a:latin typeface="+mn-lt"/>
              </a:rPr>
              <a:t> Trusted Computing Platforms</a:t>
            </a:r>
          </a:p>
          <a:p>
            <a:pPr marL="400050" lvl="1" indent="0"/>
            <a:r>
              <a:rPr lang="en-US" kern="0" dirty="0" smtClean="0">
                <a:latin typeface="+mn-lt"/>
              </a:rPr>
              <a:t> </a:t>
            </a:r>
            <a:r>
              <a:rPr lang="en-US" sz="1900" kern="0" dirty="0" smtClean="0">
                <a:latin typeface="+mn-lt"/>
              </a:rPr>
              <a:t>Interfaces across multiple platforms for trusted data, devices, and networks</a:t>
            </a:r>
          </a:p>
          <a:p>
            <a:pPr marL="400050" lvl="1" indent="0"/>
            <a:r>
              <a:rPr lang="en-US" sz="1900" kern="0" dirty="0" smtClean="0">
                <a:latin typeface="+mn-lt"/>
              </a:rPr>
              <a:t> Automotive, Embedded Systems, Internet of Things, Cloud/SDN, Virtual Machines, Servers, Desktops, Laptops, Tablets, Mobile Phones, and more</a:t>
            </a:r>
          </a:p>
          <a:p>
            <a:pPr marL="0" indent="0"/>
            <a:r>
              <a:rPr lang="en-US" kern="0" dirty="0" smtClean="0">
                <a:latin typeface="+mn-lt"/>
              </a:rPr>
              <a:t> </a:t>
            </a:r>
            <a:r>
              <a:rPr lang="en-US" kern="0" dirty="0">
                <a:latin typeface="+mn-lt"/>
              </a:rPr>
              <a:t>Formal Liaisons, Collaborators/Partners</a:t>
            </a:r>
            <a:endParaRPr lang="en-US" kern="0" dirty="0" smtClean="0">
              <a:latin typeface="+mn-lt"/>
            </a:endParaRPr>
          </a:p>
          <a:p>
            <a:pPr marL="400050" lvl="1" indent="0"/>
            <a:r>
              <a:rPr lang="en-US" sz="1800" kern="0" dirty="0" smtClean="0">
                <a:latin typeface="+mn-lt"/>
              </a:rPr>
              <a:t> </a:t>
            </a:r>
            <a:r>
              <a:rPr lang="en-US" sz="1900" kern="0" dirty="0" smtClean="0">
                <a:latin typeface="+mn-lt"/>
              </a:rPr>
              <a:t>ETSI, Global Platform, Industrial Internet Consortium (IIC), </a:t>
            </a:r>
            <a:r>
              <a:rPr lang="en-US" sz="1900" kern="0" dirty="0" err="1" smtClean="0">
                <a:latin typeface="+mn-lt"/>
              </a:rPr>
              <a:t>Mobey</a:t>
            </a:r>
            <a:r>
              <a:rPr lang="en-US" sz="1900" kern="0" dirty="0" smtClean="0">
                <a:latin typeface="+mn-lt"/>
              </a:rPr>
              <a:t> Forum, ISO, IEEE, IETF, OASIS, and more</a:t>
            </a:r>
            <a:endParaRPr lang="en-US" altLang="ja-JP" sz="1900" kern="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dirty="0" smtClean="0">
                <a:solidFill>
                  <a:srgbClr val="FF0000"/>
                </a:solidFill>
                <a:latin typeface="+mn-lt"/>
              </a:rPr>
              <a:t>TCG </a:t>
            </a:r>
            <a:r>
              <a:rPr lang="en-US" altLang="ja-JP" dirty="0">
                <a:solidFill>
                  <a:srgbClr val="FF0000"/>
                </a:solidFill>
                <a:latin typeface="+mn-lt"/>
              </a:rPr>
              <a:t>TPM 2.0 Automotive Thin Profile</a:t>
            </a:r>
            <a:r>
              <a:rPr lang="en-US" altLang="ja-JP" dirty="0">
                <a:latin typeface="+mn-lt"/>
              </a:rPr>
              <a:t> Family “2.0” </a:t>
            </a:r>
            <a:r>
              <a:rPr lang="en-US" altLang="ja-JP" sz="1900" dirty="0">
                <a:latin typeface="+mn-lt"/>
              </a:rPr>
              <a:t>Level 00 Version 1.0 Published: </a:t>
            </a:r>
            <a:r>
              <a:rPr lang="en-US" altLang="ja-JP" sz="1900" dirty="0" smtClean="0">
                <a:latin typeface="+mn-lt"/>
              </a:rPr>
              <a:t>March </a:t>
            </a:r>
            <a:r>
              <a:rPr lang="en-US" altLang="ja-JP" sz="1900" dirty="0">
                <a:latin typeface="+mn-lt"/>
              </a:rPr>
              <a:t>16, 2015 </a:t>
            </a:r>
          </a:p>
          <a:p>
            <a:pPr marL="0" indent="0">
              <a:buNone/>
            </a:pPr>
            <a:r>
              <a:rPr lang="en-US" altLang="ja-JP" sz="1500" dirty="0">
                <a:latin typeface="+mn-lt"/>
              </a:rPr>
              <a:t>http://</a:t>
            </a:r>
            <a:r>
              <a:rPr lang="en-US" altLang="ja-JP" sz="1500" dirty="0" smtClean="0">
                <a:latin typeface="+mn-lt"/>
              </a:rPr>
              <a:t>www.trustedcomputinggroup.org/wp-content/uploads/TCG-TPM-2.0-Automotive-Thin Profile_v1.0.pdf</a:t>
            </a:r>
            <a:endParaRPr lang="ja-JP" altLang="en-US" sz="1500" dirty="0">
              <a:latin typeface="+mn-lt"/>
            </a:endParaRPr>
          </a:p>
          <a:p>
            <a:pPr marL="400050" lvl="1" indent="0"/>
            <a:endParaRPr lang="en-US" sz="1800" kern="0" dirty="0" smtClean="0">
              <a:latin typeface="+mn-lt"/>
            </a:endParaRPr>
          </a:p>
        </p:txBody>
      </p:sp>
      <p:pic>
        <p:nvPicPr>
          <p:cNvPr id="5" name="Picture 8" descr="TCG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-8497"/>
            <a:ext cx="2088232" cy="83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39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3"/>
          <p:cNvSpPr txBox="1">
            <a:spLocks/>
          </p:cNvSpPr>
          <p:nvPr/>
        </p:nvSpPr>
        <p:spPr bwMode="gray">
          <a:xfrm>
            <a:off x="107503" y="116632"/>
            <a:ext cx="7858125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200" b="0" kern="12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ja-JP" dirty="0" smtClean="0">
                <a:solidFill>
                  <a:srgbClr val="000000"/>
                </a:solidFill>
                <a:latin typeface="+mn-lt"/>
              </a:rPr>
              <a:t>TPM2.0 Automotive Thin Profile</a:t>
            </a:r>
            <a:endParaRPr lang="en-US" altLang="ja-JP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3E1E10-AEDE-4055-874C-E2F6925CDDD6}" type="slidenum">
              <a:rPr lang="ja-JP" altLang="de-DE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de-DE" altLang="ja-JP">
              <a:solidFill>
                <a:prstClr val="black"/>
              </a:solidFill>
            </a:endParaRPr>
          </a:p>
        </p:txBody>
      </p:sp>
      <p:pic>
        <p:nvPicPr>
          <p:cNvPr id="5" name="Picture 8" descr="TCG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-8497"/>
            <a:ext cx="2088232" cy="83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733" y="966083"/>
            <a:ext cx="6387592" cy="2765796"/>
          </a:xfrm>
          <a:prstGeom prst="rect">
            <a:avLst/>
          </a:prstGeom>
        </p:spPr>
      </p:pic>
      <p:sp>
        <p:nvSpPr>
          <p:cNvPr id="7" name="コンテンツ プレースホルダー 3"/>
          <p:cNvSpPr txBox="1">
            <a:spLocks/>
          </p:cNvSpPr>
          <p:nvPr/>
        </p:nvSpPr>
        <p:spPr>
          <a:xfrm>
            <a:off x="457200" y="1052736"/>
            <a:ext cx="8229600" cy="5256584"/>
          </a:xfrm>
          <a:prstGeom prst="rect">
            <a:avLst/>
          </a:prstGeom>
        </p:spPr>
        <p:txBody>
          <a:bodyPr>
            <a:noAutofit/>
          </a:bodyPr>
          <a:lstStyle>
            <a:lvl1pPr marL="290513" indent="-2905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A30B1A"/>
              </a:buClr>
              <a:buFont typeface="Wingdings" pitchFamily="2" charset="2"/>
              <a:buChar char="n"/>
              <a:defRPr kumimoji="1" sz="24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+mn-cs"/>
              </a:defRPr>
            </a:lvl1pPr>
            <a:lvl2pPr marL="581025" indent="-24288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+mn-cs"/>
              </a:defRPr>
            </a:lvl2pPr>
            <a:lvl3pPr marL="795338" indent="-1381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+mn-cs"/>
              </a:defRPr>
            </a:lvl3pPr>
            <a:lvl4pPr marL="1014413" indent="-13493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+mn-cs"/>
              </a:defRPr>
            </a:lvl4pPr>
            <a:lvl5pPr marL="23050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7622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2194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6766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1338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1800" kern="0" dirty="0" smtClean="0">
              <a:latin typeface="+mn-lt"/>
            </a:endParaRPr>
          </a:p>
          <a:p>
            <a:endParaRPr lang="en-US" altLang="ja-JP" sz="1800" kern="0" dirty="0" smtClean="0">
              <a:latin typeface="+mn-lt"/>
            </a:endParaRPr>
          </a:p>
          <a:p>
            <a:endParaRPr lang="en-US" altLang="ja-JP" sz="1800" kern="0" dirty="0" smtClean="0">
              <a:latin typeface="+mn-lt"/>
            </a:endParaRPr>
          </a:p>
          <a:p>
            <a:endParaRPr lang="en-US" altLang="ja-JP" sz="1800" kern="0" dirty="0" smtClean="0">
              <a:latin typeface="+mn-lt"/>
            </a:endParaRPr>
          </a:p>
          <a:p>
            <a:endParaRPr lang="en-US" altLang="ja-JP" sz="1800" kern="0" dirty="0" smtClean="0">
              <a:latin typeface="+mn-lt"/>
            </a:endParaRPr>
          </a:p>
          <a:p>
            <a:endParaRPr lang="en-US" altLang="ja-JP" sz="1800" kern="0" dirty="0" smtClean="0">
              <a:latin typeface="+mn-lt"/>
            </a:endParaRPr>
          </a:p>
          <a:p>
            <a:endParaRPr lang="en-US" altLang="ja-JP" sz="1800" kern="0" dirty="0" smtClean="0">
              <a:latin typeface="+mn-lt"/>
            </a:endParaRPr>
          </a:p>
          <a:p>
            <a:r>
              <a:rPr lang="en-US" altLang="ja-JP" kern="0" dirty="0" smtClean="0">
                <a:latin typeface="+mn-lt"/>
              </a:rPr>
              <a:t>Features</a:t>
            </a:r>
          </a:p>
          <a:p>
            <a:pPr lvl="1"/>
            <a:r>
              <a:rPr lang="en-US" altLang="ja-JP" sz="1800" kern="0" dirty="0" smtClean="0">
                <a:latin typeface="+mn-lt"/>
              </a:rPr>
              <a:t>For sensors, actuators, and controllers implemented as digital ECUs with limited resources (slow CPU with limited ROM, RAM and NVRAM)</a:t>
            </a:r>
            <a:endParaRPr lang="ja-JP" altLang="ja-JP" sz="1800" kern="0" dirty="0" smtClean="0">
              <a:latin typeface="+mn-lt"/>
            </a:endParaRPr>
          </a:p>
          <a:p>
            <a:pPr lvl="1"/>
            <a:r>
              <a:rPr lang="en-GB" altLang="ja-JP" sz="1800" kern="0" dirty="0" smtClean="0">
                <a:latin typeface="+mn-lt"/>
              </a:rPr>
              <a:t>For deployment in ECUs to support their integrity and attestation for secure boot, normal operation, and remote maintenance services</a:t>
            </a:r>
          </a:p>
          <a:p>
            <a:pPr lvl="1"/>
            <a:r>
              <a:rPr lang="en-GB" altLang="ja-JP" sz="1800" kern="0" dirty="0" smtClean="0">
                <a:latin typeface="+mn-lt"/>
              </a:rPr>
              <a:t>ECU measures firmware into TPM PCR*, uses TPM to create an integrity digest and sign the digest, and sends digest to maintenance </a:t>
            </a:r>
            <a:r>
              <a:rPr lang="en-GB" altLang="ja-JP" sz="1800" kern="0" dirty="0" err="1" smtClean="0">
                <a:latin typeface="+mn-lt"/>
              </a:rPr>
              <a:t>center</a:t>
            </a:r>
            <a:endParaRPr lang="ja-JP" altLang="ja-JP" sz="1800" kern="0" dirty="0" smtClean="0">
              <a:latin typeface="+mn-lt"/>
            </a:endParaRPr>
          </a:p>
          <a:p>
            <a:pPr lvl="1"/>
            <a:r>
              <a:rPr lang="en-GB" altLang="ja-JP" sz="1800" kern="0" dirty="0" smtClean="0">
                <a:latin typeface="+mn-lt"/>
              </a:rPr>
              <a:t>ECU receives the appropriate firmware update, installs the update, and sends confirmation of the successful installation</a:t>
            </a:r>
            <a:endParaRPr lang="en-US" altLang="ja-JP" sz="1800" kern="0" dirty="0">
              <a:latin typeface="+mn-lt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6228184" y="6278542"/>
            <a:ext cx="28921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ja-JP" sz="1400" kern="0" dirty="0" smtClean="0">
                <a:latin typeface="Arial" charset="0"/>
                <a:cs typeface="Arial" charset="0"/>
              </a:rPr>
              <a:t>*Platform </a:t>
            </a:r>
            <a:r>
              <a:rPr lang="en-GB" altLang="ja-JP" sz="1400" kern="0" dirty="0">
                <a:latin typeface="Arial" charset="0"/>
                <a:cs typeface="Arial" charset="0"/>
              </a:rPr>
              <a:t>Configuration Registers 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3579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3E1E10-AEDE-4055-874C-E2F6925CDDD6}" type="slidenum">
              <a:rPr lang="ja-JP" altLang="de-DE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de-DE" altLang="ja-JP">
              <a:solidFill>
                <a:prstClr val="black"/>
              </a:solidFill>
            </a:endParaRPr>
          </a:p>
        </p:txBody>
      </p:sp>
      <p:grpSp>
        <p:nvGrpSpPr>
          <p:cNvPr id="138" name="グループ化 137"/>
          <p:cNvGrpSpPr/>
          <p:nvPr/>
        </p:nvGrpSpPr>
        <p:grpSpPr>
          <a:xfrm>
            <a:off x="575556" y="883962"/>
            <a:ext cx="7936712" cy="5641382"/>
            <a:chOff x="575556" y="667938"/>
            <a:chExt cx="7936712" cy="5641382"/>
          </a:xfrm>
        </p:grpSpPr>
        <p:pic>
          <p:nvPicPr>
            <p:cNvPr id="139" name="Picture 2" descr="C:\Program Files\Microsoft Office\Media\CntCD1\ClipArt3\j0233474.wmf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rgbClr val="92B2DE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1276749" y="4079274"/>
              <a:ext cx="7050673" cy="2175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0" name="フリーフォーム 139"/>
            <p:cNvSpPr/>
            <p:nvPr/>
          </p:nvSpPr>
          <p:spPr>
            <a:xfrm flipH="1">
              <a:off x="1492772" y="4770454"/>
              <a:ext cx="749931" cy="378488"/>
            </a:xfrm>
            <a:custGeom>
              <a:avLst/>
              <a:gdLst>
                <a:gd name="connsiteX0" fmla="*/ 0 w 228600"/>
                <a:gd name="connsiteY0" fmla="*/ 297180 h 297180"/>
                <a:gd name="connsiteX1" fmla="*/ 228600 w 228600"/>
                <a:gd name="connsiteY1" fmla="*/ 297180 h 297180"/>
                <a:gd name="connsiteX2" fmla="*/ 228600 w 228600"/>
                <a:gd name="connsiteY2" fmla="*/ 0 h 29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0" h="297180">
                  <a:moveTo>
                    <a:pt x="0" y="297180"/>
                  </a:moveTo>
                  <a:lnTo>
                    <a:pt x="228600" y="297180"/>
                  </a:lnTo>
                  <a:lnTo>
                    <a:pt x="228600" y="0"/>
                  </a:lnTo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prstDash val="solid"/>
              <a:tailEnd type="oval" w="lg" len="lg"/>
            </a:ln>
            <a:effectLst/>
          </p:spPr>
          <p:txBody>
            <a:bodyPr anchor="ctr"/>
            <a:lstStyle/>
            <a:p>
              <a:pPr algn="l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rgbClr val="3366FF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141" name="稲妻 140"/>
            <p:cNvSpPr/>
            <p:nvPr/>
          </p:nvSpPr>
          <p:spPr>
            <a:xfrm rot="2288039">
              <a:off x="1230064" y="4166506"/>
              <a:ext cx="511302" cy="515215"/>
            </a:xfrm>
            <a:prstGeom prst="lightningBolt">
              <a:avLst/>
            </a:prstGeom>
            <a:solidFill>
              <a:srgbClr val="FFFF00"/>
            </a:solidFill>
            <a:ln w="127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anchor="ctr"/>
            <a:lstStyle/>
            <a:p>
              <a:pPr algn="l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 smtClean="0">
                <a:solidFill>
                  <a:srgbClr val="3366FF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142" name="左右矢印 141"/>
            <p:cNvSpPr/>
            <p:nvPr/>
          </p:nvSpPr>
          <p:spPr>
            <a:xfrm>
              <a:off x="2068837" y="5378869"/>
              <a:ext cx="5652629" cy="238125"/>
            </a:xfrm>
            <a:prstGeom prst="leftRightArrow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l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 smtClean="0">
                <a:solidFill>
                  <a:srgbClr val="3366FF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143" name="上下矢印 142"/>
            <p:cNvSpPr/>
            <p:nvPr/>
          </p:nvSpPr>
          <p:spPr>
            <a:xfrm>
              <a:off x="2447764" y="5210719"/>
              <a:ext cx="179387" cy="276225"/>
            </a:xfrm>
            <a:prstGeom prst="upDownArrow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l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 smtClean="0">
                <a:solidFill>
                  <a:srgbClr val="3366FF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pic>
          <p:nvPicPr>
            <p:cNvPr id="144" name="Picture 10" descr="R:\Temporary Internet Files\Content.IE5\L7SVN3K8\MC900384018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4137" y="667938"/>
              <a:ext cx="1534720" cy="1932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5" name="上下矢印 144"/>
            <p:cNvSpPr/>
            <p:nvPr/>
          </p:nvSpPr>
          <p:spPr>
            <a:xfrm>
              <a:off x="6840252" y="5213894"/>
              <a:ext cx="179387" cy="276225"/>
            </a:xfrm>
            <a:prstGeom prst="upDownArrow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l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 smtClean="0">
                <a:solidFill>
                  <a:srgbClr val="3366FF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146" name="角丸四角形 145"/>
            <p:cNvSpPr/>
            <p:nvPr/>
          </p:nvSpPr>
          <p:spPr>
            <a:xfrm>
              <a:off x="575556" y="3896193"/>
              <a:ext cx="3149465" cy="1744739"/>
            </a:xfrm>
            <a:prstGeom prst="roundRect">
              <a:avLst>
                <a:gd name="adj" fmla="val 0"/>
              </a:avLst>
            </a:prstGeom>
            <a:noFill/>
            <a:ln w="508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47" name="上矢印 146"/>
            <p:cNvSpPr/>
            <p:nvPr/>
          </p:nvSpPr>
          <p:spPr>
            <a:xfrm>
              <a:off x="1690230" y="5625080"/>
              <a:ext cx="2178807" cy="635123"/>
            </a:xfrm>
            <a:prstGeom prst="upArrow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48" name="テキスト ボックス 147"/>
            <p:cNvSpPr txBox="1"/>
            <p:nvPr/>
          </p:nvSpPr>
          <p:spPr>
            <a:xfrm>
              <a:off x="2095773" y="5724545"/>
              <a:ext cx="13677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ja-JP" sz="16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Auto-Rich</a:t>
              </a:r>
            </a:p>
            <a:p>
              <a:pPr defTabSz="914400"/>
              <a:r>
                <a:rPr lang="en-US" altLang="ja-JP" sz="16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Installed</a:t>
              </a:r>
              <a:endParaRPr lang="ja-JP" altLang="en-U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角丸四角形 148"/>
            <p:cNvSpPr/>
            <p:nvPr/>
          </p:nvSpPr>
          <p:spPr>
            <a:xfrm>
              <a:off x="6243639" y="4253413"/>
              <a:ext cx="1667048" cy="1371205"/>
            </a:xfrm>
            <a:prstGeom prst="roundRect">
              <a:avLst>
                <a:gd name="adj" fmla="val 0"/>
              </a:avLst>
            </a:prstGeom>
            <a:noFill/>
            <a:ln w="50800" cap="flat" cmpd="sng" algn="ctr">
              <a:solidFill>
                <a:srgbClr val="3366FF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50" name="上矢印 149"/>
            <p:cNvSpPr/>
            <p:nvPr/>
          </p:nvSpPr>
          <p:spPr>
            <a:xfrm>
              <a:off x="5957404" y="5619749"/>
              <a:ext cx="2178807" cy="617406"/>
            </a:xfrm>
            <a:prstGeom prst="upArrow">
              <a:avLst/>
            </a:prstGeom>
            <a:solidFill>
              <a:srgbClr val="3366FF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51" name="テキスト ボックス 150"/>
            <p:cNvSpPr txBox="1"/>
            <p:nvPr/>
          </p:nvSpPr>
          <p:spPr>
            <a:xfrm>
              <a:off x="6362947" y="5708232"/>
              <a:ext cx="13677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ja-JP" sz="16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Auto-Thin</a:t>
              </a:r>
            </a:p>
            <a:p>
              <a:pPr defTabSz="914400"/>
              <a:r>
                <a:rPr lang="en-US" altLang="ja-JP" sz="16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Installed</a:t>
              </a:r>
              <a:endParaRPr lang="ja-JP" altLang="en-U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右矢印 151"/>
            <p:cNvSpPr/>
            <p:nvPr/>
          </p:nvSpPr>
          <p:spPr>
            <a:xfrm>
              <a:off x="3537801" y="4701875"/>
              <a:ext cx="2834535" cy="234207"/>
            </a:xfrm>
            <a:prstGeom prst="rightArrow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53" name="メモ 152"/>
            <p:cNvSpPr/>
            <p:nvPr/>
          </p:nvSpPr>
          <p:spPr>
            <a:xfrm>
              <a:off x="3911152" y="4578231"/>
              <a:ext cx="821981" cy="468052"/>
            </a:xfrm>
            <a:prstGeom prst="foldedCorner">
              <a:avLst>
                <a:gd name="adj" fmla="val 31364"/>
              </a:avLst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36000" tIns="36000" rIns="36000" bIns="36000" rtlCol="0" anchor="t" anchorCtr="0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Update Data</a:t>
              </a:r>
              <a:endPara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54" name="左矢印 153"/>
            <p:cNvSpPr/>
            <p:nvPr/>
          </p:nvSpPr>
          <p:spPr>
            <a:xfrm>
              <a:off x="3550925" y="5064912"/>
              <a:ext cx="2834535" cy="201959"/>
            </a:xfrm>
            <a:prstGeom prst="leftArrow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55" name="メモ 154"/>
            <p:cNvSpPr/>
            <p:nvPr/>
          </p:nvSpPr>
          <p:spPr>
            <a:xfrm>
              <a:off x="5243300" y="4932918"/>
              <a:ext cx="821981" cy="468052"/>
            </a:xfrm>
            <a:prstGeom prst="foldedCorner">
              <a:avLst>
                <a:gd name="adj" fmla="val 31364"/>
              </a:avLst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36000" tIns="36000" rIns="36000" bIns="36000" rtlCol="0" anchor="t" anchorCtr="0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FW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Digest</a:t>
              </a:r>
              <a:endPara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56" name="円柱 155"/>
            <p:cNvSpPr/>
            <p:nvPr/>
          </p:nvSpPr>
          <p:spPr>
            <a:xfrm rot="16200000">
              <a:off x="4530900" y="3508386"/>
              <a:ext cx="872518" cy="2916324"/>
            </a:xfrm>
            <a:prstGeom prst="can">
              <a:avLst/>
            </a:prstGeom>
            <a:solidFill>
              <a:srgbClr val="6A0D0C">
                <a:lumMod val="60000"/>
                <a:lumOff val="40000"/>
                <a:alpha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57" name="右矢印 156"/>
            <p:cNvSpPr/>
            <p:nvPr/>
          </p:nvSpPr>
          <p:spPr>
            <a:xfrm rot="16200000">
              <a:off x="480052" y="3043892"/>
              <a:ext cx="1296886" cy="338903"/>
            </a:xfrm>
            <a:prstGeom prst="rightArrow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58" name="左矢印 157"/>
            <p:cNvSpPr/>
            <p:nvPr/>
          </p:nvSpPr>
          <p:spPr>
            <a:xfrm rot="16200000">
              <a:off x="1098556" y="3080639"/>
              <a:ext cx="1323715" cy="292239"/>
            </a:xfrm>
            <a:prstGeom prst="leftArrow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59" name="メモ 158"/>
            <p:cNvSpPr/>
            <p:nvPr/>
          </p:nvSpPr>
          <p:spPr>
            <a:xfrm>
              <a:off x="717503" y="3283395"/>
              <a:ext cx="821981" cy="468052"/>
            </a:xfrm>
            <a:prstGeom prst="foldedCorner">
              <a:avLst>
                <a:gd name="adj" fmla="val 31364"/>
              </a:avLst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36000" tIns="36000" rIns="36000" bIns="36000" rtlCol="0" anchor="t" anchorCtr="0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FW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Digest</a:t>
              </a:r>
              <a:endPara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pic>
          <p:nvPicPr>
            <p:cNvPr id="160" name="Picture 2" descr="R:\Temporary Internet Files\Content.IE5\QYAK4B7G\MC900423828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5287" y="707527"/>
              <a:ext cx="563260" cy="893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1" name="メモ 160"/>
            <p:cNvSpPr/>
            <p:nvPr/>
          </p:nvSpPr>
          <p:spPr>
            <a:xfrm>
              <a:off x="1349421" y="2743335"/>
              <a:ext cx="821981" cy="468052"/>
            </a:xfrm>
            <a:prstGeom prst="foldedCorner">
              <a:avLst>
                <a:gd name="adj" fmla="val 31364"/>
              </a:avLst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36000" tIns="36000" rIns="36000" bIns="36000" rtlCol="0" anchor="t" anchorCtr="0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Update Data</a:t>
              </a:r>
              <a:endPara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62" name="円柱 161"/>
            <p:cNvSpPr/>
            <p:nvPr/>
          </p:nvSpPr>
          <p:spPr>
            <a:xfrm>
              <a:off x="653361" y="2564899"/>
              <a:ext cx="1676147" cy="1323717"/>
            </a:xfrm>
            <a:prstGeom prst="can">
              <a:avLst>
                <a:gd name="adj" fmla="val 15091"/>
              </a:avLst>
            </a:prstGeom>
            <a:solidFill>
              <a:srgbClr val="6A0D0C">
                <a:lumMod val="60000"/>
                <a:lumOff val="40000"/>
                <a:alpha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63" name="テキスト ボックス 162"/>
            <p:cNvSpPr txBox="1"/>
            <p:nvPr/>
          </p:nvSpPr>
          <p:spPr>
            <a:xfrm rot="5400000">
              <a:off x="482722" y="2855078"/>
              <a:ext cx="7214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400"/>
              <a:r>
                <a:rPr lang="en-US" altLang="ja-JP" sz="1600" b="1" i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TNC</a:t>
              </a:r>
              <a:endParaRPr lang="ja-JP" altLang="en-US" sz="16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線吹き出し 1 (枠付き) 163"/>
            <p:cNvSpPr/>
            <p:nvPr/>
          </p:nvSpPr>
          <p:spPr bwMode="auto">
            <a:xfrm>
              <a:off x="2919773" y="1016732"/>
              <a:ext cx="5592495" cy="844872"/>
            </a:xfrm>
            <a:prstGeom prst="borderCallout1">
              <a:avLst>
                <a:gd name="adj1" fmla="val 42781"/>
                <a:gd name="adj2" fmla="val 260"/>
                <a:gd name="adj3" fmla="val 70217"/>
                <a:gd name="adj4" fmla="val -12686"/>
              </a:avLst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  <p:txBody>
            <a:bodyPr vert="horz" wrap="square" lIns="72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l" defTabSz="914400" fontAlgn="ctr"/>
              <a:r>
                <a:rPr kumimoji="0" lang="en-US" altLang="ja-JP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Remote Center</a:t>
              </a:r>
              <a:endParaRPr kumimoji="0" lang="en-US" altLang="ja-JP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algn="l" defTabSz="914400" fontAlgn="ctr">
                <a:buFont typeface="Arial" panose="020B0604020202020204" pitchFamily="34" charset="0"/>
                <a:buChar char="•"/>
              </a:pPr>
              <a:r>
                <a:rPr kumimoji="0" lang="en-US" altLang="ja-JP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Recognize a status of the vehicle by surveying FW Digest</a:t>
              </a:r>
            </a:p>
            <a:p>
              <a:pPr marL="285750" indent="-285750" algn="l" defTabSz="914400" fontAlgn="ctr">
                <a:buFont typeface="Arial" panose="020B0604020202020204" pitchFamily="34" charset="0"/>
                <a:buChar char="•"/>
              </a:pPr>
              <a:r>
                <a:rPr kumimoji="0" lang="en-US" altLang="ja-JP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&amp; send a suitable update </a:t>
              </a:r>
              <a:r>
                <a:rPr kumimoji="0" lang="en-US" altLang="ja-JP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</a:t>
              </a:r>
              <a:endParaRPr kumimoji="0" lang="ja-JP" altLang="en-US" sz="1400" dirty="0" smtClean="0">
                <a:solidFill>
                  <a:srgbClr val="CCEC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65" name="線吹き出し 1 (枠付き) 164"/>
            <p:cNvSpPr/>
            <p:nvPr/>
          </p:nvSpPr>
          <p:spPr bwMode="auto">
            <a:xfrm>
              <a:off x="3059832" y="3013732"/>
              <a:ext cx="5364596" cy="717713"/>
            </a:xfrm>
            <a:prstGeom prst="borderCallout1">
              <a:avLst>
                <a:gd name="adj1" fmla="val 101871"/>
                <a:gd name="adj2" fmla="val 71004"/>
                <a:gd name="adj3" fmla="val 168231"/>
                <a:gd name="adj4" fmla="val 71198"/>
              </a:avLst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  <p:txBody>
            <a:bodyPr vert="horz" wrap="square" lIns="72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l" defTabSz="914400" fontAlgn="ctr"/>
              <a:r>
                <a:rPr kumimoji="0" lang="en-US" altLang="ja-JP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“TPM 2.0 for Automotive Thin” installed in ECU</a:t>
              </a:r>
              <a:endParaRPr kumimoji="0" lang="en-US" altLang="ja-JP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4625" indent="-174625" algn="l" defTabSz="914400" fontAlgn="ctr">
                <a:buFont typeface="Arial" panose="020B0604020202020204" pitchFamily="34" charset="0"/>
                <a:buChar char="•"/>
              </a:pPr>
              <a:r>
                <a:rPr kumimoji="0" lang="en-US" altLang="ja-JP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Measure ECU FW to create a digest &amp; sign to the digest</a:t>
              </a:r>
            </a:p>
          </p:txBody>
        </p:sp>
        <p:sp>
          <p:nvSpPr>
            <p:cNvPr id="166" name="線吹き出し 1 (枠付き) 165"/>
            <p:cNvSpPr/>
            <p:nvPr/>
          </p:nvSpPr>
          <p:spPr bwMode="auto">
            <a:xfrm>
              <a:off x="2771800" y="2041215"/>
              <a:ext cx="5075403" cy="864505"/>
            </a:xfrm>
            <a:prstGeom prst="borderCallout1">
              <a:avLst>
                <a:gd name="adj1" fmla="val 97398"/>
                <a:gd name="adj2" fmla="val 2756"/>
                <a:gd name="adj3" fmla="val 211261"/>
                <a:gd name="adj4" fmla="val 2652"/>
              </a:avLst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  <p:txBody>
            <a:bodyPr vert="horz" wrap="square" lIns="72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l" defTabSz="914400" fontAlgn="ctr"/>
              <a:r>
                <a:rPr kumimoji="0" lang="en-US" altLang="ja-JP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“TPM 2.0 for Automotive Rich” installed in Head unit</a:t>
              </a:r>
            </a:p>
            <a:p>
              <a:pPr marL="285750" indent="-285750" algn="l" defTabSz="914400" fontAlgn="ctr">
                <a:buFont typeface="Arial" panose="020B0604020202020204" pitchFamily="34" charset="0"/>
                <a:buChar char="•"/>
              </a:pPr>
              <a:r>
                <a:rPr kumimoji="0" lang="en-US" altLang="ja-JP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 as </a:t>
              </a:r>
              <a:r>
                <a:rPr kumimoji="0" lang="en-US" altLang="ja-JP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“TPM 2.0 for </a:t>
              </a:r>
              <a:r>
                <a:rPr kumimoji="0" lang="en-US" altLang="ja-JP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whole vehicle”; furthermore</a:t>
              </a:r>
            </a:p>
            <a:p>
              <a:pPr marL="285750" indent="-285750" algn="l" defTabSz="914400" fontAlgn="ctr">
                <a:buFont typeface="Arial" panose="020B0604020202020204" pitchFamily="34" charset="0"/>
                <a:buChar char="•"/>
              </a:pPr>
              <a:r>
                <a:rPr kumimoji="0" lang="en-US" altLang="ja-JP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Gateway between the Remote Center and ECU</a:t>
              </a:r>
            </a:p>
          </p:txBody>
        </p:sp>
        <p:grpSp>
          <p:nvGrpSpPr>
            <p:cNvPr id="167" name="グループ化 166"/>
            <p:cNvGrpSpPr/>
            <p:nvPr/>
          </p:nvGrpSpPr>
          <p:grpSpPr>
            <a:xfrm>
              <a:off x="1893608" y="3952236"/>
              <a:ext cx="1670280" cy="1456984"/>
              <a:chOff x="3781971" y="2421399"/>
              <a:chExt cx="1670280" cy="1456984"/>
            </a:xfrm>
          </p:grpSpPr>
          <p:sp>
            <p:nvSpPr>
              <p:cNvPr id="176" name="正方形/長方形 175"/>
              <p:cNvSpPr/>
              <p:nvPr/>
            </p:nvSpPr>
            <p:spPr>
              <a:xfrm>
                <a:off x="3781971" y="2421399"/>
                <a:ext cx="1654125" cy="1275219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Head Unit / Gateway</a:t>
                </a:r>
              </a:p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1100" kern="0" dirty="0">
                  <a:solidFill>
                    <a:srgbClr val="3366FF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66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1100" kern="0" dirty="0">
                  <a:solidFill>
                    <a:srgbClr val="3366FF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66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1100" kern="0" dirty="0">
                  <a:solidFill>
                    <a:srgbClr val="3366FF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66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77" name="正方形/長方形 176"/>
              <p:cNvSpPr/>
              <p:nvPr/>
            </p:nvSpPr>
            <p:spPr>
              <a:xfrm>
                <a:off x="3929445" y="3112890"/>
                <a:ext cx="1279556" cy="525865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31757">
                    <a:shade val="50000"/>
                  </a:srgbClr>
                </a:solidFill>
                <a:prstDash val="solid"/>
              </a:ln>
              <a:effectLst/>
            </p:spPr>
            <p:txBody>
              <a:bodyPr lIns="36000" tIns="36000" rIns="36000" bIns="36000" anchor="b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1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  HW</a:t>
                </a:r>
                <a:endParaRPr kumimoji="0" lang="ja-JP" altLang="en-US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78" name="正方形/長方形 177"/>
              <p:cNvSpPr/>
              <p:nvPr/>
            </p:nvSpPr>
            <p:spPr>
              <a:xfrm>
                <a:off x="4027040" y="3168571"/>
                <a:ext cx="687490" cy="211379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31757">
                    <a:shade val="50000"/>
                  </a:srgbClr>
                </a:solidFill>
                <a:prstDash val="solid"/>
              </a:ln>
              <a:effectLst/>
            </p:spPr>
            <p:txBody>
              <a:bodyPr lIns="36000" tIns="36000" rIns="36000" bIns="3600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1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1~2 core</a:t>
                </a:r>
                <a:endParaRPr kumimoji="0" lang="ja-JP" altLang="en-US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79" name="正方形/長方形 178"/>
              <p:cNvSpPr/>
              <p:nvPr/>
            </p:nvSpPr>
            <p:spPr>
              <a:xfrm>
                <a:off x="4766285" y="3169922"/>
                <a:ext cx="394711" cy="169162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31757">
                    <a:shade val="50000"/>
                  </a:srgbClr>
                </a:solidFill>
                <a:prstDash val="solid"/>
              </a:ln>
              <a:effectLst/>
            </p:spPr>
            <p:txBody>
              <a:bodyPr lIns="36000" tIns="36000" rIns="36000" bIns="3600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RAM</a:t>
                </a:r>
                <a:endParaRPr kumimoji="0" lang="ja-JP" alt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80" name="正方形/長方形 179"/>
              <p:cNvSpPr/>
              <p:nvPr/>
            </p:nvSpPr>
            <p:spPr>
              <a:xfrm>
                <a:off x="3929445" y="2895992"/>
                <a:ext cx="1279556" cy="170201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31757">
                    <a:shade val="50000"/>
                  </a:srgbClr>
                </a:solidFill>
                <a:prstDash val="solid"/>
              </a:ln>
              <a:effectLst/>
            </p:spPr>
            <p:txBody>
              <a:bodyPr lIns="36000" tIns="36000" rIns="36000" bIns="3600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1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OS</a:t>
                </a:r>
                <a:endParaRPr kumimoji="0" lang="ja-JP" altLang="en-US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81" name="正方形/長方形 180"/>
              <p:cNvSpPr/>
              <p:nvPr/>
            </p:nvSpPr>
            <p:spPr>
              <a:xfrm>
                <a:off x="4608262" y="3435658"/>
                <a:ext cx="500978" cy="169162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31757">
                    <a:shade val="50000"/>
                  </a:srgbClr>
                </a:solidFill>
                <a:prstDash val="solid"/>
              </a:ln>
              <a:effectLst/>
            </p:spPr>
            <p:txBody>
              <a:bodyPr lIns="36000" tIns="36000" rIns="36000" bIns="3600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Others</a:t>
                </a:r>
                <a:endParaRPr kumimoji="0" lang="ja-JP" alt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82" name="正方形/長方形 181"/>
              <p:cNvSpPr/>
              <p:nvPr/>
            </p:nvSpPr>
            <p:spPr>
              <a:xfrm>
                <a:off x="3929445" y="2661500"/>
                <a:ext cx="1279556" cy="195187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31757">
                    <a:shade val="50000"/>
                  </a:srgbClr>
                </a:solidFill>
                <a:prstDash val="solid"/>
              </a:ln>
              <a:effectLst/>
            </p:spPr>
            <p:txBody>
              <a:bodyPr lIns="36000" tIns="36000" rIns="36000" bIns="3600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Applications</a:t>
                </a:r>
                <a:endParaRPr kumimoji="0" lang="ja-JP" alt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83" name="角丸四角形 182"/>
              <p:cNvSpPr/>
              <p:nvPr/>
            </p:nvSpPr>
            <p:spPr>
              <a:xfrm rot="16200000">
                <a:off x="4913448" y="3339580"/>
                <a:ext cx="197355" cy="880251"/>
              </a:xfrm>
              <a:prstGeom prst="round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vert="eaVert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TPM</a:t>
                </a:r>
                <a:endParaRPr kumimoji="0" lang="ja-JP" alt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8" name="グループ化 167"/>
            <p:cNvGrpSpPr/>
            <p:nvPr/>
          </p:nvGrpSpPr>
          <p:grpSpPr>
            <a:xfrm>
              <a:off x="6552220" y="4319081"/>
              <a:ext cx="1257869" cy="1090139"/>
              <a:chOff x="1372502" y="3096988"/>
              <a:chExt cx="1257869" cy="1090139"/>
            </a:xfrm>
          </p:grpSpPr>
          <p:sp>
            <p:nvSpPr>
              <p:cNvPr id="169" name="正方形/長方形 168"/>
              <p:cNvSpPr/>
              <p:nvPr/>
            </p:nvSpPr>
            <p:spPr>
              <a:xfrm>
                <a:off x="1372502" y="3096988"/>
                <a:ext cx="1257869" cy="873273"/>
              </a:xfrm>
              <a:prstGeom prst="rect">
                <a:avLst/>
              </a:prstGeom>
              <a:solidFill>
                <a:srgbClr val="FFFFCC"/>
              </a:solidFill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ECU</a:t>
                </a:r>
              </a:p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1100" kern="0" dirty="0">
                  <a:solidFill>
                    <a:srgbClr val="3366FF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66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1100" kern="0" dirty="0">
                  <a:solidFill>
                    <a:srgbClr val="3366FF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1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70" name="正方形/長方形 169"/>
              <p:cNvSpPr/>
              <p:nvPr/>
            </p:nvSpPr>
            <p:spPr>
              <a:xfrm>
                <a:off x="1472264" y="3488434"/>
                <a:ext cx="1030151" cy="436153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31757">
                    <a:shade val="50000"/>
                  </a:srgbClr>
                </a:solidFill>
                <a:prstDash val="solid"/>
              </a:ln>
              <a:effectLst/>
            </p:spPr>
            <p:txBody>
              <a:bodyPr lIns="36000" tIns="36000" rIns="36000" bIns="36000" anchor="b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  HW</a:t>
                </a:r>
                <a:endParaRPr kumimoji="0" lang="ja-JP" alt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71" name="正方形/長方形 170"/>
              <p:cNvSpPr/>
              <p:nvPr/>
            </p:nvSpPr>
            <p:spPr>
              <a:xfrm>
                <a:off x="1504829" y="3515494"/>
                <a:ext cx="461908" cy="186511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31757">
                    <a:shade val="50000"/>
                  </a:srgbClr>
                </a:solidFill>
                <a:prstDash val="solid"/>
              </a:ln>
              <a:effectLst/>
            </p:spPr>
            <p:txBody>
              <a:bodyPr lIns="36000" tIns="36000" rIns="36000" bIns="3600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1 core</a:t>
                </a:r>
                <a:endParaRPr kumimoji="0" lang="ja-JP" alt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72" name="正方形/長方形 171"/>
              <p:cNvSpPr/>
              <p:nvPr/>
            </p:nvSpPr>
            <p:spPr>
              <a:xfrm>
                <a:off x="2062161" y="3515494"/>
                <a:ext cx="394711" cy="169162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31757">
                    <a:shade val="50000"/>
                  </a:srgbClr>
                </a:solidFill>
                <a:prstDash val="solid"/>
              </a:ln>
              <a:effectLst/>
            </p:spPr>
            <p:txBody>
              <a:bodyPr lIns="36000" tIns="36000" rIns="36000" bIns="3600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RAM</a:t>
                </a:r>
                <a:endParaRPr kumimoji="0" lang="ja-JP" alt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73" name="正方形/長方形 172"/>
              <p:cNvSpPr/>
              <p:nvPr/>
            </p:nvSpPr>
            <p:spPr>
              <a:xfrm>
                <a:off x="1958062" y="3733750"/>
                <a:ext cx="498810" cy="169162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31757">
                    <a:shade val="50000"/>
                  </a:srgbClr>
                </a:solidFill>
                <a:prstDash val="solid"/>
              </a:ln>
              <a:effectLst/>
            </p:spPr>
            <p:txBody>
              <a:bodyPr lIns="36000" tIns="36000" rIns="36000" bIns="3600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Others</a:t>
                </a:r>
                <a:endParaRPr kumimoji="0" lang="ja-JP" alt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74" name="正方形/長方形 173"/>
              <p:cNvSpPr/>
              <p:nvPr/>
            </p:nvSpPr>
            <p:spPr>
              <a:xfrm>
                <a:off x="1472264" y="3296204"/>
                <a:ext cx="1030151" cy="152232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31757">
                    <a:shade val="50000"/>
                  </a:srgbClr>
                </a:solidFill>
                <a:prstDash val="solid"/>
              </a:ln>
              <a:effectLst/>
            </p:spPr>
            <p:txBody>
              <a:bodyPr lIns="36000" tIns="36000" rIns="36000" bIns="3600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Application</a:t>
                </a:r>
                <a:endParaRPr kumimoji="0" lang="ja-JP" alt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75" name="角丸四角形 174"/>
              <p:cNvSpPr/>
              <p:nvPr/>
            </p:nvSpPr>
            <p:spPr>
              <a:xfrm rot="16200000">
                <a:off x="2176565" y="3741996"/>
                <a:ext cx="226628" cy="663634"/>
              </a:xfrm>
              <a:prstGeom prst="round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vert="eaVert" lIns="36000" tIns="36000" rIns="36000" bIns="3600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TPM</a:t>
                </a:r>
                <a:endParaRPr kumimoji="0" lang="ja-JP" alt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50" name="Picture 8" descr="TCG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-8497"/>
            <a:ext cx="2088232" cy="83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Rectangle 2"/>
          <p:cNvSpPr txBox="1">
            <a:spLocks noChangeArrowheads="1"/>
          </p:cNvSpPr>
          <p:nvPr/>
        </p:nvSpPr>
        <p:spPr bwMode="gray">
          <a:xfrm>
            <a:off x="130175" y="70966"/>
            <a:ext cx="7970838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700" kern="0" dirty="0" smtClean="0"/>
              <a:t>Message Flow for Remote Maintenance</a:t>
            </a:r>
            <a:endParaRPr lang="ja-JP" altLang="en-US" sz="2700" kern="0" dirty="0" smtClean="0"/>
          </a:p>
        </p:txBody>
      </p:sp>
    </p:spTree>
    <p:extLst>
      <p:ext uri="{BB962C8B-B14F-4D97-AF65-F5344CB8AC3E}">
        <p14:creationId xmlns:p14="http://schemas.microsoft.com/office/powerpoint/2010/main" val="227205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3E1E10-AEDE-4055-874C-E2F6925CDDD6}" type="slidenum">
              <a:rPr lang="ja-JP" altLang="de-DE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de-DE" altLang="ja-JP">
              <a:solidFill>
                <a:prstClr val="black"/>
              </a:solidFill>
            </a:endParaRPr>
          </a:p>
        </p:txBody>
      </p:sp>
      <p:pic>
        <p:nvPicPr>
          <p:cNvPr id="50" name="Picture 8" descr="TCG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-8497"/>
            <a:ext cx="2088232" cy="83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Rectangle 2"/>
          <p:cNvSpPr txBox="1">
            <a:spLocks noChangeArrowheads="1"/>
          </p:cNvSpPr>
          <p:nvPr/>
        </p:nvSpPr>
        <p:spPr bwMode="gray">
          <a:xfrm>
            <a:off x="130175" y="142974"/>
            <a:ext cx="7970838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800" kern="0" dirty="0" smtClean="0"/>
              <a:t>Reference: Auto Thin Resources </a:t>
            </a:r>
          </a:p>
        </p:txBody>
      </p:sp>
      <p:sp>
        <p:nvSpPr>
          <p:cNvPr id="52" name="コンテンツ プレースホルダー 2"/>
          <p:cNvSpPr txBox="1">
            <a:spLocks/>
          </p:cNvSpPr>
          <p:nvPr/>
        </p:nvSpPr>
        <p:spPr>
          <a:xfrm>
            <a:off x="323528" y="1052736"/>
            <a:ext cx="8229600" cy="4915928"/>
          </a:xfrm>
          <a:prstGeom prst="rect">
            <a:avLst/>
          </a:prstGeom>
        </p:spPr>
        <p:txBody>
          <a:bodyPr>
            <a:noAutofit/>
          </a:bodyPr>
          <a:lstStyle>
            <a:lvl1pPr marL="290513" indent="-2905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A30B1A"/>
              </a:buClr>
              <a:buFont typeface="Wingdings" pitchFamily="2" charset="2"/>
              <a:buChar char="n"/>
              <a:defRPr kumimoji="1" sz="24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+mn-cs"/>
              </a:defRPr>
            </a:lvl1pPr>
            <a:lvl2pPr marL="581025" indent="-24288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+mn-cs"/>
              </a:defRPr>
            </a:lvl2pPr>
            <a:lvl3pPr marL="795338" indent="-1381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+mn-cs"/>
              </a:defRPr>
            </a:lvl3pPr>
            <a:lvl4pPr marL="1014413" indent="-13493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+mn-cs"/>
              </a:defRPr>
            </a:lvl4pPr>
            <a:lvl5pPr marL="23050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7622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2194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6766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1338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r>
              <a:rPr lang="en-GB" altLang="ja-JP" sz="2200" kern="0" dirty="0" smtClean="0">
                <a:latin typeface="Arial" charset="0"/>
                <a:cs typeface="Arial" charset="0"/>
              </a:rPr>
              <a:t>Auto Thin Profile – TPM 2.0 Mandatory Resources</a:t>
            </a:r>
            <a:endParaRPr lang="en-GB" altLang="ja-JP" sz="1800" kern="0" dirty="0" smtClean="0">
              <a:latin typeface="Arial" charset="0"/>
              <a:cs typeface="Arial" charset="0"/>
            </a:endParaRPr>
          </a:p>
          <a:p>
            <a:pPr lvl="1">
              <a:buFont typeface="Arial" charset="0"/>
              <a:buChar char="•"/>
            </a:pPr>
            <a:r>
              <a:rPr lang="en-GB" altLang="ja-JP" sz="1800" kern="0" dirty="0" smtClean="0">
                <a:latin typeface="Arial" charset="0"/>
                <a:cs typeface="Arial" charset="0"/>
              </a:rPr>
              <a:t>Authorization Sessions</a:t>
            </a:r>
          </a:p>
          <a:p>
            <a:pPr lvl="2">
              <a:buFont typeface="Arial" charset="0"/>
              <a:buChar char="•"/>
            </a:pPr>
            <a:r>
              <a:rPr lang="en-GB" altLang="ja-JP" kern="0" dirty="0" smtClean="0">
                <a:latin typeface="Arial" charset="0"/>
                <a:cs typeface="Arial" charset="0"/>
              </a:rPr>
              <a:t>Minimum of 3 sessions</a:t>
            </a:r>
          </a:p>
          <a:p>
            <a:pPr lvl="1">
              <a:buFont typeface="Arial" charset="0"/>
              <a:buChar char="•"/>
            </a:pPr>
            <a:r>
              <a:rPr lang="en-GB" altLang="ja-JP" sz="1800" kern="0" dirty="0" smtClean="0">
                <a:latin typeface="Arial" charset="0"/>
                <a:cs typeface="Arial" charset="0"/>
              </a:rPr>
              <a:t>Cryptographic Algorithms </a:t>
            </a:r>
          </a:p>
          <a:p>
            <a:pPr marL="914400" lvl="2" indent="0">
              <a:buFontTx/>
              <a:buNone/>
            </a:pPr>
            <a:r>
              <a:rPr lang="en-US" altLang="ja-JP" kern="0" dirty="0" smtClean="0">
                <a:latin typeface="Arial" charset="0"/>
                <a:cs typeface="Arial" charset="0"/>
              </a:rPr>
              <a:t>•  At least one of RSA 2048 or ECC P256.  Additional asymmetric algorithms and key sizes are allowed.</a:t>
            </a:r>
          </a:p>
          <a:p>
            <a:pPr marL="914400" lvl="2" indent="0">
              <a:buFontTx/>
              <a:buNone/>
            </a:pPr>
            <a:r>
              <a:rPr lang="en-US" altLang="ja-JP" kern="0" dirty="0" smtClean="0">
                <a:latin typeface="Arial" charset="0"/>
                <a:cs typeface="Arial" charset="0"/>
              </a:rPr>
              <a:t>•  At least one symmetric algorithm.  AES 128 is recommended, others are allowed.</a:t>
            </a:r>
          </a:p>
          <a:p>
            <a:pPr marL="914400" lvl="2" indent="0">
              <a:buFontTx/>
              <a:buNone/>
            </a:pPr>
            <a:r>
              <a:rPr lang="en-US" altLang="ja-JP" kern="0" dirty="0" smtClean="0">
                <a:latin typeface="Arial" charset="0"/>
                <a:cs typeface="Arial" charset="0"/>
              </a:rPr>
              <a:t>•  SHA-256.  Other hash algorithms are allowed.</a:t>
            </a:r>
          </a:p>
          <a:p>
            <a:pPr lvl="1">
              <a:buFont typeface="Arial" charset="0"/>
              <a:buChar char="•"/>
            </a:pPr>
            <a:r>
              <a:rPr lang="en-GB" altLang="ja-JP" sz="1800" kern="0" dirty="0" smtClean="0">
                <a:latin typeface="Arial" charset="0"/>
                <a:cs typeface="Arial" charset="0"/>
              </a:rPr>
              <a:t>Platform Configuration Registers (PCRs)</a:t>
            </a:r>
          </a:p>
          <a:p>
            <a:pPr lvl="2">
              <a:buFont typeface="Arial" charset="0"/>
              <a:buChar char="•"/>
            </a:pPr>
            <a:r>
              <a:rPr lang="en-US" altLang="ja-JP" kern="0" dirty="0" smtClean="0">
                <a:latin typeface="Arial" charset="0"/>
                <a:cs typeface="Arial" charset="0"/>
              </a:rPr>
              <a:t>PCR</a:t>
            </a:r>
            <a:r>
              <a:rPr lang="en-US" altLang="ja-JP" kern="0" baseline="-25000" dirty="0" smtClean="0">
                <a:latin typeface="Arial" charset="0"/>
                <a:cs typeface="Arial" charset="0"/>
              </a:rPr>
              <a:t>0</a:t>
            </a:r>
            <a:r>
              <a:rPr lang="en-US" altLang="ja-JP" kern="0" dirty="0" smtClean="0">
                <a:latin typeface="Arial" charset="0"/>
                <a:cs typeface="Arial" charset="0"/>
              </a:rPr>
              <a:t> is required – only reset by TPM2_Startup().</a:t>
            </a:r>
          </a:p>
          <a:p>
            <a:pPr lvl="2">
              <a:buFont typeface="Arial" charset="0"/>
              <a:buChar char="•"/>
            </a:pPr>
            <a:r>
              <a:rPr lang="en-US" altLang="ja-JP" kern="0" dirty="0" smtClean="0">
                <a:latin typeface="Arial" charset="0"/>
                <a:cs typeface="Arial" charset="0"/>
              </a:rPr>
              <a:t>Support for other PCR is optional. </a:t>
            </a:r>
            <a:endParaRPr lang="en-US" altLang="ja-JP" kern="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52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D:\F-SOLID\会議\Japan_Org\JNSA\PKIセミナー_20150410\412UPFA250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180" y="4322938"/>
            <a:ext cx="2424498" cy="143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itle 1"/>
          <p:cNvSpPr txBox="1">
            <a:spLocks/>
          </p:cNvSpPr>
          <p:nvPr/>
        </p:nvSpPr>
        <p:spPr>
          <a:xfrm>
            <a:off x="13429" y="188640"/>
            <a:ext cx="8651304" cy="490699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 kumimoji="1" sz="3200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 kumimoji="1" sz="3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 kumimoji="1" sz="3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 kumimoji="1" sz="3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 kumimoji="1" sz="3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 kumimoji="1" sz="3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 kumimoji="1" sz="3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 kumimoji="1" sz="3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 kumimoji="1" sz="3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700" kern="0" dirty="0" smtClean="0">
                <a:latin typeface="+mn-lt"/>
                <a:ea typeface="+mj-ea"/>
              </a:rPr>
              <a:t>Remote Firmware Update for Vehicle ECU with TPM</a:t>
            </a:r>
            <a:endParaRPr lang="en-US" sz="2700" kern="0" dirty="0">
              <a:latin typeface="+mn-lt"/>
              <a:ea typeface="+mj-ea"/>
            </a:endParaRPr>
          </a:p>
        </p:txBody>
      </p:sp>
      <p:sp>
        <p:nvSpPr>
          <p:cNvPr id="59" name="角丸四角形 58"/>
          <p:cNvSpPr/>
          <p:nvPr/>
        </p:nvSpPr>
        <p:spPr>
          <a:xfrm>
            <a:off x="682804" y="1905501"/>
            <a:ext cx="2233012" cy="1565822"/>
          </a:xfrm>
          <a:prstGeom prst="roundRect">
            <a:avLst>
              <a:gd name="adj" fmla="val 10109"/>
            </a:avLst>
          </a:prstGeom>
          <a:solidFill>
            <a:sysClr val="window" lastClr="FFFFFF">
              <a:lumMod val="85000"/>
            </a:sys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0" name="正方形/長方形 59"/>
          <p:cNvSpPr/>
          <p:nvPr/>
        </p:nvSpPr>
        <p:spPr>
          <a:xfrm rot="7848096">
            <a:off x="6178475" y="1264803"/>
            <a:ext cx="91832" cy="2070792"/>
          </a:xfrm>
          <a:prstGeom prst="rect">
            <a:avLst/>
          </a:prstGeom>
          <a:gradFill flip="none" rotWithShape="1">
            <a:gsLst>
              <a:gs pos="0">
                <a:srgbClr val="4F81BD">
                  <a:lumMod val="5000"/>
                  <a:lumOff val="95000"/>
                </a:srgbClr>
              </a:gs>
              <a:gs pos="43000">
                <a:sysClr val="windowText" lastClr="000000"/>
              </a:gs>
              <a:gs pos="62000">
                <a:sysClr val="windowText" lastClr="000000"/>
              </a:gs>
              <a:gs pos="100000">
                <a:sysClr val="window" lastClr="FFFFFF"/>
              </a:gs>
            </a:gsLst>
            <a:lin ang="0" scaled="1"/>
            <a:tileRect/>
          </a:gra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ＭＳ Ｐゴシック"/>
              <a:cs typeface="+mn-cs"/>
            </a:endParaRPr>
          </a:p>
        </p:txBody>
      </p:sp>
      <p:pic>
        <p:nvPicPr>
          <p:cNvPr id="61" name="図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890" y="5495469"/>
            <a:ext cx="1039764" cy="902625"/>
          </a:xfrm>
          <a:prstGeom prst="rect">
            <a:avLst/>
          </a:prstGeom>
        </p:spPr>
      </p:pic>
      <p:grpSp>
        <p:nvGrpSpPr>
          <p:cNvPr id="62" name="グループ化 61"/>
          <p:cNvGrpSpPr/>
          <p:nvPr/>
        </p:nvGrpSpPr>
        <p:grpSpPr>
          <a:xfrm>
            <a:off x="461353" y="2162068"/>
            <a:ext cx="2022415" cy="1338940"/>
            <a:chOff x="3428328" y="823344"/>
            <a:chExt cx="2619836" cy="1711602"/>
          </a:xfrm>
        </p:grpSpPr>
        <p:pic>
          <p:nvPicPr>
            <p:cNvPr id="63" name="図 6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2" t="24730" r="4150" b="24731"/>
            <a:stretch/>
          </p:blipFill>
          <p:spPr>
            <a:xfrm>
              <a:off x="3428328" y="823344"/>
              <a:ext cx="2619836" cy="1711602"/>
            </a:xfrm>
            <a:prstGeom prst="rect">
              <a:avLst/>
            </a:prstGeom>
          </p:spPr>
        </p:pic>
        <p:pic>
          <p:nvPicPr>
            <p:cNvPr id="64" name="図 6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92854" y="979714"/>
              <a:ext cx="2244429" cy="1417320"/>
            </a:xfrm>
            <a:prstGeom prst="rect">
              <a:avLst/>
            </a:prstGeom>
            <a:ln w="28575">
              <a:solidFill>
                <a:sysClr val="windowText" lastClr="000000"/>
              </a:solidFill>
            </a:ln>
          </p:spPr>
        </p:pic>
      </p:grpSp>
      <p:grpSp>
        <p:nvGrpSpPr>
          <p:cNvPr id="65" name="グループ化 64"/>
          <p:cNvGrpSpPr/>
          <p:nvPr/>
        </p:nvGrpSpPr>
        <p:grpSpPr>
          <a:xfrm>
            <a:off x="6660232" y="2885755"/>
            <a:ext cx="2102786" cy="1437183"/>
            <a:chOff x="5755065" y="671260"/>
            <a:chExt cx="3297186" cy="2469707"/>
          </a:xfrm>
        </p:grpSpPr>
        <p:pic>
          <p:nvPicPr>
            <p:cNvPr id="66" name="図 6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55065" y="671260"/>
              <a:ext cx="3297186" cy="2469707"/>
            </a:xfrm>
            <a:prstGeom prst="rect">
              <a:avLst/>
            </a:prstGeom>
          </p:spPr>
        </p:pic>
        <p:pic>
          <p:nvPicPr>
            <p:cNvPr id="67" name="図 6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06891" y="1042347"/>
              <a:ext cx="2252866" cy="1147453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68" name="正方形/長方形 67"/>
          <p:cNvSpPr/>
          <p:nvPr/>
        </p:nvSpPr>
        <p:spPr>
          <a:xfrm>
            <a:off x="3714554" y="3911407"/>
            <a:ext cx="137366" cy="1826897"/>
          </a:xfrm>
          <a:prstGeom prst="rect">
            <a:avLst/>
          </a:prstGeom>
          <a:gradFill flip="none" rotWithShape="1">
            <a:gsLst>
              <a:gs pos="0">
                <a:srgbClr val="4F81BD">
                  <a:lumMod val="5000"/>
                  <a:lumOff val="95000"/>
                </a:srgbClr>
              </a:gs>
              <a:gs pos="43000">
                <a:sysClr val="windowText" lastClr="000000"/>
              </a:gs>
              <a:gs pos="62000">
                <a:sysClr val="windowText" lastClr="000000"/>
              </a:gs>
              <a:gs pos="100000">
                <a:sysClr val="window" lastClr="FFFFFF"/>
              </a:gs>
            </a:gsLst>
            <a:lin ang="0" scaled="1"/>
            <a:tileRect/>
          </a:gra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ＭＳ Ｐゴシック"/>
              <a:cs typeface="+mn-cs"/>
            </a:endParaRPr>
          </a:p>
        </p:txBody>
      </p:sp>
      <p:sp>
        <p:nvSpPr>
          <p:cNvPr id="69" name="正方形/長方形 68"/>
          <p:cNvSpPr/>
          <p:nvPr/>
        </p:nvSpPr>
        <p:spPr>
          <a:xfrm rot="5400000">
            <a:off x="4692793" y="4316326"/>
            <a:ext cx="188172" cy="2018514"/>
          </a:xfrm>
          <a:prstGeom prst="rect">
            <a:avLst/>
          </a:prstGeom>
          <a:gradFill flip="none" rotWithShape="1">
            <a:gsLst>
              <a:gs pos="0">
                <a:srgbClr val="4F81BD">
                  <a:lumMod val="5000"/>
                  <a:lumOff val="95000"/>
                </a:srgbClr>
              </a:gs>
              <a:gs pos="43000">
                <a:sysClr val="windowText" lastClr="000000"/>
              </a:gs>
              <a:gs pos="62000">
                <a:sysClr val="windowText" lastClr="000000"/>
              </a:gs>
              <a:gs pos="100000">
                <a:sysClr val="window" lastClr="FFFFFF"/>
              </a:gs>
            </a:gsLst>
            <a:lin ang="0" scaled="1"/>
            <a:tileRect/>
          </a:gra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ＭＳ Ｐゴシック"/>
              <a:cs typeface="+mn-cs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4168980" y="4715226"/>
            <a:ext cx="1281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Meiryo UI" panose="020B0604030504040204" pitchFamily="50" charset="-128"/>
                <a:cs typeface="Meiryo UI" panose="020B0604030504040204" pitchFamily="50" charset="-128"/>
              </a:rPr>
              <a:t>CAN or </a:t>
            </a:r>
          </a:p>
          <a:p>
            <a:pPr algn="ctr" defTabSz="914400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Meiryo UI" panose="020B0604030504040204" pitchFamily="50" charset="-128"/>
                <a:cs typeface="Meiryo UI" panose="020B0604030504040204" pitchFamily="50" charset="-128"/>
              </a:rPr>
              <a:t>other</a:t>
            </a:r>
            <a:endParaRPr kumimoji="1" lang="ja-JP" alt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1" name="正方形/長方形 70"/>
          <p:cNvSpPr/>
          <p:nvPr/>
        </p:nvSpPr>
        <p:spPr>
          <a:xfrm rot="16200000">
            <a:off x="2509379" y="5616760"/>
            <a:ext cx="148935" cy="549638"/>
          </a:xfrm>
          <a:prstGeom prst="rect">
            <a:avLst/>
          </a:prstGeom>
          <a:gradFill flip="none" rotWithShape="1">
            <a:gsLst>
              <a:gs pos="0">
                <a:srgbClr val="4F81BD">
                  <a:lumMod val="5000"/>
                  <a:lumOff val="95000"/>
                </a:srgbClr>
              </a:gs>
              <a:gs pos="43000">
                <a:sysClr val="windowText" lastClr="000000"/>
              </a:gs>
              <a:gs pos="62000">
                <a:sysClr val="windowText" lastClr="000000"/>
              </a:gs>
              <a:gs pos="100000">
                <a:sysClr val="window" lastClr="FFFFFF"/>
              </a:gs>
            </a:gsLst>
            <a:lin ang="0" scaled="1"/>
            <a:tileRect/>
          </a:gra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ＭＳ Ｐゴシック"/>
              <a:cs typeface="+mn-cs"/>
            </a:endParaRPr>
          </a:p>
        </p:txBody>
      </p:sp>
      <p:sp>
        <p:nvSpPr>
          <p:cNvPr id="72" name="角丸四角形 71"/>
          <p:cNvSpPr/>
          <p:nvPr/>
        </p:nvSpPr>
        <p:spPr>
          <a:xfrm>
            <a:off x="5940152" y="2325476"/>
            <a:ext cx="3168352" cy="465718"/>
          </a:xfrm>
          <a:prstGeom prst="roundRect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Meiryo UI" panose="020B0604030504040204" pitchFamily="50" charset="-128"/>
              </a:rPr>
              <a:t>Remote Maintenance</a:t>
            </a:r>
          </a:p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Meiryo UI" panose="020B0604030504040204" pitchFamily="50" charset="-128"/>
              </a:rPr>
              <a:t>Center</a:t>
            </a:r>
            <a:endParaRPr kumimoji="1" lang="ja-JP" alt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3" name="角丸四角形 72"/>
          <p:cNvSpPr/>
          <p:nvPr/>
        </p:nvSpPr>
        <p:spPr>
          <a:xfrm>
            <a:off x="258703" y="1478043"/>
            <a:ext cx="4177658" cy="306457"/>
          </a:xfrm>
          <a:prstGeom prst="roundRect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Meiryo UI" panose="020B0604030504040204" pitchFamily="50" charset="-128"/>
              </a:rPr>
              <a:t>Vehicle</a:t>
            </a:r>
            <a:endParaRPr kumimoji="1" lang="ja-JP" alt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4" name="雲 73"/>
          <p:cNvSpPr/>
          <p:nvPr/>
        </p:nvSpPr>
        <p:spPr>
          <a:xfrm>
            <a:off x="4505662" y="1340768"/>
            <a:ext cx="2160240" cy="923878"/>
          </a:xfrm>
          <a:prstGeom prst="cloud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Meiryo UI" panose="020B0604030504040204" pitchFamily="50" charset="-128"/>
              </a:rPr>
              <a:t>Cloud</a:t>
            </a:r>
            <a:endParaRPr kumimoji="1" lang="ja-JP" alt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5" name="稲妻 74"/>
          <p:cNvSpPr/>
          <p:nvPr/>
        </p:nvSpPr>
        <p:spPr>
          <a:xfrm rot="1008558" flipH="1">
            <a:off x="4759325" y="2023781"/>
            <a:ext cx="576064" cy="864096"/>
          </a:xfrm>
          <a:prstGeom prst="lightningBol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ＭＳ Ｐゴシック"/>
              <a:cs typeface="+mn-cs"/>
            </a:endParaRPr>
          </a:p>
        </p:txBody>
      </p:sp>
      <p:sp>
        <p:nvSpPr>
          <p:cNvPr id="76" name="稲妻 75"/>
          <p:cNvSpPr/>
          <p:nvPr/>
        </p:nvSpPr>
        <p:spPr>
          <a:xfrm rot="15598646">
            <a:off x="4487642" y="1823813"/>
            <a:ext cx="576064" cy="864096"/>
          </a:xfrm>
          <a:prstGeom prst="lightningBol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ＭＳ Ｐゴシック"/>
              <a:cs typeface="+mn-cs"/>
            </a:endParaRPr>
          </a:p>
        </p:txBody>
      </p:sp>
      <p:sp>
        <p:nvSpPr>
          <p:cNvPr id="77" name="角丸四角形 76"/>
          <p:cNvSpPr/>
          <p:nvPr/>
        </p:nvSpPr>
        <p:spPr>
          <a:xfrm>
            <a:off x="35496" y="1801166"/>
            <a:ext cx="3312368" cy="403698"/>
          </a:xfrm>
          <a:prstGeom prst="roundRect">
            <a:avLst/>
          </a:prstGeom>
          <a:solidFill>
            <a:srgbClr val="0000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Meiryo UI" panose="020B0604030504040204" pitchFamily="50" charset="-128"/>
              </a:rPr>
              <a:t>In-Vehicle HMI on Tablet</a:t>
            </a:r>
            <a:r>
              <a:rPr kumimoji="1" lang="ja-JP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kumimoji="1" lang="en-US" altLang="ja-JP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Meiryo UI" panose="020B0604030504040204" pitchFamily="50" charset="-128"/>
              </a:rPr>
              <a:t>PC</a:t>
            </a:r>
            <a:endParaRPr kumimoji="1" lang="ja-JP" alt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9" name="図 7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303" y="5501041"/>
            <a:ext cx="1063792" cy="924486"/>
          </a:xfrm>
          <a:prstGeom prst="rect">
            <a:avLst/>
          </a:prstGeom>
        </p:spPr>
      </p:pic>
      <p:sp>
        <p:nvSpPr>
          <p:cNvPr id="80" name="角丸四角形 79"/>
          <p:cNvSpPr/>
          <p:nvPr/>
        </p:nvSpPr>
        <p:spPr>
          <a:xfrm>
            <a:off x="4814312" y="6196606"/>
            <a:ext cx="1515560" cy="228922"/>
          </a:xfrm>
          <a:prstGeom prst="roundRect">
            <a:avLst/>
          </a:prstGeom>
          <a:solidFill>
            <a:srgbClr val="0000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Meiryo UI" panose="020B0604030504040204" pitchFamily="50" charset="-128"/>
              </a:rPr>
              <a:t>ECU2: LED</a:t>
            </a:r>
            <a:endParaRPr kumimoji="1" lang="ja-JP" alt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81" name="図 8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2883" y="5347477"/>
            <a:ext cx="1636966" cy="108124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2" name="角丸四角形 81"/>
          <p:cNvSpPr/>
          <p:nvPr/>
        </p:nvSpPr>
        <p:spPr>
          <a:xfrm>
            <a:off x="1680547" y="5348784"/>
            <a:ext cx="1034103" cy="221073"/>
          </a:xfrm>
          <a:prstGeom prst="roundRect">
            <a:avLst/>
          </a:prstGeom>
          <a:solidFill>
            <a:srgbClr val="0000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Meiryo UI" panose="020B0604030504040204" pitchFamily="50" charset="-128"/>
              </a:rPr>
              <a:t>Motor</a:t>
            </a:r>
            <a:endParaRPr kumimoji="1" lang="ja-JP" alt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83" name="グループ化 82"/>
          <p:cNvGrpSpPr/>
          <p:nvPr/>
        </p:nvGrpSpPr>
        <p:grpSpPr>
          <a:xfrm>
            <a:off x="724851" y="5576778"/>
            <a:ext cx="676947" cy="721780"/>
            <a:chOff x="323528" y="5661248"/>
            <a:chExt cx="687111" cy="739667"/>
          </a:xfrm>
          <a:scene3d>
            <a:camera prst="orthographicFront">
              <a:rot lat="0" lon="0" rev="1800000"/>
            </a:camera>
            <a:lightRig rig="threePt" dir="t"/>
          </a:scene3d>
        </p:grpSpPr>
        <p:pic>
          <p:nvPicPr>
            <p:cNvPr id="84" name="図 8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23528" y="5661248"/>
              <a:ext cx="534711" cy="474596"/>
            </a:xfrm>
            <a:prstGeom prst="rect">
              <a:avLst/>
            </a:prstGeom>
          </p:spPr>
        </p:pic>
        <p:pic>
          <p:nvPicPr>
            <p:cNvPr id="85" name="図 8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0800000">
              <a:off x="475928" y="5926319"/>
              <a:ext cx="534711" cy="474596"/>
            </a:xfrm>
            <a:prstGeom prst="rect">
              <a:avLst/>
            </a:prstGeom>
          </p:spPr>
        </p:pic>
      </p:grpSp>
      <p:pic>
        <p:nvPicPr>
          <p:cNvPr id="86" name="図 8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51920" y="5419669"/>
            <a:ext cx="903992" cy="579802"/>
          </a:xfrm>
          <a:prstGeom prst="rect">
            <a:avLst/>
          </a:prstGeom>
        </p:spPr>
      </p:pic>
      <p:sp>
        <p:nvSpPr>
          <p:cNvPr id="87" name="テキスト ボックス 86"/>
          <p:cNvSpPr txBox="1"/>
          <p:nvPr/>
        </p:nvSpPr>
        <p:spPr>
          <a:xfrm>
            <a:off x="107505" y="3736112"/>
            <a:ext cx="2778924" cy="73866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914400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400" b="1" dirty="0" smtClean="0">
                <a:solidFill>
                  <a:srgbClr val="000000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rPr>
              <a:t>TCG</a:t>
            </a:r>
            <a:r>
              <a:rPr kumimoji="1" lang="ja-JP" altLang="en-US" sz="1400" b="1" dirty="0">
                <a:solidFill>
                  <a:srgbClr val="000000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kumimoji="1" lang="en-US" altLang="ja-JP" sz="1400" b="1" dirty="0" smtClean="0">
                <a:solidFill>
                  <a:srgbClr val="000000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rPr>
              <a:t>published TPM 2.0 Automotive Thin Profile v1.0</a:t>
            </a:r>
          </a:p>
          <a:p>
            <a:pPr defTabSz="914400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400" b="1" dirty="0">
                <a:solidFill>
                  <a:srgbClr val="000000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rPr>
              <a:t>TrustCube   concept is </a:t>
            </a:r>
            <a:r>
              <a:rPr kumimoji="1" lang="en-US" altLang="ja-JP" sz="1400" b="1" dirty="0" smtClean="0">
                <a:solidFill>
                  <a:srgbClr val="000000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rPr>
              <a:t>built-in</a:t>
            </a:r>
            <a:endParaRPr kumimoji="1" lang="en-US" altLang="ja-JP" sz="1400" b="1" dirty="0">
              <a:solidFill>
                <a:srgbClr val="000000"/>
              </a:solidFill>
              <a:latin typeface="+mn-lt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8" name="角丸四角形 87"/>
          <p:cNvSpPr/>
          <p:nvPr/>
        </p:nvSpPr>
        <p:spPr>
          <a:xfrm>
            <a:off x="35496" y="801433"/>
            <a:ext cx="8928992" cy="582549"/>
          </a:xfrm>
          <a:prstGeom prst="roundRect">
            <a:avLst>
              <a:gd name="adj" fmla="val 5096"/>
            </a:avLst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eiryo UI" pitchFamily="50" charset="-128"/>
                <a:cs typeface="Meiryo UI" pitchFamily="50" charset="-128"/>
              </a:rPr>
              <a:t>Connecting Center, In-vehicle Server</a:t>
            </a:r>
            <a:r>
              <a:rPr kumimoji="1" lang="ja-JP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eiryo UI" pitchFamily="50" charset="-128"/>
                <a:cs typeface="Meiryo UI" pitchFamily="50" charset="-128"/>
              </a:rPr>
              <a:t> </a:t>
            </a:r>
            <a:r>
              <a:rPr kumimoji="1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eiryo UI" pitchFamily="50" charset="-128"/>
                <a:cs typeface="Meiryo UI" pitchFamily="50" charset="-128"/>
              </a:rPr>
              <a:t>and ECUs, files downloaded from Center enable ”ECUs update” with TCG’s TPM authentication procedure.</a:t>
            </a:r>
            <a:endParaRPr kumimoji="1" lang="ja-JP" alt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9" name="角丸四角形 88"/>
          <p:cNvSpPr/>
          <p:nvPr/>
        </p:nvSpPr>
        <p:spPr>
          <a:xfrm>
            <a:off x="2520714" y="6178643"/>
            <a:ext cx="1964387" cy="258739"/>
          </a:xfrm>
          <a:prstGeom prst="roundRect">
            <a:avLst/>
          </a:prstGeom>
          <a:solidFill>
            <a:srgbClr val="0000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Meiryo UI" panose="020B0604030504040204" pitchFamily="50" charset="-128"/>
              </a:rPr>
              <a:t>ECU1: Actuator</a:t>
            </a:r>
            <a:endParaRPr kumimoji="1" lang="ja-JP" alt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0" name="正方形/長方形 89"/>
          <p:cNvSpPr/>
          <p:nvPr/>
        </p:nvSpPr>
        <p:spPr>
          <a:xfrm>
            <a:off x="5672599" y="5231496"/>
            <a:ext cx="123537" cy="417473"/>
          </a:xfrm>
          <a:prstGeom prst="rect">
            <a:avLst/>
          </a:prstGeom>
          <a:gradFill flip="none" rotWithShape="1">
            <a:gsLst>
              <a:gs pos="0">
                <a:srgbClr val="4F81BD">
                  <a:lumMod val="5000"/>
                  <a:lumOff val="95000"/>
                </a:srgbClr>
              </a:gs>
              <a:gs pos="43000">
                <a:sysClr val="windowText" lastClr="000000"/>
              </a:gs>
              <a:gs pos="62000">
                <a:sysClr val="windowText" lastClr="000000"/>
              </a:gs>
              <a:gs pos="100000">
                <a:sysClr val="window" lastClr="FFFFFF"/>
              </a:gs>
            </a:gsLst>
            <a:lin ang="0" scaled="1"/>
            <a:tileRect/>
          </a:gra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ＭＳ Ｐゴシック"/>
              <a:cs typeface="+mn-cs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3347864" y="2113692"/>
            <a:ext cx="1137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Meiryo UI" panose="020B0604030504040204" pitchFamily="50" charset="-128"/>
                <a:cs typeface="Meiryo UI" panose="020B0604030504040204" pitchFamily="50" charset="-128"/>
              </a:rPr>
              <a:t>3G LTE</a:t>
            </a:r>
          </a:p>
          <a:p>
            <a:pPr algn="ctr" defTabSz="914400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Meiryo UI" panose="020B0604030504040204" pitchFamily="50" charset="-128"/>
                <a:cs typeface="Meiryo UI" panose="020B0604030504040204" pitchFamily="50" charset="-128"/>
              </a:rPr>
              <a:t>o</a:t>
            </a:r>
            <a:r>
              <a:rPr kumimoji="1" lang="en-US" altLang="ja-JP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Meiryo UI" panose="020B0604030504040204" pitchFamily="50" charset="-128"/>
                <a:cs typeface="Meiryo UI" panose="020B0604030504040204" pitchFamily="50" charset="-128"/>
              </a:rPr>
              <a:t>r other</a:t>
            </a:r>
            <a:endParaRPr kumimoji="1" lang="ja-JP" alt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2" name="稲妻 91"/>
          <p:cNvSpPr/>
          <p:nvPr/>
        </p:nvSpPr>
        <p:spPr>
          <a:xfrm rot="8702569">
            <a:off x="2070716" y="2765853"/>
            <a:ext cx="576064" cy="864096"/>
          </a:xfrm>
          <a:prstGeom prst="lightningBol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ＭＳ Ｐゴシック"/>
              <a:cs typeface="+mn-cs"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1763688" y="3501008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Meiryo UI" panose="020B0604030504040204" pitchFamily="50" charset="-128"/>
                <a:cs typeface="Meiryo UI" panose="020B0604030504040204" pitchFamily="50" charset="-128"/>
              </a:rPr>
              <a:t>Wi-Fi</a:t>
            </a:r>
            <a:endParaRPr kumimoji="1" lang="ja-JP" alt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4" name="稲妻 93"/>
          <p:cNvSpPr/>
          <p:nvPr/>
        </p:nvSpPr>
        <p:spPr>
          <a:xfrm rot="15997547" flipH="1">
            <a:off x="2179532" y="2444404"/>
            <a:ext cx="576064" cy="864096"/>
          </a:xfrm>
          <a:prstGeom prst="lightningBol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ＭＳ Ｐゴシック"/>
              <a:cs typeface="+mn-cs"/>
            </a:endParaRPr>
          </a:p>
        </p:txBody>
      </p:sp>
      <p:pic>
        <p:nvPicPr>
          <p:cNvPr id="96" name="図 9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90315" y="5463724"/>
            <a:ext cx="903992" cy="579802"/>
          </a:xfrm>
          <a:prstGeom prst="rect">
            <a:avLst/>
          </a:prstGeom>
        </p:spPr>
      </p:pic>
      <p:sp>
        <p:nvSpPr>
          <p:cNvPr id="97" name="円/楕円 96"/>
          <p:cNvSpPr/>
          <p:nvPr/>
        </p:nvSpPr>
        <p:spPr>
          <a:xfrm>
            <a:off x="2649849" y="2886607"/>
            <a:ext cx="2825305" cy="1982554"/>
          </a:xfrm>
          <a:prstGeom prst="ellipse">
            <a:avLst/>
          </a:prstGeom>
          <a:gradFill rotWithShape="1">
            <a:gsLst>
              <a:gs pos="0">
                <a:srgbClr val="4F81BD">
                  <a:lumMod val="5000"/>
                  <a:lumOff val="95000"/>
                </a:srgbClr>
              </a:gs>
              <a:gs pos="21000">
                <a:srgbClr val="FFFF00"/>
              </a:gs>
              <a:gs pos="83000">
                <a:srgbClr val="FFC000"/>
              </a:gs>
              <a:gs pos="100000">
                <a:srgbClr val="FFC000"/>
              </a:gs>
            </a:gsLst>
            <a:lin ang="54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98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579" y="3362948"/>
            <a:ext cx="2113469" cy="121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図 9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36361" y="3567316"/>
            <a:ext cx="1071743" cy="687394"/>
          </a:xfrm>
          <a:prstGeom prst="rect">
            <a:avLst/>
          </a:prstGeom>
        </p:spPr>
      </p:pic>
      <p:sp>
        <p:nvSpPr>
          <p:cNvPr id="100" name="角丸四角形 99"/>
          <p:cNvSpPr/>
          <p:nvPr/>
        </p:nvSpPr>
        <p:spPr bwMode="auto">
          <a:xfrm>
            <a:off x="3419872" y="2780928"/>
            <a:ext cx="1861961" cy="511314"/>
          </a:xfrm>
          <a:prstGeom prst="roundRect">
            <a:avLst/>
          </a:prstGeom>
          <a:solidFill>
            <a:srgbClr val="FFC000"/>
          </a:solidFill>
          <a:ln w="635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ctr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ja-JP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rPr>
              <a:t>In-Vehicle</a:t>
            </a:r>
            <a:br>
              <a:rPr kumimoji="1" lang="en-US" altLang="ja-JP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kumimoji="1" lang="en-US" altLang="ja-JP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rPr>
              <a:t>Server</a:t>
            </a:r>
            <a:endParaRPr kumimoji="1" lang="ja-JP" altLang="en-US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+mn-lt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1" name="Rectangle 29"/>
          <p:cNvSpPr>
            <a:spLocks noChangeArrowheads="1"/>
          </p:cNvSpPr>
          <p:nvPr/>
        </p:nvSpPr>
        <p:spPr bwMode="auto">
          <a:xfrm>
            <a:off x="1012104" y="4069659"/>
            <a:ext cx="314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b="1" kern="0" dirty="0">
                <a:solidFill>
                  <a:sysClr val="windowText" lastClr="000000"/>
                </a:solidFill>
                <a:latin typeface="+mn-lt"/>
                <a:ea typeface="ＭＳ Ｐゴシック" pitchFamily="50" charset="-128"/>
              </a:rPr>
              <a:t>®</a:t>
            </a:r>
          </a:p>
        </p:txBody>
      </p:sp>
      <p:pic>
        <p:nvPicPr>
          <p:cNvPr id="46" name="Picture 2" descr="D:\F-SOLID\会議\Fujitsu Div\エンベ事\リプロデモ\デモ写真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686" y="4322938"/>
            <a:ext cx="2804819" cy="186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正方形/長方形 46"/>
          <p:cNvSpPr/>
          <p:nvPr/>
        </p:nvSpPr>
        <p:spPr>
          <a:xfrm>
            <a:off x="6315050" y="6175773"/>
            <a:ext cx="29721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2016/2</a:t>
            </a:r>
            <a:r>
              <a:rPr lang="ja-JP" alt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RSA Conf. SF, </a:t>
            </a:r>
          </a:p>
          <a:p>
            <a:pPr algn="l"/>
            <a:r>
              <a:rPr lang="en-US" altLang="ja-JP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2016/4 SAE World Cong. Detroit </a:t>
            </a:r>
            <a:endParaRPr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48" name="スライド番号プレースホルダー 2"/>
          <p:cNvSpPr>
            <a:spLocks noGrp="1"/>
          </p:cNvSpPr>
          <p:nvPr>
            <p:ph type="sldNum" sz="quarter" idx="4294967295"/>
          </p:nvPr>
        </p:nvSpPr>
        <p:spPr>
          <a:xfrm>
            <a:off x="3503613" y="6616700"/>
            <a:ext cx="21336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73E1E10-AEDE-4055-874C-E2F6925CDDD6}" type="slidenum">
              <a:rPr lang="ja-JP" altLang="de-DE" sz="800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de-DE" altLang="ja-JP" sz="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92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70"/>
          <p:cNvSpPr>
            <a:spLocks noGrp="1" noChangeArrowheads="1"/>
          </p:cNvSpPr>
          <p:nvPr>
            <p:ph type="title"/>
          </p:nvPr>
        </p:nvSpPr>
        <p:spPr>
          <a:xfrm>
            <a:off x="323850" y="23789"/>
            <a:ext cx="7129463" cy="738188"/>
          </a:xfrm>
        </p:spPr>
        <p:txBody>
          <a:bodyPr/>
          <a:lstStyle/>
          <a:p>
            <a:pPr>
              <a:defRPr/>
            </a:pPr>
            <a:r>
              <a:rPr lang="en-US" altLang="ja-JP" sz="3600" dirty="0" smtClean="0">
                <a:latin typeface="+mn-lt"/>
              </a:rPr>
              <a:t>Fujitsu: TrustCube  concept</a:t>
            </a:r>
          </a:p>
        </p:txBody>
      </p:sp>
      <p:sp>
        <p:nvSpPr>
          <p:cNvPr id="7174" name="Rectangle 29"/>
          <p:cNvSpPr>
            <a:spLocks noChangeArrowheads="1"/>
          </p:cNvSpPr>
          <p:nvPr/>
        </p:nvSpPr>
        <p:spPr bwMode="auto">
          <a:xfrm>
            <a:off x="3535367" y="37570"/>
            <a:ext cx="11255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pitchFamily="50" charset="-128"/>
              </a:rPr>
              <a:t>®</a:t>
            </a:r>
          </a:p>
        </p:txBody>
      </p:sp>
      <p:pic>
        <p:nvPicPr>
          <p:cNvPr id="9224" name="Picture 8" descr="TCG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20875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グループ化 1"/>
          <p:cNvGrpSpPr/>
          <p:nvPr/>
        </p:nvGrpSpPr>
        <p:grpSpPr>
          <a:xfrm>
            <a:off x="3814388" y="2397675"/>
            <a:ext cx="1592263" cy="1008063"/>
            <a:chOff x="3635375" y="5607050"/>
            <a:chExt cx="1592263" cy="1008063"/>
          </a:xfrm>
        </p:grpSpPr>
        <p:pic>
          <p:nvPicPr>
            <p:cNvPr id="9223" name="Picture 2" descr="C:\Users\masuoka\Documents\20090820-TrustCube-Logo\TrustCubeLog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375" y="5607050"/>
              <a:ext cx="1481138" cy="1008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29"/>
            <p:cNvSpPr>
              <a:spLocks noChangeArrowheads="1"/>
            </p:cNvSpPr>
            <p:nvPr/>
          </p:nvSpPr>
          <p:spPr bwMode="auto">
            <a:xfrm>
              <a:off x="4913313" y="6110288"/>
              <a:ext cx="314325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600" kern="0" dirty="0">
                  <a:solidFill>
                    <a:sysClr val="windowText" lastClr="000000"/>
                  </a:solidFill>
                  <a:latin typeface="+mn-lt"/>
                  <a:ea typeface="ＭＳ Ｐゴシック" pitchFamily="50" charset="-128"/>
                </a:rPr>
                <a:t>®</a:t>
              </a:r>
            </a:p>
          </p:txBody>
        </p:sp>
      </p:grpSp>
      <p:sp>
        <p:nvSpPr>
          <p:cNvPr id="11" name="AutoShape 13"/>
          <p:cNvSpPr>
            <a:spLocks noChangeArrowheads="1"/>
          </p:cNvSpPr>
          <p:nvPr/>
        </p:nvSpPr>
        <p:spPr bwMode="gray">
          <a:xfrm>
            <a:off x="5219700" y="5661025"/>
            <a:ext cx="1655763" cy="863600"/>
          </a:xfrm>
          <a:prstGeom prst="rightArrow">
            <a:avLst>
              <a:gd name="adj1" fmla="val 62259"/>
              <a:gd name="adj2" fmla="val 22947"/>
            </a:avLst>
          </a:prstGeom>
          <a:gradFill rotWithShape="1">
            <a:gsLst>
              <a:gs pos="0">
                <a:srgbClr val="FFFFFF"/>
              </a:gs>
              <a:gs pos="100000">
                <a:srgbClr val="9CCCF4"/>
              </a:gs>
            </a:gsLst>
            <a:lin ang="5400000" scaled="1"/>
          </a:gradFill>
          <a:ln w="9525" algn="ctr">
            <a:solidFill>
              <a:srgbClr val="105D9C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kern="0" dirty="0">
                <a:solidFill>
                  <a:sysClr val="windowText" lastClr="000000"/>
                </a:solidFill>
                <a:latin typeface="+mn-lt"/>
                <a:ea typeface="ＭＳ Ｐゴシック" pitchFamily="50" charset="-128"/>
              </a:rPr>
              <a:t>Input as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kern="0" dirty="0">
                <a:solidFill>
                  <a:sysClr val="windowText" lastClr="000000"/>
                </a:solidFill>
                <a:latin typeface="+mn-lt"/>
                <a:ea typeface="ＭＳ Ｐゴシック" pitchFamily="50" charset="-128"/>
              </a:rPr>
              <a:t>specifications</a:t>
            </a:r>
            <a:endParaRPr kumimoji="0" lang="ja-JP" altLang="en-US" kern="0">
              <a:solidFill>
                <a:sysClr val="windowText" lastClr="000000"/>
              </a:solidFill>
              <a:latin typeface="+mn-lt"/>
              <a:ea typeface="ＭＳ Ｐゴシック" pitchFamily="50" charset="-128"/>
            </a:endParaRPr>
          </a:p>
        </p:txBody>
      </p:sp>
      <p:sp>
        <p:nvSpPr>
          <p:cNvPr id="9227" name="Oval 15"/>
          <p:cNvSpPr>
            <a:spLocks noChangeArrowheads="1"/>
          </p:cNvSpPr>
          <p:nvPr/>
        </p:nvSpPr>
        <p:spPr bwMode="auto">
          <a:xfrm>
            <a:off x="2686811" y="981396"/>
            <a:ext cx="3743325" cy="4031903"/>
          </a:xfrm>
          <a:prstGeom prst="ellipse">
            <a:avLst/>
          </a:prstGeom>
          <a:noFill/>
          <a:ln w="38100" algn="ctr">
            <a:solidFill>
              <a:srgbClr val="FF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ctr" hangingPunct="1"/>
            <a:endParaRPr lang="en-US" altLang="ja-JP">
              <a:latin typeface="+mn-lt"/>
            </a:endParaRPr>
          </a:p>
        </p:txBody>
      </p:sp>
      <p:sp>
        <p:nvSpPr>
          <p:cNvPr id="9228" name="Oval 16"/>
          <p:cNvSpPr>
            <a:spLocks noChangeArrowheads="1"/>
          </p:cNvSpPr>
          <p:nvPr/>
        </p:nvSpPr>
        <p:spPr bwMode="auto">
          <a:xfrm>
            <a:off x="107504" y="2278037"/>
            <a:ext cx="6322633" cy="2951163"/>
          </a:xfrm>
          <a:prstGeom prst="ellipse">
            <a:avLst/>
          </a:prstGeom>
          <a:noFill/>
          <a:ln w="38100" algn="ctr">
            <a:solidFill>
              <a:srgbClr val="99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ctr" hangingPunct="1"/>
            <a:endParaRPr lang="en-US" altLang="ja-JP">
              <a:latin typeface="+mn-lt"/>
            </a:endParaRPr>
          </a:p>
        </p:txBody>
      </p:sp>
      <p:sp>
        <p:nvSpPr>
          <p:cNvPr id="9229" name="Oval 17"/>
          <p:cNvSpPr>
            <a:spLocks noChangeArrowheads="1"/>
          </p:cNvSpPr>
          <p:nvPr/>
        </p:nvSpPr>
        <p:spPr bwMode="auto">
          <a:xfrm>
            <a:off x="2686810" y="2278037"/>
            <a:ext cx="6349239" cy="2951163"/>
          </a:xfrm>
          <a:prstGeom prst="ellipse">
            <a:avLst/>
          </a:prstGeom>
          <a:noFill/>
          <a:ln w="38100" algn="ctr">
            <a:solidFill>
              <a:srgbClr val="66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ctr" hangingPunct="1"/>
            <a:endParaRPr lang="en-US" altLang="ja-JP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27400" y="1117862"/>
            <a:ext cx="2416111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u="sng" dirty="0">
                <a:latin typeface="+mn-lt"/>
                <a:ea typeface="ＭＳ Ｐゴシック" pitchFamily="34" charset="-128"/>
              </a:rPr>
              <a:t>Who</a:t>
            </a:r>
            <a:endParaRPr lang="en-US" u="sng" dirty="0">
              <a:latin typeface="+mn-lt"/>
              <a:ea typeface="ＭＳ Ｐゴシック" pitchFamily="34" charset="-128"/>
            </a:endParaRPr>
          </a:p>
          <a:p>
            <a:pPr algn="ctr">
              <a:defRPr/>
            </a:pPr>
            <a:r>
              <a:rPr lang="en-US" altLang="ja-JP" dirty="0" smtClean="0">
                <a:latin typeface="+mn-lt"/>
                <a:ea typeface="ＭＳ Ｐゴシック" pitchFamily="34" charset="-128"/>
              </a:rPr>
              <a:t>Identify operator </a:t>
            </a:r>
          </a:p>
          <a:p>
            <a:pPr algn="ctr">
              <a:defRPr/>
            </a:pPr>
            <a:r>
              <a:rPr lang="en-US" altLang="ja-JP" dirty="0" smtClean="0">
                <a:latin typeface="+mn-lt"/>
                <a:ea typeface="ＭＳ Ｐゴシック" pitchFamily="34" charset="-128"/>
              </a:rPr>
              <a:t>by ID/PW, Biometrics </a:t>
            </a:r>
            <a:endParaRPr lang="en-US" altLang="ja-JP" sz="1600" dirty="0">
              <a:latin typeface="+mn-lt"/>
              <a:ea typeface="ＭＳ Ｐゴシック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504" y="3001103"/>
            <a:ext cx="2501519" cy="12926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400" u="sng" dirty="0">
                <a:latin typeface="+mn-lt"/>
                <a:ea typeface="ＭＳ Ｐゴシック" pitchFamily="34" charset="-128"/>
              </a:rPr>
              <a:t>What</a:t>
            </a:r>
            <a:endParaRPr lang="en-US" u="sng" dirty="0">
              <a:latin typeface="+mn-lt"/>
              <a:ea typeface="ＭＳ Ｐゴシック" pitchFamily="34" charset="-128"/>
            </a:endParaRPr>
          </a:p>
          <a:p>
            <a:pPr algn="r">
              <a:defRPr/>
            </a:pPr>
            <a:r>
              <a:rPr lang="en-US" altLang="ja-JP" dirty="0" smtClean="0">
                <a:latin typeface="+mn-lt"/>
                <a:ea typeface="ＭＳ Ｐゴシック" pitchFamily="34" charset="-128"/>
              </a:rPr>
              <a:t>Current platform</a:t>
            </a:r>
          </a:p>
          <a:p>
            <a:pPr algn="r">
              <a:defRPr/>
            </a:pPr>
            <a:r>
              <a:rPr lang="en-US" altLang="ja-JP" dirty="0" smtClean="0">
                <a:latin typeface="+mn-lt"/>
                <a:ea typeface="ＭＳ Ｐゴシック" pitchFamily="34" charset="-128"/>
              </a:rPr>
              <a:t>identify, Registered ID,</a:t>
            </a:r>
          </a:p>
          <a:p>
            <a:pPr algn="r">
              <a:defRPr/>
            </a:pPr>
            <a:r>
              <a:rPr lang="en-US" altLang="ja-JP" dirty="0" smtClean="0">
                <a:latin typeface="+mn-lt"/>
                <a:ea typeface="ＭＳ Ｐゴシック" pitchFamily="34" charset="-128"/>
              </a:rPr>
              <a:t>PKI Certificate</a:t>
            </a:r>
            <a:endParaRPr lang="en-US" altLang="ja-JP" dirty="0">
              <a:latin typeface="+mn-lt"/>
              <a:ea typeface="ＭＳ Ｐゴシック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17969" y="3001103"/>
            <a:ext cx="2890535" cy="12926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u="sng" dirty="0">
                <a:latin typeface="+mn-lt"/>
                <a:ea typeface="ＭＳ Ｐゴシック" pitchFamily="34" charset="-128"/>
              </a:rPr>
              <a:t>How</a:t>
            </a:r>
            <a:endParaRPr lang="en-US" dirty="0">
              <a:latin typeface="+mn-lt"/>
              <a:ea typeface="ＭＳ Ｐゴシック" pitchFamily="34" charset="-128"/>
            </a:endParaRPr>
          </a:p>
          <a:p>
            <a:pPr>
              <a:defRPr/>
            </a:pPr>
            <a:r>
              <a:rPr lang="en-US" altLang="ja-JP" dirty="0" smtClean="0">
                <a:latin typeface="+mn-lt"/>
                <a:ea typeface="ＭＳ Ｐゴシック" pitchFamily="34" charset="-128"/>
              </a:rPr>
              <a:t>Current environment of</a:t>
            </a:r>
          </a:p>
          <a:p>
            <a:pPr>
              <a:defRPr/>
            </a:pPr>
            <a:r>
              <a:rPr lang="en-US" altLang="ja-JP" dirty="0">
                <a:latin typeface="+mn-lt"/>
                <a:ea typeface="ＭＳ Ｐゴシック" pitchFamily="34" charset="-128"/>
              </a:rPr>
              <a:t>p</a:t>
            </a:r>
            <a:r>
              <a:rPr lang="en-US" altLang="ja-JP" dirty="0" smtClean="0">
                <a:latin typeface="+mn-lt"/>
                <a:ea typeface="ＭＳ Ｐゴシック" pitchFamily="34" charset="-128"/>
              </a:rPr>
              <a:t>latform: software version,</a:t>
            </a:r>
          </a:p>
          <a:p>
            <a:pPr>
              <a:defRPr/>
            </a:pPr>
            <a:r>
              <a:rPr lang="en-US" altLang="ja-JP" dirty="0">
                <a:latin typeface="+mn-lt"/>
                <a:ea typeface="ＭＳ Ｐゴシック" pitchFamily="34" charset="-128"/>
              </a:rPr>
              <a:t>h</a:t>
            </a:r>
            <a:r>
              <a:rPr lang="en-US" altLang="ja-JP" dirty="0" smtClean="0">
                <a:latin typeface="+mn-lt"/>
                <a:ea typeface="ＭＳ Ｐゴシック" pitchFamily="34" charset="-128"/>
              </a:rPr>
              <a:t>ardware model</a:t>
            </a:r>
            <a:endParaRPr lang="en-US" altLang="ja-JP" dirty="0">
              <a:latin typeface="+mn-lt"/>
              <a:ea typeface="ＭＳ Ｐゴシック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75170" y="3471961"/>
            <a:ext cx="33650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dirty="0" smtClean="0">
                <a:latin typeface="+mn-lt"/>
                <a:ea typeface="ＭＳ Ｐゴシック" pitchFamily="34" charset="-128"/>
              </a:rPr>
              <a:t>3D analysis using trust factors</a:t>
            </a:r>
          </a:p>
          <a:p>
            <a:pPr algn="ctr">
              <a:defRPr/>
            </a:pPr>
            <a:r>
              <a:rPr lang="en-US" altLang="ja-JP" dirty="0" smtClean="0">
                <a:latin typeface="+mn-lt"/>
                <a:ea typeface="ＭＳ Ｐゴシック" pitchFamily="34" charset="-128"/>
              </a:rPr>
              <a:t>to determine the level comm. &amp;</a:t>
            </a:r>
          </a:p>
          <a:p>
            <a:pPr algn="ctr">
              <a:defRPr/>
            </a:pPr>
            <a:r>
              <a:rPr lang="en-US" altLang="ja-JP" dirty="0">
                <a:latin typeface="+mn-lt"/>
                <a:ea typeface="ＭＳ Ｐゴシック" pitchFamily="34" charset="-128"/>
              </a:rPr>
              <a:t>a</a:t>
            </a:r>
            <a:r>
              <a:rPr lang="en-US" altLang="ja-JP" dirty="0" smtClean="0">
                <a:latin typeface="+mn-lt"/>
                <a:ea typeface="ＭＳ Ｐゴシック" pitchFamily="34" charset="-128"/>
              </a:rPr>
              <a:t>ctions to be authorized  </a:t>
            </a:r>
            <a:endParaRPr lang="en-US" altLang="ja-JP" dirty="0">
              <a:latin typeface="+mn-lt"/>
              <a:ea typeface="ＭＳ Ｐゴシック" pitchFamily="34" charset="-128"/>
            </a:endParaRPr>
          </a:p>
        </p:txBody>
      </p:sp>
      <p:pic>
        <p:nvPicPr>
          <p:cNvPr id="9237" name="Picture 13" descr="C:\users\flacp\desktop\seal-a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648" y="4235932"/>
            <a:ext cx="517112" cy="71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Picture 3" descr="C:\Users\masuoka\Documents\misc\Clipart\PalmSecure-Mouse-Gray-from-Side-Blurred-Circula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298" y="765150"/>
            <a:ext cx="10652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スライド番号プレースホルダー 2"/>
          <p:cNvSpPr>
            <a:spLocks noGrp="1"/>
          </p:cNvSpPr>
          <p:nvPr>
            <p:ph type="sldNum" sz="quarter" idx="4294967295"/>
          </p:nvPr>
        </p:nvSpPr>
        <p:spPr>
          <a:xfrm>
            <a:off x="3503613" y="6616700"/>
            <a:ext cx="21336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73E1E10-AEDE-4055-874C-E2F6925CDDD6}" type="slidenum">
              <a:rPr lang="ja-JP" altLang="de-DE" sz="800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de-DE" altLang="ja-JP" sz="800">
              <a:solidFill>
                <a:prstClr val="black"/>
              </a:solidFill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6036" y="4434043"/>
            <a:ext cx="903992" cy="579802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107505" y="5633115"/>
            <a:ext cx="54215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sz="2000" dirty="0">
                <a:latin typeface="+mn-lt"/>
              </a:rPr>
              <a:t>Record and retain certifiable audit </a:t>
            </a:r>
            <a:r>
              <a:rPr lang="en-US" altLang="ja-JP" sz="2000" dirty="0" smtClean="0">
                <a:latin typeface="+mn-lt"/>
              </a:rPr>
              <a:t>logs</a:t>
            </a:r>
          </a:p>
          <a:p>
            <a:pPr algn="l"/>
            <a:r>
              <a:rPr lang="en-US" altLang="ja-JP" sz="2000" dirty="0" smtClean="0">
                <a:latin typeface="+mn-lt"/>
              </a:rPr>
              <a:t>with “who agreed”, “for what platform,”</a:t>
            </a:r>
          </a:p>
          <a:p>
            <a:pPr algn="l"/>
            <a:r>
              <a:rPr lang="en-US" altLang="ja-JP" sz="2000" dirty="0" smtClean="0">
                <a:latin typeface="+mn-lt"/>
              </a:rPr>
              <a:t>“why accepted remote maintenance,”</a:t>
            </a:r>
            <a:r>
              <a:rPr lang="ja-JP" altLang="en-US" sz="2000" dirty="0" smtClean="0">
                <a:latin typeface="+mn-lt"/>
              </a:rPr>
              <a:t> </a:t>
            </a:r>
            <a:r>
              <a:rPr lang="en-US" altLang="ja-JP" sz="2000" dirty="0" smtClean="0">
                <a:latin typeface="+mn-lt"/>
              </a:rPr>
              <a:t>etc.  </a:t>
            </a:r>
            <a:endParaRPr lang="en-US" altLang="ja-JP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593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70"/>
          <p:cNvSpPr>
            <a:spLocks noGrp="1" noChangeArrowheads="1"/>
          </p:cNvSpPr>
          <p:nvPr>
            <p:ph type="title"/>
          </p:nvPr>
        </p:nvSpPr>
        <p:spPr>
          <a:xfrm>
            <a:off x="323850" y="23789"/>
            <a:ext cx="7129463" cy="738188"/>
          </a:xfrm>
        </p:spPr>
        <p:txBody>
          <a:bodyPr/>
          <a:lstStyle/>
          <a:p>
            <a:pPr>
              <a:defRPr/>
            </a:pPr>
            <a:r>
              <a:rPr lang="en-US" altLang="ja-JP" sz="3600" dirty="0" smtClean="0">
                <a:latin typeface="+mn-lt"/>
              </a:rPr>
              <a:t>Thank you, Questions? </a:t>
            </a:r>
          </a:p>
        </p:txBody>
      </p:sp>
      <p:sp>
        <p:nvSpPr>
          <p:cNvPr id="23" name="スライド番号プレースホルダー 2"/>
          <p:cNvSpPr>
            <a:spLocks noGrp="1"/>
          </p:cNvSpPr>
          <p:nvPr>
            <p:ph type="sldNum" sz="quarter" idx="4294967295"/>
          </p:nvPr>
        </p:nvSpPr>
        <p:spPr>
          <a:xfrm>
            <a:off x="3503613" y="6616700"/>
            <a:ext cx="21336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73E1E10-AEDE-4055-874C-E2F6925CDDD6}" type="slidenum">
              <a:rPr lang="ja-JP" altLang="de-DE" sz="800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de-DE" altLang="ja-JP" sz="800">
              <a:solidFill>
                <a:prstClr val="black"/>
              </a:solidFill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0203" y="914397"/>
            <a:ext cx="4224437" cy="3229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6" name="正方形/長方形 25"/>
          <p:cNvSpPr/>
          <p:nvPr/>
        </p:nvSpPr>
        <p:spPr>
          <a:xfrm>
            <a:off x="5553760" y="5417348"/>
            <a:ext cx="34827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2400" dirty="0" smtClean="0">
                <a:solidFill>
                  <a:srgbClr val="000000"/>
                </a:solidFill>
                <a:latin typeface="+mn-lt"/>
                <a:ea typeface="MS PGothic" pitchFamily="34" charset="-128"/>
                <a:cs typeface="Arial" panose="020B0604020202020204" pitchFamily="34" charset="0"/>
              </a:rPr>
              <a:t>Please contact</a:t>
            </a:r>
          </a:p>
          <a:p>
            <a:pPr algn="r"/>
            <a:r>
              <a:rPr lang="en-US" altLang="ja-JP" sz="2400" dirty="0" smtClean="0">
                <a:solidFill>
                  <a:srgbClr val="000000"/>
                </a:solidFill>
                <a:latin typeface="+mn-lt"/>
                <a:ea typeface="MS PGothic" pitchFamily="34" charset="-128"/>
                <a:cs typeface="Arial" panose="020B0604020202020204" pitchFamily="34" charset="0"/>
              </a:rPr>
              <a:t>Seigo Kotani</a:t>
            </a:r>
            <a:r>
              <a:rPr lang="en-US" altLang="ja-JP" dirty="0" smtClean="0">
                <a:solidFill>
                  <a:srgbClr val="000000"/>
                </a:solidFill>
                <a:latin typeface="+mn-lt"/>
                <a:ea typeface="MS PGothic" pitchFamily="34" charset="-128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en-US" altLang="ja-JP" dirty="0" smtClean="0">
                <a:solidFill>
                  <a:srgbClr val="000000"/>
                </a:solidFill>
                <a:latin typeface="+mn-lt"/>
                <a:ea typeface="MS PGothic" pitchFamily="34" charset="-128"/>
                <a:cs typeface="Arial" panose="020B0604020202020204" pitchFamily="34" charset="0"/>
              </a:rPr>
              <a:t>skotani@jp.fujitsu.com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8153" y="1200082"/>
            <a:ext cx="672609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400" dirty="0" smtClean="0">
                <a:solidFill>
                  <a:srgbClr val="000000"/>
                </a:solidFill>
                <a:latin typeface="+mn-lt"/>
              </a:rPr>
              <a:t>Join us!</a:t>
            </a:r>
            <a:endParaRPr kumimoji="1" lang="en-US" altLang="ja-JP" sz="2000" dirty="0" smtClean="0">
              <a:solidFill>
                <a:srgbClr val="000000"/>
              </a:solidFill>
              <a:latin typeface="+mn-lt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kumimoji="1" lang="en-US" altLang="ja-JP" sz="2000" dirty="0" smtClean="0">
                <a:solidFill>
                  <a:srgbClr val="000000"/>
                </a:solidFill>
                <a:latin typeface="+mn-lt"/>
              </a:rPr>
              <a:t>TCG</a:t>
            </a:r>
          </a:p>
          <a:p>
            <a:pPr algn="l"/>
            <a:r>
              <a:rPr kumimoji="1" lang="en-US" altLang="ja-JP" sz="1600" dirty="0" smtClean="0">
                <a:solidFill>
                  <a:srgbClr val="000000"/>
                </a:solidFill>
                <a:latin typeface="+mn-lt"/>
              </a:rPr>
              <a:t>http</a:t>
            </a:r>
            <a:r>
              <a:rPr kumimoji="1" lang="en-US" altLang="ja-JP" sz="1600" dirty="0">
                <a:solidFill>
                  <a:srgbClr val="000000"/>
                </a:solidFill>
                <a:latin typeface="+mn-lt"/>
              </a:rPr>
              <a:t>://www.trustedcomputinggroup.org/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kumimoji="1" lang="en-US" altLang="ja-JP" sz="2000" dirty="0" smtClean="0">
                <a:solidFill>
                  <a:srgbClr val="000000"/>
                </a:solidFill>
                <a:latin typeface="+mn-lt"/>
              </a:rPr>
              <a:t>Embedded Systems WG</a:t>
            </a:r>
          </a:p>
          <a:p>
            <a:pPr algn="l"/>
            <a:r>
              <a:rPr kumimoji="1" lang="en-US" altLang="ja-JP" sz="1400" dirty="0">
                <a:solidFill>
                  <a:srgbClr val="000000"/>
                </a:solidFill>
                <a:latin typeface="+mn-lt"/>
              </a:rPr>
              <a:t>http://</a:t>
            </a:r>
            <a:r>
              <a:rPr kumimoji="1" lang="en-US" altLang="ja-JP" sz="1400" dirty="0" smtClean="0">
                <a:solidFill>
                  <a:srgbClr val="000000"/>
                </a:solidFill>
                <a:latin typeface="+mn-lt"/>
              </a:rPr>
              <a:t>www.trustedcomputinggroup.org/developers/embedded_systems</a:t>
            </a:r>
            <a:endParaRPr kumimoji="1" lang="en-US" altLang="ja-JP" sz="2000" dirty="0" smtClean="0">
              <a:solidFill>
                <a:srgbClr val="000000"/>
              </a:solidFill>
              <a:latin typeface="+mn-lt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kumimoji="1" lang="en-US" altLang="ja-JP" sz="2000" dirty="0" smtClean="0">
                <a:solidFill>
                  <a:srgbClr val="000000"/>
                </a:solidFill>
                <a:latin typeface="+mn-lt"/>
              </a:rPr>
              <a:t>If you are interested in the following applications; </a:t>
            </a:r>
            <a:endParaRPr kumimoji="1" lang="ja-JP" altLang="en-US"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8" name="Rectangle 53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65148" y="2996952"/>
            <a:ext cx="4256250" cy="2779164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CCCF4"/>
              </a:gs>
            </a:gsLst>
            <a:lin ang="5400000" scaled="1"/>
          </a:gradFill>
          <a:ln w="9525" algn="ctr">
            <a:solidFill>
              <a:srgbClr val="105D9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panose="020B0604020202020204" pitchFamily="34" charset="0"/>
              </a:rPr>
              <a:t>Standardization for</a:t>
            </a:r>
          </a:p>
          <a:p>
            <a:pPr marL="0" marR="0" lvl="0" indent="0" algn="l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kumimoji="1" lang="en-US" altLang="ja-JP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panose="020B0604020202020204" pitchFamily="34" charset="0"/>
              </a:rPr>
              <a:t>Automotive</a:t>
            </a: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en-US" altLang="ja-JP" sz="1600" kern="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kumimoji="1" lang="en-US" altLang="ja-JP" sz="1600" kern="0" dirty="0" err="1" smtClean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panose="020B0604020202020204" pitchFamily="34" charset="0"/>
              </a:rPr>
              <a:t>IoT</a:t>
            </a:r>
            <a:endParaRPr kumimoji="1" lang="en-US" altLang="ja-JP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pitchFamily="34" charset="-128"/>
              <a:cs typeface="Arial" panose="020B0604020202020204" pitchFamily="34" charset="0"/>
            </a:endParaRPr>
          </a:p>
          <a:p>
            <a:pPr marL="0" marR="0" lvl="0" indent="0" algn="l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panose="020B0604020202020204" pitchFamily="34" charset="0"/>
              </a:rPr>
              <a:t> Hardcopy devices</a:t>
            </a:r>
          </a:p>
          <a:p>
            <a:pPr marL="0" marR="0" lvl="0" indent="0" algn="l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panose="020B0604020202020204" pitchFamily="34" charset="0"/>
              </a:rPr>
              <a:t> Mobile communication </a:t>
            </a: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panose="020B0604020202020204" pitchFamily="34" charset="0"/>
              </a:rPr>
              <a:t>devices</a:t>
            </a:r>
          </a:p>
          <a:p>
            <a:pPr marL="0" marR="0" lvl="0" indent="0" algn="l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panose="020B0604020202020204" pitchFamily="34" charset="0"/>
              </a:rPr>
              <a:t>Household applications (TV/</a:t>
            </a:r>
            <a:r>
              <a:rPr kumimoji="1" lang="en-US" altLang="ja-JP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panose="020B0604020202020204" pitchFamily="34" charset="0"/>
              </a:rPr>
              <a:t>Settop</a:t>
            </a: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panose="020B0604020202020204" pitchFamily="34" charset="0"/>
              </a:rPr>
              <a:t> box, </a:t>
            </a:r>
            <a:r>
              <a:rPr kumimoji="1" lang="en-US" altLang="ja-JP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panose="020B0604020202020204" pitchFamily="34" charset="0"/>
              </a:rPr>
              <a:t>etc</a:t>
            </a: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panose="020B0604020202020204" pitchFamily="34" charset="0"/>
              </a:rPr>
              <a:t>)</a:t>
            </a:r>
            <a:endParaRPr kumimoji="1" lang="en-US" altLang="ja-JP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pitchFamily="34" charset="-128"/>
              <a:cs typeface="Arial" panose="020B0604020202020204" pitchFamily="34" charset="0"/>
            </a:endParaRPr>
          </a:p>
          <a:p>
            <a:pPr marL="0" marR="0" lvl="0" indent="0" algn="l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panose="020B0604020202020204" pitchFamily="34" charset="0"/>
              </a:rPr>
              <a:t> Industrial control and machinery</a:t>
            </a:r>
          </a:p>
          <a:p>
            <a:pPr marL="0" marR="0" lvl="0" indent="0" algn="l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panose="020B0604020202020204" pitchFamily="34" charset="0"/>
              </a:rPr>
              <a:t> Financial transaction terminals</a:t>
            </a:r>
          </a:p>
          <a:p>
            <a:pPr marL="0" marR="0" lvl="0" indent="0" algn="l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panose="020B0604020202020204" pitchFamily="34" charset="0"/>
              </a:rPr>
              <a:t>Medical equipment</a:t>
            </a:r>
          </a:p>
          <a:p>
            <a:pPr marL="0" marR="0" lvl="0" indent="0" algn="l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panose="020B0604020202020204" pitchFamily="34" charset="0"/>
              </a:rPr>
              <a:t>Smart </a:t>
            </a: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panose="020B0604020202020204" pitchFamily="34" charset="0"/>
              </a:rPr>
              <a:t>Grid/Smart meter</a:t>
            </a:r>
          </a:p>
          <a:p>
            <a:pPr marL="0" marR="0" lvl="0" indent="0" algn="l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panose="020B0604020202020204" pitchFamily="34" charset="0"/>
              </a:rPr>
              <a:t> Sensor network/Monitor </a:t>
            </a: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panose="020B0604020202020204" pitchFamily="34" charset="0"/>
              </a:rPr>
              <a:t>cameras …</a:t>
            </a:r>
            <a:endParaRPr kumimoji="1" lang="en-US" altLang="ja-JP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52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139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3"/>
          <p:cNvSpPr txBox="1">
            <a:spLocks/>
          </p:cNvSpPr>
          <p:nvPr/>
        </p:nvSpPr>
        <p:spPr bwMode="gray">
          <a:xfrm>
            <a:off x="107503" y="9182"/>
            <a:ext cx="7858125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200" b="0" kern="12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ja-JP" dirty="0" smtClean="0">
                <a:solidFill>
                  <a:srgbClr val="000000"/>
                </a:solidFill>
                <a:latin typeface="+mn-lt"/>
              </a:rPr>
              <a:t>Agenda</a:t>
            </a:r>
            <a:endParaRPr lang="ja-JP" altLang="ja-JP" dirty="0" smtClean="0">
              <a:latin typeface="+mn-lt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3E1E10-AEDE-4055-874C-E2F6925CDDD6}" type="slidenum">
              <a:rPr lang="ja-JP" altLang="de-DE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de-DE" altLang="ja-JP">
              <a:solidFill>
                <a:prstClr val="black"/>
              </a:solidFill>
            </a:endParaRPr>
          </a:p>
        </p:txBody>
      </p:sp>
      <p:sp>
        <p:nvSpPr>
          <p:cNvPr id="5" name="Content Placeholder 9"/>
          <p:cNvSpPr txBox="1">
            <a:spLocks/>
          </p:cNvSpPr>
          <p:nvPr/>
        </p:nvSpPr>
        <p:spPr>
          <a:xfrm>
            <a:off x="179512" y="764704"/>
            <a:ext cx="8640960" cy="5328591"/>
          </a:xfrm>
          <a:prstGeom prst="rect">
            <a:avLst/>
          </a:prstGeom>
        </p:spPr>
        <p:txBody>
          <a:bodyPr>
            <a:normAutofit/>
          </a:bodyPr>
          <a:lstStyle>
            <a:lvl1pPr marL="290513" indent="-2905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A30B1A"/>
              </a:buClr>
              <a:buFont typeface="Wingdings" pitchFamily="2" charset="2"/>
              <a:buChar char="n"/>
              <a:defRPr kumimoji="1" sz="24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+mn-cs"/>
              </a:defRPr>
            </a:lvl1pPr>
            <a:lvl2pPr marL="581025" indent="-24288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+mn-cs"/>
              </a:defRPr>
            </a:lvl2pPr>
            <a:lvl3pPr marL="795338" indent="-1381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+mn-cs"/>
              </a:defRPr>
            </a:lvl3pPr>
            <a:lvl4pPr marL="1014413" indent="-13493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+mn-cs"/>
              </a:defRPr>
            </a:lvl4pPr>
            <a:lvl5pPr marL="23050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7622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2194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6766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1338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 smtClean="0">
                <a:solidFill>
                  <a:schemeClr val="tx1"/>
                </a:solidFill>
                <a:latin typeface="+mn-lt"/>
              </a:rPr>
              <a:t>Fujitsu’s activities for vehicle securities</a:t>
            </a:r>
          </a:p>
          <a:p>
            <a:r>
              <a:rPr lang="en-US" altLang="ja-JP" kern="0" dirty="0" smtClean="0">
                <a:solidFill>
                  <a:schemeClr val="tx1"/>
                </a:solidFill>
                <a:latin typeface="+mn-lt"/>
              </a:rPr>
              <a:t>Proposal based on HSM, typically TPM*</a:t>
            </a:r>
          </a:p>
          <a:p>
            <a:r>
              <a:rPr lang="en-US" altLang="ja-JP" kern="0" dirty="0" smtClean="0">
                <a:solidFill>
                  <a:schemeClr val="tx1"/>
                </a:solidFill>
                <a:latin typeface="+mn-lt"/>
              </a:rPr>
              <a:t>Introduction of TCG </a:t>
            </a:r>
            <a:r>
              <a:rPr lang="en-US" altLang="ja-JP" kern="0" dirty="0">
                <a:solidFill>
                  <a:schemeClr val="tx1"/>
                </a:solidFill>
                <a:latin typeface="+mn-lt"/>
              </a:rPr>
              <a:t>and TPM 2.0 Automotive Thin</a:t>
            </a:r>
            <a:endParaRPr lang="en-US" altLang="ja-JP" kern="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altLang="ja-JP" dirty="0">
                <a:latin typeface="+mn-lt"/>
              </a:rPr>
              <a:t>Feasibility study </a:t>
            </a:r>
            <a:r>
              <a:rPr lang="en-US" altLang="ja-JP" dirty="0" smtClean="0">
                <a:latin typeface="+mn-lt"/>
              </a:rPr>
              <a:t>to Remote </a:t>
            </a:r>
            <a:r>
              <a:rPr lang="en-US" altLang="ja-JP" dirty="0">
                <a:latin typeface="+mn-lt"/>
              </a:rPr>
              <a:t>Firmware Update for Vehicle ECU with TPM</a:t>
            </a:r>
          </a:p>
          <a:p>
            <a:endParaRPr lang="ja-JP" altLang="en-US" dirty="0">
              <a:latin typeface="+mn-lt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796060" y="6306659"/>
            <a:ext cx="22074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+mn-lt"/>
                <a:ea typeface="HG創英角ｺﾞｼｯｸUB" panose="020B0909000000000000" pitchFamily="49" charset="-128"/>
              </a:rPr>
              <a:t>*Trusted Platform Module</a:t>
            </a:r>
            <a:endParaRPr lang="ja-JP" altLang="en-US" sz="1400" dirty="0">
              <a:latin typeface="+mn-lt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427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3"/>
          <p:cNvSpPr txBox="1">
            <a:spLocks/>
          </p:cNvSpPr>
          <p:nvPr/>
        </p:nvSpPr>
        <p:spPr bwMode="gray">
          <a:xfrm>
            <a:off x="107503" y="116632"/>
            <a:ext cx="8280921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200" b="0" kern="12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ja-JP" sz="2800" dirty="0" smtClean="0">
                <a:solidFill>
                  <a:srgbClr val="000000"/>
                </a:solidFill>
                <a:latin typeface="+mn-lt"/>
              </a:rPr>
              <a:t>Fujitsu’s Mobility </a:t>
            </a:r>
            <a:r>
              <a:rPr lang="en-US" altLang="ja-JP" sz="2800" dirty="0" err="1">
                <a:solidFill>
                  <a:srgbClr val="000000"/>
                </a:solidFill>
                <a:latin typeface="+mn-lt"/>
              </a:rPr>
              <a:t>IoT</a:t>
            </a:r>
            <a:r>
              <a:rPr lang="en-US" altLang="ja-JP" sz="2800" dirty="0">
                <a:solidFill>
                  <a:srgbClr val="000000"/>
                </a:solidFill>
                <a:latin typeface="+mn-lt"/>
              </a:rPr>
              <a:t> Business </a:t>
            </a:r>
            <a:r>
              <a:rPr lang="en-US" altLang="ja-JP" sz="2800" dirty="0" smtClean="0">
                <a:solidFill>
                  <a:srgbClr val="000000"/>
                </a:solidFill>
                <a:latin typeface="+mn-lt"/>
              </a:rPr>
              <a:t>Unit from Feb. 2016</a:t>
            </a:r>
            <a:endParaRPr lang="ja-JP" altLang="ja-JP" sz="2800" dirty="0" smtClean="0">
              <a:latin typeface="+mn-lt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3E1E10-AEDE-4055-874C-E2F6925CDDD6}" type="slidenum">
              <a:rPr lang="ja-JP" altLang="de-DE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de-DE" altLang="ja-JP">
              <a:solidFill>
                <a:prstClr val="black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 bwMode="gray">
          <a:xfrm>
            <a:off x="0" y="738416"/>
            <a:ext cx="9144000" cy="175432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rtlCol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000" kern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Meiryo UI" panose="020B0604030504040204" pitchFamily="50" charset="-128"/>
              </a:rPr>
              <a:t>■ </a:t>
            </a:r>
            <a:r>
              <a:rPr lang="en-US" altLang="ja-JP" sz="2000" kern="0" dirty="0" smtClean="0">
                <a:latin typeface="+mn-lt"/>
                <a:ea typeface="+mn-ea"/>
                <a:cs typeface="Meiryo UI" panose="020B0604030504040204" pitchFamily="50" charset="-128"/>
              </a:rPr>
              <a:t>We’ll aim at a global servicer in the Mobility business by providing service application and </a:t>
            </a:r>
            <a:r>
              <a:rPr lang="en-US" altLang="ja-JP" sz="2000" kern="0" dirty="0" smtClean="0">
                <a:latin typeface="+mn-lt"/>
                <a:cs typeface="Meiryo UI" panose="020B0604030504040204" pitchFamily="50" charset="-128"/>
              </a:rPr>
              <a:t>integration</a:t>
            </a:r>
            <a:r>
              <a:rPr lang="ja-JP" altLang="en-US" sz="2000" kern="0" dirty="0">
                <a:latin typeface="+mn-lt"/>
                <a:cs typeface="Meiryo UI" panose="020B0604030504040204" pitchFamily="50" charset="-128"/>
              </a:rPr>
              <a:t> </a:t>
            </a:r>
            <a:r>
              <a:rPr lang="en-US" altLang="ja-JP" sz="2000" kern="0" dirty="0" smtClean="0">
                <a:latin typeface="+mn-lt"/>
                <a:cs typeface="Meiryo UI" panose="020B0604030504040204" pitchFamily="50" charset="-128"/>
              </a:rPr>
              <a:t>system</a:t>
            </a:r>
            <a:r>
              <a:rPr lang="en-US" altLang="ja-JP" sz="2000" kern="0" dirty="0" smtClean="0">
                <a:latin typeface="+mn-lt"/>
                <a:ea typeface="+mn-ea"/>
                <a:cs typeface="Meiryo UI" panose="020B0604030504040204" pitchFamily="50" charset="-128"/>
              </a:rPr>
              <a:t>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000" b="1" kern="0" dirty="0">
                <a:solidFill>
                  <a:srgbClr val="A30B1A"/>
                </a:solidFill>
                <a:latin typeface="+mn-lt"/>
                <a:ea typeface="+mn-ea"/>
                <a:cs typeface="Meiryo UI" panose="020B0604030504040204" pitchFamily="50" charset="-128"/>
              </a:rPr>
              <a:t>　</a:t>
            </a:r>
            <a:r>
              <a:rPr lang="ja-JP" altLang="en-US" sz="2000" b="1" kern="0" dirty="0" smtClean="0">
                <a:solidFill>
                  <a:srgbClr val="A30B1A"/>
                </a:solidFill>
                <a:latin typeface="+mn-lt"/>
                <a:ea typeface="+mn-ea"/>
                <a:cs typeface="Meiryo UI" panose="020B0604030504040204" pitchFamily="50" charset="-128"/>
              </a:rPr>
              <a:t>　　　　</a:t>
            </a:r>
            <a:r>
              <a:rPr lang="en-US" altLang="ja-JP" sz="2000" b="1" kern="0" dirty="0" smtClean="0">
                <a:solidFill>
                  <a:srgbClr val="A30B1A"/>
                </a:solidFill>
                <a:latin typeface="+mn-lt"/>
                <a:ea typeface="+mn-ea"/>
                <a:cs typeface="Meiryo UI" panose="020B0604030504040204" pitchFamily="50" charset="-128"/>
              </a:rPr>
              <a:t>Concept</a:t>
            </a:r>
            <a:r>
              <a:rPr lang="ja-JP" altLang="en-US" sz="2000" b="1" kern="0" dirty="0" smtClean="0">
                <a:solidFill>
                  <a:srgbClr val="A30B1A"/>
                </a:solidFill>
                <a:latin typeface="+mn-lt"/>
                <a:ea typeface="+mn-ea"/>
                <a:cs typeface="Meiryo UI" panose="020B0604030504040204" pitchFamily="50" charset="-128"/>
              </a:rPr>
              <a:t> </a:t>
            </a:r>
            <a:r>
              <a:rPr lang="en-US" altLang="ja-JP" sz="2000" b="1" kern="0" dirty="0" smtClean="0">
                <a:solidFill>
                  <a:srgbClr val="A30B1A"/>
                </a:solidFill>
                <a:latin typeface="+mn-lt"/>
                <a:ea typeface="+mn-ea"/>
                <a:cs typeface="Meiryo UI" panose="020B0604030504040204" pitchFamily="50" charset="-128"/>
              </a:rPr>
              <a:t>: Mobility </a:t>
            </a:r>
            <a:r>
              <a:rPr lang="en-US" altLang="ja-JP" sz="2000" b="1" kern="0" dirty="0">
                <a:solidFill>
                  <a:srgbClr val="A30B1A"/>
                </a:solidFill>
                <a:latin typeface="+mn-lt"/>
                <a:ea typeface="+mn-ea"/>
                <a:cs typeface="Meiryo UI" panose="020B0604030504040204" pitchFamily="50" charset="-128"/>
              </a:rPr>
              <a:t>as a </a:t>
            </a:r>
            <a:r>
              <a:rPr lang="en-US" altLang="ja-JP" sz="2000" b="1" kern="0" dirty="0" smtClean="0">
                <a:solidFill>
                  <a:srgbClr val="A30B1A"/>
                </a:solidFill>
                <a:latin typeface="+mn-lt"/>
                <a:ea typeface="+mn-ea"/>
                <a:cs typeface="Meiryo UI" panose="020B0604030504040204" pitchFamily="50" charset="-128"/>
              </a:rPr>
              <a:t>Service</a:t>
            </a:r>
            <a:r>
              <a:rPr lang="ja-JP" altLang="en-US" sz="2000" b="1" kern="0" dirty="0">
                <a:solidFill>
                  <a:srgbClr val="A30B1A"/>
                </a:solidFill>
                <a:latin typeface="+mn-lt"/>
                <a:ea typeface="+mn-ea"/>
                <a:cs typeface="Meiryo UI" panose="020B0604030504040204" pitchFamily="50" charset="-128"/>
              </a:rPr>
              <a:t>（</a:t>
            </a:r>
            <a:r>
              <a:rPr lang="en-US" altLang="ja-JP" sz="2000" b="1" kern="0" dirty="0" smtClean="0">
                <a:solidFill>
                  <a:srgbClr val="A30B1A"/>
                </a:solidFill>
                <a:latin typeface="+mn-lt"/>
                <a:ea typeface="+mn-ea"/>
                <a:cs typeface="Meiryo UI" panose="020B0604030504040204" pitchFamily="50" charset="-128"/>
              </a:rPr>
              <a:t>MaaS</a:t>
            </a:r>
            <a:r>
              <a:rPr lang="ja-JP" altLang="en-US" sz="2000" b="1" kern="0" dirty="0" smtClean="0">
                <a:solidFill>
                  <a:srgbClr val="A30B1A"/>
                </a:solidFill>
                <a:latin typeface="+mn-lt"/>
                <a:ea typeface="+mn-ea"/>
                <a:cs typeface="Meiryo UI" panose="020B0604030504040204" pitchFamily="50" charset="-128"/>
              </a:rPr>
              <a:t>）　　　</a:t>
            </a:r>
            <a:r>
              <a:rPr lang="en-US" altLang="ja-JP" sz="2000" b="1" kern="0" dirty="0" smtClean="0">
                <a:solidFill>
                  <a:srgbClr val="A30B1A"/>
                </a:solidFill>
                <a:latin typeface="+mn-lt"/>
                <a:ea typeface="+mn-ea"/>
                <a:cs typeface="Meiryo UI" panose="020B0604030504040204" pitchFamily="50" charset="-128"/>
              </a:rPr>
              <a:t>Mobility </a:t>
            </a:r>
            <a:r>
              <a:rPr lang="en-US" altLang="ja-JP" sz="2000" b="1" kern="0" dirty="0" err="1" smtClean="0">
                <a:solidFill>
                  <a:srgbClr val="A30B1A"/>
                </a:solidFill>
                <a:latin typeface="+mn-lt"/>
                <a:ea typeface="+mn-ea"/>
                <a:cs typeface="Meiryo UI" panose="020B0604030504040204" pitchFamily="50" charset="-128"/>
              </a:rPr>
              <a:t>IoT</a:t>
            </a:r>
            <a:r>
              <a:rPr lang="en-US" altLang="ja-JP" sz="2000" b="1" kern="0" dirty="0" smtClean="0">
                <a:solidFill>
                  <a:srgbClr val="A30B1A"/>
                </a:solidFill>
                <a:latin typeface="+mn-lt"/>
                <a:ea typeface="+mn-ea"/>
                <a:cs typeface="Meiryo UI" panose="020B0604030504040204" pitchFamily="50" charset="-128"/>
              </a:rPr>
              <a:t> Platform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ja-JP" sz="800" kern="0" dirty="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Meiryo UI" panose="020B0604030504040204" pitchFamily="50" charset="-128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000" kern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Meiryo UI" panose="020B0604030504040204" pitchFamily="50" charset="-128"/>
              </a:rPr>
              <a:t>■ </a:t>
            </a:r>
            <a:r>
              <a:rPr lang="en-US" altLang="ja-JP" sz="2000" kern="0" dirty="0" smtClean="0">
                <a:latin typeface="+mn-lt"/>
                <a:ea typeface="+mn-ea"/>
                <a:cs typeface="Meiryo UI" panose="020B0604030504040204" pitchFamily="50" charset="-128"/>
              </a:rPr>
              <a:t>We’ll support </a:t>
            </a:r>
            <a:r>
              <a:rPr lang="en-US" altLang="ja-JP" sz="2000" kern="0" dirty="0" smtClean="0">
                <a:latin typeface="+mn-lt"/>
                <a:cs typeface="Meiryo UI" panose="020B0604030504040204" pitchFamily="50" charset="-128"/>
              </a:rPr>
              <a:t>safety</a:t>
            </a:r>
            <a:r>
              <a:rPr lang="en-US" altLang="ja-JP" sz="2000" kern="0" dirty="0">
                <a:latin typeface="+mn-lt"/>
                <a:cs typeface="Meiryo UI" panose="020B0604030504040204" pitchFamily="50" charset="-128"/>
              </a:rPr>
              <a:t>, relief and </a:t>
            </a:r>
            <a:r>
              <a:rPr lang="en-US" altLang="ja-JP" sz="2000" kern="0" dirty="0" smtClean="0">
                <a:latin typeface="+mn-lt"/>
                <a:cs typeface="Meiryo UI" panose="020B0604030504040204" pitchFamily="50" charset="-128"/>
              </a:rPr>
              <a:t>comfortableness of </a:t>
            </a:r>
            <a:r>
              <a:rPr lang="en-US" altLang="ja-JP" sz="2000" kern="0" dirty="0">
                <a:latin typeface="+mn-lt"/>
                <a:cs typeface="Meiryo UI" panose="020B0604030504040204" pitchFamily="50" charset="-128"/>
              </a:rPr>
              <a:t>human’s </a:t>
            </a:r>
            <a:r>
              <a:rPr lang="en-US" altLang="ja-JP" sz="2000" kern="0" dirty="0" smtClean="0">
                <a:latin typeface="+mn-lt"/>
                <a:cs typeface="Meiryo UI" panose="020B0604030504040204" pitchFamily="50" charset="-128"/>
              </a:rPr>
              <a:t>mobility with sensor and AI technologies.</a:t>
            </a:r>
            <a:r>
              <a:rPr lang="en-US" altLang="ja-JP" sz="2000" kern="0" dirty="0">
                <a:latin typeface="+mn-lt"/>
                <a:ea typeface="+mn-ea"/>
                <a:cs typeface="Meiryo UI" panose="020B0604030504040204" pitchFamily="50" charset="-128"/>
              </a:rPr>
              <a:t> </a:t>
            </a:r>
            <a:r>
              <a:rPr lang="en-US" altLang="ja-JP" sz="2000" b="1" kern="0" dirty="0" smtClean="0">
                <a:solidFill>
                  <a:srgbClr val="A30B1A"/>
                </a:solidFill>
                <a:latin typeface="+mn-lt"/>
                <a:ea typeface="+mn-ea"/>
                <a:cs typeface="Meiryo UI" panose="020B0604030504040204" pitchFamily="50" charset="-128"/>
              </a:rPr>
              <a:t>Concept</a:t>
            </a:r>
            <a:r>
              <a:rPr lang="ja-JP" altLang="en-US" sz="2000" b="1" kern="0" dirty="0" smtClean="0">
                <a:solidFill>
                  <a:srgbClr val="A30B1A"/>
                </a:solidFill>
                <a:latin typeface="+mn-lt"/>
                <a:ea typeface="+mn-ea"/>
                <a:cs typeface="Meiryo UI" panose="020B0604030504040204" pitchFamily="50" charset="-128"/>
              </a:rPr>
              <a:t> </a:t>
            </a:r>
            <a:r>
              <a:rPr lang="en-US" altLang="ja-JP" sz="2000" b="1" kern="0" dirty="0" smtClean="0">
                <a:solidFill>
                  <a:srgbClr val="A30B1A"/>
                </a:solidFill>
                <a:latin typeface="+mn-lt"/>
                <a:ea typeface="+mn-ea"/>
                <a:cs typeface="Meiryo UI" panose="020B0604030504040204" pitchFamily="50" charset="-128"/>
              </a:rPr>
              <a:t>: Human Centric Mobility</a:t>
            </a:r>
            <a:endParaRPr lang="en-US" altLang="ja-JP" sz="2000" b="1" kern="0" dirty="0">
              <a:solidFill>
                <a:srgbClr val="A30B1A"/>
              </a:solidFill>
              <a:latin typeface="+mn-lt"/>
              <a:ea typeface="+mn-ea"/>
              <a:cs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620834" y="1386488"/>
            <a:ext cx="31931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+</a:t>
            </a:r>
            <a:endParaRPr lang="en-US" altLang="ja-JP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</a:endParaRPr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320842"/>
              </p:ext>
            </p:extLst>
          </p:nvPr>
        </p:nvGraphicFramePr>
        <p:xfrm>
          <a:off x="3819424" y="2538455"/>
          <a:ext cx="5220071" cy="4064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039"/>
                <a:gridCol w="1509389"/>
                <a:gridCol w="2543643"/>
              </a:tblGrid>
              <a:tr h="23330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>
                          <a:solidFill>
                            <a:srgbClr val="000000"/>
                          </a:solidFill>
                          <a:latin typeface="+mn-lt"/>
                          <a:ea typeface="Meiryo UI" panose="020B0604030504040204" pitchFamily="50" charset="-128"/>
                        </a:rPr>
                        <a:t>Category</a:t>
                      </a:r>
                      <a:endParaRPr kumimoji="1" lang="ja-JP" altLang="en-US" sz="1400" b="1" dirty="0">
                        <a:solidFill>
                          <a:srgbClr val="000000"/>
                        </a:solidFill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>
                          <a:solidFill>
                            <a:srgbClr val="000000"/>
                          </a:solidFill>
                          <a:latin typeface="+mn-lt"/>
                          <a:ea typeface="Meiryo UI" panose="020B0604030504040204" pitchFamily="50" charset="-128"/>
                        </a:rPr>
                        <a:t>Products/</a:t>
                      </a:r>
                      <a:r>
                        <a:rPr kumimoji="1" lang="ja-JP" altLang="en-US" sz="1400" b="1" dirty="0" smtClean="0">
                          <a:solidFill>
                            <a:srgbClr val="000000"/>
                          </a:solidFill>
                          <a:latin typeface="+mn-lt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kumimoji="1" lang="en-US" altLang="ja-JP" sz="1400" b="1" baseline="0" dirty="0" smtClean="0">
                          <a:solidFill>
                            <a:srgbClr val="000000"/>
                          </a:solidFill>
                          <a:latin typeface="+mn-lt"/>
                          <a:ea typeface="Meiryo UI" panose="020B0604030504040204" pitchFamily="50" charset="-128"/>
                        </a:rPr>
                        <a:t>Service</a:t>
                      </a:r>
                      <a:endParaRPr kumimoji="1" lang="ja-JP" altLang="en-US" sz="1400" b="1" dirty="0">
                        <a:solidFill>
                          <a:srgbClr val="000000"/>
                        </a:solidFill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>
                          <a:solidFill>
                            <a:srgbClr val="000000"/>
                          </a:solidFill>
                          <a:latin typeface="+mn-lt"/>
                          <a:ea typeface="Meiryo UI" panose="020B0604030504040204" pitchFamily="50" charset="-128"/>
                        </a:rPr>
                        <a:t>Description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8583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>
                          <a:solidFill>
                            <a:srgbClr val="000000"/>
                          </a:solidFill>
                          <a:latin typeface="+mn-lt"/>
                          <a:ea typeface="Meiryo UI" panose="020B0604030504040204" pitchFamily="50" charset="-128"/>
                        </a:rPr>
                        <a:t>Mobility</a:t>
                      </a:r>
                    </a:p>
                    <a:p>
                      <a:pPr algn="ctr"/>
                      <a:r>
                        <a:rPr kumimoji="1" lang="en-US" altLang="ja-JP" sz="1400" b="1" dirty="0" smtClean="0">
                          <a:solidFill>
                            <a:srgbClr val="000000"/>
                          </a:solidFill>
                          <a:latin typeface="+mn-lt"/>
                          <a:ea typeface="Meiryo UI" panose="020B0604030504040204" pitchFamily="50" charset="-128"/>
                        </a:rPr>
                        <a:t>as</a:t>
                      </a:r>
                      <a:r>
                        <a:rPr kumimoji="1" lang="en-US" altLang="ja-JP" sz="1400" b="1" baseline="0" dirty="0" smtClean="0">
                          <a:solidFill>
                            <a:srgbClr val="000000"/>
                          </a:solidFill>
                          <a:latin typeface="+mn-lt"/>
                          <a:ea typeface="Meiryo UI" panose="020B0604030504040204" pitchFamily="50" charset="-128"/>
                        </a:rPr>
                        <a:t> a </a:t>
                      </a:r>
                    </a:p>
                    <a:p>
                      <a:pPr algn="ctr"/>
                      <a:r>
                        <a:rPr kumimoji="1" lang="en-US" altLang="ja-JP" sz="1400" b="1" baseline="0" dirty="0" smtClean="0">
                          <a:solidFill>
                            <a:srgbClr val="000000"/>
                          </a:solidFill>
                          <a:latin typeface="+mn-lt"/>
                          <a:ea typeface="Meiryo UI" panose="020B0604030504040204" pitchFamily="50" charset="-128"/>
                        </a:rPr>
                        <a:t>Service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1147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dirty="0" smtClean="0">
                          <a:solidFill>
                            <a:srgbClr val="000000"/>
                          </a:solidFill>
                          <a:latin typeface="+mn-lt"/>
                          <a:ea typeface="Meiryo UI" panose="020B0604030504040204" pitchFamily="50" charset="-128"/>
                        </a:rPr>
                        <a:t>BigData</a:t>
                      </a:r>
                      <a:r>
                        <a:rPr kumimoji="1" lang="en-US" altLang="ja-JP" sz="1200" b="0" baseline="0" dirty="0" smtClean="0">
                          <a:solidFill>
                            <a:srgbClr val="000000"/>
                          </a:solidFill>
                          <a:latin typeface="+mn-lt"/>
                          <a:ea typeface="Meiryo UI" panose="020B0604030504040204" pitchFamily="50" charset="-128"/>
                        </a:rPr>
                        <a:t> utilization</a:t>
                      </a:r>
                    </a:p>
                    <a:p>
                      <a:pPr marL="0" marR="0" indent="0" algn="l" defTabSz="11147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baseline="0" dirty="0" smtClean="0">
                          <a:solidFill>
                            <a:srgbClr val="000000"/>
                          </a:solidFill>
                          <a:latin typeface="+mn-lt"/>
                          <a:ea typeface="Meiryo UI" panose="020B0604030504040204" pitchFamily="50" charset="-128"/>
                        </a:rPr>
                        <a:t>services</a:t>
                      </a:r>
                      <a:endParaRPr kumimoji="1" lang="en-US" altLang="ja-JP" sz="1200" b="0" dirty="0" smtClean="0">
                        <a:solidFill>
                          <a:srgbClr val="000000"/>
                        </a:solidFill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 dirty="0" smtClean="0">
                          <a:solidFill>
                            <a:srgbClr val="000000"/>
                          </a:solidFill>
                          <a:latin typeface="+mn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Services to business</a:t>
                      </a:r>
                    </a:p>
                    <a:p>
                      <a:r>
                        <a:rPr lang="en-US" altLang="ja-JP" sz="1200" dirty="0" smtClean="0">
                          <a:solidFill>
                            <a:srgbClr val="000000"/>
                          </a:solidFill>
                          <a:latin typeface="+mn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which related to mobility</a:t>
                      </a:r>
                      <a:endParaRPr lang="ja-JP" altLang="en-US" sz="1200" dirty="0">
                        <a:solidFill>
                          <a:srgbClr val="000000"/>
                        </a:solidFill>
                        <a:latin typeface="+mn-lt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9955">
                <a:tc rowSpan="4"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>
                          <a:solidFill>
                            <a:srgbClr val="000000"/>
                          </a:solidFill>
                          <a:latin typeface="+mn-lt"/>
                          <a:ea typeface="Meiryo UI" panose="020B0604030504040204" pitchFamily="50" charset="-128"/>
                        </a:rPr>
                        <a:t>Mobility</a:t>
                      </a:r>
                    </a:p>
                    <a:p>
                      <a:pPr algn="ctr"/>
                      <a:r>
                        <a:rPr kumimoji="1" lang="en-US" altLang="ja-JP" sz="1400" b="1" dirty="0" smtClean="0">
                          <a:solidFill>
                            <a:srgbClr val="000000"/>
                          </a:solidFill>
                          <a:latin typeface="+mn-lt"/>
                          <a:ea typeface="Meiryo UI" panose="020B0604030504040204" pitchFamily="50" charset="-128"/>
                        </a:rPr>
                        <a:t>IoT</a:t>
                      </a:r>
                      <a:r>
                        <a:rPr kumimoji="1" lang="en-US" altLang="ja-JP" sz="1400" b="1" baseline="0" dirty="0" smtClean="0">
                          <a:solidFill>
                            <a:srgbClr val="000000"/>
                          </a:solidFill>
                          <a:latin typeface="+mn-lt"/>
                          <a:ea typeface="Meiryo UI" panose="020B0604030504040204" pitchFamily="50" charset="-128"/>
                        </a:rPr>
                        <a:t> </a:t>
                      </a:r>
                    </a:p>
                    <a:p>
                      <a:pPr algn="ctr"/>
                      <a:r>
                        <a:rPr kumimoji="1" lang="en-US" altLang="ja-JP" sz="1400" b="1" baseline="0" dirty="0" smtClean="0">
                          <a:solidFill>
                            <a:srgbClr val="000000"/>
                          </a:solidFill>
                          <a:latin typeface="+mn-lt"/>
                          <a:ea typeface="Meiryo UI" panose="020B0604030504040204" pitchFamily="50" charset="-128"/>
                        </a:rPr>
                        <a:t>Platform</a:t>
                      </a:r>
                      <a:endParaRPr kumimoji="1" lang="en-US" altLang="ja-JP" sz="1400" b="1" dirty="0" smtClean="0">
                        <a:solidFill>
                          <a:srgbClr val="000000"/>
                        </a:solidFill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0" dirty="0" smtClean="0">
                          <a:solidFill>
                            <a:srgbClr val="000000"/>
                          </a:solidFill>
                          <a:latin typeface="+mn-lt"/>
                          <a:ea typeface="Meiryo UI" panose="020B0604030504040204" pitchFamily="50" charset="-128"/>
                        </a:rPr>
                        <a:t>Cloud</a:t>
                      </a:r>
                      <a:r>
                        <a:rPr kumimoji="1" lang="en-US" altLang="ja-JP" sz="1200" b="0" baseline="0" dirty="0" smtClean="0">
                          <a:solidFill>
                            <a:srgbClr val="000000"/>
                          </a:solidFill>
                          <a:latin typeface="+mn-lt"/>
                          <a:ea typeface="Meiryo UI" panose="020B0604030504040204" pitchFamily="50" charset="-128"/>
                        </a:rPr>
                        <a:t> Platform</a:t>
                      </a:r>
                      <a:endParaRPr kumimoji="1" lang="en-US" altLang="ja-JP" sz="1200" b="0" dirty="0" smtClean="0">
                        <a:solidFill>
                          <a:srgbClr val="000000"/>
                        </a:solidFill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0" dirty="0" smtClean="0">
                          <a:solidFill>
                            <a:srgbClr val="000000"/>
                          </a:solidFill>
                          <a:latin typeface="+mn-lt"/>
                          <a:ea typeface="Meiryo UI" panose="020B0604030504040204" pitchFamily="50" charset="-128"/>
                        </a:rPr>
                        <a:t>Cloud</a:t>
                      </a:r>
                      <a:r>
                        <a:rPr kumimoji="1" lang="en-US" altLang="ja-JP" sz="1200" b="0" baseline="0" dirty="0" smtClean="0">
                          <a:solidFill>
                            <a:srgbClr val="000000"/>
                          </a:solidFill>
                          <a:latin typeface="+mn-lt"/>
                          <a:ea typeface="Meiryo UI" panose="020B0604030504040204" pitchFamily="50" charset="-128"/>
                        </a:rPr>
                        <a:t> platform for mobility business</a:t>
                      </a:r>
                      <a:endParaRPr kumimoji="1" lang="ja-JP" altLang="en-US" sz="1200" b="0" dirty="0">
                        <a:solidFill>
                          <a:srgbClr val="000000"/>
                        </a:solidFill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995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0" dirty="0" smtClean="0">
                          <a:solidFill>
                            <a:srgbClr val="000000"/>
                          </a:solidFill>
                          <a:latin typeface="+mn-lt"/>
                          <a:ea typeface="Meiryo UI" panose="020B0604030504040204" pitchFamily="50" charset="-128"/>
                        </a:rPr>
                        <a:t>Dynamic</a:t>
                      </a:r>
                      <a:r>
                        <a:rPr kumimoji="1" lang="en-US" altLang="ja-JP" sz="1200" b="0" baseline="0" dirty="0" smtClean="0">
                          <a:solidFill>
                            <a:srgbClr val="000000"/>
                          </a:solidFill>
                          <a:latin typeface="+mn-lt"/>
                          <a:ea typeface="Meiryo UI" panose="020B0604030504040204" pitchFamily="50" charset="-128"/>
                        </a:rPr>
                        <a:t> Map</a:t>
                      </a:r>
                    </a:p>
                    <a:p>
                      <a:pPr algn="l"/>
                      <a:r>
                        <a:rPr kumimoji="1" lang="en-US" altLang="ja-JP" sz="1200" b="0" dirty="0" smtClean="0">
                          <a:solidFill>
                            <a:srgbClr val="000000"/>
                          </a:solidFill>
                          <a:latin typeface="+mn-lt"/>
                          <a:ea typeface="Meiryo UI" panose="020B0604030504040204" pitchFamily="50" charset="-128"/>
                        </a:rPr>
                        <a:t>Database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0" dirty="0" smtClean="0">
                          <a:solidFill>
                            <a:srgbClr val="000000"/>
                          </a:solidFill>
                          <a:latin typeface="+mn-lt"/>
                          <a:ea typeface="Meiryo UI" panose="020B0604030504040204" pitchFamily="50" charset="-128"/>
                        </a:rPr>
                        <a:t>Dynamic</a:t>
                      </a:r>
                      <a:r>
                        <a:rPr kumimoji="1" lang="en-US" altLang="ja-JP" sz="1200" b="0" baseline="0" dirty="0" smtClean="0">
                          <a:solidFill>
                            <a:srgbClr val="000000"/>
                          </a:solidFill>
                          <a:latin typeface="+mn-lt"/>
                          <a:ea typeface="Meiryo UI" panose="020B0604030504040204" pitchFamily="50" charset="-128"/>
                        </a:rPr>
                        <a:t> Map data</a:t>
                      </a:r>
                    </a:p>
                    <a:p>
                      <a:pPr algn="l"/>
                      <a:r>
                        <a:rPr kumimoji="1" lang="en-US" altLang="ja-JP" sz="1200" b="0" dirty="0" smtClean="0">
                          <a:solidFill>
                            <a:srgbClr val="000000"/>
                          </a:solidFill>
                          <a:latin typeface="+mn-lt"/>
                          <a:ea typeface="Meiryo UI" panose="020B0604030504040204" pitchFamily="50" charset="-128"/>
                        </a:rPr>
                        <a:t>management</a:t>
                      </a:r>
                      <a:r>
                        <a:rPr kumimoji="1" lang="en-US" altLang="ja-JP" sz="1200" b="0" baseline="0" dirty="0" smtClean="0">
                          <a:solidFill>
                            <a:srgbClr val="000000"/>
                          </a:solidFill>
                          <a:latin typeface="+mn-lt"/>
                          <a:ea typeface="Meiryo UI" panose="020B0604030504040204" pitchFamily="50" charset="-128"/>
                        </a:rPr>
                        <a:t> system</a:t>
                      </a:r>
                      <a:endParaRPr kumimoji="1" lang="en-US" altLang="ja-JP" sz="1200" b="0" dirty="0" smtClean="0">
                        <a:solidFill>
                          <a:srgbClr val="000000"/>
                        </a:solidFill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9955">
                <a:tc vMerge="1">
                  <a:txBody>
                    <a:bodyPr/>
                    <a:lstStyle/>
                    <a:p>
                      <a:pPr algn="l"/>
                      <a:endParaRPr kumimoji="1" lang="ja-JP" altLang="en-US" sz="800" b="0" dirty="0" smtClean="0">
                        <a:solidFill>
                          <a:srgbClr val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0" dirty="0" smtClean="0">
                          <a:solidFill>
                            <a:srgbClr val="000000"/>
                          </a:solidFill>
                          <a:latin typeface="+mn-lt"/>
                          <a:ea typeface="Meiryo UI" panose="020B0604030504040204" pitchFamily="50" charset="-128"/>
                        </a:rPr>
                        <a:t>AI</a:t>
                      </a:r>
                      <a:r>
                        <a:rPr kumimoji="1" lang="en-US" altLang="ja-JP" sz="1200" b="0" baseline="0" dirty="0" smtClean="0">
                          <a:solidFill>
                            <a:srgbClr val="000000"/>
                          </a:solidFill>
                          <a:latin typeface="+mn-lt"/>
                          <a:ea typeface="Meiryo UI" panose="020B0604030504040204" pitchFamily="50" charset="-128"/>
                        </a:rPr>
                        <a:t> Platform</a:t>
                      </a:r>
                    </a:p>
                    <a:p>
                      <a:pPr algn="l"/>
                      <a:r>
                        <a:rPr kumimoji="1" lang="en-US" altLang="ja-JP" sz="1200" b="0" baseline="0" dirty="0" smtClean="0">
                          <a:solidFill>
                            <a:srgbClr val="000000"/>
                          </a:solidFill>
                          <a:latin typeface="+mn-lt"/>
                          <a:ea typeface="Meiryo UI" panose="020B0604030504040204" pitchFamily="50" charset="-128"/>
                        </a:rPr>
                        <a:t>(IoT/Cloud)</a:t>
                      </a:r>
                      <a:endParaRPr kumimoji="1" lang="en-US" altLang="ja-JP" sz="1200" b="0" dirty="0" smtClean="0">
                        <a:solidFill>
                          <a:srgbClr val="000000"/>
                        </a:solidFill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0" dirty="0" smtClean="0">
                          <a:solidFill>
                            <a:srgbClr val="000000"/>
                          </a:solidFill>
                          <a:latin typeface="+mn-lt"/>
                          <a:ea typeface="Meiryo UI" panose="020B0604030504040204" pitchFamily="50" charset="-128"/>
                        </a:rPr>
                        <a:t>Deep Learning Unit</a:t>
                      </a:r>
                      <a:r>
                        <a:rPr kumimoji="1" lang="ja-JP" altLang="en-US" sz="1200" b="0" baseline="0" dirty="0" smtClean="0">
                          <a:solidFill>
                            <a:srgbClr val="000000"/>
                          </a:solidFill>
                          <a:latin typeface="+mn-lt"/>
                          <a:ea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1200" b="0" baseline="0" dirty="0" smtClean="0">
                          <a:solidFill>
                            <a:srgbClr val="000000"/>
                          </a:solidFill>
                          <a:latin typeface="+mn-lt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en-US" altLang="ja-JP" sz="1200" b="0" dirty="0" smtClean="0">
                          <a:solidFill>
                            <a:srgbClr val="000000"/>
                          </a:solidFill>
                          <a:latin typeface="+mn-lt"/>
                          <a:ea typeface="Meiryo UI" panose="020B0604030504040204" pitchFamily="50" charset="-128"/>
                        </a:rPr>
                        <a:t>DLU)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9955">
                <a:tc vMerge="1">
                  <a:txBody>
                    <a:bodyPr/>
                    <a:lstStyle/>
                    <a:p>
                      <a:pPr algn="l"/>
                      <a:endParaRPr kumimoji="1" lang="en-US" altLang="ja-JP" sz="800" b="0" dirty="0" smtClean="0">
                        <a:solidFill>
                          <a:srgbClr val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0" dirty="0" smtClean="0">
                          <a:solidFill>
                            <a:srgbClr val="000000"/>
                          </a:solidFill>
                          <a:latin typeface="+mn-lt"/>
                          <a:ea typeface="Meiryo UI" panose="020B0604030504040204" pitchFamily="50" charset="-128"/>
                        </a:rPr>
                        <a:t>Security</a:t>
                      </a:r>
                    </a:p>
                    <a:p>
                      <a:pPr algn="l"/>
                      <a:r>
                        <a:rPr kumimoji="1" lang="en-US" altLang="ja-JP" sz="1200" b="0" dirty="0" smtClean="0">
                          <a:solidFill>
                            <a:srgbClr val="000000"/>
                          </a:solidFill>
                          <a:latin typeface="+mn-lt"/>
                          <a:ea typeface="Meiryo UI" panose="020B0604030504040204" pitchFamily="50" charset="-128"/>
                        </a:rPr>
                        <a:t>(IoT/Cloud)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Cyberattack protection</a:t>
                      </a:r>
                      <a:endParaRPr kumimoji="1" lang="ja-JP" altLang="en-US" sz="1200" b="0" dirty="0" smtClean="0">
                        <a:solidFill>
                          <a:srgbClr val="000000"/>
                        </a:solidFill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993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>
                          <a:solidFill>
                            <a:srgbClr val="000000"/>
                          </a:solidFill>
                          <a:latin typeface="+mn-lt"/>
                          <a:ea typeface="Meiryo UI" panose="020B0604030504040204" pitchFamily="50" charset="-128"/>
                        </a:rPr>
                        <a:t>Human</a:t>
                      </a:r>
                    </a:p>
                    <a:p>
                      <a:pPr algn="ctr"/>
                      <a:r>
                        <a:rPr kumimoji="1" lang="en-US" altLang="ja-JP" sz="1400" b="1" dirty="0" smtClean="0">
                          <a:solidFill>
                            <a:srgbClr val="000000"/>
                          </a:solidFill>
                          <a:latin typeface="+mn-lt"/>
                          <a:ea typeface="Meiryo UI" panose="020B0604030504040204" pitchFamily="50" charset="-128"/>
                        </a:rPr>
                        <a:t>Centric</a:t>
                      </a:r>
                    </a:p>
                    <a:p>
                      <a:pPr algn="ctr"/>
                      <a:r>
                        <a:rPr kumimoji="1" lang="en-US" altLang="ja-JP" sz="1400" b="1" dirty="0" smtClean="0">
                          <a:solidFill>
                            <a:srgbClr val="000000"/>
                          </a:solidFill>
                          <a:latin typeface="+mn-lt"/>
                          <a:ea typeface="Meiryo UI" panose="020B0604030504040204" pitchFamily="50" charset="-128"/>
                        </a:rPr>
                        <a:t>Mobility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0" dirty="0" smtClean="0">
                          <a:solidFill>
                            <a:srgbClr val="000000"/>
                          </a:solidFill>
                          <a:latin typeface="+mn-lt"/>
                          <a:ea typeface="Meiryo UI" panose="020B0604030504040204" pitchFamily="50" charset="-128"/>
                        </a:rPr>
                        <a:t>Driver Sensing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0" dirty="0" smtClean="0">
                          <a:solidFill>
                            <a:srgbClr val="000000"/>
                          </a:solidFill>
                          <a:latin typeface="+mn-lt"/>
                          <a:ea typeface="Meiryo UI" panose="020B0604030504040204" pitchFamily="50" charset="-128"/>
                        </a:rPr>
                        <a:t>Contactless</a:t>
                      </a:r>
                      <a:r>
                        <a:rPr kumimoji="1" lang="en-US" altLang="ja-JP" sz="1200" b="0" baseline="0" dirty="0" smtClean="0">
                          <a:solidFill>
                            <a:srgbClr val="000000"/>
                          </a:solidFill>
                          <a:latin typeface="+mn-lt"/>
                          <a:ea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1200" b="0" dirty="0" smtClean="0">
                          <a:solidFill>
                            <a:srgbClr val="000000"/>
                          </a:solidFill>
                          <a:latin typeface="+mn-lt"/>
                          <a:ea typeface="Meiryo UI" panose="020B0604030504040204" pitchFamily="50" charset="-128"/>
                        </a:rPr>
                        <a:t>vital sensing</a:t>
                      </a:r>
                    </a:p>
                    <a:p>
                      <a:pPr algn="l"/>
                      <a:r>
                        <a:rPr kumimoji="1" lang="en-US" altLang="ja-JP" sz="1200" b="0" dirty="0" smtClean="0">
                          <a:solidFill>
                            <a:srgbClr val="000000"/>
                          </a:solidFill>
                          <a:latin typeface="+mn-lt"/>
                          <a:ea typeface="Meiryo UI" panose="020B0604030504040204" pitchFamily="50" charset="-128"/>
                        </a:rPr>
                        <a:t>(Iris, Pulse</a:t>
                      </a:r>
                      <a:r>
                        <a:rPr kumimoji="1" lang="en-US" altLang="ja-JP" sz="1200" b="0" baseline="0" dirty="0" smtClean="0">
                          <a:solidFill>
                            <a:srgbClr val="000000"/>
                          </a:solidFill>
                          <a:latin typeface="+mn-lt"/>
                          <a:ea typeface="Meiryo UI" panose="020B0604030504040204" pitchFamily="50" charset="-128"/>
                        </a:rPr>
                        <a:t>, </a:t>
                      </a:r>
                      <a:r>
                        <a:rPr kumimoji="1" lang="en-US" altLang="ja-JP" sz="1200" b="0" dirty="0" smtClean="0">
                          <a:solidFill>
                            <a:srgbClr val="000000"/>
                          </a:solidFill>
                          <a:latin typeface="+mn-lt"/>
                          <a:ea typeface="Meiryo UI" panose="020B0604030504040204" pitchFamily="50" charset="-128"/>
                        </a:rPr>
                        <a:t>etc.)</a:t>
                      </a:r>
                      <a:endParaRPr kumimoji="1" lang="ja-JP" altLang="en-US" sz="1200" b="0" dirty="0">
                        <a:solidFill>
                          <a:srgbClr val="000000"/>
                        </a:solidFill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正方形/長方形 11"/>
          <p:cNvSpPr/>
          <p:nvPr/>
        </p:nvSpPr>
        <p:spPr bwMode="auto">
          <a:xfrm>
            <a:off x="3812730" y="2525715"/>
            <a:ext cx="5252891" cy="1525911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+mn-lt"/>
              <a:ea typeface="ＭＳ Ｐゴシック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 bwMode="auto">
          <a:xfrm>
            <a:off x="3819424" y="4093745"/>
            <a:ext cx="5246197" cy="2503607"/>
          </a:xfrm>
          <a:prstGeom prst="rect">
            <a:avLst/>
          </a:prstGeom>
          <a:noFill/>
          <a:ln w="381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+mn-lt"/>
              <a:ea typeface="ＭＳ Ｐゴシック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71567" y="3036929"/>
            <a:ext cx="3780353" cy="2660267"/>
            <a:chOff x="330969" y="3240213"/>
            <a:chExt cx="3780353" cy="2660267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922754" y="3460236"/>
              <a:ext cx="2560725" cy="2043772"/>
              <a:chOff x="922754" y="3460236"/>
              <a:chExt cx="2560725" cy="2043772"/>
            </a:xfrm>
          </p:grpSpPr>
          <p:sp>
            <p:nvSpPr>
              <p:cNvPr id="15" name="円/楕円 14"/>
              <p:cNvSpPr/>
              <p:nvPr/>
            </p:nvSpPr>
            <p:spPr bwMode="auto">
              <a:xfrm>
                <a:off x="1663557" y="4083638"/>
                <a:ext cx="1136184" cy="1048784"/>
              </a:xfrm>
              <a:prstGeom prst="ellipse">
                <a:avLst/>
              </a:prstGeom>
              <a:noFill/>
              <a:ln w="114300" cap="flat" cmpd="sng" algn="ctr">
                <a:solidFill>
                  <a:srgbClr val="FFFFFF">
                    <a:lumMod val="8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ctr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Meiryo UI" pitchFamily="50" charset="-128"/>
                </a:endParaRPr>
              </a:p>
            </p:txBody>
          </p:sp>
          <p:sp>
            <p:nvSpPr>
              <p:cNvPr id="16" name="六角形 15"/>
              <p:cNvSpPr/>
              <p:nvPr/>
            </p:nvSpPr>
            <p:spPr bwMode="auto">
              <a:xfrm>
                <a:off x="1585866" y="3460236"/>
                <a:ext cx="1194855" cy="950851"/>
              </a:xfrm>
              <a:prstGeom prst="hexagon">
                <a:avLst>
                  <a:gd name="adj" fmla="val 28002"/>
                  <a:gd name="vf" fmla="val 115470"/>
                </a:avLst>
              </a:prstGeom>
              <a:gradFill flip="none" rotWithShape="1">
                <a:gsLst>
                  <a:gs pos="100000">
                    <a:srgbClr val="FFFFFF">
                      <a:lumMod val="75000"/>
                    </a:srgbClr>
                  </a:gs>
                  <a:gs pos="0">
                    <a:srgbClr val="E2E2DC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5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" h="6350"/>
              </a:sp3d>
              <a:ex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Meiryo UI" pitchFamily="50" charset="-128"/>
                </a:endParaRPr>
              </a:p>
            </p:txBody>
          </p:sp>
          <p:sp>
            <p:nvSpPr>
              <p:cNvPr id="17" name="六角形 16"/>
              <p:cNvSpPr/>
              <p:nvPr/>
            </p:nvSpPr>
            <p:spPr bwMode="auto">
              <a:xfrm>
                <a:off x="922754" y="4545117"/>
                <a:ext cx="1194855" cy="950851"/>
              </a:xfrm>
              <a:prstGeom prst="hexagon">
                <a:avLst>
                  <a:gd name="adj" fmla="val 28002"/>
                  <a:gd name="vf" fmla="val 115470"/>
                </a:avLst>
              </a:prstGeom>
              <a:gradFill flip="none" rotWithShape="1">
                <a:gsLst>
                  <a:gs pos="100000">
                    <a:srgbClr val="FFFFFF">
                      <a:lumMod val="75000"/>
                    </a:srgbClr>
                  </a:gs>
                  <a:gs pos="0">
                    <a:srgbClr val="E2E2DC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5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" h="6350"/>
              </a:sp3d>
              <a:ex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Meiryo UI" pitchFamily="50" charset="-128"/>
                </a:endParaRPr>
              </a:p>
            </p:txBody>
          </p:sp>
          <p:sp>
            <p:nvSpPr>
              <p:cNvPr id="18" name="六角形 17"/>
              <p:cNvSpPr/>
              <p:nvPr/>
            </p:nvSpPr>
            <p:spPr bwMode="auto">
              <a:xfrm>
                <a:off x="2288624" y="4553157"/>
                <a:ext cx="1194855" cy="950851"/>
              </a:xfrm>
              <a:prstGeom prst="hexagon">
                <a:avLst>
                  <a:gd name="adj" fmla="val 28002"/>
                  <a:gd name="vf" fmla="val 115470"/>
                </a:avLst>
              </a:prstGeom>
              <a:gradFill flip="none" rotWithShape="1">
                <a:gsLst>
                  <a:gs pos="100000">
                    <a:srgbClr val="FFFFFF">
                      <a:lumMod val="75000"/>
                    </a:srgbClr>
                  </a:gs>
                  <a:gs pos="0">
                    <a:srgbClr val="E2E2DC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5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" h="6350"/>
              </a:sp3d>
              <a:ex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Meiryo UI" pitchFamily="50" charset="-128"/>
                </a:endParaRPr>
              </a:p>
            </p:txBody>
          </p:sp>
        </p:grpSp>
        <p:sp>
          <p:nvSpPr>
            <p:cNvPr id="19" name="テキスト ボックス 18"/>
            <p:cNvSpPr txBox="1"/>
            <p:nvPr/>
          </p:nvSpPr>
          <p:spPr>
            <a:xfrm>
              <a:off x="1663557" y="3765982"/>
              <a:ext cx="11121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 smtClean="0">
                  <a:solidFill>
                    <a:srgbClr val="000000"/>
                  </a:solidFill>
                  <a:latin typeface="+mn-lt"/>
                  <a:ea typeface="Meiryo UI" panose="020B0604030504040204" pitchFamily="50" charset="-128"/>
                  <a:cs typeface="Meiryo UI" panose="020B0604030504040204" pitchFamily="50" charset="-128"/>
                </a:rPr>
                <a:t>BigData</a:t>
              </a:r>
              <a:endParaRPr lang="ja-JP" altLang="en-US" b="1" dirty="0">
                <a:solidFill>
                  <a:srgbClr val="000000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683568" y="4855304"/>
              <a:ext cx="15140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 smtClean="0">
                  <a:solidFill>
                    <a:srgbClr val="000000"/>
                  </a:solidFill>
                  <a:latin typeface="+mn-lt"/>
                  <a:ea typeface="Meiryo UI" panose="020B0604030504040204" pitchFamily="50" charset="-128"/>
                  <a:cs typeface="Meiryo UI" panose="020B0604030504040204" pitchFamily="50" charset="-128"/>
                </a:rPr>
                <a:t>IoT</a:t>
              </a:r>
              <a:r>
                <a:rPr lang="en-US" altLang="ja-JP" b="1" dirty="0">
                  <a:solidFill>
                    <a:srgbClr val="000000"/>
                  </a:solidFill>
                  <a:latin typeface="+mn-lt"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r>
                <a:rPr lang="en-US" altLang="ja-JP" b="1" dirty="0" smtClean="0">
                  <a:solidFill>
                    <a:srgbClr val="000000"/>
                  </a:solidFill>
                  <a:latin typeface="+mn-lt"/>
                  <a:ea typeface="Meiryo UI" panose="020B0604030504040204" pitchFamily="50" charset="-128"/>
                  <a:cs typeface="Meiryo UI" panose="020B0604030504040204" pitchFamily="50" charset="-128"/>
                </a:rPr>
                <a:t>Devices</a:t>
              </a:r>
              <a:endParaRPr lang="ja-JP" altLang="en-US" b="1" dirty="0">
                <a:solidFill>
                  <a:srgbClr val="000000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2366007" y="4855304"/>
              <a:ext cx="10145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 smtClean="0">
                  <a:solidFill>
                    <a:srgbClr val="000000"/>
                  </a:solidFill>
                  <a:latin typeface="+mn-lt"/>
                  <a:ea typeface="Meiryo UI" panose="020B0604030504040204" pitchFamily="50" charset="-128"/>
                  <a:cs typeface="Meiryo UI" panose="020B0604030504040204" pitchFamily="50" charset="-128"/>
                </a:rPr>
                <a:t>Cloud</a:t>
              </a:r>
            </a:p>
          </p:txBody>
        </p:sp>
        <p:pic>
          <p:nvPicPr>
            <p:cNvPr id="22" name="図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flipV="1">
              <a:off x="1741098" y="5271275"/>
              <a:ext cx="912989" cy="149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角丸四角形 22"/>
            <p:cNvSpPr/>
            <p:nvPr/>
          </p:nvSpPr>
          <p:spPr bwMode="gray">
            <a:xfrm>
              <a:off x="398723" y="4492389"/>
              <a:ext cx="3627405" cy="1362850"/>
            </a:xfrm>
            <a:prstGeom prst="roundRect">
              <a:avLst>
                <a:gd name="adj" fmla="val 8329"/>
              </a:avLst>
            </a:prstGeom>
            <a:ln w="38100">
              <a:solidFill>
                <a:schemeClr val="accent2">
                  <a:lumMod val="40000"/>
                  <a:lumOff val="60000"/>
                </a:schemeClr>
              </a:solidFill>
            </a:ln>
          </p:spPr>
          <p:txBody>
            <a:bodyPr rtlCol="0" anchor="ctr">
              <a:noAutofit/>
            </a:bodyPr>
            <a:lstStyle/>
            <a:p>
              <a:endParaRPr lang="ja-JP" altLang="en-US" sz="1050" b="1" kern="0" dirty="0" smtClean="0">
                <a:solidFill>
                  <a:srgbClr val="000000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4" name="角丸四角形 23"/>
            <p:cNvSpPr/>
            <p:nvPr/>
          </p:nvSpPr>
          <p:spPr bwMode="gray">
            <a:xfrm>
              <a:off x="395833" y="3244665"/>
              <a:ext cx="3627405" cy="1196047"/>
            </a:xfrm>
            <a:prstGeom prst="roundRect">
              <a:avLst>
                <a:gd name="adj" fmla="val 8329"/>
              </a:avLst>
            </a:prstGeom>
            <a:ln w="38100">
              <a:solidFill>
                <a:schemeClr val="accent1">
                  <a:lumMod val="75000"/>
                </a:schemeClr>
              </a:solidFill>
              <a:prstDash val="solid"/>
            </a:ln>
          </p:spPr>
          <p:txBody>
            <a:bodyPr rtlCol="0" anchor="ctr">
              <a:noAutofit/>
            </a:bodyPr>
            <a:lstStyle/>
            <a:p>
              <a:endParaRPr lang="ja-JP" altLang="en-US" sz="1050" b="1" kern="0" dirty="0" smtClean="0">
                <a:solidFill>
                  <a:srgbClr val="000000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grpSp>
          <p:nvGrpSpPr>
            <p:cNvPr id="2" name="グループ化 1"/>
            <p:cNvGrpSpPr/>
            <p:nvPr/>
          </p:nvGrpSpPr>
          <p:grpSpPr>
            <a:xfrm>
              <a:off x="1805335" y="4226589"/>
              <a:ext cx="811900" cy="749446"/>
              <a:chOff x="1805335" y="4226589"/>
              <a:chExt cx="811900" cy="749446"/>
            </a:xfrm>
          </p:grpSpPr>
          <p:sp>
            <p:nvSpPr>
              <p:cNvPr id="26" name="円/楕円 25"/>
              <p:cNvSpPr>
                <a:spLocks noChangeAspect="1"/>
              </p:cNvSpPr>
              <p:nvPr/>
            </p:nvSpPr>
            <p:spPr bwMode="auto">
              <a:xfrm>
                <a:off x="1805335" y="4226589"/>
                <a:ext cx="811900" cy="749446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5000">
                    <a:srgbClr val="C80202"/>
                  </a:gs>
                  <a:gs pos="100000">
                    <a:srgbClr val="C80202"/>
                  </a:gs>
                  <a:gs pos="89000">
                    <a:srgbClr val="A30B1A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" h="12700"/>
              </a:sp3d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ctr"/>
                <a:endParaRPr lang="ja-JP" altLang="en-US" sz="700" dirty="0">
                  <a:solidFill>
                    <a:srgbClr val="000000"/>
                  </a:solidFill>
                  <a:latin typeface="+mn-lt"/>
                  <a:ea typeface="Meiryo UI" pitchFamily="50" charset="-128"/>
                </a:endParaRPr>
              </a:p>
            </p:txBody>
          </p:sp>
          <p:sp>
            <p:nvSpPr>
              <p:cNvPr id="27" name="テキスト ボックス 26"/>
              <p:cNvSpPr txBox="1"/>
              <p:nvPr/>
            </p:nvSpPr>
            <p:spPr bwMode="gray">
              <a:xfrm>
                <a:off x="1813239" y="4297029"/>
                <a:ext cx="803996" cy="646331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ja-JP" sz="1200" b="1" dirty="0">
                    <a:solidFill>
                      <a:srgbClr val="FFFFFF"/>
                    </a:solidFill>
                    <a:latin typeface="+mn-lt"/>
                    <a:ea typeface="Meiryo UI" pitchFamily="50" charset="-128"/>
                  </a:rPr>
                  <a:t>Mobility IoT</a:t>
                </a:r>
                <a:endParaRPr lang="en-US" altLang="ja-JP" sz="1200" b="1" dirty="0" smtClean="0">
                  <a:solidFill>
                    <a:srgbClr val="FFFFFF"/>
                  </a:solidFill>
                  <a:latin typeface="+mn-lt"/>
                  <a:ea typeface="Meiryo UI" pitchFamily="50" charset="-128"/>
                </a:endParaRPr>
              </a:p>
              <a:p>
                <a:pPr algn="ctr">
                  <a:defRPr/>
                </a:pPr>
                <a:r>
                  <a:rPr lang="en-US" altLang="ja-JP" sz="1200" b="1" dirty="0" smtClean="0">
                    <a:solidFill>
                      <a:srgbClr val="FFFFFF"/>
                    </a:solidFill>
                    <a:latin typeface="+mn-lt"/>
                    <a:ea typeface="Meiryo UI" pitchFamily="50" charset="-128"/>
                  </a:rPr>
                  <a:t>Solution</a:t>
                </a:r>
                <a:endParaRPr lang="ja-JP" altLang="en-US" sz="1200" b="1" dirty="0">
                  <a:solidFill>
                    <a:srgbClr val="FFFFFF"/>
                  </a:solidFill>
                  <a:latin typeface="+mn-lt"/>
                  <a:ea typeface="Meiryo UI" pitchFamily="50" charset="-128"/>
                </a:endParaRPr>
              </a:p>
            </p:txBody>
          </p:sp>
        </p:grpSp>
        <p:sp>
          <p:nvSpPr>
            <p:cNvPr id="28" name="テキスト ボックス 27"/>
            <p:cNvSpPr txBox="1"/>
            <p:nvPr/>
          </p:nvSpPr>
          <p:spPr bwMode="gray">
            <a:xfrm>
              <a:off x="867151" y="3240213"/>
              <a:ext cx="26981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200" b="1" dirty="0" smtClean="0">
                  <a:solidFill>
                    <a:srgbClr val="A30B1A"/>
                  </a:solidFill>
                  <a:latin typeface="+mn-lt"/>
                  <a:ea typeface="Meiryo UI" panose="020B0604030504040204" pitchFamily="50" charset="-128"/>
                  <a:cs typeface="Meiryo UI" panose="020B0604030504040204" pitchFamily="50" charset="-128"/>
                </a:rPr>
                <a:t>Mobility as a Service</a:t>
              </a:r>
            </a:p>
          </p:txBody>
        </p:sp>
        <p:sp>
          <p:nvSpPr>
            <p:cNvPr id="30" name="角丸四角形 29"/>
            <p:cNvSpPr/>
            <p:nvPr/>
          </p:nvSpPr>
          <p:spPr bwMode="gray">
            <a:xfrm>
              <a:off x="461066" y="5216460"/>
              <a:ext cx="1124799" cy="132604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87867E"/>
              </a:solidFill>
            </a:ln>
          </p:spPr>
          <p:txBody>
            <a:bodyPr rtlCol="0" anchor="ctr">
              <a:noAutofit/>
            </a:bodyPr>
            <a:lstStyle/>
            <a:p>
              <a:endParaRPr lang="ja-JP" altLang="en-US" sz="1050" b="1" kern="0" dirty="0" smtClean="0">
                <a:solidFill>
                  <a:srgbClr val="000000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419648" y="5181180"/>
              <a:ext cx="125325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b="1" dirty="0" smtClean="0">
                  <a:solidFill>
                    <a:srgbClr val="000000"/>
                  </a:solidFill>
                  <a:latin typeface="+mn-lt"/>
                  <a:ea typeface="Meiryo UI" panose="020B0604030504040204" pitchFamily="50" charset="-128"/>
                  <a:cs typeface="Meiryo UI" panose="020B0604030504040204" pitchFamily="50" charset="-128"/>
                </a:rPr>
                <a:t>Sensor Technology</a:t>
              </a:r>
              <a:endParaRPr lang="ja-JP" altLang="en-US" sz="900" b="1" dirty="0">
                <a:solidFill>
                  <a:srgbClr val="000000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2" name="角丸四角形 31"/>
            <p:cNvSpPr/>
            <p:nvPr/>
          </p:nvSpPr>
          <p:spPr bwMode="gray">
            <a:xfrm>
              <a:off x="465304" y="5377824"/>
              <a:ext cx="1054080" cy="244105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87867E"/>
              </a:solidFill>
            </a:ln>
          </p:spPr>
          <p:txBody>
            <a:bodyPr rtlCol="0" anchor="ctr">
              <a:noAutofit/>
            </a:bodyPr>
            <a:lstStyle/>
            <a:p>
              <a:endParaRPr lang="ja-JP" altLang="en-US" sz="1050" b="1" kern="0" dirty="0" smtClean="0">
                <a:solidFill>
                  <a:srgbClr val="000000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386662" y="5326356"/>
              <a:ext cx="13368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b="1" dirty="0" smtClean="0">
                  <a:solidFill>
                    <a:srgbClr val="000000"/>
                  </a:solidFill>
                  <a:latin typeface="+mn-lt"/>
                  <a:ea typeface="Meiryo UI" panose="020B0604030504040204" pitchFamily="50" charset="-128"/>
                  <a:cs typeface="Meiryo UI" panose="020B0604030504040204" pitchFamily="50" charset="-128"/>
                </a:rPr>
                <a:t>Human Centric Technology</a:t>
              </a:r>
              <a:endParaRPr lang="ja-JP" altLang="en-US" sz="900" b="1" dirty="0">
                <a:solidFill>
                  <a:srgbClr val="000000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4" name="角丸四角形 33"/>
            <p:cNvSpPr/>
            <p:nvPr/>
          </p:nvSpPr>
          <p:spPr bwMode="gray">
            <a:xfrm>
              <a:off x="2649470" y="5198523"/>
              <a:ext cx="1234925" cy="124065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87867E"/>
              </a:solidFill>
            </a:ln>
          </p:spPr>
          <p:txBody>
            <a:bodyPr rtlCol="0" anchor="ctr">
              <a:noAutofit/>
            </a:bodyPr>
            <a:lstStyle/>
            <a:p>
              <a:endParaRPr lang="ja-JP" altLang="en-US" sz="1050" b="1" kern="0" dirty="0" smtClean="0">
                <a:solidFill>
                  <a:srgbClr val="000000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2601540" y="5147508"/>
              <a:ext cx="108296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b="1" dirty="0" smtClean="0">
                  <a:solidFill>
                    <a:srgbClr val="000000"/>
                  </a:solidFill>
                  <a:latin typeface="+mn-lt"/>
                  <a:ea typeface="Meiryo UI" panose="020B0604030504040204" pitchFamily="50" charset="-128"/>
                  <a:cs typeface="Meiryo UI" panose="020B0604030504040204" pitchFamily="50" charset="-128"/>
                </a:rPr>
                <a:t>Cloud platform</a:t>
              </a:r>
              <a:endParaRPr lang="ja-JP" altLang="en-US" sz="900" b="1" dirty="0">
                <a:solidFill>
                  <a:srgbClr val="000000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6" name="角丸四角形 35"/>
            <p:cNvSpPr/>
            <p:nvPr/>
          </p:nvSpPr>
          <p:spPr bwMode="gray">
            <a:xfrm>
              <a:off x="2655793" y="5349065"/>
              <a:ext cx="1234925" cy="248392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87867E"/>
              </a:solidFill>
            </a:ln>
          </p:spPr>
          <p:txBody>
            <a:bodyPr rtlCol="0" anchor="ctr">
              <a:noAutofit/>
            </a:bodyPr>
            <a:lstStyle/>
            <a:p>
              <a:endParaRPr lang="ja-JP" altLang="en-US" sz="1050" b="1" kern="0" dirty="0" smtClean="0">
                <a:solidFill>
                  <a:srgbClr val="000000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2521670" y="5292236"/>
              <a:ext cx="1477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b="1" dirty="0" smtClean="0">
                  <a:solidFill>
                    <a:srgbClr val="000000"/>
                  </a:solidFill>
                  <a:latin typeface="+mn-lt"/>
                  <a:ea typeface="Meiryo UI" panose="020B0604030504040204" pitchFamily="50" charset="-128"/>
                  <a:cs typeface="Meiryo UI" panose="020B0604030504040204" pitchFamily="50" charset="-128"/>
                </a:rPr>
                <a:t>Functions utilizing BigData</a:t>
              </a:r>
            </a:p>
          </p:txBody>
        </p:sp>
        <p:sp>
          <p:nvSpPr>
            <p:cNvPr id="38" name="角丸四角形 37"/>
            <p:cNvSpPr/>
            <p:nvPr/>
          </p:nvSpPr>
          <p:spPr bwMode="gray">
            <a:xfrm>
              <a:off x="2924433" y="3624861"/>
              <a:ext cx="940965" cy="124065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87867E"/>
              </a:solidFill>
            </a:ln>
          </p:spPr>
          <p:txBody>
            <a:bodyPr rtlCol="0" anchor="ctr">
              <a:noAutofit/>
            </a:bodyPr>
            <a:lstStyle/>
            <a:p>
              <a:endParaRPr lang="ja-JP" altLang="en-US" sz="1400" b="1" kern="0" dirty="0" smtClean="0">
                <a:solidFill>
                  <a:srgbClr val="000000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2869956" y="3591748"/>
              <a:ext cx="92709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b="1" dirty="0" smtClean="0">
                  <a:solidFill>
                    <a:srgbClr val="000000"/>
                  </a:solidFill>
                  <a:latin typeface="+mn-lt"/>
                  <a:ea typeface="Meiryo UI" panose="020B0604030504040204" pitchFamily="50" charset="-128"/>
                  <a:cs typeface="Meiryo UI" panose="020B0604030504040204" pitchFamily="50" charset="-128"/>
                </a:rPr>
                <a:t>Insurance</a:t>
              </a:r>
              <a:endParaRPr lang="ja-JP" altLang="en-US" sz="900" b="1" dirty="0">
                <a:solidFill>
                  <a:srgbClr val="000000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40" name="角丸四角形 39"/>
            <p:cNvSpPr/>
            <p:nvPr/>
          </p:nvSpPr>
          <p:spPr bwMode="gray">
            <a:xfrm>
              <a:off x="2924433" y="3777037"/>
              <a:ext cx="940965" cy="124065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87867E"/>
              </a:solidFill>
            </a:ln>
          </p:spPr>
          <p:txBody>
            <a:bodyPr rtlCol="0" anchor="ctr">
              <a:noAutofit/>
            </a:bodyPr>
            <a:lstStyle/>
            <a:p>
              <a:endParaRPr lang="ja-JP" altLang="en-US" sz="1400" b="1" kern="0" dirty="0" smtClean="0">
                <a:solidFill>
                  <a:srgbClr val="000000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2867869" y="3751070"/>
              <a:ext cx="102813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b="1" dirty="0" smtClean="0">
                  <a:solidFill>
                    <a:srgbClr val="000000"/>
                  </a:solidFill>
                  <a:latin typeface="+mn-lt"/>
                  <a:ea typeface="Meiryo UI" panose="020B0604030504040204" pitchFamily="50" charset="-128"/>
                  <a:cs typeface="Meiryo UI" panose="020B0604030504040204" pitchFamily="50" charset="-128"/>
                </a:rPr>
                <a:t>Police/Security</a:t>
              </a:r>
              <a:endParaRPr lang="ja-JP" altLang="en-US" sz="900" b="1" dirty="0">
                <a:solidFill>
                  <a:srgbClr val="000000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42" name="角丸四角形 41"/>
            <p:cNvSpPr/>
            <p:nvPr/>
          </p:nvSpPr>
          <p:spPr bwMode="gray">
            <a:xfrm>
              <a:off x="2924433" y="3926937"/>
              <a:ext cx="940965" cy="27203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87867E"/>
              </a:solidFill>
            </a:ln>
          </p:spPr>
          <p:txBody>
            <a:bodyPr rtlCol="0" anchor="ctr">
              <a:noAutofit/>
            </a:bodyPr>
            <a:lstStyle/>
            <a:p>
              <a:endParaRPr lang="ja-JP" altLang="en-US" sz="1400" b="1" kern="0" dirty="0" smtClean="0">
                <a:solidFill>
                  <a:srgbClr val="000000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2853256" y="3887496"/>
              <a:ext cx="11771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b="1" dirty="0" smtClean="0">
                  <a:solidFill>
                    <a:srgbClr val="000000"/>
                  </a:solidFill>
                  <a:latin typeface="+mn-lt"/>
                  <a:ea typeface="Meiryo UI" panose="020B0604030504040204" pitchFamily="50" charset="-128"/>
                  <a:cs typeface="Meiryo UI" panose="020B0604030504040204" pitchFamily="50" charset="-128"/>
                </a:rPr>
                <a:t>Logistics/</a:t>
              </a:r>
            </a:p>
            <a:p>
              <a:r>
                <a:rPr lang="en-US" altLang="ja-JP" sz="900" b="1" dirty="0" smtClean="0">
                  <a:solidFill>
                    <a:srgbClr val="000000"/>
                  </a:solidFill>
                  <a:latin typeface="+mn-lt"/>
                  <a:ea typeface="Meiryo UI" panose="020B0604030504040204" pitchFamily="50" charset="-128"/>
                  <a:cs typeface="Meiryo UI" panose="020B0604030504040204" pitchFamily="50" charset="-128"/>
                </a:rPr>
                <a:t>Transportation</a:t>
              </a:r>
              <a:endParaRPr lang="ja-JP" altLang="en-US" sz="900" b="1" dirty="0">
                <a:solidFill>
                  <a:srgbClr val="000000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44" name="角丸四角形 43"/>
            <p:cNvSpPr/>
            <p:nvPr/>
          </p:nvSpPr>
          <p:spPr bwMode="gray">
            <a:xfrm>
              <a:off x="2924433" y="4232067"/>
              <a:ext cx="940965" cy="124065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87867E"/>
              </a:solidFill>
            </a:ln>
          </p:spPr>
          <p:txBody>
            <a:bodyPr rtlCol="0" anchor="ctr">
              <a:noAutofit/>
            </a:bodyPr>
            <a:lstStyle/>
            <a:p>
              <a:endParaRPr lang="ja-JP" altLang="en-US" sz="1400" b="1" kern="0" dirty="0" smtClean="0">
                <a:solidFill>
                  <a:srgbClr val="000000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2922461" y="4181052"/>
              <a:ext cx="9291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en-US" altLang="ja-JP" sz="900" b="1" dirty="0">
                  <a:latin typeface="+mn-lt"/>
                  <a:ea typeface="Meiryo UI" panose="020B0604030504040204" pitchFamily="50" charset="-128"/>
                  <a:cs typeface="Meiryo UI" panose="020B0604030504040204" pitchFamily="50" charset="-128"/>
                </a:rPr>
                <a:t>I</a:t>
              </a:r>
              <a:r>
                <a:rPr kumimoji="0" lang="en-US" altLang="ja-JP" sz="900" b="1" dirty="0" smtClean="0">
                  <a:latin typeface="+mn-lt"/>
                  <a:ea typeface="Meiryo UI" panose="020B0604030504040204" pitchFamily="50" charset="-128"/>
                  <a:cs typeface="Meiryo UI" panose="020B0604030504040204" pitchFamily="50" charset="-128"/>
                </a:rPr>
                <a:t>nfrastructure </a:t>
              </a:r>
              <a:r>
                <a:rPr lang="ja-JP" altLang="en-US" sz="700" dirty="0" smtClean="0">
                  <a:solidFill>
                    <a:srgbClr val="000000"/>
                  </a:solidFill>
                  <a:latin typeface="+mn-lt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endParaRPr lang="en-US" altLang="ja-JP" sz="300" dirty="0">
                <a:solidFill>
                  <a:srgbClr val="000000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r"/>
              <a:r>
                <a:rPr lang="en-US" altLang="ja-JP" sz="700" dirty="0" smtClean="0">
                  <a:solidFill>
                    <a:srgbClr val="000000"/>
                  </a:solidFill>
                  <a:latin typeface="+mn-lt"/>
                  <a:ea typeface="Meiryo UI" panose="020B0604030504040204" pitchFamily="50" charset="-128"/>
                  <a:cs typeface="Meiryo UI" panose="020B0604030504040204" pitchFamily="50" charset="-128"/>
                </a:rPr>
                <a:t>etc.</a:t>
              </a:r>
              <a:endParaRPr lang="ja-JP" altLang="en-US" sz="700" dirty="0">
                <a:solidFill>
                  <a:srgbClr val="000000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46" name="図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rot="14277224" flipH="1" flipV="1">
              <a:off x="2482490" y="4186447"/>
              <a:ext cx="586521" cy="173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図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rot="7322776" flipV="1">
              <a:off x="1379641" y="4195554"/>
              <a:ext cx="586521" cy="173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テキスト ボックス 47"/>
            <p:cNvSpPr txBox="1"/>
            <p:nvPr/>
          </p:nvSpPr>
          <p:spPr bwMode="gray">
            <a:xfrm>
              <a:off x="2298044" y="5623481"/>
              <a:ext cx="17282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200" b="1" dirty="0" smtClean="0">
                  <a:solidFill>
                    <a:srgbClr val="A30B1A"/>
                  </a:solidFill>
                  <a:latin typeface="+mn-lt"/>
                  <a:ea typeface="Meiryo UI" panose="020B0604030504040204" pitchFamily="50" charset="-128"/>
                  <a:cs typeface="Meiryo UI" panose="020B0604030504040204" pitchFamily="50" charset="-128"/>
                </a:rPr>
                <a:t>Mobility IoT Platform</a:t>
              </a:r>
            </a:p>
          </p:txBody>
        </p:sp>
        <p:sp>
          <p:nvSpPr>
            <p:cNvPr id="49" name="テキスト ボックス 48"/>
            <p:cNvSpPr txBox="1"/>
            <p:nvPr/>
          </p:nvSpPr>
          <p:spPr bwMode="gray">
            <a:xfrm>
              <a:off x="401674" y="5620054"/>
              <a:ext cx="18963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200" b="1" dirty="0" smtClean="0">
                  <a:solidFill>
                    <a:srgbClr val="A30B1A"/>
                  </a:solidFill>
                  <a:latin typeface="+mn-lt"/>
                  <a:ea typeface="Meiryo UI" panose="020B0604030504040204" pitchFamily="50" charset="-128"/>
                  <a:cs typeface="Meiryo UI" panose="020B0604030504040204" pitchFamily="50" charset="-128"/>
                </a:rPr>
                <a:t>Human Centric Mobility</a:t>
              </a: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2510024" y="3416260"/>
              <a:ext cx="160129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100" b="1" dirty="0" smtClean="0">
                  <a:solidFill>
                    <a:srgbClr val="000000"/>
                  </a:solidFill>
                  <a:latin typeface="+mn-lt"/>
                  <a:ea typeface="Meiryo UI" panose="020B0604030504040204" pitchFamily="50" charset="-128"/>
                  <a:cs typeface="Meiryo UI" panose="020B0604030504040204" pitchFamily="50" charset="-128"/>
                </a:rPr>
                <a:t>(Target businesses)</a:t>
              </a:r>
              <a:endParaRPr lang="ja-JP" altLang="en-US" sz="1100" b="1" dirty="0">
                <a:solidFill>
                  <a:srgbClr val="000000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9" name="角丸四角形 28"/>
            <p:cNvSpPr/>
            <p:nvPr/>
          </p:nvSpPr>
          <p:spPr bwMode="gray">
            <a:xfrm>
              <a:off x="474984" y="3456377"/>
              <a:ext cx="1427208" cy="273727"/>
            </a:xfrm>
            <a:prstGeom prst="roundRect">
              <a:avLst/>
            </a:prstGeom>
            <a:noFill/>
            <a:ln>
              <a:solidFill>
                <a:srgbClr val="87867E"/>
              </a:solidFill>
            </a:ln>
          </p:spPr>
          <p:txBody>
            <a:bodyPr rtlCol="0" anchor="ctr">
              <a:noAutofit/>
            </a:bodyPr>
            <a:lstStyle/>
            <a:p>
              <a:endParaRPr lang="ja-JP" altLang="en-US" sz="1050" b="1" kern="0" dirty="0" smtClean="0">
                <a:solidFill>
                  <a:srgbClr val="000000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330969" y="3416260"/>
              <a:ext cx="16774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b="1" dirty="0" smtClean="0">
                  <a:solidFill>
                    <a:srgbClr val="000000"/>
                  </a:solidFill>
                  <a:latin typeface="+mn-lt"/>
                  <a:ea typeface="Meiryo UI" panose="020B0604030504040204" pitchFamily="50" charset="-128"/>
                  <a:cs typeface="Meiryo UI" panose="020B0604030504040204" pitchFamily="50" charset="-128"/>
                </a:rPr>
                <a:t>Services to business</a:t>
              </a:r>
            </a:p>
            <a:p>
              <a:r>
                <a:rPr lang="en-US" altLang="ja-JP" sz="900" b="1" dirty="0" smtClean="0">
                  <a:solidFill>
                    <a:srgbClr val="000000"/>
                  </a:solidFill>
                  <a:latin typeface="+mn-lt"/>
                  <a:ea typeface="Meiryo UI" panose="020B0604030504040204" pitchFamily="50" charset="-128"/>
                  <a:cs typeface="Meiryo UI" panose="020B0604030504040204" pitchFamily="50" charset="-128"/>
                </a:rPr>
                <a:t>which related to mobility</a:t>
              </a:r>
              <a:endParaRPr lang="ja-JP" altLang="en-US" sz="900" b="1" dirty="0">
                <a:solidFill>
                  <a:srgbClr val="000000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pic>
        <p:nvPicPr>
          <p:cNvPr id="51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9596105">
            <a:off x="3615211" y="3536079"/>
            <a:ext cx="357412" cy="19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9596105">
            <a:off x="3659209" y="5001211"/>
            <a:ext cx="357412" cy="19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61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3"/>
          <p:cNvSpPr txBox="1">
            <a:spLocks/>
          </p:cNvSpPr>
          <p:nvPr/>
        </p:nvSpPr>
        <p:spPr bwMode="gray">
          <a:xfrm>
            <a:off x="107503" y="107658"/>
            <a:ext cx="8204157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200" b="0" kern="12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ja-JP" sz="3000" dirty="0">
                <a:solidFill>
                  <a:srgbClr val="000000"/>
                </a:solidFill>
                <a:latin typeface="+mn-lt"/>
              </a:rPr>
              <a:t>Demo </a:t>
            </a:r>
            <a:r>
              <a:rPr lang="en-US" altLang="ja-JP" sz="3000" dirty="0" smtClean="0">
                <a:solidFill>
                  <a:srgbClr val="000000"/>
                </a:solidFill>
                <a:latin typeface="+mn-lt"/>
              </a:rPr>
              <a:t>Overview in Fujitsu Forum Tokyo 2016</a:t>
            </a:r>
            <a:endParaRPr lang="ja-JP" altLang="ja-JP" sz="3000" dirty="0" smtClean="0">
              <a:latin typeface="+mn-lt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3E1E10-AEDE-4055-874C-E2F6925CDDD6}" type="slidenum">
              <a:rPr lang="ja-JP" altLang="de-DE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de-DE" altLang="ja-JP">
              <a:solidFill>
                <a:prstClr val="black"/>
              </a:solidFill>
            </a:endParaRPr>
          </a:p>
        </p:txBody>
      </p:sp>
      <p:pic>
        <p:nvPicPr>
          <p:cNvPr id="8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2649" y="3788549"/>
            <a:ext cx="4972736" cy="214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7" name="直線コネクタ 86"/>
          <p:cNvCxnSpPr>
            <a:cxnSpLocks noChangeAspect="1"/>
          </p:cNvCxnSpPr>
          <p:nvPr/>
        </p:nvCxnSpPr>
        <p:spPr bwMode="gray">
          <a:xfrm>
            <a:off x="5710068" y="4761951"/>
            <a:ext cx="2601592" cy="0"/>
          </a:xfrm>
          <a:prstGeom prst="line">
            <a:avLst/>
          </a:prstGeom>
          <a:ln w="50800">
            <a:solidFill>
              <a:srgbClr val="5EAD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/>
          <p:cNvCxnSpPr>
            <a:cxnSpLocks noChangeAspect="1"/>
          </p:cNvCxnSpPr>
          <p:nvPr/>
        </p:nvCxnSpPr>
        <p:spPr bwMode="gray">
          <a:xfrm>
            <a:off x="5710068" y="4876508"/>
            <a:ext cx="1453941" cy="0"/>
          </a:xfrm>
          <a:prstGeom prst="line">
            <a:avLst/>
          </a:prstGeom>
          <a:ln w="50800">
            <a:solidFill>
              <a:srgbClr val="1782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/>
          <p:cNvCxnSpPr>
            <a:cxnSpLocks noChangeAspect="1"/>
          </p:cNvCxnSpPr>
          <p:nvPr/>
        </p:nvCxnSpPr>
        <p:spPr>
          <a:xfrm flipH="1">
            <a:off x="8141672" y="4752872"/>
            <a:ext cx="2" cy="234158"/>
          </a:xfrm>
          <a:prstGeom prst="line">
            <a:avLst/>
          </a:prstGeom>
          <a:ln w="50800">
            <a:solidFill>
              <a:srgbClr val="5CAC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/>
          <p:cNvCxnSpPr>
            <a:cxnSpLocks noChangeAspect="1"/>
          </p:cNvCxnSpPr>
          <p:nvPr/>
        </p:nvCxnSpPr>
        <p:spPr>
          <a:xfrm flipH="1">
            <a:off x="7294576" y="4747361"/>
            <a:ext cx="2" cy="239452"/>
          </a:xfrm>
          <a:prstGeom prst="line">
            <a:avLst/>
          </a:prstGeom>
          <a:ln w="50800">
            <a:solidFill>
              <a:srgbClr val="5CAC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/>
          <p:cNvCxnSpPr>
            <a:cxnSpLocks noChangeAspect="1"/>
          </p:cNvCxnSpPr>
          <p:nvPr/>
        </p:nvCxnSpPr>
        <p:spPr bwMode="gray">
          <a:xfrm>
            <a:off x="6519050" y="4901831"/>
            <a:ext cx="0" cy="83113"/>
          </a:xfrm>
          <a:prstGeom prst="line">
            <a:avLst/>
          </a:prstGeom>
          <a:ln w="50800">
            <a:solidFill>
              <a:srgbClr val="1782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グループ化 91"/>
          <p:cNvGrpSpPr>
            <a:grpSpLocks noChangeAspect="1"/>
          </p:cNvGrpSpPr>
          <p:nvPr/>
        </p:nvGrpSpPr>
        <p:grpSpPr>
          <a:xfrm>
            <a:off x="5093398" y="4318699"/>
            <a:ext cx="1056075" cy="771774"/>
            <a:chOff x="3591075" y="1758531"/>
            <a:chExt cx="1566643" cy="1451614"/>
          </a:xfrm>
        </p:grpSpPr>
        <p:pic>
          <p:nvPicPr>
            <p:cNvPr id="136" name="Picture 3" descr="D:\エンベ\FF16\Image\GW（DDLより）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974" y="2255938"/>
              <a:ext cx="664906" cy="954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7" name="テキスト ボックス 136"/>
            <p:cNvSpPr txBox="1"/>
            <p:nvPr/>
          </p:nvSpPr>
          <p:spPr>
            <a:xfrm>
              <a:off x="3591075" y="1758531"/>
              <a:ext cx="1566643" cy="578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latin typeface="+mn-lt"/>
                  <a:ea typeface="FUJI-新ゴ M" panose="020B0500000000000000" pitchFamily="50" charset="-128"/>
                  <a:cs typeface="メイリオ" panose="020B0604030504040204" pitchFamily="50" charset="-128"/>
                </a:rPr>
                <a:t>G/W</a:t>
              </a:r>
              <a:endParaRPr kumimoji="1" lang="en-US" altLang="ja-JP" sz="1400" dirty="0">
                <a:latin typeface="+mn-lt"/>
                <a:ea typeface="FUJI-新ゴ M" panose="020B0500000000000000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93" name="グループ化 92"/>
          <p:cNvGrpSpPr>
            <a:grpSpLocks noChangeAspect="1"/>
          </p:cNvGrpSpPr>
          <p:nvPr/>
        </p:nvGrpSpPr>
        <p:grpSpPr>
          <a:xfrm>
            <a:off x="1910104" y="5005991"/>
            <a:ext cx="1140363" cy="1060899"/>
            <a:chOff x="1835696" y="3189249"/>
            <a:chExt cx="1691680" cy="1995426"/>
          </a:xfrm>
        </p:grpSpPr>
        <p:cxnSp>
          <p:nvCxnSpPr>
            <p:cNvPr id="134" name="直線コネクタ 133"/>
            <p:cNvCxnSpPr/>
            <p:nvPr/>
          </p:nvCxnSpPr>
          <p:spPr>
            <a:xfrm flipH="1">
              <a:off x="2889638" y="3189249"/>
              <a:ext cx="637738" cy="682188"/>
            </a:xfrm>
            <a:prstGeom prst="line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5" name="Picture 2" descr="D:\エンベ\FF16\Image\攻撃者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3492995"/>
              <a:ext cx="1691680" cy="1691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94" name="直線コネクタ 93"/>
          <p:cNvCxnSpPr>
            <a:cxnSpLocks noChangeAspect="1"/>
          </p:cNvCxnSpPr>
          <p:nvPr/>
        </p:nvCxnSpPr>
        <p:spPr>
          <a:xfrm flipH="1" flipV="1">
            <a:off x="2563075" y="4443761"/>
            <a:ext cx="460793" cy="38284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グループ化 94"/>
          <p:cNvGrpSpPr>
            <a:grpSpLocks noChangeAspect="1"/>
          </p:cNvGrpSpPr>
          <p:nvPr/>
        </p:nvGrpSpPr>
        <p:grpSpPr>
          <a:xfrm>
            <a:off x="353820" y="3437545"/>
            <a:ext cx="3864246" cy="1200305"/>
            <a:chOff x="1589396" y="2007647"/>
            <a:chExt cx="7127121" cy="2636984"/>
          </a:xfrm>
        </p:grpSpPr>
        <p:pic>
          <p:nvPicPr>
            <p:cNvPr id="132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66143" y="2361448"/>
              <a:ext cx="2283183" cy="2283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" name="テキスト ボックス 132"/>
            <p:cNvSpPr txBox="1"/>
            <p:nvPr/>
          </p:nvSpPr>
          <p:spPr>
            <a:xfrm>
              <a:off x="1589396" y="2007647"/>
              <a:ext cx="7127121" cy="633038"/>
            </a:xfrm>
            <a:prstGeom prst="rect">
              <a:avLst/>
            </a:prstGeom>
            <a:noFill/>
          </p:spPr>
          <p:txBody>
            <a:bodyPr wrap="square" lIns="72000" tIns="36000" rIns="0" bIns="36000" rtlCol="0">
              <a:spAutoFit/>
            </a:bodyPr>
            <a:lstStyle/>
            <a:p>
              <a:r>
                <a:rPr kumimoji="1" lang="en-US" altLang="ja-JP" sz="1400" dirty="0" smtClean="0">
                  <a:latin typeface="+mn-lt"/>
                  <a:ea typeface="FUJI-新ゴ M" panose="020B0500000000000000" pitchFamily="50" charset="-128"/>
                  <a:cs typeface="メイリオ" panose="020B0604030504040204" pitchFamily="50" charset="-128"/>
                </a:rPr>
                <a:t>Cloud (Mobility IoT Platform)</a:t>
              </a:r>
            </a:p>
          </p:txBody>
        </p:sp>
      </p:grpSp>
      <p:cxnSp>
        <p:nvCxnSpPr>
          <p:cNvPr id="96" name="直線コネクタ 95"/>
          <p:cNvCxnSpPr>
            <a:cxnSpLocks noChangeAspect="1"/>
          </p:cNvCxnSpPr>
          <p:nvPr/>
        </p:nvCxnSpPr>
        <p:spPr>
          <a:xfrm>
            <a:off x="3572015" y="4864981"/>
            <a:ext cx="168984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12" descr="D:\エンベ\FF16\Image\インターネット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894" y="4382323"/>
            <a:ext cx="1231162" cy="97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テキスト ボックス 97"/>
          <p:cNvSpPr txBox="1">
            <a:spLocks noChangeAspect="1"/>
          </p:cNvSpPr>
          <p:nvPr/>
        </p:nvSpPr>
        <p:spPr>
          <a:xfrm>
            <a:off x="2579673" y="4587041"/>
            <a:ext cx="1155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effectLst>
                  <a:glow rad="76200">
                    <a:schemeClr val="bg1"/>
                  </a:glow>
                </a:effectLst>
                <a:latin typeface="+mn-lt"/>
                <a:ea typeface="FUJI-新ゴ M" panose="020B0500000000000000" pitchFamily="50" charset="-128"/>
                <a:cs typeface="メイリオ" panose="020B0604030504040204" pitchFamily="50" charset="-128"/>
              </a:rPr>
              <a:t>Internet</a:t>
            </a:r>
            <a:endParaRPr kumimoji="1" lang="en-US" altLang="ja-JP" sz="1400" dirty="0">
              <a:effectLst>
                <a:glow rad="76200">
                  <a:schemeClr val="bg1"/>
                </a:glow>
              </a:effectLst>
              <a:latin typeface="+mn-lt"/>
              <a:ea typeface="FUJI-新ゴ M" panose="020B05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99" name="テキスト ボックス 98"/>
          <p:cNvSpPr txBox="1">
            <a:spLocks noChangeAspect="1"/>
          </p:cNvSpPr>
          <p:nvPr/>
        </p:nvSpPr>
        <p:spPr>
          <a:xfrm>
            <a:off x="1912755" y="5040481"/>
            <a:ext cx="977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latin typeface="+mn-lt"/>
                <a:ea typeface="+mn-ea"/>
                <a:cs typeface="メイリオ" panose="020B0604030504040204" pitchFamily="50" charset="-128"/>
              </a:rPr>
              <a:t>Hacker</a:t>
            </a:r>
            <a:endParaRPr kumimoji="1" lang="en-US" altLang="ja-JP" sz="1400" b="1" dirty="0">
              <a:latin typeface="+mn-lt"/>
              <a:ea typeface="+mn-ea"/>
              <a:cs typeface="メイリオ" panose="020B0604030504040204" pitchFamily="50" charset="-128"/>
            </a:endParaRPr>
          </a:p>
        </p:txBody>
      </p:sp>
      <p:pic>
        <p:nvPicPr>
          <p:cNvPr id="100" name="Picture 2" descr="\\v244.osss.g01.fujitsu.local\f03655\100_開発案件\3001_FF2016\temp\nakagawa\展示会関連\パンフレット\クリップアート\8695_003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840" y="4274350"/>
            <a:ext cx="459268" cy="76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\\v244.osss.g01.fujitsu.local\f03655\100_開発案件\3001_FF2016\temp\nakagawa\展示会関連\パンフレット\クリップアート\8695_003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845" y="4274350"/>
            <a:ext cx="459268" cy="76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" descr="\\v244.osss.g01.fujitsu.local\f03655\100_開発案件\3001_FF2016\temp\nakagawa\展示会関連\パンフレット\クリップアート\8695_003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801" y="4274350"/>
            <a:ext cx="459268" cy="76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テキスト ボックス 102"/>
          <p:cNvSpPr txBox="1">
            <a:spLocks noChangeAspect="1"/>
          </p:cNvSpPr>
          <p:nvPr/>
        </p:nvSpPr>
        <p:spPr>
          <a:xfrm>
            <a:off x="3807933" y="4442792"/>
            <a:ext cx="745314" cy="4909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dirty="0" smtClean="0">
                <a:effectLst>
                  <a:glow rad="127000">
                    <a:srgbClr val="FFFFFF"/>
                  </a:glow>
                </a:effectLst>
                <a:latin typeface="+mn-lt"/>
                <a:ea typeface="+mn-ea"/>
                <a:cs typeface="メイリオ" panose="020B0604030504040204" pitchFamily="50" charset="-128"/>
              </a:rPr>
              <a:t>First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dirty="0">
                <a:effectLst>
                  <a:glow rad="127000">
                    <a:srgbClr val="FFFFFF"/>
                  </a:glow>
                </a:effectLst>
                <a:latin typeface="+mn-lt"/>
                <a:ea typeface="+mn-ea"/>
                <a:cs typeface="メイリオ" panose="020B0604030504040204" pitchFamily="50" charset="-128"/>
              </a:rPr>
              <a:t>wall</a:t>
            </a:r>
          </a:p>
        </p:txBody>
      </p:sp>
      <p:sp>
        <p:nvSpPr>
          <p:cNvPr id="104" name="テキスト ボックス 103"/>
          <p:cNvSpPr txBox="1">
            <a:spLocks noChangeAspect="1"/>
          </p:cNvSpPr>
          <p:nvPr/>
        </p:nvSpPr>
        <p:spPr>
          <a:xfrm>
            <a:off x="4446976" y="4442792"/>
            <a:ext cx="749012" cy="67499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smtClean="0">
                <a:effectLst>
                  <a:glow rad="127000">
                    <a:srgbClr val="FFFFFF"/>
                  </a:glow>
                </a:effectLst>
                <a:latin typeface="+mn-lt"/>
                <a:ea typeface="+mn-ea"/>
                <a:cs typeface="メイリオ" panose="020B0604030504040204" pitchFamily="50" charset="-128"/>
              </a:rPr>
              <a:t>Second </a:t>
            </a:r>
            <a:br>
              <a:rPr lang="en-US" altLang="ja-JP" sz="1400" b="1" smtClean="0">
                <a:effectLst>
                  <a:glow rad="127000">
                    <a:srgbClr val="FFFFFF"/>
                  </a:glow>
                </a:effectLst>
                <a:latin typeface="+mn-lt"/>
                <a:ea typeface="+mn-ea"/>
                <a:cs typeface="メイリオ" panose="020B0604030504040204" pitchFamily="50" charset="-128"/>
              </a:rPr>
            </a:br>
            <a:r>
              <a:rPr lang="en-US" altLang="ja-JP" sz="1400" b="1" smtClean="0">
                <a:effectLst>
                  <a:glow rad="127000">
                    <a:srgbClr val="FFFFFF"/>
                  </a:glow>
                </a:effectLst>
                <a:latin typeface="+mn-lt"/>
                <a:ea typeface="+mn-ea"/>
                <a:cs typeface="メイリオ" panose="020B0604030504040204" pitchFamily="50" charset="-128"/>
              </a:rPr>
              <a:t>wall</a:t>
            </a:r>
            <a:endParaRPr lang="en-US" altLang="ja-JP" sz="1400" b="1" dirty="0" smtClean="0">
              <a:effectLst>
                <a:glow rad="127000">
                  <a:srgbClr val="FFFFFF"/>
                </a:glow>
              </a:effectLst>
              <a:latin typeface="+mn-lt"/>
              <a:ea typeface="+mn-ea"/>
              <a:cs typeface="メイリオ" panose="020B0604030504040204" pitchFamily="50" charset="-128"/>
            </a:endParaRPr>
          </a:p>
        </p:txBody>
      </p:sp>
      <p:sp>
        <p:nvSpPr>
          <p:cNvPr id="105" name="テキスト ボックス 104"/>
          <p:cNvSpPr txBox="1">
            <a:spLocks noChangeAspect="1"/>
          </p:cNvSpPr>
          <p:nvPr/>
        </p:nvSpPr>
        <p:spPr>
          <a:xfrm>
            <a:off x="5784969" y="4442792"/>
            <a:ext cx="743257" cy="49090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smtClean="0">
                <a:effectLst>
                  <a:glow rad="127000">
                    <a:srgbClr val="FFFFFF"/>
                  </a:glow>
                </a:effectLst>
                <a:latin typeface="+mn-lt"/>
                <a:ea typeface="+mn-ea"/>
                <a:cs typeface="メイリオ" panose="020B0604030504040204" pitchFamily="50" charset="-128"/>
              </a:rPr>
              <a:t>Third </a:t>
            </a:r>
            <a:br>
              <a:rPr lang="en-US" altLang="ja-JP" sz="1400" b="1" smtClean="0">
                <a:effectLst>
                  <a:glow rad="127000">
                    <a:srgbClr val="FFFFFF"/>
                  </a:glow>
                </a:effectLst>
                <a:latin typeface="+mn-lt"/>
                <a:ea typeface="+mn-ea"/>
                <a:cs typeface="メイリオ" panose="020B0604030504040204" pitchFamily="50" charset="-128"/>
              </a:rPr>
            </a:br>
            <a:r>
              <a:rPr lang="en-US" altLang="ja-JP" sz="1400" b="1" smtClean="0">
                <a:effectLst>
                  <a:glow rad="127000">
                    <a:srgbClr val="FFFFFF"/>
                  </a:glow>
                </a:effectLst>
                <a:latin typeface="+mn-lt"/>
                <a:ea typeface="+mn-ea"/>
                <a:cs typeface="メイリオ" panose="020B0604030504040204" pitchFamily="50" charset="-128"/>
              </a:rPr>
              <a:t>wall</a:t>
            </a:r>
            <a:endParaRPr lang="en-US" altLang="ja-JP" sz="1400" b="1" dirty="0" smtClean="0">
              <a:effectLst>
                <a:glow rad="127000">
                  <a:srgbClr val="FFFFFF"/>
                </a:glow>
              </a:effectLst>
              <a:latin typeface="+mn-lt"/>
              <a:ea typeface="+mn-ea"/>
              <a:cs typeface="メイリオ" panose="020B0604030504040204" pitchFamily="50" charset="-128"/>
            </a:endParaRPr>
          </a:p>
        </p:txBody>
      </p:sp>
      <p:cxnSp>
        <p:nvCxnSpPr>
          <p:cNvPr id="106" name="直線コネクタ 105"/>
          <p:cNvCxnSpPr>
            <a:cxnSpLocks noChangeAspect="1"/>
          </p:cNvCxnSpPr>
          <p:nvPr/>
        </p:nvCxnSpPr>
        <p:spPr bwMode="gray">
          <a:xfrm>
            <a:off x="2877594" y="5640098"/>
            <a:ext cx="2925088" cy="0"/>
          </a:xfrm>
          <a:prstGeom prst="line">
            <a:avLst/>
          </a:prstGeom>
          <a:ln w="50800">
            <a:solidFill>
              <a:srgbClr val="1782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/>
          <p:cNvCxnSpPr>
            <a:cxnSpLocks noChangeAspect="1"/>
          </p:cNvCxnSpPr>
          <p:nvPr/>
        </p:nvCxnSpPr>
        <p:spPr bwMode="gray">
          <a:xfrm flipV="1">
            <a:off x="5830948" y="4890455"/>
            <a:ext cx="0" cy="785222"/>
          </a:xfrm>
          <a:prstGeom prst="line">
            <a:avLst/>
          </a:prstGeom>
          <a:ln w="50800">
            <a:solidFill>
              <a:srgbClr val="1782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テキスト ボックス 107"/>
          <p:cNvSpPr txBox="1">
            <a:spLocks noChangeAspect="1"/>
          </p:cNvSpPr>
          <p:nvPr/>
        </p:nvSpPr>
        <p:spPr bwMode="gray">
          <a:xfrm>
            <a:off x="6132015" y="3461911"/>
            <a:ext cx="28997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b="1" dirty="0">
                <a:solidFill>
                  <a:srgbClr val="A30B1A"/>
                </a:solidFill>
                <a:effectLst>
                  <a:glow rad="127000">
                    <a:srgbClr val="FFFFFF"/>
                  </a:glow>
                </a:effectLst>
                <a:latin typeface="+mn-lt"/>
                <a:ea typeface="+mn-ea"/>
                <a:cs typeface="メイリオ" panose="020B0604030504040204" pitchFamily="50" charset="-128"/>
              </a:rPr>
              <a:t>Multi-layered defenses </a:t>
            </a:r>
            <a:r>
              <a:rPr lang="en-US" altLang="ja-JP" sz="14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</a:effectLst>
                <a:latin typeface="+mn-lt"/>
                <a:ea typeface="+mn-ea"/>
                <a:cs typeface="メイリオ" panose="020B0604030504040204" pitchFamily="50" charset="-128"/>
              </a:rPr>
              <a:t>effective in protecting the system as a whole from the risk of hacking</a:t>
            </a:r>
          </a:p>
        </p:txBody>
      </p:sp>
      <p:sp>
        <p:nvSpPr>
          <p:cNvPr id="109" name="爆発 1 108"/>
          <p:cNvSpPr>
            <a:spLocks noChangeAspect="1"/>
          </p:cNvSpPr>
          <p:nvPr/>
        </p:nvSpPr>
        <p:spPr bwMode="gray">
          <a:xfrm>
            <a:off x="1142531" y="5312751"/>
            <a:ext cx="937549" cy="696634"/>
          </a:xfrm>
          <a:prstGeom prst="irregularSeal1">
            <a:avLst/>
          </a:prstGeom>
          <a:solidFill>
            <a:srgbClr val="DAD9D6"/>
          </a:solidFill>
          <a:ln w="25400" cap="rnd" cmpd="sng" algn="ctr">
            <a:solidFill>
              <a:srgbClr val="B1B1A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FUJI-新ゴ M" panose="020B0500000000000000" pitchFamily="50" charset="-128"/>
                <a:cs typeface="メイリオ" panose="020B0604030504040204" pitchFamily="50" charset="-128"/>
              </a:rPr>
              <a:t>Sending</a:t>
            </a:r>
          </a:p>
          <a:p>
            <a:pPr marL="0" marR="0" lvl="0" indent="0" algn="ctr" defTabSz="914400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kern="0" dirty="0" smtClean="0">
                <a:solidFill>
                  <a:srgbClr val="000000"/>
                </a:solidFill>
                <a:latin typeface="+mn-lt"/>
                <a:ea typeface="FUJI-新ゴ M" panose="020B0500000000000000" pitchFamily="50" charset="-128"/>
                <a:cs typeface="メイリオ" panose="020B0604030504040204" pitchFamily="50" charset="-128"/>
              </a:rPr>
              <a:t>unauthorized</a:t>
            </a:r>
          </a:p>
          <a:p>
            <a:pPr marL="0" marR="0" lvl="0" indent="0" algn="ctr" defTabSz="914400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FUJI-新ゴ M" panose="020B0500000000000000" pitchFamily="50" charset="-128"/>
                <a:cs typeface="メイリオ" panose="020B0604030504040204" pitchFamily="50" charset="-128"/>
              </a:rPr>
              <a:t>messages</a:t>
            </a:r>
          </a:p>
        </p:txBody>
      </p:sp>
      <p:sp>
        <p:nvSpPr>
          <p:cNvPr id="110" name="爆発 1 109"/>
          <p:cNvSpPr/>
          <p:nvPr/>
        </p:nvSpPr>
        <p:spPr bwMode="gray">
          <a:xfrm>
            <a:off x="2147383" y="6084835"/>
            <a:ext cx="1332262" cy="539411"/>
          </a:xfrm>
          <a:prstGeom prst="irregularSeal1">
            <a:avLst/>
          </a:prstGeom>
          <a:solidFill>
            <a:srgbClr val="DAD9D6"/>
          </a:solidFill>
          <a:ln w="25400" cap="rnd" cmpd="sng" algn="ctr">
            <a:solidFill>
              <a:srgbClr val="B1B1A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FUJI-新ゴ M" panose="020B0500000000000000" pitchFamily="50" charset="-128"/>
                <a:cs typeface="メイリオ" panose="020B0604030504040204" pitchFamily="50" charset="-128"/>
              </a:rPr>
              <a:t>Eavesdropping</a:t>
            </a:r>
          </a:p>
          <a:p>
            <a:pPr marL="0" marR="0" lvl="0" indent="0" algn="ctr" defTabSz="914400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kern="0" dirty="0" smtClean="0">
                <a:solidFill>
                  <a:srgbClr val="000000"/>
                </a:solidFill>
                <a:latin typeface="+mn-lt"/>
                <a:ea typeface="FUJI-新ゴ M" panose="020B0500000000000000" pitchFamily="50" charset="-128"/>
                <a:cs typeface="メイリオ" panose="020B0604030504040204" pitchFamily="50" charset="-128"/>
              </a:rPr>
              <a:t>Data falsification</a:t>
            </a:r>
            <a:endParaRPr kumimoji="0" lang="en-US" altLang="ja-JP" sz="1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FUJI-新ゴ M" panose="020B05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1" name="爆発 1 110"/>
          <p:cNvSpPr>
            <a:spLocks noChangeAspect="1"/>
          </p:cNvSpPr>
          <p:nvPr/>
        </p:nvSpPr>
        <p:spPr bwMode="gray">
          <a:xfrm>
            <a:off x="1148849" y="4829701"/>
            <a:ext cx="863263" cy="513531"/>
          </a:xfrm>
          <a:prstGeom prst="irregularSeal1">
            <a:avLst/>
          </a:prstGeom>
          <a:solidFill>
            <a:srgbClr val="DAD9D6"/>
          </a:solidFill>
          <a:ln w="25400" cap="rnd" cmpd="sng" algn="ctr">
            <a:solidFill>
              <a:srgbClr val="B1B1A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FUJI-新ゴ M" panose="020B0500000000000000" pitchFamily="50" charset="-128"/>
                <a:cs typeface="メイリオ" panose="020B0604030504040204" pitchFamily="50" charset="-128"/>
              </a:rPr>
              <a:t>Virus infection</a:t>
            </a:r>
          </a:p>
        </p:txBody>
      </p:sp>
      <p:sp>
        <p:nvSpPr>
          <p:cNvPr id="112" name="爆発 1 111"/>
          <p:cNvSpPr>
            <a:spLocks noChangeAspect="1"/>
          </p:cNvSpPr>
          <p:nvPr/>
        </p:nvSpPr>
        <p:spPr bwMode="gray">
          <a:xfrm>
            <a:off x="2899802" y="5696907"/>
            <a:ext cx="823931" cy="557392"/>
          </a:xfrm>
          <a:prstGeom prst="irregularSeal1">
            <a:avLst/>
          </a:prstGeom>
          <a:solidFill>
            <a:srgbClr val="DAD9D6"/>
          </a:solidFill>
          <a:ln w="25400" cap="rnd" cmpd="sng" algn="ctr">
            <a:solidFill>
              <a:srgbClr val="B1B1A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FUJI-新ゴ M" panose="020B0500000000000000" pitchFamily="50" charset="-128"/>
                <a:cs typeface="メイリオ" panose="020B0604030504040204" pitchFamily="50" charset="-128"/>
              </a:rPr>
              <a:t>Unauthorized</a:t>
            </a:r>
          </a:p>
          <a:p>
            <a:pPr marL="0" marR="0" lvl="0" indent="0" algn="ctr" defTabSz="914400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kern="0" dirty="0" smtClean="0">
                <a:solidFill>
                  <a:srgbClr val="000000"/>
                </a:solidFill>
                <a:latin typeface="+mn-lt"/>
                <a:ea typeface="FUJI-新ゴ M" panose="020B0500000000000000" pitchFamily="50" charset="-128"/>
                <a:cs typeface="メイリオ" panose="020B0604030504040204" pitchFamily="50" charset="-128"/>
              </a:rPr>
              <a:t>access</a:t>
            </a:r>
            <a:endParaRPr kumimoji="0" lang="en-US" altLang="ja-JP" sz="1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FUJI-新ゴ M" panose="020B05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3" name="爆発 1 112"/>
          <p:cNvSpPr>
            <a:spLocks noChangeAspect="1"/>
          </p:cNvSpPr>
          <p:nvPr/>
        </p:nvSpPr>
        <p:spPr bwMode="gray">
          <a:xfrm>
            <a:off x="1482810" y="5835896"/>
            <a:ext cx="832639" cy="707924"/>
          </a:xfrm>
          <a:prstGeom prst="irregularSeal1">
            <a:avLst/>
          </a:prstGeom>
          <a:solidFill>
            <a:srgbClr val="DAD9D6"/>
          </a:solidFill>
          <a:ln w="25400" cap="rnd" cmpd="sng" algn="ctr">
            <a:solidFill>
              <a:srgbClr val="B1B1A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FUJI-新ゴ M" panose="020B0500000000000000" pitchFamily="50" charset="-128"/>
                <a:cs typeface="メイリオ" panose="020B0604030504040204" pitchFamily="50" charset="-128"/>
              </a:rPr>
              <a:t>Hacking</a:t>
            </a:r>
          </a:p>
        </p:txBody>
      </p:sp>
      <p:grpSp>
        <p:nvGrpSpPr>
          <p:cNvPr id="114" name="グループ化 113"/>
          <p:cNvGrpSpPr/>
          <p:nvPr/>
        </p:nvGrpSpPr>
        <p:grpSpPr>
          <a:xfrm>
            <a:off x="5842452" y="4918711"/>
            <a:ext cx="1060568" cy="1025486"/>
            <a:chOff x="4633030" y="2959300"/>
            <a:chExt cx="2030370" cy="2800305"/>
          </a:xfrm>
        </p:grpSpPr>
        <p:pic>
          <p:nvPicPr>
            <p:cNvPr id="130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76056" y="2959300"/>
              <a:ext cx="1459049" cy="1459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1" name="テキスト ボックス 130"/>
            <p:cNvSpPr txBox="1"/>
            <p:nvPr/>
          </p:nvSpPr>
          <p:spPr>
            <a:xfrm>
              <a:off x="4633030" y="4330843"/>
              <a:ext cx="2030370" cy="1428762"/>
            </a:xfrm>
            <a:prstGeom prst="rect">
              <a:avLst/>
            </a:prstGeom>
            <a:noFill/>
            <a:effectLst>
              <a:glow rad="1905000">
                <a:srgbClr val="000000"/>
              </a:glo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FUJI-新ゴ M" panose="020B0500000000000000" pitchFamily="50" charset="-128"/>
                  <a:cs typeface="メイリオ" panose="020B0604030504040204" pitchFamily="50" charset="-128"/>
                </a:rPr>
                <a:t>In-vehicle service 1</a:t>
              </a:r>
            </a:p>
          </p:txBody>
        </p:sp>
      </p:grpSp>
      <p:grpSp>
        <p:nvGrpSpPr>
          <p:cNvPr id="115" name="グループ化 114"/>
          <p:cNvGrpSpPr/>
          <p:nvPr/>
        </p:nvGrpSpPr>
        <p:grpSpPr>
          <a:xfrm>
            <a:off x="7549108" y="4918711"/>
            <a:ext cx="1107428" cy="1025486"/>
            <a:chOff x="4780998" y="2959300"/>
            <a:chExt cx="2120080" cy="2800305"/>
          </a:xfrm>
        </p:grpSpPr>
        <p:pic>
          <p:nvPicPr>
            <p:cNvPr id="128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76056" y="2959300"/>
              <a:ext cx="1459049" cy="1459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9" name="テキスト ボックス 128"/>
            <p:cNvSpPr txBox="1"/>
            <p:nvPr/>
          </p:nvSpPr>
          <p:spPr>
            <a:xfrm>
              <a:off x="4780998" y="4330843"/>
              <a:ext cx="2120080" cy="1428762"/>
            </a:xfrm>
            <a:prstGeom prst="rect">
              <a:avLst/>
            </a:prstGeom>
            <a:noFill/>
            <a:effectLst>
              <a:glow rad="1905000">
                <a:srgbClr val="000000"/>
              </a:glow>
            </a:effectLst>
          </p:spPr>
          <p:txBody>
            <a:bodyPr wrap="square" rtlCol="0">
              <a:spAutoFit/>
            </a:bodyPr>
            <a:lstStyle/>
            <a:p>
              <a:pPr lvl="0" algn="ctr" fontAlgn="ctr">
                <a:defRPr/>
              </a:pPr>
              <a:r>
                <a:rPr kumimoji="0" lang="en-US" altLang="ja-JP" sz="1400" kern="0" dirty="0">
                  <a:latin typeface="+mn-lt"/>
                  <a:ea typeface="FUJI-新ゴ M" panose="020B0500000000000000" pitchFamily="50" charset="-128"/>
                  <a:cs typeface="メイリオ" panose="020B0604030504040204" pitchFamily="50" charset="-128"/>
                </a:rPr>
                <a:t>In-vehicle service 3</a:t>
              </a:r>
            </a:p>
          </p:txBody>
        </p:sp>
      </p:grpSp>
      <p:grpSp>
        <p:nvGrpSpPr>
          <p:cNvPr id="116" name="グループ化 115"/>
          <p:cNvGrpSpPr/>
          <p:nvPr/>
        </p:nvGrpSpPr>
        <p:grpSpPr>
          <a:xfrm>
            <a:off x="6710314" y="4918711"/>
            <a:ext cx="1094193" cy="1025486"/>
            <a:chOff x="4816973" y="2959300"/>
            <a:chExt cx="2094745" cy="2800305"/>
          </a:xfrm>
        </p:grpSpPr>
        <p:pic>
          <p:nvPicPr>
            <p:cNvPr id="126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76056" y="2959300"/>
              <a:ext cx="1459049" cy="1459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7" name="テキスト ボックス 126"/>
            <p:cNvSpPr txBox="1"/>
            <p:nvPr/>
          </p:nvSpPr>
          <p:spPr>
            <a:xfrm>
              <a:off x="4816973" y="4330843"/>
              <a:ext cx="2094745" cy="1428762"/>
            </a:xfrm>
            <a:prstGeom prst="rect">
              <a:avLst/>
            </a:prstGeom>
            <a:noFill/>
            <a:effectLst>
              <a:glow rad="1905000">
                <a:srgbClr val="000000"/>
              </a:glow>
            </a:effectLst>
          </p:spPr>
          <p:txBody>
            <a:bodyPr wrap="square" rtlCol="0">
              <a:spAutoFit/>
            </a:bodyPr>
            <a:lstStyle/>
            <a:p>
              <a:pPr lvl="0" algn="ctr" fontAlgn="ctr">
                <a:defRPr/>
              </a:pPr>
              <a:r>
                <a:rPr kumimoji="0" lang="en-US" altLang="ja-JP" sz="1400" kern="0" dirty="0">
                  <a:latin typeface="+mn-lt"/>
                  <a:ea typeface="FUJI-新ゴ M" panose="020B0500000000000000" pitchFamily="50" charset="-128"/>
                  <a:cs typeface="メイリオ" panose="020B0604030504040204" pitchFamily="50" charset="-128"/>
                </a:rPr>
                <a:t>In-vehicle service 2</a:t>
              </a:r>
            </a:p>
          </p:txBody>
        </p:sp>
      </p:grpSp>
      <p:sp>
        <p:nvSpPr>
          <p:cNvPr id="117" name="角丸四角形 116"/>
          <p:cNvSpPr/>
          <p:nvPr/>
        </p:nvSpPr>
        <p:spPr bwMode="gray">
          <a:xfrm>
            <a:off x="6537707" y="5916099"/>
            <a:ext cx="1406506" cy="627721"/>
          </a:xfrm>
          <a:prstGeom prst="roundRect">
            <a:avLst>
              <a:gd name="adj" fmla="val 0"/>
            </a:avLst>
          </a:prstGeom>
          <a:solidFill>
            <a:srgbClr val="A30B1A"/>
          </a:solidFill>
          <a:ln w="25400" cap="flat" cmpd="sng" algn="ctr">
            <a:solidFill>
              <a:srgbClr val="A30B1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FUJI-新ゴ M" panose="020B0500000000000000" pitchFamily="50" charset="-128"/>
                <a:cs typeface="メイリオ" panose="020B0604030504040204" pitchFamily="50" charset="-128"/>
              </a:rPr>
              <a:t>Security library</a:t>
            </a:r>
          </a:p>
        </p:txBody>
      </p:sp>
      <p:sp>
        <p:nvSpPr>
          <p:cNvPr id="118" name="角丸四角形 117"/>
          <p:cNvSpPr/>
          <p:nvPr/>
        </p:nvSpPr>
        <p:spPr bwMode="gray">
          <a:xfrm>
            <a:off x="4562879" y="3461911"/>
            <a:ext cx="1462625" cy="753180"/>
          </a:xfrm>
          <a:prstGeom prst="roundRect">
            <a:avLst>
              <a:gd name="adj" fmla="val 0"/>
            </a:avLst>
          </a:prstGeom>
          <a:solidFill>
            <a:srgbClr val="A30B1A"/>
          </a:solidFill>
          <a:ln w="25400" cap="flat" cmpd="sng" algn="ctr">
            <a:solidFill>
              <a:srgbClr val="A30B1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FUJI-新ゴ M" panose="020B0500000000000000" pitchFamily="50" charset="-128"/>
                <a:cs typeface="メイリオ" panose="020B0604030504040204" pitchFamily="50" charset="-128"/>
              </a:rPr>
              <a:t>Security middleware/</a:t>
            </a:r>
            <a:b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FUJI-新ゴ M" panose="020B0500000000000000" pitchFamily="50" charset="-128"/>
                <a:cs typeface="メイリオ" panose="020B0604030504040204" pitchFamily="50" charset="-128"/>
              </a:rPr>
            </a:b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FUJI-新ゴ M" panose="020B0500000000000000" pitchFamily="50" charset="-128"/>
                <a:cs typeface="メイリオ" panose="020B0604030504040204" pitchFamily="50" charset="-128"/>
              </a:rPr>
              <a:t>library</a:t>
            </a:r>
          </a:p>
        </p:txBody>
      </p:sp>
      <p:sp>
        <p:nvSpPr>
          <p:cNvPr id="119" name="角丸四角形 118"/>
          <p:cNvSpPr/>
          <p:nvPr/>
        </p:nvSpPr>
        <p:spPr bwMode="gray">
          <a:xfrm>
            <a:off x="353820" y="3983448"/>
            <a:ext cx="1773097" cy="398876"/>
          </a:xfrm>
          <a:prstGeom prst="roundRect">
            <a:avLst>
              <a:gd name="adj" fmla="val 0"/>
            </a:avLst>
          </a:prstGeom>
          <a:solidFill>
            <a:srgbClr val="A30B1A"/>
          </a:solidFill>
          <a:ln w="25400" cap="flat" cmpd="sng" algn="ctr">
            <a:solidFill>
              <a:srgbClr val="A30B1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FUJI-新ゴ M" panose="020B0500000000000000" pitchFamily="50" charset="-128"/>
                <a:cs typeface="メイリオ" panose="020B0604030504040204" pitchFamily="50" charset="-128"/>
              </a:rPr>
              <a:t>Security</a:t>
            </a:r>
            <a:r>
              <a:rPr kumimoji="1" lang="en-US" altLang="ja-JP" sz="1600" b="1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FUJI-新ゴ M" panose="020B0500000000000000" pitchFamily="50" charset="-128"/>
                <a:cs typeface="メイリオ" panose="020B0604030504040204" pitchFamily="50" charset="-128"/>
              </a:rPr>
              <a:t> service</a:t>
            </a:r>
            <a:endParaRPr kumimoji="1" lang="en-US" altLang="ja-JP" sz="16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  <a:ea typeface="FUJI-新ゴ M" panose="020B05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0" name="山形 119"/>
          <p:cNvSpPr/>
          <p:nvPr/>
        </p:nvSpPr>
        <p:spPr bwMode="gray">
          <a:xfrm>
            <a:off x="3262030" y="801396"/>
            <a:ext cx="2800543" cy="492087"/>
          </a:xfrm>
          <a:prstGeom prst="chevron">
            <a:avLst/>
          </a:prstGeom>
          <a:solidFill>
            <a:srgbClr val="A30B1A"/>
          </a:solidFill>
          <a:ln>
            <a:solidFill>
              <a:srgbClr val="A30B1A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lnSpc>
                <a:spcPct val="90000"/>
              </a:lnSpc>
            </a:pPr>
            <a:r>
              <a:rPr lang="en-US" altLang="ja-JP" b="1" smtClean="0">
                <a:solidFill>
                  <a:srgbClr val="FFFFFF"/>
                </a:solidFill>
                <a:ea typeface="FUJI-新ゴ M" panose="020B0500000000000000" pitchFamily="50" charset="-128"/>
                <a:cs typeface="メイリオ" panose="020B0604030504040204" pitchFamily="50" charset="-128"/>
              </a:rPr>
              <a:t>Design/</a:t>
            </a:r>
            <a:br>
              <a:rPr lang="en-US" altLang="ja-JP" b="1" smtClean="0">
                <a:solidFill>
                  <a:srgbClr val="FFFFFF"/>
                </a:solidFill>
                <a:ea typeface="FUJI-新ゴ M" panose="020B0500000000000000" pitchFamily="50" charset="-128"/>
                <a:cs typeface="メイリオ" panose="020B0604030504040204" pitchFamily="50" charset="-128"/>
              </a:rPr>
            </a:br>
            <a:r>
              <a:rPr lang="en-US" altLang="ja-JP" b="1" smtClean="0">
                <a:solidFill>
                  <a:srgbClr val="FFFFFF"/>
                </a:solidFill>
                <a:ea typeface="FUJI-新ゴ M" panose="020B0500000000000000" pitchFamily="50" charset="-128"/>
                <a:cs typeface="メイリオ" panose="020B0604030504040204" pitchFamily="50" charset="-128"/>
              </a:rPr>
              <a:t>development </a:t>
            </a:r>
            <a:r>
              <a:rPr lang="en-US" altLang="ja-JP" b="1" dirty="0" smtClean="0">
                <a:solidFill>
                  <a:srgbClr val="FFFFFF"/>
                </a:solidFill>
                <a:ea typeface="FUJI-新ゴ M" panose="020B0500000000000000" pitchFamily="50" charset="-128"/>
                <a:cs typeface="メイリオ" panose="020B0604030504040204" pitchFamily="50" charset="-128"/>
              </a:rPr>
              <a:t>phase</a:t>
            </a:r>
          </a:p>
        </p:txBody>
      </p:sp>
      <p:sp>
        <p:nvSpPr>
          <p:cNvPr id="121" name="山形 120"/>
          <p:cNvSpPr/>
          <p:nvPr/>
        </p:nvSpPr>
        <p:spPr bwMode="gray">
          <a:xfrm>
            <a:off x="6062574" y="801396"/>
            <a:ext cx="2673048" cy="497920"/>
          </a:xfrm>
          <a:prstGeom prst="chevron">
            <a:avLst/>
          </a:prstGeom>
          <a:solidFill>
            <a:srgbClr val="861718"/>
          </a:solidFill>
          <a:ln>
            <a:solidFill>
              <a:srgbClr val="861718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lnSpc>
                <a:spcPct val="90000"/>
              </a:lnSpc>
            </a:pPr>
            <a:r>
              <a:rPr lang="en-US" altLang="ja-JP" b="1" dirty="0" smtClean="0">
                <a:solidFill>
                  <a:srgbClr val="FFFFFF"/>
                </a:solidFill>
                <a:ea typeface="FUJI-新ゴ M" panose="020B0500000000000000" pitchFamily="50" charset="-128"/>
                <a:cs typeface="メイリオ" panose="020B0604030504040204" pitchFamily="50" charset="-128"/>
              </a:rPr>
              <a:t>Management phase</a:t>
            </a:r>
          </a:p>
        </p:txBody>
      </p:sp>
      <p:sp>
        <p:nvSpPr>
          <p:cNvPr id="122" name="ホームベース 121"/>
          <p:cNvSpPr/>
          <p:nvPr/>
        </p:nvSpPr>
        <p:spPr bwMode="gray">
          <a:xfrm>
            <a:off x="473459" y="801396"/>
            <a:ext cx="2788572" cy="492085"/>
          </a:xfrm>
          <a:prstGeom prst="homePlate">
            <a:avLst/>
          </a:prstGeom>
          <a:solidFill>
            <a:srgbClr val="C80202"/>
          </a:solidFill>
          <a:ln>
            <a:solidFill>
              <a:srgbClr val="C80202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lnSpc>
                <a:spcPct val="90000"/>
              </a:lnSpc>
            </a:pPr>
            <a:r>
              <a:rPr lang="en-US" altLang="ja-JP" b="1" dirty="0" smtClean="0">
                <a:solidFill>
                  <a:srgbClr val="FFFFFF"/>
                </a:solidFill>
                <a:ea typeface="FUJI-新ゴ M" panose="020B0500000000000000" pitchFamily="50" charset="-128"/>
                <a:cs typeface="メイリオ" panose="020B0604030504040204" pitchFamily="50" charset="-128"/>
              </a:rPr>
              <a:t>Planning phase</a:t>
            </a:r>
            <a:endParaRPr lang="en-US" altLang="ja-JP" b="1" dirty="0">
              <a:solidFill>
                <a:srgbClr val="FFFFFF"/>
              </a:solidFill>
              <a:ea typeface="FUJI-新ゴ M" panose="020B05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3" name="上矢印吹き出し 122"/>
          <p:cNvSpPr/>
          <p:nvPr/>
        </p:nvSpPr>
        <p:spPr bwMode="gray">
          <a:xfrm>
            <a:off x="197732" y="1369495"/>
            <a:ext cx="2895951" cy="1841495"/>
          </a:xfrm>
          <a:prstGeom prst="upArrowCallout">
            <a:avLst>
              <a:gd name="adj1" fmla="val 27052"/>
              <a:gd name="adj2" fmla="val 17840"/>
              <a:gd name="adj3" fmla="val 4805"/>
              <a:gd name="adj4" fmla="val 92695"/>
            </a:avLst>
          </a:prstGeom>
          <a:solidFill>
            <a:srgbClr val="EBD9D9"/>
          </a:solidFill>
          <a:ln w="9525" cap="flat" cmpd="sng" algn="ctr">
            <a:solidFill>
              <a:srgbClr val="CEA2A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72000" rIns="36000" bIns="72000" numCol="1" rtlCol="0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200"/>
              </a:spcAft>
              <a:defRPr/>
            </a:pPr>
            <a:r>
              <a:rPr kumimoji="0" lang="en-US" altLang="ja-JP" sz="1400" b="1" kern="0" dirty="0" smtClean="0">
                <a:solidFill>
                  <a:srgbClr val="000000"/>
                </a:solidFill>
                <a:latin typeface="+mn-lt"/>
                <a:ea typeface="+mn-ea"/>
                <a:cs typeface="メイリオ" panose="020B0604030504040204" pitchFamily="50" charset="-128"/>
              </a:rPr>
              <a:t>Security consulting</a:t>
            </a:r>
          </a:p>
          <a:p>
            <a:pPr algn="ctr" fontAlgn="auto">
              <a:spcBef>
                <a:spcPts val="0"/>
              </a:spcBef>
              <a:spcAft>
                <a:spcPts val="100"/>
              </a:spcAft>
              <a:defRPr/>
            </a:pPr>
            <a:r>
              <a:rPr kumimoji="0" lang="en-US" altLang="ja-JP" sz="1400" kern="0" dirty="0">
                <a:solidFill>
                  <a:srgbClr val="000000"/>
                </a:solidFill>
                <a:latin typeface="+mn-lt"/>
                <a:ea typeface="+mn-ea"/>
                <a:cs typeface="メイリオ" panose="020B0604030504040204" pitchFamily="50" charset="-128"/>
              </a:rPr>
              <a:t>Drafting security policies</a:t>
            </a:r>
          </a:p>
          <a:p>
            <a:pPr algn="ctr" fontAlgn="auto">
              <a:spcBef>
                <a:spcPts val="0"/>
              </a:spcBef>
              <a:spcAft>
                <a:spcPts val="100"/>
              </a:spcAft>
              <a:defRPr/>
            </a:pPr>
            <a:r>
              <a:rPr kumimoji="0" lang="en-US" altLang="ja-JP" sz="1400" kern="0" dirty="0">
                <a:solidFill>
                  <a:srgbClr val="000000"/>
                </a:solidFill>
                <a:latin typeface="+mn-lt"/>
                <a:ea typeface="+mn-ea"/>
                <a:cs typeface="メイリオ" panose="020B0604030504040204" pitchFamily="50" charset="-128"/>
              </a:rPr>
              <a:t>↓</a:t>
            </a:r>
          </a:p>
          <a:p>
            <a:pPr algn="ctr" fontAlgn="auto">
              <a:spcBef>
                <a:spcPts val="0"/>
              </a:spcBef>
              <a:spcAft>
                <a:spcPts val="100"/>
              </a:spcAft>
              <a:defRPr/>
            </a:pPr>
            <a:r>
              <a:rPr kumimoji="0" lang="en-US" altLang="ja-JP" sz="1400" kern="0" dirty="0">
                <a:solidFill>
                  <a:srgbClr val="000000"/>
                </a:solidFill>
                <a:latin typeface="+mn-lt"/>
                <a:ea typeface="+mn-ea"/>
                <a:cs typeface="メイリオ" panose="020B0604030504040204" pitchFamily="50" charset="-128"/>
              </a:rPr>
              <a:t>Security threat analysis</a:t>
            </a:r>
          </a:p>
          <a:p>
            <a:pPr algn="ctr" fontAlgn="auto">
              <a:spcBef>
                <a:spcPts val="0"/>
              </a:spcBef>
              <a:spcAft>
                <a:spcPts val="100"/>
              </a:spcAft>
              <a:defRPr/>
            </a:pPr>
            <a:r>
              <a:rPr kumimoji="0" lang="en-US" altLang="ja-JP" sz="1400" kern="0" dirty="0">
                <a:solidFill>
                  <a:srgbClr val="000000"/>
                </a:solidFill>
                <a:latin typeface="+mn-lt"/>
                <a:ea typeface="+mn-ea"/>
                <a:cs typeface="メイリオ" panose="020B0604030504040204" pitchFamily="50" charset="-128"/>
              </a:rPr>
              <a:t>↓</a:t>
            </a:r>
          </a:p>
          <a:p>
            <a:pPr algn="ctr" fontAlgn="auto">
              <a:spcBef>
                <a:spcPts val="0"/>
              </a:spcBef>
              <a:spcAft>
                <a:spcPts val="100"/>
              </a:spcAft>
              <a:defRPr/>
            </a:pPr>
            <a:r>
              <a:rPr kumimoji="0" lang="en-US" altLang="ja-JP" sz="1400" kern="0" dirty="0">
                <a:solidFill>
                  <a:srgbClr val="000000"/>
                </a:solidFill>
                <a:latin typeface="+mn-lt"/>
                <a:ea typeface="+mn-ea"/>
                <a:cs typeface="メイリオ" panose="020B0604030504040204" pitchFamily="50" charset="-128"/>
              </a:rPr>
              <a:t>Proposing defense measures</a:t>
            </a:r>
          </a:p>
        </p:txBody>
      </p:sp>
      <p:sp>
        <p:nvSpPr>
          <p:cNvPr id="124" name="上矢印吹き出し 123"/>
          <p:cNvSpPr/>
          <p:nvPr/>
        </p:nvSpPr>
        <p:spPr bwMode="gray">
          <a:xfrm>
            <a:off x="3147471" y="1369495"/>
            <a:ext cx="2926397" cy="1841496"/>
          </a:xfrm>
          <a:prstGeom prst="upArrowCallout">
            <a:avLst>
              <a:gd name="adj1" fmla="val 25366"/>
              <a:gd name="adj2" fmla="val 18934"/>
              <a:gd name="adj3" fmla="val 4734"/>
              <a:gd name="adj4" fmla="val 92524"/>
            </a:avLst>
          </a:prstGeom>
          <a:solidFill>
            <a:srgbClr val="EBD9D9"/>
          </a:solidFill>
          <a:ln w="9525" cap="flat" cmpd="sng" algn="ctr">
            <a:solidFill>
              <a:srgbClr val="CEA2A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72000" rIns="36000" bIns="72000" numCol="1" rtlCol="0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200"/>
              </a:spcAft>
              <a:defRPr/>
            </a:pPr>
            <a:r>
              <a:rPr kumimoji="0" lang="en-US" altLang="ja-JP" sz="1400" b="1" kern="0" dirty="0">
                <a:solidFill>
                  <a:srgbClr val="000000"/>
                </a:solidFill>
                <a:latin typeface="+mn-lt"/>
                <a:ea typeface="+mn-ea"/>
                <a:cs typeface="メイリオ" panose="020B0604030504040204" pitchFamily="50" charset="-128"/>
              </a:rPr>
              <a:t>Providing security products</a:t>
            </a:r>
          </a:p>
          <a:p>
            <a:pPr fontAlgn="auto">
              <a:spcBef>
                <a:spcPts val="0"/>
              </a:spcBef>
              <a:spcAft>
                <a:spcPts val="100"/>
              </a:spcAft>
              <a:defRPr/>
            </a:pPr>
            <a:r>
              <a:rPr kumimoji="0" lang="en-US" altLang="ja-JP" sz="1400" kern="0" dirty="0" smtClean="0">
                <a:solidFill>
                  <a:srgbClr val="000000"/>
                </a:solidFill>
                <a:latin typeface="+mn-lt"/>
                <a:ea typeface="+mn-ea"/>
                <a:cs typeface="メイリオ" panose="020B0604030504040204" pitchFamily="50" charset="-128"/>
              </a:rPr>
              <a:t>Device authentication (first wall)</a:t>
            </a:r>
          </a:p>
          <a:p>
            <a:pPr fontAlgn="auto">
              <a:spcBef>
                <a:spcPts val="0"/>
              </a:spcBef>
              <a:spcAft>
                <a:spcPts val="100"/>
              </a:spcAft>
              <a:defRPr/>
            </a:pPr>
            <a:r>
              <a:rPr kumimoji="0" lang="en-US" altLang="ja-JP" sz="1400" kern="0" dirty="0" smtClean="0">
                <a:solidFill>
                  <a:srgbClr val="000000"/>
                </a:solidFill>
                <a:latin typeface="+mn-lt"/>
                <a:ea typeface="+mn-ea"/>
                <a:cs typeface="メイリオ" panose="020B0604030504040204" pitchFamily="50" charset="-128"/>
              </a:rPr>
              <a:t>Filtering (second wall)</a:t>
            </a:r>
          </a:p>
          <a:p>
            <a:pPr fontAlgn="auto">
              <a:spcBef>
                <a:spcPts val="0"/>
              </a:spcBef>
              <a:spcAft>
                <a:spcPts val="100"/>
              </a:spcAft>
              <a:defRPr/>
            </a:pPr>
            <a:r>
              <a:rPr kumimoji="0" lang="en-US" altLang="ja-JP" sz="1400" kern="0" dirty="0" smtClean="0">
                <a:solidFill>
                  <a:srgbClr val="000000"/>
                </a:solidFill>
                <a:latin typeface="+mn-lt"/>
                <a:ea typeface="+mn-ea"/>
                <a:cs typeface="メイリオ" panose="020B0604030504040204" pitchFamily="50" charset="-128"/>
              </a:rPr>
              <a:t>Message authentication (third wall)</a:t>
            </a:r>
            <a:endParaRPr kumimoji="0" lang="en-US" altLang="ja-JP" sz="1400" kern="0" dirty="0">
              <a:solidFill>
                <a:srgbClr val="000000"/>
              </a:solidFill>
              <a:latin typeface="+mn-lt"/>
              <a:ea typeface="+mn-ea"/>
              <a:cs typeface="メイリオ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100"/>
              </a:spcAft>
              <a:defRPr/>
            </a:pPr>
            <a:r>
              <a:rPr kumimoji="0" lang="en-US" altLang="ja-JP" sz="1400" kern="0" dirty="0" smtClean="0">
                <a:solidFill>
                  <a:srgbClr val="000000"/>
                </a:solidFill>
                <a:latin typeface="+mn-lt"/>
                <a:ea typeface="+mn-ea"/>
                <a:cs typeface="メイリオ" panose="020B0604030504040204" pitchFamily="50" charset="-128"/>
              </a:rPr>
              <a:t>Configuration management</a:t>
            </a:r>
            <a:endParaRPr kumimoji="0" lang="en-US" altLang="ja-JP" sz="1400" kern="0" dirty="0">
              <a:solidFill>
                <a:srgbClr val="000000"/>
              </a:solidFill>
              <a:latin typeface="+mn-lt"/>
              <a:ea typeface="+mn-ea"/>
              <a:cs typeface="メイリオ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100"/>
              </a:spcAft>
              <a:defRPr/>
            </a:pPr>
            <a:r>
              <a:rPr kumimoji="0" lang="en-US" altLang="ja-JP" sz="1400" kern="0" dirty="0" smtClean="0">
                <a:solidFill>
                  <a:srgbClr val="000000"/>
                </a:solidFill>
                <a:latin typeface="+mn-lt"/>
                <a:ea typeface="+mn-ea"/>
                <a:cs typeface="メイリオ" panose="020B0604030504040204" pitchFamily="50" charset="-128"/>
              </a:rPr>
              <a:t>Key management</a:t>
            </a:r>
          </a:p>
          <a:p>
            <a:pPr fontAlgn="auto">
              <a:spcBef>
                <a:spcPts val="0"/>
              </a:spcBef>
              <a:spcAft>
                <a:spcPts val="100"/>
              </a:spcAft>
              <a:defRPr/>
            </a:pPr>
            <a:r>
              <a:rPr kumimoji="0" lang="en-US" altLang="ja-JP" sz="1400" kern="0" dirty="0" smtClean="0">
                <a:solidFill>
                  <a:srgbClr val="000000"/>
                </a:solidFill>
                <a:latin typeface="+mn-lt"/>
                <a:ea typeface="+mn-ea"/>
                <a:cs typeface="メイリオ" panose="020B0604030504040204" pitchFamily="50" charset="-128"/>
              </a:rPr>
              <a:t>Remote maintenance</a:t>
            </a:r>
          </a:p>
        </p:txBody>
      </p:sp>
      <p:sp>
        <p:nvSpPr>
          <p:cNvPr id="125" name="上矢印吹き出し 124"/>
          <p:cNvSpPr/>
          <p:nvPr/>
        </p:nvSpPr>
        <p:spPr bwMode="gray">
          <a:xfrm>
            <a:off x="6129809" y="1369496"/>
            <a:ext cx="2901914" cy="1841495"/>
          </a:xfrm>
          <a:prstGeom prst="upArrowCallout">
            <a:avLst>
              <a:gd name="adj1" fmla="val 27052"/>
              <a:gd name="adj2" fmla="val 20946"/>
              <a:gd name="adj3" fmla="val 5615"/>
              <a:gd name="adj4" fmla="val 92504"/>
            </a:avLst>
          </a:prstGeom>
          <a:solidFill>
            <a:srgbClr val="EBD9D9"/>
          </a:solidFill>
          <a:ln w="9525" cap="flat" cmpd="sng" algn="ctr">
            <a:solidFill>
              <a:srgbClr val="CEA2A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72000" rIns="36000" bIns="72000" numCol="1" rtlCol="0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200"/>
              </a:spcAft>
              <a:defRPr/>
            </a:pPr>
            <a:r>
              <a:rPr kumimoji="0" lang="en-US" altLang="ja-JP" sz="1400" b="1" kern="0" dirty="0">
                <a:solidFill>
                  <a:srgbClr val="000000"/>
                </a:solidFill>
                <a:latin typeface="+mn-lt"/>
                <a:ea typeface="+mn-ea"/>
                <a:cs typeface="メイリオ" panose="020B0604030504040204" pitchFamily="50" charset="-128"/>
              </a:rPr>
              <a:t>Service solutions</a:t>
            </a:r>
          </a:p>
          <a:p>
            <a:pPr fontAlgn="auto">
              <a:spcBef>
                <a:spcPts val="0"/>
              </a:spcBef>
              <a:spcAft>
                <a:spcPts val="100"/>
              </a:spcAft>
              <a:defRPr/>
            </a:pPr>
            <a:r>
              <a:rPr kumimoji="0" lang="en-US" altLang="ja-JP" sz="1400" kern="0" dirty="0">
                <a:solidFill>
                  <a:srgbClr val="000000"/>
                </a:solidFill>
                <a:latin typeface="+mn-lt"/>
                <a:ea typeface="+mn-ea"/>
                <a:cs typeface="メイリオ" panose="020B0604030504040204" pitchFamily="50" charset="-128"/>
              </a:rPr>
              <a:t>Key management system</a:t>
            </a:r>
          </a:p>
          <a:p>
            <a:pPr fontAlgn="auto">
              <a:spcBef>
                <a:spcPts val="0"/>
              </a:spcBef>
              <a:spcAft>
                <a:spcPts val="100"/>
              </a:spcAft>
              <a:defRPr/>
            </a:pPr>
            <a:r>
              <a:rPr kumimoji="0" lang="en-US" altLang="ja-JP" sz="1400" kern="0" dirty="0">
                <a:solidFill>
                  <a:srgbClr val="000000"/>
                </a:solidFill>
                <a:latin typeface="+mn-lt"/>
                <a:ea typeface="+mn-ea"/>
                <a:cs typeface="メイリオ" panose="020B0604030504040204" pitchFamily="50" charset="-128"/>
              </a:rPr>
              <a:t>Configuration management system</a:t>
            </a:r>
          </a:p>
          <a:p>
            <a:pPr fontAlgn="auto">
              <a:spcBef>
                <a:spcPts val="0"/>
              </a:spcBef>
              <a:spcAft>
                <a:spcPts val="100"/>
              </a:spcAft>
              <a:defRPr/>
            </a:pPr>
            <a:r>
              <a:rPr kumimoji="0" lang="en-US" altLang="ja-JP" sz="1400" kern="0" dirty="0">
                <a:solidFill>
                  <a:srgbClr val="000000"/>
                </a:solidFill>
                <a:latin typeface="+mn-lt"/>
                <a:ea typeface="+mn-ea"/>
                <a:cs typeface="メイリオ" panose="020B0604030504040204" pitchFamily="50" charset="-128"/>
              </a:rPr>
              <a:t>Falsification detection system</a:t>
            </a:r>
          </a:p>
          <a:p>
            <a:pPr fontAlgn="auto">
              <a:spcBef>
                <a:spcPts val="0"/>
              </a:spcBef>
              <a:spcAft>
                <a:spcPts val="100"/>
              </a:spcAft>
              <a:defRPr/>
            </a:pPr>
            <a:r>
              <a:rPr kumimoji="0" lang="en-US" altLang="ja-JP" sz="1400" kern="0" dirty="0">
                <a:solidFill>
                  <a:srgbClr val="000000"/>
                </a:solidFill>
                <a:latin typeface="+mn-lt"/>
                <a:ea typeface="+mn-ea"/>
                <a:cs typeface="メイリオ" panose="020B0604030504040204" pitchFamily="50" charset="-128"/>
              </a:rPr>
              <a:t>Maintenance service</a:t>
            </a:r>
          </a:p>
          <a:p>
            <a:pPr fontAlgn="auto">
              <a:spcBef>
                <a:spcPts val="0"/>
              </a:spcBef>
              <a:spcAft>
                <a:spcPts val="100"/>
              </a:spcAft>
              <a:defRPr/>
            </a:pPr>
            <a:r>
              <a:rPr kumimoji="0" lang="en-US" altLang="ja-JP" sz="1400" kern="0" dirty="0">
                <a:solidFill>
                  <a:srgbClr val="000000"/>
                </a:solidFill>
                <a:latin typeface="+mn-lt"/>
                <a:ea typeface="+mn-ea"/>
                <a:cs typeface="メイリオ" panose="020B0604030504040204" pitchFamily="50" charset="-128"/>
              </a:rPr>
              <a:t>Life cycle management</a:t>
            </a:r>
          </a:p>
        </p:txBody>
      </p:sp>
    </p:spTree>
    <p:extLst>
      <p:ext uri="{BB962C8B-B14F-4D97-AF65-F5344CB8AC3E}">
        <p14:creationId xmlns:p14="http://schemas.microsoft.com/office/powerpoint/2010/main" val="49397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3"/>
          <p:cNvSpPr txBox="1">
            <a:spLocks/>
          </p:cNvSpPr>
          <p:nvPr/>
        </p:nvSpPr>
        <p:spPr bwMode="gray">
          <a:xfrm>
            <a:off x="107503" y="70966"/>
            <a:ext cx="7858125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200" b="0" kern="12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ja-JP" dirty="0" smtClean="0">
                <a:solidFill>
                  <a:srgbClr val="000000"/>
                </a:solidFill>
                <a:latin typeface="+mn-lt"/>
              </a:rPr>
              <a:t>Proposal</a:t>
            </a:r>
            <a:endParaRPr lang="ja-JP" altLang="ja-JP" dirty="0" smtClean="0">
              <a:latin typeface="+mn-lt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3E1E10-AEDE-4055-874C-E2F6925CDDD6}" type="slidenum">
              <a:rPr lang="ja-JP" altLang="de-DE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de-DE" altLang="ja-JP">
              <a:solidFill>
                <a:prstClr val="black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79512" y="764704"/>
            <a:ext cx="878497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sz="2800" dirty="0" smtClean="0">
                <a:latin typeface="+mn-lt"/>
              </a:rPr>
              <a:t>Methods for Defending </a:t>
            </a:r>
            <a:r>
              <a:rPr lang="en-US" altLang="ja-JP" sz="2800" dirty="0">
                <a:latin typeface="+mn-lt"/>
              </a:rPr>
              <a:t>Vehicle ECUs from Malicious Attacks and Intrusions </a:t>
            </a:r>
            <a:endParaRPr lang="en-US" altLang="ja-JP" sz="800" dirty="0" smtClean="0">
              <a:latin typeface="+mn-lt"/>
            </a:endParaRPr>
          </a:p>
          <a:p>
            <a:pPr algn="l"/>
            <a:endParaRPr lang="en-US" altLang="ja-JP" sz="800" dirty="0">
              <a:latin typeface="+mn-lt"/>
            </a:endParaRPr>
          </a:p>
          <a:p>
            <a:pPr algn="l"/>
            <a:r>
              <a:rPr lang="en-US" altLang="ja-JP" sz="2800" dirty="0" smtClean="0">
                <a:latin typeface="+mn-lt"/>
              </a:rPr>
              <a:t>      Using </a:t>
            </a:r>
            <a:r>
              <a:rPr lang="en-US" altLang="ja-JP" sz="2800" dirty="0">
                <a:latin typeface="+mn-lt"/>
              </a:rPr>
              <a:t>Hardware Security Modules </a:t>
            </a:r>
            <a:r>
              <a:rPr lang="en-US" altLang="ja-JP" sz="2400" dirty="0">
                <a:latin typeface="+mn-lt"/>
              </a:rPr>
              <a:t>(HSM</a:t>
            </a:r>
            <a:r>
              <a:rPr lang="en-US" altLang="ja-JP" sz="2400" dirty="0" smtClean="0">
                <a:latin typeface="+mn-lt"/>
              </a:rPr>
              <a:t>)</a:t>
            </a:r>
          </a:p>
          <a:p>
            <a:pPr algn="l"/>
            <a:r>
              <a:rPr lang="en-US" altLang="ja-JP" sz="2400" dirty="0" smtClean="0">
                <a:latin typeface="+mn-lt"/>
              </a:rPr>
              <a:t>global </a:t>
            </a:r>
            <a:r>
              <a:rPr lang="en-US" altLang="ja-JP" sz="2400" dirty="0">
                <a:latin typeface="+mn-lt"/>
              </a:rPr>
              <a:t>industry standards, supportive of a hardware-based root of trust, for </a:t>
            </a:r>
            <a:r>
              <a:rPr lang="en-US" altLang="ja-JP" sz="2800" dirty="0">
                <a:solidFill>
                  <a:srgbClr val="FF0000"/>
                </a:solidFill>
                <a:latin typeface="+mn-lt"/>
              </a:rPr>
              <a:t>interoperable</a:t>
            </a:r>
            <a:r>
              <a:rPr lang="en-US" altLang="ja-JP" sz="2400" dirty="0">
                <a:latin typeface="+mn-lt"/>
              </a:rPr>
              <a:t> trusted computing platforms</a:t>
            </a:r>
            <a:r>
              <a:rPr lang="en-US" altLang="ja-JP" sz="2400" dirty="0" smtClean="0">
                <a:latin typeface="+mn-lt"/>
              </a:rPr>
              <a:t>.</a:t>
            </a:r>
            <a:endParaRPr lang="en-US" altLang="ja-JP" sz="2400" dirty="0">
              <a:latin typeface="+mn-lt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5580112" y="3040529"/>
            <a:ext cx="3312368" cy="3380798"/>
            <a:chOff x="5654026" y="905599"/>
            <a:chExt cx="3312368" cy="3380798"/>
          </a:xfrm>
        </p:grpSpPr>
        <p:sp>
          <p:nvSpPr>
            <p:cNvPr id="6" name="楕円 87"/>
            <p:cNvSpPr/>
            <p:nvPr/>
          </p:nvSpPr>
          <p:spPr bwMode="auto">
            <a:xfrm>
              <a:off x="5995263" y="1291783"/>
              <a:ext cx="2681193" cy="2994614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ＭＳ Ｐゴシック" charset="-128"/>
              </a:endParaRPr>
            </a:p>
          </p:txBody>
        </p:sp>
        <p:sp>
          <p:nvSpPr>
            <p:cNvPr id="7" name="楕円 88"/>
            <p:cNvSpPr/>
            <p:nvPr/>
          </p:nvSpPr>
          <p:spPr bwMode="auto">
            <a:xfrm>
              <a:off x="6261151" y="1689288"/>
              <a:ext cx="2139506" cy="2593781"/>
            </a:xfrm>
            <a:prstGeom prst="ellipse">
              <a:avLst/>
            </a:prstGeom>
            <a:solidFill>
              <a:srgbClr val="FFCC66">
                <a:lumMod val="40000"/>
                <a:lumOff val="60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ＭＳ Ｐゴシック" charset="-128"/>
              </a:endParaRPr>
            </a:p>
          </p:txBody>
        </p:sp>
        <p:sp>
          <p:nvSpPr>
            <p:cNvPr id="10" name="楕円 89"/>
            <p:cNvSpPr/>
            <p:nvPr/>
          </p:nvSpPr>
          <p:spPr bwMode="auto">
            <a:xfrm>
              <a:off x="6457640" y="2069851"/>
              <a:ext cx="1746528" cy="2216546"/>
            </a:xfrm>
            <a:prstGeom prst="ellipse">
              <a:avLst/>
            </a:prstGeom>
            <a:solidFill>
              <a:srgbClr val="FFCC66">
                <a:lumMod val="7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ＭＳ Ｐゴシック" charset="-128"/>
              </a:endParaRPr>
            </a:p>
          </p:txBody>
        </p:sp>
        <p:sp>
          <p:nvSpPr>
            <p:cNvPr id="11" name="楕円 90"/>
            <p:cNvSpPr/>
            <p:nvPr/>
          </p:nvSpPr>
          <p:spPr bwMode="auto">
            <a:xfrm>
              <a:off x="6607331" y="2443911"/>
              <a:ext cx="1434195" cy="1831215"/>
            </a:xfrm>
            <a:prstGeom prst="ellipse">
              <a:avLst/>
            </a:prstGeom>
            <a:solidFill>
              <a:srgbClr val="FFCC66">
                <a:lumMod val="7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ＭＳ Ｐゴシック" charset="-128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6895580" y="2196512"/>
              <a:ext cx="853489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400" dirty="0">
                  <a:solidFill>
                    <a:srgbClr val="000000"/>
                  </a:solidFill>
                  <a:latin typeface="+mn-lt"/>
                  <a:cs typeface="メイリオ" pitchFamily="50" charset="-128"/>
                </a:rPr>
                <a:t>Protocol</a:t>
              </a:r>
              <a:endParaRPr kumimoji="1" lang="ja-JP" altLang="en-US" sz="1400" dirty="0">
                <a:solidFill>
                  <a:srgbClr val="000000"/>
                </a:solidFill>
                <a:latin typeface="+mn-lt"/>
                <a:cs typeface="メイリオ" pitchFamily="50" charset="-128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6746260" y="1796835"/>
              <a:ext cx="1152128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400" dirty="0">
                  <a:solidFill>
                    <a:srgbClr val="000000"/>
                  </a:solidFill>
                  <a:latin typeface="+mn-lt"/>
                  <a:cs typeface="メイリオ" pitchFamily="50" charset="-128"/>
                </a:rPr>
                <a:t>Interface</a:t>
              </a:r>
              <a:endParaRPr kumimoji="1" lang="ja-JP" altLang="en-US" sz="1400" dirty="0">
                <a:solidFill>
                  <a:srgbClr val="000000"/>
                </a:solidFill>
                <a:latin typeface="+mn-lt"/>
                <a:cs typeface="メイリオ" pitchFamily="50" charset="-128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6763281" y="2532017"/>
              <a:ext cx="1152128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400" dirty="0">
                  <a:solidFill>
                    <a:srgbClr val="000000"/>
                  </a:solidFill>
                  <a:latin typeface="+mn-lt"/>
                  <a:cs typeface="メイリオ" pitchFamily="50" charset="-128"/>
                </a:rPr>
                <a:t>Function</a:t>
              </a:r>
              <a:endParaRPr kumimoji="1" lang="ja-JP" altLang="en-US" sz="1400" dirty="0">
                <a:solidFill>
                  <a:srgbClr val="000000"/>
                </a:solidFill>
                <a:latin typeface="+mn-lt"/>
                <a:cs typeface="メイリオ" pitchFamily="50" charset="-128"/>
              </a:endParaRPr>
            </a:p>
          </p:txBody>
        </p:sp>
        <p:sp>
          <p:nvSpPr>
            <p:cNvPr id="15" name="楕円 94"/>
            <p:cNvSpPr/>
            <p:nvPr/>
          </p:nvSpPr>
          <p:spPr bwMode="auto">
            <a:xfrm>
              <a:off x="6751347" y="2767947"/>
              <a:ext cx="1153011" cy="1510103"/>
            </a:xfrm>
            <a:prstGeom prst="ellipse">
              <a:avLst/>
            </a:prstGeom>
            <a:solidFill>
              <a:srgbClr val="FFCC66">
                <a:lumMod val="7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ＭＳ Ｐゴシック" charset="-128"/>
              </a:endParaRPr>
            </a:p>
          </p:txBody>
        </p:sp>
        <p:sp>
          <p:nvSpPr>
            <p:cNvPr id="16" name="楕円 95"/>
            <p:cNvSpPr/>
            <p:nvPr/>
          </p:nvSpPr>
          <p:spPr bwMode="auto">
            <a:xfrm>
              <a:off x="6878203" y="3127987"/>
              <a:ext cx="899297" cy="1150063"/>
            </a:xfrm>
            <a:prstGeom prst="ellipse">
              <a:avLst/>
            </a:prstGeom>
            <a:solidFill>
              <a:srgbClr val="0000FF">
                <a:lumMod val="60000"/>
                <a:lumOff val="40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ＭＳ Ｐゴシック" charset="-128"/>
              </a:endParaRPr>
            </a:p>
          </p:txBody>
        </p:sp>
        <p:sp>
          <p:nvSpPr>
            <p:cNvPr id="17" name="楕円 96"/>
            <p:cNvSpPr/>
            <p:nvPr/>
          </p:nvSpPr>
          <p:spPr bwMode="auto">
            <a:xfrm>
              <a:off x="6984773" y="3488026"/>
              <a:ext cx="694294" cy="795043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ＭＳ Ｐゴシック" charset="-128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6862851" y="2892057"/>
              <a:ext cx="936104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400" dirty="0">
                  <a:solidFill>
                    <a:srgbClr val="000000"/>
                  </a:solidFill>
                  <a:latin typeface="+mn-lt"/>
                  <a:cs typeface="メイリオ" pitchFamily="50" charset="-128"/>
                </a:rPr>
                <a:t>Algorithm</a:t>
              </a:r>
              <a:endParaRPr kumimoji="1" lang="ja-JP" altLang="en-US" sz="1400" dirty="0">
                <a:solidFill>
                  <a:srgbClr val="000000"/>
                </a:solidFill>
                <a:latin typeface="+mn-lt"/>
                <a:cs typeface="メイリオ" pitchFamily="50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6911464" y="3264128"/>
              <a:ext cx="825927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400" dirty="0">
                  <a:solidFill>
                    <a:srgbClr val="000000"/>
                  </a:solidFill>
                  <a:latin typeface="+mn-lt"/>
                  <a:cs typeface="メイリオ" pitchFamily="50" charset="-128"/>
                </a:rPr>
                <a:t>IP Core</a:t>
              </a:r>
              <a:endParaRPr kumimoji="1" lang="ja-JP" altLang="en-US" sz="1400" dirty="0">
                <a:solidFill>
                  <a:srgbClr val="000000"/>
                </a:solidFill>
                <a:latin typeface="+mn-lt"/>
                <a:cs typeface="メイリオ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6936029" y="3707519"/>
              <a:ext cx="789749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400" dirty="0">
                  <a:solidFill>
                    <a:srgbClr val="000000"/>
                  </a:solidFill>
                  <a:latin typeface="+mn-lt"/>
                  <a:cs typeface="メイリオ" pitchFamily="50" charset="-128"/>
                </a:rPr>
                <a:t>Package</a:t>
              </a:r>
              <a:endParaRPr kumimoji="1" lang="ja-JP" altLang="en-US" sz="1400" dirty="0">
                <a:solidFill>
                  <a:srgbClr val="000000"/>
                </a:solidFill>
                <a:latin typeface="+mn-lt"/>
                <a:cs typeface="メイリオ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6763281" y="1415093"/>
              <a:ext cx="1152128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400" dirty="0">
                  <a:solidFill>
                    <a:srgbClr val="000000"/>
                  </a:solidFill>
                  <a:latin typeface="+mn-lt"/>
                  <a:cs typeface="メイリオ" pitchFamily="50" charset="-128"/>
                </a:rPr>
                <a:t>(Application)</a:t>
              </a:r>
              <a:endParaRPr kumimoji="1" lang="ja-JP" altLang="en-US" sz="1400" dirty="0">
                <a:solidFill>
                  <a:srgbClr val="000000"/>
                </a:solidFill>
                <a:latin typeface="+mn-lt"/>
                <a:cs typeface="メイリオ" pitchFamily="50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5654026" y="905599"/>
              <a:ext cx="3312368" cy="442035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2400" dirty="0" smtClean="0">
                  <a:solidFill>
                    <a:srgbClr val="FF0000"/>
                  </a:solidFill>
                  <a:latin typeface="+mn-lt"/>
                  <a:cs typeface="メイリオ" pitchFamily="50" charset="-128"/>
                </a:rPr>
                <a:t>TPM</a:t>
              </a:r>
              <a:r>
                <a:rPr kumimoji="1" lang="en-US" altLang="ja-JP" sz="1600" dirty="0" smtClean="0">
                  <a:solidFill>
                    <a:srgbClr val="000000"/>
                  </a:solidFill>
                  <a:latin typeface="+mn-lt"/>
                  <a:cs typeface="メイリオ" pitchFamily="50" charset="-128"/>
                </a:rPr>
                <a:t> (Trusted Platform Module)</a:t>
              </a:r>
              <a:endParaRPr kumimoji="1" lang="ja-JP" altLang="en-US" sz="1600" dirty="0">
                <a:solidFill>
                  <a:srgbClr val="000000"/>
                </a:solidFill>
                <a:latin typeface="+mn-lt"/>
                <a:cs typeface="メイリオ" pitchFamily="50" charset="-128"/>
              </a:endParaRPr>
            </a:p>
          </p:txBody>
        </p:sp>
      </p:grpSp>
      <p:sp>
        <p:nvSpPr>
          <p:cNvPr id="23" name="線吹き出し 1 (枠付き) 22"/>
          <p:cNvSpPr/>
          <p:nvPr/>
        </p:nvSpPr>
        <p:spPr bwMode="auto">
          <a:xfrm>
            <a:off x="3491880" y="5395509"/>
            <a:ext cx="2388711" cy="524837"/>
          </a:xfrm>
          <a:prstGeom prst="borderCallout1">
            <a:avLst>
              <a:gd name="adj1" fmla="val 49173"/>
              <a:gd name="adj2" fmla="val 100529"/>
              <a:gd name="adj3" fmla="val -82039"/>
              <a:gd name="adj4" fmla="val 141997"/>
            </a:avLst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ＭＳ Ｐゴシック" charset="-128"/>
              </a:rPr>
              <a:t>Define in the international standards</a:t>
            </a:r>
          </a:p>
        </p:txBody>
      </p:sp>
      <p:cxnSp>
        <p:nvCxnSpPr>
          <p:cNvPr id="24" name="直線矢印コネクタ 23"/>
          <p:cNvCxnSpPr>
            <a:stCxn id="23" idx="0"/>
          </p:cNvCxnSpPr>
          <p:nvPr/>
        </p:nvCxnSpPr>
        <p:spPr bwMode="auto">
          <a:xfrm flipV="1">
            <a:off x="5880591" y="4578842"/>
            <a:ext cx="908346" cy="1079086"/>
          </a:xfrm>
          <a:prstGeom prst="straightConnector1">
            <a:avLst/>
          </a:prstGeom>
          <a:solidFill>
            <a:srgbClr val="FFCC66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直線矢印コネクタ 24"/>
          <p:cNvCxnSpPr>
            <a:stCxn id="23" idx="0"/>
          </p:cNvCxnSpPr>
          <p:nvPr/>
        </p:nvCxnSpPr>
        <p:spPr bwMode="auto">
          <a:xfrm flipV="1">
            <a:off x="5880591" y="5323178"/>
            <a:ext cx="981524" cy="334750"/>
          </a:xfrm>
          <a:prstGeom prst="straightConnector1">
            <a:avLst/>
          </a:prstGeom>
          <a:solidFill>
            <a:srgbClr val="FFCC66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7" name="グループ化 26"/>
          <p:cNvGrpSpPr/>
          <p:nvPr/>
        </p:nvGrpSpPr>
        <p:grpSpPr>
          <a:xfrm>
            <a:off x="107504" y="3212134"/>
            <a:ext cx="2880320" cy="3382920"/>
            <a:chOff x="192720" y="958457"/>
            <a:chExt cx="3093224" cy="3767782"/>
          </a:xfrm>
        </p:grpSpPr>
        <p:sp>
          <p:nvSpPr>
            <p:cNvPr id="28" name="楕円 73"/>
            <p:cNvSpPr/>
            <p:nvPr/>
          </p:nvSpPr>
          <p:spPr bwMode="auto">
            <a:xfrm>
              <a:off x="604751" y="1293601"/>
              <a:ext cx="2681193" cy="2994614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ＭＳ Ｐゴシック" charset="-128"/>
              </a:endParaRPr>
            </a:p>
          </p:txBody>
        </p:sp>
        <p:sp>
          <p:nvSpPr>
            <p:cNvPr id="29" name="楕円 74"/>
            <p:cNvSpPr/>
            <p:nvPr/>
          </p:nvSpPr>
          <p:spPr bwMode="auto">
            <a:xfrm>
              <a:off x="870639" y="1691106"/>
              <a:ext cx="2139506" cy="2593781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ＭＳ Ｐゴシック" charset="-128"/>
              </a:endParaRPr>
            </a:p>
          </p:txBody>
        </p:sp>
        <p:sp>
          <p:nvSpPr>
            <p:cNvPr id="30" name="楕円 75"/>
            <p:cNvSpPr/>
            <p:nvPr/>
          </p:nvSpPr>
          <p:spPr bwMode="auto">
            <a:xfrm>
              <a:off x="1067128" y="2071669"/>
              <a:ext cx="1746528" cy="221654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ＭＳ Ｐゴシック" charset="-128"/>
              </a:endParaRPr>
            </a:p>
          </p:txBody>
        </p:sp>
        <p:sp>
          <p:nvSpPr>
            <p:cNvPr id="31" name="楕円 76"/>
            <p:cNvSpPr/>
            <p:nvPr/>
          </p:nvSpPr>
          <p:spPr bwMode="auto">
            <a:xfrm>
              <a:off x="1216819" y="2445729"/>
              <a:ext cx="1434195" cy="1831215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ＭＳ Ｐゴシック" charset="-128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1505068" y="2161983"/>
              <a:ext cx="853489" cy="320928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400" dirty="0">
                  <a:solidFill>
                    <a:srgbClr val="000000"/>
                  </a:solidFill>
                  <a:latin typeface="+mn-lt"/>
                  <a:cs typeface="メイリオ" pitchFamily="50" charset="-128"/>
                </a:rPr>
                <a:t>Protocol</a:t>
              </a:r>
              <a:endParaRPr kumimoji="1" lang="ja-JP" altLang="en-US" sz="1400" dirty="0">
                <a:solidFill>
                  <a:srgbClr val="000000"/>
                </a:solidFill>
                <a:latin typeface="+mn-lt"/>
                <a:cs typeface="メイリオ" pitchFamily="50" charset="-128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1355748" y="1787738"/>
              <a:ext cx="1152128" cy="320928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400" dirty="0">
                  <a:solidFill>
                    <a:srgbClr val="000000"/>
                  </a:solidFill>
                  <a:latin typeface="+mn-lt"/>
                  <a:cs typeface="メイリオ" pitchFamily="50" charset="-128"/>
                </a:rPr>
                <a:t>Interface</a:t>
              </a:r>
              <a:endParaRPr kumimoji="1" lang="ja-JP" altLang="en-US" sz="1400" dirty="0">
                <a:solidFill>
                  <a:srgbClr val="000000"/>
                </a:solidFill>
                <a:latin typeface="+mn-lt"/>
                <a:cs typeface="メイリオ" pitchFamily="50" charset="-128"/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1372769" y="2497487"/>
              <a:ext cx="1152128" cy="320928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400" dirty="0">
                  <a:solidFill>
                    <a:srgbClr val="000000"/>
                  </a:solidFill>
                  <a:latin typeface="+mn-lt"/>
                  <a:cs typeface="メイリオ" pitchFamily="50" charset="-128"/>
                </a:rPr>
                <a:t>Function</a:t>
              </a:r>
              <a:endParaRPr kumimoji="1" lang="ja-JP" altLang="en-US" sz="1400" dirty="0">
                <a:solidFill>
                  <a:srgbClr val="000000"/>
                </a:solidFill>
                <a:latin typeface="+mn-lt"/>
                <a:cs typeface="メイリオ" pitchFamily="50" charset="-128"/>
              </a:endParaRPr>
            </a:p>
          </p:txBody>
        </p:sp>
        <p:sp>
          <p:nvSpPr>
            <p:cNvPr id="35" name="楕円 80"/>
            <p:cNvSpPr/>
            <p:nvPr/>
          </p:nvSpPr>
          <p:spPr bwMode="auto">
            <a:xfrm>
              <a:off x="1360835" y="2769765"/>
              <a:ext cx="1153011" cy="1510103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ＭＳ Ｐゴシック" charset="-128"/>
              </a:endParaRPr>
            </a:p>
          </p:txBody>
        </p:sp>
        <p:sp>
          <p:nvSpPr>
            <p:cNvPr id="36" name="楕円 81"/>
            <p:cNvSpPr/>
            <p:nvPr/>
          </p:nvSpPr>
          <p:spPr bwMode="auto">
            <a:xfrm>
              <a:off x="1487691" y="3129805"/>
              <a:ext cx="899297" cy="1150063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ＭＳ Ｐゴシック" charset="-128"/>
              </a:endParaRPr>
            </a:p>
          </p:txBody>
        </p:sp>
        <p:sp>
          <p:nvSpPr>
            <p:cNvPr id="37" name="楕円 82"/>
            <p:cNvSpPr/>
            <p:nvPr/>
          </p:nvSpPr>
          <p:spPr bwMode="auto">
            <a:xfrm>
              <a:off x="1594261" y="3489844"/>
              <a:ext cx="694294" cy="795043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ＭＳ Ｐゴシック" charset="-128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1472339" y="2857528"/>
              <a:ext cx="936104" cy="320928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400" dirty="0">
                  <a:solidFill>
                    <a:srgbClr val="000000"/>
                  </a:solidFill>
                  <a:latin typeface="+mn-lt"/>
                  <a:cs typeface="メイリオ" pitchFamily="50" charset="-128"/>
                </a:rPr>
                <a:t>Algorithm</a:t>
              </a:r>
              <a:endParaRPr kumimoji="1" lang="ja-JP" altLang="en-US" sz="1400" dirty="0">
                <a:solidFill>
                  <a:srgbClr val="000000"/>
                </a:solidFill>
                <a:latin typeface="+mn-lt"/>
                <a:cs typeface="メイリオ" pitchFamily="50" charset="-128"/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1520952" y="3217566"/>
              <a:ext cx="825927" cy="320928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400" dirty="0">
                  <a:solidFill>
                    <a:srgbClr val="000000"/>
                  </a:solidFill>
                  <a:latin typeface="+mn-lt"/>
                  <a:cs typeface="メイリオ" pitchFamily="50" charset="-128"/>
                </a:rPr>
                <a:t>IP Core</a:t>
              </a:r>
              <a:endParaRPr kumimoji="1" lang="ja-JP" altLang="en-US" sz="1400" dirty="0">
                <a:solidFill>
                  <a:srgbClr val="000000"/>
                </a:solidFill>
                <a:latin typeface="+mn-lt"/>
                <a:cs typeface="メイリオ" pitchFamily="50" charset="-128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1506753" y="3733148"/>
              <a:ext cx="862927" cy="320928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400" dirty="0">
                  <a:solidFill>
                    <a:srgbClr val="000000"/>
                  </a:solidFill>
                  <a:latin typeface="+mn-lt"/>
                  <a:cs typeface="メイリオ" pitchFamily="50" charset="-128"/>
                </a:rPr>
                <a:t>Package</a:t>
              </a:r>
              <a:endParaRPr kumimoji="1" lang="ja-JP" altLang="en-US" sz="1400" dirty="0">
                <a:solidFill>
                  <a:srgbClr val="000000"/>
                </a:solidFill>
                <a:latin typeface="+mn-lt"/>
                <a:cs typeface="メイリオ" pitchFamily="50" charset="-128"/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1372769" y="1393964"/>
              <a:ext cx="1152128" cy="320928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400" dirty="0">
                  <a:solidFill>
                    <a:srgbClr val="000000"/>
                  </a:solidFill>
                  <a:latin typeface="+mn-lt"/>
                  <a:cs typeface="メイリオ" pitchFamily="50" charset="-128"/>
                </a:rPr>
                <a:t>(Application)</a:t>
              </a:r>
              <a:endParaRPr kumimoji="1" lang="ja-JP" altLang="en-US" sz="1400" dirty="0">
                <a:solidFill>
                  <a:srgbClr val="000000"/>
                </a:solidFill>
                <a:latin typeface="+mn-lt"/>
                <a:cs typeface="メイリオ" pitchFamily="50" charset="-128"/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604751" y="958457"/>
              <a:ext cx="2526532" cy="355207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600" dirty="0">
                  <a:solidFill>
                    <a:srgbClr val="000000"/>
                  </a:solidFill>
                  <a:latin typeface="+mn-lt"/>
                  <a:cs typeface="メイリオ" pitchFamily="50" charset="-128"/>
                </a:rPr>
                <a:t>Conventional HSM</a:t>
              </a:r>
              <a:endParaRPr kumimoji="1" lang="ja-JP" altLang="en-US" sz="1600" dirty="0">
                <a:solidFill>
                  <a:srgbClr val="000000"/>
                </a:solidFill>
                <a:latin typeface="+mn-lt"/>
                <a:cs typeface="メイリオ" pitchFamily="50" charset="-128"/>
              </a:endParaRPr>
            </a:p>
          </p:txBody>
        </p:sp>
        <p:sp>
          <p:nvSpPr>
            <p:cNvPr id="43" name="線吹き出し 1 (枠付き) 42"/>
            <p:cNvSpPr/>
            <p:nvPr/>
          </p:nvSpPr>
          <p:spPr bwMode="auto">
            <a:xfrm>
              <a:off x="192720" y="4349317"/>
              <a:ext cx="2332177" cy="376922"/>
            </a:xfrm>
            <a:prstGeom prst="borderCallout1">
              <a:avLst>
                <a:gd name="adj1" fmla="val -5142"/>
                <a:gd name="adj2" fmla="val 5754"/>
                <a:gd name="adj3" fmla="val -156478"/>
                <a:gd name="adj4" fmla="val 8025"/>
              </a:avLst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ＭＳ Ｐゴシック" charset="-128"/>
                </a:rPr>
                <a:t>Proprietary product</a:t>
              </a:r>
            </a:p>
          </p:txBody>
        </p:sp>
        <p:sp>
          <p:nvSpPr>
            <p:cNvPr id="44" name="左中かっこ 43"/>
            <p:cNvSpPr/>
            <p:nvPr/>
          </p:nvSpPr>
          <p:spPr bwMode="auto">
            <a:xfrm>
              <a:off x="342976" y="1747373"/>
              <a:ext cx="376596" cy="2429327"/>
            </a:xfrm>
            <a:prstGeom prst="leftBrace">
              <a:avLst>
                <a:gd name="adj1" fmla="val 34479"/>
                <a:gd name="adj2" fmla="val 83648"/>
              </a:avLst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ＭＳ Ｐゴシック" charset="-128"/>
              </a:endParaRPr>
            </a:p>
          </p:txBody>
        </p:sp>
      </p:grpSp>
      <p:sp>
        <p:nvSpPr>
          <p:cNvPr id="45" name="線吹き出し 1 (枠付き) 44"/>
          <p:cNvSpPr/>
          <p:nvPr/>
        </p:nvSpPr>
        <p:spPr bwMode="auto">
          <a:xfrm>
            <a:off x="3491880" y="6000507"/>
            <a:ext cx="2563114" cy="524837"/>
          </a:xfrm>
          <a:prstGeom prst="borderCallout1">
            <a:avLst>
              <a:gd name="adj1" fmla="val 53392"/>
              <a:gd name="adj2" fmla="val 100455"/>
              <a:gd name="adj3" fmla="val -68298"/>
              <a:gd name="adj4" fmla="val 138105"/>
            </a:avLst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ＭＳ Ｐゴシック" charset="-128"/>
              </a:rPr>
              <a:t>Assure a behavior by using TCG testbed</a:t>
            </a:r>
          </a:p>
        </p:txBody>
      </p:sp>
      <p:sp>
        <p:nvSpPr>
          <p:cNvPr id="46" name="線吹き出し 1 (枠付き) 45"/>
          <p:cNvSpPr/>
          <p:nvPr/>
        </p:nvSpPr>
        <p:spPr bwMode="auto">
          <a:xfrm>
            <a:off x="3491880" y="4798413"/>
            <a:ext cx="2232248" cy="524837"/>
          </a:xfrm>
          <a:prstGeom prst="borderCallout1">
            <a:avLst>
              <a:gd name="adj1" fmla="val 48973"/>
              <a:gd name="adj2" fmla="val 100589"/>
              <a:gd name="adj3" fmla="val -107561"/>
              <a:gd name="adj4" fmla="val 141261"/>
            </a:avLst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ＭＳ Ｐゴシック" charset="-128"/>
              </a:rPr>
              <a:t>Define in the TCG specifications</a:t>
            </a:r>
          </a:p>
        </p:txBody>
      </p:sp>
      <p:sp>
        <p:nvSpPr>
          <p:cNvPr id="56" name="右矢印 55"/>
          <p:cNvSpPr/>
          <p:nvPr/>
        </p:nvSpPr>
        <p:spPr bwMode="auto">
          <a:xfrm>
            <a:off x="443913" y="1700808"/>
            <a:ext cx="311663" cy="572001"/>
          </a:xfrm>
          <a:prstGeom prst="rightArrow">
            <a:avLst/>
          </a:prstGeom>
          <a:gradFill rotWithShape="0">
            <a:gsLst>
              <a:gs pos="0">
                <a:srgbClr val="FFFFFF"/>
              </a:gs>
              <a:gs pos="100000">
                <a:srgbClr val="C8C8C8"/>
              </a:gs>
            </a:gsLst>
            <a:lin ang="5400000" scaled="1"/>
          </a:gradFill>
          <a:ln w="9525" cap="flat" cmpd="sng" algn="ctr">
            <a:solidFill>
              <a:srgbClr val="505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ＭＳ Ｐゴシック" charset="-128"/>
              <a:ea typeface="ＭＳ Ｐゴシック" charset="-128"/>
            </a:endParaRPr>
          </a:p>
        </p:txBody>
      </p:sp>
      <p:pic>
        <p:nvPicPr>
          <p:cNvPr id="61" name="Picture 8" descr="TCG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-8497"/>
            <a:ext cx="2088232" cy="83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57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3E1E10-AEDE-4055-874C-E2F6925CDDD6}" type="slidenum">
              <a:rPr lang="ja-JP" altLang="de-DE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de-DE" altLang="ja-JP">
              <a:solidFill>
                <a:prstClr val="black"/>
              </a:solidFill>
            </a:endParaRPr>
          </a:p>
        </p:txBody>
      </p:sp>
      <p:sp>
        <p:nvSpPr>
          <p:cNvPr id="57" name="タイトル 1"/>
          <p:cNvSpPr txBox="1">
            <a:spLocks/>
          </p:cNvSpPr>
          <p:nvPr/>
        </p:nvSpPr>
        <p:spPr>
          <a:xfrm>
            <a:off x="35496" y="116632"/>
            <a:ext cx="3015555" cy="850106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 kumimoji="1" sz="3200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 kumimoji="1" sz="3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 kumimoji="1" sz="3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 kumimoji="1" sz="3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 kumimoji="1" sz="3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 kumimoji="1" sz="3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 kumimoji="1" sz="3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 kumimoji="1" sz="3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 kumimoji="1" sz="3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kern="0" dirty="0" smtClean="0">
                <a:latin typeface="+mn-lt"/>
              </a:rPr>
              <a:t>Why TPM?</a:t>
            </a:r>
            <a:endParaRPr lang="ja-JP" altLang="en-US" kern="0" dirty="0">
              <a:latin typeface="+mn-lt"/>
            </a:endParaRPr>
          </a:p>
        </p:txBody>
      </p:sp>
      <p:sp>
        <p:nvSpPr>
          <p:cNvPr id="58" name="コンテンツ プレースホルダー 2"/>
          <p:cNvSpPr txBox="1">
            <a:spLocks/>
          </p:cNvSpPr>
          <p:nvPr/>
        </p:nvSpPr>
        <p:spPr>
          <a:xfrm>
            <a:off x="179511" y="836712"/>
            <a:ext cx="9217025" cy="2849071"/>
          </a:xfrm>
          <a:prstGeom prst="rect">
            <a:avLst/>
          </a:prstGeom>
        </p:spPr>
        <p:txBody>
          <a:bodyPr>
            <a:normAutofit/>
          </a:bodyPr>
          <a:lstStyle>
            <a:lvl1pPr marL="290513" indent="-2905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A30B1A"/>
              </a:buClr>
              <a:buFont typeface="Wingdings" pitchFamily="2" charset="2"/>
              <a:buChar char="n"/>
              <a:defRPr kumimoji="1" sz="24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+mn-cs"/>
              </a:defRPr>
            </a:lvl1pPr>
            <a:lvl2pPr marL="581025" indent="-24288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+mn-cs"/>
              </a:defRPr>
            </a:lvl2pPr>
            <a:lvl3pPr marL="795338" indent="-1381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+mn-cs"/>
              </a:defRPr>
            </a:lvl3pPr>
            <a:lvl4pPr marL="1014413" indent="-13493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+mn-cs"/>
              </a:defRPr>
            </a:lvl4pPr>
            <a:lvl5pPr marL="23050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7622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2194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6766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1338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kern="0" dirty="0" smtClean="0">
                <a:latin typeface="+mn-lt"/>
              </a:rPr>
              <a:t>Require critical functionality for remote maintenance of vehicle</a:t>
            </a:r>
          </a:p>
          <a:p>
            <a:pPr lvl="1"/>
            <a:r>
              <a:rPr lang="en-US" altLang="ja-JP" kern="0" dirty="0" smtClean="0">
                <a:latin typeface="+mn-lt"/>
              </a:rPr>
              <a:t>Secure communications to remotely verify current situation</a:t>
            </a:r>
          </a:p>
          <a:p>
            <a:pPr lvl="1"/>
            <a:r>
              <a:rPr lang="en-US" altLang="ja-JP" kern="0" dirty="0" smtClean="0">
                <a:latin typeface="+mn-lt"/>
                <a:cs typeface="Arial" charset="0"/>
              </a:rPr>
              <a:t>Confirm installation completion and success or failure</a:t>
            </a:r>
          </a:p>
          <a:p>
            <a:pPr lvl="1"/>
            <a:r>
              <a:rPr lang="en-US" altLang="ja-JP" kern="0" dirty="0" smtClean="0">
                <a:latin typeface="+mn-lt"/>
              </a:rPr>
              <a:t>Record and retain certifiable audit logs</a:t>
            </a:r>
          </a:p>
          <a:p>
            <a:r>
              <a:rPr lang="en-GB" altLang="ja-JP" kern="0" dirty="0" smtClean="0">
                <a:latin typeface="+mn-lt"/>
                <a:cs typeface="Arial" charset="0"/>
              </a:rPr>
              <a:t>TPM (ISO11889) /TNC* (IETF </a:t>
            </a:r>
            <a:r>
              <a:rPr lang="en-US" altLang="ja-JP" kern="0" dirty="0" smtClean="0">
                <a:latin typeface="+mn-lt"/>
              </a:rPr>
              <a:t>RFC5792/5793</a:t>
            </a:r>
            <a:r>
              <a:rPr lang="en-GB" altLang="ja-JP" kern="0" dirty="0" smtClean="0">
                <a:latin typeface="+mn-lt"/>
                <a:cs typeface="Arial" charset="0"/>
              </a:rPr>
              <a:t>) technologies could satisfy these requirements with reasonable costs</a:t>
            </a:r>
            <a:endParaRPr lang="ja-JP" altLang="en-US" kern="0" dirty="0">
              <a:latin typeface="+mn-lt"/>
            </a:endParaRPr>
          </a:p>
        </p:txBody>
      </p:sp>
      <p:pic>
        <p:nvPicPr>
          <p:cNvPr id="59" name="Picture 2" descr="D:\F-SOLID\会議\Japan_Org\JNSA\PKIセミナー_20150410\412UPFA250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412" y="4397807"/>
            <a:ext cx="2424498" cy="143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" descr="9953_000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850823" y="4487790"/>
            <a:ext cx="2744171" cy="108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正方形/長方形 60"/>
          <p:cNvSpPr/>
          <p:nvPr/>
        </p:nvSpPr>
        <p:spPr>
          <a:xfrm>
            <a:off x="3330533" y="4738815"/>
            <a:ext cx="808775" cy="376643"/>
          </a:xfrm>
          <a:prstGeom prst="rect">
            <a:avLst/>
          </a:prstGeom>
          <a:solidFill>
            <a:srgbClr val="FFFFCC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5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ECU</a:t>
            </a:r>
          </a:p>
        </p:txBody>
      </p:sp>
      <p:sp>
        <p:nvSpPr>
          <p:cNvPr id="62" name="角丸四角形 61"/>
          <p:cNvSpPr/>
          <p:nvPr/>
        </p:nvSpPr>
        <p:spPr>
          <a:xfrm rot="16200000">
            <a:off x="3621606" y="4865975"/>
            <a:ext cx="226628" cy="498966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vert="eaVert" lIns="36000" tIns="36000" rIns="36000" b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TPM</a:t>
            </a:r>
            <a:endParaRPr kumimoji="0" lang="ja-JP" alt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63" name="円柱 62"/>
          <p:cNvSpPr/>
          <p:nvPr/>
        </p:nvSpPr>
        <p:spPr>
          <a:xfrm>
            <a:off x="5922057" y="4567026"/>
            <a:ext cx="713362" cy="70687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Log</a:t>
            </a:r>
            <a:endParaRPr kumimoji="1" lang="ja-JP" altLang="en-US" dirty="0"/>
          </a:p>
        </p:txBody>
      </p:sp>
      <p:sp>
        <p:nvSpPr>
          <p:cNvPr id="64" name="U ターン矢印 63"/>
          <p:cNvSpPr/>
          <p:nvPr/>
        </p:nvSpPr>
        <p:spPr>
          <a:xfrm flipV="1">
            <a:off x="3687861" y="5228770"/>
            <a:ext cx="2543955" cy="471157"/>
          </a:xfrm>
          <a:prstGeom prst="uturnArrow">
            <a:avLst>
              <a:gd name="adj1" fmla="val 19347"/>
              <a:gd name="adj2" fmla="val 25000"/>
              <a:gd name="adj3" fmla="val 35433"/>
              <a:gd name="adj4" fmla="val 43750"/>
              <a:gd name="adj5" fmla="val 100000"/>
            </a:avLst>
          </a:prstGeom>
          <a:gradFill>
            <a:gsLst>
              <a:gs pos="0">
                <a:srgbClr val="FF0000"/>
              </a:gs>
              <a:gs pos="100000">
                <a:srgbClr val="FFFF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65" name="Picture 2" descr="R:\Temporary Internet Files\Content.IE5\2XJPJGT7\MC90039117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49" y="5413331"/>
            <a:ext cx="462687" cy="47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3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705" y="3861048"/>
            <a:ext cx="1107458" cy="67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曲折矢印 66"/>
          <p:cNvSpPr/>
          <p:nvPr/>
        </p:nvSpPr>
        <p:spPr>
          <a:xfrm flipH="1">
            <a:off x="5185610" y="4036593"/>
            <a:ext cx="1046206" cy="591295"/>
          </a:xfrm>
          <a:prstGeom prst="bentArrow">
            <a:avLst>
              <a:gd name="adj1" fmla="val 34665"/>
              <a:gd name="adj2" fmla="val 31269"/>
              <a:gd name="adj3" fmla="val 34665"/>
              <a:gd name="adj4" fmla="val 43750"/>
            </a:avLst>
          </a:prstGeom>
          <a:gradFill>
            <a:gsLst>
              <a:gs pos="0">
                <a:srgbClr val="FF0000"/>
              </a:gs>
              <a:gs pos="100000">
                <a:srgbClr val="FFFF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5171312" y="4055383"/>
            <a:ext cx="1011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>
                <a:solidFill>
                  <a:schemeClr val="tx2"/>
                </a:solidFill>
                <a:latin typeface="+mn-lt"/>
              </a:rPr>
              <a:t>I</a:t>
            </a:r>
            <a:r>
              <a:rPr kumimoji="1" lang="en-US" altLang="ja-JP" sz="1400" b="1" dirty="0" smtClean="0">
                <a:solidFill>
                  <a:schemeClr val="tx2"/>
                </a:solidFill>
                <a:latin typeface="+mn-lt"/>
              </a:rPr>
              <a:t>nduction</a:t>
            </a:r>
            <a:endParaRPr kumimoji="1" lang="ja-JP" altLang="en-US" sz="1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9" name="Rounded Rectangular Callout 21"/>
          <p:cNvSpPr>
            <a:spLocks noChangeArrowheads="1"/>
          </p:cNvSpPr>
          <p:nvPr/>
        </p:nvSpPr>
        <p:spPr bwMode="auto">
          <a:xfrm>
            <a:off x="179512" y="3870971"/>
            <a:ext cx="3804892" cy="455638"/>
          </a:xfrm>
          <a:prstGeom prst="wedgeRoundRectCallout">
            <a:avLst>
              <a:gd name="adj1" fmla="val 59144"/>
              <a:gd name="adj2" fmla="val 37418"/>
              <a:gd name="adj3" fmla="val 16667"/>
            </a:avLst>
          </a:prstGeom>
          <a:solidFill>
            <a:srgbClr val="FFFFCC"/>
          </a:solidFill>
          <a:ln w="9525" algn="ctr">
            <a:solidFill>
              <a:srgbClr val="50505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400" b="1" dirty="0" smtClean="0">
                <a:solidFill>
                  <a:srgbClr val="000000"/>
                </a:solidFill>
                <a:latin typeface="+mn-lt"/>
                <a:cs typeface="Arial"/>
              </a:rPr>
              <a:t>Support </a:t>
            </a:r>
            <a:r>
              <a:rPr kumimoji="1" lang="en-US" altLang="ja-JP" sz="1400" b="1" dirty="0">
                <a:solidFill>
                  <a:srgbClr val="000000"/>
                </a:solidFill>
                <a:latin typeface="+mn-lt"/>
                <a:cs typeface="Arial"/>
              </a:rPr>
              <a:t>independent third-party </a:t>
            </a:r>
            <a:r>
              <a:rPr kumimoji="1" lang="en-US" altLang="ja-JP" sz="1400" b="1" dirty="0" smtClean="0">
                <a:solidFill>
                  <a:srgbClr val="000000"/>
                </a:solidFill>
                <a:latin typeface="+mn-lt"/>
                <a:cs typeface="Arial"/>
              </a:rPr>
              <a:t>verification</a:t>
            </a:r>
          </a:p>
          <a:p>
            <a:pPr defTabSz="914400" fontAlgn="ctr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1400" b="1" dirty="0" smtClean="0">
                <a:solidFill>
                  <a:srgbClr val="000000"/>
                </a:solidFill>
                <a:latin typeface="+mn-lt"/>
                <a:cs typeface="Arial"/>
              </a:rPr>
              <a:t>⇒</a:t>
            </a:r>
            <a:r>
              <a:rPr kumimoji="1" lang="en-US" altLang="ja-JP" sz="1400" b="1" dirty="0" smtClean="0">
                <a:solidFill>
                  <a:srgbClr val="000000"/>
                </a:solidFill>
                <a:latin typeface="+mn-lt"/>
                <a:cs typeface="Arial"/>
              </a:rPr>
              <a:t>Satisfy transparency </a:t>
            </a:r>
            <a:r>
              <a:rPr kumimoji="1" lang="en-US" altLang="ja-JP" sz="1400" b="1" dirty="0">
                <a:solidFill>
                  <a:srgbClr val="000000"/>
                </a:solidFill>
                <a:latin typeface="+mn-lt"/>
                <a:cs typeface="Arial"/>
              </a:rPr>
              <a:t>and fairness</a:t>
            </a:r>
          </a:p>
        </p:txBody>
      </p:sp>
      <p:pic>
        <p:nvPicPr>
          <p:cNvPr id="70" name="図 6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758" y="5625365"/>
            <a:ext cx="337655" cy="337655"/>
          </a:xfrm>
          <a:prstGeom prst="rect">
            <a:avLst/>
          </a:prstGeom>
        </p:spPr>
      </p:pic>
      <p:sp>
        <p:nvSpPr>
          <p:cNvPr id="71" name="Rounded Rectangular Callout 21"/>
          <p:cNvSpPr>
            <a:spLocks noChangeArrowheads="1"/>
          </p:cNvSpPr>
          <p:nvPr/>
        </p:nvSpPr>
        <p:spPr bwMode="auto">
          <a:xfrm>
            <a:off x="4826421" y="5751460"/>
            <a:ext cx="4317579" cy="455638"/>
          </a:xfrm>
          <a:prstGeom prst="wedgeRoundRectCallout">
            <a:avLst>
              <a:gd name="adj1" fmla="val -55917"/>
              <a:gd name="adj2" fmla="val -42755"/>
              <a:gd name="adj3" fmla="val 16667"/>
            </a:avLst>
          </a:prstGeom>
          <a:solidFill>
            <a:srgbClr val="FFFFCC"/>
          </a:solidFill>
          <a:ln w="9525" algn="ctr">
            <a:solidFill>
              <a:srgbClr val="50505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400" b="1" dirty="0" smtClean="0">
                <a:solidFill>
                  <a:srgbClr val="000000"/>
                </a:solidFill>
                <a:latin typeface="+mn-lt"/>
                <a:cs typeface="Arial"/>
              </a:rPr>
              <a:t>Create &amp; deliver by using open technologies</a:t>
            </a:r>
          </a:p>
          <a:p>
            <a:pPr defTabSz="914400" fontAlgn="ctr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1400" b="1" dirty="0" smtClean="0">
                <a:solidFill>
                  <a:srgbClr val="000000"/>
                </a:solidFill>
                <a:latin typeface="+mn-lt"/>
                <a:cs typeface="Arial"/>
              </a:rPr>
              <a:t>⇒</a:t>
            </a:r>
            <a:r>
              <a:rPr kumimoji="1" lang="en-US" altLang="ja-JP" sz="1400" b="1" dirty="0">
                <a:solidFill>
                  <a:srgbClr val="000000"/>
                </a:solidFill>
                <a:latin typeface="+mn-lt"/>
                <a:cs typeface="Arial"/>
              </a:rPr>
              <a:t> </a:t>
            </a:r>
            <a:r>
              <a:rPr kumimoji="1" lang="en-US" altLang="ja-JP" sz="1400" b="1" dirty="0" smtClean="0">
                <a:solidFill>
                  <a:srgbClr val="000000"/>
                </a:solidFill>
                <a:latin typeface="+mn-lt"/>
                <a:cs typeface="Arial"/>
              </a:rPr>
              <a:t>Guarantee </a:t>
            </a:r>
            <a:r>
              <a:rPr kumimoji="1" lang="en-US" altLang="ja-JP" sz="1400" b="1" dirty="0">
                <a:solidFill>
                  <a:srgbClr val="000000"/>
                </a:solidFill>
                <a:latin typeface="+mn-lt"/>
                <a:cs typeface="Arial"/>
              </a:rPr>
              <a:t>the verifiability of audit logs</a:t>
            </a:r>
          </a:p>
        </p:txBody>
      </p:sp>
      <p:pic>
        <p:nvPicPr>
          <p:cNvPr id="18" name="Picture 8" descr="TCG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8" y="-8497"/>
            <a:ext cx="2088232" cy="83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正方形/長方形 18"/>
          <p:cNvSpPr/>
          <p:nvPr/>
        </p:nvSpPr>
        <p:spPr>
          <a:xfrm>
            <a:off x="6760793" y="6306659"/>
            <a:ext cx="22779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+mn-lt"/>
                <a:ea typeface="HG創英角ｺﾞｼｯｸUB" panose="020B0909000000000000" pitchFamily="49" charset="-128"/>
              </a:rPr>
              <a:t>*Trusted Network Connect</a:t>
            </a:r>
            <a:endParaRPr lang="ja-JP" altLang="en-US" sz="1400" dirty="0">
              <a:latin typeface="+mn-lt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644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3"/>
          <p:cNvSpPr txBox="1">
            <a:spLocks/>
          </p:cNvSpPr>
          <p:nvPr/>
        </p:nvSpPr>
        <p:spPr bwMode="gray">
          <a:xfrm>
            <a:off x="107503" y="70966"/>
            <a:ext cx="7858125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200" b="0" kern="12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ja-JP" dirty="0" smtClean="0">
                <a:solidFill>
                  <a:srgbClr val="000000"/>
                </a:solidFill>
                <a:latin typeface="+mn-lt"/>
              </a:rPr>
              <a:t>TCG: Mission and History</a:t>
            </a:r>
            <a:endParaRPr lang="ja-JP" altLang="ja-JP" dirty="0" smtClean="0">
              <a:latin typeface="+mn-lt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3E1E10-AEDE-4055-874C-E2F6925CDDD6}" type="slidenum">
              <a:rPr lang="ja-JP" altLang="de-DE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de-DE" altLang="ja-JP">
              <a:solidFill>
                <a:prstClr val="black"/>
              </a:solidFill>
            </a:endParaRP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246184" y="1085974"/>
            <a:ext cx="8593015" cy="4647282"/>
          </a:xfrm>
          <a:prstGeom prst="rect">
            <a:avLst/>
          </a:prstGeom>
        </p:spPr>
        <p:txBody>
          <a:bodyPr vert="horz" lIns="91440" tIns="91440" rIns="91440" bIns="9144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92B2DE"/>
              </a:buClr>
              <a:buFont typeface="Arial"/>
              <a:buChar char="•"/>
              <a:defRPr sz="2000" b="1" kern="1200">
                <a:solidFill>
                  <a:srgbClr val="031757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92B2DE"/>
              </a:buClr>
              <a:buFont typeface="Arial"/>
              <a:buChar char="•"/>
              <a:defRPr sz="1800" kern="1200">
                <a:solidFill>
                  <a:srgbClr val="181818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92B2DE"/>
              </a:buClr>
              <a:buFont typeface="Arial"/>
              <a:buChar char="•"/>
              <a:defRPr sz="1600" kern="1200">
                <a:solidFill>
                  <a:srgbClr val="3366F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92B2DE"/>
              </a:buClr>
              <a:buFont typeface="Arial"/>
              <a:buChar char="•"/>
              <a:defRPr sz="1400" kern="1200">
                <a:solidFill>
                  <a:srgbClr val="3366F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92B2DE"/>
              </a:buClr>
              <a:buFont typeface="Arial"/>
              <a:buChar char="•"/>
              <a:defRPr sz="1400" kern="1200">
                <a:solidFill>
                  <a:srgbClr val="3366F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2B2DE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31757">
                    <a:alpha val="70000"/>
                  </a:srgbClr>
                </a:solidFill>
                <a:effectLst/>
                <a:uLnTx/>
                <a:uFillTx/>
                <a:latin typeface="+mn-lt"/>
                <a:ea typeface="MS PGothic" charset="0"/>
                <a:cs typeface="Avenir Roman"/>
              </a:rPr>
              <a:t>The Trusted Computing Group (TCG) is a not-for-profit organization formed to develop, define and promote open, vendor-neutral, global industry standards, supportive of a hardware-based root of trust, for interoperable trusted computing platforms.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31757"/>
              </a:solidFill>
              <a:effectLst/>
              <a:uLnTx/>
              <a:uFillTx/>
              <a:latin typeface="+mn-lt"/>
              <a:cs typeface="Avenir Roman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2B2DE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31757"/>
                </a:solidFill>
                <a:effectLst/>
                <a:uLnTx/>
                <a:uFillTx/>
                <a:latin typeface="+mn-lt"/>
                <a:cs typeface="Avenir Roman"/>
              </a:rPr>
              <a:t>Work based on hardware root of trust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2B2DE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31757"/>
                </a:solidFill>
                <a:effectLst/>
                <a:uLnTx/>
                <a:uFillTx/>
                <a:latin typeface="+mn-lt"/>
                <a:cs typeface="Avenir Roman"/>
              </a:rPr>
              <a:t>Over 10 years of creating widely used and highly vetted industry specifications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2B2DE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31757"/>
                </a:solidFill>
                <a:effectLst/>
                <a:uLnTx/>
                <a:uFillTx/>
                <a:latin typeface="+mn-lt"/>
                <a:cs typeface="Avenir Roman"/>
              </a:rPr>
              <a:t>Some specifications are international standards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2B2DE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31757"/>
                </a:solidFill>
                <a:effectLst/>
                <a:uLnTx/>
                <a:uFillTx/>
                <a:latin typeface="+mn-lt"/>
                <a:cs typeface="Avenir Roman"/>
              </a:rPr>
              <a:t>Specifications embodied in </a:t>
            </a:r>
            <a:r>
              <a:rPr kumimoji="0" lang="en-US" dirty="0" smtClean="0">
                <a:solidFill>
                  <a:srgbClr val="031757"/>
                </a:solidFill>
                <a:latin typeface="+mn-lt"/>
                <a:cs typeface="Avenir Roman"/>
              </a:rPr>
              <a:t>more than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31757"/>
                </a:solidFill>
                <a:effectLst/>
                <a:uLnTx/>
                <a:uFillTx/>
                <a:latin typeface="+mn-lt"/>
                <a:cs typeface="Avenir Roman"/>
              </a:rPr>
              <a:t> 2 billion products today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2B2DE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6A0D0C">
                  <a:alpha val="70000"/>
                </a:srgbClr>
              </a:solidFill>
              <a:effectLst/>
              <a:uLnTx/>
              <a:uFillTx/>
              <a:latin typeface="+mn-lt"/>
              <a:ea typeface="MS PGothic" charset="0"/>
              <a:cs typeface="Avenir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2B2DE"/>
              </a:buClr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31757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Rounded Rectangle 8"/>
          <p:cNvSpPr/>
          <p:nvPr/>
        </p:nvSpPr>
        <p:spPr>
          <a:xfrm>
            <a:off x="400828" y="5046174"/>
            <a:ext cx="8374084" cy="988143"/>
          </a:xfrm>
          <a:prstGeom prst="roundRect">
            <a:avLst/>
          </a:prstGeom>
          <a:gradFill rotWithShape="1">
            <a:gsLst>
              <a:gs pos="0">
                <a:srgbClr val="4065AF">
                  <a:shade val="51000"/>
                  <a:satMod val="130000"/>
                </a:srgbClr>
              </a:gs>
              <a:gs pos="80000">
                <a:srgbClr val="4065AF">
                  <a:shade val="93000"/>
                  <a:satMod val="130000"/>
                </a:srgbClr>
              </a:gs>
              <a:gs pos="100000">
                <a:srgbClr val="4065A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Standards Drive Adoption</a:t>
            </a:r>
          </a:p>
        </p:txBody>
      </p:sp>
      <p:pic>
        <p:nvPicPr>
          <p:cNvPr id="10" name="Picture 8" descr="TCG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-8497"/>
            <a:ext cx="2088232" cy="83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842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782" y="6069701"/>
            <a:ext cx="8477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スライド番号プレースホルダー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3E1E10-AEDE-4055-874C-E2F6925CDDD6}" type="slidenum">
              <a:rPr lang="ja-JP" altLang="de-DE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de-DE" altLang="ja-JP">
              <a:solidFill>
                <a:prstClr val="black"/>
              </a:solidFill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110966" y="116632"/>
            <a:ext cx="4435131" cy="842603"/>
          </a:xfrm>
          <a:prstGeom prst="rect">
            <a:avLst/>
          </a:prstGeom>
        </p:spPr>
        <p:txBody>
          <a:bodyPr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 kumimoji="1" sz="3200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 kumimoji="1" sz="3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 kumimoji="1" sz="3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 kumimoji="1" sz="3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 kumimoji="1" sz="3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 kumimoji="1" sz="3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 kumimoji="1" sz="3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 kumimoji="1" sz="3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 kumimoji="1" sz="3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kern="0" dirty="0" smtClean="0">
                <a:latin typeface="+mn-lt"/>
                <a:ea typeface="MS PGothic" charset="0"/>
              </a:rPr>
              <a:t>TCG: Membership</a:t>
            </a:r>
            <a:endParaRPr lang="en-US" kern="0" dirty="0">
              <a:latin typeface="+mn-lt"/>
              <a:ea typeface="MS PGothic" charset="0"/>
            </a:endParaRPr>
          </a:p>
        </p:txBody>
      </p:sp>
      <p:pic>
        <p:nvPicPr>
          <p:cNvPr id="58" name="Picture 7" descr="Hewlett-Packard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377" y="2464485"/>
            <a:ext cx="783421" cy="48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8" descr="IBM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56" y="3014833"/>
            <a:ext cx="990455" cy="37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9" descr="Infineon Technologies A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15" y="3038793"/>
            <a:ext cx="1047525" cy="40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10" descr="Intel Corporation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287" y="2998561"/>
            <a:ext cx="876681" cy="52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13" descr="Oracle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170" y="5247834"/>
            <a:ext cx="8096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18" descr="Insight International Corp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241" y="4398602"/>
            <a:ext cx="61722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0" descr="Juniper Networks, Inc.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253" y="3091442"/>
            <a:ext cx="1126875" cy="37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4" descr="Seagate Technology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097" y="5621118"/>
            <a:ext cx="1097280" cy="46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16" descr="samsung-logo.png"/>
          <p:cNvPicPr>
            <a:picLocks noChangeAspect="1"/>
          </p:cNvPicPr>
          <p:nvPr/>
        </p:nvPicPr>
        <p:blipFill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170" y="5740154"/>
            <a:ext cx="971686" cy="38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TextBox 23"/>
          <p:cNvSpPr txBox="1">
            <a:spLocks noChangeArrowheads="1"/>
          </p:cNvSpPr>
          <p:nvPr/>
        </p:nvSpPr>
        <p:spPr bwMode="auto">
          <a:xfrm>
            <a:off x="0" y="764704"/>
            <a:ext cx="91439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altLang="ja-JP" sz="2400" dirty="0">
                <a:latin typeface="+mn-lt"/>
                <a:cs typeface="Avenir Roman"/>
              </a:rPr>
              <a:t>Total Membership including Commercial, Liaison, </a:t>
            </a:r>
            <a:r>
              <a:rPr lang="en-US" altLang="ja-JP" sz="2400" dirty="0" smtClean="0">
                <a:latin typeface="+mn-lt"/>
                <a:cs typeface="Avenir Roman"/>
              </a:rPr>
              <a:t>Academic, Invited </a:t>
            </a:r>
            <a:r>
              <a:rPr lang="en-US" altLang="ja-JP" sz="2400" dirty="0">
                <a:latin typeface="+mn-lt"/>
                <a:cs typeface="Avenir Roman"/>
              </a:rPr>
              <a:t>Experts </a:t>
            </a:r>
            <a:r>
              <a:rPr lang="en-US" altLang="ja-JP" sz="2400" dirty="0" smtClean="0">
                <a:latin typeface="+mn-lt"/>
                <a:cs typeface="Avenir Roman"/>
              </a:rPr>
              <a:t>and Government participants:</a:t>
            </a:r>
            <a:r>
              <a:rPr lang="en-US" altLang="ja-JP" sz="2400" b="1" dirty="0">
                <a:latin typeface="+mn-lt"/>
                <a:cs typeface="Avenir Roman"/>
              </a:rPr>
              <a:t> </a:t>
            </a:r>
            <a:r>
              <a:rPr lang="en-US" sz="2400" b="1" dirty="0" smtClean="0">
                <a:latin typeface="+mn-lt"/>
              </a:rPr>
              <a:t>130+Members:</a:t>
            </a:r>
          </a:p>
          <a:p>
            <a:pPr algn="ctr" eaLnBrk="1" hangingPunct="1"/>
            <a:r>
              <a:rPr lang="en-US" sz="2400" b="1" dirty="0" smtClean="0">
                <a:latin typeface="+mn-lt"/>
              </a:rPr>
              <a:t>Vehicle, Chips, Cloud, Embedded, </a:t>
            </a:r>
            <a:r>
              <a:rPr lang="en-US" sz="2400" b="1" dirty="0" err="1" smtClean="0">
                <a:latin typeface="+mn-lt"/>
              </a:rPr>
              <a:t>IoT</a:t>
            </a:r>
            <a:r>
              <a:rPr lang="en-US" sz="2400" b="1" dirty="0" smtClean="0">
                <a:latin typeface="+mn-lt"/>
              </a:rPr>
              <a:t>, Mobile, PC</a:t>
            </a:r>
            <a:endParaRPr lang="en-US" sz="2400" b="1" dirty="0">
              <a:latin typeface="+mn-lt"/>
            </a:endParaRPr>
          </a:p>
        </p:txBody>
      </p:sp>
      <p:pic>
        <p:nvPicPr>
          <p:cNvPr id="70" name="Picture 24"/>
          <p:cNvPicPr>
            <a:picLocks noChangeAspect="1" noChangeArrowheads="1"/>
          </p:cNvPicPr>
          <p:nvPr/>
        </p:nvPicPr>
        <p:blipFill>
          <a:blip r:embed="rId1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019" y="5195447"/>
            <a:ext cx="6223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28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62" y="2425390"/>
            <a:ext cx="1251877" cy="47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35" descr="toshiba_logo_045mm_red.eps"/>
          <p:cNvPicPr>
            <a:picLocks noChangeAspect="1"/>
          </p:cNvPicPr>
          <p:nvPr/>
        </p:nvPicPr>
        <p:blipFill>
          <a:blip r:embed="rId2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558" y="6206473"/>
            <a:ext cx="987761" cy="3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2" descr="M:\TCG\Membership\TCG Member Logos\Cisco\New_Logo.JPG"/>
          <p:cNvPicPr>
            <a:picLocks noChangeAspect="1" noChangeArrowheads="1"/>
          </p:cNvPicPr>
          <p:nvPr/>
        </p:nvPicPr>
        <p:blipFill>
          <a:blip r:embed="rId2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903" y="2444376"/>
            <a:ext cx="798546" cy="45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M:\TCG\Membership\TCG Member Logos\Absolute Software\Absolute_stacked_logo.jpg"/>
          <p:cNvPicPr>
            <a:picLocks noChangeAspect="1" noChangeArrowheads="1"/>
          </p:cNvPicPr>
          <p:nvPr/>
        </p:nvPicPr>
        <p:blipFill>
          <a:blip r:embed="rId2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53" y="3931514"/>
            <a:ext cx="725261" cy="25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" descr="M:\TCG\Membership\TCG Member Logos\Dell\dell-blue_rgb2.jpg"/>
          <p:cNvPicPr>
            <a:picLocks noChangeAspect="1" noChangeArrowheads="1"/>
          </p:cNvPicPr>
          <p:nvPr/>
        </p:nvPicPr>
        <p:blipFill>
          <a:blip r:embed="rId2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266" y="3817002"/>
            <a:ext cx="491490" cy="49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 descr="M:\TCG\Membership\TCG Member Logos\Ericsson\Ericsson_Logo2.jpg"/>
          <p:cNvPicPr>
            <a:picLocks noChangeAspect="1" noChangeArrowheads="1"/>
          </p:cNvPicPr>
          <p:nvPr/>
        </p:nvPicPr>
        <p:blipFill>
          <a:blip r:embed="rId2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186" y="3875955"/>
            <a:ext cx="492443" cy="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0" descr="M:\TCG\Membership\TCG Member Logos\Qualcomm\Q_1C.jpg"/>
          <p:cNvPicPr>
            <a:picLocks noChangeAspect="1" noChangeArrowheads="1"/>
          </p:cNvPicPr>
          <p:nvPr/>
        </p:nvPicPr>
        <p:blipFill>
          <a:blip r:embed="rId2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865" y="5157508"/>
            <a:ext cx="875108" cy="18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1" descr="M:\TCG\Membership\TCG Member Logos\Sandisk\SanDisk_logo_red.jpg"/>
          <p:cNvPicPr>
            <a:picLocks noChangeAspect="1" noChangeArrowheads="1"/>
          </p:cNvPicPr>
          <p:nvPr/>
        </p:nvPicPr>
        <p:blipFill>
          <a:blip r:embed="rId26" cstate="email">
            <a:clrChange>
              <a:clrFrom>
                <a:srgbClr val="E6FFFB"/>
              </a:clrFrom>
              <a:clrTo>
                <a:srgbClr val="E6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481" y="5815237"/>
            <a:ext cx="780098" cy="15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7" descr="M:\TCG\Membership\TCG Member Logos\TOYOTA\Toyota logo.jpg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970594"/>
            <a:ext cx="1152128" cy="81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5" descr="M:\TCG\Membership\TCG Member Logos\Atmel\Atmel_Color.jpg"/>
          <p:cNvPicPr>
            <a:picLocks noChangeAspect="1" noChangeArrowheads="1"/>
          </p:cNvPicPr>
          <p:nvPr/>
        </p:nvPicPr>
        <p:blipFill>
          <a:blip r:embed="rId2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428" y="3931514"/>
            <a:ext cx="680815" cy="32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7" descr="M:\TCG\Membership\TCG Member Logos\Gemalto\gemalto_brand_fullcol_hr.eps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762" y="3976739"/>
            <a:ext cx="681869" cy="23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9" descr="M:\TCG\Membership\TCG Member Logos\Western Digital\wdmonogramc.jpg"/>
          <p:cNvPicPr>
            <a:picLocks noChangeAspect="1" noChangeArrowheads="1"/>
          </p:cNvPicPr>
          <p:nvPr/>
        </p:nvPicPr>
        <p:blipFill>
          <a:blip r:embed="rId3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668" y="6011210"/>
            <a:ext cx="750094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10"/>
          <p:cNvPicPr>
            <a:picLocks noChangeAspect="1" noChangeArrowheads="1"/>
          </p:cNvPicPr>
          <p:nvPr/>
        </p:nvPicPr>
        <p:blipFill>
          <a:blip r:embed="rId3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856" y="2371226"/>
            <a:ext cx="1106609" cy="55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9" name="Picture 2" descr="Google Inc.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971600" y="4572293"/>
            <a:ext cx="971550" cy="375666"/>
          </a:xfrm>
          <a:prstGeom prst="rect">
            <a:avLst/>
          </a:prstGeom>
          <a:noFill/>
        </p:spPr>
      </p:pic>
      <p:pic>
        <p:nvPicPr>
          <p:cNvPr id="140" name="Picture 4" descr="Canon Inc.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3873562" y="3902625"/>
            <a:ext cx="914400" cy="304800"/>
          </a:xfrm>
          <a:prstGeom prst="rect">
            <a:avLst/>
          </a:prstGeom>
          <a:noFill/>
        </p:spPr>
      </p:pic>
      <p:pic>
        <p:nvPicPr>
          <p:cNvPr id="141" name="Picture 6" descr="Freescale Semiconductor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6374897" y="3960078"/>
            <a:ext cx="1093470" cy="266700"/>
          </a:xfrm>
          <a:prstGeom prst="rect">
            <a:avLst/>
          </a:prstGeom>
          <a:noFill/>
        </p:spPr>
      </p:pic>
      <p:pic>
        <p:nvPicPr>
          <p:cNvPr id="142" name="Picture 8" descr="Huawei Technologies Co., Ltd.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7748502" y="2407390"/>
            <a:ext cx="589562" cy="589562"/>
          </a:xfrm>
          <a:prstGeom prst="rect">
            <a:avLst/>
          </a:prstGeom>
          <a:noFill/>
        </p:spPr>
      </p:pic>
      <p:pic>
        <p:nvPicPr>
          <p:cNvPr id="143" name="Picture 10" descr="Micron Technology, Inc.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5733000" y="4616489"/>
            <a:ext cx="731520" cy="204826"/>
          </a:xfrm>
          <a:prstGeom prst="rect">
            <a:avLst/>
          </a:prstGeom>
          <a:noFill/>
        </p:spPr>
      </p:pic>
      <p:pic>
        <p:nvPicPr>
          <p:cNvPr id="144" name="Picture 12" descr="Nationz Technologies Inc."/>
          <p:cNvPicPr>
            <a:picLocks noChangeAspect="1" noChangeArrowheads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6722337" y="4584333"/>
            <a:ext cx="908304" cy="256032"/>
          </a:xfrm>
          <a:prstGeom prst="rect">
            <a:avLst/>
          </a:prstGeom>
          <a:noFill/>
        </p:spPr>
      </p:pic>
      <p:pic>
        <p:nvPicPr>
          <p:cNvPr id="145" name="Picture 18" descr="http://www.nuvoton.com/export/system/modules/com.thesys.opencms.nuvoton/resources/images/logo.jpg"/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7928489" y="4584333"/>
            <a:ext cx="819150" cy="222656"/>
          </a:xfrm>
          <a:prstGeom prst="rect">
            <a:avLst/>
          </a:prstGeom>
          <a:noFill/>
        </p:spPr>
      </p:pic>
      <p:pic>
        <p:nvPicPr>
          <p:cNvPr id="146" name="Picture 22" descr="Panasonic"/>
          <p:cNvPicPr>
            <a:picLocks noChangeAspect="1" noChangeArrowheads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3650685" y="5120648"/>
            <a:ext cx="971550" cy="400050"/>
          </a:xfrm>
          <a:prstGeom prst="rect">
            <a:avLst/>
          </a:prstGeom>
          <a:noFill/>
        </p:spPr>
      </p:pic>
      <p:pic>
        <p:nvPicPr>
          <p:cNvPr id="147" name="Picture 24" descr="Phoenix"/>
          <p:cNvPicPr>
            <a:picLocks noChangeAspect="1" noChangeArrowheads="1"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5133687" y="4998677"/>
            <a:ext cx="965073" cy="440436"/>
          </a:xfrm>
          <a:prstGeom prst="rect">
            <a:avLst/>
          </a:prstGeom>
          <a:noFill/>
        </p:spPr>
      </p:pic>
      <p:pic>
        <p:nvPicPr>
          <p:cNvPr id="148" name="Picture 26" descr="Pulse Secure, LLC"/>
          <p:cNvPicPr>
            <a:picLocks noChangeAspect="1" noChangeArrowheads="1"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6394434" y="5119776"/>
            <a:ext cx="1146823" cy="282883"/>
          </a:xfrm>
          <a:prstGeom prst="rect">
            <a:avLst/>
          </a:prstGeom>
          <a:noFill/>
        </p:spPr>
      </p:pic>
      <p:pic>
        <p:nvPicPr>
          <p:cNvPr id="149" name="Picture 38" descr="http://s3-eu-west-1.amazonaws.com/storage.prezly.com/9d/86122b722dbb093485fc94b9424046/New-logo-RICOH.jpg"/>
          <p:cNvPicPr>
            <a:picLocks noChangeAspect="1" noChangeArrowheads="1"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1415991" y="5815237"/>
            <a:ext cx="714851" cy="275749"/>
          </a:xfrm>
          <a:prstGeom prst="rect">
            <a:avLst/>
          </a:prstGeom>
          <a:noFill/>
        </p:spPr>
      </p:pic>
      <p:pic>
        <p:nvPicPr>
          <p:cNvPr id="150" name="Picture 40" descr="Security Innovation, Inc"/>
          <p:cNvPicPr>
            <a:picLocks noChangeAspect="1" noChangeArrowheads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5850061" y="5659599"/>
            <a:ext cx="742950" cy="232791"/>
          </a:xfrm>
          <a:prstGeom prst="rect">
            <a:avLst/>
          </a:prstGeom>
          <a:noFill/>
        </p:spPr>
      </p:pic>
      <p:pic>
        <p:nvPicPr>
          <p:cNvPr id="151" name="Picture 42" descr="STMicroelectronics"/>
          <p:cNvPicPr>
            <a:picLocks noChangeAspect="1" noChangeArrowheads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>
            <a:off x="7121847" y="5520698"/>
            <a:ext cx="598018" cy="438912"/>
          </a:xfrm>
          <a:prstGeom prst="rect">
            <a:avLst/>
          </a:prstGeom>
          <a:noFill/>
        </p:spPr>
      </p:pic>
      <p:pic>
        <p:nvPicPr>
          <p:cNvPr id="152" name="Picture 44" descr="Image result for swisscom logo"/>
          <p:cNvPicPr>
            <a:picLocks noChangeAspect="1" noChangeArrowheads="1"/>
          </p:cNvPicPr>
          <p:nvPr/>
        </p:nvPicPr>
        <p:blipFill>
          <a:blip r:embed="rId45"/>
          <a:srcRect/>
          <a:stretch>
            <a:fillRect/>
          </a:stretch>
        </p:blipFill>
        <p:spPr bwMode="auto">
          <a:xfrm>
            <a:off x="8002925" y="5428809"/>
            <a:ext cx="822960" cy="622935"/>
          </a:xfrm>
          <a:prstGeom prst="rect">
            <a:avLst/>
          </a:prstGeom>
          <a:noFill/>
        </p:spPr>
      </p:pic>
      <p:pic>
        <p:nvPicPr>
          <p:cNvPr id="153" name="Picture 50" descr="https://encrypted-tbn3.gstatic.com/images?q=tbn:ANd9GcRYugB7cotvzm9x8IMv-m3UM3H53rJosSb7IYy0-WcqXCb1eG8sDyYasKU"/>
          <p:cNvPicPr>
            <a:picLocks noChangeAspect="1" noChangeArrowheads="1"/>
          </p:cNvPicPr>
          <p:nvPr/>
        </p:nvPicPr>
        <p:blipFill>
          <a:blip r:embed="rId46"/>
          <a:srcRect/>
          <a:stretch>
            <a:fillRect/>
          </a:stretch>
        </p:blipFill>
        <p:spPr bwMode="auto">
          <a:xfrm>
            <a:off x="2650171" y="3875955"/>
            <a:ext cx="1282446" cy="466344"/>
          </a:xfrm>
          <a:prstGeom prst="rect">
            <a:avLst/>
          </a:prstGeom>
          <a:noFill/>
        </p:spPr>
      </p:pic>
      <p:pic>
        <p:nvPicPr>
          <p:cNvPr id="154" name="Picture 53"/>
          <p:cNvPicPr>
            <a:picLocks noChangeAspect="1" noChangeArrowheads="1"/>
          </p:cNvPicPr>
          <p:nvPr/>
        </p:nvPicPr>
        <p:blipFill>
          <a:blip r:embed="rId47"/>
          <a:srcRect/>
          <a:stretch>
            <a:fillRect/>
          </a:stretch>
        </p:blipFill>
        <p:spPr bwMode="auto">
          <a:xfrm>
            <a:off x="214177" y="6309860"/>
            <a:ext cx="906780" cy="16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5" name="Picture 55" descr="ULINK Technology, Inc. "/>
          <p:cNvPicPr>
            <a:picLocks noChangeAspect="1" noChangeArrowheads="1"/>
          </p:cNvPicPr>
          <p:nvPr/>
        </p:nvPicPr>
        <p:blipFill>
          <a:blip r:embed="rId48"/>
          <a:srcRect/>
          <a:stretch>
            <a:fillRect/>
          </a:stretch>
        </p:blipFill>
        <p:spPr bwMode="auto">
          <a:xfrm>
            <a:off x="3347864" y="6247988"/>
            <a:ext cx="756920" cy="304800"/>
          </a:xfrm>
          <a:prstGeom prst="rect">
            <a:avLst/>
          </a:prstGeom>
          <a:noFill/>
        </p:spPr>
      </p:pic>
      <p:pic>
        <p:nvPicPr>
          <p:cNvPr id="156" name="Picture 57" descr="ViaSat, Inc."/>
          <p:cNvPicPr>
            <a:picLocks noChangeAspect="1" noChangeArrowheads="1"/>
          </p:cNvPicPr>
          <p:nvPr/>
        </p:nvPicPr>
        <p:blipFill>
          <a:blip r:embed="rId49"/>
          <a:srcRect/>
          <a:stretch>
            <a:fillRect/>
          </a:stretch>
        </p:blipFill>
        <p:spPr bwMode="auto">
          <a:xfrm>
            <a:off x="5965809" y="6207096"/>
            <a:ext cx="857250" cy="285750"/>
          </a:xfrm>
          <a:prstGeom prst="rect">
            <a:avLst/>
          </a:prstGeom>
          <a:noFill/>
        </p:spPr>
      </p:pic>
      <p:pic>
        <p:nvPicPr>
          <p:cNvPr id="157" name="Picture 59" descr="WinMagic Inc"/>
          <p:cNvPicPr>
            <a:picLocks noChangeAspect="1" noChangeArrowheads="1"/>
          </p:cNvPicPr>
          <p:nvPr/>
        </p:nvPicPr>
        <p:blipFill>
          <a:blip r:embed="rId50"/>
          <a:srcRect/>
          <a:stretch>
            <a:fillRect/>
          </a:stretch>
        </p:blipFill>
        <p:spPr bwMode="auto">
          <a:xfrm>
            <a:off x="7947539" y="6087462"/>
            <a:ext cx="800100" cy="405384"/>
          </a:xfrm>
          <a:prstGeom prst="rect">
            <a:avLst/>
          </a:prstGeom>
          <a:noFill/>
        </p:spPr>
      </p:pic>
      <p:pic>
        <p:nvPicPr>
          <p:cNvPr id="158" name="Picture 2" descr="Hitachi"/>
          <p:cNvPicPr>
            <a:picLocks noChangeAspect="1" noChangeArrowheads="1"/>
          </p:cNvPicPr>
          <p:nvPr/>
        </p:nvPicPr>
        <p:blipFill>
          <a:blip r:embed="rId51"/>
          <a:srcRect/>
          <a:stretch>
            <a:fillRect/>
          </a:stretch>
        </p:blipFill>
        <p:spPr bwMode="auto">
          <a:xfrm>
            <a:off x="2839988" y="4687965"/>
            <a:ext cx="723900" cy="220980"/>
          </a:xfrm>
          <a:prstGeom prst="rect">
            <a:avLst/>
          </a:prstGeom>
          <a:noFill/>
        </p:spPr>
      </p:pic>
      <p:pic>
        <p:nvPicPr>
          <p:cNvPr id="159" name="Picture 4" descr="HGST, A Western Digital Company"/>
          <p:cNvPicPr>
            <a:picLocks noChangeAspect="1" noChangeArrowheads="1"/>
          </p:cNvPicPr>
          <p:nvPr/>
        </p:nvPicPr>
        <p:blipFill>
          <a:blip r:embed="rId52"/>
          <a:srcRect/>
          <a:stretch>
            <a:fillRect/>
          </a:stretch>
        </p:blipFill>
        <p:spPr bwMode="auto">
          <a:xfrm>
            <a:off x="2034674" y="4616489"/>
            <a:ext cx="681228" cy="288036"/>
          </a:xfrm>
          <a:prstGeom prst="rect">
            <a:avLst/>
          </a:prstGeom>
          <a:noFill/>
        </p:spPr>
      </p:pic>
      <p:pic>
        <p:nvPicPr>
          <p:cNvPr id="160" name="Picture 6" descr="http://technical.ly/philly/wp-content/uploads/sites/2/2012/06/InterDigital_logo_HiRes.jpg"/>
          <p:cNvPicPr>
            <a:picLocks noChangeAspect="1" noChangeArrowheads="1"/>
          </p:cNvPicPr>
          <p:nvPr/>
        </p:nvPicPr>
        <p:blipFill>
          <a:blip r:embed="rId53"/>
          <a:srcRect/>
          <a:stretch>
            <a:fillRect/>
          </a:stretch>
        </p:blipFill>
        <p:spPr bwMode="auto">
          <a:xfrm>
            <a:off x="3650685" y="4687965"/>
            <a:ext cx="1197102" cy="133350"/>
          </a:xfrm>
          <a:prstGeom prst="rect">
            <a:avLst/>
          </a:prstGeom>
          <a:noFill/>
        </p:spPr>
      </p:pic>
      <p:pic>
        <p:nvPicPr>
          <p:cNvPr id="161" name="Picture 2" descr="https://encrypted-tbn0.gstatic.com/images?q=tbn:ANd9GcTyuRnj9ie32ipx84d_NOm2IhOMzKMTH-pikdstHITjfrNvpevKNuL51VN9UA"/>
          <p:cNvPicPr>
            <a:picLocks noChangeAspect="1" noChangeArrowheads="1"/>
          </p:cNvPicPr>
          <p:nvPr/>
        </p:nvPicPr>
        <p:blipFill>
          <a:blip r:embed="rId54"/>
          <a:srcRect/>
          <a:stretch>
            <a:fillRect/>
          </a:stretch>
        </p:blipFill>
        <p:spPr bwMode="auto">
          <a:xfrm>
            <a:off x="467544" y="5110561"/>
            <a:ext cx="678180" cy="525780"/>
          </a:xfrm>
          <a:prstGeom prst="rect">
            <a:avLst/>
          </a:prstGeom>
          <a:noFill/>
        </p:spPr>
      </p:pic>
      <p:pic>
        <p:nvPicPr>
          <p:cNvPr id="162" name="Picture 4" descr="http://www.redhat.com/profiles/rh/themes/redhatdotcom/img/logo.png"/>
          <p:cNvPicPr>
            <a:picLocks noChangeAspect="1" noChangeArrowheads="1"/>
          </p:cNvPicPr>
          <p:nvPr/>
        </p:nvPicPr>
        <p:blipFill>
          <a:blip r:embed="rId55"/>
          <a:srcRect/>
          <a:stretch>
            <a:fillRect/>
          </a:stretch>
        </p:blipFill>
        <p:spPr bwMode="auto">
          <a:xfrm>
            <a:off x="247154" y="5785710"/>
            <a:ext cx="946404" cy="30175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253" y="2371226"/>
            <a:ext cx="1152091" cy="66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37" y="3882665"/>
            <a:ext cx="641902" cy="45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88659"/>
            <a:ext cx="613924" cy="6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851" y="6146982"/>
            <a:ext cx="8477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TextBox 23"/>
          <p:cNvSpPr txBox="1">
            <a:spLocks noChangeArrowheads="1"/>
          </p:cNvSpPr>
          <p:nvPr/>
        </p:nvSpPr>
        <p:spPr bwMode="auto">
          <a:xfrm>
            <a:off x="50236" y="2048849"/>
            <a:ext cx="25999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charset="0"/>
                <a:ea typeface="MS PGothic" charset="0"/>
                <a:cs typeface="MS PGothic" charset="0"/>
              </a:defRPr>
            </a:lvl9pPr>
          </a:lstStyle>
          <a:p>
            <a:pPr algn="l" eaLnBrk="1" hangingPunct="1"/>
            <a:r>
              <a:rPr lang="en-US" sz="2400" b="1" dirty="0" smtClean="0">
                <a:latin typeface="+mn-lt"/>
              </a:rPr>
              <a:t>Promoters:</a:t>
            </a:r>
          </a:p>
        </p:txBody>
      </p:sp>
      <p:sp>
        <p:nvSpPr>
          <p:cNvPr id="83" name="TextBox 23"/>
          <p:cNvSpPr txBox="1">
            <a:spLocks noChangeArrowheads="1"/>
          </p:cNvSpPr>
          <p:nvPr/>
        </p:nvSpPr>
        <p:spPr bwMode="auto">
          <a:xfrm>
            <a:off x="49144" y="3504844"/>
            <a:ext cx="25999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charset="0"/>
                <a:ea typeface="MS PGothic" charset="0"/>
                <a:cs typeface="MS PGothic" charset="0"/>
              </a:defRPr>
            </a:lvl9pPr>
          </a:lstStyle>
          <a:p>
            <a:pPr algn="l" eaLnBrk="1" hangingPunct="1"/>
            <a:r>
              <a:rPr lang="en-US" sz="2400" b="1" dirty="0" smtClean="0">
                <a:latin typeface="+mn-lt"/>
              </a:rPr>
              <a:t>Contributors: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91442"/>
            <a:ext cx="1023245" cy="46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715" y="3140968"/>
            <a:ext cx="1088310" cy="34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8" descr="TCGlogo"/>
          <p:cNvPicPr>
            <a:picLocks noChangeAspect="1" noChangeArrowheads="1"/>
          </p:cNvPicPr>
          <p:nvPr/>
        </p:nvPicPr>
        <p:blipFill>
          <a:blip r:embed="rId62" cstate="print"/>
          <a:srcRect/>
          <a:stretch>
            <a:fillRect/>
          </a:stretch>
        </p:blipFill>
        <p:spPr bwMode="auto">
          <a:xfrm>
            <a:off x="6084168" y="-8497"/>
            <a:ext cx="2088232" cy="83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811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3"/>
          <p:cNvSpPr txBox="1">
            <a:spLocks/>
          </p:cNvSpPr>
          <p:nvPr/>
        </p:nvSpPr>
        <p:spPr bwMode="gray">
          <a:xfrm>
            <a:off x="107503" y="70966"/>
            <a:ext cx="7858125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200" b="0" kern="12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ja-JP" dirty="0" smtClean="0">
                <a:solidFill>
                  <a:srgbClr val="000000"/>
                </a:solidFill>
                <a:latin typeface="+mn-lt"/>
              </a:rPr>
              <a:t>TCG Working Groups</a:t>
            </a:r>
            <a:endParaRPr lang="ja-JP" altLang="ja-JP" dirty="0" smtClean="0">
              <a:latin typeface="+mn-lt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3E1E10-AEDE-4055-874C-E2F6925CDDD6}" type="slidenum">
              <a:rPr lang="ja-JP" altLang="de-DE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de-DE" altLang="ja-JP">
              <a:solidFill>
                <a:prstClr val="black"/>
              </a:solidFill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179512" y="764704"/>
            <a:ext cx="8581297" cy="5076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18316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18316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18316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8316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8316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000" dirty="0" smtClean="0"/>
              <a:t>Embedded Systems </a:t>
            </a:r>
          </a:p>
          <a:p>
            <a:pPr marL="0" indent="0">
              <a:buNone/>
            </a:pPr>
            <a:r>
              <a:rPr kumimoji="1" lang="en-US" altLang="ja-JP" sz="2000" dirty="0"/>
              <a:t>	</a:t>
            </a:r>
            <a:r>
              <a:rPr kumimoji="1" lang="en-US" altLang="ja-JP" sz="2000" dirty="0" smtClean="0"/>
              <a:t>– 4 Subgroups: Vehicle Services, </a:t>
            </a:r>
            <a:r>
              <a:rPr kumimoji="1" lang="en-US" altLang="ja-JP" sz="2000" dirty="0" err="1" smtClean="0"/>
              <a:t>IoT</a:t>
            </a:r>
            <a:r>
              <a:rPr kumimoji="1" lang="en-US" altLang="ja-JP" sz="2000" dirty="0" smtClean="0"/>
              <a:t>, Network Equipment, RTM*</a:t>
            </a:r>
          </a:p>
          <a:p>
            <a:r>
              <a:rPr kumimoji="1" lang="en-US" altLang="ja-JP" sz="2000" dirty="0" smtClean="0"/>
              <a:t>Infrastructure</a:t>
            </a:r>
          </a:p>
          <a:p>
            <a:r>
              <a:rPr kumimoji="1" lang="en-US" altLang="ja-JP" sz="2000" dirty="0" smtClean="0"/>
              <a:t>Mobile</a:t>
            </a:r>
          </a:p>
          <a:p>
            <a:r>
              <a:rPr kumimoji="1" lang="en-US" altLang="ja-JP" sz="2000" dirty="0" smtClean="0"/>
              <a:t>PC Client</a:t>
            </a:r>
          </a:p>
          <a:p>
            <a:r>
              <a:rPr kumimoji="1" lang="en-US" altLang="ja-JP" sz="2000" dirty="0" smtClean="0"/>
              <a:t>Server</a:t>
            </a:r>
          </a:p>
          <a:p>
            <a:r>
              <a:rPr kumimoji="1" lang="en-US" altLang="ja-JP" sz="2000" dirty="0" smtClean="0"/>
              <a:t>Storage</a:t>
            </a:r>
          </a:p>
          <a:p>
            <a:r>
              <a:rPr kumimoji="1" lang="en-US" altLang="ja-JP" sz="2000" dirty="0" smtClean="0"/>
              <a:t>TCG Software Stack</a:t>
            </a:r>
          </a:p>
          <a:p>
            <a:r>
              <a:rPr kumimoji="1" lang="en-US" altLang="ja-JP" sz="2000" dirty="0" smtClean="0"/>
              <a:t>Trusted Mobility Solutions</a:t>
            </a:r>
          </a:p>
          <a:p>
            <a:r>
              <a:rPr kumimoji="1" lang="en-US" altLang="ja-JP" sz="2000" dirty="0" smtClean="0"/>
              <a:t>Trusted Multi-tenant Infrastructure</a:t>
            </a:r>
          </a:p>
          <a:p>
            <a:r>
              <a:rPr kumimoji="1" lang="en-US" altLang="ja-JP" sz="2000" dirty="0" smtClean="0"/>
              <a:t>Trusted Platform Module</a:t>
            </a:r>
          </a:p>
          <a:p>
            <a:r>
              <a:rPr kumimoji="1" lang="en-US" altLang="ja-JP" sz="2000" dirty="0" smtClean="0"/>
              <a:t>Virtualized Platform</a:t>
            </a:r>
          </a:p>
          <a:p>
            <a:r>
              <a:rPr kumimoji="1" lang="en-US" altLang="ja-JP" sz="2000" dirty="0" smtClean="0"/>
              <a:t>…</a:t>
            </a:r>
            <a:endParaRPr kumimoji="1" lang="en-US" altLang="ja-JP" sz="2000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3680179" y="1844824"/>
            <a:ext cx="5294226" cy="4320480"/>
            <a:chOff x="3917244" y="2141316"/>
            <a:chExt cx="5060040" cy="4408027"/>
          </a:xfrm>
        </p:grpSpPr>
        <p:pic>
          <p:nvPicPr>
            <p:cNvPr id="6" name="Picture 2" descr="C:\Users\lhall\Documents\TCG\Marketing_Events\Collateral\Big Picture\TCG_graphic_July 2008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21846" y="2583451"/>
              <a:ext cx="3825070" cy="3634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5393440" y="2339332"/>
              <a:ext cx="2239626" cy="407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eaLnBrk="0" fontAlgn="ctr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1400" b="1" dirty="0">
                  <a:solidFill>
                    <a:srgbClr val="000000"/>
                  </a:solidFill>
                  <a:latin typeface="+mn-lt"/>
                  <a:ea typeface="ＭＳ Ｐゴシック"/>
                  <a:cs typeface="Arial"/>
                </a:rPr>
                <a:t>Virtualized Platform</a:t>
              </a: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7324500" y="2512012"/>
              <a:ext cx="1382256" cy="407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0" fontAlgn="ctr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1400" b="1" dirty="0">
                  <a:solidFill>
                    <a:srgbClr val="000000"/>
                  </a:solidFill>
                  <a:latin typeface="+mn-lt"/>
                  <a:ea typeface="ＭＳ Ｐゴシック"/>
                  <a:cs typeface="Arial"/>
                </a:rPr>
                <a:t>Mobile Phones</a:t>
              </a: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7582430" y="4455930"/>
              <a:ext cx="1394854" cy="407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eaLnBrk="0" fontAlgn="ctr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1400" b="1" dirty="0">
                  <a:solidFill>
                    <a:srgbClr val="000000"/>
                  </a:solidFill>
                  <a:latin typeface="+mn-lt"/>
                  <a:ea typeface="ＭＳ Ｐゴシック"/>
                  <a:cs typeface="Arial"/>
                </a:rPr>
                <a:t>Applications</a:t>
              </a: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8037656" y="3671971"/>
              <a:ext cx="813849" cy="407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0" fontAlgn="ctr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400" b="1" dirty="0">
                  <a:solidFill>
                    <a:srgbClr val="000000"/>
                  </a:solidFill>
                  <a:latin typeface="+mn-lt"/>
                  <a:ea typeface="ＭＳ Ｐゴシック"/>
                  <a:cs typeface="Arial"/>
                </a:rPr>
                <a:t>Storage</a:t>
              </a: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7652835" y="5150142"/>
              <a:ext cx="1288798" cy="407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0" fontAlgn="ctr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400" b="1" dirty="0">
                  <a:solidFill>
                    <a:srgbClr val="000000"/>
                  </a:solidFill>
                  <a:latin typeface="+mn-lt"/>
                  <a:ea typeface="ＭＳ Ｐゴシック"/>
                  <a:cs typeface="Arial"/>
                </a:rPr>
                <a:t>Infrastructure</a:t>
              </a: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7143985" y="5802823"/>
              <a:ext cx="806189" cy="407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0" fontAlgn="ctr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400" b="1" dirty="0">
                  <a:solidFill>
                    <a:srgbClr val="000000"/>
                  </a:solidFill>
                  <a:latin typeface="+mn-lt"/>
                  <a:ea typeface="ＭＳ Ｐゴシック"/>
                  <a:cs typeface="Arial"/>
                </a:rPr>
                <a:t>Servers</a:t>
              </a: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5123772" y="5856619"/>
              <a:ext cx="1429612" cy="692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eaLnBrk="0" fontAlgn="ctr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1400" b="1" dirty="0">
                  <a:solidFill>
                    <a:srgbClr val="000000"/>
                  </a:solidFill>
                  <a:latin typeface="+mn-lt"/>
                  <a:ea typeface="ＭＳ Ｐゴシック"/>
                  <a:cs typeface="Arial"/>
                </a:rPr>
                <a:t>Desktops </a:t>
              </a:r>
              <a:r>
                <a:rPr kumimoji="1" lang="en-US" sz="1400" b="1" dirty="0" smtClean="0">
                  <a:solidFill>
                    <a:srgbClr val="000000"/>
                  </a:solidFill>
                  <a:latin typeface="+mn-lt"/>
                  <a:ea typeface="ＭＳ Ｐゴシック"/>
                  <a:cs typeface="Arial"/>
                </a:rPr>
                <a:t>&amp; </a:t>
              </a:r>
              <a:r>
                <a:rPr kumimoji="1" lang="en-US" sz="1400" b="1" dirty="0">
                  <a:solidFill>
                    <a:srgbClr val="000000"/>
                  </a:solidFill>
                  <a:latin typeface="+mn-lt"/>
                  <a:ea typeface="ＭＳ Ｐゴシック"/>
                  <a:cs typeface="Arial"/>
                </a:rPr>
                <a:t>Notebooks</a:t>
              </a: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4747889" y="5132672"/>
              <a:ext cx="1110746" cy="692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eaLnBrk="0" fontAlgn="ctr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1400" b="1" dirty="0">
                  <a:solidFill>
                    <a:srgbClr val="000000"/>
                  </a:solidFill>
                  <a:latin typeface="+mn-lt"/>
                  <a:ea typeface="ＭＳ Ｐゴシック"/>
                  <a:cs typeface="Arial"/>
                </a:rPr>
                <a:t>Security </a:t>
              </a:r>
            </a:p>
            <a:p>
              <a:pPr algn="ctr" defTabSz="914400" eaLnBrk="0" fontAlgn="ctr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1400" b="1" dirty="0">
                  <a:solidFill>
                    <a:srgbClr val="000000"/>
                  </a:solidFill>
                  <a:latin typeface="+mn-lt"/>
                  <a:ea typeface="ＭＳ Ｐゴシック"/>
                  <a:cs typeface="Arial"/>
                </a:rPr>
                <a:t>Hardware</a:t>
              </a:r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7547966" y="2997589"/>
              <a:ext cx="1371532" cy="407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0" fontAlgn="ctr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400" b="1" dirty="0">
                  <a:solidFill>
                    <a:srgbClr val="000000"/>
                  </a:solidFill>
                  <a:latin typeface="+mn-lt"/>
                  <a:ea typeface="ＭＳ Ｐゴシック"/>
                  <a:cs typeface="Arial"/>
                </a:rPr>
                <a:t>Authentication</a:t>
              </a: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46570" y="2921365"/>
              <a:ext cx="1009538" cy="801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4085660" y="2711372"/>
              <a:ext cx="1284535" cy="692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eaLnBrk="0" fontAlgn="ctr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1400" b="1" dirty="0" smtClean="0">
                  <a:solidFill>
                    <a:srgbClr val="000000"/>
                  </a:solidFill>
                  <a:latin typeface="+mn-lt"/>
                  <a:ea typeface="ＭＳ Ｐゴシック"/>
                  <a:cs typeface="Arial"/>
                </a:rPr>
                <a:t>Embedded</a:t>
              </a:r>
            </a:p>
            <a:p>
              <a:pPr algn="ctr" defTabSz="914400" eaLnBrk="0" fontAlgn="ctr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1400" b="1" dirty="0" smtClean="0">
                  <a:solidFill>
                    <a:srgbClr val="000000"/>
                  </a:solidFill>
                  <a:latin typeface="+mn-lt"/>
                  <a:ea typeface="ＭＳ Ｐゴシック"/>
                  <a:cs typeface="Arial"/>
                </a:rPr>
                <a:t>Systems</a:t>
              </a:r>
              <a:endParaRPr kumimoji="1" lang="en-US" sz="1400" b="1" dirty="0">
                <a:solidFill>
                  <a:srgbClr val="000000"/>
                </a:solidFill>
                <a:latin typeface="+mn-lt"/>
                <a:ea typeface="ＭＳ Ｐゴシック"/>
                <a:cs typeface="Arial"/>
              </a:endParaRPr>
            </a:p>
          </p:txBody>
        </p:sp>
        <p:sp>
          <p:nvSpPr>
            <p:cNvPr id="20" name="Rounded Rectangular Callout 21"/>
            <p:cNvSpPr>
              <a:spLocks noChangeArrowheads="1"/>
            </p:cNvSpPr>
            <p:nvPr/>
          </p:nvSpPr>
          <p:spPr bwMode="auto">
            <a:xfrm>
              <a:off x="3917244" y="2141316"/>
              <a:ext cx="1634095" cy="492377"/>
            </a:xfrm>
            <a:prstGeom prst="wedgeRoundRectCallout">
              <a:avLst>
                <a:gd name="adj1" fmla="val -9486"/>
                <a:gd name="adj2" fmla="val 79516"/>
                <a:gd name="adj3" fmla="val 16667"/>
              </a:avLst>
            </a:prstGeom>
            <a:solidFill>
              <a:srgbClr val="FFFFCC"/>
            </a:solidFill>
            <a:ln w="9525" algn="ctr">
              <a:solidFill>
                <a:srgbClr val="50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ctr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400" b="1" dirty="0" smtClean="0">
                  <a:solidFill>
                    <a:srgbClr val="FF0000"/>
                  </a:solidFill>
                  <a:latin typeface="+mn-lt"/>
                  <a:cs typeface="Arial"/>
                </a:rPr>
                <a:t>June 2011 </a:t>
              </a:r>
            </a:p>
            <a:p>
              <a:pPr algn="ctr" defTabSz="914400" fontAlgn="ctr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400" b="1" dirty="0" smtClean="0">
                  <a:solidFill>
                    <a:srgbClr val="FF0000"/>
                  </a:solidFill>
                  <a:latin typeface="+mn-lt"/>
                  <a:cs typeface="Arial"/>
                </a:rPr>
                <a:t>Established</a:t>
              </a:r>
              <a:endParaRPr kumimoji="1" lang="en-US" altLang="ja-JP" sz="1400" b="1" dirty="0">
                <a:solidFill>
                  <a:srgbClr val="FF0000"/>
                </a:solidFill>
                <a:latin typeface="+mn-lt"/>
                <a:cs typeface="Arial"/>
              </a:endParaRPr>
            </a:p>
          </p:txBody>
        </p:sp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4154208" y="3840817"/>
              <a:ext cx="1027629" cy="692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eaLnBrk="0" fontAlgn="ctr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1400" b="1" dirty="0">
                  <a:solidFill>
                    <a:srgbClr val="000000"/>
                  </a:solidFill>
                  <a:latin typeface="+mn-lt"/>
                  <a:ea typeface="ＭＳ Ｐゴシック"/>
                  <a:cs typeface="Arial"/>
                </a:rPr>
                <a:t>Network</a:t>
              </a:r>
            </a:p>
            <a:p>
              <a:pPr algn="ctr" defTabSz="914400" eaLnBrk="0" fontAlgn="ctr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1400" b="1" dirty="0">
                  <a:solidFill>
                    <a:srgbClr val="000000"/>
                  </a:solidFill>
                  <a:latin typeface="+mn-lt"/>
                  <a:ea typeface="ＭＳ Ｐゴシック"/>
                  <a:cs typeface="Arial"/>
                </a:rPr>
                <a:t>Security</a:t>
              </a:r>
            </a:p>
          </p:txBody>
        </p:sp>
      </p:grpSp>
      <p:pic>
        <p:nvPicPr>
          <p:cNvPr id="22" name="Picture 8" descr="TCG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-8497"/>
            <a:ext cx="2088232" cy="83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正方形/長方形 2"/>
          <p:cNvSpPr/>
          <p:nvPr/>
        </p:nvSpPr>
        <p:spPr>
          <a:xfrm>
            <a:off x="6688690" y="6306659"/>
            <a:ext cx="24221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+mn-lt"/>
                <a:ea typeface="HG創英角ｺﾞｼｯｸUB" panose="020B0909000000000000" pitchFamily="49" charset="-128"/>
              </a:rPr>
              <a:t>*Root of Trust Measurement</a:t>
            </a:r>
            <a:endParaRPr lang="ja-JP" altLang="en-US" sz="1400" dirty="0">
              <a:latin typeface="+mn-lt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379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ATEFORMAT" val="-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nJ8v6Lqi3fgcTI0B0DOC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dNT2qQ03UeYn53u4E6mA"/>
</p:tagLst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A5A5A5"/>
      </a:lt2>
      <a:accent1>
        <a:srgbClr val="F3BBBB"/>
      </a:accent1>
      <a:accent2>
        <a:srgbClr val="AE2222"/>
      </a:accent2>
      <a:accent3>
        <a:srgbClr val="FFFFFF"/>
      </a:accent3>
      <a:accent4>
        <a:srgbClr val="000000"/>
      </a:accent4>
      <a:accent5>
        <a:srgbClr val="F8DADA"/>
      </a:accent5>
      <a:accent6>
        <a:srgbClr val="9D1E1E"/>
      </a:accent6>
      <a:hlink>
        <a:srgbClr val="105D9C"/>
      </a:hlink>
      <a:folHlink>
        <a:srgbClr val="4B4595"/>
      </a:folHlink>
    </a:clrScheme>
    <a:fontScheme name="Standard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FFFF"/>
            </a:gs>
            <a:gs pos="100000">
              <a:srgbClr val="C8C8C8"/>
            </a:gs>
          </a:gsLst>
          <a:lin ang="5400000" scaled="1"/>
        </a:gradFill>
        <a:ln w="9525" cap="flat" cmpd="sng" algn="ctr">
          <a:solidFill>
            <a:srgbClr val="50505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ctr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ＭＳ Ｐゴシック" charset="-128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FFFF"/>
            </a:gs>
            <a:gs pos="100000">
              <a:srgbClr val="C8C8C8"/>
            </a:gs>
          </a:gsLst>
          <a:lin ang="5400000" scaled="1"/>
        </a:gradFill>
        <a:ln w="9525" cap="flat" cmpd="sng" algn="ctr">
          <a:solidFill>
            <a:srgbClr val="50505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ctr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ＭＳ Ｐゴシック" charset="-128"/>
            <a:ea typeface="ＭＳ Ｐゴシック" charset="-128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A5A5A5"/>
        </a:lt2>
        <a:accent1>
          <a:srgbClr val="F3BBBB"/>
        </a:accent1>
        <a:accent2>
          <a:srgbClr val="AE2222"/>
        </a:accent2>
        <a:accent3>
          <a:srgbClr val="FFFFFF"/>
        </a:accent3>
        <a:accent4>
          <a:srgbClr val="000000"/>
        </a:accent4>
        <a:accent5>
          <a:srgbClr val="F8DADA"/>
        </a:accent5>
        <a:accent6>
          <a:srgbClr val="9D1E1E"/>
        </a:accent6>
        <a:hlink>
          <a:srgbClr val="105D9C"/>
        </a:hlink>
        <a:folHlink>
          <a:srgbClr val="4B459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77_t03 xmlns="12c98d68-ac85-44e7-bf24-1eee02f47aef" xsi:nil="true"/>
    <u39c xmlns="12c98d68-ac85-44e7-bf24-1eee02f47aef" xsi:nil="true"/>
    <PublishingExpirationDate xmlns="http://schemas.microsoft.com/sharepoint/v3" xsi:nil="true"/>
    <PublishingStartDate xmlns="http://schemas.microsoft.com/sharepoint/v3" xsi:nil="true"/>
    <Source xmlns="12c98d68-ac85-44e7-bf24-1eee02f47ae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2FE5DF7E4F1D4ABEF6D9BF0222E8B9" ma:contentTypeVersion="5" ma:contentTypeDescription="Create a new document." ma:contentTypeScope="" ma:versionID="199eaf83e3b97bfcc0fadc3e65609365">
  <xsd:schema xmlns:xsd="http://www.w3.org/2001/XMLSchema" xmlns:xs="http://www.w3.org/2001/XMLSchema" xmlns:p="http://schemas.microsoft.com/office/2006/metadata/properties" xmlns:ns1="http://schemas.microsoft.com/sharepoint/v3" xmlns:ns2="12c98d68-ac85-44e7-bf24-1eee02f47aef" xmlns:ns3="07f874d8-1985-4211-bd75-0b16975e87a8" targetNamespace="http://schemas.microsoft.com/office/2006/metadata/properties" ma:root="true" ma:fieldsID="c06e2c992c9aec6ad288ab0d48a8a040" ns1:_="" ns2:_="" ns3:_="">
    <xsd:import namespace="http://schemas.microsoft.com/sharepoint/v3"/>
    <xsd:import namespace="12c98d68-ac85-44e7-bf24-1eee02f47aef"/>
    <xsd:import namespace="07f874d8-1985-4211-bd75-0b16975e87a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ource" minOccurs="0"/>
                <xsd:element ref="ns2:_x0077_t03" minOccurs="0"/>
                <xsd:element ref="ns2:u39c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c98d68-ac85-44e7-bf24-1eee02f47aef" elementFormDefault="qualified">
    <xsd:import namespace="http://schemas.microsoft.com/office/2006/documentManagement/types"/>
    <xsd:import namespace="http://schemas.microsoft.com/office/infopath/2007/PartnerControls"/>
    <xsd:element name="Source" ma:index="10" nillable="true" ma:displayName="Source" ma:internalName="Source">
      <xsd:simpleType>
        <xsd:restriction base="dms:Text">
          <xsd:maxLength value="255"/>
        </xsd:restriction>
      </xsd:simpleType>
    </xsd:element>
    <xsd:element name="_x0077_t03" ma:index="11" nillable="true" ma:displayName="Title" ma:internalName="_x0077_t03">
      <xsd:simpleType>
        <xsd:restriction base="dms:Text"/>
      </xsd:simpleType>
    </xsd:element>
    <xsd:element name="u39c" ma:index="12" nillable="true" ma:displayName="Source" ma:internalName="u39c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f874d8-1985-4211-bd75-0b16975e87a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BF6C36-39B3-43FC-9881-678821984491}"/>
</file>

<file path=customXml/itemProps2.xml><?xml version="1.0" encoding="utf-8"?>
<ds:datastoreItem xmlns:ds="http://schemas.openxmlformats.org/officeDocument/2006/customXml" ds:itemID="{8B4DF0F0-9C0D-4A2B-93E3-849D0C43FB88}"/>
</file>

<file path=customXml/itemProps3.xml><?xml version="1.0" encoding="utf-8"?>
<ds:datastoreItem xmlns:ds="http://schemas.openxmlformats.org/officeDocument/2006/customXml" ds:itemID="{04968C34-1F8A-406F-BBE5-B58B11BB824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1388</Words>
  <Application>Microsoft Office PowerPoint</Application>
  <PresentationFormat>画面に合わせる (4:3)</PresentationFormat>
  <Paragraphs>367</Paragraphs>
  <Slides>17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Standarddesign</vt:lpstr>
      <vt:lpstr>Defending Vehicle ECUs from Malicious Attacks and Intrusions  Using Hardware Security Modules (HSM)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Fujitsu: TrustCube  concept</vt:lpstr>
      <vt:lpstr>Thank you, Questions? 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Fujitsu Standard Tool</dc:title>
  <dc:creator/>
  <cp:lastModifiedBy/>
  <cp:revision>0</cp:revision>
  <dcterms:created xsi:type="dcterms:W3CDTF">2005-05-17T00:06:03Z</dcterms:created>
  <dcterms:modified xsi:type="dcterms:W3CDTF">2016-07-02T04:52:41Z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0x0101000B2FE5DF7E4F1D4ABEF6D9BF0222E8B9</vt:lpwstr>
  </property>
</Properties>
</file>