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412" r:id="rId5"/>
    <p:sldId id="415" r:id="rId6"/>
    <p:sldId id="417" r:id="rId7"/>
    <p:sldId id="423" r:id="rId8"/>
    <p:sldId id="418" r:id="rId9"/>
    <p:sldId id="427" r:id="rId10"/>
    <p:sldId id="428" r:id="rId11"/>
    <p:sldId id="429" r:id="rId12"/>
    <p:sldId id="419" r:id="rId13"/>
    <p:sldId id="421" r:id="rId14"/>
    <p:sldId id="422" r:id="rId15"/>
    <p:sldId id="424" r:id="rId16"/>
    <p:sldId id="425" r:id="rId17"/>
    <p:sldId id="426" r:id="rId18"/>
    <p:sldId id="430" r:id="rId19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2" autoAdjust="0"/>
    <p:restoredTop sz="91181" autoAdjust="0"/>
  </p:normalViewPr>
  <p:slideViewPr>
    <p:cSldViewPr>
      <p:cViewPr>
        <p:scale>
          <a:sx n="100" d="100"/>
          <a:sy n="100" d="100"/>
        </p:scale>
        <p:origin x="-288" y="13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UY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UY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UY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CB8EEF-D4A3-41DB-A096-B57AAD7618E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18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UY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UY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4875"/>
            <a:ext cx="4891088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UY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C86A1F-3D33-4920-B843-F6477FE05DD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2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321513-FAFB-4698-A3B0-B6465BCF0A53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4D9EA9-3D0C-4E3A-B757-6616A824376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1">
                <a:solidFill>
                  <a:srgbClr val="0C4B84"/>
                </a:solidFill>
              </a:rPr>
              <a:t> </a:t>
            </a:r>
            <a:endParaRPr 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000">
                <a:solidFill>
                  <a:srgbClr val="000000"/>
                </a:solidFill>
              </a:rPr>
              <a:t> </a:t>
            </a:r>
            <a:endParaRPr 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D06F7D-A75A-4114-A9BC-30B761FE8C0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64E9A4-0CBC-4D3B-B188-80259C6FD05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Colombo, Sri Lanka, 3-4 October 2013</a:t>
            </a:r>
            <a:endParaRPr lang="en-US" dirty="0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16CF206B-779F-4CC9-928B-78E4F54F6BA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CABF2F-323D-4F5B-B81D-F68CA51C6E8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2D59C-7BE6-4414-996A-74881031711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9E5A3-A06D-44F4-953E-AF107E5D3F5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C0FD6-3CA0-4F1C-8D6B-251E16CFEBCE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74545-E975-448B-970A-B766AC6BCBD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148B04-EEFE-4399-90E7-470DF64FB9F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E7461-1D00-4594-8FD2-186D9A64F2E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F8488F-35BB-45F2-AB58-21686329B981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/>
              <a:t>Colombo, Sri Lanka, 3-4 October 2013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DF18559-A67E-4628-8307-CEA9FFA8AC3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9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10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iap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916238" y="6348413"/>
            <a:ext cx="3827462" cy="269875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  <p:sp>
        <p:nvSpPr>
          <p:cNvPr id="4099" name="Rectangle 1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ALGUNAS INICIATIVAS PARA EL MANEJO RESPONSABLE DE LOS RAEE EN URUGUAY</a:t>
            </a:r>
          </a:p>
        </p:txBody>
      </p:sp>
      <p:sp>
        <p:nvSpPr>
          <p:cNvPr id="4100" name="Rectangle 1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en-US" b="1" dirty="0" smtClean="0"/>
              <a:t>Juan </a:t>
            </a:r>
            <a:r>
              <a:rPr lang="en-GB" altLang="en-US" b="1" dirty="0" err="1" smtClean="0"/>
              <a:t>Piaggio</a:t>
            </a:r>
            <a:r>
              <a:rPr lang="en-GB" altLang="en-US" b="1" dirty="0" smtClean="0"/>
              <a:t>,</a:t>
            </a:r>
          </a:p>
          <a:p>
            <a:r>
              <a:rPr lang="en-GB" altLang="en-US" b="1" dirty="0" err="1" smtClean="0"/>
              <a:t>Asesor</a:t>
            </a:r>
            <a:r>
              <a:rPr lang="en-GB" altLang="en-US" b="1" dirty="0" smtClean="0"/>
              <a:t>, DINATEL juan.piaggio@dinatel.miem.gub.uy</a:t>
            </a: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404813"/>
            <a:ext cx="914400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 b="1">
                <a:solidFill>
                  <a:schemeClr val="bg2"/>
                </a:solidFill>
              </a:rPr>
              <a:t>ITU/CITEL Workshop on</a:t>
            </a:r>
            <a:br>
              <a:rPr lang="en-US" sz="2400" b="1">
                <a:solidFill>
                  <a:schemeClr val="bg2"/>
                </a:solidFill>
              </a:rPr>
            </a:br>
            <a:r>
              <a:rPr lang="en-US" sz="2400" b="1">
                <a:solidFill>
                  <a:schemeClr val="bg2"/>
                </a:solidFill>
              </a:rPr>
              <a:t>“Environmentally Sound Management of E-waste”</a:t>
            </a:r>
          </a:p>
          <a:p>
            <a:pPr algn="ctr">
              <a:lnSpc>
                <a:spcPct val="80000"/>
              </a:lnSpc>
            </a:pPr>
            <a:endParaRPr lang="en-US" sz="2400" b="1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800" b="1">
                <a:solidFill>
                  <a:srgbClr val="22228B"/>
                </a:solidFill>
              </a:rPr>
              <a:t>(Mendoza, Argentina, 9 October 2013)</a:t>
            </a:r>
            <a:endParaRPr lang="en-US" sz="1800" b="1">
              <a:solidFill>
                <a:schemeClr val="bg2"/>
              </a:solidFill>
            </a:endParaRPr>
          </a:p>
        </p:txBody>
      </p:sp>
      <p:sp>
        <p:nvSpPr>
          <p:cNvPr id="4102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4103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4104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4105" name="AutoShape 24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4106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pic>
        <p:nvPicPr>
          <p:cNvPr id="4107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308850" y="6038850"/>
            <a:ext cx="16383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3" descr="http://www.itu.int/en/ITU-T/Workshops-and-Seminars/sound-mgmt/201310/Documents/OAS_Seal_ENG_Principal_V2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3375" y="6092825"/>
            <a:ext cx="1779588" cy="59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Etapas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Proyecto</a:t>
            </a:r>
            <a:r>
              <a:rPr lang="en-US" altLang="en-US" dirty="0" smtClean="0"/>
              <a:t> de AsIAP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784055"/>
          </a:xfrm>
        </p:spPr>
        <p:txBody>
          <a:bodyPr/>
          <a:lstStyle/>
          <a:p>
            <a:r>
              <a:rPr lang="en-US" altLang="en-US" dirty="0" smtClean="0"/>
              <a:t>3) Plan </a:t>
            </a:r>
            <a:r>
              <a:rPr lang="en-US" altLang="en-US" dirty="0" err="1"/>
              <a:t>P</a:t>
            </a:r>
            <a:r>
              <a:rPr lang="en-US" altLang="en-US" dirty="0" err="1" smtClean="0"/>
              <a:t>iloto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Relevamiento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realidad</a:t>
            </a:r>
            <a:r>
              <a:rPr lang="en-US" altLang="en-US" dirty="0" smtClean="0"/>
              <a:t> en el Interior del </a:t>
            </a:r>
            <a:r>
              <a:rPr lang="en-US" altLang="en-US" dirty="0" err="1" smtClean="0"/>
              <a:t>país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Investigación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exploratoria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voluntad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política</a:t>
            </a:r>
            <a:r>
              <a:rPr lang="en-US" altLang="en-US" dirty="0" smtClean="0"/>
              <a:t> municipal de </a:t>
            </a:r>
            <a:r>
              <a:rPr lang="en-US" altLang="en-US" dirty="0" err="1" smtClean="0"/>
              <a:t>implementación</a:t>
            </a:r>
            <a:r>
              <a:rPr lang="en-US" altLang="en-US" dirty="0" smtClean="0"/>
              <a:t> de planes </a:t>
            </a:r>
            <a:r>
              <a:rPr lang="en-US" altLang="en-US" dirty="0" err="1" smtClean="0"/>
              <a:t>pilotos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acotados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Impulsar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medidas</a:t>
            </a:r>
            <a:r>
              <a:rPr lang="en-US" altLang="en-US" dirty="0" smtClean="0"/>
              <a:t> con los </a:t>
            </a:r>
            <a:r>
              <a:rPr lang="en-US" altLang="en-US" dirty="0" err="1" smtClean="0"/>
              <a:t>responsables</a:t>
            </a:r>
            <a:r>
              <a:rPr lang="en-US" altLang="en-US" dirty="0" smtClean="0"/>
              <a:t> de los </a:t>
            </a:r>
            <a:r>
              <a:rPr lang="en-US" altLang="en-US" dirty="0" err="1" smtClean="0"/>
              <a:t>centros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cómputos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las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grandes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empresas</a:t>
            </a:r>
            <a:r>
              <a:rPr lang="en-US" altLang="en-US" dirty="0" smtClean="0"/>
              <a:t> del Estado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41257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Etapas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Proyecto</a:t>
            </a:r>
            <a:r>
              <a:rPr lang="en-US" altLang="en-US" dirty="0" smtClean="0"/>
              <a:t> de AsIAP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144095"/>
          </a:xfrm>
        </p:spPr>
        <p:txBody>
          <a:bodyPr/>
          <a:lstStyle/>
          <a:p>
            <a:r>
              <a:rPr lang="en-US" altLang="en-US" dirty="0" smtClean="0"/>
              <a:t>4) </a:t>
            </a:r>
            <a:r>
              <a:rPr lang="en-US" altLang="en-US" dirty="0" err="1" smtClean="0"/>
              <a:t>Evaluación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resultados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Piloto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ajustes</a:t>
            </a:r>
            <a:endParaRPr lang="en-US" altLang="en-US" dirty="0"/>
          </a:p>
          <a:p>
            <a:r>
              <a:rPr lang="en-US" altLang="en-US" dirty="0" smtClean="0"/>
              <a:t>5) </a:t>
            </a:r>
            <a:r>
              <a:rPr lang="en-US" altLang="en-US" dirty="0" err="1" smtClean="0"/>
              <a:t>Generalización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soluciones</a:t>
            </a:r>
            <a:endParaRPr lang="en-US" altLang="en-US" dirty="0" smtClean="0"/>
          </a:p>
          <a:p>
            <a:pPr lvl="1"/>
            <a:r>
              <a:rPr lang="es-UY" sz="1600" dirty="0" smtClean="0"/>
              <a:t>Etapas a seguir</a:t>
            </a:r>
          </a:p>
          <a:p>
            <a:pPr lvl="2"/>
            <a:r>
              <a:rPr lang="es-UY" sz="1600" dirty="0" smtClean="0"/>
              <a:t>Insistir en la necesidad de una regulación con las autoridades del ministerio</a:t>
            </a:r>
          </a:p>
          <a:p>
            <a:pPr lvl="2"/>
            <a:r>
              <a:rPr lang="es-UY" sz="1600" dirty="0" smtClean="0"/>
              <a:t>Generar mayor concientización y sensibilización en los actores principales</a:t>
            </a:r>
          </a:p>
          <a:p>
            <a:pPr lvl="2"/>
            <a:r>
              <a:rPr lang="es-UY" sz="1600" dirty="0" smtClean="0"/>
              <a:t>Buscar otros actores de gobierno que puedan apoyar este tipo de iniciativas </a:t>
            </a:r>
          </a:p>
          <a:p>
            <a:pPr lvl="3"/>
            <a:r>
              <a:rPr lang="es-UY" sz="1600" dirty="0" smtClean="0"/>
              <a:t>Ministerio de turismo</a:t>
            </a:r>
          </a:p>
          <a:p>
            <a:pPr lvl="3"/>
            <a:r>
              <a:rPr lang="es-UY" sz="1600" dirty="0" smtClean="0"/>
              <a:t>Ministerio de ganadería</a:t>
            </a:r>
          </a:p>
          <a:p>
            <a:pPr lvl="3"/>
            <a:r>
              <a:rPr lang="es-UY" sz="1600" dirty="0" smtClean="0"/>
              <a:t>Ministerio de industria</a:t>
            </a:r>
          </a:p>
          <a:p>
            <a:pPr lvl="3"/>
            <a:r>
              <a:rPr lang="es-UY" sz="1600" dirty="0" err="1" smtClean="0"/>
              <a:t>Dgi</a:t>
            </a:r>
            <a:r>
              <a:rPr lang="es-UY" sz="1600" dirty="0" smtClean="0"/>
              <a:t> (buscando grabar a equipamiento usado u obsoleto que pretenda ingresar al país)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385791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Dificultades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Encontradas</a:t>
            </a: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784055"/>
          </a:xfrm>
        </p:spPr>
        <p:txBody>
          <a:bodyPr/>
          <a:lstStyle/>
          <a:p>
            <a:r>
              <a:rPr lang="en-US" altLang="en-US" dirty="0" err="1" smtClean="0"/>
              <a:t>Recursos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insuficientes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difundir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masivamente</a:t>
            </a:r>
            <a:endParaRPr lang="en-US" altLang="en-US" dirty="0" smtClean="0"/>
          </a:p>
          <a:p>
            <a:r>
              <a:rPr lang="en-US" altLang="en-US" dirty="0" smtClean="0"/>
              <a:t>Mayor </a:t>
            </a:r>
            <a:r>
              <a:rPr lang="en-US" altLang="en-US" dirty="0" err="1" smtClean="0"/>
              <a:t>prioridad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las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autoridades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problemas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ambientales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más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urgentes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Residuos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Hospitalarios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industriales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Domiciliarios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Calidad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agua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para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consumo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humano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Temas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relacionados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Minería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RNIs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47813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Dificultades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Encontradas</a:t>
            </a: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altLang="en-US" dirty="0" err="1" smtClean="0"/>
              <a:t>Falta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definiciones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básicas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qué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debe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hacer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quien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quiera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disponer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correctamente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sus</a:t>
            </a:r>
            <a:r>
              <a:rPr lang="en-US" altLang="en-US" dirty="0" smtClean="0"/>
              <a:t> RAEE</a:t>
            </a:r>
          </a:p>
          <a:p>
            <a:r>
              <a:rPr lang="en-US" altLang="en-US" dirty="0" smtClean="0"/>
              <a:t>El no ser </a:t>
            </a:r>
            <a:r>
              <a:rPr lang="en-US" altLang="en-US" dirty="0" err="1" smtClean="0"/>
              <a:t>conciente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el </a:t>
            </a:r>
            <a:r>
              <a:rPr lang="en-US" altLang="en-US" dirty="0" err="1" smtClean="0"/>
              <a:t>manejo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responsable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las</a:t>
            </a:r>
            <a:r>
              <a:rPr lang="en-US" altLang="en-US" dirty="0" smtClean="0"/>
              <a:t> RAEE </a:t>
            </a:r>
            <a:r>
              <a:rPr lang="en-US" altLang="en-US" dirty="0" err="1" smtClean="0"/>
              <a:t>implica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costos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tanto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vías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financiación</a:t>
            </a:r>
            <a:r>
              <a:rPr lang="en-US" altLang="en-US" dirty="0" smtClean="0"/>
              <a:t> e </a:t>
            </a:r>
            <a:r>
              <a:rPr lang="en-US" altLang="en-US" dirty="0" err="1" smtClean="0"/>
              <a:t>incentivos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33963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Cuáles</a:t>
            </a:r>
            <a:r>
              <a:rPr lang="en-US" altLang="en-US" dirty="0" smtClean="0"/>
              <a:t> son </a:t>
            </a:r>
            <a:r>
              <a:rPr lang="en-US" altLang="en-US" dirty="0" err="1" smtClean="0"/>
              <a:t>las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necesidades</a:t>
            </a: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72087"/>
          </a:xfrm>
        </p:spPr>
        <p:txBody>
          <a:bodyPr/>
          <a:lstStyle/>
          <a:p>
            <a:r>
              <a:rPr lang="en-US" altLang="en-US" sz="2400" dirty="0" err="1" smtClean="0"/>
              <a:t>Asistencia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financiera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continuar</a:t>
            </a:r>
            <a:r>
              <a:rPr lang="en-US" altLang="en-US" sz="2400" dirty="0" smtClean="0"/>
              <a:t> los </a:t>
            </a:r>
            <a:r>
              <a:rPr lang="en-US" altLang="en-US" sz="2400" dirty="0" err="1" smtClean="0"/>
              <a:t>procesos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difusión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sensibilización</a:t>
            </a:r>
            <a:endParaRPr lang="en-US" altLang="en-US" sz="2400" dirty="0" smtClean="0"/>
          </a:p>
          <a:p>
            <a:r>
              <a:rPr lang="en-US" altLang="en-US" sz="2400" dirty="0" err="1" smtClean="0"/>
              <a:t>Asistencia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técnica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para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ayudar</a:t>
            </a:r>
            <a:r>
              <a:rPr lang="en-US" altLang="en-US" sz="2400" dirty="0" smtClean="0"/>
              <a:t> en la </a:t>
            </a:r>
            <a:r>
              <a:rPr lang="en-US" altLang="en-US" sz="2400" dirty="0" err="1" smtClean="0"/>
              <a:t>definición</a:t>
            </a:r>
            <a:r>
              <a:rPr lang="en-US" altLang="en-US" sz="2400" dirty="0" smtClean="0"/>
              <a:t> de los </a:t>
            </a:r>
            <a:r>
              <a:rPr lang="en-US" altLang="en-US" sz="2400" dirty="0" err="1" smtClean="0"/>
              <a:t>protocolos</a:t>
            </a:r>
            <a:r>
              <a:rPr lang="en-US" altLang="en-US" sz="2400" dirty="0" smtClean="0"/>
              <a:t> del plan </a:t>
            </a:r>
            <a:r>
              <a:rPr lang="en-US" altLang="en-US" sz="2400" dirty="0" err="1" smtClean="0"/>
              <a:t>piloto</a:t>
            </a:r>
            <a:r>
              <a:rPr lang="en-US" altLang="en-US" sz="2400" dirty="0" smtClean="0"/>
              <a:t> y el </a:t>
            </a:r>
            <a:r>
              <a:rPr lang="en-US" altLang="en-US" sz="2400" dirty="0" err="1" smtClean="0"/>
              <a:t>análisis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legislación</a:t>
            </a:r>
            <a:endParaRPr lang="en-US" altLang="en-US" sz="2400" dirty="0" smtClean="0"/>
          </a:p>
          <a:p>
            <a:r>
              <a:rPr lang="en-US" altLang="en-US" sz="2400" dirty="0" err="1" smtClean="0"/>
              <a:t>Incluir</a:t>
            </a:r>
            <a:r>
              <a:rPr lang="en-US" altLang="en-US" sz="2400" dirty="0" smtClean="0"/>
              <a:t> $ en los </a:t>
            </a:r>
            <a:r>
              <a:rPr lang="en-US" altLang="en-US" sz="2400" dirty="0" err="1" smtClean="0"/>
              <a:t>presupuestos</a:t>
            </a:r>
            <a:r>
              <a:rPr lang="en-US" altLang="en-US" sz="2400" dirty="0" smtClean="0"/>
              <a:t> de los </a:t>
            </a:r>
            <a:r>
              <a:rPr lang="en-US" altLang="en-US" sz="2400" dirty="0" err="1" smtClean="0"/>
              <a:t>organismos</a:t>
            </a:r>
            <a:r>
              <a:rPr lang="en-US" altLang="en-US" sz="2400" dirty="0" smtClean="0"/>
              <a:t> del Estado </a:t>
            </a:r>
            <a:r>
              <a:rPr lang="en-US" altLang="en-US" sz="2400" dirty="0" err="1" smtClean="0"/>
              <a:t>implicados</a:t>
            </a:r>
            <a:r>
              <a:rPr lang="en-US" altLang="en-US" sz="2400" dirty="0" smtClean="0"/>
              <a:t> con </a:t>
            </a:r>
            <a:r>
              <a:rPr lang="en-US" altLang="en-US" sz="2400" dirty="0" err="1" smtClean="0"/>
              <a:t>este</a:t>
            </a:r>
            <a:r>
              <a:rPr lang="en-US" altLang="en-US" sz="2400" dirty="0" smtClean="0"/>
              <a:t> fin</a:t>
            </a:r>
          </a:p>
          <a:p>
            <a:r>
              <a:rPr lang="en-US" altLang="en-US" sz="2400" dirty="0" err="1" smtClean="0"/>
              <a:t>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importante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apoyo</a:t>
            </a:r>
            <a:r>
              <a:rPr lang="en-US" altLang="en-US" sz="2400" dirty="0" smtClean="0"/>
              <a:t> de la ITU </a:t>
            </a:r>
            <a:r>
              <a:rPr lang="en-US" altLang="en-US" sz="2400" dirty="0" err="1" smtClean="0"/>
              <a:t>para</a:t>
            </a:r>
            <a:r>
              <a:rPr lang="en-US" altLang="en-US" sz="2400" dirty="0" smtClean="0"/>
              <a:t> el </a:t>
            </a:r>
            <a:r>
              <a:rPr lang="en-US" altLang="en-US" sz="2400" dirty="0" err="1" smtClean="0"/>
              <a:t>desarrollo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políticas</a:t>
            </a:r>
            <a:r>
              <a:rPr lang="en-US" altLang="en-US" sz="2400" dirty="0" smtClean="0"/>
              <a:t> y </a:t>
            </a:r>
            <a:r>
              <a:rPr lang="en-US" altLang="en-US" sz="2400" dirty="0" err="1" smtClean="0"/>
              <a:t>estrategias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e_waste</a:t>
            </a:r>
            <a:r>
              <a:rPr lang="en-US" altLang="en-US" sz="2400" dirty="0" smtClean="0"/>
              <a:t> en </a:t>
            </a:r>
            <a:r>
              <a:rPr lang="en-US" altLang="en-US" sz="2400" dirty="0" err="1" smtClean="0"/>
              <a:t>concordancia</a:t>
            </a:r>
            <a:r>
              <a:rPr lang="en-US" altLang="en-US" sz="2400" dirty="0" smtClean="0"/>
              <a:t> con </a:t>
            </a:r>
            <a:r>
              <a:rPr lang="en-US" altLang="en-US" sz="2400" dirty="0" err="1" smtClean="0"/>
              <a:t>las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mejores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prácticas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internacionales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como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por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ejemplo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asistencia</a:t>
            </a:r>
            <a:r>
              <a:rPr lang="en-US" altLang="en-US" sz="2400" dirty="0" smtClean="0"/>
              <a:t> de la ITU-T </a:t>
            </a:r>
            <a:r>
              <a:rPr lang="en-US" altLang="en-US" sz="2400" dirty="0" err="1" smtClean="0"/>
              <a:t>para</a:t>
            </a:r>
            <a:r>
              <a:rPr lang="en-US" altLang="en-US" sz="2400" dirty="0" smtClean="0"/>
              <a:t> </a:t>
            </a:r>
            <a:r>
              <a:rPr lang="fr-FR" sz="2400" dirty="0" err="1" smtClean="0"/>
              <a:t>implementar</a:t>
            </a:r>
            <a:r>
              <a:rPr lang="fr-FR" sz="2400" dirty="0" smtClean="0"/>
              <a:t> la </a:t>
            </a:r>
            <a:r>
              <a:rPr lang="fr-FR" sz="2400" dirty="0"/>
              <a:t>ITU-T L.1000 “ </a:t>
            </a:r>
            <a:r>
              <a:rPr lang="fr-FR" sz="2400" dirty="0" err="1"/>
              <a:t>universal</a:t>
            </a:r>
            <a:r>
              <a:rPr lang="fr-FR" sz="2400" dirty="0"/>
              <a:t> mobile phone </a:t>
            </a:r>
            <a:r>
              <a:rPr lang="fr-FR" sz="2400"/>
              <a:t>charger</a:t>
            </a:r>
            <a:r>
              <a:rPr lang="fr-FR" sz="2400" smtClean="0"/>
              <a:t>”</a:t>
            </a: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385512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UY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924944"/>
            <a:ext cx="8229600" cy="1800200"/>
          </a:xfrm>
        </p:spPr>
        <p:txBody>
          <a:bodyPr/>
          <a:lstStyle/>
          <a:p>
            <a:pPr algn="ctr">
              <a:buNone/>
            </a:pPr>
            <a:r>
              <a:rPr lang="es-UY" sz="5400" dirty="0" smtClean="0"/>
              <a:t>MUCHAS GRACIAS</a:t>
            </a:r>
            <a:endParaRPr lang="es-UY" sz="5400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Colombo, Sri Lanka, 3-4 October 2013</a:t>
            </a: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CABF2F-323D-4F5B-B81D-F68CA51C6E8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Antecedentes</a:t>
            </a: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Los RAEE en Uruguay</a:t>
            </a:r>
          </a:p>
          <a:p>
            <a:pPr lvl="1"/>
            <a:r>
              <a:rPr lang="en-US" altLang="en-US" dirty="0" smtClean="0"/>
              <a:t>Plan </a:t>
            </a:r>
            <a:r>
              <a:rPr lang="en-US" altLang="en-US" dirty="0" err="1" smtClean="0"/>
              <a:t>Ceibal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Puesto</a:t>
            </a:r>
            <a:r>
              <a:rPr lang="en-US" altLang="en-US" dirty="0" smtClean="0"/>
              <a:t> 47 en el IDI a 2012</a:t>
            </a:r>
          </a:p>
          <a:p>
            <a:r>
              <a:rPr lang="en-US" altLang="en-US" dirty="0" smtClean="0"/>
              <a:t>AsIAP – </a:t>
            </a:r>
            <a:r>
              <a:rPr lang="en-US" altLang="en-US" dirty="0" err="1" smtClean="0"/>
              <a:t>Asociación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Informáticos</a:t>
            </a:r>
            <a:r>
              <a:rPr lang="en-US" altLang="en-US" dirty="0" smtClean="0"/>
              <a:t> del Uruguay - </a:t>
            </a:r>
            <a:r>
              <a:rPr lang="en-US" altLang="en-US" dirty="0" smtClean="0">
                <a:hlinkClick r:id="rId3"/>
              </a:rPr>
              <a:t>www.asiap.org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Asociación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profesionales</a:t>
            </a:r>
            <a:endParaRPr lang="en-US" altLang="en-US" dirty="0"/>
          </a:p>
          <a:p>
            <a:pPr lvl="1"/>
            <a:r>
              <a:rPr lang="en-US" altLang="en-US" dirty="0" smtClean="0"/>
              <a:t>Non Profit Organization</a:t>
            </a:r>
          </a:p>
          <a:p>
            <a:pPr lvl="1"/>
            <a:r>
              <a:rPr lang="en-US" altLang="en-US" dirty="0" err="1" smtClean="0"/>
              <a:t>Recursos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propios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provenientes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sponsoreo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eventos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difusión</a:t>
            </a: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Proceso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solución</a:t>
            </a:r>
            <a:endParaRPr lang="en-US" altLang="en-US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Las </a:t>
            </a:r>
            <a:r>
              <a:rPr lang="en-US" altLang="en-US" dirty="0" err="1" smtClean="0"/>
              <a:t>soluciones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problemas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ambientales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depende</a:t>
            </a:r>
            <a:r>
              <a:rPr lang="en-US" altLang="en-US" dirty="0" smtClean="0"/>
              <a:t> de la </a:t>
            </a:r>
            <a:r>
              <a:rPr lang="en-US" altLang="en-US" dirty="0" err="1" smtClean="0"/>
              <a:t>sensibilización</a:t>
            </a:r>
            <a:r>
              <a:rPr lang="en-US" altLang="en-US" dirty="0" smtClean="0"/>
              <a:t> de la </a:t>
            </a:r>
            <a:r>
              <a:rPr lang="en-US" altLang="en-US" dirty="0" err="1" smtClean="0"/>
              <a:t>población</a:t>
            </a:r>
            <a:r>
              <a:rPr lang="en-US" altLang="en-US" dirty="0" smtClean="0"/>
              <a:t> y de </a:t>
            </a:r>
            <a:r>
              <a:rPr lang="en-US" altLang="en-US" dirty="0" err="1" smtClean="0"/>
              <a:t>políticas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públicas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adecuadas</a:t>
            </a:r>
            <a:endParaRPr lang="en-US" altLang="en-US" dirty="0" smtClean="0"/>
          </a:p>
          <a:p>
            <a:r>
              <a:rPr lang="en-US" altLang="en-US" dirty="0" err="1" smtClean="0"/>
              <a:t>Siempre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politicamente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correcto</a:t>
            </a:r>
            <a:r>
              <a:rPr lang="en-US" altLang="en-US" dirty="0" smtClean="0"/>
              <a:t>” </a:t>
            </a:r>
            <a:r>
              <a:rPr lang="en-US" altLang="en-US" dirty="0" err="1" smtClean="0"/>
              <a:t>estar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acuerdo</a:t>
            </a:r>
            <a:r>
              <a:rPr lang="en-US" altLang="en-US" dirty="0" smtClean="0"/>
              <a:t> con el </a:t>
            </a:r>
            <a:r>
              <a:rPr lang="en-US" altLang="en-US" dirty="0" err="1" smtClean="0"/>
              <a:t>problema</a:t>
            </a:r>
            <a:r>
              <a:rPr lang="en-US" altLang="en-US" dirty="0" smtClean="0"/>
              <a:t> de los RAEE </a:t>
            </a:r>
            <a:r>
              <a:rPr lang="en-US" altLang="en-US" dirty="0" err="1" smtClean="0"/>
              <a:t>pero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cosa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actuar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4351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Etapas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Proyecto</a:t>
            </a:r>
            <a:r>
              <a:rPr lang="en-US" altLang="en-US" dirty="0" smtClean="0"/>
              <a:t> de AsIAP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s-ES" altLang="en-US" dirty="0"/>
              <a:t>1) Difusión y </a:t>
            </a:r>
            <a:r>
              <a:rPr lang="es-ES" altLang="en-US" dirty="0" smtClean="0"/>
              <a:t>sensibilización</a:t>
            </a:r>
            <a:endParaRPr lang="es-ES" altLang="en-US" dirty="0"/>
          </a:p>
          <a:p>
            <a:r>
              <a:rPr lang="es-ES" altLang="en-US" dirty="0" smtClean="0"/>
              <a:t>2</a:t>
            </a:r>
            <a:r>
              <a:rPr lang="es-ES" altLang="en-US" dirty="0"/>
              <a:t>) </a:t>
            </a:r>
            <a:r>
              <a:rPr lang="es-ES" altLang="en-US" dirty="0" smtClean="0"/>
              <a:t>Políticas </a:t>
            </a:r>
            <a:r>
              <a:rPr lang="es-ES" altLang="en-US" dirty="0"/>
              <a:t>Públicas y definición de protocolos</a:t>
            </a:r>
          </a:p>
          <a:p>
            <a:r>
              <a:rPr lang="es-ES" altLang="en-US" dirty="0" smtClean="0"/>
              <a:t>3</a:t>
            </a:r>
            <a:r>
              <a:rPr lang="es-ES" altLang="en-US" dirty="0"/>
              <a:t>) Plan Piloto</a:t>
            </a:r>
          </a:p>
          <a:p>
            <a:r>
              <a:rPr lang="es-ES" altLang="en-US" dirty="0" smtClean="0"/>
              <a:t>4</a:t>
            </a:r>
            <a:r>
              <a:rPr lang="es-ES" altLang="en-US" dirty="0"/>
              <a:t>) Evaluación de resultados del Piloto y ajustes</a:t>
            </a:r>
          </a:p>
          <a:p>
            <a:r>
              <a:rPr lang="es-ES" altLang="en-US" dirty="0" smtClean="0"/>
              <a:t>5</a:t>
            </a:r>
            <a:r>
              <a:rPr lang="es-ES" altLang="en-US" dirty="0"/>
              <a:t>) Generalización de soluciones</a:t>
            </a: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79086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Etapas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Proyecto</a:t>
            </a:r>
            <a:r>
              <a:rPr lang="en-US" altLang="en-US" dirty="0" smtClean="0"/>
              <a:t> de AsIAP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1) </a:t>
            </a:r>
            <a:r>
              <a:rPr lang="en-US" altLang="en-US" dirty="0" err="1" smtClean="0"/>
              <a:t>Difusión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concientización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Desde</a:t>
            </a:r>
            <a:r>
              <a:rPr lang="en-US" altLang="en-US" dirty="0" smtClean="0"/>
              <a:t> 2006 </a:t>
            </a:r>
            <a:r>
              <a:rPr lang="en-US" altLang="en-US" dirty="0" err="1" smtClean="0"/>
              <a:t>organizando</a:t>
            </a:r>
            <a:r>
              <a:rPr lang="en-US" altLang="en-US" dirty="0" smtClean="0"/>
              <a:t> mesas </a:t>
            </a:r>
            <a:r>
              <a:rPr lang="en-US" altLang="en-US" dirty="0" err="1" smtClean="0"/>
              <a:t>redondas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foros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En la Capital y el Interior del País</a:t>
            </a:r>
          </a:p>
          <a:p>
            <a:pPr lvl="1"/>
            <a:r>
              <a:rPr lang="en-US" altLang="en-US" dirty="0" err="1" smtClean="0"/>
              <a:t>Publicación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artículos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sobre</a:t>
            </a:r>
            <a:r>
              <a:rPr lang="en-US" altLang="en-US" dirty="0" smtClean="0"/>
              <a:t> la </a:t>
            </a:r>
            <a:r>
              <a:rPr lang="en-US" altLang="en-US" dirty="0" err="1" smtClean="0"/>
              <a:t>problemática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40374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Etapas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Proyecto</a:t>
            </a:r>
            <a:r>
              <a:rPr lang="en-US" altLang="en-US" dirty="0" smtClean="0"/>
              <a:t> de AsIAP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144095"/>
          </a:xfrm>
        </p:spPr>
        <p:txBody>
          <a:bodyPr/>
          <a:lstStyle/>
          <a:p>
            <a:r>
              <a:rPr lang="en-US" altLang="en-US" dirty="0" smtClean="0"/>
              <a:t>1) </a:t>
            </a:r>
            <a:r>
              <a:rPr lang="en-US" altLang="en-US" dirty="0" err="1" smtClean="0"/>
              <a:t>Difusión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concientización</a:t>
            </a:r>
            <a:endParaRPr lang="en-US" altLang="en-US" dirty="0" smtClean="0"/>
          </a:p>
          <a:p>
            <a:pPr lvl="0"/>
            <a:r>
              <a:rPr lang="es-UY" sz="2000" b="1" dirty="0" smtClean="0"/>
              <a:t>Comienzo de la sensibilización </a:t>
            </a:r>
            <a:endParaRPr lang="es-UY" sz="2000" dirty="0" smtClean="0"/>
          </a:p>
          <a:p>
            <a:pPr lvl="1"/>
            <a:r>
              <a:rPr lang="es-UY" sz="1800" b="1" dirty="0" err="1" smtClean="0"/>
              <a:t>Jiap</a:t>
            </a:r>
            <a:r>
              <a:rPr lang="es-UY" sz="1800" b="1" dirty="0" smtClean="0"/>
              <a:t> 2006 se realiza una mesa redonda sobre qué hacer con los desechos tecnológicos, se recogen propuestas. Toman estado público.</a:t>
            </a:r>
            <a:endParaRPr lang="es-UY" sz="1800" dirty="0" smtClean="0"/>
          </a:p>
          <a:p>
            <a:pPr lvl="1"/>
            <a:r>
              <a:rPr lang="es-UY" sz="1800" b="1" dirty="0" err="1" smtClean="0"/>
              <a:t>Jiap</a:t>
            </a:r>
            <a:r>
              <a:rPr lang="es-UY" sz="1800" b="1" dirty="0" smtClean="0"/>
              <a:t> 2012 se realizan las jornadas con tema central Green IT</a:t>
            </a:r>
            <a:endParaRPr lang="es-UY" sz="1800" dirty="0" smtClean="0"/>
          </a:p>
          <a:p>
            <a:pPr lvl="2"/>
            <a:r>
              <a:rPr lang="es-UY" sz="1800" b="1" dirty="0" smtClean="0"/>
              <a:t>Se identifican los actores que deben ser considerados</a:t>
            </a:r>
            <a:endParaRPr lang="es-UY" sz="1800" dirty="0" smtClean="0"/>
          </a:p>
          <a:p>
            <a:pPr lvl="3"/>
            <a:r>
              <a:rPr lang="es-UY" sz="1800" b="1" dirty="0" smtClean="0"/>
              <a:t>Gobierno (ministerio y dirección nacional) </a:t>
            </a:r>
            <a:endParaRPr lang="es-UY" sz="1800" dirty="0" smtClean="0"/>
          </a:p>
          <a:p>
            <a:pPr lvl="3"/>
            <a:r>
              <a:rPr lang="es-UY" sz="1800" b="1" dirty="0" smtClean="0"/>
              <a:t>Recicladores </a:t>
            </a:r>
            <a:endParaRPr lang="es-UY" sz="1800" dirty="0" smtClean="0"/>
          </a:p>
          <a:p>
            <a:pPr lvl="3"/>
            <a:r>
              <a:rPr lang="es-UY" sz="1800" b="1" dirty="0" smtClean="0"/>
              <a:t>Grandes productores de desechos </a:t>
            </a:r>
            <a:endParaRPr lang="es-UY" sz="1800" dirty="0" smtClean="0"/>
          </a:p>
          <a:p>
            <a:pPr lvl="3"/>
            <a:r>
              <a:rPr lang="es-UY" sz="1800" b="1" dirty="0" err="1" smtClean="0"/>
              <a:t>Antel</a:t>
            </a:r>
            <a:r>
              <a:rPr lang="es-UY" sz="1800" b="1" dirty="0" smtClean="0"/>
              <a:t> con alguna iniciativa </a:t>
            </a:r>
            <a:endParaRPr lang="es-UY" sz="1800" dirty="0" smtClean="0"/>
          </a:p>
          <a:p>
            <a:pPr lvl="3"/>
            <a:r>
              <a:rPr lang="es-UY" sz="1800" b="1" dirty="0" smtClean="0"/>
              <a:t>Intendencia de Montevideo</a:t>
            </a:r>
            <a:endParaRPr lang="es-UY" sz="1800" dirty="0" smtClean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40374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Etapas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Proyecto</a:t>
            </a:r>
            <a:r>
              <a:rPr lang="en-US" altLang="en-US" dirty="0" smtClean="0"/>
              <a:t> de AsIAP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288111"/>
          </a:xfrm>
        </p:spPr>
        <p:txBody>
          <a:bodyPr/>
          <a:lstStyle/>
          <a:p>
            <a:r>
              <a:rPr lang="en-US" altLang="en-US" dirty="0" smtClean="0"/>
              <a:t>1) </a:t>
            </a:r>
            <a:r>
              <a:rPr lang="en-US" altLang="en-US" dirty="0" err="1" smtClean="0"/>
              <a:t>Difusión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concientización</a:t>
            </a:r>
            <a:endParaRPr lang="en-US" altLang="en-US" dirty="0" smtClean="0"/>
          </a:p>
          <a:p>
            <a:pPr lvl="0"/>
            <a:r>
              <a:rPr lang="es-UY" sz="2000" b="1" dirty="0" smtClean="0"/>
              <a:t>Comienzo de la sensibilización (cont.)</a:t>
            </a:r>
            <a:endParaRPr lang="es-UY" sz="2000" dirty="0" smtClean="0"/>
          </a:p>
          <a:p>
            <a:pPr lvl="2"/>
            <a:r>
              <a:rPr lang="es-UY" sz="1800" b="1" dirty="0" smtClean="0"/>
              <a:t>Se realiza una mesa redonda donde cada cual expuso su punto de vista y que estaba haciendo al respecto</a:t>
            </a:r>
            <a:endParaRPr lang="es-UY" sz="1800" dirty="0" smtClean="0"/>
          </a:p>
          <a:p>
            <a:pPr lvl="2"/>
            <a:r>
              <a:rPr lang="es-UY" sz="1800" b="1" dirty="0" smtClean="0"/>
              <a:t>El objetivo era obtener un protocolo de mejores prácticas como referencia.</a:t>
            </a:r>
            <a:endParaRPr lang="es-UY" sz="1800" dirty="0" smtClean="0"/>
          </a:p>
          <a:p>
            <a:pPr lvl="1"/>
            <a:r>
              <a:rPr lang="es-UY" sz="1800" b="1" dirty="0" err="1" smtClean="0"/>
              <a:t>InterJiap</a:t>
            </a:r>
            <a:r>
              <a:rPr lang="es-UY" sz="1800" b="1" dirty="0" smtClean="0"/>
              <a:t> 2013 se presenta el problema a todos las intendencias del país y se concluye en posibles acciones</a:t>
            </a:r>
            <a:endParaRPr lang="es-UY" sz="1800" dirty="0" smtClean="0"/>
          </a:p>
          <a:p>
            <a:pPr lvl="2"/>
            <a:r>
              <a:rPr lang="es-UY" sz="1800" b="1" dirty="0" smtClean="0"/>
              <a:t>Impulsar una ley que regule el tratamiento de los desechos</a:t>
            </a:r>
            <a:endParaRPr lang="es-UY" sz="1800" dirty="0" smtClean="0"/>
          </a:p>
          <a:p>
            <a:pPr lvl="2"/>
            <a:r>
              <a:rPr lang="es-UY" sz="1800" b="1" dirty="0" smtClean="0"/>
              <a:t>Como protocolo y recomendación para los que quieren las mejores </a:t>
            </a:r>
            <a:r>
              <a:rPr lang="es-UY" sz="1800" b="1" dirty="0" err="1" smtClean="0"/>
              <a:t>prácticas,se</a:t>
            </a:r>
            <a:r>
              <a:rPr lang="es-UY" sz="1800" b="1" dirty="0" smtClean="0"/>
              <a:t> presentaron 3 casos</a:t>
            </a:r>
            <a:endParaRPr lang="es-UY" sz="1800" dirty="0" smtClean="0"/>
          </a:p>
          <a:p>
            <a:pPr lvl="3"/>
            <a:r>
              <a:rPr lang="es-UY" sz="1600" b="1" dirty="0" err="1" smtClean="0"/>
              <a:t>Utilizacion</a:t>
            </a:r>
            <a:r>
              <a:rPr lang="es-UY" sz="1600" b="1" dirty="0" smtClean="0"/>
              <a:t> de Mini PC equipos de menor volumen(menor contaminación) y menor consumo</a:t>
            </a:r>
            <a:endParaRPr lang="es-UY" sz="1600" dirty="0" smtClean="0"/>
          </a:p>
          <a:p>
            <a:pPr lvl="3"/>
            <a:r>
              <a:rPr lang="es-UY" sz="1600" b="1" dirty="0" err="1" smtClean="0"/>
              <a:t>Utilizacion</a:t>
            </a:r>
            <a:r>
              <a:rPr lang="es-UY" sz="1600" b="1" dirty="0" smtClean="0"/>
              <a:t> de </a:t>
            </a:r>
            <a:r>
              <a:rPr lang="es-UY" sz="1600" b="1" dirty="0" err="1" smtClean="0"/>
              <a:t>virtualización</a:t>
            </a:r>
            <a:r>
              <a:rPr lang="es-UY" sz="1600" b="1" dirty="0" smtClean="0"/>
              <a:t> sustituyendo equipos estándar por terminales clientes finos</a:t>
            </a:r>
            <a:endParaRPr lang="es-UY" sz="1600" dirty="0" smtClean="0"/>
          </a:p>
          <a:p>
            <a:pPr lvl="3"/>
            <a:r>
              <a:rPr lang="es-UY" sz="1600" b="1" dirty="0" smtClean="0"/>
              <a:t>Acopio no perder el rastro de los desechos generados </a:t>
            </a:r>
            <a:endParaRPr lang="es-UY" sz="1600" dirty="0" smtClean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dirty="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40374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Etapas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Proyecto</a:t>
            </a:r>
            <a:r>
              <a:rPr lang="en-US" altLang="en-US" dirty="0" smtClean="0"/>
              <a:t> de AsIAP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229600" cy="5256584"/>
          </a:xfrm>
        </p:spPr>
        <p:txBody>
          <a:bodyPr/>
          <a:lstStyle/>
          <a:p>
            <a:r>
              <a:rPr lang="en-US" altLang="en-US" dirty="0" smtClean="0"/>
              <a:t>1) </a:t>
            </a:r>
            <a:r>
              <a:rPr lang="en-US" altLang="en-US" dirty="0" err="1" smtClean="0"/>
              <a:t>Difusión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concientización</a:t>
            </a:r>
            <a:endParaRPr lang="en-US" altLang="en-US" dirty="0" smtClean="0"/>
          </a:p>
          <a:p>
            <a:pPr lvl="0"/>
            <a:r>
              <a:rPr lang="es-UY" sz="2000" b="1" dirty="0" smtClean="0"/>
              <a:t>Comienzo de la sensibilización (cont.)</a:t>
            </a:r>
            <a:endParaRPr lang="es-UY" sz="2000" dirty="0" smtClean="0"/>
          </a:p>
          <a:p>
            <a:pPr lvl="2"/>
            <a:r>
              <a:rPr lang="es-UY" sz="1800" b="1" dirty="0" smtClean="0"/>
              <a:t>En las </a:t>
            </a:r>
            <a:r>
              <a:rPr lang="es-UY" sz="1800" b="1" dirty="0" err="1" smtClean="0"/>
              <a:t>Jiap</a:t>
            </a:r>
            <a:r>
              <a:rPr lang="es-UY" sz="1800" b="1" dirty="0" smtClean="0"/>
              <a:t> 2013 se insistió fuertemente.</a:t>
            </a:r>
            <a:endParaRPr lang="es-UY" sz="1800" dirty="0" smtClean="0"/>
          </a:p>
          <a:p>
            <a:pPr lvl="3"/>
            <a:r>
              <a:rPr lang="es-UY" sz="1800" b="1" dirty="0" smtClean="0"/>
              <a:t>Conferencia a cargo de la </a:t>
            </a:r>
            <a:r>
              <a:rPr lang="es-UY" sz="1800" b="1" dirty="0" err="1" smtClean="0"/>
              <a:t>Dinama</a:t>
            </a:r>
            <a:r>
              <a:rPr lang="es-UY" sz="1800" b="1" dirty="0" smtClean="0"/>
              <a:t> </a:t>
            </a:r>
            <a:endParaRPr lang="es-UY" sz="1800" dirty="0" smtClean="0"/>
          </a:p>
          <a:p>
            <a:pPr lvl="3"/>
            <a:r>
              <a:rPr lang="es-UY" sz="1800" b="1" dirty="0" smtClean="0"/>
              <a:t>Conferencia de la UIT</a:t>
            </a:r>
            <a:endParaRPr lang="es-UY" sz="1800" dirty="0" smtClean="0"/>
          </a:p>
          <a:p>
            <a:pPr lvl="2"/>
            <a:r>
              <a:rPr lang="es-UY" sz="1600" b="1" dirty="0" smtClean="0"/>
              <a:t>Mientras tanto ASIAP abrió un foro especifico en su  web en el cual se publican noticias sobre problemas causados por la contaminación y se discuten normas tales como ROHS  y EPEAT</a:t>
            </a:r>
            <a:endParaRPr lang="es-UY" sz="1600" dirty="0" smtClean="0"/>
          </a:p>
          <a:p>
            <a:pPr lvl="1"/>
            <a:r>
              <a:rPr lang="es-UY" sz="1800" b="1" dirty="0" smtClean="0"/>
              <a:t>Reuniones con las autoridades</a:t>
            </a:r>
            <a:endParaRPr lang="es-UY" sz="1800" dirty="0" smtClean="0"/>
          </a:p>
          <a:p>
            <a:pPr lvl="2"/>
            <a:r>
              <a:rPr lang="es-UY" sz="1600" b="1" dirty="0" smtClean="0"/>
              <a:t>Se mantuvieron reunión con el ministro explicándole nuestra preocupación, con el director de la </a:t>
            </a:r>
            <a:r>
              <a:rPr lang="es-UY" sz="1600" b="1" dirty="0" err="1"/>
              <a:t>D</a:t>
            </a:r>
            <a:r>
              <a:rPr lang="es-UY" sz="1600" b="1" dirty="0" err="1" smtClean="0"/>
              <a:t>inama</a:t>
            </a:r>
            <a:r>
              <a:rPr lang="es-UY" sz="1600" dirty="0" smtClean="0"/>
              <a:t> </a:t>
            </a:r>
            <a:r>
              <a:rPr lang="es-UY" sz="1600" b="1" dirty="0" smtClean="0"/>
              <a:t>y también varias reuniones con los técnicos de </a:t>
            </a:r>
            <a:r>
              <a:rPr lang="es-UY" sz="1600" b="1" dirty="0" err="1" smtClean="0"/>
              <a:t>Dinama</a:t>
            </a:r>
            <a:endParaRPr lang="es-UY" sz="1600" dirty="0" smtClean="0"/>
          </a:p>
          <a:p>
            <a:pPr lvl="1"/>
            <a:r>
              <a:rPr lang="es-UY" sz="1600" b="1" dirty="0" smtClean="0"/>
              <a:t>Se conversó con autoridades sobre un proyecto de incorporación a bajo costo de televisores CRT mostrando la inconveniencia de incorporar estos televisores a pesar de su bajo costo</a:t>
            </a:r>
            <a:endParaRPr lang="es-UY" sz="1600" dirty="0" smtClean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dirty="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40374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A81CDF4-E002-4497-8C67-1C7A561DEB29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Etapas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Proyecto</a:t>
            </a:r>
            <a:r>
              <a:rPr lang="en-US" altLang="en-US" dirty="0" smtClean="0"/>
              <a:t> de AsIAP 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2) </a:t>
            </a:r>
            <a:r>
              <a:rPr lang="en-US" altLang="en-US" dirty="0" err="1" smtClean="0"/>
              <a:t>Políticas</a:t>
            </a:r>
            <a:r>
              <a:rPr lang="en-US" altLang="en-US" dirty="0" smtClean="0"/>
              <a:t> </a:t>
            </a:r>
            <a:r>
              <a:rPr lang="en-US" altLang="en-US" dirty="0" err="1"/>
              <a:t>Públicas</a:t>
            </a:r>
            <a:r>
              <a:rPr lang="en-US" altLang="en-US" dirty="0"/>
              <a:t> y </a:t>
            </a:r>
            <a:r>
              <a:rPr lang="en-US" altLang="en-US" dirty="0" err="1"/>
              <a:t>definición</a:t>
            </a:r>
            <a:r>
              <a:rPr lang="en-US" altLang="en-US" dirty="0"/>
              <a:t> de </a:t>
            </a:r>
            <a:r>
              <a:rPr lang="en-US" altLang="en-US" dirty="0" err="1"/>
              <a:t>protocolos</a:t>
            </a:r>
            <a:endParaRPr lang="en-US" altLang="en-US" dirty="0"/>
          </a:p>
          <a:p>
            <a:pPr lvl="1"/>
            <a:r>
              <a:rPr lang="en-US" altLang="en-US" dirty="0" err="1"/>
              <a:t>Estratégia</a:t>
            </a:r>
            <a:r>
              <a:rPr lang="en-US" altLang="en-US" dirty="0"/>
              <a:t> </a:t>
            </a:r>
            <a:r>
              <a:rPr lang="en-US" altLang="en-US" dirty="0" err="1"/>
              <a:t>inclusiva</a:t>
            </a:r>
            <a:r>
              <a:rPr lang="en-US" altLang="en-US" dirty="0"/>
              <a:t> de los </a:t>
            </a:r>
            <a:r>
              <a:rPr lang="en-US" altLang="en-US" dirty="0" err="1"/>
              <a:t>distintos</a:t>
            </a:r>
            <a:r>
              <a:rPr lang="en-US" altLang="en-US" dirty="0"/>
              <a:t> </a:t>
            </a:r>
            <a:r>
              <a:rPr lang="en-US" altLang="en-US" dirty="0" err="1" smtClean="0"/>
              <a:t>actores</a:t>
            </a:r>
            <a:r>
              <a:rPr lang="en-US" altLang="en-US" dirty="0" smtClean="0"/>
              <a:t> (academia, </a:t>
            </a:r>
            <a:r>
              <a:rPr lang="en-US" altLang="en-US" dirty="0" err="1" smtClean="0"/>
              <a:t>Ministerio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público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Generadores</a:t>
            </a:r>
            <a:r>
              <a:rPr lang="en-US" altLang="en-US" dirty="0" smtClean="0"/>
              <a:t> de RAEE, </a:t>
            </a:r>
            <a:r>
              <a:rPr lang="en-US" altLang="en-US" dirty="0" err="1" smtClean="0"/>
              <a:t>recicladores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err="1" smtClean="0"/>
              <a:t>Análisis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legislación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vigente</a:t>
            </a:r>
            <a:r>
              <a:rPr lang="en-US" altLang="en-US" dirty="0"/>
              <a:t> </a:t>
            </a:r>
            <a:r>
              <a:rPr lang="en-US" altLang="en-US" dirty="0" smtClean="0"/>
              <a:t>y </a:t>
            </a:r>
            <a:r>
              <a:rPr lang="en-US" altLang="en-US" dirty="0" err="1" smtClean="0"/>
              <a:t>comparada</a:t>
            </a:r>
            <a:endParaRPr lang="en-US" altLang="en-US" dirty="0" smtClean="0"/>
          </a:p>
          <a:p>
            <a:pPr lvl="1"/>
            <a:r>
              <a:rPr lang="en-US" altLang="en-US" dirty="0" err="1" smtClean="0"/>
              <a:t>Juntar</a:t>
            </a:r>
            <a:r>
              <a:rPr lang="en-US" altLang="en-US" dirty="0" smtClean="0"/>
              <a:t> los </a:t>
            </a:r>
            <a:r>
              <a:rPr lang="en-US" altLang="en-US" dirty="0" err="1" smtClean="0"/>
              <a:t>diferentes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actores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públicos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privados</a:t>
            </a:r>
            <a:endParaRPr lang="en-US" altLang="en-US" dirty="0"/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smtClean="0"/>
              <a:t>Mendoza, Argentina, 9 October 2013</a:t>
            </a:r>
          </a:p>
        </p:txBody>
      </p:sp>
    </p:spTree>
    <p:extLst>
      <p:ext uri="{BB962C8B-B14F-4D97-AF65-F5344CB8AC3E}">
        <p14:creationId xmlns:p14="http://schemas.microsoft.com/office/powerpoint/2010/main" val="41728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566267508AD054095CDFA19A09F4986" ma:contentTypeVersion="3" ma:contentTypeDescription="Create a new document." ma:contentTypeScope="" ma:versionID="382b61113466d62e29e1be3d43a6fa5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470184-9A8A-4ADD-BBC7-4D91D7C95ABE}"/>
</file>

<file path=customXml/itemProps2.xml><?xml version="1.0" encoding="utf-8"?>
<ds:datastoreItem xmlns:ds="http://schemas.openxmlformats.org/officeDocument/2006/customXml" ds:itemID="{B6AB9573-1D4B-45CC-BE1F-C0775BC736CE}"/>
</file>

<file path=customXml/itemProps3.xml><?xml version="1.0" encoding="utf-8"?>
<ds:datastoreItem xmlns:ds="http://schemas.openxmlformats.org/officeDocument/2006/customXml" ds:itemID="{33A2B6E1-03E3-4D0A-B7E1-FA35E026E822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2204</TotalTime>
  <Words>954</Words>
  <Application>Microsoft Office PowerPoint</Application>
  <PresentationFormat>Presentación en pantalla (4:3)</PresentationFormat>
  <Paragraphs>140</Paragraphs>
  <Slides>15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ITU-e</vt:lpstr>
      <vt:lpstr>ALGUNAS INICIATIVAS PARA EL MANEJO RESPONSABLE DE LOS RAEE EN URUGUAY</vt:lpstr>
      <vt:lpstr>Antecedentes</vt:lpstr>
      <vt:lpstr>Proceso de solución</vt:lpstr>
      <vt:lpstr>Etapas del Proyecto de AsIAP </vt:lpstr>
      <vt:lpstr>Etapas del Proyecto de AsIAP </vt:lpstr>
      <vt:lpstr>Etapas del Proyecto de AsIAP </vt:lpstr>
      <vt:lpstr>Etapas del Proyecto de AsIAP </vt:lpstr>
      <vt:lpstr>Etapas del Proyecto de AsIAP </vt:lpstr>
      <vt:lpstr>Etapas del Proyecto de AsIAP </vt:lpstr>
      <vt:lpstr>Etapas del Proyecto de AsIAP </vt:lpstr>
      <vt:lpstr>Etapas del Proyecto de AsIAP </vt:lpstr>
      <vt:lpstr>Dificultades Encontradas</vt:lpstr>
      <vt:lpstr>Dificultades Encontradas</vt:lpstr>
      <vt:lpstr>Cuáles son las necesidades</vt:lpstr>
      <vt:lpstr>Presentación de PowerPoint</vt:lpstr>
    </vt:vector>
  </TitlesOfParts>
  <Company>ITU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usuario</cp:lastModifiedBy>
  <cp:revision>371</cp:revision>
  <cp:lastPrinted>2001-11-25T13:41:09Z</cp:lastPrinted>
  <dcterms:created xsi:type="dcterms:W3CDTF">2007-02-20T15:47:31Z</dcterms:created>
  <dcterms:modified xsi:type="dcterms:W3CDTF">2013-10-08T01:04:14Z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0x0101003566267508AD054095CDFA19A09F4986</vt:lpwstr>
  </property>
</Properties>
</file>