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0" r:id="rId3"/>
    <p:sldId id="257" r:id="rId4"/>
    <p:sldId id="259" r:id="rId5"/>
    <p:sldId id="266" r:id="rId6"/>
    <p:sldId id="267" r:id="rId7"/>
    <p:sldId id="268" r:id="rId8"/>
    <p:sldId id="269" r:id="rId9"/>
    <p:sldId id="260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FCAC6-51A0-4935-9832-582563F9D8D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C20FD-5BDA-4387-B42E-72464F787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0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20FD-5BDA-4387-B42E-72464F7876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71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20FD-5BDA-4387-B42E-72464F7876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63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20FD-5BDA-4387-B42E-72464F7876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8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12FB-6921-4CEF-90EE-71A33871E37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F2A81E-C58F-495F-9842-50A9B8089A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12FB-6921-4CEF-90EE-71A33871E37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A81E-C58F-495F-9842-50A9B8089A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1F2A81E-C58F-495F-9842-50A9B8089A2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12FB-6921-4CEF-90EE-71A33871E37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12FB-6921-4CEF-90EE-71A33871E37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1F2A81E-C58F-495F-9842-50A9B8089A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12FB-6921-4CEF-90EE-71A33871E37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F2A81E-C58F-495F-9842-50A9B8089A2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7D312FB-6921-4CEF-90EE-71A33871E37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2A81E-C58F-495F-9842-50A9B8089A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12FB-6921-4CEF-90EE-71A33871E37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1F2A81E-C58F-495F-9842-50A9B8089A2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12FB-6921-4CEF-90EE-71A33871E37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1F2A81E-C58F-495F-9842-50A9B8089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12FB-6921-4CEF-90EE-71A33871E37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F2A81E-C58F-495F-9842-50A9B8089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F2A81E-C58F-495F-9842-50A9B8089A2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12FB-6921-4CEF-90EE-71A33871E37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1F2A81E-C58F-495F-9842-50A9B8089A2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7D312FB-6921-4CEF-90EE-71A33871E37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7D312FB-6921-4CEF-90EE-71A33871E37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F2A81E-C58F-495F-9842-50A9B8089A2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eline@consumerupdate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dmin@consumerupdate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482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Presented at the Stakeholders forum on quality of service and consumer experience</a:t>
            </a:r>
          </a:p>
          <a:p>
            <a:r>
              <a:rPr lang="en-US" dirty="0" err="1" smtClean="0"/>
              <a:t>Laico</a:t>
            </a:r>
            <a:r>
              <a:rPr lang="en-US" dirty="0" smtClean="0"/>
              <a:t> Regency Hotel 23.11.2015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2766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Creating </a:t>
            </a:r>
            <a:r>
              <a:rPr lang="en-US" u="sng" dirty="0"/>
              <a:t>Space for Consumer Rights in the ICT Sector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Celine AWUOR</a:t>
            </a:r>
            <a:br>
              <a:rPr lang="en-US" dirty="0" smtClean="0"/>
            </a:br>
            <a:r>
              <a:rPr lang="en-US" dirty="0" smtClean="0"/>
              <a:t>Consumer Information Network- Kenya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you.</a:t>
            </a:r>
          </a:p>
          <a:p>
            <a:pPr marL="0" indent="0" algn="ctr">
              <a:buNone/>
            </a:pPr>
            <a:endParaRPr lang="en-US" dirty="0" smtClean="0">
              <a:hlinkClick r:id="rId3"/>
            </a:endParaRPr>
          </a:p>
          <a:p>
            <a:pPr marL="0" indent="0" algn="ctr">
              <a:buNone/>
            </a:pPr>
            <a:endParaRPr lang="en-US" dirty="0" smtClean="0">
              <a:hlinkClick r:id="rId3"/>
            </a:endParaRP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celine@consumerupdate.org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admin@consumerupdate.org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4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 smtClean="0"/>
              <a:t>About CIN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 national consumer organisation registered in Kenya</a:t>
            </a:r>
          </a:p>
          <a:p>
            <a:r>
              <a:rPr lang="en-GB" dirty="0" smtClean="0"/>
              <a:t>Objective: protecting consumer rights and promoting consumer responsibilities</a:t>
            </a:r>
          </a:p>
          <a:p>
            <a:r>
              <a:rPr lang="en-GB" dirty="0" smtClean="0"/>
              <a:t>Mission: empower consumers through education, advocacy and research on consumer concerns  </a:t>
            </a:r>
          </a:p>
          <a:p>
            <a:r>
              <a:rPr lang="en-GB" dirty="0" smtClean="0"/>
              <a:t>Vision: A society that upholds consumer rights</a:t>
            </a:r>
          </a:p>
          <a:p>
            <a:r>
              <a:rPr lang="en-GB" dirty="0" smtClean="0"/>
              <a:t>Areas of work: constructive dialogue with policy makers, regulators and stakeholders to realise CP in areas of trade, health, financial services, environment, sustainable consumption among others.</a:t>
            </a:r>
          </a:p>
          <a:p>
            <a:r>
              <a:rPr lang="en-GB" dirty="0" smtClean="0"/>
              <a:t>CIN is a full member of Consumers International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50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Consumer </a:t>
            </a:r>
            <a:r>
              <a:rPr lang="en-US" dirty="0"/>
              <a:t>Rights in the ICT </a:t>
            </a:r>
            <a:r>
              <a:rPr lang="en-US" dirty="0" smtClean="0"/>
              <a:t>Sector (COMESA Guidelines)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Legal </a:t>
            </a:r>
            <a:r>
              <a:rPr lang="en-GB" dirty="0"/>
              <a:t>Basis for </a:t>
            </a:r>
            <a:r>
              <a:rPr lang="en-GB" dirty="0" smtClean="0"/>
              <a:t>Protection;</a:t>
            </a:r>
            <a:endParaRPr lang="en-GB" dirty="0"/>
          </a:p>
          <a:p>
            <a:r>
              <a:rPr lang="en-GB" dirty="0" smtClean="0"/>
              <a:t>Responsive </a:t>
            </a:r>
            <a:r>
              <a:rPr lang="en-GB" dirty="0"/>
              <a:t>Institutional </a:t>
            </a:r>
            <a:r>
              <a:rPr lang="en-GB" dirty="0" smtClean="0"/>
              <a:t>Framework;</a:t>
            </a:r>
            <a:endParaRPr lang="en-GB" dirty="0"/>
          </a:p>
          <a:p>
            <a:r>
              <a:rPr lang="en-GB" dirty="0" smtClean="0"/>
              <a:t>Freedom </a:t>
            </a:r>
            <a:r>
              <a:rPr lang="en-GB" dirty="0"/>
              <a:t>of Choice</a:t>
            </a:r>
            <a:r>
              <a:rPr lang="en-GB" dirty="0" smtClean="0"/>
              <a:t>;</a:t>
            </a:r>
            <a:endParaRPr lang="en-GB" dirty="0"/>
          </a:p>
          <a:p>
            <a:r>
              <a:rPr lang="en-GB" dirty="0" smtClean="0"/>
              <a:t>Transparency </a:t>
            </a:r>
            <a:r>
              <a:rPr lang="en-GB" dirty="0"/>
              <a:t>and </a:t>
            </a:r>
            <a:r>
              <a:rPr lang="en-GB" dirty="0" smtClean="0"/>
              <a:t>Disclosure;</a:t>
            </a:r>
            <a:endParaRPr lang="en-GB" dirty="0"/>
          </a:p>
          <a:p>
            <a:r>
              <a:rPr lang="en-GB" dirty="0" smtClean="0"/>
              <a:t>High </a:t>
            </a:r>
            <a:r>
              <a:rPr lang="en-GB" dirty="0"/>
              <a:t>Quality of </a:t>
            </a:r>
            <a:r>
              <a:rPr lang="en-GB" dirty="0" smtClean="0"/>
              <a:t>Service;</a:t>
            </a:r>
            <a:endParaRPr lang="en-GB" dirty="0"/>
          </a:p>
          <a:p>
            <a:r>
              <a:rPr lang="en-GB" dirty="0" smtClean="0"/>
              <a:t>Accurate </a:t>
            </a:r>
            <a:r>
              <a:rPr lang="en-GB" dirty="0"/>
              <a:t>and Comprehensible </a:t>
            </a:r>
            <a:r>
              <a:rPr lang="en-GB" dirty="0" smtClean="0"/>
              <a:t>Billing;</a:t>
            </a:r>
            <a:endParaRPr lang="en-GB" dirty="0"/>
          </a:p>
          <a:p>
            <a:r>
              <a:rPr lang="en-GB" dirty="0" smtClean="0"/>
              <a:t>Channels </a:t>
            </a:r>
            <a:r>
              <a:rPr lang="en-GB" dirty="0"/>
              <a:t>for </a:t>
            </a:r>
            <a:r>
              <a:rPr lang="en-GB" dirty="0" smtClean="0"/>
              <a:t>Redress;</a:t>
            </a:r>
            <a:endParaRPr lang="en-GB" dirty="0"/>
          </a:p>
          <a:p>
            <a:r>
              <a:rPr lang="en-GB" dirty="0" smtClean="0"/>
              <a:t>Non-Discrimination;</a:t>
            </a:r>
            <a:endParaRPr lang="en-GB" dirty="0"/>
          </a:p>
          <a:p>
            <a:r>
              <a:rPr lang="en-GB" dirty="0" smtClean="0"/>
              <a:t>Fair </a:t>
            </a:r>
            <a:r>
              <a:rPr lang="en-GB" dirty="0"/>
              <a:t>and Responsible </a:t>
            </a:r>
            <a:r>
              <a:rPr lang="en-GB" dirty="0" smtClean="0"/>
              <a:t>Marketing;</a:t>
            </a:r>
            <a:endParaRPr lang="en-GB" dirty="0"/>
          </a:p>
          <a:p>
            <a:r>
              <a:rPr lang="en-GB" dirty="0" smtClean="0"/>
              <a:t>Fair </a:t>
            </a:r>
            <a:r>
              <a:rPr lang="en-GB" dirty="0"/>
              <a:t>and Reasonable </a:t>
            </a:r>
            <a:r>
              <a:rPr lang="en-GB" dirty="0" smtClean="0"/>
              <a:t>Treatment;</a:t>
            </a:r>
            <a:endParaRPr lang="en-GB" dirty="0"/>
          </a:p>
          <a:p>
            <a:r>
              <a:rPr lang="en-GB" dirty="0" smtClean="0"/>
              <a:t>Personal </a:t>
            </a:r>
            <a:r>
              <a:rPr lang="en-GB" dirty="0"/>
              <a:t>Privacy and </a:t>
            </a:r>
            <a:r>
              <a:rPr lang="en-GB" dirty="0" smtClean="0"/>
              <a:t>Security;</a:t>
            </a:r>
            <a:endParaRPr lang="en-GB" dirty="0"/>
          </a:p>
          <a:p>
            <a:r>
              <a:rPr lang="en-GB" dirty="0" smtClean="0"/>
              <a:t>Health </a:t>
            </a:r>
            <a:r>
              <a:rPr lang="en-GB" dirty="0"/>
              <a:t>and </a:t>
            </a:r>
            <a:r>
              <a:rPr lang="en-GB" dirty="0" smtClean="0"/>
              <a:t>Safety;</a:t>
            </a:r>
            <a:endParaRPr lang="en-GB" dirty="0"/>
          </a:p>
          <a:p>
            <a:r>
              <a:rPr lang="en-GB" dirty="0" smtClean="0"/>
              <a:t>Representation </a:t>
            </a:r>
            <a:r>
              <a:rPr lang="en-GB" dirty="0"/>
              <a:t>and Voice; </a:t>
            </a:r>
            <a:r>
              <a:rPr lang="en-GB" dirty="0" smtClean="0"/>
              <a:t>and</a:t>
            </a:r>
            <a:endParaRPr lang="en-GB" dirty="0"/>
          </a:p>
          <a:p>
            <a:r>
              <a:rPr lang="en-GB" dirty="0" smtClean="0"/>
              <a:t>Access </a:t>
            </a:r>
            <a:r>
              <a:rPr lang="en-GB" dirty="0"/>
              <a:t>to Information.</a:t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49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Consumer responsibilities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Payment of bills for </a:t>
            </a:r>
            <a:r>
              <a:rPr lang="en-GB" dirty="0" smtClean="0"/>
              <a:t>services;</a:t>
            </a:r>
            <a:endParaRPr lang="en-GB" dirty="0"/>
          </a:p>
          <a:p>
            <a:r>
              <a:rPr lang="en-GB" dirty="0" smtClean="0"/>
              <a:t>Proper </a:t>
            </a:r>
            <a:r>
              <a:rPr lang="en-GB" dirty="0"/>
              <a:t>use of products and </a:t>
            </a:r>
            <a:r>
              <a:rPr lang="en-GB" dirty="0" smtClean="0"/>
              <a:t>services;</a:t>
            </a:r>
            <a:endParaRPr lang="en-GB" dirty="0"/>
          </a:p>
          <a:p>
            <a:r>
              <a:rPr lang="en-GB" dirty="0" smtClean="0"/>
              <a:t>Genuine </a:t>
            </a:r>
            <a:r>
              <a:rPr lang="en-GB" dirty="0"/>
              <a:t>claim</a:t>
            </a:r>
            <a:r>
              <a:rPr lang="en-GB" dirty="0" smtClean="0"/>
              <a:t>;</a:t>
            </a:r>
            <a:r>
              <a:rPr lang="en-GB" b="1" dirty="0" smtClean="0"/>
              <a:t> </a:t>
            </a:r>
          </a:p>
          <a:p>
            <a:r>
              <a:rPr lang="en-GB" dirty="0" smtClean="0"/>
              <a:t>Environmental protection;</a:t>
            </a:r>
            <a:endParaRPr lang="en-GB" dirty="0"/>
          </a:p>
          <a:p>
            <a:r>
              <a:rPr lang="en-GB" dirty="0" smtClean="0"/>
              <a:t>Respect </a:t>
            </a:r>
            <a:r>
              <a:rPr lang="en-GB" dirty="0"/>
              <a:t>contractual obligations in customer service </a:t>
            </a:r>
            <a:r>
              <a:rPr lang="en-GB" dirty="0" smtClean="0"/>
              <a:t>agreements;</a:t>
            </a:r>
            <a:endParaRPr lang="en-GB" dirty="0"/>
          </a:p>
          <a:p>
            <a:r>
              <a:rPr lang="en-GB" dirty="0" smtClean="0"/>
              <a:t>Respect </a:t>
            </a:r>
            <a:r>
              <a:rPr lang="en-GB" dirty="0"/>
              <a:t>the privacy of other users.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71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of consumer associations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Advocacy and lobbying for effective regulatory environment to support consumers' </a:t>
            </a:r>
            <a:r>
              <a:rPr lang="en-GB" dirty="0"/>
              <a:t>realisation </a:t>
            </a:r>
            <a:r>
              <a:rPr lang="en-GB" dirty="0" smtClean="0"/>
              <a:t>of their rights</a:t>
            </a:r>
          </a:p>
          <a:p>
            <a:r>
              <a:rPr lang="en-GB" dirty="0" smtClean="0"/>
              <a:t>Call on industry to be responsive to consumer needs </a:t>
            </a:r>
          </a:p>
          <a:p>
            <a:r>
              <a:rPr lang="en-GB" dirty="0"/>
              <a:t> Consumer representation </a:t>
            </a:r>
            <a:endParaRPr lang="en-GB" dirty="0" smtClean="0"/>
          </a:p>
          <a:p>
            <a:r>
              <a:rPr lang="en-GB" dirty="0"/>
              <a:t>Consumer education and awareness </a:t>
            </a:r>
          </a:p>
          <a:p>
            <a:r>
              <a:rPr lang="en-GB" dirty="0" smtClean="0"/>
              <a:t>Campaigns on consumer concerns, e.g.: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-WCRD 2014: “Fix our phone rights”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-Proposals for updating the UNGCP to address 	consumer issues in the digital age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-Through CI, lobby global and regional community (ITU, 	ISO, OECD, COMESA) on CP in the 	digital arena</a:t>
            </a:r>
          </a:p>
        </p:txBody>
      </p:sp>
    </p:spTree>
    <p:extLst>
      <p:ext uri="{BB962C8B-B14F-4D97-AF65-F5344CB8AC3E}">
        <p14:creationId xmlns:p14="http://schemas.microsoft.com/office/powerpoint/2010/main" val="165121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Consumer expectations from other stakeholders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Regulators have a role of creating </a:t>
            </a:r>
            <a:r>
              <a:rPr lang="en-US" dirty="0"/>
              <a:t>an enabling environment for consumers to exercise their rights in ICT sector.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ensure that </a:t>
            </a:r>
            <a:r>
              <a:rPr lang="en-US" dirty="0" smtClean="0"/>
              <a:t>consumer rights </a:t>
            </a:r>
            <a:r>
              <a:rPr lang="en-US" dirty="0"/>
              <a:t>are </a:t>
            </a:r>
            <a:r>
              <a:rPr lang="en-US" dirty="0" smtClean="0"/>
              <a:t>upheld/ </a:t>
            </a:r>
            <a:r>
              <a:rPr lang="en-US" dirty="0" err="1" smtClean="0"/>
              <a:t>realised</a:t>
            </a:r>
            <a:endParaRPr lang="en-US" dirty="0" smtClean="0"/>
          </a:p>
          <a:p>
            <a:r>
              <a:rPr lang="en-US" dirty="0" smtClean="0"/>
              <a:t>By ensuring that </a:t>
            </a:r>
            <a:r>
              <a:rPr lang="en-US" dirty="0"/>
              <a:t>transparency in </a:t>
            </a:r>
            <a:r>
              <a:rPr lang="en-US" dirty="0" smtClean="0"/>
              <a:t>contract negotiations </a:t>
            </a:r>
            <a:r>
              <a:rPr lang="en-US" dirty="0"/>
              <a:t>and </a:t>
            </a:r>
            <a:r>
              <a:rPr lang="en-US" dirty="0" smtClean="0"/>
              <a:t>contents</a:t>
            </a:r>
          </a:p>
          <a:p>
            <a:r>
              <a:rPr lang="en-US" dirty="0" smtClean="0"/>
              <a:t>Engage </a:t>
            </a:r>
            <a:r>
              <a:rPr lang="en-US" dirty="0"/>
              <a:t>consumers in policy and decision making, support consumer </a:t>
            </a:r>
            <a:r>
              <a:rPr lang="en-US" dirty="0" err="1"/>
              <a:t>organisations</a:t>
            </a:r>
            <a:r>
              <a:rPr lang="en-US" dirty="0"/>
              <a:t> </a:t>
            </a:r>
            <a:r>
              <a:rPr lang="en-US" dirty="0" smtClean="0"/>
              <a:t>to enable them provide feedback </a:t>
            </a:r>
            <a:r>
              <a:rPr lang="en-US" dirty="0"/>
              <a:t>through credible research, undertake consumer education </a:t>
            </a:r>
            <a:r>
              <a:rPr lang="en-US" dirty="0" err="1"/>
              <a:t>programmes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1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GB" dirty="0" smtClean="0"/>
              <a:t>Mobile sector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686800" cy="49530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Provide </a:t>
            </a:r>
            <a:r>
              <a:rPr lang="en-US" sz="2000" dirty="0"/>
              <a:t>consumers with access to an affordable, reliable </a:t>
            </a:r>
            <a:r>
              <a:rPr lang="en-US" sz="2000" dirty="0" smtClean="0"/>
              <a:t>service: consistent </a:t>
            </a:r>
            <a:r>
              <a:rPr lang="en-US" sz="2000" dirty="0"/>
              <a:t>and of a high quality without drop outs in service. </a:t>
            </a:r>
            <a:endParaRPr lang="en-GB" sz="2000" dirty="0"/>
          </a:p>
          <a:p>
            <a:pPr algn="just"/>
            <a:r>
              <a:rPr lang="en-US" sz="2000" dirty="0" smtClean="0"/>
              <a:t>Provide </a:t>
            </a:r>
            <a:r>
              <a:rPr lang="en-US" sz="2000" dirty="0"/>
              <a:t>consumers with fair contracts explained in clear, complete and accessible </a:t>
            </a:r>
            <a:r>
              <a:rPr lang="en-US" sz="2000" dirty="0" smtClean="0"/>
              <a:t>language:</a:t>
            </a:r>
            <a:r>
              <a:rPr lang="en-US" sz="2000" dirty="0"/>
              <a:t> </a:t>
            </a:r>
            <a:r>
              <a:rPr lang="en-US" sz="2000" dirty="0" smtClean="0"/>
              <a:t>to enable consumers exercise </a:t>
            </a:r>
            <a:r>
              <a:rPr lang="en-US" sz="2000" dirty="0"/>
              <a:t>their right to make informed </a:t>
            </a:r>
            <a:r>
              <a:rPr lang="en-US" sz="2000" dirty="0" smtClean="0"/>
              <a:t>choices.</a:t>
            </a:r>
          </a:p>
          <a:p>
            <a:pPr algn="just"/>
            <a:r>
              <a:rPr lang="en-US" sz="2000" dirty="0" smtClean="0"/>
              <a:t>Provide </a:t>
            </a:r>
            <a:r>
              <a:rPr lang="en-US" sz="2000" dirty="0"/>
              <a:t>consumers with fair and transparent </a:t>
            </a:r>
            <a:r>
              <a:rPr lang="en-US" sz="2000" dirty="0" smtClean="0"/>
              <a:t>billing: to ensure fairness </a:t>
            </a:r>
            <a:r>
              <a:rPr lang="en-US" sz="2000" dirty="0"/>
              <a:t>and transparency in </a:t>
            </a:r>
            <a:r>
              <a:rPr lang="en-US" sz="2000" dirty="0" smtClean="0"/>
              <a:t>bills</a:t>
            </a:r>
            <a:r>
              <a:rPr lang="en-US" sz="2000" dirty="0"/>
              <a:t>, and protection from billing </a:t>
            </a:r>
            <a:r>
              <a:rPr lang="en-US" sz="2000" dirty="0" smtClean="0"/>
              <a:t>fraud.</a:t>
            </a:r>
            <a:endParaRPr lang="en-US" sz="2000" dirty="0"/>
          </a:p>
          <a:p>
            <a:pPr algn="just"/>
            <a:r>
              <a:rPr lang="en-US" sz="2000" dirty="0" smtClean="0"/>
              <a:t>Provide </a:t>
            </a:r>
            <a:r>
              <a:rPr lang="en-US" sz="2000" dirty="0"/>
              <a:t>consumers with security and power over their own </a:t>
            </a:r>
            <a:r>
              <a:rPr lang="en-US" sz="2000" dirty="0" smtClean="0"/>
              <a:t>information:</a:t>
            </a:r>
            <a:r>
              <a:rPr lang="en-US" sz="2000" dirty="0"/>
              <a:t> </a:t>
            </a:r>
            <a:r>
              <a:rPr lang="en-US" sz="2000" dirty="0" smtClean="0"/>
              <a:t>Telecoms </a:t>
            </a:r>
            <a:r>
              <a:rPr lang="en-US" sz="2000" dirty="0"/>
              <a:t>providers and regulators </a:t>
            </a:r>
            <a:r>
              <a:rPr lang="en-US" sz="2000" dirty="0" smtClean="0"/>
              <a:t>must </a:t>
            </a:r>
            <a:r>
              <a:rPr lang="en-US" sz="2000" dirty="0"/>
              <a:t>protect the personal data that consumers give up in order to use mobile services. </a:t>
            </a:r>
            <a:r>
              <a:rPr lang="en-US" sz="2000" dirty="0" smtClean="0"/>
              <a:t>Consumers </a:t>
            </a:r>
            <a:r>
              <a:rPr lang="en-US" sz="2000" dirty="0"/>
              <a:t>must be able to set the terms of how this data is </a:t>
            </a:r>
            <a:r>
              <a:rPr lang="en-US" sz="2000" dirty="0" smtClean="0"/>
              <a:t>used.</a:t>
            </a:r>
            <a:endParaRPr lang="en-US" sz="2000" dirty="0"/>
          </a:p>
          <a:p>
            <a:pPr algn="just"/>
            <a:r>
              <a:rPr lang="en-US" sz="2000" dirty="0" smtClean="0"/>
              <a:t>Listen </a:t>
            </a:r>
            <a:r>
              <a:rPr lang="en-US" sz="2000" dirty="0"/>
              <a:t>and respond to consumer </a:t>
            </a:r>
            <a:r>
              <a:rPr lang="en-US" sz="2000" dirty="0" smtClean="0"/>
              <a:t>complaints: Telecom </a:t>
            </a:r>
            <a:r>
              <a:rPr lang="en-US" sz="2000" dirty="0"/>
              <a:t>providers should have effective complaints systems and if consumers are not satisfied there should be redress mechanisms to ensure a fair outcome. </a:t>
            </a:r>
            <a:r>
              <a:rPr lang="en-US" sz="2000" dirty="0" smtClean="0"/>
              <a:t>There should be provisions to </a:t>
            </a:r>
            <a:r>
              <a:rPr lang="en-US" sz="2000" dirty="0" err="1"/>
              <a:t>penalise</a:t>
            </a:r>
            <a:r>
              <a:rPr lang="en-US" sz="2000" dirty="0"/>
              <a:t> providers for abusive and unjust business </a:t>
            </a:r>
            <a:r>
              <a:rPr lang="en-US" sz="2000" dirty="0" smtClean="0"/>
              <a:t>practices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3017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GB" dirty="0" smtClean="0"/>
              <a:t>Internet (revision of UNGCP)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Address consumers’ loss of control over their personal information online, including the preventative measure of limiting the</a:t>
            </a:r>
            <a:br>
              <a:rPr lang="en-GB" dirty="0"/>
            </a:br>
            <a:r>
              <a:rPr lang="en-GB" dirty="0"/>
              <a:t>information that is collected about consumers to begin with, as</a:t>
            </a:r>
            <a:br>
              <a:rPr lang="en-GB" dirty="0"/>
            </a:br>
            <a:r>
              <a:rPr lang="en-GB" dirty="0"/>
              <a:t>well as treatment of security and remedies against the loss of</a:t>
            </a:r>
            <a:br>
              <a:rPr lang="en-GB" dirty="0"/>
            </a:br>
            <a:r>
              <a:rPr lang="en-GB" dirty="0"/>
              <a:t>personal information.</a:t>
            </a:r>
            <a:br>
              <a:rPr lang="en-GB" dirty="0"/>
            </a:br>
            <a:endParaRPr lang="en-GB" dirty="0" smtClean="0"/>
          </a:p>
          <a:p>
            <a:r>
              <a:rPr lang="en-GB" dirty="0" smtClean="0"/>
              <a:t>Promote </a:t>
            </a:r>
            <a:r>
              <a:rPr lang="en-GB" dirty="0"/>
              <a:t>public access to codes, standards and compliance documentation, as well as safety information, over the </a:t>
            </a:r>
            <a:r>
              <a:rPr lang="en-GB" dirty="0" smtClean="0"/>
              <a:t>Internet.</a:t>
            </a:r>
            <a:endParaRPr lang="en-GB" dirty="0"/>
          </a:p>
          <a:p>
            <a:r>
              <a:rPr lang="en-GB" dirty="0" smtClean="0"/>
              <a:t>Promote </a:t>
            </a:r>
            <a:r>
              <a:rPr lang="en-GB" dirty="0"/>
              <a:t>the creation, dissemination and preservation of content</a:t>
            </a:r>
            <a:br>
              <a:rPr lang="en-GB" dirty="0"/>
            </a:br>
            <a:r>
              <a:rPr lang="en-GB" dirty="0"/>
              <a:t>in diverse languages and accessible </a:t>
            </a:r>
            <a:r>
              <a:rPr lang="en-GB" dirty="0" smtClean="0"/>
              <a:t>formats.</a:t>
            </a:r>
            <a:endParaRPr lang="en-GB" dirty="0"/>
          </a:p>
          <a:p>
            <a:r>
              <a:rPr lang="en-GB" dirty="0" smtClean="0"/>
              <a:t>Promote </a:t>
            </a:r>
            <a:r>
              <a:rPr lang="en-GB" dirty="0"/>
              <a:t>affordable access to the Internet, and require governments and businesses to uphold the principles of network </a:t>
            </a:r>
            <a:r>
              <a:rPr lang="en-GB" dirty="0" smtClean="0"/>
              <a:t>neutrality.</a:t>
            </a:r>
            <a:endParaRPr lang="en-GB" dirty="0"/>
          </a:p>
          <a:p>
            <a:r>
              <a:rPr lang="en-GB" dirty="0" smtClean="0"/>
              <a:t>Ensure </a:t>
            </a:r>
            <a:r>
              <a:rPr lang="en-GB" dirty="0"/>
              <a:t>that consumers retain access to their own data in formats</a:t>
            </a:r>
            <a:br>
              <a:rPr lang="en-GB" dirty="0"/>
            </a:br>
            <a:r>
              <a:rPr lang="en-GB" dirty="0"/>
              <a:t>that they can use, through the use of open standards.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038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952500"/>
          </a:xfrm>
        </p:spPr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34400" cy="5181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GB" dirty="0" smtClean="0"/>
              <a:t>All stakeholders must play their role to ensure that consumers are both informed and protected.  </a:t>
            </a:r>
          </a:p>
          <a:p>
            <a:pPr algn="just"/>
            <a:r>
              <a:rPr lang="en-GB" dirty="0" smtClean="0"/>
              <a:t>An informed consumer is aware of his/her rights </a:t>
            </a:r>
            <a:r>
              <a:rPr lang="en-GB" dirty="0"/>
              <a:t>and can </a:t>
            </a:r>
            <a:r>
              <a:rPr lang="en-GB" dirty="0" smtClean="0"/>
              <a:t>assert them. He/she is </a:t>
            </a:r>
            <a:r>
              <a:rPr lang="en-GB" dirty="0"/>
              <a:t>better equipped </a:t>
            </a:r>
            <a:r>
              <a:rPr lang="en-GB" dirty="0" smtClean="0"/>
              <a:t>to assess </a:t>
            </a:r>
            <a:r>
              <a:rPr lang="en-GB" dirty="0"/>
              <a:t>the available </a:t>
            </a:r>
            <a:r>
              <a:rPr lang="en-GB" dirty="0" smtClean="0"/>
              <a:t>choices and make informed decisions in the market hence promoting competition among service providers. </a:t>
            </a:r>
          </a:p>
          <a:p>
            <a:pPr algn="just"/>
            <a:r>
              <a:rPr lang="en-GB" dirty="0" smtClean="0"/>
              <a:t>The </a:t>
            </a:r>
            <a:r>
              <a:rPr lang="en-GB" dirty="0"/>
              <a:t>consumer </a:t>
            </a:r>
            <a:r>
              <a:rPr lang="en-GB" dirty="0" smtClean="0"/>
              <a:t>is further protected when regulators </a:t>
            </a:r>
            <a:r>
              <a:rPr lang="en-GB" dirty="0"/>
              <a:t>and legislators </a:t>
            </a:r>
            <a:r>
              <a:rPr lang="en-GB" dirty="0" smtClean="0"/>
              <a:t>ensure that there is an enabling environment for industry to operate and cater to consumer needs by removing anti-competitive practices in the industry.</a:t>
            </a:r>
          </a:p>
          <a:p>
            <a:pPr algn="just"/>
            <a:r>
              <a:rPr lang="en-GB" dirty="0" smtClean="0"/>
              <a:t>For the consumer to be both informed and protected, certain consumer protection instruments are hence necessary such as legislations and setting of minimum standards specifying requirements that address </a:t>
            </a:r>
            <a:r>
              <a:rPr lang="en-GB" dirty="0"/>
              <a:t>consumer </a:t>
            </a:r>
            <a:r>
              <a:rPr lang="en-GB" dirty="0" smtClean="0"/>
              <a:t>needs in the market.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6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328BC23BD5344CBCA7430E2D39B155" ma:contentTypeVersion="1" ma:contentTypeDescription="Create a new document." ma:contentTypeScope="" ma:versionID="f8170835b184bb5c2c2f7b577ac7d12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16D643-CA03-4FF7-AFA9-15CA9B77001C}"/>
</file>

<file path=customXml/itemProps2.xml><?xml version="1.0" encoding="utf-8"?>
<ds:datastoreItem xmlns:ds="http://schemas.openxmlformats.org/officeDocument/2006/customXml" ds:itemID="{5DF19FD5-4F56-4BE1-8176-CD15E9C5E540}"/>
</file>

<file path=customXml/itemProps3.xml><?xml version="1.0" encoding="utf-8"?>
<ds:datastoreItem xmlns:ds="http://schemas.openxmlformats.org/officeDocument/2006/customXml" ds:itemID="{446EB0E6-F308-4111-86E1-0274BC8435D3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712</TotalTime>
  <Words>499</Words>
  <Application>Microsoft Office PowerPoint</Application>
  <PresentationFormat>On-screen Show (4:3)</PresentationFormat>
  <Paragraphs>74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Creating Space for Consumer Rights in the ICT Sector  Celine AWUOR Consumer Information Network- Kenya</vt:lpstr>
      <vt:lpstr>About CIN</vt:lpstr>
      <vt:lpstr>Consumer Rights in the ICT Sector (COMESA Guidelines)</vt:lpstr>
      <vt:lpstr>Consumer responsibilities </vt:lpstr>
      <vt:lpstr>Role of consumer associations</vt:lpstr>
      <vt:lpstr>Consumer expectations from other stakeholders </vt:lpstr>
      <vt:lpstr>Mobile sector</vt:lpstr>
      <vt:lpstr>Internet (revision of UNGCP)</vt:lpstr>
      <vt:lpstr>Conclusion</vt:lpstr>
      <vt:lpstr>PowerPoint Presentation</vt:lpstr>
    </vt:vector>
  </TitlesOfParts>
  <Company>Consumer Information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 presentation</dc:title>
  <dc:creator>Celine</dc:creator>
  <cp:lastModifiedBy>umutoni-pc</cp:lastModifiedBy>
  <cp:revision>35</cp:revision>
  <dcterms:created xsi:type="dcterms:W3CDTF">2015-11-20T06:03:06Z</dcterms:created>
  <dcterms:modified xsi:type="dcterms:W3CDTF">2015-11-23T12:18:49Z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0x0101001B328BC23BD5344CBCA7430E2D39B155</vt:lpwstr>
  </property>
</Properties>
</file>