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4"/>
  </p:notesMasterIdLst>
  <p:sldIdLst>
    <p:sldId id="505" r:id="rId5"/>
    <p:sldId id="514" r:id="rId6"/>
    <p:sldId id="504" r:id="rId7"/>
    <p:sldId id="511" r:id="rId8"/>
    <p:sldId id="513" r:id="rId9"/>
    <p:sldId id="542" r:id="rId10"/>
    <p:sldId id="543" r:id="rId11"/>
    <p:sldId id="531" r:id="rId12"/>
    <p:sldId id="532" r:id="rId13"/>
    <p:sldId id="377" r:id="rId14"/>
    <p:sldId id="507" r:id="rId15"/>
    <p:sldId id="544" r:id="rId16"/>
    <p:sldId id="508" r:id="rId17"/>
    <p:sldId id="380" r:id="rId18"/>
    <p:sldId id="510" r:id="rId19"/>
    <p:sldId id="381" r:id="rId20"/>
    <p:sldId id="515" r:id="rId21"/>
    <p:sldId id="383" r:id="rId22"/>
    <p:sldId id="384" r:id="rId23"/>
    <p:sldId id="385" r:id="rId24"/>
    <p:sldId id="386" r:id="rId25"/>
    <p:sldId id="387" r:id="rId26"/>
    <p:sldId id="388" r:id="rId27"/>
    <p:sldId id="389" r:id="rId28"/>
    <p:sldId id="533" r:id="rId29"/>
    <p:sldId id="535" r:id="rId30"/>
    <p:sldId id="536" r:id="rId31"/>
    <p:sldId id="538" r:id="rId32"/>
    <p:sldId id="537" r:id="rId33"/>
    <p:sldId id="517" r:id="rId34"/>
    <p:sldId id="518" r:id="rId35"/>
    <p:sldId id="519" r:id="rId36"/>
    <p:sldId id="520" r:id="rId37"/>
    <p:sldId id="521" r:id="rId38"/>
    <p:sldId id="534" r:id="rId39"/>
    <p:sldId id="397" r:id="rId40"/>
    <p:sldId id="539" r:id="rId41"/>
    <p:sldId id="398" r:id="rId42"/>
    <p:sldId id="541" r:id="rId43"/>
  </p:sldIdLst>
  <p:sldSz cx="9144000" cy="5143500" type="screen16x9"/>
  <p:notesSz cx="6797675" cy="9928225"/>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AA26D4B-C8F8-4D3E-856A-81CF4DCB6D7E}">
          <p14:sldIdLst>
            <p14:sldId id="505"/>
            <p14:sldId id="514"/>
            <p14:sldId id="504"/>
            <p14:sldId id="511"/>
            <p14:sldId id="513"/>
            <p14:sldId id="542"/>
            <p14:sldId id="543"/>
            <p14:sldId id="531"/>
            <p14:sldId id="532"/>
            <p14:sldId id="377"/>
            <p14:sldId id="507"/>
            <p14:sldId id="544"/>
            <p14:sldId id="508"/>
            <p14:sldId id="380"/>
            <p14:sldId id="510"/>
            <p14:sldId id="381"/>
            <p14:sldId id="515"/>
            <p14:sldId id="383"/>
            <p14:sldId id="384"/>
            <p14:sldId id="385"/>
            <p14:sldId id="386"/>
            <p14:sldId id="387"/>
            <p14:sldId id="388"/>
            <p14:sldId id="389"/>
            <p14:sldId id="533"/>
            <p14:sldId id="535"/>
            <p14:sldId id="536"/>
            <p14:sldId id="538"/>
            <p14:sldId id="537"/>
            <p14:sldId id="517"/>
            <p14:sldId id="518"/>
            <p14:sldId id="519"/>
            <p14:sldId id="520"/>
            <p14:sldId id="521"/>
            <p14:sldId id="534"/>
            <p14:sldId id="397"/>
            <p14:sldId id="539"/>
            <p14:sldId id="398"/>
            <p14:sldId id="541"/>
          </p14:sldIdLst>
        </p14:section>
        <p14:section name="Backup" id="{EBD9C4EC-3CBE-4AB0-9BD9-F6751110681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4C4"/>
    <a:srgbClr val="990099"/>
    <a:srgbClr val="0099FF"/>
    <a:srgbClr val="0066FF"/>
    <a:srgbClr val="044972"/>
    <a:srgbClr val="262626"/>
    <a:srgbClr val="E30082"/>
    <a:srgbClr val="EF001F"/>
    <a:srgbClr val="F99595"/>
    <a:srgbClr val="8CD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6" autoAdjust="0"/>
    <p:restoredTop sz="93961" autoAdjust="0"/>
  </p:normalViewPr>
  <p:slideViewPr>
    <p:cSldViewPr>
      <p:cViewPr varScale="1">
        <p:scale>
          <a:sx n="85" d="100"/>
          <a:sy n="85" d="100"/>
        </p:scale>
        <p:origin x="528" y="7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mnimva\Documents\Excel%20stuff\Spectrum%20tool\headline%20speeds%20vs%20reality.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mnimva\Documents\A&amp;O%20processes\Audit\mobile%20data%20use%20cases%20and%20usage.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omnimva\Documents\Conferences\IQPC%20Vienna%20Sep2013%20(CEM)\QoS%20QoE%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mnimva\Documents\Interesting\bitrate%20vs%20www%20watiting%20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Technology!$C$40</c:f>
          <c:strCache>
            <c:ptCount val="1"/>
            <c:pt idx="0">
              <c:v>Headline speeds versus reality</c:v>
            </c:pt>
          </c:strCache>
        </c:strRef>
      </c:tx>
      <c:layout/>
      <c:overlay val="0"/>
      <c:txPr>
        <a:bodyPr/>
        <a:lstStyle/>
        <a:p>
          <a:pPr>
            <a:defRPr sz="1600"/>
          </a:pPr>
          <a:endParaRPr lang="fi-FI"/>
        </a:p>
      </c:txPr>
    </c:title>
    <c:autoTitleDeleted val="0"/>
    <c:plotArea>
      <c:layout/>
      <c:barChart>
        <c:barDir val="col"/>
        <c:grouping val="clustered"/>
        <c:varyColors val="0"/>
        <c:ser>
          <c:idx val="0"/>
          <c:order val="0"/>
          <c:tx>
            <c:strRef>
              <c:f>Technology!$D$41</c:f>
              <c:strCache>
                <c:ptCount val="1"/>
                <c:pt idx="0">
                  <c:v>Headline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cat>
            <c:strRef>
              <c:f>Technology!$C$74:$C$78</c:f>
              <c:strCache>
                <c:ptCount val="5"/>
                <c:pt idx="0">
                  <c:v>7.2 HSPA R6</c:v>
                </c:pt>
                <c:pt idx="1">
                  <c:v>14 HSPA R6</c:v>
                </c:pt>
                <c:pt idx="2">
                  <c:v>21 HSPA+ R7 </c:v>
                </c:pt>
                <c:pt idx="3">
                  <c:v>42 HSPA+ R8 </c:v>
                </c:pt>
                <c:pt idx="4">
                  <c:v>100 LTE R8</c:v>
                </c:pt>
              </c:strCache>
            </c:strRef>
          </c:cat>
          <c:val>
            <c:numRef>
              <c:f>Technology!$D$74:$D$78</c:f>
              <c:numCache>
                <c:formatCode>General</c:formatCode>
                <c:ptCount val="5"/>
                <c:pt idx="0">
                  <c:v>7.2</c:v>
                </c:pt>
                <c:pt idx="1">
                  <c:v>14</c:v>
                </c:pt>
                <c:pt idx="2">
                  <c:v>21</c:v>
                </c:pt>
                <c:pt idx="3">
                  <c:v>42</c:v>
                </c:pt>
                <c:pt idx="4">
                  <c:v>100</c:v>
                </c:pt>
              </c:numCache>
            </c:numRef>
          </c:val>
        </c:ser>
        <c:ser>
          <c:idx val="1"/>
          <c:order val="1"/>
          <c:tx>
            <c:strRef>
              <c:f>Technology!$E$41</c:f>
              <c:strCache>
                <c:ptCount val="1"/>
                <c:pt idx="0">
                  <c:v>Reality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cat>
            <c:strRef>
              <c:f>Technology!$C$74:$C$78</c:f>
              <c:strCache>
                <c:ptCount val="5"/>
                <c:pt idx="0">
                  <c:v>7.2 HSPA R6</c:v>
                </c:pt>
                <c:pt idx="1">
                  <c:v>14 HSPA R6</c:v>
                </c:pt>
                <c:pt idx="2">
                  <c:v>21 HSPA+ R7 </c:v>
                </c:pt>
                <c:pt idx="3">
                  <c:v>42 HSPA+ R8 </c:v>
                </c:pt>
                <c:pt idx="4">
                  <c:v>100 LTE R8</c:v>
                </c:pt>
              </c:strCache>
            </c:strRef>
          </c:cat>
          <c:val>
            <c:numRef>
              <c:f>Technology!$E$74:$E$78</c:f>
              <c:numCache>
                <c:formatCode>General</c:formatCode>
                <c:ptCount val="5"/>
                <c:pt idx="0">
                  <c:v>4.0999999999999996</c:v>
                </c:pt>
                <c:pt idx="1">
                  <c:v>4.919999999999999</c:v>
                </c:pt>
                <c:pt idx="2">
                  <c:v>5.1659999999999995</c:v>
                </c:pt>
                <c:pt idx="3">
                  <c:v>10.848599999999999</c:v>
                </c:pt>
                <c:pt idx="4">
                  <c:v>28.20636</c:v>
                </c:pt>
              </c:numCache>
            </c:numRef>
          </c:val>
        </c:ser>
        <c:dLbls>
          <c:showLegendKey val="0"/>
          <c:showVal val="0"/>
          <c:showCatName val="0"/>
          <c:showSerName val="0"/>
          <c:showPercent val="0"/>
          <c:showBubbleSize val="0"/>
        </c:dLbls>
        <c:gapWidth val="150"/>
        <c:axId val="336720128"/>
        <c:axId val="336720520"/>
      </c:barChart>
      <c:catAx>
        <c:axId val="336720128"/>
        <c:scaling>
          <c:orientation val="minMax"/>
        </c:scaling>
        <c:delete val="0"/>
        <c:axPos val="b"/>
        <c:numFmt formatCode="General" sourceLinked="0"/>
        <c:majorTickMark val="out"/>
        <c:minorTickMark val="none"/>
        <c:tickLblPos val="nextTo"/>
        <c:txPr>
          <a:bodyPr/>
          <a:lstStyle/>
          <a:p>
            <a:pPr>
              <a:defRPr sz="1200"/>
            </a:pPr>
            <a:endParaRPr lang="fi-FI"/>
          </a:p>
        </c:txPr>
        <c:crossAx val="336720520"/>
        <c:crosses val="autoZero"/>
        <c:auto val="1"/>
        <c:lblAlgn val="ctr"/>
        <c:lblOffset val="100"/>
        <c:noMultiLvlLbl val="0"/>
      </c:catAx>
      <c:valAx>
        <c:axId val="336720520"/>
        <c:scaling>
          <c:orientation val="minMax"/>
        </c:scaling>
        <c:delete val="0"/>
        <c:axPos val="l"/>
        <c:majorGridlines/>
        <c:title>
          <c:tx>
            <c:rich>
              <a:bodyPr rot="-5400000" vert="horz"/>
              <a:lstStyle/>
              <a:p>
                <a:pPr>
                  <a:defRPr/>
                </a:pPr>
                <a:r>
                  <a:rPr lang="en-GB"/>
                  <a:t>Mbit/s</a:t>
                </a:r>
              </a:p>
            </c:rich>
          </c:tx>
          <c:layout/>
          <c:overlay val="0"/>
        </c:title>
        <c:numFmt formatCode="General" sourceLinked="1"/>
        <c:majorTickMark val="out"/>
        <c:minorTickMark val="none"/>
        <c:tickLblPos val="nextTo"/>
        <c:crossAx val="336720128"/>
        <c:crosses val="autoZero"/>
        <c:crossBetween val="between"/>
      </c:valAx>
    </c:plotArea>
    <c:legend>
      <c:legendPos val="t"/>
      <c:layout/>
      <c:overlay val="0"/>
      <c:txPr>
        <a:bodyPr/>
        <a:lstStyle/>
        <a:p>
          <a:pPr>
            <a:defRPr sz="1400"/>
          </a:pPr>
          <a:endParaRPr lang="fi-FI"/>
        </a:p>
      </c:txPr>
    </c:legend>
    <c:plotVisOnly val="1"/>
    <c:dispBlanksAs val="gap"/>
    <c:showDLblsOverMax val="0"/>
  </c:chart>
  <c:spPr>
    <a:ln>
      <a:noFill/>
    </a:ln>
  </c:spPr>
  <c:txPr>
    <a:bodyPr/>
    <a:lstStyle/>
    <a:p>
      <a:pPr>
        <a:defRPr sz="11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93371791556306E-2"/>
          <c:y val="0.14871138853184707"/>
          <c:w val="0.92530358438231419"/>
          <c:h val="0.75295895574100591"/>
        </c:manualLayout>
      </c:layout>
      <c:barChart>
        <c:barDir val="col"/>
        <c:grouping val="clustered"/>
        <c:varyColors val="0"/>
        <c:ser>
          <c:idx val="0"/>
          <c:order val="0"/>
          <c:tx>
            <c:strRef>
              <c:f>Sheet1!$K$31</c:f>
              <c:strCache>
                <c:ptCount val="1"/>
                <c:pt idx="0">
                  <c:v>Subscribers using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Sheet1!$J$32:$J$37</c:f>
              <c:strCache>
                <c:ptCount val="6"/>
                <c:pt idx="0">
                  <c:v>General Browsing</c:v>
                </c:pt>
                <c:pt idx="1">
                  <c:v>Video Streaming</c:v>
                </c:pt>
                <c:pt idx="2">
                  <c:v>P2P</c:v>
                </c:pt>
                <c:pt idx="3">
                  <c:v>Gaming</c:v>
                </c:pt>
                <c:pt idx="4">
                  <c:v>VoIP</c:v>
                </c:pt>
                <c:pt idx="5">
                  <c:v>M2M</c:v>
                </c:pt>
              </c:strCache>
            </c:strRef>
          </c:cat>
          <c:val>
            <c:numRef>
              <c:f>Sheet1!$K$32:$K$37</c:f>
              <c:numCache>
                <c:formatCode>0%</c:formatCode>
                <c:ptCount val="6"/>
                <c:pt idx="0">
                  <c:v>0.72</c:v>
                </c:pt>
                <c:pt idx="1">
                  <c:v>0.2</c:v>
                </c:pt>
                <c:pt idx="2">
                  <c:v>7.0000000000000007E-2</c:v>
                </c:pt>
                <c:pt idx="3">
                  <c:v>0.05</c:v>
                </c:pt>
                <c:pt idx="4">
                  <c:v>0.05</c:v>
                </c:pt>
              </c:numCache>
            </c:numRef>
          </c:val>
        </c:ser>
        <c:ser>
          <c:idx val="1"/>
          <c:order val="1"/>
          <c:tx>
            <c:strRef>
              <c:f>Sheet1!$L$31</c:f>
              <c:strCache>
                <c:ptCount val="1"/>
                <c:pt idx="0">
                  <c:v>Share of data volume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numFmt formatCode="0.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Sheet1!$J$32:$J$37</c:f>
              <c:strCache>
                <c:ptCount val="6"/>
                <c:pt idx="0">
                  <c:v>General Browsing</c:v>
                </c:pt>
                <c:pt idx="1">
                  <c:v>Video Streaming</c:v>
                </c:pt>
                <c:pt idx="2">
                  <c:v>P2P</c:v>
                </c:pt>
                <c:pt idx="3">
                  <c:v>Gaming</c:v>
                </c:pt>
                <c:pt idx="4">
                  <c:v>VoIP</c:v>
                </c:pt>
                <c:pt idx="5">
                  <c:v>M2M</c:v>
                </c:pt>
              </c:strCache>
            </c:strRef>
          </c:cat>
          <c:val>
            <c:numRef>
              <c:f>Sheet1!$L$32:$L$37</c:f>
              <c:numCache>
                <c:formatCode>0.00%</c:formatCode>
                <c:ptCount val="6"/>
                <c:pt idx="0" formatCode="0%">
                  <c:v>0.2</c:v>
                </c:pt>
                <c:pt idx="1">
                  <c:v>0.70499999999999996</c:v>
                </c:pt>
                <c:pt idx="2">
                  <c:v>3.3000000000000002E-2</c:v>
                </c:pt>
                <c:pt idx="3">
                  <c:v>1.0999999999999999E-2</c:v>
                </c:pt>
                <c:pt idx="4">
                  <c:v>3.0000000000000001E-3</c:v>
                </c:pt>
                <c:pt idx="5">
                  <c:v>4.7E-2</c:v>
                </c:pt>
              </c:numCache>
            </c:numRef>
          </c:val>
        </c:ser>
        <c:dLbls>
          <c:showLegendKey val="0"/>
          <c:showVal val="0"/>
          <c:showCatName val="0"/>
          <c:showSerName val="0"/>
          <c:showPercent val="0"/>
          <c:showBubbleSize val="0"/>
        </c:dLbls>
        <c:gapWidth val="80"/>
        <c:axId val="351120520"/>
        <c:axId val="351120912"/>
      </c:barChart>
      <c:catAx>
        <c:axId val="351120520"/>
        <c:scaling>
          <c:orientation val="minMax"/>
        </c:scaling>
        <c:delete val="0"/>
        <c:axPos val="b"/>
        <c:numFmt formatCode="General" sourceLinked="1"/>
        <c:majorTickMark val="out"/>
        <c:minorTickMark val="none"/>
        <c:tickLblPos val="nextTo"/>
        <c:crossAx val="351120912"/>
        <c:crosses val="autoZero"/>
        <c:auto val="1"/>
        <c:lblAlgn val="ctr"/>
        <c:lblOffset val="100"/>
        <c:noMultiLvlLbl val="0"/>
      </c:catAx>
      <c:valAx>
        <c:axId val="351120912"/>
        <c:scaling>
          <c:orientation val="minMax"/>
        </c:scaling>
        <c:delete val="0"/>
        <c:axPos val="l"/>
        <c:majorGridlines/>
        <c:numFmt formatCode="0%" sourceLinked="1"/>
        <c:majorTickMark val="out"/>
        <c:minorTickMark val="none"/>
        <c:tickLblPos val="nextTo"/>
        <c:crossAx val="351120520"/>
        <c:crosses val="autoZero"/>
        <c:crossBetween val="between"/>
      </c:valAx>
      <c:spPr>
        <a:noFill/>
      </c:spPr>
    </c:plotArea>
    <c:legend>
      <c:legendPos val="t"/>
      <c:layout>
        <c:manualLayout>
          <c:xMode val="edge"/>
          <c:yMode val="edge"/>
          <c:x val="0.55927702849268224"/>
          <c:y val="0.34239207485645418"/>
          <c:w val="0.38694836100088048"/>
          <c:h val="0.27209357816281682"/>
        </c:manualLayout>
      </c:layout>
      <c:overlay val="0"/>
      <c:spPr>
        <a:solidFill>
          <a:schemeClr val="bg2"/>
        </a:solidFill>
        <a:ln>
          <a:solidFill>
            <a:schemeClr val="accent1"/>
          </a:solidFill>
        </a:ln>
      </c:spPr>
      <c:txPr>
        <a:bodyPr/>
        <a:lstStyle/>
        <a:p>
          <a:pPr>
            <a:defRPr sz="1600"/>
          </a:pPr>
          <a:endParaRPr lang="fi-FI"/>
        </a:p>
      </c:txPr>
    </c:legend>
    <c:plotVisOnly val="1"/>
    <c:dispBlanksAs val="gap"/>
    <c:showDLblsOverMax val="0"/>
  </c:chart>
  <c:spPr>
    <a:solidFill>
      <a:schemeClr val="bg1">
        <a:alpha val="80000"/>
      </a:schemeClr>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a:t>WWW Page Download Time [s] vs. Bitrate [kbit/s]</a:t>
            </a:r>
          </a:p>
        </c:rich>
      </c:tx>
      <c:layout/>
      <c:overlay val="0"/>
    </c:title>
    <c:autoTitleDeleted val="0"/>
    <c:plotArea>
      <c:layout/>
      <c:scatterChart>
        <c:scatterStyle val="lineMarker"/>
        <c:varyColors val="0"/>
        <c:ser>
          <c:idx val="0"/>
          <c:order val="0"/>
          <c:spPr>
            <a:ln w="28575">
              <a:solidFill>
                <a:schemeClr val="accent1"/>
              </a:solidFill>
            </a:ln>
          </c:spPr>
          <c:marker>
            <c:symbol val="none"/>
          </c:marker>
          <c:xVal>
            <c:numRef>
              <c:f>Sheet1!$A$7:$A$30</c:f>
              <c:numCache>
                <c:formatCode>#\,##0.00</c:formatCode>
                <c:ptCount val="24"/>
                <c:pt idx="0">
                  <c:v>1</c:v>
                </c:pt>
                <c:pt idx="1">
                  <c:v>100</c:v>
                </c:pt>
                <c:pt idx="2">
                  <c:v>200</c:v>
                </c:pt>
                <c:pt idx="3">
                  <c:v>300</c:v>
                </c:pt>
                <c:pt idx="4">
                  <c:v>400</c:v>
                </c:pt>
                <c:pt idx="5">
                  <c:v>500</c:v>
                </c:pt>
                <c:pt idx="6">
                  <c:v>600</c:v>
                </c:pt>
                <c:pt idx="7">
                  <c:v>700</c:v>
                </c:pt>
                <c:pt idx="8">
                  <c:v>800</c:v>
                </c:pt>
                <c:pt idx="9">
                  <c:v>900</c:v>
                </c:pt>
                <c:pt idx="10">
                  <c:v>1000</c:v>
                </c:pt>
                <c:pt idx="11">
                  <c:v>1500</c:v>
                </c:pt>
                <c:pt idx="12">
                  <c:v>2000</c:v>
                </c:pt>
                <c:pt idx="13">
                  <c:v>2500</c:v>
                </c:pt>
                <c:pt idx="14">
                  <c:v>3000</c:v>
                </c:pt>
                <c:pt idx="15">
                  <c:v>3500</c:v>
                </c:pt>
                <c:pt idx="16">
                  <c:v>4000</c:v>
                </c:pt>
                <c:pt idx="17">
                  <c:v>4500</c:v>
                </c:pt>
                <c:pt idx="18">
                  <c:v>5000</c:v>
                </c:pt>
                <c:pt idx="19">
                  <c:v>6000</c:v>
                </c:pt>
                <c:pt idx="20">
                  <c:v>7000</c:v>
                </c:pt>
                <c:pt idx="21">
                  <c:v>8000</c:v>
                </c:pt>
                <c:pt idx="22">
                  <c:v>9000</c:v>
                </c:pt>
                <c:pt idx="23">
                  <c:v>10000</c:v>
                </c:pt>
              </c:numCache>
            </c:numRef>
          </c:xVal>
          <c:yVal>
            <c:numRef>
              <c:f>Sheet1!$B$7:$B$30</c:f>
              <c:numCache>
                <c:formatCode>General</c:formatCode>
                <c:ptCount val="24"/>
                <c:pt idx="0">
                  <c:v>8001.1570000000002</c:v>
                </c:pt>
                <c:pt idx="1">
                  <c:v>81.156999999999996</c:v>
                </c:pt>
                <c:pt idx="2">
                  <c:v>41.156999999999996</c:v>
                </c:pt>
                <c:pt idx="3">
                  <c:v>27.823666666666668</c:v>
                </c:pt>
                <c:pt idx="4">
                  <c:v>21.157</c:v>
                </c:pt>
                <c:pt idx="5">
                  <c:v>17.157</c:v>
                </c:pt>
                <c:pt idx="6">
                  <c:v>14.490333333333334</c:v>
                </c:pt>
                <c:pt idx="7">
                  <c:v>12.585571428571429</c:v>
                </c:pt>
                <c:pt idx="8">
                  <c:v>11.157</c:v>
                </c:pt>
                <c:pt idx="9">
                  <c:v>10.045888888888889</c:v>
                </c:pt>
                <c:pt idx="10">
                  <c:v>9.157</c:v>
                </c:pt>
                <c:pt idx="11">
                  <c:v>6.4903333333333331</c:v>
                </c:pt>
                <c:pt idx="12">
                  <c:v>5.157</c:v>
                </c:pt>
                <c:pt idx="13">
                  <c:v>4.3570000000000002</c:v>
                </c:pt>
                <c:pt idx="14">
                  <c:v>3.8236666666666665</c:v>
                </c:pt>
                <c:pt idx="15">
                  <c:v>3.4427142857142856</c:v>
                </c:pt>
                <c:pt idx="16">
                  <c:v>3.157</c:v>
                </c:pt>
                <c:pt idx="17">
                  <c:v>2.9347777777777777</c:v>
                </c:pt>
                <c:pt idx="18">
                  <c:v>2.7570000000000001</c:v>
                </c:pt>
                <c:pt idx="19">
                  <c:v>2.4903333333333331</c:v>
                </c:pt>
                <c:pt idx="20">
                  <c:v>2.2998571428571428</c:v>
                </c:pt>
                <c:pt idx="21">
                  <c:v>2.157</c:v>
                </c:pt>
                <c:pt idx="22">
                  <c:v>2.0458888888888889</c:v>
                </c:pt>
                <c:pt idx="23">
                  <c:v>1.9570000000000001</c:v>
                </c:pt>
              </c:numCache>
            </c:numRef>
          </c:yVal>
          <c:smooth val="0"/>
        </c:ser>
        <c:dLbls>
          <c:showLegendKey val="0"/>
          <c:showVal val="0"/>
          <c:showCatName val="0"/>
          <c:showSerName val="0"/>
          <c:showPercent val="0"/>
          <c:showBubbleSize val="0"/>
        </c:dLbls>
        <c:axId val="351122480"/>
        <c:axId val="351122872"/>
      </c:scatterChart>
      <c:valAx>
        <c:axId val="351122480"/>
        <c:scaling>
          <c:orientation val="minMax"/>
          <c:max val="10000"/>
        </c:scaling>
        <c:delete val="0"/>
        <c:axPos val="b"/>
        <c:numFmt formatCode="#,###" sourceLinked="0"/>
        <c:majorTickMark val="out"/>
        <c:minorTickMark val="none"/>
        <c:tickLblPos val="nextTo"/>
        <c:txPr>
          <a:bodyPr/>
          <a:lstStyle/>
          <a:p>
            <a:pPr>
              <a:defRPr sz="1200"/>
            </a:pPr>
            <a:endParaRPr lang="fi-FI"/>
          </a:p>
        </c:txPr>
        <c:crossAx val="351122872"/>
        <c:crosses val="autoZero"/>
        <c:crossBetween val="midCat"/>
      </c:valAx>
      <c:valAx>
        <c:axId val="351122872"/>
        <c:scaling>
          <c:orientation val="minMax"/>
          <c:max val="50"/>
        </c:scaling>
        <c:delete val="0"/>
        <c:axPos val="l"/>
        <c:majorGridlines/>
        <c:numFmt formatCode="General" sourceLinked="1"/>
        <c:majorTickMark val="out"/>
        <c:minorTickMark val="none"/>
        <c:tickLblPos val="nextTo"/>
        <c:txPr>
          <a:bodyPr/>
          <a:lstStyle/>
          <a:p>
            <a:pPr>
              <a:defRPr sz="1200"/>
            </a:pPr>
            <a:endParaRPr lang="fi-FI"/>
          </a:p>
        </c:txPr>
        <c:crossAx val="351122480"/>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a:t>Web </a:t>
            </a:r>
            <a:r>
              <a:rPr lang="en-US" sz="1400" b="0" dirty="0" smtClean="0"/>
              <a:t>Browsing QoS and QoE</a:t>
            </a:r>
            <a:endParaRPr lang="en-US" sz="1400" b="0" dirty="0"/>
          </a:p>
        </c:rich>
      </c:tx>
      <c:layout/>
      <c:overlay val="0"/>
    </c:title>
    <c:autoTitleDeleted val="0"/>
    <c:plotArea>
      <c:layout/>
      <c:scatterChart>
        <c:scatterStyle val="lineMarker"/>
        <c:varyColors val="0"/>
        <c:ser>
          <c:idx val="0"/>
          <c:order val="1"/>
          <c:tx>
            <c:strRef>
              <c:f>Sheet1!$C$17</c:f>
              <c:strCache>
                <c:ptCount val="1"/>
                <c:pt idx="0">
                  <c:v>MOS</c:v>
                </c:pt>
              </c:strCache>
            </c:strRef>
          </c:tx>
          <c:spPr>
            <a:ln w="28575">
              <a:noFill/>
            </a:ln>
          </c:spPr>
          <c:marker>
            <c:symbol val="diamond"/>
            <c:size val="4"/>
          </c:marker>
          <c:xVal>
            <c:numRef>
              <c:f>Sheet1!$B$18:$B$1201</c:f>
              <c:numCache>
                <c:formatCode>0.00</c:formatCode>
                <c:ptCount val="1184"/>
                <c:pt idx="0">
                  <c:v>13.958351010303874</c:v>
                </c:pt>
                <c:pt idx="1">
                  <c:v>12.641545755508739</c:v>
                </c:pt>
                <c:pt idx="2">
                  <c:v>15.097387386113427</c:v>
                </c:pt>
                <c:pt idx="3">
                  <c:v>15.21866187173994</c:v>
                </c:pt>
                <c:pt idx="4">
                  <c:v>11.643019869158337</c:v>
                </c:pt>
                <c:pt idx="5">
                  <c:v>13.486753549919861</c:v>
                </c:pt>
                <c:pt idx="6">
                  <c:v>15.809736716476795</c:v>
                </c:pt>
                <c:pt idx="7">
                  <c:v>11.025873513658487</c:v>
                </c:pt>
                <c:pt idx="8">
                  <c:v>13.712905265454777</c:v>
                </c:pt>
                <c:pt idx="9">
                  <c:v>16.985845320583284</c:v>
                </c:pt>
                <c:pt idx="10">
                  <c:v>12.099107922509504</c:v>
                </c:pt>
                <c:pt idx="11">
                  <c:v>13.326546308255498</c:v>
                </c:pt>
                <c:pt idx="12">
                  <c:v>17.377462325468947</c:v>
                </c:pt>
                <c:pt idx="13">
                  <c:v>11.290917239833997</c:v>
                </c:pt>
                <c:pt idx="14">
                  <c:v>11.931501927325607</c:v>
                </c:pt>
                <c:pt idx="15">
                  <c:v>10.94113687837444</c:v>
                </c:pt>
                <c:pt idx="16">
                  <c:v>8.9581390556224392</c:v>
                </c:pt>
                <c:pt idx="17">
                  <c:v>8.8836931298814541</c:v>
                </c:pt>
                <c:pt idx="18">
                  <c:v>8.7070135734448915</c:v>
                </c:pt>
                <c:pt idx="19">
                  <c:v>8.2696324769792131</c:v>
                </c:pt>
                <c:pt idx="20">
                  <c:v>8.0579646037718788</c:v>
                </c:pt>
                <c:pt idx="21">
                  <c:v>8.8646194226437043</c:v>
                </c:pt>
                <c:pt idx="22">
                  <c:v>8.9170907471979266</c:v>
                </c:pt>
                <c:pt idx="23">
                  <c:v>10.099894372926482</c:v>
                </c:pt>
                <c:pt idx="24">
                  <c:v>9.4532205454040259</c:v>
                </c:pt>
                <c:pt idx="25">
                  <c:v>10.322234708091033</c:v>
                </c:pt>
                <c:pt idx="26">
                  <c:v>10.220675489441689</c:v>
                </c:pt>
                <c:pt idx="27">
                  <c:v>7.8957091647798983</c:v>
                </c:pt>
                <c:pt idx="28">
                  <c:v>10.1243019485552</c:v>
                </c:pt>
                <c:pt idx="29">
                  <c:v>12.363777380919386</c:v>
                </c:pt>
                <c:pt idx="30">
                  <c:v>10.266344251653027</c:v>
                </c:pt>
                <c:pt idx="31">
                  <c:v>9.5364717414143154</c:v>
                </c:pt>
                <c:pt idx="32">
                  <c:v>8.1956125786556626</c:v>
                </c:pt>
                <c:pt idx="33">
                  <c:v>8.3358280559348685</c:v>
                </c:pt>
                <c:pt idx="34">
                  <c:v>9.7472275118876528</c:v>
                </c:pt>
                <c:pt idx="35">
                  <c:v>9.6345363136240056</c:v>
                </c:pt>
                <c:pt idx="36">
                  <c:v>11.160775783865798</c:v>
                </c:pt>
                <c:pt idx="37">
                  <c:v>10.390086898242526</c:v>
                </c:pt>
                <c:pt idx="38">
                  <c:v>9.6950384488188739</c:v>
                </c:pt>
                <c:pt idx="39">
                  <c:v>8.1971896503670347</c:v>
                </c:pt>
                <c:pt idx="40">
                  <c:v>8.5980219430737836</c:v>
                </c:pt>
                <c:pt idx="41">
                  <c:v>8.7654659932692383</c:v>
                </c:pt>
                <c:pt idx="42">
                  <c:v>12.174282045102595</c:v>
                </c:pt>
                <c:pt idx="43">
                  <c:v>8.7468897660640508</c:v>
                </c:pt>
                <c:pt idx="44">
                  <c:v>10.666971788458522</c:v>
                </c:pt>
                <c:pt idx="45">
                  <c:v>12.217198440876821</c:v>
                </c:pt>
                <c:pt idx="46">
                  <c:v>10.443346212662499</c:v>
                </c:pt>
                <c:pt idx="47">
                  <c:v>12.2342606557597</c:v>
                </c:pt>
                <c:pt idx="48">
                  <c:v>9.5105805691687788</c:v>
                </c:pt>
                <c:pt idx="49">
                  <c:v>8.4271882402917626</c:v>
                </c:pt>
                <c:pt idx="50">
                  <c:v>12.482863140523293</c:v>
                </c:pt>
                <c:pt idx="51">
                  <c:v>10.861496936798481</c:v>
                </c:pt>
                <c:pt idx="52">
                  <c:v>9.9249223218511364</c:v>
                </c:pt>
                <c:pt idx="53">
                  <c:v>10.786942726189167</c:v>
                </c:pt>
                <c:pt idx="54">
                  <c:v>9.3857466878092684</c:v>
                </c:pt>
                <c:pt idx="55">
                  <c:v>12.778814464216781</c:v>
                </c:pt>
                <c:pt idx="56">
                  <c:v>11.383619875945831</c:v>
                </c:pt>
                <c:pt idx="57">
                  <c:v>9.05303888868211</c:v>
                </c:pt>
                <c:pt idx="58">
                  <c:v>7.0437481441861109</c:v>
                </c:pt>
                <c:pt idx="59">
                  <c:v>9.3360920902758959</c:v>
                </c:pt>
                <c:pt idx="60">
                  <c:v>9.3237010499674504</c:v>
                </c:pt>
                <c:pt idx="61">
                  <c:v>8.3731544273777434</c:v>
                </c:pt>
                <c:pt idx="62">
                  <c:v>11.489999891154842</c:v>
                </c:pt>
                <c:pt idx="63">
                  <c:v>8.2036082592270176</c:v>
                </c:pt>
                <c:pt idx="64">
                  <c:v>8.9181314179957649</c:v>
                </c:pt>
                <c:pt idx="65">
                  <c:v>10.72496877761097</c:v>
                </c:pt>
                <c:pt idx="66">
                  <c:v>11.193014708171834</c:v>
                </c:pt>
                <c:pt idx="67">
                  <c:v>9.9927430918161289</c:v>
                </c:pt>
                <c:pt idx="68">
                  <c:v>10.181934839482583</c:v>
                </c:pt>
                <c:pt idx="69">
                  <c:v>10.389314103616897</c:v>
                </c:pt>
                <c:pt idx="70">
                  <c:v>8.6289168608464362</c:v>
                </c:pt>
                <c:pt idx="71">
                  <c:v>10.681512463090261</c:v>
                </c:pt>
                <c:pt idx="72">
                  <c:v>11.725008956125048</c:v>
                </c:pt>
                <c:pt idx="73">
                  <c:v>10.528681052047297</c:v>
                </c:pt>
                <c:pt idx="74">
                  <c:v>9.0619445838651949</c:v>
                </c:pt>
                <c:pt idx="75">
                  <c:v>6.6993854514287507</c:v>
                </c:pt>
                <c:pt idx="76">
                  <c:v>11.284020831960508</c:v>
                </c:pt>
                <c:pt idx="77">
                  <c:v>10.487043400797923</c:v>
                </c:pt>
                <c:pt idx="78">
                  <c:v>10.655011687254351</c:v>
                </c:pt>
                <c:pt idx="79">
                  <c:v>11.498818258770948</c:v>
                </c:pt>
                <c:pt idx="80">
                  <c:v>11.331232535774637</c:v>
                </c:pt>
                <c:pt idx="81">
                  <c:v>11.96822078550198</c:v>
                </c:pt>
                <c:pt idx="82">
                  <c:v>9.4672869871571024</c:v>
                </c:pt>
                <c:pt idx="83">
                  <c:v>11.083774383549358</c:v>
                </c:pt>
                <c:pt idx="84">
                  <c:v>8.7709192147505988</c:v>
                </c:pt>
                <c:pt idx="85">
                  <c:v>9.4079140776561516</c:v>
                </c:pt>
                <c:pt idx="86">
                  <c:v>7.716314754925321</c:v>
                </c:pt>
                <c:pt idx="87">
                  <c:v>11.091420949142726</c:v>
                </c:pt>
                <c:pt idx="88">
                  <c:v>9.6778229181254911</c:v>
                </c:pt>
                <c:pt idx="89">
                  <c:v>10.393649888581036</c:v>
                </c:pt>
                <c:pt idx="90">
                  <c:v>10.62834157308226</c:v>
                </c:pt>
                <c:pt idx="91">
                  <c:v>8.9965169406013707</c:v>
                </c:pt>
                <c:pt idx="92">
                  <c:v>12.498634997932568</c:v>
                </c:pt>
                <c:pt idx="93">
                  <c:v>11.086016607632015</c:v>
                </c:pt>
                <c:pt idx="94">
                  <c:v>12.026725069702303</c:v>
                </c:pt>
                <c:pt idx="95">
                  <c:v>8.8901234234097153</c:v>
                </c:pt>
                <c:pt idx="96">
                  <c:v>8.4774152058830889</c:v>
                </c:pt>
                <c:pt idx="97">
                  <c:v>11.568088320879401</c:v>
                </c:pt>
                <c:pt idx="98">
                  <c:v>8.25731204910762</c:v>
                </c:pt>
                <c:pt idx="99">
                  <c:v>8.4493826664655654</c:v>
                </c:pt>
                <c:pt idx="100">
                  <c:v>8.3017752161035858</c:v>
                </c:pt>
                <c:pt idx="101">
                  <c:v>10.679295916920255</c:v>
                </c:pt>
                <c:pt idx="102">
                  <c:v>9.2442798580246421</c:v>
                </c:pt>
                <c:pt idx="103">
                  <c:v>11.438136446761257</c:v>
                </c:pt>
                <c:pt idx="104">
                  <c:v>12.264967330043731</c:v>
                </c:pt>
                <c:pt idx="105">
                  <c:v>11.915810040575561</c:v>
                </c:pt>
                <c:pt idx="106">
                  <c:v>9.7899735006725521</c:v>
                </c:pt>
                <c:pt idx="107">
                  <c:v>10.136597507104646</c:v>
                </c:pt>
                <c:pt idx="108">
                  <c:v>11.245173690199884</c:v>
                </c:pt>
                <c:pt idx="109">
                  <c:v>8.0984711400516467</c:v>
                </c:pt>
                <c:pt idx="110">
                  <c:v>4.1902195229655046</c:v>
                </c:pt>
                <c:pt idx="111">
                  <c:v>4.9864379025613825</c:v>
                </c:pt>
                <c:pt idx="112">
                  <c:v>6.725316329835989</c:v>
                </c:pt>
                <c:pt idx="113">
                  <c:v>4.9246076224779642</c:v>
                </c:pt>
                <c:pt idx="114">
                  <c:v>5.1768905276543906</c:v>
                </c:pt>
                <c:pt idx="115">
                  <c:v>6.0319750084446797</c:v>
                </c:pt>
                <c:pt idx="116">
                  <c:v>3.9986731312709387</c:v>
                </c:pt>
                <c:pt idx="117">
                  <c:v>5.271838770724135</c:v>
                </c:pt>
                <c:pt idx="118">
                  <c:v>6.1298451576227739</c:v>
                </c:pt>
                <c:pt idx="119">
                  <c:v>5.6876121300128695</c:v>
                </c:pt>
                <c:pt idx="120">
                  <c:v>5.0569240262152997</c:v>
                </c:pt>
                <c:pt idx="121">
                  <c:v>5.8571714656744627</c:v>
                </c:pt>
                <c:pt idx="122">
                  <c:v>7.0428629291719451</c:v>
                </c:pt>
                <c:pt idx="123">
                  <c:v>7.4964034386254266</c:v>
                </c:pt>
                <c:pt idx="124">
                  <c:v>8.2334347765663711</c:v>
                </c:pt>
                <c:pt idx="125">
                  <c:v>5.2625722045733294</c:v>
                </c:pt>
                <c:pt idx="126">
                  <c:v>5.5158813145570544</c:v>
                </c:pt>
                <c:pt idx="127">
                  <c:v>6.7151903689250689</c:v>
                </c:pt>
                <c:pt idx="128">
                  <c:v>6.0271206549476473</c:v>
                </c:pt>
                <c:pt idx="129">
                  <c:v>7.1209172124243407</c:v>
                </c:pt>
                <c:pt idx="130">
                  <c:v>6.1637482261289644</c:v>
                </c:pt>
                <c:pt idx="131">
                  <c:v>6.4600293381859464</c:v>
                </c:pt>
                <c:pt idx="132">
                  <c:v>5.9912816831598645</c:v>
                </c:pt>
                <c:pt idx="133">
                  <c:v>7.5553966770975602</c:v>
                </c:pt>
                <c:pt idx="134">
                  <c:v>6.1559319106617227</c:v>
                </c:pt>
                <c:pt idx="135">
                  <c:v>4.6455164522270831</c:v>
                </c:pt>
                <c:pt idx="136">
                  <c:v>7.7552379765514816</c:v>
                </c:pt>
                <c:pt idx="137">
                  <c:v>6.7392852349236652</c:v>
                </c:pt>
                <c:pt idx="138">
                  <c:v>6.5593918740214781</c:v>
                </c:pt>
                <c:pt idx="139">
                  <c:v>5.2760743439645097</c:v>
                </c:pt>
                <c:pt idx="140">
                  <c:v>6.4255774382550861</c:v>
                </c:pt>
                <c:pt idx="141">
                  <c:v>5.7948125712580838</c:v>
                </c:pt>
                <c:pt idx="142">
                  <c:v>5.4546040843064878</c:v>
                </c:pt>
                <c:pt idx="143">
                  <c:v>4.7323832955700977</c:v>
                </c:pt>
                <c:pt idx="144">
                  <c:v>6.1908067236509181</c:v>
                </c:pt>
                <c:pt idx="145">
                  <c:v>3.5632882888331667</c:v>
                </c:pt>
                <c:pt idx="146">
                  <c:v>5.3579323102193488</c:v>
                </c:pt>
                <c:pt idx="147">
                  <c:v>7.5308390428205296</c:v>
                </c:pt>
                <c:pt idx="148">
                  <c:v>5.7979335347117154</c:v>
                </c:pt>
                <c:pt idx="149">
                  <c:v>5.9596342356909195</c:v>
                </c:pt>
                <c:pt idx="150">
                  <c:v>7.0774449414800777</c:v>
                </c:pt>
                <c:pt idx="151">
                  <c:v>6.2747598969046416</c:v>
                </c:pt>
                <c:pt idx="152">
                  <c:v>7.261665213286733</c:v>
                </c:pt>
                <c:pt idx="153">
                  <c:v>5.978711399246742</c:v>
                </c:pt>
                <c:pt idx="154">
                  <c:v>5.8594103472075503</c:v>
                </c:pt>
                <c:pt idx="155">
                  <c:v>6.3754331629976626</c:v>
                </c:pt>
                <c:pt idx="156">
                  <c:v>7.5391955512083353</c:v>
                </c:pt>
                <c:pt idx="157">
                  <c:v>5.570092280256647</c:v>
                </c:pt>
                <c:pt idx="158">
                  <c:v>5.9695091392544075</c:v>
                </c:pt>
                <c:pt idx="159">
                  <c:v>8.4252167523615409</c:v>
                </c:pt>
                <c:pt idx="160">
                  <c:v>4.1663712848797072</c:v>
                </c:pt>
                <c:pt idx="161">
                  <c:v>8.3245944717634419</c:v>
                </c:pt>
                <c:pt idx="162">
                  <c:v>7.3262348077341422</c:v>
                </c:pt>
                <c:pt idx="163">
                  <c:v>4.727869680486176</c:v>
                </c:pt>
                <c:pt idx="164">
                  <c:v>5.53463573623449</c:v>
                </c:pt>
                <c:pt idx="165">
                  <c:v>6.255916786101432</c:v>
                </c:pt>
                <c:pt idx="166">
                  <c:v>4.940027769017628</c:v>
                </c:pt>
                <c:pt idx="167">
                  <c:v>6.0433930972416796</c:v>
                </c:pt>
                <c:pt idx="168">
                  <c:v>6.6085742539347843</c:v>
                </c:pt>
                <c:pt idx="169">
                  <c:v>3.3102533614297047</c:v>
                </c:pt>
                <c:pt idx="170">
                  <c:v>4.8065958568946074</c:v>
                </c:pt>
                <c:pt idx="171">
                  <c:v>5.8941918454867022</c:v>
                </c:pt>
                <c:pt idx="172">
                  <c:v>6.836986037615131</c:v>
                </c:pt>
                <c:pt idx="173">
                  <c:v>5.0522201798529149</c:v>
                </c:pt>
                <c:pt idx="174">
                  <c:v>5.2712571949583324</c:v>
                </c:pt>
                <c:pt idx="175">
                  <c:v>7.6457416192218979</c:v>
                </c:pt>
                <c:pt idx="176">
                  <c:v>4.134056225731241</c:v>
                </c:pt>
                <c:pt idx="177">
                  <c:v>6.6530326139852738</c:v>
                </c:pt>
                <c:pt idx="178">
                  <c:v>5.3846466531853183</c:v>
                </c:pt>
                <c:pt idx="179">
                  <c:v>8.3074015727957917</c:v>
                </c:pt>
                <c:pt idx="180">
                  <c:v>6.3270679080529257</c:v>
                </c:pt>
                <c:pt idx="181">
                  <c:v>5.5934582802327864</c:v>
                </c:pt>
                <c:pt idx="182">
                  <c:v>6.4292075901189403</c:v>
                </c:pt>
                <c:pt idx="183">
                  <c:v>7.5077429642001245</c:v>
                </c:pt>
                <c:pt idx="184">
                  <c:v>6.1048126832699463</c:v>
                </c:pt>
                <c:pt idx="185">
                  <c:v>4.2884801813883824</c:v>
                </c:pt>
                <c:pt idx="186">
                  <c:v>7.4793861958396546</c:v>
                </c:pt>
                <c:pt idx="187">
                  <c:v>5.7613012847132525</c:v>
                </c:pt>
                <c:pt idx="188">
                  <c:v>6.2826533824124464</c:v>
                </c:pt>
                <c:pt idx="189">
                  <c:v>6.1166247675171324</c:v>
                </c:pt>
                <c:pt idx="190">
                  <c:v>6.2520391316747741</c:v>
                </c:pt>
                <c:pt idx="191">
                  <c:v>5.8811277841731329</c:v>
                </c:pt>
                <c:pt idx="192">
                  <c:v>3.6549388490012165</c:v>
                </c:pt>
                <c:pt idx="193">
                  <c:v>4.8221763164213698</c:v>
                </c:pt>
                <c:pt idx="194">
                  <c:v>6.0053275443961773</c:v>
                </c:pt>
                <c:pt idx="195">
                  <c:v>8.3340639456906853</c:v>
                </c:pt>
                <c:pt idx="196">
                  <c:v>3.5381796306170825</c:v>
                </c:pt>
                <c:pt idx="197">
                  <c:v>6.7326072486275628</c:v>
                </c:pt>
                <c:pt idx="198">
                  <c:v>7.7437825596482437</c:v>
                </c:pt>
                <c:pt idx="199">
                  <c:v>6.1268532950671295</c:v>
                </c:pt>
                <c:pt idx="200">
                  <c:v>7.2362620050382418</c:v>
                </c:pt>
                <c:pt idx="201">
                  <c:v>5.0932505466537386</c:v>
                </c:pt>
                <c:pt idx="202">
                  <c:v>7.4450245639834236</c:v>
                </c:pt>
                <c:pt idx="203">
                  <c:v>5.1049378223562218</c:v>
                </c:pt>
                <c:pt idx="204">
                  <c:v>7.8793266640762205</c:v>
                </c:pt>
                <c:pt idx="205">
                  <c:v>5.9181323651691011</c:v>
                </c:pt>
                <c:pt idx="206">
                  <c:v>5.7162900201727425</c:v>
                </c:pt>
                <c:pt idx="207">
                  <c:v>4.3805879138621231</c:v>
                </c:pt>
                <c:pt idx="208">
                  <c:v>5.3334758890434868</c:v>
                </c:pt>
                <c:pt idx="209">
                  <c:v>5.9546889313267455</c:v>
                </c:pt>
                <c:pt idx="210">
                  <c:v>6.2924833628555206</c:v>
                </c:pt>
                <c:pt idx="211">
                  <c:v>7.6690435880591252</c:v>
                </c:pt>
                <c:pt idx="212">
                  <c:v>3.6555115619751519</c:v>
                </c:pt>
                <c:pt idx="213">
                  <c:v>4.7997428960604474</c:v>
                </c:pt>
                <c:pt idx="214">
                  <c:v>7.0620639558145095</c:v>
                </c:pt>
                <c:pt idx="215">
                  <c:v>6.6021237830975785</c:v>
                </c:pt>
                <c:pt idx="216">
                  <c:v>5.4941019523592942</c:v>
                </c:pt>
                <c:pt idx="217">
                  <c:v>6.7352609591051502</c:v>
                </c:pt>
                <c:pt idx="218">
                  <c:v>4.8575625747291005</c:v>
                </c:pt>
                <c:pt idx="219">
                  <c:v>7.1841562397750147</c:v>
                </c:pt>
                <c:pt idx="220">
                  <c:v>7.9557680011428937</c:v>
                </c:pt>
                <c:pt idx="221">
                  <c:v>6.8038087396783107</c:v>
                </c:pt>
                <c:pt idx="222">
                  <c:v>8.2267318617541463</c:v>
                </c:pt>
                <c:pt idx="223">
                  <c:v>5.9558116011113942</c:v>
                </c:pt>
                <c:pt idx="224">
                  <c:v>4.9420567728548761</c:v>
                </c:pt>
                <c:pt idx="225">
                  <c:v>4.9243570248821085</c:v>
                </c:pt>
                <c:pt idx="226">
                  <c:v>7.8515578287468264</c:v>
                </c:pt>
                <c:pt idx="227">
                  <c:v>5.9929071935718925</c:v>
                </c:pt>
                <c:pt idx="228">
                  <c:v>5.7635688142784804</c:v>
                </c:pt>
                <c:pt idx="229">
                  <c:v>6.5880317846752341</c:v>
                </c:pt>
                <c:pt idx="230">
                  <c:v>7.2832149188933837</c:v>
                </c:pt>
                <c:pt idx="231">
                  <c:v>4.9654317247551987</c:v>
                </c:pt>
                <c:pt idx="232">
                  <c:v>7.8335417527450684</c:v>
                </c:pt>
                <c:pt idx="233">
                  <c:v>8.1438254862288915</c:v>
                </c:pt>
                <c:pt idx="234">
                  <c:v>7.7696718103590383</c:v>
                </c:pt>
                <c:pt idx="235">
                  <c:v>3.9820362687573327</c:v>
                </c:pt>
                <c:pt idx="236">
                  <c:v>5.899888922175947</c:v>
                </c:pt>
                <c:pt idx="237">
                  <c:v>7.8916471970283428</c:v>
                </c:pt>
                <c:pt idx="238">
                  <c:v>8.2096046310464104</c:v>
                </c:pt>
                <c:pt idx="239">
                  <c:v>5.5220497206887771</c:v>
                </c:pt>
                <c:pt idx="240">
                  <c:v>4.6423967901005039</c:v>
                </c:pt>
                <c:pt idx="241">
                  <c:v>5.0969436228374221</c:v>
                </c:pt>
                <c:pt idx="242">
                  <c:v>8.1157175966150614</c:v>
                </c:pt>
                <c:pt idx="243">
                  <c:v>6.2603839756198534</c:v>
                </c:pt>
                <c:pt idx="244">
                  <c:v>8.108257842623674</c:v>
                </c:pt>
                <c:pt idx="245">
                  <c:v>6.4173946189957309</c:v>
                </c:pt>
                <c:pt idx="246">
                  <c:v>6.7270443006736036</c:v>
                </c:pt>
                <c:pt idx="247">
                  <c:v>6.0909371211939405</c:v>
                </c:pt>
                <c:pt idx="248">
                  <c:v>4.7861305588174439</c:v>
                </c:pt>
                <c:pt idx="249">
                  <c:v>4.1531607125417693</c:v>
                </c:pt>
                <c:pt idx="250">
                  <c:v>5.4130532944833387</c:v>
                </c:pt>
                <c:pt idx="251">
                  <c:v>6.3037116710619685</c:v>
                </c:pt>
                <c:pt idx="252">
                  <c:v>4.7303950829426489</c:v>
                </c:pt>
                <c:pt idx="253">
                  <c:v>5.9852004975959252</c:v>
                </c:pt>
                <c:pt idx="254">
                  <c:v>4.2391259324866297</c:v>
                </c:pt>
                <c:pt idx="255">
                  <c:v>6.6131036509019427</c:v>
                </c:pt>
                <c:pt idx="256">
                  <c:v>3.7816436132800133</c:v>
                </c:pt>
                <c:pt idx="257">
                  <c:v>3.4784362912874189</c:v>
                </c:pt>
                <c:pt idx="258">
                  <c:v>5.0300698869863121</c:v>
                </c:pt>
                <c:pt idx="259">
                  <c:v>5.20467669812769</c:v>
                </c:pt>
                <c:pt idx="260">
                  <c:v>5.1026312151188442</c:v>
                </c:pt>
                <c:pt idx="261">
                  <c:v>7.1969237527910943</c:v>
                </c:pt>
                <c:pt idx="262">
                  <c:v>7.5018399249111702</c:v>
                </c:pt>
                <c:pt idx="263">
                  <c:v>5.6314372326512068</c:v>
                </c:pt>
                <c:pt idx="264">
                  <c:v>6.892413918352327</c:v>
                </c:pt>
                <c:pt idx="265">
                  <c:v>7.358149595986017</c:v>
                </c:pt>
                <c:pt idx="266">
                  <c:v>3.8148798038833496</c:v>
                </c:pt>
                <c:pt idx="267">
                  <c:v>7.8528977949805956</c:v>
                </c:pt>
                <c:pt idx="268">
                  <c:v>6.3759283855806634</c:v>
                </c:pt>
                <c:pt idx="269">
                  <c:v>4.0655369645773121</c:v>
                </c:pt>
                <c:pt idx="270">
                  <c:v>5.3452267582198578</c:v>
                </c:pt>
                <c:pt idx="271">
                  <c:v>4.5707853434829744</c:v>
                </c:pt>
                <c:pt idx="272">
                  <c:v>5.6469628367022588</c:v>
                </c:pt>
                <c:pt idx="273">
                  <c:v>4.6924962759203384</c:v>
                </c:pt>
                <c:pt idx="274">
                  <c:v>7.0300018164384639</c:v>
                </c:pt>
                <c:pt idx="275">
                  <c:v>3.9608634316944249</c:v>
                </c:pt>
                <c:pt idx="276">
                  <c:v>7.0213313029239162</c:v>
                </c:pt>
                <c:pt idx="277">
                  <c:v>3.8070472698003415</c:v>
                </c:pt>
                <c:pt idx="278">
                  <c:v>6.447577325775562</c:v>
                </c:pt>
                <c:pt idx="279">
                  <c:v>5.4281199948208645</c:v>
                </c:pt>
                <c:pt idx="280">
                  <c:v>6.5319775295940303</c:v>
                </c:pt>
                <c:pt idx="281">
                  <c:v>6.1151498821068762</c:v>
                </c:pt>
                <c:pt idx="282">
                  <c:v>5.0150176874180596</c:v>
                </c:pt>
                <c:pt idx="283">
                  <c:v>6.2789968580674635</c:v>
                </c:pt>
                <c:pt idx="284">
                  <c:v>6.2089952722378001</c:v>
                </c:pt>
                <c:pt idx="285">
                  <c:v>3.1298579707590166</c:v>
                </c:pt>
                <c:pt idx="286">
                  <c:v>6.3690788655134689</c:v>
                </c:pt>
                <c:pt idx="287">
                  <c:v>4.8385901487870777</c:v>
                </c:pt>
                <c:pt idx="288">
                  <c:v>6.2093821190978069</c:v>
                </c:pt>
                <c:pt idx="289">
                  <c:v>7.1945152019270147</c:v>
                </c:pt>
                <c:pt idx="290">
                  <c:v>6.4099756262343401</c:v>
                </c:pt>
                <c:pt idx="291">
                  <c:v>3.7342534120310287</c:v>
                </c:pt>
                <c:pt idx="292">
                  <c:v>7.8164716953336209</c:v>
                </c:pt>
                <c:pt idx="293">
                  <c:v>7.7234292475091797</c:v>
                </c:pt>
                <c:pt idx="294">
                  <c:v>5.139005132562005</c:v>
                </c:pt>
                <c:pt idx="295">
                  <c:v>6.377367100949872</c:v>
                </c:pt>
                <c:pt idx="296">
                  <c:v>3.9695492800562464</c:v>
                </c:pt>
                <c:pt idx="297">
                  <c:v>6.2582673906179078</c:v>
                </c:pt>
                <c:pt idx="298">
                  <c:v>4.5419627890549243</c:v>
                </c:pt>
                <c:pt idx="299">
                  <c:v>4.9808747482736342</c:v>
                </c:pt>
                <c:pt idx="300">
                  <c:v>5.7488468954988727</c:v>
                </c:pt>
                <c:pt idx="301">
                  <c:v>7.7155670693592553</c:v>
                </c:pt>
                <c:pt idx="302">
                  <c:v>4.4856040130013977</c:v>
                </c:pt>
                <c:pt idx="303">
                  <c:v>3.9308003926707586</c:v>
                </c:pt>
                <c:pt idx="304">
                  <c:v>5.77524298377406</c:v>
                </c:pt>
                <c:pt idx="305">
                  <c:v>7.5822323689810212</c:v>
                </c:pt>
                <c:pt idx="306">
                  <c:v>5.7415728780404889</c:v>
                </c:pt>
                <c:pt idx="307">
                  <c:v>7.0211017042783226</c:v>
                </c:pt>
                <c:pt idx="308">
                  <c:v>7.6787138202473981</c:v>
                </c:pt>
                <c:pt idx="309">
                  <c:v>6.060639704224478</c:v>
                </c:pt>
                <c:pt idx="310">
                  <c:v>3.7001647313317401</c:v>
                </c:pt>
                <c:pt idx="311">
                  <c:v>6.0819914713395189</c:v>
                </c:pt>
                <c:pt idx="312">
                  <c:v>8.0702136502795661</c:v>
                </c:pt>
                <c:pt idx="313">
                  <c:v>5.1046504142024167</c:v>
                </c:pt>
                <c:pt idx="314">
                  <c:v>4.3029482045293337</c:v>
                </c:pt>
                <c:pt idx="315">
                  <c:v>6.9475693874484721</c:v>
                </c:pt>
                <c:pt idx="316">
                  <c:v>3.5000326774968942</c:v>
                </c:pt>
                <c:pt idx="317">
                  <c:v>5.2901358288397375</c:v>
                </c:pt>
                <c:pt idx="318">
                  <c:v>5.2919769934313035</c:v>
                </c:pt>
                <c:pt idx="319">
                  <c:v>5.7984860076687266</c:v>
                </c:pt>
                <c:pt idx="320">
                  <c:v>7.7565545755768017</c:v>
                </c:pt>
                <c:pt idx="321">
                  <c:v>5.3593437046099082</c:v>
                </c:pt>
                <c:pt idx="322">
                  <c:v>6.1055971340704556</c:v>
                </c:pt>
                <c:pt idx="323">
                  <c:v>6.1618814291009807</c:v>
                </c:pt>
                <c:pt idx="324">
                  <c:v>4.9315190895150725</c:v>
                </c:pt>
                <c:pt idx="325">
                  <c:v>5.0345262793341039</c:v>
                </c:pt>
                <c:pt idx="326">
                  <c:v>5.7502074799822278</c:v>
                </c:pt>
                <c:pt idx="327">
                  <c:v>7.3566967008456521</c:v>
                </c:pt>
                <c:pt idx="328">
                  <c:v>5.8681080868939128</c:v>
                </c:pt>
                <c:pt idx="329">
                  <c:v>6.1769831870606469</c:v>
                </c:pt>
                <c:pt idx="330">
                  <c:v>6.2171679286978625</c:v>
                </c:pt>
                <c:pt idx="331">
                  <c:v>7.428495316686381</c:v>
                </c:pt>
                <c:pt idx="332">
                  <c:v>4.7711230211122837</c:v>
                </c:pt>
                <c:pt idx="333">
                  <c:v>6.7597331968277947</c:v>
                </c:pt>
                <c:pt idx="334">
                  <c:v>6.4037665145180291</c:v>
                </c:pt>
                <c:pt idx="335">
                  <c:v>4.6821455590134633</c:v>
                </c:pt>
                <c:pt idx="336">
                  <c:v>6.6614320837681591</c:v>
                </c:pt>
                <c:pt idx="337">
                  <c:v>5.9556054006551271</c:v>
                </c:pt>
                <c:pt idx="338">
                  <c:v>8.1161578676883845</c:v>
                </c:pt>
                <c:pt idx="339">
                  <c:v>4.6857657501135996</c:v>
                </c:pt>
                <c:pt idx="340">
                  <c:v>4.5452684808703303</c:v>
                </c:pt>
                <c:pt idx="341">
                  <c:v>3.3272471199006715</c:v>
                </c:pt>
                <c:pt idx="342">
                  <c:v>8.6827841635515615</c:v>
                </c:pt>
                <c:pt idx="343">
                  <c:v>7.6816186910861495</c:v>
                </c:pt>
                <c:pt idx="344">
                  <c:v>6.6182397523550947</c:v>
                </c:pt>
                <c:pt idx="345">
                  <c:v>7.0478649643004943</c:v>
                </c:pt>
                <c:pt idx="346">
                  <c:v>7.1447899034321889</c:v>
                </c:pt>
                <c:pt idx="347">
                  <c:v>6.099425768806281</c:v>
                </c:pt>
                <c:pt idx="348">
                  <c:v>5.6717882653886074</c:v>
                </c:pt>
                <c:pt idx="349">
                  <c:v>7.3187582929657715</c:v>
                </c:pt>
                <c:pt idx="350">
                  <c:v>7.0890550701957702</c:v>
                </c:pt>
                <c:pt idx="351">
                  <c:v>8.019268656714841</c:v>
                </c:pt>
                <c:pt idx="352">
                  <c:v>5.7261223848252349</c:v>
                </c:pt>
                <c:pt idx="353">
                  <c:v>5.9822511214738991</c:v>
                </c:pt>
                <c:pt idx="354">
                  <c:v>5.4121147505390157</c:v>
                </c:pt>
                <c:pt idx="355">
                  <c:v>6.8862450207057355</c:v>
                </c:pt>
                <c:pt idx="356">
                  <c:v>5.3620140355578449</c:v>
                </c:pt>
                <c:pt idx="357">
                  <c:v>5.0380012714208426</c:v>
                </c:pt>
                <c:pt idx="358">
                  <c:v>7.7990704053142768</c:v>
                </c:pt>
                <c:pt idx="359">
                  <c:v>6.5788593178660513</c:v>
                </c:pt>
                <c:pt idx="360">
                  <c:v>7.1874848446765105</c:v>
                </c:pt>
                <c:pt idx="361">
                  <c:v>5.4310171717711517</c:v>
                </c:pt>
                <c:pt idx="362">
                  <c:v>7.0905293171672295</c:v>
                </c:pt>
                <c:pt idx="363">
                  <c:v>8.3507999756103573</c:v>
                </c:pt>
                <c:pt idx="364">
                  <c:v>4.2485340824395124</c:v>
                </c:pt>
                <c:pt idx="365">
                  <c:v>7.6932667925922686</c:v>
                </c:pt>
                <c:pt idx="366">
                  <c:v>5.3126903752706802</c:v>
                </c:pt>
                <c:pt idx="367">
                  <c:v>5.1696656998619241</c:v>
                </c:pt>
                <c:pt idx="368">
                  <c:v>6.9751098569872845</c:v>
                </c:pt>
                <c:pt idx="369">
                  <c:v>3.5324553155381921</c:v>
                </c:pt>
                <c:pt idx="370">
                  <c:v>5.150148891144295</c:v>
                </c:pt>
                <c:pt idx="371">
                  <c:v>6.4074123723946625</c:v>
                </c:pt>
                <c:pt idx="372">
                  <c:v>6.9149165750025663</c:v>
                </c:pt>
                <c:pt idx="373">
                  <c:v>5.1949676611288478</c:v>
                </c:pt>
                <c:pt idx="374">
                  <c:v>7.3470402546771494</c:v>
                </c:pt>
                <c:pt idx="375">
                  <c:v>6.3303830646976991</c:v>
                </c:pt>
                <c:pt idx="376">
                  <c:v>7.4239926685420219</c:v>
                </c:pt>
                <c:pt idx="377">
                  <c:v>5.9928660490719361</c:v>
                </c:pt>
                <c:pt idx="378">
                  <c:v>5.3618742193580307</c:v>
                </c:pt>
                <c:pt idx="379">
                  <c:v>6.2634626471073593</c:v>
                </c:pt>
                <c:pt idx="380">
                  <c:v>7.2378682284509122</c:v>
                </c:pt>
                <c:pt idx="381">
                  <c:v>6.5973877268207666</c:v>
                </c:pt>
                <c:pt idx="382">
                  <c:v>6.0257096050597569</c:v>
                </c:pt>
                <c:pt idx="383">
                  <c:v>7.4816525725767935</c:v>
                </c:pt>
                <c:pt idx="384">
                  <c:v>5.1155318319085161</c:v>
                </c:pt>
                <c:pt idx="385">
                  <c:v>3.5124609035026522</c:v>
                </c:pt>
                <c:pt idx="386">
                  <c:v>5.810263272290384</c:v>
                </c:pt>
                <c:pt idx="387">
                  <c:v>5.5355966927920015</c:v>
                </c:pt>
                <c:pt idx="388">
                  <c:v>4.055295791301301</c:v>
                </c:pt>
                <c:pt idx="389">
                  <c:v>5.8126832564139796</c:v>
                </c:pt>
                <c:pt idx="390">
                  <c:v>5.7419712538604966</c:v>
                </c:pt>
                <c:pt idx="391">
                  <c:v>6.6574360783395621</c:v>
                </c:pt>
                <c:pt idx="392">
                  <c:v>6.9143385146040597</c:v>
                </c:pt>
                <c:pt idx="393">
                  <c:v>4.0181630195091005</c:v>
                </c:pt>
                <c:pt idx="394">
                  <c:v>5.7142435331628842</c:v>
                </c:pt>
                <c:pt idx="395">
                  <c:v>5.8203690972768758</c:v>
                </c:pt>
                <c:pt idx="396">
                  <c:v>6.1113308693307076</c:v>
                </c:pt>
                <c:pt idx="397">
                  <c:v>6.0905814162760166</c:v>
                </c:pt>
                <c:pt idx="398">
                  <c:v>3.7096166903595043</c:v>
                </c:pt>
                <c:pt idx="399">
                  <c:v>5.7551541319101176</c:v>
                </c:pt>
                <c:pt idx="400">
                  <c:v>7.6927285016188467</c:v>
                </c:pt>
                <c:pt idx="401">
                  <c:v>7.9539393528069233</c:v>
                </c:pt>
                <c:pt idx="402">
                  <c:v>6.7489130956262713</c:v>
                </c:pt>
                <c:pt idx="403">
                  <c:v>7.667006977745916</c:v>
                </c:pt>
                <c:pt idx="404">
                  <c:v>4.1798417219208668</c:v>
                </c:pt>
                <c:pt idx="405">
                  <c:v>4.6406283064362359</c:v>
                </c:pt>
                <c:pt idx="406">
                  <c:v>5.0314964771917889</c:v>
                </c:pt>
                <c:pt idx="407">
                  <c:v>6.5964387685501817</c:v>
                </c:pt>
                <c:pt idx="408">
                  <c:v>4.9007256666141092</c:v>
                </c:pt>
                <c:pt idx="409">
                  <c:v>5.4520986750377816</c:v>
                </c:pt>
                <c:pt idx="410">
                  <c:v>3.4909721195621728</c:v>
                </c:pt>
                <c:pt idx="411">
                  <c:v>3.7113622160800448</c:v>
                </c:pt>
                <c:pt idx="412">
                  <c:v>6.0514791808520476</c:v>
                </c:pt>
                <c:pt idx="413">
                  <c:v>6.2551689768749172</c:v>
                </c:pt>
                <c:pt idx="414">
                  <c:v>5.1272996162902427</c:v>
                </c:pt>
                <c:pt idx="415">
                  <c:v>5.2705627897726188</c:v>
                </c:pt>
                <c:pt idx="416">
                  <c:v>4.3931609611291051</c:v>
                </c:pt>
                <c:pt idx="417">
                  <c:v>7.5269735640067337</c:v>
                </c:pt>
                <c:pt idx="418">
                  <c:v>4.1994862612999553</c:v>
                </c:pt>
                <c:pt idx="419">
                  <c:v>3.5502564032126003</c:v>
                </c:pt>
                <c:pt idx="420">
                  <c:v>6.4386077094026284</c:v>
                </c:pt>
                <c:pt idx="421">
                  <c:v>4.8170699321647827</c:v>
                </c:pt>
                <c:pt idx="422">
                  <c:v>6.3433963119769015</c:v>
                </c:pt>
                <c:pt idx="423">
                  <c:v>4.6823894531848893</c:v>
                </c:pt>
                <c:pt idx="424">
                  <c:v>7.4036155414728952</c:v>
                </c:pt>
                <c:pt idx="425">
                  <c:v>6.368476558227723</c:v>
                </c:pt>
                <c:pt idx="426">
                  <c:v>5.4734389548929698</c:v>
                </c:pt>
                <c:pt idx="427">
                  <c:v>5.6553635448089459</c:v>
                </c:pt>
                <c:pt idx="428">
                  <c:v>5.9122439943835667</c:v>
                </c:pt>
                <c:pt idx="429">
                  <c:v>5.6562437537308403</c:v>
                </c:pt>
                <c:pt idx="430">
                  <c:v>6.2623738796769537</c:v>
                </c:pt>
                <c:pt idx="431">
                  <c:v>4.7838120567216391</c:v>
                </c:pt>
                <c:pt idx="432">
                  <c:v>4.5548981828832575</c:v>
                </c:pt>
                <c:pt idx="433">
                  <c:v>5.4005645919048311</c:v>
                </c:pt>
                <c:pt idx="434">
                  <c:v>4.8916435834699348</c:v>
                </c:pt>
                <c:pt idx="435">
                  <c:v>5.6329335404648386</c:v>
                </c:pt>
                <c:pt idx="436">
                  <c:v>5.950274372515433</c:v>
                </c:pt>
                <c:pt idx="437">
                  <c:v>8.0908703612482906</c:v>
                </c:pt>
                <c:pt idx="438">
                  <c:v>6.7175116330750368</c:v>
                </c:pt>
                <c:pt idx="439">
                  <c:v>6.6172240350994338</c:v>
                </c:pt>
                <c:pt idx="440">
                  <c:v>6.0953004537342501</c:v>
                </c:pt>
                <c:pt idx="441">
                  <c:v>5.9928549351265863</c:v>
                </c:pt>
                <c:pt idx="442">
                  <c:v>6.0600102448357696</c:v>
                </c:pt>
                <c:pt idx="443">
                  <c:v>5.3378129374333652</c:v>
                </c:pt>
                <c:pt idx="444">
                  <c:v>6.3002715353293794</c:v>
                </c:pt>
                <c:pt idx="445">
                  <c:v>7.7251492783733795</c:v>
                </c:pt>
                <c:pt idx="446">
                  <c:v>7.4995908464483847</c:v>
                </c:pt>
                <c:pt idx="447">
                  <c:v>5.0001670310182131</c:v>
                </c:pt>
                <c:pt idx="448">
                  <c:v>5.5016021942027127</c:v>
                </c:pt>
                <c:pt idx="449">
                  <c:v>6.0863484528974521</c:v>
                </c:pt>
                <c:pt idx="450">
                  <c:v>6.6202930901774408</c:v>
                </c:pt>
                <c:pt idx="451">
                  <c:v>6.1206256776380368</c:v>
                </c:pt>
                <c:pt idx="452">
                  <c:v>6.9771084789460316</c:v>
                </c:pt>
                <c:pt idx="453">
                  <c:v>5.7004553118407575</c:v>
                </c:pt>
                <c:pt idx="454">
                  <c:v>5.5370490568422568</c:v>
                </c:pt>
                <c:pt idx="455">
                  <c:v>6.4823858679673636</c:v>
                </c:pt>
                <c:pt idx="456">
                  <c:v>4.7284659470439845</c:v>
                </c:pt>
                <c:pt idx="457">
                  <c:v>6.8314748330348536</c:v>
                </c:pt>
                <c:pt idx="458">
                  <c:v>3.7942341587872241</c:v>
                </c:pt>
                <c:pt idx="459">
                  <c:v>5.6446857916754816</c:v>
                </c:pt>
                <c:pt idx="460">
                  <c:v>7.6358779077971679</c:v>
                </c:pt>
                <c:pt idx="461">
                  <c:v>6.902867255672767</c:v>
                </c:pt>
                <c:pt idx="462">
                  <c:v>7.2726712544248704</c:v>
                </c:pt>
                <c:pt idx="463">
                  <c:v>5.4402497055277887</c:v>
                </c:pt>
                <c:pt idx="464">
                  <c:v>5.9514449063921777</c:v>
                </c:pt>
                <c:pt idx="465">
                  <c:v>6.7574152035595194</c:v>
                </c:pt>
                <c:pt idx="466">
                  <c:v>5.3218083716276032</c:v>
                </c:pt>
                <c:pt idx="467">
                  <c:v>8.3437128252682555</c:v>
                </c:pt>
                <c:pt idx="468">
                  <c:v>6.2435540275041959</c:v>
                </c:pt>
                <c:pt idx="469">
                  <c:v>7.4335615255055245</c:v>
                </c:pt>
                <c:pt idx="470">
                  <c:v>7.3421520123129467</c:v>
                </c:pt>
                <c:pt idx="471">
                  <c:v>4.3506710437410616</c:v>
                </c:pt>
                <c:pt idx="472">
                  <c:v>6.039425389770182</c:v>
                </c:pt>
                <c:pt idx="473">
                  <c:v>4.765048610832749</c:v>
                </c:pt>
                <c:pt idx="474">
                  <c:v>6.5291205638956678</c:v>
                </c:pt>
                <c:pt idx="475">
                  <c:v>6.7776252671786903</c:v>
                </c:pt>
                <c:pt idx="476">
                  <c:v>5.9212219972045084</c:v>
                </c:pt>
                <c:pt idx="477">
                  <c:v>8.1283180573696718</c:v>
                </c:pt>
                <c:pt idx="478">
                  <c:v>5.6874401986219434</c:v>
                </c:pt>
                <c:pt idx="479">
                  <c:v>4.1471136579600598</c:v>
                </c:pt>
                <c:pt idx="480">
                  <c:v>5.8008200017246905</c:v>
                </c:pt>
                <c:pt idx="481">
                  <c:v>5.3141087773730842</c:v>
                </c:pt>
                <c:pt idx="482">
                  <c:v>4.0743092879836595</c:v>
                </c:pt>
                <c:pt idx="483">
                  <c:v>7.8101251763868014</c:v>
                </c:pt>
                <c:pt idx="484">
                  <c:v>8.1441751347772566</c:v>
                </c:pt>
                <c:pt idx="485">
                  <c:v>5.0848468512830678</c:v>
                </c:pt>
                <c:pt idx="486">
                  <c:v>6.7447593651653621</c:v>
                </c:pt>
                <c:pt idx="487">
                  <c:v>5.7444444888910908</c:v>
                </c:pt>
                <c:pt idx="488">
                  <c:v>4.636899780070638</c:v>
                </c:pt>
                <c:pt idx="489">
                  <c:v>6.0601681675966308</c:v>
                </c:pt>
                <c:pt idx="490">
                  <c:v>5.3850658341675715</c:v>
                </c:pt>
                <c:pt idx="491">
                  <c:v>7.1390174922739611</c:v>
                </c:pt>
                <c:pt idx="492">
                  <c:v>4.7063068142986513</c:v>
                </c:pt>
                <c:pt idx="493">
                  <c:v>4.1613389275741106</c:v>
                </c:pt>
                <c:pt idx="494">
                  <c:v>6.0606691048085644</c:v>
                </c:pt>
                <c:pt idx="495">
                  <c:v>7.4827575412706731</c:v>
                </c:pt>
                <c:pt idx="496">
                  <c:v>6.5793288564105321</c:v>
                </c:pt>
                <c:pt idx="497">
                  <c:v>6.5144178118585616</c:v>
                </c:pt>
                <c:pt idx="498">
                  <c:v>7.5146037930857315</c:v>
                </c:pt>
                <c:pt idx="499">
                  <c:v>3.5706982072189843</c:v>
                </c:pt>
                <c:pt idx="500">
                  <c:v>5.5615293239575605</c:v>
                </c:pt>
                <c:pt idx="501">
                  <c:v>6.7566428009780175</c:v>
                </c:pt>
                <c:pt idx="502">
                  <c:v>5.9510009350050463</c:v>
                </c:pt>
                <c:pt idx="503">
                  <c:v>6.7481460168776106</c:v>
                </c:pt>
                <c:pt idx="504">
                  <c:v>6.1613779283028851</c:v>
                </c:pt>
                <c:pt idx="505">
                  <c:v>7.7046822463859179</c:v>
                </c:pt>
                <c:pt idx="506">
                  <c:v>5.8681428637360398</c:v>
                </c:pt>
                <c:pt idx="507">
                  <c:v>6.162442175162389</c:v>
                </c:pt>
                <c:pt idx="508">
                  <c:v>6.9631336778948247</c:v>
                </c:pt>
                <c:pt idx="509">
                  <c:v>5.8893333180786698</c:v>
                </c:pt>
                <c:pt idx="510">
                  <c:v>6.1569170640533422</c:v>
                </c:pt>
                <c:pt idx="511">
                  <c:v>4.2259762795435769</c:v>
                </c:pt>
                <c:pt idx="512">
                  <c:v>7.0861802115870445</c:v>
                </c:pt>
                <c:pt idx="513">
                  <c:v>4.4290610541078212</c:v>
                </c:pt>
                <c:pt idx="514">
                  <c:v>3.6099042543503228</c:v>
                </c:pt>
                <c:pt idx="515">
                  <c:v>5.8652120587304406</c:v>
                </c:pt>
                <c:pt idx="516">
                  <c:v>6.4398382256762217</c:v>
                </c:pt>
                <c:pt idx="517">
                  <c:v>6.2599632433804491</c:v>
                </c:pt>
                <c:pt idx="518">
                  <c:v>5.4297216583125882</c:v>
                </c:pt>
                <c:pt idx="519">
                  <c:v>7.7606453784933169</c:v>
                </c:pt>
                <c:pt idx="520">
                  <c:v>4.8382921153125888</c:v>
                </c:pt>
                <c:pt idx="521">
                  <c:v>3.6722087219816464</c:v>
                </c:pt>
                <c:pt idx="522">
                  <c:v>5.6944904769840647</c:v>
                </c:pt>
                <c:pt idx="523">
                  <c:v>6.4719665282535868</c:v>
                </c:pt>
                <c:pt idx="524">
                  <c:v>6.113623959698014</c:v>
                </c:pt>
                <c:pt idx="525">
                  <c:v>5.4024910010257523</c:v>
                </c:pt>
                <c:pt idx="526">
                  <c:v>5.5701519992938486</c:v>
                </c:pt>
                <c:pt idx="527">
                  <c:v>5.598187627530292</c:v>
                </c:pt>
                <c:pt idx="528">
                  <c:v>5.6588625328289792</c:v>
                </c:pt>
                <c:pt idx="529">
                  <c:v>6.72285359889469</c:v>
                </c:pt>
                <c:pt idx="530">
                  <c:v>7.0158623789583165</c:v>
                </c:pt>
                <c:pt idx="531">
                  <c:v>7.395110882606275</c:v>
                </c:pt>
                <c:pt idx="532">
                  <c:v>7.8594313334561745</c:v>
                </c:pt>
                <c:pt idx="533">
                  <c:v>6.620664132615186</c:v>
                </c:pt>
                <c:pt idx="534">
                  <c:v>7.0113560753375621</c:v>
                </c:pt>
                <c:pt idx="535">
                  <c:v>6.7720993534001348</c:v>
                </c:pt>
                <c:pt idx="536">
                  <c:v>6.3617592188556396</c:v>
                </c:pt>
                <c:pt idx="537">
                  <c:v>5.6692254905934174</c:v>
                </c:pt>
                <c:pt idx="538">
                  <c:v>7.1119913550600344</c:v>
                </c:pt>
                <c:pt idx="539">
                  <c:v>5.6817795381619334</c:v>
                </c:pt>
                <c:pt idx="540">
                  <c:v>4.4478907394300551</c:v>
                </c:pt>
                <c:pt idx="541">
                  <c:v>6.5052964535334397</c:v>
                </c:pt>
                <c:pt idx="542">
                  <c:v>6.5681815290597774</c:v>
                </c:pt>
                <c:pt idx="543">
                  <c:v>5.3131265886667469</c:v>
                </c:pt>
                <c:pt idx="544">
                  <c:v>5.703778734652369</c:v>
                </c:pt>
                <c:pt idx="545">
                  <c:v>5.224703547353208</c:v>
                </c:pt>
                <c:pt idx="546">
                  <c:v>6.1738331743015245</c:v>
                </c:pt>
                <c:pt idx="547">
                  <c:v>6.9229544652733734</c:v>
                </c:pt>
                <c:pt idx="548">
                  <c:v>5.1661242640544049</c:v>
                </c:pt>
                <c:pt idx="549">
                  <c:v>6.723485749421843</c:v>
                </c:pt>
                <c:pt idx="550">
                  <c:v>8.6591749056683334</c:v>
                </c:pt>
                <c:pt idx="551">
                  <c:v>6.5438673779889074</c:v>
                </c:pt>
                <c:pt idx="552">
                  <c:v>7.7459240264903562</c:v>
                </c:pt>
                <c:pt idx="553">
                  <c:v>6.7231731240402306</c:v>
                </c:pt>
                <c:pt idx="554">
                  <c:v>5.4300498577166394</c:v>
                </c:pt>
                <c:pt idx="555">
                  <c:v>6.7417098846941883</c:v>
                </c:pt>
                <c:pt idx="556">
                  <c:v>7.3915937935606522</c:v>
                </c:pt>
                <c:pt idx="557">
                  <c:v>5.3509942795670025</c:v>
                </c:pt>
                <c:pt idx="558">
                  <c:v>6.7720962675923904</c:v>
                </c:pt>
                <c:pt idx="559">
                  <c:v>6.6266161139909086</c:v>
                </c:pt>
                <c:pt idx="560">
                  <c:v>5.4703967275195069</c:v>
                </c:pt>
                <c:pt idx="561">
                  <c:v>5.9023896096282087</c:v>
                </c:pt>
                <c:pt idx="562">
                  <c:v>8.4249367233051267</c:v>
                </c:pt>
                <c:pt idx="563">
                  <c:v>6.3538740291854454</c:v>
                </c:pt>
                <c:pt idx="564">
                  <c:v>5.9240802395379664</c:v>
                </c:pt>
                <c:pt idx="565">
                  <c:v>8.3119768163383299</c:v>
                </c:pt>
                <c:pt idx="566">
                  <c:v>7.3106741411378682</c:v>
                </c:pt>
                <c:pt idx="567">
                  <c:v>4.3877540358646261</c:v>
                </c:pt>
                <c:pt idx="568">
                  <c:v>5.7143545671345786</c:v>
                </c:pt>
                <c:pt idx="569">
                  <c:v>4.1890859984463455</c:v>
                </c:pt>
                <c:pt idx="570">
                  <c:v>3.8527716308420756</c:v>
                </c:pt>
                <c:pt idx="571">
                  <c:v>4.8663671141452891</c:v>
                </c:pt>
                <c:pt idx="572">
                  <c:v>7.0236830807089028</c:v>
                </c:pt>
                <c:pt idx="573">
                  <c:v>4.7019708592190668</c:v>
                </c:pt>
                <c:pt idx="574">
                  <c:v>6.2169960056392313</c:v>
                </c:pt>
                <c:pt idx="575">
                  <c:v>5.4407596276367505</c:v>
                </c:pt>
                <c:pt idx="576">
                  <c:v>5.8668005852824558</c:v>
                </c:pt>
                <c:pt idx="577">
                  <c:v>4.8842526274998006</c:v>
                </c:pt>
                <c:pt idx="578">
                  <c:v>6.1828906583233216</c:v>
                </c:pt>
                <c:pt idx="579">
                  <c:v>6.5625989748313494</c:v>
                </c:pt>
                <c:pt idx="580">
                  <c:v>6.6994387608621748</c:v>
                </c:pt>
                <c:pt idx="581">
                  <c:v>6.7607791072109586</c:v>
                </c:pt>
                <c:pt idx="582">
                  <c:v>5.0432550350352816</c:v>
                </c:pt>
                <c:pt idx="583">
                  <c:v>5.2401116932403102</c:v>
                </c:pt>
                <c:pt idx="584">
                  <c:v>6.8774067371471492</c:v>
                </c:pt>
                <c:pt idx="585">
                  <c:v>7.2915292690492084</c:v>
                </c:pt>
                <c:pt idx="586">
                  <c:v>7.2876873620131306</c:v>
                </c:pt>
                <c:pt idx="587">
                  <c:v>6.0961296783344876</c:v>
                </c:pt>
                <c:pt idx="588">
                  <c:v>6.0915908051873293</c:v>
                </c:pt>
                <c:pt idx="589">
                  <c:v>7.8575015980568699</c:v>
                </c:pt>
                <c:pt idx="590">
                  <c:v>4.2858465084750481</c:v>
                </c:pt>
                <c:pt idx="591">
                  <c:v>4.9611950568714658</c:v>
                </c:pt>
                <c:pt idx="592">
                  <c:v>2.6603455481932459</c:v>
                </c:pt>
                <c:pt idx="593">
                  <c:v>2.6762461500940464</c:v>
                </c:pt>
                <c:pt idx="594">
                  <c:v>4.4265095912746721</c:v>
                </c:pt>
                <c:pt idx="595">
                  <c:v>2.5323461807257921</c:v>
                </c:pt>
                <c:pt idx="596">
                  <c:v>3.2317006488468589</c:v>
                </c:pt>
                <c:pt idx="597">
                  <c:v>4.5174921293447472</c:v>
                </c:pt>
                <c:pt idx="598">
                  <c:v>2.9458525152421693</c:v>
                </c:pt>
                <c:pt idx="599">
                  <c:v>3.9167010096731323</c:v>
                </c:pt>
                <c:pt idx="600">
                  <c:v>2.6884826809729088</c:v>
                </c:pt>
                <c:pt idx="601">
                  <c:v>3.7111506117848503</c:v>
                </c:pt>
                <c:pt idx="602">
                  <c:v>3.2478527277683771</c:v>
                </c:pt>
                <c:pt idx="603">
                  <c:v>2.0561332791678133</c:v>
                </c:pt>
                <c:pt idx="604">
                  <c:v>4.0325726368456936</c:v>
                </c:pt>
                <c:pt idx="605">
                  <c:v>3.0488377459899336</c:v>
                </c:pt>
                <c:pt idx="606">
                  <c:v>2.6281734675706998</c:v>
                </c:pt>
                <c:pt idx="607">
                  <c:v>4.9370965065600103</c:v>
                </c:pt>
                <c:pt idx="608">
                  <c:v>5.0757930529609281</c:v>
                </c:pt>
                <c:pt idx="609">
                  <c:v>3.2865492046227951</c:v>
                </c:pt>
                <c:pt idx="610">
                  <c:v>5.3547913068904229</c:v>
                </c:pt>
                <c:pt idx="611">
                  <c:v>3.2222810929484664</c:v>
                </c:pt>
                <c:pt idx="612">
                  <c:v>4.7459231186064734</c:v>
                </c:pt>
                <c:pt idx="613">
                  <c:v>3.9923792435543466</c:v>
                </c:pt>
                <c:pt idx="614">
                  <c:v>4.3152217730033779</c:v>
                </c:pt>
                <c:pt idx="615">
                  <c:v>5.2940753319913076</c:v>
                </c:pt>
                <c:pt idx="616">
                  <c:v>4.3357579732582527</c:v>
                </c:pt>
                <c:pt idx="617">
                  <c:v>3.5544862157340278</c:v>
                </c:pt>
                <c:pt idx="618">
                  <c:v>3.9130812365669065</c:v>
                </c:pt>
                <c:pt idx="619">
                  <c:v>3.6651463194192981</c:v>
                </c:pt>
                <c:pt idx="620">
                  <c:v>3.8011534900668171</c:v>
                </c:pt>
                <c:pt idx="621">
                  <c:v>4.8505680419896979</c:v>
                </c:pt>
                <c:pt idx="622">
                  <c:v>5.2037535430583617</c:v>
                </c:pt>
                <c:pt idx="623">
                  <c:v>4.6708646052433496</c:v>
                </c:pt>
                <c:pt idx="624">
                  <c:v>3.085070757761549</c:v>
                </c:pt>
                <c:pt idx="625">
                  <c:v>3.3430541558556839</c:v>
                </c:pt>
                <c:pt idx="626">
                  <c:v>3.0683228818482347</c:v>
                </c:pt>
                <c:pt idx="627">
                  <c:v>4.3522325011546883</c:v>
                </c:pt>
                <c:pt idx="628">
                  <c:v>4.2252018165916727</c:v>
                </c:pt>
                <c:pt idx="629">
                  <c:v>4.2843860488834391</c:v>
                </c:pt>
                <c:pt idx="630">
                  <c:v>3.8528913783708925</c:v>
                </c:pt>
                <c:pt idx="631">
                  <c:v>2.9008150144479874</c:v>
                </c:pt>
                <c:pt idx="632">
                  <c:v>3.5895770137974465</c:v>
                </c:pt>
                <c:pt idx="633">
                  <c:v>3.2995382017571049</c:v>
                </c:pt>
                <c:pt idx="634">
                  <c:v>3.4254777640637206</c:v>
                </c:pt>
                <c:pt idx="635">
                  <c:v>3.0298670115451158</c:v>
                </c:pt>
                <c:pt idx="636">
                  <c:v>2.9012412103590801</c:v>
                </c:pt>
                <c:pt idx="637">
                  <c:v>3.0556556628883396</c:v>
                </c:pt>
                <c:pt idx="638">
                  <c:v>3.0393738385012936</c:v>
                </c:pt>
                <c:pt idx="639">
                  <c:v>3.4408991086315868</c:v>
                </c:pt>
                <c:pt idx="640">
                  <c:v>3.6765656697138813</c:v>
                </c:pt>
                <c:pt idx="641">
                  <c:v>3.8218160524280687</c:v>
                </c:pt>
                <c:pt idx="642">
                  <c:v>2.6040920522382307</c:v>
                </c:pt>
                <c:pt idx="643">
                  <c:v>4.3965271780104729</c:v>
                </c:pt>
                <c:pt idx="644">
                  <c:v>4.2528082602622028</c:v>
                </c:pt>
                <c:pt idx="645">
                  <c:v>3.4316921201929103</c:v>
                </c:pt>
                <c:pt idx="646">
                  <c:v>4.0406329797879668</c:v>
                </c:pt>
                <c:pt idx="647">
                  <c:v>3.9953536161068275</c:v>
                </c:pt>
                <c:pt idx="648">
                  <c:v>4.3009288250697324</c:v>
                </c:pt>
                <c:pt idx="649">
                  <c:v>2.6219984443598792</c:v>
                </c:pt>
                <c:pt idx="650">
                  <c:v>3.9616208455960225</c:v>
                </c:pt>
                <c:pt idx="651">
                  <c:v>2.8363351701279869</c:v>
                </c:pt>
                <c:pt idx="652">
                  <c:v>3.5256140228499939</c:v>
                </c:pt>
                <c:pt idx="653">
                  <c:v>4.2045226629541599</c:v>
                </c:pt>
                <c:pt idx="654">
                  <c:v>5.3083679732261544</c:v>
                </c:pt>
                <c:pt idx="655">
                  <c:v>3.650287412222109</c:v>
                </c:pt>
                <c:pt idx="656">
                  <c:v>3.5327692634546781</c:v>
                </c:pt>
                <c:pt idx="657">
                  <c:v>2.5119096609609595</c:v>
                </c:pt>
                <c:pt idx="658">
                  <c:v>3.3300343791341627</c:v>
                </c:pt>
                <c:pt idx="659">
                  <c:v>4.2253770505570269</c:v>
                </c:pt>
                <c:pt idx="660">
                  <c:v>3.0985628491765507</c:v>
                </c:pt>
                <c:pt idx="661">
                  <c:v>3.7052416618533806</c:v>
                </c:pt>
                <c:pt idx="662">
                  <c:v>4.7211091713065674</c:v>
                </c:pt>
                <c:pt idx="663">
                  <c:v>1.9914702745607944</c:v>
                </c:pt>
                <c:pt idx="664">
                  <c:v>5.1227269918718727</c:v>
                </c:pt>
                <c:pt idx="665">
                  <c:v>4.7654027748350964</c:v>
                </c:pt>
                <c:pt idx="666">
                  <c:v>2.9298249115144621</c:v>
                </c:pt>
                <c:pt idx="667">
                  <c:v>3.5994419146792374</c:v>
                </c:pt>
                <c:pt idx="668">
                  <c:v>4.8040241719333796</c:v>
                </c:pt>
                <c:pt idx="669">
                  <c:v>3.2713365155427221</c:v>
                </c:pt>
                <c:pt idx="670">
                  <c:v>4.1087396868379598</c:v>
                </c:pt>
                <c:pt idx="671">
                  <c:v>2.295422853492771</c:v>
                </c:pt>
                <c:pt idx="672">
                  <c:v>4.300612623694005</c:v>
                </c:pt>
                <c:pt idx="673">
                  <c:v>3.1415036739654214</c:v>
                </c:pt>
                <c:pt idx="674">
                  <c:v>3.6438828323176344</c:v>
                </c:pt>
                <c:pt idx="675">
                  <c:v>2.6576274600887446</c:v>
                </c:pt>
                <c:pt idx="676">
                  <c:v>3.6264257275021619</c:v>
                </c:pt>
                <c:pt idx="677">
                  <c:v>3.472375695154434</c:v>
                </c:pt>
                <c:pt idx="678">
                  <c:v>4.3024272153737799</c:v>
                </c:pt>
                <c:pt idx="679">
                  <c:v>3.4830556853891692</c:v>
                </c:pt>
                <c:pt idx="680">
                  <c:v>3.7607908814146862</c:v>
                </c:pt>
                <c:pt idx="681">
                  <c:v>3.5070646404565005</c:v>
                </c:pt>
                <c:pt idx="682">
                  <c:v>2.6273871844193613</c:v>
                </c:pt>
                <c:pt idx="683">
                  <c:v>4.5891968058582107</c:v>
                </c:pt>
                <c:pt idx="684">
                  <c:v>3.5320011956353907</c:v>
                </c:pt>
                <c:pt idx="685">
                  <c:v>4.7925764008085592</c:v>
                </c:pt>
                <c:pt idx="686">
                  <c:v>4.2284491058964431</c:v>
                </c:pt>
                <c:pt idx="687">
                  <c:v>4.2418478324964282</c:v>
                </c:pt>
                <c:pt idx="688">
                  <c:v>4.1868426698839425</c:v>
                </c:pt>
                <c:pt idx="689">
                  <c:v>5.372873066365317</c:v>
                </c:pt>
                <c:pt idx="690">
                  <c:v>2.5993482350013544</c:v>
                </c:pt>
                <c:pt idx="691">
                  <c:v>2.6387261917676081</c:v>
                </c:pt>
                <c:pt idx="692">
                  <c:v>3.2738413258681809</c:v>
                </c:pt>
                <c:pt idx="693">
                  <c:v>2.3754957369179115</c:v>
                </c:pt>
                <c:pt idx="694">
                  <c:v>2.0805205711276424</c:v>
                </c:pt>
                <c:pt idx="695">
                  <c:v>2.7895598454204906</c:v>
                </c:pt>
                <c:pt idx="696">
                  <c:v>4.964474925816476</c:v>
                </c:pt>
                <c:pt idx="697">
                  <c:v>4.5705187589635399</c:v>
                </c:pt>
                <c:pt idx="698">
                  <c:v>3.3139206445545888</c:v>
                </c:pt>
                <c:pt idx="699">
                  <c:v>5.0563523955542138</c:v>
                </c:pt>
                <c:pt idx="700">
                  <c:v>3.2125563122724898</c:v>
                </c:pt>
                <c:pt idx="701">
                  <c:v>2.911028435088082</c:v>
                </c:pt>
                <c:pt idx="702">
                  <c:v>3.9766376433533068</c:v>
                </c:pt>
                <c:pt idx="703">
                  <c:v>3.0182940094941788</c:v>
                </c:pt>
                <c:pt idx="704">
                  <c:v>3.5431981910304042</c:v>
                </c:pt>
                <c:pt idx="705">
                  <c:v>3.7211451655059093</c:v>
                </c:pt>
                <c:pt idx="706">
                  <c:v>3.046219756652313</c:v>
                </c:pt>
                <c:pt idx="707">
                  <c:v>2.462180440452761</c:v>
                </c:pt>
                <c:pt idx="708">
                  <c:v>3.3279074085036982</c:v>
                </c:pt>
                <c:pt idx="709">
                  <c:v>4.0856544269084578</c:v>
                </c:pt>
                <c:pt idx="710">
                  <c:v>3.6100876419663543</c:v>
                </c:pt>
                <c:pt idx="711">
                  <c:v>4.3066302634988167</c:v>
                </c:pt>
                <c:pt idx="712">
                  <c:v>3.88223007502727</c:v>
                </c:pt>
                <c:pt idx="713">
                  <c:v>4.2957871699621935</c:v>
                </c:pt>
                <c:pt idx="714">
                  <c:v>4.8304654521700856</c:v>
                </c:pt>
                <c:pt idx="715">
                  <c:v>3.175876156792421</c:v>
                </c:pt>
                <c:pt idx="716">
                  <c:v>4.8421440385495602</c:v>
                </c:pt>
                <c:pt idx="717">
                  <c:v>2.8997331677536993</c:v>
                </c:pt>
                <c:pt idx="718">
                  <c:v>2.2895345858410145</c:v>
                </c:pt>
                <c:pt idx="719">
                  <c:v>3.4336570313110504</c:v>
                </c:pt>
                <c:pt idx="720">
                  <c:v>4.2274491432809436</c:v>
                </c:pt>
                <c:pt idx="721">
                  <c:v>3.3247997210460953</c:v>
                </c:pt>
                <c:pt idx="722">
                  <c:v>4.7926473261174012</c:v>
                </c:pt>
                <c:pt idx="723">
                  <c:v>4.8326515328116191</c:v>
                </c:pt>
                <c:pt idx="724">
                  <c:v>3.4585611541820569</c:v>
                </c:pt>
                <c:pt idx="725">
                  <c:v>2.111161860429096</c:v>
                </c:pt>
                <c:pt idx="726">
                  <c:v>4.6857189010964415</c:v>
                </c:pt>
                <c:pt idx="727">
                  <c:v>2.8535222495613795</c:v>
                </c:pt>
                <c:pt idx="728">
                  <c:v>4.0185125131587007</c:v>
                </c:pt>
                <c:pt idx="729">
                  <c:v>4.0034173212110566</c:v>
                </c:pt>
                <c:pt idx="730">
                  <c:v>2.8010753150109498</c:v>
                </c:pt>
                <c:pt idx="731">
                  <c:v>2.7540506553637449</c:v>
                </c:pt>
                <c:pt idx="732">
                  <c:v>3.4478987655449904</c:v>
                </c:pt>
                <c:pt idx="733">
                  <c:v>3.1566161353578002</c:v>
                </c:pt>
                <c:pt idx="734">
                  <c:v>4.8078442176416463</c:v>
                </c:pt>
                <c:pt idx="735">
                  <c:v>4.1233619361255593</c:v>
                </c:pt>
                <c:pt idx="736">
                  <c:v>3.0895754486356859</c:v>
                </c:pt>
                <c:pt idx="737">
                  <c:v>2.8222126412007595</c:v>
                </c:pt>
                <c:pt idx="738">
                  <c:v>4.3403008464107016</c:v>
                </c:pt>
                <c:pt idx="739">
                  <c:v>5.6882655666711717</c:v>
                </c:pt>
                <c:pt idx="740">
                  <c:v>3.6066104392320675</c:v>
                </c:pt>
                <c:pt idx="741">
                  <c:v>3.6072621738097892</c:v>
                </c:pt>
                <c:pt idx="742">
                  <c:v>3.5640410727155487</c:v>
                </c:pt>
                <c:pt idx="743">
                  <c:v>2.2900863457529059</c:v>
                </c:pt>
                <c:pt idx="744">
                  <c:v>2.1676392133479547</c:v>
                </c:pt>
                <c:pt idx="745">
                  <c:v>4.0052529800218668</c:v>
                </c:pt>
                <c:pt idx="746">
                  <c:v>3.7474433276022658</c:v>
                </c:pt>
                <c:pt idx="747">
                  <c:v>4.5757929862466895</c:v>
                </c:pt>
                <c:pt idx="748">
                  <c:v>3.5428394026484251</c:v>
                </c:pt>
                <c:pt idx="749">
                  <c:v>3.19217857380939</c:v>
                </c:pt>
                <c:pt idx="750">
                  <c:v>3.4901360940665622</c:v>
                </c:pt>
                <c:pt idx="751">
                  <c:v>3.4330618473991592</c:v>
                </c:pt>
                <c:pt idx="752">
                  <c:v>3.9869149749072363</c:v>
                </c:pt>
                <c:pt idx="753">
                  <c:v>3.4598990300011048</c:v>
                </c:pt>
                <c:pt idx="754">
                  <c:v>3.4694176291185417</c:v>
                </c:pt>
                <c:pt idx="755">
                  <c:v>4.7644543237922212</c:v>
                </c:pt>
                <c:pt idx="756">
                  <c:v>4.7854863253159721</c:v>
                </c:pt>
                <c:pt idx="757">
                  <c:v>3.7858058793336147</c:v>
                </c:pt>
                <c:pt idx="758">
                  <c:v>4.8549944057803485</c:v>
                </c:pt>
                <c:pt idx="759">
                  <c:v>3.6535188139378594</c:v>
                </c:pt>
                <c:pt idx="760">
                  <c:v>2.5945936347578775</c:v>
                </c:pt>
                <c:pt idx="761">
                  <c:v>3.7961267930746998</c:v>
                </c:pt>
                <c:pt idx="762">
                  <c:v>3.246757465870969</c:v>
                </c:pt>
                <c:pt idx="763">
                  <c:v>3.9000744193911636</c:v>
                </c:pt>
                <c:pt idx="764">
                  <c:v>3.6108902646716565</c:v>
                </c:pt>
                <c:pt idx="765">
                  <c:v>3.3270331114323488</c:v>
                </c:pt>
                <c:pt idx="766">
                  <c:v>4.8568896685313669</c:v>
                </c:pt>
                <c:pt idx="767">
                  <c:v>3.592341106583028</c:v>
                </c:pt>
                <c:pt idx="768">
                  <c:v>3.4071371375268704</c:v>
                </c:pt>
                <c:pt idx="769">
                  <c:v>4.1922031875245978</c:v>
                </c:pt>
                <c:pt idx="770">
                  <c:v>3.5344387715963137</c:v>
                </c:pt>
                <c:pt idx="771">
                  <c:v>3.8052723693923998</c:v>
                </c:pt>
                <c:pt idx="772">
                  <c:v>3.2435044477489923</c:v>
                </c:pt>
                <c:pt idx="773">
                  <c:v>4.8914089776670773</c:v>
                </c:pt>
                <c:pt idx="774">
                  <c:v>2.6703057088910072</c:v>
                </c:pt>
                <c:pt idx="775">
                  <c:v>3.5745559608899002</c:v>
                </c:pt>
                <c:pt idx="776">
                  <c:v>4.8216588612704552</c:v>
                </c:pt>
                <c:pt idx="777">
                  <c:v>3.4960771800659791</c:v>
                </c:pt>
                <c:pt idx="778">
                  <c:v>3.7486903901698563</c:v>
                </c:pt>
                <c:pt idx="779">
                  <c:v>3.4598102510090021</c:v>
                </c:pt>
                <c:pt idx="780">
                  <c:v>4.9109594102415937</c:v>
                </c:pt>
                <c:pt idx="781">
                  <c:v>3.8105460145143049</c:v>
                </c:pt>
                <c:pt idx="782">
                  <c:v>4.2258800849490505</c:v>
                </c:pt>
                <c:pt idx="783">
                  <c:v>4.9793375140423066</c:v>
                </c:pt>
                <c:pt idx="784">
                  <c:v>4.546609257649485</c:v>
                </c:pt>
                <c:pt idx="785">
                  <c:v>5.6728057094799507</c:v>
                </c:pt>
                <c:pt idx="786">
                  <c:v>3.0241508204208398</c:v>
                </c:pt>
                <c:pt idx="787">
                  <c:v>3.9617837378919303</c:v>
                </c:pt>
                <c:pt idx="788">
                  <c:v>4.6366796769358398</c:v>
                </c:pt>
                <c:pt idx="789">
                  <c:v>4.5844311457213163</c:v>
                </c:pt>
                <c:pt idx="790">
                  <c:v>4.4478187522070156</c:v>
                </c:pt>
                <c:pt idx="791">
                  <c:v>3.2583281671324631</c:v>
                </c:pt>
                <c:pt idx="792">
                  <c:v>4.1779958412364078</c:v>
                </c:pt>
                <c:pt idx="793">
                  <c:v>4.1009841789759154</c:v>
                </c:pt>
                <c:pt idx="794">
                  <c:v>3.8184635168925425</c:v>
                </c:pt>
                <c:pt idx="795">
                  <c:v>4.1000196856648312</c:v>
                </c:pt>
                <c:pt idx="796">
                  <c:v>4.474224113472502</c:v>
                </c:pt>
                <c:pt idx="797">
                  <c:v>3.6205675992349802</c:v>
                </c:pt>
                <c:pt idx="798">
                  <c:v>3.1055388279906717</c:v>
                </c:pt>
                <c:pt idx="799">
                  <c:v>3.4250080815927291</c:v>
                </c:pt>
                <c:pt idx="800">
                  <c:v>5.5673414354859094</c:v>
                </c:pt>
                <c:pt idx="801">
                  <c:v>2.2079268637224252</c:v>
                </c:pt>
                <c:pt idx="802">
                  <c:v>3.6614831651394812</c:v>
                </c:pt>
                <c:pt idx="803">
                  <c:v>3.0692289127467274</c:v>
                </c:pt>
                <c:pt idx="804">
                  <c:v>2.8053611639835268</c:v>
                </c:pt>
                <c:pt idx="805">
                  <c:v>3.5764470940047275</c:v>
                </c:pt>
                <c:pt idx="806">
                  <c:v>3.8163675005273072</c:v>
                </c:pt>
                <c:pt idx="807">
                  <c:v>4.3828073535509429</c:v>
                </c:pt>
                <c:pt idx="808">
                  <c:v>4.1149277265458899</c:v>
                </c:pt>
                <c:pt idx="809">
                  <c:v>5.3531222175141444</c:v>
                </c:pt>
                <c:pt idx="810">
                  <c:v>5.4907483739310212</c:v>
                </c:pt>
                <c:pt idx="811">
                  <c:v>3.557159286432297</c:v>
                </c:pt>
                <c:pt idx="812">
                  <c:v>4.3808984012266912</c:v>
                </c:pt>
                <c:pt idx="813">
                  <c:v>4.5605749244813243</c:v>
                </c:pt>
                <c:pt idx="814">
                  <c:v>2.9720960398145246</c:v>
                </c:pt>
                <c:pt idx="815">
                  <c:v>2.4502060005031039</c:v>
                </c:pt>
                <c:pt idx="816">
                  <c:v>4.0030665123963987</c:v>
                </c:pt>
                <c:pt idx="817">
                  <c:v>3.3506276270795436</c:v>
                </c:pt>
                <c:pt idx="818">
                  <c:v>4.5522181939802628</c:v>
                </c:pt>
                <c:pt idx="819">
                  <c:v>2.7522509462102844</c:v>
                </c:pt>
                <c:pt idx="820">
                  <c:v>3.2787539795465221</c:v>
                </c:pt>
                <c:pt idx="821">
                  <c:v>4.5360212640699054</c:v>
                </c:pt>
                <c:pt idx="822">
                  <c:v>3.6705729210235818</c:v>
                </c:pt>
                <c:pt idx="823">
                  <c:v>2.4554734132363891</c:v>
                </c:pt>
                <c:pt idx="824">
                  <c:v>2.1998466933664655</c:v>
                </c:pt>
                <c:pt idx="825">
                  <c:v>3.4306026172080211</c:v>
                </c:pt>
                <c:pt idx="826">
                  <c:v>2.2905166267967516</c:v>
                </c:pt>
                <c:pt idx="827">
                  <c:v>4.6045334675656049</c:v>
                </c:pt>
                <c:pt idx="828">
                  <c:v>4.4866797641268867</c:v>
                </c:pt>
                <c:pt idx="829">
                  <c:v>3.3537662589085606</c:v>
                </c:pt>
                <c:pt idx="830">
                  <c:v>4.9599499371215927</c:v>
                </c:pt>
                <c:pt idx="831">
                  <c:v>3.3166019738824506</c:v>
                </c:pt>
                <c:pt idx="832">
                  <c:v>2.7530395877479648</c:v>
                </c:pt>
                <c:pt idx="833">
                  <c:v>5.4398478519996631</c:v>
                </c:pt>
                <c:pt idx="834">
                  <c:v>4.6752890871688235</c:v>
                </c:pt>
                <c:pt idx="835">
                  <c:v>2.4292661095518095</c:v>
                </c:pt>
                <c:pt idx="836">
                  <c:v>4.3952498604671622</c:v>
                </c:pt>
                <c:pt idx="837">
                  <c:v>5.04144701451869</c:v>
                </c:pt>
                <c:pt idx="838">
                  <c:v>4.8992331376853855</c:v>
                </c:pt>
                <c:pt idx="839">
                  <c:v>4.3816039003529266</c:v>
                </c:pt>
                <c:pt idx="840">
                  <c:v>4.4806346213196928</c:v>
                </c:pt>
                <c:pt idx="841">
                  <c:v>3.2102472432149485</c:v>
                </c:pt>
                <c:pt idx="842">
                  <c:v>4.5583678042971538</c:v>
                </c:pt>
                <c:pt idx="843">
                  <c:v>2.6613645407600215</c:v>
                </c:pt>
                <c:pt idx="844">
                  <c:v>3.3257452303622062</c:v>
                </c:pt>
                <c:pt idx="845">
                  <c:v>4.445285408684212</c:v>
                </c:pt>
                <c:pt idx="846">
                  <c:v>2.3010349476573637</c:v>
                </c:pt>
                <c:pt idx="847">
                  <c:v>2.9786438516338052</c:v>
                </c:pt>
                <c:pt idx="848">
                  <c:v>2.6183411647996504</c:v>
                </c:pt>
                <c:pt idx="849">
                  <c:v>3.6041211125276384</c:v>
                </c:pt>
                <c:pt idx="850">
                  <c:v>3.4610227014336452</c:v>
                </c:pt>
                <c:pt idx="851">
                  <c:v>2.9414581961093327</c:v>
                </c:pt>
                <c:pt idx="852">
                  <c:v>3.9840920434430309</c:v>
                </c:pt>
                <c:pt idx="853">
                  <c:v>4.1135331987801766</c:v>
                </c:pt>
                <c:pt idx="854">
                  <c:v>4.8150439510886436</c:v>
                </c:pt>
                <c:pt idx="855">
                  <c:v>5.0214070303951015</c:v>
                </c:pt>
                <c:pt idx="856">
                  <c:v>5.3831986315465912</c:v>
                </c:pt>
                <c:pt idx="857">
                  <c:v>4.2468016639015902</c:v>
                </c:pt>
                <c:pt idx="858">
                  <c:v>3.7722760127098245</c:v>
                </c:pt>
                <c:pt idx="859">
                  <c:v>3.9407620493353939</c:v>
                </c:pt>
                <c:pt idx="860">
                  <c:v>3.055009832575164</c:v>
                </c:pt>
                <c:pt idx="861">
                  <c:v>3.7156824747664472</c:v>
                </c:pt>
                <c:pt idx="862">
                  <c:v>3.9995459139945639</c:v>
                </c:pt>
                <c:pt idx="863">
                  <c:v>4.8271549823591595</c:v>
                </c:pt>
                <c:pt idx="864">
                  <c:v>4.6329465731857731</c:v>
                </c:pt>
                <c:pt idx="865">
                  <c:v>2.418989859745917</c:v>
                </c:pt>
                <c:pt idx="866">
                  <c:v>3.930661513760962</c:v>
                </c:pt>
                <c:pt idx="867">
                  <c:v>3.1829465677386128</c:v>
                </c:pt>
                <c:pt idx="868">
                  <c:v>4.7615786888841551</c:v>
                </c:pt>
                <c:pt idx="869">
                  <c:v>1.9181414517534303</c:v>
                </c:pt>
                <c:pt idx="870">
                  <c:v>3.2663832449942429</c:v>
                </c:pt>
                <c:pt idx="871">
                  <c:v>4.2131866051676816</c:v>
                </c:pt>
                <c:pt idx="872">
                  <c:v>3.4879245456126027</c:v>
                </c:pt>
                <c:pt idx="873">
                  <c:v>4.1387694933660244</c:v>
                </c:pt>
                <c:pt idx="874">
                  <c:v>3.8445303627647389</c:v>
                </c:pt>
                <c:pt idx="875">
                  <c:v>2.8177474651112133</c:v>
                </c:pt>
                <c:pt idx="876">
                  <c:v>3.7890677384643952</c:v>
                </c:pt>
                <c:pt idx="877">
                  <c:v>4.2502857031433798</c:v>
                </c:pt>
                <c:pt idx="878">
                  <c:v>3.7658696910862646</c:v>
                </c:pt>
                <c:pt idx="879">
                  <c:v>3.3940830834304112</c:v>
                </c:pt>
                <c:pt idx="880">
                  <c:v>4.3123249940043449</c:v>
                </c:pt>
                <c:pt idx="881">
                  <c:v>3.1828276539620628</c:v>
                </c:pt>
                <c:pt idx="882">
                  <c:v>3.9027628908836629</c:v>
                </c:pt>
                <c:pt idx="883">
                  <c:v>2.7384768893534286</c:v>
                </c:pt>
                <c:pt idx="884">
                  <c:v>2.939784054222673</c:v>
                </c:pt>
                <c:pt idx="885">
                  <c:v>4.5359156036358268</c:v>
                </c:pt>
                <c:pt idx="886">
                  <c:v>3.4871236311955833</c:v>
                </c:pt>
                <c:pt idx="887">
                  <c:v>3.6761849677325484</c:v>
                </c:pt>
                <c:pt idx="888">
                  <c:v>4.2428406275435346</c:v>
                </c:pt>
                <c:pt idx="889">
                  <c:v>2.9471151109264895</c:v>
                </c:pt>
                <c:pt idx="890">
                  <c:v>2.8454290408884582</c:v>
                </c:pt>
                <c:pt idx="891">
                  <c:v>3.207037819834814</c:v>
                </c:pt>
                <c:pt idx="892">
                  <c:v>2.7953451915290728</c:v>
                </c:pt>
                <c:pt idx="893">
                  <c:v>5.0395700090605144</c:v>
                </c:pt>
                <c:pt idx="894">
                  <c:v>5.3413659465636609</c:v>
                </c:pt>
                <c:pt idx="895">
                  <c:v>3.3984730253216888</c:v>
                </c:pt>
                <c:pt idx="896">
                  <c:v>4.5539879406313286</c:v>
                </c:pt>
                <c:pt idx="897">
                  <c:v>3.9840954567887206</c:v>
                </c:pt>
                <c:pt idx="898">
                  <c:v>3.3834824414006386</c:v>
                </c:pt>
                <c:pt idx="899">
                  <c:v>5.3591479078830311</c:v>
                </c:pt>
                <c:pt idx="900">
                  <c:v>2.9292990641546854</c:v>
                </c:pt>
                <c:pt idx="901">
                  <c:v>3.7963003435434297</c:v>
                </c:pt>
                <c:pt idx="902">
                  <c:v>2.9301509645430759</c:v>
                </c:pt>
                <c:pt idx="903">
                  <c:v>3.3592312827242607</c:v>
                </c:pt>
                <c:pt idx="904">
                  <c:v>3.4214512825605716</c:v>
                </c:pt>
                <c:pt idx="905">
                  <c:v>3.599171171465029</c:v>
                </c:pt>
                <c:pt idx="906">
                  <c:v>3.4439537420896196</c:v>
                </c:pt>
                <c:pt idx="907">
                  <c:v>2.1930766976628329</c:v>
                </c:pt>
                <c:pt idx="908">
                  <c:v>3.5732484753830902</c:v>
                </c:pt>
                <c:pt idx="909">
                  <c:v>3.2508609525874692</c:v>
                </c:pt>
                <c:pt idx="910">
                  <c:v>3.7981983129925778</c:v>
                </c:pt>
                <c:pt idx="911">
                  <c:v>3.1806409925169739</c:v>
                </c:pt>
                <c:pt idx="912">
                  <c:v>5.3883976078361515</c:v>
                </c:pt>
                <c:pt idx="913">
                  <c:v>4.608468746601563</c:v>
                </c:pt>
                <c:pt idx="914">
                  <c:v>4.5213364318778826</c:v>
                </c:pt>
                <c:pt idx="915">
                  <c:v>3.9083824322893261</c:v>
                </c:pt>
                <c:pt idx="916">
                  <c:v>4.2426302251166765</c:v>
                </c:pt>
                <c:pt idx="917">
                  <c:v>2.0936934869603228</c:v>
                </c:pt>
                <c:pt idx="918">
                  <c:v>4.7678796878113721</c:v>
                </c:pt>
                <c:pt idx="919">
                  <c:v>3.9980570853349855</c:v>
                </c:pt>
                <c:pt idx="920">
                  <c:v>4.3978420039691448</c:v>
                </c:pt>
                <c:pt idx="921">
                  <c:v>3.8945292806883014</c:v>
                </c:pt>
                <c:pt idx="922">
                  <c:v>3.2791278362210132</c:v>
                </c:pt>
                <c:pt idx="923">
                  <c:v>2.9951635804369747</c:v>
                </c:pt>
                <c:pt idx="924">
                  <c:v>4.5342120150425949</c:v>
                </c:pt>
                <c:pt idx="925">
                  <c:v>3.9964216700141937</c:v>
                </c:pt>
                <c:pt idx="926">
                  <c:v>3.9270456718820648</c:v>
                </c:pt>
                <c:pt idx="927">
                  <c:v>3.1284083147756263</c:v>
                </c:pt>
                <c:pt idx="928">
                  <c:v>2.2286769456130711</c:v>
                </c:pt>
                <c:pt idx="929">
                  <c:v>3.419782228407481</c:v>
                </c:pt>
                <c:pt idx="930">
                  <c:v>3.1792130197254878</c:v>
                </c:pt>
                <c:pt idx="931">
                  <c:v>2.412077511949815</c:v>
                </c:pt>
                <c:pt idx="932">
                  <c:v>3.7517988898655803</c:v>
                </c:pt>
                <c:pt idx="933">
                  <c:v>2.682001547505628</c:v>
                </c:pt>
                <c:pt idx="934">
                  <c:v>3.0130320987555228</c:v>
                </c:pt>
                <c:pt idx="935">
                  <c:v>4.9524216362843063</c:v>
                </c:pt>
                <c:pt idx="936">
                  <c:v>4.8998908978095663</c:v>
                </c:pt>
                <c:pt idx="937">
                  <c:v>3.0390365895838003</c:v>
                </c:pt>
                <c:pt idx="938">
                  <c:v>3.1773681591315239</c:v>
                </c:pt>
                <c:pt idx="939">
                  <c:v>5.3018318404436773</c:v>
                </c:pt>
                <c:pt idx="940">
                  <c:v>3.1979097200134023</c:v>
                </c:pt>
                <c:pt idx="941">
                  <c:v>3.6584599018070714</c:v>
                </c:pt>
                <c:pt idx="942">
                  <c:v>4.3579820867878496</c:v>
                </c:pt>
                <c:pt idx="943">
                  <c:v>2.9905611589738927</c:v>
                </c:pt>
                <c:pt idx="944">
                  <c:v>3.6270817733956324</c:v>
                </c:pt>
                <c:pt idx="945">
                  <c:v>3.0307668192672819</c:v>
                </c:pt>
                <c:pt idx="946">
                  <c:v>3.30172609534391</c:v>
                </c:pt>
                <c:pt idx="947">
                  <c:v>2.8035605362669545</c:v>
                </c:pt>
                <c:pt idx="948">
                  <c:v>3.1067147692003481</c:v>
                </c:pt>
                <c:pt idx="949">
                  <c:v>3.1525134194556617</c:v>
                </c:pt>
                <c:pt idx="950">
                  <c:v>3.358779809330283</c:v>
                </c:pt>
                <c:pt idx="951">
                  <c:v>2.9364718277761455</c:v>
                </c:pt>
                <c:pt idx="952">
                  <c:v>3.0064597009809635</c:v>
                </c:pt>
                <c:pt idx="953">
                  <c:v>4.0016481582986545</c:v>
                </c:pt>
                <c:pt idx="954">
                  <c:v>4.3030808262678564</c:v>
                </c:pt>
                <c:pt idx="955">
                  <c:v>2.4930562120358757</c:v>
                </c:pt>
                <c:pt idx="956">
                  <c:v>3.4201792139605942</c:v>
                </c:pt>
                <c:pt idx="957">
                  <c:v>3.905944685617146</c:v>
                </c:pt>
                <c:pt idx="958">
                  <c:v>5.1274768872056145</c:v>
                </c:pt>
                <c:pt idx="959">
                  <c:v>3.1281205814062387</c:v>
                </c:pt>
                <c:pt idx="960">
                  <c:v>4.0085859106768655</c:v>
                </c:pt>
                <c:pt idx="961">
                  <c:v>3.5811987478387595</c:v>
                </c:pt>
                <c:pt idx="962">
                  <c:v>3.8289716582640625</c:v>
                </c:pt>
                <c:pt idx="963">
                  <c:v>3.276808165480829</c:v>
                </c:pt>
                <c:pt idx="964">
                  <c:v>3.5181442240206242</c:v>
                </c:pt>
                <c:pt idx="965">
                  <c:v>3.8804045013634925</c:v>
                </c:pt>
                <c:pt idx="966">
                  <c:v>4.8881540797645036</c:v>
                </c:pt>
                <c:pt idx="967">
                  <c:v>3.1447837898810547</c:v>
                </c:pt>
                <c:pt idx="968">
                  <c:v>2.3206781594999399</c:v>
                </c:pt>
                <c:pt idx="969">
                  <c:v>3.4187590652537709</c:v>
                </c:pt>
                <c:pt idx="970">
                  <c:v>3.413088735035033</c:v>
                </c:pt>
                <c:pt idx="971">
                  <c:v>3.6175646586383863</c:v>
                </c:pt>
                <c:pt idx="972">
                  <c:v>3.4781741723334294</c:v>
                </c:pt>
                <c:pt idx="973">
                  <c:v>2.4176187255807227</c:v>
                </c:pt>
                <c:pt idx="974">
                  <c:v>4.2731414062586239</c:v>
                </c:pt>
                <c:pt idx="975">
                  <c:v>5.0672844306249534</c:v>
                </c:pt>
                <c:pt idx="976">
                  <c:v>4.5493527231748763</c:v>
                </c:pt>
                <c:pt idx="977">
                  <c:v>2.5266500372033045</c:v>
                </c:pt>
                <c:pt idx="978">
                  <c:v>4.07002619076433</c:v>
                </c:pt>
                <c:pt idx="979">
                  <c:v>3.7963440896752654</c:v>
                </c:pt>
                <c:pt idx="980">
                  <c:v>4.6971372102571243</c:v>
                </c:pt>
                <c:pt idx="981">
                  <c:v>4.0657759650117162</c:v>
                </c:pt>
                <c:pt idx="982">
                  <c:v>3.0600573919913456</c:v>
                </c:pt>
                <c:pt idx="983">
                  <c:v>3.820796203123682</c:v>
                </c:pt>
                <c:pt idx="984">
                  <c:v>4.538782971834058</c:v>
                </c:pt>
                <c:pt idx="985">
                  <c:v>2.2979087932011932</c:v>
                </c:pt>
                <c:pt idx="986">
                  <c:v>4.0806276793273355</c:v>
                </c:pt>
                <c:pt idx="987">
                  <c:v>3.3169317734603148</c:v>
                </c:pt>
                <c:pt idx="988">
                  <c:v>4.8212131161721938</c:v>
                </c:pt>
                <c:pt idx="989">
                  <c:v>2.820785062993822</c:v>
                </c:pt>
                <c:pt idx="990">
                  <c:v>2.0934679228862789</c:v>
                </c:pt>
                <c:pt idx="991">
                  <c:v>4.016491158460159</c:v>
                </c:pt>
                <c:pt idx="992">
                  <c:v>4.2630400600877429</c:v>
                </c:pt>
                <c:pt idx="993">
                  <c:v>5.5380947512165264</c:v>
                </c:pt>
                <c:pt idx="994">
                  <c:v>4.5343080317463533</c:v>
                </c:pt>
                <c:pt idx="995">
                  <c:v>2.8334519345131817</c:v>
                </c:pt>
                <c:pt idx="996">
                  <c:v>2.3660828187561225</c:v>
                </c:pt>
                <c:pt idx="997">
                  <c:v>4.0612024090077714</c:v>
                </c:pt>
                <c:pt idx="998">
                  <c:v>2.502191122629486</c:v>
                </c:pt>
                <c:pt idx="999">
                  <c:v>3.5253069302135431</c:v>
                </c:pt>
                <c:pt idx="1000">
                  <c:v>4.4778744902795804</c:v>
                </c:pt>
                <c:pt idx="1001">
                  <c:v>5.1310504840851801</c:v>
                </c:pt>
                <c:pt idx="1002">
                  <c:v>2.9658812195863753</c:v>
                </c:pt>
                <c:pt idx="1003">
                  <c:v>3.6680935429743649</c:v>
                </c:pt>
                <c:pt idx="1004">
                  <c:v>5.5938573473676128</c:v>
                </c:pt>
                <c:pt idx="1005">
                  <c:v>4.7919408959085876</c:v>
                </c:pt>
                <c:pt idx="1006">
                  <c:v>3.2847893536741362</c:v>
                </c:pt>
                <c:pt idx="1007">
                  <c:v>4.4117657310904175</c:v>
                </c:pt>
                <c:pt idx="1008">
                  <c:v>3.8379891942511115</c:v>
                </c:pt>
                <c:pt idx="1009">
                  <c:v>4.0190470783490131</c:v>
                </c:pt>
                <c:pt idx="1010">
                  <c:v>4.5152645951684072</c:v>
                </c:pt>
                <c:pt idx="1011">
                  <c:v>3.4700095419648549</c:v>
                </c:pt>
                <c:pt idx="1012">
                  <c:v>3.1400328605414836</c:v>
                </c:pt>
                <c:pt idx="1013">
                  <c:v>3.2738818934230527</c:v>
                </c:pt>
                <c:pt idx="1014">
                  <c:v>4.5598441689209048</c:v>
                </c:pt>
                <c:pt idx="1015">
                  <c:v>4.5653786943843961</c:v>
                </c:pt>
                <c:pt idx="1016">
                  <c:v>3.0429354605631369</c:v>
                </c:pt>
                <c:pt idx="1017">
                  <c:v>4.5833019681271097</c:v>
                </c:pt>
                <c:pt idx="1018">
                  <c:v>3.2890900356589889</c:v>
                </c:pt>
                <c:pt idx="1019">
                  <c:v>3.1948481703244189</c:v>
                </c:pt>
                <c:pt idx="1020">
                  <c:v>3.8095619905603346</c:v>
                </c:pt>
                <c:pt idx="1021">
                  <c:v>4.4463857356348289</c:v>
                </c:pt>
                <c:pt idx="1022">
                  <c:v>4.4733235683756503</c:v>
                </c:pt>
                <c:pt idx="1023">
                  <c:v>1.9231876656688816</c:v>
                </c:pt>
                <c:pt idx="1024">
                  <c:v>2.9573380001238223</c:v>
                </c:pt>
                <c:pt idx="1025">
                  <c:v>4.6076324950592076</c:v>
                </c:pt>
                <c:pt idx="1026">
                  <c:v>4.5145924698458098</c:v>
                </c:pt>
                <c:pt idx="1027">
                  <c:v>3.2420804446363327</c:v>
                </c:pt>
                <c:pt idx="1028">
                  <c:v>5.2294321011879399</c:v>
                </c:pt>
                <c:pt idx="1029">
                  <c:v>3.370138848092922</c:v>
                </c:pt>
                <c:pt idx="1030">
                  <c:v>5.6981094481139625</c:v>
                </c:pt>
                <c:pt idx="1031">
                  <c:v>4.225592805671579</c:v>
                </c:pt>
                <c:pt idx="1032">
                  <c:v>4.5723703635569262</c:v>
                </c:pt>
                <c:pt idx="1033">
                  <c:v>3.6114679490218036</c:v>
                </c:pt>
                <c:pt idx="1034">
                  <c:v>2.9059688852059171</c:v>
                </c:pt>
                <c:pt idx="1035">
                  <c:v>2.5778419167098443</c:v>
                </c:pt>
                <c:pt idx="1036">
                  <c:v>3.5505842746076777</c:v>
                </c:pt>
                <c:pt idx="1037">
                  <c:v>3.562398365817705</c:v>
                </c:pt>
                <c:pt idx="1038">
                  <c:v>4.5015299835832057</c:v>
                </c:pt>
                <c:pt idx="1039">
                  <c:v>2.629179600075318</c:v>
                </c:pt>
                <c:pt idx="1040">
                  <c:v>4.2024630174311701</c:v>
                </c:pt>
                <c:pt idx="1041">
                  <c:v>4.8421545057700524</c:v>
                </c:pt>
                <c:pt idx="1042">
                  <c:v>3.4741475606915597</c:v>
                </c:pt>
                <c:pt idx="1043">
                  <c:v>2.0570304430035673</c:v>
                </c:pt>
                <c:pt idx="1044">
                  <c:v>5.069579387036562</c:v>
                </c:pt>
                <c:pt idx="1045">
                  <c:v>4.4773537786609365</c:v>
                </c:pt>
                <c:pt idx="1046">
                  <c:v>4.1105723631780426</c:v>
                </c:pt>
                <c:pt idx="1047">
                  <c:v>4.3299553604203433</c:v>
                </c:pt>
                <c:pt idx="1048">
                  <c:v>3.1691346827332967</c:v>
                </c:pt>
                <c:pt idx="1049">
                  <c:v>2.7148030239382228</c:v>
                </c:pt>
                <c:pt idx="1050">
                  <c:v>2.8443754072710803</c:v>
                </c:pt>
                <c:pt idx="1051">
                  <c:v>2.9404744384964028</c:v>
                </c:pt>
                <c:pt idx="1052">
                  <c:v>2.2826168527431427</c:v>
                </c:pt>
                <c:pt idx="1053">
                  <c:v>3.3357032423897506</c:v>
                </c:pt>
                <c:pt idx="1054">
                  <c:v>3.8394790180914589</c:v>
                </c:pt>
                <c:pt idx="1055">
                  <c:v>3.6831660906592134</c:v>
                </c:pt>
                <c:pt idx="1056">
                  <c:v>3.8980580926961474</c:v>
                </c:pt>
                <c:pt idx="1057">
                  <c:v>4.0060519141631259</c:v>
                </c:pt>
                <c:pt idx="1058">
                  <c:v>4.2581299498231902</c:v>
                </c:pt>
                <c:pt idx="1059">
                  <c:v>2.693470587481869</c:v>
                </c:pt>
                <c:pt idx="1060">
                  <c:v>4.7193192186248103</c:v>
                </c:pt>
                <c:pt idx="1061">
                  <c:v>4.1033818440189034</c:v>
                </c:pt>
                <c:pt idx="1062">
                  <c:v>3.988537680857418</c:v>
                </c:pt>
                <c:pt idx="1063">
                  <c:v>3.6472367794645439</c:v>
                </c:pt>
                <c:pt idx="1064">
                  <c:v>2.6185080404392203</c:v>
                </c:pt>
                <c:pt idx="1065">
                  <c:v>3.9863047164884602</c:v>
                </c:pt>
                <c:pt idx="1066">
                  <c:v>5.4585063111525196</c:v>
                </c:pt>
                <c:pt idx="1067">
                  <c:v>4.370579900366014</c:v>
                </c:pt>
                <c:pt idx="1068">
                  <c:v>5.0069539708616393</c:v>
                </c:pt>
                <c:pt idx="1069">
                  <c:v>2.5104671658638775</c:v>
                </c:pt>
                <c:pt idx="1070">
                  <c:v>4.3903857377157927</c:v>
                </c:pt>
                <c:pt idx="1071">
                  <c:v>3.0174164636719762</c:v>
                </c:pt>
                <c:pt idx="1072">
                  <c:v>5.229751111687964</c:v>
                </c:pt>
                <c:pt idx="1073">
                  <c:v>4.8829214375015946</c:v>
                </c:pt>
                <c:pt idx="1074">
                  <c:v>3.872083556528453</c:v>
                </c:pt>
                <c:pt idx="1075">
                  <c:v>3.750607992637419</c:v>
                </c:pt>
                <c:pt idx="1076">
                  <c:v>2.7577784939628813</c:v>
                </c:pt>
                <c:pt idx="1077">
                  <c:v>4.7560087446524051</c:v>
                </c:pt>
                <c:pt idx="1078">
                  <c:v>4.0606056179063463</c:v>
                </c:pt>
                <c:pt idx="1079">
                  <c:v>3.3451208207000258</c:v>
                </c:pt>
                <c:pt idx="1080">
                  <c:v>3.7414986891274795</c:v>
                </c:pt>
                <c:pt idx="1081">
                  <c:v>5.2788321064012003</c:v>
                </c:pt>
                <c:pt idx="1082">
                  <c:v>3.9844327681525709</c:v>
                </c:pt>
                <c:pt idx="1083">
                  <c:v>4.4255128137506414</c:v>
                </c:pt>
                <c:pt idx="1084">
                  <c:v>3.5685288168598155</c:v>
                </c:pt>
                <c:pt idx="1085">
                  <c:v>5.0054487436668396</c:v>
                </c:pt>
                <c:pt idx="1086">
                  <c:v>3.7754157616929889</c:v>
                </c:pt>
                <c:pt idx="1087">
                  <c:v>4.8817820884716712</c:v>
                </c:pt>
                <c:pt idx="1088">
                  <c:v>3.0812064935659551</c:v>
                </c:pt>
                <c:pt idx="1089">
                  <c:v>3.6682115533575552</c:v>
                </c:pt>
                <c:pt idx="1090">
                  <c:v>2.7478014665605883</c:v>
                </c:pt>
                <c:pt idx="1091">
                  <c:v>2.1431304941913698</c:v>
                </c:pt>
                <c:pt idx="1092">
                  <c:v>2.7362135850672189</c:v>
                </c:pt>
                <c:pt idx="1093">
                  <c:v>4.4053880820721929</c:v>
                </c:pt>
                <c:pt idx="1094">
                  <c:v>4.2827565144193196</c:v>
                </c:pt>
                <c:pt idx="1095">
                  <c:v>3.8555692337710497</c:v>
                </c:pt>
                <c:pt idx="1096">
                  <c:v>4.2620403758621022</c:v>
                </c:pt>
                <c:pt idx="1097">
                  <c:v>2.8603123531698884</c:v>
                </c:pt>
                <c:pt idx="1098">
                  <c:v>4.568787230072032</c:v>
                </c:pt>
                <c:pt idx="1099">
                  <c:v>3.3956812581294282</c:v>
                </c:pt>
                <c:pt idx="1100">
                  <c:v>3.9215254247488351</c:v>
                </c:pt>
                <c:pt idx="1101">
                  <c:v>4.8216425267389305</c:v>
                </c:pt>
                <c:pt idx="1102">
                  <c:v>4.0790864694354063</c:v>
                </c:pt>
                <c:pt idx="1103">
                  <c:v>4.6594563373336957</c:v>
                </c:pt>
                <c:pt idx="1104">
                  <c:v>3.1037843866982318</c:v>
                </c:pt>
                <c:pt idx="1105">
                  <c:v>3.3132640046919812</c:v>
                </c:pt>
                <c:pt idx="1106">
                  <c:v>3.6678760994361195</c:v>
                </c:pt>
                <c:pt idx="1107">
                  <c:v>2.2307769816384173</c:v>
                </c:pt>
                <c:pt idx="1108">
                  <c:v>2.3916594052107492</c:v>
                </c:pt>
                <c:pt idx="1109">
                  <c:v>2.5967529247205445</c:v>
                </c:pt>
                <c:pt idx="1110">
                  <c:v>2.135702048262627</c:v>
                </c:pt>
                <c:pt idx="1111">
                  <c:v>2.6047260774851773</c:v>
                </c:pt>
                <c:pt idx="1112">
                  <c:v>2.3497252808248734</c:v>
                </c:pt>
                <c:pt idx="1113">
                  <c:v>2.4335339005532988</c:v>
                </c:pt>
                <c:pt idx="1114">
                  <c:v>2.624804387639315</c:v>
                </c:pt>
                <c:pt idx="1115">
                  <c:v>2.356448242452351</c:v>
                </c:pt>
                <c:pt idx="1116">
                  <c:v>2.1189004030756968</c:v>
                </c:pt>
                <c:pt idx="1117">
                  <c:v>2.2615928258626541</c:v>
                </c:pt>
                <c:pt idx="1118">
                  <c:v>1.9984210413454981</c:v>
                </c:pt>
                <c:pt idx="1119">
                  <c:v>1.8986732573680083</c:v>
                </c:pt>
                <c:pt idx="1120">
                  <c:v>2.1750676472016419</c:v>
                </c:pt>
                <c:pt idx="1121">
                  <c:v>1.8660584429942955</c:v>
                </c:pt>
                <c:pt idx="1122">
                  <c:v>1.6143829870520761</c:v>
                </c:pt>
                <c:pt idx="1123">
                  <c:v>1.5746865565941999</c:v>
                </c:pt>
                <c:pt idx="1124">
                  <c:v>2.1603396740299097</c:v>
                </c:pt>
                <c:pt idx="1125">
                  <c:v>1.8636035650282969</c:v>
                </c:pt>
                <c:pt idx="1126">
                  <c:v>1.8798066359113155</c:v>
                </c:pt>
                <c:pt idx="1127">
                  <c:v>2.4608746875763203</c:v>
                </c:pt>
                <c:pt idx="1128">
                  <c:v>2.3597089181268922</c:v>
                </c:pt>
                <c:pt idx="1129">
                  <c:v>2.1288582553741566</c:v>
                </c:pt>
                <c:pt idx="1130">
                  <c:v>1.5975993388184664</c:v>
                </c:pt>
                <c:pt idx="1131">
                  <c:v>1.9982545122184989</c:v>
                </c:pt>
                <c:pt idx="1132">
                  <c:v>2.4049702330130369</c:v>
                </c:pt>
                <c:pt idx="1133">
                  <c:v>2.2333659056584532</c:v>
                </c:pt>
                <c:pt idx="1134">
                  <c:v>1.7922792643523799</c:v>
                </c:pt>
                <c:pt idx="1135">
                  <c:v>2.0323791232001356</c:v>
                </c:pt>
                <c:pt idx="1136">
                  <c:v>2.4415204954354968</c:v>
                </c:pt>
                <c:pt idx="1137">
                  <c:v>1.9994471521020389</c:v>
                </c:pt>
                <c:pt idx="1138">
                  <c:v>1.6107963933709735</c:v>
                </c:pt>
                <c:pt idx="1139">
                  <c:v>2.1867411467387132</c:v>
                </c:pt>
                <c:pt idx="1140">
                  <c:v>2.1128803215816312</c:v>
                </c:pt>
                <c:pt idx="1141">
                  <c:v>1.8502994230340351</c:v>
                </c:pt>
                <c:pt idx="1142">
                  <c:v>2.6369025868981586</c:v>
                </c:pt>
                <c:pt idx="1143">
                  <c:v>2.079823091252885</c:v>
                </c:pt>
                <c:pt idx="1144">
                  <c:v>2.0491510832966062</c:v>
                </c:pt>
                <c:pt idx="1145">
                  <c:v>2.5979777024461232</c:v>
                </c:pt>
                <c:pt idx="1146">
                  <c:v>2.1372594272411565</c:v>
                </c:pt>
                <c:pt idx="1147">
                  <c:v>2.0998057398419991</c:v>
                </c:pt>
                <c:pt idx="1148">
                  <c:v>2.4344142187063116</c:v>
                </c:pt>
                <c:pt idx="1149">
                  <c:v>2.2937993666818111</c:v>
                </c:pt>
                <c:pt idx="1150">
                  <c:v>2.041454082925835</c:v>
                </c:pt>
                <c:pt idx="1151">
                  <c:v>1.7810918407074445</c:v>
                </c:pt>
                <c:pt idx="1152">
                  <c:v>2.3041327942521139</c:v>
                </c:pt>
                <c:pt idx="1153">
                  <c:v>1.7995684516178372</c:v>
                </c:pt>
                <c:pt idx="1154">
                  <c:v>2.2911533100426462</c:v>
                </c:pt>
                <c:pt idx="1155">
                  <c:v>2.1382950034668573</c:v>
                </c:pt>
                <c:pt idx="1156">
                  <c:v>1.995215589602551</c:v>
                </c:pt>
                <c:pt idx="1157">
                  <c:v>2.429208006149346</c:v>
                </c:pt>
                <c:pt idx="1158">
                  <c:v>1.8704474235228821</c:v>
                </c:pt>
                <c:pt idx="1159">
                  <c:v>2.0721759382697833</c:v>
                </c:pt>
                <c:pt idx="1160">
                  <c:v>2.2474500240714876</c:v>
                </c:pt>
                <c:pt idx="1161">
                  <c:v>1.99518324153578</c:v>
                </c:pt>
                <c:pt idx="1162">
                  <c:v>2.6156996966224733</c:v>
                </c:pt>
                <c:pt idx="1163">
                  <c:v>2.7916460967525634</c:v>
                </c:pt>
                <c:pt idx="1164">
                  <c:v>2.4500202906327235</c:v>
                </c:pt>
                <c:pt idx="1165">
                  <c:v>1.9034326156698038</c:v>
                </c:pt>
                <c:pt idx="1166">
                  <c:v>1.6777901423958284</c:v>
                </c:pt>
                <c:pt idx="1167">
                  <c:v>2.6130671593301633</c:v>
                </c:pt>
                <c:pt idx="1168">
                  <c:v>2.0183646249330183</c:v>
                </c:pt>
                <c:pt idx="1169">
                  <c:v>2.109354348491407</c:v>
                </c:pt>
                <c:pt idx="1170">
                  <c:v>1.9697642704315599</c:v>
                </c:pt>
                <c:pt idx="1171">
                  <c:v>2.4350975902144225</c:v>
                </c:pt>
                <c:pt idx="1172">
                  <c:v>1.64141362255503</c:v>
                </c:pt>
                <c:pt idx="1173">
                  <c:v>2.6389726105670208</c:v>
                </c:pt>
                <c:pt idx="1174">
                  <c:v>2.443592581718975</c:v>
                </c:pt>
                <c:pt idx="1175">
                  <c:v>2.346228854519369</c:v>
                </c:pt>
                <c:pt idx="1176">
                  <c:v>2.5676792950548628</c:v>
                </c:pt>
                <c:pt idx="1177">
                  <c:v>2.1307740158416655</c:v>
                </c:pt>
                <c:pt idx="1178">
                  <c:v>1.9934707237533027</c:v>
                </c:pt>
                <c:pt idx="1179">
                  <c:v>2.4372621344945045</c:v>
                </c:pt>
                <c:pt idx="1180">
                  <c:v>2.6753093100307743</c:v>
                </c:pt>
                <c:pt idx="1181">
                  <c:v>2.7463659012872346</c:v>
                </c:pt>
                <c:pt idx="1182">
                  <c:v>2.3555602520916556</c:v>
                </c:pt>
                <c:pt idx="1183">
                  <c:v>2.1214570486408237</c:v>
                </c:pt>
              </c:numCache>
            </c:numRef>
          </c:xVal>
          <c:yVal>
            <c:numRef>
              <c:f>Sheet1!$C$18:$C$1201</c:f>
              <c:numCache>
                <c:formatCode>General</c:formatCode>
                <c:ptCount val="118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3</c:v>
                </c:pt>
                <c:pt idx="401">
                  <c:v>3</c:v>
                </c:pt>
                <c:pt idx="402">
                  <c:v>3</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4</c:v>
                </c:pt>
                <c:pt idx="591">
                  <c:v>4</c:v>
                </c:pt>
                <c:pt idx="592">
                  <c:v>4</c:v>
                </c:pt>
                <c:pt idx="593">
                  <c:v>4</c:v>
                </c:pt>
                <c:pt idx="594">
                  <c:v>4</c:v>
                </c:pt>
                <c:pt idx="595">
                  <c:v>4</c:v>
                </c:pt>
                <c:pt idx="596">
                  <c:v>4</c:v>
                </c:pt>
                <c:pt idx="597">
                  <c:v>4</c:v>
                </c:pt>
                <c:pt idx="598">
                  <c:v>4</c:v>
                </c:pt>
                <c:pt idx="599">
                  <c:v>4</c:v>
                </c:pt>
                <c:pt idx="600">
                  <c:v>4</c:v>
                </c:pt>
                <c:pt idx="601">
                  <c:v>4</c:v>
                </c:pt>
                <c:pt idx="602">
                  <c:v>4</c:v>
                </c:pt>
                <c:pt idx="603">
                  <c:v>4</c:v>
                </c:pt>
                <c:pt idx="604">
                  <c:v>4</c:v>
                </c:pt>
                <c:pt idx="605">
                  <c:v>4</c:v>
                </c:pt>
                <c:pt idx="606">
                  <c:v>4</c:v>
                </c:pt>
                <c:pt idx="607">
                  <c:v>4</c:v>
                </c:pt>
                <c:pt idx="608">
                  <c:v>4</c:v>
                </c:pt>
                <c:pt idx="609">
                  <c:v>4</c:v>
                </c:pt>
                <c:pt idx="610">
                  <c:v>4</c:v>
                </c:pt>
                <c:pt idx="611">
                  <c:v>4</c:v>
                </c:pt>
                <c:pt idx="612">
                  <c:v>4</c:v>
                </c:pt>
                <c:pt idx="613">
                  <c:v>4</c:v>
                </c:pt>
                <c:pt idx="614">
                  <c:v>4</c:v>
                </c:pt>
                <c:pt idx="615">
                  <c:v>4</c:v>
                </c:pt>
                <c:pt idx="616">
                  <c:v>4</c:v>
                </c:pt>
                <c:pt idx="617">
                  <c:v>4</c:v>
                </c:pt>
                <c:pt idx="618">
                  <c:v>4</c:v>
                </c:pt>
                <c:pt idx="619">
                  <c:v>4</c:v>
                </c:pt>
                <c:pt idx="620">
                  <c:v>4</c:v>
                </c:pt>
                <c:pt idx="621">
                  <c:v>4</c:v>
                </c:pt>
                <c:pt idx="622">
                  <c:v>4</c:v>
                </c:pt>
                <c:pt idx="623">
                  <c:v>4</c:v>
                </c:pt>
                <c:pt idx="624">
                  <c:v>4</c:v>
                </c:pt>
                <c:pt idx="625">
                  <c:v>4</c:v>
                </c:pt>
                <c:pt idx="626">
                  <c:v>4</c:v>
                </c:pt>
                <c:pt idx="627">
                  <c:v>4</c:v>
                </c:pt>
                <c:pt idx="628">
                  <c:v>4</c:v>
                </c:pt>
                <c:pt idx="629">
                  <c:v>4</c:v>
                </c:pt>
                <c:pt idx="630">
                  <c:v>4</c:v>
                </c:pt>
                <c:pt idx="631">
                  <c:v>4</c:v>
                </c:pt>
                <c:pt idx="632">
                  <c:v>4</c:v>
                </c:pt>
                <c:pt idx="633">
                  <c:v>4</c:v>
                </c:pt>
                <c:pt idx="634">
                  <c:v>4</c:v>
                </c:pt>
                <c:pt idx="635">
                  <c:v>4</c:v>
                </c:pt>
                <c:pt idx="636">
                  <c:v>4</c:v>
                </c:pt>
                <c:pt idx="637">
                  <c:v>4</c:v>
                </c:pt>
                <c:pt idx="638">
                  <c:v>4</c:v>
                </c:pt>
                <c:pt idx="639">
                  <c:v>4</c:v>
                </c:pt>
                <c:pt idx="640">
                  <c:v>4</c:v>
                </c:pt>
                <c:pt idx="641">
                  <c:v>4</c:v>
                </c:pt>
                <c:pt idx="642">
                  <c:v>4</c:v>
                </c:pt>
                <c:pt idx="643">
                  <c:v>4</c:v>
                </c:pt>
                <c:pt idx="644">
                  <c:v>4</c:v>
                </c:pt>
                <c:pt idx="645">
                  <c:v>4</c:v>
                </c:pt>
                <c:pt idx="646">
                  <c:v>4</c:v>
                </c:pt>
                <c:pt idx="647">
                  <c:v>4</c:v>
                </c:pt>
                <c:pt idx="648">
                  <c:v>4</c:v>
                </c:pt>
                <c:pt idx="649">
                  <c:v>4</c:v>
                </c:pt>
                <c:pt idx="650">
                  <c:v>4</c:v>
                </c:pt>
                <c:pt idx="651">
                  <c:v>4</c:v>
                </c:pt>
                <c:pt idx="652">
                  <c:v>4</c:v>
                </c:pt>
                <c:pt idx="653">
                  <c:v>4</c:v>
                </c:pt>
                <c:pt idx="654">
                  <c:v>4</c:v>
                </c:pt>
                <c:pt idx="655">
                  <c:v>4</c:v>
                </c:pt>
                <c:pt idx="656">
                  <c:v>4</c:v>
                </c:pt>
                <c:pt idx="657">
                  <c:v>4</c:v>
                </c:pt>
                <c:pt idx="658">
                  <c:v>4</c:v>
                </c:pt>
                <c:pt idx="659">
                  <c:v>4</c:v>
                </c:pt>
                <c:pt idx="660">
                  <c:v>4</c:v>
                </c:pt>
                <c:pt idx="661">
                  <c:v>4</c:v>
                </c:pt>
                <c:pt idx="662">
                  <c:v>4</c:v>
                </c:pt>
                <c:pt idx="663">
                  <c:v>4</c:v>
                </c:pt>
                <c:pt idx="664">
                  <c:v>4</c:v>
                </c:pt>
                <c:pt idx="665">
                  <c:v>4</c:v>
                </c:pt>
                <c:pt idx="666">
                  <c:v>4</c:v>
                </c:pt>
                <c:pt idx="667">
                  <c:v>4</c:v>
                </c:pt>
                <c:pt idx="668">
                  <c:v>4</c:v>
                </c:pt>
                <c:pt idx="669">
                  <c:v>4</c:v>
                </c:pt>
                <c:pt idx="670">
                  <c:v>4</c:v>
                </c:pt>
                <c:pt idx="671">
                  <c:v>4</c:v>
                </c:pt>
                <c:pt idx="672">
                  <c:v>4</c:v>
                </c:pt>
                <c:pt idx="673">
                  <c:v>4</c:v>
                </c:pt>
                <c:pt idx="674">
                  <c:v>4</c:v>
                </c:pt>
                <c:pt idx="675">
                  <c:v>4</c:v>
                </c:pt>
                <c:pt idx="676">
                  <c:v>4</c:v>
                </c:pt>
                <c:pt idx="677">
                  <c:v>4</c:v>
                </c:pt>
                <c:pt idx="678">
                  <c:v>4</c:v>
                </c:pt>
                <c:pt idx="679">
                  <c:v>4</c:v>
                </c:pt>
                <c:pt idx="680">
                  <c:v>4</c:v>
                </c:pt>
                <c:pt idx="681">
                  <c:v>4</c:v>
                </c:pt>
                <c:pt idx="682">
                  <c:v>4</c:v>
                </c:pt>
                <c:pt idx="683">
                  <c:v>4</c:v>
                </c:pt>
                <c:pt idx="684">
                  <c:v>4</c:v>
                </c:pt>
                <c:pt idx="685">
                  <c:v>4</c:v>
                </c:pt>
                <c:pt idx="686">
                  <c:v>4</c:v>
                </c:pt>
                <c:pt idx="687">
                  <c:v>4</c:v>
                </c:pt>
                <c:pt idx="688">
                  <c:v>4</c:v>
                </c:pt>
                <c:pt idx="689">
                  <c:v>4</c:v>
                </c:pt>
                <c:pt idx="690">
                  <c:v>4</c:v>
                </c:pt>
                <c:pt idx="691">
                  <c:v>4</c:v>
                </c:pt>
                <c:pt idx="692">
                  <c:v>4</c:v>
                </c:pt>
                <c:pt idx="693">
                  <c:v>4</c:v>
                </c:pt>
                <c:pt idx="694">
                  <c:v>4</c:v>
                </c:pt>
                <c:pt idx="695">
                  <c:v>4</c:v>
                </c:pt>
                <c:pt idx="696">
                  <c:v>4</c:v>
                </c:pt>
                <c:pt idx="697">
                  <c:v>4</c:v>
                </c:pt>
                <c:pt idx="698">
                  <c:v>4</c:v>
                </c:pt>
                <c:pt idx="699">
                  <c:v>4</c:v>
                </c:pt>
                <c:pt idx="700">
                  <c:v>4</c:v>
                </c:pt>
                <c:pt idx="701">
                  <c:v>4</c:v>
                </c:pt>
                <c:pt idx="702">
                  <c:v>4</c:v>
                </c:pt>
                <c:pt idx="703">
                  <c:v>4</c:v>
                </c:pt>
                <c:pt idx="704">
                  <c:v>4</c:v>
                </c:pt>
                <c:pt idx="705">
                  <c:v>4</c:v>
                </c:pt>
                <c:pt idx="706">
                  <c:v>4</c:v>
                </c:pt>
                <c:pt idx="707">
                  <c:v>4</c:v>
                </c:pt>
                <c:pt idx="708">
                  <c:v>4</c:v>
                </c:pt>
                <c:pt idx="709">
                  <c:v>4</c:v>
                </c:pt>
                <c:pt idx="710">
                  <c:v>4</c:v>
                </c:pt>
                <c:pt idx="711">
                  <c:v>4</c:v>
                </c:pt>
                <c:pt idx="712">
                  <c:v>4</c:v>
                </c:pt>
                <c:pt idx="713">
                  <c:v>4</c:v>
                </c:pt>
                <c:pt idx="714">
                  <c:v>4</c:v>
                </c:pt>
                <c:pt idx="715">
                  <c:v>4</c:v>
                </c:pt>
                <c:pt idx="716">
                  <c:v>4</c:v>
                </c:pt>
                <c:pt idx="717">
                  <c:v>4</c:v>
                </c:pt>
                <c:pt idx="718">
                  <c:v>4</c:v>
                </c:pt>
                <c:pt idx="719">
                  <c:v>4</c:v>
                </c:pt>
                <c:pt idx="720">
                  <c:v>4</c:v>
                </c:pt>
                <c:pt idx="721">
                  <c:v>4</c:v>
                </c:pt>
                <c:pt idx="722">
                  <c:v>4</c:v>
                </c:pt>
                <c:pt idx="723">
                  <c:v>4</c:v>
                </c:pt>
                <c:pt idx="724">
                  <c:v>4</c:v>
                </c:pt>
                <c:pt idx="725">
                  <c:v>4</c:v>
                </c:pt>
                <c:pt idx="726">
                  <c:v>4</c:v>
                </c:pt>
                <c:pt idx="727">
                  <c:v>4</c:v>
                </c:pt>
                <c:pt idx="728">
                  <c:v>4</c:v>
                </c:pt>
                <c:pt idx="729">
                  <c:v>4</c:v>
                </c:pt>
                <c:pt idx="730">
                  <c:v>4</c:v>
                </c:pt>
                <c:pt idx="731">
                  <c:v>4</c:v>
                </c:pt>
                <c:pt idx="732">
                  <c:v>4</c:v>
                </c:pt>
                <c:pt idx="733">
                  <c:v>4</c:v>
                </c:pt>
                <c:pt idx="734">
                  <c:v>4</c:v>
                </c:pt>
                <c:pt idx="735">
                  <c:v>4</c:v>
                </c:pt>
                <c:pt idx="736">
                  <c:v>4</c:v>
                </c:pt>
                <c:pt idx="737">
                  <c:v>4</c:v>
                </c:pt>
                <c:pt idx="738">
                  <c:v>4</c:v>
                </c:pt>
                <c:pt idx="739">
                  <c:v>4</c:v>
                </c:pt>
                <c:pt idx="740">
                  <c:v>4</c:v>
                </c:pt>
                <c:pt idx="741">
                  <c:v>4</c:v>
                </c:pt>
                <c:pt idx="742">
                  <c:v>4</c:v>
                </c:pt>
                <c:pt idx="743">
                  <c:v>4</c:v>
                </c:pt>
                <c:pt idx="744">
                  <c:v>4</c:v>
                </c:pt>
                <c:pt idx="745">
                  <c:v>4</c:v>
                </c:pt>
                <c:pt idx="746">
                  <c:v>4</c:v>
                </c:pt>
                <c:pt idx="747">
                  <c:v>4</c:v>
                </c:pt>
                <c:pt idx="748">
                  <c:v>4</c:v>
                </c:pt>
                <c:pt idx="749">
                  <c:v>4</c:v>
                </c:pt>
                <c:pt idx="750">
                  <c:v>4</c:v>
                </c:pt>
                <c:pt idx="751">
                  <c:v>4</c:v>
                </c:pt>
                <c:pt idx="752">
                  <c:v>4</c:v>
                </c:pt>
                <c:pt idx="753">
                  <c:v>4</c:v>
                </c:pt>
                <c:pt idx="754">
                  <c:v>4</c:v>
                </c:pt>
                <c:pt idx="755">
                  <c:v>4</c:v>
                </c:pt>
                <c:pt idx="756">
                  <c:v>4</c:v>
                </c:pt>
                <c:pt idx="757">
                  <c:v>4</c:v>
                </c:pt>
                <c:pt idx="758">
                  <c:v>4</c:v>
                </c:pt>
                <c:pt idx="759">
                  <c:v>4</c:v>
                </c:pt>
                <c:pt idx="760">
                  <c:v>4</c:v>
                </c:pt>
                <c:pt idx="761">
                  <c:v>4</c:v>
                </c:pt>
                <c:pt idx="762">
                  <c:v>4</c:v>
                </c:pt>
                <c:pt idx="763">
                  <c:v>4</c:v>
                </c:pt>
                <c:pt idx="764">
                  <c:v>4</c:v>
                </c:pt>
                <c:pt idx="765">
                  <c:v>4</c:v>
                </c:pt>
                <c:pt idx="766">
                  <c:v>4</c:v>
                </c:pt>
                <c:pt idx="767">
                  <c:v>4</c:v>
                </c:pt>
                <c:pt idx="768">
                  <c:v>4</c:v>
                </c:pt>
                <c:pt idx="769">
                  <c:v>4</c:v>
                </c:pt>
                <c:pt idx="770">
                  <c:v>4</c:v>
                </c:pt>
                <c:pt idx="771">
                  <c:v>4</c:v>
                </c:pt>
                <c:pt idx="772">
                  <c:v>4</c:v>
                </c:pt>
                <c:pt idx="773">
                  <c:v>4</c:v>
                </c:pt>
                <c:pt idx="774">
                  <c:v>4</c:v>
                </c:pt>
                <c:pt idx="775">
                  <c:v>4</c:v>
                </c:pt>
                <c:pt idx="776">
                  <c:v>4</c:v>
                </c:pt>
                <c:pt idx="777">
                  <c:v>4</c:v>
                </c:pt>
                <c:pt idx="778">
                  <c:v>4</c:v>
                </c:pt>
                <c:pt idx="779">
                  <c:v>4</c:v>
                </c:pt>
                <c:pt idx="780">
                  <c:v>4</c:v>
                </c:pt>
                <c:pt idx="781">
                  <c:v>4</c:v>
                </c:pt>
                <c:pt idx="782">
                  <c:v>4</c:v>
                </c:pt>
                <c:pt idx="783">
                  <c:v>4</c:v>
                </c:pt>
                <c:pt idx="784">
                  <c:v>4</c:v>
                </c:pt>
                <c:pt idx="785">
                  <c:v>4</c:v>
                </c:pt>
                <c:pt idx="786">
                  <c:v>4</c:v>
                </c:pt>
                <c:pt idx="787">
                  <c:v>4</c:v>
                </c:pt>
                <c:pt idx="788">
                  <c:v>4</c:v>
                </c:pt>
                <c:pt idx="789">
                  <c:v>4</c:v>
                </c:pt>
                <c:pt idx="790">
                  <c:v>4</c:v>
                </c:pt>
                <c:pt idx="791">
                  <c:v>4</c:v>
                </c:pt>
                <c:pt idx="792">
                  <c:v>4</c:v>
                </c:pt>
                <c:pt idx="793">
                  <c:v>4</c:v>
                </c:pt>
                <c:pt idx="794">
                  <c:v>4</c:v>
                </c:pt>
                <c:pt idx="795">
                  <c:v>4</c:v>
                </c:pt>
                <c:pt idx="796">
                  <c:v>4</c:v>
                </c:pt>
                <c:pt idx="797">
                  <c:v>4</c:v>
                </c:pt>
                <c:pt idx="798">
                  <c:v>4</c:v>
                </c:pt>
                <c:pt idx="799">
                  <c:v>4</c:v>
                </c:pt>
                <c:pt idx="800">
                  <c:v>4</c:v>
                </c:pt>
                <c:pt idx="801">
                  <c:v>4</c:v>
                </c:pt>
                <c:pt idx="802">
                  <c:v>4</c:v>
                </c:pt>
                <c:pt idx="803">
                  <c:v>4</c:v>
                </c:pt>
                <c:pt idx="804">
                  <c:v>4</c:v>
                </c:pt>
                <c:pt idx="805">
                  <c:v>4</c:v>
                </c:pt>
                <c:pt idx="806">
                  <c:v>4</c:v>
                </c:pt>
                <c:pt idx="807">
                  <c:v>4</c:v>
                </c:pt>
                <c:pt idx="808">
                  <c:v>4</c:v>
                </c:pt>
                <c:pt idx="809">
                  <c:v>4</c:v>
                </c:pt>
                <c:pt idx="810">
                  <c:v>4</c:v>
                </c:pt>
                <c:pt idx="811">
                  <c:v>4</c:v>
                </c:pt>
                <c:pt idx="812">
                  <c:v>4</c:v>
                </c:pt>
                <c:pt idx="813">
                  <c:v>4</c:v>
                </c:pt>
                <c:pt idx="814">
                  <c:v>4</c:v>
                </c:pt>
                <c:pt idx="815">
                  <c:v>4</c:v>
                </c:pt>
                <c:pt idx="816">
                  <c:v>4</c:v>
                </c:pt>
                <c:pt idx="817">
                  <c:v>4</c:v>
                </c:pt>
                <c:pt idx="818">
                  <c:v>4</c:v>
                </c:pt>
                <c:pt idx="819">
                  <c:v>4</c:v>
                </c:pt>
                <c:pt idx="820">
                  <c:v>4</c:v>
                </c:pt>
                <c:pt idx="821">
                  <c:v>4</c:v>
                </c:pt>
                <c:pt idx="822">
                  <c:v>4</c:v>
                </c:pt>
                <c:pt idx="823">
                  <c:v>4</c:v>
                </c:pt>
                <c:pt idx="824">
                  <c:v>4</c:v>
                </c:pt>
                <c:pt idx="825">
                  <c:v>4</c:v>
                </c:pt>
                <c:pt idx="826">
                  <c:v>4</c:v>
                </c:pt>
                <c:pt idx="827">
                  <c:v>4</c:v>
                </c:pt>
                <c:pt idx="828">
                  <c:v>4</c:v>
                </c:pt>
                <c:pt idx="829">
                  <c:v>4</c:v>
                </c:pt>
                <c:pt idx="830">
                  <c:v>4</c:v>
                </c:pt>
                <c:pt idx="831">
                  <c:v>4</c:v>
                </c:pt>
                <c:pt idx="832">
                  <c:v>4</c:v>
                </c:pt>
                <c:pt idx="833">
                  <c:v>4</c:v>
                </c:pt>
                <c:pt idx="834">
                  <c:v>4</c:v>
                </c:pt>
                <c:pt idx="835">
                  <c:v>4</c:v>
                </c:pt>
                <c:pt idx="836">
                  <c:v>4</c:v>
                </c:pt>
                <c:pt idx="837">
                  <c:v>4</c:v>
                </c:pt>
                <c:pt idx="838">
                  <c:v>4</c:v>
                </c:pt>
                <c:pt idx="839">
                  <c:v>4</c:v>
                </c:pt>
                <c:pt idx="840">
                  <c:v>4</c:v>
                </c:pt>
                <c:pt idx="841">
                  <c:v>4</c:v>
                </c:pt>
                <c:pt idx="842">
                  <c:v>4</c:v>
                </c:pt>
                <c:pt idx="843">
                  <c:v>4</c:v>
                </c:pt>
                <c:pt idx="844">
                  <c:v>4</c:v>
                </c:pt>
                <c:pt idx="845">
                  <c:v>4</c:v>
                </c:pt>
                <c:pt idx="846">
                  <c:v>4</c:v>
                </c:pt>
                <c:pt idx="847">
                  <c:v>4</c:v>
                </c:pt>
                <c:pt idx="848">
                  <c:v>4</c:v>
                </c:pt>
                <c:pt idx="849">
                  <c:v>4</c:v>
                </c:pt>
                <c:pt idx="850">
                  <c:v>4</c:v>
                </c:pt>
                <c:pt idx="851">
                  <c:v>4</c:v>
                </c:pt>
                <c:pt idx="852">
                  <c:v>4</c:v>
                </c:pt>
                <c:pt idx="853">
                  <c:v>4</c:v>
                </c:pt>
                <c:pt idx="854">
                  <c:v>4</c:v>
                </c:pt>
                <c:pt idx="855">
                  <c:v>4</c:v>
                </c:pt>
                <c:pt idx="856">
                  <c:v>4</c:v>
                </c:pt>
                <c:pt idx="857">
                  <c:v>4</c:v>
                </c:pt>
                <c:pt idx="858">
                  <c:v>4</c:v>
                </c:pt>
                <c:pt idx="859">
                  <c:v>4</c:v>
                </c:pt>
                <c:pt idx="860">
                  <c:v>4</c:v>
                </c:pt>
                <c:pt idx="861">
                  <c:v>4</c:v>
                </c:pt>
                <c:pt idx="862">
                  <c:v>4</c:v>
                </c:pt>
                <c:pt idx="863">
                  <c:v>4</c:v>
                </c:pt>
                <c:pt idx="864">
                  <c:v>4</c:v>
                </c:pt>
                <c:pt idx="865">
                  <c:v>4</c:v>
                </c:pt>
                <c:pt idx="866">
                  <c:v>4</c:v>
                </c:pt>
                <c:pt idx="867">
                  <c:v>4</c:v>
                </c:pt>
                <c:pt idx="868">
                  <c:v>4</c:v>
                </c:pt>
                <c:pt idx="869">
                  <c:v>4</c:v>
                </c:pt>
                <c:pt idx="870">
                  <c:v>4</c:v>
                </c:pt>
                <c:pt idx="871">
                  <c:v>4</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4</c:v>
                </c:pt>
                <c:pt idx="889">
                  <c:v>4</c:v>
                </c:pt>
                <c:pt idx="890">
                  <c:v>4</c:v>
                </c:pt>
                <c:pt idx="891">
                  <c:v>4</c:v>
                </c:pt>
                <c:pt idx="892">
                  <c:v>4</c:v>
                </c:pt>
                <c:pt idx="893">
                  <c:v>4</c:v>
                </c:pt>
                <c:pt idx="894">
                  <c:v>4</c:v>
                </c:pt>
                <c:pt idx="895">
                  <c:v>4</c:v>
                </c:pt>
                <c:pt idx="896">
                  <c:v>4</c:v>
                </c:pt>
                <c:pt idx="897">
                  <c:v>4</c:v>
                </c:pt>
                <c:pt idx="898">
                  <c:v>4</c:v>
                </c:pt>
                <c:pt idx="899">
                  <c:v>4</c:v>
                </c:pt>
                <c:pt idx="900">
                  <c:v>4</c:v>
                </c:pt>
                <c:pt idx="901">
                  <c:v>4</c:v>
                </c:pt>
                <c:pt idx="902">
                  <c:v>4</c:v>
                </c:pt>
                <c:pt idx="903">
                  <c:v>4</c:v>
                </c:pt>
                <c:pt idx="904">
                  <c:v>4</c:v>
                </c:pt>
                <c:pt idx="905">
                  <c:v>4</c:v>
                </c:pt>
                <c:pt idx="906">
                  <c:v>4</c:v>
                </c:pt>
                <c:pt idx="907">
                  <c:v>4</c:v>
                </c:pt>
                <c:pt idx="908">
                  <c:v>4</c:v>
                </c:pt>
                <c:pt idx="909">
                  <c:v>4</c:v>
                </c:pt>
                <c:pt idx="910">
                  <c:v>4</c:v>
                </c:pt>
                <c:pt idx="911">
                  <c:v>4</c:v>
                </c:pt>
                <c:pt idx="912">
                  <c:v>4</c:v>
                </c:pt>
                <c:pt idx="913">
                  <c:v>4</c:v>
                </c:pt>
                <c:pt idx="914">
                  <c:v>4</c:v>
                </c:pt>
                <c:pt idx="915">
                  <c:v>4</c:v>
                </c:pt>
                <c:pt idx="916">
                  <c:v>4</c:v>
                </c:pt>
                <c:pt idx="917">
                  <c:v>4</c:v>
                </c:pt>
                <c:pt idx="918">
                  <c:v>4</c:v>
                </c:pt>
                <c:pt idx="919">
                  <c:v>4</c:v>
                </c:pt>
                <c:pt idx="920">
                  <c:v>4</c:v>
                </c:pt>
                <c:pt idx="921">
                  <c:v>4</c:v>
                </c:pt>
                <c:pt idx="922">
                  <c:v>4</c:v>
                </c:pt>
                <c:pt idx="923">
                  <c:v>4</c:v>
                </c:pt>
                <c:pt idx="924">
                  <c:v>4</c:v>
                </c:pt>
                <c:pt idx="925">
                  <c:v>4</c:v>
                </c:pt>
                <c:pt idx="926">
                  <c:v>4</c:v>
                </c:pt>
                <c:pt idx="927">
                  <c:v>4</c:v>
                </c:pt>
                <c:pt idx="928">
                  <c:v>4</c:v>
                </c:pt>
                <c:pt idx="929">
                  <c:v>4</c:v>
                </c:pt>
                <c:pt idx="930">
                  <c:v>4</c:v>
                </c:pt>
                <c:pt idx="931">
                  <c:v>4</c:v>
                </c:pt>
                <c:pt idx="932">
                  <c:v>4</c:v>
                </c:pt>
                <c:pt idx="933">
                  <c:v>4</c:v>
                </c:pt>
                <c:pt idx="934">
                  <c:v>4</c:v>
                </c:pt>
                <c:pt idx="935">
                  <c:v>4</c:v>
                </c:pt>
                <c:pt idx="936">
                  <c:v>4</c:v>
                </c:pt>
                <c:pt idx="937">
                  <c:v>4</c:v>
                </c:pt>
                <c:pt idx="938">
                  <c:v>4</c:v>
                </c:pt>
                <c:pt idx="939">
                  <c:v>4</c:v>
                </c:pt>
                <c:pt idx="940">
                  <c:v>4</c:v>
                </c:pt>
                <c:pt idx="941">
                  <c:v>4</c:v>
                </c:pt>
                <c:pt idx="942">
                  <c:v>4</c:v>
                </c:pt>
                <c:pt idx="943">
                  <c:v>4</c:v>
                </c:pt>
                <c:pt idx="944">
                  <c:v>4</c:v>
                </c:pt>
                <c:pt idx="945">
                  <c:v>4</c:v>
                </c:pt>
                <c:pt idx="946">
                  <c:v>4</c:v>
                </c:pt>
                <c:pt idx="947">
                  <c:v>4</c:v>
                </c:pt>
                <c:pt idx="948">
                  <c:v>4</c:v>
                </c:pt>
                <c:pt idx="949">
                  <c:v>4</c:v>
                </c:pt>
                <c:pt idx="950">
                  <c:v>4</c:v>
                </c:pt>
                <c:pt idx="951">
                  <c:v>4</c:v>
                </c:pt>
                <c:pt idx="952">
                  <c:v>4</c:v>
                </c:pt>
                <c:pt idx="953">
                  <c:v>4</c:v>
                </c:pt>
                <c:pt idx="954">
                  <c:v>4</c:v>
                </c:pt>
                <c:pt idx="955">
                  <c:v>4</c:v>
                </c:pt>
                <c:pt idx="956">
                  <c:v>4</c:v>
                </c:pt>
                <c:pt idx="957">
                  <c:v>4</c:v>
                </c:pt>
                <c:pt idx="958">
                  <c:v>4</c:v>
                </c:pt>
                <c:pt idx="959">
                  <c:v>4</c:v>
                </c:pt>
                <c:pt idx="960">
                  <c:v>4</c:v>
                </c:pt>
                <c:pt idx="961">
                  <c:v>4</c:v>
                </c:pt>
                <c:pt idx="962">
                  <c:v>4</c:v>
                </c:pt>
                <c:pt idx="963">
                  <c:v>4</c:v>
                </c:pt>
                <c:pt idx="964">
                  <c:v>4</c:v>
                </c:pt>
                <c:pt idx="965">
                  <c:v>4</c:v>
                </c:pt>
                <c:pt idx="966">
                  <c:v>4</c:v>
                </c:pt>
                <c:pt idx="967">
                  <c:v>4</c:v>
                </c:pt>
                <c:pt idx="968">
                  <c:v>4</c:v>
                </c:pt>
                <c:pt idx="969">
                  <c:v>4</c:v>
                </c:pt>
                <c:pt idx="970">
                  <c:v>4</c:v>
                </c:pt>
                <c:pt idx="971">
                  <c:v>4</c:v>
                </c:pt>
                <c:pt idx="972">
                  <c:v>4</c:v>
                </c:pt>
                <c:pt idx="973">
                  <c:v>4</c:v>
                </c:pt>
                <c:pt idx="974">
                  <c:v>4</c:v>
                </c:pt>
                <c:pt idx="975">
                  <c:v>4</c:v>
                </c:pt>
                <c:pt idx="976">
                  <c:v>4</c:v>
                </c:pt>
                <c:pt idx="977">
                  <c:v>4</c:v>
                </c:pt>
                <c:pt idx="978">
                  <c:v>4</c:v>
                </c:pt>
                <c:pt idx="979">
                  <c:v>4</c:v>
                </c:pt>
                <c:pt idx="980">
                  <c:v>4</c:v>
                </c:pt>
                <c:pt idx="981">
                  <c:v>4</c:v>
                </c:pt>
                <c:pt idx="982">
                  <c:v>4</c:v>
                </c:pt>
                <c:pt idx="983">
                  <c:v>4</c:v>
                </c:pt>
                <c:pt idx="984">
                  <c:v>4</c:v>
                </c:pt>
                <c:pt idx="985">
                  <c:v>4</c:v>
                </c:pt>
                <c:pt idx="986">
                  <c:v>4</c:v>
                </c:pt>
                <c:pt idx="987">
                  <c:v>4</c:v>
                </c:pt>
                <c:pt idx="988">
                  <c:v>4</c:v>
                </c:pt>
                <c:pt idx="989">
                  <c:v>4</c:v>
                </c:pt>
                <c:pt idx="990">
                  <c:v>4</c:v>
                </c:pt>
                <c:pt idx="991">
                  <c:v>4</c:v>
                </c:pt>
                <c:pt idx="992">
                  <c:v>4</c:v>
                </c:pt>
                <c:pt idx="993">
                  <c:v>4</c:v>
                </c:pt>
                <c:pt idx="994">
                  <c:v>4</c:v>
                </c:pt>
                <c:pt idx="995">
                  <c:v>4</c:v>
                </c:pt>
                <c:pt idx="996">
                  <c:v>4</c:v>
                </c:pt>
                <c:pt idx="997">
                  <c:v>4</c:v>
                </c:pt>
                <c:pt idx="998">
                  <c:v>4</c:v>
                </c:pt>
                <c:pt idx="999">
                  <c:v>4</c:v>
                </c:pt>
                <c:pt idx="1000">
                  <c:v>4</c:v>
                </c:pt>
                <c:pt idx="1001">
                  <c:v>4</c:v>
                </c:pt>
                <c:pt idx="1002">
                  <c:v>4</c:v>
                </c:pt>
                <c:pt idx="1003">
                  <c:v>4</c:v>
                </c:pt>
                <c:pt idx="1004">
                  <c:v>4</c:v>
                </c:pt>
                <c:pt idx="1005">
                  <c:v>4</c:v>
                </c:pt>
                <c:pt idx="1006">
                  <c:v>4</c:v>
                </c:pt>
                <c:pt idx="1007">
                  <c:v>4</c:v>
                </c:pt>
                <c:pt idx="1008">
                  <c:v>4</c:v>
                </c:pt>
                <c:pt idx="1009">
                  <c:v>4</c:v>
                </c:pt>
                <c:pt idx="1010">
                  <c:v>4</c:v>
                </c:pt>
                <c:pt idx="1011">
                  <c:v>4</c:v>
                </c:pt>
                <c:pt idx="1012">
                  <c:v>4</c:v>
                </c:pt>
                <c:pt idx="1013">
                  <c:v>4</c:v>
                </c:pt>
                <c:pt idx="1014">
                  <c:v>4</c:v>
                </c:pt>
                <c:pt idx="1015">
                  <c:v>4</c:v>
                </c:pt>
                <c:pt idx="1016">
                  <c:v>4</c:v>
                </c:pt>
                <c:pt idx="1017">
                  <c:v>4</c:v>
                </c:pt>
                <c:pt idx="1018">
                  <c:v>4</c:v>
                </c:pt>
                <c:pt idx="1019">
                  <c:v>4</c:v>
                </c:pt>
                <c:pt idx="1020">
                  <c:v>4</c:v>
                </c:pt>
                <c:pt idx="1021">
                  <c:v>4</c:v>
                </c:pt>
                <c:pt idx="1022">
                  <c:v>4</c:v>
                </c:pt>
                <c:pt idx="1023">
                  <c:v>4</c:v>
                </c:pt>
                <c:pt idx="1024">
                  <c:v>4</c:v>
                </c:pt>
                <c:pt idx="1025">
                  <c:v>4</c:v>
                </c:pt>
                <c:pt idx="1026">
                  <c:v>4</c:v>
                </c:pt>
                <c:pt idx="1027">
                  <c:v>4</c:v>
                </c:pt>
                <c:pt idx="1028">
                  <c:v>4</c:v>
                </c:pt>
                <c:pt idx="1029">
                  <c:v>4</c:v>
                </c:pt>
                <c:pt idx="1030">
                  <c:v>4</c:v>
                </c:pt>
                <c:pt idx="1031">
                  <c:v>4</c:v>
                </c:pt>
                <c:pt idx="1032">
                  <c:v>4</c:v>
                </c:pt>
                <c:pt idx="1033">
                  <c:v>4</c:v>
                </c:pt>
                <c:pt idx="1034">
                  <c:v>4</c:v>
                </c:pt>
                <c:pt idx="1035">
                  <c:v>4</c:v>
                </c:pt>
                <c:pt idx="1036">
                  <c:v>4</c:v>
                </c:pt>
                <c:pt idx="1037">
                  <c:v>4</c:v>
                </c:pt>
                <c:pt idx="1038">
                  <c:v>4</c:v>
                </c:pt>
                <c:pt idx="1039">
                  <c:v>4</c:v>
                </c:pt>
                <c:pt idx="1040">
                  <c:v>4</c:v>
                </c:pt>
                <c:pt idx="1041">
                  <c:v>4</c:v>
                </c:pt>
                <c:pt idx="1042">
                  <c:v>4</c:v>
                </c:pt>
                <c:pt idx="1043">
                  <c:v>4</c:v>
                </c:pt>
                <c:pt idx="1044">
                  <c:v>4</c:v>
                </c:pt>
                <c:pt idx="1045">
                  <c:v>4</c:v>
                </c:pt>
                <c:pt idx="1046">
                  <c:v>4</c:v>
                </c:pt>
                <c:pt idx="1047">
                  <c:v>4</c:v>
                </c:pt>
                <c:pt idx="1048">
                  <c:v>4</c:v>
                </c:pt>
                <c:pt idx="1049">
                  <c:v>4</c:v>
                </c:pt>
                <c:pt idx="1050">
                  <c:v>4</c:v>
                </c:pt>
                <c:pt idx="1051">
                  <c:v>4</c:v>
                </c:pt>
                <c:pt idx="1052">
                  <c:v>4</c:v>
                </c:pt>
                <c:pt idx="1053">
                  <c:v>4</c:v>
                </c:pt>
                <c:pt idx="1054">
                  <c:v>4</c:v>
                </c:pt>
                <c:pt idx="1055">
                  <c:v>4</c:v>
                </c:pt>
                <c:pt idx="1056">
                  <c:v>4</c:v>
                </c:pt>
                <c:pt idx="1057">
                  <c:v>4</c:v>
                </c:pt>
                <c:pt idx="1058">
                  <c:v>4</c:v>
                </c:pt>
                <c:pt idx="1059">
                  <c:v>4</c:v>
                </c:pt>
                <c:pt idx="1060">
                  <c:v>4</c:v>
                </c:pt>
                <c:pt idx="1061">
                  <c:v>4</c:v>
                </c:pt>
                <c:pt idx="1062">
                  <c:v>4</c:v>
                </c:pt>
                <c:pt idx="1063">
                  <c:v>4</c:v>
                </c:pt>
                <c:pt idx="1064">
                  <c:v>4</c:v>
                </c:pt>
                <c:pt idx="1065">
                  <c:v>4</c:v>
                </c:pt>
                <c:pt idx="1066">
                  <c:v>4</c:v>
                </c:pt>
                <c:pt idx="1067">
                  <c:v>4</c:v>
                </c:pt>
                <c:pt idx="1068">
                  <c:v>4</c:v>
                </c:pt>
                <c:pt idx="1069">
                  <c:v>4</c:v>
                </c:pt>
                <c:pt idx="1070">
                  <c:v>4</c:v>
                </c:pt>
                <c:pt idx="1071">
                  <c:v>4</c:v>
                </c:pt>
                <c:pt idx="1072">
                  <c:v>4</c:v>
                </c:pt>
                <c:pt idx="1073">
                  <c:v>4</c:v>
                </c:pt>
                <c:pt idx="1074">
                  <c:v>4</c:v>
                </c:pt>
                <c:pt idx="1075">
                  <c:v>4</c:v>
                </c:pt>
                <c:pt idx="1076">
                  <c:v>4</c:v>
                </c:pt>
                <c:pt idx="1077">
                  <c:v>4</c:v>
                </c:pt>
                <c:pt idx="1078">
                  <c:v>4</c:v>
                </c:pt>
                <c:pt idx="1079">
                  <c:v>4</c:v>
                </c:pt>
                <c:pt idx="1080">
                  <c:v>4</c:v>
                </c:pt>
                <c:pt idx="1081">
                  <c:v>4</c:v>
                </c:pt>
                <c:pt idx="1082">
                  <c:v>4</c:v>
                </c:pt>
                <c:pt idx="1083">
                  <c:v>4</c:v>
                </c:pt>
                <c:pt idx="1084">
                  <c:v>4</c:v>
                </c:pt>
                <c:pt idx="1085">
                  <c:v>4</c:v>
                </c:pt>
                <c:pt idx="1086">
                  <c:v>4</c:v>
                </c:pt>
                <c:pt idx="1087">
                  <c:v>4</c:v>
                </c:pt>
                <c:pt idx="1088">
                  <c:v>4</c:v>
                </c:pt>
                <c:pt idx="1089">
                  <c:v>4</c:v>
                </c:pt>
                <c:pt idx="1090">
                  <c:v>4</c:v>
                </c:pt>
                <c:pt idx="1091">
                  <c:v>4</c:v>
                </c:pt>
                <c:pt idx="1092">
                  <c:v>4</c:v>
                </c:pt>
                <c:pt idx="1093">
                  <c:v>4</c:v>
                </c:pt>
                <c:pt idx="1094">
                  <c:v>4</c:v>
                </c:pt>
                <c:pt idx="1095">
                  <c:v>4</c:v>
                </c:pt>
                <c:pt idx="1096">
                  <c:v>4</c:v>
                </c:pt>
                <c:pt idx="1097">
                  <c:v>4</c:v>
                </c:pt>
                <c:pt idx="1098">
                  <c:v>4</c:v>
                </c:pt>
                <c:pt idx="1099">
                  <c:v>4</c:v>
                </c:pt>
                <c:pt idx="1100">
                  <c:v>4</c:v>
                </c:pt>
                <c:pt idx="1101">
                  <c:v>4</c:v>
                </c:pt>
                <c:pt idx="1102">
                  <c:v>4</c:v>
                </c:pt>
                <c:pt idx="1103">
                  <c:v>4</c:v>
                </c:pt>
                <c:pt idx="1104">
                  <c:v>4</c:v>
                </c:pt>
                <c:pt idx="1105">
                  <c:v>4</c:v>
                </c:pt>
                <c:pt idx="1106">
                  <c:v>4</c:v>
                </c:pt>
                <c:pt idx="1107">
                  <c:v>4</c:v>
                </c:pt>
                <c:pt idx="1108">
                  <c:v>4</c:v>
                </c:pt>
                <c:pt idx="1109">
                  <c:v>5</c:v>
                </c:pt>
                <c:pt idx="1110">
                  <c:v>5</c:v>
                </c:pt>
                <c:pt idx="1111">
                  <c:v>5</c:v>
                </c:pt>
                <c:pt idx="1112">
                  <c:v>5</c:v>
                </c:pt>
                <c:pt idx="1113">
                  <c:v>5</c:v>
                </c:pt>
                <c:pt idx="1114">
                  <c:v>5</c:v>
                </c:pt>
                <c:pt idx="1115">
                  <c:v>5</c:v>
                </c:pt>
                <c:pt idx="1116">
                  <c:v>5</c:v>
                </c:pt>
                <c:pt idx="1117">
                  <c:v>5</c:v>
                </c:pt>
                <c:pt idx="1118">
                  <c:v>5</c:v>
                </c:pt>
                <c:pt idx="1119">
                  <c:v>5</c:v>
                </c:pt>
                <c:pt idx="1120">
                  <c:v>5</c:v>
                </c:pt>
                <c:pt idx="1121">
                  <c:v>5</c:v>
                </c:pt>
                <c:pt idx="1122">
                  <c:v>5</c:v>
                </c:pt>
                <c:pt idx="1123">
                  <c:v>5</c:v>
                </c:pt>
                <c:pt idx="1124">
                  <c:v>5</c:v>
                </c:pt>
                <c:pt idx="1125">
                  <c:v>5</c:v>
                </c:pt>
                <c:pt idx="1126">
                  <c:v>5</c:v>
                </c:pt>
                <c:pt idx="1127">
                  <c:v>5</c:v>
                </c:pt>
                <c:pt idx="1128">
                  <c:v>5</c:v>
                </c:pt>
                <c:pt idx="1129">
                  <c:v>5</c:v>
                </c:pt>
                <c:pt idx="1130">
                  <c:v>5</c:v>
                </c:pt>
                <c:pt idx="1131">
                  <c:v>5</c:v>
                </c:pt>
                <c:pt idx="1132">
                  <c:v>5</c:v>
                </c:pt>
                <c:pt idx="1133">
                  <c:v>5</c:v>
                </c:pt>
                <c:pt idx="1134">
                  <c:v>5</c:v>
                </c:pt>
                <c:pt idx="1135">
                  <c:v>5</c:v>
                </c:pt>
                <c:pt idx="1136">
                  <c:v>5</c:v>
                </c:pt>
                <c:pt idx="1137">
                  <c:v>5</c:v>
                </c:pt>
                <c:pt idx="1138">
                  <c:v>5</c:v>
                </c:pt>
                <c:pt idx="1139">
                  <c:v>5</c:v>
                </c:pt>
                <c:pt idx="1140">
                  <c:v>5</c:v>
                </c:pt>
                <c:pt idx="1141">
                  <c:v>5</c:v>
                </c:pt>
                <c:pt idx="1142">
                  <c:v>5</c:v>
                </c:pt>
                <c:pt idx="1143">
                  <c:v>5</c:v>
                </c:pt>
                <c:pt idx="1144">
                  <c:v>5</c:v>
                </c:pt>
                <c:pt idx="1145">
                  <c:v>5</c:v>
                </c:pt>
                <c:pt idx="1146">
                  <c:v>5</c:v>
                </c:pt>
                <c:pt idx="1147">
                  <c:v>5</c:v>
                </c:pt>
                <c:pt idx="1148">
                  <c:v>5</c:v>
                </c:pt>
                <c:pt idx="1149">
                  <c:v>5</c:v>
                </c:pt>
                <c:pt idx="1150">
                  <c:v>5</c:v>
                </c:pt>
                <c:pt idx="1151">
                  <c:v>5</c:v>
                </c:pt>
                <c:pt idx="1152">
                  <c:v>5</c:v>
                </c:pt>
                <c:pt idx="1153">
                  <c:v>5</c:v>
                </c:pt>
                <c:pt idx="1154">
                  <c:v>5</c:v>
                </c:pt>
                <c:pt idx="1155">
                  <c:v>5</c:v>
                </c:pt>
                <c:pt idx="1156">
                  <c:v>5</c:v>
                </c:pt>
                <c:pt idx="1157">
                  <c:v>5</c:v>
                </c:pt>
                <c:pt idx="1158">
                  <c:v>5</c:v>
                </c:pt>
                <c:pt idx="1159">
                  <c:v>5</c:v>
                </c:pt>
                <c:pt idx="1160">
                  <c:v>5</c:v>
                </c:pt>
                <c:pt idx="1161">
                  <c:v>5</c:v>
                </c:pt>
                <c:pt idx="1162">
                  <c:v>5</c:v>
                </c:pt>
                <c:pt idx="1163">
                  <c:v>5</c:v>
                </c:pt>
                <c:pt idx="1164">
                  <c:v>5</c:v>
                </c:pt>
                <c:pt idx="1165">
                  <c:v>5</c:v>
                </c:pt>
                <c:pt idx="1166">
                  <c:v>5</c:v>
                </c:pt>
                <c:pt idx="1167">
                  <c:v>5</c:v>
                </c:pt>
                <c:pt idx="1168">
                  <c:v>5</c:v>
                </c:pt>
                <c:pt idx="1169">
                  <c:v>5</c:v>
                </c:pt>
                <c:pt idx="1170">
                  <c:v>5</c:v>
                </c:pt>
                <c:pt idx="1171">
                  <c:v>5</c:v>
                </c:pt>
                <c:pt idx="1172">
                  <c:v>5</c:v>
                </c:pt>
                <c:pt idx="1173">
                  <c:v>5</c:v>
                </c:pt>
                <c:pt idx="1174">
                  <c:v>5</c:v>
                </c:pt>
                <c:pt idx="1175">
                  <c:v>5</c:v>
                </c:pt>
                <c:pt idx="1176">
                  <c:v>5</c:v>
                </c:pt>
                <c:pt idx="1177">
                  <c:v>5</c:v>
                </c:pt>
                <c:pt idx="1178">
                  <c:v>5</c:v>
                </c:pt>
                <c:pt idx="1179">
                  <c:v>5</c:v>
                </c:pt>
                <c:pt idx="1180">
                  <c:v>5</c:v>
                </c:pt>
                <c:pt idx="1181">
                  <c:v>5</c:v>
                </c:pt>
                <c:pt idx="1182">
                  <c:v>5</c:v>
                </c:pt>
                <c:pt idx="1183">
                  <c:v>5</c:v>
                </c:pt>
              </c:numCache>
            </c:numRef>
          </c:yVal>
          <c:smooth val="0"/>
        </c:ser>
        <c:dLbls>
          <c:showLegendKey val="0"/>
          <c:showVal val="0"/>
          <c:showCatName val="0"/>
          <c:showSerName val="0"/>
          <c:showPercent val="0"/>
          <c:showBubbleSize val="0"/>
        </c:dLbls>
        <c:axId val="351123264"/>
        <c:axId val="351123656"/>
      </c:scatterChart>
      <c:scatterChart>
        <c:scatterStyle val="smoothMarker"/>
        <c:varyColors val="0"/>
        <c:ser>
          <c:idx val="1"/>
          <c:order val="0"/>
          <c:tx>
            <c:strRef>
              <c:f>Sheet1!$B$8</c:f>
              <c:strCache>
                <c:ptCount val="1"/>
                <c:pt idx="0">
                  <c:v>Average(s)</c:v>
                </c:pt>
              </c:strCache>
            </c:strRef>
          </c:tx>
          <c:spPr>
            <a:ln w="28575">
              <a:solidFill>
                <a:schemeClr val="tx1"/>
              </a:solidFill>
            </a:ln>
          </c:spPr>
          <c:marker>
            <c:symbol val="none"/>
          </c:marker>
          <c:dLbls>
            <c:spPr>
              <a:solidFill>
                <a:schemeClr val="bg2"/>
              </a:solidFill>
              <a:ln>
                <a:solidFill>
                  <a:schemeClr val="tx1"/>
                </a:solidFill>
              </a:ln>
            </c:spPr>
            <c:dLblPos val="t"/>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numRef>
              <c:f>Sheet1!$B$9:$B$13</c:f>
              <c:numCache>
                <c:formatCode>0.00</c:formatCode>
                <c:ptCount val="5"/>
                <c:pt idx="0">
                  <c:v>13.833865289641819</c:v>
                </c:pt>
                <c:pt idx="1">
                  <c:v>9.9888928718745316</c:v>
                </c:pt>
                <c:pt idx="2">
                  <c:v>6.0154390448780051</c:v>
                </c:pt>
                <c:pt idx="3">
                  <c:v>3.7416271797252758</c:v>
                </c:pt>
                <c:pt idx="4">
                  <c:v>2.1826671090341576</c:v>
                </c:pt>
              </c:numCache>
            </c:numRef>
          </c:xVal>
          <c:yVal>
            <c:numRef>
              <c:f>Sheet1!$A$9:$A$13</c:f>
              <c:numCache>
                <c:formatCode>General</c:formatCode>
                <c:ptCount val="5"/>
                <c:pt idx="0">
                  <c:v>1</c:v>
                </c:pt>
                <c:pt idx="1">
                  <c:v>2</c:v>
                </c:pt>
                <c:pt idx="2">
                  <c:v>3</c:v>
                </c:pt>
                <c:pt idx="3">
                  <c:v>4</c:v>
                </c:pt>
                <c:pt idx="4">
                  <c:v>5</c:v>
                </c:pt>
              </c:numCache>
            </c:numRef>
          </c:yVal>
          <c:smooth val="1"/>
        </c:ser>
        <c:dLbls>
          <c:showLegendKey val="0"/>
          <c:showVal val="0"/>
          <c:showCatName val="0"/>
          <c:showSerName val="0"/>
          <c:showPercent val="0"/>
          <c:showBubbleSize val="0"/>
        </c:dLbls>
        <c:axId val="351124440"/>
        <c:axId val="351124048"/>
      </c:scatterChart>
      <c:valAx>
        <c:axId val="351123264"/>
        <c:scaling>
          <c:orientation val="minMax"/>
          <c:max val="20"/>
        </c:scaling>
        <c:delete val="0"/>
        <c:axPos val="b"/>
        <c:title>
          <c:tx>
            <c:rich>
              <a:bodyPr/>
              <a:lstStyle/>
              <a:p>
                <a:pPr>
                  <a:defRPr b="0"/>
                </a:pPr>
                <a:r>
                  <a:rPr lang="en-US" b="0" dirty="0" smtClean="0"/>
                  <a:t>QoS: WWW page waiting time </a:t>
                </a:r>
                <a:r>
                  <a:rPr lang="en-US" b="0" dirty="0"/>
                  <a:t>[s]</a:t>
                </a:r>
              </a:p>
            </c:rich>
          </c:tx>
          <c:layout/>
          <c:overlay val="0"/>
        </c:title>
        <c:numFmt formatCode="0" sourceLinked="0"/>
        <c:majorTickMark val="out"/>
        <c:minorTickMark val="none"/>
        <c:tickLblPos val="nextTo"/>
        <c:crossAx val="351123656"/>
        <c:crosses val="autoZero"/>
        <c:crossBetween val="midCat"/>
        <c:majorUnit val="2"/>
      </c:valAx>
      <c:valAx>
        <c:axId val="351123656"/>
        <c:scaling>
          <c:orientation val="minMax"/>
          <c:max val="5"/>
          <c:min val="1"/>
        </c:scaling>
        <c:delete val="0"/>
        <c:axPos val="l"/>
        <c:majorGridlines/>
        <c:title>
          <c:tx>
            <c:rich>
              <a:bodyPr rot="-5400000" vert="horz"/>
              <a:lstStyle/>
              <a:p>
                <a:pPr>
                  <a:defRPr b="0"/>
                </a:pPr>
                <a:r>
                  <a:rPr lang="en-US" b="0" dirty="0" smtClean="0"/>
                  <a:t>QoE </a:t>
                </a:r>
                <a:r>
                  <a:rPr lang="en-US" b="0" dirty="0"/>
                  <a:t>[MOS]</a:t>
                </a:r>
              </a:p>
            </c:rich>
          </c:tx>
          <c:layout/>
          <c:overlay val="0"/>
        </c:title>
        <c:numFmt formatCode="General" sourceLinked="1"/>
        <c:majorTickMark val="out"/>
        <c:minorTickMark val="none"/>
        <c:tickLblPos val="nextTo"/>
        <c:crossAx val="351123264"/>
        <c:crosses val="autoZero"/>
        <c:crossBetween val="midCat"/>
        <c:majorUnit val="1"/>
        <c:minorUnit val="1"/>
      </c:valAx>
      <c:valAx>
        <c:axId val="351124048"/>
        <c:scaling>
          <c:orientation val="minMax"/>
        </c:scaling>
        <c:delete val="1"/>
        <c:axPos val="r"/>
        <c:numFmt formatCode="General" sourceLinked="1"/>
        <c:majorTickMark val="out"/>
        <c:minorTickMark val="none"/>
        <c:tickLblPos val="nextTo"/>
        <c:crossAx val="351124440"/>
        <c:crosses val="max"/>
        <c:crossBetween val="midCat"/>
      </c:valAx>
      <c:valAx>
        <c:axId val="351124440"/>
        <c:scaling>
          <c:orientation val="minMax"/>
        </c:scaling>
        <c:delete val="1"/>
        <c:axPos val="b"/>
        <c:numFmt formatCode="0.00" sourceLinked="1"/>
        <c:majorTickMark val="out"/>
        <c:minorTickMark val="none"/>
        <c:tickLblPos val="nextTo"/>
        <c:crossAx val="351124048"/>
        <c:crosses val="autoZero"/>
        <c:crossBetween val="midCat"/>
      </c:valAx>
    </c:plotArea>
    <c:legend>
      <c:legendPos val="t"/>
      <c:layout>
        <c:manualLayout>
          <c:xMode val="edge"/>
          <c:yMode val="edge"/>
          <c:x val="0.69809841027787178"/>
          <c:y val="0.22372769988072744"/>
          <c:w val="0.25470065870563491"/>
          <c:h val="8.1552635411559049E-2"/>
        </c:manualLayout>
      </c:layout>
      <c:overlay val="1"/>
      <c:spPr>
        <a:solidFill>
          <a:schemeClr val="bg2"/>
        </a:solidFill>
      </c:spPr>
      <c:txPr>
        <a:bodyPr/>
        <a:lstStyle/>
        <a:p>
          <a:pPr>
            <a:defRPr sz="1100"/>
          </a:pPr>
          <a:endParaRPr lang="fi-FI"/>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GB" sz="1400" b="0" dirty="0" smtClean="0"/>
              <a:t>1000KB</a:t>
            </a:r>
            <a:r>
              <a:rPr lang="en-GB" sz="1400" b="0" baseline="0" dirty="0" smtClean="0"/>
              <a:t> </a:t>
            </a:r>
            <a:r>
              <a:rPr lang="en-GB" sz="1400" b="0" dirty="0" smtClean="0"/>
              <a:t>WWW </a:t>
            </a:r>
            <a:r>
              <a:rPr lang="en-GB" sz="1400" b="0" dirty="0"/>
              <a:t>Page Waiting</a:t>
            </a:r>
            <a:r>
              <a:rPr lang="en-GB" sz="1400" b="0" baseline="0" dirty="0"/>
              <a:t> Time vs. Bitrate</a:t>
            </a:r>
            <a:endParaRPr lang="en-GB" sz="1400" b="0" dirty="0"/>
          </a:p>
        </c:rich>
      </c:tx>
      <c:layout/>
      <c:overlay val="0"/>
    </c:title>
    <c:autoTitleDeleted val="0"/>
    <c:plotArea>
      <c:layout>
        <c:manualLayout>
          <c:layoutTarget val="inner"/>
          <c:xMode val="edge"/>
          <c:yMode val="edge"/>
          <c:x val="0.15266556072182369"/>
          <c:y val="0.18427881770665025"/>
          <c:w val="0.75875090539498591"/>
          <c:h val="0.65742196206843151"/>
        </c:manualLayout>
      </c:layout>
      <c:scatterChart>
        <c:scatterStyle val="smoothMarker"/>
        <c:varyColors val="0"/>
        <c:ser>
          <c:idx val="0"/>
          <c:order val="0"/>
          <c:tx>
            <c:strRef>
              <c:f>WWW!$B$10</c:f>
              <c:strCache>
                <c:ptCount val="1"/>
                <c:pt idx="0">
                  <c:v>HSPA</c:v>
                </c:pt>
              </c:strCache>
            </c:strRef>
          </c:tx>
          <c:spPr>
            <a:ln>
              <a:solidFill>
                <a:schemeClr val="accent2"/>
              </a:solidFill>
            </a:ln>
          </c:spPr>
          <c:marker>
            <c:symbol val="none"/>
          </c:marker>
          <c:xVal>
            <c:numRef>
              <c:f>WWW!$A$11:$A$40</c:f>
              <c:numCache>
                <c:formatCode>_(* #,##0_);_(* \(#,##0\);_(* "-"_);_(@_)</c:formatCode>
                <c:ptCount val="30"/>
                <c:pt idx="0">
                  <c:v>1</c:v>
                </c:pt>
                <c:pt idx="1">
                  <c:v>100</c:v>
                </c:pt>
                <c:pt idx="2">
                  <c:v>200</c:v>
                </c:pt>
                <c:pt idx="3">
                  <c:v>300</c:v>
                </c:pt>
                <c:pt idx="4">
                  <c:v>400</c:v>
                </c:pt>
                <c:pt idx="5">
                  <c:v>500</c:v>
                </c:pt>
                <c:pt idx="6">
                  <c:v>600</c:v>
                </c:pt>
                <c:pt idx="7">
                  <c:v>700</c:v>
                </c:pt>
                <c:pt idx="8">
                  <c:v>800</c:v>
                </c:pt>
                <c:pt idx="9">
                  <c:v>900</c:v>
                </c:pt>
                <c:pt idx="10">
                  <c:v>1000</c:v>
                </c:pt>
                <c:pt idx="11">
                  <c:v>1500</c:v>
                </c:pt>
                <c:pt idx="12">
                  <c:v>2000</c:v>
                </c:pt>
                <c:pt idx="13">
                  <c:v>2500</c:v>
                </c:pt>
                <c:pt idx="14">
                  <c:v>3000</c:v>
                </c:pt>
                <c:pt idx="15">
                  <c:v>3500</c:v>
                </c:pt>
                <c:pt idx="16">
                  <c:v>4000</c:v>
                </c:pt>
                <c:pt idx="17">
                  <c:v>4500</c:v>
                </c:pt>
                <c:pt idx="18">
                  <c:v>5000</c:v>
                </c:pt>
                <c:pt idx="19">
                  <c:v>6000</c:v>
                </c:pt>
                <c:pt idx="20">
                  <c:v>7000</c:v>
                </c:pt>
                <c:pt idx="21">
                  <c:v>8000</c:v>
                </c:pt>
                <c:pt idx="22">
                  <c:v>9000</c:v>
                </c:pt>
                <c:pt idx="23">
                  <c:v>10000</c:v>
                </c:pt>
                <c:pt idx="24">
                  <c:v>15000</c:v>
                </c:pt>
                <c:pt idx="25">
                  <c:v>20000</c:v>
                </c:pt>
                <c:pt idx="26">
                  <c:v>25000</c:v>
                </c:pt>
                <c:pt idx="27">
                  <c:v>30000</c:v>
                </c:pt>
                <c:pt idx="28">
                  <c:v>35000</c:v>
                </c:pt>
                <c:pt idx="29">
                  <c:v>40000</c:v>
                </c:pt>
              </c:numCache>
            </c:numRef>
          </c:xVal>
          <c:yVal>
            <c:numRef>
              <c:f>WWW!$B$11:$B$40</c:f>
              <c:numCache>
                <c:formatCode>0.00</c:formatCode>
                <c:ptCount val="30"/>
                <c:pt idx="0">
                  <c:v>8001.2</c:v>
                </c:pt>
                <c:pt idx="1">
                  <c:v>81.2</c:v>
                </c:pt>
                <c:pt idx="2">
                  <c:v>41.2</c:v>
                </c:pt>
                <c:pt idx="3">
                  <c:v>27.866666666666667</c:v>
                </c:pt>
                <c:pt idx="4">
                  <c:v>21.2</c:v>
                </c:pt>
                <c:pt idx="5">
                  <c:v>17.2</c:v>
                </c:pt>
                <c:pt idx="6">
                  <c:v>14.533333333333333</c:v>
                </c:pt>
                <c:pt idx="7">
                  <c:v>12.628571428571428</c:v>
                </c:pt>
                <c:pt idx="8">
                  <c:v>11.2</c:v>
                </c:pt>
                <c:pt idx="9">
                  <c:v>10.088888888888889</c:v>
                </c:pt>
                <c:pt idx="10">
                  <c:v>9.1999999999999993</c:v>
                </c:pt>
                <c:pt idx="11">
                  <c:v>6.5333333333333332</c:v>
                </c:pt>
                <c:pt idx="12">
                  <c:v>5.2</c:v>
                </c:pt>
                <c:pt idx="13">
                  <c:v>4.4000000000000004</c:v>
                </c:pt>
                <c:pt idx="14">
                  <c:v>3.8666666666666663</c:v>
                </c:pt>
                <c:pt idx="15">
                  <c:v>3.4857142857142858</c:v>
                </c:pt>
                <c:pt idx="16">
                  <c:v>3.2</c:v>
                </c:pt>
                <c:pt idx="17">
                  <c:v>2.9777777777777779</c:v>
                </c:pt>
                <c:pt idx="18">
                  <c:v>2.8</c:v>
                </c:pt>
                <c:pt idx="19">
                  <c:v>2.5333333333333332</c:v>
                </c:pt>
                <c:pt idx="20">
                  <c:v>2.3428571428571425</c:v>
                </c:pt>
                <c:pt idx="21">
                  <c:v>2.2000000000000002</c:v>
                </c:pt>
                <c:pt idx="22">
                  <c:v>2.0888888888888886</c:v>
                </c:pt>
                <c:pt idx="23">
                  <c:v>2</c:v>
                </c:pt>
                <c:pt idx="24">
                  <c:v>1.7333333333333334</c:v>
                </c:pt>
                <c:pt idx="25">
                  <c:v>1.6</c:v>
                </c:pt>
                <c:pt idx="26">
                  <c:v>1.52</c:v>
                </c:pt>
                <c:pt idx="27">
                  <c:v>1.4666666666666666</c:v>
                </c:pt>
                <c:pt idx="28">
                  <c:v>1.4285714285714286</c:v>
                </c:pt>
                <c:pt idx="29">
                  <c:v>1.4</c:v>
                </c:pt>
              </c:numCache>
            </c:numRef>
          </c:yVal>
          <c:smooth val="1"/>
        </c:ser>
        <c:dLbls>
          <c:showLegendKey val="0"/>
          <c:showVal val="0"/>
          <c:showCatName val="0"/>
          <c:showSerName val="0"/>
          <c:showPercent val="0"/>
          <c:showBubbleSize val="0"/>
        </c:dLbls>
        <c:axId val="351125224"/>
        <c:axId val="351125616"/>
      </c:scatterChart>
      <c:valAx>
        <c:axId val="351125224"/>
        <c:scaling>
          <c:orientation val="minMax"/>
          <c:max val="20000"/>
          <c:min val="0"/>
        </c:scaling>
        <c:delete val="0"/>
        <c:axPos val="b"/>
        <c:title>
          <c:tx>
            <c:rich>
              <a:bodyPr/>
              <a:lstStyle/>
              <a:p>
                <a:pPr>
                  <a:defRPr sz="1100" b="0"/>
                </a:pPr>
                <a:r>
                  <a:rPr lang="en-US" sz="1100" b="0" dirty="0" smtClean="0"/>
                  <a:t>NW Performance: Bitrate </a:t>
                </a:r>
                <a:r>
                  <a:rPr lang="en-US" sz="1100" b="0" dirty="0"/>
                  <a:t>[Mbit/s]</a:t>
                </a:r>
              </a:p>
            </c:rich>
          </c:tx>
          <c:layout>
            <c:manualLayout>
              <c:xMode val="edge"/>
              <c:yMode val="edge"/>
              <c:x val="0.31717275177445997"/>
              <c:y val="0.93681302065303251"/>
            </c:manualLayout>
          </c:layout>
          <c:overlay val="0"/>
        </c:title>
        <c:numFmt formatCode="0" sourceLinked="0"/>
        <c:majorTickMark val="out"/>
        <c:minorTickMark val="none"/>
        <c:tickLblPos val="nextTo"/>
        <c:txPr>
          <a:bodyPr/>
          <a:lstStyle/>
          <a:p>
            <a:pPr>
              <a:defRPr sz="1100"/>
            </a:pPr>
            <a:endParaRPr lang="fi-FI"/>
          </a:p>
        </c:txPr>
        <c:crossAx val="351125616"/>
        <c:crosses val="autoZero"/>
        <c:crossBetween val="midCat"/>
        <c:majorUnit val="1000"/>
        <c:dispUnits>
          <c:builtInUnit val="thousands"/>
        </c:dispUnits>
      </c:valAx>
      <c:valAx>
        <c:axId val="351125616"/>
        <c:scaling>
          <c:orientation val="minMax"/>
          <c:max val="10"/>
          <c:min val="0"/>
        </c:scaling>
        <c:delete val="0"/>
        <c:axPos val="l"/>
        <c:majorGridlines/>
        <c:title>
          <c:tx>
            <c:rich>
              <a:bodyPr rot="-5400000" vert="horz"/>
              <a:lstStyle/>
              <a:p>
                <a:pPr>
                  <a:defRPr sz="1100" b="0"/>
                </a:pPr>
                <a:r>
                  <a:rPr lang="en-US" sz="1100" b="0" dirty="0" smtClean="0"/>
                  <a:t>QoS: WWW page waiting time </a:t>
                </a:r>
                <a:r>
                  <a:rPr lang="en-US" sz="1100" b="0" dirty="0"/>
                  <a:t>[s]</a:t>
                </a:r>
              </a:p>
            </c:rich>
          </c:tx>
          <c:layout>
            <c:manualLayout>
              <c:xMode val="edge"/>
              <c:yMode val="edge"/>
              <c:x val="3.8186575493979094E-2"/>
              <c:y val="0.16318731367121767"/>
            </c:manualLayout>
          </c:layout>
          <c:overlay val="0"/>
        </c:title>
        <c:numFmt formatCode="0" sourceLinked="0"/>
        <c:majorTickMark val="out"/>
        <c:minorTickMark val="none"/>
        <c:tickLblPos val="nextTo"/>
        <c:txPr>
          <a:bodyPr/>
          <a:lstStyle/>
          <a:p>
            <a:pPr>
              <a:defRPr sz="1400"/>
            </a:pPr>
            <a:endParaRPr lang="fi-FI"/>
          </a:p>
        </c:txPr>
        <c:crossAx val="351125224"/>
        <c:crosses val="autoZero"/>
        <c:crossBetween val="midCat"/>
      </c:valAx>
    </c:plotArea>
    <c:legend>
      <c:legendPos val="t"/>
      <c:layout>
        <c:manualLayout>
          <c:xMode val="edge"/>
          <c:yMode val="edge"/>
          <c:x val="0.38423565584037828"/>
          <c:y val="0.11199588841958544"/>
          <c:w val="0.24342267821746866"/>
          <c:h val="7.8893532618953321E-2"/>
        </c:manualLayout>
      </c:layout>
      <c:overlay val="0"/>
      <c:spPr>
        <a:noFill/>
        <a:ln>
          <a:noFill/>
        </a:ln>
      </c:spPr>
      <c:txPr>
        <a:bodyPr/>
        <a:lstStyle/>
        <a:p>
          <a:pPr>
            <a:defRPr sz="1200"/>
          </a:pPr>
          <a:endParaRPr lang="fi-FI"/>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575C3-AD8F-4807-987F-CC95A8CCD118}" type="doc">
      <dgm:prSet loTypeId="urn:microsoft.com/office/officeart/2005/8/layout/hierarchy4" loCatId="hierarchy" qsTypeId="urn:microsoft.com/office/officeart/2005/8/quickstyle/simple4" qsCatId="simple" csTypeId="urn:microsoft.com/office/officeart/2005/8/colors/accent3_4" csCatId="accent3" phldr="1"/>
      <dgm:spPr/>
      <dgm:t>
        <a:bodyPr/>
        <a:lstStyle/>
        <a:p>
          <a:endParaRPr lang="en-GB"/>
        </a:p>
      </dgm:t>
    </dgm:pt>
    <dgm:pt modelId="{740A1D7D-EEE2-41BF-8407-B159E926F7FE}">
      <dgm:prSet phldrT="[Text]" custT="1"/>
      <dgm:spPr/>
      <dgm:t>
        <a:bodyPr/>
        <a:lstStyle/>
        <a:p>
          <a:r>
            <a:rPr lang="en-GB" sz="2000" dirty="0" smtClean="0"/>
            <a:t>Network Availability</a:t>
          </a:r>
          <a:endParaRPr lang="en-GB" sz="2000" dirty="0"/>
        </a:p>
      </dgm:t>
    </dgm:pt>
    <dgm:pt modelId="{997337CD-8FFE-432E-A893-F81637E9F9C5}" type="parTrans" cxnId="{BAB4596D-3FA3-44EC-9961-1BB03D3E294E}">
      <dgm:prSet/>
      <dgm:spPr/>
      <dgm:t>
        <a:bodyPr/>
        <a:lstStyle/>
        <a:p>
          <a:endParaRPr lang="en-GB"/>
        </a:p>
      </dgm:t>
    </dgm:pt>
    <dgm:pt modelId="{4A6B060C-E45E-4224-BDE8-501EAC4A732A}" type="sibTrans" cxnId="{BAB4596D-3FA3-44EC-9961-1BB03D3E294E}">
      <dgm:prSet/>
      <dgm:spPr/>
      <dgm:t>
        <a:bodyPr/>
        <a:lstStyle/>
        <a:p>
          <a:endParaRPr lang="en-GB"/>
        </a:p>
      </dgm:t>
    </dgm:pt>
    <dgm:pt modelId="{F861656C-0611-48C4-8C58-1EE917A7CA6B}">
      <dgm:prSet phldrT="[Text]" custT="1"/>
      <dgm:spPr/>
      <dgm:t>
        <a:bodyPr/>
        <a:lstStyle/>
        <a:p>
          <a:r>
            <a:rPr lang="en-GB" sz="1800" dirty="0" smtClean="0"/>
            <a:t>Network Accessibility</a:t>
          </a:r>
          <a:endParaRPr lang="en-GB" sz="1800" dirty="0"/>
        </a:p>
      </dgm:t>
    </dgm:pt>
    <dgm:pt modelId="{A7C33A16-8695-4EDF-96BE-64FBE5D4B8B2}" type="parTrans" cxnId="{1018F4EA-B098-4214-A15C-58613AE97436}">
      <dgm:prSet/>
      <dgm:spPr/>
      <dgm:t>
        <a:bodyPr/>
        <a:lstStyle/>
        <a:p>
          <a:endParaRPr lang="en-GB"/>
        </a:p>
      </dgm:t>
    </dgm:pt>
    <dgm:pt modelId="{578B0E83-AF79-42E9-8B49-7C69864AC104}" type="sibTrans" cxnId="{1018F4EA-B098-4214-A15C-58613AE97436}">
      <dgm:prSet/>
      <dgm:spPr/>
      <dgm:t>
        <a:bodyPr/>
        <a:lstStyle/>
        <a:p>
          <a:endParaRPr lang="en-GB"/>
        </a:p>
      </dgm:t>
    </dgm:pt>
    <dgm:pt modelId="{7DF3B442-CC52-40BF-A2BB-CF8C20202551}">
      <dgm:prSet phldrT="[Text]"/>
      <dgm:spPr/>
      <dgm:t>
        <a:bodyPr/>
        <a:lstStyle/>
        <a:p>
          <a:r>
            <a:rPr lang="en-GB" dirty="0" smtClean="0"/>
            <a:t>Service Accessibility</a:t>
          </a:r>
          <a:endParaRPr lang="en-GB" dirty="0"/>
        </a:p>
      </dgm:t>
    </dgm:pt>
    <dgm:pt modelId="{003AC82B-830A-428D-A534-B1955A279D18}" type="parTrans" cxnId="{3E7D0A4F-E652-439D-8D9F-51A04E75E180}">
      <dgm:prSet/>
      <dgm:spPr/>
      <dgm:t>
        <a:bodyPr/>
        <a:lstStyle/>
        <a:p>
          <a:endParaRPr lang="en-GB"/>
        </a:p>
      </dgm:t>
    </dgm:pt>
    <dgm:pt modelId="{07351171-30E2-4084-ABB9-44F2C59D8DBE}" type="sibTrans" cxnId="{3E7D0A4F-E652-439D-8D9F-51A04E75E180}">
      <dgm:prSet/>
      <dgm:spPr/>
      <dgm:t>
        <a:bodyPr/>
        <a:lstStyle/>
        <a:p>
          <a:endParaRPr lang="en-GB"/>
        </a:p>
      </dgm:t>
    </dgm:pt>
    <dgm:pt modelId="{ED19FF45-BA59-4D25-A53E-10463199E962}">
      <dgm:prSet phldrT="[Text]"/>
      <dgm:spPr/>
      <dgm:t>
        <a:bodyPr/>
        <a:lstStyle/>
        <a:p>
          <a:r>
            <a:rPr lang="en-GB" dirty="0" smtClean="0"/>
            <a:t>Service Retainability</a:t>
          </a:r>
          <a:endParaRPr lang="en-GB" dirty="0"/>
        </a:p>
      </dgm:t>
    </dgm:pt>
    <dgm:pt modelId="{4F464E56-0E1F-4A19-877D-CC2CBCE1AB3D}" type="parTrans" cxnId="{79C8FD52-A673-4D66-94C6-63F833A0B468}">
      <dgm:prSet/>
      <dgm:spPr/>
      <dgm:t>
        <a:bodyPr/>
        <a:lstStyle/>
        <a:p>
          <a:endParaRPr lang="en-GB"/>
        </a:p>
      </dgm:t>
    </dgm:pt>
    <dgm:pt modelId="{11080F38-B781-419F-A5DE-36409CB726F7}" type="sibTrans" cxnId="{79C8FD52-A673-4D66-94C6-63F833A0B468}">
      <dgm:prSet/>
      <dgm:spPr/>
      <dgm:t>
        <a:bodyPr/>
        <a:lstStyle/>
        <a:p>
          <a:endParaRPr lang="en-GB"/>
        </a:p>
      </dgm:t>
    </dgm:pt>
    <dgm:pt modelId="{D711349F-5EE3-4AC0-AD8D-535E30B4FD08}">
      <dgm:prSet phldrT="[Text]"/>
      <dgm:spPr/>
      <dgm:t>
        <a:bodyPr/>
        <a:lstStyle/>
        <a:p>
          <a:r>
            <a:rPr lang="en-GB" dirty="0" smtClean="0"/>
            <a:t>Service Integrity</a:t>
          </a:r>
          <a:endParaRPr lang="en-GB" dirty="0"/>
        </a:p>
      </dgm:t>
    </dgm:pt>
    <dgm:pt modelId="{E74EEE8B-44BC-4319-9983-18A75DBCE65F}" type="parTrans" cxnId="{02FD50DC-41D0-4F66-B052-4FFE34908775}">
      <dgm:prSet/>
      <dgm:spPr/>
      <dgm:t>
        <a:bodyPr/>
        <a:lstStyle/>
        <a:p>
          <a:endParaRPr lang="en-GB"/>
        </a:p>
      </dgm:t>
    </dgm:pt>
    <dgm:pt modelId="{C785666A-64C4-4218-BA42-99A9F9337840}" type="sibTrans" cxnId="{02FD50DC-41D0-4F66-B052-4FFE34908775}">
      <dgm:prSet/>
      <dgm:spPr/>
      <dgm:t>
        <a:bodyPr/>
        <a:lstStyle/>
        <a:p>
          <a:endParaRPr lang="en-GB"/>
        </a:p>
      </dgm:t>
    </dgm:pt>
    <dgm:pt modelId="{E2D86239-EC23-4C87-A485-A6B3AF818CF0}">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Web </a:t>
          </a:r>
        </a:p>
        <a:p>
          <a:r>
            <a:rPr lang="en-GB" dirty="0" smtClean="0"/>
            <a:t>Radio</a:t>
          </a:r>
          <a:endParaRPr lang="en-GB" dirty="0"/>
        </a:p>
      </dgm:t>
    </dgm:pt>
    <dgm:pt modelId="{22B1C4E9-4F44-4C94-9285-D2BB4424F3A2}" type="parTrans" cxnId="{3873AD50-66C4-4E6B-97E0-81B1983B2225}">
      <dgm:prSet/>
      <dgm:spPr/>
      <dgm:t>
        <a:bodyPr/>
        <a:lstStyle/>
        <a:p>
          <a:endParaRPr lang="en-GB"/>
        </a:p>
      </dgm:t>
    </dgm:pt>
    <dgm:pt modelId="{501A3AA7-D4BB-4D16-8185-083BA75C2AF2}" type="sibTrans" cxnId="{3873AD50-66C4-4E6B-97E0-81B1983B2225}">
      <dgm:prSet/>
      <dgm:spPr/>
      <dgm:t>
        <a:bodyPr/>
        <a:lstStyle/>
        <a:p>
          <a:endParaRPr lang="en-GB"/>
        </a:p>
      </dgm:t>
    </dgm:pt>
    <dgm:pt modelId="{ED0E51A0-51AD-43CC-A262-022E75526418}">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WWW</a:t>
          </a:r>
          <a:endParaRPr lang="en-GB" dirty="0"/>
        </a:p>
      </dgm:t>
    </dgm:pt>
    <dgm:pt modelId="{5D05DFB1-0876-4AC3-BC44-10BABF5A882F}" type="parTrans" cxnId="{07ADD193-BB2E-4777-8348-783208FA6989}">
      <dgm:prSet/>
      <dgm:spPr/>
      <dgm:t>
        <a:bodyPr/>
        <a:lstStyle/>
        <a:p>
          <a:endParaRPr lang="en-GB"/>
        </a:p>
      </dgm:t>
    </dgm:pt>
    <dgm:pt modelId="{50BBA844-7DDF-4E2C-B1CD-64FB15EBEDEC}" type="sibTrans" cxnId="{07ADD193-BB2E-4777-8348-783208FA6989}">
      <dgm:prSet/>
      <dgm:spPr/>
      <dgm:t>
        <a:bodyPr/>
        <a:lstStyle/>
        <a:p>
          <a:endParaRPr lang="en-GB"/>
        </a:p>
      </dgm:t>
    </dgm:pt>
    <dgm:pt modelId="{01F686E9-5C52-4907-AC86-29D861CDD23B}">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SMS</a:t>
          </a:r>
          <a:endParaRPr lang="en-GB" dirty="0"/>
        </a:p>
      </dgm:t>
    </dgm:pt>
    <dgm:pt modelId="{5ECA1FE4-AEE8-4F84-9504-A0F71B43DF65}" type="parTrans" cxnId="{3886218B-5B6B-45F4-8D8A-664BBC839ECF}">
      <dgm:prSet/>
      <dgm:spPr/>
      <dgm:t>
        <a:bodyPr/>
        <a:lstStyle/>
        <a:p>
          <a:endParaRPr lang="en-GB"/>
        </a:p>
      </dgm:t>
    </dgm:pt>
    <dgm:pt modelId="{34ECAE0F-5CCD-4FC5-AD6D-995BD823A030}" type="sibTrans" cxnId="{3886218B-5B6B-45F4-8D8A-664BBC839ECF}">
      <dgm:prSet/>
      <dgm:spPr/>
      <dgm:t>
        <a:bodyPr/>
        <a:lstStyle/>
        <a:p>
          <a:endParaRPr lang="en-GB"/>
        </a:p>
      </dgm:t>
    </dgm:pt>
    <dgm:pt modelId="{AF9D989E-3FAC-4311-9175-3FBD0C9454D0}">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Email</a:t>
          </a:r>
          <a:endParaRPr lang="en-GB" dirty="0"/>
        </a:p>
      </dgm:t>
    </dgm:pt>
    <dgm:pt modelId="{C6121B49-F486-4595-B0BD-4430A4FF0204}" type="parTrans" cxnId="{C36F8B41-D22D-4B4B-98BB-841EE1FFA08E}">
      <dgm:prSet/>
      <dgm:spPr/>
      <dgm:t>
        <a:bodyPr/>
        <a:lstStyle/>
        <a:p>
          <a:endParaRPr lang="en-GB"/>
        </a:p>
      </dgm:t>
    </dgm:pt>
    <dgm:pt modelId="{9B6C91A6-387D-4BB2-902D-CC8CECEF09F9}" type="sibTrans" cxnId="{C36F8B41-D22D-4B4B-98BB-841EE1FFA08E}">
      <dgm:prSet/>
      <dgm:spPr/>
      <dgm:t>
        <a:bodyPr/>
        <a:lstStyle/>
        <a:p>
          <a:endParaRPr lang="en-GB"/>
        </a:p>
      </dgm:t>
    </dgm:pt>
    <dgm:pt modelId="{24C3A7D1-92E1-4087-95BE-6996795D949A}">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VoIP</a:t>
          </a:r>
          <a:endParaRPr lang="en-GB" dirty="0"/>
        </a:p>
      </dgm:t>
    </dgm:pt>
    <dgm:pt modelId="{FCE2D1EC-67D2-482E-A07E-B1D389B2E55F}" type="parTrans" cxnId="{D0040E90-E75F-4967-B1BE-C8062CC6353E}">
      <dgm:prSet/>
      <dgm:spPr/>
      <dgm:t>
        <a:bodyPr/>
        <a:lstStyle/>
        <a:p>
          <a:endParaRPr lang="en-GB"/>
        </a:p>
      </dgm:t>
    </dgm:pt>
    <dgm:pt modelId="{63A16C88-5B92-49C6-A035-352B52D38B47}" type="sibTrans" cxnId="{D0040E90-E75F-4967-B1BE-C8062CC6353E}">
      <dgm:prSet/>
      <dgm:spPr/>
      <dgm:t>
        <a:bodyPr/>
        <a:lstStyle/>
        <a:p>
          <a:endParaRPr lang="en-GB"/>
        </a:p>
      </dgm:t>
    </dgm:pt>
    <dgm:pt modelId="{33B09F6D-AEB6-4B8E-8B02-4491D511ECAD}">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FTP</a:t>
          </a:r>
          <a:endParaRPr lang="en-GB" dirty="0"/>
        </a:p>
      </dgm:t>
    </dgm:pt>
    <dgm:pt modelId="{9514926B-5D9C-43B2-B22F-5E8760373545}" type="parTrans" cxnId="{252AC8DD-05D3-4FBD-A7DB-AAFD796903BA}">
      <dgm:prSet/>
      <dgm:spPr/>
      <dgm:t>
        <a:bodyPr/>
        <a:lstStyle/>
        <a:p>
          <a:endParaRPr lang="en-GB"/>
        </a:p>
      </dgm:t>
    </dgm:pt>
    <dgm:pt modelId="{B527A48E-D0B4-4330-B015-5458E6A082FE}" type="sibTrans" cxnId="{252AC8DD-05D3-4FBD-A7DB-AAFD796903BA}">
      <dgm:prSet/>
      <dgm:spPr/>
      <dgm:t>
        <a:bodyPr/>
        <a:lstStyle/>
        <a:p>
          <a:endParaRPr lang="en-GB"/>
        </a:p>
      </dgm:t>
    </dgm:pt>
    <dgm:pt modelId="{4CA07739-C9FD-41C3-B7D5-7643A5A3F998}">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MMS</a:t>
          </a:r>
          <a:endParaRPr lang="en-GB" dirty="0"/>
        </a:p>
      </dgm:t>
    </dgm:pt>
    <dgm:pt modelId="{1CC4F1C9-4C0C-4CC8-A678-EF690CA8FECF}" type="parTrans" cxnId="{7D0BD2C3-DC4D-4B52-BE63-25CFF37FEC56}">
      <dgm:prSet/>
      <dgm:spPr/>
      <dgm:t>
        <a:bodyPr/>
        <a:lstStyle/>
        <a:p>
          <a:endParaRPr lang="en-GB"/>
        </a:p>
      </dgm:t>
    </dgm:pt>
    <dgm:pt modelId="{3FB40025-1298-4414-BC8A-9F96F515D10A}" type="sibTrans" cxnId="{7D0BD2C3-DC4D-4B52-BE63-25CFF37FEC56}">
      <dgm:prSet/>
      <dgm:spPr/>
      <dgm:t>
        <a:bodyPr/>
        <a:lstStyle/>
        <a:p>
          <a:endParaRPr lang="en-GB"/>
        </a:p>
      </dgm:t>
    </dgm:pt>
    <dgm:pt modelId="{438B7997-1DEE-49DD-A41F-E42728920AE4}">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Y</a:t>
          </a:r>
          <a:endParaRPr lang="en-GB" dirty="0"/>
        </a:p>
      </dgm:t>
    </dgm:pt>
    <dgm:pt modelId="{B6CE19E0-F6D6-46DD-814B-963F9B8C380A}" type="parTrans" cxnId="{124AB8E3-2AA7-46E1-9120-E1179BDDA0B2}">
      <dgm:prSet/>
      <dgm:spPr/>
      <dgm:t>
        <a:bodyPr/>
        <a:lstStyle/>
        <a:p>
          <a:endParaRPr lang="en-GB"/>
        </a:p>
      </dgm:t>
    </dgm:pt>
    <dgm:pt modelId="{935855C4-608E-4D46-8C42-70F2DC44C34E}" type="sibTrans" cxnId="{124AB8E3-2AA7-46E1-9120-E1179BDDA0B2}">
      <dgm:prSet/>
      <dgm:spPr/>
      <dgm:t>
        <a:bodyPr/>
        <a:lstStyle/>
        <a:p>
          <a:endParaRPr lang="en-GB"/>
        </a:p>
      </dgm:t>
    </dgm:pt>
    <dgm:pt modelId="{EE35228A-3AF3-4F0A-A5EF-B81BE6594146}">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Video</a:t>
          </a:r>
          <a:endParaRPr lang="en-GB" dirty="0"/>
        </a:p>
      </dgm:t>
    </dgm:pt>
    <dgm:pt modelId="{2B413A31-853F-4FAF-B5DE-B7DA9BF47C28}" type="sibTrans" cxnId="{7BE1FC6F-8235-4AD2-8A69-297D37BFE6AD}">
      <dgm:prSet/>
      <dgm:spPr/>
      <dgm:t>
        <a:bodyPr/>
        <a:lstStyle/>
        <a:p>
          <a:endParaRPr lang="en-GB"/>
        </a:p>
      </dgm:t>
    </dgm:pt>
    <dgm:pt modelId="{FD521862-7BD9-49AC-B0D7-F9A9274EACBF}" type="parTrans" cxnId="{7BE1FC6F-8235-4AD2-8A69-297D37BFE6AD}">
      <dgm:prSet/>
      <dgm:spPr/>
      <dgm:t>
        <a:bodyPr/>
        <a:lstStyle/>
        <a:p>
          <a:endParaRPr lang="en-GB"/>
        </a:p>
      </dgm:t>
    </dgm:pt>
    <dgm:pt modelId="{8D9EC0B5-FFC5-40CF-A0DE-4066E3D2B4D9}">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CS </a:t>
          </a:r>
        </a:p>
        <a:p>
          <a:r>
            <a:rPr lang="en-GB" dirty="0" smtClean="0"/>
            <a:t>Voice</a:t>
          </a:r>
          <a:endParaRPr lang="en-GB" dirty="0"/>
        </a:p>
      </dgm:t>
    </dgm:pt>
    <dgm:pt modelId="{6D8339CC-432A-465D-ADEA-DF2BAF113311}" type="parTrans" cxnId="{D331370E-250B-4F96-A99E-23C99A331547}">
      <dgm:prSet/>
      <dgm:spPr/>
      <dgm:t>
        <a:bodyPr/>
        <a:lstStyle/>
        <a:p>
          <a:endParaRPr lang="en-GB"/>
        </a:p>
      </dgm:t>
    </dgm:pt>
    <dgm:pt modelId="{0285D3A3-F53F-47B4-B275-17EC891A142C}" type="sibTrans" cxnId="{D331370E-250B-4F96-A99E-23C99A331547}">
      <dgm:prSet/>
      <dgm:spPr/>
      <dgm:t>
        <a:bodyPr/>
        <a:lstStyle/>
        <a:p>
          <a:endParaRPr lang="en-GB"/>
        </a:p>
      </dgm:t>
    </dgm:pt>
    <dgm:pt modelId="{A8967B02-3DA4-4604-9A1B-98680B0AD75E}">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X</a:t>
          </a:r>
          <a:endParaRPr lang="en-GB" dirty="0"/>
        </a:p>
      </dgm:t>
    </dgm:pt>
    <dgm:pt modelId="{0B1E8898-30F8-45FB-A4B2-9454BBED6226}" type="parTrans" cxnId="{04D02D30-3E68-467E-BAE7-9E7FBA9F5428}">
      <dgm:prSet/>
      <dgm:spPr/>
      <dgm:t>
        <a:bodyPr/>
        <a:lstStyle/>
        <a:p>
          <a:endParaRPr lang="en-GB"/>
        </a:p>
      </dgm:t>
    </dgm:pt>
    <dgm:pt modelId="{6600B1AB-F7BC-46F0-A298-150BFE680696}" type="sibTrans" cxnId="{04D02D30-3E68-467E-BAE7-9E7FBA9F5428}">
      <dgm:prSet/>
      <dgm:spPr/>
      <dgm:t>
        <a:bodyPr/>
        <a:lstStyle/>
        <a:p>
          <a:endParaRPr lang="en-GB"/>
        </a:p>
      </dgm:t>
    </dgm:pt>
    <dgm:pt modelId="{76F78AA8-BCD8-4214-80B8-399A6E52582C}">
      <dgm:prSet phldrT="[Text]">
        <dgm:style>
          <a:lnRef idx="1">
            <a:schemeClr val="accent5"/>
          </a:lnRef>
          <a:fillRef idx="3">
            <a:schemeClr val="accent5"/>
          </a:fillRef>
          <a:effectRef idx="2">
            <a:schemeClr val="accent5"/>
          </a:effectRef>
          <a:fontRef idx="minor">
            <a:schemeClr val="lt1"/>
          </a:fontRef>
        </dgm:style>
      </dgm:prSet>
      <dgm:spPr/>
      <dgm:t>
        <a:bodyPr/>
        <a:lstStyle/>
        <a:p>
          <a:r>
            <a:rPr lang="en-GB" dirty="0" smtClean="0"/>
            <a:t>Z</a:t>
          </a:r>
          <a:endParaRPr lang="en-GB" dirty="0"/>
        </a:p>
      </dgm:t>
    </dgm:pt>
    <dgm:pt modelId="{D3CA33AB-4257-4B65-9038-B42BE8649A0E}" type="parTrans" cxnId="{2F980A99-2DF6-457C-9A9C-B0668BBB8F0E}">
      <dgm:prSet/>
      <dgm:spPr/>
      <dgm:t>
        <a:bodyPr/>
        <a:lstStyle/>
        <a:p>
          <a:endParaRPr lang="en-GB"/>
        </a:p>
      </dgm:t>
    </dgm:pt>
    <dgm:pt modelId="{96478DEA-37E4-492D-904D-CADE4C7E2769}" type="sibTrans" cxnId="{2F980A99-2DF6-457C-9A9C-B0668BBB8F0E}">
      <dgm:prSet/>
      <dgm:spPr/>
      <dgm:t>
        <a:bodyPr/>
        <a:lstStyle/>
        <a:p>
          <a:endParaRPr lang="en-GB"/>
        </a:p>
      </dgm:t>
    </dgm:pt>
    <dgm:pt modelId="{A73C8EDE-CC4C-4E30-B3A5-47EB21CAC119}" type="pres">
      <dgm:prSet presAssocID="{D5D575C3-AD8F-4807-987F-CC95A8CCD118}" presName="Name0" presStyleCnt="0">
        <dgm:presLayoutVars>
          <dgm:chPref val="1"/>
          <dgm:dir/>
          <dgm:animOne val="branch"/>
          <dgm:animLvl val="lvl"/>
          <dgm:resizeHandles/>
        </dgm:presLayoutVars>
      </dgm:prSet>
      <dgm:spPr/>
      <dgm:t>
        <a:bodyPr/>
        <a:lstStyle/>
        <a:p>
          <a:endParaRPr lang="en-GB"/>
        </a:p>
      </dgm:t>
    </dgm:pt>
    <dgm:pt modelId="{A65BEEC8-94B8-41D8-9A87-36950DB88204}" type="pres">
      <dgm:prSet presAssocID="{740A1D7D-EEE2-41BF-8407-B159E926F7FE}" presName="vertOne" presStyleCnt="0"/>
      <dgm:spPr/>
    </dgm:pt>
    <dgm:pt modelId="{3AA66FC6-8365-450C-8240-AC1EE04E5FA9}" type="pres">
      <dgm:prSet presAssocID="{740A1D7D-EEE2-41BF-8407-B159E926F7FE}" presName="txOne" presStyleLbl="node0" presStyleIdx="0" presStyleCnt="1">
        <dgm:presLayoutVars>
          <dgm:chPref val="3"/>
        </dgm:presLayoutVars>
      </dgm:prSet>
      <dgm:spPr/>
      <dgm:t>
        <a:bodyPr/>
        <a:lstStyle/>
        <a:p>
          <a:endParaRPr lang="en-GB"/>
        </a:p>
      </dgm:t>
    </dgm:pt>
    <dgm:pt modelId="{FEA0C521-B66B-4A48-803E-FFF916821469}" type="pres">
      <dgm:prSet presAssocID="{740A1D7D-EEE2-41BF-8407-B159E926F7FE}" presName="parTransOne" presStyleCnt="0"/>
      <dgm:spPr/>
    </dgm:pt>
    <dgm:pt modelId="{8DD9EBA4-C7E3-491C-AF45-61E3BCE7B997}" type="pres">
      <dgm:prSet presAssocID="{740A1D7D-EEE2-41BF-8407-B159E926F7FE}" presName="horzOne" presStyleCnt="0"/>
      <dgm:spPr/>
    </dgm:pt>
    <dgm:pt modelId="{52D29435-0E1A-4744-8B9A-98642E8EE23C}" type="pres">
      <dgm:prSet presAssocID="{F861656C-0611-48C4-8C58-1EE917A7CA6B}" presName="vertTwo" presStyleCnt="0"/>
      <dgm:spPr/>
    </dgm:pt>
    <dgm:pt modelId="{885E6A7E-5BE6-4E53-B058-BE65D6EF6CAF}" type="pres">
      <dgm:prSet presAssocID="{F861656C-0611-48C4-8C58-1EE917A7CA6B}" presName="txTwo" presStyleLbl="node2" presStyleIdx="0" presStyleCnt="1">
        <dgm:presLayoutVars>
          <dgm:chPref val="3"/>
        </dgm:presLayoutVars>
      </dgm:prSet>
      <dgm:spPr/>
      <dgm:t>
        <a:bodyPr/>
        <a:lstStyle/>
        <a:p>
          <a:endParaRPr lang="en-GB"/>
        </a:p>
      </dgm:t>
    </dgm:pt>
    <dgm:pt modelId="{A0F9CF63-8050-4ADE-924E-CA1A867A9268}" type="pres">
      <dgm:prSet presAssocID="{F861656C-0611-48C4-8C58-1EE917A7CA6B}" presName="parTransTwo" presStyleCnt="0"/>
      <dgm:spPr/>
    </dgm:pt>
    <dgm:pt modelId="{950D68A8-ED86-4926-A623-A902DF63C25D}" type="pres">
      <dgm:prSet presAssocID="{F861656C-0611-48C4-8C58-1EE917A7CA6B}" presName="horzTwo" presStyleCnt="0"/>
      <dgm:spPr/>
    </dgm:pt>
    <dgm:pt modelId="{A6BBE6AC-5299-4678-8DB4-020621EF1A34}" type="pres">
      <dgm:prSet presAssocID="{7DF3B442-CC52-40BF-A2BB-CF8C20202551}" presName="vertThree" presStyleCnt="0"/>
      <dgm:spPr/>
    </dgm:pt>
    <dgm:pt modelId="{365AD679-2FE4-4F8B-9473-9536F710E47D}" type="pres">
      <dgm:prSet presAssocID="{7DF3B442-CC52-40BF-A2BB-CF8C20202551}" presName="txThree" presStyleLbl="node3" presStyleIdx="0" presStyleCnt="3">
        <dgm:presLayoutVars>
          <dgm:chPref val="3"/>
        </dgm:presLayoutVars>
      </dgm:prSet>
      <dgm:spPr/>
      <dgm:t>
        <a:bodyPr/>
        <a:lstStyle/>
        <a:p>
          <a:endParaRPr lang="en-GB"/>
        </a:p>
      </dgm:t>
    </dgm:pt>
    <dgm:pt modelId="{D59F15CF-0494-45BB-BF7A-2908471498BE}" type="pres">
      <dgm:prSet presAssocID="{7DF3B442-CC52-40BF-A2BB-CF8C20202551}" presName="parTransThree" presStyleCnt="0"/>
      <dgm:spPr/>
    </dgm:pt>
    <dgm:pt modelId="{22733DD6-CB7B-485E-B4DD-437DE5D6FE9F}" type="pres">
      <dgm:prSet presAssocID="{7DF3B442-CC52-40BF-A2BB-CF8C20202551}" presName="horzThree" presStyleCnt="0"/>
      <dgm:spPr/>
    </dgm:pt>
    <dgm:pt modelId="{37E12743-A318-4E88-A725-E5A3265FDD87}" type="pres">
      <dgm:prSet presAssocID="{AF9D989E-3FAC-4311-9175-3FBD0C9454D0}" presName="vertFour" presStyleCnt="0">
        <dgm:presLayoutVars>
          <dgm:chPref val="3"/>
        </dgm:presLayoutVars>
      </dgm:prSet>
      <dgm:spPr/>
    </dgm:pt>
    <dgm:pt modelId="{F7769D2A-CFA3-4516-8CE9-726AD867B046}" type="pres">
      <dgm:prSet presAssocID="{AF9D989E-3FAC-4311-9175-3FBD0C9454D0}" presName="txFour" presStyleLbl="node4" presStyleIdx="0" presStyleCnt="12">
        <dgm:presLayoutVars>
          <dgm:chPref val="3"/>
        </dgm:presLayoutVars>
      </dgm:prSet>
      <dgm:spPr/>
      <dgm:t>
        <a:bodyPr/>
        <a:lstStyle/>
        <a:p>
          <a:endParaRPr lang="en-GB"/>
        </a:p>
      </dgm:t>
    </dgm:pt>
    <dgm:pt modelId="{29790FBE-31D3-4207-A1A6-17B9D1BF57AD}" type="pres">
      <dgm:prSet presAssocID="{AF9D989E-3FAC-4311-9175-3FBD0C9454D0}" presName="parTransFour" presStyleCnt="0"/>
      <dgm:spPr/>
    </dgm:pt>
    <dgm:pt modelId="{6958082D-5F52-4722-B930-5F9645F75362}" type="pres">
      <dgm:prSet presAssocID="{AF9D989E-3FAC-4311-9175-3FBD0C9454D0}" presName="horzFour" presStyleCnt="0"/>
      <dgm:spPr/>
    </dgm:pt>
    <dgm:pt modelId="{DA0882E9-7280-4714-A3E1-E5ED919D881C}" type="pres">
      <dgm:prSet presAssocID="{33B09F6D-AEB6-4B8E-8B02-4491D511ECAD}" presName="vertFour" presStyleCnt="0">
        <dgm:presLayoutVars>
          <dgm:chPref val="3"/>
        </dgm:presLayoutVars>
      </dgm:prSet>
      <dgm:spPr/>
    </dgm:pt>
    <dgm:pt modelId="{94B051F2-2B09-4FC9-ABB4-8E51516B398C}" type="pres">
      <dgm:prSet presAssocID="{33B09F6D-AEB6-4B8E-8B02-4491D511ECAD}" presName="txFour" presStyleLbl="node4" presStyleIdx="1" presStyleCnt="12">
        <dgm:presLayoutVars>
          <dgm:chPref val="3"/>
        </dgm:presLayoutVars>
      </dgm:prSet>
      <dgm:spPr/>
      <dgm:t>
        <a:bodyPr/>
        <a:lstStyle/>
        <a:p>
          <a:endParaRPr lang="en-GB"/>
        </a:p>
      </dgm:t>
    </dgm:pt>
    <dgm:pt modelId="{AD851550-D2C2-469A-9075-E86BB509A5B7}" type="pres">
      <dgm:prSet presAssocID="{33B09F6D-AEB6-4B8E-8B02-4491D511ECAD}" presName="horzFour" presStyleCnt="0"/>
      <dgm:spPr/>
    </dgm:pt>
    <dgm:pt modelId="{6AF4315B-0653-49EA-8492-72B354526487}" type="pres">
      <dgm:prSet presAssocID="{9B6C91A6-387D-4BB2-902D-CC8CECEF09F9}" presName="sibSpaceFour" presStyleCnt="0"/>
      <dgm:spPr/>
    </dgm:pt>
    <dgm:pt modelId="{A9E48DFC-17AA-4C4A-BDA3-C088E41E0363}" type="pres">
      <dgm:prSet presAssocID="{24C3A7D1-92E1-4087-95BE-6996795D949A}" presName="vertFour" presStyleCnt="0">
        <dgm:presLayoutVars>
          <dgm:chPref val="3"/>
        </dgm:presLayoutVars>
      </dgm:prSet>
      <dgm:spPr/>
    </dgm:pt>
    <dgm:pt modelId="{2FC5DC53-8E8A-47B3-927F-0EC0DE328E24}" type="pres">
      <dgm:prSet presAssocID="{24C3A7D1-92E1-4087-95BE-6996795D949A}" presName="txFour" presStyleLbl="node4" presStyleIdx="2" presStyleCnt="12">
        <dgm:presLayoutVars>
          <dgm:chPref val="3"/>
        </dgm:presLayoutVars>
      </dgm:prSet>
      <dgm:spPr/>
      <dgm:t>
        <a:bodyPr/>
        <a:lstStyle/>
        <a:p>
          <a:endParaRPr lang="en-GB"/>
        </a:p>
      </dgm:t>
    </dgm:pt>
    <dgm:pt modelId="{2FB91D88-4D3E-4343-AF08-30B1946F2045}" type="pres">
      <dgm:prSet presAssocID="{24C3A7D1-92E1-4087-95BE-6996795D949A}" presName="parTransFour" presStyleCnt="0"/>
      <dgm:spPr/>
    </dgm:pt>
    <dgm:pt modelId="{BCF93F19-8784-41DE-938E-625F5176ACB2}" type="pres">
      <dgm:prSet presAssocID="{24C3A7D1-92E1-4087-95BE-6996795D949A}" presName="horzFour" presStyleCnt="0"/>
      <dgm:spPr/>
    </dgm:pt>
    <dgm:pt modelId="{9C53D3DB-1E90-4D58-8280-10D44902F70C}" type="pres">
      <dgm:prSet presAssocID="{8D9EC0B5-FFC5-40CF-A0DE-4066E3D2B4D9}" presName="vertFour" presStyleCnt="0">
        <dgm:presLayoutVars>
          <dgm:chPref val="3"/>
        </dgm:presLayoutVars>
      </dgm:prSet>
      <dgm:spPr/>
    </dgm:pt>
    <dgm:pt modelId="{84BAB768-89D8-4221-B183-3D5871D35A81}" type="pres">
      <dgm:prSet presAssocID="{8D9EC0B5-FFC5-40CF-A0DE-4066E3D2B4D9}" presName="txFour" presStyleLbl="node4" presStyleIdx="3" presStyleCnt="12">
        <dgm:presLayoutVars>
          <dgm:chPref val="3"/>
        </dgm:presLayoutVars>
      </dgm:prSet>
      <dgm:spPr/>
      <dgm:t>
        <a:bodyPr/>
        <a:lstStyle/>
        <a:p>
          <a:endParaRPr lang="en-GB"/>
        </a:p>
      </dgm:t>
    </dgm:pt>
    <dgm:pt modelId="{F8D56313-64B0-4754-A00C-82BE29148655}" type="pres">
      <dgm:prSet presAssocID="{8D9EC0B5-FFC5-40CF-A0DE-4066E3D2B4D9}" presName="horzFour" presStyleCnt="0"/>
      <dgm:spPr/>
    </dgm:pt>
    <dgm:pt modelId="{E00362B4-17F5-49B4-A153-4B73F0AC2AF9}" type="pres">
      <dgm:prSet presAssocID="{07351171-30E2-4084-ABB9-44F2C59D8DBE}" presName="sibSpaceThree" presStyleCnt="0"/>
      <dgm:spPr/>
    </dgm:pt>
    <dgm:pt modelId="{498B58C0-FE90-4401-938D-5FC5B969020B}" type="pres">
      <dgm:prSet presAssocID="{ED19FF45-BA59-4D25-A53E-10463199E962}" presName="vertThree" presStyleCnt="0"/>
      <dgm:spPr/>
    </dgm:pt>
    <dgm:pt modelId="{A474B375-C433-47D9-A34B-14EDF75EED6E}" type="pres">
      <dgm:prSet presAssocID="{ED19FF45-BA59-4D25-A53E-10463199E962}" presName="txThree" presStyleLbl="node3" presStyleIdx="1" presStyleCnt="3">
        <dgm:presLayoutVars>
          <dgm:chPref val="3"/>
        </dgm:presLayoutVars>
      </dgm:prSet>
      <dgm:spPr/>
      <dgm:t>
        <a:bodyPr/>
        <a:lstStyle/>
        <a:p>
          <a:endParaRPr lang="en-GB"/>
        </a:p>
      </dgm:t>
    </dgm:pt>
    <dgm:pt modelId="{92B55DAE-9655-4495-864D-7597577AA9C2}" type="pres">
      <dgm:prSet presAssocID="{ED19FF45-BA59-4D25-A53E-10463199E962}" presName="parTransThree" presStyleCnt="0"/>
      <dgm:spPr/>
    </dgm:pt>
    <dgm:pt modelId="{4D154A21-272F-4A4F-B634-1AB7691B6799}" type="pres">
      <dgm:prSet presAssocID="{ED19FF45-BA59-4D25-A53E-10463199E962}" presName="horzThree" presStyleCnt="0"/>
      <dgm:spPr/>
    </dgm:pt>
    <dgm:pt modelId="{69C93C74-4554-4616-B4E5-613CC000DB71}" type="pres">
      <dgm:prSet presAssocID="{ED0E51A0-51AD-43CC-A262-022E75526418}" presName="vertFour" presStyleCnt="0">
        <dgm:presLayoutVars>
          <dgm:chPref val="3"/>
        </dgm:presLayoutVars>
      </dgm:prSet>
      <dgm:spPr/>
    </dgm:pt>
    <dgm:pt modelId="{787FCBB1-DE16-4DD8-9173-6C860467C4C0}" type="pres">
      <dgm:prSet presAssocID="{ED0E51A0-51AD-43CC-A262-022E75526418}" presName="txFour" presStyleLbl="node4" presStyleIdx="4" presStyleCnt="12">
        <dgm:presLayoutVars>
          <dgm:chPref val="3"/>
        </dgm:presLayoutVars>
      </dgm:prSet>
      <dgm:spPr/>
      <dgm:t>
        <a:bodyPr/>
        <a:lstStyle/>
        <a:p>
          <a:endParaRPr lang="en-GB"/>
        </a:p>
      </dgm:t>
    </dgm:pt>
    <dgm:pt modelId="{B92ED67B-0284-4057-84BB-379755EBD652}" type="pres">
      <dgm:prSet presAssocID="{ED0E51A0-51AD-43CC-A262-022E75526418}" presName="parTransFour" presStyleCnt="0"/>
      <dgm:spPr/>
    </dgm:pt>
    <dgm:pt modelId="{8FABD054-2FBA-4DE2-91E5-2508A286F171}" type="pres">
      <dgm:prSet presAssocID="{ED0E51A0-51AD-43CC-A262-022E75526418}" presName="horzFour" presStyleCnt="0"/>
      <dgm:spPr/>
    </dgm:pt>
    <dgm:pt modelId="{C2A77655-7696-446F-A882-166455F67C3E}" type="pres">
      <dgm:prSet presAssocID="{4CA07739-C9FD-41C3-B7D5-7643A5A3F998}" presName="vertFour" presStyleCnt="0">
        <dgm:presLayoutVars>
          <dgm:chPref val="3"/>
        </dgm:presLayoutVars>
      </dgm:prSet>
      <dgm:spPr/>
    </dgm:pt>
    <dgm:pt modelId="{B1F62763-80D2-4DBB-ACCB-668D9E71CC2F}" type="pres">
      <dgm:prSet presAssocID="{4CA07739-C9FD-41C3-B7D5-7643A5A3F998}" presName="txFour" presStyleLbl="node4" presStyleIdx="5" presStyleCnt="12">
        <dgm:presLayoutVars>
          <dgm:chPref val="3"/>
        </dgm:presLayoutVars>
      </dgm:prSet>
      <dgm:spPr/>
      <dgm:t>
        <a:bodyPr/>
        <a:lstStyle/>
        <a:p>
          <a:endParaRPr lang="en-GB"/>
        </a:p>
      </dgm:t>
    </dgm:pt>
    <dgm:pt modelId="{9CC3E2D1-2E79-4B3E-B390-66A0E871E658}" type="pres">
      <dgm:prSet presAssocID="{4CA07739-C9FD-41C3-B7D5-7643A5A3F998}" presName="horzFour" presStyleCnt="0"/>
      <dgm:spPr/>
    </dgm:pt>
    <dgm:pt modelId="{47B1122E-DA73-4FF6-9CD2-689ABDC9BAF3}" type="pres">
      <dgm:prSet presAssocID="{50BBA844-7DDF-4E2C-B1CD-64FB15EBEDEC}" presName="sibSpaceFour" presStyleCnt="0"/>
      <dgm:spPr/>
    </dgm:pt>
    <dgm:pt modelId="{C028209E-F7A0-401D-9731-22921F0C7676}" type="pres">
      <dgm:prSet presAssocID="{01F686E9-5C52-4907-AC86-29D861CDD23B}" presName="vertFour" presStyleCnt="0">
        <dgm:presLayoutVars>
          <dgm:chPref val="3"/>
        </dgm:presLayoutVars>
      </dgm:prSet>
      <dgm:spPr/>
    </dgm:pt>
    <dgm:pt modelId="{14DE8835-E8D9-4C2A-9E2D-C5A9ED6446C5}" type="pres">
      <dgm:prSet presAssocID="{01F686E9-5C52-4907-AC86-29D861CDD23B}" presName="txFour" presStyleLbl="node4" presStyleIdx="6" presStyleCnt="12">
        <dgm:presLayoutVars>
          <dgm:chPref val="3"/>
        </dgm:presLayoutVars>
      </dgm:prSet>
      <dgm:spPr/>
      <dgm:t>
        <a:bodyPr/>
        <a:lstStyle/>
        <a:p>
          <a:endParaRPr lang="en-GB"/>
        </a:p>
      </dgm:t>
    </dgm:pt>
    <dgm:pt modelId="{48694056-2F85-4723-AA3B-4C54EB5396C1}" type="pres">
      <dgm:prSet presAssocID="{01F686E9-5C52-4907-AC86-29D861CDD23B}" presName="parTransFour" presStyleCnt="0"/>
      <dgm:spPr/>
    </dgm:pt>
    <dgm:pt modelId="{F2A80F97-0EBA-472F-9BDD-5F07B2F493F1}" type="pres">
      <dgm:prSet presAssocID="{01F686E9-5C52-4907-AC86-29D861CDD23B}" presName="horzFour" presStyleCnt="0"/>
      <dgm:spPr/>
    </dgm:pt>
    <dgm:pt modelId="{4BB35E6C-C69B-406A-9CEA-179189AE96E3}" type="pres">
      <dgm:prSet presAssocID="{A8967B02-3DA4-4604-9A1B-98680B0AD75E}" presName="vertFour" presStyleCnt="0">
        <dgm:presLayoutVars>
          <dgm:chPref val="3"/>
        </dgm:presLayoutVars>
      </dgm:prSet>
      <dgm:spPr/>
    </dgm:pt>
    <dgm:pt modelId="{D2D0AB80-2CA2-4B78-BD2F-70DEE15CBEB6}" type="pres">
      <dgm:prSet presAssocID="{A8967B02-3DA4-4604-9A1B-98680B0AD75E}" presName="txFour" presStyleLbl="node4" presStyleIdx="7" presStyleCnt="12">
        <dgm:presLayoutVars>
          <dgm:chPref val="3"/>
        </dgm:presLayoutVars>
      </dgm:prSet>
      <dgm:spPr/>
      <dgm:t>
        <a:bodyPr/>
        <a:lstStyle/>
        <a:p>
          <a:endParaRPr lang="en-GB"/>
        </a:p>
      </dgm:t>
    </dgm:pt>
    <dgm:pt modelId="{C23C64D1-F7AC-4E75-91FA-9E09EAD0A588}" type="pres">
      <dgm:prSet presAssocID="{A8967B02-3DA4-4604-9A1B-98680B0AD75E}" presName="horzFour" presStyleCnt="0"/>
      <dgm:spPr/>
    </dgm:pt>
    <dgm:pt modelId="{1F9316EA-BCBB-4C49-947C-D14CF9A09203}" type="pres">
      <dgm:prSet presAssocID="{11080F38-B781-419F-A5DE-36409CB726F7}" presName="sibSpaceThree" presStyleCnt="0"/>
      <dgm:spPr/>
    </dgm:pt>
    <dgm:pt modelId="{37890ECC-AE40-4F87-AE96-BFC5C552C7A7}" type="pres">
      <dgm:prSet presAssocID="{D711349F-5EE3-4AC0-AD8D-535E30B4FD08}" presName="vertThree" presStyleCnt="0"/>
      <dgm:spPr/>
    </dgm:pt>
    <dgm:pt modelId="{C89E42C9-CAA9-40F5-809C-ABF8D81D30FF}" type="pres">
      <dgm:prSet presAssocID="{D711349F-5EE3-4AC0-AD8D-535E30B4FD08}" presName="txThree" presStyleLbl="node3" presStyleIdx="2" presStyleCnt="3">
        <dgm:presLayoutVars>
          <dgm:chPref val="3"/>
        </dgm:presLayoutVars>
      </dgm:prSet>
      <dgm:spPr/>
      <dgm:t>
        <a:bodyPr/>
        <a:lstStyle/>
        <a:p>
          <a:endParaRPr lang="en-GB"/>
        </a:p>
      </dgm:t>
    </dgm:pt>
    <dgm:pt modelId="{201185A1-0A6E-4FA0-B791-ACF5D175F6E8}" type="pres">
      <dgm:prSet presAssocID="{D711349F-5EE3-4AC0-AD8D-535E30B4FD08}" presName="parTransThree" presStyleCnt="0"/>
      <dgm:spPr/>
    </dgm:pt>
    <dgm:pt modelId="{A8590022-98F8-4388-AFF7-26AAE9D69E5D}" type="pres">
      <dgm:prSet presAssocID="{D711349F-5EE3-4AC0-AD8D-535E30B4FD08}" presName="horzThree" presStyleCnt="0"/>
      <dgm:spPr/>
    </dgm:pt>
    <dgm:pt modelId="{46C579E7-4491-432B-B4B4-BEB0480CD32F}" type="pres">
      <dgm:prSet presAssocID="{E2D86239-EC23-4C87-A485-A6B3AF818CF0}" presName="vertFour" presStyleCnt="0">
        <dgm:presLayoutVars>
          <dgm:chPref val="3"/>
        </dgm:presLayoutVars>
      </dgm:prSet>
      <dgm:spPr/>
    </dgm:pt>
    <dgm:pt modelId="{A3E34DC6-4E45-4F21-B26E-E72BC055A7E4}" type="pres">
      <dgm:prSet presAssocID="{E2D86239-EC23-4C87-A485-A6B3AF818CF0}" presName="txFour" presStyleLbl="node4" presStyleIdx="8" presStyleCnt="12">
        <dgm:presLayoutVars>
          <dgm:chPref val="3"/>
        </dgm:presLayoutVars>
      </dgm:prSet>
      <dgm:spPr/>
      <dgm:t>
        <a:bodyPr/>
        <a:lstStyle/>
        <a:p>
          <a:endParaRPr lang="en-GB"/>
        </a:p>
      </dgm:t>
    </dgm:pt>
    <dgm:pt modelId="{1083A120-E753-4C98-B0E7-5EC6BF18703B}" type="pres">
      <dgm:prSet presAssocID="{E2D86239-EC23-4C87-A485-A6B3AF818CF0}" presName="parTransFour" presStyleCnt="0"/>
      <dgm:spPr/>
    </dgm:pt>
    <dgm:pt modelId="{19455796-EBBC-463B-B4C2-AC57E7D7246A}" type="pres">
      <dgm:prSet presAssocID="{E2D86239-EC23-4C87-A485-A6B3AF818CF0}" presName="horzFour" presStyleCnt="0"/>
      <dgm:spPr/>
    </dgm:pt>
    <dgm:pt modelId="{55EA7345-DA2C-4149-8556-A0745315E63D}" type="pres">
      <dgm:prSet presAssocID="{438B7997-1DEE-49DD-A41F-E42728920AE4}" presName="vertFour" presStyleCnt="0">
        <dgm:presLayoutVars>
          <dgm:chPref val="3"/>
        </dgm:presLayoutVars>
      </dgm:prSet>
      <dgm:spPr/>
    </dgm:pt>
    <dgm:pt modelId="{2D3C4C1A-5113-4FEE-AD75-75E982B16F3B}" type="pres">
      <dgm:prSet presAssocID="{438B7997-1DEE-49DD-A41F-E42728920AE4}" presName="txFour" presStyleLbl="node4" presStyleIdx="9" presStyleCnt="12">
        <dgm:presLayoutVars>
          <dgm:chPref val="3"/>
        </dgm:presLayoutVars>
      </dgm:prSet>
      <dgm:spPr/>
      <dgm:t>
        <a:bodyPr/>
        <a:lstStyle/>
        <a:p>
          <a:endParaRPr lang="en-GB"/>
        </a:p>
      </dgm:t>
    </dgm:pt>
    <dgm:pt modelId="{C458EC10-E25E-46B8-8E2B-DA5051AF23F6}" type="pres">
      <dgm:prSet presAssocID="{438B7997-1DEE-49DD-A41F-E42728920AE4}" presName="horzFour" presStyleCnt="0"/>
      <dgm:spPr/>
    </dgm:pt>
    <dgm:pt modelId="{C7118D6C-7F86-4E02-8CFE-DB8B434DFA5E}" type="pres">
      <dgm:prSet presAssocID="{501A3AA7-D4BB-4D16-8185-083BA75C2AF2}" presName="sibSpaceFour" presStyleCnt="0"/>
      <dgm:spPr/>
    </dgm:pt>
    <dgm:pt modelId="{D36F245A-03BC-4C29-A8E6-F26F320429E9}" type="pres">
      <dgm:prSet presAssocID="{EE35228A-3AF3-4F0A-A5EF-B81BE6594146}" presName="vertFour" presStyleCnt="0">
        <dgm:presLayoutVars>
          <dgm:chPref val="3"/>
        </dgm:presLayoutVars>
      </dgm:prSet>
      <dgm:spPr/>
    </dgm:pt>
    <dgm:pt modelId="{43B5DCC8-5B1D-46DB-81B3-59FA96BE729E}" type="pres">
      <dgm:prSet presAssocID="{EE35228A-3AF3-4F0A-A5EF-B81BE6594146}" presName="txFour" presStyleLbl="node4" presStyleIdx="10" presStyleCnt="12">
        <dgm:presLayoutVars>
          <dgm:chPref val="3"/>
        </dgm:presLayoutVars>
      </dgm:prSet>
      <dgm:spPr/>
      <dgm:t>
        <a:bodyPr/>
        <a:lstStyle/>
        <a:p>
          <a:endParaRPr lang="en-GB"/>
        </a:p>
      </dgm:t>
    </dgm:pt>
    <dgm:pt modelId="{0F166121-9E6D-440E-9388-D72E373DBC87}" type="pres">
      <dgm:prSet presAssocID="{EE35228A-3AF3-4F0A-A5EF-B81BE6594146}" presName="parTransFour" presStyleCnt="0"/>
      <dgm:spPr/>
    </dgm:pt>
    <dgm:pt modelId="{8EB17703-AE64-4D8E-B7FB-6AE35E64B791}" type="pres">
      <dgm:prSet presAssocID="{EE35228A-3AF3-4F0A-A5EF-B81BE6594146}" presName="horzFour" presStyleCnt="0"/>
      <dgm:spPr/>
    </dgm:pt>
    <dgm:pt modelId="{6A91CA5A-6730-4E97-965D-AD5FD521986F}" type="pres">
      <dgm:prSet presAssocID="{76F78AA8-BCD8-4214-80B8-399A6E52582C}" presName="vertFour" presStyleCnt="0">
        <dgm:presLayoutVars>
          <dgm:chPref val="3"/>
        </dgm:presLayoutVars>
      </dgm:prSet>
      <dgm:spPr/>
    </dgm:pt>
    <dgm:pt modelId="{A4CD013C-9511-4B59-AB06-B1BC24524CD8}" type="pres">
      <dgm:prSet presAssocID="{76F78AA8-BCD8-4214-80B8-399A6E52582C}" presName="txFour" presStyleLbl="node4" presStyleIdx="11" presStyleCnt="12">
        <dgm:presLayoutVars>
          <dgm:chPref val="3"/>
        </dgm:presLayoutVars>
      </dgm:prSet>
      <dgm:spPr/>
      <dgm:t>
        <a:bodyPr/>
        <a:lstStyle/>
        <a:p>
          <a:endParaRPr lang="en-GB"/>
        </a:p>
      </dgm:t>
    </dgm:pt>
    <dgm:pt modelId="{B9E1A5B2-0592-43CC-ABAA-BAE8F8971A5E}" type="pres">
      <dgm:prSet presAssocID="{76F78AA8-BCD8-4214-80B8-399A6E52582C}" presName="horzFour" presStyleCnt="0"/>
      <dgm:spPr/>
    </dgm:pt>
  </dgm:ptLst>
  <dgm:cxnLst>
    <dgm:cxn modelId="{7BE1FC6F-8235-4AD2-8A69-297D37BFE6AD}" srcId="{D711349F-5EE3-4AC0-AD8D-535E30B4FD08}" destId="{EE35228A-3AF3-4F0A-A5EF-B81BE6594146}" srcOrd="1" destOrd="0" parTransId="{FD521862-7BD9-49AC-B0D7-F9A9274EACBF}" sibTransId="{2B413A31-853F-4FAF-B5DE-B7DA9BF47C28}"/>
    <dgm:cxn modelId="{17B1F401-1453-4269-BBB0-B01515C5CF61}" type="presOf" srcId="{E2D86239-EC23-4C87-A485-A6B3AF818CF0}" destId="{A3E34DC6-4E45-4F21-B26E-E72BC055A7E4}" srcOrd="0" destOrd="0" presId="urn:microsoft.com/office/officeart/2005/8/layout/hierarchy4"/>
    <dgm:cxn modelId="{D0040E90-E75F-4967-B1BE-C8062CC6353E}" srcId="{7DF3B442-CC52-40BF-A2BB-CF8C20202551}" destId="{24C3A7D1-92E1-4087-95BE-6996795D949A}" srcOrd="1" destOrd="0" parTransId="{FCE2D1EC-67D2-482E-A07E-B1D389B2E55F}" sibTransId="{63A16C88-5B92-49C6-A035-352B52D38B47}"/>
    <dgm:cxn modelId="{02FD50DC-41D0-4F66-B052-4FFE34908775}" srcId="{F861656C-0611-48C4-8C58-1EE917A7CA6B}" destId="{D711349F-5EE3-4AC0-AD8D-535E30B4FD08}" srcOrd="2" destOrd="0" parTransId="{E74EEE8B-44BC-4319-9983-18A75DBCE65F}" sibTransId="{C785666A-64C4-4218-BA42-99A9F9337840}"/>
    <dgm:cxn modelId="{490183F2-03BC-40D1-AA74-47C2DAA17D1D}" type="presOf" srcId="{76F78AA8-BCD8-4214-80B8-399A6E52582C}" destId="{A4CD013C-9511-4B59-AB06-B1BC24524CD8}" srcOrd="0" destOrd="0" presId="urn:microsoft.com/office/officeart/2005/8/layout/hierarchy4"/>
    <dgm:cxn modelId="{3873AD50-66C4-4E6B-97E0-81B1983B2225}" srcId="{D711349F-5EE3-4AC0-AD8D-535E30B4FD08}" destId="{E2D86239-EC23-4C87-A485-A6B3AF818CF0}" srcOrd="0" destOrd="0" parTransId="{22B1C4E9-4F44-4C94-9285-D2BB4424F3A2}" sibTransId="{501A3AA7-D4BB-4D16-8185-083BA75C2AF2}"/>
    <dgm:cxn modelId="{A86E0A20-0D9B-4E46-8ABD-711BAA8736CC}" type="presOf" srcId="{24C3A7D1-92E1-4087-95BE-6996795D949A}" destId="{2FC5DC53-8E8A-47B3-927F-0EC0DE328E24}" srcOrd="0" destOrd="0" presId="urn:microsoft.com/office/officeart/2005/8/layout/hierarchy4"/>
    <dgm:cxn modelId="{7D0BD2C3-DC4D-4B52-BE63-25CFF37FEC56}" srcId="{ED0E51A0-51AD-43CC-A262-022E75526418}" destId="{4CA07739-C9FD-41C3-B7D5-7643A5A3F998}" srcOrd="0" destOrd="0" parTransId="{1CC4F1C9-4C0C-4CC8-A678-EF690CA8FECF}" sibTransId="{3FB40025-1298-4414-BC8A-9F96F515D10A}"/>
    <dgm:cxn modelId="{45885416-4EAE-433D-A463-AA14B28A722F}" type="presOf" srcId="{EE35228A-3AF3-4F0A-A5EF-B81BE6594146}" destId="{43B5DCC8-5B1D-46DB-81B3-59FA96BE729E}" srcOrd="0" destOrd="0" presId="urn:microsoft.com/office/officeart/2005/8/layout/hierarchy4"/>
    <dgm:cxn modelId="{07ADD193-BB2E-4777-8348-783208FA6989}" srcId="{ED19FF45-BA59-4D25-A53E-10463199E962}" destId="{ED0E51A0-51AD-43CC-A262-022E75526418}" srcOrd="0" destOrd="0" parTransId="{5D05DFB1-0876-4AC3-BC44-10BABF5A882F}" sibTransId="{50BBA844-7DDF-4E2C-B1CD-64FB15EBEDEC}"/>
    <dgm:cxn modelId="{2F980A99-2DF6-457C-9A9C-B0668BBB8F0E}" srcId="{EE35228A-3AF3-4F0A-A5EF-B81BE6594146}" destId="{76F78AA8-BCD8-4214-80B8-399A6E52582C}" srcOrd="0" destOrd="0" parTransId="{D3CA33AB-4257-4B65-9038-B42BE8649A0E}" sibTransId="{96478DEA-37E4-492D-904D-CADE4C7E2769}"/>
    <dgm:cxn modelId="{3E7D0A4F-E652-439D-8D9F-51A04E75E180}" srcId="{F861656C-0611-48C4-8C58-1EE917A7CA6B}" destId="{7DF3B442-CC52-40BF-A2BB-CF8C20202551}" srcOrd="0" destOrd="0" parTransId="{003AC82B-830A-428D-A534-B1955A279D18}" sibTransId="{07351171-30E2-4084-ABB9-44F2C59D8DBE}"/>
    <dgm:cxn modelId="{DFA732BD-E22A-4A2E-82DB-8C7E2167A70D}" type="presOf" srcId="{F861656C-0611-48C4-8C58-1EE917A7CA6B}" destId="{885E6A7E-5BE6-4E53-B058-BE65D6EF6CAF}" srcOrd="0" destOrd="0" presId="urn:microsoft.com/office/officeart/2005/8/layout/hierarchy4"/>
    <dgm:cxn modelId="{79C8FD52-A673-4D66-94C6-63F833A0B468}" srcId="{F861656C-0611-48C4-8C58-1EE917A7CA6B}" destId="{ED19FF45-BA59-4D25-A53E-10463199E962}" srcOrd="1" destOrd="0" parTransId="{4F464E56-0E1F-4A19-877D-CC2CBCE1AB3D}" sibTransId="{11080F38-B781-419F-A5DE-36409CB726F7}"/>
    <dgm:cxn modelId="{FF9EC0B1-0A01-4449-A46E-EBFB65597BAA}" type="presOf" srcId="{01F686E9-5C52-4907-AC86-29D861CDD23B}" destId="{14DE8835-E8D9-4C2A-9E2D-C5A9ED6446C5}" srcOrd="0" destOrd="0" presId="urn:microsoft.com/office/officeart/2005/8/layout/hierarchy4"/>
    <dgm:cxn modelId="{D331370E-250B-4F96-A99E-23C99A331547}" srcId="{24C3A7D1-92E1-4087-95BE-6996795D949A}" destId="{8D9EC0B5-FFC5-40CF-A0DE-4066E3D2B4D9}" srcOrd="0" destOrd="0" parTransId="{6D8339CC-432A-465D-ADEA-DF2BAF113311}" sibTransId="{0285D3A3-F53F-47B4-B275-17EC891A142C}"/>
    <dgm:cxn modelId="{56DE7130-D5F2-4927-B83B-0B56C86DF47F}" type="presOf" srcId="{A8967B02-3DA4-4604-9A1B-98680B0AD75E}" destId="{D2D0AB80-2CA2-4B78-BD2F-70DEE15CBEB6}" srcOrd="0" destOrd="0" presId="urn:microsoft.com/office/officeart/2005/8/layout/hierarchy4"/>
    <dgm:cxn modelId="{C04F9F7A-B671-44AD-9299-F42D25E787AA}" type="presOf" srcId="{7DF3B442-CC52-40BF-A2BB-CF8C20202551}" destId="{365AD679-2FE4-4F8B-9473-9536F710E47D}" srcOrd="0" destOrd="0" presId="urn:microsoft.com/office/officeart/2005/8/layout/hierarchy4"/>
    <dgm:cxn modelId="{124AB8E3-2AA7-46E1-9120-E1179BDDA0B2}" srcId="{E2D86239-EC23-4C87-A485-A6B3AF818CF0}" destId="{438B7997-1DEE-49DD-A41F-E42728920AE4}" srcOrd="0" destOrd="0" parTransId="{B6CE19E0-F6D6-46DD-814B-963F9B8C380A}" sibTransId="{935855C4-608E-4D46-8C42-70F2DC44C34E}"/>
    <dgm:cxn modelId="{3CB6117A-9BDF-44EC-8A30-CA2D8E89184F}" type="presOf" srcId="{AF9D989E-3FAC-4311-9175-3FBD0C9454D0}" destId="{F7769D2A-CFA3-4516-8CE9-726AD867B046}" srcOrd="0" destOrd="0" presId="urn:microsoft.com/office/officeart/2005/8/layout/hierarchy4"/>
    <dgm:cxn modelId="{3886218B-5B6B-45F4-8D8A-664BBC839ECF}" srcId="{ED19FF45-BA59-4D25-A53E-10463199E962}" destId="{01F686E9-5C52-4907-AC86-29D861CDD23B}" srcOrd="1" destOrd="0" parTransId="{5ECA1FE4-AEE8-4F84-9504-A0F71B43DF65}" sibTransId="{34ECAE0F-5CCD-4FC5-AD6D-995BD823A030}"/>
    <dgm:cxn modelId="{0ABA2541-AD3E-42CF-BBC3-75B14A8492E0}" type="presOf" srcId="{4CA07739-C9FD-41C3-B7D5-7643A5A3F998}" destId="{B1F62763-80D2-4DBB-ACCB-668D9E71CC2F}" srcOrd="0" destOrd="0" presId="urn:microsoft.com/office/officeart/2005/8/layout/hierarchy4"/>
    <dgm:cxn modelId="{252AC8DD-05D3-4FBD-A7DB-AAFD796903BA}" srcId="{AF9D989E-3FAC-4311-9175-3FBD0C9454D0}" destId="{33B09F6D-AEB6-4B8E-8B02-4491D511ECAD}" srcOrd="0" destOrd="0" parTransId="{9514926B-5D9C-43B2-B22F-5E8760373545}" sibTransId="{B527A48E-D0B4-4330-B015-5458E6A082FE}"/>
    <dgm:cxn modelId="{BAB4596D-3FA3-44EC-9961-1BB03D3E294E}" srcId="{D5D575C3-AD8F-4807-987F-CC95A8CCD118}" destId="{740A1D7D-EEE2-41BF-8407-B159E926F7FE}" srcOrd="0" destOrd="0" parTransId="{997337CD-8FFE-432E-A893-F81637E9F9C5}" sibTransId="{4A6B060C-E45E-4224-BDE8-501EAC4A732A}"/>
    <dgm:cxn modelId="{DC3F824E-CB18-4783-A113-76733093B785}" type="presOf" srcId="{ED19FF45-BA59-4D25-A53E-10463199E962}" destId="{A474B375-C433-47D9-A34B-14EDF75EED6E}" srcOrd="0" destOrd="0" presId="urn:microsoft.com/office/officeart/2005/8/layout/hierarchy4"/>
    <dgm:cxn modelId="{C36F8B41-D22D-4B4B-98BB-841EE1FFA08E}" srcId="{7DF3B442-CC52-40BF-A2BB-CF8C20202551}" destId="{AF9D989E-3FAC-4311-9175-3FBD0C9454D0}" srcOrd="0" destOrd="0" parTransId="{C6121B49-F486-4595-B0BD-4430A4FF0204}" sibTransId="{9B6C91A6-387D-4BB2-902D-CC8CECEF09F9}"/>
    <dgm:cxn modelId="{48F117D9-3F60-4A71-8C6A-A898A447FEE4}" type="presOf" srcId="{33B09F6D-AEB6-4B8E-8B02-4491D511ECAD}" destId="{94B051F2-2B09-4FC9-ABB4-8E51516B398C}" srcOrd="0" destOrd="0" presId="urn:microsoft.com/office/officeart/2005/8/layout/hierarchy4"/>
    <dgm:cxn modelId="{1018F4EA-B098-4214-A15C-58613AE97436}" srcId="{740A1D7D-EEE2-41BF-8407-B159E926F7FE}" destId="{F861656C-0611-48C4-8C58-1EE917A7CA6B}" srcOrd="0" destOrd="0" parTransId="{A7C33A16-8695-4EDF-96BE-64FBE5D4B8B2}" sibTransId="{578B0E83-AF79-42E9-8B49-7C69864AC104}"/>
    <dgm:cxn modelId="{37B7F420-C9B2-4DBB-9EB6-D7D319E79581}" type="presOf" srcId="{438B7997-1DEE-49DD-A41F-E42728920AE4}" destId="{2D3C4C1A-5113-4FEE-AD75-75E982B16F3B}" srcOrd="0" destOrd="0" presId="urn:microsoft.com/office/officeart/2005/8/layout/hierarchy4"/>
    <dgm:cxn modelId="{CB2166AA-9D6F-48C5-930D-7A3984291564}" type="presOf" srcId="{740A1D7D-EEE2-41BF-8407-B159E926F7FE}" destId="{3AA66FC6-8365-450C-8240-AC1EE04E5FA9}" srcOrd="0" destOrd="0" presId="urn:microsoft.com/office/officeart/2005/8/layout/hierarchy4"/>
    <dgm:cxn modelId="{BAAD626B-E874-451E-8D92-4E832B901689}" type="presOf" srcId="{ED0E51A0-51AD-43CC-A262-022E75526418}" destId="{787FCBB1-DE16-4DD8-9173-6C860467C4C0}" srcOrd="0" destOrd="0" presId="urn:microsoft.com/office/officeart/2005/8/layout/hierarchy4"/>
    <dgm:cxn modelId="{E9EB5EC9-084F-4015-A5DD-EFCCCA9CBB6C}" type="presOf" srcId="{D711349F-5EE3-4AC0-AD8D-535E30B4FD08}" destId="{C89E42C9-CAA9-40F5-809C-ABF8D81D30FF}" srcOrd="0" destOrd="0" presId="urn:microsoft.com/office/officeart/2005/8/layout/hierarchy4"/>
    <dgm:cxn modelId="{04D02D30-3E68-467E-BAE7-9E7FBA9F5428}" srcId="{01F686E9-5C52-4907-AC86-29D861CDD23B}" destId="{A8967B02-3DA4-4604-9A1B-98680B0AD75E}" srcOrd="0" destOrd="0" parTransId="{0B1E8898-30F8-45FB-A4B2-9454BBED6226}" sibTransId="{6600B1AB-F7BC-46F0-A298-150BFE680696}"/>
    <dgm:cxn modelId="{F3B21F0C-9410-440F-BA2C-E867899A8A61}" type="presOf" srcId="{D5D575C3-AD8F-4807-987F-CC95A8CCD118}" destId="{A73C8EDE-CC4C-4E30-B3A5-47EB21CAC119}" srcOrd="0" destOrd="0" presId="urn:microsoft.com/office/officeart/2005/8/layout/hierarchy4"/>
    <dgm:cxn modelId="{75D29F89-A221-46B0-B036-4B64BE9C0620}" type="presOf" srcId="{8D9EC0B5-FFC5-40CF-A0DE-4066E3D2B4D9}" destId="{84BAB768-89D8-4221-B183-3D5871D35A81}" srcOrd="0" destOrd="0" presId="urn:microsoft.com/office/officeart/2005/8/layout/hierarchy4"/>
    <dgm:cxn modelId="{AFDD5C59-D056-4A4B-BE9B-E6D5B73A99E8}" type="presParOf" srcId="{A73C8EDE-CC4C-4E30-B3A5-47EB21CAC119}" destId="{A65BEEC8-94B8-41D8-9A87-36950DB88204}" srcOrd="0" destOrd="0" presId="urn:microsoft.com/office/officeart/2005/8/layout/hierarchy4"/>
    <dgm:cxn modelId="{24E06898-6639-467A-9719-7193708E7B9F}" type="presParOf" srcId="{A65BEEC8-94B8-41D8-9A87-36950DB88204}" destId="{3AA66FC6-8365-450C-8240-AC1EE04E5FA9}" srcOrd="0" destOrd="0" presId="urn:microsoft.com/office/officeart/2005/8/layout/hierarchy4"/>
    <dgm:cxn modelId="{4AC844A5-18A8-4AC1-8D1A-E7ECEB0286D7}" type="presParOf" srcId="{A65BEEC8-94B8-41D8-9A87-36950DB88204}" destId="{FEA0C521-B66B-4A48-803E-FFF916821469}" srcOrd="1" destOrd="0" presId="urn:microsoft.com/office/officeart/2005/8/layout/hierarchy4"/>
    <dgm:cxn modelId="{1FCB1E94-043D-4A1B-A8E2-B97F32FCCA6D}" type="presParOf" srcId="{A65BEEC8-94B8-41D8-9A87-36950DB88204}" destId="{8DD9EBA4-C7E3-491C-AF45-61E3BCE7B997}" srcOrd="2" destOrd="0" presId="urn:microsoft.com/office/officeart/2005/8/layout/hierarchy4"/>
    <dgm:cxn modelId="{49E8D44D-60F1-4331-8518-BC5C832682ED}" type="presParOf" srcId="{8DD9EBA4-C7E3-491C-AF45-61E3BCE7B997}" destId="{52D29435-0E1A-4744-8B9A-98642E8EE23C}" srcOrd="0" destOrd="0" presId="urn:microsoft.com/office/officeart/2005/8/layout/hierarchy4"/>
    <dgm:cxn modelId="{8D071FEF-DEDB-42CE-B942-0BFA68EA55C9}" type="presParOf" srcId="{52D29435-0E1A-4744-8B9A-98642E8EE23C}" destId="{885E6A7E-5BE6-4E53-B058-BE65D6EF6CAF}" srcOrd="0" destOrd="0" presId="urn:microsoft.com/office/officeart/2005/8/layout/hierarchy4"/>
    <dgm:cxn modelId="{F5CA1697-847A-426E-9F28-739E3E387864}" type="presParOf" srcId="{52D29435-0E1A-4744-8B9A-98642E8EE23C}" destId="{A0F9CF63-8050-4ADE-924E-CA1A867A9268}" srcOrd="1" destOrd="0" presId="urn:microsoft.com/office/officeart/2005/8/layout/hierarchy4"/>
    <dgm:cxn modelId="{1F0BF8FE-A969-416D-A24D-8A5B87EEDD7E}" type="presParOf" srcId="{52D29435-0E1A-4744-8B9A-98642E8EE23C}" destId="{950D68A8-ED86-4926-A623-A902DF63C25D}" srcOrd="2" destOrd="0" presId="urn:microsoft.com/office/officeart/2005/8/layout/hierarchy4"/>
    <dgm:cxn modelId="{1E324B90-F776-4384-BE05-7FF3C7C1FE24}" type="presParOf" srcId="{950D68A8-ED86-4926-A623-A902DF63C25D}" destId="{A6BBE6AC-5299-4678-8DB4-020621EF1A34}" srcOrd="0" destOrd="0" presId="urn:microsoft.com/office/officeart/2005/8/layout/hierarchy4"/>
    <dgm:cxn modelId="{4ABDA954-262C-4025-9564-3795962991ED}" type="presParOf" srcId="{A6BBE6AC-5299-4678-8DB4-020621EF1A34}" destId="{365AD679-2FE4-4F8B-9473-9536F710E47D}" srcOrd="0" destOrd="0" presId="urn:microsoft.com/office/officeart/2005/8/layout/hierarchy4"/>
    <dgm:cxn modelId="{87443CF7-99FE-4EE4-B2DC-1331F05A9763}" type="presParOf" srcId="{A6BBE6AC-5299-4678-8DB4-020621EF1A34}" destId="{D59F15CF-0494-45BB-BF7A-2908471498BE}" srcOrd="1" destOrd="0" presId="urn:microsoft.com/office/officeart/2005/8/layout/hierarchy4"/>
    <dgm:cxn modelId="{99BC5DAB-3948-407C-98E5-36C2E93A4493}" type="presParOf" srcId="{A6BBE6AC-5299-4678-8DB4-020621EF1A34}" destId="{22733DD6-CB7B-485E-B4DD-437DE5D6FE9F}" srcOrd="2" destOrd="0" presId="urn:microsoft.com/office/officeart/2005/8/layout/hierarchy4"/>
    <dgm:cxn modelId="{7F77DF89-9F78-4CFB-87CA-4901F19D47B1}" type="presParOf" srcId="{22733DD6-CB7B-485E-B4DD-437DE5D6FE9F}" destId="{37E12743-A318-4E88-A725-E5A3265FDD87}" srcOrd="0" destOrd="0" presId="urn:microsoft.com/office/officeart/2005/8/layout/hierarchy4"/>
    <dgm:cxn modelId="{257F5453-61BE-4FF9-949E-A82A0D34461E}" type="presParOf" srcId="{37E12743-A318-4E88-A725-E5A3265FDD87}" destId="{F7769D2A-CFA3-4516-8CE9-726AD867B046}" srcOrd="0" destOrd="0" presId="urn:microsoft.com/office/officeart/2005/8/layout/hierarchy4"/>
    <dgm:cxn modelId="{D264FFBC-7326-40F0-AEB2-AD89E59EDDEB}" type="presParOf" srcId="{37E12743-A318-4E88-A725-E5A3265FDD87}" destId="{29790FBE-31D3-4207-A1A6-17B9D1BF57AD}" srcOrd="1" destOrd="0" presId="urn:microsoft.com/office/officeart/2005/8/layout/hierarchy4"/>
    <dgm:cxn modelId="{9B8E0DA1-EFEC-4DFF-8034-86B9C970908D}" type="presParOf" srcId="{37E12743-A318-4E88-A725-E5A3265FDD87}" destId="{6958082D-5F52-4722-B930-5F9645F75362}" srcOrd="2" destOrd="0" presId="urn:microsoft.com/office/officeart/2005/8/layout/hierarchy4"/>
    <dgm:cxn modelId="{943354AC-0622-4A00-9B67-6199F3E6632D}" type="presParOf" srcId="{6958082D-5F52-4722-B930-5F9645F75362}" destId="{DA0882E9-7280-4714-A3E1-E5ED919D881C}" srcOrd="0" destOrd="0" presId="urn:microsoft.com/office/officeart/2005/8/layout/hierarchy4"/>
    <dgm:cxn modelId="{3B96247F-C14E-41C7-937D-4271305B40C0}" type="presParOf" srcId="{DA0882E9-7280-4714-A3E1-E5ED919D881C}" destId="{94B051F2-2B09-4FC9-ABB4-8E51516B398C}" srcOrd="0" destOrd="0" presId="urn:microsoft.com/office/officeart/2005/8/layout/hierarchy4"/>
    <dgm:cxn modelId="{939058BC-39DC-4367-A4B1-26EC728B325C}" type="presParOf" srcId="{DA0882E9-7280-4714-A3E1-E5ED919D881C}" destId="{AD851550-D2C2-469A-9075-E86BB509A5B7}" srcOrd="1" destOrd="0" presId="urn:microsoft.com/office/officeart/2005/8/layout/hierarchy4"/>
    <dgm:cxn modelId="{8014D732-1E07-4E31-B16F-592E179BA0FE}" type="presParOf" srcId="{22733DD6-CB7B-485E-B4DD-437DE5D6FE9F}" destId="{6AF4315B-0653-49EA-8492-72B354526487}" srcOrd="1" destOrd="0" presId="urn:microsoft.com/office/officeart/2005/8/layout/hierarchy4"/>
    <dgm:cxn modelId="{C94A5900-3E26-48CF-8F98-7BAB4933B3CD}" type="presParOf" srcId="{22733DD6-CB7B-485E-B4DD-437DE5D6FE9F}" destId="{A9E48DFC-17AA-4C4A-BDA3-C088E41E0363}" srcOrd="2" destOrd="0" presId="urn:microsoft.com/office/officeart/2005/8/layout/hierarchy4"/>
    <dgm:cxn modelId="{DB4C012B-8B4C-467D-99F8-E9F338D66EA1}" type="presParOf" srcId="{A9E48DFC-17AA-4C4A-BDA3-C088E41E0363}" destId="{2FC5DC53-8E8A-47B3-927F-0EC0DE328E24}" srcOrd="0" destOrd="0" presId="urn:microsoft.com/office/officeart/2005/8/layout/hierarchy4"/>
    <dgm:cxn modelId="{34E37AF8-AAC3-44B0-BF68-82925E1BE0BB}" type="presParOf" srcId="{A9E48DFC-17AA-4C4A-BDA3-C088E41E0363}" destId="{2FB91D88-4D3E-4343-AF08-30B1946F2045}" srcOrd="1" destOrd="0" presId="urn:microsoft.com/office/officeart/2005/8/layout/hierarchy4"/>
    <dgm:cxn modelId="{4958DB16-4D38-4EE0-9E8D-CDCF8A54D5C2}" type="presParOf" srcId="{A9E48DFC-17AA-4C4A-BDA3-C088E41E0363}" destId="{BCF93F19-8784-41DE-938E-625F5176ACB2}" srcOrd="2" destOrd="0" presId="urn:microsoft.com/office/officeart/2005/8/layout/hierarchy4"/>
    <dgm:cxn modelId="{AA438B35-AFD6-4A15-8686-653AC52B0F64}" type="presParOf" srcId="{BCF93F19-8784-41DE-938E-625F5176ACB2}" destId="{9C53D3DB-1E90-4D58-8280-10D44902F70C}" srcOrd="0" destOrd="0" presId="urn:microsoft.com/office/officeart/2005/8/layout/hierarchy4"/>
    <dgm:cxn modelId="{17F5012E-62BF-4D1D-9702-72C26297FBC3}" type="presParOf" srcId="{9C53D3DB-1E90-4D58-8280-10D44902F70C}" destId="{84BAB768-89D8-4221-B183-3D5871D35A81}" srcOrd="0" destOrd="0" presId="urn:microsoft.com/office/officeart/2005/8/layout/hierarchy4"/>
    <dgm:cxn modelId="{C6A9733F-EE19-4811-BB04-3EE8FED97DAE}" type="presParOf" srcId="{9C53D3DB-1E90-4D58-8280-10D44902F70C}" destId="{F8D56313-64B0-4754-A00C-82BE29148655}" srcOrd="1" destOrd="0" presId="urn:microsoft.com/office/officeart/2005/8/layout/hierarchy4"/>
    <dgm:cxn modelId="{09FEBF9C-27E3-417B-90E8-20604423DE57}" type="presParOf" srcId="{950D68A8-ED86-4926-A623-A902DF63C25D}" destId="{E00362B4-17F5-49B4-A153-4B73F0AC2AF9}" srcOrd="1" destOrd="0" presId="urn:microsoft.com/office/officeart/2005/8/layout/hierarchy4"/>
    <dgm:cxn modelId="{F7E7FAF1-5001-491B-8997-47B8DEAB5436}" type="presParOf" srcId="{950D68A8-ED86-4926-A623-A902DF63C25D}" destId="{498B58C0-FE90-4401-938D-5FC5B969020B}" srcOrd="2" destOrd="0" presId="urn:microsoft.com/office/officeart/2005/8/layout/hierarchy4"/>
    <dgm:cxn modelId="{EECF3078-E751-49C8-9DCE-549ACDC817DA}" type="presParOf" srcId="{498B58C0-FE90-4401-938D-5FC5B969020B}" destId="{A474B375-C433-47D9-A34B-14EDF75EED6E}" srcOrd="0" destOrd="0" presId="urn:microsoft.com/office/officeart/2005/8/layout/hierarchy4"/>
    <dgm:cxn modelId="{E255D498-11A7-4C91-972E-5825742C038C}" type="presParOf" srcId="{498B58C0-FE90-4401-938D-5FC5B969020B}" destId="{92B55DAE-9655-4495-864D-7597577AA9C2}" srcOrd="1" destOrd="0" presId="urn:microsoft.com/office/officeart/2005/8/layout/hierarchy4"/>
    <dgm:cxn modelId="{95E4E310-602F-4455-A32B-A3C801289392}" type="presParOf" srcId="{498B58C0-FE90-4401-938D-5FC5B969020B}" destId="{4D154A21-272F-4A4F-B634-1AB7691B6799}" srcOrd="2" destOrd="0" presId="urn:microsoft.com/office/officeart/2005/8/layout/hierarchy4"/>
    <dgm:cxn modelId="{0DC33C8B-3DF4-41B9-97B0-F33D9FE73651}" type="presParOf" srcId="{4D154A21-272F-4A4F-B634-1AB7691B6799}" destId="{69C93C74-4554-4616-B4E5-613CC000DB71}" srcOrd="0" destOrd="0" presId="urn:microsoft.com/office/officeart/2005/8/layout/hierarchy4"/>
    <dgm:cxn modelId="{97DABF27-5B8C-42EB-B509-429612375E2A}" type="presParOf" srcId="{69C93C74-4554-4616-B4E5-613CC000DB71}" destId="{787FCBB1-DE16-4DD8-9173-6C860467C4C0}" srcOrd="0" destOrd="0" presId="urn:microsoft.com/office/officeart/2005/8/layout/hierarchy4"/>
    <dgm:cxn modelId="{C97011A9-EDAC-4F25-B518-B745309F8CAE}" type="presParOf" srcId="{69C93C74-4554-4616-B4E5-613CC000DB71}" destId="{B92ED67B-0284-4057-84BB-379755EBD652}" srcOrd="1" destOrd="0" presId="urn:microsoft.com/office/officeart/2005/8/layout/hierarchy4"/>
    <dgm:cxn modelId="{78F49EAB-DBDA-42D4-9838-09A8B8881DAB}" type="presParOf" srcId="{69C93C74-4554-4616-B4E5-613CC000DB71}" destId="{8FABD054-2FBA-4DE2-91E5-2508A286F171}" srcOrd="2" destOrd="0" presId="urn:microsoft.com/office/officeart/2005/8/layout/hierarchy4"/>
    <dgm:cxn modelId="{19AB5B3A-CCC4-4133-83AF-72854780BE4E}" type="presParOf" srcId="{8FABD054-2FBA-4DE2-91E5-2508A286F171}" destId="{C2A77655-7696-446F-A882-166455F67C3E}" srcOrd="0" destOrd="0" presId="urn:microsoft.com/office/officeart/2005/8/layout/hierarchy4"/>
    <dgm:cxn modelId="{C7DA63D1-AD7C-466C-8352-B466BD9BF9E0}" type="presParOf" srcId="{C2A77655-7696-446F-A882-166455F67C3E}" destId="{B1F62763-80D2-4DBB-ACCB-668D9E71CC2F}" srcOrd="0" destOrd="0" presId="urn:microsoft.com/office/officeart/2005/8/layout/hierarchy4"/>
    <dgm:cxn modelId="{AC7BB25B-83ED-48BF-BB36-B2A3648971BC}" type="presParOf" srcId="{C2A77655-7696-446F-A882-166455F67C3E}" destId="{9CC3E2D1-2E79-4B3E-B390-66A0E871E658}" srcOrd="1" destOrd="0" presId="urn:microsoft.com/office/officeart/2005/8/layout/hierarchy4"/>
    <dgm:cxn modelId="{0F9548E1-0515-4D2F-96DF-A2CE30498FF0}" type="presParOf" srcId="{4D154A21-272F-4A4F-B634-1AB7691B6799}" destId="{47B1122E-DA73-4FF6-9CD2-689ABDC9BAF3}" srcOrd="1" destOrd="0" presId="urn:microsoft.com/office/officeart/2005/8/layout/hierarchy4"/>
    <dgm:cxn modelId="{C84BFF57-AC10-4909-8967-1DBB18F12E03}" type="presParOf" srcId="{4D154A21-272F-4A4F-B634-1AB7691B6799}" destId="{C028209E-F7A0-401D-9731-22921F0C7676}" srcOrd="2" destOrd="0" presId="urn:microsoft.com/office/officeart/2005/8/layout/hierarchy4"/>
    <dgm:cxn modelId="{10E64C17-63D5-4C96-98B5-00CC4AA05149}" type="presParOf" srcId="{C028209E-F7A0-401D-9731-22921F0C7676}" destId="{14DE8835-E8D9-4C2A-9E2D-C5A9ED6446C5}" srcOrd="0" destOrd="0" presId="urn:microsoft.com/office/officeart/2005/8/layout/hierarchy4"/>
    <dgm:cxn modelId="{F1436CE8-898B-4258-8320-73E74412B6C2}" type="presParOf" srcId="{C028209E-F7A0-401D-9731-22921F0C7676}" destId="{48694056-2F85-4723-AA3B-4C54EB5396C1}" srcOrd="1" destOrd="0" presId="urn:microsoft.com/office/officeart/2005/8/layout/hierarchy4"/>
    <dgm:cxn modelId="{F9FA4A9E-6CCD-44E2-A4CA-688248F14E69}" type="presParOf" srcId="{C028209E-F7A0-401D-9731-22921F0C7676}" destId="{F2A80F97-0EBA-472F-9BDD-5F07B2F493F1}" srcOrd="2" destOrd="0" presId="urn:microsoft.com/office/officeart/2005/8/layout/hierarchy4"/>
    <dgm:cxn modelId="{69B4FCF0-E1D4-4AAC-B377-813121B81F5B}" type="presParOf" srcId="{F2A80F97-0EBA-472F-9BDD-5F07B2F493F1}" destId="{4BB35E6C-C69B-406A-9CEA-179189AE96E3}" srcOrd="0" destOrd="0" presId="urn:microsoft.com/office/officeart/2005/8/layout/hierarchy4"/>
    <dgm:cxn modelId="{3CE8EB28-6DE8-465C-B9BA-579C1C096BAC}" type="presParOf" srcId="{4BB35E6C-C69B-406A-9CEA-179189AE96E3}" destId="{D2D0AB80-2CA2-4B78-BD2F-70DEE15CBEB6}" srcOrd="0" destOrd="0" presId="urn:microsoft.com/office/officeart/2005/8/layout/hierarchy4"/>
    <dgm:cxn modelId="{27F78D8E-78FC-4F40-A419-D14DB539DBE0}" type="presParOf" srcId="{4BB35E6C-C69B-406A-9CEA-179189AE96E3}" destId="{C23C64D1-F7AC-4E75-91FA-9E09EAD0A588}" srcOrd="1" destOrd="0" presId="urn:microsoft.com/office/officeart/2005/8/layout/hierarchy4"/>
    <dgm:cxn modelId="{4EAAFCB2-B1B1-4485-8D81-415933C46BE7}" type="presParOf" srcId="{950D68A8-ED86-4926-A623-A902DF63C25D}" destId="{1F9316EA-BCBB-4C49-947C-D14CF9A09203}" srcOrd="3" destOrd="0" presId="urn:microsoft.com/office/officeart/2005/8/layout/hierarchy4"/>
    <dgm:cxn modelId="{B9AF698A-EFE7-4049-AE72-5E3D7A2090A6}" type="presParOf" srcId="{950D68A8-ED86-4926-A623-A902DF63C25D}" destId="{37890ECC-AE40-4F87-AE96-BFC5C552C7A7}" srcOrd="4" destOrd="0" presId="urn:microsoft.com/office/officeart/2005/8/layout/hierarchy4"/>
    <dgm:cxn modelId="{25E3D6B9-4C26-48B2-B6D6-D747F9A50B6B}" type="presParOf" srcId="{37890ECC-AE40-4F87-AE96-BFC5C552C7A7}" destId="{C89E42C9-CAA9-40F5-809C-ABF8D81D30FF}" srcOrd="0" destOrd="0" presId="urn:microsoft.com/office/officeart/2005/8/layout/hierarchy4"/>
    <dgm:cxn modelId="{FC6B080B-5E0A-4B48-83C4-E6873C493024}" type="presParOf" srcId="{37890ECC-AE40-4F87-AE96-BFC5C552C7A7}" destId="{201185A1-0A6E-4FA0-B791-ACF5D175F6E8}" srcOrd="1" destOrd="0" presId="urn:microsoft.com/office/officeart/2005/8/layout/hierarchy4"/>
    <dgm:cxn modelId="{406BB4D0-EADA-45CA-A343-29910F3213D4}" type="presParOf" srcId="{37890ECC-AE40-4F87-AE96-BFC5C552C7A7}" destId="{A8590022-98F8-4388-AFF7-26AAE9D69E5D}" srcOrd="2" destOrd="0" presId="urn:microsoft.com/office/officeart/2005/8/layout/hierarchy4"/>
    <dgm:cxn modelId="{AB21BCF8-9590-4065-B3A0-B6B7CE8F79D8}" type="presParOf" srcId="{A8590022-98F8-4388-AFF7-26AAE9D69E5D}" destId="{46C579E7-4491-432B-B4B4-BEB0480CD32F}" srcOrd="0" destOrd="0" presId="urn:microsoft.com/office/officeart/2005/8/layout/hierarchy4"/>
    <dgm:cxn modelId="{6A2DF6C9-1193-4E69-8CD4-2CD139F74731}" type="presParOf" srcId="{46C579E7-4491-432B-B4B4-BEB0480CD32F}" destId="{A3E34DC6-4E45-4F21-B26E-E72BC055A7E4}" srcOrd="0" destOrd="0" presId="urn:microsoft.com/office/officeart/2005/8/layout/hierarchy4"/>
    <dgm:cxn modelId="{B734715B-F4FD-450E-9ED4-BC07348DBE1C}" type="presParOf" srcId="{46C579E7-4491-432B-B4B4-BEB0480CD32F}" destId="{1083A120-E753-4C98-B0E7-5EC6BF18703B}" srcOrd="1" destOrd="0" presId="urn:microsoft.com/office/officeart/2005/8/layout/hierarchy4"/>
    <dgm:cxn modelId="{AE14B5C2-DD4B-4981-90FD-B96DA29C7DB1}" type="presParOf" srcId="{46C579E7-4491-432B-B4B4-BEB0480CD32F}" destId="{19455796-EBBC-463B-B4C2-AC57E7D7246A}" srcOrd="2" destOrd="0" presId="urn:microsoft.com/office/officeart/2005/8/layout/hierarchy4"/>
    <dgm:cxn modelId="{76B056C6-1615-4420-A22D-5931752A3D0C}" type="presParOf" srcId="{19455796-EBBC-463B-B4C2-AC57E7D7246A}" destId="{55EA7345-DA2C-4149-8556-A0745315E63D}" srcOrd="0" destOrd="0" presId="urn:microsoft.com/office/officeart/2005/8/layout/hierarchy4"/>
    <dgm:cxn modelId="{622D4759-E7AE-4156-92C8-91FB332BFD2A}" type="presParOf" srcId="{55EA7345-DA2C-4149-8556-A0745315E63D}" destId="{2D3C4C1A-5113-4FEE-AD75-75E982B16F3B}" srcOrd="0" destOrd="0" presId="urn:microsoft.com/office/officeart/2005/8/layout/hierarchy4"/>
    <dgm:cxn modelId="{4C206991-5ABB-46FA-8AB3-1C7A20B2B113}" type="presParOf" srcId="{55EA7345-DA2C-4149-8556-A0745315E63D}" destId="{C458EC10-E25E-46B8-8E2B-DA5051AF23F6}" srcOrd="1" destOrd="0" presId="urn:microsoft.com/office/officeart/2005/8/layout/hierarchy4"/>
    <dgm:cxn modelId="{B35C4170-C750-4FC0-B800-F000B8E04C77}" type="presParOf" srcId="{A8590022-98F8-4388-AFF7-26AAE9D69E5D}" destId="{C7118D6C-7F86-4E02-8CFE-DB8B434DFA5E}" srcOrd="1" destOrd="0" presId="urn:microsoft.com/office/officeart/2005/8/layout/hierarchy4"/>
    <dgm:cxn modelId="{40374BEA-0833-4B45-AF4B-683709484606}" type="presParOf" srcId="{A8590022-98F8-4388-AFF7-26AAE9D69E5D}" destId="{D36F245A-03BC-4C29-A8E6-F26F320429E9}" srcOrd="2" destOrd="0" presId="urn:microsoft.com/office/officeart/2005/8/layout/hierarchy4"/>
    <dgm:cxn modelId="{A16463D3-DAE1-4311-9244-D71CC70B7524}" type="presParOf" srcId="{D36F245A-03BC-4C29-A8E6-F26F320429E9}" destId="{43B5DCC8-5B1D-46DB-81B3-59FA96BE729E}" srcOrd="0" destOrd="0" presId="urn:microsoft.com/office/officeart/2005/8/layout/hierarchy4"/>
    <dgm:cxn modelId="{432EF69C-645D-438C-AB2C-8A987D123F41}" type="presParOf" srcId="{D36F245A-03BC-4C29-A8E6-F26F320429E9}" destId="{0F166121-9E6D-440E-9388-D72E373DBC87}" srcOrd="1" destOrd="0" presId="urn:microsoft.com/office/officeart/2005/8/layout/hierarchy4"/>
    <dgm:cxn modelId="{0C9CC183-D4CD-45AC-AECF-1223540D24D0}" type="presParOf" srcId="{D36F245A-03BC-4C29-A8E6-F26F320429E9}" destId="{8EB17703-AE64-4D8E-B7FB-6AE35E64B791}" srcOrd="2" destOrd="0" presId="urn:microsoft.com/office/officeart/2005/8/layout/hierarchy4"/>
    <dgm:cxn modelId="{DCB39DC2-B6B8-4B50-8921-95FDB2A9654D}" type="presParOf" srcId="{8EB17703-AE64-4D8E-B7FB-6AE35E64B791}" destId="{6A91CA5A-6730-4E97-965D-AD5FD521986F}" srcOrd="0" destOrd="0" presId="urn:microsoft.com/office/officeart/2005/8/layout/hierarchy4"/>
    <dgm:cxn modelId="{BD991258-0D4C-4D94-9B62-04913F46CDBC}" type="presParOf" srcId="{6A91CA5A-6730-4E97-965D-AD5FD521986F}" destId="{A4CD013C-9511-4B59-AB06-B1BC24524CD8}" srcOrd="0" destOrd="0" presId="urn:microsoft.com/office/officeart/2005/8/layout/hierarchy4"/>
    <dgm:cxn modelId="{35182A2A-489A-4CFD-9AAE-7619388599F0}" type="presParOf" srcId="{6A91CA5A-6730-4E97-965D-AD5FD521986F}" destId="{B9E1A5B2-0592-43CC-ABAA-BAE8F8971A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916F7-A543-4CBC-92A6-145523FD13DE}"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GB"/>
        </a:p>
      </dgm:t>
    </dgm:pt>
    <dgm:pt modelId="{2A8FC542-0E7E-405A-A272-4613632325FF}">
      <dgm:prSet phldrT="[Text]"/>
      <dgm:spPr/>
      <dgm:t>
        <a:bodyPr/>
        <a:lstStyle/>
        <a:p>
          <a:r>
            <a:rPr lang="en-GB" noProof="0" dirty="0" smtClean="0"/>
            <a:t>Accessibility</a:t>
          </a:r>
          <a:endParaRPr lang="en-GB" noProof="0" dirty="0"/>
        </a:p>
      </dgm:t>
    </dgm:pt>
    <dgm:pt modelId="{FD210BBC-E892-431F-A83D-F850C4EF2DB6}" type="parTrans" cxnId="{87D6E7E6-A87E-4CEC-9D2E-78620FAEE082}">
      <dgm:prSet/>
      <dgm:spPr/>
      <dgm:t>
        <a:bodyPr/>
        <a:lstStyle/>
        <a:p>
          <a:endParaRPr lang="en-GB" noProof="0"/>
        </a:p>
      </dgm:t>
    </dgm:pt>
    <dgm:pt modelId="{AFBDDF38-E063-4900-9841-6DD849817F92}" type="sibTrans" cxnId="{87D6E7E6-A87E-4CEC-9D2E-78620FAEE082}">
      <dgm:prSet/>
      <dgm:spPr/>
      <dgm:t>
        <a:bodyPr/>
        <a:lstStyle/>
        <a:p>
          <a:endParaRPr lang="en-GB" noProof="0"/>
        </a:p>
      </dgm:t>
    </dgm:pt>
    <dgm:pt modelId="{33D3E83C-C12F-4C70-A068-60B6FCA198C1}">
      <dgm:prSet phldrT="[Text]"/>
      <dgm:spPr/>
      <dgm:t>
        <a:bodyPr/>
        <a:lstStyle/>
        <a:p>
          <a:r>
            <a:rPr lang="en-GB" noProof="0" dirty="0" smtClean="0"/>
            <a:t>Retainability</a:t>
          </a:r>
          <a:endParaRPr lang="en-GB" noProof="0" dirty="0"/>
        </a:p>
      </dgm:t>
    </dgm:pt>
    <dgm:pt modelId="{8C7CEC90-CCDD-45BD-802E-F3AFBC0A3993}" type="parTrans" cxnId="{13DCDD42-6349-406F-A8F5-E2BC0437D90A}">
      <dgm:prSet/>
      <dgm:spPr/>
      <dgm:t>
        <a:bodyPr/>
        <a:lstStyle/>
        <a:p>
          <a:endParaRPr lang="en-GB" noProof="0"/>
        </a:p>
      </dgm:t>
    </dgm:pt>
    <dgm:pt modelId="{0FC69151-6335-4DD9-8AE6-E715BE0CDFCE}" type="sibTrans" cxnId="{13DCDD42-6349-406F-A8F5-E2BC0437D90A}">
      <dgm:prSet/>
      <dgm:spPr/>
      <dgm:t>
        <a:bodyPr/>
        <a:lstStyle/>
        <a:p>
          <a:endParaRPr lang="en-GB" noProof="0"/>
        </a:p>
      </dgm:t>
    </dgm:pt>
    <dgm:pt modelId="{8F983D0B-1265-4654-8A85-D9262D0CD717}">
      <dgm:prSet phldrT="[Text]"/>
      <dgm:spPr/>
      <dgm:t>
        <a:bodyPr/>
        <a:lstStyle/>
        <a:p>
          <a:r>
            <a:rPr lang="en-GB" noProof="0" dirty="0" smtClean="0"/>
            <a:t>Integrity</a:t>
          </a:r>
          <a:endParaRPr lang="en-GB" noProof="0" dirty="0"/>
        </a:p>
      </dgm:t>
    </dgm:pt>
    <dgm:pt modelId="{E062E7DF-9D02-457C-A93A-1EDF8D87E01F}" type="parTrans" cxnId="{DDFB3958-6DA8-404A-B3AB-4D09CB025729}">
      <dgm:prSet/>
      <dgm:spPr/>
      <dgm:t>
        <a:bodyPr/>
        <a:lstStyle/>
        <a:p>
          <a:endParaRPr lang="en-GB" noProof="0"/>
        </a:p>
      </dgm:t>
    </dgm:pt>
    <dgm:pt modelId="{22978DB1-619B-47F3-8650-3BE54BFE676C}" type="sibTrans" cxnId="{DDFB3958-6DA8-404A-B3AB-4D09CB025729}">
      <dgm:prSet/>
      <dgm:spPr/>
      <dgm:t>
        <a:bodyPr/>
        <a:lstStyle/>
        <a:p>
          <a:endParaRPr lang="en-GB" noProof="0"/>
        </a:p>
      </dgm:t>
    </dgm:pt>
    <dgm:pt modelId="{0EDFCCAF-8EDC-4D1C-BBB2-A0BD80C2AE02}">
      <dgm:prSet phldrT="[Text]"/>
      <dgm:spPr/>
      <dgm:t>
        <a:bodyPr/>
        <a:lstStyle/>
        <a:p>
          <a:r>
            <a:rPr lang="fi-FI" noProof="0" dirty="0" smtClean="0"/>
            <a:t>The probability that a user can access a service when network is available</a:t>
          </a:r>
          <a:endParaRPr lang="en-GB" noProof="0" dirty="0"/>
        </a:p>
      </dgm:t>
    </dgm:pt>
    <dgm:pt modelId="{4F46C55A-E01C-4C79-B59A-D97B030E9D64}" type="parTrans" cxnId="{4EEAEEA3-8D9A-4682-96A9-E6E4D26A930A}">
      <dgm:prSet/>
      <dgm:spPr/>
      <dgm:t>
        <a:bodyPr/>
        <a:lstStyle/>
        <a:p>
          <a:endParaRPr lang="en-GB"/>
        </a:p>
      </dgm:t>
    </dgm:pt>
    <dgm:pt modelId="{6965BAC7-F4E5-44F3-8485-FA08FAA74FC6}" type="sibTrans" cxnId="{4EEAEEA3-8D9A-4682-96A9-E6E4D26A930A}">
      <dgm:prSet/>
      <dgm:spPr/>
      <dgm:t>
        <a:bodyPr/>
        <a:lstStyle/>
        <a:p>
          <a:endParaRPr lang="en-GB"/>
        </a:p>
      </dgm:t>
    </dgm:pt>
    <dgm:pt modelId="{47AAE4C6-C685-442D-88E4-40633E20D55B}">
      <dgm:prSet phldrT="[Text]"/>
      <dgm:spPr/>
      <dgm:t>
        <a:bodyPr/>
        <a:lstStyle/>
        <a:p>
          <a:r>
            <a:rPr lang="fi-FI" noProof="0" dirty="0" smtClean="0"/>
            <a:t>E.g. Call Setup Success Rate, Data session setup success rate</a:t>
          </a:r>
          <a:endParaRPr lang="en-GB" noProof="0" dirty="0"/>
        </a:p>
      </dgm:t>
    </dgm:pt>
    <dgm:pt modelId="{157F0935-1484-45CF-A121-B17BC82B0610}" type="parTrans" cxnId="{CDAAD17B-8CB6-4313-806E-CD6C6048EBDA}">
      <dgm:prSet/>
      <dgm:spPr/>
      <dgm:t>
        <a:bodyPr/>
        <a:lstStyle/>
        <a:p>
          <a:endParaRPr lang="en-GB"/>
        </a:p>
      </dgm:t>
    </dgm:pt>
    <dgm:pt modelId="{B625E03F-42C8-46C1-A8B2-8E12112756EE}" type="sibTrans" cxnId="{CDAAD17B-8CB6-4313-806E-CD6C6048EBDA}">
      <dgm:prSet/>
      <dgm:spPr/>
      <dgm:t>
        <a:bodyPr/>
        <a:lstStyle/>
        <a:p>
          <a:endParaRPr lang="en-GB"/>
        </a:p>
      </dgm:t>
    </dgm:pt>
    <dgm:pt modelId="{356DD539-1FF7-418F-94EE-9ABF672C7FE2}">
      <dgm:prSet phldrT="[Text]"/>
      <dgm:spPr/>
      <dgm:t>
        <a:bodyPr/>
        <a:lstStyle/>
        <a:p>
          <a:r>
            <a:rPr lang="fi-FI" noProof="0" dirty="0" smtClean="0"/>
            <a:t>Probability that the service is not interrupted during the connection</a:t>
          </a:r>
          <a:endParaRPr lang="en-GB" noProof="0" dirty="0"/>
        </a:p>
      </dgm:t>
    </dgm:pt>
    <dgm:pt modelId="{59C82153-6EB4-4A07-99C9-FA89E1BFC184}" type="parTrans" cxnId="{91F0E143-5532-4165-A231-3D503E778C4F}">
      <dgm:prSet/>
      <dgm:spPr/>
      <dgm:t>
        <a:bodyPr/>
        <a:lstStyle/>
        <a:p>
          <a:endParaRPr lang="en-GB"/>
        </a:p>
      </dgm:t>
    </dgm:pt>
    <dgm:pt modelId="{1B271DFC-75A8-41FB-959F-64B21259EE37}" type="sibTrans" cxnId="{91F0E143-5532-4165-A231-3D503E778C4F}">
      <dgm:prSet/>
      <dgm:spPr/>
      <dgm:t>
        <a:bodyPr/>
        <a:lstStyle/>
        <a:p>
          <a:endParaRPr lang="en-GB"/>
        </a:p>
      </dgm:t>
    </dgm:pt>
    <dgm:pt modelId="{B57DC6CA-7C41-4BA2-952B-409DF34834F0}">
      <dgm:prSet phldrT="[Text]"/>
      <dgm:spPr/>
      <dgm:t>
        <a:bodyPr/>
        <a:lstStyle/>
        <a:p>
          <a:r>
            <a:rPr lang="fi-FI" noProof="0" dirty="0" smtClean="0"/>
            <a:t>E.g. Call drop rate, PDP context cut-off ratio</a:t>
          </a:r>
          <a:endParaRPr lang="en-GB" noProof="0" dirty="0"/>
        </a:p>
      </dgm:t>
    </dgm:pt>
    <dgm:pt modelId="{43993D33-165D-4B29-BBD9-E9159CFF8B37}" type="parTrans" cxnId="{1240EF10-BC58-48AD-81DA-67367282A2C2}">
      <dgm:prSet/>
      <dgm:spPr/>
      <dgm:t>
        <a:bodyPr/>
        <a:lstStyle/>
        <a:p>
          <a:endParaRPr lang="en-GB"/>
        </a:p>
      </dgm:t>
    </dgm:pt>
    <dgm:pt modelId="{E6C4CC4D-D6C1-4763-B985-5FC36F81280F}" type="sibTrans" cxnId="{1240EF10-BC58-48AD-81DA-67367282A2C2}">
      <dgm:prSet/>
      <dgm:spPr/>
      <dgm:t>
        <a:bodyPr/>
        <a:lstStyle/>
        <a:p>
          <a:endParaRPr lang="en-GB"/>
        </a:p>
      </dgm:t>
    </dgm:pt>
    <dgm:pt modelId="{5E7BDC65-44E1-4264-9184-F20EE4084ED4}">
      <dgm:prSet phldrT="[Text]"/>
      <dgm:spPr/>
      <dgm:t>
        <a:bodyPr/>
        <a:lstStyle/>
        <a:p>
          <a:r>
            <a:rPr lang="fi-FI" noProof="0" dirty="0" smtClean="0"/>
            <a:t>The service quality when service is in use, up and running</a:t>
          </a:r>
          <a:endParaRPr lang="en-GB" noProof="0" dirty="0"/>
        </a:p>
      </dgm:t>
    </dgm:pt>
    <dgm:pt modelId="{781E4808-AF51-4F28-9CED-4DD63D7581DC}" type="parTrans" cxnId="{2988AF9A-5413-49C9-BA82-C19EA12948C0}">
      <dgm:prSet/>
      <dgm:spPr/>
      <dgm:t>
        <a:bodyPr/>
        <a:lstStyle/>
        <a:p>
          <a:endParaRPr lang="en-GB"/>
        </a:p>
      </dgm:t>
    </dgm:pt>
    <dgm:pt modelId="{6FA65477-DC85-42B1-94B1-106380F5126B}" type="sibTrans" cxnId="{2988AF9A-5413-49C9-BA82-C19EA12948C0}">
      <dgm:prSet/>
      <dgm:spPr/>
      <dgm:t>
        <a:bodyPr/>
        <a:lstStyle/>
        <a:p>
          <a:endParaRPr lang="en-GB"/>
        </a:p>
      </dgm:t>
    </dgm:pt>
    <dgm:pt modelId="{74DA2322-083F-418B-87CB-BB31BBE3087E}">
      <dgm:prSet phldrT="[Text]"/>
      <dgm:spPr/>
      <dgm:t>
        <a:bodyPr/>
        <a:lstStyle/>
        <a:p>
          <a:r>
            <a:rPr lang="fi-FI" noProof="0" dirty="0" smtClean="0"/>
            <a:t>E.g. bitrate, voice quality, call setup time</a:t>
          </a:r>
          <a:endParaRPr lang="en-GB" noProof="0" dirty="0"/>
        </a:p>
      </dgm:t>
    </dgm:pt>
    <dgm:pt modelId="{1F103F23-B2C1-4C5B-9A4E-0799B0979CCA}" type="parTrans" cxnId="{4F9E8983-77C8-4366-BF09-A4521A18A4BA}">
      <dgm:prSet/>
      <dgm:spPr/>
      <dgm:t>
        <a:bodyPr/>
        <a:lstStyle/>
        <a:p>
          <a:endParaRPr lang="en-GB"/>
        </a:p>
      </dgm:t>
    </dgm:pt>
    <dgm:pt modelId="{4A81AA73-AB55-4096-BFB0-7C607C8F8BC3}" type="sibTrans" cxnId="{4F9E8983-77C8-4366-BF09-A4521A18A4BA}">
      <dgm:prSet/>
      <dgm:spPr/>
      <dgm:t>
        <a:bodyPr/>
        <a:lstStyle/>
        <a:p>
          <a:endParaRPr lang="en-GB"/>
        </a:p>
      </dgm:t>
    </dgm:pt>
    <dgm:pt modelId="{E7C1CED5-D116-4003-9B81-2FF3BA87E5C3}" type="pres">
      <dgm:prSet presAssocID="{C98916F7-A543-4CBC-92A6-145523FD13DE}" presName="linear" presStyleCnt="0">
        <dgm:presLayoutVars>
          <dgm:dir/>
          <dgm:animLvl val="lvl"/>
          <dgm:resizeHandles val="exact"/>
        </dgm:presLayoutVars>
      </dgm:prSet>
      <dgm:spPr/>
      <dgm:t>
        <a:bodyPr/>
        <a:lstStyle/>
        <a:p>
          <a:endParaRPr lang="en-GB"/>
        </a:p>
      </dgm:t>
    </dgm:pt>
    <dgm:pt modelId="{231FDD1A-C33F-43F1-8EA4-32B70E8D7A7B}" type="pres">
      <dgm:prSet presAssocID="{2A8FC542-0E7E-405A-A272-4613632325FF}" presName="parentLin" presStyleCnt="0"/>
      <dgm:spPr/>
    </dgm:pt>
    <dgm:pt modelId="{4AB663DB-BCFD-481C-B57D-130F598D3A18}" type="pres">
      <dgm:prSet presAssocID="{2A8FC542-0E7E-405A-A272-4613632325FF}" presName="parentLeftMargin" presStyleLbl="node1" presStyleIdx="0" presStyleCnt="3"/>
      <dgm:spPr/>
      <dgm:t>
        <a:bodyPr/>
        <a:lstStyle/>
        <a:p>
          <a:endParaRPr lang="en-GB"/>
        </a:p>
      </dgm:t>
    </dgm:pt>
    <dgm:pt modelId="{58388A5A-8A94-4588-9A9E-9B225875920B}" type="pres">
      <dgm:prSet presAssocID="{2A8FC542-0E7E-405A-A272-4613632325FF}" presName="parentText" presStyleLbl="node1" presStyleIdx="0" presStyleCnt="3">
        <dgm:presLayoutVars>
          <dgm:chMax val="0"/>
          <dgm:bulletEnabled val="1"/>
        </dgm:presLayoutVars>
      </dgm:prSet>
      <dgm:spPr/>
      <dgm:t>
        <a:bodyPr/>
        <a:lstStyle/>
        <a:p>
          <a:endParaRPr lang="en-GB"/>
        </a:p>
      </dgm:t>
    </dgm:pt>
    <dgm:pt modelId="{DDE6C555-57A5-401A-BEA5-D8C0D264B083}" type="pres">
      <dgm:prSet presAssocID="{2A8FC542-0E7E-405A-A272-4613632325FF}" presName="negativeSpace" presStyleCnt="0"/>
      <dgm:spPr/>
    </dgm:pt>
    <dgm:pt modelId="{700D6455-9B71-4D0A-95B8-253ECB7D9945}" type="pres">
      <dgm:prSet presAssocID="{2A8FC542-0E7E-405A-A272-4613632325FF}" presName="childText" presStyleLbl="conFgAcc1" presStyleIdx="0" presStyleCnt="3">
        <dgm:presLayoutVars>
          <dgm:bulletEnabled val="1"/>
        </dgm:presLayoutVars>
      </dgm:prSet>
      <dgm:spPr/>
      <dgm:t>
        <a:bodyPr/>
        <a:lstStyle/>
        <a:p>
          <a:endParaRPr lang="en-GB"/>
        </a:p>
      </dgm:t>
    </dgm:pt>
    <dgm:pt modelId="{D6E2E123-DE45-436C-91AE-B68B5CE7199C}" type="pres">
      <dgm:prSet presAssocID="{AFBDDF38-E063-4900-9841-6DD849817F92}" presName="spaceBetweenRectangles" presStyleCnt="0"/>
      <dgm:spPr/>
    </dgm:pt>
    <dgm:pt modelId="{12304690-B717-4D39-8C98-F2DEAFBFFBB9}" type="pres">
      <dgm:prSet presAssocID="{33D3E83C-C12F-4C70-A068-60B6FCA198C1}" presName="parentLin" presStyleCnt="0"/>
      <dgm:spPr/>
    </dgm:pt>
    <dgm:pt modelId="{D527D520-9DD8-42B5-AED3-546034D9A05A}" type="pres">
      <dgm:prSet presAssocID="{33D3E83C-C12F-4C70-A068-60B6FCA198C1}" presName="parentLeftMargin" presStyleLbl="node1" presStyleIdx="0" presStyleCnt="3"/>
      <dgm:spPr/>
      <dgm:t>
        <a:bodyPr/>
        <a:lstStyle/>
        <a:p>
          <a:endParaRPr lang="en-GB"/>
        </a:p>
      </dgm:t>
    </dgm:pt>
    <dgm:pt modelId="{A8C8E93D-4F8D-465B-B07F-92FD2C741E65}" type="pres">
      <dgm:prSet presAssocID="{33D3E83C-C12F-4C70-A068-60B6FCA198C1}" presName="parentText" presStyleLbl="node1" presStyleIdx="1" presStyleCnt="3">
        <dgm:presLayoutVars>
          <dgm:chMax val="0"/>
          <dgm:bulletEnabled val="1"/>
        </dgm:presLayoutVars>
      </dgm:prSet>
      <dgm:spPr/>
      <dgm:t>
        <a:bodyPr/>
        <a:lstStyle/>
        <a:p>
          <a:endParaRPr lang="en-GB"/>
        </a:p>
      </dgm:t>
    </dgm:pt>
    <dgm:pt modelId="{428537D2-CB9F-4B4D-B533-E525E80ED8DE}" type="pres">
      <dgm:prSet presAssocID="{33D3E83C-C12F-4C70-A068-60B6FCA198C1}" presName="negativeSpace" presStyleCnt="0"/>
      <dgm:spPr/>
    </dgm:pt>
    <dgm:pt modelId="{514BF58A-9AB2-432B-99AD-4279EA3E04CC}" type="pres">
      <dgm:prSet presAssocID="{33D3E83C-C12F-4C70-A068-60B6FCA198C1}" presName="childText" presStyleLbl="conFgAcc1" presStyleIdx="1" presStyleCnt="3">
        <dgm:presLayoutVars>
          <dgm:bulletEnabled val="1"/>
        </dgm:presLayoutVars>
      </dgm:prSet>
      <dgm:spPr/>
      <dgm:t>
        <a:bodyPr/>
        <a:lstStyle/>
        <a:p>
          <a:endParaRPr lang="en-GB"/>
        </a:p>
      </dgm:t>
    </dgm:pt>
    <dgm:pt modelId="{34D8E88E-615F-4145-BFB3-9CBF45790AF9}" type="pres">
      <dgm:prSet presAssocID="{0FC69151-6335-4DD9-8AE6-E715BE0CDFCE}" presName="spaceBetweenRectangles" presStyleCnt="0"/>
      <dgm:spPr/>
    </dgm:pt>
    <dgm:pt modelId="{E473F0AA-ADC6-4C8C-B2C2-F4A5B9537BF5}" type="pres">
      <dgm:prSet presAssocID="{8F983D0B-1265-4654-8A85-D9262D0CD717}" presName="parentLin" presStyleCnt="0"/>
      <dgm:spPr/>
    </dgm:pt>
    <dgm:pt modelId="{4BFF68EE-1F1C-402C-AFA4-4FD604C8E8B4}" type="pres">
      <dgm:prSet presAssocID="{8F983D0B-1265-4654-8A85-D9262D0CD717}" presName="parentLeftMargin" presStyleLbl="node1" presStyleIdx="1" presStyleCnt="3"/>
      <dgm:spPr/>
      <dgm:t>
        <a:bodyPr/>
        <a:lstStyle/>
        <a:p>
          <a:endParaRPr lang="en-GB"/>
        </a:p>
      </dgm:t>
    </dgm:pt>
    <dgm:pt modelId="{40FB2113-BE55-4B4D-8CA2-8E98C2222F3F}" type="pres">
      <dgm:prSet presAssocID="{8F983D0B-1265-4654-8A85-D9262D0CD717}" presName="parentText" presStyleLbl="node1" presStyleIdx="2" presStyleCnt="3">
        <dgm:presLayoutVars>
          <dgm:chMax val="0"/>
          <dgm:bulletEnabled val="1"/>
        </dgm:presLayoutVars>
      </dgm:prSet>
      <dgm:spPr/>
      <dgm:t>
        <a:bodyPr/>
        <a:lstStyle/>
        <a:p>
          <a:endParaRPr lang="en-GB"/>
        </a:p>
      </dgm:t>
    </dgm:pt>
    <dgm:pt modelId="{9617F678-439C-4EBF-A53C-03267EAFC2D1}" type="pres">
      <dgm:prSet presAssocID="{8F983D0B-1265-4654-8A85-D9262D0CD717}" presName="negativeSpace" presStyleCnt="0"/>
      <dgm:spPr/>
    </dgm:pt>
    <dgm:pt modelId="{C92ACB7B-208A-4550-BB74-41149F7FE7A3}" type="pres">
      <dgm:prSet presAssocID="{8F983D0B-1265-4654-8A85-D9262D0CD717}" presName="childText" presStyleLbl="conFgAcc1" presStyleIdx="2" presStyleCnt="3">
        <dgm:presLayoutVars>
          <dgm:bulletEnabled val="1"/>
        </dgm:presLayoutVars>
      </dgm:prSet>
      <dgm:spPr/>
      <dgm:t>
        <a:bodyPr/>
        <a:lstStyle/>
        <a:p>
          <a:endParaRPr lang="en-GB"/>
        </a:p>
      </dgm:t>
    </dgm:pt>
  </dgm:ptLst>
  <dgm:cxnLst>
    <dgm:cxn modelId="{4F9E8983-77C8-4366-BF09-A4521A18A4BA}" srcId="{8F983D0B-1265-4654-8A85-D9262D0CD717}" destId="{74DA2322-083F-418B-87CB-BB31BBE3087E}" srcOrd="1" destOrd="0" parTransId="{1F103F23-B2C1-4C5B-9A4E-0799B0979CCA}" sibTransId="{4A81AA73-AB55-4096-BFB0-7C607C8F8BC3}"/>
    <dgm:cxn modelId="{B52A1A2F-030B-4DF5-81DC-22C6E959B551}" type="presOf" srcId="{B57DC6CA-7C41-4BA2-952B-409DF34834F0}" destId="{514BF58A-9AB2-432B-99AD-4279EA3E04CC}" srcOrd="0" destOrd="1" presId="urn:microsoft.com/office/officeart/2005/8/layout/list1"/>
    <dgm:cxn modelId="{4EEAEEA3-8D9A-4682-96A9-E6E4D26A930A}" srcId="{2A8FC542-0E7E-405A-A272-4613632325FF}" destId="{0EDFCCAF-8EDC-4D1C-BBB2-A0BD80C2AE02}" srcOrd="0" destOrd="0" parTransId="{4F46C55A-E01C-4C79-B59A-D97B030E9D64}" sibTransId="{6965BAC7-F4E5-44F3-8485-FA08FAA74FC6}"/>
    <dgm:cxn modelId="{50AEBD86-650E-4C55-9217-7337D2AE5310}" type="presOf" srcId="{47AAE4C6-C685-442D-88E4-40633E20D55B}" destId="{700D6455-9B71-4D0A-95B8-253ECB7D9945}" srcOrd="0" destOrd="1" presId="urn:microsoft.com/office/officeart/2005/8/layout/list1"/>
    <dgm:cxn modelId="{D8B429A8-BE0B-449E-952B-7C6471D23151}" type="presOf" srcId="{8F983D0B-1265-4654-8A85-D9262D0CD717}" destId="{40FB2113-BE55-4B4D-8CA2-8E98C2222F3F}" srcOrd="1" destOrd="0" presId="urn:microsoft.com/office/officeart/2005/8/layout/list1"/>
    <dgm:cxn modelId="{DE159F7E-0A01-42F9-968E-49DAF5E8DEE4}" type="presOf" srcId="{2A8FC542-0E7E-405A-A272-4613632325FF}" destId="{58388A5A-8A94-4588-9A9E-9B225875920B}" srcOrd="1" destOrd="0" presId="urn:microsoft.com/office/officeart/2005/8/layout/list1"/>
    <dgm:cxn modelId="{BA6E4F40-31D4-4EC0-BBDC-8482A38B47CA}" type="presOf" srcId="{2A8FC542-0E7E-405A-A272-4613632325FF}" destId="{4AB663DB-BCFD-481C-B57D-130F598D3A18}" srcOrd="0" destOrd="0" presId="urn:microsoft.com/office/officeart/2005/8/layout/list1"/>
    <dgm:cxn modelId="{29696132-A084-4407-9204-BB253F803145}" type="presOf" srcId="{356DD539-1FF7-418F-94EE-9ABF672C7FE2}" destId="{514BF58A-9AB2-432B-99AD-4279EA3E04CC}" srcOrd="0" destOrd="0" presId="urn:microsoft.com/office/officeart/2005/8/layout/list1"/>
    <dgm:cxn modelId="{1240EF10-BC58-48AD-81DA-67367282A2C2}" srcId="{33D3E83C-C12F-4C70-A068-60B6FCA198C1}" destId="{B57DC6CA-7C41-4BA2-952B-409DF34834F0}" srcOrd="1" destOrd="0" parTransId="{43993D33-165D-4B29-BBD9-E9159CFF8B37}" sibTransId="{E6C4CC4D-D6C1-4763-B985-5FC36F81280F}"/>
    <dgm:cxn modelId="{2988AF9A-5413-49C9-BA82-C19EA12948C0}" srcId="{8F983D0B-1265-4654-8A85-D9262D0CD717}" destId="{5E7BDC65-44E1-4264-9184-F20EE4084ED4}" srcOrd="0" destOrd="0" parTransId="{781E4808-AF51-4F28-9CED-4DD63D7581DC}" sibTransId="{6FA65477-DC85-42B1-94B1-106380F5126B}"/>
    <dgm:cxn modelId="{87D6E7E6-A87E-4CEC-9D2E-78620FAEE082}" srcId="{C98916F7-A543-4CBC-92A6-145523FD13DE}" destId="{2A8FC542-0E7E-405A-A272-4613632325FF}" srcOrd="0" destOrd="0" parTransId="{FD210BBC-E892-431F-A83D-F850C4EF2DB6}" sibTransId="{AFBDDF38-E063-4900-9841-6DD849817F92}"/>
    <dgm:cxn modelId="{8B75B5F2-9376-4CC8-9121-17A29B127B37}" type="presOf" srcId="{33D3E83C-C12F-4C70-A068-60B6FCA198C1}" destId="{A8C8E93D-4F8D-465B-B07F-92FD2C741E65}" srcOrd="1" destOrd="0" presId="urn:microsoft.com/office/officeart/2005/8/layout/list1"/>
    <dgm:cxn modelId="{850A4A30-2020-4B94-87D4-485D50F45D18}" type="presOf" srcId="{74DA2322-083F-418B-87CB-BB31BBE3087E}" destId="{C92ACB7B-208A-4550-BB74-41149F7FE7A3}" srcOrd="0" destOrd="1" presId="urn:microsoft.com/office/officeart/2005/8/layout/list1"/>
    <dgm:cxn modelId="{13DCDD42-6349-406F-A8F5-E2BC0437D90A}" srcId="{C98916F7-A543-4CBC-92A6-145523FD13DE}" destId="{33D3E83C-C12F-4C70-A068-60B6FCA198C1}" srcOrd="1" destOrd="0" parTransId="{8C7CEC90-CCDD-45BD-802E-F3AFBC0A3993}" sibTransId="{0FC69151-6335-4DD9-8AE6-E715BE0CDFCE}"/>
    <dgm:cxn modelId="{91F0E143-5532-4165-A231-3D503E778C4F}" srcId="{33D3E83C-C12F-4C70-A068-60B6FCA198C1}" destId="{356DD539-1FF7-418F-94EE-9ABF672C7FE2}" srcOrd="0" destOrd="0" parTransId="{59C82153-6EB4-4A07-99C9-FA89E1BFC184}" sibTransId="{1B271DFC-75A8-41FB-959F-64B21259EE37}"/>
    <dgm:cxn modelId="{71A7F8E7-39CC-42AF-9F3A-41371B3518D7}" type="presOf" srcId="{33D3E83C-C12F-4C70-A068-60B6FCA198C1}" destId="{D527D520-9DD8-42B5-AED3-546034D9A05A}" srcOrd="0" destOrd="0" presId="urn:microsoft.com/office/officeart/2005/8/layout/list1"/>
    <dgm:cxn modelId="{11965317-4199-493B-9751-7AE989F0E5AE}" type="presOf" srcId="{8F983D0B-1265-4654-8A85-D9262D0CD717}" destId="{4BFF68EE-1F1C-402C-AFA4-4FD604C8E8B4}" srcOrd="0" destOrd="0" presId="urn:microsoft.com/office/officeart/2005/8/layout/list1"/>
    <dgm:cxn modelId="{1F8B8DA1-2C77-4B56-B710-59CCA3D44F35}" type="presOf" srcId="{5E7BDC65-44E1-4264-9184-F20EE4084ED4}" destId="{C92ACB7B-208A-4550-BB74-41149F7FE7A3}" srcOrd="0" destOrd="0" presId="urn:microsoft.com/office/officeart/2005/8/layout/list1"/>
    <dgm:cxn modelId="{DDFB3958-6DA8-404A-B3AB-4D09CB025729}" srcId="{C98916F7-A543-4CBC-92A6-145523FD13DE}" destId="{8F983D0B-1265-4654-8A85-D9262D0CD717}" srcOrd="2" destOrd="0" parTransId="{E062E7DF-9D02-457C-A93A-1EDF8D87E01F}" sibTransId="{22978DB1-619B-47F3-8650-3BE54BFE676C}"/>
    <dgm:cxn modelId="{9FB8857C-9AAE-42BD-B8FC-EDF44FFC1AE6}" type="presOf" srcId="{C98916F7-A543-4CBC-92A6-145523FD13DE}" destId="{E7C1CED5-D116-4003-9B81-2FF3BA87E5C3}" srcOrd="0" destOrd="0" presId="urn:microsoft.com/office/officeart/2005/8/layout/list1"/>
    <dgm:cxn modelId="{CDAAD17B-8CB6-4313-806E-CD6C6048EBDA}" srcId="{2A8FC542-0E7E-405A-A272-4613632325FF}" destId="{47AAE4C6-C685-442D-88E4-40633E20D55B}" srcOrd="1" destOrd="0" parTransId="{157F0935-1484-45CF-A121-B17BC82B0610}" sibTransId="{B625E03F-42C8-46C1-A8B2-8E12112756EE}"/>
    <dgm:cxn modelId="{F642B880-EBF2-4731-AE40-1B346C2A161D}" type="presOf" srcId="{0EDFCCAF-8EDC-4D1C-BBB2-A0BD80C2AE02}" destId="{700D6455-9B71-4D0A-95B8-253ECB7D9945}" srcOrd="0" destOrd="0" presId="urn:microsoft.com/office/officeart/2005/8/layout/list1"/>
    <dgm:cxn modelId="{BFC5CAA8-EDFB-4821-BA3A-05E274169EC1}" type="presParOf" srcId="{E7C1CED5-D116-4003-9B81-2FF3BA87E5C3}" destId="{231FDD1A-C33F-43F1-8EA4-32B70E8D7A7B}" srcOrd="0" destOrd="0" presId="urn:microsoft.com/office/officeart/2005/8/layout/list1"/>
    <dgm:cxn modelId="{03DA9573-6540-4CA8-9EF7-D10BE3700349}" type="presParOf" srcId="{231FDD1A-C33F-43F1-8EA4-32B70E8D7A7B}" destId="{4AB663DB-BCFD-481C-B57D-130F598D3A18}" srcOrd="0" destOrd="0" presId="urn:microsoft.com/office/officeart/2005/8/layout/list1"/>
    <dgm:cxn modelId="{A737F141-A7F5-4274-A307-322D51BCDB77}" type="presParOf" srcId="{231FDD1A-C33F-43F1-8EA4-32B70E8D7A7B}" destId="{58388A5A-8A94-4588-9A9E-9B225875920B}" srcOrd="1" destOrd="0" presId="urn:microsoft.com/office/officeart/2005/8/layout/list1"/>
    <dgm:cxn modelId="{6D4BAB78-B07B-4FD0-A427-C7767BFCC345}" type="presParOf" srcId="{E7C1CED5-D116-4003-9B81-2FF3BA87E5C3}" destId="{DDE6C555-57A5-401A-BEA5-D8C0D264B083}" srcOrd="1" destOrd="0" presId="urn:microsoft.com/office/officeart/2005/8/layout/list1"/>
    <dgm:cxn modelId="{89773B26-6514-41D5-A1E6-A68A7E533FFF}" type="presParOf" srcId="{E7C1CED5-D116-4003-9B81-2FF3BA87E5C3}" destId="{700D6455-9B71-4D0A-95B8-253ECB7D9945}" srcOrd="2" destOrd="0" presId="urn:microsoft.com/office/officeart/2005/8/layout/list1"/>
    <dgm:cxn modelId="{8447D38D-9D79-4C4C-B2D9-6AA77C7D8443}" type="presParOf" srcId="{E7C1CED5-D116-4003-9B81-2FF3BA87E5C3}" destId="{D6E2E123-DE45-436C-91AE-B68B5CE7199C}" srcOrd="3" destOrd="0" presId="urn:microsoft.com/office/officeart/2005/8/layout/list1"/>
    <dgm:cxn modelId="{4DC05DB2-4AF2-4D86-A42C-FB8686803218}" type="presParOf" srcId="{E7C1CED5-D116-4003-9B81-2FF3BA87E5C3}" destId="{12304690-B717-4D39-8C98-F2DEAFBFFBB9}" srcOrd="4" destOrd="0" presId="urn:microsoft.com/office/officeart/2005/8/layout/list1"/>
    <dgm:cxn modelId="{FD88278B-C7D8-4B81-8E62-88928285454A}" type="presParOf" srcId="{12304690-B717-4D39-8C98-F2DEAFBFFBB9}" destId="{D527D520-9DD8-42B5-AED3-546034D9A05A}" srcOrd="0" destOrd="0" presId="urn:microsoft.com/office/officeart/2005/8/layout/list1"/>
    <dgm:cxn modelId="{1EFDCC7B-B1EA-47E1-8606-C6580F8B19C2}" type="presParOf" srcId="{12304690-B717-4D39-8C98-F2DEAFBFFBB9}" destId="{A8C8E93D-4F8D-465B-B07F-92FD2C741E65}" srcOrd="1" destOrd="0" presId="urn:microsoft.com/office/officeart/2005/8/layout/list1"/>
    <dgm:cxn modelId="{2231EA6D-24C4-42B2-84B6-17701BF1E312}" type="presParOf" srcId="{E7C1CED5-D116-4003-9B81-2FF3BA87E5C3}" destId="{428537D2-CB9F-4B4D-B533-E525E80ED8DE}" srcOrd="5" destOrd="0" presId="urn:microsoft.com/office/officeart/2005/8/layout/list1"/>
    <dgm:cxn modelId="{AB0B701F-3A02-46C0-8A0C-438BF3FF7129}" type="presParOf" srcId="{E7C1CED5-D116-4003-9B81-2FF3BA87E5C3}" destId="{514BF58A-9AB2-432B-99AD-4279EA3E04CC}" srcOrd="6" destOrd="0" presId="urn:microsoft.com/office/officeart/2005/8/layout/list1"/>
    <dgm:cxn modelId="{D98EB91A-1115-47BB-B963-828F32E1E196}" type="presParOf" srcId="{E7C1CED5-D116-4003-9B81-2FF3BA87E5C3}" destId="{34D8E88E-615F-4145-BFB3-9CBF45790AF9}" srcOrd="7" destOrd="0" presId="urn:microsoft.com/office/officeart/2005/8/layout/list1"/>
    <dgm:cxn modelId="{40433A9A-95F5-48F8-8E0A-3C8E963822E3}" type="presParOf" srcId="{E7C1CED5-D116-4003-9B81-2FF3BA87E5C3}" destId="{E473F0AA-ADC6-4C8C-B2C2-F4A5B9537BF5}" srcOrd="8" destOrd="0" presId="urn:microsoft.com/office/officeart/2005/8/layout/list1"/>
    <dgm:cxn modelId="{445012BF-A2E9-486B-A299-68C4CE413BAC}" type="presParOf" srcId="{E473F0AA-ADC6-4C8C-B2C2-F4A5B9537BF5}" destId="{4BFF68EE-1F1C-402C-AFA4-4FD604C8E8B4}" srcOrd="0" destOrd="0" presId="urn:microsoft.com/office/officeart/2005/8/layout/list1"/>
    <dgm:cxn modelId="{8F543601-0D27-4F62-A5C1-2954AA8B3012}" type="presParOf" srcId="{E473F0AA-ADC6-4C8C-B2C2-F4A5B9537BF5}" destId="{40FB2113-BE55-4B4D-8CA2-8E98C2222F3F}" srcOrd="1" destOrd="0" presId="urn:microsoft.com/office/officeart/2005/8/layout/list1"/>
    <dgm:cxn modelId="{CE77AEA8-2EEE-47B2-B7DB-D7FB3595E738}" type="presParOf" srcId="{E7C1CED5-D116-4003-9B81-2FF3BA87E5C3}" destId="{9617F678-439C-4EBF-A53C-03267EAFC2D1}" srcOrd="9" destOrd="0" presId="urn:microsoft.com/office/officeart/2005/8/layout/list1"/>
    <dgm:cxn modelId="{FA81F284-9125-4D52-B3B0-76381DD6C23C}" type="presParOf" srcId="{E7C1CED5-D116-4003-9B81-2FF3BA87E5C3}" destId="{C92ACB7B-208A-4550-BB74-41149F7FE7A3}"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8916F7-A543-4CBC-92A6-145523FD13DE}" type="doc">
      <dgm:prSet loTypeId="urn:microsoft.com/office/officeart/2009/3/layout/StepUpProcess" loCatId="process" qsTypeId="urn:microsoft.com/office/officeart/2005/8/quickstyle/simple4" qsCatId="simple" csTypeId="urn:microsoft.com/office/officeart/2005/8/colors/accent3_2" csCatId="accent3" phldr="1"/>
      <dgm:spPr/>
      <dgm:t>
        <a:bodyPr/>
        <a:lstStyle/>
        <a:p>
          <a:endParaRPr lang="en-GB"/>
        </a:p>
      </dgm:t>
    </dgm:pt>
    <dgm:pt modelId="{6B96D1FB-563D-41A4-9BBC-9F4DC1BABB2C}">
      <dgm:prSet phldrT="[Text]"/>
      <dgm:spPr/>
      <dgm:t>
        <a:bodyPr/>
        <a:lstStyle/>
        <a:p>
          <a:r>
            <a:rPr lang="en-GB" noProof="0" dirty="0" smtClean="0"/>
            <a:t>Network Availability</a:t>
          </a:r>
          <a:endParaRPr lang="en-GB" noProof="0" dirty="0"/>
        </a:p>
      </dgm:t>
    </dgm:pt>
    <dgm:pt modelId="{5336961F-65AA-417E-959B-5C3AA9BC2D84}" type="parTrans" cxnId="{BCA353EB-742A-422A-AFB6-129800768C6E}">
      <dgm:prSet/>
      <dgm:spPr/>
      <dgm:t>
        <a:bodyPr/>
        <a:lstStyle/>
        <a:p>
          <a:endParaRPr lang="en-GB" noProof="0"/>
        </a:p>
      </dgm:t>
    </dgm:pt>
    <dgm:pt modelId="{66C37ECD-591B-43F8-ADD0-6820979BC567}" type="sibTrans" cxnId="{BCA353EB-742A-422A-AFB6-129800768C6E}">
      <dgm:prSet/>
      <dgm:spPr/>
      <dgm:t>
        <a:bodyPr/>
        <a:lstStyle/>
        <a:p>
          <a:endParaRPr lang="en-GB" noProof="0"/>
        </a:p>
      </dgm:t>
    </dgm:pt>
    <dgm:pt modelId="{2A8FC542-0E7E-405A-A272-4613632325FF}">
      <dgm:prSet phldrT="[Text]"/>
      <dgm:spPr/>
      <dgm:t>
        <a:bodyPr/>
        <a:lstStyle/>
        <a:p>
          <a:r>
            <a:rPr lang="en-GB" noProof="0" dirty="0" smtClean="0"/>
            <a:t>Network Accessibility</a:t>
          </a:r>
          <a:endParaRPr lang="en-GB" noProof="0" dirty="0"/>
        </a:p>
      </dgm:t>
    </dgm:pt>
    <dgm:pt modelId="{FD210BBC-E892-431F-A83D-F850C4EF2DB6}" type="parTrans" cxnId="{87D6E7E6-A87E-4CEC-9D2E-78620FAEE082}">
      <dgm:prSet/>
      <dgm:spPr/>
      <dgm:t>
        <a:bodyPr/>
        <a:lstStyle/>
        <a:p>
          <a:endParaRPr lang="en-GB" noProof="0"/>
        </a:p>
      </dgm:t>
    </dgm:pt>
    <dgm:pt modelId="{AFBDDF38-E063-4900-9841-6DD849817F92}" type="sibTrans" cxnId="{87D6E7E6-A87E-4CEC-9D2E-78620FAEE082}">
      <dgm:prSet/>
      <dgm:spPr/>
      <dgm:t>
        <a:bodyPr/>
        <a:lstStyle/>
        <a:p>
          <a:endParaRPr lang="en-GB" noProof="0"/>
        </a:p>
      </dgm:t>
    </dgm:pt>
    <dgm:pt modelId="{33D3E83C-C12F-4C70-A068-60B6FCA198C1}">
      <dgm:prSet phldrT="[Text]"/>
      <dgm:spPr/>
      <dgm:t>
        <a:bodyPr/>
        <a:lstStyle/>
        <a:p>
          <a:r>
            <a:rPr lang="en-GB" noProof="0" dirty="0" smtClean="0"/>
            <a:t>Service Accessibility</a:t>
          </a:r>
          <a:endParaRPr lang="en-GB" noProof="0" dirty="0"/>
        </a:p>
      </dgm:t>
    </dgm:pt>
    <dgm:pt modelId="{8C7CEC90-CCDD-45BD-802E-F3AFBC0A3993}" type="parTrans" cxnId="{13DCDD42-6349-406F-A8F5-E2BC0437D90A}">
      <dgm:prSet/>
      <dgm:spPr/>
      <dgm:t>
        <a:bodyPr/>
        <a:lstStyle/>
        <a:p>
          <a:endParaRPr lang="en-GB" noProof="0"/>
        </a:p>
      </dgm:t>
    </dgm:pt>
    <dgm:pt modelId="{0FC69151-6335-4DD9-8AE6-E715BE0CDFCE}" type="sibTrans" cxnId="{13DCDD42-6349-406F-A8F5-E2BC0437D90A}">
      <dgm:prSet/>
      <dgm:spPr/>
      <dgm:t>
        <a:bodyPr/>
        <a:lstStyle/>
        <a:p>
          <a:endParaRPr lang="en-GB" noProof="0"/>
        </a:p>
      </dgm:t>
    </dgm:pt>
    <dgm:pt modelId="{8F983D0B-1265-4654-8A85-D9262D0CD717}">
      <dgm:prSet phldrT="[Text]"/>
      <dgm:spPr/>
      <dgm:t>
        <a:bodyPr/>
        <a:lstStyle/>
        <a:p>
          <a:r>
            <a:rPr lang="en-GB" noProof="0" dirty="0" smtClean="0"/>
            <a:t>Service Integrity</a:t>
          </a:r>
          <a:endParaRPr lang="en-GB" noProof="0" dirty="0"/>
        </a:p>
      </dgm:t>
    </dgm:pt>
    <dgm:pt modelId="{E062E7DF-9D02-457C-A93A-1EDF8D87E01F}" type="parTrans" cxnId="{DDFB3958-6DA8-404A-B3AB-4D09CB025729}">
      <dgm:prSet/>
      <dgm:spPr/>
      <dgm:t>
        <a:bodyPr/>
        <a:lstStyle/>
        <a:p>
          <a:endParaRPr lang="en-GB" noProof="0"/>
        </a:p>
      </dgm:t>
    </dgm:pt>
    <dgm:pt modelId="{22978DB1-619B-47F3-8650-3BE54BFE676C}" type="sibTrans" cxnId="{DDFB3958-6DA8-404A-B3AB-4D09CB025729}">
      <dgm:prSet/>
      <dgm:spPr/>
      <dgm:t>
        <a:bodyPr/>
        <a:lstStyle/>
        <a:p>
          <a:endParaRPr lang="en-GB" noProof="0"/>
        </a:p>
      </dgm:t>
    </dgm:pt>
    <dgm:pt modelId="{9663BBF2-11A5-4936-8DC2-D31AFE4A6E41}">
      <dgm:prSet phldrT="[Text]"/>
      <dgm:spPr/>
      <dgm:t>
        <a:bodyPr/>
        <a:lstStyle/>
        <a:p>
          <a:r>
            <a:rPr lang="en-GB" noProof="0" dirty="0" smtClean="0"/>
            <a:t>Service Retainability</a:t>
          </a:r>
          <a:endParaRPr lang="en-GB" noProof="0" dirty="0"/>
        </a:p>
      </dgm:t>
    </dgm:pt>
    <dgm:pt modelId="{ED998365-44D7-40D4-A52C-C88F17B4301C}" type="parTrans" cxnId="{D48D92F6-00E9-44B4-A0CD-92E552FFE0E6}">
      <dgm:prSet/>
      <dgm:spPr/>
      <dgm:t>
        <a:bodyPr/>
        <a:lstStyle/>
        <a:p>
          <a:endParaRPr lang="en-GB"/>
        </a:p>
      </dgm:t>
    </dgm:pt>
    <dgm:pt modelId="{7BCCF1E9-00C2-4C95-B7A8-C75F65AEB055}" type="sibTrans" cxnId="{D48D92F6-00E9-44B4-A0CD-92E552FFE0E6}">
      <dgm:prSet/>
      <dgm:spPr/>
      <dgm:t>
        <a:bodyPr/>
        <a:lstStyle/>
        <a:p>
          <a:endParaRPr lang="en-GB"/>
        </a:p>
      </dgm:t>
    </dgm:pt>
    <dgm:pt modelId="{F659D6FB-6D36-4C7D-9C8A-EE246FAF1A60}" type="pres">
      <dgm:prSet presAssocID="{C98916F7-A543-4CBC-92A6-145523FD13DE}" presName="rootnode" presStyleCnt="0">
        <dgm:presLayoutVars>
          <dgm:chMax/>
          <dgm:chPref/>
          <dgm:dir/>
          <dgm:animLvl val="lvl"/>
        </dgm:presLayoutVars>
      </dgm:prSet>
      <dgm:spPr/>
      <dgm:t>
        <a:bodyPr/>
        <a:lstStyle/>
        <a:p>
          <a:endParaRPr lang="en-GB"/>
        </a:p>
      </dgm:t>
    </dgm:pt>
    <dgm:pt modelId="{FAEE66AF-A5E4-4D72-A1A9-B3E50DA10D84}" type="pres">
      <dgm:prSet presAssocID="{6B96D1FB-563D-41A4-9BBC-9F4DC1BABB2C}" presName="composite" presStyleCnt="0"/>
      <dgm:spPr/>
    </dgm:pt>
    <dgm:pt modelId="{E67D9923-49E8-455A-8BCF-77AED39B5E2E}" type="pres">
      <dgm:prSet presAssocID="{6B96D1FB-563D-41A4-9BBC-9F4DC1BABB2C}" presName="LShape" presStyleLbl="alignNode1" presStyleIdx="0" presStyleCnt="9"/>
      <dgm:spPr/>
    </dgm:pt>
    <dgm:pt modelId="{92F83A78-D57B-485D-B1CF-C5CED10A6092}" type="pres">
      <dgm:prSet presAssocID="{6B96D1FB-563D-41A4-9BBC-9F4DC1BABB2C}" presName="ParentText" presStyleLbl="revTx" presStyleIdx="0" presStyleCnt="5">
        <dgm:presLayoutVars>
          <dgm:chMax val="0"/>
          <dgm:chPref val="0"/>
          <dgm:bulletEnabled val="1"/>
        </dgm:presLayoutVars>
      </dgm:prSet>
      <dgm:spPr/>
      <dgm:t>
        <a:bodyPr/>
        <a:lstStyle/>
        <a:p>
          <a:endParaRPr lang="en-GB"/>
        </a:p>
      </dgm:t>
    </dgm:pt>
    <dgm:pt modelId="{B43A2F7E-F600-4F15-B30F-9796B011652D}" type="pres">
      <dgm:prSet presAssocID="{6B96D1FB-563D-41A4-9BBC-9F4DC1BABB2C}" presName="Triangle" presStyleLbl="alignNode1" presStyleIdx="1" presStyleCnt="9"/>
      <dgm:spPr/>
    </dgm:pt>
    <dgm:pt modelId="{2311078E-9E30-4806-92A1-887B3C7AFE2F}" type="pres">
      <dgm:prSet presAssocID="{66C37ECD-591B-43F8-ADD0-6820979BC567}" presName="sibTrans" presStyleCnt="0"/>
      <dgm:spPr/>
    </dgm:pt>
    <dgm:pt modelId="{9E5880A2-9B73-4E36-A774-DA46BF27E81C}" type="pres">
      <dgm:prSet presAssocID="{66C37ECD-591B-43F8-ADD0-6820979BC567}" presName="space" presStyleCnt="0"/>
      <dgm:spPr/>
    </dgm:pt>
    <dgm:pt modelId="{BD57E874-7678-4B84-B572-8D9A9FC59AB4}" type="pres">
      <dgm:prSet presAssocID="{2A8FC542-0E7E-405A-A272-4613632325FF}" presName="composite" presStyleCnt="0"/>
      <dgm:spPr/>
    </dgm:pt>
    <dgm:pt modelId="{ED235F75-EA8F-468C-9E56-7770BFCEDD9C}" type="pres">
      <dgm:prSet presAssocID="{2A8FC542-0E7E-405A-A272-4613632325FF}" presName="LShape" presStyleLbl="alignNode1" presStyleIdx="2" presStyleCnt="9"/>
      <dgm:spPr/>
    </dgm:pt>
    <dgm:pt modelId="{F9198996-85A4-4786-8B60-67A59B298AAD}" type="pres">
      <dgm:prSet presAssocID="{2A8FC542-0E7E-405A-A272-4613632325FF}" presName="ParentText" presStyleLbl="revTx" presStyleIdx="1" presStyleCnt="5">
        <dgm:presLayoutVars>
          <dgm:chMax val="0"/>
          <dgm:chPref val="0"/>
          <dgm:bulletEnabled val="1"/>
        </dgm:presLayoutVars>
      </dgm:prSet>
      <dgm:spPr/>
      <dgm:t>
        <a:bodyPr/>
        <a:lstStyle/>
        <a:p>
          <a:endParaRPr lang="en-GB"/>
        </a:p>
      </dgm:t>
    </dgm:pt>
    <dgm:pt modelId="{8C96BDAD-83AC-40E1-BC49-12018134BB01}" type="pres">
      <dgm:prSet presAssocID="{2A8FC542-0E7E-405A-A272-4613632325FF}" presName="Triangle" presStyleLbl="alignNode1" presStyleIdx="3" presStyleCnt="9"/>
      <dgm:spPr/>
    </dgm:pt>
    <dgm:pt modelId="{15C58BBD-930E-48F0-8968-23A2D8A1849B}" type="pres">
      <dgm:prSet presAssocID="{AFBDDF38-E063-4900-9841-6DD849817F92}" presName="sibTrans" presStyleCnt="0"/>
      <dgm:spPr/>
    </dgm:pt>
    <dgm:pt modelId="{F759145E-36BE-47F4-92BD-CC1D18913CD9}" type="pres">
      <dgm:prSet presAssocID="{AFBDDF38-E063-4900-9841-6DD849817F92}" presName="space" presStyleCnt="0"/>
      <dgm:spPr/>
    </dgm:pt>
    <dgm:pt modelId="{5063740C-0632-4E48-AA77-5D6FD6832B49}" type="pres">
      <dgm:prSet presAssocID="{33D3E83C-C12F-4C70-A068-60B6FCA198C1}" presName="composite" presStyleCnt="0"/>
      <dgm:spPr/>
    </dgm:pt>
    <dgm:pt modelId="{C78234BD-0CE8-40BC-8805-277D2315C127}" type="pres">
      <dgm:prSet presAssocID="{33D3E83C-C12F-4C70-A068-60B6FCA198C1}" presName="LShape" presStyleLbl="alignNode1" presStyleIdx="4" presStyleCnt="9"/>
      <dgm:spPr/>
    </dgm:pt>
    <dgm:pt modelId="{E41D5976-16E2-449C-BCBE-757EC41D6539}" type="pres">
      <dgm:prSet presAssocID="{33D3E83C-C12F-4C70-A068-60B6FCA198C1}" presName="ParentText" presStyleLbl="revTx" presStyleIdx="2" presStyleCnt="5">
        <dgm:presLayoutVars>
          <dgm:chMax val="0"/>
          <dgm:chPref val="0"/>
          <dgm:bulletEnabled val="1"/>
        </dgm:presLayoutVars>
      </dgm:prSet>
      <dgm:spPr/>
      <dgm:t>
        <a:bodyPr/>
        <a:lstStyle/>
        <a:p>
          <a:endParaRPr lang="en-GB"/>
        </a:p>
      </dgm:t>
    </dgm:pt>
    <dgm:pt modelId="{96030402-126A-4751-A636-4735308CF07F}" type="pres">
      <dgm:prSet presAssocID="{33D3E83C-C12F-4C70-A068-60B6FCA198C1}" presName="Triangle" presStyleLbl="alignNode1" presStyleIdx="5" presStyleCnt="9"/>
      <dgm:spPr/>
    </dgm:pt>
    <dgm:pt modelId="{55E4D017-F123-4388-802C-84F5C6196D70}" type="pres">
      <dgm:prSet presAssocID="{0FC69151-6335-4DD9-8AE6-E715BE0CDFCE}" presName="sibTrans" presStyleCnt="0"/>
      <dgm:spPr/>
    </dgm:pt>
    <dgm:pt modelId="{CA008317-0781-4E9B-A9E4-CF5F5F2113F2}" type="pres">
      <dgm:prSet presAssocID="{0FC69151-6335-4DD9-8AE6-E715BE0CDFCE}" presName="space" presStyleCnt="0"/>
      <dgm:spPr/>
    </dgm:pt>
    <dgm:pt modelId="{AED0CCAE-F506-47BE-9FD0-A74E2EB0BE39}" type="pres">
      <dgm:prSet presAssocID="{9663BBF2-11A5-4936-8DC2-D31AFE4A6E41}" presName="composite" presStyleCnt="0"/>
      <dgm:spPr/>
    </dgm:pt>
    <dgm:pt modelId="{E9757B2F-1FAA-4B1C-8A1E-34D1B7CE1B0D}" type="pres">
      <dgm:prSet presAssocID="{9663BBF2-11A5-4936-8DC2-D31AFE4A6E41}" presName="LShape" presStyleLbl="alignNode1" presStyleIdx="6" presStyleCnt="9"/>
      <dgm:spPr/>
    </dgm:pt>
    <dgm:pt modelId="{16AC4F6E-C140-4960-8A02-FCB4C88C6FE5}" type="pres">
      <dgm:prSet presAssocID="{9663BBF2-11A5-4936-8DC2-D31AFE4A6E41}" presName="ParentText" presStyleLbl="revTx" presStyleIdx="3" presStyleCnt="5">
        <dgm:presLayoutVars>
          <dgm:chMax val="0"/>
          <dgm:chPref val="0"/>
          <dgm:bulletEnabled val="1"/>
        </dgm:presLayoutVars>
      </dgm:prSet>
      <dgm:spPr/>
      <dgm:t>
        <a:bodyPr/>
        <a:lstStyle/>
        <a:p>
          <a:endParaRPr lang="en-GB"/>
        </a:p>
      </dgm:t>
    </dgm:pt>
    <dgm:pt modelId="{31D3F309-9280-44A5-9162-1120A82DB715}" type="pres">
      <dgm:prSet presAssocID="{9663BBF2-11A5-4936-8DC2-D31AFE4A6E41}" presName="Triangle" presStyleLbl="alignNode1" presStyleIdx="7" presStyleCnt="9"/>
      <dgm:spPr/>
    </dgm:pt>
    <dgm:pt modelId="{80A5FA0C-D719-420D-B9C4-130C4E80AB88}" type="pres">
      <dgm:prSet presAssocID="{7BCCF1E9-00C2-4C95-B7A8-C75F65AEB055}" presName="sibTrans" presStyleCnt="0"/>
      <dgm:spPr/>
    </dgm:pt>
    <dgm:pt modelId="{50563FC1-A0A5-400C-BCBF-766C0D095747}" type="pres">
      <dgm:prSet presAssocID="{7BCCF1E9-00C2-4C95-B7A8-C75F65AEB055}" presName="space" presStyleCnt="0"/>
      <dgm:spPr/>
    </dgm:pt>
    <dgm:pt modelId="{ABA7ACED-29FF-4348-8F50-8FF5D9C7655F}" type="pres">
      <dgm:prSet presAssocID="{8F983D0B-1265-4654-8A85-D9262D0CD717}" presName="composite" presStyleCnt="0"/>
      <dgm:spPr/>
    </dgm:pt>
    <dgm:pt modelId="{8BBFAA45-5CFF-4384-BA83-A42366BA14DF}" type="pres">
      <dgm:prSet presAssocID="{8F983D0B-1265-4654-8A85-D9262D0CD717}" presName="LShape" presStyleLbl="alignNode1" presStyleIdx="8" presStyleCnt="9"/>
      <dgm:spPr/>
    </dgm:pt>
    <dgm:pt modelId="{09D5BD51-A069-4A24-AF42-F01712DF2768}" type="pres">
      <dgm:prSet presAssocID="{8F983D0B-1265-4654-8A85-D9262D0CD717}" presName="ParentText" presStyleLbl="revTx" presStyleIdx="4" presStyleCnt="5">
        <dgm:presLayoutVars>
          <dgm:chMax val="0"/>
          <dgm:chPref val="0"/>
          <dgm:bulletEnabled val="1"/>
        </dgm:presLayoutVars>
      </dgm:prSet>
      <dgm:spPr/>
      <dgm:t>
        <a:bodyPr/>
        <a:lstStyle/>
        <a:p>
          <a:endParaRPr lang="en-GB"/>
        </a:p>
      </dgm:t>
    </dgm:pt>
  </dgm:ptLst>
  <dgm:cxnLst>
    <dgm:cxn modelId="{01A5F964-93DC-47F4-BB21-D7E977106877}" type="presOf" srcId="{33D3E83C-C12F-4C70-A068-60B6FCA198C1}" destId="{E41D5976-16E2-449C-BCBE-757EC41D6539}" srcOrd="0" destOrd="0" presId="urn:microsoft.com/office/officeart/2009/3/layout/StepUpProcess"/>
    <dgm:cxn modelId="{D48D92F6-00E9-44B4-A0CD-92E552FFE0E6}" srcId="{C98916F7-A543-4CBC-92A6-145523FD13DE}" destId="{9663BBF2-11A5-4936-8DC2-D31AFE4A6E41}" srcOrd="3" destOrd="0" parTransId="{ED998365-44D7-40D4-A52C-C88F17B4301C}" sibTransId="{7BCCF1E9-00C2-4C95-B7A8-C75F65AEB055}"/>
    <dgm:cxn modelId="{BCA353EB-742A-422A-AFB6-129800768C6E}" srcId="{C98916F7-A543-4CBC-92A6-145523FD13DE}" destId="{6B96D1FB-563D-41A4-9BBC-9F4DC1BABB2C}" srcOrd="0" destOrd="0" parTransId="{5336961F-65AA-417E-959B-5C3AA9BC2D84}" sibTransId="{66C37ECD-591B-43F8-ADD0-6820979BC567}"/>
    <dgm:cxn modelId="{1F53C2C5-B160-44DD-BBBB-AB6DE000E5E2}" type="presOf" srcId="{2A8FC542-0E7E-405A-A272-4613632325FF}" destId="{F9198996-85A4-4786-8B60-67A59B298AAD}" srcOrd="0" destOrd="0" presId="urn:microsoft.com/office/officeart/2009/3/layout/StepUpProcess"/>
    <dgm:cxn modelId="{87D6E7E6-A87E-4CEC-9D2E-78620FAEE082}" srcId="{C98916F7-A543-4CBC-92A6-145523FD13DE}" destId="{2A8FC542-0E7E-405A-A272-4613632325FF}" srcOrd="1" destOrd="0" parTransId="{FD210BBC-E892-431F-A83D-F850C4EF2DB6}" sibTransId="{AFBDDF38-E063-4900-9841-6DD849817F92}"/>
    <dgm:cxn modelId="{864E0841-BBA6-4562-8B5D-CCF23C4D09C5}" type="presOf" srcId="{6B96D1FB-563D-41A4-9BBC-9F4DC1BABB2C}" destId="{92F83A78-D57B-485D-B1CF-C5CED10A6092}" srcOrd="0" destOrd="0" presId="urn:microsoft.com/office/officeart/2009/3/layout/StepUpProcess"/>
    <dgm:cxn modelId="{9266A5D6-000B-41B6-B4A8-CBC6EAAE74C2}" type="presOf" srcId="{C98916F7-A543-4CBC-92A6-145523FD13DE}" destId="{F659D6FB-6D36-4C7D-9C8A-EE246FAF1A60}" srcOrd="0" destOrd="0" presId="urn:microsoft.com/office/officeart/2009/3/layout/StepUpProcess"/>
    <dgm:cxn modelId="{13DCDD42-6349-406F-A8F5-E2BC0437D90A}" srcId="{C98916F7-A543-4CBC-92A6-145523FD13DE}" destId="{33D3E83C-C12F-4C70-A068-60B6FCA198C1}" srcOrd="2" destOrd="0" parTransId="{8C7CEC90-CCDD-45BD-802E-F3AFBC0A3993}" sibTransId="{0FC69151-6335-4DD9-8AE6-E715BE0CDFCE}"/>
    <dgm:cxn modelId="{CFD9086B-F672-4880-8B30-CFB9E57FEDBC}" type="presOf" srcId="{8F983D0B-1265-4654-8A85-D9262D0CD717}" destId="{09D5BD51-A069-4A24-AF42-F01712DF2768}" srcOrd="0" destOrd="0" presId="urn:microsoft.com/office/officeart/2009/3/layout/StepUpProcess"/>
    <dgm:cxn modelId="{3634822E-691C-4637-87DE-DB1E2A0A6BE0}" type="presOf" srcId="{9663BBF2-11A5-4936-8DC2-D31AFE4A6E41}" destId="{16AC4F6E-C140-4960-8A02-FCB4C88C6FE5}" srcOrd="0" destOrd="0" presId="urn:microsoft.com/office/officeart/2009/3/layout/StepUpProcess"/>
    <dgm:cxn modelId="{DDFB3958-6DA8-404A-B3AB-4D09CB025729}" srcId="{C98916F7-A543-4CBC-92A6-145523FD13DE}" destId="{8F983D0B-1265-4654-8A85-D9262D0CD717}" srcOrd="4" destOrd="0" parTransId="{E062E7DF-9D02-457C-A93A-1EDF8D87E01F}" sibTransId="{22978DB1-619B-47F3-8650-3BE54BFE676C}"/>
    <dgm:cxn modelId="{79B8140D-F14D-43B0-8D90-441EA7F0177A}" type="presParOf" srcId="{F659D6FB-6D36-4C7D-9C8A-EE246FAF1A60}" destId="{FAEE66AF-A5E4-4D72-A1A9-B3E50DA10D84}" srcOrd="0" destOrd="0" presId="urn:microsoft.com/office/officeart/2009/3/layout/StepUpProcess"/>
    <dgm:cxn modelId="{A7AD1614-499B-48F9-8AA0-12A5E7844851}" type="presParOf" srcId="{FAEE66AF-A5E4-4D72-A1A9-B3E50DA10D84}" destId="{E67D9923-49E8-455A-8BCF-77AED39B5E2E}" srcOrd="0" destOrd="0" presId="urn:microsoft.com/office/officeart/2009/3/layout/StepUpProcess"/>
    <dgm:cxn modelId="{C4B7F094-4334-4888-A739-E8A973D85CCB}" type="presParOf" srcId="{FAEE66AF-A5E4-4D72-A1A9-B3E50DA10D84}" destId="{92F83A78-D57B-485D-B1CF-C5CED10A6092}" srcOrd="1" destOrd="0" presId="urn:microsoft.com/office/officeart/2009/3/layout/StepUpProcess"/>
    <dgm:cxn modelId="{87F0870E-BA01-4310-A7F0-1AE9457B203D}" type="presParOf" srcId="{FAEE66AF-A5E4-4D72-A1A9-B3E50DA10D84}" destId="{B43A2F7E-F600-4F15-B30F-9796B011652D}" srcOrd="2" destOrd="0" presId="urn:microsoft.com/office/officeart/2009/3/layout/StepUpProcess"/>
    <dgm:cxn modelId="{B58C7897-778D-4C57-85EF-C185C8C678AC}" type="presParOf" srcId="{F659D6FB-6D36-4C7D-9C8A-EE246FAF1A60}" destId="{2311078E-9E30-4806-92A1-887B3C7AFE2F}" srcOrd="1" destOrd="0" presId="urn:microsoft.com/office/officeart/2009/3/layout/StepUpProcess"/>
    <dgm:cxn modelId="{A3C9C0CC-352B-4468-BE0C-AF890D097ACD}" type="presParOf" srcId="{2311078E-9E30-4806-92A1-887B3C7AFE2F}" destId="{9E5880A2-9B73-4E36-A774-DA46BF27E81C}" srcOrd="0" destOrd="0" presId="urn:microsoft.com/office/officeart/2009/3/layout/StepUpProcess"/>
    <dgm:cxn modelId="{5AA40F19-3AB5-4E1E-8DEA-649E25C90513}" type="presParOf" srcId="{F659D6FB-6D36-4C7D-9C8A-EE246FAF1A60}" destId="{BD57E874-7678-4B84-B572-8D9A9FC59AB4}" srcOrd="2" destOrd="0" presId="urn:microsoft.com/office/officeart/2009/3/layout/StepUpProcess"/>
    <dgm:cxn modelId="{3F6FD3BE-0DD8-404A-98B9-BAE734C8631A}" type="presParOf" srcId="{BD57E874-7678-4B84-B572-8D9A9FC59AB4}" destId="{ED235F75-EA8F-468C-9E56-7770BFCEDD9C}" srcOrd="0" destOrd="0" presId="urn:microsoft.com/office/officeart/2009/3/layout/StepUpProcess"/>
    <dgm:cxn modelId="{52CD2A7D-5656-4222-920C-28284F30CAA8}" type="presParOf" srcId="{BD57E874-7678-4B84-B572-8D9A9FC59AB4}" destId="{F9198996-85A4-4786-8B60-67A59B298AAD}" srcOrd="1" destOrd="0" presId="urn:microsoft.com/office/officeart/2009/3/layout/StepUpProcess"/>
    <dgm:cxn modelId="{FA422984-FA95-42C6-855A-17B5616DF0DB}" type="presParOf" srcId="{BD57E874-7678-4B84-B572-8D9A9FC59AB4}" destId="{8C96BDAD-83AC-40E1-BC49-12018134BB01}" srcOrd="2" destOrd="0" presId="urn:microsoft.com/office/officeart/2009/3/layout/StepUpProcess"/>
    <dgm:cxn modelId="{7BBA6FBE-445E-4513-8488-D4440FA555C7}" type="presParOf" srcId="{F659D6FB-6D36-4C7D-9C8A-EE246FAF1A60}" destId="{15C58BBD-930E-48F0-8968-23A2D8A1849B}" srcOrd="3" destOrd="0" presId="urn:microsoft.com/office/officeart/2009/3/layout/StepUpProcess"/>
    <dgm:cxn modelId="{C91EBEAC-E17E-4498-911B-955BDCB9776F}" type="presParOf" srcId="{15C58BBD-930E-48F0-8968-23A2D8A1849B}" destId="{F759145E-36BE-47F4-92BD-CC1D18913CD9}" srcOrd="0" destOrd="0" presId="urn:microsoft.com/office/officeart/2009/3/layout/StepUpProcess"/>
    <dgm:cxn modelId="{4D3C422E-9508-4BE7-8908-3FE6AB570B6F}" type="presParOf" srcId="{F659D6FB-6D36-4C7D-9C8A-EE246FAF1A60}" destId="{5063740C-0632-4E48-AA77-5D6FD6832B49}" srcOrd="4" destOrd="0" presId="urn:microsoft.com/office/officeart/2009/3/layout/StepUpProcess"/>
    <dgm:cxn modelId="{4D3FC22C-3F6F-4621-B94B-D8580EFC48D6}" type="presParOf" srcId="{5063740C-0632-4E48-AA77-5D6FD6832B49}" destId="{C78234BD-0CE8-40BC-8805-277D2315C127}" srcOrd="0" destOrd="0" presId="urn:microsoft.com/office/officeart/2009/3/layout/StepUpProcess"/>
    <dgm:cxn modelId="{6282FDDC-42FE-4DAD-9504-5A84E26F1978}" type="presParOf" srcId="{5063740C-0632-4E48-AA77-5D6FD6832B49}" destId="{E41D5976-16E2-449C-BCBE-757EC41D6539}" srcOrd="1" destOrd="0" presId="urn:microsoft.com/office/officeart/2009/3/layout/StepUpProcess"/>
    <dgm:cxn modelId="{156D087F-3173-4EB5-AB42-6DC170C65C51}" type="presParOf" srcId="{5063740C-0632-4E48-AA77-5D6FD6832B49}" destId="{96030402-126A-4751-A636-4735308CF07F}" srcOrd="2" destOrd="0" presId="urn:microsoft.com/office/officeart/2009/3/layout/StepUpProcess"/>
    <dgm:cxn modelId="{5BA59501-6D94-4F93-B487-079A7C3CB2C7}" type="presParOf" srcId="{F659D6FB-6D36-4C7D-9C8A-EE246FAF1A60}" destId="{55E4D017-F123-4388-802C-84F5C6196D70}" srcOrd="5" destOrd="0" presId="urn:microsoft.com/office/officeart/2009/3/layout/StepUpProcess"/>
    <dgm:cxn modelId="{F356A6EB-5532-4A4F-984D-5EDBBFEDF823}" type="presParOf" srcId="{55E4D017-F123-4388-802C-84F5C6196D70}" destId="{CA008317-0781-4E9B-A9E4-CF5F5F2113F2}" srcOrd="0" destOrd="0" presId="urn:microsoft.com/office/officeart/2009/3/layout/StepUpProcess"/>
    <dgm:cxn modelId="{21AAE59F-8871-4425-9178-080EB6E609F3}" type="presParOf" srcId="{F659D6FB-6D36-4C7D-9C8A-EE246FAF1A60}" destId="{AED0CCAE-F506-47BE-9FD0-A74E2EB0BE39}" srcOrd="6" destOrd="0" presId="urn:microsoft.com/office/officeart/2009/3/layout/StepUpProcess"/>
    <dgm:cxn modelId="{CE8201C9-E607-410C-96DE-E30C1A2C1FB6}" type="presParOf" srcId="{AED0CCAE-F506-47BE-9FD0-A74E2EB0BE39}" destId="{E9757B2F-1FAA-4B1C-8A1E-34D1B7CE1B0D}" srcOrd="0" destOrd="0" presId="urn:microsoft.com/office/officeart/2009/3/layout/StepUpProcess"/>
    <dgm:cxn modelId="{30EEE536-8FF2-4841-9004-BAB9AD7616E5}" type="presParOf" srcId="{AED0CCAE-F506-47BE-9FD0-A74E2EB0BE39}" destId="{16AC4F6E-C140-4960-8A02-FCB4C88C6FE5}" srcOrd="1" destOrd="0" presId="urn:microsoft.com/office/officeart/2009/3/layout/StepUpProcess"/>
    <dgm:cxn modelId="{83720C9F-5D67-45DF-80C9-D239333BC1B9}" type="presParOf" srcId="{AED0CCAE-F506-47BE-9FD0-A74E2EB0BE39}" destId="{31D3F309-9280-44A5-9162-1120A82DB715}" srcOrd="2" destOrd="0" presId="urn:microsoft.com/office/officeart/2009/3/layout/StepUpProcess"/>
    <dgm:cxn modelId="{4CD78377-1FA4-4D55-B020-8478633E3925}" type="presParOf" srcId="{F659D6FB-6D36-4C7D-9C8A-EE246FAF1A60}" destId="{80A5FA0C-D719-420D-B9C4-130C4E80AB88}" srcOrd="7" destOrd="0" presId="urn:microsoft.com/office/officeart/2009/3/layout/StepUpProcess"/>
    <dgm:cxn modelId="{93271143-7C4F-4A21-BB80-1186519148E1}" type="presParOf" srcId="{80A5FA0C-D719-420D-B9C4-130C4E80AB88}" destId="{50563FC1-A0A5-400C-BCBF-766C0D095747}" srcOrd="0" destOrd="0" presId="urn:microsoft.com/office/officeart/2009/3/layout/StepUpProcess"/>
    <dgm:cxn modelId="{28DE71DB-9E3E-4AC1-9E12-F0CD25E11BD6}" type="presParOf" srcId="{F659D6FB-6D36-4C7D-9C8A-EE246FAF1A60}" destId="{ABA7ACED-29FF-4348-8F50-8FF5D9C7655F}" srcOrd="8" destOrd="0" presId="urn:microsoft.com/office/officeart/2009/3/layout/StepUpProcess"/>
    <dgm:cxn modelId="{9DD3245A-8EA4-439A-8243-E1E8CEAACCBF}" type="presParOf" srcId="{ABA7ACED-29FF-4348-8F50-8FF5D9C7655F}" destId="{8BBFAA45-5CFF-4384-BA83-A42366BA14DF}" srcOrd="0" destOrd="0" presId="urn:microsoft.com/office/officeart/2009/3/layout/StepUpProcess"/>
    <dgm:cxn modelId="{31C441F4-8BB0-4FC9-A2DD-BF5CC8AFBB37}" type="presParOf" srcId="{ABA7ACED-29FF-4348-8F50-8FF5D9C7655F}" destId="{09D5BD51-A069-4A24-AF42-F01712DF276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66FC6-8365-450C-8240-AC1EE04E5FA9}">
      <dsp:nvSpPr>
        <dsp:cNvPr id="0" name=""/>
        <dsp:cNvSpPr/>
      </dsp:nvSpPr>
      <dsp:spPr>
        <a:xfrm>
          <a:off x="726" y="1551"/>
          <a:ext cx="2834017" cy="493680"/>
        </a:xfrm>
        <a:prstGeom prst="roundRect">
          <a:avLst>
            <a:gd name="adj" fmla="val 10000"/>
          </a:avLst>
        </a:prstGeom>
        <a:gradFill rotWithShape="0">
          <a:gsLst>
            <a:gs pos="0">
              <a:schemeClr val="accent3">
                <a:shade val="60000"/>
                <a:hueOff val="0"/>
                <a:satOff val="0"/>
                <a:lumOff val="0"/>
                <a:alphaOff val="0"/>
                <a:shade val="51000"/>
                <a:satMod val="130000"/>
              </a:schemeClr>
            </a:gs>
            <a:gs pos="80000">
              <a:schemeClr val="accent3">
                <a:shade val="60000"/>
                <a:hueOff val="0"/>
                <a:satOff val="0"/>
                <a:lumOff val="0"/>
                <a:alphaOff val="0"/>
                <a:shade val="93000"/>
                <a:satMod val="130000"/>
              </a:schemeClr>
            </a:gs>
            <a:gs pos="100000">
              <a:schemeClr val="accent3">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Network Availability</a:t>
          </a:r>
          <a:endParaRPr lang="en-GB" sz="2000" kern="1200" dirty="0"/>
        </a:p>
      </dsp:txBody>
      <dsp:txXfrm>
        <a:off x="15185" y="16010"/>
        <a:ext cx="2805099" cy="464762"/>
      </dsp:txXfrm>
    </dsp:sp>
    <dsp:sp modelId="{885E6A7E-5BE6-4E53-B058-BE65D6EF6CAF}">
      <dsp:nvSpPr>
        <dsp:cNvPr id="0" name=""/>
        <dsp:cNvSpPr/>
      </dsp:nvSpPr>
      <dsp:spPr>
        <a:xfrm>
          <a:off x="726" y="525469"/>
          <a:ext cx="2834017" cy="493680"/>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Network Accessibility</a:t>
          </a:r>
          <a:endParaRPr lang="en-GB" sz="1800" kern="1200" dirty="0"/>
        </a:p>
      </dsp:txBody>
      <dsp:txXfrm>
        <a:off x="15185" y="539928"/>
        <a:ext cx="2805099" cy="464762"/>
      </dsp:txXfrm>
    </dsp:sp>
    <dsp:sp modelId="{365AD679-2FE4-4F8B-9473-9536F710E47D}">
      <dsp:nvSpPr>
        <dsp:cNvPr id="0" name=""/>
        <dsp:cNvSpPr/>
      </dsp:nvSpPr>
      <dsp:spPr>
        <a:xfrm>
          <a:off x="726" y="1049387"/>
          <a:ext cx="931763" cy="493680"/>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Service Accessibility</a:t>
          </a:r>
          <a:endParaRPr lang="en-GB" sz="1000" kern="1200" dirty="0"/>
        </a:p>
      </dsp:txBody>
      <dsp:txXfrm>
        <a:off x="15185" y="1063846"/>
        <a:ext cx="902845" cy="464762"/>
      </dsp:txXfrm>
    </dsp:sp>
    <dsp:sp modelId="{F7769D2A-CFA3-4516-8CE9-726AD867B046}">
      <dsp:nvSpPr>
        <dsp:cNvPr id="0" name=""/>
        <dsp:cNvSpPr/>
      </dsp:nvSpPr>
      <dsp:spPr>
        <a:xfrm>
          <a:off x="726"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Email</a:t>
          </a:r>
          <a:endParaRPr lang="en-GB" sz="900" kern="1200" dirty="0"/>
        </a:p>
      </dsp:txBody>
      <dsp:txXfrm>
        <a:off x="14229" y="1586808"/>
        <a:ext cx="434034" cy="466674"/>
      </dsp:txXfrm>
    </dsp:sp>
    <dsp:sp modelId="{94B051F2-2B09-4FC9-ABB4-8E51516B398C}">
      <dsp:nvSpPr>
        <dsp:cNvPr id="0" name=""/>
        <dsp:cNvSpPr/>
      </dsp:nvSpPr>
      <dsp:spPr>
        <a:xfrm>
          <a:off x="726"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FTP</a:t>
          </a:r>
          <a:endParaRPr lang="en-GB" sz="900" kern="1200" dirty="0"/>
        </a:p>
      </dsp:txBody>
      <dsp:txXfrm>
        <a:off x="14229" y="2110726"/>
        <a:ext cx="434034" cy="466674"/>
      </dsp:txXfrm>
    </dsp:sp>
    <dsp:sp modelId="{2FC5DC53-8E8A-47B3-927F-0EC0DE328E24}">
      <dsp:nvSpPr>
        <dsp:cNvPr id="0" name=""/>
        <dsp:cNvSpPr/>
      </dsp:nvSpPr>
      <dsp:spPr>
        <a:xfrm>
          <a:off x="471448"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VoIP</a:t>
          </a:r>
          <a:endParaRPr lang="en-GB" sz="900" kern="1200" dirty="0"/>
        </a:p>
      </dsp:txBody>
      <dsp:txXfrm>
        <a:off x="484951" y="1586808"/>
        <a:ext cx="434034" cy="466674"/>
      </dsp:txXfrm>
    </dsp:sp>
    <dsp:sp modelId="{84BAB768-89D8-4221-B183-3D5871D35A81}">
      <dsp:nvSpPr>
        <dsp:cNvPr id="0" name=""/>
        <dsp:cNvSpPr/>
      </dsp:nvSpPr>
      <dsp:spPr>
        <a:xfrm>
          <a:off x="471448"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CS </a:t>
          </a:r>
        </a:p>
        <a:p>
          <a:pPr lvl="0" algn="ctr" defTabSz="400050">
            <a:lnSpc>
              <a:spcPct val="90000"/>
            </a:lnSpc>
            <a:spcBef>
              <a:spcPct val="0"/>
            </a:spcBef>
            <a:spcAft>
              <a:spcPct val="35000"/>
            </a:spcAft>
          </a:pPr>
          <a:r>
            <a:rPr lang="en-GB" sz="900" kern="1200" dirty="0" smtClean="0"/>
            <a:t>Voice</a:t>
          </a:r>
          <a:endParaRPr lang="en-GB" sz="900" kern="1200" dirty="0"/>
        </a:p>
      </dsp:txBody>
      <dsp:txXfrm>
        <a:off x="484951" y="2110726"/>
        <a:ext cx="434034" cy="466674"/>
      </dsp:txXfrm>
    </dsp:sp>
    <dsp:sp modelId="{A474B375-C433-47D9-A34B-14EDF75EED6E}">
      <dsp:nvSpPr>
        <dsp:cNvPr id="0" name=""/>
        <dsp:cNvSpPr/>
      </dsp:nvSpPr>
      <dsp:spPr>
        <a:xfrm>
          <a:off x="951853" y="1049387"/>
          <a:ext cx="931763" cy="493680"/>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Service Retainability</a:t>
          </a:r>
          <a:endParaRPr lang="en-GB" sz="1000" kern="1200" dirty="0"/>
        </a:p>
      </dsp:txBody>
      <dsp:txXfrm>
        <a:off x="966312" y="1063846"/>
        <a:ext cx="902845" cy="464762"/>
      </dsp:txXfrm>
    </dsp:sp>
    <dsp:sp modelId="{787FCBB1-DE16-4DD8-9173-6C860467C4C0}">
      <dsp:nvSpPr>
        <dsp:cNvPr id="0" name=""/>
        <dsp:cNvSpPr/>
      </dsp:nvSpPr>
      <dsp:spPr>
        <a:xfrm>
          <a:off x="951853"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WWW</a:t>
          </a:r>
          <a:endParaRPr lang="en-GB" sz="900" kern="1200" dirty="0"/>
        </a:p>
      </dsp:txBody>
      <dsp:txXfrm>
        <a:off x="965356" y="1586808"/>
        <a:ext cx="434034" cy="466674"/>
      </dsp:txXfrm>
    </dsp:sp>
    <dsp:sp modelId="{B1F62763-80D2-4DBB-ACCB-668D9E71CC2F}">
      <dsp:nvSpPr>
        <dsp:cNvPr id="0" name=""/>
        <dsp:cNvSpPr/>
      </dsp:nvSpPr>
      <dsp:spPr>
        <a:xfrm>
          <a:off x="951853"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MMS</a:t>
          </a:r>
          <a:endParaRPr lang="en-GB" sz="900" kern="1200" dirty="0"/>
        </a:p>
      </dsp:txBody>
      <dsp:txXfrm>
        <a:off x="965356" y="2110726"/>
        <a:ext cx="434034" cy="466674"/>
      </dsp:txXfrm>
    </dsp:sp>
    <dsp:sp modelId="{14DE8835-E8D9-4C2A-9E2D-C5A9ED6446C5}">
      <dsp:nvSpPr>
        <dsp:cNvPr id="0" name=""/>
        <dsp:cNvSpPr/>
      </dsp:nvSpPr>
      <dsp:spPr>
        <a:xfrm>
          <a:off x="1422575"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SMS</a:t>
          </a:r>
          <a:endParaRPr lang="en-GB" sz="900" kern="1200" dirty="0"/>
        </a:p>
      </dsp:txBody>
      <dsp:txXfrm>
        <a:off x="1436078" y="1586808"/>
        <a:ext cx="434034" cy="466674"/>
      </dsp:txXfrm>
    </dsp:sp>
    <dsp:sp modelId="{D2D0AB80-2CA2-4B78-BD2F-70DEE15CBEB6}">
      <dsp:nvSpPr>
        <dsp:cNvPr id="0" name=""/>
        <dsp:cNvSpPr/>
      </dsp:nvSpPr>
      <dsp:spPr>
        <a:xfrm>
          <a:off x="1422575"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X</a:t>
          </a:r>
          <a:endParaRPr lang="en-GB" sz="900" kern="1200" dirty="0"/>
        </a:p>
      </dsp:txBody>
      <dsp:txXfrm>
        <a:off x="1436078" y="2110726"/>
        <a:ext cx="434034" cy="466674"/>
      </dsp:txXfrm>
    </dsp:sp>
    <dsp:sp modelId="{C89E42C9-CAA9-40F5-809C-ABF8D81D30FF}">
      <dsp:nvSpPr>
        <dsp:cNvPr id="0" name=""/>
        <dsp:cNvSpPr/>
      </dsp:nvSpPr>
      <dsp:spPr>
        <a:xfrm>
          <a:off x="1902980" y="1049387"/>
          <a:ext cx="931763" cy="493680"/>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Service Integrity</a:t>
          </a:r>
          <a:endParaRPr lang="en-GB" sz="1000" kern="1200" dirty="0"/>
        </a:p>
      </dsp:txBody>
      <dsp:txXfrm>
        <a:off x="1917439" y="1063846"/>
        <a:ext cx="902845" cy="464762"/>
      </dsp:txXfrm>
    </dsp:sp>
    <dsp:sp modelId="{A3E34DC6-4E45-4F21-B26E-E72BC055A7E4}">
      <dsp:nvSpPr>
        <dsp:cNvPr id="0" name=""/>
        <dsp:cNvSpPr/>
      </dsp:nvSpPr>
      <dsp:spPr>
        <a:xfrm>
          <a:off x="1902980"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Web </a:t>
          </a:r>
        </a:p>
        <a:p>
          <a:pPr lvl="0" algn="ctr" defTabSz="400050">
            <a:lnSpc>
              <a:spcPct val="90000"/>
            </a:lnSpc>
            <a:spcBef>
              <a:spcPct val="0"/>
            </a:spcBef>
            <a:spcAft>
              <a:spcPct val="35000"/>
            </a:spcAft>
          </a:pPr>
          <a:r>
            <a:rPr lang="en-GB" sz="900" kern="1200" dirty="0" smtClean="0"/>
            <a:t>Radio</a:t>
          </a:r>
          <a:endParaRPr lang="en-GB" sz="900" kern="1200" dirty="0"/>
        </a:p>
      </dsp:txBody>
      <dsp:txXfrm>
        <a:off x="1916483" y="1586808"/>
        <a:ext cx="434034" cy="466674"/>
      </dsp:txXfrm>
    </dsp:sp>
    <dsp:sp modelId="{2D3C4C1A-5113-4FEE-AD75-75E982B16F3B}">
      <dsp:nvSpPr>
        <dsp:cNvPr id="0" name=""/>
        <dsp:cNvSpPr/>
      </dsp:nvSpPr>
      <dsp:spPr>
        <a:xfrm>
          <a:off x="1902980"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Y</a:t>
          </a:r>
          <a:endParaRPr lang="en-GB" sz="900" kern="1200" dirty="0"/>
        </a:p>
      </dsp:txBody>
      <dsp:txXfrm>
        <a:off x="1916483" y="2110726"/>
        <a:ext cx="434034" cy="466674"/>
      </dsp:txXfrm>
    </dsp:sp>
    <dsp:sp modelId="{43B5DCC8-5B1D-46DB-81B3-59FA96BE729E}">
      <dsp:nvSpPr>
        <dsp:cNvPr id="0" name=""/>
        <dsp:cNvSpPr/>
      </dsp:nvSpPr>
      <dsp:spPr>
        <a:xfrm>
          <a:off x="2373703" y="1573305"/>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Video</a:t>
          </a:r>
          <a:endParaRPr lang="en-GB" sz="900" kern="1200" dirty="0"/>
        </a:p>
      </dsp:txBody>
      <dsp:txXfrm>
        <a:off x="2387206" y="1586808"/>
        <a:ext cx="434034" cy="466674"/>
      </dsp:txXfrm>
    </dsp:sp>
    <dsp:sp modelId="{A4CD013C-9511-4B59-AB06-B1BC24524CD8}">
      <dsp:nvSpPr>
        <dsp:cNvPr id="0" name=""/>
        <dsp:cNvSpPr/>
      </dsp:nvSpPr>
      <dsp:spPr>
        <a:xfrm>
          <a:off x="2373703" y="2097223"/>
          <a:ext cx="461040" cy="49368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Z</a:t>
          </a:r>
          <a:endParaRPr lang="en-GB" sz="900" kern="1200" dirty="0"/>
        </a:p>
      </dsp:txBody>
      <dsp:txXfrm>
        <a:off x="2387206" y="2110726"/>
        <a:ext cx="434034" cy="466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6455-9B71-4D0A-95B8-253ECB7D9945}">
      <dsp:nvSpPr>
        <dsp:cNvPr id="0" name=""/>
        <dsp:cNvSpPr/>
      </dsp:nvSpPr>
      <dsp:spPr>
        <a:xfrm>
          <a:off x="0" y="264494"/>
          <a:ext cx="2970330" cy="7796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0531" tIns="187452" rIns="230531" bIns="64008" numCol="1" spcCol="1270" anchor="t" anchorCtr="0">
          <a:noAutofit/>
        </a:bodyPr>
        <a:lstStyle/>
        <a:p>
          <a:pPr marL="57150" lvl="1" indent="-57150" algn="l" defTabSz="400050">
            <a:lnSpc>
              <a:spcPct val="90000"/>
            </a:lnSpc>
            <a:spcBef>
              <a:spcPct val="0"/>
            </a:spcBef>
            <a:spcAft>
              <a:spcPct val="15000"/>
            </a:spcAft>
            <a:buChar char="••"/>
          </a:pPr>
          <a:r>
            <a:rPr lang="fi-FI" sz="900" kern="1200" noProof="0" dirty="0" smtClean="0"/>
            <a:t>The probability that a user can access a service when network is available</a:t>
          </a:r>
          <a:endParaRPr lang="en-GB" sz="900" kern="1200" noProof="0" dirty="0"/>
        </a:p>
        <a:p>
          <a:pPr marL="57150" lvl="1" indent="-57150" algn="l" defTabSz="400050">
            <a:lnSpc>
              <a:spcPct val="90000"/>
            </a:lnSpc>
            <a:spcBef>
              <a:spcPct val="0"/>
            </a:spcBef>
            <a:spcAft>
              <a:spcPct val="15000"/>
            </a:spcAft>
            <a:buChar char="••"/>
          </a:pPr>
          <a:r>
            <a:rPr lang="fi-FI" sz="900" kern="1200" noProof="0" dirty="0" smtClean="0"/>
            <a:t>E.g. Call Setup Success Rate, Data session setup success rate</a:t>
          </a:r>
          <a:endParaRPr lang="en-GB" sz="900" kern="1200" noProof="0" dirty="0"/>
        </a:p>
      </dsp:txBody>
      <dsp:txXfrm>
        <a:off x="0" y="264494"/>
        <a:ext cx="2970330" cy="779625"/>
      </dsp:txXfrm>
    </dsp:sp>
    <dsp:sp modelId="{58388A5A-8A94-4588-9A9E-9B225875920B}">
      <dsp:nvSpPr>
        <dsp:cNvPr id="0" name=""/>
        <dsp:cNvSpPr/>
      </dsp:nvSpPr>
      <dsp:spPr>
        <a:xfrm>
          <a:off x="148516" y="131654"/>
          <a:ext cx="2079231" cy="265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590" tIns="0" rIns="78590" bIns="0" numCol="1" spcCol="1270" anchor="ctr" anchorCtr="0">
          <a:noAutofit/>
        </a:bodyPr>
        <a:lstStyle/>
        <a:p>
          <a:pPr lvl="0" algn="l" defTabSz="400050">
            <a:lnSpc>
              <a:spcPct val="90000"/>
            </a:lnSpc>
            <a:spcBef>
              <a:spcPct val="0"/>
            </a:spcBef>
            <a:spcAft>
              <a:spcPct val="35000"/>
            </a:spcAft>
          </a:pPr>
          <a:r>
            <a:rPr lang="en-GB" sz="900" kern="1200" noProof="0" dirty="0" smtClean="0"/>
            <a:t>Accessibility</a:t>
          </a:r>
          <a:endParaRPr lang="en-GB" sz="900" kern="1200" noProof="0" dirty="0"/>
        </a:p>
      </dsp:txBody>
      <dsp:txXfrm>
        <a:off x="161485" y="144623"/>
        <a:ext cx="2053293" cy="239742"/>
      </dsp:txXfrm>
    </dsp:sp>
    <dsp:sp modelId="{514BF58A-9AB2-432B-99AD-4279EA3E04CC}">
      <dsp:nvSpPr>
        <dsp:cNvPr id="0" name=""/>
        <dsp:cNvSpPr/>
      </dsp:nvSpPr>
      <dsp:spPr>
        <a:xfrm>
          <a:off x="0" y="1225560"/>
          <a:ext cx="2970330" cy="7796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0531" tIns="187452" rIns="230531" bIns="64008" numCol="1" spcCol="1270" anchor="t" anchorCtr="0">
          <a:noAutofit/>
        </a:bodyPr>
        <a:lstStyle/>
        <a:p>
          <a:pPr marL="57150" lvl="1" indent="-57150" algn="l" defTabSz="400050">
            <a:lnSpc>
              <a:spcPct val="90000"/>
            </a:lnSpc>
            <a:spcBef>
              <a:spcPct val="0"/>
            </a:spcBef>
            <a:spcAft>
              <a:spcPct val="15000"/>
            </a:spcAft>
            <a:buChar char="••"/>
          </a:pPr>
          <a:r>
            <a:rPr lang="fi-FI" sz="900" kern="1200" noProof="0" dirty="0" smtClean="0"/>
            <a:t>Probability that the service is not interrupted during the connection</a:t>
          </a:r>
          <a:endParaRPr lang="en-GB" sz="900" kern="1200" noProof="0" dirty="0"/>
        </a:p>
        <a:p>
          <a:pPr marL="57150" lvl="1" indent="-57150" algn="l" defTabSz="400050">
            <a:lnSpc>
              <a:spcPct val="90000"/>
            </a:lnSpc>
            <a:spcBef>
              <a:spcPct val="0"/>
            </a:spcBef>
            <a:spcAft>
              <a:spcPct val="15000"/>
            </a:spcAft>
            <a:buChar char="••"/>
          </a:pPr>
          <a:r>
            <a:rPr lang="fi-FI" sz="900" kern="1200" noProof="0" dirty="0" smtClean="0"/>
            <a:t>E.g. Call drop rate, PDP context cut-off ratio</a:t>
          </a:r>
          <a:endParaRPr lang="en-GB" sz="900" kern="1200" noProof="0" dirty="0"/>
        </a:p>
      </dsp:txBody>
      <dsp:txXfrm>
        <a:off x="0" y="1225560"/>
        <a:ext cx="2970330" cy="779625"/>
      </dsp:txXfrm>
    </dsp:sp>
    <dsp:sp modelId="{A8C8E93D-4F8D-465B-B07F-92FD2C741E65}">
      <dsp:nvSpPr>
        <dsp:cNvPr id="0" name=""/>
        <dsp:cNvSpPr/>
      </dsp:nvSpPr>
      <dsp:spPr>
        <a:xfrm>
          <a:off x="148516" y="1092720"/>
          <a:ext cx="2079231" cy="265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590" tIns="0" rIns="78590" bIns="0" numCol="1" spcCol="1270" anchor="ctr" anchorCtr="0">
          <a:noAutofit/>
        </a:bodyPr>
        <a:lstStyle/>
        <a:p>
          <a:pPr lvl="0" algn="l" defTabSz="400050">
            <a:lnSpc>
              <a:spcPct val="90000"/>
            </a:lnSpc>
            <a:spcBef>
              <a:spcPct val="0"/>
            </a:spcBef>
            <a:spcAft>
              <a:spcPct val="35000"/>
            </a:spcAft>
          </a:pPr>
          <a:r>
            <a:rPr lang="en-GB" sz="900" kern="1200" noProof="0" dirty="0" smtClean="0"/>
            <a:t>Retainability</a:t>
          </a:r>
          <a:endParaRPr lang="en-GB" sz="900" kern="1200" noProof="0" dirty="0"/>
        </a:p>
      </dsp:txBody>
      <dsp:txXfrm>
        <a:off x="161485" y="1105689"/>
        <a:ext cx="2053293" cy="239742"/>
      </dsp:txXfrm>
    </dsp:sp>
    <dsp:sp modelId="{C92ACB7B-208A-4550-BB74-41149F7FE7A3}">
      <dsp:nvSpPr>
        <dsp:cNvPr id="0" name=""/>
        <dsp:cNvSpPr/>
      </dsp:nvSpPr>
      <dsp:spPr>
        <a:xfrm>
          <a:off x="0" y="2186625"/>
          <a:ext cx="2970330" cy="6520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0531" tIns="187452" rIns="230531" bIns="64008" numCol="1" spcCol="1270" anchor="t" anchorCtr="0">
          <a:noAutofit/>
        </a:bodyPr>
        <a:lstStyle/>
        <a:p>
          <a:pPr marL="57150" lvl="1" indent="-57150" algn="l" defTabSz="400050">
            <a:lnSpc>
              <a:spcPct val="90000"/>
            </a:lnSpc>
            <a:spcBef>
              <a:spcPct val="0"/>
            </a:spcBef>
            <a:spcAft>
              <a:spcPct val="15000"/>
            </a:spcAft>
            <a:buChar char="••"/>
          </a:pPr>
          <a:r>
            <a:rPr lang="fi-FI" sz="900" kern="1200" noProof="0" dirty="0" smtClean="0"/>
            <a:t>The service quality when service is in use, up and running</a:t>
          </a:r>
          <a:endParaRPr lang="en-GB" sz="900" kern="1200" noProof="0" dirty="0"/>
        </a:p>
        <a:p>
          <a:pPr marL="57150" lvl="1" indent="-57150" algn="l" defTabSz="400050">
            <a:lnSpc>
              <a:spcPct val="90000"/>
            </a:lnSpc>
            <a:spcBef>
              <a:spcPct val="0"/>
            </a:spcBef>
            <a:spcAft>
              <a:spcPct val="15000"/>
            </a:spcAft>
            <a:buChar char="••"/>
          </a:pPr>
          <a:r>
            <a:rPr lang="fi-FI" sz="900" kern="1200" noProof="0" dirty="0" smtClean="0"/>
            <a:t>E.g. bitrate, voice quality, call setup time</a:t>
          </a:r>
          <a:endParaRPr lang="en-GB" sz="900" kern="1200" noProof="0" dirty="0"/>
        </a:p>
      </dsp:txBody>
      <dsp:txXfrm>
        <a:off x="0" y="2186625"/>
        <a:ext cx="2970330" cy="652050"/>
      </dsp:txXfrm>
    </dsp:sp>
    <dsp:sp modelId="{40FB2113-BE55-4B4D-8CA2-8E98C2222F3F}">
      <dsp:nvSpPr>
        <dsp:cNvPr id="0" name=""/>
        <dsp:cNvSpPr/>
      </dsp:nvSpPr>
      <dsp:spPr>
        <a:xfrm>
          <a:off x="148516" y="2053785"/>
          <a:ext cx="2079231" cy="2656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590" tIns="0" rIns="78590" bIns="0" numCol="1" spcCol="1270" anchor="ctr" anchorCtr="0">
          <a:noAutofit/>
        </a:bodyPr>
        <a:lstStyle/>
        <a:p>
          <a:pPr lvl="0" algn="l" defTabSz="400050">
            <a:lnSpc>
              <a:spcPct val="90000"/>
            </a:lnSpc>
            <a:spcBef>
              <a:spcPct val="0"/>
            </a:spcBef>
            <a:spcAft>
              <a:spcPct val="35000"/>
            </a:spcAft>
          </a:pPr>
          <a:r>
            <a:rPr lang="en-GB" sz="900" kern="1200" noProof="0" dirty="0" smtClean="0"/>
            <a:t>Integrity</a:t>
          </a:r>
          <a:endParaRPr lang="en-GB" sz="900" kern="1200" noProof="0" dirty="0"/>
        </a:p>
      </dsp:txBody>
      <dsp:txXfrm>
        <a:off x="161485" y="2066754"/>
        <a:ext cx="2053293" cy="239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9923-49E8-455A-8BCF-77AED39B5E2E}">
      <dsp:nvSpPr>
        <dsp:cNvPr id="0" name=""/>
        <dsp:cNvSpPr/>
      </dsp:nvSpPr>
      <dsp:spPr>
        <a:xfrm rot="5400000">
          <a:off x="772760" y="876314"/>
          <a:ext cx="588277" cy="978880"/>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2F83A78-D57B-485D-B1CF-C5CED10A6092}">
      <dsp:nvSpPr>
        <dsp:cNvPr id="0" name=""/>
        <dsp:cNvSpPr/>
      </dsp:nvSpPr>
      <dsp:spPr>
        <a:xfrm>
          <a:off x="674561" y="1168788"/>
          <a:ext cx="883738" cy="77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GB" sz="1000" kern="1200" noProof="0" dirty="0" smtClean="0"/>
            <a:t>Network Availability</a:t>
          </a:r>
          <a:endParaRPr lang="en-GB" sz="1000" kern="1200" noProof="0" dirty="0"/>
        </a:p>
      </dsp:txBody>
      <dsp:txXfrm>
        <a:off x="674561" y="1168788"/>
        <a:ext cx="883738" cy="774648"/>
      </dsp:txXfrm>
    </dsp:sp>
    <dsp:sp modelId="{B43A2F7E-F600-4F15-B30F-9796B011652D}">
      <dsp:nvSpPr>
        <dsp:cNvPr id="0" name=""/>
        <dsp:cNvSpPr/>
      </dsp:nvSpPr>
      <dsp:spPr>
        <a:xfrm>
          <a:off x="1391557" y="804248"/>
          <a:ext cx="166743" cy="166743"/>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235F75-EA8F-468C-9E56-7770BFCEDD9C}">
      <dsp:nvSpPr>
        <dsp:cNvPr id="0" name=""/>
        <dsp:cNvSpPr/>
      </dsp:nvSpPr>
      <dsp:spPr>
        <a:xfrm rot="5400000">
          <a:off x="1854628" y="608605"/>
          <a:ext cx="588277" cy="978880"/>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198996-85A4-4786-8B60-67A59B298AAD}">
      <dsp:nvSpPr>
        <dsp:cNvPr id="0" name=""/>
        <dsp:cNvSpPr/>
      </dsp:nvSpPr>
      <dsp:spPr>
        <a:xfrm>
          <a:off x="1756430" y="901079"/>
          <a:ext cx="883738" cy="77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GB" sz="1000" kern="1200" noProof="0" dirty="0" smtClean="0"/>
            <a:t>Network Accessibility</a:t>
          </a:r>
          <a:endParaRPr lang="en-GB" sz="1000" kern="1200" noProof="0" dirty="0"/>
        </a:p>
      </dsp:txBody>
      <dsp:txXfrm>
        <a:off x="1756430" y="901079"/>
        <a:ext cx="883738" cy="774648"/>
      </dsp:txXfrm>
    </dsp:sp>
    <dsp:sp modelId="{8C96BDAD-83AC-40E1-BC49-12018134BB01}">
      <dsp:nvSpPr>
        <dsp:cNvPr id="0" name=""/>
        <dsp:cNvSpPr/>
      </dsp:nvSpPr>
      <dsp:spPr>
        <a:xfrm>
          <a:off x="2473425" y="536539"/>
          <a:ext cx="166743" cy="166743"/>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8234BD-0CE8-40BC-8805-277D2315C127}">
      <dsp:nvSpPr>
        <dsp:cNvPr id="0" name=""/>
        <dsp:cNvSpPr/>
      </dsp:nvSpPr>
      <dsp:spPr>
        <a:xfrm rot="5400000">
          <a:off x="2936497" y="340895"/>
          <a:ext cx="588277" cy="978880"/>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41D5976-16E2-449C-BCBE-757EC41D6539}">
      <dsp:nvSpPr>
        <dsp:cNvPr id="0" name=""/>
        <dsp:cNvSpPr/>
      </dsp:nvSpPr>
      <dsp:spPr>
        <a:xfrm>
          <a:off x="2838298" y="633370"/>
          <a:ext cx="883738" cy="77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GB" sz="1000" kern="1200" noProof="0" dirty="0" smtClean="0"/>
            <a:t>Service Accessibility</a:t>
          </a:r>
          <a:endParaRPr lang="en-GB" sz="1000" kern="1200" noProof="0" dirty="0"/>
        </a:p>
      </dsp:txBody>
      <dsp:txXfrm>
        <a:off x="2838298" y="633370"/>
        <a:ext cx="883738" cy="774648"/>
      </dsp:txXfrm>
    </dsp:sp>
    <dsp:sp modelId="{96030402-126A-4751-A636-4735308CF07F}">
      <dsp:nvSpPr>
        <dsp:cNvPr id="0" name=""/>
        <dsp:cNvSpPr/>
      </dsp:nvSpPr>
      <dsp:spPr>
        <a:xfrm>
          <a:off x="3555294" y="268829"/>
          <a:ext cx="166743" cy="166743"/>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757B2F-1FAA-4B1C-8A1E-34D1B7CE1B0D}">
      <dsp:nvSpPr>
        <dsp:cNvPr id="0" name=""/>
        <dsp:cNvSpPr/>
      </dsp:nvSpPr>
      <dsp:spPr>
        <a:xfrm rot="5400000">
          <a:off x="4018365" y="73186"/>
          <a:ext cx="588277" cy="978880"/>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6AC4F6E-C140-4960-8A02-FCB4C88C6FE5}">
      <dsp:nvSpPr>
        <dsp:cNvPr id="0" name=""/>
        <dsp:cNvSpPr/>
      </dsp:nvSpPr>
      <dsp:spPr>
        <a:xfrm>
          <a:off x="3920167" y="365660"/>
          <a:ext cx="883738" cy="77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GB" sz="1000" kern="1200" noProof="0" dirty="0" smtClean="0"/>
            <a:t>Service Retainability</a:t>
          </a:r>
          <a:endParaRPr lang="en-GB" sz="1000" kern="1200" noProof="0" dirty="0"/>
        </a:p>
      </dsp:txBody>
      <dsp:txXfrm>
        <a:off x="3920167" y="365660"/>
        <a:ext cx="883738" cy="774648"/>
      </dsp:txXfrm>
    </dsp:sp>
    <dsp:sp modelId="{31D3F309-9280-44A5-9162-1120A82DB715}">
      <dsp:nvSpPr>
        <dsp:cNvPr id="0" name=""/>
        <dsp:cNvSpPr/>
      </dsp:nvSpPr>
      <dsp:spPr>
        <a:xfrm>
          <a:off x="4637162" y="1120"/>
          <a:ext cx="166743" cy="166743"/>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BBFAA45-5CFF-4384-BA83-A42366BA14DF}">
      <dsp:nvSpPr>
        <dsp:cNvPr id="0" name=""/>
        <dsp:cNvSpPr/>
      </dsp:nvSpPr>
      <dsp:spPr>
        <a:xfrm rot="5400000">
          <a:off x="5100234" y="-194522"/>
          <a:ext cx="588277" cy="978880"/>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D5BD51-A069-4A24-AF42-F01712DF2768}">
      <dsp:nvSpPr>
        <dsp:cNvPr id="0" name=""/>
        <dsp:cNvSpPr/>
      </dsp:nvSpPr>
      <dsp:spPr>
        <a:xfrm>
          <a:off x="5002035" y="97951"/>
          <a:ext cx="883738" cy="774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GB" sz="1000" kern="1200" noProof="0" dirty="0" smtClean="0"/>
            <a:t>Service Integrity</a:t>
          </a:r>
          <a:endParaRPr lang="en-GB" sz="1000" kern="1200" noProof="0" dirty="0"/>
        </a:p>
      </dsp:txBody>
      <dsp:txXfrm>
        <a:off x="5002035" y="97951"/>
        <a:ext cx="883738" cy="7746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DD5C8C92-3CAA-4B5A-B841-1874F20439AA}" type="datetimeFigureOut">
              <a:rPr lang="en-GB" smtClean="0"/>
              <a:t>15/04/2014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0"/>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0"/>
            <a:ext cx="2945659" cy="496411"/>
          </a:xfrm>
          <a:prstGeom prst="rect">
            <a:avLst/>
          </a:prstGeom>
        </p:spPr>
        <p:txBody>
          <a:bodyPr vert="horz" lIns="91440" tIns="45720" rIns="91440" bIns="45720" rtlCol="0" anchor="b"/>
          <a:lstStyle>
            <a:lvl1pPr algn="r">
              <a:defRPr sz="1200"/>
            </a:lvl1pPr>
          </a:lstStyle>
          <a:p>
            <a:fld id="{943A8971-AFAE-463B-97E8-B4A45F8DEEE2}" type="slidenum">
              <a:rPr lang="en-GB" smtClean="0"/>
              <a:t>‹#›</a:t>
            </a:fld>
            <a:endParaRPr lang="en-GB"/>
          </a:p>
        </p:txBody>
      </p:sp>
    </p:spTree>
    <p:extLst>
      <p:ext uri="{BB962C8B-B14F-4D97-AF65-F5344CB8AC3E}">
        <p14:creationId xmlns:p14="http://schemas.microsoft.com/office/powerpoint/2010/main" val="1147460372"/>
      </p:ext>
    </p:extLst>
  </p:cSld>
  <p:clrMap bg1="lt1" tx1="dk1" bg2="lt2" tx2="dk2" accent1="accent1" accent2="accent2" accent3="accent3" accent4="accent4" accent5="accent5" accent6="accent6" hlink="hlink" folHlink="folHlink"/>
  <p:notesStyle>
    <a:lvl1pPr marL="0" algn="l" defTabSz="914296" rtl="0" eaLnBrk="1" latinLnBrk="0" hangingPunct="1">
      <a:defRPr sz="1200" kern="1200">
        <a:solidFill>
          <a:schemeClr val="tx1"/>
        </a:solidFill>
        <a:latin typeface="+mn-lt"/>
        <a:ea typeface="+mn-ea"/>
        <a:cs typeface="+mn-cs"/>
      </a:defRPr>
    </a:lvl1pPr>
    <a:lvl2pPr marL="457148"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5"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7" algn="l" defTabSz="914296" rtl="0" eaLnBrk="1" latinLnBrk="0" hangingPunct="1">
      <a:defRPr sz="1200" kern="1200">
        <a:solidFill>
          <a:schemeClr val="tx1"/>
        </a:solidFill>
        <a:latin typeface="+mn-lt"/>
        <a:ea typeface="+mn-ea"/>
        <a:cs typeface="+mn-cs"/>
      </a:defRPr>
    </a:lvl8pPr>
    <a:lvl9pPr marL="3657185"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AEC9281D-3A62-4EB5-9D27-4C0171BAC78B}" type="slidenum">
              <a:rPr lang="en-US" altLang="en-US" sz="1200"/>
              <a:pPr/>
              <a:t>1</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15985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3A8971-AFAE-463B-97E8-B4A45F8DEEE2}" type="slidenum">
              <a:rPr lang="en-GB" smtClean="0"/>
              <a:t>36</a:t>
            </a:fld>
            <a:endParaRPr lang="en-GB"/>
          </a:p>
        </p:txBody>
      </p:sp>
    </p:spTree>
    <p:extLst>
      <p:ext uri="{BB962C8B-B14F-4D97-AF65-F5344CB8AC3E}">
        <p14:creationId xmlns:p14="http://schemas.microsoft.com/office/powerpoint/2010/main" val="263503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A8971-AFAE-463B-97E8-B4A45F8DEEE2}" type="slidenum">
              <a:rPr lang="en-GB" smtClean="0"/>
              <a:t>3</a:t>
            </a:fld>
            <a:endParaRPr lang="en-GB"/>
          </a:p>
        </p:txBody>
      </p:sp>
    </p:spTree>
    <p:extLst>
      <p:ext uri="{BB962C8B-B14F-4D97-AF65-F5344CB8AC3E}">
        <p14:creationId xmlns:p14="http://schemas.microsoft.com/office/powerpoint/2010/main" val="57993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3A8971-AFAE-463B-97E8-B4A45F8DEEE2}" type="slidenum">
              <a:rPr lang="en-GB" smtClean="0"/>
              <a:t>6</a:t>
            </a:fld>
            <a:endParaRPr lang="en-GB"/>
          </a:p>
        </p:txBody>
      </p:sp>
    </p:spTree>
    <p:extLst>
      <p:ext uri="{BB962C8B-B14F-4D97-AF65-F5344CB8AC3E}">
        <p14:creationId xmlns:p14="http://schemas.microsoft.com/office/powerpoint/2010/main" val="322878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3A8971-AFAE-463B-97E8-B4A45F8DEEE2}" type="slidenum">
              <a:rPr lang="en-GB" smtClean="0"/>
              <a:t>7</a:t>
            </a:fld>
            <a:endParaRPr lang="en-GB"/>
          </a:p>
        </p:txBody>
      </p:sp>
    </p:spTree>
    <p:extLst>
      <p:ext uri="{BB962C8B-B14F-4D97-AF65-F5344CB8AC3E}">
        <p14:creationId xmlns:p14="http://schemas.microsoft.com/office/powerpoint/2010/main" val="280395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Game has changed: bitrate is no longer the only bottleneck of the end-user QoS. Different apps have different bottlenecks.</a:t>
            </a:r>
            <a:r>
              <a:rPr lang="en-GB" baseline="0" dirty="0" smtClean="0"/>
              <a:t> Bitrate is important but it does not give the whole picture.</a:t>
            </a:r>
            <a:endParaRPr lang="en-GB" dirty="0"/>
          </a:p>
        </p:txBody>
      </p:sp>
      <p:sp>
        <p:nvSpPr>
          <p:cNvPr id="4" name="Slide Number Placeholder 3"/>
          <p:cNvSpPr>
            <a:spLocks noGrp="1"/>
          </p:cNvSpPr>
          <p:nvPr>
            <p:ph type="sldNum" sz="quarter" idx="10"/>
          </p:nvPr>
        </p:nvSpPr>
        <p:spPr/>
        <p:txBody>
          <a:bodyPr/>
          <a:lstStyle/>
          <a:p>
            <a:fld id="{943A8971-AFAE-463B-97E8-B4A45F8DEEE2}" type="slidenum">
              <a:rPr lang="en-GB" smtClean="0"/>
              <a:t>8</a:t>
            </a:fld>
            <a:endParaRPr lang="en-GB"/>
          </a:p>
        </p:txBody>
      </p:sp>
    </p:spTree>
    <p:extLst>
      <p:ext uri="{BB962C8B-B14F-4D97-AF65-F5344CB8AC3E}">
        <p14:creationId xmlns:p14="http://schemas.microsoft.com/office/powerpoint/2010/main" val="339067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so</a:t>
            </a:r>
            <a:r>
              <a:rPr lang="en-GB" baseline="0" dirty="0" smtClean="0"/>
              <a:t> many different bitrates, that nobody can be sure of nothing. The gap between the promise and the delivery is widening. Regulators should counteract the development.</a:t>
            </a:r>
            <a:endParaRPr lang="en-GB" dirty="0"/>
          </a:p>
        </p:txBody>
      </p:sp>
      <p:sp>
        <p:nvSpPr>
          <p:cNvPr id="4" name="Slide Number Placeholder 3"/>
          <p:cNvSpPr>
            <a:spLocks noGrp="1"/>
          </p:cNvSpPr>
          <p:nvPr>
            <p:ph type="sldNum" sz="quarter" idx="10"/>
          </p:nvPr>
        </p:nvSpPr>
        <p:spPr/>
        <p:txBody>
          <a:bodyPr/>
          <a:lstStyle/>
          <a:p>
            <a:fld id="{943A8971-AFAE-463B-97E8-B4A45F8DEEE2}" type="slidenum">
              <a:rPr lang="en-GB" smtClean="0"/>
              <a:t>12</a:t>
            </a:fld>
            <a:endParaRPr lang="en-GB"/>
          </a:p>
        </p:txBody>
      </p:sp>
    </p:spTree>
    <p:extLst>
      <p:ext uri="{BB962C8B-B14F-4D97-AF65-F5344CB8AC3E}">
        <p14:creationId xmlns:p14="http://schemas.microsoft.com/office/powerpoint/2010/main" val="253556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CDR = CRM,</a:t>
            </a:r>
            <a:r>
              <a:rPr lang="fi-FI" baseline="0" dirty="0" smtClean="0"/>
              <a:t> customer relationship managent</a:t>
            </a:r>
            <a:r>
              <a:rPr lang="fi-FI" dirty="0" smtClean="0"/>
              <a:t> </a:t>
            </a:r>
            <a:endParaRPr lang="fi-FI" dirty="0"/>
          </a:p>
        </p:txBody>
      </p:sp>
      <p:sp>
        <p:nvSpPr>
          <p:cNvPr id="4" name="Slide Number Placeholder 3"/>
          <p:cNvSpPr>
            <a:spLocks noGrp="1"/>
          </p:cNvSpPr>
          <p:nvPr>
            <p:ph type="sldNum" sz="quarter" idx="10"/>
          </p:nvPr>
        </p:nvSpPr>
        <p:spPr/>
        <p:txBody>
          <a:bodyPr/>
          <a:lstStyle/>
          <a:p>
            <a:fld id="{943A8971-AFAE-463B-97E8-B4A45F8DEEE2}" type="slidenum">
              <a:rPr lang="en-GB" smtClean="0"/>
              <a:t>20</a:t>
            </a:fld>
            <a:endParaRPr lang="en-GB"/>
          </a:p>
        </p:txBody>
      </p:sp>
    </p:spTree>
    <p:extLst>
      <p:ext uri="{BB962C8B-B14F-4D97-AF65-F5344CB8AC3E}">
        <p14:creationId xmlns:p14="http://schemas.microsoft.com/office/powerpoint/2010/main" val="31810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importance of bitrate improvement decreases while the bitrate increases. Instead</a:t>
            </a:r>
            <a:r>
              <a:rPr lang="en-GB" baseline="0" dirty="0" smtClean="0"/>
              <a:t> of comparing the operators by bitrates, the benchmarks should measure more meaningful attributes, e.g. WWW page waiting time. WWW page waiting time is something that everyone understands, hence benchmarking it enables apples to apples comparison.</a:t>
            </a:r>
            <a:endParaRPr lang="en-GB" dirty="0"/>
          </a:p>
        </p:txBody>
      </p:sp>
      <p:sp>
        <p:nvSpPr>
          <p:cNvPr id="4" name="Slide Number Placeholder 3"/>
          <p:cNvSpPr>
            <a:spLocks noGrp="1"/>
          </p:cNvSpPr>
          <p:nvPr>
            <p:ph type="sldNum" sz="quarter" idx="10"/>
          </p:nvPr>
        </p:nvSpPr>
        <p:spPr/>
        <p:txBody>
          <a:bodyPr/>
          <a:lstStyle/>
          <a:p>
            <a:fld id="{943A8971-AFAE-463B-97E8-B4A45F8DEEE2}" type="slidenum">
              <a:rPr lang="en-GB" smtClean="0"/>
              <a:t>29</a:t>
            </a:fld>
            <a:endParaRPr lang="en-GB"/>
          </a:p>
        </p:txBody>
      </p:sp>
    </p:spTree>
    <p:extLst>
      <p:ext uri="{BB962C8B-B14F-4D97-AF65-F5344CB8AC3E}">
        <p14:creationId xmlns:p14="http://schemas.microsoft.com/office/powerpoint/2010/main" val="317054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Technology agnostic, device specific</a:t>
            </a:r>
            <a:r>
              <a:rPr lang="fi-FI" baseline="0" dirty="0" smtClean="0"/>
              <a:t> delays not taken into account</a:t>
            </a:r>
            <a:endParaRPr lang="fi-FI" dirty="0"/>
          </a:p>
        </p:txBody>
      </p:sp>
      <p:sp>
        <p:nvSpPr>
          <p:cNvPr id="4" name="Slide Number Placeholder 3"/>
          <p:cNvSpPr>
            <a:spLocks noGrp="1"/>
          </p:cNvSpPr>
          <p:nvPr>
            <p:ph type="sldNum" sz="quarter" idx="10"/>
          </p:nvPr>
        </p:nvSpPr>
        <p:spPr/>
        <p:txBody>
          <a:bodyPr/>
          <a:lstStyle/>
          <a:p>
            <a:fld id="{943A8971-AFAE-463B-97E8-B4A45F8DEEE2}" type="slidenum">
              <a:rPr lang="en-GB" smtClean="0"/>
              <a:t>34</a:t>
            </a:fld>
            <a:endParaRPr lang="en-GB"/>
          </a:p>
        </p:txBody>
      </p:sp>
    </p:spTree>
    <p:extLst>
      <p:ext uri="{BB962C8B-B14F-4D97-AF65-F5344CB8AC3E}">
        <p14:creationId xmlns:p14="http://schemas.microsoft.com/office/powerpoint/2010/main" val="2924648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df"/><Relationship Id="rId2" Type="http://schemas.openxmlformats.org/officeDocument/2006/relationships/image" Target="../media/image2.png"/><Relationship Id="rId1" Type="http://schemas.openxmlformats.org/officeDocument/2006/relationships/slideMaster" Target="../slideMasters/slideMaster1.xml"/><Relationship Id="rId10" Type="http://schemas.openxmlformats.org/officeDocument/2006/relationships/image" Target="../media/image4.pn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10" Type="http://schemas.openxmlformats.org/officeDocument/2006/relationships/image" Target="../media/image4.png"/><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9"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df"/><Relationship Id="rId1" Type="http://schemas.openxmlformats.org/officeDocument/2006/relationships/slideMaster" Target="../slideMasters/slideMaster1.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3" name="Picture 12" descr="Screen Shot 2012-05-17 at 08.44.37.png"/>
          <p:cNvPicPr>
            <a:picLocks noChangeAspect="1"/>
          </p:cNvPicPr>
          <p:nvPr userDrawn="1"/>
        </p:nvPicPr>
        <p:blipFill>
          <a:blip r:embed="rId2">
            <a:duotone>
              <a:schemeClr val="accent3">
                <a:shade val="45000"/>
                <a:satMod val="135000"/>
              </a:schemeClr>
              <a:prstClr val="white"/>
            </a:duotone>
          </a:blip>
          <a:srcRect r="23354" b="47830"/>
          <a:stretch>
            <a:fillRect/>
          </a:stretch>
        </p:blipFill>
        <p:spPr>
          <a:xfrm>
            <a:off x="3707904" y="841613"/>
            <a:ext cx="5436095" cy="3458329"/>
          </a:xfrm>
          <a:prstGeom prst="rect">
            <a:avLst/>
          </a:prstGeom>
        </p:spPr>
      </p:pic>
      <p:pic>
        <p:nvPicPr>
          <p:cNvPr id="17" name="Picture 1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0"/>
            <a:ext cx="9144000" cy="771550"/>
          </a:xfrm>
          <a:prstGeom prst="rect">
            <a:avLst/>
          </a:prstGeom>
        </p:spPr>
      </p:pic>
      <p:pic>
        <p:nvPicPr>
          <p:cNvPr id="10" name="Picture 2" descr="C:\Users\omnimva\Pictures\OT Logos\OT Logo blue.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7505" y="3939903"/>
            <a:ext cx="2128671" cy="250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331640" y="4416903"/>
            <a:ext cx="7712968" cy="324036"/>
          </a:xfrm>
        </p:spPr>
        <p:txBody>
          <a:bodyPr anchor="ctr"/>
          <a:lstStyle>
            <a:lvl1pPr marL="0" indent="0" algn="r">
              <a:buNone/>
              <a:defRPr sz="2200" b="0"/>
            </a:lvl1pPr>
            <a:lvl2pPr algn="r">
              <a:defRPr/>
            </a:lvl2pPr>
            <a:lvl3pPr algn="r">
              <a:defRPr/>
            </a:lvl3pPr>
            <a:lvl4pPr algn="r">
              <a:defRPr/>
            </a:lvl4pPr>
            <a:lvl5pPr algn="r">
              <a:defRPr/>
            </a:lvl5pPr>
          </a:lstStyle>
          <a:p>
            <a:pPr lvl="0"/>
            <a:r>
              <a:rPr lang="en-US" smtClean="0"/>
              <a:t>Click to edit Master text styles</a:t>
            </a:r>
          </a:p>
        </p:txBody>
      </p:sp>
      <p:sp>
        <p:nvSpPr>
          <p:cNvPr id="8" name="Text Placeholder 3"/>
          <p:cNvSpPr>
            <a:spLocks noGrp="1"/>
          </p:cNvSpPr>
          <p:nvPr>
            <p:ph type="body" sz="quarter" idx="11"/>
          </p:nvPr>
        </p:nvSpPr>
        <p:spPr>
          <a:xfrm>
            <a:off x="1331640" y="4794945"/>
            <a:ext cx="7704856" cy="270030"/>
          </a:xfrm>
        </p:spPr>
        <p:txBody>
          <a:bodyPr anchor="ctr"/>
          <a:lstStyle>
            <a:lvl1pPr marL="0" indent="0" algn="r">
              <a:buNone/>
              <a:defRPr sz="1600" b="0"/>
            </a:lvl1pPr>
            <a:lvl2pPr algn="r">
              <a:defRPr/>
            </a:lvl2pPr>
            <a:lvl3pPr algn="r">
              <a:defRPr/>
            </a:lvl3pPr>
            <a:lvl4pPr algn="r">
              <a:defRPr/>
            </a:lvl4pPr>
            <a:lvl5pPr algn="r">
              <a:defRPr/>
            </a:lvl5pPr>
          </a:lstStyle>
          <a:p>
            <a:pPr lvl="0"/>
            <a:r>
              <a:rPr lang="en-US" smtClean="0"/>
              <a:t>Click to edit Master text styles</a:t>
            </a:r>
          </a:p>
        </p:txBody>
      </p:sp>
      <p:sp>
        <p:nvSpPr>
          <p:cNvPr id="7" name="Rectangle 5"/>
          <p:cNvSpPr>
            <a:spLocks noChangeArrowheads="1"/>
          </p:cNvSpPr>
          <p:nvPr userDrawn="1"/>
        </p:nvSpPr>
        <p:spPr bwMode="auto">
          <a:xfrm>
            <a:off x="2384" y="154949"/>
            <a:ext cx="9139237" cy="461655"/>
          </a:xfrm>
          <a:prstGeom prst="rect">
            <a:avLst/>
          </a:prstGeom>
          <a:noFill/>
          <a:ln>
            <a:noFill/>
          </a:ln>
          <a:extLst/>
        </p:spPr>
        <p:txBody>
          <a:bodyPr wrap="square" lIns="91430" tIns="45715" rIns="91430" bIns="45715" anchor="ctr">
            <a:spAutoFit/>
          </a:bodyPr>
          <a:lstStyle/>
          <a:p>
            <a:pPr algn="ctr" eaLnBrk="0" hangingPunct="0"/>
            <a:r>
              <a:rPr lang="fi-FI" sz="2400" b="0" smtClean="0">
                <a:solidFill>
                  <a:schemeClr val="tx1"/>
                </a:solidFill>
                <a:latin typeface="+mj-lt"/>
                <a:cs typeface="Tahoma" pitchFamily="34" charset="0"/>
              </a:rPr>
              <a:t>STRAIGHTFORWARD</a:t>
            </a:r>
            <a:r>
              <a:rPr lang="fi-FI" sz="2400" b="0" smtClean="0">
                <a:solidFill>
                  <a:schemeClr val="tx1"/>
                </a:solidFill>
                <a:latin typeface="Verdana" pitchFamily="34" charset="0"/>
                <a:cs typeface="Tahoma" pitchFamily="34" charset="0"/>
              </a:rPr>
              <a:t> | TRUSTED | </a:t>
            </a:r>
            <a:r>
              <a:rPr lang="fi-FI" sz="2400" b="0" smtClean="0">
                <a:solidFill>
                  <a:schemeClr val="tx1"/>
                </a:solidFill>
                <a:latin typeface="Verdana" pitchFamily="34" charset="0"/>
              </a:rPr>
              <a:t>INTELLIGENT</a:t>
            </a:r>
            <a:endParaRPr lang="fi-FI" sz="2400" b="0" dirty="0">
              <a:solidFill>
                <a:schemeClr val="tx1"/>
              </a:solidFill>
              <a:latin typeface="Verdana" pitchFamily="34" charset="0"/>
            </a:endParaRPr>
          </a:p>
        </p:txBody>
      </p:sp>
      <p:cxnSp>
        <p:nvCxnSpPr>
          <p:cNvPr id="12" name="Straight Connector 11"/>
          <p:cNvCxnSpPr/>
          <p:nvPr userDrawn="1"/>
        </p:nvCxnSpPr>
        <p:spPr bwMode="auto">
          <a:xfrm>
            <a:off x="0" y="4299942"/>
            <a:ext cx="9144000"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userDrawn="1"/>
        </p:nvCxnSpPr>
        <p:spPr>
          <a:xfrm>
            <a:off x="-6350" y="818157"/>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349" y="771550"/>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279001"/>
      </p:ext>
    </p:extLst>
  </p:cSld>
  <p:clrMapOvr>
    <a:masterClrMapping/>
  </p:clrMapOvr>
  <p:transition spd="med" advTm="7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no content, lines, logo">
    <p:spTree>
      <p:nvGrpSpPr>
        <p:cNvPr id="1" name=""/>
        <p:cNvGrpSpPr/>
        <p:nvPr/>
      </p:nvGrpSpPr>
      <p:grpSpPr>
        <a:xfrm>
          <a:off x="0" y="0"/>
          <a:ext cx="0" cy="0"/>
          <a:chOff x="0" y="0"/>
          <a:chExt cx="0" cy="0"/>
        </a:xfrm>
      </p:grpSpPr>
      <p:cxnSp>
        <p:nvCxnSpPr>
          <p:cNvPr id="7" name="Straight Connector 6"/>
          <p:cNvCxnSpPr/>
          <p:nvPr userDrawn="1"/>
        </p:nvCxnSpPr>
        <p:spPr bwMode="auto">
          <a:xfrm>
            <a:off x="0" y="627534"/>
            <a:ext cx="9144000" cy="0"/>
          </a:xfrm>
          <a:prstGeom prst="line">
            <a:avLst/>
          </a:prstGeom>
          <a:ln w="6350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4" name="Rectangle 2"/>
          <p:cNvSpPr>
            <a:spLocks noGrp="1" noChangeArrowheads="1"/>
          </p:cNvSpPr>
          <p:nvPr>
            <p:ph type="title" hasCustomPrompt="1"/>
          </p:nvPr>
        </p:nvSpPr>
        <p:spPr bwMode="auto">
          <a:xfrm>
            <a:off x="323528" y="87474"/>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0"/>
            <a:r>
              <a:rPr lang="en-US" dirty="0" smtClean="0"/>
              <a:t>CLICK TO EDIT HEADING</a:t>
            </a:r>
            <a:endParaRPr lang="en-GB" dirty="0" smtClean="0"/>
          </a:p>
        </p:txBody>
      </p:sp>
      <p:sp>
        <p:nvSpPr>
          <p:cNvPr id="6" name="Content Placeholder 2"/>
          <p:cNvSpPr>
            <a:spLocks noGrp="1"/>
          </p:cNvSpPr>
          <p:nvPr>
            <p:ph idx="1"/>
          </p:nvPr>
        </p:nvSpPr>
        <p:spPr>
          <a:xfrm>
            <a:off x="395536" y="789552"/>
            <a:ext cx="8329364" cy="3834426"/>
          </a:xfrm>
        </p:spPr>
        <p:txBody>
          <a:bodyPr/>
          <a:lstStyle>
            <a:lvl1pPr>
              <a:lnSpc>
                <a:spcPct val="100000"/>
              </a:lnSpc>
              <a:buFont typeface="Arial" pitchFamily="34" charset="0"/>
              <a:buChar char="•"/>
              <a:defRPr sz="1500">
                <a:solidFill>
                  <a:schemeClr val="tx1"/>
                </a:solidFill>
              </a:defRPr>
            </a:lvl1pPr>
            <a:lvl2pPr marL="557213" indent="-214313">
              <a:lnSpc>
                <a:spcPct val="100000"/>
              </a:lnSpc>
              <a:buFont typeface="Verdana" pitchFamily="34" charset="0"/>
              <a:buChar char="−"/>
              <a:defRPr sz="1350">
                <a:solidFill>
                  <a:schemeClr val="tx1"/>
                </a:solidFill>
              </a:defRPr>
            </a:lvl2pPr>
            <a:lvl3pPr marL="900113" indent="-214313">
              <a:lnSpc>
                <a:spcPct val="100000"/>
              </a:lnSpc>
              <a:buFont typeface="Wingdings" pitchFamily="2" charset="2"/>
              <a:buChar char="§"/>
              <a:defRPr sz="12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cxnSp>
        <p:nvCxnSpPr>
          <p:cNvPr id="3" name="Straight Connector 2"/>
          <p:cNvCxnSpPr/>
          <p:nvPr userDrawn="1"/>
        </p:nvCxnSpPr>
        <p:spPr bwMode="auto">
          <a:xfrm>
            <a:off x="0" y="674395"/>
            <a:ext cx="9144000" cy="0"/>
          </a:xfrm>
          <a:prstGeom prst="line">
            <a:avLst/>
          </a:prstGeom>
          <a:ln w="63500">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
        <p:nvSpPr>
          <p:cNvPr id="5" name="Content Placeholder 4"/>
          <p:cNvSpPr>
            <a:spLocks noGrp="1"/>
          </p:cNvSpPr>
          <p:nvPr>
            <p:ph sz="quarter" idx="10"/>
          </p:nvPr>
        </p:nvSpPr>
        <p:spPr>
          <a:xfrm>
            <a:off x="1547813" y="49482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2647176230"/>
      </p:ext>
    </p:extLst>
  </p:cSld>
  <p:clrMapOvr>
    <a:masterClrMapping/>
  </p:clrMapOvr>
  <p:transition spd="med" advTm="700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no content, lines, logo">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0"/>
            <a:ext cx="9144000" cy="558999"/>
          </a:xfrm>
          <a:prstGeom prst="rect">
            <a:avLst/>
          </a:prstGeom>
        </p:spPr>
      </p:pic>
      <p:cxnSp>
        <p:nvCxnSpPr>
          <p:cNvPr id="10" name="Straight Connector 9"/>
          <p:cNvCxnSpPr/>
          <p:nvPr userDrawn="1"/>
        </p:nvCxnSpPr>
        <p:spPr>
          <a:xfrm>
            <a:off x="-6350" y="596504"/>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Rectangle 2"/>
          <p:cNvSpPr>
            <a:spLocks noGrp="1" noChangeArrowheads="1"/>
          </p:cNvSpPr>
          <p:nvPr>
            <p:ph type="title" hasCustomPrompt="1"/>
          </p:nvPr>
        </p:nvSpPr>
        <p:spPr bwMode="auto">
          <a:xfrm>
            <a:off x="406687" y="43870"/>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650"/>
            </a:lvl1pPr>
          </a:lstStyle>
          <a:p>
            <a:pPr lvl="0"/>
            <a:r>
              <a:rPr lang="en-US" dirty="0" smtClean="0"/>
              <a:t>CLICK TO EDIT HEADING</a:t>
            </a:r>
            <a:endParaRPr lang="en-GB" dirty="0" smtClean="0"/>
          </a:p>
        </p:txBody>
      </p:sp>
      <p:sp>
        <p:nvSpPr>
          <p:cNvPr id="6" name="Content Placeholder 2"/>
          <p:cNvSpPr>
            <a:spLocks noGrp="1"/>
          </p:cNvSpPr>
          <p:nvPr>
            <p:ph idx="1"/>
          </p:nvPr>
        </p:nvSpPr>
        <p:spPr>
          <a:xfrm>
            <a:off x="395536" y="735546"/>
            <a:ext cx="8329364" cy="3942438"/>
          </a:xfrm>
        </p:spPr>
        <p:txBody>
          <a:bodyPr/>
          <a:lstStyle>
            <a:lvl1pPr>
              <a:lnSpc>
                <a:spcPct val="100000"/>
              </a:lnSpc>
              <a:buFont typeface="Arial" pitchFamily="34" charset="0"/>
              <a:buChar char="•"/>
              <a:defRPr sz="1500">
                <a:solidFill>
                  <a:schemeClr val="tx1"/>
                </a:solidFill>
              </a:defRPr>
            </a:lvl1pPr>
            <a:lvl2pPr marL="557213" indent="-214313">
              <a:lnSpc>
                <a:spcPct val="100000"/>
              </a:lnSpc>
              <a:buFont typeface="Verdana" pitchFamily="34" charset="0"/>
              <a:buChar char="−"/>
              <a:defRPr sz="1350">
                <a:solidFill>
                  <a:schemeClr val="tx1"/>
                </a:solidFill>
              </a:defRPr>
            </a:lvl2pPr>
            <a:lvl3pPr marL="900113" indent="-214313">
              <a:lnSpc>
                <a:spcPct val="100000"/>
              </a:lnSpc>
              <a:buFont typeface="Wingdings" pitchFamily="2" charset="2"/>
              <a:buChar char="§"/>
              <a:defRPr sz="12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cxnSp>
        <p:nvCxnSpPr>
          <p:cNvPr id="9" name="Straight Connector 8"/>
          <p:cNvCxnSpPr/>
          <p:nvPr userDrawn="1"/>
        </p:nvCxnSpPr>
        <p:spPr>
          <a:xfrm>
            <a:off x="-4763" y="558999"/>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735174"/>
      </p:ext>
    </p:extLst>
  </p:cSld>
  <p:clrMapOvr>
    <a:masterClrMapping/>
  </p:clrMapOvr>
  <p:transition spd="med" advTm="700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573882"/>
            <a:ext cx="6467475" cy="456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27989" y="4677966"/>
            <a:ext cx="184731" cy="300082"/>
          </a:xfrm>
          <a:prstGeom prst="rect">
            <a:avLst/>
          </a:prstGeom>
          <a:noFill/>
          <a:ln>
            <a:noFill/>
          </a:ln>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nSpc>
                <a:spcPct val="90000"/>
              </a:lnSpc>
            </a:pPr>
            <a:r>
              <a:rPr lang="en-US" sz="750">
                <a:solidFill>
                  <a:schemeClr val="bg1"/>
                </a:solidFill>
                <a:latin typeface="Univers" pitchFamily="34" charset="0"/>
              </a:rPr>
              <a:t/>
            </a:r>
            <a:br>
              <a:rPr lang="en-US" sz="750">
                <a:solidFill>
                  <a:schemeClr val="bg1"/>
                </a:solidFill>
                <a:latin typeface="Univers" pitchFamily="34" charset="0"/>
              </a:rPr>
            </a:br>
            <a:endParaRPr lang="en-US" sz="750">
              <a:solidFill>
                <a:schemeClr val="bg1"/>
              </a:solidFill>
              <a:latin typeface="Univers" pitchFamily="34" charset="0"/>
            </a:endParaRPr>
          </a:p>
        </p:txBody>
      </p:sp>
      <p:sp>
        <p:nvSpPr>
          <p:cNvPr id="6" name="Rectangle 7"/>
          <p:cNvSpPr>
            <a:spLocks noChangeArrowheads="1"/>
          </p:cNvSpPr>
          <p:nvPr/>
        </p:nvSpPr>
        <p:spPr bwMode="auto">
          <a:xfrm>
            <a:off x="6426200" y="3257551"/>
            <a:ext cx="400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900" b="1">
                <a:solidFill>
                  <a:srgbClr val="0C4B84"/>
                </a:solidFill>
              </a:rPr>
              <a:t> </a:t>
            </a:r>
            <a:endParaRPr lang="en-US" altLang="en-US" sz="1800"/>
          </a:p>
        </p:txBody>
      </p:sp>
      <p:sp>
        <p:nvSpPr>
          <p:cNvPr id="7" name="Rectangle 8"/>
          <p:cNvSpPr>
            <a:spLocks noChangeArrowheads="1"/>
          </p:cNvSpPr>
          <p:nvPr/>
        </p:nvSpPr>
        <p:spPr bwMode="auto">
          <a:xfrm>
            <a:off x="7319963" y="3393282"/>
            <a:ext cx="400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900" b="1">
                <a:solidFill>
                  <a:srgbClr val="0C4B84"/>
                </a:solidFill>
              </a:rPr>
              <a:t> </a:t>
            </a:r>
            <a:endParaRPr lang="en-US" altLang="en-US" sz="1800"/>
          </a:p>
        </p:txBody>
      </p:sp>
      <p:sp>
        <p:nvSpPr>
          <p:cNvPr id="8" name="Rectangle 9"/>
          <p:cNvSpPr>
            <a:spLocks noChangeArrowheads="1"/>
          </p:cNvSpPr>
          <p:nvPr/>
        </p:nvSpPr>
        <p:spPr bwMode="auto">
          <a:xfrm>
            <a:off x="5280025" y="3601641"/>
            <a:ext cx="3366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en-US" altLang="en-US" sz="750">
                <a:solidFill>
                  <a:srgbClr val="000000"/>
                </a:solidFill>
              </a:rPr>
              <a:t> </a:t>
            </a:r>
            <a:endParaRPr lang="en-US" altLang="en-US" sz="1800"/>
          </a:p>
        </p:txBody>
      </p:sp>
      <p:sp>
        <p:nvSpPr>
          <p:cNvPr id="9" name="AutoShape 18" descr="image002"/>
          <p:cNvSpPr>
            <a:spLocks noChangeAspect="1" noChangeArrowheads="1"/>
          </p:cNvSpPr>
          <p:nvPr userDrawn="1"/>
        </p:nvSpPr>
        <p:spPr bwMode="auto">
          <a:xfrm>
            <a:off x="3857625" y="2196704"/>
            <a:ext cx="142875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sz="2400"/>
          </a:p>
        </p:txBody>
      </p:sp>
      <p:sp>
        <p:nvSpPr>
          <p:cNvPr id="10" name="AutoShape 20" descr="image002"/>
          <p:cNvSpPr>
            <a:spLocks noChangeAspect="1" noChangeArrowheads="1"/>
          </p:cNvSpPr>
          <p:nvPr userDrawn="1"/>
        </p:nvSpPr>
        <p:spPr bwMode="auto">
          <a:xfrm>
            <a:off x="3857625" y="2196704"/>
            <a:ext cx="142875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sz="2400"/>
          </a:p>
        </p:txBody>
      </p:sp>
      <p:sp>
        <p:nvSpPr>
          <p:cNvPr id="11" name="AutoShape 23" descr="image002"/>
          <p:cNvSpPr>
            <a:spLocks noChangeAspect="1" noChangeArrowheads="1"/>
          </p:cNvSpPr>
          <p:nvPr userDrawn="1"/>
        </p:nvSpPr>
        <p:spPr bwMode="auto">
          <a:xfrm>
            <a:off x="200025" y="34529"/>
            <a:ext cx="142875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sz="2400"/>
          </a:p>
        </p:txBody>
      </p:sp>
      <p:sp>
        <p:nvSpPr>
          <p:cNvPr id="12" name="AutoShape 25" descr="image002"/>
          <p:cNvSpPr>
            <a:spLocks noChangeAspect="1" noChangeArrowheads="1"/>
          </p:cNvSpPr>
          <p:nvPr userDrawn="1"/>
        </p:nvSpPr>
        <p:spPr bwMode="auto">
          <a:xfrm>
            <a:off x="3857625" y="2196704"/>
            <a:ext cx="1428750"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endParaRPr lang="en-GB" altLang="en-US" sz="2400"/>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39" y="2349104"/>
            <a:ext cx="896937" cy="44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1597819"/>
            <a:ext cx="9144000" cy="1102519"/>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2914650"/>
            <a:ext cx="6400800" cy="1314450"/>
          </a:xfrm>
        </p:spPr>
        <p:txBody>
          <a:bodyPr>
            <a:noAutofit/>
          </a:bodyPr>
          <a:lstStyle>
            <a:lvl1pPr marL="0" indent="0" algn="ctr">
              <a:buFontTx/>
              <a:buNone/>
              <a:defRPr sz="1800"/>
            </a:lvl1pPr>
          </a:lstStyle>
          <a:p>
            <a:r>
              <a:rPr lang="en-US" dirty="0" smtClean="0"/>
              <a:t>Click to edit Master subtitle style</a:t>
            </a:r>
            <a:endParaRPr lang="en-US" dirty="0"/>
          </a:p>
        </p:txBody>
      </p:sp>
      <p:sp>
        <p:nvSpPr>
          <p:cNvPr id="14" name="Rectangle 4"/>
          <p:cNvSpPr>
            <a:spLocks noGrp="1" noChangeArrowheads="1"/>
          </p:cNvSpPr>
          <p:nvPr>
            <p:ph type="dt" sz="half" idx="10"/>
          </p:nvPr>
        </p:nvSpPr>
        <p:spPr>
          <a:xfrm>
            <a:off x="179389" y="4839892"/>
            <a:ext cx="3609975" cy="201215"/>
          </a:xfrm>
          <a:prstGeom prst="rect">
            <a:avLst/>
          </a:prstGeom>
        </p:spPr>
        <p:txBody>
          <a:bodyPr/>
          <a:lstStyle>
            <a:lvl1pPr>
              <a:defRPr sz="900"/>
            </a:lvl1pPr>
          </a:lstStyle>
          <a:p>
            <a:pPr>
              <a:defRPr/>
            </a:pPr>
            <a:r>
              <a:rPr lang="en-US" altLang="en-US"/>
              <a:t>Maputo, Mozambique, 14-16 April 2014</a:t>
            </a:r>
          </a:p>
        </p:txBody>
      </p:sp>
    </p:spTree>
    <p:extLst>
      <p:ext uri="{BB962C8B-B14F-4D97-AF65-F5344CB8AC3E}">
        <p14:creationId xmlns:p14="http://schemas.microsoft.com/office/powerpoint/2010/main" val="121867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no content, lines, logo">
    <p:spTree>
      <p:nvGrpSpPr>
        <p:cNvPr id="1" name=""/>
        <p:cNvGrpSpPr/>
        <p:nvPr/>
      </p:nvGrpSpPr>
      <p:grpSpPr>
        <a:xfrm>
          <a:off x="0" y="0"/>
          <a:ext cx="0" cy="0"/>
          <a:chOff x="0" y="0"/>
          <a:chExt cx="0" cy="0"/>
        </a:xfrm>
      </p:grpSpPr>
      <p:cxnSp>
        <p:nvCxnSpPr>
          <p:cNvPr id="7" name="Straight Connector 6"/>
          <p:cNvCxnSpPr/>
          <p:nvPr userDrawn="1"/>
        </p:nvCxnSpPr>
        <p:spPr bwMode="auto">
          <a:xfrm>
            <a:off x="0" y="627534"/>
            <a:ext cx="9144000" cy="0"/>
          </a:xfrm>
          <a:prstGeom prst="line">
            <a:avLst/>
          </a:prstGeom>
          <a:ln w="6350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4" name="Rectangle 2"/>
          <p:cNvSpPr>
            <a:spLocks noGrp="1" noChangeArrowheads="1"/>
          </p:cNvSpPr>
          <p:nvPr>
            <p:ph type="title" hasCustomPrompt="1"/>
          </p:nvPr>
        </p:nvSpPr>
        <p:spPr bwMode="auto">
          <a:xfrm>
            <a:off x="323528" y="87474"/>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0"/>
            <a:r>
              <a:rPr lang="en-US" dirty="0" smtClean="0"/>
              <a:t>CLICK TO EDIT HEADING</a:t>
            </a:r>
            <a:endParaRPr lang="en-GB" dirty="0" smtClean="0"/>
          </a:p>
        </p:txBody>
      </p:sp>
      <p:sp>
        <p:nvSpPr>
          <p:cNvPr id="6" name="Content Placeholder 2"/>
          <p:cNvSpPr>
            <a:spLocks noGrp="1"/>
          </p:cNvSpPr>
          <p:nvPr>
            <p:ph idx="1"/>
          </p:nvPr>
        </p:nvSpPr>
        <p:spPr>
          <a:xfrm>
            <a:off x="395536" y="789552"/>
            <a:ext cx="8329364" cy="3834426"/>
          </a:xfrm>
        </p:spPr>
        <p:txBody>
          <a:bodyPr/>
          <a:lstStyle>
            <a:lvl1pPr>
              <a:lnSpc>
                <a:spcPct val="100000"/>
              </a:lnSpc>
              <a:buFont typeface="Arial" pitchFamily="34" charset="0"/>
              <a:buChar char="•"/>
              <a:defRPr sz="1500">
                <a:solidFill>
                  <a:schemeClr val="tx1"/>
                </a:solidFill>
              </a:defRPr>
            </a:lvl1pPr>
            <a:lvl2pPr marL="557213" indent="-214313">
              <a:lnSpc>
                <a:spcPct val="100000"/>
              </a:lnSpc>
              <a:buFont typeface="Verdana" pitchFamily="34" charset="0"/>
              <a:buChar char="−"/>
              <a:defRPr sz="1350">
                <a:solidFill>
                  <a:schemeClr val="tx1"/>
                </a:solidFill>
              </a:defRPr>
            </a:lvl2pPr>
            <a:lvl3pPr marL="900113" indent="-214313">
              <a:lnSpc>
                <a:spcPct val="100000"/>
              </a:lnSpc>
              <a:buFont typeface="Wingdings" pitchFamily="2" charset="2"/>
              <a:buChar char="§"/>
              <a:defRPr sz="12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cxnSp>
        <p:nvCxnSpPr>
          <p:cNvPr id="3" name="Straight Connector 2"/>
          <p:cNvCxnSpPr/>
          <p:nvPr userDrawn="1"/>
        </p:nvCxnSpPr>
        <p:spPr bwMode="auto">
          <a:xfrm>
            <a:off x="0" y="674395"/>
            <a:ext cx="9144000" cy="0"/>
          </a:xfrm>
          <a:prstGeom prst="line">
            <a:avLst/>
          </a:prstGeom>
          <a:ln w="63500">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0398527"/>
      </p:ext>
    </p:extLst>
  </p:cSld>
  <p:clrMapOvr>
    <a:masterClrMapping/>
  </p:clrMapOvr>
  <p:transition spd="med" advTm="700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no content, lines, logo">
    <p:spTree>
      <p:nvGrpSpPr>
        <p:cNvPr id="1" name=""/>
        <p:cNvGrpSpPr/>
        <p:nvPr/>
      </p:nvGrpSpPr>
      <p:grpSpPr>
        <a:xfrm>
          <a:off x="0" y="0"/>
          <a:ext cx="0" cy="0"/>
          <a:chOff x="0" y="0"/>
          <a:chExt cx="0" cy="0"/>
        </a:xfrm>
      </p:grpSpPr>
      <p:cxnSp>
        <p:nvCxnSpPr>
          <p:cNvPr id="7" name="Straight Connector 6"/>
          <p:cNvCxnSpPr/>
          <p:nvPr userDrawn="1"/>
        </p:nvCxnSpPr>
        <p:spPr bwMode="auto">
          <a:xfrm>
            <a:off x="0" y="627534"/>
            <a:ext cx="9144000" cy="0"/>
          </a:xfrm>
          <a:prstGeom prst="line">
            <a:avLst/>
          </a:prstGeom>
          <a:ln w="6350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4" name="Rectangle 2"/>
          <p:cNvSpPr>
            <a:spLocks noGrp="1" noChangeArrowheads="1"/>
          </p:cNvSpPr>
          <p:nvPr>
            <p:ph type="title" hasCustomPrompt="1"/>
          </p:nvPr>
        </p:nvSpPr>
        <p:spPr bwMode="auto">
          <a:xfrm>
            <a:off x="323528" y="87474"/>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0"/>
            <a:r>
              <a:rPr lang="en-US" dirty="0" smtClean="0"/>
              <a:t>CLICK TO EDIT HEADING</a:t>
            </a:r>
            <a:endParaRPr lang="en-GB" dirty="0" smtClean="0"/>
          </a:p>
        </p:txBody>
      </p:sp>
      <p:sp>
        <p:nvSpPr>
          <p:cNvPr id="6" name="Content Placeholder 2"/>
          <p:cNvSpPr>
            <a:spLocks noGrp="1"/>
          </p:cNvSpPr>
          <p:nvPr>
            <p:ph idx="1"/>
          </p:nvPr>
        </p:nvSpPr>
        <p:spPr>
          <a:xfrm>
            <a:off x="395536" y="789552"/>
            <a:ext cx="8329364" cy="3834426"/>
          </a:xfrm>
        </p:spPr>
        <p:txBody>
          <a:bodyPr/>
          <a:lstStyle>
            <a:lvl1pPr>
              <a:lnSpc>
                <a:spcPct val="100000"/>
              </a:lnSpc>
              <a:buFont typeface="Arial" pitchFamily="34" charset="0"/>
              <a:buChar char="•"/>
              <a:defRPr sz="1500">
                <a:solidFill>
                  <a:schemeClr val="tx1"/>
                </a:solidFill>
              </a:defRPr>
            </a:lvl1pPr>
            <a:lvl2pPr marL="557213" indent="-214313">
              <a:lnSpc>
                <a:spcPct val="100000"/>
              </a:lnSpc>
              <a:buFont typeface="Verdana" pitchFamily="34" charset="0"/>
              <a:buChar char="−"/>
              <a:defRPr sz="1350">
                <a:solidFill>
                  <a:schemeClr val="tx1"/>
                </a:solidFill>
              </a:defRPr>
            </a:lvl2pPr>
            <a:lvl3pPr marL="900113" indent="-214313">
              <a:lnSpc>
                <a:spcPct val="100000"/>
              </a:lnSpc>
              <a:buFont typeface="Wingdings" pitchFamily="2" charset="2"/>
              <a:buChar char="§"/>
              <a:defRPr sz="12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cxnSp>
        <p:nvCxnSpPr>
          <p:cNvPr id="3" name="Straight Connector 2"/>
          <p:cNvCxnSpPr/>
          <p:nvPr userDrawn="1"/>
        </p:nvCxnSpPr>
        <p:spPr bwMode="auto">
          <a:xfrm>
            <a:off x="0" y="674395"/>
            <a:ext cx="9144000" cy="0"/>
          </a:xfrm>
          <a:prstGeom prst="line">
            <a:avLst/>
          </a:prstGeom>
          <a:ln w="63500">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3907153"/>
      </p:ext>
    </p:extLst>
  </p:cSld>
  <p:clrMapOvr>
    <a:masterClrMapping/>
  </p:clrMapOvr>
  <p:transition spd="med" advTm="700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no content, lines, logo">
    <p:spTree>
      <p:nvGrpSpPr>
        <p:cNvPr id="1" name=""/>
        <p:cNvGrpSpPr/>
        <p:nvPr/>
      </p:nvGrpSpPr>
      <p:grpSpPr>
        <a:xfrm>
          <a:off x="0" y="0"/>
          <a:ext cx="0" cy="0"/>
          <a:chOff x="0" y="0"/>
          <a:chExt cx="0" cy="0"/>
        </a:xfrm>
      </p:grpSpPr>
      <p:cxnSp>
        <p:nvCxnSpPr>
          <p:cNvPr id="7" name="Straight Connector 6"/>
          <p:cNvCxnSpPr/>
          <p:nvPr userDrawn="1"/>
        </p:nvCxnSpPr>
        <p:spPr bwMode="auto">
          <a:xfrm>
            <a:off x="0" y="627534"/>
            <a:ext cx="9144000" cy="0"/>
          </a:xfrm>
          <a:prstGeom prst="line">
            <a:avLst/>
          </a:prstGeom>
          <a:ln w="63500">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
        <p:nvSpPr>
          <p:cNvPr id="4" name="Rectangle 2"/>
          <p:cNvSpPr>
            <a:spLocks noGrp="1" noChangeArrowheads="1"/>
          </p:cNvSpPr>
          <p:nvPr>
            <p:ph type="title" hasCustomPrompt="1"/>
          </p:nvPr>
        </p:nvSpPr>
        <p:spPr bwMode="auto">
          <a:xfrm>
            <a:off x="323528" y="87474"/>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0"/>
            <a:r>
              <a:rPr lang="en-US" dirty="0" smtClean="0"/>
              <a:t>CLICK TO EDIT HEADING</a:t>
            </a:r>
            <a:endParaRPr lang="en-GB" dirty="0" smtClean="0"/>
          </a:p>
        </p:txBody>
      </p:sp>
      <p:sp>
        <p:nvSpPr>
          <p:cNvPr id="6" name="Content Placeholder 2"/>
          <p:cNvSpPr>
            <a:spLocks noGrp="1"/>
          </p:cNvSpPr>
          <p:nvPr>
            <p:ph idx="1"/>
          </p:nvPr>
        </p:nvSpPr>
        <p:spPr>
          <a:xfrm>
            <a:off x="395536" y="789552"/>
            <a:ext cx="8329364" cy="3834426"/>
          </a:xfrm>
        </p:spPr>
        <p:txBody>
          <a:bodyPr/>
          <a:lstStyle>
            <a:lvl1pPr>
              <a:lnSpc>
                <a:spcPct val="100000"/>
              </a:lnSpc>
              <a:buFont typeface="Arial" pitchFamily="34" charset="0"/>
              <a:buChar char="•"/>
              <a:defRPr sz="1500">
                <a:solidFill>
                  <a:schemeClr val="tx1"/>
                </a:solidFill>
              </a:defRPr>
            </a:lvl1pPr>
            <a:lvl2pPr marL="557213" indent="-214313">
              <a:lnSpc>
                <a:spcPct val="100000"/>
              </a:lnSpc>
              <a:buFont typeface="Verdana" pitchFamily="34" charset="0"/>
              <a:buChar char="−"/>
              <a:defRPr sz="1350">
                <a:solidFill>
                  <a:schemeClr val="tx1"/>
                </a:solidFill>
              </a:defRPr>
            </a:lvl2pPr>
            <a:lvl3pPr marL="900113" indent="-214313">
              <a:lnSpc>
                <a:spcPct val="100000"/>
              </a:lnSpc>
              <a:buFont typeface="Wingdings" pitchFamily="2" charset="2"/>
              <a:buChar char="§"/>
              <a:defRPr sz="12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cxnSp>
        <p:nvCxnSpPr>
          <p:cNvPr id="3" name="Straight Connector 2"/>
          <p:cNvCxnSpPr/>
          <p:nvPr userDrawn="1"/>
        </p:nvCxnSpPr>
        <p:spPr bwMode="auto">
          <a:xfrm>
            <a:off x="0" y="674395"/>
            <a:ext cx="9144000" cy="0"/>
          </a:xfrm>
          <a:prstGeom prst="line">
            <a:avLst/>
          </a:prstGeom>
          <a:ln w="63500">
            <a:headEnd type="none" w="med" len="med"/>
            <a:tailEnd type="none" w="med" len="med"/>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301441"/>
      </p:ext>
    </p:extLst>
  </p:cSld>
  <p:clrMapOvr>
    <a:masterClrMapping/>
  </p:clrMapOvr>
  <p:transition spd="med" advTm="700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no content, lines, logo">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381000" y="114300"/>
            <a:ext cx="83058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0"/>
            <a:r>
              <a:rPr lang="en-GB" noProof="0" smtClean="0"/>
              <a:t>CLICK TO EDIT HEADING</a:t>
            </a:r>
          </a:p>
        </p:txBody>
      </p:sp>
      <p:cxnSp>
        <p:nvCxnSpPr>
          <p:cNvPr id="5" name="Straight Connector 4"/>
          <p:cNvCxnSpPr>
            <a:cxnSpLocks noChangeShapeType="1"/>
          </p:cNvCxnSpPr>
          <p:nvPr userDrawn="1"/>
        </p:nvCxnSpPr>
        <p:spPr bwMode="auto">
          <a:xfrm>
            <a:off x="0" y="573528"/>
            <a:ext cx="9144000" cy="0"/>
          </a:xfrm>
          <a:prstGeom prst="line">
            <a:avLst/>
          </a:prstGeom>
          <a:noFill/>
          <a:ln w="25400" cmpd="sng"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5"/>
          <p:cNvCxnSpPr>
            <a:cxnSpLocks noChangeShapeType="1"/>
          </p:cNvCxnSpPr>
          <p:nvPr userDrawn="1"/>
        </p:nvCxnSpPr>
        <p:spPr bwMode="auto">
          <a:xfrm>
            <a:off x="0" y="627534"/>
            <a:ext cx="9144000" cy="0"/>
          </a:xfrm>
          <a:prstGeom prst="line">
            <a:avLst/>
          </a:prstGeom>
          <a:noFill/>
          <a:ln w="952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ontent Placeholder 2"/>
          <p:cNvSpPr>
            <a:spLocks noGrp="1"/>
          </p:cNvSpPr>
          <p:nvPr>
            <p:ph idx="1"/>
          </p:nvPr>
        </p:nvSpPr>
        <p:spPr>
          <a:xfrm>
            <a:off x="395536" y="843558"/>
            <a:ext cx="8329364" cy="3726414"/>
          </a:xfrm>
        </p:spPr>
        <p:txBody>
          <a:bodyPr/>
          <a:lstStyle>
            <a:lvl1pPr>
              <a:lnSpc>
                <a:spcPct val="150000"/>
              </a:lnSpc>
              <a:buFont typeface="Arial" pitchFamily="34" charset="0"/>
              <a:buChar char="•"/>
              <a:defRPr>
                <a:solidFill>
                  <a:schemeClr val="tx1"/>
                </a:solidFill>
              </a:defRPr>
            </a:lvl1pPr>
            <a:lvl2pPr marL="557213" indent="-214313">
              <a:lnSpc>
                <a:spcPct val="150000"/>
              </a:lnSpc>
              <a:buFont typeface="Verdana" pitchFamily="34" charset="0"/>
              <a:buChar char="−"/>
              <a:defRPr>
                <a:solidFill>
                  <a:schemeClr val="tx1"/>
                </a:solidFill>
              </a:defRPr>
            </a:lvl2pPr>
            <a:lvl3pPr marL="900113" indent="-214313">
              <a:lnSpc>
                <a:spcPct val="150000"/>
              </a:lnSpc>
              <a:buFont typeface="Wingdings" pitchFamily="2" charset="2"/>
              <a:buChar char="§"/>
              <a:defRPr>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751980473"/>
      </p:ext>
    </p:extLst>
  </p:cSld>
  <p:clrMapOvr>
    <a:masterClrMapping/>
  </p:clrMapOvr>
  <p:transition spd="med" advTm="7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over page">
    <p:spTree>
      <p:nvGrpSpPr>
        <p:cNvPr id="1" name=""/>
        <p:cNvGrpSpPr/>
        <p:nvPr/>
      </p:nvGrpSpPr>
      <p:grpSpPr>
        <a:xfrm>
          <a:off x="0" y="0"/>
          <a:ext cx="0" cy="0"/>
          <a:chOff x="0" y="0"/>
          <a:chExt cx="0" cy="0"/>
        </a:xfrm>
      </p:grpSpPr>
      <p:pic>
        <p:nvPicPr>
          <p:cNvPr id="17" name="Picture 1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0"/>
            <a:ext cx="9144000" cy="771550"/>
          </a:xfrm>
          <a:prstGeom prst="rect">
            <a:avLst/>
          </a:prstGeom>
        </p:spPr>
      </p:pic>
      <p:pic>
        <p:nvPicPr>
          <p:cNvPr id="10" name="Picture 2" descr="C:\Users\omnimva\Pictures\OT Logos\OT Logo blue.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7505" y="3939903"/>
            <a:ext cx="2128671" cy="250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1331640" y="4416903"/>
            <a:ext cx="7712968" cy="324036"/>
          </a:xfrm>
        </p:spPr>
        <p:txBody>
          <a:bodyPr anchor="ctr"/>
          <a:lstStyle>
            <a:lvl1pPr marL="0" indent="0" algn="r">
              <a:buNone/>
              <a:defRPr sz="2200" b="0"/>
            </a:lvl1pPr>
            <a:lvl2pPr algn="r">
              <a:defRPr/>
            </a:lvl2pPr>
            <a:lvl3pPr algn="r">
              <a:defRPr/>
            </a:lvl3pPr>
            <a:lvl4pPr algn="r">
              <a:defRPr/>
            </a:lvl4pPr>
            <a:lvl5pPr algn="r">
              <a:defRPr/>
            </a:lvl5pPr>
          </a:lstStyle>
          <a:p>
            <a:pPr lvl="0"/>
            <a:r>
              <a:rPr lang="en-US" smtClean="0"/>
              <a:t>Click to edit Master text styles</a:t>
            </a:r>
          </a:p>
        </p:txBody>
      </p:sp>
      <p:sp>
        <p:nvSpPr>
          <p:cNvPr id="8" name="Text Placeholder 3"/>
          <p:cNvSpPr>
            <a:spLocks noGrp="1"/>
          </p:cNvSpPr>
          <p:nvPr>
            <p:ph type="body" sz="quarter" idx="11"/>
          </p:nvPr>
        </p:nvSpPr>
        <p:spPr>
          <a:xfrm>
            <a:off x="1331640" y="4794945"/>
            <a:ext cx="7704856" cy="270030"/>
          </a:xfrm>
        </p:spPr>
        <p:txBody>
          <a:bodyPr anchor="ctr"/>
          <a:lstStyle>
            <a:lvl1pPr marL="0" indent="0" algn="r">
              <a:buNone/>
              <a:defRPr sz="1600" b="0"/>
            </a:lvl1pPr>
            <a:lvl2pPr algn="r">
              <a:defRPr/>
            </a:lvl2pPr>
            <a:lvl3pPr algn="r">
              <a:defRPr/>
            </a:lvl3pPr>
            <a:lvl4pPr algn="r">
              <a:defRPr/>
            </a:lvl4pPr>
            <a:lvl5pPr algn="r">
              <a:defRPr/>
            </a:lvl5pPr>
          </a:lstStyle>
          <a:p>
            <a:pPr lvl="0"/>
            <a:r>
              <a:rPr lang="en-US" smtClean="0"/>
              <a:t>Click to edit Master text styles</a:t>
            </a:r>
          </a:p>
        </p:txBody>
      </p:sp>
      <p:sp>
        <p:nvSpPr>
          <p:cNvPr id="7" name="Rectangle 5"/>
          <p:cNvSpPr>
            <a:spLocks noChangeArrowheads="1"/>
          </p:cNvSpPr>
          <p:nvPr userDrawn="1"/>
        </p:nvSpPr>
        <p:spPr bwMode="auto">
          <a:xfrm>
            <a:off x="2384" y="154949"/>
            <a:ext cx="9139237" cy="461655"/>
          </a:xfrm>
          <a:prstGeom prst="rect">
            <a:avLst/>
          </a:prstGeom>
          <a:noFill/>
          <a:ln>
            <a:noFill/>
          </a:ln>
          <a:extLst/>
        </p:spPr>
        <p:txBody>
          <a:bodyPr wrap="square" lIns="91430" tIns="45715" rIns="91430" bIns="45715" anchor="ctr">
            <a:spAutoFit/>
          </a:bodyPr>
          <a:lstStyle/>
          <a:p>
            <a:pPr algn="ctr" eaLnBrk="0" hangingPunct="0"/>
            <a:r>
              <a:rPr lang="fi-FI" sz="2400" b="0" smtClean="0">
                <a:solidFill>
                  <a:schemeClr val="tx1"/>
                </a:solidFill>
                <a:latin typeface="+mj-lt"/>
                <a:cs typeface="Tahoma" pitchFamily="34" charset="0"/>
              </a:rPr>
              <a:t>STRAIGHTFORWARD</a:t>
            </a:r>
            <a:r>
              <a:rPr lang="fi-FI" sz="2400" b="0" smtClean="0">
                <a:solidFill>
                  <a:schemeClr val="tx1"/>
                </a:solidFill>
                <a:latin typeface="Verdana" pitchFamily="34" charset="0"/>
                <a:cs typeface="Tahoma" pitchFamily="34" charset="0"/>
              </a:rPr>
              <a:t> | TRUSTED | </a:t>
            </a:r>
            <a:r>
              <a:rPr lang="fi-FI" sz="2400" b="0" smtClean="0">
                <a:solidFill>
                  <a:schemeClr val="tx1"/>
                </a:solidFill>
                <a:latin typeface="Verdana" pitchFamily="34" charset="0"/>
              </a:rPr>
              <a:t>INTELLIGENT</a:t>
            </a:r>
            <a:endParaRPr lang="fi-FI" sz="2400" b="0" dirty="0">
              <a:solidFill>
                <a:schemeClr val="tx1"/>
              </a:solidFill>
              <a:latin typeface="Verdana" pitchFamily="34" charset="0"/>
            </a:endParaRPr>
          </a:p>
        </p:txBody>
      </p:sp>
      <p:cxnSp>
        <p:nvCxnSpPr>
          <p:cNvPr id="12" name="Straight Connector 11"/>
          <p:cNvCxnSpPr/>
          <p:nvPr userDrawn="1"/>
        </p:nvCxnSpPr>
        <p:spPr bwMode="auto">
          <a:xfrm>
            <a:off x="0" y="4299942"/>
            <a:ext cx="9144000"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userDrawn="1"/>
        </p:nvCxnSpPr>
        <p:spPr>
          <a:xfrm>
            <a:off x="-6350" y="818157"/>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349" y="771550"/>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854277"/>
      </p:ext>
    </p:extLst>
  </p:cSld>
  <p:clrMapOvr>
    <a:masterClrMapping/>
  </p:clrMapOvr>
  <p:transition spd="med" advTm="7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in header">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2"/>
            <a:ext cx="9144000" cy="558999"/>
          </a:xfrm>
          <a:prstGeom prst="rect">
            <a:avLst/>
          </a:prstGeom>
        </p:spPr>
      </p:pic>
      <p:cxnSp>
        <p:nvCxnSpPr>
          <p:cNvPr id="10" name="Straight Connector 9"/>
          <p:cNvCxnSpPr/>
          <p:nvPr userDrawn="1"/>
        </p:nvCxnSpPr>
        <p:spPr>
          <a:xfrm>
            <a:off x="-6350" y="596504"/>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62" y="558999"/>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noGrp="1" noChangeArrowheads="1"/>
          </p:cNvSpPr>
          <p:nvPr>
            <p:ph type="title"/>
          </p:nvPr>
        </p:nvSpPr>
        <p:spPr bwMode="auto">
          <a:xfrm>
            <a:off x="252000" y="55031"/>
            <a:ext cx="86400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smtClean="0"/>
              <a:t>Click to edit Master title style</a:t>
            </a:r>
            <a:endParaRPr lang="en-GB" dirty="0" smtClean="0"/>
          </a:p>
        </p:txBody>
      </p:sp>
      <p:sp>
        <p:nvSpPr>
          <p:cNvPr id="14" name="Content Placeholder 7"/>
          <p:cNvSpPr>
            <a:spLocks noGrp="1"/>
          </p:cNvSpPr>
          <p:nvPr>
            <p:ph sz="quarter" idx="10"/>
          </p:nvPr>
        </p:nvSpPr>
        <p:spPr>
          <a:xfrm>
            <a:off x="252000" y="771551"/>
            <a:ext cx="8640000" cy="4032225"/>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0887989"/>
      </p:ext>
    </p:extLst>
  </p:cSld>
  <p:clrMapOvr>
    <a:masterClrMapping/>
  </p:clrMapOvr>
  <p:transition spd="med" advTm="7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header two place holders">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2"/>
            <a:ext cx="9144000" cy="558999"/>
          </a:xfrm>
          <a:prstGeom prst="rect">
            <a:avLst/>
          </a:prstGeom>
        </p:spPr>
      </p:pic>
      <p:cxnSp>
        <p:nvCxnSpPr>
          <p:cNvPr id="10" name="Straight Connector 9"/>
          <p:cNvCxnSpPr/>
          <p:nvPr userDrawn="1"/>
        </p:nvCxnSpPr>
        <p:spPr>
          <a:xfrm>
            <a:off x="-6350" y="596504"/>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62" y="558999"/>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2"/>
          <p:cNvSpPr>
            <a:spLocks noGrp="1" noChangeArrowheads="1"/>
          </p:cNvSpPr>
          <p:nvPr>
            <p:ph type="title"/>
          </p:nvPr>
        </p:nvSpPr>
        <p:spPr bwMode="auto">
          <a:xfrm>
            <a:off x="252000" y="55031"/>
            <a:ext cx="8640000"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smtClean="0"/>
              <a:t>Click to edit Master title style</a:t>
            </a:r>
            <a:endParaRPr lang="en-GB" dirty="0" smtClean="0"/>
          </a:p>
        </p:txBody>
      </p:sp>
      <p:sp>
        <p:nvSpPr>
          <p:cNvPr id="14" name="Content Placeholder 7"/>
          <p:cNvSpPr>
            <a:spLocks noGrp="1"/>
          </p:cNvSpPr>
          <p:nvPr>
            <p:ph sz="quarter" idx="10"/>
          </p:nvPr>
        </p:nvSpPr>
        <p:spPr>
          <a:xfrm>
            <a:off x="258344" y="771773"/>
            <a:ext cx="4248000" cy="4032225"/>
          </a:xfrm>
        </p:spPr>
        <p:txBody>
          <a:bodyPr/>
          <a:lstStyle/>
          <a:p>
            <a:pPr lvl="0"/>
            <a:r>
              <a:rPr lang="en-US" smtClean="0"/>
              <a:t>Click to edit Master text styles</a:t>
            </a:r>
          </a:p>
          <a:p>
            <a:pPr lvl="1"/>
            <a:r>
              <a:rPr lang="en-US" smtClean="0"/>
              <a:t>Second level</a:t>
            </a:r>
          </a:p>
        </p:txBody>
      </p:sp>
      <p:sp>
        <p:nvSpPr>
          <p:cNvPr id="13" name="Content Placeholder 7"/>
          <p:cNvSpPr>
            <a:spLocks noGrp="1"/>
          </p:cNvSpPr>
          <p:nvPr>
            <p:ph sz="quarter" idx="11"/>
          </p:nvPr>
        </p:nvSpPr>
        <p:spPr>
          <a:xfrm>
            <a:off x="4644480" y="771550"/>
            <a:ext cx="4248000" cy="4032225"/>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86113409"/>
      </p:ext>
    </p:extLst>
  </p:cSld>
  <p:clrMapOvr>
    <a:masterClrMapping/>
  </p:clrMapOvr>
  <p:transition spd="med" advTm="7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2" name="Title 1"/>
          <p:cNvSpPr>
            <a:spLocks noGrp="1"/>
          </p:cNvSpPr>
          <p:nvPr>
            <p:ph type="title"/>
          </p:nvPr>
        </p:nvSpPr>
        <p:spPr>
          <a:xfrm>
            <a:off x="252000" y="51470"/>
            <a:ext cx="8640000" cy="459228"/>
          </a:xfrm>
        </p:spPr>
        <p:txBody>
          <a:bodyPr/>
          <a:lstStyle/>
          <a:p>
            <a:r>
              <a:rPr lang="en-US" smtClean="0"/>
              <a:t>Click to edit Master title style</a:t>
            </a:r>
            <a:endParaRPr lang="en-GB"/>
          </a:p>
        </p:txBody>
      </p:sp>
      <p:sp>
        <p:nvSpPr>
          <p:cNvPr id="8" name="Content Placeholder 7"/>
          <p:cNvSpPr>
            <a:spLocks noGrp="1"/>
          </p:cNvSpPr>
          <p:nvPr>
            <p:ph sz="quarter" idx="10"/>
          </p:nvPr>
        </p:nvSpPr>
        <p:spPr>
          <a:xfrm>
            <a:off x="252000" y="627535"/>
            <a:ext cx="8640000" cy="4176242"/>
          </a:xfrm>
        </p:spPr>
        <p:txBody>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55763671"/>
      </p:ext>
    </p:extLst>
  </p:cSld>
  <p:clrMapOvr>
    <a:masterClrMapping/>
  </p:clrMapOvr>
  <p:transition spd="med" advTm="7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1967" t="5721" b="18902"/>
          <a:stretch/>
        </p:blipFill>
        <p:spPr>
          <a:xfrm rot="12108506">
            <a:off x="-1146463" y="-1264742"/>
            <a:ext cx="6901174" cy="4999754"/>
          </a:xfrm>
          <a:prstGeom prst="rect">
            <a:avLst/>
          </a:prstGeom>
        </p:spPr>
      </p:pic>
      <p:pic>
        <p:nvPicPr>
          <p:cNvPr id="5" name="Picture 4"/>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1967" t="5721" b="18902"/>
          <a:stretch/>
        </p:blipFill>
        <p:spPr>
          <a:xfrm>
            <a:off x="2242826" y="165115"/>
            <a:ext cx="6901174" cy="4999754"/>
          </a:xfrm>
          <a:prstGeom prst="rect">
            <a:avLst/>
          </a:prstGeom>
        </p:spPr>
      </p:pic>
      <p:pic>
        <p:nvPicPr>
          <p:cNvPr id="6" name="Picture 2" descr="C:\Users\omnimva\Pictures\OT Logos\OT Logo 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12361" y="4937147"/>
            <a:ext cx="1224136" cy="14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424799"/>
      </p:ext>
    </p:extLst>
  </p:cSld>
  <p:clrMapOvr>
    <a:masterClrMapping/>
  </p:clrMapOvr>
  <p:transition spd="med"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ick header">
    <p:spTree>
      <p:nvGrpSpPr>
        <p:cNvPr id="1" name=""/>
        <p:cNvGrpSpPr/>
        <p:nvPr/>
      </p:nvGrpSpPr>
      <p:grpSpPr>
        <a:xfrm>
          <a:off x="0" y="0"/>
          <a:ext cx="0" cy="0"/>
          <a:chOff x="0" y="0"/>
          <a:chExt cx="0" cy="0"/>
        </a:xfrm>
      </p:grpSpPr>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2"/>
            <a:ext cx="9144000" cy="1275604"/>
          </a:xfrm>
          <a:prstGeom prst="rect">
            <a:avLst/>
          </a:prstGeom>
        </p:spPr>
      </p:pic>
      <p:sp>
        <p:nvSpPr>
          <p:cNvPr id="6" name="Content Placeholder 2"/>
          <p:cNvSpPr>
            <a:spLocks noGrp="1"/>
          </p:cNvSpPr>
          <p:nvPr>
            <p:ph idx="1"/>
          </p:nvPr>
        </p:nvSpPr>
        <p:spPr>
          <a:xfrm>
            <a:off x="252000" y="1491630"/>
            <a:ext cx="8640000" cy="3312368"/>
          </a:xfrm>
        </p:spPr>
        <p:txBody>
          <a:bodyPr/>
          <a:lstStyle>
            <a:lvl1pPr marL="342861" indent="-342861">
              <a:lnSpc>
                <a:spcPct val="100000"/>
              </a:lnSpc>
              <a:buFont typeface="Wingdings" pitchFamily="2" charset="2"/>
              <a:buChar char="§"/>
              <a:defRPr sz="3000">
                <a:solidFill>
                  <a:schemeClr val="tx1"/>
                </a:solidFill>
              </a:defRPr>
            </a:lvl1pPr>
            <a:lvl2pPr marL="742866" indent="-285717">
              <a:lnSpc>
                <a:spcPct val="100000"/>
              </a:lnSpc>
              <a:buFont typeface="Verdana" pitchFamily="34" charset="0"/>
              <a:buChar char="−"/>
              <a:defRPr sz="2400">
                <a:solidFill>
                  <a:schemeClr val="tx1"/>
                </a:solidFill>
              </a:defRPr>
            </a:lvl2pPr>
            <a:lvl3pPr marL="1200014" indent="-285717">
              <a:lnSpc>
                <a:spcPct val="100000"/>
              </a:lnSpc>
              <a:buFont typeface="Arial" pitchFamily="34" charset="0"/>
              <a:buChar char="•"/>
              <a:defRPr sz="16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p:txBody>
      </p:sp>
      <p:sp>
        <p:nvSpPr>
          <p:cNvPr id="4" name="Rectangle 2"/>
          <p:cNvSpPr>
            <a:spLocks noGrp="1" noChangeArrowheads="1"/>
          </p:cNvSpPr>
          <p:nvPr>
            <p:ph type="title" hasCustomPrompt="1"/>
          </p:nvPr>
        </p:nvSpPr>
        <p:spPr bwMode="auto">
          <a:xfrm>
            <a:off x="252000" y="97744"/>
            <a:ext cx="86400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sz="3200" b="0">
                <a:solidFill>
                  <a:schemeClr val="tx1"/>
                </a:solidFill>
              </a:defRPr>
            </a:lvl1pPr>
          </a:lstStyle>
          <a:p>
            <a:pPr lvl="0"/>
            <a:r>
              <a:rPr lang="en-US" dirty="0" smtClean="0"/>
              <a:t>CLICK TO EDIT HEADING</a:t>
            </a:r>
            <a:endParaRPr lang="en-GB" dirty="0" smtClean="0"/>
          </a:p>
        </p:txBody>
      </p:sp>
      <p:cxnSp>
        <p:nvCxnSpPr>
          <p:cNvPr id="13" name="Straight Connector 12"/>
          <p:cNvCxnSpPr/>
          <p:nvPr userDrawn="1"/>
        </p:nvCxnSpPr>
        <p:spPr>
          <a:xfrm>
            <a:off x="-6350" y="1316791"/>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762" y="1271838"/>
            <a:ext cx="9148763" cy="0"/>
          </a:xfrm>
          <a:prstGeom prst="line">
            <a:avLst/>
          </a:prstGeom>
          <a:ln w="31750" cap="flat" cmpd="sng" algn="ctr">
            <a:solidFill>
              <a:srgbClr val="292B5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bwMode="auto">
          <a:xfrm>
            <a:off x="78832" y="4851832"/>
            <a:ext cx="2267744" cy="267494"/>
          </a:xfrm>
          <a:prstGeom prst="rect">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748803937"/>
      </p:ext>
    </p:extLst>
  </p:cSld>
  <p:clrMapOvr>
    <a:masterClrMapping/>
  </p:clrMapOvr>
  <p:transition spd="med" advTm="7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page 2">
    <p:spTree>
      <p:nvGrpSpPr>
        <p:cNvPr id="1" name=""/>
        <p:cNvGrpSpPr/>
        <p:nvPr/>
      </p:nvGrpSpPr>
      <p:grpSpPr>
        <a:xfrm>
          <a:off x="0" y="0"/>
          <a:ext cx="0" cy="0"/>
          <a:chOff x="0" y="0"/>
          <a:chExt cx="0" cy="0"/>
        </a:xfrm>
      </p:grpSpPr>
      <p:sp>
        <p:nvSpPr>
          <p:cNvPr id="10" name="Rectangle 9"/>
          <p:cNvSpPr/>
          <p:nvPr userDrawn="1"/>
        </p:nvSpPr>
        <p:spPr bwMode="auto">
          <a:xfrm>
            <a:off x="0" y="0"/>
            <a:ext cx="9144000" cy="771550"/>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30" tIns="45715" rIns="91430" bIns="45715" numCol="1" rtlCol="0" anchor="ctr" anchorCtr="0" compatLnSpc="1">
            <a:prstTxWarp prst="textNoShape">
              <a:avLst/>
            </a:prstTxWarp>
          </a:bodyPr>
          <a:lstStyle/>
          <a:p>
            <a:pPr algn="ctr" eaLnBrk="0" hangingPunct="0"/>
            <a:r>
              <a:rPr lang="fi-FI" sz="2400" b="0" kern="1200" smtClean="0">
                <a:solidFill>
                  <a:schemeClr val="bg1"/>
                </a:solidFill>
                <a:latin typeface="+mn-lt"/>
                <a:ea typeface="+mn-ea"/>
                <a:cs typeface="Tahoma" pitchFamily="34" charset="0"/>
              </a:rPr>
              <a:t>STRAIGHTFORWARD</a:t>
            </a:r>
            <a:r>
              <a:rPr lang="fi-FI" sz="2400" b="0" smtClean="0">
                <a:solidFill>
                  <a:schemeClr val="bg1"/>
                </a:solidFill>
                <a:latin typeface="Verdana" pitchFamily="34" charset="0"/>
                <a:cs typeface="Tahoma" pitchFamily="34" charset="0"/>
              </a:rPr>
              <a:t> | TRUSTED | </a:t>
            </a:r>
            <a:r>
              <a:rPr lang="fi-FI" sz="2400" b="0" smtClean="0">
                <a:solidFill>
                  <a:schemeClr val="bg1"/>
                </a:solidFill>
                <a:latin typeface="Verdana" pitchFamily="34" charset="0"/>
              </a:rPr>
              <a:t>INTELLIGENT</a:t>
            </a:r>
            <a:endParaRPr lang="fi-FI" sz="2400" b="0" dirty="0">
              <a:solidFill>
                <a:schemeClr val="bg1"/>
              </a:solidFill>
              <a:latin typeface="Verdana" pitchFamily="34" charset="0"/>
            </a:endParaRPr>
          </a:p>
        </p:txBody>
      </p:sp>
      <p:sp>
        <p:nvSpPr>
          <p:cNvPr id="4" name="Text Placeholder 3"/>
          <p:cNvSpPr>
            <a:spLocks noGrp="1"/>
          </p:cNvSpPr>
          <p:nvPr>
            <p:ph type="body" sz="quarter" idx="10"/>
          </p:nvPr>
        </p:nvSpPr>
        <p:spPr>
          <a:xfrm>
            <a:off x="1331640" y="4416903"/>
            <a:ext cx="7712968" cy="324036"/>
          </a:xfrm>
        </p:spPr>
        <p:txBody>
          <a:bodyPr anchor="ctr"/>
          <a:lstStyle>
            <a:lvl1pPr marL="0" indent="0" algn="r">
              <a:buNone/>
              <a:defRPr sz="2200" b="0"/>
            </a:lvl1pPr>
            <a:lvl2pPr algn="r">
              <a:defRPr/>
            </a:lvl2pPr>
            <a:lvl3pPr algn="r">
              <a:defRPr/>
            </a:lvl3pPr>
            <a:lvl4pPr algn="r">
              <a:defRPr/>
            </a:lvl4pPr>
            <a:lvl5pPr algn="r">
              <a:defRPr/>
            </a:lvl5pPr>
          </a:lstStyle>
          <a:p>
            <a:pPr lvl="0"/>
            <a:r>
              <a:rPr lang="en-US" smtClean="0"/>
              <a:t>Click to edit Master text styles</a:t>
            </a:r>
          </a:p>
        </p:txBody>
      </p:sp>
      <p:sp>
        <p:nvSpPr>
          <p:cNvPr id="8" name="Text Placeholder 3"/>
          <p:cNvSpPr>
            <a:spLocks noGrp="1"/>
          </p:cNvSpPr>
          <p:nvPr>
            <p:ph type="body" sz="quarter" idx="11"/>
          </p:nvPr>
        </p:nvSpPr>
        <p:spPr>
          <a:xfrm>
            <a:off x="1331640" y="4794945"/>
            <a:ext cx="7704856" cy="270030"/>
          </a:xfrm>
        </p:spPr>
        <p:txBody>
          <a:bodyPr anchor="ctr"/>
          <a:lstStyle>
            <a:lvl1pPr marL="0" indent="0" algn="r">
              <a:buNone/>
              <a:defRPr sz="1600" b="0"/>
            </a:lvl1pPr>
            <a:lvl2pPr algn="r">
              <a:defRPr/>
            </a:lvl2pPr>
            <a:lvl3pPr algn="r">
              <a:defRPr/>
            </a:lvl3pPr>
            <a:lvl4pPr algn="r">
              <a:defRPr/>
            </a:lvl4pPr>
            <a:lvl5pPr algn="r">
              <a:defRPr/>
            </a:lvl5pPr>
          </a:lstStyle>
          <a:p>
            <a:pPr lvl="0"/>
            <a:r>
              <a:rPr lang="en-US" smtClean="0"/>
              <a:t>Click to edit Master text styles</a:t>
            </a:r>
          </a:p>
        </p:txBody>
      </p:sp>
      <p:cxnSp>
        <p:nvCxnSpPr>
          <p:cNvPr id="12" name="Straight Connector 11"/>
          <p:cNvCxnSpPr/>
          <p:nvPr userDrawn="1"/>
        </p:nvCxnSpPr>
        <p:spPr bwMode="auto">
          <a:xfrm>
            <a:off x="0" y="4299942"/>
            <a:ext cx="9144000"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pic>
        <p:nvPicPr>
          <p:cNvPr id="14" name="Picture 2" descr="C:\Users\omnimva\Pictures\OT Logos\OT Logo 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5" y="3939903"/>
            <a:ext cx="2128671" cy="25051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6350" y="818157"/>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863261"/>
      </p:ext>
    </p:extLst>
  </p:cSld>
  <p:clrMapOvr>
    <a:masterClrMapping/>
  </p:clrMapOvr>
  <p:transition spd="med" advTm="7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ick header 2">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0" y="2"/>
            <a:ext cx="9144000" cy="558999"/>
          </a:xfrm>
          <a:prstGeom prst="rect">
            <a:avLst/>
          </a:prstGeom>
        </p:spPr>
      </p:pic>
      <p:sp>
        <p:nvSpPr>
          <p:cNvPr id="7" name="Rectangle 6"/>
          <p:cNvSpPr/>
          <p:nvPr userDrawn="1"/>
        </p:nvSpPr>
        <p:spPr bwMode="auto">
          <a:xfrm>
            <a:off x="0" y="0"/>
            <a:ext cx="9144000" cy="1275606"/>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30" tIns="45715" rIns="91430" bIns="45715" numCol="1" rtlCol="0" anchor="t" anchorCtr="0" compatLnSpc="1">
            <a:prstTxWarp prst="textNoShape">
              <a:avLst/>
            </a:prstTxWarp>
          </a:bodyPr>
          <a:lstStyle/>
          <a:p>
            <a:pPr marL="0" marR="0" indent="0" algn="l" defTabSz="914296"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cxnSp>
        <p:nvCxnSpPr>
          <p:cNvPr id="10" name="Straight Connector 9"/>
          <p:cNvCxnSpPr/>
          <p:nvPr userDrawn="1"/>
        </p:nvCxnSpPr>
        <p:spPr>
          <a:xfrm>
            <a:off x="-6350" y="1320318"/>
            <a:ext cx="9150350" cy="0"/>
          </a:xfrm>
          <a:prstGeom prst="line">
            <a:avLst/>
          </a:prstGeom>
          <a:ln w="920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
          </p:nvPr>
        </p:nvSpPr>
        <p:spPr>
          <a:xfrm>
            <a:off x="252000" y="1491630"/>
            <a:ext cx="8640000" cy="3312368"/>
          </a:xfrm>
        </p:spPr>
        <p:txBody>
          <a:bodyPr/>
          <a:lstStyle>
            <a:lvl1pPr marL="342861" indent="-342861">
              <a:lnSpc>
                <a:spcPct val="100000"/>
              </a:lnSpc>
              <a:buFont typeface="Wingdings" pitchFamily="2" charset="2"/>
              <a:buChar char="§"/>
              <a:defRPr sz="3000">
                <a:solidFill>
                  <a:schemeClr val="tx1"/>
                </a:solidFill>
              </a:defRPr>
            </a:lvl1pPr>
            <a:lvl2pPr marL="742866" indent="-285717">
              <a:lnSpc>
                <a:spcPct val="100000"/>
              </a:lnSpc>
              <a:buFont typeface="Verdana" pitchFamily="34" charset="0"/>
              <a:buChar char="−"/>
              <a:defRPr sz="2400">
                <a:solidFill>
                  <a:schemeClr val="tx1"/>
                </a:solidFill>
              </a:defRPr>
            </a:lvl2pPr>
            <a:lvl3pPr marL="1200014" indent="-285717">
              <a:lnSpc>
                <a:spcPct val="100000"/>
              </a:lnSpc>
              <a:buFont typeface="Arial" pitchFamily="34" charset="0"/>
              <a:buChar char="•"/>
              <a:defRPr sz="1600">
                <a:solidFill>
                  <a:schemeClr val="tx1"/>
                </a:solidFill>
              </a:defRPr>
            </a:lvl3pPr>
            <a:lvl4pPr>
              <a:lnSpc>
                <a:spcPct val="150000"/>
              </a:lnSpc>
              <a:defRPr>
                <a:solidFill>
                  <a:schemeClr val="tx1"/>
                </a:solidFill>
              </a:defRPr>
            </a:lvl4pPr>
          </a:lstStyle>
          <a:p>
            <a:pPr lvl="0"/>
            <a:r>
              <a:rPr lang="en-US" noProof="0" smtClean="0"/>
              <a:t>Click to edit Master text styles</a:t>
            </a:r>
          </a:p>
          <a:p>
            <a:pPr lvl="1"/>
            <a:r>
              <a:rPr lang="en-US" noProof="0" smtClean="0"/>
              <a:t>Second level</a:t>
            </a:r>
          </a:p>
        </p:txBody>
      </p:sp>
      <p:sp>
        <p:nvSpPr>
          <p:cNvPr id="13" name="Rectangle 2"/>
          <p:cNvSpPr>
            <a:spLocks noGrp="1" noChangeArrowheads="1"/>
          </p:cNvSpPr>
          <p:nvPr>
            <p:ph type="title" hasCustomPrompt="1"/>
          </p:nvPr>
        </p:nvSpPr>
        <p:spPr bwMode="auto">
          <a:xfrm>
            <a:off x="252000" y="109830"/>
            <a:ext cx="86400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sz="3200" b="0">
                <a:solidFill>
                  <a:schemeClr val="bg2"/>
                </a:solidFill>
              </a:defRPr>
            </a:lvl1pPr>
          </a:lstStyle>
          <a:p>
            <a:pPr lvl="0"/>
            <a:r>
              <a:rPr lang="en-US" dirty="0" smtClean="0"/>
              <a:t>CLICK TO EDIT HEADING</a:t>
            </a:r>
            <a:endParaRPr lang="en-GB" dirty="0" smtClean="0"/>
          </a:p>
        </p:txBody>
      </p:sp>
      <p:sp>
        <p:nvSpPr>
          <p:cNvPr id="2" name="Rectangle 1"/>
          <p:cNvSpPr/>
          <p:nvPr userDrawn="1"/>
        </p:nvSpPr>
        <p:spPr bwMode="auto">
          <a:xfrm>
            <a:off x="78832" y="4851832"/>
            <a:ext cx="2267744" cy="267494"/>
          </a:xfrm>
          <a:prstGeom prst="rect">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549966322"/>
      </p:ext>
    </p:extLst>
  </p:cSld>
  <p:clrMapOvr>
    <a:masterClrMapping/>
  </p:clrMapOvr>
  <p:transition spd="med" advTm="7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51520" y="789552"/>
            <a:ext cx="8568952" cy="401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1029" name="Rectangle 2"/>
          <p:cNvSpPr>
            <a:spLocks noGrp="1" noChangeArrowheads="1"/>
          </p:cNvSpPr>
          <p:nvPr>
            <p:ph type="title"/>
          </p:nvPr>
        </p:nvSpPr>
        <p:spPr bwMode="auto">
          <a:xfrm>
            <a:off x="251520" y="114300"/>
            <a:ext cx="8568952" cy="45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dirty="0" smtClean="0"/>
              <a:t>CLICK TO EDIT HEADING</a:t>
            </a:r>
            <a:endParaRPr lang="en-GB" dirty="0" smtClean="0"/>
          </a:p>
        </p:txBody>
      </p:sp>
      <p:pic>
        <p:nvPicPr>
          <p:cNvPr id="4" name="Picture 2" descr="C:\Users\omnimva\Pictures\OT Logos\OT Logo blu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12361" y="4937147"/>
            <a:ext cx="1224136" cy="144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gray">
          <a:xfrm>
            <a:off x="251520" y="4793131"/>
            <a:ext cx="316835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lstStyle/>
          <a:p>
            <a:pPr marL="0" marR="0" indent="0" algn="l" defTabSz="914296" rtl="0" eaLnBrk="1" fontAlgn="auto" latinLnBrk="0" hangingPunct="1">
              <a:lnSpc>
                <a:spcPct val="100000"/>
              </a:lnSpc>
              <a:spcBef>
                <a:spcPts val="0"/>
              </a:spcBef>
              <a:spcAft>
                <a:spcPts val="0"/>
              </a:spcAft>
              <a:buClrTx/>
              <a:buSzTx/>
              <a:buFontTx/>
              <a:buNone/>
              <a:tabLst/>
              <a:defRPr/>
            </a:pPr>
            <a:r>
              <a:rPr lang="en-US" altLang="en-US" sz="800" dirty="0" smtClean="0">
                <a:solidFill>
                  <a:schemeClr val="tx1"/>
                </a:solidFill>
                <a:latin typeface="Univers" pitchFamily="34" charset="0"/>
              </a:rPr>
              <a:t>Maputo, Mozambique, 14-16 April 2014    </a:t>
            </a:r>
            <a:fld id="{740CB470-E1B6-4173-8E7C-5DEAC532E87D}" type="slidenum">
              <a:rPr lang="en-GB" sz="800" kern="1200" smtClean="0">
                <a:solidFill>
                  <a:schemeClr val="tx1"/>
                </a:solidFill>
                <a:latin typeface="Univers" pitchFamily="34" charset="0"/>
                <a:ea typeface="+mn-ea"/>
                <a:cs typeface="+mn-cs"/>
              </a:rPr>
              <a:pPr>
                <a:buFontTx/>
                <a:buNone/>
              </a:pPr>
              <a:t>‹#›</a:t>
            </a:fld>
            <a:endParaRPr lang="en-GB" sz="800" kern="1200" dirty="0">
              <a:solidFill>
                <a:schemeClr val="tx1"/>
              </a:solidFill>
              <a:latin typeface="Univers"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707" r:id="rId2"/>
    <p:sldLayoutId id="2147483690" r:id="rId3"/>
    <p:sldLayoutId id="2147483704" r:id="rId4"/>
    <p:sldLayoutId id="2147483703" r:id="rId5"/>
    <p:sldLayoutId id="2147483708" r:id="rId6"/>
    <p:sldLayoutId id="2147483706" r:id="rId7"/>
    <p:sldLayoutId id="2147483701" r:id="rId8"/>
    <p:sldLayoutId id="2147483705" r:id="rId9"/>
    <p:sldLayoutId id="2147483709" r:id="rId10"/>
    <p:sldLayoutId id="2147483710" r:id="rId11"/>
    <p:sldLayoutId id="2147483712" r:id="rId12"/>
    <p:sldLayoutId id="2147483713" r:id="rId13"/>
    <p:sldLayoutId id="2147483714" r:id="rId14"/>
    <p:sldLayoutId id="2147483715" r:id="rId15"/>
    <p:sldLayoutId id="2147483716" r:id="rId16"/>
  </p:sldLayoutIdLst>
  <p:transition spd="med" advTm="7000">
    <p:fade/>
  </p:transition>
  <p:timing>
    <p:tnLst>
      <p:par>
        <p:cTn id="1" dur="indefinite" restart="never" nodeType="tmRoot"/>
      </p:par>
    </p:tnLst>
  </p:timing>
  <p:txStyles>
    <p:title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34" charset="0"/>
          <a:ea typeface="ＭＳ Ｐゴシック" charset="-128"/>
        </a:defRPr>
      </a:lvl2pPr>
      <a:lvl3pPr algn="l" rtl="0" eaLnBrk="1" fontAlgn="base" hangingPunct="1">
        <a:spcBef>
          <a:spcPct val="0"/>
        </a:spcBef>
        <a:spcAft>
          <a:spcPct val="0"/>
        </a:spcAft>
        <a:defRPr sz="2600" b="1">
          <a:solidFill>
            <a:schemeClr val="tx1"/>
          </a:solidFill>
          <a:latin typeface="Verdana" pitchFamily="34" charset="0"/>
          <a:ea typeface="ＭＳ Ｐゴシック" charset="-128"/>
        </a:defRPr>
      </a:lvl3pPr>
      <a:lvl4pPr algn="l" rtl="0" eaLnBrk="1" fontAlgn="base" hangingPunct="1">
        <a:spcBef>
          <a:spcPct val="0"/>
        </a:spcBef>
        <a:spcAft>
          <a:spcPct val="0"/>
        </a:spcAft>
        <a:defRPr sz="2600" b="1">
          <a:solidFill>
            <a:schemeClr val="tx1"/>
          </a:solidFill>
          <a:latin typeface="Verdana" pitchFamily="34" charset="0"/>
          <a:ea typeface="ＭＳ Ｐゴシック" charset="-128"/>
        </a:defRPr>
      </a:lvl4pPr>
      <a:lvl5pPr algn="l" rtl="0" eaLnBrk="1" fontAlgn="base" hangingPunct="1">
        <a:spcBef>
          <a:spcPct val="0"/>
        </a:spcBef>
        <a:spcAft>
          <a:spcPct val="0"/>
        </a:spcAft>
        <a:defRPr sz="2600" b="1">
          <a:solidFill>
            <a:schemeClr val="tx1"/>
          </a:solidFill>
          <a:latin typeface="Verdana" pitchFamily="34" charset="0"/>
          <a:ea typeface="ＭＳ Ｐゴシック" charset="-128"/>
        </a:defRPr>
      </a:lvl5pPr>
      <a:lvl6pPr marL="457148" algn="l" rtl="0" eaLnBrk="1" fontAlgn="base" hangingPunct="1">
        <a:spcBef>
          <a:spcPct val="0"/>
        </a:spcBef>
        <a:spcAft>
          <a:spcPct val="0"/>
        </a:spcAft>
        <a:defRPr sz="2400" b="1">
          <a:solidFill>
            <a:schemeClr val="bg1"/>
          </a:solidFill>
          <a:latin typeface="Arial" charset="0"/>
          <a:ea typeface="ＭＳ Ｐゴシック" charset="-128"/>
        </a:defRPr>
      </a:lvl6pPr>
      <a:lvl7pPr marL="914296" algn="l" rtl="0" eaLnBrk="1" fontAlgn="base" hangingPunct="1">
        <a:spcBef>
          <a:spcPct val="0"/>
        </a:spcBef>
        <a:spcAft>
          <a:spcPct val="0"/>
        </a:spcAft>
        <a:defRPr sz="2400" b="1">
          <a:solidFill>
            <a:schemeClr val="bg1"/>
          </a:solidFill>
          <a:latin typeface="Arial" charset="0"/>
          <a:ea typeface="ＭＳ Ｐゴシック" charset="-128"/>
        </a:defRPr>
      </a:lvl7pPr>
      <a:lvl8pPr marL="1371445" algn="l" rtl="0" eaLnBrk="1" fontAlgn="base" hangingPunct="1">
        <a:spcBef>
          <a:spcPct val="0"/>
        </a:spcBef>
        <a:spcAft>
          <a:spcPct val="0"/>
        </a:spcAft>
        <a:defRPr sz="2400" b="1">
          <a:solidFill>
            <a:schemeClr val="bg1"/>
          </a:solidFill>
          <a:latin typeface="Arial" charset="0"/>
          <a:ea typeface="ＭＳ Ｐゴシック" charset="-128"/>
        </a:defRPr>
      </a:lvl8pPr>
      <a:lvl9pPr marL="1828592" algn="l" rtl="0" eaLnBrk="1" fontAlgn="base" hangingPunct="1">
        <a:spcBef>
          <a:spcPct val="0"/>
        </a:spcBef>
        <a:spcAft>
          <a:spcPct val="0"/>
        </a:spcAft>
        <a:defRPr sz="2400" b="1">
          <a:solidFill>
            <a:schemeClr val="bg1"/>
          </a:solidFill>
          <a:latin typeface="Arial" charset="0"/>
          <a:ea typeface="ＭＳ Ｐゴシック" charset="-128"/>
        </a:defRPr>
      </a:lvl9pPr>
    </p:titleStyle>
    <p:bodyStyle>
      <a:lvl1pPr marL="342861" indent="-342861"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866" indent="-285717" algn="l" rtl="0" eaLnBrk="1" fontAlgn="base" hangingPunct="1">
        <a:spcBef>
          <a:spcPct val="20000"/>
        </a:spcBef>
        <a:spcAft>
          <a:spcPct val="0"/>
        </a:spcAft>
        <a:buFont typeface="Verdana" pitchFamily="34" charset="0"/>
        <a:buChar char="−"/>
        <a:defRPr sz="1800">
          <a:solidFill>
            <a:schemeClr val="tx1"/>
          </a:solidFill>
          <a:latin typeface="+mn-lt"/>
          <a:ea typeface="+mn-ea"/>
        </a:defRPr>
      </a:lvl2pPr>
      <a:lvl3pPr marL="1200014" indent="-285717" algn="l" rtl="0" eaLnBrk="1" fontAlgn="base" hangingPunct="1">
        <a:spcBef>
          <a:spcPct val="20000"/>
        </a:spcBef>
        <a:spcAft>
          <a:spcPct val="0"/>
        </a:spcAft>
        <a:buFont typeface="Arial" pitchFamily="34" charset="0"/>
        <a:buChar char="•"/>
        <a:defRPr sz="1600">
          <a:solidFill>
            <a:schemeClr val="tx1"/>
          </a:solidFill>
          <a:latin typeface="+mn-lt"/>
          <a:ea typeface="+mn-ea"/>
        </a:defRPr>
      </a:lvl3pPr>
      <a:lvl4pPr marL="1600018" indent="-228574" algn="l" rtl="0" eaLnBrk="1" fontAlgn="base" hangingPunct="1">
        <a:spcBef>
          <a:spcPct val="20000"/>
        </a:spcBef>
        <a:spcAft>
          <a:spcPct val="0"/>
        </a:spcAft>
        <a:buFont typeface="Arial" pitchFamily="34" charset="0"/>
        <a:buChar char="•"/>
        <a:defRPr sz="1200">
          <a:solidFill>
            <a:schemeClr val="tx1"/>
          </a:solidFill>
          <a:latin typeface="+mn-lt"/>
          <a:ea typeface="+mn-ea"/>
        </a:defRPr>
      </a:lvl4pPr>
      <a:lvl5pPr marL="2057167" indent="-228574" algn="l" rtl="0" eaLnBrk="1" fontAlgn="base" hangingPunct="1">
        <a:spcBef>
          <a:spcPct val="20000"/>
        </a:spcBef>
        <a:spcAft>
          <a:spcPct val="0"/>
        </a:spcAft>
        <a:buChar char="»"/>
        <a:defRPr sz="1000">
          <a:solidFill>
            <a:srgbClr val="0F2B74"/>
          </a:solidFill>
          <a:latin typeface="+mn-lt"/>
          <a:ea typeface="+mn-ea"/>
        </a:defRPr>
      </a:lvl5pPr>
      <a:lvl6pPr marL="2514315" indent="-228574" algn="l" rtl="0" eaLnBrk="1" fontAlgn="base" hangingPunct="1">
        <a:spcBef>
          <a:spcPct val="20000"/>
        </a:spcBef>
        <a:spcAft>
          <a:spcPct val="0"/>
        </a:spcAft>
        <a:buChar char="»"/>
        <a:defRPr sz="1000">
          <a:solidFill>
            <a:srgbClr val="0F2B74"/>
          </a:solidFill>
          <a:latin typeface="+mn-lt"/>
          <a:ea typeface="+mn-ea"/>
        </a:defRPr>
      </a:lvl6pPr>
      <a:lvl7pPr marL="2971463" indent="-228574" algn="l" rtl="0" eaLnBrk="1" fontAlgn="base" hangingPunct="1">
        <a:spcBef>
          <a:spcPct val="20000"/>
        </a:spcBef>
        <a:spcAft>
          <a:spcPct val="0"/>
        </a:spcAft>
        <a:buChar char="»"/>
        <a:defRPr sz="1000">
          <a:solidFill>
            <a:srgbClr val="0F2B74"/>
          </a:solidFill>
          <a:latin typeface="+mn-lt"/>
          <a:ea typeface="+mn-ea"/>
        </a:defRPr>
      </a:lvl7pPr>
      <a:lvl8pPr marL="3428611" indent="-228574" algn="l" rtl="0" eaLnBrk="1" fontAlgn="base" hangingPunct="1">
        <a:spcBef>
          <a:spcPct val="20000"/>
        </a:spcBef>
        <a:spcAft>
          <a:spcPct val="0"/>
        </a:spcAft>
        <a:buChar char="»"/>
        <a:defRPr sz="1000">
          <a:solidFill>
            <a:srgbClr val="0F2B74"/>
          </a:solidFill>
          <a:latin typeface="+mn-lt"/>
          <a:ea typeface="+mn-ea"/>
        </a:defRPr>
      </a:lvl8pPr>
      <a:lvl9pPr marL="3885759" indent="-228574" algn="l" rtl="0" eaLnBrk="1" fontAlgn="base" hangingPunct="1">
        <a:spcBef>
          <a:spcPct val="20000"/>
        </a:spcBef>
        <a:spcAft>
          <a:spcPct val="0"/>
        </a:spcAft>
        <a:buChar char="»"/>
        <a:defRPr sz="1000">
          <a:solidFill>
            <a:srgbClr val="0F2B74"/>
          </a:solidFill>
          <a:latin typeface="+mn-lt"/>
          <a:ea typeface="+mn-ea"/>
        </a:defRPr>
      </a:lvl9pPr>
    </p:bodyStyle>
    <p:otherStyle>
      <a:defPPr>
        <a:defRPr lang="fi-FI"/>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3.wdp"/><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emf"/><Relationship Id="rId4" Type="http://schemas.openxmlformats.org/officeDocument/2006/relationships/image" Target="../media/image37.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5.png"/><Relationship Id="rId5" Type="http://schemas.microsoft.com/office/2007/relationships/hdphoto" Target="../media/hdphoto8.wdp"/><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6.png"/><Relationship Id="rId3" Type="http://schemas.openxmlformats.org/officeDocument/2006/relationships/image" Target="../media/image58.png"/><Relationship Id="rId7" Type="http://schemas.openxmlformats.org/officeDocument/2006/relationships/image" Target="../media/image61.jpeg"/><Relationship Id="rId12" Type="http://schemas.microsoft.com/office/2007/relationships/hdphoto" Target="../media/hdphoto11.wdp"/><Relationship Id="rId2" Type="http://schemas.openxmlformats.org/officeDocument/2006/relationships/image" Target="../media/image57.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65.png"/><Relationship Id="rId5" Type="http://schemas.openxmlformats.org/officeDocument/2006/relationships/image" Target="../media/image60.png"/><Relationship Id="rId15" Type="http://schemas.microsoft.com/office/2007/relationships/hdphoto" Target="../media/hdphoto12.wdp"/><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www.omnitele.com" TargetMode="External"/><Relationship Id="rId2" Type="http://schemas.openxmlformats.org/officeDocument/2006/relationships/hyperlink" Target="mailto:seppo.lohikko@omnitele.com" TargetMode="Externa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hyperlink" Target="http://www.youtube.com/channel/UCyMeM3j2L9MQoB0qeDCev3g" TargetMode="External"/><Relationship Id="rId4" Type="http://schemas.openxmlformats.org/officeDocument/2006/relationships/hyperlink" Target="http://www.linkedin.com/company/omnitel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
          <p:cNvSpPr>
            <a:spLocks noGrp="1" noChangeArrowheads="1"/>
          </p:cNvSpPr>
          <p:nvPr>
            <p:ph type="ctrTitle"/>
          </p:nvPr>
        </p:nvSpPr>
        <p:spPr>
          <a:xfrm>
            <a:off x="1143000" y="2476888"/>
            <a:ext cx="6858000" cy="972741"/>
          </a:xfrm>
        </p:spPr>
        <p:txBody>
          <a:bodyPr/>
          <a:lstStyle/>
          <a:p>
            <a:pPr algn="ctr"/>
            <a:r>
              <a:rPr lang="en-US" altLang="en-US" dirty="0" err="1" smtClean="0"/>
              <a:t>QoE</a:t>
            </a:r>
            <a:r>
              <a:rPr lang="en-US" altLang="en-US" dirty="0" smtClean="0"/>
              <a:t> and </a:t>
            </a:r>
            <a:r>
              <a:rPr lang="en-US" altLang="en-US" dirty="0" err="1" smtClean="0"/>
              <a:t>QoS</a:t>
            </a:r>
            <a:r>
              <a:rPr lang="en-US" altLang="en-US" dirty="0" smtClean="0"/>
              <a:t> Monitoring / Measuring in Broadband Internet Networks</a:t>
            </a:r>
          </a:p>
        </p:txBody>
      </p:sp>
      <p:sp>
        <p:nvSpPr>
          <p:cNvPr id="7172" name="Rectangle 11"/>
          <p:cNvSpPr>
            <a:spLocks noGrp="1" noChangeArrowheads="1"/>
          </p:cNvSpPr>
          <p:nvPr>
            <p:ph type="subTitle" idx="1"/>
          </p:nvPr>
        </p:nvSpPr>
        <p:spPr>
          <a:xfrm>
            <a:off x="2123728" y="3655587"/>
            <a:ext cx="4800600" cy="1097806"/>
          </a:xfrm>
        </p:spPr>
        <p:txBody>
          <a:bodyPr/>
          <a:lstStyle/>
          <a:p>
            <a:r>
              <a:rPr lang="en-GB" altLang="en-US" b="1" dirty="0" smtClean="0"/>
              <a:t>Seppo </a:t>
            </a:r>
            <a:r>
              <a:rPr lang="fi-FI" altLang="en-US" b="1" dirty="0" smtClean="0"/>
              <a:t>Lohikko</a:t>
            </a:r>
            <a:endParaRPr lang="en-GB" altLang="en-US" b="1" dirty="0" smtClean="0"/>
          </a:p>
          <a:p>
            <a:r>
              <a:rPr lang="en-GB" altLang="en-US" b="1" dirty="0" smtClean="0"/>
              <a:t>Principal Consultant, </a:t>
            </a:r>
            <a:r>
              <a:rPr lang="en-GB" altLang="en-US" b="1" dirty="0" err="1" smtClean="0"/>
              <a:t>Omnitele</a:t>
            </a:r>
            <a:r>
              <a:rPr lang="en-GB" altLang="en-US" b="1" dirty="0" smtClean="0"/>
              <a:t> Ltd seppo.lohikko@omnitele.com</a:t>
            </a:r>
          </a:p>
        </p:txBody>
      </p:sp>
      <p:sp>
        <p:nvSpPr>
          <p:cNvPr id="5125" name="Rectangle 13"/>
          <p:cNvSpPr>
            <a:spLocks noChangeArrowheads="1"/>
          </p:cNvSpPr>
          <p:nvPr/>
        </p:nvSpPr>
        <p:spPr bwMode="auto">
          <a:xfrm>
            <a:off x="179512" y="771550"/>
            <a:ext cx="8856984" cy="1425154"/>
          </a:xfrm>
          <a:prstGeom prst="rect">
            <a:avLst/>
          </a:prstGeom>
          <a:noFill/>
          <a:ln w="9525">
            <a:noFill/>
            <a:miter lim="800000"/>
            <a:headEnd/>
            <a:tailEnd/>
          </a:ln>
        </p:spPr>
        <p:txBody>
          <a:bodyPr anchor="ct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a:lnSpc>
                <a:spcPct val="80000"/>
              </a:lnSpc>
            </a:pPr>
            <a:r>
              <a:rPr lang="en-US" sz="2400" b="1" dirty="0"/>
              <a:t>Workshop on “Monitoring Quality of </a:t>
            </a:r>
          </a:p>
          <a:p>
            <a:pPr algn="ctr">
              <a:lnSpc>
                <a:spcPct val="80000"/>
              </a:lnSpc>
            </a:pPr>
            <a:r>
              <a:rPr lang="en-US" sz="2400" b="1" dirty="0"/>
              <a:t>Service and Quality of Experience of Multimedia Services in Broadband/Internet Networks”</a:t>
            </a:r>
          </a:p>
          <a:p>
            <a:pPr algn="ctr">
              <a:lnSpc>
                <a:spcPct val="80000"/>
              </a:lnSpc>
            </a:pPr>
            <a:endParaRPr lang="en-US" sz="1800" b="1" dirty="0"/>
          </a:p>
          <a:p>
            <a:pPr algn="ctr">
              <a:lnSpc>
                <a:spcPct val="80000"/>
              </a:lnSpc>
            </a:pPr>
            <a:r>
              <a:rPr lang="en-US" sz="1800" b="1" dirty="0"/>
              <a:t>(Maputo, Mozambique, 14-16 April 2014)</a:t>
            </a:r>
          </a:p>
        </p:txBody>
      </p:sp>
      <p:sp>
        <p:nvSpPr>
          <p:cNvPr id="7174" name="AutoShape 18" descr="image002"/>
          <p:cNvSpPr>
            <a:spLocks noChangeAspect="1" noChangeArrowheads="1"/>
          </p:cNvSpPr>
          <p:nvPr/>
        </p:nvSpPr>
        <p:spPr bwMode="auto">
          <a:xfrm>
            <a:off x="4036219" y="2196704"/>
            <a:ext cx="107156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sz="2400">
              <a:solidFill>
                <a:schemeClr val="tx1"/>
              </a:solidFill>
            </a:endParaRPr>
          </a:p>
        </p:txBody>
      </p:sp>
      <p:sp>
        <p:nvSpPr>
          <p:cNvPr id="7175" name="AutoShape 20" descr="image002"/>
          <p:cNvSpPr>
            <a:spLocks noChangeAspect="1" noChangeArrowheads="1"/>
          </p:cNvSpPr>
          <p:nvPr/>
        </p:nvSpPr>
        <p:spPr bwMode="auto">
          <a:xfrm>
            <a:off x="4036219" y="2196704"/>
            <a:ext cx="107156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sz="2400">
              <a:solidFill>
                <a:schemeClr val="tx1"/>
              </a:solidFill>
            </a:endParaRPr>
          </a:p>
        </p:txBody>
      </p:sp>
      <p:sp>
        <p:nvSpPr>
          <p:cNvPr id="7176" name="AutoShape 22" descr="image002"/>
          <p:cNvSpPr>
            <a:spLocks noChangeAspect="1" noChangeArrowheads="1"/>
          </p:cNvSpPr>
          <p:nvPr/>
        </p:nvSpPr>
        <p:spPr bwMode="auto">
          <a:xfrm>
            <a:off x="4036219" y="2196704"/>
            <a:ext cx="107156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sz="2400">
              <a:solidFill>
                <a:schemeClr val="tx1"/>
              </a:solidFill>
            </a:endParaRPr>
          </a:p>
        </p:txBody>
      </p:sp>
      <p:sp>
        <p:nvSpPr>
          <p:cNvPr id="7177" name="AutoShape 24" descr="image002"/>
          <p:cNvSpPr>
            <a:spLocks noChangeAspect="1" noChangeArrowheads="1"/>
          </p:cNvSpPr>
          <p:nvPr/>
        </p:nvSpPr>
        <p:spPr bwMode="auto">
          <a:xfrm>
            <a:off x="4036219" y="2196704"/>
            <a:ext cx="1071563"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sz="2400">
              <a:solidFill>
                <a:schemeClr val="tx1"/>
              </a:solidFill>
            </a:endParaRPr>
          </a:p>
        </p:txBody>
      </p:sp>
      <p:sp>
        <p:nvSpPr>
          <p:cNvPr id="7178" name="Rectangle 26"/>
          <p:cNvSpPr>
            <a:spLocks noChangeArrowheads="1"/>
          </p:cNvSpPr>
          <p:nvPr/>
        </p:nvSpPr>
        <p:spPr bwMode="auto">
          <a:xfrm>
            <a:off x="1143001" y="196587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endParaRPr lang="en-GB" altLang="en-US" sz="2400">
              <a:solidFill>
                <a:schemeClr val="tx1"/>
              </a:solidFill>
            </a:endParaRPr>
          </a:p>
        </p:txBody>
      </p:sp>
      <p:pic>
        <p:nvPicPr>
          <p:cNvPr id="7179" name="Picture 16" descr="ITUseries"/>
          <p:cNvPicPr>
            <a:picLocks noChangeAspect="1" noChangeArrowheads="1"/>
          </p:cNvPicPr>
          <p:nvPr/>
        </p:nvPicPr>
        <p:blipFill>
          <a:blip r:embed="rId5">
            <a:extLst>
              <a:ext uri="{28A0092B-C50C-407E-A947-70E740481C1C}">
                <a14:useLocalDpi xmlns:a14="http://schemas.microsoft.com/office/drawing/2010/main" val="0"/>
              </a:ext>
            </a:extLst>
          </a:blip>
          <a:srcRect t="17264" b="69327"/>
          <a:stretch>
            <a:fillRect/>
          </a:stretch>
        </p:blipFill>
        <p:spPr bwMode="auto">
          <a:xfrm>
            <a:off x="6190060" y="141685"/>
            <a:ext cx="1326356"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159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256" y="268006"/>
            <a:ext cx="4608000"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6615607" y="3001203"/>
            <a:ext cx="1455664" cy="1623840"/>
            <a:chOff x="6928454" y="4005064"/>
            <a:chExt cx="2057279" cy="2294961"/>
          </a:xfrm>
        </p:grpSpPr>
        <p:pic>
          <p:nvPicPr>
            <p:cNvPr id="2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49629" y="5099992"/>
              <a:ext cx="936104" cy="12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loud Callout 24"/>
            <p:cNvSpPr/>
            <p:nvPr/>
          </p:nvSpPr>
          <p:spPr bwMode="auto">
            <a:xfrm>
              <a:off x="6928454" y="4005064"/>
              <a:ext cx="2057279" cy="1008111"/>
            </a:xfrm>
            <a:prstGeom prst="cloudCallout">
              <a:avLst>
                <a:gd name="adj1" fmla="val 24617"/>
                <a:gd name="adj2" fmla="val 80720"/>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Balls are so expensive...</a:t>
              </a:r>
            </a:p>
          </p:txBody>
        </p:sp>
      </p:grpSp>
      <p:grpSp>
        <p:nvGrpSpPr>
          <p:cNvPr id="26" name="Group 25"/>
          <p:cNvGrpSpPr/>
          <p:nvPr/>
        </p:nvGrpSpPr>
        <p:grpSpPr>
          <a:xfrm>
            <a:off x="659547" y="3219822"/>
            <a:ext cx="1568072" cy="1641696"/>
            <a:chOff x="123608" y="3933800"/>
            <a:chExt cx="2216144" cy="2320196"/>
          </a:xfrm>
        </p:grpSpPr>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517232"/>
              <a:ext cx="1209048" cy="73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loud Callout 27"/>
            <p:cNvSpPr/>
            <p:nvPr/>
          </p:nvSpPr>
          <p:spPr bwMode="auto">
            <a:xfrm>
              <a:off x="123608" y="3933800"/>
              <a:ext cx="2216144" cy="1144488"/>
            </a:xfrm>
            <a:prstGeom prst="cloudCallout">
              <a:avLst>
                <a:gd name="adj1" fmla="val 5012"/>
                <a:gd name="adj2" fmla="val 80810"/>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I want it to go </a:t>
              </a:r>
              <a:r>
                <a:rPr kumimoji="0" lang="en-GB" sz="1200" b="0" i="0" u="none" strike="noStrike" cap="none" normalizeH="0" dirty="0" smtClean="0">
                  <a:ln>
                    <a:noFill/>
                  </a:ln>
                  <a:solidFill>
                    <a:schemeClr val="tx1"/>
                  </a:solidFill>
                  <a:effectLst/>
                  <a:latin typeface="+mj-lt"/>
                  <a:ea typeface="ＭＳ Ｐゴシック" charset="-128"/>
                </a:rPr>
                <a:t>easily into the goal…</a:t>
              </a:r>
              <a:endParaRPr kumimoji="0" lang="en-GB" sz="1200" b="0" i="0" u="none" strike="noStrike" cap="none" normalizeH="0" baseline="0" dirty="0" smtClean="0">
                <a:ln>
                  <a:noFill/>
                </a:ln>
                <a:solidFill>
                  <a:schemeClr val="tx1"/>
                </a:solidFill>
                <a:effectLst/>
                <a:latin typeface="+mj-lt"/>
                <a:ea typeface="ＭＳ Ｐゴシック" charset="-128"/>
              </a:endParaRPr>
            </a:p>
          </p:txBody>
        </p:sp>
      </p:grpSp>
      <p:grpSp>
        <p:nvGrpSpPr>
          <p:cNvPr id="30" name="Group 29"/>
          <p:cNvGrpSpPr/>
          <p:nvPr/>
        </p:nvGrpSpPr>
        <p:grpSpPr>
          <a:xfrm>
            <a:off x="6709243" y="514493"/>
            <a:ext cx="1455664" cy="1725301"/>
            <a:chOff x="6847468" y="3753083"/>
            <a:chExt cx="2057279" cy="2438355"/>
          </a:xfrm>
        </p:grpSpPr>
        <p:pic>
          <p:nvPicPr>
            <p:cNvPr id="3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468" y="4965293"/>
              <a:ext cx="1792610" cy="122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Cloud Callout 31"/>
            <p:cNvSpPr/>
            <p:nvPr/>
          </p:nvSpPr>
          <p:spPr bwMode="auto">
            <a:xfrm>
              <a:off x="7155310" y="3753083"/>
              <a:ext cx="1749437" cy="989588"/>
            </a:xfrm>
            <a:prstGeom prst="cloudCallout">
              <a:avLst>
                <a:gd name="adj1" fmla="val -38164"/>
                <a:gd name="adj2" fmla="val 88834"/>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We just want a ball!</a:t>
              </a:r>
            </a:p>
          </p:txBody>
        </p:sp>
        <p:sp>
          <p:nvSpPr>
            <p:cNvPr id="33" name="Cloud Callout 32"/>
            <p:cNvSpPr/>
            <p:nvPr/>
          </p:nvSpPr>
          <p:spPr bwMode="auto">
            <a:xfrm>
              <a:off x="7155310" y="3753083"/>
              <a:ext cx="1749437" cy="989588"/>
            </a:xfrm>
            <a:prstGeom prst="cloudCallout">
              <a:avLst>
                <a:gd name="adj1" fmla="val -20532"/>
                <a:gd name="adj2" fmla="val 90701"/>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We just want a ball!</a:t>
              </a:r>
            </a:p>
          </p:txBody>
        </p:sp>
        <p:sp>
          <p:nvSpPr>
            <p:cNvPr id="34" name="Cloud Callout 33"/>
            <p:cNvSpPr/>
            <p:nvPr/>
          </p:nvSpPr>
          <p:spPr bwMode="auto">
            <a:xfrm>
              <a:off x="7155310" y="3753083"/>
              <a:ext cx="1749437" cy="989588"/>
            </a:xfrm>
            <a:prstGeom prst="cloudCallout">
              <a:avLst>
                <a:gd name="adj1" fmla="val 13905"/>
                <a:gd name="adj2" fmla="val 100839"/>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Any ball is good!</a:t>
              </a:r>
            </a:p>
          </p:txBody>
        </p:sp>
      </p:grpSp>
      <p:sp>
        <p:nvSpPr>
          <p:cNvPr id="36" name="Rounded Rectangle 35"/>
          <p:cNvSpPr/>
          <p:nvPr/>
        </p:nvSpPr>
        <p:spPr bwMode="auto">
          <a:xfrm>
            <a:off x="2998173" y="1707654"/>
            <a:ext cx="3147654" cy="1750404"/>
          </a:xfrm>
          <a:prstGeom prst="roundRect">
            <a:avLst>
              <a:gd name="adj" fmla="val 13810"/>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dirty="0">
                <a:solidFill>
                  <a:schemeClr val="bg2"/>
                </a:solidFill>
                <a:latin typeface="Arial" charset="0"/>
                <a:ea typeface="ＭＳ Ｐゴシック" charset="-128"/>
              </a:rPr>
              <a:t>If we cannot define the </a:t>
            </a:r>
            <a:r>
              <a:rPr lang="en-GB" dirty="0">
                <a:solidFill>
                  <a:schemeClr val="accent1"/>
                </a:solidFill>
                <a:latin typeface="Arial" charset="0"/>
                <a:ea typeface="ＭＳ Ｐゴシック" charset="-128"/>
              </a:rPr>
              <a:t>QoE</a:t>
            </a:r>
            <a:r>
              <a:rPr lang="en-GB" dirty="0">
                <a:solidFill>
                  <a:schemeClr val="bg2"/>
                </a:solidFill>
                <a:latin typeface="Arial" charset="0"/>
                <a:ea typeface="ＭＳ Ｐゴシック" charset="-128"/>
              </a:rPr>
              <a:t> of a soccer ball, how can we approach something as complex as a </a:t>
            </a:r>
            <a:r>
              <a:rPr lang="en-GB" dirty="0">
                <a:solidFill>
                  <a:schemeClr val="accent1"/>
                </a:solidFill>
                <a:latin typeface="Arial" charset="0"/>
                <a:ea typeface="ＭＳ Ｐゴシック" charset="-128"/>
              </a:rPr>
              <a:t>Telecom Service</a:t>
            </a:r>
            <a:r>
              <a:rPr lang="en-GB" dirty="0">
                <a:solidFill>
                  <a:schemeClr val="bg2"/>
                </a:solidFill>
                <a:latin typeface="Arial" charset="0"/>
                <a:ea typeface="ＭＳ Ｐゴシック" charset="-128"/>
              </a:rPr>
              <a:t>?</a:t>
            </a:r>
          </a:p>
        </p:txBody>
      </p:sp>
      <p:grpSp>
        <p:nvGrpSpPr>
          <p:cNvPr id="2" name="Group 1"/>
          <p:cNvGrpSpPr/>
          <p:nvPr/>
        </p:nvGrpSpPr>
        <p:grpSpPr>
          <a:xfrm>
            <a:off x="0" y="195486"/>
            <a:ext cx="4375147" cy="1008112"/>
            <a:chOff x="0" y="195486"/>
            <a:chExt cx="4375147" cy="1008112"/>
          </a:xfrm>
        </p:grpSpPr>
        <p:sp>
          <p:nvSpPr>
            <p:cNvPr id="35"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dirty="0" err="1" smtClean="0"/>
                <a:t>QoE</a:t>
              </a:r>
              <a:r>
                <a:rPr lang="en-GB" dirty="0" smtClean="0"/>
                <a:t> of a soccer ball?</a:t>
              </a:r>
              <a:endParaRPr lang="en-GB" dirty="0"/>
            </a:p>
          </p:txBody>
        </p:sp>
        <p:cxnSp>
          <p:nvCxnSpPr>
            <p:cNvPr id="29" name="Straight Connector 28"/>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p:cNvGrpSpPr/>
          <p:nvPr/>
        </p:nvGrpSpPr>
        <p:grpSpPr>
          <a:xfrm>
            <a:off x="699672" y="843558"/>
            <a:ext cx="1841937" cy="1931403"/>
            <a:chOff x="666790" y="1126019"/>
            <a:chExt cx="2603195" cy="2729636"/>
          </a:xfrm>
        </p:grpSpPr>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90" y="2342962"/>
              <a:ext cx="831981" cy="151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loud Callout 20"/>
            <p:cNvSpPr/>
            <p:nvPr/>
          </p:nvSpPr>
          <p:spPr bwMode="auto">
            <a:xfrm>
              <a:off x="690851" y="1126019"/>
              <a:ext cx="2579134" cy="1207443"/>
            </a:xfrm>
            <a:prstGeom prst="cloudCallout">
              <a:avLst>
                <a:gd name="adj1" fmla="val -22348"/>
                <a:gd name="adj2" fmla="val 70989"/>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mj-lt"/>
                  <a:ea typeface="ＭＳ Ｐゴシック" charset="-128"/>
                </a:rPr>
                <a:t>I want</a:t>
              </a:r>
              <a:r>
                <a:rPr kumimoji="0" lang="en-GB" sz="1200" b="0" i="0" u="none" strike="noStrike" cap="none" normalizeH="0" dirty="0" smtClean="0">
                  <a:ln>
                    <a:noFill/>
                  </a:ln>
                  <a:solidFill>
                    <a:schemeClr val="tx1"/>
                  </a:solidFill>
                  <a:effectLst/>
                  <a:latin typeface="+mj-lt"/>
                  <a:ea typeface="ＭＳ Ｐゴシック" charset="-128"/>
                </a:rPr>
                <a:t> it with iPod dock and blue LEDs</a:t>
              </a:r>
              <a:endParaRPr kumimoji="0" lang="en-GB" sz="1200" b="0" i="0" u="none" strike="noStrike" cap="none" normalizeH="0" baseline="0" dirty="0" smtClean="0">
                <a:ln>
                  <a:noFill/>
                </a:ln>
                <a:solidFill>
                  <a:schemeClr val="tx1"/>
                </a:solidFill>
                <a:effectLst/>
                <a:latin typeface="+mj-lt"/>
                <a:ea typeface="ＭＳ Ｐゴシック" charset="-128"/>
              </a:endParaRPr>
            </a:p>
          </p:txBody>
        </p:sp>
      </p:grpSp>
    </p:spTree>
    <p:extLst>
      <p:ext uri="{BB962C8B-B14F-4D97-AF65-F5344CB8AC3E}">
        <p14:creationId xmlns:p14="http://schemas.microsoft.com/office/powerpoint/2010/main" val="1998273641"/>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250"/>
                            </p:stCondLst>
                            <p:childTnLst>
                              <p:par>
                                <p:cTn id="17" presetID="53" presetClass="entr" presetSubtype="16" fill="hold" nodeType="after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396016" y="1779662"/>
            <a:ext cx="2519800" cy="2520280"/>
          </a:xfrm>
          <a:prstGeom prst="rect">
            <a:avLst/>
          </a:prstGeom>
        </p:spPr>
        <p:txBody>
          <a:bodyPr/>
          <a:lstStyle/>
          <a:p>
            <a:pPr marL="0" indent="0">
              <a:buNone/>
            </a:pPr>
            <a:r>
              <a:rPr lang="en-GB" sz="1600" dirty="0" smtClean="0"/>
              <a:t>QOE DEPENDS ON… </a:t>
            </a:r>
          </a:p>
          <a:p>
            <a:pPr marL="252000" indent="-252000"/>
            <a:r>
              <a:rPr lang="en-GB" sz="1400" dirty="0" smtClean="0"/>
              <a:t>expectations</a:t>
            </a:r>
          </a:p>
          <a:p>
            <a:pPr marL="252000" indent="-252000"/>
            <a:r>
              <a:rPr lang="en-GB" sz="1400" dirty="0" smtClean="0"/>
              <a:t>branding</a:t>
            </a:r>
          </a:p>
          <a:p>
            <a:pPr marL="252000" indent="-252000"/>
            <a:r>
              <a:rPr lang="en-GB" sz="1400" dirty="0" smtClean="0"/>
              <a:t>socio-economic background </a:t>
            </a:r>
          </a:p>
          <a:p>
            <a:pPr marL="252000" indent="-252000"/>
            <a:r>
              <a:rPr lang="en-GB" sz="1400" dirty="0" smtClean="0"/>
              <a:t>price </a:t>
            </a:r>
          </a:p>
          <a:p>
            <a:pPr marL="252000" indent="-252000"/>
            <a:r>
              <a:rPr lang="en-GB" sz="1400" dirty="0" smtClean="0"/>
              <a:t>customer care</a:t>
            </a:r>
          </a:p>
          <a:p>
            <a:pPr marL="252000" indent="-252000"/>
            <a:r>
              <a:rPr lang="en-GB" sz="1400" dirty="0" smtClean="0"/>
              <a:t>provisioning</a:t>
            </a:r>
          </a:p>
          <a:p>
            <a:pPr marL="252000" indent="-252000"/>
            <a:r>
              <a:rPr lang="en-GB" sz="1400" b="1" dirty="0" smtClean="0"/>
              <a:t>end-user QoS</a:t>
            </a:r>
            <a:endParaRPr lang="en-GB" sz="1400" dirty="0" smtClean="0"/>
          </a:p>
        </p:txBody>
      </p:sp>
      <p:sp>
        <p:nvSpPr>
          <p:cNvPr id="4" name="Oval 3"/>
          <p:cNvSpPr/>
          <p:nvPr/>
        </p:nvSpPr>
        <p:spPr bwMode="auto">
          <a:xfrm>
            <a:off x="3315209" y="2922213"/>
            <a:ext cx="684000" cy="684000"/>
          </a:xfrm>
          <a:prstGeom prst="ellipse">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900" dirty="0" smtClean="0">
                <a:solidFill>
                  <a:schemeClr val="bg2"/>
                </a:solidFill>
                <a:latin typeface="+mj-lt"/>
                <a:ea typeface="ＭＳ Ｐゴシック" charset="-128"/>
              </a:rPr>
              <a:t>network</a:t>
            </a:r>
            <a:endParaRPr kumimoji="0" lang="en-GB" sz="900" b="0" i="0" u="none" strike="noStrike" cap="none" normalizeH="0" baseline="0" dirty="0" smtClean="0">
              <a:ln>
                <a:noFill/>
              </a:ln>
              <a:solidFill>
                <a:schemeClr val="bg2"/>
              </a:solidFill>
              <a:effectLst/>
              <a:latin typeface="+mj-lt"/>
              <a:ea typeface="ＭＳ Ｐゴシック" charset="-128"/>
            </a:endParaRPr>
          </a:p>
        </p:txBody>
      </p:sp>
      <p:sp>
        <p:nvSpPr>
          <p:cNvPr id="5" name="Oval 4"/>
          <p:cNvSpPr/>
          <p:nvPr/>
        </p:nvSpPr>
        <p:spPr bwMode="auto">
          <a:xfrm>
            <a:off x="3429020" y="3469740"/>
            <a:ext cx="684000" cy="684000"/>
          </a:xfrm>
          <a:prstGeom prst="ellipse">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900" dirty="0" smtClean="0">
                <a:solidFill>
                  <a:schemeClr val="bg2"/>
                </a:solidFill>
                <a:latin typeface="+mj-lt"/>
                <a:ea typeface="ＭＳ Ｐゴシック" charset="-128"/>
              </a:rPr>
              <a:t>s</a:t>
            </a:r>
            <a:r>
              <a:rPr kumimoji="0" lang="en-GB" sz="900" b="0" i="0" u="none" strike="noStrike" cap="none" normalizeH="0" baseline="0" dirty="0" smtClean="0">
                <a:ln>
                  <a:noFill/>
                </a:ln>
                <a:solidFill>
                  <a:schemeClr val="bg2"/>
                </a:solidFill>
                <a:effectLst/>
                <a:latin typeface="+mj-lt"/>
                <a:ea typeface="ＭＳ Ｐゴシック" charset="-128"/>
              </a:rPr>
              <a:t>ervice</a:t>
            </a:r>
          </a:p>
        </p:txBody>
      </p:sp>
      <p:sp>
        <p:nvSpPr>
          <p:cNvPr id="6" name="Oval 5"/>
          <p:cNvSpPr/>
          <p:nvPr/>
        </p:nvSpPr>
        <p:spPr bwMode="auto">
          <a:xfrm>
            <a:off x="3771020" y="3896506"/>
            <a:ext cx="684000" cy="684000"/>
          </a:xfrm>
          <a:prstGeom prst="ellipse">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900" dirty="0" smtClean="0">
                <a:solidFill>
                  <a:schemeClr val="bg2"/>
                </a:solidFill>
                <a:latin typeface="+mj-lt"/>
                <a:ea typeface="ＭＳ Ｐゴシック" charset="-128"/>
              </a:rPr>
              <a:t>d</a:t>
            </a:r>
            <a:r>
              <a:rPr kumimoji="0" lang="en-GB" sz="900" b="0" i="0" u="none" strike="noStrike" cap="none" normalizeH="0" baseline="0" dirty="0" smtClean="0">
                <a:ln>
                  <a:noFill/>
                </a:ln>
                <a:solidFill>
                  <a:schemeClr val="bg2"/>
                </a:solidFill>
                <a:effectLst/>
                <a:latin typeface="+mj-lt"/>
                <a:ea typeface="ＭＳ Ｐゴシック" charset="-128"/>
              </a:rPr>
              <a:t>evice</a:t>
            </a:r>
          </a:p>
        </p:txBody>
      </p:sp>
      <p:sp>
        <p:nvSpPr>
          <p:cNvPr id="8" name="Freeform 7"/>
          <p:cNvSpPr/>
          <p:nvPr/>
        </p:nvSpPr>
        <p:spPr>
          <a:xfrm>
            <a:off x="5420607" y="1395504"/>
            <a:ext cx="2420389" cy="2420520"/>
          </a:xfrm>
          <a:custGeom>
            <a:avLst/>
            <a:gdLst>
              <a:gd name="connsiteX0" fmla="*/ 0 w 2774616"/>
              <a:gd name="connsiteY0" fmla="*/ 1387383 h 2774766"/>
              <a:gd name="connsiteX1" fmla="*/ 1387308 w 2774616"/>
              <a:gd name="connsiteY1" fmla="*/ 0 h 2774766"/>
              <a:gd name="connsiteX2" fmla="*/ 2774616 w 2774616"/>
              <a:gd name="connsiteY2" fmla="*/ 1387383 h 2774766"/>
              <a:gd name="connsiteX3" fmla="*/ 1387308 w 2774616"/>
              <a:gd name="connsiteY3" fmla="*/ 2774766 h 2774766"/>
              <a:gd name="connsiteX4" fmla="*/ 0 w 2774616"/>
              <a:gd name="connsiteY4" fmla="*/ 1387383 h 277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616" h="2774766">
                <a:moveTo>
                  <a:pt x="0" y="1387383"/>
                </a:moveTo>
                <a:cubicBezTo>
                  <a:pt x="0" y="621153"/>
                  <a:pt x="621119" y="0"/>
                  <a:pt x="1387308" y="0"/>
                </a:cubicBezTo>
                <a:cubicBezTo>
                  <a:pt x="2153497" y="0"/>
                  <a:pt x="2774616" y="621153"/>
                  <a:pt x="2774616" y="1387383"/>
                </a:cubicBezTo>
                <a:cubicBezTo>
                  <a:pt x="2774616" y="2153613"/>
                  <a:pt x="2153497" y="2774766"/>
                  <a:pt x="1387308" y="2774766"/>
                </a:cubicBezTo>
                <a:cubicBezTo>
                  <a:pt x="621119" y="2774766"/>
                  <a:pt x="0" y="2153613"/>
                  <a:pt x="0" y="1387383"/>
                </a:cubicBezTo>
                <a:close/>
              </a:path>
            </a:pathLst>
          </a:custGeom>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528253" tIns="528275" rIns="528253" bIns="528275" numCol="1" spcCol="1270" anchor="ctr" anchorCtr="0">
            <a:noAutofit/>
          </a:bodyPr>
          <a:lstStyle/>
          <a:p>
            <a:pPr lvl="0" algn="ctr" defTabSz="1422400">
              <a:lnSpc>
                <a:spcPct val="90000"/>
              </a:lnSpc>
              <a:spcBef>
                <a:spcPct val="0"/>
              </a:spcBef>
              <a:spcAft>
                <a:spcPct val="35000"/>
              </a:spcAft>
            </a:pPr>
            <a:r>
              <a:rPr lang="en-GB" sz="2800" b="0" kern="1200" dirty="0" smtClean="0"/>
              <a:t>QoE</a:t>
            </a:r>
            <a:endParaRPr lang="en-GB" sz="2800" b="0" kern="1200" dirty="0"/>
          </a:p>
        </p:txBody>
      </p:sp>
      <p:sp>
        <p:nvSpPr>
          <p:cNvPr id="9" name="Oval 8"/>
          <p:cNvSpPr/>
          <p:nvPr/>
        </p:nvSpPr>
        <p:spPr>
          <a:xfrm>
            <a:off x="6757353" y="957536"/>
            <a:ext cx="269097" cy="269387"/>
          </a:xfrm>
          <a:prstGeom prst="ellipse">
            <a:avLst/>
          </a:prstGeom>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10" name="Oval 9"/>
          <p:cNvSpPr/>
          <p:nvPr/>
        </p:nvSpPr>
        <p:spPr>
          <a:xfrm>
            <a:off x="6027131" y="3641935"/>
            <a:ext cx="195120" cy="194999"/>
          </a:xfrm>
          <a:prstGeom prst="ellipse">
            <a:avLst/>
          </a:prstGeom>
        </p:spPr>
        <p:style>
          <a:lnRef idx="0">
            <a:schemeClr val="lt1">
              <a:hueOff val="0"/>
              <a:satOff val="0"/>
              <a:lumOff val="0"/>
              <a:alphaOff val="0"/>
            </a:schemeClr>
          </a:lnRef>
          <a:fillRef idx="3">
            <a:schemeClr val="accent2">
              <a:shade val="80000"/>
              <a:hueOff val="34393"/>
              <a:satOff val="-4112"/>
              <a:lumOff val="2531"/>
              <a:alphaOff val="0"/>
            </a:schemeClr>
          </a:fillRef>
          <a:effectRef idx="2">
            <a:schemeClr val="accent2">
              <a:shade val="80000"/>
              <a:hueOff val="34393"/>
              <a:satOff val="-4112"/>
              <a:lumOff val="2531"/>
              <a:alphaOff val="0"/>
            </a:schemeClr>
          </a:effectRef>
          <a:fontRef idx="minor">
            <a:schemeClr val="lt1"/>
          </a:fontRef>
        </p:style>
      </p:sp>
      <p:sp>
        <p:nvSpPr>
          <p:cNvPr id="11" name="Oval 10"/>
          <p:cNvSpPr/>
          <p:nvPr/>
        </p:nvSpPr>
        <p:spPr>
          <a:xfrm>
            <a:off x="8127302" y="2199288"/>
            <a:ext cx="195120" cy="194999"/>
          </a:xfrm>
          <a:prstGeom prst="ellipse">
            <a:avLst/>
          </a:prstGeom>
        </p:spPr>
        <p:style>
          <a:lnRef idx="0">
            <a:schemeClr val="lt1">
              <a:hueOff val="0"/>
              <a:satOff val="0"/>
              <a:lumOff val="0"/>
              <a:alphaOff val="0"/>
            </a:schemeClr>
          </a:lnRef>
          <a:fillRef idx="3">
            <a:schemeClr val="accent2">
              <a:shade val="80000"/>
              <a:hueOff val="68786"/>
              <a:satOff val="-8223"/>
              <a:lumOff val="5063"/>
              <a:alphaOff val="0"/>
            </a:schemeClr>
          </a:fillRef>
          <a:effectRef idx="2">
            <a:schemeClr val="accent2">
              <a:shade val="80000"/>
              <a:hueOff val="68786"/>
              <a:satOff val="-8223"/>
              <a:lumOff val="5063"/>
              <a:alphaOff val="0"/>
            </a:schemeClr>
          </a:effectRef>
          <a:fontRef idx="minor">
            <a:schemeClr val="lt1"/>
          </a:fontRef>
        </p:style>
      </p:sp>
      <p:sp>
        <p:nvSpPr>
          <p:cNvPr id="12" name="Oval 11"/>
          <p:cNvSpPr/>
          <p:nvPr/>
        </p:nvSpPr>
        <p:spPr>
          <a:xfrm>
            <a:off x="7058434" y="3890435"/>
            <a:ext cx="269097" cy="269387"/>
          </a:xfrm>
          <a:prstGeom prst="ellipse">
            <a:avLst/>
          </a:prstGeom>
        </p:spPr>
        <p:style>
          <a:lnRef idx="0">
            <a:schemeClr val="lt1">
              <a:hueOff val="0"/>
              <a:satOff val="0"/>
              <a:lumOff val="0"/>
              <a:alphaOff val="0"/>
            </a:schemeClr>
          </a:lnRef>
          <a:fillRef idx="3">
            <a:schemeClr val="accent2">
              <a:shade val="80000"/>
              <a:hueOff val="103178"/>
              <a:satOff val="-12335"/>
              <a:lumOff val="7594"/>
              <a:alphaOff val="0"/>
            </a:schemeClr>
          </a:fillRef>
          <a:effectRef idx="2">
            <a:schemeClr val="accent2">
              <a:shade val="80000"/>
              <a:hueOff val="103178"/>
              <a:satOff val="-12335"/>
              <a:lumOff val="7594"/>
              <a:alphaOff val="0"/>
            </a:schemeClr>
          </a:effectRef>
          <a:fontRef idx="minor">
            <a:schemeClr val="lt1"/>
          </a:fontRef>
        </p:style>
      </p:sp>
      <p:sp>
        <p:nvSpPr>
          <p:cNvPr id="13" name="Oval 12"/>
          <p:cNvSpPr/>
          <p:nvPr/>
        </p:nvSpPr>
        <p:spPr>
          <a:xfrm>
            <a:off x="6089738" y="1385031"/>
            <a:ext cx="195120" cy="194999"/>
          </a:xfrm>
          <a:prstGeom prst="ellipse">
            <a:avLst/>
          </a:prstGeom>
        </p:spPr>
        <p:style>
          <a:lnRef idx="0">
            <a:schemeClr val="lt1">
              <a:hueOff val="0"/>
              <a:satOff val="0"/>
              <a:lumOff val="0"/>
              <a:alphaOff val="0"/>
            </a:schemeClr>
          </a:lnRef>
          <a:fillRef idx="3">
            <a:schemeClr val="accent2">
              <a:shade val="80000"/>
              <a:hueOff val="137571"/>
              <a:satOff val="-16447"/>
              <a:lumOff val="10126"/>
              <a:alphaOff val="0"/>
            </a:schemeClr>
          </a:fillRef>
          <a:effectRef idx="2">
            <a:schemeClr val="accent2">
              <a:shade val="80000"/>
              <a:hueOff val="137571"/>
              <a:satOff val="-16447"/>
              <a:lumOff val="10126"/>
              <a:alphaOff val="0"/>
            </a:schemeClr>
          </a:effectRef>
          <a:fontRef idx="minor">
            <a:schemeClr val="lt1"/>
          </a:fontRef>
        </p:style>
      </p:sp>
      <p:sp>
        <p:nvSpPr>
          <p:cNvPr id="14" name="Oval 13"/>
          <p:cNvSpPr/>
          <p:nvPr/>
        </p:nvSpPr>
        <p:spPr>
          <a:xfrm>
            <a:off x="5385696" y="2664992"/>
            <a:ext cx="195120" cy="194999"/>
          </a:xfrm>
          <a:prstGeom prst="ellipse">
            <a:avLst/>
          </a:prstGeom>
        </p:spPr>
        <p:style>
          <a:lnRef idx="0">
            <a:schemeClr val="lt1">
              <a:hueOff val="0"/>
              <a:satOff val="0"/>
              <a:lumOff val="0"/>
              <a:alphaOff val="0"/>
            </a:schemeClr>
          </a:lnRef>
          <a:fillRef idx="3">
            <a:schemeClr val="accent2">
              <a:shade val="80000"/>
              <a:hueOff val="171964"/>
              <a:satOff val="-20558"/>
              <a:lumOff val="12657"/>
              <a:alphaOff val="0"/>
            </a:schemeClr>
          </a:fillRef>
          <a:effectRef idx="2">
            <a:schemeClr val="accent2">
              <a:shade val="80000"/>
              <a:hueOff val="171964"/>
              <a:satOff val="-20558"/>
              <a:lumOff val="12657"/>
              <a:alphaOff val="0"/>
            </a:schemeClr>
          </a:effectRef>
          <a:fontRef idx="minor">
            <a:schemeClr val="lt1"/>
          </a:fontRef>
        </p:style>
      </p:sp>
      <p:sp>
        <p:nvSpPr>
          <p:cNvPr id="15" name="Freeform 14"/>
          <p:cNvSpPr/>
          <p:nvPr/>
        </p:nvSpPr>
        <p:spPr>
          <a:xfrm>
            <a:off x="7692413" y="3243909"/>
            <a:ext cx="984043" cy="984025"/>
          </a:xfrm>
          <a:custGeom>
            <a:avLst/>
            <a:gdLst>
              <a:gd name="connsiteX0" fmla="*/ 0 w 1128059"/>
              <a:gd name="connsiteY0" fmla="*/ 564019 h 1128038"/>
              <a:gd name="connsiteX1" fmla="*/ 564030 w 1128059"/>
              <a:gd name="connsiteY1" fmla="*/ 0 h 1128038"/>
              <a:gd name="connsiteX2" fmla="*/ 1128060 w 1128059"/>
              <a:gd name="connsiteY2" fmla="*/ 564019 h 1128038"/>
              <a:gd name="connsiteX3" fmla="*/ 564030 w 1128059"/>
              <a:gd name="connsiteY3" fmla="*/ 1128038 h 1128038"/>
              <a:gd name="connsiteX4" fmla="*/ 0 w 1128059"/>
              <a:gd name="connsiteY4" fmla="*/ 564019 h 112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059" h="1128038">
                <a:moveTo>
                  <a:pt x="0" y="564019"/>
                </a:moveTo>
                <a:cubicBezTo>
                  <a:pt x="0" y="252520"/>
                  <a:pt x="252525" y="0"/>
                  <a:pt x="564030" y="0"/>
                </a:cubicBezTo>
                <a:cubicBezTo>
                  <a:pt x="875535" y="0"/>
                  <a:pt x="1128060" y="252520"/>
                  <a:pt x="1128060" y="564019"/>
                </a:cubicBezTo>
                <a:cubicBezTo>
                  <a:pt x="1128060" y="875518"/>
                  <a:pt x="875535" y="1128038"/>
                  <a:pt x="564030" y="1128038"/>
                </a:cubicBezTo>
                <a:cubicBezTo>
                  <a:pt x="252525" y="1128038"/>
                  <a:pt x="0" y="875518"/>
                  <a:pt x="0" y="564019"/>
                </a:cubicBezTo>
                <a:close/>
              </a:path>
            </a:pathLst>
          </a:custGeom>
        </p:spPr>
        <p:style>
          <a:lnRef idx="0">
            <a:schemeClr val="lt1">
              <a:hueOff val="0"/>
              <a:satOff val="0"/>
              <a:lumOff val="0"/>
              <a:alphaOff val="0"/>
            </a:schemeClr>
          </a:lnRef>
          <a:fillRef idx="3">
            <a:schemeClr val="accent2">
              <a:shade val="80000"/>
              <a:hueOff val="206357"/>
              <a:satOff val="-24670"/>
              <a:lumOff val="15189"/>
              <a:alphaOff val="0"/>
            </a:schemeClr>
          </a:fillRef>
          <a:effectRef idx="2">
            <a:schemeClr val="accent2">
              <a:shade val="80000"/>
              <a:hueOff val="206357"/>
              <a:satOff val="-24670"/>
              <a:lumOff val="15189"/>
              <a:alphaOff val="0"/>
            </a:schemeClr>
          </a:effectRef>
          <a:fontRef idx="minor">
            <a:schemeClr val="lt1"/>
          </a:fontRef>
        </p:style>
        <p:txBody>
          <a:bodyPr spcFirstLastPara="0" vert="horz" wrap="square" lIns="218540" tIns="218537" rIns="218540" bIns="218537" numCol="1" spcCol="1270" anchor="ctr" anchorCtr="0">
            <a:noAutofit/>
          </a:bodyPr>
          <a:lstStyle/>
          <a:p>
            <a:pPr lvl="0" algn="ctr" defTabSz="622300">
              <a:lnSpc>
                <a:spcPct val="90000"/>
              </a:lnSpc>
              <a:spcBef>
                <a:spcPct val="0"/>
              </a:spcBef>
              <a:spcAft>
                <a:spcPct val="35000"/>
              </a:spcAft>
            </a:pPr>
            <a:r>
              <a:rPr lang="en-GB" sz="1200" dirty="0"/>
              <a:t>b</a:t>
            </a:r>
            <a:r>
              <a:rPr lang="en-GB" sz="1200" b="0" kern="1200" dirty="0" smtClean="0"/>
              <a:t>rand</a:t>
            </a:r>
            <a:endParaRPr lang="en-GB" sz="1200" b="0" kern="1200" dirty="0"/>
          </a:p>
        </p:txBody>
      </p:sp>
      <p:sp>
        <p:nvSpPr>
          <p:cNvPr id="16" name="Oval 15"/>
          <p:cNvSpPr/>
          <p:nvPr/>
        </p:nvSpPr>
        <p:spPr>
          <a:xfrm>
            <a:off x="6445458" y="1405854"/>
            <a:ext cx="269097" cy="269387"/>
          </a:xfrm>
          <a:prstGeom prst="ellipse">
            <a:avLst/>
          </a:prstGeom>
        </p:spPr>
        <p:style>
          <a:lnRef idx="0">
            <a:schemeClr val="lt1">
              <a:hueOff val="0"/>
              <a:satOff val="0"/>
              <a:lumOff val="0"/>
              <a:alphaOff val="0"/>
            </a:schemeClr>
          </a:lnRef>
          <a:fillRef idx="3">
            <a:schemeClr val="accent2">
              <a:shade val="80000"/>
              <a:hueOff val="240749"/>
              <a:satOff val="-28782"/>
              <a:lumOff val="17720"/>
              <a:alphaOff val="0"/>
            </a:schemeClr>
          </a:fillRef>
          <a:effectRef idx="2">
            <a:schemeClr val="accent2">
              <a:shade val="80000"/>
              <a:hueOff val="240749"/>
              <a:satOff val="-28782"/>
              <a:lumOff val="17720"/>
              <a:alphaOff val="0"/>
            </a:schemeClr>
          </a:effectRef>
          <a:fontRef idx="minor">
            <a:schemeClr val="lt1"/>
          </a:fontRef>
        </p:style>
      </p:sp>
      <p:sp>
        <p:nvSpPr>
          <p:cNvPr id="17" name="Oval 16"/>
          <p:cNvSpPr/>
          <p:nvPr/>
        </p:nvSpPr>
        <p:spPr>
          <a:xfrm>
            <a:off x="4980178" y="1364895"/>
            <a:ext cx="486560" cy="486775"/>
          </a:xfrm>
          <a:prstGeom prst="ellipse">
            <a:avLst/>
          </a:prstGeom>
        </p:spPr>
        <p:style>
          <a:lnRef idx="0">
            <a:schemeClr val="lt1">
              <a:hueOff val="0"/>
              <a:satOff val="0"/>
              <a:lumOff val="0"/>
              <a:alphaOff val="0"/>
            </a:schemeClr>
          </a:lnRef>
          <a:fillRef idx="3">
            <a:schemeClr val="accent2">
              <a:shade val="80000"/>
              <a:hueOff val="275142"/>
              <a:satOff val="-32893"/>
              <a:lumOff val="20252"/>
              <a:alphaOff val="0"/>
            </a:schemeClr>
          </a:fillRef>
          <a:effectRef idx="2">
            <a:schemeClr val="accent2">
              <a:shade val="80000"/>
              <a:hueOff val="275142"/>
              <a:satOff val="-32893"/>
              <a:lumOff val="20252"/>
              <a:alphaOff val="0"/>
            </a:schemeClr>
          </a:effectRef>
          <a:fontRef idx="minor">
            <a:schemeClr val="lt1"/>
          </a:fontRef>
        </p:style>
      </p:sp>
      <p:sp>
        <p:nvSpPr>
          <p:cNvPr id="18" name="Freeform 17"/>
          <p:cNvSpPr/>
          <p:nvPr/>
        </p:nvSpPr>
        <p:spPr>
          <a:xfrm>
            <a:off x="7908437" y="1059582"/>
            <a:ext cx="984043" cy="984025"/>
          </a:xfrm>
          <a:custGeom>
            <a:avLst/>
            <a:gdLst>
              <a:gd name="connsiteX0" fmla="*/ 0 w 1128059"/>
              <a:gd name="connsiteY0" fmla="*/ 564019 h 1128038"/>
              <a:gd name="connsiteX1" fmla="*/ 564030 w 1128059"/>
              <a:gd name="connsiteY1" fmla="*/ 0 h 1128038"/>
              <a:gd name="connsiteX2" fmla="*/ 1128060 w 1128059"/>
              <a:gd name="connsiteY2" fmla="*/ 564019 h 1128038"/>
              <a:gd name="connsiteX3" fmla="*/ 564030 w 1128059"/>
              <a:gd name="connsiteY3" fmla="*/ 1128038 h 1128038"/>
              <a:gd name="connsiteX4" fmla="*/ 0 w 1128059"/>
              <a:gd name="connsiteY4" fmla="*/ 564019 h 112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059" h="1128038">
                <a:moveTo>
                  <a:pt x="0" y="564019"/>
                </a:moveTo>
                <a:cubicBezTo>
                  <a:pt x="0" y="252520"/>
                  <a:pt x="252525" y="0"/>
                  <a:pt x="564030" y="0"/>
                </a:cubicBezTo>
                <a:cubicBezTo>
                  <a:pt x="875535" y="0"/>
                  <a:pt x="1128060" y="252520"/>
                  <a:pt x="1128060" y="564019"/>
                </a:cubicBezTo>
                <a:cubicBezTo>
                  <a:pt x="1128060" y="875518"/>
                  <a:pt x="875535" y="1128038"/>
                  <a:pt x="564030" y="1128038"/>
                </a:cubicBezTo>
                <a:cubicBezTo>
                  <a:pt x="252525" y="1128038"/>
                  <a:pt x="0" y="875518"/>
                  <a:pt x="0" y="564019"/>
                </a:cubicBezTo>
                <a:close/>
              </a:path>
            </a:pathLst>
          </a:custGeom>
        </p:spPr>
        <p:style>
          <a:lnRef idx="0">
            <a:schemeClr val="lt1">
              <a:hueOff val="0"/>
              <a:satOff val="0"/>
              <a:lumOff val="0"/>
              <a:alphaOff val="0"/>
            </a:schemeClr>
          </a:lnRef>
          <a:fillRef idx="3">
            <a:schemeClr val="accent2">
              <a:shade val="80000"/>
              <a:hueOff val="309535"/>
              <a:satOff val="-37005"/>
              <a:lumOff val="22783"/>
              <a:alphaOff val="0"/>
            </a:schemeClr>
          </a:fillRef>
          <a:effectRef idx="2">
            <a:schemeClr val="accent2">
              <a:shade val="80000"/>
              <a:hueOff val="309535"/>
              <a:satOff val="-37005"/>
              <a:lumOff val="22783"/>
              <a:alphaOff val="0"/>
            </a:schemeClr>
          </a:effectRef>
          <a:fontRef idx="minor">
            <a:schemeClr val="lt1"/>
          </a:fontRef>
        </p:style>
        <p:txBody>
          <a:bodyPr spcFirstLastPara="0" vert="horz" wrap="square" lIns="218540" tIns="218537" rIns="218540" bIns="218537" numCol="1" spcCol="1270" anchor="ctr" anchorCtr="0">
            <a:noAutofit/>
          </a:bodyPr>
          <a:lstStyle/>
          <a:p>
            <a:pPr lvl="0" algn="ctr" defTabSz="622300">
              <a:lnSpc>
                <a:spcPct val="90000"/>
              </a:lnSpc>
              <a:spcBef>
                <a:spcPct val="0"/>
              </a:spcBef>
              <a:spcAft>
                <a:spcPct val="35000"/>
              </a:spcAft>
            </a:pPr>
            <a:r>
              <a:rPr lang="en-GB" sz="1200" dirty="0"/>
              <a:t>p</a:t>
            </a:r>
            <a:r>
              <a:rPr lang="en-GB" sz="1200" b="0" kern="1200" dirty="0" smtClean="0"/>
              <a:t>rice</a:t>
            </a:r>
            <a:endParaRPr lang="en-GB" sz="1200" b="0" kern="1200" dirty="0"/>
          </a:p>
        </p:txBody>
      </p:sp>
      <p:sp>
        <p:nvSpPr>
          <p:cNvPr id="19" name="Oval 18"/>
          <p:cNvSpPr/>
          <p:nvPr/>
        </p:nvSpPr>
        <p:spPr>
          <a:xfrm>
            <a:off x="7730034" y="1833059"/>
            <a:ext cx="269097" cy="269387"/>
          </a:xfrm>
          <a:prstGeom prst="ellipse">
            <a:avLst/>
          </a:prstGeom>
        </p:spPr>
        <p:style>
          <a:lnRef idx="0">
            <a:schemeClr val="lt1">
              <a:hueOff val="0"/>
              <a:satOff val="0"/>
              <a:lumOff val="0"/>
              <a:alphaOff val="0"/>
            </a:schemeClr>
          </a:lnRef>
          <a:fillRef idx="3">
            <a:schemeClr val="accent2">
              <a:shade val="80000"/>
              <a:hueOff val="343928"/>
              <a:satOff val="-41117"/>
              <a:lumOff val="25315"/>
              <a:alphaOff val="0"/>
            </a:schemeClr>
          </a:fillRef>
          <a:effectRef idx="2">
            <a:schemeClr val="accent2">
              <a:shade val="80000"/>
              <a:hueOff val="343928"/>
              <a:satOff val="-41117"/>
              <a:lumOff val="25315"/>
              <a:alphaOff val="0"/>
            </a:schemeClr>
          </a:effectRef>
          <a:fontRef idx="minor">
            <a:schemeClr val="lt1"/>
          </a:fontRef>
        </p:style>
      </p:sp>
      <p:sp>
        <p:nvSpPr>
          <p:cNvPr id="20" name="Oval 19"/>
          <p:cNvSpPr/>
          <p:nvPr/>
        </p:nvSpPr>
        <p:spPr>
          <a:xfrm>
            <a:off x="4726648" y="2075975"/>
            <a:ext cx="195120" cy="194999"/>
          </a:xfrm>
          <a:prstGeom prst="ellipse">
            <a:avLst/>
          </a:prstGeom>
        </p:spPr>
        <p:style>
          <a:lnRef idx="0">
            <a:schemeClr val="lt1">
              <a:hueOff val="0"/>
              <a:satOff val="0"/>
              <a:lumOff val="0"/>
              <a:alphaOff val="0"/>
            </a:schemeClr>
          </a:lnRef>
          <a:fillRef idx="3">
            <a:schemeClr val="accent2">
              <a:shade val="80000"/>
              <a:hueOff val="378320"/>
              <a:satOff val="-45229"/>
              <a:lumOff val="27847"/>
              <a:alphaOff val="0"/>
            </a:schemeClr>
          </a:fillRef>
          <a:effectRef idx="2">
            <a:schemeClr val="accent2">
              <a:shade val="80000"/>
              <a:hueOff val="378320"/>
              <a:satOff val="-45229"/>
              <a:lumOff val="27847"/>
              <a:alphaOff val="0"/>
            </a:schemeClr>
          </a:effectRef>
          <a:fontRef idx="minor">
            <a:schemeClr val="lt1"/>
          </a:fontRef>
        </p:style>
      </p:sp>
      <p:sp>
        <p:nvSpPr>
          <p:cNvPr id="21" name="Oval 20"/>
          <p:cNvSpPr/>
          <p:nvPr/>
        </p:nvSpPr>
        <p:spPr>
          <a:xfrm>
            <a:off x="6429521" y="3377829"/>
            <a:ext cx="195120" cy="194999"/>
          </a:xfrm>
          <a:prstGeom prst="ellipse">
            <a:avLst/>
          </a:prstGeom>
        </p:spPr>
        <p:style>
          <a:lnRef idx="0">
            <a:schemeClr val="lt1">
              <a:hueOff val="0"/>
              <a:satOff val="0"/>
              <a:lumOff val="0"/>
              <a:alphaOff val="0"/>
            </a:schemeClr>
          </a:lnRef>
          <a:fillRef idx="3">
            <a:schemeClr val="accent2">
              <a:shade val="80000"/>
              <a:hueOff val="412713"/>
              <a:satOff val="-49340"/>
              <a:lumOff val="30378"/>
              <a:alphaOff val="0"/>
            </a:schemeClr>
          </a:fillRef>
          <a:effectRef idx="2">
            <a:schemeClr val="accent2">
              <a:shade val="80000"/>
              <a:hueOff val="412713"/>
              <a:satOff val="-49340"/>
              <a:lumOff val="30378"/>
              <a:alphaOff val="0"/>
            </a:schemeClr>
          </a:effectRef>
          <a:fontRef idx="minor">
            <a:schemeClr val="lt1"/>
          </a:fontRef>
        </p:style>
      </p:sp>
      <p:sp>
        <p:nvSpPr>
          <p:cNvPr id="22" name="Freeform 21"/>
          <p:cNvSpPr/>
          <p:nvPr/>
        </p:nvSpPr>
        <p:spPr>
          <a:xfrm>
            <a:off x="4271229" y="2798730"/>
            <a:ext cx="1116928" cy="1106870"/>
          </a:xfrm>
          <a:custGeom>
            <a:avLst/>
            <a:gdLst>
              <a:gd name="connsiteX0" fmla="*/ 0 w 1280392"/>
              <a:gd name="connsiteY0" fmla="*/ 634431 h 1268862"/>
              <a:gd name="connsiteX1" fmla="*/ 640196 w 1280392"/>
              <a:gd name="connsiteY1" fmla="*/ 0 h 1268862"/>
              <a:gd name="connsiteX2" fmla="*/ 1280392 w 1280392"/>
              <a:gd name="connsiteY2" fmla="*/ 634431 h 1268862"/>
              <a:gd name="connsiteX3" fmla="*/ 640196 w 1280392"/>
              <a:gd name="connsiteY3" fmla="*/ 1268862 h 1268862"/>
              <a:gd name="connsiteX4" fmla="*/ 0 w 1280392"/>
              <a:gd name="connsiteY4" fmla="*/ 634431 h 126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392" h="1268862">
                <a:moveTo>
                  <a:pt x="0" y="634431"/>
                </a:moveTo>
                <a:cubicBezTo>
                  <a:pt x="0" y="284044"/>
                  <a:pt x="286626" y="0"/>
                  <a:pt x="640196" y="0"/>
                </a:cubicBezTo>
                <a:cubicBezTo>
                  <a:pt x="993766" y="0"/>
                  <a:pt x="1280392" y="284044"/>
                  <a:pt x="1280392" y="634431"/>
                </a:cubicBezTo>
                <a:cubicBezTo>
                  <a:pt x="1280392" y="984818"/>
                  <a:pt x="993766" y="1268862"/>
                  <a:pt x="640196" y="1268862"/>
                </a:cubicBezTo>
                <a:cubicBezTo>
                  <a:pt x="286626" y="1268862"/>
                  <a:pt x="0" y="984818"/>
                  <a:pt x="0" y="634431"/>
                </a:cubicBezTo>
                <a:close/>
              </a:path>
            </a:pathLst>
          </a:custGeom>
        </p:spPr>
        <p:style>
          <a:lnRef idx="0">
            <a:schemeClr val="lt1">
              <a:hueOff val="0"/>
              <a:satOff val="0"/>
              <a:lumOff val="0"/>
              <a:alphaOff val="0"/>
            </a:schemeClr>
          </a:lnRef>
          <a:fillRef idx="3">
            <a:schemeClr val="accent2">
              <a:shade val="80000"/>
              <a:hueOff val="447106"/>
              <a:satOff val="-53452"/>
              <a:lumOff val="32910"/>
              <a:alphaOff val="0"/>
            </a:schemeClr>
          </a:fillRef>
          <a:effectRef idx="2">
            <a:schemeClr val="accent2">
              <a:shade val="80000"/>
              <a:hueOff val="447106"/>
              <a:satOff val="-53452"/>
              <a:lumOff val="32910"/>
              <a:alphaOff val="0"/>
            </a:schemeClr>
          </a:effectRef>
          <a:fontRef idx="minor">
            <a:schemeClr val="lt1"/>
          </a:fontRef>
        </p:style>
        <p:txBody>
          <a:bodyPr spcFirstLastPara="0" vert="horz" wrap="square" lIns="240849" tIns="239161" rIns="240849" bIns="239161" numCol="1" spcCol="1270" anchor="ctr" anchorCtr="0">
            <a:noAutofit/>
          </a:bodyPr>
          <a:lstStyle/>
          <a:p>
            <a:pPr lvl="0" algn="ctr" defTabSz="622300">
              <a:lnSpc>
                <a:spcPct val="90000"/>
              </a:lnSpc>
              <a:spcBef>
                <a:spcPct val="0"/>
              </a:spcBef>
              <a:spcAft>
                <a:spcPct val="35000"/>
              </a:spcAft>
            </a:pPr>
            <a:r>
              <a:rPr lang="en-GB" b="0" kern="1200" dirty="0" smtClean="0"/>
              <a:t>QoS</a:t>
            </a:r>
            <a:endParaRPr lang="en-GB" b="0" kern="1200" dirty="0"/>
          </a:p>
        </p:txBody>
      </p:sp>
      <p:sp>
        <p:nvSpPr>
          <p:cNvPr id="23" name="Oval 22"/>
          <p:cNvSpPr/>
          <p:nvPr/>
        </p:nvSpPr>
        <p:spPr>
          <a:xfrm>
            <a:off x="8446027" y="2953521"/>
            <a:ext cx="195120" cy="194999"/>
          </a:xfrm>
          <a:prstGeom prst="ellipse">
            <a:avLst/>
          </a:prstGeom>
        </p:spPr>
        <p:style>
          <a:lnRef idx="0">
            <a:schemeClr val="lt1">
              <a:hueOff val="0"/>
              <a:satOff val="0"/>
              <a:lumOff val="0"/>
              <a:alphaOff val="0"/>
            </a:schemeClr>
          </a:lnRef>
          <a:fillRef idx="3">
            <a:schemeClr val="accent2">
              <a:shade val="80000"/>
              <a:hueOff val="481499"/>
              <a:satOff val="-57564"/>
              <a:lumOff val="35441"/>
              <a:alphaOff val="0"/>
            </a:schemeClr>
          </a:fillRef>
          <a:effectRef idx="2">
            <a:schemeClr val="accent2">
              <a:shade val="80000"/>
              <a:hueOff val="481499"/>
              <a:satOff val="-57564"/>
              <a:lumOff val="35441"/>
              <a:alphaOff val="0"/>
            </a:schemeClr>
          </a:effectRef>
          <a:fontRef idx="minor">
            <a:schemeClr val="lt1"/>
          </a:fontRef>
        </p:style>
      </p:sp>
      <p:sp>
        <p:nvSpPr>
          <p:cNvPr id="24" name="Freeform 23"/>
          <p:cNvSpPr/>
          <p:nvPr/>
        </p:nvSpPr>
        <p:spPr>
          <a:xfrm>
            <a:off x="5652897" y="3809633"/>
            <a:ext cx="936000" cy="936000"/>
          </a:xfrm>
          <a:custGeom>
            <a:avLst/>
            <a:gdLst>
              <a:gd name="connsiteX0" fmla="*/ 0 w 1988531"/>
              <a:gd name="connsiteY0" fmla="*/ 310318 h 620635"/>
              <a:gd name="connsiteX1" fmla="*/ 994266 w 1988531"/>
              <a:gd name="connsiteY1" fmla="*/ 0 h 620635"/>
              <a:gd name="connsiteX2" fmla="*/ 1988532 w 1988531"/>
              <a:gd name="connsiteY2" fmla="*/ 310318 h 620635"/>
              <a:gd name="connsiteX3" fmla="*/ 994266 w 1988531"/>
              <a:gd name="connsiteY3" fmla="*/ 620636 h 620635"/>
              <a:gd name="connsiteX4" fmla="*/ 0 w 1988531"/>
              <a:gd name="connsiteY4" fmla="*/ 310318 h 62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531" h="620635">
                <a:moveTo>
                  <a:pt x="0" y="310318"/>
                </a:moveTo>
                <a:cubicBezTo>
                  <a:pt x="0" y="138934"/>
                  <a:pt x="445148" y="0"/>
                  <a:pt x="994266" y="0"/>
                </a:cubicBezTo>
                <a:cubicBezTo>
                  <a:pt x="1543384" y="0"/>
                  <a:pt x="1988532" y="138934"/>
                  <a:pt x="1988532" y="310318"/>
                </a:cubicBezTo>
                <a:cubicBezTo>
                  <a:pt x="1988532" y="481702"/>
                  <a:pt x="1543384" y="620636"/>
                  <a:pt x="994266" y="620636"/>
                </a:cubicBezTo>
                <a:cubicBezTo>
                  <a:pt x="445148" y="620636"/>
                  <a:pt x="0" y="481702"/>
                  <a:pt x="0" y="310318"/>
                </a:cubicBezTo>
                <a:close/>
              </a:path>
            </a:pathLst>
          </a:custGeom>
        </p:spPr>
        <p:style>
          <a:lnRef idx="0">
            <a:schemeClr val="lt1">
              <a:hueOff val="0"/>
              <a:satOff val="0"/>
              <a:lumOff val="0"/>
              <a:alphaOff val="0"/>
            </a:schemeClr>
          </a:lnRef>
          <a:fillRef idx="3">
            <a:schemeClr val="accent2">
              <a:shade val="80000"/>
              <a:hueOff val="515891"/>
              <a:satOff val="-61675"/>
              <a:lumOff val="37973"/>
              <a:alphaOff val="0"/>
            </a:schemeClr>
          </a:fillRef>
          <a:effectRef idx="2">
            <a:schemeClr val="accent2">
              <a:shade val="80000"/>
              <a:hueOff val="515891"/>
              <a:satOff val="-61675"/>
              <a:lumOff val="37973"/>
              <a:alphaOff val="0"/>
            </a:schemeClr>
          </a:effectRef>
          <a:fontRef idx="minor">
            <a:schemeClr val="lt1"/>
          </a:fontRef>
        </p:style>
        <p:txBody>
          <a:bodyPr spcFirstLastPara="0" vert="horz" wrap="square" lIns="0" tIns="144230" rIns="0" bIns="144230" numCol="1" spcCol="1270" anchor="ctr" anchorCtr="0">
            <a:noAutofit/>
          </a:bodyPr>
          <a:lstStyle/>
          <a:p>
            <a:pPr lvl="0" algn="ctr" defTabSz="622300">
              <a:lnSpc>
                <a:spcPct val="90000"/>
              </a:lnSpc>
              <a:spcBef>
                <a:spcPct val="0"/>
              </a:spcBef>
              <a:spcAft>
                <a:spcPct val="35000"/>
              </a:spcAft>
            </a:pPr>
            <a:r>
              <a:rPr lang="en-GB" sz="900" dirty="0"/>
              <a:t>e</a:t>
            </a:r>
            <a:r>
              <a:rPr lang="en-GB" sz="900" b="0" kern="1200" dirty="0" smtClean="0"/>
              <a:t>xpectations</a:t>
            </a:r>
            <a:endParaRPr lang="en-GB" sz="900" b="0" kern="1200" dirty="0"/>
          </a:p>
        </p:txBody>
      </p:sp>
      <p:sp>
        <p:nvSpPr>
          <p:cNvPr id="25" name="Oval 24"/>
          <p:cNvSpPr/>
          <p:nvPr/>
        </p:nvSpPr>
        <p:spPr>
          <a:xfrm>
            <a:off x="6533676" y="3920115"/>
            <a:ext cx="195120" cy="194999"/>
          </a:xfrm>
          <a:prstGeom prst="ellipse">
            <a:avLst/>
          </a:prstGeom>
        </p:spPr>
        <p:style>
          <a:lnRef idx="0">
            <a:schemeClr val="lt1">
              <a:hueOff val="0"/>
              <a:satOff val="0"/>
              <a:lumOff val="0"/>
              <a:alphaOff val="0"/>
            </a:schemeClr>
          </a:lnRef>
          <a:fillRef idx="3">
            <a:schemeClr val="accent2">
              <a:shade val="80000"/>
              <a:hueOff val="550284"/>
              <a:satOff val="-65787"/>
              <a:lumOff val="40504"/>
              <a:alphaOff val="0"/>
            </a:schemeClr>
          </a:fillRef>
          <a:effectRef idx="2">
            <a:schemeClr val="accent2">
              <a:shade val="80000"/>
              <a:hueOff val="550284"/>
              <a:satOff val="-65787"/>
              <a:lumOff val="40504"/>
              <a:alphaOff val="0"/>
            </a:schemeClr>
          </a:effectRef>
          <a:fontRef idx="minor">
            <a:schemeClr val="lt1"/>
          </a:fontRef>
        </p:style>
      </p:sp>
      <p:sp>
        <p:nvSpPr>
          <p:cNvPr id="26" name="Rectangle 25"/>
          <p:cNvSpPr/>
          <p:nvPr/>
        </p:nvSpPr>
        <p:spPr bwMode="auto">
          <a:xfrm>
            <a:off x="2854927" y="2329786"/>
            <a:ext cx="4546745" cy="2482282"/>
          </a:xfrm>
          <a:prstGeom prst="rect">
            <a:avLst/>
          </a:prstGeom>
          <a:noFill/>
          <a:ln w="19050" cap="flat" cmpd="sng" algn="ctr">
            <a:solidFill>
              <a:schemeClr val="accent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dirty="0" smtClean="0">
                <a:latin typeface="+mj-lt"/>
                <a:ea typeface="ＭＳ Ｐゴシック" charset="-128"/>
              </a:rPr>
              <a:t>our focus</a:t>
            </a:r>
            <a:endParaRPr kumimoji="0" lang="en-GB" b="0" i="0" u="none" strike="noStrike" cap="none" normalizeH="0" baseline="0" dirty="0" smtClean="0">
              <a:ln>
                <a:noFill/>
              </a:ln>
              <a:solidFill>
                <a:schemeClr val="tx1"/>
              </a:solidFill>
              <a:effectLst/>
              <a:latin typeface="+mj-lt"/>
              <a:ea typeface="ＭＳ Ｐゴシック" charset="-128"/>
            </a:endParaRPr>
          </a:p>
        </p:txBody>
      </p:sp>
      <p:sp>
        <p:nvSpPr>
          <p:cNvPr id="27" name="Circular Arrow 26"/>
          <p:cNvSpPr/>
          <p:nvPr/>
        </p:nvSpPr>
        <p:spPr bwMode="auto">
          <a:xfrm rot="18780803">
            <a:off x="4943851" y="3107351"/>
            <a:ext cx="1248308" cy="1248308"/>
          </a:xfrm>
          <a:prstGeom prst="circularArrow">
            <a:avLst>
              <a:gd name="adj1" fmla="val 12500"/>
              <a:gd name="adj2" fmla="val 1142319"/>
              <a:gd name="adj3" fmla="val 20457681"/>
              <a:gd name="adj4" fmla="val 958812"/>
              <a:gd name="adj5" fmla="val 12500"/>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Arial" charset="0"/>
              <a:ea typeface="ＭＳ Ｐゴシック" charset="-128"/>
            </a:endParaRPr>
          </a:p>
        </p:txBody>
      </p:sp>
      <p:sp>
        <p:nvSpPr>
          <p:cNvPr id="28" name="Content Placeholder 2"/>
          <p:cNvSpPr txBox="1">
            <a:spLocks/>
          </p:cNvSpPr>
          <p:nvPr/>
        </p:nvSpPr>
        <p:spPr bwMode="auto">
          <a:xfrm>
            <a:off x="0" y="411511"/>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dirty="0"/>
              <a:t>what are QoS and QoE?</a:t>
            </a:r>
          </a:p>
        </p:txBody>
      </p:sp>
      <p:cxnSp>
        <p:nvCxnSpPr>
          <p:cNvPr id="29" name="Straight Connector 28"/>
          <p:cNvCxnSpPr/>
          <p:nvPr/>
        </p:nvCxnSpPr>
        <p:spPr bwMode="auto">
          <a:xfrm>
            <a:off x="0" y="1419622"/>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flipV="1">
            <a:off x="4357129" y="3829663"/>
            <a:ext cx="84600" cy="104253"/>
          </a:xfrm>
          <a:prstGeom prst="line">
            <a:avLst/>
          </a:prstGeom>
          <a:solidFill>
            <a:schemeClr val="accent1"/>
          </a:solidFill>
          <a:ln w="15875" cap="rnd"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rot="1620000" flipV="1">
            <a:off x="4147895" y="3567464"/>
            <a:ext cx="84600" cy="104253"/>
          </a:xfrm>
          <a:prstGeom prst="line">
            <a:avLst/>
          </a:prstGeom>
          <a:solidFill>
            <a:schemeClr val="accent1"/>
          </a:solidFill>
          <a:ln w="15875" cap="rnd"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rot="3480000" flipV="1">
            <a:off x="4094647" y="3243454"/>
            <a:ext cx="84600" cy="104253"/>
          </a:xfrm>
          <a:prstGeom prst="line">
            <a:avLst/>
          </a:prstGeom>
          <a:solidFill>
            <a:schemeClr val="accent1"/>
          </a:solidFill>
          <a:ln w="15875" cap="rnd"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72205596"/>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1000"/>
                                        <p:tgtEl>
                                          <p:spTgt spid="12"/>
                                        </p:tgtEl>
                                      </p:cBhvr>
                                    </p:animEffect>
                                  </p:childTnLst>
                                </p:cTn>
                              </p:par>
                              <p:par>
                                <p:cTn id="15" presetID="6"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1000"/>
                                        <p:tgtEl>
                                          <p:spTgt spid="25"/>
                                        </p:tgtEl>
                                      </p:cBhvr>
                                    </p:animEffect>
                                  </p:childTnLst>
                                </p:cTn>
                              </p:par>
                              <p:par>
                                <p:cTn id="18" presetID="6"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1000"/>
                                        <p:tgtEl>
                                          <p:spTgt spid="21"/>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1000"/>
                                        <p:tgtEl>
                                          <p:spTgt spid="10"/>
                                        </p:tgtEl>
                                      </p:cBhvr>
                                    </p:animEffect>
                                  </p:childTnLst>
                                </p:cTn>
                              </p:par>
                              <p:par>
                                <p:cTn id="24" presetID="6"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1000"/>
                                        <p:tgtEl>
                                          <p:spTgt spid="14"/>
                                        </p:tgtEl>
                                      </p:cBhvr>
                                    </p:animEffect>
                                  </p:childTnLst>
                                </p:cTn>
                              </p:par>
                              <p:par>
                                <p:cTn id="27" presetID="6"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1000"/>
                                        <p:tgtEl>
                                          <p:spTgt spid="20"/>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000"/>
                                        <p:tgtEl>
                                          <p:spTgt spid="13"/>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1000"/>
                                        <p:tgtEl>
                                          <p:spTgt spid="16"/>
                                        </p:tgtEl>
                                      </p:cBhvr>
                                    </p:animEffect>
                                  </p:childTnLst>
                                </p:cTn>
                              </p:par>
                              <p:par>
                                <p:cTn id="36" presetID="6"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1000"/>
                                        <p:tgtEl>
                                          <p:spTgt spid="9"/>
                                        </p:tgtEl>
                                      </p:cBhvr>
                                    </p:animEffect>
                                  </p:childTnLst>
                                </p:cTn>
                              </p:par>
                              <p:par>
                                <p:cTn id="39" presetID="6"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in)">
                                      <p:cBhvr>
                                        <p:cTn id="41" dur="1000"/>
                                        <p:tgtEl>
                                          <p:spTgt spid="19"/>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000"/>
                                        <p:tgtEl>
                                          <p:spTgt spid="11"/>
                                        </p:tgtEl>
                                      </p:cBhvr>
                                    </p:animEffect>
                                  </p:childTnLst>
                                </p:cTn>
                              </p:par>
                              <p:par>
                                <p:cTn id="45" presetID="6" presetClass="entr" presetSubtype="16" fill="hold"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1000"/>
                                        <p:tgtEl>
                                          <p:spTgt spid="23"/>
                                        </p:tgtEl>
                                      </p:cBhvr>
                                    </p:animEffect>
                                  </p:childTnLst>
                                </p:cTn>
                              </p:par>
                              <p:par>
                                <p:cTn id="48" presetID="6" presetClass="entr" presetSubtype="16" fill="hold"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1000"/>
                                        <p:tgtEl>
                                          <p:spTgt spid="17"/>
                                        </p:tgtEl>
                                      </p:cBhvr>
                                    </p:animEffect>
                                  </p:childTnLst>
                                </p:cTn>
                              </p:par>
                              <p:par>
                                <p:cTn id="51" presetID="6" presetClass="entr" presetSubtype="16" fill="hold" grpId="0" nodeType="withEffect">
                                  <p:stCondLst>
                                    <p:cond delay="750"/>
                                  </p:stCondLst>
                                  <p:childTnLst>
                                    <p:set>
                                      <p:cBhvr>
                                        <p:cTn id="52" dur="1" fill="hold">
                                          <p:stCondLst>
                                            <p:cond delay="0"/>
                                          </p:stCondLst>
                                        </p:cTn>
                                        <p:tgtEl>
                                          <p:spTgt spid="18"/>
                                        </p:tgtEl>
                                        <p:attrNameLst>
                                          <p:attrName>style.visibility</p:attrName>
                                        </p:attrNameLst>
                                      </p:cBhvr>
                                      <p:to>
                                        <p:strVal val="visible"/>
                                      </p:to>
                                    </p:set>
                                    <p:animEffect transition="in" filter="circle(in)">
                                      <p:cBhvr>
                                        <p:cTn id="53" dur="1000"/>
                                        <p:tgtEl>
                                          <p:spTgt spid="18"/>
                                        </p:tgtEl>
                                      </p:cBhvr>
                                    </p:animEffect>
                                  </p:childTnLst>
                                </p:cTn>
                              </p:par>
                              <p:par>
                                <p:cTn id="54" presetID="6" presetClass="entr" presetSubtype="16" fill="hold" grpId="0" nodeType="withEffect">
                                  <p:stCondLst>
                                    <p:cond delay="1000"/>
                                  </p:stCondLst>
                                  <p:childTnLst>
                                    <p:set>
                                      <p:cBhvr>
                                        <p:cTn id="55" dur="1" fill="hold">
                                          <p:stCondLst>
                                            <p:cond delay="0"/>
                                          </p:stCondLst>
                                        </p:cTn>
                                        <p:tgtEl>
                                          <p:spTgt spid="15"/>
                                        </p:tgtEl>
                                        <p:attrNameLst>
                                          <p:attrName>style.visibility</p:attrName>
                                        </p:attrNameLst>
                                      </p:cBhvr>
                                      <p:to>
                                        <p:strVal val="visible"/>
                                      </p:to>
                                    </p:set>
                                    <p:animEffect transition="in" filter="circle(in)">
                                      <p:cBhvr>
                                        <p:cTn id="56" dur="1000"/>
                                        <p:tgtEl>
                                          <p:spTgt spid="15"/>
                                        </p:tgtEl>
                                      </p:cBhvr>
                                    </p:animEffect>
                                  </p:childTnLst>
                                </p:cTn>
                              </p:par>
                              <p:par>
                                <p:cTn id="57" presetID="6" presetClass="entr" presetSubtype="16" fill="hold" grpId="0" nodeType="withEffect">
                                  <p:stCondLst>
                                    <p:cond delay="125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1000"/>
                                        <p:tgtEl>
                                          <p:spTgt spid="24"/>
                                        </p:tgtEl>
                                      </p:cBhvr>
                                    </p:animEffect>
                                  </p:childTnLst>
                                </p:cTn>
                              </p:par>
                              <p:par>
                                <p:cTn id="60" presetID="6" presetClass="entr" presetSubtype="16" fill="hold" grpId="0" nodeType="withEffect">
                                  <p:stCondLst>
                                    <p:cond delay="175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1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250"/>
                                        <p:tgtEl>
                                          <p:spTgt spid="4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250"/>
                                        <p:tgtEl>
                                          <p:spTgt spid="4"/>
                                        </p:tgtEl>
                                      </p:cBhvr>
                                    </p:animEffect>
                                  </p:childTnLst>
                                </p:cTn>
                              </p:par>
                            </p:childTnLst>
                          </p:cTn>
                        </p:par>
                        <p:par>
                          <p:cTn id="71" fill="hold">
                            <p:stCondLst>
                              <p:cond delay="250"/>
                            </p:stCondLst>
                            <p:childTnLst>
                              <p:par>
                                <p:cTn id="72" presetID="2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right)">
                                      <p:cBhvr>
                                        <p:cTn id="74" dur="250"/>
                                        <p:tgtEl>
                                          <p:spTgt spid="4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250"/>
                                        <p:tgtEl>
                                          <p:spTgt spid="5"/>
                                        </p:tgtEl>
                                      </p:cBhvr>
                                    </p:animEffect>
                                  </p:childTnLst>
                                </p:cTn>
                              </p:par>
                            </p:childTnLst>
                          </p:cTn>
                        </p:par>
                        <p:par>
                          <p:cTn id="78" fill="hold">
                            <p:stCondLst>
                              <p:cond delay="500"/>
                            </p:stCondLst>
                            <p:childTnLst>
                              <p:par>
                                <p:cTn id="79" presetID="22" presetClass="entr" presetSubtype="2"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right)">
                                      <p:cBhvr>
                                        <p:cTn id="81" dur="250"/>
                                        <p:tgtEl>
                                          <p:spTgt spid="34"/>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250"/>
                                        <p:tgtEl>
                                          <p:spTgt spid="6"/>
                                        </p:tgtEl>
                                      </p:cBhvr>
                                    </p:animEffect>
                                  </p:childTnLst>
                                </p:cTn>
                              </p:par>
                            </p:childTnLst>
                          </p:cTn>
                        </p:par>
                        <p:par>
                          <p:cTn id="85" fill="hold">
                            <p:stCondLst>
                              <p:cond delay="750"/>
                            </p:stCondLst>
                            <p:childTnLst>
                              <p:par>
                                <p:cTn id="86" presetID="53" presetClass="entr" presetSubtype="16"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750" fill="hold"/>
                                        <p:tgtEl>
                                          <p:spTgt spid="26"/>
                                        </p:tgtEl>
                                        <p:attrNameLst>
                                          <p:attrName>ppt_w</p:attrName>
                                        </p:attrNameLst>
                                      </p:cBhvr>
                                      <p:tavLst>
                                        <p:tav tm="0">
                                          <p:val>
                                            <p:fltVal val="0"/>
                                          </p:val>
                                        </p:tav>
                                        <p:tav tm="100000">
                                          <p:val>
                                            <p:strVal val="#ppt_w"/>
                                          </p:val>
                                        </p:tav>
                                      </p:tavLst>
                                    </p:anim>
                                    <p:anim calcmode="lin" valueType="num">
                                      <p:cBhvr>
                                        <p:cTn id="89" dur="750" fill="hold"/>
                                        <p:tgtEl>
                                          <p:spTgt spid="26"/>
                                        </p:tgtEl>
                                        <p:attrNameLst>
                                          <p:attrName>ppt_h</p:attrName>
                                        </p:attrNameLst>
                                      </p:cBhvr>
                                      <p:tavLst>
                                        <p:tav tm="0">
                                          <p:val>
                                            <p:fltVal val="0"/>
                                          </p:val>
                                        </p:tav>
                                        <p:tav tm="100000">
                                          <p:val>
                                            <p:strVal val="#ppt_h"/>
                                          </p:val>
                                        </p:tav>
                                      </p:tavLst>
                                    </p:anim>
                                    <p:animEffect transition="in" filter="fade">
                                      <p:cBhvr>
                                        <p:cTn id="90" dur="750"/>
                                        <p:tgtEl>
                                          <p:spTgt spid="26"/>
                                        </p:tgtEl>
                                      </p:cBhvr>
                                    </p:animEffect>
                                  </p:childTnLst>
                                </p:cTn>
                              </p:par>
                              <p:par>
                                <p:cTn id="91" presetID="21" presetClass="entr" presetSubtype="3"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heel(3)">
                                      <p:cBhvr>
                                        <p:cTn id="9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6" grpId="0" animBg="1"/>
      <p:bldP spid="8" grpId="0" animBg="1"/>
      <p:bldP spid="15" grpId="0" animBg="1"/>
      <p:bldP spid="18" grpId="0" animBg="1"/>
      <p:bldP spid="22"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lstStyle/>
          <a:p>
            <a:r>
              <a:rPr lang="fi-FI" dirty="0" smtClean="0"/>
              <a:t>Diverging Promise, Delivery and Expectation</a:t>
            </a:r>
            <a:endParaRPr lang="en-GB" dirty="0"/>
          </a:p>
        </p:txBody>
      </p:sp>
      <p:sp>
        <p:nvSpPr>
          <p:cNvPr id="9" name="Content Placeholder 8"/>
          <p:cNvSpPr>
            <a:spLocks noGrp="1"/>
          </p:cNvSpPr>
          <p:nvPr>
            <p:ph idx="1"/>
          </p:nvPr>
        </p:nvSpPr>
        <p:spPr>
          <a:xfrm>
            <a:off x="1439652" y="897564"/>
            <a:ext cx="6247023" cy="972108"/>
          </a:xfrm>
        </p:spPr>
        <p:txBody>
          <a:bodyPr/>
          <a:lstStyle/>
          <a:p>
            <a:pPr marL="342900" indent="-342900">
              <a:buFont typeface="+mj-lt"/>
              <a:buAutoNum type="arabicPeriod"/>
            </a:pPr>
            <a:r>
              <a:rPr lang="fi-FI" b="1" dirty="0" smtClean="0"/>
              <a:t>Promise |</a:t>
            </a:r>
            <a:r>
              <a:rPr lang="fi-FI" dirty="0" smtClean="0"/>
              <a:t> Operators are marketing with headline speeds</a:t>
            </a:r>
          </a:p>
          <a:p>
            <a:pPr marL="342900" indent="-342900">
              <a:buFont typeface="+mj-lt"/>
              <a:buAutoNum type="arabicPeriod"/>
            </a:pPr>
            <a:r>
              <a:rPr lang="fi-FI" b="1" dirty="0" smtClean="0"/>
              <a:t>Delivery</a:t>
            </a:r>
            <a:r>
              <a:rPr lang="fi-FI" b="1" dirty="0"/>
              <a:t> |</a:t>
            </a:r>
            <a:r>
              <a:rPr lang="fi-FI" dirty="0" smtClean="0"/>
              <a:t> End-user bitrate only fraction of the headline</a:t>
            </a:r>
          </a:p>
          <a:p>
            <a:pPr marL="342900" indent="-342900">
              <a:buFont typeface="+mj-lt"/>
              <a:buAutoNum type="arabicPeriod"/>
            </a:pPr>
            <a:r>
              <a:rPr lang="fi-FI" b="1" dirty="0" smtClean="0"/>
              <a:t>Expectation</a:t>
            </a:r>
            <a:r>
              <a:rPr lang="fi-FI" b="1" dirty="0"/>
              <a:t> </a:t>
            </a:r>
            <a:r>
              <a:rPr lang="fi-FI" b="1" dirty="0" smtClean="0"/>
              <a:t>| </a:t>
            </a:r>
            <a:r>
              <a:rPr lang="fi-FI" dirty="0" smtClean="0"/>
              <a:t>10Mbit/s MBB = 10Mbit/s DSL</a:t>
            </a:r>
          </a:p>
          <a:p>
            <a:pPr marL="342900" indent="-342900">
              <a:buFont typeface="+mj-lt"/>
              <a:buAutoNum type="arabicPeriod"/>
            </a:pPr>
            <a:endParaRPr lang="en-GB" dirty="0"/>
          </a:p>
        </p:txBody>
      </p:sp>
      <p:graphicFrame>
        <p:nvGraphicFramePr>
          <p:cNvPr id="11" name="Chart 10"/>
          <p:cNvGraphicFramePr>
            <a:graphicFrameLocks/>
          </p:cNvGraphicFramePr>
          <p:nvPr>
            <p:extLst/>
          </p:nvPr>
        </p:nvGraphicFramePr>
        <p:xfrm>
          <a:off x="1637674" y="2110782"/>
          <a:ext cx="4698522" cy="26932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645786" y="4751806"/>
            <a:ext cx="4158462" cy="196208"/>
          </a:xfrm>
          <a:prstGeom prst="rect">
            <a:avLst/>
          </a:prstGeom>
        </p:spPr>
        <p:txBody>
          <a:bodyPr wrap="square">
            <a:spAutoFit/>
          </a:bodyPr>
          <a:lstStyle/>
          <a:p>
            <a:r>
              <a:rPr lang="fi-FI" sz="675" dirty="0"/>
              <a:t>*Based on Omnitele network simulations and analysis of real operator networks</a:t>
            </a:r>
            <a:endParaRPr lang="en-GB" sz="675" dirty="0"/>
          </a:p>
        </p:txBody>
      </p:sp>
      <p:grpSp>
        <p:nvGrpSpPr>
          <p:cNvPr id="4" name="Group 3"/>
          <p:cNvGrpSpPr/>
          <p:nvPr/>
        </p:nvGrpSpPr>
        <p:grpSpPr>
          <a:xfrm>
            <a:off x="4196308" y="1577576"/>
            <a:ext cx="2247900" cy="2419350"/>
            <a:chOff x="3879056" y="2455333"/>
            <a:chExt cx="2997200" cy="3225800"/>
          </a:xfrm>
        </p:grpSpPr>
        <p:sp>
          <p:nvSpPr>
            <p:cNvPr id="7" name="Freeform 6"/>
            <p:cNvSpPr/>
            <p:nvPr/>
          </p:nvSpPr>
          <p:spPr bwMode="auto">
            <a:xfrm>
              <a:off x="3879056" y="2455333"/>
              <a:ext cx="2997200" cy="2921000"/>
            </a:xfrm>
            <a:custGeom>
              <a:avLst/>
              <a:gdLst>
                <a:gd name="connsiteX0" fmla="*/ 0 w 2997200"/>
                <a:gd name="connsiteY0" fmla="*/ 2921000 h 2921000"/>
                <a:gd name="connsiteX1" fmla="*/ 1083733 w 2997200"/>
                <a:gd name="connsiteY1" fmla="*/ 2506134 h 2921000"/>
                <a:gd name="connsiteX2" fmla="*/ 2142066 w 2997200"/>
                <a:gd name="connsiteY2" fmla="*/ 1363134 h 2921000"/>
                <a:gd name="connsiteX3" fmla="*/ 2997200 w 2997200"/>
                <a:gd name="connsiteY3" fmla="*/ 0 h 2921000"/>
              </a:gdLst>
              <a:ahLst/>
              <a:cxnLst>
                <a:cxn ang="0">
                  <a:pos x="connsiteX0" y="connsiteY0"/>
                </a:cxn>
                <a:cxn ang="0">
                  <a:pos x="connsiteX1" y="connsiteY1"/>
                </a:cxn>
                <a:cxn ang="0">
                  <a:pos x="connsiteX2" y="connsiteY2"/>
                </a:cxn>
                <a:cxn ang="0">
                  <a:pos x="connsiteX3" y="connsiteY3"/>
                </a:cxn>
              </a:cxnLst>
              <a:rect l="l" t="t" r="r" b="b"/>
              <a:pathLst>
                <a:path w="2997200" h="2921000">
                  <a:moveTo>
                    <a:pt x="0" y="2921000"/>
                  </a:moveTo>
                  <a:cubicBezTo>
                    <a:pt x="363361" y="2843389"/>
                    <a:pt x="726722" y="2765778"/>
                    <a:pt x="1083733" y="2506134"/>
                  </a:cubicBezTo>
                  <a:cubicBezTo>
                    <a:pt x="1440744" y="2246490"/>
                    <a:pt x="1823155" y="1780823"/>
                    <a:pt x="2142066" y="1363134"/>
                  </a:cubicBezTo>
                  <a:cubicBezTo>
                    <a:pt x="2460977" y="945445"/>
                    <a:pt x="2729088" y="472722"/>
                    <a:pt x="2997200" y="0"/>
                  </a:cubicBezTo>
                </a:path>
              </a:pathLst>
            </a:custGeom>
            <a:ln>
              <a:headEnd type="none" w="med" len="med"/>
              <a:tailEnd type="triangle" w="med" len="med"/>
            </a:ln>
            <a:extLst/>
          </p:spPr>
          <p:style>
            <a:lnRef idx="2">
              <a:schemeClr val="accent1"/>
            </a:lnRef>
            <a:fillRef idx="0">
              <a:schemeClr val="accent1"/>
            </a:fillRef>
            <a:effectRef idx="1">
              <a:schemeClr val="accent1"/>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latin typeface="Arial" charset="0"/>
                <a:ea typeface="ＭＳ Ｐゴシック" charset="-128"/>
              </a:endParaRPr>
            </a:p>
          </p:txBody>
        </p:sp>
        <p:sp>
          <p:nvSpPr>
            <p:cNvPr id="3" name="Freeform 2"/>
            <p:cNvSpPr/>
            <p:nvPr/>
          </p:nvSpPr>
          <p:spPr bwMode="auto">
            <a:xfrm>
              <a:off x="3911599" y="4910667"/>
              <a:ext cx="2946400" cy="770466"/>
            </a:xfrm>
            <a:custGeom>
              <a:avLst/>
              <a:gdLst>
                <a:gd name="connsiteX0" fmla="*/ 0 w 2946400"/>
                <a:gd name="connsiteY0" fmla="*/ 770466 h 770466"/>
                <a:gd name="connsiteX1" fmla="*/ 1049867 w 2946400"/>
                <a:gd name="connsiteY1" fmla="*/ 635000 h 770466"/>
                <a:gd name="connsiteX2" fmla="*/ 2150534 w 2946400"/>
                <a:gd name="connsiteY2" fmla="*/ 304800 h 770466"/>
                <a:gd name="connsiteX3" fmla="*/ 2946400 w 2946400"/>
                <a:gd name="connsiteY3" fmla="*/ 0 h 770466"/>
                <a:gd name="connsiteX4" fmla="*/ 2946400 w 2946400"/>
                <a:gd name="connsiteY4" fmla="*/ 0 h 77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770466">
                  <a:moveTo>
                    <a:pt x="0" y="770466"/>
                  </a:moveTo>
                  <a:cubicBezTo>
                    <a:pt x="345722" y="741538"/>
                    <a:pt x="691445" y="712611"/>
                    <a:pt x="1049867" y="635000"/>
                  </a:cubicBezTo>
                  <a:cubicBezTo>
                    <a:pt x="1408289" y="557389"/>
                    <a:pt x="1834445" y="410633"/>
                    <a:pt x="2150534" y="304800"/>
                  </a:cubicBezTo>
                  <a:cubicBezTo>
                    <a:pt x="2466623" y="198967"/>
                    <a:pt x="2946400" y="0"/>
                    <a:pt x="2946400" y="0"/>
                  </a:cubicBezTo>
                  <a:lnTo>
                    <a:pt x="2946400" y="0"/>
                  </a:lnTo>
                </a:path>
              </a:pathLst>
            </a:custGeom>
            <a:ln>
              <a:headEnd type="none" w="med" len="med"/>
              <a:tailEnd type="triangle" w="med" len="med"/>
            </a:ln>
            <a:extLst/>
          </p:spPr>
          <p:style>
            <a:lnRef idx="2">
              <a:schemeClr val="accent2"/>
            </a:lnRef>
            <a:fillRef idx="0">
              <a:schemeClr val="accent2"/>
            </a:fillRef>
            <a:effectRef idx="1">
              <a:schemeClr val="accent2"/>
            </a:effectRef>
            <a:fontRef idx="minor">
              <a:schemeClr val="tx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latin typeface="Arial" charset="0"/>
                <a:ea typeface="ＭＳ Ｐゴシック" charset="-128"/>
              </a:endParaRPr>
            </a:p>
          </p:txBody>
        </p:sp>
      </p:grpSp>
      <p:cxnSp>
        <p:nvCxnSpPr>
          <p:cNvPr id="12" name="Straight Arrow Connector 11"/>
          <p:cNvCxnSpPr/>
          <p:nvPr/>
        </p:nvCxnSpPr>
        <p:spPr bwMode="auto">
          <a:xfrm>
            <a:off x="6516216" y="1577576"/>
            <a:ext cx="0" cy="1858270"/>
          </a:xfrm>
          <a:prstGeom prst="straightConnector1">
            <a:avLst/>
          </a:prstGeom>
          <a:ln>
            <a:solidFill>
              <a:srgbClr val="FF0000"/>
            </a:solidFill>
            <a:headEnd type="triangle" w="med" len="med"/>
            <a:tailEnd type="triangle" w="med" len="med"/>
          </a:ln>
          <a:extLst/>
        </p:spPr>
        <p:style>
          <a:lnRef idx="2">
            <a:schemeClr val="accent3"/>
          </a:lnRef>
          <a:fillRef idx="0">
            <a:schemeClr val="accent3"/>
          </a:fillRef>
          <a:effectRef idx="1">
            <a:schemeClr val="accent3"/>
          </a:effectRef>
          <a:fontRef idx="minor">
            <a:schemeClr val="tx1"/>
          </a:fontRef>
        </p:style>
      </p:cxnSp>
      <p:pic>
        <p:nvPicPr>
          <p:cNvPr id="13"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6804248" y="1694920"/>
            <a:ext cx="1779010" cy="1490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6732240" y="3190235"/>
            <a:ext cx="1851018" cy="646331"/>
          </a:xfrm>
          <a:prstGeom prst="rect">
            <a:avLst/>
          </a:prstGeom>
          <a:noFill/>
        </p:spPr>
        <p:txBody>
          <a:bodyPr wrap="square" rtlCol="0">
            <a:spAutoFit/>
          </a:bodyPr>
          <a:lstStyle/>
          <a:p>
            <a:pPr algn="ctr"/>
            <a:r>
              <a:rPr lang="en-GB" dirty="0" smtClean="0">
                <a:solidFill>
                  <a:srgbClr val="FF0000"/>
                </a:solidFill>
              </a:rPr>
              <a:t>Frustration guaranteed!</a:t>
            </a:r>
            <a:endParaRPr lang="en-GB" dirty="0">
              <a:solidFill>
                <a:srgbClr val="FF0000"/>
              </a:solidFill>
            </a:endParaRPr>
          </a:p>
        </p:txBody>
      </p:sp>
    </p:spTree>
    <p:extLst>
      <p:ext uri="{BB962C8B-B14F-4D97-AF65-F5344CB8AC3E}">
        <p14:creationId xmlns:p14="http://schemas.microsoft.com/office/powerpoint/2010/main" val="4253923848"/>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Horizontal)">
                                      <p:cBhvr>
                                        <p:cTn id="13" dur="500"/>
                                        <p:tgtEl>
                                          <p:spTgt spid="13"/>
                                        </p:tgtEl>
                                      </p:cBhvr>
                                    </p:animEffect>
                                  </p:childTnLst>
                                </p:cTn>
                              </p:par>
                              <p:par>
                                <p:cTn id="14" presetID="16" presetClass="entr" presetSubtype="4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500"/>
                                        <p:tgtEl>
                                          <p:spTgt spid="1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ontent Placeholder 2"/>
          <p:cNvSpPr txBox="1">
            <a:spLocks/>
          </p:cNvSpPr>
          <p:nvPr/>
        </p:nvSpPr>
        <p:spPr bwMode="auto">
          <a:xfrm>
            <a:off x="0" y="411511"/>
            <a:ext cx="6935274"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dirty="0"/>
              <a:t>QoE, QoS and </a:t>
            </a:r>
            <a:r>
              <a:rPr lang="en-GB" dirty="0" smtClean="0"/>
              <a:t>network performance </a:t>
            </a:r>
            <a:r>
              <a:rPr lang="en-GB" dirty="0"/>
              <a:t>quantified</a:t>
            </a:r>
          </a:p>
        </p:txBody>
      </p:sp>
      <p:cxnSp>
        <p:nvCxnSpPr>
          <p:cNvPr id="104" name="Straight Connector 103"/>
          <p:cNvCxnSpPr/>
          <p:nvPr/>
        </p:nvCxnSpPr>
        <p:spPr bwMode="auto">
          <a:xfrm>
            <a:off x="0" y="1419622"/>
            <a:ext cx="6935274"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6" name="Picture 135"/>
          <p:cNvPicPr>
            <a:picLocks noChangeAspect="1"/>
          </p:cNvPicPr>
          <p:nvPr/>
        </p:nvPicPr>
        <p:blipFill rotWithShape="1">
          <a:blip r:embed="rId2" cstate="print">
            <a:extLst>
              <a:ext uri="{28A0092B-C50C-407E-A947-70E740481C1C}">
                <a14:useLocalDpi xmlns:a14="http://schemas.microsoft.com/office/drawing/2010/main" val="0"/>
              </a:ext>
            </a:extLst>
          </a:blip>
          <a:srcRect l="10604" t="1751" r="4560" b="26886"/>
          <a:stretch/>
        </p:blipFill>
        <p:spPr>
          <a:xfrm>
            <a:off x="4722090" y="1779662"/>
            <a:ext cx="4068452" cy="3051339"/>
          </a:xfrm>
          <a:prstGeom prst="rect">
            <a:avLst/>
          </a:prstGeom>
        </p:spPr>
      </p:pic>
      <p:grpSp>
        <p:nvGrpSpPr>
          <p:cNvPr id="137" name="Group 136"/>
          <p:cNvGrpSpPr/>
          <p:nvPr/>
        </p:nvGrpSpPr>
        <p:grpSpPr>
          <a:xfrm>
            <a:off x="5076057" y="2067694"/>
            <a:ext cx="3360519" cy="357911"/>
            <a:chOff x="4648257" y="1258225"/>
            <a:chExt cx="3380127" cy="360000"/>
          </a:xfrm>
        </p:grpSpPr>
        <p:grpSp>
          <p:nvGrpSpPr>
            <p:cNvPr id="138" name="Group 137"/>
            <p:cNvGrpSpPr>
              <a:grpSpLocks/>
            </p:cNvGrpSpPr>
            <p:nvPr/>
          </p:nvGrpSpPr>
          <p:grpSpPr>
            <a:xfrm>
              <a:off x="7668384" y="1258225"/>
              <a:ext cx="360000" cy="360000"/>
              <a:chOff x="6625218" y="1194562"/>
              <a:chExt cx="828653" cy="835963"/>
            </a:xfrm>
          </p:grpSpPr>
          <p:sp>
            <p:nvSpPr>
              <p:cNvPr id="241" name="Rounded Rectangle 240"/>
              <p:cNvSpPr/>
              <p:nvPr/>
            </p:nvSpPr>
            <p:spPr bwMode="auto">
              <a:xfrm>
                <a:off x="6625218" y="1194562"/>
                <a:ext cx="828653" cy="835963"/>
              </a:xfrm>
              <a:prstGeom prst="roundRect">
                <a:avLst/>
              </a:prstGeom>
              <a:solidFill>
                <a:srgbClr val="D2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000" smtClean="0">
                  <a:solidFill>
                    <a:srgbClr val="0F2B74"/>
                  </a:solidFill>
                  <a:latin typeface="Arial" charset="0"/>
                </a:endParaRPr>
              </a:p>
            </p:txBody>
          </p:sp>
          <p:grpSp>
            <p:nvGrpSpPr>
              <p:cNvPr id="297" name="Group 296"/>
              <p:cNvGrpSpPr/>
              <p:nvPr/>
            </p:nvGrpSpPr>
            <p:grpSpPr>
              <a:xfrm>
                <a:off x="6763206" y="1407664"/>
                <a:ext cx="552676" cy="409759"/>
                <a:chOff x="6763206" y="1407664"/>
                <a:chExt cx="552676" cy="409759"/>
              </a:xfrm>
            </p:grpSpPr>
            <p:sp>
              <p:nvSpPr>
                <p:cNvPr id="298" name="Rounded Rectangle 297"/>
                <p:cNvSpPr/>
                <p:nvPr/>
              </p:nvSpPr>
              <p:spPr bwMode="auto">
                <a:xfrm>
                  <a:off x="6763206" y="1407664"/>
                  <a:ext cx="552676" cy="409759"/>
                </a:xfrm>
                <a:prstGeom prst="roundRect">
                  <a:avLst>
                    <a:gd name="adj" fmla="val 25384"/>
                  </a:avLst>
                </a:prstGeom>
                <a:solidFill>
                  <a:srgbClr val="F5F5F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000" smtClean="0">
                    <a:solidFill>
                      <a:srgbClr val="0F2B74"/>
                    </a:solidFill>
                    <a:latin typeface="Arial" charset="0"/>
                  </a:endParaRPr>
                </a:p>
              </p:txBody>
            </p:sp>
            <p:sp>
              <p:nvSpPr>
                <p:cNvPr id="299" name="Pentagon 298"/>
                <p:cNvSpPr/>
                <p:nvPr/>
              </p:nvSpPr>
              <p:spPr bwMode="auto">
                <a:xfrm>
                  <a:off x="6960398" y="1534750"/>
                  <a:ext cx="158292" cy="162896"/>
                </a:xfrm>
                <a:prstGeom prst="homePlate">
                  <a:avLst>
                    <a:gd name="adj" fmla="val 100538"/>
                  </a:avLst>
                </a:prstGeom>
                <a:solidFill>
                  <a:srgbClr val="D20000"/>
                </a:solidFill>
                <a:ln w="9525" cap="flat" cmpd="sng" algn="ctr">
                  <a:noFill/>
                  <a:prstDash val="solid"/>
                  <a:round/>
                  <a:headEnd type="none" w="med" len="med"/>
                  <a:tailEnd type="none" w="med" len="med"/>
                </a:ln>
                <a:effectLst>
                  <a:innerShdw blurRad="25400" dist="12700" dir="17400000">
                    <a:prstClr val="black">
                      <a:alpha val="44000"/>
                    </a:prstClr>
                  </a:innerShdw>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000">
                    <a:solidFill>
                      <a:srgbClr val="0F2B74"/>
                    </a:solidFill>
                    <a:latin typeface="Arial" charset="0"/>
                  </a:endParaRPr>
                </a:p>
              </p:txBody>
            </p:sp>
          </p:grpSp>
        </p:grpSp>
        <p:grpSp>
          <p:nvGrpSpPr>
            <p:cNvPr id="139" name="Group 138"/>
            <p:cNvGrpSpPr>
              <a:grpSpLocks/>
            </p:cNvGrpSpPr>
            <p:nvPr/>
          </p:nvGrpSpPr>
          <p:grpSpPr>
            <a:xfrm>
              <a:off x="7165032" y="1258225"/>
              <a:ext cx="360000" cy="360000"/>
              <a:chOff x="4458758" y="1194543"/>
              <a:chExt cx="833042" cy="833042"/>
            </a:xfrm>
          </p:grpSpPr>
          <p:grpSp>
            <p:nvGrpSpPr>
              <p:cNvPr id="145" name="Group 144"/>
              <p:cNvGrpSpPr/>
              <p:nvPr/>
            </p:nvGrpSpPr>
            <p:grpSpPr>
              <a:xfrm>
                <a:off x="4458758" y="1194543"/>
                <a:ext cx="833042" cy="833042"/>
                <a:chOff x="4458758" y="1194543"/>
                <a:chExt cx="833042" cy="833042"/>
              </a:xfrm>
            </p:grpSpPr>
            <p:sp>
              <p:nvSpPr>
                <p:cNvPr id="221" name="Rounded Rectangle 220"/>
                <p:cNvSpPr/>
                <p:nvPr/>
              </p:nvSpPr>
              <p:spPr bwMode="auto">
                <a:xfrm>
                  <a:off x="4458758" y="1194543"/>
                  <a:ext cx="833042" cy="833042"/>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smtClean="0">
                    <a:ln>
                      <a:noFill/>
                    </a:ln>
                    <a:solidFill>
                      <a:srgbClr val="0F2B74"/>
                    </a:solidFill>
                    <a:effectLst/>
                    <a:uLnTx/>
                    <a:uFillTx/>
                    <a:latin typeface="Arial" charset="0"/>
                  </a:endParaRPr>
                </a:p>
              </p:txBody>
            </p:sp>
            <p:sp>
              <p:nvSpPr>
                <p:cNvPr id="222" name="Oval 221"/>
                <p:cNvSpPr/>
                <p:nvPr/>
              </p:nvSpPr>
              <p:spPr bwMode="auto">
                <a:xfrm>
                  <a:off x="4506279" y="1242281"/>
                  <a:ext cx="738000" cy="737567"/>
                </a:xfrm>
                <a:prstGeom prst="ellipse">
                  <a:avLst/>
                </a:prstGeom>
                <a:gradFill rotWithShape="1">
                  <a:gsLst>
                    <a:gs pos="0">
                      <a:srgbClr val="1983C6"/>
                    </a:gs>
                    <a:gs pos="43000">
                      <a:srgbClr val="28B4CD"/>
                    </a:gs>
                    <a:gs pos="100000">
                      <a:srgbClr val="4AF1DD"/>
                    </a:gs>
                    <a:gs pos="54000">
                      <a:srgbClr val="33C6D1"/>
                    </a:gs>
                  </a:gsLst>
                  <a:lin ang="16200000" scaled="0"/>
                </a:gradFill>
                <a:ln w="9525" cap="flat" cmpd="sng" algn="ctr">
                  <a:no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smtClean="0">
                    <a:ln>
                      <a:noFill/>
                    </a:ln>
                    <a:solidFill>
                      <a:srgbClr val="0F2B74"/>
                    </a:solidFill>
                    <a:effectLst/>
                    <a:uLnTx/>
                    <a:uFillTx/>
                    <a:latin typeface="Arial" charset="0"/>
                    <a:ea typeface="ＭＳ Ｐゴシック"/>
                  </a:endParaRPr>
                </a:p>
              </p:txBody>
            </p:sp>
            <p:grpSp>
              <p:nvGrpSpPr>
                <p:cNvPr id="223" name="Group 222"/>
                <p:cNvGrpSpPr/>
                <p:nvPr/>
              </p:nvGrpSpPr>
              <p:grpSpPr>
                <a:xfrm rot="18670830">
                  <a:off x="4515279" y="1583023"/>
                  <a:ext cx="720000" cy="56083"/>
                  <a:chOff x="4463514" y="1493140"/>
                  <a:chExt cx="720000" cy="56083"/>
                </a:xfrm>
              </p:grpSpPr>
              <p:sp>
                <p:nvSpPr>
                  <p:cNvPr id="224" name="Pentagon 223"/>
                  <p:cNvSpPr/>
                  <p:nvPr/>
                </p:nvSpPr>
                <p:spPr bwMode="auto">
                  <a:xfrm rot="10800000">
                    <a:off x="4463514" y="1493140"/>
                    <a:ext cx="360000" cy="56083"/>
                  </a:xfrm>
                  <a:prstGeom prst="homePlate">
                    <a:avLst>
                      <a:gd name="adj" fmla="val 619424"/>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smtClean="0">
                      <a:ln>
                        <a:noFill/>
                      </a:ln>
                      <a:solidFill>
                        <a:srgbClr val="0F2B74"/>
                      </a:solidFill>
                      <a:effectLst/>
                      <a:uLnTx/>
                      <a:uFillTx/>
                      <a:latin typeface="Arial" charset="0"/>
                    </a:endParaRPr>
                  </a:p>
                </p:txBody>
              </p:sp>
              <p:sp>
                <p:nvSpPr>
                  <p:cNvPr id="240" name="Pentagon 239"/>
                  <p:cNvSpPr/>
                  <p:nvPr/>
                </p:nvSpPr>
                <p:spPr bwMode="auto">
                  <a:xfrm>
                    <a:off x="4823514" y="1493140"/>
                    <a:ext cx="360000" cy="56083"/>
                  </a:xfrm>
                  <a:prstGeom prst="homePlate">
                    <a:avLst>
                      <a:gd name="adj" fmla="val 619424"/>
                    </a:avLst>
                  </a:prstGeom>
                  <a:solidFill>
                    <a:srgbClr val="F6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smtClean="0">
                      <a:ln>
                        <a:noFill/>
                      </a:ln>
                      <a:solidFill>
                        <a:srgbClr val="0F2B74"/>
                      </a:solidFill>
                      <a:effectLst/>
                      <a:uLnTx/>
                      <a:uFillTx/>
                      <a:latin typeface="Arial" charset="0"/>
                    </a:endParaRPr>
                  </a:p>
                </p:txBody>
              </p:sp>
            </p:grpSp>
          </p:grpSp>
          <p:grpSp>
            <p:nvGrpSpPr>
              <p:cNvPr id="146" name="Group 145"/>
              <p:cNvGrpSpPr/>
              <p:nvPr/>
            </p:nvGrpSpPr>
            <p:grpSpPr>
              <a:xfrm>
                <a:off x="4522500" y="1258285"/>
                <a:ext cx="705558" cy="705558"/>
                <a:chOff x="4522500" y="1258285"/>
                <a:chExt cx="705558" cy="705558"/>
              </a:xfrm>
            </p:grpSpPr>
            <p:grpSp>
              <p:nvGrpSpPr>
                <p:cNvPr id="185" name="Group 184"/>
                <p:cNvGrpSpPr/>
                <p:nvPr/>
              </p:nvGrpSpPr>
              <p:grpSpPr>
                <a:xfrm>
                  <a:off x="4522500" y="1610302"/>
                  <a:ext cx="705558" cy="1524"/>
                  <a:chOff x="5455144" y="1618580"/>
                  <a:chExt cx="705558" cy="1524"/>
                </a:xfrm>
              </p:grpSpPr>
              <p:cxnSp>
                <p:nvCxnSpPr>
                  <p:cNvPr id="219" name="Straight Connector 218"/>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Connector 219"/>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6" name="Group 185"/>
                <p:cNvGrpSpPr/>
                <p:nvPr/>
              </p:nvGrpSpPr>
              <p:grpSpPr>
                <a:xfrm rot="16200000">
                  <a:off x="4522500" y="1610302"/>
                  <a:ext cx="705558" cy="1524"/>
                  <a:chOff x="5455144" y="1618580"/>
                  <a:chExt cx="705558" cy="1524"/>
                </a:xfrm>
              </p:grpSpPr>
              <p:cxnSp>
                <p:nvCxnSpPr>
                  <p:cNvPr id="217" name="Straight Connector 216"/>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Connector 217"/>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7" name="Group 186"/>
                <p:cNvGrpSpPr/>
                <p:nvPr/>
              </p:nvGrpSpPr>
              <p:grpSpPr>
                <a:xfrm rot="18900000">
                  <a:off x="4522500" y="1610302"/>
                  <a:ext cx="705558" cy="1524"/>
                  <a:chOff x="5455144" y="1618580"/>
                  <a:chExt cx="705558" cy="1524"/>
                </a:xfrm>
              </p:grpSpPr>
              <p:cxnSp>
                <p:nvCxnSpPr>
                  <p:cNvPr id="215" name="Straight Connector 214"/>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oup 187"/>
                <p:cNvGrpSpPr/>
                <p:nvPr/>
              </p:nvGrpSpPr>
              <p:grpSpPr>
                <a:xfrm rot="2700000">
                  <a:off x="4522500" y="1610302"/>
                  <a:ext cx="705558" cy="1524"/>
                  <a:chOff x="5455144" y="1618580"/>
                  <a:chExt cx="705558" cy="1524"/>
                </a:xfrm>
              </p:grpSpPr>
              <p:cxnSp>
                <p:nvCxnSpPr>
                  <p:cNvPr id="213" name="Straight Connector 212"/>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9" name="Group 188"/>
                <p:cNvGrpSpPr/>
                <p:nvPr/>
              </p:nvGrpSpPr>
              <p:grpSpPr>
                <a:xfrm rot="19800000">
                  <a:off x="4522500" y="1610302"/>
                  <a:ext cx="705558" cy="1524"/>
                  <a:chOff x="5455144" y="1618580"/>
                  <a:chExt cx="705558" cy="1524"/>
                </a:xfrm>
              </p:grpSpPr>
              <p:cxnSp>
                <p:nvCxnSpPr>
                  <p:cNvPr id="211" name="Straight Connector 210"/>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Connector 211"/>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 name="Group 189"/>
                <p:cNvGrpSpPr/>
                <p:nvPr/>
              </p:nvGrpSpPr>
              <p:grpSpPr>
                <a:xfrm rot="20700000">
                  <a:off x="4522500" y="1610302"/>
                  <a:ext cx="705558" cy="1524"/>
                  <a:chOff x="5455144" y="1618580"/>
                  <a:chExt cx="705558" cy="1524"/>
                </a:xfrm>
              </p:grpSpPr>
              <p:cxnSp>
                <p:nvCxnSpPr>
                  <p:cNvPr id="209" name="Straight Connector 208"/>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Connector 209"/>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1" name="Group 190"/>
                <p:cNvGrpSpPr/>
                <p:nvPr/>
              </p:nvGrpSpPr>
              <p:grpSpPr>
                <a:xfrm rot="900000">
                  <a:off x="4522500" y="1610302"/>
                  <a:ext cx="705558" cy="1524"/>
                  <a:chOff x="5455144" y="1618580"/>
                  <a:chExt cx="705558" cy="1524"/>
                </a:xfrm>
              </p:grpSpPr>
              <p:cxnSp>
                <p:nvCxnSpPr>
                  <p:cNvPr id="207" name="Straight Connector 206"/>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Connector 207"/>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2" name="Group 191"/>
                <p:cNvGrpSpPr/>
                <p:nvPr/>
              </p:nvGrpSpPr>
              <p:grpSpPr>
                <a:xfrm rot="1800000">
                  <a:off x="4522500" y="1610302"/>
                  <a:ext cx="705558" cy="1524"/>
                  <a:chOff x="5455144" y="1618580"/>
                  <a:chExt cx="705558" cy="1524"/>
                </a:xfrm>
              </p:grpSpPr>
              <p:cxnSp>
                <p:nvCxnSpPr>
                  <p:cNvPr id="205" name="Straight Connector 204"/>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Connector 205"/>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Group 192"/>
                <p:cNvGrpSpPr/>
                <p:nvPr/>
              </p:nvGrpSpPr>
              <p:grpSpPr>
                <a:xfrm rot="6300000">
                  <a:off x="4522500" y="1610302"/>
                  <a:ext cx="705558" cy="1524"/>
                  <a:chOff x="5455144" y="1618580"/>
                  <a:chExt cx="705558" cy="1524"/>
                </a:xfrm>
              </p:grpSpPr>
              <p:cxnSp>
                <p:nvCxnSpPr>
                  <p:cNvPr id="203" name="Straight Connector 202"/>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4" name="Group 193"/>
                <p:cNvGrpSpPr/>
                <p:nvPr/>
              </p:nvGrpSpPr>
              <p:grpSpPr>
                <a:xfrm rot="3600000">
                  <a:off x="4522500" y="1610302"/>
                  <a:ext cx="705558" cy="1524"/>
                  <a:chOff x="5455144" y="1618580"/>
                  <a:chExt cx="705558" cy="1524"/>
                </a:xfrm>
              </p:grpSpPr>
              <p:cxnSp>
                <p:nvCxnSpPr>
                  <p:cNvPr id="201" name="Straight Connector 200"/>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Connector 201"/>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5" name="Group 194"/>
                <p:cNvGrpSpPr/>
                <p:nvPr/>
              </p:nvGrpSpPr>
              <p:grpSpPr>
                <a:xfrm rot="4500000">
                  <a:off x="4522500" y="1610302"/>
                  <a:ext cx="705558" cy="1524"/>
                  <a:chOff x="5455144" y="1618580"/>
                  <a:chExt cx="705558" cy="1524"/>
                </a:xfrm>
              </p:grpSpPr>
              <p:cxnSp>
                <p:nvCxnSpPr>
                  <p:cNvPr id="199" name="Straight Connector 198"/>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Connector 199"/>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6" name="Group 195"/>
                <p:cNvGrpSpPr/>
                <p:nvPr/>
              </p:nvGrpSpPr>
              <p:grpSpPr>
                <a:xfrm rot="7200000">
                  <a:off x="4522500" y="1610302"/>
                  <a:ext cx="705558" cy="1524"/>
                  <a:chOff x="5455144" y="1618580"/>
                  <a:chExt cx="705558" cy="1524"/>
                </a:xfrm>
              </p:grpSpPr>
              <p:cxnSp>
                <p:nvCxnSpPr>
                  <p:cNvPr id="197" name="Straight Connector 196"/>
                  <p:cNvCxnSpPr/>
                  <p:nvPr/>
                </p:nvCxnSpPr>
                <p:spPr bwMode="auto">
                  <a:xfrm>
                    <a:off x="5455144" y="1618580"/>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Connector 197"/>
                  <p:cNvCxnSpPr/>
                  <p:nvPr/>
                </p:nvCxnSpPr>
                <p:spPr bwMode="auto">
                  <a:xfrm>
                    <a:off x="6117502" y="1620104"/>
                    <a:ext cx="43200" cy="0"/>
                  </a:xfrm>
                  <a:prstGeom prst="line">
                    <a:avLst/>
                  </a:prstGeom>
                  <a:solidFill>
                    <a:srgbClr val="5AB515"/>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7" name="Group 146"/>
              <p:cNvGrpSpPr/>
              <p:nvPr/>
            </p:nvGrpSpPr>
            <p:grpSpPr>
              <a:xfrm rot="480000">
                <a:off x="4521106" y="1256891"/>
                <a:ext cx="708346" cy="708346"/>
                <a:chOff x="6674097" y="1380121"/>
                <a:chExt cx="708346" cy="708346"/>
              </a:xfrm>
            </p:grpSpPr>
            <p:grpSp>
              <p:nvGrpSpPr>
                <p:cNvPr id="148" name="Group 147"/>
                <p:cNvGrpSpPr/>
                <p:nvPr/>
              </p:nvGrpSpPr>
              <p:grpSpPr>
                <a:xfrm>
                  <a:off x="6674097" y="1380121"/>
                  <a:ext cx="708346" cy="708346"/>
                  <a:chOff x="6674097" y="1369689"/>
                  <a:chExt cx="708346" cy="708346"/>
                </a:xfrm>
              </p:grpSpPr>
              <p:grpSp>
                <p:nvGrpSpPr>
                  <p:cNvPr id="164" name="Group 163"/>
                  <p:cNvGrpSpPr/>
                  <p:nvPr/>
                </p:nvGrpSpPr>
                <p:grpSpPr>
                  <a:xfrm>
                    <a:off x="7028270" y="1369689"/>
                    <a:ext cx="0" cy="708346"/>
                    <a:chOff x="4890985" y="1254006"/>
                    <a:chExt cx="0" cy="708346"/>
                  </a:xfrm>
                </p:grpSpPr>
                <p:cxnSp>
                  <p:nvCxnSpPr>
                    <p:cNvPr id="183" name="Straight Connector 182"/>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183"/>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5" name="Group 164"/>
                  <p:cNvGrpSpPr/>
                  <p:nvPr/>
                </p:nvGrpSpPr>
                <p:grpSpPr>
                  <a:xfrm rot="900000">
                    <a:off x="7028270" y="1369689"/>
                    <a:ext cx="0" cy="708346"/>
                    <a:chOff x="4890985" y="1254006"/>
                    <a:chExt cx="0" cy="708346"/>
                  </a:xfrm>
                </p:grpSpPr>
                <p:cxnSp>
                  <p:nvCxnSpPr>
                    <p:cNvPr id="181" name="Straight Connector 180"/>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181"/>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oup 165"/>
                  <p:cNvGrpSpPr/>
                  <p:nvPr/>
                </p:nvGrpSpPr>
                <p:grpSpPr>
                  <a:xfrm rot="1800000">
                    <a:off x="7028270" y="1369689"/>
                    <a:ext cx="0" cy="708346"/>
                    <a:chOff x="4890985" y="1254006"/>
                    <a:chExt cx="0" cy="708346"/>
                  </a:xfrm>
                </p:grpSpPr>
                <p:cxnSp>
                  <p:nvCxnSpPr>
                    <p:cNvPr id="179" name="Straight Connector 178"/>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7" name="Group 166"/>
                  <p:cNvGrpSpPr/>
                  <p:nvPr/>
                </p:nvGrpSpPr>
                <p:grpSpPr>
                  <a:xfrm rot="2700000">
                    <a:off x="7028270" y="1369689"/>
                    <a:ext cx="0" cy="708346"/>
                    <a:chOff x="4890985" y="1254006"/>
                    <a:chExt cx="0" cy="708346"/>
                  </a:xfrm>
                </p:grpSpPr>
                <p:cxnSp>
                  <p:nvCxnSpPr>
                    <p:cNvPr id="177" name="Straight Connector 176"/>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177"/>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8" name="Group 167"/>
                  <p:cNvGrpSpPr/>
                  <p:nvPr/>
                </p:nvGrpSpPr>
                <p:grpSpPr>
                  <a:xfrm rot="3600000">
                    <a:off x="7028270" y="1369689"/>
                    <a:ext cx="0" cy="708346"/>
                    <a:chOff x="4890985" y="1254006"/>
                    <a:chExt cx="0" cy="708346"/>
                  </a:xfrm>
                </p:grpSpPr>
                <p:cxnSp>
                  <p:nvCxnSpPr>
                    <p:cNvPr id="175" name="Straight Connector 174"/>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Connector 175"/>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Group 168"/>
                  <p:cNvGrpSpPr/>
                  <p:nvPr/>
                </p:nvGrpSpPr>
                <p:grpSpPr>
                  <a:xfrm rot="4500000">
                    <a:off x="7028270" y="1369689"/>
                    <a:ext cx="0" cy="708346"/>
                    <a:chOff x="4890985" y="1254006"/>
                    <a:chExt cx="0" cy="708346"/>
                  </a:xfrm>
                </p:grpSpPr>
                <p:cxnSp>
                  <p:nvCxnSpPr>
                    <p:cNvPr id="173" name="Straight Connector 172"/>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Connector 173"/>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0" name="Group 169"/>
                  <p:cNvGrpSpPr/>
                  <p:nvPr/>
                </p:nvGrpSpPr>
                <p:grpSpPr>
                  <a:xfrm rot="5400000">
                    <a:off x="7028270" y="1369689"/>
                    <a:ext cx="0" cy="708346"/>
                    <a:chOff x="4890985" y="1254006"/>
                    <a:chExt cx="0" cy="708346"/>
                  </a:xfrm>
                </p:grpSpPr>
                <p:cxnSp>
                  <p:nvCxnSpPr>
                    <p:cNvPr id="171" name="Straight Connector 170"/>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71"/>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9" name="Group 148"/>
                <p:cNvGrpSpPr/>
                <p:nvPr/>
              </p:nvGrpSpPr>
              <p:grpSpPr>
                <a:xfrm rot="6300000">
                  <a:off x="7028270" y="1380121"/>
                  <a:ext cx="0" cy="708346"/>
                  <a:chOff x="4890985" y="1254006"/>
                  <a:chExt cx="0" cy="708346"/>
                </a:xfrm>
              </p:grpSpPr>
              <p:cxnSp>
                <p:nvCxnSpPr>
                  <p:cNvPr id="162" name="Straight Connector 161"/>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Connector 162"/>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Group 149"/>
                <p:cNvGrpSpPr/>
                <p:nvPr/>
              </p:nvGrpSpPr>
              <p:grpSpPr>
                <a:xfrm rot="7200000">
                  <a:off x="7028270" y="1380121"/>
                  <a:ext cx="0" cy="708346"/>
                  <a:chOff x="4890985" y="1254006"/>
                  <a:chExt cx="0" cy="708346"/>
                </a:xfrm>
              </p:grpSpPr>
              <p:cxnSp>
                <p:nvCxnSpPr>
                  <p:cNvPr id="160" name="Straight Connector 159"/>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160"/>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1" name="Group 150"/>
                <p:cNvGrpSpPr/>
                <p:nvPr/>
              </p:nvGrpSpPr>
              <p:grpSpPr>
                <a:xfrm rot="8100000">
                  <a:off x="7028270" y="1380121"/>
                  <a:ext cx="0" cy="708346"/>
                  <a:chOff x="4890985" y="1254006"/>
                  <a:chExt cx="0" cy="708346"/>
                </a:xfrm>
              </p:grpSpPr>
              <p:cxnSp>
                <p:nvCxnSpPr>
                  <p:cNvPr id="158" name="Straight Connector 157"/>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2" name="Group 151"/>
                <p:cNvGrpSpPr/>
                <p:nvPr/>
              </p:nvGrpSpPr>
              <p:grpSpPr>
                <a:xfrm rot="9000000">
                  <a:off x="7028270" y="1380121"/>
                  <a:ext cx="0" cy="708346"/>
                  <a:chOff x="4890985" y="1254006"/>
                  <a:chExt cx="0" cy="708346"/>
                </a:xfrm>
              </p:grpSpPr>
              <p:cxnSp>
                <p:nvCxnSpPr>
                  <p:cNvPr id="156" name="Straight Connector 155"/>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p:cNvGrpSpPr/>
                <p:nvPr/>
              </p:nvGrpSpPr>
              <p:grpSpPr>
                <a:xfrm rot="9900000">
                  <a:off x="7028270" y="1380121"/>
                  <a:ext cx="0" cy="708346"/>
                  <a:chOff x="4890985" y="1254006"/>
                  <a:chExt cx="0" cy="708346"/>
                </a:xfrm>
              </p:grpSpPr>
              <p:cxnSp>
                <p:nvCxnSpPr>
                  <p:cNvPr id="154" name="Straight Connector 153"/>
                  <p:cNvCxnSpPr/>
                  <p:nvPr/>
                </p:nvCxnSpPr>
                <p:spPr bwMode="auto">
                  <a:xfrm rot="16200000">
                    <a:off x="4880185" y="1951552"/>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p:cNvCxnSpPr/>
                  <p:nvPr/>
                </p:nvCxnSpPr>
                <p:spPr bwMode="auto">
                  <a:xfrm rot="16200000">
                    <a:off x="4880185" y="1264806"/>
                    <a:ext cx="21600" cy="0"/>
                  </a:xfrm>
                  <a:prstGeom prst="line">
                    <a:avLst/>
                  </a:prstGeom>
                  <a:solidFill>
                    <a:srgbClr val="5AB51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pic>
          <p:nvPicPr>
            <p:cNvPr id="140" name="Picture 139"/>
            <p:cNvPicPr>
              <a:picLocks/>
            </p:cNvPicPr>
            <p:nvPr/>
          </p:nvPicPr>
          <p:blipFill rotWithShape="1">
            <a:blip r:embed="rId3" cstate="print">
              <a:extLst>
                <a:ext uri="{28A0092B-C50C-407E-A947-70E740481C1C}">
                  <a14:useLocalDpi xmlns:a14="http://schemas.microsoft.com/office/drawing/2010/main" val="0"/>
                </a:ext>
              </a:extLst>
            </a:blip>
            <a:srcRect l="16782" t="17202" r="16782" b="17202"/>
            <a:stretch/>
          </p:blipFill>
          <p:spPr>
            <a:xfrm>
              <a:off x="6661677" y="1258225"/>
              <a:ext cx="360000" cy="360000"/>
            </a:xfrm>
            <a:prstGeom prst="roundRect">
              <a:avLst/>
            </a:prstGeom>
            <a:effectLst>
              <a:outerShdw blurRad="50800" dist="38100" dir="2700000" algn="tl" rotWithShape="0">
                <a:prstClr val="black">
                  <a:alpha val="40000"/>
                </a:prstClr>
              </a:outerShdw>
            </a:effectLst>
          </p:spPr>
        </p:pic>
        <p:pic>
          <p:nvPicPr>
            <p:cNvPr id="141" name="Picture 14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158322" y="1258225"/>
              <a:ext cx="360000" cy="360000"/>
            </a:xfrm>
            <a:prstGeom prst="rect">
              <a:avLst/>
            </a:prstGeom>
            <a:effectLst>
              <a:outerShdw blurRad="50800" dist="38100" dir="2700000" algn="tl" rotWithShape="0">
                <a:prstClr val="black">
                  <a:alpha val="40000"/>
                </a:prstClr>
              </a:outerShdw>
            </a:effectLst>
          </p:spPr>
        </p:pic>
        <p:pic>
          <p:nvPicPr>
            <p:cNvPr id="142" name="Picture 141"/>
            <p:cNvPicPr>
              <a:picLocks noChangeAspect="1"/>
            </p:cNvPicPr>
            <p:nvPr/>
          </p:nvPicPr>
          <p:blipFill rotWithShape="1">
            <a:blip r:embed="rId5" cstate="print">
              <a:extLst>
                <a:ext uri="{28A0092B-C50C-407E-A947-70E740481C1C}">
                  <a14:useLocalDpi xmlns:a14="http://schemas.microsoft.com/office/drawing/2010/main" val="0"/>
                </a:ext>
              </a:extLst>
            </a:blip>
            <a:srcRect l="10801" t="500" r="10801" b="21102"/>
            <a:stretch/>
          </p:blipFill>
          <p:spPr>
            <a:xfrm>
              <a:off x="5654967" y="1258225"/>
              <a:ext cx="360000" cy="360000"/>
            </a:xfrm>
            <a:prstGeom prst="roundRect">
              <a:avLst/>
            </a:prstGeom>
            <a:effectLst>
              <a:outerShdw blurRad="50800" dist="38100" dir="2700000" algn="tl" rotWithShape="0">
                <a:prstClr val="black">
                  <a:alpha val="40000"/>
                </a:prstClr>
              </a:outerShdw>
            </a:effectLst>
          </p:spPr>
        </p:pic>
        <p:pic>
          <p:nvPicPr>
            <p:cNvPr id="143" name="Picture 142"/>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Layer>
                  </a14:imgProps>
                </a:ext>
              </a:extLst>
            </a:blip>
            <a:srcRect l="27320" t="19760" r="27320" b="19760"/>
            <a:stretch/>
          </p:blipFill>
          <p:spPr>
            <a:xfrm>
              <a:off x="5151612" y="1258225"/>
              <a:ext cx="360000" cy="360000"/>
            </a:xfrm>
            <a:prstGeom prst="roundRect">
              <a:avLst/>
            </a:prstGeom>
            <a:effectLst>
              <a:outerShdw blurRad="50800" dist="38100" dir="2700000" algn="tl" rotWithShape="0">
                <a:prstClr val="black">
                  <a:alpha val="40000"/>
                </a:prstClr>
              </a:outerShdw>
            </a:effectLst>
          </p:spPr>
        </p:pic>
        <p:pic>
          <p:nvPicPr>
            <p:cNvPr id="144" name="Picture 143"/>
            <p:cNvPicPr>
              <a:picLocks noChangeAspect="1"/>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3770" t="2964" r="3770" b="2964"/>
            <a:stretch/>
          </p:blipFill>
          <p:spPr>
            <a:xfrm>
              <a:off x="4648257" y="1258225"/>
              <a:ext cx="360000" cy="360000"/>
            </a:xfrm>
            <a:prstGeom prst="roundRect">
              <a:avLst/>
            </a:prstGeom>
            <a:effectLst>
              <a:outerShdw blurRad="50800" dist="38100" dir="2700000" algn="tl" rotWithShape="0">
                <a:prstClr val="black">
                  <a:alpha val="40000"/>
                </a:prstClr>
              </a:outerShdw>
            </a:effectLst>
          </p:spPr>
        </p:pic>
      </p:grpSp>
      <p:sp>
        <p:nvSpPr>
          <p:cNvPr id="300" name="Rectangle 299"/>
          <p:cNvSpPr/>
          <p:nvPr/>
        </p:nvSpPr>
        <p:spPr>
          <a:xfrm>
            <a:off x="323526" y="1779663"/>
            <a:ext cx="4051621" cy="933974"/>
          </a:xfrm>
          <a:prstGeom prst="rect">
            <a:avLst/>
          </a:prstGeom>
          <a:solidFill>
            <a:schemeClr val="bg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4000" tIns="36000" rIns="144000" bIns="36000" numCol="1" spcCol="1270" anchor="ctr" anchorCtr="0">
            <a:noAutofit/>
          </a:bodyPr>
          <a:lstStyle/>
          <a:p>
            <a:pPr marL="0" lvl="1" algn="ctr" defTabSz="755650">
              <a:lnSpc>
                <a:spcPct val="90000"/>
              </a:lnSpc>
              <a:spcBef>
                <a:spcPct val="0"/>
              </a:spcBef>
              <a:spcAft>
                <a:spcPct val="15000"/>
              </a:spcAft>
            </a:pPr>
            <a:r>
              <a:rPr lang="en-GB" sz="1400" b="1" dirty="0">
                <a:solidFill>
                  <a:schemeClr val="tx1"/>
                </a:solidFill>
              </a:rPr>
              <a:t>QUALITY OF EXPERIENCE</a:t>
            </a:r>
          </a:p>
          <a:p>
            <a:pPr marL="0" lvl="1" algn="ctr" defTabSz="755650">
              <a:lnSpc>
                <a:spcPct val="90000"/>
              </a:lnSpc>
              <a:spcBef>
                <a:spcPct val="0"/>
              </a:spcBef>
              <a:spcAft>
                <a:spcPct val="15000"/>
              </a:spcAft>
            </a:pPr>
            <a:r>
              <a:rPr lang="en-GB" sz="1200" dirty="0">
                <a:solidFill>
                  <a:schemeClr val="tx1"/>
                </a:solidFill>
              </a:rPr>
              <a:t>H</a:t>
            </a:r>
            <a:r>
              <a:rPr lang="en-GB" sz="1200" kern="1200" dirty="0" smtClean="0">
                <a:solidFill>
                  <a:schemeClr val="tx1"/>
                </a:solidFill>
              </a:rPr>
              <a:t>ow well service quality meets expectations?</a:t>
            </a:r>
          </a:p>
          <a:p>
            <a:pPr marL="0" lvl="1" algn="ctr" defTabSz="755650">
              <a:lnSpc>
                <a:spcPct val="90000"/>
              </a:lnSpc>
              <a:spcBef>
                <a:spcPct val="0"/>
              </a:spcBef>
              <a:spcAft>
                <a:spcPct val="15000"/>
              </a:spcAft>
            </a:pPr>
            <a:r>
              <a:rPr lang="en-GB" sz="1100" dirty="0" smtClean="0">
                <a:solidFill>
                  <a:schemeClr val="tx1"/>
                </a:solidFill>
              </a:rPr>
              <a:t>overall </a:t>
            </a:r>
            <a:r>
              <a:rPr lang="en-GB" sz="1100" dirty="0">
                <a:solidFill>
                  <a:schemeClr val="tx1"/>
                </a:solidFill>
              </a:rPr>
              <a:t>Satisfaction, e.g. 1-5 ”stars” </a:t>
            </a:r>
            <a:endParaRPr lang="en-GB" sz="1100" dirty="0" smtClean="0">
              <a:solidFill>
                <a:schemeClr val="tx1"/>
              </a:solidFill>
            </a:endParaRPr>
          </a:p>
          <a:p>
            <a:pPr marL="0" lvl="1" algn="ctr" defTabSz="755650">
              <a:lnSpc>
                <a:spcPct val="90000"/>
              </a:lnSpc>
              <a:spcBef>
                <a:spcPct val="0"/>
              </a:spcBef>
              <a:spcAft>
                <a:spcPct val="15000"/>
              </a:spcAft>
            </a:pPr>
            <a:r>
              <a:rPr lang="fi-FI" sz="1100" dirty="0" smtClean="0">
                <a:solidFill>
                  <a:schemeClr val="tx1"/>
                </a:solidFill>
              </a:rPr>
              <a:t>Highly </a:t>
            </a:r>
            <a:r>
              <a:rPr lang="fi-FI" sz="1100" dirty="0">
                <a:solidFill>
                  <a:schemeClr val="tx1"/>
                </a:solidFill>
              </a:rPr>
              <a:t>market dependent and user segment </a:t>
            </a:r>
            <a:r>
              <a:rPr lang="fi-FI" sz="1100" dirty="0" smtClean="0">
                <a:solidFill>
                  <a:schemeClr val="tx1"/>
                </a:solidFill>
              </a:rPr>
              <a:t>specific</a:t>
            </a:r>
            <a:endParaRPr lang="en-GB" sz="1100" dirty="0">
              <a:solidFill>
                <a:schemeClr val="tx1"/>
              </a:solidFill>
            </a:endParaRPr>
          </a:p>
        </p:txBody>
      </p:sp>
      <p:sp>
        <p:nvSpPr>
          <p:cNvPr id="301" name="Rectangle 300"/>
          <p:cNvSpPr/>
          <p:nvPr/>
        </p:nvSpPr>
        <p:spPr>
          <a:xfrm>
            <a:off x="323528" y="2904622"/>
            <a:ext cx="4051617" cy="857585"/>
          </a:xfrm>
          <a:prstGeom prst="rect">
            <a:avLst/>
          </a:prstGeom>
          <a:solidFill>
            <a:schemeClr val="bg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4000" tIns="36000" rIns="144000" bIns="36000" numCol="1" spcCol="1270" anchor="ctr" anchorCtr="0">
            <a:noAutofit/>
          </a:bodyPr>
          <a:lstStyle/>
          <a:p>
            <a:pPr marL="0" lvl="1" algn="ctr" defTabSz="755650">
              <a:lnSpc>
                <a:spcPct val="90000"/>
              </a:lnSpc>
              <a:spcBef>
                <a:spcPct val="0"/>
              </a:spcBef>
              <a:spcAft>
                <a:spcPct val="15000"/>
              </a:spcAft>
            </a:pPr>
            <a:r>
              <a:rPr lang="en-GB" sz="1400" b="1" dirty="0">
                <a:solidFill>
                  <a:schemeClr val="tx1"/>
                </a:solidFill>
              </a:rPr>
              <a:t>QUALITY OF SERVICE</a:t>
            </a:r>
          </a:p>
          <a:p>
            <a:pPr marL="0" lvl="1" algn="ctr" defTabSz="755650">
              <a:lnSpc>
                <a:spcPct val="90000"/>
              </a:lnSpc>
              <a:spcBef>
                <a:spcPct val="0"/>
              </a:spcBef>
              <a:spcAft>
                <a:spcPct val="15000"/>
              </a:spcAft>
            </a:pPr>
            <a:r>
              <a:rPr lang="fi-FI" sz="1200" dirty="0">
                <a:solidFill>
                  <a:schemeClr val="tx1"/>
                </a:solidFill>
              </a:rPr>
              <a:t>How well does a </a:t>
            </a:r>
            <a:r>
              <a:rPr lang="fi-FI" sz="1200" b="1" dirty="0">
                <a:solidFill>
                  <a:schemeClr val="tx1"/>
                </a:solidFill>
              </a:rPr>
              <a:t>service</a:t>
            </a:r>
            <a:r>
              <a:rPr lang="fi-FI" sz="1200" dirty="0">
                <a:solidFill>
                  <a:schemeClr val="tx1"/>
                </a:solidFill>
              </a:rPr>
              <a:t> </a:t>
            </a:r>
            <a:r>
              <a:rPr lang="fi-FI" sz="1200" dirty="0" smtClean="0">
                <a:solidFill>
                  <a:schemeClr val="tx1"/>
                </a:solidFill>
              </a:rPr>
              <a:t>perform</a:t>
            </a:r>
            <a:endParaRPr lang="en-GB" sz="1200" dirty="0">
              <a:solidFill>
                <a:schemeClr val="tx1"/>
              </a:solidFill>
            </a:endParaRPr>
          </a:p>
          <a:p>
            <a:pPr marL="0" lvl="1" algn="ctr" defTabSz="755650">
              <a:lnSpc>
                <a:spcPct val="90000"/>
              </a:lnSpc>
              <a:spcBef>
                <a:spcPct val="0"/>
              </a:spcBef>
              <a:spcAft>
                <a:spcPct val="15000"/>
              </a:spcAft>
            </a:pPr>
            <a:r>
              <a:rPr lang="en-GB" sz="1200" dirty="0" smtClean="0">
                <a:solidFill>
                  <a:schemeClr val="tx1"/>
                </a:solidFill>
              </a:rPr>
              <a:t>Measured application/service KPIs</a:t>
            </a:r>
          </a:p>
          <a:p>
            <a:pPr marL="0" lvl="1" algn="ctr" defTabSz="755650">
              <a:lnSpc>
                <a:spcPct val="90000"/>
              </a:lnSpc>
              <a:spcBef>
                <a:spcPct val="0"/>
              </a:spcBef>
              <a:spcAft>
                <a:spcPct val="15000"/>
              </a:spcAft>
            </a:pPr>
            <a:r>
              <a:rPr lang="en-GB" sz="1100" dirty="0" smtClean="0">
                <a:solidFill>
                  <a:schemeClr val="tx1"/>
                </a:solidFill>
              </a:rPr>
              <a:t>product </a:t>
            </a:r>
            <a:r>
              <a:rPr lang="en-GB" sz="1100" dirty="0">
                <a:solidFill>
                  <a:schemeClr val="tx1"/>
                </a:solidFill>
              </a:rPr>
              <a:t>of one or more network performance </a:t>
            </a:r>
            <a:r>
              <a:rPr lang="en-GB" sz="1100" dirty="0" smtClean="0">
                <a:solidFill>
                  <a:schemeClr val="tx1"/>
                </a:solidFill>
              </a:rPr>
              <a:t>factors</a:t>
            </a:r>
            <a:endParaRPr lang="en-GB" sz="1100" dirty="0">
              <a:solidFill>
                <a:schemeClr val="tx1"/>
              </a:solidFill>
            </a:endParaRPr>
          </a:p>
        </p:txBody>
      </p:sp>
      <p:sp>
        <p:nvSpPr>
          <p:cNvPr id="304" name="Rectangle 303"/>
          <p:cNvSpPr/>
          <p:nvPr/>
        </p:nvSpPr>
        <p:spPr bwMode="auto">
          <a:xfrm>
            <a:off x="4722088" y="2713637"/>
            <a:ext cx="4068454" cy="1048570"/>
          </a:xfrm>
          <a:prstGeom prst="rect">
            <a:avLst/>
          </a:prstGeom>
          <a:solidFill>
            <a:srgbClr val="1A4CC8">
              <a:alpha val="34902"/>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pic>
        <p:nvPicPr>
          <p:cNvPr id="306" name="Picture 305"/>
          <p:cNvPicPr>
            <a:picLocks noChangeAspect="1"/>
          </p:cNvPicPr>
          <p:nvPr/>
        </p:nvPicPr>
        <p:blipFill rotWithShape="1">
          <a:blip r:embed="rId10"/>
          <a:srcRect l="9116" r="8637"/>
          <a:stretch/>
        </p:blipFill>
        <p:spPr>
          <a:xfrm>
            <a:off x="4722091" y="2837684"/>
            <a:ext cx="4068452" cy="800477"/>
          </a:xfrm>
          <a:prstGeom prst="rect">
            <a:avLst/>
          </a:prstGeom>
        </p:spPr>
      </p:pic>
      <p:grpSp>
        <p:nvGrpSpPr>
          <p:cNvPr id="16" name="Group 15"/>
          <p:cNvGrpSpPr/>
          <p:nvPr/>
        </p:nvGrpSpPr>
        <p:grpSpPr>
          <a:xfrm>
            <a:off x="323528" y="3921125"/>
            <a:ext cx="8466460" cy="892575"/>
            <a:chOff x="323528" y="3921125"/>
            <a:chExt cx="8466460" cy="892575"/>
          </a:xfrm>
        </p:grpSpPr>
        <p:sp>
          <p:nvSpPr>
            <p:cNvPr id="302" name="Rectangle 301"/>
            <p:cNvSpPr/>
            <p:nvPr/>
          </p:nvSpPr>
          <p:spPr>
            <a:xfrm>
              <a:off x="323528" y="3921135"/>
              <a:ext cx="4051617" cy="892565"/>
            </a:xfrm>
            <a:prstGeom prst="rect">
              <a:avLst/>
            </a:prstGeom>
            <a:solidFill>
              <a:schemeClr val="bg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4000" tIns="36000" rIns="144000" bIns="36000" numCol="1" spcCol="1270" anchor="ctr" anchorCtr="0">
              <a:noAutofit/>
            </a:bodyPr>
            <a:lstStyle/>
            <a:p>
              <a:pPr marL="0" lvl="1" algn="ctr" defTabSz="755650">
                <a:lnSpc>
                  <a:spcPct val="90000"/>
                </a:lnSpc>
                <a:spcBef>
                  <a:spcPct val="0"/>
                </a:spcBef>
                <a:spcAft>
                  <a:spcPct val="15000"/>
                </a:spcAft>
              </a:pPr>
              <a:r>
                <a:rPr lang="en-GB" sz="1400" b="1" dirty="0">
                  <a:solidFill>
                    <a:schemeClr val="tx1"/>
                  </a:solidFill>
                </a:rPr>
                <a:t>NETWORK PERFORMANCE</a:t>
              </a:r>
            </a:p>
            <a:p>
              <a:pPr marL="0" lvl="1" algn="ctr" defTabSz="755650">
                <a:lnSpc>
                  <a:spcPct val="90000"/>
                </a:lnSpc>
                <a:spcBef>
                  <a:spcPct val="0"/>
                </a:spcBef>
                <a:spcAft>
                  <a:spcPct val="15000"/>
                </a:spcAft>
              </a:pPr>
              <a:r>
                <a:rPr lang="en-GB" sz="1200" dirty="0">
                  <a:solidFill>
                    <a:schemeClr val="tx1"/>
                  </a:solidFill>
                </a:rPr>
                <a:t>Technical measurements of the network</a:t>
              </a:r>
            </a:p>
            <a:p>
              <a:pPr marL="0" lvl="1" algn="ctr" defTabSz="755650">
                <a:lnSpc>
                  <a:spcPct val="90000"/>
                </a:lnSpc>
                <a:spcBef>
                  <a:spcPct val="0"/>
                </a:spcBef>
                <a:spcAft>
                  <a:spcPct val="15000"/>
                </a:spcAft>
              </a:pPr>
              <a:r>
                <a:rPr lang="en-GB" sz="1100" dirty="0" smtClean="0">
                  <a:solidFill>
                    <a:schemeClr val="tx1"/>
                  </a:solidFill>
                </a:rPr>
                <a:t>e.g</a:t>
              </a:r>
              <a:r>
                <a:rPr lang="en-GB" sz="1100" dirty="0">
                  <a:solidFill>
                    <a:schemeClr val="tx1"/>
                  </a:solidFill>
                </a:rPr>
                <a:t>., delay, jitter, packet loss, throughput...</a:t>
              </a:r>
            </a:p>
          </p:txBody>
        </p:sp>
        <p:grpSp>
          <p:nvGrpSpPr>
            <p:cNvPr id="2" name="Group 4"/>
            <p:cNvGrpSpPr>
              <a:grpSpLocks noChangeAspect="1"/>
            </p:cNvGrpSpPr>
            <p:nvPr/>
          </p:nvGrpSpPr>
          <p:grpSpPr bwMode="auto">
            <a:xfrm>
              <a:off x="4722813" y="3921125"/>
              <a:ext cx="4067175" cy="736600"/>
              <a:chOff x="2975" y="2470"/>
              <a:chExt cx="2562" cy="464"/>
            </a:xfrm>
          </p:grpSpPr>
          <p:sp>
            <p:nvSpPr>
              <p:cNvPr id="3" name="AutoShape 3"/>
              <p:cNvSpPr>
                <a:spLocks noChangeAspect="1" noChangeArrowheads="1" noTextEdit="1"/>
              </p:cNvSpPr>
              <p:nvPr/>
            </p:nvSpPr>
            <p:spPr bwMode="auto">
              <a:xfrm>
                <a:off x="2975" y="2470"/>
                <a:ext cx="256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Rectangle 5"/>
              <p:cNvSpPr>
                <a:spLocks noChangeArrowheads="1"/>
              </p:cNvSpPr>
              <p:nvPr/>
            </p:nvSpPr>
            <p:spPr bwMode="auto">
              <a:xfrm>
                <a:off x="2931" y="2501"/>
                <a:ext cx="27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RSCP   </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3167" y="2501"/>
                <a:ext cx="10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smtClean="0">
                    <a:ln>
                      <a:noFill/>
                    </a:ln>
                    <a:solidFill>
                      <a:srgbClr val="FFFFFF"/>
                    </a:solidFill>
                    <a:effectLst/>
                    <a:latin typeface="Courier New" panose="02070309020205020404" pitchFamily="49" charset="0"/>
                  </a:rPr>
                  <a:t>Ec</a:t>
                </a:r>
                <a:endParaRPr kumimoji="0" lang="fi-FI" sz="1800" b="0" i="0" u="none" strike="noStrike" cap="none" normalizeH="0" baseline="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3235" y="2501"/>
                <a:ext cx="241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/N0   latency   jitter   packet loss   RSRP   RLC throughput   RSRQ   </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2863" y="2570"/>
                <a:ext cx="203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RAB setup success rate   modulation   coding   TX power   G</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4865" y="2570"/>
                <a:ext cx="6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smtClean="0">
                    <a:ln>
                      <a:noFill/>
                    </a:ln>
                    <a:solidFill>
                      <a:srgbClr val="FFFFFF"/>
                    </a:solidFill>
                    <a:effectLst/>
                    <a:latin typeface="Courier New" panose="02070309020205020404" pitchFamily="49" charset="0"/>
                  </a:rPr>
                  <a:t>-</a:t>
                </a:r>
                <a:endParaRPr kumimoji="0" lang="fi-FI" sz="1800" b="0" i="0" u="none" strike="noStrike" cap="none" normalizeH="0" baseline="0" smtClean="0">
                  <a:ln>
                    <a:noFill/>
                  </a:ln>
                  <a:solidFill>
                    <a:schemeClr val="tx1"/>
                  </a:solidFill>
                  <a:effectLst/>
                  <a:latin typeface="Arial" panose="020B0604020202020204" pitchFamily="34" charset="0"/>
                </a:endParaRPr>
              </a:p>
            </p:txBody>
          </p:sp>
          <p:sp>
            <p:nvSpPr>
              <p:cNvPr id="9" name="Rectangle 10"/>
              <p:cNvSpPr>
                <a:spLocks noChangeArrowheads="1"/>
              </p:cNvSpPr>
              <p:nvPr/>
            </p:nvSpPr>
            <p:spPr bwMode="auto">
              <a:xfrm>
                <a:off x="4898" y="2570"/>
                <a:ext cx="81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factor   Channel C/I   </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11"/>
              <p:cNvSpPr>
                <a:spLocks noChangeArrowheads="1"/>
              </p:cNvSpPr>
              <p:nvPr/>
            </p:nvSpPr>
            <p:spPr bwMode="auto">
              <a:xfrm>
                <a:off x="2931" y="2637"/>
                <a:ext cx="271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Timing Advance   Mobile TX Power   Voice Codec Usage   Handover Success Rate   </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2880" y="2704"/>
                <a:ext cx="275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MCS Usage Distribution   Time Slot Utilization   Block Error Ratio   Active Set </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2896" y="2770"/>
                <a:ext cx="1836"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smtClean="0">
                    <a:ln>
                      <a:noFill/>
                    </a:ln>
                    <a:solidFill>
                      <a:srgbClr val="FFFFFF"/>
                    </a:solidFill>
                    <a:effectLst/>
                    <a:latin typeface="Courier New" panose="02070309020205020404" pitchFamily="49" charset="0"/>
                  </a:rPr>
                  <a:t>Size   SHO Success Rate   ISHO Success Rate   CQI   E</a:t>
                </a:r>
                <a:endParaRPr kumimoji="0" lang="fi-FI" sz="1800" b="0" i="0" u="none" strike="noStrike" cap="none" normalizeH="0" baseline="0" smtClean="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4694" y="2770"/>
                <a:ext cx="6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smtClean="0">
                    <a:ln>
                      <a:noFill/>
                    </a:ln>
                    <a:solidFill>
                      <a:srgbClr val="FFFFFF"/>
                    </a:solidFill>
                    <a:effectLst/>
                    <a:latin typeface="Courier New" panose="02070309020205020404" pitchFamily="49" charset="0"/>
                  </a:rPr>
                  <a:t>-</a:t>
                </a:r>
                <a:endParaRPr kumimoji="0" lang="fi-FI" sz="1800" b="0" i="0" u="none" strike="noStrike" cap="none" normalizeH="0" baseline="0" smtClean="0">
                  <a:ln>
                    <a:noFill/>
                  </a:ln>
                  <a:solidFill>
                    <a:schemeClr val="tx1"/>
                  </a:solidFill>
                  <a:effectLst/>
                  <a:latin typeface="Arial" panose="020B0604020202020204" pitchFamily="34" charset="0"/>
                </a:endParaRPr>
              </a:p>
            </p:txBody>
          </p:sp>
          <p:sp>
            <p:nvSpPr>
              <p:cNvPr id="14" name="Rectangle 15"/>
              <p:cNvSpPr>
                <a:spLocks noChangeArrowheads="1"/>
              </p:cNvSpPr>
              <p:nvPr/>
            </p:nvSpPr>
            <p:spPr bwMode="auto">
              <a:xfrm>
                <a:off x="4728" y="2770"/>
                <a:ext cx="88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smtClean="0">
                    <a:ln>
                      <a:noFill/>
                    </a:ln>
                    <a:solidFill>
                      <a:srgbClr val="FFFFFF"/>
                    </a:solidFill>
                    <a:effectLst/>
                    <a:latin typeface="Courier New" panose="02070309020205020404" pitchFamily="49" charset="0"/>
                  </a:rPr>
                  <a:t>DPDCH Throughput   PDSCH </a:t>
                </a:r>
                <a:endParaRPr kumimoji="0" lang="fi-FI" sz="1800" b="0" i="0" u="none" strike="noStrike" cap="none" normalizeH="0" baseline="0" smtClean="0">
                  <a:ln>
                    <a:noFill/>
                  </a:ln>
                  <a:solidFill>
                    <a:schemeClr val="tx1"/>
                  </a:solidFill>
                  <a:effectLst/>
                  <a:latin typeface="Arial" panose="020B0604020202020204" pitchFamily="34" charset="0"/>
                </a:endParaRPr>
              </a:p>
            </p:txBody>
          </p:sp>
          <p:sp>
            <p:nvSpPr>
              <p:cNvPr id="15" name="Rectangle 16"/>
              <p:cNvSpPr>
                <a:spLocks noChangeArrowheads="1"/>
              </p:cNvSpPr>
              <p:nvPr/>
            </p:nvSpPr>
            <p:spPr bwMode="auto">
              <a:xfrm>
                <a:off x="3083" y="2839"/>
                <a:ext cx="231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rgbClr val="FFFFFF"/>
                    </a:solidFill>
                    <a:effectLst/>
                    <a:latin typeface="Courier New" panose="02070309020205020404" pitchFamily="49" charset="0"/>
                  </a:rPr>
                  <a:t>modulation   MAC DL BLER   MAC UL BLER   MAC UL Retransmission Rate</a:t>
                </a:r>
                <a:endParaRPr kumimoji="0" lang="fi-FI" sz="1800" b="0" i="0" u="none" strike="noStrike" cap="none" normalizeH="0" baseline="0" dirty="0" smtClean="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4077947295"/>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fade">
                                      <p:cBhvr>
                                        <p:cTn id="11" dur="5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1"/>
                                        </p:tgtEl>
                                        <p:attrNameLst>
                                          <p:attrName>style.visibility</p:attrName>
                                        </p:attrNameLst>
                                      </p:cBhvr>
                                      <p:to>
                                        <p:strVal val="visible"/>
                                      </p:to>
                                    </p:set>
                                    <p:animEffect transition="in" filter="fade">
                                      <p:cBhvr>
                                        <p:cTn id="16" dur="500"/>
                                        <p:tgtEl>
                                          <p:spTgt spid="30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6"/>
                                        </p:tgtEl>
                                        <p:attrNameLst>
                                          <p:attrName>style.visibility</p:attrName>
                                        </p:attrNameLst>
                                      </p:cBhvr>
                                      <p:to>
                                        <p:strVal val="visible"/>
                                      </p:to>
                                    </p:set>
                                    <p:animEffect transition="in" filter="fade">
                                      <p:cBhvr>
                                        <p:cTn id="20" dur="500"/>
                                        <p:tgtEl>
                                          <p:spTgt spid="30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3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4355976" y="1419622"/>
            <a:ext cx="4536024" cy="2952327"/>
          </a:xfrm>
          <a:prstGeom prst="rect">
            <a:avLst/>
          </a:prstGeom>
        </p:spPr>
        <p:txBody>
          <a:bodyPr anchor="ctr"/>
          <a:lstStyle/>
          <a:p>
            <a:pPr>
              <a:spcBef>
                <a:spcPts val="1200"/>
              </a:spcBef>
            </a:pPr>
            <a:r>
              <a:rPr lang="en-GB" sz="1600" dirty="0" smtClean="0"/>
              <a:t>The contour shape is universal</a:t>
            </a:r>
          </a:p>
          <a:p>
            <a:pPr>
              <a:spcBef>
                <a:spcPts val="1200"/>
              </a:spcBef>
            </a:pPr>
            <a:r>
              <a:rPr lang="en-GB" sz="1600" dirty="0" smtClean="0"/>
              <a:t>Steep QoE decrease right after X</a:t>
            </a:r>
            <a:r>
              <a:rPr lang="en-GB" sz="1600" baseline="-25000" dirty="0" smtClean="0"/>
              <a:t>1</a:t>
            </a:r>
          </a:p>
          <a:p>
            <a:pPr>
              <a:spcBef>
                <a:spcPts val="1200"/>
              </a:spcBef>
            </a:pPr>
            <a:r>
              <a:rPr lang="en-GB" sz="1600" dirty="0" smtClean="0"/>
              <a:t>The actual values vary with respect to markets, services, segments, devices, price plans...</a:t>
            </a:r>
          </a:p>
          <a:p>
            <a:pPr>
              <a:spcBef>
                <a:spcPts val="1200"/>
              </a:spcBef>
            </a:pPr>
            <a:r>
              <a:rPr lang="en-GB" sz="1600" dirty="0" smtClean="0"/>
              <a:t>No </a:t>
            </a:r>
            <a:r>
              <a:rPr lang="en-GB" sz="1600" i="1" dirty="0" smtClean="0"/>
              <a:t>”one size fits all”</a:t>
            </a:r>
            <a:r>
              <a:rPr lang="en-GB" sz="1600" dirty="0" smtClean="0"/>
              <a:t> exists – remember the soccer ball!</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24" y="1419622"/>
            <a:ext cx="3678736" cy="282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224" y="4240638"/>
            <a:ext cx="3678736" cy="338554"/>
          </a:xfrm>
          <a:prstGeom prst="rect">
            <a:avLst/>
          </a:prstGeom>
        </p:spPr>
        <p:txBody>
          <a:bodyPr wrap="square">
            <a:spAutoFit/>
          </a:bodyPr>
          <a:lstStyle/>
          <a:p>
            <a:r>
              <a:rPr lang="en-GB" sz="800" dirty="0" smtClean="0"/>
              <a:t>Source: A </a:t>
            </a:r>
            <a:r>
              <a:rPr lang="en-GB" sz="800" dirty="0"/>
              <a:t>Generic Quantitative </a:t>
            </a:r>
            <a:r>
              <a:rPr lang="en-GB" sz="800" dirty="0" smtClean="0"/>
              <a:t>Relationship between </a:t>
            </a:r>
            <a:r>
              <a:rPr lang="en-GB" sz="800" dirty="0"/>
              <a:t>Quality of Experience </a:t>
            </a:r>
            <a:r>
              <a:rPr lang="en-GB" sz="800" dirty="0" smtClean="0"/>
              <a:t>and Quality </a:t>
            </a:r>
            <a:r>
              <a:rPr lang="en-GB" sz="800" dirty="0"/>
              <a:t>of </a:t>
            </a:r>
            <a:r>
              <a:rPr lang="en-GB" sz="800" dirty="0" smtClean="0"/>
              <a:t>Service. (Fiedler, </a:t>
            </a:r>
            <a:r>
              <a:rPr lang="en-GB" sz="800" dirty="0" err="1" smtClean="0"/>
              <a:t>Hossfeld</a:t>
            </a:r>
            <a:r>
              <a:rPr lang="en-GB" sz="800" dirty="0" smtClean="0"/>
              <a:t>, Tran-</a:t>
            </a:r>
            <a:r>
              <a:rPr lang="en-GB" sz="800" dirty="0" err="1" smtClean="0"/>
              <a:t>Gia</a:t>
            </a:r>
            <a:r>
              <a:rPr lang="en-GB" sz="800" dirty="0" smtClean="0"/>
              <a:t>)</a:t>
            </a:r>
            <a:endParaRPr lang="en-GB" sz="800" dirty="0"/>
          </a:p>
        </p:txBody>
      </p:sp>
      <p:sp>
        <p:nvSpPr>
          <p:cNvPr id="11" name="Content Placeholder 2"/>
          <p:cNvSpPr txBox="1">
            <a:spLocks/>
          </p:cNvSpPr>
          <p:nvPr/>
        </p:nvSpPr>
        <p:spPr bwMode="auto">
          <a:xfrm>
            <a:off x="0" y="411510"/>
            <a:ext cx="5220072" cy="792088"/>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dirty="0" smtClean="0"/>
              <a:t>Generic relation of </a:t>
            </a:r>
            <a:r>
              <a:rPr lang="en-GB" dirty="0" err="1" smtClean="0"/>
              <a:t>Qos</a:t>
            </a:r>
            <a:r>
              <a:rPr lang="en-GB" dirty="0" smtClean="0"/>
              <a:t> and </a:t>
            </a:r>
            <a:r>
              <a:rPr lang="en-GB" dirty="0" err="1" smtClean="0"/>
              <a:t>QoE</a:t>
            </a:r>
            <a:endParaRPr lang="en-GB" dirty="0"/>
          </a:p>
        </p:txBody>
      </p:sp>
      <p:cxnSp>
        <p:nvCxnSpPr>
          <p:cNvPr id="12" name="Straight Connector 11"/>
          <p:cNvCxnSpPr/>
          <p:nvPr/>
        </p:nvCxnSpPr>
        <p:spPr bwMode="auto">
          <a:xfrm>
            <a:off x="0" y="1203598"/>
            <a:ext cx="5220072"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4456920"/>
      </p:ext>
    </p:extLst>
  </p:cSld>
  <p:clrMapOvr>
    <a:masterClrMapping/>
  </p:clrMapOvr>
  <p:transition spd="med" advTm="7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 y="561064"/>
            <a:ext cx="7891619" cy="858558"/>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dirty="0"/>
              <a:t>common operator challenge: “How is the business?”</a:t>
            </a:r>
          </a:p>
        </p:txBody>
      </p:sp>
      <p:cxnSp>
        <p:nvCxnSpPr>
          <p:cNvPr id="19" name="Straight Connector 18"/>
          <p:cNvCxnSpPr/>
          <p:nvPr/>
        </p:nvCxnSpPr>
        <p:spPr bwMode="auto">
          <a:xfrm>
            <a:off x="0" y="1419622"/>
            <a:ext cx="7891618"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p:cNvGrpSpPr/>
          <p:nvPr/>
        </p:nvGrpSpPr>
        <p:grpSpPr>
          <a:xfrm>
            <a:off x="1695511" y="4465444"/>
            <a:ext cx="5752978" cy="338554"/>
            <a:chOff x="986923" y="4429090"/>
            <a:chExt cx="5752978" cy="338554"/>
          </a:xfrm>
        </p:grpSpPr>
        <p:sp>
          <p:nvSpPr>
            <p:cNvPr id="20" name="Rectangle 19"/>
            <p:cNvSpPr/>
            <p:nvPr/>
          </p:nvSpPr>
          <p:spPr>
            <a:xfrm>
              <a:off x="1375341" y="4429090"/>
              <a:ext cx="5364560" cy="338554"/>
            </a:xfrm>
            <a:prstGeom prst="rect">
              <a:avLst/>
            </a:prstGeom>
            <a:solidFill>
              <a:schemeClr val="bg2"/>
            </a:solidFill>
            <a:ln w="19050"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defTabSz="914400" eaLnBrk="0" fontAlgn="base" hangingPunct="0">
                <a:spcBef>
                  <a:spcPct val="0"/>
                </a:spcBef>
                <a:spcAft>
                  <a:spcPct val="0"/>
                </a:spcAft>
              </a:pPr>
              <a:r>
                <a:rPr lang="en-GB" dirty="0" smtClean="0">
                  <a:latin typeface="+mj-lt"/>
                  <a:ea typeface="ＭＳ Ｐゴシック" charset="-128"/>
                  <a:sym typeface="Wingdings"/>
                </a:rPr>
                <a:t>need to f</a:t>
              </a:r>
              <a:r>
                <a:rPr lang="en-GB" dirty="0" smtClean="0">
                  <a:latin typeface="+mj-lt"/>
                  <a:ea typeface="ＭＳ Ｐゴシック" charset="-128"/>
                </a:rPr>
                <a:t>ind right targets for acceptable QoE!</a:t>
              </a:r>
              <a:endParaRPr lang="en-GB" dirty="0">
                <a:latin typeface="+mj-lt"/>
                <a:ea typeface="ＭＳ Ｐゴシック" charset="-128"/>
              </a:endParaRPr>
            </a:p>
          </p:txBody>
        </p:sp>
        <p:sp>
          <p:nvSpPr>
            <p:cNvPr id="2" name="Pentagon 1"/>
            <p:cNvSpPr/>
            <p:nvPr/>
          </p:nvSpPr>
          <p:spPr bwMode="auto">
            <a:xfrm>
              <a:off x="986923" y="4482921"/>
              <a:ext cx="288032" cy="230892"/>
            </a:xfrm>
            <a:prstGeom prst="homePlate">
              <a:avLst>
                <a:gd name="adj" fmla="val 212693"/>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grpSp>
      <p:grpSp>
        <p:nvGrpSpPr>
          <p:cNvPr id="21" name="Group 20"/>
          <p:cNvGrpSpPr>
            <a:grpSpLocks noChangeAspect="1"/>
          </p:cNvGrpSpPr>
          <p:nvPr/>
        </p:nvGrpSpPr>
        <p:grpSpPr>
          <a:xfrm>
            <a:off x="899596" y="1525013"/>
            <a:ext cx="2895723" cy="2678919"/>
            <a:chOff x="755576" y="2276872"/>
            <a:chExt cx="3251200" cy="3137704"/>
          </a:xfrm>
        </p:grpSpPr>
        <p:pic>
          <p:nvPicPr>
            <p:cNvPr id="22"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55576" y="2276872"/>
              <a:ext cx="3251200" cy="23229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bwMode="auto">
            <a:xfrm>
              <a:off x="755576" y="4681362"/>
              <a:ext cx="3251200" cy="733214"/>
            </a:xfrm>
            <a:prstGeom prst="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45720" rIns="14400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mj-lt"/>
                  <a:ea typeface="ＭＳ Ｐゴシック" charset="-128"/>
                </a:rPr>
                <a:t>“The </a:t>
              </a:r>
              <a:r>
                <a:rPr kumimoji="0" lang="en-GB" sz="1400" b="1" i="1" u="none" strike="noStrike" cap="none" normalizeH="0" baseline="0" dirty="0" smtClean="0">
                  <a:ln>
                    <a:noFill/>
                  </a:ln>
                  <a:solidFill>
                    <a:schemeClr val="tx1"/>
                  </a:solidFill>
                  <a:effectLst/>
                  <a:latin typeface="+mj-lt"/>
                  <a:ea typeface="ＭＳ Ｐゴシック" charset="-128"/>
                </a:rPr>
                <a:t>network is excellent</a:t>
              </a:r>
              <a:r>
                <a:rPr kumimoji="0" lang="en-GB" sz="1400" b="0" i="1" u="none" strike="noStrike" cap="none" normalizeH="0" baseline="0" dirty="0" smtClean="0">
                  <a:ln>
                    <a:noFill/>
                  </a:ln>
                  <a:solidFill>
                    <a:schemeClr val="tx1"/>
                  </a:solidFill>
                  <a:effectLst/>
                  <a:latin typeface="+mj-lt"/>
                  <a:ea typeface="ＭＳ Ｐゴシック" charset="-128"/>
                </a:rPr>
                <a:t>.</a:t>
              </a:r>
              <a:r>
                <a:rPr kumimoji="0" lang="en-GB" sz="1400" b="0" i="1" u="none" strike="noStrike" cap="none" normalizeH="0" dirty="0" smtClean="0">
                  <a:ln>
                    <a:noFill/>
                  </a:ln>
                  <a:solidFill>
                    <a:schemeClr val="tx1"/>
                  </a:solidFill>
                  <a:effectLst/>
                  <a:latin typeface="+mj-lt"/>
                  <a:ea typeface="ＭＳ Ｐゴシック" charset="-128"/>
                </a:rPr>
                <a:t> </a:t>
              </a:r>
              <a:r>
                <a:rPr kumimoji="0" lang="en-GB" sz="1400" b="0" i="1" u="none" strike="noStrike" cap="none" normalizeH="0" baseline="0" dirty="0" smtClean="0">
                  <a:ln>
                    <a:noFill/>
                  </a:ln>
                  <a:solidFill>
                    <a:schemeClr val="tx1"/>
                  </a:solidFill>
                  <a:effectLst/>
                  <a:latin typeface="+mj-lt"/>
                  <a:ea typeface="ＭＳ Ｐゴシック" charset="-128"/>
                </a:rPr>
                <a:t>RSCP,</a:t>
              </a:r>
              <a:r>
                <a:rPr kumimoji="0" lang="en-GB" sz="1400" b="0" i="1" u="none" strike="noStrike" cap="none" normalizeH="0" dirty="0" smtClean="0">
                  <a:ln>
                    <a:noFill/>
                  </a:ln>
                  <a:solidFill>
                    <a:schemeClr val="tx1"/>
                  </a:solidFill>
                  <a:effectLst/>
                  <a:latin typeface="+mj-lt"/>
                  <a:ea typeface="ＭＳ Ｐゴシック" charset="-128"/>
                </a:rPr>
                <a:t> </a:t>
              </a:r>
              <a:r>
                <a:rPr kumimoji="0" lang="en-GB" sz="1400" b="0" i="1" u="none" strike="noStrike" cap="none" normalizeH="0" baseline="0" dirty="0" err="1" smtClean="0">
                  <a:ln>
                    <a:noFill/>
                  </a:ln>
                  <a:solidFill>
                    <a:schemeClr val="tx1"/>
                  </a:solidFill>
                  <a:effectLst/>
                  <a:latin typeface="+mj-lt"/>
                  <a:ea typeface="ＭＳ Ｐゴシック" charset="-128"/>
                </a:rPr>
                <a:t>Ec</a:t>
              </a:r>
              <a:r>
                <a:rPr kumimoji="0" lang="en-GB" sz="1400" b="0" i="1" u="none" strike="noStrike" cap="none" normalizeH="0" baseline="0" dirty="0" smtClean="0">
                  <a:ln>
                    <a:noFill/>
                  </a:ln>
                  <a:solidFill>
                    <a:schemeClr val="tx1"/>
                  </a:solidFill>
                  <a:effectLst/>
                  <a:latin typeface="+mj-lt"/>
                  <a:ea typeface="ＭＳ Ｐゴシック" charset="-128"/>
                </a:rPr>
                <a:t>/No, BLER aligned with targets</a:t>
              </a:r>
              <a:r>
                <a:rPr kumimoji="0" lang="en-GB" sz="1400" b="0" i="1" u="none" strike="noStrike" cap="none" normalizeH="0" dirty="0" smtClean="0">
                  <a:ln>
                    <a:noFill/>
                  </a:ln>
                  <a:solidFill>
                    <a:schemeClr val="tx1"/>
                  </a:solidFill>
                  <a:effectLst/>
                  <a:latin typeface="+mj-lt"/>
                  <a:ea typeface="ＭＳ Ｐゴシック" charset="-128"/>
                </a:rPr>
                <a:t>”</a:t>
              </a:r>
              <a:endParaRPr kumimoji="0" lang="en-GB" sz="1400" b="0" i="1" u="none" strike="noStrike" cap="none" normalizeH="0" baseline="0" dirty="0" smtClean="0">
                <a:ln>
                  <a:noFill/>
                </a:ln>
                <a:solidFill>
                  <a:schemeClr val="tx1"/>
                </a:solidFill>
                <a:effectLst/>
                <a:latin typeface="+mj-lt"/>
                <a:ea typeface="ＭＳ Ｐゴシック" charset="-128"/>
              </a:endParaRPr>
            </a:p>
          </p:txBody>
        </p:sp>
      </p:grpSp>
      <p:grpSp>
        <p:nvGrpSpPr>
          <p:cNvPr id="25" name="Group 24"/>
          <p:cNvGrpSpPr>
            <a:grpSpLocks noChangeAspect="1"/>
          </p:cNvGrpSpPr>
          <p:nvPr/>
        </p:nvGrpSpPr>
        <p:grpSpPr>
          <a:xfrm>
            <a:off x="5004048" y="1518929"/>
            <a:ext cx="2902910" cy="2736124"/>
            <a:chOff x="5125046" y="2276870"/>
            <a:chExt cx="3259268" cy="3204707"/>
          </a:xfrm>
        </p:grpSpPr>
        <p:sp>
          <p:nvSpPr>
            <p:cNvPr id="27" name="Rectangle 26"/>
            <p:cNvSpPr/>
            <p:nvPr/>
          </p:nvSpPr>
          <p:spPr bwMode="auto">
            <a:xfrm>
              <a:off x="5125046" y="4690754"/>
              <a:ext cx="3242046" cy="790823"/>
            </a:xfrm>
            <a:prstGeom prst="rect">
              <a:avLst/>
            </a:prstGeom>
            <a:solidFill>
              <a:schemeClr val="accent3">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44000" tIns="45720" rIns="14400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dirty="0" smtClean="0">
                  <a:ln>
                    <a:noFill/>
                  </a:ln>
                  <a:solidFill>
                    <a:schemeClr val="tx1"/>
                  </a:solidFill>
                  <a:effectLst/>
                  <a:latin typeface="+mj-lt"/>
                  <a:ea typeface="ＭＳ Ｐゴシック" charset="-128"/>
                </a:rPr>
                <a:t>“Churn is high, </a:t>
              </a:r>
              <a:r>
                <a:rPr lang="en-GB" sz="1400" b="1" i="1" dirty="0" smtClean="0">
                  <a:latin typeface="+mj-lt"/>
                  <a:ea typeface="ＭＳ Ｐゴシック" charset="-128"/>
                </a:rPr>
                <a:t>customers not satisfied</a:t>
              </a:r>
              <a:r>
                <a:rPr lang="en-GB" sz="1400" i="1" dirty="0" smtClean="0">
                  <a:latin typeface="+mj-lt"/>
                  <a:ea typeface="ＭＳ Ｐゴシック" charset="-128"/>
                </a:rPr>
                <a:t>,  </a:t>
              </a:r>
              <a:r>
                <a:rPr lang="en-GB" sz="1400" i="1" dirty="0">
                  <a:latin typeface="+mj-lt"/>
                  <a:ea typeface="ＭＳ Ｐゴシック" charset="-128"/>
                </a:rPr>
                <a:t>c</a:t>
              </a:r>
              <a:r>
                <a:rPr lang="en-GB" sz="1400" i="1" dirty="0" smtClean="0">
                  <a:latin typeface="+mj-lt"/>
                  <a:ea typeface="ＭＳ Ｐゴシック" charset="-128"/>
                </a:rPr>
                <a:t>ompetitor has higher quality</a:t>
              </a:r>
              <a:r>
                <a:rPr kumimoji="0" lang="en-GB" sz="1400" b="0" i="1" u="none" strike="noStrike" cap="none" normalizeH="0" dirty="0" smtClean="0">
                  <a:ln>
                    <a:noFill/>
                  </a:ln>
                  <a:solidFill>
                    <a:schemeClr val="tx1"/>
                  </a:solidFill>
                  <a:effectLst/>
                  <a:latin typeface="+mj-lt"/>
                  <a:ea typeface="ＭＳ Ｐゴシック" charset="-128"/>
                </a:rPr>
                <a:t>”</a:t>
              </a:r>
              <a:endParaRPr kumimoji="0" lang="en-GB" sz="1400" b="0" i="1" u="none" strike="noStrike" cap="none" normalizeH="0" baseline="0" dirty="0" smtClean="0">
                <a:ln>
                  <a:noFill/>
                </a:ln>
                <a:solidFill>
                  <a:schemeClr val="tx1"/>
                </a:solidFill>
                <a:effectLst/>
                <a:latin typeface="+mj-lt"/>
                <a:ea typeface="ＭＳ Ｐゴシック" charset="-128"/>
              </a:endParaRPr>
            </a:p>
          </p:txBody>
        </p:sp>
        <p:grpSp>
          <p:nvGrpSpPr>
            <p:cNvPr id="26" name="Group 25"/>
            <p:cNvGrpSpPr/>
            <p:nvPr/>
          </p:nvGrpSpPr>
          <p:grpSpPr>
            <a:xfrm>
              <a:off x="5125047" y="2276870"/>
              <a:ext cx="3259267" cy="2330089"/>
              <a:chOff x="5125047" y="2276870"/>
              <a:chExt cx="3259267" cy="2330089"/>
            </a:xfrm>
            <a:effectLst>
              <a:outerShdw blurRad="50800" dist="38100" dir="2700000" algn="tl" rotWithShape="0">
                <a:prstClr val="black">
                  <a:alpha val="40000"/>
                </a:prstClr>
              </a:outerShdw>
            </a:effectLst>
          </p:grpSpPr>
          <p:pic>
            <p:nvPicPr>
              <p:cNvPr id="29"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0626" b="12985"/>
              <a:stretch/>
            </p:blipFill>
            <p:spPr bwMode="auto">
              <a:xfrm>
                <a:off x="5125047" y="2276870"/>
                <a:ext cx="3250800" cy="233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957" b="10575"/>
              <a:stretch/>
            </p:blipFill>
            <p:spPr bwMode="auto">
              <a:xfrm>
                <a:off x="5216153" y="2500773"/>
                <a:ext cx="2857317" cy="2106185"/>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rrowheads="1"/>
              </p:cNvPicPr>
              <p:nvPr/>
            </p:nvPicPr>
            <p:blipFill rotWithShape="1">
              <a:blip r:embed="rId6" cstate="print">
                <a:extLst>
                  <a:ext uri="{28A0092B-C50C-407E-A947-70E740481C1C}">
                    <a14:useLocalDpi xmlns:a14="http://schemas.microsoft.com/office/drawing/2010/main" val="0"/>
                  </a:ext>
                </a:extLst>
              </a:blip>
              <a:srcRect l="2839" t="7941" b="21123"/>
              <a:stretch/>
            </p:blipFill>
            <p:spPr bwMode="auto">
              <a:xfrm>
                <a:off x="5546842" y="2907422"/>
                <a:ext cx="2094582" cy="117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17333" r="100000">
                            <a14:foregroundMark x1="81000" y1="3000" x2="83000" y2="55333"/>
                            <a14:foregroundMark x1="67000" y1="15000" x2="72000" y2="6333"/>
                            <a14:foregroundMark x1="88000" y1="36667" x2="89333" y2="53667"/>
                            <a14:foregroundMark x1="90000" y1="36000" x2="98000" y2="52000"/>
                            <a14:foregroundMark x1="60667" y1="62667" x2="80000" y2="40667"/>
                            <a14:foregroundMark x1="61000" y1="56000" x2="80333" y2="40667"/>
                            <a14:foregroundMark x1="63667" y1="67000" x2="81000" y2="47333"/>
                            <a14:foregroundMark x1="41000" y1="90333" x2="83333" y2="86333"/>
                            <a14:foregroundMark x1="32667" y1="84333" x2="53333" y2="71000"/>
                            <a14:foregroundMark x1="38667" y1="77333" x2="46667" y2="71000"/>
                            <a14:foregroundMark x1="39667" y1="74333" x2="39667" y2="74333"/>
                            <a14:backgroundMark x1="30000" y1="11667" x2="35667" y2="67667"/>
                            <a14:backgroundMark x1="41333" y1="32000" x2="39667" y2="58000"/>
                            <a14:backgroundMark x1="10333" y1="37000" x2="56667" y2="36667"/>
                            <a14:backgroundMark x1="7667" y1="57000" x2="50333" y2="48333"/>
                            <a14:backgroundMark x1="9000" y1="79667" x2="46333" y2="58000"/>
                            <a14:backgroundMark x1="13667" y1="84667" x2="45333" y2="62000"/>
                            <a14:backgroundMark x1="20000" y1="75667" x2="21000" y2="96333"/>
                            <a14:backgroundMark x1="29667" y1="77000" x2="47000" y2="65333"/>
                          </a14:backgroundRemoval>
                        </a14:imgEffect>
                      </a14:imgLayer>
                    </a14:imgProps>
                  </a:ext>
                  <a:ext uri="{28A0092B-C50C-407E-A947-70E740481C1C}">
                    <a14:useLocalDpi xmlns:a14="http://schemas.microsoft.com/office/drawing/2010/main" val="0"/>
                  </a:ext>
                </a:extLst>
              </a:blip>
              <a:srcRect r="4993" b="16211"/>
              <a:stretch/>
            </p:blipFill>
            <p:spPr bwMode="auto">
              <a:xfrm>
                <a:off x="6090676" y="2584140"/>
                <a:ext cx="2293638" cy="2022818"/>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6" name="Left-Right Arrow 15"/>
          <p:cNvSpPr/>
          <p:nvPr/>
        </p:nvSpPr>
        <p:spPr bwMode="auto">
          <a:xfrm>
            <a:off x="3635896" y="2534086"/>
            <a:ext cx="1701786" cy="782328"/>
          </a:xfrm>
          <a:prstGeom prst="leftRightArrow">
            <a:avLst>
              <a:gd name="adj1" fmla="val 63902"/>
              <a:gd name="adj2" fmla="val 38749"/>
            </a:avLst>
          </a:prstGeom>
          <a:solidFill>
            <a:schemeClr val="tx2"/>
          </a:solidFill>
          <a:ln w="19050">
            <a:solidFill>
              <a:schemeClr val="accent1"/>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2"/>
                </a:solidFill>
                <a:effectLst/>
                <a:latin typeface="+mj-lt"/>
                <a:ea typeface="ＭＳ Ｐゴシック" charset="-128"/>
              </a:rPr>
              <a:t>???</a:t>
            </a:r>
          </a:p>
        </p:txBody>
      </p:sp>
    </p:spTree>
    <p:extLst>
      <p:ext uri="{BB962C8B-B14F-4D97-AF65-F5344CB8AC3E}">
        <p14:creationId xmlns:p14="http://schemas.microsoft.com/office/powerpoint/2010/main" val="1016755260"/>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059582"/>
            <a:ext cx="2249841" cy="2824101"/>
          </a:xfrm>
          <a:prstGeom prst="rect">
            <a:avLst/>
          </a:prstGeom>
        </p:spPr>
      </p:pic>
      <p:sp>
        <p:nvSpPr>
          <p:cNvPr id="2" name="Title 1"/>
          <p:cNvSpPr>
            <a:spLocks noGrp="1"/>
          </p:cNvSpPr>
          <p:nvPr>
            <p:ph type="title"/>
          </p:nvPr>
        </p:nvSpPr>
        <p:spPr/>
        <p:txBody>
          <a:bodyPr/>
          <a:lstStyle/>
          <a:p>
            <a:r>
              <a:rPr lang="en-GB" sz="1800" dirty="0"/>
              <a:t>i</a:t>
            </a:r>
            <a:r>
              <a:rPr lang="en-GB" sz="1800" dirty="0" smtClean="0"/>
              <a:t>ntroduction | </a:t>
            </a:r>
            <a:r>
              <a:rPr lang="en-GB" dirty="0" smtClean="0"/>
              <a:t>problem setting</a:t>
            </a:r>
            <a:endParaRPr lang="en-GB" dirty="0"/>
          </a:p>
        </p:txBody>
      </p:sp>
      <p:sp>
        <p:nvSpPr>
          <p:cNvPr id="4" name="Content Placeholder 2"/>
          <p:cNvSpPr>
            <a:spLocks noGrp="1"/>
          </p:cNvSpPr>
          <p:nvPr>
            <p:ph idx="4294967295"/>
          </p:nvPr>
        </p:nvSpPr>
        <p:spPr>
          <a:xfrm>
            <a:off x="827584" y="915638"/>
            <a:ext cx="5904656" cy="648000"/>
          </a:xfrm>
          <a:prstGeom prst="rect">
            <a:avLst/>
          </a:prstGeom>
        </p:spPr>
        <p:txBody>
          <a:bodyPr anchor="ctr"/>
          <a:lstStyle/>
          <a:p>
            <a:pPr marL="0" indent="0">
              <a:buNone/>
            </a:pPr>
            <a:r>
              <a:rPr lang="en-GB" sz="1600" dirty="0" smtClean="0"/>
              <a:t>Technical organisation can easily measure and impact network performance but end-user’s care about QoE</a:t>
            </a:r>
            <a:endParaRPr lang="en-GB" sz="1600" dirty="0" smtClean="0">
              <a:sym typeface="Wingdings"/>
            </a:endParaRPr>
          </a:p>
        </p:txBody>
      </p:sp>
      <p:sp>
        <p:nvSpPr>
          <p:cNvPr id="5" name="Rectangle 4"/>
          <p:cNvSpPr/>
          <p:nvPr/>
        </p:nvSpPr>
        <p:spPr>
          <a:xfrm>
            <a:off x="827584" y="3219822"/>
            <a:ext cx="5904656" cy="584775"/>
          </a:xfrm>
          <a:prstGeom prst="rect">
            <a:avLst/>
          </a:prstGeom>
        </p:spPr>
        <p:txBody>
          <a:bodyPr wrap="square" anchor="ctr">
            <a:spAutoFit/>
          </a:bodyPr>
          <a:lstStyle/>
          <a:p>
            <a:r>
              <a:rPr lang="en-GB" sz="1600" dirty="0" smtClean="0"/>
              <a:t>Improved End-user </a:t>
            </a:r>
            <a:r>
              <a:rPr lang="en-GB" sz="1600" dirty="0"/>
              <a:t>Satisfaction, Network Efficiency and </a:t>
            </a:r>
            <a:r>
              <a:rPr lang="en-GB" sz="1600" dirty="0" smtClean="0"/>
              <a:t>Return on Investment</a:t>
            </a:r>
            <a:endParaRPr lang="en-GB" sz="1600" dirty="0"/>
          </a:p>
        </p:txBody>
      </p:sp>
      <p:sp>
        <p:nvSpPr>
          <p:cNvPr id="6" name="Rectangle 5"/>
          <p:cNvSpPr/>
          <p:nvPr/>
        </p:nvSpPr>
        <p:spPr>
          <a:xfrm>
            <a:off x="827584" y="2099342"/>
            <a:ext cx="5832648" cy="584775"/>
          </a:xfrm>
          <a:prstGeom prst="rect">
            <a:avLst/>
          </a:prstGeom>
        </p:spPr>
        <p:txBody>
          <a:bodyPr wrap="square" anchor="ctr">
            <a:spAutoFit/>
          </a:bodyPr>
          <a:lstStyle/>
          <a:p>
            <a:r>
              <a:rPr lang="en-GB" sz="1600" dirty="0" smtClean="0">
                <a:sym typeface="Wingdings"/>
              </a:rPr>
              <a:t>Need </a:t>
            </a:r>
            <a:r>
              <a:rPr lang="en-GB" sz="1600" dirty="0">
                <a:sym typeface="Wingdings"/>
              </a:rPr>
              <a:t>to f</a:t>
            </a:r>
            <a:r>
              <a:rPr lang="en-GB" sz="1600" dirty="0"/>
              <a:t>ind the right KPI target values giving </a:t>
            </a:r>
            <a:r>
              <a:rPr lang="en-GB" sz="1600" i="1" dirty="0"/>
              <a:t>sufficient </a:t>
            </a:r>
            <a:r>
              <a:rPr lang="en-GB" sz="1600" dirty="0"/>
              <a:t>QoE </a:t>
            </a:r>
            <a:r>
              <a:rPr lang="en-GB" sz="1600" dirty="0" smtClean="0"/>
              <a:t>and optimise </a:t>
            </a:r>
            <a:r>
              <a:rPr lang="en-GB" sz="1600" dirty="0"/>
              <a:t>the network accordingly</a:t>
            </a:r>
          </a:p>
        </p:txBody>
      </p:sp>
      <p:sp>
        <p:nvSpPr>
          <p:cNvPr id="7" name="Down Arrow 6"/>
          <p:cNvSpPr/>
          <p:nvPr/>
        </p:nvSpPr>
        <p:spPr bwMode="auto">
          <a:xfrm>
            <a:off x="3383868" y="1603061"/>
            <a:ext cx="792088" cy="456858"/>
          </a:xfrm>
          <a:prstGeom prst="downArrow">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Arial" charset="0"/>
              <a:ea typeface="ＭＳ Ｐゴシック" charset="-128"/>
            </a:endParaRPr>
          </a:p>
        </p:txBody>
      </p:sp>
      <p:sp>
        <p:nvSpPr>
          <p:cNvPr id="8" name="Down Arrow 7"/>
          <p:cNvSpPr/>
          <p:nvPr/>
        </p:nvSpPr>
        <p:spPr bwMode="auto">
          <a:xfrm>
            <a:off x="3383868" y="2723540"/>
            <a:ext cx="792088" cy="456858"/>
          </a:xfrm>
          <a:prstGeom prst="downArrow">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Arial" charset="0"/>
              <a:ea typeface="ＭＳ Ｐゴシック" charset="-128"/>
            </a:endParaRPr>
          </a:p>
        </p:txBody>
      </p:sp>
      <p:sp>
        <p:nvSpPr>
          <p:cNvPr id="10" name="Content Placeholder 2"/>
          <p:cNvSpPr txBox="1">
            <a:spLocks/>
          </p:cNvSpPr>
          <p:nvPr/>
        </p:nvSpPr>
        <p:spPr bwMode="auto">
          <a:xfrm>
            <a:off x="0" y="4011910"/>
            <a:ext cx="9144000" cy="720080"/>
          </a:xfrm>
          <a:prstGeom prst="rect">
            <a:avLst/>
          </a:prstGeom>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Arial" pitchFamily="34" charset="0"/>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pPr marL="0" indent="0" algn="ctr">
              <a:spcBef>
                <a:spcPts val="0"/>
              </a:spcBef>
              <a:buNone/>
            </a:pPr>
            <a:r>
              <a:rPr lang="en-GB" kern="0" dirty="0" smtClean="0">
                <a:solidFill>
                  <a:schemeClr val="bg1"/>
                </a:solidFill>
              </a:rPr>
              <a:t>…In essence, this is what </a:t>
            </a:r>
            <a:r>
              <a:rPr lang="en-GB" kern="0" dirty="0" smtClean="0">
                <a:solidFill>
                  <a:schemeClr val="accent1">
                    <a:lumMod val="60000"/>
                    <a:lumOff val="40000"/>
                  </a:schemeClr>
                </a:solidFill>
              </a:rPr>
              <a:t>CEM </a:t>
            </a:r>
            <a:r>
              <a:rPr lang="en-GB" kern="0" dirty="0" smtClean="0">
                <a:solidFill>
                  <a:schemeClr val="bg1"/>
                </a:solidFill>
              </a:rPr>
              <a:t>is in technical context!</a:t>
            </a:r>
          </a:p>
        </p:txBody>
      </p:sp>
      <p:sp>
        <p:nvSpPr>
          <p:cNvPr id="12" name="Rectangle 11"/>
          <p:cNvSpPr/>
          <p:nvPr/>
        </p:nvSpPr>
        <p:spPr>
          <a:xfrm>
            <a:off x="323528" y="909150"/>
            <a:ext cx="631904" cy="584775"/>
          </a:xfrm>
          <a:prstGeom prst="rect">
            <a:avLst/>
          </a:prstGeom>
        </p:spPr>
        <p:txBody>
          <a:bodyPr wrap="none">
            <a:spAutoFit/>
          </a:bodyPr>
          <a:lstStyle/>
          <a:p>
            <a:r>
              <a:rPr lang="en-GB" sz="3200" dirty="0" smtClean="0"/>
              <a:t>1|</a:t>
            </a:r>
            <a:endParaRPr lang="en-GB" sz="3200" dirty="0"/>
          </a:p>
        </p:txBody>
      </p:sp>
      <p:sp>
        <p:nvSpPr>
          <p:cNvPr id="13" name="Rectangle 12"/>
          <p:cNvSpPr/>
          <p:nvPr/>
        </p:nvSpPr>
        <p:spPr>
          <a:xfrm>
            <a:off x="323528" y="2061241"/>
            <a:ext cx="631904" cy="584775"/>
          </a:xfrm>
          <a:prstGeom prst="rect">
            <a:avLst/>
          </a:prstGeom>
        </p:spPr>
        <p:txBody>
          <a:bodyPr wrap="none">
            <a:spAutoFit/>
          </a:bodyPr>
          <a:lstStyle/>
          <a:p>
            <a:r>
              <a:rPr lang="en-GB" sz="3200" dirty="0" smtClean="0"/>
              <a:t>2|</a:t>
            </a:r>
            <a:endParaRPr lang="en-GB" sz="3200" dirty="0"/>
          </a:p>
        </p:txBody>
      </p:sp>
      <p:sp>
        <p:nvSpPr>
          <p:cNvPr id="14" name="Rectangle 13"/>
          <p:cNvSpPr/>
          <p:nvPr/>
        </p:nvSpPr>
        <p:spPr>
          <a:xfrm>
            <a:off x="323528" y="3179734"/>
            <a:ext cx="631904" cy="584775"/>
          </a:xfrm>
          <a:prstGeom prst="rect">
            <a:avLst/>
          </a:prstGeom>
        </p:spPr>
        <p:txBody>
          <a:bodyPr wrap="none">
            <a:spAutoFit/>
          </a:bodyPr>
          <a:lstStyle/>
          <a:p>
            <a:r>
              <a:rPr lang="en-GB" sz="3200" dirty="0" smtClean="0"/>
              <a:t>3|</a:t>
            </a:r>
            <a:endParaRPr lang="en-GB" sz="3200" dirty="0"/>
          </a:p>
        </p:txBody>
      </p:sp>
    </p:spTree>
    <p:extLst>
      <p:ext uri="{BB962C8B-B14F-4D97-AF65-F5344CB8AC3E}">
        <p14:creationId xmlns:p14="http://schemas.microsoft.com/office/powerpoint/2010/main" val="619927391"/>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animBg="1"/>
      <p:bldP spid="8" grpId="0" animBg="1"/>
      <p:bldP spid="10"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1259632" y="969572"/>
            <a:ext cx="4176464" cy="3834426"/>
          </a:xfrm>
          <a:prstGeom prst="rect">
            <a:avLst/>
          </a:prstGeom>
          <a:noFill/>
          <a:ln>
            <a:noFill/>
          </a:ln>
          <a:extLst/>
        </p:spPr>
        <p:txBody>
          <a:bodyPr vert="horz" wrap="square" lIns="68580" tIns="34290" rIns="68580" bIns="3429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Arial" pitchFamily="34" charset="0"/>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Wingdings" pitchFamily="2" charset="2"/>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endParaRPr lang="fi-FI" sz="1800" b="1" dirty="0" smtClean="0"/>
          </a:p>
          <a:p>
            <a:r>
              <a:rPr lang="fi-FI" sz="1800" dirty="0"/>
              <a:t>Omnitele</a:t>
            </a:r>
          </a:p>
          <a:p>
            <a:r>
              <a:rPr lang="fi-FI" sz="1800" dirty="0"/>
              <a:t>Introduction to QoS and QoE</a:t>
            </a:r>
            <a:endParaRPr lang="en-GB" sz="1800" dirty="0"/>
          </a:p>
          <a:p>
            <a:r>
              <a:rPr lang="en-GB" sz="1800" b="1" dirty="0" err="1"/>
              <a:t>QoS</a:t>
            </a:r>
            <a:r>
              <a:rPr lang="en-GB" sz="1800" b="1" dirty="0"/>
              <a:t> / </a:t>
            </a:r>
            <a:r>
              <a:rPr lang="en-GB" sz="1800" b="1" dirty="0" err="1"/>
              <a:t>QoE</a:t>
            </a:r>
            <a:r>
              <a:rPr lang="en-GB" sz="1800" b="1" dirty="0"/>
              <a:t> Monitoring and Management</a:t>
            </a:r>
          </a:p>
          <a:p>
            <a:r>
              <a:rPr lang="fi-FI" sz="1800" dirty="0"/>
              <a:t>Omnitele approach to measure end-user QoS / QoE</a:t>
            </a:r>
          </a:p>
          <a:p>
            <a:r>
              <a:rPr lang="fi-FI" sz="1800" dirty="0"/>
              <a:t>Summary</a:t>
            </a:r>
            <a:endParaRPr lang="en-GB" sz="1800" dirty="0"/>
          </a:p>
        </p:txBody>
      </p:sp>
      <p:pic>
        <p:nvPicPr>
          <p:cNvPr id="2051" name="Picture 3" descr="C:\Users\omnimva\Pictures\Misc pics\How-Much-Should-I-Weigh-For-My-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113588"/>
            <a:ext cx="2538282" cy="3384376"/>
          </a:xfrm>
          <a:prstGeom prst="rect">
            <a:avLst/>
          </a:prstGeom>
          <a:noFill/>
        </p:spPr>
      </p:pic>
      <p:grpSp>
        <p:nvGrpSpPr>
          <p:cNvPr id="7" name="Group 6"/>
          <p:cNvGrpSpPr/>
          <p:nvPr/>
        </p:nvGrpSpPr>
        <p:grpSpPr>
          <a:xfrm>
            <a:off x="0" y="522599"/>
            <a:ext cx="4375147" cy="1008112"/>
            <a:chOff x="0" y="195486"/>
            <a:chExt cx="4375147" cy="1008112"/>
          </a:xfrm>
        </p:grpSpPr>
        <p:sp>
          <p:nvSpPr>
            <p:cNvPr id="9"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a:t>t</a:t>
              </a:r>
              <a:r>
                <a:rPr lang="en-GB" sz="2400" dirty="0" smtClean="0"/>
                <a:t>opics discussed</a:t>
              </a:r>
              <a:endParaRPr lang="en-GB" sz="2400" dirty="0"/>
            </a:p>
          </p:txBody>
        </p:sp>
        <p:cxnSp>
          <p:nvCxnSpPr>
            <p:cNvPr id="10" name="Straight Connector 9"/>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02110903"/>
      </p:ext>
    </p:extLst>
  </p:cSld>
  <p:clrMapOvr>
    <a:masterClrMapping/>
  </p:clrMapOvr>
  <p:transition spd="med" advTm="7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995686"/>
            <a:ext cx="4968552" cy="1080120"/>
          </a:xfrm>
        </p:spPr>
        <p:txBody>
          <a:bodyPr/>
          <a:lstStyle/>
          <a:p>
            <a:r>
              <a:rPr lang="en-GB" dirty="0" smtClean="0"/>
              <a:t>Let’s explore briefly some typical </a:t>
            </a:r>
            <a:r>
              <a:rPr lang="en-GB" dirty="0" err="1" smtClean="0"/>
              <a:t>QoS</a:t>
            </a:r>
            <a:r>
              <a:rPr lang="en-GB" dirty="0" smtClean="0"/>
              <a:t> / </a:t>
            </a:r>
            <a:r>
              <a:rPr lang="en-GB" dirty="0" err="1" smtClean="0"/>
              <a:t>QoE</a:t>
            </a:r>
            <a:r>
              <a:rPr lang="en-GB" dirty="0" smtClean="0"/>
              <a:t> tooling frameworks…</a:t>
            </a:r>
            <a:endParaRPr lang="en-GB"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940" y="1133450"/>
            <a:ext cx="2857500" cy="3238500"/>
          </a:xfrm>
          <a:prstGeom prst="rect">
            <a:avLst/>
          </a:prstGeom>
        </p:spPr>
      </p:pic>
    </p:spTree>
    <p:extLst>
      <p:ext uri="{BB962C8B-B14F-4D97-AF65-F5344CB8AC3E}">
        <p14:creationId xmlns:p14="http://schemas.microsoft.com/office/powerpoint/2010/main" val="1173143714"/>
      </p:ext>
    </p:extLst>
  </p:cSld>
  <p:clrMapOvr>
    <a:masterClrMapping/>
  </p:clrMapOvr>
  <p:transition spd="med" advTm="7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21" y="794340"/>
            <a:ext cx="3807405" cy="4108518"/>
          </a:xfrm>
          <a:prstGeom prst="rect">
            <a:avLst/>
          </a:prstGeom>
        </p:spPr>
      </p:pic>
      <p:sp>
        <p:nvSpPr>
          <p:cNvPr id="4" name="Rectangle 3"/>
          <p:cNvSpPr/>
          <p:nvPr/>
        </p:nvSpPr>
        <p:spPr>
          <a:xfrm>
            <a:off x="1769021" y="4910494"/>
            <a:ext cx="6264696" cy="215444"/>
          </a:xfrm>
          <a:prstGeom prst="rect">
            <a:avLst/>
          </a:prstGeom>
        </p:spPr>
        <p:txBody>
          <a:bodyPr wrap="square">
            <a:spAutoFit/>
          </a:bodyPr>
          <a:lstStyle/>
          <a:p>
            <a:pPr algn="ctr"/>
            <a:r>
              <a:rPr lang="en-GB" sz="800" dirty="0"/>
              <a:t>M</a:t>
            </a:r>
            <a:r>
              <a:rPr lang="en-GB" sz="800" dirty="0" smtClean="0"/>
              <a:t>obile operators’ CEM strategies: the market reality | telecoms intelligence survey report | Nov2013</a:t>
            </a:r>
            <a:endParaRPr lang="en-GB"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201724"/>
            <a:ext cx="4699899" cy="3602274"/>
          </a:xfrm>
          <a:prstGeom prst="rect">
            <a:avLst/>
          </a:prstGeom>
        </p:spPr>
      </p:pic>
      <p:sp>
        <p:nvSpPr>
          <p:cNvPr id="8" name="Oval 7"/>
          <p:cNvSpPr/>
          <p:nvPr/>
        </p:nvSpPr>
        <p:spPr bwMode="auto">
          <a:xfrm>
            <a:off x="3697151" y="2930853"/>
            <a:ext cx="5339345" cy="85465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grpSp>
        <p:nvGrpSpPr>
          <p:cNvPr id="10" name="Group 9"/>
          <p:cNvGrpSpPr/>
          <p:nvPr/>
        </p:nvGrpSpPr>
        <p:grpSpPr>
          <a:xfrm>
            <a:off x="-9525" y="0"/>
            <a:ext cx="5661645" cy="619899"/>
            <a:chOff x="0" y="291795"/>
            <a:chExt cx="4375147" cy="911803"/>
          </a:xfrm>
        </p:grpSpPr>
        <p:sp>
          <p:nvSpPr>
            <p:cNvPr id="11"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Typical operator challenges </a:t>
              </a:r>
              <a:endParaRPr lang="en-GB" sz="2400" dirty="0"/>
            </a:p>
          </p:txBody>
        </p:sp>
        <p:cxnSp>
          <p:nvCxnSpPr>
            <p:cNvPr id="12" name="Straight Connector 11"/>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45408170"/>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mnimva\Pictures\Misc pics\How-Much-Should-I-Weigh-For-My-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113588"/>
            <a:ext cx="2538282" cy="3384376"/>
          </a:xfrm>
          <a:prstGeom prst="rect">
            <a:avLst/>
          </a:prstGeom>
          <a:noFill/>
        </p:spPr>
      </p:pic>
      <p:sp>
        <p:nvSpPr>
          <p:cNvPr id="8" name="Content Placeholder 1"/>
          <p:cNvSpPr txBox="1">
            <a:spLocks/>
          </p:cNvSpPr>
          <p:nvPr/>
        </p:nvSpPr>
        <p:spPr bwMode="auto">
          <a:xfrm>
            <a:off x="1259632" y="969572"/>
            <a:ext cx="4176464" cy="3834426"/>
          </a:xfrm>
          <a:prstGeom prst="rect">
            <a:avLst/>
          </a:prstGeom>
          <a:noFill/>
          <a:ln>
            <a:noFill/>
          </a:ln>
          <a:extLst/>
        </p:spPr>
        <p:txBody>
          <a:bodyPr vert="horz" wrap="square" lIns="68580" tIns="34290" rIns="68580" bIns="3429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Arial" pitchFamily="34" charset="0"/>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Wingdings" pitchFamily="2" charset="2"/>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endParaRPr lang="fi-FI" sz="1800" b="1" dirty="0" smtClean="0"/>
          </a:p>
          <a:p>
            <a:r>
              <a:rPr lang="fi-FI" sz="1800" b="1" dirty="0"/>
              <a:t>Omnitele</a:t>
            </a:r>
          </a:p>
          <a:p>
            <a:r>
              <a:rPr lang="fi-FI" sz="1800" dirty="0"/>
              <a:t>Introduction to QoS and QoE</a:t>
            </a:r>
            <a:endParaRPr lang="en-GB" sz="1800" dirty="0"/>
          </a:p>
          <a:p>
            <a:r>
              <a:rPr lang="en-GB" sz="1800" dirty="0" err="1"/>
              <a:t>QoS</a:t>
            </a:r>
            <a:r>
              <a:rPr lang="en-GB" sz="1800" dirty="0"/>
              <a:t> / </a:t>
            </a:r>
            <a:r>
              <a:rPr lang="en-GB" sz="1800" dirty="0" err="1"/>
              <a:t>QoE</a:t>
            </a:r>
            <a:r>
              <a:rPr lang="en-GB" sz="1800" dirty="0"/>
              <a:t> Monitoring and Management</a:t>
            </a:r>
          </a:p>
          <a:p>
            <a:r>
              <a:rPr lang="fi-FI" sz="1800" dirty="0"/>
              <a:t>Omnitele approach to measure end-user QoS / QoE</a:t>
            </a:r>
          </a:p>
          <a:p>
            <a:r>
              <a:rPr lang="fi-FI" sz="1800" dirty="0"/>
              <a:t>Summary</a:t>
            </a:r>
            <a:endParaRPr lang="en-GB" sz="1800" dirty="0"/>
          </a:p>
        </p:txBody>
      </p:sp>
      <p:grpSp>
        <p:nvGrpSpPr>
          <p:cNvPr id="7" name="Group 6"/>
          <p:cNvGrpSpPr/>
          <p:nvPr/>
        </p:nvGrpSpPr>
        <p:grpSpPr>
          <a:xfrm>
            <a:off x="0" y="522599"/>
            <a:ext cx="4375147" cy="1008112"/>
            <a:chOff x="0" y="195486"/>
            <a:chExt cx="4375147" cy="1008112"/>
          </a:xfrm>
        </p:grpSpPr>
        <p:sp>
          <p:nvSpPr>
            <p:cNvPr id="9"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a:t>t</a:t>
              </a:r>
              <a:r>
                <a:rPr lang="en-GB" sz="2400" dirty="0" smtClean="0"/>
                <a:t>opics discussed</a:t>
              </a:r>
              <a:endParaRPr lang="en-GB" sz="2400" dirty="0"/>
            </a:p>
          </p:txBody>
        </p:sp>
        <p:cxnSp>
          <p:nvCxnSpPr>
            <p:cNvPr id="10" name="Straight Connector 9"/>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88284067"/>
      </p:ext>
    </p:extLst>
  </p:cSld>
  <p:clrMapOvr>
    <a:masterClrMapping/>
  </p:clrMapOvr>
  <p:transition spd="med" advTm="7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923678"/>
            <a:ext cx="4320480" cy="3240360"/>
          </a:xfrm>
          <a:prstGeom prst="rect">
            <a:avLst/>
          </a:prstGeom>
        </p:spPr>
      </p:pic>
      <p:sp>
        <p:nvSpPr>
          <p:cNvPr id="4" name="Rectangle 3"/>
          <p:cNvSpPr/>
          <p:nvPr/>
        </p:nvSpPr>
        <p:spPr bwMode="auto">
          <a:xfrm>
            <a:off x="-540568" y="1019473"/>
            <a:ext cx="6912768" cy="1048221"/>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152000" tIns="45720" rIns="91440" bIns="45720" numCol="1" rtlCol="0" anchor="ctr" anchorCtr="0" compatLnSpc="1">
            <a:prstTxWarp prst="textNoShape">
              <a:avLst/>
            </a:prstTxWarp>
          </a:bodyPr>
          <a:lstStyle/>
          <a:p>
            <a:r>
              <a:rPr lang="en-GB" sz="2000" dirty="0" smtClean="0"/>
              <a:t>Straightforward implementation, but not necessarily sufficiently detailed level of data</a:t>
            </a:r>
            <a:endParaRPr lang="en-GB" sz="2000" dirty="0"/>
          </a:p>
        </p:txBody>
      </p:sp>
      <p:sp>
        <p:nvSpPr>
          <p:cNvPr id="10" name="Rectangle 9"/>
          <p:cNvSpPr/>
          <p:nvPr/>
        </p:nvSpPr>
        <p:spPr>
          <a:xfrm>
            <a:off x="467544" y="2480344"/>
            <a:ext cx="4031267" cy="1963614"/>
          </a:xfrm>
          <a:prstGeom prst="rect">
            <a:avLst/>
          </a:prstGeom>
        </p:spPr>
        <p:txBody>
          <a:bodyPr wrap="square">
            <a:spAutoFit/>
          </a:bodyPr>
          <a:lstStyle/>
          <a:p>
            <a:pPr marL="342900" lvl="0" indent="-342900" fontAlgn="base">
              <a:spcBef>
                <a:spcPct val="20000"/>
              </a:spcBef>
              <a:spcAft>
                <a:spcPct val="0"/>
              </a:spcAft>
              <a:buFont typeface="Wingdings" pitchFamily="2" charset="2"/>
              <a:buChar char="§"/>
            </a:pPr>
            <a:r>
              <a:rPr lang="en-GB" sz="1600" kern="0" dirty="0" smtClean="0">
                <a:solidFill>
                  <a:srgbClr val="0F2B74"/>
                </a:solidFill>
              </a:rPr>
              <a:t>Complex </a:t>
            </a:r>
            <a:r>
              <a:rPr lang="en-GB" sz="1600" kern="0" dirty="0">
                <a:solidFill>
                  <a:srgbClr val="0F2B74"/>
                </a:solidFill>
              </a:rPr>
              <a:t>integration to other BI systems (CDR, CRM)</a:t>
            </a:r>
          </a:p>
          <a:p>
            <a:pPr marL="342900" indent="-342900" fontAlgn="base">
              <a:spcBef>
                <a:spcPct val="20000"/>
              </a:spcBef>
              <a:spcAft>
                <a:spcPct val="0"/>
              </a:spcAft>
              <a:buFont typeface="Wingdings" pitchFamily="2" charset="2"/>
              <a:buChar char="§"/>
            </a:pPr>
            <a:r>
              <a:rPr lang="en-GB" sz="1600" kern="0" dirty="0">
                <a:solidFill>
                  <a:srgbClr val="0F2B74"/>
                </a:solidFill>
              </a:rPr>
              <a:t>Limited location </a:t>
            </a:r>
            <a:r>
              <a:rPr lang="en-GB" sz="1600" kern="0" dirty="0" smtClean="0">
                <a:solidFill>
                  <a:srgbClr val="0F2B74"/>
                </a:solidFill>
              </a:rPr>
              <a:t>accuracy: </a:t>
            </a:r>
            <a:r>
              <a:rPr lang="en-GB" sz="1600" kern="0" dirty="0">
                <a:solidFill>
                  <a:srgbClr val="0F2B74"/>
                </a:solidFill>
              </a:rPr>
              <a:t>~20% of cell radius</a:t>
            </a:r>
          </a:p>
          <a:p>
            <a:pPr marL="342900" lvl="0" indent="-342900" fontAlgn="base">
              <a:spcBef>
                <a:spcPct val="20000"/>
              </a:spcBef>
              <a:spcAft>
                <a:spcPct val="0"/>
              </a:spcAft>
              <a:buFont typeface="Wingdings" pitchFamily="2" charset="2"/>
              <a:buChar char="§"/>
            </a:pPr>
            <a:r>
              <a:rPr lang="en-GB" sz="1600" kern="0" dirty="0" smtClean="0">
                <a:solidFill>
                  <a:srgbClr val="0F2B74"/>
                </a:solidFill>
              </a:rPr>
              <a:t>Cross-correlation </a:t>
            </a:r>
            <a:r>
              <a:rPr lang="en-GB" sz="1600" kern="0" dirty="0">
                <a:solidFill>
                  <a:srgbClr val="0F2B74"/>
                </a:solidFill>
              </a:rPr>
              <a:t>to </a:t>
            </a:r>
            <a:r>
              <a:rPr lang="en-GB" sz="1600" kern="0" dirty="0" smtClean="0">
                <a:solidFill>
                  <a:srgbClr val="0F2B74"/>
                </a:solidFill>
              </a:rPr>
              <a:t>any QoE </a:t>
            </a:r>
            <a:r>
              <a:rPr lang="en-GB" sz="1600" kern="0" dirty="0">
                <a:solidFill>
                  <a:srgbClr val="0F2B74"/>
                </a:solidFill>
              </a:rPr>
              <a:t>polls </a:t>
            </a:r>
            <a:r>
              <a:rPr lang="en-GB" sz="1600" kern="0" dirty="0" smtClean="0">
                <a:solidFill>
                  <a:srgbClr val="0F2B74"/>
                </a:solidFill>
              </a:rPr>
              <a:t>difficult</a:t>
            </a:r>
          </a:p>
          <a:p>
            <a:pPr marL="342900" lvl="0" indent="-342900" fontAlgn="base">
              <a:spcBef>
                <a:spcPct val="20000"/>
              </a:spcBef>
              <a:spcAft>
                <a:spcPct val="0"/>
              </a:spcAft>
              <a:buFont typeface="Wingdings" pitchFamily="2" charset="2"/>
              <a:buChar char="§"/>
            </a:pPr>
            <a:r>
              <a:rPr lang="en-GB" sz="1600" kern="0" dirty="0" smtClean="0">
                <a:solidFill>
                  <a:srgbClr val="0F2B74"/>
                </a:solidFill>
              </a:rPr>
              <a:t>Cost efficient &amp; easy rollout</a:t>
            </a:r>
            <a:endParaRPr lang="en-GB" sz="1600" kern="0" dirty="0">
              <a:solidFill>
                <a:srgbClr val="0F2B74"/>
              </a:solidFill>
            </a:endParaRPr>
          </a:p>
        </p:txBody>
      </p:sp>
      <p:pic>
        <p:nvPicPr>
          <p:cNvPr id="12" name="Picture 2" descr="C:\Users\omnimva\Pictures\OT Logos\OT Logo 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1" y="4937147"/>
            <a:ext cx="1224136" cy="14406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525" y="0"/>
            <a:ext cx="5661645" cy="619899"/>
            <a:chOff x="0" y="291795"/>
            <a:chExt cx="4375147" cy="911803"/>
          </a:xfrm>
        </p:grpSpPr>
        <p:sp>
          <p:nvSpPr>
            <p:cNvPr id="8"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Network statistics &amp; probes</a:t>
              </a:r>
              <a:endParaRPr lang="en-GB" sz="2400" dirty="0"/>
            </a:p>
          </p:txBody>
        </p:sp>
        <p:cxnSp>
          <p:nvCxnSpPr>
            <p:cNvPr id="9" name="Straight Connector 8"/>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4523030"/>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33" b="98086" l="30851" r="68830">
                        <a14:foregroundMark x1="46383" y1="90431" x2="53404" y2="91069"/>
                      </a14:backgroundRemoval>
                    </a14:imgEffect>
                  </a14:imgLayer>
                </a14:imgProps>
              </a:ext>
              <a:ext uri="{28A0092B-C50C-407E-A947-70E740481C1C}">
                <a14:useLocalDpi xmlns:a14="http://schemas.microsoft.com/office/drawing/2010/main" val="0"/>
              </a:ext>
            </a:extLst>
          </a:blip>
          <a:srcRect l="26259" r="26259" b="25254"/>
          <a:stretch/>
        </p:blipFill>
        <p:spPr bwMode="auto">
          <a:xfrm>
            <a:off x="4644008" y="606944"/>
            <a:ext cx="4320480" cy="453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31" b="100000" l="9659" r="96875">
                        <a14:foregroundMark x1="62642" y1="13349" x2="91477" y2="28571"/>
                        <a14:foregroundMark x1="81392" y1="17799" x2="90199" y2="22717"/>
                        <a14:foregroundMark x1="91619" y1="23653" x2="92330" y2="35597"/>
                        <a14:foregroundMark x1="92330" y1="27635" x2="93040" y2="33255"/>
                        <a14:foregroundMark x1="93040" y1="35129" x2="93040" y2="99532"/>
                        <a14:foregroundMark x1="59233" y1="17330" x2="58239" y2="75176"/>
                        <a14:foregroundMark x1="57670" y1="30211" x2="57670" y2="60656"/>
                        <a14:foregroundMark x1="57670" y1="74941" x2="57813" y2="99532"/>
                        <a14:backgroundMark x1="93892" y1="35597" x2="94034" y2="99297"/>
                        <a14:backgroundMark x1="56818" y1="19438" x2="56818" y2="78454"/>
                      </a14:backgroundRemoval>
                    </a14:imgEffect>
                  </a14:imgLayer>
                </a14:imgProps>
              </a:ext>
              <a:ext uri="{28A0092B-C50C-407E-A947-70E740481C1C}">
                <a14:useLocalDpi xmlns:a14="http://schemas.microsoft.com/office/drawing/2010/main" val="0"/>
              </a:ext>
            </a:extLst>
          </a:blip>
          <a:srcRect l="55546" t="7780" r="3862"/>
          <a:stretch/>
        </p:blipFill>
        <p:spPr bwMode="auto">
          <a:xfrm>
            <a:off x="6588224" y="1392729"/>
            <a:ext cx="2721936" cy="375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6716" y="2355955"/>
            <a:ext cx="4391307" cy="2376035"/>
          </a:xfrm>
          <a:prstGeom prst="rect">
            <a:avLst/>
          </a:prstGeom>
        </p:spPr>
        <p:txBody>
          <a:bodyPr wrap="square">
            <a:spAutoFit/>
          </a:bodyPr>
          <a:lstStyle/>
          <a:p>
            <a:pPr marL="342900" lvl="0" indent="-342900" fontAlgn="base">
              <a:spcBef>
                <a:spcPct val="20000"/>
              </a:spcBef>
              <a:spcAft>
                <a:spcPct val="0"/>
              </a:spcAft>
              <a:buFont typeface="Wingdings" pitchFamily="2" charset="2"/>
              <a:buChar char="§"/>
            </a:pPr>
            <a:r>
              <a:rPr lang="en-GB" sz="1600" kern="0" dirty="0" smtClean="0">
                <a:solidFill>
                  <a:srgbClr val="0F2B74"/>
                </a:solidFill>
              </a:rPr>
              <a:t>Accurate user, device, time, location and service context</a:t>
            </a:r>
          </a:p>
          <a:p>
            <a:pPr marL="342900" lvl="0" indent="-342900" fontAlgn="base">
              <a:spcBef>
                <a:spcPct val="20000"/>
              </a:spcBef>
              <a:spcAft>
                <a:spcPct val="0"/>
              </a:spcAft>
              <a:buFont typeface="Wingdings" pitchFamily="2" charset="2"/>
              <a:buChar char="§"/>
            </a:pPr>
            <a:r>
              <a:rPr lang="en-GB" sz="1600" kern="0" dirty="0" smtClean="0">
                <a:solidFill>
                  <a:srgbClr val="0F2B74"/>
                </a:solidFill>
              </a:rPr>
              <a:t>QoE </a:t>
            </a:r>
            <a:r>
              <a:rPr lang="en-GB" sz="1600" kern="0" dirty="0">
                <a:solidFill>
                  <a:srgbClr val="0F2B74"/>
                </a:solidFill>
              </a:rPr>
              <a:t>polls implemented with the agent software</a:t>
            </a:r>
          </a:p>
          <a:p>
            <a:pPr marL="342900" lvl="0" indent="-342900" fontAlgn="base">
              <a:spcBef>
                <a:spcPct val="20000"/>
              </a:spcBef>
              <a:spcAft>
                <a:spcPct val="0"/>
              </a:spcAft>
              <a:buFont typeface="Wingdings" pitchFamily="2" charset="2"/>
              <a:buChar char="§"/>
            </a:pPr>
            <a:r>
              <a:rPr lang="en-GB" sz="1600" kern="0" dirty="0">
                <a:solidFill>
                  <a:srgbClr val="0F2B74"/>
                </a:solidFill>
              </a:rPr>
              <a:t>QoE &amp; QoS </a:t>
            </a:r>
            <a:r>
              <a:rPr lang="en-GB" sz="1600" kern="0" dirty="0" smtClean="0">
                <a:solidFill>
                  <a:srgbClr val="0F2B74"/>
                </a:solidFill>
              </a:rPr>
              <a:t>from same source: straightforward cross correlation</a:t>
            </a:r>
          </a:p>
          <a:p>
            <a:pPr lvl="0" fontAlgn="base">
              <a:spcBef>
                <a:spcPts val="1200"/>
              </a:spcBef>
              <a:spcAft>
                <a:spcPct val="0"/>
              </a:spcAft>
            </a:pPr>
            <a:r>
              <a:rPr lang="en-GB" kern="0" dirty="0" smtClean="0">
                <a:solidFill>
                  <a:srgbClr val="0F2B74"/>
                </a:solidFill>
              </a:rPr>
              <a:t>…CHALLENGING ROLLOUT (deployment cost, user sensitivity)</a:t>
            </a:r>
            <a:endParaRPr lang="en-GB" kern="0" dirty="0">
              <a:solidFill>
                <a:srgbClr val="0F2B74"/>
              </a:solidFill>
            </a:endParaRPr>
          </a:p>
        </p:txBody>
      </p:sp>
      <p:pic>
        <p:nvPicPr>
          <p:cNvPr id="11" name="Picture 6" descr="C:\Users\omnimva\Pictures\OT Logos\OT Logo 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294" y="4937145"/>
            <a:ext cx="1233189" cy="1440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772203" y="1019473"/>
            <a:ext cx="6856371" cy="1048221"/>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152000" tIns="45720" rIns="91440" bIns="45720" numCol="1" rtlCol="0" anchor="ctr" anchorCtr="0" compatLnSpc="1">
            <a:prstTxWarp prst="textNoShape">
              <a:avLst/>
            </a:prstTxWarp>
          </a:bodyPr>
          <a:lstStyle/>
          <a:p>
            <a:r>
              <a:rPr lang="en-GB" sz="2000" dirty="0" smtClean="0"/>
              <a:t>Detailed data in high “resolution”, but rollout challenges expected</a:t>
            </a:r>
            <a:endParaRPr lang="en-GB" sz="2000" dirty="0">
              <a:solidFill>
                <a:schemeClr val="accent1">
                  <a:lumMod val="60000"/>
                  <a:lumOff val="40000"/>
                </a:schemeClr>
              </a:solidFill>
            </a:endParaRPr>
          </a:p>
        </p:txBody>
      </p:sp>
      <p:grpSp>
        <p:nvGrpSpPr>
          <p:cNvPr id="10" name="Group 9"/>
          <p:cNvGrpSpPr/>
          <p:nvPr/>
        </p:nvGrpSpPr>
        <p:grpSpPr>
          <a:xfrm>
            <a:off x="-9525" y="0"/>
            <a:ext cx="5661645" cy="619899"/>
            <a:chOff x="0" y="291795"/>
            <a:chExt cx="4375147" cy="911803"/>
          </a:xfrm>
        </p:grpSpPr>
        <p:sp>
          <p:nvSpPr>
            <p:cNvPr id="13"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Smartphone </a:t>
              </a:r>
              <a:r>
                <a:rPr lang="en-GB" sz="2400" dirty="0" err="1" smtClean="0"/>
                <a:t>QoS</a:t>
              </a:r>
              <a:r>
                <a:rPr lang="en-GB" sz="2400" dirty="0" smtClean="0"/>
                <a:t>/</a:t>
              </a:r>
              <a:r>
                <a:rPr lang="en-GB" sz="2400" dirty="0" err="1" smtClean="0"/>
                <a:t>QoE</a:t>
              </a:r>
              <a:r>
                <a:rPr lang="en-GB" sz="2400" dirty="0" smtClean="0"/>
                <a:t> agents</a:t>
              </a:r>
              <a:endParaRPr lang="en-GB" sz="2400" dirty="0"/>
            </a:p>
          </p:txBody>
        </p:sp>
        <p:cxnSp>
          <p:nvCxnSpPr>
            <p:cNvPr id="14" name="Straight Connector 13"/>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24934994"/>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Left-Right Arrow 3"/>
          <p:cNvSpPr/>
          <p:nvPr/>
        </p:nvSpPr>
        <p:spPr bwMode="auto">
          <a:xfrm rot="5400000">
            <a:off x="614452" y="2572272"/>
            <a:ext cx="1768261" cy="456674"/>
          </a:xfrm>
          <a:prstGeom prst="leftRightArrow">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11" name="Flowchart: Magnetic Disk 10"/>
          <p:cNvSpPr/>
          <p:nvPr/>
        </p:nvSpPr>
        <p:spPr bwMode="auto">
          <a:xfrm>
            <a:off x="490471" y="987574"/>
            <a:ext cx="2016224" cy="720080"/>
          </a:xfrm>
          <a:prstGeom prst="flowChartMagneticDisk">
            <a:avLst/>
          </a:prstGeom>
          <a:ln>
            <a:solidFill>
              <a:schemeClr val="bg2"/>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bg1"/>
                </a:solidFill>
                <a:effectLst/>
                <a:latin typeface="+mj-lt"/>
                <a:ea typeface="ＭＳ Ｐゴシック" charset="-128"/>
              </a:rPr>
              <a:t>QoE</a:t>
            </a:r>
            <a:r>
              <a:rPr kumimoji="0" lang="en-GB" sz="2000" b="0" i="0" u="none" strike="noStrike" cap="none" normalizeH="0" baseline="0" dirty="0" smtClean="0">
                <a:ln>
                  <a:noFill/>
                </a:ln>
                <a:solidFill>
                  <a:schemeClr val="bg1"/>
                </a:solidFill>
                <a:effectLst/>
                <a:latin typeface="+mj-lt"/>
                <a:ea typeface="ＭＳ Ｐゴシック" charset="-128"/>
              </a:rPr>
              <a:t> Server</a:t>
            </a:r>
          </a:p>
        </p:txBody>
      </p:sp>
      <p:sp>
        <p:nvSpPr>
          <p:cNvPr id="12" name="Flowchart: Magnetic Disk 11"/>
          <p:cNvSpPr/>
          <p:nvPr/>
        </p:nvSpPr>
        <p:spPr bwMode="auto">
          <a:xfrm>
            <a:off x="490471" y="3867894"/>
            <a:ext cx="2016224" cy="720080"/>
          </a:xfrm>
          <a:prstGeom prst="flowChartMagneticDisk">
            <a:avLst/>
          </a:prstGeom>
          <a:ln>
            <a:solidFill>
              <a:schemeClr val="bg2"/>
            </a:solid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bg1"/>
                </a:solidFill>
                <a:effectLst/>
                <a:latin typeface="+mj-lt"/>
                <a:ea typeface="ＭＳ Ｐゴシック" charset="-128"/>
              </a:rPr>
              <a:t>QoE</a:t>
            </a:r>
            <a:r>
              <a:rPr kumimoji="0" lang="en-GB" sz="2000" b="0" i="0" u="none" strike="noStrike" cap="none" normalizeH="0" baseline="0" dirty="0" smtClean="0">
                <a:ln>
                  <a:noFill/>
                </a:ln>
                <a:solidFill>
                  <a:schemeClr val="bg1"/>
                </a:solidFill>
                <a:effectLst/>
                <a:latin typeface="+mj-lt"/>
                <a:ea typeface="ＭＳ Ｐゴシック" charset="-128"/>
              </a:rPr>
              <a:t> Client</a:t>
            </a:r>
          </a:p>
        </p:txBody>
      </p:sp>
      <p:sp>
        <p:nvSpPr>
          <p:cNvPr id="13" name="Rectangle 12"/>
          <p:cNvSpPr/>
          <p:nvPr/>
        </p:nvSpPr>
        <p:spPr>
          <a:xfrm>
            <a:off x="2792316" y="915566"/>
            <a:ext cx="6099684" cy="824841"/>
          </a:xfrm>
          <a:prstGeom prst="rect">
            <a:avLst/>
          </a:prstGeom>
        </p:spPr>
        <p:txBody>
          <a:bodyPr wrap="square">
            <a:spAutoFit/>
          </a:bodyPr>
          <a:lstStyle/>
          <a:p>
            <a:pPr marL="342900" lvl="0" indent="-342900" fontAlgn="base">
              <a:spcBef>
                <a:spcPct val="20000"/>
              </a:spcBef>
              <a:spcAft>
                <a:spcPct val="0"/>
              </a:spcAft>
              <a:buFont typeface="Wingdings" pitchFamily="2" charset="2"/>
              <a:buChar char="§"/>
            </a:pPr>
            <a:r>
              <a:rPr lang="en-GB" sz="1400" kern="0" dirty="0" smtClean="0">
                <a:solidFill>
                  <a:srgbClr val="0F2B74"/>
                </a:solidFill>
              </a:rPr>
              <a:t>Manage </a:t>
            </a:r>
            <a:r>
              <a:rPr lang="en-GB" sz="1400" kern="0" dirty="0" err="1" smtClean="0">
                <a:solidFill>
                  <a:srgbClr val="0F2B74"/>
                </a:solidFill>
              </a:rPr>
              <a:t>QoE</a:t>
            </a:r>
            <a:r>
              <a:rPr lang="en-GB" sz="1400" kern="0" dirty="0" smtClean="0">
                <a:solidFill>
                  <a:srgbClr val="0F2B74"/>
                </a:solidFill>
              </a:rPr>
              <a:t> client pool</a:t>
            </a:r>
          </a:p>
          <a:p>
            <a:pPr marL="342900" lvl="0" indent="-342900" fontAlgn="base">
              <a:spcBef>
                <a:spcPct val="20000"/>
              </a:spcBef>
              <a:spcAft>
                <a:spcPct val="0"/>
              </a:spcAft>
              <a:buFont typeface="Wingdings" pitchFamily="2" charset="2"/>
              <a:buChar char="§"/>
            </a:pPr>
            <a:r>
              <a:rPr lang="en-GB" sz="1400" kern="0" dirty="0" smtClean="0">
                <a:solidFill>
                  <a:srgbClr val="0F2B74"/>
                </a:solidFill>
              </a:rPr>
              <a:t>Control QoS measurements and QoE queries</a:t>
            </a:r>
          </a:p>
          <a:p>
            <a:pPr marL="342900" lvl="0" indent="-342900" fontAlgn="base">
              <a:spcBef>
                <a:spcPct val="20000"/>
              </a:spcBef>
              <a:spcAft>
                <a:spcPct val="0"/>
              </a:spcAft>
              <a:buFont typeface="Wingdings" pitchFamily="2" charset="2"/>
              <a:buChar char="§"/>
            </a:pPr>
            <a:r>
              <a:rPr lang="en-GB" sz="1400" kern="0" dirty="0" smtClean="0">
                <a:solidFill>
                  <a:srgbClr val="0F2B74"/>
                </a:solidFill>
              </a:rPr>
              <a:t>Data aggregation, KPI trending, QoE vs. QoS X-correlation</a:t>
            </a:r>
            <a:endParaRPr lang="en-GB" sz="1400" kern="0" dirty="0">
              <a:solidFill>
                <a:srgbClr val="0F2B74"/>
              </a:solidFill>
            </a:endParaRPr>
          </a:p>
        </p:txBody>
      </p:sp>
      <p:sp>
        <p:nvSpPr>
          <p:cNvPr id="14" name="Rectangle 13"/>
          <p:cNvSpPr/>
          <p:nvPr/>
        </p:nvSpPr>
        <p:spPr>
          <a:xfrm>
            <a:off x="2690478" y="3835141"/>
            <a:ext cx="6201522" cy="824841"/>
          </a:xfrm>
          <a:prstGeom prst="rect">
            <a:avLst/>
          </a:prstGeom>
        </p:spPr>
        <p:txBody>
          <a:bodyPr wrap="square">
            <a:spAutoFit/>
          </a:bodyPr>
          <a:lstStyle/>
          <a:p>
            <a:pPr marL="342900" lvl="0" indent="-342900" fontAlgn="base">
              <a:spcBef>
                <a:spcPct val="20000"/>
              </a:spcBef>
              <a:spcAft>
                <a:spcPct val="0"/>
              </a:spcAft>
              <a:buFont typeface="Wingdings" pitchFamily="2" charset="2"/>
              <a:buChar char="§"/>
            </a:pPr>
            <a:r>
              <a:rPr lang="en-GB" sz="1400" kern="0" dirty="0" smtClean="0">
                <a:solidFill>
                  <a:srgbClr val="0F2B74"/>
                </a:solidFill>
              </a:rPr>
              <a:t>QoS “agent” monitoring end-user behaviour and QoS</a:t>
            </a:r>
          </a:p>
          <a:p>
            <a:pPr marL="342900" lvl="0" indent="-342900" fontAlgn="base">
              <a:spcBef>
                <a:spcPct val="20000"/>
              </a:spcBef>
              <a:spcAft>
                <a:spcPct val="0"/>
              </a:spcAft>
              <a:buFont typeface="Wingdings" pitchFamily="2" charset="2"/>
              <a:buChar char="§"/>
            </a:pPr>
            <a:r>
              <a:rPr lang="en-GB" sz="1400" kern="0" dirty="0" smtClean="0">
                <a:solidFill>
                  <a:srgbClr val="0F2B74"/>
                </a:solidFill>
              </a:rPr>
              <a:t>User interface for QoE polls</a:t>
            </a:r>
            <a:r>
              <a:rPr lang="en-GB" sz="1400" kern="0" dirty="0">
                <a:solidFill>
                  <a:srgbClr val="0F2B74"/>
                </a:solidFill>
              </a:rPr>
              <a:t> </a:t>
            </a:r>
            <a:r>
              <a:rPr lang="en-GB" sz="1400" kern="0" dirty="0" smtClean="0">
                <a:solidFill>
                  <a:srgbClr val="0F2B74"/>
                </a:solidFill>
              </a:rPr>
              <a:t>and end-user feedback</a:t>
            </a:r>
          </a:p>
          <a:p>
            <a:pPr marL="342900" lvl="0" indent="-342900" fontAlgn="base">
              <a:spcBef>
                <a:spcPct val="20000"/>
              </a:spcBef>
              <a:spcAft>
                <a:spcPct val="0"/>
              </a:spcAft>
              <a:buFont typeface="Wingdings" pitchFamily="2" charset="2"/>
              <a:buChar char="§"/>
            </a:pPr>
            <a:r>
              <a:rPr lang="en-GB" sz="1400" kern="0" dirty="0" smtClean="0">
                <a:solidFill>
                  <a:srgbClr val="0F2B74"/>
                </a:solidFill>
              </a:rPr>
              <a:t>Send KPI values and QoE poll answers to </a:t>
            </a:r>
            <a:r>
              <a:rPr lang="en-GB" sz="1400" kern="0" dirty="0" err="1" smtClean="0">
                <a:solidFill>
                  <a:srgbClr val="0F2B74"/>
                </a:solidFill>
              </a:rPr>
              <a:t>QoE</a:t>
            </a:r>
            <a:r>
              <a:rPr lang="en-GB" sz="1400" kern="0" dirty="0" smtClean="0">
                <a:solidFill>
                  <a:srgbClr val="0F2B74"/>
                </a:solidFill>
              </a:rPr>
              <a:t> server</a:t>
            </a:r>
          </a:p>
        </p:txBody>
      </p:sp>
      <p:pic>
        <p:nvPicPr>
          <p:cNvPr id="15" name="Picture 8"/>
          <p:cNvPicPr>
            <a:picLocks noChangeAspect="1" noChangeArrowheads="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backgroundRemoval t="1676" b="100000" l="1064" r="98582"/>
                    </a14:imgEffect>
                  </a14:imgLayer>
                </a14:imgProps>
              </a:ext>
              <a:ext uri="{28A0092B-C50C-407E-A947-70E740481C1C}">
                <a14:useLocalDpi xmlns:a14="http://schemas.microsoft.com/office/drawing/2010/main" val="0"/>
              </a:ext>
            </a:extLst>
          </a:blip>
          <a:srcRect/>
          <a:stretch>
            <a:fillRect/>
          </a:stretch>
        </p:blipFill>
        <p:spPr bwMode="auto">
          <a:xfrm>
            <a:off x="420877" y="2067694"/>
            <a:ext cx="2155412" cy="1368152"/>
          </a:xfrm>
          <a:prstGeom prst="rect">
            <a:avLst/>
          </a:prstGeom>
          <a:noFill/>
          <a:ln>
            <a:noFill/>
          </a:ln>
          <a:scene3d>
            <a:camera prst="orthographicFront">
              <a:rot lat="30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195269" y="2067694"/>
            <a:ext cx="924903" cy="1440160"/>
            <a:chOff x="5420607" y="2549875"/>
            <a:chExt cx="924903" cy="1728192"/>
          </a:xfrm>
        </p:grpSpPr>
        <p:sp>
          <p:nvSpPr>
            <p:cNvPr id="17" name="Up Arrow 16"/>
            <p:cNvSpPr/>
            <p:nvPr/>
          </p:nvSpPr>
          <p:spPr bwMode="auto">
            <a:xfrm>
              <a:off x="5795848" y="2549875"/>
              <a:ext cx="174419" cy="1728192"/>
            </a:xfrm>
            <a:prstGeom prst="upArrow">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18" name="Flowchart: Document 17"/>
            <p:cNvSpPr/>
            <p:nvPr/>
          </p:nvSpPr>
          <p:spPr bwMode="auto">
            <a:xfrm>
              <a:off x="5420607" y="3041214"/>
              <a:ext cx="924903" cy="745514"/>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ＭＳ Ｐゴシック" charset="-128"/>
                </a:rPr>
                <a:t>QoS</a:t>
              </a:r>
            </a:p>
          </p:txBody>
        </p:sp>
      </p:grpSp>
      <p:grpSp>
        <p:nvGrpSpPr>
          <p:cNvPr id="19" name="Group 18"/>
          <p:cNvGrpSpPr/>
          <p:nvPr/>
        </p:nvGrpSpPr>
        <p:grpSpPr>
          <a:xfrm>
            <a:off x="6293391" y="2067694"/>
            <a:ext cx="924903" cy="1440160"/>
            <a:chOff x="6518729" y="2549875"/>
            <a:chExt cx="924903" cy="1728192"/>
          </a:xfrm>
        </p:grpSpPr>
        <p:sp>
          <p:nvSpPr>
            <p:cNvPr id="20" name="Up Arrow 19"/>
            <p:cNvSpPr/>
            <p:nvPr/>
          </p:nvSpPr>
          <p:spPr bwMode="auto">
            <a:xfrm>
              <a:off x="6893970" y="2549875"/>
              <a:ext cx="174419" cy="1728192"/>
            </a:xfrm>
            <a:prstGeom prst="upArrow">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21" name="Flowchart: Document 20"/>
            <p:cNvSpPr/>
            <p:nvPr/>
          </p:nvSpPr>
          <p:spPr bwMode="auto">
            <a:xfrm>
              <a:off x="6518729" y="3041214"/>
              <a:ext cx="924903" cy="745514"/>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ＭＳ Ｐゴシック" charset="-128"/>
                </a:rPr>
                <a:t>QoE</a:t>
              </a:r>
            </a:p>
          </p:txBody>
        </p:sp>
      </p:grpSp>
      <p:grpSp>
        <p:nvGrpSpPr>
          <p:cNvPr id="22" name="Group 21"/>
          <p:cNvGrpSpPr/>
          <p:nvPr/>
        </p:nvGrpSpPr>
        <p:grpSpPr>
          <a:xfrm>
            <a:off x="7391513" y="2067694"/>
            <a:ext cx="924903" cy="1440160"/>
            <a:chOff x="7616851" y="2549875"/>
            <a:chExt cx="924903" cy="1728192"/>
          </a:xfrm>
        </p:grpSpPr>
        <p:sp>
          <p:nvSpPr>
            <p:cNvPr id="23" name="Up Arrow 22"/>
            <p:cNvSpPr/>
            <p:nvPr/>
          </p:nvSpPr>
          <p:spPr bwMode="auto">
            <a:xfrm>
              <a:off x="7992092" y="2549875"/>
              <a:ext cx="174419" cy="1728192"/>
            </a:xfrm>
            <a:prstGeom prst="upArrow">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24" name="Flowchart: Document 23"/>
            <p:cNvSpPr/>
            <p:nvPr/>
          </p:nvSpPr>
          <p:spPr bwMode="auto">
            <a:xfrm>
              <a:off x="7616851" y="3041214"/>
              <a:ext cx="924903" cy="745514"/>
            </a:xfrm>
            <a:prstGeom prst="flowChartDocumen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ＭＳ Ｐゴシック" charset="-128"/>
                </a:rPr>
                <a:t>Meta</a:t>
              </a:r>
            </a:p>
          </p:txBody>
        </p:sp>
      </p:grpSp>
      <p:grpSp>
        <p:nvGrpSpPr>
          <p:cNvPr id="25" name="Group 24"/>
          <p:cNvGrpSpPr/>
          <p:nvPr/>
        </p:nvGrpSpPr>
        <p:grpSpPr>
          <a:xfrm>
            <a:off x="3008340" y="2067694"/>
            <a:ext cx="924903" cy="1440160"/>
            <a:chOff x="3233678" y="2549875"/>
            <a:chExt cx="924903" cy="1728192"/>
          </a:xfrm>
        </p:grpSpPr>
        <p:sp>
          <p:nvSpPr>
            <p:cNvPr id="26" name="Up Arrow 25"/>
            <p:cNvSpPr/>
            <p:nvPr/>
          </p:nvSpPr>
          <p:spPr bwMode="auto">
            <a:xfrm rot="10800000">
              <a:off x="3608919" y="2549875"/>
              <a:ext cx="174419" cy="1728192"/>
            </a:xfrm>
            <a:prstGeom prst="up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27" name="Flowchart: Document 26"/>
            <p:cNvSpPr/>
            <p:nvPr/>
          </p:nvSpPr>
          <p:spPr bwMode="auto">
            <a:xfrm>
              <a:off x="3233678" y="3041214"/>
              <a:ext cx="924903" cy="745514"/>
            </a:xfrm>
            <a:prstGeom prst="flowChartDocumen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mj-lt"/>
                  <a:ea typeface="ＭＳ Ｐゴシック" charset="-128"/>
                </a:rPr>
                <a:t>Config</a:t>
              </a:r>
              <a:r>
                <a:rPr kumimoji="0" lang="en-GB" sz="1600" b="0" i="0" u="none" strike="noStrike" cap="none" normalizeH="0" baseline="0" dirty="0" smtClean="0">
                  <a:ln>
                    <a:noFill/>
                  </a:ln>
                  <a:solidFill>
                    <a:schemeClr val="tx1"/>
                  </a:solidFill>
                  <a:effectLst/>
                  <a:latin typeface="+mj-lt"/>
                  <a:ea typeface="ＭＳ Ｐゴシック" charset="-128"/>
                </a:rPr>
                <a:t>.</a:t>
              </a:r>
            </a:p>
          </p:txBody>
        </p:sp>
      </p:grpSp>
      <p:grpSp>
        <p:nvGrpSpPr>
          <p:cNvPr id="28" name="Group 27"/>
          <p:cNvGrpSpPr/>
          <p:nvPr/>
        </p:nvGrpSpPr>
        <p:grpSpPr>
          <a:xfrm>
            <a:off x="4106462" y="2067694"/>
            <a:ext cx="924903" cy="1440160"/>
            <a:chOff x="4331800" y="2549875"/>
            <a:chExt cx="924903" cy="1728192"/>
          </a:xfrm>
        </p:grpSpPr>
        <p:sp>
          <p:nvSpPr>
            <p:cNvPr id="29" name="Up Arrow 28"/>
            <p:cNvSpPr/>
            <p:nvPr/>
          </p:nvSpPr>
          <p:spPr bwMode="auto">
            <a:xfrm rot="10800000">
              <a:off x="4707041" y="2549875"/>
              <a:ext cx="174419" cy="1728192"/>
            </a:xfrm>
            <a:prstGeom prst="up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30" name="Flowchart: Document 29"/>
            <p:cNvSpPr/>
            <p:nvPr/>
          </p:nvSpPr>
          <p:spPr bwMode="auto">
            <a:xfrm>
              <a:off x="4331800" y="3041214"/>
              <a:ext cx="924903" cy="745514"/>
            </a:xfrm>
            <a:prstGeom prst="flowChartDocumen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mj-lt"/>
                  <a:ea typeface="ＭＳ Ｐゴシック" charset="-128"/>
                </a:rPr>
                <a:t>QoE?</a:t>
              </a:r>
            </a:p>
          </p:txBody>
        </p:sp>
      </p:grpSp>
      <p:grpSp>
        <p:nvGrpSpPr>
          <p:cNvPr id="31" name="Group 30"/>
          <p:cNvGrpSpPr/>
          <p:nvPr/>
        </p:nvGrpSpPr>
        <p:grpSpPr>
          <a:xfrm>
            <a:off x="-9525" y="0"/>
            <a:ext cx="7029797" cy="619899"/>
            <a:chOff x="0" y="291795"/>
            <a:chExt cx="4375147" cy="911803"/>
          </a:xfrm>
        </p:grpSpPr>
        <p:sp>
          <p:nvSpPr>
            <p:cNvPr id="32"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Example system with smartphone agent</a:t>
              </a:r>
              <a:endParaRPr lang="en-GB" sz="2400" dirty="0"/>
            </a:p>
          </p:txBody>
        </p:sp>
        <p:cxnSp>
          <p:nvCxnSpPr>
            <p:cNvPr id="33" name="Straight Connector 32"/>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09395764"/>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16" presetClass="entr" presetSubtype="4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outHorizontal)">
                                      <p:cBhvr>
                                        <p:cTn id="25" dur="500"/>
                                        <p:tgtEl>
                                          <p:spTgt spid="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par>
                                <p:cTn id="50" presetID="2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55576" y="2201759"/>
            <a:ext cx="7704856" cy="2784309"/>
            <a:chOff x="755576" y="2201759"/>
            <a:chExt cx="7704856" cy="2784309"/>
          </a:xfrm>
        </p:grpSpPr>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2201759"/>
              <a:ext cx="2088232" cy="2784309"/>
            </a:xfrm>
            <a:prstGeom prst="rect">
              <a:avLst/>
            </a:prstGeom>
          </p:spPr>
        </p:pic>
        <p:sp>
          <p:nvSpPr>
            <p:cNvPr id="5" name="Rectangle 4"/>
            <p:cNvSpPr/>
            <p:nvPr/>
          </p:nvSpPr>
          <p:spPr>
            <a:xfrm>
              <a:off x="755576" y="2571750"/>
              <a:ext cx="5544616" cy="2088232"/>
            </a:xfrm>
            <a:prstGeom prst="rect">
              <a:avLst/>
            </a:prstGeom>
          </p:spPr>
          <p:style>
            <a:lnRef idx="2">
              <a:schemeClr val="accent1"/>
            </a:lnRef>
            <a:fillRef idx="1">
              <a:schemeClr val="lt1"/>
            </a:fillRef>
            <a:effectRef idx="0">
              <a:schemeClr val="accent1"/>
            </a:effectRef>
            <a:fontRef idx="minor">
              <a:schemeClr val="dk1"/>
            </a:fontRef>
          </p:style>
          <p:txBody>
            <a:bodyPr wrap="square" lIns="144000" rIns="144000" anchor="ctr">
              <a:noAutofit/>
            </a:bodyPr>
            <a:lstStyle/>
            <a:p>
              <a:pPr lvl="0" algn="ctr" defTabSz="914400" fontAlgn="base">
                <a:spcBef>
                  <a:spcPct val="20000"/>
                </a:spcBef>
              </a:pPr>
              <a:r>
                <a:rPr lang="en-GB" sz="2200" kern="0" dirty="0" smtClean="0">
                  <a:solidFill>
                    <a:srgbClr val="0F2B74"/>
                  </a:solidFill>
                </a:rPr>
                <a:t>HOW ABOUT A HYBRID SOLUTION?</a:t>
              </a:r>
            </a:p>
            <a:p>
              <a:pPr marL="342900" lvl="0" indent="-342900" defTabSz="914400" fontAlgn="base">
                <a:spcBef>
                  <a:spcPts val="1200"/>
                </a:spcBef>
                <a:spcAft>
                  <a:spcPct val="0"/>
                </a:spcAft>
                <a:buFont typeface="+mj-lt"/>
                <a:buAutoNum type="arabicPeriod"/>
              </a:pPr>
              <a:r>
                <a:rPr lang="en-GB" kern="0" dirty="0" smtClean="0">
                  <a:solidFill>
                    <a:srgbClr val="0F2B74"/>
                  </a:solidFill>
                </a:rPr>
                <a:t>QoE–QoS </a:t>
              </a:r>
              <a:r>
                <a:rPr lang="en-GB" kern="0" dirty="0">
                  <a:solidFill>
                    <a:srgbClr val="0F2B74"/>
                  </a:solidFill>
                </a:rPr>
                <a:t>modelling with smartphone agents in </a:t>
              </a:r>
              <a:r>
                <a:rPr lang="en-GB" kern="0" dirty="0" smtClean="0">
                  <a:solidFill>
                    <a:srgbClr val="0F2B74"/>
                  </a:solidFill>
                </a:rPr>
                <a:t>limited </a:t>
              </a:r>
              <a:r>
                <a:rPr lang="en-GB" kern="0" dirty="0">
                  <a:solidFill>
                    <a:srgbClr val="0F2B74"/>
                  </a:solidFill>
                </a:rPr>
                <a:t>user group</a:t>
              </a:r>
            </a:p>
            <a:p>
              <a:pPr marL="342900" lvl="0" indent="-342900" defTabSz="914400" fontAlgn="base">
                <a:spcBef>
                  <a:spcPts val="1200"/>
                </a:spcBef>
                <a:spcAft>
                  <a:spcPct val="0"/>
                </a:spcAft>
                <a:buFont typeface="+mj-lt"/>
                <a:buAutoNum type="arabicPeriod"/>
              </a:pPr>
              <a:r>
                <a:rPr lang="en-GB" kern="0" dirty="0" smtClean="0">
                  <a:solidFill>
                    <a:srgbClr val="0F2B74"/>
                  </a:solidFill>
                </a:rPr>
                <a:t>Apply model </a:t>
              </a:r>
              <a:r>
                <a:rPr lang="en-GB" kern="0" dirty="0">
                  <a:solidFill>
                    <a:srgbClr val="0F2B74"/>
                  </a:solidFill>
                </a:rPr>
                <a:t>in probe data to obtain network wide exposure to QoE</a:t>
              </a:r>
            </a:p>
          </p:txBody>
        </p:sp>
      </p:grpSp>
      <p:sp>
        <p:nvSpPr>
          <p:cNvPr id="6" name="Rectangle 5"/>
          <p:cNvSpPr/>
          <p:nvPr/>
        </p:nvSpPr>
        <p:spPr bwMode="auto">
          <a:xfrm>
            <a:off x="-772203" y="987575"/>
            <a:ext cx="8584563" cy="1296143"/>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152000" tIns="45720" rIns="91440" bIns="45720" numCol="1" rtlCol="0" anchor="ctr" anchorCtr="0" compatLnSpc="1">
            <a:prstTxWarp prst="textNoShape">
              <a:avLst/>
            </a:prstTxWarp>
          </a:bodyPr>
          <a:lstStyle/>
          <a:p>
            <a:pPr lvl="0" defTabSz="914400" fontAlgn="base">
              <a:spcBef>
                <a:spcPct val="20000"/>
              </a:spcBef>
              <a:spcAft>
                <a:spcPct val="0"/>
              </a:spcAft>
            </a:pPr>
            <a:r>
              <a:rPr lang="en-GB" kern="0" dirty="0">
                <a:solidFill>
                  <a:schemeClr val="bg2"/>
                </a:solidFill>
              </a:rPr>
              <a:t>PROBLEM SETTING:</a:t>
            </a:r>
          </a:p>
          <a:p>
            <a:pPr marL="342861" lvl="0" indent="-342861" defTabSz="914400" fontAlgn="base">
              <a:spcBef>
                <a:spcPct val="20000"/>
              </a:spcBef>
              <a:spcAft>
                <a:spcPct val="0"/>
              </a:spcAft>
              <a:buFont typeface="Wingdings" pitchFamily="2" charset="2"/>
              <a:buChar char="§"/>
            </a:pPr>
            <a:r>
              <a:rPr lang="en-GB" kern="0" dirty="0">
                <a:solidFill>
                  <a:schemeClr val="bg2"/>
                </a:solidFill>
              </a:rPr>
              <a:t>Smartphone agents: </a:t>
            </a:r>
            <a:r>
              <a:rPr lang="en-GB" kern="0" dirty="0" smtClean="0">
                <a:solidFill>
                  <a:schemeClr val="bg2"/>
                </a:solidFill>
              </a:rPr>
              <a:t>sufficient detail but rollout </a:t>
            </a:r>
            <a:r>
              <a:rPr lang="en-GB" kern="0" dirty="0">
                <a:solidFill>
                  <a:schemeClr val="bg2"/>
                </a:solidFill>
              </a:rPr>
              <a:t>challenges</a:t>
            </a:r>
          </a:p>
          <a:p>
            <a:pPr marL="342861" lvl="0" indent="-342861" defTabSz="914400" fontAlgn="base">
              <a:spcBef>
                <a:spcPct val="20000"/>
              </a:spcBef>
              <a:spcAft>
                <a:spcPct val="0"/>
              </a:spcAft>
              <a:buFont typeface="Wingdings" pitchFamily="2" charset="2"/>
              <a:buChar char="§"/>
            </a:pPr>
            <a:r>
              <a:rPr lang="en-GB" kern="0" dirty="0">
                <a:solidFill>
                  <a:schemeClr val="bg2"/>
                </a:solidFill>
              </a:rPr>
              <a:t>NW probes: straightforward rollout </a:t>
            </a:r>
            <a:r>
              <a:rPr lang="en-GB" kern="0" dirty="0" smtClean="0">
                <a:solidFill>
                  <a:schemeClr val="bg2"/>
                </a:solidFill>
              </a:rPr>
              <a:t>but lack </a:t>
            </a:r>
            <a:r>
              <a:rPr lang="en-GB" kern="0" dirty="0">
                <a:solidFill>
                  <a:schemeClr val="bg2"/>
                </a:solidFill>
              </a:rPr>
              <a:t>of </a:t>
            </a:r>
            <a:r>
              <a:rPr lang="en-GB" kern="0" dirty="0" smtClean="0">
                <a:solidFill>
                  <a:schemeClr val="bg2"/>
                </a:solidFill>
              </a:rPr>
              <a:t>detail</a:t>
            </a:r>
            <a:endParaRPr lang="en-GB" kern="0" dirty="0">
              <a:solidFill>
                <a:schemeClr val="bg2"/>
              </a:solidFill>
            </a:endParaRPr>
          </a:p>
        </p:txBody>
      </p:sp>
      <p:grpSp>
        <p:nvGrpSpPr>
          <p:cNvPr id="9" name="Group 8"/>
          <p:cNvGrpSpPr/>
          <p:nvPr/>
        </p:nvGrpSpPr>
        <p:grpSpPr>
          <a:xfrm>
            <a:off x="-9525" y="0"/>
            <a:ext cx="7029797" cy="619899"/>
            <a:chOff x="0" y="291795"/>
            <a:chExt cx="4375147" cy="911803"/>
          </a:xfrm>
        </p:grpSpPr>
        <p:sp>
          <p:nvSpPr>
            <p:cNvPr id="10"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Hybrid solution</a:t>
              </a:r>
              <a:endParaRPr lang="en-GB" sz="2400" dirty="0"/>
            </a:p>
          </p:txBody>
        </p:sp>
        <p:cxnSp>
          <p:nvCxnSpPr>
            <p:cNvPr id="11" name="Straight Connector 10"/>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18828717"/>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300192" y="3179752"/>
            <a:ext cx="2187517" cy="1696254"/>
          </a:xfrm>
          <a:prstGeom prst="rect">
            <a:avLst/>
          </a:prstGeom>
          <a:solidFill>
            <a:schemeClr val="bg2"/>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grpSp>
        <p:nvGrpSpPr>
          <p:cNvPr id="5" name="Group 4"/>
          <p:cNvGrpSpPr/>
          <p:nvPr/>
        </p:nvGrpSpPr>
        <p:grpSpPr>
          <a:xfrm>
            <a:off x="739709" y="1131590"/>
            <a:ext cx="1456027" cy="911864"/>
            <a:chOff x="5940152" y="5800107"/>
            <a:chExt cx="1691476" cy="1013269"/>
          </a:xfrm>
        </p:grpSpPr>
        <p:pic>
          <p:nvPicPr>
            <p:cNvPr id="6" name="Picture 10"/>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5800107"/>
              <a:ext cx="1080969" cy="797245"/>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402" y="6030153"/>
              <a:ext cx="989226" cy="783223"/>
            </a:xfrm>
            <a:prstGeom prst="rect">
              <a:avLst/>
            </a:prstGeom>
            <a:noFill/>
            <a:ln w="9525">
              <a:noFill/>
              <a:miter lim="800000"/>
              <a:headEnd/>
              <a:tailEnd/>
            </a:ln>
          </p:spPr>
        </p:pic>
      </p:grpSp>
      <p:pic>
        <p:nvPicPr>
          <p:cNvPr id="8" name="Picture 5"/>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3613" y="1108988"/>
            <a:ext cx="788534" cy="96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2902" b="98681" l="1073" r="97496">
                        <a14:foregroundMark x1="21467" y1="89182" x2="24687" y2="73087"/>
                        <a14:foregroundMark x1="24866" y1="72296" x2="26834" y2="68338"/>
                        <a14:foregroundMark x1="27013" y1="68074" x2="30233" y2="65172"/>
                        <a14:foregroundMark x1="68515" y1="92084" x2="76386" y2="83113"/>
                        <a14:foregroundMark x1="77996" y1="93931" x2="85868" y2="84697"/>
                        <a14:foregroundMark x1="83363" y1="74406" x2="90340" y2="75726"/>
                        <a14:foregroundMark x1="89982" y1="84960" x2="91950" y2="80475"/>
                        <a14:foregroundMark x1="86047" y1="84433" x2="86941" y2="82058"/>
                        <a14:foregroundMark x1="86225" y1="77045" x2="86762" y2="79420"/>
                        <a14:foregroundMark x1="92665" y1="93668" x2="95528" y2="88127"/>
                        <a14:foregroundMark x1="92487" y1="78364" x2="95886" y2="82586"/>
                        <a14:foregroundMark x1="18784" y1="87863" x2="20394" y2="88391"/>
                        <a14:foregroundMark x1="22540" y1="89446" x2="24508" y2="88391"/>
                        <a14:foregroundMark x1="24508" y1="88127" x2="25403" y2="87863"/>
                        <a14:foregroundMark x1="28086" y1="88918" x2="32021" y2="89974"/>
                        <a14:foregroundMark x1="32737" y1="90501" x2="34347" y2="88391"/>
                        <a14:foregroundMark x1="37388" y1="89974" x2="42397" y2="91029"/>
                        <a14:foregroundMark x1="42397" y1="90765" x2="43649" y2="89446"/>
                        <a14:foregroundMark x1="46691" y1="89710" x2="48837" y2="91029"/>
                        <a14:foregroundMark x1="49195" y1="92084" x2="52415" y2="91293"/>
                        <a14:foregroundMark x1="52236" y1="91557" x2="53488" y2="89974"/>
                        <a14:foregroundMark x1="49374" y1="92084" x2="46869" y2="91029"/>
                        <a14:foregroundMark x1="55456" y1="79683" x2="53488" y2="89446"/>
                        <a14:foregroundMark x1="55098" y1="78892" x2="55277" y2="76517"/>
                        <a14:foregroundMark x1="55456" y1="76781" x2="59034" y2="78892"/>
                        <a14:foregroundMark x1="59571" y1="79156" x2="67979" y2="78892"/>
                        <a14:foregroundMark x1="53488" y1="71768" x2="61717" y2="77309"/>
                        <a14:foregroundMark x1="58140" y1="74670" x2="61002" y2="75726"/>
                        <a14:foregroundMark x1="68336" y1="94723" x2="70483" y2="95251"/>
                        <a14:foregroundMark x1="70841" y1="95515" x2="75850" y2="89182"/>
                        <a14:foregroundMark x1="75850" y1="89182" x2="78175" y2="80739"/>
                        <a14:foregroundMark x1="71020" y1="95251" x2="92308" y2="96042"/>
                        <a14:foregroundMark x1="32916" y1="89710" x2="49553" y2="83113"/>
                        <a14:foregroundMark x1="19141" y1="90237" x2="50984" y2="92612"/>
                        <a14:foregroundMark x1="29159" y1="74142" x2="48301" y2="74934"/>
                        <a14:foregroundMark x1="44186" y1="71768" x2="47227" y2="73351"/>
                      </a14:backgroundRemoval>
                    </a14:imgEffect>
                  </a14:imgLayer>
                </a14:imgProps>
              </a:ext>
              <a:ext uri="{28A0092B-C50C-407E-A947-70E740481C1C}">
                <a14:useLocalDpi xmlns:a14="http://schemas.microsoft.com/office/drawing/2010/main" val="0"/>
              </a:ext>
            </a:extLst>
          </a:blip>
          <a:srcRect/>
          <a:stretch>
            <a:fillRect/>
          </a:stretch>
        </p:blipFill>
        <p:spPr bwMode="auto">
          <a:xfrm>
            <a:off x="6395980" y="1131590"/>
            <a:ext cx="1659958" cy="112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623" y="3507854"/>
            <a:ext cx="1562958" cy="93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3606210"/>
            <a:ext cx="1728192" cy="111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Brace 11"/>
          <p:cNvSpPr/>
          <p:nvPr/>
        </p:nvSpPr>
        <p:spPr bwMode="auto">
          <a:xfrm rot="5400000">
            <a:off x="4353438" y="-1056045"/>
            <a:ext cx="423480" cy="7408171"/>
          </a:xfrm>
          <a:prstGeom prst="rightBrace">
            <a:avLst>
              <a:gd name="adj1" fmla="val 74124"/>
              <a:gd name="adj2" fmla="val 15148"/>
            </a:avLst>
          </a:prstGeom>
          <a:noFill/>
          <a:ln w="28575" cap="flat" cmpd="sng" algn="ctr">
            <a:solidFill>
              <a:srgbClr val="1F499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a typeface="ＭＳ Ｐゴシック" charset="-128"/>
            </a:endParaRPr>
          </a:p>
        </p:txBody>
      </p:sp>
      <p:sp>
        <p:nvSpPr>
          <p:cNvPr id="19" name="TextBox 18"/>
          <p:cNvSpPr txBox="1"/>
          <p:nvPr/>
        </p:nvSpPr>
        <p:spPr>
          <a:xfrm>
            <a:off x="4932040" y="699542"/>
            <a:ext cx="1152128" cy="707886"/>
          </a:xfrm>
          <a:prstGeom prst="rect">
            <a:avLst/>
          </a:prstGeom>
          <a:noFill/>
        </p:spPr>
        <p:txBody>
          <a:bodyPr wrap="square" rtlCol="0">
            <a:spAutoFit/>
          </a:bodyPr>
          <a:lstStyle/>
          <a:p>
            <a:pPr algn="ctr"/>
            <a:r>
              <a:rPr lang="en-GB" sz="1000" b="1" dirty="0" smtClean="0"/>
              <a:t>Automatic  Service </a:t>
            </a:r>
          </a:p>
          <a:p>
            <a:pPr algn="ctr"/>
            <a:r>
              <a:rPr lang="en-GB" sz="1000" b="1" dirty="0" smtClean="0"/>
              <a:t>Assurance Monitoring</a:t>
            </a:r>
          </a:p>
        </p:txBody>
      </p:sp>
      <p:sp>
        <p:nvSpPr>
          <p:cNvPr id="20" name="TextBox 19"/>
          <p:cNvSpPr txBox="1"/>
          <p:nvPr/>
        </p:nvSpPr>
        <p:spPr>
          <a:xfrm>
            <a:off x="6372200" y="699542"/>
            <a:ext cx="1707519" cy="400110"/>
          </a:xfrm>
          <a:prstGeom prst="rect">
            <a:avLst/>
          </a:prstGeom>
          <a:noFill/>
        </p:spPr>
        <p:txBody>
          <a:bodyPr wrap="none" rtlCol="0">
            <a:spAutoFit/>
          </a:bodyPr>
          <a:lstStyle/>
          <a:p>
            <a:pPr algn="ctr"/>
            <a:r>
              <a:rPr lang="en-GB" sz="1000" b="1" dirty="0" smtClean="0"/>
              <a:t>Benchmark &amp; Quality</a:t>
            </a:r>
          </a:p>
          <a:p>
            <a:pPr algn="ctr"/>
            <a:r>
              <a:rPr lang="en-GB" sz="1000" b="1" dirty="0" smtClean="0"/>
              <a:t>Measurements</a:t>
            </a:r>
            <a:endParaRPr lang="en-GB" sz="1000" b="1" dirty="0"/>
          </a:p>
        </p:txBody>
      </p:sp>
      <p:sp>
        <p:nvSpPr>
          <p:cNvPr id="21" name="TextBox 20"/>
          <p:cNvSpPr txBox="1"/>
          <p:nvPr/>
        </p:nvSpPr>
        <p:spPr>
          <a:xfrm>
            <a:off x="6444543" y="3227377"/>
            <a:ext cx="1755609" cy="400110"/>
          </a:xfrm>
          <a:prstGeom prst="rect">
            <a:avLst/>
          </a:prstGeom>
          <a:noFill/>
        </p:spPr>
        <p:txBody>
          <a:bodyPr wrap="none" rtlCol="0">
            <a:spAutoFit/>
          </a:bodyPr>
          <a:lstStyle>
            <a:defPPr>
              <a:defRPr lang="nl-NL"/>
            </a:defPPr>
            <a:lvl1pPr algn="ctr">
              <a:defRPr sz="1000" b="1"/>
            </a:lvl1pPr>
          </a:lstStyle>
          <a:p>
            <a:r>
              <a:rPr lang="en-GB" dirty="0" smtClean="0"/>
              <a:t>Customer Experience </a:t>
            </a:r>
          </a:p>
          <a:p>
            <a:r>
              <a:rPr lang="en-GB" dirty="0" smtClean="0"/>
              <a:t>Platform</a:t>
            </a:r>
            <a:endParaRPr lang="en-GB" dirty="0"/>
          </a:p>
        </p:txBody>
      </p:sp>
      <p:cxnSp>
        <p:nvCxnSpPr>
          <p:cNvPr id="22" name="Straight Arrow Connector 21"/>
          <p:cNvCxnSpPr/>
          <p:nvPr/>
        </p:nvCxnSpPr>
        <p:spPr bwMode="auto">
          <a:xfrm>
            <a:off x="7145238" y="2860636"/>
            <a:ext cx="0" cy="319116"/>
          </a:xfrm>
          <a:prstGeom prst="straightConnector1">
            <a:avLst/>
          </a:prstGeom>
          <a:solidFill>
            <a:schemeClr val="accent1"/>
          </a:solidFill>
          <a:ln w="28575" cap="flat" cmpd="sng" algn="ctr">
            <a:solidFill>
              <a:srgbClr val="1F4996"/>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308304" y="2749301"/>
            <a:ext cx="1296144" cy="400110"/>
          </a:xfrm>
          <a:prstGeom prst="rect">
            <a:avLst/>
          </a:prstGeom>
          <a:noFill/>
        </p:spPr>
        <p:txBody>
          <a:bodyPr wrap="square" rtlCol="0">
            <a:spAutoFit/>
          </a:bodyPr>
          <a:lstStyle/>
          <a:p>
            <a:r>
              <a:rPr lang="en-GB" sz="1000" dirty="0" smtClean="0">
                <a:solidFill>
                  <a:schemeClr val="accent3"/>
                </a:solidFill>
              </a:rPr>
              <a:t>Present QoS Results</a:t>
            </a:r>
            <a:endParaRPr lang="en-GB" sz="1000" dirty="0">
              <a:solidFill>
                <a:schemeClr val="accent3"/>
              </a:solidFill>
            </a:endParaRPr>
          </a:p>
        </p:txBody>
      </p:sp>
      <p:sp>
        <p:nvSpPr>
          <p:cNvPr id="24" name="TextBox 23"/>
          <p:cNvSpPr txBox="1"/>
          <p:nvPr/>
        </p:nvSpPr>
        <p:spPr>
          <a:xfrm>
            <a:off x="3665899" y="699542"/>
            <a:ext cx="1237839" cy="400110"/>
          </a:xfrm>
          <a:prstGeom prst="rect">
            <a:avLst/>
          </a:prstGeom>
          <a:noFill/>
        </p:spPr>
        <p:txBody>
          <a:bodyPr wrap="none" rtlCol="0">
            <a:spAutoFit/>
          </a:bodyPr>
          <a:lstStyle/>
          <a:p>
            <a:pPr algn="ctr"/>
            <a:r>
              <a:rPr lang="en-GB" sz="1000" b="1" dirty="0" smtClean="0"/>
              <a:t>End-user </a:t>
            </a:r>
            <a:r>
              <a:rPr lang="en-GB" sz="1000" b="1" dirty="0" err="1" smtClean="0"/>
              <a:t>Qos</a:t>
            </a:r>
            <a:endParaRPr lang="en-GB" sz="1000" b="1" dirty="0" smtClean="0"/>
          </a:p>
          <a:p>
            <a:pPr algn="ctr"/>
            <a:r>
              <a:rPr lang="en-GB" sz="1000" b="1" dirty="0" smtClean="0"/>
              <a:t>Measurements</a:t>
            </a:r>
            <a:endParaRPr lang="en-GB" sz="1000" b="1" dirty="0"/>
          </a:p>
        </p:txBody>
      </p:sp>
      <p:sp>
        <p:nvSpPr>
          <p:cNvPr id="25" name="TextBox 24"/>
          <p:cNvSpPr txBox="1"/>
          <p:nvPr/>
        </p:nvSpPr>
        <p:spPr>
          <a:xfrm>
            <a:off x="3803205" y="3179752"/>
            <a:ext cx="955710" cy="246221"/>
          </a:xfrm>
          <a:prstGeom prst="rect">
            <a:avLst/>
          </a:prstGeom>
          <a:noFill/>
        </p:spPr>
        <p:txBody>
          <a:bodyPr wrap="none" rtlCol="0">
            <a:spAutoFit/>
          </a:bodyPr>
          <a:lstStyle>
            <a:defPPr>
              <a:defRPr lang="nl-NL"/>
            </a:defPPr>
            <a:lvl1pPr algn="ctr">
              <a:defRPr sz="1000" b="1"/>
            </a:lvl1pPr>
          </a:lstStyle>
          <a:p>
            <a:r>
              <a:rPr lang="en-GB" dirty="0" smtClean="0"/>
              <a:t>QoE </a:t>
            </a:r>
            <a:r>
              <a:rPr lang="en-GB" dirty="0"/>
              <a:t>model</a:t>
            </a:r>
          </a:p>
        </p:txBody>
      </p:sp>
      <p:sp>
        <p:nvSpPr>
          <p:cNvPr id="26" name="Right Brace 25"/>
          <p:cNvSpPr/>
          <p:nvPr/>
        </p:nvSpPr>
        <p:spPr bwMode="auto">
          <a:xfrm rot="5400000">
            <a:off x="4353437" y="-1352642"/>
            <a:ext cx="423480" cy="7408170"/>
          </a:xfrm>
          <a:prstGeom prst="rightBrace">
            <a:avLst>
              <a:gd name="adj1" fmla="val 74124"/>
              <a:gd name="adj2" fmla="val 54022"/>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a typeface="ＭＳ Ｐゴシック" charset="-128"/>
            </a:endParaRPr>
          </a:p>
        </p:txBody>
      </p:sp>
      <p:cxnSp>
        <p:nvCxnSpPr>
          <p:cNvPr id="27" name="Straight Arrow Connector 26"/>
          <p:cNvCxnSpPr>
            <a:stCxn id="26" idx="1"/>
            <a:endCxn id="25" idx="0"/>
          </p:cNvCxnSpPr>
          <p:nvPr/>
        </p:nvCxnSpPr>
        <p:spPr bwMode="auto">
          <a:xfrm>
            <a:off x="4267220" y="2563183"/>
            <a:ext cx="13840" cy="616569"/>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2915816" y="4013373"/>
            <a:ext cx="530799" cy="0"/>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5102799" y="4013373"/>
            <a:ext cx="1069479" cy="0"/>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4418696" y="2749301"/>
            <a:ext cx="1943157" cy="400110"/>
          </a:xfrm>
          <a:prstGeom prst="rect">
            <a:avLst/>
          </a:prstGeom>
          <a:noFill/>
        </p:spPr>
        <p:txBody>
          <a:bodyPr wrap="square" rtlCol="0">
            <a:spAutoFit/>
          </a:bodyPr>
          <a:lstStyle/>
          <a:p>
            <a:r>
              <a:rPr lang="en-GB" sz="1000" dirty="0" smtClean="0">
                <a:solidFill>
                  <a:schemeClr val="accent3"/>
                </a:solidFill>
              </a:rPr>
              <a:t>Apply QoE model to measured QoS results</a:t>
            </a:r>
          </a:p>
        </p:txBody>
      </p:sp>
      <p:sp>
        <p:nvSpPr>
          <p:cNvPr id="31" name="TextBox 30"/>
          <p:cNvSpPr txBox="1"/>
          <p:nvPr/>
        </p:nvSpPr>
        <p:spPr>
          <a:xfrm>
            <a:off x="5174807" y="3601933"/>
            <a:ext cx="870751" cy="400110"/>
          </a:xfrm>
          <a:prstGeom prst="rect">
            <a:avLst/>
          </a:prstGeom>
          <a:noFill/>
        </p:spPr>
        <p:txBody>
          <a:bodyPr wrap="none" rtlCol="0">
            <a:spAutoFit/>
          </a:bodyPr>
          <a:lstStyle/>
          <a:p>
            <a:r>
              <a:rPr lang="en-GB" sz="1000" dirty="0" smtClean="0">
                <a:solidFill>
                  <a:schemeClr val="accent3"/>
                </a:solidFill>
              </a:rPr>
              <a:t>Calculated</a:t>
            </a:r>
          </a:p>
          <a:p>
            <a:r>
              <a:rPr lang="en-GB" sz="1000" dirty="0" smtClean="0">
                <a:solidFill>
                  <a:schemeClr val="accent3"/>
                </a:solidFill>
              </a:rPr>
              <a:t>MOS score</a:t>
            </a:r>
            <a:endParaRPr lang="en-GB" sz="1000" dirty="0">
              <a:solidFill>
                <a:schemeClr val="accent3"/>
              </a:solidFill>
            </a:endParaRPr>
          </a:p>
        </p:txBody>
      </p:sp>
      <p:sp>
        <p:nvSpPr>
          <p:cNvPr id="32" name="TextBox 31"/>
          <p:cNvSpPr txBox="1"/>
          <p:nvPr/>
        </p:nvSpPr>
        <p:spPr>
          <a:xfrm>
            <a:off x="1738064" y="3609231"/>
            <a:ext cx="1516360" cy="707886"/>
          </a:xfrm>
          <a:prstGeom prst="rect">
            <a:avLst/>
          </a:prstGeom>
          <a:noFill/>
        </p:spPr>
        <p:txBody>
          <a:bodyPr wrap="square" rtlCol="0">
            <a:spAutoFit/>
          </a:bodyPr>
          <a:lstStyle/>
          <a:p>
            <a:r>
              <a:rPr lang="en-GB" sz="1000" dirty="0" smtClean="0">
                <a:solidFill>
                  <a:schemeClr val="accent3"/>
                </a:solidFill>
              </a:rPr>
              <a:t>Tune QoE</a:t>
            </a:r>
          </a:p>
          <a:p>
            <a:r>
              <a:rPr lang="en-GB" sz="1000" dirty="0" smtClean="0">
                <a:solidFill>
                  <a:schemeClr val="accent3"/>
                </a:solidFill>
              </a:rPr>
              <a:t>model based on</a:t>
            </a:r>
          </a:p>
          <a:p>
            <a:r>
              <a:rPr lang="en-GB" sz="1000" dirty="0" smtClean="0">
                <a:solidFill>
                  <a:schemeClr val="accent3"/>
                </a:solidFill>
              </a:rPr>
              <a:t>controlled </a:t>
            </a:r>
          </a:p>
          <a:p>
            <a:r>
              <a:rPr lang="en-GB" sz="1000" dirty="0" smtClean="0">
                <a:solidFill>
                  <a:schemeClr val="accent3"/>
                </a:solidFill>
              </a:rPr>
              <a:t>CE Measurement  </a:t>
            </a:r>
          </a:p>
        </p:txBody>
      </p:sp>
      <p:pic>
        <p:nvPicPr>
          <p:cNvPr id="35" name="Picture 5"/>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211" y="3525087"/>
            <a:ext cx="788534" cy="96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2302071" y="1003021"/>
            <a:ext cx="1092235" cy="83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391855" y="699542"/>
            <a:ext cx="1138453" cy="400110"/>
          </a:xfrm>
          <a:prstGeom prst="rect">
            <a:avLst/>
          </a:prstGeom>
          <a:noFill/>
        </p:spPr>
        <p:txBody>
          <a:bodyPr wrap="none" rtlCol="0">
            <a:spAutoFit/>
          </a:bodyPr>
          <a:lstStyle/>
          <a:p>
            <a:pPr algn="ctr"/>
            <a:r>
              <a:rPr lang="en-GB" sz="1000" b="1" dirty="0" smtClean="0"/>
              <a:t>International</a:t>
            </a:r>
          </a:p>
          <a:p>
            <a:pPr algn="ctr"/>
            <a:r>
              <a:rPr lang="en-GB" sz="1000" b="1" dirty="0" smtClean="0"/>
              <a:t>Benchmarks</a:t>
            </a:r>
            <a:endParaRPr lang="en-GB" sz="1000" b="1" dirty="0"/>
          </a:p>
        </p:txBody>
      </p:sp>
      <p:pic>
        <p:nvPicPr>
          <p:cNvPr id="38" name="Picture 9"/>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0479" y="1370544"/>
            <a:ext cx="1209152" cy="86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5016" y="1366352"/>
            <a:ext cx="1209152" cy="86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755576" y="3179752"/>
            <a:ext cx="1956052" cy="246221"/>
          </a:xfrm>
          <a:prstGeom prst="rect">
            <a:avLst/>
          </a:prstGeom>
          <a:noFill/>
        </p:spPr>
        <p:txBody>
          <a:bodyPr wrap="square" rtlCol="0">
            <a:spAutoFit/>
          </a:bodyPr>
          <a:lstStyle/>
          <a:p>
            <a:pPr algn="ctr"/>
            <a:r>
              <a:rPr lang="en-GB" sz="1000" b="1" dirty="0" smtClean="0"/>
              <a:t>QoE Modelling Surveys</a:t>
            </a:r>
          </a:p>
        </p:txBody>
      </p:sp>
      <p:grpSp>
        <p:nvGrpSpPr>
          <p:cNvPr id="41" name="Groep 11"/>
          <p:cNvGrpSpPr/>
          <p:nvPr/>
        </p:nvGrpSpPr>
        <p:grpSpPr>
          <a:xfrm rot="2937270">
            <a:off x="4205655" y="1635719"/>
            <a:ext cx="348337" cy="657667"/>
            <a:chOff x="3221678" y="1124744"/>
            <a:chExt cx="2700643" cy="5098870"/>
          </a:xfrm>
        </p:grpSpPr>
        <p:pic>
          <p:nvPicPr>
            <p:cNvPr id="42" name="Image 4"/>
            <p:cNvPicPr>
              <a:picLocks noChangeAspect="1"/>
            </p:cNvPicPr>
            <p:nvPr/>
          </p:nvPicPr>
          <p:blipFill>
            <a:blip r:embed="rId11" cstate="print">
              <a:extLst>
                <a:ext uri="{BEBA8EAE-BF5A-486C-A8C5-ECC9F3942E4B}">
                  <a14:imgProps xmlns:a14="http://schemas.microsoft.com/office/drawing/2010/main">
                    <a14:imgLayer r:embed="rId12">
                      <a14:imgEffect>
                        <a14:backgroundRemoval t="670" b="98884" l="1688" r="96624">
                          <a14:foregroundMark x1="2954" y1="6696" x2="3376" y2="92857"/>
                          <a14:foregroundMark x1="2954" y1="6250" x2="11392" y2="1563"/>
                          <a14:foregroundMark x1="13080" y1="1339" x2="85654" y2="1339"/>
                          <a14:foregroundMark x1="87764" y1="1563" x2="91983" y2="3125"/>
                          <a14:foregroundMark x1="92827" y1="4241" x2="94515" y2="5357"/>
                          <a14:foregroundMark x1="95359" y1="6250" x2="95359" y2="91518"/>
                          <a14:foregroundMark x1="95359" y1="93973" x2="91139" y2="96652"/>
                          <a14:foregroundMark x1="89451" y1="97321" x2="86498" y2="98214"/>
                          <a14:foregroundMark x1="84810" y1="98438" x2="12658" y2="98214"/>
                          <a14:foregroundMark x1="11392" y1="98214" x2="3376" y2="93750"/>
                        </a14:backgroundRemoval>
                      </a14:imgEffect>
                    </a14:imgLayer>
                  </a14:imgProps>
                </a:ext>
                <a:ext uri="{28A0092B-C50C-407E-A947-70E740481C1C}">
                  <a14:useLocalDpi xmlns:a14="http://schemas.microsoft.com/office/drawing/2010/main" val="0"/>
                </a:ext>
              </a:extLst>
            </a:blip>
            <a:stretch>
              <a:fillRect/>
            </a:stretch>
          </p:blipFill>
          <p:spPr bwMode="auto">
            <a:xfrm>
              <a:off x="3221678" y="1124744"/>
              <a:ext cx="2700643" cy="509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hthoek 8"/>
            <p:cNvSpPr/>
            <p:nvPr/>
          </p:nvSpPr>
          <p:spPr bwMode="auto">
            <a:xfrm>
              <a:off x="3972113" y="2455008"/>
              <a:ext cx="1223560" cy="297248"/>
            </a:xfrm>
            <a:prstGeom prst="round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a typeface="ＭＳ Ｐゴシック" charset="-128"/>
              </a:endParaRPr>
            </a:p>
          </p:txBody>
        </p:sp>
        <p:pic>
          <p:nvPicPr>
            <p:cNvPr id="44" name="Picture 2" descr="KPN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51331" y="2455005"/>
              <a:ext cx="643799" cy="296066"/>
            </a:xfrm>
            <a:prstGeom prst="rect">
              <a:avLst/>
            </a:prstGeom>
            <a:noFill/>
          </p:spPr>
        </p:pic>
      </p:grpSp>
      <p:pic>
        <p:nvPicPr>
          <p:cNvPr id="45" name="Picture 2"/>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200" b="97800" l="9890" r="89890">
                        <a14:foregroundMark x1="49670" y1="5000" x2="80440" y2="37400"/>
                        <a14:foregroundMark x1="80440" y1="38800" x2="55824" y2="81200"/>
                        <a14:foregroundMark x1="48132" y1="93800" x2="83516" y2="37800"/>
                        <a14:foregroundMark x1="16923" y1="61400" x2="47253" y2="95600"/>
                        <a14:foregroundMark x1="16484" y1="59600" x2="47692" y2="4200"/>
                        <a14:foregroundMark x1="48352" y1="3400" x2="51648" y2="4200"/>
                        <a14:foregroundMark x1="52088" y1="3800" x2="81538" y2="33000"/>
                        <a14:foregroundMark x1="81538" y1="33000" x2="84396" y2="35000"/>
                        <a14:foregroundMark x1="84176" y1="35600" x2="83736" y2="37600"/>
                        <a14:foregroundMark x1="79780" y1="45200" x2="48791" y2="95800"/>
                        <a14:foregroundMark x1="83956" y1="38400" x2="80000" y2="45400"/>
                        <a14:foregroundMark x1="16044" y1="62800" x2="16044" y2="59800"/>
                        <a14:foregroundMark x1="16044" y1="63400" x2="45055" y2="95400"/>
                        <a14:foregroundMark x1="45495" y1="95400" x2="47473" y2="96400"/>
                      </a14:backgroundRemoval>
                    </a14:imgEffect>
                  </a14:imgLayer>
                </a14:imgProps>
              </a:ext>
              <a:ext uri="{28A0092B-C50C-407E-A947-70E740481C1C}">
                <a14:useLocalDpi xmlns:a14="http://schemas.microsoft.com/office/drawing/2010/main" val="0"/>
              </a:ext>
            </a:extLst>
          </a:blip>
          <a:srcRect/>
          <a:stretch>
            <a:fillRect/>
          </a:stretch>
        </p:blipFill>
        <p:spPr bwMode="auto">
          <a:xfrm>
            <a:off x="979485" y="3795886"/>
            <a:ext cx="870157" cy="95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595533" y="726816"/>
            <a:ext cx="1524777" cy="246221"/>
          </a:xfrm>
          <a:prstGeom prst="rect">
            <a:avLst/>
          </a:prstGeom>
          <a:noFill/>
        </p:spPr>
        <p:txBody>
          <a:bodyPr wrap="none" rtlCol="0">
            <a:spAutoFit/>
          </a:bodyPr>
          <a:lstStyle/>
          <a:p>
            <a:pPr algn="ctr"/>
            <a:r>
              <a:rPr lang="en-GB" sz="1000" b="1" dirty="0" smtClean="0"/>
              <a:t>Probes &amp; statistics</a:t>
            </a:r>
            <a:endParaRPr lang="en-GB" sz="1000" b="1" dirty="0"/>
          </a:p>
        </p:txBody>
      </p:sp>
      <p:grpSp>
        <p:nvGrpSpPr>
          <p:cNvPr id="47" name="Group 46"/>
          <p:cNvGrpSpPr/>
          <p:nvPr/>
        </p:nvGrpSpPr>
        <p:grpSpPr>
          <a:xfrm>
            <a:off x="-13652" y="-9108"/>
            <a:ext cx="7031871" cy="619898"/>
            <a:chOff x="14228" y="341532"/>
            <a:chExt cx="4376437" cy="911802"/>
          </a:xfrm>
        </p:grpSpPr>
        <p:sp>
          <p:nvSpPr>
            <p:cNvPr id="48" name="Content Placeholder 2"/>
            <p:cNvSpPr txBox="1">
              <a:spLocks/>
            </p:cNvSpPr>
            <p:nvPr/>
          </p:nvSpPr>
          <p:spPr bwMode="auto">
            <a:xfrm>
              <a:off x="15518" y="341532"/>
              <a:ext cx="4375147" cy="911802"/>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Example hybrid solution overview</a:t>
              </a:r>
              <a:endParaRPr lang="en-GB" sz="2400" dirty="0"/>
            </a:p>
          </p:txBody>
        </p:sp>
        <p:cxnSp>
          <p:nvCxnSpPr>
            <p:cNvPr id="49" name="Straight Connector 48"/>
            <p:cNvCxnSpPr/>
            <p:nvPr/>
          </p:nvCxnSpPr>
          <p:spPr bwMode="auto">
            <a:xfrm>
              <a:off x="14228" y="1220410"/>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852157553"/>
      </p:ext>
    </p:extLst>
  </p:cSld>
  <p:clrMapOvr>
    <a:masterClrMapping/>
  </p:clrMapOvr>
  <p:transition spd="med" advTm="7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1259632" y="969572"/>
            <a:ext cx="4446494" cy="3834426"/>
          </a:xfrm>
          <a:prstGeom prst="rect">
            <a:avLst/>
          </a:prstGeom>
          <a:noFill/>
          <a:ln>
            <a:noFill/>
          </a:ln>
          <a:extLst/>
        </p:spPr>
        <p:txBody>
          <a:bodyPr vert="horz" wrap="square" lIns="68580" tIns="34290" rIns="68580" bIns="3429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Arial" pitchFamily="34" charset="0"/>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Wingdings" pitchFamily="2" charset="2"/>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endParaRPr lang="fi-FI" sz="1800" b="1" dirty="0" smtClean="0"/>
          </a:p>
          <a:p>
            <a:r>
              <a:rPr lang="fi-FI" sz="1800" dirty="0"/>
              <a:t>Omnitele</a:t>
            </a:r>
          </a:p>
          <a:p>
            <a:r>
              <a:rPr lang="fi-FI" sz="1800" dirty="0"/>
              <a:t>Introduction to QoS and QoE</a:t>
            </a:r>
            <a:endParaRPr lang="en-GB" sz="1800" dirty="0"/>
          </a:p>
          <a:p>
            <a:r>
              <a:rPr lang="en-GB" sz="1800" dirty="0" err="1"/>
              <a:t>QoS</a:t>
            </a:r>
            <a:r>
              <a:rPr lang="en-GB" sz="1800" dirty="0"/>
              <a:t> / </a:t>
            </a:r>
            <a:r>
              <a:rPr lang="en-GB" sz="1800" dirty="0" err="1"/>
              <a:t>QoE</a:t>
            </a:r>
            <a:r>
              <a:rPr lang="en-GB" sz="1800" dirty="0"/>
              <a:t> Monitoring and Management</a:t>
            </a:r>
          </a:p>
          <a:p>
            <a:r>
              <a:rPr lang="fi-FI" sz="1800" b="1" dirty="0"/>
              <a:t>Omnitele approach to measure end-user QoS / QoE</a:t>
            </a:r>
          </a:p>
          <a:p>
            <a:r>
              <a:rPr lang="fi-FI" sz="1800" dirty="0"/>
              <a:t>Summary</a:t>
            </a:r>
            <a:endParaRPr lang="en-GB" sz="1800" dirty="0"/>
          </a:p>
        </p:txBody>
      </p:sp>
      <p:pic>
        <p:nvPicPr>
          <p:cNvPr id="2051" name="Picture 3" descr="C:\Users\omnimva\Pictures\Misc pics\How-Much-Should-I-Weigh-For-My-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113588"/>
            <a:ext cx="2538282" cy="3384376"/>
          </a:xfrm>
          <a:prstGeom prst="rect">
            <a:avLst/>
          </a:prstGeom>
          <a:noFill/>
        </p:spPr>
      </p:pic>
      <p:grpSp>
        <p:nvGrpSpPr>
          <p:cNvPr id="7" name="Group 6"/>
          <p:cNvGrpSpPr/>
          <p:nvPr/>
        </p:nvGrpSpPr>
        <p:grpSpPr>
          <a:xfrm>
            <a:off x="0" y="522599"/>
            <a:ext cx="4375147" cy="1008112"/>
            <a:chOff x="0" y="195486"/>
            <a:chExt cx="4375147" cy="1008112"/>
          </a:xfrm>
        </p:grpSpPr>
        <p:sp>
          <p:nvSpPr>
            <p:cNvPr id="9"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a:t>t</a:t>
              </a:r>
              <a:r>
                <a:rPr lang="en-GB" sz="2400" dirty="0" smtClean="0"/>
                <a:t>opics discussed</a:t>
              </a:r>
              <a:endParaRPr lang="en-GB" sz="2400" dirty="0"/>
            </a:p>
          </p:txBody>
        </p:sp>
        <p:cxnSp>
          <p:nvCxnSpPr>
            <p:cNvPr id="10" name="Straight Connector 9"/>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69707766"/>
      </p:ext>
    </p:extLst>
  </p:cSld>
  <p:clrMapOvr>
    <a:masterClrMapping/>
  </p:clrMapOvr>
  <p:transition spd="med" advTm="7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313638" y="4083918"/>
            <a:ext cx="6714746" cy="648072"/>
          </a:xfrm>
          <a:prstGeom prst="round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864000" tIns="34290" rIns="68580" bIns="34290" numCol="1" rtlCol="0" anchor="ctr" anchorCtr="0" compatLnSpc="1">
            <a:prstTxWarp prst="textNoShape">
              <a:avLst/>
            </a:prstTxWarp>
          </a:bodyPr>
          <a:lstStyle/>
          <a:p>
            <a:pPr lvl="0"/>
            <a:r>
              <a:rPr lang="fi-FI" sz="1500" b="1" dirty="0"/>
              <a:t>Conclusion | </a:t>
            </a:r>
            <a:r>
              <a:rPr lang="fi-FI" sz="1500" dirty="0"/>
              <a:t>Need to define the corresponding </a:t>
            </a:r>
            <a:r>
              <a:rPr lang="fi-FI" sz="1500" dirty="0" smtClean="0"/>
              <a:t>”reference levels” </a:t>
            </a:r>
            <a:r>
              <a:rPr lang="fi-FI" sz="1500" dirty="0"/>
              <a:t>for all relevant L4 </a:t>
            </a:r>
            <a:r>
              <a:rPr lang="fi-FI" sz="1500" dirty="0">
                <a:solidFill>
                  <a:schemeClr val="accent1"/>
                </a:solidFill>
              </a:rPr>
              <a:t>services and killer apps</a:t>
            </a:r>
            <a:r>
              <a:rPr lang="fi-FI" sz="1500" dirty="0"/>
              <a:t>.</a:t>
            </a:r>
            <a:endParaRPr lang="en-GB" sz="1500" dirty="0"/>
          </a:p>
        </p:txBody>
      </p:sp>
      <p:sp>
        <p:nvSpPr>
          <p:cNvPr id="23" name="Right Arrow 22"/>
          <p:cNvSpPr/>
          <p:nvPr/>
        </p:nvSpPr>
        <p:spPr bwMode="auto">
          <a:xfrm>
            <a:off x="3815854" y="2035091"/>
            <a:ext cx="918164" cy="641103"/>
          </a:xfrm>
          <a:prstGeom prst="rightArrow">
            <a:avLst>
              <a:gd name="adj1" fmla="val 50000"/>
              <a:gd name="adj2" fmla="val 36437"/>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solidFill>
                <a:schemeClr val="tx1"/>
              </a:solidFill>
              <a:latin typeface="Arial" charset="0"/>
              <a:ea typeface="ＭＳ Ｐゴシック" charset="-128"/>
            </a:endParaRPr>
          </a:p>
        </p:txBody>
      </p:sp>
      <p:sp>
        <p:nvSpPr>
          <p:cNvPr id="2" name="Title 1"/>
          <p:cNvSpPr>
            <a:spLocks noGrp="1"/>
          </p:cNvSpPr>
          <p:nvPr>
            <p:ph type="title"/>
          </p:nvPr>
        </p:nvSpPr>
        <p:spPr/>
        <p:txBody>
          <a:bodyPr anchor="t"/>
          <a:lstStyle/>
          <a:p>
            <a:r>
              <a:rPr lang="en-GB" b="0" dirty="0" smtClean="0"/>
              <a:t>Basics | </a:t>
            </a:r>
            <a:r>
              <a:rPr lang="en-GB" dirty="0" smtClean="0"/>
              <a:t>QoS Framework Suggested by ETSI</a:t>
            </a:r>
            <a:br>
              <a:rPr lang="en-GB" dirty="0" smtClean="0"/>
            </a:br>
            <a:endParaRPr lang="en-GB" dirty="0"/>
          </a:p>
        </p:txBody>
      </p:sp>
      <p:graphicFrame>
        <p:nvGraphicFramePr>
          <p:cNvPr id="4" name="Content Placeholder 4"/>
          <p:cNvGraphicFramePr>
            <a:graphicFrameLocks noGrp="1"/>
          </p:cNvGraphicFramePr>
          <p:nvPr>
            <p:ph idx="1"/>
            <p:extLst/>
          </p:nvPr>
        </p:nvGraphicFramePr>
        <p:xfrm>
          <a:off x="1574512" y="1059415"/>
          <a:ext cx="2835470" cy="25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1223628" y="1167594"/>
            <a:ext cx="391454" cy="300082"/>
          </a:xfrm>
          <a:prstGeom prst="rect">
            <a:avLst/>
          </a:prstGeom>
          <a:noFill/>
        </p:spPr>
        <p:txBody>
          <a:bodyPr wrap="none" rtlCol="0">
            <a:spAutoFit/>
          </a:bodyPr>
          <a:lstStyle/>
          <a:p>
            <a:r>
              <a:rPr lang="en-GB" sz="1350" dirty="0"/>
              <a:t>L1</a:t>
            </a:r>
          </a:p>
        </p:txBody>
      </p:sp>
      <p:sp>
        <p:nvSpPr>
          <p:cNvPr id="18" name="TextBox 17"/>
          <p:cNvSpPr txBox="1"/>
          <p:nvPr/>
        </p:nvSpPr>
        <p:spPr>
          <a:xfrm>
            <a:off x="1223628" y="1686397"/>
            <a:ext cx="391454" cy="300082"/>
          </a:xfrm>
          <a:prstGeom prst="rect">
            <a:avLst/>
          </a:prstGeom>
          <a:noFill/>
        </p:spPr>
        <p:txBody>
          <a:bodyPr wrap="none" rtlCol="0">
            <a:spAutoFit/>
          </a:bodyPr>
          <a:lstStyle/>
          <a:p>
            <a:r>
              <a:rPr lang="en-GB" sz="1350" dirty="0"/>
              <a:t>L2</a:t>
            </a:r>
          </a:p>
        </p:txBody>
      </p:sp>
      <p:sp>
        <p:nvSpPr>
          <p:cNvPr id="19" name="TextBox 18"/>
          <p:cNvSpPr txBox="1"/>
          <p:nvPr/>
        </p:nvSpPr>
        <p:spPr>
          <a:xfrm>
            <a:off x="1223628" y="2201026"/>
            <a:ext cx="391454" cy="300082"/>
          </a:xfrm>
          <a:prstGeom prst="rect">
            <a:avLst/>
          </a:prstGeom>
          <a:noFill/>
        </p:spPr>
        <p:txBody>
          <a:bodyPr wrap="none" rtlCol="0">
            <a:spAutoFit/>
          </a:bodyPr>
          <a:lstStyle/>
          <a:p>
            <a:r>
              <a:rPr lang="en-GB" sz="1350" dirty="0"/>
              <a:t>L3</a:t>
            </a:r>
          </a:p>
        </p:txBody>
      </p:sp>
      <p:sp>
        <p:nvSpPr>
          <p:cNvPr id="20" name="TextBox 19"/>
          <p:cNvSpPr txBox="1"/>
          <p:nvPr/>
        </p:nvSpPr>
        <p:spPr>
          <a:xfrm>
            <a:off x="1223628" y="2996829"/>
            <a:ext cx="391454" cy="300082"/>
          </a:xfrm>
          <a:prstGeom prst="rect">
            <a:avLst/>
          </a:prstGeom>
          <a:noFill/>
        </p:spPr>
        <p:txBody>
          <a:bodyPr wrap="none" rtlCol="0">
            <a:spAutoFit/>
          </a:bodyPr>
          <a:lstStyle/>
          <a:p>
            <a:r>
              <a:rPr lang="en-GB" sz="1350" dirty="0"/>
              <a:t>L4</a:t>
            </a:r>
          </a:p>
        </p:txBody>
      </p:sp>
      <p:sp>
        <p:nvSpPr>
          <p:cNvPr id="21" name="Rectangle 20"/>
          <p:cNvSpPr/>
          <p:nvPr/>
        </p:nvSpPr>
        <p:spPr>
          <a:xfrm>
            <a:off x="1584567" y="3651871"/>
            <a:ext cx="982961" cy="219291"/>
          </a:xfrm>
          <a:prstGeom prst="rect">
            <a:avLst/>
          </a:prstGeom>
        </p:spPr>
        <p:txBody>
          <a:bodyPr wrap="none">
            <a:spAutoFit/>
          </a:bodyPr>
          <a:lstStyle/>
          <a:p>
            <a:r>
              <a:rPr lang="en-GB" sz="825" dirty="0"/>
              <a:t>*TS 102 250-2</a:t>
            </a:r>
          </a:p>
        </p:txBody>
      </p:sp>
      <p:graphicFrame>
        <p:nvGraphicFramePr>
          <p:cNvPr id="22" name="Content Placeholder 3"/>
          <p:cNvGraphicFramePr>
            <a:graphicFrameLocks/>
          </p:cNvGraphicFramePr>
          <p:nvPr>
            <p:extLst/>
          </p:nvPr>
        </p:nvGraphicFramePr>
        <p:xfrm>
          <a:off x="4788024" y="843558"/>
          <a:ext cx="2970330" cy="2970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5014601"/>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KPIs to End-user QoS…</a:t>
            </a:r>
            <a:endParaRPr lang="en-GB" dirty="0"/>
          </a:p>
        </p:txBody>
      </p:sp>
      <p:graphicFrame>
        <p:nvGraphicFramePr>
          <p:cNvPr id="21" name="Content Placeholder 3"/>
          <p:cNvGraphicFramePr>
            <a:graphicFrameLocks noGrp="1"/>
          </p:cNvGraphicFramePr>
          <p:nvPr>
            <p:ph idx="1"/>
            <p:extLst/>
          </p:nvPr>
        </p:nvGraphicFramePr>
        <p:xfrm>
          <a:off x="1277634" y="896637"/>
          <a:ext cx="646323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p:cNvSpPr txBox="1"/>
          <p:nvPr/>
        </p:nvSpPr>
        <p:spPr>
          <a:xfrm>
            <a:off x="1920418" y="3712882"/>
            <a:ext cx="325731" cy="300082"/>
          </a:xfrm>
          <a:prstGeom prst="rect">
            <a:avLst/>
          </a:prstGeom>
          <a:noFill/>
        </p:spPr>
        <p:txBody>
          <a:bodyPr wrap="none" rtlCol="0">
            <a:spAutoFit/>
          </a:bodyPr>
          <a:lstStyle/>
          <a:p>
            <a:pPr algn="ctr"/>
            <a:r>
              <a:rPr lang="fi-FI" sz="1350" dirty="0">
                <a:latin typeface="+mj-lt"/>
              </a:rPr>
              <a:t>=</a:t>
            </a:r>
          </a:p>
        </p:txBody>
      </p:sp>
      <p:sp>
        <p:nvSpPr>
          <p:cNvPr id="23" name="Rectangle 22"/>
          <p:cNvSpPr/>
          <p:nvPr/>
        </p:nvSpPr>
        <p:spPr>
          <a:xfrm>
            <a:off x="1714500" y="4434996"/>
            <a:ext cx="5600700" cy="351000"/>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a:r>
              <a:rPr lang="fi-FI" sz="1200" dirty="0">
                <a:latin typeface="+mj-lt"/>
              </a:rPr>
              <a:t>[Total Problems ] / [All attempts] = </a:t>
            </a:r>
            <a:r>
              <a:rPr lang="fi-FI" sz="1200" b="1" dirty="0">
                <a:solidFill>
                  <a:schemeClr val="accent1"/>
                </a:solidFill>
                <a:latin typeface="+mj-lt"/>
              </a:rPr>
              <a:t>End-user QoS</a:t>
            </a:r>
            <a:endParaRPr lang="en-GB" sz="1200" b="1" dirty="0">
              <a:solidFill>
                <a:schemeClr val="accent1"/>
              </a:solidFill>
              <a:latin typeface="+mj-lt"/>
            </a:endParaRPr>
          </a:p>
        </p:txBody>
      </p:sp>
      <p:sp>
        <p:nvSpPr>
          <p:cNvPr id="24" name="Rectangle 23"/>
          <p:cNvSpPr/>
          <p:nvPr/>
        </p:nvSpPr>
        <p:spPr>
          <a:xfrm>
            <a:off x="1943100" y="2880687"/>
            <a:ext cx="829800" cy="702000"/>
          </a:xfrm>
          <a:prstGeom prst="rect">
            <a:avLst/>
          </a:prstGeom>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fi-FI" sz="1050" dirty="0">
                <a:latin typeface="+mj-lt"/>
              </a:rPr>
              <a:t>Coverage Problems</a:t>
            </a:r>
            <a:endParaRPr lang="en-GB" sz="1050" dirty="0">
              <a:latin typeface="+mj-lt"/>
            </a:endParaRPr>
          </a:p>
        </p:txBody>
      </p:sp>
      <p:sp>
        <p:nvSpPr>
          <p:cNvPr id="25" name="Rectangle 24"/>
          <p:cNvSpPr/>
          <p:nvPr/>
        </p:nvSpPr>
        <p:spPr>
          <a:xfrm>
            <a:off x="3028950" y="2880687"/>
            <a:ext cx="829800" cy="702000"/>
          </a:xfrm>
          <a:prstGeom prst="rect">
            <a:avLst/>
          </a:prstGeom>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fi-FI" sz="1050" dirty="0">
                <a:latin typeface="+mj-lt"/>
              </a:rPr>
              <a:t>Network Access Problems</a:t>
            </a:r>
          </a:p>
        </p:txBody>
      </p:sp>
      <p:sp>
        <p:nvSpPr>
          <p:cNvPr id="26" name="Rectangle 25"/>
          <p:cNvSpPr/>
          <p:nvPr/>
        </p:nvSpPr>
        <p:spPr>
          <a:xfrm>
            <a:off x="4114800" y="2880687"/>
            <a:ext cx="829800" cy="702000"/>
          </a:xfrm>
          <a:prstGeom prst="rect">
            <a:avLst/>
          </a:prstGeom>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fi-FI" sz="1050" dirty="0">
                <a:latin typeface="+mj-lt"/>
              </a:rPr>
              <a:t>Service Access Problems</a:t>
            </a:r>
          </a:p>
        </p:txBody>
      </p:sp>
      <p:sp>
        <p:nvSpPr>
          <p:cNvPr id="27" name="Rectangle 26"/>
          <p:cNvSpPr/>
          <p:nvPr/>
        </p:nvSpPr>
        <p:spPr>
          <a:xfrm>
            <a:off x="5200650" y="2880687"/>
            <a:ext cx="829800" cy="702000"/>
          </a:xfrm>
          <a:prstGeom prst="rect">
            <a:avLst/>
          </a:prstGeom>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fi-FI" sz="1050" dirty="0">
                <a:latin typeface="+mj-lt"/>
              </a:rPr>
              <a:t>Service Drops</a:t>
            </a:r>
          </a:p>
        </p:txBody>
      </p:sp>
      <p:sp>
        <p:nvSpPr>
          <p:cNvPr id="28" name="Rectangle 27"/>
          <p:cNvSpPr/>
          <p:nvPr/>
        </p:nvSpPr>
        <p:spPr>
          <a:xfrm>
            <a:off x="6286500" y="2880687"/>
            <a:ext cx="829800" cy="702000"/>
          </a:xfrm>
          <a:prstGeom prst="rect">
            <a:avLst/>
          </a:prstGeom>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fi-FI" sz="1050" dirty="0">
                <a:latin typeface="+mj-lt"/>
              </a:rPr>
              <a:t>Service Quality Problems</a:t>
            </a:r>
          </a:p>
        </p:txBody>
      </p:sp>
      <p:sp>
        <p:nvSpPr>
          <p:cNvPr id="29" name="Rectangle 28"/>
          <p:cNvSpPr/>
          <p:nvPr/>
        </p:nvSpPr>
        <p:spPr>
          <a:xfrm>
            <a:off x="2775770" y="3081646"/>
            <a:ext cx="325730" cy="300082"/>
          </a:xfrm>
          <a:prstGeom prst="rect">
            <a:avLst/>
          </a:prstGeom>
        </p:spPr>
        <p:txBody>
          <a:bodyPr wrap="none">
            <a:spAutoFit/>
          </a:bodyPr>
          <a:lstStyle/>
          <a:p>
            <a:r>
              <a:rPr lang="fi-FI" sz="1350" dirty="0">
                <a:latin typeface="+mj-lt"/>
              </a:rPr>
              <a:t>+</a:t>
            </a:r>
            <a:endParaRPr lang="en-GB" sz="1350" dirty="0">
              <a:latin typeface="+mj-lt"/>
            </a:endParaRPr>
          </a:p>
        </p:txBody>
      </p:sp>
      <p:sp>
        <p:nvSpPr>
          <p:cNvPr id="30" name="Rectangle 29"/>
          <p:cNvSpPr/>
          <p:nvPr/>
        </p:nvSpPr>
        <p:spPr>
          <a:xfrm>
            <a:off x="3861620" y="3084895"/>
            <a:ext cx="325730" cy="300082"/>
          </a:xfrm>
          <a:prstGeom prst="rect">
            <a:avLst/>
          </a:prstGeom>
        </p:spPr>
        <p:txBody>
          <a:bodyPr wrap="none">
            <a:spAutoFit/>
          </a:bodyPr>
          <a:lstStyle/>
          <a:p>
            <a:r>
              <a:rPr lang="fi-FI" sz="1350" dirty="0">
                <a:latin typeface="+mj-lt"/>
              </a:rPr>
              <a:t>+</a:t>
            </a:r>
            <a:endParaRPr lang="en-GB" sz="1350" dirty="0">
              <a:latin typeface="+mj-lt"/>
            </a:endParaRPr>
          </a:p>
        </p:txBody>
      </p:sp>
      <p:sp>
        <p:nvSpPr>
          <p:cNvPr id="31" name="Rectangle 30"/>
          <p:cNvSpPr/>
          <p:nvPr/>
        </p:nvSpPr>
        <p:spPr>
          <a:xfrm>
            <a:off x="4947470" y="3081646"/>
            <a:ext cx="325730" cy="300082"/>
          </a:xfrm>
          <a:prstGeom prst="rect">
            <a:avLst/>
          </a:prstGeom>
        </p:spPr>
        <p:txBody>
          <a:bodyPr wrap="none">
            <a:spAutoFit/>
          </a:bodyPr>
          <a:lstStyle/>
          <a:p>
            <a:r>
              <a:rPr lang="fi-FI" sz="1350" dirty="0">
                <a:latin typeface="+mj-lt"/>
              </a:rPr>
              <a:t>+</a:t>
            </a:r>
            <a:endParaRPr lang="en-GB" sz="1350" dirty="0">
              <a:latin typeface="+mj-lt"/>
            </a:endParaRPr>
          </a:p>
        </p:txBody>
      </p:sp>
      <p:sp>
        <p:nvSpPr>
          <p:cNvPr id="32" name="Rectangle 31"/>
          <p:cNvSpPr/>
          <p:nvPr/>
        </p:nvSpPr>
        <p:spPr>
          <a:xfrm>
            <a:off x="6033320" y="3081646"/>
            <a:ext cx="325730" cy="300082"/>
          </a:xfrm>
          <a:prstGeom prst="rect">
            <a:avLst/>
          </a:prstGeom>
        </p:spPr>
        <p:txBody>
          <a:bodyPr wrap="none">
            <a:spAutoFit/>
          </a:bodyPr>
          <a:lstStyle/>
          <a:p>
            <a:r>
              <a:rPr lang="fi-FI" sz="1350" dirty="0">
                <a:latin typeface="+mj-lt"/>
              </a:rPr>
              <a:t>+</a:t>
            </a:r>
            <a:endParaRPr lang="en-GB" sz="1350" dirty="0">
              <a:latin typeface="+mj-lt"/>
            </a:endParaRPr>
          </a:p>
        </p:txBody>
      </p:sp>
      <p:sp>
        <p:nvSpPr>
          <p:cNvPr id="33" name="Rectangle 32"/>
          <p:cNvSpPr/>
          <p:nvPr/>
        </p:nvSpPr>
        <p:spPr>
          <a:xfrm>
            <a:off x="2240119" y="3712882"/>
            <a:ext cx="1461298" cy="30008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ctr"/>
            <a:r>
              <a:rPr lang="fi-FI" sz="1350" dirty="0">
                <a:latin typeface="+mj-lt"/>
              </a:rPr>
              <a:t>Total Problems</a:t>
            </a:r>
          </a:p>
        </p:txBody>
      </p:sp>
      <p:cxnSp>
        <p:nvCxnSpPr>
          <p:cNvPr id="34" name="Straight Arrow Connector 33"/>
          <p:cNvCxnSpPr>
            <a:endCxn id="24" idx="0"/>
          </p:cNvCxnSpPr>
          <p:nvPr/>
        </p:nvCxnSpPr>
        <p:spPr bwMode="auto">
          <a:xfrm>
            <a:off x="2358000" y="2594937"/>
            <a:ext cx="0" cy="28575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35" name="Straight Arrow Connector 34"/>
          <p:cNvCxnSpPr>
            <a:endCxn id="25" idx="0"/>
          </p:cNvCxnSpPr>
          <p:nvPr/>
        </p:nvCxnSpPr>
        <p:spPr bwMode="auto">
          <a:xfrm>
            <a:off x="3443850" y="2309187"/>
            <a:ext cx="0" cy="57150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a:endCxn id="26" idx="0"/>
          </p:cNvCxnSpPr>
          <p:nvPr/>
        </p:nvCxnSpPr>
        <p:spPr bwMode="auto">
          <a:xfrm>
            <a:off x="4529700" y="2023437"/>
            <a:ext cx="0" cy="85725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a:endCxn id="27" idx="0"/>
          </p:cNvCxnSpPr>
          <p:nvPr/>
        </p:nvCxnSpPr>
        <p:spPr bwMode="auto">
          <a:xfrm>
            <a:off x="5615550" y="1794837"/>
            <a:ext cx="0" cy="108585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a:endCxn id="28" idx="0"/>
          </p:cNvCxnSpPr>
          <p:nvPr/>
        </p:nvCxnSpPr>
        <p:spPr bwMode="auto">
          <a:xfrm>
            <a:off x="6701400" y="1451937"/>
            <a:ext cx="0" cy="1428750"/>
          </a:xfrm>
          <a:prstGeom prst="straightConnector1">
            <a:avLst/>
          </a:prstGeom>
          <a:ln>
            <a:headEnd type="none" w="med" len="med"/>
            <a:tailEnd type="triangle" w="med" len="med"/>
          </a:ln>
          <a:extLst/>
        </p:spPr>
        <p:style>
          <a:lnRef idx="3">
            <a:schemeClr val="accent3"/>
          </a:lnRef>
          <a:fillRef idx="0">
            <a:schemeClr val="accent3"/>
          </a:fillRef>
          <a:effectRef idx="2">
            <a:schemeClr val="accent3"/>
          </a:effectRef>
          <a:fontRef idx="minor">
            <a:schemeClr val="tx1"/>
          </a:fontRef>
        </p:style>
      </p:cxnSp>
      <p:sp>
        <p:nvSpPr>
          <p:cNvPr id="39" name="Bent Arrow 38"/>
          <p:cNvSpPr/>
          <p:nvPr/>
        </p:nvSpPr>
        <p:spPr bwMode="auto">
          <a:xfrm rot="5400000">
            <a:off x="3857625" y="3725562"/>
            <a:ext cx="628650" cy="685800"/>
          </a:xfrm>
          <a:prstGeom prst="bentArrow">
            <a:avLst>
              <a:gd name="adj1" fmla="val 32955"/>
              <a:gd name="adj2" fmla="val 38069"/>
              <a:gd name="adj3" fmla="val 35227"/>
              <a:gd name="adj4" fmla="val 38068"/>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solidFill>
                <a:schemeClr val="tx1"/>
              </a:solidFill>
              <a:latin typeface="Arial" charset="0"/>
              <a:ea typeface="ＭＳ Ｐゴシック" charset="-128"/>
            </a:endParaRPr>
          </a:p>
        </p:txBody>
      </p:sp>
      <p:sp>
        <p:nvSpPr>
          <p:cNvPr id="40" name="Rectangle 39"/>
          <p:cNvSpPr/>
          <p:nvPr/>
        </p:nvSpPr>
        <p:spPr bwMode="auto">
          <a:xfrm>
            <a:off x="1714500" y="782337"/>
            <a:ext cx="5600700" cy="1857375"/>
          </a:xfrm>
          <a:prstGeom prst="rect">
            <a:avLst/>
          </a:prstGeom>
          <a:noFill/>
          <a:ln w="9525" cap="flat" cmpd="sng" algn="ctr">
            <a:solidFill>
              <a:schemeClr val="tx1"/>
            </a:solidFill>
            <a:prstDash val="dash"/>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latin typeface="Arial" charset="0"/>
              <a:ea typeface="ＭＳ Ｐゴシック" charset="-128"/>
            </a:endParaRPr>
          </a:p>
        </p:txBody>
      </p:sp>
      <p:sp>
        <p:nvSpPr>
          <p:cNvPr id="41" name="Rectangle 40"/>
          <p:cNvSpPr/>
          <p:nvPr/>
        </p:nvSpPr>
        <p:spPr>
          <a:xfrm>
            <a:off x="1752654" y="796625"/>
            <a:ext cx="2019247" cy="369332"/>
          </a:xfrm>
          <a:prstGeom prst="rect">
            <a:avLst/>
          </a:prstGeom>
        </p:spPr>
        <p:txBody>
          <a:bodyPr wrap="square">
            <a:spAutoFit/>
          </a:bodyPr>
          <a:lstStyle/>
          <a:p>
            <a:r>
              <a:rPr lang="en-GB" sz="900" dirty="0"/>
              <a:t>Omnitele QoS Framework following ETSI TS 102 250-2</a:t>
            </a:r>
          </a:p>
        </p:txBody>
      </p:sp>
    </p:spTree>
    <p:extLst>
      <p:ext uri="{BB962C8B-B14F-4D97-AF65-F5344CB8AC3E}">
        <p14:creationId xmlns:p14="http://schemas.microsoft.com/office/powerpoint/2010/main" val="2916440769"/>
      </p:ext>
    </p:extLst>
  </p:cSld>
  <p:clrMapOvr>
    <a:masterClrMapping/>
  </p:clrMapOvr>
  <p:transition spd="med" advTm="7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1600" y="4155926"/>
            <a:ext cx="7296824" cy="603244"/>
          </a:xfrm>
          <a:solidFill>
            <a:schemeClr val="tx1"/>
          </a:solidFill>
        </p:spPr>
        <p:txBody>
          <a:bodyPr/>
          <a:lstStyle/>
          <a:p>
            <a:pPr marL="396000" indent="-288000" algn="ctr" defTabSz="914400"/>
            <a:r>
              <a:rPr lang="en-GB" sz="2000" dirty="0">
                <a:solidFill>
                  <a:schemeClr val="bg1"/>
                </a:solidFill>
              </a:rPr>
              <a:t>WWW &amp; </a:t>
            </a:r>
            <a:r>
              <a:rPr lang="en-GB" sz="2000" dirty="0" smtClean="0">
                <a:solidFill>
                  <a:schemeClr val="bg1"/>
                </a:solidFill>
              </a:rPr>
              <a:t>Video dominate</a:t>
            </a:r>
            <a:r>
              <a:rPr lang="en-GB" sz="2000" dirty="0" smtClean="0"/>
              <a:t> </a:t>
            </a:r>
            <a:r>
              <a:rPr lang="en-GB" sz="2000" dirty="0" smtClean="0">
                <a:solidFill>
                  <a:schemeClr val="bg1"/>
                </a:solidFill>
              </a:rPr>
              <a:t>usage!</a:t>
            </a:r>
            <a:endParaRPr lang="en-GB" sz="2000" dirty="0">
              <a:solidFill>
                <a:schemeClr val="bg1"/>
              </a:solidFill>
            </a:endParaRPr>
          </a:p>
        </p:txBody>
      </p:sp>
      <p:grpSp>
        <p:nvGrpSpPr>
          <p:cNvPr id="6" name="Group 5"/>
          <p:cNvGrpSpPr/>
          <p:nvPr/>
        </p:nvGrpSpPr>
        <p:grpSpPr>
          <a:xfrm>
            <a:off x="611560" y="915566"/>
            <a:ext cx="7837100" cy="3159968"/>
            <a:chOff x="261401" y="1744037"/>
            <a:chExt cx="8619307" cy="2943944"/>
          </a:xfrm>
        </p:grpSpPr>
        <p:graphicFrame>
          <p:nvGraphicFramePr>
            <p:cNvPr id="7" name="Chart 6"/>
            <p:cNvGraphicFramePr>
              <a:graphicFrameLocks/>
            </p:cNvGraphicFramePr>
            <p:nvPr>
              <p:extLst/>
            </p:nvPr>
          </p:nvGraphicFramePr>
          <p:xfrm>
            <a:off x="261401" y="1744037"/>
            <a:ext cx="8619307" cy="29439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403648" y="1800778"/>
              <a:ext cx="6178743" cy="266776"/>
            </a:xfrm>
            <a:prstGeom prst="rect">
              <a:avLst/>
            </a:prstGeom>
          </p:spPr>
          <p:txBody>
            <a:bodyPr wrap="none">
              <a:spAutoFit/>
            </a:bodyPr>
            <a:lstStyle/>
            <a:p>
              <a:pPr algn="ctr">
                <a:defRPr sz="1400" b="0" i="0" u="none" strike="noStrike" kern="1200" baseline="0">
                  <a:solidFill>
                    <a:srgbClr val="0F2B74"/>
                  </a:solidFill>
                  <a:latin typeface="+mn-lt"/>
                  <a:ea typeface="+mn-ea"/>
                  <a:cs typeface="+mn-cs"/>
                </a:defRPr>
              </a:pPr>
              <a:r>
                <a:rPr lang="en-GB" sz="1600" dirty="0" smtClean="0"/>
                <a:t>MOBILE DATA USE CASE POPULARITY AND DATA VOLUME</a:t>
              </a:r>
              <a:endParaRPr lang="en-GB" sz="1600" dirty="0"/>
            </a:p>
          </p:txBody>
        </p:sp>
      </p:grpSp>
      <p:sp>
        <p:nvSpPr>
          <p:cNvPr id="9" name="Rectangle 8"/>
          <p:cNvSpPr/>
          <p:nvPr/>
        </p:nvSpPr>
        <p:spPr>
          <a:xfrm>
            <a:off x="2751027" y="4889584"/>
            <a:ext cx="4341253" cy="253916"/>
          </a:xfrm>
          <a:prstGeom prst="rect">
            <a:avLst/>
          </a:prstGeom>
        </p:spPr>
        <p:txBody>
          <a:bodyPr wrap="none">
            <a:spAutoFit/>
          </a:bodyPr>
          <a:lstStyle/>
          <a:p>
            <a:r>
              <a:rPr lang="en-GB" sz="1050" dirty="0" smtClean="0">
                <a:solidFill>
                  <a:schemeClr val="tx2"/>
                </a:solidFill>
                <a:latin typeface="+mj-lt"/>
              </a:rPr>
              <a:t>Source: Allot </a:t>
            </a:r>
            <a:r>
              <a:rPr lang="en-GB" sz="1050" dirty="0" err="1">
                <a:solidFill>
                  <a:schemeClr val="tx2"/>
                </a:solidFill>
                <a:latin typeface="+mj-lt"/>
              </a:rPr>
              <a:t>MobileTrends</a:t>
            </a:r>
            <a:r>
              <a:rPr lang="en-GB" sz="1050" dirty="0">
                <a:solidFill>
                  <a:schemeClr val="tx2"/>
                </a:solidFill>
                <a:latin typeface="+mj-lt"/>
              </a:rPr>
              <a:t> Report </a:t>
            </a:r>
            <a:r>
              <a:rPr lang="en-GB" sz="1050" dirty="0" smtClean="0">
                <a:solidFill>
                  <a:schemeClr val="tx2"/>
                </a:solidFill>
                <a:latin typeface="+mj-lt"/>
              </a:rPr>
              <a:t>Q2/2013, CISCO VNI 2012</a:t>
            </a:r>
            <a:endParaRPr lang="en-GB" sz="1050" dirty="0">
              <a:solidFill>
                <a:schemeClr val="tx2"/>
              </a:solidFill>
              <a:latin typeface="+mj-lt"/>
            </a:endParaRPr>
          </a:p>
        </p:txBody>
      </p:sp>
      <p:grpSp>
        <p:nvGrpSpPr>
          <p:cNvPr id="14" name="Group 13"/>
          <p:cNvGrpSpPr/>
          <p:nvPr/>
        </p:nvGrpSpPr>
        <p:grpSpPr>
          <a:xfrm>
            <a:off x="-9525" y="0"/>
            <a:ext cx="5661645" cy="619899"/>
            <a:chOff x="0" y="291795"/>
            <a:chExt cx="4375147" cy="911803"/>
          </a:xfrm>
        </p:grpSpPr>
        <p:sp>
          <p:nvSpPr>
            <p:cNvPr id="15" name="Content Placeholder 2"/>
            <p:cNvSpPr txBox="1">
              <a:spLocks/>
            </p:cNvSpPr>
            <p:nvPr/>
          </p:nvSpPr>
          <p:spPr bwMode="auto">
            <a:xfrm>
              <a:off x="0" y="291795"/>
              <a:ext cx="4375147" cy="91180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smtClean="0"/>
                <a:t>Which applications to measure</a:t>
              </a:r>
              <a:endParaRPr lang="en-GB" sz="2400" dirty="0"/>
            </a:p>
          </p:txBody>
        </p:sp>
        <p:cxnSp>
          <p:nvCxnSpPr>
            <p:cNvPr id="16" name="Straight Connector 15"/>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Oval 1"/>
          <p:cNvSpPr/>
          <p:nvPr/>
        </p:nvSpPr>
        <p:spPr bwMode="auto">
          <a:xfrm>
            <a:off x="683568" y="976471"/>
            <a:ext cx="3096344" cy="361150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8958562"/>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Bitrate impact on Web Browsing QoS</a:t>
            </a:r>
            <a:endParaRPr lang="en-GB" dirty="0"/>
          </a:p>
        </p:txBody>
      </p:sp>
      <p:sp>
        <p:nvSpPr>
          <p:cNvPr id="3" name="Content Placeholder 2"/>
          <p:cNvSpPr>
            <a:spLocks noGrp="1"/>
          </p:cNvSpPr>
          <p:nvPr>
            <p:ph idx="1"/>
          </p:nvPr>
        </p:nvSpPr>
        <p:spPr>
          <a:xfrm>
            <a:off x="1439652" y="699542"/>
            <a:ext cx="6247023" cy="1134126"/>
          </a:xfrm>
        </p:spPr>
        <p:txBody>
          <a:bodyPr/>
          <a:lstStyle/>
          <a:p>
            <a:r>
              <a:rPr lang="en-GB" dirty="0" smtClean="0"/>
              <a:t>End-user QoS mainly defined by </a:t>
            </a:r>
            <a:endParaRPr lang="en-GB" dirty="0" smtClean="0"/>
          </a:p>
          <a:p>
            <a:pPr lvl="1"/>
            <a:r>
              <a:rPr lang="en-GB" b="1" dirty="0" smtClean="0"/>
              <a:t>webpage </a:t>
            </a:r>
            <a:r>
              <a:rPr lang="en-GB" b="1" dirty="0" smtClean="0"/>
              <a:t>waiting time </a:t>
            </a:r>
            <a:r>
              <a:rPr lang="en-GB" dirty="0" smtClean="0"/>
              <a:t>and</a:t>
            </a:r>
            <a:r>
              <a:rPr lang="en-GB" b="1" dirty="0" smtClean="0"/>
              <a:t> </a:t>
            </a:r>
            <a:endParaRPr lang="en-GB" b="1" dirty="0" smtClean="0"/>
          </a:p>
          <a:p>
            <a:pPr lvl="1"/>
            <a:r>
              <a:rPr lang="en-GB" b="1" dirty="0" smtClean="0"/>
              <a:t>streaming </a:t>
            </a:r>
            <a:r>
              <a:rPr lang="en-GB" b="1" dirty="0" smtClean="0"/>
              <a:t>video buffering time </a:t>
            </a:r>
            <a:endParaRPr lang="en-GB" b="1" dirty="0"/>
          </a:p>
          <a:p>
            <a:r>
              <a:rPr lang="en-GB" dirty="0" smtClean="0"/>
              <a:t>Bitrate is important but its impact is highly non-linear</a:t>
            </a:r>
            <a:endParaRPr lang="en-GB" dirty="0"/>
          </a:p>
          <a:p>
            <a:r>
              <a:rPr lang="en-GB" dirty="0"/>
              <a:t>The higher the </a:t>
            </a:r>
            <a:r>
              <a:rPr lang="en-GB" dirty="0" smtClean="0"/>
              <a:t>bitrate, the </a:t>
            </a:r>
            <a:r>
              <a:rPr lang="en-GB" dirty="0"/>
              <a:t>less </a:t>
            </a:r>
            <a:r>
              <a:rPr lang="en-GB" dirty="0" smtClean="0"/>
              <a:t>important it </a:t>
            </a:r>
            <a:r>
              <a:rPr lang="en-GB" dirty="0" smtClean="0"/>
              <a:t>becomes</a:t>
            </a:r>
            <a:endParaRPr lang="en-GB" dirty="0"/>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67750530"/>
              </p:ext>
            </p:extLst>
          </p:nvPr>
        </p:nvGraphicFramePr>
        <p:xfrm>
          <a:off x="1547664" y="2049692"/>
          <a:ext cx="6048672" cy="275430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087724" y="3176849"/>
            <a:ext cx="1292533" cy="300082"/>
          </a:xfrm>
          <a:prstGeom prst="rect">
            <a:avLst/>
          </a:prstGeom>
        </p:spPr>
        <p:txBody>
          <a:bodyPr wrap="none">
            <a:spAutoFit/>
          </a:bodyPr>
          <a:lstStyle/>
          <a:p>
            <a:r>
              <a:rPr lang="en-GB" sz="1350" dirty="0"/>
              <a:t>“Frustration”</a:t>
            </a:r>
          </a:p>
        </p:txBody>
      </p:sp>
      <p:sp>
        <p:nvSpPr>
          <p:cNvPr id="17" name="Rectangle 16"/>
          <p:cNvSpPr/>
          <p:nvPr/>
        </p:nvSpPr>
        <p:spPr>
          <a:xfrm>
            <a:off x="4139952" y="4094951"/>
            <a:ext cx="2170402" cy="300082"/>
          </a:xfrm>
          <a:prstGeom prst="rect">
            <a:avLst/>
          </a:prstGeom>
        </p:spPr>
        <p:txBody>
          <a:bodyPr wrap="none">
            <a:spAutoFit/>
          </a:bodyPr>
          <a:lstStyle/>
          <a:p>
            <a:r>
              <a:rPr lang="en-GB" sz="1350" dirty="0"/>
              <a:t>“As good as it can get”</a:t>
            </a:r>
          </a:p>
        </p:txBody>
      </p:sp>
      <p:sp>
        <p:nvSpPr>
          <p:cNvPr id="19" name="Rectangle 18"/>
          <p:cNvSpPr/>
          <p:nvPr/>
        </p:nvSpPr>
        <p:spPr>
          <a:xfrm>
            <a:off x="2627784" y="3932933"/>
            <a:ext cx="1242138" cy="507831"/>
          </a:xfrm>
          <a:prstGeom prst="rect">
            <a:avLst/>
          </a:prstGeom>
        </p:spPr>
        <p:txBody>
          <a:bodyPr wrap="square">
            <a:spAutoFit/>
          </a:bodyPr>
          <a:lstStyle/>
          <a:p>
            <a:r>
              <a:rPr lang="en-GB" sz="1350" dirty="0"/>
              <a:t>“Acceptable”</a:t>
            </a:r>
          </a:p>
        </p:txBody>
      </p:sp>
      <p:sp>
        <p:nvSpPr>
          <p:cNvPr id="26" name="Rounded Rectangle 25"/>
          <p:cNvSpPr/>
          <p:nvPr/>
        </p:nvSpPr>
        <p:spPr bwMode="auto">
          <a:xfrm>
            <a:off x="3995936" y="2813833"/>
            <a:ext cx="4968553" cy="1026114"/>
          </a:xfrm>
          <a:prstGeom prst="round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67500" tIns="34290" rIns="877500" bIns="34290" numCol="1" rtlCol="0" anchor="ctr" anchorCtr="0" compatLnSpc="1">
            <a:prstTxWarp prst="textNoShape">
              <a:avLst/>
            </a:prstTxWarp>
          </a:bodyPr>
          <a:lstStyle/>
          <a:p>
            <a:pPr eaLnBrk="0" fontAlgn="base" hangingPunct="0">
              <a:spcBef>
                <a:spcPct val="0"/>
              </a:spcBef>
              <a:spcAft>
                <a:spcPct val="0"/>
              </a:spcAft>
            </a:pPr>
            <a:r>
              <a:rPr lang="en-GB" sz="1500" dirty="0">
                <a:solidFill>
                  <a:schemeClr val="bg2"/>
                </a:solidFill>
                <a:latin typeface="Arial" charset="0"/>
                <a:ea typeface="ＭＳ Ｐゴシック" charset="-128"/>
              </a:rPr>
              <a:t>Shape of the curve differs between networks </a:t>
            </a:r>
            <a:r>
              <a:rPr lang="fi-FI" sz="1500" dirty="0">
                <a:sym typeface="Wingdings 3"/>
              </a:rPr>
              <a:t> Bitrate measurements do not show the truth. </a:t>
            </a:r>
            <a:r>
              <a:rPr lang="fi-FI" sz="1500" dirty="0" smtClean="0">
                <a:sym typeface="Wingdings 3"/>
              </a:rPr>
              <a:t>Waiting </a:t>
            </a:r>
            <a:r>
              <a:rPr lang="fi-FI" sz="1500" dirty="0">
                <a:sym typeface="Wingdings 3"/>
              </a:rPr>
              <a:t>time </a:t>
            </a:r>
            <a:r>
              <a:rPr lang="fi-FI" sz="1500" dirty="0" smtClean="0">
                <a:sym typeface="Wingdings 3"/>
              </a:rPr>
              <a:t>and buffering time do! </a:t>
            </a:r>
            <a:endParaRPr lang="en-GB" sz="1500" dirty="0">
              <a:solidFill>
                <a:schemeClr val="accent1"/>
              </a:solidFill>
              <a:latin typeface="Arial" charset="0"/>
              <a:ea typeface="ＭＳ Ｐゴシック" charset="-128"/>
            </a:endParaRPr>
          </a:p>
        </p:txBody>
      </p:sp>
    </p:spTree>
    <p:extLst>
      <p:ext uri="{BB962C8B-B14F-4D97-AF65-F5344CB8AC3E}">
        <p14:creationId xmlns:p14="http://schemas.microsoft.com/office/powerpoint/2010/main" val="2165458522"/>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p:cNvSpPr>
            <a:spLocks noChangeArrowheads="1"/>
          </p:cNvSpPr>
          <p:nvPr/>
        </p:nvSpPr>
        <p:spPr bwMode="gray">
          <a:xfrm>
            <a:off x="2785327" y="4937147"/>
            <a:ext cx="3960440" cy="15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lstStyle/>
          <a:p>
            <a:pPr algn="ctr">
              <a:buFontTx/>
              <a:buNone/>
            </a:pPr>
            <a:r>
              <a:rPr lang="en-GB" sz="1000" b="0" dirty="0" smtClean="0">
                <a:solidFill>
                  <a:schemeClr val="tx1"/>
                </a:solidFill>
              </a:rPr>
              <a:t>COMPETITIVE</a:t>
            </a:r>
            <a:r>
              <a:rPr lang="en-GB" sz="1000" b="0" baseline="0" dirty="0" smtClean="0">
                <a:solidFill>
                  <a:schemeClr val="tx1"/>
                </a:solidFill>
              </a:rPr>
              <a:t> NETWORK BENCHMARK |</a:t>
            </a:r>
            <a:r>
              <a:rPr lang="en-GB" sz="1000" b="0" baseline="0" dirty="0" smtClean="0">
                <a:solidFill>
                  <a:schemeClr val="bg2"/>
                </a:solidFill>
              </a:rPr>
              <a:t> SWEDEN | 2014</a:t>
            </a:r>
            <a:endParaRPr lang="en-GB" sz="1000" b="0" dirty="0">
              <a:solidFill>
                <a:schemeClr val="bg2"/>
              </a:solidFill>
            </a:endParaRPr>
          </a:p>
        </p:txBody>
      </p:sp>
      <p:sp>
        <p:nvSpPr>
          <p:cNvPr id="17" name="Rectangle 16"/>
          <p:cNvSpPr/>
          <p:nvPr/>
        </p:nvSpPr>
        <p:spPr bwMode="auto">
          <a:xfrm>
            <a:off x="0" y="4731990"/>
            <a:ext cx="9144000" cy="41151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GB" sz="1200" spc="200" dirty="0">
                <a:latin typeface="+mj-lt"/>
                <a:ea typeface="ＭＳ Ｐゴシック" charset="-128"/>
              </a:rPr>
              <a:t>www.omnitele.com</a:t>
            </a:r>
            <a:endParaRPr kumimoji="0" lang="en-GB" sz="1200" b="0" i="0" u="none" strike="noStrike" cap="none" spc="200" normalizeH="0" dirty="0" smtClean="0">
              <a:ln>
                <a:noFill/>
              </a:ln>
              <a:solidFill>
                <a:schemeClr val="tx1"/>
              </a:solidFill>
              <a:effectLst/>
              <a:latin typeface="+mj-lt"/>
              <a:ea typeface="ＭＳ Ｐゴシック"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90606"/>
            <a:ext cx="2880320" cy="1073032"/>
          </a:xfrm>
          <a:prstGeom prst="rect">
            <a:avLst/>
          </a:prstGeom>
        </p:spPr>
      </p:pic>
      <p:grpSp>
        <p:nvGrpSpPr>
          <p:cNvPr id="4" name="Group 3"/>
          <p:cNvGrpSpPr/>
          <p:nvPr/>
        </p:nvGrpSpPr>
        <p:grpSpPr>
          <a:xfrm>
            <a:off x="557548" y="1851670"/>
            <a:ext cx="8028904" cy="2736304"/>
            <a:chOff x="503536" y="1851670"/>
            <a:chExt cx="8028904" cy="2736304"/>
          </a:xfrm>
        </p:grpSpPr>
        <p:sp>
          <p:nvSpPr>
            <p:cNvPr id="13" name="Content Placeholder 21"/>
            <p:cNvSpPr txBox="1">
              <a:spLocks/>
            </p:cNvSpPr>
            <p:nvPr/>
          </p:nvSpPr>
          <p:spPr>
            <a:xfrm>
              <a:off x="503536" y="1851670"/>
              <a:ext cx="3780432" cy="2736304"/>
            </a:xfrm>
            <a:prstGeom prst="rect">
              <a:avLst/>
            </a:prstGeom>
          </p:spPr>
          <p:txBody>
            <a:bodyPr vert="horz" wrap="square" lIns="91440" tIns="45720" rIns="91440" bIns="45720" numCol="1" spcCol="180000" rtlCol="0" anchor="t">
              <a:noAutofit/>
            </a:bodyPr>
            <a:lstStyle>
              <a:lvl1pPr marL="0" indent="0" algn="l" defTabSz="457200" rtl="0" eaLnBrk="1" latinLnBrk="0" hangingPunct="1">
                <a:lnSpc>
                  <a:spcPts val="1850"/>
                </a:lnSpc>
                <a:spcBef>
                  <a:spcPct val="20000"/>
                </a:spcBef>
                <a:buFont typeface="Arial"/>
                <a:buNone/>
                <a:defRPr sz="1400" kern="1200">
                  <a:solidFill>
                    <a:srgbClr val="404040"/>
                  </a:solidFill>
                  <a:latin typeface="Verdana"/>
                  <a:ea typeface="+mn-ea"/>
                  <a:cs typeface="Verdana"/>
                </a:defRPr>
              </a:lvl1pPr>
              <a:lvl2pPr marL="742950" indent="-285750" algn="l" defTabSz="457200" rtl="0" eaLnBrk="1" latinLnBrk="0" hangingPunct="1">
                <a:lnSpc>
                  <a:spcPts val="1850"/>
                </a:lnSpc>
                <a:spcBef>
                  <a:spcPct val="20000"/>
                </a:spcBef>
                <a:buFont typeface="Arial"/>
                <a:buChar char="–"/>
                <a:defRPr sz="1400" b="0" i="1" kern="1200">
                  <a:solidFill>
                    <a:srgbClr val="404040"/>
                  </a:solidFill>
                  <a:latin typeface="Verdana"/>
                  <a:ea typeface="+mn-ea"/>
                  <a:cs typeface="Verdana"/>
                </a:defRPr>
              </a:lvl2pPr>
              <a:lvl3pPr marL="1143000" indent="-228600" algn="l" defTabSz="457200" rtl="0" eaLnBrk="1" latinLnBrk="0" hangingPunct="1">
                <a:lnSpc>
                  <a:spcPts val="1850"/>
                </a:lnSpc>
                <a:spcBef>
                  <a:spcPct val="20000"/>
                </a:spcBef>
                <a:buFont typeface="Arial"/>
                <a:buChar char="•"/>
                <a:defRPr sz="1400" b="0" i="1" kern="1200">
                  <a:solidFill>
                    <a:srgbClr val="404040"/>
                  </a:solidFill>
                  <a:latin typeface="Verdana"/>
                  <a:ea typeface="+mn-ea"/>
                  <a:cs typeface="Verdana"/>
                </a:defRPr>
              </a:lvl3pPr>
              <a:lvl4pPr marL="1600200" indent="-228600" algn="l" defTabSz="457200" rtl="0" eaLnBrk="1" latinLnBrk="0" hangingPunct="1">
                <a:lnSpc>
                  <a:spcPts val="1850"/>
                </a:lnSpc>
                <a:spcBef>
                  <a:spcPct val="20000"/>
                </a:spcBef>
                <a:buFont typeface="Arial"/>
                <a:buChar char="–"/>
                <a:defRPr sz="1400" b="0" i="1" kern="1200">
                  <a:solidFill>
                    <a:srgbClr val="404040"/>
                  </a:solidFill>
                  <a:latin typeface="Verdana"/>
                  <a:ea typeface="+mn-ea"/>
                  <a:cs typeface="Verdana"/>
                </a:defRPr>
              </a:lvl4pPr>
              <a:lvl5pPr marL="2057400" indent="-228600" algn="l" defTabSz="457200" rtl="0" eaLnBrk="1" latinLnBrk="0" hangingPunct="1">
                <a:lnSpc>
                  <a:spcPts val="1850"/>
                </a:lnSpc>
                <a:spcBef>
                  <a:spcPct val="20000"/>
                </a:spcBef>
                <a:buFont typeface="Arial"/>
                <a:buChar char="»"/>
                <a:defRPr sz="1400" b="0" i="1" kern="1200">
                  <a:solidFill>
                    <a:srgbClr val="40404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1500"/>
                </a:spcBef>
                <a:spcAft>
                  <a:spcPts val="1200"/>
                </a:spcAft>
                <a:defRPr/>
              </a:pPr>
              <a:r>
                <a:rPr lang="en-GB" b="1" dirty="0">
                  <a:solidFill>
                    <a:schemeClr val="tx1"/>
                  </a:solidFill>
                </a:rPr>
                <a:t>why we exist</a:t>
              </a:r>
            </a:p>
            <a:p>
              <a:pPr lvl="0">
                <a:lnSpc>
                  <a:spcPct val="100000"/>
                </a:lnSpc>
                <a:spcBef>
                  <a:spcPts val="0"/>
                </a:spcBef>
                <a:defRPr/>
              </a:pPr>
              <a:r>
                <a:rPr lang="en-GB" dirty="0" smtClean="0">
                  <a:solidFill>
                    <a:schemeClr val="tx1"/>
                  </a:solidFill>
                </a:rPr>
                <a:t>Network strategy, design </a:t>
              </a:r>
              <a:r>
                <a:rPr lang="en-GB" dirty="0">
                  <a:solidFill>
                    <a:schemeClr val="tx1"/>
                  </a:solidFill>
                </a:rPr>
                <a:t>and quality </a:t>
              </a:r>
              <a:r>
                <a:rPr lang="en-GB" dirty="0" smtClean="0">
                  <a:solidFill>
                    <a:schemeClr val="tx1"/>
                  </a:solidFill>
                </a:rPr>
                <a:t>management for maximised customer </a:t>
              </a:r>
              <a:r>
                <a:rPr lang="en-GB" dirty="0">
                  <a:solidFill>
                    <a:schemeClr val="tx1"/>
                  </a:solidFill>
                </a:rPr>
                <a:t>experience and </a:t>
              </a:r>
              <a:r>
                <a:rPr lang="en-GB" dirty="0" smtClean="0">
                  <a:solidFill>
                    <a:schemeClr val="tx1"/>
                  </a:solidFill>
                </a:rPr>
                <a:t>minimised network </a:t>
              </a:r>
              <a:r>
                <a:rPr lang="en-GB" dirty="0">
                  <a:solidFill>
                    <a:schemeClr val="tx1"/>
                  </a:solidFill>
                </a:rPr>
                <a:t>cost</a:t>
              </a:r>
              <a:r>
                <a:rPr lang="en-GB" dirty="0" smtClean="0">
                  <a:solidFill>
                    <a:schemeClr val="tx1"/>
                  </a:solidFill>
                </a:rPr>
                <a:t>.</a:t>
              </a:r>
            </a:p>
            <a:p>
              <a:pPr lvl="0">
                <a:lnSpc>
                  <a:spcPct val="100000"/>
                </a:lnSpc>
                <a:spcBef>
                  <a:spcPts val="1500"/>
                </a:spcBef>
                <a:spcAft>
                  <a:spcPts val="1200"/>
                </a:spcAft>
                <a:defRPr/>
              </a:pPr>
              <a:r>
                <a:rPr lang="en-GB" b="1" dirty="0">
                  <a:solidFill>
                    <a:schemeClr val="tx1"/>
                  </a:solidFill>
                </a:rPr>
                <a:t>track record</a:t>
              </a:r>
              <a:endParaRPr lang="en-GB" b="1" dirty="0" smtClean="0">
                <a:solidFill>
                  <a:schemeClr val="tx1"/>
                </a:solidFill>
              </a:endParaRPr>
            </a:p>
            <a:p>
              <a:pPr lvl="0">
                <a:lnSpc>
                  <a:spcPct val="100000"/>
                </a:lnSpc>
                <a:spcBef>
                  <a:spcPts val="0"/>
                </a:spcBef>
                <a:defRPr/>
              </a:pPr>
              <a:r>
                <a:rPr lang="en-GB" dirty="0">
                  <a:solidFill>
                    <a:schemeClr val="tx1"/>
                  </a:solidFill>
                </a:rPr>
                <a:t>F</a:t>
              </a:r>
              <a:r>
                <a:rPr lang="en-GB" dirty="0" smtClean="0">
                  <a:solidFill>
                    <a:schemeClr val="tx1"/>
                  </a:solidFill>
                </a:rPr>
                <a:t>ounded </a:t>
              </a:r>
              <a:r>
                <a:rPr lang="en-GB" dirty="0">
                  <a:solidFill>
                    <a:schemeClr val="tx1"/>
                  </a:solidFill>
                </a:rPr>
                <a:t>in 1988 to set up world’s first </a:t>
              </a:r>
              <a:r>
                <a:rPr lang="en-GB" dirty="0" smtClean="0">
                  <a:solidFill>
                    <a:schemeClr val="tx1"/>
                  </a:solidFill>
                </a:rPr>
                <a:t>GSM network</a:t>
              </a:r>
              <a:r>
                <a:rPr lang="en-GB" dirty="0">
                  <a:solidFill>
                    <a:schemeClr val="tx1"/>
                  </a:solidFill>
                </a:rPr>
                <a:t>. </a:t>
              </a:r>
              <a:r>
                <a:rPr lang="en-GB" dirty="0" smtClean="0">
                  <a:solidFill>
                    <a:schemeClr val="tx1"/>
                  </a:solidFill>
                </a:rPr>
                <a:t>1000+ </a:t>
              </a:r>
              <a:r>
                <a:rPr lang="en-GB" dirty="0">
                  <a:solidFill>
                    <a:schemeClr val="tx1"/>
                  </a:solidFill>
                </a:rPr>
                <a:t>projects in </a:t>
              </a:r>
              <a:r>
                <a:rPr lang="en-GB" dirty="0" smtClean="0">
                  <a:solidFill>
                    <a:schemeClr val="tx1"/>
                  </a:solidFill>
                </a:rPr>
                <a:t>80+ </a:t>
              </a:r>
              <a:r>
                <a:rPr lang="en-GB" dirty="0">
                  <a:solidFill>
                    <a:schemeClr val="tx1"/>
                  </a:solidFill>
                </a:rPr>
                <a:t>countries</a:t>
              </a:r>
              <a:r>
                <a:rPr lang="en-GB" dirty="0" smtClean="0">
                  <a:solidFill>
                    <a:schemeClr val="tx1"/>
                  </a:solidFill>
                </a:rPr>
                <a:t>.</a:t>
              </a:r>
            </a:p>
          </p:txBody>
        </p:sp>
        <p:sp>
          <p:nvSpPr>
            <p:cNvPr id="14" name="Content Placeholder 21"/>
            <p:cNvSpPr txBox="1">
              <a:spLocks/>
            </p:cNvSpPr>
            <p:nvPr/>
          </p:nvSpPr>
          <p:spPr>
            <a:xfrm>
              <a:off x="4662004" y="1851670"/>
              <a:ext cx="3870436" cy="2736304"/>
            </a:xfrm>
            <a:prstGeom prst="rect">
              <a:avLst/>
            </a:prstGeom>
          </p:spPr>
          <p:txBody>
            <a:bodyPr vert="horz" wrap="square" lIns="91440" tIns="45720" rIns="91440" bIns="45720" numCol="1" spcCol="180000" rtlCol="0" anchor="t">
              <a:noAutofit/>
            </a:bodyPr>
            <a:lstStyle/>
            <a:p>
              <a:pPr lvl="0">
                <a:spcBef>
                  <a:spcPts val="1500"/>
                </a:spcBef>
                <a:spcAft>
                  <a:spcPts val="1200"/>
                </a:spcAft>
              </a:pPr>
              <a:r>
                <a:rPr lang="en-GB" sz="1400" b="1" dirty="0" smtClean="0"/>
                <a:t>independent</a:t>
              </a:r>
            </a:p>
            <a:p>
              <a:pPr lvl="0"/>
              <a:r>
                <a:rPr lang="en-GB" sz="1400" dirty="0" smtClean="0"/>
                <a:t>Privately owned </a:t>
              </a:r>
              <a:r>
                <a:rPr lang="en-GB" sz="1400" dirty="0"/>
                <a:t>by </a:t>
              </a:r>
              <a:r>
                <a:rPr lang="en-GB" sz="1400" dirty="0" smtClean="0"/>
                <a:t>telecom background Finnish shareholders, independent </a:t>
              </a:r>
              <a:r>
                <a:rPr lang="en-GB" sz="1400" dirty="0"/>
                <a:t>of all international operators and </a:t>
              </a:r>
              <a:r>
                <a:rPr lang="en-GB" sz="1400" dirty="0" smtClean="0"/>
                <a:t>network infrastructure vendors</a:t>
              </a:r>
              <a:r>
                <a:rPr lang="en-GB" sz="1400" dirty="0"/>
                <a:t>.</a:t>
              </a:r>
            </a:p>
            <a:p>
              <a:pPr>
                <a:spcBef>
                  <a:spcPts val="1500"/>
                </a:spcBef>
                <a:spcAft>
                  <a:spcPts val="1200"/>
                </a:spcAft>
              </a:pPr>
              <a:r>
                <a:rPr lang="en-GB" sz="1400" b="1" dirty="0" smtClean="0">
                  <a:latin typeface="Verdana"/>
                  <a:cs typeface="Verdana"/>
                </a:rPr>
                <a:t>omnitele way</a:t>
              </a:r>
            </a:p>
            <a:p>
              <a:r>
                <a:rPr lang="en-GB" sz="1400" dirty="0" smtClean="0">
                  <a:latin typeface="Verdana"/>
                  <a:cs typeface="Verdana"/>
                </a:rPr>
                <a:t>Being Straightforward</a:t>
              </a:r>
              <a:r>
                <a:rPr lang="en-GB" sz="1400" dirty="0">
                  <a:latin typeface="Verdana"/>
                  <a:cs typeface="Verdana"/>
                </a:rPr>
                <a:t>, </a:t>
              </a:r>
              <a:r>
                <a:rPr lang="en-GB" sz="1400" dirty="0" smtClean="0">
                  <a:latin typeface="Verdana"/>
                  <a:cs typeface="Verdana"/>
                </a:rPr>
                <a:t>Trusted and Intelligent</a:t>
              </a:r>
              <a:r>
                <a:rPr lang="en-GB" sz="1400" dirty="0">
                  <a:latin typeface="Verdana"/>
                  <a:cs typeface="Verdana"/>
                </a:rPr>
                <a:t> </a:t>
              </a:r>
              <a:r>
                <a:rPr lang="en-GB" sz="1400" dirty="0" smtClean="0">
                  <a:latin typeface="Verdana"/>
                  <a:cs typeface="Verdana"/>
                </a:rPr>
                <a:t>ensures excellent </a:t>
              </a:r>
              <a:r>
                <a:rPr lang="en-GB" sz="1400" i="1" dirty="0" smtClean="0">
                  <a:latin typeface="Verdana"/>
                  <a:cs typeface="Verdana"/>
                </a:rPr>
                <a:t>Omnitele Experience.</a:t>
              </a:r>
              <a:endParaRPr lang="en-US" sz="1400" i="1" dirty="0">
                <a:solidFill>
                  <a:schemeClr val="accent1"/>
                </a:solidFill>
                <a:latin typeface="Verdana"/>
                <a:cs typeface="Verdana"/>
              </a:endParaRPr>
            </a:p>
          </p:txBody>
        </p:sp>
        <p:cxnSp>
          <p:nvCxnSpPr>
            <p:cNvPr id="3" name="Straight Connector 2"/>
            <p:cNvCxnSpPr/>
            <p:nvPr/>
          </p:nvCxnSpPr>
          <p:spPr bwMode="auto">
            <a:xfrm>
              <a:off x="557752" y="2139702"/>
              <a:ext cx="3672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4806224" y="2139702"/>
              <a:ext cx="3672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57752" y="3555479"/>
              <a:ext cx="3672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806224" y="3555479"/>
              <a:ext cx="3672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48642283"/>
      </p:ext>
    </p:extLst>
  </p:cSld>
  <p:clrMapOvr>
    <a:masterClrMapping/>
  </p:clrMapOvr>
  <p:transition spd="med" advTm="7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292080" y="1008112"/>
            <a:ext cx="3795886" cy="3795886"/>
          </a:xfrm>
          <a:prstGeom prst="rect">
            <a:avLst/>
          </a:prstGeom>
        </p:spPr>
      </p:pic>
      <p:sp>
        <p:nvSpPr>
          <p:cNvPr id="2" name="Title 1"/>
          <p:cNvSpPr>
            <a:spLocks noGrp="1"/>
          </p:cNvSpPr>
          <p:nvPr>
            <p:ph type="title"/>
          </p:nvPr>
        </p:nvSpPr>
        <p:spPr>
          <a:xfrm>
            <a:off x="611560" y="2328546"/>
            <a:ext cx="5328592" cy="819268"/>
          </a:xfrm>
        </p:spPr>
        <p:txBody>
          <a:bodyPr/>
          <a:lstStyle/>
          <a:p>
            <a:r>
              <a:rPr lang="en-GB" dirty="0" smtClean="0"/>
              <a:t>Let’s take a dive into WWW browsing Quality of Experience…</a:t>
            </a:r>
            <a:endParaRPr lang="en-GB" sz="3200" dirty="0"/>
          </a:p>
        </p:txBody>
      </p:sp>
      <p:sp>
        <p:nvSpPr>
          <p:cNvPr id="4" name="Rectangle 3"/>
          <p:cNvSpPr/>
          <p:nvPr/>
        </p:nvSpPr>
        <p:spPr>
          <a:xfrm>
            <a:off x="611560" y="1972804"/>
            <a:ext cx="4968552" cy="338554"/>
          </a:xfrm>
          <a:prstGeom prst="rect">
            <a:avLst/>
          </a:prstGeom>
        </p:spPr>
        <p:txBody>
          <a:bodyPr wrap="square">
            <a:spAutoFit/>
          </a:bodyPr>
          <a:lstStyle/>
          <a:p>
            <a:r>
              <a:rPr lang="en-GB" sz="1600" dirty="0" smtClean="0">
                <a:solidFill>
                  <a:srgbClr val="0F2B74"/>
                </a:solidFill>
              </a:rPr>
              <a:t>OPERATOR CASE: </a:t>
            </a:r>
            <a:r>
              <a:rPr lang="en-GB" sz="1600" dirty="0" err="1" smtClean="0">
                <a:solidFill>
                  <a:srgbClr val="0F2B74"/>
                </a:solidFill>
              </a:rPr>
              <a:t>QoE</a:t>
            </a:r>
            <a:r>
              <a:rPr lang="en-GB" sz="1600" dirty="0" smtClean="0">
                <a:solidFill>
                  <a:srgbClr val="0F2B74"/>
                </a:solidFill>
              </a:rPr>
              <a:t> FOR WWW BROWSING</a:t>
            </a:r>
            <a:endParaRPr lang="en-GB" sz="1600" dirty="0">
              <a:solidFill>
                <a:srgbClr val="0F2B74"/>
              </a:solidFill>
            </a:endParaRPr>
          </a:p>
        </p:txBody>
      </p:sp>
    </p:spTree>
    <p:extLst>
      <p:ext uri="{BB962C8B-B14F-4D97-AF65-F5344CB8AC3E}">
        <p14:creationId xmlns:p14="http://schemas.microsoft.com/office/powerpoint/2010/main" val="4285651736"/>
      </p:ext>
    </p:extLst>
  </p:cSld>
  <p:clrMapOvr>
    <a:masterClrMapping/>
  </p:clrMapOvr>
  <p:transition spd="med" advTm="7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7048" y="3359314"/>
            <a:ext cx="3149302" cy="1300668"/>
            <a:chOff x="395536" y="4881888"/>
            <a:chExt cx="3149302" cy="1300668"/>
          </a:xfrm>
        </p:grpSpPr>
        <p:sp>
          <p:nvSpPr>
            <p:cNvPr id="5" name="Right Triangle 4"/>
            <p:cNvSpPr/>
            <p:nvPr/>
          </p:nvSpPr>
          <p:spPr bwMode="auto">
            <a:xfrm>
              <a:off x="1300282" y="4889042"/>
              <a:ext cx="2244556" cy="1293513"/>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000" smtClean="0">
                <a:solidFill>
                  <a:srgbClr val="0F2B74"/>
                </a:solidFill>
                <a:latin typeface="Arial" charset="0"/>
              </a:endParaRPr>
            </a:p>
          </p:txBody>
        </p:sp>
        <p:pic>
          <p:nvPicPr>
            <p:cNvPr id="6"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4881888"/>
              <a:ext cx="904746" cy="130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5440600" y="1766409"/>
            <a:ext cx="3151148" cy="1303337"/>
            <a:chOff x="5526223" y="2577516"/>
            <a:chExt cx="3151148" cy="1303337"/>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72625" y="2577516"/>
              <a:ext cx="904746"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Triangle 8"/>
            <p:cNvSpPr/>
            <p:nvPr/>
          </p:nvSpPr>
          <p:spPr bwMode="auto">
            <a:xfrm rot="10800000">
              <a:off x="5526223" y="2582425"/>
              <a:ext cx="2246400" cy="1293513"/>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000" smtClean="0">
                <a:solidFill>
                  <a:srgbClr val="0F2B74"/>
                </a:solidFill>
                <a:latin typeface="Arial" charset="0"/>
              </a:endParaRPr>
            </a:p>
          </p:txBody>
        </p:sp>
      </p:grpSp>
      <p:sp>
        <p:nvSpPr>
          <p:cNvPr id="12" name="Rectangle 11"/>
          <p:cNvSpPr/>
          <p:nvPr/>
        </p:nvSpPr>
        <p:spPr>
          <a:xfrm>
            <a:off x="1763434" y="2774231"/>
            <a:ext cx="5553744" cy="858416"/>
          </a:xfrm>
          <a:prstGeom prst="rect">
            <a:avLst/>
          </a:prstGeom>
          <a:ln w="19050"/>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52000" tIns="80701" rIns="576000" bIns="80701" numCol="1" spcCol="1270" anchor="ctr" anchorCtr="0">
            <a:noAutofit/>
          </a:bodyPr>
          <a:lstStyle/>
          <a:p>
            <a:pPr defTabSz="711200">
              <a:lnSpc>
                <a:spcPct val="90000"/>
              </a:lnSpc>
              <a:spcBef>
                <a:spcPct val="0"/>
              </a:spcBef>
              <a:spcAft>
                <a:spcPct val="35000"/>
              </a:spcAft>
            </a:pPr>
            <a:r>
              <a:rPr lang="en-GB" sz="1400" b="1" dirty="0">
                <a:solidFill>
                  <a:srgbClr val="0F2B74">
                    <a:hueOff val="0"/>
                    <a:satOff val="0"/>
                    <a:lumOff val="0"/>
                    <a:alphaOff val="0"/>
                  </a:srgbClr>
                </a:solidFill>
              </a:rPr>
              <a:t>2. </a:t>
            </a:r>
            <a:r>
              <a:rPr lang="en-GB" sz="1400" b="1" dirty="0" smtClean="0">
                <a:solidFill>
                  <a:srgbClr val="0F2B74">
                    <a:hueOff val="0"/>
                    <a:satOff val="0"/>
                    <a:lumOff val="0"/>
                    <a:alphaOff val="0"/>
                  </a:srgbClr>
                </a:solidFill>
              </a:rPr>
              <a:t>QoS targets: </a:t>
            </a:r>
            <a:r>
              <a:rPr lang="en-GB" sz="1400" dirty="0">
                <a:solidFill>
                  <a:srgbClr val="0F2B74">
                    <a:hueOff val="0"/>
                    <a:satOff val="0"/>
                    <a:lumOff val="0"/>
                    <a:alphaOff val="0"/>
                  </a:srgbClr>
                </a:solidFill>
              </a:rPr>
              <a:t>m</a:t>
            </a:r>
            <a:r>
              <a:rPr lang="en-GB" sz="1400" dirty="0" smtClean="0">
                <a:solidFill>
                  <a:srgbClr val="0F2B74">
                    <a:hueOff val="0"/>
                    <a:satOff val="0"/>
                    <a:lumOff val="0"/>
                    <a:alphaOff val="0"/>
                  </a:srgbClr>
                </a:solidFill>
              </a:rPr>
              <a:t>easure QoE</a:t>
            </a:r>
            <a:r>
              <a:rPr lang="en-GB" sz="1400" dirty="0">
                <a:solidFill>
                  <a:srgbClr val="0F2B74">
                    <a:hueOff val="0"/>
                    <a:satOff val="0"/>
                    <a:lumOff val="0"/>
                    <a:alphaOff val="0"/>
                  </a:srgbClr>
                </a:solidFill>
              </a:rPr>
              <a:t> </a:t>
            </a:r>
            <a:r>
              <a:rPr lang="en-GB" sz="1400" dirty="0" smtClean="0">
                <a:solidFill>
                  <a:srgbClr val="0F2B74">
                    <a:hueOff val="0"/>
                    <a:satOff val="0"/>
                    <a:lumOff val="0"/>
                    <a:alphaOff val="0"/>
                  </a:srgbClr>
                </a:solidFill>
              </a:rPr>
              <a:t>&amp; QoS and cross-correlate to define the relation</a:t>
            </a:r>
            <a:endParaRPr lang="en-GB" sz="1400" dirty="0">
              <a:solidFill>
                <a:srgbClr val="0F2B74">
                  <a:hueOff val="0"/>
                  <a:satOff val="0"/>
                  <a:lumOff val="0"/>
                  <a:alphaOff val="0"/>
                </a:srgbClr>
              </a:solidFill>
            </a:endParaRPr>
          </a:p>
        </p:txBody>
      </p:sp>
      <p:sp>
        <p:nvSpPr>
          <p:cNvPr id="15" name="Rectangle 14"/>
          <p:cNvSpPr/>
          <p:nvPr/>
        </p:nvSpPr>
        <p:spPr>
          <a:xfrm>
            <a:off x="3038004" y="3772666"/>
            <a:ext cx="5553744" cy="858416"/>
          </a:xfrm>
          <a:prstGeom prst="rect">
            <a:avLst/>
          </a:prstGeom>
          <a:ln w="19050"/>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52000" tIns="80701" rIns="576000" bIns="80701" numCol="1" spcCol="1270" anchor="ctr" anchorCtr="0">
            <a:noAutofit/>
          </a:bodyPr>
          <a:lstStyle/>
          <a:p>
            <a:pPr defTabSz="711200">
              <a:lnSpc>
                <a:spcPct val="90000"/>
              </a:lnSpc>
              <a:spcBef>
                <a:spcPct val="0"/>
              </a:spcBef>
              <a:spcAft>
                <a:spcPct val="35000"/>
              </a:spcAft>
            </a:pPr>
            <a:r>
              <a:rPr lang="en-GB" sz="1400" b="1" dirty="0" smtClean="0">
                <a:solidFill>
                  <a:srgbClr val="0F2B74">
                    <a:hueOff val="0"/>
                    <a:satOff val="0"/>
                    <a:lumOff val="0"/>
                    <a:alphaOff val="0"/>
                  </a:srgbClr>
                </a:solidFill>
              </a:rPr>
              <a:t>3. NW performance targets: </a:t>
            </a:r>
            <a:r>
              <a:rPr lang="en-GB" sz="1400" dirty="0" smtClean="0">
                <a:solidFill>
                  <a:srgbClr val="0F2B74">
                    <a:hueOff val="0"/>
                    <a:satOff val="0"/>
                    <a:lumOff val="0"/>
                    <a:alphaOff val="0"/>
                  </a:srgbClr>
                </a:solidFill>
              </a:rPr>
              <a:t>Link QoS with NW performance to find right network performance KPI targets</a:t>
            </a:r>
            <a:endParaRPr lang="en-GB" sz="1400" dirty="0">
              <a:solidFill>
                <a:srgbClr val="0F2B74">
                  <a:hueOff val="0"/>
                  <a:satOff val="0"/>
                  <a:lumOff val="0"/>
                  <a:alphaOff val="0"/>
                </a:srgbClr>
              </a:solidFill>
            </a:endParaRPr>
          </a:p>
        </p:txBody>
      </p:sp>
      <p:sp>
        <p:nvSpPr>
          <p:cNvPr id="18" name="Freeform 17"/>
          <p:cNvSpPr/>
          <p:nvPr/>
        </p:nvSpPr>
        <p:spPr>
          <a:xfrm>
            <a:off x="6879082" y="3522616"/>
            <a:ext cx="438096" cy="438096"/>
          </a:xfrm>
          <a:custGeom>
            <a:avLst/>
            <a:gdLst>
              <a:gd name="connsiteX0" fmla="*/ 0 w 438096"/>
              <a:gd name="connsiteY0" fmla="*/ 240953 h 438096"/>
              <a:gd name="connsiteX1" fmla="*/ 98572 w 438096"/>
              <a:gd name="connsiteY1" fmla="*/ 240953 h 438096"/>
              <a:gd name="connsiteX2" fmla="*/ 98572 w 438096"/>
              <a:gd name="connsiteY2" fmla="*/ 0 h 438096"/>
              <a:gd name="connsiteX3" fmla="*/ 339524 w 438096"/>
              <a:gd name="connsiteY3" fmla="*/ 0 h 438096"/>
              <a:gd name="connsiteX4" fmla="*/ 339524 w 438096"/>
              <a:gd name="connsiteY4" fmla="*/ 240953 h 438096"/>
              <a:gd name="connsiteX5" fmla="*/ 438096 w 438096"/>
              <a:gd name="connsiteY5" fmla="*/ 240953 h 438096"/>
              <a:gd name="connsiteX6" fmla="*/ 219048 w 438096"/>
              <a:gd name="connsiteY6" fmla="*/ 438096 h 438096"/>
              <a:gd name="connsiteX7" fmla="*/ 0 w 438096"/>
              <a:gd name="connsiteY7" fmla="*/ 240953 h 4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96" h="438096">
                <a:moveTo>
                  <a:pt x="0" y="240953"/>
                </a:moveTo>
                <a:lnTo>
                  <a:pt x="98572" y="240953"/>
                </a:lnTo>
                <a:lnTo>
                  <a:pt x="98572" y="0"/>
                </a:lnTo>
                <a:lnTo>
                  <a:pt x="339524" y="0"/>
                </a:lnTo>
                <a:lnTo>
                  <a:pt x="339524" y="240953"/>
                </a:lnTo>
                <a:lnTo>
                  <a:pt x="438096" y="240953"/>
                </a:lnTo>
                <a:lnTo>
                  <a:pt x="219048" y="438096"/>
                </a:lnTo>
                <a:lnTo>
                  <a:pt x="0" y="240953"/>
                </a:lnTo>
                <a:close/>
              </a:path>
            </a:pathLst>
          </a:custGeom>
          <a:solidFill>
            <a:schemeClr val="accent1"/>
          </a:solidFill>
          <a:ln>
            <a:solidFill>
              <a:schemeClr val="accent1">
                <a:hueOff val="0"/>
                <a:satOff val="0"/>
                <a:lumOff val="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892" tIns="20320" rIns="118892" bIns="128749" numCol="1" spcCol="1270" anchor="ctr" anchorCtr="0">
            <a:noAutofit/>
          </a:bodyPr>
          <a:lstStyle/>
          <a:p>
            <a:pPr algn="ctr" defTabSz="711200">
              <a:lnSpc>
                <a:spcPct val="90000"/>
              </a:lnSpc>
              <a:spcBef>
                <a:spcPct val="0"/>
              </a:spcBef>
              <a:spcAft>
                <a:spcPct val="35000"/>
              </a:spcAft>
            </a:pPr>
            <a:endParaRPr lang="en-GB" sz="1600">
              <a:solidFill>
                <a:srgbClr val="0F2B74">
                  <a:hueOff val="0"/>
                  <a:satOff val="0"/>
                  <a:lumOff val="0"/>
                  <a:alphaOff val="0"/>
                </a:srgbClr>
              </a:solidFill>
            </a:endParaRPr>
          </a:p>
        </p:txBody>
      </p:sp>
      <p:sp>
        <p:nvSpPr>
          <p:cNvPr id="19" name="Rectangle 18"/>
          <p:cNvSpPr/>
          <p:nvPr/>
        </p:nvSpPr>
        <p:spPr>
          <a:xfrm>
            <a:off x="488864" y="1766409"/>
            <a:ext cx="5553744" cy="858416"/>
          </a:xfrm>
          <a:prstGeom prst="rect">
            <a:avLst/>
          </a:prstGeom>
          <a:ln w="19050"/>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52000" tIns="80701" rIns="576000" bIns="80701" numCol="1" spcCol="1270" anchor="ctr" anchorCtr="0">
            <a:noAutofit/>
          </a:bodyPr>
          <a:lstStyle/>
          <a:p>
            <a:pPr defTabSz="711200">
              <a:lnSpc>
                <a:spcPct val="90000"/>
              </a:lnSpc>
              <a:spcBef>
                <a:spcPct val="0"/>
              </a:spcBef>
              <a:spcAft>
                <a:spcPct val="35000"/>
              </a:spcAft>
            </a:pPr>
            <a:r>
              <a:rPr lang="en-GB" sz="1400" b="1" dirty="0">
                <a:solidFill>
                  <a:srgbClr val="0F2B74">
                    <a:hueOff val="0"/>
                    <a:satOff val="0"/>
                    <a:lumOff val="0"/>
                    <a:alphaOff val="0"/>
                  </a:srgbClr>
                </a:solidFill>
              </a:rPr>
              <a:t>1</a:t>
            </a:r>
            <a:r>
              <a:rPr lang="en-GB" sz="1400" b="1" dirty="0" smtClean="0">
                <a:solidFill>
                  <a:srgbClr val="0F2B74">
                    <a:hueOff val="0"/>
                    <a:satOff val="0"/>
                    <a:lumOff val="0"/>
                    <a:alphaOff val="0"/>
                  </a:srgbClr>
                </a:solidFill>
              </a:rPr>
              <a:t>. QoE targets:</a:t>
            </a:r>
            <a:r>
              <a:rPr lang="en-GB" sz="1400" dirty="0" smtClean="0">
                <a:solidFill>
                  <a:srgbClr val="0F2B74">
                    <a:hueOff val="0"/>
                    <a:satOff val="0"/>
                    <a:lumOff val="0"/>
                    <a:alphaOff val="0"/>
                  </a:srgbClr>
                </a:solidFill>
              </a:rPr>
              <a:t> define the desired WWW QoE level</a:t>
            </a:r>
            <a:endParaRPr lang="en-GB" sz="1400" dirty="0">
              <a:solidFill>
                <a:srgbClr val="0F2B74">
                  <a:hueOff val="0"/>
                  <a:satOff val="0"/>
                  <a:lumOff val="0"/>
                  <a:alphaOff val="0"/>
                </a:srgbClr>
              </a:solidFill>
            </a:endParaRPr>
          </a:p>
        </p:txBody>
      </p:sp>
      <p:sp>
        <p:nvSpPr>
          <p:cNvPr id="20" name="Freeform 19"/>
          <p:cNvSpPr/>
          <p:nvPr/>
        </p:nvSpPr>
        <p:spPr>
          <a:xfrm>
            <a:off x="5570376" y="2531207"/>
            <a:ext cx="438096" cy="438096"/>
          </a:xfrm>
          <a:custGeom>
            <a:avLst/>
            <a:gdLst>
              <a:gd name="connsiteX0" fmla="*/ 0 w 438096"/>
              <a:gd name="connsiteY0" fmla="*/ 240953 h 438096"/>
              <a:gd name="connsiteX1" fmla="*/ 98572 w 438096"/>
              <a:gd name="connsiteY1" fmla="*/ 240953 h 438096"/>
              <a:gd name="connsiteX2" fmla="*/ 98572 w 438096"/>
              <a:gd name="connsiteY2" fmla="*/ 0 h 438096"/>
              <a:gd name="connsiteX3" fmla="*/ 339524 w 438096"/>
              <a:gd name="connsiteY3" fmla="*/ 0 h 438096"/>
              <a:gd name="connsiteX4" fmla="*/ 339524 w 438096"/>
              <a:gd name="connsiteY4" fmla="*/ 240953 h 438096"/>
              <a:gd name="connsiteX5" fmla="*/ 438096 w 438096"/>
              <a:gd name="connsiteY5" fmla="*/ 240953 h 438096"/>
              <a:gd name="connsiteX6" fmla="*/ 219048 w 438096"/>
              <a:gd name="connsiteY6" fmla="*/ 438096 h 438096"/>
              <a:gd name="connsiteX7" fmla="*/ 0 w 438096"/>
              <a:gd name="connsiteY7" fmla="*/ 240953 h 4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96" h="438096">
                <a:moveTo>
                  <a:pt x="0" y="240953"/>
                </a:moveTo>
                <a:lnTo>
                  <a:pt x="98572" y="240953"/>
                </a:lnTo>
                <a:lnTo>
                  <a:pt x="98572" y="0"/>
                </a:lnTo>
                <a:lnTo>
                  <a:pt x="339524" y="0"/>
                </a:lnTo>
                <a:lnTo>
                  <a:pt x="339524" y="240953"/>
                </a:lnTo>
                <a:lnTo>
                  <a:pt x="438096" y="240953"/>
                </a:lnTo>
                <a:lnTo>
                  <a:pt x="219048" y="438096"/>
                </a:lnTo>
                <a:lnTo>
                  <a:pt x="0" y="240953"/>
                </a:lnTo>
                <a:close/>
              </a:path>
            </a:pathLst>
          </a:custGeom>
          <a:solidFill>
            <a:schemeClr val="accent1"/>
          </a:solidFill>
          <a:ln>
            <a:solidFill>
              <a:schemeClr val="accent1">
                <a:hueOff val="0"/>
                <a:satOff val="0"/>
                <a:lumOff val="0"/>
              </a:schemeClr>
            </a:solidFill>
          </a:ln>
        </p:spPr>
        <p:style>
          <a:lnRef idx="2">
            <a:schemeClr val="accent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8892" tIns="20320" rIns="118892" bIns="128749" numCol="1" spcCol="1270" anchor="ctr" anchorCtr="0">
            <a:noAutofit/>
          </a:bodyPr>
          <a:lstStyle/>
          <a:p>
            <a:pPr algn="ctr" defTabSz="711200">
              <a:lnSpc>
                <a:spcPct val="90000"/>
              </a:lnSpc>
              <a:spcBef>
                <a:spcPct val="0"/>
              </a:spcBef>
              <a:spcAft>
                <a:spcPct val="35000"/>
              </a:spcAft>
            </a:pPr>
            <a:endParaRPr lang="en-GB" sz="1600">
              <a:solidFill>
                <a:srgbClr val="0F2B74">
                  <a:hueOff val="0"/>
                  <a:satOff val="0"/>
                  <a:lumOff val="0"/>
                  <a:alphaOff val="0"/>
                </a:srgbClr>
              </a:solidFill>
            </a:endParaRPr>
          </a:p>
        </p:txBody>
      </p:sp>
      <p:sp>
        <p:nvSpPr>
          <p:cNvPr id="21" name="Content Placeholder 2"/>
          <p:cNvSpPr txBox="1">
            <a:spLocks/>
          </p:cNvSpPr>
          <p:nvPr/>
        </p:nvSpPr>
        <p:spPr bwMode="auto">
          <a:xfrm>
            <a:off x="0" y="411746"/>
            <a:ext cx="5940152"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lvl1pPr marL="342861" indent="-342861"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866" indent="-285717" algn="l" rtl="0" eaLnBrk="1" fontAlgn="base" hangingPunct="1">
              <a:spcBef>
                <a:spcPct val="20000"/>
              </a:spcBef>
              <a:spcAft>
                <a:spcPct val="0"/>
              </a:spcAft>
              <a:buFont typeface="Verdana" pitchFamily="34" charset="0"/>
              <a:buChar char="−"/>
              <a:defRPr sz="1800">
                <a:solidFill>
                  <a:schemeClr val="tx1"/>
                </a:solidFill>
                <a:latin typeface="+mn-lt"/>
                <a:ea typeface="+mn-ea"/>
              </a:defRPr>
            </a:lvl2pPr>
            <a:lvl3pPr marL="1200014" indent="-285717" algn="l" rtl="0" eaLnBrk="1" fontAlgn="base" hangingPunct="1">
              <a:spcBef>
                <a:spcPct val="20000"/>
              </a:spcBef>
              <a:spcAft>
                <a:spcPct val="0"/>
              </a:spcAft>
              <a:buFont typeface="Arial" pitchFamily="34" charset="0"/>
              <a:buChar char="•"/>
              <a:defRPr sz="1600">
                <a:solidFill>
                  <a:schemeClr val="tx1"/>
                </a:solidFill>
                <a:latin typeface="+mn-lt"/>
                <a:ea typeface="+mn-ea"/>
              </a:defRPr>
            </a:lvl3pPr>
            <a:lvl4pPr marL="1600018" indent="-228574" algn="l" rtl="0" eaLnBrk="1" fontAlgn="base" hangingPunct="1">
              <a:spcBef>
                <a:spcPct val="20000"/>
              </a:spcBef>
              <a:spcAft>
                <a:spcPct val="0"/>
              </a:spcAft>
              <a:buFont typeface="Arial" pitchFamily="34" charset="0"/>
              <a:buChar char="•"/>
              <a:defRPr sz="1200">
                <a:solidFill>
                  <a:schemeClr val="tx1"/>
                </a:solidFill>
                <a:latin typeface="+mn-lt"/>
                <a:ea typeface="+mn-ea"/>
              </a:defRPr>
            </a:lvl4pPr>
            <a:lvl5pPr marL="2057167" indent="-228574" algn="l" rtl="0" eaLnBrk="1" fontAlgn="base" hangingPunct="1">
              <a:spcBef>
                <a:spcPct val="20000"/>
              </a:spcBef>
              <a:spcAft>
                <a:spcPct val="0"/>
              </a:spcAft>
              <a:buChar char="»"/>
              <a:defRPr sz="1000">
                <a:solidFill>
                  <a:srgbClr val="0F2B74"/>
                </a:solidFill>
                <a:latin typeface="+mn-lt"/>
                <a:ea typeface="+mn-ea"/>
              </a:defRPr>
            </a:lvl5pPr>
            <a:lvl6pPr marL="2514315" indent="-228574" algn="l" rtl="0" eaLnBrk="1" fontAlgn="base" hangingPunct="1">
              <a:spcBef>
                <a:spcPct val="20000"/>
              </a:spcBef>
              <a:spcAft>
                <a:spcPct val="0"/>
              </a:spcAft>
              <a:buChar char="»"/>
              <a:defRPr sz="1000">
                <a:solidFill>
                  <a:srgbClr val="0F2B74"/>
                </a:solidFill>
                <a:latin typeface="+mn-lt"/>
                <a:ea typeface="+mn-ea"/>
              </a:defRPr>
            </a:lvl6pPr>
            <a:lvl7pPr marL="2971463" indent="-228574" algn="l" rtl="0" eaLnBrk="1" fontAlgn="base" hangingPunct="1">
              <a:spcBef>
                <a:spcPct val="20000"/>
              </a:spcBef>
              <a:spcAft>
                <a:spcPct val="0"/>
              </a:spcAft>
              <a:buChar char="»"/>
              <a:defRPr sz="1000">
                <a:solidFill>
                  <a:srgbClr val="0F2B74"/>
                </a:solidFill>
                <a:latin typeface="+mn-lt"/>
                <a:ea typeface="+mn-ea"/>
              </a:defRPr>
            </a:lvl7pPr>
            <a:lvl8pPr marL="3428611" indent="-228574" algn="l" rtl="0" eaLnBrk="1" fontAlgn="base" hangingPunct="1">
              <a:spcBef>
                <a:spcPct val="20000"/>
              </a:spcBef>
              <a:spcAft>
                <a:spcPct val="0"/>
              </a:spcAft>
              <a:buChar char="»"/>
              <a:defRPr sz="1000">
                <a:solidFill>
                  <a:srgbClr val="0F2B74"/>
                </a:solidFill>
                <a:latin typeface="+mn-lt"/>
                <a:ea typeface="+mn-ea"/>
              </a:defRPr>
            </a:lvl8pPr>
            <a:lvl9pPr marL="3885759" indent="-228574" algn="l" rtl="0" eaLnBrk="1" fontAlgn="base" hangingPunct="1">
              <a:spcBef>
                <a:spcPct val="20000"/>
              </a:spcBef>
              <a:spcAft>
                <a:spcPct val="0"/>
              </a:spcAft>
              <a:buChar char="»"/>
              <a:defRPr sz="1000">
                <a:solidFill>
                  <a:srgbClr val="0F2B74"/>
                </a:solidFill>
                <a:latin typeface="+mn-lt"/>
                <a:ea typeface="+mn-ea"/>
              </a:defRPr>
            </a:lvl9pPr>
          </a:lstStyle>
          <a:p>
            <a:pPr marL="108000" indent="0" defTabSz="914400">
              <a:buNone/>
            </a:pPr>
            <a:r>
              <a:rPr lang="en-GB" sz="1600" kern="0" dirty="0" smtClean="0">
                <a:solidFill>
                  <a:schemeClr val="bg1"/>
                </a:solidFill>
              </a:rPr>
              <a:t>OBJECTIVE |</a:t>
            </a:r>
            <a:r>
              <a:rPr lang="en-GB" sz="1800" kern="0" dirty="0" smtClean="0">
                <a:solidFill>
                  <a:schemeClr val="bg1"/>
                </a:solidFill>
              </a:rPr>
              <a:t> </a:t>
            </a:r>
            <a:r>
              <a:rPr lang="en-GB" kern="0" dirty="0" smtClean="0">
                <a:solidFill>
                  <a:schemeClr val="bg1"/>
                </a:solidFill>
              </a:rPr>
              <a:t>sufficient web browsing experience </a:t>
            </a:r>
            <a:r>
              <a:rPr lang="en-GB" kern="0" dirty="0">
                <a:solidFill>
                  <a:schemeClr val="bg1"/>
                </a:solidFill>
              </a:rPr>
              <a:t>for high value customers</a:t>
            </a:r>
          </a:p>
        </p:txBody>
      </p:sp>
      <p:cxnSp>
        <p:nvCxnSpPr>
          <p:cNvPr id="22" name="Straight Connector 21"/>
          <p:cNvCxnSpPr/>
          <p:nvPr/>
        </p:nvCxnSpPr>
        <p:spPr bwMode="auto">
          <a:xfrm>
            <a:off x="0" y="1419857"/>
            <a:ext cx="5940152"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2190608"/>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750"/>
                                        <p:tgtEl>
                                          <p:spTgt spid="20"/>
                                        </p:tgtEl>
                                      </p:cBhvr>
                                    </p:animEffect>
                                    <p:anim calcmode="lin" valueType="num">
                                      <p:cBhvr>
                                        <p:cTn id="15" dur="750" fill="hold"/>
                                        <p:tgtEl>
                                          <p:spTgt spid="20"/>
                                        </p:tgtEl>
                                        <p:attrNameLst>
                                          <p:attrName>ppt_x</p:attrName>
                                        </p:attrNameLst>
                                      </p:cBhvr>
                                      <p:tavLst>
                                        <p:tav tm="0">
                                          <p:val>
                                            <p:strVal val="#ppt_x"/>
                                          </p:val>
                                        </p:tav>
                                        <p:tav tm="100000">
                                          <p:val>
                                            <p:strVal val="#ppt_x"/>
                                          </p:val>
                                        </p:tav>
                                      </p:tavLst>
                                    </p:anim>
                                    <p:anim calcmode="lin" valueType="num">
                                      <p:cBhvr>
                                        <p:cTn id="16" dur="75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anim calcmode="lin" valueType="num">
                                      <p:cBhvr>
                                        <p:cTn id="20" dur="750" fill="hold"/>
                                        <p:tgtEl>
                                          <p:spTgt spid="12"/>
                                        </p:tgtEl>
                                        <p:attrNameLst>
                                          <p:attrName>ppt_x</p:attrName>
                                        </p:attrNameLst>
                                      </p:cBhvr>
                                      <p:tavLst>
                                        <p:tav tm="0">
                                          <p:val>
                                            <p:strVal val="#ppt_x"/>
                                          </p:val>
                                        </p:tav>
                                        <p:tav tm="100000">
                                          <p:val>
                                            <p:strVal val="#ppt_x"/>
                                          </p:val>
                                        </p:tav>
                                      </p:tavLst>
                                    </p:anim>
                                    <p:anim calcmode="lin" valueType="num">
                                      <p:cBhvr>
                                        <p:cTn id="21"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750"/>
                                        <p:tgtEl>
                                          <p:spTgt spid="18"/>
                                        </p:tgtEl>
                                      </p:cBhvr>
                                    </p:animEffect>
                                    <p:anim calcmode="lin" valueType="num">
                                      <p:cBhvr>
                                        <p:cTn id="27" dur="750" fill="hold"/>
                                        <p:tgtEl>
                                          <p:spTgt spid="18"/>
                                        </p:tgtEl>
                                        <p:attrNameLst>
                                          <p:attrName>ppt_x</p:attrName>
                                        </p:attrNameLst>
                                      </p:cBhvr>
                                      <p:tavLst>
                                        <p:tav tm="0">
                                          <p:val>
                                            <p:strVal val="#ppt_x"/>
                                          </p:val>
                                        </p:tav>
                                        <p:tav tm="100000">
                                          <p:val>
                                            <p:strVal val="#ppt_x"/>
                                          </p:val>
                                        </p:tav>
                                      </p:tavLst>
                                    </p:anim>
                                    <p:anim calcmode="lin" valueType="num">
                                      <p:cBhvr>
                                        <p:cTn id="28" dur="750" fill="hold"/>
                                        <p:tgtEl>
                                          <p:spTgt spid="1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2"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r="33094"/>
          <a:stretch/>
        </p:blipFill>
        <p:spPr>
          <a:xfrm>
            <a:off x="3923928" y="1"/>
            <a:ext cx="5616624" cy="5670272"/>
          </a:xfrm>
          <a:prstGeom prst="rect">
            <a:avLst/>
          </a:prstGeom>
        </p:spPr>
      </p:pic>
      <p:sp>
        <p:nvSpPr>
          <p:cNvPr id="4" name="Content Placeholder 2"/>
          <p:cNvSpPr>
            <a:spLocks noGrp="1"/>
          </p:cNvSpPr>
          <p:nvPr>
            <p:ph sz="quarter" idx="10"/>
          </p:nvPr>
        </p:nvSpPr>
        <p:spPr>
          <a:xfrm>
            <a:off x="467544" y="1779662"/>
            <a:ext cx="3960440" cy="1296146"/>
          </a:xfrm>
          <a:prstGeom prst="rect">
            <a:avLst/>
          </a:prstGeom>
        </p:spPr>
        <p:txBody>
          <a:bodyPr anchor="ctr"/>
          <a:lstStyle/>
          <a:p>
            <a:r>
              <a:rPr lang="en-GB" sz="1600" dirty="0" smtClean="0"/>
              <a:t>QoE defined </a:t>
            </a:r>
            <a:r>
              <a:rPr lang="en-GB" sz="1600" dirty="0"/>
              <a:t>in </a:t>
            </a:r>
            <a:r>
              <a:rPr lang="en-GB" sz="1600" dirty="0" smtClean="0"/>
              <a:t>1 – 5 SCALE</a:t>
            </a:r>
            <a:endParaRPr lang="en-GB" sz="1600" dirty="0"/>
          </a:p>
          <a:p>
            <a:r>
              <a:rPr lang="en-GB" sz="1600" dirty="0" smtClean="0"/>
              <a:t>Captured with end-user queries: </a:t>
            </a:r>
            <a:r>
              <a:rPr lang="en-GB" sz="1600" i="1" dirty="0" smtClean="0"/>
              <a:t>“On </a:t>
            </a:r>
            <a:r>
              <a:rPr lang="en-GB" sz="1600" i="1" dirty="0"/>
              <a:t>1-5 scale, </a:t>
            </a:r>
            <a:r>
              <a:rPr lang="en-GB" sz="1600" i="1" dirty="0" smtClean="0"/>
              <a:t>what is your WWW browsing experience?”</a:t>
            </a:r>
          </a:p>
        </p:txBody>
      </p:sp>
      <p:graphicFrame>
        <p:nvGraphicFramePr>
          <p:cNvPr id="12" name="Table 11"/>
          <p:cNvGraphicFramePr>
            <a:graphicFrameLocks noGrp="1"/>
          </p:cNvGraphicFramePr>
          <p:nvPr>
            <p:extLst>
              <p:ext uri="{D42A27DB-BD31-4B8C-83A1-F6EECF244321}">
                <p14:modId xmlns:p14="http://schemas.microsoft.com/office/powerpoint/2010/main" val="999313728"/>
              </p:ext>
            </p:extLst>
          </p:nvPr>
        </p:nvGraphicFramePr>
        <p:xfrm>
          <a:off x="755576" y="3147814"/>
          <a:ext cx="3446150" cy="1415888"/>
        </p:xfrm>
        <a:graphic>
          <a:graphicData uri="http://schemas.openxmlformats.org/drawingml/2006/table">
            <a:tbl>
              <a:tblPr firstRow="1" bandRow="1">
                <a:tableStyleId>{5C22544A-7EE6-4342-B048-85BDC9FD1C3A}</a:tableStyleId>
              </a:tblPr>
              <a:tblGrid>
                <a:gridCol w="650527"/>
                <a:gridCol w="867369"/>
                <a:gridCol w="1928254"/>
              </a:tblGrid>
              <a:tr h="239908">
                <a:tc>
                  <a:txBody>
                    <a:bodyPr/>
                    <a:lstStyle/>
                    <a:p>
                      <a:pPr algn="ctr"/>
                      <a:r>
                        <a:rPr lang="en-GB" sz="900" dirty="0" smtClean="0"/>
                        <a:t>rating</a:t>
                      </a:r>
                      <a:endParaRPr lang="en-GB" sz="900" dirty="0"/>
                    </a:p>
                  </a:txBody>
                  <a:tcPr anchor="ctr"/>
                </a:tc>
                <a:tc>
                  <a:txBody>
                    <a:bodyPr/>
                    <a:lstStyle/>
                    <a:p>
                      <a:pPr algn="ctr"/>
                      <a:r>
                        <a:rPr lang="en-GB" sz="900" dirty="0" smtClean="0"/>
                        <a:t>QoE</a:t>
                      </a:r>
                    </a:p>
                  </a:txBody>
                  <a:tcPr anchor="ctr"/>
                </a:tc>
                <a:tc>
                  <a:txBody>
                    <a:bodyPr/>
                    <a:lstStyle/>
                    <a:p>
                      <a:r>
                        <a:rPr lang="en-GB" sz="900" dirty="0" smtClean="0"/>
                        <a:t>Impairment</a:t>
                      </a:r>
                      <a:endParaRPr lang="en-GB" sz="900" dirty="0"/>
                    </a:p>
                  </a:txBody>
                  <a:tcPr anchor="ctr"/>
                </a:tc>
              </a:tr>
              <a:tr h="235196">
                <a:tc>
                  <a:txBody>
                    <a:bodyPr/>
                    <a:lstStyle/>
                    <a:p>
                      <a:pPr algn="ctr"/>
                      <a:r>
                        <a:rPr lang="en-GB" sz="900" dirty="0" smtClean="0"/>
                        <a:t>5</a:t>
                      </a:r>
                      <a:endParaRPr lang="en-GB" sz="900" dirty="0"/>
                    </a:p>
                  </a:txBody>
                  <a:tcPr anchor="ctr"/>
                </a:tc>
                <a:tc>
                  <a:txBody>
                    <a:bodyPr/>
                    <a:lstStyle/>
                    <a:p>
                      <a:pPr algn="ctr"/>
                      <a:r>
                        <a:rPr lang="en-GB" sz="900" dirty="0" smtClean="0"/>
                        <a:t>Excellent</a:t>
                      </a:r>
                      <a:endParaRPr lang="en-GB" sz="900" dirty="0"/>
                    </a:p>
                  </a:txBody>
                  <a:tcPr anchor="ctr"/>
                </a:tc>
                <a:tc>
                  <a:txBody>
                    <a:bodyPr/>
                    <a:lstStyle/>
                    <a:p>
                      <a:r>
                        <a:rPr lang="en-GB" sz="900" dirty="0" smtClean="0"/>
                        <a:t>Imperceptible</a:t>
                      </a:r>
                      <a:endParaRPr lang="en-GB" sz="900" dirty="0"/>
                    </a:p>
                  </a:txBody>
                  <a:tcPr anchor="ctr"/>
                </a:tc>
              </a:tr>
              <a:tr h="235196">
                <a:tc>
                  <a:txBody>
                    <a:bodyPr/>
                    <a:lstStyle/>
                    <a:p>
                      <a:pPr algn="ctr"/>
                      <a:r>
                        <a:rPr lang="en-GB" sz="900" dirty="0" smtClean="0"/>
                        <a:t>4</a:t>
                      </a:r>
                      <a:endParaRPr lang="en-GB" sz="900" dirty="0"/>
                    </a:p>
                  </a:txBody>
                  <a:tcPr anchor="ctr"/>
                </a:tc>
                <a:tc>
                  <a:txBody>
                    <a:bodyPr/>
                    <a:lstStyle/>
                    <a:p>
                      <a:pPr algn="ctr"/>
                      <a:r>
                        <a:rPr lang="en-GB" sz="900" dirty="0" smtClean="0"/>
                        <a:t>Good</a:t>
                      </a:r>
                      <a:endParaRPr lang="en-GB" sz="900" dirty="0"/>
                    </a:p>
                  </a:txBody>
                  <a:tcPr anchor="ctr"/>
                </a:tc>
                <a:tc>
                  <a:txBody>
                    <a:bodyPr/>
                    <a:lstStyle/>
                    <a:p>
                      <a:r>
                        <a:rPr lang="en-GB" sz="900" dirty="0" smtClean="0"/>
                        <a:t>Perceptible but not annoying</a:t>
                      </a:r>
                      <a:endParaRPr lang="en-GB" sz="900" dirty="0"/>
                    </a:p>
                  </a:txBody>
                  <a:tcPr anchor="ctr"/>
                </a:tc>
              </a:tr>
              <a:tr h="235196">
                <a:tc>
                  <a:txBody>
                    <a:bodyPr/>
                    <a:lstStyle/>
                    <a:p>
                      <a:pPr algn="ctr"/>
                      <a:r>
                        <a:rPr lang="en-GB" sz="900" dirty="0" smtClean="0"/>
                        <a:t>3</a:t>
                      </a:r>
                      <a:endParaRPr lang="en-GB" sz="900" dirty="0"/>
                    </a:p>
                  </a:txBody>
                  <a:tcPr anchor="ctr"/>
                </a:tc>
                <a:tc>
                  <a:txBody>
                    <a:bodyPr/>
                    <a:lstStyle/>
                    <a:p>
                      <a:pPr algn="ctr"/>
                      <a:r>
                        <a:rPr lang="en-GB" sz="900" dirty="0" smtClean="0"/>
                        <a:t>Fair</a:t>
                      </a:r>
                      <a:endParaRPr lang="en-GB" sz="900" dirty="0"/>
                    </a:p>
                  </a:txBody>
                  <a:tcPr anchor="ctr"/>
                </a:tc>
                <a:tc>
                  <a:txBody>
                    <a:bodyPr/>
                    <a:lstStyle/>
                    <a:p>
                      <a:r>
                        <a:rPr lang="en-GB" sz="900" dirty="0" smtClean="0"/>
                        <a:t>Slightly Annoying</a:t>
                      </a:r>
                      <a:endParaRPr lang="en-GB" sz="900" dirty="0"/>
                    </a:p>
                  </a:txBody>
                  <a:tcPr anchor="ctr"/>
                </a:tc>
              </a:tr>
              <a:tr h="235196">
                <a:tc>
                  <a:txBody>
                    <a:bodyPr/>
                    <a:lstStyle/>
                    <a:p>
                      <a:pPr algn="ctr"/>
                      <a:r>
                        <a:rPr lang="en-GB" sz="900" dirty="0" smtClean="0"/>
                        <a:t>2</a:t>
                      </a:r>
                      <a:endParaRPr lang="en-GB" sz="900" dirty="0"/>
                    </a:p>
                  </a:txBody>
                  <a:tcPr anchor="ctr"/>
                </a:tc>
                <a:tc>
                  <a:txBody>
                    <a:bodyPr/>
                    <a:lstStyle/>
                    <a:p>
                      <a:pPr algn="ctr"/>
                      <a:r>
                        <a:rPr lang="en-GB" sz="900" dirty="0" smtClean="0"/>
                        <a:t>Poor</a:t>
                      </a:r>
                      <a:endParaRPr lang="en-GB" sz="900" dirty="0"/>
                    </a:p>
                  </a:txBody>
                  <a:tcPr anchor="ctr"/>
                </a:tc>
                <a:tc>
                  <a:txBody>
                    <a:bodyPr/>
                    <a:lstStyle/>
                    <a:p>
                      <a:r>
                        <a:rPr lang="en-GB" sz="900" dirty="0" smtClean="0"/>
                        <a:t>Annoying</a:t>
                      </a:r>
                      <a:endParaRPr lang="en-GB" sz="900" dirty="0"/>
                    </a:p>
                  </a:txBody>
                  <a:tcPr anchor="ctr"/>
                </a:tc>
              </a:tr>
              <a:tr h="235196">
                <a:tc>
                  <a:txBody>
                    <a:bodyPr/>
                    <a:lstStyle/>
                    <a:p>
                      <a:pPr algn="ctr"/>
                      <a:r>
                        <a:rPr lang="en-GB" sz="900" dirty="0" smtClean="0"/>
                        <a:t>1</a:t>
                      </a:r>
                      <a:endParaRPr lang="en-GB" sz="900" dirty="0"/>
                    </a:p>
                  </a:txBody>
                  <a:tcPr anchor="ctr"/>
                </a:tc>
                <a:tc>
                  <a:txBody>
                    <a:bodyPr/>
                    <a:lstStyle/>
                    <a:p>
                      <a:pPr algn="ctr"/>
                      <a:r>
                        <a:rPr lang="en-GB" sz="900" dirty="0" smtClean="0"/>
                        <a:t>Bad</a:t>
                      </a:r>
                      <a:endParaRPr lang="en-GB" sz="900" dirty="0"/>
                    </a:p>
                  </a:txBody>
                  <a:tcPr anchor="ctr"/>
                </a:tc>
                <a:tc>
                  <a:txBody>
                    <a:bodyPr/>
                    <a:lstStyle/>
                    <a:p>
                      <a:r>
                        <a:rPr lang="en-GB" sz="900" dirty="0" smtClean="0"/>
                        <a:t>Very Annoying</a:t>
                      </a:r>
                      <a:endParaRPr lang="en-GB" sz="900" dirty="0"/>
                    </a:p>
                  </a:txBody>
                  <a:tcPr anchor="ctr"/>
                </a:tc>
              </a:tr>
            </a:tbl>
          </a:graphicData>
        </a:graphic>
      </p:graphicFrame>
      <p:sp>
        <p:nvSpPr>
          <p:cNvPr id="8" name="Content Placeholder 2"/>
          <p:cNvSpPr txBox="1">
            <a:spLocks/>
          </p:cNvSpPr>
          <p:nvPr/>
        </p:nvSpPr>
        <p:spPr bwMode="auto">
          <a:xfrm>
            <a:off x="0" y="411511"/>
            <a:ext cx="7164288"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lvl1pPr marL="342861" indent="-342861"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866" indent="-285717" algn="l" rtl="0" eaLnBrk="1" fontAlgn="base" hangingPunct="1">
              <a:spcBef>
                <a:spcPct val="20000"/>
              </a:spcBef>
              <a:spcAft>
                <a:spcPct val="0"/>
              </a:spcAft>
              <a:buFont typeface="Verdana" pitchFamily="34" charset="0"/>
              <a:buChar char="−"/>
              <a:defRPr sz="1800">
                <a:solidFill>
                  <a:schemeClr val="tx1"/>
                </a:solidFill>
                <a:latin typeface="+mn-lt"/>
                <a:ea typeface="+mn-ea"/>
              </a:defRPr>
            </a:lvl2pPr>
            <a:lvl3pPr marL="1200014" indent="-285717" algn="l" rtl="0" eaLnBrk="1" fontAlgn="base" hangingPunct="1">
              <a:spcBef>
                <a:spcPct val="20000"/>
              </a:spcBef>
              <a:spcAft>
                <a:spcPct val="0"/>
              </a:spcAft>
              <a:buFont typeface="Arial" pitchFamily="34" charset="0"/>
              <a:buChar char="•"/>
              <a:defRPr sz="1600">
                <a:solidFill>
                  <a:schemeClr val="tx1"/>
                </a:solidFill>
                <a:latin typeface="+mn-lt"/>
                <a:ea typeface="+mn-ea"/>
              </a:defRPr>
            </a:lvl3pPr>
            <a:lvl4pPr marL="1600018" indent="-228574" algn="l" rtl="0" eaLnBrk="1" fontAlgn="base" hangingPunct="1">
              <a:spcBef>
                <a:spcPct val="20000"/>
              </a:spcBef>
              <a:spcAft>
                <a:spcPct val="0"/>
              </a:spcAft>
              <a:buFont typeface="Arial" pitchFamily="34" charset="0"/>
              <a:buChar char="•"/>
              <a:defRPr sz="1200">
                <a:solidFill>
                  <a:schemeClr val="tx1"/>
                </a:solidFill>
                <a:latin typeface="+mn-lt"/>
                <a:ea typeface="+mn-ea"/>
              </a:defRPr>
            </a:lvl4pPr>
            <a:lvl5pPr marL="2057167" indent="-228574" algn="l" rtl="0" eaLnBrk="1" fontAlgn="base" hangingPunct="1">
              <a:spcBef>
                <a:spcPct val="20000"/>
              </a:spcBef>
              <a:spcAft>
                <a:spcPct val="0"/>
              </a:spcAft>
              <a:buChar char="»"/>
              <a:defRPr sz="1000">
                <a:solidFill>
                  <a:srgbClr val="0F2B74"/>
                </a:solidFill>
                <a:latin typeface="+mn-lt"/>
                <a:ea typeface="+mn-ea"/>
              </a:defRPr>
            </a:lvl5pPr>
            <a:lvl6pPr marL="2514315" indent="-228574" algn="l" rtl="0" eaLnBrk="1" fontAlgn="base" hangingPunct="1">
              <a:spcBef>
                <a:spcPct val="20000"/>
              </a:spcBef>
              <a:spcAft>
                <a:spcPct val="0"/>
              </a:spcAft>
              <a:buChar char="»"/>
              <a:defRPr sz="1000">
                <a:solidFill>
                  <a:srgbClr val="0F2B74"/>
                </a:solidFill>
                <a:latin typeface="+mn-lt"/>
                <a:ea typeface="+mn-ea"/>
              </a:defRPr>
            </a:lvl6pPr>
            <a:lvl7pPr marL="2971463" indent="-228574" algn="l" rtl="0" eaLnBrk="1" fontAlgn="base" hangingPunct="1">
              <a:spcBef>
                <a:spcPct val="20000"/>
              </a:spcBef>
              <a:spcAft>
                <a:spcPct val="0"/>
              </a:spcAft>
              <a:buChar char="»"/>
              <a:defRPr sz="1000">
                <a:solidFill>
                  <a:srgbClr val="0F2B74"/>
                </a:solidFill>
                <a:latin typeface="+mn-lt"/>
                <a:ea typeface="+mn-ea"/>
              </a:defRPr>
            </a:lvl7pPr>
            <a:lvl8pPr marL="3428611" indent="-228574" algn="l" rtl="0" eaLnBrk="1" fontAlgn="base" hangingPunct="1">
              <a:spcBef>
                <a:spcPct val="20000"/>
              </a:spcBef>
              <a:spcAft>
                <a:spcPct val="0"/>
              </a:spcAft>
              <a:buChar char="»"/>
              <a:defRPr sz="1000">
                <a:solidFill>
                  <a:srgbClr val="0F2B74"/>
                </a:solidFill>
                <a:latin typeface="+mn-lt"/>
                <a:ea typeface="+mn-ea"/>
              </a:defRPr>
            </a:lvl8pPr>
            <a:lvl9pPr marL="3885759" indent="-228574" algn="l" rtl="0" eaLnBrk="1" fontAlgn="base" hangingPunct="1">
              <a:spcBef>
                <a:spcPct val="20000"/>
              </a:spcBef>
              <a:spcAft>
                <a:spcPct val="0"/>
              </a:spcAft>
              <a:buChar char="»"/>
              <a:defRPr sz="1000">
                <a:solidFill>
                  <a:srgbClr val="0F2B74"/>
                </a:solidFill>
                <a:latin typeface="+mn-lt"/>
                <a:ea typeface="+mn-ea"/>
              </a:defRPr>
            </a:lvl9pPr>
          </a:lstStyle>
          <a:p>
            <a:pPr marL="108000" indent="0" defTabSz="914400">
              <a:buNone/>
            </a:pPr>
            <a:r>
              <a:rPr lang="en-GB" sz="1600" kern="0" dirty="0" smtClean="0">
                <a:solidFill>
                  <a:schemeClr val="bg1"/>
                </a:solidFill>
              </a:rPr>
              <a:t>1. </a:t>
            </a:r>
            <a:r>
              <a:rPr lang="en-GB" sz="1600" kern="0" dirty="0" err="1" smtClean="0">
                <a:solidFill>
                  <a:schemeClr val="bg1"/>
                </a:solidFill>
              </a:rPr>
              <a:t>QoE</a:t>
            </a:r>
            <a:r>
              <a:rPr lang="en-GB" sz="1600" kern="0" dirty="0" smtClean="0">
                <a:solidFill>
                  <a:schemeClr val="bg1"/>
                </a:solidFill>
              </a:rPr>
              <a:t> TARGET | </a:t>
            </a:r>
            <a:r>
              <a:rPr lang="en-GB" kern="0" dirty="0" smtClean="0">
                <a:solidFill>
                  <a:schemeClr val="bg1"/>
                </a:solidFill>
              </a:rPr>
              <a:t>define </a:t>
            </a:r>
            <a:r>
              <a:rPr lang="en-GB" kern="0" dirty="0">
                <a:solidFill>
                  <a:schemeClr val="bg1"/>
                </a:solidFill>
              </a:rPr>
              <a:t>the desired WWW QoE</a:t>
            </a:r>
          </a:p>
        </p:txBody>
      </p:sp>
      <p:cxnSp>
        <p:nvCxnSpPr>
          <p:cNvPr id="13" name="Straight Connector 12"/>
          <p:cNvCxnSpPr/>
          <p:nvPr/>
        </p:nvCxnSpPr>
        <p:spPr bwMode="auto">
          <a:xfrm>
            <a:off x="0" y="1419622"/>
            <a:ext cx="7164288"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p:cNvGrpSpPr/>
          <p:nvPr/>
        </p:nvGrpSpPr>
        <p:grpSpPr>
          <a:xfrm>
            <a:off x="5085581" y="2143074"/>
            <a:ext cx="3806899" cy="1937474"/>
            <a:chOff x="5198442" y="2139701"/>
            <a:chExt cx="3297485" cy="1937474"/>
          </a:xfrm>
        </p:grpSpPr>
        <p:sp>
          <p:nvSpPr>
            <p:cNvPr id="5" name="Pentagon 4"/>
            <p:cNvSpPr/>
            <p:nvPr/>
          </p:nvSpPr>
          <p:spPr>
            <a:xfrm>
              <a:off x="5198442" y="2139702"/>
              <a:ext cx="3297485" cy="1937473"/>
            </a:xfrm>
            <a:prstGeom prst="homePlate">
              <a:avLst>
                <a:gd name="adj" fmla="val 16078"/>
              </a:avLst>
            </a:prstGeom>
            <a:solidFill>
              <a:schemeClr val="bg2">
                <a:alpha val="91000"/>
              </a:schemeClr>
            </a:solidFill>
            <a:ln w="19050">
              <a:solidFill>
                <a:schemeClr val="accent1"/>
              </a:solidFill>
            </a:ln>
          </p:spPr>
          <p:txBody>
            <a:bodyPr wrap="square" lIns="450000" anchor="ctr">
              <a:noAutofit/>
            </a:bodyPr>
            <a:lstStyle/>
            <a:p>
              <a:pPr algn="ctr"/>
              <a:r>
                <a:rPr lang="en-GB" sz="2200" dirty="0" smtClean="0"/>
                <a:t>SUFFICIENT </a:t>
              </a:r>
            </a:p>
            <a:p>
              <a:pPr algn="ctr">
                <a:spcAft>
                  <a:spcPts val="1200"/>
                </a:spcAft>
              </a:pPr>
              <a:r>
                <a:rPr lang="en-GB" sz="2200" dirty="0" smtClean="0"/>
                <a:t>QoE TARGET </a:t>
              </a:r>
            </a:p>
            <a:p>
              <a:pPr algn="ctr"/>
              <a:r>
                <a:rPr lang="en-GB" dirty="0" smtClean="0"/>
                <a:t>90</a:t>
              </a:r>
              <a:r>
                <a:rPr lang="en-GB" dirty="0"/>
                <a:t>% of </a:t>
              </a:r>
              <a:r>
                <a:rPr lang="en-GB" dirty="0" smtClean="0"/>
                <a:t> customers ≥ 4</a:t>
              </a:r>
              <a:endParaRPr lang="en-GB" dirty="0"/>
            </a:p>
          </p:txBody>
        </p:sp>
        <p:sp>
          <p:nvSpPr>
            <p:cNvPr id="7" name="Pentagon 6"/>
            <p:cNvSpPr/>
            <p:nvPr/>
          </p:nvSpPr>
          <p:spPr bwMode="auto">
            <a:xfrm>
              <a:off x="5198443" y="2139701"/>
              <a:ext cx="360040" cy="1937473"/>
            </a:xfrm>
            <a:prstGeom prst="homePlate">
              <a:avLst>
                <a:gd name="adj"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grpSp>
      <p:pic>
        <p:nvPicPr>
          <p:cNvPr id="10" name="Picture 2" descr="C:\Users\omnimva\Pictures\OT Logos\OT Logo 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1" y="4937147"/>
            <a:ext cx="1224136" cy="14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92796"/>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41379" y="2779330"/>
            <a:ext cx="6768000" cy="857132"/>
          </a:xfrm>
          <a:prstGeom prst="rect">
            <a:avLst/>
          </a:prstGeom>
          <a:solidFill>
            <a:srgbClr val="FCC4C4">
              <a:alpha val="50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r>
              <a:rPr lang="en-GB" dirty="0">
                <a:solidFill>
                  <a:srgbClr val="FF0000"/>
                </a:solidFill>
                <a:latin typeface="+mj-lt"/>
                <a:ea typeface="ＭＳ Ｐゴシック" charset="-128"/>
              </a:rPr>
              <a:t>unsatisfactory </a:t>
            </a:r>
            <a:r>
              <a:rPr lang="en-GB" dirty="0" smtClean="0">
                <a:solidFill>
                  <a:srgbClr val="FF0000"/>
                </a:solidFill>
                <a:latin typeface="+mj-lt"/>
                <a:ea typeface="ＭＳ Ｐゴシック" charset="-128"/>
              </a:rPr>
              <a:t>region</a:t>
            </a:r>
          </a:p>
          <a:p>
            <a:pPr algn="r" defTabSz="914400" eaLnBrk="0" fontAlgn="base" hangingPunct="0">
              <a:spcBef>
                <a:spcPct val="0"/>
              </a:spcBef>
              <a:spcAft>
                <a:spcPct val="0"/>
              </a:spcAft>
            </a:pPr>
            <a:r>
              <a:rPr lang="en-GB" sz="1200" dirty="0" smtClean="0">
                <a:solidFill>
                  <a:srgbClr val="FF0000"/>
                </a:solidFill>
                <a:ea typeface="ＭＳ Ｐゴシック" charset="-128"/>
              </a:rPr>
              <a:t>(MOS &lt; 4)</a:t>
            </a:r>
            <a:endParaRPr kumimoji="0" lang="en-GB" b="0" i="0" u="none" strike="noStrike" cap="none" normalizeH="0" baseline="0" dirty="0" smtClean="0">
              <a:ln>
                <a:noFill/>
              </a:ln>
              <a:solidFill>
                <a:srgbClr val="FF0000"/>
              </a:solidFill>
              <a:effectLst/>
              <a:latin typeface="+mj-lt"/>
              <a:ea typeface="ＭＳ Ｐゴシック" charset="-128"/>
            </a:endParaRPr>
          </a:p>
        </p:txBody>
      </p:sp>
      <p:graphicFrame>
        <p:nvGraphicFramePr>
          <p:cNvPr id="4" name="Chart 3"/>
          <p:cNvGraphicFramePr>
            <a:graphicFrameLocks/>
          </p:cNvGraphicFramePr>
          <p:nvPr>
            <p:extLst/>
          </p:nvPr>
        </p:nvGraphicFramePr>
        <p:xfrm>
          <a:off x="107504" y="1707654"/>
          <a:ext cx="8721650" cy="2520278"/>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p:cNvSpPr txBox="1">
            <a:spLocks/>
          </p:cNvSpPr>
          <p:nvPr/>
        </p:nvSpPr>
        <p:spPr bwMode="auto">
          <a:xfrm>
            <a:off x="0" y="411511"/>
            <a:ext cx="6372200"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lvl1pPr marL="342861" indent="-342861"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866" indent="-285717" algn="l" rtl="0" eaLnBrk="1" fontAlgn="base" hangingPunct="1">
              <a:spcBef>
                <a:spcPct val="20000"/>
              </a:spcBef>
              <a:spcAft>
                <a:spcPct val="0"/>
              </a:spcAft>
              <a:buFont typeface="Verdana" pitchFamily="34" charset="0"/>
              <a:buChar char="−"/>
              <a:defRPr sz="1800">
                <a:solidFill>
                  <a:schemeClr val="tx1"/>
                </a:solidFill>
                <a:latin typeface="+mn-lt"/>
                <a:ea typeface="+mn-ea"/>
              </a:defRPr>
            </a:lvl2pPr>
            <a:lvl3pPr marL="1200014" indent="-285717" algn="l" rtl="0" eaLnBrk="1" fontAlgn="base" hangingPunct="1">
              <a:spcBef>
                <a:spcPct val="20000"/>
              </a:spcBef>
              <a:spcAft>
                <a:spcPct val="0"/>
              </a:spcAft>
              <a:buFont typeface="Arial" pitchFamily="34" charset="0"/>
              <a:buChar char="•"/>
              <a:defRPr sz="1600">
                <a:solidFill>
                  <a:schemeClr val="tx1"/>
                </a:solidFill>
                <a:latin typeface="+mn-lt"/>
                <a:ea typeface="+mn-ea"/>
              </a:defRPr>
            </a:lvl3pPr>
            <a:lvl4pPr marL="1600018" indent="-228574" algn="l" rtl="0" eaLnBrk="1" fontAlgn="base" hangingPunct="1">
              <a:spcBef>
                <a:spcPct val="20000"/>
              </a:spcBef>
              <a:spcAft>
                <a:spcPct val="0"/>
              </a:spcAft>
              <a:buFont typeface="Arial" pitchFamily="34" charset="0"/>
              <a:buChar char="•"/>
              <a:defRPr sz="1200">
                <a:solidFill>
                  <a:schemeClr val="tx1"/>
                </a:solidFill>
                <a:latin typeface="+mn-lt"/>
                <a:ea typeface="+mn-ea"/>
              </a:defRPr>
            </a:lvl4pPr>
            <a:lvl5pPr marL="2057167" indent="-228574" algn="l" rtl="0" eaLnBrk="1" fontAlgn="base" hangingPunct="1">
              <a:spcBef>
                <a:spcPct val="20000"/>
              </a:spcBef>
              <a:spcAft>
                <a:spcPct val="0"/>
              </a:spcAft>
              <a:buChar char="»"/>
              <a:defRPr sz="1000">
                <a:solidFill>
                  <a:srgbClr val="0F2B74"/>
                </a:solidFill>
                <a:latin typeface="+mn-lt"/>
                <a:ea typeface="+mn-ea"/>
              </a:defRPr>
            </a:lvl5pPr>
            <a:lvl6pPr marL="2514315" indent="-228574" algn="l" rtl="0" eaLnBrk="1" fontAlgn="base" hangingPunct="1">
              <a:spcBef>
                <a:spcPct val="20000"/>
              </a:spcBef>
              <a:spcAft>
                <a:spcPct val="0"/>
              </a:spcAft>
              <a:buChar char="»"/>
              <a:defRPr sz="1000">
                <a:solidFill>
                  <a:srgbClr val="0F2B74"/>
                </a:solidFill>
                <a:latin typeface="+mn-lt"/>
                <a:ea typeface="+mn-ea"/>
              </a:defRPr>
            </a:lvl6pPr>
            <a:lvl7pPr marL="2971463" indent="-228574" algn="l" rtl="0" eaLnBrk="1" fontAlgn="base" hangingPunct="1">
              <a:spcBef>
                <a:spcPct val="20000"/>
              </a:spcBef>
              <a:spcAft>
                <a:spcPct val="0"/>
              </a:spcAft>
              <a:buChar char="»"/>
              <a:defRPr sz="1000">
                <a:solidFill>
                  <a:srgbClr val="0F2B74"/>
                </a:solidFill>
                <a:latin typeface="+mn-lt"/>
                <a:ea typeface="+mn-ea"/>
              </a:defRPr>
            </a:lvl7pPr>
            <a:lvl8pPr marL="3428611" indent="-228574" algn="l" rtl="0" eaLnBrk="1" fontAlgn="base" hangingPunct="1">
              <a:spcBef>
                <a:spcPct val="20000"/>
              </a:spcBef>
              <a:spcAft>
                <a:spcPct val="0"/>
              </a:spcAft>
              <a:buChar char="»"/>
              <a:defRPr sz="1000">
                <a:solidFill>
                  <a:srgbClr val="0F2B74"/>
                </a:solidFill>
                <a:latin typeface="+mn-lt"/>
                <a:ea typeface="+mn-ea"/>
              </a:defRPr>
            </a:lvl8pPr>
            <a:lvl9pPr marL="3885759" indent="-228574" algn="l" rtl="0" eaLnBrk="1" fontAlgn="base" hangingPunct="1">
              <a:spcBef>
                <a:spcPct val="20000"/>
              </a:spcBef>
              <a:spcAft>
                <a:spcPct val="0"/>
              </a:spcAft>
              <a:buChar char="»"/>
              <a:defRPr sz="1000">
                <a:solidFill>
                  <a:srgbClr val="0F2B74"/>
                </a:solidFill>
                <a:latin typeface="+mn-lt"/>
                <a:ea typeface="+mn-ea"/>
              </a:defRPr>
            </a:lvl9pPr>
          </a:lstStyle>
          <a:p>
            <a:pPr marL="108000" indent="0" defTabSz="914400">
              <a:buNone/>
            </a:pPr>
            <a:r>
              <a:rPr lang="en-GB" sz="1600" kern="0" dirty="0" smtClean="0">
                <a:solidFill>
                  <a:schemeClr val="bg1"/>
                </a:solidFill>
              </a:rPr>
              <a:t>2. </a:t>
            </a:r>
            <a:r>
              <a:rPr lang="en-GB" sz="1600" kern="0" dirty="0" err="1" smtClean="0">
                <a:solidFill>
                  <a:schemeClr val="bg1"/>
                </a:solidFill>
              </a:rPr>
              <a:t>QoS</a:t>
            </a:r>
            <a:r>
              <a:rPr lang="en-GB" sz="1600" kern="0" dirty="0" smtClean="0">
                <a:solidFill>
                  <a:schemeClr val="bg1"/>
                </a:solidFill>
              </a:rPr>
              <a:t> TARGET |</a:t>
            </a:r>
            <a:r>
              <a:rPr lang="en-GB" sz="1800" kern="0" dirty="0" smtClean="0">
                <a:solidFill>
                  <a:schemeClr val="bg1"/>
                </a:solidFill>
              </a:rPr>
              <a:t> </a:t>
            </a:r>
            <a:r>
              <a:rPr lang="en-GB" kern="0" dirty="0">
                <a:solidFill>
                  <a:schemeClr val="bg1"/>
                </a:solidFill>
              </a:rPr>
              <a:t>c</a:t>
            </a:r>
            <a:r>
              <a:rPr lang="en-GB" kern="0" dirty="0" smtClean="0">
                <a:solidFill>
                  <a:schemeClr val="bg1"/>
                </a:solidFill>
              </a:rPr>
              <a:t>orrelate </a:t>
            </a:r>
            <a:r>
              <a:rPr lang="en-GB" kern="0" dirty="0">
                <a:solidFill>
                  <a:schemeClr val="bg1"/>
                </a:solidFill>
              </a:rPr>
              <a:t>QoS with QoE</a:t>
            </a:r>
          </a:p>
        </p:txBody>
      </p:sp>
      <p:cxnSp>
        <p:nvCxnSpPr>
          <p:cNvPr id="11" name="Straight Connector 10"/>
          <p:cNvCxnSpPr/>
          <p:nvPr/>
        </p:nvCxnSpPr>
        <p:spPr bwMode="auto">
          <a:xfrm>
            <a:off x="0" y="1419622"/>
            <a:ext cx="6372200"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1841379" y="4227934"/>
            <a:ext cx="6768000" cy="454485"/>
          </a:xfrm>
          <a:prstGeom prst="rect">
            <a:avLst/>
          </a:prstGeom>
          <a:solidFill>
            <a:schemeClr val="bg2">
              <a:alpha val="91000"/>
            </a:schemeClr>
          </a:solidFill>
          <a:ln w="19050">
            <a:solidFill>
              <a:schemeClr val="accent1"/>
            </a:solidFill>
          </a:ln>
        </p:spPr>
        <p:txBody>
          <a:bodyPr wrap="square" lIns="108000" rIns="108000" anchor="ctr">
            <a:noAutofit/>
          </a:bodyPr>
          <a:lstStyle/>
          <a:p>
            <a:pPr algn="ctr">
              <a:spcAft>
                <a:spcPts val="600"/>
              </a:spcAft>
            </a:pPr>
            <a:r>
              <a:rPr lang="en-GB" dirty="0" smtClean="0"/>
              <a:t>QoS target: WWW download </a:t>
            </a:r>
            <a:r>
              <a:rPr lang="en-GB" dirty="0"/>
              <a:t>time </a:t>
            </a:r>
            <a:r>
              <a:rPr lang="en-GB" dirty="0" smtClean="0"/>
              <a:t>&lt; 3s </a:t>
            </a:r>
            <a:endParaRPr lang="en-GB" dirty="0"/>
          </a:p>
        </p:txBody>
      </p:sp>
      <p:cxnSp>
        <p:nvCxnSpPr>
          <p:cNvPr id="20" name="Straight Arrow Connector 19"/>
          <p:cNvCxnSpPr>
            <a:stCxn id="2" idx="2"/>
            <a:endCxn id="13" idx="0"/>
          </p:cNvCxnSpPr>
          <p:nvPr/>
        </p:nvCxnSpPr>
        <p:spPr bwMode="auto">
          <a:xfrm>
            <a:off x="5225379" y="3636462"/>
            <a:ext cx="0" cy="591472"/>
          </a:xfrm>
          <a:prstGeom prst="straightConnector1">
            <a:avLst/>
          </a:prstGeom>
          <a:solidFill>
            <a:schemeClr val="accent1"/>
          </a:solidFill>
          <a:ln w="1905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p:cNvGrpSpPr/>
          <p:nvPr/>
        </p:nvGrpSpPr>
        <p:grpSpPr>
          <a:xfrm>
            <a:off x="467544" y="3207897"/>
            <a:ext cx="1584176" cy="1479136"/>
            <a:chOff x="467543" y="3275291"/>
            <a:chExt cx="1584176" cy="1479136"/>
          </a:xfrm>
        </p:grpSpPr>
        <p:sp>
          <p:nvSpPr>
            <p:cNvPr id="36" name="Rectangle 35"/>
            <p:cNvSpPr/>
            <p:nvPr/>
          </p:nvSpPr>
          <p:spPr>
            <a:xfrm>
              <a:off x="467543" y="4295328"/>
              <a:ext cx="1584176" cy="459099"/>
            </a:xfrm>
            <a:prstGeom prst="rect">
              <a:avLst/>
            </a:prstGeom>
            <a:solidFill>
              <a:schemeClr val="bg2">
                <a:alpha val="91000"/>
              </a:schemeClr>
            </a:solidFill>
            <a:ln w="19050">
              <a:solidFill>
                <a:schemeClr val="accent1"/>
              </a:solidFill>
            </a:ln>
          </p:spPr>
          <p:txBody>
            <a:bodyPr wrap="square" lIns="108000" rIns="108000" anchor="ctr">
              <a:noAutofit/>
            </a:bodyPr>
            <a:lstStyle/>
            <a:p>
              <a:pPr algn="ctr">
                <a:spcAft>
                  <a:spcPts val="600"/>
                </a:spcAft>
              </a:pPr>
              <a:r>
                <a:rPr lang="en-GB" sz="1200" dirty="0"/>
                <a:t>QoE target </a:t>
              </a:r>
              <a:r>
                <a:rPr lang="en-GB" sz="1400" dirty="0" smtClean="0"/>
                <a:t>≥ </a:t>
              </a:r>
              <a:r>
                <a:rPr lang="en-GB" sz="1400" dirty="0"/>
                <a:t>4</a:t>
              </a:r>
            </a:p>
          </p:txBody>
        </p:sp>
        <p:cxnSp>
          <p:nvCxnSpPr>
            <p:cNvPr id="38" name="Elbow Connector 37"/>
            <p:cNvCxnSpPr>
              <a:stCxn id="36" idx="0"/>
              <a:endCxn id="2" idx="1"/>
            </p:cNvCxnSpPr>
            <p:nvPr/>
          </p:nvCxnSpPr>
          <p:spPr bwMode="auto">
            <a:xfrm rot="5400000" flipH="1" flipV="1">
              <a:off x="1040485" y="3494436"/>
              <a:ext cx="1020038" cy="581747"/>
            </a:xfrm>
            <a:prstGeom prst="bentConnector2">
              <a:avLst/>
            </a:prstGeom>
            <a:solidFill>
              <a:schemeClr val="accent1"/>
            </a:solidFill>
            <a:ln w="1905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7" name="Picture 36"/>
          <p:cNvPicPr>
            <a:picLocks noChangeAspect="1"/>
          </p:cNvPicPr>
          <p:nvPr/>
        </p:nvPicPr>
        <p:blipFill rotWithShape="1">
          <a:blip r:embed="rId3"/>
          <a:srcRect l="9890" t="3350" r="2554" b="21568"/>
          <a:stretch/>
        </p:blipFill>
        <p:spPr>
          <a:xfrm>
            <a:off x="6773630" y="467015"/>
            <a:ext cx="1830818" cy="897101"/>
          </a:xfrm>
          <a:prstGeom prst="rect">
            <a:avLst/>
          </a:prstGeom>
        </p:spPr>
      </p:pic>
      <p:sp>
        <p:nvSpPr>
          <p:cNvPr id="7" name="Rectangle 6"/>
          <p:cNvSpPr/>
          <p:nvPr/>
        </p:nvSpPr>
        <p:spPr bwMode="auto">
          <a:xfrm>
            <a:off x="7668344" y="3075806"/>
            <a:ext cx="936104" cy="183600"/>
          </a:xfrm>
          <a:prstGeom prst="rect">
            <a:avLst/>
          </a:prstGeom>
          <a:solidFill>
            <a:srgbClr val="FCC4C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222341343"/>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par>
                          <p:cTn id="16" fill="hold">
                            <p:stCondLst>
                              <p:cond delay="125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19410" y="3210340"/>
            <a:ext cx="4859589" cy="1130462"/>
            <a:chOff x="1019410" y="3210340"/>
            <a:chExt cx="4859589" cy="1130462"/>
          </a:xfrm>
        </p:grpSpPr>
        <p:sp>
          <p:nvSpPr>
            <p:cNvPr id="21" name="Rectangle 20"/>
            <p:cNvSpPr/>
            <p:nvPr/>
          </p:nvSpPr>
          <p:spPr bwMode="auto">
            <a:xfrm>
              <a:off x="1019410" y="3705682"/>
              <a:ext cx="4848733" cy="635120"/>
            </a:xfrm>
            <a:prstGeom prst="rect">
              <a:avLst/>
            </a:prstGeom>
            <a:solidFill>
              <a:schemeClr val="accent1">
                <a:alpha val="9000"/>
              </a:schemeClr>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GB" sz="1400" dirty="0" smtClean="0">
                <a:solidFill>
                  <a:schemeClr val="accent1">
                    <a:lumMod val="75000"/>
                  </a:schemeClr>
                </a:solidFill>
                <a:latin typeface="+mj-lt"/>
                <a:ea typeface="ＭＳ Ｐゴシック" charset="-128"/>
              </a:endParaRPr>
            </a:p>
          </p:txBody>
        </p:sp>
        <p:sp>
          <p:nvSpPr>
            <p:cNvPr id="6" name="Rectangle 5"/>
            <p:cNvSpPr/>
            <p:nvPr/>
          </p:nvSpPr>
          <p:spPr>
            <a:xfrm>
              <a:off x="3751494" y="3210340"/>
              <a:ext cx="2127505" cy="507831"/>
            </a:xfrm>
            <a:prstGeom prst="rect">
              <a:avLst/>
            </a:prstGeom>
          </p:spPr>
          <p:txBody>
            <a:bodyPr wrap="none">
              <a:spAutoFit/>
            </a:bodyPr>
            <a:lstStyle/>
            <a:p>
              <a:pPr algn="r" defTabSz="914400" eaLnBrk="0" fontAlgn="base" hangingPunct="0">
                <a:spcBef>
                  <a:spcPct val="0"/>
                </a:spcBef>
                <a:spcAft>
                  <a:spcPct val="0"/>
                </a:spcAft>
              </a:pPr>
              <a:r>
                <a:rPr lang="en-GB" sz="1600" dirty="0">
                  <a:solidFill>
                    <a:srgbClr val="00B050"/>
                  </a:solidFill>
                  <a:ea typeface="ＭＳ Ｐゴシック" charset="-128"/>
                </a:rPr>
                <a:t>accepted </a:t>
              </a:r>
              <a:r>
                <a:rPr lang="en-GB" sz="1600" dirty="0" smtClean="0">
                  <a:solidFill>
                    <a:srgbClr val="00B050"/>
                  </a:solidFill>
                  <a:ea typeface="ＭＳ Ｐゴシック" charset="-128"/>
                </a:rPr>
                <a:t>region</a:t>
              </a:r>
            </a:p>
            <a:p>
              <a:pPr algn="r" defTabSz="914400" eaLnBrk="0" fontAlgn="base" hangingPunct="0">
                <a:spcBef>
                  <a:spcPct val="0"/>
                </a:spcBef>
                <a:spcAft>
                  <a:spcPct val="0"/>
                </a:spcAft>
              </a:pPr>
              <a:r>
                <a:rPr lang="en-GB" sz="1100" dirty="0">
                  <a:solidFill>
                    <a:srgbClr val="00B050"/>
                  </a:solidFill>
                  <a:ea typeface="ＭＳ Ｐゴシック" charset="-128"/>
                </a:rPr>
                <a:t>(www download time </a:t>
              </a:r>
              <a:r>
                <a:rPr lang="en-GB" sz="1100" dirty="0" smtClean="0">
                  <a:solidFill>
                    <a:srgbClr val="00B050"/>
                  </a:solidFill>
                  <a:ea typeface="ＭＳ Ｐゴシック" charset="-128"/>
                </a:rPr>
                <a:t>&lt; </a:t>
              </a:r>
              <a:r>
                <a:rPr lang="en-GB" sz="1100" dirty="0">
                  <a:solidFill>
                    <a:srgbClr val="00B050"/>
                  </a:solidFill>
                  <a:ea typeface="ＭＳ Ｐゴシック" charset="-128"/>
                </a:rPr>
                <a:t>3s</a:t>
              </a:r>
              <a:r>
                <a:rPr lang="en-GB" sz="1100" dirty="0" smtClean="0">
                  <a:solidFill>
                    <a:srgbClr val="00B050"/>
                  </a:solidFill>
                  <a:ea typeface="ＭＳ Ｐゴシック" charset="-128"/>
                </a:rPr>
                <a:t>)</a:t>
              </a:r>
              <a:endParaRPr lang="en-GB" sz="1100" dirty="0">
                <a:solidFill>
                  <a:srgbClr val="00B050"/>
                </a:solidFill>
                <a:ea typeface="ＭＳ Ｐゴシック" charset="-128"/>
              </a:endParaRPr>
            </a:p>
          </p:txBody>
        </p:sp>
      </p:grpSp>
      <p:grpSp>
        <p:nvGrpSpPr>
          <p:cNvPr id="7" name="Group 6"/>
          <p:cNvGrpSpPr/>
          <p:nvPr/>
        </p:nvGrpSpPr>
        <p:grpSpPr>
          <a:xfrm>
            <a:off x="1019410" y="2166123"/>
            <a:ext cx="3438465" cy="1531558"/>
            <a:chOff x="1019410" y="2166123"/>
            <a:chExt cx="3438465" cy="1531558"/>
          </a:xfrm>
        </p:grpSpPr>
        <p:sp>
          <p:nvSpPr>
            <p:cNvPr id="12" name="Rectangle 11"/>
            <p:cNvSpPr/>
            <p:nvPr/>
          </p:nvSpPr>
          <p:spPr bwMode="auto">
            <a:xfrm>
              <a:off x="1019410" y="2188774"/>
              <a:ext cx="1080000" cy="1508907"/>
            </a:xfrm>
            <a:prstGeom prst="rect">
              <a:avLst/>
            </a:prstGeom>
            <a:solidFill>
              <a:srgbClr val="FCC4C4">
                <a:alpha val="50000"/>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GB" sz="1200" dirty="0">
                <a:solidFill>
                  <a:srgbClr val="FF0000"/>
                </a:solidFill>
                <a:latin typeface="+mj-lt"/>
                <a:ea typeface="ＭＳ Ｐゴシック" charset="-128"/>
              </a:endParaRPr>
            </a:p>
          </p:txBody>
        </p:sp>
        <p:sp>
          <p:nvSpPr>
            <p:cNvPr id="3" name="Rectangle 2"/>
            <p:cNvSpPr/>
            <p:nvPr/>
          </p:nvSpPr>
          <p:spPr>
            <a:xfrm>
              <a:off x="2099868" y="2166123"/>
              <a:ext cx="2358007" cy="523220"/>
            </a:xfrm>
            <a:prstGeom prst="rect">
              <a:avLst/>
            </a:prstGeom>
          </p:spPr>
          <p:txBody>
            <a:bodyPr wrap="square">
              <a:spAutoFit/>
            </a:bodyPr>
            <a:lstStyle/>
            <a:p>
              <a:pPr algn="r" defTabSz="914400" eaLnBrk="0" fontAlgn="base" hangingPunct="0">
                <a:spcBef>
                  <a:spcPct val="0"/>
                </a:spcBef>
                <a:spcAft>
                  <a:spcPct val="0"/>
                </a:spcAft>
              </a:pPr>
              <a:r>
                <a:rPr lang="en-GB" sz="1600" dirty="0">
                  <a:solidFill>
                    <a:srgbClr val="FF0000"/>
                  </a:solidFill>
                  <a:ea typeface="ＭＳ Ｐゴシック" charset="-128"/>
                </a:rPr>
                <a:t>unsatisfactory region</a:t>
              </a:r>
            </a:p>
            <a:p>
              <a:pPr algn="r" defTabSz="914400" eaLnBrk="0" fontAlgn="base" hangingPunct="0">
                <a:spcBef>
                  <a:spcPct val="0"/>
                </a:spcBef>
                <a:spcAft>
                  <a:spcPct val="0"/>
                </a:spcAft>
              </a:pPr>
              <a:r>
                <a:rPr lang="en-GB" sz="1100" dirty="0">
                  <a:solidFill>
                    <a:srgbClr val="FF0000"/>
                  </a:solidFill>
                  <a:ea typeface="ＭＳ Ｐゴシック" charset="-128"/>
                </a:rPr>
                <a:t>(www download time &gt; 3s)</a:t>
              </a:r>
            </a:p>
          </p:txBody>
        </p:sp>
      </p:grpSp>
      <p:graphicFrame>
        <p:nvGraphicFramePr>
          <p:cNvPr id="4" name="Chart 3"/>
          <p:cNvGraphicFramePr>
            <a:graphicFrameLocks/>
          </p:cNvGraphicFramePr>
          <p:nvPr>
            <p:extLst/>
          </p:nvPr>
        </p:nvGraphicFramePr>
        <p:xfrm>
          <a:off x="35496" y="1577320"/>
          <a:ext cx="6406597" cy="3290219"/>
        </p:xfrm>
        <a:graphic>
          <a:graphicData uri="http://schemas.openxmlformats.org/drawingml/2006/chart">
            <c:chart xmlns:c="http://schemas.openxmlformats.org/drawingml/2006/chart" xmlns:r="http://schemas.openxmlformats.org/officeDocument/2006/relationships" r:id="rId3"/>
          </a:graphicData>
        </a:graphic>
      </p:graphicFrame>
      <p:sp>
        <p:nvSpPr>
          <p:cNvPr id="16" name="Content Placeholder 2"/>
          <p:cNvSpPr txBox="1">
            <a:spLocks/>
          </p:cNvSpPr>
          <p:nvPr/>
        </p:nvSpPr>
        <p:spPr bwMode="auto">
          <a:xfrm>
            <a:off x="0" y="411511"/>
            <a:ext cx="7164288"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lvl1pPr marL="342861" indent="-342861"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866" indent="-285717" algn="l" rtl="0" eaLnBrk="1" fontAlgn="base" hangingPunct="1">
              <a:spcBef>
                <a:spcPct val="20000"/>
              </a:spcBef>
              <a:spcAft>
                <a:spcPct val="0"/>
              </a:spcAft>
              <a:buFont typeface="Verdana" pitchFamily="34" charset="0"/>
              <a:buChar char="−"/>
              <a:defRPr sz="1800">
                <a:solidFill>
                  <a:schemeClr val="tx1"/>
                </a:solidFill>
                <a:latin typeface="+mn-lt"/>
                <a:ea typeface="+mn-ea"/>
              </a:defRPr>
            </a:lvl2pPr>
            <a:lvl3pPr marL="1200014" indent="-285717" algn="l" rtl="0" eaLnBrk="1" fontAlgn="base" hangingPunct="1">
              <a:spcBef>
                <a:spcPct val="20000"/>
              </a:spcBef>
              <a:spcAft>
                <a:spcPct val="0"/>
              </a:spcAft>
              <a:buFont typeface="Arial" pitchFamily="34" charset="0"/>
              <a:buChar char="•"/>
              <a:defRPr sz="1600">
                <a:solidFill>
                  <a:schemeClr val="tx1"/>
                </a:solidFill>
                <a:latin typeface="+mn-lt"/>
                <a:ea typeface="+mn-ea"/>
              </a:defRPr>
            </a:lvl3pPr>
            <a:lvl4pPr marL="1600018" indent="-228574" algn="l" rtl="0" eaLnBrk="1" fontAlgn="base" hangingPunct="1">
              <a:spcBef>
                <a:spcPct val="20000"/>
              </a:spcBef>
              <a:spcAft>
                <a:spcPct val="0"/>
              </a:spcAft>
              <a:buFont typeface="Arial" pitchFamily="34" charset="0"/>
              <a:buChar char="•"/>
              <a:defRPr sz="1200">
                <a:solidFill>
                  <a:schemeClr val="tx1"/>
                </a:solidFill>
                <a:latin typeface="+mn-lt"/>
                <a:ea typeface="+mn-ea"/>
              </a:defRPr>
            </a:lvl4pPr>
            <a:lvl5pPr marL="2057167" indent="-228574" algn="l" rtl="0" eaLnBrk="1" fontAlgn="base" hangingPunct="1">
              <a:spcBef>
                <a:spcPct val="20000"/>
              </a:spcBef>
              <a:spcAft>
                <a:spcPct val="0"/>
              </a:spcAft>
              <a:buChar char="»"/>
              <a:defRPr sz="1000">
                <a:solidFill>
                  <a:srgbClr val="0F2B74"/>
                </a:solidFill>
                <a:latin typeface="+mn-lt"/>
                <a:ea typeface="+mn-ea"/>
              </a:defRPr>
            </a:lvl5pPr>
            <a:lvl6pPr marL="2514315" indent="-228574" algn="l" rtl="0" eaLnBrk="1" fontAlgn="base" hangingPunct="1">
              <a:spcBef>
                <a:spcPct val="20000"/>
              </a:spcBef>
              <a:spcAft>
                <a:spcPct val="0"/>
              </a:spcAft>
              <a:buChar char="»"/>
              <a:defRPr sz="1000">
                <a:solidFill>
                  <a:srgbClr val="0F2B74"/>
                </a:solidFill>
                <a:latin typeface="+mn-lt"/>
                <a:ea typeface="+mn-ea"/>
              </a:defRPr>
            </a:lvl6pPr>
            <a:lvl7pPr marL="2971463" indent="-228574" algn="l" rtl="0" eaLnBrk="1" fontAlgn="base" hangingPunct="1">
              <a:spcBef>
                <a:spcPct val="20000"/>
              </a:spcBef>
              <a:spcAft>
                <a:spcPct val="0"/>
              </a:spcAft>
              <a:buChar char="»"/>
              <a:defRPr sz="1000">
                <a:solidFill>
                  <a:srgbClr val="0F2B74"/>
                </a:solidFill>
                <a:latin typeface="+mn-lt"/>
                <a:ea typeface="+mn-ea"/>
              </a:defRPr>
            </a:lvl7pPr>
            <a:lvl8pPr marL="3428611" indent="-228574" algn="l" rtl="0" eaLnBrk="1" fontAlgn="base" hangingPunct="1">
              <a:spcBef>
                <a:spcPct val="20000"/>
              </a:spcBef>
              <a:spcAft>
                <a:spcPct val="0"/>
              </a:spcAft>
              <a:buChar char="»"/>
              <a:defRPr sz="1000">
                <a:solidFill>
                  <a:srgbClr val="0F2B74"/>
                </a:solidFill>
                <a:latin typeface="+mn-lt"/>
                <a:ea typeface="+mn-ea"/>
              </a:defRPr>
            </a:lvl8pPr>
            <a:lvl9pPr marL="3885759" indent="-228574" algn="l" rtl="0" eaLnBrk="1" fontAlgn="base" hangingPunct="1">
              <a:spcBef>
                <a:spcPct val="20000"/>
              </a:spcBef>
              <a:spcAft>
                <a:spcPct val="0"/>
              </a:spcAft>
              <a:buChar char="»"/>
              <a:defRPr sz="1000">
                <a:solidFill>
                  <a:srgbClr val="0F2B74"/>
                </a:solidFill>
                <a:latin typeface="+mn-lt"/>
                <a:ea typeface="+mn-ea"/>
              </a:defRPr>
            </a:lvl9pPr>
          </a:lstStyle>
          <a:p>
            <a:pPr marL="108000" indent="0" defTabSz="914400">
              <a:buNone/>
            </a:pPr>
            <a:r>
              <a:rPr lang="en-GB" sz="1600" kern="0" dirty="0" smtClean="0">
                <a:solidFill>
                  <a:schemeClr val="bg1"/>
                </a:solidFill>
              </a:rPr>
              <a:t>3. CTO TARGETS |</a:t>
            </a:r>
            <a:r>
              <a:rPr lang="en-GB" kern="0" dirty="0" smtClean="0">
                <a:solidFill>
                  <a:schemeClr val="bg1"/>
                </a:solidFill>
              </a:rPr>
              <a:t> </a:t>
            </a:r>
            <a:r>
              <a:rPr lang="en-GB" kern="0" dirty="0">
                <a:solidFill>
                  <a:schemeClr val="bg1"/>
                </a:solidFill>
              </a:rPr>
              <a:t>f</a:t>
            </a:r>
            <a:r>
              <a:rPr lang="en-GB" kern="0" dirty="0" smtClean="0">
                <a:solidFill>
                  <a:schemeClr val="bg1"/>
                </a:solidFill>
              </a:rPr>
              <a:t>ind </a:t>
            </a:r>
            <a:r>
              <a:rPr lang="en-GB" kern="0" dirty="0">
                <a:solidFill>
                  <a:schemeClr val="bg1"/>
                </a:solidFill>
              </a:rPr>
              <a:t>required NW </a:t>
            </a:r>
            <a:r>
              <a:rPr lang="en-GB" kern="0" dirty="0" smtClean="0">
                <a:solidFill>
                  <a:schemeClr val="bg1"/>
                </a:solidFill>
              </a:rPr>
              <a:t>performance to deliver desired </a:t>
            </a:r>
            <a:r>
              <a:rPr lang="en-GB" kern="0" dirty="0" err="1" smtClean="0">
                <a:solidFill>
                  <a:schemeClr val="bg1"/>
                </a:solidFill>
              </a:rPr>
              <a:t>QoE</a:t>
            </a:r>
            <a:endParaRPr lang="en-GB" kern="0" dirty="0">
              <a:solidFill>
                <a:schemeClr val="bg1"/>
              </a:solidFill>
            </a:endParaRPr>
          </a:p>
        </p:txBody>
      </p:sp>
      <p:cxnSp>
        <p:nvCxnSpPr>
          <p:cNvPr id="17" name="Straight Connector 16"/>
          <p:cNvCxnSpPr/>
          <p:nvPr/>
        </p:nvCxnSpPr>
        <p:spPr bwMode="auto">
          <a:xfrm>
            <a:off x="0" y="1419622"/>
            <a:ext cx="7164288"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2099917" y="3711736"/>
            <a:ext cx="0" cy="638356"/>
          </a:xfrm>
          <a:prstGeom prst="line">
            <a:avLst/>
          </a:prstGeom>
          <a:solidFill>
            <a:schemeClr val="accent1"/>
          </a:solidFill>
          <a:ln w="9525"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p:cNvGrpSpPr/>
          <p:nvPr/>
        </p:nvGrpSpPr>
        <p:grpSpPr>
          <a:xfrm>
            <a:off x="6420107" y="2188774"/>
            <a:ext cx="2664296" cy="2295789"/>
            <a:chOff x="6257857" y="3212976"/>
            <a:chExt cx="2664296" cy="2295789"/>
          </a:xfrm>
        </p:grpSpPr>
        <p:sp>
          <p:nvSpPr>
            <p:cNvPr id="30" name="Rectangle 29"/>
            <p:cNvSpPr/>
            <p:nvPr/>
          </p:nvSpPr>
          <p:spPr bwMode="auto">
            <a:xfrm>
              <a:off x="6257857" y="3212976"/>
              <a:ext cx="2664296" cy="2295789"/>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08000" tIns="36000" rIns="72000" bIns="3600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2"/>
                </a:solidFill>
                <a:effectLst/>
                <a:latin typeface="+mj-lt"/>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2000" dirty="0">
                <a:solidFill>
                  <a:schemeClr val="bg2"/>
                </a:solidFill>
                <a:latin typeface="+mj-lt"/>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2"/>
                </a:solidFill>
                <a:effectLst/>
                <a:latin typeface="+mj-lt"/>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2"/>
                </a:solidFill>
                <a:effectLst/>
                <a:latin typeface="+mj-lt"/>
                <a:ea typeface="ＭＳ Ｐゴシック" charset="-128"/>
              </a:endParaRPr>
            </a:p>
            <a:p>
              <a:pPr marR="0" algn="l" defTabSz="914400" rtl="0" eaLnBrk="0" fontAlgn="base" latinLnBrk="0" hangingPunct="0">
                <a:lnSpc>
                  <a:spcPct val="100000"/>
                </a:lnSpc>
                <a:spcBef>
                  <a:spcPts val="600"/>
                </a:spcBef>
                <a:spcAft>
                  <a:spcPct val="0"/>
                </a:spcAft>
                <a:buClrTx/>
                <a:buSzTx/>
                <a:tabLst/>
              </a:pPr>
              <a:r>
                <a:rPr kumimoji="0" lang="en-GB" b="0" i="0" u="none" strike="noStrike" cap="none" normalizeH="0" baseline="0" dirty="0" smtClean="0">
                  <a:ln>
                    <a:noFill/>
                  </a:ln>
                  <a:solidFill>
                    <a:schemeClr val="bg2"/>
                  </a:solidFill>
                  <a:effectLst/>
                  <a:latin typeface="+mj-lt"/>
                  <a:ea typeface="ＭＳ Ｐゴシック" charset="-128"/>
                </a:rPr>
                <a:t>90% of subs</a:t>
              </a:r>
              <a:r>
                <a:rPr kumimoji="0" lang="en-GB" b="0" i="0" u="none" strike="noStrike" cap="none" normalizeH="0" dirty="0" smtClean="0">
                  <a:ln>
                    <a:noFill/>
                  </a:ln>
                  <a:solidFill>
                    <a:schemeClr val="bg2"/>
                  </a:solidFill>
                  <a:effectLst/>
                  <a:latin typeface="+mj-lt"/>
                  <a:ea typeface="ＭＳ Ｐゴシック" charset="-128"/>
                </a:rPr>
                <a:t> get &gt; 4,</a:t>
              </a:r>
              <a:r>
                <a:rPr kumimoji="0" lang="en-GB" b="0" i="0" u="none" strike="noStrike" cap="none" normalizeH="0" baseline="0" dirty="0" smtClean="0">
                  <a:ln>
                    <a:noFill/>
                  </a:ln>
                  <a:solidFill>
                    <a:schemeClr val="bg2"/>
                  </a:solidFill>
                  <a:effectLst/>
                  <a:latin typeface="+mj-lt"/>
                  <a:ea typeface="ＭＳ Ｐゴシック" charset="-128"/>
                </a:rPr>
                <a:t>5 Mbit/s</a:t>
              </a:r>
            </a:p>
            <a:p>
              <a:pPr marR="0" algn="l" defTabSz="914400" rtl="0" eaLnBrk="0" fontAlgn="base" latinLnBrk="0" hangingPunct="0">
                <a:lnSpc>
                  <a:spcPct val="100000"/>
                </a:lnSpc>
                <a:spcBef>
                  <a:spcPts val="600"/>
                </a:spcBef>
                <a:spcAft>
                  <a:spcPct val="0"/>
                </a:spcAft>
                <a:buClrTx/>
                <a:buSzTx/>
                <a:tabLst/>
              </a:pPr>
              <a:endParaRPr kumimoji="0" lang="en-GB" sz="100" b="0" i="0" u="none" strike="noStrike" cap="none" normalizeH="0" baseline="0" dirty="0" smtClean="0">
                <a:ln>
                  <a:noFill/>
                </a:ln>
                <a:solidFill>
                  <a:schemeClr val="bg2"/>
                </a:solidFill>
                <a:effectLst/>
                <a:latin typeface="+mj-lt"/>
                <a:ea typeface="ＭＳ Ｐゴシック" charset="-128"/>
              </a:endParaRPr>
            </a:p>
          </p:txBody>
        </p:sp>
        <p:pic>
          <p:nvPicPr>
            <p:cNvPr id="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01873" y="3352468"/>
              <a:ext cx="904746" cy="130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7359815" y="3541137"/>
              <a:ext cx="1543526" cy="830997"/>
            </a:xfrm>
            <a:prstGeom prst="rect">
              <a:avLst/>
            </a:prstGeom>
          </p:spPr>
          <p:txBody>
            <a:bodyPr wrap="square">
              <a:spAutoFit/>
            </a:bodyPr>
            <a:lstStyle/>
            <a:p>
              <a:r>
                <a:rPr lang="en-GB" sz="1600" dirty="0" smtClean="0">
                  <a:solidFill>
                    <a:schemeClr val="bg2"/>
                  </a:solidFill>
                  <a:ea typeface="ＭＳ Ｐゴシック" charset="-128"/>
                </a:rPr>
                <a:t>CTO’s NW Performance  Target:</a:t>
              </a:r>
              <a:endParaRPr lang="en-GB" sz="1600" dirty="0"/>
            </a:p>
          </p:txBody>
        </p:sp>
      </p:grpSp>
      <p:sp>
        <p:nvSpPr>
          <p:cNvPr id="33" name="Oval Callout 32"/>
          <p:cNvSpPr/>
          <p:nvPr/>
        </p:nvSpPr>
        <p:spPr bwMode="auto">
          <a:xfrm>
            <a:off x="6678466" y="1468694"/>
            <a:ext cx="2376264" cy="563364"/>
          </a:xfrm>
          <a:prstGeom prst="wedgeEllipseCallout">
            <a:avLst>
              <a:gd name="adj1" fmla="val -28301"/>
              <a:gd name="adj2" fmla="val 109032"/>
            </a:avLst>
          </a:prstGeom>
          <a:solidFill>
            <a:schemeClr val="bg2"/>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mj-lt"/>
                <a:ea typeface="ＭＳ Ｐゴシック" charset="-128"/>
              </a:rPr>
              <a:t>Duly noted!</a:t>
            </a:r>
          </a:p>
        </p:txBody>
      </p:sp>
    </p:spTree>
    <p:extLst>
      <p:ext uri="{BB962C8B-B14F-4D97-AF65-F5344CB8AC3E}">
        <p14:creationId xmlns:p14="http://schemas.microsoft.com/office/powerpoint/2010/main" val="3252639000"/>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par>
                                <p:cTn id="15" presetID="22" presetClass="entr" presetSubtype="8"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000"/>
                            </p:stCondLst>
                            <p:childTnLst>
                              <p:par>
                                <p:cTn id="19" presetID="53" presetClass="entr" presetSubtype="16" fill="hold" grpId="0" nodeType="afterEffect">
                                  <p:stCondLst>
                                    <p:cond delay="20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1259632" y="969572"/>
            <a:ext cx="4176464" cy="3834426"/>
          </a:xfrm>
          <a:prstGeom prst="rect">
            <a:avLst/>
          </a:prstGeom>
          <a:noFill/>
          <a:ln>
            <a:noFill/>
          </a:ln>
          <a:extLst/>
        </p:spPr>
        <p:txBody>
          <a:bodyPr vert="horz" wrap="square" lIns="68580" tIns="34290" rIns="68580" bIns="3429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Arial" pitchFamily="34" charset="0"/>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Wingdings" pitchFamily="2" charset="2"/>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endParaRPr lang="fi-FI" sz="1800" b="1" dirty="0" smtClean="0"/>
          </a:p>
          <a:p>
            <a:r>
              <a:rPr lang="fi-FI" sz="1800" dirty="0" smtClean="0"/>
              <a:t>Omnitele</a:t>
            </a:r>
          </a:p>
          <a:p>
            <a:r>
              <a:rPr lang="fi-FI" sz="1800" dirty="0" smtClean="0"/>
              <a:t>Introduction to QoS and QoE</a:t>
            </a:r>
            <a:endParaRPr lang="en-GB" sz="1800" dirty="0"/>
          </a:p>
          <a:p>
            <a:r>
              <a:rPr lang="en-GB" sz="1800" dirty="0" err="1" smtClean="0"/>
              <a:t>QoS</a:t>
            </a:r>
            <a:r>
              <a:rPr lang="en-GB" sz="1800" dirty="0" smtClean="0"/>
              <a:t> / </a:t>
            </a:r>
            <a:r>
              <a:rPr lang="en-GB" sz="1800" dirty="0" err="1" smtClean="0"/>
              <a:t>QoE</a:t>
            </a:r>
            <a:r>
              <a:rPr lang="en-GB" sz="1800" dirty="0" smtClean="0"/>
              <a:t> Monitoring and Management</a:t>
            </a:r>
            <a:endParaRPr lang="en-GB" sz="1800" dirty="0"/>
          </a:p>
          <a:p>
            <a:r>
              <a:rPr lang="fi-FI" sz="1800" dirty="0"/>
              <a:t>Omnitele approach to measure end-user </a:t>
            </a:r>
            <a:r>
              <a:rPr lang="fi-FI" sz="1800" dirty="0" smtClean="0"/>
              <a:t>QoS / QoE</a:t>
            </a:r>
            <a:endParaRPr lang="fi-FI" sz="1800" dirty="0"/>
          </a:p>
          <a:p>
            <a:r>
              <a:rPr lang="fi-FI" sz="1800" b="1" dirty="0" smtClean="0"/>
              <a:t>Summary</a:t>
            </a:r>
            <a:endParaRPr lang="en-GB" sz="1800" b="1" dirty="0"/>
          </a:p>
        </p:txBody>
      </p:sp>
      <p:pic>
        <p:nvPicPr>
          <p:cNvPr id="2051" name="Picture 3" descr="C:\Users\omnimva\Pictures\Misc pics\How-Much-Should-I-Weigh-For-My-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113588"/>
            <a:ext cx="2538282" cy="3384376"/>
          </a:xfrm>
          <a:prstGeom prst="rect">
            <a:avLst/>
          </a:prstGeom>
          <a:noFill/>
        </p:spPr>
      </p:pic>
      <p:grpSp>
        <p:nvGrpSpPr>
          <p:cNvPr id="7" name="Group 6"/>
          <p:cNvGrpSpPr/>
          <p:nvPr/>
        </p:nvGrpSpPr>
        <p:grpSpPr>
          <a:xfrm>
            <a:off x="0" y="522599"/>
            <a:ext cx="4375147" cy="1008112"/>
            <a:chOff x="0" y="195486"/>
            <a:chExt cx="4375147" cy="1008112"/>
          </a:xfrm>
        </p:grpSpPr>
        <p:sp>
          <p:nvSpPr>
            <p:cNvPr id="9"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a:t>t</a:t>
              </a:r>
              <a:r>
                <a:rPr lang="en-GB" sz="2400" dirty="0" smtClean="0"/>
                <a:t>opics discussed</a:t>
              </a:r>
              <a:endParaRPr lang="en-GB" sz="2400" dirty="0"/>
            </a:p>
          </p:txBody>
        </p:sp>
        <p:cxnSp>
          <p:nvCxnSpPr>
            <p:cNvPr id="10" name="Straight Connector 9"/>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06675920"/>
      </p:ext>
    </p:extLst>
  </p:cSld>
  <p:clrMapOvr>
    <a:masterClrMapping/>
  </p:clrMapOvr>
  <p:transition spd="med" advTm="7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conclusions </a:t>
            </a:r>
            <a:r>
              <a:rPr lang="en-GB" dirty="0"/>
              <a:t>&amp; key messages</a:t>
            </a:r>
          </a:p>
        </p:txBody>
      </p:sp>
      <p:sp>
        <p:nvSpPr>
          <p:cNvPr id="5" name="Content Placeholder 2"/>
          <p:cNvSpPr>
            <a:spLocks noGrp="1"/>
          </p:cNvSpPr>
          <p:nvPr>
            <p:ph idx="4294967295"/>
          </p:nvPr>
        </p:nvSpPr>
        <p:spPr>
          <a:xfrm>
            <a:off x="1043667" y="700856"/>
            <a:ext cx="7920821" cy="646758"/>
          </a:xfrm>
          <a:prstGeom prst="rect">
            <a:avLst/>
          </a:prstGeom>
        </p:spPr>
        <p:txBody>
          <a:bodyPr anchor="ctr"/>
          <a:lstStyle/>
          <a:p>
            <a:pPr marL="0" indent="0">
              <a:spcBef>
                <a:spcPts val="900"/>
              </a:spcBef>
              <a:buNone/>
            </a:pPr>
            <a:r>
              <a:rPr lang="en-GB" sz="2400" dirty="0" smtClean="0"/>
              <a:t>Challenge: CMO and CTO talk different language </a:t>
            </a:r>
          </a:p>
        </p:txBody>
      </p:sp>
      <p:grpSp>
        <p:nvGrpSpPr>
          <p:cNvPr id="3" name="Group 2"/>
          <p:cNvGrpSpPr/>
          <p:nvPr/>
        </p:nvGrpSpPr>
        <p:grpSpPr>
          <a:xfrm>
            <a:off x="-828600" y="2868591"/>
            <a:ext cx="9972600" cy="1935407"/>
            <a:chOff x="-828600" y="2868591"/>
            <a:chExt cx="9972600" cy="193540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072" y="2868591"/>
              <a:ext cx="2195928" cy="1756742"/>
            </a:xfrm>
            <a:prstGeom prst="rect">
              <a:avLst/>
            </a:prstGeom>
          </p:spPr>
        </p:pic>
        <p:grpSp>
          <p:nvGrpSpPr>
            <p:cNvPr id="6" name="Group 5"/>
            <p:cNvGrpSpPr/>
            <p:nvPr/>
          </p:nvGrpSpPr>
          <p:grpSpPr>
            <a:xfrm>
              <a:off x="-828600" y="3147813"/>
              <a:ext cx="7920880" cy="1656185"/>
              <a:chOff x="-620432" y="3958173"/>
              <a:chExt cx="7488832" cy="1763125"/>
            </a:xfrm>
          </p:grpSpPr>
          <p:sp>
            <p:nvSpPr>
              <p:cNvPr id="7" name="Rounded Rectangle 6"/>
              <p:cNvSpPr/>
              <p:nvPr/>
            </p:nvSpPr>
            <p:spPr bwMode="auto">
              <a:xfrm>
                <a:off x="-620432" y="3958173"/>
                <a:ext cx="7488832" cy="1763125"/>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152000" tIns="45720" rIns="91440" bIns="45720" numCol="1" rtlCol="0" anchor="ctr" anchorCtr="0" compatLnSpc="1">
                <a:prstTxWarp prst="textNoShape">
                  <a:avLst/>
                </a:prstTxWarp>
              </a:bodyPr>
              <a:lstStyle/>
              <a:p>
                <a:endParaRPr lang="en-GB" dirty="0"/>
              </a:p>
            </p:txBody>
          </p:sp>
          <p:sp>
            <p:nvSpPr>
              <p:cNvPr id="8" name="Rectangle 7"/>
              <p:cNvSpPr/>
              <p:nvPr/>
            </p:nvSpPr>
            <p:spPr>
              <a:xfrm>
                <a:off x="400124" y="4283596"/>
                <a:ext cx="6400856" cy="1284387"/>
              </a:xfrm>
              <a:prstGeom prst="rect">
                <a:avLst/>
              </a:prstGeom>
            </p:spPr>
            <p:txBody>
              <a:bodyPr wrap="square">
                <a:spAutoFit/>
              </a:bodyPr>
              <a:lstStyle/>
              <a:p>
                <a:pPr lvl="0" fontAlgn="base">
                  <a:spcBef>
                    <a:spcPct val="20000"/>
                  </a:spcBef>
                  <a:spcAft>
                    <a:spcPct val="0"/>
                  </a:spcAft>
                </a:pPr>
                <a:r>
                  <a:rPr lang="en-GB" kern="0" dirty="0" smtClean="0">
                    <a:solidFill>
                      <a:schemeClr val="bg2"/>
                    </a:solidFill>
                  </a:rPr>
                  <a:t>NW DEVELOPMENT SHOULD BE DRIVEN BY QoE</a:t>
                </a:r>
              </a:p>
              <a:p>
                <a:pPr marL="342900" lvl="0" indent="-342900" fontAlgn="base">
                  <a:spcBef>
                    <a:spcPct val="20000"/>
                  </a:spcBef>
                  <a:spcAft>
                    <a:spcPct val="0"/>
                  </a:spcAft>
                  <a:buFont typeface="Wingdings" pitchFamily="2" charset="2"/>
                  <a:buChar char="§"/>
                </a:pPr>
                <a:r>
                  <a:rPr lang="en-GB" sz="1600" kern="0" dirty="0" smtClean="0">
                    <a:solidFill>
                      <a:schemeClr val="bg2"/>
                    </a:solidFill>
                    <a:sym typeface="Wingdings"/>
                  </a:rPr>
                  <a:t>CMO </a:t>
                </a:r>
                <a:r>
                  <a:rPr lang="en-GB" sz="1600" kern="0" dirty="0">
                    <a:solidFill>
                      <a:schemeClr val="bg2"/>
                    </a:solidFill>
                    <a:sym typeface="Wingdings"/>
                  </a:rPr>
                  <a:t>team </a:t>
                </a:r>
                <a:r>
                  <a:rPr lang="en-GB" sz="1600" kern="0" dirty="0" smtClean="0">
                    <a:solidFill>
                      <a:schemeClr val="bg2"/>
                    </a:solidFill>
                    <a:sym typeface="Wingdings"/>
                  </a:rPr>
                  <a:t>to set </a:t>
                </a:r>
                <a:r>
                  <a:rPr lang="en-GB" sz="1600" kern="0" dirty="0" err="1" smtClean="0">
                    <a:solidFill>
                      <a:schemeClr val="bg2"/>
                    </a:solidFill>
                    <a:sym typeface="Wingdings"/>
                  </a:rPr>
                  <a:t>QoS</a:t>
                </a:r>
                <a:r>
                  <a:rPr lang="en-GB" sz="1600" kern="0" dirty="0" smtClean="0">
                    <a:solidFill>
                      <a:schemeClr val="bg2"/>
                    </a:solidFill>
                    <a:sym typeface="Wingdings"/>
                  </a:rPr>
                  <a:t>/</a:t>
                </a:r>
                <a:r>
                  <a:rPr lang="en-GB" sz="1600" kern="0" dirty="0" err="1" smtClean="0">
                    <a:solidFill>
                      <a:schemeClr val="bg2"/>
                    </a:solidFill>
                    <a:sym typeface="Wingdings"/>
                  </a:rPr>
                  <a:t>QoE</a:t>
                </a:r>
                <a:r>
                  <a:rPr lang="en-GB" sz="1600" kern="0" dirty="0" smtClean="0">
                    <a:solidFill>
                      <a:schemeClr val="bg2"/>
                    </a:solidFill>
                    <a:sym typeface="Wingdings"/>
                  </a:rPr>
                  <a:t> </a:t>
                </a:r>
                <a:r>
                  <a:rPr lang="en-GB" sz="1600" kern="0" dirty="0">
                    <a:solidFill>
                      <a:schemeClr val="bg2"/>
                    </a:solidFill>
                    <a:sym typeface="Wingdings"/>
                  </a:rPr>
                  <a:t>targets based </a:t>
                </a:r>
                <a:r>
                  <a:rPr lang="en-GB" sz="1600" kern="0" dirty="0" smtClean="0">
                    <a:solidFill>
                      <a:schemeClr val="bg2"/>
                    </a:solidFill>
                    <a:sym typeface="Wingdings"/>
                  </a:rPr>
                  <a:t>on </a:t>
                </a:r>
                <a:r>
                  <a:rPr lang="en-GB" sz="1600" i="1" kern="0" dirty="0" smtClean="0">
                    <a:solidFill>
                      <a:schemeClr val="bg2"/>
                    </a:solidFill>
                    <a:sym typeface="Wingdings"/>
                  </a:rPr>
                  <a:t>demand &amp; strategy (…and regulation?) </a:t>
                </a:r>
                <a:endParaRPr lang="en-GB" sz="1600" i="1" kern="0" dirty="0">
                  <a:solidFill>
                    <a:schemeClr val="bg2"/>
                  </a:solidFill>
                  <a:sym typeface="Wingdings"/>
                </a:endParaRPr>
              </a:p>
              <a:p>
                <a:pPr marL="342900" lvl="0" indent="-342900" fontAlgn="base">
                  <a:spcBef>
                    <a:spcPct val="20000"/>
                  </a:spcBef>
                  <a:spcAft>
                    <a:spcPct val="0"/>
                  </a:spcAft>
                  <a:buFont typeface="Wingdings" pitchFamily="2" charset="2"/>
                  <a:buChar char="§"/>
                </a:pPr>
                <a:r>
                  <a:rPr lang="en-GB" sz="1600" kern="0" dirty="0">
                    <a:solidFill>
                      <a:schemeClr val="bg2"/>
                    </a:solidFill>
                    <a:sym typeface="Wingdings"/>
                  </a:rPr>
                  <a:t>CTO </a:t>
                </a:r>
                <a:r>
                  <a:rPr lang="en-GB" sz="1600" kern="0" dirty="0" smtClean="0">
                    <a:solidFill>
                      <a:schemeClr val="bg2"/>
                    </a:solidFill>
                    <a:sym typeface="Wingdings"/>
                  </a:rPr>
                  <a:t>team to deliver sufficient NW performance</a:t>
                </a:r>
                <a:endParaRPr lang="en-GB" sz="1600" i="1" kern="0" dirty="0">
                  <a:solidFill>
                    <a:schemeClr val="bg2"/>
                  </a:solidFill>
                  <a:sym typeface="Wingdings"/>
                </a:endParaRPr>
              </a:p>
            </p:txBody>
          </p:sp>
        </p:grpSp>
      </p:grpSp>
      <p:sp>
        <p:nvSpPr>
          <p:cNvPr id="9" name="Rectangle 8"/>
          <p:cNvSpPr/>
          <p:nvPr/>
        </p:nvSpPr>
        <p:spPr>
          <a:xfrm>
            <a:off x="395116" y="752386"/>
            <a:ext cx="575799" cy="523220"/>
          </a:xfrm>
          <a:prstGeom prst="rect">
            <a:avLst/>
          </a:prstGeom>
        </p:spPr>
        <p:txBody>
          <a:bodyPr wrap="none">
            <a:spAutoFit/>
          </a:bodyPr>
          <a:lstStyle/>
          <a:p>
            <a:r>
              <a:rPr lang="en-GB" sz="2800" dirty="0" smtClean="0"/>
              <a:t>1|</a:t>
            </a:r>
            <a:endParaRPr lang="en-GB" sz="2800" dirty="0"/>
          </a:p>
        </p:txBody>
      </p:sp>
      <p:sp>
        <p:nvSpPr>
          <p:cNvPr id="10" name="Rectangle 9"/>
          <p:cNvSpPr/>
          <p:nvPr/>
        </p:nvSpPr>
        <p:spPr>
          <a:xfrm>
            <a:off x="395116" y="1400458"/>
            <a:ext cx="575799" cy="523220"/>
          </a:xfrm>
          <a:prstGeom prst="rect">
            <a:avLst/>
          </a:prstGeom>
        </p:spPr>
        <p:txBody>
          <a:bodyPr wrap="none">
            <a:spAutoFit/>
          </a:bodyPr>
          <a:lstStyle/>
          <a:p>
            <a:r>
              <a:rPr lang="en-GB" sz="2800" dirty="0" smtClean="0"/>
              <a:t>2|</a:t>
            </a:r>
            <a:endParaRPr lang="en-GB" sz="2800" dirty="0"/>
          </a:p>
        </p:txBody>
      </p:sp>
      <p:sp>
        <p:nvSpPr>
          <p:cNvPr id="11" name="Rectangle 10"/>
          <p:cNvSpPr/>
          <p:nvPr/>
        </p:nvSpPr>
        <p:spPr>
          <a:xfrm>
            <a:off x="395771" y="2211710"/>
            <a:ext cx="575799" cy="523220"/>
          </a:xfrm>
          <a:prstGeom prst="rect">
            <a:avLst/>
          </a:prstGeom>
        </p:spPr>
        <p:txBody>
          <a:bodyPr wrap="none">
            <a:spAutoFit/>
          </a:bodyPr>
          <a:lstStyle/>
          <a:p>
            <a:r>
              <a:rPr lang="en-GB" sz="2800" dirty="0"/>
              <a:t>3</a:t>
            </a:r>
            <a:r>
              <a:rPr lang="en-GB" sz="2800" dirty="0" smtClean="0"/>
              <a:t>|</a:t>
            </a:r>
            <a:endParaRPr lang="en-GB" sz="2800" dirty="0"/>
          </a:p>
        </p:txBody>
      </p:sp>
      <p:sp>
        <p:nvSpPr>
          <p:cNvPr id="13" name="Content Placeholder 2"/>
          <p:cNvSpPr>
            <a:spLocks noGrp="1"/>
          </p:cNvSpPr>
          <p:nvPr>
            <p:ph idx="4294967295"/>
          </p:nvPr>
        </p:nvSpPr>
        <p:spPr>
          <a:xfrm>
            <a:off x="1043608" y="1419622"/>
            <a:ext cx="7920821" cy="648072"/>
          </a:xfrm>
          <a:prstGeom prst="rect">
            <a:avLst/>
          </a:prstGeom>
        </p:spPr>
        <p:txBody>
          <a:bodyPr anchor="ctr"/>
          <a:lstStyle/>
          <a:p>
            <a:pPr marL="0" indent="0">
              <a:spcBef>
                <a:spcPts val="900"/>
              </a:spcBef>
              <a:buNone/>
            </a:pPr>
            <a:r>
              <a:rPr lang="en-GB" sz="2400" dirty="0" smtClean="0"/>
              <a:t>Proper CEM is imperative for securing </a:t>
            </a:r>
            <a:r>
              <a:rPr lang="en-GB" sz="2400" i="1" dirty="0" smtClean="0"/>
              <a:t>good enough </a:t>
            </a:r>
            <a:r>
              <a:rPr lang="en-GB" sz="2400" dirty="0" err="1" smtClean="0"/>
              <a:t>QoE</a:t>
            </a:r>
            <a:endParaRPr lang="en-GB" sz="2400" dirty="0" smtClean="0"/>
          </a:p>
        </p:txBody>
      </p:sp>
      <p:sp>
        <p:nvSpPr>
          <p:cNvPr id="14" name="Content Placeholder 2"/>
          <p:cNvSpPr>
            <a:spLocks noGrp="1"/>
          </p:cNvSpPr>
          <p:nvPr>
            <p:ph idx="4294967295"/>
          </p:nvPr>
        </p:nvSpPr>
        <p:spPr>
          <a:xfrm>
            <a:off x="1043667" y="2216709"/>
            <a:ext cx="7920821" cy="715081"/>
          </a:xfrm>
          <a:prstGeom prst="rect">
            <a:avLst/>
          </a:prstGeom>
        </p:spPr>
        <p:txBody>
          <a:bodyPr anchor="ctr"/>
          <a:lstStyle/>
          <a:p>
            <a:pPr marL="0" lvl="0" indent="0">
              <a:spcBef>
                <a:spcPts val="900"/>
              </a:spcBef>
              <a:buNone/>
            </a:pPr>
            <a:r>
              <a:rPr lang="fi-FI" sz="2400" dirty="0" smtClean="0"/>
              <a:t>Need </a:t>
            </a:r>
            <a:r>
              <a:rPr lang="fi-FI" sz="2400" dirty="0"/>
              <a:t>to define the corresponding </a:t>
            </a:r>
            <a:r>
              <a:rPr lang="fi-FI" sz="2400" dirty="0" smtClean="0"/>
              <a:t>reference levels for </a:t>
            </a:r>
            <a:r>
              <a:rPr lang="fi-FI" sz="2400" dirty="0"/>
              <a:t>all relevant L4 </a:t>
            </a:r>
            <a:r>
              <a:rPr lang="fi-FI" sz="2400" dirty="0">
                <a:solidFill>
                  <a:schemeClr val="accent1"/>
                </a:solidFill>
              </a:rPr>
              <a:t>services and killer apps</a:t>
            </a:r>
            <a:r>
              <a:rPr lang="fi-FI" sz="2400" dirty="0" smtClean="0"/>
              <a:t>.</a:t>
            </a:r>
            <a:endParaRPr lang="en-GB" sz="2400" dirty="0"/>
          </a:p>
        </p:txBody>
      </p:sp>
    </p:spTree>
    <p:extLst>
      <p:ext uri="{BB962C8B-B14F-4D97-AF65-F5344CB8AC3E}">
        <p14:creationId xmlns:p14="http://schemas.microsoft.com/office/powerpoint/2010/main" val="2314237414"/>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1000"/>
                                        <p:tgtEl>
                                          <p:spTgt spid="14">
                                            <p:txEl>
                                              <p:pRg st="0" end="0"/>
                                            </p:txEl>
                                          </p:spTgt>
                                        </p:tgtEl>
                                      </p:cBhvr>
                                    </p:animEffect>
                                    <p:anim calcmode="lin" valueType="num">
                                      <p:cBhvr>
                                        <p:cTn id="2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P spid="11" grpId="0"/>
      <p:bldP spid="13" grpId="0" build="p"/>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mnimva\Pictures\Misc pics\alarm-clock-earth-closeup.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58" t="3527" r="16394" b="6637"/>
          <a:stretch/>
        </p:blipFill>
        <p:spPr bwMode="auto">
          <a:xfrm>
            <a:off x="4788024" y="897564"/>
            <a:ext cx="3118510" cy="3888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End-User Quality Surveys</a:t>
            </a:r>
            <a:endParaRPr lang="en-GB" dirty="0"/>
          </a:p>
        </p:txBody>
      </p:sp>
      <p:sp>
        <p:nvSpPr>
          <p:cNvPr id="3" name="Content Placeholder 2"/>
          <p:cNvSpPr>
            <a:spLocks noGrp="1"/>
          </p:cNvSpPr>
          <p:nvPr>
            <p:ph idx="1"/>
          </p:nvPr>
        </p:nvSpPr>
        <p:spPr>
          <a:xfrm>
            <a:off x="1493658" y="1599642"/>
            <a:ext cx="3456384" cy="2754306"/>
          </a:xfrm>
        </p:spPr>
        <p:txBody>
          <a:bodyPr anchor="ctr"/>
          <a:lstStyle/>
          <a:p>
            <a:pPr>
              <a:spcAft>
                <a:spcPts val="450"/>
              </a:spcAft>
            </a:pPr>
            <a:r>
              <a:rPr lang="en-GB" dirty="0" smtClean="0"/>
              <a:t>Periodic QoS measurement process is required to follow the quality trends</a:t>
            </a:r>
          </a:p>
          <a:p>
            <a:pPr>
              <a:spcAft>
                <a:spcPts val="450"/>
              </a:spcAft>
            </a:pPr>
            <a:r>
              <a:rPr lang="en-GB" dirty="0" smtClean="0"/>
              <a:t>A proper methodology involves truly end-user centric approach: measure WWW, VoIP, video…not network</a:t>
            </a:r>
          </a:p>
          <a:p>
            <a:pPr>
              <a:spcAft>
                <a:spcPts val="450"/>
              </a:spcAft>
            </a:pPr>
            <a:r>
              <a:rPr lang="fi-FI" dirty="0" smtClean="0"/>
              <a:t>A holistic QoS process involves KPIs that really matter from customer perspective</a:t>
            </a:r>
            <a:endParaRPr lang="en-GB" dirty="0" smtClean="0"/>
          </a:p>
        </p:txBody>
      </p:sp>
      <p:sp>
        <p:nvSpPr>
          <p:cNvPr id="4" name="Rectangle 3"/>
          <p:cNvSpPr/>
          <p:nvPr/>
        </p:nvSpPr>
        <p:spPr>
          <a:xfrm>
            <a:off x="1587998" y="951570"/>
            <a:ext cx="2218877" cy="553998"/>
          </a:xfrm>
          <a:prstGeom prst="rect">
            <a:avLst/>
          </a:prstGeom>
        </p:spPr>
        <p:txBody>
          <a:bodyPr wrap="none">
            <a:spAutoFit/>
          </a:bodyPr>
          <a:lstStyle/>
          <a:p>
            <a:r>
              <a:rPr lang="en-GB" sz="3000" b="1" dirty="0"/>
              <a:t>Wake up!</a:t>
            </a:r>
          </a:p>
        </p:txBody>
      </p:sp>
    </p:spTree>
    <p:extLst>
      <p:ext uri="{BB962C8B-B14F-4D97-AF65-F5344CB8AC3E}">
        <p14:creationId xmlns:p14="http://schemas.microsoft.com/office/powerpoint/2010/main" val="2290015099"/>
      </p:ext>
    </p:extLst>
  </p:cSld>
  <p:clrMapOvr>
    <a:masterClrMapping/>
  </p:clrMapOvr>
  <p:transition spd="med" advTm="7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mnimva\Pictures\Misc pics\Question marks\questionmark.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656" y="-8506"/>
            <a:ext cx="6192688" cy="489063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bwMode="auto">
          <a:xfrm>
            <a:off x="323528" y="2265598"/>
            <a:ext cx="8305800" cy="61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0" tIns="45715" rIns="91430" bIns="45715" numCol="1" anchor="ctr" anchorCtr="0" compatLnSpc="1">
            <a:prstTxWarp prst="textNoShape">
              <a:avLst/>
            </a:prstTxWarp>
          </a:bodyPr>
          <a:lstStyle>
            <a:lvl1pPr algn="l" rtl="0" eaLnBrk="1" fontAlgn="base" hangingPunct="1">
              <a:spcBef>
                <a:spcPct val="0"/>
              </a:spcBef>
              <a:spcAft>
                <a:spcPct val="0"/>
              </a:spcAft>
              <a:defRPr sz="2400" b="0">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34" charset="0"/>
                <a:ea typeface="ＭＳ Ｐゴシック" charset="-128"/>
              </a:defRPr>
            </a:lvl2pPr>
            <a:lvl3pPr algn="l" rtl="0" eaLnBrk="1" fontAlgn="base" hangingPunct="1">
              <a:spcBef>
                <a:spcPct val="0"/>
              </a:spcBef>
              <a:spcAft>
                <a:spcPct val="0"/>
              </a:spcAft>
              <a:defRPr sz="2600" b="1">
                <a:solidFill>
                  <a:schemeClr val="tx1"/>
                </a:solidFill>
                <a:latin typeface="Verdana" pitchFamily="34" charset="0"/>
                <a:ea typeface="ＭＳ Ｐゴシック" charset="-128"/>
              </a:defRPr>
            </a:lvl3pPr>
            <a:lvl4pPr algn="l" rtl="0" eaLnBrk="1" fontAlgn="base" hangingPunct="1">
              <a:spcBef>
                <a:spcPct val="0"/>
              </a:spcBef>
              <a:spcAft>
                <a:spcPct val="0"/>
              </a:spcAft>
              <a:defRPr sz="2600" b="1">
                <a:solidFill>
                  <a:schemeClr val="tx1"/>
                </a:solidFill>
                <a:latin typeface="Verdana" pitchFamily="34" charset="0"/>
                <a:ea typeface="ＭＳ Ｐゴシック" charset="-128"/>
              </a:defRPr>
            </a:lvl4pPr>
            <a:lvl5pPr algn="l" rtl="0" eaLnBrk="1" fontAlgn="base" hangingPunct="1">
              <a:spcBef>
                <a:spcPct val="0"/>
              </a:spcBef>
              <a:spcAft>
                <a:spcPct val="0"/>
              </a:spcAft>
              <a:defRPr sz="2600" b="1">
                <a:solidFill>
                  <a:schemeClr val="tx1"/>
                </a:solidFill>
                <a:latin typeface="Verdana" pitchFamily="34" charset="0"/>
                <a:ea typeface="ＭＳ Ｐゴシック" charset="-128"/>
              </a:defRPr>
            </a:lvl5pPr>
            <a:lvl6pPr marL="457148" algn="l" rtl="0" eaLnBrk="1" fontAlgn="base" hangingPunct="1">
              <a:spcBef>
                <a:spcPct val="0"/>
              </a:spcBef>
              <a:spcAft>
                <a:spcPct val="0"/>
              </a:spcAft>
              <a:defRPr sz="2400" b="1">
                <a:solidFill>
                  <a:schemeClr val="bg1"/>
                </a:solidFill>
                <a:latin typeface="Arial" charset="0"/>
                <a:ea typeface="ＭＳ Ｐゴシック" charset="-128"/>
              </a:defRPr>
            </a:lvl6pPr>
            <a:lvl7pPr marL="914296" algn="l" rtl="0" eaLnBrk="1" fontAlgn="base" hangingPunct="1">
              <a:spcBef>
                <a:spcPct val="0"/>
              </a:spcBef>
              <a:spcAft>
                <a:spcPct val="0"/>
              </a:spcAft>
              <a:defRPr sz="2400" b="1">
                <a:solidFill>
                  <a:schemeClr val="bg1"/>
                </a:solidFill>
                <a:latin typeface="Arial" charset="0"/>
                <a:ea typeface="ＭＳ Ｐゴシック" charset="-128"/>
              </a:defRPr>
            </a:lvl7pPr>
            <a:lvl8pPr marL="1371445" algn="l" rtl="0" eaLnBrk="1" fontAlgn="base" hangingPunct="1">
              <a:spcBef>
                <a:spcPct val="0"/>
              </a:spcBef>
              <a:spcAft>
                <a:spcPct val="0"/>
              </a:spcAft>
              <a:defRPr sz="2400" b="1">
                <a:solidFill>
                  <a:schemeClr val="bg1"/>
                </a:solidFill>
                <a:latin typeface="Arial" charset="0"/>
                <a:ea typeface="ＭＳ Ｐゴシック" charset="-128"/>
              </a:defRPr>
            </a:lvl8pPr>
            <a:lvl9pPr marL="1828592" algn="l" rtl="0" eaLnBrk="1" fontAlgn="base" hangingPunct="1">
              <a:spcBef>
                <a:spcPct val="0"/>
              </a:spcBef>
              <a:spcAft>
                <a:spcPct val="0"/>
              </a:spcAft>
              <a:defRPr sz="2400" b="1">
                <a:solidFill>
                  <a:schemeClr val="bg1"/>
                </a:solidFill>
                <a:latin typeface="Arial" charset="0"/>
                <a:ea typeface="ＭＳ Ｐゴシック" charset="-128"/>
              </a:defRPr>
            </a:lvl9pPr>
          </a:lstStyle>
          <a:p>
            <a:pPr algn="ctr" defTabSz="914400"/>
            <a:r>
              <a:rPr lang="en-GB" sz="5400" kern="0" dirty="0" smtClean="0"/>
              <a:t>Questions?</a:t>
            </a:r>
            <a:endParaRPr lang="en-GB" sz="5400" kern="0" dirty="0"/>
          </a:p>
        </p:txBody>
      </p:sp>
      <p:sp>
        <p:nvSpPr>
          <p:cNvPr id="4" name="Title 3"/>
          <p:cNvSpPr>
            <a:spLocks noGrp="1"/>
          </p:cNvSpPr>
          <p:nvPr>
            <p:ph type="title"/>
          </p:nvPr>
        </p:nvSpPr>
        <p:spPr>
          <a:xfrm>
            <a:off x="252000" y="190482"/>
            <a:ext cx="8640000" cy="725084"/>
          </a:xfrm>
        </p:spPr>
        <p:txBody>
          <a:bodyPr/>
          <a:lstStyle/>
          <a:p>
            <a:r>
              <a:rPr lang="en-GB" dirty="0" smtClean="0"/>
              <a:t>End of Session …</a:t>
            </a:r>
            <a:endParaRPr lang="en-GB" dirty="0"/>
          </a:p>
        </p:txBody>
      </p:sp>
    </p:spTree>
    <p:extLst>
      <p:ext uri="{BB962C8B-B14F-4D97-AF65-F5344CB8AC3E}">
        <p14:creationId xmlns:p14="http://schemas.microsoft.com/office/powerpoint/2010/main" val="1172693944"/>
      </p:ext>
    </p:extLst>
  </p:cSld>
  <p:clrMapOvr>
    <a:masterClrMapping/>
  </p:clrMapOvr>
  <p:transition spd="med" advTm="7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23825"/>
            <a:ext cx="9144000" cy="1101725"/>
          </a:xfrm>
        </p:spPr>
        <p:txBody>
          <a:bodyPr/>
          <a:lstStyle/>
          <a:p>
            <a:pPr algn="ctr"/>
            <a:r>
              <a:rPr lang="fi-FI" dirty="0" smtClean="0"/>
              <a:t>Any further enquiries:</a:t>
            </a:r>
            <a:endParaRPr lang="fi-FI" dirty="0"/>
          </a:p>
        </p:txBody>
      </p:sp>
      <p:sp>
        <p:nvSpPr>
          <p:cNvPr id="6" name="Rectangle 2"/>
          <p:cNvSpPr>
            <a:spLocks noChangeArrowheads="1"/>
          </p:cNvSpPr>
          <p:nvPr/>
        </p:nvSpPr>
        <p:spPr bwMode="auto">
          <a:xfrm>
            <a:off x="1487536" y="987574"/>
            <a:ext cx="616893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1" i="0" u="none" strike="noStrike" cap="none" normalizeH="0" baseline="0" dirty="0" err="1"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Mr.</a:t>
            </a: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Seppo Lohikko</a:t>
            </a: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fi-FI" sz="1400" b="0" i="0" u="none" strike="noStrike" cap="none" normalizeH="0" baseline="0" dirty="0" smtClean="0">
                <a:ln>
                  <a:noFill/>
                </a:ln>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t>
            </a:r>
            <a:b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Principal Consultant</a:t>
            </a:r>
            <a:endParaRPr kumimoji="0" lang="fi-FI" altLang="fi-FI"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fi-FI" sz="1400" b="1" i="0" u="none" strike="noStrike" cap="none" normalizeH="0" baseline="0" dirty="0" err="1"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Omnitele</a:t>
            </a: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Ltd.</a:t>
            </a: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fi-FI" sz="1400" b="0" i="0" u="none" strike="noStrike" cap="none" normalizeH="0" baseline="0" dirty="0" smtClean="0">
                <a:ln>
                  <a:noFill/>
                </a:ln>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t>
            </a:r>
            <a:b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Mobile: +358 44</a:t>
            </a:r>
            <a:r>
              <a:rPr kumimoji="0" lang="en-GB" altLang="fi-FI" sz="1400" b="1" i="0" u="none" strike="noStrike" cap="none" normalizeH="0" baseline="0" dirty="0" smtClean="0">
                <a:ln>
                  <a:noFill/>
                </a:ln>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2793811</a:t>
            </a:r>
            <a: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0"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0" i="0" u="none" strike="noStrike" cap="none" normalizeH="0" baseline="0" dirty="0" smtClean="0">
                <a:ln>
                  <a:noFill/>
                </a:ln>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hlinkClick r:id="rId2"/>
              </a:rPr>
              <a:t>seppo.lohikko@omnitele.com</a:t>
            </a: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1" i="0" u="none" strike="noStrike" cap="none" normalizeH="0" baseline="0" dirty="0" smtClean="0">
                <a:ln>
                  <a:noFill/>
                </a:ln>
                <a:solidFill>
                  <a:srgbClr val="1F497D"/>
                </a:solidFill>
                <a:effectLst/>
                <a:latin typeface="Verdana" panose="020B0604030504040204" pitchFamily="34" charset="0"/>
                <a:ea typeface="Times New Roman" panose="02020603050405020304" pitchFamily="18" charset="0"/>
                <a:cs typeface="Times New Roman" panose="02020603050405020304" pitchFamily="18" charset="0"/>
                <a:hlinkClick r:id="rId3"/>
              </a:rPr>
              <a:t>www.omnitele.com</a:t>
            </a:r>
            <a:endParaRPr kumimoji="0" lang="fi-FI" altLang="fi-FI"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i-FI" sz="1400" b="1"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1"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br>
            <a:r>
              <a:rPr kumimoji="0" lang="en-GB" altLang="fi-FI" sz="1400" b="1"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t>Follow us at</a:t>
            </a:r>
            <a:r>
              <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hlinkClick r:id="rId4"/>
              </a:rPr>
              <a:t>www.linkedin.com/company/omnitele</a:t>
            </a:r>
            <a:endPar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fi-FI" sz="1400" dirty="0" smtClean="0">
              <a:solidFill>
                <a:srgbClr val="4D4D4D"/>
              </a:solidFill>
              <a:latin typeface="Verdana" panose="020B0604030504040204" pitchFamily="34" charset="0"/>
              <a:ea typeface="Times New Roman" panose="02020603050405020304" pitchFamily="18" charset="0"/>
              <a:cs typeface="Times New Roman" panose="02020603050405020304" pitchFamily="18" charset="0"/>
            </a:endParaRPr>
          </a:p>
          <a:p>
            <a:pPr lvl="0" algn="ctr" defTabSz="914400" eaLnBrk="0" fontAlgn="base" hangingPunct="0">
              <a:spcBef>
                <a:spcPct val="0"/>
              </a:spcBef>
              <a:spcAft>
                <a:spcPct val="0"/>
              </a:spcAft>
            </a:pPr>
            <a:r>
              <a:rPr lang="en-GB" sz="1400" u="sng" dirty="0">
                <a:hlinkClick r:id="rId5"/>
              </a:rPr>
              <a:t>http://www.youtube.com/channel/UCyMeM3j2L9MQoB0qeDCev3g</a:t>
            </a:r>
            <a:endParaRPr lang="en-GB" altLang="fi-FI" sz="1400" dirty="0">
              <a:solidFill>
                <a:srgbClr val="4D4D4D"/>
              </a:solidFill>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fi-FI" sz="1400" dirty="0">
              <a:solidFill>
                <a:srgbClr val="4D4D4D"/>
              </a:solidFill>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t/>
            </a:r>
            <a:br>
              <a:rPr kumimoji="0" lang="en-GB" altLang="fi-FI" sz="1400" b="0" i="0" u="none" strike="noStrike" cap="none" normalizeH="0" baseline="0" dirty="0" smtClean="0">
                <a:ln>
                  <a:noFill/>
                </a:ln>
                <a:solidFill>
                  <a:srgbClr val="4D4D4D"/>
                </a:solidFill>
                <a:effectLst/>
                <a:latin typeface="Verdana" panose="020B0604030504040204" pitchFamily="34" charset="0"/>
                <a:ea typeface="Times New Roman" panose="02020603050405020304" pitchFamily="18" charset="0"/>
                <a:cs typeface="Times New Roman" panose="02020603050405020304" pitchFamily="18" charset="0"/>
              </a:rPr>
            </a:br>
            <a:endParaRPr kumimoji="0" lang="fi-FI" altLang="fi-FI" sz="40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descr="Omnitele_25years_301x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5135" y="4212307"/>
            <a:ext cx="2867025" cy="4476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p:nvGrpSpPr>
        <p:grpSpPr>
          <a:xfrm>
            <a:off x="1055536" y="3507854"/>
            <a:ext cx="432000" cy="431976"/>
            <a:chOff x="6625218" y="1201872"/>
            <a:chExt cx="828653" cy="828653"/>
          </a:xfrm>
        </p:grpSpPr>
        <p:sp>
          <p:nvSpPr>
            <p:cNvPr id="7" name="Rounded Rectangle 6"/>
            <p:cNvSpPr/>
            <p:nvPr/>
          </p:nvSpPr>
          <p:spPr bwMode="auto">
            <a:xfrm>
              <a:off x="6625218" y="1201872"/>
              <a:ext cx="828653" cy="828653"/>
            </a:xfrm>
            <a:prstGeom prst="roundRect">
              <a:avLst/>
            </a:prstGeom>
            <a:solidFill>
              <a:srgbClr val="D2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grpSp>
          <p:nvGrpSpPr>
            <p:cNvPr id="8" name="Group 7"/>
            <p:cNvGrpSpPr/>
            <p:nvPr/>
          </p:nvGrpSpPr>
          <p:grpSpPr>
            <a:xfrm>
              <a:off x="6763206" y="1411319"/>
              <a:ext cx="552676" cy="409759"/>
              <a:chOff x="6763206" y="1411319"/>
              <a:chExt cx="552676" cy="409759"/>
            </a:xfrm>
          </p:grpSpPr>
          <p:sp>
            <p:nvSpPr>
              <p:cNvPr id="9" name="Rounded Rectangle 8"/>
              <p:cNvSpPr/>
              <p:nvPr/>
            </p:nvSpPr>
            <p:spPr bwMode="auto">
              <a:xfrm>
                <a:off x="6763206" y="1411319"/>
                <a:ext cx="552676" cy="409759"/>
              </a:xfrm>
              <a:prstGeom prst="roundRect">
                <a:avLst>
                  <a:gd name="adj" fmla="val 25384"/>
                </a:avLst>
              </a:prstGeom>
              <a:solidFill>
                <a:srgbClr val="F5F5F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a typeface="ＭＳ Ｐゴシック" charset="-128"/>
                </a:endParaRPr>
              </a:p>
            </p:txBody>
          </p:sp>
          <p:sp>
            <p:nvSpPr>
              <p:cNvPr id="10" name="Pentagon 9"/>
              <p:cNvSpPr/>
              <p:nvPr/>
            </p:nvSpPr>
            <p:spPr bwMode="auto">
              <a:xfrm>
                <a:off x="6960398" y="1534750"/>
                <a:ext cx="158292" cy="162896"/>
              </a:xfrm>
              <a:prstGeom prst="homePlate">
                <a:avLst>
                  <a:gd name="adj" fmla="val 100538"/>
                </a:avLst>
              </a:prstGeom>
              <a:solidFill>
                <a:srgbClr val="D20000"/>
              </a:solidFill>
              <a:ln w="9525" cap="flat" cmpd="sng" algn="ctr">
                <a:noFill/>
                <a:prstDash val="solid"/>
                <a:round/>
                <a:headEnd type="none" w="med" len="med"/>
                <a:tailEnd type="none" w="med" len="med"/>
              </a:ln>
              <a:effectLst>
                <a:innerShdw blurRad="25400" dist="12700" dir="17400000">
                  <a:prstClr val="black">
                    <a:alpha val="44000"/>
                  </a:prstClr>
                </a:innerShdw>
              </a:effectLst>
              <a:extLst/>
            </p:spPr>
            <p:txBody>
              <a:bodyPr vert="horz" wrap="square" lIns="91440" tIns="45720" rIns="91440" bIns="45720" numCol="1" rtlCol="0" anchor="t" anchorCtr="0" compatLnSpc="1">
                <a:prstTxWarp prst="textNoShape">
                  <a:avLst/>
                </a:prstTxWarp>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7" algn="l" defTabSz="914296" rtl="0" eaLnBrk="1" latinLnBrk="0" hangingPunct="1">
                  <a:defRPr sz="1800" kern="1200">
                    <a:solidFill>
                      <a:schemeClr val="tx1"/>
                    </a:solidFill>
                    <a:latin typeface="+mn-lt"/>
                    <a:ea typeface="+mn-ea"/>
                    <a:cs typeface="+mn-cs"/>
                  </a:defRPr>
                </a:lvl8pPr>
                <a:lvl9pPr marL="3657185" algn="l" defTabSz="914296"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pPr>
                <a:endParaRPr lang="en-GB" sz="2000">
                  <a:latin typeface="Arial" charset="0"/>
                  <a:ea typeface="ＭＳ Ｐゴシック" charset="-128"/>
                </a:endParaRPr>
              </a:p>
            </p:txBody>
          </p:sp>
        </p:grpSp>
      </p:grpSp>
    </p:spTree>
    <p:extLst>
      <p:ext uri="{BB962C8B-B14F-4D97-AF65-F5344CB8AC3E}">
        <p14:creationId xmlns:p14="http://schemas.microsoft.com/office/powerpoint/2010/main" val="4040942673"/>
      </p:ext>
    </p:extLst>
  </p:cSld>
  <p:clrMapOvr>
    <a:masterClrMapping/>
  </p:clrMapOvr>
  <p:transition spd="med"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1519"/>
          <a:stretch/>
        </p:blipFill>
        <p:spPr bwMode="auto">
          <a:xfrm>
            <a:off x="4391980" y="339502"/>
            <a:ext cx="4428492"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Oval 1"/>
          <p:cNvSpPr>
            <a:spLocks noChangeAspect="1" noChangeArrowheads="1"/>
          </p:cNvSpPr>
          <p:nvPr/>
        </p:nvSpPr>
        <p:spPr bwMode="auto">
          <a:xfrm>
            <a:off x="7493636" y="1739266"/>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0" name="Oval 12"/>
          <p:cNvSpPr>
            <a:spLocks noChangeAspect="1" noChangeArrowheads="1"/>
          </p:cNvSpPr>
          <p:nvPr/>
        </p:nvSpPr>
        <p:spPr bwMode="auto">
          <a:xfrm>
            <a:off x="6299612" y="741426"/>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2" name="Oval 14"/>
          <p:cNvSpPr>
            <a:spLocks noChangeAspect="1" noChangeArrowheads="1"/>
          </p:cNvSpPr>
          <p:nvPr/>
        </p:nvSpPr>
        <p:spPr bwMode="auto">
          <a:xfrm>
            <a:off x="5417951" y="2207166"/>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3" name="Oval 15"/>
          <p:cNvSpPr>
            <a:spLocks noChangeAspect="1" noChangeArrowheads="1"/>
          </p:cNvSpPr>
          <p:nvPr/>
        </p:nvSpPr>
        <p:spPr bwMode="auto">
          <a:xfrm>
            <a:off x="5924154" y="2092173"/>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4" name="Oval 16"/>
          <p:cNvSpPr>
            <a:spLocks noChangeAspect="1" noChangeArrowheads="1"/>
          </p:cNvSpPr>
          <p:nvPr/>
        </p:nvSpPr>
        <p:spPr bwMode="auto">
          <a:xfrm>
            <a:off x="5148064" y="2220708"/>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5" name="Oval 17"/>
          <p:cNvSpPr>
            <a:spLocks noChangeAspect="1" noChangeArrowheads="1"/>
          </p:cNvSpPr>
          <p:nvPr/>
        </p:nvSpPr>
        <p:spPr bwMode="auto">
          <a:xfrm>
            <a:off x="4571152" y="1546407"/>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6" name="Oval 18"/>
          <p:cNvSpPr>
            <a:spLocks noChangeAspect="1" noChangeArrowheads="1"/>
          </p:cNvSpPr>
          <p:nvPr/>
        </p:nvSpPr>
        <p:spPr bwMode="auto">
          <a:xfrm>
            <a:off x="7043340" y="4533704"/>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8" name="Oval 20"/>
          <p:cNvSpPr>
            <a:spLocks noChangeAspect="1" noChangeArrowheads="1"/>
          </p:cNvSpPr>
          <p:nvPr/>
        </p:nvSpPr>
        <p:spPr bwMode="auto">
          <a:xfrm>
            <a:off x="7245586" y="3370760"/>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69" name="Oval 21"/>
          <p:cNvSpPr>
            <a:spLocks noChangeAspect="1" noChangeArrowheads="1"/>
          </p:cNvSpPr>
          <p:nvPr/>
        </p:nvSpPr>
        <p:spPr bwMode="auto">
          <a:xfrm>
            <a:off x="7407946" y="3652641"/>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0" name="Oval 22"/>
          <p:cNvSpPr>
            <a:spLocks noChangeAspect="1" noChangeArrowheads="1"/>
          </p:cNvSpPr>
          <p:nvPr/>
        </p:nvSpPr>
        <p:spPr bwMode="auto">
          <a:xfrm>
            <a:off x="6592031" y="3996507"/>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1" name="Oval 23"/>
          <p:cNvSpPr>
            <a:spLocks noChangeAspect="1" noChangeArrowheads="1"/>
          </p:cNvSpPr>
          <p:nvPr/>
        </p:nvSpPr>
        <p:spPr bwMode="auto">
          <a:xfrm>
            <a:off x="7486871" y="2471014"/>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2" name="Oval 24"/>
          <p:cNvSpPr>
            <a:spLocks noChangeAspect="1" noChangeArrowheads="1"/>
          </p:cNvSpPr>
          <p:nvPr/>
        </p:nvSpPr>
        <p:spPr bwMode="auto">
          <a:xfrm>
            <a:off x="7731539" y="3438411"/>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3" name="Oval 25"/>
          <p:cNvSpPr>
            <a:spLocks noChangeAspect="1" noChangeArrowheads="1"/>
          </p:cNvSpPr>
          <p:nvPr/>
        </p:nvSpPr>
        <p:spPr bwMode="auto">
          <a:xfrm>
            <a:off x="7840906" y="2153058"/>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4" name="Oval 26"/>
          <p:cNvSpPr>
            <a:spLocks noChangeAspect="1" noChangeArrowheads="1"/>
          </p:cNvSpPr>
          <p:nvPr/>
        </p:nvSpPr>
        <p:spPr bwMode="auto">
          <a:xfrm>
            <a:off x="7936546" y="2497984"/>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5" name="Oval 27"/>
          <p:cNvSpPr>
            <a:spLocks noChangeAspect="1" noChangeArrowheads="1"/>
          </p:cNvSpPr>
          <p:nvPr/>
        </p:nvSpPr>
        <p:spPr bwMode="auto">
          <a:xfrm>
            <a:off x="7731539" y="2919759"/>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7" name="Oval 31"/>
          <p:cNvSpPr>
            <a:spLocks noChangeAspect="1" noChangeArrowheads="1"/>
          </p:cNvSpPr>
          <p:nvPr/>
        </p:nvSpPr>
        <p:spPr bwMode="auto">
          <a:xfrm>
            <a:off x="6403342" y="3136240"/>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8" name="Oval 32"/>
          <p:cNvSpPr>
            <a:spLocks noChangeAspect="1" noChangeArrowheads="1"/>
          </p:cNvSpPr>
          <p:nvPr/>
        </p:nvSpPr>
        <p:spPr bwMode="auto">
          <a:xfrm>
            <a:off x="7343679" y="876727"/>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79" name="Oval 33"/>
          <p:cNvSpPr>
            <a:spLocks noChangeAspect="1" noChangeArrowheads="1"/>
          </p:cNvSpPr>
          <p:nvPr/>
        </p:nvSpPr>
        <p:spPr bwMode="auto">
          <a:xfrm>
            <a:off x="7392161" y="2750634"/>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580" name="Oval 34"/>
          <p:cNvSpPr>
            <a:spLocks noChangeAspect="1" noChangeArrowheads="1"/>
          </p:cNvSpPr>
          <p:nvPr/>
        </p:nvSpPr>
        <p:spPr bwMode="auto">
          <a:xfrm>
            <a:off x="7424859" y="2608569"/>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23602" name="Oval 57"/>
          <p:cNvSpPr>
            <a:spLocks noChangeAspect="1" noChangeArrowheads="1"/>
          </p:cNvSpPr>
          <p:nvPr/>
        </p:nvSpPr>
        <p:spPr bwMode="auto">
          <a:xfrm>
            <a:off x="7288474" y="3630090"/>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603" name="Oval 58"/>
          <p:cNvSpPr>
            <a:spLocks noChangeAspect="1" noChangeArrowheads="1"/>
          </p:cNvSpPr>
          <p:nvPr/>
        </p:nvSpPr>
        <p:spPr bwMode="auto">
          <a:xfrm>
            <a:off x="6380793" y="809076"/>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605" name="Oval 60"/>
          <p:cNvSpPr>
            <a:spLocks noChangeAspect="1" noChangeArrowheads="1"/>
          </p:cNvSpPr>
          <p:nvPr/>
        </p:nvSpPr>
        <p:spPr bwMode="auto">
          <a:xfrm>
            <a:off x="7335786" y="2644649"/>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606" name="Oval 61"/>
          <p:cNvSpPr>
            <a:spLocks noChangeAspect="1" noChangeArrowheads="1"/>
          </p:cNvSpPr>
          <p:nvPr/>
        </p:nvSpPr>
        <p:spPr bwMode="auto">
          <a:xfrm>
            <a:off x="6941055" y="4482561"/>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607" name="Oval 62"/>
          <p:cNvSpPr>
            <a:spLocks noChangeAspect="1" noChangeArrowheads="1"/>
          </p:cNvSpPr>
          <p:nvPr/>
        </p:nvSpPr>
        <p:spPr bwMode="auto">
          <a:xfrm>
            <a:off x="6485650" y="3148643"/>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613" name="Oval 68"/>
          <p:cNvSpPr>
            <a:spLocks noChangeAspect="1" noChangeArrowheads="1"/>
          </p:cNvSpPr>
          <p:nvPr/>
        </p:nvSpPr>
        <p:spPr bwMode="auto">
          <a:xfrm>
            <a:off x="6491287" y="4003272"/>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69" name="Oval 9"/>
          <p:cNvSpPr>
            <a:spLocks noChangeAspect="1" noChangeArrowheads="1"/>
          </p:cNvSpPr>
          <p:nvPr/>
        </p:nvSpPr>
        <p:spPr bwMode="auto">
          <a:xfrm>
            <a:off x="7905856" y="2080899"/>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73" name="Oval 9"/>
          <p:cNvSpPr>
            <a:spLocks noChangeAspect="1" noChangeArrowheads="1"/>
          </p:cNvSpPr>
          <p:nvPr/>
        </p:nvSpPr>
        <p:spPr bwMode="auto">
          <a:xfrm>
            <a:off x="6566830" y="2822794"/>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74" name="Oval 13"/>
          <p:cNvSpPr>
            <a:spLocks noChangeAspect="1" noChangeArrowheads="1"/>
          </p:cNvSpPr>
          <p:nvPr/>
        </p:nvSpPr>
        <p:spPr bwMode="auto">
          <a:xfrm>
            <a:off x="6653648" y="2857747"/>
            <a:ext cx="127843" cy="127843"/>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050">
              <a:solidFill>
                <a:srgbClr val="0F2B74"/>
              </a:solidFill>
            </a:endParaRPr>
          </a:p>
        </p:txBody>
      </p:sp>
      <p:sp>
        <p:nvSpPr>
          <p:cNvPr id="75" name="Oval 9"/>
          <p:cNvSpPr>
            <a:spLocks noChangeAspect="1" noChangeArrowheads="1"/>
          </p:cNvSpPr>
          <p:nvPr/>
        </p:nvSpPr>
        <p:spPr bwMode="auto">
          <a:xfrm>
            <a:off x="7849204" y="2430333"/>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76" name="Oval 68"/>
          <p:cNvSpPr>
            <a:spLocks noChangeAspect="1" noChangeArrowheads="1"/>
          </p:cNvSpPr>
          <p:nvPr/>
        </p:nvSpPr>
        <p:spPr bwMode="auto">
          <a:xfrm>
            <a:off x="7769448" y="3017852"/>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77" name="Oval 9"/>
          <p:cNvSpPr>
            <a:spLocks noChangeAspect="1" noChangeArrowheads="1"/>
          </p:cNvSpPr>
          <p:nvPr/>
        </p:nvSpPr>
        <p:spPr bwMode="auto">
          <a:xfrm>
            <a:off x="7310981" y="2797989"/>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79" name="Oval 9"/>
          <p:cNvSpPr>
            <a:spLocks noChangeAspect="1" noChangeArrowheads="1"/>
          </p:cNvSpPr>
          <p:nvPr/>
        </p:nvSpPr>
        <p:spPr bwMode="auto">
          <a:xfrm>
            <a:off x="5229244" y="2256970"/>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80" name="Oval 9"/>
          <p:cNvSpPr>
            <a:spLocks noChangeAspect="1" noChangeArrowheads="1"/>
          </p:cNvSpPr>
          <p:nvPr/>
        </p:nvSpPr>
        <p:spPr bwMode="auto">
          <a:xfrm>
            <a:off x="5499132" y="2233279"/>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81" name="Oval 9"/>
          <p:cNvSpPr>
            <a:spLocks noChangeAspect="1" noChangeArrowheads="1"/>
          </p:cNvSpPr>
          <p:nvPr/>
        </p:nvSpPr>
        <p:spPr bwMode="auto">
          <a:xfrm>
            <a:off x="7506039" y="2525133"/>
            <a:ext cx="127843" cy="127843"/>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050">
              <a:solidFill>
                <a:srgbClr val="0F2B74"/>
              </a:solidFill>
            </a:endParaRPr>
          </a:p>
        </p:txBody>
      </p:sp>
      <p:sp>
        <p:nvSpPr>
          <p:cNvPr id="23559" name="Oval 9"/>
          <p:cNvSpPr>
            <a:spLocks noChangeArrowheads="1"/>
          </p:cNvSpPr>
          <p:nvPr/>
        </p:nvSpPr>
        <p:spPr bwMode="auto">
          <a:xfrm>
            <a:off x="1151620" y="2204741"/>
            <a:ext cx="135000" cy="135000"/>
          </a:xfrm>
          <a:prstGeom prst="ellipse">
            <a:avLst/>
          </a:prstGeom>
          <a:solidFill>
            <a:srgbClr val="0070C0"/>
          </a:solidFill>
          <a:ln w="9525" algn="ctr">
            <a:noFill/>
            <a:round/>
            <a:headEnd/>
            <a:tailEnd/>
          </a:ln>
        </p:spPr>
        <p:txBody>
          <a:bodyPr/>
          <a:lstStyle/>
          <a:p>
            <a:pPr eaLnBrk="0" fontAlgn="base" hangingPunct="0">
              <a:spcBef>
                <a:spcPct val="0"/>
              </a:spcBef>
              <a:spcAft>
                <a:spcPct val="0"/>
              </a:spcAft>
            </a:pPr>
            <a:endParaRPr lang="fi-FI" sz="1200">
              <a:solidFill>
                <a:srgbClr val="0F2B74"/>
              </a:solidFill>
            </a:endParaRPr>
          </a:p>
        </p:txBody>
      </p:sp>
      <p:sp>
        <p:nvSpPr>
          <p:cNvPr id="23561" name="Oval 13"/>
          <p:cNvSpPr>
            <a:spLocks noChangeArrowheads="1"/>
          </p:cNvSpPr>
          <p:nvPr/>
        </p:nvSpPr>
        <p:spPr bwMode="auto">
          <a:xfrm>
            <a:off x="1151620" y="1978150"/>
            <a:ext cx="135000" cy="135000"/>
          </a:xfrm>
          <a:prstGeom prst="ellipse">
            <a:avLst/>
          </a:prstGeom>
          <a:solidFill>
            <a:schemeClr val="accent4"/>
          </a:solidFill>
          <a:ln w="9525" algn="ctr">
            <a:noFill/>
            <a:round/>
            <a:headEnd/>
            <a:tailEnd/>
          </a:ln>
          <a:effectLst/>
          <a:extLst/>
        </p:spPr>
        <p:txBody>
          <a:bodyPr/>
          <a:lstStyle/>
          <a:p>
            <a:pPr eaLnBrk="0" fontAlgn="base" hangingPunct="0">
              <a:spcBef>
                <a:spcPct val="0"/>
              </a:spcBef>
              <a:spcAft>
                <a:spcPct val="0"/>
              </a:spcAft>
            </a:pPr>
            <a:endParaRPr lang="fi-FI" sz="1200">
              <a:solidFill>
                <a:srgbClr val="0F2B74"/>
              </a:solidFill>
            </a:endParaRPr>
          </a:p>
        </p:txBody>
      </p:sp>
      <p:sp>
        <p:nvSpPr>
          <p:cNvPr id="23616" name="TextBox 2"/>
          <p:cNvSpPr txBox="1">
            <a:spLocks noChangeArrowheads="1"/>
          </p:cNvSpPr>
          <p:nvPr/>
        </p:nvSpPr>
        <p:spPr bwMode="auto">
          <a:xfrm>
            <a:off x="1296686" y="1917300"/>
            <a:ext cx="2634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F2B74"/>
                </a:solidFill>
                <a:latin typeface="Arial" charset="0"/>
                <a:ea typeface="ＭＳ Ｐゴシック" pitchFamily="34" charset="-128"/>
              </a:defRPr>
            </a:lvl1pPr>
            <a:lvl2pPr marL="742950" indent="-285750">
              <a:defRPr sz="1400">
                <a:solidFill>
                  <a:srgbClr val="0F2B74"/>
                </a:solidFill>
                <a:latin typeface="Arial" charset="0"/>
                <a:ea typeface="ＭＳ Ｐゴシック" pitchFamily="34" charset="-128"/>
              </a:defRPr>
            </a:lvl2pPr>
            <a:lvl3pPr marL="1143000" indent="-228600">
              <a:defRPr sz="1400">
                <a:solidFill>
                  <a:srgbClr val="0F2B74"/>
                </a:solidFill>
                <a:latin typeface="Arial" charset="0"/>
                <a:ea typeface="ＭＳ Ｐゴシック" pitchFamily="34" charset="-128"/>
              </a:defRPr>
            </a:lvl3pPr>
            <a:lvl4pPr marL="1600200" indent="-228600">
              <a:defRPr sz="1400">
                <a:solidFill>
                  <a:srgbClr val="0F2B74"/>
                </a:solidFill>
                <a:latin typeface="Arial" charset="0"/>
                <a:ea typeface="ＭＳ Ｐゴシック" pitchFamily="34" charset="-128"/>
              </a:defRPr>
            </a:lvl4pPr>
            <a:lvl5pPr marL="2057400" indent="-228600">
              <a:defRPr sz="1400">
                <a:solidFill>
                  <a:srgbClr val="0F2B74"/>
                </a:solidFill>
                <a:latin typeface="Arial" charset="0"/>
                <a:ea typeface="ＭＳ Ｐゴシック" pitchFamily="34" charset="-128"/>
              </a:defRPr>
            </a:lvl5pPr>
            <a:lvl6pPr marL="2514600" indent="-228600" eaLnBrk="0" fontAlgn="base" hangingPunct="0">
              <a:spcBef>
                <a:spcPct val="0"/>
              </a:spcBef>
              <a:spcAft>
                <a:spcPct val="0"/>
              </a:spcAft>
              <a:defRPr sz="1400">
                <a:solidFill>
                  <a:srgbClr val="0F2B74"/>
                </a:solidFill>
                <a:latin typeface="Arial" charset="0"/>
                <a:ea typeface="ＭＳ Ｐゴシック" pitchFamily="34" charset="-128"/>
              </a:defRPr>
            </a:lvl6pPr>
            <a:lvl7pPr marL="2971800" indent="-228600" eaLnBrk="0" fontAlgn="base" hangingPunct="0">
              <a:spcBef>
                <a:spcPct val="0"/>
              </a:spcBef>
              <a:spcAft>
                <a:spcPct val="0"/>
              </a:spcAft>
              <a:defRPr sz="1400">
                <a:solidFill>
                  <a:srgbClr val="0F2B74"/>
                </a:solidFill>
                <a:latin typeface="Arial" charset="0"/>
                <a:ea typeface="ＭＳ Ｐゴシック" pitchFamily="34" charset="-128"/>
              </a:defRPr>
            </a:lvl7pPr>
            <a:lvl8pPr marL="3429000" indent="-228600" eaLnBrk="0" fontAlgn="base" hangingPunct="0">
              <a:spcBef>
                <a:spcPct val="0"/>
              </a:spcBef>
              <a:spcAft>
                <a:spcPct val="0"/>
              </a:spcAft>
              <a:defRPr sz="1400">
                <a:solidFill>
                  <a:srgbClr val="0F2B74"/>
                </a:solidFill>
                <a:latin typeface="Arial" charset="0"/>
                <a:ea typeface="ＭＳ Ｐゴシック" pitchFamily="34" charset="-128"/>
              </a:defRPr>
            </a:lvl8pPr>
            <a:lvl9pPr marL="3886200" indent="-228600" eaLnBrk="0" fontAlgn="base" hangingPunct="0">
              <a:spcBef>
                <a:spcPct val="0"/>
              </a:spcBef>
              <a:spcAft>
                <a:spcPct val="0"/>
              </a:spcAft>
              <a:defRPr sz="1400">
                <a:solidFill>
                  <a:srgbClr val="0F2B74"/>
                </a:solidFill>
                <a:latin typeface="Arial" charset="0"/>
                <a:ea typeface="ＭＳ Ｐゴシック" pitchFamily="34" charset="-128"/>
              </a:defRPr>
            </a:lvl9pPr>
          </a:lstStyle>
          <a:p>
            <a:pPr eaLnBrk="0" fontAlgn="base" hangingPunct="0">
              <a:spcBef>
                <a:spcPct val="0"/>
              </a:spcBef>
              <a:spcAft>
                <a:spcPct val="0"/>
              </a:spcAft>
            </a:pPr>
            <a:r>
              <a:rPr lang="fi-FI" sz="1200" dirty="0">
                <a:latin typeface="Verdana"/>
              </a:rPr>
              <a:t>Business Development Ongoing</a:t>
            </a:r>
          </a:p>
        </p:txBody>
      </p:sp>
      <p:sp>
        <p:nvSpPr>
          <p:cNvPr id="23617" name="TextBox 3"/>
          <p:cNvSpPr txBox="1">
            <a:spLocks noChangeArrowheads="1"/>
          </p:cNvSpPr>
          <p:nvPr/>
        </p:nvSpPr>
        <p:spPr bwMode="auto">
          <a:xfrm>
            <a:off x="1316075" y="1781176"/>
            <a:ext cx="239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F2B74"/>
                </a:solidFill>
                <a:latin typeface="Arial" charset="0"/>
                <a:ea typeface="ＭＳ Ｐゴシック" pitchFamily="34" charset="-128"/>
              </a:defRPr>
            </a:lvl1pPr>
            <a:lvl2pPr marL="742950" indent="-285750">
              <a:defRPr sz="1400">
                <a:solidFill>
                  <a:srgbClr val="0F2B74"/>
                </a:solidFill>
                <a:latin typeface="Arial" charset="0"/>
                <a:ea typeface="ＭＳ Ｐゴシック" pitchFamily="34" charset="-128"/>
              </a:defRPr>
            </a:lvl2pPr>
            <a:lvl3pPr marL="1143000" indent="-228600">
              <a:defRPr sz="1400">
                <a:solidFill>
                  <a:srgbClr val="0F2B74"/>
                </a:solidFill>
                <a:latin typeface="Arial" charset="0"/>
                <a:ea typeface="ＭＳ Ｐゴシック" pitchFamily="34" charset="-128"/>
              </a:defRPr>
            </a:lvl3pPr>
            <a:lvl4pPr marL="1600200" indent="-228600">
              <a:defRPr sz="1400">
                <a:solidFill>
                  <a:srgbClr val="0F2B74"/>
                </a:solidFill>
                <a:latin typeface="Arial" charset="0"/>
                <a:ea typeface="ＭＳ Ｐゴシック" pitchFamily="34" charset="-128"/>
              </a:defRPr>
            </a:lvl4pPr>
            <a:lvl5pPr marL="2057400" indent="-228600">
              <a:defRPr sz="1400">
                <a:solidFill>
                  <a:srgbClr val="0F2B74"/>
                </a:solidFill>
                <a:latin typeface="Arial" charset="0"/>
                <a:ea typeface="ＭＳ Ｐゴシック" pitchFamily="34" charset="-128"/>
              </a:defRPr>
            </a:lvl5pPr>
            <a:lvl6pPr marL="2514600" indent="-228600" eaLnBrk="0" fontAlgn="base" hangingPunct="0">
              <a:spcBef>
                <a:spcPct val="0"/>
              </a:spcBef>
              <a:spcAft>
                <a:spcPct val="0"/>
              </a:spcAft>
              <a:defRPr sz="1400">
                <a:solidFill>
                  <a:srgbClr val="0F2B74"/>
                </a:solidFill>
                <a:latin typeface="Arial" charset="0"/>
                <a:ea typeface="ＭＳ Ｐゴシック" pitchFamily="34" charset="-128"/>
              </a:defRPr>
            </a:lvl6pPr>
            <a:lvl7pPr marL="2971800" indent="-228600" eaLnBrk="0" fontAlgn="base" hangingPunct="0">
              <a:spcBef>
                <a:spcPct val="0"/>
              </a:spcBef>
              <a:spcAft>
                <a:spcPct val="0"/>
              </a:spcAft>
              <a:defRPr sz="1400">
                <a:solidFill>
                  <a:srgbClr val="0F2B74"/>
                </a:solidFill>
                <a:latin typeface="Arial" charset="0"/>
                <a:ea typeface="ＭＳ Ｐゴシック" pitchFamily="34" charset="-128"/>
              </a:defRPr>
            </a:lvl7pPr>
            <a:lvl8pPr marL="3429000" indent="-228600" eaLnBrk="0" fontAlgn="base" hangingPunct="0">
              <a:spcBef>
                <a:spcPct val="0"/>
              </a:spcBef>
              <a:spcAft>
                <a:spcPct val="0"/>
              </a:spcAft>
              <a:defRPr sz="1400">
                <a:solidFill>
                  <a:srgbClr val="0F2B74"/>
                </a:solidFill>
                <a:latin typeface="Arial" charset="0"/>
                <a:ea typeface="ＭＳ Ｐゴシック" pitchFamily="34" charset="-128"/>
              </a:defRPr>
            </a:lvl8pPr>
            <a:lvl9pPr marL="3886200" indent="-228600" eaLnBrk="0" fontAlgn="base" hangingPunct="0">
              <a:spcBef>
                <a:spcPct val="0"/>
              </a:spcBef>
              <a:spcAft>
                <a:spcPct val="0"/>
              </a:spcAft>
              <a:defRPr sz="1400">
                <a:solidFill>
                  <a:srgbClr val="0F2B74"/>
                </a:solidFill>
                <a:latin typeface="Arial" charset="0"/>
                <a:ea typeface="ＭＳ Ｐゴシック" pitchFamily="34" charset="-128"/>
              </a:defRPr>
            </a:lvl9pPr>
          </a:lstStyle>
          <a:p>
            <a:pPr eaLnBrk="0" fontAlgn="base" hangingPunct="0">
              <a:spcBef>
                <a:spcPct val="0"/>
              </a:spcBef>
              <a:spcAft>
                <a:spcPct val="0"/>
              </a:spcAft>
            </a:pPr>
            <a:r>
              <a:rPr lang="fi-FI" sz="1200" dirty="0">
                <a:latin typeface="Verdana"/>
              </a:rPr>
              <a:t> </a:t>
            </a:r>
          </a:p>
        </p:txBody>
      </p:sp>
      <p:sp>
        <p:nvSpPr>
          <p:cNvPr id="4" name="Rectangle 3"/>
          <p:cNvSpPr/>
          <p:nvPr/>
        </p:nvSpPr>
        <p:spPr>
          <a:xfrm>
            <a:off x="1296685" y="2150735"/>
            <a:ext cx="1683474" cy="276999"/>
          </a:xfrm>
          <a:prstGeom prst="rect">
            <a:avLst/>
          </a:prstGeom>
        </p:spPr>
        <p:txBody>
          <a:bodyPr wrap="none">
            <a:spAutoFit/>
          </a:bodyPr>
          <a:lstStyle/>
          <a:p>
            <a:r>
              <a:rPr lang="fi-FI" sz="1200" dirty="0">
                <a:solidFill>
                  <a:srgbClr val="0F2B74"/>
                </a:solidFill>
              </a:rPr>
              <a:t>Projects Completed</a:t>
            </a:r>
            <a:endParaRPr lang="en-GB" sz="1200" dirty="0">
              <a:solidFill>
                <a:srgbClr val="0F2B74"/>
              </a:solidFill>
            </a:endParaRPr>
          </a:p>
        </p:txBody>
      </p:sp>
      <p:sp>
        <p:nvSpPr>
          <p:cNvPr id="49" name="Rounded Rectangle 48"/>
          <p:cNvSpPr/>
          <p:nvPr/>
        </p:nvSpPr>
        <p:spPr bwMode="auto">
          <a:xfrm>
            <a:off x="943448" y="3057804"/>
            <a:ext cx="3772568" cy="1566174"/>
          </a:xfrm>
          <a:prstGeom prst="round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756000" tIns="34290" rIns="68580" bIns="34290" numCol="1" rtlCol="0" anchor="ctr" anchorCtr="0" compatLnSpc="1">
            <a:prstTxWarp prst="textNoShape">
              <a:avLst/>
            </a:prstTxWarp>
          </a:bodyPr>
          <a:lstStyle/>
          <a:p>
            <a:pPr eaLnBrk="0" fontAlgn="base" hangingPunct="0">
              <a:spcBef>
                <a:spcPct val="0"/>
              </a:spcBef>
              <a:spcAft>
                <a:spcPct val="0"/>
              </a:spcAft>
            </a:pPr>
            <a:r>
              <a:rPr lang="fi-FI" dirty="0">
                <a:solidFill>
                  <a:srgbClr val="FFFFFF"/>
                </a:solidFill>
              </a:rPr>
              <a:t>In total Omnitele has completed </a:t>
            </a:r>
            <a:r>
              <a:rPr lang="fi-FI" b="1" dirty="0">
                <a:solidFill>
                  <a:srgbClr val="5AB515"/>
                </a:solidFill>
              </a:rPr>
              <a:t>over </a:t>
            </a:r>
            <a:r>
              <a:rPr lang="fi-FI" b="1" dirty="0" smtClean="0">
                <a:solidFill>
                  <a:srgbClr val="5AB515"/>
                </a:solidFill>
              </a:rPr>
              <a:t>50 </a:t>
            </a:r>
            <a:r>
              <a:rPr lang="fi-FI" b="1" dirty="0">
                <a:solidFill>
                  <a:srgbClr val="5AB515"/>
                </a:solidFill>
              </a:rPr>
              <a:t>projects </a:t>
            </a:r>
            <a:r>
              <a:rPr lang="fi-FI" dirty="0">
                <a:solidFill>
                  <a:srgbClr val="FFFFFF"/>
                </a:solidFill>
              </a:rPr>
              <a:t>in Africa since 2007</a:t>
            </a:r>
            <a:r>
              <a:rPr lang="fi-FI" dirty="0" smtClean="0">
                <a:solidFill>
                  <a:srgbClr val="FFFFFF"/>
                </a:solidFill>
              </a:rPr>
              <a:t>. </a:t>
            </a:r>
            <a:endParaRPr lang="fi-FI" dirty="0">
              <a:solidFill>
                <a:srgbClr val="FFFFFF"/>
              </a:solidFill>
            </a:endParaRPr>
          </a:p>
        </p:txBody>
      </p:sp>
      <p:grpSp>
        <p:nvGrpSpPr>
          <p:cNvPr id="46" name="Group 45"/>
          <p:cNvGrpSpPr/>
          <p:nvPr/>
        </p:nvGrpSpPr>
        <p:grpSpPr>
          <a:xfrm>
            <a:off x="-80178" y="415113"/>
            <a:ext cx="4651330" cy="1008112"/>
            <a:chOff x="0" y="195486"/>
            <a:chExt cx="4375147" cy="1008112"/>
          </a:xfrm>
        </p:grpSpPr>
        <p:sp>
          <p:nvSpPr>
            <p:cNvPr id="47"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200" dirty="0" err="1" smtClean="0"/>
                <a:t>Omnitele</a:t>
              </a:r>
              <a:r>
                <a:rPr lang="en-GB" sz="2200" dirty="0" smtClean="0"/>
                <a:t> footprint in Africa</a:t>
              </a:r>
              <a:endParaRPr lang="en-GB" sz="2200" dirty="0"/>
            </a:p>
          </p:txBody>
        </p:sp>
        <p:cxnSp>
          <p:nvCxnSpPr>
            <p:cNvPr id="48" name="Straight Connector 47"/>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67237359"/>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1259632" y="969572"/>
            <a:ext cx="4176464" cy="3834426"/>
          </a:xfrm>
          <a:prstGeom prst="rect">
            <a:avLst/>
          </a:prstGeom>
          <a:noFill/>
          <a:ln>
            <a:noFill/>
          </a:ln>
          <a:extLst/>
        </p:spPr>
        <p:txBody>
          <a:bodyPr vert="horz" wrap="square" lIns="68580" tIns="34290" rIns="68580" bIns="34290" numCol="1" anchor="ctr" anchorCtr="0" compatLnSpc="1">
            <a:prstTxWarp prst="textNoShape">
              <a:avLst/>
            </a:prstTxWarp>
          </a:bodyPr>
          <a:lstStyle>
            <a:lvl1pPr marL="342900" indent="-342900" algn="l" rtl="0" eaLnBrk="1" fontAlgn="base" hangingPunct="1">
              <a:lnSpc>
                <a:spcPct val="100000"/>
              </a:lnSpc>
              <a:spcBef>
                <a:spcPct val="20000"/>
              </a:spcBef>
              <a:spcAft>
                <a:spcPct val="0"/>
              </a:spcAft>
              <a:buFont typeface="Arial" pitchFamily="34" charset="0"/>
              <a:buChar char="•"/>
              <a:defRPr sz="2000">
                <a:solidFill>
                  <a:schemeClr val="tx1"/>
                </a:solidFill>
                <a:latin typeface="+mn-lt"/>
                <a:ea typeface="+mn-ea"/>
                <a:cs typeface="+mn-cs"/>
              </a:defRPr>
            </a:lvl1pPr>
            <a:lvl2pPr marL="742950" indent="-285750" algn="l" rtl="0" eaLnBrk="1" fontAlgn="base" hangingPunct="1">
              <a:lnSpc>
                <a:spcPct val="100000"/>
              </a:lnSpc>
              <a:spcBef>
                <a:spcPct val="20000"/>
              </a:spcBef>
              <a:spcAft>
                <a:spcPct val="0"/>
              </a:spcAft>
              <a:buFont typeface="Verdana" pitchFamily="34" charset="0"/>
              <a:buChar char="−"/>
              <a:defRPr sz="1800">
                <a:solidFill>
                  <a:schemeClr val="tx1"/>
                </a:solidFill>
                <a:latin typeface="+mn-lt"/>
                <a:ea typeface="+mn-ea"/>
              </a:defRPr>
            </a:lvl2pPr>
            <a:lvl3pPr marL="1200150" indent="-285750" algn="l" rtl="0" eaLnBrk="1" fontAlgn="base" hangingPunct="1">
              <a:lnSpc>
                <a:spcPct val="100000"/>
              </a:lnSpc>
              <a:spcBef>
                <a:spcPct val="20000"/>
              </a:spcBef>
              <a:spcAft>
                <a:spcPct val="0"/>
              </a:spcAft>
              <a:buFont typeface="Wingdings" pitchFamily="2" charset="2"/>
              <a:buChar char="§"/>
              <a:defRPr sz="1600">
                <a:solidFill>
                  <a:schemeClr val="tx1"/>
                </a:solidFill>
                <a:latin typeface="+mn-lt"/>
                <a:ea typeface="+mn-ea"/>
              </a:defRPr>
            </a:lvl3pPr>
            <a:lvl4pPr marL="1600200" indent="-228600" algn="l" rtl="0" eaLnBrk="1" fontAlgn="base" hangingPunct="1">
              <a:lnSpc>
                <a:spcPct val="150000"/>
              </a:lnSpc>
              <a:spcBef>
                <a:spcPct val="20000"/>
              </a:spcBef>
              <a:spcAft>
                <a:spcPct val="0"/>
              </a:spcAft>
              <a:buFont typeface="Arial" pitchFamily="34" charset="0"/>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000">
                <a:solidFill>
                  <a:srgbClr val="0F2B74"/>
                </a:solidFill>
                <a:latin typeface="+mn-lt"/>
                <a:ea typeface="+mn-ea"/>
              </a:defRPr>
            </a:lvl5pPr>
            <a:lvl6pPr marL="2514600" indent="-228600" algn="l" rtl="0" eaLnBrk="1" fontAlgn="base" hangingPunct="1">
              <a:spcBef>
                <a:spcPct val="20000"/>
              </a:spcBef>
              <a:spcAft>
                <a:spcPct val="0"/>
              </a:spcAft>
              <a:buChar char="»"/>
              <a:defRPr sz="1000">
                <a:solidFill>
                  <a:srgbClr val="0F2B74"/>
                </a:solidFill>
                <a:latin typeface="+mn-lt"/>
                <a:ea typeface="+mn-ea"/>
              </a:defRPr>
            </a:lvl6pPr>
            <a:lvl7pPr marL="2971800" indent="-228600" algn="l" rtl="0" eaLnBrk="1" fontAlgn="base" hangingPunct="1">
              <a:spcBef>
                <a:spcPct val="20000"/>
              </a:spcBef>
              <a:spcAft>
                <a:spcPct val="0"/>
              </a:spcAft>
              <a:buChar char="»"/>
              <a:defRPr sz="1000">
                <a:solidFill>
                  <a:srgbClr val="0F2B74"/>
                </a:solidFill>
                <a:latin typeface="+mn-lt"/>
                <a:ea typeface="+mn-ea"/>
              </a:defRPr>
            </a:lvl7pPr>
            <a:lvl8pPr marL="3429000" indent="-228600" algn="l" rtl="0" eaLnBrk="1" fontAlgn="base" hangingPunct="1">
              <a:spcBef>
                <a:spcPct val="20000"/>
              </a:spcBef>
              <a:spcAft>
                <a:spcPct val="0"/>
              </a:spcAft>
              <a:buChar char="»"/>
              <a:defRPr sz="1000">
                <a:solidFill>
                  <a:srgbClr val="0F2B74"/>
                </a:solidFill>
                <a:latin typeface="+mn-lt"/>
                <a:ea typeface="+mn-ea"/>
              </a:defRPr>
            </a:lvl8pPr>
            <a:lvl9pPr marL="3886200" indent="-228600" algn="l" rtl="0" eaLnBrk="1" fontAlgn="base" hangingPunct="1">
              <a:spcBef>
                <a:spcPct val="20000"/>
              </a:spcBef>
              <a:spcAft>
                <a:spcPct val="0"/>
              </a:spcAft>
              <a:buChar char="»"/>
              <a:defRPr sz="1000">
                <a:solidFill>
                  <a:srgbClr val="0F2B74"/>
                </a:solidFill>
                <a:latin typeface="+mn-lt"/>
                <a:ea typeface="+mn-ea"/>
              </a:defRPr>
            </a:lvl9pPr>
          </a:lstStyle>
          <a:p>
            <a:endParaRPr lang="fi-FI" sz="1800" b="1" dirty="0" smtClean="0"/>
          </a:p>
          <a:p>
            <a:r>
              <a:rPr lang="fi-FI" sz="1800" dirty="0"/>
              <a:t>Omnitele</a:t>
            </a:r>
          </a:p>
          <a:p>
            <a:r>
              <a:rPr lang="fi-FI" sz="1800" b="1" dirty="0"/>
              <a:t>Introduction to QoS and QoE</a:t>
            </a:r>
            <a:endParaRPr lang="en-GB" sz="1800" b="1" dirty="0"/>
          </a:p>
          <a:p>
            <a:r>
              <a:rPr lang="en-GB" sz="1800" dirty="0" err="1"/>
              <a:t>QoS</a:t>
            </a:r>
            <a:r>
              <a:rPr lang="en-GB" sz="1800" dirty="0"/>
              <a:t> / </a:t>
            </a:r>
            <a:r>
              <a:rPr lang="en-GB" sz="1800" dirty="0" err="1"/>
              <a:t>QoE</a:t>
            </a:r>
            <a:r>
              <a:rPr lang="en-GB" sz="1800" dirty="0"/>
              <a:t> Monitoring and Management</a:t>
            </a:r>
          </a:p>
          <a:p>
            <a:r>
              <a:rPr lang="fi-FI" sz="1800" dirty="0"/>
              <a:t>Omnitele approach to measure end-user QoS / QoE</a:t>
            </a:r>
          </a:p>
          <a:p>
            <a:r>
              <a:rPr lang="fi-FI" sz="1800" dirty="0"/>
              <a:t>Summary</a:t>
            </a:r>
            <a:endParaRPr lang="en-GB" sz="1800" dirty="0"/>
          </a:p>
        </p:txBody>
      </p:sp>
      <p:pic>
        <p:nvPicPr>
          <p:cNvPr id="2051" name="Picture 3" descr="C:\Users\omnimva\Pictures\Misc pics\How-Much-Should-I-Weigh-For-My-H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126" y="1113588"/>
            <a:ext cx="2538282" cy="3384376"/>
          </a:xfrm>
          <a:prstGeom prst="rect">
            <a:avLst/>
          </a:prstGeom>
          <a:noFill/>
        </p:spPr>
      </p:pic>
      <p:grpSp>
        <p:nvGrpSpPr>
          <p:cNvPr id="7" name="Group 6"/>
          <p:cNvGrpSpPr/>
          <p:nvPr/>
        </p:nvGrpSpPr>
        <p:grpSpPr>
          <a:xfrm>
            <a:off x="0" y="522599"/>
            <a:ext cx="4375147" cy="1008112"/>
            <a:chOff x="0" y="195486"/>
            <a:chExt cx="4375147" cy="1008112"/>
          </a:xfrm>
        </p:grpSpPr>
        <p:sp>
          <p:nvSpPr>
            <p:cNvPr id="9" name="Content Placeholder 2"/>
            <p:cNvSpPr txBox="1">
              <a:spLocks/>
            </p:cNvSpPr>
            <p:nvPr/>
          </p:nvSpPr>
          <p:spPr bwMode="auto">
            <a:xfrm>
              <a:off x="0" y="195486"/>
              <a:ext cx="4375147" cy="1008111"/>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324000" tIns="45715" rIns="216000" bIns="45715" numCol="1" anchor="ctr" anchorCtr="0" compatLnSpc="1">
              <a:prstTxWarp prst="textNoShape">
                <a:avLst/>
              </a:prstTxWarp>
            </a:bodyPr>
            <a:lstStyle>
              <a:defPPr>
                <a:defRPr lang="en-US"/>
              </a:defPPr>
              <a:lvl1pPr marL="108000" indent="0" defTabSz="914400" fontAlgn="base">
                <a:spcBef>
                  <a:spcPct val="20000"/>
                </a:spcBef>
                <a:spcAft>
                  <a:spcPct val="0"/>
                </a:spcAft>
                <a:buFont typeface="Wingdings" pitchFamily="2" charset="2"/>
                <a:buNone/>
                <a:defRPr sz="2000" kern="0">
                  <a:solidFill>
                    <a:schemeClr val="bg1"/>
                  </a:solidFill>
                </a:defRPr>
              </a:lvl1pPr>
              <a:lvl2pPr marL="742866" indent="-285717" fontAlgn="base">
                <a:spcBef>
                  <a:spcPct val="20000"/>
                </a:spcBef>
                <a:spcAft>
                  <a:spcPct val="0"/>
                </a:spcAft>
                <a:buFont typeface="Verdana" pitchFamily="34" charset="0"/>
                <a:buChar char="−"/>
              </a:lvl2pPr>
              <a:lvl3pPr marL="1200014" indent="-285717" fontAlgn="base">
                <a:spcBef>
                  <a:spcPct val="20000"/>
                </a:spcBef>
                <a:spcAft>
                  <a:spcPct val="0"/>
                </a:spcAft>
                <a:buFont typeface="Arial" pitchFamily="34" charset="0"/>
                <a:buChar char="•"/>
                <a:defRPr sz="1600"/>
              </a:lvl3pPr>
              <a:lvl4pPr marL="1600018" indent="-228574" fontAlgn="base">
                <a:spcBef>
                  <a:spcPct val="20000"/>
                </a:spcBef>
                <a:spcAft>
                  <a:spcPct val="0"/>
                </a:spcAft>
                <a:buFont typeface="Arial" pitchFamily="34" charset="0"/>
                <a:buChar char="•"/>
                <a:defRPr sz="1200"/>
              </a:lvl4pPr>
              <a:lvl5pPr marL="2057167" indent="-228574" fontAlgn="base">
                <a:spcBef>
                  <a:spcPct val="20000"/>
                </a:spcBef>
                <a:spcAft>
                  <a:spcPct val="0"/>
                </a:spcAft>
                <a:buChar char="»"/>
                <a:defRPr sz="1000">
                  <a:solidFill>
                    <a:srgbClr val="0F2B74"/>
                  </a:solidFill>
                </a:defRPr>
              </a:lvl5pPr>
              <a:lvl6pPr marL="2514315" indent="-228574" fontAlgn="base">
                <a:spcBef>
                  <a:spcPct val="20000"/>
                </a:spcBef>
                <a:spcAft>
                  <a:spcPct val="0"/>
                </a:spcAft>
                <a:buChar char="»"/>
                <a:defRPr sz="1000">
                  <a:solidFill>
                    <a:srgbClr val="0F2B74"/>
                  </a:solidFill>
                </a:defRPr>
              </a:lvl6pPr>
              <a:lvl7pPr marL="2971463" indent="-228574" fontAlgn="base">
                <a:spcBef>
                  <a:spcPct val="20000"/>
                </a:spcBef>
                <a:spcAft>
                  <a:spcPct val="0"/>
                </a:spcAft>
                <a:buChar char="»"/>
                <a:defRPr sz="1000">
                  <a:solidFill>
                    <a:srgbClr val="0F2B74"/>
                  </a:solidFill>
                </a:defRPr>
              </a:lvl7pPr>
              <a:lvl8pPr marL="3428611" indent="-228574" fontAlgn="base">
                <a:spcBef>
                  <a:spcPct val="20000"/>
                </a:spcBef>
                <a:spcAft>
                  <a:spcPct val="0"/>
                </a:spcAft>
                <a:buChar char="»"/>
                <a:defRPr sz="1000">
                  <a:solidFill>
                    <a:srgbClr val="0F2B74"/>
                  </a:solidFill>
                </a:defRPr>
              </a:lvl8pPr>
              <a:lvl9pPr marL="3885759" indent="-228574" fontAlgn="base">
                <a:spcBef>
                  <a:spcPct val="20000"/>
                </a:spcBef>
                <a:spcAft>
                  <a:spcPct val="0"/>
                </a:spcAft>
                <a:buChar char="»"/>
                <a:defRPr sz="1000">
                  <a:solidFill>
                    <a:srgbClr val="0F2B74"/>
                  </a:solidFill>
                </a:defRPr>
              </a:lvl9pPr>
            </a:lstStyle>
            <a:p>
              <a:r>
                <a:rPr lang="en-GB" sz="2400" dirty="0"/>
                <a:t>t</a:t>
              </a:r>
              <a:r>
                <a:rPr lang="en-GB" sz="2400" dirty="0" smtClean="0"/>
                <a:t>opics discussed</a:t>
              </a:r>
              <a:endParaRPr lang="en-GB" sz="2400" dirty="0"/>
            </a:p>
          </p:txBody>
        </p:sp>
        <p:cxnSp>
          <p:nvCxnSpPr>
            <p:cNvPr id="10" name="Straight Connector 9"/>
            <p:cNvCxnSpPr/>
            <p:nvPr/>
          </p:nvCxnSpPr>
          <p:spPr bwMode="auto">
            <a:xfrm>
              <a:off x="0" y="1203598"/>
              <a:ext cx="4375147" cy="0"/>
            </a:xfrm>
            <a:prstGeom prst="line">
              <a:avLst/>
            </a:prstGeom>
            <a:solidFill>
              <a:schemeClr val="accent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34106165"/>
      </p:ext>
    </p:extLst>
  </p:cSld>
  <p:clrMapOvr>
    <a:masterClrMapping/>
  </p:clrMapOvr>
  <p:transition spd="med" advTm="7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Quality of Service / Quality of Experience / voice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3" y="1095586"/>
            <a:ext cx="7932250" cy="35283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43634" y="1203196"/>
            <a:ext cx="648072"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User</a:t>
            </a:r>
          </a:p>
        </p:txBody>
      </p:sp>
      <p:sp>
        <p:nvSpPr>
          <p:cNvPr id="8" name="Rectangle 7"/>
          <p:cNvSpPr/>
          <p:nvPr/>
        </p:nvSpPr>
        <p:spPr bwMode="auto">
          <a:xfrm>
            <a:off x="1713779" y="1203196"/>
            <a:ext cx="1008000"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User</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Equipment</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9" name="Rectangle 8"/>
          <p:cNvSpPr/>
          <p:nvPr/>
        </p:nvSpPr>
        <p:spPr bwMode="auto">
          <a:xfrm>
            <a:off x="2840946" y="1199613"/>
            <a:ext cx="1008000"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Access</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Network</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10" name="Rectangle 9"/>
          <p:cNvSpPr/>
          <p:nvPr/>
        </p:nvSpPr>
        <p:spPr bwMode="auto">
          <a:xfrm>
            <a:off x="3934470" y="1199613"/>
            <a:ext cx="1008000"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Core</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Network</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11" name="Rectangle 10"/>
          <p:cNvSpPr/>
          <p:nvPr/>
        </p:nvSpPr>
        <p:spPr bwMode="auto">
          <a:xfrm>
            <a:off x="5070223" y="1192447"/>
            <a:ext cx="1008000"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Access</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Network</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12" name="Rectangle 11"/>
          <p:cNvSpPr/>
          <p:nvPr/>
        </p:nvSpPr>
        <p:spPr bwMode="auto">
          <a:xfrm>
            <a:off x="6166350" y="1199613"/>
            <a:ext cx="1008000"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User</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Equipment</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13" name="Rectangle 12"/>
          <p:cNvSpPr/>
          <p:nvPr/>
        </p:nvSpPr>
        <p:spPr bwMode="auto">
          <a:xfrm>
            <a:off x="7391463" y="1199613"/>
            <a:ext cx="648072" cy="540000"/>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User</a:t>
            </a:r>
          </a:p>
        </p:txBody>
      </p:sp>
      <p:sp>
        <p:nvSpPr>
          <p:cNvPr id="16" name="TextBox 15"/>
          <p:cNvSpPr txBox="1"/>
          <p:nvPr/>
        </p:nvSpPr>
        <p:spPr>
          <a:xfrm>
            <a:off x="5471145" y="4328517"/>
            <a:ext cx="846707" cy="307777"/>
          </a:xfrm>
          <a:prstGeom prst="rect">
            <a:avLst/>
          </a:prstGeom>
          <a:noFill/>
        </p:spPr>
        <p:txBody>
          <a:bodyPr wrap="none" rtlCol="0">
            <a:spAutoFit/>
          </a:bodyPr>
          <a:lstStyle/>
          <a:p>
            <a:r>
              <a:rPr lang="fi-FI" sz="1400" b="1" dirty="0" smtClean="0"/>
              <a:t>”MOS”</a:t>
            </a:r>
            <a:endParaRPr lang="fi-FI" sz="1400" b="1" dirty="0"/>
          </a:p>
        </p:txBody>
      </p:sp>
    </p:spTree>
    <p:extLst>
      <p:ext uri="{BB962C8B-B14F-4D97-AF65-F5344CB8AC3E}">
        <p14:creationId xmlns:p14="http://schemas.microsoft.com/office/powerpoint/2010/main" val="2709845314"/>
      </p:ext>
    </p:extLst>
  </p:cSld>
  <p:clrMapOvr>
    <a:masterClrMapping/>
  </p:clrMapOvr>
  <p:transition spd="med"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stCxn id="5" idx="3"/>
            <a:endCxn id="9" idx="0"/>
          </p:cNvCxnSpPr>
          <p:nvPr/>
        </p:nvCxnSpPr>
        <p:spPr bwMode="auto">
          <a:xfrm flipV="1">
            <a:off x="1043608" y="1779662"/>
            <a:ext cx="5260491" cy="164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endCxn id="19" idx="1"/>
          </p:cNvCxnSpPr>
          <p:nvPr/>
        </p:nvCxnSpPr>
        <p:spPr bwMode="auto">
          <a:xfrm flipV="1">
            <a:off x="7488097" y="1229845"/>
            <a:ext cx="468279" cy="314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9" idx="2"/>
            <a:endCxn id="20" idx="1"/>
          </p:cNvCxnSpPr>
          <p:nvPr/>
        </p:nvCxnSpPr>
        <p:spPr bwMode="auto">
          <a:xfrm flipV="1">
            <a:off x="7558774" y="1610332"/>
            <a:ext cx="552988" cy="1693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endCxn id="21" idx="1"/>
          </p:cNvCxnSpPr>
          <p:nvPr/>
        </p:nvCxnSpPr>
        <p:spPr bwMode="auto">
          <a:xfrm>
            <a:off x="7308304" y="2048180"/>
            <a:ext cx="749987" cy="5905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fi-FI" dirty="0" smtClean="0"/>
              <a:t>Quality of Service / Quality of Experience / data</a:t>
            </a:r>
            <a:endParaRPr lang="en-US" dirty="0"/>
          </a:p>
        </p:txBody>
      </p:sp>
      <p:sp>
        <p:nvSpPr>
          <p:cNvPr id="3" name="Content Placeholder 2"/>
          <p:cNvSpPr>
            <a:spLocks noGrp="1"/>
          </p:cNvSpPr>
          <p:nvPr>
            <p:ph idx="1"/>
          </p:nvPr>
        </p:nvSpPr>
        <p:spPr>
          <a:xfrm>
            <a:off x="407318" y="789552"/>
            <a:ext cx="8329364" cy="3834426"/>
          </a:xfrm>
        </p:spPr>
        <p:txBody>
          <a:bodyPr/>
          <a:lstStyle/>
          <a:p>
            <a:endParaRPr lang="fi-FI" dirty="0" smtClean="0"/>
          </a:p>
          <a:p>
            <a:endParaRPr lang="fi-FI" dirty="0"/>
          </a:p>
          <a:p>
            <a:endParaRPr lang="fi-FI" dirty="0" smtClean="0"/>
          </a:p>
          <a:p>
            <a:endParaRPr lang="fi-FI" dirty="0"/>
          </a:p>
          <a:p>
            <a:endParaRPr lang="fi-FI" dirty="0" smtClean="0"/>
          </a:p>
          <a:p>
            <a:endParaRPr lang="fi-FI" dirty="0"/>
          </a:p>
          <a:p>
            <a:pPr marL="0" indent="0">
              <a:buNone/>
            </a:pPr>
            <a:endParaRPr lang="en-US" dirty="0"/>
          </a:p>
        </p:txBody>
      </p:sp>
      <p:sp>
        <p:nvSpPr>
          <p:cNvPr id="5" name="Rectangle 4"/>
          <p:cNvSpPr/>
          <p:nvPr/>
        </p:nvSpPr>
        <p:spPr bwMode="auto">
          <a:xfrm>
            <a:off x="467544" y="1544124"/>
            <a:ext cx="576064" cy="504056"/>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fi-FI" sz="1200" dirty="0">
                <a:latin typeface="Arial" charset="0"/>
                <a:ea typeface="ＭＳ Ｐゴシック" charset="-128"/>
              </a:rPr>
              <a:t>User</a:t>
            </a:r>
          </a:p>
        </p:txBody>
      </p:sp>
      <p:sp>
        <p:nvSpPr>
          <p:cNvPr id="6" name="Rectangle 5"/>
          <p:cNvSpPr/>
          <p:nvPr/>
        </p:nvSpPr>
        <p:spPr bwMode="auto">
          <a:xfrm>
            <a:off x="1259632" y="1544124"/>
            <a:ext cx="1008112" cy="504056"/>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fi-FI" sz="1200" dirty="0" smtClean="0">
                <a:latin typeface="Arial" charset="0"/>
                <a:ea typeface="ＭＳ Ｐゴシック" charset="-128"/>
              </a:rPr>
              <a:t>User</a:t>
            </a:r>
          </a:p>
          <a:p>
            <a:pPr algn="ctr" defTabSz="914400" eaLnBrk="0" fontAlgn="base" hangingPunct="0">
              <a:spcBef>
                <a:spcPct val="0"/>
              </a:spcBef>
              <a:spcAft>
                <a:spcPct val="0"/>
              </a:spcAft>
            </a:pPr>
            <a:r>
              <a:rPr lang="fi-FI" sz="1200" dirty="0" smtClean="0">
                <a:latin typeface="Arial" charset="0"/>
                <a:ea typeface="ＭＳ Ｐゴシック" charset="-128"/>
              </a:rPr>
              <a:t>Equipment</a:t>
            </a:r>
            <a:endParaRPr lang="fi-FI" sz="1200" dirty="0">
              <a:latin typeface="Arial" charset="0"/>
              <a:ea typeface="ＭＳ Ｐゴシック" charset="-128"/>
            </a:endParaRPr>
          </a:p>
        </p:txBody>
      </p:sp>
      <p:sp>
        <p:nvSpPr>
          <p:cNvPr id="7" name="Rectangle 6"/>
          <p:cNvSpPr/>
          <p:nvPr/>
        </p:nvSpPr>
        <p:spPr bwMode="auto">
          <a:xfrm>
            <a:off x="2411760" y="1544124"/>
            <a:ext cx="1008112" cy="504056"/>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Arial" charset="0"/>
                <a:ea typeface="ＭＳ Ｐゴシック" charset="-128"/>
              </a:rPr>
              <a:t>Access</a:t>
            </a:r>
          </a:p>
          <a:p>
            <a:pPr marL="0" marR="0" indent="0" algn="ctr" defTabSz="914400" rtl="0" eaLnBrk="0" fontAlgn="base" latinLnBrk="0" hangingPunct="0">
              <a:lnSpc>
                <a:spcPct val="100000"/>
              </a:lnSpc>
              <a:spcBef>
                <a:spcPct val="0"/>
              </a:spcBef>
              <a:spcAft>
                <a:spcPct val="0"/>
              </a:spcAft>
              <a:buClrTx/>
              <a:buSzTx/>
              <a:buFontTx/>
              <a:buNone/>
              <a:tabLst/>
            </a:pPr>
            <a:r>
              <a:rPr lang="fi-FI" sz="1200" dirty="0" smtClean="0">
                <a:latin typeface="Arial" charset="0"/>
                <a:ea typeface="ＭＳ Ｐゴシック" charset="-128"/>
              </a:rPr>
              <a:t>Network</a:t>
            </a:r>
            <a:endParaRPr kumimoji="0" lang="fi-FI" sz="1200" b="0" i="0" u="none" strike="noStrike" cap="none" normalizeH="0" baseline="0" dirty="0" smtClean="0">
              <a:ln>
                <a:noFill/>
              </a:ln>
              <a:solidFill>
                <a:schemeClr val="tx1"/>
              </a:solidFill>
              <a:effectLst/>
              <a:latin typeface="Arial" charset="0"/>
              <a:ea typeface="ＭＳ Ｐゴシック" charset="-128"/>
            </a:endParaRPr>
          </a:p>
        </p:txBody>
      </p:sp>
      <p:sp>
        <p:nvSpPr>
          <p:cNvPr id="8" name="Rectangle 7"/>
          <p:cNvSpPr/>
          <p:nvPr/>
        </p:nvSpPr>
        <p:spPr bwMode="auto">
          <a:xfrm>
            <a:off x="4427984" y="1544124"/>
            <a:ext cx="1008112" cy="504056"/>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fi-FI" sz="1200">
                <a:latin typeface="Arial" charset="0"/>
                <a:ea typeface="ＭＳ Ｐゴシック" charset="-128"/>
              </a:rPr>
              <a:t>Core</a:t>
            </a:r>
          </a:p>
          <a:p>
            <a:pPr algn="ctr" defTabSz="914400" eaLnBrk="0" fontAlgn="base" hangingPunct="0">
              <a:spcBef>
                <a:spcPct val="0"/>
              </a:spcBef>
              <a:spcAft>
                <a:spcPct val="0"/>
              </a:spcAft>
            </a:pPr>
            <a:r>
              <a:rPr lang="fi-FI" sz="1200">
                <a:latin typeface="Arial" charset="0"/>
                <a:ea typeface="ＭＳ Ｐゴシック" charset="-128"/>
              </a:rPr>
              <a:t>Network</a:t>
            </a:r>
            <a:endParaRPr lang="fi-FI" sz="1200" dirty="0">
              <a:latin typeface="Arial" charset="0"/>
              <a:ea typeface="ＭＳ Ｐゴシック" charset="-128"/>
            </a:endParaRPr>
          </a:p>
        </p:txBody>
      </p:sp>
      <p:sp>
        <p:nvSpPr>
          <p:cNvPr id="10" name="Flowchart: Direct Access Storage 9"/>
          <p:cNvSpPr>
            <a:spLocks noChangeAspect="1"/>
          </p:cNvSpPr>
          <p:nvPr/>
        </p:nvSpPr>
        <p:spPr bwMode="auto">
          <a:xfrm>
            <a:off x="5580112" y="1692153"/>
            <a:ext cx="648000" cy="231525"/>
          </a:xfrm>
          <a:prstGeom prst="flowChartMagneticDrum">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19" name="Rectangle 18"/>
          <p:cNvSpPr/>
          <p:nvPr/>
        </p:nvSpPr>
        <p:spPr bwMode="auto">
          <a:xfrm>
            <a:off x="7956376" y="915566"/>
            <a:ext cx="360040" cy="62855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20" name="Rectangle 19"/>
          <p:cNvSpPr/>
          <p:nvPr/>
        </p:nvSpPr>
        <p:spPr bwMode="auto">
          <a:xfrm>
            <a:off x="8111762" y="1296053"/>
            <a:ext cx="360040" cy="62855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21" name="Rectangle 20"/>
          <p:cNvSpPr/>
          <p:nvPr/>
        </p:nvSpPr>
        <p:spPr bwMode="auto">
          <a:xfrm>
            <a:off x="8058291" y="2324419"/>
            <a:ext cx="360040" cy="62855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grpSp>
        <p:nvGrpSpPr>
          <p:cNvPr id="41" name="Group 40"/>
          <p:cNvGrpSpPr/>
          <p:nvPr/>
        </p:nvGrpSpPr>
        <p:grpSpPr>
          <a:xfrm>
            <a:off x="6300192" y="1275606"/>
            <a:ext cx="1259632" cy="1304085"/>
            <a:chOff x="6300192" y="1275606"/>
            <a:chExt cx="1259632" cy="1304085"/>
          </a:xfrm>
          <a:solidFill>
            <a:schemeClr val="accent1">
              <a:lumMod val="60000"/>
              <a:lumOff val="40000"/>
            </a:schemeClr>
          </a:solidFill>
        </p:grpSpPr>
        <p:sp>
          <p:nvSpPr>
            <p:cNvPr id="9" name="Cloud Callout 8"/>
            <p:cNvSpPr/>
            <p:nvPr/>
          </p:nvSpPr>
          <p:spPr bwMode="auto">
            <a:xfrm>
              <a:off x="6300192" y="1275606"/>
              <a:ext cx="1259632" cy="1008112"/>
            </a:xfrm>
            <a:prstGeom prst="cloudCallout">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ea typeface="ＭＳ Ｐゴシック" charset="-128"/>
                </a:rPr>
                <a:t>Internet</a:t>
              </a:r>
            </a:p>
          </p:txBody>
        </p:sp>
        <p:sp>
          <p:nvSpPr>
            <p:cNvPr id="23" name="Oval 22"/>
            <p:cNvSpPr/>
            <p:nvPr/>
          </p:nvSpPr>
          <p:spPr bwMode="auto">
            <a:xfrm>
              <a:off x="6569174" y="2219651"/>
              <a:ext cx="323528" cy="36004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bg1"/>
                </a:solidFill>
                <a:effectLst/>
                <a:latin typeface="Arial" charset="0"/>
                <a:ea typeface="ＭＳ Ｐゴシック" charset="-128"/>
              </a:endParaRPr>
            </a:p>
          </p:txBody>
        </p:sp>
      </p:grpSp>
      <p:cxnSp>
        <p:nvCxnSpPr>
          <p:cNvPr id="32" name="Straight Connector 31"/>
          <p:cNvCxnSpPr/>
          <p:nvPr/>
        </p:nvCxnSpPr>
        <p:spPr bwMode="auto">
          <a:xfrm>
            <a:off x="7835268" y="1807915"/>
            <a:ext cx="0" cy="516504"/>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Oval 33"/>
          <p:cNvSpPr/>
          <p:nvPr/>
        </p:nvSpPr>
        <p:spPr bwMode="auto">
          <a:xfrm>
            <a:off x="8163388" y="1732037"/>
            <a:ext cx="233343" cy="14401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35" name="Oval 34"/>
          <p:cNvSpPr/>
          <p:nvPr/>
        </p:nvSpPr>
        <p:spPr bwMode="auto">
          <a:xfrm>
            <a:off x="8111762" y="2749791"/>
            <a:ext cx="233343" cy="14401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36" name="Oval 35"/>
          <p:cNvSpPr/>
          <p:nvPr/>
        </p:nvSpPr>
        <p:spPr bwMode="auto">
          <a:xfrm>
            <a:off x="8019724" y="1065575"/>
            <a:ext cx="233343" cy="14401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300" b="0" i="0" u="none" strike="noStrike" cap="none" normalizeH="0" baseline="0" dirty="0" smtClean="0">
              <a:ln>
                <a:noFill/>
              </a:ln>
              <a:solidFill>
                <a:schemeClr val="tx1"/>
              </a:solidFill>
              <a:effectLst/>
              <a:latin typeface="Arial" charset="0"/>
              <a:ea typeface="ＭＳ Ｐゴシック" charset="-128"/>
            </a:endParaRPr>
          </a:p>
        </p:txBody>
      </p:sp>
      <p:sp>
        <p:nvSpPr>
          <p:cNvPr id="37" name="Oval 36"/>
          <p:cNvSpPr/>
          <p:nvPr/>
        </p:nvSpPr>
        <p:spPr bwMode="auto">
          <a:xfrm>
            <a:off x="8125101" y="2562749"/>
            <a:ext cx="233343" cy="14401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2411760" y="2355726"/>
            <a:ext cx="936104"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oup 41"/>
          <p:cNvGrpSpPr/>
          <p:nvPr/>
        </p:nvGrpSpPr>
        <p:grpSpPr>
          <a:xfrm>
            <a:off x="3514996" y="1491630"/>
            <a:ext cx="831134" cy="765537"/>
            <a:chOff x="6300192" y="1275606"/>
            <a:chExt cx="1259632" cy="1304085"/>
          </a:xfrm>
          <a:solidFill>
            <a:schemeClr val="accent1">
              <a:lumMod val="60000"/>
              <a:lumOff val="40000"/>
            </a:schemeClr>
          </a:solidFill>
        </p:grpSpPr>
        <p:sp>
          <p:nvSpPr>
            <p:cNvPr id="43" name="Cloud Callout 42"/>
            <p:cNvSpPr/>
            <p:nvPr/>
          </p:nvSpPr>
          <p:spPr bwMode="auto">
            <a:xfrm>
              <a:off x="6300192" y="1275606"/>
              <a:ext cx="1259632" cy="1008112"/>
            </a:xfrm>
            <a:prstGeom prst="cloudCallout">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i-FI" sz="700" b="0" i="0" u="none" strike="noStrike" cap="none" normalizeH="0" baseline="0" dirty="0" smtClean="0">
                  <a:ln>
                    <a:noFill/>
                  </a:ln>
                  <a:solidFill>
                    <a:schemeClr val="tx1"/>
                  </a:solidFill>
                  <a:effectLst/>
                  <a:latin typeface="Arial" charset="0"/>
                  <a:ea typeface="ＭＳ Ｐゴシック" charset="-128"/>
                </a:rPr>
                <a:t>IP</a:t>
              </a:r>
              <a:r>
                <a:rPr kumimoji="0" lang="fi-FI" sz="700" b="0" i="0" u="none" strike="noStrike" cap="none" normalizeH="0" dirty="0" smtClean="0">
                  <a:ln>
                    <a:noFill/>
                  </a:ln>
                  <a:solidFill>
                    <a:schemeClr val="tx1"/>
                  </a:solidFill>
                  <a:effectLst/>
                  <a:latin typeface="Arial" charset="0"/>
                  <a:ea typeface="ＭＳ Ｐゴシック" charset="-128"/>
                </a:rPr>
                <a:t> </a:t>
              </a:r>
              <a:r>
                <a:rPr lang="fi-FI" sz="700" baseline="0" dirty="0" smtClean="0">
                  <a:latin typeface="Arial" charset="0"/>
                  <a:ea typeface="ＭＳ Ｐゴシック" charset="-128"/>
                </a:rPr>
                <a:t>Trans</a:t>
              </a:r>
            </a:p>
            <a:p>
              <a:pPr marL="0" marR="0" indent="0" algn="ctr" defTabSz="914400" rtl="0" eaLnBrk="0" fontAlgn="base" latinLnBrk="0" hangingPunct="0">
                <a:lnSpc>
                  <a:spcPct val="100000"/>
                </a:lnSpc>
                <a:spcBef>
                  <a:spcPct val="0"/>
                </a:spcBef>
                <a:spcAft>
                  <a:spcPct val="0"/>
                </a:spcAft>
                <a:buClrTx/>
                <a:buSzTx/>
                <a:buFontTx/>
                <a:buNone/>
                <a:tabLst/>
              </a:pPr>
              <a:r>
                <a:rPr lang="fi-FI" sz="700" baseline="0" dirty="0" smtClean="0">
                  <a:latin typeface="Arial" charset="0"/>
                  <a:ea typeface="ＭＳ Ｐゴシック" charset="-128"/>
                </a:rPr>
                <a:t>port</a:t>
              </a:r>
              <a:endParaRPr kumimoji="0" lang="fi-FI" sz="700" b="0" i="0" u="none" strike="noStrike" cap="none" normalizeH="0" baseline="0" dirty="0" smtClean="0">
                <a:ln>
                  <a:noFill/>
                </a:ln>
                <a:solidFill>
                  <a:schemeClr val="tx1"/>
                </a:solidFill>
                <a:effectLst/>
                <a:latin typeface="Arial" charset="0"/>
                <a:ea typeface="ＭＳ Ｐゴシック" charset="-128"/>
              </a:endParaRPr>
            </a:p>
          </p:txBody>
        </p:sp>
        <p:sp>
          <p:nvSpPr>
            <p:cNvPr id="44" name="Oval 43"/>
            <p:cNvSpPr/>
            <p:nvPr/>
          </p:nvSpPr>
          <p:spPr bwMode="auto">
            <a:xfrm>
              <a:off x="6569174" y="2219651"/>
              <a:ext cx="323528" cy="360040"/>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bg1"/>
                </a:solidFill>
                <a:effectLst/>
                <a:latin typeface="Arial" charset="0"/>
                <a:ea typeface="ＭＳ Ｐゴシック" charset="-128"/>
              </a:endParaRPr>
            </a:p>
          </p:txBody>
        </p:sp>
      </p:grpSp>
      <p:cxnSp>
        <p:nvCxnSpPr>
          <p:cNvPr id="45" name="Straight Arrow Connector 44"/>
          <p:cNvCxnSpPr/>
          <p:nvPr/>
        </p:nvCxnSpPr>
        <p:spPr bwMode="auto">
          <a:xfrm>
            <a:off x="3419872" y="2355726"/>
            <a:ext cx="936104"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a:off x="4427984" y="2355726"/>
            <a:ext cx="936104"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5508104" y="2355726"/>
            <a:ext cx="773640"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6335008" y="2355726"/>
            <a:ext cx="1245954" cy="0"/>
          </a:xfrm>
          <a:prstGeom prst="straightConnector1">
            <a:avLst/>
          </a:prstGeom>
          <a:solidFill>
            <a:schemeClr val="accent1"/>
          </a:solidFill>
          <a:ln w="12700" cap="flat" cmpd="sng" algn="ctr">
            <a:solidFill>
              <a:schemeClr val="tx1"/>
            </a:solidFill>
            <a:prstDash val="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2428337" y="2423785"/>
            <a:ext cx="1008609" cy="305233"/>
          </a:xfrm>
          <a:prstGeom prst="rect">
            <a:avLst/>
          </a:prstGeom>
          <a:noFill/>
        </p:spPr>
        <p:txBody>
          <a:bodyPr wrap="none" rtlCol="0">
            <a:spAutoFit/>
          </a:bodyPr>
          <a:lstStyle/>
          <a:p>
            <a:pPr algn="ctr"/>
            <a:r>
              <a:rPr lang="fi-FI" sz="900" b="1" dirty="0" smtClean="0"/>
              <a:t>Network </a:t>
            </a:r>
          </a:p>
          <a:p>
            <a:pPr algn="ctr"/>
            <a:r>
              <a:rPr lang="fi-FI" sz="900" b="1" dirty="0" smtClean="0"/>
              <a:t>performance</a:t>
            </a:r>
            <a:endParaRPr lang="fi-FI" sz="900" b="1" dirty="0"/>
          </a:p>
        </p:txBody>
      </p:sp>
      <p:sp>
        <p:nvSpPr>
          <p:cNvPr id="53" name="TextBox 52"/>
          <p:cNvSpPr txBox="1"/>
          <p:nvPr/>
        </p:nvSpPr>
        <p:spPr>
          <a:xfrm>
            <a:off x="3499690" y="2404323"/>
            <a:ext cx="1008609" cy="369332"/>
          </a:xfrm>
          <a:prstGeom prst="rect">
            <a:avLst/>
          </a:prstGeom>
          <a:noFill/>
        </p:spPr>
        <p:txBody>
          <a:bodyPr wrap="none" rtlCol="0">
            <a:spAutoFit/>
          </a:bodyPr>
          <a:lstStyle/>
          <a:p>
            <a:pPr algn="ctr"/>
            <a:r>
              <a:rPr lang="fi-FI" sz="900" b="1" dirty="0" smtClean="0"/>
              <a:t>Network </a:t>
            </a:r>
          </a:p>
          <a:p>
            <a:pPr algn="ctr"/>
            <a:r>
              <a:rPr lang="fi-FI" sz="900" b="1" dirty="0" smtClean="0"/>
              <a:t>performance</a:t>
            </a:r>
            <a:endParaRPr lang="fi-FI" sz="900" b="1" dirty="0"/>
          </a:p>
        </p:txBody>
      </p:sp>
      <p:sp>
        <p:nvSpPr>
          <p:cNvPr id="54" name="TextBox 53"/>
          <p:cNvSpPr txBox="1"/>
          <p:nvPr/>
        </p:nvSpPr>
        <p:spPr>
          <a:xfrm>
            <a:off x="4516569" y="2404323"/>
            <a:ext cx="1008609" cy="369332"/>
          </a:xfrm>
          <a:prstGeom prst="rect">
            <a:avLst/>
          </a:prstGeom>
          <a:noFill/>
        </p:spPr>
        <p:txBody>
          <a:bodyPr wrap="none" rtlCol="0">
            <a:spAutoFit/>
          </a:bodyPr>
          <a:lstStyle/>
          <a:p>
            <a:pPr algn="ctr"/>
            <a:r>
              <a:rPr lang="fi-FI" sz="900" b="1" dirty="0" smtClean="0"/>
              <a:t>Network </a:t>
            </a:r>
          </a:p>
          <a:p>
            <a:pPr algn="ctr"/>
            <a:r>
              <a:rPr lang="fi-FI" sz="900" b="1" dirty="0" smtClean="0"/>
              <a:t>performance</a:t>
            </a:r>
            <a:endParaRPr lang="fi-FI" sz="900" b="1" dirty="0"/>
          </a:p>
        </p:txBody>
      </p:sp>
      <p:sp>
        <p:nvSpPr>
          <p:cNvPr id="55" name="TextBox 54"/>
          <p:cNvSpPr txBox="1"/>
          <p:nvPr/>
        </p:nvSpPr>
        <p:spPr>
          <a:xfrm>
            <a:off x="5579615" y="2404083"/>
            <a:ext cx="1008610" cy="369332"/>
          </a:xfrm>
          <a:prstGeom prst="rect">
            <a:avLst/>
          </a:prstGeom>
          <a:noFill/>
        </p:spPr>
        <p:txBody>
          <a:bodyPr wrap="none" rtlCol="0">
            <a:spAutoFit/>
          </a:bodyPr>
          <a:lstStyle/>
          <a:p>
            <a:pPr algn="ctr"/>
            <a:r>
              <a:rPr lang="fi-FI" sz="900" b="1" dirty="0" smtClean="0"/>
              <a:t>Network </a:t>
            </a:r>
          </a:p>
          <a:p>
            <a:pPr algn="ctr"/>
            <a:r>
              <a:rPr lang="fi-FI" sz="900" b="1" dirty="0" smtClean="0"/>
              <a:t>performance</a:t>
            </a:r>
            <a:endParaRPr lang="fi-FI" sz="900" b="1" dirty="0"/>
          </a:p>
        </p:txBody>
      </p:sp>
      <p:sp>
        <p:nvSpPr>
          <p:cNvPr id="56" name="TextBox 55"/>
          <p:cNvSpPr txBox="1"/>
          <p:nvPr/>
        </p:nvSpPr>
        <p:spPr>
          <a:xfrm>
            <a:off x="6587727" y="2391638"/>
            <a:ext cx="1008609" cy="369332"/>
          </a:xfrm>
          <a:prstGeom prst="rect">
            <a:avLst/>
          </a:prstGeom>
          <a:noFill/>
        </p:spPr>
        <p:txBody>
          <a:bodyPr wrap="none" rtlCol="0">
            <a:spAutoFit/>
          </a:bodyPr>
          <a:lstStyle/>
          <a:p>
            <a:pPr algn="ctr"/>
            <a:r>
              <a:rPr lang="fi-FI" sz="900" b="1" dirty="0" smtClean="0"/>
              <a:t>Network </a:t>
            </a:r>
          </a:p>
          <a:p>
            <a:pPr algn="ctr"/>
            <a:r>
              <a:rPr lang="fi-FI" sz="900" b="1" dirty="0" smtClean="0"/>
              <a:t>performance</a:t>
            </a:r>
            <a:endParaRPr lang="fi-FI" sz="900" b="1" dirty="0"/>
          </a:p>
        </p:txBody>
      </p:sp>
      <p:cxnSp>
        <p:nvCxnSpPr>
          <p:cNvPr id="57" name="Straight Arrow Connector 56"/>
          <p:cNvCxnSpPr/>
          <p:nvPr/>
        </p:nvCxnSpPr>
        <p:spPr bwMode="auto">
          <a:xfrm>
            <a:off x="2391682" y="3007990"/>
            <a:ext cx="5204654"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4255393" y="3003798"/>
            <a:ext cx="1935145" cy="246221"/>
          </a:xfrm>
          <a:prstGeom prst="rect">
            <a:avLst/>
          </a:prstGeom>
          <a:noFill/>
        </p:spPr>
        <p:txBody>
          <a:bodyPr wrap="none" rtlCol="0">
            <a:spAutoFit/>
          </a:bodyPr>
          <a:lstStyle/>
          <a:p>
            <a:r>
              <a:rPr lang="fi-FI" sz="1000" dirty="0" smtClean="0"/>
              <a:t>Total network performance</a:t>
            </a:r>
            <a:endParaRPr lang="fi-FI" sz="1000" dirty="0"/>
          </a:p>
        </p:txBody>
      </p:sp>
      <p:cxnSp>
        <p:nvCxnSpPr>
          <p:cNvPr id="59" name="Straight Arrow Connector 58"/>
          <p:cNvCxnSpPr/>
          <p:nvPr/>
        </p:nvCxnSpPr>
        <p:spPr bwMode="auto">
          <a:xfrm>
            <a:off x="1403648" y="3498329"/>
            <a:ext cx="6927394"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4538934" y="3473946"/>
            <a:ext cx="1329210" cy="270843"/>
          </a:xfrm>
          <a:prstGeom prst="rect">
            <a:avLst/>
          </a:prstGeom>
          <a:noFill/>
        </p:spPr>
        <p:txBody>
          <a:bodyPr wrap="none" rtlCol="0">
            <a:spAutoFit/>
          </a:bodyPr>
          <a:lstStyle/>
          <a:p>
            <a:r>
              <a:rPr lang="fi-FI" sz="1000" dirty="0" smtClean="0"/>
              <a:t>Quality of Service</a:t>
            </a:r>
            <a:endParaRPr lang="fi-FI" sz="1000" dirty="0"/>
          </a:p>
        </p:txBody>
      </p:sp>
      <p:cxnSp>
        <p:nvCxnSpPr>
          <p:cNvPr id="62" name="Straight Arrow Connector 61"/>
          <p:cNvCxnSpPr/>
          <p:nvPr/>
        </p:nvCxnSpPr>
        <p:spPr bwMode="auto">
          <a:xfrm>
            <a:off x="1389022" y="3723878"/>
            <a:ext cx="6927394"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Freeform 63"/>
          <p:cNvSpPr/>
          <p:nvPr/>
        </p:nvSpPr>
        <p:spPr bwMode="auto">
          <a:xfrm>
            <a:off x="8286750" y="3486150"/>
            <a:ext cx="184176" cy="241200"/>
          </a:xfrm>
          <a:custGeom>
            <a:avLst/>
            <a:gdLst>
              <a:gd name="connsiteX0" fmla="*/ 0 w 184176"/>
              <a:gd name="connsiteY0" fmla="*/ 0 h 228600"/>
              <a:gd name="connsiteX1" fmla="*/ 152400 w 184176"/>
              <a:gd name="connsiteY1" fmla="*/ 66675 h 228600"/>
              <a:gd name="connsiteX2" fmla="*/ 171450 w 184176"/>
              <a:gd name="connsiteY2" fmla="*/ 171450 h 228600"/>
              <a:gd name="connsiteX3" fmla="*/ 0 w 184176"/>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4176" h="228600">
                <a:moveTo>
                  <a:pt x="0" y="0"/>
                </a:moveTo>
                <a:cubicBezTo>
                  <a:pt x="61912" y="19050"/>
                  <a:pt x="123825" y="38100"/>
                  <a:pt x="152400" y="66675"/>
                </a:cubicBezTo>
                <a:cubicBezTo>
                  <a:pt x="180975" y="95250"/>
                  <a:pt x="196850" y="144463"/>
                  <a:pt x="171450" y="171450"/>
                </a:cubicBezTo>
                <a:cubicBezTo>
                  <a:pt x="146050" y="198438"/>
                  <a:pt x="73025" y="213519"/>
                  <a:pt x="0" y="228600"/>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cxnSp>
        <p:nvCxnSpPr>
          <p:cNvPr id="65" name="Straight Arrow Connector 64"/>
          <p:cNvCxnSpPr/>
          <p:nvPr/>
        </p:nvCxnSpPr>
        <p:spPr bwMode="auto">
          <a:xfrm>
            <a:off x="490554" y="4142929"/>
            <a:ext cx="7812000"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p:nvPr/>
        </p:nvCxnSpPr>
        <p:spPr bwMode="auto">
          <a:xfrm>
            <a:off x="485453" y="4368478"/>
            <a:ext cx="7812000"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Freeform 66"/>
          <p:cNvSpPr/>
          <p:nvPr/>
        </p:nvSpPr>
        <p:spPr bwMode="auto">
          <a:xfrm>
            <a:off x="8291851" y="4130750"/>
            <a:ext cx="184176" cy="241200"/>
          </a:xfrm>
          <a:custGeom>
            <a:avLst/>
            <a:gdLst>
              <a:gd name="connsiteX0" fmla="*/ 0 w 184176"/>
              <a:gd name="connsiteY0" fmla="*/ 0 h 228600"/>
              <a:gd name="connsiteX1" fmla="*/ 152400 w 184176"/>
              <a:gd name="connsiteY1" fmla="*/ 66675 h 228600"/>
              <a:gd name="connsiteX2" fmla="*/ 171450 w 184176"/>
              <a:gd name="connsiteY2" fmla="*/ 171450 h 228600"/>
              <a:gd name="connsiteX3" fmla="*/ 0 w 184176"/>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84176" h="228600">
                <a:moveTo>
                  <a:pt x="0" y="0"/>
                </a:moveTo>
                <a:cubicBezTo>
                  <a:pt x="61912" y="19050"/>
                  <a:pt x="123825" y="38100"/>
                  <a:pt x="152400" y="66675"/>
                </a:cubicBezTo>
                <a:cubicBezTo>
                  <a:pt x="180975" y="95250"/>
                  <a:pt x="196850" y="144463"/>
                  <a:pt x="171450" y="171450"/>
                </a:cubicBezTo>
                <a:cubicBezTo>
                  <a:pt x="146050" y="198438"/>
                  <a:pt x="73025" y="213519"/>
                  <a:pt x="0" y="228600"/>
                </a:cubicBezTo>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a typeface="ＭＳ Ｐゴシック" charset="-128"/>
            </a:endParaRPr>
          </a:p>
        </p:txBody>
      </p:sp>
      <p:sp>
        <p:nvSpPr>
          <p:cNvPr id="68" name="TextBox 67"/>
          <p:cNvSpPr txBox="1"/>
          <p:nvPr/>
        </p:nvSpPr>
        <p:spPr>
          <a:xfrm>
            <a:off x="3635896" y="4130073"/>
            <a:ext cx="3142207" cy="297927"/>
          </a:xfrm>
          <a:prstGeom prst="rect">
            <a:avLst/>
          </a:prstGeom>
          <a:noFill/>
        </p:spPr>
        <p:txBody>
          <a:bodyPr wrap="none" rtlCol="0">
            <a:spAutoFit/>
          </a:bodyPr>
          <a:lstStyle/>
          <a:p>
            <a:r>
              <a:rPr lang="fi-FI" sz="1000" dirty="0" smtClean="0"/>
              <a:t>Technical component of Quality of Experience</a:t>
            </a:r>
            <a:endParaRPr lang="fi-FI" sz="1000" dirty="0"/>
          </a:p>
        </p:txBody>
      </p:sp>
      <p:cxnSp>
        <p:nvCxnSpPr>
          <p:cNvPr id="48" name="Straight Arrow Connector 47"/>
          <p:cNvCxnSpPr/>
          <p:nvPr/>
        </p:nvCxnSpPr>
        <p:spPr bwMode="auto">
          <a:xfrm>
            <a:off x="7596336" y="3003798"/>
            <a:ext cx="936104" cy="0"/>
          </a:xfrm>
          <a:prstGeom prst="straightConnector1">
            <a:avLst/>
          </a:prstGeom>
          <a:solidFill>
            <a:schemeClr val="accent1"/>
          </a:solidFill>
          <a:ln w="12700" cap="flat" cmpd="sng" algn="ctr">
            <a:solidFill>
              <a:schemeClr val="tx1"/>
            </a:solidFill>
            <a:prstDash val="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4996714"/>
      </p:ext>
    </p:extLst>
  </p:cSld>
  <p:clrMapOvr>
    <a:masterClrMapping/>
  </p:clrMapOvr>
  <p:transition spd="med" advTm="7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i-FI" dirty="0" smtClean="0"/>
              <a:t>Paradigm Shift Required in QoS Measurements</a:t>
            </a:r>
            <a:endParaRPr lang="en-GB" dirty="0"/>
          </a:p>
        </p:txBody>
      </p:sp>
      <p:sp>
        <p:nvSpPr>
          <p:cNvPr id="14" name="Rounded Rectangle 13"/>
          <p:cNvSpPr/>
          <p:nvPr/>
        </p:nvSpPr>
        <p:spPr bwMode="auto">
          <a:xfrm>
            <a:off x="1326490" y="3748831"/>
            <a:ext cx="6264696" cy="864096"/>
          </a:xfrm>
          <a:prstGeom prst="round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864000" tIns="34290" rIns="68580" bIns="34290" numCol="1" rtlCol="0" anchor="ctr" anchorCtr="0" compatLnSpc="1">
            <a:prstTxWarp prst="textNoShape">
              <a:avLst/>
            </a:prstTxWarp>
          </a:bodyPr>
          <a:lstStyle/>
          <a:p>
            <a:pPr eaLnBrk="0" fontAlgn="base" hangingPunct="0">
              <a:spcBef>
                <a:spcPct val="0"/>
              </a:spcBef>
              <a:spcAft>
                <a:spcPct val="0"/>
              </a:spcAft>
            </a:pPr>
            <a:r>
              <a:rPr lang="en-GB" dirty="0">
                <a:solidFill>
                  <a:schemeClr val="bg2"/>
                </a:solidFill>
                <a:latin typeface="Arial" charset="0"/>
                <a:ea typeface="ＭＳ Ｐゴシック" charset="-128"/>
              </a:rPr>
              <a:t>Throughput &amp; Coverage measurements are obviously insufficient to capture </a:t>
            </a:r>
            <a:r>
              <a:rPr lang="en-GB" dirty="0" smtClean="0">
                <a:solidFill>
                  <a:schemeClr val="bg2"/>
                </a:solidFill>
                <a:latin typeface="Arial" charset="0"/>
                <a:ea typeface="ＭＳ Ｐゴシック" charset="-128"/>
              </a:rPr>
              <a:t>the </a:t>
            </a:r>
            <a:r>
              <a:rPr lang="en-GB" dirty="0">
                <a:solidFill>
                  <a:schemeClr val="accent1"/>
                </a:solidFill>
                <a:latin typeface="Arial" charset="0"/>
                <a:ea typeface="ＭＳ Ｐゴシック" charset="-128"/>
              </a:rPr>
              <a:t>End-user QoS</a:t>
            </a:r>
          </a:p>
        </p:txBody>
      </p:sp>
      <p:grpSp>
        <p:nvGrpSpPr>
          <p:cNvPr id="4" name="Group 3"/>
          <p:cNvGrpSpPr/>
          <p:nvPr/>
        </p:nvGrpSpPr>
        <p:grpSpPr>
          <a:xfrm>
            <a:off x="1187624" y="939319"/>
            <a:ext cx="2743883" cy="2458120"/>
            <a:chOff x="467544" y="1252425"/>
            <a:chExt cx="3658510" cy="3277493"/>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99" r="14001"/>
            <a:stretch/>
          </p:blipFill>
          <p:spPr bwMode="auto">
            <a:xfrm>
              <a:off x="2721904" y="1252425"/>
              <a:ext cx="1404150" cy="1410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67544" y="2744814"/>
              <a:ext cx="3631530" cy="1785104"/>
            </a:xfrm>
            <a:prstGeom prst="rect">
              <a:avLst/>
            </a:prstGeom>
          </p:spPr>
          <p:txBody>
            <a:bodyPr wrap="square">
              <a:spAutoFit/>
            </a:bodyPr>
            <a:lstStyle/>
            <a:p>
              <a:pPr marL="214313" indent="-214313">
                <a:buFont typeface="Arial" pitchFamily="34" charset="0"/>
                <a:buChar char="•"/>
              </a:pPr>
              <a:r>
                <a:rPr lang="en-GB" sz="1350" dirty="0"/>
                <a:t>Two services:  CS &amp; PS</a:t>
              </a:r>
            </a:p>
            <a:p>
              <a:pPr marL="214313" indent="-214313">
                <a:buFont typeface="Arial" pitchFamily="34" charset="0"/>
                <a:buChar char="•"/>
              </a:pPr>
              <a:r>
                <a:rPr lang="en-GB" sz="1350" dirty="0"/>
                <a:t>Few KPIs to capture overall QoS: Call Completion Rate, Bitrate</a:t>
              </a:r>
            </a:p>
            <a:p>
              <a:pPr lvl="1"/>
              <a:r>
                <a:rPr lang="fi-FI" sz="1350" dirty="0">
                  <a:sym typeface="Wingdings 3"/>
                </a:rPr>
                <a:t> </a:t>
              </a:r>
              <a:r>
                <a:rPr lang="fi-FI" sz="1350" dirty="0"/>
                <a:t>NETWORK CENTRIC QOS REQUIREMENTS</a:t>
              </a:r>
              <a:endParaRPr lang="en-GB" sz="1350" dirty="0"/>
            </a:p>
          </p:txBody>
        </p:sp>
        <p:sp>
          <p:nvSpPr>
            <p:cNvPr id="3" name="Rectangle 2"/>
            <p:cNvSpPr/>
            <p:nvPr/>
          </p:nvSpPr>
          <p:spPr>
            <a:xfrm>
              <a:off x="611563" y="2060848"/>
              <a:ext cx="1981738" cy="492443"/>
            </a:xfrm>
            <a:prstGeom prst="rect">
              <a:avLst/>
            </a:prstGeom>
          </p:spPr>
          <p:txBody>
            <a:bodyPr wrap="none">
              <a:spAutoFit/>
            </a:bodyPr>
            <a:lstStyle/>
            <a:p>
              <a:r>
                <a:rPr lang="en-GB" b="1" u="sng" dirty="0"/>
                <a:t>Yesterday</a:t>
              </a:r>
            </a:p>
          </p:txBody>
        </p:sp>
      </p:grpSp>
      <p:grpSp>
        <p:nvGrpSpPr>
          <p:cNvPr id="6" name="Group 5"/>
          <p:cNvGrpSpPr/>
          <p:nvPr/>
        </p:nvGrpSpPr>
        <p:grpSpPr>
          <a:xfrm>
            <a:off x="4287407" y="985141"/>
            <a:ext cx="3416941" cy="2620047"/>
            <a:chOff x="4192543" y="1313521"/>
            <a:chExt cx="4555921" cy="3493396"/>
          </a:xfrm>
        </p:grpSpPr>
        <p:pic>
          <p:nvPicPr>
            <p:cNvPr id="6149" name="Picture 5" descr="C:\Users\omnimva\Pictures\Misc pics\Complexity-Science-and-Innov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64" r="10197"/>
            <a:stretch/>
          </p:blipFill>
          <p:spPr bwMode="auto">
            <a:xfrm>
              <a:off x="7068277" y="1313521"/>
              <a:ext cx="1263605" cy="1251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72919" y="2744814"/>
              <a:ext cx="3775545" cy="2062103"/>
            </a:xfrm>
            <a:prstGeom prst="rect">
              <a:avLst/>
            </a:prstGeom>
          </p:spPr>
          <p:txBody>
            <a:bodyPr wrap="square">
              <a:spAutoFit/>
            </a:bodyPr>
            <a:lstStyle/>
            <a:p>
              <a:pPr marL="214313" indent="-214313">
                <a:buFont typeface="Arial" pitchFamily="34" charset="0"/>
                <a:buChar char="•"/>
              </a:pPr>
              <a:r>
                <a:rPr lang="fi-FI" sz="1350" dirty="0"/>
                <a:t>A </a:t>
              </a:r>
              <a:r>
                <a:rPr lang="en-GB" sz="1350" dirty="0"/>
                <a:t>Generic PS service does not exist anymore</a:t>
              </a:r>
            </a:p>
            <a:p>
              <a:pPr marL="214313" indent="-214313">
                <a:buFont typeface="Arial" pitchFamily="34" charset="0"/>
                <a:buChar char="•"/>
              </a:pPr>
              <a:r>
                <a:rPr lang="en-GB" sz="1350" dirty="0"/>
                <a:t>Instead WWW, Video, IM, VoIP…</a:t>
              </a:r>
            </a:p>
            <a:p>
              <a:pPr lvl="1"/>
              <a:r>
                <a:rPr lang="fi-FI" sz="1350" dirty="0">
                  <a:sym typeface="Wingdings 3"/>
                </a:rPr>
                <a:t> </a:t>
              </a:r>
              <a:r>
                <a:rPr lang="en-GB" sz="1350" dirty="0"/>
                <a:t>APPLICATION SPECIFIC QOS REQUIREMENTS</a:t>
              </a:r>
            </a:p>
          </p:txBody>
        </p:sp>
        <p:sp>
          <p:nvSpPr>
            <p:cNvPr id="12" name="Rectangle 11"/>
            <p:cNvSpPr/>
            <p:nvPr/>
          </p:nvSpPr>
          <p:spPr>
            <a:xfrm>
              <a:off x="5220072" y="2060847"/>
              <a:ext cx="1289241" cy="492443"/>
            </a:xfrm>
            <a:prstGeom prst="rect">
              <a:avLst/>
            </a:prstGeom>
          </p:spPr>
          <p:txBody>
            <a:bodyPr wrap="none">
              <a:spAutoFit/>
            </a:bodyPr>
            <a:lstStyle/>
            <a:p>
              <a:r>
                <a:rPr lang="en-GB" b="1" u="sng" dirty="0"/>
                <a:t>Today</a:t>
              </a:r>
            </a:p>
          </p:txBody>
        </p:sp>
        <p:sp>
          <p:nvSpPr>
            <p:cNvPr id="5" name="Pentagon 4"/>
            <p:cNvSpPr/>
            <p:nvPr/>
          </p:nvSpPr>
          <p:spPr bwMode="auto">
            <a:xfrm>
              <a:off x="4192543" y="2917286"/>
              <a:ext cx="504056" cy="1440160"/>
            </a:xfrm>
            <a:prstGeom prst="homePlate">
              <a:avLst>
                <a:gd name="adj" fmla="val 56047"/>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500">
                <a:solidFill>
                  <a:schemeClr val="tx1"/>
                </a:solidFill>
                <a:latin typeface="Arial" charset="0"/>
                <a:ea typeface="ＭＳ Ｐゴシック" charset="-128"/>
              </a:endParaRPr>
            </a:p>
          </p:txBody>
        </p:sp>
      </p:grpSp>
    </p:spTree>
    <p:extLst>
      <p:ext uri="{BB962C8B-B14F-4D97-AF65-F5344CB8AC3E}">
        <p14:creationId xmlns:p14="http://schemas.microsoft.com/office/powerpoint/2010/main" val="3415225230"/>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491879" y="1701525"/>
            <a:ext cx="1903163" cy="169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6136" y="1892234"/>
            <a:ext cx="2520280" cy="149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53561" y="1892235"/>
            <a:ext cx="2450287" cy="13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49253" y="3492572"/>
            <a:ext cx="800100" cy="29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304124" y="3492572"/>
            <a:ext cx="614169" cy="29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63181" y="3450680"/>
            <a:ext cx="866244" cy="37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63240" y="3374172"/>
            <a:ext cx="600690" cy="53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928676" y="3466170"/>
            <a:ext cx="921326" cy="34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604" y="3463140"/>
            <a:ext cx="1202220" cy="35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3465568"/>
            <a:ext cx="838200" cy="34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rotWithShape="1">
          <a:blip r:embed="rId12" cstate="screen">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5150075" y="3498303"/>
            <a:ext cx="1054798" cy="28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9"/>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017544" y="3466169"/>
            <a:ext cx="960404" cy="3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Application Performance is the </a:t>
            </a:r>
            <a:r>
              <a:rPr lang="en-GB" i="1" dirty="0"/>
              <a:t>Make It or </a:t>
            </a:r>
            <a:r>
              <a:rPr lang="en-GB" i="1" dirty="0" smtClean="0"/>
              <a:t>Break </a:t>
            </a:r>
            <a:r>
              <a:rPr lang="en-GB" i="1" dirty="0"/>
              <a:t>It</a:t>
            </a:r>
            <a:endParaRPr lang="en-GB" dirty="0"/>
          </a:p>
        </p:txBody>
      </p:sp>
      <p:sp>
        <p:nvSpPr>
          <p:cNvPr id="19" name="Rectangle 18"/>
          <p:cNvSpPr/>
          <p:nvPr/>
        </p:nvSpPr>
        <p:spPr bwMode="auto">
          <a:xfrm>
            <a:off x="-828600" y="4011910"/>
            <a:ext cx="9433048" cy="746978"/>
          </a:xfrm>
          <a:prstGeom prst="rect">
            <a:avLst/>
          </a:prstGeom>
          <a:ln>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1152000" tIns="45720" rIns="91440" bIns="45720" numCol="1" rtlCol="0" anchor="ctr" anchorCtr="0" compatLnSpc="1">
            <a:prstTxWarp prst="textNoShape">
              <a:avLst/>
            </a:prstTxWarp>
          </a:bodyPr>
          <a:lstStyle/>
          <a:p>
            <a:pPr eaLnBrk="0" fontAlgn="base" hangingPunct="0">
              <a:spcBef>
                <a:spcPct val="0"/>
              </a:spcBef>
              <a:spcAft>
                <a:spcPct val="0"/>
              </a:spcAft>
            </a:pPr>
            <a:r>
              <a:rPr lang="fi-FI" sz="2400" dirty="0">
                <a:solidFill>
                  <a:srgbClr val="FFFFFF"/>
                </a:solidFill>
                <a:sym typeface="Wingdings 3"/>
              </a:rPr>
              <a:t> </a:t>
            </a:r>
            <a:r>
              <a:rPr lang="en-GB" sz="2400" dirty="0" smtClean="0">
                <a:solidFill>
                  <a:schemeClr val="accent1">
                    <a:lumMod val="60000"/>
                    <a:lumOff val="40000"/>
                  </a:schemeClr>
                </a:solidFill>
                <a:latin typeface="Arial" charset="0"/>
              </a:rPr>
              <a:t>focus on the services </a:t>
            </a:r>
            <a:r>
              <a:rPr lang="en-GB" sz="2400" dirty="0" smtClean="0">
                <a:solidFill>
                  <a:srgbClr val="FFFFFF"/>
                </a:solidFill>
                <a:latin typeface="Arial" charset="0"/>
              </a:rPr>
              <a:t>– not the networks</a:t>
            </a:r>
            <a:endParaRPr lang="en-GB" sz="2400" dirty="0">
              <a:solidFill>
                <a:srgbClr val="5AB515"/>
              </a:solidFill>
              <a:latin typeface="Arial" charset="0"/>
            </a:endParaRPr>
          </a:p>
        </p:txBody>
      </p:sp>
      <p:sp>
        <p:nvSpPr>
          <p:cNvPr id="6" name="Content Placeholder 2"/>
          <p:cNvSpPr>
            <a:spLocks noGrp="1"/>
          </p:cNvSpPr>
          <p:nvPr>
            <p:ph idx="4294967295"/>
          </p:nvPr>
        </p:nvSpPr>
        <p:spPr>
          <a:xfrm>
            <a:off x="395536" y="771550"/>
            <a:ext cx="8329364" cy="1149802"/>
          </a:xfrm>
          <a:prstGeom prst="rect">
            <a:avLst/>
          </a:prstGeom>
        </p:spPr>
        <p:txBody>
          <a:bodyPr/>
          <a:lstStyle/>
          <a:p>
            <a:pPr marL="0" indent="0">
              <a:buNone/>
            </a:pPr>
            <a:r>
              <a:rPr lang="en-GB" sz="1800" noProof="0" dirty="0" smtClean="0"/>
              <a:t>END-USERS MIND SERVICE QUALITY, NOT NW PERFORMANCE</a:t>
            </a:r>
          </a:p>
          <a:p>
            <a:pPr>
              <a:buFont typeface="Wingdings" panose="05000000000000000000" pitchFamily="2" charset="2"/>
              <a:buChar char="§"/>
            </a:pPr>
            <a:r>
              <a:rPr lang="en-GB" sz="1600" noProof="0" dirty="0" smtClean="0"/>
              <a:t>They consume VoIP, video, news, social networking, </a:t>
            </a:r>
            <a:r>
              <a:rPr lang="en-GB" sz="1600" noProof="0" dirty="0" err="1" smtClean="0"/>
              <a:t>etc</a:t>
            </a:r>
            <a:endParaRPr lang="en-GB" sz="1600" noProof="0" dirty="0" smtClean="0"/>
          </a:p>
          <a:p>
            <a:pPr>
              <a:buFont typeface="Wingdings" panose="05000000000000000000" pitchFamily="2" charset="2"/>
              <a:buChar char="§"/>
            </a:pPr>
            <a:r>
              <a:rPr lang="en-GB" sz="1600" noProof="0" dirty="0" smtClean="0"/>
              <a:t>They don’t consume average throughput</a:t>
            </a:r>
          </a:p>
        </p:txBody>
      </p:sp>
    </p:spTree>
    <p:extLst>
      <p:ext uri="{BB962C8B-B14F-4D97-AF65-F5344CB8AC3E}">
        <p14:creationId xmlns:p14="http://schemas.microsoft.com/office/powerpoint/2010/main" val="237944684"/>
      </p:ext>
    </p:extLst>
  </p:cSld>
  <p:clrMapOvr>
    <a:masterClrMapping/>
  </p:clrMapOvr>
  <p:transition spd="med"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mnitele Presentation Template 2014 (16X9)">
  <a:themeElements>
    <a:clrScheme name="Omnitele Colour Palette Reorganised (MVA)">
      <a:dk1>
        <a:srgbClr val="0F2B74"/>
      </a:dk1>
      <a:lt1>
        <a:srgbClr val="FFFFFF"/>
      </a:lt1>
      <a:dk2>
        <a:srgbClr val="0F2B74"/>
      </a:dk2>
      <a:lt2>
        <a:srgbClr val="FFFFFF"/>
      </a:lt2>
      <a:accent1>
        <a:srgbClr val="5AB515"/>
      </a:accent1>
      <a:accent2>
        <a:srgbClr val="0F2B74"/>
      </a:accent2>
      <a:accent3>
        <a:srgbClr val="467ABA"/>
      </a:accent3>
      <a:accent4>
        <a:srgbClr val="92D737"/>
      </a:accent4>
      <a:accent5>
        <a:srgbClr val="929EBF"/>
      </a:accent5>
      <a:accent6>
        <a:srgbClr val="9BCE78"/>
      </a:accent6>
      <a:hlink>
        <a:srgbClr val="467ABA"/>
      </a:hlink>
      <a:folHlink>
        <a:srgbClr val="467ABA"/>
      </a:folHlink>
    </a:clrScheme>
    <a:fontScheme name="Omnitele font 2011_sugges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mnitele Presentation Template" id="{BE98A1C2-84EF-455A-8385-A3B9EBD6C06A}" vid="{53DBF90C-6E68-428E-9263-B4214D6165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E235A1C32222409603D880470446DA" ma:contentTypeVersion="1" ma:contentTypeDescription="Create a new document." ma:contentTypeScope="" ma:versionID="98f1a2bddcfa72dc2b0839474b2713ab">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142DBF-B338-4EB0-9C36-A1D20ACEC6E9}"/>
</file>

<file path=customXml/itemProps2.xml><?xml version="1.0" encoding="utf-8"?>
<ds:datastoreItem xmlns:ds="http://schemas.openxmlformats.org/officeDocument/2006/customXml" ds:itemID="{D1F17B58-EC3B-4AA8-A1B4-6ADE1EA71AF9}"/>
</file>

<file path=customXml/itemProps3.xml><?xml version="1.0" encoding="utf-8"?>
<ds:datastoreItem xmlns:ds="http://schemas.openxmlformats.org/officeDocument/2006/customXml" ds:itemID="{7E869FB1-4B94-4770-8930-17AE25A20169}"/>
</file>

<file path=docProps/app.xml><?xml version="1.0" encoding="utf-8"?>
<Properties xmlns="http://schemas.openxmlformats.org/officeDocument/2006/extended-properties" xmlns:vt="http://schemas.openxmlformats.org/officeDocument/2006/docPropsVTypes">
  <Template>blank</Template>
  <TotalTime>4066</TotalTime>
  <Words>2029</Words>
  <Application>Microsoft Office PowerPoint</Application>
  <PresentationFormat>On-screen Show (16:9)</PresentationFormat>
  <Paragraphs>412</Paragraphs>
  <Slides>39</Slides>
  <Notes>10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ＭＳ Ｐゴシック</vt:lpstr>
      <vt:lpstr>Arial</vt:lpstr>
      <vt:lpstr>Calibri</vt:lpstr>
      <vt:lpstr>Courier New</vt:lpstr>
      <vt:lpstr>Tahoma</vt:lpstr>
      <vt:lpstr>Times New Roman</vt:lpstr>
      <vt:lpstr>Univers</vt:lpstr>
      <vt:lpstr>Verdana</vt:lpstr>
      <vt:lpstr>Wingdings</vt:lpstr>
      <vt:lpstr>Wingdings 3</vt:lpstr>
      <vt:lpstr>Omnitele Presentation Template 2014 (16X9)</vt:lpstr>
      <vt:lpstr>QoE and QoS Monitoring / Measuring in Broadband Internet Networks</vt:lpstr>
      <vt:lpstr>PowerPoint Presentation</vt:lpstr>
      <vt:lpstr>PowerPoint Presentation</vt:lpstr>
      <vt:lpstr>PowerPoint Presentation</vt:lpstr>
      <vt:lpstr>PowerPoint Presentation</vt:lpstr>
      <vt:lpstr>Quality of Service / Quality of Experience / voice</vt:lpstr>
      <vt:lpstr>Quality of Service / Quality of Experience / data</vt:lpstr>
      <vt:lpstr>Paradigm Shift Required in QoS Measurements</vt:lpstr>
      <vt:lpstr>Application Performance is the Make It or Break It</vt:lpstr>
      <vt:lpstr>PowerPoint Presentation</vt:lpstr>
      <vt:lpstr>PowerPoint Presentation</vt:lpstr>
      <vt:lpstr>Diverging Promise, Delivery and Expectation</vt:lpstr>
      <vt:lpstr>PowerPoint Presentation</vt:lpstr>
      <vt:lpstr>PowerPoint Presentation</vt:lpstr>
      <vt:lpstr>PowerPoint Presentation</vt:lpstr>
      <vt:lpstr>introduction | problem setting</vt:lpstr>
      <vt:lpstr>PowerPoint Presentation</vt:lpstr>
      <vt:lpstr>Let’s explore briefly some typical QoS / QoE tooling frameworks…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Basics | QoS Framework Suggested by ETSI </vt:lpstr>
      <vt:lpstr>From KPIs to End-user QoS…</vt:lpstr>
      <vt:lpstr>WWW &amp; Video dominate usage!</vt:lpstr>
      <vt:lpstr>Bitrate impact on Web Browsing QoS</vt:lpstr>
      <vt:lpstr>Let’s take a dive into WWW browsing Quality of Experience…</vt:lpstr>
      <vt:lpstr>PowerPoint Presentation</vt:lpstr>
      <vt:lpstr>PowerPoint Presentation</vt:lpstr>
      <vt:lpstr>PowerPoint Presentation</vt:lpstr>
      <vt:lpstr>PowerPoint Presentation</vt:lpstr>
      <vt:lpstr>PowerPoint Presentation</vt:lpstr>
      <vt:lpstr>Session conclusions &amp; key messages</vt:lpstr>
      <vt:lpstr>End-User Quality Surveys</vt:lpstr>
      <vt:lpstr>End of Session …</vt:lpstr>
      <vt:lpstr>Any further enquiries:</vt:lpstr>
    </vt:vector>
  </TitlesOfParts>
  <Company>Omnitele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Mikko Valtonen</dc:creator>
  <cp:lastModifiedBy>Seppo Lohikko</cp:lastModifiedBy>
  <cp:revision>377</cp:revision>
  <cp:lastPrinted>2014-04-10T08:16:21Z</cp:lastPrinted>
  <dcterms:created xsi:type="dcterms:W3CDTF">2014-01-23T13:47:11Z</dcterms:created>
  <dcterms:modified xsi:type="dcterms:W3CDTF">2014-04-15T08:25:07Z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0x010100EDE235A1C32222409603D880470446DA</vt:lpwstr>
  </property>
</Properties>
</file>