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22.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2.xml" ContentType="application/vnd.openxmlformats-officedocument.presentationml.notes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2.xml" ContentType="application/vnd.openxmlformats-officedocument.presentationml.slideLayout+xml"/>
  <Override PartName="/ppt/notesSlides/notesSlide5.xml" ContentType="application/vnd.openxmlformats-officedocument.presentationml.notesSlide+xml"/>
  <Override PartName="/ppt/notesSlides/notesSlide7.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Slides/notesSlide6.xml" ContentType="application/vnd.openxmlformats-officedocument.presentationml.notesSlide+xml"/>
  <Override PartName="/ppt/slideLayouts/slideLayout3.xml" ContentType="application/vnd.openxmlformats-officedocument.presentationml.slideLayout+xml"/>
  <Override PartName="/ppt/notesSlides/notesSlide9.xml" ContentType="application/vnd.openxmlformats-officedocument.presentationml.notesSlide+xml"/>
  <Override PartName="/ppt/slideLayouts/slideLayout4.xml" ContentType="application/vnd.openxmlformats-officedocument.presentationml.slideLayout+xml"/>
  <Override PartName="/ppt/notesSlides/notesSlide10.xml" ContentType="application/vnd.openxmlformats-officedocument.presentationml.notesSlide+xml"/>
  <Override PartName="/ppt/notesSlides/notesSlide8.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handoutMasters/handoutMaster1.xml" ContentType="application/vnd.openxmlformats-officedocument.presentationml.handoutMaster+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8"/>
  </p:notesMasterIdLst>
  <p:handoutMasterIdLst>
    <p:handoutMasterId r:id="rId29"/>
  </p:handoutMasterIdLst>
  <p:sldIdLst>
    <p:sldId id="458" r:id="rId2"/>
    <p:sldId id="445" r:id="rId3"/>
    <p:sldId id="417" r:id="rId4"/>
    <p:sldId id="418" r:id="rId5"/>
    <p:sldId id="419" r:id="rId6"/>
    <p:sldId id="420" r:id="rId7"/>
    <p:sldId id="416" r:id="rId8"/>
    <p:sldId id="437" r:id="rId9"/>
    <p:sldId id="421" r:id="rId10"/>
    <p:sldId id="422" r:id="rId11"/>
    <p:sldId id="423" r:id="rId12"/>
    <p:sldId id="424" r:id="rId13"/>
    <p:sldId id="425" r:id="rId14"/>
    <p:sldId id="426" r:id="rId15"/>
    <p:sldId id="427" r:id="rId16"/>
    <p:sldId id="438" r:id="rId17"/>
    <p:sldId id="428" r:id="rId18"/>
    <p:sldId id="429" r:id="rId19"/>
    <p:sldId id="430" r:id="rId20"/>
    <p:sldId id="441" r:id="rId21"/>
    <p:sldId id="431" r:id="rId22"/>
    <p:sldId id="459" r:id="rId23"/>
    <p:sldId id="446" r:id="rId24"/>
    <p:sldId id="456" r:id="rId25"/>
    <p:sldId id="457" r:id="rId26"/>
    <p:sldId id="435" r:id="rId27"/>
  </p:sldIdLst>
  <p:sldSz cx="9144000" cy="6858000" type="screen4x3"/>
  <p:notesSz cx="6669088" cy="9928225"/>
  <p:defaultTextStyle>
    <a:defPPr>
      <a:defRPr lang="en-US"/>
    </a:defPPr>
    <a:lvl1pPr algn="l" rtl="0" eaLnBrk="0" fontAlgn="base" hangingPunct="0">
      <a:spcBef>
        <a:spcPct val="0"/>
      </a:spcBef>
      <a:spcAft>
        <a:spcPct val="0"/>
      </a:spcAft>
      <a:defRPr sz="32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32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32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32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3200" kern="1200">
        <a:solidFill>
          <a:schemeClr val="tx1"/>
        </a:solidFill>
        <a:latin typeface="Verdana" pitchFamily="34" charset="0"/>
        <a:ea typeface="+mn-ea"/>
        <a:cs typeface="+mn-cs"/>
      </a:defRPr>
    </a:lvl5pPr>
    <a:lvl6pPr marL="2286000" algn="l" defTabSz="914400" rtl="0" eaLnBrk="1" latinLnBrk="0" hangingPunct="1">
      <a:defRPr sz="3200" kern="1200">
        <a:solidFill>
          <a:schemeClr val="tx1"/>
        </a:solidFill>
        <a:latin typeface="Verdana" pitchFamily="34" charset="0"/>
        <a:ea typeface="+mn-ea"/>
        <a:cs typeface="+mn-cs"/>
      </a:defRPr>
    </a:lvl6pPr>
    <a:lvl7pPr marL="2743200" algn="l" defTabSz="914400" rtl="0" eaLnBrk="1" latinLnBrk="0" hangingPunct="1">
      <a:defRPr sz="3200" kern="1200">
        <a:solidFill>
          <a:schemeClr val="tx1"/>
        </a:solidFill>
        <a:latin typeface="Verdana" pitchFamily="34" charset="0"/>
        <a:ea typeface="+mn-ea"/>
        <a:cs typeface="+mn-cs"/>
      </a:defRPr>
    </a:lvl7pPr>
    <a:lvl8pPr marL="3200400" algn="l" defTabSz="914400" rtl="0" eaLnBrk="1" latinLnBrk="0" hangingPunct="1">
      <a:defRPr sz="3200" kern="1200">
        <a:solidFill>
          <a:schemeClr val="tx1"/>
        </a:solidFill>
        <a:latin typeface="Verdana" pitchFamily="34" charset="0"/>
        <a:ea typeface="+mn-ea"/>
        <a:cs typeface="+mn-cs"/>
      </a:defRPr>
    </a:lvl8pPr>
    <a:lvl9pPr marL="3657600" algn="l" defTabSz="914400" rtl="0" eaLnBrk="1" latinLnBrk="0" hangingPunct="1">
      <a:defRPr sz="3200"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438A"/>
    <a:srgbClr val="000066"/>
    <a:srgbClr val="FF3300"/>
    <a:srgbClr val="525152"/>
    <a:srgbClr val="0099CC"/>
    <a:srgbClr val="33CC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142" autoAdjust="0"/>
    <p:restoredTop sz="71696" autoAdjust="0"/>
  </p:normalViewPr>
  <p:slideViewPr>
    <p:cSldViewPr>
      <p:cViewPr varScale="1">
        <p:scale>
          <a:sx n="107" d="100"/>
          <a:sy n="107" d="100"/>
        </p:scale>
        <p:origin x="-90" y="-204"/>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2334" y="-96"/>
      </p:cViewPr>
      <p:guideLst>
        <p:guide orient="horz" pos="3128"/>
        <p:guide pos="210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36"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openxmlformats.org/officeDocument/2006/relationships/customXml" Target="../customXml/item2.xml"/><Relationship Id="rId8" Type="http://schemas.openxmlformats.org/officeDocument/2006/relationships/slide" Target="slides/slide7.xml"/></Relationships>
</file>

<file path=ppt/_rels/viewProps.xml.rels><?xml version="1.0" encoding="UTF-8" standalone="yes"?>
<Relationships xmlns="http://schemas.openxmlformats.org/package/2006/relationships"><Relationship Id="rId1"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sz="quarter" idx="1"/>
          </p:nvPr>
        </p:nvSpPr>
        <p:spPr bwMode="auto">
          <a:xfrm>
            <a:off x="377825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8676" name="Rectangle 4"/>
          <p:cNvSpPr>
            <a:spLocks noGrp="1" noChangeArrowheads="1"/>
          </p:cNvSpPr>
          <p:nvPr>
            <p:ph type="ftr" sz="quarter" idx="2"/>
          </p:nvPr>
        </p:nvSpPr>
        <p:spPr bwMode="auto">
          <a:xfrm>
            <a:off x="0" y="9431338"/>
            <a:ext cx="2890838"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7" name="Rectangle 5"/>
          <p:cNvSpPr>
            <a:spLocks noGrp="1" noChangeArrowheads="1"/>
          </p:cNvSpPr>
          <p:nvPr>
            <p:ph type="sldNum" sz="quarter" idx="3"/>
          </p:nvPr>
        </p:nvSpPr>
        <p:spPr bwMode="auto">
          <a:xfrm>
            <a:off x="3778250" y="9431338"/>
            <a:ext cx="2890838"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E823C1C-C8C9-4E9C-B330-4E63E750AB4F}" type="slidenum">
              <a:rPr lang="en-US"/>
              <a:pPr>
                <a:defRPr/>
              </a:pPr>
              <a:t>‹#›</a:t>
            </a:fld>
            <a:endParaRPr lang="en-US"/>
          </a:p>
        </p:txBody>
      </p:sp>
    </p:spTree>
    <p:extLst>
      <p:ext uri="{BB962C8B-B14F-4D97-AF65-F5344CB8AC3E}">
        <p14:creationId xmlns:p14="http://schemas.microsoft.com/office/powerpoint/2010/main" val="42635325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8131" name="Rectangle 3"/>
          <p:cNvSpPr>
            <a:spLocks noGrp="1" noChangeArrowheads="1"/>
          </p:cNvSpPr>
          <p:nvPr>
            <p:ph type="dt" idx="1"/>
          </p:nvPr>
        </p:nvSpPr>
        <p:spPr bwMode="auto">
          <a:xfrm>
            <a:off x="377825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7892" name="Rectangle 4"/>
          <p:cNvSpPr>
            <a:spLocks noGrp="1" noRot="1" noChangeAspect="1" noChangeArrowheads="1" noTextEdit="1"/>
          </p:cNvSpPr>
          <p:nvPr>
            <p:ph type="sldImg" idx="2"/>
          </p:nvPr>
        </p:nvSpPr>
        <p:spPr bwMode="auto">
          <a:xfrm>
            <a:off x="852488" y="744538"/>
            <a:ext cx="4964112"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3" name="Rectangle 5"/>
          <p:cNvSpPr>
            <a:spLocks noGrp="1" noChangeArrowheads="1"/>
          </p:cNvSpPr>
          <p:nvPr>
            <p:ph type="body" sz="quarter" idx="3"/>
          </p:nvPr>
        </p:nvSpPr>
        <p:spPr bwMode="auto">
          <a:xfrm>
            <a:off x="889000" y="4714875"/>
            <a:ext cx="4891088" cy="44688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9431338"/>
            <a:ext cx="2890838"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8135" name="Rectangle 7"/>
          <p:cNvSpPr>
            <a:spLocks noGrp="1" noChangeArrowheads="1"/>
          </p:cNvSpPr>
          <p:nvPr>
            <p:ph type="sldNum" sz="quarter" idx="5"/>
          </p:nvPr>
        </p:nvSpPr>
        <p:spPr bwMode="auto">
          <a:xfrm>
            <a:off x="3778250" y="9431338"/>
            <a:ext cx="2890838"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A537005B-2344-4F54-B2F0-E778B9C341F4}" type="slidenum">
              <a:rPr lang="en-US"/>
              <a:pPr>
                <a:defRPr/>
              </a:pPr>
              <a:t>‹#›</a:t>
            </a:fld>
            <a:endParaRPr lang="en-US"/>
          </a:p>
        </p:txBody>
      </p:sp>
    </p:spTree>
    <p:extLst>
      <p:ext uri="{BB962C8B-B14F-4D97-AF65-F5344CB8AC3E}">
        <p14:creationId xmlns:p14="http://schemas.microsoft.com/office/powerpoint/2010/main" val="38384713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Arial" charset="0"/>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Arial" charset="0"/>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001D8424-268D-4AC3-9FE4-8578D91B10BC}" type="slidenum">
              <a:rPr lang="en-US" altLang="en-US" sz="1200" smtClean="0"/>
              <a:pPr/>
              <a:t>1</a:t>
            </a:fld>
            <a:endParaRPr lang="en-US" altLang="en-US" sz="1200"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Verdana" pitchFamily="34" charset="0"/>
                <a:cs typeface="Arial" pitchFamily="34" charset="0"/>
              </a:defRPr>
            </a:lvl1pPr>
            <a:lvl2pPr marL="742950" indent="-285750">
              <a:spcBef>
                <a:spcPct val="30000"/>
              </a:spcBef>
              <a:defRPr sz="1200">
                <a:solidFill>
                  <a:schemeClr val="tx1"/>
                </a:solidFill>
                <a:latin typeface="Verdana" pitchFamily="34" charset="0"/>
                <a:cs typeface="Arial" pitchFamily="34" charset="0"/>
              </a:defRPr>
            </a:lvl2pPr>
            <a:lvl3pPr marL="1143000" indent="-228600">
              <a:spcBef>
                <a:spcPct val="30000"/>
              </a:spcBef>
              <a:defRPr sz="1200">
                <a:solidFill>
                  <a:schemeClr val="tx1"/>
                </a:solidFill>
                <a:latin typeface="Verdana" pitchFamily="34" charset="0"/>
                <a:cs typeface="Arial" pitchFamily="34" charset="0"/>
              </a:defRPr>
            </a:lvl3pPr>
            <a:lvl4pPr marL="1600200" indent="-228600">
              <a:spcBef>
                <a:spcPct val="30000"/>
              </a:spcBef>
              <a:defRPr sz="1200">
                <a:solidFill>
                  <a:schemeClr val="tx1"/>
                </a:solidFill>
                <a:latin typeface="Verdana" pitchFamily="34" charset="0"/>
                <a:cs typeface="Arial" pitchFamily="34" charset="0"/>
              </a:defRPr>
            </a:lvl4pPr>
            <a:lvl5pPr marL="2057400" indent="-228600">
              <a:spcBef>
                <a:spcPct val="30000"/>
              </a:spcBef>
              <a:defRPr sz="1200">
                <a:solidFill>
                  <a:schemeClr val="tx1"/>
                </a:solidFill>
                <a:latin typeface="Verdana" pitchFamily="34" charset="0"/>
                <a:cs typeface="Arial" pitchFamily="34" charset="0"/>
              </a:defRPr>
            </a:lvl5pPr>
            <a:lvl6pPr marL="2514600" indent="-228600" eaLnBrk="0" fontAlgn="base" hangingPunct="0">
              <a:spcBef>
                <a:spcPct val="30000"/>
              </a:spcBef>
              <a:spcAft>
                <a:spcPct val="0"/>
              </a:spcAft>
              <a:defRPr sz="1200">
                <a:solidFill>
                  <a:schemeClr val="tx1"/>
                </a:solidFill>
                <a:latin typeface="Verdana" pitchFamily="34" charset="0"/>
                <a:cs typeface="Arial" pitchFamily="34" charset="0"/>
              </a:defRPr>
            </a:lvl6pPr>
            <a:lvl7pPr marL="2971800" indent="-228600" eaLnBrk="0" fontAlgn="base" hangingPunct="0">
              <a:spcBef>
                <a:spcPct val="30000"/>
              </a:spcBef>
              <a:spcAft>
                <a:spcPct val="0"/>
              </a:spcAft>
              <a:defRPr sz="1200">
                <a:solidFill>
                  <a:schemeClr val="tx1"/>
                </a:solidFill>
                <a:latin typeface="Verdana" pitchFamily="34" charset="0"/>
                <a:cs typeface="Arial" pitchFamily="34" charset="0"/>
              </a:defRPr>
            </a:lvl7pPr>
            <a:lvl8pPr marL="3429000" indent="-228600" eaLnBrk="0" fontAlgn="base" hangingPunct="0">
              <a:spcBef>
                <a:spcPct val="30000"/>
              </a:spcBef>
              <a:spcAft>
                <a:spcPct val="0"/>
              </a:spcAft>
              <a:defRPr sz="1200">
                <a:solidFill>
                  <a:schemeClr val="tx1"/>
                </a:solidFill>
                <a:latin typeface="Verdana" pitchFamily="34" charset="0"/>
                <a:cs typeface="Arial" pitchFamily="34" charset="0"/>
              </a:defRPr>
            </a:lvl8pPr>
            <a:lvl9pPr marL="3886200" indent="-228600" eaLnBrk="0" fontAlgn="base" hangingPunct="0">
              <a:spcBef>
                <a:spcPct val="30000"/>
              </a:spcBef>
              <a:spcAft>
                <a:spcPct val="0"/>
              </a:spcAft>
              <a:defRPr sz="1200">
                <a:solidFill>
                  <a:schemeClr val="tx1"/>
                </a:solidFill>
                <a:latin typeface="Verdana" pitchFamily="34" charset="0"/>
                <a:cs typeface="Arial" pitchFamily="34" charset="0"/>
              </a:defRPr>
            </a:lvl9pPr>
          </a:lstStyle>
          <a:p>
            <a:pPr>
              <a:spcBef>
                <a:spcPct val="0"/>
              </a:spcBef>
            </a:pPr>
            <a:fld id="{AF96718D-E641-4BE1-B26B-EED03F154374}" type="slidenum">
              <a:rPr lang="ja-JP" altLang="en-US" smtClean="0"/>
              <a:pPr>
                <a:spcBef>
                  <a:spcPct val="0"/>
                </a:spcBef>
              </a:pPr>
              <a:t>26</a:t>
            </a:fld>
            <a:endParaRPr lang="en-US" altLang="ja-JP" smtClean="0"/>
          </a:p>
        </p:txBody>
      </p:sp>
      <p:sp>
        <p:nvSpPr>
          <p:cNvPr id="48131" name="Rectangle 2"/>
          <p:cNvSpPr>
            <a:spLocks noGrp="1" noRot="1" noChangeAspect="1" noChangeArrowheads="1" noTextEdit="1"/>
          </p:cNvSpPr>
          <p:nvPr>
            <p:ph type="sldImg"/>
          </p:nvPr>
        </p:nvSpPr>
        <p:spPr>
          <a:xfrm>
            <a:off x="854075" y="744538"/>
            <a:ext cx="4960938" cy="3722687"/>
          </a:xfrm>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xfrm>
            <a:off x="854075" y="744538"/>
            <a:ext cx="4960938" cy="3722687"/>
          </a:xfrm>
          <a:ln/>
        </p:spPr>
      </p:sp>
      <p:sp>
        <p:nvSpPr>
          <p:cNvPr id="399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cs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C96FD31B-ADEA-4F18-A7FF-742F2F266FAD}" type="slidenum">
              <a:rPr lang="en-US" altLang="en-US" sz="1200" smtClean="0"/>
              <a:pPr/>
              <a:t>9</a:t>
            </a:fld>
            <a:endParaRPr lang="en-US" altLang="en-US" sz="1200" smtClean="0"/>
          </a:p>
        </p:txBody>
      </p:sp>
      <p:sp>
        <p:nvSpPr>
          <p:cNvPr id="40963" name="Rectangle 2"/>
          <p:cNvSpPr>
            <a:spLocks noGrp="1" noRot="1" noChangeAspect="1" noChangeArrowheads="1" noTextEdit="1"/>
          </p:cNvSpPr>
          <p:nvPr>
            <p:ph type="sldImg"/>
          </p:nvPr>
        </p:nvSpPr>
        <p:spPr>
          <a:xfrm>
            <a:off x="854075" y="744538"/>
            <a:ext cx="4960938" cy="3722687"/>
          </a:xfrm>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cs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E87EC01C-C9FF-4C07-B73F-5B4F3C7194B0}" type="slidenum">
              <a:rPr lang="en-US" altLang="en-US" sz="1200" smtClean="0"/>
              <a:pPr/>
              <a:t>10</a:t>
            </a:fld>
            <a:endParaRPr lang="en-US" altLang="en-US" sz="1200" smtClean="0"/>
          </a:p>
        </p:txBody>
      </p:sp>
      <p:sp>
        <p:nvSpPr>
          <p:cNvPr id="41987" name="Rectangle 2"/>
          <p:cNvSpPr>
            <a:spLocks noGrp="1" noRot="1" noChangeAspect="1" noChangeArrowheads="1" noTextEdit="1"/>
          </p:cNvSpPr>
          <p:nvPr>
            <p:ph type="sldImg"/>
          </p:nvPr>
        </p:nvSpPr>
        <p:spPr>
          <a:xfrm>
            <a:off x="854075" y="744538"/>
            <a:ext cx="4960938" cy="3722687"/>
          </a:xfrm>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cs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0816E3A3-A8EA-4E59-BD6E-A024C79B1835}" type="slidenum">
              <a:rPr lang="en-US" altLang="en-US" sz="1200" smtClean="0"/>
              <a:pPr/>
              <a:t>11</a:t>
            </a:fld>
            <a:endParaRPr lang="en-US" altLang="en-US" sz="1200" smtClean="0"/>
          </a:p>
        </p:txBody>
      </p:sp>
      <p:sp>
        <p:nvSpPr>
          <p:cNvPr id="43011" name="Rectangle 2"/>
          <p:cNvSpPr>
            <a:spLocks noGrp="1" noRot="1" noChangeAspect="1" noChangeArrowheads="1" noTextEdit="1"/>
          </p:cNvSpPr>
          <p:nvPr>
            <p:ph type="sldImg"/>
          </p:nvPr>
        </p:nvSpPr>
        <p:spPr>
          <a:xfrm>
            <a:off x="854075" y="744538"/>
            <a:ext cx="4960938" cy="3722687"/>
          </a:xfrm>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cs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A2570506-95A7-41C6-A656-5171D8936544}" type="slidenum">
              <a:rPr lang="en-US" altLang="en-US" sz="1200" smtClean="0"/>
              <a:pPr/>
              <a:t>12</a:t>
            </a:fld>
            <a:endParaRPr lang="en-US" altLang="en-US" sz="1200" smtClean="0"/>
          </a:p>
        </p:txBody>
      </p:sp>
      <p:sp>
        <p:nvSpPr>
          <p:cNvPr id="44035" name="Rectangle 2"/>
          <p:cNvSpPr>
            <a:spLocks noGrp="1" noRot="1" noChangeAspect="1" noChangeArrowheads="1" noTextEdit="1"/>
          </p:cNvSpPr>
          <p:nvPr>
            <p:ph type="sldImg"/>
          </p:nvPr>
        </p:nvSpPr>
        <p:spPr>
          <a:xfrm>
            <a:off x="854075" y="744538"/>
            <a:ext cx="4960938" cy="3722687"/>
          </a:xfrm>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cs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10DE639B-8E40-4386-A6DB-B23559924B1C}" type="slidenum">
              <a:rPr lang="en-US" altLang="en-US" sz="1200" smtClean="0"/>
              <a:pPr/>
              <a:t>13</a:t>
            </a:fld>
            <a:endParaRPr lang="en-US" altLang="en-US" sz="1200" smtClean="0"/>
          </a:p>
        </p:txBody>
      </p:sp>
      <p:sp>
        <p:nvSpPr>
          <p:cNvPr id="45059" name="Rectangle 2"/>
          <p:cNvSpPr>
            <a:spLocks noGrp="1" noRot="1" noChangeAspect="1" noChangeArrowheads="1" noTextEdit="1"/>
          </p:cNvSpPr>
          <p:nvPr>
            <p:ph type="sldImg"/>
          </p:nvPr>
        </p:nvSpPr>
        <p:spPr>
          <a:xfrm>
            <a:off x="854075" y="744538"/>
            <a:ext cx="4960938" cy="3722687"/>
          </a:xfrm>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cs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1F66E0F0-6182-444B-8A3A-D7069A080839}" type="slidenum">
              <a:rPr lang="en-US" altLang="en-US" sz="1200" smtClean="0"/>
              <a:pPr/>
              <a:t>14</a:t>
            </a:fld>
            <a:endParaRPr lang="en-US" altLang="en-US" sz="1200" smtClean="0"/>
          </a:p>
        </p:txBody>
      </p:sp>
      <p:sp>
        <p:nvSpPr>
          <p:cNvPr id="46083" name="Rectangle 2"/>
          <p:cNvSpPr>
            <a:spLocks noGrp="1" noRot="1" noChangeAspect="1" noChangeArrowheads="1" noTextEdit="1"/>
          </p:cNvSpPr>
          <p:nvPr>
            <p:ph type="sldImg"/>
          </p:nvPr>
        </p:nvSpPr>
        <p:spPr>
          <a:xfrm>
            <a:off x="854075" y="744538"/>
            <a:ext cx="4960938" cy="3722687"/>
          </a:xfrm>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cs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49E74560-8291-4088-9483-F5702D5BBB04}" type="slidenum">
              <a:rPr lang="en-US" altLang="en-US" sz="1200" smtClean="0"/>
              <a:pPr/>
              <a:t>15</a:t>
            </a:fld>
            <a:endParaRPr lang="en-US" altLang="en-US" sz="1200" smtClean="0"/>
          </a:p>
        </p:txBody>
      </p:sp>
      <p:sp>
        <p:nvSpPr>
          <p:cNvPr id="47107" name="Rectangle 2"/>
          <p:cNvSpPr>
            <a:spLocks noGrp="1" noRot="1" noChangeAspect="1" noChangeArrowheads="1" noTextEdit="1"/>
          </p:cNvSpPr>
          <p:nvPr>
            <p:ph type="sldImg"/>
          </p:nvPr>
        </p:nvSpPr>
        <p:spPr>
          <a:xfrm>
            <a:off x="854075" y="744538"/>
            <a:ext cx="4960938" cy="3722687"/>
          </a:xfrm>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Watermark"/>
          <p:cNvPicPr>
            <a:picLocks noChangeAspect="1" noChangeArrowheads="1"/>
          </p:cNvPicPr>
          <p:nvPr/>
        </p:nvPicPr>
        <p:blipFill>
          <a:blip r:embed="rId2" cstate="print">
            <a:extLst>
              <a:ext uri="{28A0092B-C50C-407E-A947-70E740481C1C}">
                <a14:useLocalDpi xmlns:a14="http://schemas.microsoft.com/office/drawing/2010/main" val="0"/>
              </a:ext>
            </a:extLst>
          </a:blip>
          <a:srcRect l="6723" b="12773"/>
          <a:stretch>
            <a:fillRect/>
          </a:stretch>
        </p:blipFill>
        <p:spPr bwMode="auto">
          <a:xfrm>
            <a:off x="26988" y="765175"/>
            <a:ext cx="6467475" cy="609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6"/>
          <p:cNvSpPr txBox="1">
            <a:spLocks noChangeArrowheads="1"/>
          </p:cNvSpPr>
          <p:nvPr/>
        </p:nvSpPr>
        <p:spPr bwMode="auto">
          <a:xfrm>
            <a:off x="8027988" y="6237288"/>
            <a:ext cx="184150" cy="365125"/>
          </a:xfrm>
          <a:prstGeom prst="rect">
            <a:avLst/>
          </a:prstGeom>
          <a:noFill/>
          <a:ln>
            <a:noFill/>
          </a:ln>
          <a:extLst/>
        </p:spPr>
        <p:txBody>
          <a:bodyPr wrap="none">
            <a:spAutoFit/>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lnSpc>
                <a:spcPct val="90000"/>
              </a:lnSpc>
              <a:defRPr/>
            </a:pPr>
            <a:r>
              <a:rPr lang="en-US" sz="1000" smtClean="0">
                <a:solidFill>
                  <a:schemeClr val="bg1"/>
                </a:solidFill>
                <a:latin typeface="Univers" pitchFamily="34" charset="0"/>
              </a:rPr>
              <a:t/>
            </a:r>
            <a:br>
              <a:rPr lang="en-US" sz="1000" smtClean="0">
                <a:solidFill>
                  <a:schemeClr val="bg1"/>
                </a:solidFill>
                <a:latin typeface="Univers" pitchFamily="34" charset="0"/>
              </a:rPr>
            </a:br>
            <a:endParaRPr lang="en-US" sz="1000" smtClean="0">
              <a:solidFill>
                <a:schemeClr val="bg1"/>
              </a:solidFill>
              <a:latin typeface="Univers" pitchFamily="34" charset="0"/>
            </a:endParaRPr>
          </a:p>
        </p:txBody>
      </p:sp>
      <p:sp>
        <p:nvSpPr>
          <p:cNvPr id="6" name="Rectangle 7"/>
          <p:cNvSpPr>
            <a:spLocks noChangeArrowheads="1"/>
          </p:cNvSpPr>
          <p:nvPr/>
        </p:nvSpPr>
        <p:spPr bwMode="auto">
          <a:xfrm>
            <a:off x="6426200" y="4343400"/>
            <a:ext cx="52388"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defRPr/>
            </a:pPr>
            <a:r>
              <a:rPr lang="en-US" altLang="en-US" sz="1200" b="1" smtClean="0">
                <a:solidFill>
                  <a:srgbClr val="0C4B84"/>
                </a:solidFill>
              </a:rPr>
              <a:t> </a:t>
            </a:r>
            <a:endParaRPr lang="en-US" altLang="en-US" sz="2400" smtClean="0"/>
          </a:p>
        </p:txBody>
      </p:sp>
      <p:sp>
        <p:nvSpPr>
          <p:cNvPr id="7" name="Rectangle 8"/>
          <p:cNvSpPr>
            <a:spLocks noChangeArrowheads="1"/>
          </p:cNvSpPr>
          <p:nvPr/>
        </p:nvSpPr>
        <p:spPr bwMode="auto">
          <a:xfrm>
            <a:off x="7319963" y="4524375"/>
            <a:ext cx="52387"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defRPr/>
            </a:pPr>
            <a:r>
              <a:rPr lang="en-US" altLang="en-US" sz="1200" b="1" smtClean="0">
                <a:solidFill>
                  <a:srgbClr val="0C4B84"/>
                </a:solidFill>
              </a:rPr>
              <a:t> </a:t>
            </a:r>
            <a:endParaRPr lang="en-US" altLang="en-US" sz="2400" smtClean="0"/>
          </a:p>
        </p:txBody>
      </p:sp>
      <p:sp>
        <p:nvSpPr>
          <p:cNvPr id="8" name="Rectangle 9"/>
          <p:cNvSpPr>
            <a:spLocks noChangeArrowheads="1"/>
          </p:cNvSpPr>
          <p:nvPr/>
        </p:nvSpPr>
        <p:spPr bwMode="auto">
          <a:xfrm>
            <a:off x="5280025" y="4802188"/>
            <a:ext cx="444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defRPr/>
            </a:pPr>
            <a:r>
              <a:rPr lang="en-US" altLang="en-US" sz="1000" smtClean="0">
                <a:solidFill>
                  <a:srgbClr val="000000"/>
                </a:solidFill>
              </a:rPr>
              <a:t> </a:t>
            </a:r>
            <a:endParaRPr lang="en-US" altLang="en-US" sz="2400" smtClean="0"/>
          </a:p>
        </p:txBody>
      </p:sp>
      <p:sp>
        <p:nvSpPr>
          <p:cNvPr id="9" name="AutoShape 18" descr="image002"/>
          <p:cNvSpPr>
            <a:spLocks noChangeAspect="1" noChangeArrowheads="1"/>
          </p:cNvSpPr>
          <p:nvPr userDrawn="1"/>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defRPr/>
            </a:pPr>
            <a:endParaRPr lang="en-GB" altLang="en-US" smtClean="0"/>
          </a:p>
        </p:txBody>
      </p:sp>
      <p:sp>
        <p:nvSpPr>
          <p:cNvPr id="10" name="AutoShape 20" descr="image002"/>
          <p:cNvSpPr>
            <a:spLocks noChangeAspect="1" noChangeArrowheads="1"/>
          </p:cNvSpPr>
          <p:nvPr userDrawn="1"/>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defRPr/>
            </a:pPr>
            <a:endParaRPr lang="en-GB" altLang="en-US" smtClean="0"/>
          </a:p>
        </p:txBody>
      </p:sp>
      <p:sp>
        <p:nvSpPr>
          <p:cNvPr id="11" name="AutoShape 23" descr="image002"/>
          <p:cNvSpPr>
            <a:spLocks noChangeAspect="1" noChangeArrowheads="1"/>
          </p:cNvSpPr>
          <p:nvPr userDrawn="1"/>
        </p:nvSpPr>
        <p:spPr bwMode="auto">
          <a:xfrm>
            <a:off x="200025" y="460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defRPr/>
            </a:pPr>
            <a:endParaRPr lang="en-GB" altLang="en-US" smtClean="0"/>
          </a:p>
        </p:txBody>
      </p:sp>
      <p:sp>
        <p:nvSpPr>
          <p:cNvPr id="12" name="AutoShape 25" descr="image002"/>
          <p:cNvSpPr>
            <a:spLocks noChangeAspect="1" noChangeArrowheads="1"/>
          </p:cNvSpPr>
          <p:nvPr userDrawn="1"/>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defRPr/>
            </a:pPr>
            <a:endParaRPr lang="en-GB" altLang="en-US" smtClean="0"/>
          </a:p>
        </p:txBody>
      </p:sp>
      <p:pic>
        <p:nvPicPr>
          <p:cNvPr id="13" name="Picture 26" descr="Picture1"/>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122738" y="3132138"/>
            <a:ext cx="896937" cy="59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2803" name="Rectangle 3"/>
          <p:cNvSpPr>
            <a:spLocks noGrp="1" noChangeArrowheads="1"/>
          </p:cNvSpPr>
          <p:nvPr>
            <p:ph type="ctrTitle"/>
          </p:nvPr>
        </p:nvSpPr>
        <p:spPr>
          <a:xfrm>
            <a:off x="0" y="2130425"/>
            <a:ext cx="9144000" cy="1470025"/>
          </a:xfrm>
        </p:spPr>
        <p:txBody>
          <a:bodyPr/>
          <a:lstStyle>
            <a:lvl1pPr>
              <a:defRPr/>
            </a:lvl1pPr>
          </a:lstStyle>
          <a:p>
            <a:r>
              <a:rPr lang="en-US" dirty="0"/>
              <a:t>Title of presentation</a:t>
            </a:r>
          </a:p>
        </p:txBody>
      </p:sp>
      <p:sp>
        <p:nvSpPr>
          <p:cNvPr id="332810" name="Rectangle 10"/>
          <p:cNvSpPr>
            <a:spLocks noGrp="1" noChangeArrowheads="1"/>
          </p:cNvSpPr>
          <p:nvPr>
            <p:ph type="subTitle" idx="1"/>
          </p:nvPr>
        </p:nvSpPr>
        <p:spPr>
          <a:xfrm>
            <a:off x="1371600" y="3886200"/>
            <a:ext cx="6400800" cy="1752600"/>
          </a:xfrm>
        </p:spPr>
        <p:txBody>
          <a:bodyPr>
            <a:noAutofit/>
          </a:bodyPr>
          <a:lstStyle>
            <a:lvl1pPr marL="0" indent="0" algn="ctr">
              <a:buFontTx/>
              <a:buNone/>
              <a:defRPr sz="2400"/>
            </a:lvl1pPr>
          </a:lstStyle>
          <a:p>
            <a:r>
              <a:rPr lang="en-US" smtClean="0"/>
              <a:t>Click to edit Master subtitle style</a:t>
            </a:r>
            <a:endParaRPr lang="en-US" dirty="0"/>
          </a:p>
        </p:txBody>
      </p:sp>
      <p:sp>
        <p:nvSpPr>
          <p:cNvPr id="14" name="Rectangle 4"/>
          <p:cNvSpPr>
            <a:spLocks noGrp="1" noChangeArrowheads="1"/>
          </p:cNvSpPr>
          <p:nvPr>
            <p:ph type="dt" sz="half" idx="10"/>
          </p:nvPr>
        </p:nvSpPr>
        <p:spPr>
          <a:xfrm>
            <a:off x="179388" y="6453188"/>
            <a:ext cx="3609975" cy="268287"/>
          </a:xfrm>
        </p:spPr>
        <p:txBody>
          <a:bodyPr/>
          <a:lstStyle>
            <a:lvl1pPr>
              <a:defRPr sz="1200"/>
            </a:lvl1pPr>
          </a:lstStyle>
          <a:p>
            <a:r>
              <a:rPr lang="en-US" altLang="en-US" smtClean="0"/>
              <a:t>Maputo, Mozambique, 14-16 April 2014</a:t>
            </a:r>
            <a:endParaRPr lang="en-US" altLang="en-US" dirty="0" smtClean="0"/>
          </a:p>
        </p:txBody>
      </p:sp>
    </p:spTree>
    <p:extLst>
      <p:ext uri="{BB962C8B-B14F-4D97-AF65-F5344CB8AC3E}">
        <p14:creationId xmlns:p14="http://schemas.microsoft.com/office/powerpoint/2010/main" val="3918223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xfrm>
            <a:off x="107950" y="6453188"/>
            <a:ext cx="4032250" cy="312737"/>
          </a:xfrm>
        </p:spPr>
        <p:txBody>
          <a:bodyPr/>
          <a:lstStyle>
            <a:lvl1pPr>
              <a:defRPr sz="1200"/>
            </a:lvl1pPr>
          </a:lstStyle>
          <a:p>
            <a:pPr>
              <a:defRPr/>
            </a:pPr>
            <a:r>
              <a:rPr lang="en-US" altLang="en-US" smtClean="0"/>
              <a:t>Maputo, Mozambique, 14-16 April 2014</a:t>
            </a:r>
            <a:endParaRPr lang="en-US" altLang="en-US"/>
          </a:p>
        </p:txBody>
      </p:sp>
      <p:sp>
        <p:nvSpPr>
          <p:cNvPr id="5" name="Rectangle 36"/>
          <p:cNvSpPr>
            <a:spLocks noGrp="1" noChangeArrowheads="1"/>
          </p:cNvSpPr>
          <p:nvPr>
            <p:ph type="sldNum" sz="quarter" idx="11"/>
          </p:nvPr>
        </p:nvSpPr>
        <p:spPr/>
        <p:txBody>
          <a:bodyPr/>
          <a:lstStyle>
            <a:lvl1pPr>
              <a:defRPr/>
            </a:lvl1pPr>
          </a:lstStyle>
          <a:p>
            <a:pPr>
              <a:defRPr/>
            </a:pPr>
            <a:fld id="{23C8545B-DF90-42D8-ABA6-DE91B112FD38}" type="slidenum">
              <a:rPr lang="en-US"/>
              <a:pPr>
                <a:defRPr/>
              </a:pPr>
              <a:t>‹#›</a:t>
            </a:fld>
            <a:endParaRPr lang="en-US"/>
          </a:p>
        </p:txBody>
      </p:sp>
    </p:spTree>
    <p:extLst>
      <p:ext uri="{BB962C8B-B14F-4D97-AF65-F5344CB8AC3E}">
        <p14:creationId xmlns:p14="http://schemas.microsoft.com/office/powerpoint/2010/main" val="849498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12616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0" y="0"/>
            <a:ext cx="6705600" cy="6126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Maputo, Mozambique, 14-16 April 2014</a:t>
            </a:r>
            <a:endParaRPr lang="en-US" altLang="en-US"/>
          </a:p>
        </p:txBody>
      </p:sp>
      <p:sp>
        <p:nvSpPr>
          <p:cNvPr id="5" name="Rectangle 36"/>
          <p:cNvSpPr>
            <a:spLocks noGrp="1" noChangeArrowheads="1"/>
          </p:cNvSpPr>
          <p:nvPr>
            <p:ph type="sldNum" sz="quarter" idx="11"/>
          </p:nvPr>
        </p:nvSpPr>
        <p:spPr>
          <a:ln/>
        </p:spPr>
        <p:txBody>
          <a:bodyPr/>
          <a:lstStyle>
            <a:lvl1pPr>
              <a:defRPr/>
            </a:lvl1pPr>
          </a:lstStyle>
          <a:p>
            <a:pPr>
              <a:defRPr/>
            </a:pPr>
            <a:fld id="{7848FC1C-BA05-4619-9FED-94769C79EA9C}" type="slidenum">
              <a:rPr lang="en-US"/>
              <a:pPr>
                <a:defRPr/>
              </a:pPr>
              <a:t>‹#›</a:t>
            </a:fld>
            <a:endParaRPr lang="en-US"/>
          </a:p>
        </p:txBody>
      </p:sp>
    </p:spTree>
    <p:extLst>
      <p:ext uri="{BB962C8B-B14F-4D97-AF65-F5344CB8AC3E}">
        <p14:creationId xmlns:p14="http://schemas.microsoft.com/office/powerpoint/2010/main" val="2520908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3938588"/>
            <a:ext cx="8229600" cy="218757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Rectangle 4"/>
          <p:cNvSpPr>
            <a:spLocks noGrp="1" noChangeArrowheads="1"/>
          </p:cNvSpPr>
          <p:nvPr>
            <p:ph type="dt" sz="half" idx="10"/>
          </p:nvPr>
        </p:nvSpPr>
        <p:spPr/>
        <p:txBody>
          <a:bodyPr/>
          <a:lstStyle>
            <a:lvl1pPr>
              <a:defRPr sz="1200">
                <a:latin typeface="Univers" pitchFamily="34" charset="0"/>
              </a:defRPr>
            </a:lvl1pPr>
          </a:lstStyle>
          <a:p>
            <a:pPr>
              <a:defRPr/>
            </a:pPr>
            <a:r>
              <a:rPr lang="en-US" altLang="en-US" smtClean="0"/>
              <a:t>Maputo, Mozambique, 14-16 April 2014</a:t>
            </a:r>
            <a:endParaRPr lang="en-US" altLang="en-US"/>
          </a:p>
        </p:txBody>
      </p:sp>
      <p:sp>
        <p:nvSpPr>
          <p:cNvPr id="6" name="Rectangle 36"/>
          <p:cNvSpPr>
            <a:spLocks noGrp="1" noChangeArrowheads="1"/>
          </p:cNvSpPr>
          <p:nvPr>
            <p:ph type="sldNum" sz="quarter" idx="11"/>
          </p:nvPr>
        </p:nvSpPr>
        <p:spPr>
          <a:xfrm>
            <a:off x="7747000" y="6453188"/>
            <a:ext cx="1366838" cy="288925"/>
          </a:xfrm>
        </p:spPr>
        <p:txBody>
          <a:bodyPr/>
          <a:lstStyle>
            <a:lvl1pPr>
              <a:defRPr sz="1200"/>
            </a:lvl1pPr>
          </a:lstStyle>
          <a:p>
            <a:pPr>
              <a:defRPr/>
            </a:pPr>
            <a:fld id="{F190FC97-157A-4773-B9F3-55E6F68125EE}" type="slidenum">
              <a:rPr lang="en-US"/>
              <a:pPr>
                <a:defRPr/>
              </a:pPr>
              <a:t>‹#›</a:t>
            </a:fld>
            <a:endParaRPr lang="en-US" dirty="0"/>
          </a:p>
        </p:txBody>
      </p:sp>
    </p:spTree>
    <p:extLst>
      <p:ext uri="{BB962C8B-B14F-4D97-AF65-F5344CB8AC3E}">
        <p14:creationId xmlns:p14="http://schemas.microsoft.com/office/powerpoint/2010/main" val="3877883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Maputo, Mozambique, 14-16 April 2014</a:t>
            </a:r>
            <a:endParaRPr lang="en-US" altLang="en-US"/>
          </a:p>
        </p:txBody>
      </p:sp>
      <p:sp>
        <p:nvSpPr>
          <p:cNvPr id="5" name="Rectangle 36"/>
          <p:cNvSpPr>
            <a:spLocks noGrp="1" noChangeArrowheads="1"/>
          </p:cNvSpPr>
          <p:nvPr>
            <p:ph type="sldNum" sz="quarter" idx="11"/>
          </p:nvPr>
        </p:nvSpPr>
        <p:spPr>
          <a:ln/>
        </p:spPr>
        <p:txBody>
          <a:bodyPr/>
          <a:lstStyle>
            <a:lvl1pPr>
              <a:defRPr/>
            </a:lvl1pPr>
          </a:lstStyle>
          <a:p>
            <a:pPr>
              <a:defRPr/>
            </a:pPr>
            <a:fld id="{787EA64D-46F1-4A82-B88B-B7775FB861F2}" type="slidenum">
              <a:rPr lang="en-US"/>
              <a:pPr>
                <a:defRPr/>
              </a:pPr>
              <a:t>‹#›</a:t>
            </a:fld>
            <a:endParaRPr lang="en-US"/>
          </a:p>
        </p:txBody>
      </p:sp>
    </p:spTree>
    <p:extLst>
      <p:ext uri="{BB962C8B-B14F-4D97-AF65-F5344CB8AC3E}">
        <p14:creationId xmlns:p14="http://schemas.microsoft.com/office/powerpoint/2010/main" val="1849735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Maputo, Mozambique, 14-16 April 2014</a:t>
            </a:r>
            <a:endParaRPr lang="en-US" altLang="en-US"/>
          </a:p>
        </p:txBody>
      </p:sp>
      <p:sp>
        <p:nvSpPr>
          <p:cNvPr id="5" name="Rectangle 36"/>
          <p:cNvSpPr>
            <a:spLocks noGrp="1" noChangeArrowheads="1"/>
          </p:cNvSpPr>
          <p:nvPr>
            <p:ph type="sldNum" sz="quarter" idx="11"/>
          </p:nvPr>
        </p:nvSpPr>
        <p:spPr>
          <a:ln/>
        </p:spPr>
        <p:txBody>
          <a:bodyPr/>
          <a:lstStyle>
            <a:lvl1pPr>
              <a:defRPr/>
            </a:lvl1pPr>
          </a:lstStyle>
          <a:p>
            <a:pPr>
              <a:defRPr/>
            </a:pPr>
            <a:fld id="{66D0CA5C-9798-4F16-B9D6-FC9282A8376D}" type="slidenum">
              <a:rPr lang="en-US"/>
              <a:pPr>
                <a:defRPr/>
              </a:pPr>
              <a:t>‹#›</a:t>
            </a:fld>
            <a:endParaRPr lang="en-US"/>
          </a:p>
        </p:txBody>
      </p:sp>
    </p:spTree>
    <p:extLst>
      <p:ext uri="{BB962C8B-B14F-4D97-AF65-F5344CB8AC3E}">
        <p14:creationId xmlns:p14="http://schemas.microsoft.com/office/powerpoint/2010/main" val="1866957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mtClean="0"/>
              <a:t>Maputo, Mozambique, 14-16 April 2014</a:t>
            </a:r>
            <a:endParaRPr lang="en-US" altLang="en-US"/>
          </a:p>
        </p:txBody>
      </p:sp>
      <p:sp>
        <p:nvSpPr>
          <p:cNvPr id="6" name="Rectangle 36"/>
          <p:cNvSpPr>
            <a:spLocks noGrp="1" noChangeArrowheads="1"/>
          </p:cNvSpPr>
          <p:nvPr>
            <p:ph type="sldNum" sz="quarter" idx="11"/>
          </p:nvPr>
        </p:nvSpPr>
        <p:spPr>
          <a:ln/>
        </p:spPr>
        <p:txBody>
          <a:bodyPr/>
          <a:lstStyle>
            <a:lvl1pPr>
              <a:defRPr/>
            </a:lvl1pPr>
          </a:lstStyle>
          <a:p>
            <a:pPr>
              <a:defRPr/>
            </a:pPr>
            <a:fld id="{B35974D7-89AE-4C1A-8854-49D0A47BA7A1}" type="slidenum">
              <a:rPr lang="en-US"/>
              <a:pPr>
                <a:defRPr/>
              </a:pPr>
              <a:t>‹#›</a:t>
            </a:fld>
            <a:endParaRPr lang="en-US"/>
          </a:p>
        </p:txBody>
      </p:sp>
    </p:spTree>
    <p:extLst>
      <p:ext uri="{BB962C8B-B14F-4D97-AF65-F5344CB8AC3E}">
        <p14:creationId xmlns:p14="http://schemas.microsoft.com/office/powerpoint/2010/main" val="2665823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mtClean="0"/>
              <a:t>Maputo, Mozambique, 14-16 April 2014</a:t>
            </a:r>
            <a:endParaRPr lang="en-US" altLang="en-US"/>
          </a:p>
        </p:txBody>
      </p:sp>
      <p:sp>
        <p:nvSpPr>
          <p:cNvPr id="8" name="Rectangle 36"/>
          <p:cNvSpPr>
            <a:spLocks noGrp="1" noChangeArrowheads="1"/>
          </p:cNvSpPr>
          <p:nvPr>
            <p:ph type="sldNum" sz="quarter" idx="11"/>
          </p:nvPr>
        </p:nvSpPr>
        <p:spPr>
          <a:ln/>
        </p:spPr>
        <p:txBody>
          <a:bodyPr/>
          <a:lstStyle>
            <a:lvl1pPr>
              <a:defRPr/>
            </a:lvl1pPr>
          </a:lstStyle>
          <a:p>
            <a:pPr>
              <a:defRPr/>
            </a:pPr>
            <a:fld id="{1A226B59-E8E9-41D0-B77A-10AEE20474CB}" type="slidenum">
              <a:rPr lang="en-US"/>
              <a:pPr>
                <a:defRPr/>
              </a:pPr>
              <a:t>‹#›</a:t>
            </a:fld>
            <a:endParaRPr lang="en-US"/>
          </a:p>
        </p:txBody>
      </p:sp>
    </p:spTree>
    <p:extLst>
      <p:ext uri="{BB962C8B-B14F-4D97-AF65-F5344CB8AC3E}">
        <p14:creationId xmlns:p14="http://schemas.microsoft.com/office/powerpoint/2010/main" val="776853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mtClean="0"/>
              <a:t>Maputo, Mozambique, 14-16 April 2014</a:t>
            </a:r>
            <a:endParaRPr lang="en-US" altLang="en-US"/>
          </a:p>
        </p:txBody>
      </p:sp>
      <p:sp>
        <p:nvSpPr>
          <p:cNvPr id="4" name="Rectangle 36"/>
          <p:cNvSpPr>
            <a:spLocks noGrp="1" noChangeArrowheads="1"/>
          </p:cNvSpPr>
          <p:nvPr>
            <p:ph type="sldNum" sz="quarter" idx="11"/>
          </p:nvPr>
        </p:nvSpPr>
        <p:spPr>
          <a:ln/>
        </p:spPr>
        <p:txBody>
          <a:bodyPr/>
          <a:lstStyle>
            <a:lvl1pPr>
              <a:defRPr/>
            </a:lvl1pPr>
          </a:lstStyle>
          <a:p>
            <a:pPr>
              <a:defRPr/>
            </a:pPr>
            <a:fld id="{61C535F3-B874-4042-A5B0-55C24ECC426D}" type="slidenum">
              <a:rPr lang="en-US"/>
              <a:pPr>
                <a:defRPr/>
              </a:pPr>
              <a:t>‹#›</a:t>
            </a:fld>
            <a:endParaRPr lang="en-US"/>
          </a:p>
        </p:txBody>
      </p:sp>
    </p:spTree>
    <p:extLst>
      <p:ext uri="{BB962C8B-B14F-4D97-AF65-F5344CB8AC3E}">
        <p14:creationId xmlns:p14="http://schemas.microsoft.com/office/powerpoint/2010/main" val="2214895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mtClean="0"/>
              <a:t>Maputo, Mozambique, 14-16 April 2014</a:t>
            </a:r>
            <a:endParaRPr lang="en-US" altLang="en-US"/>
          </a:p>
        </p:txBody>
      </p:sp>
      <p:sp>
        <p:nvSpPr>
          <p:cNvPr id="3" name="Rectangle 36"/>
          <p:cNvSpPr>
            <a:spLocks noGrp="1" noChangeArrowheads="1"/>
          </p:cNvSpPr>
          <p:nvPr>
            <p:ph type="sldNum" sz="quarter" idx="11"/>
          </p:nvPr>
        </p:nvSpPr>
        <p:spPr>
          <a:ln/>
        </p:spPr>
        <p:txBody>
          <a:bodyPr/>
          <a:lstStyle>
            <a:lvl1pPr>
              <a:defRPr/>
            </a:lvl1pPr>
          </a:lstStyle>
          <a:p>
            <a:pPr>
              <a:defRPr/>
            </a:pPr>
            <a:fld id="{7C2AD5B5-3160-4A54-8379-BF8915E0F2F5}" type="slidenum">
              <a:rPr lang="en-US"/>
              <a:pPr>
                <a:defRPr/>
              </a:pPr>
              <a:t>‹#›</a:t>
            </a:fld>
            <a:endParaRPr lang="en-US"/>
          </a:p>
        </p:txBody>
      </p:sp>
    </p:spTree>
    <p:extLst>
      <p:ext uri="{BB962C8B-B14F-4D97-AF65-F5344CB8AC3E}">
        <p14:creationId xmlns:p14="http://schemas.microsoft.com/office/powerpoint/2010/main" val="2739518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mtClean="0"/>
              <a:t>Maputo, Mozambique, 14-16 April 2014</a:t>
            </a:r>
            <a:endParaRPr lang="en-US" altLang="en-US"/>
          </a:p>
        </p:txBody>
      </p:sp>
      <p:sp>
        <p:nvSpPr>
          <p:cNvPr id="6" name="Rectangle 36"/>
          <p:cNvSpPr>
            <a:spLocks noGrp="1" noChangeArrowheads="1"/>
          </p:cNvSpPr>
          <p:nvPr>
            <p:ph type="sldNum" sz="quarter" idx="11"/>
          </p:nvPr>
        </p:nvSpPr>
        <p:spPr>
          <a:ln/>
        </p:spPr>
        <p:txBody>
          <a:bodyPr/>
          <a:lstStyle>
            <a:lvl1pPr>
              <a:defRPr/>
            </a:lvl1pPr>
          </a:lstStyle>
          <a:p>
            <a:pPr>
              <a:defRPr/>
            </a:pPr>
            <a:fld id="{13426A49-590D-46D7-96D3-BC26C113A64C}" type="slidenum">
              <a:rPr lang="en-US"/>
              <a:pPr>
                <a:defRPr/>
              </a:pPr>
              <a:t>‹#›</a:t>
            </a:fld>
            <a:endParaRPr lang="en-US"/>
          </a:p>
        </p:txBody>
      </p:sp>
    </p:spTree>
    <p:extLst>
      <p:ext uri="{BB962C8B-B14F-4D97-AF65-F5344CB8AC3E}">
        <p14:creationId xmlns:p14="http://schemas.microsoft.com/office/powerpoint/2010/main" val="3272521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mtClean="0"/>
              <a:t>Maputo, Mozambique, 14-16 April 2014</a:t>
            </a:r>
            <a:endParaRPr lang="en-US" altLang="en-US"/>
          </a:p>
        </p:txBody>
      </p:sp>
      <p:sp>
        <p:nvSpPr>
          <p:cNvPr id="6" name="Rectangle 36"/>
          <p:cNvSpPr>
            <a:spLocks noGrp="1" noChangeArrowheads="1"/>
          </p:cNvSpPr>
          <p:nvPr>
            <p:ph type="sldNum" sz="quarter" idx="11"/>
          </p:nvPr>
        </p:nvSpPr>
        <p:spPr>
          <a:ln/>
        </p:spPr>
        <p:txBody>
          <a:bodyPr/>
          <a:lstStyle>
            <a:lvl1pPr>
              <a:defRPr/>
            </a:lvl1pPr>
          </a:lstStyle>
          <a:p>
            <a:pPr>
              <a:defRPr/>
            </a:pPr>
            <a:fld id="{5D876747-96F0-4F72-898F-2D4C0390A2F4}" type="slidenum">
              <a:rPr lang="en-US"/>
              <a:pPr>
                <a:defRPr/>
              </a:pPr>
              <a:t>‹#›</a:t>
            </a:fld>
            <a:endParaRPr lang="en-US"/>
          </a:p>
        </p:txBody>
      </p:sp>
    </p:spTree>
    <p:extLst>
      <p:ext uri="{BB962C8B-B14F-4D97-AF65-F5344CB8AC3E}">
        <p14:creationId xmlns:p14="http://schemas.microsoft.com/office/powerpoint/2010/main" val="4285057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0" descr="Watermark"/>
          <p:cNvPicPr>
            <a:picLocks noChangeAspect="1" noChangeArrowheads="1"/>
          </p:cNvPicPr>
          <p:nvPr/>
        </p:nvPicPr>
        <p:blipFill>
          <a:blip r:embed="rId14" cstate="print">
            <a:extLst>
              <a:ext uri="{28A0092B-C50C-407E-A947-70E740481C1C}">
                <a14:useLocalDpi xmlns:a14="http://schemas.microsoft.com/office/drawing/2010/main" val="0"/>
              </a:ext>
            </a:extLst>
          </a:blip>
          <a:srcRect l="6723" b="12773"/>
          <a:stretch>
            <a:fillRect/>
          </a:stretch>
        </p:blipFill>
        <p:spPr bwMode="auto">
          <a:xfrm>
            <a:off x="0" y="765175"/>
            <a:ext cx="6443663" cy="609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0" y="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dt" sz="half" idx="2"/>
          </p:nvPr>
        </p:nvSpPr>
        <p:spPr bwMode="auto">
          <a:xfrm>
            <a:off x="179388" y="6453188"/>
            <a:ext cx="4032250" cy="3127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Univers" pitchFamily="34" charset="0"/>
              </a:defRPr>
            </a:lvl1pPr>
          </a:lstStyle>
          <a:p>
            <a:pPr>
              <a:defRPr/>
            </a:pPr>
            <a:r>
              <a:rPr lang="en-US" altLang="en-US" smtClean="0"/>
              <a:t>Maputo, Mozambique, 14-16 April 2014</a:t>
            </a:r>
            <a:endParaRPr lang="en-US" altLang="en-US" dirty="0" smtClean="0"/>
          </a:p>
        </p:txBody>
      </p:sp>
      <p:sp>
        <p:nvSpPr>
          <p:cNvPr id="1060" name="Rectangle 36"/>
          <p:cNvSpPr>
            <a:spLocks noGrp="1" noChangeArrowheads="1"/>
          </p:cNvSpPr>
          <p:nvPr>
            <p:ph type="sldNum" sz="quarter" idx="4"/>
          </p:nvPr>
        </p:nvSpPr>
        <p:spPr bwMode="auto">
          <a:xfrm>
            <a:off x="7751763" y="6453188"/>
            <a:ext cx="1366837" cy="431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A28FBC4D-F679-44D7-9AAB-0595350539B6}" type="slidenum">
              <a:rPr lang="en-US"/>
              <a:pPr>
                <a:defRPr/>
              </a:pPr>
              <a:t>‹#›</a:t>
            </a:fld>
            <a:endParaRPr lang="en-US"/>
          </a:p>
        </p:txBody>
      </p:sp>
      <p:sp>
        <p:nvSpPr>
          <p:cNvPr id="1030" name="Rectangle 37"/>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4329" r:id="rId1"/>
    <p:sldLayoutId id="2147484320" r:id="rId2"/>
    <p:sldLayoutId id="2147484321" r:id="rId3"/>
    <p:sldLayoutId id="2147484322" r:id="rId4"/>
    <p:sldLayoutId id="2147484323" r:id="rId5"/>
    <p:sldLayoutId id="2147484324" r:id="rId6"/>
    <p:sldLayoutId id="2147484325" r:id="rId7"/>
    <p:sldLayoutId id="2147484326" r:id="rId8"/>
    <p:sldLayoutId id="2147484327" r:id="rId9"/>
    <p:sldLayoutId id="2147484330" r:id="rId10"/>
    <p:sldLayoutId id="2147484328" r:id="rId11"/>
    <p:sldLayoutId id="2147484331"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bg2"/>
          </a:solidFill>
          <a:latin typeface="+mj-lt"/>
          <a:ea typeface="+mj-ea"/>
          <a:cs typeface="+mj-cs"/>
        </a:defRPr>
      </a:lvl1pPr>
      <a:lvl2pPr algn="ctr" rtl="0" eaLnBrk="0" fontAlgn="base" hangingPunct="0">
        <a:spcBef>
          <a:spcPct val="0"/>
        </a:spcBef>
        <a:spcAft>
          <a:spcPct val="0"/>
        </a:spcAft>
        <a:defRPr sz="3200" b="1">
          <a:solidFill>
            <a:schemeClr val="bg2"/>
          </a:solidFill>
          <a:latin typeface="Verdana" pitchFamily="34" charset="0"/>
        </a:defRPr>
      </a:lvl2pPr>
      <a:lvl3pPr algn="ctr" rtl="0" eaLnBrk="0" fontAlgn="base" hangingPunct="0">
        <a:spcBef>
          <a:spcPct val="0"/>
        </a:spcBef>
        <a:spcAft>
          <a:spcPct val="0"/>
        </a:spcAft>
        <a:defRPr sz="3200" b="1">
          <a:solidFill>
            <a:schemeClr val="bg2"/>
          </a:solidFill>
          <a:latin typeface="Verdana" pitchFamily="34" charset="0"/>
        </a:defRPr>
      </a:lvl3pPr>
      <a:lvl4pPr algn="ctr" rtl="0" eaLnBrk="0" fontAlgn="base" hangingPunct="0">
        <a:spcBef>
          <a:spcPct val="0"/>
        </a:spcBef>
        <a:spcAft>
          <a:spcPct val="0"/>
        </a:spcAft>
        <a:defRPr sz="3200" b="1">
          <a:solidFill>
            <a:schemeClr val="bg2"/>
          </a:solidFill>
          <a:latin typeface="Verdana" pitchFamily="34" charset="0"/>
        </a:defRPr>
      </a:lvl4pPr>
      <a:lvl5pPr algn="ctr" rtl="0" eaLnBrk="0" fontAlgn="base" hangingPunct="0">
        <a:spcBef>
          <a:spcPct val="0"/>
        </a:spcBef>
        <a:spcAft>
          <a:spcPct val="0"/>
        </a:spcAft>
        <a:defRPr sz="3200" b="1">
          <a:solidFill>
            <a:schemeClr val="bg2"/>
          </a:solidFill>
          <a:latin typeface="Verdana" pitchFamily="34" charset="0"/>
        </a:defRPr>
      </a:lvl5pPr>
      <a:lvl6pPr marL="457200" algn="ctr" rtl="0" eaLnBrk="0" fontAlgn="base" hangingPunct="0">
        <a:spcBef>
          <a:spcPct val="0"/>
        </a:spcBef>
        <a:spcAft>
          <a:spcPct val="0"/>
        </a:spcAft>
        <a:defRPr sz="3200" b="1">
          <a:solidFill>
            <a:schemeClr val="bg2"/>
          </a:solidFill>
          <a:latin typeface="Verdana" pitchFamily="34" charset="0"/>
        </a:defRPr>
      </a:lvl6pPr>
      <a:lvl7pPr marL="914400" algn="ctr" rtl="0" eaLnBrk="0" fontAlgn="base" hangingPunct="0">
        <a:spcBef>
          <a:spcPct val="0"/>
        </a:spcBef>
        <a:spcAft>
          <a:spcPct val="0"/>
        </a:spcAft>
        <a:defRPr sz="3200" b="1">
          <a:solidFill>
            <a:schemeClr val="bg2"/>
          </a:solidFill>
          <a:latin typeface="Verdana" pitchFamily="34" charset="0"/>
        </a:defRPr>
      </a:lvl7pPr>
      <a:lvl8pPr marL="1371600" algn="ctr" rtl="0" eaLnBrk="0" fontAlgn="base" hangingPunct="0">
        <a:spcBef>
          <a:spcPct val="0"/>
        </a:spcBef>
        <a:spcAft>
          <a:spcPct val="0"/>
        </a:spcAft>
        <a:defRPr sz="3200" b="1">
          <a:solidFill>
            <a:schemeClr val="bg2"/>
          </a:solidFill>
          <a:latin typeface="Verdana" pitchFamily="34" charset="0"/>
        </a:defRPr>
      </a:lvl8pPr>
      <a:lvl9pPr marL="1828800" algn="ctr" rtl="0" eaLnBrk="0" fontAlgn="base" hangingPunct="0">
        <a:spcBef>
          <a:spcPct val="0"/>
        </a:spcBef>
        <a:spcAft>
          <a:spcPct val="0"/>
        </a:spcAft>
        <a:defRPr sz="3200" b="1">
          <a:solidFill>
            <a:schemeClr val="bg2"/>
          </a:solidFill>
          <a:latin typeface="Verdana" pitchFamily="34" charset="0"/>
        </a:defRPr>
      </a:lvl9pPr>
    </p:titleStyle>
    <p:bodyStyle>
      <a:lvl1pPr marL="342900" indent="-342900" algn="l" rtl="0" eaLnBrk="0" fontAlgn="base" hangingPunct="0">
        <a:spcBef>
          <a:spcPct val="20000"/>
        </a:spcBef>
        <a:spcAft>
          <a:spcPct val="0"/>
        </a:spcAft>
        <a:buSzPct val="75000"/>
        <a:buBlip>
          <a:blip r:embed="rId15"/>
        </a:buBlip>
        <a:defRPr sz="3200">
          <a:solidFill>
            <a:schemeClr val="bg2"/>
          </a:solidFill>
          <a:latin typeface="+mn-lt"/>
          <a:ea typeface="+mn-ea"/>
          <a:cs typeface="+mn-cs"/>
        </a:defRPr>
      </a:lvl1pPr>
      <a:lvl2pPr marL="742950" indent="-285750" algn="l" rtl="0" eaLnBrk="0" fontAlgn="base" hangingPunct="0">
        <a:spcBef>
          <a:spcPct val="20000"/>
        </a:spcBef>
        <a:spcAft>
          <a:spcPct val="0"/>
        </a:spcAft>
        <a:buSzPct val="70000"/>
        <a:buFont typeface="ZapfDingbats BT" pitchFamily="18" charset="2"/>
        <a:buBlip>
          <a:blip r:embed="rId16"/>
        </a:buBlip>
        <a:defRPr sz="2800">
          <a:solidFill>
            <a:schemeClr val="bg2"/>
          </a:solidFill>
          <a:latin typeface="+mn-lt"/>
        </a:defRPr>
      </a:lvl2pPr>
      <a:lvl3pPr marL="1143000" indent="-228600" algn="l" rtl="0" eaLnBrk="0" fontAlgn="base" hangingPunct="0">
        <a:spcBef>
          <a:spcPct val="20000"/>
        </a:spcBef>
        <a:spcAft>
          <a:spcPct val="0"/>
        </a:spcAft>
        <a:buSzPct val="60000"/>
        <a:buBlip>
          <a:blip r:embed="rId15"/>
        </a:buBlip>
        <a:defRPr sz="2400">
          <a:solidFill>
            <a:schemeClr val="bg2"/>
          </a:solidFill>
          <a:latin typeface="+mn-lt"/>
        </a:defRPr>
      </a:lvl3pPr>
      <a:lvl4pPr marL="1600200" indent="-228600" algn="l" rtl="0" eaLnBrk="0" fontAlgn="base" hangingPunct="0">
        <a:spcBef>
          <a:spcPct val="20000"/>
        </a:spcBef>
        <a:spcAft>
          <a:spcPct val="0"/>
        </a:spcAft>
        <a:buSzPct val="70000"/>
        <a:buFont typeface="ZapfDingbats BT" pitchFamily="18" charset="2"/>
        <a:buBlip>
          <a:blip r:embed="rId16"/>
        </a:buBlip>
        <a:defRPr sz="2000">
          <a:solidFill>
            <a:schemeClr val="bg2"/>
          </a:solidFill>
          <a:latin typeface="+mn-lt"/>
        </a:defRPr>
      </a:lvl4pPr>
      <a:lvl5pPr marL="2057400" indent="-228600" algn="l" rtl="0" eaLnBrk="0" fontAlgn="base" hangingPunct="0">
        <a:spcBef>
          <a:spcPct val="20000"/>
        </a:spcBef>
        <a:spcAft>
          <a:spcPct val="0"/>
        </a:spcAft>
        <a:buSzPct val="60000"/>
        <a:buBlip>
          <a:blip r:embed="rId15"/>
        </a:buBlip>
        <a:defRPr sz="2000">
          <a:solidFill>
            <a:schemeClr val="bg2"/>
          </a:solidFill>
          <a:latin typeface="+mn-lt"/>
        </a:defRPr>
      </a:lvl5pPr>
      <a:lvl6pPr marL="2514600" indent="-228600" algn="l" rtl="0" eaLnBrk="0" fontAlgn="base" hangingPunct="0">
        <a:spcBef>
          <a:spcPct val="20000"/>
        </a:spcBef>
        <a:spcAft>
          <a:spcPct val="0"/>
        </a:spcAft>
        <a:buSzPct val="60000"/>
        <a:buBlip>
          <a:blip r:embed="rId15"/>
        </a:buBlip>
        <a:defRPr sz="2000">
          <a:solidFill>
            <a:schemeClr val="bg2"/>
          </a:solidFill>
          <a:latin typeface="+mn-lt"/>
        </a:defRPr>
      </a:lvl6pPr>
      <a:lvl7pPr marL="2971800" indent="-228600" algn="l" rtl="0" eaLnBrk="0" fontAlgn="base" hangingPunct="0">
        <a:spcBef>
          <a:spcPct val="20000"/>
        </a:spcBef>
        <a:spcAft>
          <a:spcPct val="0"/>
        </a:spcAft>
        <a:buSzPct val="60000"/>
        <a:buBlip>
          <a:blip r:embed="rId15"/>
        </a:buBlip>
        <a:defRPr sz="2000">
          <a:solidFill>
            <a:schemeClr val="bg2"/>
          </a:solidFill>
          <a:latin typeface="+mn-lt"/>
        </a:defRPr>
      </a:lvl7pPr>
      <a:lvl8pPr marL="3429000" indent="-228600" algn="l" rtl="0" eaLnBrk="0" fontAlgn="base" hangingPunct="0">
        <a:spcBef>
          <a:spcPct val="20000"/>
        </a:spcBef>
        <a:spcAft>
          <a:spcPct val="0"/>
        </a:spcAft>
        <a:buSzPct val="60000"/>
        <a:buBlip>
          <a:blip r:embed="rId15"/>
        </a:buBlip>
        <a:defRPr sz="2000">
          <a:solidFill>
            <a:schemeClr val="bg2"/>
          </a:solidFill>
          <a:latin typeface="+mn-lt"/>
        </a:defRPr>
      </a:lvl8pPr>
      <a:lvl9pPr marL="3886200" indent="-228600" algn="l" rtl="0" eaLnBrk="0" fontAlgn="base" hangingPunct="0">
        <a:spcBef>
          <a:spcPct val="20000"/>
        </a:spcBef>
        <a:spcAft>
          <a:spcPct val="0"/>
        </a:spcAft>
        <a:buSzPct val="60000"/>
        <a:buBlip>
          <a:blip r:embed="rId15"/>
        </a:buBlip>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2.xml"/><Relationship Id="rId5" Type="http://schemas.openxmlformats.org/officeDocument/2006/relationships/image" Target="../media/image8.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itu.int/en/ITU-T/studygroups/2013-2016/15"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dt" sz="quarter" idx="10"/>
          </p:nvPr>
        </p:nvSpPr>
        <p:spPr>
          <a:xfrm>
            <a:off x="250825" y="6381750"/>
            <a:ext cx="3827463" cy="2682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r>
              <a:rPr lang="en-US" altLang="en-US" sz="1400" smtClean="0">
                <a:solidFill>
                  <a:schemeClr val="tx1"/>
                </a:solidFill>
                <a:latin typeface="Univers" pitchFamily="34" charset="0"/>
              </a:rPr>
              <a:t>Maputo, Mozambique, 14-16 April 2014</a:t>
            </a:r>
          </a:p>
        </p:txBody>
      </p:sp>
      <p:sp>
        <p:nvSpPr>
          <p:cNvPr id="7171" name="Rectangle 10"/>
          <p:cNvSpPr>
            <a:spLocks noGrp="1" noChangeArrowheads="1"/>
          </p:cNvSpPr>
          <p:nvPr>
            <p:ph type="ctrTitle"/>
          </p:nvPr>
        </p:nvSpPr>
        <p:spPr>
          <a:xfrm>
            <a:off x="0" y="2708275"/>
            <a:ext cx="9144000" cy="1296988"/>
          </a:xfrm>
        </p:spPr>
        <p:txBody>
          <a:bodyPr/>
          <a:lstStyle/>
          <a:p>
            <a:r>
              <a:rPr lang="en-US" altLang="en-US" sz="2800" dirty="0"/>
              <a:t>Standardization activities on optical </a:t>
            </a:r>
            <a:r>
              <a:rPr lang="en-US" altLang="en-US" sz="2800" dirty="0" smtClean="0"/>
              <a:t>access transport </a:t>
            </a:r>
            <a:r>
              <a:rPr lang="en-US" altLang="en-US" sz="2800" dirty="0"/>
              <a:t>systems in ITU-T SG15</a:t>
            </a:r>
            <a:endParaRPr lang="en-US" altLang="en-US" sz="2800" dirty="0" smtClean="0"/>
          </a:p>
        </p:txBody>
      </p:sp>
      <p:sp>
        <p:nvSpPr>
          <p:cNvPr id="7172" name="Rectangle 11"/>
          <p:cNvSpPr>
            <a:spLocks noGrp="1" noChangeArrowheads="1"/>
          </p:cNvSpPr>
          <p:nvPr>
            <p:ph type="subTitle" idx="1"/>
          </p:nvPr>
        </p:nvSpPr>
        <p:spPr>
          <a:xfrm>
            <a:off x="1371600" y="4437063"/>
            <a:ext cx="6400800" cy="1655762"/>
          </a:xfrm>
        </p:spPr>
        <p:txBody>
          <a:bodyPr/>
          <a:lstStyle/>
          <a:p>
            <a:pPr lvl="0"/>
            <a:r>
              <a:rPr lang="en-GB" altLang="en-US" b="1" dirty="0">
                <a:solidFill>
                  <a:srgbClr val="000099"/>
                </a:solidFill>
              </a:rPr>
              <a:t>Hiroshi </a:t>
            </a:r>
            <a:r>
              <a:rPr lang="en-GB" altLang="en-US" b="1" dirty="0" smtClean="0">
                <a:solidFill>
                  <a:srgbClr val="000099"/>
                </a:solidFill>
              </a:rPr>
              <a:t>OTA</a:t>
            </a:r>
            <a:endParaRPr lang="en-GB" altLang="en-US" b="1" dirty="0">
              <a:solidFill>
                <a:srgbClr val="000099"/>
              </a:solidFill>
            </a:endParaRPr>
          </a:p>
          <a:p>
            <a:pPr lvl="0"/>
            <a:r>
              <a:rPr lang="en-GB" altLang="en-US" b="1" dirty="0">
                <a:solidFill>
                  <a:srgbClr val="000099"/>
                </a:solidFill>
              </a:rPr>
              <a:t>Study Group Engineer, </a:t>
            </a:r>
            <a:r>
              <a:rPr lang="en-GB" altLang="en-US" b="1" dirty="0" smtClean="0">
                <a:solidFill>
                  <a:srgbClr val="000099"/>
                </a:solidFill>
              </a:rPr>
              <a:t>ITU/TSB </a:t>
            </a:r>
            <a:r>
              <a:rPr lang="en-GB" altLang="en-US" b="1" dirty="0">
                <a:solidFill>
                  <a:srgbClr val="000099"/>
                </a:solidFill>
              </a:rPr>
              <a:t>hiroshi.ota@itu.int</a:t>
            </a:r>
            <a:endParaRPr lang="en-US" altLang="en-US" b="1" dirty="0">
              <a:solidFill>
                <a:srgbClr val="000099"/>
              </a:solidFill>
            </a:endParaRPr>
          </a:p>
        </p:txBody>
      </p:sp>
      <p:sp>
        <p:nvSpPr>
          <p:cNvPr id="5125" name="Rectangle 13"/>
          <p:cNvSpPr>
            <a:spLocks noChangeArrowheads="1"/>
          </p:cNvSpPr>
          <p:nvPr/>
        </p:nvSpPr>
        <p:spPr bwMode="auto">
          <a:xfrm>
            <a:off x="0" y="952500"/>
            <a:ext cx="9144000" cy="1612900"/>
          </a:xfrm>
          <a:prstGeom prst="rect">
            <a:avLst/>
          </a:prstGeom>
          <a:noFill/>
          <a:ln w="9525">
            <a:noFill/>
            <a:miter lim="800000"/>
            <a:headEnd/>
            <a:tailEnd/>
          </a:ln>
        </p:spPr>
        <p:txBody>
          <a:bodyPr anchor="ctr"/>
          <a:lstStyle/>
          <a:p>
            <a:pPr algn="ctr">
              <a:lnSpc>
                <a:spcPct val="80000"/>
              </a:lnSpc>
              <a:defRPr/>
            </a:pPr>
            <a:r>
              <a:rPr lang="en-US" sz="2400" b="1" dirty="0">
                <a:solidFill>
                  <a:schemeClr val="bg2"/>
                </a:solidFill>
              </a:rPr>
              <a:t>Workshop on “Monitoring Quality of </a:t>
            </a:r>
          </a:p>
          <a:p>
            <a:pPr algn="ctr">
              <a:lnSpc>
                <a:spcPct val="80000"/>
              </a:lnSpc>
              <a:defRPr/>
            </a:pPr>
            <a:r>
              <a:rPr lang="en-US" sz="2400" b="1" dirty="0">
                <a:solidFill>
                  <a:schemeClr val="bg2"/>
                </a:solidFill>
              </a:rPr>
              <a:t>Service and Quality of Experience of Multimedia Services in Broadband/Internet Networks”</a:t>
            </a:r>
            <a:endParaRPr lang="en-US" sz="2400" b="1" dirty="0">
              <a:solidFill>
                <a:schemeClr val="accent6">
                  <a:lumMod val="75000"/>
                </a:schemeClr>
              </a:solidFill>
            </a:endParaRPr>
          </a:p>
          <a:p>
            <a:pPr algn="ctr">
              <a:lnSpc>
                <a:spcPct val="80000"/>
              </a:lnSpc>
              <a:defRPr/>
            </a:pPr>
            <a:endParaRPr lang="en-US" sz="2400" b="1" dirty="0">
              <a:solidFill>
                <a:schemeClr val="accent6">
                  <a:lumMod val="75000"/>
                </a:schemeClr>
              </a:solidFill>
            </a:endParaRPr>
          </a:p>
          <a:p>
            <a:pPr algn="ctr">
              <a:lnSpc>
                <a:spcPct val="80000"/>
              </a:lnSpc>
              <a:defRPr/>
            </a:pPr>
            <a:r>
              <a:rPr lang="en-US" sz="1800" b="1" dirty="0">
                <a:solidFill>
                  <a:schemeClr val="accent6">
                    <a:lumMod val="75000"/>
                  </a:schemeClr>
                </a:solidFill>
              </a:rPr>
              <a:t>(Maputo, Mozambique, 14-16 April 2014)</a:t>
            </a:r>
            <a:endParaRPr lang="en-US" sz="1800" b="1" dirty="0">
              <a:solidFill>
                <a:schemeClr val="bg2"/>
              </a:solidFill>
            </a:endParaRPr>
          </a:p>
        </p:txBody>
      </p:sp>
      <p:sp>
        <p:nvSpPr>
          <p:cNvPr id="7174" name="AutoShape 18"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endParaRPr lang="en-GB" altLang="en-US">
              <a:solidFill>
                <a:schemeClr val="tx1"/>
              </a:solidFill>
            </a:endParaRPr>
          </a:p>
        </p:txBody>
      </p:sp>
      <p:sp>
        <p:nvSpPr>
          <p:cNvPr id="7175" name="AutoShape 20"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endParaRPr lang="en-GB" altLang="en-US">
              <a:solidFill>
                <a:schemeClr val="tx1"/>
              </a:solidFill>
            </a:endParaRPr>
          </a:p>
        </p:txBody>
      </p:sp>
      <p:sp>
        <p:nvSpPr>
          <p:cNvPr id="7176" name="AutoShape 22"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endParaRPr lang="en-GB" altLang="en-US">
              <a:solidFill>
                <a:schemeClr val="tx1"/>
              </a:solidFill>
            </a:endParaRPr>
          </a:p>
        </p:txBody>
      </p:sp>
      <p:sp>
        <p:nvSpPr>
          <p:cNvPr id="7177" name="AutoShape 24"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endParaRPr lang="en-GB" altLang="en-US">
              <a:solidFill>
                <a:schemeClr val="tx1"/>
              </a:solidFill>
            </a:endParaRPr>
          </a:p>
        </p:txBody>
      </p:sp>
      <p:sp>
        <p:nvSpPr>
          <p:cNvPr id="7178" name="Rectangle 26"/>
          <p:cNvSpPr>
            <a:spLocks noChangeArrowheads="1"/>
          </p:cNvSpPr>
          <p:nvPr/>
        </p:nvSpPr>
        <p:spPr bwMode="auto">
          <a:xfrm>
            <a:off x="0" y="29289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endParaRPr lang="en-GB" altLang="en-US">
              <a:solidFill>
                <a:schemeClr val="tx1"/>
              </a:solidFill>
            </a:endParaRPr>
          </a:p>
        </p:txBody>
      </p:sp>
      <p:pic>
        <p:nvPicPr>
          <p:cNvPr id="12" name="Picture 16" descr="ITUserie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948488" y="244475"/>
            <a:ext cx="163830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53371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fld id="{DFA7E8CF-A930-48AF-8C87-805830A8BBF7}" type="slidenum">
              <a:rPr lang="en-US" altLang="en-US" sz="1400" smtClean="0">
                <a:solidFill>
                  <a:schemeClr val="tx1"/>
                </a:solidFill>
              </a:rPr>
              <a:pPr>
                <a:spcBef>
                  <a:spcPct val="0"/>
                </a:spcBef>
                <a:buSzTx/>
                <a:buFontTx/>
                <a:buNone/>
              </a:pPr>
              <a:t>10</a:t>
            </a:fld>
            <a:endParaRPr lang="en-US" altLang="en-US" sz="1400" smtClean="0">
              <a:solidFill>
                <a:schemeClr val="tx1"/>
              </a:solidFill>
            </a:endParaRPr>
          </a:p>
        </p:txBody>
      </p:sp>
      <p:sp>
        <p:nvSpPr>
          <p:cNvPr id="16387" name="Rectangle 2"/>
          <p:cNvSpPr>
            <a:spLocks noGrp="1" noChangeArrowheads="1"/>
          </p:cNvSpPr>
          <p:nvPr>
            <p:ph type="title"/>
          </p:nvPr>
        </p:nvSpPr>
        <p:spPr/>
        <p:txBody>
          <a:bodyPr/>
          <a:lstStyle/>
          <a:p>
            <a:r>
              <a:rPr lang="en-US" altLang="en-US" smtClean="0"/>
              <a:t/>
            </a:r>
            <a:br>
              <a:rPr lang="en-US" altLang="en-US" smtClean="0"/>
            </a:br>
            <a:r>
              <a:rPr lang="en-US" altLang="en-US" smtClean="0"/>
              <a:t/>
            </a:r>
            <a:br>
              <a:rPr lang="en-US" altLang="en-US" smtClean="0"/>
            </a:br>
            <a:r>
              <a:rPr lang="en-US" altLang="en-US" smtClean="0"/>
              <a:t>FTTdp/G.fast “raison d’être”</a:t>
            </a:r>
          </a:p>
        </p:txBody>
      </p:sp>
      <p:sp>
        <p:nvSpPr>
          <p:cNvPr id="6149" name="Rectangle 3"/>
          <p:cNvSpPr>
            <a:spLocks noGrp="1" noChangeArrowheads="1"/>
          </p:cNvSpPr>
          <p:nvPr>
            <p:ph type="body" idx="1"/>
          </p:nvPr>
        </p:nvSpPr>
        <p:spPr>
          <a:xfrm>
            <a:off x="457200" y="1700213"/>
            <a:ext cx="8229600" cy="4249737"/>
          </a:xfrm>
        </p:spPr>
        <p:txBody>
          <a:bodyPr/>
          <a:lstStyle/>
          <a:p>
            <a:pPr>
              <a:defRPr/>
            </a:pPr>
            <a:r>
              <a:rPr lang="en-CA" dirty="0" smtClean="0"/>
              <a:t>To provide the best aspects of ‘Fibre to the home’ and ‘ADSL’:</a:t>
            </a:r>
          </a:p>
          <a:p>
            <a:pPr lvl="1">
              <a:defRPr/>
            </a:pPr>
            <a:r>
              <a:rPr lang="en-CA" dirty="0" smtClean="0">
                <a:ea typeface="+mn-ea"/>
                <a:cs typeface="+mn-cs"/>
              </a:rPr>
              <a:t>Fibre to the home bit-rates</a:t>
            </a:r>
          </a:p>
          <a:p>
            <a:pPr lvl="1">
              <a:defRPr/>
            </a:pPr>
            <a:r>
              <a:rPr lang="en-CA" dirty="0" smtClean="0">
                <a:ea typeface="+mn-ea"/>
                <a:cs typeface="+mn-cs"/>
              </a:rPr>
              <a:t>customer self-installation like ADSL</a:t>
            </a:r>
          </a:p>
        </p:txBody>
      </p:sp>
      <p:sp>
        <p:nvSpPr>
          <p:cNvPr id="16389" name="Date Placeholder 3"/>
          <p:cNvSpPr>
            <a:spLocks noGrp="1"/>
          </p:cNvSpPr>
          <p:nvPr>
            <p:ph type="dt" sz="quarter" idx="10"/>
          </p:nvPr>
        </p:nvSpPr>
        <p:spPr>
          <a:xfrm>
            <a:off x="179388" y="6453188"/>
            <a:ext cx="3609975" cy="2682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r>
              <a:rPr lang="en-US" altLang="en-US" sz="1200" smtClean="0">
                <a:solidFill>
                  <a:schemeClr val="tx1"/>
                </a:solidFill>
                <a:latin typeface="Univers" pitchFamily="34" charset="0"/>
              </a:rPr>
              <a:t>Maputo, Mozambique, 14-16 April 2014</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fld id="{60156E5F-EC8C-42B9-B110-D1970B6C98E3}" type="slidenum">
              <a:rPr lang="en-US" altLang="en-US" sz="1400" smtClean="0">
                <a:solidFill>
                  <a:schemeClr val="tx1"/>
                </a:solidFill>
              </a:rPr>
              <a:pPr>
                <a:spcBef>
                  <a:spcPct val="0"/>
                </a:spcBef>
                <a:buSzTx/>
                <a:buFontTx/>
                <a:buNone/>
              </a:pPr>
              <a:t>11</a:t>
            </a:fld>
            <a:endParaRPr lang="en-US" altLang="en-US" sz="1400" smtClean="0">
              <a:solidFill>
                <a:schemeClr val="tx1"/>
              </a:solidFill>
            </a:endParaRPr>
          </a:p>
        </p:txBody>
      </p:sp>
      <p:sp>
        <p:nvSpPr>
          <p:cNvPr id="17411" name="Rectangle 2"/>
          <p:cNvSpPr>
            <a:spLocks noGrp="1" noChangeArrowheads="1"/>
          </p:cNvSpPr>
          <p:nvPr>
            <p:ph type="title"/>
          </p:nvPr>
        </p:nvSpPr>
        <p:spPr/>
        <p:txBody>
          <a:bodyPr/>
          <a:lstStyle/>
          <a:p>
            <a:r>
              <a:rPr lang="en-US" altLang="en-US" smtClean="0"/>
              <a:t/>
            </a:r>
            <a:br>
              <a:rPr lang="en-US" altLang="en-US" smtClean="0"/>
            </a:br>
            <a:r>
              <a:rPr lang="en-US" altLang="en-US" smtClean="0"/>
              <a:t/>
            </a:r>
            <a:br>
              <a:rPr lang="en-US" altLang="en-US" smtClean="0"/>
            </a:br>
            <a:r>
              <a:rPr lang="en-US" altLang="en-US" smtClean="0"/>
              <a:t>Applications</a:t>
            </a:r>
          </a:p>
        </p:txBody>
      </p:sp>
      <p:sp>
        <p:nvSpPr>
          <p:cNvPr id="17412" name="Rectangle 3"/>
          <p:cNvSpPr>
            <a:spLocks noGrp="1" noChangeArrowheads="1"/>
          </p:cNvSpPr>
          <p:nvPr>
            <p:ph type="body" idx="1"/>
          </p:nvPr>
        </p:nvSpPr>
        <p:spPr>
          <a:xfrm>
            <a:off x="457200" y="1700213"/>
            <a:ext cx="8229600" cy="4249737"/>
          </a:xfrm>
        </p:spPr>
        <p:txBody>
          <a:bodyPr/>
          <a:lstStyle/>
          <a:p>
            <a:r>
              <a:rPr lang="en-CA" altLang="en-US" sz="2800" smtClean="0"/>
              <a:t>Next-generation IPTV service at well over 100 Mb/s</a:t>
            </a:r>
          </a:p>
          <a:p>
            <a:r>
              <a:rPr lang="en-CA" altLang="en-US" sz="2800" smtClean="0"/>
              <a:t>Access to small and medium business sites at well over 100 Mb/s</a:t>
            </a:r>
          </a:p>
          <a:p>
            <a:r>
              <a:rPr lang="en-CA" altLang="en-US" sz="2800" smtClean="0"/>
              <a:t>Backhaul for very small wireless cell sites, including HetNet</a:t>
            </a:r>
          </a:p>
          <a:p>
            <a:r>
              <a:rPr lang="en-CA" altLang="en-US" sz="2800" smtClean="0"/>
              <a:t>Backhaul for WiFi hot spots</a:t>
            </a:r>
            <a:endParaRPr lang="en-US" altLang="en-US" sz="2800" smtClean="0"/>
          </a:p>
          <a:p>
            <a:pPr lvl="1"/>
            <a:endParaRPr lang="en-US" altLang="en-US" sz="2400" smtClean="0"/>
          </a:p>
        </p:txBody>
      </p:sp>
      <p:sp>
        <p:nvSpPr>
          <p:cNvPr id="17413" name="Date Placeholder 3"/>
          <p:cNvSpPr>
            <a:spLocks noGrp="1"/>
          </p:cNvSpPr>
          <p:nvPr>
            <p:ph type="dt" sz="quarter" idx="10"/>
          </p:nvPr>
        </p:nvSpPr>
        <p:spPr>
          <a:xfrm>
            <a:off x="179388" y="6453188"/>
            <a:ext cx="3609975" cy="2682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r>
              <a:rPr lang="en-US" altLang="en-US" sz="1200" smtClean="0">
                <a:solidFill>
                  <a:schemeClr val="tx1"/>
                </a:solidFill>
                <a:latin typeface="Univers" pitchFamily="34" charset="0"/>
              </a:rPr>
              <a:t>Maputo, Mozambique, 14-16 April 2014</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fld id="{400DB578-F27B-48C0-9F87-198C135AADE5}" type="slidenum">
              <a:rPr lang="en-US" altLang="en-US" sz="1400" smtClean="0">
                <a:solidFill>
                  <a:schemeClr val="tx1"/>
                </a:solidFill>
              </a:rPr>
              <a:pPr>
                <a:spcBef>
                  <a:spcPct val="0"/>
                </a:spcBef>
                <a:buSzTx/>
                <a:buFontTx/>
                <a:buNone/>
              </a:pPr>
              <a:t>12</a:t>
            </a:fld>
            <a:endParaRPr lang="en-US" altLang="en-US" sz="1400" smtClean="0">
              <a:solidFill>
                <a:schemeClr val="tx1"/>
              </a:solidFill>
            </a:endParaRPr>
          </a:p>
        </p:txBody>
      </p:sp>
      <p:sp>
        <p:nvSpPr>
          <p:cNvPr id="18435" name="Rectangle 2"/>
          <p:cNvSpPr>
            <a:spLocks noGrp="1" noChangeArrowheads="1"/>
          </p:cNvSpPr>
          <p:nvPr>
            <p:ph type="title"/>
          </p:nvPr>
        </p:nvSpPr>
        <p:spPr>
          <a:xfrm>
            <a:off x="0" y="404813"/>
            <a:ext cx="9144000" cy="738187"/>
          </a:xfrm>
        </p:spPr>
        <p:txBody>
          <a:bodyPr/>
          <a:lstStyle/>
          <a:p>
            <a:r>
              <a:rPr lang="en-CA" altLang="en-US" smtClean="0"/>
              <a:t>Service rate performance targets</a:t>
            </a:r>
          </a:p>
        </p:txBody>
      </p:sp>
      <p:sp>
        <p:nvSpPr>
          <p:cNvPr id="18436" name="Rectangle 3"/>
          <p:cNvSpPr>
            <a:spLocks noGrp="1" noChangeArrowheads="1"/>
          </p:cNvSpPr>
          <p:nvPr>
            <p:ph type="body" idx="1"/>
          </p:nvPr>
        </p:nvSpPr>
        <p:spPr>
          <a:xfrm>
            <a:off x="457200" y="1196975"/>
            <a:ext cx="8229600" cy="4895850"/>
          </a:xfrm>
        </p:spPr>
        <p:txBody>
          <a:bodyPr/>
          <a:lstStyle/>
          <a:p>
            <a:r>
              <a:rPr lang="en-CA" altLang="en-US" sz="2400" smtClean="0"/>
              <a:t>500-1000 Mb/s for FTTB deployments @&lt;100m, straight loops</a:t>
            </a:r>
          </a:p>
          <a:p>
            <a:r>
              <a:rPr lang="en-CA" altLang="en-US" sz="2400" smtClean="0"/>
              <a:t>500 Mb/s at 100m</a:t>
            </a:r>
          </a:p>
          <a:p>
            <a:r>
              <a:rPr lang="en-CA" altLang="en-US" sz="2400" smtClean="0"/>
              <a:t>200 Mb/s at 200m</a:t>
            </a:r>
          </a:p>
          <a:p>
            <a:r>
              <a:rPr lang="en-CA" altLang="en-US" sz="2400" smtClean="0"/>
              <a:t>150 Mb/s at 250m</a:t>
            </a:r>
          </a:p>
          <a:p>
            <a:r>
              <a:rPr lang="en-CA" altLang="en-US" sz="2400" smtClean="0"/>
              <a:t>Aggregate service rates ≥500 Mb/s with start frequency of 23 MHz and VHF and DAB bands notches</a:t>
            </a:r>
            <a:endParaRPr lang="en-GB" altLang="en-US" sz="2400" smtClean="0"/>
          </a:p>
        </p:txBody>
      </p:sp>
      <p:sp>
        <p:nvSpPr>
          <p:cNvPr id="18437" name="Date Placeholder 3"/>
          <p:cNvSpPr>
            <a:spLocks noGrp="1"/>
          </p:cNvSpPr>
          <p:nvPr>
            <p:ph type="dt" sz="quarter" idx="10"/>
          </p:nvPr>
        </p:nvSpPr>
        <p:spPr>
          <a:xfrm>
            <a:off x="179388" y="6453188"/>
            <a:ext cx="3609975" cy="2682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r>
              <a:rPr lang="en-US" altLang="en-US" sz="1200" smtClean="0">
                <a:solidFill>
                  <a:schemeClr val="tx1"/>
                </a:solidFill>
                <a:latin typeface="Univers" pitchFamily="34" charset="0"/>
              </a:rPr>
              <a:t>Maputo, Mozambique, 14-16 April 2014</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fld id="{A8B0790D-4FF6-4544-B0EF-739A5FD66FF3}" type="slidenum">
              <a:rPr lang="en-US" altLang="en-US" sz="1400" smtClean="0">
                <a:solidFill>
                  <a:schemeClr val="tx1"/>
                </a:solidFill>
              </a:rPr>
              <a:pPr>
                <a:spcBef>
                  <a:spcPct val="0"/>
                </a:spcBef>
                <a:buSzTx/>
                <a:buFontTx/>
                <a:buNone/>
              </a:pPr>
              <a:t>13</a:t>
            </a:fld>
            <a:endParaRPr lang="en-US" altLang="en-US" sz="1400" smtClean="0">
              <a:solidFill>
                <a:schemeClr val="tx1"/>
              </a:solidFill>
            </a:endParaRPr>
          </a:p>
        </p:txBody>
      </p:sp>
      <p:sp>
        <p:nvSpPr>
          <p:cNvPr id="19459" name="Rectangle 7"/>
          <p:cNvSpPr>
            <a:spLocks noGrp="1" noChangeArrowheads="1"/>
          </p:cNvSpPr>
          <p:nvPr>
            <p:ph type="body" sz="half" idx="2"/>
          </p:nvPr>
        </p:nvSpPr>
        <p:spPr>
          <a:xfrm>
            <a:off x="468313" y="1628775"/>
            <a:ext cx="8229600" cy="896938"/>
          </a:xfrm>
        </p:spPr>
        <p:txBody>
          <a:bodyPr/>
          <a:lstStyle/>
          <a:p>
            <a:pPr>
              <a:lnSpc>
                <a:spcPct val="90000"/>
              </a:lnSpc>
            </a:pPr>
            <a:r>
              <a:rPr lang="en-US" altLang="en-US" sz="2800" smtClean="0"/>
              <a:t>Coexistence with xDSL: VDSL2 to G.fast migration</a:t>
            </a:r>
          </a:p>
        </p:txBody>
      </p:sp>
      <p:sp>
        <p:nvSpPr>
          <p:cNvPr id="19460" name="Rectangle 8"/>
          <p:cNvSpPr>
            <a:spLocks noGrp="1" noChangeArrowheads="1"/>
          </p:cNvSpPr>
          <p:nvPr>
            <p:ph type="title"/>
          </p:nvPr>
        </p:nvSpPr>
        <p:spPr>
          <a:xfrm>
            <a:off x="0" y="333375"/>
            <a:ext cx="9144000" cy="935038"/>
          </a:xfrm>
        </p:spPr>
        <p:txBody>
          <a:bodyPr/>
          <a:lstStyle/>
          <a:p>
            <a:r>
              <a:rPr lang="en-US" altLang="en-US" smtClean="0"/>
              <a:t>Migration example</a:t>
            </a:r>
          </a:p>
        </p:txBody>
      </p:sp>
      <p:pic>
        <p:nvPicPr>
          <p:cNvPr id="19461"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9388" y="2420938"/>
            <a:ext cx="8534400"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2" name="Date Placeholder 3"/>
          <p:cNvSpPr>
            <a:spLocks noGrp="1"/>
          </p:cNvSpPr>
          <p:nvPr>
            <p:ph type="dt" sz="quarter" idx="10"/>
          </p:nvPr>
        </p:nvSpPr>
        <p:spPr>
          <a:xfrm>
            <a:off x="179388" y="6453188"/>
            <a:ext cx="3609975" cy="2682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r>
              <a:rPr lang="en-US" altLang="en-US" sz="1200" smtClean="0">
                <a:solidFill>
                  <a:schemeClr val="tx1"/>
                </a:solidFill>
                <a:latin typeface="Univers" pitchFamily="34" charset="0"/>
              </a:rPr>
              <a:t>Maputo, Mozambique, 14-16 April 2014</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fld id="{7B93D9B6-8D9E-44B7-82D2-5F733D314733}" type="slidenum">
              <a:rPr lang="en-US" altLang="en-US" sz="1400" smtClean="0">
                <a:solidFill>
                  <a:schemeClr val="tx1"/>
                </a:solidFill>
              </a:rPr>
              <a:pPr>
                <a:spcBef>
                  <a:spcPct val="0"/>
                </a:spcBef>
                <a:buSzTx/>
                <a:buFontTx/>
                <a:buNone/>
              </a:pPr>
              <a:t>14</a:t>
            </a:fld>
            <a:endParaRPr lang="en-US" altLang="en-US" sz="1400" smtClean="0">
              <a:solidFill>
                <a:schemeClr val="tx1"/>
              </a:solidFill>
            </a:endParaRPr>
          </a:p>
        </p:txBody>
      </p:sp>
      <p:sp>
        <p:nvSpPr>
          <p:cNvPr id="20483" name="Rectangle 2"/>
          <p:cNvSpPr>
            <a:spLocks noGrp="1" noChangeArrowheads="1"/>
          </p:cNvSpPr>
          <p:nvPr>
            <p:ph type="title"/>
          </p:nvPr>
        </p:nvSpPr>
        <p:spPr>
          <a:xfrm>
            <a:off x="0" y="0"/>
            <a:ext cx="9144000" cy="836613"/>
          </a:xfrm>
        </p:spPr>
        <p:txBody>
          <a:bodyPr/>
          <a:lstStyle/>
          <a:p>
            <a:r>
              <a:rPr lang="en-US" altLang="en-US" smtClean="0"/>
              <a:t>Standards time-line</a:t>
            </a:r>
          </a:p>
        </p:txBody>
      </p:sp>
      <p:sp>
        <p:nvSpPr>
          <p:cNvPr id="20484" name="Rectangle 3"/>
          <p:cNvSpPr>
            <a:spLocks noGrp="1" noChangeArrowheads="1"/>
          </p:cNvSpPr>
          <p:nvPr>
            <p:ph type="body" idx="1"/>
          </p:nvPr>
        </p:nvSpPr>
        <p:spPr>
          <a:xfrm>
            <a:off x="468313" y="981075"/>
            <a:ext cx="8229600" cy="5040313"/>
          </a:xfrm>
        </p:spPr>
        <p:txBody>
          <a:bodyPr/>
          <a:lstStyle/>
          <a:p>
            <a:r>
              <a:rPr lang="en-GB" altLang="en-US" sz="2000" dirty="0" smtClean="0"/>
              <a:t>September 2010: Broadband Forum (BBF) Service Provider Action Council (SPAC) agreed to develop a white paper capturing network operators’ potential requirements.</a:t>
            </a:r>
          </a:p>
          <a:p>
            <a:r>
              <a:rPr lang="en-GB" altLang="en-US" sz="2000" dirty="0" smtClean="0"/>
              <a:t>January 2011: At request of BBF, ITU-T Q4/15 agreed </a:t>
            </a:r>
            <a:r>
              <a:rPr lang="en-CA" altLang="en-US" sz="2000" dirty="0" smtClean="0"/>
              <a:t>to study the transceiver aspects of </a:t>
            </a:r>
            <a:r>
              <a:rPr lang="en-CA" altLang="en-US" sz="2000" dirty="0" err="1" smtClean="0"/>
              <a:t>FTTdp</a:t>
            </a:r>
            <a:r>
              <a:rPr lang="en-CA" altLang="en-US" sz="2000" dirty="0" smtClean="0"/>
              <a:t>, and issued a call for papers.</a:t>
            </a:r>
          </a:p>
          <a:p>
            <a:r>
              <a:rPr lang="en-GB" altLang="en-US" sz="2000" dirty="0" smtClean="0"/>
              <a:t>February 2011: </a:t>
            </a:r>
            <a:r>
              <a:rPr lang="en-CA" altLang="en-US" sz="2000" dirty="0" smtClean="0"/>
              <a:t>Q4/15 opened </a:t>
            </a:r>
            <a:r>
              <a:rPr lang="en-CA" altLang="en-US" sz="2000" dirty="0" err="1" smtClean="0"/>
              <a:t>G.fast</a:t>
            </a:r>
            <a:r>
              <a:rPr lang="en-CA" altLang="en-US" sz="2000" dirty="0" smtClean="0"/>
              <a:t> project and assigned an Associate Rapporteur/Editor</a:t>
            </a:r>
          </a:p>
          <a:p>
            <a:r>
              <a:rPr lang="en-CA" altLang="en-US" sz="2000" dirty="0" smtClean="0"/>
              <a:t>June 2011: Q4/15 agreed to develop a new Recommendation</a:t>
            </a:r>
          </a:p>
          <a:p>
            <a:r>
              <a:rPr lang="en-US" sz="2000" dirty="0"/>
              <a:t>Recommendation ITU-T </a:t>
            </a:r>
            <a:r>
              <a:rPr lang="en-CA" altLang="en-US" sz="2000" dirty="0" smtClean="0"/>
              <a:t>G.9700 (Power spectral density specification), approved in March, 2014</a:t>
            </a:r>
          </a:p>
          <a:p>
            <a:r>
              <a:rPr lang="en-US" sz="2000" dirty="0"/>
              <a:t>Recommendation ITU-T </a:t>
            </a:r>
            <a:r>
              <a:rPr lang="en-GB" altLang="en-US" sz="2000" dirty="0" smtClean="0"/>
              <a:t>G.9701 (Physical layer specification) – consented in December 2013</a:t>
            </a:r>
          </a:p>
        </p:txBody>
      </p:sp>
      <p:sp>
        <p:nvSpPr>
          <p:cNvPr id="20485" name="Date Placeholder 3"/>
          <p:cNvSpPr>
            <a:spLocks noGrp="1"/>
          </p:cNvSpPr>
          <p:nvPr>
            <p:ph type="dt" sz="quarter" idx="10"/>
          </p:nvPr>
        </p:nvSpPr>
        <p:spPr>
          <a:xfrm>
            <a:off x="179388" y="6453188"/>
            <a:ext cx="3609975" cy="2682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r>
              <a:rPr lang="en-US" altLang="en-US" sz="1200" smtClean="0">
                <a:solidFill>
                  <a:schemeClr val="tx1"/>
                </a:solidFill>
                <a:latin typeface="Univers" pitchFamily="34" charset="0"/>
              </a:rPr>
              <a:t>Maputo, Mozambique, 14-16 April 2014</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fld id="{E3F1F2FA-7A4F-4C28-AE6D-55AE21955E74}" type="slidenum">
              <a:rPr lang="en-US" altLang="en-US" sz="1400" smtClean="0">
                <a:solidFill>
                  <a:schemeClr val="tx1"/>
                </a:solidFill>
              </a:rPr>
              <a:pPr>
                <a:spcBef>
                  <a:spcPct val="0"/>
                </a:spcBef>
                <a:buSzTx/>
                <a:buFontTx/>
                <a:buNone/>
              </a:pPr>
              <a:t>15</a:t>
            </a:fld>
            <a:endParaRPr lang="en-US" altLang="en-US" sz="1400" smtClean="0">
              <a:solidFill>
                <a:schemeClr val="tx1"/>
              </a:solidFill>
            </a:endParaRPr>
          </a:p>
        </p:txBody>
      </p:sp>
      <p:sp>
        <p:nvSpPr>
          <p:cNvPr id="21507" name="Rectangle 2"/>
          <p:cNvSpPr>
            <a:spLocks noGrp="1" noChangeArrowheads="1"/>
          </p:cNvSpPr>
          <p:nvPr>
            <p:ph type="title"/>
          </p:nvPr>
        </p:nvSpPr>
        <p:spPr/>
        <p:txBody>
          <a:bodyPr/>
          <a:lstStyle/>
          <a:p>
            <a:r>
              <a:rPr lang="en-US" altLang="en-US" smtClean="0"/>
              <a:t/>
            </a:r>
            <a:br>
              <a:rPr lang="en-US" altLang="en-US" smtClean="0"/>
            </a:br>
            <a:r>
              <a:rPr lang="en-US" altLang="en-US" smtClean="0"/>
              <a:t/>
            </a:r>
            <a:br>
              <a:rPr lang="en-US" altLang="en-US" smtClean="0"/>
            </a:br>
            <a:r>
              <a:rPr lang="en-US" altLang="en-US" smtClean="0"/>
              <a:t>Standards body co</a:t>
            </a:r>
            <a:r>
              <a:rPr lang="en-CA" altLang="en-US" smtClean="0"/>
              <a:t>o</a:t>
            </a:r>
            <a:r>
              <a:rPr lang="en-US" altLang="en-US" smtClean="0"/>
              <a:t>peration</a:t>
            </a:r>
          </a:p>
        </p:txBody>
      </p:sp>
      <p:sp>
        <p:nvSpPr>
          <p:cNvPr id="6149" name="Rectangle 3"/>
          <p:cNvSpPr>
            <a:spLocks noGrp="1" noChangeArrowheads="1"/>
          </p:cNvSpPr>
          <p:nvPr>
            <p:ph type="body" idx="1"/>
          </p:nvPr>
        </p:nvSpPr>
        <p:spPr>
          <a:xfrm>
            <a:off x="468313" y="1557338"/>
            <a:ext cx="8229600" cy="4249737"/>
          </a:xfrm>
        </p:spPr>
        <p:txBody>
          <a:bodyPr/>
          <a:lstStyle/>
          <a:p>
            <a:pPr>
              <a:defRPr/>
            </a:pPr>
            <a:r>
              <a:rPr lang="en-CA" sz="2800" dirty="0" smtClean="0"/>
              <a:t>Close cooperation between standards groups is needed:</a:t>
            </a:r>
          </a:p>
          <a:p>
            <a:pPr lvl="1">
              <a:defRPr/>
            </a:pPr>
            <a:r>
              <a:rPr lang="en-CA" sz="2400" dirty="0" smtClean="0">
                <a:ea typeface="+mn-ea"/>
                <a:cs typeface="+mn-cs"/>
              </a:rPr>
              <a:t>ITU-T Q4/15 for </a:t>
            </a:r>
            <a:r>
              <a:rPr lang="en-CA" sz="2400" dirty="0" err="1" smtClean="0">
                <a:ea typeface="+mn-ea"/>
                <a:cs typeface="+mn-cs"/>
              </a:rPr>
              <a:t>G.fast</a:t>
            </a:r>
            <a:r>
              <a:rPr lang="en-CA" sz="2400" dirty="0" smtClean="0">
                <a:ea typeface="+mn-ea"/>
                <a:cs typeface="+mn-cs"/>
              </a:rPr>
              <a:t> transceiver aspects</a:t>
            </a:r>
          </a:p>
          <a:p>
            <a:pPr lvl="1">
              <a:defRPr/>
            </a:pPr>
            <a:r>
              <a:rPr lang="en-CA" sz="2400" dirty="0" smtClean="0">
                <a:ea typeface="+mn-ea"/>
                <a:cs typeface="+mn-cs"/>
              </a:rPr>
              <a:t>ITU-T Q2/15 for PON related aspects</a:t>
            </a:r>
          </a:p>
          <a:p>
            <a:pPr lvl="1">
              <a:defRPr/>
            </a:pPr>
            <a:r>
              <a:rPr lang="en-CA" sz="2400" dirty="0" smtClean="0">
                <a:ea typeface="+mn-ea"/>
                <a:cs typeface="+mn-cs"/>
              </a:rPr>
              <a:t>Broadband Forum (FAN and E2E Architecture WGs) for architectural aspects</a:t>
            </a:r>
          </a:p>
          <a:p>
            <a:pPr lvl="1">
              <a:defRPr/>
            </a:pPr>
            <a:r>
              <a:rPr lang="en-US" sz="2400" dirty="0"/>
              <a:t>Broadband Forum addresses certification and interoperability testing of equipment based on ITU-T G-PON and DSL </a:t>
            </a:r>
            <a:r>
              <a:rPr lang="en-US" sz="2400" dirty="0" smtClean="0"/>
              <a:t>Recommendations</a:t>
            </a:r>
            <a:r>
              <a:rPr lang="en-CA" sz="2400" dirty="0" smtClean="0">
                <a:ea typeface="+mn-ea"/>
                <a:cs typeface="+mn-cs"/>
              </a:rPr>
              <a:t>, and</a:t>
            </a:r>
          </a:p>
          <a:p>
            <a:pPr lvl="1">
              <a:defRPr/>
            </a:pPr>
            <a:r>
              <a:rPr lang="en-CA" sz="2400" dirty="0" smtClean="0">
                <a:ea typeface="+mn-ea"/>
                <a:cs typeface="+mn-cs"/>
              </a:rPr>
              <a:t>ETSI TM6 for reverse power feeding aspects</a:t>
            </a:r>
          </a:p>
          <a:p>
            <a:pPr lvl="1">
              <a:defRPr/>
            </a:pPr>
            <a:endParaRPr lang="en-GB" sz="2400" dirty="0" smtClean="0"/>
          </a:p>
        </p:txBody>
      </p:sp>
      <p:sp>
        <p:nvSpPr>
          <p:cNvPr id="21509" name="Date Placeholder 3"/>
          <p:cNvSpPr>
            <a:spLocks noGrp="1"/>
          </p:cNvSpPr>
          <p:nvPr>
            <p:ph type="dt" sz="quarter" idx="10"/>
          </p:nvPr>
        </p:nvSpPr>
        <p:spPr>
          <a:xfrm>
            <a:off x="179388" y="6453188"/>
            <a:ext cx="3609975" cy="2682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r>
              <a:rPr lang="en-US" altLang="en-US" sz="1200" smtClean="0">
                <a:solidFill>
                  <a:schemeClr val="tx1"/>
                </a:solidFill>
                <a:latin typeface="Univers" pitchFamily="34" charset="0"/>
              </a:rPr>
              <a:t>Maputo, Mozambique, 14-16 April 2014</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5"/>
          <p:cNvSpPr>
            <a:spLocks noGrp="1"/>
          </p:cNvSpPr>
          <p:nvPr>
            <p:ph type="ctrTitle"/>
          </p:nvPr>
        </p:nvSpPr>
        <p:spPr/>
        <p:txBody>
          <a:bodyPr/>
          <a:lstStyle/>
          <a:p>
            <a:r>
              <a:rPr lang="en-US" altLang="en-US" dirty="0" smtClean="0"/>
              <a:t>PON (Passive Optical Networks) (Q2/15) and optical </a:t>
            </a:r>
            <a:r>
              <a:rPr lang="en-US" altLang="en-US" dirty="0" err="1" smtClean="0"/>
              <a:t>fibres</a:t>
            </a:r>
            <a:r>
              <a:rPr lang="en-US" altLang="en-US" dirty="0" smtClean="0"/>
              <a:t> for FTTH (Q5/15)</a:t>
            </a:r>
          </a:p>
        </p:txBody>
      </p:sp>
      <p:sp>
        <p:nvSpPr>
          <p:cNvPr id="22531" name="Subtitle 6"/>
          <p:cNvSpPr>
            <a:spLocks noGrp="1"/>
          </p:cNvSpPr>
          <p:nvPr>
            <p:ph type="subTitle" idx="1"/>
          </p:nvPr>
        </p:nvSpPr>
        <p:spPr/>
        <p:txBody>
          <a:bodyPr/>
          <a:lstStyle/>
          <a:p>
            <a:endParaRPr lang="en-US" altLang="en-US" smtClean="0"/>
          </a:p>
        </p:txBody>
      </p:sp>
      <p:sp>
        <p:nvSpPr>
          <p:cNvPr id="2253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1200" smtClean="0">
                <a:solidFill>
                  <a:schemeClr val="tx1"/>
                </a:solidFill>
                <a:latin typeface="Univers" pitchFamily="34" charset="0"/>
              </a:rPr>
              <a:t>Maputo, Mozambique, 14-16 April 2014</a:t>
            </a:r>
          </a:p>
        </p:txBody>
      </p:sp>
      <p:sp>
        <p:nvSpPr>
          <p:cNvPr id="22533" name="Slide Number Placeholder 4"/>
          <p:cNvSpPr>
            <a:spLocks noGrp="1"/>
          </p:cNvSpPr>
          <p:nvPr>
            <p:ph type="sldNum" sz="quarter" idx="4294967295"/>
          </p:nvPr>
        </p:nvSpPr>
        <p:spPr>
          <a:xfrm>
            <a:off x="7777163" y="6453188"/>
            <a:ext cx="1366837" cy="431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fld id="{C71DC457-B52A-44A0-BD71-5764810A60CC}" type="slidenum">
              <a:rPr lang="en-US" altLang="en-US" sz="1200" smtClean="0">
                <a:solidFill>
                  <a:schemeClr val="tx1"/>
                </a:solidFill>
              </a:rPr>
              <a:pPr>
                <a:spcBef>
                  <a:spcPct val="0"/>
                </a:spcBef>
                <a:buSzTx/>
                <a:buFontTx/>
                <a:buNone/>
              </a:pPr>
              <a:t>16</a:t>
            </a:fld>
            <a:endParaRPr lang="en-US" altLang="en-US" sz="1200" smtClean="0">
              <a:solidFill>
                <a:schemeClr val="tx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3"/>
          <p:cNvSpPr>
            <a:spLocks noGrp="1"/>
          </p:cNvSpPr>
          <p:nvPr>
            <p:ph type="title"/>
          </p:nvPr>
        </p:nvSpPr>
        <p:spPr/>
        <p:txBody>
          <a:bodyPr/>
          <a:lstStyle/>
          <a:p>
            <a:r>
              <a:rPr lang="en-US" altLang="en-US" smtClean="0"/>
              <a:t>PON Evolution</a:t>
            </a:r>
          </a:p>
        </p:txBody>
      </p:sp>
      <p:sp>
        <p:nvSpPr>
          <p:cNvPr id="23555" name="Content Placeholder 4"/>
          <p:cNvSpPr>
            <a:spLocks noGrp="1"/>
          </p:cNvSpPr>
          <p:nvPr>
            <p:ph idx="1"/>
          </p:nvPr>
        </p:nvSpPr>
        <p:spPr>
          <a:xfrm>
            <a:off x="468313" y="1557338"/>
            <a:ext cx="8229600" cy="4525962"/>
          </a:xfrm>
        </p:spPr>
        <p:txBody>
          <a:bodyPr/>
          <a:lstStyle/>
          <a:p>
            <a:r>
              <a:rPr lang="en-US" altLang="en-US" sz="2800" smtClean="0"/>
              <a:t>G-PON (Gigabit-capable PON)</a:t>
            </a:r>
          </a:p>
          <a:p>
            <a:r>
              <a:rPr lang="en-US" altLang="en-US" sz="2800" smtClean="0"/>
              <a:t>NG-PON1 = XG-PON (10Gbit-capablePON)</a:t>
            </a:r>
          </a:p>
          <a:p>
            <a:r>
              <a:rPr lang="en-US" altLang="en-US" sz="2800" smtClean="0"/>
              <a:t>NG-PON2 = TWDM-PON (40Gbit-capable PON)</a:t>
            </a:r>
          </a:p>
        </p:txBody>
      </p:sp>
      <p:sp>
        <p:nvSpPr>
          <p:cNvPr id="23556"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fld id="{3578ACE0-ECF4-49A6-B296-DA9CDDE85CB3}" type="slidenum">
              <a:rPr lang="en-US" altLang="en-US" sz="1200" smtClean="0">
                <a:solidFill>
                  <a:schemeClr val="tx1"/>
                </a:solidFill>
              </a:rPr>
              <a:pPr>
                <a:spcBef>
                  <a:spcPct val="0"/>
                </a:spcBef>
                <a:buSzTx/>
                <a:buFontTx/>
                <a:buNone/>
              </a:pPr>
              <a:t>17</a:t>
            </a:fld>
            <a:endParaRPr lang="en-US" altLang="en-US" sz="1200" smtClean="0">
              <a:solidFill>
                <a:schemeClr val="tx1"/>
              </a:solidFill>
            </a:endParaRPr>
          </a:p>
        </p:txBody>
      </p:sp>
      <p:sp>
        <p:nvSpPr>
          <p:cNvPr id="23557" name="Date Placeholder 3"/>
          <p:cNvSpPr>
            <a:spLocks noGrp="1"/>
          </p:cNvSpPr>
          <p:nvPr>
            <p:ph type="dt" sz="quarter" idx="10"/>
          </p:nvPr>
        </p:nvSpPr>
        <p:spPr>
          <a:xfrm>
            <a:off x="179388" y="6453188"/>
            <a:ext cx="3609975" cy="2682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1200" smtClean="0">
                <a:solidFill>
                  <a:schemeClr val="tx1"/>
                </a:solidFill>
                <a:latin typeface="Univers" pitchFamily="34" charset="0"/>
              </a:rPr>
              <a:t>Maputo, Mozambique, 14-16 April 2014</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22300" y="280988"/>
            <a:ext cx="8231188" cy="1143000"/>
          </a:xfrm>
        </p:spPr>
        <p:txBody>
          <a:bodyPr/>
          <a:lstStyle/>
          <a:p>
            <a:r>
              <a:rPr lang="en-US" altLang="en-US" sz="3300" smtClean="0"/>
              <a:t>Capacity Trend for PON</a:t>
            </a:r>
          </a:p>
        </p:txBody>
      </p:sp>
      <p:sp>
        <p:nvSpPr>
          <p:cNvPr id="24579" name="Line 4"/>
          <p:cNvSpPr>
            <a:spLocks noChangeShapeType="1"/>
          </p:cNvSpPr>
          <p:nvPr/>
        </p:nvSpPr>
        <p:spPr bwMode="auto">
          <a:xfrm flipV="1">
            <a:off x="1046163" y="5511800"/>
            <a:ext cx="789781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lIns="78355" tIns="39177" rIns="78355" bIns="39177"/>
          <a:lstStyle/>
          <a:p>
            <a:endParaRPr lang="en-US"/>
          </a:p>
        </p:txBody>
      </p:sp>
      <p:sp>
        <p:nvSpPr>
          <p:cNvPr id="24580" name="Line 5"/>
          <p:cNvSpPr>
            <a:spLocks noChangeShapeType="1"/>
          </p:cNvSpPr>
          <p:nvPr/>
        </p:nvSpPr>
        <p:spPr bwMode="auto">
          <a:xfrm flipH="1" flipV="1">
            <a:off x="1055688" y="1358900"/>
            <a:ext cx="0" cy="41354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lIns="78355" tIns="39177" rIns="78355" bIns="39177"/>
          <a:lstStyle/>
          <a:p>
            <a:endParaRPr lang="en-US"/>
          </a:p>
        </p:txBody>
      </p:sp>
      <p:sp>
        <p:nvSpPr>
          <p:cNvPr id="24581" name="Line 6"/>
          <p:cNvSpPr>
            <a:spLocks noChangeShapeType="1"/>
          </p:cNvSpPr>
          <p:nvPr/>
        </p:nvSpPr>
        <p:spPr bwMode="auto">
          <a:xfrm>
            <a:off x="923925" y="5189538"/>
            <a:ext cx="2270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78355" tIns="39177" rIns="78355" bIns="39177"/>
          <a:lstStyle/>
          <a:p>
            <a:endParaRPr lang="en-US"/>
          </a:p>
        </p:txBody>
      </p:sp>
      <p:sp>
        <p:nvSpPr>
          <p:cNvPr id="24582" name="Line 7"/>
          <p:cNvSpPr>
            <a:spLocks noChangeShapeType="1"/>
          </p:cNvSpPr>
          <p:nvPr/>
        </p:nvSpPr>
        <p:spPr bwMode="auto">
          <a:xfrm>
            <a:off x="938213" y="3471863"/>
            <a:ext cx="2270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78355" tIns="39177" rIns="78355" bIns="39177"/>
          <a:lstStyle/>
          <a:p>
            <a:endParaRPr lang="en-US"/>
          </a:p>
        </p:txBody>
      </p:sp>
      <p:sp>
        <p:nvSpPr>
          <p:cNvPr id="24583" name="Line 8"/>
          <p:cNvSpPr>
            <a:spLocks noChangeShapeType="1"/>
          </p:cNvSpPr>
          <p:nvPr/>
        </p:nvSpPr>
        <p:spPr bwMode="auto">
          <a:xfrm>
            <a:off x="923925" y="2251075"/>
            <a:ext cx="2270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78355" tIns="39177" rIns="78355" bIns="39177"/>
          <a:lstStyle/>
          <a:p>
            <a:endParaRPr lang="en-US"/>
          </a:p>
        </p:txBody>
      </p:sp>
      <p:sp>
        <p:nvSpPr>
          <p:cNvPr id="24584" name="Line 9"/>
          <p:cNvSpPr>
            <a:spLocks noChangeShapeType="1"/>
          </p:cNvSpPr>
          <p:nvPr/>
        </p:nvSpPr>
        <p:spPr bwMode="auto">
          <a:xfrm>
            <a:off x="1549400" y="5402263"/>
            <a:ext cx="0" cy="2222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78355" tIns="39177" rIns="78355" bIns="39177"/>
          <a:lstStyle/>
          <a:p>
            <a:endParaRPr lang="en-US"/>
          </a:p>
        </p:txBody>
      </p:sp>
      <p:sp>
        <p:nvSpPr>
          <p:cNvPr id="24585" name="Line 10"/>
          <p:cNvSpPr>
            <a:spLocks noChangeShapeType="1"/>
          </p:cNvSpPr>
          <p:nvPr/>
        </p:nvSpPr>
        <p:spPr bwMode="auto">
          <a:xfrm>
            <a:off x="2800350" y="5402263"/>
            <a:ext cx="0" cy="2222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78355" tIns="39177" rIns="78355" bIns="39177"/>
          <a:lstStyle/>
          <a:p>
            <a:endParaRPr lang="en-US"/>
          </a:p>
        </p:txBody>
      </p:sp>
      <p:sp>
        <p:nvSpPr>
          <p:cNvPr id="24586" name="Line 11"/>
          <p:cNvSpPr>
            <a:spLocks noChangeShapeType="1"/>
          </p:cNvSpPr>
          <p:nvPr/>
        </p:nvSpPr>
        <p:spPr bwMode="auto">
          <a:xfrm>
            <a:off x="5305425" y="5402263"/>
            <a:ext cx="0" cy="2222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78355" tIns="39177" rIns="78355" bIns="39177"/>
          <a:lstStyle/>
          <a:p>
            <a:endParaRPr lang="en-US"/>
          </a:p>
        </p:txBody>
      </p:sp>
      <p:sp>
        <p:nvSpPr>
          <p:cNvPr id="24587" name="Line 12"/>
          <p:cNvSpPr>
            <a:spLocks noChangeShapeType="1"/>
          </p:cNvSpPr>
          <p:nvPr/>
        </p:nvSpPr>
        <p:spPr bwMode="auto">
          <a:xfrm>
            <a:off x="6557963" y="5402263"/>
            <a:ext cx="0" cy="2222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78355" tIns="39177" rIns="78355" bIns="39177"/>
          <a:lstStyle/>
          <a:p>
            <a:endParaRPr lang="en-US"/>
          </a:p>
        </p:txBody>
      </p:sp>
      <p:sp>
        <p:nvSpPr>
          <p:cNvPr id="24588" name="Text Box 13"/>
          <p:cNvSpPr txBox="1">
            <a:spLocks noChangeArrowheads="1"/>
          </p:cNvSpPr>
          <p:nvPr/>
        </p:nvSpPr>
        <p:spPr bwMode="auto">
          <a:xfrm>
            <a:off x="1166813" y="5592763"/>
            <a:ext cx="809625" cy="652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119" tIns="33560" rIns="67119" bIns="33560">
            <a:spAutoFit/>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lgn="ctr">
              <a:spcBef>
                <a:spcPct val="0"/>
              </a:spcBef>
              <a:buSzTx/>
              <a:buFontTx/>
              <a:buNone/>
            </a:pPr>
            <a:r>
              <a:rPr lang="en-US" altLang="en-US" sz="1900">
                <a:solidFill>
                  <a:schemeClr val="tx1"/>
                </a:solidFill>
              </a:rPr>
              <a:t>1994</a:t>
            </a:r>
          </a:p>
          <a:p>
            <a:pPr algn="ctr">
              <a:spcBef>
                <a:spcPct val="0"/>
              </a:spcBef>
              <a:buSzTx/>
              <a:buFontTx/>
              <a:buNone/>
            </a:pPr>
            <a:r>
              <a:rPr lang="en-US" altLang="en-US" sz="1900">
                <a:solidFill>
                  <a:schemeClr val="tx1"/>
                </a:solidFill>
              </a:rPr>
              <a:t>TPON</a:t>
            </a:r>
          </a:p>
        </p:txBody>
      </p:sp>
      <p:sp>
        <p:nvSpPr>
          <p:cNvPr id="24589" name="Text Box 14"/>
          <p:cNvSpPr txBox="1">
            <a:spLocks noChangeArrowheads="1"/>
          </p:cNvSpPr>
          <p:nvPr/>
        </p:nvSpPr>
        <p:spPr bwMode="auto">
          <a:xfrm>
            <a:off x="2346325" y="5592763"/>
            <a:ext cx="936625" cy="944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119" tIns="33560" rIns="67119" bIns="33560">
            <a:spAutoFit/>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lgn="ctr">
              <a:spcBef>
                <a:spcPct val="0"/>
              </a:spcBef>
              <a:buSzTx/>
              <a:buFontTx/>
              <a:buNone/>
            </a:pPr>
            <a:r>
              <a:rPr lang="en-US" altLang="en-US" sz="1900">
                <a:solidFill>
                  <a:schemeClr val="tx1"/>
                </a:solidFill>
              </a:rPr>
              <a:t>1999</a:t>
            </a:r>
          </a:p>
          <a:p>
            <a:pPr algn="ctr">
              <a:spcBef>
                <a:spcPct val="0"/>
              </a:spcBef>
              <a:buSzTx/>
              <a:buFontTx/>
              <a:buNone/>
            </a:pPr>
            <a:r>
              <a:rPr lang="en-US" altLang="en-US" sz="1900">
                <a:solidFill>
                  <a:schemeClr val="tx1"/>
                </a:solidFill>
              </a:rPr>
              <a:t>A-PON</a:t>
            </a:r>
          </a:p>
          <a:p>
            <a:pPr algn="ctr">
              <a:spcBef>
                <a:spcPct val="0"/>
              </a:spcBef>
              <a:buSzTx/>
              <a:buFontTx/>
              <a:buNone/>
            </a:pPr>
            <a:r>
              <a:rPr lang="en-US" altLang="en-US" sz="1900">
                <a:solidFill>
                  <a:schemeClr val="tx1"/>
                </a:solidFill>
              </a:rPr>
              <a:t>B-PON</a:t>
            </a:r>
          </a:p>
        </p:txBody>
      </p:sp>
      <p:sp>
        <p:nvSpPr>
          <p:cNvPr id="24590" name="Text Box 15"/>
          <p:cNvSpPr txBox="1">
            <a:spLocks noChangeArrowheads="1"/>
          </p:cNvSpPr>
          <p:nvPr/>
        </p:nvSpPr>
        <p:spPr bwMode="auto">
          <a:xfrm>
            <a:off x="4632325" y="5592763"/>
            <a:ext cx="1311275" cy="1236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119" tIns="33560" rIns="67119" bIns="33560">
            <a:spAutoFit/>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lgn="ctr">
              <a:spcBef>
                <a:spcPct val="0"/>
              </a:spcBef>
              <a:buSzTx/>
              <a:buFontTx/>
              <a:buNone/>
            </a:pPr>
            <a:r>
              <a:rPr lang="en-US" altLang="en-US" sz="1900" dirty="0">
                <a:solidFill>
                  <a:schemeClr val="tx1"/>
                </a:solidFill>
              </a:rPr>
              <a:t>2009</a:t>
            </a:r>
          </a:p>
          <a:p>
            <a:pPr algn="ctr">
              <a:spcBef>
                <a:spcPct val="0"/>
              </a:spcBef>
              <a:buSzTx/>
              <a:buFontTx/>
              <a:buNone/>
            </a:pPr>
            <a:r>
              <a:rPr lang="en-US" altLang="en-US" sz="1900" dirty="0">
                <a:solidFill>
                  <a:schemeClr val="tx1"/>
                </a:solidFill>
              </a:rPr>
              <a:t>NG-PON1</a:t>
            </a:r>
          </a:p>
          <a:p>
            <a:pPr algn="ctr">
              <a:spcBef>
                <a:spcPct val="0"/>
              </a:spcBef>
              <a:buSzTx/>
              <a:buFontTx/>
              <a:buNone/>
            </a:pPr>
            <a:r>
              <a:rPr lang="en-US" altLang="en-US" sz="1900" dirty="0">
                <a:solidFill>
                  <a:schemeClr val="tx1"/>
                </a:solidFill>
              </a:rPr>
              <a:t>XG-PON</a:t>
            </a:r>
          </a:p>
          <a:p>
            <a:pPr algn="ctr">
              <a:spcBef>
                <a:spcPct val="0"/>
              </a:spcBef>
              <a:buSzTx/>
              <a:buFontTx/>
              <a:buNone/>
            </a:pPr>
            <a:r>
              <a:rPr lang="en-US" altLang="en-US" sz="1900" dirty="0">
                <a:solidFill>
                  <a:schemeClr val="tx1"/>
                </a:solidFill>
              </a:rPr>
              <a:t>10GEPON</a:t>
            </a:r>
          </a:p>
        </p:txBody>
      </p:sp>
      <p:sp>
        <p:nvSpPr>
          <p:cNvPr id="24591" name="Text Box 16"/>
          <p:cNvSpPr txBox="1">
            <a:spLocks noChangeArrowheads="1"/>
          </p:cNvSpPr>
          <p:nvPr/>
        </p:nvSpPr>
        <p:spPr bwMode="auto">
          <a:xfrm>
            <a:off x="5792788" y="5592763"/>
            <a:ext cx="1552575" cy="944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119" tIns="33560" rIns="67119" bIns="33560">
            <a:spAutoFit/>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lgn="ctr">
              <a:spcBef>
                <a:spcPct val="0"/>
              </a:spcBef>
              <a:buSzTx/>
              <a:buFontTx/>
              <a:buNone/>
            </a:pPr>
            <a:r>
              <a:rPr lang="en-US" altLang="en-US" sz="1900" dirty="0">
                <a:solidFill>
                  <a:schemeClr val="tx1"/>
                </a:solidFill>
              </a:rPr>
              <a:t>2014</a:t>
            </a:r>
          </a:p>
          <a:p>
            <a:pPr algn="ctr">
              <a:spcBef>
                <a:spcPct val="0"/>
              </a:spcBef>
              <a:buSzTx/>
              <a:buFontTx/>
              <a:buNone/>
            </a:pPr>
            <a:r>
              <a:rPr lang="en-US" altLang="en-US" sz="1900" dirty="0">
                <a:solidFill>
                  <a:schemeClr val="tx1"/>
                </a:solidFill>
              </a:rPr>
              <a:t>NG-PON2</a:t>
            </a:r>
          </a:p>
          <a:p>
            <a:pPr algn="ctr">
              <a:spcBef>
                <a:spcPct val="0"/>
              </a:spcBef>
              <a:buSzTx/>
              <a:buFontTx/>
              <a:buNone/>
            </a:pPr>
            <a:r>
              <a:rPr lang="en-US" altLang="en-US" sz="1900" dirty="0">
                <a:solidFill>
                  <a:schemeClr val="tx1"/>
                </a:solidFill>
              </a:rPr>
              <a:t>TWDM-PON</a:t>
            </a:r>
          </a:p>
        </p:txBody>
      </p:sp>
      <p:sp>
        <p:nvSpPr>
          <p:cNvPr id="24592" name="Text Box 17"/>
          <p:cNvSpPr txBox="1">
            <a:spLocks noChangeArrowheads="1"/>
          </p:cNvSpPr>
          <p:nvPr/>
        </p:nvSpPr>
        <p:spPr bwMode="auto">
          <a:xfrm>
            <a:off x="7789863" y="5186363"/>
            <a:ext cx="14811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119" tIns="33560" rIns="67119" bIns="33560">
            <a:spAutoFit/>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1900">
                <a:solidFill>
                  <a:schemeClr val="tx1"/>
                </a:solidFill>
              </a:rPr>
              <a:t>Generation</a:t>
            </a:r>
          </a:p>
        </p:txBody>
      </p:sp>
      <p:sp>
        <p:nvSpPr>
          <p:cNvPr id="24593" name="Text Box 18"/>
          <p:cNvSpPr txBox="1">
            <a:spLocks noChangeArrowheads="1"/>
          </p:cNvSpPr>
          <p:nvPr/>
        </p:nvSpPr>
        <p:spPr bwMode="auto">
          <a:xfrm>
            <a:off x="1116013" y="1296988"/>
            <a:ext cx="142398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119" tIns="33560" rIns="67119" bIns="33560">
            <a:spAutoFit/>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1900">
                <a:solidFill>
                  <a:schemeClr val="tx1"/>
                </a:solidFill>
              </a:rPr>
              <a:t>Bandwidth</a:t>
            </a:r>
          </a:p>
        </p:txBody>
      </p:sp>
      <p:sp>
        <p:nvSpPr>
          <p:cNvPr id="24594" name="Text Box 19"/>
          <p:cNvSpPr txBox="1">
            <a:spLocks noChangeArrowheads="1"/>
          </p:cNvSpPr>
          <p:nvPr/>
        </p:nvSpPr>
        <p:spPr bwMode="auto">
          <a:xfrm>
            <a:off x="125413" y="4991100"/>
            <a:ext cx="87947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119" tIns="33560" rIns="67119" bIns="33560">
            <a:spAutoFit/>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1900">
                <a:solidFill>
                  <a:schemeClr val="tx1"/>
                </a:solidFill>
              </a:rPr>
              <a:t>0.05G</a:t>
            </a:r>
          </a:p>
        </p:txBody>
      </p:sp>
      <p:sp>
        <p:nvSpPr>
          <p:cNvPr id="24595" name="Text Box 20"/>
          <p:cNvSpPr txBox="1">
            <a:spLocks noChangeArrowheads="1"/>
          </p:cNvSpPr>
          <p:nvPr/>
        </p:nvSpPr>
        <p:spPr bwMode="auto">
          <a:xfrm>
            <a:off x="254000" y="3327400"/>
            <a:ext cx="723900"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119" tIns="33560" rIns="67119" bIns="33560">
            <a:spAutoFit/>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1900">
                <a:solidFill>
                  <a:schemeClr val="tx1"/>
                </a:solidFill>
              </a:rPr>
              <a:t>2.5G</a:t>
            </a:r>
          </a:p>
        </p:txBody>
      </p:sp>
      <p:sp>
        <p:nvSpPr>
          <p:cNvPr id="24596" name="Text Box 21"/>
          <p:cNvSpPr txBox="1">
            <a:spLocks noChangeArrowheads="1"/>
          </p:cNvSpPr>
          <p:nvPr/>
        </p:nvSpPr>
        <p:spPr bwMode="auto">
          <a:xfrm>
            <a:off x="358775" y="2109788"/>
            <a:ext cx="63658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119" tIns="33560" rIns="67119" bIns="33560">
            <a:spAutoFit/>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1900">
                <a:solidFill>
                  <a:schemeClr val="tx1"/>
                </a:solidFill>
              </a:rPr>
              <a:t>40G</a:t>
            </a:r>
          </a:p>
        </p:txBody>
      </p:sp>
      <p:sp>
        <p:nvSpPr>
          <p:cNvPr id="24597" name="Line 22"/>
          <p:cNvSpPr>
            <a:spLocks noChangeShapeType="1"/>
          </p:cNvSpPr>
          <p:nvPr/>
        </p:nvSpPr>
        <p:spPr bwMode="auto">
          <a:xfrm>
            <a:off x="923925" y="2860675"/>
            <a:ext cx="2270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78355" tIns="39177" rIns="78355" bIns="39177"/>
          <a:lstStyle/>
          <a:p>
            <a:endParaRPr lang="en-US"/>
          </a:p>
        </p:txBody>
      </p:sp>
      <p:sp>
        <p:nvSpPr>
          <p:cNvPr id="24598" name="Text Box 23"/>
          <p:cNvSpPr txBox="1">
            <a:spLocks noChangeArrowheads="1"/>
          </p:cNvSpPr>
          <p:nvPr/>
        </p:nvSpPr>
        <p:spPr bwMode="auto">
          <a:xfrm>
            <a:off x="354013" y="2719388"/>
            <a:ext cx="63500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119" tIns="33560" rIns="67119" bIns="33560">
            <a:spAutoFit/>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1900">
                <a:solidFill>
                  <a:schemeClr val="tx1"/>
                </a:solidFill>
              </a:rPr>
              <a:t>10G</a:t>
            </a:r>
          </a:p>
        </p:txBody>
      </p:sp>
      <p:sp>
        <p:nvSpPr>
          <p:cNvPr id="24599" name="Line 24"/>
          <p:cNvSpPr>
            <a:spLocks noChangeShapeType="1"/>
          </p:cNvSpPr>
          <p:nvPr/>
        </p:nvSpPr>
        <p:spPr bwMode="auto">
          <a:xfrm>
            <a:off x="4052888" y="5402263"/>
            <a:ext cx="0" cy="2222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78355" tIns="39177" rIns="78355" bIns="39177"/>
          <a:lstStyle/>
          <a:p>
            <a:endParaRPr lang="en-US"/>
          </a:p>
        </p:txBody>
      </p:sp>
      <p:sp>
        <p:nvSpPr>
          <p:cNvPr id="24600" name="Text Box 25"/>
          <p:cNvSpPr txBox="1">
            <a:spLocks noChangeArrowheads="1"/>
          </p:cNvSpPr>
          <p:nvPr/>
        </p:nvSpPr>
        <p:spPr bwMode="auto">
          <a:xfrm>
            <a:off x="3563938" y="5592763"/>
            <a:ext cx="1001712" cy="944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119" tIns="33560" rIns="67119" bIns="33560">
            <a:spAutoFit/>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lgn="ctr">
              <a:spcBef>
                <a:spcPct val="0"/>
              </a:spcBef>
              <a:buSzTx/>
              <a:buFontTx/>
              <a:buNone/>
            </a:pPr>
            <a:r>
              <a:rPr lang="en-US" altLang="en-US" sz="1900">
                <a:solidFill>
                  <a:schemeClr val="tx1"/>
                </a:solidFill>
              </a:rPr>
              <a:t>2004</a:t>
            </a:r>
          </a:p>
          <a:p>
            <a:pPr algn="ctr">
              <a:spcBef>
                <a:spcPct val="0"/>
              </a:spcBef>
              <a:buSzTx/>
              <a:buFontTx/>
              <a:buNone/>
            </a:pPr>
            <a:r>
              <a:rPr lang="en-US" altLang="en-US" sz="1900">
                <a:solidFill>
                  <a:schemeClr val="tx1"/>
                </a:solidFill>
              </a:rPr>
              <a:t>G-PON</a:t>
            </a:r>
          </a:p>
          <a:p>
            <a:pPr algn="ctr">
              <a:spcBef>
                <a:spcPct val="0"/>
              </a:spcBef>
              <a:buSzTx/>
              <a:buFontTx/>
              <a:buNone/>
            </a:pPr>
            <a:r>
              <a:rPr lang="en-US" altLang="en-US" sz="1900">
                <a:solidFill>
                  <a:schemeClr val="tx1"/>
                </a:solidFill>
              </a:rPr>
              <a:t>GEPON</a:t>
            </a:r>
          </a:p>
        </p:txBody>
      </p:sp>
      <p:sp>
        <p:nvSpPr>
          <p:cNvPr id="24601" name="Line 26"/>
          <p:cNvSpPr>
            <a:spLocks noChangeShapeType="1"/>
          </p:cNvSpPr>
          <p:nvPr/>
        </p:nvSpPr>
        <p:spPr bwMode="auto">
          <a:xfrm>
            <a:off x="923925" y="4081463"/>
            <a:ext cx="2270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78355" tIns="39177" rIns="78355" bIns="39177"/>
          <a:lstStyle/>
          <a:p>
            <a:endParaRPr lang="en-US"/>
          </a:p>
        </p:txBody>
      </p:sp>
      <p:sp>
        <p:nvSpPr>
          <p:cNvPr id="24602" name="Text Box 27"/>
          <p:cNvSpPr txBox="1">
            <a:spLocks noChangeArrowheads="1"/>
          </p:cNvSpPr>
          <p:nvPr/>
        </p:nvSpPr>
        <p:spPr bwMode="auto">
          <a:xfrm>
            <a:off x="239713" y="3883025"/>
            <a:ext cx="723900"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119" tIns="33560" rIns="67119" bIns="33560">
            <a:spAutoFit/>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1900">
                <a:solidFill>
                  <a:schemeClr val="tx1"/>
                </a:solidFill>
              </a:rPr>
              <a:t>0.6G</a:t>
            </a:r>
          </a:p>
        </p:txBody>
      </p:sp>
      <p:sp>
        <p:nvSpPr>
          <p:cNvPr id="24603" name="Line 28"/>
          <p:cNvSpPr>
            <a:spLocks noChangeShapeType="1"/>
          </p:cNvSpPr>
          <p:nvPr/>
        </p:nvSpPr>
        <p:spPr bwMode="auto">
          <a:xfrm>
            <a:off x="923925" y="4689475"/>
            <a:ext cx="2270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78355" tIns="39177" rIns="78355" bIns="39177"/>
          <a:lstStyle/>
          <a:p>
            <a:endParaRPr lang="en-US"/>
          </a:p>
        </p:txBody>
      </p:sp>
      <p:sp>
        <p:nvSpPr>
          <p:cNvPr id="24604" name="Text Box 29"/>
          <p:cNvSpPr txBox="1">
            <a:spLocks noChangeArrowheads="1"/>
          </p:cNvSpPr>
          <p:nvPr/>
        </p:nvSpPr>
        <p:spPr bwMode="auto">
          <a:xfrm>
            <a:off x="125413" y="4491038"/>
            <a:ext cx="87947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119" tIns="33560" rIns="67119" bIns="33560">
            <a:spAutoFit/>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1900">
                <a:solidFill>
                  <a:schemeClr val="tx1"/>
                </a:solidFill>
              </a:rPr>
              <a:t>0.15G</a:t>
            </a:r>
          </a:p>
        </p:txBody>
      </p:sp>
      <p:sp>
        <p:nvSpPr>
          <p:cNvPr id="24605" name="Rectangle 30"/>
          <p:cNvSpPr>
            <a:spLocks noChangeArrowheads="1"/>
          </p:cNvSpPr>
          <p:nvPr/>
        </p:nvSpPr>
        <p:spPr bwMode="auto">
          <a:xfrm>
            <a:off x="1492250" y="5133975"/>
            <a:ext cx="57150" cy="111125"/>
          </a:xfrm>
          <a:prstGeom prst="rect">
            <a:avLst/>
          </a:prstGeom>
          <a:solidFill>
            <a:srgbClr val="0066FF"/>
          </a:solidFill>
          <a:ln w="9525">
            <a:solidFill>
              <a:srgbClr val="0000FF"/>
            </a:solidFill>
            <a:miter lim="800000"/>
            <a:headEnd/>
            <a:tailEnd/>
          </a:ln>
        </p:spPr>
        <p:txBody>
          <a:bodyPr wrap="none" lIns="78355" tIns="39177" rIns="78355" bIns="39177" anchor="ct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endParaRPr lang="en-US" altLang="en-US">
              <a:solidFill>
                <a:schemeClr val="tx1"/>
              </a:solidFill>
            </a:endParaRPr>
          </a:p>
        </p:txBody>
      </p:sp>
      <p:sp>
        <p:nvSpPr>
          <p:cNvPr id="24606" name="Rectangle 31"/>
          <p:cNvSpPr>
            <a:spLocks noChangeArrowheads="1"/>
          </p:cNvSpPr>
          <p:nvPr/>
        </p:nvSpPr>
        <p:spPr bwMode="auto">
          <a:xfrm>
            <a:off x="1549400" y="5133975"/>
            <a:ext cx="55563" cy="111125"/>
          </a:xfrm>
          <a:prstGeom prst="rect">
            <a:avLst/>
          </a:prstGeom>
          <a:solidFill>
            <a:srgbClr val="FF0066"/>
          </a:solidFill>
          <a:ln w="9525">
            <a:solidFill>
              <a:srgbClr val="FF0066"/>
            </a:solidFill>
            <a:miter lim="800000"/>
            <a:headEnd/>
            <a:tailEnd/>
          </a:ln>
        </p:spPr>
        <p:txBody>
          <a:bodyPr wrap="none" lIns="78355" tIns="39177" rIns="78355" bIns="39177" anchor="ct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endParaRPr lang="en-US" altLang="en-US">
              <a:solidFill>
                <a:schemeClr val="tx1"/>
              </a:solidFill>
            </a:endParaRPr>
          </a:p>
        </p:txBody>
      </p:sp>
      <p:sp>
        <p:nvSpPr>
          <p:cNvPr id="24607" name="Rectangle 32"/>
          <p:cNvSpPr>
            <a:spLocks noChangeArrowheads="1"/>
          </p:cNvSpPr>
          <p:nvPr/>
        </p:nvSpPr>
        <p:spPr bwMode="auto">
          <a:xfrm>
            <a:off x="2743200" y="4024313"/>
            <a:ext cx="57150" cy="722312"/>
          </a:xfrm>
          <a:prstGeom prst="rect">
            <a:avLst/>
          </a:prstGeom>
          <a:solidFill>
            <a:srgbClr val="0066FF"/>
          </a:solidFill>
          <a:ln w="9525">
            <a:solidFill>
              <a:srgbClr val="0000FF"/>
            </a:solidFill>
            <a:miter lim="800000"/>
            <a:headEnd/>
            <a:tailEnd/>
          </a:ln>
        </p:spPr>
        <p:txBody>
          <a:bodyPr wrap="none" lIns="78355" tIns="39177" rIns="78355" bIns="39177" anchor="ct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endParaRPr lang="en-US" altLang="en-US">
              <a:solidFill>
                <a:schemeClr val="tx1"/>
              </a:solidFill>
            </a:endParaRPr>
          </a:p>
        </p:txBody>
      </p:sp>
      <p:sp>
        <p:nvSpPr>
          <p:cNvPr id="24608" name="Rectangle 33"/>
          <p:cNvSpPr>
            <a:spLocks noChangeArrowheads="1"/>
          </p:cNvSpPr>
          <p:nvPr/>
        </p:nvSpPr>
        <p:spPr bwMode="auto">
          <a:xfrm>
            <a:off x="3995738" y="3414713"/>
            <a:ext cx="57150" cy="388937"/>
          </a:xfrm>
          <a:prstGeom prst="rect">
            <a:avLst/>
          </a:prstGeom>
          <a:solidFill>
            <a:srgbClr val="0066FF"/>
          </a:solidFill>
          <a:ln w="9525">
            <a:solidFill>
              <a:srgbClr val="0000FF"/>
            </a:solidFill>
            <a:miter lim="800000"/>
            <a:headEnd/>
            <a:tailEnd/>
          </a:ln>
        </p:spPr>
        <p:txBody>
          <a:bodyPr wrap="none" lIns="78355" tIns="39177" rIns="78355" bIns="39177" anchor="ct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endParaRPr lang="en-US" altLang="en-US">
              <a:solidFill>
                <a:schemeClr val="tx1"/>
              </a:solidFill>
            </a:endParaRPr>
          </a:p>
        </p:txBody>
      </p:sp>
      <p:sp>
        <p:nvSpPr>
          <p:cNvPr id="24609" name="Rectangle 34"/>
          <p:cNvSpPr>
            <a:spLocks noChangeArrowheads="1"/>
          </p:cNvSpPr>
          <p:nvPr/>
        </p:nvSpPr>
        <p:spPr bwMode="auto">
          <a:xfrm>
            <a:off x="5249863" y="2805113"/>
            <a:ext cx="55562" cy="112712"/>
          </a:xfrm>
          <a:prstGeom prst="rect">
            <a:avLst/>
          </a:prstGeom>
          <a:solidFill>
            <a:srgbClr val="0066FF"/>
          </a:solidFill>
          <a:ln w="9525">
            <a:solidFill>
              <a:srgbClr val="0000FF"/>
            </a:solidFill>
            <a:miter lim="800000"/>
            <a:headEnd/>
            <a:tailEnd/>
          </a:ln>
        </p:spPr>
        <p:txBody>
          <a:bodyPr wrap="none" lIns="78355" tIns="39177" rIns="78355" bIns="39177" anchor="ct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endParaRPr lang="en-US" altLang="en-US">
              <a:solidFill>
                <a:schemeClr val="tx1"/>
              </a:solidFill>
            </a:endParaRPr>
          </a:p>
        </p:txBody>
      </p:sp>
      <p:sp>
        <p:nvSpPr>
          <p:cNvPr id="24610" name="Rectangle 35"/>
          <p:cNvSpPr>
            <a:spLocks noChangeArrowheads="1"/>
          </p:cNvSpPr>
          <p:nvPr/>
        </p:nvSpPr>
        <p:spPr bwMode="auto">
          <a:xfrm>
            <a:off x="2801938" y="4635500"/>
            <a:ext cx="55562" cy="111125"/>
          </a:xfrm>
          <a:prstGeom prst="rect">
            <a:avLst/>
          </a:prstGeom>
          <a:solidFill>
            <a:srgbClr val="FF0066"/>
          </a:solidFill>
          <a:ln w="9525">
            <a:solidFill>
              <a:srgbClr val="FF0066"/>
            </a:solidFill>
            <a:miter lim="800000"/>
            <a:headEnd/>
            <a:tailEnd/>
          </a:ln>
        </p:spPr>
        <p:txBody>
          <a:bodyPr wrap="none" lIns="78355" tIns="39177" rIns="78355" bIns="39177" anchor="ct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endParaRPr lang="en-US" altLang="en-US">
              <a:solidFill>
                <a:schemeClr val="tx1"/>
              </a:solidFill>
            </a:endParaRPr>
          </a:p>
        </p:txBody>
      </p:sp>
      <p:sp>
        <p:nvSpPr>
          <p:cNvPr id="24611" name="Rectangle 36"/>
          <p:cNvSpPr>
            <a:spLocks noChangeArrowheads="1"/>
          </p:cNvSpPr>
          <p:nvPr/>
        </p:nvSpPr>
        <p:spPr bwMode="auto">
          <a:xfrm>
            <a:off x="4054475" y="3692525"/>
            <a:ext cx="55563" cy="111125"/>
          </a:xfrm>
          <a:prstGeom prst="rect">
            <a:avLst/>
          </a:prstGeom>
          <a:solidFill>
            <a:srgbClr val="FF0066"/>
          </a:solidFill>
          <a:ln w="9525">
            <a:solidFill>
              <a:srgbClr val="FF0066"/>
            </a:solidFill>
            <a:miter lim="800000"/>
            <a:headEnd/>
            <a:tailEnd/>
          </a:ln>
        </p:spPr>
        <p:txBody>
          <a:bodyPr wrap="none" lIns="78355" tIns="39177" rIns="78355" bIns="39177" anchor="ct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endParaRPr lang="en-US" altLang="en-US">
              <a:solidFill>
                <a:schemeClr val="tx1"/>
              </a:solidFill>
            </a:endParaRPr>
          </a:p>
        </p:txBody>
      </p:sp>
      <p:sp>
        <p:nvSpPr>
          <p:cNvPr id="24612" name="Rectangle 37"/>
          <p:cNvSpPr>
            <a:spLocks noChangeArrowheads="1"/>
          </p:cNvSpPr>
          <p:nvPr/>
        </p:nvSpPr>
        <p:spPr bwMode="auto">
          <a:xfrm>
            <a:off x="5305425" y="2805113"/>
            <a:ext cx="58738" cy="720725"/>
          </a:xfrm>
          <a:prstGeom prst="rect">
            <a:avLst/>
          </a:prstGeom>
          <a:solidFill>
            <a:srgbClr val="FF0066"/>
          </a:solidFill>
          <a:ln w="9525">
            <a:solidFill>
              <a:srgbClr val="FF0066"/>
            </a:solidFill>
            <a:miter lim="800000"/>
            <a:headEnd/>
            <a:tailEnd/>
          </a:ln>
        </p:spPr>
        <p:txBody>
          <a:bodyPr wrap="none" lIns="78355" tIns="39177" rIns="78355" bIns="39177" anchor="ct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endParaRPr lang="en-US" altLang="en-US">
              <a:solidFill>
                <a:schemeClr val="tx1"/>
              </a:solidFill>
            </a:endParaRPr>
          </a:p>
        </p:txBody>
      </p:sp>
      <p:sp>
        <p:nvSpPr>
          <p:cNvPr id="24613" name="Rectangle 38" descr="Wide upward diagonal"/>
          <p:cNvSpPr>
            <a:spLocks noChangeArrowheads="1"/>
          </p:cNvSpPr>
          <p:nvPr/>
        </p:nvSpPr>
        <p:spPr bwMode="auto">
          <a:xfrm>
            <a:off x="5305425" y="3525838"/>
            <a:ext cx="58738" cy="277812"/>
          </a:xfrm>
          <a:prstGeom prst="rect">
            <a:avLst/>
          </a:prstGeom>
          <a:pattFill prst="wdUpDiag">
            <a:fgClr>
              <a:srgbClr val="FF0066"/>
            </a:fgClr>
            <a:bgClr>
              <a:schemeClr val="bg1"/>
            </a:bgClr>
          </a:pattFill>
          <a:ln w="9525">
            <a:solidFill>
              <a:srgbClr val="FF0066"/>
            </a:solidFill>
            <a:miter lim="800000"/>
            <a:headEnd/>
            <a:tailEnd/>
          </a:ln>
        </p:spPr>
        <p:txBody>
          <a:bodyPr wrap="none" lIns="78355" tIns="39177" rIns="78355" bIns="39177" anchor="ct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endParaRPr lang="en-US" altLang="en-US">
              <a:solidFill>
                <a:schemeClr val="tx1"/>
              </a:solidFill>
            </a:endParaRPr>
          </a:p>
        </p:txBody>
      </p:sp>
      <p:sp>
        <p:nvSpPr>
          <p:cNvPr id="24614" name="Line 39"/>
          <p:cNvSpPr>
            <a:spLocks noChangeShapeType="1"/>
          </p:cNvSpPr>
          <p:nvPr/>
        </p:nvSpPr>
        <p:spPr bwMode="auto">
          <a:xfrm flipV="1">
            <a:off x="1549400" y="1476375"/>
            <a:ext cx="6354763" cy="31257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78355" tIns="39177" rIns="78355" bIns="39177"/>
          <a:lstStyle/>
          <a:p>
            <a:endParaRPr lang="en-US"/>
          </a:p>
        </p:txBody>
      </p:sp>
      <p:sp>
        <p:nvSpPr>
          <p:cNvPr id="24615" name="Line 40"/>
          <p:cNvSpPr>
            <a:spLocks noChangeShapeType="1"/>
          </p:cNvSpPr>
          <p:nvPr/>
        </p:nvSpPr>
        <p:spPr bwMode="auto">
          <a:xfrm flipV="1">
            <a:off x="1549400" y="2255838"/>
            <a:ext cx="6416675" cy="31543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78355" tIns="39177" rIns="78355" bIns="39177"/>
          <a:lstStyle/>
          <a:p>
            <a:endParaRPr lang="en-US"/>
          </a:p>
        </p:txBody>
      </p:sp>
      <p:sp>
        <p:nvSpPr>
          <p:cNvPr id="24616" name="Rectangle 41"/>
          <p:cNvSpPr>
            <a:spLocks noChangeArrowheads="1"/>
          </p:cNvSpPr>
          <p:nvPr/>
        </p:nvSpPr>
        <p:spPr bwMode="auto">
          <a:xfrm>
            <a:off x="1412875" y="2603500"/>
            <a:ext cx="57150" cy="222250"/>
          </a:xfrm>
          <a:prstGeom prst="rect">
            <a:avLst/>
          </a:prstGeom>
          <a:solidFill>
            <a:srgbClr val="0066FF"/>
          </a:solidFill>
          <a:ln w="9525">
            <a:solidFill>
              <a:srgbClr val="0000FF"/>
            </a:solidFill>
            <a:miter lim="800000"/>
            <a:headEnd/>
            <a:tailEnd/>
          </a:ln>
        </p:spPr>
        <p:txBody>
          <a:bodyPr wrap="none" lIns="78355" tIns="39177" rIns="78355" bIns="39177" anchor="ct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endParaRPr lang="en-US" altLang="en-US">
              <a:solidFill>
                <a:schemeClr val="tx1"/>
              </a:solidFill>
            </a:endParaRPr>
          </a:p>
        </p:txBody>
      </p:sp>
      <p:sp>
        <p:nvSpPr>
          <p:cNvPr id="24617" name="Rectangle 42"/>
          <p:cNvSpPr>
            <a:spLocks noChangeArrowheads="1"/>
          </p:cNvSpPr>
          <p:nvPr/>
        </p:nvSpPr>
        <p:spPr bwMode="auto">
          <a:xfrm>
            <a:off x="1412875" y="2936875"/>
            <a:ext cx="57150" cy="220663"/>
          </a:xfrm>
          <a:prstGeom prst="rect">
            <a:avLst/>
          </a:prstGeom>
          <a:solidFill>
            <a:srgbClr val="FF0066"/>
          </a:solidFill>
          <a:ln w="9525">
            <a:solidFill>
              <a:srgbClr val="FF0066"/>
            </a:solidFill>
            <a:miter lim="800000"/>
            <a:headEnd/>
            <a:tailEnd/>
          </a:ln>
        </p:spPr>
        <p:txBody>
          <a:bodyPr wrap="none" lIns="78355" tIns="39177" rIns="78355" bIns="39177" anchor="ct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endParaRPr lang="en-US" altLang="en-US">
              <a:solidFill>
                <a:schemeClr val="tx1"/>
              </a:solidFill>
            </a:endParaRPr>
          </a:p>
        </p:txBody>
      </p:sp>
      <p:sp>
        <p:nvSpPr>
          <p:cNvPr id="24618" name="Text Box 43"/>
          <p:cNvSpPr txBox="1">
            <a:spLocks noChangeArrowheads="1"/>
          </p:cNvSpPr>
          <p:nvPr/>
        </p:nvSpPr>
        <p:spPr bwMode="auto">
          <a:xfrm>
            <a:off x="1511300" y="2576513"/>
            <a:ext cx="1677988" cy="652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142" tIns="33571" rIns="67142" bIns="33571">
            <a:spAutoFit/>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1900">
                <a:solidFill>
                  <a:schemeClr val="tx1"/>
                </a:solidFill>
              </a:rPr>
              <a:t>Downstream</a:t>
            </a:r>
          </a:p>
          <a:p>
            <a:pPr>
              <a:spcBef>
                <a:spcPct val="0"/>
              </a:spcBef>
              <a:buSzTx/>
              <a:buFontTx/>
              <a:buNone/>
            </a:pPr>
            <a:r>
              <a:rPr lang="en-US" altLang="en-US" sz="1900">
                <a:solidFill>
                  <a:schemeClr val="tx1"/>
                </a:solidFill>
              </a:rPr>
              <a:t>Upstream</a:t>
            </a:r>
          </a:p>
        </p:txBody>
      </p:sp>
      <p:sp>
        <p:nvSpPr>
          <p:cNvPr id="24619" name="Rectangle 44"/>
          <p:cNvSpPr>
            <a:spLocks noChangeArrowheads="1"/>
          </p:cNvSpPr>
          <p:nvPr/>
        </p:nvSpPr>
        <p:spPr bwMode="auto">
          <a:xfrm>
            <a:off x="1355725" y="2549525"/>
            <a:ext cx="1708150" cy="6635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78355" tIns="39177" rIns="78355" bIns="39177" anchor="ct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endParaRPr lang="en-US" altLang="en-US">
              <a:solidFill>
                <a:schemeClr val="tx1"/>
              </a:solidFill>
            </a:endParaRPr>
          </a:p>
        </p:txBody>
      </p:sp>
      <p:sp>
        <p:nvSpPr>
          <p:cNvPr id="24620" name="Line 45"/>
          <p:cNvSpPr>
            <a:spLocks noChangeShapeType="1"/>
          </p:cNvSpPr>
          <p:nvPr/>
        </p:nvSpPr>
        <p:spPr bwMode="auto">
          <a:xfrm flipV="1">
            <a:off x="4052888" y="3194050"/>
            <a:ext cx="2505075" cy="609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lIns="78355" tIns="39177" rIns="78355" bIns="39177"/>
          <a:lstStyle/>
          <a:p>
            <a:endParaRPr lang="en-US"/>
          </a:p>
        </p:txBody>
      </p:sp>
      <p:sp>
        <p:nvSpPr>
          <p:cNvPr id="24621" name="Rectangle 46"/>
          <p:cNvSpPr>
            <a:spLocks noChangeArrowheads="1"/>
          </p:cNvSpPr>
          <p:nvPr/>
        </p:nvSpPr>
        <p:spPr bwMode="auto">
          <a:xfrm>
            <a:off x="6502400" y="1863725"/>
            <a:ext cx="55563" cy="387350"/>
          </a:xfrm>
          <a:prstGeom prst="rect">
            <a:avLst/>
          </a:prstGeom>
          <a:solidFill>
            <a:srgbClr val="0066FF"/>
          </a:solidFill>
          <a:ln w="9525">
            <a:solidFill>
              <a:srgbClr val="0000FF"/>
            </a:solidFill>
            <a:miter lim="800000"/>
            <a:headEnd/>
            <a:tailEnd/>
          </a:ln>
        </p:spPr>
        <p:txBody>
          <a:bodyPr wrap="none" lIns="78355" tIns="39177" rIns="78355" bIns="39177" anchor="ct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endParaRPr lang="en-US" altLang="en-US">
              <a:solidFill>
                <a:schemeClr val="tx1"/>
              </a:solidFill>
            </a:endParaRPr>
          </a:p>
        </p:txBody>
      </p:sp>
      <p:sp>
        <p:nvSpPr>
          <p:cNvPr id="24622" name="Rectangle 47"/>
          <p:cNvSpPr>
            <a:spLocks noChangeArrowheads="1"/>
          </p:cNvSpPr>
          <p:nvPr/>
        </p:nvSpPr>
        <p:spPr bwMode="auto">
          <a:xfrm>
            <a:off x="6557963" y="1863725"/>
            <a:ext cx="57150" cy="1054100"/>
          </a:xfrm>
          <a:prstGeom prst="rect">
            <a:avLst/>
          </a:prstGeom>
          <a:solidFill>
            <a:srgbClr val="FF0066"/>
          </a:solidFill>
          <a:ln w="9525">
            <a:solidFill>
              <a:srgbClr val="FF0066"/>
            </a:solidFill>
            <a:miter lim="800000"/>
            <a:headEnd/>
            <a:tailEnd/>
          </a:ln>
        </p:spPr>
        <p:txBody>
          <a:bodyPr wrap="none" lIns="78355" tIns="39177" rIns="78355" bIns="39177" anchor="ct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endParaRPr lang="en-US" altLang="en-US">
              <a:solidFill>
                <a:schemeClr val="tx1"/>
              </a:solidFill>
            </a:endParaRPr>
          </a:p>
        </p:txBody>
      </p:sp>
      <p:sp>
        <p:nvSpPr>
          <p:cNvPr id="24623" name="Rectangle 48" descr="Wide upward diagonal"/>
          <p:cNvSpPr>
            <a:spLocks noChangeArrowheads="1"/>
          </p:cNvSpPr>
          <p:nvPr/>
        </p:nvSpPr>
        <p:spPr bwMode="auto">
          <a:xfrm>
            <a:off x="6557963" y="2917825"/>
            <a:ext cx="57150" cy="276225"/>
          </a:xfrm>
          <a:prstGeom prst="rect">
            <a:avLst/>
          </a:prstGeom>
          <a:pattFill prst="wdUpDiag">
            <a:fgClr>
              <a:srgbClr val="FF0066"/>
            </a:fgClr>
            <a:bgClr>
              <a:schemeClr val="bg1"/>
            </a:bgClr>
          </a:pattFill>
          <a:ln w="9525">
            <a:solidFill>
              <a:srgbClr val="FF0066"/>
            </a:solidFill>
            <a:miter lim="800000"/>
            <a:headEnd/>
            <a:tailEnd/>
          </a:ln>
        </p:spPr>
        <p:txBody>
          <a:bodyPr wrap="none" lIns="78355" tIns="39177" rIns="78355" bIns="39177" anchor="ct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endParaRPr lang="en-US" altLang="en-US">
              <a:solidFill>
                <a:schemeClr val="tx1"/>
              </a:solidFill>
            </a:endParaRPr>
          </a:p>
        </p:txBody>
      </p:sp>
      <p:sp>
        <p:nvSpPr>
          <p:cNvPr id="24624" name="Text Box 49"/>
          <p:cNvSpPr txBox="1">
            <a:spLocks noChangeArrowheads="1"/>
          </p:cNvSpPr>
          <p:nvPr/>
        </p:nvSpPr>
        <p:spPr bwMode="auto">
          <a:xfrm>
            <a:off x="6735763" y="2687638"/>
            <a:ext cx="63500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142" tIns="33571" rIns="67142" bIns="33571">
            <a:spAutoFit/>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1900">
                <a:solidFill>
                  <a:schemeClr val="tx1"/>
                </a:solidFill>
              </a:rPr>
              <a:t>10G</a:t>
            </a:r>
          </a:p>
        </p:txBody>
      </p:sp>
      <p:sp>
        <p:nvSpPr>
          <p:cNvPr id="24625" name="Text Box 50"/>
          <p:cNvSpPr txBox="1">
            <a:spLocks noChangeArrowheads="1"/>
          </p:cNvSpPr>
          <p:nvPr/>
        </p:nvSpPr>
        <p:spPr bwMode="auto">
          <a:xfrm>
            <a:off x="6735763" y="2078038"/>
            <a:ext cx="63500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142" tIns="33571" rIns="67142" bIns="33571">
            <a:spAutoFit/>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1900">
                <a:solidFill>
                  <a:schemeClr val="tx1"/>
                </a:solidFill>
              </a:rPr>
              <a:t>40G</a:t>
            </a:r>
          </a:p>
        </p:txBody>
      </p:sp>
      <p:sp>
        <p:nvSpPr>
          <p:cNvPr id="24626" name="Text Box 51"/>
          <p:cNvSpPr txBox="1">
            <a:spLocks noChangeArrowheads="1"/>
          </p:cNvSpPr>
          <p:nvPr/>
        </p:nvSpPr>
        <p:spPr bwMode="auto">
          <a:xfrm>
            <a:off x="6672263" y="1744663"/>
            <a:ext cx="79057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142" tIns="33571" rIns="67142" bIns="33571">
            <a:spAutoFit/>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1900">
                <a:solidFill>
                  <a:schemeClr val="tx1"/>
                </a:solidFill>
              </a:rPr>
              <a:t>100G</a:t>
            </a:r>
          </a:p>
        </p:txBody>
      </p:sp>
      <p:sp>
        <p:nvSpPr>
          <p:cNvPr id="24627" name="Line 52"/>
          <p:cNvSpPr>
            <a:spLocks noChangeShapeType="1"/>
          </p:cNvSpPr>
          <p:nvPr/>
        </p:nvSpPr>
        <p:spPr bwMode="auto">
          <a:xfrm>
            <a:off x="6502400" y="2860675"/>
            <a:ext cx="2270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78355" tIns="39177" rIns="78355" bIns="39177"/>
          <a:lstStyle/>
          <a:p>
            <a:endParaRPr lang="en-US"/>
          </a:p>
        </p:txBody>
      </p:sp>
      <p:sp>
        <p:nvSpPr>
          <p:cNvPr id="24628" name="Line 53"/>
          <p:cNvSpPr>
            <a:spLocks noChangeShapeType="1"/>
          </p:cNvSpPr>
          <p:nvPr/>
        </p:nvSpPr>
        <p:spPr bwMode="auto">
          <a:xfrm>
            <a:off x="6502400" y="2251075"/>
            <a:ext cx="2270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78355" tIns="39177" rIns="78355" bIns="39177"/>
          <a:lstStyle/>
          <a:p>
            <a:endParaRPr lang="en-US"/>
          </a:p>
        </p:txBody>
      </p:sp>
      <p:sp>
        <p:nvSpPr>
          <p:cNvPr id="24629" name="Line 54"/>
          <p:cNvSpPr>
            <a:spLocks noChangeShapeType="1"/>
          </p:cNvSpPr>
          <p:nvPr/>
        </p:nvSpPr>
        <p:spPr bwMode="auto">
          <a:xfrm>
            <a:off x="6502400" y="1919288"/>
            <a:ext cx="2270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78355" tIns="39177" rIns="78355" bIns="39177"/>
          <a:lstStyle/>
          <a:p>
            <a:endParaRPr lang="en-US"/>
          </a:p>
        </p:txBody>
      </p:sp>
      <p:sp>
        <p:nvSpPr>
          <p:cNvPr id="24630" name="Line 55"/>
          <p:cNvSpPr>
            <a:spLocks noChangeShapeType="1"/>
          </p:cNvSpPr>
          <p:nvPr/>
        </p:nvSpPr>
        <p:spPr bwMode="auto">
          <a:xfrm flipV="1">
            <a:off x="4052888" y="1863725"/>
            <a:ext cx="2449512" cy="1828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lIns="78355" tIns="39177" rIns="78355" bIns="39177"/>
          <a:lstStyle/>
          <a:p>
            <a:endParaRPr lang="en-US"/>
          </a:p>
        </p:txBody>
      </p:sp>
      <p:sp>
        <p:nvSpPr>
          <p:cNvPr id="24631" name="Line 12"/>
          <p:cNvSpPr>
            <a:spLocks noChangeShapeType="1"/>
          </p:cNvSpPr>
          <p:nvPr/>
        </p:nvSpPr>
        <p:spPr bwMode="auto">
          <a:xfrm>
            <a:off x="7807325" y="5403850"/>
            <a:ext cx="0" cy="2222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78355" tIns="39177" rIns="78355" bIns="39177"/>
          <a:lstStyle/>
          <a:p>
            <a:endParaRPr lang="en-US"/>
          </a:p>
        </p:txBody>
      </p:sp>
      <p:sp>
        <p:nvSpPr>
          <p:cNvPr id="24632" name="Text Box 16"/>
          <p:cNvSpPr txBox="1">
            <a:spLocks noChangeArrowheads="1"/>
          </p:cNvSpPr>
          <p:nvPr/>
        </p:nvSpPr>
        <p:spPr bwMode="auto">
          <a:xfrm>
            <a:off x="7170738" y="5594350"/>
            <a:ext cx="12954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119" tIns="33560" rIns="67119" bIns="33560">
            <a:spAutoFit/>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lgn="ctr">
              <a:spcBef>
                <a:spcPct val="0"/>
              </a:spcBef>
              <a:buSzTx/>
              <a:buFontTx/>
              <a:buNone/>
            </a:pPr>
            <a:r>
              <a:rPr lang="en-US" altLang="en-US" sz="1900">
                <a:solidFill>
                  <a:schemeClr val="tx1"/>
                </a:solidFill>
              </a:rPr>
              <a:t>2020+</a:t>
            </a:r>
          </a:p>
          <a:p>
            <a:pPr algn="ctr">
              <a:spcBef>
                <a:spcPct val="0"/>
              </a:spcBef>
              <a:buSzTx/>
              <a:buFontTx/>
              <a:buNone/>
            </a:pPr>
            <a:r>
              <a:rPr lang="en-US" altLang="en-US" sz="1900">
                <a:solidFill>
                  <a:schemeClr val="tx1"/>
                </a:solidFill>
              </a:rPr>
              <a:t>NG-PON3</a:t>
            </a:r>
          </a:p>
          <a:p>
            <a:pPr algn="ctr">
              <a:spcBef>
                <a:spcPct val="0"/>
              </a:spcBef>
              <a:buSzTx/>
              <a:buFontTx/>
              <a:buNone/>
            </a:pPr>
            <a:r>
              <a:rPr lang="en-US" altLang="en-US" sz="1900">
                <a:solidFill>
                  <a:schemeClr val="tx1"/>
                </a:solidFill>
              </a:rPr>
              <a:t>?</a:t>
            </a:r>
          </a:p>
        </p:txBody>
      </p:sp>
      <p:grpSp>
        <p:nvGrpSpPr>
          <p:cNvPr id="2" name="组合 64"/>
          <p:cNvGrpSpPr/>
          <p:nvPr/>
        </p:nvGrpSpPr>
        <p:grpSpPr>
          <a:xfrm>
            <a:off x="7163516" y="5309426"/>
            <a:ext cx="185108" cy="370327"/>
            <a:chOff x="8359923" y="5872708"/>
            <a:chExt cx="144016" cy="504056"/>
          </a:xfrm>
          <a:effectLst>
            <a:outerShdw blurRad="50800" dist="50800" dir="5400000" algn="ctr" rotWithShape="0">
              <a:schemeClr val="bg1"/>
            </a:outerShdw>
          </a:effectLst>
        </p:grpSpPr>
        <p:cxnSp>
          <p:nvCxnSpPr>
            <p:cNvPr id="61" name="直接连接符 60"/>
            <p:cNvCxnSpPr/>
            <p:nvPr/>
          </p:nvCxnSpPr>
          <p:spPr bwMode="auto">
            <a:xfrm flipH="1">
              <a:off x="8359923" y="5872708"/>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 name="直接连接符 61"/>
            <p:cNvCxnSpPr/>
            <p:nvPr/>
          </p:nvCxnSpPr>
          <p:spPr bwMode="auto">
            <a:xfrm flipH="1">
              <a:off x="8359923" y="6232748"/>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 name="直接连接符 63"/>
            <p:cNvCxnSpPr/>
            <p:nvPr/>
          </p:nvCxnSpPr>
          <p:spPr bwMode="auto">
            <a:xfrm>
              <a:off x="8359923" y="6016724"/>
              <a:ext cx="14401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24634" name="Line 8"/>
          <p:cNvSpPr>
            <a:spLocks noChangeShapeType="1"/>
          </p:cNvSpPr>
          <p:nvPr/>
        </p:nvSpPr>
        <p:spPr bwMode="auto">
          <a:xfrm>
            <a:off x="923925" y="1500188"/>
            <a:ext cx="2270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78355" tIns="39177" rIns="78355" bIns="39177"/>
          <a:lstStyle/>
          <a:p>
            <a:endParaRPr lang="en-US"/>
          </a:p>
        </p:txBody>
      </p:sp>
      <p:sp>
        <p:nvSpPr>
          <p:cNvPr id="24635" name="Text Box 21"/>
          <p:cNvSpPr txBox="1">
            <a:spLocks noChangeArrowheads="1"/>
          </p:cNvSpPr>
          <p:nvPr/>
        </p:nvSpPr>
        <p:spPr bwMode="auto">
          <a:xfrm>
            <a:off x="252413" y="1358900"/>
            <a:ext cx="79216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119" tIns="33560" rIns="67119" bIns="33560">
            <a:spAutoFit/>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1900">
                <a:solidFill>
                  <a:schemeClr val="tx1"/>
                </a:solidFill>
              </a:rPr>
              <a:t>250G</a:t>
            </a:r>
          </a:p>
        </p:txBody>
      </p:sp>
      <p:grpSp>
        <p:nvGrpSpPr>
          <p:cNvPr id="3" name="组合 67"/>
          <p:cNvGrpSpPr/>
          <p:nvPr/>
        </p:nvGrpSpPr>
        <p:grpSpPr>
          <a:xfrm rot="16200000">
            <a:off x="962360" y="1698794"/>
            <a:ext cx="185163" cy="370217"/>
            <a:chOff x="8359923" y="5872708"/>
            <a:chExt cx="144016" cy="504056"/>
          </a:xfrm>
          <a:effectLst>
            <a:outerShdw blurRad="50800" dist="50800" dir="5400000" algn="ctr" rotWithShape="0">
              <a:schemeClr val="bg1"/>
            </a:outerShdw>
          </a:effectLst>
        </p:grpSpPr>
        <p:cxnSp>
          <p:nvCxnSpPr>
            <p:cNvPr id="69" name="直接连接符 68"/>
            <p:cNvCxnSpPr/>
            <p:nvPr/>
          </p:nvCxnSpPr>
          <p:spPr bwMode="auto">
            <a:xfrm flipH="1">
              <a:off x="8359923" y="5872708"/>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 name="直接连接符 69"/>
            <p:cNvCxnSpPr/>
            <p:nvPr/>
          </p:nvCxnSpPr>
          <p:spPr bwMode="auto">
            <a:xfrm flipH="1">
              <a:off x="8359923" y="6232748"/>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 name="直接连接符 70"/>
            <p:cNvCxnSpPr/>
            <p:nvPr/>
          </p:nvCxnSpPr>
          <p:spPr bwMode="auto">
            <a:xfrm>
              <a:off x="8359923" y="6016724"/>
              <a:ext cx="14401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24637" name="Rectangle 46"/>
          <p:cNvSpPr>
            <a:spLocks noChangeArrowheads="1"/>
          </p:cNvSpPr>
          <p:nvPr/>
        </p:nvSpPr>
        <p:spPr bwMode="auto">
          <a:xfrm>
            <a:off x="7842250" y="1247775"/>
            <a:ext cx="55563" cy="388938"/>
          </a:xfrm>
          <a:prstGeom prst="rect">
            <a:avLst/>
          </a:prstGeom>
          <a:solidFill>
            <a:srgbClr val="0066FF"/>
          </a:solidFill>
          <a:ln w="9525">
            <a:solidFill>
              <a:srgbClr val="0000FF"/>
            </a:solidFill>
            <a:miter lim="800000"/>
            <a:headEnd/>
            <a:tailEnd/>
          </a:ln>
        </p:spPr>
        <p:txBody>
          <a:bodyPr wrap="none" lIns="78355" tIns="39177" rIns="78355" bIns="39177" anchor="ct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endParaRPr lang="en-US" altLang="en-US">
              <a:solidFill>
                <a:schemeClr val="tx1"/>
              </a:solidFill>
            </a:endParaRPr>
          </a:p>
        </p:txBody>
      </p:sp>
      <p:sp>
        <p:nvSpPr>
          <p:cNvPr id="24638" name="Rectangle 47"/>
          <p:cNvSpPr>
            <a:spLocks noChangeArrowheads="1"/>
          </p:cNvSpPr>
          <p:nvPr/>
        </p:nvSpPr>
        <p:spPr bwMode="auto">
          <a:xfrm>
            <a:off x="7897813" y="1247775"/>
            <a:ext cx="57150" cy="1054100"/>
          </a:xfrm>
          <a:prstGeom prst="rect">
            <a:avLst/>
          </a:prstGeom>
          <a:solidFill>
            <a:srgbClr val="FF0066"/>
          </a:solidFill>
          <a:ln w="9525">
            <a:solidFill>
              <a:srgbClr val="FF0066"/>
            </a:solidFill>
            <a:miter lim="800000"/>
            <a:headEnd/>
            <a:tailEnd/>
          </a:ln>
        </p:spPr>
        <p:txBody>
          <a:bodyPr wrap="none" lIns="78355" tIns="39177" rIns="78355" bIns="39177" anchor="ct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endParaRPr lang="en-US" altLang="en-US">
              <a:solidFill>
                <a:schemeClr val="tx1"/>
              </a:solidFill>
            </a:endParaRPr>
          </a:p>
        </p:txBody>
      </p:sp>
      <p:sp>
        <p:nvSpPr>
          <p:cNvPr id="24639" name="Text Box 49"/>
          <p:cNvSpPr txBox="1">
            <a:spLocks noChangeArrowheads="1"/>
          </p:cNvSpPr>
          <p:nvPr/>
        </p:nvSpPr>
        <p:spPr bwMode="auto">
          <a:xfrm>
            <a:off x="8075613" y="2071688"/>
            <a:ext cx="63500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142" tIns="33571" rIns="67142" bIns="33571">
            <a:spAutoFit/>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1900">
                <a:solidFill>
                  <a:schemeClr val="tx1"/>
                </a:solidFill>
              </a:rPr>
              <a:t>40G</a:t>
            </a:r>
          </a:p>
        </p:txBody>
      </p:sp>
      <p:sp>
        <p:nvSpPr>
          <p:cNvPr id="24640" name="Text Box 50"/>
          <p:cNvSpPr txBox="1">
            <a:spLocks noChangeArrowheads="1"/>
          </p:cNvSpPr>
          <p:nvPr/>
        </p:nvSpPr>
        <p:spPr bwMode="auto">
          <a:xfrm>
            <a:off x="8066088" y="1463675"/>
            <a:ext cx="79216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142" tIns="33571" rIns="67142" bIns="33571">
            <a:spAutoFit/>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1900">
                <a:solidFill>
                  <a:schemeClr val="tx1"/>
                </a:solidFill>
              </a:rPr>
              <a:t>100G</a:t>
            </a:r>
          </a:p>
        </p:txBody>
      </p:sp>
      <p:sp>
        <p:nvSpPr>
          <p:cNvPr id="24641" name="Text Box 51"/>
          <p:cNvSpPr txBox="1">
            <a:spLocks noChangeArrowheads="1"/>
          </p:cNvSpPr>
          <p:nvPr/>
        </p:nvSpPr>
        <p:spPr bwMode="auto">
          <a:xfrm>
            <a:off x="8012113" y="1130300"/>
            <a:ext cx="876300"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7142" tIns="33571" rIns="67142" bIns="33571">
            <a:spAutoFit/>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1900">
                <a:solidFill>
                  <a:schemeClr val="tx1"/>
                </a:solidFill>
              </a:rPr>
              <a:t> 250G</a:t>
            </a:r>
          </a:p>
        </p:txBody>
      </p:sp>
      <p:sp>
        <p:nvSpPr>
          <p:cNvPr id="24642" name="Line 52"/>
          <p:cNvSpPr>
            <a:spLocks noChangeShapeType="1"/>
          </p:cNvSpPr>
          <p:nvPr/>
        </p:nvSpPr>
        <p:spPr bwMode="auto">
          <a:xfrm>
            <a:off x="7842250" y="2246313"/>
            <a:ext cx="2270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78355" tIns="39177" rIns="78355" bIns="39177"/>
          <a:lstStyle/>
          <a:p>
            <a:endParaRPr lang="en-US"/>
          </a:p>
        </p:txBody>
      </p:sp>
      <p:sp>
        <p:nvSpPr>
          <p:cNvPr id="24643" name="Line 53"/>
          <p:cNvSpPr>
            <a:spLocks noChangeShapeType="1"/>
          </p:cNvSpPr>
          <p:nvPr/>
        </p:nvSpPr>
        <p:spPr bwMode="auto">
          <a:xfrm>
            <a:off x="7842250" y="1636713"/>
            <a:ext cx="2270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78355" tIns="39177" rIns="78355" bIns="39177"/>
          <a:lstStyle/>
          <a:p>
            <a:endParaRPr lang="en-US"/>
          </a:p>
        </p:txBody>
      </p:sp>
      <p:sp>
        <p:nvSpPr>
          <p:cNvPr id="24644" name="Line 54"/>
          <p:cNvSpPr>
            <a:spLocks noChangeShapeType="1"/>
          </p:cNvSpPr>
          <p:nvPr/>
        </p:nvSpPr>
        <p:spPr bwMode="auto">
          <a:xfrm>
            <a:off x="7842250" y="1303338"/>
            <a:ext cx="2270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78355" tIns="39177" rIns="78355" bIns="39177"/>
          <a:lstStyle/>
          <a:p>
            <a:endParaRPr lang="en-US"/>
          </a:p>
        </p:txBody>
      </p:sp>
      <p:sp>
        <p:nvSpPr>
          <p:cNvPr id="24645" name="Slide Number Placeholder 7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fld id="{5B0EFDBB-C7FB-4818-A522-D3115B762107}" type="slidenum">
              <a:rPr lang="en-US" altLang="en-US" sz="1200" smtClean="0">
                <a:solidFill>
                  <a:schemeClr val="tx1"/>
                </a:solidFill>
              </a:rPr>
              <a:pPr>
                <a:spcBef>
                  <a:spcPct val="0"/>
                </a:spcBef>
                <a:buSzTx/>
                <a:buFontTx/>
                <a:buNone/>
              </a:pPr>
              <a:t>18</a:t>
            </a:fld>
            <a:endParaRPr lang="en-US" altLang="en-US" sz="1200" smtClean="0">
              <a:solidFill>
                <a:schemeClr val="tx1"/>
              </a:solidFill>
            </a:endParaRPr>
          </a:p>
        </p:txBody>
      </p:sp>
      <p:sp>
        <p:nvSpPr>
          <p:cNvPr id="24646" name="Date Placeholder 3"/>
          <p:cNvSpPr>
            <a:spLocks noGrp="1"/>
          </p:cNvSpPr>
          <p:nvPr>
            <p:ph type="dt" sz="quarter" idx="10"/>
          </p:nvPr>
        </p:nvSpPr>
        <p:spPr>
          <a:xfrm>
            <a:off x="179388" y="6453188"/>
            <a:ext cx="3609975" cy="2682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1200" smtClean="0">
                <a:solidFill>
                  <a:schemeClr val="tx1"/>
                </a:solidFill>
                <a:latin typeface="Univers" pitchFamily="34" charset="0"/>
              </a:rPr>
              <a:t>Maputo, Mozambique, 14-16 April 2014</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G-PON: Widely deployed</a:t>
            </a:r>
          </a:p>
        </p:txBody>
      </p:sp>
      <p:sp>
        <p:nvSpPr>
          <p:cNvPr id="25603" name="Content Placeholder 2"/>
          <p:cNvSpPr>
            <a:spLocks noGrp="1"/>
          </p:cNvSpPr>
          <p:nvPr>
            <p:ph idx="1"/>
          </p:nvPr>
        </p:nvSpPr>
        <p:spPr>
          <a:xfrm>
            <a:off x="457200" y="1268413"/>
            <a:ext cx="8229600" cy="4857750"/>
          </a:xfrm>
        </p:spPr>
        <p:txBody>
          <a:bodyPr/>
          <a:lstStyle/>
          <a:p>
            <a:r>
              <a:rPr lang="en-US" altLang="en-US" sz="2000" dirty="0" smtClean="0"/>
              <a:t>G-PON: Gigabit-capable passive optical networks</a:t>
            </a:r>
          </a:p>
          <a:p>
            <a:r>
              <a:rPr lang="en-US" altLang="en-US" sz="2000" dirty="0" smtClean="0"/>
              <a:t>System defined in the </a:t>
            </a:r>
            <a:r>
              <a:rPr lang="en-US" altLang="en-US" sz="2000" dirty="0"/>
              <a:t>Recommendation ITU-T G.984 </a:t>
            </a:r>
            <a:r>
              <a:rPr lang="en-US" altLang="en-US" sz="2000" dirty="0" smtClean="0"/>
              <a:t>series</a:t>
            </a:r>
          </a:p>
          <a:p>
            <a:pPr lvl="1"/>
            <a:r>
              <a:rPr lang="en-US" sz="1800" dirty="0"/>
              <a:t>Recommendation ITU-T </a:t>
            </a:r>
            <a:r>
              <a:rPr lang="en-US" altLang="en-US" sz="1800" dirty="0" smtClean="0"/>
              <a:t>G.984.1: System requirements</a:t>
            </a:r>
          </a:p>
          <a:p>
            <a:pPr lvl="1"/>
            <a:r>
              <a:rPr lang="en-US" sz="1800" dirty="0"/>
              <a:t>Recommendation ITU-T </a:t>
            </a:r>
            <a:r>
              <a:rPr lang="en-US" altLang="en-US" sz="1800" dirty="0" smtClean="0"/>
              <a:t>G.984.2: PMD specifications</a:t>
            </a:r>
          </a:p>
          <a:p>
            <a:pPr lvl="1"/>
            <a:r>
              <a:rPr lang="en-US" sz="1800" dirty="0"/>
              <a:t>Recommendation ITU-T </a:t>
            </a:r>
            <a:r>
              <a:rPr lang="en-US" altLang="en-US" sz="1800" dirty="0" smtClean="0"/>
              <a:t>G.984.3: TC specifications</a:t>
            </a:r>
          </a:p>
          <a:p>
            <a:pPr lvl="1"/>
            <a:r>
              <a:rPr lang="en-US" sz="1800" dirty="0"/>
              <a:t>Recommendation ITU-T </a:t>
            </a:r>
            <a:r>
              <a:rPr lang="en-US" altLang="en-US" sz="1800" dirty="0" smtClean="0"/>
              <a:t>G.984.4: OMCI - Subsumed by </a:t>
            </a:r>
            <a:r>
              <a:rPr lang="en-US" sz="1800" dirty="0"/>
              <a:t>Recommendation ITU-T </a:t>
            </a:r>
            <a:r>
              <a:rPr lang="en-US" altLang="en-US" sz="1800" dirty="0" smtClean="0"/>
              <a:t>G.988 </a:t>
            </a:r>
          </a:p>
          <a:p>
            <a:pPr lvl="2"/>
            <a:r>
              <a:rPr lang="en-US" altLang="en-US" sz="1600" dirty="0" smtClean="0"/>
              <a:t>Now used for all ITU PONs and P2P systems</a:t>
            </a:r>
          </a:p>
          <a:p>
            <a:pPr lvl="1"/>
            <a:r>
              <a:rPr lang="en-US" sz="1800" dirty="0"/>
              <a:t>Recommendation ITU-T </a:t>
            </a:r>
            <a:r>
              <a:rPr lang="en-US" altLang="en-US" sz="1800" dirty="0" smtClean="0"/>
              <a:t>G.984.5: WDM matters for the future</a:t>
            </a:r>
          </a:p>
          <a:p>
            <a:pPr lvl="1"/>
            <a:r>
              <a:rPr lang="en-US" sz="1800" dirty="0"/>
              <a:t>Recommendation ITU-T </a:t>
            </a:r>
            <a:r>
              <a:rPr lang="en-US" altLang="en-US" sz="1800" dirty="0" smtClean="0"/>
              <a:t>G.984.6: Reach extension </a:t>
            </a:r>
          </a:p>
          <a:p>
            <a:pPr lvl="1"/>
            <a:r>
              <a:rPr lang="en-US" sz="1800" dirty="0"/>
              <a:t>Recommendation ITU-T </a:t>
            </a:r>
            <a:r>
              <a:rPr lang="en-US" altLang="en-US" sz="1800" dirty="0" smtClean="0"/>
              <a:t>G.984.7: Long reach </a:t>
            </a:r>
          </a:p>
          <a:p>
            <a:pPr lvl="1"/>
            <a:r>
              <a:rPr lang="en-US" altLang="en-US" sz="1800" dirty="0" smtClean="0"/>
              <a:t>Plus supplements…</a:t>
            </a:r>
          </a:p>
          <a:p>
            <a:r>
              <a:rPr lang="en-US" altLang="en-US" sz="2000" dirty="0" smtClean="0"/>
              <a:t>Standards considered stable and mature </a:t>
            </a:r>
          </a:p>
          <a:p>
            <a:r>
              <a:rPr lang="en-US" altLang="en-US" sz="2000" dirty="0" smtClean="0"/>
              <a:t>Minor optional enhancements continue even now</a:t>
            </a:r>
          </a:p>
        </p:txBody>
      </p:sp>
      <p:sp>
        <p:nvSpPr>
          <p:cNvPr id="2560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fld id="{1623757A-067E-43DD-8B3A-21F0E8CB1CFD}" type="slidenum">
              <a:rPr lang="en-US" altLang="en-US" sz="1200" smtClean="0">
                <a:solidFill>
                  <a:schemeClr val="tx1"/>
                </a:solidFill>
              </a:rPr>
              <a:pPr>
                <a:spcBef>
                  <a:spcPct val="0"/>
                </a:spcBef>
                <a:buSzTx/>
                <a:buFontTx/>
                <a:buNone/>
              </a:pPr>
              <a:t>19</a:t>
            </a:fld>
            <a:endParaRPr lang="en-US" altLang="en-US" sz="1200" smtClean="0">
              <a:solidFill>
                <a:schemeClr val="tx1"/>
              </a:solidFill>
            </a:endParaRPr>
          </a:p>
        </p:txBody>
      </p:sp>
      <p:sp>
        <p:nvSpPr>
          <p:cNvPr id="25605" name="Date Placeholder 3"/>
          <p:cNvSpPr>
            <a:spLocks noGrp="1"/>
          </p:cNvSpPr>
          <p:nvPr>
            <p:ph type="dt" sz="quarter" idx="10"/>
          </p:nvPr>
        </p:nvSpPr>
        <p:spPr>
          <a:xfrm>
            <a:off x="179388" y="6453188"/>
            <a:ext cx="3609975" cy="2682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1200" smtClean="0">
                <a:solidFill>
                  <a:schemeClr val="tx1"/>
                </a:solidFill>
                <a:latin typeface="Univers" pitchFamily="34" charset="0"/>
              </a:rPr>
              <a:t>Maputo, Mozambique, 14-16 April 2014</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5"/>
          <p:cNvSpPr>
            <a:spLocks noGrp="1"/>
          </p:cNvSpPr>
          <p:nvPr>
            <p:ph type="ctrTitle"/>
          </p:nvPr>
        </p:nvSpPr>
        <p:spPr/>
        <p:txBody>
          <a:bodyPr/>
          <a:lstStyle/>
          <a:p>
            <a:r>
              <a:rPr lang="en-US" altLang="en-US" smtClean="0"/>
              <a:t>Overview</a:t>
            </a:r>
          </a:p>
        </p:txBody>
      </p:sp>
      <p:sp>
        <p:nvSpPr>
          <p:cNvPr id="6147" name="Subtitle 6"/>
          <p:cNvSpPr>
            <a:spLocks noGrp="1"/>
          </p:cNvSpPr>
          <p:nvPr>
            <p:ph type="subTitle" idx="1"/>
          </p:nvPr>
        </p:nvSpPr>
        <p:spPr/>
        <p:txBody>
          <a:bodyPr/>
          <a:lstStyle/>
          <a:p>
            <a:endParaRPr lang="en-US" altLang="en-US" smtClean="0"/>
          </a:p>
        </p:txBody>
      </p:sp>
      <p:sp>
        <p:nvSpPr>
          <p:cNvPr id="614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1200" smtClean="0">
                <a:solidFill>
                  <a:schemeClr val="tx1"/>
                </a:solidFill>
                <a:latin typeface="Univers" pitchFamily="34" charset="0"/>
              </a:rPr>
              <a:t>Maputo, Mozambique, 14-16 April 2014</a:t>
            </a:r>
          </a:p>
        </p:txBody>
      </p:sp>
      <p:sp>
        <p:nvSpPr>
          <p:cNvPr id="6149" name="Slide Number Placeholder 4"/>
          <p:cNvSpPr>
            <a:spLocks noGrp="1"/>
          </p:cNvSpPr>
          <p:nvPr>
            <p:ph type="sldNum" sz="quarter" idx="4294967295"/>
          </p:nvPr>
        </p:nvSpPr>
        <p:spPr>
          <a:xfrm>
            <a:off x="7777163" y="6453188"/>
            <a:ext cx="1366837" cy="431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fld id="{201450BE-3FCE-4756-9E9C-2DF7F8AA68BA}" type="slidenum">
              <a:rPr lang="en-US" altLang="en-US" sz="1200" smtClean="0">
                <a:solidFill>
                  <a:schemeClr val="tx1"/>
                </a:solidFill>
              </a:rPr>
              <a:pPr>
                <a:spcBef>
                  <a:spcPct val="0"/>
                </a:spcBef>
                <a:buSzTx/>
                <a:buFontTx/>
                <a:buNone/>
              </a:pPr>
              <a:t>2</a:t>
            </a:fld>
            <a:endParaRPr lang="en-US" altLang="en-US" sz="1200" smtClean="0">
              <a:solidFill>
                <a:schemeClr val="tx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smtClean="0"/>
              <a:t>XG-PON</a:t>
            </a:r>
          </a:p>
        </p:txBody>
      </p:sp>
      <p:sp>
        <p:nvSpPr>
          <p:cNvPr id="26627" name="Content Placeholder 2"/>
          <p:cNvSpPr>
            <a:spLocks noGrp="1"/>
          </p:cNvSpPr>
          <p:nvPr>
            <p:ph idx="1"/>
          </p:nvPr>
        </p:nvSpPr>
        <p:spPr/>
        <p:txBody>
          <a:bodyPr/>
          <a:lstStyle/>
          <a:p>
            <a:r>
              <a:rPr lang="en-US" altLang="en-US" sz="2400" dirty="0" smtClean="0"/>
              <a:t>XG-PON: 10-Gigabit-capable passive optical networks</a:t>
            </a:r>
          </a:p>
          <a:p>
            <a:r>
              <a:rPr lang="en-US" altLang="en-US" sz="2400" dirty="0" smtClean="0"/>
              <a:t>System defined in the </a:t>
            </a:r>
            <a:r>
              <a:rPr lang="en-US" sz="2400" dirty="0"/>
              <a:t>Recommendation ITU-T </a:t>
            </a:r>
            <a:r>
              <a:rPr lang="en-US" altLang="en-US" sz="2400" dirty="0" smtClean="0"/>
              <a:t>G.987 series</a:t>
            </a:r>
          </a:p>
          <a:p>
            <a:pPr lvl="1"/>
            <a:r>
              <a:rPr lang="en-US" sz="2000" dirty="0"/>
              <a:t>Recommendation ITU-T </a:t>
            </a:r>
            <a:r>
              <a:rPr lang="en-US" altLang="en-US" sz="2000" dirty="0" smtClean="0"/>
              <a:t>G.987: Definitions, abbreviations and acronyms</a:t>
            </a:r>
          </a:p>
          <a:p>
            <a:pPr lvl="1"/>
            <a:r>
              <a:rPr lang="en-US" sz="2000" dirty="0"/>
              <a:t>Recommendation ITU-T </a:t>
            </a:r>
            <a:r>
              <a:rPr lang="en-US" altLang="en-US" sz="2000" dirty="0" smtClean="0"/>
              <a:t>G.987.1: General requirements</a:t>
            </a:r>
          </a:p>
          <a:p>
            <a:pPr lvl="1"/>
            <a:r>
              <a:rPr lang="en-US" sz="2000" dirty="0"/>
              <a:t>Recommendation ITU-T </a:t>
            </a:r>
            <a:r>
              <a:rPr lang="en-US" altLang="en-US" sz="2000" dirty="0" smtClean="0"/>
              <a:t>G.987.2: Physical media dependent (PMD) layer specification</a:t>
            </a:r>
          </a:p>
          <a:p>
            <a:pPr lvl="1"/>
            <a:r>
              <a:rPr lang="en-US" sz="2000" dirty="0"/>
              <a:t>Recommendation ITU-T </a:t>
            </a:r>
            <a:r>
              <a:rPr lang="en-US" altLang="en-US" sz="2000" dirty="0" smtClean="0"/>
              <a:t>G.987.3: Transmission convergence (TC) layer specification</a:t>
            </a:r>
          </a:p>
          <a:p>
            <a:pPr lvl="1"/>
            <a:r>
              <a:rPr lang="en-US" sz="2000" dirty="0"/>
              <a:t>Recommendation ITU-T </a:t>
            </a:r>
            <a:r>
              <a:rPr lang="en-US" altLang="en-US" sz="2000" dirty="0" smtClean="0"/>
              <a:t>G.987.4: Reach extension</a:t>
            </a:r>
          </a:p>
        </p:txBody>
      </p:sp>
      <p:sp>
        <p:nvSpPr>
          <p:cNvPr id="2662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1200" smtClean="0">
                <a:solidFill>
                  <a:schemeClr val="tx1"/>
                </a:solidFill>
                <a:latin typeface="Univers" pitchFamily="34" charset="0"/>
              </a:rPr>
              <a:t>Maputo, Mozambique, 14-16 April 2014</a:t>
            </a:r>
          </a:p>
        </p:txBody>
      </p:sp>
      <p:sp>
        <p:nvSpPr>
          <p:cNvPr id="26629"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fld id="{E4EEA70D-DE44-4B96-B23E-1F4E0AD76C22}" type="slidenum">
              <a:rPr lang="en-US" altLang="en-US" sz="1200" smtClean="0">
                <a:solidFill>
                  <a:schemeClr val="tx1"/>
                </a:solidFill>
              </a:rPr>
              <a:pPr>
                <a:spcBef>
                  <a:spcPct val="0"/>
                </a:spcBef>
                <a:buSzTx/>
                <a:buFontTx/>
                <a:buNone/>
              </a:pPr>
              <a:t>20</a:t>
            </a:fld>
            <a:endParaRPr lang="en-US" altLang="en-US" sz="1200" smtClean="0">
              <a:solidFill>
                <a:schemeClr val="tx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4"/>
          <p:cNvSpPr>
            <a:spLocks noGrp="1"/>
          </p:cNvSpPr>
          <p:nvPr>
            <p:ph type="sldNum" sz="quarter" idx="11"/>
          </p:nvPr>
        </p:nvSpPr>
        <p:spPr>
          <a:xfrm>
            <a:off x="6775450" y="6245225"/>
            <a:ext cx="1906588"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9" tIns="45704" rIns="91409" bIns="45704"/>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fld id="{FB1AC1FD-2739-48E9-B3D6-A4FEA95A3812}" type="slidenum">
              <a:rPr lang="en-US" altLang="en-US" sz="1200" smtClean="0">
                <a:solidFill>
                  <a:schemeClr val="tx1"/>
                </a:solidFill>
              </a:rPr>
              <a:pPr>
                <a:spcBef>
                  <a:spcPct val="0"/>
                </a:spcBef>
                <a:buSzTx/>
                <a:buFontTx/>
                <a:buNone/>
              </a:pPr>
              <a:t>21</a:t>
            </a:fld>
            <a:endParaRPr lang="en-US" altLang="en-US" sz="1200" smtClean="0">
              <a:solidFill>
                <a:schemeClr val="tx1"/>
              </a:solidFill>
            </a:endParaRPr>
          </a:p>
        </p:txBody>
      </p:sp>
      <p:sp>
        <p:nvSpPr>
          <p:cNvPr id="27651" name="Rectangle 2"/>
          <p:cNvSpPr>
            <a:spLocks noGrp="1" noChangeArrowheads="1"/>
          </p:cNvSpPr>
          <p:nvPr>
            <p:ph type="title"/>
          </p:nvPr>
        </p:nvSpPr>
        <p:spPr>
          <a:xfrm>
            <a:off x="0" y="116632"/>
            <a:ext cx="9144000" cy="1143000"/>
          </a:xfrm>
        </p:spPr>
        <p:txBody>
          <a:bodyPr/>
          <a:lstStyle/>
          <a:p>
            <a:r>
              <a:rPr lang="en-US" altLang="en-US" dirty="0" smtClean="0"/>
              <a:t>XG-PON system (</a:t>
            </a:r>
            <a:r>
              <a:rPr lang="en-US" dirty="0" smtClean="0"/>
              <a:t>ITU-T </a:t>
            </a:r>
            <a:r>
              <a:rPr lang="en-US" altLang="en-US" dirty="0" smtClean="0"/>
              <a:t>G.987 series) </a:t>
            </a:r>
            <a:br>
              <a:rPr lang="en-US" altLang="en-US" dirty="0" smtClean="0"/>
            </a:br>
            <a:r>
              <a:rPr lang="en-US" altLang="en-US" dirty="0" smtClean="0"/>
              <a:t>coexisting with G-PON</a:t>
            </a:r>
          </a:p>
        </p:txBody>
      </p:sp>
      <p:sp>
        <p:nvSpPr>
          <p:cNvPr id="27652" name="Line 51"/>
          <p:cNvSpPr>
            <a:spLocks noChangeShapeType="1"/>
          </p:cNvSpPr>
          <p:nvPr/>
        </p:nvSpPr>
        <p:spPr bwMode="auto">
          <a:xfrm flipV="1">
            <a:off x="3049588" y="2538413"/>
            <a:ext cx="0" cy="1524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91424" tIns="45712" rIns="91424" bIns="45712"/>
          <a:lstStyle/>
          <a:p>
            <a:endParaRPr lang="en-US"/>
          </a:p>
        </p:txBody>
      </p:sp>
      <p:sp>
        <p:nvSpPr>
          <p:cNvPr id="27653" name="Line 2"/>
          <p:cNvSpPr>
            <a:spLocks noChangeShapeType="1"/>
          </p:cNvSpPr>
          <p:nvPr/>
        </p:nvSpPr>
        <p:spPr bwMode="auto">
          <a:xfrm>
            <a:off x="687388" y="2233613"/>
            <a:ext cx="182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91424" tIns="45712" rIns="91424" bIns="45712"/>
          <a:lstStyle/>
          <a:p>
            <a:endParaRPr lang="en-US"/>
          </a:p>
        </p:txBody>
      </p:sp>
      <p:sp>
        <p:nvSpPr>
          <p:cNvPr id="27654" name="Line 3"/>
          <p:cNvSpPr>
            <a:spLocks noChangeShapeType="1"/>
          </p:cNvSpPr>
          <p:nvPr/>
        </p:nvSpPr>
        <p:spPr bwMode="auto">
          <a:xfrm>
            <a:off x="687388" y="2843213"/>
            <a:ext cx="182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91424" tIns="45712" rIns="91424" bIns="45712"/>
          <a:lstStyle/>
          <a:p>
            <a:endParaRPr lang="en-US"/>
          </a:p>
        </p:txBody>
      </p:sp>
      <p:sp>
        <p:nvSpPr>
          <p:cNvPr id="27655" name="Rectangle 4"/>
          <p:cNvSpPr>
            <a:spLocks noChangeArrowheads="1"/>
          </p:cNvSpPr>
          <p:nvPr/>
        </p:nvSpPr>
        <p:spPr bwMode="auto">
          <a:xfrm>
            <a:off x="839788" y="2005013"/>
            <a:ext cx="609600" cy="1066800"/>
          </a:xfrm>
          <a:prstGeom prst="rect">
            <a:avLst/>
          </a:prstGeom>
          <a:solidFill>
            <a:schemeClr val="bg1"/>
          </a:solidFill>
          <a:ln w="9525">
            <a:solidFill>
              <a:schemeClr val="tx1"/>
            </a:solidFill>
            <a:miter lim="800000"/>
            <a:headEnd/>
            <a:tailEnd/>
          </a:ln>
        </p:spPr>
        <p:txBody>
          <a:bodyPr wrap="none" lIns="91424" tIns="45712" rIns="91424" bIns="45712" anchor="ct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lgn="ctr">
              <a:spcBef>
                <a:spcPct val="0"/>
              </a:spcBef>
              <a:buSzTx/>
              <a:buFontTx/>
              <a:buNone/>
            </a:pPr>
            <a:r>
              <a:rPr lang="en-US" altLang="en-US" sz="1200">
                <a:solidFill>
                  <a:schemeClr val="tx1"/>
                </a:solidFill>
              </a:rPr>
              <a:t>GPON</a:t>
            </a:r>
          </a:p>
          <a:p>
            <a:pPr algn="ctr">
              <a:spcBef>
                <a:spcPct val="0"/>
              </a:spcBef>
              <a:buSzTx/>
              <a:buFontTx/>
              <a:buNone/>
            </a:pPr>
            <a:r>
              <a:rPr lang="en-US" altLang="en-US" sz="1200">
                <a:solidFill>
                  <a:schemeClr val="tx1"/>
                </a:solidFill>
              </a:rPr>
              <a:t>OLT</a:t>
            </a:r>
          </a:p>
          <a:p>
            <a:pPr algn="ctr">
              <a:spcBef>
                <a:spcPct val="0"/>
              </a:spcBef>
              <a:buSzTx/>
              <a:buFontTx/>
              <a:buNone/>
            </a:pPr>
            <a:r>
              <a:rPr lang="en-US" altLang="en-US" sz="1200">
                <a:solidFill>
                  <a:schemeClr val="tx1"/>
                </a:solidFill>
              </a:rPr>
              <a:t>MAC</a:t>
            </a:r>
          </a:p>
          <a:p>
            <a:pPr algn="ctr">
              <a:spcBef>
                <a:spcPct val="0"/>
              </a:spcBef>
              <a:buSzTx/>
              <a:buFontTx/>
              <a:buNone/>
            </a:pPr>
            <a:r>
              <a:rPr lang="en-US" altLang="en-US" sz="1200">
                <a:solidFill>
                  <a:schemeClr val="tx1"/>
                </a:solidFill>
              </a:rPr>
              <a:t>Logic</a:t>
            </a:r>
          </a:p>
        </p:txBody>
      </p:sp>
      <p:sp>
        <p:nvSpPr>
          <p:cNvPr id="27656" name="Line 5"/>
          <p:cNvSpPr>
            <a:spLocks noChangeShapeType="1"/>
          </p:cNvSpPr>
          <p:nvPr/>
        </p:nvSpPr>
        <p:spPr bwMode="auto">
          <a:xfrm>
            <a:off x="2516188" y="2233613"/>
            <a:ext cx="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91424" tIns="45712" rIns="91424" bIns="45712"/>
          <a:lstStyle/>
          <a:p>
            <a:endParaRPr lang="en-US"/>
          </a:p>
        </p:txBody>
      </p:sp>
      <p:sp>
        <p:nvSpPr>
          <p:cNvPr id="27657" name="Rectangle 6"/>
          <p:cNvSpPr>
            <a:spLocks noChangeArrowheads="1"/>
          </p:cNvSpPr>
          <p:nvPr/>
        </p:nvSpPr>
        <p:spPr bwMode="auto">
          <a:xfrm>
            <a:off x="2363788" y="2386013"/>
            <a:ext cx="304800" cy="304800"/>
          </a:xfrm>
          <a:prstGeom prst="rect">
            <a:avLst/>
          </a:prstGeom>
          <a:solidFill>
            <a:schemeClr val="bg1"/>
          </a:solidFill>
          <a:ln w="9525">
            <a:solidFill>
              <a:schemeClr val="tx1"/>
            </a:solidFill>
            <a:miter lim="800000"/>
            <a:headEnd/>
            <a:tailEnd/>
          </a:ln>
        </p:spPr>
        <p:txBody>
          <a:bodyPr wrap="none" lIns="91424" tIns="45712" rIns="91424" bIns="45712" anchor="ct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lgn="ctr">
              <a:spcBef>
                <a:spcPct val="0"/>
              </a:spcBef>
              <a:buSzTx/>
              <a:buFontTx/>
              <a:buNone/>
            </a:pPr>
            <a:r>
              <a:rPr lang="en-US" altLang="en-US" sz="800">
                <a:solidFill>
                  <a:schemeClr val="tx1"/>
                </a:solidFill>
              </a:rPr>
              <a:t>WDM</a:t>
            </a:r>
          </a:p>
        </p:txBody>
      </p:sp>
      <p:sp>
        <p:nvSpPr>
          <p:cNvPr id="27658" name="Line 7"/>
          <p:cNvSpPr>
            <a:spLocks noChangeShapeType="1"/>
          </p:cNvSpPr>
          <p:nvPr/>
        </p:nvSpPr>
        <p:spPr bwMode="auto">
          <a:xfrm>
            <a:off x="2668588" y="2538413"/>
            <a:ext cx="381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91424" tIns="45712" rIns="91424" bIns="45712"/>
          <a:lstStyle/>
          <a:p>
            <a:endParaRPr lang="en-US"/>
          </a:p>
        </p:txBody>
      </p:sp>
      <p:sp>
        <p:nvSpPr>
          <p:cNvPr id="27659" name="Rectangle 8"/>
          <p:cNvSpPr>
            <a:spLocks noChangeArrowheads="1"/>
          </p:cNvSpPr>
          <p:nvPr/>
        </p:nvSpPr>
        <p:spPr bwMode="auto">
          <a:xfrm>
            <a:off x="1601788" y="2005013"/>
            <a:ext cx="685800" cy="457200"/>
          </a:xfrm>
          <a:prstGeom prst="rect">
            <a:avLst/>
          </a:prstGeom>
          <a:solidFill>
            <a:schemeClr val="bg1"/>
          </a:solidFill>
          <a:ln w="9525">
            <a:solidFill>
              <a:schemeClr val="tx1"/>
            </a:solidFill>
            <a:miter lim="800000"/>
            <a:headEnd/>
            <a:tailEnd/>
          </a:ln>
        </p:spPr>
        <p:txBody>
          <a:bodyPr wrap="none" lIns="91424" tIns="45712" rIns="91424" bIns="45712" anchor="ct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lgn="ctr">
              <a:spcBef>
                <a:spcPct val="0"/>
              </a:spcBef>
              <a:buSzTx/>
              <a:buFontTx/>
              <a:buNone/>
            </a:pPr>
            <a:r>
              <a:rPr lang="en-US" altLang="en-US" sz="1200">
                <a:solidFill>
                  <a:schemeClr val="tx1"/>
                </a:solidFill>
              </a:rPr>
              <a:t>OLT Tx</a:t>
            </a:r>
          </a:p>
          <a:p>
            <a:pPr algn="ctr">
              <a:spcBef>
                <a:spcPct val="0"/>
              </a:spcBef>
              <a:buSzTx/>
              <a:buFontTx/>
              <a:buNone/>
            </a:pPr>
            <a:r>
              <a:rPr lang="en-US" altLang="en-US" sz="1200">
                <a:solidFill>
                  <a:schemeClr val="tx1"/>
                </a:solidFill>
              </a:rPr>
              <a:t>1490nm</a:t>
            </a:r>
          </a:p>
        </p:txBody>
      </p:sp>
      <p:sp>
        <p:nvSpPr>
          <p:cNvPr id="27660" name="Rectangle 9"/>
          <p:cNvSpPr>
            <a:spLocks noChangeArrowheads="1"/>
          </p:cNvSpPr>
          <p:nvPr/>
        </p:nvSpPr>
        <p:spPr bwMode="auto">
          <a:xfrm>
            <a:off x="1601788" y="2614613"/>
            <a:ext cx="685800" cy="457200"/>
          </a:xfrm>
          <a:prstGeom prst="rect">
            <a:avLst/>
          </a:prstGeom>
          <a:solidFill>
            <a:schemeClr val="bg1"/>
          </a:solidFill>
          <a:ln w="9525">
            <a:solidFill>
              <a:schemeClr val="tx1"/>
            </a:solidFill>
            <a:miter lim="800000"/>
            <a:headEnd/>
            <a:tailEnd/>
          </a:ln>
        </p:spPr>
        <p:txBody>
          <a:bodyPr wrap="none" lIns="91424" tIns="45712" rIns="91424" bIns="45712" anchor="ct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lgn="ctr">
              <a:spcBef>
                <a:spcPct val="0"/>
              </a:spcBef>
              <a:buSzTx/>
              <a:buFontTx/>
              <a:buNone/>
            </a:pPr>
            <a:r>
              <a:rPr lang="en-US" altLang="en-US" sz="1200">
                <a:solidFill>
                  <a:schemeClr val="tx1"/>
                </a:solidFill>
              </a:rPr>
              <a:t>OLT Rx</a:t>
            </a:r>
          </a:p>
          <a:p>
            <a:pPr algn="ctr">
              <a:spcBef>
                <a:spcPct val="0"/>
              </a:spcBef>
              <a:buSzTx/>
              <a:buFontTx/>
              <a:buNone/>
            </a:pPr>
            <a:r>
              <a:rPr lang="en-US" altLang="en-US" sz="1200">
                <a:solidFill>
                  <a:schemeClr val="tx1"/>
                </a:solidFill>
              </a:rPr>
              <a:t>1310nm</a:t>
            </a:r>
          </a:p>
        </p:txBody>
      </p:sp>
      <p:sp>
        <p:nvSpPr>
          <p:cNvPr id="27661" name="Text Box 10"/>
          <p:cNvSpPr txBox="1">
            <a:spLocks noChangeArrowheads="1"/>
          </p:cNvSpPr>
          <p:nvPr/>
        </p:nvSpPr>
        <p:spPr bwMode="auto">
          <a:xfrm>
            <a:off x="306388" y="2203450"/>
            <a:ext cx="55086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4" tIns="45712" rIns="91424" bIns="45712">
            <a:spAutoFit/>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1200">
                <a:solidFill>
                  <a:schemeClr val="tx1"/>
                </a:solidFill>
              </a:rPr>
              <a:t>NNI</a:t>
            </a:r>
          </a:p>
          <a:p>
            <a:pPr>
              <a:spcBef>
                <a:spcPct val="0"/>
              </a:spcBef>
              <a:buSzTx/>
              <a:buFontTx/>
              <a:buNone/>
            </a:pPr>
            <a:r>
              <a:rPr lang="en-US" altLang="en-US" sz="1200">
                <a:solidFill>
                  <a:schemeClr val="tx1"/>
                </a:solidFill>
              </a:rPr>
              <a:t>Data</a:t>
            </a:r>
          </a:p>
          <a:p>
            <a:pPr>
              <a:spcBef>
                <a:spcPct val="0"/>
              </a:spcBef>
              <a:buSzTx/>
              <a:buFontTx/>
              <a:buNone/>
            </a:pPr>
            <a:r>
              <a:rPr lang="en-US" altLang="en-US" sz="1200">
                <a:solidFill>
                  <a:schemeClr val="tx1"/>
                </a:solidFill>
              </a:rPr>
              <a:t>I/O</a:t>
            </a:r>
          </a:p>
        </p:txBody>
      </p:sp>
      <p:sp>
        <p:nvSpPr>
          <p:cNvPr id="27662" name="Line 11"/>
          <p:cNvSpPr>
            <a:spLocks noChangeShapeType="1"/>
          </p:cNvSpPr>
          <p:nvPr/>
        </p:nvSpPr>
        <p:spPr bwMode="auto">
          <a:xfrm>
            <a:off x="3049588" y="3300413"/>
            <a:ext cx="1981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91424" tIns="45712" rIns="91424" bIns="45712"/>
          <a:lstStyle/>
          <a:p>
            <a:endParaRPr lang="en-US"/>
          </a:p>
        </p:txBody>
      </p:sp>
      <p:sp>
        <p:nvSpPr>
          <p:cNvPr id="27663" name="Freeform 12"/>
          <p:cNvSpPr>
            <a:spLocks/>
          </p:cNvSpPr>
          <p:nvPr/>
        </p:nvSpPr>
        <p:spPr bwMode="auto">
          <a:xfrm>
            <a:off x="5030788" y="2843213"/>
            <a:ext cx="685800" cy="914400"/>
          </a:xfrm>
          <a:custGeom>
            <a:avLst/>
            <a:gdLst>
              <a:gd name="T0" fmla="*/ 2147483647 w 432"/>
              <a:gd name="T1" fmla="*/ 0 h 672"/>
              <a:gd name="T2" fmla="*/ 2147483647 w 432"/>
              <a:gd name="T3" fmla="*/ 2147483647 h 672"/>
              <a:gd name="T4" fmla="*/ 0 w 432"/>
              <a:gd name="T5" fmla="*/ 2147483647 h 672"/>
              <a:gd name="T6" fmla="*/ 2147483647 w 432"/>
              <a:gd name="T7" fmla="*/ 0 h 672"/>
              <a:gd name="T8" fmla="*/ 0 60000 65536"/>
              <a:gd name="T9" fmla="*/ 0 60000 65536"/>
              <a:gd name="T10" fmla="*/ 0 60000 65536"/>
              <a:gd name="T11" fmla="*/ 0 60000 65536"/>
              <a:gd name="T12" fmla="*/ 0 w 432"/>
              <a:gd name="T13" fmla="*/ 0 h 672"/>
              <a:gd name="T14" fmla="*/ 432 w 432"/>
              <a:gd name="T15" fmla="*/ 672 h 672"/>
            </a:gdLst>
            <a:ahLst/>
            <a:cxnLst>
              <a:cxn ang="T8">
                <a:pos x="T0" y="T1"/>
              </a:cxn>
              <a:cxn ang="T9">
                <a:pos x="T2" y="T3"/>
              </a:cxn>
              <a:cxn ang="T10">
                <a:pos x="T4" y="T5"/>
              </a:cxn>
              <a:cxn ang="T11">
                <a:pos x="T6" y="T7"/>
              </a:cxn>
            </a:cxnLst>
            <a:rect l="T12" t="T13" r="T14" b="T15"/>
            <a:pathLst>
              <a:path w="432" h="672">
                <a:moveTo>
                  <a:pt x="432" y="0"/>
                </a:moveTo>
                <a:lnTo>
                  <a:pt x="432" y="672"/>
                </a:lnTo>
                <a:lnTo>
                  <a:pt x="0" y="336"/>
                </a:lnTo>
                <a:lnTo>
                  <a:pt x="432" y="0"/>
                </a:lnTo>
                <a:close/>
              </a:path>
            </a:pathLst>
          </a:custGeom>
          <a:solidFill>
            <a:srgbClr val="DDDDDD"/>
          </a:solidFill>
          <a:ln w="9525">
            <a:solidFill>
              <a:schemeClr val="tx1"/>
            </a:solidFill>
            <a:round/>
            <a:headEnd/>
            <a:tailEnd/>
          </a:ln>
        </p:spPr>
        <p:txBody>
          <a:bodyPr lIns="91424" tIns="45712" rIns="91424" bIns="45712"/>
          <a:lstStyle/>
          <a:p>
            <a:endParaRPr lang="en-US"/>
          </a:p>
        </p:txBody>
      </p:sp>
      <p:sp>
        <p:nvSpPr>
          <p:cNvPr id="27664" name="Line 13"/>
          <p:cNvSpPr>
            <a:spLocks noChangeShapeType="1"/>
          </p:cNvSpPr>
          <p:nvPr/>
        </p:nvSpPr>
        <p:spPr bwMode="auto">
          <a:xfrm>
            <a:off x="6783388" y="2233613"/>
            <a:ext cx="1752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91424" tIns="45712" rIns="91424" bIns="45712"/>
          <a:lstStyle/>
          <a:p>
            <a:endParaRPr lang="en-US"/>
          </a:p>
        </p:txBody>
      </p:sp>
      <p:sp>
        <p:nvSpPr>
          <p:cNvPr id="27665" name="Line 14"/>
          <p:cNvSpPr>
            <a:spLocks noChangeShapeType="1"/>
          </p:cNvSpPr>
          <p:nvPr/>
        </p:nvSpPr>
        <p:spPr bwMode="auto">
          <a:xfrm>
            <a:off x="6783388" y="2843213"/>
            <a:ext cx="1752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91424" tIns="45712" rIns="91424" bIns="45712"/>
          <a:lstStyle/>
          <a:p>
            <a:endParaRPr lang="en-US"/>
          </a:p>
        </p:txBody>
      </p:sp>
      <p:sp>
        <p:nvSpPr>
          <p:cNvPr id="27666" name="Rectangle 15"/>
          <p:cNvSpPr>
            <a:spLocks noChangeArrowheads="1"/>
          </p:cNvSpPr>
          <p:nvPr/>
        </p:nvSpPr>
        <p:spPr bwMode="auto">
          <a:xfrm>
            <a:off x="7850188" y="2005013"/>
            <a:ext cx="533400" cy="1066800"/>
          </a:xfrm>
          <a:prstGeom prst="rect">
            <a:avLst/>
          </a:prstGeom>
          <a:solidFill>
            <a:schemeClr val="bg1"/>
          </a:solidFill>
          <a:ln w="9525">
            <a:solidFill>
              <a:schemeClr val="tx1"/>
            </a:solidFill>
            <a:miter lim="800000"/>
            <a:headEnd/>
            <a:tailEnd/>
          </a:ln>
        </p:spPr>
        <p:txBody>
          <a:bodyPr wrap="none" lIns="91424" tIns="45712" rIns="91424" bIns="45712" anchor="ct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lgn="ctr">
              <a:spcBef>
                <a:spcPct val="0"/>
              </a:spcBef>
              <a:buSzTx/>
              <a:buFontTx/>
              <a:buNone/>
            </a:pPr>
            <a:r>
              <a:rPr lang="en-US" altLang="en-US" sz="1200">
                <a:solidFill>
                  <a:schemeClr val="tx1"/>
                </a:solidFill>
              </a:rPr>
              <a:t>GPON</a:t>
            </a:r>
          </a:p>
          <a:p>
            <a:pPr algn="ctr">
              <a:spcBef>
                <a:spcPct val="0"/>
              </a:spcBef>
              <a:buSzTx/>
              <a:buFontTx/>
              <a:buNone/>
            </a:pPr>
            <a:r>
              <a:rPr lang="en-US" altLang="en-US" sz="1200">
                <a:solidFill>
                  <a:schemeClr val="tx1"/>
                </a:solidFill>
              </a:rPr>
              <a:t>ONU</a:t>
            </a:r>
          </a:p>
          <a:p>
            <a:pPr algn="ctr">
              <a:spcBef>
                <a:spcPct val="0"/>
              </a:spcBef>
              <a:buSzTx/>
              <a:buFontTx/>
              <a:buNone/>
            </a:pPr>
            <a:r>
              <a:rPr lang="en-US" altLang="en-US" sz="1200">
                <a:solidFill>
                  <a:schemeClr val="tx1"/>
                </a:solidFill>
              </a:rPr>
              <a:t>MAC</a:t>
            </a:r>
          </a:p>
          <a:p>
            <a:pPr algn="ctr">
              <a:spcBef>
                <a:spcPct val="0"/>
              </a:spcBef>
              <a:buSzTx/>
              <a:buFontTx/>
              <a:buNone/>
            </a:pPr>
            <a:r>
              <a:rPr lang="en-US" altLang="en-US" sz="1200">
                <a:solidFill>
                  <a:schemeClr val="tx1"/>
                </a:solidFill>
              </a:rPr>
              <a:t>Logic</a:t>
            </a:r>
          </a:p>
        </p:txBody>
      </p:sp>
      <p:sp>
        <p:nvSpPr>
          <p:cNvPr id="27667" name="Line 16"/>
          <p:cNvSpPr>
            <a:spLocks noChangeShapeType="1"/>
          </p:cNvSpPr>
          <p:nvPr/>
        </p:nvSpPr>
        <p:spPr bwMode="auto">
          <a:xfrm>
            <a:off x="6783388" y="2233613"/>
            <a:ext cx="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91424" tIns="45712" rIns="91424" bIns="45712"/>
          <a:lstStyle/>
          <a:p>
            <a:endParaRPr lang="en-US"/>
          </a:p>
        </p:txBody>
      </p:sp>
      <p:sp>
        <p:nvSpPr>
          <p:cNvPr id="27668" name="Rectangle 17"/>
          <p:cNvSpPr>
            <a:spLocks noChangeArrowheads="1"/>
          </p:cNvSpPr>
          <p:nvPr/>
        </p:nvSpPr>
        <p:spPr bwMode="auto">
          <a:xfrm>
            <a:off x="6630988" y="2386013"/>
            <a:ext cx="304800" cy="304800"/>
          </a:xfrm>
          <a:prstGeom prst="rect">
            <a:avLst/>
          </a:prstGeom>
          <a:solidFill>
            <a:schemeClr val="bg1"/>
          </a:solidFill>
          <a:ln w="9525">
            <a:solidFill>
              <a:schemeClr val="tx1"/>
            </a:solidFill>
            <a:miter lim="800000"/>
            <a:headEnd/>
            <a:tailEnd/>
          </a:ln>
        </p:spPr>
        <p:txBody>
          <a:bodyPr wrap="none" lIns="91424" tIns="45712" rIns="91424" bIns="45712" anchor="ct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lgn="ctr">
              <a:spcBef>
                <a:spcPct val="0"/>
              </a:spcBef>
              <a:buSzTx/>
              <a:buFontTx/>
              <a:buNone/>
            </a:pPr>
            <a:r>
              <a:rPr lang="en-US" altLang="en-US" sz="800">
                <a:solidFill>
                  <a:schemeClr val="tx1"/>
                </a:solidFill>
              </a:rPr>
              <a:t>WDM</a:t>
            </a:r>
          </a:p>
        </p:txBody>
      </p:sp>
      <p:sp>
        <p:nvSpPr>
          <p:cNvPr id="27669" name="Line 18"/>
          <p:cNvSpPr>
            <a:spLocks noChangeShapeType="1"/>
          </p:cNvSpPr>
          <p:nvPr/>
        </p:nvSpPr>
        <p:spPr bwMode="auto">
          <a:xfrm>
            <a:off x="6249988" y="2538413"/>
            <a:ext cx="381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91424" tIns="45712" rIns="91424" bIns="45712"/>
          <a:lstStyle/>
          <a:p>
            <a:endParaRPr lang="en-US"/>
          </a:p>
        </p:txBody>
      </p:sp>
      <p:sp>
        <p:nvSpPr>
          <p:cNvPr id="27670" name="Rectangle 19"/>
          <p:cNvSpPr>
            <a:spLocks noChangeArrowheads="1"/>
          </p:cNvSpPr>
          <p:nvPr/>
        </p:nvSpPr>
        <p:spPr bwMode="auto">
          <a:xfrm>
            <a:off x="7011988" y="2005013"/>
            <a:ext cx="685800" cy="457200"/>
          </a:xfrm>
          <a:prstGeom prst="rect">
            <a:avLst/>
          </a:prstGeom>
          <a:solidFill>
            <a:schemeClr val="bg1"/>
          </a:solidFill>
          <a:ln w="9525">
            <a:solidFill>
              <a:schemeClr val="tx1"/>
            </a:solidFill>
            <a:miter lim="800000"/>
            <a:headEnd/>
            <a:tailEnd/>
          </a:ln>
        </p:spPr>
        <p:txBody>
          <a:bodyPr wrap="none" lIns="91424" tIns="45712" rIns="91424" bIns="45712" anchor="ct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lgn="ctr">
              <a:spcBef>
                <a:spcPct val="0"/>
              </a:spcBef>
              <a:buSzTx/>
              <a:buFontTx/>
              <a:buNone/>
            </a:pPr>
            <a:r>
              <a:rPr lang="en-US" altLang="en-US" sz="1200">
                <a:solidFill>
                  <a:schemeClr val="tx1"/>
                </a:solidFill>
              </a:rPr>
              <a:t>ONU Rx</a:t>
            </a:r>
          </a:p>
          <a:p>
            <a:pPr algn="ctr">
              <a:spcBef>
                <a:spcPct val="0"/>
              </a:spcBef>
              <a:buSzTx/>
              <a:buFontTx/>
              <a:buNone/>
            </a:pPr>
            <a:r>
              <a:rPr lang="en-US" altLang="en-US" sz="1200">
                <a:solidFill>
                  <a:schemeClr val="tx1"/>
                </a:solidFill>
              </a:rPr>
              <a:t>1490nm</a:t>
            </a:r>
          </a:p>
        </p:txBody>
      </p:sp>
      <p:sp>
        <p:nvSpPr>
          <p:cNvPr id="27671" name="Rectangle 20"/>
          <p:cNvSpPr>
            <a:spLocks noChangeArrowheads="1"/>
          </p:cNvSpPr>
          <p:nvPr/>
        </p:nvSpPr>
        <p:spPr bwMode="auto">
          <a:xfrm>
            <a:off x="7011988" y="2614613"/>
            <a:ext cx="685800" cy="457200"/>
          </a:xfrm>
          <a:prstGeom prst="rect">
            <a:avLst/>
          </a:prstGeom>
          <a:solidFill>
            <a:schemeClr val="bg1"/>
          </a:solidFill>
          <a:ln w="9525">
            <a:solidFill>
              <a:schemeClr val="tx1"/>
            </a:solidFill>
            <a:miter lim="800000"/>
            <a:headEnd/>
            <a:tailEnd/>
          </a:ln>
        </p:spPr>
        <p:txBody>
          <a:bodyPr wrap="none" lIns="91424" tIns="45712" rIns="91424" bIns="45712" anchor="ct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lgn="ctr">
              <a:spcBef>
                <a:spcPct val="0"/>
              </a:spcBef>
              <a:buSzTx/>
              <a:buFontTx/>
              <a:buNone/>
            </a:pPr>
            <a:r>
              <a:rPr lang="en-US" altLang="en-US" sz="1200">
                <a:solidFill>
                  <a:schemeClr val="tx1"/>
                </a:solidFill>
              </a:rPr>
              <a:t>ONU Tx</a:t>
            </a:r>
          </a:p>
          <a:p>
            <a:pPr algn="ctr">
              <a:spcBef>
                <a:spcPct val="0"/>
              </a:spcBef>
              <a:buSzTx/>
              <a:buFontTx/>
              <a:buNone/>
            </a:pPr>
            <a:r>
              <a:rPr lang="en-US" altLang="en-US" sz="1200">
                <a:solidFill>
                  <a:schemeClr val="tx1"/>
                </a:solidFill>
              </a:rPr>
              <a:t>1310nm</a:t>
            </a:r>
          </a:p>
        </p:txBody>
      </p:sp>
      <p:sp>
        <p:nvSpPr>
          <p:cNvPr id="27672" name="Text Box 21"/>
          <p:cNvSpPr txBox="1">
            <a:spLocks noChangeArrowheads="1"/>
          </p:cNvSpPr>
          <p:nvPr/>
        </p:nvSpPr>
        <p:spPr bwMode="auto">
          <a:xfrm>
            <a:off x="8459788" y="2233613"/>
            <a:ext cx="5508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4" tIns="45712" rIns="91424" bIns="45712">
            <a:spAutoFit/>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1200">
                <a:solidFill>
                  <a:schemeClr val="tx1"/>
                </a:solidFill>
              </a:rPr>
              <a:t>UNI</a:t>
            </a:r>
          </a:p>
          <a:p>
            <a:pPr>
              <a:spcBef>
                <a:spcPct val="0"/>
              </a:spcBef>
              <a:buSzTx/>
              <a:buFontTx/>
              <a:buNone/>
            </a:pPr>
            <a:r>
              <a:rPr lang="en-US" altLang="en-US" sz="1200">
                <a:solidFill>
                  <a:schemeClr val="tx1"/>
                </a:solidFill>
              </a:rPr>
              <a:t>Data</a:t>
            </a:r>
          </a:p>
          <a:p>
            <a:pPr>
              <a:spcBef>
                <a:spcPct val="0"/>
              </a:spcBef>
              <a:buSzTx/>
              <a:buFontTx/>
              <a:buNone/>
            </a:pPr>
            <a:r>
              <a:rPr lang="en-US" altLang="en-US" sz="1200">
                <a:solidFill>
                  <a:schemeClr val="tx1"/>
                </a:solidFill>
              </a:rPr>
              <a:t>I/O</a:t>
            </a:r>
          </a:p>
        </p:txBody>
      </p:sp>
      <p:sp>
        <p:nvSpPr>
          <p:cNvPr id="27673" name="Line 22"/>
          <p:cNvSpPr>
            <a:spLocks noChangeShapeType="1"/>
          </p:cNvSpPr>
          <p:nvPr/>
        </p:nvSpPr>
        <p:spPr bwMode="auto">
          <a:xfrm>
            <a:off x="6783388" y="3757613"/>
            <a:ext cx="1752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91424" tIns="45712" rIns="91424" bIns="45712"/>
          <a:lstStyle/>
          <a:p>
            <a:endParaRPr lang="en-US"/>
          </a:p>
        </p:txBody>
      </p:sp>
      <p:sp>
        <p:nvSpPr>
          <p:cNvPr id="27674" name="Line 23"/>
          <p:cNvSpPr>
            <a:spLocks noChangeShapeType="1"/>
          </p:cNvSpPr>
          <p:nvPr/>
        </p:nvSpPr>
        <p:spPr bwMode="auto">
          <a:xfrm>
            <a:off x="6783388" y="4367213"/>
            <a:ext cx="1752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91424" tIns="45712" rIns="91424" bIns="45712"/>
          <a:lstStyle/>
          <a:p>
            <a:endParaRPr lang="en-US"/>
          </a:p>
        </p:txBody>
      </p:sp>
      <p:sp>
        <p:nvSpPr>
          <p:cNvPr id="27675" name="Rectangle 24"/>
          <p:cNvSpPr>
            <a:spLocks noChangeArrowheads="1"/>
          </p:cNvSpPr>
          <p:nvPr/>
        </p:nvSpPr>
        <p:spPr bwMode="auto">
          <a:xfrm>
            <a:off x="7850188" y="3529013"/>
            <a:ext cx="533400" cy="1066800"/>
          </a:xfrm>
          <a:prstGeom prst="rect">
            <a:avLst/>
          </a:prstGeom>
          <a:solidFill>
            <a:schemeClr val="bg1"/>
          </a:solidFill>
          <a:ln w="9525">
            <a:solidFill>
              <a:schemeClr val="tx1"/>
            </a:solidFill>
            <a:miter lim="800000"/>
            <a:headEnd/>
            <a:tailEnd/>
          </a:ln>
        </p:spPr>
        <p:txBody>
          <a:bodyPr wrap="none" lIns="91424" tIns="45712" rIns="91424" bIns="45712" anchor="ct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lgn="ctr">
              <a:spcBef>
                <a:spcPct val="0"/>
              </a:spcBef>
              <a:buSzTx/>
              <a:buFontTx/>
              <a:buNone/>
            </a:pPr>
            <a:r>
              <a:rPr lang="en-US" altLang="en-US" sz="1200">
                <a:solidFill>
                  <a:schemeClr val="tx1"/>
                </a:solidFill>
              </a:rPr>
              <a:t>XGPON</a:t>
            </a:r>
          </a:p>
          <a:p>
            <a:pPr algn="ctr">
              <a:spcBef>
                <a:spcPct val="0"/>
              </a:spcBef>
              <a:buSzTx/>
              <a:buFontTx/>
              <a:buNone/>
            </a:pPr>
            <a:r>
              <a:rPr lang="en-US" altLang="en-US" sz="1200">
                <a:solidFill>
                  <a:schemeClr val="tx1"/>
                </a:solidFill>
              </a:rPr>
              <a:t>ONU</a:t>
            </a:r>
          </a:p>
          <a:p>
            <a:pPr algn="ctr">
              <a:spcBef>
                <a:spcPct val="0"/>
              </a:spcBef>
              <a:buSzTx/>
              <a:buFontTx/>
              <a:buNone/>
            </a:pPr>
            <a:r>
              <a:rPr lang="en-US" altLang="en-US" sz="1200">
                <a:solidFill>
                  <a:schemeClr val="tx1"/>
                </a:solidFill>
              </a:rPr>
              <a:t>MAC</a:t>
            </a:r>
          </a:p>
          <a:p>
            <a:pPr algn="ctr">
              <a:spcBef>
                <a:spcPct val="0"/>
              </a:spcBef>
              <a:buSzTx/>
              <a:buFontTx/>
              <a:buNone/>
            </a:pPr>
            <a:r>
              <a:rPr lang="en-US" altLang="en-US" sz="1200">
                <a:solidFill>
                  <a:schemeClr val="tx1"/>
                </a:solidFill>
              </a:rPr>
              <a:t>Logic</a:t>
            </a:r>
          </a:p>
        </p:txBody>
      </p:sp>
      <p:sp>
        <p:nvSpPr>
          <p:cNvPr id="27676" name="Line 25"/>
          <p:cNvSpPr>
            <a:spLocks noChangeShapeType="1"/>
          </p:cNvSpPr>
          <p:nvPr/>
        </p:nvSpPr>
        <p:spPr bwMode="auto">
          <a:xfrm>
            <a:off x="6783388" y="3757613"/>
            <a:ext cx="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91424" tIns="45712" rIns="91424" bIns="45712"/>
          <a:lstStyle/>
          <a:p>
            <a:endParaRPr lang="en-US"/>
          </a:p>
        </p:txBody>
      </p:sp>
      <p:sp>
        <p:nvSpPr>
          <p:cNvPr id="27677" name="Rectangle 26"/>
          <p:cNvSpPr>
            <a:spLocks noChangeArrowheads="1"/>
          </p:cNvSpPr>
          <p:nvPr/>
        </p:nvSpPr>
        <p:spPr bwMode="auto">
          <a:xfrm>
            <a:off x="6630988" y="3910013"/>
            <a:ext cx="304800" cy="304800"/>
          </a:xfrm>
          <a:prstGeom prst="rect">
            <a:avLst/>
          </a:prstGeom>
          <a:solidFill>
            <a:schemeClr val="bg1"/>
          </a:solidFill>
          <a:ln w="9525">
            <a:solidFill>
              <a:schemeClr val="tx1"/>
            </a:solidFill>
            <a:miter lim="800000"/>
            <a:headEnd/>
            <a:tailEnd/>
          </a:ln>
        </p:spPr>
        <p:txBody>
          <a:bodyPr wrap="none" lIns="91424" tIns="45712" rIns="91424" bIns="45712" anchor="ct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lgn="ctr">
              <a:spcBef>
                <a:spcPct val="0"/>
              </a:spcBef>
              <a:buSzTx/>
              <a:buFontTx/>
              <a:buNone/>
            </a:pPr>
            <a:r>
              <a:rPr lang="en-US" altLang="en-US" sz="800">
                <a:solidFill>
                  <a:schemeClr val="tx1"/>
                </a:solidFill>
              </a:rPr>
              <a:t>WDM</a:t>
            </a:r>
          </a:p>
        </p:txBody>
      </p:sp>
      <p:sp>
        <p:nvSpPr>
          <p:cNvPr id="27678" name="Line 27"/>
          <p:cNvSpPr>
            <a:spLocks noChangeShapeType="1"/>
          </p:cNvSpPr>
          <p:nvPr/>
        </p:nvSpPr>
        <p:spPr bwMode="auto">
          <a:xfrm>
            <a:off x="6249988" y="4062413"/>
            <a:ext cx="381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91424" tIns="45712" rIns="91424" bIns="45712"/>
          <a:lstStyle/>
          <a:p>
            <a:endParaRPr lang="en-US"/>
          </a:p>
        </p:txBody>
      </p:sp>
      <p:sp>
        <p:nvSpPr>
          <p:cNvPr id="27679" name="Rectangle 28"/>
          <p:cNvSpPr>
            <a:spLocks noChangeArrowheads="1"/>
          </p:cNvSpPr>
          <p:nvPr/>
        </p:nvSpPr>
        <p:spPr bwMode="auto">
          <a:xfrm>
            <a:off x="7011988" y="3529013"/>
            <a:ext cx="685800" cy="457200"/>
          </a:xfrm>
          <a:prstGeom prst="rect">
            <a:avLst/>
          </a:prstGeom>
          <a:solidFill>
            <a:schemeClr val="bg1"/>
          </a:solidFill>
          <a:ln w="9525">
            <a:solidFill>
              <a:schemeClr val="tx1"/>
            </a:solidFill>
            <a:miter lim="800000"/>
            <a:headEnd/>
            <a:tailEnd/>
          </a:ln>
        </p:spPr>
        <p:txBody>
          <a:bodyPr wrap="none" lIns="91424" tIns="45712" rIns="91424" bIns="45712" anchor="ct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lgn="ctr">
              <a:spcBef>
                <a:spcPct val="0"/>
              </a:spcBef>
              <a:buSzTx/>
              <a:buFontTx/>
              <a:buNone/>
            </a:pPr>
            <a:r>
              <a:rPr lang="en-US" altLang="en-US" sz="1200">
                <a:solidFill>
                  <a:schemeClr val="tx1"/>
                </a:solidFill>
              </a:rPr>
              <a:t>ONU Rx</a:t>
            </a:r>
          </a:p>
          <a:p>
            <a:pPr algn="ctr">
              <a:spcBef>
                <a:spcPct val="0"/>
              </a:spcBef>
              <a:buSzTx/>
              <a:buFontTx/>
              <a:buNone/>
            </a:pPr>
            <a:r>
              <a:rPr lang="en-US" altLang="en-US" sz="1200">
                <a:solidFill>
                  <a:schemeClr val="tx1"/>
                </a:solidFill>
              </a:rPr>
              <a:t>1577nm</a:t>
            </a:r>
          </a:p>
        </p:txBody>
      </p:sp>
      <p:sp>
        <p:nvSpPr>
          <p:cNvPr id="27680" name="Rectangle 29"/>
          <p:cNvSpPr>
            <a:spLocks noChangeArrowheads="1"/>
          </p:cNvSpPr>
          <p:nvPr/>
        </p:nvSpPr>
        <p:spPr bwMode="auto">
          <a:xfrm>
            <a:off x="7011988" y="4138613"/>
            <a:ext cx="685800" cy="457200"/>
          </a:xfrm>
          <a:prstGeom prst="rect">
            <a:avLst/>
          </a:prstGeom>
          <a:solidFill>
            <a:schemeClr val="bg1"/>
          </a:solidFill>
          <a:ln w="9525">
            <a:solidFill>
              <a:schemeClr val="tx1"/>
            </a:solidFill>
            <a:miter lim="800000"/>
            <a:headEnd/>
            <a:tailEnd/>
          </a:ln>
        </p:spPr>
        <p:txBody>
          <a:bodyPr wrap="none" lIns="91424" tIns="45712" rIns="91424" bIns="45712" anchor="ct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lgn="ctr">
              <a:spcBef>
                <a:spcPct val="0"/>
              </a:spcBef>
              <a:buSzTx/>
              <a:buFontTx/>
              <a:buNone/>
            </a:pPr>
            <a:r>
              <a:rPr lang="en-US" altLang="en-US" sz="1200">
                <a:solidFill>
                  <a:schemeClr val="tx1"/>
                </a:solidFill>
              </a:rPr>
              <a:t>ONU Tx</a:t>
            </a:r>
          </a:p>
          <a:p>
            <a:pPr algn="ctr">
              <a:spcBef>
                <a:spcPct val="0"/>
              </a:spcBef>
              <a:buSzTx/>
              <a:buFontTx/>
              <a:buNone/>
            </a:pPr>
            <a:r>
              <a:rPr lang="en-US" altLang="en-US" sz="1200">
                <a:solidFill>
                  <a:schemeClr val="tx1"/>
                </a:solidFill>
              </a:rPr>
              <a:t>1270nm</a:t>
            </a:r>
          </a:p>
        </p:txBody>
      </p:sp>
      <p:sp>
        <p:nvSpPr>
          <p:cNvPr id="27681" name="Text Box 30"/>
          <p:cNvSpPr txBox="1">
            <a:spLocks noChangeArrowheads="1"/>
          </p:cNvSpPr>
          <p:nvPr/>
        </p:nvSpPr>
        <p:spPr bwMode="auto">
          <a:xfrm>
            <a:off x="8459788" y="3757613"/>
            <a:ext cx="5508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4" tIns="45712" rIns="91424" bIns="45712">
            <a:spAutoFit/>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1200">
                <a:solidFill>
                  <a:schemeClr val="tx1"/>
                </a:solidFill>
              </a:rPr>
              <a:t>UNI</a:t>
            </a:r>
          </a:p>
          <a:p>
            <a:pPr>
              <a:spcBef>
                <a:spcPct val="0"/>
              </a:spcBef>
              <a:buSzTx/>
              <a:buFontTx/>
              <a:buNone/>
            </a:pPr>
            <a:r>
              <a:rPr lang="en-US" altLang="en-US" sz="1200">
                <a:solidFill>
                  <a:schemeClr val="tx1"/>
                </a:solidFill>
              </a:rPr>
              <a:t>Data</a:t>
            </a:r>
          </a:p>
          <a:p>
            <a:pPr>
              <a:spcBef>
                <a:spcPct val="0"/>
              </a:spcBef>
              <a:buSzTx/>
              <a:buFontTx/>
              <a:buNone/>
            </a:pPr>
            <a:r>
              <a:rPr lang="en-US" altLang="en-US" sz="1200">
                <a:solidFill>
                  <a:schemeClr val="tx1"/>
                </a:solidFill>
              </a:rPr>
              <a:t>I/O</a:t>
            </a:r>
          </a:p>
        </p:txBody>
      </p:sp>
      <p:sp>
        <p:nvSpPr>
          <p:cNvPr id="27682" name="Line 31"/>
          <p:cNvSpPr>
            <a:spLocks noChangeShapeType="1"/>
          </p:cNvSpPr>
          <p:nvPr/>
        </p:nvSpPr>
        <p:spPr bwMode="auto">
          <a:xfrm flipV="1">
            <a:off x="5716588" y="2538413"/>
            <a:ext cx="53340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91424" tIns="45712" rIns="91424" bIns="45712"/>
          <a:lstStyle/>
          <a:p>
            <a:endParaRPr lang="en-US"/>
          </a:p>
        </p:txBody>
      </p:sp>
      <p:sp>
        <p:nvSpPr>
          <p:cNvPr id="27683" name="Line 32"/>
          <p:cNvSpPr>
            <a:spLocks noChangeShapeType="1"/>
          </p:cNvSpPr>
          <p:nvPr/>
        </p:nvSpPr>
        <p:spPr bwMode="auto">
          <a:xfrm>
            <a:off x="5716588" y="3605213"/>
            <a:ext cx="53340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91424" tIns="45712" rIns="91424" bIns="45712"/>
          <a:lstStyle/>
          <a:p>
            <a:endParaRPr lang="en-US"/>
          </a:p>
        </p:txBody>
      </p:sp>
      <p:sp>
        <p:nvSpPr>
          <p:cNvPr id="27684" name="Rectangle 33"/>
          <p:cNvSpPr>
            <a:spLocks noChangeArrowheads="1"/>
          </p:cNvSpPr>
          <p:nvPr/>
        </p:nvSpPr>
        <p:spPr bwMode="auto">
          <a:xfrm>
            <a:off x="763588" y="1928813"/>
            <a:ext cx="1981200" cy="1219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4" tIns="45712" rIns="91424" bIns="45712" anchor="ct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lgn="ctr">
              <a:spcBef>
                <a:spcPct val="0"/>
              </a:spcBef>
              <a:buSzTx/>
              <a:buFontTx/>
              <a:buNone/>
            </a:pPr>
            <a:endParaRPr lang="en-US" altLang="en-US">
              <a:solidFill>
                <a:schemeClr val="tx1"/>
              </a:solidFill>
            </a:endParaRPr>
          </a:p>
        </p:txBody>
      </p:sp>
      <p:sp>
        <p:nvSpPr>
          <p:cNvPr id="27685" name="Rectangle 34"/>
          <p:cNvSpPr>
            <a:spLocks noChangeArrowheads="1"/>
          </p:cNvSpPr>
          <p:nvPr/>
        </p:nvSpPr>
        <p:spPr bwMode="auto">
          <a:xfrm>
            <a:off x="6554788" y="1928813"/>
            <a:ext cx="1905000" cy="1219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4" tIns="45712" rIns="91424" bIns="45712" anchor="ct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endParaRPr lang="en-US" altLang="en-US">
              <a:solidFill>
                <a:schemeClr val="tx1"/>
              </a:solidFill>
            </a:endParaRPr>
          </a:p>
        </p:txBody>
      </p:sp>
      <p:sp>
        <p:nvSpPr>
          <p:cNvPr id="27686" name="Rectangle 35"/>
          <p:cNvSpPr>
            <a:spLocks noChangeArrowheads="1"/>
          </p:cNvSpPr>
          <p:nvPr/>
        </p:nvSpPr>
        <p:spPr bwMode="auto">
          <a:xfrm>
            <a:off x="6554788" y="3452813"/>
            <a:ext cx="1905000" cy="1219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4" tIns="45712" rIns="91424" bIns="45712" anchor="ct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endParaRPr lang="en-US" altLang="en-US">
              <a:solidFill>
                <a:schemeClr val="tx1"/>
              </a:solidFill>
            </a:endParaRPr>
          </a:p>
        </p:txBody>
      </p:sp>
      <p:sp>
        <p:nvSpPr>
          <p:cNvPr id="27687" name="Text Box 36"/>
          <p:cNvSpPr txBox="1">
            <a:spLocks noChangeArrowheads="1"/>
          </p:cNvSpPr>
          <p:nvPr/>
        </p:nvSpPr>
        <p:spPr bwMode="auto">
          <a:xfrm>
            <a:off x="857250" y="1700213"/>
            <a:ext cx="97313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4" tIns="45712" rIns="91424" bIns="45712">
            <a:spAutoFit/>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1200">
                <a:solidFill>
                  <a:schemeClr val="tx1"/>
                </a:solidFill>
              </a:rPr>
              <a:t>GPON OLT</a:t>
            </a:r>
          </a:p>
        </p:txBody>
      </p:sp>
      <p:sp>
        <p:nvSpPr>
          <p:cNvPr id="27688" name="Text Box 37"/>
          <p:cNvSpPr txBox="1">
            <a:spLocks noChangeArrowheads="1"/>
          </p:cNvSpPr>
          <p:nvPr/>
        </p:nvSpPr>
        <p:spPr bwMode="auto">
          <a:xfrm>
            <a:off x="6554788" y="1700213"/>
            <a:ext cx="10382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4" tIns="45712" rIns="91424" bIns="45712">
            <a:spAutoFit/>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1200">
                <a:solidFill>
                  <a:schemeClr val="tx1"/>
                </a:solidFill>
              </a:rPr>
              <a:t>GPON ONU</a:t>
            </a:r>
          </a:p>
        </p:txBody>
      </p:sp>
      <p:sp>
        <p:nvSpPr>
          <p:cNvPr id="27689" name="Text Box 38"/>
          <p:cNvSpPr txBox="1">
            <a:spLocks noChangeArrowheads="1"/>
          </p:cNvSpPr>
          <p:nvPr/>
        </p:nvSpPr>
        <p:spPr bwMode="auto">
          <a:xfrm>
            <a:off x="6554788" y="3224213"/>
            <a:ext cx="12128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4" tIns="45712" rIns="91424" bIns="45712">
            <a:spAutoFit/>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1200">
                <a:solidFill>
                  <a:schemeClr val="tx1"/>
                </a:solidFill>
              </a:rPr>
              <a:t>XG-PON ONU</a:t>
            </a:r>
          </a:p>
        </p:txBody>
      </p:sp>
      <p:sp>
        <p:nvSpPr>
          <p:cNvPr id="27690" name="Line 39"/>
          <p:cNvSpPr>
            <a:spLocks noChangeShapeType="1"/>
          </p:cNvSpPr>
          <p:nvPr/>
        </p:nvSpPr>
        <p:spPr bwMode="auto">
          <a:xfrm>
            <a:off x="687388" y="3757613"/>
            <a:ext cx="182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91424" tIns="45712" rIns="91424" bIns="45712"/>
          <a:lstStyle/>
          <a:p>
            <a:endParaRPr lang="en-US"/>
          </a:p>
        </p:txBody>
      </p:sp>
      <p:sp>
        <p:nvSpPr>
          <p:cNvPr id="27691" name="Line 40"/>
          <p:cNvSpPr>
            <a:spLocks noChangeShapeType="1"/>
          </p:cNvSpPr>
          <p:nvPr/>
        </p:nvSpPr>
        <p:spPr bwMode="auto">
          <a:xfrm>
            <a:off x="687388" y="4367213"/>
            <a:ext cx="182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91424" tIns="45712" rIns="91424" bIns="45712"/>
          <a:lstStyle/>
          <a:p>
            <a:endParaRPr lang="en-US"/>
          </a:p>
        </p:txBody>
      </p:sp>
      <p:sp>
        <p:nvSpPr>
          <p:cNvPr id="27692" name="Rectangle 41"/>
          <p:cNvSpPr>
            <a:spLocks noChangeArrowheads="1"/>
          </p:cNvSpPr>
          <p:nvPr/>
        </p:nvSpPr>
        <p:spPr bwMode="auto">
          <a:xfrm>
            <a:off x="839788" y="3529013"/>
            <a:ext cx="609600" cy="1066800"/>
          </a:xfrm>
          <a:prstGeom prst="rect">
            <a:avLst/>
          </a:prstGeom>
          <a:solidFill>
            <a:schemeClr val="bg1"/>
          </a:solidFill>
          <a:ln w="9525">
            <a:solidFill>
              <a:schemeClr val="tx1"/>
            </a:solidFill>
            <a:miter lim="800000"/>
            <a:headEnd/>
            <a:tailEnd/>
          </a:ln>
        </p:spPr>
        <p:txBody>
          <a:bodyPr wrap="none" lIns="91424" tIns="45712" rIns="91424" bIns="45712" anchor="ct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lgn="ctr">
              <a:spcBef>
                <a:spcPct val="0"/>
              </a:spcBef>
              <a:buSzTx/>
              <a:buFontTx/>
              <a:buNone/>
            </a:pPr>
            <a:r>
              <a:rPr lang="en-US" altLang="en-US" sz="1200">
                <a:solidFill>
                  <a:schemeClr val="tx1"/>
                </a:solidFill>
              </a:rPr>
              <a:t>XGPON</a:t>
            </a:r>
          </a:p>
          <a:p>
            <a:pPr algn="ctr">
              <a:spcBef>
                <a:spcPct val="0"/>
              </a:spcBef>
              <a:buSzTx/>
              <a:buFontTx/>
              <a:buNone/>
            </a:pPr>
            <a:r>
              <a:rPr lang="en-US" altLang="en-US" sz="1200">
                <a:solidFill>
                  <a:schemeClr val="tx1"/>
                </a:solidFill>
              </a:rPr>
              <a:t>OLT</a:t>
            </a:r>
          </a:p>
          <a:p>
            <a:pPr algn="ctr">
              <a:spcBef>
                <a:spcPct val="0"/>
              </a:spcBef>
              <a:buSzTx/>
              <a:buFontTx/>
              <a:buNone/>
            </a:pPr>
            <a:r>
              <a:rPr lang="en-US" altLang="en-US" sz="1200">
                <a:solidFill>
                  <a:schemeClr val="tx1"/>
                </a:solidFill>
              </a:rPr>
              <a:t>MAC</a:t>
            </a:r>
          </a:p>
          <a:p>
            <a:pPr algn="ctr">
              <a:spcBef>
                <a:spcPct val="0"/>
              </a:spcBef>
              <a:buSzTx/>
              <a:buFontTx/>
              <a:buNone/>
            </a:pPr>
            <a:r>
              <a:rPr lang="en-US" altLang="en-US" sz="1200">
                <a:solidFill>
                  <a:schemeClr val="tx1"/>
                </a:solidFill>
              </a:rPr>
              <a:t>Logic</a:t>
            </a:r>
          </a:p>
        </p:txBody>
      </p:sp>
      <p:sp>
        <p:nvSpPr>
          <p:cNvPr id="27693" name="Line 42"/>
          <p:cNvSpPr>
            <a:spLocks noChangeShapeType="1"/>
          </p:cNvSpPr>
          <p:nvPr/>
        </p:nvSpPr>
        <p:spPr bwMode="auto">
          <a:xfrm>
            <a:off x="2516188" y="3757613"/>
            <a:ext cx="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91424" tIns="45712" rIns="91424" bIns="45712"/>
          <a:lstStyle/>
          <a:p>
            <a:endParaRPr lang="en-US"/>
          </a:p>
        </p:txBody>
      </p:sp>
      <p:sp>
        <p:nvSpPr>
          <p:cNvPr id="27694" name="Rectangle 43"/>
          <p:cNvSpPr>
            <a:spLocks noChangeArrowheads="1"/>
          </p:cNvSpPr>
          <p:nvPr/>
        </p:nvSpPr>
        <p:spPr bwMode="auto">
          <a:xfrm>
            <a:off x="2363788" y="3910013"/>
            <a:ext cx="304800" cy="304800"/>
          </a:xfrm>
          <a:prstGeom prst="rect">
            <a:avLst/>
          </a:prstGeom>
          <a:solidFill>
            <a:schemeClr val="bg1"/>
          </a:solidFill>
          <a:ln w="9525">
            <a:solidFill>
              <a:schemeClr val="tx1"/>
            </a:solidFill>
            <a:miter lim="800000"/>
            <a:headEnd/>
            <a:tailEnd/>
          </a:ln>
        </p:spPr>
        <p:txBody>
          <a:bodyPr wrap="none" lIns="91424" tIns="45712" rIns="91424" bIns="45712" anchor="ct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lgn="ctr">
              <a:spcBef>
                <a:spcPct val="0"/>
              </a:spcBef>
              <a:buSzTx/>
              <a:buFontTx/>
              <a:buNone/>
            </a:pPr>
            <a:r>
              <a:rPr lang="en-US" altLang="en-US" sz="800">
                <a:solidFill>
                  <a:schemeClr val="tx1"/>
                </a:solidFill>
              </a:rPr>
              <a:t>WDM</a:t>
            </a:r>
          </a:p>
        </p:txBody>
      </p:sp>
      <p:sp>
        <p:nvSpPr>
          <p:cNvPr id="27695" name="Line 44"/>
          <p:cNvSpPr>
            <a:spLocks noChangeShapeType="1"/>
          </p:cNvSpPr>
          <p:nvPr/>
        </p:nvSpPr>
        <p:spPr bwMode="auto">
          <a:xfrm>
            <a:off x="2668588" y="4062413"/>
            <a:ext cx="381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91424" tIns="45712" rIns="91424" bIns="45712"/>
          <a:lstStyle/>
          <a:p>
            <a:endParaRPr lang="en-US"/>
          </a:p>
        </p:txBody>
      </p:sp>
      <p:sp>
        <p:nvSpPr>
          <p:cNvPr id="27696" name="Rectangle 45"/>
          <p:cNvSpPr>
            <a:spLocks noChangeArrowheads="1"/>
          </p:cNvSpPr>
          <p:nvPr/>
        </p:nvSpPr>
        <p:spPr bwMode="auto">
          <a:xfrm>
            <a:off x="1601788" y="3529013"/>
            <a:ext cx="685800" cy="457200"/>
          </a:xfrm>
          <a:prstGeom prst="rect">
            <a:avLst/>
          </a:prstGeom>
          <a:solidFill>
            <a:schemeClr val="bg1"/>
          </a:solidFill>
          <a:ln w="9525">
            <a:solidFill>
              <a:schemeClr val="tx1"/>
            </a:solidFill>
            <a:miter lim="800000"/>
            <a:headEnd/>
            <a:tailEnd/>
          </a:ln>
        </p:spPr>
        <p:txBody>
          <a:bodyPr wrap="none" lIns="91424" tIns="45712" rIns="91424" bIns="45712" anchor="ct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lgn="ctr">
              <a:spcBef>
                <a:spcPct val="0"/>
              </a:spcBef>
              <a:buSzTx/>
              <a:buFontTx/>
              <a:buNone/>
            </a:pPr>
            <a:r>
              <a:rPr lang="en-US" altLang="en-US" sz="1200">
                <a:solidFill>
                  <a:schemeClr val="tx1"/>
                </a:solidFill>
              </a:rPr>
              <a:t>OLT Tx</a:t>
            </a:r>
          </a:p>
          <a:p>
            <a:pPr algn="ctr">
              <a:spcBef>
                <a:spcPct val="0"/>
              </a:spcBef>
              <a:buSzTx/>
              <a:buFontTx/>
              <a:buNone/>
            </a:pPr>
            <a:r>
              <a:rPr lang="en-US" altLang="en-US" sz="1200">
                <a:solidFill>
                  <a:schemeClr val="tx1"/>
                </a:solidFill>
              </a:rPr>
              <a:t>1577nm</a:t>
            </a:r>
          </a:p>
        </p:txBody>
      </p:sp>
      <p:sp>
        <p:nvSpPr>
          <p:cNvPr id="27697" name="Rectangle 46"/>
          <p:cNvSpPr>
            <a:spLocks noChangeArrowheads="1"/>
          </p:cNvSpPr>
          <p:nvPr/>
        </p:nvSpPr>
        <p:spPr bwMode="auto">
          <a:xfrm>
            <a:off x="1601788" y="4138613"/>
            <a:ext cx="685800" cy="457200"/>
          </a:xfrm>
          <a:prstGeom prst="rect">
            <a:avLst/>
          </a:prstGeom>
          <a:solidFill>
            <a:schemeClr val="bg1"/>
          </a:solidFill>
          <a:ln w="9525">
            <a:solidFill>
              <a:schemeClr val="tx1"/>
            </a:solidFill>
            <a:miter lim="800000"/>
            <a:headEnd/>
            <a:tailEnd/>
          </a:ln>
        </p:spPr>
        <p:txBody>
          <a:bodyPr wrap="none" lIns="91424" tIns="45712" rIns="91424" bIns="45712" anchor="ct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lgn="ctr">
              <a:spcBef>
                <a:spcPct val="0"/>
              </a:spcBef>
              <a:buSzTx/>
              <a:buFontTx/>
              <a:buNone/>
            </a:pPr>
            <a:r>
              <a:rPr lang="en-US" altLang="en-US" sz="1200">
                <a:solidFill>
                  <a:schemeClr val="tx1"/>
                </a:solidFill>
              </a:rPr>
              <a:t>OLT Rx</a:t>
            </a:r>
          </a:p>
          <a:p>
            <a:pPr algn="ctr">
              <a:spcBef>
                <a:spcPct val="0"/>
              </a:spcBef>
              <a:buSzTx/>
              <a:buFontTx/>
              <a:buNone/>
            </a:pPr>
            <a:r>
              <a:rPr lang="en-US" altLang="en-US" sz="1200">
                <a:solidFill>
                  <a:schemeClr val="tx1"/>
                </a:solidFill>
              </a:rPr>
              <a:t>1270nm</a:t>
            </a:r>
          </a:p>
        </p:txBody>
      </p:sp>
      <p:sp>
        <p:nvSpPr>
          <p:cNvPr id="27698" name="Text Box 47"/>
          <p:cNvSpPr txBox="1">
            <a:spLocks noChangeArrowheads="1"/>
          </p:cNvSpPr>
          <p:nvPr/>
        </p:nvSpPr>
        <p:spPr bwMode="auto">
          <a:xfrm>
            <a:off x="306388" y="3727450"/>
            <a:ext cx="55086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4" tIns="45712" rIns="91424" bIns="45712">
            <a:spAutoFit/>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1200">
                <a:solidFill>
                  <a:schemeClr val="tx1"/>
                </a:solidFill>
              </a:rPr>
              <a:t>NNI</a:t>
            </a:r>
          </a:p>
          <a:p>
            <a:pPr>
              <a:spcBef>
                <a:spcPct val="0"/>
              </a:spcBef>
              <a:buSzTx/>
              <a:buFontTx/>
              <a:buNone/>
            </a:pPr>
            <a:r>
              <a:rPr lang="en-US" altLang="en-US" sz="1200">
                <a:solidFill>
                  <a:schemeClr val="tx1"/>
                </a:solidFill>
              </a:rPr>
              <a:t>Data</a:t>
            </a:r>
          </a:p>
          <a:p>
            <a:pPr>
              <a:spcBef>
                <a:spcPct val="0"/>
              </a:spcBef>
              <a:buSzTx/>
              <a:buFontTx/>
              <a:buNone/>
            </a:pPr>
            <a:r>
              <a:rPr lang="en-US" altLang="en-US" sz="1200">
                <a:solidFill>
                  <a:schemeClr val="tx1"/>
                </a:solidFill>
              </a:rPr>
              <a:t>I/O</a:t>
            </a:r>
          </a:p>
        </p:txBody>
      </p:sp>
      <p:sp>
        <p:nvSpPr>
          <p:cNvPr id="27699" name="Rectangle 48"/>
          <p:cNvSpPr>
            <a:spLocks noChangeArrowheads="1"/>
          </p:cNvSpPr>
          <p:nvPr/>
        </p:nvSpPr>
        <p:spPr bwMode="auto">
          <a:xfrm>
            <a:off x="763588" y="3452813"/>
            <a:ext cx="1981200" cy="1219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4" tIns="45712" rIns="91424" bIns="45712" anchor="ct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lgn="ctr">
              <a:spcBef>
                <a:spcPct val="0"/>
              </a:spcBef>
              <a:buSzTx/>
              <a:buFontTx/>
              <a:buNone/>
            </a:pPr>
            <a:endParaRPr lang="en-US" altLang="en-US">
              <a:solidFill>
                <a:schemeClr val="tx1"/>
              </a:solidFill>
            </a:endParaRPr>
          </a:p>
        </p:txBody>
      </p:sp>
      <p:sp>
        <p:nvSpPr>
          <p:cNvPr id="27700" name="Text Box 49"/>
          <p:cNvSpPr txBox="1">
            <a:spLocks noChangeArrowheads="1"/>
          </p:cNvSpPr>
          <p:nvPr/>
        </p:nvSpPr>
        <p:spPr bwMode="auto">
          <a:xfrm>
            <a:off x="857250" y="3224213"/>
            <a:ext cx="11525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4" tIns="45712" rIns="91424" bIns="45712">
            <a:spAutoFit/>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1200">
                <a:solidFill>
                  <a:schemeClr val="tx1"/>
                </a:solidFill>
              </a:rPr>
              <a:t>XG-PON OLT</a:t>
            </a:r>
          </a:p>
        </p:txBody>
      </p:sp>
      <p:sp>
        <p:nvSpPr>
          <p:cNvPr id="27701" name="Rectangle 50"/>
          <p:cNvSpPr>
            <a:spLocks noChangeArrowheads="1"/>
          </p:cNvSpPr>
          <p:nvPr/>
        </p:nvSpPr>
        <p:spPr bwMode="auto">
          <a:xfrm>
            <a:off x="2820988" y="3148013"/>
            <a:ext cx="381000" cy="304800"/>
          </a:xfrm>
          <a:prstGeom prst="rect">
            <a:avLst/>
          </a:prstGeom>
          <a:solidFill>
            <a:schemeClr val="bg1"/>
          </a:solidFill>
          <a:ln w="9525">
            <a:solidFill>
              <a:schemeClr val="tx1"/>
            </a:solidFill>
            <a:miter lim="800000"/>
            <a:headEnd/>
            <a:tailEnd/>
          </a:ln>
        </p:spPr>
        <p:txBody>
          <a:bodyPr wrap="none" lIns="91424" tIns="45712" rIns="91424" bIns="45712" anchor="ct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lgn="ctr">
              <a:spcBef>
                <a:spcPct val="0"/>
              </a:spcBef>
              <a:buSzTx/>
              <a:buFontTx/>
              <a:buNone/>
            </a:pPr>
            <a:r>
              <a:rPr lang="en-US" altLang="en-US" sz="800">
                <a:solidFill>
                  <a:schemeClr val="tx1"/>
                </a:solidFill>
              </a:rPr>
              <a:t>WDM1</a:t>
            </a:r>
          </a:p>
        </p:txBody>
      </p:sp>
      <p:sp>
        <p:nvSpPr>
          <p:cNvPr id="27702" name="Line 61"/>
          <p:cNvSpPr>
            <a:spLocks noChangeShapeType="1"/>
          </p:cNvSpPr>
          <p:nvPr/>
        </p:nvSpPr>
        <p:spPr bwMode="auto">
          <a:xfrm>
            <a:off x="3582988" y="3300413"/>
            <a:ext cx="1447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91424" tIns="45712" rIns="91424" bIns="45712"/>
          <a:lstStyle/>
          <a:p>
            <a:endParaRPr lang="en-US"/>
          </a:p>
        </p:txBody>
      </p:sp>
      <p:cxnSp>
        <p:nvCxnSpPr>
          <p:cNvPr id="133" name="Straight Arrow Connector 132"/>
          <p:cNvCxnSpPr/>
          <p:nvPr/>
        </p:nvCxnSpPr>
        <p:spPr>
          <a:xfrm>
            <a:off x="3430588" y="2690813"/>
            <a:ext cx="1828800" cy="0"/>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34" name="Straight Arrow Connector 133"/>
          <p:cNvCxnSpPr/>
          <p:nvPr/>
        </p:nvCxnSpPr>
        <p:spPr>
          <a:xfrm>
            <a:off x="3430588" y="3071813"/>
            <a:ext cx="18288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7705" name="TextBox 56"/>
          <p:cNvSpPr txBox="1">
            <a:spLocks noChangeArrowheads="1"/>
          </p:cNvSpPr>
          <p:nvPr/>
        </p:nvSpPr>
        <p:spPr bwMode="auto">
          <a:xfrm>
            <a:off x="3708400" y="2351088"/>
            <a:ext cx="12509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4" tIns="45712" rIns="91424" bIns="45712">
            <a:spAutoFit/>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2000">
                <a:solidFill>
                  <a:schemeClr val="tx1"/>
                </a:solidFill>
              </a:rPr>
              <a:t>1490nm</a:t>
            </a:r>
          </a:p>
        </p:txBody>
      </p:sp>
      <p:sp>
        <p:nvSpPr>
          <p:cNvPr id="27706" name="TextBox 57"/>
          <p:cNvSpPr txBox="1">
            <a:spLocks noChangeArrowheads="1"/>
          </p:cNvSpPr>
          <p:nvPr/>
        </p:nvSpPr>
        <p:spPr bwMode="auto">
          <a:xfrm>
            <a:off x="3708400" y="2743200"/>
            <a:ext cx="12509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4" tIns="45712" rIns="91424" bIns="45712">
            <a:spAutoFit/>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2000">
                <a:solidFill>
                  <a:schemeClr val="tx1"/>
                </a:solidFill>
              </a:rPr>
              <a:t>1577nm</a:t>
            </a:r>
          </a:p>
        </p:txBody>
      </p:sp>
      <p:cxnSp>
        <p:nvCxnSpPr>
          <p:cNvPr id="137" name="Straight Arrow Connector 136"/>
          <p:cNvCxnSpPr/>
          <p:nvPr/>
        </p:nvCxnSpPr>
        <p:spPr>
          <a:xfrm flipH="1">
            <a:off x="3430588" y="3517900"/>
            <a:ext cx="1828800" cy="0"/>
          </a:xfrm>
          <a:prstGeom prst="straightConnector1">
            <a:avLst/>
          </a:prstGeom>
          <a:ln w="254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27708" name="TextBox 59"/>
          <p:cNvSpPr txBox="1">
            <a:spLocks noChangeArrowheads="1"/>
          </p:cNvSpPr>
          <p:nvPr/>
        </p:nvSpPr>
        <p:spPr bwMode="auto">
          <a:xfrm>
            <a:off x="3735388" y="3440113"/>
            <a:ext cx="12509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4" tIns="45712" rIns="91424" bIns="45712">
            <a:spAutoFit/>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2000">
                <a:solidFill>
                  <a:schemeClr val="tx1"/>
                </a:solidFill>
              </a:rPr>
              <a:t>1310nm</a:t>
            </a:r>
          </a:p>
        </p:txBody>
      </p:sp>
      <p:cxnSp>
        <p:nvCxnSpPr>
          <p:cNvPr id="139" name="Straight Arrow Connector 138"/>
          <p:cNvCxnSpPr/>
          <p:nvPr/>
        </p:nvCxnSpPr>
        <p:spPr>
          <a:xfrm flipH="1">
            <a:off x="3430588" y="3910013"/>
            <a:ext cx="1828800" cy="0"/>
          </a:xfrm>
          <a:prstGeom prst="straightConnector1">
            <a:avLst/>
          </a:prstGeom>
          <a:ln w="2540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27710" name="TextBox 65"/>
          <p:cNvSpPr txBox="1">
            <a:spLocks noChangeArrowheads="1"/>
          </p:cNvSpPr>
          <p:nvPr/>
        </p:nvSpPr>
        <p:spPr bwMode="auto">
          <a:xfrm>
            <a:off x="3735388" y="3832225"/>
            <a:ext cx="12509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4" tIns="45712" rIns="91424" bIns="45712">
            <a:spAutoFit/>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2000">
                <a:solidFill>
                  <a:schemeClr val="tx1"/>
                </a:solidFill>
              </a:rPr>
              <a:t>1270nm</a:t>
            </a:r>
          </a:p>
        </p:txBody>
      </p:sp>
      <p:sp>
        <p:nvSpPr>
          <p:cNvPr id="27711" name="Date Placeholder 3"/>
          <p:cNvSpPr>
            <a:spLocks noGrp="1"/>
          </p:cNvSpPr>
          <p:nvPr>
            <p:ph type="dt" sz="quarter" idx="10"/>
          </p:nvPr>
        </p:nvSpPr>
        <p:spPr>
          <a:xfrm>
            <a:off x="179388" y="6453188"/>
            <a:ext cx="3609975" cy="2682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1200" smtClean="0">
                <a:solidFill>
                  <a:schemeClr val="tx1"/>
                </a:solidFill>
                <a:latin typeface="Univers" pitchFamily="34" charset="0"/>
              </a:rPr>
              <a:t>Maputo, Mozambique, 14-16 April 2014</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dirty="0" smtClean="0"/>
              <a:t>NG-PON2</a:t>
            </a:r>
          </a:p>
        </p:txBody>
      </p:sp>
      <p:sp>
        <p:nvSpPr>
          <p:cNvPr id="28675" name="Content Placeholder 2"/>
          <p:cNvSpPr>
            <a:spLocks noGrp="1"/>
          </p:cNvSpPr>
          <p:nvPr>
            <p:ph idx="1"/>
          </p:nvPr>
        </p:nvSpPr>
        <p:spPr>
          <a:xfrm>
            <a:off x="457200" y="980728"/>
            <a:ext cx="8229600" cy="5328592"/>
          </a:xfrm>
        </p:spPr>
        <p:txBody>
          <a:bodyPr/>
          <a:lstStyle/>
          <a:p>
            <a:r>
              <a:rPr lang="en-US" altLang="en-US" sz="2000" dirty="0" smtClean="0"/>
              <a:t>NG-PON2: 40-Gigabit-capable passive optical networks</a:t>
            </a:r>
          </a:p>
          <a:p>
            <a:r>
              <a:rPr lang="en-US" altLang="en-US" sz="2000" dirty="0" smtClean="0"/>
              <a:t>System defined in the </a:t>
            </a:r>
            <a:r>
              <a:rPr lang="en-US" sz="2000" dirty="0"/>
              <a:t>Recommendation ITU-T </a:t>
            </a:r>
            <a:r>
              <a:rPr lang="en-US" altLang="en-US" sz="2000" dirty="0" smtClean="0"/>
              <a:t>G.989 series</a:t>
            </a:r>
          </a:p>
          <a:p>
            <a:pPr lvl="1"/>
            <a:r>
              <a:rPr lang="en-US" sz="1800" dirty="0" smtClean="0"/>
              <a:t>Recommendation ITU-T G.989 :  Definitions and conventions</a:t>
            </a:r>
          </a:p>
          <a:p>
            <a:pPr lvl="1"/>
            <a:r>
              <a:rPr lang="en-US" sz="1800" dirty="0" smtClean="0"/>
              <a:t>Recommendation </a:t>
            </a:r>
            <a:r>
              <a:rPr lang="en-US" sz="1800" dirty="0"/>
              <a:t>ITU-T </a:t>
            </a:r>
            <a:r>
              <a:rPr lang="en-US" altLang="en-US" sz="1800" dirty="0" smtClean="0"/>
              <a:t>G.989.1: General requirements</a:t>
            </a:r>
          </a:p>
          <a:p>
            <a:pPr lvl="1"/>
            <a:r>
              <a:rPr lang="en-US" sz="1800" dirty="0"/>
              <a:t>Recommendation ITU-T </a:t>
            </a:r>
            <a:r>
              <a:rPr lang="en-US" altLang="en-US" sz="1800" dirty="0" smtClean="0"/>
              <a:t>G.989.2: Physical media dependent (PMD) layer specification (Consented in December 2013 – under approval process)</a:t>
            </a:r>
          </a:p>
          <a:p>
            <a:pPr lvl="1"/>
            <a:r>
              <a:rPr lang="en-US" sz="1800" dirty="0"/>
              <a:t>Recommendation ITU-T </a:t>
            </a:r>
            <a:r>
              <a:rPr lang="en-US" altLang="en-US" sz="1800" dirty="0" smtClean="0"/>
              <a:t>G.989.3: Transmission convergence (TC) layer specification (draft in progress)</a:t>
            </a:r>
          </a:p>
          <a:p>
            <a:pPr lvl="2"/>
            <a:r>
              <a:rPr lang="en-US" altLang="en-US" sz="1400" dirty="0" smtClean="0"/>
              <a:t>Based on G.987.3, with wavelength control and 10G upstream added</a:t>
            </a:r>
          </a:p>
          <a:p>
            <a:pPr lvl="1"/>
            <a:r>
              <a:rPr lang="en-US" sz="1800" dirty="0" smtClean="0"/>
              <a:t>Recommendation </a:t>
            </a:r>
            <a:r>
              <a:rPr lang="en-US" sz="1800" dirty="0"/>
              <a:t>ITU-T </a:t>
            </a:r>
            <a:r>
              <a:rPr lang="en-US" altLang="en-US" sz="1800" dirty="0" err="1" smtClean="0"/>
              <a:t>G.multi</a:t>
            </a:r>
            <a:r>
              <a:rPr lang="en-US" altLang="en-US" sz="1800" dirty="0" smtClean="0"/>
              <a:t> = Wavelength control layer (draft in progress)</a:t>
            </a:r>
          </a:p>
          <a:p>
            <a:pPr lvl="2"/>
            <a:r>
              <a:rPr lang="en-US" altLang="en-US" sz="1400" dirty="0" smtClean="0"/>
              <a:t>Meant as a general framework for TWDM-systems, of which G.989 is one</a:t>
            </a:r>
          </a:p>
          <a:p>
            <a:pPr lvl="1"/>
            <a:r>
              <a:rPr lang="en-US" sz="1800" dirty="0" smtClean="0"/>
              <a:t>Recommendation ITU-T G.984.5 = Wavelength coexistence (Consented April 2014 – under approval process)</a:t>
            </a:r>
          </a:p>
          <a:p>
            <a:pPr lvl="1"/>
            <a:r>
              <a:rPr lang="en-US" sz="1800" dirty="0" smtClean="0"/>
              <a:t>Recommendation </a:t>
            </a:r>
            <a:r>
              <a:rPr lang="en-US" sz="1800" dirty="0"/>
              <a:t>ITU-T </a:t>
            </a:r>
            <a:r>
              <a:rPr lang="en-US" altLang="en-US" sz="1800" dirty="0" smtClean="0"/>
              <a:t>G.988 = ONU management and control interface</a:t>
            </a:r>
          </a:p>
          <a:p>
            <a:pPr lvl="2"/>
            <a:r>
              <a:rPr lang="en-US" altLang="en-US" sz="1400" dirty="0" smtClean="0"/>
              <a:t>Standard in force, can be easily reused for TWDM</a:t>
            </a:r>
          </a:p>
          <a:p>
            <a:pPr lvl="1"/>
            <a:endParaRPr lang="en-US" altLang="en-US" sz="1800" dirty="0" smtClean="0"/>
          </a:p>
        </p:txBody>
      </p:sp>
      <p:sp>
        <p:nvSpPr>
          <p:cNvPr id="2867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1200" dirty="0" smtClean="0">
                <a:solidFill>
                  <a:schemeClr val="tx1"/>
                </a:solidFill>
                <a:latin typeface="Univers" pitchFamily="34" charset="0"/>
              </a:rPr>
              <a:t>Maputo, Mozambique, 14-16 April 2014</a:t>
            </a:r>
          </a:p>
        </p:txBody>
      </p:sp>
      <p:sp>
        <p:nvSpPr>
          <p:cNvPr id="28677"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fld id="{4D793BBB-A272-48EE-9EB9-ECAB9CF95BF5}" type="slidenum">
              <a:rPr lang="en-US" altLang="en-US" sz="1200" smtClean="0">
                <a:solidFill>
                  <a:schemeClr val="tx1"/>
                </a:solidFill>
              </a:rPr>
              <a:pPr>
                <a:spcBef>
                  <a:spcPct val="0"/>
                </a:spcBef>
                <a:buSzTx/>
                <a:buFontTx/>
                <a:buNone/>
              </a:pPr>
              <a:t>22</a:t>
            </a:fld>
            <a:endParaRPr lang="en-US" altLang="en-US" sz="1200" smtClean="0">
              <a:solidFill>
                <a:schemeClr val="tx1"/>
              </a:solidFill>
            </a:endParaRPr>
          </a:p>
        </p:txBody>
      </p:sp>
    </p:spTree>
    <p:extLst>
      <p:ext uri="{BB962C8B-B14F-4D97-AF65-F5344CB8AC3E}">
        <p14:creationId xmlns:p14="http://schemas.microsoft.com/office/powerpoint/2010/main" val="10713284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0" y="260350"/>
            <a:ext cx="9144000" cy="720725"/>
          </a:xfrm>
        </p:spPr>
        <p:txBody>
          <a:bodyPr/>
          <a:lstStyle/>
          <a:p>
            <a:r>
              <a:rPr lang="en-US" altLang="en-US" sz="2800" dirty="0" smtClean="0"/>
              <a:t>NG-PON2 Wavelength Plans</a:t>
            </a:r>
            <a:br>
              <a:rPr lang="en-US" altLang="en-US" sz="2800" dirty="0" smtClean="0"/>
            </a:br>
            <a:r>
              <a:rPr lang="en-US" altLang="en-US" sz="2800" dirty="0" smtClean="0"/>
              <a:t>(ITU-T G.989.2 – under approval progress)</a:t>
            </a:r>
          </a:p>
        </p:txBody>
      </p:sp>
      <p:sp>
        <p:nvSpPr>
          <p:cNvPr id="29699"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1200" smtClean="0">
                <a:solidFill>
                  <a:schemeClr val="tx1"/>
                </a:solidFill>
                <a:latin typeface="Univers" pitchFamily="34" charset="0"/>
              </a:rPr>
              <a:t>Maputo, Mozambique, 14-16 April 2014</a:t>
            </a:r>
          </a:p>
        </p:txBody>
      </p:sp>
      <p:sp>
        <p:nvSpPr>
          <p:cNvPr id="2970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fld id="{D0C0724A-8BCD-46B9-AA45-60D19DAFCD24}" type="slidenum">
              <a:rPr lang="en-US" altLang="en-US" sz="1200" smtClean="0">
                <a:solidFill>
                  <a:schemeClr val="tx1"/>
                </a:solidFill>
              </a:rPr>
              <a:pPr>
                <a:spcBef>
                  <a:spcPct val="0"/>
                </a:spcBef>
                <a:buSzTx/>
                <a:buFontTx/>
                <a:buNone/>
              </a:pPr>
              <a:t>23</a:t>
            </a:fld>
            <a:endParaRPr lang="en-US" altLang="en-US" sz="1200" smtClean="0">
              <a:solidFill>
                <a:schemeClr val="tx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831834937"/>
              </p:ext>
            </p:extLst>
          </p:nvPr>
        </p:nvGraphicFramePr>
        <p:xfrm>
          <a:off x="323528" y="1560872"/>
          <a:ext cx="8424937" cy="3977640"/>
        </p:xfrm>
        <a:graphic>
          <a:graphicData uri="http://schemas.openxmlformats.org/drawingml/2006/table">
            <a:tbl>
              <a:tblPr>
                <a:tableStyleId>{5940675A-B579-460E-94D1-54222C63F5DA}</a:tableStyleId>
              </a:tblPr>
              <a:tblGrid>
                <a:gridCol w="2232248"/>
                <a:gridCol w="1944216"/>
                <a:gridCol w="1921758"/>
                <a:gridCol w="2326715"/>
              </a:tblGrid>
              <a:tr h="247699">
                <a:tc rowSpan="2">
                  <a:txBody>
                    <a:bodyPr/>
                    <a:lstStyle/>
                    <a:p>
                      <a:pPr hangingPunct="0">
                        <a:spcBef>
                          <a:spcPts val="600"/>
                        </a:spcBef>
                        <a:spcAft>
                          <a:spcPts val="0"/>
                        </a:spcAft>
                        <a:tabLst>
                          <a:tab pos="504190" algn="l"/>
                          <a:tab pos="756285" algn="l"/>
                          <a:tab pos="1008380" algn="l"/>
                          <a:tab pos="1260475" algn="l"/>
                        </a:tabLst>
                      </a:pPr>
                      <a:r>
                        <a:rPr lang="en-GB" sz="1800" dirty="0">
                          <a:solidFill>
                            <a:schemeClr val="bg2"/>
                          </a:solidFill>
                          <a:effectLst/>
                        </a:rPr>
                        <a:t>Wavelength</a:t>
                      </a:r>
                      <a:endParaRPr lang="en-US" sz="1800" dirty="0">
                        <a:solidFill>
                          <a:schemeClr val="bg2"/>
                        </a:solidFill>
                        <a:effectLst/>
                      </a:endParaRPr>
                    </a:p>
                    <a:p>
                      <a:pPr hangingPunct="0">
                        <a:spcBef>
                          <a:spcPts val="600"/>
                        </a:spcBef>
                        <a:spcAft>
                          <a:spcPts val="0"/>
                        </a:spcAft>
                        <a:tabLst>
                          <a:tab pos="504190" algn="l"/>
                          <a:tab pos="756285" algn="l"/>
                          <a:tab pos="1008380" algn="l"/>
                          <a:tab pos="1260475" algn="l"/>
                        </a:tabLst>
                      </a:pPr>
                      <a:r>
                        <a:rPr lang="en-GB" sz="1800" dirty="0">
                          <a:solidFill>
                            <a:schemeClr val="bg2"/>
                          </a:solidFill>
                          <a:effectLst/>
                        </a:rPr>
                        <a:t>Compatible Systems</a:t>
                      </a:r>
                      <a:endParaRPr lang="en-US" sz="1800" dirty="0">
                        <a:solidFill>
                          <a:schemeClr val="bg2"/>
                        </a:solidFill>
                        <a:effectLst/>
                        <a:latin typeface="Times New Roman"/>
                        <a:ea typeface="SimSun"/>
                      </a:endParaRPr>
                    </a:p>
                  </a:txBody>
                  <a:tcPr marL="68580" marR="68580" marT="0" marB="0"/>
                </a:tc>
                <a:tc gridSpan="2">
                  <a:txBody>
                    <a:bodyPr/>
                    <a:lstStyle/>
                    <a:p>
                      <a:pPr algn="ctr" hangingPunct="0">
                        <a:spcBef>
                          <a:spcPts val="600"/>
                        </a:spcBef>
                        <a:spcAft>
                          <a:spcPts val="0"/>
                        </a:spcAft>
                        <a:tabLst>
                          <a:tab pos="504190" algn="l"/>
                          <a:tab pos="756285" algn="l"/>
                          <a:tab pos="1008380" algn="l"/>
                          <a:tab pos="1260475" algn="l"/>
                        </a:tabLst>
                      </a:pPr>
                      <a:r>
                        <a:rPr lang="en-GB" sz="1800" dirty="0">
                          <a:solidFill>
                            <a:schemeClr val="bg2"/>
                          </a:solidFill>
                          <a:effectLst/>
                        </a:rPr>
                        <a:t>TWDM</a:t>
                      </a:r>
                      <a:endParaRPr lang="en-US" sz="1800" dirty="0">
                        <a:solidFill>
                          <a:schemeClr val="bg2"/>
                        </a:solidFill>
                        <a:effectLst/>
                        <a:latin typeface="Times New Roman"/>
                        <a:ea typeface="SimSun"/>
                      </a:endParaRPr>
                    </a:p>
                  </a:txBody>
                  <a:tcPr marL="68580" marR="68580" marT="0" marB="0"/>
                </a:tc>
                <a:tc hMerge="1">
                  <a:txBody>
                    <a:bodyPr/>
                    <a:lstStyle/>
                    <a:p>
                      <a:endParaRPr lang="en-US"/>
                    </a:p>
                  </a:txBody>
                  <a:tcPr/>
                </a:tc>
                <a:tc>
                  <a:txBody>
                    <a:bodyPr/>
                    <a:lstStyle/>
                    <a:p>
                      <a:pPr algn="ctr" hangingPunct="0">
                        <a:spcBef>
                          <a:spcPts val="600"/>
                        </a:spcBef>
                        <a:spcAft>
                          <a:spcPts val="0"/>
                        </a:spcAft>
                        <a:tabLst>
                          <a:tab pos="504190" algn="l"/>
                          <a:tab pos="756285" algn="l"/>
                          <a:tab pos="1008380" algn="l"/>
                          <a:tab pos="1260475" algn="l"/>
                        </a:tabLst>
                      </a:pPr>
                      <a:r>
                        <a:rPr lang="en-GB" sz="1800" dirty="0" err="1">
                          <a:solidFill>
                            <a:schemeClr val="bg2"/>
                          </a:solidFill>
                          <a:effectLst/>
                        </a:rPr>
                        <a:t>PtP</a:t>
                      </a:r>
                      <a:r>
                        <a:rPr lang="en-GB" sz="1800" dirty="0">
                          <a:solidFill>
                            <a:schemeClr val="bg2"/>
                          </a:solidFill>
                          <a:effectLst/>
                        </a:rPr>
                        <a:t> </a:t>
                      </a:r>
                      <a:r>
                        <a:rPr lang="en-GB" sz="1800" dirty="0" smtClean="0">
                          <a:solidFill>
                            <a:schemeClr val="bg2"/>
                          </a:solidFill>
                          <a:effectLst/>
                        </a:rPr>
                        <a:t>WDM PON </a:t>
                      </a:r>
                      <a:endParaRPr lang="en-US" sz="1800" dirty="0">
                        <a:solidFill>
                          <a:schemeClr val="bg2"/>
                        </a:solidFill>
                        <a:effectLst/>
                        <a:latin typeface="Times New Roman"/>
                        <a:ea typeface="SimSun"/>
                      </a:endParaRPr>
                    </a:p>
                  </a:txBody>
                  <a:tcPr marL="68580" marR="68580" marT="0" marB="0"/>
                </a:tc>
              </a:tr>
              <a:tr h="564204">
                <a:tc vMerge="1">
                  <a:txBody>
                    <a:bodyPr/>
                    <a:lstStyle/>
                    <a:p>
                      <a:endParaRPr lang="en-US"/>
                    </a:p>
                  </a:txBody>
                  <a:tcPr/>
                </a:tc>
                <a:tc>
                  <a:txBody>
                    <a:bodyPr/>
                    <a:lstStyle/>
                    <a:p>
                      <a:pPr algn="ctr" hangingPunct="0">
                        <a:spcBef>
                          <a:spcPts val="600"/>
                        </a:spcBef>
                        <a:spcAft>
                          <a:spcPts val="0"/>
                        </a:spcAft>
                        <a:tabLst>
                          <a:tab pos="504190" algn="l"/>
                          <a:tab pos="756285" algn="l"/>
                          <a:tab pos="1008380" algn="l"/>
                          <a:tab pos="1260475" algn="l"/>
                        </a:tabLst>
                      </a:pPr>
                      <a:r>
                        <a:rPr lang="en-GB" sz="1800" dirty="0" smtClean="0">
                          <a:solidFill>
                            <a:schemeClr val="bg2"/>
                          </a:solidFill>
                          <a:effectLst/>
                        </a:rPr>
                        <a:t>Downstream</a:t>
                      </a:r>
                      <a:endParaRPr lang="en-US" sz="1800" dirty="0">
                        <a:solidFill>
                          <a:schemeClr val="bg2"/>
                        </a:solidFill>
                        <a:effectLst/>
                        <a:latin typeface="Times New Roman"/>
                        <a:ea typeface="SimSun"/>
                      </a:endParaRPr>
                    </a:p>
                  </a:txBody>
                  <a:tcPr marL="68580" marR="68580" marT="0" marB="0"/>
                </a:tc>
                <a:tc>
                  <a:txBody>
                    <a:bodyPr/>
                    <a:lstStyle/>
                    <a:p>
                      <a:pPr algn="ctr" hangingPunct="0">
                        <a:spcBef>
                          <a:spcPts val="600"/>
                        </a:spcBef>
                        <a:spcAft>
                          <a:spcPts val="0"/>
                        </a:spcAft>
                        <a:tabLst>
                          <a:tab pos="504190" algn="l"/>
                          <a:tab pos="756285" algn="l"/>
                          <a:tab pos="1008380" algn="l"/>
                          <a:tab pos="1260475" algn="l"/>
                        </a:tabLst>
                      </a:pPr>
                      <a:r>
                        <a:rPr lang="en-GB" sz="1800" dirty="0" smtClean="0">
                          <a:solidFill>
                            <a:schemeClr val="bg2"/>
                          </a:solidFill>
                          <a:effectLst/>
                        </a:rPr>
                        <a:t>Upstream</a:t>
                      </a:r>
                      <a:endParaRPr lang="en-US" sz="1800" dirty="0">
                        <a:solidFill>
                          <a:schemeClr val="bg2"/>
                        </a:solidFill>
                        <a:effectLst/>
                        <a:latin typeface="Times New Roman"/>
                        <a:ea typeface="SimSu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800" dirty="0" smtClean="0">
                          <a:solidFill>
                            <a:schemeClr val="bg2"/>
                          </a:solidFill>
                          <a:effectLst/>
                        </a:rPr>
                        <a:t>Upstream/Downstream</a:t>
                      </a:r>
                      <a:endParaRPr lang="en-US" sz="1800" dirty="0">
                        <a:solidFill>
                          <a:schemeClr val="bg2"/>
                        </a:solidFill>
                        <a:effectLst/>
                        <a:latin typeface="Times New Roman"/>
                        <a:ea typeface="SimSun"/>
                      </a:endParaRPr>
                    </a:p>
                  </a:txBody>
                  <a:tcPr marL="68580" marR="68580" marT="0" marB="0"/>
                </a:tc>
              </a:tr>
              <a:tr h="1830223">
                <a:tc>
                  <a:txBody>
                    <a:bodyPr/>
                    <a:lstStyle/>
                    <a:p>
                      <a:pPr hangingPunct="0">
                        <a:spcBef>
                          <a:spcPts val="600"/>
                        </a:spcBef>
                        <a:spcAft>
                          <a:spcPts val="0"/>
                        </a:spcAft>
                        <a:tabLst>
                          <a:tab pos="504190" algn="l"/>
                          <a:tab pos="756285" algn="l"/>
                          <a:tab pos="1008380" algn="l"/>
                          <a:tab pos="1260475" algn="l"/>
                        </a:tabLst>
                      </a:pPr>
                      <a:r>
                        <a:rPr lang="en-GB" sz="1800" dirty="0">
                          <a:solidFill>
                            <a:schemeClr val="bg2"/>
                          </a:solidFill>
                          <a:effectLst/>
                        </a:rPr>
                        <a:t>GPON, RF Video, </a:t>
                      </a:r>
                      <a:r>
                        <a:rPr lang="en-GB" sz="1800" dirty="0" smtClean="0">
                          <a:solidFill>
                            <a:schemeClr val="bg2"/>
                          </a:solidFill>
                          <a:effectLst/>
                        </a:rPr>
                        <a:t>XG-PON1</a:t>
                      </a: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800" dirty="0">
                          <a:solidFill>
                            <a:schemeClr val="bg2"/>
                          </a:solidFill>
                          <a:effectLst/>
                        </a:rPr>
                        <a:t>1596-1603 </a:t>
                      </a:r>
                      <a:r>
                        <a:rPr lang="en-GB" sz="1800" dirty="0" smtClean="0">
                          <a:solidFill>
                            <a:schemeClr val="bg2"/>
                          </a:solidFill>
                          <a:effectLst/>
                        </a:rPr>
                        <a:t>nm</a:t>
                      </a:r>
                      <a:r>
                        <a:rPr lang="en-GB" sz="1800" dirty="0">
                          <a:solidFill>
                            <a:schemeClr val="bg2"/>
                          </a:solidFill>
                          <a:effectLst/>
                        </a:rPr>
                        <a:t> </a:t>
                      </a:r>
                      <a:endParaRPr lang="en-US" sz="1800" dirty="0">
                        <a:solidFill>
                          <a:schemeClr val="bg2"/>
                        </a:solidFill>
                        <a:effectLst/>
                        <a:latin typeface="Times New Roman"/>
                        <a:ea typeface="SimSu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800" dirty="0">
                          <a:solidFill>
                            <a:schemeClr val="bg2"/>
                          </a:solidFill>
                          <a:effectLst/>
                        </a:rPr>
                        <a:t>Wide Range</a:t>
                      </a:r>
                      <a:endParaRPr lang="en-US" sz="1800" dirty="0">
                        <a:solidFill>
                          <a:schemeClr val="bg2"/>
                        </a:solidFill>
                        <a:effectLst/>
                      </a:endParaRPr>
                    </a:p>
                    <a:p>
                      <a:pPr hangingPunct="0">
                        <a:spcBef>
                          <a:spcPts val="600"/>
                        </a:spcBef>
                        <a:spcAft>
                          <a:spcPts val="0"/>
                        </a:spcAft>
                        <a:tabLst>
                          <a:tab pos="504190" algn="l"/>
                          <a:tab pos="756285" algn="l"/>
                          <a:tab pos="1008380" algn="l"/>
                          <a:tab pos="1260475" algn="l"/>
                        </a:tabLst>
                      </a:pPr>
                      <a:r>
                        <a:rPr lang="en-GB" sz="1800" dirty="0">
                          <a:solidFill>
                            <a:schemeClr val="bg2"/>
                          </a:solidFill>
                          <a:effectLst/>
                        </a:rPr>
                        <a:t>1524-1544 nm</a:t>
                      </a:r>
                      <a:endParaRPr lang="en-US" sz="1800" dirty="0">
                        <a:solidFill>
                          <a:schemeClr val="bg2"/>
                        </a:solidFill>
                        <a:effectLst/>
                      </a:endParaRPr>
                    </a:p>
                    <a:p>
                      <a:pPr hangingPunct="0">
                        <a:spcBef>
                          <a:spcPts val="600"/>
                        </a:spcBef>
                        <a:spcAft>
                          <a:spcPts val="0"/>
                        </a:spcAft>
                        <a:tabLst>
                          <a:tab pos="504190" algn="l"/>
                          <a:tab pos="756285" algn="l"/>
                          <a:tab pos="1008380" algn="l"/>
                          <a:tab pos="1260475" algn="l"/>
                        </a:tabLst>
                      </a:pPr>
                      <a:r>
                        <a:rPr lang="en-GB" sz="1800" dirty="0">
                          <a:solidFill>
                            <a:schemeClr val="bg2"/>
                          </a:solidFill>
                          <a:effectLst/>
                        </a:rPr>
                        <a:t> </a:t>
                      </a:r>
                      <a:endParaRPr lang="en-US" sz="1800" dirty="0">
                        <a:solidFill>
                          <a:schemeClr val="bg2"/>
                        </a:solidFill>
                        <a:effectLst/>
                      </a:endParaRPr>
                    </a:p>
                    <a:p>
                      <a:pPr hangingPunct="0">
                        <a:spcBef>
                          <a:spcPts val="600"/>
                        </a:spcBef>
                        <a:spcAft>
                          <a:spcPts val="0"/>
                        </a:spcAft>
                        <a:tabLst>
                          <a:tab pos="504190" algn="l"/>
                          <a:tab pos="756285" algn="l"/>
                          <a:tab pos="1008380" algn="l"/>
                          <a:tab pos="1260475" algn="l"/>
                        </a:tabLst>
                      </a:pPr>
                      <a:r>
                        <a:rPr lang="en-GB" sz="1800" dirty="0" smtClean="0">
                          <a:solidFill>
                            <a:schemeClr val="bg2"/>
                          </a:solidFill>
                          <a:effectLst/>
                        </a:rPr>
                        <a:t>Reduced </a:t>
                      </a:r>
                      <a:r>
                        <a:rPr lang="en-GB" sz="1800" dirty="0">
                          <a:solidFill>
                            <a:schemeClr val="bg2"/>
                          </a:solidFill>
                          <a:effectLst/>
                        </a:rPr>
                        <a:t>Range</a:t>
                      </a:r>
                      <a:endParaRPr lang="en-US" sz="1800" dirty="0">
                        <a:solidFill>
                          <a:schemeClr val="bg2"/>
                        </a:solidFill>
                        <a:effectLst/>
                      </a:endParaRPr>
                    </a:p>
                    <a:p>
                      <a:pPr hangingPunct="0">
                        <a:spcBef>
                          <a:spcPts val="600"/>
                        </a:spcBef>
                        <a:spcAft>
                          <a:spcPts val="0"/>
                        </a:spcAft>
                        <a:tabLst>
                          <a:tab pos="504190" algn="l"/>
                          <a:tab pos="756285" algn="l"/>
                          <a:tab pos="1008380" algn="l"/>
                          <a:tab pos="1260475" algn="l"/>
                        </a:tabLst>
                      </a:pPr>
                      <a:r>
                        <a:rPr lang="en-GB" sz="1800" dirty="0" smtClean="0">
                          <a:solidFill>
                            <a:schemeClr val="bg2"/>
                          </a:solidFill>
                          <a:effectLst/>
                        </a:rPr>
                        <a:t>1528-1540 nm</a:t>
                      </a:r>
                    </a:p>
                    <a:p>
                      <a:pPr hangingPunct="0">
                        <a:spcBef>
                          <a:spcPts val="600"/>
                        </a:spcBef>
                        <a:spcAft>
                          <a:spcPts val="0"/>
                        </a:spcAft>
                        <a:tabLst>
                          <a:tab pos="504190" algn="l"/>
                          <a:tab pos="756285" algn="l"/>
                          <a:tab pos="1008380" algn="l"/>
                          <a:tab pos="1260475" algn="l"/>
                        </a:tabLst>
                      </a:pPr>
                      <a:endParaRPr lang="en-GB" sz="1800" dirty="0" smtClean="0">
                        <a:solidFill>
                          <a:schemeClr val="bg2"/>
                        </a:solidFill>
                        <a:effectLst/>
                      </a:endParaRPr>
                    </a:p>
                    <a:p>
                      <a:pPr hangingPunct="0">
                        <a:spcBef>
                          <a:spcPts val="600"/>
                        </a:spcBef>
                        <a:spcAft>
                          <a:spcPts val="0"/>
                        </a:spcAft>
                        <a:tabLst>
                          <a:tab pos="504190" algn="l"/>
                          <a:tab pos="756285" algn="l"/>
                          <a:tab pos="1008380" algn="l"/>
                          <a:tab pos="1260475" algn="l"/>
                        </a:tabLst>
                      </a:pPr>
                      <a:r>
                        <a:rPr lang="en-GB" sz="1800" dirty="0" smtClean="0">
                          <a:solidFill>
                            <a:schemeClr val="bg2"/>
                          </a:solidFill>
                          <a:effectLst/>
                        </a:rPr>
                        <a:t>Narrow Range</a:t>
                      </a:r>
                    </a:p>
                    <a:p>
                      <a:pPr hangingPunct="0">
                        <a:spcBef>
                          <a:spcPts val="600"/>
                        </a:spcBef>
                        <a:spcAft>
                          <a:spcPts val="0"/>
                        </a:spcAft>
                        <a:tabLst>
                          <a:tab pos="504190" algn="l"/>
                          <a:tab pos="756285" algn="l"/>
                          <a:tab pos="1008380" algn="l"/>
                          <a:tab pos="1260475" algn="l"/>
                        </a:tabLst>
                      </a:pPr>
                      <a:r>
                        <a:rPr lang="en-GB" sz="1800" dirty="0" smtClean="0">
                          <a:solidFill>
                            <a:schemeClr val="bg2"/>
                          </a:solidFill>
                          <a:effectLst/>
                        </a:rPr>
                        <a:t>1532-1540 nm</a:t>
                      </a:r>
                      <a:endParaRPr lang="en-US" sz="1800" dirty="0">
                        <a:solidFill>
                          <a:schemeClr val="bg2"/>
                        </a:solidFill>
                        <a:effectLst/>
                      </a:endParaRPr>
                    </a:p>
                    <a:p>
                      <a:pPr hangingPunct="0">
                        <a:spcBef>
                          <a:spcPts val="600"/>
                        </a:spcBef>
                        <a:spcAft>
                          <a:spcPts val="0"/>
                        </a:spcAft>
                        <a:tabLst>
                          <a:tab pos="504190" algn="l"/>
                          <a:tab pos="756285" algn="l"/>
                          <a:tab pos="1008380" algn="l"/>
                          <a:tab pos="1260475" algn="l"/>
                        </a:tabLst>
                      </a:pPr>
                      <a:r>
                        <a:rPr lang="en-GB" sz="1800" dirty="0">
                          <a:solidFill>
                            <a:schemeClr val="bg2"/>
                          </a:solidFill>
                          <a:effectLst/>
                        </a:rPr>
                        <a:t> </a:t>
                      </a:r>
                      <a:endParaRPr lang="en-US" sz="1800" dirty="0">
                        <a:solidFill>
                          <a:schemeClr val="bg2"/>
                        </a:solidFill>
                        <a:effectLst/>
                        <a:latin typeface="Times New Roman"/>
                        <a:ea typeface="SimSu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800" dirty="0">
                          <a:solidFill>
                            <a:schemeClr val="bg2"/>
                          </a:solidFill>
                          <a:effectLst/>
                        </a:rPr>
                        <a:t>Shared Spectrum</a:t>
                      </a:r>
                      <a:endParaRPr lang="en-US" sz="1800" dirty="0">
                        <a:solidFill>
                          <a:schemeClr val="bg2"/>
                        </a:solidFill>
                        <a:effectLst/>
                      </a:endParaRPr>
                    </a:p>
                    <a:p>
                      <a:pPr hangingPunct="0">
                        <a:spcBef>
                          <a:spcPts val="600"/>
                        </a:spcBef>
                        <a:spcAft>
                          <a:spcPts val="0"/>
                        </a:spcAft>
                        <a:tabLst>
                          <a:tab pos="504190" algn="l"/>
                          <a:tab pos="756285" algn="l"/>
                          <a:tab pos="1008380" algn="l"/>
                          <a:tab pos="1260475" algn="l"/>
                        </a:tabLst>
                      </a:pPr>
                      <a:r>
                        <a:rPr lang="en-GB" sz="1800" dirty="0">
                          <a:solidFill>
                            <a:schemeClr val="bg2"/>
                          </a:solidFill>
                          <a:effectLst/>
                        </a:rPr>
                        <a:t>1603-1625 nm</a:t>
                      </a:r>
                      <a:endParaRPr lang="en-US" sz="1800" dirty="0">
                        <a:solidFill>
                          <a:schemeClr val="bg2"/>
                        </a:solidFill>
                        <a:effectLst/>
                      </a:endParaRPr>
                    </a:p>
                    <a:p>
                      <a:pPr hangingPunct="0">
                        <a:spcBef>
                          <a:spcPts val="600"/>
                        </a:spcBef>
                        <a:spcAft>
                          <a:spcPts val="0"/>
                        </a:spcAft>
                        <a:tabLst>
                          <a:tab pos="504190" algn="l"/>
                          <a:tab pos="756285" algn="l"/>
                          <a:tab pos="1008380" algn="l"/>
                          <a:tab pos="1260475" algn="l"/>
                        </a:tabLst>
                      </a:pPr>
                      <a:r>
                        <a:rPr lang="en-GB" sz="1800" dirty="0">
                          <a:solidFill>
                            <a:schemeClr val="bg2"/>
                          </a:solidFill>
                          <a:effectLst/>
                        </a:rPr>
                        <a:t> </a:t>
                      </a:r>
                      <a:endParaRPr lang="en-US" sz="1800" dirty="0">
                        <a:solidFill>
                          <a:schemeClr val="bg2"/>
                        </a:solidFill>
                        <a:effectLst/>
                      </a:endParaRPr>
                    </a:p>
                    <a:p>
                      <a:pPr hangingPunct="0">
                        <a:spcBef>
                          <a:spcPts val="600"/>
                        </a:spcBef>
                        <a:spcAft>
                          <a:spcPts val="0"/>
                        </a:spcAft>
                        <a:tabLst>
                          <a:tab pos="504190" algn="l"/>
                          <a:tab pos="756285" algn="l"/>
                          <a:tab pos="1008380" algn="l"/>
                          <a:tab pos="1260475" algn="l"/>
                        </a:tabLst>
                      </a:pPr>
                      <a:r>
                        <a:rPr lang="en-GB" sz="1800" dirty="0">
                          <a:solidFill>
                            <a:schemeClr val="bg2"/>
                          </a:solidFill>
                          <a:effectLst/>
                        </a:rPr>
                        <a:t>Expanded Spectrum</a:t>
                      </a:r>
                      <a:endParaRPr lang="en-US" sz="1800" dirty="0">
                        <a:solidFill>
                          <a:schemeClr val="bg2"/>
                        </a:solidFill>
                        <a:effectLst/>
                      </a:endParaRPr>
                    </a:p>
                    <a:p>
                      <a:pPr hangingPunct="0">
                        <a:spcBef>
                          <a:spcPts val="600"/>
                        </a:spcBef>
                        <a:spcAft>
                          <a:spcPts val="0"/>
                        </a:spcAft>
                        <a:tabLst>
                          <a:tab pos="504190" algn="l"/>
                          <a:tab pos="756285" algn="l"/>
                          <a:tab pos="1008380" algn="l"/>
                          <a:tab pos="1260475" algn="l"/>
                        </a:tabLst>
                      </a:pPr>
                      <a:r>
                        <a:rPr lang="en-GB" sz="1800" dirty="0">
                          <a:solidFill>
                            <a:schemeClr val="bg2"/>
                          </a:solidFill>
                          <a:effectLst/>
                        </a:rPr>
                        <a:t>1524-1625 </a:t>
                      </a:r>
                      <a:r>
                        <a:rPr lang="en-GB" sz="1800" dirty="0" smtClean="0">
                          <a:solidFill>
                            <a:schemeClr val="bg2"/>
                          </a:solidFill>
                          <a:effectLst/>
                        </a:rPr>
                        <a:t>nm</a:t>
                      </a:r>
                      <a:endParaRPr lang="en-US" sz="1800" dirty="0">
                        <a:solidFill>
                          <a:schemeClr val="bg2"/>
                        </a:solidFill>
                        <a:effectLst/>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olo 1"/>
          <p:cNvSpPr>
            <a:spLocks noGrp="1"/>
          </p:cNvSpPr>
          <p:nvPr>
            <p:ph type="title"/>
          </p:nvPr>
        </p:nvSpPr>
        <p:spPr>
          <a:xfrm>
            <a:off x="450850" y="333375"/>
            <a:ext cx="8229600" cy="863600"/>
          </a:xfrm>
        </p:spPr>
        <p:txBody>
          <a:bodyPr/>
          <a:lstStyle/>
          <a:p>
            <a:r>
              <a:rPr lang="en-US" altLang="en-US" sz="2800" dirty="0" smtClean="0"/>
              <a:t>Evolution in the recommendation for </a:t>
            </a:r>
            <a:r>
              <a:rPr lang="en-US" sz="2800" dirty="0"/>
              <a:t>Recommendation ITU-T </a:t>
            </a:r>
            <a:r>
              <a:rPr lang="en-US" altLang="en-US" sz="2800" dirty="0" smtClean="0"/>
              <a:t>G.652 fibers</a:t>
            </a:r>
          </a:p>
        </p:txBody>
      </p:sp>
      <p:sp>
        <p:nvSpPr>
          <p:cNvPr id="51202" name="CasellaDiTesto 10"/>
          <p:cNvSpPr txBox="1">
            <a:spLocks noChangeArrowheads="1"/>
          </p:cNvSpPr>
          <p:nvPr/>
        </p:nvSpPr>
        <p:spPr bwMode="auto">
          <a:xfrm>
            <a:off x="365125" y="1557338"/>
            <a:ext cx="8383588" cy="439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3200">
                <a:solidFill>
                  <a:schemeClr val="tx1"/>
                </a:solidFill>
                <a:latin typeface="Verdana" pitchFamily="34" charset="0"/>
                <a:ea typeface="MS PGothic" pitchFamily="34" charset="-128"/>
              </a:defRPr>
            </a:lvl1pPr>
            <a:lvl2pPr marL="788988" indent="-342900">
              <a:defRPr sz="3200">
                <a:solidFill>
                  <a:schemeClr val="tx1"/>
                </a:solidFill>
                <a:latin typeface="Verdana" pitchFamily="34" charset="0"/>
                <a:ea typeface="MS PGothic" pitchFamily="34" charset="-128"/>
              </a:defRPr>
            </a:lvl2pPr>
            <a:lvl3pPr marL="1143000" indent="-228600">
              <a:defRPr sz="3200">
                <a:solidFill>
                  <a:schemeClr val="tx1"/>
                </a:solidFill>
                <a:latin typeface="Verdana" pitchFamily="34" charset="0"/>
                <a:ea typeface="MS PGothic" pitchFamily="34" charset="-128"/>
              </a:defRPr>
            </a:lvl3pPr>
            <a:lvl4pPr marL="1600200" indent="-228600">
              <a:defRPr sz="3200">
                <a:solidFill>
                  <a:schemeClr val="tx1"/>
                </a:solidFill>
                <a:latin typeface="Verdana" pitchFamily="34" charset="0"/>
                <a:ea typeface="MS PGothic" pitchFamily="34" charset="-128"/>
              </a:defRPr>
            </a:lvl4pPr>
            <a:lvl5pPr marL="2057400" indent="-228600">
              <a:defRPr sz="3200">
                <a:solidFill>
                  <a:schemeClr val="tx1"/>
                </a:solidFill>
                <a:latin typeface="Verdana" pitchFamily="34" charset="0"/>
                <a:ea typeface="MS PGothic" pitchFamily="34" charset="-128"/>
              </a:defRPr>
            </a:lvl5pPr>
            <a:lvl6pPr marL="2514600" indent="-228600" eaLnBrk="0" fontAlgn="base" hangingPunct="0">
              <a:spcBef>
                <a:spcPct val="0"/>
              </a:spcBef>
              <a:spcAft>
                <a:spcPct val="0"/>
              </a:spcAft>
              <a:defRPr sz="3200">
                <a:solidFill>
                  <a:schemeClr val="tx1"/>
                </a:solidFill>
                <a:latin typeface="Verdana" pitchFamily="34" charset="0"/>
                <a:ea typeface="MS PGothic" pitchFamily="34" charset="-128"/>
              </a:defRPr>
            </a:lvl6pPr>
            <a:lvl7pPr marL="2971800" indent="-228600" eaLnBrk="0" fontAlgn="base" hangingPunct="0">
              <a:spcBef>
                <a:spcPct val="0"/>
              </a:spcBef>
              <a:spcAft>
                <a:spcPct val="0"/>
              </a:spcAft>
              <a:defRPr sz="3200">
                <a:solidFill>
                  <a:schemeClr val="tx1"/>
                </a:solidFill>
                <a:latin typeface="Verdana" pitchFamily="34" charset="0"/>
                <a:ea typeface="MS PGothic" pitchFamily="34" charset="-128"/>
              </a:defRPr>
            </a:lvl7pPr>
            <a:lvl8pPr marL="3429000" indent="-228600" eaLnBrk="0" fontAlgn="base" hangingPunct="0">
              <a:spcBef>
                <a:spcPct val="0"/>
              </a:spcBef>
              <a:spcAft>
                <a:spcPct val="0"/>
              </a:spcAft>
              <a:defRPr sz="3200">
                <a:solidFill>
                  <a:schemeClr val="tx1"/>
                </a:solidFill>
                <a:latin typeface="Verdana" pitchFamily="34" charset="0"/>
                <a:ea typeface="MS PGothic" pitchFamily="34" charset="-128"/>
              </a:defRPr>
            </a:lvl8pPr>
            <a:lvl9pPr marL="3886200" indent="-228600" eaLnBrk="0" fontAlgn="base" hangingPunct="0">
              <a:spcBef>
                <a:spcPct val="0"/>
              </a:spcBef>
              <a:spcAft>
                <a:spcPct val="0"/>
              </a:spcAft>
              <a:defRPr sz="3200">
                <a:solidFill>
                  <a:schemeClr val="tx1"/>
                </a:solidFill>
                <a:latin typeface="Verdana" pitchFamily="34" charset="0"/>
                <a:ea typeface="MS PGothic" pitchFamily="34" charset="-128"/>
              </a:defRPr>
            </a:lvl9pPr>
          </a:lstStyle>
          <a:p>
            <a:pPr>
              <a:spcBef>
                <a:spcPct val="20000"/>
              </a:spcBef>
              <a:buClr>
                <a:srgbClr val="FF0000"/>
              </a:buClr>
              <a:buSzPct val="75000"/>
              <a:buFont typeface="Wingdings" pitchFamily="2" charset="2"/>
              <a:buBlip>
                <a:blip r:embed="rId2"/>
              </a:buBlip>
            </a:pPr>
            <a:r>
              <a:rPr lang="en-US" altLang="en-US" sz="2000" dirty="0">
                <a:solidFill>
                  <a:schemeClr val="bg2"/>
                </a:solidFill>
              </a:rPr>
              <a:t>Existing Recommendation ITU-T G.652.D category is already optimized to be used with G-PON and XG-PON systems, with the necessity to define attenuation attribute in the range of interest (1260 nm - 1650 nm)</a:t>
            </a:r>
          </a:p>
          <a:p>
            <a:pPr>
              <a:spcBef>
                <a:spcPct val="20000"/>
              </a:spcBef>
              <a:buClr>
                <a:srgbClr val="FF0000"/>
              </a:buClr>
              <a:buSzPct val="75000"/>
              <a:buFont typeface="Wingdings" pitchFamily="2" charset="2"/>
              <a:buBlip>
                <a:blip r:embed="rId2"/>
              </a:buBlip>
            </a:pPr>
            <a:r>
              <a:rPr lang="en-US" altLang="en-US" sz="2000" dirty="0">
                <a:solidFill>
                  <a:schemeClr val="bg2"/>
                </a:solidFill>
              </a:rPr>
              <a:t>A new category has been proposed with enhanced behavior in attenuation and bending loss for both transport and access networks applications</a:t>
            </a:r>
          </a:p>
          <a:p>
            <a:pPr>
              <a:spcBef>
                <a:spcPct val="20000"/>
              </a:spcBef>
              <a:buClr>
                <a:srgbClr val="FF0000"/>
              </a:buClr>
              <a:buSzPct val="75000"/>
              <a:buFont typeface="Wingdings" pitchFamily="2" charset="2"/>
              <a:buBlip>
                <a:blip r:embed="rId2"/>
              </a:buBlip>
            </a:pPr>
            <a:r>
              <a:rPr lang="en-US" altLang="en-US" sz="2000" dirty="0">
                <a:solidFill>
                  <a:schemeClr val="bg2"/>
                </a:solidFill>
              </a:rPr>
              <a:t>Proposals under evaluation: </a:t>
            </a:r>
          </a:p>
          <a:p>
            <a:pPr lvl="1">
              <a:spcBef>
                <a:spcPct val="20000"/>
              </a:spcBef>
              <a:buClr>
                <a:srgbClr val="FF0000"/>
              </a:buClr>
              <a:buSzPct val="75000"/>
              <a:buFont typeface="Wingdings" pitchFamily="2" charset="2"/>
              <a:buBlip>
                <a:blip r:embed="rId2"/>
              </a:buBlip>
            </a:pPr>
            <a:r>
              <a:rPr lang="en-US" altLang="en-US" sz="1600" dirty="0">
                <a:solidFill>
                  <a:schemeClr val="bg2"/>
                </a:solidFill>
              </a:rPr>
              <a:t>to reduce the existing MFD range in order to improve the compatibility with other single mode categories  (e.g. Recommendation ITU-T G.657)</a:t>
            </a:r>
          </a:p>
          <a:p>
            <a:pPr lvl="1">
              <a:spcBef>
                <a:spcPct val="20000"/>
              </a:spcBef>
              <a:buClr>
                <a:srgbClr val="FF0000"/>
              </a:buClr>
              <a:buSzPct val="75000"/>
              <a:buBlip>
                <a:blip r:embed="rId2"/>
              </a:buBlip>
            </a:pPr>
            <a:r>
              <a:rPr lang="en-US" altLang="en-US" sz="1600" dirty="0">
                <a:solidFill>
                  <a:schemeClr val="bg2"/>
                </a:solidFill>
              </a:rPr>
              <a:t>to improve the geometrical requirements in order to enable the use of low cost connectors or splicing machines in access </a:t>
            </a:r>
            <a:r>
              <a:rPr lang="en-US" altLang="en-US" sz="1600" dirty="0" smtClean="0">
                <a:solidFill>
                  <a:schemeClr val="bg2"/>
                </a:solidFill>
              </a:rPr>
              <a:t>network</a:t>
            </a:r>
          </a:p>
          <a:p>
            <a:pPr lvl="1">
              <a:spcBef>
                <a:spcPct val="20000"/>
              </a:spcBef>
              <a:buClr>
                <a:srgbClr val="FF0000"/>
              </a:buClr>
              <a:buSzPct val="75000"/>
              <a:buBlip>
                <a:blip r:embed="rId2"/>
              </a:buBlip>
            </a:pPr>
            <a:r>
              <a:rPr lang="en-US" altLang="en-US" sz="1600" dirty="0" smtClean="0">
                <a:solidFill>
                  <a:schemeClr val="bg2"/>
                </a:solidFill>
              </a:rPr>
              <a:t>necessity to define attenuation attribute in the range of interest in access network: 1260 nm e 1650 nm</a:t>
            </a:r>
          </a:p>
          <a:p>
            <a:pPr lvl="1">
              <a:spcBef>
                <a:spcPct val="20000"/>
              </a:spcBef>
              <a:buClr>
                <a:srgbClr val="FF0000"/>
              </a:buClr>
              <a:buSzPct val="75000"/>
            </a:pPr>
            <a:endParaRPr lang="en-US" altLang="en-US" sz="1600" dirty="0">
              <a:solidFill>
                <a:schemeClr val="bg2"/>
              </a:solidFill>
            </a:endParaRPr>
          </a:p>
        </p:txBody>
      </p:sp>
      <p:sp>
        <p:nvSpPr>
          <p:cNvPr id="4" name="Date Placeholder 3"/>
          <p:cNvSpPr>
            <a:spLocks noGrp="1"/>
          </p:cNvSpPr>
          <p:nvPr>
            <p:ph type="dt" sz="quarter" idx="10"/>
          </p:nvPr>
        </p:nvSpPr>
        <p:spPr>
          <a:xfrm>
            <a:off x="179388" y="6453188"/>
            <a:ext cx="3609975" cy="2682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1200" smtClean="0">
                <a:solidFill>
                  <a:schemeClr val="tx1"/>
                </a:solidFill>
                <a:latin typeface="Univers" pitchFamily="34" charset="0"/>
              </a:rPr>
              <a:t>Maputo, Mozambique, 14-16 April 2014</a:t>
            </a:r>
            <a:endParaRPr lang="en-US" altLang="en-US" sz="1200" dirty="0" smtClean="0">
              <a:solidFill>
                <a:schemeClr val="tx1"/>
              </a:solidFill>
              <a:latin typeface="Univers" pitchFamily="34" charset="0"/>
            </a:endParaRPr>
          </a:p>
        </p:txBody>
      </p:sp>
      <p:sp>
        <p:nvSpPr>
          <p:cNvPr id="2" name="Slide Number Placeholder 1"/>
          <p:cNvSpPr>
            <a:spLocks noGrp="1"/>
          </p:cNvSpPr>
          <p:nvPr>
            <p:ph type="sldNum" sz="quarter" idx="11"/>
          </p:nvPr>
        </p:nvSpPr>
        <p:spPr/>
        <p:txBody>
          <a:bodyPr/>
          <a:lstStyle/>
          <a:p>
            <a:pPr>
              <a:defRPr/>
            </a:pPr>
            <a:fld id="{787EA64D-46F1-4A82-B88B-B7775FB861F2}" type="slidenum">
              <a:rPr lang="en-US" smtClean="0"/>
              <a:pPr>
                <a:defRPr/>
              </a:pPr>
              <a:t>24</a:t>
            </a:fld>
            <a:endParaRPr lang="en-US"/>
          </a:p>
        </p:txBody>
      </p:sp>
    </p:spTree>
    <p:extLst>
      <p:ext uri="{BB962C8B-B14F-4D97-AF65-F5344CB8AC3E}">
        <p14:creationId xmlns:p14="http://schemas.microsoft.com/office/powerpoint/2010/main" val="8660822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p:nvPr>
        </p:nvSpPr>
        <p:spPr/>
        <p:txBody>
          <a:bodyPr/>
          <a:lstStyle/>
          <a:p>
            <a:r>
              <a:rPr lang="en-US" altLang="en-US" dirty="0" smtClean="0"/>
              <a:t>Evolution in the recommendation for </a:t>
            </a:r>
            <a:r>
              <a:rPr lang="en-US" dirty="0"/>
              <a:t>Recommendation ITU-T </a:t>
            </a:r>
            <a:r>
              <a:rPr lang="en-US" altLang="en-US" dirty="0" smtClean="0"/>
              <a:t>G.657 fibers</a:t>
            </a:r>
          </a:p>
        </p:txBody>
      </p:sp>
      <p:sp>
        <p:nvSpPr>
          <p:cNvPr id="52226" name="Content Placeholder 2"/>
          <p:cNvSpPr>
            <a:spLocks noGrp="1"/>
          </p:cNvSpPr>
          <p:nvPr>
            <p:ph idx="1"/>
          </p:nvPr>
        </p:nvSpPr>
        <p:spPr>
          <a:xfrm>
            <a:off x="457200" y="1268413"/>
            <a:ext cx="8229600" cy="4857750"/>
          </a:xfrm>
        </p:spPr>
        <p:txBody>
          <a:bodyPr/>
          <a:lstStyle/>
          <a:p>
            <a:r>
              <a:rPr lang="en-US" altLang="en-US" sz="1800" dirty="0" smtClean="0"/>
              <a:t>Optimization of B2/B3 categories (not necessary compliant with </a:t>
            </a:r>
            <a:r>
              <a:rPr lang="en-US" altLang="en-US" sz="1800" dirty="0"/>
              <a:t>Recommendation ITU-T G.652</a:t>
            </a:r>
            <a:r>
              <a:rPr lang="en-US" altLang="en-US" sz="1800" dirty="0" smtClean="0"/>
              <a:t>) has been developed: </a:t>
            </a:r>
          </a:p>
          <a:p>
            <a:pPr lvl="1"/>
            <a:r>
              <a:rPr lang="en-US" altLang="en-US" sz="1400" dirty="0" smtClean="0"/>
              <a:t>improved compatibility with other </a:t>
            </a:r>
            <a:r>
              <a:rPr lang="en-US" altLang="en-US" sz="1400" dirty="0"/>
              <a:t>Recommendation ITU-T G.657 </a:t>
            </a:r>
            <a:r>
              <a:rPr lang="en-US" altLang="en-US" sz="1400" dirty="0" smtClean="0"/>
              <a:t>categories and with </a:t>
            </a:r>
            <a:r>
              <a:rPr lang="en-US" altLang="en-US" sz="1400" dirty="0"/>
              <a:t>Recommendation ITU-T G.652 </a:t>
            </a:r>
            <a:r>
              <a:rPr lang="en-US" altLang="en-US" sz="1400" dirty="0" smtClean="0"/>
              <a:t>with the reduction of MFD range (Minimum typical MFD was modified from 6.3 </a:t>
            </a:r>
            <a:r>
              <a:rPr lang="en-US" altLang="en-US" sz="1400" dirty="0" smtClean="0">
                <a:latin typeface="Symbol" pitchFamily="18" charset="2"/>
              </a:rPr>
              <a:t>m</a:t>
            </a:r>
            <a:r>
              <a:rPr lang="en-US" altLang="en-US" sz="1400" dirty="0" smtClean="0"/>
              <a:t>m to 8.6 </a:t>
            </a:r>
            <a:r>
              <a:rPr lang="en-US" altLang="en-US" sz="1400" dirty="0" smtClean="0">
                <a:latin typeface="Symbol" pitchFamily="18" charset="2"/>
              </a:rPr>
              <a:t>m</a:t>
            </a:r>
            <a:r>
              <a:rPr lang="en-US" altLang="en-US" sz="1400" dirty="0" smtClean="0"/>
              <a:t>m)</a:t>
            </a:r>
          </a:p>
          <a:p>
            <a:r>
              <a:rPr lang="en-US" altLang="en-US" sz="1800" dirty="0" smtClean="0"/>
              <a:t>Definition of methods to measure MPI in Recommendation ITU-T G.650.1</a:t>
            </a:r>
          </a:p>
          <a:p>
            <a:pPr>
              <a:buClr>
                <a:srgbClr val="FF0000"/>
              </a:buClr>
            </a:pPr>
            <a:r>
              <a:rPr lang="en-US" altLang="en-US" sz="2000" dirty="0" smtClean="0"/>
              <a:t>Proposals under evaluation: </a:t>
            </a:r>
          </a:p>
          <a:p>
            <a:pPr lvl="1">
              <a:buClr>
                <a:srgbClr val="FF0000"/>
              </a:buClr>
              <a:buSzPct val="75000"/>
              <a:buBlip>
                <a:blip r:embed="rId2"/>
              </a:buBlip>
            </a:pPr>
            <a:r>
              <a:rPr lang="en-US" altLang="en-US" sz="1800" dirty="0" smtClean="0"/>
              <a:t>Proposal to reduce existing MFD range also for A1/A2 subcategories in order to improve the compatibility with other single mode categories (e.g. </a:t>
            </a:r>
            <a:r>
              <a:rPr lang="en-US" altLang="en-US" sz="1800" dirty="0"/>
              <a:t>Recommendation ITU-T G.652</a:t>
            </a:r>
            <a:r>
              <a:rPr lang="en-US" altLang="en-US" sz="1800" dirty="0" smtClean="0"/>
              <a:t>) and to harmonize with </a:t>
            </a:r>
            <a:r>
              <a:rPr lang="en-US" altLang="en-US" sz="1800" dirty="0" err="1" smtClean="0"/>
              <a:t>Cenelec</a:t>
            </a:r>
            <a:r>
              <a:rPr lang="en-US" altLang="en-US" sz="1800" dirty="0" smtClean="0"/>
              <a:t> standards on connectors. </a:t>
            </a:r>
            <a:r>
              <a:rPr lang="en-US" altLang="en-US" sz="1800" i="1" dirty="0" smtClean="0"/>
              <a:t>That would result in an improvement in OTDR unidirectional measurements interpretation (this measurement could be necessary to be used on PON networks where bidirectional test is not usable to localize faults)</a:t>
            </a:r>
            <a:r>
              <a:rPr lang="en-US" altLang="en-US" sz="1800" dirty="0" smtClean="0"/>
              <a:t>.</a:t>
            </a:r>
          </a:p>
          <a:p>
            <a:pPr lvl="1">
              <a:buClr>
                <a:srgbClr val="FF0000"/>
              </a:buClr>
              <a:buSzPct val="75000"/>
              <a:buBlip>
                <a:blip r:embed="rId2"/>
              </a:buBlip>
            </a:pPr>
            <a:r>
              <a:rPr lang="en-US" altLang="en-US" sz="1800" dirty="0" smtClean="0"/>
              <a:t>Necessity to go deep in the study of mechanical reliability related to the FTTH installation conditions</a:t>
            </a:r>
          </a:p>
          <a:p>
            <a:endParaRPr lang="en-US" altLang="en-US" sz="1800" dirty="0" smtClean="0"/>
          </a:p>
        </p:txBody>
      </p:sp>
      <p:sp>
        <p:nvSpPr>
          <p:cNvPr id="5222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ea typeface="MS PGothic" pitchFamily="34" charset="-128"/>
              </a:defRPr>
            </a:lvl1pPr>
            <a:lvl2pPr marL="742950" indent="-285750">
              <a:defRPr sz="3200">
                <a:solidFill>
                  <a:schemeClr val="tx1"/>
                </a:solidFill>
                <a:latin typeface="Verdana" pitchFamily="34" charset="0"/>
                <a:ea typeface="MS PGothic" pitchFamily="34" charset="-128"/>
              </a:defRPr>
            </a:lvl2pPr>
            <a:lvl3pPr marL="1143000" indent="-228600">
              <a:defRPr sz="3200">
                <a:solidFill>
                  <a:schemeClr val="tx1"/>
                </a:solidFill>
                <a:latin typeface="Verdana" pitchFamily="34" charset="0"/>
                <a:ea typeface="MS PGothic" pitchFamily="34" charset="-128"/>
              </a:defRPr>
            </a:lvl3pPr>
            <a:lvl4pPr marL="1600200" indent="-228600">
              <a:defRPr sz="3200">
                <a:solidFill>
                  <a:schemeClr val="tx1"/>
                </a:solidFill>
                <a:latin typeface="Verdana" pitchFamily="34" charset="0"/>
                <a:ea typeface="MS PGothic" pitchFamily="34" charset="-128"/>
              </a:defRPr>
            </a:lvl4pPr>
            <a:lvl5pPr marL="2057400" indent="-228600">
              <a:defRPr sz="3200">
                <a:solidFill>
                  <a:schemeClr val="tx1"/>
                </a:solidFill>
                <a:latin typeface="Verdana" pitchFamily="34" charset="0"/>
                <a:ea typeface="MS PGothic" pitchFamily="34" charset="-128"/>
              </a:defRPr>
            </a:lvl5pPr>
            <a:lvl6pPr marL="2514600" indent="-228600" eaLnBrk="0" fontAlgn="base" hangingPunct="0">
              <a:spcBef>
                <a:spcPct val="0"/>
              </a:spcBef>
              <a:spcAft>
                <a:spcPct val="0"/>
              </a:spcAft>
              <a:defRPr sz="3200">
                <a:solidFill>
                  <a:schemeClr val="tx1"/>
                </a:solidFill>
                <a:latin typeface="Verdana" pitchFamily="34" charset="0"/>
                <a:ea typeface="MS PGothic" pitchFamily="34" charset="-128"/>
              </a:defRPr>
            </a:lvl6pPr>
            <a:lvl7pPr marL="2971800" indent="-228600" eaLnBrk="0" fontAlgn="base" hangingPunct="0">
              <a:spcBef>
                <a:spcPct val="0"/>
              </a:spcBef>
              <a:spcAft>
                <a:spcPct val="0"/>
              </a:spcAft>
              <a:defRPr sz="3200">
                <a:solidFill>
                  <a:schemeClr val="tx1"/>
                </a:solidFill>
                <a:latin typeface="Verdana" pitchFamily="34" charset="0"/>
                <a:ea typeface="MS PGothic" pitchFamily="34" charset="-128"/>
              </a:defRPr>
            </a:lvl7pPr>
            <a:lvl8pPr marL="3429000" indent="-228600" eaLnBrk="0" fontAlgn="base" hangingPunct="0">
              <a:spcBef>
                <a:spcPct val="0"/>
              </a:spcBef>
              <a:spcAft>
                <a:spcPct val="0"/>
              </a:spcAft>
              <a:defRPr sz="3200">
                <a:solidFill>
                  <a:schemeClr val="tx1"/>
                </a:solidFill>
                <a:latin typeface="Verdana" pitchFamily="34" charset="0"/>
                <a:ea typeface="MS PGothic" pitchFamily="34" charset="-128"/>
              </a:defRPr>
            </a:lvl8pPr>
            <a:lvl9pPr marL="3886200" indent="-228600" eaLnBrk="0" fontAlgn="base" hangingPunct="0">
              <a:spcBef>
                <a:spcPct val="0"/>
              </a:spcBef>
              <a:spcAft>
                <a:spcPct val="0"/>
              </a:spcAft>
              <a:defRPr sz="3200">
                <a:solidFill>
                  <a:schemeClr val="tx1"/>
                </a:solidFill>
                <a:latin typeface="Verdana" pitchFamily="34" charset="0"/>
                <a:ea typeface="MS PGothic" pitchFamily="34" charset="-128"/>
              </a:defRPr>
            </a:lvl9pPr>
          </a:lstStyle>
          <a:p>
            <a:r>
              <a:rPr lang="en-US" altLang="en-US" sz="1200" smtClean="0">
                <a:latin typeface="Univers" pitchFamily="34" charset="0"/>
              </a:rPr>
              <a:t>Maputo, Mozambique, 14-16 April 2014</a:t>
            </a:r>
          </a:p>
        </p:txBody>
      </p:sp>
      <p:sp>
        <p:nvSpPr>
          <p:cNvPr id="5222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ea typeface="MS PGothic" pitchFamily="34" charset="-128"/>
              </a:defRPr>
            </a:lvl1pPr>
            <a:lvl2pPr marL="742950" indent="-285750">
              <a:defRPr sz="3200">
                <a:solidFill>
                  <a:schemeClr val="tx1"/>
                </a:solidFill>
                <a:latin typeface="Verdana" pitchFamily="34" charset="0"/>
                <a:ea typeface="MS PGothic" pitchFamily="34" charset="-128"/>
              </a:defRPr>
            </a:lvl2pPr>
            <a:lvl3pPr marL="1143000" indent="-228600">
              <a:defRPr sz="3200">
                <a:solidFill>
                  <a:schemeClr val="tx1"/>
                </a:solidFill>
                <a:latin typeface="Verdana" pitchFamily="34" charset="0"/>
                <a:ea typeface="MS PGothic" pitchFamily="34" charset="-128"/>
              </a:defRPr>
            </a:lvl3pPr>
            <a:lvl4pPr marL="1600200" indent="-228600">
              <a:defRPr sz="3200">
                <a:solidFill>
                  <a:schemeClr val="tx1"/>
                </a:solidFill>
                <a:latin typeface="Verdana" pitchFamily="34" charset="0"/>
                <a:ea typeface="MS PGothic" pitchFamily="34" charset="-128"/>
              </a:defRPr>
            </a:lvl4pPr>
            <a:lvl5pPr marL="2057400" indent="-228600">
              <a:defRPr sz="3200">
                <a:solidFill>
                  <a:schemeClr val="tx1"/>
                </a:solidFill>
                <a:latin typeface="Verdana" pitchFamily="34" charset="0"/>
                <a:ea typeface="MS PGothic" pitchFamily="34" charset="-128"/>
              </a:defRPr>
            </a:lvl5pPr>
            <a:lvl6pPr marL="2514600" indent="-228600" eaLnBrk="0" fontAlgn="base" hangingPunct="0">
              <a:spcBef>
                <a:spcPct val="0"/>
              </a:spcBef>
              <a:spcAft>
                <a:spcPct val="0"/>
              </a:spcAft>
              <a:defRPr sz="3200">
                <a:solidFill>
                  <a:schemeClr val="tx1"/>
                </a:solidFill>
                <a:latin typeface="Verdana" pitchFamily="34" charset="0"/>
                <a:ea typeface="MS PGothic" pitchFamily="34" charset="-128"/>
              </a:defRPr>
            </a:lvl6pPr>
            <a:lvl7pPr marL="2971800" indent="-228600" eaLnBrk="0" fontAlgn="base" hangingPunct="0">
              <a:spcBef>
                <a:spcPct val="0"/>
              </a:spcBef>
              <a:spcAft>
                <a:spcPct val="0"/>
              </a:spcAft>
              <a:defRPr sz="3200">
                <a:solidFill>
                  <a:schemeClr val="tx1"/>
                </a:solidFill>
                <a:latin typeface="Verdana" pitchFamily="34" charset="0"/>
                <a:ea typeface="MS PGothic" pitchFamily="34" charset="-128"/>
              </a:defRPr>
            </a:lvl7pPr>
            <a:lvl8pPr marL="3429000" indent="-228600" eaLnBrk="0" fontAlgn="base" hangingPunct="0">
              <a:spcBef>
                <a:spcPct val="0"/>
              </a:spcBef>
              <a:spcAft>
                <a:spcPct val="0"/>
              </a:spcAft>
              <a:defRPr sz="3200">
                <a:solidFill>
                  <a:schemeClr val="tx1"/>
                </a:solidFill>
                <a:latin typeface="Verdana" pitchFamily="34" charset="0"/>
                <a:ea typeface="MS PGothic" pitchFamily="34" charset="-128"/>
              </a:defRPr>
            </a:lvl8pPr>
            <a:lvl9pPr marL="3886200" indent="-228600" eaLnBrk="0" fontAlgn="base" hangingPunct="0">
              <a:spcBef>
                <a:spcPct val="0"/>
              </a:spcBef>
              <a:spcAft>
                <a:spcPct val="0"/>
              </a:spcAft>
              <a:defRPr sz="3200">
                <a:solidFill>
                  <a:schemeClr val="tx1"/>
                </a:solidFill>
                <a:latin typeface="Verdana" pitchFamily="34" charset="0"/>
                <a:ea typeface="MS PGothic" pitchFamily="34" charset="-128"/>
              </a:defRPr>
            </a:lvl9pPr>
          </a:lstStyle>
          <a:p>
            <a:fld id="{B2E9B8B7-6288-49A9-8498-498B701FD0FA}" type="slidenum">
              <a:rPr lang="en-US" altLang="en-US" sz="1200"/>
              <a:pPr/>
              <a:t>25</a:t>
            </a:fld>
            <a:endParaRPr lang="en-US" altLang="en-US" sz="1200"/>
          </a:p>
        </p:txBody>
      </p:sp>
    </p:spTree>
    <p:extLst>
      <p:ext uri="{BB962C8B-B14F-4D97-AF65-F5344CB8AC3E}">
        <p14:creationId xmlns:p14="http://schemas.microsoft.com/office/powerpoint/2010/main" val="26381859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body" idx="1"/>
          </p:nvPr>
        </p:nvSpPr>
        <p:spPr>
          <a:xfrm>
            <a:off x="684213" y="5348288"/>
            <a:ext cx="7772400" cy="896937"/>
          </a:xfrm>
        </p:spPr>
        <p:txBody>
          <a:bodyPr/>
          <a:lstStyle/>
          <a:p>
            <a:pPr algn="ctr">
              <a:buFont typeface="Wingdings" pitchFamily="2" charset="2"/>
              <a:buNone/>
              <a:defRPr/>
            </a:pPr>
            <a:r>
              <a:rPr lang="en-US" b="1" dirty="0" smtClean="0">
                <a:solidFill>
                  <a:srgbClr val="1B5BA2"/>
                </a:solidFill>
                <a:latin typeface="+mj-lt"/>
                <a:ea typeface="+mj-ea"/>
                <a:cs typeface="+mj-cs"/>
              </a:rPr>
              <a:t>hiroshi.ota@itu.int</a:t>
            </a:r>
          </a:p>
        </p:txBody>
      </p:sp>
      <p:pic>
        <p:nvPicPr>
          <p:cNvPr id="36867" name="Picture 3" descr="001009[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46225" y="1125538"/>
            <a:ext cx="6121400" cy="410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68" name="Title 1"/>
          <p:cNvSpPr>
            <a:spLocks noGrp="1"/>
          </p:cNvSpPr>
          <p:nvPr>
            <p:ph type="title"/>
          </p:nvPr>
        </p:nvSpPr>
        <p:spPr>
          <a:xfrm>
            <a:off x="755650" y="361950"/>
            <a:ext cx="7772400" cy="584200"/>
          </a:xfrm>
        </p:spPr>
        <p:txBody>
          <a:bodyPr/>
          <a:lstStyle/>
          <a:p>
            <a:r>
              <a:rPr lang="en-US" altLang="ja-JP" smtClean="0">
                <a:ea typeface="MS PGothic" pitchFamily="34" charset="-128"/>
              </a:rPr>
              <a:t>Thank you!</a:t>
            </a:r>
          </a:p>
        </p:txBody>
      </p:sp>
      <p:sp>
        <p:nvSpPr>
          <p:cNvPr id="36869" name="Slide Number Placeholder 3"/>
          <p:cNvSpPr>
            <a:spLocks noGrp="1"/>
          </p:cNvSpPr>
          <p:nvPr>
            <p:ph type="sldNum" sz="quarter" idx="11"/>
          </p:nvPr>
        </p:nvSpPr>
        <p:spPr>
          <a:xfrm>
            <a:off x="8459788" y="6381750"/>
            <a:ext cx="504825" cy="3127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4"/>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5"/>
              </a:buBlip>
              <a:defRPr sz="2800">
                <a:solidFill>
                  <a:schemeClr val="bg2"/>
                </a:solidFill>
                <a:latin typeface="Verdana" pitchFamily="34" charset="0"/>
              </a:defRPr>
            </a:lvl2pPr>
            <a:lvl3pPr marL="1143000" indent="-228600">
              <a:spcBef>
                <a:spcPct val="20000"/>
              </a:spcBef>
              <a:buSzPct val="60000"/>
              <a:buBlip>
                <a:blip r:embed="rId4"/>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5"/>
              </a:buBlip>
              <a:defRPr sz="2000">
                <a:solidFill>
                  <a:schemeClr val="bg2"/>
                </a:solidFill>
                <a:latin typeface="Verdana" pitchFamily="34" charset="0"/>
              </a:defRPr>
            </a:lvl4pPr>
            <a:lvl5pPr marL="2057400" indent="-228600">
              <a:spcBef>
                <a:spcPct val="20000"/>
              </a:spcBef>
              <a:buSzPct val="60000"/>
              <a:buBlip>
                <a:blip r:embed="rId4"/>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4"/>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4"/>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4"/>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4"/>
              </a:buBlip>
              <a:defRPr sz="2000">
                <a:solidFill>
                  <a:schemeClr val="bg2"/>
                </a:solidFill>
                <a:latin typeface="Verdana" pitchFamily="34" charset="0"/>
              </a:defRPr>
            </a:lvl9pPr>
          </a:lstStyle>
          <a:p>
            <a:pPr algn="l">
              <a:spcBef>
                <a:spcPct val="0"/>
              </a:spcBef>
              <a:buSzTx/>
              <a:buFontTx/>
              <a:buNone/>
            </a:pPr>
            <a:fld id="{03976D25-6D5E-4892-AB21-DBDBDF9D4C90}" type="slidenum">
              <a:rPr lang="en-US" altLang="en-US" sz="1400" smtClean="0">
                <a:solidFill>
                  <a:srgbClr val="646464"/>
                </a:solidFill>
                <a:cs typeface="Arial" pitchFamily="34" charset="0"/>
              </a:rPr>
              <a:pPr algn="l">
                <a:spcBef>
                  <a:spcPct val="0"/>
                </a:spcBef>
                <a:buSzTx/>
                <a:buFontTx/>
                <a:buNone/>
              </a:pPr>
              <a:t>26</a:t>
            </a:fld>
            <a:endParaRPr lang="en-US" altLang="en-US" sz="1400" smtClean="0">
              <a:solidFill>
                <a:srgbClr val="646464"/>
              </a:solidFill>
              <a:cs typeface="Arial" pitchFamily="34" charset="0"/>
            </a:endParaRPr>
          </a:p>
        </p:txBody>
      </p:sp>
      <p:sp>
        <p:nvSpPr>
          <p:cNvPr id="36870" name="Date Placeholder 3"/>
          <p:cNvSpPr>
            <a:spLocks noGrp="1"/>
          </p:cNvSpPr>
          <p:nvPr>
            <p:ph type="dt" sz="quarter" idx="10"/>
          </p:nvPr>
        </p:nvSpPr>
        <p:spPr>
          <a:xfrm>
            <a:off x="179388" y="6453188"/>
            <a:ext cx="3609975" cy="2682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4"/>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5"/>
              </a:buBlip>
              <a:defRPr sz="2800">
                <a:solidFill>
                  <a:schemeClr val="bg2"/>
                </a:solidFill>
                <a:latin typeface="Verdana" pitchFamily="34" charset="0"/>
              </a:defRPr>
            </a:lvl2pPr>
            <a:lvl3pPr marL="1143000" indent="-228600">
              <a:spcBef>
                <a:spcPct val="20000"/>
              </a:spcBef>
              <a:buSzPct val="60000"/>
              <a:buBlip>
                <a:blip r:embed="rId4"/>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5"/>
              </a:buBlip>
              <a:defRPr sz="2000">
                <a:solidFill>
                  <a:schemeClr val="bg2"/>
                </a:solidFill>
                <a:latin typeface="Verdana" pitchFamily="34" charset="0"/>
              </a:defRPr>
            </a:lvl4pPr>
            <a:lvl5pPr marL="2057400" indent="-228600">
              <a:spcBef>
                <a:spcPct val="20000"/>
              </a:spcBef>
              <a:buSzPct val="60000"/>
              <a:buBlip>
                <a:blip r:embed="rId4"/>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4"/>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4"/>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4"/>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4"/>
              </a:buBlip>
              <a:defRPr sz="2000">
                <a:solidFill>
                  <a:schemeClr val="bg2"/>
                </a:solidFill>
                <a:latin typeface="Verdana" pitchFamily="34" charset="0"/>
              </a:defRPr>
            </a:lvl9pPr>
          </a:lstStyle>
          <a:p>
            <a:pPr>
              <a:spcBef>
                <a:spcPct val="0"/>
              </a:spcBef>
              <a:buSzTx/>
              <a:buFontTx/>
              <a:buNone/>
            </a:pPr>
            <a:r>
              <a:rPr lang="en-US" altLang="en-US" sz="1200" smtClean="0">
                <a:solidFill>
                  <a:schemeClr val="tx1"/>
                </a:solidFill>
                <a:latin typeface="Univers" pitchFamily="34" charset="0"/>
              </a:rPr>
              <a:t>Maputo, Mozambique, 14-16 April 2014</a:t>
            </a:r>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3"/>
          <p:cNvSpPr>
            <a:spLocks noGrp="1"/>
          </p:cNvSpPr>
          <p:nvPr>
            <p:ph type="title"/>
          </p:nvPr>
        </p:nvSpPr>
        <p:spPr/>
        <p:txBody>
          <a:bodyPr/>
          <a:lstStyle/>
          <a:p>
            <a:r>
              <a:rPr lang="en-US" altLang="ja-JP" smtClean="0">
                <a:ea typeface="MS PGothic" pitchFamily="34" charset="-128"/>
              </a:rPr>
              <a:t>ITU consists of three sectors and General Secretariat</a:t>
            </a:r>
            <a:endParaRPr lang="en-US" altLang="en-US" smtClean="0"/>
          </a:p>
        </p:txBody>
      </p:sp>
      <p:sp>
        <p:nvSpPr>
          <p:cNvPr id="2" name="Slide Number Placeholder 3"/>
          <p:cNvSpPr>
            <a:spLocks noGrp="1"/>
          </p:cNvSpPr>
          <p:nvPr>
            <p:ph type="sldNum" sz="quarter" idx="11"/>
          </p:nvPr>
        </p:nvSpPr>
        <p:spPr>
          <a:xfrm>
            <a:off x="8748464" y="6453188"/>
            <a:ext cx="370136" cy="4318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Verdana" pitchFamily="34" charset="0"/>
                <a:cs typeface="Arial" pitchFamily="34" charset="0"/>
              </a:defRPr>
            </a:lvl1pPr>
            <a:lvl2pPr marL="742950" indent="-285750" eaLnBrk="0" hangingPunct="0">
              <a:defRPr sz="3200">
                <a:solidFill>
                  <a:schemeClr val="tx1"/>
                </a:solidFill>
                <a:latin typeface="Verdana" pitchFamily="34" charset="0"/>
                <a:cs typeface="Arial" pitchFamily="34" charset="0"/>
              </a:defRPr>
            </a:lvl2pPr>
            <a:lvl3pPr marL="1143000" indent="-228600" eaLnBrk="0" hangingPunct="0">
              <a:defRPr sz="3200">
                <a:solidFill>
                  <a:schemeClr val="tx1"/>
                </a:solidFill>
                <a:latin typeface="Verdana" pitchFamily="34" charset="0"/>
                <a:cs typeface="Arial" pitchFamily="34" charset="0"/>
              </a:defRPr>
            </a:lvl3pPr>
            <a:lvl4pPr marL="1600200" indent="-228600" eaLnBrk="0" hangingPunct="0">
              <a:defRPr sz="3200">
                <a:solidFill>
                  <a:schemeClr val="tx1"/>
                </a:solidFill>
                <a:latin typeface="Verdana" pitchFamily="34" charset="0"/>
                <a:cs typeface="Arial" pitchFamily="34" charset="0"/>
              </a:defRPr>
            </a:lvl4pPr>
            <a:lvl5pPr marL="2057400" indent="-228600" eaLnBrk="0" hangingPunct="0">
              <a:defRPr sz="3200">
                <a:solidFill>
                  <a:schemeClr val="tx1"/>
                </a:solidFill>
                <a:latin typeface="Verdana" pitchFamily="34" charset="0"/>
                <a:cs typeface="Arial" pitchFamily="34" charset="0"/>
              </a:defRPr>
            </a:lvl5pPr>
            <a:lvl6pPr marL="2514600" indent="-228600" eaLnBrk="0" fontAlgn="base" hangingPunct="0">
              <a:spcBef>
                <a:spcPct val="0"/>
              </a:spcBef>
              <a:spcAft>
                <a:spcPct val="0"/>
              </a:spcAft>
              <a:defRPr sz="3200">
                <a:solidFill>
                  <a:schemeClr val="tx1"/>
                </a:solidFill>
                <a:latin typeface="Verdana" pitchFamily="34" charset="0"/>
                <a:cs typeface="Arial" pitchFamily="34" charset="0"/>
              </a:defRPr>
            </a:lvl6pPr>
            <a:lvl7pPr marL="2971800" indent="-228600" eaLnBrk="0" fontAlgn="base" hangingPunct="0">
              <a:spcBef>
                <a:spcPct val="0"/>
              </a:spcBef>
              <a:spcAft>
                <a:spcPct val="0"/>
              </a:spcAft>
              <a:defRPr sz="3200">
                <a:solidFill>
                  <a:schemeClr val="tx1"/>
                </a:solidFill>
                <a:latin typeface="Verdana" pitchFamily="34" charset="0"/>
                <a:cs typeface="Arial" pitchFamily="34" charset="0"/>
              </a:defRPr>
            </a:lvl7pPr>
            <a:lvl8pPr marL="3429000" indent="-228600" eaLnBrk="0" fontAlgn="base" hangingPunct="0">
              <a:spcBef>
                <a:spcPct val="0"/>
              </a:spcBef>
              <a:spcAft>
                <a:spcPct val="0"/>
              </a:spcAft>
              <a:defRPr sz="3200">
                <a:solidFill>
                  <a:schemeClr val="tx1"/>
                </a:solidFill>
                <a:latin typeface="Verdana" pitchFamily="34" charset="0"/>
                <a:cs typeface="Arial" pitchFamily="34" charset="0"/>
              </a:defRPr>
            </a:lvl8pPr>
            <a:lvl9pPr marL="3886200" indent="-228600" eaLnBrk="0" fontAlgn="base" hangingPunct="0">
              <a:spcBef>
                <a:spcPct val="0"/>
              </a:spcBef>
              <a:spcAft>
                <a:spcPct val="0"/>
              </a:spcAft>
              <a:defRPr sz="3200">
                <a:solidFill>
                  <a:schemeClr val="tx1"/>
                </a:solidFill>
                <a:latin typeface="Verdana" pitchFamily="34" charset="0"/>
                <a:cs typeface="Arial" pitchFamily="34" charset="0"/>
              </a:defRPr>
            </a:lvl9pPr>
          </a:lstStyle>
          <a:p>
            <a:pPr algn="l">
              <a:defRPr/>
            </a:pPr>
            <a:fld id="{04ECE39A-7C95-4DB2-A959-1552BE662DB4}" type="slidenum">
              <a:rPr lang="en-US" sz="1400" smtClean="0">
                <a:solidFill>
                  <a:srgbClr val="0E438A"/>
                </a:solidFill>
                <a:latin typeface="+mj-lt"/>
              </a:rPr>
              <a:pPr algn="l">
                <a:defRPr/>
              </a:pPr>
              <a:t>3</a:t>
            </a:fld>
            <a:endParaRPr lang="en-US" sz="1400" dirty="0" smtClean="0">
              <a:solidFill>
                <a:srgbClr val="0E438A"/>
              </a:solidFill>
              <a:latin typeface="+mj-lt"/>
            </a:endParaRPr>
          </a:p>
        </p:txBody>
      </p:sp>
      <p:sp>
        <p:nvSpPr>
          <p:cNvPr id="9" name="Rectangle 2"/>
          <p:cNvSpPr txBox="1">
            <a:spLocks noChangeArrowheads="1"/>
          </p:cNvSpPr>
          <p:nvPr/>
        </p:nvSpPr>
        <p:spPr bwMode="auto">
          <a:xfrm>
            <a:off x="1908175" y="1484313"/>
            <a:ext cx="5616575" cy="1046162"/>
          </a:xfrm>
          <a:prstGeom prst="rect">
            <a:avLst/>
          </a:prstGeom>
          <a:noFill/>
          <a:ln w="9525">
            <a:noFill/>
            <a:miter lim="800000"/>
            <a:headEnd/>
            <a:tailEnd/>
          </a:ln>
        </p:spPr>
        <p:txBody>
          <a:bodyPr anchor="ctr">
            <a:spAutoFit/>
          </a:bodyPr>
          <a:lstStyle/>
          <a:p>
            <a:pPr algn="ctr">
              <a:defRPr/>
            </a:pPr>
            <a:r>
              <a:rPr lang="en-US" sz="3000" b="1" dirty="0">
                <a:solidFill>
                  <a:srgbClr val="1B5BA2"/>
                </a:solidFill>
                <a:latin typeface="+mj-lt"/>
                <a:ea typeface="+mj-ea"/>
                <a:cs typeface="+mj-cs"/>
              </a:rPr>
              <a:t> ITU-T </a:t>
            </a:r>
          </a:p>
          <a:p>
            <a:pPr algn="ctr">
              <a:defRPr/>
            </a:pPr>
            <a:r>
              <a:rPr lang="en-US" sz="3000" dirty="0">
                <a:solidFill>
                  <a:schemeClr val="tx2">
                    <a:lumMod val="75000"/>
                  </a:schemeClr>
                </a:solidFill>
                <a:latin typeface="Tahoma" pitchFamily="34" charset="0"/>
                <a:cs typeface="Tahoma" pitchFamily="34" charset="0"/>
              </a:rPr>
              <a:t>develops ICT standards</a:t>
            </a:r>
          </a:p>
        </p:txBody>
      </p:sp>
      <p:sp>
        <p:nvSpPr>
          <p:cNvPr id="12" name="Rectangle 2"/>
          <p:cNvSpPr txBox="1">
            <a:spLocks noChangeArrowheads="1"/>
          </p:cNvSpPr>
          <p:nvPr/>
        </p:nvSpPr>
        <p:spPr bwMode="auto">
          <a:xfrm>
            <a:off x="107950" y="2986088"/>
            <a:ext cx="2679700" cy="1970087"/>
          </a:xfrm>
          <a:prstGeom prst="rect">
            <a:avLst/>
          </a:prstGeom>
          <a:noFill/>
          <a:ln w="9525">
            <a:noFill/>
            <a:miter lim="800000"/>
            <a:headEnd/>
            <a:tailEnd/>
          </a:ln>
        </p:spPr>
        <p:txBody>
          <a:bodyPr anchor="ctr">
            <a:spAutoFit/>
          </a:bodyPr>
          <a:lstStyle/>
          <a:p>
            <a:pPr algn="ctr">
              <a:defRPr/>
            </a:pPr>
            <a:r>
              <a:rPr lang="en-US" sz="3000" b="1" dirty="0">
                <a:solidFill>
                  <a:srgbClr val="1B5BA2"/>
                </a:solidFill>
                <a:latin typeface="+mj-lt"/>
                <a:ea typeface="+mj-ea"/>
                <a:cs typeface="+mj-cs"/>
              </a:rPr>
              <a:t>ITU-R</a:t>
            </a:r>
            <a:br>
              <a:rPr lang="en-US" sz="3000" b="1" dirty="0">
                <a:solidFill>
                  <a:srgbClr val="1B5BA2"/>
                </a:solidFill>
                <a:latin typeface="+mj-lt"/>
                <a:ea typeface="+mj-ea"/>
                <a:cs typeface="+mj-cs"/>
              </a:rPr>
            </a:br>
            <a:r>
              <a:rPr lang="en-US" sz="3000" dirty="0">
                <a:solidFill>
                  <a:schemeClr val="tx2">
                    <a:lumMod val="75000"/>
                  </a:schemeClr>
                </a:solidFill>
                <a:latin typeface="Tahoma" pitchFamily="34" charset="0"/>
                <a:cs typeface="Tahoma" pitchFamily="34" charset="0"/>
              </a:rPr>
              <a:t>manages radio spectrum and satellite orbits</a:t>
            </a:r>
            <a:r>
              <a:rPr lang="en-US" b="1" dirty="0">
                <a:solidFill>
                  <a:srgbClr val="262699"/>
                </a:solidFill>
                <a:latin typeface="Calibri" pitchFamily="34" charset="0"/>
              </a:rPr>
              <a:t> </a:t>
            </a:r>
          </a:p>
        </p:txBody>
      </p:sp>
      <p:sp>
        <p:nvSpPr>
          <p:cNvPr id="13" name="Rectangle 2"/>
          <p:cNvSpPr txBox="1">
            <a:spLocks noChangeArrowheads="1"/>
          </p:cNvSpPr>
          <p:nvPr/>
        </p:nvSpPr>
        <p:spPr bwMode="auto">
          <a:xfrm>
            <a:off x="6443663" y="3217863"/>
            <a:ext cx="2520950" cy="1506537"/>
          </a:xfrm>
          <a:prstGeom prst="rect">
            <a:avLst/>
          </a:prstGeom>
          <a:noFill/>
          <a:ln w="9525">
            <a:noFill/>
            <a:miter lim="800000"/>
            <a:headEnd/>
            <a:tailEnd/>
          </a:ln>
        </p:spPr>
        <p:txBody>
          <a:bodyPr anchor="ctr">
            <a:spAutoFit/>
          </a:bodyPr>
          <a:lstStyle/>
          <a:p>
            <a:pPr algn="ctr">
              <a:defRPr/>
            </a:pPr>
            <a:r>
              <a:rPr lang="en-US" sz="3000" b="1" dirty="0">
                <a:solidFill>
                  <a:srgbClr val="1B5BA2"/>
                </a:solidFill>
                <a:latin typeface="+mj-lt"/>
                <a:ea typeface="+mj-ea"/>
                <a:cs typeface="+mj-cs"/>
              </a:rPr>
              <a:t>ITU-D</a:t>
            </a:r>
            <a:r>
              <a:rPr lang="en-US" b="1" dirty="0">
                <a:solidFill>
                  <a:srgbClr val="FF0000"/>
                </a:solidFill>
                <a:latin typeface="Calibri" pitchFamily="34" charset="0"/>
              </a:rPr>
              <a:t> </a:t>
            </a:r>
            <a:r>
              <a:rPr lang="en-US" sz="3000" dirty="0">
                <a:solidFill>
                  <a:schemeClr val="tx2">
                    <a:lumMod val="75000"/>
                  </a:schemeClr>
                </a:solidFill>
                <a:latin typeface="Tahoma" pitchFamily="34" charset="0"/>
                <a:cs typeface="Tahoma" pitchFamily="34" charset="0"/>
              </a:rPr>
              <a:t>promotes ICT development</a:t>
            </a:r>
          </a:p>
        </p:txBody>
      </p:sp>
      <p:sp>
        <p:nvSpPr>
          <p:cNvPr id="14" name="Rectangle 2"/>
          <p:cNvSpPr txBox="1">
            <a:spLocks noChangeArrowheads="1"/>
          </p:cNvSpPr>
          <p:nvPr/>
        </p:nvSpPr>
        <p:spPr bwMode="auto">
          <a:xfrm>
            <a:off x="2303463" y="5445125"/>
            <a:ext cx="4824412" cy="1014413"/>
          </a:xfrm>
          <a:prstGeom prst="rect">
            <a:avLst/>
          </a:prstGeom>
          <a:noFill/>
          <a:ln w="9525">
            <a:noFill/>
            <a:miter lim="800000"/>
            <a:headEnd/>
            <a:tailEnd/>
          </a:ln>
        </p:spPr>
        <p:txBody>
          <a:bodyPr anchor="ctr">
            <a:spAutoFit/>
          </a:bodyPr>
          <a:lstStyle/>
          <a:p>
            <a:pPr algn="ctr" fontAlgn="auto">
              <a:spcBef>
                <a:spcPts val="0"/>
              </a:spcBef>
              <a:spcAft>
                <a:spcPts val="0"/>
              </a:spcAft>
              <a:defRPr/>
            </a:pPr>
            <a:r>
              <a:rPr lang="en-US" sz="3000" b="1" dirty="0">
                <a:solidFill>
                  <a:srgbClr val="1B5BA2"/>
                </a:solidFill>
                <a:latin typeface="+mj-lt"/>
                <a:ea typeface="+mj-ea"/>
                <a:cs typeface="+mj-cs"/>
              </a:rPr>
              <a:t>General Secretariat </a:t>
            </a:r>
            <a:r>
              <a:rPr lang="en-US" sz="3000" dirty="0">
                <a:solidFill>
                  <a:schemeClr val="tx2">
                    <a:lumMod val="75000"/>
                  </a:schemeClr>
                </a:solidFill>
                <a:latin typeface="Tahoma" pitchFamily="34" charset="0"/>
                <a:cs typeface="Tahoma" pitchFamily="34" charset="0"/>
              </a:rPr>
              <a:t>coordinates work of ITU </a:t>
            </a:r>
          </a:p>
        </p:txBody>
      </p:sp>
      <p:pic>
        <p:nvPicPr>
          <p:cNvPr id="7176" name="Picture 2" descr="http://4.bp.blogspot.com/_-dB1taiAXCQ/SE-sou68S3I/AAAAAAAAEpg/oTmoeVO1rj0/s400/manos-unidas.jpg"/>
          <p:cNvPicPr>
            <a:picLocks noChangeAspect="1" noChangeArrowheads="1"/>
          </p:cNvPicPr>
          <p:nvPr/>
        </p:nvPicPr>
        <p:blipFill>
          <a:blip r:embed="rId3">
            <a:lum bright="20000" contrast="20000"/>
            <a:extLst>
              <a:ext uri="{28A0092B-C50C-407E-A947-70E740481C1C}">
                <a14:useLocalDpi xmlns:a14="http://schemas.microsoft.com/office/drawing/2010/main" val="0"/>
              </a:ext>
            </a:extLst>
          </a:blip>
          <a:srcRect/>
          <a:stretch>
            <a:fillRect/>
          </a:stretch>
        </p:blipFill>
        <p:spPr bwMode="auto">
          <a:xfrm>
            <a:off x="2879725" y="2598738"/>
            <a:ext cx="3671888"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7"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16388" y="3354388"/>
            <a:ext cx="1200150" cy="123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8" name="Title 1"/>
          <p:cNvSpPr txBox="1">
            <a:spLocks/>
          </p:cNvSpPr>
          <p:nvPr/>
        </p:nvSpPr>
        <p:spPr bwMode="auto">
          <a:xfrm>
            <a:off x="107950" y="53975"/>
            <a:ext cx="89281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5"/>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6"/>
              </a:buBlip>
              <a:defRPr sz="2800">
                <a:solidFill>
                  <a:schemeClr val="bg2"/>
                </a:solidFill>
                <a:latin typeface="Verdana" pitchFamily="34" charset="0"/>
              </a:defRPr>
            </a:lvl2pPr>
            <a:lvl3pPr marL="1143000" indent="-228600">
              <a:spcBef>
                <a:spcPct val="20000"/>
              </a:spcBef>
              <a:buSzPct val="60000"/>
              <a:buBlip>
                <a:blip r:embed="rId5"/>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6"/>
              </a:buBlip>
              <a:defRPr sz="2000">
                <a:solidFill>
                  <a:schemeClr val="bg2"/>
                </a:solidFill>
                <a:latin typeface="Verdana" pitchFamily="34" charset="0"/>
              </a:defRPr>
            </a:lvl4pPr>
            <a:lvl5pPr marL="2057400" indent="-228600">
              <a:spcBef>
                <a:spcPct val="20000"/>
              </a:spcBef>
              <a:buSzPct val="60000"/>
              <a:buBlip>
                <a:blip r:embed="rId5"/>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5"/>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5"/>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5"/>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5"/>
              </a:buBlip>
              <a:defRPr sz="2000">
                <a:solidFill>
                  <a:schemeClr val="bg2"/>
                </a:solidFill>
                <a:latin typeface="Verdana" pitchFamily="34" charset="0"/>
              </a:defRPr>
            </a:lvl9pPr>
          </a:lstStyle>
          <a:p>
            <a:pPr algn="ctr">
              <a:spcBef>
                <a:spcPct val="0"/>
              </a:spcBef>
              <a:buSzTx/>
              <a:buFontTx/>
              <a:buNone/>
            </a:pPr>
            <a:endParaRPr lang="en-US" altLang="ja-JP" b="1">
              <a:ea typeface="MS PGothic" pitchFamily="34" charset="-128"/>
            </a:endParaRPr>
          </a:p>
        </p:txBody>
      </p:sp>
      <p:sp>
        <p:nvSpPr>
          <p:cNvPr id="7179" name="Date Placeholder 3"/>
          <p:cNvSpPr>
            <a:spLocks noGrp="1"/>
          </p:cNvSpPr>
          <p:nvPr>
            <p:ph type="dt" sz="quarter" idx="10"/>
          </p:nvPr>
        </p:nvSpPr>
        <p:spPr>
          <a:xfrm>
            <a:off x="179388" y="6453188"/>
            <a:ext cx="3609975" cy="2682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5"/>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6"/>
              </a:buBlip>
              <a:defRPr sz="2800">
                <a:solidFill>
                  <a:schemeClr val="bg2"/>
                </a:solidFill>
                <a:latin typeface="Verdana" pitchFamily="34" charset="0"/>
              </a:defRPr>
            </a:lvl2pPr>
            <a:lvl3pPr marL="1143000" indent="-228600">
              <a:spcBef>
                <a:spcPct val="20000"/>
              </a:spcBef>
              <a:buSzPct val="60000"/>
              <a:buBlip>
                <a:blip r:embed="rId5"/>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6"/>
              </a:buBlip>
              <a:defRPr sz="2000">
                <a:solidFill>
                  <a:schemeClr val="bg2"/>
                </a:solidFill>
                <a:latin typeface="Verdana" pitchFamily="34" charset="0"/>
              </a:defRPr>
            </a:lvl4pPr>
            <a:lvl5pPr marL="2057400" indent="-228600">
              <a:spcBef>
                <a:spcPct val="20000"/>
              </a:spcBef>
              <a:buSzPct val="60000"/>
              <a:buBlip>
                <a:blip r:embed="rId5"/>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5"/>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5"/>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5"/>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5"/>
              </a:buBlip>
              <a:defRPr sz="2000">
                <a:solidFill>
                  <a:schemeClr val="bg2"/>
                </a:solidFill>
                <a:latin typeface="Verdana" pitchFamily="34" charset="0"/>
              </a:defRPr>
            </a:lvl9pPr>
          </a:lstStyle>
          <a:p>
            <a:pPr>
              <a:spcBef>
                <a:spcPct val="0"/>
              </a:spcBef>
              <a:buSzTx/>
              <a:buFontTx/>
              <a:buNone/>
            </a:pPr>
            <a:r>
              <a:rPr lang="en-US" altLang="en-US" sz="1200" smtClean="0">
                <a:solidFill>
                  <a:schemeClr val="tx1"/>
                </a:solidFill>
                <a:latin typeface="Univers" pitchFamily="34" charset="0"/>
              </a:rPr>
              <a:t>Maputo, Mozambique, 14-16 April 2014</a:t>
            </a:r>
            <a:endParaRPr lang="en-US" altLang="en-US" sz="1200" dirty="0" smtClean="0">
              <a:solidFill>
                <a:schemeClr val="tx1"/>
              </a:solidFill>
              <a:latin typeface="Univers"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ja-JP" smtClean="0">
                <a:ea typeface="MS PGothic" pitchFamily="34" charset="-128"/>
              </a:rPr>
              <a:t>ITU-T Study Groups (SGs)</a:t>
            </a:r>
          </a:p>
        </p:txBody>
      </p:sp>
      <p:sp>
        <p:nvSpPr>
          <p:cNvPr id="8195" name="Content Placeholder 2"/>
          <p:cNvSpPr>
            <a:spLocks noGrp="1"/>
          </p:cNvSpPr>
          <p:nvPr>
            <p:ph idx="1"/>
          </p:nvPr>
        </p:nvSpPr>
        <p:spPr>
          <a:xfrm>
            <a:off x="457200" y="1052513"/>
            <a:ext cx="8229600" cy="5073650"/>
          </a:xfrm>
        </p:spPr>
        <p:txBody>
          <a:bodyPr/>
          <a:lstStyle/>
          <a:p>
            <a:r>
              <a:rPr lang="en-US" altLang="ja-JP" sz="1800" smtClean="0">
                <a:ea typeface="MS PGothic" pitchFamily="34" charset="-128"/>
              </a:rPr>
              <a:t>SG2: Operational aspects of service provision and telecommunications management </a:t>
            </a:r>
          </a:p>
          <a:p>
            <a:r>
              <a:rPr lang="en-US" altLang="ja-JP" sz="1800" smtClean="0">
                <a:ea typeface="MS PGothic" pitchFamily="34" charset="-128"/>
              </a:rPr>
              <a:t>SG3: Tariff and accounting principles including related telecommunication economic and policy issues </a:t>
            </a:r>
          </a:p>
          <a:p>
            <a:r>
              <a:rPr lang="en-US" altLang="ja-JP" sz="1800" smtClean="0">
                <a:ea typeface="MS PGothic" pitchFamily="34" charset="-128"/>
              </a:rPr>
              <a:t>SG5: Environment and climate change </a:t>
            </a:r>
          </a:p>
          <a:p>
            <a:r>
              <a:rPr lang="en-US" altLang="ja-JP" sz="1800" smtClean="0">
                <a:ea typeface="MS PGothic" pitchFamily="34" charset="-128"/>
              </a:rPr>
              <a:t>SG9: Television and sound transmission and integrated broadband cable networks </a:t>
            </a:r>
          </a:p>
          <a:p>
            <a:r>
              <a:rPr lang="en-US" altLang="ja-JP" sz="1800" smtClean="0">
                <a:ea typeface="MS PGothic" pitchFamily="34" charset="-128"/>
              </a:rPr>
              <a:t>SG11: Signalling requirements, protocols and test specifications </a:t>
            </a:r>
          </a:p>
          <a:p>
            <a:r>
              <a:rPr lang="en-US" altLang="ja-JP" sz="1800" smtClean="0">
                <a:ea typeface="MS PGothic" pitchFamily="34" charset="-128"/>
              </a:rPr>
              <a:t>SG12: Performance, QoS and QoE</a:t>
            </a:r>
          </a:p>
          <a:p>
            <a:r>
              <a:rPr lang="en-US" altLang="ja-JP" sz="1800" smtClean="0">
                <a:ea typeface="MS PGothic" pitchFamily="34" charset="-128"/>
              </a:rPr>
              <a:t>SG13: Future networks including cloud computing, mobile and next-generation networks </a:t>
            </a:r>
          </a:p>
          <a:p>
            <a:r>
              <a:rPr lang="en-US" altLang="ja-JP" sz="1800" smtClean="0">
                <a:ea typeface="MS PGothic" pitchFamily="34" charset="-128"/>
              </a:rPr>
              <a:t>SG15: Networks, technologies and infrastructures for transport, access and home </a:t>
            </a:r>
          </a:p>
          <a:p>
            <a:r>
              <a:rPr lang="en-US" altLang="ja-JP" sz="1800" smtClean="0">
                <a:ea typeface="MS PGothic" pitchFamily="34" charset="-128"/>
              </a:rPr>
              <a:t>SG16: Multimedia coding, systems and applications </a:t>
            </a:r>
          </a:p>
          <a:p>
            <a:r>
              <a:rPr lang="en-US" altLang="ja-JP" sz="1800" smtClean="0">
                <a:ea typeface="MS PGothic" pitchFamily="34" charset="-128"/>
              </a:rPr>
              <a:t>SG17: Security </a:t>
            </a:r>
          </a:p>
          <a:p>
            <a:r>
              <a:rPr lang="en-US" altLang="ja-JP" sz="1800" smtClean="0">
                <a:ea typeface="MS PGothic" pitchFamily="34" charset="-128"/>
              </a:rPr>
              <a:t>TSAG: Telecommunication Standardization Advisory Group</a:t>
            </a:r>
          </a:p>
        </p:txBody>
      </p:sp>
      <p:sp>
        <p:nvSpPr>
          <p:cNvPr id="7172" name="Slide Number Placeholder 3"/>
          <p:cNvSpPr>
            <a:spLocks noGrp="1"/>
          </p:cNvSpPr>
          <p:nvPr>
            <p:ph type="sldNum" sz="quarter" idx="11"/>
          </p:nvPr>
        </p:nvSpPr>
        <p:spPr>
          <a:xfrm>
            <a:off x="8532813" y="6381750"/>
            <a:ext cx="431800" cy="312738"/>
          </a:xfrm>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Verdana" pitchFamily="34" charset="0"/>
              </a:defRPr>
            </a:lvl1pPr>
            <a:lvl2pPr marL="742950" indent="-285750" eaLnBrk="0" hangingPunct="0">
              <a:defRPr sz="3200">
                <a:solidFill>
                  <a:schemeClr val="tx1"/>
                </a:solidFill>
                <a:latin typeface="Verdana" pitchFamily="34" charset="0"/>
              </a:defRPr>
            </a:lvl2pPr>
            <a:lvl3pPr marL="1143000" indent="-228600" eaLnBrk="0" hangingPunct="0">
              <a:defRPr sz="3200">
                <a:solidFill>
                  <a:schemeClr val="tx1"/>
                </a:solidFill>
                <a:latin typeface="Verdana" pitchFamily="34" charset="0"/>
              </a:defRPr>
            </a:lvl3pPr>
            <a:lvl4pPr marL="1600200" indent="-228600" eaLnBrk="0" hangingPunct="0">
              <a:defRPr sz="3200">
                <a:solidFill>
                  <a:schemeClr val="tx1"/>
                </a:solidFill>
                <a:latin typeface="Verdana" pitchFamily="34" charset="0"/>
              </a:defRPr>
            </a:lvl4pPr>
            <a:lvl5pPr marL="2057400" indent="-228600" eaLnBrk="0" hangingPunct="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lgn="l">
              <a:defRPr/>
            </a:pPr>
            <a:fld id="{6419079B-3C32-4B52-8034-07E3F8F03D1D}" type="slidenum">
              <a:rPr lang="ja-JP" altLang="en-US" sz="1400" smtClean="0">
                <a:solidFill>
                  <a:srgbClr val="0E438A"/>
                </a:solidFill>
                <a:latin typeface="+mj-lt"/>
                <a:ea typeface="MS PGothic" pitchFamily="34" charset="-128"/>
              </a:rPr>
              <a:pPr algn="l">
                <a:defRPr/>
              </a:pPr>
              <a:t>4</a:t>
            </a:fld>
            <a:endParaRPr lang="en-US" altLang="ja-JP" sz="1400" dirty="0" smtClean="0">
              <a:solidFill>
                <a:srgbClr val="0E438A"/>
              </a:solidFill>
              <a:latin typeface="+mj-lt"/>
              <a:ea typeface="MS PGothic" pitchFamily="34" charset="-128"/>
            </a:endParaRPr>
          </a:p>
        </p:txBody>
      </p:sp>
      <p:sp>
        <p:nvSpPr>
          <p:cNvPr id="8197" name="Date Placeholder 3"/>
          <p:cNvSpPr>
            <a:spLocks noGrp="1"/>
          </p:cNvSpPr>
          <p:nvPr>
            <p:ph type="dt" sz="quarter" idx="10"/>
          </p:nvPr>
        </p:nvSpPr>
        <p:spPr>
          <a:xfrm>
            <a:off x="179388" y="6453188"/>
            <a:ext cx="3609975" cy="2682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1200" smtClean="0">
                <a:solidFill>
                  <a:schemeClr val="tx1"/>
                </a:solidFill>
                <a:latin typeface="Univers" pitchFamily="34" charset="0"/>
              </a:rPr>
              <a:t>Maputo, Mozambique, 14-16 April 2014</a:t>
            </a:r>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0" y="269875"/>
            <a:ext cx="9144000" cy="1143000"/>
          </a:xfrm>
        </p:spPr>
        <p:txBody>
          <a:bodyPr/>
          <a:lstStyle/>
          <a:p>
            <a:r>
              <a:rPr lang="en-US" altLang="en-US" sz="2400" smtClean="0"/>
              <a:t>SG15: Networks, Technologies and Infrastructures for Transport, Access and Home</a:t>
            </a:r>
            <a:endParaRPr lang="en-GB" altLang="en-US" sz="2400" smtClean="0"/>
          </a:p>
        </p:txBody>
      </p:sp>
      <p:sp>
        <p:nvSpPr>
          <p:cNvPr id="8195" name="Rectangle 3"/>
          <p:cNvSpPr>
            <a:spLocks noGrp="1" noChangeArrowheads="1"/>
          </p:cNvSpPr>
          <p:nvPr>
            <p:ph type="body" idx="1"/>
          </p:nvPr>
        </p:nvSpPr>
        <p:spPr>
          <a:xfrm>
            <a:off x="250825" y="1341438"/>
            <a:ext cx="8642350" cy="5040312"/>
          </a:xfrm>
        </p:spPr>
        <p:txBody>
          <a:bodyPr/>
          <a:lstStyle/>
          <a:p>
            <a:pPr>
              <a:defRPr/>
            </a:pPr>
            <a:r>
              <a:rPr lang="en-US" altLang="en-US" sz="2000" dirty="0" smtClean="0"/>
              <a:t>Optical transport networks and access network infrastructures</a:t>
            </a:r>
          </a:p>
          <a:p>
            <a:pPr>
              <a:defRPr/>
            </a:pPr>
            <a:r>
              <a:rPr lang="en-US" altLang="ja-JP" sz="2000" dirty="0" smtClean="0">
                <a:ea typeface="MS PGothic" pitchFamily="34" charset="-128"/>
              </a:rPr>
              <a:t>Optical and other infrastructures, systems, equipment, </a:t>
            </a:r>
            <a:r>
              <a:rPr lang="en-US" altLang="ja-JP" sz="2000" dirty="0" err="1" smtClean="0">
                <a:ea typeface="MS PGothic" pitchFamily="34" charset="-128"/>
              </a:rPr>
              <a:t>fibres</a:t>
            </a:r>
            <a:r>
              <a:rPr lang="en-US" altLang="ja-JP" sz="2000" dirty="0" smtClean="0">
                <a:ea typeface="MS PGothic" pitchFamily="34" charset="-128"/>
              </a:rPr>
              <a:t>, control plane technologies</a:t>
            </a:r>
          </a:p>
          <a:p>
            <a:pPr>
              <a:defRPr/>
            </a:pPr>
            <a:r>
              <a:rPr lang="en-US" altLang="ja-JP" sz="2000" dirty="0" smtClean="0">
                <a:ea typeface="MS PGothic" pitchFamily="34" charset="-128"/>
              </a:rPr>
              <a:t>Customer premises, access, metropolitan and long haul</a:t>
            </a:r>
            <a:endParaRPr lang="en-US" altLang="en-US" sz="2000" dirty="0" smtClean="0"/>
          </a:p>
          <a:p>
            <a:pPr>
              <a:defRPr/>
            </a:pPr>
            <a:r>
              <a:rPr lang="en-US" altLang="en-US" sz="2000" dirty="0" smtClean="0"/>
              <a:t>Lead SG for: </a:t>
            </a:r>
          </a:p>
          <a:p>
            <a:pPr lvl="1">
              <a:defRPr/>
            </a:pPr>
            <a:r>
              <a:rPr lang="en-US" altLang="en-US" sz="1800" dirty="0" smtClean="0"/>
              <a:t>access network transport</a:t>
            </a:r>
          </a:p>
          <a:p>
            <a:pPr lvl="1">
              <a:defRPr/>
            </a:pPr>
            <a:r>
              <a:rPr lang="en-US" altLang="en-US" sz="1800" dirty="0" smtClean="0"/>
              <a:t>optical technology</a:t>
            </a:r>
          </a:p>
          <a:p>
            <a:pPr lvl="1">
              <a:defRPr/>
            </a:pPr>
            <a:r>
              <a:rPr lang="en-US" altLang="en-US" sz="1800" dirty="0" smtClean="0"/>
              <a:t>optical transport networks</a:t>
            </a:r>
          </a:p>
          <a:p>
            <a:pPr lvl="1">
              <a:defRPr/>
            </a:pPr>
            <a:r>
              <a:rPr lang="en-US" altLang="en-US" sz="1800" dirty="0" smtClean="0"/>
              <a:t>smart grid</a:t>
            </a:r>
          </a:p>
          <a:p>
            <a:pPr marL="457200" lvl="1" indent="0">
              <a:buFont typeface="ZapfDingbats BT" pitchFamily="18" charset="2"/>
              <a:buNone/>
              <a:defRPr/>
            </a:pPr>
            <a:endParaRPr lang="en-US" altLang="en-US" sz="1800" dirty="0" smtClean="0"/>
          </a:p>
          <a:p>
            <a:pPr marL="0" indent="0">
              <a:buFontTx/>
              <a:buNone/>
              <a:defRPr/>
            </a:pPr>
            <a:r>
              <a:rPr lang="en-US" altLang="en-US" sz="1800" dirty="0" smtClean="0"/>
              <a:t>Details are at </a:t>
            </a:r>
            <a:r>
              <a:rPr lang="en-US" altLang="en-US" sz="1800" dirty="0" smtClean="0">
                <a:hlinkClick r:id="rId2"/>
              </a:rPr>
              <a:t>http://www.itu.int/en/ITU-T/studygroups/2013-2016/15</a:t>
            </a:r>
            <a:r>
              <a:rPr lang="en-US" altLang="en-US" sz="1800" dirty="0" smtClean="0"/>
              <a:t> </a:t>
            </a:r>
            <a:endParaRPr lang="en-GB" altLang="en-US" sz="1800" dirty="0" smtClean="0"/>
          </a:p>
        </p:txBody>
      </p:sp>
      <p:sp>
        <p:nvSpPr>
          <p:cNvPr id="9220" name="Date Placeholder 3"/>
          <p:cNvSpPr>
            <a:spLocks noGrp="1"/>
          </p:cNvSpPr>
          <p:nvPr>
            <p:ph type="dt" sz="quarter" idx="10"/>
          </p:nvPr>
        </p:nvSpPr>
        <p:spPr>
          <a:xfrm>
            <a:off x="179388" y="6453188"/>
            <a:ext cx="3609975" cy="2682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r>
              <a:rPr lang="en-US" altLang="en-US" sz="1200" smtClean="0">
                <a:solidFill>
                  <a:schemeClr val="tx1"/>
                </a:solidFill>
                <a:latin typeface="Univers" pitchFamily="34" charset="0"/>
              </a:rPr>
              <a:t>Maputo, Mozambique, 14-16 April 2014</a:t>
            </a:r>
          </a:p>
        </p:txBody>
      </p:sp>
      <p:sp>
        <p:nvSpPr>
          <p:cNvPr id="2" name="Slide Number Placeholder 1"/>
          <p:cNvSpPr>
            <a:spLocks noGrp="1"/>
          </p:cNvSpPr>
          <p:nvPr>
            <p:ph type="sldNum" sz="quarter" idx="11"/>
          </p:nvPr>
        </p:nvSpPr>
        <p:spPr/>
        <p:txBody>
          <a:bodyPr/>
          <a:lstStyle/>
          <a:p>
            <a:pPr>
              <a:defRPr/>
            </a:pPr>
            <a:fld id="{787EA64D-46F1-4A82-B88B-B7775FB861F2}"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en-US" smtClean="0"/>
              <a:t>Questions under SG15</a:t>
            </a:r>
          </a:p>
        </p:txBody>
      </p:sp>
      <p:sp>
        <p:nvSpPr>
          <p:cNvPr id="10243" name="Content Placeholder 2"/>
          <p:cNvSpPr>
            <a:spLocks noGrp="1"/>
          </p:cNvSpPr>
          <p:nvPr>
            <p:ph idx="1"/>
          </p:nvPr>
        </p:nvSpPr>
        <p:spPr>
          <a:xfrm>
            <a:off x="457200" y="1125538"/>
            <a:ext cx="8229600" cy="5111750"/>
          </a:xfrm>
        </p:spPr>
        <p:txBody>
          <a:bodyPr/>
          <a:lstStyle/>
          <a:p>
            <a:r>
              <a:rPr lang="en-US" altLang="en-US" sz="1400" smtClean="0"/>
              <a:t>Q1:Coordination of access and Home Network Transport standards</a:t>
            </a:r>
          </a:p>
          <a:p>
            <a:r>
              <a:rPr lang="en-US" altLang="en-US" sz="1400" smtClean="0"/>
              <a:t>Q2: Optical systems for fibre access networks</a:t>
            </a:r>
          </a:p>
          <a:p>
            <a:r>
              <a:rPr lang="en-US" altLang="en-US" sz="1400" smtClean="0"/>
              <a:t>Q3: General characteristics of transport networks</a:t>
            </a:r>
          </a:p>
          <a:p>
            <a:r>
              <a:rPr lang="en-US" altLang="en-US" sz="1400" smtClean="0"/>
              <a:t>Q4: Broadband access over metallic conductors</a:t>
            </a:r>
          </a:p>
          <a:p>
            <a:r>
              <a:rPr lang="en-US" altLang="en-US" sz="1400" smtClean="0"/>
              <a:t>Q5: Characteristics and test methods of optical fibres and cables</a:t>
            </a:r>
          </a:p>
          <a:p>
            <a:r>
              <a:rPr lang="en-US" altLang="en-US" sz="1400" smtClean="0"/>
              <a:t>Q6: Characteristics of optical systems for terrestrial transport networks</a:t>
            </a:r>
          </a:p>
          <a:p>
            <a:r>
              <a:rPr lang="en-US" altLang="en-US" sz="1400" smtClean="0"/>
              <a:t>Q7: Characteristics of optical components and subsystems</a:t>
            </a:r>
          </a:p>
          <a:p>
            <a:r>
              <a:rPr lang="en-US" altLang="en-US" sz="1400" smtClean="0"/>
              <a:t>Q8: Characteristics of optical fibre submarine cable systems</a:t>
            </a:r>
          </a:p>
          <a:p>
            <a:r>
              <a:rPr lang="en-US" altLang="en-US" sz="1400" smtClean="0"/>
              <a:t>Q9: Transport network protection/restoration</a:t>
            </a:r>
          </a:p>
          <a:p>
            <a:r>
              <a:rPr lang="en-US" altLang="en-US" sz="1400" smtClean="0"/>
              <a:t>Q10: Interfaces, Interworking, OAM and Equipment specifications for Packet based Transport Networks</a:t>
            </a:r>
          </a:p>
          <a:p>
            <a:r>
              <a:rPr lang="en-US" altLang="en-US" sz="1400" smtClean="0"/>
              <a:t>Q11: Signal structures, interfaces, equipment functions, and interworking for transport networks</a:t>
            </a:r>
          </a:p>
          <a:p>
            <a:r>
              <a:rPr lang="en-US" altLang="en-US" sz="1400" smtClean="0"/>
              <a:t>Q12: Transport network architectures</a:t>
            </a:r>
          </a:p>
          <a:p>
            <a:r>
              <a:rPr lang="en-US" altLang="en-US" sz="1400" smtClean="0"/>
              <a:t>Q13: Network synchronization and time distribution performance</a:t>
            </a:r>
          </a:p>
          <a:p>
            <a:r>
              <a:rPr lang="en-US" altLang="en-US" sz="1400" smtClean="0"/>
              <a:t>Q14: Management and control of transport systems and equipment</a:t>
            </a:r>
          </a:p>
          <a:p>
            <a:r>
              <a:rPr lang="en-US" altLang="en-US" sz="1400" smtClean="0"/>
              <a:t>Q15: Communications for Smart Grid</a:t>
            </a:r>
          </a:p>
          <a:p>
            <a:r>
              <a:rPr lang="en-US" altLang="en-US" sz="1400" smtClean="0"/>
              <a:t>Q16: Outside plant and related indoor installation</a:t>
            </a:r>
          </a:p>
          <a:p>
            <a:r>
              <a:rPr lang="en-US" altLang="en-US" sz="1400" smtClean="0"/>
              <a:t>Q17: Maintenance and operation of optical fibre cable networks</a:t>
            </a:r>
          </a:p>
          <a:p>
            <a:r>
              <a:rPr lang="en-US" altLang="en-US" sz="1400" smtClean="0"/>
              <a:t>Q18: Broadband in-premises networking</a:t>
            </a:r>
          </a:p>
        </p:txBody>
      </p:sp>
      <p:sp>
        <p:nvSpPr>
          <p:cNvPr id="1024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1200" smtClean="0">
                <a:solidFill>
                  <a:schemeClr val="tx1"/>
                </a:solidFill>
                <a:latin typeface="Univers" pitchFamily="34" charset="0"/>
              </a:rPr>
              <a:t>Maputo, Mozambique, 14-16 April 2014</a:t>
            </a:r>
          </a:p>
        </p:txBody>
      </p:sp>
      <p:sp>
        <p:nvSpPr>
          <p:cNvPr id="10245"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fld id="{644EFCA2-FF04-4B11-8128-A54C8E98F085}" type="slidenum">
              <a:rPr lang="en-US" altLang="en-US" sz="1200" smtClean="0">
                <a:solidFill>
                  <a:schemeClr val="tx1"/>
                </a:solidFill>
              </a:rPr>
              <a:pPr>
                <a:spcBef>
                  <a:spcPct val="0"/>
                </a:spcBef>
                <a:buSzTx/>
                <a:buFontTx/>
                <a:buNone/>
              </a:pPr>
              <a:t>6</a:t>
            </a:fld>
            <a:endParaRPr lang="en-US" altLang="en-US" sz="1200" smtClean="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a:t>From recent development</a:t>
            </a:r>
            <a:endParaRPr lang="en-US" altLang="en-US" dirty="0" smtClean="0"/>
          </a:p>
        </p:txBody>
      </p:sp>
      <p:sp>
        <p:nvSpPr>
          <p:cNvPr id="13315" name="Content Placeholder 2"/>
          <p:cNvSpPr>
            <a:spLocks noGrp="1"/>
          </p:cNvSpPr>
          <p:nvPr>
            <p:ph idx="1"/>
          </p:nvPr>
        </p:nvSpPr>
        <p:spPr>
          <a:xfrm>
            <a:off x="457200" y="1052513"/>
            <a:ext cx="8229600" cy="5073650"/>
          </a:xfrm>
        </p:spPr>
        <p:txBody>
          <a:bodyPr/>
          <a:lstStyle/>
          <a:p>
            <a:r>
              <a:rPr lang="en-US" altLang="en-US" sz="2400" dirty="0" err="1" smtClean="0"/>
              <a:t>G.fast</a:t>
            </a:r>
            <a:r>
              <a:rPr lang="en-US" altLang="en-US" sz="2400" dirty="0" smtClean="0"/>
              <a:t> </a:t>
            </a:r>
            <a:r>
              <a:rPr lang="en-US" altLang="en-US" sz="2400" dirty="0"/>
              <a:t>(Fast Access to Subscriber </a:t>
            </a:r>
            <a:r>
              <a:rPr lang="en-US" altLang="en-US" sz="2400" dirty="0" smtClean="0"/>
              <a:t>Terminals) (Q4/15 and Q16/15)</a:t>
            </a:r>
          </a:p>
          <a:p>
            <a:pPr lvl="1"/>
            <a:r>
              <a:rPr lang="en-US" altLang="en-US" sz="2000" dirty="0" err="1" smtClean="0"/>
              <a:t>FTTdp</a:t>
            </a:r>
            <a:r>
              <a:rPr lang="en-US" altLang="en-US" sz="2000" dirty="0" smtClean="0"/>
              <a:t> (</a:t>
            </a:r>
            <a:r>
              <a:rPr lang="en-US" altLang="en-US" sz="2000" dirty="0" err="1" smtClean="0"/>
              <a:t>Fibre</a:t>
            </a:r>
            <a:r>
              <a:rPr lang="en-US" altLang="en-US" sz="2000" dirty="0" smtClean="0"/>
              <a:t> to the distribution point)</a:t>
            </a:r>
          </a:p>
          <a:p>
            <a:pPr lvl="1"/>
            <a:r>
              <a:rPr lang="en-US" altLang="en-US" sz="2000" dirty="0" err="1" smtClean="0"/>
              <a:t>G.fast</a:t>
            </a:r>
            <a:r>
              <a:rPr lang="en-US" altLang="en-US" sz="2000" dirty="0" smtClean="0"/>
              <a:t> transceiver aspects are under development by Q4/15</a:t>
            </a:r>
          </a:p>
          <a:p>
            <a:pPr lvl="1"/>
            <a:r>
              <a:rPr lang="en-US" altLang="en-US" sz="2000" dirty="0" err="1" smtClean="0"/>
              <a:t>G.fast</a:t>
            </a:r>
            <a:r>
              <a:rPr lang="en-US" altLang="en-US" sz="2000" dirty="0"/>
              <a:t> infrastructural aspects of </a:t>
            </a:r>
            <a:r>
              <a:rPr lang="en-US" altLang="en-US" sz="2000" dirty="0" err="1"/>
              <a:t>FTTdp</a:t>
            </a:r>
            <a:r>
              <a:rPr lang="en-US" altLang="en-US" sz="2000" dirty="0"/>
              <a:t> deployment </a:t>
            </a:r>
            <a:r>
              <a:rPr lang="en-US" altLang="en-US" sz="2000" dirty="0" smtClean="0"/>
              <a:t>is under study by Q16/15</a:t>
            </a:r>
          </a:p>
          <a:p>
            <a:r>
              <a:rPr lang="en-US" altLang="en-US" sz="2400" dirty="0" smtClean="0"/>
              <a:t>PON (Passive optical networks) (Q2/15) and optical </a:t>
            </a:r>
            <a:r>
              <a:rPr lang="en-US" altLang="en-US" sz="2400" dirty="0" err="1" smtClean="0"/>
              <a:t>fibres</a:t>
            </a:r>
            <a:r>
              <a:rPr lang="en-US" altLang="en-US" sz="2400" dirty="0" smtClean="0"/>
              <a:t> for FTTH (Q5/15)</a:t>
            </a:r>
          </a:p>
          <a:p>
            <a:pPr lvl="1"/>
            <a:r>
              <a:rPr lang="en-US" altLang="en-US" sz="2000" dirty="0" smtClean="0"/>
              <a:t>Major technology for FTTH (Fiber to the home)</a:t>
            </a:r>
          </a:p>
        </p:txBody>
      </p:sp>
      <p:sp>
        <p:nvSpPr>
          <p:cNvPr id="133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1200" smtClean="0">
                <a:solidFill>
                  <a:schemeClr val="tx1"/>
                </a:solidFill>
                <a:latin typeface="Univers" pitchFamily="34" charset="0"/>
              </a:rPr>
              <a:t>Maputo, Mozambique, 14-16 April 2014</a:t>
            </a:r>
          </a:p>
        </p:txBody>
      </p:sp>
      <p:sp>
        <p:nvSpPr>
          <p:cNvPr id="13317"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fld id="{69EF8799-2FCB-412E-B985-8E2F2A635F9A}" type="slidenum">
              <a:rPr lang="en-US" altLang="en-US" sz="1200" smtClean="0">
                <a:solidFill>
                  <a:schemeClr val="tx1"/>
                </a:solidFill>
              </a:rPr>
              <a:pPr>
                <a:spcBef>
                  <a:spcPct val="0"/>
                </a:spcBef>
                <a:buSzTx/>
                <a:buFontTx/>
                <a:buNone/>
              </a:pPr>
              <a:t>7</a:t>
            </a:fld>
            <a:endParaRPr lang="en-US" altLang="en-US" sz="1200" smtClean="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7"/>
          <p:cNvSpPr>
            <a:spLocks noGrp="1"/>
          </p:cNvSpPr>
          <p:nvPr>
            <p:ph type="ctrTitle"/>
          </p:nvPr>
        </p:nvSpPr>
        <p:spPr/>
        <p:txBody>
          <a:bodyPr/>
          <a:lstStyle/>
          <a:p>
            <a:r>
              <a:rPr lang="en-US" altLang="en-US" dirty="0" err="1" smtClean="0"/>
              <a:t>G.Fast</a:t>
            </a:r>
            <a:r>
              <a:rPr lang="en-US" altLang="en-US" dirty="0" smtClean="0"/>
              <a:t> - Fast Access to Subscriber Terminals (Q4/15)</a:t>
            </a:r>
          </a:p>
        </p:txBody>
      </p:sp>
      <p:sp>
        <p:nvSpPr>
          <p:cNvPr id="14339" name="Subtitle 8"/>
          <p:cNvSpPr>
            <a:spLocks noGrp="1"/>
          </p:cNvSpPr>
          <p:nvPr>
            <p:ph type="subTitle" idx="1"/>
          </p:nvPr>
        </p:nvSpPr>
        <p:spPr/>
        <p:txBody>
          <a:bodyPr/>
          <a:lstStyle/>
          <a:p>
            <a:endParaRPr lang="en-US" altLang="en-US" smtClean="0"/>
          </a:p>
        </p:txBody>
      </p:sp>
      <p:sp>
        <p:nvSpPr>
          <p:cNvPr id="143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1200" smtClean="0">
                <a:solidFill>
                  <a:schemeClr val="tx1"/>
                </a:solidFill>
                <a:latin typeface="Univers" pitchFamily="34" charset="0"/>
              </a:rPr>
              <a:t>Maputo, Mozambique, 14-16 April 2014</a:t>
            </a:r>
          </a:p>
        </p:txBody>
      </p:sp>
      <p:sp>
        <p:nvSpPr>
          <p:cNvPr id="14341" name="Slide Number Placeholder 4"/>
          <p:cNvSpPr>
            <a:spLocks noGrp="1"/>
          </p:cNvSpPr>
          <p:nvPr>
            <p:ph type="sldNum" sz="quarter" idx="4294967295"/>
          </p:nvPr>
        </p:nvSpPr>
        <p:spPr>
          <a:xfrm>
            <a:off x="7777163" y="6453188"/>
            <a:ext cx="1366837" cy="431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fld id="{EA0A50CC-13F8-46B2-B2C1-05BCCCFB31B6}" type="slidenum">
              <a:rPr lang="en-US" altLang="en-US" sz="1200" smtClean="0">
                <a:solidFill>
                  <a:schemeClr val="tx1"/>
                </a:solidFill>
              </a:rPr>
              <a:pPr>
                <a:spcBef>
                  <a:spcPct val="0"/>
                </a:spcBef>
                <a:buSzTx/>
                <a:buFontTx/>
                <a:buNone/>
              </a:pPr>
              <a:t>8</a:t>
            </a:fld>
            <a:endParaRPr lang="en-US" altLang="en-US" sz="1200" smtClean="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fld id="{163FAF59-0DFA-4F0F-9F82-5A5620960B7D}" type="slidenum">
              <a:rPr lang="en-US" altLang="en-US" sz="1400" smtClean="0">
                <a:solidFill>
                  <a:schemeClr val="tx1"/>
                </a:solidFill>
              </a:rPr>
              <a:pPr>
                <a:spcBef>
                  <a:spcPct val="0"/>
                </a:spcBef>
                <a:buSzTx/>
                <a:buFontTx/>
                <a:buNone/>
              </a:pPr>
              <a:t>9</a:t>
            </a:fld>
            <a:endParaRPr lang="en-US" altLang="en-US" sz="1400" smtClean="0">
              <a:solidFill>
                <a:schemeClr val="tx1"/>
              </a:solidFill>
            </a:endParaRPr>
          </a:p>
        </p:txBody>
      </p:sp>
      <p:sp>
        <p:nvSpPr>
          <p:cNvPr id="15363" name="Rectangle 2"/>
          <p:cNvSpPr>
            <a:spLocks noGrp="1" noChangeArrowheads="1"/>
          </p:cNvSpPr>
          <p:nvPr>
            <p:ph type="title"/>
          </p:nvPr>
        </p:nvSpPr>
        <p:spPr/>
        <p:txBody>
          <a:bodyPr/>
          <a:lstStyle/>
          <a:p>
            <a:r>
              <a:rPr lang="en-US" altLang="en-US" smtClean="0"/>
              <a:t/>
            </a:r>
            <a:br>
              <a:rPr lang="en-US" altLang="en-US" smtClean="0"/>
            </a:br>
            <a:r>
              <a:rPr lang="en-US" altLang="en-US" smtClean="0"/>
              <a:t>What is FTTdp ?</a:t>
            </a:r>
          </a:p>
        </p:txBody>
      </p:sp>
      <p:sp>
        <p:nvSpPr>
          <p:cNvPr id="6149" name="Rectangle 3"/>
          <p:cNvSpPr>
            <a:spLocks noGrp="1" noChangeArrowheads="1"/>
          </p:cNvSpPr>
          <p:nvPr>
            <p:ph type="body" idx="1"/>
          </p:nvPr>
        </p:nvSpPr>
        <p:spPr>
          <a:xfrm>
            <a:off x="457200" y="1700213"/>
            <a:ext cx="8229600" cy="4249737"/>
          </a:xfrm>
        </p:spPr>
        <p:txBody>
          <a:bodyPr/>
          <a:lstStyle/>
          <a:p>
            <a:pPr>
              <a:defRPr/>
            </a:pPr>
            <a:r>
              <a:rPr lang="en-GB" sz="2800" dirty="0" smtClean="0"/>
              <a:t>A broadband access solution taking fibre to a distribution point (</a:t>
            </a:r>
            <a:r>
              <a:rPr lang="en-GB" sz="2800" dirty="0" err="1" smtClean="0"/>
              <a:t>FTTdp</a:t>
            </a:r>
            <a:r>
              <a:rPr lang="en-GB" sz="2800" dirty="0" smtClean="0"/>
              <a:t>) very close to the customers premises, with total wire length to the customers’ transceiver up to 250m.</a:t>
            </a:r>
          </a:p>
          <a:p>
            <a:pPr lvl="1">
              <a:defRPr/>
            </a:pPr>
            <a:r>
              <a:rPr lang="en-GB" sz="2400" dirty="0" smtClean="0">
                <a:ea typeface="+mn-ea"/>
                <a:cs typeface="+mn-cs"/>
              </a:rPr>
              <a:t>It is expected that the bulk of the loop lengths may be in the order 30 to 50m. On 30 m loops, aggregate data rates up to at least 500 Mb/s should be supported on a single pair.</a:t>
            </a:r>
            <a:endParaRPr lang="en-US" sz="2400" dirty="0" smtClean="0"/>
          </a:p>
        </p:txBody>
      </p:sp>
      <p:sp>
        <p:nvSpPr>
          <p:cNvPr id="15365" name="Date Placeholder 3"/>
          <p:cNvSpPr>
            <a:spLocks noGrp="1"/>
          </p:cNvSpPr>
          <p:nvPr>
            <p:ph type="dt" sz="quarter" idx="10"/>
          </p:nvPr>
        </p:nvSpPr>
        <p:spPr>
          <a:xfrm>
            <a:off x="179388" y="6453188"/>
            <a:ext cx="3609975" cy="2682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r>
              <a:rPr lang="en-US" altLang="en-US" sz="1200" smtClean="0">
                <a:solidFill>
                  <a:schemeClr val="tx1"/>
                </a:solidFill>
                <a:latin typeface="Univers" pitchFamily="34" charset="0"/>
              </a:rPr>
              <a:t>Maputo, Mozambique, 14-16 April 2014</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TU-e">
  <a:themeElements>
    <a:clrScheme name="ITU-e 3">
      <a:dk1>
        <a:srgbClr val="000000"/>
      </a:dk1>
      <a:lt1>
        <a:srgbClr val="FFFFFF"/>
      </a:lt1>
      <a:dk2>
        <a:srgbClr val="000000"/>
      </a:dk2>
      <a:lt2>
        <a:srgbClr val="000099"/>
      </a:lt2>
      <a:accent1>
        <a:srgbClr val="FFCC00"/>
      </a:accent1>
      <a:accent2>
        <a:srgbClr val="3333CC"/>
      </a:accent2>
      <a:accent3>
        <a:srgbClr val="FFFFFF"/>
      </a:accent3>
      <a:accent4>
        <a:srgbClr val="000000"/>
      </a:accent4>
      <a:accent5>
        <a:srgbClr val="FFE2AA"/>
      </a:accent5>
      <a:accent6>
        <a:srgbClr val="2D2DB9"/>
      </a:accent6>
      <a:hlink>
        <a:srgbClr val="3399FF"/>
      </a:hlink>
      <a:folHlink>
        <a:srgbClr val="5F5F5F"/>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000000"/>
        </a:dk1>
        <a:lt1>
          <a:srgbClr val="FFFFFF"/>
        </a:lt1>
        <a:dk2>
          <a:srgbClr val="000000"/>
        </a:dk2>
        <a:lt2>
          <a:srgbClr val="0000FF"/>
        </a:lt2>
        <a:accent1>
          <a:srgbClr val="00CC99"/>
        </a:accent1>
        <a:accent2>
          <a:srgbClr val="3333CC"/>
        </a:accent2>
        <a:accent3>
          <a:srgbClr val="FFFFFF"/>
        </a:accent3>
        <a:accent4>
          <a:srgbClr val="000000"/>
        </a:accent4>
        <a:accent5>
          <a:srgbClr val="AAE2CA"/>
        </a:accent5>
        <a:accent6>
          <a:srgbClr val="2D2DB9"/>
        </a:accent6>
        <a:hlink>
          <a:srgbClr val="3399FF"/>
        </a:hlink>
        <a:folHlink>
          <a:srgbClr val="9999FF"/>
        </a:folHlink>
      </a:clrScheme>
      <a:clrMap bg1="lt1" tx1="dk1" bg2="lt2" tx2="dk2" accent1="accent1" accent2="accent2" accent3="accent3" accent4="accent4" accent5="accent5" accent6="accent6" hlink="hlink" folHlink="folHlink"/>
    </a:extraClrScheme>
    <a:extraClrScheme>
      <a:clrScheme name="ITU-e 3">
        <a:dk1>
          <a:srgbClr val="000000"/>
        </a:dk1>
        <a:lt1>
          <a:srgbClr val="FFFFFF"/>
        </a:lt1>
        <a:dk2>
          <a:srgbClr val="000000"/>
        </a:dk2>
        <a:lt2>
          <a:srgbClr val="000099"/>
        </a:lt2>
        <a:accent1>
          <a:srgbClr val="FFCC00"/>
        </a:accent1>
        <a:accent2>
          <a:srgbClr val="3333CC"/>
        </a:accent2>
        <a:accent3>
          <a:srgbClr val="FFFFFF"/>
        </a:accent3>
        <a:accent4>
          <a:srgbClr val="000000"/>
        </a:accent4>
        <a:accent5>
          <a:srgbClr val="FFE2AA"/>
        </a:accent5>
        <a:accent6>
          <a:srgbClr val="2D2DB9"/>
        </a:accent6>
        <a:hlink>
          <a:srgbClr val="3399FF"/>
        </a:hlink>
        <a:folHlink>
          <a:srgbClr val="5F5F5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DE235A1C32222409603D880470446DA" ma:contentTypeVersion="1" ma:contentTypeDescription="Create a new document." ma:contentTypeScope="" ma:versionID="98f1a2bddcfa72dc2b0839474b2713ab">
  <xsd:schema xmlns:xsd="http://www.w3.org/2001/XMLSchema" xmlns:xs="http://www.w3.org/2001/XMLSchema" xmlns:p="http://schemas.microsoft.com/office/2006/metadata/properties" xmlns:ns1="http://schemas.microsoft.com/sharepoint/v3" targetNamespace="http://schemas.microsoft.com/office/2006/metadata/properties" ma:root="true" ma:fieldsID="b228988b49dc108baf44788243a63e3a"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D7F8BBF-D9A6-48CE-951A-661BD858970B}"/>
</file>

<file path=customXml/itemProps2.xml><?xml version="1.0" encoding="utf-8"?>
<ds:datastoreItem xmlns:ds="http://schemas.openxmlformats.org/officeDocument/2006/customXml" ds:itemID="{EE6AFE13-C586-42DB-A6E2-D3E41F217374}"/>
</file>

<file path=customXml/itemProps3.xml><?xml version="1.0" encoding="utf-8"?>
<ds:datastoreItem xmlns:ds="http://schemas.openxmlformats.org/officeDocument/2006/customXml" ds:itemID="{C31470BD-0081-43BE-967D-012EE4E16890}"/>
</file>

<file path=docProps/app.xml><?xml version="1.0" encoding="utf-8"?>
<Properties xmlns="http://schemas.openxmlformats.org/officeDocument/2006/extended-properties" xmlns:vt="http://schemas.openxmlformats.org/officeDocument/2006/docPropsVTypes">
  <Template>ITU-e</Template>
  <TotalTime>0</TotalTime>
  <Words>1806</Words>
  <Application>Microsoft Office PowerPoint</Application>
  <PresentationFormat>On-screen Show (4:3)</PresentationFormat>
  <Paragraphs>332</Paragraphs>
  <Slides>26</Slides>
  <Notes>10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ITU-e</vt:lpstr>
      <vt:lpstr>Standardization activities on optical access transport systems in ITU-T SG15</vt:lpstr>
      <vt:lpstr>Overview</vt:lpstr>
      <vt:lpstr>ITU consists of three sectors and General Secretariat</vt:lpstr>
      <vt:lpstr>ITU-T Study Groups (SGs)</vt:lpstr>
      <vt:lpstr>SG15: Networks, Technologies and Infrastructures for Transport, Access and Home</vt:lpstr>
      <vt:lpstr>Questions under SG15</vt:lpstr>
      <vt:lpstr>From recent development</vt:lpstr>
      <vt:lpstr>G.Fast - Fast Access to Subscriber Terminals (Q4/15)</vt:lpstr>
      <vt:lpstr> What is FTTdp ?</vt:lpstr>
      <vt:lpstr>  FTTdp/G.fast “raison d’être”</vt:lpstr>
      <vt:lpstr>  Applications</vt:lpstr>
      <vt:lpstr>Service rate performance targets</vt:lpstr>
      <vt:lpstr>Migration example</vt:lpstr>
      <vt:lpstr>Standards time-line</vt:lpstr>
      <vt:lpstr>  Standards body cooperation</vt:lpstr>
      <vt:lpstr>PON (Passive Optical Networks) (Q2/15) and optical fibres for FTTH (Q5/15)</vt:lpstr>
      <vt:lpstr>PON Evolution</vt:lpstr>
      <vt:lpstr>Capacity Trend for PON</vt:lpstr>
      <vt:lpstr>G-PON: Widely deployed</vt:lpstr>
      <vt:lpstr>XG-PON</vt:lpstr>
      <vt:lpstr>XG-PON system (ITU-T G.987 series)  coexisting with G-PON</vt:lpstr>
      <vt:lpstr>NG-PON2</vt:lpstr>
      <vt:lpstr>NG-PON2 Wavelength Plans (ITU-T G.989.2 – under approval progress)</vt:lpstr>
      <vt:lpstr>Evolution in the recommendation for Recommendation ITU-T G.652 fibers</vt:lpstr>
      <vt:lpstr>Evolution in the recommendation for Recommendation ITU-T G.657 fibers</vt:lpstr>
      <vt:lpstr>Thank you!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2014-04-11T10:26:57Z</dcterms:created>
  <dcterms:modified xsi:type="dcterms:W3CDTF">2014-04-11T10:27:13Z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0x010100EDE235A1C32222409603D880470446DA</vt:lpwstr>
  </property>
</Properties>
</file>