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9" r:id="rId2"/>
    <p:sldMasterId id="2147483701" r:id="rId3"/>
  </p:sldMasterIdLst>
  <p:notesMasterIdLst>
    <p:notesMasterId r:id="rId37"/>
  </p:notesMasterIdLst>
  <p:sldIdLst>
    <p:sldId id="262" r:id="rId4"/>
    <p:sldId id="332" r:id="rId5"/>
    <p:sldId id="333" r:id="rId6"/>
    <p:sldId id="334" r:id="rId7"/>
    <p:sldId id="345" r:id="rId8"/>
    <p:sldId id="337" r:id="rId9"/>
    <p:sldId id="331" r:id="rId10"/>
    <p:sldId id="348" r:id="rId11"/>
    <p:sldId id="342" r:id="rId12"/>
    <p:sldId id="341" r:id="rId13"/>
    <p:sldId id="346" r:id="rId14"/>
    <p:sldId id="344" r:id="rId15"/>
    <p:sldId id="325" r:id="rId16"/>
    <p:sldId id="340" r:id="rId17"/>
    <p:sldId id="338" r:id="rId18"/>
    <p:sldId id="355" r:id="rId19"/>
    <p:sldId id="336" r:id="rId20"/>
    <p:sldId id="343" r:id="rId21"/>
    <p:sldId id="347" r:id="rId22"/>
    <p:sldId id="294" r:id="rId23"/>
    <p:sldId id="328" r:id="rId24"/>
    <p:sldId id="324" r:id="rId25"/>
    <p:sldId id="349" r:id="rId26"/>
    <p:sldId id="350" r:id="rId27"/>
    <p:sldId id="353" r:id="rId28"/>
    <p:sldId id="356" r:id="rId29"/>
    <p:sldId id="357" r:id="rId30"/>
    <p:sldId id="358" r:id="rId31"/>
    <p:sldId id="351" r:id="rId32"/>
    <p:sldId id="352" r:id="rId33"/>
    <p:sldId id="354" r:id="rId34"/>
    <p:sldId id="330" r:id="rId35"/>
    <p:sldId id="266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28"/>
    <a:srgbClr val="18CFD8"/>
    <a:srgbClr val="00CCFF"/>
    <a:srgbClr val="0099CC"/>
    <a:srgbClr val="C1C1C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84" autoAdjust="0"/>
  </p:normalViewPr>
  <p:slideViewPr>
    <p:cSldViewPr snapToObjects="1" showGuides="1">
      <p:cViewPr>
        <p:scale>
          <a:sx n="100" d="100"/>
          <a:sy n="100" d="100"/>
        </p:scale>
        <p:origin x="-702" y="66"/>
      </p:cViewPr>
      <p:guideLst>
        <p:guide orient="horz" pos="2160"/>
        <p:guide pos="45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0" d="100"/>
          <a:sy n="60" d="100"/>
        </p:scale>
        <p:origin x="-2748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2Mbps%20braodband%20spe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.dunand\Desktop\qos%20reports%20averaging%2003%20March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r>
              <a:rPr lang="en-US" sz="1600" b="1" dirty="0">
                <a:solidFill>
                  <a:schemeClr val="bg2"/>
                </a:solidFill>
              </a:rPr>
              <a:t>Service performance </a:t>
            </a:r>
            <a:r>
              <a:rPr lang="en-US" sz="1600" b="1" dirty="0" smtClean="0">
                <a:solidFill>
                  <a:schemeClr val="bg2"/>
                </a:solidFill>
              </a:rPr>
              <a:t>evolution</a:t>
            </a:r>
          </a:p>
          <a:p>
            <a:pPr>
              <a:defRPr sz="1600" b="1">
                <a:solidFill>
                  <a:schemeClr val="bg2"/>
                </a:solidFill>
              </a:defRPr>
            </a:pPr>
            <a:r>
              <a:rPr lang="en-US" sz="1600" b="1" dirty="0" smtClean="0">
                <a:solidFill>
                  <a:schemeClr val="bg2"/>
                </a:solidFill>
              </a:rPr>
              <a:t>(</a:t>
            </a:r>
            <a:r>
              <a:rPr lang="en-US" sz="1600" b="1" dirty="0">
                <a:solidFill>
                  <a:schemeClr val="bg2"/>
                </a:solidFill>
              </a:rPr>
              <a:t>industry average)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0301153650457412"/>
          <c:y val="0.30246294061760381"/>
          <c:w val="0.48485135457877743"/>
          <c:h val="0.5327147008569254"/>
        </c:manualLayout>
      </c:layout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Download Mbps</c:v>
                </c:pt>
              </c:strCache>
            </c:strRef>
          </c:tx>
          <c:marker>
            <c:symbol val="none"/>
          </c:marker>
          <c:cat>
            <c:numRef>
              <c:f>Sheet1!$B$3:$D$3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1.1700000000000002</c:v>
                </c:pt>
                <c:pt idx="1">
                  <c:v>1.56</c:v>
                </c:pt>
                <c:pt idx="2">
                  <c:v>1.6400000000000001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Upload Mbps</c:v>
                </c:pt>
              </c:strCache>
            </c:strRef>
          </c:tx>
          <c:spPr>
            <a:ln>
              <a:solidFill>
                <a:schemeClr val="bg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Sheet1!$B$3:$D$3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0.34000000000000008</c:v>
                </c:pt>
                <c:pt idx="1">
                  <c:v>0.34000000000000008</c:v>
                </c:pt>
                <c:pt idx="2">
                  <c:v>0.65000000000000013</c:v>
                </c:pt>
              </c:numCache>
            </c:numRef>
          </c:val>
        </c:ser>
        <c:dLbls/>
        <c:marker val="1"/>
        <c:axId val="70480256"/>
        <c:axId val="70481792"/>
      </c:lineChart>
      <c:catAx>
        <c:axId val="70480256"/>
        <c:scaling>
          <c:orientation val="minMax"/>
        </c:scaling>
        <c:axPos val="b"/>
        <c:numFmt formatCode="General" sourceLinked="1"/>
        <c:majorTickMark val="none"/>
        <c:tickLblPos val="nextTo"/>
        <c:crossAx val="70481792"/>
        <c:crosses val="autoZero"/>
        <c:auto val="1"/>
        <c:lblAlgn val="ctr"/>
        <c:lblOffset val="100"/>
      </c:catAx>
      <c:valAx>
        <c:axId val="70481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Mbps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048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67534760080183"/>
          <c:y val="0.4580218014959479"/>
          <c:w val="0.3253246523991985"/>
          <c:h val="0.21646881211037225"/>
        </c:manualLayout>
      </c:layout>
      <c:txPr>
        <a:bodyPr/>
        <a:lstStyle/>
        <a:p>
          <a:pPr>
            <a:defRPr sz="1400">
              <a:solidFill>
                <a:schemeClr val="bg2"/>
              </a:solidFill>
            </a:defRPr>
          </a:pPr>
          <a:endParaRPr lang="af-ZA"/>
        </a:p>
      </c:txPr>
    </c:legend>
    <c:plotVisOnly val="1"/>
    <c:dispBlanksAs val="gap"/>
  </c:chart>
  <c:txPr>
    <a:bodyPr/>
    <a:lstStyle/>
    <a:p>
      <a:pPr>
        <a:defRPr sz="1800"/>
      </a:pPr>
      <a:endParaRPr lang="af-Z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r>
              <a:rPr lang="en-US" sz="1400" b="1" dirty="0">
                <a:solidFill>
                  <a:schemeClr val="bg2"/>
                </a:solidFill>
              </a:rPr>
              <a:t>Internet -Account complaint rate</a:t>
            </a:r>
          </a:p>
        </c:rich>
      </c:tx>
    </c:title>
    <c:plotArea>
      <c:layout>
        <c:manualLayout>
          <c:layoutTarget val="inner"/>
          <c:xMode val="edge"/>
          <c:yMode val="edge"/>
          <c:x val="0.13054755633352572"/>
          <c:y val="0.24673611652826341"/>
          <c:w val="0.81609279772231857"/>
          <c:h val="0.53658434627341189"/>
        </c:manualLayout>
      </c:layout>
      <c:lineChart>
        <c:grouping val="standard"/>
        <c:ser>
          <c:idx val="0"/>
          <c:order val="0"/>
          <c:marker>
            <c:symbol val="none"/>
          </c:marker>
          <c:dLbls>
            <c:delete val="1"/>
          </c:dLbls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2'!$F$16:$Q$16</c:f>
              <c:numCache>
                <c:formatCode>0.00%</c:formatCode>
                <c:ptCount val="12"/>
                <c:pt idx="0">
                  <c:v>1.1120313246594201E-2</c:v>
                </c:pt>
                <c:pt idx="1">
                  <c:v>9.8736866928803499E-3</c:v>
                </c:pt>
                <c:pt idx="2">
                  <c:v>7.1051745581496815E-3</c:v>
                </c:pt>
                <c:pt idx="3">
                  <c:v>7.8660690122262979E-3</c:v>
                </c:pt>
                <c:pt idx="4">
                  <c:v>1.0846543569666123E-2</c:v>
                </c:pt>
                <c:pt idx="5">
                  <c:v>1.037803200709248E-2</c:v>
                </c:pt>
                <c:pt idx="6">
                  <c:v>1.6066228978174779E-2</c:v>
                </c:pt>
                <c:pt idx="7">
                  <c:v>1.7139947152259624E-2</c:v>
                </c:pt>
                <c:pt idx="8">
                  <c:v>9.118053274153123E-3</c:v>
                </c:pt>
                <c:pt idx="9">
                  <c:v>8.6479744876486932E-3</c:v>
                </c:pt>
                <c:pt idx="10">
                  <c:v>4.9113326610518929E-3</c:v>
                </c:pt>
                <c:pt idx="11">
                  <c:v>7.3692072227902576E-3</c:v>
                </c:pt>
              </c:numCache>
            </c:numRef>
          </c:val>
        </c:ser>
        <c:dLbls>
          <c:showVal val="1"/>
        </c:dLbls>
        <c:marker val="1"/>
        <c:axId val="70727552"/>
        <c:axId val="70729088"/>
      </c:lineChart>
      <c:catAx>
        <c:axId val="70727552"/>
        <c:scaling>
          <c:orientation val="minMax"/>
        </c:scaling>
        <c:axPos val="b"/>
        <c:majorTickMark val="none"/>
        <c:tickLblPos val="nextTo"/>
        <c:crossAx val="70729088"/>
        <c:crosses val="autoZero"/>
        <c:auto val="1"/>
        <c:lblAlgn val="ctr"/>
        <c:lblOffset val="100"/>
      </c:catAx>
      <c:valAx>
        <c:axId val="70729088"/>
        <c:scaling>
          <c:orientation val="minMax"/>
        </c:scaling>
        <c:axPos val="l"/>
        <c:majorGridlines/>
        <c:numFmt formatCode="0.00%" sourceLinked="0"/>
        <c:majorTickMark val="none"/>
        <c:tickLblPos val="nextTo"/>
        <c:crossAx val="7072755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r>
              <a:rPr lang="en-US" sz="1400">
                <a:solidFill>
                  <a:schemeClr val="bg2"/>
                </a:solidFill>
              </a:rPr>
              <a:t>Internet Account complaint resolution time (days)</a:t>
            </a:r>
          </a:p>
        </c:rich>
      </c:tx>
    </c:title>
    <c:plotArea>
      <c:layout/>
      <c:lineChart>
        <c:grouping val="standard"/>
        <c:ser>
          <c:idx val="0"/>
          <c:order val="0"/>
          <c:marker>
            <c:symbol val="none"/>
          </c:marker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2'!$F$42:$Q$42</c:f>
              <c:numCache>
                <c:formatCode>General</c:formatCode>
                <c:ptCount val="12"/>
                <c:pt idx="0">
                  <c:v>1.7377692958332684</c:v>
                </c:pt>
                <c:pt idx="1">
                  <c:v>1.5447695600334588</c:v>
                </c:pt>
                <c:pt idx="2">
                  <c:v>1.591030147564839</c:v>
                </c:pt>
                <c:pt idx="3">
                  <c:v>1.3187949578327143</c:v>
                </c:pt>
                <c:pt idx="4">
                  <c:v>1.8360594224258673</c:v>
                </c:pt>
                <c:pt idx="5">
                  <c:v>1.6030941797322968</c:v>
                </c:pt>
                <c:pt idx="6">
                  <c:v>2.3594037845950981</c:v>
                </c:pt>
                <c:pt idx="7">
                  <c:v>1.7823137890454515</c:v>
                </c:pt>
                <c:pt idx="8">
                  <c:v>1.9051376287194046</c:v>
                </c:pt>
                <c:pt idx="9">
                  <c:v>1.9365548809094517</c:v>
                </c:pt>
                <c:pt idx="10">
                  <c:v>3.1466623814873991</c:v>
                </c:pt>
                <c:pt idx="11">
                  <c:v>3.4386720931308639</c:v>
                </c:pt>
              </c:numCache>
            </c:numRef>
          </c:val>
        </c:ser>
        <c:dLbls/>
        <c:marker val="1"/>
        <c:axId val="70774784"/>
        <c:axId val="70776320"/>
      </c:lineChart>
      <c:catAx>
        <c:axId val="70774784"/>
        <c:scaling>
          <c:orientation val="minMax"/>
        </c:scaling>
        <c:axPos val="b"/>
        <c:tickLblPos val="nextTo"/>
        <c:crossAx val="70776320"/>
        <c:crosses val="autoZero"/>
        <c:auto val="1"/>
        <c:lblAlgn val="ctr"/>
        <c:lblOffset val="100"/>
      </c:catAx>
      <c:valAx>
        <c:axId val="70776320"/>
        <c:scaling>
          <c:orientation val="minMax"/>
        </c:scaling>
        <c:axPos val="l"/>
        <c:majorGridlines/>
        <c:numFmt formatCode="General" sourceLinked="1"/>
        <c:tickLblPos val="nextTo"/>
        <c:crossAx val="7077478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r>
              <a:rPr lang="en-US" sz="1400" dirty="0">
                <a:solidFill>
                  <a:schemeClr val="bg2"/>
                </a:solidFill>
              </a:rPr>
              <a:t>Fault rate - Internet</a:t>
            </a:r>
          </a:p>
        </c:rich>
      </c:tx>
      <c:layout>
        <c:manualLayout>
          <c:xMode val="edge"/>
          <c:yMode val="edge"/>
          <c:x val="0.23159704650995369"/>
          <c:y val="0"/>
        </c:manualLayout>
      </c:layout>
    </c:title>
    <c:plotArea>
      <c:layout>
        <c:manualLayout>
          <c:layoutTarget val="inner"/>
          <c:xMode val="edge"/>
          <c:yMode val="edge"/>
          <c:x val="0.11531437661953688"/>
          <c:y val="0.18427088028022101"/>
          <c:w val="0.79384002096248774"/>
          <c:h val="0.61990408955595466"/>
        </c:manualLayout>
      </c:layout>
      <c:lineChart>
        <c:grouping val="standard"/>
        <c:ser>
          <c:idx val="0"/>
          <c:order val="0"/>
          <c:marker>
            <c:symbol val="none"/>
          </c:marker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2'!$F$89:$Q$89</c:f>
              <c:numCache>
                <c:formatCode>0.00%</c:formatCode>
                <c:ptCount val="12"/>
                <c:pt idx="0">
                  <c:v>3.2125297028688708E-2</c:v>
                </c:pt>
                <c:pt idx="1">
                  <c:v>3.2258311511878246E-2</c:v>
                </c:pt>
                <c:pt idx="2">
                  <c:v>3.0648388496761683E-2</c:v>
                </c:pt>
                <c:pt idx="3">
                  <c:v>2.6479340511304305E-2</c:v>
                </c:pt>
                <c:pt idx="4">
                  <c:v>2.3543790826597445E-2</c:v>
                </c:pt>
                <c:pt idx="5">
                  <c:v>2.9685903171435414E-2</c:v>
                </c:pt>
                <c:pt idx="6">
                  <c:v>3.2985699096758581E-2</c:v>
                </c:pt>
                <c:pt idx="7">
                  <c:v>2.8515268398988609E-2</c:v>
                </c:pt>
                <c:pt idx="8">
                  <c:v>0.13020000000000001</c:v>
                </c:pt>
                <c:pt idx="9">
                  <c:v>0.1401</c:v>
                </c:pt>
                <c:pt idx="10">
                  <c:v>0.12826283830011842</c:v>
                </c:pt>
                <c:pt idx="11">
                  <c:v>0.11574363980314309</c:v>
                </c:pt>
              </c:numCache>
            </c:numRef>
          </c:val>
        </c:ser>
        <c:dLbls/>
        <c:marker val="1"/>
        <c:axId val="70842624"/>
        <c:axId val="71053312"/>
      </c:lineChart>
      <c:catAx>
        <c:axId val="70842624"/>
        <c:scaling>
          <c:orientation val="minMax"/>
        </c:scaling>
        <c:axPos val="b"/>
        <c:tickLblPos val="nextTo"/>
        <c:crossAx val="71053312"/>
        <c:crosses val="autoZero"/>
        <c:auto val="1"/>
        <c:lblAlgn val="ctr"/>
        <c:lblOffset val="100"/>
      </c:catAx>
      <c:valAx>
        <c:axId val="71053312"/>
        <c:scaling>
          <c:orientation val="minMax"/>
        </c:scaling>
        <c:axPos val="l"/>
        <c:majorGridlines/>
        <c:numFmt formatCode="0.00%" sourceLinked="1"/>
        <c:tickLblPos val="nextTo"/>
        <c:crossAx val="7084262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r>
              <a:rPr lang="en-US" sz="1400">
                <a:solidFill>
                  <a:schemeClr val="bg2"/>
                </a:solidFill>
              </a:rPr>
              <a:t>Fault repair time - Internet</a:t>
            </a:r>
            <a:r>
              <a:rPr lang="en-US" sz="1400" baseline="0">
                <a:solidFill>
                  <a:schemeClr val="bg2"/>
                </a:solidFill>
              </a:rPr>
              <a:t> (hours)</a:t>
            </a:r>
            <a:endParaRPr lang="en-US" sz="140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6772895407124341"/>
          <c:y val="0"/>
        </c:manualLayout>
      </c:layout>
    </c:title>
    <c:plotArea>
      <c:layout>
        <c:manualLayout>
          <c:layoutTarget val="inner"/>
          <c:xMode val="edge"/>
          <c:yMode val="edge"/>
          <c:x val="7.9169394738699092E-2"/>
          <c:y val="0.17989156540506768"/>
          <c:w val="0.69848030384097659"/>
          <c:h val="0.62281305808247389"/>
        </c:manualLayout>
      </c:layout>
      <c:lineChart>
        <c:grouping val="standard"/>
        <c:ser>
          <c:idx val="0"/>
          <c:order val="0"/>
          <c:marker>
            <c:symbol val="none"/>
          </c:marker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2'!$F$105:$Q$105</c:f>
              <c:numCache>
                <c:formatCode>General</c:formatCode>
                <c:ptCount val="12"/>
                <c:pt idx="0" formatCode="0.00">
                  <c:v>20.0071858708605</c:v>
                </c:pt>
                <c:pt idx="1">
                  <c:v>19.677520115980883</c:v>
                </c:pt>
                <c:pt idx="2">
                  <c:v>22.927301518366239</c:v>
                </c:pt>
                <c:pt idx="3">
                  <c:v>27.436598349790223</c:v>
                </c:pt>
                <c:pt idx="4">
                  <c:v>27.485054107296225</c:v>
                </c:pt>
                <c:pt idx="5">
                  <c:v>41.537554877463151</c:v>
                </c:pt>
                <c:pt idx="6">
                  <c:v>84.605323775035956</c:v>
                </c:pt>
                <c:pt idx="7">
                  <c:v>42.256168922204537</c:v>
                </c:pt>
                <c:pt idx="8">
                  <c:v>23.356911950637837</c:v>
                </c:pt>
                <c:pt idx="9">
                  <c:v>25.13417092977533</c:v>
                </c:pt>
                <c:pt idx="10">
                  <c:v>28.408700357290712</c:v>
                </c:pt>
                <c:pt idx="11">
                  <c:v>27.022489788579225</c:v>
                </c:pt>
              </c:numCache>
            </c:numRef>
          </c:val>
        </c:ser>
        <c:dLbls/>
        <c:marker val="1"/>
        <c:axId val="71082368"/>
        <c:axId val="71083904"/>
      </c:lineChart>
      <c:catAx>
        <c:axId val="71082368"/>
        <c:scaling>
          <c:orientation val="minMax"/>
        </c:scaling>
        <c:axPos val="b"/>
        <c:tickLblPos val="nextTo"/>
        <c:crossAx val="71083904"/>
        <c:crosses val="autoZero"/>
        <c:auto val="1"/>
        <c:lblAlgn val="ctr"/>
        <c:lblOffset val="100"/>
      </c:catAx>
      <c:valAx>
        <c:axId val="71083904"/>
        <c:scaling>
          <c:orientation val="minMax"/>
        </c:scaling>
        <c:axPos val="l"/>
        <c:majorGridlines/>
        <c:numFmt formatCode="0.00" sourceLinked="1"/>
        <c:tickLblPos val="nextTo"/>
        <c:crossAx val="7108236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r>
              <a:rPr lang="en-US" sz="1400" baseline="0">
                <a:solidFill>
                  <a:schemeClr val="bg2"/>
                </a:solidFill>
              </a:rPr>
              <a:t>Service supply time -  Internet (days)</a:t>
            </a:r>
            <a:r>
              <a:rPr lang="en-US" sz="1400">
                <a:solidFill>
                  <a:schemeClr val="bg2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1555171315956601"/>
          <c:y val="0"/>
        </c:manualLayout>
      </c:layout>
    </c:title>
    <c:plotArea>
      <c:layout>
        <c:manualLayout>
          <c:layoutTarget val="inner"/>
          <c:xMode val="edge"/>
          <c:yMode val="edge"/>
          <c:x val="8.0668442181314692E-2"/>
          <c:y val="0.18427088028022101"/>
          <c:w val="0.74848413752060061"/>
          <c:h val="0.65213374646195543"/>
        </c:manualLayout>
      </c:layout>
      <c:lineChart>
        <c:grouping val="standard"/>
        <c:ser>
          <c:idx val="0"/>
          <c:order val="0"/>
          <c:marker>
            <c:symbol val="none"/>
          </c:marker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2'!$F$131:$Q$131</c:f>
              <c:numCache>
                <c:formatCode>General</c:formatCode>
                <c:ptCount val="12"/>
                <c:pt idx="0" formatCode="0.00">
                  <c:v>3.5848705088972013</c:v>
                </c:pt>
                <c:pt idx="1">
                  <c:v>1.7646030490056439</c:v>
                </c:pt>
                <c:pt idx="2">
                  <c:v>1.6209241793026081</c:v>
                </c:pt>
                <c:pt idx="3">
                  <c:v>1.7324675713408892</c:v>
                </c:pt>
                <c:pt idx="4">
                  <c:v>1.4696830346681757</c:v>
                </c:pt>
                <c:pt idx="5">
                  <c:v>1.6344839939024391</c:v>
                </c:pt>
                <c:pt idx="6">
                  <c:v>3.4479573594650073</c:v>
                </c:pt>
                <c:pt idx="7">
                  <c:v>2.4366302577368981</c:v>
                </c:pt>
                <c:pt idx="8">
                  <c:v>4.6411253856942505</c:v>
                </c:pt>
                <c:pt idx="9">
                  <c:v>2.418325198490173</c:v>
                </c:pt>
                <c:pt idx="10">
                  <c:v>1.6682900104213194</c:v>
                </c:pt>
                <c:pt idx="11">
                  <c:v>1.7110817781823697</c:v>
                </c:pt>
              </c:numCache>
            </c:numRef>
          </c:val>
        </c:ser>
        <c:dLbls/>
        <c:marker val="1"/>
        <c:axId val="70876160"/>
        <c:axId val="70890240"/>
      </c:lineChart>
      <c:catAx>
        <c:axId val="70876160"/>
        <c:scaling>
          <c:orientation val="minMax"/>
        </c:scaling>
        <c:axPos val="b"/>
        <c:tickLblPos val="nextTo"/>
        <c:crossAx val="70890240"/>
        <c:crosses val="autoZero"/>
        <c:auto val="1"/>
        <c:lblAlgn val="ctr"/>
        <c:lblOffset val="100"/>
      </c:catAx>
      <c:valAx>
        <c:axId val="70890240"/>
        <c:scaling>
          <c:orientation val="minMax"/>
        </c:scaling>
        <c:axPos val="l"/>
        <c:majorGridlines/>
        <c:numFmt formatCode="0.00" sourceLinked="1"/>
        <c:tickLblPos val="nextTo"/>
        <c:crossAx val="7087616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af-ZA"/>
  <c:chart>
    <c:title>
      <c:tx>
        <c:rich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r>
              <a:rPr lang="en-US" sz="1400">
                <a:solidFill>
                  <a:schemeClr val="bg2"/>
                </a:solidFill>
              </a:rPr>
              <a:t>Service supply time - Telephone line Residential (days) </a:t>
            </a:r>
          </a:p>
        </c:rich>
      </c:tx>
      <c:layout>
        <c:manualLayout>
          <c:xMode val="edge"/>
          <c:yMode val="edge"/>
          <c:x val="0.11152755112643173"/>
          <c:y val="0.12002086418070747"/>
        </c:manualLayout>
      </c:layout>
    </c:title>
    <c:plotArea>
      <c:layout>
        <c:manualLayout>
          <c:layoutTarget val="inner"/>
          <c:xMode val="edge"/>
          <c:yMode val="edge"/>
          <c:x val="5.9126201124492628E-2"/>
          <c:y val="0.28050615224774378"/>
          <c:w val="0.75535748540611491"/>
          <c:h val="0.51781915636464459"/>
        </c:manualLayout>
      </c:layout>
      <c:lineChart>
        <c:grouping val="standard"/>
        <c:ser>
          <c:idx val="0"/>
          <c:order val="0"/>
          <c:marker>
            <c:symbol val="none"/>
          </c:marker>
          <c:trendline>
            <c:trendlineType val="linear"/>
          </c:trendline>
          <c:cat>
            <c:strRef>
              <c:f>'averaging trask 2'!$F$2:$Q$2</c:f>
              <c:strCache>
                <c:ptCount val="12"/>
                <c:pt idx="0">
                  <c:v>q1 2011</c:v>
                </c:pt>
                <c:pt idx="1">
                  <c:v>q2 2011</c:v>
                </c:pt>
                <c:pt idx="2">
                  <c:v>q3 2011</c:v>
                </c:pt>
                <c:pt idx="3">
                  <c:v>q4 2011</c:v>
                </c:pt>
                <c:pt idx="4">
                  <c:v>q1 2012</c:v>
                </c:pt>
                <c:pt idx="5">
                  <c:v>q2 2012</c:v>
                </c:pt>
                <c:pt idx="6">
                  <c:v>q3 2012</c:v>
                </c:pt>
                <c:pt idx="7">
                  <c:v>q4 2012</c:v>
                </c:pt>
                <c:pt idx="8">
                  <c:v>q1 2013</c:v>
                </c:pt>
                <c:pt idx="9">
                  <c:v>q2 2013</c:v>
                </c:pt>
                <c:pt idx="10">
                  <c:v>q3 2013</c:v>
                </c:pt>
                <c:pt idx="11">
                  <c:v>q4 2013</c:v>
                </c:pt>
              </c:strCache>
            </c:strRef>
          </c:cat>
          <c:val>
            <c:numRef>
              <c:f>'averaging trask 2'!$F$122:$Q$122</c:f>
              <c:numCache>
                <c:formatCode>General</c:formatCode>
                <c:ptCount val="12"/>
                <c:pt idx="0" formatCode="0.00">
                  <c:v>5.0306886219877596</c:v>
                </c:pt>
                <c:pt idx="1">
                  <c:v>1.9432716825282816</c:v>
                </c:pt>
                <c:pt idx="2">
                  <c:v>1.8153998655913977</c:v>
                </c:pt>
                <c:pt idx="3">
                  <c:v>1.9254566935549577</c:v>
                </c:pt>
                <c:pt idx="4">
                  <c:v>2.0442910203189859</c:v>
                </c:pt>
                <c:pt idx="5">
                  <c:v>2.3325946228138861</c:v>
                </c:pt>
                <c:pt idx="6">
                  <c:v>2.0723155796069497</c:v>
                </c:pt>
                <c:pt idx="7">
                  <c:v>1.9407364612511675</c:v>
                </c:pt>
                <c:pt idx="8">
                  <c:v>2.4784850553785458</c:v>
                </c:pt>
                <c:pt idx="9">
                  <c:v>2.6051437216338877</c:v>
                </c:pt>
                <c:pt idx="10">
                  <c:v>1.7903138678052426</c:v>
                </c:pt>
                <c:pt idx="11">
                  <c:v>2.3975036121934949</c:v>
                </c:pt>
              </c:numCache>
            </c:numRef>
          </c:val>
        </c:ser>
        <c:dLbls/>
        <c:marker val="1"/>
        <c:axId val="72823936"/>
        <c:axId val="72825472"/>
      </c:lineChart>
      <c:catAx>
        <c:axId val="72823936"/>
        <c:scaling>
          <c:orientation val="minMax"/>
        </c:scaling>
        <c:axPos val="b"/>
        <c:tickLblPos val="nextTo"/>
        <c:crossAx val="72825472"/>
        <c:crosses val="autoZero"/>
        <c:auto val="1"/>
        <c:lblAlgn val="ctr"/>
        <c:lblOffset val="100"/>
      </c:catAx>
      <c:valAx>
        <c:axId val="72825472"/>
        <c:scaling>
          <c:orientation val="minMax"/>
        </c:scaling>
        <c:axPos val="l"/>
        <c:majorGridlines/>
        <c:numFmt formatCode="0.00" sourceLinked="1"/>
        <c:tickLblPos val="nextTo"/>
        <c:crossAx val="7282393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6E86D-A5E1-44CD-9E9B-FD5218BE919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D0D57-2B35-4A4E-ABC7-5262A007BD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32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8F9675-E8A3-4D09-88C0-3E766109D823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4701" y="333830"/>
            <a:ext cx="509119" cy="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36031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12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31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11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07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30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8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4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19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3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78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16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15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6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287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53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0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00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5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41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491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580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81D0-B73E-424C-A53D-48F3633ECDD2}" type="datetimeFigureOut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4/2/2014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3E4E2-6C44-8F41-8D36-44C00C47B2B6}" type="slidenum">
              <a:rPr lang="en-US" smtClean="0">
                <a:solidFill>
                  <a:srgbClr val="99999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9999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5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7760" y="5517232"/>
            <a:ext cx="167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2014 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209" y="908720"/>
            <a:ext cx="6851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cap="all" dirty="0" smtClean="0">
                <a:solidFill>
                  <a:srgbClr val="FF0000"/>
                </a:solidFill>
                <a:latin typeface="Calibri"/>
                <a:cs typeface="Calibri"/>
              </a:rPr>
              <a:t>Bahrain Experience with </a:t>
            </a:r>
          </a:p>
          <a:p>
            <a:pPr algn="ctr"/>
            <a:r>
              <a:rPr lang="en-US" sz="4800" cap="all" dirty="0" smtClean="0">
                <a:solidFill>
                  <a:srgbClr val="FF0000"/>
                </a:solidFill>
                <a:latin typeface="Calibri"/>
                <a:cs typeface="Calibri"/>
              </a:rPr>
              <a:t>Broadband Quality of Service</a:t>
            </a: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3163" y="4823602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Dunand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745" y="1844824"/>
            <a:ext cx="6457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Test methodology – multiple tested services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41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Fixed Broadband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558" y="2708920"/>
            <a:ext cx="7556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Measurements performed by the Authority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652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6289375"/>
              </p:ext>
            </p:extLst>
          </p:nvPr>
        </p:nvGraphicFramePr>
        <p:xfrm>
          <a:off x="1619672" y="1988841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419132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2864"/>
            <a:ext cx="2346449" cy="346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1957" y="1879063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January 2014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97281" y="1907540"/>
            <a:ext cx="2323216" cy="3946916"/>
            <a:chOff x="3597281" y="1907540"/>
            <a:chExt cx="2323216" cy="394691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281" y="2392864"/>
              <a:ext cx="2323216" cy="346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95936" y="1907540"/>
              <a:ext cx="1543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February 2014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6176" y="1916832"/>
            <a:ext cx="2334832" cy="3937624"/>
            <a:chOff x="6156176" y="1916832"/>
            <a:chExt cx="2334832" cy="393762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392864"/>
              <a:ext cx="2334832" cy="346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26626" y="1916832"/>
              <a:ext cx="1309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March 2014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3848" y="2996952"/>
            <a:ext cx="4755474" cy="2376264"/>
            <a:chOff x="3203848" y="2996952"/>
            <a:chExt cx="4755474" cy="237626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203848" y="2996952"/>
              <a:ext cx="2160240" cy="0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99082" y="2996952"/>
              <a:ext cx="2160240" cy="2376264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03848" y="3717032"/>
            <a:ext cx="4755474" cy="1944216"/>
            <a:chOff x="3203848" y="3717032"/>
            <a:chExt cx="4755474" cy="194421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203848" y="4005064"/>
              <a:ext cx="2160240" cy="1656184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814738" y="3717032"/>
              <a:ext cx="2144584" cy="247831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51137" y="6237312"/>
            <a:ext cx="389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Performance is a </a:t>
            </a:r>
            <a:r>
              <a:rPr lang="en-US" b="1" dirty="0" smtClean="0">
                <a:solidFill>
                  <a:srgbClr val="0070C0"/>
                </a:solidFill>
              </a:rPr>
              <a:t>dynamic phenomena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406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57" y="1733161"/>
            <a:ext cx="7508285" cy="422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8450" y="4581128"/>
            <a:ext cx="142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January 2014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24h view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5105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43135"/>
            <a:ext cx="7451973" cy="418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450" y="4581128"/>
            <a:ext cx="142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January 2014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Continuous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4360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060" y="4936689"/>
            <a:ext cx="477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Choice of results presentation is very important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36" y="1964499"/>
            <a:ext cx="3754142" cy="21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490" y="1996400"/>
            <a:ext cx="3778324" cy="212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3026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70779"/>
            <a:ext cx="2071278" cy="3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2576" y="4574490"/>
            <a:ext cx="125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Focus on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one day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5992"/>
            <a:ext cx="5616624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44468"/>
            <a:ext cx="1733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7033"/>
            <a:ext cx="1905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32780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70779"/>
            <a:ext cx="2071278" cy="3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Performance of a 2 Mbps fixed Broadband service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6146" name="Picture 2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46" y="1670779"/>
            <a:ext cx="7496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79912" y="3933056"/>
            <a:ext cx="5398593" cy="2251888"/>
            <a:chOff x="3779912" y="3933056"/>
            <a:chExt cx="5398593" cy="2251888"/>
          </a:xfrm>
        </p:grpSpPr>
        <p:sp>
          <p:nvSpPr>
            <p:cNvPr id="3" name="TextBox 2"/>
            <p:cNvSpPr txBox="1"/>
            <p:nvPr/>
          </p:nvSpPr>
          <p:spPr>
            <a:xfrm>
              <a:off x="4538517" y="5538613"/>
              <a:ext cx="4639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bg2"/>
                  </a:solidFill>
                </a:rPr>
                <a:t>FALCON </a:t>
              </a:r>
              <a:r>
                <a:rPr lang="en-US" dirty="0">
                  <a:solidFill>
                    <a:schemeClr val="bg2"/>
                  </a:solidFill>
                </a:rPr>
                <a:t>cable fiber break </a:t>
              </a:r>
              <a:r>
                <a:rPr lang="en-US" dirty="0" smtClean="0">
                  <a:solidFill>
                    <a:schemeClr val="bg2"/>
                  </a:solidFill>
                </a:rPr>
                <a:t>between </a:t>
              </a:r>
              <a:r>
                <a:rPr lang="en-US" dirty="0">
                  <a:solidFill>
                    <a:schemeClr val="bg2"/>
                  </a:solidFill>
                </a:rPr>
                <a:t>Egypt and </a:t>
              </a:r>
              <a:endParaRPr lang="en-US" dirty="0" smtClean="0">
                <a:solidFill>
                  <a:schemeClr val="bg2"/>
                </a:solidFill>
              </a:endParaRPr>
            </a:p>
            <a:p>
              <a:pPr lvl="0"/>
              <a:r>
                <a:rPr lang="en-US" dirty="0" smtClean="0">
                  <a:solidFill>
                    <a:schemeClr val="bg2"/>
                  </a:solidFill>
                </a:rPr>
                <a:t>Oman about 10 Km </a:t>
              </a:r>
              <a:r>
                <a:rPr lang="en-US" dirty="0">
                  <a:solidFill>
                    <a:schemeClr val="bg2"/>
                  </a:solidFill>
                </a:rPr>
                <a:t>from </a:t>
              </a:r>
              <a:r>
                <a:rPr lang="en-US" dirty="0" smtClean="0">
                  <a:solidFill>
                    <a:schemeClr val="bg2"/>
                  </a:solidFill>
                </a:rPr>
                <a:t>Cable </a:t>
              </a:r>
              <a:r>
                <a:rPr lang="en-US" dirty="0">
                  <a:solidFill>
                    <a:schemeClr val="bg2"/>
                  </a:solidFill>
                </a:rPr>
                <a:t>Landing Station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3779912" y="3933056"/>
              <a:ext cx="1207182" cy="1605557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22497" y="4274169"/>
            <a:ext cx="106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Focus on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o</a:t>
            </a:r>
            <a:r>
              <a:rPr lang="en-US" dirty="0" smtClean="0">
                <a:solidFill>
                  <a:schemeClr val="bg2"/>
                </a:solidFill>
              </a:rPr>
              <a:t>ne day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77112"/>
            <a:ext cx="35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Counter-intuitive performance can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be detected an analyzed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0217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Fixed Broadband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290" y="2708920"/>
            <a:ext cx="732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Measurements provided by the Operators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652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A small clarification before we start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8800"/>
            <a:ext cx="8001000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32982" y="2871009"/>
            <a:ext cx="2658669" cy="713040"/>
            <a:chOff x="3932982" y="2871009"/>
            <a:chExt cx="2658669" cy="71304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3932982" y="3212976"/>
              <a:ext cx="677118" cy="37107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560774" y="2871009"/>
              <a:ext cx="2030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Kingdom of Bahrain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64538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Billing (ETSI EG 207 769 &amp; 5.9)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5190711"/>
              </p:ext>
            </p:extLst>
          </p:nvPr>
        </p:nvGraphicFramePr>
        <p:xfrm>
          <a:off x="75181" y="1628800"/>
          <a:ext cx="4510768" cy="267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4112543"/>
              </p:ext>
            </p:extLst>
          </p:nvPr>
        </p:nvGraphicFramePr>
        <p:xfrm>
          <a:off x="4585949" y="1523193"/>
          <a:ext cx="3895725" cy="267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4901125"/>
            <a:ext cx="361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Last two quarters increase is driven </a:t>
            </a:r>
          </a:p>
          <a:p>
            <a:r>
              <a:rPr lang="en-US" dirty="0">
                <a:solidFill>
                  <a:schemeClr val="bg2"/>
                </a:solidFill>
              </a:rPr>
              <a:t>b</a:t>
            </a:r>
            <a:r>
              <a:rPr lang="en-US" dirty="0" smtClean="0">
                <a:solidFill>
                  <a:schemeClr val="bg2"/>
                </a:solidFill>
              </a:rPr>
              <a:t>y incumbent longer resolution time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630" y="4869160"/>
            <a:ext cx="3496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Temporary peak linked with WiMax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radio network issue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867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Faults (ETSI EG 201 769 &amp; 5.2)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8826333"/>
              </p:ext>
            </p:extLst>
          </p:nvPr>
        </p:nvGraphicFramePr>
        <p:xfrm>
          <a:off x="26778" y="1556792"/>
          <a:ext cx="4526879" cy="281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036437"/>
              </p:ext>
            </p:extLst>
          </p:nvPr>
        </p:nvGraphicFramePr>
        <p:xfrm>
          <a:off x="4399081" y="1556792"/>
          <a:ext cx="5001012" cy="2841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6056" y="4901125"/>
            <a:ext cx="334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Peak due to radio frequency issue</a:t>
            </a:r>
          </a:p>
          <a:p>
            <a:r>
              <a:rPr lang="en-US" dirty="0">
                <a:solidFill>
                  <a:schemeClr val="bg2"/>
                </a:solidFill>
              </a:rPr>
              <a:t>w</a:t>
            </a:r>
            <a:r>
              <a:rPr lang="en-US" dirty="0" smtClean="0">
                <a:solidFill>
                  <a:schemeClr val="bg2"/>
                </a:solidFill>
              </a:rPr>
              <a:t>ith one WiMax network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902" y="4624124"/>
            <a:ext cx="288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Step due to WiMax fault rate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ndustry average without </a:t>
            </a:r>
          </a:p>
          <a:p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he ISP remains below 5%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90701" y="3396343"/>
            <a:ext cx="1306286" cy="106878"/>
          </a:xfrm>
          <a:custGeom>
            <a:avLst/>
            <a:gdLst>
              <a:gd name="connsiteX0" fmla="*/ 0 w 1306286"/>
              <a:gd name="connsiteY0" fmla="*/ 106878 h 106878"/>
              <a:gd name="connsiteX1" fmla="*/ 403761 w 1306286"/>
              <a:gd name="connsiteY1" fmla="*/ 35626 h 106878"/>
              <a:gd name="connsiteX2" fmla="*/ 819398 w 1306286"/>
              <a:gd name="connsiteY2" fmla="*/ 95002 h 106878"/>
              <a:gd name="connsiteX3" fmla="*/ 1306286 w 1306286"/>
              <a:gd name="connsiteY3" fmla="*/ 0 h 10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6" h="106878">
                <a:moveTo>
                  <a:pt x="0" y="106878"/>
                </a:moveTo>
                <a:cubicBezTo>
                  <a:pt x="133597" y="72241"/>
                  <a:pt x="267195" y="37605"/>
                  <a:pt x="403761" y="35626"/>
                </a:cubicBezTo>
                <a:cubicBezTo>
                  <a:pt x="540327" y="33647"/>
                  <a:pt x="668977" y="100940"/>
                  <a:pt x="819398" y="95002"/>
                </a:cubicBezTo>
                <a:cubicBezTo>
                  <a:pt x="969819" y="89064"/>
                  <a:pt x="1138052" y="44532"/>
                  <a:pt x="1306286" y="0"/>
                </a:cubicBezTo>
              </a:path>
            </a:pathLst>
          </a:cu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1366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Service supply time (ETSI EG 769 &amp; 5.3)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0727255"/>
              </p:ext>
            </p:extLst>
          </p:nvPr>
        </p:nvGraphicFramePr>
        <p:xfrm>
          <a:off x="146500" y="1556792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2563692"/>
              </p:ext>
            </p:extLst>
          </p:nvPr>
        </p:nvGraphicFramePr>
        <p:xfrm>
          <a:off x="4355976" y="1156849"/>
          <a:ext cx="5235648" cy="328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498251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Used as comparison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200" y="4950728"/>
            <a:ext cx="401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Volatility with WiMax technology change</a:t>
            </a:r>
          </a:p>
          <a:p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 smtClean="0">
                <a:solidFill>
                  <a:schemeClr val="bg2"/>
                </a:solidFill>
              </a:rPr>
              <a:t>nd some radio frequency issues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1630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27584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Telecom operators in the Kingdom of Bahrain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48" y="1585246"/>
            <a:ext cx="7849052" cy="486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12160" y="1226330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9148" y="2420888"/>
            <a:ext cx="2813136" cy="4032448"/>
            <a:chOff x="609148" y="2420888"/>
            <a:chExt cx="2813136" cy="4032448"/>
          </a:xfrm>
        </p:grpSpPr>
        <p:sp>
          <p:nvSpPr>
            <p:cNvPr id="8" name="Rectangle 7"/>
            <p:cNvSpPr/>
            <p:nvPr/>
          </p:nvSpPr>
          <p:spPr>
            <a:xfrm>
              <a:off x="609148" y="6021288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560" y="2420888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560" y="6237312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633009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Broadband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558" y="2708920"/>
            <a:ext cx="7556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Measurements performed by the Authority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891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service coverage compliance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5" name="Picture 3" descr="Drive_test_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630" y="1674089"/>
            <a:ext cx="27469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74088"/>
            <a:ext cx="5817149" cy="240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2066" y="4160174"/>
            <a:ext cx="456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audit </a:t>
            </a:r>
            <a:r>
              <a:rPr lang="en-US" dirty="0" smtClean="0">
                <a:solidFill>
                  <a:schemeClr val="bg2"/>
                </a:solidFill>
              </a:rPr>
              <a:t>consisted </a:t>
            </a:r>
            <a:r>
              <a:rPr lang="en-US" dirty="0">
                <a:solidFill>
                  <a:schemeClr val="bg2"/>
                </a:solidFill>
              </a:rPr>
              <a:t>of a </a:t>
            </a:r>
            <a:r>
              <a:rPr lang="en-US" u="sng" dirty="0">
                <a:solidFill>
                  <a:schemeClr val="bg2"/>
                </a:solidFill>
              </a:rPr>
              <a:t>drive test </a:t>
            </a:r>
            <a:r>
              <a:rPr lang="en-US" dirty="0">
                <a:solidFill>
                  <a:schemeClr val="bg2"/>
                </a:solidFill>
              </a:rPr>
              <a:t>throughout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pre-defined path </a:t>
            </a:r>
            <a:r>
              <a:rPr lang="en-US" dirty="0">
                <a:solidFill>
                  <a:schemeClr val="bg2"/>
                </a:solidFill>
              </a:rPr>
              <a:t>to measure the </a:t>
            </a:r>
            <a:r>
              <a:rPr lang="en-US" u="sng" dirty="0">
                <a:solidFill>
                  <a:schemeClr val="bg2"/>
                </a:solidFill>
              </a:rPr>
              <a:t>outdoor </a:t>
            </a:r>
            <a:endParaRPr lang="en-US" u="sng" dirty="0" smtClean="0">
              <a:solidFill>
                <a:schemeClr val="bg2"/>
              </a:solidFill>
            </a:endParaRPr>
          </a:p>
          <a:p>
            <a:r>
              <a:rPr lang="en-US" u="sng" dirty="0" smtClean="0">
                <a:solidFill>
                  <a:schemeClr val="bg2"/>
                </a:solidFill>
              </a:rPr>
              <a:t>coverage </a:t>
            </a:r>
            <a:r>
              <a:rPr lang="en-US" dirty="0">
                <a:solidFill>
                  <a:schemeClr val="bg2"/>
                </a:solidFill>
              </a:rPr>
              <a:t>of the </a:t>
            </a:r>
            <a:r>
              <a:rPr lang="en-US" dirty="0" smtClean="0">
                <a:solidFill>
                  <a:schemeClr val="bg2"/>
                </a:solidFill>
              </a:rPr>
              <a:t>population in the Kingdom via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 </a:t>
            </a:r>
            <a:r>
              <a:rPr lang="en-US" u="sng" dirty="0" smtClean="0">
                <a:solidFill>
                  <a:schemeClr val="bg2"/>
                </a:solidFill>
              </a:rPr>
              <a:t>accessibility test.</a:t>
            </a:r>
            <a:endParaRPr lang="en-US" u="sng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69415" y="4819347"/>
            <a:ext cx="2432125" cy="1864510"/>
            <a:chOff x="5205283" y="4899738"/>
            <a:chExt cx="2432125" cy="18645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283" y="4899738"/>
              <a:ext cx="2432125" cy="186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10684" y="5249366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50" y="5646978"/>
            <a:ext cx="4450039" cy="9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7497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Broadband service access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823" y="4365104"/>
            <a:ext cx="282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Year on year data allows for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performance comparison</a:t>
            </a:r>
            <a:endParaRPr lang="en-US" u="sng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314" y="1484783"/>
            <a:ext cx="7153172" cy="173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5467" y="3562207"/>
            <a:ext cx="5186536" cy="2496698"/>
            <a:chOff x="635467" y="3562207"/>
            <a:chExt cx="5186536" cy="249669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14" y="3562207"/>
              <a:ext cx="4694806" cy="245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5467" y="5517232"/>
              <a:ext cx="5186536" cy="541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673068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834" y="1700808"/>
            <a:ext cx="4203166" cy="260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Broadband service performance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51" y="5217660"/>
            <a:ext cx="823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Performance is tested for HTTP and FTP also this is usually transparent to the end user</a:t>
            </a:r>
            <a:endParaRPr lang="en-US" u="sng" dirty="0">
              <a:solidFill>
                <a:schemeClr val="bg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96" y="1553800"/>
            <a:ext cx="5026311" cy="27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42917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096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Broadband service performance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067429"/>
            <a:ext cx="576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Test environment choice can lead to very different results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1305" y="1610098"/>
            <a:ext cx="5092824" cy="2827014"/>
            <a:chOff x="1703781" y="1692115"/>
            <a:chExt cx="6191597" cy="365509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781" y="1692115"/>
              <a:ext cx="6191597" cy="365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452320" y="3212976"/>
              <a:ext cx="36004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126" y="3231956"/>
            <a:ext cx="754565" cy="4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0408" y="2156588"/>
            <a:ext cx="2626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Dongle test performed to: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Server in Bahrain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Server in India 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No congestion on links or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Mobile network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929330"/>
            <a:ext cx="831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Default dongle TCP window size used impacting performance due to increased latency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to reach server in India i.e. link idle while waiting acknowledgment packet.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Performance improved by increase of the TCP window size.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551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Mobile Broadband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90" y="2708920"/>
            <a:ext cx="732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Measurements provided by the Operators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2783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Some context information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9738" y="2780928"/>
            <a:ext cx="30701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765 Km2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1.2 Million inhabitants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11 Million visitors in 2012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Island </a:t>
            </a:r>
            <a:r>
              <a:rPr lang="en-US" dirty="0">
                <a:solidFill>
                  <a:schemeClr val="bg2"/>
                </a:solidFill>
              </a:rPr>
              <a:t>= surrounded by </a:t>
            </a:r>
            <a:r>
              <a:rPr lang="en-US" dirty="0" smtClean="0">
                <a:solidFill>
                  <a:schemeClr val="bg2"/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&amp; surrounded by neighbors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Average Temp 30 C (Peak 50 C)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Home US </a:t>
            </a:r>
            <a:r>
              <a:rPr lang="en-US" dirty="0">
                <a:solidFill>
                  <a:schemeClr val="bg2"/>
                </a:solidFill>
              </a:rPr>
              <a:t>Navy 5</a:t>
            </a:r>
            <a:r>
              <a:rPr lang="en-US" baseline="30000" dirty="0">
                <a:solidFill>
                  <a:schemeClr val="bg2"/>
                </a:solidFill>
              </a:rPr>
              <a:t>th</a:t>
            </a:r>
            <a:r>
              <a:rPr lang="en-US" dirty="0">
                <a:solidFill>
                  <a:schemeClr val="bg2"/>
                </a:solidFill>
              </a:rPr>
              <a:t> Fleet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3501008"/>
            <a:ext cx="3672408" cy="1588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id:image009.png@01CF3148.D4B82D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12" y="1556792"/>
            <a:ext cx="4368001" cy="464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9596"/>
            <a:ext cx="4109360" cy="252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26117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Unsuccessful call setup 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35394"/>
            <a:ext cx="799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percentage of unsuccessful calls has decreased to become in average below 1%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1860092"/>
            <a:ext cx="4176464" cy="2505012"/>
            <a:chOff x="179512" y="1860092"/>
            <a:chExt cx="4176464" cy="2505012"/>
          </a:xfrm>
        </p:grpSpPr>
        <p:pic>
          <p:nvPicPr>
            <p:cNvPr id="1026" name="Chart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60092"/>
              <a:ext cx="4176464" cy="250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3528" y="1984138"/>
              <a:ext cx="3489833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Mobile to Fixe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99992" y="1844824"/>
            <a:ext cx="4176464" cy="2520280"/>
            <a:chOff x="4499992" y="1844824"/>
            <a:chExt cx="4176464" cy="2520280"/>
          </a:xfrm>
        </p:grpSpPr>
        <p:pic>
          <p:nvPicPr>
            <p:cNvPr id="1027" name="Chart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44824"/>
              <a:ext cx="4176464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54575" y="1860092"/>
              <a:ext cx="3489833" cy="488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Mobile to Mobile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06081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Dropped calls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199" y="4950728"/>
            <a:ext cx="78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percentage of dropped calls is slightly higher however remains well below 1%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1772816"/>
            <a:ext cx="3994348" cy="2232249"/>
            <a:chOff x="539552" y="1916833"/>
            <a:chExt cx="3778324" cy="2088232"/>
          </a:xfrm>
        </p:grpSpPr>
        <p:pic>
          <p:nvPicPr>
            <p:cNvPr id="2050" name="Chart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916833"/>
              <a:ext cx="3778324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22127" y="1988840"/>
              <a:ext cx="3489833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Mobile to Fixe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9624" y="1742445"/>
            <a:ext cx="3976831" cy="2213606"/>
            <a:chOff x="4699625" y="1887845"/>
            <a:chExt cx="3778324" cy="2068206"/>
          </a:xfrm>
        </p:grpSpPr>
        <p:pic>
          <p:nvPicPr>
            <p:cNvPr id="2051" name="Chart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625" y="1887845"/>
              <a:ext cx="3778324" cy="206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26583" y="1988840"/>
              <a:ext cx="3489833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Mobile to Mobile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10128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4013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1006"/>
            <a:ext cx="2590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3387"/>
            <a:ext cx="1872208" cy="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368" y="1377036"/>
            <a:ext cx="1368152" cy="5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316" y="4221088"/>
            <a:ext cx="3420225" cy="24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8050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795" y="2348880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6000" b="1" dirty="0" smtClean="0">
                <a:solidFill>
                  <a:schemeClr val="accent2"/>
                </a:solidFill>
                <a:latin typeface="Calibri"/>
                <a:cs typeface="Calibri"/>
              </a:rPr>
              <a:t>Thank You..!</a:t>
            </a:r>
          </a:p>
        </p:txBody>
      </p:sp>
      <p:pic>
        <p:nvPicPr>
          <p:cNvPr id="4" name="Picture 3" descr="invesment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16016" y="1796540"/>
            <a:ext cx="36322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27584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Telecom operators in the Kingdom of Bahrain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48" y="1585246"/>
            <a:ext cx="7849052" cy="486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164288" y="1196752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09148" y="1988840"/>
            <a:ext cx="2813136" cy="4464496"/>
            <a:chOff x="609148" y="1988840"/>
            <a:chExt cx="2813136" cy="4464496"/>
          </a:xfrm>
        </p:grpSpPr>
        <p:sp>
          <p:nvSpPr>
            <p:cNvPr id="2" name="Rectangle 1"/>
            <p:cNvSpPr/>
            <p:nvPr/>
          </p:nvSpPr>
          <p:spPr>
            <a:xfrm>
              <a:off x="609148" y="1988840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560" y="3429000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560" y="2420888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560" y="3861048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1560" y="4221088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560" y="4437112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5085184"/>
              <a:ext cx="2810724" cy="144016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1560" y="6237312"/>
              <a:ext cx="2810724" cy="21602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506159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Fixed Broadband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8637" y="2708920"/>
            <a:ext cx="3225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Test methodology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652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2934"/>
            <a:ext cx="9128399" cy="41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Service view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19672" y="2965594"/>
            <a:ext cx="3528392" cy="2128882"/>
            <a:chOff x="1619672" y="2965594"/>
            <a:chExt cx="3528392" cy="2128882"/>
          </a:xfrm>
        </p:grpSpPr>
        <p:sp>
          <p:nvSpPr>
            <p:cNvPr id="15" name="TextBox 14"/>
            <p:cNvSpPr txBox="1"/>
            <p:nvPr/>
          </p:nvSpPr>
          <p:spPr>
            <a:xfrm>
              <a:off x="1924914" y="2965594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Access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19672" y="4725144"/>
              <a:ext cx="3528392" cy="369332"/>
              <a:chOff x="1619672" y="5147900"/>
              <a:chExt cx="3528392" cy="36933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619672" y="5517232"/>
                <a:ext cx="3528392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886840" y="5147900"/>
                <a:ext cx="994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Network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01594" y="3008466"/>
            <a:ext cx="538930" cy="1061786"/>
            <a:chOff x="547118" y="3231310"/>
            <a:chExt cx="538930" cy="1061786"/>
          </a:xfrm>
        </p:grpSpPr>
        <p:sp>
          <p:nvSpPr>
            <p:cNvPr id="10" name="TextBox 9"/>
            <p:cNvSpPr txBox="1"/>
            <p:nvPr/>
          </p:nvSpPr>
          <p:spPr>
            <a:xfrm>
              <a:off x="547118" y="323131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CPE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61567" y="3789040"/>
              <a:ext cx="310033" cy="50405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1056290" y="2420888"/>
            <a:ext cx="3531476" cy="1883098"/>
          </a:xfrm>
          <a:custGeom>
            <a:avLst/>
            <a:gdLst>
              <a:gd name="connsiteX0" fmla="*/ 0 w 3531476"/>
              <a:gd name="connsiteY0" fmla="*/ 1213944 h 1418896"/>
              <a:gd name="connsiteX1" fmla="*/ 78827 w 3531476"/>
              <a:gd name="connsiteY1" fmla="*/ 1245476 h 1418896"/>
              <a:gd name="connsiteX2" fmla="*/ 331076 w 3531476"/>
              <a:gd name="connsiteY2" fmla="*/ 1277007 h 1418896"/>
              <a:gd name="connsiteX3" fmla="*/ 520262 w 3531476"/>
              <a:gd name="connsiteY3" fmla="*/ 1308538 h 1418896"/>
              <a:gd name="connsiteX4" fmla="*/ 583324 w 3531476"/>
              <a:gd name="connsiteY4" fmla="*/ 1324303 h 1418896"/>
              <a:gd name="connsiteX5" fmla="*/ 709448 w 3531476"/>
              <a:gd name="connsiteY5" fmla="*/ 1340069 h 1418896"/>
              <a:gd name="connsiteX6" fmla="*/ 867103 w 3531476"/>
              <a:gd name="connsiteY6" fmla="*/ 1371600 h 1418896"/>
              <a:gd name="connsiteX7" fmla="*/ 993227 w 3531476"/>
              <a:gd name="connsiteY7" fmla="*/ 1387365 h 1418896"/>
              <a:gd name="connsiteX8" fmla="*/ 1292772 w 3531476"/>
              <a:gd name="connsiteY8" fmla="*/ 1418896 h 1418896"/>
              <a:gd name="connsiteX9" fmla="*/ 2585544 w 3531476"/>
              <a:gd name="connsiteY9" fmla="*/ 1403131 h 1418896"/>
              <a:gd name="connsiteX10" fmla="*/ 2648607 w 3531476"/>
              <a:gd name="connsiteY10" fmla="*/ 1387365 h 1418896"/>
              <a:gd name="connsiteX11" fmla="*/ 2806262 w 3531476"/>
              <a:gd name="connsiteY11" fmla="*/ 1340069 h 1418896"/>
              <a:gd name="connsiteX12" fmla="*/ 2900855 w 3531476"/>
              <a:gd name="connsiteY12" fmla="*/ 1245476 h 1418896"/>
              <a:gd name="connsiteX13" fmla="*/ 3042744 w 3531476"/>
              <a:gd name="connsiteY13" fmla="*/ 1150882 h 1418896"/>
              <a:gd name="connsiteX14" fmla="*/ 3074276 w 3531476"/>
              <a:gd name="connsiteY14" fmla="*/ 1119351 h 1418896"/>
              <a:gd name="connsiteX15" fmla="*/ 3168869 w 3531476"/>
              <a:gd name="connsiteY15" fmla="*/ 1056289 h 1418896"/>
              <a:gd name="connsiteX16" fmla="*/ 3184634 w 3531476"/>
              <a:gd name="connsiteY16" fmla="*/ 1008993 h 1418896"/>
              <a:gd name="connsiteX17" fmla="*/ 3247696 w 3531476"/>
              <a:gd name="connsiteY17" fmla="*/ 914400 h 1418896"/>
              <a:gd name="connsiteX18" fmla="*/ 3279227 w 3531476"/>
              <a:gd name="connsiteY18" fmla="*/ 819807 h 1418896"/>
              <a:gd name="connsiteX19" fmla="*/ 3310758 w 3531476"/>
              <a:gd name="connsiteY19" fmla="*/ 772510 h 1418896"/>
              <a:gd name="connsiteX20" fmla="*/ 3358055 w 3531476"/>
              <a:gd name="connsiteY20" fmla="*/ 677917 h 1418896"/>
              <a:gd name="connsiteX21" fmla="*/ 3405351 w 3531476"/>
              <a:gd name="connsiteY21" fmla="*/ 567558 h 1418896"/>
              <a:gd name="connsiteX22" fmla="*/ 3468413 w 3531476"/>
              <a:gd name="connsiteY22" fmla="*/ 425669 h 1418896"/>
              <a:gd name="connsiteX23" fmla="*/ 3484179 w 3531476"/>
              <a:gd name="connsiteY23" fmla="*/ 331076 h 1418896"/>
              <a:gd name="connsiteX24" fmla="*/ 3531476 w 3531476"/>
              <a:gd name="connsiteY24" fmla="*/ 157655 h 1418896"/>
              <a:gd name="connsiteX25" fmla="*/ 3531476 w 3531476"/>
              <a:gd name="connsiteY25" fmla="*/ 0 h 141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31476" h="1418896">
                <a:moveTo>
                  <a:pt x="0" y="1213944"/>
                </a:moveTo>
                <a:cubicBezTo>
                  <a:pt x="26276" y="1224455"/>
                  <a:pt x="51027" y="1240181"/>
                  <a:pt x="78827" y="1245476"/>
                </a:cubicBezTo>
                <a:cubicBezTo>
                  <a:pt x="162068" y="1261332"/>
                  <a:pt x="331076" y="1277007"/>
                  <a:pt x="331076" y="1277007"/>
                </a:cubicBezTo>
                <a:cubicBezTo>
                  <a:pt x="436688" y="1312210"/>
                  <a:pt x="324141" y="1278366"/>
                  <a:pt x="520262" y="1308538"/>
                </a:cubicBezTo>
                <a:cubicBezTo>
                  <a:pt x="541678" y="1311833"/>
                  <a:pt x="561951" y="1320741"/>
                  <a:pt x="583324" y="1324303"/>
                </a:cubicBezTo>
                <a:cubicBezTo>
                  <a:pt x="625116" y="1331268"/>
                  <a:pt x="667656" y="1333104"/>
                  <a:pt x="709448" y="1340069"/>
                </a:cubicBezTo>
                <a:cubicBezTo>
                  <a:pt x="762311" y="1348880"/>
                  <a:pt x="814551" y="1361090"/>
                  <a:pt x="867103" y="1371600"/>
                </a:cubicBezTo>
                <a:cubicBezTo>
                  <a:pt x="908649" y="1379909"/>
                  <a:pt x="951149" y="1382415"/>
                  <a:pt x="993227" y="1387365"/>
                </a:cubicBezTo>
                <a:cubicBezTo>
                  <a:pt x="1115664" y="1401769"/>
                  <a:pt x="1167610" y="1406380"/>
                  <a:pt x="1292772" y="1418896"/>
                </a:cubicBezTo>
                <a:lnTo>
                  <a:pt x="2585544" y="1403131"/>
                </a:lnTo>
                <a:cubicBezTo>
                  <a:pt x="2607206" y="1402627"/>
                  <a:pt x="2627853" y="1393591"/>
                  <a:pt x="2648607" y="1387365"/>
                </a:cubicBezTo>
                <a:cubicBezTo>
                  <a:pt x="2840504" y="1329796"/>
                  <a:pt x="2660922" y="1376403"/>
                  <a:pt x="2806262" y="1340069"/>
                </a:cubicBezTo>
                <a:cubicBezTo>
                  <a:pt x="2837793" y="1308538"/>
                  <a:pt x="2863753" y="1270211"/>
                  <a:pt x="2900855" y="1245476"/>
                </a:cubicBezTo>
                <a:lnTo>
                  <a:pt x="3042744" y="1150882"/>
                </a:lnTo>
                <a:cubicBezTo>
                  <a:pt x="3055112" y="1142637"/>
                  <a:pt x="3062385" y="1128269"/>
                  <a:pt x="3074276" y="1119351"/>
                </a:cubicBezTo>
                <a:cubicBezTo>
                  <a:pt x="3104593" y="1096614"/>
                  <a:pt x="3168869" y="1056289"/>
                  <a:pt x="3168869" y="1056289"/>
                </a:cubicBezTo>
                <a:cubicBezTo>
                  <a:pt x="3174124" y="1040524"/>
                  <a:pt x="3176564" y="1023520"/>
                  <a:pt x="3184634" y="1008993"/>
                </a:cubicBezTo>
                <a:cubicBezTo>
                  <a:pt x="3203038" y="975866"/>
                  <a:pt x="3235712" y="950351"/>
                  <a:pt x="3247696" y="914400"/>
                </a:cubicBezTo>
                <a:cubicBezTo>
                  <a:pt x="3258206" y="882869"/>
                  <a:pt x="3260791" y="847462"/>
                  <a:pt x="3279227" y="819807"/>
                </a:cubicBezTo>
                <a:cubicBezTo>
                  <a:pt x="3289737" y="804041"/>
                  <a:pt x="3302284" y="789458"/>
                  <a:pt x="3310758" y="772510"/>
                </a:cubicBezTo>
                <a:cubicBezTo>
                  <a:pt x="3376028" y="641971"/>
                  <a:pt x="3267696" y="813454"/>
                  <a:pt x="3358055" y="677917"/>
                </a:cubicBezTo>
                <a:cubicBezTo>
                  <a:pt x="3399757" y="511104"/>
                  <a:pt x="3343138" y="707537"/>
                  <a:pt x="3405351" y="567558"/>
                </a:cubicBezTo>
                <a:cubicBezTo>
                  <a:pt x="3480395" y="398709"/>
                  <a:pt x="3397055" y="532704"/>
                  <a:pt x="3468413" y="425669"/>
                </a:cubicBezTo>
                <a:cubicBezTo>
                  <a:pt x="3473668" y="394138"/>
                  <a:pt x="3477245" y="362281"/>
                  <a:pt x="3484179" y="331076"/>
                </a:cubicBezTo>
                <a:cubicBezTo>
                  <a:pt x="3500010" y="259838"/>
                  <a:pt x="3531476" y="255125"/>
                  <a:pt x="3531476" y="157655"/>
                </a:cubicBezTo>
                <a:lnTo>
                  <a:pt x="3531476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24759" y="2596262"/>
            <a:ext cx="6591853" cy="1711883"/>
          </a:xfrm>
          <a:custGeom>
            <a:avLst/>
            <a:gdLst>
              <a:gd name="connsiteX0" fmla="*/ 0 w 6591853"/>
              <a:gd name="connsiteY0" fmla="*/ 1277007 h 1501883"/>
              <a:gd name="connsiteX1" fmla="*/ 141889 w 6591853"/>
              <a:gd name="connsiteY1" fmla="*/ 1340069 h 1501883"/>
              <a:gd name="connsiteX2" fmla="*/ 283779 w 6591853"/>
              <a:gd name="connsiteY2" fmla="*/ 1403131 h 1501883"/>
              <a:gd name="connsiteX3" fmla="*/ 504496 w 6591853"/>
              <a:gd name="connsiteY3" fmla="*/ 1450428 h 1501883"/>
              <a:gd name="connsiteX4" fmla="*/ 614855 w 6591853"/>
              <a:gd name="connsiteY4" fmla="*/ 1466193 h 1501883"/>
              <a:gd name="connsiteX5" fmla="*/ 2222938 w 6591853"/>
              <a:gd name="connsiteY5" fmla="*/ 1481959 h 1501883"/>
              <a:gd name="connsiteX6" fmla="*/ 4903075 w 6591853"/>
              <a:gd name="connsiteY6" fmla="*/ 1481959 h 1501883"/>
              <a:gd name="connsiteX7" fmla="*/ 5029200 w 6591853"/>
              <a:gd name="connsiteY7" fmla="*/ 1450428 h 1501883"/>
              <a:gd name="connsiteX8" fmla="*/ 5171089 w 6591853"/>
              <a:gd name="connsiteY8" fmla="*/ 1434662 h 1501883"/>
              <a:gd name="connsiteX9" fmla="*/ 5328744 w 6591853"/>
              <a:gd name="connsiteY9" fmla="*/ 1403131 h 1501883"/>
              <a:gd name="connsiteX10" fmla="*/ 5580993 w 6591853"/>
              <a:gd name="connsiteY10" fmla="*/ 1355835 h 1501883"/>
              <a:gd name="connsiteX11" fmla="*/ 5675586 w 6591853"/>
              <a:gd name="connsiteY11" fmla="*/ 1324304 h 1501883"/>
              <a:gd name="connsiteX12" fmla="*/ 5738648 w 6591853"/>
              <a:gd name="connsiteY12" fmla="*/ 1308538 h 1501883"/>
              <a:gd name="connsiteX13" fmla="*/ 5880538 w 6591853"/>
              <a:gd name="connsiteY13" fmla="*/ 1261241 h 1501883"/>
              <a:gd name="connsiteX14" fmla="*/ 5927834 w 6591853"/>
              <a:gd name="connsiteY14" fmla="*/ 1229710 h 1501883"/>
              <a:gd name="connsiteX15" fmla="*/ 5975131 w 6591853"/>
              <a:gd name="connsiteY15" fmla="*/ 1213945 h 1501883"/>
              <a:gd name="connsiteX16" fmla="*/ 6085489 w 6591853"/>
              <a:gd name="connsiteY16" fmla="*/ 1166648 h 1501883"/>
              <a:gd name="connsiteX17" fmla="*/ 6132786 w 6591853"/>
              <a:gd name="connsiteY17" fmla="*/ 1135117 h 1501883"/>
              <a:gd name="connsiteX18" fmla="*/ 6180082 w 6591853"/>
              <a:gd name="connsiteY18" fmla="*/ 1119352 h 1501883"/>
              <a:gd name="connsiteX19" fmla="*/ 6258910 w 6591853"/>
              <a:gd name="connsiteY19" fmla="*/ 1056290 h 1501883"/>
              <a:gd name="connsiteX20" fmla="*/ 6353503 w 6591853"/>
              <a:gd name="connsiteY20" fmla="*/ 961697 h 1501883"/>
              <a:gd name="connsiteX21" fmla="*/ 6385034 w 6591853"/>
              <a:gd name="connsiteY21" fmla="*/ 914400 h 1501883"/>
              <a:gd name="connsiteX22" fmla="*/ 6432331 w 6591853"/>
              <a:gd name="connsiteY22" fmla="*/ 882869 h 1501883"/>
              <a:gd name="connsiteX23" fmla="*/ 6463862 w 6591853"/>
              <a:gd name="connsiteY23" fmla="*/ 835572 h 1501883"/>
              <a:gd name="connsiteX24" fmla="*/ 6511158 w 6591853"/>
              <a:gd name="connsiteY24" fmla="*/ 677917 h 1501883"/>
              <a:gd name="connsiteX25" fmla="*/ 6558455 w 6591853"/>
              <a:gd name="connsiteY25" fmla="*/ 583324 h 1501883"/>
              <a:gd name="connsiteX26" fmla="*/ 6574220 w 6591853"/>
              <a:gd name="connsiteY26" fmla="*/ 472966 h 1501883"/>
              <a:gd name="connsiteX27" fmla="*/ 6589986 w 6591853"/>
              <a:gd name="connsiteY27" fmla="*/ 378372 h 1501883"/>
              <a:gd name="connsiteX28" fmla="*/ 6589986 w 6591853"/>
              <a:gd name="connsiteY28" fmla="*/ 0 h 15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1853" h="1501883">
                <a:moveTo>
                  <a:pt x="0" y="1277007"/>
                </a:moveTo>
                <a:cubicBezTo>
                  <a:pt x="170307" y="1379193"/>
                  <a:pt x="-2449" y="1285943"/>
                  <a:pt x="141889" y="1340069"/>
                </a:cubicBezTo>
                <a:cubicBezTo>
                  <a:pt x="361690" y="1422494"/>
                  <a:pt x="24870" y="1316827"/>
                  <a:pt x="283779" y="1403131"/>
                </a:cubicBezTo>
                <a:cubicBezTo>
                  <a:pt x="326802" y="1417472"/>
                  <a:pt x="503755" y="1450322"/>
                  <a:pt x="504496" y="1450428"/>
                </a:cubicBezTo>
                <a:cubicBezTo>
                  <a:pt x="541282" y="1455683"/>
                  <a:pt x="577701" y="1465511"/>
                  <a:pt x="614855" y="1466193"/>
                </a:cubicBezTo>
                <a:lnTo>
                  <a:pt x="2222938" y="1481959"/>
                </a:lnTo>
                <a:cubicBezTo>
                  <a:pt x="3440467" y="1507863"/>
                  <a:pt x="3160929" y="1509180"/>
                  <a:pt x="4903075" y="1481959"/>
                </a:cubicBezTo>
                <a:cubicBezTo>
                  <a:pt x="5011453" y="1480266"/>
                  <a:pt x="4948262" y="1463918"/>
                  <a:pt x="5029200" y="1450428"/>
                </a:cubicBezTo>
                <a:cubicBezTo>
                  <a:pt x="5076140" y="1442605"/>
                  <a:pt x="5123793" y="1439917"/>
                  <a:pt x="5171089" y="1434662"/>
                </a:cubicBezTo>
                <a:cubicBezTo>
                  <a:pt x="5302254" y="1390942"/>
                  <a:pt x="5093228" y="1457481"/>
                  <a:pt x="5328744" y="1403131"/>
                </a:cubicBezTo>
                <a:cubicBezTo>
                  <a:pt x="5586920" y="1343552"/>
                  <a:pt x="5209949" y="1392938"/>
                  <a:pt x="5580993" y="1355835"/>
                </a:cubicBezTo>
                <a:cubicBezTo>
                  <a:pt x="5612524" y="1345325"/>
                  <a:pt x="5643342" y="1332365"/>
                  <a:pt x="5675586" y="1324304"/>
                </a:cubicBezTo>
                <a:cubicBezTo>
                  <a:pt x="5696607" y="1319049"/>
                  <a:pt x="5717894" y="1314764"/>
                  <a:pt x="5738648" y="1308538"/>
                </a:cubicBezTo>
                <a:cubicBezTo>
                  <a:pt x="5738671" y="1308531"/>
                  <a:pt x="5856878" y="1269128"/>
                  <a:pt x="5880538" y="1261241"/>
                </a:cubicBezTo>
                <a:cubicBezTo>
                  <a:pt x="5898513" y="1255249"/>
                  <a:pt x="5910887" y="1238184"/>
                  <a:pt x="5927834" y="1229710"/>
                </a:cubicBezTo>
                <a:cubicBezTo>
                  <a:pt x="5942698" y="1222278"/>
                  <a:pt x="5959365" y="1219200"/>
                  <a:pt x="5975131" y="1213945"/>
                </a:cubicBezTo>
                <a:cubicBezTo>
                  <a:pt x="6093868" y="1134786"/>
                  <a:pt x="5942965" y="1227730"/>
                  <a:pt x="6085489" y="1166648"/>
                </a:cubicBezTo>
                <a:cubicBezTo>
                  <a:pt x="6102905" y="1159184"/>
                  <a:pt x="6115838" y="1143591"/>
                  <a:pt x="6132786" y="1135117"/>
                </a:cubicBezTo>
                <a:cubicBezTo>
                  <a:pt x="6147650" y="1127685"/>
                  <a:pt x="6164317" y="1124607"/>
                  <a:pt x="6180082" y="1119352"/>
                </a:cubicBezTo>
                <a:cubicBezTo>
                  <a:pt x="6266629" y="989530"/>
                  <a:pt x="6153470" y="1138298"/>
                  <a:pt x="6258910" y="1056290"/>
                </a:cubicBezTo>
                <a:cubicBezTo>
                  <a:pt x="6294109" y="1028914"/>
                  <a:pt x="6328768" y="998800"/>
                  <a:pt x="6353503" y="961697"/>
                </a:cubicBezTo>
                <a:cubicBezTo>
                  <a:pt x="6364013" y="945931"/>
                  <a:pt x="6371636" y="927798"/>
                  <a:pt x="6385034" y="914400"/>
                </a:cubicBezTo>
                <a:cubicBezTo>
                  <a:pt x="6398432" y="901002"/>
                  <a:pt x="6416565" y="893379"/>
                  <a:pt x="6432331" y="882869"/>
                </a:cubicBezTo>
                <a:cubicBezTo>
                  <a:pt x="6442841" y="867103"/>
                  <a:pt x="6456398" y="852988"/>
                  <a:pt x="6463862" y="835572"/>
                </a:cubicBezTo>
                <a:cubicBezTo>
                  <a:pt x="6490301" y="773880"/>
                  <a:pt x="6468767" y="741503"/>
                  <a:pt x="6511158" y="677917"/>
                </a:cubicBezTo>
                <a:cubicBezTo>
                  <a:pt x="6551907" y="616794"/>
                  <a:pt x="6536697" y="648596"/>
                  <a:pt x="6558455" y="583324"/>
                </a:cubicBezTo>
                <a:cubicBezTo>
                  <a:pt x="6563710" y="546538"/>
                  <a:pt x="6568570" y="509693"/>
                  <a:pt x="6574220" y="472966"/>
                </a:cubicBezTo>
                <a:cubicBezTo>
                  <a:pt x="6579081" y="441371"/>
                  <a:pt x="6588921" y="410321"/>
                  <a:pt x="6589986" y="378372"/>
                </a:cubicBezTo>
                <a:cubicBezTo>
                  <a:pt x="6594188" y="252318"/>
                  <a:pt x="6589986" y="126124"/>
                  <a:pt x="6589986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5572" y="2420888"/>
            <a:ext cx="6692605" cy="1835802"/>
          </a:xfrm>
          <a:custGeom>
            <a:avLst/>
            <a:gdLst>
              <a:gd name="connsiteX0" fmla="*/ 6668814 w 6692605"/>
              <a:gd name="connsiteY0" fmla="*/ 47296 h 1434662"/>
              <a:gd name="connsiteX1" fmla="*/ 6668814 w 6692605"/>
              <a:gd name="connsiteY1" fmla="*/ 504496 h 1434662"/>
              <a:gd name="connsiteX2" fmla="*/ 6621518 w 6692605"/>
              <a:gd name="connsiteY2" fmla="*/ 725213 h 1434662"/>
              <a:gd name="connsiteX3" fmla="*/ 6605752 w 6692605"/>
              <a:gd name="connsiteY3" fmla="*/ 772510 h 1434662"/>
              <a:gd name="connsiteX4" fmla="*/ 6542690 w 6692605"/>
              <a:gd name="connsiteY4" fmla="*/ 867103 h 1434662"/>
              <a:gd name="connsiteX5" fmla="*/ 6463862 w 6692605"/>
              <a:gd name="connsiteY5" fmla="*/ 945931 h 1434662"/>
              <a:gd name="connsiteX6" fmla="*/ 6353504 w 6692605"/>
              <a:gd name="connsiteY6" fmla="*/ 1008993 h 1434662"/>
              <a:gd name="connsiteX7" fmla="*/ 6306207 w 6692605"/>
              <a:gd name="connsiteY7" fmla="*/ 1056289 h 1434662"/>
              <a:gd name="connsiteX8" fmla="*/ 6211614 w 6692605"/>
              <a:gd name="connsiteY8" fmla="*/ 1119351 h 1434662"/>
              <a:gd name="connsiteX9" fmla="*/ 6038194 w 6692605"/>
              <a:gd name="connsiteY9" fmla="*/ 1229710 h 1434662"/>
              <a:gd name="connsiteX10" fmla="*/ 5912069 w 6692605"/>
              <a:gd name="connsiteY10" fmla="*/ 1292772 h 1434662"/>
              <a:gd name="connsiteX11" fmla="*/ 5817476 w 6692605"/>
              <a:gd name="connsiteY11" fmla="*/ 1324303 h 1434662"/>
              <a:gd name="connsiteX12" fmla="*/ 5770180 w 6692605"/>
              <a:gd name="connsiteY12" fmla="*/ 1340069 h 1434662"/>
              <a:gd name="connsiteX13" fmla="*/ 5722883 w 6692605"/>
              <a:gd name="connsiteY13" fmla="*/ 1355834 h 1434662"/>
              <a:gd name="connsiteX14" fmla="*/ 5533697 w 6692605"/>
              <a:gd name="connsiteY14" fmla="*/ 1403131 h 1434662"/>
              <a:gd name="connsiteX15" fmla="*/ 5044966 w 6692605"/>
              <a:gd name="connsiteY15" fmla="*/ 1434662 h 1434662"/>
              <a:gd name="connsiteX16" fmla="*/ 4067504 w 6692605"/>
              <a:gd name="connsiteY16" fmla="*/ 1418896 h 1434662"/>
              <a:gd name="connsiteX17" fmla="*/ 3736428 w 6692605"/>
              <a:gd name="connsiteY17" fmla="*/ 1371600 h 1434662"/>
              <a:gd name="connsiteX18" fmla="*/ 3673366 w 6692605"/>
              <a:gd name="connsiteY18" fmla="*/ 1355834 h 1434662"/>
              <a:gd name="connsiteX19" fmla="*/ 3531476 w 6692605"/>
              <a:gd name="connsiteY19" fmla="*/ 1340069 h 1434662"/>
              <a:gd name="connsiteX20" fmla="*/ 3373821 w 6692605"/>
              <a:gd name="connsiteY20" fmla="*/ 1308538 h 1434662"/>
              <a:gd name="connsiteX21" fmla="*/ 3200400 w 6692605"/>
              <a:gd name="connsiteY21" fmla="*/ 1277006 h 1434662"/>
              <a:gd name="connsiteX22" fmla="*/ 3090042 w 6692605"/>
              <a:gd name="connsiteY22" fmla="*/ 1245475 h 1434662"/>
              <a:gd name="connsiteX23" fmla="*/ 3042745 w 6692605"/>
              <a:gd name="connsiteY23" fmla="*/ 1213944 h 1434662"/>
              <a:gd name="connsiteX24" fmla="*/ 3026980 w 6692605"/>
              <a:gd name="connsiteY24" fmla="*/ 1087820 h 1434662"/>
              <a:gd name="connsiteX25" fmla="*/ 3074276 w 6692605"/>
              <a:gd name="connsiteY25" fmla="*/ 1056289 h 1434662"/>
              <a:gd name="connsiteX26" fmla="*/ 3216166 w 6692605"/>
              <a:gd name="connsiteY26" fmla="*/ 945931 h 1434662"/>
              <a:gd name="connsiteX27" fmla="*/ 3279228 w 6692605"/>
              <a:gd name="connsiteY27" fmla="*/ 930165 h 1434662"/>
              <a:gd name="connsiteX28" fmla="*/ 3342290 w 6692605"/>
              <a:gd name="connsiteY28" fmla="*/ 898634 h 1434662"/>
              <a:gd name="connsiteX29" fmla="*/ 3389587 w 6692605"/>
              <a:gd name="connsiteY29" fmla="*/ 882869 h 1434662"/>
              <a:gd name="connsiteX30" fmla="*/ 3468414 w 6692605"/>
              <a:gd name="connsiteY30" fmla="*/ 819806 h 1434662"/>
              <a:gd name="connsiteX31" fmla="*/ 3515711 w 6692605"/>
              <a:gd name="connsiteY31" fmla="*/ 756744 h 1434662"/>
              <a:gd name="connsiteX32" fmla="*/ 3547242 w 6692605"/>
              <a:gd name="connsiteY32" fmla="*/ 709448 h 1434662"/>
              <a:gd name="connsiteX33" fmla="*/ 3594538 w 6692605"/>
              <a:gd name="connsiteY33" fmla="*/ 677917 h 1434662"/>
              <a:gd name="connsiteX34" fmla="*/ 3720662 w 6692605"/>
              <a:gd name="connsiteY34" fmla="*/ 488731 h 1434662"/>
              <a:gd name="connsiteX35" fmla="*/ 3752194 w 6692605"/>
              <a:gd name="connsiteY35" fmla="*/ 457200 h 1434662"/>
              <a:gd name="connsiteX36" fmla="*/ 3783725 w 6692605"/>
              <a:gd name="connsiteY36" fmla="*/ 409903 h 1434662"/>
              <a:gd name="connsiteX37" fmla="*/ 3894083 w 6692605"/>
              <a:gd name="connsiteY37" fmla="*/ 331075 h 1434662"/>
              <a:gd name="connsiteX38" fmla="*/ 3925614 w 6692605"/>
              <a:gd name="connsiteY38" fmla="*/ 283779 h 1434662"/>
              <a:gd name="connsiteX39" fmla="*/ 3988676 w 6692605"/>
              <a:gd name="connsiteY39" fmla="*/ 141889 h 1434662"/>
              <a:gd name="connsiteX40" fmla="*/ 3972911 w 6692605"/>
              <a:gd name="connsiteY40" fmla="*/ 47296 h 1434662"/>
              <a:gd name="connsiteX41" fmla="*/ 3815256 w 6692605"/>
              <a:gd name="connsiteY41" fmla="*/ 0 h 1434662"/>
              <a:gd name="connsiteX42" fmla="*/ 3720662 w 6692605"/>
              <a:gd name="connsiteY42" fmla="*/ 15765 h 1434662"/>
              <a:gd name="connsiteX43" fmla="*/ 3673366 w 6692605"/>
              <a:gd name="connsiteY43" fmla="*/ 63062 h 1434662"/>
              <a:gd name="connsiteX44" fmla="*/ 3610304 w 6692605"/>
              <a:gd name="connsiteY44" fmla="*/ 157655 h 1434662"/>
              <a:gd name="connsiteX45" fmla="*/ 3578773 w 6692605"/>
              <a:gd name="connsiteY45" fmla="*/ 204951 h 1434662"/>
              <a:gd name="connsiteX46" fmla="*/ 3531476 w 6692605"/>
              <a:gd name="connsiteY46" fmla="*/ 252248 h 1434662"/>
              <a:gd name="connsiteX47" fmla="*/ 3468414 w 6692605"/>
              <a:gd name="connsiteY47" fmla="*/ 362606 h 1434662"/>
              <a:gd name="connsiteX48" fmla="*/ 3452649 w 6692605"/>
              <a:gd name="connsiteY48" fmla="*/ 409903 h 1434662"/>
              <a:gd name="connsiteX49" fmla="*/ 3421118 w 6692605"/>
              <a:gd name="connsiteY49" fmla="*/ 488731 h 1434662"/>
              <a:gd name="connsiteX50" fmla="*/ 3373821 w 6692605"/>
              <a:gd name="connsiteY50" fmla="*/ 536027 h 1434662"/>
              <a:gd name="connsiteX51" fmla="*/ 3342290 w 6692605"/>
              <a:gd name="connsiteY51" fmla="*/ 583324 h 1434662"/>
              <a:gd name="connsiteX52" fmla="*/ 3326525 w 6692605"/>
              <a:gd name="connsiteY52" fmla="*/ 630620 h 1434662"/>
              <a:gd name="connsiteX53" fmla="*/ 3263462 w 6692605"/>
              <a:gd name="connsiteY53" fmla="*/ 709448 h 1434662"/>
              <a:gd name="connsiteX54" fmla="*/ 3200400 w 6692605"/>
              <a:gd name="connsiteY54" fmla="*/ 804041 h 1434662"/>
              <a:gd name="connsiteX55" fmla="*/ 3153104 w 6692605"/>
              <a:gd name="connsiteY55" fmla="*/ 867103 h 1434662"/>
              <a:gd name="connsiteX56" fmla="*/ 2995449 w 6692605"/>
              <a:gd name="connsiteY56" fmla="*/ 977462 h 1434662"/>
              <a:gd name="connsiteX57" fmla="*/ 2948152 w 6692605"/>
              <a:gd name="connsiteY57" fmla="*/ 1024758 h 1434662"/>
              <a:gd name="connsiteX58" fmla="*/ 2853559 w 6692605"/>
              <a:gd name="connsiteY58" fmla="*/ 1072055 h 1434662"/>
              <a:gd name="connsiteX59" fmla="*/ 2758966 w 6692605"/>
              <a:gd name="connsiteY59" fmla="*/ 1119351 h 1434662"/>
              <a:gd name="connsiteX60" fmla="*/ 2585545 w 6692605"/>
              <a:gd name="connsiteY60" fmla="*/ 1213944 h 1434662"/>
              <a:gd name="connsiteX61" fmla="*/ 2538249 w 6692605"/>
              <a:gd name="connsiteY61" fmla="*/ 1245475 h 1434662"/>
              <a:gd name="connsiteX62" fmla="*/ 2490952 w 6692605"/>
              <a:gd name="connsiteY62" fmla="*/ 1261241 h 1434662"/>
              <a:gd name="connsiteX63" fmla="*/ 2412125 w 6692605"/>
              <a:gd name="connsiteY63" fmla="*/ 1292772 h 1434662"/>
              <a:gd name="connsiteX64" fmla="*/ 2364828 w 6692605"/>
              <a:gd name="connsiteY64" fmla="*/ 1324303 h 1434662"/>
              <a:gd name="connsiteX65" fmla="*/ 2317531 w 6692605"/>
              <a:gd name="connsiteY65" fmla="*/ 1340069 h 1434662"/>
              <a:gd name="connsiteX66" fmla="*/ 2191407 w 6692605"/>
              <a:gd name="connsiteY66" fmla="*/ 1387365 h 1434662"/>
              <a:gd name="connsiteX67" fmla="*/ 2065283 w 6692605"/>
              <a:gd name="connsiteY67" fmla="*/ 1403131 h 1434662"/>
              <a:gd name="connsiteX68" fmla="*/ 1150883 w 6692605"/>
              <a:gd name="connsiteY68" fmla="*/ 1387365 h 1434662"/>
              <a:gd name="connsiteX69" fmla="*/ 930166 w 6692605"/>
              <a:gd name="connsiteY69" fmla="*/ 1355834 h 1434662"/>
              <a:gd name="connsiteX70" fmla="*/ 725214 w 6692605"/>
              <a:gd name="connsiteY70" fmla="*/ 1324303 h 1434662"/>
              <a:gd name="connsiteX71" fmla="*/ 536028 w 6692605"/>
              <a:gd name="connsiteY71" fmla="*/ 1292772 h 1434662"/>
              <a:gd name="connsiteX72" fmla="*/ 394138 w 6692605"/>
              <a:gd name="connsiteY72" fmla="*/ 1261241 h 1434662"/>
              <a:gd name="connsiteX73" fmla="*/ 220718 w 6692605"/>
              <a:gd name="connsiteY73" fmla="*/ 1245475 h 1434662"/>
              <a:gd name="connsiteX74" fmla="*/ 157656 w 6692605"/>
              <a:gd name="connsiteY74" fmla="*/ 1229710 h 1434662"/>
              <a:gd name="connsiteX75" fmla="*/ 63062 w 6692605"/>
              <a:gd name="connsiteY75" fmla="*/ 1213944 h 1434662"/>
              <a:gd name="connsiteX76" fmla="*/ 0 w 6692605"/>
              <a:gd name="connsiteY76" fmla="*/ 1198179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692605" h="1434662">
                <a:moveTo>
                  <a:pt x="6668814" y="47296"/>
                </a:moveTo>
                <a:cubicBezTo>
                  <a:pt x="6707972" y="243081"/>
                  <a:pt x="6692126" y="131503"/>
                  <a:pt x="6668814" y="504496"/>
                </a:cubicBezTo>
                <a:cubicBezTo>
                  <a:pt x="6661165" y="626885"/>
                  <a:pt x="6656847" y="619227"/>
                  <a:pt x="6621518" y="725213"/>
                </a:cubicBezTo>
                <a:cubicBezTo>
                  <a:pt x="6616263" y="740979"/>
                  <a:pt x="6614970" y="758683"/>
                  <a:pt x="6605752" y="772510"/>
                </a:cubicBezTo>
                <a:lnTo>
                  <a:pt x="6542690" y="867103"/>
                </a:lnTo>
                <a:cubicBezTo>
                  <a:pt x="6522077" y="898022"/>
                  <a:pt x="6490138" y="919655"/>
                  <a:pt x="6463862" y="945931"/>
                </a:cubicBezTo>
                <a:cubicBezTo>
                  <a:pt x="6426624" y="983169"/>
                  <a:pt x="6396783" y="978080"/>
                  <a:pt x="6353504" y="1008993"/>
                </a:cubicBezTo>
                <a:cubicBezTo>
                  <a:pt x="6335361" y="1021952"/>
                  <a:pt x="6323806" y="1042601"/>
                  <a:pt x="6306207" y="1056289"/>
                </a:cubicBezTo>
                <a:cubicBezTo>
                  <a:pt x="6276294" y="1079554"/>
                  <a:pt x="6238410" y="1092555"/>
                  <a:pt x="6211614" y="1119351"/>
                </a:cubicBezTo>
                <a:cubicBezTo>
                  <a:pt x="6131082" y="1199885"/>
                  <a:pt x="6184260" y="1156677"/>
                  <a:pt x="6038194" y="1229710"/>
                </a:cubicBezTo>
                <a:cubicBezTo>
                  <a:pt x="5897981" y="1299816"/>
                  <a:pt x="6112097" y="1220035"/>
                  <a:pt x="5912069" y="1292772"/>
                </a:cubicBezTo>
                <a:cubicBezTo>
                  <a:pt x="5880833" y="1304130"/>
                  <a:pt x="5849007" y="1313793"/>
                  <a:pt x="5817476" y="1324303"/>
                </a:cubicBezTo>
                <a:lnTo>
                  <a:pt x="5770180" y="1340069"/>
                </a:lnTo>
                <a:lnTo>
                  <a:pt x="5722883" y="1355834"/>
                </a:lnTo>
                <a:cubicBezTo>
                  <a:pt x="5638237" y="1412265"/>
                  <a:pt x="5688779" y="1389033"/>
                  <a:pt x="5533697" y="1403131"/>
                </a:cubicBezTo>
                <a:cubicBezTo>
                  <a:pt x="5352761" y="1419580"/>
                  <a:pt x="5233347" y="1424196"/>
                  <a:pt x="5044966" y="1434662"/>
                </a:cubicBezTo>
                <a:lnTo>
                  <a:pt x="4067504" y="1418896"/>
                </a:lnTo>
                <a:cubicBezTo>
                  <a:pt x="3924159" y="1414969"/>
                  <a:pt x="3873955" y="1399105"/>
                  <a:pt x="3736428" y="1371600"/>
                </a:cubicBezTo>
                <a:cubicBezTo>
                  <a:pt x="3715181" y="1367351"/>
                  <a:pt x="3694782" y="1359129"/>
                  <a:pt x="3673366" y="1355834"/>
                </a:cubicBezTo>
                <a:cubicBezTo>
                  <a:pt x="3626332" y="1348598"/>
                  <a:pt x="3578646" y="1346358"/>
                  <a:pt x="3531476" y="1340069"/>
                </a:cubicBezTo>
                <a:cubicBezTo>
                  <a:pt x="3369430" y="1318463"/>
                  <a:pt x="3499129" y="1333600"/>
                  <a:pt x="3373821" y="1308538"/>
                </a:cubicBezTo>
                <a:cubicBezTo>
                  <a:pt x="3202679" y="1274310"/>
                  <a:pt x="3352585" y="1310825"/>
                  <a:pt x="3200400" y="1277006"/>
                </a:cubicBezTo>
                <a:cubicBezTo>
                  <a:pt x="3182209" y="1272964"/>
                  <a:pt x="3111114" y="1256011"/>
                  <a:pt x="3090042" y="1245475"/>
                </a:cubicBezTo>
                <a:cubicBezTo>
                  <a:pt x="3073095" y="1237001"/>
                  <a:pt x="3058511" y="1224454"/>
                  <a:pt x="3042745" y="1213944"/>
                </a:cubicBezTo>
                <a:cubicBezTo>
                  <a:pt x="3010125" y="1165015"/>
                  <a:pt x="2988017" y="1156006"/>
                  <a:pt x="3026980" y="1087820"/>
                </a:cubicBezTo>
                <a:cubicBezTo>
                  <a:pt x="3036381" y="1071369"/>
                  <a:pt x="3059720" y="1068419"/>
                  <a:pt x="3074276" y="1056289"/>
                </a:cubicBezTo>
                <a:cubicBezTo>
                  <a:pt x="3121989" y="1016529"/>
                  <a:pt x="3147861" y="963008"/>
                  <a:pt x="3216166" y="945931"/>
                </a:cubicBezTo>
                <a:cubicBezTo>
                  <a:pt x="3237187" y="940676"/>
                  <a:pt x="3258940" y="937773"/>
                  <a:pt x="3279228" y="930165"/>
                </a:cubicBezTo>
                <a:cubicBezTo>
                  <a:pt x="3301233" y="921913"/>
                  <a:pt x="3320688" y="907892"/>
                  <a:pt x="3342290" y="898634"/>
                </a:cubicBezTo>
                <a:cubicBezTo>
                  <a:pt x="3357565" y="892088"/>
                  <a:pt x="3373821" y="888124"/>
                  <a:pt x="3389587" y="882869"/>
                </a:cubicBezTo>
                <a:cubicBezTo>
                  <a:pt x="3427776" y="857409"/>
                  <a:pt x="3440331" y="853505"/>
                  <a:pt x="3468414" y="819806"/>
                </a:cubicBezTo>
                <a:cubicBezTo>
                  <a:pt x="3485235" y="799620"/>
                  <a:pt x="3500438" y="778126"/>
                  <a:pt x="3515711" y="756744"/>
                </a:cubicBezTo>
                <a:cubicBezTo>
                  <a:pt x="3526724" y="741326"/>
                  <a:pt x="3533844" y="722846"/>
                  <a:pt x="3547242" y="709448"/>
                </a:cubicBezTo>
                <a:cubicBezTo>
                  <a:pt x="3560640" y="696050"/>
                  <a:pt x="3578773" y="688427"/>
                  <a:pt x="3594538" y="677917"/>
                </a:cubicBezTo>
                <a:lnTo>
                  <a:pt x="3720662" y="488731"/>
                </a:lnTo>
                <a:cubicBezTo>
                  <a:pt x="3728907" y="476363"/>
                  <a:pt x="3742908" y="468807"/>
                  <a:pt x="3752194" y="457200"/>
                </a:cubicBezTo>
                <a:cubicBezTo>
                  <a:pt x="3764031" y="442404"/>
                  <a:pt x="3770327" y="423301"/>
                  <a:pt x="3783725" y="409903"/>
                </a:cubicBezTo>
                <a:cubicBezTo>
                  <a:pt x="3803280" y="390348"/>
                  <a:pt x="3867228" y="348979"/>
                  <a:pt x="3894083" y="331075"/>
                </a:cubicBezTo>
                <a:cubicBezTo>
                  <a:pt x="3904593" y="315310"/>
                  <a:pt x="3917919" y="301094"/>
                  <a:pt x="3925614" y="283779"/>
                </a:cubicBezTo>
                <a:cubicBezTo>
                  <a:pt x="4000661" y="114923"/>
                  <a:pt x="3917316" y="248930"/>
                  <a:pt x="3988676" y="141889"/>
                </a:cubicBezTo>
                <a:cubicBezTo>
                  <a:pt x="3983421" y="110358"/>
                  <a:pt x="3993961" y="71353"/>
                  <a:pt x="3972911" y="47296"/>
                </a:cubicBezTo>
                <a:cubicBezTo>
                  <a:pt x="3962163" y="35012"/>
                  <a:pt x="3842502" y="6811"/>
                  <a:pt x="3815256" y="0"/>
                </a:cubicBezTo>
                <a:cubicBezTo>
                  <a:pt x="3783725" y="5255"/>
                  <a:pt x="3749873" y="2782"/>
                  <a:pt x="3720662" y="15765"/>
                </a:cubicBezTo>
                <a:cubicBezTo>
                  <a:pt x="3700288" y="24820"/>
                  <a:pt x="3687054" y="45463"/>
                  <a:pt x="3673366" y="63062"/>
                </a:cubicBezTo>
                <a:cubicBezTo>
                  <a:pt x="3650101" y="92975"/>
                  <a:pt x="3631325" y="126124"/>
                  <a:pt x="3610304" y="157655"/>
                </a:cubicBezTo>
                <a:lnTo>
                  <a:pt x="3578773" y="204951"/>
                </a:lnTo>
                <a:cubicBezTo>
                  <a:pt x="3566405" y="223502"/>
                  <a:pt x="3547242" y="236482"/>
                  <a:pt x="3531476" y="252248"/>
                </a:cubicBezTo>
                <a:cubicBezTo>
                  <a:pt x="3495329" y="360691"/>
                  <a:pt x="3544771" y="228980"/>
                  <a:pt x="3468414" y="362606"/>
                </a:cubicBezTo>
                <a:cubicBezTo>
                  <a:pt x="3460169" y="377035"/>
                  <a:pt x="3458484" y="394343"/>
                  <a:pt x="3452649" y="409903"/>
                </a:cubicBezTo>
                <a:cubicBezTo>
                  <a:pt x="3442712" y="436401"/>
                  <a:pt x="3436117" y="464733"/>
                  <a:pt x="3421118" y="488731"/>
                </a:cubicBezTo>
                <a:cubicBezTo>
                  <a:pt x="3409301" y="507638"/>
                  <a:pt x="3388094" y="518899"/>
                  <a:pt x="3373821" y="536027"/>
                </a:cubicBezTo>
                <a:cubicBezTo>
                  <a:pt x="3361691" y="550583"/>
                  <a:pt x="3352800" y="567558"/>
                  <a:pt x="3342290" y="583324"/>
                </a:cubicBezTo>
                <a:cubicBezTo>
                  <a:pt x="3337035" y="599089"/>
                  <a:pt x="3333957" y="615756"/>
                  <a:pt x="3326525" y="630620"/>
                </a:cubicBezTo>
                <a:cubicBezTo>
                  <a:pt x="3306636" y="670398"/>
                  <a:pt x="3292791" y="680119"/>
                  <a:pt x="3263462" y="709448"/>
                </a:cubicBezTo>
                <a:cubicBezTo>
                  <a:pt x="3236646" y="789899"/>
                  <a:pt x="3264816" y="728889"/>
                  <a:pt x="3200400" y="804041"/>
                </a:cubicBezTo>
                <a:cubicBezTo>
                  <a:pt x="3183300" y="823991"/>
                  <a:pt x="3171684" y="848523"/>
                  <a:pt x="3153104" y="867103"/>
                </a:cubicBezTo>
                <a:cubicBezTo>
                  <a:pt x="3129758" y="890449"/>
                  <a:pt x="3010903" y="967159"/>
                  <a:pt x="2995449" y="977462"/>
                </a:cubicBezTo>
                <a:cubicBezTo>
                  <a:pt x="2976898" y="989829"/>
                  <a:pt x="2965280" y="1010485"/>
                  <a:pt x="2948152" y="1024758"/>
                </a:cubicBezTo>
                <a:cubicBezTo>
                  <a:pt x="2880379" y="1081235"/>
                  <a:pt x="2924663" y="1036503"/>
                  <a:pt x="2853559" y="1072055"/>
                </a:cubicBezTo>
                <a:cubicBezTo>
                  <a:pt x="2731316" y="1133177"/>
                  <a:pt x="2877841" y="1079727"/>
                  <a:pt x="2758966" y="1119351"/>
                </a:cubicBezTo>
                <a:cubicBezTo>
                  <a:pt x="2672559" y="1176955"/>
                  <a:pt x="2728617" y="1142408"/>
                  <a:pt x="2585545" y="1213944"/>
                </a:cubicBezTo>
                <a:cubicBezTo>
                  <a:pt x="2568598" y="1222418"/>
                  <a:pt x="2555196" y="1237001"/>
                  <a:pt x="2538249" y="1245475"/>
                </a:cubicBezTo>
                <a:cubicBezTo>
                  <a:pt x="2523385" y="1252907"/>
                  <a:pt x="2506512" y="1255406"/>
                  <a:pt x="2490952" y="1261241"/>
                </a:cubicBezTo>
                <a:cubicBezTo>
                  <a:pt x="2464454" y="1271178"/>
                  <a:pt x="2437437" y="1280116"/>
                  <a:pt x="2412125" y="1292772"/>
                </a:cubicBezTo>
                <a:cubicBezTo>
                  <a:pt x="2395177" y="1301246"/>
                  <a:pt x="2381776" y="1315829"/>
                  <a:pt x="2364828" y="1324303"/>
                </a:cubicBezTo>
                <a:cubicBezTo>
                  <a:pt x="2349964" y="1331735"/>
                  <a:pt x="2333091" y="1334234"/>
                  <a:pt x="2317531" y="1340069"/>
                </a:cubicBezTo>
                <a:cubicBezTo>
                  <a:pt x="2310095" y="1342857"/>
                  <a:pt x="2214568" y="1383154"/>
                  <a:pt x="2191407" y="1387365"/>
                </a:cubicBezTo>
                <a:cubicBezTo>
                  <a:pt x="2149722" y="1394944"/>
                  <a:pt x="2107324" y="1397876"/>
                  <a:pt x="2065283" y="1403131"/>
                </a:cubicBezTo>
                <a:lnTo>
                  <a:pt x="1150883" y="1387365"/>
                </a:lnTo>
                <a:cubicBezTo>
                  <a:pt x="1028143" y="1383701"/>
                  <a:pt x="1029877" y="1372452"/>
                  <a:pt x="930166" y="1355834"/>
                </a:cubicBezTo>
                <a:cubicBezTo>
                  <a:pt x="839259" y="1340683"/>
                  <a:pt x="812506" y="1341761"/>
                  <a:pt x="725214" y="1324303"/>
                </a:cubicBezTo>
                <a:cubicBezTo>
                  <a:pt x="551612" y="1289583"/>
                  <a:pt x="819427" y="1328198"/>
                  <a:pt x="536028" y="1292772"/>
                </a:cubicBezTo>
                <a:cubicBezTo>
                  <a:pt x="495514" y="1282643"/>
                  <a:pt x="434178" y="1266246"/>
                  <a:pt x="394138" y="1261241"/>
                </a:cubicBezTo>
                <a:cubicBezTo>
                  <a:pt x="336541" y="1254041"/>
                  <a:pt x="278525" y="1250730"/>
                  <a:pt x="220718" y="1245475"/>
                </a:cubicBezTo>
                <a:cubicBezTo>
                  <a:pt x="199697" y="1240220"/>
                  <a:pt x="178903" y="1233959"/>
                  <a:pt x="157656" y="1229710"/>
                </a:cubicBezTo>
                <a:cubicBezTo>
                  <a:pt x="126310" y="1223441"/>
                  <a:pt x="94267" y="1220878"/>
                  <a:pt x="63062" y="1213944"/>
                </a:cubicBezTo>
                <a:cubicBezTo>
                  <a:pt x="-15359" y="1196517"/>
                  <a:pt x="40650" y="1198179"/>
                  <a:pt x="0" y="119817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569944" y="1529790"/>
            <a:ext cx="1866152" cy="1066472"/>
            <a:chOff x="3491880" y="1844824"/>
            <a:chExt cx="1866152" cy="1066472"/>
          </a:xfrm>
        </p:grpSpPr>
        <p:sp>
          <p:nvSpPr>
            <p:cNvPr id="8" name="TextBox 7"/>
            <p:cNvSpPr txBox="1"/>
            <p:nvPr/>
          </p:nvSpPr>
          <p:spPr>
            <a:xfrm>
              <a:off x="3491880" y="1844824"/>
              <a:ext cx="1866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Service platforms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4242308" y="2272516"/>
              <a:ext cx="504056" cy="63878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83536" y="1452934"/>
            <a:ext cx="1866152" cy="1296636"/>
            <a:chOff x="6660232" y="1844824"/>
            <a:chExt cx="1866152" cy="1070828"/>
          </a:xfrm>
        </p:grpSpPr>
        <p:sp>
          <p:nvSpPr>
            <p:cNvPr id="9" name="TextBox 8"/>
            <p:cNvSpPr txBox="1"/>
            <p:nvPr/>
          </p:nvSpPr>
          <p:spPr>
            <a:xfrm>
              <a:off x="6660232" y="1844824"/>
              <a:ext cx="1866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Service platforms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7236296" y="2276872"/>
              <a:ext cx="504056" cy="63878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46100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Test methodology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15816" y="3068960"/>
            <a:ext cx="2880320" cy="378118"/>
            <a:chOff x="971600" y="5859194"/>
            <a:chExt cx="7272808" cy="37811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971600" y="6237312"/>
              <a:ext cx="7272808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35896" y="5859194"/>
              <a:ext cx="8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Service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15616" y="5032542"/>
            <a:ext cx="717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cs typeface="Angsana New" pitchFamily="18" charset="-34"/>
              </a:rPr>
              <a:t>Objective: 	Benchmark </a:t>
            </a:r>
            <a:r>
              <a:rPr lang="en-US" b="1" dirty="0">
                <a:solidFill>
                  <a:srgbClr val="0070C0"/>
                </a:solidFill>
                <a:cs typeface="Angsana New" pitchFamily="18" charset="-34"/>
              </a:rPr>
              <a:t>focused on </a:t>
            </a:r>
            <a:r>
              <a:rPr lang="en-US" b="1" dirty="0" smtClean="0">
                <a:solidFill>
                  <a:srgbClr val="0070C0"/>
                </a:solidFill>
                <a:cs typeface="Angsana New" pitchFamily="18" charset="-34"/>
              </a:rPr>
              <a:t> qualitative </a:t>
            </a:r>
            <a:r>
              <a:rPr lang="en-US" b="1" dirty="0">
                <a:solidFill>
                  <a:srgbClr val="0070C0"/>
                </a:solidFill>
                <a:cs typeface="Angsana New" pitchFamily="18" charset="-34"/>
              </a:rPr>
              <a:t>assessment </a:t>
            </a:r>
            <a:endParaRPr lang="en-US" b="1" dirty="0" smtClean="0">
              <a:solidFill>
                <a:srgbClr val="0070C0"/>
              </a:solidFill>
              <a:cs typeface="Angsana New" pitchFamily="18" charset="-34"/>
            </a:endParaRPr>
          </a:p>
          <a:p>
            <a:pPr lvl="0"/>
            <a:r>
              <a:rPr lang="en-US" b="1" dirty="0" smtClean="0">
                <a:solidFill>
                  <a:srgbClr val="0070C0"/>
                </a:solidFill>
                <a:cs typeface="Angsana New" pitchFamily="18" charset="-34"/>
              </a:rPr>
              <a:t>			of end </a:t>
            </a:r>
            <a:r>
              <a:rPr lang="en-US" b="1" dirty="0">
                <a:solidFill>
                  <a:srgbClr val="0070C0"/>
                </a:solidFill>
                <a:cs typeface="Angsana New" pitchFamily="18" charset="-34"/>
              </a:rPr>
              <a:t>to end services </a:t>
            </a:r>
            <a:r>
              <a:rPr lang="en-US" b="1" dirty="0" smtClean="0">
                <a:solidFill>
                  <a:srgbClr val="0070C0"/>
                </a:solidFill>
                <a:cs typeface="Angsana New" pitchFamily="18" charset="-34"/>
              </a:rPr>
              <a:t>from an end </a:t>
            </a:r>
            <a:r>
              <a:rPr lang="en-US" b="1" dirty="0">
                <a:solidFill>
                  <a:srgbClr val="0070C0"/>
                </a:solidFill>
                <a:cs typeface="Angsana New" pitchFamily="18" charset="-34"/>
              </a:rPr>
              <a:t>user point of view 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885" y="2583484"/>
            <a:ext cx="1415975" cy="16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411760" y="2511476"/>
            <a:ext cx="538930" cy="1061786"/>
            <a:chOff x="547118" y="3231310"/>
            <a:chExt cx="538930" cy="1061786"/>
          </a:xfrm>
        </p:grpSpPr>
        <p:sp>
          <p:nvSpPr>
            <p:cNvPr id="26" name="TextBox 25"/>
            <p:cNvSpPr txBox="1"/>
            <p:nvPr/>
          </p:nvSpPr>
          <p:spPr>
            <a:xfrm>
              <a:off x="547118" y="323131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CPE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1567" y="3789040"/>
              <a:ext cx="310033" cy="50405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48421" y="2420888"/>
            <a:ext cx="1866152" cy="1296636"/>
            <a:chOff x="6660232" y="1844824"/>
            <a:chExt cx="1866152" cy="1070828"/>
          </a:xfrm>
        </p:grpSpPr>
        <p:sp>
          <p:nvSpPr>
            <p:cNvPr id="29" name="TextBox 28"/>
            <p:cNvSpPr txBox="1"/>
            <p:nvPr/>
          </p:nvSpPr>
          <p:spPr>
            <a:xfrm>
              <a:off x="6660232" y="1844824"/>
              <a:ext cx="1866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Service platforms 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30" name="Flowchart: Magnetic Disk 29"/>
            <p:cNvSpPr/>
            <p:nvPr/>
          </p:nvSpPr>
          <p:spPr>
            <a:xfrm>
              <a:off x="7236296" y="2276872"/>
              <a:ext cx="504056" cy="63878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695353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lvl="0" defTabSz="9144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Test methodology (Fixed Broadband example)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17" name="Picture 2" descr="http://www.ictregulationtoolkit.org/images/lib/adslfi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066455"/>
            <a:ext cx="7820025" cy="23000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7544" y="1772816"/>
            <a:ext cx="1512168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5536" y="2996952"/>
            <a:ext cx="1512168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56177" y="3827880"/>
            <a:ext cx="908484" cy="296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79712" y="2996952"/>
            <a:ext cx="908484" cy="296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236296" y="3808082"/>
            <a:ext cx="908484" cy="485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Public server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2094" y="1863866"/>
            <a:ext cx="742274" cy="485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Remote test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server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838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08104" y="2420888"/>
            <a:ext cx="0" cy="432048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6800" y="2420888"/>
            <a:ext cx="68407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Probe 1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79612" y="3429000"/>
            <a:ext cx="68407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Probe 2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763688" y="2663912"/>
            <a:ext cx="21602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63688" y="3645024"/>
            <a:ext cx="21602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16200000">
            <a:off x="3055640" y="2920752"/>
            <a:ext cx="400236" cy="472244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85510" y="2780928"/>
            <a:ext cx="742274" cy="242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Service 1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7704" y="3789040"/>
            <a:ext cx="742274" cy="242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Service 2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1916832"/>
            <a:ext cx="601960" cy="485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Local test 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server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7812" y="4870901"/>
            <a:ext cx="639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Tests covers: 	FTP Upload/Download, HTTP Cached / non Cached,</a:t>
            </a:r>
          </a:p>
          <a:p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		Echo reply (Ping) and DNS resolution time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5576" y="1844824"/>
            <a:ext cx="2109085" cy="129962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5576" y="3356993"/>
            <a:ext cx="2109085" cy="1224136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763688" y="1988840"/>
            <a:ext cx="864096" cy="242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Location 1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600" y="4077072"/>
            <a:ext cx="864096" cy="242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Location 2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491880" y="2852936"/>
            <a:ext cx="21602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91880" y="3501008"/>
            <a:ext cx="29697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652120" y="2924944"/>
            <a:ext cx="733028" cy="442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5"/>
                </a:solidFill>
              </a:rPr>
              <a:t>Public Internet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706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9600" y="1371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86" y="2204864"/>
            <a:ext cx="743932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066800" y="609600"/>
            <a:ext cx="6934200" cy="3667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ea typeface="+mj-ea"/>
              </a:rPr>
              <a:t>Test methodology – multiple test targets</a:t>
            </a:r>
            <a:endParaRPr lang="en-GB" sz="2400" b="1" dirty="0">
              <a:solidFill>
                <a:srgbClr val="000000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92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TRA FINAL COLOR SCHEME">
      <a:dk1>
        <a:srgbClr val="999999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CC0000"/>
      </a:accent2>
      <a:accent3>
        <a:srgbClr val="B3B3B3"/>
      </a:accent3>
      <a:accent4>
        <a:srgbClr val="999999"/>
      </a:accent4>
      <a:accent5>
        <a:srgbClr val="666666"/>
      </a:accent5>
      <a:accent6>
        <a:srgbClr val="333333"/>
      </a:accent6>
      <a:hlink>
        <a:srgbClr val="33CCFF"/>
      </a:hlink>
      <a:folHlink>
        <a:srgbClr val="33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235A1C32222409603D880470446DA" ma:contentTypeVersion="1" ma:contentTypeDescription="Create a new document." ma:contentTypeScope="" ma:versionID="98f1a2bddcfa72dc2b0839474b2713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D8655-7B24-48AB-9263-1C75F679A2D3}"/>
</file>

<file path=customXml/itemProps2.xml><?xml version="1.0" encoding="utf-8"?>
<ds:datastoreItem xmlns:ds="http://schemas.openxmlformats.org/officeDocument/2006/customXml" ds:itemID="{1D6F958B-586E-4924-A5E0-25197AC98411}"/>
</file>

<file path=customXml/itemProps3.xml><?xml version="1.0" encoding="utf-8"?>
<ds:datastoreItem xmlns:ds="http://schemas.openxmlformats.org/officeDocument/2006/customXml" ds:itemID="{1DE1F0D8-B1D7-4AFF-9A88-32C5462CBF78}"/>
</file>

<file path=docProps/app.xml><?xml version="1.0" encoding="utf-8"?>
<Properties xmlns="http://schemas.openxmlformats.org/officeDocument/2006/extended-properties" xmlns:vt="http://schemas.openxmlformats.org/officeDocument/2006/docPropsVTypes">
  <TotalTime>14570</TotalTime>
  <Words>622</Words>
  <Application>Microsoft Office PowerPoint</Application>
  <PresentationFormat>On-screen Show (4:3)</PresentationFormat>
  <Paragraphs>174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Haifa</dc:creator>
  <cp:lastModifiedBy>user</cp:lastModifiedBy>
  <cp:revision>495</cp:revision>
  <cp:lastPrinted>2013-08-18T12:35:35Z</cp:lastPrinted>
  <dcterms:created xsi:type="dcterms:W3CDTF">2012-07-12T13:20:31Z</dcterms:created>
  <dcterms:modified xsi:type="dcterms:W3CDTF">2014-04-02T14:10:05Z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0x010100EDE235A1C32222409603D880470446DA</vt:lpwstr>
  </property>
</Properties>
</file>