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6"/>
  </p:notesMasterIdLst>
  <p:sldIdLst>
    <p:sldId id="256" r:id="rId2"/>
    <p:sldId id="257" r:id="rId3"/>
    <p:sldId id="258" r:id="rId4"/>
    <p:sldId id="262" r:id="rId5"/>
    <p:sldId id="265" r:id="rId6"/>
    <p:sldId id="271" r:id="rId7"/>
    <p:sldId id="263" r:id="rId8"/>
    <p:sldId id="267" r:id="rId9"/>
    <p:sldId id="269" r:id="rId10"/>
    <p:sldId id="276" r:id="rId11"/>
    <p:sldId id="274" r:id="rId12"/>
    <p:sldId id="277" r:id="rId13"/>
    <p:sldId id="275" r:id="rId14"/>
    <p:sldId id="26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1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8974" autoAdjust="0"/>
  </p:normalViewPr>
  <p:slideViewPr>
    <p:cSldViewPr>
      <p:cViewPr varScale="1">
        <p:scale>
          <a:sx n="49" d="100"/>
          <a:sy n="49" d="100"/>
        </p:scale>
        <p:origin x="-111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28BEB2-94C2-489D-B1B1-F6FF6D8A67B7}" type="datetimeFigureOut">
              <a:rPr lang="en-GB" smtClean="0"/>
              <a:pPr/>
              <a:t>16/07/2013</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B9B780-1236-43E4-B589-0EC0442F46AD}" type="slidenum">
              <a:rPr lang="en-GB" smtClean="0"/>
              <a:pPr/>
              <a:t>‹#›</a:t>
            </a:fld>
            <a:endParaRPr lang="en-GB" dirty="0"/>
          </a:p>
        </p:txBody>
      </p:sp>
    </p:spTree>
    <p:extLst>
      <p:ext uri="{BB962C8B-B14F-4D97-AF65-F5344CB8AC3E}">
        <p14:creationId xmlns:p14="http://schemas.microsoft.com/office/powerpoint/2010/main" val="3886775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GB" dirty="0" smtClean="0"/>
              <a:t>Operators are especially consulted</a:t>
            </a:r>
            <a:r>
              <a:rPr lang="en-GB" baseline="0" dirty="0" smtClean="0"/>
              <a:t> during deployment of monitoring tools,  setting QoS parameters targets and auditing. </a:t>
            </a:r>
          </a:p>
          <a:p>
            <a:pPr>
              <a:buFontTx/>
              <a:buNone/>
            </a:pPr>
            <a:r>
              <a:rPr lang="en-GB" baseline="0" dirty="0" smtClean="0"/>
              <a:t>- While consumers may be involved during deployment of monitoring tools and collecting test results.</a:t>
            </a:r>
          </a:p>
          <a:p>
            <a:r>
              <a:rPr lang="en-GB" baseline="0" dirty="0" smtClean="0"/>
              <a:t> </a:t>
            </a:r>
            <a:endParaRPr lang="en-GB" dirty="0"/>
          </a:p>
        </p:txBody>
      </p:sp>
      <p:sp>
        <p:nvSpPr>
          <p:cNvPr id="4" name="Slide Number Placeholder 3"/>
          <p:cNvSpPr>
            <a:spLocks noGrp="1"/>
          </p:cNvSpPr>
          <p:nvPr>
            <p:ph type="sldNum" sz="quarter" idx="10"/>
          </p:nvPr>
        </p:nvSpPr>
        <p:spPr/>
        <p:txBody>
          <a:bodyPr/>
          <a:lstStyle/>
          <a:p>
            <a:fld id="{79B9B780-1236-43E4-B589-0EC0442F46AD}" type="slidenum">
              <a:rPr lang="en-GB" smtClean="0"/>
              <a:pPr/>
              <a:t>6</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F1E248B-D044-4D65-8C6F-F936931AC19F}" type="datetimeFigureOut">
              <a:rPr lang="en-GB" smtClean="0"/>
              <a:pPr/>
              <a:t>16/07/2013</a:t>
            </a:fld>
            <a:endParaRPr lang="en-GB" dirty="0"/>
          </a:p>
        </p:txBody>
      </p:sp>
      <p:sp>
        <p:nvSpPr>
          <p:cNvPr id="19" name="Footer Placeholder 18"/>
          <p:cNvSpPr>
            <a:spLocks noGrp="1"/>
          </p:cNvSpPr>
          <p:nvPr>
            <p:ph type="ftr" sz="quarter" idx="11"/>
          </p:nvPr>
        </p:nvSpPr>
        <p:spPr/>
        <p:txBody>
          <a:bodyPr/>
          <a:lstStyle/>
          <a:p>
            <a:endParaRPr lang="en-GB" dirty="0"/>
          </a:p>
        </p:txBody>
      </p:sp>
      <p:sp>
        <p:nvSpPr>
          <p:cNvPr id="27" name="Slide Number Placeholder 26"/>
          <p:cNvSpPr>
            <a:spLocks noGrp="1"/>
          </p:cNvSpPr>
          <p:nvPr>
            <p:ph type="sldNum" sz="quarter" idx="12"/>
          </p:nvPr>
        </p:nvSpPr>
        <p:spPr/>
        <p:txBody>
          <a:bodyPr/>
          <a:lstStyle/>
          <a:p>
            <a:fld id="{ECAF7ED6-49A8-4A01-B0AA-81BE4BF9333C}"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1E248B-D044-4D65-8C6F-F936931AC19F}" type="datetimeFigureOut">
              <a:rPr lang="en-GB" smtClean="0"/>
              <a:pPr/>
              <a:t>16/07/2013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CAF7ED6-49A8-4A01-B0AA-81BE4BF9333C}"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1E248B-D044-4D65-8C6F-F936931AC19F}" type="datetimeFigureOut">
              <a:rPr lang="en-GB" smtClean="0"/>
              <a:pPr/>
              <a:t>16/07/2013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CAF7ED6-49A8-4A01-B0AA-81BE4BF9333C}"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1E248B-D044-4D65-8C6F-F936931AC19F}" type="datetimeFigureOut">
              <a:rPr lang="en-GB" smtClean="0"/>
              <a:pPr/>
              <a:t>16/07/2013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CAF7ED6-49A8-4A01-B0AA-81BE4BF9333C}"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F1E248B-D044-4D65-8C6F-F936931AC19F}" type="datetimeFigureOut">
              <a:rPr lang="en-GB" smtClean="0"/>
              <a:pPr/>
              <a:t>16/07/2013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CAF7ED6-49A8-4A01-B0AA-81BE4BF9333C}"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1E248B-D044-4D65-8C6F-F936931AC19F}" type="datetimeFigureOut">
              <a:rPr lang="en-GB" smtClean="0"/>
              <a:pPr/>
              <a:t>16/07/2013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CAF7ED6-49A8-4A01-B0AA-81BE4BF9333C}"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F1E248B-D044-4D65-8C6F-F936931AC19F}" type="datetimeFigureOut">
              <a:rPr lang="en-GB" smtClean="0"/>
              <a:pPr/>
              <a:t>16/07/2013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CAF7ED6-49A8-4A01-B0AA-81BE4BF9333C}"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1E248B-D044-4D65-8C6F-F936931AC19F}" type="datetimeFigureOut">
              <a:rPr lang="en-GB" smtClean="0"/>
              <a:pPr/>
              <a:t>16/07/2013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CAF7ED6-49A8-4A01-B0AA-81BE4BF9333C}"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1E248B-D044-4D65-8C6F-F936931AC19F}" type="datetimeFigureOut">
              <a:rPr lang="en-GB" smtClean="0"/>
              <a:pPr/>
              <a:t>16/07/2013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CAF7ED6-49A8-4A01-B0AA-81BE4BF9333C}"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1E248B-D044-4D65-8C6F-F936931AC19F}" type="datetimeFigureOut">
              <a:rPr lang="en-GB" smtClean="0"/>
              <a:pPr/>
              <a:t>16/07/2013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CAF7ED6-49A8-4A01-B0AA-81BE4BF9333C}"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F1E248B-D044-4D65-8C6F-F936931AC19F}" type="datetimeFigureOut">
              <a:rPr lang="en-GB" smtClean="0"/>
              <a:pPr/>
              <a:t>16/07/2013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8077200" y="6356350"/>
            <a:ext cx="609600" cy="365125"/>
          </a:xfrm>
        </p:spPr>
        <p:txBody>
          <a:bodyPr/>
          <a:lstStyle/>
          <a:p>
            <a:fld id="{ECAF7ED6-49A8-4A01-B0AA-81BE4BF9333C}" type="slidenum">
              <a:rPr lang="en-GB" smtClean="0"/>
              <a:pPr/>
              <a:t>‹#›</a:t>
            </a:fld>
            <a:endParaRPr lang="en-GB"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F1E248B-D044-4D65-8C6F-F936931AC19F}" type="datetimeFigureOut">
              <a:rPr lang="en-GB" smtClean="0"/>
              <a:pPr/>
              <a:t>16/07/2013</a:t>
            </a:fld>
            <a:endParaRPr lang="en-GB"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CAF7ED6-49A8-4A01-B0AA-81BE4BF9333C}" type="slidenum">
              <a:rPr lang="en-GB" smtClean="0"/>
              <a:pPr/>
              <a:t>‹#›</a:t>
            </a:fld>
            <a:endParaRPr lang="en-GB"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bookbrowse.com/gdoc.php?id=304111847&amp;url=661ac119290f8f340e8387fe2105d103"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tra.org.bh/en/pdf/FixedBroadbandAnalysisReportQ22012.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keholders.ofcom.org.uk/binaries/research/broadband-research/Fixed_bb_speeds_Nov_201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548680"/>
            <a:ext cx="8496944" cy="3024336"/>
          </a:xfrm>
        </p:spPr>
        <p:txBody>
          <a:bodyPr>
            <a:normAutofit/>
          </a:bodyPr>
          <a:lstStyle/>
          <a:p>
            <a:pPr algn="ctr"/>
            <a:r>
              <a:rPr lang="en-GB" sz="4400" dirty="0" smtClean="0">
                <a:solidFill>
                  <a:schemeClr val="tx1"/>
                </a:solidFill>
                <a:latin typeface="Times New Roman" pitchFamily="18" charset="0"/>
                <a:cs typeface="Times New Roman" pitchFamily="18" charset="0"/>
              </a:rPr>
              <a:t>QUALITY OF SERVICE MEASUREMENTS OF BROADBAND INTERNET </a:t>
            </a:r>
            <a:r>
              <a:rPr lang="en-GB" sz="3600" dirty="0" smtClean="0">
                <a:solidFill>
                  <a:schemeClr val="tx1"/>
                </a:solidFill>
                <a:latin typeface="Times New Roman" pitchFamily="18" charset="0"/>
                <a:cs typeface="Times New Roman" pitchFamily="18" charset="0"/>
              </a:rPr>
              <a:t/>
            </a:r>
            <a:br>
              <a:rPr lang="en-GB" sz="3600" dirty="0" smtClean="0">
                <a:solidFill>
                  <a:schemeClr val="tx1"/>
                </a:solidFill>
                <a:latin typeface="Times New Roman" pitchFamily="18" charset="0"/>
                <a:cs typeface="Times New Roman" pitchFamily="18" charset="0"/>
              </a:rPr>
            </a:br>
            <a:endParaRPr lang="en-GB" sz="2800" dirty="0">
              <a:solidFill>
                <a:schemeClr val="accent3">
                  <a:lumMod val="75000"/>
                </a:schemeClr>
              </a:solidFill>
              <a:latin typeface="Times New Roman" pitchFamily="18" charset="0"/>
              <a:cs typeface="Times New Roman" pitchFamily="18" charset="0"/>
            </a:endParaRPr>
          </a:p>
        </p:txBody>
      </p:sp>
      <p:sp>
        <p:nvSpPr>
          <p:cNvPr id="3" name="Subtitle 2"/>
          <p:cNvSpPr>
            <a:spLocks noGrp="1"/>
          </p:cNvSpPr>
          <p:nvPr>
            <p:ph type="subTitle" idx="1"/>
          </p:nvPr>
        </p:nvSpPr>
        <p:spPr>
          <a:xfrm>
            <a:off x="251520" y="4221088"/>
            <a:ext cx="8646784" cy="2376264"/>
          </a:xfrm>
        </p:spPr>
        <p:txBody>
          <a:bodyPr>
            <a:normAutofit fontScale="70000" lnSpcReduction="20000"/>
          </a:bodyPr>
          <a:lstStyle/>
          <a:p>
            <a:pPr algn="l"/>
            <a:r>
              <a:rPr lang="en-GB" dirty="0" smtClean="0"/>
              <a:t>SG12 Regional Group for Africa  Meeting </a:t>
            </a:r>
          </a:p>
          <a:p>
            <a:pPr algn="l"/>
            <a:r>
              <a:rPr lang="en-GB" dirty="0"/>
              <a:t>1</a:t>
            </a:r>
            <a:r>
              <a:rPr lang="en-GB" dirty="0" smtClean="0"/>
              <a:t>8</a:t>
            </a:r>
            <a:r>
              <a:rPr lang="en-GB" baseline="30000" dirty="0" smtClean="0"/>
              <a:t>th</a:t>
            </a:r>
            <a:r>
              <a:rPr lang="en-GB" dirty="0" smtClean="0"/>
              <a:t> </a:t>
            </a:r>
            <a:r>
              <a:rPr lang="en-GB" dirty="0" smtClean="0"/>
              <a:t>to 19</a:t>
            </a:r>
            <a:r>
              <a:rPr lang="en-GB" baseline="30000" dirty="0" smtClean="0"/>
              <a:t>th</a:t>
            </a:r>
            <a:r>
              <a:rPr lang="en-GB" dirty="0" smtClean="0"/>
              <a:t> of July, 2013</a:t>
            </a:r>
          </a:p>
          <a:p>
            <a:pPr algn="l"/>
            <a:r>
              <a:rPr lang="en-GB" dirty="0" smtClean="0"/>
              <a:t>Ouagadougou, Burkinafaso</a:t>
            </a:r>
          </a:p>
          <a:p>
            <a:endParaRPr lang="en-GB" dirty="0" smtClean="0"/>
          </a:p>
          <a:p>
            <a:endParaRPr lang="en-GB" dirty="0" smtClean="0"/>
          </a:p>
          <a:p>
            <a:endParaRPr lang="en-GB" dirty="0" smtClean="0"/>
          </a:p>
          <a:p>
            <a:r>
              <a:rPr lang="en-GB" dirty="0" smtClean="0"/>
              <a:t>By Yvonne UMUTONI</a:t>
            </a:r>
          </a:p>
          <a:p>
            <a:r>
              <a:rPr lang="en-GB" dirty="0" smtClean="0"/>
              <a:t>Quality of Service Development Group (QSDG) Chair</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60648"/>
            <a:ext cx="9144000" cy="6597352"/>
          </a:xfrm>
        </p:spPr>
        <p:txBody>
          <a:bodyPr>
            <a:normAutofit lnSpcReduction="10000"/>
          </a:bodyPr>
          <a:lstStyle/>
          <a:p>
            <a:pPr algn="just">
              <a:buFont typeface="Courier New" pitchFamily="49" charset="0"/>
              <a:buChar char="o"/>
            </a:pPr>
            <a:r>
              <a:rPr lang="en-GB"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rPr>
              <a:t>July 2011, Commerce Commission in New Zealand published a report on “New Zealand Broadband Quality”. </a:t>
            </a:r>
          </a:p>
          <a:p>
            <a:pPr>
              <a:buNone/>
            </a:pPr>
            <a:r>
              <a:rPr lang="en-GB" sz="2400" dirty="0" smtClean="0">
                <a:latin typeface="Times New Roman" pitchFamily="18" charset="0"/>
                <a:cs typeface="Times New Roman" pitchFamily="18" charset="0"/>
              </a:rPr>
              <a:t>	According to  </a:t>
            </a:r>
            <a:r>
              <a:rPr lang="en-GB" sz="2400" dirty="0" smtClean="0">
                <a:latin typeface="Times New Roman" pitchFamily="18" charset="0"/>
                <a:cs typeface="Times New Roman" pitchFamily="18" charset="0"/>
                <a:hlinkClick r:id="rId2"/>
              </a:rPr>
              <a:t>http://ebookbrowse.com/gdoc.php?id=304111847&amp;url=661ac119290f8f340e8387fe2105d103</a:t>
            </a:r>
            <a:r>
              <a:rPr lang="en-GB" sz="2400" dirty="0" smtClean="0">
                <a:latin typeface="Times New Roman" pitchFamily="18" charset="0"/>
                <a:cs typeface="Times New Roman" pitchFamily="18" charset="0"/>
              </a:rPr>
              <a:t>, </a:t>
            </a:r>
          </a:p>
          <a:p>
            <a:pPr algn="just">
              <a:buNone/>
            </a:pPr>
            <a:r>
              <a:rPr lang="en-GB" sz="2400" dirty="0" smtClean="0">
                <a:latin typeface="Times New Roman" pitchFamily="18" charset="0"/>
                <a:cs typeface="Times New Roman" pitchFamily="18" charset="0"/>
              </a:rPr>
              <a:t>	New Zealand has adopted the Active data collection measurement methodology and the assessed quality parameters for the broadband internet are the following : web browsing speed, DNS response times, international browsing, internet robust &amp; browsing availability  and service speed variability. </a:t>
            </a:r>
          </a:p>
          <a:p>
            <a:pPr algn="just">
              <a:buNone/>
            </a:pPr>
            <a:endParaRPr lang="en-GB" sz="2400" dirty="0" smtClean="0">
              <a:latin typeface="Times New Roman" pitchFamily="18" charset="0"/>
              <a:cs typeface="Times New Roman" pitchFamily="18" charset="0"/>
            </a:endParaRPr>
          </a:p>
          <a:p>
            <a:pPr>
              <a:buFont typeface="Courier New" pitchFamily="49" charset="0"/>
              <a:buChar char="o"/>
            </a:pPr>
            <a:r>
              <a:rPr lang="en-GB" sz="2400" dirty="0" smtClean="0">
                <a:latin typeface="Times New Roman" pitchFamily="18" charset="0"/>
                <a:cs typeface="Times New Roman" pitchFamily="18" charset="0"/>
              </a:rPr>
              <a:t>Reference made to </a:t>
            </a:r>
            <a:r>
              <a:rPr lang="en-GB" sz="2400" u="sng" dirty="0" smtClean="0">
                <a:solidFill>
                  <a:srgbClr val="0070C0"/>
                </a:solidFill>
                <a:latin typeface="Times New Roman" pitchFamily="18" charset="0"/>
                <a:cs typeface="Times New Roman" pitchFamily="18" charset="0"/>
              </a:rPr>
              <a:t>http://www.ida.gov.sg/doc/Policies%20and%20Regulation/Policies_and_Regulation_Level2/20060424141236/Qos_webpage_bb.pdf </a:t>
            </a:r>
            <a:r>
              <a:rPr lang="en-GB" sz="2400" dirty="0" smtClean="0">
                <a:latin typeface="Times New Roman" pitchFamily="18" charset="0"/>
                <a:cs typeface="Times New Roman" pitchFamily="18" charset="0"/>
              </a:rPr>
              <a:t>; </a:t>
            </a:r>
          </a:p>
          <a:p>
            <a:pPr algn="just">
              <a:buNone/>
            </a:pPr>
            <a:r>
              <a:rPr lang="en-GB" sz="2400" dirty="0" smtClean="0">
                <a:latin typeface="Times New Roman" pitchFamily="18" charset="0"/>
                <a:cs typeface="Times New Roman" pitchFamily="18" charset="0"/>
              </a:rPr>
              <a:t>	IDA utilizes the following QoS parameters to  evaluate the QoS of Broadband Internet accessed by Users in Singapore: Network Availability, Latency (national and international), bandwidth utilization, service activation time and customer service support. </a:t>
            </a:r>
          </a:p>
          <a:p>
            <a:pPr algn="just">
              <a:buNone/>
            </a:pPr>
            <a:endParaRPr lang="en-GB" sz="2400" dirty="0" smtClean="0">
              <a:latin typeface="Times New Roman" pitchFamily="18" charset="0"/>
              <a:cs typeface="Times New Roman" pitchFamily="18" charset="0"/>
            </a:endParaRPr>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60648"/>
            <a:ext cx="9144000" cy="6336704"/>
          </a:xfrm>
        </p:spPr>
        <p:txBody>
          <a:bodyPr>
            <a:noAutofit/>
          </a:bodyPr>
          <a:lstStyle/>
          <a:p>
            <a:pPr>
              <a:buFont typeface="Courier New" pitchFamily="49" charset="0"/>
              <a:buChar char="o"/>
            </a:pPr>
            <a:r>
              <a:rPr lang="en-GB" sz="2000" dirty="0" smtClean="0">
                <a:latin typeface="Times New Roman" pitchFamily="18" charset="0"/>
                <a:cs typeface="Times New Roman" pitchFamily="18" charset="0"/>
              </a:rPr>
              <a:t> </a:t>
            </a:r>
            <a:r>
              <a:rPr lang="en-GB" sz="2200" dirty="0" smtClean="0">
                <a:latin typeface="Times New Roman" pitchFamily="18" charset="0"/>
                <a:cs typeface="Times New Roman" pitchFamily="18" charset="0"/>
              </a:rPr>
              <a:t>Telecommunications Regulatory Authority (TRA) of Bahrain  adopted the active testing methodology ( through Epitiro Ltd solution) so as to measure continuously the  quality of service performance of broadband internet provided by ISPs.  </a:t>
            </a:r>
          </a:p>
          <a:p>
            <a:pPr>
              <a:buNone/>
            </a:pPr>
            <a:r>
              <a:rPr lang="en-GB" sz="2200" dirty="0" smtClean="0">
                <a:latin typeface="Times New Roman" pitchFamily="18" charset="0"/>
                <a:cs typeface="Times New Roman" pitchFamily="18" charset="0"/>
              </a:rPr>
              <a:t>	According to </a:t>
            </a:r>
            <a:r>
              <a:rPr lang="en-GB" sz="2200" dirty="0" smtClean="0">
                <a:latin typeface="Times New Roman" pitchFamily="18" charset="0"/>
                <a:cs typeface="Times New Roman" pitchFamily="18" charset="0"/>
                <a:hlinkClick r:id="rId2"/>
              </a:rPr>
              <a:t>http://www.tra.org.bh/en/pdf/FixedBroadbandAnalysisReportQ22012.pdf</a:t>
            </a:r>
            <a:r>
              <a:rPr lang="en-GB" sz="2200" dirty="0" smtClean="0">
                <a:latin typeface="Times New Roman" pitchFamily="18" charset="0"/>
                <a:cs typeface="Times New Roman" pitchFamily="18" charset="0"/>
              </a:rPr>
              <a:t>, </a:t>
            </a:r>
          </a:p>
          <a:p>
            <a:pPr algn="just">
              <a:buNone/>
            </a:pPr>
            <a:r>
              <a:rPr lang="en-GB" sz="2200" dirty="0" smtClean="0">
                <a:latin typeface="Times New Roman" pitchFamily="18" charset="0"/>
                <a:cs typeface="Times New Roman" pitchFamily="18" charset="0"/>
              </a:rPr>
              <a:t>	QoS parameters evaluated are the TCP  Download/Upload speed, HTTP download speed  (cached and non-cached), ping time and DNS time.</a:t>
            </a:r>
          </a:p>
          <a:p>
            <a:pPr>
              <a:buNone/>
            </a:pPr>
            <a:endParaRPr lang="en-GB" sz="2200" dirty="0" smtClean="0">
              <a:latin typeface="Times New Roman" pitchFamily="18" charset="0"/>
              <a:cs typeface="Times New Roman" pitchFamily="18" charset="0"/>
            </a:endParaRPr>
          </a:p>
          <a:p>
            <a:pPr algn="just">
              <a:buFont typeface="Courier New" pitchFamily="49" charset="0"/>
              <a:buChar char="o"/>
            </a:pPr>
            <a:r>
              <a:rPr lang="en-GB" sz="2200" dirty="0" smtClean="0">
                <a:latin typeface="Times New Roman" pitchFamily="18" charset="0"/>
                <a:cs typeface="Times New Roman" pitchFamily="18" charset="0"/>
              </a:rPr>
              <a:t>Rwanda Utilities Regulatory Authority (RURA) adopted the active testing methodology in order to measure  continuously  the QoS performance of Fixed Broadband Internet provided by ISPs. The tested </a:t>
            </a:r>
            <a:r>
              <a:rPr lang="en-GB" sz="2200" dirty="0" err="1" smtClean="0">
                <a:latin typeface="Times New Roman" pitchFamily="18" charset="0"/>
                <a:cs typeface="Times New Roman" pitchFamily="18" charset="0"/>
              </a:rPr>
              <a:t>QoS</a:t>
            </a:r>
            <a:r>
              <a:rPr lang="en-GB" sz="2200" dirty="0" smtClean="0">
                <a:latin typeface="Times New Roman" pitchFamily="18" charset="0"/>
                <a:cs typeface="Times New Roman" pitchFamily="18" charset="0"/>
              </a:rPr>
              <a:t> parameters are, but  not limited to: HTTP Download speed, TCP Upload/Download speed, DNS Resolution time, and latency.</a:t>
            </a:r>
          </a:p>
          <a:p>
            <a:endParaRPr lang="en-GB"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792088"/>
          </a:xfrm>
        </p:spPr>
        <p:txBody>
          <a:bodyPr>
            <a:normAutofit/>
          </a:bodyPr>
          <a:lstStyle/>
          <a:p>
            <a:pPr algn="ctr"/>
            <a:r>
              <a:rPr lang="en-GB" sz="4000" dirty="0" smtClean="0">
                <a:latin typeface="Times New Roman" pitchFamily="18" charset="0"/>
                <a:cs typeface="Times New Roman" pitchFamily="18" charset="0"/>
              </a:rPr>
              <a:t>CHALLENGES  </a:t>
            </a:r>
            <a:endParaRPr lang="en-GB" sz="4000" dirty="0">
              <a:latin typeface="Times New Roman" pitchFamily="18" charset="0"/>
              <a:cs typeface="Times New Roman" pitchFamily="18" charset="0"/>
            </a:endParaRPr>
          </a:p>
        </p:txBody>
      </p:sp>
      <p:sp>
        <p:nvSpPr>
          <p:cNvPr id="3" name="Content Placeholder 2"/>
          <p:cNvSpPr>
            <a:spLocks noGrp="1"/>
          </p:cNvSpPr>
          <p:nvPr>
            <p:ph idx="1"/>
          </p:nvPr>
        </p:nvSpPr>
        <p:spPr>
          <a:xfrm>
            <a:off x="251520" y="980728"/>
            <a:ext cx="8640960" cy="5616624"/>
          </a:xfrm>
        </p:spPr>
        <p:txBody>
          <a:bodyPr>
            <a:normAutofit/>
          </a:bodyPr>
          <a:lstStyle/>
          <a:p>
            <a:pPr algn="just">
              <a:buFont typeface="Wingdings" pitchFamily="2" charset="2"/>
              <a:buChar char="v"/>
            </a:pPr>
            <a:r>
              <a:rPr lang="en-GB" sz="2400" dirty="0" smtClean="0">
                <a:latin typeface="Times New Roman" pitchFamily="18" charset="0"/>
                <a:cs typeface="Times New Roman" pitchFamily="18" charset="0"/>
              </a:rPr>
              <a:t>Although the active testing is mostly adopted by many Regulators for data collection measurements of broadband internet , but  this methodology does have some challenges during implementation as follows</a:t>
            </a:r>
            <a:r>
              <a:rPr lang="en-GB" dirty="0" smtClean="0">
                <a:latin typeface="Times New Roman" pitchFamily="18" charset="0"/>
                <a:cs typeface="Times New Roman" pitchFamily="18" charset="0"/>
              </a:rPr>
              <a:t>:</a:t>
            </a:r>
          </a:p>
          <a:p>
            <a:pPr lvl="2" algn="just">
              <a:buFont typeface="Wingdings" pitchFamily="2" charset="2"/>
              <a:buChar char="Ø"/>
            </a:pPr>
            <a:r>
              <a:rPr lang="en-GB" sz="2400" dirty="0" smtClean="0">
                <a:latin typeface="Times New Roman" pitchFamily="18" charset="0"/>
                <a:cs typeface="Times New Roman" pitchFamily="18" charset="0"/>
              </a:rPr>
              <a:t>The cost of implementing this methodology is  quite high.</a:t>
            </a:r>
          </a:p>
          <a:p>
            <a:pPr lvl="2" algn="just">
              <a:buFont typeface="Wingdings" pitchFamily="2" charset="2"/>
              <a:buChar char="Ø"/>
            </a:pPr>
            <a:r>
              <a:rPr lang="en-GB" sz="2400" dirty="0" smtClean="0">
                <a:latin typeface="Times New Roman" pitchFamily="18" charset="0"/>
                <a:cs typeface="Times New Roman" pitchFamily="18" charset="0"/>
              </a:rPr>
              <a:t>For benchmarking/ comparison of QoS performance of various ISPs, the sampling methodology  is very critical. QoS monitoring tools (probes) have to be deployed in a manner to replicate a “like to like” or “apple to apple” QoS performance comparison of ISPs.</a:t>
            </a:r>
          </a:p>
          <a:p>
            <a:pPr lvl="2" algn="just">
              <a:buFont typeface="Wingdings" pitchFamily="2" charset="2"/>
              <a:buChar char="Ø"/>
            </a:pPr>
            <a:r>
              <a:rPr lang="en-GB" sz="2400" dirty="0" smtClean="0">
                <a:latin typeface="Times New Roman" pitchFamily="18" charset="0"/>
                <a:cs typeface="Times New Roman" pitchFamily="18" charset="0"/>
              </a:rPr>
              <a:t>It requires as well a very close collaboration with ISPs and internet consumers.  </a:t>
            </a:r>
          </a:p>
          <a:p>
            <a:pPr>
              <a:buNone/>
            </a:pP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636680"/>
          </a:xfrm>
        </p:spPr>
        <p:txBody>
          <a:bodyPr>
            <a:normAutofit fontScale="90000"/>
          </a:bodyPr>
          <a:lstStyle/>
          <a:p>
            <a:r>
              <a:rPr lang="en-GB" sz="4000" dirty="0" smtClean="0">
                <a:latin typeface="Times New Roman" pitchFamily="18" charset="0"/>
                <a:cs typeface="Times New Roman" pitchFamily="18" charset="0"/>
              </a:rPr>
              <a:t>KEY PERFORMANCE INDICATORS</a:t>
            </a:r>
            <a:endParaRPr lang="en-GB" sz="4000" dirty="0"/>
          </a:p>
        </p:txBody>
      </p:sp>
      <p:graphicFrame>
        <p:nvGraphicFramePr>
          <p:cNvPr id="5" name="Content Placeholder 4"/>
          <p:cNvGraphicFramePr>
            <a:graphicFrameLocks noGrp="1"/>
          </p:cNvGraphicFramePr>
          <p:nvPr>
            <p:ph sz="half" idx="1"/>
          </p:nvPr>
        </p:nvGraphicFramePr>
        <p:xfrm>
          <a:off x="457200" y="2852935"/>
          <a:ext cx="8218488" cy="3600399"/>
        </p:xfrm>
        <a:graphic>
          <a:graphicData uri="http://schemas.openxmlformats.org/drawingml/2006/table">
            <a:tbl>
              <a:tblPr firstRow="1" bandRow="1">
                <a:tableStyleId>{616DA210-FB5B-4158-B5E0-FEB733F419BA}</a:tableStyleId>
              </a:tblPr>
              <a:tblGrid>
                <a:gridCol w="4906888"/>
                <a:gridCol w="3311600"/>
              </a:tblGrid>
              <a:tr h="586767">
                <a:tc>
                  <a:txBody>
                    <a:bodyPr/>
                    <a:lstStyle/>
                    <a:p>
                      <a:r>
                        <a:rPr lang="en-GB" sz="2800" dirty="0" smtClean="0"/>
                        <a:t>Key Performance Indicator</a:t>
                      </a:r>
                      <a:endParaRPr lang="en-GB" sz="2800" dirty="0"/>
                    </a:p>
                  </a:txBody>
                  <a:tcPr/>
                </a:tc>
                <a:tc>
                  <a:txBody>
                    <a:bodyPr/>
                    <a:lstStyle/>
                    <a:p>
                      <a:r>
                        <a:rPr lang="en-GB" sz="2800" dirty="0" smtClean="0"/>
                        <a:t>value</a:t>
                      </a:r>
                      <a:endParaRPr lang="en-GB" sz="2800" dirty="0"/>
                    </a:p>
                  </a:txBody>
                  <a:tcPr/>
                </a:tc>
              </a:tr>
              <a:tr h="536297">
                <a:tc>
                  <a:txBody>
                    <a:bodyPr/>
                    <a:lstStyle/>
                    <a:p>
                      <a:r>
                        <a:rPr lang="en-GB" sz="2400" dirty="0" smtClean="0"/>
                        <a:t>HTTP Download speed </a:t>
                      </a:r>
                      <a:endParaRPr lang="en-GB" sz="2400" dirty="0"/>
                    </a:p>
                  </a:txBody>
                  <a:tcPr/>
                </a:tc>
                <a:tc>
                  <a:txBody>
                    <a:bodyPr/>
                    <a:lstStyle/>
                    <a:p>
                      <a:pPr>
                        <a:buFontTx/>
                        <a:buNone/>
                      </a:pPr>
                      <a:r>
                        <a:rPr lang="en-GB" sz="2400" dirty="0" smtClean="0"/>
                        <a:t>Kbytes/s</a:t>
                      </a:r>
                      <a:endParaRPr lang="en-GB" sz="2400" dirty="0"/>
                    </a:p>
                  </a:txBody>
                  <a:tcPr/>
                </a:tc>
              </a:tr>
              <a:tr h="670861">
                <a:tc>
                  <a:txBody>
                    <a:bodyPr/>
                    <a:lstStyle/>
                    <a:p>
                      <a:r>
                        <a:rPr lang="en-GB" sz="2400" dirty="0" smtClean="0"/>
                        <a:t>TCP  Download/Upload speed </a:t>
                      </a:r>
                      <a:endParaRPr lang="en-GB" sz="2400" dirty="0"/>
                    </a:p>
                  </a:txBody>
                  <a:tcPr/>
                </a:tc>
                <a:tc>
                  <a:txBody>
                    <a:bodyPr/>
                    <a:lstStyle/>
                    <a:p>
                      <a:pPr>
                        <a:buFontTx/>
                        <a:buNone/>
                      </a:pPr>
                      <a:r>
                        <a:rPr lang="en-GB" sz="2400" dirty="0" err="1" smtClean="0"/>
                        <a:t>Mbits</a:t>
                      </a:r>
                      <a:r>
                        <a:rPr lang="en-GB" sz="2400" dirty="0" smtClean="0"/>
                        <a:t>/s</a:t>
                      </a:r>
                      <a:endParaRPr lang="en-GB" sz="2400" dirty="0"/>
                    </a:p>
                  </a:txBody>
                  <a:tcPr/>
                </a:tc>
              </a:tr>
              <a:tr h="733880">
                <a:tc>
                  <a:txBody>
                    <a:bodyPr/>
                    <a:lstStyle/>
                    <a:p>
                      <a:r>
                        <a:rPr lang="en-GB" sz="2400" dirty="0" smtClean="0"/>
                        <a:t>Latency (network round trip time)</a:t>
                      </a:r>
                      <a:endParaRPr lang="en-GB" sz="2400" dirty="0"/>
                    </a:p>
                  </a:txBody>
                  <a:tcPr/>
                </a:tc>
                <a:tc>
                  <a:txBody>
                    <a:bodyPr/>
                    <a:lstStyle/>
                    <a:p>
                      <a:pPr>
                        <a:buFontTx/>
                        <a:buNone/>
                      </a:pPr>
                      <a:r>
                        <a:rPr lang="en-GB" sz="2400" dirty="0" smtClean="0"/>
                        <a:t>milliseconds</a:t>
                      </a:r>
                      <a:endParaRPr lang="en-GB" sz="2400" dirty="0"/>
                    </a:p>
                  </a:txBody>
                  <a:tcPr/>
                </a:tc>
              </a:tr>
              <a:tr h="536297">
                <a:tc>
                  <a:txBody>
                    <a:bodyPr/>
                    <a:lstStyle/>
                    <a:p>
                      <a:r>
                        <a:rPr lang="en-GB" sz="2400" dirty="0" smtClean="0"/>
                        <a:t>Packet loss</a:t>
                      </a:r>
                      <a:endParaRPr lang="en-GB" sz="2400" dirty="0"/>
                    </a:p>
                  </a:txBody>
                  <a:tcPr/>
                </a:tc>
                <a:tc>
                  <a:txBody>
                    <a:bodyPr/>
                    <a:lstStyle/>
                    <a:p>
                      <a:pPr>
                        <a:buFontTx/>
                        <a:buNone/>
                      </a:pPr>
                      <a:r>
                        <a:rPr lang="en-GB" sz="2400" dirty="0" smtClean="0"/>
                        <a:t>Number of Packets/s</a:t>
                      </a:r>
                      <a:endParaRPr lang="en-GB" sz="2400" dirty="0"/>
                    </a:p>
                  </a:txBody>
                  <a:tcPr/>
                </a:tc>
              </a:tr>
              <a:tr h="536297">
                <a:tc>
                  <a:txBody>
                    <a:bodyPr/>
                    <a:lstStyle/>
                    <a:p>
                      <a:r>
                        <a:rPr lang="en-GB" sz="2400" dirty="0" smtClean="0"/>
                        <a:t>DNS Response times </a:t>
                      </a:r>
                      <a:endParaRPr lang="en-GB"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milliseconds</a:t>
                      </a:r>
                    </a:p>
                  </a:txBody>
                  <a:tcPr/>
                </a:tc>
              </a:tr>
            </a:tbl>
          </a:graphicData>
        </a:graphic>
      </p:graphicFrame>
      <p:sp>
        <p:nvSpPr>
          <p:cNvPr id="4" name="Content Placeholder 3"/>
          <p:cNvSpPr>
            <a:spLocks noGrp="1"/>
          </p:cNvSpPr>
          <p:nvPr>
            <p:ph sz="half" idx="2"/>
          </p:nvPr>
        </p:nvSpPr>
        <p:spPr>
          <a:xfrm>
            <a:off x="395536" y="908720"/>
            <a:ext cx="8291264" cy="1872208"/>
          </a:xfrm>
        </p:spPr>
        <p:txBody>
          <a:bodyPr>
            <a:normAutofit fontScale="92500" lnSpcReduction="20000"/>
          </a:bodyPr>
          <a:lstStyle/>
          <a:p>
            <a:pPr algn="just">
              <a:buFont typeface="Courier New" pitchFamily="49" charset="0"/>
              <a:buChar char="o"/>
            </a:pPr>
            <a:r>
              <a:rPr lang="en-GB" dirty="0" smtClean="0">
                <a:latin typeface="Times New Roman" pitchFamily="18" charset="0"/>
                <a:cs typeface="Times New Roman" pitchFamily="18" charset="0"/>
              </a:rPr>
              <a:t>Following table is presenting the most adopted key performance indicators world wide so as to measure the QoS performance of broadband internet.</a:t>
            </a:r>
          </a:p>
          <a:p>
            <a:pPr>
              <a:buNone/>
            </a:pPr>
            <a:endParaRPr lang="en-GB" dirty="0" smtClean="0">
              <a:latin typeface="Times New Roman" pitchFamily="18" charset="0"/>
              <a:cs typeface="Times New Roman" pitchFamily="18" charset="0"/>
            </a:endParaRPr>
          </a:p>
          <a:p>
            <a:pPr>
              <a:buNone/>
            </a:pPr>
            <a:r>
              <a:rPr lang="en-GB" b="1" dirty="0" smtClean="0">
                <a:latin typeface="Times New Roman" pitchFamily="18" charset="0"/>
                <a:cs typeface="Times New Roman" pitchFamily="18" charset="0"/>
              </a:rPr>
              <a:t>Table 2: </a:t>
            </a:r>
            <a:r>
              <a:rPr lang="en-GB" dirty="0" smtClean="0">
                <a:latin typeface="Times New Roman" pitchFamily="18" charset="0"/>
                <a:cs typeface="Times New Roman" pitchFamily="18" charset="0"/>
              </a:rPr>
              <a:t>Key Performance Indicators</a:t>
            </a:r>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229600" cy="636680"/>
          </a:xfrm>
        </p:spPr>
        <p:txBody>
          <a:bodyPr>
            <a:noAutofit/>
          </a:bodyPr>
          <a:lstStyle/>
          <a:p>
            <a:pPr algn="ctr"/>
            <a:r>
              <a:rPr lang="en-GB" sz="4000" dirty="0" smtClean="0">
                <a:latin typeface="Times New Roman" pitchFamily="18" charset="0"/>
                <a:cs typeface="Times New Roman" pitchFamily="18" charset="0"/>
              </a:rPr>
              <a:t>Conclusion and Recommendation</a:t>
            </a:r>
            <a:endParaRPr lang="en-GB"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68760"/>
            <a:ext cx="8229600" cy="5055840"/>
          </a:xfrm>
        </p:spPr>
        <p:txBody>
          <a:bodyPr>
            <a:normAutofit fontScale="92500"/>
          </a:bodyPr>
          <a:lstStyle/>
          <a:p>
            <a:pPr algn="just">
              <a:buFont typeface="Wingdings" pitchFamily="2" charset="2"/>
              <a:buChar char="Ø"/>
            </a:pPr>
            <a:r>
              <a:rPr lang="en-GB" sz="2800" dirty="0" smtClean="0">
                <a:latin typeface="Times New Roman" pitchFamily="18" charset="0"/>
                <a:cs typeface="Times New Roman" pitchFamily="18" charset="0"/>
              </a:rPr>
              <a:t>For benchmarking purposes of ISPs, active QoS measurement is adopted by numerous Regulators during data collection.</a:t>
            </a:r>
          </a:p>
          <a:p>
            <a:pPr algn="just">
              <a:buFont typeface="Wingdings" pitchFamily="2" charset="2"/>
              <a:buChar char="Ø"/>
            </a:pPr>
            <a:r>
              <a:rPr lang="en-GB" sz="2800" dirty="0" err="1">
                <a:latin typeface="Times New Roman" pitchFamily="18" charset="0"/>
                <a:cs typeface="Times New Roman" pitchFamily="18" charset="0"/>
              </a:rPr>
              <a:t>QoS</a:t>
            </a:r>
            <a:r>
              <a:rPr lang="en-GB" sz="2800" dirty="0">
                <a:latin typeface="Times New Roman" pitchFamily="18" charset="0"/>
                <a:cs typeface="Times New Roman" pitchFamily="18" charset="0"/>
              </a:rPr>
              <a:t> parameters of internet services like web browsing, file transfer, video streaming and VoIP are mostly evaluated by Regulators in order to rank the quality of broadband internet provided by ISPs in their respective countries. But the most evaluated internet services currently are web browsing and file transfer.</a:t>
            </a:r>
            <a:endParaRPr lang="en-GB" sz="2800" dirty="0" smtClean="0">
              <a:latin typeface="Times New Roman" pitchFamily="18" charset="0"/>
              <a:cs typeface="Times New Roman" pitchFamily="18" charset="0"/>
            </a:endParaRPr>
          </a:p>
          <a:p>
            <a:pPr algn="just">
              <a:buFont typeface="Wingdings" pitchFamily="2" charset="2"/>
              <a:buChar char="Ø"/>
            </a:pPr>
            <a:r>
              <a:rPr lang="en-GB" sz="2800" dirty="0" smtClean="0">
                <a:latin typeface="Times New Roman" pitchFamily="18" charset="0"/>
                <a:cs typeface="Times New Roman" pitchFamily="18" charset="0"/>
              </a:rPr>
              <a:t> Also for benchmarking purposes, QoS monitoring tools should be deployed in a manner to replicate a “like-to-like”  QoS performance comparison of ISPs.</a:t>
            </a:r>
          </a:p>
          <a:p>
            <a:pPr marL="0" indent="0" algn="just">
              <a:buNone/>
            </a:pPr>
            <a:endParaRPr lang="en-GB"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8688"/>
          </a:xfrm>
        </p:spPr>
        <p:txBody>
          <a:bodyPr>
            <a:normAutofit/>
          </a:bodyPr>
          <a:lstStyle/>
          <a:p>
            <a:pPr algn="ctr"/>
            <a:r>
              <a:rPr lang="en-GB" sz="4000" dirty="0" smtClean="0">
                <a:latin typeface="Times New Roman" pitchFamily="18" charset="0"/>
                <a:cs typeface="Times New Roman" pitchFamily="18" charset="0"/>
              </a:rPr>
              <a:t>CONTENT</a:t>
            </a:r>
            <a:endParaRPr lang="en-GB"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68760"/>
            <a:ext cx="8291264" cy="5328592"/>
          </a:xfrm>
        </p:spPr>
        <p:txBody>
          <a:bodyPr>
            <a:normAutofit/>
          </a:bodyPr>
          <a:lstStyle/>
          <a:p>
            <a:pPr marL="514350" indent="-514350">
              <a:buFont typeface="+mj-lt"/>
              <a:buAutoNum type="arabicPeriod"/>
            </a:pPr>
            <a:r>
              <a:rPr lang="en-GB" dirty="0" smtClean="0">
                <a:latin typeface="Times New Roman" pitchFamily="18" charset="0"/>
                <a:cs typeface="Times New Roman" pitchFamily="18" charset="0"/>
              </a:rPr>
              <a:t>EXECUTIVE SUMMARY</a:t>
            </a:r>
          </a:p>
          <a:p>
            <a:pPr marL="514350" indent="-514350">
              <a:buFont typeface="+mj-lt"/>
              <a:buAutoNum type="arabicPeriod"/>
            </a:pPr>
            <a:r>
              <a:rPr lang="en-GB" dirty="0" smtClean="0">
                <a:latin typeface="Times New Roman" pitchFamily="18" charset="0"/>
                <a:cs typeface="Times New Roman" pitchFamily="18" charset="0"/>
              </a:rPr>
              <a:t>REFERENCE ARCHITECTURE</a:t>
            </a:r>
          </a:p>
          <a:p>
            <a:pPr marL="514350" indent="-514350">
              <a:buFont typeface="+mj-lt"/>
              <a:buAutoNum type="arabicPeriod"/>
            </a:pPr>
            <a:r>
              <a:rPr lang="en-GB" dirty="0" smtClean="0">
                <a:latin typeface="Times New Roman" pitchFamily="18" charset="0"/>
                <a:cs typeface="Times New Roman" pitchFamily="18" charset="0"/>
              </a:rPr>
              <a:t>QUALITY OF SERVICE CLASSES</a:t>
            </a:r>
          </a:p>
          <a:p>
            <a:pPr marL="514350" indent="-514350">
              <a:buFont typeface="+mj-lt"/>
              <a:buAutoNum type="arabicPeriod"/>
            </a:pPr>
            <a:r>
              <a:rPr lang="en-GB" dirty="0" smtClean="0">
                <a:latin typeface="Times New Roman" pitchFamily="18" charset="0"/>
                <a:cs typeface="Times New Roman" pitchFamily="18" charset="0"/>
              </a:rPr>
              <a:t>QUALITY OF SERVICE MONITORING OF INTERNET SERVICES</a:t>
            </a:r>
          </a:p>
          <a:p>
            <a:pPr marL="514350" indent="-514350">
              <a:buFont typeface="+mj-lt"/>
              <a:buAutoNum type="arabicPeriod"/>
            </a:pPr>
            <a:r>
              <a:rPr lang="en-GB" dirty="0" smtClean="0">
                <a:latin typeface="Times New Roman" pitchFamily="18" charset="0"/>
                <a:cs typeface="Times New Roman" pitchFamily="18" charset="0"/>
              </a:rPr>
              <a:t>QUALITY OF SERVICE MEASUREMENT METHODOLOGIES</a:t>
            </a:r>
          </a:p>
          <a:p>
            <a:pPr marL="514350" indent="-514350">
              <a:buFont typeface="+mj-lt"/>
              <a:buAutoNum type="arabicPeriod"/>
            </a:pPr>
            <a:r>
              <a:rPr lang="en-GB" dirty="0" smtClean="0">
                <a:latin typeface="Times New Roman" pitchFamily="18" charset="0"/>
                <a:cs typeface="Times New Roman" pitchFamily="18" charset="0"/>
              </a:rPr>
              <a:t>INTERNATIONAL PRACTICES</a:t>
            </a:r>
          </a:p>
          <a:p>
            <a:pPr marL="514350" indent="-514350">
              <a:buFont typeface="+mj-lt"/>
              <a:buAutoNum type="arabicPeriod"/>
            </a:pPr>
            <a:r>
              <a:rPr lang="en-GB" dirty="0" smtClean="0">
                <a:latin typeface="Times New Roman" pitchFamily="18" charset="0"/>
                <a:cs typeface="Times New Roman" pitchFamily="18" charset="0"/>
              </a:rPr>
              <a:t>CHALLENGES</a:t>
            </a:r>
          </a:p>
          <a:p>
            <a:pPr marL="514350" indent="-514350">
              <a:buFont typeface="+mj-lt"/>
              <a:buAutoNum type="arabicPeriod"/>
            </a:pPr>
            <a:r>
              <a:rPr lang="en-GB" dirty="0" smtClean="0">
                <a:latin typeface="Times New Roman" pitchFamily="18" charset="0"/>
                <a:cs typeface="Times New Roman" pitchFamily="18" charset="0"/>
              </a:rPr>
              <a:t>KEY PERFORMANCE INDICATORS</a:t>
            </a:r>
          </a:p>
          <a:p>
            <a:pPr marL="514350" indent="-514350">
              <a:buFont typeface="+mj-lt"/>
              <a:buAutoNum type="arabicPeriod"/>
            </a:pPr>
            <a:r>
              <a:rPr lang="en-GB" dirty="0" smtClean="0">
                <a:latin typeface="Times New Roman" pitchFamily="18" charset="0"/>
                <a:cs typeface="Times New Roman" pitchFamily="18" charset="0"/>
              </a:rPr>
              <a:t>CONCLUSION AND RECOMMENDATION</a:t>
            </a:r>
          </a:p>
          <a:p>
            <a:pPr marL="514350" indent="-514350">
              <a:buFont typeface="+mj-lt"/>
              <a:buAutoNum type="arabicPeriod"/>
            </a:pPr>
            <a:endParaRPr lang="en-GB" dirty="0" smtClean="0"/>
          </a:p>
          <a:p>
            <a:pPr marL="514350" indent="-514350">
              <a:buFont typeface="+mj-lt"/>
              <a:buAutoNum type="arabicPeriod"/>
            </a:pP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0"/>
            <a:ext cx="8229600" cy="792088"/>
          </a:xfrm>
        </p:spPr>
        <p:txBody>
          <a:bodyPr>
            <a:normAutofit/>
          </a:bodyPr>
          <a:lstStyle/>
          <a:p>
            <a:pPr algn="ctr"/>
            <a:r>
              <a:rPr lang="en-GB" sz="4000" dirty="0" smtClean="0">
                <a:latin typeface="Times New Roman" pitchFamily="18" charset="0"/>
                <a:cs typeface="Times New Roman" pitchFamily="18" charset="0"/>
              </a:rPr>
              <a:t>EXECUTIVE SUMMARY</a:t>
            </a:r>
            <a:endParaRPr lang="en-GB" sz="4000" dirty="0">
              <a:latin typeface="Times New Roman" pitchFamily="18" charset="0"/>
              <a:cs typeface="Times New Roman" pitchFamily="18" charset="0"/>
            </a:endParaRPr>
          </a:p>
        </p:txBody>
      </p:sp>
      <p:sp>
        <p:nvSpPr>
          <p:cNvPr id="3" name="Content Placeholder 2"/>
          <p:cNvSpPr>
            <a:spLocks noGrp="1"/>
          </p:cNvSpPr>
          <p:nvPr>
            <p:ph idx="1"/>
          </p:nvPr>
        </p:nvSpPr>
        <p:spPr>
          <a:xfrm>
            <a:off x="0" y="1052736"/>
            <a:ext cx="9144000" cy="5805264"/>
          </a:xfrm>
        </p:spPr>
        <p:txBody>
          <a:bodyPr>
            <a:normAutofit/>
          </a:bodyPr>
          <a:lstStyle/>
          <a:p>
            <a:pPr algn="just">
              <a:buFont typeface="Wingdings" pitchFamily="2" charset="2"/>
              <a:buChar char="Ø"/>
            </a:pPr>
            <a:r>
              <a:rPr lang="en-GB" dirty="0" smtClean="0">
                <a:latin typeface="Times New Roman" pitchFamily="18" charset="0"/>
                <a:cs typeface="Times New Roman" pitchFamily="18" charset="0"/>
              </a:rPr>
              <a:t>This presentation focusses on the quality of service measurements for the fixed broadband  internet networks from the Regulator point of view. </a:t>
            </a:r>
          </a:p>
          <a:p>
            <a:pPr algn="just">
              <a:buFont typeface="Wingdings" pitchFamily="2" charset="2"/>
              <a:buChar char="Ø"/>
            </a:pPr>
            <a:r>
              <a:rPr lang="en-GB" dirty="0" smtClean="0">
                <a:latin typeface="Times New Roman" pitchFamily="18" charset="0"/>
                <a:cs typeface="Times New Roman" pitchFamily="18" charset="0"/>
              </a:rPr>
              <a:t>QoS  Classes  and  reference architecture  for IP-based networks standardized  by ITU   are  highlighted. </a:t>
            </a:r>
          </a:p>
          <a:p>
            <a:pPr algn="just">
              <a:buFont typeface="Wingdings" pitchFamily="2" charset="2"/>
              <a:buChar char="Ø"/>
            </a:pPr>
            <a:r>
              <a:rPr lang="en-GB" dirty="0" smtClean="0">
                <a:latin typeface="Times New Roman" pitchFamily="18" charset="0"/>
                <a:cs typeface="Times New Roman" pitchFamily="18" charset="0"/>
              </a:rPr>
              <a:t>Advantages and disadvantages of the two QoS measurement methodologies (Passive &amp; Active) adopted worldwide in order to evaluate the quality of service performance of internet networks  are explained. </a:t>
            </a:r>
          </a:p>
          <a:p>
            <a:pPr algn="just">
              <a:buFont typeface="Wingdings" pitchFamily="2" charset="2"/>
              <a:buChar char="Ø"/>
            </a:pPr>
            <a:r>
              <a:rPr lang="en-GB" dirty="0" smtClean="0">
                <a:latin typeface="Times New Roman" pitchFamily="18" charset="0"/>
                <a:cs typeface="Times New Roman" pitchFamily="18" charset="0"/>
              </a:rPr>
              <a:t>International practices in line with the QoS measurement of broadband internet services  are presented.</a:t>
            </a:r>
          </a:p>
          <a:p>
            <a:pPr algn="just">
              <a:buFont typeface="Wingdings" pitchFamily="2" charset="2"/>
              <a:buChar char="Ø"/>
            </a:pPr>
            <a:r>
              <a:rPr lang="en-GB" dirty="0" smtClean="0">
                <a:latin typeface="Times New Roman" pitchFamily="18" charset="0"/>
                <a:cs typeface="Times New Roman" pitchFamily="18" charset="0"/>
              </a:rPr>
              <a:t>Lastly, most utilized KPIs in evaluating the quality of service of internet are also illustrated.</a:t>
            </a:r>
          </a:p>
          <a:p>
            <a:endParaRPr lang="en-GB" dirty="0" smtClean="0"/>
          </a:p>
          <a:p>
            <a:endParaRPr lang="en-GB" dirty="0" smtClean="0"/>
          </a:p>
          <a:p>
            <a:pPr>
              <a:buFont typeface="Wingdings" pitchFamily="2" charset="2"/>
              <a:buChar char="Ø"/>
            </a:pP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373616" cy="1196752"/>
          </a:xfrm>
        </p:spPr>
        <p:txBody>
          <a:bodyPr>
            <a:normAutofit fontScale="90000"/>
          </a:bodyPr>
          <a:lstStyle/>
          <a:p>
            <a:pPr algn="ctr"/>
            <a:r>
              <a:rPr lang="en-GB" sz="4400" dirty="0" smtClean="0">
                <a:latin typeface="Times New Roman" pitchFamily="18" charset="0"/>
                <a:cs typeface="Times New Roman" pitchFamily="18" charset="0"/>
              </a:rPr>
              <a:t>REFERENCE ARCHITECTURE</a:t>
            </a:r>
            <a:r>
              <a:rPr lang="en-GB" sz="4000" dirty="0" smtClean="0">
                <a:latin typeface="Times New Roman" pitchFamily="18" charset="0"/>
                <a:cs typeface="Times New Roman" pitchFamily="18" charset="0"/>
              </a:rPr>
              <a:t/>
            </a:r>
            <a:br>
              <a:rPr lang="en-GB" sz="4000" dirty="0" smtClean="0">
                <a:latin typeface="Times New Roman" pitchFamily="18" charset="0"/>
                <a:cs typeface="Times New Roman" pitchFamily="18" charset="0"/>
              </a:rPr>
            </a:br>
            <a:endParaRPr lang="en-GB" sz="4000" dirty="0">
              <a:latin typeface="Times New Roman" pitchFamily="18" charset="0"/>
              <a:cs typeface="Times New Roman" pitchFamily="18" charset="0"/>
            </a:endParaRPr>
          </a:p>
        </p:txBody>
      </p:sp>
      <p:pic>
        <p:nvPicPr>
          <p:cNvPr id="7" name="Content Placeholder 6"/>
          <p:cNvPicPr>
            <a:picLocks noGrp="1"/>
          </p:cNvPicPr>
          <p:nvPr>
            <p:ph idx="1"/>
          </p:nvPr>
        </p:nvPicPr>
        <p:blipFill>
          <a:blip r:embed="rId2" cstate="print"/>
          <a:srcRect/>
          <a:stretch>
            <a:fillRect/>
          </a:stretch>
        </p:blipFill>
        <p:spPr bwMode="auto">
          <a:xfrm>
            <a:off x="-396552" y="1340768"/>
            <a:ext cx="9865096" cy="551723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a:bodyPr>
          <a:lstStyle/>
          <a:p>
            <a:r>
              <a:rPr lang="en-GB" sz="4000" dirty="0" smtClean="0">
                <a:latin typeface="Times New Roman" pitchFamily="18" charset="0"/>
                <a:cs typeface="Times New Roman" pitchFamily="18" charset="0"/>
              </a:rPr>
              <a:t>QUALITY OF SERVICE CLASSES</a:t>
            </a:r>
            <a:endParaRPr lang="en-GB" sz="4000" dirty="0"/>
          </a:p>
        </p:txBody>
      </p:sp>
      <p:sp>
        <p:nvSpPr>
          <p:cNvPr id="3" name="Text Placeholder 2"/>
          <p:cNvSpPr>
            <a:spLocks noGrp="1"/>
          </p:cNvSpPr>
          <p:nvPr>
            <p:ph type="body" idx="1"/>
          </p:nvPr>
        </p:nvSpPr>
        <p:spPr>
          <a:xfrm>
            <a:off x="323528" y="836712"/>
            <a:ext cx="8820472" cy="792088"/>
          </a:xfrm>
        </p:spPr>
        <p:txBody>
          <a:bodyPr/>
          <a:lstStyle/>
          <a:p>
            <a:r>
              <a:rPr lang="en-GB" sz="2000" dirty="0" smtClean="0">
                <a:solidFill>
                  <a:schemeClr val="tx1"/>
                </a:solidFill>
                <a:latin typeface="Times New Roman" pitchFamily="18" charset="0"/>
                <a:cs typeface="Times New Roman" pitchFamily="18" charset="0"/>
              </a:rPr>
              <a:t>Table 1: QoS Classes of IP based networks [</a:t>
            </a:r>
            <a:r>
              <a:rPr lang="af-ZA" sz="2000" dirty="0" smtClean="0">
                <a:solidFill>
                  <a:schemeClr val="tx1"/>
                </a:solidFill>
                <a:latin typeface="Times New Roman" pitchFamily="18" charset="0"/>
                <a:cs typeface="Times New Roman" pitchFamily="18" charset="0"/>
              </a:rPr>
              <a:t>ITU-T Rec.  Y.1541</a:t>
            </a:r>
            <a:r>
              <a:rPr lang="en-GB" sz="2000" dirty="0" smtClean="0">
                <a:solidFill>
                  <a:schemeClr val="tx1"/>
                </a:solidFill>
                <a:latin typeface="Times New Roman" pitchFamily="18" charset="0"/>
                <a:cs typeface="Times New Roman" pitchFamily="18" charset="0"/>
              </a:rPr>
              <a:t>]</a:t>
            </a:r>
            <a:endParaRPr lang="en-GB" sz="2000" dirty="0">
              <a:solidFill>
                <a:schemeClr val="tx1"/>
              </a:solidFill>
              <a:latin typeface="Times New Roman" pitchFamily="18" charset="0"/>
              <a:cs typeface="Times New Roman" pitchFamily="18" charset="0"/>
            </a:endParaRPr>
          </a:p>
        </p:txBody>
      </p:sp>
      <p:graphicFrame>
        <p:nvGraphicFramePr>
          <p:cNvPr id="8" name="Content Placeholder 7"/>
          <p:cNvGraphicFramePr>
            <a:graphicFrameLocks noGrp="1"/>
          </p:cNvGraphicFramePr>
          <p:nvPr>
            <p:ph sz="quarter" idx="2"/>
          </p:nvPr>
        </p:nvGraphicFramePr>
        <p:xfrm>
          <a:off x="0" y="1484784"/>
          <a:ext cx="8892480" cy="5429705"/>
        </p:xfrm>
        <a:graphic>
          <a:graphicData uri="http://schemas.openxmlformats.org/drawingml/2006/table">
            <a:tbl>
              <a:tblPr firstRow="1" bandRow="1">
                <a:tableStyleId>{616DA210-FB5B-4158-B5E0-FEB733F419BA}</a:tableStyleId>
              </a:tblPr>
              <a:tblGrid>
                <a:gridCol w="1292087"/>
                <a:gridCol w="4216017"/>
                <a:gridCol w="1152128"/>
                <a:gridCol w="1224136"/>
                <a:gridCol w="1008112"/>
              </a:tblGrid>
              <a:tr h="403767">
                <a:tc rowSpan="2">
                  <a:txBody>
                    <a:bodyPr/>
                    <a:lstStyle/>
                    <a:p>
                      <a:pPr algn="ctr"/>
                      <a:r>
                        <a:rPr lang="en-GB" sz="1400" dirty="0" smtClean="0">
                          <a:latin typeface="Times New Roman" pitchFamily="18" charset="0"/>
                          <a:cs typeface="Times New Roman" pitchFamily="18" charset="0"/>
                        </a:rPr>
                        <a:t>QoS Class</a:t>
                      </a:r>
                      <a:endParaRPr lang="en-GB" sz="1400" dirty="0">
                        <a:latin typeface="Times New Roman" pitchFamily="18" charset="0"/>
                        <a:cs typeface="Times New Roman" pitchFamily="18" charset="0"/>
                      </a:endParaRPr>
                    </a:p>
                  </a:txBody>
                  <a:tcPr/>
                </a:tc>
                <a:tc rowSpan="2">
                  <a:txBody>
                    <a:bodyPr/>
                    <a:lstStyle/>
                    <a:p>
                      <a:pPr algn="ctr"/>
                      <a:r>
                        <a:rPr lang="en-GB" sz="1600" dirty="0" smtClean="0">
                          <a:latin typeface="Times New Roman" pitchFamily="18" charset="0"/>
                          <a:cs typeface="Times New Roman" pitchFamily="18" charset="0"/>
                        </a:rPr>
                        <a:t>Service/Application</a:t>
                      </a:r>
                      <a:endParaRPr lang="en-GB" sz="1600" dirty="0">
                        <a:latin typeface="Times New Roman" pitchFamily="18" charset="0"/>
                        <a:cs typeface="Times New Roman" pitchFamily="18" charset="0"/>
                      </a:endParaRPr>
                    </a:p>
                  </a:txBody>
                  <a:tcPr/>
                </a:tc>
                <a:tc gridSpan="3">
                  <a:txBody>
                    <a:bodyPr/>
                    <a:lstStyle/>
                    <a:p>
                      <a:pPr algn="ctr"/>
                      <a:r>
                        <a:rPr lang="en-GB" sz="1600" dirty="0" smtClean="0">
                          <a:latin typeface="Times New Roman" pitchFamily="18" charset="0"/>
                          <a:cs typeface="Times New Roman" pitchFamily="18" charset="0"/>
                        </a:rPr>
                        <a:t>Network Performance Parameters</a:t>
                      </a:r>
                      <a:endParaRPr lang="en-GB" sz="1600" dirty="0">
                        <a:latin typeface="Times New Roman" pitchFamily="18" charset="0"/>
                        <a:cs typeface="Times New Roman" pitchFamily="18" charset="0"/>
                      </a:endParaRPr>
                    </a:p>
                  </a:txBody>
                  <a:tcPr/>
                </a:tc>
                <a:tc hMerge="1">
                  <a:txBody>
                    <a:bodyPr/>
                    <a:lstStyle/>
                    <a:p>
                      <a:endParaRPr lang="en-GB" dirty="0"/>
                    </a:p>
                  </a:txBody>
                  <a:tcPr/>
                </a:tc>
                <a:tc hMerge="1">
                  <a:txBody>
                    <a:bodyPr/>
                    <a:lstStyle/>
                    <a:p>
                      <a:endParaRPr lang="en-GB" dirty="0"/>
                    </a:p>
                  </a:txBody>
                  <a:tcPr/>
                </a:tc>
              </a:tr>
              <a:tr h="316313">
                <a:tc vMerge="1">
                  <a:txBody>
                    <a:bodyPr/>
                    <a:lstStyle/>
                    <a:p>
                      <a:endParaRPr lang="en-GB" dirty="0"/>
                    </a:p>
                  </a:txBody>
                  <a:tcPr/>
                </a:tc>
                <a:tc vMerge="1">
                  <a:txBody>
                    <a:bodyPr/>
                    <a:lstStyle/>
                    <a:p>
                      <a:endParaRPr lang="en-GB" dirty="0"/>
                    </a:p>
                  </a:txBody>
                  <a:tcPr/>
                </a:tc>
                <a:tc>
                  <a:txBody>
                    <a:bodyPr/>
                    <a:lstStyle/>
                    <a:p>
                      <a:pPr algn="ctr"/>
                      <a:r>
                        <a:rPr lang="en-GB" sz="1600" dirty="0" smtClean="0">
                          <a:latin typeface="Times New Roman" pitchFamily="18" charset="0"/>
                          <a:cs typeface="Times New Roman" pitchFamily="18" charset="0"/>
                        </a:rPr>
                        <a:t>IP TD</a:t>
                      </a:r>
                      <a:endParaRPr lang="en-GB" sz="1600" dirty="0">
                        <a:latin typeface="Times New Roman" pitchFamily="18" charset="0"/>
                        <a:cs typeface="Times New Roman" pitchFamily="18" charset="0"/>
                      </a:endParaRPr>
                    </a:p>
                  </a:txBody>
                  <a:tcPr/>
                </a:tc>
                <a:tc>
                  <a:txBody>
                    <a:bodyPr/>
                    <a:lstStyle/>
                    <a:p>
                      <a:pPr algn="ctr"/>
                      <a:r>
                        <a:rPr lang="en-GB" sz="1600" dirty="0" smtClean="0">
                          <a:latin typeface="Times New Roman" pitchFamily="18" charset="0"/>
                          <a:cs typeface="Times New Roman" pitchFamily="18" charset="0"/>
                        </a:rPr>
                        <a:t>IPDV</a:t>
                      </a:r>
                      <a:endParaRPr lang="en-GB" sz="1600" dirty="0">
                        <a:latin typeface="Times New Roman" pitchFamily="18" charset="0"/>
                        <a:cs typeface="Times New Roman" pitchFamily="18" charset="0"/>
                      </a:endParaRPr>
                    </a:p>
                  </a:txBody>
                  <a:tcPr/>
                </a:tc>
                <a:tc>
                  <a:txBody>
                    <a:bodyPr/>
                    <a:lstStyle/>
                    <a:p>
                      <a:pPr algn="ctr"/>
                      <a:r>
                        <a:rPr lang="en-GB" sz="1600" dirty="0" smtClean="0">
                          <a:latin typeface="Times New Roman" pitchFamily="18" charset="0"/>
                          <a:cs typeface="Times New Roman" pitchFamily="18" charset="0"/>
                        </a:rPr>
                        <a:t>IPLR</a:t>
                      </a:r>
                      <a:endParaRPr lang="en-GB" sz="1600" dirty="0">
                        <a:latin typeface="Times New Roman" pitchFamily="18" charset="0"/>
                        <a:cs typeface="Times New Roman" pitchFamily="18" charset="0"/>
                      </a:endParaRPr>
                    </a:p>
                  </a:txBody>
                  <a:tcPr/>
                </a:tc>
              </a:tr>
              <a:tr h="1038564">
                <a:tc>
                  <a:txBody>
                    <a:bodyPr/>
                    <a:lstStyle/>
                    <a:p>
                      <a:r>
                        <a:rPr kumimoji="0" lang="en-GB" sz="1400" kern="1200" dirty="0" smtClean="0">
                          <a:solidFill>
                            <a:schemeClr val="dk1"/>
                          </a:solidFill>
                          <a:latin typeface="Times New Roman" pitchFamily="18" charset="0"/>
                          <a:ea typeface="+mn-ea"/>
                          <a:cs typeface="Times New Roman" pitchFamily="18" charset="0"/>
                        </a:rPr>
                        <a:t>Class 0</a:t>
                      </a:r>
                      <a:endParaRPr lang="en-GB" sz="1400" dirty="0">
                        <a:latin typeface="Times New Roman" pitchFamily="18" charset="0"/>
                        <a:cs typeface="Times New Roman" pitchFamily="18" charset="0"/>
                      </a:endParaRPr>
                    </a:p>
                  </a:txBody>
                  <a:tcPr/>
                </a:tc>
                <a:tc>
                  <a:txBody>
                    <a:bodyPr/>
                    <a:lstStyle/>
                    <a:p>
                      <a:pPr marL="0" lvl="0" algn="l" rtl="0" eaLnBrk="1" fontAlgn="auto"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Voice over IP (VoIP)</a:t>
                      </a:r>
                    </a:p>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Video Teleconference (VTC)</a:t>
                      </a:r>
                    </a:p>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b="1" kern="1200" dirty="0" smtClean="0">
                          <a:solidFill>
                            <a:schemeClr val="dk1"/>
                          </a:solidFill>
                          <a:latin typeface="Times New Roman" pitchFamily="18" charset="0"/>
                          <a:ea typeface="+mn-ea"/>
                          <a:cs typeface="Times New Roman" pitchFamily="18" charset="0"/>
                        </a:rPr>
                        <a:t>Note 1</a:t>
                      </a:r>
                      <a:r>
                        <a:rPr kumimoji="0" lang="en-GB" sz="1400" b="1" kern="1200" baseline="0" dirty="0" smtClean="0">
                          <a:solidFill>
                            <a:schemeClr val="dk1"/>
                          </a:solidFill>
                          <a:latin typeface="Times New Roman" pitchFamily="18" charset="0"/>
                          <a:ea typeface="+mn-ea"/>
                          <a:cs typeface="Times New Roman" pitchFamily="18" charset="0"/>
                        </a:rPr>
                        <a:t>: </a:t>
                      </a:r>
                      <a:r>
                        <a:rPr kumimoji="0" lang="en-GB" sz="1400" kern="1200" baseline="0" dirty="0" smtClean="0">
                          <a:solidFill>
                            <a:schemeClr val="dk1"/>
                          </a:solidFill>
                          <a:latin typeface="Times New Roman" pitchFamily="18" charset="0"/>
                          <a:ea typeface="+mn-ea"/>
                          <a:cs typeface="Times New Roman" pitchFamily="18" charset="0"/>
                        </a:rPr>
                        <a:t>PSTN Voice quality</a:t>
                      </a:r>
                      <a:endParaRPr kumimoji="0" lang="en-GB" sz="1400" kern="1200" dirty="0" smtClean="0">
                        <a:solidFill>
                          <a:schemeClr val="dk1"/>
                        </a:solidFill>
                        <a:latin typeface="Times New Roman" pitchFamily="18" charset="0"/>
                        <a:ea typeface="+mn-ea"/>
                        <a:cs typeface="Times New Roman" pitchFamily="18" charset="0"/>
                      </a:endParaRPr>
                    </a:p>
                  </a:txBody>
                  <a:tcPr/>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≤100 ms</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≤50 ms</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≤10–3</a:t>
                      </a:r>
                    </a:p>
                  </a:txBody>
                  <a:tcPr marL="68580" marR="68580" marT="0" marB="0"/>
                </a:tc>
              </a:tr>
              <a:tr h="793024">
                <a:tc>
                  <a:txBody>
                    <a:bodyPr/>
                    <a:lstStyle/>
                    <a:p>
                      <a:pPr marL="0" lvl="0" algn="l" rtl="0" eaLnBrk="1" latinLnBrk="0" hangingPunct="1">
                        <a:lnSpc>
                          <a:spcPct val="115000"/>
                        </a:lnSpc>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Class 1</a:t>
                      </a:r>
                    </a:p>
                  </a:txBody>
                  <a:tcPr marL="68580" marR="68580" marT="0" marB="0"/>
                </a:tc>
                <a:tc>
                  <a:txBody>
                    <a:bodyPr/>
                    <a:lstStyle/>
                    <a:p>
                      <a:pPr marL="0" lvl="0" indent="-342900" algn="l" rtl="0" eaLnBrk="1" fontAlgn="auto" latinLnBrk="0" hangingPunct="1">
                        <a:lnSpc>
                          <a:spcPct val="115000"/>
                        </a:lnSpc>
                        <a:spcBef>
                          <a:spcPts val="600"/>
                        </a:spcBef>
                        <a:spcAft>
                          <a:spcPts val="0"/>
                        </a:spcAft>
                        <a:buFont typeface="Cambria"/>
                        <a:buNone/>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Voice over IP (VoIP)</a:t>
                      </a:r>
                    </a:p>
                    <a:p>
                      <a:pPr marL="0" lvl="0" indent="-342900" algn="l" rtl="0" eaLnBrk="1" fontAlgn="auto" latinLnBrk="0" hangingPunct="1">
                        <a:lnSpc>
                          <a:spcPct val="115000"/>
                        </a:lnSpc>
                        <a:spcBef>
                          <a:spcPts val="600"/>
                        </a:spcBef>
                        <a:spcAft>
                          <a:spcPts val="0"/>
                        </a:spcAft>
                        <a:buFont typeface="Cambria"/>
                        <a:buNone/>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Video Teleconference (VTC)</a:t>
                      </a:r>
                    </a:p>
                    <a:p>
                      <a:pPr marL="0" lvl="0" indent="-342900" algn="l" rtl="0" eaLnBrk="1" fontAlgn="auto" latinLnBrk="0" hangingPunct="1">
                        <a:lnSpc>
                          <a:spcPct val="115000"/>
                        </a:lnSpc>
                        <a:spcBef>
                          <a:spcPts val="600"/>
                        </a:spcBef>
                        <a:spcAft>
                          <a:spcPts val="0"/>
                        </a:spcAft>
                        <a:buFont typeface="Cambria"/>
                        <a:buNone/>
                        <a:tabLst>
                          <a:tab pos="504190" algn="l"/>
                          <a:tab pos="756285" algn="l"/>
                          <a:tab pos="1008380" algn="l"/>
                          <a:tab pos="1260475" algn="l"/>
                        </a:tabLst>
                      </a:pPr>
                      <a:r>
                        <a:rPr kumimoji="0" lang="en-GB" sz="1400" b="1" kern="1200" dirty="0" smtClean="0">
                          <a:solidFill>
                            <a:schemeClr val="dk1"/>
                          </a:solidFill>
                          <a:latin typeface="Times New Roman" pitchFamily="18" charset="0"/>
                          <a:ea typeface="+mn-ea"/>
                          <a:cs typeface="Times New Roman" pitchFamily="18" charset="0"/>
                        </a:rPr>
                        <a:t>Note 2:</a:t>
                      </a:r>
                      <a:r>
                        <a:rPr kumimoji="0" lang="en-GB" sz="1400" b="1" kern="1200" baseline="0" dirty="0" smtClean="0">
                          <a:solidFill>
                            <a:schemeClr val="dk1"/>
                          </a:solidFill>
                          <a:latin typeface="Times New Roman" pitchFamily="18" charset="0"/>
                          <a:ea typeface="+mn-ea"/>
                          <a:cs typeface="Times New Roman" pitchFamily="18" charset="0"/>
                        </a:rPr>
                        <a:t> </a:t>
                      </a:r>
                      <a:r>
                        <a:rPr kumimoji="0" lang="en-GB" sz="1400" kern="1200" baseline="0" dirty="0" smtClean="0">
                          <a:solidFill>
                            <a:schemeClr val="dk1"/>
                          </a:solidFill>
                          <a:latin typeface="Times New Roman" pitchFamily="18" charset="0"/>
                          <a:ea typeface="+mn-ea"/>
                          <a:cs typeface="Times New Roman" pitchFamily="18" charset="0"/>
                        </a:rPr>
                        <a:t>Satellite Voice quality</a:t>
                      </a:r>
                      <a:endParaRPr kumimoji="0" lang="en-GB" sz="1400" kern="1200" dirty="0" smtClean="0">
                        <a:solidFill>
                          <a:schemeClr val="dk1"/>
                        </a:solidFill>
                        <a:latin typeface="Times New Roman" pitchFamily="18" charset="0"/>
                        <a:ea typeface="+mn-ea"/>
                        <a:cs typeface="Times New Roman" pitchFamily="18" charset="0"/>
                      </a:endParaRP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≤400 ms</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≤50 ms</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 10–3</a:t>
                      </a:r>
                    </a:p>
                  </a:txBody>
                  <a:tcPr marL="68580" marR="68580" marT="0" marB="0"/>
                </a:tc>
              </a:tr>
              <a:tr h="593878">
                <a:tc>
                  <a:txBody>
                    <a:bodyPr/>
                    <a:lstStyle/>
                    <a:p>
                      <a:pPr marL="0" lvl="0" algn="l" rtl="0" eaLnBrk="1" latinLnBrk="0" hangingPunct="1">
                        <a:lnSpc>
                          <a:spcPct val="115000"/>
                        </a:lnSpc>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Class 2</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Transaction data</a:t>
                      </a:r>
                    </a:p>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b="1" kern="1200" dirty="0" smtClean="0">
                          <a:solidFill>
                            <a:schemeClr val="dk1"/>
                          </a:solidFill>
                          <a:latin typeface="Times New Roman" pitchFamily="18" charset="0"/>
                          <a:ea typeface="+mn-ea"/>
                          <a:cs typeface="Times New Roman" pitchFamily="18" charset="0"/>
                        </a:rPr>
                        <a:t>Note 3: </a:t>
                      </a:r>
                      <a:r>
                        <a:rPr kumimoji="0" lang="en-GB" sz="1400" kern="1200" dirty="0" smtClean="0">
                          <a:solidFill>
                            <a:schemeClr val="dk1"/>
                          </a:solidFill>
                          <a:latin typeface="Times New Roman" pitchFamily="18" charset="0"/>
                          <a:ea typeface="+mn-ea"/>
                          <a:cs typeface="Times New Roman" pitchFamily="18" charset="0"/>
                        </a:rPr>
                        <a:t>Highly Interactive</a:t>
                      </a:r>
                      <a:r>
                        <a:rPr kumimoji="0" lang="en-GB" sz="1400" kern="1200" baseline="0" dirty="0" smtClean="0">
                          <a:solidFill>
                            <a:schemeClr val="dk1"/>
                          </a:solidFill>
                          <a:latin typeface="Times New Roman" pitchFamily="18" charset="0"/>
                          <a:ea typeface="+mn-ea"/>
                          <a:cs typeface="Times New Roman" pitchFamily="18" charset="0"/>
                        </a:rPr>
                        <a:t> data (Signalling)</a:t>
                      </a:r>
                    </a:p>
                    <a:p>
                      <a:pPr marL="0" lvl="0" algn="l" rtl="0" eaLnBrk="1" latinLnBrk="0" hangingPunct="1">
                        <a:lnSpc>
                          <a:spcPct val="115000"/>
                        </a:lnSpc>
                        <a:spcBef>
                          <a:spcPts val="600"/>
                        </a:spcBef>
                        <a:spcAft>
                          <a:spcPts val="0"/>
                        </a:spcAft>
                        <a:tabLst>
                          <a:tab pos="504190" algn="l"/>
                          <a:tab pos="756285" algn="l"/>
                          <a:tab pos="1008380" algn="l"/>
                          <a:tab pos="1260475" algn="l"/>
                        </a:tabLst>
                      </a:pPr>
                      <a:endParaRPr kumimoji="0" lang="en-GB" sz="1400" kern="1200" dirty="0" smtClean="0">
                        <a:solidFill>
                          <a:schemeClr val="dk1"/>
                        </a:solidFill>
                        <a:latin typeface="Times New Roman" pitchFamily="18" charset="0"/>
                        <a:ea typeface="+mn-ea"/>
                        <a:cs typeface="Times New Roman" pitchFamily="18" charset="0"/>
                      </a:endParaRP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≤100 ms</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U</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≤10–3</a:t>
                      </a:r>
                    </a:p>
                  </a:txBody>
                  <a:tcPr marL="68580" marR="68580" marT="0" marB="0"/>
                </a:tc>
              </a:tr>
              <a:tr h="531270">
                <a:tc>
                  <a:txBody>
                    <a:bodyPr/>
                    <a:lstStyle/>
                    <a:p>
                      <a:pPr marL="0" lvl="0" algn="l" rtl="0" eaLnBrk="1" latinLnBrk="0" hangingPunct="1">
                        <a:lnSpc>
                          <a:spcPct val="115000"/>
                        </a:lnSpc>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Class 3</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Transaction data</a:t>
                      </a:r>
                    </a:p>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b="1" kern="1200" dirty="0" smtClean="0">
                          <a:solidFill>
                            <a:schemeClr val="dk1"/>
                          </a:solidFill>
                          <a:latin typeface="Times New Roman" pitchFamily="18" charset="0"/>
                          <a:ea typeface="+mn-ea"/>
                          <a:cs typeface="Times New Roman" pitchFamily="18" charset="0"/>
                        </a:rPr>
                        <a:t>Note 4: </a:t>
                      </a:r>
                      <a:r>
                        <a:rPr kumimoji="0" lang="en-GB" sz="1400" kern="1200" dirty="0" smtClean="0">
                          <a:solidFill>
                            <a:schemeClr val="dk1"/>
                          </a:solidFill>
                          <a:latin typeface="Times New Roman" pitchFamily="18" charset="0"/>
                          <a:ea typeface="+mn-ea"/>
                          <a:cs typeface="Times New Roman" pitchFamily="18" charset="0"/>
                        </a:rPr>
                        <a:t>Interactive</a:t>
                      </a:r>
                      <a:r>
                        <a:rPr kumimoji="0" lang="en-GB" sz="1400" kern="1200" baseline="0" dirty="0" smtClean="0">
                          <a:solidFill>
                            <a:schemeClr val="dk1"/>
                          </a:solidFill>
                          <a:latin typeface="Times New Roman" pitchFamily="18" charset="0"/>
                          <a:ea typeface="+mn-ea"/>
                          <a:cs typeface="Times New Roman" pitchFamily="18" charset="0"/>
                        </a:rPr>
                        <a:t> data (Business data)</a:t>
                      </a:r>
                      <a:endParaRPr kumimoji="0" lang="en-GB" sz="1400" kern="1200" dirty="0" smtClean="0">
                        <a:solidFill>
                          <a:schemeClr val="dk1"/>
                        </a:solidFill>
                        <a:latin typeface="Times New Roman" pitchFamily="18" charset="0"/>
                        <a:ea typeface="+mn-ea"/>
                        <a:cs typeface="Times New Roman" pitchFamily="18" charset="0"/>
                      </a:endParaRP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≤400 ms</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U </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≤10–3</a:t>
                      </a:r>
                    </a:p>
                  </a:txBody>
                  <a:tcPr marL="68580" marR="68580" marT="0" marB="0"/>
                </a:tc>
              </a:tr>
              <a:tr h="793024">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Class 4</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Video  streaming</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≤1 s</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U</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≤10–3</a:t>
                      </a:r>
                    </a:p>
                  </a:txBody>
                  <a:tcPr marL="68580" marR="68580" marT="0" marB="0"/>
                </a:tc>
              </a:tr>
              <a:tr h="574021">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Class 5</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Traditional applications of Default IP networks</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U</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U</a:t>
                      </a:r>
                    </a:p>
                  </a:txBody>
                  <a:tcPr marL="68580" marR="68580" marT="0" marB="0"/>
                </a:tc>
                <a:tc>
                  <a:txBody>
                    <a:bodyPr/>
                    <a:lstStyle/>
                    <a:p>
                      <a:pPr marL="0" lvl="0" algn="l" rtl="0" eaLnBrk="1" latinLnBrk="0" hangingPunct="1">
                        <a:lnSpc>
                          <a:spcPct val="115000"/>
                        </a:lnSpc>
                        <a:spcBef>
                          <a:spcPts val="600"/>
                        </a:spcBef>
                        <a:spcAft>
                          <a:spcPts val="0"/>
                        </a:spcAft>
                        <a:tabLst>
                          <a:tab pos="504190" algn="l"/>
                          <a:tab pos="756285" algn="l"/>
                          <a:tab pos="1008380" algn="l"/>
                          <a:tab pos="1260475" algn="l"/>
                        </a:tabLst>
                      </a:pPr>
                      <a:r>
                        <a:rPr kumimoji="0" lang="en-GB" sz="1400" kern="1200" dirty="0" smtClean="0">
                          <a:solidFill>
                            <a:schemeClr val="dk1"/>
                          </a:solidFill>
                          <a:latin typeface="Times New Roman" pitchFamily="18" charset="0"/>
                          <a:ea typeface="+mn-ea"/>
                          <a:cs typeface="Times New Roman" pitchFamily="18" charset="0"/>
                        </a:rPr>
                        <a:t>U</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96752"/>
          </a:xfrm>
        </p:spPr>
        <p:txBody>
          <a:bodyPr>
            <a:noAutofit/>
          </a:bodyPr>
          <a:lstStyle/>
          <a:p>
            <a:pPr algn="ctr"/>
            <a:r>
              <a:rPr lang="en-GB" sz="4000" dirty="0" smtClean="0">
                <a:latin typeface="Times New Roman" pitchFamily="18" charset="0"/>
                <a:cs typeface="Times New Roman" pitchFamily="18" charset="0"/>
              </a:rPr>
              <a:t>QUALITY OF SERVICE MONITORING OF INTERNET SERVICES </a:t>
            </a:r>
            <a:endParaRPr lang="en-GB" sz="4000" dirty="0"/>
          </a:p>
        </p:txBody>
      </p:sp>
      <p:sp>
        <p:nvSpPr>
          <p:cNvPr id="3" name="Content Placeholder 2"/>
          <p:cNvSpPr>
            <a:spLocks noGrp="1"/>
          </p:cNvSpPr>
          <p:nvPr>
            <p:ph idx="1"/>
          </p:nvPr>
        </p:nvSpPr>
        <p:spPr>
          <a:xfrm>
            <a:off x="0" y="1340768"/>
            <a:ext cx="9144000" cy="5517232"/>
          </a:xfrm>
        </p:spPr>
        <p:txBody>
          <a:bodyPr>
            <a:normAutofit lnSpcReduction="10000"/>
          </a:bodyPr>
          <a:lstStyle/>
          <a:p>
            <a:pPr algn="just"/>
            <a:r>
              <a:rPr lang="en-GB" sz="2200" dirty="0" smtClean="0">
                <a:latin typeface="Times New Roman" pitchFamily="18" charset="0"/>
                <a:cs typeface="Times New Roman" pitchFamily="18" charset="0"/>
              </a:rPr>
              <a:t>Generally, the Internet QoS Monitoring Framework is set/identified by the Regulator at national level in collaboration with Operators and Consumers. For  QoS enforcement purposes, Regulators require to have legal and regulatory tools.</a:t>
            </a:r>
          </a:p>
          <a:p>
            <a:pPr algn="just"/>
            <a:r>
              <a:rPr lang="en-GB" sz="2200" dirty="0" smtClean="0">
                <a:latin typeface="Times New Roman" pitchFamily="18" charset="0"/>
                <a:cs typeface="Times New Roman" pitchFamily="18" charset="0"/>
              </a:rPr>
              <a:t>However, QoS expectations of internet users vary from service to service.</a:t>
            </a:r>
          </a:p>
          <a:p>
            <a:pPr algn="just"/>
            <a:r>
              <a:rPr lang="en-GB" sz="2200" dirty="0" smtClean="0">
                <a:latin typeface="Times New Roman" pitchFamily="18" charset="0"/>
                <a:cs typeface="Times New Roman" pitchFamily="18" charset="0"/>
              </a:rPr>
              <a:t>Web browsing, File transfer, Video Streaming and VoIP are the most popular internet services around the world.</a:t>
            </a:r>
          </a:p>
          <a:p>
            <a:pPr algn="just"/>
            <a:r>
              <a:rPr lang="en-GB" sz="2200" dirty="0" smtClean="0">
                <a:latin typeface="Times New Roman" pitchFamily="18" charset="0"/>
                <a:cs typeface="Times New Roman" pitchFamily="18" charset="0"/>
              </a:rPr>
              <a:t>Therefore, in order to measure the quality of service experienced by internet users, QoS parameters of each internet-based service have to be identified and measured  separately as the QoS for real time applications differ from QoS for non-real-time applications.</a:t>
            </a:r>
          </a:p>
          <a:p>
            <a:pPr algn="just"/>
            <a:r>
              <a:rPr lang="en-GB" sz="2200" dirty="0" smtClean="0">
                <a:latin typeface="Times New Roman" pitchFamily="18" charset="0"/>
                <a:cs typeface="Times New Roman" pitchFamily="18" charset="0"/>
              </a:rPr>
              <a:t>Two types of methodology for measuring the quality of service of internet  services are the following:</a:t>
            </a:r>
          </a:p>
          <a:p>
            <a:pPr lvl="1" algn="just"/>
            <a:r>
              <a:rPr lang="en-GB" sz="2200" dirty="0" smtClean="0">
                <a:latin typeface="Times New Roman" pitchFamily="18" charset="0"/>
                <a:cs typeface="Times New Roman" pitchFamily="18" charset="0"/>
              </a:rPr>
              <a:t>Passive  Testing and </a:t>
            </a:r>
          </a:p>
          <a:p>
            <a:pPr lvl="1" algn="just"/>
            <a:r>
              <a:rPr lang="en-GB" sz="2200" dirty="0" smtClean="0">
                <a:latin typeface="Times New Roman" pitchFamily="18" charset="0"/>
                <a:cs typeface="Times New Roman" pitchFamily="18" charset="0"/>
              </a:rPr>
              <a:t>Active  Testing.</a:t>
            </a:r>
          </a:p>
          <a:p>
            <a:pPr algn="just"/>
            <a:endParaRPr lang="en-GB"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96752"/>
          </a:xfrm>
        </p:spPr>
        <p:txBody>
          <a:bodyPr>
            <a:noAutofit/>
          </a:bodyPr>
          <a:lstStyle/>
          <a:p>
            <a:pPr algn="ctr"/>
            <a:r>
              <a:rPr lang="en-GB" sz="4000" dirty="0" smtClean="0">
                <a:latin typeface="Times New Roman" pitchFamily="18" charset="0"/>
                <a:cs typeface="Times New Roman" pitchFamily="18" charset="0"/>
              </a:rPr>
              <a:t>QUALITY OF SERVICE MEASUREMENT METHODOLOGIES</a:t>
            </a:r>
            <a:endParaRPr lang="en-GB" sz="4000" dirty="0"/>
          </a:p>
        </p:txBody>
      </p:sp>
      <p:sp>
        <p:nvSpPr>
          <p:cNvPr id="3" name="Content Placeholder 2"/>
          <p:cNvSpPr>
            <a:spLocks noGrp="1"/>
          </p:cNvSpPr>
          <p:nvPr>
            <p:ph idx="1"/>
          </p:nvPr>
        </p:nvSpPr>
        <p:spPr>
          <a:xfrm>
            <a:off x="251520" y="1484784"/>
            <a:ext cx="8640960" cy="5373216"/>
          </a:xfrm>
        </p:spPr>
        <p:txBody>
          <a:bodyPr>
            <a:normAutofit fontScale="92500"/>
          </a:bodyPr>
          <a:lstStyle/>
          <a:p>
            <a:pPr marL="514350" indent="-514350">
              <a:buNone/>
            </a:pPr>
            <a:r>
              <a:rPr lang="en-GB" b="1" dirty="0" smtClean="0">
                <a:latin typeface="Times New Roman" pitchFamily="18" charset="0"/>
                <a:cs typeface="Times New Roman" pitchFamily="18" charset="0"/>
              </a:rPr>
              <a:t>a) </a:t>
            </a:r>
            <a:r>
              <a:rPr lang="en-GB" sz="3000" b="1" dirty="0" smtClean="0">
                <a:latin typeface="Times New Roman" pitchFamily="18" charset="0"/>
                <a:cs typeface="Times New Roman" pitchFamily="18" charset="0"/>
              </a:rPr>
              <a:t>Passive Testing </a:t>
            </a:r>
            <a:r>
              <a:rPr lang="en-GB" dirty="0" smtClean="0">
                <a:latin typeface="Times New Roman" pitchFamily="18" charset="0"/>
                <a:cs typeface="Times New Roman" pitchFamily="18" charset="0"/>
              </a:rPr>
              <a:t>(Ref:</a:t>
            </a:r>
            <a:r>
              <a:rPr lang="en-GB" u="sng" dirty="0" smtClean="0">
                <a:solidFill>
                  <a:srgbClr val="1A1066"/>
                </a:solidFill>
                <a:latin typeface="Times New Roman" pitchFamily="18" charset="0"/>
                <a:cs typeface="Times New Roman" pitchFamily="18" charset="0"/>
              </a:rPr>
              <a:t> http://www.epitiro.com/</a:t>
            </a:r>
            <a:r>
              <a:rPr lang="en-GB" dirty="0" smtClean="0">
                <a:latin typeface="Times New Roman" pitchFamily="18" charset="0"/>
                <a:cs typeface="Times New Roman" pitchFamily="18" charset="0"/>
              </a:rPr>
              <a:t>)</a:t>
            </a:r>
            <a:r>
              <a:rPr lang="en-GB" b="1" dirty="0" smtClean="0">
                <a:latin typeface="Times New Roman" pitchFamily="18" charset="0"/>
                <a:cs typeface="Times New Roman" pitchFamily="18" charset="0"/>
              </a:rPr>
              <a:t>:</a:t>
            </a:r>
          </a:p>
          <a:p>
            <a:pPr marL="907542" lvl="1" indent="-514350">
              <a:buFont typeface="+mj-lt"/>
              <a:buAutoNum type="romanLcPeriod"/>
            </a:pPr>
            <a:r>
              <a:rPr lang="en-GB" dirty="0" smtClean="0">
                <a:latin typeface="Times New Roman" pitchFamily="18" charset="0"/>
                <a:cs typeface="Times New Roman" pitchFamily="18" charset="0"/>
              </a:rPr>
              <a:t>Sniffs traffic (user data) as it is routed through a device;</a:t>
            </a:r>
          </a:p>
          <a:p>
            <a:pPr marL="907542" lvl="1" indent="-514350">
              <a:buFont typeface="+mj-lt"/>
              <a:buAutoNum type="romanLcPeriod"/>
            </a:pPr>
            <a:r>
              <a:rPr lang="en-GB" dirty="0" smtClean="0">
                <a:latin typeface="Times New Roman" pitchFamily="18" charset="0"/>
                <a:cs typeface="Times New Roman" pitchFamily="18" charset="0"/>
              </a:rPr>
              <a:t>Performs analysis based on monitoring network traffic between two destinations.</a:t>
            </a:r>
          </a:p>
          <a:p>
            <a:pPr>
              <a:buNone/>
            </a:pPr>
            <a:r>
              <a:rPr lang="en-GB" b="1" dirty="0" smtClean="0">
                <a:latin typeface="Times New Roman" pitchFamily="18" charset="0"/>
                <a:cs typeface="Times New Roman" pitchFamily="18" charset="0"/>
              </a:rPr>
              <a:t>Advantages:</a:t>
            </a:r>
          </a:p>
          <a:p>
            <a:pPr lvl="1"/>
            <a:r>
              <a:rPr lang="en-GB" dirty="0" smtClean="0">
                <a:latin typeface="Times New Roman" pitchFamily="18" charset="0"/>
                <a:cs typeface="Times New Roman" pitchFamily="18" charset="0"/>
              </a:rPr>
              <a:t>The probe only needs 1 connection point to the network which mean less hardware </a:t>
            </a:r>
          </a:p>
          <a:p>
            <a:pPr lvl="1"/>
            <a:r>
              <a:rPr lang="en-GB" dirty="0" smtClean="0">
                <a:latin typeface="Times New Roman" pitchFamily="18" charset="0"/>
                <a:cs typeface="Times New Roman" pitchFamily="18" charset="0"/>
              </a:rPr>
              <a:t>Does not ‘take over’ the line under test so is never an inconvenience to end users. </a:t>
            </a:r>
          </a:p>
          <a:p>
            <a:pPr>
              <a:buNone/>
            </a:pPr>
            <a:r>
              <a:rPr lang="en-GB" b="1" dirty="0" smtClean="0">
                <a:latin typeface="Times New Roman" pitchFamily="18" charset="0"/>
                <a:cs typeface="Times New Roman" pitchFamily="18" charset="0"/>
              </a:rPr>
              <a:t>Disadvantages:</a:t>
            </a:r>
          </a:p>
          <a:p>
            <a:pPr lvl="1"/>
            <a:r>
              <a:rPr lang="en-GB" dirty="0" smtClean="0">
                <a:latin typeface="Times New Roman" pitchFamily="18" charset="0"/>
                <a:cs typeface="Times New Roman" pitchFamily="18" charset="0"/>
              </a:rPr>
              <a:t>Unknown traffic type makes it difficult to test maximum line capability </a:t>
            </a:r>
          </a:p>
          <a:p>
            <a:pPr lvl="1"/>
            <a:r>
              <a:rPr lang="en-GB" dirty="0" smtClean="0">
                <a:latin typeface="Times New Roman" pitchFamily="18" charset="0"/>
                <a:cs typeface="Times New Roman" pitchFamily="18" charset="0"/>
              </a:rPr>
              <a:t>Difficult to average different tests as the data traffic is not consistent </a:t>
            </a:r>
          </a:p>
          <a:p>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8584" y="1628800"/>
            <a:ext cx="3538736" cy="1143000"/>
          </a:xfrm>
        </p:spPr>
        <p:txBody>
          <a:bodyPr/>
          <a:lstStyle/>
          <a:p>
            <a:endParaRPr lang="en-GB" dirty="0"/>
          </a:p>
        </p:txBody>
      </p:sp>
      <p:sp>
        <p:nvSpPr>
          <p:cNvPr id="3" name="Content Placeholder 2"/>
          <p:cNvSpPr>
            <a:spLocks noGrp="1"/>
          </p:cNvSpPr>
          <p:nvPr>
            <p:ph idx="1"/>
          </p:nvPr>
        </p:nvSpPr>
        <p:spPr>
          <a:xfrm>
            <a:off x="0" y="332656"/>
            <a:ext cx="9144000" cy="6525344"/>
          </a:xfrm>
        </p:spPr>
        <p:txBody>
          <a:bodyPr>
            <a:normAutofit fontScale="92500"/>
          </a:bodyPr>
          <a:lstStyle/>
          <a:p>
            <a:pPr marL="514350" indent="-514350">
              <a:buNone/>
            </a:pPr>
            <a:r>
              <a:rPr lang="en-GB" sz="3000" b="1" dirty="0" smtClean="0">
                <a:latin typeface="Times New Roman" pitchFamily="18" charset="0"/>
                <a:cs typeface="Times New Roman" pitchFamily="18" charset="0"/>
              </a:rPr>
              <a:t>b) Active Testing </a:t>
            </a:r>
            <a:r>
              <a:rPr lang="en-GB" dirty="0" smtClean="0">
                <a:latin typeface="Times New Roman" pitchFamily="18" charset="0"/>
                <a:cs typeface="Times New Roman" pitchFamily="18" charset="0"/>
              </a:rPr>
              <a:t>(Ref:</a:t>
            </a:r>
            <a:r>
              <a:rPr lang="en-GB" u="sng" dirty="0" smtClean="0">
                <a:solidFill>
                  <a:srgbClr val="1A1066"/>
                </a:solidFill>
                <a:latin typeface="Times New Roman" pitchFamily="18" charset="0"/>
                <a:cs typeface="Times New Roman" pitchFamily="18" charset="0"/>
              </a:rPr>
              <a:t> http://www.epitiro.com/</a:t>
            </a:r>
            <a:r>
              <a:rPr lang="en-GB" dirty="0" smtClean="0">
                <a:latin typeface="Times New Roman" pitchFamily="18" charset="0"/>
                <a:cs typeface="Times New Roman" pitchFamily="18" charset="0"/>
              </a:rPr>
              <a:t>)</a:t>
            </a:r>
            <a:r>
              <a:rPr lang="en-GB" b="1" dirty="0" smtClean="0">
                <a:latin typeface="Times New Roman" pitchFamily="18" charset="0"/>
                <a:cs typeface="Times New Roman" pitchFamily="18" charset="0"/>
              </a:rPr>
              <a:t>: </a:t>
            </a:r>
          </a:p>
          <a:p>
            <a:pPr marL="571500" lvl="0" indent="-571500" algn="just" hangingPunct="0">
              <a:buFont typeface="+mj-lt"/>
              <a:buAutoNum type="romanLcPeriod"/>
            </a:pPr>
            <a:r>
              <a:rPr lang="en-GB" dirty="0" smtClean="0">
                <a:latin typeface="Times New Roman" pitchFamily="18" charset="0"/>
                <a:cs typeface="Times New Roman" pitchFamily="18" charset="0"/>
              </a:rPr>
              <a:t>Performs analysis based on sending traffic (probing packets) between two destinations;</a:t>
            </a:r>
          </a:p>
          <a:p>
            <a:pPr marL="571500" lvl="0" indent="-571500" algn="just" hangingPunct="0">
              <a:buFont typeface="+mj-lt"/>
              <a:buAutoNum type="romanLcPeriod"/>
            </a:pPr>
            <a:r>
              <a:rPr lang="en-GB" dirty="0" smtClean="0">
                <a:latin typeface="Times New Roman" pitchFamily="18" charset="0"/>
                <a:cs typeface="Times New Roman" pitchFamily="18" charset="0"/>
              </a:rPr>
              <a:t>Probing packets are injected in the network connection in order to measure the quality of service (QoS) of different services (web browsing, file transfer, VoIP, etc) over  Internet connections.</a:t>
            </a:r>
          </a:p>
          <a:p>
            <a:pPr marL="571500" lvl="0" indent="-571500" algn="just" hangingPunct="0">
              <a:buNone/>
            </a:pPr>
            <a:r>
              <a:rPr lang="en-GB" b="1" dirty="0" smtClean="0">
                <a:latin typeface="Times New Roman" pitchFamily="18" charset="0"/>
                <a:cs typeface="Times New Roman" pitchFamily="18" charset="0"/>
              </a:rPr>
              <a:t>Advantage: </a:t>
            </a:r>
          </a:p>
          <a:p>
            <a:pPr lvl="1" algn="just" hangingPunct="0"/>
            <a:r>
              <a:rPr lang="en-GB" dirty="0" smtClean="0">
                <a:latin typeface="Times New Roman" pitchFamily="18" charset="0"/>
                <a:cs typeface="Times New Roman" pitchFamily="18" charset="0"/>
              </a:rPr>
              <a:t>The data (probing packets) is originated from a controlled source with predefined settings and therefore types of services can be fully controlled </a:t>
            </a:r>
          </a:p>
          <a:p>
            <a:pPr lvl="1" algn="just" hangingPunct="0"/>
            <a:r>
              <a:rPr lang="en-GB" dirty="0" smtClean="0">
                <a:latin typeface="Times New Roman" pitchFamily="18" charset="0"/>
                <a:cs typeface="Times New Roman" pitchFamily="18" charset="0"/>
              </a:rPr>
              <a:t>Easy benchmarking / comparison between measurements obtained from different internet connections provided by  different ISPs.</a:t>
            </a:r>
          </a:p>
          <a:p>
            <a:pPr marL="571500" indent="-571500" algn="just" hangingPunct="0">
              <a:buNone/>
            </a:pPr>
            <a:r>
              <a:rPr lang="en-GB" dirty="0" smtClean="0">
                <a:latin typeface="Times New Roman" pitchFamily="18" charset="0"/>
                <a:cs typeface="Times New Roman" pitchFamily="18" charset="0"/>
              </a:rPr>
              <a:t> </a:t>
            </a:r>
            <a:r>
              <a:rPr lang="en-GB" b="1" dirty="0" smtClean="0">
                <a:latin typeface="Times New Roman" pitchFamily="18" charset="0"/>
                <a:cs typeface="Times New Roman" pitchFamily="18" charset="0"/>
              </a:rPr>
              <a:t>Disadvantage:</a:t>
            </a:r>
          </a:p>
          <a:p>
            <a:pPr lvl="1" algn="just"/>
            <a:r>
              <a:rPr lang="en-GB" dirty="0" smtClean="0">
                <a:latin typeface="Times New Roman" pitchFamily="18" charset="0"/>
                <a:cs typeface="Times New Roman" pitchFamily="18" charset="0"/>
              </a:rPr>
              <a:t>Requires that the line under test be fully available </a:t>
            </a:r>
          </a:p>
          <a:p>
            <a:pPr lvl="1" algn="just"/>
            <a:r>
              <a:rPr lang="en-GB" dirty="0" smtClean="0">
                <a:latin typeface="Times New Roman" pitchFamily="18" charset="0"/>
                <a:cs typeface="Times New Roman" pitchFamily="18" charset="0"/>
              </a:rPr>
              <a:t>Test design must be sure the line is idle before testing </a:t>
            </a:r>
          </a:p>
          <a:p>
            <a:pPr lvl="1" algn="just"/>
            <a:r>
              <a:rPr lang="en-GB" dirty="0" smtClean="0">
                <a:latin typeface="Times New Roman" pitchFamily="18" charset="0"/>
                <a:cs typeface="Times New Roman" pitchFamily="18" charset="0"/>
              </a:rPr>
              <a:t>Requires both sending &amp; receiving probes (monitoring tools) </a:t>
            </a:r>
          </a:p>
          <a:p>
            <a:pPr lvl="1" algn="just"/>
            <a:r>
              <a:rPr lang="en-GB" dirty="0" smtClean="0">
                <a:latin typeface="Times New Roman" pitchFamily="18" charset="0"/>
                <a:cs typeface="Times New Roman" pitchFamily="18" charset="0"/>
              </a:rPr>
              <a:t>Cost implications </a:t>
            </a:r>
          </a:p>
          <a:p>
            <a:pPr>
              <a:buNone/>
            </a:pP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780696"/>
          </a:xfrm>
        </p:spPr>
        <p:txBody>
          <a:bodyPr>
            <a:normAutofit/>
          </a:bodyPr>
          <a:lstStyle/>
          <a:p>
            <a:r>
              <a:rPr lang="en-GB" sz="4000" dirty="0" smtClean="0">
                <a:latin typeface="Times New Roman" pitchFamily="18" charset="0"/>
                <a:cs typeface="Times New Roman" pitchFamily="18" charset="0"/>
              </a:rPr>
              <a:t>INTERNATIONAL PRACTICES </a:t>
            </a:r>
            <a:endParaRPr lang="en-GB" sz="4000" dirty="0">
              <a:latin typeface="Times New Roman" pitchFamily="18" charset="0"/>
              <a:cs typeface="Times New Roman" pitchFamily="18" charset="0"/>
            </a:endParaRPr>
          </a:p>
        </p:txBody>
      </p:sp>
      <p:sp>
        <p:nvSpPr>
          <p:cNvPr id="3" name="Content Placeholder 2"/>
          <p:cNvSpPr>
            <a:spLocks noGrp="1"/>
          </p:cNvSpPr>
          <p:nvPr>
            <p:ph idx="1"/>
          </p:nvPr>
        </p:nvSpPr>
        <p:spPr>
          <a:xfrm>
            <a:off x="0" y="1124744"/>
            <a:ext cx="9144000" cy="5472608"/>
          </a:xfrm>
        </p:spPr>
        <p:txBody>
          <a:bodyPr>
            <a:normAutofit fontScale="92500"/>
          </a:bodyPr>
          <a:lstStyle/>
          <a:p>
            <a:pPr algn="just">
              <a:buFont typeface="Courier New" pitchFamily="49" charset="0"/>
              <a:buChar char="o"/>
            </a:pPr>
            <a:r>
              <a:rPr lang="en-GB" sz="2700" dirty="0" smtClean="0">
                <a:latin typeface="Times New Roman" pitchFamily="18" charset="0"/>
                <a:cs typeface="Times New Roman" pitchFamily="18" charset="0"/>
              </a:rPr>
              <a:t>Most of Regulators use the “Active Testing” methodology in order to measure the QoS of Broadband Internet provided by ISPs. The Active Testing allows them to produce a benchmarking report regularly.  </a:t>
            </a:r>
          </a:p>
          <a:p>
            <a:pPr>
              <a:buNone/>
            </a:pPr>
            <a:endParaRPr lang="en-GB" dirty="0" smtClean="0">
              <a:latin typeface="Times New Roman" pitchFamily="18" charset="0"/>
              <a:cs typeface="Times New Roman" pitchFamily="18" charset="0"/>
            </a:endParaRPr>
          </a:p>
          <a:p>
            <a:pPr algn="just">
              <a:buFont typeface="Courier New" pitchFamily="49" charset="0"/>
              <a:buChar char="o"/>
            </a:pPr>
            <a:r>
              <a:rPr lang="en-GB" sz="2700" dirty="0" smtClean="0">
                <a:latin typeface="Times New Roman" pitchFamily="18" charset="0"/>
                <a:cs typeface="Times New Roman" pitchFamily="18" charset="0"/>
              </a:rPr>
              <a:t>On 2</a:t>
            </a:r>
            <a:r>
              <a:rPr lang="en-GB" sz="2700" baseline="30000" dirty="0" smtClean="0">
                <a:latin typeface="Times New Roman" pitchFamily="18" charset="0"/>
                <a:cs typeface="Times New Roman" pitchFamily="18" charset="0"/>
              </a:rPr>
              <a:t>nd</a:t>
            </a:r>
            <a:r>
              <a:rPr lang="en-GB" sz="2700" dirty="0" smtClean="0">
                <a:latin typeface="Times New Roman" pitchFamily="18" charset="0"/>
                <a:cs typeface="Times New Roman" pitchFamily="18" charset="0"/>
              </a:rPr>
              <a:t> of February 2012 , OFCOM published a research report on the Fixed line broadband  performance in the UK. For data collection, a number of hardware monitoring tools (probes) has been distributed to the selected panellists. Download/Upload speed, packet loss, DNS resolution time, DNS failure ratio, jitter QoS parameters have been assessed. </a:t>
            </a:r>
          </a:p>
          <a:p>
            <a:pPr>
              <a:buNone/>
            </a:pPr>
            <a:r>
              <a:rPr lang="en-GB" sz="2700" b="1" dirty="0" smtClean="0">
                <a:latin typeface="Times New Roman" pitchFamily="18" charset="0"/>
                <a:cs typeface="Times New Roman" pitchFamily="18" charset="0"/>
              </a:rPr>
              <a:t>	Ref: </a:t>
            </a:r>
            <a:r>
              <a:rPr lang="en-GB" sz="2700" dirty="0" smtClean="0">
                <a:latin typeface="Times New Roman" pitchFamily="18" charset="0"/>
                <a:cs typeface="Times New Roman" pitchFamily="18" charset="0"/>
                <a:hlinkClick r:id="rId2"/>
              </a:rPr>
              <a:t>http://stakeholders.ofcom.org.uk/binaries/research/broadband-research/Fixed_bb_speeds_Nov_2011.pdf</a:t>
            </a:r>
            <a:r>
              <a:rPr lang="en-GB" sz="2700" dirty="0" smtClean="0">
                <a:latin typeface="Times New Roman" pitchFamily="18" charset="0"/>
                <a:cs typeface="Times New Roman" pitchFamily="18" charset="0"/>
              </a:rPr>
              <a:t>.</a:t>
            </a:r>
          </a:p>
          <a:p>
            <a:pPr>
              <a:buFont typeface="Courier New" pitchFamily="49" charset="0"/>
              <a:buChar char="o"/>
            </a:pPr>
            <a:endParaRPr lang="en-GB"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16E0D618E37BE47BCAC3BA870930402" ma:contentTypeVersion="3" ma:contentTypeDescription="Create a new document." ma:contentTypeScope="" ma:versionID="427e82feef3efa06a01b6484eb8756a2">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13C1AD1-BBE1-47FD-B6BE-591D722A1B65}"/>
</file>

<file path=customXml/itemProps2.xml><?xml version="1.0" encoding="utf-8"?>
<ds:datastoreItem xmlns:ds="http://schemas.openxmlformats.org/officeDocument/2006/customXml" ds:itemID="{A139769D-294D-40CA-B5AA-ADD00EB6F565}"/>
</file>

<file path=customXml/itemProps3.xml><?xml version="1.0" encoding="utf-8"?>
<ds:datastoreItem xmlns:ds="http://schemas.openxmlformats.org/officeDocument/2006/customXml" ds:itemID="{249BE255-DD4E-4236-AFB2-27554A9A6D0D}"/>
</file>

<file path=docProps/app.xml><?xml version="1.0" encoding="utf-8"?>
<Properties xmlns="http://schemas.openxmlformats.org/officeDocument/2006/extended-properties" xmlns:vt="http://schemas.openxmlformats.org/officeDocument/2006/docPropsVTypes">
  <Template/>
  <TotalTime>2989</TotalTime>
  <Words>1149</Words>
  <Application>Microsoft Office PowerPoint</Application>
  <PresentationFormat>On-screen Show (4:3)</PresentationFormat>
  <Paragraphs>145</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QUALITY OF SERVICE MEASUREMENTS OF BROADBAND INTERNET  </vt:lpstr>
      <vt:lpstr>CONTENT</vt:lpstr>
      <vt:lpstr>EXECUTIVE SUMMARY</vt:lpstr>
      <vt:lpstr>REFERENCE ARCHITECTURE </vt:lpstr>
      <vt:lpstr>QUALITY OF SERVICE CLASSES</vt:lpstr>
      <vt:lpstr>QUALITY OF SERVICE MONITORING OF INTERNET SERVICES </vt:lpstr>
      <vt:lpstr>QUALITY OF SERVICE MEASUREMENT METHODOLOGIES</vt:lpstr>
      <vt:lpstr>PowerPoint Presentation</vt:lpstr>
      <vt:lpstr>INTERNATIONAL PRACTICES </vt:lpstr>
      <vt:lpstr>PowerPoint Presentation</vt:lpstr>
      <vt:lpstr>PowerPoint Presentation</vt:lpstr>
      <vt:lpstr>CHALLENGES  </vt:lpstr>
      <vt:lpstr>KEY PERFORMANCE INDICATORS</vt:lpstr>
      <vt:lpstr>Conclusion and Recommendation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umuvonne</dc:creator>
  <cp:lastModifiedBy>umuvonne</cp:lastModifiedBy>
  <cp:revision>151</cp:revision>
  <dcterms:created xsi:type="dcterms:W3CDTF">2012-09-30T12:11:18Z</dcterms:created>
  <dcterms:modified xsi:type="dcterms:W3CDTF">2013-07-16T15:38:41Z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0x010100916E0D618E37BE47BCAC3BA870930402</vt:lpwstr>
  </property>
</Properties>
</file>