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273" r:id="rId2"/>
    <p:sldId id="275" r:id="rId3"/>
    <p:sldId id="277" r:id="rId4"/>
    <p:sldId id="278" r:id="rId5"/>
    <p:sldId id="279" r:id="rId6"/>
    <p:sldId id="280" r:id="rId7"/>
    <p:sldId id="281" r:id="rId8"/>
    <p:sldId id="282" r:id="rId9"/>
    <p:sldId id="290" r:id="rId10"/>
    <p:sldId id="284" r:id="rId11"/>
    <p:sldId id="285" r:id="rId12"/>
    <p:sldId id="287" r:id="rId13"/>
    <p:sldId id="270" r:id="rId14"/>
    <p:sldId id="286" r:id="rId15"/>
    <p:sldId id="265" r:id="rId16"/>
    <p:sldId id="268" r:id="rId17"/>
    <p:sldId id="289" r:id="rId18"/>
    <p:sldId id="257" r:id="rId19"/>
    <p:sldId id="288" r:id="rId2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C0C0C0"/>
    <a:srgbClr val="5C5C5C"/>
    <a:srgbClr val="3CB4B1"/>
    <a:srgbClr val="30531F"/>
    <a:srgbClr val="ABABA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5" autoAdjust="0"/>
    <p:restoredTop sz="94709" autoAdjust="0"/>
  </p:normalViewPr>
  <p:slideViewPr>
    <p:cSldViewPr snapToGrid="0" snapToObjects="1">
      <p:cViewPr>
        <p:scale>
          <a:sx n="125" d="100"/>
          <a:sy n="125" d="100"/>
        </p:scale>
        <p:origin x="-78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A28401-3ACB-47E5-A6A9-5D0F6CC9D88D}" type="doc">
      <dgm:prSet loTypeId="urn:microsoft.com/office/officeart/2005/8/layout/radial4" loCatId="relationship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it-IT"/>
        </a:p>
      </dgm:t>
    </dgm:pt>
    <dgm:pt modelId="{56E087A3-ABE3-4C3A-BA61-B6A178793BF4}">
      <dgm:prSet phldrT="[Text]"/>
      <dgm:spPr/>
      <dgm:t>
        <a:bodyPr/>
        <a:lstStyle/>
        <a:p>
          <a:r>
            <a:rPr lang="it-IT" b="0" i="0" dirty="0" smtClean="0">
              <a:solidFill>
                <a:schemeClr val="bg1">
                  <a:lumMod val="65000"/>
                  <a:lumOff val="35000"/>
                </a:schemeClr>
              </a:solidFill>
              <a:latin typeface="Klavika Medium"/>
              <a:cs typeface="Klavika Medium"/>
            </a:rPr>
            <a:t>800+ hours of audio per day</a:t>
          </a:r>
          <a:endParaRPr lang="it-IT" b="0" i="0" dirty="0">
            <a:solidFill>
              <a:schemeClr val="bg1">
                <a:lumMod val="65000"/>
                <a:lumOff val="35000"/>
              </a:schemeClr>
            </a:solidFill>
            <a:latin typeface="Klavika Medium"/>
            <a:cs typeface="Klavika Medium"/>
          </a:endParaRPr>
        </a:p>
      </dgm:t>
    </dgm:pt>
    <dgm:pt modelId="{ED9B76A3-9C64-4D33-8B4F-9A4639F90E65}" type="parTrans" cxnId="{832AADDE-753E-4852-8250-83A8EDC4801C}">
      <dgm:prSet/>
      <dgm:spPr/>
      <dgm:t>
        <a:bodyPr/>
        <a:lstStyle/>
        <a:p>
          <a:endParaRPr lang="it-IT"/>
        </a:p>
      </dgm:t>
    </dgm:pt>
    <dgm:pt modelId="{20B07228-9386-4701-817C-995E88FF3287}" type="sibTrans" cxnId="{832AADDE-753E-4852-8250-83A8EDC4801C}">
      <dgm:prSet/>
      <dgm:spPr/>
      <dgm:t>
        <a:bodyPr/>
        <a:lstStyle/>
        <a:p>
          <a:endParaRPr lang="it-IT"/>
        </a:p>
      </dgm:t>
    </dgm:pt>
    <dgm:pt modelId="{21BB0C62-1A17-491C-BD20-21AF062DDA27}">
      <dgm:prSet phldrT="[Text]" custT="1"/>
      <dgm:spPr/>
      <dgm:t>
        <a:bodyPr/>
        <a:lstStyle/>
        <a:p>
          <a:r>
            <a:rPr lang="it-IT" sz="2000" b="0" i="0" dirty="0" smtClean="0">
              <a:solidFill>
                <a:schemeClr val="bg1">
                  <a:lumMod val="65000"/>
                  <a:lumOff val="35000"/>
                </a:schemeClr>
              </a:solidFill>
              <a:latin typeface="Klavika"/>
              <a:cs typeface="Klavika"/>
            </a:rPr>
            <a:t>13 national tv channels</a:t>
          </a:r>
          <a:endParaRPr lang="it-IT" sz="2000" b="0" i="0" dirty="0">
            <a:solidFill>
              <a:schemeClr val="bg1">
                <a:lumMod val="65000"/>
                <a:lumOff val="35000"/>
              </a:schemeClr>
            </a:solidFill>
            <a:latin typeface="Klavika"/>
            <a:cs typeface="Klavika"/>
          </a:endParaRPr>
        </a:p>
      </dgm:t>
    </dgm:pt>
    <dgm:pt modelId="{719A20E6-9B2E-4DBC-856A-C4E85C6A0402}" type="parTrans" cxnId="{326A4806-F7A5-4980-9462-3851BCDCA3F6}">
      <dgm:prSet/>
      <dgm:spPr/>
      <dgm:t>
        <a:bodyPr/>
        <a:lstStyle/>
        <a:p>
          <a:endParaRPr lang="it-IT"/>
        </a:p>
      </dgm:t>
    </dgm:pt>
    <dgm:pt modelId="{43AC579D-EA71-4FC0-B1E6-688394B5A371}" type="sibTrans" cxnId="{326A4806-F7A5-4980-9462-3851BCDCA3F6}">
      <dgm:prSet/>
      <dgm:spPr/>
      <dgm:t>
        <a:bodyPr/>
        <a:lstStyle/>
        <a:p>
          <a:endParaRPr lang="it-IT"/>
        </a:p>
      </dgm:t>
    </dgm:pt>
    <dgm:pt modelId="{D316B685-8DDD-419A-B463-15421EB58A1C}">
      <dgm:prSet phldrT="[Text]" custT="1"/>
      <dgm:spPr/>
      <dgm:t>
        <a:bodyPr/>
        <a:lstStyle/>
        <a:p>
          <a:r>
            <a:rPr lang="it-IT" sz="2000" b="0" i="0" dirty="0" smtClean="0">
              <a:solidFill>
                <a:schemeClr val="bg1">
                  <a:lumMod val="65000"/>
                  <a:lumOff val="35000"/>
                </a:schemeClr>
              </a:solidFill>
              <a:latin typeface="Klavika"/>
              <a:cs typeface="Klavika"/>
            </a:rPr>
            <a:t>15 national radio channels</a:t>
          </a:r>
          <a:endParaRPr lang="it-IT" sz="2000" b="0" i="0" dirty="0">
            <a:solidFill>
              <a:schemeClr val="bg1">
                <a:lumMod val="65000"/>
                <a:lumOff val="35000"/>
              </a:schemeClr>
            </a:solidFill>
            <a:latin typeface="Klavika"/>
            <a:cs typeface="Klavika"/>
          </a:endParaRPr>
        </a:p>
      </dgm:t>
    </dgm:pt>
    <dgm:pt modelId="{4C3B88A6-0D53-474C-85F9-ACFDA4BEA8EB}" type="parTrans" cxnId="{715FE461-E216-427F-8DFE-05C2E140703A}">
      <dgm:prSet/>
      <dgm:spPr/>
      <dgm:t>
        <a:bodyPr/>
        <a:lstStyle/>
        <a:p>
          <a:endParaRPr lang="it-IT"/>
        </a:p>
      </dgm:t>
    </dgm:pt>
    <dgm:pt modelId="{3B0F777C-1F6A-4541-BA6A-8DD51EE078F9}" type="sibTrans" cxnId="{715FE461-E216-427F-8DFE-05C2E140703A}">
      <dgm:prSet/>
      <dgm:spPr/>
      <dgm:t>
        <a:bodyPr/>
        <a:lstStyle/>
        <a:p>
          <a:endParaRPr lang="it-IT"/>
        </a:p>
      </dgm:t>
    </dgm:pt>
    <dgm:pt modelId="{DEC93849-5D51-4822-9241-599511B1FEB6}">
      <dgm:prSet phldrT="[Text]" custT="1"/>
      <dgm:spPr/>
      <dgm:t>
        <a:bodyPr/>
        <a:lstStyle/>
        <a:p>
          <a:r>
            <a:rPr lang="it-IT" sz="2000" b="0" i="0" dirty="0" smtClean="0">
              <a:solidFill>
                <a:schemeClr val="bg1">
                  <a:lumMod val="65000"/>
                  <a:lumOff val="35000"/>
                </a:schemeClr>
              </a:solidFill>
              <a:latin typeface="Klavika"/>
              <a:cs typeface="Klavika"/>
            </a:rPr>
            <a:t>5 web tv channels</a:t>
          </a:r>
          <a:endParaRPr lang="it-IT" sz="2000" b="0" i="0" dirty="0">
            <a:solidFill>
              <a:schemeClr val="bg1">
                <a:lumMod val="65000"/>
                <a:lumOff val="35000"/>
              </a:schemeClr>
            </a:solidFill>
            <a:latin typeface="Klavika"/>
            <a:cs typeface="Klavika"/>
          </a:endParaRPr>
        </a:p>
      </dgm:t>
    </dgm:pt>
    <dgm:pt modelId="{D599DA92-BCA6-4064-9C5F-D95643DCE023}" type="parTrans" cxnId="{FBEE1D91-1784-4700-B68C-D4AFEB1C9828}">
      <dgm:prSet/>
      <dgm:spPr/>
      <dgm:t>
        <a:bodyPr/>
        <a:lstStyle/>
        <a:p>
          <a:endParaRPr lang="it-IT"/>
        </a:p>
      </dgm:t>
    </dgm:pt>
    <dgm:pt modelId="{C52E7DD5-C231-46FD-B132-545B9AE8F6B7}" type="sibTrans" cxnId="{FBEE1D91-1784-4700-B68C-D4AFEB1C9828}">
      <dgm:prSet/>
      <dgm:spPr/>
      <dgm:t>
        <a:bodyPr/>
        <a:lstStyle/>
        <a:p>
          <a:endParaRPr lang="it-IT"/>
        </a:p>
      </dgm:t>
    </dgm:pt>
    <dgm:pt modelId="{28432139-E381-44F9-B702-5704D163CBD4}">
      <dgm:prSet phldrT="[Text]" custT="1"/>
      <dgm:spPr/>
      <dgm:t>
        <a:bodyPr/>
        <a:lstStyle/>
        <a:p>
          <a:r>
            <a:rPr lang="it-IT" sz="2000" b="0" i="0" dirty="0" smtClean="0">
              <a:solidFill>
                <a:schemeClr val="bg1">
                  <a:lumMod val="65000"/>
                  <a:lumOff val="35000"/>
                </a:schemeClr>
              </a:solidFill>
              <a:latin typeface="Klavika"/>
              <a:cs typeface="Klavika"/>
            </a:rPr>
            <a:t>~40 local tv channels</a:t>
          </a:r>
          <a:endParaRPr lang="it-IT" sz="2000" b="0" i="0" dirty="0">
            <a:solidFill>
              <a:schemeClr val="bg1">
                <a:lumMod val="65000"/>
                <a:lumOff val="35000"/>
              </a:schemeClr>
            </a:solidFill>
            <a:latin typeface="Klavika"/>
            <a:cs typeface="Klavika"/>
          </a:endParaRPr>
        </a:p>
      </dgm:t>
    </dgm:pt>
    <dgm:pt modelId="{E3931CA0-670D-40C9-863D-952B245CCD96}" type="parTrans" cxnId="{6B395765-FC96-42A6-BA7C-0B1576EFB2BE}">
      <dgm:prSet/>
      <dgm:spPr/>
      <dgm:t>
        <a:bodyPr/>
        <a:lstStyle/>
        <a:p>
          <a:endParaRPr lang="it-IT"/>
        </a:p>
      </dgm:t>
    </dgm:pt>
    <dgm:pt modelId="{1D585B3B-E283-401F-9B91-6B600E7A5E60}" type="sibTrans" cxnId="{6B395765-FC96-42A6-BA7C-0B1576EFB2BE}">
      <dgm:prSet/>
      <dgm:spPr/>
      <dgm:t>
        <a:bodyPr/>
        <a:lstStyle/>
        <a:p>
          <a:endParaRPr lang="it-IT"/>
        </a:p>
      </dgm:t>
    </dgm:pt>
    <dgm:pt modelId="{1B7DA7BB-4888-4329-8174-109B2A78B9D6}">
      <dgm:prSet phldrT="[Text]" custT="1"/>
      <dgm:spPr/>
      <dgm:t>
        <a:bodyPr/>
        <a:lstStyle/>
        <a:p>
          <a:r>
            <a:rPr lang="it-IT" sz="2000" b="0" i="0" dirty="0" smtClean="0">
              <a:solidFill>
                <a:schemeClr val="bg1">
                  <a:lumMod val="65000"/>
                  <a:lumOff val="35000"/>
                </a:schemeClr>
              </a:solidFill>
              <a:latin typeface="Klavika"/>
              <a:cs typeface="Klavika"/>
            </a:rPr>
            <a:t>3 international tv channels</a:t>
          </a:r>
          <a:endParaRPr lang="it-IT" sz="2000" b="0" i="0" dirty="0">
            <a:solidFill>
              <a:schemeClr val="bg1">
                <a:lumMod val="65000"/>
                <a:lumOff val="35000"/>
              </a:schemeClr>
            </a:solidFill>
            <a:latin typeface="Klavika"/>
            <a:cs typeface="Klavika"/>
          </a:endParaRPr>
        </a:p>
      </dgm:t>
    </dgm:pt>
    <dgm:pt modelId="{E615126F-CD43-427B-BCBC-80F104EE36E8}" type="parTrans" cxnId="{A00DD3B8-1869-4AC2-BDAE-9AC006FD43DB}">
      <dgm:prSet/>
      <dgm:spPr/>
      <dgm:t>
        <a:bodyPr/>
        <a:lstStyle/>
        <a:p>
          <a:endParaRPr lang="it-IT"/>
        </a:p>
      </dgm:t>
    </dgm:pt>
    <dgm:pt modelId="{5D05B139-CD3B-43BE-8A6D-C0830959D6A0}" type="sibTrans" cxnId="{A00DD3B8-1869-4AC2-BDAE-9AC006FD43DB}">
      <dgm:prSet/>
      <dgm:spPr/>
      <dgm:t>
        <a:bodyPr/>
        <a:lstStyle/>
        <a:p>
          <a:endParaRPr lang="it-IT"/>
        </a:p>
      </dgm:t>
    </dgm:pt>
    <dgm:pt modelId="{6D91ECEF-04D6-43ED-991A-992F2719E3C4}" type="pres">
      <dgm:prSet presAssocID="{25A28401-3ACB-47E5-A6A9-5D0F6CC9D88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8265E7B-C5A0-491B-8123-3C1A7FB836ED}" type="pres">
      <dgm:prSet presAssocID="{56E087A3-ABE3-4C3A-BA61-B6A178793BF4}" presName="centerShape" presStyleLbl="node0" presStyleIdx="0" presStyleCnt="1"/>
      <dgm:spPr/>
      <dgm:t>
        <a:bodyPr/>
        <a:lstStyle/>
        <a:p>
          <a:endParaRPr lang="it-IT"/>
        </a:p>
      </dgm:t>
    </dgm:pt>
    <dgm:pt modelId="{2CF49497-E270-4D75-9209-7DC498AD9A7A}" type="pres">
      <dgm:prSet presAssocID="{719A20E6-9B2E-4DBC-856A-C4E85C6A0402}" presName="parTrans" presStyleLbl="bgSibTrans2D1" presStyleIdx="0" presStyleCnt="5"/>
      <dgm:spPr/>
      <dgm:t>
        <a:bodyPr/>
        <a:lstStyle/>
        <a:p>
          <a:endParaRPr lang="it-IT"/>
        </a:p>
      </dgm:t>
    </dgm:pt>
    <dgm:pt modelId="{67C006B1-486A-47BF-95FE-5ED4A4E70EE4}" type="pres">
      <dgm:prSet presAssocID="{21BB0C62-1A17-491C-BD20-21AF062DDA2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F91397A-DE5B-439D-9192-C6DE683E7047}" type="pres">
      <dgm:prSet presAssocID="{4C3B88A6-0D53-474C-85F9-ACFDA4BEA8EB}" presName="parTrans" presStyleLbl="bgSibTrans2D1" presStyleIdx="1" presStyleCnt="5"/>
      <dgm:spPr/>
      <dgm:t>
        <a:bodyPr/>
        <a:lstStyle/>
        <a:p>
          <a:endParaRPr lang="it-IT"/>
        </a:p>
      </dgm:t>
    </dgm:pt>
    <dgm:pt modelId="{8934BB6C-7D12-4107-8906-24CCFFE84BBC}" type="pres">
      <dgm:prSet presAssocID="{D316B685-8DDD-419A-B463-15421EB58A1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14B598F-A8DA-4C5A-BDCB-EEC75D58F699}" type="pres">
      <dgm:prSet presAssocID="{D599DA92-BCA6-4064-9C5F-D95643DCE023}" presName="parTrans" presStyleLbl="bgSibTrans2D1" presStyleIdx="2" presStyleCnt="5"/>
      <dgm:spPr/>
      <dgm:t>
        <a:bodyPr/>
        <a:lstStyle/>
        <a:p>
          <a:endParaRPr lang="it-IT"/>
        </a:p>
      </dgm:t>
    </dgm:pt>
    <dgm:pt modelId="{9F11DDA2-F016-471E-A7AA-715AF56C3EE3}" type="pres">
      <dgm:prSet presAssocID="{DEC93849-5D51-4822-9241-599511B1FEB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D61F40-6E54-4C39-82AE-18920778EA61}" type="pres">
      <dgm:prSet presAssocID="{E3931CA0-670D-40C9-863D-952B245CCD96}" presName="parTrans" presStyleLbl="bgSibTrans2D1" presStyleIdx="3" presStyleCnt="5"/>
      <dgm:spPr/>
      <dgm:t>
        <a:bodyPr/>
        <a:lstStyle/>
        <a:p>
          <a:endParaRPr lang="it-IT"/>
        </a:p>
      </dgm:t>
    </dgm:pt>
    <dgm:pt modelId="{D163443C-342D-4B4D-972B-0B12D820AC98}" type="pres">
      <dgm:prSet presAssocID="{28432139-E381-44F9-B702-5704D163CBD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C3A1B5A-7B19-48F5-8C81-1AEDBBF438AD}" type="pres">
      <dgm:prSet presAssocID="{E615126F-CD43-427B-BCBC-80F104EE36E8}" presName="parTrans" presStyleLbl="bgSibTrans2D1" presStyleIdx="4" presStyleCnt="5"/>
      <dgm:spPr/>
      <dgm:t>
        <a:bodyPr/>
        <a:lstStyle/>
        <a:p>
          <a:endParaRPr lang="it-IT"/>
        </a:p>
      </dgm:t>
    </dgm:pt>
    <dgm:pt modelId="{63A02324-DE5E-40CD-9E03-07F848989A20}" type="pres">
      <dgm:prSet presAssocID="{1B7DA7BB-4888-4329-8174-109B2A78B9D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BEE1D91-1784-4700-B68C-D4AFEB1C9828}" srcId="{56E087A3-ABE3-4C3A-BA61-B6A178793BF4}" destId="{DEC93849-5D51-4822-9241-599511B1FEB6}" srcOrd="2" destOrd="0" parTransId="{D599DA92-BCA6-4064-9C5F-D95643DCE023}" sibTransId="{C52E7DD5-C231-46FD-B132-545B9AE8F6B7}"/>
    <dgm:cxn modelId="{B73CA6C6-F59E-4666-B1A3-7693BD72EB89}" type="presOf" srcId="{4C3B88A6-0D53-474C-85F9-ACFDA4BEA8EB}" destId="{9F91397A-DE5B-439D-9192-C6DE683E7047}" srcOrd="0" destOrd="0" presId="urn:microsoft.com/office/officeart/2005/8/layout/radial4"/>
    <dgm:cxn modelId="{A00DD3B8-1869-4AC2-BDAE-9AC006FD43DB}" srcId="{56E087A3-ABE3-4C3A-BA61-B6A178793BF4}" destId="{1B7DA7BB-4888-4329-8174-109B2A78B9D6}" srcOrd="4" destOrd="0" parTransId="{E615126F-CD43-427B-BCBC-80F104EE36E8}" sibTransId="{5D05B139-CD3B-43BE-8A6D-C0830959D6A0}"/>
    <dgm:cxn modelId="{18816C22-3630-4422-A4C6-E19D9F9F8D35}" type="presOf" srcId="{E3931CA0-670D-40C9-863D-952B245CCD96}" destId="{FDD61F40-6E54-4C39-82AE-18920778EA61}" srcOrd="0" destOrd="0" presId="urn:microsoft.com/office/officeart/2005/8/layout/radial4"/>
    <dgm:cxn modelId="{832AADDE-753E-4852-8250-83A8EDC4801C}" srcId="{25A28401-3ACB-47E5-A6A9-5D0F6CC9D88D}" destId="{56E087A3-ABE3-4C3A-BA61-B6A178793BF4}" srcOrd="0" destOrd="0" parTransId="{ED9B76A3-9C64-4D33-8B4F-9A4639F90E65}" sibTransId="{20B07228-9386-4701-817C-995E88FF3287}"/>
    <dgm:cxn modelId="{233EA40D-A973-4B55-97F5-1B26B87C5578}" type="presOf" srcId="{1B7DA7BB-4888-4329-8174-109B2A78B9D6}" destId="{63A02324-DE5E-40CD-9E03-07F848989A20}" srcOrd="0" destOrd="0" presId="urn:microsoft.com/office/officeart/2005/8/layout/radial4"/>
    <dgm:cxn modelId="{F17D39DD-7731-4E03-8E16-E7184686F850}" type="presOf" srcId="{56E087A3-ABE3-4C3A-BA61-B6A178793BF4}" destId="{B8265E7B-C5A0-491B-8123-3C1A7FB836ED}" srcOrd="0" destOrd="0" presId="urn:microsoft.com/office/officeart/2005/8/layout/radial4"/>
    <dgm:cxn modelId="{2BB55E07-4E46-4940-ADBE-35782AB6E6C0}" type="presOf" srcId="{D599DA92-BCA6-4064-9C5F-D95643DCE023}" destId="{F14B598F-A8DA-4C5A-BDCB-EEC75D58F699}" srcOrd="0" destOrd="0" presId="urn:microsoft.com/office/officeart/2005/8/layout/radial4"/>
    <dgm:cxn modelId="{95CC430D-B39B-48EE-8924-E6C83B2AB07F}" type="presOf" srcId="{21BB0C62-1A17-491C-BD20-21AF062DDA27}" destId="{67C006B1-486A-47BF-95FE-5ED4A4E70EE4}" srcOrd="0" destOrd="0" presId="urn:microsoft.com/office/officeart/2005/8/layout/radial4"/>
    <dgm:cxn modelId="{6B395765-FC96-42A6-BA7C-0B1576EFB2BE}" srcId="{56E087A3-ABE3-4C3A-BA61-B6A178793BF4}" destId="{28432139-E381-44F9-B702-5704D163CBD4}" srcOrd="3" destOrd="0" parTransId="{E3931CA0-670D-40C9-863D-952B245CCD96}" sibTransId="{1D585B3B-E283-401F-9B91-6B600E7A5E60}"/>
    <dgm:cxn modelId="{1FF74838-6C62-4E9D-8D03-49C249A6A3D4}" type="presOf" srcId="{D316B685-8DDD-419A-B463-15421EB58A1C}" destId="{8934BB6C-7D12-4107-8906-24CCFFE84BBC}" srcOrd="0" destOrd="0" presId="urn:microsoft.com/office/officeart/2005/8/layout/radial4"/>
    <dgm:cxn modelId="{3E941771-14A3-4EB1-BB66-17B18B05F07E}" type="presOf" srcId="{25A28401-3ACB-47E5-A6A9-5D0F6CC9D88D}" destId="{6D91ECEF-04D6-43ED-991A-992F2719E3C4}" srcOrd="0" destOrd="0" presId="urn:microsoft.com/office/officeart/2005/8/layout/radial4"/>
    <dgm:cxn modelId="{BD152662-0F9A-4ED0-9FC5-DEA37678679D}" type="presOf" srcId="{28432139-E381-44F9-B702-5704D163CBD4}" destId="{D163443C-342D-4B4D-972B-0B12D820AC98}" srcOrd="0" destOrd="0" presId="urn:microsoft.com/office/officeart/2005/8/layout/radial4"/>
    <dgm:cxn modelId="{7308C773-35BE-41AF-9F0B-F04DDE723E1B}" type="presOf" srcId="{DEC93849-5D51-4822-9241-599511B1FEB6}" destId="{9F11DDA2-F016-471E-A7AA-715AF56C3EE3}" srcOrd="0" destOrd="0" presId="urn:microsoft.com/office/officeart/2005/8/layout/radial4"/>
    <dgm:cxn modelId="{326A4806-F7A5-4980-9462-3851BCDCA3F6}" srcId="{56E087A3-ABE3-4C3A-BA61-B6A178793BF4}" destId="{21BB0C62-1A17-491C-BD20-21AF062DDA27}" srcOrd="0" destOrd="0" parTransId="{719A20E6-9B2E-4DBC-856A-C4E85C6A0402}" sibTransId="{43AC579D-EA71-4FC0-B1E6-688394B5A371}"/>
    <dgm:cxn modelId="{E47BF367-2237-49CD-97CC-27EA13C61EA2}" type="presOf" srcId="{719A20E6-9B2E-4DBC-856A-C4E85C6A0402}" destId="{2CF49497-E270-4D75-9209-7DC498AD9A7A}" srcOrd="0" destOrd="0" presId="urn:microsoft.com/office/officeart/2005/8/layout/radial4"/>
    <dgm:cxn modelId="{715FE461-E216-427F-8DFE-05C2E140703A}" srcId="{56E087A3-ABE3-4C3A-BA61-B6A178793BF4}" destId="{D316B685-8DDD-419A-B463-15421EB58A1C}" srcOrd="1" destOrd="0" parTransId="{4C3B88A6-0D53-474C-85F9-ACFDA4BEA8EB}" sibTransId="{3B0F777C-1F6A-4541-BA6A-8DD51EE078F9}"/>
    <dgm:cxn modelId="{22514601-E135-480F-B243-4A29C36AEBDE}" type="presOf" srcId="{E615126F-CD43-427B-BCBC-80F104EE36E8}" destId="{CC3A1B5A-7B19-48F5-8C81-1AEDBBF438AD}" srcOrd="0" destOrd="0" presId="urn:microsoft.com/office/officeart/2005/8/layout/radial4"/>
    <dgm:cxn modelId="{C94F2211-DB65-4337-81AF-BFB5E6635691}" type="presParOf" srcId="{6D91ECEF-04D6-43ED-991A-992F2719E3C4}" destId="{B8265E7B-C5A0-491B-8123-3C1A7FB836ED}" srcOrd="0" destOrd="0" presId="urn:microsoft.com/office/officeart/2005/8/layout/radial4"/>
    <dgm:cxn modelId="{F35416F9-C29C-4320-999A-4324DA441165}" type="presParOf" srcId="{6D91ECEF-04D6-43ED-991A-992F2719E3C4}" destId="{2CF49497-E270-4D75-9209-7DC498AD9A7A}" srcOrd="1" destOrd="0" presId="urn:microsoft.com/office/officeart/2005/8/layout/radial4"/>
    <dgm:cxn modelId="{13A4133D-A664-496C-A5D9-8D1271EEE421}" type="presParOf" srcId="{6D91ECEF-04D6-43ED-991A-992F2719E3C4}" destId="{67C006B1-486A-47BF-95FE-5ED4A4E70EE4}" srcOrd="2" destOrd="0" presId="urn:microsoft.com/office/officeart/2005/8/layout/radial4"/>
    <dgm:cxn modelId="{8B51DB50-C37B-46A5-A3D4-8D2E75816BCC}" type="presParOf" srcId="{6D91ECEF-04D6-43ED-991A-992F2719E3C4}" destId="{9F91397A-DE5B-439D-9192-C6DE683E7047}" srcOrd="3" destOrd="0" presId="urn:microsoft.com/office/officeart/2005/8/layout/radial4"/>
    <dgm:cxn modelId="{62A5F406-EC28-43CF-9A86-70F874C5E7F6}" type="presParOf" srcId="{6D91ECEF-04D6-43ED-991A-992F2719E3C4}" destId="{8934BB6C-7D12-4107-8906-24CCFFE84BBC}" srcOrd="4" destOrd="0" presId="urn:microsoft.com/office/officeart/2005/8/layout/radial4"/>
    <dgm:cxn modelId="{680C5309-6C33-478C-A3AA-77B1BEE44035}" type="presParOf" srcId="{6D91ECEF-04D6-43ED-991A-992F2719E3C4}" destId="{F14B598F-A8DA-4C5A-BDCB-EEC75D58F699}" srcOrd="5" destOrd="0" presId="urn:microsoft.com/office/officeart/2005/8/layout/radial4"/>
    <dgm:cxn modelId="{53D9A6F8-BC51-4C18-96CD-12F8C2615633}" type="presParOf" srcId="{6D91ECEF-04D6-43ED-991A-992F2719E3C4}" destId="{9F11DDA2-F016-471E-A7AA-715AF56C3EE3}" srcOrd="6" destOrd="0" presId="urn:microsoft.com/office/officeart/2005/8/layout/radial4"/>
    <dgm:cxn modelId="{7B4BC6EB-C839-4BEE-AA35-226B64346864}" type="presParOf" srcId="{6D91ECEF-04D6-43ED-991A-992F2719E3C4}" destId="{FDD61F40-6E54-4C39-82AE-18920778EA61}" srcOrd="7" destOrd="0" presId="urn:microsoft.com/office/officeart/2005/8/layout/radial4"/>
    <dgm:cxn modelId="{4726B06B-46FE-4D21-9DE3-C2F5EB676AF2}" type="presParOf" srcId="{6D91ECEF-04D6-43ED-991A-992F2719E3C4}" destId="{D163443C-342D-4B4D-972B-0B12D820AC98}" srcOrd="8" destOrd="0" presId="urn:microsoft.com/office/officeart/2005/8/layout/radial4"/>
    <dgm:cxn modelId="{0A0A65A1-982C-47C3-BBCF-6DBD2884444A}" type="presParOf" srcId="{6D91ECEF-04D6-43ED-991A-992F2719E3C4}" destId="{CC3A1B5A-7B19-48F5-8C81-1AEDBBF438AD}" srcOrd="9" destOrd="0" presId="urn:microsoft.com/office/officeart/2005/8/layout/radial4"/>
    <dgm:cxn modelId="{35483934-DCC4-4CC5-9DE3-B44BD40103F2}" type="presParOf" srcId="{6D91ECEF-04D6-43ED-991A-992F2719E3C4}" destId="{63A02324-DE5E-40CD-9E03-07F848989A20}" srcOrd="10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62E809-99B4-4BFA-9F8D-B8AA9B10C946}" type="doc">
      <dgm:prSet loTypeId="urn:microsoft.com/office/officeart/2005/8/layout/venn1" loCatId="relationship" qsTypeId="urn:microsoft.com/office/officeart/2005/8/quickstyle/simple5" qsCatId="simple" csTypeId="urn:microsoft.com/office/officeart/2005/8/colors/colorful1#1" csCatId="colorful" phldr="1"/>
      <dgm:spPr/>
    </dgm:pt>
    <dgm:pt modelId="{45A2C37E-0B50-4BBB-9814-E265F58BCD47}">
      <dgm:prSet phldrT="[Text]" custT="1"/>
      <dgm:spPr/>
      <dgm:t>
        <a:bodyPr/>
        <a:lstStyle/>
        <a:p>
          <a:r>
            <a:rPr lang="it-IT" sz="1600" b="0" i="0" dirty="0" smtClean="0">
              <a:latin typeface="Klavika Light"/>
              <a:cs typeface="Klavika Light"/>
            </a:rPr>
            <a:t>Sentiment analysis</a:t>
          </a:r>
          <a:endParaRPr lang="it-IT" sz="1600" b="0" i="0" dirty="0">
            <a:latin typeface="Klavika Light"/>
            <a:cs typeface="Klavika Light"/>
          </a:endParaRPr>
        </a:p>
      </dgm:t>
    </dgm:pt>
    <dgm:pt modelId="{29260526-90AC-4E44-9988-EBCAE3831F1A}" type="parTrans" cxnId="{E37E7909-808D-491F-8E75-640378C2A2D9}">
      <dgm:prSet/>
      <dgm:spPr/>
      <dgm:t>
        <a:bodyPr/>
        <a:lstStyle/>
        <a:p>
          <a:endParaRPr lang="it-IT"/>
        </a:p>
      </dgm:t>
    </dgm:pt>
    <dgm:pt modelId="{65419D52-CBB8-4FCB-A7C6-D92CAAA4B0EF}" type="sibTrans" cxnId="{E37E7909-808D-491F-8E75-640378C2A2D9}">
      <dgm:prSet/>
      <dgm:spPr/>
      <dgm:t>
        <a:bodyPr/>
        <a:lstStyle/>
        <a:p>
          <a:endParaRPr lang="it-IT"/>
        </a:p>
      </dgm:t>
    </dgm:pt>
    <dgm:pt modelId="{F4E0C0B5-3CBD-484D-A9EF-936D80870FEE}">
      <dgm:prSet phldrT="[Text]" custT="1"/>
      <dgm:spPr/>
      <dgm:t>
        <a:bodyPr/>
        <a:lstStyle/>
        <a:p>
          <a:r>
            <a:rPr lang="it-IT" sz="1600" b="0" i="0" dirty="0" smtClean="0">
              <a:latin typeface="Klavika Light"/>
              <a:cs typeface="Klavika Light"/>
            </a:rPr>
            <a:t>Semantic search</a:t>
          </a:r>
          <a:endParaRPr lang="it-IT" sz="1600" b="0" i="0" dirty="0">
            <a:latin typeface="Klavika Light"/>
            <a:cs typeface="Klavika Light"/>
          </a:endParaRPr>
        </a:p>
      </dgm:t>
    </dgm:pt>
    <dgm:pt modelId="{A34676D2-826B-426E-9AFC-6920086FB3C6}" type="parTrans" cxnId="{0F44D3F3-98E7-41E7-9BB5-2AF4738F1D6B}">
      <dgm:prSet/>
      <dgm:spPr/>
      <dgm:t>
        <a:bodyPr/>
        <a:lstStyle/>
        <a:p>
          <a:endParaRPr lang="it-IT"/>
        </a:p>
      </dgm:t>
    </dgm:pt>
    <dgm:pt modelId="{4CFE2827-32BD-4BC9-8FE1-54A52E7BDC64}" type="sibTrans" cxnId="{0F44D3F3-98E7-41E7-9BB5-2AF4738F1D6B}">
      <dgm:prSet/>
      <dgm:spPr/>
      <dgm:t>
        <a:bodyPr/>
        <a:lstStyle/>
        <a:p>
          <a:endParaRPr lang="it-IT"/>
        </a:p>
      </dgm:t>
    </dgm:pt>
    <dgm:pt modelId="{90B8D968-87BC-4861-8CB1-E89EB04870A8}">
      <dgm:prSet phldrT="[Text]" custT="1"/>
      <dgm:spPr/>
      <dgm:t>
        <a:bodyPr/>
        <a:lstStyle/>
        <a:p>
          <a:r>
            <a:rPr lang="it-IT" sz="2000" b="0" i="0" dirty="0" err="1" smtClean="0">
              <a:latin typeface="Klavika Medium"/>
              <a:cs typeface="Klavika Medium"/>
            </a:rPr>
            <a:t>Machine</a:t>
          </a:r>
          <a:r>
            <a:rPr lang="it-IT" sz="2000" b="0" i="0" dirty="0" smtClean="0">
              <a:latin typeface="Klavika Medium"/>
              <a:cs typeface="Klavika Medium"/>
            </a:rPr>
            <a:t> </a:t>
          </a:r>
          <a:r>
            <a:rPr lang="it-IT" sz="2000" b="0" i="0" dirty="0" err="1" smtClean="0">
              <a:latin typeface="Klavika Medium"/>
              <a:cs typeface="Klavika Medium"/>
            </a:rPr>
            <a:t>Translation</a:t>
          </a:r>
          <a:endParaRPr lang="it-IT" sz="2000" b="0" i="0" dirty="0">
            <a:latin typeface="Klavika Medium"/>
            <a:cs typeface="Klavika Medium"/>
          </a:endParaRPr>
        </a:p>
      </dgm:t>
    </dgm:pt>
    <dgm:pt modelId="{2AAECB46-466F-486C-A541-CEEB1676C7DB}" type="parTrans" cxnId="{4C8FAA3C-8827-4E87-A660-FE2733720DBB}">
      <dgm:prSet/>
      <dgm:spPr/>
      <dgm:t>
        <a:bodyPr/>
        <a:lstStyle/>
        <a:p>
          <a:endParaRPr lang="it-IT"/>
        </a:p>
      </dgm:t>
    </dgm:pt>
    <dgm:pt modelId="{FF865235-05DE-4B84-A88C-8D0656C57774}" type="sibTrans" cxnId="{4C8FAA3C-8827-4E87-A660-FE2733720DBB}">
      <dgm:prSet/>
      <dgm:spPr/>
      <dgm:t>
        <a:bodyPr/>
        <a:lstStyle/>
        <a:p>
          <a:endParaRPr lang="it-IT"/>
        </a:p>
      </dgm:t>
    </dgm:pt>
    <dgm:pt modelId="{2F908C37-E588-4E6C-8605-4A5366C86DFB}">
      <dgm:prSet phldrT="[Text]" custT="1"/>
      <dgm:spPr/>
      <dgm:t>
        <a:bodyPr/>
        <a:lstStyle/>
        <a:p>
          <a:r>
            <a:rPr lang="it-IT" sz="1600" b="0" i="0" dirty="0" err="1" smtClean="0">
              <a:latin typeface="Klavika Light"/>
              <a:cs typeface="Klavika Light"/>
            </a:rPr>
            <a:t>Multilingual</a:t>
          </a:r>
          <a:r>
            <a:rPr lang="it-IT" sz="1600" b="0" i="0" dirty="0" smtClean="0">
              <a:latin typeface="Klavika Light"/>
              <a:cs typeface="Klavika Light"/>
            </a:rPr>
            <a:t> Media </a:t>
          </a:r>
          <a:r>
            <a:rPr lang="it-IT" sz="1600" b="0" i="0" dirty="0" err="1" smtClean="0">
              <a:latin typeface="Klavika Light"/>
              <a:cs typeface="Klavika Light"/>
            </a:rPr>
            <a:t>Monitoring</a:t>
          </a:r>
          <a:endParaRPr lang="it-IT" sz="1600" b="0" i="0" dirty="0">
            <a:latin typeface="Klavika Light"/>
            <a:cs typeface="Klavika Light"/>
          </a:endParaRPr>
        </a:p>
      </dgm:t>
    </dgm:pt>
    <dgm:pt modelId="{91843AE8-6B7D-405F-B2BE-47DE72335025}" type="parTrans" cxnId="{7BD35FDA-F3B1-42E3-801A-07B89230609F}">
      <dgm:prSet/>
      <dgm:spPr/>
      <dgm:t>
        <a:bodyPr/>
        <a:lstStyle/>
        <a:p>
          <a:endParaRPr lang="it-IT"/>
        </a:p>
      </dgm:t>
    </dgm:pt>
    <dgm:pt modelId="{EFCEEB9D-84BD-48D9-9F08-FCE929D7D8F8}" type="sibTrans" cxnId="{7BD35FDA-F3B1-42E3-801A-07B89230609F}">
      <dgm:prSet/>
      <dgm:spPr/>
      <dgm:t>
        <a:bodyPr/>
        <a:lstStyle/>
        <a:p>
          <a:endParaRPr lang="it-IT"/>
        </a:p>
      </dgm:t>
    </dgm:pt>
    <dgm:pt modelId="{FBE857CF-9372-45C7-B264-6D1FC5464E34}">
      <dgm:prSet phldrT="[Text]" custT="1"/>
      <dgm:spPr/>
      <dgm:t>
        <a:bodyPr/>
        <a:lstStyle/>
        <a:p>
          <a:r>
            <a:rPr lang="it-IT" sz="1600" b="0" i="0" dirty="0" smtClean="0">
              <a:latin typeface="Klavika Light"/>
              <a:cs typeface="Klavika Light"/>
            </a:rPr>
            <a:t>Multilingual subtitles</a:t>
          </a:r>
          <a:endParaRPr lang="it-IT" sz="1600" b="0" i="0" dirty="0">
            <a:latin typeface="Klavika Light"/>
            <a:cs typeface="Klavika Light"/>
          </a:endParaRPr>
        </a:p>
      </dgm:t>
    </dgm:pt>
    <dgm:pt modelId="{6E982A9F-1DAE-4CB2-A4A4-3D19F3258EAD}" type="parTrans" cxnId="{CECD6C6A-96AF-4BF5-990B-4B4471180AA2}">
      <dgm:prSet/>
      <dgm:spPr/>
      <dgm:t>
        <a:bodyPr/>
        <a:lstStyle/>
        <a:p>
          <a:endParaRPr lang="it-IT"/>
        </a:p>
      </dgm:t>
    </dgm:pt>
    <dgm:pt modelId="{E82AE1A0-69CB-486C-8219-AB6E9DF3E31B}" type="sibTrans" cxnId="{CECD6C6A-96AF-4BF5-990B-4B4471180AA2}">
      <dgm:prSet/>
      <dgm:spPr/>
      <dgm:t>
        <a:bodyPr/>
        <a:lstStyle/>
        <a:p>
          <a:endParaRPr lang="it-IT"/>
        </a:p>
      </dgm:t>
    </dgm:pt>
    <dgm:pt modelId="{6C183C7D-0A25-4052-A5A7-9C4DC9321DC4}" type="pres">
      <dgm:prSet presAssocID="{4C62E809-99B4-4BFA-9F8D-B8AA9B10C946}" presName="compositeShape" presStyleCnt="0">
        <dgm:presLayoutVars>
          <dgm:chMax val="7"/>
          <dgm:dir/>
          <dgm:resizeHandles val="exact"/>
        </dgm:presLayoutVars>
      </dgm:prSet>
      <dgm:spPr/>
    </dgm:pt>
    <dgm:pt modelId="{9FFDF25F-7C7E-4571-B67E-05504BDB2BD5}" type="pres">
      <dgm:prSet presAssocID="{45A2C37E-0B50-4BBB-9814-E265F58BCD47}" presName="circ1" presStyleLbl="vennNode1" presStyleIdx="0" presStyleCnt="5" custScaleX="180794" custScaleY="65965" custLinFactNeighborX="-3557" custLinFactNeighborY="-97999"/>
      <dgm:spPr/>
      <dgm:t>
        <a:bodyPr/>
        <a:lstStyle/>
        <a:p>
          <a:endParaRPr lang="it-IT"/>
        </a:p>
      </dgm:t>
    </dgm:pt>
    <dgm:pt modelId="{D5240E31-85E1-4691-9CF9-8981516A77AC}" type="pres">
      <dgm:prSet presAssocID="{45A2C37E-0B50-4BBB-9814-E265F58BCD4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2802034-FFD4-4126-B16C-F5622E4B9CCC}" type="pres">
      <dgm:prSet presAssocID="{F4E0C0B5-3CBD-484D-A9EF-936D80870FEE}" presName="circ2" presStyleLbl="vennNode1" presStyleIdx="1" presStyleCnt="5" custScaleX="128028" custLinFactX="38755" custLinFactNeighborX="100000" custLinFactNeighborY="-67953"/>
      <dgm:spPr/>
      <dgm:t>
        <a:bodyPr/>
        <a:lstStyle/>
        <a:p>
          <a:endParaRPr lang="it-IT"/>
        </a:p>
      </dgm:t>
    </dgm:pt>
    <dgm:pt modelId="{1286D675-9987-4751-8013-F052FE994F08}" type="pres">
      <dgm:prSet presAssocID="{F4E0C0B5-3CBD-484D-A9EF-936D80870FEE}" presName="circ2Tx" presStyleLbl="revTx" presStyleIdx="0" presStyleCnt="0" custLinFactNeighborX="32750" custLinFactNeighborY="-413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C1CA77A-DFC6-418E-B08B-40C2BB9AF781}" type="pres">
      <dgm:prSet presAssocID="{90B8D968-87BC-4861-8CB1-E89EB04870A8}" presName="circ3" presStyleLbl="vennNode1" presStyleIdx="2" presStyleCnt="5" custLinFactNeighborX="95901" custLinFactNeighborY="24166"/>
      <dgm:spPr/>
      <dgm:t>
        <a:bodyPr/>
        <a:lstStyle/>
        <a:p>
          <a:endParaRPr lang="it-IT"/>
        </a:p>
      </dgm:t>
    </dgm:pt>
    <dgm:pt modelId="{AA7BE760-D116-40DD-9CF5-A7CB18881D43}" type="pres">
      <dgm:prSet presAssocID="{90B8D968-87BC-4861-8CB1-E89EB04870A8}" presName="circ3Tx" presStyleLbl="revTx" presStyleIdx="0" presStyleCnt="0" custScaleX="92377" custScaleY="62104" custLinFactNeighborX="-13914" custLinFactNeighborY="-302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AA6A8BC-2035-4064-BCF6-0E49C21A647F}" type="pres">
      <dgm:prSet presAssocID="{2F908C37-E588-4E6C-8605-4A5366C86DFB}" presName="circ4" presStyleLbl="vennNode1" presStyleIdx="3" presStyleCnt="5" custScaleX="145648" custLinFactNeighborX="-67828" custLinFactNeighborY="30875"/>
      <dgm:spPr/>
      <dgm:t>
        <a:bodyPr/>
        <a:lstStyle/>
        <a:p>
          <a:endParaRPr lang="it-IT"/>
        </a:p>
      </dgm:t>
    </dgm:pt>
    <dgm:pt modelId="{53D3BB90-7B3C-46E2-AE9F-C29D5C8EA568}" type="pres">
      <dgm:prSet presAssocID="{2F908C37-E588-4E6C-8605-4A5366C86DFB}" presName="circ4Tx" presStyleLbl="revTx" presStyleIdx="0" presStyleCnt="0" custScaleY="63166" custLinFactNeighborX="41435" custLinFactNeighborY="-198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5B1718B-F13F-4D10-83DC-5388C1A2F266}" type="pres">
      <dgm:prSet presAssocID="{FBE857CF-9372-45C7-B264-6D1FC5464E34}" presName="circ5" presStyleLbl="vennNode1" presStyleIdx="4" presStyleCnt="5" custScaleX="136910" custLinFactX="-43401" custLinFactNeighborX="-100000" custLinFactNeighborY="-67953"/>
      <dgm:spPr/>
    </dgm:pt>
    <dgm:pt modelId="{4B8D5A42-947F-4F66-93A7-5B0D2D40D282}" type="pres">
      <dgm:prSet presAssocID="{FBE857CF-9372-45C7-B264-6D1FC5464E34}" presName="circ5Tx" presStyleLbl="revTx" presStyleIdx="0" presStyleCnt="0" custLinFactNeighborX="-32155" custLinFactNeighborY="-501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1393427-01D4-4D67-912B-AFCA6D125C45}" type="presOf" srcId="{90B8D968-87BC-4861-8CB1-E89EB04870A8}" destId="{AA7BE760-D116-40DD-9CF5-A7CB18881D43}" srcOrd="0" destOrd="0" presId="urn:microsoft.com/office/officeart/2005/8/layout/venn1"/>
    <dgm:cxn modelId="{0F44D3F3-98E7-41E7-9BB5-2AF4738F1D6B}" srcId="{4C62E809-99B4-4BFA-9F8D-B8AA9B10C946}" destId="{F4E0C0B5-3CBD-484D-A9EF-936D80870FEE}" srcOrd="1" destOrd="0" parTransId="{A34676D2-826B-426E-9AFC-6920086FB3C6}" sibTransId="{4CFE2827-32BD-4BC9-8FE1-54A52E7BDC64}"/>
    <dgm:cxn modelId="{17AFEB35-5245-4C4C-876E-02A27DFB2121}" type="presOf" srcId="{45A2C37E-0B50-4BBB-9814-E265F58BCD47}" destId="{D5240E31-85E1-4691-9CF9-8981516A77AC}" srcOrd="0" destOrd="0" presId="urn:microsoft.com/office/officeart/2005/8/layout/venn1"/>
    <dgm:cxn modelId="{1CE1A951-75B8-4909-B549-49A2B75EF2D9}" type="presOf" srcId="{2F908C37-E588-4E6C-8605-4A5366C86DFB}" destId="{53D3BB90-7B3C-46E2-AE9F-C29D5C8EA568}" srcOrd="0" destOrd="0" presId="urn:microsoft.com/office/officeart/2005/8/layout/venn1"/>
    <dgm:cxn modelId="{9976A41F-C94D-42EA-A595-09B884010E77}" type="presOf" srcId="{F4E0C0B5-3CBD-484D-A9EF-936D80870FEE}" destId="{1286D675-9987-4751-8013-F052FE994F08}" srcOrd="0" destOrd="0" presId="urn:microsoft.com/office/officeart/2005/8/layout/venn1"/>
    <dgm:cxn modelId="{3982B396-55FC-43C6-848B-AC2F8882D5BD}" type="presOf" srcId="{4C62E809-99B4-4BFA-9F8D-B8AA9B10C946}" destId="{6C183C7D-0A25-4052-A5A7-9C4DC9321DC4}" srcOrd="0" destOrd="0" presId="urn:microsoft.com/office/officeart/2005/8/layout/venn1"/>
    <dgm:cxn modelId="{CECD6C6A-96AF-4BF5-990B-4B4471180AA2}" srcId="{4C62E809-99B4-4BFA-9F8D-B8AA9B10C946}" destId="{FBE857CF-9372-45C7-B264-6D1FC5464E34}" srcOrd="4" destOrd="0" parTransId="{6E982A9F-1DAE-4CB2-A4A4-3D19F3258EAD}" sibTransId="{E82AE1A0-69CB-486C-8219-AB6E9DF3E31B}"/>
    <dgm:cxn modelId="{7BD35FDA-F3B1-42E3-801A-07B89230609F}" srcId="{4C62E809-99B4-4BFA-9F8D-B8AA9B10C946}" destId="{2F908C37-E588-4E6C-8605-4A5366C86DFB}" srcOrd="3" destOrd="0" parTransId="{91843AE8-6B7D-405F-B2BE-47DE72335025}" sibTransId="{EFCEEB9D-84BD-48D9-9F08-FCE929D7D8F8}"/>
    <dgm:cxn modelId="{1FF29D65-5070-4714-9DAB-1B8EC2177CFE}" type="presOf" srcId="{FBE857CF-9372-45C7-B264-6D1FC5464E34}" destId="{4B8D5A42-947F-4F66-93A7-5B0D2D40D282}" srcOrd="0" destOrd="0" presId="urn:microsoft.com/office/officeart/2005/8/layout/venn1"/>
    <dgm:cxn modelId="{E37E7909-808D-491F-8E75-640378C2A2D9}" srcId="{4C62E809-99B4-4BFA-9F8D-B8AA9B10C946}" destId="{45A2C37E-0B50-4BBB-9814-E265F58BCD47}" srcOrd="0" destOrd="0" parTransId="{29260526-90AC-4E44-9988-EBCAE3831F1A}" sibTransId="{65419D52-CBB8-4FCB-A7C6-D92CAAA4B0EF}"/>
    <dgm:cxn modelId="{4C8FAA3C-8827-4E87-A660-FE2733720DBB}" srcId="{4C62E809-99B4-4BFA-9F8D-B8AA9B10C946}" destId="{90B8D968-87BC-4861-8CB1-E89EB04870A8}" srcOrd="2" destOrd="0" parTransId="{2AAECB46-466F-486C-A541-CEEB1676C7DB}" sibTransId="{FF865235-05DE-4B84-A88C-8D0656C57774}"/>
    <dgm:cxn modelId="{5A3B39FB-F9AC-4176-A5EA-F3C5CFA5538F}" type="presParOf" srcId="{6C183C7D-0A25-4052-A5A7-9C4DC9321DC4}" destId="{9FFDF25F-7C7E-4571-B67E-05504BDB2BD5}" srcOrd="0" destOrd="0" presId="urn:microsoft.com/office/officeart/2005/8/layout/venn1"/>
    <dgm:cxn modelId="{75CBBF71-0553-4EC6-B35C-32CA296928D4}" type="presParOf" srcId="{6C183C7D-0A25-4052-A5A7-9C4DC9321DC4}" destId="{D5240E31-85E1-4691-9CF9-8981516A77AC}" srcOrd="1" destOrd="0" presId="urn:microsoft.com/office/officeart/2005/8/layout/venn1"/>
    <dgm:cxn modelId="{11BB9BE3-2045-46E5-BEBE-3BD352AB065E}" type="presParOf" srcId="{6C183C7D-0A25-4052-A5A7-9C4DC9321DC4}" destId="{62802034-FFD4-4126-B16C-F5622E4B9CCC}" srcOrd="2" destOrd="0" presId="urn:microsoft.com/office/officeart/2005/8/layout/venn1"/>
    <dgm:cxn modelId="{977ABF79-B3A0-43BE-884B-FA3DAEAAAAC7}" type="presParOf" srcId="{6C183C7D-0A25-4052-A5A7-9C4DC9321DC4}" destId="{1286D675-9987-4751-8013-F052FE994F08}" srcOrd="3" destOrd="0" presId="urn:microsoft.com/office/officeart/2005/8/layout/venn1"/>
    <dgm:cxn modelId="{7AEA3DBB-ACF7-4A4C-BA7A-11833AA70A84}" type="presParOf" srcId="{6C183C7D-0A25-4052-A5A7-9C4DC9321DC4}" destId="{1C1CA77A-DFC6-418E-B08B-40C2BB9AF781}" srcOrd="4" destOrd="0" presId="urn:microsoft.com/office/officeart/2005/8/layout/venn1"/>
    <dgm:cxn modelId="{4ECC001F-D9DA-4E83-8376-F343B060FDB0}" type="presParOf" srcId="{6C183C7D-0A25-4052-A5A7-9C4DC9321DC4}" destId="{AA7BE760-D116-40DD-9CF5-A7CB18881D43}" srcOrd="5" destOrd="0" presId="urn:microsoft.com/office/officeart/2005/8/layout/venn1"/>
    <dgm:cxn modelId="{19A13F5E-B3F9-4CA3-9889-33A873C00266}" type="presParOf" srcId="{6C183C7D-0A25-4052-A5A7-9C4DC9321DC4}" destId="{8AA6A8BC-2035-4064-BCF6-0E49C21A647F}" srcOrd="6" destOrd="0" presId="urn:microsoft.com/office/officeart/2005/8/layout/venn1"/>
    <dgm:cxn modelId="{E7F4E8C9-30FF-4DD7-9922-9BC2E52088A6}" type="presParOf" srcId="{6C183C7D-0A25-4052-A5A7-9C4DC9321DC4}" destId="{53D3BB90-7B3C-46E2-AE9F-C29D5C8EA568}" srcOrd="7" destOrd="0" presId="urn:microsoft.com/office/officeart/2005/8/layout/venn1"/>
    <dgm:cxn modelId="{F12C5B2A-2C90-4B38-8265-C21231620A3E}" type="presParOf" srcId="{6C183C7D-0A25-4052-A5A7-9C4DC9321DC4}" destId="{F5B1718B-F13F-4D10-83DC-5388C1A2F266}" srcOrd="8" destOrd="0" presId="urn:microsoft.com/office/officeart/2005/8/layout/venn1"/>
    <dgm:cxn modelId="{86FB479A-63CE-440F-A499-9B7DC2F30A83}" type="presParOf" srcId="{6C183C7D-0A25-4052-A5A7-9C4DC9321DC4}" destId="{4B8D5A42-947F-4F66-93A7-5B0D2D40D282}" srcOrd="9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4D8AE-F8BC-4CF9-B132-B81BE5517EA7}" type="datetimeFigureOut">
              <a:rPr lang="it-IT" smtClean="0"/>
              <a:pPr/>
              <a:t>08/11/2013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A7295-D112-4F2A-9CAD-F0D107828372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1E74-12AD-4334-ACEE-E2EF643F1A6E}" type="datetime1">
              <a:rPr lang="it-IT" smtClean="0"/>
              <a:pPr/>
              <a:t>08/11/2013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3A5F-92F4-0940-AD95-6AEA9C34A63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 spd="slow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4B87-917F-44F9-A879-DB4038AAEDE7}" type="datetime1">
              <a:rPr lang="it-IT" smtClean="0"/>
              <a:pPr/>
              <a:t>08/11/2013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3A5F-92F4-0940-AD95-6AEA9C34A63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 spd="slow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3E30-661E-439D-A99C-2142B875E418}" type="datetime1">
              <a:rPr lang="it-IT" smtClean="0"/>
              <a:pPr/>
              <a:t>08/11/2013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3A5F-92F4-0940-AD95-6AEA9C34A63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 spd="slow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F6BE-3297-471F-84A5-2E972D3DEBFF}" type="datetime1">
              <a:rPr lang="it-IT" smtClean="0"/>
              <a:pPr/>
              <a:t>08/11/2013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3A5F-92F4-0940-AD95-6AEA9C34A63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 spd="slow"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D232-67D4-4D95-943F-013740D4BEF0}" type="datetime1">
              <a:rPr lang="it-IT" smtClean="0"/>
              <a:pPr/>
              <a:t>08/11/2013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3A5F-92F4-0940-AD95-6AEA9C34A63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 spd="slow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0E20-E63D-4DA5-A78A-CCB25D2F0CB2}" type="datetime1">
              <a:rPr lang="it-IT" smtClean="0"/>
              <a:pPr/>
              <a:t>08/11/2013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3A5F-92F4-0940-AD95-6AEA9C34A63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 spd="slow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C4CB-B9FA-4F58-A3F9-F0C420E405A5}" type="datetime1">
              <a:rPr lang="it-IT" smtClean="0"/>
              <a:pPr/>
              <a:t>08/11/2013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3A5F-92F4-0940-AD95-6AEA9C34A63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 spd="slow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879C-DEC0-49B2-9177-E4615990B3E8}" type="datetime1">
              <a:rPr lang="it-IT" smtClean="0"/>
              <a:pPr/>
              <a:t>08/11/2013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3A5F-92F4-0940-AD95-6AEA9C34A63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 spd="slow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B160-25D5-4D96-87F1-0BFA55069CE7}" type="datetime1">
              <a:rPr lang="it-IT" smtClean="0"/>
              <a:pPr/>
              <a:t>08/11/2013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3A5F-92F4-0940-AD95-6AEA9C34A63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 spd="slow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1DC0-CF96-4F42-AE1A-09F3CC0EAF09}" type="datetime1">
              <a:rPr lang="it-IT" smtClean="0"/>
              <a:pPr/>
              <a:t>08/11/2013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3A5F-92F4-0940-AD95-6AEA9C34A63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 spd="slow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E7C8-FE54-4170-A001-EAACD2B34841}" type="datetime1">
              <a:rPr lang="it-IT" smtClean="0"/>
              <a:pPr/>
              <a:t>08/11/2013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3A5F-92F4-0940-AD95-6AEA9C34A63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  <p:transition spd="slow"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7E087-9329-46B2-B964-7677CB9E311C}" type="datetime1">
              <a:rPr lang="it-IT" smtClean="0"/>
              <a:pPr/>
              <a:t>08/11/2013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F3A5F-92F4-0940-AD95-6AEA9C34A63B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34" Type="http://schemas.openxmlformats.org/officeDocument/2006/relationships/image" Target="../media/image37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2" Type="http://schemas.openxmlformats.org/officeDocument/2006/relationships/image" Target="../media/image2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image" Target="../media/image39.png"/><Relationship Id="rId7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5.jpeg"/><Relationship Id="rId4" Type="http://schemas.openxmlformats.org/officeDocument/2006/relationships/image" Target="../media/image40.png"/><Relationship Id="rId9" Type="http://schemas.openxmlformats.org/officeDocument/2006/relationships/image" Target="../media/image4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0769" y="2309814"/>
            <a:ext cx="3270738" cy="1169987"/>
          </a:xfrm>
          <a:prstGeom prst="rect">
            <a:avLst/>
          </a:prstGeom>
          <a:noFill/>
          <a:ln w="12700" cap="flat">
            <a:noFill/>
            <a:round/>
            <a:headEnd/>
            <a:tailEnd/>
          </a:ln>
        </p:spPr>
      </p:pic>
      <p:sp>
        <p:nvSpPr>
          <p:cNvPr id="22530" name="Rectangle 2"/>
          <p:cNvSpPr>
            <a:spLocks/>
          </p:cNvSpPr>
          <p:nvPr/>
        </p:nvSpPr>
        <p:spPr bwMode="auto">
          <a:xfrm>
            <a:off x="1682261" y="4273550"/>
            <a:ext cx="5756031" cy="61849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Klavika Light"/>
                <a:ea typeface="Klavika Light" charset="0"/>
                <a:cs typeface="Klavika Light"/>
              </a:rPr>
              <a:t>ACCESSIBLE TECHNOLOGIES </a:t>
            </a:r>
            <a:r>
              <a:rPr lang="en-US" sz="1600" dirty="0">
                <a:solidFill>
                  <a:srgbClr val="FFFFFF"/>
                </a:solidFill>
                <a:latin typeface="Klavika Light"/>
                <a:ea typeface="Klavika Light" charset="0"/>
                <a:cs typeface="Klavika Light"/>
              </a:rPr>
              <a:t>FOR SPEECH MANAGEMENT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0769" y="2309814"/>
            <a:ext cx="3270738" cy="1169987"/>
          </a:xfrm>
          <a:prstGeom prst="rect">
            <a:avLst/>
          </a:prstGeom>
          <a:noFill/>
          <a:ln w="12700" cap="flat">
            <a:noFill/>
            <a:round/>
            <a:headEnd/>
            <a:tailEnd/>
          </a:ln>
        </p:spPr>
      </p:pic>
      <p:sp>
        <p:nvSpPr>
          <p:cNvPr id="22532" name="Rectangle 4"/>
          <p:cNvSpPr>
            <a:spLocks/>
          </p:cNvSpPr>
          <p:nvPr/>
        </p:nvSpPr>
        <p:spPr bwMode="auto">
          <a:xfrm>
            <a:off x="0" y="1104900"/>
            <a:ext cx="9144000" cy="82296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Klavika Light"/>
                <a:ea typeface="Klavika Light" charset="0"/>
                <a:cs typeface="Klavika Light"/>
              </a:rPr>
              <a:t>“Making media accessible to all”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Klavika Light"/>
                <a:ea typeface="Klavika Light" charset="0"/>
                <a:cs typeface="Klavika Light"/>
              </a:rPr>
              <a:t>ITU workshop – Geneva 24-25 October 2013</a:t>
            </a:r>
            <a:endParaRPr lang="en-US" sz="2400" dirty="0">
              <a:solidFill>
                <a:srgbClr val="FFFFFF"/>
              </a:solidFill>
              <a:latin typeface="Klavika Light"/>
              <a:ea typeface="Klavika Light" charset="0"/>
              <a:cs typeface="Klavika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>
                <a:solidFill>
                  <a:srgbClr val="3CB4B1"/>
                </a:solidFill>
                <a:latin typeface="Klavika Medium"/>
                <a:cs typeface="Klavika Medium"/>
              </a:rPr>
              <a:t>How</a:t>
            </a:r>
            <a:r>
              <a:rPr lang="it-IT" dirty="0" smtClean="0">
                <a:solidFill>
                  <a:srgbClr val="3CB4B1"/>
                </a:solidFill>
                <a:latin typeface="Klavika Medium"/>
                <a:cs typeface="Klavika Medium"/>
              </a:rPr>
              <a:t> </a:t>
            </a:r>
            <a:r>
              <a:rPr lang="it-IT" dirty="0" err="1" smtClean="0">
                <a:solidFill>
                  <a:srgbClr val="3CB4B1"/>
                </a:solidFill>
                <a:latin typeface="Klavika Medium"/>
                <a:cs typeface="Klavika Medium"/>
              </a:rPr>
              <a:t>+VOCE</a:t>
            </a:r>
            <a:r>
              <a:rPr lang="it-IT" dirty="0" smtClean="0">
                <a:solidFill>
                  <a:srgbClr val="3CB4B1"/>
                </a:solidFill>
                <a:latin typeface="Klavika Medium"/>
                <a:cs typeface="Klavika Medium"/>
              </a:rPr>
              <a:t> </a:t>
            </a:r>
            <a:r>
              <a:rPr lang="it-IT" dirty="0" err="1" smtClean="0">
                <a:solidFill>
                  <a:srgbClr val="3CB4B1"/>
                </a:solidFill>
                <a:latin typeface="Klavika Medium"/>
                <a:cs typeface="Klavika Medium"/>
              </a:rPr>
              <a:t>MediaMonitor</a:t>
            </a:r>
            <a:r>
              <a:rPr lang="it-IT" dirty="0" smtClean="0">
                <a:solidFill>
                  <a:srgbClr val="3CB4B1"/>
                </a:solidFill>
                <a:latin typeface="Klavika Medium"/>
                <a:cs typeface="Klavika Medium"/>
              </a:rPr>
              <a:t> </a:t>
            </a:r>
            <a:r>
              <a:rPr lang="it-IT" dirty="0" err="1" smtClean="0">
                <a:solidFill>
                  <a:srgbClr val="3CB4B1"/>
                </a:solidFill>
                <a:latin typeface="Klavika Medium"/>
                <a:cs typeface="Klavika Medium"/>
              </a:rPr>
              <a:t>works</a:t>
            </a:r>
            <a:endParaRPr lang="it-IT" dirty="0">
              <a:solidFill>
                <a:srgbClr val="3CB4B1"/>
              </a:solidFill>
              <a:latin typeface="Klavika Medium"/>
              <a:cs typeface="Klavika Medium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2556610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1"/>
          <p:cNvSpPr>
            <a:spLocks/>
          </p:cNvSpPr>
          <p:nvPr/>
        </p:nvSpPr>
        <p:spPr bwMode="auto">
          <a:xfrm>
            <a:off x="3166697" y="6375400"/>
            <a:ext cx="3288016" cy="18466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 smtClean="0">
                <a:ea typeface="Klavika Light" charset="0"/>
                <a:cs typeface="Klavika Light" charset="0"/>
              </a:rPr>
              <a:t>ITU Workshop 2013 -  Making media accessible to all</a:t>
            </a:r>
            <a:endParaRPr lang="en-US" sz="1200" dirty="0">
              <a:ea typeface="Klavika Light" charset="0"/>
              <a:cs typeface="Klavika Light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3A5F-92F4-0940-AD95-6AEA9C34A63B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7" name="Picture 1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612" y="6202363"/>
            <a:ext cx="1000857" cy="43815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3CB4B1"/>
                </a:solidFill>
                <a:latin typeface="Klavika Medium"/>
                <a:cs typeface="Klavika Medium"/>
              </a:rPr>
              <a:t>Searching by metadata</a:t>
            </a:r>
            <a:endParaRPr lang="it-IT" dirty="0">
              <a:solidFill>
                <a:srgbClr val="3CB4B1"/>
              </a:solidFill>
              <a:latin typeface="Klavika Medium"/>
              <a:cs typeface="Klavika Medium"/>
            </a:endParaRPr>
          </a:p>
        </p:txBody>
      </p:sp>
      <p:pic>
        <p:nvPicPr>
          <p:cNvPr id="4" name="Content Placeholder 3" descr="Schermata-Cerca tra notiziari, interviste, programmi ...- Mediamonitor.it powered by +voce - Mozilla Firefox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197" y="1417638"/>
            <a:ext cx="7649515" cy="4525963"/>
          </a:xfrm>
        </p:spPr>
      </p:pic>
      <p:sp>
        <p:nvSpPr>
          <p:cNvPr id="6" name="Rectangle 1"/>
          <p:cNvSpPr>
            <a:spLocks/>
          </p:cNvSpPr>
          <p:nvPr/>
        </p:nvSpPr>
        <p:spPr bwMode="auto">
          <a:xfrm>
            <a:off x="3166697" y="6375400"/>
            <a:ext cx="3288016" cy="18466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 smtClean="0">
                <a:ea typeface="Klavika Light" charset="0"/>
                <a:cs typeface="Klavika Light" charset="0"/>
              </a:rPr>
              <a:t>ITU Workshop 2013 -  Making media accessible to all</a:t>
            </a:r>
            <a:endParaRPr lang="en-US" sz="1200" dirty="0">
              <a:ea typeface="Klavika Light" charset="0"/>
              <a:cs typeface="Klavika Light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3A5F-92F4-0940-AD95-6AEA9C34A63B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13" name="Picture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12" y="6202363"/>
            <a:ext cx="1000857" cy="43815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/>
          </p:cNvSpPr>
          <p:nvPr/>
        </p:nvSpPr>
        <p:spPr bwMode="auto">
          <a:xfrm>
            <a:off x="3166697" y="6392334"/>
            <a:ext cx="3288016" cy="18466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 smtClean="0">
                <a:ea typeface="Klavika Light" charset="0"/>
                <a:cs typeface="Klavika Light" charset="0"/>
              </a:rPr>
              <a:t>ITU Workshop 2013 -  Making media accessible to all</a:t>
            </a:r>
            <a:endParaRPr lang="en-US" sz="1200" dirty="0">
              <a:ea typeface="Klavika Light" charset="0"/>
              <a:cs typeface="Klavika Ligh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6766" y="1120140"/>
            <a:ext cx="72633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3CB4B1"/>
                </a:solidFill>
                <a:latin typeface="Klavika Medium"/>
                <a:ea typeface="+mj-ea"/>
                <a:cs typeface="Klavika Medium"/>
              </a:rPr>
              <a:t>Full </a:t>
            </a:r>
            <a:r>
              <a:rPr lang="it-IT" sz="4400" dirty="0">
                <a:solidFill>
                  <a:srgbClr val="3CB4B1"/>
                </a:solidFill>
                <a:latin typeface="Klavika Medium"/>
                <a:ea typeface="+mj-ea"/>
                <a:cs typeface="Klavika Medium"/>
              </a:rPr>
              <a:t>text </a:t>
            </a:r>
            <a:r>
              <a:rPr lang="it-IT" sz="4400" dirty="0" smtClean="0">
                <a:solidFill>
                  <a:srgbClr val="3CB4B1"/>
                </a:solidFill>
                <a:latin typeface="Klavika Medium"/>
                <a:ea typeface="+mj-ea"/>
                <a:cs typeface="Klavika Medium"/>
              </a:rPr>
              <a:t>search </a:t>
            </a:r>
            <a:r>
              <a:rPr lang="it-IT" sz="2800" dirty="0" smtClean="0">
                <a:solidFill>
                  <a:srgbClr val="3CB4B1"/>
                </a:solidFill>
                <a:latin typeface="Klavika Medium"/>
                <a:ea typeface="+mj-ea"/>
                <a:cs typeface="Klavika Medium"/>
              </a:rPr>
              <a:t>(not keyword only)</a:t>
            </a:r>
            <a:endParaRPr lang="it-IT" sz="4400" dirty="0">
              <a:solidFill>
                <a:srgbClr val="3CB4B1"/>
              </a:solidFill>
              <a:latin typeface="Klavika Medium"/>
              <a:ea typeface="+mj-ea"/>
              <a:cs typeface="Klavika Medium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3A5F-92F4-0940-AD95-6AEA9C34A63B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11" name="Picture 10" descr="mediamonitor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340" y="144780"/>
            <a:ext cx="3734372" cy="1089333"/>
          </a:xfrm>
          <a:prstGeom prst="rect">
            <a:avLst/>
          </a:prstGeom>
        </p:spPr>
      </p:pic>
      <p:pic>
        <p:nvPicPr>
          <p:cNvPr id="12" name="Picture 11" descr="Figura1_RicercaUnitedNatio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40" y="2049453"/>
            <a:ext cx="7726680" cy="4023360"/>
          </a:xfrm>
          <a:prstGeom prst="rect">
            <a:avLst/>
          </a:prstGeom>
        </p:spPr>
      </p:pic>
      <p:pic>
        <p:nvPicPr>
          <p:cNvPr id="13" name="Picture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040" y="6173259"/>
            <a:ext cx="1000857" cy="43815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tatistiche-bruxelles- Mediamonitor.it powered by +voce - Mozilla Firefo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970" y="2142699"/>
            <a:ext cx="5717258" cy="382159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3778" y="3105833"/>
            <a:ext cx="29608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latin typeface="Klavika Light"/>
                <a:cs typeface="Klavika Light"/>
              </a:rPr>
              <a:t>the statistics give information about frequency of the word of interest and its distribution along time</a:t>
            </a:r>
            <a:endParaRPr lang="it-IT" sz="1600" dirty="0" smtClean="0">
              <a:solidFill>
                <a:schemeClr val="tx1">
                  <a:lumMod val="75000"/>
                </a:schemeClr>
              </a:solidFill>
              <a:latin typeface="Klavika Light"/>
              <a:cs typeface="Klavika Light"/>
            </a:endParaRPr>
          </a:p>
        </p:txBody>
      </p:sp>
      <p:sp>
        <p:nvSpPr>
          <p:cNvPr id="10" name="Rectangle 1"/>
          <p:cNvSpPr>
            <a:spLocks/>
          </p:cNvSpPr>
          <p:nvPr/>
        </p:nvSpPr>
        <p:spPr bwMode="auto">
          <a:xfrm>
            <a:off x="3166697" y="6392334"/>
            <a:ext cx="3288016" cy="18466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 smtClean="0">
                <a:ea typeface="Klavika Light" charset="0"/>
                <a:cs typeface="Klavika Light" charset="0"/>
              </a:rPr>
              <a:t>ITU Workshop 2013 -  Making media accessible to all</a:t>
            </a:r>
            <a:endParaRPr lang="en-US" sz="1200" dirty="0">
              <a:ea typeface="Klavika Light" charset="0"/>
              <a:cs typeface="Klavika Light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3A5F-92F4-0940-AD95-6AEA9C34A63B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3803578" y="151638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solidFill>
                  <a:srgbClr val="3CB4B1"/>
                </a:solidFill>
                <a:latin typeface="Klavika Medium"/>
                <a:cs typeface="Klavika Medium"/>
              </a:rPr>
              <a:t>Statistics</a:t>
            </a:r>
            <a:endParaRPr lang="it-IT" sz="2800" dirty="0">
              <a:solidFill>
                <a:srgbClr val="3CB4B1"/>
              </a:solidFill>
              <a:latin typeface="Klavika Medium"/>
              <a:cs typeface="Klavika Medium"/>
            </a:endParaRPr>
          </a:p>
        </p:txBody>
      </p:sp>
      <p:pic>
        <p:nvPicPr>
          <p:cNvPr id="15" name="Picture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12" y="6202363"/>
            <a:ext cx="1000857" cy="43815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16" name="Picture 15" descr="mediamonitor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388" y="130493"/>
            <a:ext cx="4206812" cy="1279208"/>
          </a:xfrm>
          <a:prstGeom prst="rect">
            <a:avLst/>
          </a:prstGeom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/>
          </p:cNvSpPr>
          <p:nvPr/>
        </p:nvSpPr>
        <p:spPr bwMode="auto">
          <a:xfrm>
            <a:off x="3166697" y="6392334"/>
            <a:ext cx="3288016" cy="18466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 smtClean="0">
                <a:ea typeface="Klavika Light" charset="0"/>
                <a:cs typeface="Klavika Light" charset="0"/>
              </a:rPr>
              <a:t>ITU Workshop 2013 -  Making media accessible to all</a:t>
            </a:r>
            <a:endParaRPr lang="en-US" sz="1200" dirty="0">
              <a:ea typeface="Klavika Light" charset="0"/>
              <a:cs typeface="Klavika Light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1613966" y="1455420"/>
            <a:ext cx="6288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solidFill>
                  <a:srgbClr val="3CB4B1"/>
                </a:solidFill>
                <a:latin typeface="Klavika Medium"/>
                <a:ea typeface="+mj-ea"/>
                <a:cs typeface="Klavika Medium"/>
              </a:rPr>
              <a:t>Aligned</a:t>
            </a:r>
            <a:r>
              <a:rPr lang="it-IT" sz="3200" dirty="0" smtClean="0">
                <a:solidFill>
                  <a:srgbClr val="3CB4B1"/>
                </a:solidFill>
                <a:latin typeface="Klavika Medium"/>
                <a:ea typeface="+mj-ea"/>
                <a:cs typeface="Klavika Medium"/>
              </a:rPr>
              <a:t> </a:t>
            </a:r>
            <a:r>
              <a:rPr lang="it-IT" sz="3200" dirty="0" err="1" smtClean="0">
                <a:solidFill>
                  <a:srgbClr val="3CB4B1"/>
                </a:solidFill>
                <a:latin typeface="Klavika Medium"/>
                <a:ea typeface="+mj-ea"/>
                <a:cs typeface="Klavika Medium"/>
              </a:rPr>
              <a:t>transcription</a:t>
            </a:r>
            <a:r>
              <a:rPr lang="it-IT" sz="3200" dirty="0" smtClean="0">
                <a:solidFill>
                  <a:srgbClr val="3CB4B1"/>
                </a:solidFill>
                <a:latin typeface="Klavika Medium"/>
                <a:ea typeface="+mj-ea"/>
                <a:cs typeface="Klavika Medium"/>
              </a:rPr>
              <a:t> </a:t>
            </a:r>
            <a:r>
              <a:rPr lang="it-IT" sz="3200" dirty="0" err="1" smtClean="0">
                <a:solidFill>
                  <a:srgbClr val="3CB4B1"/>
                </a:solidFill>
                <a:latin typeface="Klavika Medium"/>
                <a:ea typeface="+mj-ea"/>
                <a:cs typeface="Klavika Medium"/>
              </a:rPr>
              <a:t>with</a:t>
            </a:r>
            <a:r>
              <a:rPr lang="it-IT" sz="3200" dirty="0" smtClean="0">
                <a:solidFill>
                  <a:srgbClr val="3CB4B1"/>
                </a:solidFill>
                <a:latin typeface="Klavika Medium"/>
                <a:ea typeface="+mj-ea"/>
                <a:cs typeface="Klavika Medium"/>
              </a:rPr>
              <a:t> </a:t>
            </a:r>
            <a:r>
              <a:rPr lang="it-IT" sz="3200" dirty="0" err="1" smtClean="0">
                <a:solidFill>
                  <a:srgbClr val="3CB4B1"/>
                </a:solidFill>
                <a:latin typeface="Klavika Medium"/>
                <a:ea typeface="+mj-ea"/>
                <a:cs typeface="Klavika Medium"/>
              </a:rPr>
              <a:t>tracking</a:t>
            </a:r>
            <a:endParaRPr lang="it-IT" sz="3200" dirty="0">
              <a:solidFill>
                <a:srgbClr val="3CB4B1"/>
              </a:solidFill>
              <a:latin typeface="Klavika Medium"/>
              <a:ea typeface="+mj-ea"/>
              <a:cs typeface="Klavika Medium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3A5F-92F4-0940-AD95-6AEA9C34A63B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12" name="Picture 1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212" y="6283325"/>
            <a:ext cx="1000857" cy="43815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13" name="Picture 12" descr="mediamonitor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388" y="130493"/>
            <a:ext cx="4206812" cy="1279208"/>
          </a:xfrm>
          <a:prstGeom prst="rect">
            <a:avLst/>
          </a:prstGeom>
        </p:spPr>
      </p:pic>
      <p:pic>
        <p:nvPicPr>
          <p:cNvPr id="14" name="Picture 13" descr="Figura2_Track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460" y="2132781"/>
            <a:ext cx="6683742" cy="4039420"/>
          </a:xfrm>
          <a:prstGeom prst="rect">
            <a:avLst/>
          </a:prstGeom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332345" y="2715903"/>
            <a:ext cx="35623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 smtClean="0">
              <a:solidFill>
                <a:srgbClr val="30531F"/>
              </a:solidFill>
              <a:latin typeface="Klavika Light"/>
              <a:cs typeface="Klavika Light"/>
            </a:endParaRPr>
          </a:p>
          <a:p>
            <a:r>
              <a:rPr lang="it-IT" sz="1600" dirty="0" smtClean="0">
                <a:solidFill>
                  <a:schemeClr val="tx1">
                    <a:lumMod val="75000"/>
                  </a:schemeClr>
                </a:solidFill>
                <a:latin typeface="Klavika Light"/>
                <a:cs typeface="Klavika Light"/>
              </a:rPr>
              <a:t>Clicking on the starting and ending points on the text, it is possible to select and cut a chunk of video (and text), and to export it.</a:t>
            </a:r>
            <a:endParaRPr lang="it-IT" sz="1600" dirty="0">
              <a:solidFill>
                <a:schemeClr val="tx1">
                  <a:lumMod val="75000"/>
                </a:schemeClr>
              </a:solidFill>
              <a:latin typeface="Klavika Light"/>
              <a:cs typeface="Klavika Light"/>
            </a:endParaRPr>
          </a:p>
        </p:txBody>
      </p:sp>
      <p:sp>
        <p:nvSpPr>
          <p:cNvPr id="12" name="Rectangle 1"/>
          <p:cNvSpPr>
            <a:spLocks/>
          </p:cNvSpPr>
          <p:nvPr/>
        </p:nvSpPr>
        <p:spPr bwMode="auto">
          <a:xfrm>
            <a:off x="3166697" y="6392334"/>
            <a:ext cx="3288016" cy="18466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 smtClean="0">
                <a:ea typeface="Klavika Light" charset="0"/>
                <a:cs typeface="Klavika Light" charset="0"/>
              </a:rPr>
              <a:t>ITU Workshop 2013 -  Making media accessible to all</a:t>
            </a:r>
            <a:endParaRPr lang="en-US" sz="1200" dirty="0">
              <a:ea typeface="Klavika Light" charset="0"/>
              <a:cs typeface="Klavika Ligh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6995" y="1674823"/>
            <a:ext cx="3065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3CB4B1"/>
                </a:solidFill>
                <a:latin typeface="Klavika Medium"/>
                <a:cs typeface="Klavika Medium"/>
              </a:rPr>
              <a:t>Online editing tool</a:t>
            </a:r>
            <a:endParaRPr lang="it-IT" sz="2800" dirty="0">
              <a:solidFill>
                <a:srgbClr val="3CB4B1"/>
              </a:solidFill>
              <a:latin typeface="Klavika Medium"/>
              <a:cs typeface="Klavika Medium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3A5F-92F4-0940-AD95-6AEA9C34A63B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13" name="Picture 1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12" y="6202363"/>
            <a:ext cx="1000857" cy="43815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14" name="Picture 13" descr="mediamonitor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388" y="130493"/>
            <a:ext cx="4206812" cy="1279208"/>
          </a:xfrm>
          <a:prstGeom prst="rect">
            <a:avLst/>
          </a:prstGeom>
        </p:spPr>
      </p:pic>
      <p:pic>
        <p:nvPicPr>
          <p:cNvPr id="15" name="Picture 14" descr="Figura4_Ritagli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666" y="2316479"/>
            <a:ext cx="4995971" cy="3885883"/>
          </a:xfrm>
          <a:prstGeom prst="rect">
            <a:avLst/>
          </a:prstGeom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16257" y="2906973"/>
            <a:ext cx="36507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latin typeface="Klavika Light"/>
                <a:cs typeface="Klavika Light"/>
              </a:rPr>
              <a:t>all the chunks can be stored in a personal area were it is possible to:</a:t>
            </a:r>
          </a:p>
          <a:p>
            <a:endParaRPr lang="en-US" sz="1600" dirty="0" smtClean="0">
              <a:solidFill>
                <a:schemeClr val="tx1">
                  <a:lumMod val="75000"/>
                </a:schemeClr>
              </a:solidFill>
              <a:latin typeface="Klavika Light"/>
              <a:cs typeface="Klavika Light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latin typeface="Klavika Light"/>
                <a:cs typeface="Klavika Light"/>
              </a:rPr>
              <a:t> edit the transcription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latin typeface="Klavika Light"/>
                <a:cs typeface="Klavika Light"/>
              </a:rPr>
              <a:t> add tags to the videos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latin typeface="Klavika Light"/>
                <a:cs typeface="Klavika Light"/>
              </a:rPr>
              <a:t> merge some or all of them into one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chemeClr val="tx1">
                  <a:lumMod val="75000"/>
                </a:schemeClr>
              </a:solidFill>
              <a:latin typeface="Klavika Light"/>
              <a:cs typeface="Klavika Light"/>
            </a:endParaRPr>
          </a:p>
          <a:p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latin typeface="Klavika Light"/>
                <a:cs typeface="Klavika Light"/>
              </a:rPr>
              <a:t> in order to build a personal press review</a:t>
            </a:r>
            <a:endParaRPr lang="it-IT" sz="1600" dirty="0" smtClean="0">
              <a:solidFill>
                <a:schemeClr val="tx1">
                  <a:lumMod val="75000"/>
                </a:schemeClr>
              </a:solidFill>
              <a:latin typeface="Klavika Light"/>
              <a:cs typeface="Klavika Light"/>
            </a:endParaRPr>
          </a:p>
        </p:txBody>
      </p:sp>
      <p:pic>
        <p:nvPicPr>
          <p:cNvPr id="12" name="Picture 11" descr="ArchivioPersonale-Mediamonitor.it powered by +voce - Mozilla Firefo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033" y="2377611"/>
            <a:ext cx="4804013" cy="33680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86869" y="1564157"/>
            <a:ext cx="3473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3CB4B1"/>
                </a:solidFill>
                <a:latin typeface="Klavika Medium"/>
                <a:cs typeface="Klavika Medium"/>
              </a:rPr>
              <a:t>Personal archive</a:t>
            </a:r>
            <a:endParaRPr lang="it-IT" sz="2800" dirty="0">
              <a:solidFill>
                <a:srgbClr val="3CB4B1"/>
              </a:solidFill>
              <a:latin typeface="Klavika Medium"/>
              <a:cs typeface="Klavika Medium"/>
            </a:endParaRPr>
          </a:p>
        </p:txBody>
      </p:sp>
      <p:sp>
        <p:nvSpPr>
          <p:cNvPr id="14" name="Rectangle 1"/>
          <p:cNvSpPr>
            <a:spLocks/>
          </p:cNvSpPr>
          <p:nvPr/>
        </p:nvSpPr>
        <p:spPr bwMode="auto">
          <a:xfrm>
            <a:off x="3166697" y="6392334"/>
            <a:ext cx="3288016" cy="18466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 smtClean="0">
                <a:ea typeface="Klavika Light" charset="0"/>
                <a:cs typeface="Klavika Light" charset="0"/>
              </a:rPr>
              <a:t>ITU Workshop 2013 -  Making media accessible to all</a:t>
            </a:r>
            <a:endParaRPr lang="en-US" sz="1200" dirty="0">
              <a:ea typeface="Klavika Light" charset="0"/>
              <a:cs typeface="Klavika Light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3A5F-92F4-0940-AD95-6AEA9C34A63B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13" name="Picture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12" y="6202363"/>
            <a:ext cx="1000857" cy="43815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15" name="Picture 14" descr="mediamonitor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388" y="130493"/>
            <a:ext cx="4206812" cy="1279208"/>
          </a:xfrm>
          <a:prstGeom prst="rect">
            <a:avLst/>
          </a:prstGeom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56842" y="3070860"/>
            <a:ext cx="3650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600" dirty="0" smtClean="0">
                <a:solidFill>
                  <a:schemeClr val="tx1">
                    <a:lumMod val="75000"/>
                  </a:schemeClr>
                </a:solidFill>
                <a:latin typeface="Klavika Light"/>
                <a:cs typeface="Klavika Light"/>
              </a:rPr>
              <a:t>personal press </a:t>
            </a:r>
            <a:r>
              <a:rPr lang="it-IT" sz="1600" dirty="0" err="1" smtClean="0">
                <a:solidFill>
                  <a:schemeClr val="tx1">
                    <a:lumMod val="75000"/>
                  </a:schemeClr>
                </a:solidFill>
                <a:latin typeface="Klavika Light"/>
                <a:cs typeface="Klavika Light"/>
              </a:rPr>
              <a:t>review</a:t>
            </a:r>
            <a:r>
              <a:rPr lang="it-IT" sz="1600" dirty="0" smtClean="0">
                <a:solidFill>
                  <a:schemeClr val="tx1">
                    <a:lumMod val="75000"/>
                  </a:schemeClr>
                </a:solidFill>
                <a:latin typeface="Klavika Light"/>
                <a:cs typeface="Klavika Light"/>
              </a:rPr>
              <a:t> on </a:t>
            </a:r>
            <a:r>
              <a:rPr lang="it-IT" sz="1600" dirty="0" err="1" smtClean="0">
                <a:solidFill>
                  <a:schemeClr val="tx1">
                    <a:lumMod val="75000"/>
                  </a:schemeClr>
                </a:solidFill>
                <a:latin typeface="Klavika Light"/>
                <a:cs typeface="Klavika Light"/>
              </a:rPr>
              <a:t>customized</a:t>
            </a:r>
            <a:r>
              <a:rPr lang="it-IT" sz="1600" dirty="0" smtClean="0">
                <a:solidFill>
                  <a:schemeClr val="tx1">
                    <a:lumMod val="75000"/>
                  </a:schemeClr>
                </a:solidFill>
                <a:latin typeface="Klavika Light"/>
                <a:cs typeface="Klavika Light"/>
              </a:rPr>
              <a:t> web interface</a:t>
            </a:r>
          </a:p>
          <a:p>
            <a:endParaRPr lang="en-US" sz="1600" dirty="0" smtClean="0">
              <a:solidFill>
                <a:schemeClr val="tx1">
                  <a:lumMod val="75000"/>
                </a:schemeClr>
              </a:solidFill>
              <a:latin typeface="Klavika Light"/>
              <a:cs typeface="Klavika Light"/>
            </a:endParaRPr>
          </a:p>
          <a:p>
            <a:pPr lvl="0"/>
            <a:r>
              <a:rPr lang="it-IT" sz="1600" dirty="0" err="1" smtClean="0">
                <a:solidFill>
                  <a:schemeClr val="tx1">
                    <a:lumMod val="75000"/>
                  </a:schemeClr>
                </a:solidFill>
                <a:latin typeface="Klavika Light"/>
                <a:cs typeface="Klavika Light"/>
              </a:rPr>
              <a:t>indexed</a:t>
            </a:r>
            <a:r>
              <a:rPr lang="it-IT" sz="1600" dirty="0" smtClean="0">
                <a:solidFill>
                  <a:schemeClr val="tx1">
                    <a:lumMod val="75000"/>
                  </a:schemeClr>
                </a:solidFill>
                <a:latin typeface="Klavika Light"/>
                <a:cs typeface="Klavika Light"/>
              </a:rPr>
              <a:t> and </a:t>
            </a:r>
            <a:r>
              <a:rPr lang="it-IT" sz="1600" dirty="0" err="1" smtClean="0">
                <a:solidFill>
                  <a:schemeClr val="tx1">
                    <a:lumMod val="75000"/>
                  </a:schemeClr>
                </a:solidFill>
                <a:latin typeface="Klavika Light"/>
                <a:cs typeface="Klavika Light"/>
              </a:rPr>
              <a:t>surfable</a:t>
            </a:r>
            <a:r>
              <a:rPr lang="it-IT" sz="1600" dirty="0" smtClean="0">
                <a:solidFill>
                  <a:schemeClr val="tx1">
                    <a:lumMod val="75000"/>
                  </a:schemeClr>
                </a:solidFill>
                <a:latin typeface="Klavika Light"/>
                <a:cs typeface="Klavika Light"/>
              </a:rPr>
              <a:t> </a:t>
            </a:r>
            <a:r>
              <a:rPr lang="it-IT" sz="1600" dirty="0" err="1" smtClean="0">
                <a:solidFill>
                  <a:schemeClr val="tx1">
                    <a:lumMod val="75000"/>
                  </a:schemeClr>
                </a:solidFill>
                <a:latin typeface="Klavika Light"/>
                <a:cs typeface="Klavika Light"/>
              </a:rPr>
              <a:t>chunks</a:t>
            </a:r>
            <a:r>
              <a:rPr lang="it-IT" sz="1600" dirty="0" smtClean="0">
                <a:solidFill>
                  <a:schemeClr val="tx1">
                    <a:lumMod val="75000"/>
                  </a:schemeClr>
                </a:solidFill>
                <a:latin typeface="Klavika Light"/>
                <a:cs typeface="Klavika Light"/>
              </a:rPr>
              <a:t> </a:t>
            </a:r>
            <a:r>
              <a:rPr lang="it-IT" sz="1600" dirty="0" err="1" smtClean="0">
                <a:solidFill>
                  <a:schemeClr val="tx1">
                    <a:lumMod val="75000"/>
                  </a:schemeClr>
                </a:solidFill>
                <a:latin typeface="Klavika Light"/>
                <a:cs typeface="Klavika Light"/>
              </a:rPr>
              <a:t>archive</a:t>
            </a:r>
            <a:r>
              <a:rPr lang="it-IT" sz="1600" dirty="0" smtClean="0">
                <a:solidFill>
                  <a:schemeClr val="tx1">
                    <a:lumMod val="75000"/>
                  </a:schemeClr>
                </a:solidFill>
                <a:latin typeface="Klavika Light"/>
                <a:cs typeface="Klavika Light"/>
              </a:rPr>
              <a:t> </a:t>
            </a:r>
          </a:p>
          <a:p>
            <a:pPr lvl="0"/>
            <a:endParaRPr lang="it-IT" sz="1600" dirty="0" smtClean="0">
              <a:solidFill>
                <a:schemeClr val="tx1">
                  <a:lumMod val="75000"/>
                </a:schemeClr>
              </a:solidFill>
              <a:latin typeface="Klavika Light"/>
              <a:cs typeface="Klavika Light"/>
            </a:endParaRPr>
          </a:p>
          <a:p>
            <a:pPr lvl="0"/>
            <a:r>
              <a:rPr lang="it-IT" sz="1600" dirty="0" err="1" smtClean="0">
                <a:solidFill>
                  <a:schemeClr val="tx1">
                    <a:lumMod val="75000"/>
                  </a:schemeClr>
                </a:solidFill>
                <a:latin typeface="Klavika Light"/>
                <a:cs typeface="Klavika Light"/>
              </a:rPr>
              <a:t>chunks</a:t>
            </a:r>
            <a:r>
              <a:rPr lang="it-IT" sz="1600" dirty="0" smtClean="0">
                <a:solidFill>
                  <a:schemeClr val="tx1">
                    <a:lumMod val="75000"/>
                  </a:schemeClr>
                </a:solidFill>
                <a:latin typeface="Klavika Light"/>
                <a:cs typeface="Klavika Light"/>
              </a:rPr>
              <a:t> </a:t>
            </a:r>
            <a:r>
              <a:rPr lang="it-IT" sz="1600" dirty="0" err="1" smtClean="0">
                <a:solidFill>
                  <a:schemeClr val="tx1">
                    <a:lumMod val="75000"/>
                  </a:schemeClr>
                </a:solidFill>
                <a:latin typeface="Klavika Light"/>
                <a:cs typeface="Klavika Light"/>
              </a:rPr>
              <a:t>enriched</a:t>
            </a:r>
            <a:r>
              <a:rPr lang="it-IT" sz="1600" dirty="0" smtClean="0">
                <a:solidFill>
                  <a:schemeClr val="tx1">
                    <a:lumMod val="75000"/>
                  </a:schemeClr>
                </a:solidFill>
                <a:latin typeface="Klavika Light"/>
                <a:cs typeface="Klavika Light"/>
              </a:rPr>
              <a:t> </a:t>
            </a:r>
            <a:r>
              <a:rPr lang="it-IT" sz="1600" dirty="0" err="1" smtClean="0">
                <a:solidFill>
                  <a:schemeClr val="tx1">
                    <a:lumMod val="75000"/>
                  </a:schemeClr>
                </a:solidFill>
                <a:latin typeface="Klavika Light"/>
                <a:cs typeface="Klavika Light"/>
              </a:rPr>
              <a:t>with</a:t>
            </a:r>
            <a:r>
              <a:rPr lang="it-IT" sz="1600" dirty="0" smtClean="0">
                <a:solidFill>
                  <a:schemeClr val="tx1">
                    <a:lumMod val="75000"/>
                  </a:schemeClr>
                </a:solidFill>
                <a:latin typeface="Klavika Light"/>
                <a:cs typeface="Klavika Light"/>
              </a:rPr>
              <a:t> text (</a:t>
            </a:r>
            <a:r>
              <a:rPr lang="it-IT" sz="1600" dirty="0" err="1" smtClean="0">
                <a:solidFill>
                  <a:schemeClr val="tx1">
                    <a:lumMod val="75000"/>
                  </a:schemeClr>
                </a:solidFill>
                <a:latin typeface="Klavika Light"/>
                <a:cs typeface="Klavika Light"/>
              </a:rPr>
              <a:t>for</a:t>
            </a:r>
            <a:r>
              <a:rPr lang="it-IT" sz="1600" dirty="0" smtClean="0">
                <a:solidFill>
                  <a:schemeClr val="tx1">
                    <a:lumMod val="75000"/>
                  </a:schemeClr>
                </a:solidFill>
                <a:latin typeface="Klavika Light"/>
                <a:cs typeface="Klavika Light"/>
              </a:rPr>
              <a:t> </a:t>
            </a:r>
            <a:r>
              <a:rPr lang="it-IT" sz="1600" dirty="0" err="1" smtClean="0">
                <a:solidFill>
                  <a:schemeClr val="tx1">
                    <a:lumMod val="75000"/>
                  </a:schemeClr>
                </a:solidFill>
                <a:latin typeface="Klavika Light"/>
                <a:cs typeface="Klavika Light"/>
              </a:rPr>
              <a:t>exporting</a:t>
            </a:r>
            <a:r>
              <a:rPr lang="it-IT" sz="1600" dirty="0" smtClean="0">
                <a:solidFill>
                  <a:schemeClr val="tx1">
                    <a:lumMod val="75000"/>
                  </a:schemeClr>
                </a:solidFill>
                <a:latin typeface="Klavika Light"/>
                <a:cs typeface="Klavika Light"/>
              </a:rPr>
              <a:t>, </a:t>
            </a:r>
            <a:r>
              <a:rPr lang="it-IT" sz="1600" dirty="0" err="1" smtClean="0">
                <a:solidFill>
                  <a:schemeClr val="tx1">
                    <a:lumMod val="75000"/>
                  </a:schemeClr>
                </a:solidFill>
                <a:latin typeface="Klavika Light"/>
                <a:cs typeface="Klavika Light"/>
              </a:rPr>
              <a:t>printing</a:t>
            </a:r>
            <a:r>
              <a:rPr lang="it-IT" sz="1600" dirty="0" smtClean="0">
                <a:solidFill>
                  <a:schemeClr val="tx1">
                    <a:lumMod val="75000"/>
                  </a:schemeClr>
                </a:solidFill>
                <a:latin typeface="Klavika Light"/>
                <a:cs typeface="Klavika Light"/>
              </a:rPr>
              <a:t> or </a:t>
            </a:r>
            <a:r>
              <a:rPr lang="it-IT" sz="1600" dirty="0" err="1" smtClean="0">
                <a:solidFill>
                  <a:schemeClr val="tx1">
                    <a:lumMod val="75000"/>
                  </a:schemeClr>
                </a:solidFill>
                <a:latin typeface="Klavika Light"/>
                <a:cs typeface="Klavika Light"/>
              </a:rPr>
              <a:t>sharing</a:t>
            </a:r>
            <a:r>
              <a:rPr lang="it-IT" sz="1600" dirty="0" smtClean="0">
                <a:solidFill>
                  <a:schemeClr val="tx1">
                    <a:lumMod val="75000"/>
                  </a:schemeClr>
                </a:solidFill>
                <a:latin typeface="Klavika Light"/>
                <a:cs typeface="Klavika Light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chemeClr val="tx1">
                  <a:lumMod val="75000"/>
                </a:schemeClr>
              </a:solidFill>
              <a:latin typeface="Klavika Light"/>
              <a:cs typeface="Klavika Light"/>
            </a:endParaRPr>
          </a:p>
          <a:p>
            <a:pPr lvl="0"/>
            <a:r>
              <a:rPr lang="it-IT" sz="1600" dirty="0" err="1" smtClean="0">
                <a:solidFill>
                  <a:schemeClr val="tx1">
                    <a:lumMod val="75000"/>
                  </a:schemeClr>
                </a:solidFill>
                <a:latin typeface="Klavika Light"/>
                <a:cs typeface="Klavika Light"/>
              </a:rPr>
              <a:t>alert</a:t>
            </a:r>
            <a:r>
              <a:rPr lang="it-IT" sz="1600" dirty="0" smtClean="0">
                <a:solidFill>
                  <a:schemeClr val="tx1">
                    <a:lumMod val="75000"/>
                  </a:schemeClr>
                </a:solidFill>
                <a:latin typeface="Klavika Light"/>
                <a:cs typeface="Klavika Light"/>
              </a:rPr>
              <a:t> service via </a:t>
            </a:r>
            <a:r>
              <a:rPr lang="it-IT" sz="1600" dirty="0" err="1" smtClean="0">
                <a:solidFill>
                  <a:schemeClr val="tx1">
                    <a:lumMod val="75000"/>
                  </a:schemeClr>
                </a:solidFill>
                <a:latin typeface="Klavika Light"/>
                <a:cs typeface="Klavika Light"/>
              </a:rPr>
              <a:t>email</a:t>
            </a:r>
            <a:r>
              <a:rPr lang="it-IT" sz="1600" dirty="0" smtClean="0">
                <a:solidFill>
                  <a:schemeClr val="tx1">
                    <a:lumMod val="75000"/>
                  </a:schemeClr>
                </a:solidFill>
                <a:latin typeface="Klavika Light"/>
                <a:cs typeface="Klavika Light"/>
              </a:rPr>
              <a:t>/sms</a:t>
            </a:r>
          </a:p>
        </p:txBody>
      </p:sp>
      <p:sp>
        <p:nvSpPr>
          <p:cNvPr id="14" name="Rectangle 1"/>
          <p:cNvSpPr>
            <a:spLocks/>
          </p:cNvSpPr>
          <p:nvPr/>
        </p:nvSpPr>
        <p:spPr bwMode="auto">
          <a:xfrm>
            <a:off x="3166697" y="6392334"/>
            <a:ext cx="3288016" cy="18466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 smtClean="0">
                <a:ea typeface="Klavika Light" charset="0"/>
                <a:cs typeface="Klavika Light" charset="0"/>
              </a:rPr>
              <a:t>ITU Workshop 2013 -  Making media accessible to all</a:t>
            </a:r>
            <a:endParaRPr lang="en-US" sz="1200" dirty="0">
              <a:ea typeface="Klavika Light" charset="0"/>
              <a:cs typeface="Klavika Light" charset="0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989126" y="1499472"/>
            <a:ext cx="7263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3CB4B1"/>
                </a:solidFill>
                <a:latin typeface="Klavika Medium"/>
                <a:ea typeface="+mj-ea"/>
                <a:cs typeface="Klavika Medium"/>
              </a:rPr>
              <a:t>CASE STUDY </a:t>
            </a:r>
          </a:p>
          <a:p>
            <a:pPr algn="ctr"/>
            <a:r>
              <a:rPr lang="it-IT" sz="2400" dirty="0" err="1" smtClean="0">
                <a:solidFill>
                  <a:srgbClr val="3CB4B1"/>
                </a:solidFill>
                <a:latin typeface="Klavika Medium"/>
                <a:ea typeface="+mj-ea"/>
                <a:cs typeface="Klavika Medium"/>
              </a:rPr>
              <a:t>daily</a:t>
            </a:r>
            <a:r>
              <a:rPr lang="it-IT" sz="2400" dirty="0" smtClean="0">
                <a:solidFill>
                  <a:srgbClr val="3CB4B1"/>
                </a:solidFill>
                <a:latin typeface="Klavika Medium"/>
                <a:ea typeface="+mj-ea"/>
                <a:cs typeface="Klavika Medium"/>
              </a:rPr>
              <a:t> Media Press </a:t>
            </a:r>
            <a:r>
              <a:rPr lang="it-IT" sz="2400" dirty="0" err="1" smtClean="0">
                <a:solidFill>
                  <a:srgbClr val="3CB4B1"/>
                </a:solidFill>
                <a:latin typeface="Klavika Medium"/>
                <a:ea typeface="+mj-ea"/>
                <a:cs typeface="Klavika Medium"/>
              </a:rPr>
              <a:t>Review</a:t>
            </a:r>
            <a:r>
              <a:rPr lang="it-IT" sz="2400" dirty="0" smtClean="0">
                <a:solidFill>
                  <a:srgbClr val="3CB4B1"/>
                </a:solidFill>
                <a:latin typeface="Klavika Medium"/>
                <a:ea typeface="+mj-ea"/>
                <a:cs typeface="Klavika Medium"/>
              </a:rPr>
              <a:t> </a:t>
            </a:r>
            <a:r>
              <a:rPr lang="it-IT" sz="2400" dirty="0" err="1" smtClean="0">
                <a:solidFill>
                  <a:srgbClr val="3CB4B1"/>
                </a:solidFill>
                <a:latin typeface="Klavika Medium"/>
                <a:ea typeface="+mj-ea"/>
                <a:cs typeface="Klavika Medium"/>
              </a:rPr>
              <a:t>for</a:t>
            </a:r>
            <a:r>
              <a:rPr lang="it-IT" sz="2400" dirty="0" smtClean="0">
                <a:solidFill>
                  <a:srgbClr val="3CB4B1"/>
                </a:solidFill>
                <a:latin typeface="Klavika Medium"/>
                <a:ea typeface="+mj-ea"/>
                <a:cs typeface="Klavika Medium"/>
              </a:rPr>
              <a:t> </a:t>
            </a:r>
            <a:r>
              <a:rPr lang="it-IT" sz="2400" dirty="0" err="1" smtClean="0">
                <a:solidFill>
                  <a:srgbClr val="3CB4B1"/>
                </a:solidFill>
                <a:latin typeface="Klavika Medium"/>
                <a:ea typeface="+mj-ea"/>
                <a:cs typeface="Klavika Medium"/>
              </a:rPr>
              <a:t>European</a:t>
            </a:r>
            <a:r>
              <a:rPr lang="it-IT" sz="2400" dirty="0" smtClean="0">
                <a:solidFill>
                  <a:srgbClr val="3CB4B1"/>
                </a:solidFill>
                <a:latin typeface="Klavika Medium"/>
                <a:ea typeface="+mj-ea"/>
                <a:cs typeface="Klavika Medium"/>
              </a:rPr>
              <a:t> </a:t>
            </a:r>
            <a:r>
              <a:rPr lang="it-IT" sz="2400" dirty="0" err="1" smtClean="0">
                <a:solidFill>
                  <a:srgbClr val="3CB4B1"/>
                </a:solidFill>
                <a:latin typeface="Klavika Medium"/>
                <a:ea typeface="+mj-ea"/>
                <a:cs typeface="Klavika Medium"/>
              </a:rPr>
              <a:t>Parliament</a:t>
            </a:r>
            <a:endParaRPr lang="it-IT" sz="4000" dirty="0">
              <a:solidFill>
                <a:srgbClr val="3CB4B1"/>
              </a:solidFill>
              <a:latin typeface="Klavika Medium"/>
              <a:ea typeface="+mj-ea"/>
              <a:cs typeface="Klavika Medium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1918" y="2788920"/>
            <a:ext cx="3699571" cy="290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Left">
              <a:rot lat="0" lon="600000" rev="0"/>
            </a:camera>
            <a:lightRig rig="threePt" dir="t"/>
          </a:scene3d>
          <a:sp3d>
            <a:bevelT/>
            <a:bevelB/>
          </a:sp3d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3A5F-92F4-0940-AD95-6AEA9C34A63B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12" name="Picture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12" y="6202363"/>
            <a:ext cx="1000857" cy="43815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13" name="Picture 12" descr="mediamonitor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388" y="130493"/>
            <a:ext cx="4206812" cy="1279208"/>
          </a:xfrm>
          <a:prstGeom prst="rect">
            <a:avLst/>
          </a:prstGeom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="" xmlns:p14="http://schemas.microsoft.com/office/powerpoint/2010/main" val="1599677473"/>
              </p:ext>
            </p:extLst>
          </p:nvPr>
        </p:nvGraphicFramePr>
        <p:xfrm>
          <a:off x="914400" y="1971449"/>
          <a:ext cx="7734632" cy="4238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/>
          <p:cNvSpPr/>
          <p:nvPr/>
        </p:nvSpPr>
        <p:spPr>
          <a:xfrm>
            <a:off x="2090218" y="4064585"/>
            <a:ext cx="51474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latin typeface="Klavika Medium"/>
                <a:cs typeface="Klavika Medium"/>
              </a:rPr>
              <a:t>And what's the goal now?</a:t>
            </a:r>
            <a:endParaRPr lang="it-IT" sz="3600" dirty="0">
              <a:solidFill>
                <a:schemeClr val="tx1">
                  <a:lumMod val="75000"/>
                </a:schemeClr>
              </a:solidFill>
              <a:latin typeface="Klavika Medium"/>
              <a:cs typeface="Klavika Medium"/>
            </a:endParaRPr>
          </a:p>
        </p:txBody>
      </p:sp>
      <p:sp>
        <p:nvSpPr>
          <p:cNvPr id="8" name="Rectangle 1"/>
          <p:cNvSpPr>
            <a:spLocks/>
          </p:cNvSpPr>
          <p:nvPr/>
        </p:nvSpPr>
        <p:spPr bwMode="auto">
          <a:xfrm>
            <a:off x="3166697" y="6392334"/>
            <a:ext cx="3288016" cy="18466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 smtClean="0">
                <a:ea typeface="Klavika Light" charset="0"/>
                <a:cs typeface="Klavika Light" charset="0"/>
              </a:rPr>
              <a:t>ITU Workshop 2013 -  Making media accessible to all</a:t>
            </a:r>
            <a:endParaRPr lang="en-US" sz="1200" dirty="0">
              <a:ea typeface="Klavika Light" charset="0"/>
              <a:cs typeface="Klavika Light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3A5F-92F4-0940-AD95-6AEA9C34A63B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11" name="Picture 1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612" y="6202363"/>
            <a:ext cx="1000857" cy="43815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13" name="Picture 12" descr="mediamonitor_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6388" y="130493"/>
            <a:ext cx="4206812" cy="1279208"/>
          </a:xfrm>
          <a:prstGeom prst="rect">
            <a:avLst/>
          </a:prstGeom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3CB4B1"/>
                </a:solidFill>
                <a:latin typeface="Klavika Medium"/>
                <a:cs typeface="Klavika Medium"/>
              </a:rPr>
              <a:t>Thank</a:t>
            </a:r>
            <a:r>
              <a:rPr lang="it-IT" dirty="0" smtClean="0">
                <a:solidFill>
                  <a:srgbClr val="3CB4B1"/>
                </a:solidFill>
                <a:latin typeface="Klavika Medium"/>
                <a:cs typeface="Klavika Medium"/>
              </a:rPr>
              <a:t> </a:t>
            </a:r>
            <a:r>
              <a:rPr lang="it-IT" dirty="0" err="1" smtClean="0">
                <a:solidFill>
                  <a:srgbClr val="3CB4B1"/>
                </a:solidFill>
                <a:latin typeface="Klavika Medium"/>
                <a:cs typeface="Klavika Medium"/>
              </a:rPr>
              <a:t>you</a:t>
            </a:r>
            <a:r>
              <a:rPr lang="it-IT" dirty="0" smtClean="0">
                <a:solidFill>
                  <a:srgbClr val="3CB4B1"/>
                </a:solidFill>
                <a:latin typeface="Klavika Medium"/>
                <a:cs typeface="Klavika Medium"/>
              </a:rPr>
              <a:t> </a:t>
            </a:r>
            <a:r>
              <a:rPr lang="it-IT" dirty="0" err="1" smtClean="0">
                <a:solidFill>
                  <a:srgbClr val="3CB4B1"/>
                </a:solidFill>
                <a:latin typeface="Klavika Medium"/>
                <a:cs typeface="Klavika Medium"/>
              </a:rPr>
              <a:t>for</a:t>
            </a:r>
            <a:r>
              <a:rPr lang="it-IT" dirty="0" smtClean="0">
                <a:solidFill>
                  <a:srgbClr val="3CB4B1"/>
                </a:solidFill>
                <a:latin typeface="Klavika Medium"/>
                <a:cs typeface="Klavika Medium"/>
              </a:rPr>
              <a:t> </a:t>
            </a:r>
            <a:r>
              <a:rPr lang="it-IT" dirty="0" err="1" smtClean="0">
                <a:solidFill>
                  <a:srgbClr val="3CB4B1"/>
                </a:solidFill>
                <a:latin typeface="Klavika Medium"/>
                <a:cs typeface="Klavika Medium"/>
              </a:rPr>
              <a:t>your</a:t>
            </a:r>
            <a:r>
              <a:rPr lang="it-IT" dirty="0" smtClean="0">
                <a:solidFill>
                  <a:srgbClr val="3CB4B1"/>
                </a:solidFill>
                <a:latin typeface="Klavika Medium"/>
                <a:cs typeface="Klavika Medium"/>
              </a:rPr>
              <a:t> </a:t>
            </a:r>
            <a:r>
              <a:rPr lang="it-IT" dirty="0" err="1" smtClean="0">
                <a:solidFill>
                  <a:srgbClr val="3CB4B1"/>
                </a:solidFill>
                <a:latin typeface="Klavika Medium"/>
                <a:cs typeface="Klavika Medium"/>
              </a:rPr>
              <a:t>attention</a:t>
            </a:r>
            <a:r>
              <a:rPr lang="it-IT" dirty="0" smtClean="0">
                <a:solidFill>
                  <a:srgbClr val="3CB4B1"/>
                </a:solidFill>
                <a:latin typeface="Klavika Medium"/>
                <a:cs typeface="Klavika Medium"/>
              </a:rPr>
              <a:t>!</a:t>
            </a:r>
            <a:endParaRPr lang="it-IT" dirty="0">
              <a:solidFill>
                <a:srgbClr val="3CB4B1"/>
              </a:solidFill>
              <a:latin typeface="Klavika Medium"/>
              <a:cs typeface="Klavika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1320" y="2190511"/>
            <a:ext cx="5745480" cy="231290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it-IT" dirty="0" smtClean="0">
              <a:latin typeface="Klavika Light"/>
              <a:cs typeface="Klavika Light"/>
            </a:endParaRPr>
          </a:p>
          <a:p>
            <a:pPr>
              <a:buNone/>
            </a:pPr>
            <a:r>
              <a:rPr lang="it-IT" sz="2400" dirty="0" smtClean="0">
                <a:latin typeface="Klavika Light"/>
                <a:cs typeface="Klavika Light"/>
              </a:rPr>
              <a:t>Enrico Giannotti</a:t>
            </a:r>
          </a:p>
          <a:p>
            <a:pPr>
              <a:buNone/>
            </a:pPr>
            <a:r>
              <a:rPr lang="it-IT" sz="2400" dirty="0" err="1" smtClean="0">
                <a:latin typeface="Klavika Light"/>
                <a:cs typeface="Klavika Light"/>
              </a:rPr>
              <a:t>Deputy</a:t>
            </a:r>
            <a:r>
              <a:rPr lang="it-IT" sz="2400" dirty="0" smtClean="0">
                <a:latin typeface="Klavika Light"/>
                <a:cs typeface="Klavika Light"/>
              </a:rPr>
              <a:t> </a:t>
            </a:r>
            <a:r>
              <a:rPr lang="it-IT" sz="2400" dirty="0" err="1" smtClean="0">
                <a:latin typeface="Klavika Light"/>
                <a:cs typeface="Klavika Light"/>
              </a:rPr>
              <a:t>General</a:t>
            </a:r>
            <a:r>
              <a:rPr lang="it-IT" sz="2400" dirty="0" smtClean="0">
                <a:latin typeface="Klavika Light"/>
                <a:cs typeface="Klavika Light"/>
              </a:rPr>
              <a:t> Manager</a:t>
            </a:r>
          </a:p>
          <a:p>
            <a:pPr>
              <a:buNone/>
            </a:pPr>
            <a:r>
              <a:rPr lang="it-IT" sz="2400" dirty="0" smtClean="0">
                <a:latin typeface="Klavika Light"/>
                <a:cs typeface="Klavika Light"/>
              </a:rPr>
              <a:t>M. +39.348.1302376</a:t>
            </a:r>
          </a:p>
          <a:p>
            <a:pPr>
              <a:buNone/>
            </a:pPr>
            <a:r>
              <a:rPr lang="it-IT" sz="2400" dirty="0" smtClean="0">
                <a:latin typeface="Klavika Light"/>
                <a:cs typeface="Klavika Light"/>
              </a:rPr>
              <a:t>e.giannotti@cedat85.com</a:t>
            </a:r>
          </a:p>
          <a:p>
            <a:pPr>
              <a:buNone/>
            </a:pPr>
            <a:r>
              <a:rPr lang="it-IT" sz="2400" dirty="0" smtClean="0">
                <a:solidFill>
                  <a:schemeClr val="tx1">
                    <a:lumMod val="75000"/>
                  </a:schemeClr>
                </a:solidFill>
                <a:latin typeface="Klavika Light"/>
                <a:cs typeface="Klavika Light"/>
              </a:rPr>
              <a:t> </a:t>
            </a:r>
          </a:p>
          <a:p>
            <a:pPr>
              <a:buNone/>
            </a:pPr>
            <a:r>
              <a:rPr lang="it-IT" sz="2400" dirty="0" smtClean="0">
                <a:solidFill>
                  <a:schemeClr val="tx1">
                    <a:lumMod val="75000"/>
                  </a:schemeClr>
                </a:solidFill>
                <a:latin typeface="Klavika Light"/>
                <a:cs typeface="Klavika Light"/>
              </a:rPr>
              <a:t>www.mediamonitor.it</a:t>
            </a:r>
          </a:p>
          <a:p>
            <a:pPr>
              <a:buNone/>
            </a:pPr>
            <a:r>
              <a:rPr lang="it-IT" sz="2400" dirty="0" smtClean="0">
                <a:solidFill>
                  <a:schemeClr val="tx1">
                    <a:lumMod val="75000"/>
                  </a:schemeClr>
                </a:solidFill>
                <a:latin typeface="Klavika Light"/>
                <a:cs typeface="Klavika Light"/>
              </a:rPr>
              <a:t>www.cedat85.com </a:t>
            </a:r>
            <a:r>
              <a:rPr lang="it-IT" sz="2000" dirty="0" smtClean="0">
                <a:solidFill>
                  <a:schemeClr val="tx1">
                    <a:lumMod val="75000"/>
                  </a:schemeClr>
                </a:solidFill>
                <a:latin typeface="Klavika Light"/>
                <a:cs typeface="Klavika Light"/>
              </a:rPr>
              <a:t>(corporate / company </a:t>
            </a:r>
            <a:r>
              <a:rPr lang="it-IT" sz="2000" dirty="0" err="1" smtClean="0">
                <a:solidFill>
                  <a:schemeClr val="tx1">
                    <a:lumMod val="75000"/>
                  </a:schemeClr>
                </a:solidFill>
                <a:latin typeface="Klavika Light"/>
                <a:cs typeface="Klavika Light"/>
              </a:rPr>
              <a:t>profile</a:t>
            </a:r>
            <a:r>
              <a:rPr lang="it-IT" sz="2000" dirty="0" smtClean="0">
                <a:solidFill>
                  <a:schemeClr val="tx1">
                    <a:lumMod val="75000"/>
                  </a:schemeClr>
                </a:solidFill>
                <a:latin typeface="Klavika Light"/>
                <a:cs typeface="Klavika Light"/>
              </a:rPr>
              <a:t> ENG)</a:t>
            </a:r>
            <a:endParaRPr lang="it-IT" dirty="0" smtClean="0">
              <a:latin typeface="Klavika Light"/>
              <a:cs typeface="Klavika Light"/>
            </a:endParaRPr>
          </a:p>
          <a:p>
            <a:endParaRPr lang="it-IT" dirty="0">
              <a:latin typeface="Klavika Light"/>
              <a:cs typeface="Klavika Light"/>
            </a:endParaRPr>
          </a:p>
        </p:txBody>
      </p:sp>
      <p:pic>
        <p:nvPicPr>
          <p:cNvPr id="5" name="Picture 1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12" y="6202363"/>
            <a:ext cx="1000857" cy="43815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/>
          </p:cNvSpPr>
          <p:nvPr/>
        </p:nvSpPr>
        <p:spPr bwMode="auto">
          <a:xfrm>
            <a:off x="3166697" y="6392334"/>
            <a:ext cx="3288016" cy="18466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 smtClean="0">
                <a:ea typeface="Klavika Light" charset="0"/>
                <a:cs typeface="Klavika Light" charset="0"/>
              </a:rPr>
              <a:t>ITU Workshop 2013 -  Making media accessible to all</a:t>
            </a:r>
            <a:endParaRPr lang="en-US" sz="1200" dirty="0">
              <a:ea typeface="Klavika Light" charset="0"/>
              <a:cs typeface="Klavika Light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57200" y="182118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it-IT" dirty="0" err="1" smtClean="0">
                <a:latin typeface="Klavika Light"/>
                <a:cs typeface="Klavika Light"/>
              </a:rPr>
              <a:t>Contacts</a:t>
            </a:r>
            <a:endParaRPr lang="it-IT" dirty="0" smtClean="0">
              <a:latin typeface="Klavika Light"/>
              <a:cs typeface="Klavika Ligh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3A5F-92F4-0940-AD95-6AEA9C34A63B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/>
          </p:cNvSpPr>
          <p:nvPr/>
        </p:nvSpPr>
        <p:spPr bwMode="auto">
          <a:xfrm>
            <a:off x="3166697" y="6375400"/>
            <a:ext cx="3288016" cy="18466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ea typeface="Klavika Light" charset="0"/>
                <a:cs typeface="Klavika Light" charset="0"/>
              </a:rPr>
              <a:t>ITU Workshop </a:t>
            </a:r>
            <a:r>
              <a:rPr lang="en-US" sz="1200" dirty="0">
                <a:solidFill>
                  <a:schemeClr val="tx1"/>
                </a:solidFill>
                <a:ea typeface="Klavika Light" charset="0"/>
                <a:cs typeface="Klavika Light" charset="0"/>
              </a:rPr>
              <a:t>2013 -  </a:t>
            </a:r>
            <a:r>
              <a:rPr lang="en-US" sz="1200" dirty="0" smtClean="0">
                <a:solidFill>
                  <a:schemeClr val="tx1"/>
                </a:solidFill>
                <a:ea typeface="Klavika Light" charset="0"/>
                <a:cs typeface="Klavika Light" charset="0"/>
              </a:rPr>
              <a:t>Making media accessible to all</a:t>
            </a:r>
            <a:endParaRPr lang="en-US" sz="1200" dirty="0">
              <a:solidFill>
                <a:schemeClr val="tx1"/>
              </a:solidFill>
              <a:ea typeface="Klavika Light" charset="0"/>
              <a:cs typeface="Klavika Light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40323" y="255588"/>
            <a:ext cx="8639908" cy="635000"/>
          </a:xfrm>
          <a:ln/>
        </p:spPr>
        <p:txBody>
          <a:bodyPr rIns="28956"/>
          <a:lstStyle/>
          <a:p>
            <a:pPr algn="l"/>
            <a:r>
              <a:rPr lang="en-US" sz="3200" dirty="0" err="1">
                <a:solidFill>
                  <a:srgbClr val="3CB4B1"/>
                </a:solidFill>
                <a:latin typeface="Klavika Light"/>
                <a:ea typeface="Klavika Light" charset="0"/>
                <a:cs typeface="Klavika Light"/>
              </a:rPr>
              <a:t>Cedat</a:t>
            </a:r>
            <a:r>
              <a:rPr lang="en-US" sz="3200" dirty="0">
                <a:solidFill>
                  <a:srgbClr val="3CB4B1"/>
                </a:solidFill>
                <a:latin typeface="Klavika Light"/>
                <a:ea typeface="Klavika Light" charset="0"/>
                <a:cs typeface="Klavika Light"/>
              </a:rPr>
              <a:t> 85 - milestones</a:t>
            </a:r>
            <a:endParaRPr lang="en-US" sz="3200" dirty="0">
              <a:solidFill>
                <a:srgbClr val="3CB4B1"/>
              </a:solidFill>
              <a:latin typeface="Klavika Light"/>
              <a:cs typeface="Klavika Light"/>
            </a:endParaRPr>
          </a:p>
        </p:txBody>
      </p:sp>
      <p:pic>
        <p:nvPicPr>
          <p:cNvPr id="25603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12" y="6202363"/>
            <a:ext cx="1000857" cy="43815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0443" y="1595438"/>
            <a:ext cx="4415203" cy="2857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7648" y="5248275"/>
            <a:ext cx="1931377" cy="31273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5608" name="Rectangle 8"/>
          <p:cNvSpPr>
            <a:spLocks/>
          </p:cNvSpPr>
          <p:nvPr/>
        </p:nvSpPr>
        <p:spPr bwMode="auto">
          <a:xfrm>
            <a:off x="1729155" y="1143529"/>
            <a:ext cx="1807796" cy="292100"/>
          </a:xfrm>
          <a:prstGeom prst="rect">
            <a:avLst/>
          </a:prstGeom>
          <a:solidFill>
            <a:srgbClr val="3CB4B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500" dirty="0" smtClean="0">
                <a:solidFill>
                  <a:srgbClr val="FFFFFF"/>
                </a:solidFill>
                <a:latin typeface="Klavika Medium" charset="0"/>
                <a:ea typeface="Klavika Medium" charset="0"/>
                <a:cs typeface="Klavika Medium" charset="0"/>
                <a:sym typeface="Klavika Medium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Klavika Medium" charset="0"/>
                <a:ea typeface="Klavika Medium" charset="0"/>
                <a:cs typeface="Klavika Medium" charset="0"/>
                <a:sym typeface="Klavika Medium" charset="0"/>
              </a:rPr>
              <a:t>Cedat</a:t>
            </a:r>
            <a:r>
              <a:rPr lang="en-US" sz="1500" dirty="0" smtClean="0">
                <a:solidFill>
                  <a:srgbClr val="FFFFFF"/>
                </a:solidFill>
                <a:latin typeface="Klavika Medium" charset="0"/>
                <a:ea typeface="Klavika Medium" charset="0"/>
                <a:cs typeface="Klavika Medium" charset="0"/>
                <a:sym typeface="Klavika Medium" charset="0"/>
              </a:rPr>
              <a:t> </a:t>
            </a:r>
            <a:r>
              <a:rPr lang="en-US" sz="1500" dirty="0">
                <a:solidFill>
                  <a:srgbClr val="FFFFFF"/>
                </a:solidFill>
                <a:latin typeface="Klavika Medium" charset="0"/>
                <a:ea typeface="Klavika Medium" charset="0"/>
                <a:cs typeface="Klavika Medium" charset="0"/>
                <a:sym typeface="Klavika Medium" charset="0"/>
              </a:rPr>
              <a:t>85 </a:t>
            </a:r>
            <a:r>
              <a:rPr lang="en-US" sz="1500" dirty="0" smtClean="0">
                <a:solidFill>
                  <a:srgbClr val="FFFFFF"/>
                </a:solidFill>
                <a:latin typeface="Klavika Medium" charset="0"/>
                <a:ea typeface="Klavika Medium" charset="0"/>
                <a:cs typeface="Klavika Medium" charset="0"/>
                <a:sym typeface="Klavika Medium" charset="0"/>
              </a:rPr>
              <a:t>foundation</a:t>
            </a:r>
            <a:endParaRPr lang="en-US" sz="1500" dirty="0">
              <a:solidFill>
                <a:srgbClr val="FFFFFF"/>
              </a:solidFill>
              <a:latin typeface="Klavika Medium" charset="0"/>
              <a:ea typeface="Klavika Medium" charset="0"/>
              <a:cs typeface="Klavika Medium" charset="0"/>
              <a:sym typeface="Klavika Medium" charset="0"/>
            </a:endParaRPr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>
            <a:off x="429358" y="1106488"/>
            <a:ext cx="515815" cy="19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ct val="300000"/>
              </a:lnSpc>
            </a:pPr>
            <a:r>
              <a:rPr lang="en-US" sz="1500">
                <a:solidFill>
                  <a:schemeClr val="tx1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1985</a:t>
            </a: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915866" y="1300164"/>
            <a:ext cx="589085" cy="1587"/>
          </a:xfrm>
          <a:prstGeom prst="line">
            <a:avLst/>
          </a:prstGeom>
          <a:noFill/>
          <a:ln w="38100" cap="flat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rot="10800000">
            <a:off x="1497624" y="1277939"/>
            <a:ext cx="811823" cy="4568825"/>
          </a:xfrm>
          <a:prstGeom prst="line">
            <a:avLst/>
          </a:prstGeom>
          <a:noFill/>
          <a:ln w="25400" cap="flat">
            <a:solidFill>
              <a:srgbClr val="999999"/>
            </a:solidFill>
            <a:prstDash val="sysDot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5612" name="Rectangle 12"/>
          <p:cNvSpPr>
            <a:spLocks/>
          </p:cNvSpPr>
          <p:nvPr/>
        </p:nvSpPr>
        <p:spPr bwMode="auto">
          <a:xfrm>
            <a:off x="1781909" y="1586971"/>
            <a:ext cx="4740519" cy="285750"/>
          </a:xfrm>
          <a:prstGeom prst="rect">
            <a:avLst/>
          </a:prstGeom>
          <a:solidFill>
            <a:srgbClr val="3CB4B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500" dirty="0" smtClean="0">
                <a:solidFill>
                  <a:srgbClr val="FFFFFF"/>
                </a:solidFill>
                <a:latin typeface="Klavika Medium" charset="0"/>
                <a:ea typeface="Klavika Medium" charset="0"/>
                <a:cs typeface="Klavika Medium" charset="0"/>
                <a:sym typeface="Klavika Medium" charset="0"/>
              </a:rPr>
              <a:t>  Speech </a:t>
            </a:r>
            <a:r>
              <a:rPr lang="en-US" sz="1500" dirty="0">
                <a:solidFill>
                  <a:srgbClr val="FFFFFF"/>
                </a:solidFill>
                <a:latin typeface="Klavika Medium" charset="0"/>
                <a:ea typeface="Klavika Medium" charset="0"/>
                <a:cs typeface="Klavika Medium" charset="0"/>
                <a:sym typeface="Klavika Medium" charset="0"/>
              </a:rPr>
              <a:t>Recognition</a:t>
            </a:r>
            <a:r>
              <a:rPr lang="en-US" sz="1500" dirty="0">
                <a:solidFill>
                  <a:srgbClr val="FFFFFF"/>
                </a:solidFill>
                <a:latin typeface="Klavika" charset="0"/>
                <a:ea typeface="Klavika" charset="0"/>
                <a:cs typeface="Klavika" charset="0"/>
                <a:sym typeface="Klavika" charset="0"/>
              </a:rPr>
              <a:t> with </a:t>
            </a:r>
            <a:r>
              <a:rPr lang="en-US" sz="1500" dirty="0" err="1">
                <a:solidFill>
                  <a:srgbClr val="FFFFFF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Respeaking</a:t>
            </a:r>
            <a:r>
              <a:rPr lang="en-US" sz="1500" dirty="0">
                <a:solidFill>
                  <a:srgbClr val="FFFFFF"/>
                </a:solidFill>
                <a:latin typeface="Klavika" charset="0"/>
                <a:ea typeface="Klavika" charset="0"/>
                <a:cs typeface="Klavika" charset="0"/>
                <a:sym typeface="Klavika" charset="0"/>
              </a:rPr>
              <a:t> – </a:t>
            </a:r>
            <a:r>
              <a:rPr lang="en-US" sz="1500" dirty="0">
                <a:solidFill>
                  <a:srgbClr val="FFFFFF"/>
                </a:solidFill>
                <a:latin typeface="Klavika Medium" charset="0"/>
                <a:ea typeface="Klavika Medium" charset="0"/>
                <a:cs typeface="Klavika Medium" charset="0"/>
                <a:sym typeface="Klavika Medium" charset="0"/>
              </a:rPr>
              <a:t>IBM </a:t>
            </a:r>
            <a:r>
              <a:rPr lang="en-US" sz="1500" dirty="0" err="1">
                <a:solidFill>
                  <a:srgbClr val="FFFFFF"/>
                </a:solidFill>
                <a:latin typeface="Klavika Medium" charset="0"/>
                <a:ea typeface="Klavika Medium" charset="0"/>
                <a:cs typeface="Klavika Medium" charset="0"/>
                <a:sym typeface="Klavika Medium" charset="0"/>
              </a:rPr>
              <a:t>Viavoice</a:t>
            </a:r>
            <a:endParaRPr lang="en-US" sz="1500" dirty="0">
              <a:solidFill>
                <a:srgbClr val="FFFFFF"/>
              </a:solidFill>
              <a:latin typeface="Klavika Medium" charset="0"/>
              <a:ea typeface="Klavika Medium" charset="0"/>
              <a:cs typeface="Klavika Medium" charset="0"/>
              <a:sym typeface="Klavika Medium" charset="0"/>
            </a:endParaRPr>
          </a:p>
        </p:txBody>
      </p:sp>
      <p:sp>
        <p:nvSpPr>
          <p:cNvPr id="25613" name="Rectangle 13"/>
          <p:cNvSpPr>
            <a:spLocks/>
          </p:cNvSpPr>
          <p:nvPr/>
        </p:nvSpPr>
        <p:spPr bwMode="auto">
          <a:xfrm>
            <a:off x="1887415" y="2036763"/>
            <a:ext cx="4308231" cy="19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500" dirty="0">
                <a:solidFill>
                  <a:schemeClr val="tx1">
                    <a:lumMod val="75000"/>
                  </a:schemeClr>
                </a:solidFill>
                <a:latin typeface="Klavika Medium" charset="0"/>
                <a:ea typeface="Klavika Medium" charset="0"/>
                <a:cs typeface="Klavika Medium" charset="0"/>
                <a:sym typeface="Klavika Medium" charset="0"/>
              </a:rPr>
              <a:t>Forum PA:</a:t>
            </a:r>
            <a:r>
              <a:rPr lang="en-US" sz="1500" dirty="0">
                <a:solidFill>
                  <a:schemeClr val="tx1">
                    <a:lumMod val="75000"/>
                  </a:schemeClr>
                </a:solidFill>
                <a:latin typeface="Klavika" charset="0"/>
                <a:ea typeface="Klavika" charset="0"/>
                <a:cs typeface="Klavika" charset="0"/>
                <a:sym typeface="Klavika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</a:schemeClr>
                </a:solidFill>
                <a:latin typeface="Klavika" charset="0"/>
                <a:ea typeface="Klavika" charset="0"/>
                <a:cs typeface="Klavika" charset="0"/>
                <a:sym typeface="Klavika" charset="0"/>
              </a:rPr>
              <a:t>Respeaking</a:t>
            </a:r>
            <a:r>
              <a:rPr lang="en-US" sz="1500" dirty="0">
                <a:solidFill>
                  <a:schemeClr val="tx1">
                    <a:lumMod val="75000"/>
                  </a:schemeClr>
                </a:solidFill>
                <a:latin typeface="Klavika" charset="0"/>
                <a:ea typeface="Klavika" charset="0"/>
                <a:cs typeface="Klavika" charset="0"/>
                <a:sym typeface="Klavika" charset="0"/>
              </a:rPr>
              <a:t> technology presentation</a:t>
            </a: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2066193" y="2847976"/>
            <a:ext cx="7067550" cy="18891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500" dirty="0">
                <a:solidFill>
                  <a:schemeClr val="tx1">
                    <a:lumMod val="75000"/>
                  </a:schemeClr>
                </a:solidFill>
                <a:latin typeface="Klavika" charset="0"/>
                <a:ea typeface="Klavika" charset="0"/>
                <a:cs typeface="Klavika" charset="0"/>
                <a:sym typeface="Klavika" charset="0"/>
              </a:rPr>
              <a:t>Camera </a:t>
            </a:r>
            <a:r>
              <a:rPr lang="en-US" sz="1500" dirty="0" err="1">
                <a:solidFill>
                  <a:schemeClr val="tx1">
                    <a:lumMod val="75000"/>
                  </a:schemeClr>
                </a:solidFill>
                <a:latin typeface="Klavika" charset="0"/>
                <a:ea typeface="Klavika" charset="0"/>
                <a:cs typeface="Klavika" charset="0"/>
                <a:sym typeface="Klavika" charset="0"/>
              </a:rPr>
              <a:t>dei</a:t>
            </a:r>
            <a:r>
              <a:rPr lang="en-US" sz="1500" dirty="0">
                <a:solidFill>
                  <a:schemeClr val="tx1">
                    <a:lumMod val="75000"/>
                  </a:schemeClr>
                </a:solidFill>
                <a:latin typeface="Klavika" charset="0"/>
                <a:ea typeface="Klavika" charset="0"/>
                <a:cs typeface="Klavika" charset="0"/>
                <a:sym typeface="Klavika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</a:schemeClr>
                </a:solidFill>
                <a:latin typeface="Klavika" charset="0"/>
                <a:ea typeface="Klavika" charset="0"/>
                <a:cs typeface="Klavika" charset="0"/>
                <a:sym typeface="Klavika" charset="0"/>
              </a:rPr>
              <a:t>Deputati</a:t>
            </a:r>
            <a:r>
              <a:rPr lang="en-US" sz="1500" dirty="0">
                <a:solidFill>
                  <a:schemeClr val="tx1">
                    <a:lumMod val="75000"/>
                  </a:schemeClr>
                </a:solidFill>
                <a:latin typeface="Klavika" charset="0"/>
                <a:ea typeface="Klavika" charset="0"/>
                <a:cs typeface="Klavika" charset="0"/>
                <a:sym typeface="Klavika" charset="0"/>
              </a:rPr>
              <a:t>: introducing officially  the </a:t>
            </a:r>
            <a:r>
              <a:rPr lang="en-US" sz="1500" dirty="0" err="1">
                <a:solidFill>
                  <a:schemeClr val="tx1">
                    <a:lumMod val="75000"/>
                  </a:schemeClr>
                </a:solidFill>
                <a:latin typeface="Klavika Medium" charset="0"/>
                <a:ea typeface="Klavika Medium" charset="0"/>
                <a:cs typeface="Klavika Medium" charset="0"/>
                <a:sym typeface="Klavika Medium" charset="0"/>
              </a:rPr>
              <a:t>Respeaking</a:t>
            </a:r>
            <a:r>
              <a:rPr lang="en-US" sz="1500" dirty="0">
                <a:solidFill>
                  <a:schemeClr val="tx1">
                    <a:lumMod val="75000"/>
                  </a:schemeClr>
                </a:solidFill>
                <a:latin typeface="Klavika Medium" charset="0"/>
                <a:ea typeface="Klavika Medium" charset="0"/>
                <a:cs typeface="Klavika Medium" charset="0"/>
                <a:sym typeface="Klavika Medium" charset="0"/>
              </a:rPr>
              <a:t> technology </a:t>
            </a:r>
            <a:r>
              <a:rPr lang="en-US" sz="1500" dirty="0">
                <a:solidFill>
                  <a:schemeClr val="tx1">
                    <a:lumMod val="75000"/>
                  </a:schemeClr>
                </a:solidFill>
                <a:latin typeface="Klavika" charset="0"/>
                <a:ea typeface="Klavika" charset="0"/>
                <a:cs typeface="Klavika" charset="0"/>
                <a:sym typeface="Klavika" charset="0"/>
              </a:rPr>
              <a:t>(</a:t>
            </a:r>
            <a:r>
              <a:rPr lang="en-US" sz="1500" dirty="0" err="1">
                <a:solidFill>
                  <a:schemeClr val="tx1">
                    <a:lumMod val="75000"/>
                  </a:schemeClr>
                </a:solidFill>
                <a:latin typeface="Klavika" charset="0"/>
                <a:ea typeface="Klavika" charset="0"/>
                <a:cs typeface="Klavika" charset="0"/>
                <a:sym typeface="Klavika" charset="0"/>
              </a:rPr>
              <a:t>CameraVox</a:t>
            </a:r>
            <a:r>
              <a:rPr lang="en-US" sz="1500" dirty="0">
                <a:solidFill>
                  <a:schemeClr val="tx1">
                    <a:lumMod val="75000"/>
                  </a:schemeClr>
                </a:solidFill>
                <a:latin typeface="Klavika" charset="0"/>
                <a:ea typeface="Klavika" charset="0"/>
                <a:cs typeface="Klavika" charset="0"/>
                <a:sym typeface="Klavika" charset="0"/>
              </a:rPr>
              <a:t>) </a:t>
            </a: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2164373" y="3248025"/>
            <a:ext cx="6811108" cy="19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500" dirty="0">
                <a:solidFill>
                  <a:schemeClr val="tx1">
                    <a:lumMod val="75000"/>
                  </a:schemeClr>
                </a:solidFill>
                <a:latin typeface="Klavika Medium" charset="0"/>
                <a:ea typeface="Klavika Medium" charset="0"/>
                <a:cs typeface="Klavika Medium" charset="0"/>
                <a:sym typeface="Klavika Medium" charset="0"/>
              </a:rPr>
              <a:t>Starting R&amp;D on </a:t>
            </a:r>
            <a:r>
              <a:rPr lang="en-US" sz="1500" dirty="0">
                <a:solidFill>
                  <a:schemeClr val="tx1">
                    <a:lumMod val="75000"/>
                  </a:schemeClr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ASR Speaker </a:t>
            </a:r>
            <a:r>
              <a:rPr lang="en-US" sz="1500" dirty="0" smtClean="0">
                <a:solidFill>
                  <a:schemeClr val="tx1">
                    <a:lumMod val="75000"/>
                  </a:schemeClr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Independent</a:t>
            </a:r>
            <a:r>
              <a:rPr lang="en-US" sz="1500" dirty="0">
                <a:solidFill>
                  <a:schemeClr val="tx1">
                    <a:lumMod val="75000"/>
                  </a:schemeClr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, Natural Language systems</a:t>
            </a: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2307981" y="4064000"/>
            <a:ext cx="6453554" cy="19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500" dirty="0" err="1">
                <a:solidFill>
                  <a:schemeClr val="tx1">
                    <a:lumMod val="75000"/>
                  </a:schemeClr>
                </a:solidFill>
                <a:latin typeface="Klavika" charset="0"/>
                <a:ea typeface="Klavika" charset="0"/>
                <a:cs typeface="Klavika" charset="0"/>
                <a:sym typeface="Klavika" charset="0"/>
              </a:rPr>
              <a:t>Cedat</a:t>
            </a:r>
            <a:r>
              <a:rPr lang="en-US" sz="1500" dirty="0">
                <a:solidFill>
                  <a:schemeClr val="tx1">
                    <a:lumMod val="75000"/>
                  </a:schemeClr>
                </a:solidFill>
                <a:latin typeface="Klavika" charset="0"/>
                <a:ea typeface="Klavika" charset="0"/>
                <a:cs typeface="Klavika" charset="0"/>
                <a:sym typeface="Klavika" charset="0"/>
              </a:rPr>
              <a:t> 85 ASR system integrated with internal speech reporting work-flow </a:t>
            </a:r>
          </a:p>
        </p:txBody>
      </p:sp>
      <p:sp>
        <p:nvSpPr>
          <p:cNvPr id="25617" name="Rectangle 17"/>
          <p:cNvSpPr>
            <a:spLocks/>
          </p:cNvSpPr>
          <p:nvPr/>
        </p:nvSpPr>
        <p:spPr bwMode="auto">
          <a:xfrm>
            <a:off x="2369527" y="4479925"/>
            <a:ext cx="6998677" cy="19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500" dirty="0" smtClean="0">
                <a:solidFill>
                  <a:schemeClr val="tx1">
                    <a:lumMod val="75000"/>
                  </a:schemeClr>
                </a:solidFill>
                <a:latin typeface="Klavika" charset="0"/>
                <a:ea typeface="Klavika" charset="0"/>
                <a:cs typeface="Klavika" charset="0"/>
                <a:sym typeface="Klavika" charset="0"/>
              </a:rPr>
              <a:t>Partnership with EML </a:t>
            </a:r>
            <a:r>
              <a:rPr lang="en-US" sz="1500" dirty="0" err="1" smtClean="0">
                <a:solidFill>
                  <a:schemeClr val="tx1">
                    <a:lumMod val="75000"/>
                  </a:schemeClr>
                </a:solidFill>
                <a:latin typeface="Klavika" charset="0"/>
                <a:ea typeface="Klavika" charset="0"/>
                <a:cs typeface="Klavika" charset="0"/>
                <a:sym typeface="Klavika" charset="0"/>
              </a:rPr>
              <a:t>Gmbh</a:t>
            </a:r>
            <a:r>
              <a:rPr lang="en-US" sz="1500" dirty="0" smtClean="0">
                <a:solidFill>
                  <a:schemeClr val="tx1">
                    <a:lumMod val="75000"/>
                  </a:schemeClr>
                </a:solidFill>
                <a:latin typeface="Klavika" charset="0"/>
                <a:ea typeface="Klavika" charset="0"/>
                <a:cs typeface="Klavika" charset="0"/>
                <a:sym typeface="Klavika" charset="0"/>
              </a:rPr>
              <a:t> on Speech Recognition Technologies</a:t>
            </a:r>
            <a:endParaRPr lang="en-US" sz="1500" dirty="0">
              <a:solidFill>
                <a:schemeClr val="tx1">
                  <a:lumMod val="75000"/>
                </a:schemeClr>
              </a:solidFill>
              <a:latin typeface="Klavika" charset="0"/>
              <a:ea typeface="Klavika" charset="0"/>
              <a:cs typeface="Klavika" charset="0"/>
              <a:sym typeface="Klavika" charset="0"/>
            </a:endParaRPr>
          </a:p>
        </p:txBody>
      </p:sp>
      <p:sp>
        <p:nvSpPr>
          <p:cNvPr id="25618" name="Rectangle 18"/>
          <p:cNvSpPr>
            <a:spLocks/>
          </p:cNvSpPr>
          <p:nvPr/>
        </p:nvSpPr>
        <p:spPr bwMode="auto">
          <a:xfrm>
            <a:off x="2435469" y="4865688"/>
            <a:ext cx="6998677" cy="241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Klavika Medium" charset="0"/>
                <a:ea typeface="Klavika Medium" charset="0"/>
                <a:cs typeface="Klavika Medium" charset="0"/>
                <a:sym typeface="Klavika Medium" charset="0"/>
              </a:rPr>
              <a:t>Italian Ministry of Justice: trial for introducing the multimedia reporting</a:t>
            </a:r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>
            <a:off x="2287465" y="3588809"/>
            <a:ext cx="3510085" cy="322792"/>
          </a:xfrm>
          <a:prstGeom prst="rect">
            <a:avLst/>
          </a:prstGeom>
          <a:solidFill>
            <a:srgbClr val="3CB4B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 dirty="0" smtClean="0">
                <a:solidFill>
                  <a:srgbClr val="FFFFFF"/>
                </a:solidFill>
                <a:latin typeface="Klavika Medium" charset="0"/>
                <a:ea typeface="Klavika Medium" charset="0"/>
                <a:cs typeface="Klavika Medium" charset="0"/>
                <a:sym typeface="Klavika Medium" charset="0"/>
              </a:rPr>
              <a:t> ASR </a:t>
            </a:r>
            <a:r>
              <a:rPr lang="en-US" sz="1500" dirty="0">
                <a:solidFill>
                  <a:srgbClr val="FFFFFF"/>
                </a:solidFill>
                <a:latin typeface="Klavika Medium" charset="0"/>
                <a:ea typeface="Klavika Medium" charset="0"/>
                <a:cs typeface="Klavika Medium" charset="0"/>
                <a:sym typeface="Klavika Medium" charset="0"/>
              </a:rPr>
              <a:t>Speaker </a:t>
            </a:r>
            <a:r>
              <a:rPr lang="en-US" sz="1500" dirty="0" smtClean="0">
                <a:solidFill>
                  <a:srgbClr val="FFFFFF"/>
                </a:solidFill>
                <a:latin typeface="Klavika Medium" charset="0"/>
                <a:ea typeface="Klavika Medium" charset="0"/>
                <a:cs typeface="Klavika Medium" charset="0"/>
                <a:sym typeface="Klavika Medium" charset="0"/>
              </a:rPr>
              <a:t>Independent</a:t>
            </a:r>
            <a:r>
              <a:rPr lang="en-US" sz="1500" dirty="0" smtClean="0">
                <a:solidFill>
                  <a:srgbClr val="FFFFFF"/>
                </a:solidFill>
                <a:latin typeface="Klavika" charset="0"/>
                <a:ea typeface="Klavika" charset="0"/>
                <a:cs typeface="Klavika" charset="0"/>
                <a:sym typeface="Klavika" charset="0"/>
              </a:rPr>
              <a:t> </a:t>
            </a:r>
            <a:r>
              <a:rPr lang="en-US" sz="1500" dirty="0">
                <a:solidFill>
                  <a:srgbClr val="FFFFFF"/>
                </a:solidFill>
                <a:latin typeface="Klavika" charset="0"/>
                <a:ea typeface="Klavika" charset="0"/>
                <a:cs typeface="Klavika" charset="0"/>
                <a:sym typeface="Klavika" charset="0"/>
              </a:rPr>
              <a:t>by </a:t>
            </a:r>
            <a:r>
              <a:rPr lang="en-US" sz="1500" dirty="0" err="1">
                <a:solidFill>
                  <a:srgbClr val="FFFFFF"/>
                </a:solidFill>
                <a:latin typeface="Klavika" charset="0"/>
                <a:ea typeface="Klavika" charset="0"/>
                <a:cs typeface="Klavika" charset="0"/>
                <a:sym typeface="Klavika" charset="0"/>
              </a:rPr>
              <a:t>Cedat</a:t>
            </a:r>
            <a:r>
              <a:rPr lang="en-US" sz="1500" dirty="0">
                <a:solidFill>
                  <a:srgbClr val="FFFFFF"/>
                </a:solidFill>
                <a:latin typeface="Klavika" charset="0"/>
                <a:ea typeface="Klavika" charset="0"/>
                <a:cs typeface="Klavika" charset="0"/>
                <a:sym typeface="Klavika" charset="0"/>
              </a:rPr>
              <a:t> 85</a:t>
            </a:r>
          </a:p>
        </p:txBody>
      </p:sp>
      <p:sp>
        <p:nvSpPr>
          <p:cNvPr id="25620" name="Rectangle 20"/>
          <p:cNvSpPr>
            <a:spLocks/>
          </p:cNvSpPr>
          <p:nvPr/>
        </p:nvSpPr>
        <p:spPr bwMode="auto">
          <a:xfrm>
            <a:off x="2519289" y="5248274"/>
            <a:ext cx="1979736" cy="331789"/>
          </a:xfrm>
          <a:prstGeom prst="rect">
            <a:avLst/>
          </a:prstGeom>
          <a:solidFill>
            <a:srgbClr val="3CB4B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600" dirty="0" smtClean="0">
                <a:solidFill>
                  <a:srgbClr val="FFFFFF"/>
                </a:solidFill>
                <a:latin typeface="Klavika Medium" charset="0"/>
                <a:ea typeface="Klavika Medium" charset="0"/>
                <a:cs typeface="Klavika Medium" charset="0"/>
                <a:sym typeface="Klavika Medium" charset="0"/>
              </a:rPr>
              <a:t> +</a:t>
            </a:r>
            <a:r>
              <a:rPr lang="en-US" sz="1600" dirty="0">
                <a:solidFill>
                  <a:srgbClr val="FFFFFF"/>
                </a:solidFill>
                <a:latin typeface="Klavika Medium" charset="0"/>
                <a:ea typeface="Klavika Medium" charset="0"/>
                <a:cs typeface="Klavika Medium" charset="0"/>
                <a:sym typeface="Klavika Medium" charset="0"/>
              </a:rPr>
              <a:t>Voce </a:t>
            </a:r>
            <a:r>
              <a:rPr lang="en-US" sz="1600" dirty="0" err="1">
                <a:solidFill>
                  <a:srgbClr val="FFFFFF"/>
                </a:solidFill>
                <a:latin typeface="Klavika Medium" charset="0"/>
                <a:ea typeface="Klavika Medium" charset="0"/>
                <a:cs typeface="Klavika Medium" charset="0"/>
                <a:sym typeface="Klavika Medium" charset="0"/>
              </a:rPr>
              <a:t>Mediamonitor</a:t>
            </a:r>
            <a:endParaRPr lang="en-US" sz="1600" dirty="0">
              <a:solidFill>
                <a:srgbClr val="FFFFFF"/>
              </a:solidFill>
              <a:latin typeface="Klavika Medium" charset="0"/>
              <a:ea typeface="Klavika Medium" charset="0"/>
              <a:cs typeface="Klavika Medium" charset="0"/>
              <a:sym typeface="Klavika Medium" charset="0"/>
            </a:endParaRPr>
          </a:p>
        </p:txBody>
      </p:sp>
      <p:sp>
        <p:nvSpPr>
          <p:cNvPr id="25621" name="Rectangle 21"/>
          <p:cNvSpPr>
            <a:spLocks/>
          </p:cNvSpPr>
          <p:nvPr/>
        </p:nvSpPr>
        <p:spPr bwMode="auto">
          <a:xfrm>
            <a:off x="2606921" y="5681980"/>
            <a:ext cx="4662559" cy="28448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500" dirty="0">
                <a:solidFill>
                  <a:schemeClr val="tx1">
                    <a:lumMod val="75000"/>
                  </a:schemeClr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Automatic Speaker </a:t>
            </a:r>
            <a:r>
              <a:rPr lang="en-US" sz="1500" dirty="0" err="1" smtClean="0">
                <a:solidFill>
                  <a:schemeClr val="tx1">
                    <a:lumMod val="75000"/>
                  </a:schemeClr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Diarisation</a:t>
            </a:r>
            <a:r>
              <a:rPr lang="en-US" sz="1500" dirty="0" smtClean="0">
                <a:solidFill>
                  <a:schemeClr val="tx1">
                    <a:lumMod val="75000"/>
                  </a:schemeClr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 &amp; Speaker Verification  </a:t>
            </a:r>
            <a:endParaRPr lang="en-US" sz="1500" dirty="0">
              <a:solidFill>
                <a:schemeClr val="tx1">
                  <a:lumMod val="75000"/>
                </a:schemeClr>
              </a:solidFill>
              <a:latin typeface="Klavika Bold" charset="0"/>
              <a:ea typeface="Klavika Bold" charset="0"/>
              <a:cs typeface="Klavika Bold" charset="0"/>
              <a:sym typeface="Klavika Bold" charset="0"/>
            </a:endParaRPr>
          </a:p>
        </p:txBody>
      </p:sp>
      <p:sp>
        <p:nvSpPr>
          <p:cNvPr id="25622" name="Oval 22"/>
          <p:cNvSpPr>
            <a:spLocks/>
          </p:cNvSpPr>
          <p:nvPr/>
        </p:nvSpPr>
        <p:spPr bwMode="auto">
          <a:xfrm>
            <a:off x="1452197" y="1255713"/>
            <a:ext cx="89388" cy="88900"/>
          </a:xfrm>
          <a:prstGeom prst="ellipse">
            <a:avLst/>
          </a:prstGeom>
          <a:solidFill>
            <a:srgbClr val="009999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5623" name="Oval 23"/>
          <p:cNvSpPr>
            <a:spLocks/>
          </p:cNvSpPr>
          <p:nvPr/>
        </p:nvSpPr>
        <p:spPr bwMode="auto">
          <a:xfrm>
            <a:off x="1532792" y="1666875"/>
            <a:ext cx="87923" cy="88900"/>
          </a:xfrm>
          <a:prstGeom prst="ellipse">
            <a:avLst/>
          </a:prstGeom>
          <a:solidFill>
            <a:srgbClr val="009999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5624" name="Oval 24"/>
          <p:cNvSpPr>
            <a:spLocks/>
          </p:cNvSpPr>
          <p:nvPr/>
        </p:nvSpPr>
        <p:spPr bwMode="auto">
          <a:xfrm>
            <a:off x="1611923" y="2078038"/>
            <a:ext cx="89389" cy="88900"/>
          </a:xfrm>
          <a:prstGeom prst="ellipse">
            <a:avLst/>
          </a:prstGeom>
          <a:solidFill>
            <a:srgbClr val="009999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5625" name="Oval 25"/>
          <p:cNvSpPr>
            <a:spLocks/>
          </p:cNvSpPr>
          <p:nvPr/>
        </p:nvSpPr>
        <p:spPr bwMode="auto">
          <a:xfrm>
            <a:off x="1683728" y="2487614"/>
            <a:ext cx="89388" cy="90487"/>
          </a:xfrm>
          <a:prstGeom prst="ellipse">
            <a:avLst/>
          </a:prstGeom>
          <a:solidFill>
            <a:srgbClr val="009999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5626" name="Oval 26"/>
          <p:cNvSpPr>
            <a:spLocks/>
          </p:cNvSpPr>
          <p:nvPr/>
        </p:nvSpPr>
        <p:spPr bwMode="auto">
          <a:xfrm>
            <a:off x="1755531" y="2898775"/>
            <a:ext cx="89389" cy="90488"/>
          </a:xfrm>
          <a:prstGeom prst="ellipse">
            <a:avLst/>
          </a:prstGeom>
          <a:solidFill>
            <a:srgbClr val="009999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5627" name="Oval 27"/>
          <p:cNvSpPr>
            <a:spLocks/>
          </p:cNvSpPr>
          <p:nvPr/>
        </p:nvSpPr>
        <p:spPr bwMode="auto">
          <a:xfrm>
            <a:off x="1827336" y="3309938"/>
            <a:ext cx="89388" cy="88900"/>
          </a:xfrm>
          <a:prstGeom prst="ellipse">
            <a:avLst/>
          </a:prstGeom>
          <a:solidFill>
            <a:srgbClr val="009999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5628" name="Oval 28"/>
          <p:cNvSpPr>
            <a:spLocks/>
          </p:cNvSpPr>
          <p:nvPr/>
        </p:nvSpPr>
        <p:spPr bwMode="auto">
          <a:xfrm>
            <a:off x="1897674" y="3721100"/>
            <a:ext cx="89388" cy="88900"/>
          </a:xfrm>
          <a:prstGeom prst="ellipse">
            <a:avLst/>
          </a:prstGeom>
          <a:solidFill>
            <a:srgbClr val="009999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5629" name="Oval 29"/>
          <p:cNvSpPr>
            <a:spLocks/>
          </p:cNvSpPr>
          <p:nvPr/>
        </p:nvSpPr>
        <p:spPr bwMode="auto">
          <a:xfrm>
            <a:off x="1969477" y="4132263"/>
            <a:ext cx="89389" cy="88900"/>
          </a:xfrm>
          <a:prstGeom prst="ellipse">
            <a:avLst/>
          </a:prstGeom>
          <a:solidFill>
            <a:srgbClr val="009999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5630" name="Oval 30"/>
          <p:cNvSpPr>
            <a:spLocks/>
          </p:cNvSpPr>
          <p:nvPr/>
        </p:nvSpPr>
        <p:spPr bwMode="auto">
          <a:xfrm>
            <a:off x="2041282" y="4541838"/>
            <a:ext cx="89388" cy="88900"/>
          </a:xfrm>
          <a:prstGeom prst="ellipse">
            <a:avLst/>
          </a:prstGeom>
          <a:solidFill>
            <a:srgbClr val="009999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5631" name="Oval 31"/>
          <p:cNvSpPr>
            <a:spLocks/>
          </p:cNvSpPr>
          <p:nvPr/>
        </p:nvSpPr>
        <p:spPr bwMode="auto">
          <a:xfrm>
            <a:off x="2121877" y="4953000"/>
            <a:ext cx="89389" cy="88900"/>
          </a:xfrm>
          <a:prstGeom prst="ellipse">
            <a:avLst/>
          </a:prstGeom>
          <a:solidFill>
            <a:srgbClr val="009999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5632" name="Oval 32"/>
          <p:cNvSpPr>
            <a:spLocks/>
          </p:cNvSpPr>
          <p:nvPr/>
        </p:nvSpPr>
        <p:spPr bwMode="auto">
          <a:xfrm>
            <a:off x="2264020" y="5773739"/>
            <a:ext cx="89388" cy="90487"/>
          </a:xfrm>
          <a:prstGeom prst="ellipse">
            <a:avLst/>
          </a:prstGeom>
          <a:solidFill>
            <a:srgbClr val="009999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5633" name="Rectangle 33"/>
          <p:cNvSpPr>
            <a:spLocks/>
          </p:cNvSpPr>
          <p:nvPr/>
        </p:nvSpPr>
        <p:spPr bwMode="auto">
          <a:xfrm>
            <a:off x="429358" y="1500716"/>
            <a:ext cx="515815" cy="19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ct val="300000"/>
              </a:lnSpc>
            </a:pPr>
            <a:r>
              <a:rPr lang="en-US" sz="1500" dirty="0">
                <a:solidFill>
                  <a:schemeClr val="tx1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1995</a:t>
            </a:r>
          </a:p>
        </p:txBody>
      </p:sp>
      <p:sp>
        <p:nvSpPr>
          <p:cNvPr id="25634" name="Line 34"/>
          <p:cNvSpPr>
            <a:spLocks noChangeShapeType="1"/>
          </p:cNvSpPr>
          <p:nvPr/>
        </p:nvSpPr>
        <p:spPr bwMode="auto">
          <a:xfrm>
            <a:off x="915866" y="1720850"/>
            <a:ext cx="660888" cy="1588"/>
          </a:xfrm>
          <a:prstGeom prst="line">
            <a:avLst/>
          </a:prstGeom>
          <a:noFill/>
          <a:ln w="38100" cap="flat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5635" name="Rectangle 35"/>
          <p:cNvSpPr>
            <a:spLocks/>
          </p:cNvSpPr>
          <p:nvPr/>
        </p:nvSpPr>
        <p:spPr bwMode="auto">
          <a:xfrm>
            <a:off x="429358" y="1928813"/>
            <a:ext cx="515815" cy="19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ct val="300000"/>
              </a:lnSpc>
            </a:pPr>
            <a:r>
              <a:rPr lang="en-US" sz="1500">
                <a:solidFill>
                  <a:schemeClr val="tx1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1998</a:t>
            </a:r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 rot="10800000" flipH="1">
            <a:off x="915866" y="2132014"/>
            <a:ext cx="745880" cy="1587"/>
          </a:xfrm>
          <a:prstGeom prst="line">
            <a:avLst/>
          </a:prstGeom>
          <a:noFill/>
          <a:ln w="38100" cap="flat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5637" name="Rectangle 37"/>
          <p:cNvSpPr>
            <a:spLocks/>
          </p:cNvSpPr>
          <p:nvPr/>
        </p:nvSpPr>
        <p:spPr bwMode="auto">
          <a:xfrm>
            <a:off x="429358" y="2339975"/>
            <a:ext cx="515815" cy="19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ct val="300000"/>
              </a:lnSpc>
            </a:pPr>
            <a:r>
              <a:rPr lang="en-US" sz="1500" dirty="0" smtClean="0">
                <a:solidFill>
                  <a:schemeClr val="tx1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1999</a:t>
            </a:r>
            <a:endParaRPr lang="en-US" sz="1500" dirty="0">
              <a:solidFill>
                <a:schemeClr val="tx1"/>
              </a:solidFill>
              <a:latin typeface="Klavika Bold" charset="0"/>
              <a:ea typeface="Klavika Bold" charset="0"/>
              <a:cs typeface="Klavika Bold" charset="0"/>
              <a:sym typeface="Klavika Bold" charset="0"/>
            </a:endParaRPr>
          </a:p>
        </p:txBody>
      </p:sp>
      <p:sp>
        <p:nvSpPr>
          <p:cNvPr id="25638" name="Line 38"/>
          <p:cNvSpPr>
            <a:spLocks noChangeShapeType="1"/>
          </p:cNvSpPr>
          <p:nvPr/>
        </p:nvSpPr>
        <p:spPr bwMode="auto">
          <a:xfrm rot="10800000" flipH="1">
            <a:off x="915866" y="2541589"/>
            <a:ext cx="813288" cy="1587"/>
          </a:xfrm>
          <a:prstGeom prst="line">
            <a:avLst/>
          </a:prstGeom>
          <a:noFill/>
          <a:ln w="38100" cap="flat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5639" name="Rectangle 39"/>
          <p:cNvSpPr>
            <a:spLocks/>
          </p:cNvSpPr>
          <p:nvPr/>
        </p:nvSpPr>
        <p:spPr bwMode="auto">
          <a:xfrm>
            <a:off x="429358" y="2749550"/>
            <a:ext cx="515815" cy="19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ct val="300000"/>
              </a:lnSpc>
            </a:pPr>
            <a:r>
              <a:rPr lang="en-US" sz="1500">
                <a:solidFill>
                  <a:schemeClr val="tx1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2002</a:t>
            </a:r>
          </a:p>
        </p:txBody>
      </p:sp>
      <p:sp>
        <p:nvSpPr>
          <p:cNvPr id="25640" name="Line 40"/>
          <p:cNvSpPr>
            <a:spLocks noChangeShapeType="1"/>
          </p:cNvSpPr>
          <p:nvPr/>
        </p:nvSpPr>
        <p:spPr bwMode="auto">
          <a:xfrm>
            <a:off x="915866" y="2952750"/>
            <a:ext cx="888023" cy="1588"/>
          </a:xfrm>
          <a:prstGeom prst="line">
            <a:avLst/>
          </a:prstGeom>
          <a:noFill/>
          <a:ln w="38100" cap="flat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5641" name="Rectangle 41"/>
          <p:cNvSpPr>
            <a:spLocks/>
          </p:cNvSpPr>
          <p:nvPr/>
        </p:nvSpPr>
        <p:spPr bwMode="auto">
          <a:xfrm>
            <a:off x="429358" y="3160713"/>
            <a:ext cx="515815" cy="19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ct val="300000"/>
              </a:lnSpc>
            </a:pPr>
            <a:r>
              <a:rPr lang="en-US" sz="1500" dirty="0">
                <a:solidFill>
                  <a:schemeClr val="tx1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2005</a:t>
            </a:r>
          </a:p>
        </p:txBody>
      </p:sp>
      <p:sp>
        <p:nvSpPr>
          <p:cNvPr id="25642" name="Line 42"/>
          <p:cNvSpPr>
            <a:spLocks noChangeShapeType="1"/>
          </p:cNvSpPr>
          <p:nvPr/>
        </p:nvSpPr>
        <p:spPr bwMode="auto">
          <a:xfrm>
            <a:off x="915866" y="3354389"/>
            <a:ext cx="968619" cy="1587"/>
          </a:xfrm>
          <a:prstGeom prst="line">
            <a:avLst/>
          </a:prstGeom>
          <a:noFill/>
          <a:ln w="38100" cap="flat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5643" name="Rectangle 43"/>
          <p:cNvSpPr>
            <a:spLocks/>
          </p:cNvSpPr>
          <p:nvPr/>
        </p:nvSpPr>
        <p:spPr bwMode="auto">
          <a:xfrm>
            <a:off x="429358" y="3571875"/>
            <a:ext cx="515815" cy="19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ct val="300000"/>
              </a:lnSpc>
            </a:pPr>
            <a:r>
              <a:rPr lang="en-US" sz="1500">
                <a:solidFill>
                  <a:schemeClr val="tx1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2007</a:t>
            </a:r>
          </a:p>
        </p:txBody>
      </p:sp>
      <p:sp>
        <p:nvSpPr>
          <p:cNvPr id="25644" name="Line 44"/>
          <p:cNvSpPr>
            <a:spLocks noChangeShapeType="1"/>
          </p:cNvSpPr>
          <p:nvPr/>
        </p:nvSpPr>
        <p:spPr bwMode="auto">
          <a:xfrm>
            <a:off x="915866" y="3765550"/>
            <a:ext cx="1027234" cy="1588"/>
          </a:xfrm>
          <a:prstGeom prst="line">
            <a:avLst/>
          </a:prstGeom>
          <a:noFill/>
          <a:ln w="38100" cap="flat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5645" name="Rectangle 45"/>
          <p:cNvSpPr>
            <a:spLocks/>
          </p:cNvSpPr>
          <p:nvPr/>
        </p:nvSpPr>
        <p:spPr bwMode="auto">
          <a:xfrm>
            <a:off x="429358" y="3983038"/>
            <a:ext cx="515815" cy="19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ct val="300000"/>
              </a:lnSpc>
            </a:pPr>
            <a:r>
              <a:rPr lang="en-US" sz="1500">
                <a:solidFill>
                  <a:schemeClr val="tx1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2008</a:t>
            </a:r>
          </a:p>
        </p:txBody>
      </p:sp>
      <p:sp>
        <p:nvSpPr>
          <p:cNvPr id="25646" name="Line 46"/>
          <p:cNvSpPr>
            <a:spLocks noChangeShapeType="1"/>
          </p:cNvSpPr>
          <p:nvPr/>
        </p:nvSpPr>
        <p:spPr bwMode="auto">
          <a:xfrm>
            <a:off x="915866" y="4184650"/>
            <a:ext cx="1112226" cy="1588"/>
          </a:xfrm>
          <a:prstGeom prst="line">
            <a:avLst/>
          </a:prstGeom>
          <a:noFill/>
          <a:ln w="38100" cap="flat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5647" name="Rectangle 47"/>
          <p:cNvSpPr>
            <a:spLocks/>
          </p:cNvSpPr>
          <p:nvPr/>
        </p:nvSpPr>
        <p:spPr bwMode="auto">
          <a:xfrm>
            <a:off x="429358" y="4392613"/>
            <a:ext cx="515815" cy="19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ct val="300000"/>
              </a:lnSpc>
            </a:pPr>
            <a:r>
              <a:rPr lang="en-US" sz="1500">
                <a:solidFill>
                  <a:schemeClr val="tx1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2009</a:t>
            </a:r>
          </a:p>
        </p:txBody>
      </p:sp>
      <p:sp>
        <p:nvSpPr>
          <p:cNvPr id="25648" name="Line 48"/>
          <p:cNvSpPr>
            <a:spLocks noChangeShapeType="1"/>
          </p:cNvSpPr>
          <p:nvPr/>
        </p:nvSpPr>
        <p:spPr bwMode="auto">
          <a:xfrm>
            <a:off x="915866" y="4586289"/>
            <a:ext cx="1169377" cy="1587"/>
          </a:xfrm>
          <a:prstGeom prst="line">
            <a:avLst/>
          </a:prstGeom>
          <a:noFill/>
          <a:ln w="38100" cap="flat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5649" name="Rectangle 49"/>
          <p:cNvSpPr>
            <a:spLocks/>
          </p:cNvSpPr>
          <p:nvPr/>
        </p:nvSpPr>
        <p:spPr bwMode="auto">
          <a:xfrm>
            <a:off x="429358" y="4803775"/>
            <a:ext cx="515815" cy="19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ct val="300000"/>
              </a:lnSpc>
            </a:pPr>
            <a:r>
              <a:rPr lang="en-US" sz="1500">
                <a:solidFill>
                  <a:schemeClr val="tx1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2010</a:t>
            </a:r>
          </a:p>
        </p:txBody>
      </p:sp>
      <p:sp>
        <p:nvSpPr>
          <p:cNvPr id="25650" name="Line 50"/>
          <p:cNvSpPr>
            <a:spLocks noChangeShapeType="1"/>
          </p:cNvSpPr>
          <p:nvPr/>
        </p:nvSpPr>
        <p:spPr bwMode="auto">
          <a:xfrm>
            <a:off x="915866" y="4997450"/>
            <a:ext cx="1254369" cy="1588"/>
          </a:xfrm>
          <a:prstGeom prst="line">
            <a:avLst/>
          </a:prstGeom>
          <a:noFill/>
          <a:ln w="38100" cap="flat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5651" name="Rectangle 51"/>
          <p:cNvSpPr>
            <a:spLocks/>
          </p:cNvSpPr>
          <p:nvPr/>
        </p:nvSpPr>
        <p:spPr bwMode="auto">
          <a:xfrm>
            <a:off x="429358" y="5214938"/>
            <a:ext cx="515815" cy="19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ct val="300000"/>
              </a:lnSpc>
            </a:pPr>
            <a:r>
              <a:rPr lang="en-US" sz="1500">
                <a:solidFill>
                  <a:schemeClr val="tx1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2011</a:t>
            </a:r>
          </a:p>
        </p:txBody>
      </p:sp>
      <p:sp>
        <p:nvSpPr>
          <p:cNvPr id="25652" name="Line 52"/>
          <p:cNvSpPr>
            <a:spLocks noChangeShapeType="1"/>
          </p:cNvSpPr>
          <p:nvPr/>
        </p:nvSpPr>
        <p:spPr bwMode="auto">
          <a:xfrm>
            <a:off x="915866" y="5418139"/>
            <a:ext cx="1317380" cy="1587"/>
          </a:xfrm>
          <a:prstGeom prst="line">
            <a:avLst/>
          </a:prstGeom>
          <a:noFill/>
          <a:ln w="38100" cap="flat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5653" name="Rectangle 53"/>
          <p:cNvSpPr>
            <a:spLocks/>
          </p:cNvSpPr>
          <p:nvPr/>
        </p:nvSpPr>
        <p:spPr bwMode="auto">
          <a:xfrm>
            <a:off x="429358" y="5589588"/>
            <a:ext cx="515815" cy="19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lnSpc>
                <a:spcPct val="300000"/>
              </a:lnSpc>
            </a:pPr>
            <a:r>
              <a:rPr lang="en-US" sz="1500">
                <a:solidFill>
                  <a:schemeClr val="tx1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2012</a:t>
            </a:r>
          </a:p>
        </p:txBody>
      </p:sp>
      <p:sp>
        <p:nvSpPr>
          <p:cNvPr id="25654" name="Line 54"/>
          <p:cNvSpPr>
            <a:spLocks noChangeShapeType="1"/>
          </p:cNvSpPr>
          <p:nvPr/>
        </p:nvSpPr>
        <p:spPr bwMode="auto">
          <a:xfrm>
            <a:off x="915866" y="5819775"/>
            <a:ext cx="1397977" cy="1588"/>
          </a:xfrm>
          <a:prstGeom prst="line">
            <a:avLst/>
          </a:prstGeom>
          <a:noFill/>
          <a:ln w="38100" cap="flat">
            <a:solidFill>
              <a:srgbClr val="009999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5655" name="Rectangle 55"/>
          <p:cNvSpPr>
            <a:spLocks/>
          </p:cNvSpPr>
          <p:nvPr/>
        </p:nvSpPr>
        <p:spPr bwMode="auto">
          <a:xfrm>
            <a:off x="1950427" y="2425700"/>
            <a:ext cx="6811108" cy="19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1500" dirty="0">
                <a:solidFill>
                  <a:schemeClr val="tx1">
                    <a:lumMod val="75000"/>
                  </a:schemeClr>
                </a:solidFill>
                <a:latin typeface="Klavika Medium" charset="0"/>
                <a:ea typeface="Klavika Medium" charset="0"/>
                <a:cs typeface="Klavika Medium" charset="0"/>
                <a:sym typeface="Klavika Medium" charset="0"/>
              </a:rPr>
              <a:t>Starting trial at C</a:t>
            </a:r>
            <a:r>
              <a:rPr lang="en-US" sz="1500" dirty="0">
                <a:solidFill>
                  <a:schemeClr val="tx1">
                    <a:lumMod val="75000"/>
                  </a:schemeClr>
                </a:solidFill>
                <a:latin typeface="Klavika" charset="0"/>
                <a:ea typeface="Klavika" charset="0"/>
                <a:cs typeface="Klavika" charset="0"/>
                <a:sym typeface="Klavika" charset="0"/>
              </a:rPr>
              <a:t>amera </a:t>
            </a:r>
            <a:r>
              <a:rPr lang="en-US" sz="1500" dirty="0" err="1">
                <a:solidFill>
                  <a:schemeClr val="tx1">
                    <a:lumMod val="75000"/>
                  </a:schemeClr>
                </a:solidFill>
                <a:latin typeface="Klavika" charset="0"/>
                <a:ea typeface="Klavika" charset="0"/>
                <a:cs typeface="Klavika" charset="0"/>
                <a:sym typeface="Klavika" charset="0"/>
              </a:rPr>
              <a:t>dei</a:t>
            </a:r>
            <a:r>
              <a:rPr lang="en-US" sz="1500" dirty="0">
                <a:solidFill>
                  <a:schemeClr val="tx1">
                    <a:lumMod val="75000"/>
                  </a:schemeClr>
                </a:solidFill>
                <a:latin typeface="Klavika" charset="0"/>
                <a:ea typeface="Klavika" charset="0"/>
                <a:cs typeface="Klavika" charset="0"/>
                <a:sym typeface="Klavika" charset="0"/>
              </a:rPr>
              <a:t> </a:t>
            </a:r>
            <a:r>
              <a:rPr lang="en-US" sz="1500" dirty="0" err="1">
                <a:solidFill>
                  <a:schemeClr val="tx1">
                    <a:lumMod val="75000"/>
                  </a:schemeClr>
                </a:solidFill>
                <a:latin typeface="Klavika" charset="0"/>
                <a:ea typeface="Klavika" charset="0"/>
                <a:cs typeface="Klavika" charset="0"/>
                <a:sym typeface="Klavika" charset="0"/>
              </a:rPr>
              <a:t>deputati</a:t>
            </a:r>
            <a:r>
              <a:rPr lang="en-US" sz="1500" dirty="0">
                <a:solidFill>
                  <a:schemeClr val="tx1">
                    <a:lumMod val="75000"/>
                  </a:schemeClr>
                </a:solidFill>
                <a:latin typeface="Klavika" charset="0"/>
                <a:ea typeface="Klavika" charset="0"/>
                <a:cs typeface="Klavika" charset="0"/>
                <a:sym typeface="Klavika" charset="0"/>
              </a:rPr>
              <a:t> with </a:t>
            </a:r>
            <a:r>
              <a:rPr lang="en-US" sz="1500" dirty="0" err="1">
                <a:solidFill>
                  <a:schemeClr val="tx1">
                    <a:lumMod val="75000"/>
                  </a:schemeClr>
                </a:solidFill>
                <a:latin typeface="Klavika Medium" charset="0"/>
                <a:ea typeface="Klavika Medium" charset="0"/>
                <a:cs typeface="Klavika Medium" charset="0"/>
                <a:sym typeface="Klavika Medium" charset="0"/>
              </a:rPr>
              <a:t>Respeaking</a:t>
            </a:r>
            <a:r>
              <a:rPr lang="en-US" sz="1500" dirty="0">
                <a:solidFill>
                  <a:schemeClr val="tx1">
                    <a:lumMod val="75000"/>
                  </a:schemeClr>
                </a:solidFill>
                <a:latin typeface="Klavika Medium" charset="0"/>
                <a:ea typeface="Klavika Medium" charset="0"/>
                <a:cs typeface="Klavika Medium" charset="0"/>
                <a:sym typeface="Klavika Medium" charset="0"/>
              </a:rPr>
              <a:t> technology</a:t>
            </a:r>
          </a:p>
        </p:txBody>
      </p:sp>
      <p:sp>
        <p:nvSpPr>
          <p:cNvPr id="25656" name="Oval 56"/>
          <p:cNvSpPr>
            <a:spLocks/>
          </p:cNvSpPr>
          <p:nvPr/>
        </p:nvSpPr>
        <p:spPr bwMode="auto">
          <a:xfrm>
            <a:off x="2183423" y="5364163"/>
            <a:ext cx="89389" cy="88900"/>
          </a:xfrm>
          <a:prstGeom prst="ellipse">
            <a:avLst/>
          </a:prstGeom>
          <a:solidFill>
            <a:srgbClr val="009999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25657" name="Picture 5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7669" y="5613401"/>
            <a:ext cx="259374" cy="25876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5658" name="Picture 5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7654" y="5613401"/>
            <a:ext cx="257908" cy="25876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5659" name="Picture 59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0377" y="5721351"/>
            <a:ext cx="150935" cy="15081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5660" name="Picture 60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6143" y="5721351"/>
            <a:ext cx="152400" cy="15081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5661" name="Picture 6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1631" y="1128713"/>
            <a:ext cx="152400" cy="1524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5662" name="Picture 6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1908" y="5721351"/>
            <a:ext cx="152400" cy="15081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5663" name="Picture 6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97674" y="5721351"/>
            <a:ext cx="152400" cy="15081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5664" name="Picture 6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14904" y="5721351"/>
            <a:ext cx="150934" cy="15081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5665" name="Picture 6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6174" y="5613401"/>
            <a:ext cx="259373" cy="25876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5666" name="Picture 6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7669" y="3560763"/>
            <a:ext cx="259374" cy="25876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5667" name="Picture 6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7654" y="3560763"/>
            <a:ext cx="257908" cy="25876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5668" name="Picture 68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80392" y="3667125"/>
            <a:ext cx="152400" cy="1524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5669" name="Picture 69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96158" y="3667125"/>
            <a:ext cx="152400" cy="1524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5670" name="Picture 70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1923" y="3667125"/>
            <a:ext cx="152400" cy="1524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5671" name="Picture 7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7669" y="1514476"/>
            <a:ext cx="259374" cy="25876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5672" name="Picture 7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0408" y="1622426"/>
            <a:ext cx="152400" cy="15081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5673" name="Picture 7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26174" y="1622426"/>
            <a:ext cx="152400" cy="15081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5674" name="Picture 7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6851" y="5248275"/>
            <a:ext cx="1909397" cy="31273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5675" name="Rectangle 75"/>
          <p:cNvSpPr>
            <a:spLocks/>
          </p:cNvSpPr>
          <p:nvPr/>
        </p:nvSpPr>
        <p:spPr bwMode="auto">
          <a:xfrm>
            <a:off x="4734951" y="5248274"/>
            <a:ext cx="1989992" cy="331789"/>
          </a:xfrm>
          <a:prstGeom prst="rect">
            <a:avLst/>
          </a:prstGeom>
          <a:solidFill>
            <a:srgbClr val="3CB4B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 dirty="0" smtClean="0">
                <a:solidFill>
                  <a:srgbClr val="FFFFFF"/>
                </a:solidFill>
                <a:latin typeface="Klavika Medium" charset="0"/>
                <a:ea typeface="Klavika Medium" charset="0"/>
                <a:cs typeface="Klavika Medium" charset="0"/>
                <a:sym typeface="Klavika Medium" charset="0"/>
              </a:rPr>
              <a:t> Mobile </a:t>
            </a:r>
            <a:r>
              <a:rPr lang="en-US" sz="1500" dirty="0">
                <a:solidFill>
                  <a:srgbClr val="FFFFFF"/>
                </a:solidFill>
                <a:latin typeface="Klavika Medium" charset="0"/>
                <a:ea typeface="Klavika Medium" charset="0"/>
                <a:cs typeface="Klavika Medium" charset="0"/>
                <a:sym typeface="Klavika Medium" charset="0"/>
              </a:rPr>
              <a:t>App: </a:t>
            </a:r>
            <a:r>
              <a:rPr lang="en-US" sz="1500" dirty="0" err="1">
                <a:solidFill>
                  <a:srgbClr val="FFFFFF"/>
                </a:solidFill>
                <a:latin typeface="Klavika Medium" charset="0"/>
                <a:ea typeface="Klavika Medium" charset="0"/>
                <a:cs typeface="Klavika Medium" charset="0"/>
                <a:sym typeface="Klavika Medium" charset="0"/>
              </a:rPr>
              <a:t>Voicenote</a:t>
            </a:r>
            <a:endParaRPr lang="en-US" sz="1500" dirty="0">
              <a:solidFill>
                <a:srgbClr val="FFFFFF"/>
              </a:solidFill>
              <a:latin typeface="Klavika Medium" charset="0"/>
              <a:ea typeface="Klavika Medium" charset="0"/>
              <a:cs typeface="Klavika Medium" charset="0"/>
              <a:sym typeface="Klavika Medium" charset="0"/>
            </a:endParaRPr>
          </a:p>
        </p:txBody>
      </p:sp>
      <p:sp>
        <p:nvSpPr>
          <p:cNvPr id="25677" name="Rectangle 77"/>
          <p:cNvSpPr>
            <a:spLocks/>
          </p:cNvSpPr>
          <p:nvPr/>
        </p:nvSpPr>
        <p:spPr bwMode="auto">
          <a:xfrm>
            <a:off x="6938890" y="5248274"/>
            <a:ext cx="1255998" cy="331789"/>
          </a:xfrm>
          <a:prstGeom prst="rect">
            <a:avLst/>
          </a:prstGeom>
          <a:solidFill>
            <a:srgbClr val="3CB4B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500" dirty="0" smtClean="0">
                <a:solidFill>
                  <a:srgbClr val="FFFFFF"/>
                </a:solidFill>
                <a:latin typeface="Klavika Medium" charset="0"/>
                <a:ea typeface="Klavika Medium" charset="0"/>
                <a:cs typeface="Klavika Medium" charset="0"/>
                <a:sym typeface="Klavika Medium" charset="0"/>
              </a:rPr>
              <a:t> </a:t>
            </a:r>
            <a:r>
              <a:rPr lang="en-US" sz="1500" dirty="0" err="1" smtClean="0">
                <a:solidFill>
                  <a:srgbClr val="FFFFFF"/>
                </a:solidFill>
                <a:latin typeface="Klavika Medium" charset="0"/>
                <a:ea typeface="Klavika Medium" charset="0"/>
                <a:cs typeface="Klavika Medium" charset="0"/>
                <a:sym typeface="Klavika Medium" charset="0"/>
              </a:rPr>
              <a:t>Magnetofono</a:t>
            </a:r>
            <a:endParaRPr lang="en-US" sz="1500" dirty="0">
              <a:solidFill>
                <a:srgbClr val="FFFFFF"/>
              </a:solidFill>
              <a:latin typeface="Klavika Medium" charset="0"/>
              <a:ea typeface="Klavika Medium" charset="0"/>
              <a:cs typeface="Klavika Medium" charset="0"/>
              <a:sym typeface="Klavika Medium" charset="0"/>
            </a:endParaRP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3A5F-92F4-0940-AD95-6AEA9C34A63B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28956"/>
          <a:lstStyle/>
          <a:p>
            <a:pPr algn="l"/>
            <a:r>
              <a:rPr lang="en-US" sz="3200" dirty="0" err="1">
                <a:solidFill>
                  <a:srgbClr val="3CB4B1"/>
                </a:solidFill>
                <a:latin typeface="Klavika Light"/>
                <a:ea typeface="Klavika Light" charset="0"/>
                <a:cs typeface="Klavika Light"/>
              </a:rPr>
              <a:t>Cedat</a:t>
            </a:r>
            <a:r>
              <a:rPr lang="en-US" sz="3200" dirty="0">
                <a:solidFill>
                  <a:srgbClr val="3CB4B1"/>
                </a:solidFill>
                <a:latin typeface="Klavika Light"/>
                <a:ea typeface="Klavika Light" charset="0"/>
                <a:cs typeface="Klavika Light"/>
              </a:rPr>
              <a:t> 85 </a:t>
            </a:r>
            <a:r>
              <a:rPr lang="en-US" sz="3200" dirty="0" smtClean="0">
                <a:solidFill>
                  <a:srgbClr val="3CB4B1"/>
                </a:solidFill>
                <a:latin typeface="Klavika Light"/>
                <a:ea typeface="Klavika Light" charset="0"/>
                <a:cs typeface="Klavika Light"/>
              </a:rPr>
              <a:t>– Technology and Services</a:t>
            </a:r>
            <a:endParaRPr lang="en-US" sz="3200" dirty="0">
              <a:solidFill>
                <a:srgbClr val="3CB4B1"/>
              </a:solidFill>
              <a:latin typeface="Klavika Light"/>
              <a:cs typeface="Klavika Ligh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2800" b="0" dirty="0" smtClean="0">
                <a:solidFill>
                  <a:srgbClr val="3CB4B1"/>
                </a:solidFill>
                <a:latin typeface="Klavika"/>
                <a:cs typeface="Klavika"/>
              </a:rPr>
              <a:t>Technology</a:t>
            </a:r>
            <a:endParaRPr lang="it-IT" sz="2800" b="0" dirty="0">
              <a:solidFill>
                <a:srgbClr val="3CB4B1"/>
              </a:solidFill>
              <a:latin typeface="Klavika"/>
              <a:cs typeface="Klavika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Font typeface="Courier New"/>
              <a:buChar char="o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latin typeface="Klavika Light"/>
                <a:ea typeface="Klavika Light" charset="0"/>
                <a:cs typeface="Klavika Light"/>
              </a:rPr>
              <a:t>Call center applications</a:t>
            </a:r>
          </a:p>
          <a:p>
            <a:pPr>
              <a:lnSpc>
                <a:spcPct val="110000"/>
              </a:lnSpc>
              <a:buFont typeface="Courier New"/>
              <a:buChar char="o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latin typeface="Klavika Light"/>
                <a:ea typeface="Klavika Light" charset="0"/>
                <a:cs typeface="Klavika Light"/>
              </a:rPr>
              <a:t>Media applications </a:t>
            </a:r>
          </a:p>
          <a:p>
            <a:pPr>
              <a:lnSpc>
                <a:spcPct val="110000"/>
              </a:lnSpc>
              <a:buFont typeface="Courier New"/>
              <a:buChar char="o"/>
            </a:pPr>
            <a:r>
              <a:rPr lang="en-US" sz="1800" dirty="0" smtClean="0">
                <a:latin typeface="Klavika Light"/>
                <a:ea typeface="Lucida Grande" charset="0"/>
                <a:cs typeface="Klavika Light"/>
              </a:rPr>
              <a:t>Mobile applications</a:t>
            </a:r>
            <a:endParaRPr lang="en-US" sz="1800" dirty="0">
              <a:latin typeface="Klavika Light"/>
              <a:ea typeface="Klavika Light" charset="0"/>
              <a:cs typeface="Klavika Light"/>
            </a:endParaRPr>
          </a:p>
          <a:p>
            <a:pPr>
              <a:lnSpc>
                <a:spcPct val="110000"/>
              </a:lnSpc>
              <a:buFont typeface="Courier New"/>
              <a:buChar char="o"/>
            </a:pPr>
            <a:r>
              <a:rPr lang="en-US" sz="1800" dirty="0" smtClean="0">
                <a:latin typeface="Klavika Light"/>
                <a:ea typeface="Klavika Light" charset="0"/>
                <a:cs typeface="Klavika Light"/>
              </a:rPr>
              <a:t>Applications for professional reporting</a:t>
            </a:r>
            <a:endParaRPr lang="it-IT" sz="1800" dirty="0">
              <a:latin typeface="Klavika Light"/>
              <a:cs typeface="Klavika Ligh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b="0" dirty="0" smtClean="0">
                <a:solidFill>
                  <a:srgbClr val="3CB4B1"/>
                </a:solidFill>
                <a:latin typeface="Klavika"/>
                <a:ea typeface="Klavika Light" charset="0"/>
                <a:cs typeface="Klavika"/>
              </a:rPr>
              <a:t>Professional services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  <a:buFont typeface="Courier New"/>
              <a:buChar char="o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latin typeface="Klavika Light"/>
                <a:ea typeface="Klavika Light" charset="0"/>
                <a:cs typeface="Klavika Light"/>
              </a:rPr>
              <a:t>Excellence in professional reporting.</a:t>
            </a:r>
          </a:p>
          <a:p>
            <a:pPr>
              <a:lnSpc>
                <a:spcPct val="110000"/>
              </a:lnSpc>
              <a:buFont typeface="Courier New"/>
              <a:buChar char="o"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latin typeface="Klavika Light"/>
                <a:ea typeface="Klavika Light" charset="0"/>
                <a:cs typeface="Klavika Light"/>
              </a:rPr>
              <a:t>Building High Performance Speech-to-Text System.</a:t>
            </a:r>
          </a:p>
          <a:p>
            <a:pPr>
              <a:lnSpc>
                <a:spcPct val="110000"/>
              </a:lnSpc>
              <a:buFont typeface="Courier New"/>
              <a:buChar char="o"/>
            </a:pPr>
            <a:r>
              <a:rPr lang="en-US" sz="1800" dirty="0" smtClean="0">
                <a:latin typeface="Klavika Light"/>
                <a:ea typeface="Lucida Grande" charset="0"/>
                <a:cs typeface="Klavika Light"/>
              </a:rPr>
              <a:t>Language and d</a:t>
            </a:r>
            <a:r>
              <a:rPr lang="en-US" sz="1800" dirty="0" smtClean="0">
                <a:latin typeface="Klavika Light"/>
                <a:ea typeface="Klavika Light" charset="0"/>
                <a:cs typeface="Klavika Light"/>
              </a:rPr>
              <a:t>omain customization for speaker independent automatic speech recognition system.</a:t>
            </a:r>
          </a:p>
          <a:p>
            <a:pPr>
              <a:lnSpc>
                <a:spcPct val="110000"/>
              </a:lnSpc>
              <a:buFont typeface="Courier New"/>
              <a:buChar char="o"/>
            </a:pPr>
            <a:r>
              <a:rPr lang="en-US" sz="1800" dirty="0" smtClean="0">
                <a:latin typeface="Klavika Light"/>
                <a:ea typeface="Klavika Light" charset="0"/>
                <a:cs typeface="Klavika Light"/>
              </a:rPr>
              <a:t>Qualified training for professional use of speaker dependent speech recognition software.</a:t>
            </a:r>
            <a:endParaRPr lang="en-US" sz="1800" dirty="0" smtClean="0">
              <a:solidFill>
                <a:schemeClr val="tx1">
                  <a:lumMod val="95000"/>
                </a:schemeClr>
              </a:solidFill>
              <a:latin typeface="Klavika Light"/>
              <a:ea typeface="Lucida Grande" charset="0"/>
              <a:cs typeface="Klavika Light"/>
            </a:endParaRPr>
          </a:p>
          <a:p>
            <a:endParaRPr lang="it-IT" sz="1800" dirty="0">
              <a:latin typeface="Klavika Light"/>
              <a:cs typeface="Klavika Light"/>
            </a:endParaRPr>
          </a:p>
        </p:txBody>
      </p:sp>
      <p:pic>
        <p:nvPicPr>
          <p:cNvPr id="29699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12" y="6202363"/>
            <a:ext cx="1000857" cy="43815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29701" name="Rectangle 5"/>
          <p:cNvSpPr>
            <a:spLocks/>
          </p:cNvSpPr>
          <p:nvPr/>
        </p:nvSpPr>
        <p:spPr bwMode="auto">
          <a:xfrm>
            <a:off x="306265" y="3998794"/>
            <a:ext cx="8573965" cy="189703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3528" bIns="38100"/>
          <a:lstStyle/>
          <a:p>
            <a:pPr marL="133350" indent="-133350" algn="l">
              <a:lnSpc>
                <a:spcPct val="110000"/>
              </a:lnSpc>
              <a:buFont typeface="Wingdings" pitchFamily="2" charset="2"/>
              <a:buChar char="q"/>
            </a:pPr>
            <a:endParaRPr lang="en-US" dirty="0" smtClean="0">
              <a:solidFill>
                <a:srgbClr val="414141"/>
              </a:solidFill>
              <a:latin typeface="ヒラギノ角ゴ ProN W3" charset="0"/>
              <a:sym typeface="ヒラギノ角ゴ ProN W3" charset="0"/>
            </a:endParaRPr>
          </a:p>
          <a:p>
            <a:pPr marL="133350" indent="-133350" algn="l">
              <a:lnSpc>
                <a:spcPct val="110000"/>
              </a:lnSpc>
              <a:buFont typeface="Wingdings" pitchFamily="2" charset="2"/>
              <a:buChar char="q"/>
            </a:pPr>
            <a:endParaRPr lang="en-US" dirty="0" smtClean="0">
              <a:solidFill>
                <a:srgbClr val="414141"/>
              </a:solidFill>
              <a:latin typeface="ヒラギノ角ゴ ProN W3" charset="0"/>
              <a:sym typeface="ヒラギノ角ゴ ProN W3" charset="0"/>
            </a:endParaRPr>
          </a:p>
        </p:txBody>
      </p:sp>
      <p:sp>
        <p:nvSpPr>
          <p:cNvPr id="14" name="Rectangle 1"/>
          <p:cNvSpPr>
            <a:spLocks/>
          </p:cNvSpPr>
          <p:nvPr/>
        </p:nvSpPr>
        <p:spPr bwMode="auto">
          <a:xfrm>
            <a:off x="3166697" y="6375400"/>
            <a:ext cx="3288016" cy="18466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 smtClean="0">
                <a:ea typeface="Klavika Light" charset="0"/>
                <a:cs typeface="Klavika Light" charset="0"/>
              </a:rPr>
              <a:t>ITU Workshop 2013 -  Making media accessible to all</a:t>
            </a:r>
            <a:endParaRPr lang="en-US" sz="1200" dirty="0">
              <a:ea typeface="Klavika Light" charset="0"/>
              <a:cs typeface="Klavika Light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3A5F-92F4-0940-AD95-6AEA9C34A63B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0323" y="264055"/>
            <a:ext cx="8639908" cy="635000"/>
          </a:xfrm>
          <a:ln/>
        </p:spPr>
        <p:txBody>
          <a:bodyPr rIns="28956"/>
          <a:lstStyle/>
          <a:p>
            <a:pPr algn="l"/>
            <a:r>
              <a:rPr lang="en-US" sz="3200" dirty="0" err="1">
                <a:solidFill>
                  <a:srgbClr val="3CB4B1"/>
                </a:solidFill>
                <a:latin typeface="Klavika Light"/>
                <a:ea typeface="Klavika Light" charset="0"/>
                <a:cs typeface="Klavika Light"/>
              </a:rPr>
              <a:t>Cedat</a:t>
            </a:r>
            <a:r>
              <a:rPr lang="en-US" sz="3200" dirty="0">
                <a:solidFill>
                  <a:srgbClr val="3CB4B1"/>
                </a:solidFill>
                <a:latin typeface="Klavika Light"/>
                <a:ea typeface="Klavika Light" charset="0"/>
                <a:cs typeface="Klavika Light"/>
              </a:rPr>
              <a:t> 85 - main customers</a:t>
            </a:r>
            <a:endParaRPr lang="en-US" sz="3200" dirty="0">
              <a:solidFill>
                <a:srgbClr val="3CB4B1"/>
              </a:solidFill>
              <a:latin typeface="Klavika Light"/>
              <a:cs typeface="Klavika Light"/>
            </a:endParaRPr>
          </a:p>
        </p:txBody>
      </p:sp>
      <p:pic>
        <p:nvPicPr>
          <p:cNvPr id="26627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12" y="6202363"/>
            <a:ext cx="1000857" cy="43815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192" y="4591051"/>
            <a:ext cx="515815" cy="99377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2187575"/>
            <a:ext cx="663819" cy="68897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090" y="1971676"/>
            <a:ext cx="659423" cy="68897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66697" y="2159000"/>
            <a:ext cx="638908" cy="77152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26632" name="Picture 8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41635" y="3233739"/>
            <a:ext cx="1184031" cy="31432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26633" name="Picture 9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9099" y="2868614"/>
            <a:ext cx="515815" cy="73025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26634" name="Picture 10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32031" y="2122487"/>
            <a:ext cx="530469" cy="808038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26635" name="Picture 11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22981" y="4910137"/>
            <a:ext cx="857250" cy="522288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26636" name="Picture 12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12673" y="2601913"/>
            <a:ext cx="867508" cy="4572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26637" name="Picture 13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348155" y="1966913"/>
            <a:ext cx="593480" cy="865187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26638" name="Rectangle 14"/>
          <p:cNvSpPr>
            <a:spLocks/>
          </p:cNvSpPr>
          <p:nvPr/>
        </p:nvSpPr>
        <p:spPr bwMode="auto">
          <a:xfrm>
            <a:off x="2400300" y="1584325"/>
            <a:ext cx="262918" cy="15901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25400" tIns="25400" rIns="60350" bIns="25400" anchor="ctr">
            <a:spAutoFit/>
          </a:bodyPr>
          <a:lstStyle/>
          <a:p>
            <a:pPr marL="9525"/>
            <a:r>
              <a:rPr lang="en-US" sz="700">
                <a:solidFill>
                  <a:schemeClr val="tx1"/>
                </a:solidFill>
                <a:ea typeface="Klavika Light" charset="0"/>
                <a:cs typeface="Klavika Light" charset="0"/>
              </a:rPr>
              <a:t>        </a:t>
            </a:r>
          </a:p>
        </p:txBody>
      </p:sp>
      <p:sp>
        <p:nvSpPr>
          <p:cNvPr id="26639" name="Rectangle 15"/>
          <p:cNvSpPr>
            <a:spLocks/>
          </p:cNvSpPr>
          <p:nvPr/>
        </p:nvSpPr>
        <p:spPr bwMode="auto">
          <a:xfrm>
            <a:off x="2665535" y="2462213"/>
            <a:ext cx="58615" cy="139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25400" tIns="25400" rIns="60350" bIns="25400" anchor="ctr"/>
          <a:lstStyle/>
          <a:p>
            <a:pPr marL="9525"/>
            <a:r>
              <a:rPr lang="en-US" sz="700">
                <a:solidFill>
                  <a:schemeClr val="tx1"/>
                </a:solidFill>
                <a:ea typeface="Klavika Light" charset="0"/>
                <a:cs typeface="Klavika Light" charset="0"/>
              </a:rPr>
              <a:t> </a:t>
            </a:r>
          </a:p>
        </p:txBody>
      </p:sp>
      <p:sp>
        <p:nvSpPr>
          <p:cNvPr id="26640" name="Rectangle 16"/>
          <p:cNvSpPr>
            <a:spLocks/>
          </p:cNvSpPr>
          <p:nvPr/>
        </p:nvSpPr>
        <p:spPr bwMode="auto">
          <a:xfrm>
            <a:off x="2445727" y="3935413"/>
            <a:ext cx="158723" cy="15901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25400" tIns="25400" rIns="60350" bIns="25400" anchor="ctr">
            <a:spAutoFit/>
          </a:bodyPr>
          <a:lstStyle/>
          <a:p>
            <a:pPr marL="9525"/>
            <a:r>
              <a:rPr lang="en-US" sz="700">
                <a:solidFill>
                  <a:schemeClr val="tx1"/>
                </a:solidFill>
                <a:ea typeface="Klavika Light" charset="0"/>
                <a:cs typeface="Klavika Light" charset="0"/>
              </a:rPr>
              <a:t>   </a:t>
            </a:r>
          </a:p>
        </p:txBody>
      </p:sp>
      <p:pic>
        <p:nvPicPr>
          <p:cNvPr id="26641" name="Picture 17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1193" y="3733800"/>
            <a:ext cx="854320" cy="62865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26642" name="Picture 18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84173" y="3500439"/>
            <a:ext cx="792773" cy="62865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26643" name="Picture 19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777404" y="1096963"/>
            <a:ext cx="613997" cy="820737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26644" name="Picture 20"/>
          <p:cNvPicPr>
            <a:picLocks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94538" y="3376613"/>
            <a:ext cx="638908" cy="7731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26645" name="Picture 21"/>
          <p:cNvPicPr>
            <a:picLocks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528163" y="4860925"/>
            <a:ext cx="1425820" cy="5715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26646" name="Picture 22"/>
          <p:cNvPicPr>
            <a:picLocks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380035" y="3886201"/>
            <a:ext cx="1459523" cy="550863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26647" name="Picture 23"/>
          <p:cNvPicPr>
            <a:picLocks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111262" y="2230439"/>
            <a:ext cx="734158" cy="53657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26648" name="Picture 24"/>
          <p:cNvPicPr>
            <a:picLocks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047392" y="3132139"/>
            <a:ext cx="715108" cy="68262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26649" name="Picture 25"/>
          <p:cNvPicPr>
            <a:picLocks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241073" y="2159000"/>
            <a:ext cx="662354" cy="74295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26650" name="Picture 26"/>
          <p:cNvPicPr>
            <a:picLocks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047392" y="4724400"/>
            <a:ext cx="964223" cy="70802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26651" name="Picture 27"/>
          <p:cNvPicPr>
            <a:picLocks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443904" y="3022600"/>
            <a:ext cx="514350" cy="6858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26652" name="Picture 28"/>
          <p:cNvPicPr>
            <a:picLocks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374424" y="3095625"/>
            <a:ext cx="1016977" cy="579438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26653" name="Picture 29"/>
          <p:cNvPicPr>
            <a:picLocks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6612549" y="3990976"/>
            <a:ext cx="1285142" cy="60007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26654" name="Picture 30"/>
          <p:cNvPicPr>
            <a:picLocks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2969894" y="4559301"/>
            <a:ext cx="693127" cy="97155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26655" name="Picture 31"/>
          <p:cNvPicPr>
            <a:picLocks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2011973" y="3935413"/>
            <a:ext cx="712177" cy="5715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26656" name="Picture 32"/>
          <p:cNvPicPr>
            <a:picLocks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1085850" y="4733925"/>
            <a:ext cx="413238" cy="6985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26657" name="Picture 33"/>
          <p:cNvPicPr>
            <a:picLocks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2096232" y="4733925"/>
            <a:ext cx="476250" cy="81597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26658" name="Picture 34"/>
          <p:cNvPicPr>
            <a:picLocks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1250705" y="3416300"/>
            <a:ext cx="496766" cy="73342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26659" name="Picture 35"/>
          <p:cNvPicPr>
            <a:picLocks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4196862" y="1265239"/>
            <a:ext cx="2044211" cy="5048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6660" name="Picture 36"/>
          <p:cNvPicPr>
            <a:picLocks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7612673" y="1871664"/>
            <a:ext cx="1364273" cy="357188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26661" name="Picture 37"/>
          <p:cNvPicPr>
            <a:picLocks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488705" y="977899"/>
            <a:ext cx="1607527" cy="939801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26662" name="Picture 38"/>
          <p:cNvPicPr>
            <a:picLocks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2381250" y="1265239"/>
            <a:ext cx="1488831" cy="60642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40" name="Rectangle 1"/>
          <p:cNvSpPr>
            <a:spLocks/>
          </p:cNvSpPr>
          <p:nvPr/>
        </p:nvSpPr>
        <p:spPr bwMode="auto">
          <a:xfrm>
            <a:off x="3166697" y="6375400"/>
            <a:ext cx="3288016" cy="18466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 smtClean="0">
                <a:ea typeface="Klavika Light" charset="0"/>
                <a:cs typeface="Klavika Light" charset="0"/>
              </a:rPr>
              <a:t>ITU Workshop 2013 -  Making media accessible to all</a:t>
            </a:r>
            <a:endParaRPr lang="en-US" sz="1200" dirty="0">
              <a:ea typeface="Klavika Light" charset="0"/>
              <a:cs typeface="Klavika Light" charset="0"/>
            </a:endParaRP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3A5F-92F4-0940-AD95-6AEA9C34A63B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0323" y="255588"/>
            <a:ext cx="8639908" cy="635000"/>
          </a:xfrm>
          <a:ln/>
        </p:spPr>
        <p:txBody>
          <a:bodyPr rIns="28956"/>
          <a:lstStyle/>
          <a:p>
            <a:pPr algn="l"/>
            <a:r>
              <a:rPr lang="en-US" sz="3200">
                <a:solidFill>
                  <a:srgbClr val="3CB4B1"/>
                </a:solidFill>
                <a:latin typeface="Klavika Light"/>
                <a:ea typeface="Klavika Light" charset="0"/>
                <a:cs typeface="Klavika Light"/>
              </a:rPr>
              <a:t>Cedat 85 - ASR Technology</a:t>
            </a:r>
            <a:endParaRPr lang="en-US" sz="3200">
              <a:solidFill>
                <a:srgbClr val="3CB4B1"/>
              </a:solidFill>
              <a:latin typeface="Klavika Light"/>
              <a:cs typeface="Klavika Light"/>
            </a:endParaRPr>
          </a:p>
        </p:txBody>
      </p:sp>
      <p:pic>
        <p:nvPicPr>
          <p:cNvPr id="29699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12" y="6202363"/>
            <a:ext cx="1000857" cy="43815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29700" name="Rectangle 4"/>
          <p:cNvSpPr>
            <a:spLocks/>
          </p:cNvSpPr>
          <p:nvPr/>
        </p:nvSpPr>
        <p:spPr bwMode="auto">
          <a:xfrm>
            <a:off x="500397" y="1617132"/>
            <a:ext cx="2391508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3000" dirty="0">
                <a:solidFill>
                  <a:schemeClr val="tx1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Functionality</a:t>
            </a:r>
          </a:p>
        </p:txBody>
      </p:sp>
      <p:sp>
        <p:nvSpPr>
          <p:cNvPr id="29702" name="Rectangle 6"/>
          <p:cNvSpPr>
            <a:spLocks/>
          </p:cNvSpPr>
          <p:nvPr/>
        </p:nvSpPr>
        <p:spPr bwMode="auto">
          <a:xfrm>
            <a:off x="4060049" y="1282890"/>
            <a:ext cx="4820182" cy="127281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Klavika Light"/>
                <a:ea typeface="Klavika Bold" charset="0"/>
                <a:cs typeface="Klavika Light"/>
                <a:sym typeface="Klavika Bold" charset="0"/>
              </a:rPr>
              <a:t>Speech-to-Text automatically transforms human conversations in text and makes unstructured speech content available for analysis, search, interaction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-327902" y="3658489"/>
            <a:ext cx="4583723" cy="1333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r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Klavika Light"/>
                <a:ea typeface="Klavika Bold" charset="0"/>
                <a:cs typeface="Klavika Light"/>
                <a:sym typeface="Klavika Bold" charset="0"/>
              </a:rPr>
              <a:t>Speaker independence </a:t>
            </a:r>
          </a:p>
          <a:p>
            <a:pPr algn="r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Klavika Light"/>
                <a:ea typeface="Klavika Bold" charset="0"/>
                <a:cs typeface="Klavika Light"/>
                <a:sym typeface="Klavika Bold" charset="0"/>
              </a:rPr>
              <a:t>Natural Language </a:t>
            </a:r>
          </a:p>
          <a:p>
            <a:pPr algn="r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Klavika Light"/>
                <a:ea typeface="Klavika Bold" charset="0"/>
                <a:cs typeface="Klavika Light"/>
                <a:sym typeface="Klavika Bold" charset="0"/>
              </a:rPr>
              <a:t>Very large vocabulary (300k+ words)</a:t>
            </a:r>
          </a:p>
          <a:p>
            <a:pPr algn="r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Klavika Light"/>
                <a:ea typeface="Klavika Bold" charset="0"/>
                <a:cs typeface="Klavika Light"/>
                <a:sym typeface="Klavika Bold" charset="0"/>
              </a:rPr>
              <a:t>Robust speech recognition</a:t>
            </a:r>
          </a:p>
        </p:txBody>
      </p:sp>
      <p:sp>
        <p:nvSpPr>
          <p:cNvPr id="29704" name="Rectangle 8"/>
          <p:cNvSpPr>
            <a:spLocks/>
          </p:cNvSpPr>
          <p:nvPr/>
        </p:nvSpPr>
        <p:spPr bwMode="auto">
          <a:xfrm>
            <a:off x="6239899" y="4165487"/>
            <a:ext cx="2050241" cy="49244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Challenges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891905" y="1471790"/>
            <a:ext cx="997707" cy="778301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92D050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4408227" y="4061460"/>
            <a:ext cx="1514901" cy="820457"/>
          </a:xfrm>
          <a:prstGeom prst="lef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 1"/>
          <p:cNvSpPr>
            <a:spLocks/>
          </p:cNvSpPr>
          <p:nvPr/>
        </p:nvSpPr>
        <p:spPr bwMode="auto">
          <a:xfrm>
            <a:off x="3166697" y="6375400"/>
            <a:ext cx="3288016" cy="18466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 smtClean="0">
                <a:ea typeface="Klavika Light" charset="0"/>
                <a:cs typeface="Klavika Light" charset="0"/>
              </a:rPr>
              <a:t>ITU Workshop 2013 -  Making media accessible to all</a:t>
            </a:r>
            <a:endParaRPr lang="en-US" sz="1200" dirty="0">
              <a:ea typeface="Klavika Light" charset="0"/>
              <a:cs typeface="Klavika Light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3A5F-92F4-0940-AD95-6AEA9C34A63B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25" y="12161"/>
            <a:ext cx="8229601" cy="1143000"/>
          </a:xfrm>
        </p:spPr>
        <p:txBody>
          <a:bodyPr>
            <a:normAutofit/>
          </a:bodyPr>
          <a:lstStyle/>
          <a:p>
            <a:pPr algn="l"/>
            <a:r>
              <a:rPr lang="it-IT" sz="3200" dirty="0" smtClean="0">
                <a:solidFill>
                  <a:srgbClr val="3CB4B1"/>
                </a:solidFill>
                <a:latin typeface="Klavika Light"/>
                <a:cs typeface="Klavika Light"/>
              </a:rPr>
              <a:t>Languages for ASR</a:t>
            </a:r>
            <a:endParaRPr lang="it-IT" sz="3200" dirty="0">
              <a:solidFill>
                <a:srgbClr val="3CB4B1"/>
              </a:solidFill>
              <a:latin typeface="Klavika Light"/>
              <a:cs typeface="Klavika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9567"/>
            <a:ext cx="8229600" cy="2822893"/>
          </a:xfrm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it-IT" sz="2800" dirty="0" smtClean="0">
                <a:solidFill>
                  <a:schemeClr val="tx1">
                    <a:lumMod val="75000"/>
                  </a:schemeClr>
                </a:solidFill>
                <a:latin typeface="Klavika Light"/>
                <a:cs typeface="Klavika Light"/>
              </a:rPr>
              <a:t>Already available</a:t>
            </a:r>
          </a:p>
          <a:p>
            <a:endParaRPr lang="it-IT" sz="2800" dirty="0" smtClean="0">
              <a:latin typeface="Klavika Light"/>
              <a:cs typeface="Klavika Light"/>
            </a:endParaRPr>
          </a:p>
          <a:p>
            <a:endParaRPr lang="it-IT" sz="2800" dirty="0" smtClean="0">
              <a:latin typeface="Klavika Light"/>
              <a:cs typeface="Klavika Light"/>
            </a:endParaRPr>
          </a:p>
          <a:p>
            <a:endParaRPr lang="it-IT" sz="2800" dirty="0" smtClean="0">
              <a:latin typeface="Klavika Light"/>
              <a:cs typeface="Klavika Light"/>
            </a:endParaRPr>
          </a:p>
        </p:txBody>
      </p:sp>
      <p:pic>
        <p:nvPicPr>
          <p:cNvPr id="7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4429" y="3794345"/>
            <a:ext cx="898503" cy="61951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10" name="Picture 1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7340" y="3822944"/>
            <a:ext cx="928486" cy="62994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4429" y="2714677"/>
            <a:ext cx="898503" cy="613296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90015" y="2699437"/>
            <a:ext cx="919045" cy="619516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14" name="Picture 1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4775" y="3794345"/>
            <a:ext cx="919045" cy="629939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16" name="Picture 10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612" y="6202363"/>
            <a:ext cx="1000857" cy="43815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13" name="Rectangle 1"/>
          <p:cNvSpPr>
            <a:spLocks/>
          </p:cNvSpPr>
          <p:nvPr/>
        </p:nvSpPr>
        <p:spPr bwMode="auto">
          <a:xfrm>
            <a:off x="3166697" y="6375400"/>
            <a:ext cx="3288016" cy="18466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 smtClean="0">
                <a:ea typeface="Klavika Light" charset="0"/>
                <a:cs typeface="Klavika Light" charset="0"/>
              </a:rPr>
              <a:t>ITU Workshop 2013 -  Making media accessible to all</a:t>
            </a:r>
            <a:endParaRPr lang="en-US" sz="1200" dirty="0">
              <a:ea typeface="Klavika Light" charset="0"/>
              <a:cs typeface="Klavika Light" charset="0"/>
            </a:endParaRPr>
          </a:p>
        </p:txBody>
      </p:sp>
      <p:pic>
        <p:nvPicPr>
          <p:cNvPr id="14338" name="Picture 2" descr="http://www.faqs.org/docs/factbook/flags/fr-lgflag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51928" y="2714677"/>
            <a:ext cx="919942" cy="61329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340" name="Picture 4" descr="http://wallpaperspoints.com/wp-content/uploads/2013/06/USA-flag-download-hd-wallpapers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74958" y="2714677"/>
            <a:ext cx="928487" cy="6195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342" name="Picture 6" descr="http://southafricafifaworldcup2010.files.wordpress.com/2010/04/netherlands-flag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42596" y="3822944"/>
            <a:ext cx="929274" cy="6195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3A5F-92F4-0940-AD95-6AEA9C34A63B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9866" y="1519239"/>
            <a:ext cx="6186854" cy="4351337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240323" y="257175"/>
            <a:ext cx="8639908" cy="635000"/>
          </a:xfrm>
          <a:ln/>
        </p:spPr>
        <p:txBody>
          <a:bodyPr rIns="28956"/>
          <a:lstStyle/>
          <a:p>
            <a:pPr algn="l"/>
            <a:r>
              <a:rPr lang="en-US" sz="3200">
                <a:solidFill>
                  <a:srgbClr val="3CB4B1"/>
                </a:solidFill>
                <a:latin typeface="Klavika Light"/>
                <a:ea typeface="Klavika Light" charset="0"/>
                <a:cs typeface="Klavika Light"/>
              </a:rPr>
              <a:t>Cedat 85 Technology Applications</a:t>
            </a:r>
            <a:endParaRPr lang="en-US" sz="3200">
              <a:solidFill>
                <a:srgbClr val="3CB4B1"/>
              </a:solidFill>
              <a:latin typeface="Klavika Light"/>
              <a:cs typeface="Klavika Light"/>
            </a:endParaRPr>
          </a:p>
        </p:txBody>
      </p:sp>
      <p:sp>
        <p:nvSpPr>
          <p:cNvPr id="30724" name="Rectangle 4"/>
          <p:cNvSpPr>
            <a:spLocks/>
          </p:cNvSpPr>
          <p:nvPr/>
        </p:nvSpPr>
        <p:spPr bwMode="auto">
          <a:xfrm>
            <a:off x="451339" y="2133600"/>
            <a:ext cx="1001261" cy="26674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25400" tIns="25400" rIns="60350" bIns="25400">
            <a:spAutoFit/>
          </a:bodyPr>
          <a:lstStyle/>
          <a:p>
            <a:pPr marL="9525" algn="l"/>
            <a:r>
              <a:rPr lang="en-US" sz="1400">
                <a:solidFill>
                  <a:schemeClr val="tx1"/>
                </a:solidFill>
                <a:latin typeface="Klavika" charset="0"/>
                <a:ea typeface="Klavika" charset="0"/>
                <a:cs typeface="Klavika" charset="0"/>
                <a:sym typeface="Klavika" charset="0"/>
              </a:rPr>
              <a:t>Technology</a:t>
            </a:r>
          </a:p>
        </p:txBody>
      </p:sp>
      <p:sp>
        <p:nvSpPr>
          <p:cNvPr id="30725" name="Rectangle 5"/>
          <p:cNvSpPr>
            <a:spLocks/>
          </p:cNvSpPr>
          <p:nvPr/>
        </p:nvSpPr>
        <p:spPr bwMode="auto">
          <a:xfrm>
            <a:off x="508489" y="3482975"/>
            <a:ext cx="732598" cy="26674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25400" tIns="25400" rIns="60350" bIns="25400">
            <a:spAutoFit/>
          </a:bodyPr>
          <a:lstStyle/>
          <a:p>
            <a:pPr marL="9525" algn="l"/>
            <a:r>
              <a:rPr lang="en-US" sz="1400">
                <a:solidFill>
                  <a:schemeClr val="tx1"/>
                </a:solidFill>
                <a:latin typeface="Klavika" charset="0"/>
                <a:ea typeface="Klavika" charset="0"/>
                <a:cs typeface="Klavika" charset="0"/>
                <a:sym typeface="Klavika" charset="0"/>
              </a:rPr>
              <a:t>Markets</a:t>
            </a:r>
          </a:p>
        </p:txBody>
      </p:sp>
      <p:sp>
        <p:nvSpPr>
          <p:cNvPr id="30726" name="Rectangle 6"/>
          <p:cNvSpPr>
            <a:spLocks/>
          </p:cNvSpPr>
          <p:nvPr/>
        </p:nvSpPr>
        <p:spPr bwMode="auto">
          <a:xfrm>
            <a:off x="526074" y="4989513"/>
            <a:ext cx="1062817" cy="26674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25400" tIns="25400" rIns="60350" bIns="25400">
            <a:spAutoFit/>
          </a:bodyPr>
          <a:lstStyle/>
          <a:p>
            <a:pPr marL="9525" algn="l"/>
            <a:r>
              <a:rPr lang="en-US" sz="1400">
                <a:solidFill>
                  <a:schemeClr val="tx1"/>
                </a:solidFill>
                <a:latin typeface="Klavika" charset="0"/>
                <a:ea typeface="Klavika" charset="0"/>
                <a:cs typeface="Klavika" charset="0"/>
                <a:sym typeface="Klavika" charset="0"/>
              </a:rPr>
              <a:t>Applications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647951" y="2051050"/>
            <a:ext cx="1695450" cy="534988"/>
            <a:chOff x="0" y="0"/>
            <a:chExt cx="1157" cy="337"/>
          </a:xfrm>
        </p:grpSpPr>
        <p:pic>
          <p:nvPicPr>
            <p:cNvPr id="30727" name="Picture 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156" cy="337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30728" name="Rectangle 8"/>
            <p:cNvSpPr>
              <a:spLocks/>
            </p:cNvSpPr>
            <p:nvPr/>
          </p:nvSpPr>
          <p:spPr bwMode="auto">
            <a:xfrm>
              <a:off x="5" y="6"/>
              <a:ext cx="1152" cy="24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25400" tIns="25400" rIns="60350" bIns="25400"/>
            <a:lstStyle/>
            <a:p>
              <a:pPr marL="9525">
                <a:spcBef>
                  <a:spcPts val="788"/>
                </a:spcBef>
              </a:pPr>
              <a:r>
                <a:rPr lang="en-US" sz="2600">
                  <a:solidFill>
                    <a:srgbClr val="FFFFFF"/>
                  </a:solidFill>
                  <a:latin typeface="Klavika Bold" charset="0"/>
                  <a:ea typeface="Klavika Bold" charset="0"/>
                  <a:cs typeface="Klavika Bold" charset="0"/>
                  <a:sym typeface="Klavika Bold" charset="0"/>
                </a:rPr>
                <a:t>Cedat 85</a:t>
              </a:r>
              <a:r>
                <a:rPr lang="en-US" sz="2300">
                  <a:solidFill>
                    <a:srgbClr val="FFFFFF"/>
                  </a:solidFill>
                  <a:latin typeface="Klavika Bold" charset="0"/>
                  <a:ea typeface="Klavika Bold" charset="0"/>
                  <a:cs typeface="Klavika Bold" charset="0"/>
                  <a:sym typeface="Klavika Bold" charset="0"/>
                </a:rPr>
                <a:t> </a:t>
              </a:r>
            </a:p>
          </p:txBody>
        </p:sp>
      </p:grpSp>
      <p:pic>
        <p:nvPicPr>
          <p:cNvPr id="30730" name="Picture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12" y="6202363"/>
            <a:ext cx="1000857" cy="43815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30731" name="Rectangle 11"/>
          <p:cNvSpPr>
            <a:spLocks/>
          </p:cNvSpPr>
          <p:nvPr/>
        </p:nvSpPr>
        <p:spPr bwMode="auto">
          <a:xfrm>
            <a:off x="4432789" y="1941513"/>
            <a:ext cx="3012831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25400" tIns="25400" rIns="60350" bIns="25400"/>
          <a:lstStyle/>
          <a:p>
            <a:pPr marL="9525"/>
            <a:r>
              <a:rPr lang="en-US">
                <a:solidFill>
                  <a:srgbClr val="FFFFFF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Speech Recognition</a:t>
            </a:r>
          </a:p>
          <a:p>
            <a:pPr marL="9525"/>
            <a:r>
              <a:rPr lang="en-US">
                <a:solidFill>
                  <a:srgbClr val="FFFFFF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&amp; Transcription </a:t>
            </a:r>
          </a:p>
        </p:txBody>
      </p:sp>
      <p:sp>
        <p:nvSpPr>
          <p:cNvPr id="30732" name="Rectangle 12"/>
          <p:cNvSpPr>
            <a:spLocks/>
          </p:cNvSpPr>
          <p:nvPr/>
        </p:nvSpPr>
        <p:spPr bwMode="auto">
          <a:xfrm>
            <a:off x="7539404" y="1887538"/>
            <a:ext cx="1019908" cy="698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25400" tIns="25400" rIns="60350" bIns="25400"/>
          <a:lstStyle/>
          <a:p>
            <a:pPr marL="9525"/>
            <a:r>
              <a:rPr lang="en-US" sz="1500" dirty="0">
                <a:solidFill>
                  <a:srgbClr val="FFFFFF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Embedded</a:t>
            </a:r>
            <a:endParaRPr lang="en-US" dirty="0">
              <a:solidFill>
                <a:schemeClr val="tx1"/>
              </a:solidFill>
              <a:latin typeface="Klavika" charset="0"/>
              <a:ea typeface="Lucida Grande" charset="0"/>
              <a:cs typeface="Lucida Grande" charset="0"/>
              <a:sym typeface="Klavika" charset="0"/>
            </a:endParaRPr>
          </a:p>
          <a:p>
            <a:pPr marL="9525"/>
            <a:r>
              <a:rPr lang="en-US" sz="1500" dirty="0">
                <a:solidFill>
                  <a:srgbClr val="FFFFFF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Speech</a:t>
            </a:r>
            <a:endParaRPr lang="en-US" dirty="0">
              <a:solidFill>
                <a:schemeClr val="tx1"/>
              </a:solidFill>
              <a:latin typeface="Klavika" charset="0"/>
              <a:ea typeface="Lucida Grande" charset="0"/>
              <a:cs typeface="Lucida Grande" charset="0"/>
              <a:sym typeface="Klavika" charset="0"/>
            </a:endParaRPr>
          </a:p>
          <a:p>
            <a:pPr marL="9525"/>
            <a:r>
              <a:rPr lang="en-US" sz="1500" dirty="0">
                <a:solidFill>
                  <a:srgbClr val="FFFFFF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Interaction</a:t>
            </a:r>
            <a:r>
              <a:rPr lang="en-US" sz="1100" dirty="0">
                <a:solidFill>
                  <a:srgbClr val="FFFFFF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 </a:t>
            </a:r>
          </a:p>
        </p:txBody>
      </p:sp>
      <p:sp>
        <p:nvSpPr>
          <p:cNvPr id="30733" name="Rectangle 13"/>
          <p:cNvSpPr>
            <a:spLocks/>
          </p:cNvSpPr>
          <p:nvPr/>
        </p:nvSpPr>
        <p:spPr bwMode="auto">
          <a:xfrm>
            <a:off x="2702169" y="3322319"/>
            <a:ext cx="1267851" cy="85883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25400" tIns="25400" rIns="60350" bIns="25400"/>
          <a:lstStyle/>
          <a:p>
            <a:pPr marL="9525">
              <a:lnSpc>
                <a:spcPct val="80000"/>
              </a:lnSpc>
            </a:pPr>
            <a:r>
              <a:rPr lang="en-US" dirty="0">
                <a:solidFill>
                  <a:srgbClr val="FFFFFF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Call Center               Speech Analytics </a:t>
            </a:r>
          </a:p>
        </p:txBody>
      </p:sp>
      <p:sp>
        <p:nvSpPr>
          <p:cNvPr id="30734" name="Rectangle 14"/>
          <p:cNvSpPr>
            <a:spLocks/>
          </p:cNvSpPr>
          <p:nvPr/>
        </p:nvSpPr>
        <p:spPr bwMode="auto">
          <a:xfrm>
            <a:off x="4304127" y="3205162"/>
            <a:ext cx="1403253" cy="100647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25400" tIns="25400" rIns="60350" bIns="25400"/>
          <a:lstStyle/>
          <a:p>
            <a:pPr marL="9525">
              <a:lnSpc>
                <a:spcPct val="80000"/>
              </a:lnSpc>
            </a:pPr>
            <a:r>
              <a:rPr lang="en-US" dirty="0">
                <a:solidFill>
                  <a:srgbClr val="FFFFFF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Voice Messaging</a:t>
            </a:r>
          </a:p>
          <a:p>
            <a:pPr marL="9525">
              <a:lnSpc>
                <a:spcPct val="80000"/>
              </a:lnSpc>
            </a:pPr>
            <a:r>
              <a:rPr lang="en-US" dirty="0">
                <a:solidFill>
                  <a:srgbClr val="FFFFFF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Mobile applications</a:t>
            </a:r>
          </a:p>
        </p:txBody>
      </p:sp>
      <p:sp>
        <p:nvSpPr>
          <p:cNvPr id="30735" name="Rectangle 15"/>
          <p:cNvSpPr>
            <a:spLocks/>
          </p:cNvSpPr>
          <p:nvPr/>
        </p:nvSpPr>
        <p:spPr bwMode="auto">
          <a:xfrm>
            <a:off x="5908431" y="3350259"/>
            <a:ext cx="1391529" cy="80803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25400" tIns="25400" rIns="60350" bIns="25400"/>
          <a:lstStyle/>
          <a:p>
            <a:pPr marL="9525">
              <a:lnSpc>
                <a:spcPct val="80000"/>
              </a:lnSpc>
            </a:pPr>
            <a:r>
              <a:rPr lang="en-US" dirty="0">
                <a:solidFill>
                  <a:srgbClr val="FFFFFF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TV &amp; Broadcast</a:t>
            </a:r>
          </a:p>
          <a:p>
            <a:pPr marL="9525">
              <a:lnSpc>
                <a:spcPct val="80000"/>
              </a:lnSpc>
            </a:pPr>
            <a:r>
              <a:rPr lang="en-US" dirty="0">
                <a:solidFill>
                  <a:srgbClr val="FFFFFF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Public sector</a:t>
            </a:r>
          </a:p>
        </p:txBody>
      </p:sp>
      <p:sp>
        <p:nvSpPr>
          <p:cNvPr id="30736" name="Rectangle 16"/>
          <p:cNvSpPr>
            <a:spLocks/>
          </p:cNvSpPr>
          <p:nvPr/>
        </p:nvSpPr>
        <p:spPr bwMode="auto">
          <a:xfrm>
            <a:off x="7538232" y="3403600"/>
            <a:ext cx="1021079" cy="584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25400" tIns="25400" rIns="60350" bIns="25400"/>
          <a:lstStyle/>
          <a:p>
            <a:pPr marL="9525">
              <a:lnSpc>
                <a:spcPct val="80000"/>
              </a:lnSpc>
            </a:pPr>
            <a:r>
              <a:rPr lang="en-US" dirty="0">
                <a:solidFill>
                  <a:srgbClr val="FFFFFF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Assisted</a:t>
            </a:r>
          </a:p>
          <a:p>
            <a:pPr marL="9525">
              <a:lnSpc>
                <a:spcPct val="80000"/>
              </a:lnSpc>
            </a:pPr>
            <a:r>
              <a:rPr lang="en-US" dirty="0">
                <a:solidFill>
                  <a:srgbClr val="FFFFFF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Living</a:t>
            </a:r>
          </a:p>
        </p:txBody>
      </p:sp>
      <p:sp>
        <p:nvSpPr>
          <p:cNvPr id="30737" name="Rectangle 17"/>
          <p:cNvSpPr>
            <a:spLocks/>
          </p:cNvSpPr>
          <p:nvPr/>
        </p:nvSpPr>
        <p:spPr bwMode="auto">
          <a:xfrm>
            <a:off x="2510204" y="4586288"/>
            <a:ext cx="539262" cy="110585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25400" tIns="25400" rIns="60350" bIns="25400"/>
          <a:lstStyle/>
          <a:p>
            <a:pPr marL="9525"/>
            <a:r>
              <a:rPr lang="en-US" sz="1100" dirty="0">
                <a:solidFill>
                  <a:srgbClr val="FFFFFF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Quality </a:t>
            </a:r>
          </a:p>
          <a:p>
            <a:pPr marL="9525"/>
            <a:r>
              <a:rPr lang="en-US" sz="1100" dirty="0" err="1">
                <a:solidFill>
                  <a:srgbClr val="FFFFFF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Moni</a:t>
            </a:r>
            <a:r>
              <a:rPr lang="en-US" sz="1100" dirty="0">
                <a:solidFill>
                  <a:srgbClr val="FFFFFF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-</a:t>
            </a:r>
          </a:p>
          <a:p>
            <a:pPr marL="9525"/>
            <a:r>
              <a:rPr lang="en-US" sz="1100" dirty="0" err="1">
                <a:solidFill>
                  <a:srgbClr val="FFFFFF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toring</a:t>
            </a:r>
            <a:r>
              <a:rPr lang="en-US" sz="1100" dirty="0">
                <a:solidFill>
                  <a:srgbClr val="FFFFFF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, Customer Sat.</a:t>
            </a:r>
          </a:p>
        </p:txBody>
      </p:sp>
      <p:sp>
        <p:nvSpPr>
          <p:cNvPr id="30738" name="Rectangle 18"/>
          <p:cNvSpPr>
            <a:spLocks/>
          </p:cNvSpPr>
          <p:nvPr/>
        </p:nvSpPr>
        <p:spPr bwMode="auto">
          <a:xfrm>
            <a:off x="3124200" y="4751388"/>
            <a:ext cx="492369" cy="685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25400" tIns="25400" rIns="60350" bIns="25400"/>
          <a:lstStyle/>
          <a:p>
            <a:pPr marL="9525"/>
            <a:r>
              <a:rPr lang="en-US" sz="1100" dirty="0">
                <a:solidFill>
                  <a:srgbClr val="FFFFFF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Bus.</a:t>
            </a:r>
          </a:p>
          <a:p>
            <a:pPr marL="9525"/>
            <a:r>
              <a:rPr lang="en-US" sz="1100" dirty="0">
                <a:solidFill>
                  <a:srgbClr val="FFFFFF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Ana-</a:t>
            </a:r>
          </a:p>
          <a:p>
            <a:pPr marL="9525"/>
            <a:r>
              <a:rPr lang="en-US" sz="1100" dirty="0" err="1">
                <a:solidFill>
                  <a:srgbClr val="FFFFFF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lytics</a:t>
            </a:r>
            <a:endParaRPr lang="en-US" sz="1100" dirty="0">
              <a:solidFill>
                <a:srgbClr val="FFFFFF"/>
              </a:solidFill>
              <a:latin typeface="Klavika Bold" charset="0"/>
              <a:ea typeface="Klavika Bold" charset="0"/>
              <a:cs typeface="Klavika Bold" charset="0"/>
              <a:sym typeface="Klavika Bold" charset="0"/>
            </a:endParaRPr>
          </a:p>
        </p:txBody>
      </p:sp>
      <p:sp>
        <p:nvSpPr>
          <p:cNvPr id="30739" name="Rectangle 19"/>
          <p:cNvSpPr>
            <a:spLocks/>
          </p:cNvSpPr>
          <p:nvPr/>
        </p:nvSpPr>
        <p:spPr bwMode="auto">
          <a:xfrm>
            <a:off x="3616569" y="4751388"/>
            <a:ext cx="539262" cy="685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25400" tIns="25400" rIns="60350" bIns="25400"/>
          <a:lstStyle/>
          <a:p>
            <a:pPr marL="9525"/>
            <a:r>
              <a:rPr lang="en-US" sz="1100" dirty="0" err="1">
                <a:solidFill>
                  <a:srgbClr val="FFFFFF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Cus</a:t>
            </a:r>
            <a:r>
              <a:rPr lang="en-US" sz="1100" dirty="0">
                <a:solidFill>
                  <a:srgbClr val="FFFFFF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-</a:t>
            </a:r>
          </a:p>
          <a:p>
            <a:pPr marL="9525"/>
            <a:r>
              <a:rPr lang="en-US" sz="1100" dirty="0" err="1">
                <a:solidFill>
                  <a:srgbClr val="FFFFFF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tomer</a:t>
            </a:r>
            <a:endParaRPr lang="en-US" sz="1100" dirty="0">
              <a:solidFill>
                <a:srgbClr val="FFFFFF"/>
              </a:solidFill>
              <a:latin typeface="Klavika Bold" charset="0"/>
              <a:ea typeface="Klavika Bold" charset="0"/>
              <a:cs typeface="Klavika Bold" charset="0"/>
              <a:sym typeface="Klavika Bold" charset="0"/>
            </a:endParaRPr>
          </a:p>
          <a:p>
            <a:pPr marL="9525"/>
            <a:r>
              <a:rPr lang="en-US" sz="1100" dirty="0">
                <a:solidFill>
                  <a:srgbClr val="FFFFFF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Assistance</a:t>
            </a:r>
          </a:p>
        </p:txBody>
      </p:sp>
      <p:sp>
        <p:nvSpPr>
          <p:cNvPr id="30740" name="Rectangle 20"/>
          <p:cNvSpPr>
            <a:spLocks/>
          </p:cNvSpPr>
          <p:nvPr/>
        </p:nvSpPr>
        <p:spPr bwMode="auto">
          <a:xfrm>
            <a:off x="4171950" y="4919663"/>
            <a:ext cx="539262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25400" tIns="25400" rIns="60350" bIns="25400"/>
          <a:lstStyle/>
          <a:p>
            <a:pPr marL="9525"/>
            <a:r>
              <a:rPr lang="en-US" sz="1100">
                <a:solidFill>
                  <a:srgbClr val="FFFFFF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Social</a:t>
            </a:r>
          </a:p>
          <a:p>
            <a:pPr marL="9525"/>
            <a:r>
              <a:rPr lang="en-US" sz="1100">
                <a:solidFill>
                  <a:srgbClr val="FFFFFF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Web</a:t>
            </a:r>
          </a:p>
        </p:txBody>
      </p:sp>
      <p:sp>
        <p:nvSpPr>
          <p:cNvPr id="30741" name="Rectangle 21"/>
          <p:cNvSpPr>
            <a:spLocks/>
          </p:cNvSpPr>
          <p:nvPr/>
        </p:nvSpPr>
        <p:spPr bwMode="auto">
          <a:xfrm>
            <a:off x="4698023" y="4919663"/>
            <a:ext cx="539262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25400" tIns="25400" rIns="60350" bIns="25400"/>
          <a:lstStyle/>
          <a:p>
            <a:pPr marL="9525"/>
            <a:r>
              <a:rPr lang="en-US" sz="1100">
                <a:solidFill>
                  <a:srgbClr val="FFFFFF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Mail</a:t>
            </a:r>
          </a:p>
          <a:p>
            <a:pPr marL="9525"/>
            <a:r>
              <a:rPr lang="en-US" sz="1100">
                <a:solidFill>
                  <a:srgbClr val="FFFFFF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SMS</a:t>
            </a:r>
          </a:p>
        </p:txBody>
      </p:sp>
      <p:sp>
        <p:nvSpPr>
          <p:cNvPr id="30742" name="Rectangle 22"/>
          <p:cNvSpPr>
            <a:spLocks/>
          </p:cNvSpPr>
          <p:nvPr/>
        </p:nvSpPr>
        <p:spPr bwMode="auto">
          <a:xfrm>
            <a:off x="5823573" y="4919663"/>
            <a:ext cx="539262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25400" tIns="25400" rIns="60350" bIns="25400"/>
          <a:lstStyle/>
          <a:p>
            <a:pPr marL="9525"/>
            <a:r>
              <a:rPr lang="en-US" sz="1100" dirty="0">
                <a:solidFill>
                  <a:srgbClr val="FFFFFF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Ana-</a:t>
            </a:r>
          </a:p>
          <a:p>
            <a:pPr marL="9525"/>
            <a:r>
              <a:rPr lang="en-US" sz="1100" dirty="0" err="1">
                <a:solidFill>
                  <a:srgbClr val="FFFFFF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lytics</a:t>
            </a:r>
            <a:endParaRPr lang="en-US" sz="1100" dirty="0">
              <a:solidFill>
                <a:srgbClr val="FFFFFF"/>
              </a:solidFill>
              <a:latin typeface="Klavika Bold" charset="0"/>
              <a:ea typeface="Klavika Bold" charset="0"/>
              <a:cs typeface="Klavika Bold" charset="0"/>
              <a:sym typeface="Klavika Bold" charset="0"/>
            </a:endParaRPr>
          </a:p>
        </p:txBody>
      </p:sp>
      <p:sp>
        <p:nvSpPr>
          <p:cNvPr id="30743" name="Rectangle 23"/>
          <p:cNvSpPr>
            <a:spLocks/>
          </p:cNvSpPr>
          <p:nvPr/>
        </p:nvSpPr>
        <p:spPr bwMode="auto">
          <a:xfrm>
            <a:off x="6393474" y="4919663"/>
            <a:ext cx="492369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25400" tIns="25400" rIns="60350" bIns="25400"/>
          <a:lstStyle/>
          <a:p>
            <a:pPr marL="9525"/>
            <a:r>
              <a:rPr lang="en-US" sz="1100" dirty="0">
                <a:solidFill>
                  <a:srgbClr val="FFFFFF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Re-</a:t>
            </a:r>
          </a:p>
          <a:p>
            <a:pPr marL="9525"/>
            <a:r>
              <a:rPr lang="en-US" sz="1100" dirty="0" err="1">
                <a:solidFill>
                  <a:srgbClr val="FFFFFF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trieval</a:t>
            </a:r>
            <a:endParaRPr lang="en-US" sz="1100" dirty="0">
              <a:solidFill>
                <a:srgbClr val="FFFFFF"/>
              </a:solidFill>
              <a:latin typeface="Klavika Bold" charset="0"/>
              <a:ea typeface="Klavika Bold" charset="0"/>
              <a:cs typeface="Klavika Bold" charset="0"/>
              <a:sym typeface="Klavika Bold" charset="0"/>
            </a:endParaRPr>
          </a:p>
        </p:txBody>
      </p:sp>
      <p:sp>
        <p:nvSpPr>
          <p:cNvPr id="30744" name="Rectangle 24"/>
          <p:cNvSpPr>
            <a:spLocks/>
          </p:cNvSpPr>
          <p:nvPr/>
        </p:nvSpPr>
        <p:spPr bwMode="auto">
          <a:xfrm>
            <a:off x="6885843" y="4919663"/>
            <a:ext cx="539262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25400" tIns="25400" rIns="60350" bIns="25400"/>
          <a:lstStyle/>
          <a:p>
            <a:pPr marL="9525"/>
            <a:r>
              <a:rPr lang="en-US" sz="1100">
                <a:solidFill>
                  <a:srgbClr val="FFFFFF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Sub-</a:t>
            </a:r>
          </a:p>
          <a:p>
            <a:pPr marL="9525"/>
            <a:r>
              <a:rPr lang="en-US" sz="1100">
                <a:solidFill>
                  <a:srgbClr val="FFFFFF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titling</a:t>
            </a:r>
          </a:p>
        </p:txBody>
      </p:sp>
      <p:sp>
        <p:nvSpPr>
          <p:cNvPr id="30745" name="Rectangle 25"/>
          <p:cNvSpPr>
            <a:spLocks/>
          </p:cNvSpPr>
          <p:nvPr/>
        </p:nvSpPr>
        <p:spPr bwMode="auto">
          <a:xfrm>
            <a:off x="7477272" y="4919663"/>
            <a:ext cx="638028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25400" tIns="25400" rIns="60350" bIns="25400"/>
          <a:lstStyle/>
          <a:p>
            <a:pPr marL="9525"/>
            <a:r>
              <a:rPr lang="en-US" sz="1100" dirty="0">
                <a:solidFill>
                  <a:srgbClr val="FFFFFF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Media</a:t>
            </a:r>
          </a:p>
          <a:p>
            <a:pPr marL="9525"/>
            <a:r>
              <a:rPr lang="en-US" sz="1100" dirty="0">
                <a:solidFill>
                  <a:srgbClr val="FFFFFF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Devices</a:t>
            </a:r>
          </a:p>
        </p:txBody>
      </p:sp>
      <p:sp>
        <p:nvSpPr>
          <p:cNvPr id="30746" name="Rectangle 26"/>
          <p:cNvSpPr>
            <a:spLocks/>
          </p:cNvSpPr>
          <p:nvPr/>
        </p:nvSpPr>
        <p:spPr bwMode="auto">
          <a:xfrm>
            <a:off x="8020050" y="4919663"/>
            <a:ext cx="60667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25400" tIns="25400" rIns="60350" bIns="25400"/>
          <a:lstStyle/>
          <a:p>
            <a:pPr marL="9525"/>
            <a:r>
              <a:rPr lang="en-US" sz="1100" dirty="0">
                <a:solidFill>
                  <a:srgbClr val="FFFFFF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Home</a:t>
            </a:r>
          </a:p>
          <a:p>
            <a:pPr marL="9525"/>
            <a:r>
              <a:rPr lang="en-US" sz="1100" dirty="0">
                <a:solidFill>
                  <a:srgbClr val="FFFFFF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Control</a:t>
            </a:r>
          </a:p>
        </p:txBody>
      </p:sp>
      <p:sp>
        <p:nvSpPr>
          <p:cNvPr id="30747" name="Rectangle 27"/>
          <p:cNvSpPr>
            <a:spLocks/>
          </p:cNvSpPr>
          <p:nvPr/>
        </p:nvSpPr>
        <p:spPr bwMode="auto">
          <a:xfrm>
            <a:off x="5237577" y="4994274"/>
            <a:ext cx="553623" cy="44291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25400" tIns="25400" rIns="60350" bIns="25400"/>
          <a:lstStyle/>
          <a:p>
            <a:pPr marL="9525"/>
            <a:r>
              <a:rPr lang="en-US" sz="1100" dirty="0">
                <a:solidFill>
                  <a:srgbClr val="FFFFFF"/>
                </a:solidFill>
                <a:latin typeface="Klavika Bold" charset="0"/>
                <a:ea typeface="Klavika Bold" charset="0"/>
                <a:cs typeface="Klavika Bold" charset="0"/>
                <a:sym typeface="Klavika Bold" charset="0"/>
              </a:rPr>
              <a:t>Search</a:t>
            </a:r>
          </a:p>
        </p:txBody>
      </p:sp>
      <p:sp>
        <p:nvSpPr>
          <p:cNvPr id="29" name="Rectangle 1"/>
          <p:cNvSpPr>
            <a:spLocks/>
          </p:cNvSpPr>
          <p:nvPr/>
        </p:nvSpPr>
        <p:spPr bwMode="auto">
          <a:xfrm>
            <a:off x="3166697" y="6375400"/>
            <a:ext cx="3288016" cy="18466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 smtClean="0">
                <a:ea typeface="Klavika Light" charset="0"/>
                <a:cs typeface="Klavika Light" charset="0"/>
              </a:rPr>
              <a:t>ITU Workshop 2013 -  Making media accessible to all</a:t>
            </a:r>
            <a:endParaRPr lang="en-US" sz="1200" dirty="0">
              <a:ea typeface="Klavika Light" charset="0"/>
              <a:cs typeface="Klavika Light" charset="0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3A5F-92F4-0940-AD95-6AEA9C34A63B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3CB4B1"/>
                </a:solidFill>
                <a:latin typeface="Klavika Light"/>
                <a:cs typeface="Klavika Light"/>
              </a:rPr>
              <a:t>+VOCE</a:t>
            </a:r>
            <a:r>
              <a:rPr lang="it-IT" dirty="0" smtClean="0">
                <a:solidFill>
                  <a:srgbClr val="3CB4B1"/>
                </a:solidFill>
                <a:latin typeface="Klavika Light"/>
                <a:cs typeface="Klavika Light"/>
              </a:rPr>
              <a:t> </a:t>
            </a:r>
            <a:r>
              <a:rPr lang="it-IT" dirty="0" err="1" smtClean="0">
                <a:solidFill>
                  <a:srgbClr val="3CB4B1"/>
                </a:solidFill>
                <a:latin typeface="Klavika Light"/>
                <a:cs typeface="Klavika Light"/>
              </a:rPr>
              <a:t>Technology</a:t>
            </a:r>
            <a:endParaRPr lang="it-IT" dirty="0">
              <a:solidFill>
                <a:srgbClr val="3CB4B1"/>
              </a:solidFill>
              <a:latin typeface="Klavika Light"/>
              <a:cs typeface="Klavika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120"/>
            <a:ext cx="8229600" cy="29337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9600" dirty="0" err="1" smtClean="0"/>
              <a:t>Automatic</a:t>
            </a:r>
            <a:r>
              <a:rPr lang="it-IT" sz="9600" dirty="0" smtClean="0"/>
              <a:t> </a:t>
            </a:r>
            <a:r>
              <a:rPr lang="it-IT" sz="9600" dirty="0" err="1" smtClean="0"/>
              <a:t>Speech</a:t>
            </a:r>
            <a:r>
              <a:rPr lang="it-IT" sz="9600" dirty="0" smtClean="0"/>
              <a:t> </a:t>
            </a:r>
            <a:r>
              <a:rPr lang="it-IT" sz="9600" dirty="0" err="1" smtClean="0"/>
              <a:t>Recognition</a:t>
            </a:r>
            <a:r>
              <a:rPr lang="it-IT" sz="9600" dirty="0" smtClean="0"/>
              <a:t>      </a:t>
            </a:r>
            <a:r>
              <a:rPr lang="it-IT" sz="9600" dirty="0" smtClean="0">
                <a:solidFill>
                  <a:srgbClr val="C0C0C0"/>
                </a:solidFill>
              </a:rPr>
              <a:t>and</a:t>
            </a:r>
            <a:r>
              <a:rPr lang="it-IT" sz="9600" dirty="0" smtClean="0"/>
              <a:t> </a:t>
            </a:r>
          </a:p>
          <a:p>
            <a:pPr algn="ctr">
              <a:buNone/>
            </a:pPr>
            <a:r>
              <a:rPr lang="it-IT" sz="9600" dirty="0" err="1" smtClean="0"/>
              <a:t>Advanced</a:t>
            </a:r>
            <a:r>
              <a:rPr lang="it-IT" sz="9600" dirty="0" smtClean="0"/>
              <a:t> </a:t>
            </a:r>
            <a:r>
              <a:rPr lang="it-IT" sz="9600" dirty="0" err="1" smtClean="0"/>
              <a:t>search</a:t>
            </a:r>
            <a:r>
              <a:rPr lang="it-IT" sz="9600" dirty="0" smtClean="0"/>
              <a:t> </a:t>
            </a:r>
            <a:r>
              <a:rPr lang="it-IT" sz="9600" dirty="0" err="1" smtClean="0"/>
              <a:t>engine</a:t>
            </a:r>
            <a:r>
              <a:rPr lang="it-IT" sz="9600" dirty="0" smtClean="0"/>
              <a:t>                 </a:t>
            </a:r>
            <a:r>
              <a:rPr lang="it-IT" sz="9600" dirty="0" smtClean="0">
                <a:solidFill>
                  <a:srgbClr val="C0C0C0"/>
                </a:solidFill>
              </a:rPr>
              <a:t>and</a:t>
            </a:r>
          </a:p>
          <a:p>
            <a:pPr algn="ctr">
              <a:buNone/>
            </a:pPr>
            <a:r>
              <a:rPr lang="it-IT" sz="9600" dirty="0" err="1" smtClean="0"/>
              <a:t>Automatic</a:t>
            </a:r>
            <a:r>
              <a:rPr lang="it-IT" sz="9600" dirty="0" smtClean="0"/>
              <a:t> </a:t>
            </a:r>
            <a:r>
              <a:rPr lang="it-IT" sz="9600" dirty="0" err="1" smtClean="0"/>
              <a:t>Indexing</a:t>
            </a:r>
            <a:r>
              <a:rPr lang="it-IT" sz="9600" dirty="0" smtClean="0"/>
              <a:t>                          </a:t>
            </a:r>
            <a:r>
              <a:rPr lang="it-IT" sz="9600" dirty="0" smtClean="0">
                <a:solidFill>
                  <a:srgbClr val="C0C0C0"/>
                </a:solidFill>
              </a:rPr>
              <a:t>and</a:t>
            </a:r>
          </a:p>
          <a:p>
            <a:pPr algn="ctr">
              <a:buNone/>
            </a:pPr>
            <a:r>
              <a:rPr lang="it-IT" sz="9600" dirty="0" smtClean="0"/>
              <a:t>Web </a:t>
            </a:r>
            <a:r>
              <a:rPr lang="it-IT" sz="9600" dirty="0" err="1" smtClean="0"/>
              <a:t>technologies</a:t>
            </a:r>
            <a:r>
              <a:rPr lang="it-IT" sz="9600" dirty="0" smtClean="0"/>
              <a:t>                                 </a:t>
            </a:r>
            <a:r>
              <a:rPr lang="it-IT" sz="10000" dirty="0" smtClean="0">
                <a:solidFill>
                  <a:srgbClr val="C0C0C0"/>
                </a:solidFill>
              </a:rPr>
              <a:t>=</a:t>
            </a:r>
            <a:endParaRPr lang="it-IT" sz="9600" dirty="0" smtClean="0">
              <a:solidFill>
                <a:srgbClr val="C0C0C0"/>
              </a:solidFill>
            </a:endParaRPr>
          </a:p>
        </p:txBody>
      </p:sp>
      <p:pic>
        <p:nvPicPr>
          <p:cNvPr id="5" name="Picture 1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12" y="6202363"/>
            <a:ext cx="1000857" cy="43815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/>
          </p:cNvSpPr>
          <p:nvPr/>
        </p:nvSpPr>
        <p:spPr bwMode="auto">
          <a:xfrm>
            <a:off x="3166697" y="6375400"/>
            <a:ext cx="3288016" cy="18466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 smtClean="0">
                <a:ea typeface="Klavika Light" charset="0"/>
                <a:cs typeface="Klavika Light" charset="0"/>
              </a:rPr>
              <a:t>ITU Workshop 2013 -  Making media accessible to all</a:t>
            </a:r>
            <a:endParaRPr lang="en-US" sz="1200" dirty="0">
              <a:ea typeface="Klavika Light" charset="0"/>
              <a:cs typeface="Klavika Light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 flipV="1">
            <a:off x="1097280" y="4191000"/>
            <a:ext cx="6781800" cy="38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609600" y="4530328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800" dirty="0" smtClean="0">
                <a:solidFill>
                  <a:srgbClr val="3CB4B1"/>
                </a:solidFill>
                <a:latin typeface="Klavika Light"/>
                <a:ea typeface="+mj-ea"/>
                <a:cs typeface="Klavika Light"/>
              </a:rPr>
              <a:t>Ability to manage SPEECH as if it </a:t>
            </a:r>
            <a:r>
              <a:rPr lang="it-IT" sz="2800" smtClean="0">
                <a:solidFill>
                  <a:srgbClr val="3CB4B1"/>
                </a:solidFill>
                <a:latin typeface="Klavika Light"/>
                <a:ea typeface="+mj-ea"/>
                <a:cs typeface="Klavika Light"/>
              </a:rPr>
              <a:t>were TEXT!</a:t>
            </a:r>
            <a:endParaRPr lang="it-IT" sz="2800" dirty="0" smtClean="0">
              <a:solidFill>
                <a:srgbClr val="3CB4B1"/>
              </a:solidFill>
              <a:latin typeface="Klavika Light"/>
              <a:ea typeface="+mj-ea"/>
              <a:cs typeface="Klavika Ligh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3A5F-92F4-0940-AD95-6AEA9C34A63B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</a:t>
            </a:r>
            <a:endParaRPr lang="it-IT" dirty="0"/>
          </a:p>
        </p:txBody>
      </p:sp>
      <p:pic>
        <p:nvPicPr>
          <p:cNvPr id="5" name="Content Placeholder 4" descr="Figura5_UnitedNationsConStatistich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2469" y="1615440"/>
            <a:ext cx="6537959" cy="432816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3A5F-92F4-0940-AD95-6AEA9C34A63B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6" name="Picture 5" descr="mediamonitor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320" y="193856"/>
            <a:ext cx="2857500" cy="12237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0" y="629612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ea typeface="Klavika Light" charset="0"/>
                <a:cs typeface="Klavika Light" charset="0"/>
              </a:rPr>
              <a:t>ITU Workshop 2013 -  Making media accessible to all</a:t>
            </a:r>
            <a:endParaRPr lang="en-US" sz="1200" dirty="0">
              <a:ea typeface="Klavika Light" charset="0"/>
              <a:cs typeface="Klavika Light" charset="0"/>
            </a:endParaRPr>
          </a:p>
        </p:txBody>
      </p:sp>
      <p:pic>
        <p:nvPicPr>
          <p:cNvPr id="8" name="Picture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12" y="6202363"/>
            <a:ext cx="1000857" cy="43815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9" name="Picture 8" descr="LTI2013-AwardWinners-Smal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235" y="949643"/>
            <a:ext cx="1556385" cy="1139274"/>
          </a:xfrm>
          <a:prstGeom prst="rect">
            <a:avLst/>
          </a:prstGeom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D76FBD330F8549B24B8BDC1DECE949" ma:contentTypeVersion="1" ma:contentTypeDescription="Create a new document." ma:contentTypeScope="" ma:versionID="c02a5de1bf77c1d2fb5a212577086e2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345722d146e7751d163e781f97691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7FDEFD-8A12-42D3-A379-D32835FBA3E0}"/>
</file>

<file path=customXml/itemProps2.xml><?xml version="1.0" encoding="utf-8"?>
<ds:datastoreItem xmlns:ds="http://schemas.openxmlformats.org/officeDocument/2006/customXml" ds:itemID="{7826CC13-3064-43AA-875D-35183C0165BF}"/>
</file>

<file path=customXml/itemProps3.xml><?xml version="1.0" encoding="utf-8"?>
<ds:datastoreItem xmlns:ds="http://schemas.openxmlformats.org/officeDocument/2006/customXml" ds:itemID="{219EF825-763E-48D7-B5E5-6CE1B955A2B6}"/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740</Words>
  <Application>Microsoft Office PowerPoint</Application>
  <PresentationFormat>On-screen Show (4:3)</PresentationFormat>
  <Paragraphs>190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Tema di Office</vt:lpstr>
      <vt:lpstr>Slide 1</vt:lpstr>
      <vt:lpstr>Cedat 85 - milestones</vt:lpstr>
      <vt:lpstr>Cedat 85 – Technology and Services</vt:lpstr>
      <vt:lpstr>Cedat 85 - main customers</vt:lpstr>
      <vt:lpstr>Cedat 85 - ASR Technology</vt:lpstr>
      <vt:lpstr>Languages for ASR</vt:lpstr>
      <vt:lpstr>Cedat 85 Technology Applications</vt:lpstr>
      <vt:lpstr>+VOCE Technology</vt:lpstr>
      <vt:lpstr>  </vt:lpstr>
      <vt:lpstr>How +VOCE MediaMonitor works</vt:lpstr>
      <vt:lpstr>Searching by metadata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gianluigi</dc:creator>
  <cp:lastModifiedBy>Maria</cp:lastModifiedBy>
  <cp:revision>128</cp:revision>
  <dcterms:created xsi:type="dcterms:W3CDTF">2013-06-19T21:58:44Z</dcterms:created>
  <dcterms:modified xsi:type="dcterms:W3CDTF">2013-11-08T12:55:05Z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0x0101009BD76FBD330F8549B24B8BDC1DECE949</vt:lpwstr>
  </property>
</Properties>
</file>