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412" r:id="rId5"/>
    <p:sldId id="415" r:id="rId6"/>
    <p:sldId id="413" r:id="rId7"/>
    <p:sldId id="414" r:id="rId8"/>
    <p:sldId id="418" r:id="rId9"/>
    <p:sldId id="419" r:id="rId10"/>
    <p:sldId id="420" r:id="rId11"/>
    <p:sldId id="417" r:id="rId12"/>
  </p:sldIdLst>
  <p:sldSz cx="9144000" cy="6858000" type="screen4x3"/>
  <p:notesSz cx="6669088" cy="9928225"/>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438A"/>
    <a:srgbClr val="000066"/>
    <a:srgbClr val="FF3300"/>
    <a:srgbClr val="525152"/>
    <a:srgbClr val="0099CC"/>
    <a:srgbClr val="33CCFF"/>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142" autoAdjust="0"/>
    <p:restoredTop sz="91181" autoAdjust="0"/>
  </p:normalViewPr>
  <p:slideViewPr>
    <p:cSldViewPr>
      <p:cViewPr varScale="1">
        <p:scale>
          <a:sx n="72" d="100"/>
          <a:sy n="72" d="100"/>
        </p:scale>
        <p:origin x="-90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50CA418-D765-41B4-881A-BA78F5E3081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889000" y="4714875"/>
            <a:ext cx="48910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FCBA71B-EF7C-47DB-8169-4EBEECF6A88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80AEC969-924C-4651-961D-52AD8C887C17}" type="slidenum">
              <a:rPr lang="en-US" smtClean="0"/>
              <a:pPr/>
              <a:t>1</a:t>
            </a:fld>
            <a:endParaRPr 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9F1515DE-27F1-4C2A-8261-8818037B393D}" type="slidenum">
              <a:rPr lang="en-US" smtClean="0"/>
              <a:pPr/>
              <a:t>2</a:t>
            </a:fld>
            <a:endParaRPr 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675B8BFC-37D1-4A56-BDFB-AB72B450FF02}" type="slidenum">
              <a:rPr lang="en-US" smtClean="0"/>
              <a:pPr/>
              <a:t>3</a:t>
            </a:fld>
            <a:endParaRPr 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0BA22DCF-81D5-44C9-8469-69BAEA9A3454}" type="slidenum">
              <a:rPr lang="en-US" smtClean="0"/>
              <a:pPr/>
              <a:t>4</a:t>
            </a:fld>
            <a:endParaRPr 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srcRect l="6723" b="12773"/>
          <a:stretch>
            <a:fillRect/>
          </a:stretch>
        </p:blipFill>
        <p:spPr bwMode="auto">
          <a:xfrm>
            <a:off x="0" y="765175"/>
            <a:ext cx="6467475" cy="609282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a:ext uri="{909E8E84-426E-40DD-AFC4-6F175D3DCCD1}"/>
            <a:ext uri="{91240B29-F687-4F45-9708-019B960494DF}"/>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w="9525">
            <a:noFill/>
            <a:miter lim="800000"/>
            <a:headEnd/>
            <a:tailEnd/>
          </a:ln>
        </p:spPr>
        <p:txBody>
          <a:bodyPr/>
          <a:lstStyle/>
          <a:p>
            <a:pPr>
              <a:defRPr/>
            </a:pPr>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pPr>
              <a:defRPr/>
            </a:pPr>
            <a:endParaRPr lang="en-GB"/>
          </a:p>
        </p:txBody>
      </p:sp>
      <p:pic>
        <p:nvPicPr>
          <p:cNvPr id="13" name="Picture 26" descr="Picture1"/>
          <p:cNvPicPr>
            <a:picLocks noChangeAspect="1" noChangeArrowheads="1"/>
          </p:cNvPicPr>
          <p:nvPr userDrawn="1"/>
        </p:nvPicPr>
        <p:blipFill>
          <a:blip r:embed="rId3"/>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dirty="0" smtClean="0"/>
            </a:lvl1pPr>
          </a:lstStyle>
          <a:p>
            <a:pPr>
              <a:defRPr/>
            </a:pPr>
            <a:r>
              <a:rPr lang="en-US" dirty="0" smtClean="0"/>
              <a:t>Geneva, 18</a:t>
            </a:r>
            <a:r>
              <a:rPr lang="en-US" baseline="30000" dirty="0" smtClean="0"/>
              <a:t>th</a:t>
            </a:r>
            <a:r>
              <a:rPr lang="en-US" dirty="0" smtClean="0"/>
              <a:t> Sept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5" name="Rectangle 36"/>
          <p:cNvSpPr>
            <a:spLocks noGrp="1" noChangeArrowheads="1"/>
          </p:cNvSpPr>
          <p:nvPr>
            <p:ph type="sldNum" sz="quarter" idx="11"/>
          </p:nvPr>
        </p:nvSpPr>
        <p:spPr>
          <a:ln/>
        </p:spPr>
        <p:txBody>
          <a:bodyPr/>
          <a:lstStyle>
            <a:lvl1pPr>
              <a:defRPr/>
            </a:lvl1pPr>
          </a:lstStyle>
          <a:p>
            <a:pPr>
              <a:defRPr/>
            </a:pPr>
            <a:fld id="{36B4540E-5D62-40C7-AAF8-B22BDDF0CF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5" name="Rectangle 36"/>
          <p:cNvSpPr>
            <a:spLocks noGrp="1" noChangeArrowheads="1"/>
          </p:cNvSpPr>
          <p:nvPr>
            <p:ph type="sldNum" sz="quarter" idx="11"/>
          </p:nvPr>
        </p:nvSpPr>
        <p:spPr>
          <a:ln/>
        </p:spPr>
        <p:txBody>
          <a:bodyPr/>
          <a:lstStyle>
            <a:lvl1pPr>
              <a:defRPr/>
            </a:lvl1pPr>
          </a:lstStyle>
          <a:p>
            <a:pPr>
              <a:defRPr/>
            </a:pPr>
            <a:fld id="{1965A073-112F-4784-9B6E-B6A944D05E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sz="1200" dirty="0" smtClean="0">
                <a:latin typeface="Univers" pitchFamily="34" charset="0"/>
              </a:defRPr>
            </a:lvl1pPr>
          </a:lstStyle>
          <a:p>
            <a:pPr>
              <a:defRPr/>
            </a:pPr>
            <a:r>
              <a:rPr lang="en-US" dirty="0" smtClean="0"/>
              <a:t>Geneva, 18</a:t>
            </a:r>
            <a:r>
              <a:rPr lang="en-US" baseline="30000" dirty="0" smtClean="0"/>
              <a:t>th</a:t>
            </a:r>
            <a:r>
              <a:rPr lang="en-US" dirty="0" smtClean="0"/>
              <a:t> Sept 2013</a:t>
            </a:r>
            <a:endParaRPr lang="en-US" dirty="0"/>
          </a:p>
        </p:txBody>
      </p:sp>
      <p:sp>
        <p:nvSpPr>
          <p:cNvPr id="6" name="Rectangle 36"/>
          <p:cNvSpPr>
            <a:spLocks noGrp="1" noChangeArrowheads="1"/>
          </p:cNvSpPr>
          <p:nvPr>
            <p:ph type="sldNum" sz="quarter" idx="11"/>
          </p:nvPr>
        </p:nvSpPr>
        <p:spPr>
          <a:xfrm>
            <a:off x="7747000" y="6453188"/>
            <a:ext cx="1366838" cy="288925"/>
          </a:xfrm>
        </p:spPr>
        <p:txBody>
          <a:bodyPr/>
          <a:lstStyle>
            <a:lvl1pPr>
              <a:defRPr sz="1200"/>
            </a:lvl1pPr>
          </a:lstStyle>
          <a:p>
            <a:pPr>
              <a:defRPr/>
            </a:pPr>
            <a:fld id="{2B3CC1E5-016D-44DA-9BC0-15196E42D53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5" name="Rectangle 36"/>
          <p:cNvSpPr>
            <a:spLocks noGrp="1" noChangeArrowheads="1"/>
          </p:cNvSpPr>
          <p:nvPr>
            <p:ph type="sldNum" sz="quarter" idx="11"/>
          </p:nvPr>
        </p:nvSpPr>
        <p:spPr>
          <a:ln/>
        </p:spPr>
        <p:txBody>
          <a:bodyPr/>
          <a:lstStyle>
            <a:lvl1pPr>
              <a:defRPr/>
            </a:lvl1pPr>
          </a:lstStyle>
          <a:p>
            <a:pPr>
              <a:defRPr/>
            </a:pPr>
            <a:fld id="{149D4CC6-04E0-471E-B6FF-14185375B1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b="1"/>
            </a:lvl1pPr>
          </a:lstStyle>
          <a:p>
            <a:pPr>
              <a:defRPr/>
            </a:pPr>
            <a:r>
              <a:rPr lang="en-US" dirty="0" smtClean="0"/>
              <a:t>Geneva, 18</a:t>
            </a:r>
            <a:r>
              <a:rPr lang="en-US" baseline="30000" dirty="0" smtClean="0"/>
              <a:t>th</a:t>
            </a:r>
            <a:r>
              <a:rPr lang="en-US" dirty="0" smtClean="0"/>
              <a:t> Sept 2013</a:t>
            </a:r>
            <a:endParaRPr lang="en-US" dirty="0"/>
          </a:p>
        </p:txBody>
      </p:sp>
      <p:sp>
        <p:nvSpPr>
          <p:cNvPr id="5" name="Rectangle 36"/>
          <p:cNvSpPr>
            <a:spLocks noGrp="1" noChangeArrowheads="1"/>
          </p:cNvSpPr>
          <p:nvPr>
            <p:ph type="sldNum" sz="quarter" idx="11"/>
          </p:nvPr>
        </p:nvSpPr>
        <p:spPr>
          <a:ln/>
        </p:spPr>
        <p:txBody>
          <a:bodyPr/>
          <a:lstStyle>
            <a:lvl1pPr>
              <a:defRPr/>
            </a:lvl1pPr>
          </a:lstStyle>
          <a:p>
            <a:pPr>
              <a:defRPr/>
            </a:pPr>
            <a:fld id="{20C7B60E-D949-4C86-BB33-97B2BA8301F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6" name="Rectangle 36"/>
          <p:cNvSpPr>
            <a:spLocks noGrp="1" noChangeArrowheads="1"/>
          </p:cNvSpPr>
          <p:nvPr>
            <p:ph type="sldNum" sz="quarter" idx="11"/>
          </p:nvPr>
        </p:nvSpPr>
        <p:spPr>
          <a:ln/>
        </p:spPr>
        <p:txBody>
          <a:bodyPr/>
          <a:lstStyle>
            <a:lvl1pPr>
              <a:defRPr/>
            </a:lvl1pPr>
          </a:lstStyle>
          <a:p>
            <a:pPr>
              <a:defRPr/>
            </a:pPr>
            <a:fld id="{657F99D5-8A4C-4782-9B4F-6ED83DE0C7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8" name="Rectangle 36"/>
          <p:cNvSpPr>
            <a:spLocks noGrp="1" noChangeArrowheads="1"/>
          </p:cNvSpPr>
          <p:nvPr>
            <p:ph type="sldNum" sz="quarter" idx="11"/>
          </p:nvPr>
        </p:nvSpPr>
        <p:spPr>
          <a:ln/>
        </p:spPr>
        <p:txBody>
          <a:bodyPr/>
          <a:lstStyle>
            <a:lvl1pPr>
              <a:defRPr/>
            </a:lvl1pPr>
          </a:lstStyle>
          <a:p>
            <a:pPr>
              <a:defRPr/>
            </a:pPr>
            <a:fld id="{B18B2999-2BD3-4E9A-9B92-2B472314F51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dirty="0" smtClean="0"/>
            </a:lvl1pPr>
          </a:lstStyle>
          <a:p>
            <a:pPr>
              <a:defRPr/>
            </a:pPr>
            <a:r>
              <a:rPr lang="en-US" dirty="0" smtClean="0"/>
              <a:t>Geneva, 18</a:t>
            </a:r>
            <a:r>
              <a:rPr lang="en-US" baseline="30000" dirty="0" smtClean="0"/>
              <a:t>th</a:t>
            </a:r>
            <a:r>
              <a:rPr lang="en-US" dirty="0" smtClean="0"/>
              <a:t> Sept 2013</a:t>
            </a:r>
          </a:p>
          <a:p>
            <a:pPr>
              <a:defRPr/>
            </a:pPr>
            <a:endParaRPr lang="en-US" dirty="0"/>
          </a:p>
        </p:txBody>
      </p:sp>
      <p:sp>
        <p:nvSpPr>
          <p:cNvPr id="4" name="Rectangle 36"/>
          <p:cNvSpPr>
            <a:spLocks noGrp="1" noChangeArrowheads="1"/>
          </p:cNvSpPr>
          <p:nvPr>
            <p:ph type="sldNum" sz="quarter" idx="11"/>
          </p:nvPr>
        </p:nvSpPr>
        <p:spPr/>
        <p:txBody>
          <a:bodyPr/>
          <a:lstStyle>
            <a:lvl1pPr>
              <a:defRPr/>
            </a:lvl1pPr>
          </a:lstStyle>
          <a:p>
            <a:pPr>
              <a:defRPr/>
            </a:pPr>
            <a:fld id="{BB4F7D29-1CCE-40D0-A67D-987D6C37332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3" name="Rectangle 36"/>
          <p:cNvSpPr>
            <a:spLocks noGrp="1" noChangeArrowheads="1"/>
          </p:cNvSpPr>
          <p:nvPr>
            <p:ph type="sldNum" sz="quarter" idx="11"/>
          </p:nvPr>
        </p:nvSpPr>
        <p:spPr>
          <a:ln/>
        </p:spPr>
        <p:txBody>
          <a:bodyPr/>
          <a:lstStyle>
            <a:lvl1pPr>
              <a:defRPr/>
            </a:lvl1pPr>
          </a:lstStyle>
          <a:p>
            <a:pPr>
              <a:defRPr/>
            </a:pPr>
            <a:fld id="{10A67AAE-3067-4E78-9E1C-04FF4C1ACB5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6" name="Rectangle 36"/>
          <p:cNvSpPr>
            <a:spLocks noGrp="1" noChangeArrowheads="1"/>
          </p:cNvSpPr>
          <p:nvPr>
            <p:ph type="sldNum" sz="quarter" idx="11"/>
          </p:nvPr>
        </p:nvSpPr>
        <p:spPr>
          <a:ln/>
        </p:spPr>
        <p:txBody>
          <a:bodyPr/>
          <a:lstStyle>
            <a:lvl1pPr>
              <a:defRPr/>
            </a:lvl1pPr>
          </a:lstStyle>
          <a:p>
            <a:pPr>
              <a:defRPr/>
            </a:pPr>
            <a:fld id="{50F45811-597D-4A6F-9352-22A944A98B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Geneva, 18</a:t>
            </a:r>
            <a:r>
              <a:rPr lang="en-US" baseline="30000" dirty="0" smtClean="0"/>
              <a:t>th</a:t>
            </a:r>
            <a:r>
              <a:rPr lang="en-US" dirty="0" smtClean="0"/>
              <a:t> Sept 2013</a:t>
            </a:r>
            <a:endParaRPr lang="en-US" dirty="0"/>
          </a:p>
        </p:txBody>
      </p:sp>
      <p:sp>
        <p:nvSpPr>
          <p:cNvPr id="6" name="Rectangle 36"/>
          <p:cNvSpPr>
            <a:spLocks noGrp="1" noChangeArrowheads="1"/>
          </p:cNvSpPr>
          <p:nvPr>
            <p:ph type="sldNum" sz="quarter" idx="11"/>
          </p:nvPr>
        </p:nvSpPr>
        <p:spPr>
          <a:ln/>
        </p:spPr>
        <p:txBody>
          <a:bodyPr/>
          <a:lstStyle>
            <a:lvl1pPr>
              <a:defRPr/>
            </a:lvl1pPr>
          </a:lstStyle>
          <a:p>
            <a:pPr>
              <a:defRPr/>
            </a:pPr>
            <a:fld id="{8409EEF4-6CCB-4FDF-9203-3F6712802C2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4"/>
          <a:srcRect l="6723" b="12773"/>
          <a:stretch>
            <a:fillRect/>
          </a:stretch>
        </p:blipFill>
        <p:spPr bwMode="auto">
          <a:xfrm>
            <a:off x="0" y="765175"/>
            <a:ext cx="6443663" cy="6092825"/>
          </a:xfrm>
          <a:prstGeom prst="rect">
            <a:avLst/>
          </a:prstGeom>
          <a:noFill/>
          <a:ln w="9525">
            <a:noFill/>
            <a:miter lim="800000"/>
            <a:headEnd/>
            <a:tailEnd/>
          </a:ln>
        </p:spPr>
      </p:pic>
      <p:sp>
        <p:nvSpPr>
          <p:cNvPr id="2051"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latin typeface="Univers" pitchFamily="34" charset="0"/>
              </a:defRPr>
            </a:lvl1pPr>
          </a:lstStyle>
          <a:p>
            <a:pPr>
              <a:defRPr/>
            </a:pPr>
            <a:r>
              <a:rPr lang="en-US" dirty="0" smtClean="0"/>
              <a:t>Geneva, 18</a:t>
            </a:r>
            <a:r>
              <a:rPr lang="en-US" baseline="30000" dirty="0" smtClean="0"/>
              <a:t>th</a:t>
            </a:r>
            <a:r>
              <a:rPr lang="en-US" dirty="0" smtClean="0"/>
              <a:t> Sept 2013</a:t>
            </a:r>
            <a:endParaRPr lang="en-US" dirty="0"/>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331A5E92-5796-4E9D-A010-B3C4F9380E6F}" type="slidenum">
              <a:rPr lang="en-US"/>
              <a:pPr>
                <a:defRPr/>
              </a:pPr>
              <a:t>‹#›</a:t>
            </a:fld>
            <a:endParaRPr lang="en-US"/>
          </a:p>
        </p:txBody>
      </p:sp>
      <p:sp>
        <p:nvSpPr>
          <p:cNvPr id="2054"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955" r:id="rId1"/>
    <p:sldLayoutId id="2147483946" r:id="rId2"/>
    <p:sldLayoutId id="2147483947" r:id="rId3"/>
    <p:sldLayoutId id="2147483948" r:id="rId4"/>
    <p:sldLayoutId id="2147483949" r:id="rId5"/>
    <p:sldLayoutId id="2147483956" r:id="rId6"/>
    <p:sldLayoutId id="2147483950" r:id="rId7"/>
    <p:sldLayoutId id="2147483951" r:id="rId8"/>
    <p:sldLayoutId id="2147483952" r:id="rId9"/>
    <p:sldLayoutId id="2147483953" r:id="rId10"/>
    <p:sldLayoutId id="2147483954" r:id="rId11"/>
    <p:sldLayoutId id="2147483957"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teresources.worldbank.org/INTAFRICA/Resources/257994-1335471959878/KEU-Dec_2010_Powerpoin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0"/>
          <p:cNvSpPr>
            <a:spLocks noGrp="1" noChangeArrowheads="1"/>
          </p:cNvSpPr>
          <p:nvPr>
            <p:ph type="ctrTitle"/>
          </p:nvPr>
        </p:nvSpPr>
        <p:spPr/>
        <p:txBody>
          <a:bodyPr/>
          <a:lstStyle/>
          <a:p>
            <a:r>
              <a:rPr lang="en-US" dirty="0" smtClean="0"/>
              <a:t>Frugal Innovations </a:t>
            </a:r>
            <a:r>
              <a:rPr lang="en-US" dirty="0" smtClean="0"/>
              <a:t>&amp;</a:t>
            </a:r>
            <a:r>
              <a:rPr lang="en-US" dirty="0" smtClean="0"/>
              <a:t> </a:t>
            </a:r>
            <a:r>
              <a:rPr lang="en-US" dirty="0" err="1" smtClean="0"/>
              <a:t>Standardisation</a:t>
            </a:r>
            <a:r>
              <a:rPr lang="en-US" dirty="0" smtClean="0"/>
              <a:t/>
            </a:r>
            <a:br>
              <a:rPr lang="en-US" dirty="0" smtClean="0"/>
            </a:br>
            <a:endParaRPr lang="en-US" dirty="0" smtClean="0"/>
          </a:p>
        </p:txBody>
      </p:sp>
      <p:sp>
        <p:nvSpPr>
          <p:cNvPr id="6148" name="Rectangle 11"/>
          <p:cNvSpPr>
            <a:spLocks noGrp="1" noChangeArrowheads="1"/>
          </p:cNvSpPr>
          <p:nvPr>
            <p:ph type="subTitle" idx="1"/>
          </p:nvPr>
        </p:nvSpPr>
        <p:spPr>
          <a:xfrm>
            <a:off x="214282" y="4676796"/>
            <a:ext cx="8501122" cy="1752600"/>
          </a:xfrm>
        </p:spPr>
        <p:txBody>
          <a:bodyPr/>
          <a:lstStyle/>
          <a:p>
            <a:pPr algn="l"/>
            <a:r>
              <a:rPr lang="en-GB" sz="2000" b="1" dirty="0" smtClean="0"/>
              <a:t>Ajay </a:t>
            </a:r>
            <a:r>
              <a:rPr lang="en-GB" sz="2000" b="1" dirty="0" err="1" smtClean="0"/>
              <a:t>Ranjan</a:t>
            </a:r>
            <a:r>
              <a:rPr lang="en-GB" sz="2000" b="1" dirty="0" smtClean="0"/>
              <a:t> </a:t>
            </a:r>
            <a:r>
              <a:rPr lang="en-GB" sz="2000" b="1" dirty="0" err="1" smtClean="0"/>
              <a:t>Mishra</a:t>
            </a:r>
            <a:r>
              <a:rPr lang="en-GB" sz="2000" b="1" dirty="0" smtClean="0"/>
              <a:t>*, Prof </a:t>
            </a:r>
            <a:r>
              <a:rPr lang="en-GB" sz="2000" b="1" dirty="0" err="1" smtClean="0"/>
              <a:t>Jaideep</a:t>
            </a:r>
            <a:r>
              <a:rPr lang="en-GB" sz="2000" b="1" dirty="0" smtClean="0"/>
              <a:t> </a:t>
            </a:r>
            <a:r>
              <a:rPr lang="en-GB" sz="2000" b="1" dirty="0" err="1" smtClean="0"/>
              <a:t>Prahbu</a:t>
            </a:r>
            <a:r>
              <a:rPr lang="en-GB" sz="2000" b="1" dirty="0" smtClean="0"/>
              <a:t>**</a:t>
            </a:r>
          </a:p>
          <a:p>
            <a:pPr algn="l"/>
            <a:r>
              <a:rPr lang="en-GB" sz="2000" b="1" dirty="0" smtClean="0"/>
              <a:t>*Chairman, FG Innovations, ITU</a:t>
            </a:r>
          </a:p>
          <a:p>
            <a:pPr algn="l"/>
            <a:r>
              <a:rPr lang="en-GB" sz="2000" b="1" dirty="0" smtClean="0"/>
              <a:t>**Head of Marketing, JBS, Cambridge </a:t>
            </a:r>
            <a:r>
              <a:rPr lang="en-GB" sz="2000" b="1" dirty="0" err="1" smtClean="0"/>
              <a:t>Univ</a:t>
            </a:r>
            <a:r>
              <a:rPr lang="en-GB" sz="2000" b="1" dirty="0" smtClean="0"/>
              <a:t>, UK</a:t>
            </a:r>
          </a:p>
        </p:txBody>
      </p:sp>
      <p:sp>
        <p:nvSpPr>
          <p:cNvPr id="5125"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a:lnSpc>
                <a:spcPct val="80000"/>
              </a:lnSpc>
              <a:defRPr/>
            </a:pPr>
            <a:r>
              <a:rPr lang="en-US" sz="2400" b="1" dirty="0">
                <a:solidFill>
                  <a:schemeClr val="bg2"/>
                </a:solidFill>
              </a:rPr>
              <a:t>ITU Workshop on </a:t>
            </a:r>
          </a:p>
          <a:p>
            <a:pPr algn="ctr">
              <a:lnSpc>
                <a:spcPct val="80000"/>
              </a:lnSpc>
              <a:defRPr/>
            </a:pPr>
            <a:r>
              <a:rPr lang="en-US" sz="2400" b="1" dirty="0">
                <a:solidFill>
                  <a:schemeClr val="bg2"/>
                </a:solidFill>
              </a:rPr>
              <a:t>“ICT Innovations in Emerging Countries</a:t>
            </a:r>
            <a:r>
              <a:rPr lang="en-US" sz="2400" b="1" dirty="0">
                <a:solidFill>
                  <a:schemeClr val="accent6">
                    <a:lumMod val="75000"/>
                  </a:schemeClr>
                </a:solidFill>
              </a:rPr>
              <a:t>”</a:t>
            </a:r>
          </a:p>
          <a:p>
            <a:pPr algn="ctr">
              <a:lnSpc>
                <a:spcPct val="80000"/>
              </a:lnSpc>
              <a:defRPr/>
            </a:pPr>
            <a:endParaRPr lang="en-US" sz="2400" b="1" dirty="0">
              <a:solidFill>
                <a:schemeClr val="accent6">
                  <a:lumMod val="75000"/>
                </a:schemeClr>
              </a:solidFill>
            </a:endParaRPr>
          </a:p>
          <a:p>
            <a:pPr algn="ctr">
              <a:lnSpc>
                <a:spcPct val="80000"/>
              </a:lnSpc>
              <a:defRPr/>
            </a:pPr>
            <a:r>
              <a:rPr lang="en-US" sz="1800" b="1" dirty="0" smtClean="0">
                <a:solidFill>
                  <a:schemeClr val="accent6">
                    <a:lumMod val="75000"/>
                  </a:schemeClr>
                </a:solidFill>
              </a:rPr>
              <a:t>(</a:t>
            </a:r>
            <a:r>
              <a:rPr lang="en-US" sz="1800" b="1" dirty="0" smtClean="0">
                <a:solidFill>
                  <a:schemeClr val="accent6">
                    <a:lumMod val="75000"/>
                  </a:schemeClr>
                </a:solidFill>
              </a:rPr>
              <a:t>Geneva</a:t>
            </a:r>
            <a:r>
              <a:rPr lang="en-US" sz="1800" b="1" dirty="0" smtClean="0">
                <a:solidFill>
                  <a:schemeClr val="accent6">
                    <a:lumMod val="75000"/>
                  </a:schemeClr>
                </a:solidFill>
              </a:rPr>
              <a:t>, Switzerland, 18</a:t>
            </a:r>
            <a:r>
              <a:rPr lang="en-US" sz="1800" b="1" baseline="30000" dirty="0" smtClean="0">
                <a:solidFill>
                  <a:schemeClr val="accent6">
                    <a:lumMod val="75000"/>
                  </a:schemeClr>
                </a:solidFill>
              </a:rPr>
              <a:t>th</a:t>
            </a:r>
            <a:r>
              <a:rPr lang="en-US" sz="1800" b="1" dirty="0" smtClean="0">
                <a:solidFill>
                  <a:schemeClr val="accent6">
                    <a:lumMod val="75000"/>
                  </a:schemeClr>
                </a:solidFill>
              </a:rPr>
              <a:t> September </a:t>
            </a:r>
            <a:r>
              <a:rPr lang="en-US" sz="1800" b="1" dirty="0">
                <a:solidFill>
                  <a:schemeClr val="accent6">
                    <a:lumMod val="75000"/>
                  </a:schemeClr>
                </a:solidFill>
              </a:rPr>
              <a:t>2013)</a:t>
            </a:r>
            <a:endParaRPr lang="en-US" sz="1800" b="1" dirty="0">
              <a:solidFill>
                <a:schemeClr val="bg2"/>
              </a:solidFill>
            </a:endParaRPr>
          </a:p>
        </p:txBody>
      </p:sp>
      <p:sp>
        <p:nvSpPr>
          <p:cNvPr id="6150"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6151"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6152"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6153"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6154" name="Rectangle 26"/>
          <p:cNvSpPr>
            <a:spLocks noChangeArrowheads="1"/>
          </p:cNvSpPr>
          <p:nvPr/>
        </p:nvSpPr>
        <p:spPr bwMode="auto">
          <a:xfrm>
            <a:off x="0" y="2928938"/>
            <a:ext cx="9144000" cy="0"/>
          </a:xfrm>
          <a:prstGeom prst="rect">
            <a:avLst/>
          </a:prstGeom>
          <a:noFill/>
          <a:ln w="9525">
            <a:noFill/>
            <a:miter lim="800000"/>
            <a:headEnd/>
            <a:tailEnd/>
          </a:ln>
        </p:spPr>
        <p:txBody>
          <a:bodyPr wrap="none" anchor="ctr">
            <a:spAutoFit/>
          </a:bodyPr>
          <a:lstStyle/>
          <a:p>
            <a:endParaRPr lang="en-GB"/>
          </a:p>
        </p:txBody>
      </p:sp>
      <p:pic>
        <p:nvPicPr>
          <p:cNvPr id="6155" name="Picture 16" descr="ITUseries"/>
          <p:cNvPicPr>
            <a:picLocks noChangeAspect="1" noChangeArrowheads="1"/>
          </p:cNvPicPr>
          <p:nvPr/>
        </p:nvPicPr>
        <p:blipFill>
          <a:blip r:embed="rId3"/>
          <a:srcRect t="17264" b="69327"/>
          <a:stretch>
            <a:fillRect/>
          </a:stretch>
        </p:blipFill>
        <p:spPr bwMode="auto">
          <a:xfrm>
            <a:off x="7613650" y="6237288"/>
            <a:ext cx="1350963" cy="51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4"/>
          <p:cNvSpPr>
            <a:spLocks noGrp="1"/>
          </p:cNvSpPr>
          <p:nvPr>
            <p:ph type="sldNum" sz="quarter" idx="11"/>
          </p:nvPr>
        </p:nvSpPr>
        <p:spPr>
          <a:noFill/>
        </p:spPr>
        <p:txBody>
          <a:bodyPr/>
          <a:lstStyle/>
          <a:p>
            <a:fld id="{E73316F0-085D-4072-8D96-794C4E438A4D}" type="slidenum">
              <a:rPr lang="en-US" sz="1400" smtClean="0"/>
              <a:pPr/>
              <a:t>2</a:t>
            </a:fld>
            <a:endParaRPr lang="en-US" sz="1400" smtClean="0"/>
          </a:p>
        </p:txBody>
      </p:sp>
      <p:sp>
        <p:nvSpPr>
          <p:cNvPr id="7172" name="Rectangle 2"/>
          <p:cNvSpPr>
            <a:spLocks noGrp="1" noChangeArrowheads="1"/>
          </p:cNvSpPr>
          <p:nvPr>
            <p:ph type="title"/>
          </p:nvPr>
        </p:nvSpPr>
        <p:spPr/>
        <p:txBody>
          <a:bodyPr/>
          <a:lstStyle/>
          <a:p>
            <a:r>
              <a:rPr lang="en-US" dirty="0" smtClean="0"/>
              <a:t>Impact of Standardization</a:t>
            </a:r>
          </a:p>
        </p:txBody>
      </p:sp>
      <p:sp>
        <p:nvSpPr>
          <p:cNvPr id="7173" name="Rectangle 3"/>
          <p:cNvSpPr>
            <a:spLocks noGrp="1" noChangeArrowheads="1"/>
          </p:cNvSpPr>
          <p:nvPr>
            <p:ph type="body" idx="1"/>
          </p:nvPr>
        </p:nvSpPr>
        <p:spPr>
          <a:xfrm>
            <a:off x="457200" y="1928802"/>
            <a:ext cx="8229600" cy="3262320"/>
          </a:xfrm>
        </p:spPr>
        <p:txBody>
          <a:bodyPr/>
          <a:lstStyle/>
          <a:p>
            <a:pPr lvl="0"/>
            <a:r>
              <a:rPr lang="en-GB" dirty="0" smtClean="0"/>
              <a:t>Standards contribute at least as much as patents to economic growth </a:t>
            </a:r>
            <a:endParaRPr lang="en-US" dirty="0" smtClean="0"/>
          </a:p>
          <a:p>
            <a:pPr lvl="0"/>
            <a:r>
              <a:rPr lang="en-GB" dirty="0" smtClean="0"/>
              <a:t>The macroeconomic benefits of standardization exceed the benefits to companies alone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8"/>
          <p:cNvSpPr>
            <a:spLocks noGrp="1" noChangeArrowheads="1"/>
          </p:cNvSpPr>
          <p:nvPr>
            <p:ph type="title"/>
          </p:nvPr>
        </p:nvSpPr>
        <p:spPr/>
        <p:txBody>
          <a:bodyPr/>
          <a:lstStyle/>
          <a:p>
            <a:r>
              <a:rPr lang="en-US" dirty="0" smtClean="0"/>
              <a:t>Case Studies – Standards Impacting GDP</a:t>
            </a:r>
          </a:p>
        </p:txBody>
      </p:sp>
      <p:sp>
        <p:nvSpPr>
          <p:cNvPr id="1028" name="Slide Number Placeholder 5"/>
          <p:cNvSpPr>
            <a:spLocks noGrp="1"/>
          </p:cNvSpPr>
          <p:nvPr>
            <p:ph type="sldNum" sz="quarter" idx="11"/>
          </p:nvPr>
        </p:nvSpPr>
        <p:spPr>
          <a:noFill/>
        </p:spPr>
        <p:txBody>
          <a:bodyPr/>
          <a:lstStyle/>
          <a:p>
            <a:fld id="{3CE854A5-AAFA-4628-9CF1-5E2FFE8BC9EC}" type="slidenum">
              <a:rPr lang="en-US" sz="1400" smtClean="0"/>
              <a:pPr/>
              <a:t>3</a:t>
            </a:fld>
            <a:endParaRPr lang="en-US" sz="1400" smtClean="0"/>
          </a:p>
        </p:txBody>
      </p:sp>
      <p:sp>
        <p:nvSpPr>
          <p:cNvPr id="1029" name="Rectangle 7"/>
          <p:cNvSpPr>
            <a:spLocks noGrp="1" noChangeArrowheads="1"/>
          </p:cNvSpPr>
          <p:nvPr>
            <p:ph type="body" sz="half" idx="4294967295"/>
          </p:nvPr>
        </p:nvSpPr>
        <p:spPr>
          <a:xfrm>
            <a:off x="271490" y="1484313"/>
            <a:ext cx="8229600" cy="4873645"/>
          </a:xfrm>
        </p:spPr>
        <p:txBody>
          <a:bodyPr/>
          <a:lstStyle/>
          <a:p>
            <a:pPr lvl="0"/>
            <a:r>
              <a:rPr lang="en-GB" sz="1600" b="1" dirty="0" smtClean="0"/>
              <a:t>GERMANY</a:t>
            </a:r>
            <a:r>
              <a:rPr lang="en-GB" sz="1600" dirty="0" smtClean="0"/>
              <a:t>: Between 1961 to 1990 capital contribution is 1.6 percentage points per annum while the standards contribute 0.9 percentage points per annum towards a growth rate of 3.3%, while here the contribution from patents is modest.</a:t>
            </a:r>
          </a:p>
          <a:p>
            <a:pPr lvl="0"/>
            <a:r>
              <a:rPr lang="en-GB" sz="1600" b="1" dirty="0" smtClean="0"/>
              <a:t>UK</a:t>
            </a:r>
            <a:r>
              <a:rPr lang="en-GB" sz="1600" dirty="0" smtClean="0"/>
              <a:t>: Growth in the standards ‘catalogue’ over the period 1948 - 2002 contributed about 13% (one seventh) of the growth in labour productivity in the UK experienced  over that  period. GDP  grew  by  2.5%  per  year  over  that period.  Of course innovations played an important role in these figures. </a:t>
            </a:r>
          </a:p>
          <a:p>
            <a:pPr lvl="0"/>
            <a:r>
              <a:rPr lang="en-GB" sz="1600" b="1" dirty="0" smtClean="0"/>
              <a:t>CANADA</a:t>
            </a:r>
            <a:r>
              <a:rPr lang="en-GB" sz="1600" dirty="0" smtClean="0"/>
              <a:t>: Study over a period  of  1981-2004 showed that standardization  accounted  for  17  per  cent  of  the  growth  rate  in  labour  productivity  which translates into approximately 9 per cent of the growth rate in real GDP.</a:t>
            </a:r>
          </a:p>
          <a:p>
            <a:pPr lvl="0"/>
            <a:r>
              <a:rPr lang="en-GB" sz="1600" b="1" dirty="0" smtClean="0"/>
              <a:t>Australia</a:t>
            </a:r>
            <a:r>
              <a:rPr lang="en-GB" sz="1600" dirty="0" smtClean="0"/>
              <a:t>: Over the 40 years to 2002, a 1 percent increase in the number of Australian  Standards  is  associated  with  a  0.17  per  cent  increase  in  productivity  across  the economy. These figures are far higher to that of UK/ Europe etc</a:t>
            </a: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10"/>
          <p:cNvSpPr>
            <a:spLocks noGrp="1" noChangeArrowheads="1"/>
          </p:cNvSpPr>
          <p:nvPr>
            <p:ph type="title"/>
          </p:nvPr>
        </p:nvSpPr>
        <p:spPr/>
        <p:txBody>
          <a:bodyPr/>
          <a:lstStyle/>
          <a:p>
            <a:r>
              <a:rPr lang="en-US" dirty="0" smtClean="0"/>
              <a:t>Innovations: Insights from GII</a:t>
            </a:r>
          </a:p>
        </p:txBody>
      </p:sp>
      <p:sp>
        <p:nvSpPr>
          <p:cNvPr id="8195" name="Slide Number Placeholder 5"/>
          <p:cNvSpPr>
            <a:spLocks noGrp="1"/>
          </p:cNvSpPr>
          <p:nvPr>
            <p:ph type="sldNum" sz="quarter" idx="11"/>
          </p:nvPr>
        </p:nvSpPr>
        <p:spPr>
          <a:noFill/>
        </p:spPr>
        <p:txBody>
          <a:bodyPr/>
          <a:lstStyle/>
          <a:p>
            <a:fld id="{0A5887E4-7A58-4337-970F-3865030854C6}" type="slidenum">
              <a:rPr lang="en-US" sz="1400" smtClean="0"/>
              <a:pPr/>
              <a:t>4</a:t>
            </a:fld>
            <a:endParaRPr lang="en-US" sz="1400" smtClean="0"/>
          </a:p>
        </p:txBody>
      </p:sp>
      <p:sp>
        <p:nvSpPr>
          <p:cNvPr id="8197" name="Rectangle 7"/>
          <p:cNvSpPr>
            <a:spLocks noGrp="1" noChangeArrowheads="1"/>
          </p:cNvSpPr>
          <p:nvPr>
            <p:ph type="body" sz="half" idx="4294967295"/>
          </p:nvPr>
        </p:nvSpPr>
        <p:spPr>
          <a:xfrm>
            <a:off x="0" y="1600200"/>
            <a:ext cx="8858280" cy="4525963"/>
          </a:xfrm>
        </p:spPr>
        <p:txBody>
          <a:bodyPr/>
          <a:lstStyle/>
          <a:p>
            <a:r>
              <a:rPr lang="en-GB" sz="2400" dirty="0" smtClean="0"/>
              <a:t>INSEAD Business schools “Global Innovation Index” rates following top ten countries as innovation hotbeds.</a:t>
            </a:r>
            <a:endParaRPr lang="en-US" sz="2400" dirty="0" smtClean="0"/>
          </a:p>
          <a:p>
            <a:pPr>
              <a:buNone/>
            </a:pPr>
            <a:r>
              <a:rPr lang="en-GB" sz="2400" dirty="0" smtClean="0"/>
              <a:t>	1. US, 2. Germany, 3. Sweden, 4. UK, 5. Singapore, 6. South Korea, 7. Switzerland, 8. Denmark, 9. Japan, 10. Netherlands</a:t>
            </a:r>
          </a:p>
          <a:p>
            <a:pPr>
              <a:buNone/>
            </a:pPr>
            <a:endParaRPr lang="en-GB" sz="2400" dirty="0" smtClean="0"/>
          </a:p>
          <a:p>
            <a:pPr>
              <a:buFont typeface="Arial" pitchFamily="34" charset="0"/>
              <a:buChar char="•"/>
            </a:pPr>
            <a:r>
              <a:rPr lang="en-GB" sz="2400" dirty="0" smtClean="0"/>
              <a:t>The study takes into account following factors:</a:t>
            </a:r>
          </a:p>
          <a:p>
            <a:pPr>
              <a:buNone/>
            </a:pPr>
            <a:r>
              <a:rPr lang="en-GB" sz="2400" dirty="0" smtClean="0"/>
              <a:t>	Institutions, Human capacity, Infrastructure, Markets and Business sophistication</a:t>
            </a: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 to $: Case Study Kenya</a:t>
            </a:r>
            <a:endParaRPr lang="en-US" dirty="0"/>
          </a:p>
        </p:txBody>
      </p:sp>
      <p:sp>
        <p:nvSpPr>
          <p:cNvPr id="4" name="Slide Number Placeholder 3"/>
          <p:cNvSpPr>
            <a:spLocks noGrp="1"/>
          </p:cNvSpPr>
          <p:nvPr>
            <p:ph type="sldNum" sz="quarter" idx="11"/>
          </p:nvPr>
        </p:nvSpPr>
        <p:spPr/>
        <p:txBody>
          <a:bodyPr/>
          <a:lstStyle/>
          <a:p>
            <a:pPr>
              <a:defRPr/>
            </a:pPr>
            <a:fld id="{BB4F7D29-1CCE-40D0-A67D-987D6C373327}" type="slidenum">
              <a:rPr lang="en-US" smtClean="0"/>
              <a:pPr>
                <a:defRPr/>
              </a:pPr>
              <a:t>5</a:t>
            </a:fld>
            <a:endParaRPr lang="en-US"/>
          </a:p>
        </p:txBody>
      </p:sp>
      <p:pic>
        <p:nvPicPr>
          <p:cNvPr id="1026" name="Picture 2" descr="http://blogs.worldbank.org/africacan/files/africacan/ict_penetration.jpg"/>
          <p:cNvPicPr>
            <a:picLocks noChangeAspect="1" noChangeArrowheads="1"/>
          </p:cNvPicPr>
          <p:nvPr/>
        </p:nvPicPr>
        <p:blipFill>
          <a:blip r:embed="rId2"/>
          <a:srcRect/>
          <a:stretch>
            <a:fillRect/>
          </a:stretch>
        </p:blipFill>
        <p:spPr bwMode="auto">
          <a:xfrm>
            <a:off x="1571604" y="1071546"/>
            <a:ext cx="6143668" cy="501811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Innovations to $: Case Study Kenya</a:t>
            </a:r>
            <a:endParaRPr lang="en-US" dirty="0"/>
          </a:p>
        </p:txBody>
      </p:sp>
      <p:sp>
        <p:nvSpPr>
          <p:cNvPr id="6" name="Content Placeholder 5"/>
          <p:cNvSpPr>
            <a:spLocks noGrp="1"/>
          </p:cNvSpPr>
          <p:nvPr>
            <p:ph idx="1"/>
          </p:nvPr>
        </p:nvSpPr>
        <p:spPr/>
        <p:txBody>
          <a:bodyPr/>
          <a:lstStyle/>
          <a:p>
            <a:r>
              <a:rPr lang="en-US" sz="1600" dirty="0" smtClean="0"/>
              <a:t>There are approximately 60 million mobile money users in the </a:t>
            </a:r>
            <a:r>
              <a:rPr lang="en-US" sz="1600" dirty="0" smtClean="0"/>
              <a:t>world - almost </a:t>
            </a:r>
            <a:r>
              <a:rPr lang="en-US" sz="1600" dirty="0" smtClean="0"/>
              <a:t>one in three is a Kenyan. </a:t>
            </a:r>
            <a:endParaRPr lang="en-US" sz="1600" dirty="0" smtClean="0"/>
          </a:p>
          <a:p>
            <a:r>
              <a:rPr lang="en-US" sz="1600" dirty="0" smtClean="0"/>
              <a:t>Half </a:t>
            </a:r>
            <a:r>
              <a:rPr lang="en-US" sz="1600" dirty="0" smtClean="0"/>
              <a:t>of all mobile money transactions are taking place in Kenya where annual transfers are now around US$ 10 </a:t>
            </a:r>
            <a:r>
              <a:rPr lang="en-US" sz="1600" dirty="0" smtClean="0"/>
              <a:t>billon</a:t>
            </a:r>
          </a:p>
          <a:p>
            <a:r>
              <a:rPr lang="en-US" sz="1600" dirty="0" smtClean="0"/>
              <a:t>The emerging social and economic impact has been remarkable. </a:t>
            </a:r>
            <a:endParaRPr lang="en-US" sz="1600" dirty="0" smtClean="0"/>
          </a:p>
          <a:p>
            <a:pPr lvl="1"/>
            <a:r>
              <a:rPr lang="en-US" sz="1600" dirty="0" smtClean="0"/>
              <a:t>Shop-owners </a:t>
            </a:r>
            <a:r>
              <a:rPr lang="en-US" sz="1600" dirty="0" smtClean="0"/>
              <a:t>don’t need to carry a lot of cash, or to stand in long queues at Banks to transfer money to suppliers. </a:t>
            </a:r>
            <a:endParaRPr lang="en-US" sz="1600" dirty="0" smtClean="0"/>
          </a:p>
          <a:p>
            <a:pPr lvl="1"/>
            <a:r>
              <a:rPr lang="en-US" sz="1600" dirty="0" smtClean="0"/>
              <a:t>Urban </a:t>
            </a:r>
            <a:r>
              <a:rPr lang="en-US" sz="1600" dirty="0" smtClean="0"/>
              <a:t>dwellers no longer need to make overnight trips to their rural homes to pay their children’s school fees (or give money to relatives). </a:t>
            </a:r>
            <a:endParaRPr lang="en-US" sz="1600" dirty="0" smtClean="0"/>
          </a:p>
          <a:p>
            <a:pPr lvl="1"/>
            <a:r>
              <a:rPr lang="en-US" sz="1600" dirty="0" smtClean="0"/>
              <a:t>Women </a:t>
            </a:r>
            <a:r>
              <a:rPr lang="en-US" sz="1600" dirty="0" smtClean="0"/>
              <a:t>have been empowered because their husbands have a harder time taking their money away. </a:t>
            </a:r>
            <a:endParaRPr lang="en-US" sz="1600" dirty="0" smtClean="0"/>
          </a:p>
          <a:p>
            <a:pPr lvl="1"/>
            <a:r>
              <a:rPr lang="en-US" sz="1600" dirty="0" smtClean="0"/>
              <a:t>Even </a:t>
            </a:r>
            <a:r>
              <a:rPr lang="en-US" sz="1600" dirty="0" smtClean="0"/>
              <a:t>macroeconomic policy has become easier because the </a:t>
            </a:r>
            <a:r>
              <a:rPr lang="en-US" sz="1600" dirty="0" smtClean="0"/>
              <a:t>Central Bank has </a:t>
            </a:r>
            <a:r>
              <a:rPr lang="en-US" sz="1600" dirty="0" smtClean="0"/>
              <a:t>a better handle on the money in circulation, as mobile money helped to move cash from the mattresses to the market</a:t>
            </a:r>
            <a:endParaRPr lang="en-US" sz="1600" dirty="0"/>
          </a:p>
        </p:txBody>
      </p:sp>
      <p:sp>
        <p:nvSpPr>
          <p:cNvPr id="4" name="Slide Number Placeholder 3"/>
          <p:cNvSpPr>
            <a:spLocks noGrp="1"/>
          </p:cNvSpPr>
          <p:nvPr>
            <p:ph type="sldNum" sz="quarter" idx="11"/>
          </p:nvPr>
        </p:nvSpPr>
        <p:spPr/>
        <p:txBody>
          <a:bodyPr/>
          <a:lstStyle/>
          <a:p>
            <a:pPr>
              <a:defRPr/>
            </a:pPr>
            <a:fld id="{BB4F7D29-1CCE-40D0-A67D-987D6C373327}"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MPESA was a failure outside Kenya?</a:t>
            </a:r>
            <a:endParaRPr lang="en-US" dirty="0"/>
          </a:p>
        </p:txBody>
      </p:sp>
      <p:sp>
        <p:nvSpPr>
          <p:cNvPr id="3" name="Content Placeholder 2"/>
          <p:cNvSpPr>
            <a:spLocks noGrp="1"/>
          </p:cNvSpPr>
          <p:nvPr>
            <p:ph idx="1"/>
          </p:nvPr>
        </p:nvSpPr>
        <p:spPr>
          <a:xfrm>
            <a:off x="457200" y="1357298"/>
            <a:ext cx="8229600" cy="5072098"/>
          </a:xfrm>
        </p:spPr>
        <p:txBody>
          <a:bodyPr/>
          <a:lstStyle/>
          <a:p>
            <a:r>
              <a:rPr lang="en-US" sz="1800" b="1" dirty="0" smtClean="0"/>
              <a:t>REGULATORY</a:t>
            </a:r>
            <a:r>
              <a:rPr lang="en-US" sz="1800" dirty="0" smtClean="0"/>
              <a:t>: First</a:t>
            </a:r>
            <a:r>
              <a:rPr lang="en-US" sz="1800" dirty="0" smtClean="0"/>
              <a:t>, Kenya’s regulators enabled the mobile money take-off. The Central Bank in particular played a very progressive role and allowed “</a:t>
            </a:r>
            <a:r>
              <a:rPr lang="en-US" sz="1800" dirty="0" smtClean="0">
                <a:hlinkClick r:id="rId2"/>
              </a:rPr>
              <a:t>regulation to follow innovation</a:t>
            </a:r>
            <a:r>
              <a:rPr lang="en-US" sz="1800" dirty="0" smtClean="0"/>
              <a:t>”, while reassuring the market of its oversight. </a:t>
            </a:r>
          </a:p>
          <a:p>
            <a:r>
              <a:rPr lang="en-US" sz="1800" b="1" dirty="0" smtClean="0"/>
              <a:t>OPERATOR: </a:t>
            </a:r>
            <a:r>
              <a:rPr lang="en-US" sz="1800" dirty="0" smtClean="0"/>
              <a:t>Second</a:t>
            </a:r>
            <a:r>
              <a:rPr lang="en-US" sz="1800" dirty="0" smtClean="0"/>
              <a:t>, the strategy of the omnipresent operator – </a:t>
            </a:r>
            <a:r>
              <a:rPr lang="en-US" sz="1800" dirty="0" err="1" smtClean="0"/>
              <a:t>Safaricom</a:t>
            </a:r>
            <a:r>
              <a:rPr lang="en-US" sz="1800" dirty="0" smtClean="0"/>
              <a:t> – was also </a:t>
            </a:r>
            <a:r>
              <a:rPr lang="en-US" sz="1800" dirty="0" smtClean="0"/>
              <a:t>important – </a:t>
            </a:r>
            <a:r>
              <a:rPr lang="en-US" sz="1800" dirty="0" err="1" smtClean="0"/>
              <a:t>ihas</a:t>
            </a:r>
            <a:r>
              <a:rPr lang="en-US" sz="1800" dirty="0" smtClean="0"/>
              <a:t> more than 50% market share. </a:t>
            </a:r>
          </a:p>
          <a:p>
            <a:r>
              <a:rPr lang="en-US" sz="1800" b="1" dirty="0" smtClean="0"/>
              <a:t>STRATEGY – FOCUS PEOPLE MANAGEMENT</a:t>
            </a:r>
            <a:r>
              <a:rPr lang="en-US" sz="1800" dirty="0" smtClean="0"/>
              <a:t>:  </a:t>
            </a:r>
            <a:r>
              <a:rPr lang="en-US" sz="1800" dirty="0" err="1" smtClean="0"/>
              <a:t>Safaricom’s</a:t>
            </a:r>
            <a:r>
              <a:rPr lang="en-US" sz="1800" dirty="0" smtClean="0"/>
              <a:t> management understood that the success of M-PESA was ultimately about people management, not technology. Many innovations fail because management focuses exclusively on designing and launching a product, and assume that technology will take care of itself afterwards. The opposite is true. You need people to run machines and the interactions you get after product launch can generate even better products. The true secret of M-PESA’s success is the management of the agent network, which grew from 300 initially to almost 30,000 today.</a:t>
            </a:r>
          </a:p>
          <a:p>
            <a:endParaRPr lang="en-US" dirty="0"/>
          </a:p>
        </p:txBody>
      </p:sp>
      <p:sp>
        <p:nvSpPr>
          <p:cNvPr id="5" name="Slide Number Placeholder 4"/>
          <p:cNvSpPr>
            <a:spLocks noGrp="1"/>
          </p:cNvSpPr>
          <p:nvPr>
            <p:ph type="sldNum" sz="quarter" idx="11"/>
          </p:nvPr>
        </p:nvSpPr>
        <p:spPr/>
        <p:txBody>
          <a:bodyPr/>
          <a:lstStyle/>
          <a:p>
            <a:pPr>
              <a:defRPr/>
            </a:pPr>
            <a:fld id="{149D4CC6-04E0-471E-B6FF-14185375B189}"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Analysis &amp; Conclusion</a:t>
            </a:r>
            <a:endParaRPr lang="en-US" dirty="0"/>
          </a:p>
        </p:txBody>
      </p:sp>
      <p:sp>
        <p:nvSpPr>
          <p:cNvPr id="6" name="Content Placeholder 5"/>
          <p:cNvSpPr>
            <a:spLocks noGrp="1"/>
          </p:cNvSpPr>
          <p:nvPr>
            <p:ph idx="1"/>
          </p:nvPr>
        </p:nvSpPr>
        <p:spPr>
          <a:xfrm>
            <a:off x="457200" y="1214422"/>
            <a:ext cx="8229600" cy="4525963"/>
          </a:xfrm>
        </p:spPr>
        <p:txBody>
          <a:bodyPr/>
          <a:lstStyle/>
          <a:p>
            <a:r>
              <a:rPr lang="en-US" dirty="0" smtClean="0"/>
              <a:t>None of the developing countries come in top 10 though developing countries are considered places where innovation is happening</a:t>
            </a:r>
          </a:p>
          <a:p>
            <a:r>
              <a:rPr lang="en-US" dirty="0" smtClean="0"/>
              <a:t>10% increase in connectivity leads to~1% growth in GDP</a:t>
            </a:r>
          </a:p>
          <a:p>
            <a:r>
              <a:rPr lang="en-US" dirty="0" smtClean="0"/>
              <a:t>Why is not there a more growth in GDP with connectivity? </a:t>
            </a:r>
          </a:p>
          <a:p>
            <a:endParaRPr lang="en-US" dirty="0"/>
          </a:p>
        </p:txBody>
      </p:sp>
      <p:sp>
        <p:nvSpPr>
          <p:cNvPr id="4" name="Slide Number Placeholder 3"/>
          <p:cNvSpPr>
            <a:spLocks noGrp="1"/>
          </p:cNvSpPr>
          <p:nvPr>
            <p:ph type="sldNum" sz="quarter" idx="11"/>
          </p:nvPr>
        </p:nvSpPr>
        <p:spPr/>
        <p:txBody>
          <a:bodyPr/>
          <a:lstStyle/>
          <a:p>
            <a:pPr>
              <a:defRPr/>
            </a:pPr>
            <a:fld id="{BB4F7D29-1CCE-40D0-A67D-987D6C373327}" type="slidenum">
              <a:rPr lang="en-US" smtClean="0"/>
              <a:pPr>
                <a:defRPr/>
              </a:pPr>
              <a:t>8</a:t>
            </a:fld>
            <a:endParaRPr lang="en-US"/>
          </a:p>
        </p:txBody>
      </p:sp>
    </p:spTree>
  </p:cSld>
  <p:clrMapOvr>
    <a:masterClrMapping/>
  </p:clrMapOvr>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B388C168F0214D87661FE6206A1586" ma:contentTypeVersion="1" ma:contentTypeDescription="Create a new document." ma:contentTypeScope="" ma:versionID="602c11439368440a9d09a4a5d3b57883">
  <xsd:schema xmlns:xsd="http://www.w3.org/2001/XMLSchema" xmlns:xs="http://www.w3.org/2001/XMLSchema" xmlns:p="http://schemas.microsoft.com/office/2006/metadata/properties" xmlns:ns1="http://schemas.microsoft.com/sharepoint/v3" targetNamespace="http://schemas.microsoft.com/office/2006/metadata/properties" ma:root="true" ma:fieldsID="c2d465dd849937321cdf8b52b5b5c9f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96DD6B8-BD50-4822-AD23-BD77EC15B941}"/>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E0FCA9C8-EA35-4B53-932C-1ED4F76F400E}"/>
</file>

<file path=docProps/app.xml><?xml version="1.0" encoding="utf-8"?>
<Properties xmlns="http://schemas.openxmlformats.org/officeDocument/2006/extended-properties" xmlns:vt="http://schemas.openxmlformats.org/officeDocument/2006/docPropsVTypes">
  <Template>ITU-e</Template>
  <TotalTime>2077</TotalTime>
  <Words>669</Words>
  <Application>Microsoft Office PowerPoint</Application>
  <PresentationFormat>On-screen Show (4:3)</PresentationFormat>
  <Paragraphs>50</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ITU-e</vt:lpstr>
      <vt:lpstr>Frugal Innovations &amp; Standardisation </vt:lpstr>
      <vt:lpstr>Impact of Standardization</vt:lpstr>
      <vt:lpstr>Case Studies – Standards Impacting GDP</vt:lpstr>
      <vt:lpstr>Innovations: Insights from GII</vt:lpstr>
      <vt:lpstr>Innovations to $: Case Study Kenya</vt:lpstr>
      <vt:lpstr>Innovations to $: Case Study Kenya</vt:lpstr>
      <vt:lpstr>Why MPESA was a failure outside Kenya?</vt:lpstr>
      <vt:lpstr>Analysis &amp; Conclusion</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Ajay Mishra</cp:lastModifiedBy>
  <cp:revision>346</cp:revision>
  <cp:lastPrinted>2001-11-25T13:41:09Z</cp:lastPrinted>
  <dcterms:created xsi:type="dcterms:W3CDTF">2007-02-20T15:47:31Z</dcterms:created>
  <dcterms:modified xsi:type="dcterms:W3CDTF">2013-09-18T05:05:45Z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0x01010097B388C168F0214D87661FE6206A1586</vt:lpwstr>
  </property>
</Properties>
</file>