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25"/>
  </p:notesMasterIdLst>
  <p:sldIdLst>
    <p:sldId id="396" r:id="rId2"/>
    <p:sldId id="397" r:id="rId3"/>
    <p:sldId id="398" r:id="rId4"/>
    <p:sldId id="399" r:id="rId5"/>
    <p:sldId id="418" r:id="rId6"/>
    <p:sldId id="400" r:id="rId7"/>
    <p:sldId id="401" r:id="rId8"/>
    <p:sldId id="402" r:id="rId9"/>
    <p:sldId id="403" r:id="rId10"/>
    <p:sldId id="404" r:id="rId11"/>
    <p:sldId id="405" r:id="rId12"/>
    <p:sldId id="406" r:id="rId13"/>
    <p:sldId id="407" r:id="rId14"/>
    <p:sldId id="408" r:id="rId15"/>
    <p:sldId id="414" r:id="rId16"/>
    <p:sldId id="415" r:id="rId17"/>
    <p:sldId id="417" r:id="rId18"/>
    <p:sldId id="416" r:id="rId19"/>
    <p:sldId id="409" r:id="rId20"/>
    <p:sldId id="410" r:id="rId21"/>
    <p:sldId id="411" r:id="rId22"/>
    <p:sldId id="412" r:id="rId23"/>
    <p:sldId id="41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5050"/>
    <a:srgbClr val="003399"/>
    <a:srgbClr val="666699"/>
    <a:srgbClr val="FF3300"/>
    <a:srgbClr val="3333CC"/>
    <a:srgbClr val="333300"/>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239" autoAdjust="0"/>
  </p:normalViewPr>
  <p:slideViewPr>
    <p:cSldViewPr>
      <p:cViewPr>
        <p:scale>
          <a:sx n="60" d="100"/>
          <a:sy n="60" d="100"/>
        </p:scale>
        <p:origin x="-7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9D1BE-B20A-47B0-9AF6-C6F133E14040}" type="doc">
      <dgm:prSet loTypeId="urn:microsoft.com/office/officeart/2005/8/layout/pyramid2" loCatId="list" qsTypeId="urn:microsoft.com/office/officeart/2005/8/quickstyle/simple1" qsCatId="simple" csTypeId="urn:microsoft.com/office/officeart/2005/8/colors/accent1_2" csCatId="accent1" phldr="1"/>
      <dgm:spPr/>
    </dgm:pt>
    <dgm:pt modelId="{891A11DD-C1B9-498D-94A2-37E68A0BA775}">
      <dgm:prSet phldrT="[Text]"/>
      <dgm:spPr/>
      <dgm:t>
        <a:bodyPr/>
        <a:lstStyle/>
        <a:p>
          <a:pPr rtl="1"/>
          <a:r>
            <a:rPr lang="en-US" dirty="0" smtClean="0">
              <a:latin typeface="Calibri" pitchFamily="34" charset="0"/>
            </a:rPr>
            <a:t>Business Case</a:t>
          </a:r>
          <a:endParaRPr lang="ar-EG" dirty="0">
            <a:latin typeface="Calibri" pitchFamily="34" charset="0"/>
          </a:endParaRPr>
        </a:p>
      </dgm:t>
    </dgm:pt>
    <dgm:pt modelId="{2D26C826-AAFA-4856-99C0-21626E0314EF}" type="parTrans" cxnId="{73EB2E7C-FDE4-4076-A8D6-CAF33A302AD2}">
      <dgm:prSet/>
      <dgm:spPr/>
      <dgm:t>
        <a:bodyPr/>
        <a:lstStyle/>
        <a:p>
          <a:pPr rtl="1"/>
          <a:endParaRPr lang="ar-EG"/>
        </a:p>
      </dgm:t>
    </dgm:pt>
    <dgm:pt modelId="{2F1F4B8A-8F20-4E51-811F-60AFB8C01BC6}" type="sibTrans" cxnId="{73EB2E7C-FDE4-4076-A8D6-CAF33A302AD2}">
      <dgm:prSet/>
      <dgm:spPr/>
      <dgm:t>
        <a:bodyPr/>
        <a:lstStyle/>
        <a:p>
          <a:pPr rtl="1"/>
          <a:endParaRPr lang="ar-EG"/>
        </a:p>
      </dgm:t>
    </dgm:pt>
    <dgm:pt modelId="{0E3B45E6-AEB1-40BA-A2DC-37B340D20EDF}">
      <dgm:prSet phldrT="[Text]"/>
      <dgm:spPr/>
      <dgm:t>
        <a:bodyPr/>
        <a:lstStyle/>
        <a:p>
          <a:pPr rtl="1"/>
          <a:r>
            <a:rPr lang="en-US" dirty="0" smtClean="0">
              <a:latin typeface="Calibri" pitchFamily="34" charset="0"/>
            </a:rPr>
            <a:t>Foundational ICT Infrastructure</a:t>
          </a:r>
          <a:endParaRPr lang="ar-EG" dirty="0">
            <a:latin typeface="Calibri" pitchFamily="34" charset="0"/>
          </a:endParaRPr>
        </a:p>
      </dgm:t>
    </dgm:pt>
    <dgm:pt modelId="{C3C6B390-3CEB-4591-A377-50731C53A80B}" type="parTrans" cxnId="{C9D3A5AB-8501-4238-85FD-5CC387F0B37D}">
      <dgm:prSet/>
      <dgm:spPr/>
      <dgm:t>
        <a:bodyPr/>
        <a:lstStyle/>
        <a:p>
          <a:pPr rtl="1"/>
          <a:endParaRPr lang="ar-EG"/>
        </a:p>
      </dgm:t>
    </dgm:pt>
    <dgm:pt modelId="{939DC45E-F290-46DA-80F6-044A77046420}" type="sibTrans" cxnId="{C9D3A5AB-8501-4238-85FD-5CC387F0B37D}">
      <dgm:prSet/>
      <dgm:spPr/>
      <dgm:t>
        <a:bodyPr/>
        <a:lstStyle/>
        <a:p>
          <a:pPr rtl="1"/>
          <a:endParaRPr lang="ar-EG"/>
        </a:p>
      </dgm:t>
    </dgm:pt>
    <dgm:pt modelId="{56A04A7B-FF71-4BD5-A376-7D909B232C61}">
      <dgm:prSet phldrT="[Text]"/>
      <dgm:spPr/>
      <dgm:t>
        <a:bodyPr/>
        <a:lstStyle/>
        <a:p>
          <a:pPr rtl="1"/>
          <a:r>
            <a:rPr lang="en-US" dirty="0" smtClean="0">
              <a:latin typeface="Calibri" pitchFamily="34" charset="0"/>
            </a:rPr>
            <a:t>Socio-Economic Needs</a:t>
          </a:r>
          <a:endParaRPr lang="ar-EG" dirty="0">
            <a:latin typeface="Calibri" pitchFamily="34" charset="0"/>
          </a:endParaRPr>
        </a:p>
      </dgm:t>
    </dgm:pt>
    <dgm:pt modelId="{0552E8D4-2EDB-4C13-B0C3-1E8A0D16E0C9}" type="parTrans" cxnId="{9F25AEF7-0B66-49BA-A5AF-D89938E168EB}">
      <dgm:prSet/>
      <dgm:spPr/>
      <dgm:t>
        <a:bodyPr/>
        <a:lstStyle/>
        <a:p>
          <a:pPr rtl="1"/>
          <a:endParaRPr lang="ar-EG"/>
        </a:p>
      </dgm:t>
    </dgm:pt>
    <dgm:pt modelId="{2D3AA23B-8E74-4090-B24D-6EFA7D450C23}" type="sibTrans" cxnId="{9F25AEF7-0B66-49BA-A5AF-D89938E168EB}">
      <dgm:prSet/>
      <dgm:spPr/>
      <dgm:t>
        <a:bodyPr/>
        <a:lstStyle/>
        <a:p>
          <a:pPr rtl="1"/>
          <a:endParaRPr lang="ar-EG"/>
        </a:p>
      </dgm:t>
    </dgm:pt>
    <dgm:pt modelId="{F102C289-5BF8-4B72-BACF-0F0FD9592F76}" type="pres">
      <dgm:prSet presAssocID="{A549D1BE-B20A-47B0-9AF6-C6F133E14040}" presName="compositeShape" presStyleCnt="0">
        <dgm:presLayoutVars>
          <dgm:dir/>
          <dgm:resizeHandles/>
        </dgm:presLayoutVars>
      </dgm:prSet>
      <dgm:spPr/>
    </dgm:pt>
    <dgm:pt modelId="{F6F0678F-D22C-4E4F-A87E-BFB60B1BDF52}" type="pres">
      <dgm:prSet presAssocID="{A549D1BE-B20A-47B0-9AF6-C6F133E14040}" presName="pyramid" presStyleLbl="node1" presStyleIdx="0" presStyleCnt="1" custLinFactNeighborX="2237"/>
      <dgm:spPr/>
    </dgm:pt>
    <dgm:pt modelId="{C0110323-2046-437F-BFC6-6CB20EFA8A96}" type="pres">
      <dgm:prSet presAssocID="{A549D1BE-B20A-47B0-9AF6-C6F133E14040}" presName="theList" presStyleCnt="0"/>
      <dgm:spPr/>
    </dgm:pt>
    <dgm:pt modelId="{8FEB8964-B977-45C6-80CA-104C764435CB}" type="pres">
      <dgm:prSet presAssocID="{891A11DD-C1B9-498D-94A2-37E68A0BA775}" presName="aNode" presStyleLbl="fgAcc1" presStyleIdx="0" presStyleCnt="3" custLinFactNeighborY="-86304">
        <dgm:presLayoutVars>
          <dgm:bulletEnabled val="1"/>
        </dgm:presLayoutVars>
      </dgm:prSet>
      <dgm:spPr/>
      <dgm:t>
        <a:bodyPr/>
        <a:lstStyle/>
        <a:p>
          <a:pPr rtl="1"/>
          <a:endParaRPr lang="ar-EG"/>
        </a:p>
      </dgm:t>
    </dgm:pt>
    <dgm:pt modelId="{07A2EE3D-0AC1-4A92-A859-652FA54621BC}" type="pres">
      <dgm:prSet presAssocID="{891A11DD-C1B9-498D-94A2-37E68A0BA775}" presName="aSpace" presStyleCnt="0"/>
      <dgm:spPr/>
    </dgm:pt>
    <dgm:pt modelId="{1D9DB3C3-DF3D-4D2D-98A8-444CA3A622C2}" type="pres">
      <dgm:prSet presAssocID="{0E3B45E6-AEB1-40BA-A2DC-37B340D20EDF}" presName="aNode" presStyleLbl="fgAcc1" presStyleIdx="1" presStyleCnt="3" custLinFactNeighborY="-96533">
        <dgm:presLayoutVars>
          <dgm:bulletEnabled val="1"/>
        </dgm:presLayoutVars>
      </dgm:prSet>
      <dgm:spPr/>
      <dgm:t>
        <a:bodyPr/>
        <a:lstStyle/>
        <a:p>
          <a:pPr rtl="1"/>
          <a:endParaRPr lang="ar-EG"/>
        </a:p>
      </dgm:t>
    </dgm:pt>
    <dgm:pt modelId="{8AEAC801-ABAE-4316-A4A9-B4EBC26E148B}" type="pres">
      <dgm:prSet presAssocID="{0E3B45E6-AEB1-40BA-A2DC-37B340D20EDF}" presName="aSpace" presStyleCnt="0"/>
      <dgm:spPr/>
    </dgm:pt>
    <dgm:pt modelId="{94543E6C-741B-4A2D-8FF9-107A59025501}" type="pres">
      <dgm:prSet presAssocID="{56A04A7B-FF71-4BD5-A376-7D909B232C61}" presName="aNode" presStyleLbl="fgAcc1" presStyleIdx="2" presStyleCnt="3" custLinFactNeighborY="-67160">
        <dgm:presLayoutVars>
          <dgm:bulletEnabled val="1"/>
        </dgm:presLayoutVars>
      </dgm:prSet>
      <dgm:spPr/>
      <dgm:t>
        <a:bodyPr/>
        <a:lstStyle/>
        <a:p>
          <a:pPr rtl="1"/>
          <a:endParaRPr lang="ar-EG"/>
        </a:p>
      </dgm:t>
    </dgm:pt>
    <dgm:pt modelId="{FD34A765-A425-40B3-B21B-71CE5FCC8CE2}" type="pres">
      <dgm:prSet presAssocID="{56A04A7B-FF71-4BD5-A376-7D909B232C61}" presName="aSpace" presStyleCnt="0"/>
      <dgm:spPr/>
    </dgm:pt>
  </dgm:ptLst>
  <dgm:cxnLst>
    <dgm:cxn modelId="{97244F0D-235C-4DFB-B8D4-FE7872245590}" type="presOf" srcId="{56A04A7B-FF71-4BD5-A376-7D909B232C61}" destId="{94543E6C-741B-4A2D-8FF9-107A59025501}" srcOrd="0" destOrd="0" presId="urn:microsoft.com/office/officeart/2005/8/layout/pyramid2"/>
    <dgm:cxn modelId="{2DFB914C-8512-42E1-8D92-AED2AC7CA193}" type="presOf" srcId="{A549D1BE-B20A-47B0-9AF6-C6F133E14040}" destId="{F102C289-5BF8-4B72-BACF-0F0FD9592F76}" srcOrd="0" destOrd="0" presId="urn:microsoft.com/office/officeart/2005/8/layout/pyramid2"/>
    <dgm:cxn modelId="{73EB2E7C-FDE4-4076-A8D6-CAF33A302AD2}" srcId="{A549D1BE-B20A-47B0-9AF6-C6F133E14040}" destId="{891A11DD-C1B9-498D-94A2-37E68A0BA775}" srcOrd="0" destOrd="0" parTransId="{2D26C826-AAFA-4856-99C0-21626E0314EF}" sibTransId="{2F1F4B8A-8F20-4E51-811F-60AFB8C01BC6}"/>
    <dgm:cxn modelId="{C9D3A5AB-8501-4238-85FD-5CC387F0B37D}" srcId="{A549D1BE-B20A-47B0-9AF6-C6F133E14040}" destId="{0E3B45E6-AEB1-40BA-A2DC-37B340D20EDF}" srcOrd="1" destOrd="0" parTransId="{C3C6B390-3CEB-4591-A377-50731C53A80B}" sibTransId="{939DC45E-F290-46DA-80F6-044A77046420}"/>
    <dgm:cxn modelId="{7EE65EA9-0DE0-4EE3-B311-74A401B1FF35}" type="presOf" srcId="{0E3B45E6-AEB1-40BA-A2DC-37B340D20EDF}" destId="{1D9DB3C3-DF3D-4D2D-98A8-444CA3A622C2}" srcOrd="0" destOrd="0" presId="urn:microsoft.com/office/officeart/2005/8/layout/pyramid2"/>
    <dgm:cxn modelId="{9F25AEF7-0B66-49BA-A5AF-D89938E168EB}" srcId="{A549D1BE-B20A-47B0-9AF6-C6F133E14040}" destId="{56A04A7B-FF71-4BD5-A376-7D909B232C61}" srcOrd="2" destOrd="0" parTransId="{0552E8D4-2EDB-4C13-B0C3-1E8A0D16E0C9}" sibTransId="{2D3AA23B-8E74-4090-B24D-6EFA7D450C23}"/>
    <dgm:cxn modelId="{C8C325E7-A426-4104-B2DE-35D566C86A5C}" type="presOf" srcId="{891A11DD-C1B9-498D-94A2-37E68A0BA775}" destId="{8FEB8964-B977-45C6-80CA-104C764435CB}" srcOrd="0" destOrd="0" presId="urn:microsoft.com/office/officeart/2005/8/layout/pyramid2"/>
    <dgm:cxn modelId="{CB137477-C229-478E-BBCD-C0E823F7873A}" type="presParOf" srcId="{F102C289-5BF8-4B72-BACF-0F0FD9592F76}" destId="{F6F0678F-D22C-4E4F-A87E-BFB60B1BDF52}" srcOrd="0" destOrd="0" presId="urn:microsoft.com/office/officeart/2005/8/layout/pyramid2"/>
    <dgm:cxn modelId="{E785103B-65C1-4E20-9CFC-779A50AD65F7}" type="presParOf" srcId="{F102C289-5BF8-4B72-BACF-0F0FD9592F76}" destId="{C0110323-2046-437F-BFC6-6CB20EFA8A96}" srcOrd="1" destOrd="0" presId="urn:microsoft.com/office/officeart/2005/8/layout/pyramid2"/>
    <dgm:cxn modelId="{B9F39BD9-59E8-48DC-9BDA-6E654A62AA9E}" type="presParOf" srcId="{C0110323-2046-437F-BFC6-6CB20EFA8A96}" destId="{8FEB8964-B977-45C6-80CA-104C764435CB}" srcOrd="0" destOrd="0" presId="urn:microsoft.com/office/officeart/2005/8/layout/pyramid2"/>
    <dgm:cxn modelId="{359F0C63-9C33-4FEC-AC85-F57B7A06372A}" type="presParOf" srcId="{C0110323-2046-437F-BFC6-6CB20EFA8A96}" destId="{07A2EE3D-0AC1-4A92-A859-652FA54621BC}" srcOrd="1" destOrd="0" presId="urn:microsoft.com/office/officeart/2005/8/layout/pyramid2"/>
    <dgm:cxn modelId="{74AF822C-138E-4138-BB21-979D6A22B59F}" type="presParOf" srcId="{C0110323-2046-437F-BFC6-6CB20EFA8A96}" destId="{1D9DB3C3-DF3D-4D2D-98A8-444CA3A622C2}" srcOrd="2" destOrd="0" presId="urn:microsoft.com/office/officeart/2005/8/layout/pyramid2"/>
    <dgm:cxn modelId="{605A43CA-F1E8-4E4D-8F6E-CFDD24BF2F9C}" type="presParOf" srcId="{C0110323-2046-437F-BFC6-6CB20EFA8A96}" destId="{8AEAC801-ABAE-4316-A4A9-B4EBC26E148B}" srcOrd="3" destOrd="0" presId="urn:microsoft.com/office/officeart/2005/8/layout/pyramid2"/>
    <dgm:cxn modelId="{9EB0CD4D-619F-4CCE-AB2F-590AF5DDFC1B}" type="presParOf" srcId="{C0110323-2046-437F-BFC6-6CB20EFA8A96}" destId="{94543E6C-741B-4A2D-8FF9-107A59025501}" srcOrd="4" destOrd="0" presId="urn:microsoft.com/office/officeart/2005/8/layout/pyramid2"/>
    <dgm:cxn modelId="{1A2B9475-8E2E-4772-B255-EDE3F34144D6}" type="presParOf" srcId="{C0110323-2046-437F-BFC6-6CB20EFA8A96}" destId="{FD34A765-A425-40B3-B21B-71CE5FCC8CE2}" srcOrd="5"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2662D52-129C-4524-B35D-AC3115068598}" type="datetimeFigureOut">
              <a:rPr lang="ar-EG" smtClean="0"/>
              <a:pPr/>
              <a:t>14/11/1434</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DED9C4-42AD-4CD2-9529-1D78F829A038}"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D9869E5-390F-47CC-8CA9-50A0F3968A2B}" type="slidenum">
              <a:rPr lang="en-US" smtClean="0"/>
              <a:pPr/>
              <a:t>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ar-EG"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2D25999-05D0-48C2-A079-DBC6114A7503}"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ar-EG"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ar-EG" dirty="0"/>
          </a:p>
        </p:txBody>
      </p:sp>
      <p:sp>
        <p:nvSpPr>
          <p:cNvPr id="4" name="Slide Number Placeholder 3"/>
          <p:cNvSpPr>
            <a:spLocks noGrp="1"/>
          </p:cNvSpPr>
          <p:nvPr>
            <p:ph type="sldNum" sz="quarter" idx="10"/>
          </p:nvPr>
        </p:nvSpPr>
        <p:spPr/>
        <p:txBody>
          <a:bodyPr/>
          <a:lstStyle/>
          <a:p>
            <a:fld id="{47D339FE-09B1-4EB8-AB63-4F50D03E3E61}" type="slidenum">
              <a:rPr lang="ar-EG" smtClean="0"/>
              <a:pPr/>
              <a:t>12</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ar-EG" dirty="0"/>
          </a:p>
        </p:txBody>
      </p:sp>
      <p:sp>
        <p:nvSpPr>
          <p:cNvPr id="4" name="Slide Number Placeholder 3"/>
          <p:cNvSpPr>
            <a:spLocks noGrp="1"/>
          </p:cNvSpPr>
          <p:nvPr>
            <p:ph type="sldNum" sz="quarter" idx="10"/>
          </p:nvPr>
        </p:nvSpPr>
        <p:spPr/>
        <p:txBody>
          <a:bodyPr/>
          <a:lstStyle/>
          <a:p>
            <a:fld id="{47D339FE-09B1-4EB8-AB63-4F50D03E3E61}" type="slidenum">
              <a:rPr lang="ar-EG" smtClean="0"/>
              <a:pPr/>
              <a:t>13</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ar-EG" dirty="0"/>
          </a:p>
        </p:txBody>
      </p:sp>
      <p:sp>
        <p:nvSpPr>
          <p:cNvPr id="4" name="Slide Number Placeholder 3"/>
          <p:cNvSpPr>
            <a:spLocks noGrp="1"/>
          </p:cNvSpPr>
          <p:nvPr>
            <p:ph type="sldNum" sz="quarter" idx="10"/>
          </p:nvPr>
        </p:nvSpPr>
        <p:spPr/>
        <p:txBody>
          <a:bodyPr/>
          <a:lstStyle/>
          <a:p>
            <a:fld id="{47D339FE-09B1-4EB8-AB63-4F50D03E3E61}" type="slidenum">
              <a:rPr lang="ar-EG" smtClean="0"/>
              <a:pPr/>
              <a:t>19</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ar-EG" smtClean="0">
              <a:cs typeface="Arial" pitchFamily="34" charset="0"/>
            </a:endParaRPr>
          </a:p>
        </p:txBody>
      </p:sp>
      <p:sp>
        <p:nvSpPr>
          <p:cNvPr id="34820" name="Slide Number Placeholder 3"/>
          <p:cNvSpPr>
            <a:spLocks noGrp="1"/>
          </p:cNvSpPr>
          <p:nvPr>
            <p:ph type="sldNum" sz="quarter" idx="5"/>
          </p:nvPr>
        </p:nvSpPr>
        <p:spPr>
          <a:noFill/>
        </p:spPr>
        <p:txBody>
          <a:bodyPr/>
          <a:lstStyle/>
          <a:p>
            <a:fld id="{808593CB-01C6-4565-92A7-63A4E054C0A9}" type="slidenum">
              <a:rPr lang="en-US" smtClean="0"/>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ar-EG" smtClean="0">
              <a:cs typeface="Arial" pitchFamily="34" charset="0"/>
            </a:endParaRPr>
          </a:p>
        </p:txBody>
      </p:sp>
      <p:sp>
        <p:nvSpPr>
          <p:cNvPr id="35844" name="Slide Number Placeholder 3"/>
          <p:cNvSpPr>
            <a:spLocks noGrp="1"/>
          </p:cNvSpPr>
          <p:nvPr>
            <p:ph type="sldNum" sz="quarter" idx="5"/>
          </p:nvPr>
        </p:nvSpPr>
        <p:spPr>
          <a:noFill/>
        </p:spPr>
        <p:txBody>
          <a:bodyPr/>
          <a:lstStyle/>
          <a:p>
            <a:fld id="{504299D3-F4FF-417A-8736-8687DCC65DC7}"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rtl="0">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74CBEAF9-9E58-4CC8-A6FF-6DD8A58DEEA4}" type="datetimeFigureOut">
              <a:rPr lang="en-US" smtClean="0"/>
              <a:pPr/>
              <a:t>9/18/2013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15C064-DD44-4CAC-873E-2D1F54821676}" type="slidenum">
              <a:rPr kumimoji="0" lang="en-US" smtClean="0"/>
              <a:pPr/>
              <a:t>‹#›</a:t>
            </a:fld>
            <a:endParaRPr kumimoji="0" lang="en-US" dirty="0"/>
          </a:p>
        </p:txBody>
      </p:sp>
      <p:sp>
        <p:nvSpPr>
          <p:cNvPr id="8" name="Title 7"/>
          <p:cNvSpPr>
            <a:spLocks noGrp="1"/>
          </p:cNvSpPr>
          <p:nvPr>
            <p:ph type="ctrTitle"/>
          </p:nvPr>
        </p:nvSpPr>
        <p:spPr>
          <a:xfrm>
            <a:off x="685800" y="381000"/>
            <a:ext cx="7772400" cy="1752600"/>
          </a:xfrm>
        </p:spPr>
        <p:txBody>
          <a:bodyPr anchor="b"/>
          <a:lstStyle>
            <a:lvl1pPr rtl="0">
              <a:defRPr sz="4200">
                <a:solidFill>
                  <a:schemeClr val="accent1"/>
                </a:solidFill>
              </a:defRPr>
            </a:lvl1pPr>
          </a:lstStyle>
          <a:p>
            <a:r>
              <a:rPr kumimoji="0" lang="en-US" dirty="0" smtClean="0"/>
              <a:t>Click to edit Master title style</a:t>
            </a:r>
            <a:endParaRPr kumimoji="0" lang="en-US" dirty="0"/>
          </a:p>
        </p:txBody>
      </p:sp>
      <p:sp>
        <p:nvSpPr>
          <p:cNvPr id="20"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4CBEAF9-9E58-4CC8-A6FF-6DD8A58DEEA4}"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7"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A15C064-DD44-4CAC-873E-2D1F54821676}" type="slidenum">
              <a:rPr kumimoji="0" lang="en-US" smtClean="0"/>
              <a:pPr/>
              <a:t>‹#›</a:t>
            </a:fld>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4CBEAF9-9E58-4CC8-A6FF-6DD8A58DEEA4}"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lvl1pPr rtl="0">
              <a:defRPr/>
            </a:lvl1pPr>
          </a:lstStyle>
          <a:p>
            <a:r>
              <a:rPr kumimoji="0" lang="en-US" dirty="0" smtClean="0"/>
              <a:t>Click to edit Master title style</a:t>
            </a:r>
            <a:endParaRPr kumimoji="0" lang="en-US" dirty="0"/>
          </a:p>
        </p:txBody>
      </p:sp>
      <p:sp>
        <p:nvSpPr>
          <p:cNvPr id="16"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rtl="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8229600" cy="2185988"/>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3938588"/>
            <a:ext cx="8229600" cy="2187575"/>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36"/>
          <p:cNvSpPr>
            <a:spLocks noGrp="1" noChangeArrowheads="1"/>
          </p:cNvSpPr>
          <p:nvPr>
            <p:ph type="sldNum" sz="quarter" idx="11"/>
          </p:nvPr>
        </p:nvSpPr>
        <p:spPr>
          <a:xfrm>
            <a:off x="7747000" y="6453188"/>
            <a:ext cx="1366838" cy="288925"/>
          </a:xfrm>
        </p:spPr>
        <p:txBody>
          <a:bodyPr/>
          <a:lstStyle>
            <a:lvl1pPr>
              <a:defRPr/>
            </a:lvl1pPr>
          </a:lstStyle>
          <a:p>
            <a:pPr>
              <a:defRPr/>
            </a:pPr>
            <a:fld id="{2ABF1E41-1123-425E-B3F3-93539867D37A}" type="slidenum">
              <a:rPr lang="en-US"/>
              <a:pPr>
                <a:defRPr/>
              </a:pPr>
              <a:t>‹#›</a:t>
            </a:fld>
            <a:endParaRPr lang="en-US"/>
          </a:p>
        </p:txBody>
      </p:sp>
      <p:sp>
        <p:nvSpPr>
          <p:cNvPr id="7" name="Date Placeholder 3"/>
          <p:cNvSpPr>
            <a:spLocks noGrp="1"/>
          </p:cNvSpPr>
          <p:nvPr userDrawn="1">
            <p:ph type="dt" sz="quarter" idx="10"/>
          </p:nvPr>
        </p:nvSpPr>
        <p:spPr>
          <a:xfrm>
            <a:off x="2819400" y="6400800"/>
            <a:ext cx="4038600" cy="457200"/>
          </a:xfrm>
          <a:noFill/>
        </p:spPr>
        <p:txBody>
          <a:bodyPr/>
          <a:lstStyle/>
          <a:p>
            <a:pPr algn="ctr"/>
            <a:r>
              <a:rPr lang="en-US" sz="1400" b="1" dirty="0" smtClean="0">
                <a:solidFill>
                  <a:schemeClr val="bg1">
                    <a:lumMod val="50000"/>
                  </a:schemeClr>
                </a:solidFill>
              </a:rPr>
              <a:t>Geneva, Switzerland, 18 September 2013</a:t>
            </a:r>
            <a:endParaRPr lang="en-US" sz="140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3600" b="1" i="1">
                <a:solidFill>
                  <a:srgbClr val="FF0000"/>
                </a:solidFill>
                <a:latin typeface="Calibri"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74CBEAF9-9E58-4CC8-A6FF-6DD8A58DEEA4}"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CA15C064-DD44-4CAC-873E-2D1F54821676}"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lvl1pPr algn="l" rtl="0">
              <a:buClr>
                <a:srgbClr val="FF0000"/>
              </a:buClr>
              <a:buFont typeface="Wingdings" pitchFamily="2" charset="2"/>
              <a:buChar char="v"/>
              <a:defRPr sz="3200">
                <a:solidFill>
                  <a:srgbClr val="003366"/>
                </a:solidFill>
                <a:latin typeface="Calibri" pitchFamily="34" charset="0"/>
              </a:defRPr>
            </a:lvl1pPr>
            <a:lvl2pPr algn="l" rtl="0">
              <a:buClr>
                <a:srgbClr val="002060"/>
              </a:buClr>
              <a:buFont typeface="Wingdings" pitchFamily="2" charset="2"/>
              <a:buChar char="Ø"/>
              <a:defRPr sz="2800">
                <a:solidFill>
                  <a:srgbClr val="003366"/>
                </a:solidFill>
                <a:latin typeface="Calibri" pitchFamily="34" charset="0"/>
              </a:defRPr>
            </a:lvl2pPr>
            <a:lvl3pPr algn="l" rtl="0">
              <a:defRPr sz="2400">
                <a:solidFill>
                  <a:srgbClr val="003366"/>
                </a:solidFill>
                <a:latin typeface="Calibri" pitchFamily="34" charset="0"/>
              </a:defRPr>
            </a:lvl3pPr>
            <a:lvl4pPr algn="l" rtl="0">
              <a:defRPr>
                <a:solidFill>
                  <a:srgbClr val="003366"/>
                </a:solidFill>
                <a:latin typeface="Calibri" pitchFamily="34" charset="0"/>
              </a:defRPr>
            </a:lvl4pPr>
            <a:lvl5pPr algn="l" rtl="0">
              <a:defRPr>
                <a:solidFill>
                  <a:srgbClr val="00336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rtl="0">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9/18/2013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722313" y="533400"/>
            <a:ext cx="7772400" cy="1524000"/>
          </a:xfrm>
        </p:spPr>
        <p:txBody>
          <a:bodyPr anchor="b"/>
          <a:lstStyle>
            <a:lvl1pPr algn="ctr" rtl="0">
              <a:buNone/>
              <a:defRPr sz="4200" b="0" cap="none" baseline="0">
                <a:solidFill>
                  <a:srgbClr val="FFFFFF"/>
                </a:solidFill>
              </a:defRPr>
            </a:lvl1pPr>
          </a:lstStyle>
          <a:p>
            <a:r>
              <a:rPr kumimoji="0" lang="en-US" dirty="0" smtClean="0"/>
              <a:t>Click to edit Master title style</a:t>
            </a:r>
            <a:endParaRPr kumimoji="0" lang="en-US" dirty="0"/>
          </a:p>
        </p:txBody>
      </p:sp>
      <p:sp>
        <p:nvSpPr>
          <p:cNvPr id="20"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normAutofit/>
          </a:bodyPr>
          <a:lstStyle>
            <a:lvl1pPr rtl="0">
              <a:defRPr sz="3600" b="1" i="1">
                <a:solidFill>
                  <a:srgbClr val="FF0000"/>
                </a:solidFill>
                <a:latin typeface="Calibri" pitchFamily="34" charset="0"/>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fld id="{74CBEAF9-9E58-4CC8-A6FF-6DD8A58DEEA4}" type="datetimeFigureOut">
              <a:rPr lang="en-US" smtClean="0"/>
              <a:pPr/>
              <a:t>9/18/2013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lgn="l" rtl="0">
              <a:defRPr sz="2500"/>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lgn="l" rtl="0">
              <a:defRPr sz="2500"/>
            </a:lvl1pPr>
            <a:lvl2pPr algn="l" rtl="0">
              <a:defRPr/>
            </a:lvl2pPr>
            <a:lvl3pPr algn="l" rtl="0">
              <a:defRPr/>
            </a:lvl3pPr>
            <a:lvl4pPr algn="l" rtl="0">
              <a:defRPr/>
            </a:lvl4pPr>
            <a:lvl5pPr algn="l" rtl="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l" rtl="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l" rtl="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74CBEAF9-9E58-4CC8-A6FF-6DD8A58DEEA4}" type="datetimeFigureOut">
              <a:rPr lang="en-US" smtClean="0"/>
              <a:pPr/>
              <a:t>9/18/2013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A15C064-DD44-4CAC-873E-2D1F54821676}" type="slidenum">
              <a:rPr kumimoji="0" lang="en-US" smtClean="0"/>
              <a:pPr/>
              <a:t>‹#›</a:t>
            </a:fld>
            <a:endParaRPr kumimoji="0" lang="en-US" dirty="0"/>
          </a:p>
        </p:txBody>
      </p:sp>
      <p:sp>
        <p:nvSpPr>
          <p:cNvPr id="23" name="Title 22"/>
          <p:cNvSpPr>
            <a:spLocks noGrp="1"/>
          </p:cNvSpPr>
          <p:nvPr>
            <p:ph type="title"/>
          </p:nvPr>
        </p:nvSpPr>
        <p:spPr/>
        <p:txBody>
          <a:bodyPr rtlCol="0" anchor="b" anchorCtr="0">
            <a:normAutofit/>
          </a:bodyPr>
          <a:lstStyle>
            <a:lvl1pPr rtl="0">
              <a:defRPr sz="3600" b="1" i="1">
                <a:solidFill>
                  <a:srgbClr val="FF0000"/>
                </a:solidFill>
                <a:latin typeface="Calibri" pitchFamily="34" charset="0"/>
              </a:defRPr>
            </a:lvl1pPr>
          </a:lstStyle>
          <a:p>
            <a:r>
              <a:rPr kumimoji="0" lang="en-US" dirty="0" smtClean="0"/>
              <a:t>Click to edit Master title style</a:t>
            </a:r>
            <a:endParaRPr kumimoji="0" lang="en-US" dirty="0"/>
          </a:p>
        </p:txBody>
      </p:sp>
      <p:sp>
        <p:nvSpPr>
          <p:cNvPr id="28"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rtl="0">
              <a:defRPr sz="3600" b="1" i="1">
                <a:solidFill>
                  <a:srgbClr val="FF0000"/>
                </a:solidFill>
                <a:latin typeface="Calibri"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74CBEAF9-9E58-4CC8-A6FF-6DD8A58DEEA4}" type="datetimeFigureOut">
              <a:rPr lang="en-US" smtClean="0"/>
              <a:pPr/>
              <a:t>9/18/2013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CA15C064-DD44-4CAC-873E-2D1F54821676}" type="slidenum">
              <a:rPr kumimoji="0" lang="en-US" smtClean="0"/>
              <a:pPr/>
              <a:t>‹#›</a:t>
            </a:fld>
            <a:endParaRPr kumimoji="0" lang="en-US"/>
          </a:p>
        </p:txBody>
      </p:sp>
      <p:sp>
        <p:nvSpPr>
          <p:cNvPr id="6"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4CBEAF9-9E58-4CC8-A6FF-6DD8A58DEEA4}" type="datetimeFigureOut">
              <a:rPr lang="en-US" smtClean="0"/>
              <a:pPr/>
              <a:t>9/18/2013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A15C064-DD44-4CAC-873E-2D1F54821676}" type="slidenum">
              <a:rPr kumimoji="0" lang="en-US" smtClean="0"/>
              <a:pPr/>
              <a:t>‹#›</a:t>
            </a:fld>
            <a:endParaRPr kumimoji="0" lang="en-US"/>
          </a:p>
        </p:txBody>
      </p:sp>
      <p:sp>
        <p:nvSpPr>
          <p:cNvPr id="11"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r" rtl="0">
              <a:buNone/>
              <a:defRPr sz="2200" b="1">
                <a:solidFill>
                  <a:srgbClr val="FFFFFF"/>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lgn="l" rtl="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lvl1pPr algn="l" rtl="0">
              <a:defRPr/>
            </a:lvl1pPr>
            <a:lvl2pPr algn="l" rtl="0">
              <a:defRPr/>
            </a:lvl2pPr>
            <a:lvl3pPr algn="l" rtl="0">
              <a:defRPr/>
            </a:lvl3pPr>
            <a:lvl4pPr algn="l" rtl="0">
              <a:defRPr/>
            </a:lvl4pPr>
            <a:lvl5pPr algn="l" rtl="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A15C064-DD44-4CAC-873E-2D1F54821676}" type="slidenum">
              <a:rPr kumimoji="0" lang="en-US" smtClean="0"/>
              <a:pPr/>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4CBEAF9-9E58-4CC8-A6FF-6DD8A58DEEA4}" type="datetimeFigureOut">
              <a:rPr lang="en-US" smtClean="0"/>
              <a:pPr/>
              <a:t>9/18/2013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
        <p:nvSpPr>
          <p:cNvPr id="22"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r" rtl="0">
              <a:buNone/>
              <a:defRPr sz="2400" b="1">
                <a:solidFill>
                  <a:schemeClr val="tx2"/>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3000375" y="609600"/>
            <a:ext cx="5867400" cy="4267200"/>
          </a:xfrm>
        </p:spPr>
        <p:txBody>
          <a:bodyPr/>
          <a:lstStyle>
            <a:lvl1pPr marL="0" indent="0" algn="l" rtl="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lgn="l" rtl="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4CBEAF9-9E58-4CC8-A6FF-6DD8A58DEEA4}" type="datetimeFigureOut">
              <a:rPr lang="en-US" smtClean="0"/>
              <a:pPr/>
              <a:t>9/18/2013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
        <p:nvSpPr>
          <p:cNvPr id="23"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9/18/2013</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0" name="Date Placeholder 3"/>
          <p:cNvSpPr txBox="1">
            <a:spLocks/>
          </p:cNvSpPr>
          <p:nvPr userDrawn="1"/>
        </p:nvSpPr>
        <p:spPr>
          <a:xfrm>
            <a:off x="2819400" y="6400800"/>
            <a:ext cx="4038600" cy="457200"/>
          </a:xfrm>
          <a:prstGeom prst="rect">
            <a:avLst/>
          </a:prstGeom>
          <a:noFill/>
        </p:spPr>
        <p:txBody>
          <a:bodyPr vert="horz"/>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rPr>
              <a:t>Geneva, Switzerland, 18 September 2013</a:t>
            </a:r>
            <a:endParaRPr kumimoji="0" lang="en-US" sz="14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p:fade/>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ra.gov.eg/emisr/Presentations/Plan_En.pdf" TargetMode="External"/><Relationship Id="rId2" Type="http://schemas.openxmlformats.org/officeDocument/2006/relationships/hyperlink" Target="http://www.sciencedirect.com/science/article/pii/S004873339900091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ahmed@tra.gov.e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0575"/>
            <a:ext cx="7772400" cy="1470025"/>
          </a:xfrm>
        </p:spPr>
        <p:txBody>
          <a:bodyPr/>
          <a:lstStyle/>
          <a:p>
            <a:r>
              <a:rPr lang="en-US" dirty="0" smtClean="0">
                <a:solidFill>
                  <a:srgbClr val="002060"/>
                </a:solidFill>
              </a:rPr>
              <a:t>Standardization as an Innovation Eco-system Enabler</a:t>
            </a:r>
            <a:endParaRPr lang="ar-EG" dirty="0">
              <a:solidFill>
                <a:srgbClr val="002060"/>
              </a:solidFill>
            </a:endParaRPr>
          </a:p>
        </p:txBody>
      </p:sp>
      <p:sp>
        <p:nvSpPr>
          <p:cNvPr id="3" name="Subtitle 2"/>
          <p:cNvSpPr>
            <a:spLocks noGrp="1"/>
          </p:cNvSpPr>
          <p:nvPr>
            <p:ph type="subTitle" idx="1"/>
          </p:nvPr>
        </p:nvSpPr>
        <p:spPr>
          <a:xfrm>
            <a:off x="685800" y="5105400"/>
            <a:ext cx="7924800" cy="1295400"/>
          </a:xfrm>
        </p:spPr>
        <p:txBody>
          <a:bodyPr>
            <a:normAutofit/>
          </a:bodyPr>
          <a:lstStyle/>
          <a:p>
            <a:r>
              <a:rPr lang="en-US" dirty="0" smtClean="0">
                <a:solidFill>
                  <a:srgbClr val="002060"/>
                </a:solidFill>
              </a:rPr>
              <a:t>Ramy A. Fathy, PhD</a:t>
            </a:r>
          </a:p>
          <a:p>
            <a:r>
              <a:rPr lang="en-US" dirty="0" smtClean="0">
                <a:solidFill>
                  <a:srgbClr val="002060"/>
                </a:solidFill>
              </a:rPr>
              <a:t>Director, Digital Services Policies</a:t>
            </a:r>
          </a:p>
          <a:p>
            <a:r>
              <a:rPr lang="en-US" dirty="0" smtClean="0">
                <a:solidFill>
                  <a:srgbClr val="002060"/>
                </a:solidFill>
              </a:rPr>
              <a:t>National Telecom Regulatory Authority (NTRA) Egypt</a:t>
            </a:r>
            <a:endParaRPr lang="ar-EG" dirty="0">
              <a:solidFill>
                <a:srgbClr val="002060"/>
              </a:solidFill>
            </a:endParaRPr>
          </a:p>
        </p:txBody>
      </p:sp>
      <p:sp>
        <p:nvSpPr>
          <p:cNvPr id="5" name="Rectangle 4"/>
          <p:cNvSpPr/>
          <p:nvPr/>
        </p:nvSpPr>
        <p:spPr>
          <a:xfrm>
            <a:off x="838200" y="1039809"/>
            <a:ext cx="7620000" cy="2160591"/>
          </a:xfrm>
          <a:prstGeom prst="rect">
            <a:avLst/>
          </a:prstGeom>
        </p:spPr>
        <p:txBody>
          <a:bodyPr wrap="square">
            <a:spAutoFit/>
          </a:bodyPr>
          <a:lstStyle/>
          <a:p>
            <a:pPr algn="ctr">
              <a:lnSpc>
                <a:spcPct val="80000"/>
              </a:lnSpc>
            </a:pPr>
            <a:r>
              <a:rPr lang="en-US" sz="3000" b="1" dirty="0" smtClean="0">
                <a:solidFill>
                  <a:srgbClr val="FF0000"/>
                </a:solidFill>
              </a:rPr>
              <a:t>ITU Workshop on</a:t>
            </a:r>
          </a:p>
          <a:p>
            <a:pPr algn="ctr">
              <a:lnSpc>
                <a:spcPct val="80000"/>
              </a:lnSpc>
            </a:pPr>
            <a:r>
              <a:rPr lang="en-US" sz="3000" b="1" dirty="0" smtClean="0">
                <a:solidFill>
                  <a:srgbClr val="FF0000"/>
                </a:solidFill>
              </a:rPr>
              <a:t> “ICT Innovations for Developing Countries”</a:t>
            </a:r>
          </a:p>
          <a:p>
            <a:pPr algn="ctr">
              <a:lnSpc>
                <a:spcPct val="80000"/>
              </a:lnSpc>
            </a:pPr>
            <a:endParaRPr lang="en-US" sz="5400" b="1" dirty="0" smtClean="0">
              <a:solidFill>
                <a:schemeClr val="bg1">
                  <a:lumMod val="50000"/>
                </a:schemeClr>
              </a:solidFill>
            </a:endParaRPr>
          </a:p>
          <a:p>
            <a:pPr algn="ctr">
              <a:lnSpc>
                <a:spcPct val="80000"/>
              </a:lnSpc>
            </a:pPr>
            <a:r>
              <a:rPr lang="en-US" sz="2400" b="1" dirty="0" smtClean="0">
                <a:solidFill>
                  <a:srgbClr val="FF0000"/>
                </a:solidFill>
              </a:rPr>
              <a:t>(Geneva, Switzerland, 18 September 2013)</a:t>
            </a:r>
          </a:p>
        </p:txBody>
      </p:sp>
      <p:pic>
        <p:nvPicPr>
          <p:cNvPr id="6" name="Picture 16" descr="ITUseries"/>
          <p:cNvPicPr>
            <a:picLocks noChangeAspect="1" noChangeArrowheads="1"/>
          </p:cNvPicPr>
          <p:nvPr/>
        </p:nvPicPr>
        <p:blipFill>
          <a:blip r:embed="rId2"/>
          <a:srcRect t="17264" b="69327"/>
          <a:stretch>
            <a:fillRect/>
          </a:stretch>
        </p:blipFill>
        <p:spPr bwMode="auto">
          <a:xfrm>
            <a:off x="7217228" y="174625"/>
            <a:ext cx="1753735" cy="66357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66048" y="166048"/>
            <a:ext cx="1143000" cy="771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Wealth</a:t>
            </a:r>
            <a:endParaRPr lang="ar-EG" dirty="0"/>
          </a:p>
        </p:txBody>
      </p:sp>
      <p:sp>
        <p:nvSpPr>
          <p:cNvPr id="3" name="Content Placeholder 2"/>
          <p:cNvSpPr>
            <a:spLocks noGrp="1"/>
          </p:cNvSpPr>
          <p:nvPr>
            <p:ph idx="1"/>
          </p:nvPr>
        </p:nvSpPr>
        <p:spPr>
          <a:xfrm>
            <a:off x="457200" y="2103437"/>
            <a:ext cx="8229600" cy="4525963"/>
          </a:xfrm>
        </p:spPr>
        <p:txBody>
          <a:bodyPr>
            <a:normAutofit lnSpcReduction="10000"/>
          </a:bodyPr>
          <a:lstStyle/>
          <a:p>
            <a:pPr algn="just">
              <a:buNone/>
            </a:pPr>
            <a:r>
              <a:rPr lang="en-US" dirty="0" smtClean="0"/>
              <a:t>»The fundamental drive that starts up the 	capitalist machine and keeps it running 	comes from the new consumer goods, the 	new production and transport methods, 	the new markets, the new forms of 	industrial organization, which capitalist 	entrepreneurship creates.«</a:t>
            </a:r>
          </a:p>
          <a:p>
            <a:pPr>
              <a:buNone/>
            </a:pPr>
            <a:endParaRPr lang="en-US" dirty="0" smtClean="0"/>
          </a:p>
          <a:p>
            <a:pPr>
              <a:buNone/>
            </a:pPr>
            <a:r>
              <a:rPr lang="en-US" dirty="0" smtClean="0"/>
              <a:t>	</a:t>
            </a:r>
            <a:endParaRPr lang="ar-EG" dirty="0"/>
          </a:p>
        </p:txBody>
      </p:sp>
      <p:sp>
        <p:nvSpPr>
          <p:cNvPr id="4" name="Rectangle 3"/>
          <p:cNvSpPr/>
          <p:nvPr/>
        </p:nvSpPr>
        <p:spPr>
          <a:xfrm>
            <a:off x="5791200" y="5380037"/>
            <a:ext cx="2220480" cy="369332"/>
          </a:xfrm>
          <a:prstGeom prst="rect">
            <a:avLst/>
          </a:prstGeom>
        </p:spPr>
        <p:txBody>
          <a:bodyPr wrap="none">
            <a:spAutoFit/>
          </a:bodyPr>
          <a:lstStyle/>
          <a:p>
            <a:r>
              <a:rPr lang="en-US" dirty="0" smtClean="0"/>
              <a:t>(Schumpeter, 1980)</a:t>
            </a:r>
            <a:endParaRPr lang="ar-EG"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09738"/>
            <a:ext cx="8534400" cy="758952"/>
          </a:xfrm>
        </p:spPr>
        <p:txBody>
          <a:bodyPr>
            <a:normAutofit fontScale="90000"/>
          </a:bodyPr>
          <a:lstStyle/>
          <a:p>
            <a:r>
              <a:rPr lang="en-US" dirty="0" smtClean="0"/>
              <a:t>Formal Model of Economic Growth - </a:t>
            </a:r>
            <a:r>
              <a:rPr lang="en-US" dirty="0" smtClean="0">
                <a:solidFill>
                  <a:srgbClr val="FF0000"/>
                </a:solidFill>
              </a:rPr>
              <a:t>Solow‘s Growth Theory</a:t>
            </a:r>
            <a:endParaRPr lang="ar-EG"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US" dirty="0" smtClean="0"/>
              <a:t> 1950s: American Robert M. Solow developed the first formal mathematical model of economic growth. </a:t>
            </a:r>
          </a:p>
          <a:p>
            <a:pPr algn="just"/>
            <a:r>
              <a:rPr lang="en-US" dirty="0" smtClean="0"/>
              <a:t> Economic growth within the USA could be described by three determinants:</a:t>
            </a:r>
          </a:p>
          <a:p>
            <a:pPr lvl="1"/>
            <a:r>
              <a:rPr lang="en-US" dirty="0" smtClean="0"/>
              <a:t>an increase in capital (e.g. machinery and infrastructure), </a:t>
            </a:r>
          </a:p>
          <a:p>
            <a:pPr lvl="1"/>
            <a:r>
              <a:rPr lang="en-US" dirty="0" smtClean="0"/>
              <a:t>an increase in </a:t>
            </a:r>
            <a:r>
              <a:rPr lang="en-US" dirty="0" err="1" smtClean="0"/>
              <a:t>labour</a:t>
            </a:r>
            <a:r>
              <a:rPr lang="en-US" dirty="0" smtClean="0"/>
              <a:t>, and </a:t>
            </a:r>
          </a:p>
          <a:p>
            <a:pPr lvl="1"/>
            <a:r>
              <a:rPr lang="en-US" dirty="0" smtClean="0"/>
              <a:t>technical progress.</a:t>
            </a:r>
            <a:endParaRPr lang="ar-EG"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69316"/>
            <a:ext cx="8534400" cy="758952"/>
          </a:xfrm>
        </p:spPr>
        <p:txBody>
          <a:bodyPr>
            <a:normAutofit fontScale="90000"/>
          </a:bodyPr>
          <a:lstStyle/>
          <a:p>
            <a:r>
              <a:rPr lang="en-US" dirty="0" smtClean="0"/>
              <a:t>Stimulating Economic Growth:</a:t>
            </a:r>
            <a:br>
              <a:rPr lang="en-US" dirty="0" smtClean="0"/>
            </a:br>
            <a:r>
              <a:rPr lang="en-US" dirty="0" smtClean="0"/>
              <a:t>Standardization Role</a:t>
            </a:r>
            <a:endParaRPr lang="ar-EG" dirty="0"/>
          </a:p>
        </p:txBody>
      </p:sp>
      <p:sp>
        <p:nvSpPr>
          <p:cNvPr id="3" name="Content Placeholder 2"/>
          <p:cNvSpPr>
            <a:spLocks noGrp="1"/>
          </p:cNvSpPr>
          <p:nvPr>
            <p:ph idx="1"/>
          </p:nvPr>
        </p:nvSpPr>
        <p:spPr/>
        <p:txBody>
          <a:bodyPr>
            <a:noAutofit/>
          </a:bodyPr>
          <a:lstStyle/>
          <a:p>
            <a:pPr algn="just"/>
            <a:r>
              <a:rPr lang="en-US" sz="2400" dirty="0" smtClean="0"/>
              <a:t>It is not sufficient to only create new knowledge through R&amp;D. </a:t>
            </a:r>
          </a:p>
          <a:p>
            <a:pPr algn="just"/>
            <a:r>
              <a:rPr lang="en-US" sz="2400" dirty="0" smtClean="0"/>
              <a:t>Knowledge must be broadly disseminated so that many companies can make use of it. </a:t>
            </a:r>
          </a:p>
          <a:p>
            <a:pPr algn="just"/>
            <a:r>
              <a:rPr lang="en-US" sz="2400" dirty="0" smtClean="0"/>
              <a:t>Standards that are developed in consensus with the participation of companies are particularly suitable for disseminating technical knowledge. </a:t>
            </a:r>
          </a:p>
          <a:p>
            <a:pPr algn="just"/>
            <a:r>
              <a:rPr lang="en-US" sz="2400" dirty="0" smtClean="0"/>
              <a:t>Standardization experts record the current technological standard in documents, thus facilitating its broad diffusion in the market. </a:t>
            </a:r>
          </a:p>
          <a:p>
            <a:pPr algn="just"/>
            <a:r>
              <a:rPr lang="en-US" sz="2400" dirty="0" smtClean="0"/>
              <a:t>As opposed to information in patents, which are subject to IPRs, the information codified in standards is accessible to all </a:t>
            </a:r>
            <a:r>
              <a:rPr lang="en-US" sz="2400" dirty="0" smtClean="0">
                <a:sym typeface="Wingdings" pitchFamily="2" charset="2"/>
              </a:rPr>
              <a:t></a:t>
            </a:r>
            <a:r>
              <a:rPr lang="en-US" sz="2400" dirty="0" smtClean="0"/>
              <a:t> its dissemination is not restricted.</a:t>
            </a:r>
            <a:endParaRPr lang="ar-EG" sz="2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1432"/>
            <a:ext cx="8534400" cy="758952"/>
          </a:xfrm>
        </p:spPr>
        <p:txBody>
          <a:bodyPr>
            <a:normAutofit fontScale="90000"/>
          </a:bodyPr>
          <a:lstStyle/>
          <a:p>
            <a:r>
              <a:rPr lang="en-US" dirty="0" smtClean="0"/>
              <a:t>Stimulating Economic Growth: </a:t>
            </a:r>
            <a:br>
              <a:rPr lang="en-US" dirty="0" smtClean="0"/>
            </a:br>
            <a:r>
              <a:rPr lang="en-US" dirty="0" smtClean="0"/>
              <a:t>Role of Standards</a:t>
            </a:r>
            <a:endParaRPr lang="ar-EG" dirty="0"/>
          </a:p>
        </p:txBody>
      </p:sp>
      <p:sp>
        <p:nvSpPr>
          <p:cNvPr id="3" name="Content Placeholder 2"/>
          <p:cNvSpPr>
            <a:spLocks noGrp="1"/>
          </p:cNvSpPr>
          <p:nvPr>
            <p:ph idx="1"/>
          </p:nvPr>
        </p:nvSpPr>
        <p:spPr/>
        <p:txBody>
          <a:bodyPr/>
          <a:lstStyle/>
          <a:p>
            <a:r>
              <a:rPr lang="en-US" sz="2400" dirty="0" smtClean="0"/>
              <a:t>The role of standards in the dissemination / diffusion of technical knowledge and their resulting contribution to continual economic growth have already been demonstrated in numerous studies</a:t>
            </a:r>
            <a:endParaRPr lang="ar-EG" sz="2400" dirty="0" smtClean="0"/>
          </a:p>
          <a:p>
            <a:endParaRPr lang="ar-EG" dirty="0"/>
          </a:p>
        </p:txBody>
      </p:sp>
      <p:pic>
        <p:nvPicPr>
          <p:cNvPr id="4" name="Picture 2"/>
          <p:cNvPicPr>
            <a:picLocks noChangeAspect="1" noChangeArrowheads="1"/>
          </p:cNvPicPr>
          <p:nvPr/>
        </p:nvPicPr>
        <p:blipFill>
          <a:blip r:embed="rId3"/>
          <a:srcRect/>
          <a:stretch>
            <a:fillRect/>
          </a:stretch>
        </p:blipFill>
        <p:spPr bwMode="auto">
          <a:xfrm>
            <a:off x="2057400" y="2943546"/>
            <a:ext cx="6705600" cy="3381054"/>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50065" y="1600200"/>
            <a:ext cx="8765335" cy="4800600"/>
          </a:xfrm>
          <a:prstGeom prst="rect">
            <a:avLst/>
          </a:prstGeom>
          <a:noFill/>
          <a:ln w="9525">
            <a:noFill/>
            <a:miter lim="800000"/>
            <a:headEnd/>
            <a:tailEnd/>
          </a:ln>
          <a:effectLst/>
        </p:spPr>
      </p:pic>
      <p:sp>
        <p:nvSpPr>
          <p:cNvPr id="6" name="Rectangle 5"/>
          <p:cNvSpPr/>
          <p:nvPr/>
        </p:nvSpPr>
        <p:spPr>
          <a:xfrm>
            <a:off x="179696" y="3505200"/>
            <a:ext cx="8686800" cy="533400"/>
          </a:xfrm>
          <a:prstGeom prst="rect">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(AFNOR 2009) - Model Adopted</a:t>
            </a:r>
            <a:endParaRPr lang="ar-EG" dirty="0"/>
          </a:p>
        </p:txBody>
      </p:sp>
      <p:sp>
        <p:nvSpPr>
          <p:cNvPr id="3" name="Content Placeholder 2"/>
          <p:cNvSpPr>
            <a:spLocks noGrp="1"/>
          </p:cNvSpPr>
          <p:nvPr>
            <p:ph idx="1"/>
          </p:nvPr>
        </p:nvSpPr>
        <p:spPr>
          <a:xfrm>
            <a:off x="301752" y="1527048"/>
            <a:ext cx="8503920" cy="4797552"/>
          </a:xfrm>
        </p:spPr>
        <p:txBody>
          <a:bodyPr>
            <a:normAutofit fontScale="77500" lnSpcReduction="20000"/>
          </a:bodyPr>
          <a:lstStyle/>
          <a:p>
            <a:pPr algn="just"/>
            <a:r>
              <a:rPr lang="en-US" dirty="0" smtClean="0"/>
              <a:t>In traditional growth models, growth depends on the pace of productive capital accumulation, employment trends and the rate of accumulation of knowledge.</a:t>
            </a:r>
          </a:p>
          <a:p>
            <a:pPr algn="just"/>
            <a:r>
              <a:rPr lang="en-US" dirty="0" smtClean="0"/>
              <a:t>The model demonstrated here is described by the traditional Cobb-Douglas equation:</a:t>
            </a:r>
          </a:p>
          <a:p>
            <a:pPr algn="just"/>
            <a:endParaRPr lang="en-US" dirty="0" smtClean="0"/>
          </a:p>
          <a:p>
            <a:pPr algn="just"/>
            <a:endParaRPr lang="en-US" sz="2600" dirty="0" smtClean="0"/>
          </a:p>
          <a:p>
            <a:pPr algn="just">
              <a:buNone/>
            </a:pPr>
            <a:r>
              <a:rPr lang="en-US" dirty="0" smtClean="0"/>
              <a:t>	where Y is production, K capital input, L </a:t>
            </a:r>
            <a:r>
              <a:rPr lang="en-US" dirty="0" err="1" smtClean="0"/>
              <a:t>labour</a:t>
            </a:r>
            <a:r>
              <a:rPr lang="en-US" dirty="0" smtClean="0"/>
              <a:t> input and A total factor productivity (TFP), which measures the proportion of productivity not accounted for by the contribution of production factors. </a:t>
            </a:r>
          </a:p>
          <a:p>
            <a:pPr algn="just">
              <a:buNone/>
            </a:pPr>
            <a:r>
              <a:rPr lang="en-US" dirty="0" smtClean="0"/>
              <a:t>	Assuming freely competing markets, the variables </a:t>
            </a:r>
            <a:r>
              <a:rPr lang="el-GR" dirty="0" smtClean="0">
                <a:latin typeface="Times New Roman"/>
                <a:cs typeface="Times New Roman"/>
              </a:rPr>
              <a:t>α</a:t>
            </a:r>
            <a:r>
              <a:rPr lang="en-US" dirty="0" smtClean="0"/>
              <a:t>  and (1 - </a:t>
            </a:r>
            <a:r>
              <a:rPr lang="el-GR" dirty="0" smtClean="0">
                <a:latin typeface="Times New Roman"/>
                <a:cs typeface="Times New Roman"/>
              </a:rPr>
              <a:t>α</a:t>
            </a:r>
            <a:r>
              <a:rPr lang="en-US" dirty="0" smtClean="0"/>
              <a:t>) stand for the respective proportions of wages and profits in the value added.</a:t>
            </a:r>
            <a:endParaRPr lang="ar-EG" dirty="0"/>
          </a:p>
        </p:txBody>
      </p:sp>
      <p:pic>
        <p:nvPicPr>
          <p:cNvPr id="1026" name="Picture 2"/>
          <p:cNvPicPr>
            <a:picLocks noChangeAspect="1" noChangeArrowheads="1"/>
          </p:cNvPicPr>
          <p:nvPr/>
        </p:nvPicPr>
        <p:blipFill>
          <a:blip r:embed="rId2"/>
          <a:srcRect/>
          <a:stretch>
            <a:fillRect/>
          </a:stretch>
        </p:blipFill>
        <p:spPr bwMode="auto">
          <a:xfrm>
            <a:off x="3531220" y="3276600"/>
            <a:ext cx="2107580" cy="533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(AFNOR 2009) - Model Adopted</a:t>
            </a:r>
            <a:endParaRPr lang="ar-EG" dirty="0"/>
          </a:p>
        </p:txBody>
      </p:sp>
      <p:sp>
        <p:nvSpPr>
          <p:cNvPr id="3" name="Content Placeholder 2"/>
          <p:cNvSpPr>
            <a:spLocks noGrp="1"/>
          </p:cNvSpPr>
          <p:nvPr>
            <p:ph sz="quarter" idx="1"/>
          </p:nvPr>
        </p:nvSpPr>
        <p:spPr/>
        <p:txBody>
          <a:bodyPr>
            <a:noAutofit/>
          </a:bodyPr>
          <a:lstStyle/>
          <a:p>
            <a:pPr algn="just"/>
            <a:r>
              <a:rPr lang="en-US" sz="2400" dirty="0" smtClean="0"/>
              <a:t>Taking the logarithms and differentiating with respect to time</a:t>
            </a:r>
          </a:p>
          <a:p>
            <a:pPr algn="just"/>
            <a:endParaRPr lang="en-US" sz="1600" dirty="0" smtClean="0"/>
          </a:p>
          <a:p>
            <a:pPr algn="just"/>
            <a:endParaRPr lang="en-US" sz="1600" dirty="0" smtClean="0"/>
          </a:p>
          <a:p>
            <a:pPr algn="just"/>
            <a:r>
              <a:rPr lang="en-US" sz="2400" dirty="0" smtClean="0"/>
              <a:t>This equation expresses the rate of growth of the economy in terms of growth in technical progress </a:t>
            </a:r>
            <a:r>
              <a:rPr lang="en-US" sz="2400" i="1" dirty="0" smtClean="0"/>
              <a:t>(total factor productivity) and variations in </a:t>
            </a:r>
            <a:r>
              <a:rPr lang="en-US" sz="2400" i="1" dirty="0" err="1" smtClean="0"/>
              <a:t>labour</a:t>
            </a:r>
            <a:r>
              <a:rPr lang="en-US" sz="2400" i="1" dirty="0" smtClean="0"/>
              <a:t> and capital input.</a:t>
            </a:r>
          </a:p>
          <a:p>
            <a:pPr algn="just"/>
            <a:r>
              <a:rPr lang="en-US" sz="2400" dirty="0" smtClean="0"/>
              <a:t>From this equation, we can deduce the </a:t>
            </a:r>
            <a:r>
              <a:rPr lang="en-US" sz="2400" i="1" dirty="0" err="1" smtClean="0"/>
              <a:t>labour</a:t>
            </a:r>
            <a:r>
              <a:rPr lang="en-US" sz="2400" i="1" dirty="0" smtClean="0"/>
              <a:t> productivity equation:</a:t>
            </a:r>
          </a:p>
          <a:p>
            <a:pPr algn="just"/>
            <a:endParaRPr lang="en-US" sz="2000" i="1" dirty="0" smtClean="0"/>
          </a:p>
          <a:p>
            <a:pPr algn="just">
              <a:buNone/>
            </a:pPr>
            <a:r>
              <a:rPr lang="en-US" sz="2400" dirty="0" smtClean="0"/>
              <a:t>	which expresses the growth rate of productivity of work in terms of technical progress growth and the variation of capitalistic intensity weighted by the proportion of profits in the value added.</a:t>
            </a:r>
            <a:endParaRPr lang="ar-EG" sz="2400" dirty="0"/>
          </a:p>
        </p:txBody>
      </p:sp>
      <p:pic>
        <p:nvPicPr>
          <p:cNvPr id="2051" name="Picture 3"/>
          <p:cNvPicPr>
            <a:picLocks noChangeAspect="1" noChangeArrowheads="1"/>
          </p:cNvPicPr>
          <p:nvPr/>
        </p:nvPicPr>
        <p:blipFill>
          <a:blip r:embed="rId2"/>
          <a:srcRect/>
          <a:stretch>
            <a:fillRect/>
          </a:stretch>
        </p:blipFill>
        <p:spPr bwMode="auto">
          <a:xfrm>
            <a:off x="3200400" y="1981200"/>
            <a:ext cx="2667000" cy="51382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048000" y="4404671"/>
            <a:ext cx="3124200" cy="54832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9392"/>
            <a:ext cx="8534400" cy="758952"/>
          </a:xfrm>
        </p:spPr>
        <p:txBody>
          <a:bodyPr>
            <a:normAutofit fontScale="90000"/>
          </a:bodyPr>
          <a:lstStyle/>
          <a:p>
            <a:r>
              <a:rPr lang="en-US" dirty="0" smtClean="0"/>
              <a:t>France (AFNOR 2009) – Measuring the Impact of Standardization</a:t>
            </a:r>
            <a:endParaRPr lang="ar-EG" dirty="0"/>
          </a:p>
        </p:txBody>
      </p:sp>
      <p:sp>
        <p:nvSpPr>
          <p:cNvPr id="3" name="Content Placeholder 2"/>
          <p:cNvSpPr>
            <a:spLocks noGrp="1"/>
          </p:cNvSpPr>
          <p:nvPr>
            <p:ph sz="quarter" idx="1"/>
          </p:nvPr>
        </p:nvSpPr>
        <p:spPr/>
        <p:txBody>
          <a:bodyPr>
            <a:noAutofit/>
          </a:bodyPr>
          <a:lstStyle/>
          <a:p>
            <a:pPr algn="just"/>
            <a:r>
              <a:rPr lang="en-US" sz="2500" dirty="0" smtClean="0"/>
              <a:t> To measure the impact of standardization on the economy, the work of the Canadian Council of Standards (2007) and the DTI in the UK (2005) has focused (from a macroeconomic point of view) on the effects of the stock of standards and its evolution on the productivity of work.</a:t>
            </a:r>
          </a:p>
          <a:p>
            <a:pPr algn="just"/>
            <a:r>
              <a:rPr lang="en-US" sz="2500" dirty="0" smtClean="0"/>
              <a:t>“opening” of the </a:t>
            </a:r>
            <a:r>
              <a:rPr lang="en-US" sz="2500" i="1" dirty="0" smtClean="0"/>
              <a:t>black box of total factor </a:t>
            </a:r>
            <a:r>
              <a:rPr lang="en-US" sz="2500" dirty="0" smtClean="0"/>
              <a:t>productivity (TFP).</a:t>
            </a:r>
          </a:p>
          <a:p>
            <a:pPr algn="just"/>
            <a:r>
              <a:rPr lang="en-US" sz="2500" dirty="0" smtClean="0"/>
              <a:t> For this purpose, the TFP is calculated and the following equation written:</a:t>
            </a:r>
          </a:p>
          <a:p>
            <a:pPr algn="just"/>
            <a:endParaRPr lang="en-US" sz="2400" dirty="0" smtClean="0"/>
          </a:p>
          <a:p>
            <a:pPr algn="just"/>
            <a:r>
              <a:rPr lang="en-US" sz="2500" dirty="0" smtClean="0"/>
              <a:t>Thus the growth of technical progress can be explained by the vitality of the portfolio of standards (</a:t>
            </a:r>
            <a:r>
              <a:rPr lang="en-US" sz="2500" dirty="0" err="1" smtClean="0"/>
              <a:t>knor</a:t>
            </a:r>
            <a:r>
              <a:rPr lang="en-US" sz="2500" dirty="0" smtClean="0"/>
              <a:t>), and of scientific and technological knowledge (</a:t>
            </a:r>
            <a:r>
              <a:rPr lang="en-US" sz="2500" dirty="0" err="1" smtClean="0"/>
              <a:t>kbrev</a:t>
            </a:r>
            <a:r>
              <a:rPr lang="en-US" sz="2500" dirty="0" smtClean="0"/>
              <a:t>) and other factors.</a:t>
            </a:r>
          </a:p>
          <a:p>
            <a:pPr algn="just"/>
            <a:endParaRPr lang="ar-EG" sz="2500" dirty="0"/>
          </a:p>
        </p:txBody>
      </p:sp>
      <p:pic>
        <p:nvPicPr>
          <p:cNvPr id="3075" name="Picture 3"/>
          <p:cNvPicPr>
            <a:picLocks noChangeAspect="1" noChangeArrowheads="1"/>
          </p:cNvPicPr>
          <p:nvPr/>
        </p:nvPicPr>
        <p:blipFill>
          <a:blip r:embed="rId2"/>
          <a:srcRect/>
          <a:stretch>
            <a:fillRect/>
          </a:stretch>
        </p:blipFill>
        <p:spPr bwMode="auto">
          <a:xfrm>
            <a:off x="2971800" y="4724400"/>
            <a:ext cx="3962400" cy="5619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99814"/>
            <a:ext cx="8534400" cy="758952"/>
          </a:xfrm>
        </p:spPr>
        <p:txBody>
          <a:bodyPr>
            <a:normAutofit fontScale="90000"/>
          </a:bodyPr>
          <a:lstStyle/>
          <a:p>
            <a:r>
              <a:rPr lang="en-US" dirty="0" smtClean="0"/>
              <a:t>France (AFNOR 2009) – Comparison with the DIN Estimates</a:t>
            </a:r>
            <a:endParaRPr lang="ar-EG" dirty="0"/>
          </a:p>
        </p:txBody>
      </p:sp>
      <p:pic>
        <p:nvPicPr>
          <p:cNvPr id="4098" name="Picture 2"/>
          <p:cNvPicPr>
            <a:picLocks noChangeAspect="1" noChangeArrowheads="1"/>
          </p:cNvPicPr>
          <p:nvPr/>
        </p:nvPicPr>
        <p:blipFill>
          <a:blip r:embed="rId2"/>
          <a:srcRect/>
          <a:stretch>
            <a:fillRect/>
          </a:stretch>
        </p:blipFill>
        <p:spPr bwMode="auto">
          <a:xfrm>
            <a:off x="168166" y="1600200"/>
            <a:ext cx="8824502" cy="2590800"/>
          </a:xfrm>
          <a:prstGeom prst="rect">
            <a:avLst/>
          </a:prstGeom>
          <a:noFill/>
          <a:ln w="9525">
            <a:noFill/>
            <a:miter lim="800000"/>
            <a:headEnd/>
            <a:tailEnd/>
          </a:ln>
          <a:effectLst/>
        </p:spPr>
      </p:pic>
      <p:sp>
        <p:nvSpPr>
          <p:cNvPr id="5" name="Rectangle 4"/>
          <p:cNvSpPr/>
          <p:nvPr/>
        </p:nvSpPr>
        <p:spPr>
          <a:xfrm>
            <a:off x="152400" y="4343400"/>
            <a:ext cx="8839200" cy="1569660"/>
          </a:xfrm>
          <a:prstGeom prst="rect">
            <a:avLst/>
          </a:prstGeom>
        </p:spPr>
        <p:txBody>
          <a:bodyPr wrap="square">
            <a:spAutoFit/>
          </a:bodyPr>
          <a:lstStyle/>
          <a:p>
            <a:pPr algn="just"/>
            <a:r>
              <a:rPr lang="en-US" sz="2400" dirty="0" smtClean="0">
                <a:solidFill>
                  <a:srgbClr val="003366"/>
                </a:solidFill>
                <a:latin typeface="Calibri" pitchFamily="34" charset="0"/>
              </a:rPr>
              <a:t>The contribution of standards to GDP growth during the period 1950-2007 is positive and statistically significant. </a:t>
            </a:r>
            <a:r>
              <a:rPr lang="en-US" sz="2400" u="sng" dirty="0" smtClean="0">
                <a:solidFill>
                  <a:srgbClr val="FF0000"/>
                </a:solidFill>
                <a:latin typeface="Calibri" pitchFamily="34" charset="0"/>
              </a:rPr>
              <a:t>It represents, on a yearly average, 0.81%</a:t>
            </a:r>
            <a:r>
              <a:rPr lang="en-US" sz="2400" dirty="0" smtClean="0">
                <a:solidFill>
                  <a:srgbClr val="003366"/>
                </a:solidFill>
                <a:latin typeface="Calibri" pitchFamily="34" charset="0"/>
              </a:rPr>
              <a:t>, i.e. almost 25% of the GDP. This impact is comparable to that found by both the Germans and Australians. </a:t>
            </a:r>
            <a:endParaRPr lang="ar-EG" sz="2400" dirty="0">
              <a:solidFill>
                <a:srgbClr val="00336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0400"/>
            <a:ext cx="8534400" cy="758952"/>
          </a:xfrm>
        </p:spPr>
        <p:txBody>
          <a:bodyPr>
            <a:normAutofit/>
          </a:bodyPr>
          <a:lstStyle/>
          <a:p>
            <a:r>
              <a:rPr lang="en-US" dirty="0" smtClean="0"/>
              <a:t>France (AFNOR 2009) – Main Results</a:t>
            </a:r>
            <a:endParaRPr lang="ar-EG" dirty="0"/>
          </a:p>
        </p:txBody>
      </p:sp>
      <p:sp>
        <p:nvSpPr>
          <p:cNvPr id="3" name="Content Placeholder 2"/>
          <p:cNvSpPr>
            <a:spLocks noGrp="1"/>
          </p:cNvSpPr>
          <p:nvPr>
            <p:ph sz="quarter" idx="1"/>
          </p:nvPr>
        </p:nvSpPr>
        <p:spPr/>
        <p:txBody>
          <a:bodyPr>
            <a:normAutofit/>
          </a:bodyPr>
          <a:lstStyle/>
          <a:p>
            <a:pPr algn="just"/>
            <a:endParaRPr lang="en-US" sz="1800" dirty="0" smtClean="0"/>
          </a:p>
          <a:p>
            <a:pPr algn="just"/>
            <a:r>
              <a:rPr lang="en-US" dirty="0" smtClean="0"/>
              <a:t>There is a close relationship between innovation and technical progress and their dissemination.</a:t>
            </a:r>
          </a:p>
          <a:p>
            <a:pPr algn="just"/>
            <a:r>
              <a:rPr lang="en-US" dirty="0" smtClean="0"/>
              <a:t>Dissemination can be </a:t>
            </a:r>
            <a:r>
              <a:rPr lang="en-US" dirty="0" err="1" smtClean="0"/>
              <a:t>proxied</a:t>
            </a:r>
            <a:r>
              <a:rPr lang="en-US" dirty="0" smtClean="0"/>
              <a:t> by the activity of standardization. </a:t>
            </a:r>
          </a:p>
          <a:p>
            <a:pPr algn="just">
              <a:buNone/>
            </a:pPr>
            <a:r>
              <a:rPr lang="en-US" dirty="0" smtClean="0"/>
              <a:t>	i.e. standardization (standards, technical documents, etc.) can be considered </a:t>
            </a:r>
            <a:r>
              <a:rPr lang="en-US" i="1" dirty="0" smtClean="0"/>
              <a:t>as </a:t>
            </a:r>
            <a:r>
              <a:rPr lang="en-US" i="1" u="sng" dirty="0" smtClean="0">
                <a:solidFill>
                  <a:srgbClr val="FF0000"/>
                </a:solidFill>
              </a:rPr>
              <a:t>a specific form of technology transfer</a:t>
            </a:r>
            <a:r>
              <a:rPr lang="en-US" i="1" dirty="0" smtClean="0"/>
              <a:t>.</a:t>
            </a:r>
            <a:endParaRPr lang="ar-EG"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t>Completing the Cycle</a:t>
            </a:r>
            <a:br>
              <a:rPr lang="en-US" dirty="0" smtClean="0"/>
            </a:br>
            <a:endParaRPr lang="ar-EG" i="1" dirty="0">
              <a:solidFill>
                <a:srgbClr val="FF0000"/>
              </a:solidFill>
            </a:endParaRPr>
          </a:p>
        </p:txBody>
      </p:sp>
      <p:graphicFrame>
        <p:nvGraphicFramePr>
          <p:cNvPr id="14" name="Diagram 13"/>
          <p:cNvGraphicFramePr/>
          <p:nvPr/>
        </p:nvGraphicFramePr>
        <p:xfrm>
          <a:off x="-304800" y="2819400"/>
          <a:ext cx="41148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3581400" y="5498089"/>
            <a:ext cx="5410200" cy="584775"/>
          </a:xfrm>
          <a:prstGeom prst="rect">
            <a:avLst/>
          </a:prstGeom>
        </p:spPr>
        <p:txBody>
          <a:bodyPr wrap="square">
            <a:spAutoFit/>
          </a:bodyPr>
          <a:lstStyle/>
          <a:p>
            <a:r>
              <a:rPr lang="en-US" sz="1600" dirty="0" smtClean="0">
                <a:latin typeface="Calibri" pitchFamily="34" charset="0"/>
              </a:rPr>
              <a:t>Standardizing demand stimulating technologies is the key + the Critical Success Standardization Activities (CSSA)</a:t>
            </a:r>
          </a:p>
        </p:txBody>
      </p:sp>
      <p:cxnSp>
        <p:nvCxnSpPr>
          <p:cNvPr id="35" name="Straight Arrow Connector 34"/>
          <p:cNvCxnSpPr/>
          <p:nvPr/>
        </p:nvCxnSpPr>
        <p:spPr>
          <a:xfrm rot="5400000" flipH="1" flipV="1">
            <a:off x="1403963" y="2741317"/>
            <a:ext cx="27432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762000" y="1600200"/>
            <a:ext cx="1600200" cy="99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latin typeface="Calibri" pitchFamily="34" charset="0"/>
              </a:rPr>
              <a:t>Innovation</a:t>
            </a:r>
            <a:endParaRPr lang="ar-EG" sz="2000" dirty="0">
              <a:latin typeface="Calibri" pitchFamily="34" charset="0"/>
            </a:endParaRPr>
          </a:p>
        </p:txBody>
      </p:sp>
      <p:sp>
        <p:nvSpPr>
          <p:cNvPr id="6" name="Rectangle 5"/>
          <p:cNvSpPr/>
          <p:nvPr/>
        </p:nvSpPr>
        <p:spPr>
          <a:xfrm>
            <a:off x="5943600" y="3429000"/>
            <a:ext cx="22860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latin typeface="Calibri" pitchFamily="34" charset="0"/>
              </a:rPr>
              <a:t>Standardization</a:t>
            </a:r>
            <a:endParaRPr lang="ar-EG" sz="2000" dirty="0">
              <a:latin typeface="Calibri" pitchFamily="34" charset="0"/>
            </a:endParaRPr>
          </a:p>
        </p:txBody>
      </p:sp>
      <p:sp>
        <p:nvSpPr>
          <p:cNvPr id="7" name="Right Arrow 6"/>
          <p:cNvSpPr/>
          <p:nvPr/>
        </p:nvSpPr>
        <p:spPr>
          <a:xfrm>
            <a:off x="2438400" y="1676400"/>
            <a:ext cx="1447800" cy="762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3962400" y="1600200"/>
            <a:ext cx="1905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latin typeface="Calibri" pitchFamily="34" charset="0"/>
              </a:rPr>
              <a:t>Knowledge Creation</a:t>
            </a:r>
            <a:endParaRPr lang="ar-EG" sz="2000" dirty="0">
              <a:latin typeface="Calibri" pitchFamily="34" charset="0"/>
            </a:endParaRPr>
          </a:p>
        </p:txBody>
      </p:sp>
      <p:sp>
        <p:nvSpPr>
          <p:cNvPr id="13" name="TextBox 12"/>
          <p:cNvSpPr txBox="1"/>
          <p:nvPr/>
        </p:nvSpPr>
        <p:spPr>
          <a:xfrm>
            <a:off x="5867400" y="1447800"/>
            <a:ext cx="2188098" cy="369332"/>
          </a:xfrm>
          <a:prstGeom prst="rect">
            <a:avLst/>
          </a:prstGeom>
          <a:noFill/>
        </p:spPr>
        <p:txBody>
          <a:bodyPr wrap="none" rtlCol="1">
            <a:spAutoFit/>
          </a:bodyPr>
          <a:lstStyle/>
          <a:p>
            <a:r>
              <a:rPr lang="en-US" i="1" dirty="0" smtClean="0">
                <a:latin typeface="Calibri" pitchFamily="34" charset="0"/>
              </a:rPr>
              <a:t>must be standardized</a:t>
            </a:r>
            <a:endParaRPr lang="ar-EG" i="1" dirty="0">
              <a:latin typeface="Calibri" pitchFamily="34" charset="0"/>
            </a:endParaRPr>
          </a:p>
        </p:txBody>
      </p:sp>
      <p:sp>
        <p:nvSpPr>
          <p:cNvPr id="15" name="Left Arrow 14"/>
          <p:cNvSpPr/>
          <p:nvPr/>
        </p:nvSpPr>
        <p:spPr>
          <a:xfrm>
            <a:off x="3657601" y="3733800"/>
            <a:ext cx="2209800" cy="576942"/>
          </a:xfrm>
          <a:prstGeom prst="lef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7407729" y="4953000"/>
            <a:ext cx="990600" cy="5007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latin typeface="Calibri" pitchFamily="34" charset="0"/>
              </a:rPr>
              <a:t>CSSA</a:t>
            </a:r>
            <a:endParaRPr lang="ar-EG" sz="2000" dirty="0">
              <a:latin typeface="Calibri" pitchFamily="34" charset="0"/>
            </a:endParaRPr>
          </a:p>
        </p:txBody>
      </p:sp>
      <p:sp>
        <p:nvSpPr>
          <p:cNvPr id="18" name="Right Arrow 17"/>
          <p:cNvSpPr/>
          <p:nvPr/>
        </p:nvSpPr>
        <p:spPr>
          <a:xfrm rot="16200000">
            <a:off x="7581899" y="4305300"/>
            <a:ext cx="685800" cy="457200"/>
          </a:xfrm>
          <a:prstGeom prst="rightArrow">
            <a:avLst>
              <a:gd name="adj1" fmla="val 45714"/>
              <a:gd name="adj2" fmla="val 50000"/>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20" name="Straight Arrow Connector 19"/>
          <p:cNvCxnSpPr>
            <a:stCxn id="17" idx="1"/>
          </p:cNvCxnSpPr>
          <p:nvPr/>
        </p:nvCxnSpPr>
        <p:spPr>
          <a:xfrm rot="10800000">
            <a:off x="3581401" y="4419601"/>
            <a:ext cx="3826329" cy="783771"/>
          </a:xfrm>
          <a:prstGeom prst="straightConnector1">
            <a:avLst/>
          </a:prstGeom>
          <a:ln>
            <a:solidFill>
              <a:srgbClr val="FF0000"/>
            </a:solidFill>
            <a:prstDash val="lgDash"/>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21" name="Rectangle 20"/>
          <p:cNvSpPr/>
          <p:nvPr/>
        </p:nvSpPr>
        <p:spPr>
          <a:xfrm>
            <a:off x="5410200" y="4953000"/>
            <a:ext cx="16002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latin typeface="Calibri" pitchFamily="34" charset="0"/>
              </a:rPr>
              <a:t>Demand</a:t>
            </a:r>
            <a:endParaRPr lang="ar-EG" sz="2000" dirty="0">
              <a:latin typeface="Calibri" pitchFamily="34" charset="0"/>
            </a:endParaRPr>
          </a:p>
        </p:txBody>
      </p:sp>
      <p:cxnSp>
        <p:nvCxnSpPr>
          <p:cNvPr id="22" name="Straight Arrow Connector 21"/>
          <p:cNvCxnSpPr>
            <a:stCxn id="21" idx="1"/>
          </p:cNvCxnSpPr>
          <p:nvPr/>
        </p:nvCxnSpPr>
        <p:spPr>
          <a:xfrm rot="10800000">
            <a:off x="3429000" y="4876800"/>
            <a:ext cx="1981200" cy="342900"/>
          </a:xfrm>
          <a:prstGeom prst="straightConnector1">
            <a:avLst/>
          </a:prstGeom>
          <a:ln>
            <a:prstDash val="dash"/>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24" name="Right Arrow 23"/>
          <p:cNvSpPr/>
          <p:nvPr/>
        </p:nvSpPr>
        <p:spPr>
          <a:xfrm rot="16200000">
            <a:off x="6134100" y="4305300"/>
            <a:ext cx="685800" cy="457200"/>
          </a:xfrm>
          <a:prstGeom prst="rightArrow">
            <a:avLst>
              <a:gd name="adj1" fmla="val 45714"/>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5" name="Bent-Up Arrow 24"/>
          <p:cNvSpPr/>
          <p:nvPr/>
        </p:nvSpPr>
        <p:spPr>
          <a:xfrm rot="10800000" flipH="1">
            <a:off x="6019800" y="1905000"/>
            <a:ext cx="1447800" cy="1371600"/>
          </a:xfrm>
          <a:prstGeom prst="bentUpArrow">
            <a:avLst>
              <a:gd name="adj1" fmla="val 25000"/>
              <a:gd name="adj2" fmla="val 25000"/>
              <a:gd name="adj3" fmla="val 2976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6" name="Cloud 25"/>
          <p:cNvSpPr/>
          <p:nvPr/>
        </p:nvSpPr>
        <p:spPr>
          <a:xfrm>
            <a:off x="3962400" y="2590800"/>
            <a:ext cx="1828800" cy="990600"/>
          </a:xfrm>
          <a:prstGeom prst="clou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latin typeface="Calibri" pitchFamily="34" charset="0"/>
              </a:rPr>
              <a:t>Economy Wealth</a:t>
            </a:r>
            <a:endParaRPr lang="ar-EG" dirty="0">
              <a:latin typeface="Calibri" pitchFamily="34" charset="0"/>
            </a:endParaRPr>
          </a:p>
        </p:txBody>
      </p:sp>
      <p:cxnSp>
        <p:nvCxnSpPr>
          <p:cNvPr id="31" name="Straight Connector 30"/>
          <p:cNvCxnSpPr/>
          <p:nvPr/>
        </p:nvCxnSpPr>
        <p:spPr>
          <a:xfrm rot="5400000" flipH="1" flipV="1">
            <a:off x="6172200" y="3276600"/>
            <a:ext cx="304800" cy="1588"/>
          </a:xfrm>
          <a:prstGeom prst="line">
            <a:avLst/>
          </a:prstGeom>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10800000">
            <a:off x="5791200" y="31242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rot="10800000">
            <a:off x="3505200" y="32766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rot="10800000">
            <a:off x="3505200" y="3581400"/>
            <a:ext cx="2438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Rectangle 29"/>
          <p:cNvSpPr/>
          <p:nvPr/>
        </p:nvSpPr>
        <p:spPr>
          <a:xfrm>
            <a:off x="2057400" y="6074392"/>
            <a:ext cx="5257800" cy="369332"/>
          </a:xfrm>
          <a:prstGeom prst="rect">
            <a:avLst/>
          </a:prstGeom>
        </p:spPr>
        <p:txBody>
          <a:bodyPr wrap="square">
            <a:spAutoFit/>
          </a:bodyPr>
          <a:lstStyle/>
          <a:p>
            <a:r>
              <a:rPr lang="en-US" dirty="0" smtClean="0">
                <a:solidFill>
                  <a:srgbClr val="FF0000"/>
                </a:solidFill>
                <a:latin typeface="Britannic Bold" pitchFamily="34" charset="0"/>
              </a:rPr>
              <a:t>Standardization-Innovation Sustainability Model</a:t>
            </a:r>
            <a:endParaRPr lang="ar-EG" dirty="0">
              <a:solidFill>
                <a:srgbClr val="FF0000"/>
              </a:solidFill>
              <a:latin typeface="Britannic Bold"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xfrm>
            <a:off x="2819400" y="6400800"/>
            <a:ext cx="4038600" cy="457200"/>
          </a:xfrm>
          <a:noFill/>
        </p:spPr>
        <p:txBody>
          <a:bodyPr/>
          <a:lstStyle/>
          <a:p>
            <a:pPr algn="ctr"/>
            <a:r>
              <a:rPr lang="en-US" sz="1400" b="1" dirty="0" smtClean="0">
                <a:solidFill>
                  <a:schemeClr val="bg1">
                    <a:lumMod val="50000"/>
                  </a:schemeClr>
                </a:solidFill>
              </a:rPr>
              <a:t>Geneva, Switzerland, 18 September 2013</a:t>
            </a:r>
            <a:endParaRPr lang="en-US" sz="1400" dirty="0" smtClean="0"/>
          </a:p>
        </p:txBody>
      </p:sp>
      <p:sp>
        <p:nvSpPr>
          <p:cNvPr id="6148" name="Rectangle 2"/>
          <p:cNvSpPr>
            <a:spLocks noGrp="1" noChangeArrowheads="1"/>
          </p:cNvSpPr>
          <p:nvPr>
            <p:ph type="title"/>
          </p:nvPr>
        </p:nvSpPr>
        <p:spPr/>
        <p:txBody>
          <a:bodyPr/>
          <a:lstStyle/>
          <a:p>
            <a:r>
              <a:rPr lang="en-US" dirty="0" smtClean="0"/>
              <a:t>Economic Functions of Standards</a:t>
            </a:r>
          </a:p>
        </p:txBody>
      </p:sp>
      <p:sp>
        <p:nvSpPr>
          <p:cNvPr id="6150" name="Rectangle 6"/>
          <p:cNvSpPr>
            <a:spLocks noChangeArrowheads="1"/>
          </p:cNvSpPr>
          <p:nvPr/>
        </p:nvSpPr>
        <p:spPr bwMode="auto">
          <a:xfrm>
            <a:off x="6858000" y="5345668"/>
            <a:ext cx="1981200" cy="369332"/>
          </a:xfrm>
          <a:prstGeom prst="rect">
            <a:avLst/>
          </a:prstGeom>
          <a:noFill/>
          <a:ln w="9525">
            <a:noFill/>
            <a:miter lim="800000"/>
            <a:headEnd/>
            <a:tailEnd/>
          </a:ln>
        </p:spPr>
        <p:txBody>
          <a:bodyPr wrap="square">
            <a:spAutoFit/>
          </a:bodyPr>
          <a:lstStyle/>
          <a:p>
            <a:r>
              <a:rPr lang="en-US" i="1" dirty="0"/>
              <a:t>(</a:t>
            </a:r>
            <a:r>
              <a:rPr lang="en-US" i="1" dirty="0" err="1"/>
              <a:t>Tassey</a:t>
            </a:r>
            <a:r>
              <a:rPr lang="en-US" i="1" dirty="0"/>
              <a:t> 2000)</a:t>
            </a:r>
          </a:p>
        </p:txBody>
      </p:sp>
      <p:sp>
        <p:nvSpPr>
          <p:cNvPr id="7" name="Rectangle 6"/>
          <p:cNvSpPr/>
          <p:nvPr/>
        </p:nvSpPr>
        <p:spPr>
          <a:xfrm>
            <a:off x="304800" y="1997838"/>
            <a:ext cx="8458200" cy="3385542"/>
          </a:xfrm>
          <a:prstGeom prst="rect">
            <a:avLst/>
          </a:prstGeom>
        </p:spPr>
        <p:txBody>
          <a:bodyPr wrap="square">
            <a:spAutoFit/>
          </a:bodyPr>
          <a:lstStyle/>
          <a:p>
            <a:pPr algn="just">
              <a:buClr>
                <a:srgbClr val="FF0000"/>
              </a:buClr>
              <a:buFont typeface="Wingdings" pitchFamily="2" charset="2"/>
              <a:buChar char="v"/>
            </a:pPr>
            <a:r>
              <a:rPr lang="en-US" sz="2800" dirty="0" smtClean="0">
                <a:solidFill>
                  <a:srgbClr val="002060"/>
                </a:solidFill>
                <a:latin typeface="Calibri" pitchFamily="34" charset="0"/>
              </a:rPr>
              <a:t> “A standards can be defined as a construct that results from reasoned, collective choice and enables agreement on solutions of recurrent problems”</a:t>
            </a:r>
          </a:p>
          <a:p>
            <a:pPr algn="just">
              <a:buClr>
                <a:srgbClr val="FF0000"/>
              </a:buClr>
            </a:pPr>
            <a:endParaRPr lang="en-US" dirty="0" smtClean="0">
              <a:solidFill>
                <a:srgbClr val="002060"/>
              </a:solidFill>
              <a:latin typeface="Calibri" pitchFamily="34" charset="0"/>
            </a:endParaRPr>
          </a:p>
          <a:p>
            <a:pPr algn="just">
              <a:buClr>
                <a:srgbClr val="FF0000"/>
              </a:buClr>
              <a:buFont typeface="Wingdings" pitchFamily="2" charset="2"/>
              <a:buChar char="v"/>
            </a:pPr>
            <a:r>
              <a:rPr lang="en-US" sz="2800" dirty="0" smtClean="0">
                <a:solidFill>
                  <a:srgbClr val="002060"/>
                </a:solidFill>
                <a:latin typeface="Calibri" pitchFamily="34" charset="0"/>
              </a:rPr>
              <a:t> “A striking balance between </a:t>
            </a:r>
            <a:r>
              <a:rPr lang="en-US" sz="2800" u="sng" dirty="0" smtClean="0">
                <a:solidFill>
                  <a:srgbClr val="FF0000"/>
                </a:solidFill>
                <a:latin typeface="Calibri" pitchFamily="34" charset="0"/>
              </a:rPr>
              <a:t>the requirements of users</a:t>
            </a:r>
            <a:r>
              <a:rPr lang="en-US" sz="2800" dirty="0" smtClean="0">
                <a:solidFill>
                  <a:srgbClr val="002060"/>
                </a:solidFill>
                <a:latin typeface="Calibri" pitchFamily="34" charset="0"/>
              </a:rPr>
              <a:t>, the technological possibilities and associated costs of producers, and constraints imposed by governments for the benefit of society in general”</a:t>
            </a:r>
            <a:endParaRPr lang="en-US" sz="2800" dirty="0">
              <a:solidFill>
                <a:srgbClr val="00206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smtClean="0"/>
              <a:t>Conclusions and Recommendations</a:t>
            </a:r>
          </a:p>
        </p:txBody>
      </p:sp>
      <p:sp>
        <p:nvSpPr>
          <p:cNvPr id="20485" name="Content Placeholder 7"/>
          <p:cNvSpPr>
            <a:spLocks noGrp="1"/>
          </p:cNvSpPr>
          <p:nvPr>
            <p:ph idx="1"/>
          </p:nvPr>
        </p:nvSpPr>
        <p:spPr/>
        <p:txBody>
          <a:bodyPr/>
          <a:lstStyle/>
          <a:p>
            <a:endParaRPr lang="en-US" sz="1800" dirty="0" smtClean="0"/>
          </a:p>
          <a:p>
            <a:r>
              <a:rPr lang="en-US" dirty="0" smtClean="0"/>
              <a:t>Innovation alone are not sufficient to attain economic development</a:t>
            </a:r>
          </a:p>
          <a:p>
            <a:endParaRPr lang="en-US" sz="1800" dirty="0" smtClean="0"/>
          </a:p>
          <a:p>
            <a:r>
              <a:rPr lang="en-US" dirty="0" smtClean="0"/>
              <a:t>Standardization without the satisfaction of developing economies needs = Operators’ Revenue Squeeze + Market Saturation + Potential Failure in Producers-Consumers Chain</a:t>
            </a:r>
          </a:p>
          <a:p>
            <a:pPr>
              <a:buNone/>
            </a:pPr>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mtClean="0"/>
              <a:t>Conclusions and Recommendations</a:t>
            </a:r>
          </a:p>
        </p:txBody>
      </p:sp>
      <p:sp>
        <p:nvSpPr>
          <p:cNvPr id="21509" name="Content Placeholder 7"/>
          <p:cNvSpPr>
            <a:spLocks noGrp="1"/>
          </p:cNvSpPr>
          <p:nvPr>
            <p:ph idx="1"/>
          </p:nvPr>
        </p:nvSpPr>
        <p:spPr>
          <a:xfrm>
            <a:off x="457200" y="1285875"/>
            <a:ext cx="8229600" cy="4525963"/>
          </a:xfrm>
        </p:spPr>
        <p:txBody>
          <a:bodyPr>
            <a:normAutofit/>
          </a:bodyPr>
          <a:lstStyle/>
          <a:p>
            <a:endParaRPr lang="en-US" sz="2800" dirty="0" smtClean="0"/>
          </a:p>
          <a:p>
            <a:r>
              <a:rPr lang="en-US" sz="2800" dirty="0" smtClean="0"/>
              <a:t>Standardizing demand stimulating technologies is the key + the Critical Success Standardization Activities (CSSA) + standardizing innovations (which have a socio-economic impact) </a:t>
            </a:r>
            <a:r>
              <a:rPr lang="en-US" sz="2800" dirty="0" smtClean="0">
                <a:sym typeface="Wingdings" pitchFamily="2" charset="2"/>
              </a:rPr>
              <a:t> a sustainable economic growth + a sustainable innovation eco-system</a:t>
            </a:r>
          </a:p>
          <a:p>
            <a:pPr>
              <a:buNone/>
            </a:pPr>
            <a:r>
              <a:rPr lang="en-US" sz="2800" dirty="0" smtClean="0"/>
              <a:t>	</a:t>
            </a:r>
            <a:r>
              <a:rPr lang="en-US" sz="2800" dirty="0" smtClean="0">
                <a:solidFill>
                  <a:srgbClr val="FF0000"/>
                </a:solidFill>
              </a:rPr>
              <a:t>Standardization-Innovation  Sustainability  Model</a:t>
            </a:r>
          </a:p>
          <a:p>
            <a:pPr>
              <a:buNone/>
            </a:pPr>
            <a:r>
              <a:rPr lang="en-US" sz="2800" dirty="0" smtClean="0">
                <a:solidFill>
                  <a:srgbClr val="002060"/>
                </a:solidFill>
                <a:sym typeface="Wingdings" pitchFamily="2" charset="2"/>
              </a:rPr>
              <a:t>		A possible new theory that links :</a:t>
            </a:r>
          </a:p>
          <a:p>
            <a:pPr>
              <a:buNone/>
            </a:pPr>
            <a:r>
              <a:rPr lang="en-US" sz="2800" dirty="0" smtClean="0">
                <a:solidFill>
                  <a:srgbClr val="002060"/>
                </a:solidFill>
                <a:sym typeface="Wingdings" pitchFamily="2" charset="2"/>
              </a:rPr>
              <a:t>			Demand + Innovation + Standards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References</a:t>
            </a:r>
            <a:endParaRPr lang="ar-EG" dirty="0" smtClean="0"/>
          </a:p>
        </p:txBody>
      </p:sp>
      <p:sp>
        <p:nvSpPr>
          <p:cNvPr id="24579" name="Content Placeholder 2"/>
          <p:cNvSpPr>
            <a:spLocks noGrp="1"/>
          </p:cNvSpPr>
          <p:nvPr>
            <p:ph idx="1"/>
          </p:nvPr>
        </p:nvSpPr>
        <p:spPr>
          <a:xfrm>
            <a:off x="457200" y="1242978"/>
            <a:ext cx="8229600" cy="4929222"/>
          </a:xfrm>
        </p:spPr>
        <p:txBody>
          <a:bodyPr>
            <a:noAutofit/>
          </a:bodyPr>
          <a:lstStyle/>
          <a:p>
            <a:pPr algn="just">
              <a:buFontTx/>
              <a:buNone/>
            </a:pPr>
            <a:endParaRPr lang="en-US" sz="1200" dirty="0" smtClean="0"/>
          </a:p>
          <a:p>
            <a:pPr algn="just">
              <a:buFontTx/>
              <a:buNone/>
            </a:pPr>
            <a:r>
              <a:rPr lang="en-US" sz="2000" dirty="0" smtClean="0"/>
              <a:t>[Schumpeter 1980] Schumpeter, Joseph </a:t>
            </a:r>
            <a:r>
              <a:rPr lang="en-US" sz="2000" dirty="0" err="1" smtClean="0"/>
              <a:t>Alois</a:t>
            </a:r>
            <a:r>
              <a:rPr lang="en-US" sz="2000" dirty="0" smtClean="0"/>
              <a:t> (1980): </a:t>
            </a:r>
            <a:r>
              <a:rPr lang="en-US" sz="2000" dirty="0" err="1" smtClean="0"/>
              <a:t>Kapitalismus</a:t>
            </a:r>
            <a:r>
              <a:rPr lang="en-US" sz="2000" dirty="0" smtClean="0"/>
              <a:t>, </a:t>
            </a:r>
            <a:r>
              <a:rPr lang="en-US" sz="2000" dirty="0" err="1" smtClean="0"/>
              <a:t>Sozialismus</a:t>
            </a:r>
            <a:r>
              <a:rPr lang="en-US" sz="2000" dirty="0" smtClean="0"/>
              <a:t> und </a:t>
            </a:r>
            <a:r>
              <a:rPr lang="en-US" sz="2000" dirty="0" err="1" smtClean="0"/>
              <a:t>Demokratie</a:t>
            </a:r>
            <a:r>
              <a:rPr lang="en-US" sz="2000" dirty="0" smtClean="0"/>
              <a:t>, (Capitalism, Socialism and Democracy). Munich: </a:t>
            </a:r>
            <a:r>
              <a:rPr lang="en-US" sz="2000" dirty="0" err="1" smtClean="0"/>
              <a:t>Francke</a:t>
            </a:r>
            <a:r>
              <a:rPr lang="en-US" sz="2000" dirty="0" smtClean="0"/>
              <a:t>, 5th ed.</a:t>
            </a:r>
          </a:p>
          <a:p>
            <a:pPr algn="just">
              <a:buFontTx/>
              <a:buNone/>
            </a:pPr>
            <a:r>
              <a:rPr lang="en-US" sz="2000" dirty="0" smtClean="0"/>
              <a:t>[</a:t>
            </a:r>
            <a:r>
              <a:rPr lang="en-US" sz="2000" dirty="0" err="1" smtClean="0"/>
              <a:t>Tassey</a:t>
            </a:r>
            <a:r>
              <a:rPr lang="en-US" sz="2000" dirty="0" smtClean="0"/>
              <a:t> 2000] </a:t>
            </a:r>
            <a:r>
              <a:rPr lang="en-US" sz="2000" dirty="0" err="1" smtClean="0"/>
              <a:t>Tassey</a:t>
            </a:r>
            <a:r>
              <a:rPr lang="en-US" sz="2000" dirty="0" smtClean="0"/>
              <a:t>, G., Standardization in technology-based markets, Research Policy, Volume 29, Issues 4–5, April 2000, Pages 587-602, ISSN 0048-7333, 10.1016/S0048-7333(99)00091-8. (</a:t>
            </a:r>
            <a:r>
              <a:rPr lang="en-US" sz="2000" dirty="0" smtClean="0">
                <a:hlinkClick r:id="rId2"/>
              </a:rPr>
              <a:t>http://www.sciencedirect.com/science/article/pii/S0048733399000918</a:t>
            </a:r>
            <a:r>
              <a:rPr lang="en-US" sz="2000" dirty="0" smtClean="0"/>
              <a:t>)</a:t>
            </a:r>
          </a:p>
          <a:p>
            <a:pPr>
              <a:buFontTx/>
              <a:buNone/>
            </a:pPr>
            <a:r>
              <a:rPr lang="en-US" sz="2000" dirty="0" smtClean="0"/>
              <a:t>[</a:t>
            </a:r>
            <a:r>
              <a:rPr lang="en-US" sz="2000" dirty="0" err="1" smtClean="0"/>
              <a:t>eMisr</a:t>
            </a:r>
            <a:r>
              <a:rPr lang="en-US" sz="2000" dirty="0" smtClean="0"/>
              <a:t> 2011] National Telecom Regulatory Authority (NTRA), Egypt National Broadband Plan,  Nov. 2011.</a:t>
            </a:r>
            <a:br>
              <a:rPr lang="en-US" sz="2000" dirty="0" smtClean="0"/>
            </a:br>
            <a:r>
              <a:rPr lang="en-US" sz="2000" dirty="0" smtClean="0"/>
              <a:t>(</a:t>
            </a:r>
            <a:r>
              <a:rPr lang="en-US" sz="2000" dirty="0" smtClean="0">
                <a:hlinkClick r:id="rId3"/>
              </a:rPr>
              <a:t>http://www.tra.gov.eg/emisr/Presentations/Plan_En.pdf</a:t>
            </a:r>
            <a:r>
              <a:rPr lang="en-US" sz="2000" dirty="0" smtClean="0"/>
              <a:t>)</a:t>
            </a:r>
          </a:p>
          <a:p>
            <a:pPr algn="just">
              <a:buFontTx/>
              <a:buNone/>
            </a:pPr>
            <a:r>
              <a:rPr lang="en-US" sz="2000" dirty="0" smtClean="0"/>
              <a:t>[Braunerhjelm 2010] Braunerhjelm, P., Entrepreneurship, Innovation and Economic Growth - past experience, current knowledge and policy implications, Working Paper Series in Economics and Institutions of Innovation 224, Royal Institute of Technology, CESIS - Centre of Excellence for Science and Innovation Studies, 2010.</a:t>
            </a:r>
            <a:endParaRPr lang="ar-EG" sz="20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Questions</a:t>
            </a:r>
          </a:p>
        </p:txBody>
      </p:sp>
      <p:sp>
        <p:nvSpPr>
          <p:cNvPr id="25603" name="Content Placeholder 2"/>
          <p:cNvSpPr>
            <a:spLocks noGrp="1"/>
          </p:cNvSpPr>
          <p:nvPr>
            <p:ph idx="1"/>
          </p:nvPr>
        </p:nvSpPr>
        <p:spPr/>
        <p:txBody>
          <a:bodyPr/>
          <a:lstStyle/>
          <a:p>
            <a:pPr>
              <a:buFontTx/>
              <a:buNone/>
            </a:pPr>
            <a:r>
              <a:rPr lang="en-US" dirty="0" smtClean="0">
                <a:hlinkClick r:id="rId2"/>
              </a:rPr>
              <a:t>rahmed@tra.gov.eg</a:t>
            </a:r>
            <a:endParaRPr lang="en-US" dirty="0" smtClean="0"/>
          </a:p>
          <a:p>
            <a:pPr>
              <a:buFontTx/>
              <a:buNone/>
            </a:pPr>
            <a:r>
              <a:rPr lang="en-US" dirty="0" smtClean="0"/>
              <a:t>+20235344182</a:t>
            </a:r>
          </a:p>
          <a:p>
            <a:pPr>
              <a:buFontTx/>
              <a:buNone/>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Needs of Developing Countries</a:t>
            </a:r>
          </a:p>
        </p:txBody>
      </p:sp>
      <p:pic>
        <p:nvPicPr>
          <p:cNvPr id="7173" name="Picture 2"/>
          <p:cNvPicPr>
            <a:picLocks noChangeAspect="1" noChangeArrowheads="1"/>
          </p:cNvPicPr>
          <p:nvPr/>
        </p:nvPicPr>
        <p:blipFill>
          <a:blip r:embed="rId2"/>
          <a:srcRect/>
          <a:stretch>
            <a:fillRect/>
          </a:stretch>
        </p:blipFill>
        <p:spPr bwMode="auto">
          <a:xfrm>
            <a:off x="5486400" y="1350530"/>
            <a:ext cx="3505200" cy="1764145"/>
          </a:xfrm>
          <a:prstGeom prst="rect">
            <a:avLst/>
          </a:prstGeom>
          <a:noFill/>
          <a:ln w="9525">
            <a:noFill/>
            <a:miter lim="800000"/>
            <a:headEnd/>
            <a:tailEnd/>
          </a:ln>
        </p:spPr>
      </p:pic>
      <p:pic>
        <p:nvPicPr>
          <p:cNvPr id="7174" name="Picture 3"/>
          <p:cNvPicPr>
            <a:picLocks noChangeAspect="1" noChangeArrowheads="1"/>
          </p:cNvPicPr>
          <p:nvPr/>
        </p:nvPicPr>
        <p:blipFill>
          <a:blip r:embed="rId3"/>
          <a:srcRect/>
          <a:stretch>
            <a:fillRect/>
          </a:stretch>
        </p:blipFill>
        <p:spPr bwMode="auto">
          <a:xfrm>
            <a:off x="156523" y="1371600"/>
            <a:ext cx="2967677" cy="1690688"/>
          </a:xfrm>
          <a:prstGeom prst="rect">
            <a:avLst/>
          </a:prstGeom>
          <a:noFill/>
          <a:ln w="9525">
            <a:noFill/>
            <a:miter lim="800000"/>
            <a:headEnd/>
            <a:tailEnd/>
          </a:ln>
        </p:spPr>
      </p:pic>
      <p:pic>
        <p:nvPicPr>
          <p:cNvPr id="7175" name="Picture 4"/>
          <p:cNvPicPr>
            <a:picLocks noChangeAspect="1" noChangeArrowheads="1"/>
          </p:cNvPicPr>
          <p:nvPr/>
        </p:nvPicPr>
        <p:blipFill>
          <a:blip r:embed="rId4"/>
          <a:srcRect/>
          <a:stretch>
            <a:fillRect/>
          </a:stretch>
        </p:blipFill>
        <p:spPr bwMode="auto">
          <a:xfrm>
            <a:off x="128588" y="4648200"/>
            <a:ext cx="3071812" cy="1719263"/>
          </a:xfrm>
          <a:prstGeom prst="rect">
            <a:avLst/>
          </a:prstGeom>
          <a:noFill/>
          <a:ln w="9525">
            <a:noFill/>
            <a:miter lim="800000"/>
            <a:headEnd/>
            <a:tailEnd/>
          </a:ln>
        </p:spPr>
      </p:pic>
      <p:pic>
        <p:nvPicPr>
          <p:cNvPr id="7176" name="Picture 5"/>
          <p:cNvPicPr>
            <a:picLocks noChangeAspect="1" noChangeArrowheads="1"/>
          </p:cNvPicPr>
          <p:nvPr/>
        </p:nvPicPr>
        <p:blipFill>
          <a:blip r:embed="rId5"/>
          <a:srcRect/>
          <a:stretch>
            <a:fillRect/>
          </a:stretch>
        </p:blipFill>
        <p:spPr bwMode="auto">
          <a:xfrm>
            <a:off x="5500048" y="3033713"/>
            <a:ext cx="3476625" cy="1752600"/>
          </a:xfrm>
          <a:prstGeom prst="rect">
            <a:avLst/>
          </a:prstGeom>
          <a:noFill/>
          <a:ln w="9525">
            <a:noFill/>
            <a:miter lim="800000"/>
            <a:headEnd/>
            <a:tailEnd/>
          </a:ln>
        </p:spPr>
      </p:pic>
      <p:pic>
        <p:nvPicPr>
          <p:cNvPr id="7177" name="Picture 6"/>
          <p:cNvPicPr>
            <a:picLocks noChangeAspect="1" noChangeArrowheads="1"/>
          </p:cNvPicPr>
          <p:nvPr/>
        </p:nvPicPr>
        <p:blipFill>
          <a:blip r:embed="rId6"/>
          <a:srcRect/>
          <a:stretch>
            <a:fillRect/>
          </a:stretch>
        </p:blipFill>
        <p:spPr bwMode="auto">
          <a:xfrm>
            <a:off x="152400" y="2928938"/>
            <a:ext cx="2924175" cy="1743075"/>
          </a:xfrm>
          <a:prstGeom prst="rect">
            <a:avLst/>
          </a:prstGeom>
          <a:noFill/>
          <a:ln w="9525">
            <a:noFill/>
            <a:miter lim="800000"/>
            <a:headEnd/>
            <a:tailEnd/>
          </a:ln>
        </p:spPr>
      </p:pic>
      <p:pic>
        <p:nvPicPr>
          <p:cNvPr id="7178" name="Picture 7"/>
          <p:cNvPicPr>
            <a:picLocks noChangeAspect="1" noChangeArrowheads="1"/>
          </p:cNvPicPr>
          <p:nvPr/>
        </p:nvPicPr>
        <p:blipFill>
          <a:blip r:embed="rId7"/>
          <a:srcRect/>
          <a:stretch>
            <a:fillRect/>
          </a:stretch>
        </p:blipFill>
        <p:spPr bwMode="auto">
          <a:xfrm>
            <a:off x="3124200" y="1600200"/>
            <a:ext cx="2362200" cy="3262313"/>
          </a:xfrm>
          <a:prstGeom prst="rect">
            <a:avLst/>
          </a:prstGeom>
          <a:noFill/>
          <a:ln w="9525">
            <a:noFill/>
            <a:miter lim="800000"/>
            <a:headEnd/>
            <a:tailEnd/>
          </a:ln>
        </p:spPr>
      </p:pic>
      <p:pic>
        <p:nvPicPr>
          <p:cNvPr id="7179" name="Picture 8"/>
          <p:cNvPicPr>
            <a:picLocks noChangeAspect="1" noChangeArrowheads="1"/>
          </p:cNvPicPr>
          <p:nvPr/>
        </p:nvPicPr>
        <p:blipFill>
          <a:blip r:embed="rId8"/>
          <a:srcRect/>
          <a:stretch>
            <a:fillRect/>
          </a:stretch>
        </p:blipFill>
        <p:spPr bwMode="auto">
          <a:xfrm>
            <a:off x="6234752" y="4550392"/>
            <a:ext cx="2743200" cy="1825475"/>
          </a:xfrm>
          <a:prstGeom prst="rect">
            <a:avLst/>
          </a:prstGeom>
          <a:noFill/>
          <a:ln w="9525">
            <a:noFill/>
            <a:miter lim="800000"/>
            <a:headEnd/>
            <a:tailEnd/>
          </a:ln>
        </p:spPr>
      </p:pic>
      <p:pic>
        <p:nvPicPr>
          <p:cNvPr id="7180" name="Picture 9"/>
          <p:cNvPicPr>
            <a:picLocks noChangeAspect="1" noChangeArrowheads="1"/>
          </p:cNvPicPr>
          <p:nvPr/>
        </p:nvPicPr>
        <p:blipFill>
          <a:blip r:embed="rId9"/>
          <a:srcRect/>
          <a:stretch>
            <a:fillRect/>
          </a:stretch>
        </p:blipFill>
        <p:spPr bwMode="auto">
          <a:xfrm>
            <a:off x="3200400" y="4800600"/>
            <a:ext cx="3071813" cy="1571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p:cNvPicPr>
            <a:picLocks noChangeAspect="1" noChangeArrowheads="1"/>
          </p:cNvPicPr>
          <p:nvPr/>
        </p:nvPicPr>
        <p:blipFill>
          <a:blip r:embed="rId3"/>
          <a:srcRect/>
          <a:stretch>
            <a:fillRect/>
          </a:stretch>
        </p:blipFill>
        <p:spPr bwMode="auto">
          <a:xfrm>
            <a:off x="4267200" y="2133600"/>
            <a:ext cx="4648200" cy="3352800"/>
          </a:xfrm>
          <a:prstGeom prst="rect">
            <a:avLst/>
          </a:prstGeom>
          <a:noFill/>
          <a:ln w="9525">
            <a:noFill/>
            <a:miter lim="800000"/>
            <a:headEnd/>
            <a:tailEnd/>
          </a:ln>
        </p:spPr>
      </p:pic>
      <p:pic>
        <p:nvPicPr>
          <p:cNvPr id="8198" name="Picture 4"/>
          <p:cNvPicPr>
            <a:picLocks noChangeAspect="1" noChangeArrowheads="1"/>
          </p:cNvPicPr>
          <p:nvPr/>
        </p:nvPicPr>
        <p:blipFill>
          <a:blip r:embed="rId4"/>
          <a:srcRect/>
          <a:stretch>
            <a:fillRect/>
          </a:stretch>
        </p:blipFill>
        <p:spPr bwMode="auto">
          <a:xfrm>
            <a:off x="247650" y="2209800"/>
            <a:ext cx="4552950" cy="3462337"/>
          </a:xfrm>
          <a:prstGeom prst="rect">
            <a:avLst/>
          </a:prstGeom>
          <a:noFill/>
          <a:ln w="9525">
            <a:noFill/>
            <a:miter lim="800000"/>
            <a:headEnd/>
            <a:tailEnd/>
          </a:ln>
        </p:spPr>
      </p:pic>
      <p:sp>
        <p:nvSpPr>
          <p:cNvPr id="8199" name="Rectangle 12"/>
          <p:cNvSpPr>
            <a:spLocks noChangeArrowheads="1"/>
          </p:cNvSpPr>
          <p:nvPr/>
        </p:nvSpPr>
        <p:spPr bwMode="auto">
          <a:xfrm>
            <a:off x="1066800" y="1600200"/>
            <a:ext cx="2209800" cy="571500"/>
          </a:xfrm>
          <a:prstGeom prst="rect">
            <a:avLst/>
          </a:prstGeom>
          <a:solidFill>
            <a:schemeClr val="bg2">
              <a:lumMod val="75000"/>
            </a:schemeClr>
          </a:solidFill>
          <a:ln w="9525" algn="ctr">
            <a:solidFill>
              <a:schemeClr val="tx1"/>
            </a:solidFill>
            <a:round/>
            <a:headEnd/>
            <a:tailEnd/>
          </a:ln>
        </p:spPr>
        <p:txBody>
          <a:bodyPr/>
          <a:lstStyle/>
          <a:p>
            <a:r>
              <a:rPr lang="en-US" sz="2400" b="1" dirty="0">
                <a:solidFill>
                  <a:srgbClr val="003366"/>
                </a:solidFill>
              </a:rPr>
              <a:t>Revenues</a:t>
            </a:r>
            <a:endParaRPr lang="en-US" b="1" dirty="0">
              <a:solidFill>
                <a:srgbClr val="003366"/>
              </a:solidFill>
            </a:endParaRPr>
          </a:p>
        </p:txBody>
      </p:sp>
      <p:sp>
        <p:nvSpPr>
          <p:cNvPr id="8200" name="Rectangle 13"/>
          <p:cNvSpPr>
            <a:spLocks noChangeArrowheads="1"/>
          </p:cNvSpPr>
          <p:nvPr/>
        </p:nvSpPr>
        <p:spPr bwMode="auto">
          <a:xfrm>
            <a:off x="5105400" y="1600200"/>
            <a:ext cx="2209800" cy="571500"/>
          </a:xfrm>
          <a:prstGeom prst="rect">
            <a:avLst/>
          </a:prstGeom>
          <a:solidFill>
            <a:schemeClr val="bg2">
              <a:lumMod val="75000"/>
            </a:schemeClr>
          </a:solidFill>
          <a:ln w="9525" algn="ctr">
            <a:solidFill>
              <a:schemeClr val="tx1"/>
            </a:solidFill>
            <a:round/>
            <a:headEnd/>
            <a:tailEnd/>
          </a:ln>
        </p:spPr>
        <p:txBody>
          <a:bodyPr/>
          <a:lstStyle/>
          <a:p>
            <a:r>
              <a:rPr lang="en-US" sz="2400" b="1" dirty="0">
                <a:solidFill>
                  <a:srgbClr val="003366"/>
                </a:solidFill>
              </a:rPr>
              <a:t>Investments</a:t>
            </a:r>
          </a:p>
        </p:txBody>
      </p:sp>
      <p:sp>
        <p:nvSpPr>
          <p:cNvPr id="8201" name="TextBox 16"/>
          <p:cNvSpPr txBox="1">
            <a:spLocks noChangeArrowheads="1"/>
          </p:cNvSpPr>
          <p:nvPr/>
        </p:nvSpPr>
        <p:spPr bwMode="auto">
          <a:xfrm>
            <a:off x="4724400" y="5334000"/>
            <a:ext cx="3657600" cy="369332"/>
          </a:xfrm>
          <a:prstGeom prst="rect">
            <a:avLst/>
          </a:prstGeom>
          <a:noFill/>
          <a:ln w="9525">
            <a:noFill/>
            <a:miter lim="800000"/>
            <a:headEnd/>
            <a:tailEnd/>
          </a:ln>
        </p:spPr>
        <p:txBody>
          <a:bodyPr wrap="square">
            <a:spAutoFit/>
          </a:bodyPr>
          <a:lstStyle/>
          <a:p>
            <a:r>
              <a:rPr lang="en-US" dirty="0">
                <a:solidFill>
                  <a:srgbClr val="003399"/>
                </a:solidFill>
                <a:latin typeface="Calibri" pitchFamily="34" charset="0"/>
              </a:rPr>
              <a:t>Asset Lifetime is usually </a:t>
            </a:r>
            <a:r>
              <a:rPr lang="en-US" dirty="0" smtClean="0">
                <a:solidFill>
                  <a:srgbClr val="003399"/>
                </a:solidFill>
                <a:latin typeface="Calibri" pitchFamily="34" charset="0"/>
              </a:rPr>
              <a:t>5-10 yrs</a:t>
            </a:r>
            <a:endParaRPr lang="en-US" dirty="0">
              <a:solidFill>
                <a:srgbClr val="003399"/>
              </a:solidFill>
              <a:latin typeface="Calibri" pitchFamily="34" charset="0"/>
            </a:endParaRPr>
          </a:p>
        </p:txBody>
      </p:sp>
      <p:sp>
        <p:nvSpPr>
          <p:cNvPr id="8202" name="Rectangle 19"/>
          <p:cNvSpPr>
            <a:spLocks noChangeArrowheads="1"/>
          </p:cNvSpPr>
          <p:nvPr/>
        </p:nvSpPr>
        <p:spPr bwMode="auto">
          <a:xfrm>
            <a:off x="3505200" y="1676400"/>
            <a:ext cx="1375698" cy="369332"/>
          </a:xfrm>
          <a:prstGeom prst="rect">
            <a:avLst/>
          </a:prstGeom>
          <a:noFill/>
          <a:ln w="9525">
            <a:noFill/>
            <a:miter lim="800000"/>
            <a:headEnd/>
            <a:tailEnd/>
          </a:ln>
        </p:spPr>
        <p:txBody>
          <a:bodyPr wrap="none">
            <a:spAutoFit/>
          </a:bodyPr>
          <a:lstStyle/>
          <a:p>
            <a:r>
              <a:rPr lang="en-US" i="1" dirty="0">
                <a:latin typeface="Calibri" pitchFamily="34" charset="0"/>
              </a:rPr>
              <a:t>(</a:t>
            </a:r>
            <a:r>
              <a:rPr lang="en-US" i="1" dirty="0" err="1">
                <a:latin typeface="Calibri" pitchFamily="34" charset="0"/>
              </a:rPr>
              <a:t>eMisr</a:t>
            </a:r>
            <a:r>
              <a:rPr lang="en-US" i="1" dirty="0">
                <a:latin typeface="Calibri" pitchFamily="34" charset="0"/>
              </a:rPr>
              <a:t> 2011)</a:t>
            </a:r>
          </a:p>
        </p:txBody>
      </p:sp>
      <p:sp>
        <p:nvSpPr>
          <p:cNvPr id="8203" name="TextBox 12"/>
          <p:cNvSpPr txBox="1">
            <a:spLocks noChangeArrowheads="1"/>
          </p:cNvSpPr>
          <p:nvPr/>
        </p:nvSpPr>
        <p:spPr bwMode="auto">
          <a:xfrm>
            <a:off x="304800" y="5867400"/>
            <a:ext cx="8534400" cy="400110"/>
          </a:xfrm>
          <a:prstGeom prst="rect">
            <a:avLst/>
          </a:prstGeom>
          <a:noFill/>
          <a:ln w="9525">
            <a:noFill/>
            <a:miter lim="800000"/>
            <a:headEnd/>
            <a:tailEnd/>
          </a:ln>
        </p:spPr>
        <p:txBody>
          <a:bodyPr wrap="square">
            <a:spAutoFit/>
          </a:bodyPr>
          <a:lstStyle/>
          <a:p>
            <a:pPr algn="ctr"/>
            <a:r>
              <a:rPr lang="en-US" sz="2000" dirty="0">
                <a:solidFill>
                  <a:srgbClr val="FF0000"/>
                </a:solidFill>
                <a:latin typeface="Calibri" pitchFamily="34" charset="0"/>
              </a:rPr>
              <a:t>Standardization pace is </a:t>
            </a:r>
            <a:r>
              <a:rPr lang="en-US" sz="2000" dirty="0" smtClean="0">
                <a:solidFill>
                  <a:srgbClr val="FF0000"/>
                </a:solidFill>
                <a:latin typeface="Calibri" pitchFamily="34" charset="0"/>
              </a:rPr>
              <a:t>faster </a:t>
            </a:r>
            <a:r>
              <a:rPr lang="en-US" sz="2000" dirty="0" smtClean="0">
                <a:solidFill>
                  <a:srgbClr val="FF0000"/>
                </a:solidFill>
                <a:latin typeface="Calibri" pitchFamily="34" charset="0"/>
                <a:sym typeface="Wingdings" pitchFamily="2" charset="2"/>
              </a:rPr>
              <a:t> Innovation is your solution</a:t>
            </a:r>
          </a:p>
        </p:txBody>
      </p:sp>
      <p:sp>
        <p:nvSpPr>
          <p:cNvPr id="11" name="Date Placeholder 3"/>
          <p:cNvSpPr>
            <a:spLocks noGrp="1"/>
          </p:cNvSpPr>
          <p:nvPr>
            <p:ph type="dt" sz="quarter" idx="10"/>
          </p:nvPr>
        </p:nvSpPr>
        <p:spPr>
          <a:xfrm>
            <a:off x="2819400" y="6400800"/>
            <a:ext cx="4038600" cy="457200"/>
          </a:xfrm>
          <a:noFill/>
        </p:spPr>
        <p:txBody>
          <a:bodyPr/>
          <a:lstStyle/>
          <a:p>
            <a:pPr algn="ctr"/>
            <a:r>
              <a:rPr lang="en-US" sz="1400" b="1" dirty="0" smtClean="0">
                <a:solidFill>
                  <a:schemeClr val="bg1">
                    <a:lumMod val="50000"/>
                  </a:schemeClr>
                </a:solidFill>
              </a:rPr>
              <a:t>Geneva, Switzerland, 18 September 2013</a:t>
            </a:r>
            <a:endParaRPr lang="en-US" sz="1400" dirty="0" smtClean="0"/>
          </a:p>
        </p:txBody>
      </p:sp>
      <p:sp>
        <p:nvSpPr>
          <p:cNvPr id="14" name="Rectangle 2"/>
          <p:cNvSpPr txBox="1">
            <a:spLocks noChangeArrowheads="1"/>
          </p:cNvSpPr>
          <p:nvPr/>
        </p:nvSpPr>
        <p:spPr>
          <a:xfrm>
            <a:off x="301752" y="228600"/>
            <a:ext cx="8534400" cy="758952"/>
          </a:xfrm>
          <a:prstGeom prst="rect">
            <a:avLst/>
          </a:prstGeom>
        </p:spPr>
        <p:txBody>
          <a:bodyPr vert="horz" anchor="b">
            <a:normAutofit fontScale="92500"/>
          </a:bodyPr>
          <a:lstStyle/>
          <a:p>
            <a:pPr lvl="0" algn="ctr">
              <a:spcBef>
                <a:spcPct val="0"/>
              </a:spcBef>
            </a:pPr>
            <a:r>
              <a:rPr lang="en-US" sz="3600" b="1" i="1" dirty="0" smtClean="0">
                <a:solidFill>
                  <a:srgbClr val="FF0000"/>
                </a:solidFill>
                <a:latin typeface="Calibri" pitchFamily="34" charset="0"/>
              </a:rPr>
              <a:t>Telco Business Case vs. Standardization Pace</a:t>
            </a:r>
            <a:endParaRPr kumimoji="0" lang="en-US" sz="3600" b="1" i="1" u="none" strike="noStrike" kern="1200" cap="none" spc="0" normalizeH="0" baseline="0" noProof="0" dirty="0" smtClean="0">
              <a:ln>
                <a:noFill/>
              </a:ln>
              <a:solidFill>
                <a:srgbClr val="FF0000"/>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Standardization and Users’ Needs</a:t>
            </a:r>
            <a:endParaRPr lang="ar-EG" dirty="0"/>
          </a:p>
        </p:txBody>
      </p:sp>
      <p:pic>
        <p:nvPicPr>
          <p:cNvPr id="5122" name="Picture 2" descr="C:\Program Files\Microsoft Office\MEDIA\CAGCAT10\j0300840.wmf"/>
          <p:cNvPicPr>
            <a:picLocks noGrp="1" noChangeAspect="1" noChangeArrowheads="1"/>
          </p:cNvPicPr>
          <p:nvPr>
            <p:ph sz="quarter" idx="1"/>
          </p:nvPr>
        </p:nvPicPr>
        <p:blipFill>
          <a:blip r:embed="rId2"/>
          <a:srcRect/>
          <a:stretch>
            <a:fillRect/>
          </a:stretch>
        </p:blipFill>
        <p:spPr bwMode="auto">
          <a:xfrm>
            <a:off x="2463514" y="2057400"/>
            <a:ext cx="4318286" cy="3637367"/>
          </a:xfrm>
          <a:prstGeom prst="rect">
            <a:avLst/>
          </a:prstGeom>
          <a:noFill/>
        </p:spPr>
      </p:pic>
      <p:sp>
        <p:nvSpPr>
          <p:cNvPr id="8" name="Oval 7"/>
          <p:cNvSpPr/>
          <p:nvPr/>
        </p:nvSpPr>
        <p:spPr>
          <a:xfrm>
            <a:off x="2057400" y="3048000"/>
            <a:ext cx="1143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atin typeface="Calibri" pitchFamily="34" charset="0"/>
              </a:rPr>
              <a:t>Users’ Needs</a:t>
            </a:r>
            <a:endParaRPr lang="ar-EG" b="1" dirty="0">
              <a:latin typeface="Calibri" pitchFamily="34" charset="0"/>
            </a:endParaRPr>
          </a:p>
        </p:txBody>
      </p:sp>
      <p:sp>
        <p:nvSpPr>
          <p:cNvPr id="11" name="Oval 10"/>
          <p:cNvSpPr/>
          <p:nvPr/>
        </p:nvSpPr>
        <p:spPr>
          <a:xfrm>
            <a:off x="6324600" y="2667000"/>
            <a:ext cx="2057400" cy="228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b="1" dirty="0" smtClean="0">
              <a:latin typeface="Calibri" pitchFamily="34" charset="0"/>
            </a:endParaRPr>
          </a:p>
          <a:p>
            <a:pPr algn="ctr"/>
            <a:endParaRPr lang="en-US" b="1" dirty="0" smtClean="0">
              <a:latin typeface="Calibri" pitchFamily="34" charset="0"/>
            </a:endParaRPr>
          </a:p>
          <a:p>
            <a:pPr algn="ctr"/>
            <a:endParaRPr lang="en-US" b="1" dirty="0" smtClean="0">
              <a:latin typeface="Calibri" pitchFamily="34" charset="0"/>
            </a:endParaRPr>
          </a:p>
          <a:p>
            <a:pPr algn="ctr"/>
            <a:r>
              <a:rPr lang="en-US" b="1" dirty="0" smtClean="0">
                <a:latin typeface="Calibri" pitchFamily="34" charset="0"/>
              </a:rPr>
              <a:t>+ (Innovations)</a:t>
            </a:r>
            <a:endParaRPr lang="ar-EG" b="1" dirty="0">
              <a:latin typeface="Calibri" pitchFamily="34" charset="0"/>
            </a:endParaRPr>
          </a:p>
        </p:txBody>
      </p:sp>
      <p:sp>
        <p:nvSpPr>
          <p:cNvPr id="9" name="Oval 8"/>
          <p:cNvSpPr/>
          <p:nvPr/>
        </p:nvSpPr>
        <p:spPr>
          <a:xfrm>
            <a:off x="6521668" y="2682766"/>
            <a:ext cx="1676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atin typeface="Calibri" pitchFamily="34" charset="0"/>
              </a:rPr>
              <a:t>Standards</a:t>
            </a:r>
            <a:endParaRPr lang="ar-EG" b="1" dirty="0">
              <a:latin typeface="Calibri" pitchFamily="34" charset="0"/>
            </a:endParaRPr>
          </a:p>
        </p:txBody>
      </p:sp>
      <p:sp>
        <p:nvSpPr>
          <p:cNvPr id="10" name="Rectangle 9"/>
          <p:cNvSpPr/>
          <p:nvPr/>
        </p:nvSpPr>
        <p:spPr>
          <a:xfrm>
            <a:off x="2663468" y="5867400"/>
            <a:ext cx="4042132" cy="523220"/>
          </a:xfrm>
          <a:prstGeom prst="rect">
            <a:avLst/>
          </a:prstGeom>
        </p:spPr>
        <p:txBody>
          <a:bodyPr wrap="none">
            <a:spAutoFit/>
          </a:bodyPr>
          <a:lstStyle/>
          <a:p>
            <a:r>
              <a:rPr lang="en-US" sz="2800" dirty="0" smtClean="0">
                <a:solidFill>
                  <a:srgbClr val="FF0000"/>
                </a:solidFill>
                <a:latin typeface="Calibri" pitchFamily="34" charset="0"/>
              </a:rPr>
              <a:t>The balance might be lost!</a:t>
            </a:r>
            <a:endParaRPr lang="en-US" sz="2800" dirty="0">
              <a:solidFill>
                <a:srgbClr val="FF0000"/>
              </a:solidFill>
              <a:latin typeface="Calibri" pitchFamily="34" charset="0"/>
            </a:endParaRPr>
          </a:p>
        </p:txBody>
      </p:sp>
      <p:sp>
        <p:nvSpPr>
          <p:cNvPr id="12" name="Rectangle 11"/>
          <p:cNvSpPr/>
          <p:nvPr/>
        </p:nvSpPr>
        <p:spPr>
          <a:xfrm>
            <a:off x="7086600" y="2209800"/>
            <a:ext cx="1139799" cy="369332"/>
          </a:xfrm>
          <a:prstGeom prst="rect">
            <a:avLst/>
          </a:prstGeom>
        </p:spPr>
        <p:txBody>
          <a:bodyPr wrap="none">
            <a:spAutoFit/>
          </a:bodyPr>
          <a:lstStyle/>
          <a:p>
            <a:r>
              <a:rPr lang="en-US" b="1" dirty="0" smtClean="0">
                <a:latin typeface="Calibri" pitchFamily="34" charset="0"/>
              </a:rPr>
              <a:t>Standards</a:t>
            </a:r>
            <a:endParaRPr lang="ar-EG" dirty="0"/>
          </a:p>
        </p:txBody>
      </p:sp>
      <p:sp>
        <p:nvSpPr>
          <p:cNvPr id="13" name="Rectangle 12"/>
          <p:cNvSpPr/>
          <p:nvPr/>
        </p:nvSpPr>
        <p:spPr>
          <a:xfrm>
            <a:off x="1241005" y="2209800"/>
            <a:ext cx="1730795" cy="646331"/>
          </a:xfrm>
          <a:prstGeom prst="rect">
            <a:avLst/>
          </a:prstGeom>
        </p:spPr>
        <p:txBody>
          <a:bodyPr wrap="none">
            <a:spAutoFit/>
          </a:bodyPr>
          <a:lstStyle/>
          <a:p>
            <a:r>
              <a:rPr lang="en-US" b="1" dirty="0" smtClean="0">
                <a:latin typeface="Calibri" pitchFamily="34" charset="0"/>
              </a:rPr>
              <a:t>Socio-Economic </a:t>
            </a:r>
            <a:br>
              <a:rPr lang="en-US" b="1" dirty="0" smtClean="0">
                <a:latin typeface="Calibri" pitchFamily="34" charset="0"/>
              </a:rPr>
            </a:br>
            <a:r>
              <a:rPr lang="en-US" b="1" dirty="0" smtClean="0">
                <a:latin typeface="Calibri" pitchFamily="34" charset="0"/>
              </a:rPr>
              <a:t>Demand</a:t>
            </a:r>
            <a:endParaRPr lang="ar-EG" dirty="0"/>
          </a:p>
        </p:txBody>
      </p:sp>
      <p:sp>
        <p:nvSpPr>
          <p:cNvPr id="14" name="Rectangle 13"/>
          <p:cNvSpPr/>
          <p:nvPr/>
        </p:nvSpPr>
        <p:spPr>
          <a:xfrm>
            <a:off x="5562600" y="4989493"/>
            <a:ext cx="3733800" cy="830997"/>
          </a:xfrm>
          <a:prstGeom prst="rect">
            <a:avLst/>
          </a:prstGeom>
        </p:spPr>
        <p:txBody>
          <a:bodyPr wrap="square">
            <a:spAutoFit/>
          </a:bodyPr>
          <a:lstStyle/>
          <a:p>
            <a:pPr algn="ctr"/>
            <a:r>
              <a:rPr lang="en-US" sz="2400" dirty="0" smtClean="0">
                <a:solidFill>
                  <a:srgbClr val="003366"/>
                </a:solidFill>
                <a:latin typeface="Calibri" pitchFamily="34" charset="0"/>
              </a:rPr>
              <a:t>Innovations preserve the balance</a:t>
            </a:r>
            <a:endParaRPr lang="en-US" sz="2400" dirty="0">
              <a:solidFill>
                <a:srgbClr val="003366"/>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Role of Innovation</a:t>
            </a:r>
          </a:p>
        </p:txBody>
      </p:sp>
      <p:sp>
        <p:nvSpPr>
          <p:cNvPr id="17411" name="Content Placeholder 2"/>
          <p:cNvSpPr>
            <a:spLocks noGrp="1"/>
          </p:cNvSpPr>
          <p:nvPr>
            <p:ph idx="1"/>
          </p:nvPr>
        </p:nvSpPr>
        <p:spPr/>
        <p:txBody>
          <a:bodyPr>
            <a:normAutofit/>
          </a:bodyPr>
          <a:lstStyle/>
          <a:p>
            <a:endParaRPr lang="en-US" sz="1800" dirty="0" smtClean="0"/>
          </a:p>
          <a:p>
            <a:pPr algn="just"/>
            <a:r>
              <a:rPr lang="en-US" dirty="0" smtClean="0"/>
              <a:t> Effective mechanism to bridge the standardization gap</a:t>
            </a:r>
          </a:p>
          <a:p>
            <a:endParaRPr lang="en-US" sz="1800" dirty="0" smtClean="0"/>
          </a:p>
          <a:p>
            <a:pPr algn="just"/>
            <a:r>
              <a:rPr lang="en-US" dirty="0" smtClean="0"/>
              <a:t> Stimulate demand for ICT applications and services for a maximum global ICT market sustainability and development</a:t>
            </a:r>
          </a:p>
          <a:p>
            <a:pPr algn="just">
              <a:buNone/>
            </a:pPr>
            <a:r>
              <a:rPr lang="en-US" dirty="0" smtClean="0"/>
              <a:t>	i.e. Innovations that have a socio-economic impact (to satisfy the users’ demand)</a:t>
            </a:r>
          </a:p>
          <a:p>
            <a:pPr>
              <a:buFontTx/>
              <a:buNone/>
            </a:pP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Role of Innovation</a:t>
            </a:r>
          </a:p>
        </p:txBody>
      </p:sp>
      <p:sp>
        <p:nvSpPr>
          <p:cNvPr id="18435" name="Content Placeholder 2"/>
          <p:cNvSpPr>
            <a:spLocks noGrp="1"/>
          </p:cNvSpPr>
          <p:nvPr>
            <p:ph idx="1"/>
          </p:nvPr>
        </p:nvSpPr>
        <p:spPr>
          <a:xfrm>
            <a:off x="457200" y="1371600"/>
            <a:ext cx="8229600" cy="4525963"/>
          </a:xfrm>
        </p:spPr>
        <p:txBody>
          <a:bodyPr/>
          <a:lstStyle/>
          <a:p>
            <a:endParaRPr lang="en-US" sz="1800" dirty="0" smtClean="0"/>
          </a:p>
          <a:p>
            <a:r>
              <a:rPr lang="en-US" sz="2400" dirty="0" smtClean="0"/>
              <a:t>“In terms of policy, it is a well-established result that market economies normally do not generate a socially optimal </a:t>
            </a:r>
            <a:r>
              <a:rPr lang="en-US" sz="2400" dirty="0" smtClean="0">
                <a:solidFill>
                  <a:srgbClr val="FF0000"/>
                </a:solidFill>
              </a:rPr>
              <a:t>volume of knowledge creation</a:t>
            </a:r>
            <a:r>
              <a:rPr lang="en-US" sz="2400" dirty="0" smtClean="0"/>
              <a:t>, </a:t>
            </a:r>
            <a:r>
              <a:rPr lang="en-US" sz="2400" dirty="0" smtClean="0">
                <a:solidFill>
                  <a:srgbClr val="FF0000"/>
                </a:solidFill>
              </a:rPr>
              <a:t>innovation</a:t>
            </a:r>
            <a:r>
              <a:rPr lang="en-US" sz="2400" dirty="0" smtClean="0"/>
              <a:t> and </a:t>
            </a:r>
            <a:r>
              <a:rPr lang="en-US" sz="2400" dirty="0" smtClean="0">
                <a:solidFill>
                  <a:srgbClr val="FF0000"/>
                </a:solidFill>
              </a:rPr>
              <a:t>entrepreneurship</a:t>
            </a:r>
            <a:r>
              <a:rPr lang="en-US" sz="2400" dirty="0" smtClean="0"/>
              <a:t>” </a:t>
            </a:r>
          </a:p>
          <a:p>
            <a:endParaRPr lang="en-US" sz="1600" dirty="0" smtClean="0"/>
          </a:p>
          <a:p>
            <a:r>
              <a:rPr lang="en-US" sz="2400" dirty="0" smtClean="0"/>
              <a:t>However, there is no consensus concerning what institutional frameworks and policy measures that might generate such a social optimum given the imperfections in both the economic and the political markets. </a:t>
            </a:r>
          </a:p>
        </p:txBody>
      </p:sp>
      <p:sp>
        <p:nvSpPr>
          <p:cNvPr id="6" name="Rectangle 5"/>
          <p:cNvSpPr/>
          <p:nvPr/>
        </p:nvSpPr>
        <p:spPr>
          <a:xfrm>
            <a:off x="6000760" y="4431268"/>
            <a:ext cx="2215671" cy="338554"/>
          </a:xfrm>
          <a:prstGeom prst="rect">
            <a:avLst/>
          </a:prstGeom>
        </p:spPr>
        <p:txBody>
          <a:bodyPr wrap="none">
            <a:spAutoFit/>
          </a:bodyPr>
          <a:lstStyle/>
          <a:p>
            <a:r>
              <a:rPr lang="en-US" sz="1600" dirty="0" smtClean="0"/>
              <a:t>(Braunerhjelm , 2010)</a:t>
            </a:r>
            <a:endParaRPr lang="ar-EG" sz="1600" dirty="0"/>
          </a:p>
        </p:txBody>
      </p:sp>
      <p:sp>
        <p:nvSpPr>
          <p:cNvPr id="8" name="Rectangle 7"/>
          <p:cNvSpPr/>
          <p:nvPr/>
        </p:nvSpPr>
        <p:spPr>
          <a:xfrm>
            <a:off x="762000" y="4754940"/>
            <a:ext cx="7772400" cy="1569660"/>
          </a:xfrm>
          <a:prstGeom prst="rect">
            <a:avLst/>
          </a:prstGeom>
          <a:solidFill>
            <a:schemeClr val="accent2"/>
          </a:solidFill>
        </p:spPr>
        <p:txBody>
          <a:bodyPr wrap="square">
            <a:spAutoFit/>
          </a:bodyPr>
          <a:lstStyle/>
          <a:p>
            <a:pPr algn="just"/>
            <a:r>
              <a:rPr lang="en-US" sz="2400" dirty="0" smtClean="0">
                <a:solidFill>
                  <a:schemeClr val="bg1"/>
                </a:solidFill>
                <a:latin typeface="Calibri" pitchFamily="34" charset="0"/>
              </a:rPr>
              <a:t>This has not stopped policy-makers from launching a large number of institutional changes and policy measures to stimulate knowledge creation, innovation and entrepreneurship.</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smtClean="0"/>
              <a:t>Innovation Standardization Interaction</a:t>
            </a:r>
          </a:p>
        </p:txBody>
      </p:sp>
      <p:sp>
        <p:nvSpPr>
          <p:cNvPr id="19459" name="Content Placeholder 2"/>
          <p:cNvSpPr>
            <a:spLocks noGrp="1"/>
          </p:cNvSpPr>
          <p:nvPr>
            <p:ph idx="1"/>
          </p:nvPr>
        </p:nvSpPr>
        <p:spPr>
          <a:xfrm>
            <a:off x="457200" y="1447800"/>
            <a:ext cx="8229600" cy="4525963"/>
          </a:xfrm>
        </p:spPr>
        <p:txBody>
          <a:bodyPr/>
          <a:lstStyle/>
          <a:p>
            <a:pPr>
              <a:buFontTx/>
              <a:buNone/>
            </a:pPr>
            <a:r>
              <a:rPr lang="en-US" sz="2400" dirty="0" smtClean="0"/>
              <a:t>We know that Innovation affects the Standardization Process and the economy</a:t>
            </a:r>
          </a:p>
          <a:p>
            <a:pPr>
              <a:buFontTx/>
              <a:buNone/>
            </a:pPr>
            <a:endParaRPr lang="en-US" sz="2400" dirty="0" smtClean="0"/>
          </a:p>
        </p:txBody>
      </p:sp>
      <p:sp>
        <p:nvSpPr>
          <p:cNvPr id="5" name="Rectangle 4"/>
          <p:cNvSpPr/>
          <p:nvPr/>
        </p:nvSpPr>
        <p:spPr>
          <a:xfrm>
            <a:off x="838200" y="2286000"/>
            <a:ext cx="28956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latin typeface="Calibri" pitchFamily="34" charset="0"/>
              </a:rPr>
              <a:t>Innovation</a:t>
            </a:r>
            <a:endParaRPr lang="ar-EG" sz="2800" dirty="0">
              <a:latin typeface="Calibri" pitchFamily="34" charset="0"/>
            </a:endParaRPr>
          </a:p>
        </p:txBody>
      </p:sp>
      <p:sp>
        <p:nvSpPr>
          <p:cNvPr id="7" name="Rectangle 6"/>
          <p:cNvSpPr/>
          <p:nvPr/>
        </p:nvSpPr>
        <p:spPr>
          <a:xfrm>
            <a:off x="4800600" y="2286000"/>
            <a:ext cx="28956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latin typeface="Calibri" pitchFamily="34" charset="0"/>
              </a:rPr>
              <a:t>Knowledge Creation</a:t>
            </a:r>
            <a:endParaRPr lang="ar-EG" sz="2800" dirty="0">
              <a:latin typeface="Calibri" pitchFamily="34" charset="0"/>
            </a:endParaRPr>
          </a:p>
        </p:txBody>
      </p:sp>
      <p:sp>
        <p:nvSpPr>
          <p:cNvPr id="8" name="Rectangle 7"/>
          <p:cNvSpPr/>
          <p:nvPr/>
        </p:nvSpPr>
        <p:spPr>
          <a:xfrm>
            <a:off x="4724400" y="4800601"/>
            <a:ext cx="289560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latin typeface="Calibri" pitchFamily="34" charset="0"/>
              </a:rPr>
              <a:t>Standardization</a:t>
            </a:r>
            <a:endParaRPr lang="ar-EG" sz="2800" dirty="0">
              <a:latin typeface="Calibri" pitchFamily="34" charset="0"/>
            </a:endParaRPr>
          </a:p>
        </p:txBody>
      </p:sp>
      <p:sp>
        <p:nvSpPr>
          <p:cNvPr id="9" name="Right Arrow 8"/>
          <p:cNvSpPr/>
          <p:nvPr/>
        </p:nvSpPr>
        <p:spPr>
          <a:xfrm>
            <a:off x="3810000" y="25146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ight Arrow 9"/>
          <p:cNvSpPr/>
          <p:nvPr/>
        </p:nvSpPr>
        <p:spPr>
          <a:xfrm rot="5400000">
            <a:off x="5676900" y="3820887"/>
            <a:ext cx="1143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Bent Arrow 11"/>
          <p:cNvSpPr/>
          <p:nvPr/>
        </p:nvSpPr>
        <p:spPr>
          <a:xfrm rot="16200000">
            <a:off x="2438400" y="3429001"/>
            <a:ext cx="1524000" cy="2895600"/>
          </a:xfrm>
          <a:prstGeom prst="bentArrow">
            <a:avLst>
              <a:gd name="adj1" fmla="val 25000"/>
              <a:gd name="adj2" fmla="val 2875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3" name="TextBox 12"/>
          <p:cNvSpPr txBox="1"/>
          <p:nvPr/>
        </p:nvSpPr>
        <p:spPr>
          <a:xfrm>
            <a:off x="2234842" y="3420070"/>
            <a:ext cx="505267" cy="923330"/>
          </a:xfrm>
          <a:prstGeom prst="rect">
            <a:avLst/>
          </a:prstGeom>
          <a:noFill/>
        </p:spPr>
        <p:txBody>
          <a:bodyPr wrap="none" rtlCol="1">
            <a:spAutoFit/>
          </a:bodyPr>
          <a:lstStyle/>
          <a:p>
            <a:r>
              <a:rPr lang="en-US" sz="5400" dirty="0" smtClean="0">
                <a:latin typeface="Calibri" pitchFamily="34" charset="0"/>
              </a:rPr>
              <a:t>?</a:t>
            </a:r>
            <a:endParaRPr lang="ar-EG" sz="8000" dirty="0">
              <a:latin typeface="Calibri" pitchFamily="34" charset="0"/>
            </a:endParaRPr>
          </a:p>
        </p:txBody>
      </p:sp>
      <p:sp>
        <p:nvSpPr>
          <p:cNvPr id="14" name="TextBox 13"/>
          <p:cNvSpPr txBox="1"/>
          <p:nvPr/>
        </p:nvSpPr>
        <p:spPr>
          <a:xfrm>
            <a:off x="3200400" y="3802559"/>
            <a:ext cx="1893980" cy="646331"/>
          </a:xfrm>
          <a:prstGeom prst="rect">
            <a:avLst/>
          </a:prstGeom>
          <a:noFill/>
        </p:spPr>
        <p:txBody>
          <a:bodyPr wrap="none" rtlCol="1">
            <a:spAutoFit/>
          </a:bodyPr>
          <a:lstStyle/>
          <a:p>
            <a:r>
              <a:rPr lang="en-US" sz="3600" dirty="0" smtClean="0">
                <a:latin typeface="Calibri" pitchFamily="34" charset="0"/>
              </a:rPr>
              <a:t>Economy</a:t>
            </a:r>
            <a:endParaRPr lang="ar-EG" sz="36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Wealth</a:t>
            </a:r>
            <a:endParaRPr lang="ar-EG" dirty="0"/>
          </a:p>
        </p:txBody>
      </p:sp>
      <p:sp>
        <p:nvSpPr>
          <p:cNvPr id="3" name="Content Placeholder 2"/>
          <p:cNvSpPr>
            <a:spLocks noGrp="1"/>
          </p:cNvSpPr>
          <p:nvPr>
            <p:ph idx="1"/>
          </p:nvPr>
        </p:nvSpPr>
        <p:spPr/>
        <p:txBody>
          <a:bodyPr>
            <a:normAutofit fontScale="92500"/>
          </a:bodyPr>
          <a:lstStyle/>
          <a:p>
            <a:pPr algn="just"/>
            <a:r>
              <a:rPr lang="en-US" dirty="0" smtClean="0"/>
              <a:t> Economists have been searching for the sources of economic growth since the end of the 18th century.</a:t>
            </a:r>
          </a:p>
          <a:p>
            <a:pPr algn="just"/>
            <a:r>
              <a:rPr lang="en-US" dirty="0" smtClean="0"/>
              <a:t> For Adam Smith the division of </a:t>
            </a:r>
            <a:r>
              <a:rPr lang="en-US" dirty="0" err="1" smtClean="0"/>
              <a:t>labour</a:t>
            </a:r>
            <a:r>
              <a:rPr lang="en-US" dirty="0" smtClean="0"/>
              <a:t> and the accumulation of capital were causes for the increasing wealth of nations. </a:t>
            </a:r>
          </a:p>
          <a:p>
            <a:pPr algn="just"/>
            <a:r>
              <a:rPr lang="en-US" dirty="0" smtClean="0"/>
              <a:t> Austrian-American economist Joseph </a:t>
            </a:r>
            <a:r>
              <a:rPr lang="en-US" dirty="0" err="1" smtClean="0"/>
              <a:t>Alois</a:t>
            </a:r>
            <a:r>
              <a:rPr lang="en-US" dirty="0" smtClean="0"/>
              <a:t> Schumpeter further established that innovations in products and processes are prerequisites for economic growth.</a:t>
            </a:r>
            <a:endParaRPr lang="ar-EG"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388C168F0214D87661FE6206A1586" ma:contentTypeVersion="1" ma:contentTypeDescription="Create a new document." ma:contentTypeScope="" ma:versionID="602c11439368440a9d09a4a5d3b57883">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4F9DFA9-E693-4F9A-83EE-11A9BA4FDF0B}"/>
</file>

<file path=customXml/itemProps2.xml><?xml version="1.0" encoding="utf-8"?>
<ds:datastoreItem xmlns:ds="http://schemas.openxmlformats.org/officeDocument/2006/customXml" ds:itemID="{819D73C5-9F25-4B17-87EE-5CD1D38FD323}"/>
</file>

<file path=customXml/itemProps3.xml><?xml version="1.0" encoding="utf-8"?>
<ds:datastoreItem xmlns:ds="http://schemas.openxmlformats.org/officeDocument/2006/customXml" ds:itemID="{9C2A7D72-5D31-4D81-A4E8-6CE1FD58BB69}"/>
</file>

<file path=docProps/app.xml><?xml version="1.0" encoding="utf-8"?>
<Properties xmlns="http://schemas.openxmlformats.org/officeDocument/2006/extended-properties" xmlns:vt="http://schemas.openxmlformats.org/officeDocument/2006/docPropsVTypes">
  <Template>Theme3</Template>
  <TotalTime>2276</TotalTime>
  <Words>1137</Words>
  <Application>Microsoft Office PowerPoint</Application>
  <PresentationFormat>On-screen Show (4:3)</PresentationFormat>
  <Paragraphs>145</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Standardization as an Innovation Eco-system Enabler</vt:lpstr>
      <vt:lpstr>Economic Functions of Standards</vt:lpstr>
      <vt:lpstr>Needs of Developing Countries</vt:lpstr>
      <vt:lpstr>Slide 4</vt:lpstr>
      <vt:lpstr>Standardization and Users’ Needs</vt:lpstr>
      <vt:lpstr>Role of Innovation</vt:lpstr>
      <vt:lpstr>Role of Innovation</vt:lpstr>
      <vt:lpstr>Innovation Standardization Interaction</vt:lpstr>
      <vt:lpstr>Source of Wealth</vt:lpstr>
      <vt:lpstr>Source of Wealth</vt:lpstr>
      <vt:lpstr>Formal Model of Economic Growth - Solow‘s Growth Theory</vt:lpstr>
      <vt:lpstr>Stimulating Economic Growth: Standardization Role</vt:lpstr>
      <vt:lpstr>Stimulating Economic Growth:  Role of Standards</vt:lpstr>
      <vt:lpstr>France (AFNOR 2009) - Model Adopted</vt:lpstr>
      <vt:lpstr>France (AFNOR 2009) - Model Adopted</vt:lpstr>
      <vt:lpstr>France (AFNOR 2009) – Measuring the Impact of Standardization</vt:lpstr>
      <vt:lpstr>France (AFNOR 2009) – Comparison with the DIN Estimates</vt:lpstr>
      <vt:lpstr>France (AFNOR 2009) – Main Results</vt:lpstr>
      <vt:lpstr>Completing the Cycle </vt:lpstr>
      <vt:lpstr>Conclusions and Recommendations</vt:lpstr>
      <vt:lpstr>Conclusions and Recommendations</vt:lpstr>
      <vt:lpstr>References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AIN SHAMS UNIVERSITY FACULTY OF ENGINEERING CAIRO – EGYPT Electronics and Communications Engineering Department PhD Defense for Thesis Adaptation Engine for Cognitive Radio Systems  based on Meta-Heuristic Techniques</dc:title>
  <dc:creator>Dodo</dc:creator>
  <cp:lastModifiedBy>Ramy</cp:lastModifiedBy>
  <cp:revision>479</cp:revision>
  <dcterms:created xsi:type="dcterms:W3CDTF">2006-08-16T00:00:00Z</dcterms:created>
  <dcterms:modified xsi:type="dcterms:W3CDTF">2013-09-18T07:30:07Z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0x01010097B388C168F0214D87661FE6206A1586</vt:lpwstr>
  </property>
</Properties>
</file>