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412" r:id="rId5"/>
    <p:sldId id="421" r:id="rId6"/>
    <p:sldId id="419" r:id="rId7"/>
    <p:sldId id="422" r:id="rId8"/>
    <p:sldId id="424" r:id="rId9"/>
    <p:sldId id="423" r:id="rId10"/>
    <p:sldId id="417" r:id="rId11"/>
    <p:sldId id="415" r:id="rId12"/>
    <p:sldId id="425" r:id="rId13"/>
  </p:sldIdLst>
  <p:sldSz cx="9144000" cy="6858000" type="screen4x3"/>
  <p:notesSz cx="6669088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438A"/>
    <a:srgbClr val="000066"/>
    <a:srgbClr val="FF3300"/>
    <a:srgbClr val="525152"/>
    <a:srgbClr val="0099CC"/>
    <a:srgbClr val="33CCFF"/>
    <a:srgbClr val="00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58" autoAdjust="0"/>
    <p:restoredTop sz="91181" autoAdjust="0"/>
  </p:normalViewPr>
  <p:slideViewPr>
    <p:cSldViewPr>
      <p:cViewPr varScale="1">
        <p:scale>
          <a:sx n="67" d="100"/>
          <a:sy n="67" d="100"/>
        </p:scale>
        <p:origin x="-8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334" y="-96"/>
      </p:cViewPr>
      <p:guideLst>
        <p:guide orient="horz" pos="3128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6438538079102324"/>
          <c:y val="2.280597664089333E-2"/>
          <c:w val="0.66634523247416955"/>
          <c:h val="0.8632731705933383"/>
        </c:manualLayout>
      </c:layout>
      <c:barChart>
        <c:barDir val="col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MFG</c:v>
                </c:pt>
              </c:strCache>
            </c:strRef>
          </c:tx>
          <c:cat>
            <c:numRef>
              <c:f>Sheet1!$B$1:$N$1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Sheet1!$B$2:$N$2</c:f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GSM</c:v>
                </c:pt>
              </c:strCache>
            </c:strRef>
          </c:tx>
          <c:cat>
            <c:numRef>
              <c:f>Sheet1!$B$1:$N$1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Sheet1!$B$3:$N$3</c:f>
              <c:numCache>
                <c:formatCode>"$"#,##0.00_);[Red]\("$"#,##0.00\)</c:formatCode>
                <c:ptCount val="8"/>
                <c:pt idx="0">
                  <c:v>10503.9</c:v>
                </c:pt>
                <c:pt idx="1">
                  <c:v>10316.6</c:v>
                </c:pt>
                <c:pt idx="2">
                  <c:v>6756.8</c:v>
                </c:pt>
                <c:pt idx="3">
                  <c:v>4900.2</c:v>
                </c:pt>
                <c:pt idx="4">
                  <c:v>4178.3</c:v>
                </c:pt>
                <c:pt idx="5">
                  <c:v>3268.4</c:v>
                </c:pt>
                <c:pt idx="6">
                  <c:v>2397.1</c:v>
                </c:pt>
                <c:pt idx="7">
                  <c:v>1732.7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TDMA</c:v>
                </c:pt>
              </c:strCache>
            </c:strRef>
          </c:tx>
          <c:cat>
            <c:numRef>
              <c:f>Sheet1!$B$1:$N$1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Sheet1!$B$4:$N$4</c:f>
              <c:numCache>
                <c:formatCode>General</c:formatCode>
                <c:ptCount val="8"/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CDMA</c:v>
                </c:pt>
              </c:strCache>
            </c:strRef>
          </c:tx>
          <c:cat>
            <c:numRef>
              <c:f>Sheet1!$B$1:$N$1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Sheet1!$B$5:$N$5</c:f>
              <c:numCache>
                <c:formatCode>"$"#,##0.00_);[Red]\("$"#,##0.00\)</c:formatCode>
                <c:ptCount val="8"/>
                <c:pt idx="0">
                  <c:v>4139.5</c:v>
                </c:pt>
                <c:pt idx="1">
                  <c:v>5429.5</c:v>
                </c:pt>
                <c:pt idx="2">
                  <c:v>3702.6</c:v>
                </c:pt>
                <c:pt idx="3">
                  <c:v>2680.7</c:v>
                </c:pt>
                <c:pt idx="4">
                  <c:v>2031.8</c:v>
                </c:pt>
                <c:pt idx="5">
                  <c:v>1574.8</c:v>
                </c:pt>
                <c:pt idx="6">
                  <c:v>1144.8</c:v>
                </c:pt>
                <c:pt idx="7">
                  <c:v>812.9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WCDMA</c:v>
                </c:pt>
              </c:strCache>
            </c:strRef>
          </c:tx>
          <c:cat>
            <c:numRef>
              <c:f>Sheet1!$B$1:$N$1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Sheet1!$B$6:$N$6</c:f>
              <c:numCache>
                <c:formatCode>"$"#,##0.00_);[Red]\("$"#,##0.00\)</c:formatCode>
                <c:ptCount val="8"/>
                <c:pt idx="0">
                  <c:v>14712.1</c:v>
                </c:pt>
                <c:pt idx="1">
                  <c:v>16551</c:v>
                </c:pt>
                <c:pt idx="2">
                  <c:v>14479.7</c:v>
                </c:pt>
                <c:pt idx="3">
                  <c:v>14554.8</c:v>
                </c:pt>
                <c:pt idx="4">
                  <c:v>14606</c:v>
                </c:pt>
                <c:pt idx="5">
                  <c:v>14449.6</c:v>
                </c:pt>
                <c:pt idx="6">
                  <c:v>14003</c:v>
                </c:pt>
                <c:pt idx="7">
                  <c:v>13475.7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WiMAX</c:v>
                </c:pt>
              </c:strCache>
            </c:strRef>
          </c:tx>
          <c:cat>
            <c:numRef>
              <c:f>Sheet1!$B$1:$N$1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Sheet1!$B$7:$N$7</c:f>
              <c:numCache>
                <c:formatCode>"$"#,##0.00_);[Red]\("$"#,##0.00\)</c:formatCode>
                <c:ptCount val="8"/>
                <c:pt idx="0">
                  <c:v>974.2</c:v>
                </c:pt>
                <c:pt idx="1">
                  <c:v>705.9</c:v>
                </c:pt>
                <c:pt idx="2">
                  <c:v>350.6</c:v>
                </c:pt>
                <c:pt idx="3">
                  <c:v>195.5</c:v>
                </c:pt>
                <c:pt idx="4">
                  <c:v>156.19999999999999</c:v>
                </c:pt>
                <c:pt idx="5">
                  <c:v>127.5</c:v>
                </c:pt>
                <c:pt idx="6">
                  <c:v>91.7</c:v>
                </c:pt>
                <c:pt idx="7">
                  <c:v>62.3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LTE</c:v>
                </c:pt>
              </c:strCache>
            </c:strRef>
          </c:tx>
          <c:cat>
            <c:numRef>
              <c:f>Sheet1!$B$1:$N$1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Sheet1!$B$8:$N$8</c:f>
              <c:numCache>
                <c:formatCode>"$"#,##0.00_);[Red]\("$"#,##0.00\)</c:formatCode>
                <c:ptCount val="8"/>
                <c:pt idx="0">
                  <c:v>404.1</c:v>
                </c:pt>
                <c:pt idx="1">
                  <c:v>2247.4</c:v>
                </c:pt>
                <c:pt idx="2">
                  <c:v>6184.1</c:v>
                </c:pt>
                <c:pt idx="3">
                  <c:v>10229.6</c:v>
                </c:pt>
                <c:pt idx="4">
                  <c:v>11860.3</c:v>
                </c:pt>
                <c:pt idx="5">
                  <c:v>13261.3</c:v>
                </c:pt>
                <c:pt idx="6">
                  <c:v>14534.8</c:v>
                </c:pt>
                <c:pt idx="7">
                  <c:v>15437.5</c:v>
                </c:pt>
              </c:numCache>
            </c:numRef>
          </c:val>
        </c:ser>
        <c:overlap val="100"/>
        <c:axId val="144292864"/>
        <c:axId val="144557184"/>
      </c:barChart>
      <c:catAx>
        <c:axId val="144292864"/>
        <c:scaling>
          <c:orientation val="minMax"/>
        </c:scaling>
        <c:axPos val="b"/>
        <c:numFmt formatCode="General" sourceLinked="1"/>
        <c:tickLblPos val="nextTo"/>
        <c:crossAx val="144557184"/>
        <c:crosses val="autoZero"/>
        <c:auto val="1"/>
        <c:lblAlgn val="ctr"/>
        <c:lblOffset val="100"/>
      </c:catAx>
      <c:valAx>
        <c:axId val="144557184"/>
        <c:scaling>
          <c:orientation val="minMax"/>
        </c:scaling>
        <c:axPos val="l"/>
        <c:majorGridlines/>
        <c:numFmt formatCode="&quot;$&quot;#,##0.00_);[Red]\(&quot;$&quot;#,##0.00\)" sourceLinked="1"/>
        <c:tickLblPos val="nextTo"/>
        <c:crossAx val="14429286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483261-6102-4470-9E77-235C2C0BDF60}" type="doc">
      <dgm:prSet loTypeId="urn:microsoft.com/office/officeart/2005/8/layout/pyramid4" loCatId="relationship" qsTypeId="urn:microsoft.com/office/officeart/2005/8/quickstyle/simple4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0DCBB8DE-DB8C-4AE9-BEAA-357DD55F5778}">
      <dgm:prSet phldrT="[Text]"/>
      <dgm:spPr/>
      <dgm:t>
        <a:bodyPr/>
        <a:lstStyle/>
        <a:p>
          <a:r>
            <a:rPr lang="en-US" dirty="0" smtClean="0"/>
            <a:t>Chipset Vendors</a:t>
          </a:r>
          <a:endParaRPr lang="en-US" dirty="0"/>
        </a:p>
      </dgm:t>
    </dgm:pt>
    <dgm:pt modelId="{95CEB2CA-BAEC-469F-92AE-C8481843F081}" type="parTrans" cxnId="{CEA453DE-1025-4E41-AAEC-563BD384F9DB}">
      <dgm:prSet/>
      <dgm:spPr/>
      <dgm:t>
        <a:bodyPr/>
        <a:lstStyle/>
        <a:p>
          <a:endParaRPr lang="en-US"/>
        </a:p>
      </dgm:t>
    </dgm:pt>
    <dgm:pt modelId="{F20F95C0-CE55-499E-9ADC-A7FD3F9EF116}" type="sibTrans" cxnId="{CEA453DE-1025-4E41-AAEC-563BD384F9DB}">
      <dgm:prSet/>
      <dgm:spPr/>
      <dgm:t>
        <a:bodyPr/>
        <a:lstStyle/>
        <a:p>
          <a:endParaRPr lang="en-US"/>
        </a:p>
      </dgm:t>
    </dgm:pt>
    <dgm:pt modelId="{4997DCA4-7DCA-4733-AB3E-5AB2C16E0CD7}">
      <dgm:prSet phldrT="[Text]"/>
      <dgm:spPr/>
      <dgm:t>
        <a:bodyPr/>
        <a:lstStyle/>
        <a:p>
          <a:r>
            <a:rPr lang="en-US" dirty="0" smtClean="0"/>
            <a:t>Network Equipment Vendors</a:t>
          </a:r>
          <a:endParaRPr lang="en-US" dirty="0"/>
        </a:p>
      </dgm:t>
    </dgm:pt>
    <dgm:pt modelId="{7E04B4CD-0718-4705-AEF1-8431B202AB64}" type="parTrans" cxnId="{E9402749-6965-44D4-A1F6-0E35EADE02BA}">
      <dgm:prSet/>
      <dgm:spPr/>
      <dgm:t>
        <a:bodyPr/>
        <a:lstStyle/>
        <a:p>
          <a:endParaRPr lang="en-US"/>
        </a:p>
      </dgm:t>
    </dgm:pt>
    <dgm:pt modelId="{6E1AF62C-199B-4F63-BC9D-FCA4B65C587E}" type="sibTrans" cxnId="{E9402749-6965-44D4-A1F6-0E35EADE02BA}">
      <dgm:prSet/>
      <dgm:spPr/>
      <dgm:t>
        <a:bodyPr/>
        <a:lstStyle/>
        <a:p>
          <a:endParaRPr lang="en-US"/>
        </a:p>
      </dgm:t>
    </dgm:pt>
    <dgm:pt modelId="{89DBA5C7-8A67-41A2-A520-ED0DE6D0B40E}">
      <dgm:prSet phldrT="[Text]"/>
      <dgm:spPr/>
      <dgm:t>
        <a:bodyPr/>
        <a:lstStyle/>
        <a:p>
          <a:r>
            <a:rPr lang="en-US" dirty="0" smtClean="0"/>
            <a:t>Regulatory body</a:t>
          </a:r>
          <a:endParaRPr lang="en-US" dirty="0"/>
        </a:p>
      </dgm:t>
    </dgm:pt>
    <dgm:pt modelId="{1F09BF6D-CBBF-4F78-B430-A3F77DF53B39}" type="parTrans" cxnId="{D08DBAEF-77A5-4F14-8FA1-149CE49FD3CD}">
      <dgm:prSet/>
      <dgm:spPr/>
      <dgm:t>
        <a:bodyPr/>
        <a:lstStyle/>
        <a:p>
          <a:endParaRPr lang="en-US"/>
        </a:p>
      </dgm:t>
    </dgm:pt>
    <dgm:pt modelId="{F0453A0F-C47D-49D5-A13C-0006F072AB6E}" type="sibTrans" cxnId="{D08DBAEF-77A5-4F14-8FA1-149CE49FD3CD}">
      <dgm:prSet/>
      <dgm:spPr/>
      <dgm:t>
        <a:bodyPr/>
        <a:lstStyle/>
        <a:p>
          <a:endParaRPr lang="en-US"/>
        </a:p>
      </dgm:t>
    </dgm:pt>
    <dgm:pt modelId="{CBA82C17-2BF7-41F4-B3BC-034A867EA880}">
      <dgm:prSet phldrT="[Text]"/>
      <dgm:spPr/>
      <dgm:t>
        <a:bodyPr/>
        <a:lstStyle/>
        <a:p>
          <a:r>
            <a:rPr lang="en-US" dirty="0" smtClean="0"/>
            <a:t>Operators</a:t>
          </a:r>
          <a:endParaRPr lang="en-US" dirty="0"/>
        </a:p>
      </dgm:t>
    </dgm:pt>
    <dgm:pt modelId="{54F39770-AD80-473E-9973-D06611F87FEC}" type="parTrans" cxnId="{124D5C31-094A-4489-94B3-9E7004955A71}">
      <dgm:prSet/>
      <dgm:spPr/>
      <dgm:t>
        <a:bodyPr/>
        <a:lstStyle/>
        <a:p>
          <a:endParaRPr lang="en-US"/>
        </a:p>
      </dgm:t>
    </dgm:pt>
    <dgm:pt modelId="{7C69C03D-898B-47D3-B292-B9C1CAB2A653}" type="sibTrans" cxnId="{124D5C31-094A-4489-94B3-9E7004955A71}">
      <dgm:prSet/>
      <dgm:spPr/>
      <dgm:t>
        <a:bodyPr/>
        <a:lstStyle/>
        <a:p>
          <a:endParaRPr lang="en-US"/>
        </a:p>
      </dgm:t>
    </dgm:pt>
    <dgm:pt modelId="{7337877B-1104-48E2-83B0-70C9788AC8F1}" type="pres">
      <dgm:prSet presAssocID="{BB483261-6102-4470-9E77-235C2C0BDF60}" presName="compositeShape" presStyleCnt="0">
        <dgm:presLayoutVars>
          <dgm:chMax val="9"/>
          <dgm:dir/>
          <dgm:resizeHandles val="exact"/>
        </dgm:presLayoutVars>
      </dgm:prSet>
      <dgm:spPr/>
    </dgm:pt>
    <dgm:pt modelId="{873B7A29-92BA-43D1-A2B4-438FB103E21D}" type="pres">
      <dgm:prSet presAssocID="{BB483261-6102-4470-9E77-235C2C0BDF60}" presName="triangle1" presStyleLbl="node1" presStyleIdx="0" presStyleCnt="4">
        <dgm:presLayoutVars>
          <dgm:bulletEnabled val="1"/>
        </dgm:presLayoutVars>
      </dgm:prSet>
      <dgm:spPr/>
    </dgm:pt>
    <dgm:pt modelId="{CFB95632-7E99-4A0E-8A1F-36B2E48720D5}" type="pres">
      <dgm:prSet presAssocID="{BB483261-6102-4470-9E77-235C2C0BDF60}" presName="triangle2" presStyleLbl="node1" presStyleIdx="1" presStyleCnt="4">
        <dgm:presLayoutVars>
          <dgm:bulletEnabled val="1"/>
        </dgm:presLayoutVars>
      </dgm:prSet>
      <dgm:spPr/>
    </dgm:pt>
    <dgm:pt modelId="{EDFC98FD-523F-4A8F-9B80-BB09ADB73A23}" type="pres">
      <dgm:prSet presAssocID="{BB483261-6102-4470-9E77-235C2C0BDF60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DC58CB-1E2A-4664-AE96-C7D08223D7BE}" type="pres">
      <dgm:prSet presAssocID="{BB483261-6102-4470-9E77-235C2C0BDF60}" presName="triangle4" presStyleLbl="node1" presStyleIdx="3" presStyleCnt="4">
        <dgm:presLayoutVars>
          <dgm:bulletEnabled val="1"/>
        </dgm:presLayoutVars>
      </dgm:prSet>
      <dgm:spPr/>
    </dgm:pt>
  </dgm:ptLst>
  <dgm:cxnLst>
    <dgm:cxn modelId="{D08DBAEF-77A5-4F14-8FA1-149CE49FD3CD}" srcId="{BB483261-6102-4470-9E77-235C2C0BDF60}" destId="{89DBA5C7-8A67-41A2-A520-ED0DE6D0B40E}" srcOrd="2" destOrd="0" parTransId="{1F09BF6D-CBBF-4F78-B430-A3F77DF53B39}" sibTransId="{F0453A0F-C47D-49D5-A13C-0006F072AB6E}"/>
    <dgm:cxn modelId="{9DF9FDEE-7D2E-4877-BA92-F838AF9AB754}" type="presOf" srcId="{BB483261-6102-4470-9E77-235C2C0BDF60}" destId="{7337877B-1104-48E2-83B0-70C9788AC8F1}" srcOrd="0" destOrd="0" presId="urn:microsoft.com/office/officeart/2005/8/layout/pyramid4"/>
    <dgm:cxn modelId="{0552F2F8-4CB3-4C0B-9368-81631D7F438E}" type="presOf" srcId="{0DCBB8DE-DB8C-4AE9-BEAA-357DD55F5778}" destId="{873B7A29-92BA-43D1-A2B4-438FB103E21D}" srcOrd="0" destOrd="0" presId="urn:microsoft.com/office/officeart/2005/8/layout/pyramid4"/>
    <dgm:cxn modelId="{124D5C31-094A-4489-94B3-9E7004955A71}" srcId="{BB483261-6102-4470-9E77-235C2C0BDF60}" destId="{CBA82C17-2BF7-41F4-B3BC-034A867EA880}" srcOrd="3" destOrd="0" parTransId="{54F39770-AD80-473E-9973-D06611F87FEC}" sibTransId="{7C69C03D-898B-47D3-B292-B9C1CAB2A653}"/>
    <dgm:cxn modelId="{CEA453DE-1025-4E41-AAEC-563BD384F9DB}" srcId="{BB483261-6102-4470-9E77-235C2C0BDF60}" destId="{0DCBB8DE-DB8C-4AE9-BEAA-357DD55F5778}" srcOrd="0" destOrd="0" parTransId="{95CEB2CA-BAEC-469F-92AE-C8481843F081}" sibTransId="{F20F95C0-CE55-499E-9ADC-A7FD3F9EF116}"/>
    <dgm:cxn modelId="{66F8ABC2-5534-4FC6-904E-36E2AE63D0DA}" type="presOf" srcId="{4997DCA4-7DCA-4733-AB3E-5AB2C16E0CD7}" destId="{CFB95632-7E99-4A0E-8A1F-36B2E48720D5}" srcOrd="0" destOrd="0" presId="urn:microsoft.com/office/officeart/2005/8/layout/pyramid4"/>
    <dgm:cxn modelId="{25C46B6A-9A7D-4C57-BA3B-8104623D8735}" type="presOf" srcId="{CBA82C17-2BF7-41F4-B3BC-034A867EA880}" destId="{C1DC58CB-1E2A-4664-AE96-C7D08223D7BE}" srcOrd="0" destOrd="0" presId="urn:microsoft.com/office/officeart/2005/8/layout/pyramid4"/>
    <dgm:cxn modelId="{3F8D7B0D-8098-4A37-9C29-EF7597D7275D}" type="presOf" srcId="{89DBA5C7-8A67-41A2-A520-ED0DE6D0B40E}" destId="{EDFC98FD-523F-4A8F-9B80-BB09ADB73A23}" srcOrd="0" destOrd="0" presId="urn:microsoft.com/office/officeart/2005/8/layout/pyramid4"/>
    <dgm:cxn modelId="{E9402749-6965-44D4-A1F6-0E35EADE02BA}" srcId="{BB483261-6102-4470-9E77-235C2C0BDF60}" destId="{4997DCA4-7DCA-4733-AB3E-5AB2C16E0CD7}" srcOrd="1" destOrd="0" parTransId="{7E04B4CD-0718-4705-AEF1-8431B202AB64}" sibTransId="{6E1AF62C-199B-4F63-BC9D-FCA4B65C587E}"/>
    <dgm:cxn modelId="{127C17F2-8B6F-47CE-9930-435076B76315}" type="presParOf" srcId="{7337877B-1104-48E2-83B0-70C9788AC8F1}" destId="{873B7A29-92BA-43D1-A2B4-438FB103E21D}" srcOrd="0" destOrd="0" presId="urn:microsoft.com/office/officeart/2005/8/layout/pyramid4"/>
    <dgm:cxn modelId="{FC78B907-DD88-4497-BC5D-1323DFCCEE12}" type="presParOf" srcId="{7337877B-1104-48E2-83B0-70C9788AC8F1}" destId="{CFB95632-7E99-4A0E-8A1F-36B2E48720D5}" srcOrd="1" destOrd="0" presId="urn:microsoft.com/office/officeart/2005/8/layout/pyramid4"/>
    <dgm:cxn modelId="{14F7BE81-4378-4FFC-ABB0-D29EB89DF7AE}" type="presParOf" srcId="{7337877B-1104-48E2-83B0-70C9788AC8F1}" destId="{EDFC98FD-523F-4A8F-9B80-BB09ADB73A23}" srcOrd="2" destOrd="0" presId="urn:microsoft.com/office/officeart/2005/8/layout/pyramid4"/>
    <dgm:cxn modelId="{C68D4704-6F8D-4265-BF2D-F76481FC3D6D}" type="presParOf" srcId="{7337877B-1104-48E2-83B0-70C9788AC8F1}" destId="{C1DC58CB-1E2A-4664-AE96-C7D08223D7BE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73B7A29-92BA-43D1-A2B4-438FB103E21D}">
      <dsp:nvSpPr>
        <dsp:cNvPr id="0" name=""/>
        <dsp:cNvSpPr/>
      </dsp:nvSpPr>
      <dsp:spPr>
        <a:xfrm>
          <a:off x="2983309" y="0"/>
          <a:ext cx="2262981" cy="2262981"/>
        </a:xfrm>
        <a:prstGeom prst="triangl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Chipset Vendors</a:t>
          </a:r>
          <a:endParaRPr lang="en-US" sz="1400" kern="1200" dirty="0"/>
        </a:p>
      </dsp:txBody>
      <dsp:txXfrm>
        <a:off x="2983309" y="0"/>
        <a:ext cx="2262981" cy="2262981"/>
      </dsp:txXfrm>
    </dsp:sp>
    <dsp:sp modelId="{CFB95632-7E99-4A0E-8A1F-36B2E48720D5}">
      <dsp:nvSpPr>
        <dsp:cNvPr id="0" name=""/>
        <dsp:cNvSpPr/>
      </dsp:nvSpPr>
      <dsp:spPr>
        <a:xfrm>
          <a:off x="1851818" y="2262981"/>
          <a:ext cx="2262981" cy="2262981"/>
        </a:xfrm>
        <a:prstGeom prst="triangl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3333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13333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3333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Network Equipment Vendors</a:t>
          </a:r>
          <a:endParaRPr lang="en-US" sz="1400" kern="1200" dirty="0"/>
        </a:p>
      </dsp:txBody>
      <dsp:txXfrm>
        <a:off x="1851818" y="2262981"/>
        <a:ext cx="2262981" cy="2262981"/>
      </dsp:txXfrm>
    </dsp:sp>
    <dsp:sp modelId="{EDFC98FD-523F-4A8F-9B80-BB09ADB73A23}">
      <dsp:nvSpPr>
        <dsp:cNvPr id="0" name=""/>
        <dsp:cNvSpPr/>
      </dsp:nvSpPr>
      <dsp:spPr>
        <a:xfrm rot="10800000">
          <a:off x="2983309" y="2262981"/>
          <a:ext cx="2262981" cy="2262981"/>
        </a:xfrm>
        <a:prstGeom prst="triangl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6667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26667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6667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Regulatory body</a:t>
          </a:r>
          <a:endParaRPr lang="en-US" sz="1400" kern="1200" dirty="0"/>
        </a:p>
      </dsp:txBody>
      <dsp:txXfrm rot="10800000">
        <a:off x="2983309" y="2262981"/>
        <a:ext cx="2262981" cy="2262981"/>
      </dsp:txXfrm>
    </dsp:sp>
    <dsp:sp modelId="{C1DC58CB-1E2A-4664-AE96-C7D08223D7BE}">
      <dsp:nvSpPr>
        <dsp:cNvPr id="0" name=""/>
        <dsp:cNvSpPr/>
      </dsp:nvSpPr>
      <dsp:spPr>
        <a:xfrm>
          <a:off x="4114800" y="2262981"/>
          <a:ext cx="2262981" cy="2262981"/>
        </a:xfrm>
        <a:prstGeom prst="triangl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Operators</a:t>
          </a:r>
          <a:endParaRPr lang="en-US" sz="1400" kern="1200" dirty="0"/>
        </a:p>
      </dsp:txBody>
      <dsp:txXfrm>
        <a:off x="4114800" y="2262981"/>
        <a:ext cx="2262981" cy="22629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B30BBA-A345-4535-9657-1BEE4A50523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91088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B8683BE-8F67-4A05-8378-948275F6CF1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8BFB05-2B9C-4B71-9B58-32E46D7D4517}" type="slidenum">
              <a:rPr lang="en-US"/>
              <a:pPr/>
              <a:t>1</a:t>
            </a:fld>
            <a:endParaRPr lang="en-US"/>
          </a:p>
        </p:txBody>
      </p:sp>
      <p:sp>
        <p:nvSpPr>
          <p:cNvPr id="112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452753-B20E-490D-8422-08FFB01B3742}" type="slidenum">
              <a:rPr lang="en-US"/>
              <a:pPr/>
              <a:t>8</a:t>
            </a:fld>
            <a:endParaRPr lang="en-US"/>
          </a:p>
        </p:txBody>
      </p:sp>
      <p:sp>
        <p:nvSpPr>
          <p:cNvPr id="122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mark"/>
          <p:cNvPicPr>
            <a:picLocks noChangeAspect="1" noChangeArrowheads="1"/>
          </p:cNvPicPr>
          <p:nvPr/>
        </p:nvPicPr>
        <p:blipFill>
          <a:blip r:embed="rId2" cstate="print"/>
          <a:srcRect l="6723" b="12773"/>
          <a:stretch>
            <a:fillRect/>
          </a:stretch>
        </p:blipFill>
        <p:spPr bwMode="auto">
          <a:xfrm>
            <a:off x="0" y="765175"/>
            <a:ext cx="6467475" cy="609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027988" y="6237288"/>
            <a:ext cx="1841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>
                <a:solidFill>
                  <a:schemeClr val="bg1"/>
                </a:solidFill>
                <a:latin typeface="Univers" pitchFamily="34" charset="0"/>
              </a:rPr>
              <a:t/>
            </a:r>
            <a:br>
              <a:rPr lang="en-US" sz="1000">
                <a:solidFill>
                  <a:schemeClr val="bg1"/>
                </a:solidFill>
                <a:latin typeface="Univers" pitchFamily="34" charset="0"/>
              </a:rPr>
            </a:br>
            <a:endParaRPr lang="en-US" sz="1000">
              <a:solidFill>
                <a:schemeClr val="bg1"/>
              </a:solidFill>
              <a:latin typeface="Univers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C4B84"/>
                </a:solidFill>
              </a:rPr>
              <a:t> </a:t>
            </a:r>
            <a:endParaRPr lang="en-US" sz="240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C4B84"/>
                </a:solidFill>
              </a:rPr>
              <a:t> </a:t>
            </a:r>
            <a:endParaRPr lang="en-US" sz="2400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 </a:t>
            </a:r>
            <a:endParaRPr lang="en-US" sz="2400"/>
          </a:p>
        </p:txBody>
      </p:sp>
      <p:sp>
        <p:nvSpPr>
          <p:cNvPr id="9" name="AutoShape 18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" name="AutoShape 20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" name="AutoShape 23" descr="image002"/>
          <p:cNvSpPr>
            <a:spLocks noChangeAspect="1" noChangeArrowheads="1"/>
          </p:cNvSpPr>
          <p:nvPr userDrawn="1"/>
        </p:nvSpPr>
        <p:spPr bwMode="auto">
          <a:xfrm>
            <a:off x="200025" y="460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" name="AutoShape 25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13" name="Picture 26" descr="Picture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22738" y="3132138"/>
            <a:ext cx="896937" cy="59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28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of presentation</a:t>
            </a:r>
          </a:p>
        </p:txBody>
      </p:sp>
      <p:sp>
        <p:nvSpPr>
          <p:cNvPr id="33281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453188"/>
            <a:ext cx="3609975" cy="268287"/>
          </a:xfrm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New Delhi, India, 14 March 2013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New Delhi, India, 14 March 2013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8D932C-790D-42F4-AE65-A9049F7B00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New Delhi, India, 14 March 2013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EE2192-DF31-46A1-AA6A-D28C8E2ACC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dirty="0" smtClean="0">
                <a:latin typeface="Univers" pitchFamily="34" charset="0"/>
              </a:defRPr>
            </a:lvl1pPr>
          </a:lstStyle>
          <a:p>
            <a:pPr>
              <a:defRPr/>
            </a:pPr>
            <a:r>
              <a:rPr lang="en-US"/>
              <a:t>New Delhi, India, 14 March 2013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47000" y="6453188"/>
            <a:ext cx="1366838" cy="288925"/>
          </a:xfrm>
        </p:spPr>
        <p:txBody>
          <a:bodyPr/>
          <a:lstStyle>
            <a:lvl1pPr>
              <a:defRPr/>
            </a:lvl1pPr>
          </a:lstStyle>
          <a:p>
            <a:fld id="{2464DA09-1398-4D57-BCDB-0E97ACCF5F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New Delhi, India, 14 March 2013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EFF6A7-B20D-4636-866F-D4637E5991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New Delhi, India, 14 March 2013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A9B4D7-8CAA-4683-AFC9-67C6C7124C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New Delhi, India, 14 March 2013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513313-F0AD-4E8B-B6F0-F13066761B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New Delhi, India, 14 March 2013</a:t>
            </a:r>
          </a:p>
        </p:txBody>
      </p:sp>
      <p:sp>
        <p:nvSpPr>
          <p:cNvPr id="8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3947E9-791C-44CD-AF03-8A559EB6CC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New Delhi, India, 14 March 2013</a:t>
            </a:r>
          </a:p>
          <a:p>
            <a:endParaRPr lang="en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74F245-716F-4BC4-82BC-960E789D17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New Delhi, India, 14 March 2013</a:t>
            </a:r>
          </a:p>
        </p:txBody>
      </p:sp>
      <p:sp>
        <p:nvSpPr>
          <p:cNvPr id="3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248366-3449-4BA8-9C15-03F4AB7705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New Delhi, India, 14 March 2013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8C05E6-5BAC-4AC5-BF46-B1B7E9F392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New Delhi, India, 14 March 2013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865DAE-4B12-4154-966C-574878EB24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0" descr="Watermark"/>
          <p:cNvPicPr>
            <a:picLocks noChangeAspect="1" noChangeArrowheads="1"/>
          </p:cNvPicPr>
          <p:nvPr/>
        </p:nvPicPr>
        <p:blipFill>
          <a:blip r:embed="rId14" cstate="print"/>
          <a:srcRect l="6723" b="12773"/>
          <a:stretch>
            <a:fillRect/>
          </a:stretch>
        </p:blipFill>
        <p:spPr bwMode="auto">
          <a:xfrm>
            <a:off x="0" y="765175"/>
            <a:ext cx="6443663" cy="609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388" y="6453188"/>
            <a:ext cx="40322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 smtClean="0">
                <a:latin typeface="Univers" pitchFamily="34" charset="0"/>
              </a:defRPr>
            </a:lvl1pPr>
          </a:lstStyle>
          <a:p>
            <a:pPr>
              <a:defRPr/>
            </a:pPr>
            <a:r>
              <a:rPr lang="en-US"/>
              <a:t>New Delhi, India, 14 March 2013</a:t>
            </a:r>
          </a:p>
        </p:txBody>
      </p:sp>
      <p:sp>
        <p:nvSpPr>
          <p:cNvPr id="1060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51763" y="6453188"/>
            <a:ext cx="13668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F510B82-C490-419D-8399-9B5C7FF11DE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4" name="Rectangle 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46" r:id="rId2"/>
    <p:sldLayoutId id="2147483947" r:id="rId3"/>
    <p:sldLayoutId id="2147483948" r:id="rId4"/>
    <p:sldLayoutId id="2147483949" r:id="rId5"/>
    <p:sldLayoutId id="2147483956" r:id="rId6"/>
    <p:sldLayoutId id="2147483950" r:id="rId7"/>
    <p:sldLayoutId id="2147483951" r:id="rId8"/>
    <p:sldLayoutId id="2147483952" r:id="rId9"/>
    <p:sldLayoutId id="2147483953" r:id="rId10"/>
    <p:sldLayoutId id="2147483954" r:id="rId11"/>
    <p:sldLayoutId id="2147483957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5"/>
        </a:buBlip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381750"/>
            <a:ext cx="3827463" cy="268288"/>
          </a:xfrm>
          <a:noFill/>
        </p:spPr>
        <p:txBody>
          <a:bodyPr/>
          <a:lstStyle/>
          <a:p>
            <a:r>
              <a:rPr lang="en-US" sz="1400"/>
              <a:t>New Delhi, India, 14 March 2013</a:t>
            </a:r>
          </a:p>
        </p:txBody>
      </p:sp>
      <p:sp>
        <p:nvSpPr>
          <p:cNvPr id="6147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Standardization and Innovations </a:t>
            </a:r>
            <a:br>
              <a:rPr lang="en-US" dirty="0" smtClean="0"/>
            </a:br>
            <a:r>
              <a:rPr lang="en-US" dirty="0" smtClean="0"/>
              <a:t>from Emerging Markets</a:t>
            </a:r>
            <a:br>
              <a:rPr lang="en-US" dirty="0" smtClean="0"/>
            </a:br>
            <a:r>
              <a:rPr lang="en-US" dirty="0" smtClean="0"/>
              <a:t>The Road Ahead</a:t>
            </a:r>
            <a:endParaRPr lang="en-US" dirty="0" smtClean="0"/>
          </a:p>
        </p:txBody>
      </p:sp>
      <p:sp>
        <p:nvSpPr>
          <p:cNvPr id="6148" name="Rectangle 1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/>
              <a:t>Dr. Vikram Srinivasan</a:t>
            </a:r>
          </a:p>
          <a:p>
            <a:r>
              <a:rPr lang="en-GB" b="1" dirty="0" smtClean="0"/>
              <a:t>Director Network Algorithms and Systems,</a:t>
            </a:r>
          </a:p>
          <a:p>
            <a:r>
              <a:rPr lang="en-GB" b="1" dirty="0" smtClean="0"/>
              <a:t>Alcatel-Lucent Bell Labs, India</a:t>
            </a:r>
          </a:p>
          <a:p>
            <a:endParaRPr lang="en-GB" b="1" dirty="0" smtClean="0"/>
          </a:p>
          <a:p>
            <a:r>
              <a:rPr lang="en-GB" b="1" dirty="0" smtClean="0"/>
              <a:t>*</a:t>
            </a:r>
            <a:r>
              <a:rPr lang="en-GB" sz="1400" b="1" dirty="0" smtClean="0"/>
              <a:t>Disclaimer: The views presented are that of the speaker and not Alcatel-Lucent</a:t>
            </a:r>
            <a:endParaRPr lang="en-US" b="1" dirty="0" smtClean="0"/>
          </a:p>
        </p:txBody>
      </p:sp>
      <p:sp>
        <p:nvSpPr>
          <p:cNvPr id="5125" name="Rectangle 13"/>
          <p:cNvSpPr>
            <a:spLocks noChangeArrowheads="1"/>
          </p:cNvSpPr>
          <p:nvPr/>
        </p:nvSpPr>
        <p:spPr bwMode="auto">
          <a:xfrm>
            <a:off x="0" y="404813"/>
            <a:ext cx="9144000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en-US" sz="2400" b="1" dirty="0">
                <a:solidFill>
                  <a:schemeClr val="bg2"/>
                </a:solidFill>
              </a:rPr>
              <a:t>ITU Workshop on </a:t>
            </a:r>
          </a:p>
          <a:p>
            <a:pPr algn="ctr">
              <a:lnSpc>
                <a:spcPct val="80000"/>
              </a:lnSpc>
            </a:pPr>
            <a:r>
              <a:rPr lang="en-US" sz="2400" b="1" dirty="0" smtClean="0">
                <a:solidFill>
                  <a:schemeClr val="bg2"/>
                </a:solidFill>
              </a:rPr>
              <a:t>“</a:t>
            </a:r>
            <a:r>
              <a:rPr lang="en-US" sz="2400" dirty="0"/>
              <a:t>Bridging the Gap: From Innovations to Standardization</a:t>
            </a:r>
            <a:r>
              <a:rPr lang="en-US" sz="2400" b="1" dirty="0" smtClean="0">
                <a:solidFill>
                  <a:srgbClr val="22228B"/>
                </a:solidFill>
              </a:rPr>
              <a:t>”</a:t>
            </a:r>
            <a:endParaRPr lang="en-US" sz="2400" b="1" dirty="0">
              <a:solidFill>
                <a:srgbClr val="22228B"/>
              </a:solidFill>
            </a:endParaRPr>
          </a:p>
          <a:p>
            <a:pPr algn="ctr">
              <a:lnSpc>
                <a:spcPct val="80000"/>
              </a:lnSpc>
            </a:pPr>
            <a:endParaRPr lang="en-US" sz="2400" b="1" dirty="0">
              <a:solidFill>
                <a:srgbClr val="22228B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1800" b="1" dirty="0">
                <a:solidFill>
                  <a:srgbClr val="22228B"/>
                </a:solidFill>
              </a:rPr>
              <a:t>(New Delhi, India, 14 March 2013)</a:t>
            </a:r>
            <a:endParaRPr lang="en-US" sz="1800" b="1" dirty="0">
              <a:solidFill>
                <a:schemeClr val="bg2"/>
              </a:solidFill>
            </a:endParaRPr>
          </a:p>
        </p:txBody>
      </p:sp>
      <p:sp>
        <p:nvSpPr>
          <p:cNvPr id="6150" name="AutoShape 18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151" name="AutoShape 20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152" name="AutoShape 22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153" name="AutoShape 24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154" name="Rectangle 26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pic>
        <p:nvPicPr>
          <p:cNvPr id="6155" name="Picture 16" descr="ITUseries"/>
          <p:cNvPicPr>
            <a:picLocks noChangeAspect="1" noChangeArrowheads="1"/>
          </p:cNvPicPr>
          <p:nvPr/>
        </p:nvPicPr>
        <p:blipFill>
          <a:blip r:embed="rId3" cstate="print"/>
          <a:srcRect t="17264" b="69327"/>
          <a:stretch>
            <a:fillRect/>
          </a:stretch>
        </p:blipFill>
        <p:spPr bwMode="auto">
          <a:xfrm>
            <a:off x="7613650" y="6237288"/>
            <a:ext cx="13509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Assumption – goal of workshop is to emerge consensus on how emerging economies can shape standards and innovations in the telecom space.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New Delhi, India, 14 March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EFF6A7-B20D-4636-866F-D4637E59918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Innovation in Standards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Decrease the spend on patent fees </a:t>
            </a:r>
          </a:p>
          <a:p>
            <a:r>
              <a:rPr lang="en-US" dirty="0" smtClean="0"/>
              <a:t>U</a:t>
            </a:r>
            <a:r>
              <a:rPr lang="en-US" dirty="0" smtClean="0"/>
              <a:t>nique characteristics –</a:t>
            </a:r>
          </a:p>
          <a:p>
            <a:pPr lvl="1"/>
            <a:r>
              <a:rPr lang="en-US" dirty="0" smtClean="0"/>
              <a:t>Radio propagation due to terrain, different mobility patterns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New Delhi, India, 14 March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EFF6A7-B20D-4636-866F-D4637E59918D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 descr="tdscdma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4149080"/>
            <a:ext cx="4248472" cy="2349321"/>
          </a:xfrm>
          <a:prstGeom prst="rect">
            <a:avLst/>
          </a:prstGeom>
        </p:spPr>
      </p:pic>
      <p:pic>
        <p:nvPicPr>
          <p:cNvPr id="7" name="Picture 6" descr="wrong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4293096"/>
            <a:ext cx="2171700" cy="2105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Ecosystem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New Delhi, India, 14 March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EFF6A7-B20D-4636-866F-D4637E59918D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67544" y="90872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 Influence The Vendors Towards New Innovations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New Delhi, India, 14 March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EFF6A7-B20D-4636-866F-D4637E59918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48123" y="1212643"/>
            <a:ext cx="8916365" cy="279031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ea typeface="MS PGothic" pitchFamily="34" charset="-128"/>
            </a:endParaRPr>
          </a:p>
        </p:txBody>
      </p:sp>
      <p:pic>
        <p:nvPicPr>
          <p:cNvPr id="7" name="Picture 124" descr="yellow_tow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483" y="1755827"/>
            <a:ext cx="879970" cy="945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9963" y="2700932"/>
            <a:ext cx="1290777" cy="315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" y="3060972"/>
            <a:ext cx="1497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/>
              <a:t>Baseband </a:t>
            </a:r>
            <a:r>
              <a:rPr lang="en-US" sz="1600" b="0" dirty="0" err="1" smtClean="0"/>
              <a:t>SoC</a:t>
            </a:r>
            <a:endParaRPr lang="en-US" sz="1600" b="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385483" y="1350782"/>
            <a:ext cx="6894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/>
              <a:t>Radio</a:t>
            </a:r>
            <a:endParaRPr lang="en-US" sz="1600" b="0" dirty="0"/>
          </a:p>
        </p:txBody>
      </p:sp>
      <p:pic>
        <p:nvPicPr>
          <p:cNvPr id="11" name="Picture 124" descr="yellow_tow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1268760"/>
            <a:ext cx="628550" cy="675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24" descr="yellow_tow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2564904"/>
            <a:ext cx="628550" cy="675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3" name="Straight Connector 12"/>
          <p:cNvCxnSpPr>
            <a:stCxn id="11" idx="3"/>
          </p:cNvCxnSpPr>
          <p:nvPr/>
        </p:nvCxnSpPr>
        <p:spPr bwMode="auto">
          <a:xfrm>
            <a:off x="4768502" y="1606298"/>
            <a:ext cx="1315666" cy="2250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4" descr="https://encrypted-tbn0.gstatic.com/images?q=tbn:ANd9GcSdcxjGnr_WbMU_GPcf16-ue_CKy1Jlu1hlqpkRVTlZvTIdBWz2v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1340768"/>
            <a:ext cx="2373117" cy="19516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TextBox 14"/>
          <p:cNvSpPr txBox="1"/>
          <p:nvPr/>
        </p:nvSpPr>
        <p:spPr>
          <a:xfrm>
            <a:off x="5666874" y="3284984"/>
            <a:ext cx="34771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</a:t>
            </a:r>
            <a:r>
              <a:rPr lang="en-US" sz="1600" b="0" dirty="0" smtClean="0"/>
              <a:t>Virtualized Radio  Processing </a:t>
            </a:r>
          </a:p>
          <a:p>
            <a:r>
              <a:rPr lang="en-US" sz="1600" b="0" dirty="0" smtClean="0"/>
              <a:t> Data center on GPP/</a:t>
            </a:r>
            <a:r>
              <a:rPr lang="en-US" sz="1600" b="0" dirty="0" err="1" smtClean="0"/>
              <a:t>SoC</a:t>
            </a:r>
            <a:endParaRPr lang="en-US" sz="1600" b="0" dirty="0"/>
          </a:p>
        </p:txBody>
      </p:sp>
      <p:sp>
        <p:nvSpPr>
          <p:cNvPr id="16" name="TextBox 15"/>
          <p:cNvSpPr txBox="1"/>
          <p:nvPr/>
        </p:nvSpPr>
        <p:spPr>
          <a:xfrm>
            <a:off x="4716016" y="2060848"/>
            <a:ext cx="12153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/>
              <a:t>Fiber 20Km</a:t>
            </a:r>
            <a:endParaRPr lang="en-US" sz="1600" b="0" dirty="0"/>
          </a:p>
        </p:txBody>
      </p:sp>
      <p:sp>
        <p:nvSpPr>
          <p:cNvPr id="17" name="Right Arrow 16"/>
          <p:cNvSpPr/>
          <p:nvPr/>
        </p:nvSpPr>
        <p:spPr bwMode="auto">
          <a:xfrm>
            <a:off x="2627785" y="2060848"/>
            <a:ext cx="1512168" cy="360040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ea typeface="MS PGothic" pitchFamily="34" charset="-128"/>
            </a:endParaRPr>
          </a:p>
        </p:txBody>
      </p:sp>
      <p:pic>
        <p:nvPicPr>
          <p:cNvPr id="18" name="Picture 124" descr="yellow_tow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3018" y="1755827"/>
            <a:ext cx="879970" cy="9451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27499" y="2700932"/>
            <a:ext cx="1290777" cy="315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1517537" y="3060972"/>
            <a:ext cx="1497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/>
              <a:t>Baseband </a:t>
            </a:r>
            <a:r>
              <a:rPr lang="en-US" sz="1600" b="0" dirty="0" err="1" smtClean="0"/>
              <a:t>SoC</a:t>
            </a:r>
            <a:endParaRPr lang="en-US" sz="1600" b="0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1903019" y="1350782"/>
            <a:ext cx="6894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/>
              <a:t>Radio</a:t>
            </a:r>
            <a:endParaRPr lang="en-US" sz="1600" b="0" dirty="0"/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4716016" y="2996952"/>
            <a:ext cx="129614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0" y="4149080"/>
            <a:ext cx="928087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Cloud-RAN: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China Mobile led industry wide initiative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Co-creation agreements with Vendors with</a:t>
            </a:r>
          </a:p>
          <a:p>
            <a:r>
              <a:rPr lang="en-US" dirty="0" smtClean="0"/>
              <a:t>Appropriate IP arrangements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Paying customers!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Indigenous Vendor Ecosystem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/>
          <a:lstStyle/>
          <a:p>
            <a:r>
              <a:rPr lang="en-US" dirty="0" smtClean="0"/>
              <a:t>30% preference for local vendors</a:t>
            </a:r>
          </a:p>
          <a:p>
            <a:pPr lvl="1"/>
            <a:r>
              <a:rPr lang="en-US" dirty="0" smtClean="0"/>
              <a:t>India’s </a:t>
            </a:r>
            <a:r>
              <a:rPr lang="en-US" dirty="0" err="1" smtClean="0"/>
              <a:t>Huawei</a:t>
            </a:r>
            <a:r>
              <a:rPr lang="en-US" dirty="0" smtClean="0"/>
              <a:t>/ZTE/Samsung?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New Delhi, India, 14 March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EFF6A7-B20D-4636-866F-D4637E59918D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1475656" y="2348880"/>
          <a:ext cx="576064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07704" y="5661248"/>
            <a:ext cx="52615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Macro RAN market not growing. </a:t>
            </a:r>
          </a:p>
          <a:p>
            <a:r>
              <a:rPr lang="en-US" sz="2400" dirty="0" smtClean="0"/>
              <a:t>No space for a new entrant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Future: Small Cells and </a:t>
            </a:r>
            <a:r>
              <a:rPr lang="en-US" dirty="0" err="1" smtClean="0"/>
              <a:t>HetNets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Significant Standardization Ongoing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New Delhi, India, 14 March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EFF6A7-B20D-4636-866F-D4637E59918D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268760"/>
            <a:ext cx="8229600" cy="4227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41956" y="5589240"/>
            <a:ext cx="84020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Plenty of opportunities for new entrants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z="1400"/>
              <a:t>New Delhi, India, 14 March 2013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1D7F486-C418-4EDE-8095-D2DC53C15A39}" type="slidenum">
              <a:rPr lang="en-US" sz="1400"/>
              <a:pPr/>
              <a:t>8</a:t>
            </a:fld>
            <a:endParaRPr lang="en-US" sz="140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– Change the Incentives/Rules</a:t>
            </a:r>
            <a:endParaRPr lang="en-US" dirty="0" smtClean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4525963"/>
          </a:xfrm>
        </p:spPr>
        <p:txBody>
          <a:bodyPr/>
          <a:lstStyle/>
          <a:p>
            <a:r>
              <a:rPr lang="en-US" dirty="0" smtClean="0"/>
              <a:t>Economics of running networks for operators are dismal, especially true in India</a:t>
            </a:r>
          </a:p>
          <a:p>
            <a:pPr lvl="1"/>
            <a:r>
              <a:rPr lang="en-US" dirty="0" smtClean="0"/>
              <a:t>Encourage active RAN sharing rules</a:t>
            </a:r>
          </a:p>
          <a:p>
            <a:pPr lvl="1"/>
            <a:r>
              <a:rPr lang="en-US" dirty="0" smtClean="0"/>
              <a:t>Separate service provider from infrastructure provider</a:t>
            </a:r>
          </a:p>
          <a:p>
            <a:pPr lvl="1"/>
            <a:r>
              <a:rPr lang="en-US" dirty="0" smtClean="0"/>
              <a:t>Emerging model in small cells (small cell as a service)</a:t>
            </a:r>
          </a:p>
          <a:p>
            <a:r>
              <a:rPr lang="en-US" dirty="0" smtClean="0"/>
              <a:t>Leap forward in spectrum rules</a:t>
            </a:r>
          </a:p>
          <a:p>
            <a:pPr lvl="1"/>
            <a:r>
              <a:rPr lang="en-US" dirty="0" smtClean="0"/>
              <a:t>E.g., 3.65GHz for DSA spectrum sharing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Innovations from emerging markets implies</a:t>
            </a:r>
          </a:p>
          <a:p>
            <a:pPr lvl="1"/>
            <a:r>
              <a:rPr lang="en-US" dirty="0" smtClean="0"/>
              <a:t>Operator vendor co-creation agreements</a:t>
            </a:r>
          </a:p>
          <a:p>
            <a:pPr lvl="1"/>
            <a:r>
              <a:rPr lang="en-US" dirty="0" smtClean="0"/>
              <a:t>Policy makers changing the dynamics of the market so innovation is possible here.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New Delhi, India, 14 March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EFF6A7-B20D-4636-866F-D4637E59918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U-e">
  <a:themeElements>
    <a:clrScheme name="ITU-e 3">
      <a:dk1>
        <a:srgbClr val="000000"/>
      </a:dk1>
      <a:lt1>
        <a:srgbClr val="FFFFFF"/>
      </a:lt1>
      <a:dk2>
        <a:srgbClr val="000000"/>
      </a:dk2>
      <a:lt2>
        <a:srgbClr val="000099"/>
      </a:lt2>
      <a:accent1>
        <a:srgbClr val="FFCC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E2AA"/>
      </a:accent5>
      <a:accent6>
        <a:srgbClr val="2D2DB9"/>
      </a:accent6>
      <a:hlink>
        <a:srgbClr val="3399FF"/>
      </a:hlink>
      <a:folHlink>
        <a:srgbClr val="5F5F5F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000000"/>
        </a:dk1>
        <a:lt1>
          <a:srgbClr val="FFFFFF"/>
        </a:lt1>
        <a:dk2>
          <a:srgbClr val="000000"/>
        </a:dk2>
        <a:lt2>
          <a:srgbClr val="0000FF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99FF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000000"/>
        </a:dk1>
        <a:lt1>
          <a:srgbClr val="FFFFFF"/>
        </a:lt1>
        <a:dk2>
          <a:srgbClr val="000000"/>
        </a:dk2>
        <a:lt2>
          <a:srgbClr val="000099"/>
        </a:lt2>
        <a:accent1>
          <a:srgbClr val="FF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2DB9"/>
        </a:accent6>
        <a:hlink>
          <a:srgbClr val="3399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F80B5E731D014B848ADB6C421B5B71" ma:contentTypeVersion="3" ma:contentTypeDescription="Create a new document." ma:contentTypeScope="" ma:versionID="1e50396c9b8c679d46439f03992581c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683ceec20255c2e0c615744c076feb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48CAB16-86AC-4FAD-BB5D-0E316B07F44C}"/>
</file>

<file path=customXml/itemProps2.xml><?xml version="1.0" encoding="utf-8"?>
<ds:datastoreItem xmlns:ds="http://schemas.openxmlformats.org/officeDocument/2006/customXml" ds:itemID="{33A2B6E1-03E3-4D0A-B7E1-FA35E026E822}"/>
</file>

<file path=customXml/itemProps3.xml><?xml version="1.0" encoding="utf-8"?>
<ds:datastoreItem xmlns:ds="http://schemas.openxmlformats.org/officeDocument/2006/customXml" ds:itemID="{EB21215E-96C3-4741-85FD-D843E831B696}"/>
</file>

<file path=docProps/app.xml><?xml version="1.0" encoding="utf-8"?>
<Properties xmlns="http://schemas.openxmlformats.org/officeDocument/2006/extended-properties" xmlns:vt="http://schemas.openxmlformats.org/officeDocument/2006/docPropsVTypes">
  <Template>ITU-e</Template>
  <TotalTime>6861</TotalTime>
  <Words>351</Words>
  <Application>Microsoft Office PowerPoint</Application>
  <PresentationFormat>On-screen Show (4:3)</PresentationFormat>
  <Paragraphs>70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Verdana</vt:lpstr>
      <vt:lpstr>Arial</vt:lpstr>
      <vt:lpstr>ZapfDingbats BT</vt:lpstr>
      <vt:lpstr>Univers</vt:lpstr>
      <vt:lpstr>ITU-e</vt:lpstr>
      <vt:lpstr>Standardization and Innovations  from Emerging Markets The Road Ahead</vt:lpstr>
      <vt:lpstr>Slide 2</vt:lpstr>
      <vt:lpstr>Innovation in Standards </vt:lpstr>
      <vt:lpstr>The Ecosystem</vt:lpstr>
      <vt:lpstr>Operators Influence The Vendors Towards New Innovations</vt:lpstr>
      <vt:lpstr>Indigenous Vendor Ecosystem</vt:lpstr>
      <vt:lpstr>The Future: Small Cells and HetNets Significant Standardization Ongoing</vt:lpstr>
      <vt:lpstr>Policy – Change the Incentives/Rules</vt:lpstr>
      <vt:lpstr>Conclusion</vt:lpstr>
    </vt:vector>
  </TitlesOfParts>
  <Company>ITU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 Telecommunication  Union</dc:title>
  <dc:creator>P.Rosa</dc:creator>
  <cp:lastModifiedBy>vikramsr</cp:lastModifiedBy>
  <cp:revision>345</cp:revision>
  <cp:lastPrinted>2001-11-25T13:41:09Z</cp:lastPrinted>
  <dcterms:created xsi:type="dcterms:W3CDTF">2007-02-20T15:47:31Z</dcterms:created>
  <dcterms:modified xsi:type="dcterms:W3CDTF">2013-03-12T13:10:47Z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1635549989</vt:i4>
  </property>
  <property fmtid="{D5CDD505-2E9C-101B-9397-08002B2CF9AE}" pid="3" name="_NewReviewCycle">
    <vt:lpwstr/>
  </property>
  <property fmtid="{D5CDD505-2E9C-101B-9397-08002B2CF9AE}" pid="4" name="_EmailSubject">
    <vt:lpwstr>GENTLE REMINDER : Templates &amp; Guidelines: ITU Workshop on "ICT Innovations in Emerging Economies" (14 March 2013, New Delhi, India) </vt:lpwstr>
  </property>
  <property fmtid="{D5CDD505-2E9C-101B-9397-08002B2CF9AE}" pid="5" name="_AuthorEmail">
    <vt:lpwstr>vikram.srinivasan@alcatel-lucent.com</vt:lpwstr>
  </property>
  <property fmtid="{D5CDD505-2E9C-101B-9397-08002B2CF9AE}" pid="6" name="_AuthorEmailDisplayName">
    <vt:lpwstr>Srinivasan, Vikram (Vikram)</vt:lpwstr>
  </property>
  <property fmtid="{D5CDD505-2E9C-101B-9397-08002B2CF9AE}" pid="7" name="ContentTypeId">
    <vt:lpwstr>0x010100ABF80B5E731D014B848ADB6C421B5B71</vt:lpwstr>
  </property>
</Properties>
</file>