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412" r:id="rId5"/>
    <p:sldId id="451" r:id="rId6"/>
    <p:sldId id="420" r:id="rId7"/>
    <p:sldId id="452" r:id="rId8"/>
    <p:sldId id="453" r:id="rId9"/>
    <p:sldId id="421" r:id="rId10"/>
    <p:sldId id="458" r:id="rId11"/>
    <p:sldId id="459" r:id="rId12"/>
    <p:sldId id="423" r:id="rId13"/>
    <p:sldId id="425" r:id="rId14"/>
    <p:sldId id="428" r:id="rId15"/>
    <p:sldId id="454" r:id="rId16"/>
    <p:sldId id="455" r:id="rId17"/>
    <p:sldId id="456" r:id="rId18"/>
    <p:sldId id="446" r:id="rId19"/>
    <p:sldId id="427" r:id="rId20"/>
    <p:sldId id="449" r:id="rId21"/>
    <p:sldId id="416" r:id="rId22"/>
    <p:sldId id="450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>
        <p:scale>
          <a:sx n="110" d="100"/>
          <a:sy n="110" d="100"/>
        </p:scale>
        <p:origin x="-9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146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75" cy="4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01" y="0"/>
            <a:ext cx="2946174" cy="4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89"/>
            <a:ext cx="2946175" cy="4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01" y="9429289"/>
            <a:ext cx="2946174" cy="4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3E4B74-EB66-4824-B171-F7EA28E01CB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38234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75" cy="4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01" y="0"/>
            <a:ext cx="2946174" cy="4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72" y="4713796"/>
            <a:ext cx="4983932" cy="44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89"/>
            <a:ext cx="2946175" cy="4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01" y="9429289"/>
            <a:ext cx="2946174" cy="4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9B0DB3-CA74-4BE9-9130-D3045FC8505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55585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52A3756-AB31-4080-9B93-646ECD0D442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3BD25-E3A5-40D5-AF2F-8D9F3DCEDB4C}" type="slidenum">
              <a:rPr lang="de-DE"/>
              <a:pPr/>
              <a:t>3</a:t>
            </a:fld>
            <a:endParaRPr lang="de-DE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/>
              <a:t>00177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1B9D3-2237-42A8-B015-473C4A695003}" type="slidenum">
              <a:rPr lang="de-DE"/>
              <a:pPr/>
              <a:t>6</a:t>
            </a:fld>
            <a:endParaRPr lang="de-DE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/>
              <a:t>00177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23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52922" indent="-289586" defTabSz="92023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58341" indent="-231668" defTabSz="92023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21678" indent="-231668" defTabSz="92023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85014" indent="-231668" defTabSz="92023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48352" indent="-231668" algn="r" defTabSz="9202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011687" indent="-231668" algn="r" defTabSz="9202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75024" indent="-231668" algn="r" defTabSz="9202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938361" indent="-231668" algn="r" defTabSz="9202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F3E68D-47B0-439C-8217-A0C0D04798DD}" type="slidenum">
              <a:rPr lang="de-DE" b="0" smtClean="0"/>
              <a:pPr eaLnBrk="1" hangingPunct="1"/>
              <a:t>10</a:t>
            </a:fld>
            <a:endParaRPr lang="de-DE" b="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5972" y="4751349"/>
            <a:ext cx="4997623" cy="3202760"/>
          </a:xfrm>
          <a:noFill/>
        </p:spPr>
        <p:txBody>
          <a:bodyPr lIns="91653" tIns="43411" rIns="91653" bIns="43411"/>
          <a:lstStyle/>
          <a:p>
            <a:pPr defTabSz="723963"/>
            <a:endParaRPr lang="de-DE" smtClean="0">
              <a:latin typeface="Arial" pitchFamily="34" charset="0"/>
            </a:endParaRPr>
          </a:p>
        </p:txBody>
      </p:sp>
      <p:sp>
        <p:nvSpPr>
          <p:cNvPr id="634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574675"/>
            <a:ext cx="5414962" cy="406241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ISO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developing</a:t>
            </a:r>
            <a:r>
              <a:rPr lang="de-DE" baseline="0" dirty="0" smtClean="0"/>
              <a:t> countries, 34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70 SC 27 </a:t>
            </a:r>
            <a:r>
              <a:rPr lang="de-DE" baseline="0" dirty="0" err="1" smtClean="0"/>
              <a:t>members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developing</a:t>
            </a:r>
            <a:r>
              <a:rPr lang="de-DE" baseline="0" dirty="0" smtClean="0"/>
              <a:t> countries.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0DB3-CA74-4BE9-9130-D3045FC85057}" type="slidenum">
              <a:rPr lang="en-US" altLang="de-DE" smtClean="0"/>
              <a:pPr/>
              <a:t>11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4492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C6C60B6-BF38-4093-879D-BBAE75C983C8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7CE599-7DAF-48CD-A187-E26129D81C68}" type="datetime1">
              <a:rPr lang="de-DE" altLang="de-DE" smtClean="0">
                <a:cs typeface="Tahoma" pitchFamily="34" charset="0"/>
              </a:rPr>
              <a:pPr eaLnBrk="1" hangingPunct="1">
                <a:spcBef>
                  <a:spcPct val="0"/>
                </a:spcBef>
              </a:pPr>
              <a:t>18.08.2014</a:t>
            </a:fld>
            <a:endParaRPr lang="de-DE" altLang="de-DE" smtClean="0">
              <a:cs typeface="Tahoma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2525" cy="3722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3290"/>
            <a:ext cx="5438775" cy="4467224"/>
          </a:xfrm>
          <a:noFill/>
        </p:spPr>
        <p:txBody>
          <a:bodyPr/>
          <a:lstStyle/>
          <a:p>
            <a:pPr eaLnBrk="1" hangingPunct="1"/>
            <a:endParaRPr lang="en-GB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altLang="de-DE" sz="1000">
                <a:solidFill>
                  <a:schemeClr val="bg1"/>
                </a:solidFill>
                <a:latin typeface="Univers" pitchFamily="34" charset="0"/>
              </a:rPr>
            </a:br>
            <a:endParaRPr lang="en-US" altLang="de-DE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668931051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37EFC-A6B4-4AA0-ACAC-17355F459C6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40674896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0807B-65C1-4313-B423-D0EB777A993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45207851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dirty="0" smtClean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A6F775BF-FEA6-4EE3-AC5F-A0DA3C3C91A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1760254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defRPr>
                <a:latin typeface="+mj-lt"/>
              </a:defRPr>
            </a:lvl6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288" y="443726"/>
            <a:ext cx="6481762" cy="276999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16.12.2012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236788" y="6461125"/>
            <a:ext cx="4670425" cy="1524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Intern/Vertraulich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7020272" y="116632"/>
            <a:ext cx="194421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ctr">
              <a:buBlip>
                <a:blip r:embed="rId2"/>
              </a:buBlip>
            </a:pPr>
            <a:endParaRPr lang="de-DE" kern="0" dirty="0" err="1" smtClean="0">
              <a:solidFill>
                <a:prstClr val="black"/>
              </a:solidFill>
              <a:latin typeface="Tahoma"/>
              <a:cs typeface="Arial"/>
            </a:endParaRPr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 bwMode="auto">
          <a:xfrm>
            <a:off x="6948264" y="6453336"/>
            <a:ext cx="18002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fld id="{2E8BC8E1-A390-4A85-AE49-A5615C706DF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7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4" descr="BD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93688"/>
            <a:ext cx="16478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 userDrawn="1"/>
        </p:nvCxnSpPr>
        <p:spPr>
          <a:xfrm>
            <a:off x="358775" y="765175"/>
            <a:ext cx="658971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395288" y="6426200"/>
            <a:ext cx="83534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376239" y="1666724"/>
            <a:ext cx="8385175" cy="136815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000" b="0" cap="all" spc="0">
                <a:latin typeface="Tahoma"/>
                <a:cs typeface="Tahoma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idx="1"/>
          </p:nvPr>
        </p:nvSpPr>
        <p:spPr>
          <a:xfrm>
            <a:off x="376239" y="3034875"/>
            <a:ext cx="8385175" cy="14502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chemeClr val="tx1"/>
                </a:solidFill>
                <a:latin typeface="Tahoma"/>
                <a:cs typeface="Tahom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461125"/>
            <a:ext cx="4321175" cy="207963"/>
          </a:xfrm>
        </p:spPr>
        <p:txBody>
          <a:bodyPr lIns="0" tIns="0" rIns="0" bIns="0"/>
          <a:lstStyle>
            <a:lvl1pPr algn="l">
              <a:spcBef>
                <a:spcPct val="0"/>
              </a:spcBef>
              <a:buFontTx/>
              <a:buNone/>
              <a:defRPr sz="1000" b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D3CE5B5-F2AF-4299-8061-8786E3296E81}" type="datetime1">
              <a:rPr lang="de-DE"/>
              <a:pPr>
                <a:defRPr/>
              </a:pPr>
              <a:t>18.08.2014</a:t>
            </a:fld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257300" y="6461125"/>
            <a:ext cx="7491413" cy="207963"/>
          </a:xfrm>
        </p:spPr>
        <p:txBody>
          <a:bodyPr lIns="0" tIns="0" rIns="0" bIns="0"/>
          <a:lstStyle>
            <a:lvl1pPr algn="r">
              <a:spcBef>
                <a:spcPct val="0"/>
              </a:spcBef>
              <a:buFontTx/>
              <a:buNone/>
              <a:defRPr sz="1000" b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 Copyright Bundesdruckerei GmbH                                    The German </a:t>
            </a:r>
            <a:r>
              <a:rPr lang="de-DE" err="1"/>
              <a:t>eID</a:t>
            </a:r>
            <a:r>
              <a:rPr lang="de-DE"/>
              <a:t> </a:t>
            </a:r>
            <a:r>
              <a:rPr lang="de-DE" err="1"/>
              <a:t>Documents</a:t>
            </a:r>
            <a:r>
              <a:rPr lang="de-DE"/>
              <a:t>    </a:t>
            </a:r>
            <a:fld id="{A03C02F2-98A9-4E04-AB54-D99C4BB574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251082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01FE9-8E3E-42D2-9AD5-EBCC36353CE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20975549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5CC9B-FBCB-4E2B-867E-B4E37AC21A9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85427648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Geneva, Switzerland, 15-16 September 2014</a:t>
            </a:r>
          </a:p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9DD856-1D2C-44A1-A474-217DA9F6396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29930436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4032250" cy="287338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E1B28D-E8F6-4888-9D5A-0CFF8B87D48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04813387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Geneva, Switzerland, 15-16 September 2014</a:t>
            </a:r>
          </a:p>
          <a:p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356BB8-5C11-4B2C-9D58-FEE30475075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56698177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4EB32-4172-409C-A80B-ADE09576A7D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15562101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C972C-22B2-4B97-9A98-34308884CEC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2107806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Geneva, Switzerland, 15-16 September 2014</a:t>
            </a:r>
          </a:p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CE0F3E-D67E-47F6-A8C2-C9C6D3B1A70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77726193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15-16 September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DAE608-FFF2-4409-8B63-B9697A29367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2" r:id="rId2"/>
    <p:sldLayoutId id="2147484143" r:id="rId3"/>
    <p:sldLayoutId id="2147484149" r:id="rId4"/>
    <p:sldLayoutId id="2147484150" r:id="rId5"/>
    <p:sldLayoutId id="2147484151" r:id="rId6"/>
    <p:sldLayoutId id="2147484144" r:id="rId7"/>
    <p:sldLayoutId id="2147484145" r:id="rId8"/>
    <p:sldLayoutId id="2147484152" r:id="rId9"/>
    <p:sldLayoutId id="2147484146" r:id="rId10"/>
    <p:sldLayoutId id="2147484147" r:id="rId11"/>
    <p:sldLayoutId id="2147484153" r:id="rId12"/>
    <p:sldLayoutId id="2147484155" r:id="rId13"/>
    <p:sldLayoutId id="2147484157" r:id="rId14"/>
  </p:sldLayoutIdLst>
  <p:transition>
    <p:circl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8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8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mailto:Walter.Fumy@bdr.d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c1sc27.din.de/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jtc1sc27.din.de/sbe/SD7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jtc1sc27.din.de/sbe/SD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o.org/iso/home/standards_development/list_of_iso_technical_committees/iso_technical_committee.htm?commid=45306" TargetMode="External"/><Relationship Id="rId5" Type="http://schemas.openxmlformats.org/officeDocument/2006/relationships/hyperlink" Target="http://www.jtc1sc27.din.de/sbe/SD12" TargetMode="External"/><Relationship Id="rId4" Type="http://schemas.openxmlformats.org/officeDocument/2006/relationships/hyperlink" Target="http://www.jtc1sc27.din.de/sbe/SD1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O/IEC_JTC_1/SC_2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so.org/iso/home/standards_development/list_of_iso_technical_committees/iso_technical_committee.htm?commid=31377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so.org/iso/home/standards_development/list_of_iso_technical_committees/iso_technical_committee.htm?commid=4514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Univers" pitchFamily="34" charset="0"/>
              </a:rPr>
              <a:t>Geneva, Switzerland, 15-16 September 2014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de-DE" sz="3600" dirty="0" smtClean="0"/>
              <a:t>ISO </a:t>
            </a:r>
            <a:r>
              <a:rPr lang="de-DE" sz="3600" dirty="0"/>
              <a:t>Security </a:t>
            </a:r>
            <a:r>
              <a:rPr lang="de-DE" sz="3600" dirty="0" err="1" smtClean="0"/>
              <a:t>Standardization</a:t>
            </a:r>
            <a:r>
              <a:rPr lang="de-DE" sz="3600" dirty="0" smtClean="0"/>
              <a:t> News </a:t>
            </a:r>
            <a:endParaRPr lang="en-US" altLang="en-US" sz="3600" dirty="0" smtClean="0"/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655762"/>
          </a:xfrm>
        </p:spPr>
        <p:txBody>
          <a:bodyPr/>
          <a:lstStyle/>
          <a:p>
            <a:r>
              <a:rPr lang="en-GB" sz="2000" b="1" dirty="0" err="1"/>
              <a:t>Dr.</a:t>
            </a:r>
            <a:r>
              <a:rPr lang="en-GB" sz="2000" b="1" dirty="0"/>
              <a:t> Walter Fumy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Chief Scientist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err="1"/>
              <a:t>Bundesdruckerei</a:t>
            </a:r>
            <a:r>
              <a:rPr lang="en-GB" sz="2000" dirty="0"/>
              <a:t> GmbH, </a:t>
            </a:r>
            <a:r>
              <a:rPr lang="en-GB" sz="2000" dirty="0" smtClean="0"/>
              <a:t>Germany</a:t>
            </a:r>
            <a:br>
              <a:rPr lang="en-GB" sz="2000" dirty="0" smtClean="0"/>
            </a:br>
            <a:r>
              <a:rPr lang="en-US" sz="1800" dirty="0">
                <a:hlinkClick r:id="rId5"/>
              </a:rPr>
              <a:t>Walter.Fumy@bdr.de</a:t>
            </a:r>
            <a:endParaRPr lang="en-GB" sz="2000" dirty="0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de-DE" sz="2400" b="1" dirty="0">
                <a:solidFill>
                  <a:schemeClr val="bg2"/>
                </a:solidFill>
              </a:rPr>
              <a:t>ITU Workshop on “ICT Security Standardization</a:t>
            </a:r>
            <a:br>
              <a:rPr lang="en-US" altLang="de-DE" sz="2400" b="1" dirty="0">
                <a:solidFill>
                  <a:schemeClr val="bg2"/>
                </a:solidFill>
              </a:rPr>
            </a:br>
            <a:r>
              <a:rPr lang="en-US" altLang="de-DE" sz="2400" b="1" dirty="0">
                <a:solidFill>
                  <a:schemeClr val="bg2"/>
                </a:solidFill>
              </a:rPr>
              <a:t>for Developing Countries”</a:t>
            </a:r>
          </a:p>
          <a:p>
            <a:pPr algn="ctr">
              <a:lnSpc>
                <a:spcPct val="80000"/>
              </a:lnSpc>
            </a:pPr>
            <a:endParaRPr lang="en-US" altLang="de-DE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de-DE" sz="1800" b="1" dirty="0">
                <a:solidFill>
                  <a:srgbClr val="22228B"/>
                </a:solidFill>
              </a:rPr>
              <a:t>(Geneva, Switzerland, 15-16 September 2014)</a:t>
            </a:r>
            <a:endParaRPr lang="en-US" altLang="de-DE" sz="1800" b="1" dirty="0">
              <a:solidFill>
                <a:schemeClr val="bg2"/>
              </a:solidFill>
            </a:endParaRPr>
          </a:p>
        </p:txBody>
      </p:sp>
      <p:sp>
        <p:nvSpPr>
          <p:cNvPr id="8198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199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0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1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8203" name="Picture 16" descr="ITUse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7161461" y="44624"/>
            <a:ext cx="194704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 27  Organization</a:t>
            </a:r>
          </a:p>
        </p:txBody>
      </p:sp>
      <p:sp>
        <p:nvSpPr>
          <p:cNvPr id="22531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35825" y="3240088"/>
            <a:ext cx="1765300" cy="2141537"/>
          </a:xfrm>
          <a:prstGeom prst="bevel">
            <a:avLst>
              <a:gd name="adj" fmla="val 4296"/>
            </a:avLst>
          </a:prstGeom>
          <a:gradFill rotWithShape="1">
            <a:gsLst>
              <a:gs pos="0">
                <a:srgbClr val="B7B7B7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 anchorCtr="1"/>
          <a:lstStyle/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dirty="0">
                <a:solidFill>
                  <a:srgbClr val="0000FF"/>
                </a:solidFill>
              </a:rPr>
              <a:t>Working Group 5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de-DE" sz="1400" i="1" dirty="0"/>
              <a:t>Identity </a:t>
            </a:r>
            <a:r>
              <a:rPr lang="de-DE" sz="1400" i="1" dirty="0" err="1"/>
              <a:t>management</a:t>
            </a:r>
            <a:r>
              <a:rPr lang="de-DE" sz="1400" i="1" dirty="0"/>
              <a:t> </a:t>
            </a:r>
            <a:br>
              <a:rPr lang="de-DE" sz="1400" i="1" dirty="0"/>
            </a:br>
            <a:r>
              <a:rPr lang="de-DE" sz="1400" i="1" dirty="0" err="1"/>
              <a:t>and</a:t>
            </a:r>
            <a:r>
              <a:rPr lang="de-DE" sz="1400" i="1" dirty="0"/>
              <a:t> </a:t>
            </a:r>
            <a:r>
              <a:rPr lang="de-DE" sz="1400" i="1" dirty="0" err="1"/>
              <a:t>privacy</a:t>
            </a:r>
            <a:r>
              <a:rPr lang="de-DE" sz="1400" i="1" dirty="0"/>
              <a:t> </a:t>
            </a:r>
            <a:r>
              <a:rPr lang="de-DE" sz="1400" i="1" dirty="0" err="1"/>
              <a:t>technologies</a:t>
            </a:r>
            <a:r>
              <a:rPr lang="en-US" sz="1400" dirty="0"/>
              <a:t> 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 dirty="0"/>
              <a:t>Convener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 dirty="0" smtClean="0"/>
              <a:t>Mr. </a:t>
            </a:r>
            <a:r>
              <a:rPr lang="en-US" sz="1400" i="1" dirty="0" err="1" smtClean="0"/>
              <a:t>Rannenberg</a:t>
            </a:r>
            <a:endParaRPr lang="en-US" sz="1400" i="1" dirty="0"/>
          </a:p>
        </p:txBody>
      </p:sp>
      <p:sp>
        <p:nvSpPr>
          <p:cNvPr id="22532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72113" y="3240088"/>
            <a:ext cx="1765300" cy="2141537"/>
          </a:xfrm>
          <a:prstGeom prst="bevel">
            <a:avLst>
              <a:gd name="adj" fmla="val 4296"/>
            </a:avLst>
          </a:prstGeom>
          <a:gradFill rotWithShape="1">
            <a:gsLst>
              <a:gs pos="0">
                <a:srgbClr val="B7B7B7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 anchorCtr="1"/>
          <a:lstStyle/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>
                <a:solidFill>
                  <a:srgbClr val="0000FF"/>
                </a:solidFill>
              </a:rPr>
              <a:t>Working Group 4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/>
              <a:t>Security </a:t>
            </a:r>
            <a:r>
              <a:rPr lang="de-DE" sz="1400" i="1"/>
              <a:t>controls and services</a:t>
            </a:r>
            <a:br>
              <a:rPr lang="de-DE" sz="1400" i="1"/>
            </a:br>
            <a:r>
              <a:rPr lang="de-DE" sz="1400" i="1"/>
              <a:t/>
            </a:r>
            <a:br>
              <a:rPr lang="de-DE" sz="1400" i="1"/>
            </a:br>
            <a:endParaRPr lang="en-US" sz="1400"/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/>
              <a:t>Convener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/>
              <a:t>Mr. J. Amsenga</a:t>
            </a:r>
          </a:p>
        </p:txBody>
      </p:sp>
      <p:sp>
        <p:nvSpPr>
          <p:cNvPr id="22533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08400" y="3240088"/>
            <a:ext cx="1765300" cy="2141537"/>
          </a:xfrm>
          <a:prstGeom prst="bevel">
            <a:avLst>
              <a:gd name="adj" fmla="val 4296"/>
            </a:avLst>
          </a:prstGeom>
          <a:gradFill rotWithShape="1">
            <a:gsLst>
              <a:gs pos="0">
                <a:srgbClr val="B7B7B7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 anchorCtr="1"/>
          <a:lstStyle/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dirty="0">
                <a:solidFill>
                  <a:srgbClr val="0000FF"/>
                </a:solidFill>
              </a:rPr>
              <a:t>Working Group 3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 dirty="0"/>
              <a:t>Security </a:t>
            </a:r>
            <a:r>
              <a:rPr lang="en-US" sz="1400" i="1" dirty="0" smtClean="0"/>
              <a:t>evaluation, testing and specification</a:t>
            </a:r>
            <a:endParaRPr lang="en-US" sz="1400" dirty="0"/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 dirty="0"/>
              <a:t>Convener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 dirty="0"/>
              <a:t>Mr. M. </a:t>
            </a:r>
            <a:r>
              <a:rPr lang="en-US" sz="1400" i="1" dirty="0" err="1"/>
              <a:t>Bañón</a:t>
            </a:r>
            <a:endParaRPr lang="en-US" sz="1400" i="1" dirty="0"/>
          </a:p>
        </p:txBody>
      </p:sp>
      <p:sp>
        <p:nvSpPr>
          <p:cNvPr id="2253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44688" y="3240088"/>
            <a:ext cx="1765300" cy="2141537"/>
          </a:xfrm>
          <a:prstGeom prst="bevel">
            <a:avLst>
              <a:gd name="adj" fmla="val 4296"/>
            </a:avLst>
          </a:prstGeom>
          <a:gradFill rotWithShape="1">
            <a:gsLst>
              <a:gs pos="0">
                <a:srgbClr val="B7B7B7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 anchorCtr="1"/>
          <a:lstStyle/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>
                <a:solidFill>
                  <a:srgbClr val="0000FF"/>
                </a:solidFill>
              </a:rPr>
              <a:t>Working Group 2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/>
              <a:t>Cryptography and security mechanisms</a:t>
            </a:r>
            <a:br>
              <a:rPr lang="en-US" sz="1400" i="1"/>
            </a:br>
            <a:endParaRPr lang="en-US" sz="1400"/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/>
              <a:t>Convener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/>
              <a:t>Mr. </a:t>
            </a:r>
            <a:r>
              <a:rPr lang="en-GB" sz="1400" i="1"/>
              <a:t>T. Chikazawa</a:t>
            </a:r>
            <a:endParaRPr lang="en-US" sz="1400" i="1"/>
          </a:p>
        </p:txBody>
      </p:sp>
      <p:sp>
        <p:nvSpPr>
          <p:cNvPr id="22535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9388" y="3240088"/>
            <a:ext cx="1765300" cy="2141537"/>
          </a:xfrm>
          <a:prstGeom prst="bevel">
            <a:avLst>
              <a:gd name="adj" fmla="val 4296"/>
            </a:avLst>
          </a:prstGeom>
          <a:gradFill rotWithShape="1">
            <a:gsLst>
              <a:gs pos="0">
                <a:srgbClr val="B7B7B7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 anchorCtr="1"/>
          <a:lstStyle/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dirty="0">
                <a:solidFill>
                  <a:srgbClr val="0000FF"/>
                </a:solidFill>
              </a:rPr>
              <a:t>Working Group 1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 dirty="0"/>
              <a:t>Information security management systems</a:t>
            </a:r>
            <a:endParaRPr lang="en-US" sz="1400" dirty="0"/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 dirty="0"/>
              <a:t>Convener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400" i="1" dirty="0"/>
              <a:t>Mr. T. Humphreys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1312863" y="1727200"/>
            <a:ext cx="4662487" cy="1447800"/>
          </a:xfrm>
          <a:prstGeom prst="bevel">
            <a:avLst>
              <a:gd name="adj" fmla="val 4296"/>
            </a:avLst>
          </a:prstGeom>
          <a:gradFill rotWithShape="1">
            <a:gsLst>
              <a:gs pos="0">
                <a:srgbClr val="B7B7B7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 anchorCtr="1"/>
          <a:lstStyle/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600">
                <a:solidFill>
                  <a:srgbClr val="0000FF"/>
                </a:solidFill>
              </a:rPr>
              <a:t>ISO/IEC JTC 1/SC 27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600" i="1"/>
              <a:t>IT Security techniques</a:t>
            </a:r>
            <a:endParaRPr lang="en-US" sz="1600"/>
          </a:p>
          <a:p>
            <a:pPr algn="ctr" defTabSz="762000">
              <a:spcBef>
                <a:spcPct val="50000"/>
              </a:spcBef>
              <a:buNone/>
            </a:pPr>
            <a:r>
              <a:rPr lang="en-US" sz="1500" i="1"/>
              <a:t>Chair: Mr. W. Fumy </a:t>
            </a:r>
            <a:br>
              <a:rPr lang="en-US" sz="1500" i="1"/>
            </a:br>
            <a:r>
              <a:rPr lang="en-US" sz="1500" i="1"/>
              <a:t>Vice-Chair: Ms. M. De Soete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038850" y="1727200"/>
            <a:ext cx="1765300" cy="1449388"/>
          </a:xfrm>
          <a:prstGeom prst="bevel">
            <a:avLst>
              <a:gd name="adj" fmla="val 4296"/>
            </a:avLst>
          </a:prstGeom>
          <a:gradFill rotWithShape="1">
            <a:gsLst>
              <a:gs pos="0">
                <a:srgbClr val="B7B7B7"/>
              </a:gs>
              <a:gs pos="100000">
                <a:srgbClr val="DDDDD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 anchorCtr="1"/>
          <a:lstStyle/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600" dirty="0">
                <a:solidFill>
                  <a:srgbClr val="0000FF"/>
                </a:solidFill>
              </a:rPr>
              <a:t>SC 27 Secretariat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600" dirty="0"/>
              <a:t>DIN</a:t>
            </a:r>
          </a:p>
          <a:p>
            <a:pPr algn="ctr" defTabSz="762000" eaLnBrk="0" hangingPunct="0">
              <a:spcBef>
                <a:spcPct val="20000"/>
              </a:spcBef>
              <a:buNone/>
            </a:pPr>
            <a:r>
              <a:rPr lang="en-US" sz="1500" i="1" dirty="0" smtClean="0"/>
              <a:t>Ms</a:t>
            </a:r>
            <a:r>
              <a:rPr lang="en-US" sz="1500" i="1" dirty="0"/>
              <a:t>. K. </a:t>
            </a:r>
            <a:r>
              <a:rPr lang="en-US" sz="1500" i="1" dirty="0" err="1"/>
              <a:t>Passia</a:t>
            </a:r>
            <a:r>
              <a:rPr lang="en-US" sz="1400" dirty="0"/>
              <a:t> </a:t>
            </a:r>
            <a:endParaRPr lang="en-US" sz="1500" i="1" dirty="0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372200" y="5475288"/>
            <a:ext cx="24495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 marL="182563" indent="-1825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>
                <a:hlinkClick r:id="rId3"/>
              </a:rPr>
              <a:t>http://www.jtc1sc27.din.de/en</a:t>
            </a:r>
            <a:endParaRPr lang="de-DE" sz="1400" dirty="0"/>
          </a:p>
        </p:txBody>
      </p:sp>
      <p:grpSp>
        <p:nvGrpSpPr>
          <p:cNvPr id="22539" name="Gruppieren 14"/>
          <p:cNvGrpSpPr>
            <a:grpSpLocks/>
          </p:cNvGrpSpPr>
          <p:nvPr/>
        </p:nvGrpSpPr>
        <p:grpSpPr bwMode="auto">
          <a:xfrm>
            <a:off x="6837363" y="49213"/>
            <a:ext cx="2181225" cy="809625"/>
            <a:chOff x="6836735" y="38462"/>
            <a:chExt cx="2181997" cy="810403"/>
          </a:xfrm>
        </p:grpSpPr>
        <p:sp>
          <p:nvSpPr>
            <p:cNvPr id="22540" name="Rechteck 15"/>
            <p:cNvSpPr>
              <a:spLocks noChangeArrowheads="1"/>
            </p:cNvSpPr>
            <p:nvPr/>
          </p:nvSpPr>
          <p:spPr bwMode="auto">
            <a:xfrm>
              <a:off x="6836735" y="91627"/>
              <a:ext cx="2181997" cy="757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541" name="Group 17"/>
            <p:cNvGrpSpPr>
              <a:grpSpLocks/>
            </p:cNvGrpSpPr>
            <p:nvPr/>
          </p:nvGrpSpPr>
          <p:grpSpPr bwMode="auto">
            <a:xfrm>
              <a:off x="8136082" y="38462"/>
              <a:ext cx="882650" cy="757238"/>
              <a:chOff x="0" y="3588"/>
              <a:chExt cx="768" cy="732"/>
            </a:xfrm>
          </p:grpSpPr>
          <p:pic>
            <p:nvPicPr>
              <p:cNvPr id="2254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88"/>
                <a:ext cx="7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3" name="Picture 19" descr="Sample2 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08"/>
                <a:ext cx="768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6909379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8" y="1556792"/>
            <a:ext cx="9164450" cy="47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 27 Members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8" y="1196752"/>
            <a:ext cx="8858654" cy="5400600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+mn-lt"/>
                <a:cs typeface="Palatino Linotype"/>
              </a:rPr>
              <a:t>P-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  <a:cs typeface="Palatino Linotype"/>
              </a:rPr>
              <a:t>members</a:t>
            </a:r>
            <a:r>
              <a:rPr lang="en-US" sz="2000" b="0" dirty="0" smtClean="0">
                <a:solidFill>
                  <a:srgbClr val="0070C0"/>
                </a:solidFill>
                <a:latin typeface="+mn-lt"/>
                <a:cs typeface="Palatino Linotype"/>
              </a:rPr>
              <a:t> (voting) </a:t>
            </a:r>
            <a:endParaRPr lang="en-GB" sz="2000" b="0" dirty="0">
              <a:solidFill>
                <a:srgbClr val="0070C0"/>
              </a:solidFill>
              <a:latin typeface="+mn-lt"/>
              <a:cs typeface="Palatino Linotype"/>
            </a:endParaRPr>
          </a:p>
          <a:p>
            <a:pPr marL="0" indent="0">
              <a:buNone/>
            </a:pPr>
            <a:r>
              <a:rPr lang="en-US" sz="2000" b="0" dirty="0" smtClean="0">
                <a:solidFill>
                  <a:srgbClr val="0070C0"/>
                </a:solidFill>
                <a:latin typeface="+mn-lt"/>
                <a:cs typeface="Palatino Linotype"/>
              </a:rPr>
              <a:t>Algeria, Argentina, Australia, Austria, Belgium, Brazil, Canada, China, Côte-d'Ivoire, Cyprus, Czech Republic, Denmark, Estonia, Finland, France, Germany, India, Italy, Ireland, Israel, Jamaica, Japan, Kazakhstan, Kenya, Rep. of Korea, Luxembourg, Rep. of Macedonia, Malaysia, Mauritius, Mexico, </a:t>
            </a:r>
            <a:r>
              <a:rPr lang="en-US" sz="2000" b="0" dirty="0" smtClean="0">
                <a:solidFill>
                  <a:srgbClr val="0070C0"/>
                </a:solidFill>
                <a:latin typeface="+mn-lt"/>
                <a:cs typeface="Palatino Linotype"/>
              </a:rPr>
              <a:t>The </a:t>
            </a:r>
            <a:r>
              <a:rPr lang="en-US" sz="2000" b="0" dirty="0" smtClean="0">
                <a:solidFill>
                  <a:srgbClr val="0070C0"/>
                </a:solidFill>
                <a:latin typeface="+mn-lt"/>
                <a:cs typeface="Palatino Linotype"/>
              </a:rPr>
              <a:t>Netherlands, New Zealand, Norway, Peru, Poland, Romania, Russian Federation, Singapore, Slovakia, Slovenia, South Africa, Spain, Sri Lanka, Sweden, Switzerland, Thailand, Ukraine, United Arab Emirates, United Kingdom, United States of America, Uruguay</a:t>
            </a:r>
            <a:r>
              <a:rPr lang="en-GB" sz="2000" b="0" dirty="0" smtClean="0">
                <a:solidFill>
                  <a:srgbClr val="0070C0"/>
                </a:solidFill>
                <a:latin typeface="+mn-lt"/>
                <a:cs typeface="Palatino Linotype"/>
              </a:rPr>
              <a:t> </a:t>
            </a:r>
            <a:r>
              <a:rPr lang="en-US" sz="2000" b="0" i="1" dirty="0" smtClean="0">
                <a:solidFill>
                  <a:srgbClr val="0070C0"/>
                </a:solidFill>
                <a:latin typeface="+mn-lt"/>
                <a:cs typeface="Palatino Linotype"/>
              </a:rPr>
              <a:t>(total</a:t>
            </a:r>
            <a:r>
              <a:rPr lang="en-US" sz="2000" b="0" i="1" dirty="0">
                <a:solidFill>
                  <a:srgbClr val="0070C0"/>
                </a:solidFill>
                <a:latin typeface="+mn-lt"/>
                <a:cs typeface="Palatino Linotype"/>
              </a:rPr>
              <a:t>: </a:t>
            </a:r>
            <a:r>
              <a:rPr lang="en-US" sz="2000" b="0" i="1" dirty="0" smtClean="0">
                <a:solidFill>
                  <a:srgbClr val="0070C0"/>
                </a:solidFill>
                <a:latin typeface="+mn-lt"/>
                <a:cs typeface="Palatino Linotype"/>
              </a:rPr>
              <a:t>52)</a:t>
            </a:r>
            <a:endParaRPr lang="en-GB" sz="2000" b="0" i="1" dirty="0">
              <a:solidFill>
                <a:srgbClr val="0070C0"/>
              </a:solidFill>
              <a:latin typeface="+mn-lt"/>
              <a:cs typeface="Palatino Linotype"/>
            </a:endParaRPr>
          </a:p>
          <a:p>
            <a:pPr marL="0" indent="0">
              <a:buNone/>
            </a:pPr>
            <a:endParaRPr lang="en-US" sz="2000" b="0" dirty="0" smtClean="0">
              <a:solidFill>
                <a:schemeClr val="accent4">
                  <a:lumMod val="50000"/>
                </a:schemeClr>
              </a:solidFill>
              <a:latin typeface="+mn-lt"/>
              <a:cs typeface="Palatino Linotype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-members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 </a:t>
            </a:r>
            <a:r>
              <a:rPr lang="en-US" sz="2000" b="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(observing)</a:t>
            </a:r>
            <a:endParaRPr lang="en-GB" sz="2000" b="0" dirty="0">
              <a:solidFill>
                <a:schemeClr val="accent4">
                  <a:lumMod val="50000"/>
                </a:schemeClr>
              </a:solidFill>
              <a:latin typeface="+mn-lt"/>
              <a:cs typeface="Palatino Linotype"/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Belarus, Bosnia and Herzegovina, Costa Rica, El Salvador , Ghana, Hong Kong, Hungary, Iceland, Indonesia, Islamic Rep. of </a:t>
            </a:r>
            <a:r>
              <a:rPr lang="en-US" sz="2000" b="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Iran, 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Lithuania,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Palatino Linotype"/>
              </a:rPr>
              <a:t>Morocco,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Palatino Linotype"/>
              </a:rPr>
              <a:t>Po</a:t>
            </a:r>
            <a:r>
              <a:rPr lang="en-US" sz="2000" b="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rtugal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, Saudi </a:t>
            </a:r>
            <a:r>
              <a:rPr lang="en-US" sz="2000" b="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Arabia, Serbia</a:t>
            </a:r>
            <a:r>
              <a:rPr lang="en-US" sz="2000" b="0" dirty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, State of Palestine, Swaziland, Turkey </a:t>
            </a:r>
            <a:r>
              <a:rPr lang="en-US" sz="2000" b="0" i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(total</a:t>
            </a:r>
            <a:r>
              <a:rPr lang="en-US" sz="2000" b="0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: </a:t>
            </a:r>
            <a:r>
              <a:rPr lang="en-US" sz="2000" b="0" i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Palatino Linotype"/>
              </a:rPr>
              <a:t>18)</a:t>
            </a:r>
            <a:endParaRPr lang="en-GB" sz="2000" b="0" i="1" dirty="0">
              <a:solidFill>
                <a:schemeClr val="accent4">
                  <a:lumMod val="50000"/>
                </a:schemeClr>
              </a:solidFill>
              <a:latin typeface="+mn-lt"/>
              <a:cs typeface="Palatino Linotype"/>
            </a:endParaRPr>
          </a:p>
          <a:p>
            <a:endParaRPr lang="en-US" sz="1050" b="0" dirty="0">
              <a:latin typeface="+mn-lt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8226425" y="38100"/>
            <a:ext cx="882650" cy="757238"/>
            <a:chOff x="0" y="3588"/>
            <a:chExt cx="768" cy="732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Sample2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8"/>
              <a:ext cx="768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638901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err="1" smtClean="0"/>
              <a:t>Recent</a:t>
            </a:r>
            <a:r>
              <a:rPr lang="de-DE" altLang="de-DE" sz="2800" dirty="0" smtClean="0"/>
              <a:t> </a:t>
            </a:r>
            <a:r>
              <a:rPr lang="de-DE" altLang="de-DE" sz="2800" dirty="0" smtClean="0"/>
              <a:t>Publications</a:t>
            </a:r>
            <a:br>
              <a:rPr lang="de-DE" altLang="de-DE" sz="2800" dirty="0" smtClean="0"/>
            </a:br>
            <a:r>
              <a:rPr lang="de-DE" altLang="de-DE" sz="2000" b="0" i="1" dirty="0" err="1" smtClean="0"/>
              <a:t>include</a:t>
            </a:r>
            <a:endParaRPr lang="de-DE" altLang="de-DE" b="0" i="1" dirty="0" smtClean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287338" lvl="1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ISO/IEC </a:t>
            </a:r>
            <a:r>
              <a:rPr lang="de-DE" sz="2000" dirty="0" smtClean="0"/>
              <a:t>24759: Test </a:t>
            </a:r>
            <a:r>
              <a:rPr lang="de-DE" sz="2000" dirty="0" err="1"/>
              <a:t>requirements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cryptographic</a:t>
            </a:r>
            <a:r>
              <a:rPr lang="de-DE" sz="2000" dirty="0"/>
              <a:t> </a:t>
            </a:r>
            <a:r>
              <a:rPr lang="de-DE" sz="2000" dirty="0" err="1" smtClean="0"/>
              <a:t>modules</a:t>
            </a:r>
            <a:r>
              <a:rPr lang="en-US" sz="2000" dirty="0"/>
              <a:t> (2</a:t>
            </a:r>
            <a:r>
              <a:rPr lang="en-US" sz="2000" baseline="30000" dirty="0"/>
              <a:t>nd</a:t>
            </a:r>
            <a:r>
              <a:rPr lang="en-US" sz="2000" dirty="0"/>
              <a:t> ed</a:t>
            </a:r>
            <a:r>
              <a:rPr lang="en-US" sz="2000" dirty="0" smtClean="0"/>
              <a:t>.)</a:t>
            </a:r>
          </a:p>
          <a:p>
            <a:pPr marL="287338" lvl="1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ISO/IEC 27001: Information security management systems – Requirements (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</a:t>
            </a:r>
            <a:r>
              <a:rPr lang="en-US" sz="2000" dirty="0"/>
              <a:t>.)</a:t>
            </a:r>
          </a:p>
          <a:p>
            <a:pPr marL="287338" lvl="1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ISO/IEC 27002: </a:t>
            </a:r>
            <a:r>
              <a:rPr lang="en-US" altLang="de-DE" sz="2000" dirty="0"/>
              <a:t>C</a:t>
            </a:r>
            <a:r>
              <a:rPr lang="en-GB" altLang="de-DE" sz="2000" dirty="0"/>
              <a:t>ode of practice for information security management </a:t>
            </a:r>
            <a:r>
              <a:rPr lang="en-US" sz="2000" dirty="0"/>
              <a:t>(2</a:t>
            </a:r>
            <a:r>
              <a:rPr lang="en-US" sz="2000" baseline="30000" dirty="0"/>
              <a:t>nd</a:t>
            </a:r>
            <a:r>
              <a:rPr lang="en-US" sz="2000" dirty="0"/>
              <a:t> ed.)</a:t>
            </a:r>
            <a:endParaRPr lang="de-DE" sz="2000" dirty="0"/>
          </a:p>
          <a:p>
            <a:pPr marL="287338" lvl="1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ITU-T Recommendation X.1054 | ISO/IEC 27014: Governance of information security </a:t>
            </a:r>
            <a:endParaRPr lang="de-DE" sz="2000" dirty="0"/>
          </a:p>
          <a:p>
            <a:pPr marL="287338" lvl="1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ISO/IEC 27018: Code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practice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protection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personally</a:t>
            </a:r>
            <a:r>
              <a:rPr lang="de-DE" sz="2000" dirty="0"/>
              <a:t> </a:t>
            </a:r>
            <a:r>
              <a:rPr lang="de-DE" sz="2000" dirty="0" err="1"/>
              <a:t>identifiable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r>
              <a:rPr lang="de-DE" sz="2000" dirty="0"/>
              <a:t> (PII) in </a:t>
            </a:r>
            <a:r>
              <a:rPr lang="de-DE" sz="2000" dirty="0" err="1"/>
              <a:t>public</a:t>
            </a:r>
            <a:r>
              <a:rPr lang="de-DE" sz="2000" dirty="0"/>
              <a:t> 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287338" lvl="1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ISO/IEC 27033: Network security </a:t>
            </a:r>
            <a:br>
              <a:rPr lang="en-US" sz="2000" dirty="0"/>
            </a:br>
            <a:r>
              <a:rPr lang="en-US" sz="2000" dirty="0"/>
              <a:t>— </a:t>
            </a:r>
            <a:r>
              <a:rPr lang="de-DE" sz="2000" dirty="0" smtClean="0"/>
              <a:t>Part </a:t>
            </a:r>
            <a:r>
              <a:rPr lang="de-DE" sz="2000" dirty="0"/>
              <a:t>4: </a:t>
            </a:r>
            <a:r>
              <a:rPr lang="de-DE" sz="2000" dirty="0" err="1"/>
              <a:t>Securing</a:t>
            </a:r>
            <a:r>
              <a:rPr lang="de-DE" sz="2000" dirty="0"/>
              <a:t> </a:t>
            </a:r>
            <a:r>
              <a:rPr lang="de-DE" sz="2000" dirty="0" err="1"/>
              <a:t>communications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networks</a:t>
            </a:r>
            <a:r>
              <a:rPr lang="de-DE" sz="2000" dirty="0"/>
              <a:t>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security</a:t>
            </a:r>
            <a:r>
              <a:rPr lang="de-DE" sz="2000" dirty="0"/>
              <a:t> </a:t>
            </a:r>
            <a:r>
              <a:rPr lang="de-DE" sz="2000" dirty="0" err="1" smtClean="0"/>
              <a:t>gateways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dirty="0" smtClean="0"/>
              <a:t>—</a:t>
            </a:r>
            <a:r>
              <a:rPr lang="en-US" sz="2000" b="0" dirty="0" smtClean="0"/>
              <a:t> </a:t>
            </a:r>
            <a:r>
              <a:rPr lang="en-US" sz="2000" b="0" dirty="0"/>
              <a:t>Part 5: Securing communications across networks using Virtual Private Networks (VPNs</a:t>
            </a:r>
            <a:r>
              <a:rPr lang="en-US" sz="2000" b="0" dirty="0" smtClean="0"/>
              <a:t>)</a:t>
            </a:r>
            <a:endParaRPr lang="en-US" sz="2000" b="0" dirty="0" smtClean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226425" y="38100"/>
            <a:ext cx="882650" cy="757238"/>
            <a:chOff x="0" y="3588"/>
            <a:chExt cx="768" cy="73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ample2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8"/>
              <a:ext cx="768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29077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err="1" smtClean="0"/>
              <a:t>Recent</a:t>
            </a:r>
            <a:r>
              <a:rPr lang="de-DE" altLang="de-DE" sz="2800" dirty="0" smtClean="0"/>
              <a:t> </a:t>
            </a:r>
            <a:r>
              <a:rPr lang="de-DE" altLang="de-DE" sz="2800" dirty="0" smtClean="0"/>
              <a:t>Publications</a:t>
            </a:r>
            <a:br>
              <a:rPr lang="de-DE" altLang="de-DE" sz="2800" dirty="0" smtClean="0"/>
            </a:br>
            <a:r>
              <a:rPr lang="de-DE" altLang="de-DE" sz="2000" b="0" i="1" dirty="0" smtClean="0"/>
              <a:t>(</a:t>
            </a:r>
            <a:r>
              <a:rPr lang="de-DE" altLang="de-DE" sz="2000" b="0" i="1" dirty="0" err="1" smtClean="0"/>
              <a:t>continued</a:t>
            </a:r>
            <a:r>
              <a:rPr lang="de-DE" altLang="de-DE" sz="2000" b="0" i="1" dirty="0" smtClean="0"/>
              <a:t>)</a:t>
            </a:r>
            <a:endParaRPr lang="de-DE" altLang="de-DE" dirty="0" smtClean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lvl="1" indent="-28575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ISO/IEC </a:t>
            </a:r>
            <a:r>
              <a:rPr lang="en-US" sz="2000" dirty="0" smtClean="0">
                <a:solidFill>
                  <a:srgbClr val="0070C0"/>
                </a:solidFill>
              </a:rPr>
              <a:t>20008: Anonymous </a:t>
            </a:r>
            <a:r>
              <a:rPr lang="en-US" sz="2000" dirty="0">
                <a:solidFill>
                  <a:srgbClr val="0070C0"/>
                </a:solidFill>
              </a:rPr>
              <a:t>digital signatures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— </a:t>
            </a:r>
            <a:r>
              <a:rPr lang="en-US" sz="2000" dirty="0">
                <a:solidFill>
                  <a:srgbClr val="0070C0"/>
                </a:solidFill>
              </a:rPr>
              <a:t>Part 1: </a:t>
            </a:r>
            <a:r>
              <a:rPr lang="en-US" sz="2000" dirty="0" smtClean="0">
                <a:solidFill>
                  <a:srgbClr val="0070C0"/>
                </a:solidFill>
              </a:rPr>
              <a:t>General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— </a:t>
            </a:r>
            <a:r>
              <a:rPr lang="en-US" sz="2000" dirty="0">
                <a:solidFill>
                  <a:srgbClr val="0070C0"/>
                </a:solidFill>
              </a:rPr>
              <a:t>Part 2: Mechanisms using a group public key </a:t>
            </a:r>
          </a:p>
          <a:p>
            <a:pPr marL="287338" lvl="1" indent="-28575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ISO/IEC </a:t>
            </a:r>
            <a:r>
              <a:rPr lang="en-US" sz="2000" dirty="0" smtClean="0">
                <a:solidFill>
                  <a:srgbClr val="0070C0"/>
                </a:solidFill>
              </a:rPr>
              <a:t>20009: Anonymous </a:t>
            </a:r>
            <a:r>
              <a:rPr lang="en-US" sz="2000" dirty="0">
                <a:solidFill>
                  <a:srgbClr val="0070C0"/>
                </a:solidFill>
              </a:rPr>
              <a:t>entity authentication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— </a:t>
            </a:r>
            <a:r>
              <a:rPr lang="en-US" sz="2000" dirty="0">
                <a:solidFill>
                  <a:srgbClr val="0070C0"/>
                </a:solidFill>
              </a:rPr>
              <a:t>Part 1: </a:t>
            </a:r>
            <a:r>
              <a:rPr lang="en-US" sz="2000" dirty="0" smtClean="0">
                <a:solidFill>
                  <a:srgbClr val="0070C0"/>
                </a:solidFill>
              </a:rPr>
              <a:t>General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— </a:t>
            </a:r>
            <a:r>
              <a:rPr lang="en-US" sz="2000" dirty="0">
                <a:solidFill>
                  <a:srgbClr val="0070C0"/>
                </a:solidFill>
              </a:rPr>
              <a:t>Part 2: Mechanisms based on signatures using a group public key </a:t>
            </a:r>
          </a:p>
          <a:p>
            <a:pPr marL="287338" lvl="1" indent="-28575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ISO/IEC </a:t>
            </a:r>
            <a:r>
              <a:rPr lang="en-US" sz="2000" dirty="0" smtClean="0">
                <a:solidFill>
                  <a:srgbClr val="0070C0"/>
                </a:solidFill>
              </a:rPr>
              <a:t>29192: Lightweight cryptography 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— </a:t>
            </a:r>
            <a:r>
              <a:rPr lang="en-US" sz="2000" dirty="0">
                <a:solidFill>
                  <a:srgbClr val="0070C0"/>
                </a:solidFill>
              </a:rPr>
              <a:t>Part 4: </a:t>
            </a:r>
            <a:r>
              <a:rPr lang="en-US" sz="2000" dirty="0" smtClean="0">
                <a:solidFill>
                  <a:srgbClr val="0070C0"/>
                </a:solidFill>
              </a:rPr>
              <a:t>Mechanisms </a:t>
            </a:r>
            <a:r>
              <a:rPr lang="en-US" sz="2000" dirty="0">
                <a:solidFill>
                  <a:srgbClr val="0070C0"/>
                </a:solidFill>
              </a:rPr>
              <a:t>using asymmetric </a:t>
            </a:r>
            <a:r>
              <a:rPr lang="en-US" sz="2000" dirty="0" smtClean="0">
                <a:solidFill>
                  <a:srgbClr val="0070C0"/>
                </a:solidFill>
              </a:rPr>
              <a:t>techniques</a:t>
            </a:r>
          </a:p>
          <a:p>
            <a:pPr marL="287338" lvl="1" indent="-28575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ISO/IEC 29101: Privacy </a:t>
            </a:r>
            <a:r>
              <a:rPr lang="en-US" sz="2000" dirty="0"/>
              <a:t>architecture framework </a:t>
            </a:r>
          </a:p>
          <a:p>
            <a:pPr marL="287338" lvl="1" indent="-28575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ISO/IEC </a:t>
            </a:r>
            <a:r>
              <a:rPr lang="en-US" sz="2000" dirty="0"/>
              <a:t>29115: Entity authentication assurance </a:t>
            </a:r>
            <a:r>
              <a:rPr lang="en-US" sz="2000" dirty="0" smtClean="0"/>
              <a:t>framework</a:t>
            </a:r>
            <a:endParaRPr lang="de-DE" sz="2000" dirty="0"/>
          </a:p>
          <a:p>
            <a:pPr marL="287338" lvl="1" indent="-28575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000" b="0" dirty="0"/>
          </a:p>
          <a:p>
            <a:pPr marL="287338" lvl="1" indent="-28575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000" b="0" dirty="0"/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endParaRPr lang="de-DE" sz="2000" b="0" dirty="0"/>
          </a:p>
          <a:p>
            <a:pPr>
              <a:spcBef>
                <a:spcPts val="900"/>
              </a:spcBef>
              <a:defRPr/>
            </a:pPr>
            <a:endParaRPr lang="de-DE" sz="20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226425" y="38100"/>
            <a:ext cx="882650" cy="757238"/>
            <a:chOff x="0" y="3588"/>
            <a:chExt cx="768" cy="73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ample2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8"/>
              <a:ext cx="768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568040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36000"/>
          <a:lstStyle/>
          <a:p>
            <a:r>
              <a:rPr lang="de-DE" altLang="de-DE" sz="2800" dirty="0" err="1" smtClean="0"/>
              <a:t>Recently</a:t>
            </a:r>
            <a:r>
              <a:rPr lang="de-DE" altLang="de-DE" sz="2800" dirty="0" smtClean="0"/>
              <a:t> </a:t>
            </a:r>
            <a:r>
              <a:rPr lang="de-DE" altLang="de-DE" sz="2800" dirty="0" err="1"/>
              <a:t>A</a:t>
            </a:r>
            <a:r>
              <a:rPr lang="de-DE" altLang="de-DE" sz="2800" dirty="0" err="1" smtClean="0"/>
              <a:t>pproved</a:t>
            </a:r>
            <a:r>
              <a:rPr lang="de-DE" altLang="de-DE" sz="2800" dirty="0" smtClean="0"/>
              <a:t> </a:t>
            </a: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altLang="de-DE" sz="2800" dirty="0" smtClean="0"/>
              <a:t>New Projects  </a:t>
            </a:r>
            <a:r>
              <a:rPr lang="de-DE" altLang="de-DE" sz="2000" b="0" i="1" dirty="0" err="1" smtClean="0"/>
              <a:t>include</a:t>
            </a:r>
            <a:endParaRPr lang="de-DE" altLang="de-DE" sz="2000" b="0" i="1" dirty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0" dirty="0"/>
              <a:t>ISO/IEC NP 11770-6: Key </a:t>
            </a:r>
            <a:r>
              <a:rPr lang="en-GB" sz="2000" b="0" dirty="0" smtClean="0"/>
              <a:t>management</a:t>
            </a:r>
            <a:br>
              <a:rPr lang="en-GB" sz="2000" b="0" dirty="0" smtClean="0"/>
            </a:br>
            <a:r>
              <a:rPr lang="en-US" sz="2000" dirty="0">
                <a:solidFill>
                  <a:srgbClr val="0070C0"/>
                </a:solidFill>
              </a:rPr>
              <a:t>— </a:t>
            </a:r>
            <a:r>
              <a:rPr lang="en-GB" sz="2000" b="0" dirty="0" smtClean="0"/>
              <a:t>Part </a:t>
            </a:r>
            <a:r>
              <a:rPr lang="en-GB" sz="2000" b="0" dirty="0"/>
              <a:t>6:  Key derivation</a:t>
            </a:r>
            <a:endParaRPr lang="de-DE" sz="20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0" dirty="0"/>
              <a:t>ISO/IEC NP TR 19249: Catalogue of architectural and design principles for secure products, systems, and applications</a:t>
            </a:r>
            <a:endParaRPr lang="de-DE" sz="20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0" dirty="0"/>
              <a:t>ISO/IEC NP 20009-4: Anonymous entity authentication 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US" sz="2000" dirty="0">
                <a:solidFill>
                  <a:srgbClr val="0070C0"/>
                </a:solidFill>
              </a:rPr>
              <a:t>— </a:t>
            </a:r>
            <a:r>
              <a:rPr lang="en-GB" sz="2000" b="0" dirty="0" smtClean="0"/>
              <a:t>Part </a:t>
            </a:r>
            <a:r>
              <a:rPr lang="en-GB" sz="2000" b="0" dirty="0"/>
              <a:t>4: Mechanisms based on weak secrets</a:t>
            </a:r>
            <a:endParaRPr lang="de-DE" sz="20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0" dirty="0"/>
              <a:t>ISO/IEC NP 27009: The use and application of ISO/IEC 27001 for sector/service-specific Third-Party accredited certifications </a:t>
            </a:r>
            <a:endParaRPr lang="de-DE" sz="20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0" dirty="0"/>
              <a:t>ISO/IEC NP 27050: Electronic discovery</a:t>
            </a:r>
            <a:endParaRPr lang="de-DE" sz="2000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ISO/IEC </a:t>
            </a:r>
            <a:r>
              <a:rPr lang="en-GB" sz="2000" dirty="0">
                <a:solidFill>
                  <a:srgbClr val="0070C0"/>
                </a:solidFill>
              </a:rPr>
              <a:t>NP 29151: Code of practice for the protection of personally identifiable </a:t>
            </a:r>
            <a:r>
              <a:rPr lang="en-GB" sz="2000" dirty="0">
                <a:solidFill>
                  <a:srgbClr val="0070C0"/>
                </a:solidFill>
              </a:rPr>
              <a:t>information [ = </a:t>
            </a:r>
            <a:r>
              <a:rPr lang="de-DE" sz="2000" dirty="0">
                <a:solidFill>
                  <a:srgbClr val="0070C0"/>
                </a:solidFill>
              </a:rPr>
              <a:t>ITU-T </a:t>
            </a:r>
            <a:r>
              <a:rPr lang="de-DE" sz="2000" dirty="0" err="1">
                <a:solidFill>
                  <a:srgbClr val="0070C0"/>
                </a:solidFill>
              </a:rPr>
              <a:t>X.gpim</a:t>
            </a:r>
            <a:r>
              <a:rPr lang="de-DE" sz="2000" dirty="0">
                <a:solidFill>
                  <a:srgbClr val="0070C0"/>
                </a:solidFill>
              </a:rPr>
              <a:t>]</a:t>
            </a:r>
            <a:endParaRPr lang="de-DE" sz="2000" dirty="0">
              <a:solidFill>
                <a:srgbClr val="0070C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8226425" y="38100"/>
            <a:ext cx="882650" cy="757238"/>
            <a:chOff x="0" y="3588"/>
            <a:chExt cx="768" cy="732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Sample2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8"/>
              <a:ext cx="768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13613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 27 Collaboration with ITU-T</a:t>
            </a:r>
            <a:endParaRPr lang="de-DE" sz="2800" dirty="0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ITU-T SG17 and SC 27 collaborate on many projects in order to progress common or twin text documents and to publish common standards. These include </a:t>
            </a:r>
          </a:p>
          <a:p>
            <a:r>
              <a:rPr lang="fr-FR" sz="2000" dirty="0" smtClean="0"/>
              <a:t>ITU-T </a:t>
            </a:r>
            <a:r>
              <a:rPr lang="fr-FR" sz="2000" dirty="0"/>
              <a:t>X.1051</a:t>
            </a:r>
            <a:r>
              <a:rPr lang="en-US" sz="2000" dirty="0"/>
              <a:t> | </a:t>
            </a:r>
            <a:r>
              <a:rPr lang="fr-FR" sz="2000" dirty="0"/>
              <a:t>ISO/IEC </a:t>
            </a:r>
            <a:r>
              <a:rPr lang="fr-FR" sz="2000" dirty="0" smtClean="0"/>
              <a:t>27011:2008 – </a:t>
            </a:r>
            <a:r>
              <a:rPr lang="en-US" sz="2000" dirty="0" smtClean="0"/>
              <a:t>Information </a:t>
            </a:r>
            <a:r>
              <a:rPr lang="en-US" sz="2000" dirty="0"/>
              <a:t>security management guidelines for </a:t>
            </a:r>
            <a:r>
              <a:rPr lang="en-US" sz="2000" dirty="0" smtClean="0"/>
              <a:t>telecommunications organizations </a:t>
            </a:r>
            <a:r>
              <a:rPr lang="en-US" sz="2000" dirty="0"/>
              <a:t>based on </a:t>
            </a:r>
            <a:r>
              <a:rPr lang="en-US" sz="2000" dirty="0" smtClean="0"/>
              <a:t>ISO/IEC </a:t>
            </a:r>
            <a:r>
              <a:rPr lang="en-US" sz="2000" dirty="0"/>
              <a:t>27002</a:t>
            </a:r>
            <a:endParaRPr lang="de-DE" sz="2000" dirty="0"/>
          </a:p>
          <a:p>
            <a:r>
              <a:rPr lang="fr-FR" sz="2000" dirty="0"/>
              <a:t>ITU-T X.1054</a:t>
            </a:r>
            <a:r>
              <a:rPr lang="en-US" sz="2000" dirty="0"/>
              <a:t> | </a:t>
            </a:r>
            <a:r>
              <a:rPr lang="fr-FR" sz="2000" dirty="0"/>
              <a:t>ISO/IEC </a:t>
            </a:r>
            <a:r>
              <a:rPr lang="fr-FR" sz="2000" dirty="0" smtClean="0"/>
              <a:t>27014:2013 – </a:t>
            </a:r>
            <a:r>
              <a:rPr lang="en-US" sz="2000" dirty="0" smtClean="0"/>
              <a:t>Governance </a:t>
            </a:r>
            <a:r>
              <a:rPr lang="en-US" sz="2000" dirty="0"/>
              <a:t>of information security</a:t>
            </a:r>
            <a:endParaRPr lang="de-DE" sz="2000" dirty="0"/>
          </a:p>
          <a:p>
            <a:r>
              <a:rPr lang="fr-FR" sz="2000" dirty="0"/>
              <a:t>ITU-T X.1085</a:t>
            </a:r>
            <a:r>
              <a:rPr lang="en-US" sz="2000" dirty="0"/>
              <a:t> | </a:t>
            </a:r>
            <a:r>
              <a:rPr lang="fr-FR" sz="2000" dirty="0"/>
              <a:t>ISO/IEC </a:t>
            </a:r>
            <a:r>
              <a:rPr lang="fr-FR" sz="2000" dirty="0" smtClean="0"/>
              <a:t>CD 17922: </a:t>
            </a:r>
            <a:r>
              <a:rPr lang="en-US" sz="2000" dirty="0" err="1" smtClean="0"/>
              <a:t>Telebiometric</a:t>
            </a:r>
            <a:r>
              <a:rPr lang="en-US" sz="2000" dirty="0" smtClean="0"/>
              <a:t> </a:t>
            </a:r>
            <a:r>
              <a:rPr lang="en-US" sz="2000" dirty="0"/>
              <a:t>authentication framework using biometric hardware security module</a:t>
            </a:r>
            <a:endParaRPr lang="de-DE" sz="2000" dirty="0"/>
          </a:p>
          <a:p>
            <a:r>
              <a:rPr lang="fr-FR" sz="2000" dirty="0"/>
              <a:t>ITU-T X.cc-control</a:t>
            </a:r>
            <a:r>
              <a:rPr lang="en-US" sz="2000" dirty="0"/>
              <a:t> | </a:t>
            </a:r>
            <a:r>
              <a:rPr lang="fr-FR" sz="2000" dirty="0"/>
              <a:t>ISO/IEC </a:t>
            </a:r>
            <a:r>
              <a:rPr lang="fr-FR" sz="2000" dirty="0" smtClean="0"/>
              <a:t>CD 27017: </a:t>
            </a:r>
            <a:r>
              <a:rPr lang="de-DE" sz="2000" dirty="0"/>
              <a:t>Code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practice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r>
              <a:rPr lang="de-DE" sz="2000" dirty="0"/>
              <a:t> </a:t>
            </a:r>
            <a:r>
              <a:rPr lang="de-DE" sz="2000" dirty="0" err="1"/>
              <a:t>security</a:t>
            </a:r>
            <a:r>
              <a:rPr lang="de-DE" sz="2000" dirty="0"/>
              <a:t> </a:t>
            </a:r>
            <a:r>
              <a:rPr lang="de-DE" sz="2000" dirty="0" err="1"/>
              <a:t>controls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cloud</a:t>
            </a:r>
            <a:r>
              <a:rPr lang="de-DE" sz="2000" dirty="0"/>
              <a:t> </a:t>
            </a:r>
            <a:r>
              <a:rPr lang="de-DE" sz="2000" dirty="0" err="1"/>
              <a:t>computing</a:t>
            </a:r>
            <a:r>
              <a:rPr lang="de-DE" sz="2000" dirty="0"/>
              <a:t> </a:t>
            </a:r>
            <a:r>
              <a:rPr lang="de-DE" sz="2000" dirty="0" err="1"/>
              <a:t>services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ISO/IEC 27002</a:t>
            </a:r>
          </a:p>
          <a:p>
            <a:r>
              <a:rPr lang="de-DE" sz="2000" dirty="0"/>
              <a:t>ITU-T </a:t>
            </a:r>
            <a:r>
              <a:rPr lang="de-DE" sz="2000" dirty="0" err="1"/>
              <a:t>X.gpim</a:t>
            </a:r>
            <a:r>
              <a:rPr lang="en-US" sz="2000" dirty="0"/>
              <a:t> | </a:t>
            </a:r>
            <a:r>
              <a:rPr lang="de-DE" sz="2000" dirty="0"/>
              <a:t>ISO/IEC </a:t>
            </a:r>
            <a:r>
              <a:rPr lang="de-DE" sz="2000" dirty="0" smtClean="0"/>
              <a:t>WD 29151: </a:t>
            </a:r>
            <a:r>
              <a:rPr lang="de-DE" sz="2000" dirty="0"/>
              <a:t>Code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practice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 smtClean="0"/>
              <a:t>personally</a:t>
            </a:r>
            <a:r>
              <a:rPr lang="de-DE" sz="2000" dirty="0" smtClean="0"/>
              <a:t> </a:t>
            </a:r>
            <a:r>
              <a:rPr lang="de-DE" sz="2000" dirty="0" err="1" smtClean="0"/>
              <a:t>identifiable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(PII) </a:t>
            </a:r>
            <a:r>
              <a:rPr lang="de-DE" sz="2000" dirty="0" err="1"/>
              <a:t>protection</a:t>
            </a:r>
            <a:endParaRPr lang="de-DE" sz="2000" dirty="0"/>
          </a:p>
          <a:p>
            <a:endParaRPr lang="en-US" sz="1800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32098" y="73125"/>
            <a:ext cx="1155526" cy="763587"/>
            <a:chOff x="32098" y="73125"/>
            <a:chExt cx="1155526" cy="763587"/>
          </a:xfrm>
        </p:grpSpPr>
        <p:pic>
          <p:nvPicPr>
            <p:cNvPr id="9" name="Picture 16" descr="ITUseri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4" r="50000" b="69327"/>
            <a:stretch/>
          </p:blipFill>
          <p:spPr bwMode="auto">
            <a:xfrm>
              <a:off x="32098" y="73125"/>
              <a:ext cx="972108" cy="76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eck 1"/>
            <p:cNvSpPr/>
            <p:nvPr/>
          </p:nvSpPr>
          <p:spPr bwMode="auto">
            <a:xfrm>
              <a:off x="824186" y="144014"/>
              <a:ext cx="363438" cy="544942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8226425" y="38100"/>
            <a:ext cx="882650" cy="757238"/>
            <a:chOff x="0" y="3588"/>
            <a:chExt cx="768" cy="732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Sample2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8"/>
              <a:ext cx="768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678022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Projects Facts &amp; Figures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b="1" dirty="0" smtClean="0"/>
              <a:t>Projects</a:t>
            </a:r>
            <a:endParaRPr lang="en-US" sz="2000" b="1" dirty="0"/>
          </a:p>
          <a:p>
            <a:pPr marL="466725" lvl="2" indent="-285750">
              <a:defRPr/>
            </a:pPr>
            <a:r>
              <a:rPr lang="en-US" sz="2000" b="0" dirty="0" smtClean="0"/>
              <a:t>Total </a:t>
            </a:r>
            <a:r>
              <a:rPr lang="en-US" sz="2000" b="0" dirty="0"/>
              <a:t>no of projects: </a:t>
            </a:r>
            <a:r>
              <a:rPr lang="en-US" sz="2000" b="0" dirty="0" smtClean="0"/>
              <a:t>206</a:t>
            </a:r>
            <a:endParaRPr lang="en-US" sz="2000" b="0" dirty="0"/>
          </a:p>
          <a:p>
            <a:pPr marL="466725" lvl="2" indent="-285750">
              <a:defRPr/>
            </a:pPr>
            <a:r>
              <a:rPr lang="en-US" sz="2000" b="0" dirty="0" smtClean="0"/>
              <a:t>No </a:t>
            </a:r>
            <a:r>
              <a:rPr lang="en-US" sz="2000" b="0" dirty="0"/>
              <a:t>of active projects: </a:t>
            </a:r>
            <a:r>
              <a:rPr lang="en-US" sz="2000" b="0" dirty="0" smtClean="0"/>
              <a:t>79 	</a:t>
            </a:r>
            <a:r>
              <a:rPr lang="en-US" sz="2000" b="0" dirty="0" smtClean="0"/>
              <a:t>(</a:t>
            </a:r>
            <a:r>
              <a:rPr lang="en-US" sz="2000" b="0" dirty="0" smtClean="0"/>
              <a:t>11 new projects in 2013)</a:t>
            </a:r>
          </a:p>
          <a:p>
            <a:pPr marL="466725" lvl="2" indent="-285750">
              <a:defRPr/>
            </a:pPr>
            <a:r>
              <a:rPr lang="en-US" sz="2000" b="0" dirty="0" smtClean="0"/>
              <a:t>Published </a:t>
            </a:r>
            <a:r>
              <a:rPr lang="en-US" sz="2000" b="0" dirty="0"/>
              <a:t>standards: </a:t>
            </a:r>
            <a:r>
              <a:rPr lang="en-US" sz="2000" b="0" dirty="0" smtClean="0"/>
              <a:t>135 </a:t>
            </a:r>
            <a:r>
              <a:rPr lang="en-US" sz="2000" b="0" dirty="0"/>
              <a:t>	</a:t>
            </a:r>
            <a:r>
              <a:rPr lang="en-US" sz="2000" b="0" dirty="0" smtClean="0"/>
              <a:t>(22 publications </a:t>
            </a:r>
            <a:r>
              <a:rPr lang="en-US" sz="2000" b="0" dirty="0"/>
              <a:t>in 2013</a:t>
            </a:r>
            <a:r>
              <a:rPr lang="en-US" sz="2000" b="0" dirty="0" smtClean="0"/>
              <a:t>)</a:t>
            </a:r>
            <a:br>
              <a:rPr lang="en-US" sz="2000" b="0" dirty="0" smtClean="0"/>
            </a:br>
            <a:endParaRPr lang="en-US" sz="2000" b="0" dirty="0" smtClean="0"/>
          </a:p>
          <a:p>
            <a:pPr marL="0" indent="0">
              <a:buNone/>
              <a:defRPr/>
            </a:pPr>
            <a:r>
              <a:rPr lang="en-US" sz="2000" b="1" dirty="0"/>
              <a:t>Standing </a:t>
            </a:r>
            <a:r>
              <a:rPr lang="en-US" sz="2000" b="1" dirty="0" smtClean="0"/>
              <a:t>Documents</a:t>
            </a:r>
            <a:r>
              <a:rPr lang="en-US" sz="2000" b="0" dirty="0" smtClean="0"/>
              <a:t> </a:t>
            </a:r>
            <a:endParaRPr lang="en-US" sz="2000" b="0" dirty="0"/>
          </a:p>
          <a:p>
            <a:pPr marL="466725" lvl="2" indent="-285750">
              <a:defRPr/>
            </a:pPr>
            <a:r>
              <a:rPr lang="en-US" sz="2000" b="0" dirty="0" smtClean="0"/>
              <a:t>SD6 </a:t>
            </a:r>
            <a:r>
              <a:rPr lang="en-US" sz="2000" b="0" dirty="0"/>
              <a:t>Glossary of IT Security terminology </a:t>
            </a:r>
            <a:r>
              <a:rPr lang="en-US" sz="2000" b="0" dirty="0" smtClean="0"/>
              <a:t>(</a:t>
            </a:r>
            <a:r>
              <a:rPr lang="en-US" sz="2000" b="0" dirty="0" smtClean="0">
                <a:hlinkClick r:id="rId2"/>
              </a:rPr>
              <a:t>http</a:t>
            </a:r>
            <a:r>
              <a:rPr lang="en-US" sz="2000" b="0" dirty="0">
                <a:hlinkClick r:id="rId2"/>
              </a:rPr>
              <a:t>://www.jtc1sc27.din.de/sbe/SD6</a:t>
            </a:r>
            <a:r>
              <a:rPr lang="en-US" sz="2000" b="0" dirty="0"/>
              <a:t>)</a:t>
            </a:r>
          </a:p>
          <a:p>
            <a:pPr marL="466725" lvl="2" indent="-285750">
              <a:defRPr/>
            </a:pPr>
            <a:r>
              <a:rPr lang="en-US" sz="2000" b="0" dirty="0" smtClean="0"/>
              <a:t>SD7 </a:t>
            </a:r>
            <a:r>
              <a:rPr lang="en-US" sz="2000" b="0" dirty="0"/>
              <a:t>Catalogue of SC 27 Projects and Standards </a:t>
            </a:r>
            <a:r>
              <a:rPr lang="en-US" sz="2000" b="0" dirty="0" smtClean="0"/>
              <a:t>(</a:t>
            </a:r>
            <a:r>
              <a:rPr lang="en-US" sz="2000" b="0" dirty="0" smtClean="0">
                <a:hlinkClick r:id="rId3"/>
              </a:rPr>
              <a:t>http</a:t>
            </a:r>
            <a:r>
              <a:rPr lang="en-US" sz="2000" b="0" dirty="0">
                <a:hlinkClick r:id="rId3"/>
              </a:rPr>
              <a:t>://www.jtc1sc27.din.de/sbe/</a:t>
            </a:r>
            <a:r>
              <a:rPr lang="en-US" sz="2000" b="0" dirty="0" smtClean="0">
                <a:hlinkClick r:id="rId3"/>
              </a:rPr>
              <a:t>SD7</a:t>
            </a:r>
            <a:endParaRPr lang="en-US" sz="2000" b="0" dirty="0"/>
          </a:p>
          <a:p>
            <a:pPr marL="466725" lvl="2" indent="-285750">
              <a:defRPr/>
            </a:pPr>
            <a:r>
              <a:rPr lang="en-US" sz="2000" b="0" dirty="0" smtClean="0"/>
              <a:t>SD11 </a:t>
            </a:r>
            <a:r>
              <a:rPr lang="en-US" sz="2000" b="0" dirty="0"/>
              <a:t>Overview of SC 27 </a:t>
            </a:r>
            <a:r>
              <a:rPr lang="en-US" sz="2000" b="0" dirty="0" smtClean="0"/>
              <a:t>(</a:t>
            </a:r>
            <a:r>
              <a:rPr lang="en-US" sz="2000" b="0" dirty="0" smtClean="0">
                <a:hlinkClick r:id="rId4"/>
              </a:rPr>
              <a:t>http</a:t>
            </a:r>
            <a:r>
              <a:rPr lang="en-US" sz="2000" b="0" dirty="0">
                <a:hlinkClick r:id="rId4"/>
              </a:rPr>
              <a:t>://www.jtc1sc27.din.de/sbe/SD11</a:t>
            </a:r>
            <a:r>
              <a:rPr lang="en-US" sz="2000" b="0" dirty="0" smtClean="0"/>
              <a:t>)</a:t>
            </a:r>
          </a:p>
          <a:p>
            <a:pPr marL="466725" lvl="2" indent="-285750">
              <a:defRPr/>
            </a:pPr>
            <a:r>
              <a:rPr lang="en-US" sz="2000" b="0" dirty="0" smtClean="0"/>
              <a:t>SD12 </a:t>
            </a:r>
            <a:r>
              <a:rPr lang="en-US" sz="2000" b="0" dirty="0"/>
              <a:t>Assessment of cryptographic algorithms and key lengths </a:t>
            </a:r>
            <a:r>
              <a:rPr lang="en-US" sz="2000" b="0" dirty="0" smtClean="0"/>
              <a:t>(</a:t>
            </a:r>
            <a:r>
              <a:rPr lang="en-US" sz="2000" b="0" dirty="0" smtClean="0">
                <a:hlinkClick r:id="rId5"/>
              </a:rPr>
              <a:t>http</a:t>
            </a:r>
            <a:r>
              <a:rPr lang="en-US" sz="2000" b="0" dirty="0">
                <a:hlinkClick r:id="rId5"/>
              </a:rPr>
              <a:t>://</a:t>
            </a:r>
            <a:r>
              <a:rPr lang="en-US" sz="2000" b="0" dirty="0" smtClean="0">
                <a:hlinkClick r:id="rId5"/>
              </a:rPr>
              <a:t>www.jtc1sc27.din.de/sbe/SD12</a:t>
            </a:r>
            <a:r>
              <a:rPr lang="en-US" sz="2000" b="0" dirty="0" smtClean="0"/>
              <a:t>)</a:t>
            </a:r>
            <a:endParaRPr lang="en-US" sz="2000" dirty="0"/>
          </a:p>
          <a:p>
            <a:pPr marL="180975" lvl="2" indent="0">
              <a:buNone/>
              <a:defRPr/>
            </a:pPr>
            <a:r>
              <a:rPr lang="de-DE" sz="1200" b="0" u="sng" dirty="0" smtClean="0">
                <a:hlinkClick r:id="rId6"/>
              </a:rPr>
              <a:t/>
            </a:r>
            <a:br>
              <a:rPr lang="de-DE" sz="1200" b="0" u="sng" dirty="0" smtClean="0">
                <a:hlinkClick r:id="rId6"/>
              </a:rPr>
            </a:br>
            <a:r>
              <a:rPr lang="de-DE" sz="1200" b="0" u="sng" dirty="0" smtClean="0">
                <a:hlinkClick r:id="rId6"/>
              </a:rPr>
              <a:t>http</a:t>
            </a:r>
            <a:r>
              <a:rPr lang="de-DE" sz="1200" b="0" u="sng" dirty="0">
                <a:hlinkClick r:id="rId6"/>
              </a:rPr>
              <a:t>://</a:t>
            </a:r>
            <a:r>
              <a:rPr lang="de-DE" sz="1200" b="0" u="sng" dirty="0" smtClean="0">
                <a:hlinkClick r:id="rId6"/>
              </a:rPr>
              <a:t>www.iso.org/iso/home/standards_development/list_of_iso_technical_committees/iso_technical_committee.htm?commid=45306</a:t>
            </a:r>
            <a:endParaRPr lang="de-DE" sz="1200" b="0" u="sng" dirty="0" smtClean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226425" y="38100"/>
            <a:ext cx="882650" cy="757238"/>
            <a:chOff x="0" y="3588"/>
            <a:chExt cx="768" cy="732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Sample2 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8"/>
              <a:ext cx="768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05115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24 </a:t>
            </a:r>
            <a:r>
              <a:rPr lang="en-US" sz="2800" dirty="0"/>
              <a:t>Years of </a:t>
            </a:r>
            <a:r>
              <a:rPr lang="en-US" sz="2800" dirty="0" smtClean="0"/>
              <a:t>SC </a:t>
            </a:r>
            <a:r>
              <a:rPr lang="en-US" sz="2800" dirty="0"/>
              <a:t>27</a:t>
            </a:r>
            <a:r>
              <a:rPr lang="en-US" dirty="0"/>
              <a:t> </a:t>
            </a:r>
          </a:p>
        </p:txBody>
      </p:sp>
      <p:sp>
        <p:nvSpPr>
          <p:cNvPr id="1166344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0" dirty="0" smtClean="0"/>
              <a:t>… and the tour continues</a:t>
            </a:r>
            <a:endParaRPr lang="en-US" sz="2400" b="0" dirty="0"/>
          </a:p>
          <a:p>
            <a:pPr marL="342900" lvl="3" indent="-342900">
              <a:buSzPct val="75000"/>
              <a:buBlip>
                <a:blip r:embed="rId2"/>
              </a:buBlip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April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7-15,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2014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Hong Kong, China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(WGs and Plenary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)</a:t>
            </a:r>
          </a:p>
          <a:p>
            <a:pPr marL="342900" lvl="3" indent="-342900">
              <a:buSzPct val="75000"/>
              <a:buBlip>
                <a:blip r:embed="rId2"/>
              </a:buBlip>
            </a:pPr>
            <a:r>
              <a:rPr lang="en-US" sz="2000" dirty="0">
                <a:ea typeface="+mn-ea"/>
                <a:cs typeface="+mn-cs"/>
              </a:rPr>
              <a:t>Oct 20-24, 2014	</a:t>
            </a:r>
            <a:r>
              <a:rPr lang="en-US" sz="2000" dirty="0">
                <a:ea typeface="+mn-ea"/>
                <a:cs typeface="+mn-cs"/>
              </a:rPr>
              <a:t/>
            </a:r>
            <a:br>
              <a:rPr lang="en-US" sz="2000" dirty="0">
                <a:ea typeface="+mn-ea"/>
                <a:cs typeface="+mn-cs"/>
              </a:rPr>
            </a:br>
            <a:r>
              <a:rPr lang="en-US" sz="2000" dirty="0">
                <a:ea typeface="+mn-ea"/>
                <a:cs typeface="+mn-cs"/>
              </a:rPr>
              <a:t>Mexico </a:t>
            </a:r>
            <a:r>
              <a:rPr lang="en-US" sz="2000" dirty="0">
                <a:ea typeface="+mn-ea"/>
                <a:cs typeface="+mn-cs"/>
              </a:rPr>
              <a:t>City, Mexico</a:t>
            </a:r>
            <a:br>
              <a:rPr lang="en-US" sz="2000" dirty="0">
                <a:ea typeface="+mn-ea"/>
                <a:cs typeface="+mn-cs"/>
              </a:rPr>
            </a:br>
            <a:r>
              <a:rPr lang="en-US" sz="2000" dirty="0">
                <a:ea typeface="+mn-ea"/>
                <a:cs typeface="+mn-cs"/>
              </a:rPr>
              <a:t>(WGs)</a:t>
            </a:r>
          </a:p>
          <a:p>
            <a:pPr marL="342900" lvl="3" indent="-342900">
              <a:buSzPct val="75000"/>
              <a:buBlip>
                <a:blip r:embed="rId2"/>
              </a:buBlip>
            </a:pPr>
            <a:r>
              <a:rPr lang="en-US" sz="2000" dirty="0">
                <a:ea typeface="+mn-ea"/>
                <a:cs typeface="+mn-cs"/>
              </a:rPr>
              <a:t>May 4-12, 2015	</a:t>
            </a:r>
            <a:r>
              <a:rPr lang="en-US" sz="2000" dirty="0">
                <a:ea typeface="+mn-ea"/>
                <a:cs typeface="+mn-cs"/>
              </a:rPr>
              <a:t/>
            </a:r>
            <a:br>
              <a:rPr lang="en-US" sz="2000" dirty="0">
                <a:ea typeface="+mn-ea"/>
                <a:cs typeface="+mn-cs"/>
              </a:rPr>
            </a:br>
            <a:r>
              <a:rPr lang="de-DE" sz="2000" dirty="0">
                <a:ea typeface="+mn-ea"/>
                <a:cs typeface="+mn-cs"/>
              </a:rPr>
              <a:t>Kuching</a:t>
            </a:r>
            <a:r>
              <a:rPr lang="de-DE" sz="2000" dirty="0">
                <a:ea typeface="+mn-ea"/>
                <a:cs typeface="+mn-cs"/>
              </a:rPr>
              <a:t>, Malaysia</a:t>
            </a:r>
            <a:r>
              <a:rPr lang="en-US" sz="2000" dirty="0">
                <a:ea typeface="+mn-ea"/>
                <a:cs typeface="+mn-cs"/>
              </a:rPr>
              <a:t/>
            </a:r>
            <a:br>
              <a:rPr lang="en-US" sz="2000" dirty="0">
                <a:ea typeface="+mn-ea"/>
                <a:cs typeface="+mn-cs"/>
              </a:rPr>
            </a:br>
            <a:r>
              <a:rPr lang="en-US" sz="2000" dirty="0">
                <a:ea typeface="+mn-ea"/>
                <a:cs typeface="+mn-cs"/>
              </a:rPr>
              <a:t>(WGs and Plenary)</a:t>
            </a:r>
          </a:p>
          <a:p>
            <a:pPr marL="342900" lvl="3" indent="-342900">
              <a:buSzPct val="75000"/>
              <a:buBlip>
                <a:blip r:embed="rId2"/>
              </a:buBlip>
            </a:pPr>
            <a:r>
              <a:rPr lang="en-US" sz="2000" dirty="0">
                <a:ea typeface="+mn-ea"/>
                <a:cs typeface="+mn-cs"/>
              </a:rPr>
              <a:t>Oct 26-30, 2015	</a:t>
            </a:r>
            <a:r>
              <a:rPr lang="en-US" sz="2000" dirty="0">
                <a:ea typeface="+mn-ea"/>
                <a:cs typeface="+mn-cs"/>
              </a:rPr>
              <a:t/>
            </a:r>
            <a:br>
              <a:rPr lang="en-US" sz="2000" dirty="0">
                <a:ea typeface="+mn-ea"/>
                <a:cs typeface="+mn-cs"/>
              </a:rPr>
            </a:br>
            <a:r>
              <a:rPr lang="en-US" sz="2000" dirty="0">
                <a:ea typeface="+mn-ea"/>
                <a:cs typeface="+mn-cs"/>
              </a:rPr>
              <a:t>Jaipur</a:t>
            </a:r>
            <a:r>
              <a:rPr lang="en-US" sz="2000" dirty="0">
                <a:ea typeface="+mn-ea"/>
                <a:cs typeface="+mn-cs"/>
              </a:rPr>
              <a:t>, India</a:t>
            </a:r>
            <a:br>
              <a:rPr lang="en-US" sz="2000" dirty="0">
                <a:ea typeface="+mn-ea"/>
                <a:cs typeface="+mn-cs"/>
              </a:rPr>
            </a:br>
            <a:r>
              <a:rPr lang="en-US" sz="2000" dirty="0">
                <a:ea typeface="+mn-ea"/>
                <a:cs typeface="+mn-cs"/>
              </a:rPr>
              <a:t>(WGs)</a:t>
            </a:r>
          </a:p>
          <a:p>
            <a:pPr lvl="3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3" indent="0"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://en.wikipedia.org/wiki/ISO/IEC_JTC_1/SC_27</a:t>
            </a:r>
            <a:endParaRPr lang="de-DE" sz="2000" dirty="0"/>
          </a:p>
          <a:p>
            <a:pPr lvl="3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3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3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>
              <a:buFont typeface="Wingdings 3" pitchFamily="18" charset="2"/>
              <a:buNone/>
            </a:pPr>
            <a:endParaRPr lang="en-US" sz="2000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226425" y="38100"/>
            <a:ext cx="882650" cy="757238"/>
            <a:chOff x="0" y="3588"/>
            <a:chExt cx="768" cy="73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Sample2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8"/>
              <a:ext cx="768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lum bright="19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65" y="1516788"/>
            <a:ext cx="5319119" cy="47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380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Final Remarks</a:t>
            </a:r>
            <a:endParaRPr lang="en-US" altLang="en-US" sz="28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844824"/>
            <a:ext cx="6419056" cy="4525963"/>
          </a:xfrm>
        </p:spPr>
        <p:txBody>
          <a:bodyPr/>
          <a:lstStyle/>
          <a:p>
            <a:r>
              <a:rPr lang="en-US" sz="2000" dirty="0" smtClean="0"/>
              <a:t>50% of the SC 27 members </a:t>
            </a:r>
            <a:r>
              <a:rPr lang="en-US" sz="2000" dirty="0"/>
              <a:t>come from developing </a:t>
            </a:r>
            <a:r>
              <a:rPr lang="en-US" sz="2000" dirty="0" smtClean="0"/>
              <a:t>countries</a:t>
            </a:r>
          </a:p>
          <a:p>
            <a:pPr lvl="1"/>
            <a:r>
              <a:rPr lang="en-US" sz="2000" dirty="0" smtClean="0"/>
              <a:t>participation is steadily increasing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ISO wants </a:t>
            </a:r>
            <a:r>
              <a:rPr lang="en-US" sz="2000" dirty="0"/>
              <a:t>to help developing </a:t>
            </a:r>
            <a:r>
              <a:rPr lang="en-US" sz="2000" dirty="0" smtClean="0"/>
              <a:t>countries </a:t>
            </a:r>
            <a:r>
              <a:rPr lang="en-US" sz="2000" dirty="0"/>
              <a:t>make the most out of the benefits </a:t>
            </a:r>
            <a:r>
              <a:rPr lang="en-US" sz="2000" dirty="0" smtClean="0"/>
              <a:t>International </a:t>
            </a:r>
            <a:r>
              <a:rPr lang="en-US" sz="2000" dirty="0"/>
              <a:t>Standards offer and to help them play an active role in their </a:t>
            </a:r>
            <a:r>
              <a:rPr lang="en-US" sz="2000" dirty="0" smtClean="0"/>
              <a:t>development</a:t>
            </a:r>
          </a:p>
          <a:p>
            <a:pPr lvl="1"/>
            <a:r>
              <a:rPr lang="en-US" sz="2000" dirty="0" smtClean="0"/>
              <a:t>ISO action plan for </a:t>
            </a:r>
            <a:r>
              <a:rPr lang="en-US" sz="2000" dirty="0"/>
              <a:t>developing </a:t>
            </a:r>
            <a:r>
              <a:rPr lang="en-US" sz="2000" dirty="0" smtClean="0"/>
              <a:t>countries</a:t>
            </a:r>
          </a:p>
          <a:p>
            <a:pPr lvl="1"/>
            <a:r>
              <a:rPr lang="en-US" sz="2000" dirty="0"/>
              <a:t>Twinning </a:t>
            </a:r>
            <a:r>
              <a:rPr lang="en-US" sz="2000" dirty="0" smtClean="0"/>
              <a:t>relationships</a:t>
            </a:r>
          </a:p>
          <a:p>
            <a:pPr lvl="1"/>
            <a:r>
              <a:rPr lang="de-DE" sz="2000" dirty="0"/>
              <a:t>Training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technical</a:t>
            </a:r>
            <a:r>
              <a:rPr lang="de-DE" sz="2000" dirty="0"/>
              <a:t> </a:t>
            </a:r>
            <a:r>
              <a:rPr lang="de-DE" sz="2000" dirty="0" err="1" smtClean="0"/>
              <a:t>assistance</a:t>
            </a:r>
            <a:endParaRPr lang="de-DE" sz="2000" dirty="0" smtClean="0"/>
          </a:p>
          <a:p>
            <a:pPr lvl="1"/>
            <a:r>
              <a:rPr lang="en-US" sz="2000" dirty="0" smtClean="0"/>
              <a:t>ISO </a:t>
            </a:r>
            <a:r>
              <a:rPr lang="en-US" sz="2000" dirty="0"/>
              <a:t>award for young professionals in developing countries</a:t>
            </a:r>
            <a:endParaRPr lang="de-DE" sz="2000" dirty="0" smtClean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3FA9A41-C4A2-4738-80FE-89E48BEC3243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27" y="188640"/>
            <a:ext cx="2054769" cy="290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27" y="3249168"/>
            <a:ext cx="2054769" cy="2916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0"/>
          <p:cNvGrpSpPr>
            <a:grpSpLocks/>
          </p:cNvGrpSpPr>
          <p:nvPr/>
        </p:nvGrpSpPr>
        <p:grpSpPr bwMode="auto">
          <a:xfrm>
            <a:off x="557213" y="5465763"/>
            <a:ext cx="8026400" cy="822325"/>
            <a:chOff x="798" y="3443"/>
            <a:chExt cx="3187" cy="518"/>
          </a:xfrm>
        </p:grpSpPr>
        <p:pic>
          <p:nvPicPr>
            <p:cNvPr id="28680" name="Picture 11" descr="Bundesdruckere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3446"/>
              <a:ext cx="792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81" name="Picture 12" descr="turmt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3446"/>
              <a:ext cx="795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82" name="Picture 13" descr="Bundesdruckere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" y="3445"/>
              <a:ext cx="809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83" name="Picture 14" descr="Bundesdruckere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" y="3443"/>
              <a:ext cx="7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2E392D-7BF4-44A1-A86C-A3BCDBA6A4FB}" type="datetime1">
              <a:rPr lang="de-DE">
                <a:latin typeface="+mj-lt"/>
              </a:rPr>
              <a:pPr>
                <a:defRPr/>
              </a:pPr>
              <a:t>18.08.2014</a:t>
            </a:fld>
            <a:endParaRPr lang="de-DE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2C5031-64E6-4787-B048-3042F6571E1E}" type="slidenum">
              <a:rPr lang="de-DE" smtClean="0">
                <a:latin typeface="+mj-lt"/>
              </a:rPr>
              <a:pPr>
                <a:defRPr/>
              </a:pPr>
              <a:t>19</a:t>
            </a:fld>
            <a:endParaRPr lang="de-DE" dirty="0">
              <a:latin typeface="+mj-lt"/>
            </a:endParaRPr>
          </a:p>
        </p:txBody>
      </p:sp>
      <p:pic>
        <p:nvPicPr>
          <p:cNvPr id="28678" name="Picture 5" descr="h_41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" b="20955"/>
          <a:stretch>
            <a:fillRect/>
          </a:stretch>
        </p:blipFill>
        <p:spPr bwMode="auto">
          <a:xfrm>
            <a:off x="4673600" y="2695575"/>
            <a:ext cx="3814763" cy="260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68313" y="1846263"/>
            <a:ext cx="6208712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rtl="0" fontAlgn="base">
              <a:spcBef>
                <a:spcPct val="20000"/>
              </a:spcBef>
              <a:spcAft>
                <a:spcPct val="40000"/>
              </a:spcAft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588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cs typeface="+mn-cs"/>
              </a:defRPr>
            </a:lvl2pPr>
            <a:lvl3pPr marL="180975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1600" b="1">
                <a:solidFill>
                  <a:schemeClr val="tx1"/>
                </a:solidFill>
                <a:latin typeface="+mj-lt"/>
                <a:cs typeface="+mn-cs"/>
              </a:defRPr>
            </a:lvl3pPr>
            <a:lvl4pPr marL="174625" indent="-174625" algn="l" rtl="0" fontAlgn="base">
              <a:spcBef>
                <a:spcPts val="384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363538" indent="-188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j-lt"/>
                <a:cs typeface="+mn-cs"/>
              </a:defRPr>
            </a:lvl5pPr>
            <a:lvl6pPr marL="538163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3200" b="0" kern="0" dirty="0" smtClean="0">
                <a:solidFill>
                  <a:srgbClr val="0096C3"/>
                </a:solidFill>
                <a:cs typeface="Arial"/>
              </a:rPr>
              <a:t>Thank you very much </a:t>
            </a:r>
            <a:br>
              <a:rPr lang="en-US" sz="3200" b="0" kern="0" dirty="0" smtClean="0">
                <a:solidFill>
                  <a:srgbClr val="0096C3"/>
                </a:solidFill>
                <a:cs typeface="Arial"/>
              </a:rPr>
            </a:br>
            <a:r>
              <a:rPr lang="en-US" sz="3200" b="0" kern="0" dirty="0" smtClean="0">
                <a:solidFill>
                  <a:srgbClr val="0096C3"/>
                </a:solidFill>
                <a:cs typeface="Arial"/>
              </a:rPr>
              <a:t>for your kind attention</a:t>
            </a:r>
          </a:p>
          <a:p>
            <a:pPr lvl="1">
              <a:buNone/>
              <a:defRPr/>
            </a:pPr>
            <a:endParaRPr lang="en-US" sz="3200" kern="0" dirty="0" smtClean="0">
              <a:solidFill>
                <a:srgbClr val="0096C3"/>
              </a:solidFill>
              <a:cs typeface="Arial"/>
            </a:endParaRPr>
          </a:p>
          <a:p>
            <a:pPr lvl="1">
              <a:buNone/>
              <a:defRPr/>
            </a:pPr>
            <a:r>
              <a:rPr lang="en-US" sz="1400" u="sng" kern="0" dirty="0" smtClean="0">
                <a:solidFill>
                  <a:srgbClr val="0096C3"/>
                </a:solidFill>
                <a:cs typeface="Arial"/>
              </a:rPr>
              <a:t>Walter.Fumy@bdr.de</a:t>
            </a:r>
          </a:p>
          <a:p>
            <a:pPr lvl="1">
              <a:defRPr/>
            </a:pPr>
            <a:endParaRPr lang="de-DE" sz="3200" kern="0" dirty="0" smtClean="0">
              <a:solidFill>
                <a:srgbClr val="0096C3"/>
              </a:solidFill>
              <a:cs typeface="Arial"/>
            </a:endParaRPr>
          </a:p>
          <a:p>
            <a:pPr lvl="1">
              <a:defRPr/>
            </a:pPr>
            <a:endParaRPr lang="de-DE" sz="3200" kern="0" dirty="0" smtClean="0">
              <a:solidFill>
                <a:srgbClr val="0096C3"/>
              </a:solidFill>
              <a:cs typeface="Arial"/>
            </a:endParaRPr>
          </a:p>
          <a:p>
            <a:pPr lvl="1">
              <a:defRPr/>
            </a:pPr>
            <a:endParaRPr lang="de-DE" sz="3200" kern="0" dirty="0">
              <a:solidFill>
                <a:srgbClr val="0096C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7370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16.12.2012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Intern/Vertraulich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23528" y="6453336"/>
            <a:ext cx="864096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ctr">
              <a:buBlip>
                <a:blip r:embed="rId3"/>
              </a:buBlip>
            </a:pPr>
            <a:endParaRPr lang="de-DE" kern="0" dirty="0" err="1" smtClean="0">
              <a:solidFill>
                <a:prstClr val="black"/>
              </a:solidFill>
              <a:latin typeface="Tahoma"/>
              <a:cs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496" y="659735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5"/>
              </a:buClr>
              <a:buNone/>
            </a:pPr>
            <a:r>
              <a:rPr lang="en-US" sz="900" dirty="0" smtClean="0"/>
              <a:t>Source: ISO Security Forum, October 2013</a:t>
            </a:r>
            <a:endParaRPr lang="de-DE" sz="900" dirty="0" err="1"/>
          </a:p>
        </p:txBody>
      </p:sp>
    </p:spTree>
    <p:extLst>
      <p:ext uri="{BB962C8B-B14F-4D97-AF65-F5344CB8AC3E}">
        <p14:creationId xmlns:p14="http://schemas.microsoft.com/office/powerpoint/2010/main" val="8742297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/>
          <a:lstStyle/>
          <a:p>
            <a:r>
              <a:rPr lang="en-GB" altLang="zh-CN" sz="2800" dirty="0">
                <a:ea typeface="SimSun" pitchFamily="2" charset="-122"/>
              </a:rPr>
              <a:t/>
            </a:r>
            <a:br>
              <a:rPr lang="en-GB" altLang="zh-CN" sz="2800" dirty="0">
                <a:ea typeface="SimSun" pitchFamily="2" charset="-122"/>
              </a:rPr>
            </a:br>
            <a:r>
              <a:rPr lang="en-GB" altLang="zh-CN" sz="2800" dirty="0">
                <a:ea typeface="SimSun" pitchFamily="2" charset="-122"/>
              </a:rPr>
              <a:t>S</a:t>
            </a:r>
            <a:r>
              <a:rPr lang="en-US" sz="2800" dirty="0" err="1"/>
              <a:t>ecurity</a:t>
            </a:r>
            <a:r>
              <a:rPr lang="en-US" sz="2800" dirty="0"/>
              <a:t> Related</a:t>
            </a:r>
            <a:r>
              <a:rPr lang="en-GB" altLang="zh-CN" sz="2800" dirty="0">
                <a:ea typeface="SimSun" pitchFamily="2" charset="-122"/>
              </a:rPr>
              <a:t> </a:t>
            </a:r>
            <a:r>
              <a:rPr lang="en-GB" altLang="zh-CN" sz="2800" dirty="0" smtClean="0">
                <a:ea typeface="SimSun" pitchFamily="2" charset="-122"/>
              </a:rPr>
              <a:t>ISO TCs  </a:t>
            </a:r>
            <a:r>
              <a:rPr lang="en-GB" altLang="zh-CN" sz="2800" dirty="0" smtClean="0">
                <a:ea typeface="SimSun" pitchFamily="2" charset="-122"/>
              </a:rPr>
              <a:t/>
            </a:r>
            <a:br>
              <a:rPr lang="en-GB" altLang="zh-CN" sz="2800" dirty="0" smtClean="0">
                <a:ea typeface="SimSun" pitchFamily="2" charset="-122"/>
              </a:rPr>
            </a:br>
            <a:r>
              <a:rPr lang="en-GB" altLang="zh-CN" sz="2000" b="0" i="1" dirty="0" smtClean="0">
                <a:ea typeface="SimSun" pitchFamily="2" charset="-122"/>
              </a:rPr>
              <a:t>include</a:t>
            </a:r>
            <a:endParaRPr lang="en-GB" altLang="zh-CN" sz="2800" b="0" i="1" dirty="0">
              <a:ea typeface="SimSun" pitchFamily="2" charset="-122"/>
            </a:endParaRPr>
          </a:p>
        </p:txBody>
      </p:sp>
      <p:sp>
        <p:nvSpPr>
          <p:cNvPr id="1234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tabLst>
                <a:tab pos="1257300" algn="l"/>
              </a:tabLst>
            </a:pPr>
            <a:r>
              <a:rPr lang="en-US" sz="2400" b="0" dirty="0"/>
              <a:t>TC </a:t>
            </a:r>
            <a:r>
              <a:rPr lang="en-US" sz="2400" b="0" dirty="0" smtClean="0"/>
              <a:t>68 F</a:t>
            </a:r>
            <a:r>
              <a:rPr lang="de-DE" sz="2400" b="0" dirty="0" err="1"/>
              <a:t>inancial</a:t>
            </a:r>
            <a:r>
              <a:rPr lang="de-DE" sz="2400" b="0" dirty="0"/>
              <a:t> </a:t>
            </a:r>
            <a:r>
              <a:rPr lang="de-DE" sz="2400" b="0" dirty="0" err="1"/>
              <a:t>services</a:t>
            </a:r>
            <a:endParaRPr lang="en-US" sz="2400" b="0" dirty="0"/>
          </a:p>
          <a:p>
            <a:pPr lvl="1">
              <a:lnSpc>
                <a:spcPct val="90000"/>
              </a:lnSpc>
              <a:spcBef>
                <a:spcPct val="30000"/>
              </a:spcBef>
              <a:tabLst>
                <a:tab pos="1257300" algn="l"/>
              </a:tabLst>
            </a:pPr>
            <a:r>
              <a:rPr lang="de-DE" sz="2000" i="1" dirty="0" err="1" smtClean="0"/>
              <a:t>banking</a:t>
            </a:r>
            <a:r>
              <a:rPr lang="de-DE" sz="2000" i="1" dirty="0"/>
              <a:t>, </a:t>
            </a:r>
            <a:r>
              <a:rPr lang="de-DE" sz="2000" i="1" dirty="0" err="1"/>
              <a:t>securities</a:t>
            </a:r>
            <a:r>
              <a:rPr lang="de-DE" sz="2000" i="1" dirty="0"/>
              <a:t> </a:t>
            </a:r>
            <a:r>
              <a:rPr lang="de-DE" sz="2000" i="1" dirty="0" err="1"/>
              <a:t>and</a:t>
            </a:r>
            <a:r>
              <a:rPr lang="de-DE" sz="2000" i="1" dirty="0"/>
              <a:t> </a:t>
            </a:r>
            <a:r>
              <a:rPr lang="de-DE" sz="2000" i="1" dirty="0" err="1"/>
              <a:t>other</a:t>
            </a:r>
            <a:r>
              <a:rPr lang="de-DE" sz="2000" i="1" dirty="0"/>
              <a:t> </a:t>
            </a:r>
            <a:r>
              <a:rPr lang="de-DE" sz="2000" i="1" dirty="0" err="1"/>
              <a:t>financial</a:t>
            </a:r>
            <a:r>
              <a:rPr lang="de-DE" sz="2000" i="1" dirty="0"/>
              <a:t> </a:t>
            </a:r>
            <a:r>
              <a:rPr lang="de-DE" sz="2000" i="1" dirty="0" err="1"/>
              <a:t>services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1257300" algn="l"/>
              </a:tabLst>
            </a:pPr>
            <a:r>
              <a:rPr lang="en-US" sz="2400" dirty="0"/>
              <a:t>TC 215 Health informatics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tabLst>
                <a:tab pos="1257300" algn="l"/>
              </a:tabLst>
            </a:pPr>
            <a:r>
              <a:rPr lang="de-DE" sz="2000" i="1" dirty="0" err="1"/>
              <a:t>information</a:t>
            </a:r>
            <a:r>
              <a:rPr lang="de-DE" sz="2000" i="1" dirty="0"/>
              <a:t> </a:t>
            </a:r>
            <a:r>
              <a:rPr lang="de-DE" sz="2000" i="1" dirty="0" err="1"/>
              <a:t>for</a:t>
            </a:r>
            <a:r>
              <a:rPr lang="de-DE" sz="2000" i="1" dirty="0"/>
              <a:t> </a:t>
            </a:r>
            <a:r>
              <a:rPr lang="de-DE" sz="2000" i="1" dirty="0" err="1"/>
              <a:t>health</a:t>
            </a:r>
            <a:r>
              <a:rPr lang="de-DE" sz="2000" i="1" dirty="0"/>
              <a:t>, </a:t>
            </a:r>
            <a:r>
              <a:rPr lang="de-DE" sz="2000" i="1" dirty="0" err="1"/>
              <a:t>health</a:t>
            </a:r>
            <a:r>
              <a:rPr lang="de-DE" sz="2000" i="1" dirty="0"/>
              <a:t> ICT </a:t>
            </a:r>
            <a:br>
              <a:rPr lang="de-DE" sz="2000" i="1" dirty="0"/>
            </a:br>
            <a:endParaRPr lang="en-US" sz="2000" i="1" dirty="0"/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1257300" algn="l"/>
              </a:tabLst>
            </a:pPr>
            <a:r>
              <a:rPr lang="en-US" sz="2400" dirty="0"/>
              <a:t>TC 247 </a:t>
            </a:r>
            <a:r>
              <a:rPr lang="de-DE" sz="2400" dirty="0" err="1"/>
              <a:t>Fraud</a:t>
            </a:r>
            <a:r>
              <a:rPr lang="de-DE" sz="2400" dirty="0"/>
              <a:t> </a:t>
            </a:r>
            <a:r>
              <a:rPr lang="de-DE" sz="2400" dirty="0" err="1"/>
              <a:t>countermeasures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controls</a:t>
            </a:r>
            <a:endParaRPr lang="de-DE" sz="2400" dirty="0" smtClean="0"/>
          </a:p>
          <a:p>
            <a:pPr lvl="1">
              <a:lnSpc>
                <a:spcPct val="90000"/>
              </a:lnSpc>
              <a:spcBef>
                <a:spcPct val="30000"/>
              </a:spcBef>
              <a:tabLst>
                <a:tab pos="1257300" algn="l"/>
              </a:tabLst>
            </a:pPr>
            <a:r>
              <a:rPr lang="de-DE" sz="2000" i="1" dirty="0" err="1" smtClean="0"/>
              <a:t>detection</a:t>
            </a:r>
            <a:r>
              <a:rPr lang="de-DE" sz="2000" i="1" dirty="0"/>
              <a:t>, </a:t>
            </a:r>
            <a:r>
              <a:rPr lang="de-DE" sz="2000" i="1" dirty="0" err="1"/>
              <a:t>prevention</a:t>
            </a:r>
            <a:r>
              <a:rPr lang="de-DE" sz="2000" i="1" dirty="0"/>
              <a:t> </a:t>
            </a:r>
            <a:r>
              <a:rPr lang="de-DE" sz="2000" i="1" dirty="0" err="1"/>
              <a:t>and</a:t>
            </a:r>
            <a:r>
              <a:rPr lang="de-DE" sz="2000" i="1" dirty="0"/>
              <a:t> </a:t>
            </a:r>
            <a:r>
              <a:rPr lang="de-DE" sz="2000" i="1" dirty="0" err="1"/>
              <a:t>control</a:t>
            </a:r>
            <a:r>
              <a:rPr lang="de-DE" sz="2000" i="1" dirty="0"/>
              <a:t> </a:t>
            </a:r>
            <a:r>
              <a:rPr lang="de-DE" sz="2000" i="1" dirty="0" err="1"/>
              <a:t>of</a:t>
            </a:r>
            <a:r>
              <a:rPr lang="de-DE" sz="2000" i="1" dirty="0"/>
              <a:t> </a:t>
            </a:r>
            <a:r>
              <a:rPr lang="de-DE" sz="2000" i="1" dirty="0" err="1"/>
              <a:t>identity</a:t>
            </a:r>
            <a:r>
              <a:rPr lang="de-DE" sz="2000" i="1" dirty="0"/>
              <a:t>, </a:t>
            </a:r>
            <a:r>
              <a:rPr lang="de-DE" sz="2000" i="1" dirty="0" err="1"/>
              <a:t>financial</a:t>
            </a:r>
            <a:r>
              <a:rPr lang="de-DE" sz="2000" i="1" dirty="0"/>
              <a:t>, </a:t>
            </a:r>
            <a:r>
              <a:rPr lang="de-DE" sz="2000" i="1" dirty="0" err="1"/>
              <a:t>product</a:t>
            </a:r>
            <a:r>
              <a:rPr lang="de-DE" sz="2000" i="1" dirty="0"/>
              <a:t> </a:t>
            </a:r>
            <a:r>
              <a:rPr lang="de-DE" sz="2000" i="1" dirty="0" err="1"/>
              <a:t>and</a:t>
            </a:r>
            <a:r>
              <a:rPr lang="de-DE" sz="2000" i="1" dirty="0"/>
              <a:t> </a:t>
            </a:r>
            <a:r>
              <a:rPr lang="de-DE" sz="2000" i="1" dirty="0" err="1"/>
              <a:t>other</a:t>
            </a:r>
            <a:r>
              <a:rPr lang="de-DE" sz="2000" i="1" dirty="0"/>
              <a:t> </a:t>
            </a:r>
            <a:r>
              <a:rPr lang="de-DE" sz="2000" i="1" dirty="0" err="1"/>
              <a:t>forms</a:t>
            </a:r>
            <a:r>
              <a:rPr lang="de-DE" sz="2000" i="1" dirty="0"/>
              <a:t> </a:t>
            </a:r>
            <a:r>
              <a:rPr lang="de-DE" sz="2000" i="1" dirty="0" err="1"/>
              <a:t>of</a:t>
            </a:r>
            <a:r>
              <a:rPr lang="de-DE" sz="2000" i="1" dirty="0"/>
              <a:t> </a:t>
            </a:r>
            <a:r>
              <a:rPr lang="de-DE" sz="2000" i="1" dirty="0" err="1"/>
              <a:t>social</a:t>
            </a:r>
            <a:r>
              <a:rPr lang="de-DE" sz="2000" i="1" dirty="0"/>
              <a:t> </a:t>
            </a:r>
            <a:r>
              <a:rPr lang="de-DE" sz="2000" i="1" dirty="0" err="1"/>
              <a:t>and</a:t>
            </a:r>
            <a:r>
              <a:rPr lang="de-DE" sz="2000" i="1" dirty="0"/>
              <a:t> </a:t>
            </a:r>
            <a:r>
              <a:rPr lang="de-DE" sz="2000" i="1" dirty="0" err="1"/>
              <a:t>economic</a:t>
            </a:r>
            <a:r>
              <a:rPr lang="de-DE" sz="2000" i="1" dirty="0"/>
              <a:t> </a:t>
            </a:r>
            <a:r>
              <a:rPr lang="de-DE" sz="2000" i="1" dirty="0" err="1"/>
              <a:t>fraud</a:t>
            </a:r>
            <a:r>
              <a:rPr lang="de-DE" sz="2000" i="1" dirty="0"/>
              <a:t> </a:t>
            </a:r>
            <a:r>
              <a:rPr lang="de-DE" sz="2000" i="1" dirty="0" smtClean="0"/>
              <a:t/>
            </a:r>
            <a:br>
              <a:rPr lang="de-DE" sz="2000" i="1" dirty="0" smtClean="0"/>
            </a:br>
            <a:endParaRPr lang="de-DE" sz="2000" i="1" dirty="0"/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1257300" algn="l"/>
              </a:tabLst>
            </a:pPr>
            <a:r>
              <a:rPr lang="de-DE" sz="2400" dirty="0" smtClean="0">
                <a:solidFill>
                  <a:srgbClr val="0070C0"/>
                </a:solidFill>
                <a:ea typeface="+mn-ea"/>
                <a:cs typeface="+mn-cs"/>
              </a:rPr>
              <a:t>TC 292 Security (2015- )</a:t>
            </a:r>
            <a:r>
              <a:rPr lang="de-DE" sz="2400" dirty="0" smtClean="0">
                <a:ea typeface="+mn-ea"/>
                <a:cs typeface="+mn-cs"/>
              </a:rPr>
              <a:t/>
            </a:r>
            <a:br>
              <a:rPr lang="de-DE" sz="2400" dirty="0" smtClean="0">
                <a:ea typeface="+mn-ea"/>
                <a:cs typeface="+mn-cs"/>
              </a:rPr>
            </a:br>
            <a:endParaRPr lang="de-DE" sz="2400" dirty="0" smtClean="0">
              <a:ea typeface="+mn-ea"/>
              <a:cs typeface="+mn-cs"/>
            </a:endParaRPr>
          </a:p>
          <a:p>
            <a:pPr marL="342900" lvl="1" indent="-342900">
              <a:lnSpc>
                <a:spcPct val="90000"/>
              </a:lnSpc>
              <a:spcBef>
                <a:spcPct val="30000"/>
              </a:spcBef>
              <a:buSzPct val="75000"/>
              <a:buBlip>
                <a:blip r:embed="rId3"/>
              </a:buBlip>
              <a:tabLst>
                <a:tab pos="1257300" algn="l"/>
              </a:tabLst>
            </a:pPr>
            <a:r>
              <a:rPr lang="en-US" sz="2400" dirty="0">
                <a:solidFill>
                  <a:srgbClr val="0070C0"/>
                </a:solidFill>
                <a:ea typeface="+mn-ea"/>
                <a:cs typeface="+mn-cs"/>
              </a:rPr>
              <a:t>JTC 1 Information Technology</a:t>
            </a:r>
            <a:endParaRPr lang="de-DE" sz="2400" dirty="0">
              <a:solidFill>
                <a:srgbClr val="0070C0"/>
              </a:solidFill>
              <a:ea typeface="+mn-ea"/>
              <a:cs typeface="+mn-cs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  <a:tabLst>
                <a:tab pos="1257300" algn="l"/>
              </a:tabLst>
            </a:pPr>
            <a:endParaRPr lang="de-DE" sz="2000" b="1" dirty="0">
              <a:solidFill>
                <a:srgbClr val="0070C0"/>
              </a:solidFill>
              <a:ea typeface="+mn-ea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  <a:tabLst>
                <a:tab pos="1257300" algn="l"/>
              </a:tabLst>
            </a:pPr>
            <a:endParaRPr lang="de-DE" sz="2000" dirty="0"/>
          </a:p>
        </p:txBody>
      </p:sp>
      <p:pic>
        <p:nvPicPr>
          <p:cNvPr id="5" name="Picture 11" descr="bannerLeft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7539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</a:t>
            </a:r>
            <a:r>
              <a:rPr lang="en-US" sz="2800" dirty="0"/>
              <a:t>ISO </a:t>
            </a:r>
            <a:r>
              <a:rPr lang="en-US" sz="2800" dirty="0" smtClean="0"/>
              <a:t>TC 292: Security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i="1" dirty="0" smtClean="0"/>
              <a:t>ISO TMB </a:t>
            </a:r>
            <a:r>
              <a:rPr lang="en-US" sz="2000" b="0" i="1" dirty="0"/>
              <a:t>resolution 68/2014</a:t>
            </a:r>
            <a:endParaRPr lang="de-DE" sz="1600" b="0" i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Scope:</a:t>
            </a:r>
            <a:r>
              <a:rPr lang="en-US" sz="2000" b="0" dirty="0" smtClean="0"/>
              <a:t> </a:t>
            </a:r>
            <a:r>
              <a:rPr lang="en-US" sz="2000" b="0" i="1" dirty="0" smtClean="0"/>
              <a:t>Standardization </a:t>
            </a:r>
            <a:r>
              <a:rPr lang="en-US" sz="2000" b="0" i="1" dirty="0"/>
              <a:t>in the field of security, </a:t>
            </a:r>
            <a:r>
              <a:rPr lang="en-US" sz="2000" b="0" i="1" dirty="0" smtClean="0"/>
              <a:t>including </a:t>
            </a:r>
            <a:r>
              <a:rPr lang="en-US" sz="2000" b="0" i="1" dirty="0"/>
              <a:t>but not limited to general security management, business continuity management, resilience and emergency management, fraud countermeasures and controls, security services, homeland security. </a:t>
            </a:r>
            <a:endParaRPr lang="en-US" sz="2000" b="0" dirty="0"/>
          </a:p>
          <a:p>
            <a:pPr lvl="1">
              <a:spcBef>
                <a:spcPts val="1200"/>
              </a:spcBef>
            </a:pPr>
            <a:r>
              <a:rPr lang="en-US" sz="1600" b="0" dirty="0"/>
              <a:t>Excluded: Sector specific security projects developed in other relevant ISO committees and standards developed in </a:t>
            </a:r>
            <a:r>
              <a:rPr lang="en-US" sz="1600" b="0" dirty="0" smtClean="0"/>
              <a:t>TC </a:t>
            </a:r>
            <a:r>
              <a:rPr lang="en-US" sz="1600" b="0" dirty="0"/>
              <a:t>262 and </a:t>
            </a:r>
            <a:r>
              <a:rPr lang="en-US" sz="1600" b="0" dirty="0" smtClean="0"/>
              <a:t>PC </a:t>
            </a:r>
            <a:r>
              <a:rPr lang="en-US" sz="1600" b="0" dirty="0"/>
              <a:t>278. </a:t>
            </a:r>
          </a:p>
          <a:p>
            <a:endParaRPr lang="de-DE" sz="1800" b="0" dirty="0" smtClean="0"/>
          </a:p>
          <a:p>
            <a:pPr marL="0" indent="0">
              <a:buNone/>
            </a:pPr>
            <a:r>
              <a:rPr lang="de-DE" sz="1600" b="1" dirty="0" err="1" smtClean="0"/>
              <a:t>History</a:t>
            </a:r>
            <a:endParaRPr lang="de-DE" sz="1600" b="1" dirty="0"/>
          </a:p>
          <a:p>
            <a:r>
              <a:rPr lang="en-US" sz="1600" b="0" dirty="0"/>
              <a:t>In July 2013, the TMB </a:t>
            </a:r>
            <a:r>
              <a:rPr lang="en-US" sz="1600" b="0" dirty="0" smtClean="0"/>
              <a:t>invited </a:t>
            </a:r>
            <a:r>
              <a:rPr lang="en-US" sz="1600" dirty="0"/>
              <a:t>ideas for </a:t>
            </a:r>
            <a:r>
              <a:rPr lang="en-US" sz="1600" dirty="0" smtClean="0"/>
              <a:t>improvement of</a:t>
            </a:r>
            <a:r>
              <a:rPr lang="en-US" sz="1600" b="0" dirty="0" smtClean="0"/>
              <a:t> </a:t>
            </a:r>
            <a:r>
              <a:rPr lang="en-US" sz="1600" b="0" dirty="0"/>
              <a:t>ISO's work in the security </a:t>
            </a:r>
            <a:r>
              <a:rPr lang="en-US" sz="1600" b="0" dirty="0" smtClean="0"/>
              <a:t>sector. </a:t>
            </a:r>
            <a:r>
              <a:rPr lang="en-US" sz="1600" b="0" dirty="0"/>
              <a:t>The results of this survey were </a:t>
            </a:r>
            <a:r>
              <a:rPr lang="en-US" sz="1600" b="0" dirty="0" smtClean="0"/>
              <a:t>discussed at a Security </a:t>
            </a:r>
            <a:r>
              <a:rPr lang="en-US" sz="1600" b="0" dirty="0"/>
              <a:t>Coordination </a:t>
            </a:r>
            <a:r>
              <a:rPr lang="en-US" sz="1600" b="0" dirty="0" smtClean="0"/>
              <a:t>Forum in Geneva, </a:t>
            </a:r>
            <a:r>
              <a:rPr lang="en-US" sz="1600" dirty="0" smtClean="0"/>
              <a:t>October 29-30, </a:t>
            </a:r>
            <a:r>
              <a:rPr lang="en-US" sz="1600" b="0" dirty="0" smtClean="0"/>
              <a:t>2013</a:t>
            </a:r>
            <a:r>
              <a:rPr lang="en-US" sz="1600" b="0" dirty="0" smtClean="0"/>
              <a:t>. </a:t>
            </a:r>
            <a:endParaRPr lang="en-US" sz="1600" b="0" dirty="0"/>
          </a:p>
          <a:p>
            <a:r>
              <a:rPr lang="en-US" sz="1600" b="0" dirty="0" smtClean="0"/>
              <a:t>In early 2014, a TMB task </a:t>
            </a:r>
            <a:r>
              <a:rPr lang="en-US" sz="1600" b="0" dirty="0"/>
              <a:t>force </a:t>
            </a:r>
            <a:r>
              <a:rPr lang="en-US" sz="1600" b="0" dirty="0" smtClean="0"/>
              <a:t>reviewed </a:t>
            </a:r>
            <a:r>
              <a:rPr lang="en-US" sz="1600" b="0" dirty="0"/>
              <a:t>the output of the Security Coordination Forum and </a:t>
            </a:r>
            <a:r>
              <a:rPr lang="en-US" sz="1600" b="0" dirty="0" smtClean="0"/>
              <a:t>prepared </a:t>
            </a:r>
            <a:r>
              <a:rPr lang="en-US" sz="1600" b="0" dirty="0"/>
              <a:t>a proposal on how to restructure the security sector within </a:t>
            </a:r>
            <a:r>
              <a:rPr lang="en-US" sz="1600" b="0" dirty="0" smtClean="0"/>
              <a:t>ISO </a:t>
            </a:r>
            <a:r>
              <a:rPr lang="en-US" sz="1600" b="0" dirty="0" smtClean="0">
                <a:sym typeface="Symbol"/>
              </a:rPr>
              <a:t> </a:t>
            </a:r>
            <a:r>
              <a:rPr lang="en-US" sz="1600" b="0" dirty="0" smtClean="0"/>
              <a:t>decision </a:t>
            </a:r>
            <a:r>
              <a:rPr lang="en-US" sz="1600" b="0" dirty="0"/>
              <a:t>to create </a:t>
            </a:r>
            <a:r>
              <a:rPr lang="en-US" sz="1600" b="0" dirty="0" smtClean="0"/>
              <a:t>TC </a:t>
            </a:r>
            <a:r>
              <a:rPr lang="en-US" sz="1600" b="0" dirty="0" smtClean="0"/>
              <a:t>292 Security.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0588399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</a:t>
            </a:r>
            <a:r>
              <a:rPr lang="en-US" sz="2800" dirty="0"/>
              <a:t>ISO </a:t>
            </a:r>
            <a:r>
              <a:rPr lang="en-US" sz="2800" dirty="0" smtClean="0"/>
              <a:t>TC </a:t>
            </a:r>
            <a:r>
              <a:rPr lang="en-US" sz="2800" dirty="0" smtClean="0"/>
              <a:t>292: Security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="0" i="1" dirty="0" smtClean="0"/>
              <a:t>ISO TMB </a:t>
            </a:r>
            <a:r>
              <a:rPr lang="en-US" sz="2000" b="0" i="1" dirty="0"/>
              <a:t>resolution 68/2014</a:t>
            </a:r>
            <a:endParaRPr lang="de-DE" sz="1600" b="0" i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O</a:t>
            </a:r>
            <a:r>
              <a:rPr lang="en-US" sz="2000" b="0" dirty="0" smtClean="0"/>
              <a:t>fficial </a:t>
            </a:r>
            <a:r>
              <a:rPr lang="en-US" sz="2000" b="0" dirty="0"/>
              <a:t>starting date for </a:t>
            </a:r>
            <a:r>
              <a:rPr lang="en-US" sz="2000" b="0" dirty="0" smtClean="0"/>
              <a:t>TC 292:  </a:t>
            </a:r>
            <a:r>
              <a:rPr lang="en-US" sz="2000" b="0" dirty="0" smtClean="0"/>
              <a:t>2015-01-01</a:t>
            </a:r>
            <a:br>
              <a:rPr lang="en-US" sz="2000" b="0" dirty="0" smtClean="0"/>
            </a:br>
            <a:r>
              <a:rPr lang="en-US" sz="2000" b="0" dirty="0" smtClean="0"/>
              <a:t>At </a:t>
            </a:r>
            <a:r>
              <a:rPr lang="en-US" sz="2000" b="0" dirty="0" smtClean="0"/>
              <a:t>this </a:t>
            </a:r>
            <a:r>
              <a:rPr lang="en-US" sz="2000" b="0" dirty="0" smtClean="0"/>
              <a:t>date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 smtClean="0"/>
              <a:t>- ISO/TC </a:t>
            </a:r>
            <a:r>
              <a:rPr lang="en-US" sz="2000" b="0" dirty="0"/>
              <a:t>223 </a:t>
            </a:r>
            <a:r>
              <a:rPr lang="en-US" sz="2000" b="0" i="1" dirty="0"/>
              <a:t>Societal </a:t>
            </a:r>
            <a:r>
              <a:rPr lang="en-US" sz="2000" b="0" i="1" dirty="0" smtClean="0"/>
              <a:t>security</a:t>
            </a:r>
            <a:r>
              <a:rPr lang="en-US" sz="2000" b="0" dirty="0" smtClean="0"/>
              <a:t>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-</a:t>
            </a:r>
            <a:r>
              <a:rPr lang="en-US" sz="2000" b="0" dirty="0"/>
              <a:t> </a:t>
            </a:r>
            <a:r>
              <a:rPr lang="en-US" sz="2000" b="0" dirty="0" smtClean="0"/>
              <a:t>ISO/TC </a:t>
            </a:r>
            <a:r>
              <a:rPr lang="en-US" sz="2000" b="0" dirty="0"/>
              <a:t>247 </a:t>
            </a:r>
            <a:r>
              <a:rPr lang="en-US" sz="2000" b="0" i="1" dirty="0"/>
              <a:t>Fraud countermeasures and </a:t>
            </a:r>
            <a:r>
              <a:rPr lang="en-US" sz="2000" b="0" i="1" dirty="0" smtClean="0"/>
              <a:t>controls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- ISO/PC </a:t>
            </a:r>
            <a:r>
              <a:rPr lang="en-US" sz="2000" b="0" dirty="0"/>
              <a:t>284 </a:t>
            </a:r>
            <a:r>
              <a:rPr lang="en-US" sz="2000" b="0" i="1" dirty="0"/>
              <a:t>Management system for quality of private </a:t>
            </a:r>
            <a:r>
              <a:rPr lang="en-US" sz="2000" b="0" i="1" dirty="0" smtClean="0"/>
              <a:t>		    security </a:t>
            </a:r>
            <a:r>
              <a:rPr lang="en-US" sz="2000" b="0" i="1" dirty="0"/>
              <a:t>company (</a:t>
            </a:r>
            <a:r>
              <a:rPr lang="en-US" sz="2000" b="0" i="1" dirty="0" smtClean="0"/>
              <a:t>PSC) operations</a:t>
            </a:r>
            <a:r>
              <a:rPr lang="en-US" sz="2000" b="0" i="1" dirty="0" smtClean="0"/>
              <a:t/>
            </a:r>
            <a:br>
              <a:rPr lang="en-US" sz="2000" b="0" i="1" dirty="0" smtClean="0"/>
            </a:br>
            <a:r>
              <a:rPr lang="en-US" sz="2000" b="0" dirty="0" smtClean="0"/>
              <a:t>will </a:t>
            </a:r>
            <a:r>
              <a:rPr lang="en-US" sz="2000" b="0" dirty="0"/>
              <a:t>be disbanded and their work incorporated into </a:t>
            </a:r>
            <a:r>
              <a:rPr lang="en-US" sz="2000" b="0" dirty="0" smtClean="0"/>
              <a:t>TC 292. </a:t>
            </a:r>
          </a:p>
          <a:p>
            <a:endParaRPr lang="en-US" sz="2400" b="0" dirty="0"/>
          </a:p>
          <a:p>
            <a:r>
              <a:rPr lang="en-US" sz="2000" b="0" dirty="0" smtClean="0"/>
              <a:t>Candidates </a:t>
            </a:r>
            <a:r>
              <a:rPr lang="en-US" sz="2000" b="0" dirty="0"/>
              <a:t>to host the secretariat of the new TC on </a:t>
            </a:r>
            <a:r>
              <a:rPr lang="en-US" sz="2000" b="0" dirty="0" smtClean="0"/>
              <a:t>Security: Australia, Sweden, UK</a:t>
            </a:r>
            <a:endParaRPr lang="en-US" sz="1600" b="0" dirty="0"/>
          </a:p>
          <a:p>
            <a:r>
              <a:rPr lang="en-US" sz="2000" b="0" dirty="0"/>
              <a:t>Call for participation in the new TC on Security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(P- </a:t>
            </a:r>
            <a:r>
              <a:rPr lang="en-US" sz="2000" b="0" dirty="0"/>
              <a:t>and </a:t>
            </a:r>
            <a:r>
              <a:rPr lang="en-US" sz="2000" b="0" dirty="0" smtClean="0"/>
              <a:t>O-membership)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88354014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2800" dirty="0" smtClean="0">
                <a:ea typeface="SimSun" pitchFamily="2" charset="-122"/>
              </a:rPr>
              <a:t>S</a:t>
            </a:r>
            <a:r>
              <a:rPr lang="en-US" sz="2800" dirty="0" err="1"/>
              <a:t>ecurity</a:t>
            </a:r>
            <a:r>
              <a:rPr lang="en-US" sz="2800" dirty="0"/>
              <a:t> Related</a:t>
            </a:r>
            <a:r>
              <a:rPr lang="en-GB" altLang="zh-CN" sz="2800" dirty="0">
                <a:ea typeface="SimSun" pitchFamily="2" charset="-122"/>
              </a:rPr>
              <a:t> </a:t>
            </a:r>
            <a:r>
              <a:rPr lang="en-GB" altLang="zh-CN" sz="2800" dirty="0" smtClean="0">
                <a:ea typeface="SimSun" pitchFamily="2" charset="-122"/>
              </a:rPr>
              <a:t/>
            </a:r>
            <a:br>
              <a:rPr lang="en-GB" altLang="zh-CN" sz="2800" dirty="0" smtClean="0">
                <a:ea typeface="SimSun" pitchFamily="2" charset="-122"/>
              </a:rPr>
            </a:br>
            <a:r>
              <a:rPr lang="en-GB" altLang="zh-CN" sz="2800" dirty="0" smtClean="0">
                <a:ea typeface="SimSun" pitchFamily="2" charset="-122"/>
              </a:rPr>
              <a:t>JTC </a:t>
            </a:r>
            <a:r>
              <a:rPr lang="en-GB" altLang="zh-CN" sz="2800" dirty="0">
                <a:ea typeface="SimSun" pitchFamily="2" charset="-122"/>
              </a:rPr>
              <a:t>1 </a:t>
            </a:r>
            <a:r>
              <a:rPr lang="en-US" sz="2800" dirty="0" smtClean="0"/>
              <a:t>Sub-committees</a:t>
            </a:r>
            <a:endParaRPr lang="en-GB" altLang="zh-CN" sz="2800" dirty="0">
              <a:ea typeface="SimSun" pitchFamily="2" charset="-122"/>
            </a:endParaRPr>
          </a:p>
        </p:txBody>
      </p:sp>
      <p:sp>
        <p:nvSpPr>
          <p:cNvPr id="1243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266700" lvl="1" indent="-265113" defTabSz="1168400">
              <a:spcBef>
                <a:spcPct val="40000"/>
              </a:spcBef>
            </a:pPr>
            <a:r>
              <a:rPr lang="en-US" sz="1800" dirty="0"/>
              <a:t>SC 6	Telecommunications and information exchange between </a:t>
            </a:r>
            <a:r>
              <a:rPr lang="en-US" sz="1800" dirty="0" smtClean="0"/>
              <a:t>	systems</a:t>
            </a:r>
            <a:endParaRPr lang="en-US" sz="1800" dirty="0"/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/>
              <a:t>SC 7 	Software and systems engineering</a:t>
            </a:r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>
                <a:solidFill>
                  <a:srgbClr val="0070C0"/>
                </a:solidFill>
                <a:ea typeface="+mn-ea"/>
              </a:rPr>
              <a:t>SC 17 	Cards and personal identification</a:t>
            </a:r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/>
              <a:t>SC 25 	Interconnection of information technology equipment</a:t>
            </a:r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>
                <a:solidFill>
                  <a:srgbClr val="0070C0"/>
                </a:solidFill>
                <a:ea typeface="+mn-ea"/>
              </a:rPr>
              <a:t>SC 27	</a:t>
            </a:r>
            <a:r>
              <a:rPr lang="en-US" sz="1800" dirty="0" smtClean="0">
                <a:solidFill>
                  <a:srgbClr val="0070C0"/>
                </a:solidFill>
                <a:ea typeface="+mn-ea"/>
              </a:rPr>
              <a:t>IT Security techniques</a:t>
            </a:r>
            <a:endParaRPr lang="en-US" sz="1800" dirty="0">
              <a:solidFill>
                <a:srgbClr val="0070C0"/>
              </a:solidFill>
              <a:ea typeface="+mn-ea"/>
            </a:endParaRPr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/>
              <a:t>SC 29	Coding of audio, picture, multimedia and hypermedia </a:t>
            </a:r>
            <a:r>
              <a:rPr lang="en-US" sz="1800" dirty="0" smtClean="0"/>
              <a:t>	information</a:t>
            </a:r>
            <a:endParaRPr lang="en-US" sz="1800" dirty="0"/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/>
              <a:t>SC 31	Automatic identification and data capture techniques</a:t>
            </a:r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/>
              <a:t>SC 32	Data management and interchange</a:t>
            </a:r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/>
              <a:t>SC 36	Information technology for learning, education and training</a:t>
            </a:r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>
                <a:solidFill>
                  <a:srgbClr val="0070C0"/>
                </a:solidFill>
                <a:ea typeface="+mn-ea"/>
              </a:rPr>
              <a:t>SC 37	Biometrics</a:t>
            </a:r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/>
              <a:t>SC 38	Distributed application platforms and services (DAPS) </a:t>
            </a:r>
            <a:endParaRPr lang="en-US" sz="1800" dirty="0" smtClean="0"/>
          </a:p>
          <a:p>
            <a:pPr marL="266700" lvl="1" indent="-265113" defTabSz="1168400">
              <a:spcBef>
                <a:spcPct val="40000"/>
              </a:spcBef>
            </a:pPr>
            <a:r>
              <a:rPr lang="en-US" sz="1800" dirty="0" smtClean="0"/>
              <a:t>SC 40	</a:t>
            </a:r>
            <a:r>
              <a:rPr lang="en-US" sz="1800" dirty="0"/>
              <a:t>IT Service Management and IT Governance</a:t>
            </a:r>
          </a:p>
        </p:txBody>
      </p:sp>
      <p:pic>
        <p:nvPicPr>
          <p:cNvPr id="1243140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76200"/>
            <a:ext cx="190500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785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SC 37 </a:t>
            </a:r>
            <a:r>
              <a:rPr lang="en-US" sz="2800" dirty="0" smtClean="0"/>
              <a:t>Biometrics</a:t>
            </a:r>
            <a:endParaRPr lang="de-DE" sz="2800" i="1" dirty="0"/>
          </a:p>
        </p:txBody>
      </p:sp>
      <p:sp>
        <p:nvSpPr>
          <p:cNvPr id="1456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marL="381000" indent="-381000">
              <a:spcBef>
                <a:spcPct val="10000"/>
              </a:spcBef>
            </a:pPr>
            <a:r>
              <a:rPr lang="en-US" sz="2000" b="0" dirty="0"/>
              <a:t>Working Groups</a:t>
            </a:r>
          </a:p>
          <a:p>
            <a:pPr marL="800100" lvl="1" indent="-342900">
              <a:spcBef>
                <a:spcPct val="10000"/>
              </a:spcBef>
            </a:pPr>
            <a:r>
              <a:rPr lang="de-DE" sz="2000" dirty="0"/>
              <a:t>WG 1	</a:t>
            </a:r>
            <a:r>
              <a:rPr lang="de-DE" sz="2000" dirty="0" err="1"/>
              <a:t>Harmonized</a:t>
            </a:r>
            <a:r>
              <a:rPr lang="de-DE" sz="2000" dirty="0"/>
              <a:t> </a:t>
            </a:r>
            <a:r>
              <a:rPr lang="de-DE" sz="2000" dirty="0" err="1"/>
              <a:t>biometric</a:t>
            </a:r>
            <a:r>
              <a:rPr lang="de-DE" sz="2000" dirty="0"/>
              <a:t> </a:t>
            </a:r>
            <a:r>
              <a:rPr lang="de-DE" sz="2000" dirty="0" err="1"/>
              <a:t>vocabulary</a:t>
            </a:r>
            <a:endParaRPr lang="de-DE" sz="2000" dirty="0"/>
          </a:p>
          <a:p>
            <a:pPr marL="800100" lvl="1" indent="-342900">
              <a:spcBef>
                <a:spcPct val="10000"/>
              </a:spcBef>
            </a:pPr>
            <a:r>
              <a:rPr lang="de-DE" sz="2000" dirty="0"/>
              <a:t>WG 2	</a:t>
            </a:r>
            <a:r>
              <a:rPr lang="de-DE" sz="2000" dirty="0" err="1"/>
              <a:t>Biometric</a:t>
            </a:r>
            <a:r>
              <a:rPr lang="de-DE" sz="2000" dirty="0"/>
              <a:t> </a:t>
            </a:r>
            <a:r>
              <a:rPr lang="de-DE" sz="2000" dirty="0" err="1"/>
              <a:t>technical</a:t>
            </a:r>
            <a:r>
              <a:rPr lang="de-DE" sz="2000" dirty="0"/>
              <a:t> </a:t>
            </a:r>
            <a:r>
              <a:rPr lang="de-DE" sz="2000" dirty="0" err="1"/>
              <a:t>interfaces</a:t>
            </a:r>
            <a:endParaRPr lang="de-DE" sz="2000" dirty="0"/>
          </a:p>
          <a:p>
            <a:pPr marL="800100" lvl="1" indent="-342900">
              <a:spcBef>
                <a:spcPct val="10000"/>
              </a:spcBef>
            </a:pPr>
            <a:r>
              <a:rPr lang="de-DE" sz="2000" dirty="0"/>
              <a:t>WG 3	</a:t>
            </a:r>
            <a:r>
              <a:rPr lang="de-DE" sz="2000" dirty="0" err="1"/>
              <a:t>Biometric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interchange</a:t>
            </a:r>
            <a:r>
              <a:rPr lang="de-DE" sz="2000" dirty="0"/>
              <a:t> </a:t>
            </a:r>
            <a:r>
              <a:rPr lang="de-DE" sz="2000" dirty="0" err="1"/>
              <a:t>formats</a:t>
            </a:r>
            <a:endParaRPr lang="de-DE" sz="2000" dirty="0"/>
          </a:p>
          <a:p>
            <a:pPr marL="800100" lvl="1" indent="-342900">
              <a:spcBef>
                <a:spcPct val="10000"/>
              </a:spcBef>
            </a:pPr>
            <a:r>
              <a:rPr lang="de-DE" sz="2000" dirty="0"/>
              <a:t>WG 4	</a:t>
            </a:r>
            <a:r>
              <a:rPr lang="de-DE" sz="2000" dirty="0" err="1"/>
              <a:t>Biometric</a:t>
            </a:r>
            <a:r>
              <a:rPr lang="de-DE" sz="2000" dirty="0"/>
              <a:t> </a:t>
            </a:r>
            <a:r>
              <a:rPr lang="de-DE" sz="2000" dirty="0" err="1"/>
              <a:t>functional</a:t>
            </a:r>
            <a:r>
              <a:rPr lang="de-DE" sz="2000" dirty="0"/>
              <a:t> </a:t>
            </a:r>
            <a:r>
              <a:rPr lang="de-DE" sz="2000" dirty="0" err="1"/>
              <a:t>architecture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related</a:t>
            </a:r>
            <a:r>
              <a:rPr lang="de-DE" sz="2000" dirty="0"/>
              <a:t> </a:t>
            </a:r>
            <a:r>
              <a:rPr lang="de-DE" sz="2000" dirty="0" smtClean="0"/>
              <a:t>		</a:t>
            </a:r>
            <a:r>
              <a:rPr lang="de-DE" sz="2000" dirty="0" err="1" smtClean="0"/>
              <a:t>profiles</a:t>
            </a:r>
            <a:endParaRPr lang="de-DE" sz="2000" dirty="0"/>
          </a:p>
          <a:p>
            <a:pPr marL="800100" lvl="1" indent="-342900">
              <a:spcBef>
                <a:spcPct val="10000"/>
              </a:spcBef>
            </a:pPr>
            <a:r>
              <a:rPr lang="de-DE" sz="2000" dirty="0"/>
              <a:t>WG 5	</a:t>
            </a:r>
            <a:r>
              <a:rPr lang="de-DE" sz="2000" dirty="0" err="1"/>
              <a:t>Biometric</a:t>
            </a:r>
            <a:r>
              <a:rPr lang="de-DE" sz="2000" dirty="0"/>
              <a:t> </a:t>
            </a:r>
            <a:r>
              <a:rPr lang="de-DE" sz="2000" dirty="0" err="1"/>
              <a:t>testing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reporting</a:t>
            </a:r>
            <a:endParaRPr lang="de-DE" sz="2000" dirty="0"/>
          </a:p>
          <a:p>
            <a:pPr marL="800100" lvl="1" indent="-342900">
              <a:spcBef>
                <a:spcPct val="10000"/>
              </a:spcBef>
            </a:pPr>
            <a:r>
              <a:rPr lang="de-DE" sz="2000" dirty="0"/>
              <a:t>WG 6	Cross-</a:t>
            </a:r>
            <a:r>
              <a:rPr lang="de-DE" sz="2000" dirty="0" err="1"/>
              <a:t>Jurisdictional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Societal</a:t>
            </a:r>
            <a:r>
              <a:rPr lang="de-DE" sz="2000" dirty="0"/>
              <a:t> </a:t>
            </a:r>
            <a:r>
              <a:rPr lang="de-DE" sz="2000" dirty="0" err="1"/>
              <a:t>Aspects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smtClean="0"/>
              <a:t>		</a:t>
            </a:r>
            <a:r>
              <a:rPr lang="de-DE" sz="2000" dirty="0" err="1" smtClean="0"/>
              <a:t>Biometrics</a:t>
            </a:r>
            <a:r>
              <a:rPr lang="de-DE" sz="2000" dirty="0"/>
              <a:t/>
            </a:r>
            <a:br>
              <a:rPr lang="de-DE" sz="2000" dirty="0"/>
            </a:br>
            <a:endParaRPr lang="en-US" sz="2000" dirty="0"/>
          </a:p>
          <a:p>
            <a:pPr marL="381000" indent="-381000">
              <a:spcBef>
                <a:spcPct val="10000"/>
              </a:spcBef>
            </a:pPr>
            <a:r>
              <a:rPr lang="en-US" sz="2000" b="0" dirty="0" smtClean="0"/>
              <a:t>29 </a:t>
            </a:r>
            <a:r>
              <a:rPr lang="en-US" sz="2000" b="0" dirty="0"/>
              <a:t>participating countries </a:t>
            </a:r>
          </a:p>
          <a:p>
            <a:pPr marL="381000" indent="-381000">
              <a:spcBef>
                <a:spcPct val="10000"/>
              </a:spcBef>
            </a:pPr>
            <a:r>
              <a:rPr lang="en-US" sz="2000" b="0" dirty="0" smtClean="0"/>
              <a:t>96 </a:t>
            </a:r>
            <a:r>
              <a:rPr lang="en-US" sz="2000" b="0" dirty="0"/>
              <a:t>published standards</a:t>
            </a:r>
          </a:p>
          <a:p>
            <a:pPr marL="381000" indent="-381000">
              <a:spcBef>
                <a:spcPct val="10000"/>
              </a:spcBef>
            </a:pPr>
            <a:endParaRPr lang="en-US" sz="2000" b="0" dirty="0" smtClean="0"/>
          </a:p>
          <a:p>
            <a:pPr marL="0" indent="0">
              <a:spcBef>
                <a:spcPct val="10000"/>
              </a:spcBef>
              <a:buNone/>
            </a:pPr>
            <a:r>
              <a:rPr lang="de-DE" sz="1400" b="0" u="sng" dirty="0" smtClean="0">
                <a:hlinkClick r:id="rId2"/>
              </a:rPr>
              <a:t>http</a:t>
            </a:r>
            <a:r>
              <a:rPr lang="de-DE" sz="1400" b="0" u="sng" dirty="0">
                <a:hlinkClick r:id="rId2"/>
              </a:rPr>
              <a:t>://</a:t>
            </a:r>
            <a:r>
              <a:rPr lang="de-DE" sz="1400" b="0" u="sng" dirty="0" smtClean="0">
                <a:hlinkClick r:id="rId2"/>
              </a:rPr>
              <a:t>www.iso.org/iso/home/standards_development/list_of_iso_technical_committees/iso_technical_committee.htm?commid=313770</a:t>
            </a:r>
            <a:endParaRPr lang="de-DE" sz="1400" dirty="0"/>
          </a:p>
          <a:p>
            <a:pPr marL="381000" indent="-381000">
              <a:spcBef>
                <a:spcPct val="10000"/>
              </a:spcBef>
            </a:pPr>
            <a:endParaRPr lang="en-US" sz="2000" b="0" dirty="0"/>
          </a:p>
        </p:txBody>
      </p:sp>
      <p:pic>
        <p:nvPicPr>
          <p:cNvPr id="145613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76200"/>
            <a:ext cx="190500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738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SC </a:t>
            </a:r>
            <a:r>
              <a:rPr lang="en-US" sz="2800" dirty="0" smtClean="0"/>
              <a:t>17  Cards </a:t>
            </a:r>
            <a:r>
              <a:rPr lang="en-US" sz="2800" dirty="0"/>
              <a:t>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Personal Identification</a:t>
            </a:r>
            <a:endParaRPr lang="de-DE" sz="2800" i="1" dirty="0"/>
          </a:p>
        </p:txBody>
      </p:sp>
      <p:sp>
        <p:nvSpPr>
          <p:cNvPr id="145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spcBef>
                <a:spcPct val="10000"/>
              </a:spcBef>
            </a:pPr>
            <a:r>
              <a:rPr lang="en-US" sz="2000" b="0" dirty="0" smtClean="0"/>
              <a:t>Working </a:t>
            </a:r>
            <a:r>
              <a:rPr lang="en-US" sz="2000" b="0" dirty="0"/>
              <a:t>Groups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sz="2000" dirty="0"/>
              <a:t>WG 1	Physical characteristics and test methods for </a:t>
            </a:r>
            <a:r>
              <a:rPr lang="en-US" sz="2000" dirty="0" smtClean="0"/>
              <a:t>ID-		cards</a:t>
            </a:r>
            <a:endParaRPr lang="en-US" sz="2000" dirty="0"/>
          </a:p>
          <a:p>
            <a:pPr marL="800100" lvl="1" indent="-342900">
              <a:spcBef>
                <a:spcPct val="10000"/>
              </a:spcBef>
            </a:pPr>
            <a:r>
              <a:rPr lang="en-US" sz="2000" dirty="0"/>
              <a:t>WG 3	</a:t>
            </a:r>
            <a:r>
              <a:rPr lang="en-US" sz="2000" dirty="0"/>
              <a:t>Machine </a:t>
            </a:r>
            <a:r>
              <a:rPr lang="en-US" sz="2000" dirty="0"/>
              <a:t>readable travel documents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sz="2000" dirty="0"/>
              <a:t>WG 4	Integrated circuit cards with contacts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sz="2000" dirty="0"/>
              <a:t>WG 5	Registration Management Group (RMG)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sz="2000" dirty="0"/>
              <a:t>WG 8	Integrated circuit cards without contacts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sz="2000" dirty="0"/>
              <a:t>WG 9	Optical memory cards and devices</a:t>
            </a:r>
          </a:p>
          <a:p>
            <a:pPr marL="800100" lvl="1" indent="-342900">
              <a:spcBef>
                <a:spcPct val="10000"/>
              </a:spcBef>
            </a:pPr>
            <a:r>
              <a:rPr lang="en-US" sz="2000" dirty="0"/>
              <a:t>WG 10	Motor vehicle driver license and related </a:t>
            </a:r>
            <a:r>
              <a:rPr lang="en-US" sz="2000" dirty="0" smtClean="0"/>
              <a:t>			documents </a:t>
            </a:r>
            <a:endParaRPr lang="en-US" sz="2000" dirty="0"/>
          </a:p>
          <a:p>
            <a:pPr marL="800100" lvl="1" indent="-342900">
              <a:spcBef>
                <a:spcPct val="10000"/>
              </a:spcBef>
            </a:pPr>
            <a:r>
              <a:rPr lang="en-US" sz="2000" dirty="0"/>
              <a:t>WG 11	Application of biometrics to cards and personal </a:t>
            </a:r>
            <a:r>
              <a:rPr lang="en-US" sz="2000" dirty="0" smtClean="0"/>
              <a:t>		identification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381000" indent="-381000">
              <a:spcBef>
                <a:spcPct val="10000"/>
              </a:spcBef>
            </a:pPr>
            <a:r>
              <a:rPr lang="en-US" sz="2000" b="0" dirty="0" smtClean="0"/>
              <a:t>34 </a:t>
            </a:r>
            <a:r>
              <a:rPr lang="en-US" sz="2000" b="0" dirty="0"/>
              <a:t>participating </a:t>
            </a:r>
            <a:r>
              <a:rPr lang="en-US" sz="2000" b="0" dirty="0" smtClean="0"/>
              <a:t>countries,  </a:t>
            </a:r>
            <a:r>
              <a:rPr lang="en-US" sz="2000" b="0" dirty="0" smtClean="0"/>
              <a:t>122 </a:t>
            </a:r>
            <a:r>
              <a:rPr lang="en-US" sz="2000" b="0" dirty="0"/>
              <a:t>published </a:t>
            </a:r>
            <a:r>
              <a:rPr lang="en-US" sz="2000" b="0" dirty="0" smtClean="0"/>
              <a:t>standards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de-DE" sz="1200" b="0" u="sng" dirty="0" smtClean="0">
                <a:hlinkClick r:id="rId2"/>
              </a:rPr>
              <a:t/>
            </a:r>
            <a:br>
              <a:rPr lang="de-DE" sz="1200" b="0" u="sng" dirty="0" smtClean="0">
                <a:hlinkClick r:id="rId2"/>
              </a:rPr>
            </a:br>
            <a:r>
              <a:rPr lang="de-DE" sz="1200" b="0" u="sng" dirty="0" smtClean="0">
                <a:hlinkClick r:id="rId2"/>
              </a:rPr>
              <a:t>http</a:t>
            </a:r>
            <a:r>
              <a:rPr lang="de-DE" sz="1200" b="0" u="sng" dirty="0">
                <a:hlinkClick r:id="rId2"/>
              </a:rPr>
              <a:t>://</a:t>
            </a:r>
            <a:r>
              <a:rPr lang="de-DE" sz="1200" b="0" u="sng" dirty="0" smtClean="0">
                <a:hlinkClick r:id="rId2"/>
              </a:rPr>
              <a:t>www.iso.org/iso/home/standards_development/list_of_iso_technical_committees/iso_technical_committee.htm?commid=45144</a:t>
            </a:r>
            <a:endParaRPr lang="de-DE" sz="1200" b="0" dirty="0"/>
          </a:p>
        </p:txBody>
      </p:sp>
      <p:pic>
        <p:nvPicPr>
          <p:cNvPr id="1457156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76200"/>
            <a:ext cx="190500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1801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 27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Font typeface="Wingdings 3" pitchFamily="18" charset="2"/>
              <a:buNone/>
              <a:defRPr/>
            </a:pPr>
            <a:r>
              <a:rPr lang="en-US" sz="2000" b="0" dirty="0" smtClean="0"/>
              <a:t>SC 27 is </a:t>
            </a:r>
            <a:r>
              <a:rPr lang="en-US" sz="2000" b="0" dirty="0"/>
              <a:t>an </a:t>
            </a:r>
            <a:r>
              <a:rPr lang="en-US" sz="2000" b="0" dirty="0" smtClean="0"/>
              <a:t>internationally </a:t>
            </a:r>
            <a:r>
              <a:rPr lang="en-US" sz="2000" b="0" dirty="0"/>
              <a:t>recognized centre of information </a:t>
            </a:r>
            <a:r>
              <a:rPr lang="en-US" sz="2000" b="0" dirty="0" smtClean="0"/>
              <a:t>and IT security standards expertise </a:t>
            </a:r>
            <a:r>
              <a:rPr lang="en-US" sz="2000" b="0" dirty="0"/>
              <a:t>serving the needs </a:t>
            </a:r>
            <a:r>
              <a:rPr lang="en-US" sz="2000" b="0" dirty="0" smtClean="0"/>
              <a:t>of </a:t>
            </a:r>
            <a:r>
              <a:rPr lang="en-US" sz="2000" b="0" dirty="0"/>
              <a:t>business sectors as well as governments.  Its work covers t</a:t>
            </a:r>
            <a:r>
              <a:rPr lang="en-US" sz="2000" b="0" dirty="0" smtClean="0"/>
              <a:t>he </a:t>
            </a:r>
            <a:r>
              <a:rPr lang="en-US" sz="2000" b="0" dirty="0"/>
              <a:t>development of standards for the protection of information and ICT. 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This </a:t>
            </a:r>
            <a:r>
              <a:rPr lang="en-US" sz="2000" b="0" dirty="0"/>
              <a:t>includes </a:t>
            </a:r>
            <a:r>
              <a:rPr lang="en-US" sz="2000" b="0" dirty="0">
                <a:solidFill>
                  <a:srgbClr val="0070C0"/>
                </a:solidFill>
              </a:rPr>
              <a:t>generic methods, techniques and guidelines to address both security and privacy </a:t>
            </a:r>
            <a:r>
              <a:rPr lang="en-US" sz="2000" b="0" dirty="0"/>
              <a:t>aspects, such </a:t>
            </a:r>
            <a:r>
              <a:rPr lang="en-US" sz="2000" b="0" dirty="0" smtClean="0"/>
              <a:t>as</a:t>
            </a:r>
            <a:endParaRPr lang="en-US" sz="2000" b="0" dirty="0" smtClean="0"/>
          </a:p>
          <a:p>
            <a:pPr lvl="1">
              <a:defRPr/>
            </a:pPr>
            <a:r>
              <a:rPr lang="en-US" sz="2000" b="0" dirty="0" smtClean="0"/>
              <a:t>Information </a:t>
            </a:r>
            <a:r>
              <a:rPr lang="en-US" sz="2000" b="0" dirty="0"/>
              <a:t>Security Management Systems (ISMS), </a:t>
            </a:r>
            <a:r>
              <a:rPr lang="en-US" sz="2000" b="0" dirty="0" smtClean="0"/>
              <a:t>requirements, </a:t>
            </a:r>
            <a:r>
              <a:rPr lang="en-US" sz="2000" b="0" dirty="0"/>
              <a:t>controls and </a:t>
            </a:r>
            <a:r>
              <a:rPr lang="en-US" sz="2000" b="0" dirty="0" smtClean="0"/>
              <a:t>conformance </a:t>
            </a:r>
            <a:r>
              <a:rPr lang="en-US" sz="2000" b="0" dirty="0"/>
              <a:t>assessment, accreditation and auditing requirements in the area of information </a:t>
            </a:r>
            <a:r>
              <a:rPr lang="en-US" sz="2000" b="0" dirty="0" smtClean="0"/>
              <a:t>security</a:t>
            </a:r>
            <a:endParaRPr lang="en-US" sz="2000" b="0" dirty="0" smtClean="0"/>
          </a:p>
          <a:p>
            <a:pPr lvl="1">
              <a:defRPr/>
            </a:pPr>
            <a:r>
              <a:rPr lang="en-US" sz="2000" b="0" dirty="0"/>
              <a:t>Cryptographic </a:t>
            </a:r>
            <a:r>
              <a:rPr lang="en-US" sz="2000" b="0" dirty="0" smtClean="0"/>
              <a:t>mechanisms</a:t>
            </a:r>
            <a:endParaRPr lang="en-US" sz="2000" b="0" dirty="0"/>
          </a:p>
          <a:p>
            <a:pPr lvl="1">
              <a:defRPr/>
            </a:pPr>
            <a:r>
              <a:rPr lang="en-US" sz="2000" b="0" dirty="0"/>
              <a:t>Security evaluation criteria and </a:t>
            </a:r>
            <a:r>
              <a:rPr lang="en-US" sz="2000" b="0" dirty="0" smtClean="0"/>
              <a:t>methodology</a:t>
            </a:r>
            <a:endParaRPr lang="de-DE" sz="2000" b="0" dirty="0"/>
          </a:p>
          <a:p>
            <a:pPr lvl="1">
              <a:defRPr/>
            </a:pPr>
            <a:r>
              <a:rPr lang="en-US" sz="2000" b="0" dirty="0" smtClean="0"/>
              <a:t>Security </a:t>
            </a:r>
            <a:r>
              <a:rPr lang="en-US" sz="2000" b="0" dirty="0" smtClean="0"/>
              <a:t>services</a:t>
            </a:r>
            <a:endParaRPr lang="en-US" sz="2000" b="0" dirty="0"/>
          </a:p>
          <a:p>
            <a:pPr lvl="1">
              <a:defRPr/>
            </a:pPr>
            <a:r>
              <a:rPr lang="en-US" sz="2000" b="0" dirty="0" smtClean="0"/>
              <a:t>Security </a:t>
            </a:r>
            <a:r>
              <a:rPr lang="en-US" sz="2000" b="0" dirty="0"/>
              <a:t>aspects of identity management, biometrics and </a:t>
            </a:r>
            <a:r>
              <a:rPr lang="en-US" sz="2000" b="0" dirty="0" smtClean="0"/>
              <a:t>privacy </a:t>
            </a:r>
            <a:endParaRPr lang="en-US" sz="2000" b="0" dirty="0"/>
          </a:p>
          <a:p>
            <a:pPr>
              <a:defRPr/>
            </a:pPr>
            <a:endParaRPr lang="en-US" sz="2000" b="0" dirty="0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8136250" y="80201"/>
            <a:ext cx="882338" cy="756511"/>
            <a:chOff x="0" y="3588"/>
            <a:chExt cx="768" cy="732"/>
          </a:xfrm>
        </p:grpSpPr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8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Sample2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8"/>
              <a:ext cx="76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02433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E659F2923F04298790846E94C5510" ma:contentTypeVersion="1" ma:contentTypeDescription="Create a new document." ma:contentTypeScope="" ma:versionID="2c336e933d3f56126a79837488c5ec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03a022970234111fe8b8d63fca19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687F21-C6B4-4FE9-996F-7CCF0EB31CD4}"/>
</file>

<file path=customXml/itemProps2.xml><?xml version="1.0" encoding="utf-8"?>
<ds:datastoreItem xmlns:ds="http://schemas.openxmlformats.org/officeDocument/2006/customXml" ds:itemID="{4F0220B1-4B7E-454F-9277-D6C83853B83F}"/>
</file>

<file path=customXml/itemProps3.xml><?xml version="1.0" encoding="utf-8"?>
<ds:datastoreItem xmlns:ds="http://schemas.openxmlformats.org/officeDocument/2006/customXml" ds:itemID="{87C830AE-C1DA-4F0B-B32C-44864C90185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0</TotalTime>
  <Words>570</Words>
  <Application>Microsoft Office PowerPoint</Application>
  <PresentationFormat>Bildschirmpräsentation (4:3)</PresentationFormat>
  <Paragraphs>188</Paragraphs>
  <Slides>19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ITU-e</vt:lpstr>
      <vt:lpstr>ISO Security Standardization News </vt:lpstr>
      <vt:lpstr>PowerPoint-Präsentation</vt:lpstr>
      <vt:lpstr> Security Related ISO TCs   include</vt:lpstr>
      <vt:lpstr>New ISO TC 292: Security ISO TMB resolution 68/2014</vt:lpstr>
      <vt:lpstr>New ISO TC 292: Security ISO TMB resolution 68/2014</vt:lpstr>
      <vt:lpstr>Security Related  JTC 1 Sub-committees</vt:lpstr>
      <vt:lpstr>SC 37 Biometrics</vt:lpstr>
      <vt:lpstr>SC 17  Cards and  Personal Identification</vt:lpstr>
      <vt:lpstr>SC 27 Mission</vt:lpstr>
      <vt:lpstr>SC 27  Organization</vt:lpstr>
      <vt:lpstr>SC 27 Members </vt:lpstr>
      <vt:lpstr>Recent Publications include</vt:lpstr>
      <vt:lpstr>Recent Publications (continued)</vt:lpstr>
      <vt:lpstr>Recently Approved  New Projects  include</vt:lpstr>
      <vt:lpstr>SC 27 Collaboration with ITU-T</vt:lpstr>
      <vt:lpstr>Projects Facts &amp; Figures </vt:lpstr>
      <vt:lpstr>24 Years of SC 27 </vt:lpstr>
      <vt:lpstr>Final Remarks</vt:lpstr>
      <vt:lpstr>PowerPoint-Präsentation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Fumy, Walter</cp:lastModifiedBy>
  <cp:revision>422</cp:revision>
  <cp:lastPrinted>2014-08-20T10:51:45Z</cp:lastPrinted>
  <dcterms:created xsi:type="dcterms:W3CDTF">2007-02-20T15:47:31Z</dcterms:created>
  <dcterms:modified xsi:type="dcterms:W3CDTF">2014-08-21T07:13:36Z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0x010100A39E659F2923F04298790846E94C5510</vt:lpwstr>
  </property>
</Properties>
</file>