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12" r:id="rId5"/>
    <p:sldId id="413" r:id="rId6"/>
    <p:sldId id="438" r:id="rId7"/>
    <p:sldId id="437" r:id="rId8"/>
    <p:sldId id="441" r:id="rId9"/>
    <p:sldId id="458" r:id="rId10"/>
    <p:sldId id="440" r:id="rId11"/>
    <p:sldId id="442" r:id="rId12"/>
    <p:sldId id="443" r:id="rId13"/>
    <p:sldId id="444" r:id="rId14"/>
    <p:sldId id="459" r:id="rId15"/>
    <p:sldId id="451" r:id="rId16"/>
    <p:sldId id="450" r:id="rId17"/>
    <p:sldId id="452" r:id="rId18"/>
    <p:sldId id="453" r:id="rId19"/>
    <p:sldId id="456" r:id="rId20"/>
    <p:sldId id="416" r:id="rId2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4849" autoAdjust="0"/>
  </p:normalViewPr>
  <p:slideViewPr>
    <p:cSldViewPr>
      <p:cViewPr varScale="1">
        <p:scale>
          <a:sx n="100" d="100"/>
          <a:sy n="100" d="100"/>
        </p:scale>
        <p:origin x="8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E73941-3ADA-4181-A426-B135F4F041F6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73129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BA43EB-6CC5-4988-8561-607013BF9877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631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F5C624-C94F-45CA-B829-3DBDEB76A35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29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2AABBB-D6AC-4470-8A19-C22EE31166F4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001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A43EB-6CC5-4988-8561-607013BF9877}" type="slidenum">
              <a:rPr lang="en-US" altLang="da-DK" smtClean="0"/>
              <a:pPr>
                <a:defRPr/>
              </a:pPr>
              <a:t>13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7852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3E9B26-17F2-41EC-8213-D257B15581D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2187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da-DK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da-DK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altLang="da-DK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1803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C887-D2E2-41C2-B621-E8EA4F7CDADB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9397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6549-6F74-4AA5-BB3A-49B3EBFE9983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73713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BA2E02-3E63-4026-83DC-017361CCAD35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85983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9231-752B-440A-85DE-CAEF3EA108E4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68555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5FE0-49EC-4DBB-BDCA-A6BE2DFF5061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861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0C124A-0F7E-469F-9427-9B765012D92A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0275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4032250" cy="2873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A1BC9-3B96-4048-AA83-9952F0439558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40879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DE8EF3-B124-413B-9E26-B656A402E29A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56076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BD02-808F-4F3B-A2D4-D843FDADAB48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71938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04F7-1618-4C7B-B37A-9601959B72DF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3839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0A336-0841-4E74-8B2B-2BF362628C8A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54982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ECF43A-06AE-47A9-8CBC-B9311A4482AA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0" r:id="rId2"/>
    <p:sldLayoutId id="2147484161" r:id="rId3"/>
    <p:sldLayoutId id="2147484167" r:id="rId4"/>
    <p:sldLayoutId id="2147484168" r:id="rId5"/>
    <p:sldLayoutId id="2147484169" r:id="rId6"/>
    <p:sldLayoutId id="2147484162" r:id="rId7"/>
    <p:sldLayoutId id="2147484163" r:id="rId8"/>
    <p:sldLayoutId id="2147484170" r:id="rId9"/>
    <p:sldLayoutId id="2147484164" r:id="rId10"/>
    <p:sldLayoutId id="2147484165" r:id="rId11"/>
    <p:sldLayoutId id="21474841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isco.dk/index.php" TargetMode="External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erginet.dk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jp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pcom.dk.linux81.curanetserver.dk/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www.chpcom.dk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://www.nordpoolspot.com/" TargetMode="Externa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www.google.dk/url?sa=i&amp;rct=j&amp;q=openssh&amp;source=images&amp;cd=&amp;cad=rja&amp;docid=zJrqg0Qa3Eu_SM&amp;tbnid=08wxbJ6abd0Q5M:&amp;ved=0CAUQjRw&amp;url=http://www.openssh.org/&amp;ei=bmUkUtXhIKHC0QX3lIDACw&amp;bvm=bv.51495398,d.d2k&amp;psig=AFQjCNHCHmLpoeiHnqCmUbuMT8ZYHjOuDg&amp;ust=1378203352846702" TargetMode="External"/><Relationship Id="rId18" Type="http://schemas.openxmlformats.org/officeDocument/2006/relationships/image" Target="../media/image40.png"/><Relationship Id="rId3" Type="http://schemas.openxmlformats.org/officeDocument/2006/relationships/hyperlink" Target="http://chpcom.dk.linux81.curanetserver.dk/" TargetMode="External"/><Relationship Id="rId21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37.gif"/><Relationship Id="rId17" Type="http://schemas.openxmlformats.org/officeDocument/2006/relationships/hyperlink" Target="http://www.google.dk/url?sa=i&amp;rct=j&amp;q=nginx&amp;source=images&amp;cd=&amp;cad=rja&amp;docid=6Qxp1_OZyqi46M&amp;tbnid=D1FdjsmOFAyOXM:&amp;ved=0CAUQjRw&amp;url=http://www.modsecurity.org/projects/modsecurity/nginx/&amp;ei=FWYkUtiyGq-k0AW7-IDAAw&amp;bvm=bv.51495398,d.d2k&amp;psig=AFQjCNFpSlWs0eijSNmtFWoysfjPGd4xkw&amp;ust=1378203526992015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hyperlink" Target="http://www.google.dk/url?sa=i&amp;rct=j&amp;q=openBSD+osi+layer&amp;source=images&amp;cd=&amp;cad=rja&amp;docid=GYs52D5R5DP7MM&amp;tbnid=rtxzD8UL_YnkUM:&amp;ved=0CAUQjRw&amp;url=http://www.benzedrine.cx/pf.html&amp;ei=NWUkUrT2K--Y1AW3jIHIAQ&amp;bvm=bv.51495398,d.d2k&amp;psig=AFQjCNHXDapVwWulhZzoTkjTBp_67SnWcQ&amp;ust=1378203274713252" TargetMode="External"/><Relationship Id="rId5" Type="http://schemas.openxmlformats.org/officeDocument/2006/relationships/hyperlink" Target="http://www.google.dk/url?sa=i&amp;rct=j&amp;q=fit+pc+2+i&amp;source=images&amp;cd=&amp;docid=n-xR1Z7BNnFniM&amp;tbnid=Th-Fa2TvHhmwgM:&amp;ved=0CAUQjRw&amp;url=http://www.yawarra.com.au/news-2010.php&amp;ei=KFYkUrTJNoqz0QWfyICwAw&amp;bvm=bv.51495398,d.d2k&amp;psig=AFQjCNHu7RBwBAky3EudC_iQ_zhFeQA5qg&amp;ust=1378199438486409" TargetMode="External"/><Relationship Id="rId15" Type="http://schemas.openxmlformats.org/officeDocument/2006/relationships/hyperlink" Target="http://www.google.dk/url?sa=i&amp;rct=j&amp;q=openSSL&amp;source=images&amp;cd=&amp;cad=rja&amp;docid=eRigDAwMn31LZM&amp;tbnid=GC3NlUqgirEUqM:&amp;ved=0CAUQjRw&amp;url=http://www.opensslfoundation.com/download.html&amp;ei=omUkUuXqKKS40QWM54DwBw&amp;bvm=bv.51495398,d.d2k&amp;psig=AFQjCNHD0Vb-J9K6evlP0dOzONGQIM6XRg&amp;ust=1378203423643737" TargetMode="External"/><Relationship Id="rId10" Type="http://schemas.openxmlformats.org/officeDocument/2006/relationships/image" Target="../media/image36.emf"/><Relationship Id="rId19" Type="http://schemas.openxmlformats.org/officeDocument/2006/relationships/hyperlink" Target="http://www.google.dk/url?sa=i&amp;rct=j&amp;q=openVPN&amp;source=images&amp;cd=&amp;cad=rja&amp;docid=4IQu4DtjKd7d2M&amp;tbnid=aJ0PvdKNRH7w0M:&amp;ved=0CAUQjRw&amp;url=http://blog.milford.io/2011/02/setting-up-an-openvpn-client-for-ubuntudebianmint-cli-edition/&amp;ei=U2YkUo3oJsSU0QXbm4DYCw&amp;psig=AFQjCNG13nHA7j5PFnY0CAKao49CxfJXmg&amp;ust=1378203588952981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8.gif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hpcom.dk.linux81.curanetserver.dk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4.png"/><Relationship Id="rId7" Type="http://schemas.openxmlformats.org/officeDocument/2006/relationships/image" Target="../media/image4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5" Type="http://schemas.openxmlformats.org/officeDocument/2006/relationships/image" Target="../media/image42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hpcom.dk.linux81.curanetserver.dk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hyperlink" Target="http://www.google.dk/imgres?imgurl=http://www.risho.co.jp/english/product/products3/limiting/img/limiting_back.jpg&amp;imgrefurl=http://www.risho.co.jp/english/product/products3/limiting/index.html&amp;usg=__25asKXS32wSpRk61NT4YaQEramk=&amp;h=185&amp;w=200&amp;sz=30&amp;hl=da&amp;start=99&amp;zoom=1&amp;tbnid=-aqBNeTiAomf9M:&amp;tbnh=96&amp;tbnw=104&amp;ei=s4WJTov5Lqz44QSw5Yy-Dw&amp;prev=/search?q=reactor+coil+drawing&amp;start=84&amp;hl=da&amp;sa=N&amp;gbv=2&amp;tbm=isch&amp;itbs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t>Geneva, Switzerland, 15-16 September 2014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da-DK" smtClean="0"/>
              <a:t>Security by Design in Smart Grids</a:t>
            </a:r>
            <a:br>
              <a:rPr lang="en-US" altLang="da-DK" smtClean="0"/>
            </a:br>
            <a:r>
              <a:rPr lang="en-US" altLang="da-DK" sz="2400" smtClean="0"/>
              <a:t>A Need to Rethink ICT in Power System Controls</a:t>
            </a:r>
            <a:endParaRPr lang="en-US" altLang="en-US" sz="2400" smtClean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smtClean="0"/>
              <a:t>Carsten Strunge,</a:t>
            </a:r>
          </a:p>
          <a:p>
            <a:r>
              <a:rPr lang="en-GB" altLang="en-US" b="1" smtClean="0"/>
              <a:t>Senior Development Engineer, Energinet.dk</a:t>
            </a:r>
          </a:p>
          <a:p>
            <a:r>
              <a:rPr lang="en-GB" altLang="en-US" b="1" smtClean="0"/>
              <a:t>cas@energinet.dk</a:t>
            </a:r>
            <a:endParaRPr lang="en-US" altLang="en-US" b="1" smtClean="0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da-DK" sz="2400" b="1"/>
              <a:t>ITU Workshop on “ICT Security Standardization</a:t>
            </a:r>
            <a:br>
              <a:rPr lang="en-US" altLang="da-DK" sz="2400" b="1"/>
            </a:br>
            <a:r>
              <a:rPr lang="en-US" altLang="da-DK" sz="2400" b="1"/>
              <a:t>for Developing Countries”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da-DK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da-DK" sz="1800" b="1">
                <a:solidFill>
                  <a:srgbClr val="22228B"/>
                </a:solidFill>
              </a:rPr>
              <a:t>(Geneva, Switzerland, 15-16 September 2014)</a:t>
            </a:r>
            <a:endParaRPr lang="en-US" altLang="da-DK" sz="1800" b="1"/>
          </a:p>
        </p:txBody>
      </p:sp>
      <p:sp>
        <p:nvSpPr>
          <p:cNvPr id="8198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199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0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1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820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Technical VPP and Commercial VPP in Smart Grid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10</a:t>
            </a:fld>
            <a:endParaRPr lang="en-US" altLang="da-DK"/>
          </a:p>
        </p:txBody>
      </p:sp>
      <p:grpSp>
        <p:nvGrpSpPr>
          <p:cNvPr id="68" name="Gruppe 67"/>
          <p:cNvGrpSpPr/>
          <p:nvPr/>
        </p:nvGrpSpPr>
        <p:grpSpPr>
          <a:xfrm>
            <a:off x="107950" y="1124744"/>
            <a:ext cx="9036050" cy="5345113"/>
            <a:chOff x="107950" y="1412875"/>
            <a:chExt cx="9036050" cy="53451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1484313"/>
              <a:ext cx="3011487" cy="266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795963" y="5505450"/>
              <a:ext cx="3348037" cy="1008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5" descr="huset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5053013"/>
              <a:ext cx="1296988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95288" y="4292600"/>
              <a:ext cx="1173162" cy="835025"/>
            </a:xfrm>
            <a:prstGeom prst="rect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Control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TekniskVPP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(</a:t>
              </a:r>
              <a:r>
                <a:rPr kumimoji="0" lang="da-DK" altLang="da-DK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Agent</a:t>
              </a:r>
              <a:r>
                <a:rPr kumimoji="0" lang="da-DK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)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443663" y="1651000"/>
              <a:ext cx="1079500" cy="835025"/>
            </a:xfrm>
            <a:prstGeom prst="rect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Market actor 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ComVPP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6515100" y="2508250"/>
              <a:ext cx="288925" cy="4318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547813" y="3789363"/>
              <a:ext cx="3455987" cy="719137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971550" y="5157788"/>
              <a:ext cx="0" cy="8636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1547813" y="3933825"/>
              <a:ext cx="3600450" cy="719138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6731000" y="2490788"/>
              <a:ext cx="288925" cy="4318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13" descr="huset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5053013"/>
              <a:ext cx="1296987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uset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5053013"/>
              <a:ext cx="1296987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" descr="huset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5053013"/>
              <a:ext cx="1296988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740650" y="1651000"/>
              <a:ext cx="1079500" cy="835025"/>
            </a:xfrm>
            <a:prstGeom prst="rect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Market actor 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a-DK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  <a:latin typeface="Tahoma" pitchFamily="34" charset="0"/>
                </a:rPr>
                <a:t>ComVPP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7812088" y="2508250"/>
              <a:ext cx="288925" cy="4318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8027988" y="2490788"/>
              <a:ext cx="288925" cy="4318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1908175" y="6237288"/>
              <a:ext cx="6265863" cy="0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1908175" y="5445125"/>
              <a:ext cx="0" cy="792163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060700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4068763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5149850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6157913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7092950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8174038" y="5948363"/>
              <a:ext cx="0" cy="287337"/>
            </a:xfrm>
            <a:prstGeom prst="line">
              <a:avLst/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5" y="5876925"/>
              <a:ext cx="277813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075" y="5876925"/>
              <a:ext cx="277813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50" y="5876925"/>
              <a:ext cx="277813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388" y="5876925"/>
              <a:ext cx="2778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876925"/>
              <a:ext cx="277813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5876925"/>
              <a:ext cx="2778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Group 33"/>
            <p:cNvGrpSpPr>
              <a:grpSpLocks/>
            </p:cNvGrpSpPr>
            <p:nvPr/>
          </p:nvGrpSpPr>
          <p:grpSpPr bwMode="auto">
            <a:xfrm>
              <a:off x="1812925" y="5086350"/>
              <a:ext cx="215900" cy="358775"/>
              <a:chOff x="1202" y="1616"/>
              <a:chExt cx="136" cy="226"/>
            </a:xfrm>
          </p:grpSpPr>
          <p:sp>
            <p:nvSpPr>
              <p:cNvPr id="38" name="Oval 34"/>
              <p:cNvSpPr>
                <a:spLocks noChangeAspect="1" noChangeArrowheads="1"/>
              </p:cNvSpPr>
              <p:nvPr/>
            </p:nvSpPr>
            <p:spPr bwMode="auto">
              <a:xfrm>
                <a:off x="1202" y="1616"/>
                <a:ext cx="136" cy="136"/>
              </a:xfrm>
              <a:prstGeom prst="ellipse">
                <a:avLst/>
              </a:prstGeom>
              <a:noFill/>
              <a:ln w="9525">
                <a:solidFill>
                  <a:srgbClr val="102E3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itchFamily="2" charset="2"/>
                  <a:buChar char="§"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5"/>
              <p:cNvSpPr>
                <a:spLocks noChangeAspect="1" noChangeArrowheads="1"/>
              </p:cNvSpPr>
              <p:nvPr/>
            </p:nvSpPr>
            <p:spPr bwMode="auto">
              <a:xfrm>
                <a:off x="1202" y="1706"/>
                <a:ext cx="136" cy="136"/>
              </a:xfrm>
              <a:prstGeom prst="ellipse">
                <a:avLst/>
              </a:prstGeom>
              <a:noFill/>
              <a:ln w="9525">
                <a:solidFill>
                  <a:srgbClr val="102E3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itchFamily="2" charset="2"/>
                  <a:buChar char="§"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928813" y="4797425"/>
              <a:ext cx="0" cy="288925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1960563" y="5103813"/>
              <a:ext cx="83343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a-DK" altLang="da-DK" sz="1200">
                  <a:solidFill>
                    <a:srgbClr val="102E37"/>
                  </a:solidFill>
                  <a:latin typeface="Tahoma" pitchFamily="34" charset="0"/>
                </a:rPr>
                <a:t>10/0,4 kV</a:t>
              </a:r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4500563" y="2924175"/>
              <a:ext cx="4248150" cy="1079500"/>
            </a:xfrm>
            <a:prstGeom prst="cloudCallout">
              <a:avLst>
                <a:gd name="adj1" fmla="val -27204"/>
                <a:gd name="adj2" fmla="val 33824"/>
              </a:avLst>
            </a:prstGeom>
            <a:noFill/>
            <a:ln w="9525">
              <a:solidFill>
                <a:srgbClr val="002D4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200" smtClean="0">
                  <a:solidFill>
                    <a:srgbClr val="102E37"/>
                  </a:solidFill>
                  <a:latin typeface="Verdana" pitchFamily="34" charset="0"/>
                </a:rPr>
                <a:t>Communication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200" smtClean="0">
                  <a:solidFill>
                    <a:srgbClr val="102E37"/>
                  </a:solidFill>
                  <a:latin typeface="Verdana" pitchFamily="34" charset="0"/>
                </a:rPr>
                <a:t>(Internet)</a:t>
              </a:r>
            </a:p>
          </p:txBody>
        </p:sp>
        <p:pic>
          <p:nvPicPr>
            <p:cNvPr id="43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5876925"/>
              <a:ext cx="2778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07950" y="5876925"/>
              <a:ext cx="7064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200" smtClean="0">
                  <a:solidFill>
                    <a:srgbClr val="102E37"/>
                  </a:solidFill>
                  <a:latin typeface="Verdana" pitchFamily="34" charset="0"/>
                </a:rPr>
                <a:t>AMI/AMR</a:t>
              </a: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179388" y="1484313"/>
              <a:ext cx="1884362" cy="3844925"/>
              <a:chOff x="106" y="1026"/>
              <a:chExt cx="1187" cy="2331"/>
            </a:xfrm>
          </p:grpSpPr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363" cy="317"/>
              </a:xfrm>
              <a:prstGeom prst="ellipse">
                <a:avLst/>
              </a:prstGeom>
              <a:noFill/>
              <a:ln w="25400" algn="ctr">
                <a:solidFill>
                  <a:srgbClr val="008BA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2D4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itchFamily="2" charset="2"/>
                  <a:buChar char="§"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H="1">
                <a:off x="657" y="1344"/>
                <a:ext cx="409" cy="1224"/>
              </a:xfrm>
              <a:prstGeom prst="line">
                <a:avLst/>
              </a:prstGeom>
              <a:noFill/>
              <a:ln w="25400">
                <a:solidFill>
                  <a:srgbClr val="008BA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itchFamily="2" charset="2"/>
                  <a:buChar char="§"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106" y="2586"/>
                <a:ext cx="998" cy="771"/>
              </a:xfrm>
              <a:prstGeom prst="ellipse">
                <a:avLst/>
              </a:prstGeom>
              <a:noFill/>
              <a:ln w="25400" algn="ctr">
                <a:solidFill>
                  <a:srgbClr val="008BA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2D4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itchFamily="2" charset="2"/>
                  <a:buChar char="§"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02E3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268538" y="1557338"/>
              <a:ext cx="1223962" cy="506412"/>
            </a:xfrm>
            <a:prstGeom prst="ellipse">
              <a:avLst/>
            </a:prstGeom>
            <a:noFill/>
            <a:ln w="25400" algn="ctr">
              <a:solidFill>
                <a:srgbClr val="008BA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6062663" y="1412875"/>
              <a:ext cx="3059112" cy="1301750"/>
            </a:xfrm>
            <a:prstGeom prst="ellipse">
              <a:avLst/>
            </a:prstGeom>
            <a:noFill/>
            <a:ln w="25400" algn="ctr">
              <a:solidFill>
                <a:srgbClr val="008BA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492500" y="1844675"/>
              <a:ext cx="2592388" cy="212725"/>
            </a:xfrm>
            <a:prstGeom prst="line">
              <a:avLst/>
            </a:prstGeom>
            <a:noFill/>
            <a:ln w="25400">
              <a:solidFill>
                <a:srgbClr val="008B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2843213" y="4797425"/>
              <a:ext cx="1728787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100" smtClean="0">
                  <a:solidFill>
                    <a:srgbClr val="102E37"/>
                  </a:solidFill>
                  <a:latin typeface="Verdana" pitchFamily="34" charset="0"/>
                </a:rPr>
                <a:t>Tech + ComA + ComB</a:t>
              </a: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4643438" y="4797425"/>
              <a:ext cx="1008062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100" smtClean="0">
                  <a:solidFill>
                    <a:srgbClr val="102E37"/>
                  </a:solidFill>
                  <a:latin typeface="Verdana" pitchFamily="34" charset="0"/>
                </a:rPr>
                <a:t>Tech + ComA</a:t>
              </a: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5795963" y="4797425"/>
              <a:ext cx="1728787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100" smtClean="0">
                  <a:solidFill>
                    <a:srgbClr val="102E37"/>
                  </a:solidFill>
                  <a:latin typeface="Verdana" pitchFamily="34" charset="0"/>
                </a:rPr>
                <a:t>Tech + ComA + ComB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7667625" y="4811713"/>
              <a:ext cx="1008063" cy="2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SzPct val="90000"/>
                <a:buFont typeface="Wingdings" pitchFamily="2" charset="2"/>
                <a:buNone/>
              </a:pPr>
              <a:r>
                <a:rPr lang="da-DK" altLang="da-DK" sz="1100" smtClean="0">
                  <a:solidFill>
                    <a:srgbClr val="102E37"/>
                  </a:solidFill>
                  <a:latin typeface="Verdana" pitchFamily="34" charset="0"/>
                </a:rPr>
                <a:t>Tech + ComA</a:t>
              </a:r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H="1">
              <a:off x="4140200" y="3948113"/>
              <a:ext cx="1204913" cy="776287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H="1">
              <a:off x="4356100" y="3916363"/>
              <a:ext cx="1204913" cy="776287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flipH="1">
              <a:off x="5037138" y="3932238"/>
              <a:ext cx="1204912" cy="776287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5197475" y="3978275"/>
              <a:ext cx="1204913" cy="776288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>
              <a:off x="6588125" y="4005263"/>
              <a:ext cx="71438" cy="792162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H="1">
              <a:off x="6708775" y="3994150"/>
              <a:ext cx="73025" cy="792163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7451725" y="3860800"/>
              <a:ext cx="433388" cy="8636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7596188" y="3860800"/>
              <a:ext cx="431800" cy="863600"/>
            </a:xfrm>
            <a:prstGeom prst="line">
              <a:avLst/>
            </a:prstGeom>
            <a:noFill/>
            <a:ln w="9525">
              <a:solidFill>
                <a:srgbClr val="102E37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35050" y="6059488"/>
              <a:ext cx="2913063" cy="612775"/>
            </a:xfrm>
            <a:custGeom>
              <a:avLst/>
              <a:gdLst>
                <a:gd name="T0" fmla="*/ 1202 w 1835"/>
                <a:gd name="T1" fmla="*/ 25 h 386"/>
                <a:gd name="T2" fmla="*/ 485 w 1835"/>
                <a:gd name="T3" fmla="*/ 257 h 386"/>
                <a:gd name="T4" fmla="*/ 46 w 1835"/>
                <a:gd name="T5" fmla="*/ 21 h 386"/>
                <a:gd name="T6" fmla="*/ 760 w 1835"/>
                <a:gd name="T7" fmla="*/ 384 h 386"/>
                <a:gd name="T8" fmla="*/ 1835 w 1835"/>
                <a:gd name="T9" fmla="*/ 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5" h="386">
                  <a:moveTo>
                    <a:pt x="1202" y="25"/>
                  </a:moveTo>
                  <a:cubicBezTo>
                    <a:pt x="1084" y="64"/>
                    <a:pt x="678" y="258"/>
                    <a:pt x="485" y="257"/>
                  </a:cubicBezTo>
                  <a:cubicBezTo>
                    <a:pt x="292" y="256"/>
                    <a:pt x="0" y="0"/>
                    <a:pt x="46" y="21"/>
                  </a:cubicBezTo>
                  <a:cubicBezTo>
                    <a:pt x="92" y="42"/>
                    <a:pt x="462" y="386"/>
                    <a:pt x="760" y="384"/>
                  </a:cubicBezTo>
                  <a:cubicBezTo>
                    <a:pt x="1058" y="382"/>
                    <a:pt x="1611" y="89"/>
                    <a:pt x="1835" y="11"/>
                  </a:cubicBezTo>
                </a:path>
              </a:pathLst>
            </a:custGeom>
            <a:noFill/>
            <a:ln w="19050" cap="flat" cmpd="sng">
              <a:solidFill>
                <a:srgbClr val="DFB7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106488" y="6088063"/>
              <a:ext cx="4900612" cy="669925"/>
            </a:xfrm>
            <a:custGeom>
              <a:avLst/>
              <a:gdLst>
                <a:gd name="T0" fmla="*/ 2513 w 3138"/>
                <a:gd name="T1" fmla="*/ 0 h 422"/>
                <a:gd name="T2" fmla="*/ 792 w 3138"/>
                <a:gd name="T3" fmla="*/ 394 h 422"/>
                <a:gd name="T4" fmla="*/ 19 w 3138"/>
                <a:gd name="T5" fmla="*/ 7 h 422"/>
                <a:gd name="T6" fmla="*/ 904 w 3138"/>
                <a:gd name="T7" fmla="*/ 422 h 422"/>
                <a:gd name="T8" fmla="*/ 3138 w 3138"/>
                <a:gd name="T9" fmla="*/ 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8" h="422">
                  <a:moveTo>
                    <a:pt x="2513" y="0"/>
                  </a:moveTo>
                  <a:cubicBezTo>
                    <a:pt x="2226" y="66"/>
                    <a:pt x="1208" y="393"/>
                    <a:pt x="792" y="394"/>
                  </a:cubicBezTo>
                  <a:cubicBezTo>
                    <a:pt x="376" y="395"/>
                    <a:pt x="0" y="2"/>
                    <a:pt x="19" y="7"/>
                  </a:cubicBezTo>
                  <a:cubicBezTo>
                    <a:pt x="38" y="12"/>
                    <a:pt x="384" y="422"/>
                    <a:pt x="904" y="422"/>
                  </a:cubicBezTo>
                  <a:cubicBezTo>
                    <a:pt x="1424" y="422"/>
                    <a:pt x="2673" y="93"/>
                    <a:pt x="3138" y="7"/>
                  </a:cubicBezTo>
                </a:path>
              </a:pathLst>
            </a:custGeom>
            <a:noFill/>
            <a:ln w="19050" cap="flat" cmpd="sng">
              <a:solidFill>
                <a:srgbClr val="DFB7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609725" y="3656013"/>
              <a:ext cx="5300663" cy="1103312"/>
            </a:xfrm>
            <a:custGeom>
              <a:avLst/>
              <a:gdLst>
                <a:gd name="T0" fmla="*/ 1667 w 3339"/>
                <a:gd name="T1" fmla="*/ 680 h 695"/>
                <a:gd name="T2" fmla="*/ 2398 w 3339"/>
                <a:gd name="T3" fmla="*/ 134 h 695"/>
                <a:gd name="T4" fmla="*/ 98 w 3339"/>
                <a:gd name="T5" fmla="*/ 558 h 695"/>
                <a:gd name="T6" fmla="*/ 2988 w 3339"/>
                <a:gd name="T7" fmla="*/ 23 h 695"/>
                <a:gd name="T8" fmla="*/ 2206 w 3339"/>
                <a:gd name="T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9" h="695">
                  <a:moveTo>
                    <a:pt x="1667" y="680"/>
                  </a:moveTo>
                  <a:cubicBezTo>
                    <a:pt x="1789" y="589"/>
                    <a:pt x="2659" y="154"/>
                    <a:pt x="2398" y="134"/>
                  </a:cubicBezTo>
                  <a:cubicBezTo>
                    <a:pt x="2137" y="114"/>
                    <a:pt x="0" y="577"/>
                    <a:pt x="98" y="558"/>
                  </a:cubicBezTo>
                  <a:cubicBezTo>
                    <a:pt x="196" y="539"/>
                    <a:pt x="2637" y="0"/>
                    <a:pt x="2988" y="23"/>
                  </a:cubicBezTo>
                  <a:cubicBezTo>
                    <a:pt x="3339" y="46"/>
                    <a:pt x="2369" y="555"/>
                    <a:pt x="2206" y="695"/>
                  </a:cubicBezTo>
                </a:path>
              </a:pathLst>
            </a:custGeom>
            <a:noFill/>
            <a:ln w="19050" cap="flat" cmpd="sng">
              <a:solidFill>
                <a:srgbClr val="DFB7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4119563" y="2409825"/>
              <a:ext cx="2833687" cy="2393950"/>
            </a:xfrm>
            <a:custGeom>
              <a:avLst/>
              <a:gdLst>
                <a:gd name="T0" fmla="*/ 0 w 1785"/>
                <a:gd name="T1" fmla="*/ 1486 h 1508"/>
                <a:gd name="T2" fmla="*/ 1201 w 1785"/>
                <a:gd name="T3" fmla="*/ 705 h 1508"/>
                <a:gd name="T4" fmla="*/ 1728 w 1785"/>
                <a:gd name="T5" fmla="*/ 46 h 1508"/>
                <a:gd name="T6" fmla="*/ 1544 w 1785"/>
                <a:gd name="T7" fmla="*/ 430 h 1508"/>
                <a:gd name="T8" fmla="*/ 1455 w 1785"/>
                <a:gd name="T9" fmla="*/ 903 h 1508"/>
                <a:gd name="T10" fmla="*/ 525 w 1785"/>
                <a:gd name="T11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5" h="1508">
                  <a:moveTo>
                    <a:pt x="0" y="1486"/>
                  </a:moveTo>
                  <a:cubicBezTo>
                    <a:pt x="200" y="1356"/>
                    <a:pt x="913" y="945"/>
                    <a:pt x="1201" y="705"/>
                  </a:cubicBezTo>
                  <a:cubicBezTo>
                    <a:pt x="1489" y="465"/>
                    <a:pt x="1671" y="92"/>
                    <a:pt x="1728" y="46"/>
                  </a:cubicBezTo>
                  <a:cubicBezTo>
                    <a:pt x="1785" y="0"/>
                    <a:pt x="1589" y="287"/>
                    <a:pt x="1544" y="430"/>
                  </a:cubicBezTo>
                  <a:cubicBezTo>
                    <a:pt x="1499" y="573"/>
                    <a:pt x="1625" y="723"/>
                    <a:pt x="1455" y="903"/>
                  </a:cubicBezTo>
                  <a:cubicBezTo>
                    <a:pt x="1285" y="1083"/>
                    <a:pt x="719" y="1382"/>
                    <a:pt x="525" y="1508"/>
                  </a:cubicBezTo>
                </a:path>
              </a:pathLst>
            </a:custGeom>
            <a:noFill/>
            <a:ln w="19050" cap="flat" cmpd="sng">
              <a:solidFill>
                <a:srgbClr val="DFB7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rgbClr val="102E37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Proof</a:t>
            </a:r>
            <a:r>
              <a:rPr lang="da-DK" dirty="0" smtClean="0"/>
              <a:t> of </a:t>
            </a:r>
            <a:r>
              <a:rPr lang="da-DK" dirty="0" err="1" smtClean="0"/>
              <a:t>Concept</a:t>
            </a:r>
            <a:r>
              <a:rPr lang="da-DK" dirty="0" smtClean="0"/>
              <a:t> Demonstration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11</a:t>
            </a:fld>
            <a:endParaRPr lang="en-US" altLang="da-DK"/>
          </a:p>
        </p:txBody>
      </p:sp>
      <p:grpSp>
        <p:nvGrpSpPr>
          <p:cNvPr id="8" name="Group 17"/>
          <p:cNvGrpSpPr/>
          <p:nvPr/>
        </p:nvGrpSpPr>
        <p:grpSpPr>
          <a:xfrm>
            <a:off x="1805298" y="1222979"/>
            <a:ext cx="5214974" cy="2854093"/>
            <a:chOff x="1928794" y="1772816"/>
            <a:chExt cx="5214974" cy="2854093"/>
          </a:xfrm>
        </p:grpSpPr>
        <p:sp>
          <p:nvSpPr>
            <p:cNvPr id="9" name="TextBox 10"/>
            <p:cNvSpPr txBox="1"/>
            <p:nvPr/>
          </p:nvSpPr>
          <p:spPr>
            <a:xfrm>
              <a:off x="1928794" y="3008922"/>
              <a:ext cx="3102131" cy="991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a-DK" sz="5400" dirty="0" smtClean="0">
                  <a:solidFill>
                    <a:srgbClr val="000000"/>
                  </a:solidFill>
                  <a:latin typeface="Berlin Sans FB Demi" pitchFamily="34" charset="0"/>
                </a:rPr>
                <a:t>CHPCOM</a:t>
              </a:r>
              <a:endParaRPr lang="da-DK" sz="5400" dirty="0">
                <a:solidFill>
                  <a:srgbClr val="000000"/>
                </a:solidFill>
                <a:latin typeface="Berlin Sans FB Demi" pitchFamily="34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4085955" y="3463617"/>
              <a:ext cx="1923925" cy="825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a-DK" sz="4400" dirty="0" smtClean="0">
                  <a:solidFill>
                    <a:prstClr val="white">
                      <a:lumMod val="65000"/>
                    </a:prstClr>
                  </a:solidFill>
                  <a:latin typeface="Berlin Sans FB Demi" pitchFamily="34" charset="0"/>
                </a:rPr>
                <a:t>project</a:t>
              </a:r>
              <a:endParaRPr lang="da-DK" sz="4400" dirty="0">
                <a:solidFill>
                  <a:prstClr val="white">
                    <a:lumMod val="65000"/>
                  </a:prstClr>
                </a:solidFill>
                <a:latin typeface="Berlin Sans FB Demi" pitchFamily="34" charset="0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1981777" y="4201536"/>
              <a:ext cx="5161991" cy="425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a-DK" sz="20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Berlin Sans FB Demi" pitchFamily="34" charset="0"/>
                </a:rPr>
                <a:t>Combined Heat and Power Communication</a:t>
              </a:r>
              <a:endParaRPr lang="da-DK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Berlin Sans FB Demi" pitchFamily="34" charset="0"/>
              </a:endParaRPr>
            </a:p>
          </p:txBody>
        </p:sp>
        <p:pic>
          <p:nvPicPr>
            <p:cNvPr id="12" name="Picture 15" descr="Z:\CHPCOM\Grafik\Energinet\Energinet\png\kraftvarmevaerk u tite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1772816"/>
              <a:ext cx="1872208" cy="1800200"/>
            </a:xfrm>
            <a:prstGeom prst="rect">
              <a:avLst/>
            </a:prstGeom>
            <a:noFill/>
          </p:spPr>
        </p:pic>
        <p:sp>
          <p:nvSpPr>
            <p:cNvPr id="13" name="TextBox 16"/>
            <p:cNvSpPr txBox="1"/>
            <p:nvPr/>
          </p:nvSpPr>
          <p:spPr>
            <a:xfrm>
              <a:off x="5517288" y="3100898"/>
              <a:ext cx="14309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a-DK" sz="2000" dirty="0" smtClean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CHPCOM</a:t>
              </a:r>
              <a:endParaRPr lang="da-DK" sz="20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4" name="Undertitel 5"/>
          <p:cNvSpPr txBox="1">
            <a:spLocks/>
          </p:cNvSpPr>
          <p:nvPr/>
        </p:nvSpPr>
        <p:spPr>
          <a:xfrm>
            <a:off x="1187624" y="4149080"/>
            <a:ext cx="7272808" cy="72008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9263" indent="-176400" algn="l" rtl="0" eaLnBrk="1" fontAlgn="base" hangingPunct="1">
              <a:lnSpc>
                <a:spcPct val="120000"/>
              </a:lnSpc>
              <a:spcBef>
                <a:spcPts val="96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2pPr>
            <a:lvl3pPr marL="715963" indent="-176400" algn="l" rtl="0" eaLnBrk="1" fontAlgn="base" hangingPunct="1">
              <a:lnSpc>
                <a:spcPct val="120000"/>
              </a:lnSpc>
              <a:spcBef>
                <a:spcPts val="96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979488" indent="-176400" algn="l" rtl="0" eaLnBrk="1" fontAlgn="base" hangingPunct="1">
              <a:lnSpc>
                <a:spcPct val="120000"/>
              </a:lnSpc>
              <a:spcBef>
                <a:spcPts val="96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4pPr>
            <a:lvl5pPr marL="1257300" indent="-176400" algn="l" rtl="0" eaLnBrk="1" fontAlgn="base" hangingPunct="1">
              <a:lnSpc>
                <a:spcPct val="120000"/>
              </a:lnSpc>
              <a:spcBef>
                <a:spcPts val="96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5pPr>
            <a:lvl6pPr marL="1714500" indent="-98425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171700" indent="-98425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2628900" indent="-98425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086100" indent="-98425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Clr>
                <a:srgbClr val="00000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Secure IEC 61850 based Information Exchange in a Danish Context</a:t>
            </a:r>
            <a:endParaRPr lang="en-US" sz="2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5" descr="LOGO_DanskFjernvarme-Til-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831" y="5949280"/>
            <a:ext cx="1212241" cy="414791"/>
          </a:xfrm>
          <a:prstGeom prst="rect">
            <a:avLst/>
          </a:prstGeom>
        </p:spPr>
      </p:pic>
      <p:pic>
        <p:nvPicPr>
          <p:cNvPr id="16" name="Picture 6" descr="FDKV - NYT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308" y="6021288"/>
            <a:ext cx="3449612" cy="383290"/>
          </a:xfrm>
          <a:prstGeom prst="rect">
            <a:avLst/>
          </a:prstGeom>
        </p:spPr>
      </p:pic>
      <p:pic>
        <p:nvPicPr>
          <p:cNvPr id="17" name="Picture 4" descr="http://www.danskenergi.dk/~/media/DE2010/Frontpage/Dansk-Energi_roed.ash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301208"/>
            <a:ext cx="1440160" cy="408780"/>
          </a:xfrm>
          <a:prstGeom prst="rect">
            <a:avLst/>
          </a:prstGeom>
          <a:noFill/>
        </p:spPr>
      </p:pic>
      <p:pic>
        <p:nvPicPr>
          <p:cNvPr id="18" name="Picture 6" descr="energinet.dk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229200"/>
            <a:ext cx="1800200" cy="474900"/>
          </a:xfrm>
          <a:prstGeom prst="rect">
            <a:avLst/>
          </a:prstGeom>
          <a:noFill/>
        </p:spPr>
      </p:pic>
      <p:pic>
        <p:nvPicPr>
          <p:cNvPr id="19" name="Picture 8" descr="Eurisco">
            <a:hlinkClick r:id="rId8" tooltip="Eurisco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301208"/>
            <a:ext cx="1728192" cy="353152"/>
          </a:xfrm>
          <a:prstGeom prst="rect">
            <a:avLst/>
          </a:prstGeom>
          <a:noFill/>
        </p:spPr>
      </p:pic>
      <p:pic>
        <p:nvPicPr>
          <p:cNvPr id="20" name="Picture 4" descr="AI_logo_RED_DK_150px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5758573"/>
            <a:ext cx="879838" cy="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4046" y="0"/>
            <a:ext cx="8029954" cy="1143000"/>
          </a:xfrm>
        </p:spPr>
        <p:txBody>
          <a:bodyPr/>
          <a:lstStyle/>
          <a:p>
            <a:r>
              <a:rPr lang="en-US" dirty="0" smtClean="0"/>
              <a:t>CHPCOM– is testing standards to make assets Smart Grid Ready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12</a:t>
            </a:fld>
            <a:endParaRPr lang="en-US" altLang="da-DK"/>
          </a:p>
        </p:txBody>
      </p:sp>
      <p:sp>
        <p:nvSpPr>
          <p:cNvPr id="75" name="Afrundet rektangel 74"/>
          <p:cNvSpPr/>
          <p:nvPr/>
        </p:nvSpPr>
        <p:spPr bwMode="auto">
          <a:xfrm>
            <a:off x="4484213" y="4737100"/>
            <a:ext cx="4552283" cy="1860252"/>
          </a:xfrm>
          <a:prstGeom prst="roundRect">
            <a:avLst/>
          </a:prstGeom>
          <a:solidFill>
            <a:srgbClr val="AE4845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Afrundet rektangel 75"/>
          <p:cNvSpPr/>
          <p:nvPr/>
        </p:nvSpPr>
        <p:spPr>
          <a:xfrm>
            <a:off x="6375399" y="5886173"/>
            <a:ext cx="2517775" cy="486626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DSO/DNO</a:t>
            </a:r>
          </a:p>
        </p:txBody>
      </p:sp>
      <p:sp>
        <p:nvSpPr>
          <p:cNvPr id="77" name="Afrundet rektangel 76"/>
          <p:cNvSpPr/>
          <p:nvPr/>
        </p:nvSpPr>
        <p:spPr>
          <a:xfrm>
            <a:off x="6371853" y="3933056"/>
            <a:ext cx="2521322" cy="53528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Balance responsible</a:t>
            </a:r>
          </a:p>
        </p:txBody>
      </p:sp>
      <p:cxnSp>
        <p:nvCxnSpPr>
          <p:cNvPr id="78" name="Lige pilforbindelse 77"/>
          <p:cNvCxnSpPr/>
          <p:nvPr/>
        </p:nvCxnSpPr>
        <p:spPr bwMode="auto">
          <a:xfrm>
            <a:off x="8644600" y="4283809"/>
            <a:ext cx="0" cy="1677153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79" name="Afrundet rektangel 78"/>
          <p:cNvSpPr/>
          <p:nvPr/>
        </p:nvSpPr>
        <p:spPr>
          <a:xfrm>
            <a:off x="6372200" y="4911982"/>
            <a:ext cx="2534146" cy="535289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Flexibility Market Aggregator</a:t>
            </a:r>
          </a:p>
        </p:txBody>
      </p:sp>
      <p:cxnSp>
        <p:nvCxnSpPr>
          <p:cNvPr id="80" name="Lige pilforbindelse 82"/>
          <p:cNvCxnSpPr>
            <a:cxnSpLocks noChangeShapeType="1"/>
          </p:cNvCxnSpPr>
          <p:nvPr/>
        </p:nvCxnSpPr>
        <p:spPr bwMode="auto">
          <a:xfrm>
            <a:off x="8168695" y="2311550"/>
            <a:ext cx="2009" cy="172943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arrow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81" name="Tekstboks 80"/>
          <p:cNvSpPr txBox="1"/>
          <p:nvPr/>
        </p:nvSpPr>
        <p:spPr>
          <a:xfrm>
            <a:off x="4757864" y="5257682"/>
            <a:ext cx="1881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Technical control</a:t>
            </a:r>
          </a:p>
        </p:txBody>
      </p:sp>
      <p:grpSp>
        <p:nvGrpSpPr>
          <p:cNvPr id="82" name="Gruppe 49"/>
          <p:cNvGrpSpPr>
            <a:grpSpLocks/>
          </p:cNvGrpSpPr>
          <p:nvPr/>
        </p:nvGrpSpPr>
        <p:grpSpPr bwMode="auto">
          <a:xfrm>
            <a:off x="250825" y="1301750"/>
            <a:ext cx="2881313" cy="4446588"/>
            <a:chOff x="251520" y="948070"/>
            <a:chExt cx="2880320" cy="4641170"/>
          </a:xfrm>
          <a:solidFill>
            <a:srgbClr val="EEECE1">
              <a:lumMod val="50000"/>
            </a:srgbClr>
          </a:solidFill>
        </p:grpSpPr>
        <p:sp>
          <p:nvSpPr>
            <p:cNvPr id="135" name="Rektangel 134"/>
            <p:cNvSpPr/>
            <p:nvPr/>
          </p:nvSpPr>
          <p:spPr>
            <a:xfrm>
              <a:off x="251520" y="3428230"/>
              <a:ext cx="2880320" cy="21610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ktangel 135"/>
            <p:cNvSpPr/>
            <p:nvPr/>
          </p:nvSpPr>
          <p:spPr>
            <a:xfrm>
              <a:off x="251520" y="1268808"/>
              <a:ext cx="720477" cy="223246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tvinklet trekant 136"/>
            <p:cNvSpPr/>
            <p:nvPr/>
          </p:nvSpPr>
          <p:spPr>
            <a:xfrm rot="16200000">
              <a:off x="910685" y="2681380"/>
              <a:ext cx="790730" cy="79188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orbindelse 137"/>
            <p:cNvSpPr/>
            <p:nvPr/>
          </p:nvSpPr>
          <p:spPr>
            <a:xfrm>
              <a:off x="254694" y="948070"/>
              <a:ext cx="718890" cy="647827"/>
            </a:xfrm>
            <a:prstGeom prst="flowChartConnector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tvinklet trekant 138"/>
            <p:cNvSpPr/>
            <p:nvPr/>
          </p:nvSpPr>
          <p:spPr>
            <a:xfrm rot="16200000">
              <a:off x="1606565" y="2702814"/>
              <a:ext cx="792317" cy="791890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tvinklet trekant 139"/>
            <p:cNvSpPr/>
            <p:nvPr/>
          </p:nvSpPr>
          <p:spPr>
            <a:xfrm rot="16200000">
              <a:off x="2328628" y="2702815"/>
              <a:ext cx="792317" cy="79188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Magnetpladelager 82"/>
          <p:cNvSpPr/>
          <p:nvPr/>
        </p:nvSpPr>
        <p:spPr>
          <a:xfrm>
            <a:off x="3430588" y="1125538"/>
            <a:ext cx="1512887" cy="2087562"/>
          </a:xfrm>
          <a:prstGeom prst="flowChartMagneticDisk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254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Sky 83"/>
          <p:cNvSpPr/>
          <p:nvPr/>
        </p:nvSpPr>
        <p:spPr>
          <a:xfrm>
            <a:off x="3638320" y="4237038"/>
            <a:ext cx="1584325" cy="1511300"/>
          </a:xfrm>
          <a:prstGeom prst="cloud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orbindelse 84"/>
          <p:cNvSpPr/>
          <p:nvPr/>
        </p:nvSpPr>
        <p:spPr>
          <a:xfrm>
            <a:off x="387350" y="4492625"/>
            <a:ext cx="1069975" cy="1008063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rgbClr val="AE4845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Proces 85"/>
          <p:cNvSpPr/>
          <p:nvPr/>
        </p:nvSpPr>
        <p:spPr>
          <a:xfrm>
            <a:off x="1908175" y="4456113"/>
            <a:ext cx="792163" cy="1079500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AE4845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Billedforklaring med firearmet pil 86"/>
          <p:cNvSpPr/>
          <p:nvPr/>
        </p:nvSpPr>
        <p:spPr>
          <a:xfrm>
            <a:off x="3833813" y="2276475"/>
            <a:ext cx="720725" cy="720725"/>
          </a:xfrm>
          <a:prstGeom prst="quadArrowCallou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Venstre-opadgående pil 87"/>
          <p:cNvSpPr/>
          <p:nvPr/>
        </p:nvSpPr>
        <p:spPr>
          <a:xfrm rot="5400000" flipH="1">
            <a:off x="2436019" y="2056384"/>
            <a:ext cx="936625" cy="1008063"/>
          </a:xfrm>
          <a:prstGeom prst="left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Nedadgående pil 88"/>
          <p:cNvSpPr/>
          <p:nvPr/>
        </p:nvSpPr>
        <p:spPr>
          <a:xfrm>
            <a:off x="828675" y="5373688"/>
            <a:ext cx="215900" cy="936625"/>
          </a:xfrm>
          <a:prstGeom prst="downArrow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Nedadgående pil 89"/>
          <p:cNvSpPr/>
          <p:nvPr/>
        </p:nvSpPr>
        <p:spPr>
          <a:xfrm rot="10800000">
            <a:off x="4049713" y="3009900"/>
            <a:ext cx="284162" cy="935038"/>
          </a:xfrm>
          <a:prstGeom prst="downArrow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kstboks 90"/>
          <p:cNvSpPr txBox="1"/>
          <p:nvPr/>
        </p:nvSpPr>
        <p:spPr>
          <a:xfrm>
            <a:off x="223838" y="4117975"/>
            <a:ext cx="1368425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AE4845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Generator</a:t>
            </a:r>
          </a:p>
        </p:txBody>
      </p:sp>
      <p:sp>
        <p:nvSpPr>
          <p:cNvPr id="92" name="Tekstboks 91"/>
          <p:cNvSpPr txBox="1"/>
          <p:nvPr/>
        </p:nvSpPr>
        <p:spPr>
          <a:xfrm>
            <a:off x="336550" y="3625205"/>
            <a:ext cx="2708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AE4845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CHP plant</a:t>
            </a:r>
          </a:p>
        </p:txBody>
      </p:sp>
      <p:sp>
        <p:nvSpPr>
          <p:cNvPr id="93" name="Tekstboks 92"/>
          <p:cNvSpPr txBox="1"/>
          <p:nvPr/>
        </p:nvSpPr>
        <p:spPr>
          <a:xfrm>
            <a:off x="1644650" y="4149725"/>
            <a:ext cx="1368425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AE4845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Control</a:t>
            </a:r>
          </a:p>
        </p:txBody>
      </p:sp>
      <p:cxnSp>
        <p:nvCxnSpPr>
          <p:cNvPr id="94" name="Lige pilforbindelse 38"/>
          <p:cNvCxnSpPr>
            <a:cxnSpLocks noChangeShapeType="1"/>
            <a:stCxn id="85" idx="6"/>
            <a:endCxn id="86" idx="1"/>
          </p:cNvCxnSpPr>
          <p:nvPr/>
        </p:nvCxnSpPr>
        <p:spPr bwMode="auto">
          <a:xfrm flipV="1">
            <a:off x="1470025" y="4995863"/>
            <a:ext cx="425450" cy="1587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kstboks 94"/>
          <p:cNvSpPr txBox="1"/>
          <p:nvPr/>
        </p:nvSpPr>
        <p:spPr>
          <a:xfrm>
            <a:off x="-179388" y="5789613"/>
            <a:ext cx="136842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Power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sale</a:t>
            </a:r>
          </a:p>
        </p:txBody>
      </p:sp>
      <p:sp>
        <p:nvSpPr>
          <p:cNvPr id="96" name="Tekstboks 95"/>
          <p:cNvSpPr txBox="1"/>
          <p:nvPr/>
        </p:nvSpPr>
        <p:spPr>
          <a:xfrm>
            <a:off x="4120406" y="3407914"/>
            <a:ext cx="938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Power buy</a:t>
            </a:r>
          </a:p>
        </p:txBody>
      </p:sp>
      <p:sp>
        <p:nvSpPr>
          <p:cNvPr id="97" name="Tekstboks 41"/>
          <p:cNvSpPr txBox="1">
            <a:spLocks noChangeArrowheads="1"/>
          </p:cNvSpPr>
          <p:nvPr/>
        </p:nvSpPr>
        <p:spPr bwMode="auto">
          <a:xfrm>
            <a:off x="252413" y="5661025"/>
            <a:ext cx="1366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sym typeface="Webdings" pitchFamily="18" charset="2"/>
              </a:rPr>
              <a:t>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8" name="Tekstboks 97"/>
          <p:cNvSpPr txBox="1"/>
          <p:nvPr/>
        </p:nvSpPr>
        <p:spPr>
          <a:xfrm>
            <a:off x="252413" y="4489450"/>
            <a:ext cx="136842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AE4845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Webdings"/>
              </a:rPr>
              <a:t>~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AE4845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9" name="Tekstboks 43"/>
          <p:cNvSpPr txBox="1">
            <a:spLocks noChangeArrowheads="1"/>
          </p:cNvSpPr>
          <p:nvPr/>
        </p:nvSpPr>
        <p:spPr bwMode="auto">
          <a:xfrm>
            <a:off x="3492500" y="3167063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sym typeface="Webdings" pitchFamily="18" charset="2"/>
              </a:rPr>
              <a:t>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0" name="Tekstboks 99"/>
          <p:cNvSpPr txBox="1"/>
          <p:nvPr/>
        </p:nvSpPr>
        <p:spPr>
          <a:xfrm>
            <a:off x="1616075" y="4508500"/>
            <a:ext cx="136842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AE4845">
                    <a:lumMod val="50000"/>
                  </a:srgbClr>
                </a:solidFill>
                <a:effectLst/>
                <a:uLnTx/>
                <a:uFillTx/>
                <a:ea typeface="Verdana" pitchFamily="34" charset="0"/>
                <a:cs typeface="Verdana" pitchFamily="34" charset="0"/>
                <a:sym typeface="Wingdings"/>
              </a:rPr>
              <a:t>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AE4845">
                  <a:lumMod val="50000"/>
                </a:srgbClr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Tekstboks 100"/>
          <p:cNvSpPr txBox="1"/>
          <p:nvPr/>
        </p:nvSpPr>
        <p:spPr>
          <a:xfrm>
            <a:off x="3748088" y="4737100"/>
            <a:ext cx="15446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Internet</a:t>
            </a:r>
          </a:p>
        </p:txBody>
      </p:sp>
      <p:sp>
        <p:nvSpPr>
          <p:cNvPr id="102" name="Tekstboks 53"/>
          <p:cNvSpPr txBox="1">
            <a:spLocks noChangeArrowheads="1"/>
          </p:cNvSpPr>
          <p:nvPr/>
        </p:nvSpPr>
        <p:spPr bwMode="auto">
          <a:xfrm>
            <a:off x="3406775" y="130175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Accumulator</a:t>
            </a:r>
          </a:p>
        </p:txBody>
      </p:sp>
      <p:sp>
        <p:nvSpPr>
          <p:cNvPr id="103" name="Tekstboks 54"/>
          <p:cNvSpPr txBox="1">
            <a:spLocks noChangeArrowheads="1"/>
          </p:cNvSpPr>
          <p:nvPr/>
        </p:nvSpPr>
        <p:spPr bwMode="auto">
          <a:xfrm>
            <a:off x="3405188" y="2001838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Electric Boiler</a:t>
            </a:r>
          </a:p>
        </p:txBody>
      </p:sp>
      <p:cxnSp>
        <p:nvCxnSpPr>
          <p:cNvPr id="104" name="Lige pilforbindelse 68"/>
          <p:cNvCxnSpPr>
            <a:cxnSpLocks noChangeShapeType="1"/>
          </p:cNvCxnSpPr>
          <p:nvPr/>
        </p:nvCxnSpPr>
        <p:spPr bwMode="auto">
          <a:xfrm flipV="1">
            <a:off x="3613603" y="2852738"/>
            <a:ext cx="0" cy="174466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105" name="Tekstboks 104"/>
          <p:cNvSpPr txBox="1"/>
          <p:nvPr/>
        </p:nvSpPr>
        <p:spPr>
          <a:xfrm>
            <a:off x="7322021" y="2022475"/>
            <a:ext cx="15843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Medium" pitchFamily="34" charset="0"/>
                <a:ea typeface="Verdana" pitchFamily="34" charset="0"/>
                <a:cs typeface="Verdana" pitchFamily="34" charset="0"/>
              </a:rPr>
              <a:t>Power Market</a:t>
            </a:r>
          </a:p>
        </p:txBody>
      </p:sp>
      <p:sp>
        <p:nvSpPr>
          <p:cNvPr id="106" name="Afrundet rektangel 105"/>
          <p:cNvSpPr/>
          <p:nvPr/>
        </p:nvSpPr>
        <p:spPr>
          <a:xfrm>
            <a:off x="6379533" y="3003150"/>
            <a:ext cx="2513642" cy="48662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TSO</a:t>
            </a:r>
          </a:p>
        </p:txBody>
      </p:sp>
      <p:cxnSp>
        <p:nvCxnSpPr>
          <p:cNvPr id="107" name="Lige pilforbindelse 84"/>
          <p:cNvCxnSpPr>
            <a:cxnSpLocks noChangeShapeType="1"/>
          </p:cNvCxnSpPr>
          <p:nvPr/>
        </p:nvCxnSpPr>
        <p:spPr bwMode="auto">
          <a:xfrm flipV="1">
            <a:off x="4991100" y="4183080"/>
            <a:ext cx="1398135" cy="41432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cxnSp>
        <p:nvCxnSpPr>
          <p:cNvPr id="108" name="Lige pilforbindelse 87"/>
          <p:cNvCxnSpPr>
            <a:cxnSpLocks noChangeShapeType="1"/>
            <a:stCxn id="76" idx="1"/>
          </p:cNvCxnSpPr>
          <p:nvPr/>
        </p:nvCxnSpPr>
        <p:spPr bwMode="auto">
          <a:xfrm flipH="1" flipV="1">
            <a:off x="4589881" y="5409978"/>
            <a:ext cx="1785518" cy="719508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headEnd type="arrow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109" name="Tekstboks 108"/>
          <p:cNvSpPr txBox="1"/>
          <p:nvPr/>
        </p:nvSpPr>
        <p:spPr>
          <a:xfrm>
            <a:off x="2771775" y="4941888"/>
            <a:ext cx="13684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Data</a:t>
            </a:r>
          </a:p>
        </p:txBody>
      </p:sp>
      <p:sp>
        <p:nvSpPr>
          <p:cNvPr id="110" name="Tekstboks 109"/>
          <p:cNvSpPr txBox="1"/>
          <p:nvPr/>
        </p:nvSpPr>
        <p:spPr>
          <a:xfrm rot="20479337">
            <a:off x="4980943" y="4115195"/>
            <a:ext cx="13668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Measurement</a:t>
            </a:r>
          </a:p>
        </p:txBody>
      </p:sp>
      <p:sp>
        <p:nvSpPr>
          <p:cNvPr id="111" name="Tekstboks 110"/>
          <p:cNvSpPr txBox="1"/>
          <p:nvPr/>
        </p:nvSpPr>
        <p:spPr>
          <a:xfrm rot="19494985">
            <a:off x="4788123" y="3546977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Measurement</a:t>
            </a:r>
          </a:p>
        </p:txBody>
      </p:sp>
      <p:sp>
        <p:nvSpPr>
          <p:cNvPr id="112" name="Tekstboks 111"/>
          <p:cNvSpPr txBox="1"/>
          <p:nvPr/>
        </p:nvSpPr>
        <p:spPr>
          <a:xfrm>
            <a:off x="1189038" y="5838363"/>
            <a:ext cx="3213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International data exchange standard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IEC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61850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Secured according to IEC 62351</a:t>
            </a:r>
          </a:p>
        </p:txBody>
      </p:sp>
      <p:sp>
        <p:nvSpPr>
          <p:cNvPr id="113" name="Tekstboks 112"/>
          <p:cNvSpPr txBox="1"/>
          <p:nvPr/>
        </p:nvSpPr>
        <p:spPr>
          <a:xfrm>
            <a:off x="5966042" y="3565889"/>
            <a:ext cx="1800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Supply of services</a:t>
            </a:r>
          </a:p>
        </p:txBody>
      </p:sp>
      <p:sp>
        <p:nvSpPr>
          <p:cNvPr id="114" name="Tekstboks 113"/>
          <p:cNvSpPr txBox="1"/>
          <p:nvPr/>
        </p:nvSpPr>
        <p:spPr>
          <a:xfrm>
            <a:off x="6544128" y="5409978"/>
            <a:ext cx="1800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Local resources to balance the local grid</a:t>
            </a:r>
          </a:p>
        </p:txBody>
      </p:sp>
      <p:sp>
        <p:nvSpPr>
          <p:cNvPr id="116" name="Tekstboks 115"/>
          <p:cNvSpPr txBox="1"/>
          <p:nvPr/>
        </p:nvSpPr>
        <p:spPr>
          <a:xfrm rot="20669372">
            <a:off x="5096299" y="4391786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Market control</a:t>
            </a:r>
          </a:p>
        </p:txBody>
      </p:sp>
      <p:sp>
        <p:nvSpPr>
          <p:cNvPr id="117" name="Tekstboks 116"/>
          <p:cNvSpPr txBox="1"/>
          <p:nvPr/>
        </p:nvSpPr>
        <p:spPr>
          <a:xfrm rot="1289293">
            <a:off x="4835291" y="5841788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Measurement</a:t>
            </a:r>
          </a:p>
        </p:txBody>
      </p:sp>
      <p:pic>
        <p:nvPicPr>
          <p:cNvPr id="118" name="Picture 6" descr="http://www.thy360.dk/media/thumbs/Fjernvarme_logo_-_sto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08398"/>
            <a:ext cx="1152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http://www.nordpoolspot.com/Content/1.0.95.654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77" y="1489348"/>
            <a:ext cx="1562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0" descr="S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60" y="967239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AutoShape 58"/>
          <p:cNvSpPr>
            <a:spLocks noChangeArrowheads="1"/>
          </p:cNvSpPr>
          <p:nvPr/>
        </p:nvSpPr>
        <p:spPr bwMode="auto">
          <a:xfrm>
            <a:off x="2771775" y="4937125"/>
            <a:ext cx="288925" cy="503238"/>
          </a:xfrm>
          <a:prstGeom prst="can">
            <a:avLst>
              <a:gd name="adj" fmla="val 43544"/>
            </a:avLst>
          </a:prstGeom>
          <a:solidFill>
            <a:srgbClr val="FFCC99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Line 59"/>
          <p:cNvSpPr>
            <a:spLocks noChangeShapeType="1"/>
          </p:cNvSpPr>
          <p:nvPr/>
        </p:nvSpPr>
        <p:spPr bwMode="auto">
          <a:xfrm>
            <a:off x="2700338" y="4614863"/>
            <a:ext cx="935037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 w="med" len="med"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Line 60"/>
          <p:cNvSpPr>
            <a:spLocks noChangeShapeType="1"/>
          </p:cNvSpPr>
          <p:nvPr/>
        </p:nvSpPr>
        <p:spPr bwMode="auto">
          <a:xfrm>
            <a:off x="3059113" y="5229225"/>
            <a:ext cx="865187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kstboks 92"/>
          <p:cNvSpPr txBox="1">
            <a:spLocks noChangeArrowheads="1"/>
          </p:cNvSpPr>
          <p:nvPr/>
        </p:nvSpPr>
        <p:spPr bwMode="auto">
          <a:xfrm rot="16200000">
            <a:off x="2224881" y="5125244"/>
            <a:ext cx="1368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itchFamily="34" charset="0"/>
              </a:rPr>
              <a:t>Data</a:t>
            </a:r>
          </a:p>
        </p:txBody>
      </p:sp>
      <p:sp>
        <p:nvSpPr>
          <p:cNvPr id="125" name="Højrepil 124"/>
          <p:cNvSpPr/>
          <p:nvPr/>
        </p:nvSpPr>
        <p:spPr bwMode="auto">
          <a:xfrm>
            <a:off x="2443163" y="1301750"/>
            <a:ext cx="904701" cy="4159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6" name="Lige pilforbindelse 125"/>
          <p:cNvCxnSpPr>
            <a:stCxn id="79" idx="1"/>
          </p:cNvCxnSpPr>
          <p:nvPr/>
        </p:nvCxnSpPr>
        <p:spPr bwMode="auto">
          <a:xfrm flipH="1">
            <a:off x="5105400" y="5179627"/>
            <a:ext cx="1266800" cy="911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127" name="Tekstboks 126"/>
          <p:cNvSpPr txBox="1"/>
          <p:nvPr/>
        </p:nvSpPr>
        <p:spPr>
          <a:xfrm>
            <a:off x="5115601" y="4864080"/>
            <a:ext cx="13668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Verdana" pitchFamily="34" charset="0"/>
              </a:rPr>
              <a:t>Measurement</a:t>
            </a:r>
          </a:p>
        </p:txBody>
      </p:sp>
      <p:cxnSp>
        <p:nvCxnSpPr>
          <p:cNvPr id="128" name="Lige pilforbindelse 127"/>
          <p:cNvCxnSpPr>
            <a:endCxn id="106" idx="1"/>
          </p:cNvCxnSpPr>
          <p:nvPr/>
        </p:nvCxnSpPr>
        <p:spPr bwMode="auto">
          <a:xfrm flipV="1">
            <a:off x="4716016" y="3246463"/>
            <a:ext cx="1663517" cy="1102136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med" len="me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cxnSp>
        <p:nvCxnSpPr>
          <p:cNvPr id="129" name="Lige pilforbindelse 128"/>
          <p:cNvCxnSpPr>
            <a:stCxn id="106" idx="2"/>
            <a:endCxn id="77" idx="0"/>
          </p:cNvCxnSpPr>
          <p:nvPr/>
        </p:nvCxnSpPr>
        <p:spPr bwMode="auto">
          <a:xfrm flipH="1">
            <a:off x="7632514" y="3489776"/>
            <a:ext cx="3840" cy="44328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cxnSp>
        <p:nvCxnSpPr>
          <p:cNvPr id="130" name="Lige pilforbindelse 129"/>
          <p:cNvCxnSpPr>
            <a:stCxn id="77" idx="2"/>
            <a:endCxn id="79" idx="0"/>
          </p:cNvCxnSpPr>
          <p:nvPr/>
        </p:nvCxnSpPr>
        <p:spPr bwMode="auto">
          <a:xfrm>
            <a:off x="7632514" y="4468345"/>
            <a:ext cx="6759" cy="44363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</p:cxnSp>
      <p:sp>
        <p:nvSpPr>
          <p:cNvPr id="131" name="Tekstboks 130"/>
          <p:cNvSpPr txBox="1"/>
          <p:nvPr/>
        </p:nvSpPr>
        <p:spPr>
          <a:xfrm>
            <a:off x="4139952" y="6165304"/>
            <a:ext cx="15827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 pitchFamily="34" charset="0"/>
                <a:ea typeface="Verdana" pitchFamily="34" charset="0"/>
                <a:cs typeface="Verdana" pitchFamily="34" charset="0"/>
              </a:rPr>
              <a:t>New</a:t>
            </a:r>
          </a:p>
        </p:txBody>
      </p:sp>
      <p:sp>
        <p:nvSpPr>
          <p:cNvPr id="132" name="Tekstboks 131"/>
          <p:cNvSpPr txBox="1"/>
          <p:nvPr/>
        </p:nvSpPr>
        <p:spPr>
          <a:xfrm>
            <a:off x="4932040" y="2132856"/>
            <a:ext cx="15827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Medium" pitchFamily="34" charset="0"/>
                <a:ea typeface="Verdana" pitchFamily="34" charset="0"/>
                <a:cs typeface="Verdana" pitchFamily="34" charset="0"/>
              </a:rPr>
              <a:t>District heat</a:t>
            </a:r>
          </a:p>
        </p:txBody>
      </p:sp>
      <p:sp>
        <p:nvSpPr>
          <p:cNvPr id="133" name="Tekstboks 132"/>
          <p:cNvSpPr txBox="1"/>
          <p:nvPr/>
        </p:nvSpPr>
        <p:spPr>
          <a:xfrm>
            <a:off x="2084378" y="1357544"/>
            <a:ext cx="15827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 pitchFamily="34" charset="0"/>
                <a:ea typeface="Verdana" pitchFamily="34" charset="0"/>
                <a:cs typeface="Verdana" pitchFamily="34" charset="0"/>
              </a:rPr>
              <a:t>Solar heat</a:t>
            </a:r>
          </a:p>
        </p:txBody>
      </p:sp>
      <p:sp>
        <p:nvSpPr>
          <p:cNvPr id="134" name="Tekstboks 133"/>
          <p:cNvSpPr txBox="1"/>
          <p:nvPr/>
        </p:nvSpPr>
        <p:spPr>
          <a:xfrm>
            <a:off x="4436062" y="6597352"/>
            <a:ext cx="414767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See: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7"/>
              </a:rPr>
              <a:t>www.chpcom.dk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(not yet available in English)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41" name="Picture 57" descr="CHPCOM-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" y="26988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CHPCOM –</a:t>
            </a:r>
            <a:br>
              <a:rPr lang="en-US" dirty="0" smtClean="0"/>
            </a:br>
            <a:r>
              <a:rPr lang="en-US" dirty="0" smtClean="0"/>
              <a:t>Role Based Access Control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13</a:t>
            </a:fld>
            <a:endParaRPr lang="en-US" altLang="da-DK"/>
          </a:p>
        </p:txBody>
      </p:sp>
      <p:pic>
        <p:nvPicPr>
          <p:cNvPr id="7" name="Picture 57" descr="CHPCOM-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" y="26988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http://www.yawarra.com.au/photos/fit-PC2i_re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102912"/>
            <a:ext cx="2571750" cy="2143125"/>
          </a:xfrm>
          <a:prstGeom prst="rect">
            <a:avLst/>
          </a:prstGeom>
          <a:noFill/>
        </p:spPr>
      </p:pic>
      <p:cxnSp>
        <p:nvCxnSpPr>
          <p:cNvPr id="36" name="Straight Connector 16"/>
          <p:cNvCxnSpPr/>
          <p:nvPr/>
        </p:nvCxnSpPr>
        <p:spPr>
          <a:xfrm>
            <a:off x="1115616" y="2750984"/>
            <a:ext cx="1224136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/>
          <p:cNvCxnSpPr/>
          <p:nvPr/>
        </p:nvCxnSpPr>
        <p:spPr>
          <a:xfrm>
            <a:off x="1043608" y="3759096"/>
            <a:ext cx="1296144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9"/>
          <p:cNvCxnSpPr/>
          <p:nvPr/>
        </p:nvCxnSpPr>
        <p:spPr>
          <a:xfrm flipV="1">
            <a:off x="1043608" y="4415552"/>
            <a:ext cx="1448544" cy="567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1"/>
          <p:cNvCxnSpPr/>
          <p:nvPr/>
        </p:nvCxnSpPr>
        <p:spPr>
          <a:xfrm>
            <a:off x="2699792" y="4407168"/>
            <a:ext cx="129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4"/>
          <p:cNvCxnSpPr/>
          <p:nvPr/>
        </p:nvCxnSpPr>
        <p:spPr>
          <a:xfrm>
            <a:off x="3995936" y="3543072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8"/>
          <p:cNvCxnSpPr/>
          <p:nvPr/>
        </p:nvCxnSpPr>
        <p:spPr>
          <a:xfrm>
            <a:off x="4211960" y="3471064"/>
            <a:ext cx="0" cy="12583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1" descr="D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263152"/>
            <a:ext cx="932578" cy="932578"/>
          </a:xfrm>
          <a:prstGeom prst="rect">
            <a:avLst/>
          </a:prstGeom>
        </p:spPr>
      </p:pic>
      <p:pic>
        <p:nvPicPr>
          <p:cNvPr id="43" name="Picture 13" descr="PB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255040"/>
            <a:ext cx="932578" cy="932578"/>
          </a:xfrm>
          <a:prstGeom prst="rect">
            <a:avLst/>
          </a:prstGeom>
        </p:spPr>
      </p:pic>
      <p:pic>
        <p:nvPicPr>
          <p:cNvPr id="44" name="Picture 14" descr="TS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2246928"/>
            <a:ext cx="932578" cy="932578"/>
          </a:xfrm>
          <a:prstGeom prst="rect">
            <a:avLst/>
          </a:prstGeom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050327"/>
            <a:ext cx="2232248" cy="14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Connector 30"/>
          <p:cNvCxnSpPr/>
          <p:nvPr/>
        </p:nvCxnSpPr>
        <p:spPr>
          <a:xfrm>
            <a:off x="4211960" y="4725144"/>
            <a:ext cx="9361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36"/>
          <p:cNvSpPr/>
          <p:nvPr/>
        </p:nvSpPr>
        <p:spPr>
          <a:xfrm>
            <a:off x="3059832" y="2030904"/>
            <a:ext cx="1440160" cy="648072"/>
          </a:xfrm>
          <a:prstGeom prst="round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</a:rPr>
              <a:t>CHPCOM </a:t>
            </a:r>
            <a:r>
              <a:rPr lang="da-DK" sz="1400" b="1" dirty="0">
                <a:solidFill>
                  <a:prstClr val="black"/>
                </a:solidFill>
              </a:rPr>
              <a:t>RBAC unit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000" dirty="0">
                <a:solidFill>
                  <a:prstClr val="black"/>
                </a:solidFill>
              </a:rPr>
              <a:t>incl. IP-Firewall</a:t>
            </a:r>
          </a:p>
        </p:txBody>
      </p:sp>
      <p:sp>
        <p:nvSpPr>
          <p:cNvPr id="48" name="Rectangular Callout 37"/>
          <p:cNvSpPr/>
          <p:nvPr/>
        </p:nvSpPr>
        <p:spPr>
          <a:xfrm>
            <a:off x="5292080" y="1886887"/>
            <a:ext cx="3456384" cy="2163439"/>
          </a:xfrm>
          <a:prstGeom prst="wedgeRectCallout">
            <a:avLst>
              <a:gd name="adj1" fmla="val -63365"/>
              <a:gd name="adj2" fmla="val 11802"/>
            </a:avLst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a-DK" sz="1200" dirty="0">
              <a:solidFill>
                <a:prstClr val="black"/>
              </a:solidFill>
            </a:endParaRPr>
          </a:p>
        </p:txBody>
      </p:sp>
      <p:pic>
        <p:nvPicPr>
          <p:cNvPr id="49" name="Picture 10" descr="http://www.benzedrine.cx/openbsd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2080668"/>
            <a:ext cx="1512168" cy="403246"/>
          </a:xfrm>
          <a:prstGeom prst="rect">
            <a:avLst/>
          </a:prstGeom>
          <a:noFill/>
        </p:spPr>
      </p:pic>
      <p:pic>
        <p:nvPicPr>
          <p:cNvPr id="50" name="Picture 12" descr="http://www.openssh.org/images/openssh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606968"/>
            <a:ext cx="1152128" cy="380721"/>
          </a:xfrm>
          <a:prstGeom prst="rect">
            <a:avLst/>
          </a:prstGeom>
          <a:noFill/>
        </p:spPr>
      </p:pic>
      <p:pic>
        <p:nvPicPr>
          <p:cNvPr id="51" name="Picture 14" descr="http://www.opensslfoundation.com/images/openssl-logo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80112" y="2606968"/>
            <a:ext cx="1368152" cy="371581"/>
          </a:xfrm>
          <a:prstGeom prst="rect">
            <a:avLst/>
          </a:prstGeom>
          <a:noFill/>
        </p:spPr>
      </p:pic>
      <p:pic>
        <p:nvPicPr>
          <p:cNvPr id="52" name="Picture 16" descr="http://www.modsecurity.org/g/nginx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30904"/>
            <a:ext cx="936104" cy="477656"/>
          </a:xfrm>
          <a:prstGeom prst="rect">
            <a:avLst/>
          </a:prstGeom>
          <a:noFill/>
        </p:spPr>
      </p:pic>
      <p:pic>
        <p:nvPicPr>
          <p:cNvPr id="53" name="Picture 18" descr="http://blog.milford.io/wp-content/uploads/2011/02/Openvpn_logo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64188" y="3023077"/>
            <a:ext cx="1584176" cy="367266"/>
          </a:xfrm>
          <a:prstGeom prst="rect">
            <a:avLst/>
          </a:prstGeom>
          <a:noFill/>
        </p:spPr>
      </p:pic>
      <p:sp>
        <p:nvSpPr>
          <p:cNvPr id="54" name="Rectangle 45"/>
          <p:cNvSpPr/>
          <p:nvPr/>
        </p:nvSpPr>
        <p:spPr>
          <a:xfrm>
            <a:off x="2627783" y="1742872"/>
            <a:ext cx="6277901" cy="391837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prstClr val="white"/>
              </a:solidFill>
            </a:endParaRPr>
          </a:p>
        </p:txBody>
      </p:sp>
      <p:pic>
        <p:nvPicPr>
          <p:cNvPr id="55" name="Picture 12" descr="interne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3831104"/>
            <a:ext cx="1509631" cy="1062333"/>
          </a:xfrm>
          <a:prstGeom prst="rect">
            <a:avLst/>
          </a:prstGeom>
        </p:spPr>
      </p:pic>
      <p:pic>
        <p:nvPicPr>
          <p:cNvPr id="56" name="Picture 44" descr="kraftvarmevaerk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4368" y="4706930"/>
            <a:ext cx="1224136" cy="1224136"/>
          </a:xfrm>
          <a:prstGeom prst="rect">
            <a:avLst/>
          </a:prstGeom>
        </p:spPr>
      </p:pic>
      <p:sp>
        <p:nvSpPr>
          <p:cNvPr id="57" name="TextBox 48"/>
          <p:cNvSpPr txBox="1"/>
          <p:nvPr/>
        </p:nvSpPr>
        <p:spPr>
          <a:xfrm>
            <a:off x="2065774" y="4263152"/>
            <a:ext cx="77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58" name="Tekstboks 57"/>
          <p:cNvSpPr txBox="1"/>
          <p:nvPr/>
        </p:nvSpPr>
        <p:spPr>
          <a:xfrm>
            <a:off x="5287387" y="3353179"/>
            <a:ext cx="3618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bg2"/>
                </a:solidFill>
                <a:latin typeface="+mn-lt"/>
              </a:rPr>
              <a:t>IEC62351-4 </a:t>
            </a:r>
            <a:r>
              <a:rPr lang="da-DK" sz="1400" dirty="0" err="1">
                <a:solidFill>
                  <a:schemeClr val="bg2"/>
                </a:solidFill>
                <a:latin typeface="+mn-lt"/>
              </a:rPr>
              <a:t>SecureMMS</a:t>
            </a:r>
            <a:r>
              <a:rPr lang="da-DK" sz="1400" dirty="0">
                <a:solidFill>
                  <a:schemeClr val="bg2"/>
                </a:solidFill>
                <a:latin typeface="+mn-lt"/>
              </a:rPr>
              <a:t> from </a:t>
            </a:r>
            <a:r>
              <a:rPr lang="da-DK" sz="1400" dirty="0" smtClean="0">
                <a:solidFill>
                  <a:schemeClr val="bg2"/>
                </a:solidFill>
                <a:latin typeface="+mn-lt"/>
              </a:rPr>
              <a:t>SISCO</a:t>
            </a:r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0" name="Tekstboks 59"/>
          <p:cNvSpPr txBox="1"/>
          <p:nvPr/>
        </p:nvSpPr>
        <p:spPr>
          <a:xfrm>
            <a:off x="5292080" y="3625279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bg2"/>
                </a:solidFill>
                <a:latin typeface="+mn-lt"/>
              </a:rPr>
              <a:t>IEC62351-8 RBAC </a:t>
            </a:r>
            <a:r>
              <a:rPr lang="da-DK" sz="1400" dirty="0">
                <a:solidFill>
                  <a:schemeClr val="bg2"/>
                </a:solidFill>
                <a:latin typeface="+mn-lt"/>
              </a:rPr>
              <a:t>from </a:t>
            </a:r>
            <a:r>
              <a:rPr lang="da-DK" sz="1400" dirty="0" smtClean="0">
                <a:solidFill>
                  <a:schemeClr val="bg2"/>
                </a:solidFill>
                <a:latin typeface="+mn-lt"/>
              </a:rPr>
              <a:t>EURISCO</a:t>
            </a:r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RBAC structure in IEC 62351-8</a:t>
            </a:r>
            <a:br>
              <a:rPr lang="en-US" dirty="0" smtClean="0"/>
            </a:br>
            <a:r>
              <a:rPr lang="en-US" dirty="0" smtClean="0"/>
              <a:t>   - Whitelisting, Roles and Rights</a:t>
            </a:r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14</a:t>
            </a:fld>
            <a:endParaRPr lang="en-US" altLang="da-DK"/>
          </a:p>
        </p:txBody>
      </p:sp>
      <p:pic>
        <p:nvPicPr>
          <p:cNvPr id="7" name="Picture 57" descr="CHPCOM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" y="26988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215516" y="1574212"/>
            <a:ext cx="8712968" cy="4375068"/>
            <a:chOff x="215516" y="1367480"/>
            <a:chExt cx="8712968" cy="4375068"/>
          </a:xfrm>
        </p:grpSpPr>
        <p:sp>
          <p:nvSpPr>
            <p:cNvPr id="9" name="Rectangle 5"/>
            <p:cNvSpPr/>
            <p:nvPr/>
          </p:nvSpPr>
          <p:spPr>
            <a:xfrm>
              <a:off x="482161" y="1809690"/>
              <a:ext cx="1368152" cy="50405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white"/>
                  </a:solidFill>
                  <a:latin typeface="Calibri"/>
                </a:rPr>
                <a:t>Subject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2138343" y="1738553"/>
              <a:ext cx="4953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Person/system </a:t>
              </a:r>
              <a:r>
                <a:rPr lang="en-US" sz="1800" kern="0" dirty="0" smtClean="0">
                  <a:solidFill>
                    <a:prstClr val="black"/>
                  </a:solidFill>
                  <a:latin typeface="Calibri"/>
                </a:rPr>
                <a:t>whitelisted and identified </a:t>
              </a: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by X.509 based certificate, whishes access to a resource</a:t>
              </a: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6962881" y="1367480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u="sng" kern="0" dirty="0" smtClean="0">
                  <a:solidFill>
                    <a:prstClr val="black"/>
                  </a:solidFill>
                  <a:latin typeface="Calibri"/>
                </a:rPr>
                <a:t>Example</a:t>
              </a:r>
              <a:endParaRPr lang="en-US" sz="1800" u="sng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2161" y="2529770"/>
              <a:ext cx="1368152" cy="50405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white"/>
                  </a:solidFill>
                  <a:latin typeface="Calibri"/>
                </a:rPr>
                <a:t>Roles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9"/>
            <p:cNvSpPr/>
            <p:nvPr/>
          </p:nvSpPr>
          <p:spPr>
            <a:xfrm>
              <a:off x="482161" y="3249850"/>
              <a:ext cx="1351384" cy="50405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white"/>
                  </a:solidFill>
                  <a:latin typeface="Calibri"/>
                </a:rPr>
                <a:t>Rights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482161" y="3964414"/>
              <a:ext cx="1368152" cy="50405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white"/>
                  </a:solidFill>
                  <a:latin typeface="Calibri"/>
                </a:rPr>
                <a:t>Operations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1"/>
            <p:cNvSpPr/>
            <p:nvPr/>
          </p:nvSpPr>
          <p:spPr>
            <a:xfrm>
              <a:off x="482161" y="4690010"/>
              <a:ext cx="1368152" cy="50405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white"/>
                  </a:solidFill>
                  <a:latin typeface="Calibri"/>
                </a:rPr>
                <a:t>Objects</a:t>
              </a: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2138345" y="2564904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Roles define basic user rights</a:t>
              </a: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2138345" y="3178713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Rights defines access to specific functions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2138345" y="3893277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Functions can conduct specific actions at resource</a:t>
              </a: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2138345" y="472514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prstClr val="black"/>
                  </a:solidFill>
                  <a:latin typeface="Calibri"/>
                </a:rPr>
                <a:t>Resource read or write data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2881" y="4757372"/>
              <a:ext cx="1965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DCIP1.EngCtl.ctlVal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2881" y="3317212"/>
              <a:ext cx="1606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Start engine #1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2881" y="4031776"/>
              <a:ext cx="70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Write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2881" y="1877052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Egon Olsen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62881" y="2597132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BRP Operator</a:t>
              </a:r>
              <a:endParaRPr lang="en-US" sz="1800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" name="Straight Arrow Connector 26"/>
            <p:cNvCxnSpPr>
              <a:stCxn id="9" idx="2"/>
              <a:endCxn id="12" idx="0"/>
            </p:cNvCxnSpPr>
            <p:nvPr/>
          </p:nvCxnSpPr>
          <p:spPr>
            <a:xfrm>
              <a:off x="1166237" y="2313746"/>
              <a:ext cx="0" cy="21602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Arrow Connector 28"/>
            <p:cNvCxnSpPr>
              <a:stCxn id="12" idx="2"/>
              <a:endCxn id="13" idx="0"/>
            </p:cNvCxnSpPr>
            <p:nvPr/>
          </p:nvCxnSpPr>
          <p:spPr>
            <a:xfrm flipH="1">
              <a:off x="1157853" y="3033826"/>
              <a:ext cx="8384" cy="21602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30"/>
            <p:cNvCxnSpPr>
              <a:stCxn id="13" idx="2"/>
              <a:endCxn id="14" idx="0"/>
            </p:cNvCxnSpPr>
            <p:nvPr/>
          </p:nvCxnSpPr>
          <p:spPr>
            <a:xfrm>
              <a:off x="1157853" y="3753906"/>
              <a:ext cx="8384" cy="21050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8" name="Straight Arrow Connector 32"/>
            <p:cNvCxnSpPr>
              <a:stCxn id="14" idx="2"/>
              <a:endCxn id="15" idx="0"/>
            </p:cNvCxnSpPr>
            <p:nvPr/>
          </p:nvCxnSpPr>
          <p:spPr>
            <a:xfrm>
              <a:off x="1166237" y="4468470"/>
              <a:ext cx="0" cy="22154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9" name="Rounded Rectangle 31"/>
            <p:cNvSpPr/>
            <p:nvPr/>
          </p:nvSpPr>
          <p:spPr>
            <a:xfrm>
              <a:off x="215516" y="1628800"/>
              <a:ext cx="1922829" cy="3744416"/>
            </a:xfrm>
            <a:prstGeom prst="roundRect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482161" y="5373216"/>
              <a:ext cx="1570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800" kern="0" dirty="0">
                  <a:solidFill>
                    <a:prstClr val="black"/>
                  </a:solidFill>
                  <a:latin typeface="Calibri"/>
                </a:rPr>
                <a:t>IEC TS 62351-8</a:t>
              </a:r>
            </a:p>
          </p:txBody>
        </p:sp>
      </p:grpSp>
      <p:sp>
        <p:nvSpPr>
          <p:cNvPr id="31" name="Tekstboks 30"/>
          <p:cNvSpPr txBox="1"/>
          <p:nvPr/>
        </p:nvSpPr>
        <p:spPr>
          <a:xfrm>
            <a:off x="2445511" y="6021288"/>
            <a:ext cx="56548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IEC 62351-8 also applies to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IEC TC57 CIM-standards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91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CHPCOM data flow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15</a:t>
            </a:fld>
            <a:endParaRPr lang="en-US" altLang="da-DK"/>
          </a:p>
        </p:txBody>
      </p:sp>
      <p:sp>
        <p:nvSpPr>
          <p:cNvPr id="9" name="Rectangle 59"/>
          <p:cNvSpPr/>
          <p:nvPr/>
        </p:nvSpPr>
        <p:spPr>
          <a:xfrm>
            <a:off x="1255637" y="2584059"/>
            <a:ext cx="1656184" cy="1281954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10" name="Lige forbindelse 9"/>
          <p:cNvCxnSpPr>
            <a:stCxn id="28" idx="3"/>
            <a:endCxn id="15" idx="0"/>
          </p:cNvCxnSpPr>
          <p:nvPr/>
        </p:nvCxnSpPr>
        <p:spPr bwMode="auto">
          <a:xfrm flipH="1">
            <a:off x="2087724" y="3414810"/>
            <a:ext cx="2585" cy="727237"/>
          </a:xfrm>
          <a:prstGeom prst="line">
            <a:avLst/>
          </a:prstGeom>
          <a:noFill/>
          <a:ln w="9525" cap="flat" cmpd="sng" algn="ctr">
            <a:solidFill>
              <a:srgbClr val="002D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D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59"/>
          <p:cNvSpPr/>
          <p:nvPr/>
        </p:nvSpPr>
        <p:spPr>
          <a:xfrm>
            <a:off x="1880841" y="3500365"/>
            <a:ext cx="436240" cy="291239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12" name="Lige forbindelse 11"/>
          <p:cNvCxnSpPr>
            <a:stCxn id="13" idx="0"/>
            <a:endCxn id="44" idx="2"/>
          </p:cNvCxnSpPr>
          <p:nvPr/>
        </p:nvCxnSpPr>
        <p:spPr bwMode="auto">
          <a:xfrm flipV="1">
            <a:off x="7449407" y="2192029"/>
            <a:ext cx="7105" cy="2677131"/>
          </a:xfrm>
          <a:prstGeom prst="line">
            <a:avLst/>
          </a:prstGeom>
          <a:noFill/>
          <a:ln w="9525" cap="flat" cmpd="sng" algn="ctr">
            <a:solidFill>
              <a:srgbClr val="002D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D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59"/>
          <p:cNvSpPr/>
          <p:nvPr/>
        </p:nvSpPr>
        <p:spPr>
          <a:xfrm>
            <a:off x="6948264" y="4869160"/>
            <a:ext cx="1002286" cy="982203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14" name="Lige forbindelse 13"/>
          <p:cNvCxnSpPr>
            <a:endCxn id="27" idx="1"/>
          </p:cNvCxnSpPr>
          <p:nvPr/>
        </p:nvCxnSpPr>
        <p:spPr bwMode="auto">
          <a:xfrm flipH="1">
            <a:off x="750406" y="1962931"/>
            <a:ext cx="22190" cy="820238"/>
          </a:xfrm>
          <a:prstGeom prst="line">
            <a:avLst/>
          </a:prstGeom>
          <a:noFill/>
          <a:ln w="9525" cap="flat" cmpd="sng" algn="ctr">
            <a:solidFill>
              <a:srgbClr val="002D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D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59"/>
          <p:cNvSpPr/>
          <p:nvPr/>
        </p:nvSpPr>
        <p:spPr>
          <a:xfrm>
            <a:off x="1259632" y="4142047"/>
            <a:ext cx="1656184" cy="1740962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6" name="Picture 5" descr="\\files.eurisco\projects\CHPCOM\Grafik\Energinet\Energinet\png\kraftvarmevae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8795"/>
            <a:ext cx="1296144" cy="1296144"/>
          </a:xfrm>
          <a:prstGeom prst="rect">
            <a:avLst/>
          </a:prstGeom>
          <a:noFill/>
        </p:spPr>
      </p:pic>
      <p:pic>
        <p:nvPicPr>
          <p:cNvPr id="17" name="Picture 6" descr="\\files.eurisco\projects\CHPCOM\Grafik\Energinet\Energinet\png\gatew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511" y="4214055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2" descr="\\files.eurisco\projects\CHPCOM\Grafik\Energinet\Energinet\png\adgangskont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840" y="5018913"/>
            <a:ext cx="794603" cy="792088"/>
          </a:xfrm>
          <a:prstGeom prst="rect">
            <a:avLst/>
          </a:prstGeom>
          <a:noFill/>
        </p:spPr>
      </p:pic>
      <p:pic>
        <p:nvPicPr>
          <p:cNvPr id="19" name="Picture 2" descr="\\files.eurisco\projects\CHPCOM\Grafik\Energinet\Energinet\png\adgangskont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363" y="5018913"/>
            <a:ext cx="794603" cy="792088"/>
          </a:xfrm>
          <a:prstGeom prst="rect">
            <a:avLst/>
          </a:prstGeom>
          <a:noFill/>
        </p:spPr>
      </p:pic>
      <p:pic>
        <p:nvPicPr>
          <p:cNvPr id="20" name="Picture 4" descr="\\files.eurisco\projects\CHPCOM\Grafik\Energinet\Energinet\png\inter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1927" y="4181864"/>
            <a:ext cx="2613917" cy="1839424"/>
          </a:xfrm>
          <a:prstGeom prst="rect">
            <a:avLst/>
          </a:prstGeom>
          <a:noFill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337" y="5070512"/>
            <a:ext cx="437777" cy="5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3380" y="5149482"/>
            <a:ext cx="437777" cy="5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09921">
            <a:off x="2955373" y="5308559"/>
            <a:ext cx="871781" cy="21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96416">
            <a:off x="6106674" y="5388507"/>
            <a:ext cx="772316" cy="1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65" y="5733185"/>
            <a:ext cx="363805" cy="2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34"/>
          <p:cNvSpPr txBox="1"/>
          <p:nvPr/>
        </p:nvSpPr>
        <p:spPr>
          <a:xfrm>
            <a:off x="2457030" y="4214055"/>
            <a:ext cx="520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RBAC</a:t>
            </a:r>
          </a:p>
        </p:txBody>
      </p:sp>
      <p:sp>
        <p:nvSpPr>
          <p:cNvPr id="27" name="Can 61"/>
          <p:cNvSpPr/>
          <p:nvPr/>
        </p:nvSpPr>
        <p:spPr>
          <a:xfrm>
            <a:off x="495793" y="2783169"/>
            <a:ext cx="509225" cy="650119"/>
          </a:xfrm>
          <a:prstGeom prst="can">
            <a:avLst/>
          </a:prstGeom>
          <a:gradFill rotWithShape="1">
            <a:gsLst>
              <a:gs pos="0">
                <a:srgbClr val="A29A9A">
                  <a:tint val="50000"/>
                  <a:satMod val="300000"/>
                </a:srgbClr>
              </a:gs>
              <a:gs pos="35000">
                <a:srgbClr val="A29A9A">
                  <a:tint val="37000"/>
                  <a:satMod val="300000"/>
                </a:srgbClr>
              </a:gs>
              <a:gs pos="100000">
                <a:srgbClr val="A29A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29A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8" name="Can 61"/>
          <p:cNvSpPr/>
          <p:nvPr/>
        </p:nvSpPr>
        <p:spPr>
          <a:xfrm>
            <a:off x="1835696" y="2764691"/>
            <a:ext cx="509225" cy="650119"/>
          </a:xfrm>
          <a:prstGeom prst="can">
            <a:avLst/>
          </a:prstGeom>
          <a:gradFill rotWithShape="1">
            <a:gsLst>
              <a:gs pos="0">
                <a:srgbClr val="A29A9A">
                  <a:tint val="50000"/>
                  <a:satMod val="300000"/>
                </a:srgbClr>
              </a:gs>
              <a:gs pos="35000">
                <a:srgbClr val="A29A9A">
                  <a:tint val="37000"/>
                  <a:satMod val="300000"/>
                </a:srgbClr>
              </a:gs>
              <a:gs pos="100000">
                <a:srgbClr val="A29A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29A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9" name="Rectangle 59"/>
          <p:cNvSpPr/>
          <p:nvPr/>
        </p:nvSpPr>
        <p:spPr>
          <a:xfrm>
            <a:off x="488756" y="2088935"/>
            <a:ext cx="567680" cy="594076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3158975" y="549132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/>
              </a:rPr>
              <a:t>s/MMS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6111303" y="5485356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/>
              </a:rPr>
              <a:t>s/MMS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4"/>
          <p:cNvSpPr txBox="1"/>
          <p:nvPr/>
        </p:nvSpPr>
        <p:spPr>
          <a:xfrm>
            <a:off x="2124767" y="2573860"/>
            <a:ext cx="846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61850 GW</a:t>
            </a:r>
          </a:p>
        </p:txBody>
      </p:sp>
      <p:sp>
        <p:nvSpPr>
          <p:cNvPr id="33" name="TextBox 34"/>
          <p:cNvSpPr txBox="1"/>
          <p:nvPr/>
        </p:nvSpPr>
        <p:spPr>
          <a:xfrm>
            <a:off x="1835696" y="2915042"/>
            <a:ext cx="54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61850 DB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67544" y="3001240"/>
            <a:ext cx="54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SCADA DB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5882" y="3532917"/>
            <a:ext cx="441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RTU</a:t>
            </a:r>
          </a:p>
        </p:txBody>
      </p:sp>
      <p:sp>
        <p:nvSpPr>
          <p:cNvPr id="36" name="TextBox 34"/>
          <p:cNvSpPr txBox="1"/>
          <p:nvPr/>
        </p:nvSpPr>
        <p:spPr>
          <a:xfrm>
            <a:off x="2051720" y="387572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/>
              </a:rPr>
              <a:t>MMS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469733" y="2250963"/>
            <a:ext cx="608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SCADA</a:t>
            </a:r>
          </a:p>
        </p:txBody>
      </p:sp>
      <p:cxnSp>
        <p:nvCxnSpPr>
          <p:cNvPr id="38" name="Lige forbindelse 37"/>
          <p:cNvCxnSpPr>
            <a:stCxn id="27" idx="4"/>
            <a:endCxn id="28" idx="2"/>
          </p:cNvCxnSpPr>
          <p:nvPr/>
        </p:nvCxnSpPr>
        <p:spPr bwMode="auto">
          <a:xfrm flipV="1">
            <a:off x="1005018" y="3089751"/>
            <a:ext cx="830678" cy="18478"/>
          </a:xfrm>
          <a:prstGeom prst="line">
            <a:avLst/>
          </a:prstGeom>
          <a:noFill/>
          <a:ln w="9525" cap="flat" cmpd="sng" algn="ctr">
            <a:solidFill>
              <a:srgbClr val="002D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D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6" descr="\\files.eurisco\projects\CHPCOM\Grafik\Energinet\Energinet\png\gatew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32702"/>
            <a:ext cx="524290" cy="524290"/>
          </a:xfrm>
          <a:prstGeom prst="rect">
            <a:avLst/>
          </a:prstGeom>
          <a:noFill/>
        </p:spPr>
      </p:pic>
      <p:sp>
        <p:nvSpPr>
          <p:cNvPr id="40" name="TextBox 34"/>
          <p:cNvSpPr txBox="1"/>
          <p:nvPr/>
        </p:nvSpPr>
        <p:spPr>
          <a:xfrm>
            <a:off x="6869361" y="4572043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s/MMS</a:t>
            </a:r>
          </a:p>
        </p:txBody>
      </p:sp>
      <p:sp>
        <p:nvSpPr>
          <p:cNvPr id="41" name="Rectangle 59"/>
          <p:cNvSpPr/>
          <p:nvPr/>
        </p:nvSpPr>
        <p:spPr>
          <a:xfrm>
            <a:off x="7020272" y="3822423"/>
            <a:ext cx="930278" cy="706736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7016079" y="3952211"/>
            <a:ext cx="93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 err="1" smtClean="0">
                <a:solidFill>
                  <a:prstClr val="black"/>
                </a:solidFill>
                <a:latin typeface="Calibri"/>
              </a:rPr>
              <a:t>SecureMMS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/>
              </a:rPr>
              <a:t>Gateway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Picture 6" descr="\\files.eurisco\projects\CHPCOM\Grafik\Energinet\Energinet\png\gatew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160" y="2996952"/>
            <a:ext cx="662512" cy="662512"/>
          </a:xfrm>
          <a:prstGeom prst="rect">
            <a:avLst/>
          </a:prstGeom>
          <a:noFill/>
        </p:spPr>
      </p:pic>
      <p:sp>
        <p:nvSpPr>
          <p:cNvPr id="44" name="Rectangle 59"/>
          <p:cNvSpPr/>
          <p:nvPr/>
        </p:nvSpPr>
        <p:spPr>
          <a:xfrm>
            <a:off x="7172672" y="1597953"/>
            <a:ext cx="567680" cy="594076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5" name="TextBox 34"/>
          <p:cNvSpPr txBox="1"/>
          <p:nvPr/>
        </p:nvSpPr>
        <p:spPr>
          <a:xfrm>
            <a:off x="7181851" y="1740873"/>
            <a:ext cx="608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SCADA</a:t>
            </a:r>
          </a:p>
        </p:txBody>
      </p:sp>
      <p:sp>
        <p:nvSpPr>
          <p:cNvPr id="46" name="Rectangle 59"/>
          <p:cNvSpPr/>
          <p:nvPr/>
        </p:nvSpPr>
        <p:spPr>
          <a:xfrm>
            <a:off x="7172672" y="2348880"/>
            <a:ext cx="567680" cy="594076"/>
          </a:xfrm>
          <a:prstGeom prst="rect">
            <a:avLst/>
          </a:prstGeom>
          <a:solidFill>
            <a:srgbClr val="000000">
              <a:lumMod val="40000"/>
              <a:lumOff val="60000"/>
            </a:srgbClr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7" name="TextBox 34"/>
          <p:cNvSpPr txBox="1"/>
          <p:nvPr/>
        </p:nvSpPr>
        <p:spPr>
          <a:xfrm>
            <a:off x="7160162" y="2438900"/>
            <a:ext cx="65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SCADA frontend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7468224" y="358753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/>
              </a:rPr>
              <a:t>MMS</a:t>
            </a: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0483" y="5707347"/>
            <a:ext cx="363805" cy="2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34"/>
          <p:cNvSpPr txBox="1"/>
          <p:nvPr/>
        </p:nvSpPr>
        <p:spPr>
          <a:xfrm>
            <a:off x="4593387" y="495707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INTERNET</a:t>
            </a:r>
          </a:p>
        </p:txBody>
      </p:sp>
      <p:sp>
        <p:nvSpPr>
          <p:cNvPr id="51" name="TextBox 34"/>
          <p:cNvSpPr txBox="1"/>
          <p:nvPr/>
        </p:nvSpPr>
        <p:spPr>
          <a:xfrm>
            <a:off x="7121197" y="4861407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/>
              </a:rPr>
              <a:t>Firewall</a:t>
            </a:r>
          </a:p>
        </p:txBody>
      </p:sp>
      <p:grpSp>
        <p:nvGrpSpPr>
          <p:cNvPr id="52" name="Gruppe 51"/>
          <p:cNvGrpSpPr/>
          <p:nvPr/>
        </p:nvGrpSpPr>
        <p:grpSpPr>
          <a:xfrm>
            <a:off x="3101156" y="1970640"/>
            <a:ext cx="3847108" cy="2243415"/>
            <a:chOff x="3101156" y="1970640"/>
            <a:chExt cx="3847108" cy="2243415"/>
          </a:xfrm>
        </p:grpSpPr>
        <p:sp>
          <p:nvSpPr>
            <p:cNvPr id="53" name="CustomShape 7"/>
            <p:cNvSpPr/>
            <p:nvPr/>
          </p:nvSpPr>
          <p:spPr>
            <a:xfrm>
              <a:off x="4211960" y="1973520"/>
              <a:ext cx="1649560" cy="1341632"/>
            </a:xfrm>
            <a:prstGeom prst="rect">
              <a:avLst/>
            </a:prstGeom>
            <a:solidFill>
              <a:srgbClr val="999999"/>
            </a:solidFill>
            <a:ln w="6480">
              <a:solidFill>
                <a:srgbClr val="000000"/>
              </a:solidFill>
              <a:round/>
            </a:ln>
          </p:spPr>
        </p:sp>
        <p:sp>
          <p:nvSpPr>
            <p:cNvPr id="54" name="CustomShape 8"/>
            <p:cNvSpPr/>
            <p:nvPr/>
          </p:nvSpPr>
          <p:spPr>
            <a:xfrm>
              <a:off x="5016600" y="1970640"/>
              <a:ext cx="736920" cy="2419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DejaVu Sans"/>
                </a:rPr>
                <a:t>PKI</a:t>
              </a:r>
              <a:endParaRPr sz="2800">
                <a:solidFill>
                  <a:prstClr val="black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DejaVu Sans"/>
                </a:rPr>
                <a:t>Components</a:t>
              </a:r>
              <a:endParaRPr sz="280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942" y="2373050"/>
              <a:ext cx="1318186" cy="860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CustomShape 17"/>
            <p:cNvSpPr/>
            <p:nvPr/>
          </p:nvSpPr>
          <p:spPr>
            <a:xfrm flipV="1">
              <a:off x="3101156" y="3414810"/>
              <a:ext cx="1254819" cy="79924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triangle" w="med" len="med"/>
            </a:ln>
          </p:spPr>
        </p:sp>
        <p:sp>
          <p:nvSpPr>
            <p:cNvPr id="57" name="CustomShape 19"/>
            <p:cNvSpPr/>
            <p:nvPr/>
          </p:nvSpPr>
          <p:spPr>
            <a:xfrm flipH="1" flipV="1">
              <a:off x="5753520" y="3414809"/>
              <a:ext cx="1194744" cy="70713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triangl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9460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CHPCOM Information Security Activities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320480" cy="4785395"/>
          </a:xfrm>
        </p:spPr>
        <p:txBody>
          <a:bodyPr/>
          <a:lstStyle/>
          <a:p>
            <a:pPr lvl="0"/>
            <a:r>
              <a:rPr lang="en-GB" sz="2000" dirty="0"/>
              <a:t>Implementation of</a:t>
            </a:r>
          </a:p>
          <a:p>
            <a:pPr lvl="1"/>
            <a:r>
              <a:rPr lang="en-GB" sz="1800" dirty="0"/>
              <a:t>PKI-elements</a:t>
            </a:r>
          </a:p>
          <a:p>
            <a:pPr lvl="1"/>
            <a:r>
              <a:rPr lang="da-DK" sz="1800" dirty="0"/>
              <a:t>X.509 </a:t>
            </a:r>
            <a:r>
              <a:rPr lang="da-DK" sz="1800" dirty="0" err="1"/>
              <a:t>certificates</a:t>
            </a:r>
            <a:r>
              <a:rPr lang="da-DK" sz="1800" dirty="0"/>
              <a:t> with </a:t>
            </a:r>
            <a:r>
              <a:rPr lang="da-DK" sz="1800" dirty="0" err="1"/>
              <a:t>encoded</a:t>
            </a:r>
            <a:r>
              <a:rPr lang="da-DK" sz="1800" dirty="0"/>
              <a:t> </a:t>
            </a:r>
            <a:r>
              <a:rPr lang="da-DK" sz="1800" dirty="0" err="1" smtClean="0"/>
              <a:t>roles</a:t>
            </a:r>
            <a:endParaRPr lang="da-DK" sz="1800" dirty="0"/>
          </a:p>
          <a:p>
            <a:pPr lvl="1"/>
            <a:r>
              <a:rPr lang="en-GB" sz="1800" dirty="0"/>
              <a:t>Automated certificate handling</a:t>
            </a:r>
          </a:p>
          <a:p>
            <a:pPr lvl="1"/>
            <a:r>
              <a:rPr lang="da-DK" sz="1800" dirty="0" err="1"/>
              <a:t>SecureMMS</a:t>
            </a:r>
            <a:endParaRPr lang="da-DK" sz="1800" dirty="0"/>
          </a:p>
          <a:p>
            <a:pPr lvl="1"/>
            <a:r>
              <a:rPr lang="en-GB" sz="1800" dirty="0"/>
              <a:t>IEC </a:t>
            </a:r>
            <a:r>
              <a:rPr lang="en-GB" sz="1800" dirty="0" smtClean="0"/>
              <a:t>62351-8 </a:t>
            </a:r>
            <a:r>
              <a:rPr lang="en-GB" sz="1800" dirty="0"/>
              <a:t>RBAC </a:t>
            </a:r>
            <a:r>
              <a:rPr lang="en-GB" sz="1800" dirty="0" smtClean="0"/>
              <a:t>gateway</a:t>
            </a:r>
          </a:p>
          <a:p>
            <a:pPr lvl="1"/>
            <a:endParaRPr lang="en-GB" sz="1800" dirty="0"/>
          </a:p>
          <a:p>
            <a:pPr lvl="0"/>
            <a:r>
              <a:rPr lang="en-GB" sz="2000" dirty="0"/>
              <a:t>Security Analysis </a:t>
            </a:r>
          </a:p>
          <a:p>
            <a:pPr lvl="1"/>
            <a:r>
              <a:rPr lang="en-GB" sz="1800" dirty="0"/>
              <a:t>PKI </a:t>
            </a:r>
            <a:r>
              <a:rPr lang="en-GB" sz="1800" dirty="0" smtClean="0"/>
              <a:t>policies. </a:t>
            </a:r>
          </a:p>
          <a:p>
            <a:pPr lvl="1"/>
            <a:r>
              <a:rPr lang="en-GB" sz="1800" dirty="0" smtClean="0"/>
              <a:t>Clients </a:t>
            </a:r>
            <a:r>
              <a:rPr lang="en-GB" sz="1800" dirty="0"/>
              <a:t>and Servers </a:t>
            </a:r>
            <a:r>
              <a:rPr lang="en-GB" sz="1800" dirty="0" smtClean="0"/>
              <a:t>policies </a:t>
            </a:r>
            <a:r>
              <a:rPr lang="en-GB" sz="1800" dirty="0"/>
              <a:t>for installation and </a:t>
            </a:r>
            <a:r>
              <a:rPr lang="en-GB" sz="1800" dirty="0" smtClean="0"/>
              <a:t>secure management.</a:t>
            </a:r>
            <a:endParaRPr lang="en-GB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478539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2000" dirty="0"/>
              <a:t>Standardisation</a:t>
            </a:r>
          </a:p>
          <a:p>
            <a:pPr lvl="1">
              <a:buClr>
                <a:srgbClr val="000000"/>
              </a:buClr>
            </a:pPr>
            <a:r>
              <a:rPr lang="en-GB" sz="1800" dirty="0"/>
              <a:t>Feedback to basic X.509 standard (ITU-T SG17) with specific Smart Grid requirements;</a:t>
            </a:r>
          </a:p>
          <a:p>
            <a:pPr lvl="1">
              <a:buClr>
                <a:srgbClr val="000000"/>
              </a:buClr>
            </a:pPr>
            <a:r>
              <a:rPr lang="en-GB" sz="1800" dirty="0" smtClean="0"/>
              <a:t>Feedback </a:t>
            </a:r>
            <a:r>
              <a:rPr lang="en-GB" sz="1800" dirty="0"/>
              <a:t>to IEC 62351 (TC57 WG15) on </a:t>
            </a:r>
            <a:r>
              <a:rPr lang="en-GB" sz="1800" dirty="0" err="1" smtClean="0"/>
              <a:t>SecureMMS</a:t>
            </a:r>
            <a:r>
              <a:rPr lang="en-GB" sz="1800" dirty="0" smtClean="0"/>
              <a:t> and RBAC </a:t>
            </a:r>
            <a:r>
              <a:rPr lang="en-GB" sz="1800" dirty="0"/>
              <a:t>implementation</a:t>
            </a:r>
          </a:p>
          <a:p>
            <a:pPr lvl="1">
              <a:buClr>
                <a:srgbClr val="000000"/>
              </a:buClr>
            </a:pPr>
            <a:endParaRPr lang="en-GB" sz="1800" dirty="0"/>
          </a:p>
          <a:p>
            <a:pPr>
              <a:buClr>
                <a:srgbClr val="000000"/>
              </a:buClr>
            </a:pPr>
            <a:r>
              <a:rPr lang="en-GB" sz="2000" dirty="0"/>
              <a:t>Identify legislative needs</a:t>
            </a:r>
          </a:p>
          <a:p>
            <a:pPr lvl="1">
              <a:buClr>
                <a:srgbClr val="000000"/>
              </a:buClr>
            </a:pPr>
            <a:r>
              <a:rPr lang="en-GB" sz="1800" dirty="0"/>
              <a:t>Identify the </a:t>
            </a:r>
            <a:r>
              <a:rPr lang="en-GB" sz="1800" dirty="0" smtClean="0"/>
              <a:t>legislative requirements in </a:t>
            </a:r>
            <a:r>
              <a:rPr lang="en-GB" sz="1800" dirty="0"/>
              <a:t>Denmark.</a:t>
            </a:r>
          </a:p>
          <a:p>
            <a:pPr lvl="1">
              <a:buClr>
                <a:srgbClr val="000000"/>
              </a:buClr>
            </a:pPr>
            <a:r>
              <a:rPr lang="en-GB" sz="1800" dirty="0"/>
              <a:t>Dialog with key stakeholders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Geneva, Switzerland, 15-16 September 2014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0C124A-0F7E-469F-9427-9B765012D92A}" type="slidenum">
              <a:rPr lang="en-US" altLang="da-DK" smtClean="0"/>
              <a:pPr>
                <a:defRPr/>
              </a:pPr>
              <a:t>16</a:t>
            </a:fld>
            <a:endParaRPr lang="en-US" altLang="da-DK"/>
          </a:p>
        </p:txBody>
      </p:sp>
      <p:pic>
        <p:nvPicPr>
          <p:cNvPr id="7" name="Picture 57" descr="CHPCOM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" y="26988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Conclusions and Recommendations</a:t>
            </a:r>
            <a:br>
              <a:rPr lang="en-US" altLang="en-US" dirty="0" smtClean="0"/>
            </a:br>
            <a:r>
              <a:rPr lang="en-US" altLang="en-US" sz="2400" dirty="0" smtClean="0"/>
              <a:t>What we found Smart Grid needs from ITU-T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 smtClean="0"/>
              <a:t>Automated machine2machine solutions e.g. for certificate renewal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Local certificate whitelists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Strong processes for initial certificate “</a:t>
            </a:r>
            <a:r>
              <a:rPr lang="en-US" altLang="en-US" sz="2400" dirty="0" err="1" smtClean="0"/>
              <a:t>bootstraping</a:t>
            </a:r>
            <a:r>
              <a:rPr lang="en-US" altLang="en-US" sz="2400" dirty="0" smtClean="0"/>
              <a:t>”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en-US" altLang="en-US" sz="2400" dirty="0"/>
              <a:t>Multiple associated parallel PKI</a:t>
            </a:r>
          </a:p>
          <a:p>
            <a:pPr lvl="1"/>
            <a:r>
              <a:rPr lang="en-US" altLang="en-US" sz="2000" dirty="0" smtClean="0"/>
              <a:t>E.g. Smart Grid-PKI, </a:t>
            </a:r>
            <a:r>
              <a:rPr lang="en-US" altLang="en-US" sz="2000" dirty="0"/>
              <a:t>Smart Meter-PKI, EV-PKI, </a:t>
            </a:r>
            <a:r>
              <a:rPr lang="en-US" altLang="en-US" sz="2000" dirty="0" smtClean="0"/>
              <a:t>etc.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400" dirty="0" smtClean="0"/>
              <a:t>And not least a good cooperation between ITU-T and IEC TC57.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Geneva, Switzerland, 15-16 September 2014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1099E52-8A99-4104-8CC6-3DBBBEA25C6C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t>Geneva, Switzerland, 15-16 September 2014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6DB01-04CC-4CED-9734-F38E4E9D4A05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C</a:t>
            </a:r>
            <a:r>
              <a:rPr lang="en-US" altLang="en-US" dirty="0" smtClean="0"/>
              <a:t>hallenge of Balancing Wind Power and </a:t>
            </a:r>
            <a:r>
              <a:rPr lang="en-US" altLang="en-US" dirty="0"/>
              <a:t>E</a:t>
            </a:r>
            <a:r>
              <a:rPr lang="en-US" altLang="en-US" dirty="0" smtClean="0"/>
              <a:t>lectricity </a:t>
            </a:r>
            <a:r>
              <a:rPr lang="en-US" altLang="en-US" dirty="0"/>
              <a:t>C</a:t>
            </a:r>
            <a:r>
              <a:rPr lang="en-US" altLang="en-US" dirty="0" smtClean="0"/>
              <a:t>onsumption</a:t>
            </a:r>
          </a:p>
        </p:txBody>
      </p:sp>
      <p:pic>
        <p:nvPicPr>
          <p:cNvPr id="8" name="Picture 9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2930" r="14384" b="14862"/>
          <a:stretch/>
        </p:blipFill>
        <p:spPr bwMode="auto">
          <a:xfrm>
            <a:off x="4838565" y="1778114"/>
            <a:ext cx="3240000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2956" r="14583" b="14848"/>
          <a:stretch/>
        </p:blipFill>
        <p:spPr bwMode="auto">
          <a:xfrm>
            <a:off x="1035969" y="1129802"/>
            <a:ext cx="3192862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2241700" y="1076903"/>
            <a:ext cx="7920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da-DK" sz="1600" dirty="0">
                <a:solidFill>
                  <a:srgbClr val="000000"/>
                </a:solidFill>
                <a:latin typeface="Verdana"/>
              </a:rPr>
              <a:t>2012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1035969" y="3899551"/>
            <a:ext cx="3189503" cy="2198563"/>
            <a:chOff x="816894" y="3462445"/>
            <a:chExt cx="3189503" cy="219856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2760" r="14349" b="14900"/>
            <a:stretch/>
          </p:blipFill>
          <p:spPr bwMode="auto">
            <a:xfrm>
              <a:off x="816894" y="3501008"/>
              <a:ext cx="3189503" cy="21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kstboks 12"/>
            <p:cNvSpPr txBox="1"/>
            <p:nvPr/>
          </p:nvSpPr>
          <p:spPr>
            <a:xfrm>
              <a:off x="2015601" y="3462445"/>
              <a:ext cx="792088" cy="35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600" dirty="0">
                  <a:solidFill>
                    <a:srgbClr val="000000"/>
                  </a:solidFill>
                  <a:latin typeface="Verdana"/>
                </a:rPr>
                <a:t>2035</a:t>
              </a:r>
            </a:p>
          </p:txBody>
        </p:sp>
      </p:grpSp>
      <p:sp>
        <p:nvSpPr>
          <p:cNvPr id="14" name="Tekstboks 13"/>
          <p:cNvSpPr txBox="1"/>
          <p:nvPr/>
        </p:nvSpPr>
        <p:spPr>
          <a:xfrm>
            <a:off x="1035969" y="3270751"/>
            <a:ext cx="346402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da-DK" sz="1400" dirty="0" err="1">
                <a:solidFill>
                  <a:srgbClr val="000000"/>
                </a:solidFill>
                <a:latin typeface="Verdana"/>
              </a:rPr>
              <a:t>Approx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. 30 pct. of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classic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demand</a:t>
            </a:r>
            <a:endParaRPr lang="da-DK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1035969" y="6102471"/>
            <a:ext cx="327709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da-DK" sz="1400" dirty="0" err="1">
                <a:solidFill>
                  <a:srgbClr val="000000"/>
                </a:solidFill>
                <a:latin typeface="Verdana"/>
              </a:rPr>
              <a:t>Approx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. 75 pct. of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classic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demand</a:t>
            </a:r>
            <a:endParaRPr lang="da-DK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799899" y="6102471"/>
            <a:ext cx="345638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da-DK" sz="1400" dirty="0" err="1">
                <a:solidFill>
                  <a:srgbClr val="000000"/>
                </a:solidFill>
                <a:latin typeface="Verdana"/>
              </a:rPr>
              <a:t>Approx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. 140 pct. of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classic</a:t>
            </a:r>
            <a:r>
              <a:rPr lang="da-DK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dirty="0" err="1">
                <a:solidFill>
                  <a:srgbClr val="000000"/>
                </a:solidFill>
                <a:latin typeface="Verdana"/>
              </a:rPr>
              <a:t>demand</a:t>
            </a:r>
            <a:endParaRPr lang="da-DK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5487848" y="1981197"/>
            <a:ext cx="19442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da-DK" sz="1600" dirty="0">
                <a:solidFill>
                  <a:srgbClr val="000000"/>
                </a:solidFill>
                <a:latin typeface="Verdana"/>
              </a:rPr>
              <a:t>2050 (</a:t>
            </a:r>
            <a:r>
              <a:rPr lang="da-DK" sz="1600" dirty="0" err="1">
                <a:solidFill>
                  <a:srgbClr val="000000"/>
                </a:solidFill>
                <a:latin typeface="Verdana"/>
              </a:rPr>
              <a:t>scale</a:t>
            </a:r>
            <a:r>
              <a:rPr lang="da-DK" sz="1600" dirty="0">
                <a:solidFill>
                  <a:srgbClr val="000000"/>
                </a:solidFill>
                <a:latin typeface="Verdana"/>
              </a:rPr>
              <a:t> 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Challenge to</a:t>
            </a:r>
            <a:br>
              <a:rPr lang="da-DK" dirty="0" smtClean="0"/>
            </a:br>
            <a:r>
              <a:rPr lang="da-DK" dirty="0" err="1" smtClean="0"/>
              <a:t>Utilization</a:t>
            </a:r>
            <a:r>
              <a:rPr lang="da-DK" dirty="0" smtClean="0"/>
              <a:t> </a:t>
            </a:r>
            <a:r>
              <a:rPr lang="da-DK" dirty="0" err="1" smtClean="0"/>
              <a:t>Renewabel</a:t>
            </a:r>
            <a:r>
              <a:rPr lang="da-DK" dirty="0" smtClean="0"/>
              <a:t> Power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3</a:t>
            </a:fld>
            <a:endParaRPr lang="en-US" altLang="da-DK"/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1" y="2447695"/>
            <a:ext cx="115093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97575" y="3195638"/>
            <a:ext cx="365125" cy="182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97575" y="3557588"/>
            <a:ext cx="365125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97575" y="3917950"/>
            <a:ext cx="365125" cy="1809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997575" y="4279900"/>
            <a:ext cx="365125" cy="177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997575" y="4638675"/>
            <a:ext cx="365125" cy="17938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27788" y="3633788"/>
            <a:ext cx="7302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200" smtClean="0">
                <a:solidFill>
                  <a:srgbClr val="102E37"/>
                </a:solidFill>
                <a:latin typeface="Verdana" pitchFamily="34" charset="0"/>
              </a:rPr>
              <a:t>50,0 Hz</a:t>
            </a:r>
            <a:endParaRPr lang="en-US" sz="1800" smtClean="0">
              <a:solidFill>
                <a:srgbClr val="102E37"/>
              </a:solidFill>
              <a:latin typeface="Verdana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429375" y="4529138"/>
            <a:ext cx="7302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200" smtClean="0">
                <a:solidFill>
                  <a:srgbClr val="102E37"/>
                </a:solidFill>
                <a:latin typeface="Verdana" pitchFamily="34" charset="0"/>
              </a:rPr>
              <a:t>49,5 Hz</a:t>
            </a:r>
            <a:endParaRPr lang="en-US" sz="1800" smtClean="0">
              <a:solidFill>
                <a:srgbClr val="102E37"/>
              </a:solidFill>
              <a:latin typeface="Verdana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427788" y="2728913"/>
            <a:ext cx="730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200" smtClean="0">
                <a:solidFill>
                  <a:srgbClr val="102E37"/>
                </a:solidFill>
                <a:latin typeface="Verdana" pitchFamily="34" charset="0"/>
              </a:rPr>
              <a:t>50,5 Hz</a:t>
            </a:r>
            <a:endParaRPr lang="en-US" sz="1800" smtClean="0">
              <a:solidFill>
                <a:srgbClr val="102E37"/>
              </a:solidFill>
              <a:latin typeface="Verdana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446463" y="3738563"/>
            <a:ext cx="728662" cy="719137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F6B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87513" y="3925888"/>
            <a:ext cx="115093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000" smtClean="0">
                <a:solidFill>
                  <a:srgbClr val="102E37"/>
                </a:solidFill>
                <a:latin typeface="Verdana" pitchFamily="34" charset="0"/>
              </a:rPr>
              <a:t>Power production</a:t>
            </a:r>
            <a:endParaRPr lang="en-US" sz="1800" smtClean="0">
              <a:solidFill>
                <a:srgbClr val="102E37"/>
              </a:solidFill>
              <a:latin typeface="Verdana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27600" y="3917950"/>
            <a:ext cx="944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000" smtClean="0">
                <a:solidFill>
                  <a:srgbClr val="102E37"/>
                </a:solidFill>
                <a:latin typeface="Verdana" pitchFamily="34" charset="0"/>
              </a:rPr>
              <a:t>Consumption</a:t>
            </a:r>
            <a:endParaRPr lang="en-US" sz="1800" smtClean="0">
              <a:solidFill>
                <a:srgbClr val="102E37"/>
              </a:solidFill>
              <a:latin typeface="Verdana" pitchFamily="34" charset="0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789488" y="3195638"/>
            <a:ext cx="1063625" cy="693737"/>
            <a:chOff x="2962" y="2922"/>
            <a:chExt cx="929" cy="646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72" y="3533"/>
              <a:ext cx="3" cy="1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2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330" y="3400"/>
              <a:ext cx="100" cy="122"/>
            </a:xfrm>
            <a:custGeom>
              <a:avLst/>
              <a:gdLst>
                <a:gd name="T0" fmla="*/ 114 w 399"/>
                <a:gd name="T1" fmla="*/ 349 h 486"/>
                <a:gd name="T2" fmla="*/ 113 w 399"/>
                <a:gd name="T3" fmla="*/ 339 h 486"/>
                <a:gd name="T4" fmla="*/ 108 w 399"/>
                <a:gd name="T5" fmla="*/ 323 h 486"/>
                <a:gd name="T6" fmla="*/ 97 w 399"/>
                <a:gd name="T7" fmla="*/ 310 h 486"/>
                <a:gd name="T8" fmla="*/ 0 w 399"/>
                <a:gd name="T9" fmla="*/ 209 h 486"/>
                <a:gd name="T10" fmla="*/ 35 w 399"/>
                <a:gd name="T11" fmla="*/ 173 h 486"/>
                <a:gd name="T12" fmla="*/ 45 w 399"/>
                <a:gd name="T13" fmla="*/ 123 h 486"/>
                <a:gd name="T14" fmla="*/ 48 w 399"/>
                <a:gd name="T15" fmla="*/ 111 h 486"/>
                <a:gd name="T16" fmla="*/ 56 w 399"/>
                <a:gd name="T17" fmla="*/ 103 h 486"/>
                <a:gd name="T18" fmla="*/ 62 w 399"/>
                <a:gd name="T19" fmla="*/ 96 h 486"/>
                <a:gd name="T20" fmla="*/ 223 w 399"/>
                <a:gd name="T21" fmla="*/ 6 h 486"/>
                <a:gd name="T22" fmla="*/ 238 w 399"/>
                <a:gd name="T23" fmla="*/ 1 h 486"/>
                <a:gd name="T24" fmla="*/ 248 w 399"/>
                <a:gd name="T25" fmla="*/ 0 h 486"/>
                <a:gd name="T26" fmla="*/ 260 w 399"/>
                <a:gd name="T27" fmla="*/ 7 h 486"/>
                <a:gd name="T28" fmla="*/ 385 w 399"/>
                <a:gd name="T29" fmla="*/ 131 h 486"/>
                <a:gd name="T30" fmla="*/ 395 w 399"/>
                <a:gd name="T31" fmla="*/ 143 h 486"/>
                <a:gd name="T32" fmla="*/ 396 w 399"/>
                <a:gd name="T33" fmla="*/ 153 h 486"/>
                <a:gd name="T34" fmla="*/ 399 w 399"/>
                <a:gd name="T35" fmla="*/ 163 h 486"/>
                <a:gd name="T36" fmla="*/ 389 w 399"/>
                <a:gd name="T37" fmla="*/ 384 h 486"/>
                <a:gd name="T38" fmla="*/ 387 w 399"/>
                <a:gd name="T39" fmla="*/ 389 h 486"/>
                <a:gd name="T40" fmla="*/ 386 w 399"/>
                <a:gd name="T41" fmla="*/ 392 h 486"/>
                <a:gd name="T42" fmla="*/ 222 w 399"/>
                <a:gd name="T43" fmla="*/ 481 h 486"/>
                <a:gd name="T44" fmla="*/ 212 w 399"/>
                <a:gd name="T45" fmla="*/ 483 h 486"/>
                <a:gd name="T46" fmla="*/ 207 w 399"/>
                <a:gd name="T47" fmla="*/ 486 h 486"/>
                <a:gd name="T48" fmla="*/ 198 w 399"/>
                <a:gd name="T49" fmla="*/ 483 h 486"/>
                <a:gd name="T50" fmla="*/ 152 w 399"/>
                <a:gd name="T51" fmla="*/ 460 h 486"/>
                <a:gd name="T52" fmla="*/ 129 w 399"/>
                <a:gd name="T53" fmla="*/ 472 h 486"/>
                <a:gd name="T54" fmla="*/ 114 w 399"/>
                <a:gd name="T55" fmla="*/ 34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9" h="486">
                  <a:moveTo>
                    <a:pt x="114" y="349"/>
                  </a:moveTo>
                  <a:lnTo>
                    <a:pt x="113" y="339"/>
                  </a:lnTo>
                  <a:lnTo>
                    <a:pt x="108" y="323"/>
                  </a:lnTo>
                  <a:lnTo>
                    <a:pt x="97" y="310"/>
                  </a:lnTo>
                  <a:lnTo>
                    <a:pt x="0" y="209"/>
                  </a:lnTo>
                  <a:lnTo>
                    <a:pt x="35" y="173"/>
                  </a:lnTo>
                  <a:lnTo>
                    <a:pt x="45" y="123"/>
                  </a:lnTo>
                  <a:lnTo>
                    <a:pt x="48" y="111"/>
                  </a:lnTo>
                  <a:lnTo>
                    <a:pt x="56" y="103"/>
                  </a:lnTo>
                  <a:lnTo>
                    <a:pt x="62" y="96"/>
                  </a:lnTo>
                  <a:lnTo>
                    <a:pt x="223" y="6"/>
                  </a:lnTo>
                  <a:lnTo>
                    <a:pt x="238" y="1"/>
                  </a:lnTo>
                  <a:lnTo>
                    <a:pt x="248" y="0"/>
                  </a:lnTo>
                  <a:lnTo>
                    <a:pt x="260" y="7"/>
                  </a:lnTo>
                  <a:lnTo>
                    <a:pt x="385" y="131"/>
                  </a:lnTo>
                  <a:lnTo>
                    <a:pt x="395" y="143"/>
                  </a:lnTo>
                  <a:lnTo>
                    <a:pt x="396" y="153"/>
                  </a:lnTo>
                  <a:lnTo>
                    <a:pt x="399" y="163"/>
                  </a:lnTo>
                  <a:lnTo>
                    <a:pt x="389" y="384"/>
                  </a:lnTo>
                  <a:lnTo>
                    <a:pt x="387" y="389"/>
                  </a:lnTo>
                  <a:lnTo>
                    <a:pt x="386" y="392"/>
                  </a:lnTo>
                  <a:lnTo>
                    <a:pt x="222" y="481"/>
                  </a:lnTo>
                  <a:lnTo>
                    <a:pt x="212" y="483"/>
                  </a:lnTo>
                  <a:lnTo>
                    <a:pt x="207" y="486"/>
                  </a:lnTo>
                  <a:lnTo>
                    <a:pt x="198" y="483"/>
                  </a:lnTo>
                  <a:lnTo>
                    <a:pt x="152" y="460"/>
                  </a:lnTo>
                  <a:lnTo>
                    <a:pt x="129" y="472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304" y="3443"/>
              <a:ext cx="55" cy="101"/>
            </a:xfrm>
            <a:custGeom>
              <a:avLst/>
              <a:gdLst>
                <a:gd name="T0" fmla="*/ 163 w 218"/>
                <a:gd name="T1" fmla="*/ 202 h 404"/>
                <a:gd name="T2" fmla="*/ 162 w 218"/>
                <a:gd name="T3" fmla="*/ 192 h 404"/>
                <a:gd name="T4" fmla="*/ 155 w 218"/>
                <a:gd name="T5" fmla="*/ 184 h 404"/>
                <a:gd name="T6" fmla="*/ 148 w 218"/>
                <a:gd name="T7" fmla="*/ 173 h 404"/>
                <a:gd name="T8" fmla="*/ 0 w 218"/>
                <a:gd name="T9" fmla="*/ 19 h 404"/>
                <a:gd name="T10" fmla="*/ 30 w 218"/>
                <a:gd name="T11" fmla="*/ 0 h 404"/>
                <a:gd name="T12" fmla="*/ 34 w 218"/>
                <a:gd name="T13" fmla="*/ 1 h 404"/>
                <a:gd name="T14" fmla="*/ 183 w 218"/>
                <a:gd name="T15" fmla="*/ 156 h 404"/>
                <a:gd name="T16" fmla="*/ 187 w 218"/>
                <a:gd name="T17" fmla="*/ 171 h 404"/>
                <a:gd name="T18" fmla="*/ 191 w 218"/>
                <a:gd name="T19" fmla="*/ 177 h 404"/>
                <a:gd name="T20" fmla="*/ 218 w 218"/>
                <a:gd name="T21" fmla="*/ 385 h 404"/>
                <a:gd name="T22" fmla="*/ 216 w 218"/>
                <a:gd name="T23" fmla="*/ 394 h 404"/>
                <a:gd name="T24" fmla="*/ 194 w 218"/>
                <a:gd name="T25" fmla="*/ 401 h 404"/>
                <a:gd name="T26" fmla="*/ 188 w 218"/>
                <a:gd name="T27" fmla="*/ 404 h 404"/>
                <a:gd name="T28" fmla="*/ 168 w 218"/>
                <a:gd name="T29" fmla="*/ 265 h 404"/>
                <a:gd name="T30" fmla="*/ 163 w 218"/>
                <a:gd name="T31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404">
                  <a:moveTo>
                    <a:pt x="163" y="202"/>
                  </a:moveTo>
                  <a:lnTo>
                    <a:pt x="162" y="192"/>
                  </a:lnTo>
                  <a:lnTo>
                    <a:pt x="155" y="184"/>
                  </a:lnTo>
                  <a:lnTo>
                    <a:pt x="148" y="173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183" y="156"/>
                  </a:lnTo>
                  <a:lnTo>
                    <a:pt x="187" y="171"/>
                  </a:lnTo>
                  <a:lnTo>
                    <a:pt x="191" y="177"/>
                  </a:lnTo>
                  <a:lnTo>
                    <a:pt x="218" y="385"/>
                  </a:lnTo>
                  <a:lnTo>
                    <a:pt x="216" y="394"/>
                  </a:lnTo>
                  <a:lnTo>
                    <a:pt x="194" y="401"/>
                  </a:lnTo>
                  <a:lnTo>
                    <a:pt x="188" y="404"/>
                  </a:lnTo>
                  <a:lnTo>
                    <a:pt x="168" y="265"/>
                  </a:lnTo>
                  <a:lnTo>
                    <a:pt x="163" y="20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460" y="3414"/>
              <a:ext cx="36" cy="39"/>
            </a:xfrm>
            <a:custGeom>
              <a:avLst/>
              <a:gdLst>
                <a:gd name="T0" fmla="*/ 3 w 145"/>
                <a:gd name="T1" fmla="*/ 52 h 156"/>
                <a:gd name="T2" fmla="*/ 4 w 145"/>
                <a:gd name="T3" fmla="*/ 49 h 156"/>
                <a:gd name="T4" fmla="*/ 95 w 145"/>
                <a:gd name="T5" fmla="*/ 0 h 156"/>
                <a:gd name="T6" fmla="*/ 145 w 145"/>
                <a:gd name="T7" fmla="*/ 52 h 156"/>
                <a:gd name="T8" fmla="*/ 142 w 145"/>
                <a:gd name="T9" fmla="*/ 76 h 156"/>
                <a:gd name="T10" fmla="*/ 138 w 145"/>
                <a:gd name="T11" fmla="*/ 75 h 156"/>
                <a:gd name="T12" fmla="*/ 0 w 145"/>
                <a:gd name="T13" fmla="*/ 156 h 156"/>
                <a:gd name="T14" fmla="*/ 5 w 145"/>
                <a:gd name="T15" fmla="*/ 77 h 156"/>
                <a:gd name="T16" fmla="*/ 3 w 145"/>
                <a:gd name="T17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56">
                  <a:moveTo>
                    <a:pt x="3" y="52"/>
                  </a:moveTo>
                  <a:lnTo>
                    <a:pt x="4" y="49"/>
                  </a:lnTo>
                  <a:lnTo>
                    <a:pt x="95" y="0"/>
                  </a:lnTo>
                  <a:lnTo>
                    <a:pt x="145" y="52"/>
                  </a:lnTo>
                  <a:lnTo>
                    <a:pt x="142" y="76"/>
                  </a:lnTo>
                  <a:lnTo>
                    <a:pt x="138" y="75"/>
                  </a:lnTo>
                  <a:lnTo>
                    <a:pt x="0" y="156"/>
                  </a:lnTo>
                  <a:lnTo>
                    <a:pt x="5" y="77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436" y="3371"/>
              <a:ext cx="61" cy="43"/>
            </a:xfrm>
            <a:custGeom>
              <a:avLst/>
              <a:gdLst>
                <a:gd name="T0" fmla="*/ 0 w 245"/>
                <a:gd name="T1" fmla="*/ 109 h 176"/>
                <a:gd name="T2" fmla="*/ 190 w 245"/>
                <a:gd name="T3" fmla="*/ 0 h 176"/>
                <a:gd name="T4" fmla="*/ 245 w 245"/>
                <a:gd name="T5" fmla="*/ 54 h 176"/>
                <a:gd name="T6" fmla="*/ 238 w 245"/>
                <a:gd name="T7" fmla="*/ 76 h 176"/>
                <a:gd name="T8" fmla="*/ 65 w 245"/>
                <a:gd name="T9" fmla="*/ 176 h 176"/>
                <a:gd name="T10" fmla="*/ 0 w 245"/>
                <a:gd name="T11" fmla="*/ 10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76">
                  <a:moveTo>
                    <a:pt x="0" y="109"/>
                  </a:moveTo>
                  <a:lnTo>
                    <a:pt x="190" y="0"/>
                  </a:lnTo>
                  <a:lnTo>
                    <a:pt x="245" y="54"/>
                  </a:lnTo>
                  <a:lnTo>
                    <a:pt x="238" y="76"/>
                  </a:lnTo>
                  <a:lnTo>
                    <a:pt x="65" y="17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302" y="3450"/>
              <a:ext cx="47" cy="95"/>
            </a:xfrm>
            <a:custGeom>
              <a:avLst/>
              <a:gdLst>
                <a:gd name="T0" fmla="*/ 151 w 188"/>
                <a:gd name="T1" fmla="*/ 345 h 380"/>
                <a:gd name="T2" fmla="*/ 136 w 188"/>
                <a:gd name="T3" fmla="*/ 193 h 380"/>
                <a:gd name="T4" fmla="*/ 130 w 188"/>
                <a:gd name="T5" fmla="*/ 181 h 380"/>
                <a:gd name="T6" fmla="*/ 123 w 188"/>
                <a:gd name="T7" fmla="*/ 170 h 380"/>
                <a:gd name="T8" fmla="*/ 116 w 188"/>
                <a:gd name="T9" fmla="*/ 163 h 380"/>
                <a:gd name="T10" fmla="*/ 22 w 188"/>
                <a:gd name="T11" fmla="*/ 64 h 380"/>
                <a:gd name="T12" fmla="*/ 14 w 188"/>
                <a:gd name="T13" fmla="*/ 61 h 380"/>
                <a:gd name="T14" fmla="*/ 5 w 188"/>
                <a:gd name="T15" fmla="*/ 59 h 380"/>
                <a:gd name="T16" fmla="*/ 0 w 188"/>
                <a:gd name="T17" fmla="*/ 57 h 380"/>
                <a:gd name="T18" fmla="*/ 4 w 188"/>
                <a:gd name="T19" fmla="*/ 0 h 380"/>
                <a:gd name="T20" fmla="*/ 152 w 188"/>
                <a:gd name="T21" fmla="*/ 155 h 380"/>
                <a:gd name="T22" fmla="*/ 162 w 188"/>
                <a:gd name="T23" fmla="*/ 167 h 380"/>
                <a:gd name="T24" fmla="*/ 163 w 188"/>
                <a:gd name="T25" fmla="*/ 177 h 380"/>
                <a:gd name="T26" fmla="*/ 188 w 188"/>
                <a:gd name="T27" fmla="*/ 380 h 380"/>
                <a:gd name="T28" fmla="*/ 181 w 188"/>
                <a:gd name="T29" fmla="*/ 373 h 380"/>
                <a:gd name="T30" fmla="*/ 151 w 188"/>
                <a:gd name="T31" fmla="*/ 34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380">
                  <a:moveTo>
                    <a:pt x="151" y="345"/>
                  </a:moveTo>
                  <a:lnTo>
                    <a:pt x="136" y="193"/>
                  </a:lnTo>
                  <a:lnTo>
                    <a:pt x="130" y="181"/>
                  </a:lnTo>
                  <a:lnTo>
                    <a:pt x="123" y="170"/>
                  </a:lnTo>
                  <a:lnTo>
                    <a:pt x="116" y="163"/>
                  </a:lnTo>
                  <a:lnTo>
                    <a:pt x="22" y="64"/>
                  </a:lnTo>
                  <a:lnTo>
                    <a:pt x="14" y="61"/>
                  </a:lnTo>
                  <a:lnTo>
                    <a:pt x="5" y="59"/>
                  </a:lnTo>
                  <a:lnTo>
                    <a:pt x="0" y="57"/>
                  </a:lnTo>
                  <a:lnTo>
                    <a:pt x="4" y="0"/>
                  </a:lnTo>
                  <a:lnTo>
                    <a:pt x="152" y="155"/>
                  </a:lnTo>
                  <a:lnTo>
                    <a:pt x="162" y="167"/>
                  </a:lnTo>
                  <a:lnTo>
                    <a:pt x="163" y="177"/>
                  </a:lnTo>
                  <a:lnTo>
                    <a:pt x="188" y="380"/>
                  </a:lnTo>
                  <a:lnTo>
                    <a:pt x="181" y="373"/>
                  </a:lnTo>
                  <a:lnTo>
                    <a:pt x="151" y="3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395" y="3376"/>
              <a:ext cx="59" cy="128"/>
            </a:xfrm>
            <a:custGeom>
              <a:avLst/>
              <a:gdLst>
                <a:gd name="T0" fmla="*/ 48 w 238"/>
                <a:gd name="T1" fmla="*/ 3 h 511"/>
                <a:gd name="T2" fmla="*/ 221 w 238"/>
                <a:gd name="T3" fmla="*/ 184 h 511"/>
                <a:gd name="T4" fmla="*/ 231 w 238"/>
                <a:gd name="T5" fmla="*/ 197 h 511"/>
                <a:gd name="T6" fmla="*/ 234 w 238"/>
                <a:gd name="T7" fmla="*/ 207 h 511"/>
                <a:gd name="T8" fmla="*/ 238 w 238"/>
                <a:gd name="T9" fmla="*/ 227 h 511"/>
                <a:gd name="T10" fmla="*/ 226 w 238"/>
                <a:gd name="T11" fmla="*/ 480 h 511"/>
                <a:gd name="T12" fmla="*/ 225 w 238"/>
                <a:gd name="T13" fmla="*/ 485 h 511"/>
                <a:gd name="T14" fmla="*/ 223 w 238"/>
                <a:gd name="T15" fmla="*/ 493 h 511"/>
                <a:gd name="T16" fmla="*/ 190 w 238"/>
                <a:gd name="T17" fmla="*/ 507 h 511"/>
                <a:gd name="T18" fmla="*/ 185 w 238"/>
                <a:gd name="T19" fmla="*/ 511 h 511"/>
                <a:gd name="T20" fmla="*/ 195 w 238"/>
                <a:gd name="T21" fmla="*/ 256 h 511"/>
                <a:gd name="T22" fmla="*/ 193 w 238"/>
                <a:gd name="T23" fmla="*/ 232 h 511"/>
                <a:gd name="T24" fmla="*/ 188 w 238"/>
                <a:gd name="T25" fmla="*/ 217 h 511"/>
                <a:gd name="T26" fmla="*/ 178 w 238"/>
                <a:gd name="T27" fmla="*/ 204 h 511"/>
                <a:gd name="T28" fmla="*/ 3 w 238"/>
                <a:gd name="T29" fmla="*/ 23 h 511"/>
                <a:gd name="T30" fmla="*/ 0 w 238"/>
                <a:gd name="T31" fmla="*/ 22 h 511"/>
                <a:gd name="T32" fmla="*/ 39 w 238"/>
                <a:gd name="T33" fmla="*/ 0 h 511"/>
                <a:gd name="T34" fmla="*/ 48 w 238"/>
                <a:gd name="T35" fmla="*/ 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511">
                  <a:moveTo>
                    <a:pt x="48" y="3"/>
                  </a:moveTo>
                  <a:lnTo>
                    <a:pt x="221" y="184"/>
                  </a:lnTo>
                  <a:lnTo>
                    <a:pt x="231" y="197"/>
                  </a:lnTo>
                  <a:lnTo>
                    <a:pt x="234" y="207"/>
                  </a:lnTo>
                  <a:lnTo>
                    <a:pt x="238" y="227"/>
                  </a:lnTo>
                  <a:lnTo>
                    <a:pt x="226" y="480"/>
                  </a:lnTo>
                  <a:lnTo>
                    <a:pt x="225" y="485"/>
                  </a:lnTo>
                  <a:lnTo>
                    <a:pt x="223" y="493"/>
                  </a:lnTo>
                  <a:lnTo>
                    <a:pt x="190" y="507"/>
                  </a:lnTo>
                  <a:lnTo>
                    <a:pt x="185" y="511"/>
                  </a:lnTo>
                  <a:lnTo>
                    <a:pt x="195" y="256"/>
                  </a:lnTo>
                  <a:lnTo>
                    <a:pt x="193" y="232"/>
                  </a:lnTo>
                  <a:lnTo>
                    <a:pt x="188" y="217"/>
                  </a:lnTo>
                  <a:lnTo>
                    <a:pt x="178" y="204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3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86" y="3382"/>
              <a:ext cx="55" cy="124"/>
            </a:xfrm>
            <a:custGeom>
              <a:avLst/>
              <a:gdLst>
                <a:gd name="T0" fmla="*/ 224 w 224"/>
                <a:gd name="T1" fmla="*/ 229 h 496"/>
                <a:gd name="T2" fmla="*/ 214 w 224"/>
                <a:gd name="T3" fmla="*/ 482 h 496"/>
                <a:gd name="T4" fmla="*/ 211 w 224"/>
                <a:gd name="T5" fmla="*/ 487 h 496"/>
                <a:gd name="T6" fmla="*/ 209 w 224"/>
                <a:gd name="T7" fmla="*/ 496 h 496"/>
                <a:gd name="T8" fmla="*/ 206 w 224"/>
                <a:gd name="T9" fmla="*/ 490 h 496"/>
                <a:gd name="T10" fmla="*/ 197 w 224"/>
                <a:gd name="T11" fmla="*/ 487 h 496"/>
                <a:gd name="T12" fmla="*/ 175 w 224"/>
                <a:gd name="T13" fmla="*/ 466 h 496"/>
                <a:gd name="T14" fmla="*/ 176 w 224"/>
                <a:gd name="T15" fmla="*/ 462 h 496"/>
                <a:gd name="T16" fmla="*/ 179 w 224"/>
                <a:gd name="T17" fmla="*/ 453 h 496"/>
                <a:gd name="T18" fmla="*/ 189 w 224"/>
                <a:gd name="T19" fmla="*/ 233 h 496"/>
                <a:gd name="T20" fmla="*/ 187 w 224"/>
                <a:gd name="T21" fmla="*/ 223 h 496"/>
                <a:gd name="T22" fmla="*/ 181 w 224"/>
                <a:gd name="T23" fmla="*/ 212 h 496"/>
                <a:gd name="T24" fmla="*/ 170 w 224"/>
                <a:gd name="T25" fmla="*/ 199 h 496"/>
                <a:gd name="T26" fmla="*/ 46 w 224"/>
                <a:gd name="T27" fmla="*/ 71 h 496"/>
                <a:gd name="T28" fmla="*/ 32 w 224"/>
                <a:gd name="T29" fmla="*/ 62 h 496"/>
                <a:gd name="T30" fmla="*/ 20 w 224"/>
                <a:gd name="T31" fmla="*/ 63 h 496"/>
                <a:gd name="T32" fmla="*/ 7 w 224"/>
                <a:gd name="T33" fmla="*/ 63 h 496"/>
                <a:gd name="T34" fmla="*/ 0 w 224"/>
                <a:gd name="T35" fmla="*/ 67 h 496"/>
                <a:gd name="T36" fmla="*/ 3 w 224"/>
                <a:gd name="T37" fmla="*/ 30 h 496"/>
                <a:gd name="T38" fmla="*/ 7 w 224"/>
                <a:gd name="T39" fmla="*/ 16 h 496"/>
                <a:gd name="T40" fmla="*/ 14 w 224"/>
                <a:gd name="T41" fmla="*/ 8 h 496"/>
                <a:gd name="T42" fmla="*/ 25 w 224"/>
                <a:gd name="T43" fmla="*/ 2 h 496"/>
                <a:gd name="T44" fmla="*/ 30 w 224"/>
                <a:gd name="T45" fmla="*/ 0 h 496"/>
                <a:gd name="T46" fmla="*/ 207 w 224"/>
                <a:gd name="T47" fmla="*/ 187 h 496"/>
                <a:gd name="T48" fmla="*/ 217 w 224"/>
                <a:gd name="T49" fmla="*/ 199 h 496"/>
                <a:gd name="T50" fmla="*/ 222 w 224"/>
                <a:gd name="T51" fmla="*/ 214 h 496"/>
                <a:gd name="T52" fmla="*/ 224 w 224"/>
                <a:gd name="T53" fmla="*/ 22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496">
                  <a:moveTo>
                    <a:pt x="224" y="229"/>
                  </a:moveTo>
                  <a:lnTo>
                    <a:pt x="214" y="482"/>
                  </a:lnTo>
                  <a:lnTo>
                    <a:pt x="211" y="487"/>
                  </a:lnTo>
                  <a:lnTo>
                    <a:pt x="209" y="496"/>
                  </a:lnTo>
                  <a:lnTo>
                    <a:pt x="206" y="490"/>
                  </a:lnTo>
                  <a:lnTo>
                    <a:pt x="197" y="487"/>
                  </a:lnTo>
                  <a:lnTo>
                    <a:pt x="175" y="466"/>
                  </a:lnTo>
                  <a:lnTo>
                    <a:pt x="176" y="462"/>
                  </a:lnTo>
                  <a:lnTo>
                    <a:pt x="179" y="453"/>
                  </a:lnTo>
                  <a:lnTo>
                    <a:pt x="189" y="233"/>
                  </a:lnTo>
                  <a:lnTo>
                    <a:pt x="187" y="223"/>
                  </a:lnTo>
                  <a:lnTo>
                    <a:pt x="181" y="212"/>
                  </a:lnTo>
                  <a:lnTo>
                    <a:pt x="170" y="199"/>
                  </a:lnTo>
                  <a:lnTo>
                    <a:pt x="46" y="71"/>
                  </a:lnTo>
                  <a:lnTo>
                    <a:pt x="32" y="62"/>
                  </a:lnTo>
                  <a:lnTo>
                    <a:pt x="20" y="63"/>
                  </a:lnTo>
                  <a:lnTo>
                    <a:pt x="7" y="63"/>
                  </a:lnTo>
                  <a:lnTo>
                    <a:pt x="0" y="67"/>
                  </a:lnTo>
                  <a:lnTo>
                    <a:pt x="3" y="30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207" y="187"/>
                  </a:lnTo>
                  <a:lnTo>
                    <a:pt x="217" y="199"/>
                  </a:lnTo>
                  <a:lnTo>
                    <a:pt x="222" y="214"/>
                  </a:lnTo>
                  <a:lnTo>
                    <a:pt x="224" y="22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099" y="3207"/>
              <a:ext cx="192" cy="347"/>
            </a:xfrm>
            <a:custGeom>
              <a:avLst/>
              <a:gdLst>
                <a:gd name="T0" fmla="*/ 358 w 765"/>
                <a:gd name="T1" fmla="*/ 525 h 1385"/>
                <a:gd name="T2" fmla="*/ 272 w 765"/>
                <a:gd name="T3" fmla="*/ 618 h 1385"/>
                <a:gd name="T4" fmla="*/ 201 w 765"/>
                <a:gd name="T5" fmla="*/ 697 h 1385"/>
                <a:gd name="T6" fmla="*/ 144 w 765"/>
                <a:gd name="T7" fmla="*/ 774 h 1385"/>
                <a:gd name="T8" fmla="*/ 97 w 765"/>
                <a:gd name="T9" fmla="*/ 865 h 1385"/>
                <a:gd name="T10" fmla="*/ 70 w 765"/>
                <a:gd name="T11" fmla="*/ 990 h 1385"/>
                <a:gd name="T12" fmla="*/ 67 w 765"/>
                <a:gd name="T13" fmla="*/ 1075 h 1385"/>
                <a:gd name="T14" fmla="*/ 85 w 765"/>
                <a:gd name="T15" fmla="*/ 1147 h 1385"/>
                <a:gd name="T16" fmla="*/ 117 w 765"/>
                <a:gd name="T17" fmla="*/ 1209 h 1385"/>
                <a:gd name="T18" fmla="*/ 169 w 765"/>
                <a:gd name="T19" fmla="*/ 1258 h 1385"/>
                <a:gd name="T20" fmla="*/ 264 w 765"/>
                <a:gd name="T21" fmla="*/ 1305 h 1385"/>
                <a:gd name="T22" fmla="*/ 379 w 765"/>
                <a:gd name="T23" fmla="*/ 1321 h 1385"/>
                <a:gd name="T24" fmla="*/ 490 w 765"/>
                <a:gd name="T25" fmla="*/ 1316 h 1385"/>
                <a:gd name="T26" fmla="*/ 588 w 765"/>
                <a:gd name="T27" fmla="*/ 1289 h 1385"/>
                <a:gd name="T28" fmla="*/ 618 w 765"/>
                <a:gd name="T29" fmla="*/ 1299 h 1385"/>
                <a:gd name="T30" fmla="*/ 624 w 765"/>
                <a:gd name="T31" fmla="*/ 1324 h 1385"/>
                <a:gd name="T32" fmla="*/ 624 w 765"/>
                <a:gd name="T33" fmla="*/ 1343 h 1385"/>
                <a:gd name="T34" fmla="*/ 570 w 765"/>
                <a:gd name="T35" fmla="*/ 1365 h 1385"/>
                <a:gd name="T36" fmla="*/ 479 w 765"/>
                <a:gd name="T37" fmla="*/ 1385 h 1385"/>
                <a:gd name="T38" fmla="*/ 384 w 765"/>
                <a:gd name="T39" fmla="*/ 1384 h 1385"/>
                <a:gd name="T40" fmla="*/ 290 w 765"/>
                <a:gd name="T41" fmla="*/ 1375 h 1385"/>
                <a:gd name="T42" fmla="*/ 186 w 765"/>
                <a:gd name="T43" fmla="*/ 1344 h 1385"/>
                <a:gd name="T44" fmla="*/ 131 w 765"/>
                <a:gd name="T45" fmla="*/ 1308 h 1385"/>
                <a:gd name="T46" fmla="*/ 77 w 765"/>
                <a:gd name="T47" fmla="*/ 1264 h 1385"/>
                <a:gd name="T48" fmla="*/ 36 w 765"/>
                <a:gd name="T49" fmla="*/ 1194 h 1385"/>
                <a:gd name="T50" fmla="*/ 6 w 765"/>
                <a:gd name="T51" fmla="*/ 1105 h 1385"/>
                <a:gd name="T52" fmla="*/ 6 w 765"/>
                <a:gd name="T53" fmla="*/ 980 h 1385"/>
                <a:gd name="T54" fmla="*/ 38 w 765"/>
                <a:gd name="T55" fmla="*/ 843 h 1385"/>
                <a:gd name="T56" fmla="*/ 92 w 765"/>
                <a:gd name="T57" fmla="*/ 740 h 1385"/>
                <a:gd name="T58" fmla="*/ 152 w 765"/>
                <a:gd name="T59" fmla="*/ 653 h 1385"/>
                <a:gd name="T60" fmla="*/ 222 w 765"/>
                <a:gd name="T61" fmla="*/ 580 h 1385"/>
                <a:gd name="T62" fmla="*/ 318 w 765"/>
                <a:gd name="T63" fmla="*/ 466 h 1385"/>
                <a:gd name="T64" fmla="*/ 765 w 765"/>
                <a:gd name="T65" fmla="*/ 17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5" h="1385">
                  <a:moveTo>
                    <a:pt x="383" y="490"/>
                  </a:moveTo>
                  <a:lnTo>
                    <a:pt x="358" y="525"/>
                  </a:lnTo>
                  <a:lnTo>
                    <a:pt x="333" y="561"/>
                  </a:lnTo>
                  <a:lnTo>
                    <a:pt x="272" y="618"/>
                  </a:lnTo>
                  <a:lnTo>
                    <a:pt x="264" y="630"/>
                  </a:lnTo>
                  <a:lnTo>
                    <a:pt x="201" y="697"/>
                  </a:lnTo>
                  <a:lnTo>
                    <a:pt x="171" y="735"/>
                  </a:lnTo>
                  <a:lnTo>
                    <a:pt x="144" y="774"/>
                  </a:lnTo>
                  <a:lnTo>
                    <a:pt x="122" y="815"/>
                  </a:lnTo>
                  <a:lnTo>
                    <a:pt x="97" y="865"/>
                  </a:lnTo>
                  <a:lnTo>
                    <a:pt x="80" y="926"/>
                  </a:lnTo>
                  <a:lnTo>
                    <a:pt x="70" y="990"/>
                  </a:lnTo>
                  <a:lnTo>
                    <a:pt x="66" y="1032"/>
                  </a:lnTo>
                  <a:lnTo>
                    <a:pt x="67" y="1075"/>
                  </a:lnTo>
                  <a:lnTo>
                    <a:pt x="76" y="1111"/>
                  </a:lnTo>
                  <a:lnTo>
                    <a:pt x="85" y="1147"/>
                  </a:lnTo>
                  <a:lnTo>
                    <a:pt x="98" y="1179"/>
                  </a:lnTo>
                  <a:lnTo>
                    <a:pt x="117" y="1209"/>
                  </a:lnTo>
                  <a:lnTo>
                    <a:pt x="143" y="1235"/>
                  </a:lnTo>
                  <a:lnTo>
                    <a:pt x="169" y="1258"/>
                  </a:lnTo>
                  <a:lnTo>
                    <a:pt x="213" y="1285"/>
                  </a:lnTo>
                  <a:lnTo>
                    <a:pt x="264" y="1305"/>
                  </a:lnTo>
                  <a:lnTo>
                    <a:pt x="323" y="1319"/>
                  </a:lnTo>
                  <a:lnTo>
                    <a:pt x="379" y="1321"/>
                  </a:lnTo>
                  <a:lnTo>
                    <a:pt x="435" y="1324"/>
                  </a:lnTo>
                  <a:lnTo>
                    <a:pt x="490" y="1316"/>
                  </a:lnTo>
                  <a:lnTo>
                    <a:pt x="545" y="1305"/>
                  </a:lnTo>
                  <a:lnTo>
                    <a:pt x="588" y="1289"/>
                  </a:lnTo>
                  <a:lnTo>
                    <a:pt x="603" y="1284"/>
                  </a:lnTo>
                  <a:lnTo>
                    <a:pt x="618" y="1299"/>
                  </a:lnTo>
                  <a:lnTo>
                    <a:pt x="624" y="1310"/>
                  </a:lnTo>
                  <a:lnTo>
                    <a:pt x="624" y="1324"/>
                  </a:lnTo>
                  <a:lnTo>
                    <a:pt x="626" y="1339"/>
                  </a:lnTo>
                  <a:lnTo>
                    <a:pt x="624" y="1343"/>
                  </a:lnTo>
                  <a:lnTo>
                    <a:pt x="613" y="1349"/>
                  </a:lnTo>
                  <a:lnTo>
                    <a:pt x="570" y="1365"/>
                  </a:lnTo>
                  <a:lnTo>
                    <a:pt x="525" y="1375"/>
                  </a:lnTo>
                  <a:lnTo>
                    <a:pt x="479" y="1385"/>
                  </a:lnTo>
                  <a:lnTo>
                    <a:pt x="431" y="1385"/>
                  </a:lnTo>
                  <a:lnTo>
                    <a:pt x="384" y="1384"/>
                  </a:lnTo>
                  <a:lnTo>
                    <a:pt x="335" y="1384"/>
                  </a:lnTo>
                  <a:lnTo>
                    <a:pt x="290" y="1375"/>
                  </a:lnTo>
                  <a:lnTo>
                    <a:pt x="245" y="1366"/>
                  </a:lnTo>
                  <a:lnTo>
                    <a:pt x="186" y="1344"/>
                  </a:lnTo>
                  <a:lnTo>
                    <a:pt x="158" y="1326"/>
                  </a:lnTo>
                  <a:lnTo>
                    <a:pt x="131" y="1308"/>
                  </a:lnTo>
                  <a:lnTo>
                    <a:pt x="103" y="1285"/>
                  </a:lnTo>
                  <a:lnTo>
                    <a:pt x="77" y="1264"/>
                  </a:lnTo>
                  <a:lnTo>
                    <a:pt x="53" y="1233"/>
                  </a:lnTo>
                  <a:lnTo>
                    <a:pt x="36" y="1194"/>
                  </a:lnTo>
                  <a:lnTo>
                    <a:pt x="16" y="1149"/>
                  </a:lnTo>
                  <a:lnTo>
                    <a:pt x="6" y="1105"/>
                  </a:lnTo>
                  <a:lnTo>
                    <a:pt x="0" y="1045"/>
                  </a:lnTo>
                  <a:lnTo>
                    <a:pt x="6" y="980"/>
                  </a:lnTo>
                  <a:lnTo>
                    <a:pt x="19" y="908"/>
                  </a:lnTo>
                  <a:lnTo>
                    <a:pt x="38" y="843"/>
                  </a:lnTo>
                  <a:lnTo>
                    <a:pt x="63" y="789"/>
                  </a:lnTo>
                  <a:lnTo>
                    <a:pt x="92" y="740"/>
                  </a:lnTo>
                  <a:lnTo>
                    <a:pt x="122" y="692"/>
                  </a:lnTo>
                  <a:lnTo>
                    <a:pt x="152" y="653"/>
                  </a:lnTo>
                  <a:lnTo>
                    <a:pt x="221" y="583"/>
                  </a:lnTo>
                  <a:lnTo>
                    <a:pt x="222" y="580"/>
                  </a:lnTo>
                  <a:lnTo>
                    <a:pt x="277" y="525"/>
                  </a:lnTo>
                  <a:lnTo>
                    <a:pt x="318" y="466"/>
                  </a:lnTo>
                  <a:lnTo>
                    <a:pt x="704" y="0"/>
                  </a:lnTo>
                  <a:lnTo>
                    <a:pt x="765" y="17"/>
                  </a:lnTo>
                  <a:lnTo>
                    <a:pt x="383" y="49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247" y="3505"/>
              <a:ext cx="23" cy="57"/>
            </a:xfrm>
            <a:custGeom>
              <a:avLst/>
              <a:gdLst>
                <a:gd name="T0" fmla="*/ 81 w 92"/>
                <a:gd name="T1" fmla="*/ 220 h 228"/>
                <a:gd name="T2" fmla="*/ 43 w 92"/>
                <a:gd name="T3" fmla="*/ 171 h 228"/>
                <a:gd name="T4" fmla="*/ 41 w 92"/>
                <a:gd name="T5" fmla="*/ 165 h 228"/>
                <a:gd name="T6" fmla="*/ 48 w 92"/>
                <a:gd name="T7" fmla="*/ 139 h 228"/>
                <a:gd name="T8" fmla="*/ 44 w 92"/>
                <a:gd name="T9" fmla="*/ 119 h 228"/>
                <a:gd name="T10" fmla="*/ 32 w 92"/>
                <a:gd name="T11" fmla="*/ 96 h 228"/>
                <a:gd name="T12" fmla="*/ 8 w 92"/>
                <a:gd name="T13" fmla="*/ 80 h 228"/>
                <a:gd name="T14" fmla="*/ 0 w 92"/>
                <a:gd name="T15" fmla="*/ 0 h 228"/>
                <a:gd name="T16" fmla="*/ 71 w 92"/>
                <a:gd name="T17" fmla="*/ 79 h 228"/>
                <a:gd name="T18" fmla="*/ 78 w 92"/>
                <a:gd name="T19" fmla="*/ 86 h 228"/>
                <a:gd name="T20" fmla="*/ 79 w 92"/>
                <a:gd name="T21" fmla="*/ 96 h 228"/>
                <a:gd name="T22" fmla="*/ 86 w 92"/>
                <a:gd name="T23" fmla="*/ 107 h 228"/>
                <a:gd name="T24" fmla="*/ 92 w 92"/>
                <a:gd name="T25" fmla="*/ 228 h 228"/>
                <a:gd name="T26" fmla="*/ 89 w 92"/>
                <a:gd name="T27" fmla="*/ 223 h 228"/>
                <a:gd name="T28" fmla="*/ 81 w 92"/>
                <a:gd name="T29" fmla="*/ 2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28">
                  <a:moveTo>
                    <a:pt x="81" y="220"/>
                  </a:moveTo>
                  <a:lnTo>
                    <a:pt x="43" y="171"/>
                  </a:lnTo>
                  <a:lnTo>
                    <a:pt x="41" y="165"/>
                  </a:lnTo>
                  <a:lnTo>
                    <a:pt x="48" y="139"/>
                  </a:lnTo>
                  <a:lnTo>
                    <a:pt x="44" y="119"/>
                  </a:lnTo>
                  <a:lnTo>
                    <a:pt x="32" y="96"/>
                  </a:lnTo>
                  <a:lnTo>
                    <a:pt x="8" y="80"/>
                  </a:lnTo>
                  <a:lnTo>
                    <a:pt x="0" y="0"/>
                  </a:lnTo>
                  <a:lnTo>
                    <a:pt x="71" y="79"/>
                  </a:lnTo>
                  <a:lnTo>
                    <a:pt x="78" y="86"/>
                  </a:lnTo>
                  <a:lnTo>
                    <a:pt x="79" y="96"/>
                  </a:lnTo>
                  <a:lnTo>
                    <a:pt x="86" y="107"/>
                  </a:lnTo>
                  <a:lnTo>
                    <a:pt x="92" y="228"/>
                  </a:lnTo>
                  <a:lnTo>
                    <a:pt x="89" y="223"/>
                  </a:lnTo>
                  <a:lnTo>
                    <a:pt x="81" y="2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248" y="3466"/>
              <a:ext cx="89" cy="94"/>
            </a:xfrm>
            <a:custGeom>
              <a:avLst/>
              <a:gdLst>
                <a:gd name="T0" fmla="*/ 73 w 356"/>
                <a:gd name="T1" fmla="*/ 227 h 376"/>
                <a:gd name="T2" fmla="*/ 0 w 356"/>
                <a:gd name="T3" fmla="*/ 152 h 376"/>
                <a:gd name="T4" fmla="*/ 207 w 356"/>
                <a:gd name="T5" fmla="*/ 5 h 376"/>
                <a:gd name="T6" fmla="*/ 211 w 356"/>
                <a:gd name="T7" fmla="*/ 2 h 376"/>
                <a:gd name="T8" fmla="*/ 221 w 356"/>
                <a:gd name="T9" fmla="*/ 0 h 376"/>
                <a:gd name="T10" fmla="*/ 229 w 356"/>
                <a:gd name="T11" fmla="*/ 7 h 376"/>
                <a:gd name="T12" fmla="*/ 322 w 356"/>
                <a:gd name="T13" fmla="*/ 107 h 376"/>
                <a:gd name="T14" fmla="*/ 330 w 356"/>
                <a:gd name="T15" fmla="*/ 113 h 376"/>
                <a:gd name="T16" fmla="*/ 337 w 356"/>
                <a:gd name="T17" fmla="*/ 121 h 376"/>
                <a:gd name="T18" fmla="*/ 340 w 356"/>
                <a:gd name="T19" fmla="*/ 131 h 376"/>
                <a:gd name="T20" fmla="*/ 356 w 356"/>
                <a:gd name="T21" fmla="*/ 279 h 376"/>
                <a:gd name="T22" fmla="*/ 351 w 356"/>
                <a:gd name="T23" fmla="*/ 281 h 376"/>
                <a:gd name="T24" fmla="*/ 99 w 356"/>
                <a:gd name="T25" fmla="*/ 376 h 376"/>
                <a:gd name="T26" fmla="*/ 91 w 356"/>
                <a:gd name="T27" fmla="*/ 260 h 376"/>
                <a:gd name="T28" fmla="*/ 87 w 356"/>
                <a:gd name="T29" fmla="*/ 244 h 376"/>
                <a:gd name="T30" fmla="*/ 81 w 356"/>
                <a:gd name="T31" fmla="*/ 233 h 376"/>
                <a:gd name="T32" fmla="*/ 73 w 356"/>
                <a:gd name="T33" fmla="*/ 22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" h="376">
                  <a:moveTo>
                    <a:pt x="73" y="227"/>
                  </a:moveTo>
                  <a:lnTo>
                    <a:pt x="0" y="152"/>
                  </a:lnTo>
                  <a:lnTo>
                    <a:pt x="207" y="5"/>
                  </a:lnTo>
                  <a:lnTo>
                    <a:pt x="211" y="2"/>
                  </a:lnTo>
                  <a:lnTo>
                    <a:pt x="221" y="0"/>
                  </a:lnTo>
                  <a:lnTo>
                    <a:pt x="229" y="7"/>
                  </a:lnTo>
                  <a:lnTo>
                    <a:pt x="322" y="107"/>
                  </a:lnTo>
                  <a:lnTo>
                    <a:pt x="330" y="113"/>
                  </a:lnTo>
                  <a:lnTo>
                    <a:pt x="337" y="121"/>
                  </a:lnTo>
                  <a:lnTo>
                    <a:pt x="340" y="131"/>
                  </a:lnTo>
                  <a:lnTo>
                    <a:pt x="356" y="279"/>
                  </a:lnTo>
                  <a:lnTo>
                    <a:pt x="351" y="281"/>
                  </a:lnTo>
                  <a:lnTo>
                    <a:pt x="99" y="376"/>
                  </a:lnTo>
                  <a:lnTo>
                    <a:pt x="91" y="260"/>
                  </a:lnTo>
                  <a:lnTo>
                    <a:pt x="87" y="244"/>
                  </a:lnTo>
                  <a:lnTo>
                    <a:pt x="81" y="233"/>
                  </a:lnTo>
                  <a:lnTo>
                    <a:pt x="73" y="2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460" y="3427"/>
              <a:ext cx="1" cy="2"/>
            </a:xfrm>
            <a:custGeom>
              <a:avLst/>
              <a:gdLst>
                <a:gd name="T0" fmla="*/ 0 w 3"/>
                <a:gd name="T1" fmla="*/ 8 h 8"/>
                <a:gd name="T2" fmla="*/ 2 w 3"/>
                <a:gd name="T3" fmla="*/ 3 h 8"/>
                <a:gd name="T4" fmla="*/ 3 w 3"/>
                <a:gd name="T5" fmla="*/ 0 h 8"/>
                <a:gd name="T6" fmla="*/ 2 w 3"/>
                <a:gd name="T7" fmla="*/ 3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459" y="3429"/>
              <a:ext cx="2" cy="18"/>
            </a:xfrm>
            <a:custGeom>
              <a:avLst/>
              <a:gdLst>
                <a:gd name="T0" fmla="*/ 4 w 6"/>
                <a:gd name="T1" fmla="*/ 71 h 71"/>
                <a:gd name="T2" fmla="*/ 0 w 6"/>
                <a:gd name="T3" fmla="*/ 70 h 71"/>
                <a:gd name="T4" fmla="*/ 2 w 6"/>
                <a:gd name="T5" fmla="*/ 0 h 71"/>
                <a:gd name="T6" fmla="*/ 6 w 6"/>
                <a:gd name="T7" fmla="*/ 20 h 71"/>
                <a:gd name="T8" fmla="*/ 4 w 6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1">
                  <a:moveTo>
                    <a:pt x="4" y="71"/>
                  </a:moveTo>
                  <a:lnTo>
                    <a:pt x="0" y="70"/>
                  </a:lnTo>
                  <a:lnTo>
                    <a:pt x="2" y="0"/>
                  </a:lnTo>
                  <a:lnTo>
                    <a:pt x="6" y="20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460" y="3414"/>
              <a:ext cx="35" cy="33"/>
            </a:xfrm>
            <a:custGeom>
              <a:avLst/>
              <a:gdLst>
                <a:gd name="T0" fmla="*/ 94 w 141"/>
                <a:gd name="T1" fmla="*/ 0 h 128"/>
                <a:gd name="T2" fmla="*/ 141 w 141"/>
                <a:gd name="T3" fmla="*/ 47 h 128"/>
                <a:gd name="T4" fmla="*/ 140 w 141"/>
                <a:gd name="T5" fmla="*/ 51 h 128"/>
                <a:gd name="T6" fmla="*/ 2 w 141"/>
                <a:gd name="T7" fmla="*/ 128 h 128"/>
                <a:gd name="T8" fmla="*/ 4 w 141"/>
                <a:gd name="T9" fmla="*/ 77 h 128"/>
                <a:gd name="T10" fmla="*/ 0 w 141"/>
                <a:gd name="T11" fmla="*/ 57 h 128"/>
                <a:gd name="T12" fmla="*/ 2 w 141"/>
                <a:gd name="T13" fmla="*/ 52 h 128"/>
                <a:gd name="T14" fmla="*/ 3 w 141"/>
                <a:gd name="T15" fmla="*/ 49 h 128"/>
                <a:gd name="T16" fmla="*/ 94 w 141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28">
                  <a:moveTo>
                    <a:pt x="94" y="0"/>
                  </a:moveTo>
                  <a:lnTo>
                    <a:pt x="141" y="47"/>
                  </a:lnTo>
                  <a:lnTo>
                    <a:pt x="140" y="51"/>
                  </a:lnTo>
                  <a:lnTo>
                    <a:pt x="2" y="128"/>
                  </a:lnTo>
                  <a:lnTo>
                    <a:pt x="4" y="77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3" y="4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436" y="3371"/>
              <a:ext cx="59" cy="39"/>
            </a:xfrm>
            <a:custGeom>
              <a:avLst/>
              <a:gdLst>
                <a:gd name="T0" fmla="*/ 231 w 234"/>
                <a:gd name="T1" fmla="*/ 46 h 156"/>
                <a:gd name="T2" fmla="*/ 234 w 234"/>
                <a:gd name="T3" fmla="*/ 51 h 156"/>
                <a:gd name="T4" fmla="*/ 230 w 234"/>
                <a:gd name="T5" fmla="*/ 50 h 156"/>
                <a:gd name="T6" fmla="*/ 46 w 234"/>
                <a:gd name="T7" fmla="*/ 156 h 156"/>
                <a:gd name="T8" fmla="*/ 0 w 234"/>
                <a:gd name="T9" fmla="*/ 105 h 156"/>
                <a:gd name="T10" fmla="*/ 188 w 234"/>
                <a:gd name="T11" fmla="*/ 0 h 156"/>
                <a:gd name="T12" fmla="*/ 231 w 234"/>
                <a:gd name="T13" fmla="*/ 4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56">
                  <a:moveTo>
                    <a:pt x="231" y="46"/>
                  </a:moveTo>
                  <a:lnTo>
                    <a:pt x="234" y="51"/>
                  </a:lnTo>
                  <a:lnTo>
                    <a:pt x="230" y="50"/>
                  </a:lnTo>
                  <a:lnTo>
                    <a:pt x="46" y="156"/>
                  </a:lnTo>
                  <a:lnTo>
                    <a:pt x="0" y="105"/>
                  </a:lnTo>
                  <a:lnTo>
                    <a:pt x="188" y="0"/>
                  </a:lnTo>
                  <a:lnTo>
                    <a:pt x="231" y="4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359" y="3437"/>
              <a:ext cx="71" cy="85"/>
            </a:xfrm>
            <a:custGeom>
              <a:avLst/>
              <a:gdLst>
                <a:gd name="T0" fmla="*/ 0 w 285"/>
                <a:gd name="T1" fmla="*/ 201 h 338"/>
                <a:gd name="T2" fmla="*/ 15 w 285"/>
                <a:gd name="T3" fmla="*/ 324 h 338"/>
                <a:gd name="T4" fmla="*/ 38 w 285"/>
                <a:gd name="T5" fmla="*/ 312 h 338"/>
                <a:gd name="T6" fmla="*/ 84 w 285"/>
                <a:gd name="T7" fmla="*/ 335 h 338"/>
                <a:gd name="T8" fmla="*/ 93 w 285"/>
                <a:gd name="T9" fmla="*/ 338 h 338"/>
                <a:gd name="T10" fmla="*/ 98 w 285"/>
                <a:gd name="T11" fmla="*/ 335 h 338"/>
                <a:gd name="T12" fmla="*/ 108 w 285"/>
                <a:gd name="T13" fmla="*/ 333 h 338"/>
                <a:gd name="T14" fmla="*/ 272 w 285"/>
                <a:gd name="T15" fmla="*/ 244 h 338"/>
                <a:gd name="T16" fmla="*/ 273 w 285"/>
                <a:gd name="T17" fmla="*/ 241 h 338"/>
                <a:gd name="T18" fmla="*/ 275 w 285"/>
                <a:gd name="T19" fmla="*/ 236 h 338"/>
                <a:gd name="T20" fmla="*/ 285 w 285"/>
                <a:gd name="T21" fmla="*/ 15 h 338"/>
                <a:gd name="T22" fmla="*/ 280 w 285"/>
                <a:gd name="T23" fmla="*/ 0 h 338"/>
                <a:gd name="T24" fmla="*/ 90 w 285"/>
                <a:gd name="T25" fmla="*/ 108 h 338"/>
                <a:gd name="T26" fmla="*/ 84 w 285"/>
                <a:gd name="T27" fmla="*/ 112 h 338"/>
                <a:gd name="T28" fmla="*/ 78 w 285"/>
                <a:gd name="T29" fmla="*/ 120 h 338"/>
                <a:gd name="T30" fmla="*/ 68 w 285"/>
                <a:gd name="T31" fmla="*/ 150 h 338"/>
                <a:gd name="T32" fmla="*/ 60 w 285"/>
                <a:gd name="T33" fmla="*/ 162 h 338"/>
                <a:gd name="T34" fmla="*/ 45 w 285"/>
                <a:gd name="T35" fmla="*/ 176 h 338"/>
                <a:gd name="T36" fmla="*/ 28 w 285"/>
                <a:gd name="T37" fmla="*/ 189 h 338"/>
                <a:gd name="T38" fmla="*/ 0 w 285"/>
                <a:gd name="T39" fmla="*/ 2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8">
                  <a:moveTo>
                    <a:pt x="0" y="201"/>
                  </a:moveTo>
                  <a:lnTo>
                    <a:pt x="15" y="324"/>
                  </a:lnTo>
                  <a:lnTo>
                    <a:pt x="38" y="312"/>
                  </a:lnTo>
                  <a:lnTo>
                    <a:pt x="84" y="335"/>
                  </a:lnTo>
                  <a:lnTo>
                    <a:pt x="93" y="338"/>
                  </a:lnTo>
                  <a:lnTo>
                    <a:pt x="98" y="335"/>
                  </a:lnTo>
                  <a:lnTo>
                    <a:pt x="108" y="333"/>
                  </a:lnTo>
                  <a:lnTo>
                    <a:pt x="272" y="244"/>
                  </a:lnTo>
                  <a:lnTo>
                    <a:pt x="273" y="241"/>
                  </a:lnTo>
                  <a:lnTo>
                    <a:pt x="275" y="236"/>
                  </a:lnTo>
                  <a:lnTo>
                    <a:pt x="285" y="15"/>
                  </a:lnTo>
                  <a:lnTo>
                    <a:pt x="280" y="0"/>
                  </a:lnTo>
                  <a:lnTo>
                    <a:pt x="90" y="108"/>
                  </a:lnTo>
                  <a:lnTo>
                    <a:pt x="84" y="112"/>
                  </a:lnTo>
                  <a:lnTo>
                    <a:pt x="78" y="120"/>
                  </a:lnTo>
                  <a:lnTo>
                    <a:pt x="68" y="150"/>
                  </a:lnTo>
                  <a:lnTo>
                    <a:pt x="60" y="162"/>
                  </a:lnTo>
                  <a:lnTo>
                    <a:pt x="45" y="176"/>
                  </a:lnTo>
                  <a:lnTo>
                    <a:pt x="28" y="189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369" y="3433"/>
              <a:ext cx="63" cy="49"/>
            </a:xfrm>
            <a:custGeom>
              <a:avLst/>
              <a:gdLst>
                <a:gd name="T0" fmla="*/ 40 w 253"/>
                <a:gd name="T1" fmla="*/ 108 h 196"/>
                <a:gd name="T2" fmla="*/ 235 w 253"/>
                <a:gd name="T3" fmla="*/ 0 h 196"/>
                <a:gd name="T4" fmla="*/ 253 w 253"/>
                <a:gd name="T5" fmla="*/ 33 h 196"/>
                <a:gd name="T6" fmla="*/ 59 w 253"/>
                <a:gd name="T7" fmla="*/ 142 h 196"/>
                <a:gd name="T8" fmla="*/ 48 w 253"/>
                <a:gd name="T9" fmla="*/ 148 h 196"/>
                <a:gd name="T10" fmla="*/ 45 w 253"/>
                <a:gd name="T11" fmla="*/ 157 h 196"/>
                <a:gd name="T12" fmla="*/ 30 w 253"/>
                <a:gd name="T13" fmla="*/ 176 h 196"/>
                <a:gd name="T14" fmla="*/ 16 w 253"/>
                <a:gd name="T15" fmla="*/ 187 h 196"/>
                <a:gd name="T16" fmla="*/ 0 w 253"/>
                <a:gd name="T17" fmla="*/ 196 h 196"/>
                <a:gd name="T18" fmla="*/ 13 w 253"/>
                <a:gd name="T19" fmla="*/ 171 h 196"/>
                <a:gd name="T20" fmla="*/ 19 w 253"/>
                <a:gd name="T21" fmla="*/ 149 h 196"/>
                <a:gd name="T22" fmla="*/ 24 w 253"/>
                <a:gd name="T23" fmla="*/ 132 h 196"/>
                <a:gd name="T24" fmla="*/ 40 w 253"/>
                <a:gd name="T25" fmla="*/ 10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96">
                  <a:moveTo>
                    <a:pt x="40" y="108"/>
                  </a:moveTo>
                  <a:lnTo>
                    <a:pt x="235" y="0"/>
                  </a:lnTo>
                  <a:lnTo>
                    <a:pt x="253" y="33"/>
                  </a:lnTo>
                  <a:lnTo>
                    <a:pt x="59" y="142"/>
                  </a:lnTo>
                  <a:lnTo>
                    <a:pt x="48" y="148"/>
                  </a:lnTo>
                  <a:lnTo>
                    <a:pt x="45" y="157"/>
                  </a:lnTo>
                  <a:lnTo>
                    <a:pt x="30" y="176"/>
                  </a:lnTo>
                  <a:lnTo>
                    <a:pt x="16" y="187"/>
                  </a:lnTo>
                  <a:lnTo>
                    <a:pt x="0" y="196"/>
                  </a:lnTo>
                  <a:lnTo>
                    <a:pt x="13" y="171"/>
                  </a:lnTo>
                  <a:lnTo>
                    <a:pt x="19" y="149"/>
                  </a:lnTo>
                  <a:lnTo>
                    <a:pt x="24" y="132"/>
                  </a:lnTo>
                  <a:lnTo>
                    <a:pt x="4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70" y="3496"/>
              <a:ext cx="67" cy="64"/>
            </a:xfrm>
            <a:custGeom>
              <a:avLst/>
              <a:gdLst>
                <a:gd name="T0" fmla="*/ 247 w 269"/>
                <a:gd name="T1" fmla="*/ 0 h 257"/>
                <a:gd name="T2" fmla="*/ 253 w 269"/>
                <a:gd name="T3" fmla="*/ 12 h 257"/>
                <a:gd name="T4" fmla="*/ 269 w 269"/>
                <a:gd name="T5" fmla="*/ 160 h 257"/>
                <a:gd name="T6" fmla="*/ 264 w 269"/>
                <a:gd name="T7" fmla="*/ 162 h 257"/>
                <a:gd name="T8" fmla="*/ 12 w 269"/>
                <a:gd name="T9" fmla="*/ 257 h 257"/>
                <a:gd name="T10" fmla="*/ 4 w 269"/>
                <a:gd name="T11" fmla="*/ 141 h 257"/>
                <a:gd name="T12" fmla="*/ 0 w 269"/>
                <a:gd name="T13" fmla="*/ 125 h 257"/>
                <a:gd name="T14" fmla="*/ 247 w 269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257">
                  <a:moveTo>
                    <a:pt x="247" y="0"/>
                  </a:moveTo>
                  <a:lnTo>
                    <a:pt x="253" y="12"/>
                  </a:lnTo>
                  <a:lnTo>
                    <a:pt x="269" y="160"/>
                  </a:lnTo>
                  <a:lnTo>
                    <a:pt x="264" y="162"/>
                  </a:lnTo>
                  <a:lnTo>
                    <a:pt x="12" y="257"/>
                  </a:lnTo>
                  <a:lnTo>
                    <a:pt x="4" y="141"/>
                  </a:lnTo>
                  <a:lnTo>
                    <a:pt x="0" y="12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439" y="3421"/>
              <a:ext cx="15" cy="16"/>
            </a:xfrm>
            <a:custGeom>
              <a:avLst/>
              <a:gdLst>
                <a:gd name="T0" fmla="*/ 41 w 57"/>
                <a:gd name="T1" fmla="*/ 0 h 64"/>
                <a:gd name="T2" fmla="*/ 51 w 57"/>
                <a:gd name="T3" fmla="*/ 12 h 64"/>
                <a:gd name="T4" fmla="*/ 56 w 57"/>
                <a:gd name="T5" fmla="*/ 29 h 64"/>
                <a:gd name="T6" fmla="*/ 57 w 57"/>
                <a:gd name="T7" fmla="*/ 39 h 64"/>
                <a:gd name="T8" fmla="*/ 16 w 57"/>
                <a:gd name="T9" fmla="*/ 64 h 64"/>
                <a:gd name="T10" fmla="*/ 11 w 57"/>
                <a:gd name="T11" fmla="*/ 49 h 64"/>
                <a:gd name="T12" fmla="*/ 6 w 57"/>
                <a:gd name="T13" fmla="*/ 37 h 64"/>
                <a:gd name="T14" fmla="*/ 0 w 57"/>
                <a:gd name="T15" fmla="*/ 26 h 64"/>
                <a:gd name="T16" fmla="*/ 41 w 57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4">
                  <a:moveTo>
                    <a:pt x="41" y="0"/>
                  </a:moveTo>
                  <a:lnTo>
                    <a:pt x="51" y="12"/>
                  </a:lnTo>
                  <a:lnTo>
                    <a:pt x="56" y="29"/>
                  </a:lnTo>
                  <a:lnTo>
                    <a:pt x="57" y="39"/>
                  </a:lnTo>
                  <a:lnTo>
                    <a:pt x="16" y="64"/>
                  </a:lnTo>
                  <a:lnTo>
                    <a:pt x="11" y="49"/>
                  </a:lnTo>
                  <a:lnTo>
                    <a:pt x="6" y="37"/>
                  </a:lnTo>
                  <a:lnTo>
                    <a:pt x="0" y="2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100" y="3460"/>
              <a:ext cx="157" cy="94"/>
            </a:xfrm>
            <a:custGeom>
              <a:avLst/>
              <a:gdLst>
                <a:gd name="T0" fmla="*/ 132 w 627"/>
                <a:gd name="T1" fmla="*/ 273 h 373"/>
                <a:gd name="T2" fmla="*/ 155 w 627"/>
                <a:gd name="T3" fmla="*/ 289 h 373"/>
                <a:gd name="T4" fmla="*/ 185 w 627"/>
                <a:gd name="T5" fmla="*/ 303 h 373"/>
                <a:gd name="T6" fmla="*/ 248 w 627"/>
                <a:gd name="T7" fmla="*/ 327 h 373"/>
                <a:gd name="T8" fmla="*/ 292 w 627"/>
                <a:gd name="T9" fmla="*/ 341 h 373"/>
                <a:gd name="T10" fmla="*/ 338 w 627"/>
                <a:gd name="T11" fmla="*/ 344 h 373"/>
                <a:gd name="T12" fmla="*/ 384 w 627"/>
                <a:gd name="T13" fmla="*/ 349 h 373"/>
                <a:gd name="T14" fmla="*/ 431 w 627"/>
                <a:gd name="T15" fmla="*/ 349 h 373"/>
                <a:gd name="T16" fmla="*/ 481 w 627"/>
                <a:gd name="T17" fmla="*/ 346 h 373"/>
                <a:gd name="T18" fmla="*/ 525 w 627"/>
                <a:gd name="T19" fmla="*/ 339 h 373"/>
                <a:gd name="T20" fmla="*/ 569 w 627"/>
                <a:gd name="T21" fmla="*/ 324 h 373"/>
                <a:gd name="T22" fmla="*/ 610 w 627"/>
                <a:gd name="T23" fmla="*/ 312 h 373"/>
                <a:gd name="T24" fmla="*/ 621 w 627"/>
                <a:gd name="T25" fmla="*/ 307 h 373"/>
                <a:gd name="T26" fmla="*/ 626 w 627"/>
                <a:gd name="T27" fmla="*/ 303 h 373"/>
                <a:gd name="T28" fmla="*/ 627 w 627"/>
                <a:gd name="T29" fmla="*/ 318 h 373"/>
                <a:gd name="T30" fmla="*/ 625 w 627"/>
                <a:gd name="T31" fmla="*/ 327 h 373"/>
                <a:gd name="T32" fmla="*/ 623 w 627"/>
                <a:gd name="T33" fmla="*/ 331 h 373"/>
                <a:gd name="T34" fmla="*/ 612 w 627"/>
                <a:gd name="T35" fmla="*/ 337 h 373"/>
                <a:gd name="T36" fmla="*/ 569 w 627"/>
                <a:gd name="T37" fmla="*/ 353 h 373"/>
                <a:gd name="T38" fmla="*/ 524 w 627"/>
                <a:gd name="T39" fmla="*/ 363 h 373"/>
                <a:gd name="T40" fmla="*/ 478 w 627"/>
                <a:gd name="T41" fmla="*/ 373 h 373"/>
                <a:gd name="T42" fmla="*/ 430 w 627"/>
                <a:gd name="T43" fmla="*/ 373 h 373"/>
                <a:gd name="T44" fmla="*/ 383 w 627"/>
                <a:gd name="T45" fmla="*/ 372 h 373"/>
                <a:gd name="T46" fmla="*/ 334 w 627"/>
                <a:gd name="T47" fmla="*/ 372 h 373"/>
                <a:gd name="T48" fmla="*/ 289 w 627"/>
                <a:gd name="T49" fmla="*/ 363 h 373"/>
                <a:gd name="T50" fmla="*/ 244 w 627"/>
                <a:gd name="T51" fmla="*/ 354 h 373"/>
                <a:gd name="T52" fmla="*/ 185 w 627"/>
                <a:gd name="T53" fmla="*/ 332 h 373"/>
                <a:gd name="T54" fmla="*/ 157 w 627"/>
                <a:gd name="T55" fmla="*/ 314 h 373"/>
                <a:gd name="T56" fmla="*/ 130 w 627"/>
                <a:gd name="T57" fmla="*/ 296 h 373"/>
                <a:gd name="T58" fmla="*/ 106 w 627"/>
                <a:gd name="T59" fmla="*/ 280 h 373"/>
                <a:gd name="T60" fmla="*/ 81 w 627"/>
                <a:gd name="T61" fmla="*/ 253 h 373"/>
                <a:gd name="T62" fmla="*/ 60 w 627"/>
                <a:gd name="T63" fmla="*/ 227 h 373"/>
                <a:gd name="T64" fmla="*/ 37 w 627"/>
                <a:gd name="T65" fmla="*/ 192 h 373"/>
                <a:gd name="T66" fmla="*/ 20 w 627"/>
                <a:gd name="T67" fmla="*/ 154 h 373"/>
                <a:gd name="T68" fmla="*/ 10 w 627"/>
                <a:gd name="T69" fmla="*/ 107 h 373"/>
                <a:gd name="T70" fmla="*/ 1 w 627"/>
                <a:gd name="T71" fmla="*/ 58 h 373"/>
                <a:gd name="T72" fmla="*/ 0 w 627"/>
                <a:gd name="T73" fmla="*/ 0 h 373"/>
                <a:gd name="T74" fmla="*/ 3 w 627"/>
                <a:gd name="T75" fmla="*/ 54 h 373"/>
                <a:gd name="T76" fmla="*/ 13 w 627"/>
                <a:gd name="T77" fmla="*/ 99 h 373"/>
                <a:gd name="T78" fmla="*/ 25 w 627"/>
                <a:gd name="T79" fmla="*/ 136 h 373"/>
                <a:gd name="T80" fmla="*/ 42 w 627"/>
                <a:gd name="T81" fmla="*/ 175 h 373"/>
                <a:gd name="T82" fmla="*/ 62 w 627"/>
                <a:gd name="T83" fmla="*/ 205 h 373"/>
                <a:gd name="T84" fmla="*/ 82 w 627"/>
                <a:gd name="T85" fmla="*/ 230 h 373"/>
                <a:gd name="T86" fmla="*/ 110 w 627"/>
                <a:gd name="T87" fmla="*/ 252 h 373"/>
                <a:gd name="T88" fmla="*/ 132 w 627"/>
                <a:gd name="T89" fmla="*/ 2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7" h="373">
                  <a:moveTo>
                    <a:pt x="132" y="273"/>
                  </a:moveTo>
                  <a:lnTo>
                    <a:pt x="155" y="289"/>
                  </a:lnTo>
                  <a:lnTo>
                    <a:pt x="185" y="303"/>
                  </a:lnTo>
                  <a:lnTo>
                    <a:pt x="248" y="327"/>
                  </a:lnTo>
                  <a:lnTo>
                    <a:pt x="292" y="341"/>
                  </a:lnTo>
                  <a:lnTo>
                    <a:pt x="338" y="344"/>
                  </a:lnTo>
                  <a:lnTo>
                    <a:pt x="384" y="349"/>
                  </a:lnTo>
                  <a:lnTo>
                    <a:pt x="431" y="349"/>
                  </a:lnTo>
                  <a:lnTo>
                    <a:pt x="481" y="346"/>
                  </a:lnTo>
                  <a:lnTo>
                    <a:pt x="525" y="339"/>
                  </a:lnTo>
                  <a:lnTo>
                    <a:pt x="569" y="324"/>
                  </a:lnTo>
                  <a:lnTo>
                    <a:pt x="610" y="312"/>
                  </a:lnTo>
                  <a:lnTo>
                    <a:pt x="621" y="307"/>
                  </a:lnTo>
                  <a:lnTo>
                    <a:pt x="626" y="303"/>
                  </a:lnTo>
                  <a:lnTo>
                    <a:pt x="627" y="318"/>
                  </a:lnTo>
                  <a:lnTo>
                    <a:pt x="625" y="327"/>
                  </a:lnTo>
                  <a:lnTo>
                    <a:pt x="623" y="331"/>
                  </a:lnTo>
                  <a:lnTo>
                    <a:pt x="612" y="337"/>
                  </a:lnTo>
                  <a:lnTo>
                    <a:pt x="569" y="353"/>
                  </a:lnTo>
                  <a:lnTo>
                    <a:pt x="524" y="363"/>
                  </a:lnTo>
                  <a:lnTo>
                    <a:pt x="478" y="373"/>
                  </a:lnTo>
                  <a:lnTo>
                    <a:pt x="430" y="373"/>
                  </a:lnTo>
                  <a:lnTo>
                    <a:pt x="383" y="372"/>
                  </a:lnTo>
                  <a:lnTo>
                    <a:pt x="334" y="372"/>
                  </a:lnTo>
                  <a:lnTo>
                    <a:pt x="289" y="363"/>
                  </a:lnTo>
                  <a:lnTo>
                    <a:pt x="244" y="354"/>
                  </a:lnTo>
                  <a:lnTo>
                    <a:pt x="185" y="332"/>
                  </a:lnTo>
                  <a:lnTo>
                    <a:pt x="157" y="314"/>
                  </a:lnTo>
                  <a:lnTo>
                    <a:pt x="130" y="296"/>
                  </a:lnTo>
                  <a:lnTo>
                    <a:pt x="106" y="280"/>
                  </a:lnTo>
                  <a:lnTo>
                    <a:pt x="81" y="253"/>
                  </a:lnTo>
                  <a:lnTo>
                    <a:pt x="60" y="227"/>
                  </a:lnTo>
                  <a:lnTo>
                    <a:pt x="37" y="192"/>
                  </a:lnTo>
                  <a:lnTo>
                    <a:pt x="20" y="154"/>
                  </a:lnTo>
                  <a:lnTo>
                    <a:pt x="10" y="107"/>
                  </a:lnTo>
                  <a:lnTo>
                    <a:pt x="1" y="58"/>
                  </a:lnTo>
                  <a:lnTo>
                    <a:pt x="0" y="0"/>
                  </a:lnTo>
                  <a:lnTo>
                    <a:pt x="3" y="54"/>
                  </a:lnTo>
                  <a:lnTo>
                    <a:pt x="13" y="99"/>
                  </a:lnTo>
                  <a:lnTo>
                    <a:pt x="25" y="136"/>
                  </a:lnTo>
                  <a:lnTo>
                    <a:pt x="42" y="175"/>
                  </a:lnTo>
                  <a:lnTo>
                    <a:pt x="62" y="205"/>
                  </a:lnTo>
                  <a:lnTo>
                    <a:pt x="82" y="230"/>
                  </a:lnTo>
                  <a:lnTo>
                    <a:pt x="110" y="252"/>
                  </a:lnTo>
                  <a:lnTo>
                    <a:pt x="132" y="27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103" y="3492"/>
              <a:ext cx="154" cy="62"/>
            </a:xfrm>
            <a:custGeom>
              <a:avLst/>
              <a:gdLst>
                <a:gd name="T0" fmla="*/ 115 w 614"/>
                <a:gd name="T1" fmla="*/ 155 h 246"/>
                <a:gd name="T2" fmla="*/ 143 w 614"/>
                <a:gd name="T3" fmla="*/ 172 h 246"/>
                <a:gd name="T4" fmla="*/ 172 w 614"/>
                <a:gd name="T5" fmla="*/ 186 h 246"/>
                <a:gd name="T6" fmla="*/ 232 w 614"/>
                <a:gd name="T7" fmla="*/ 209 h 246"/>
                <a:gd name="T8" fmla="*/ 277 w 614"/>
                <a:gd name="T9" fmla="*/ 217 h 246"/>
                <a:gd name="T10" fmla="*/ 323 w 614"/>
                <a:gd name="T11" fmla="*/ 222 h 246"/>
                <a:gd name="T12" fmla="*/ 374 w 614"/>
                <a:gd name="T13" fmla="*/ 227 h 246"/>
                <a:gd name="T14" fmla="*/ 417 w 614"/>
                <a:gd name="T15" fmla="*/ 222 h 246"/>
                <a:gd name="T16" fmla="*/ 467 w 614"/>
                <a:gd name="T17" fmla="*/ 219 h 246"/>
                <a:gd name="T18" fmla="*/ 512 w 614"/>
                <a:gd name="T19" fmla="*/ 209 h 246"/>
                <a:gd name="T20" fmla="*/ 558 w 614"/>
                <a:gd name="T21" fmla="*/ 199 h 246"/>
                <a:gd name="T22" fmla="*/ 597 w 614"/>
                <a:gd name="T23" fmla="*/ 181 h 246"/>
                <a:gd name="T24" fmla="*/ 608 w 614"/>
                <a:gd name="T25" fmla="*/ 175 h 246"/>
                <a:gd name="T26" fmla="*/ 614 w 614"/>
                <a:gd name="T27" fmla="*/ 186 h 246"/>
                <a:gd name="T28" fmla="*/ 611 w 614"/>
                <a:gd name="T29" fmla="*/ 200 h 246"/>
                <a:gd name="T30" fmla="*/ 609 w 614"/>
                <a:gd name="T31" fmla="*/ 204 h 246"/>
                <a:gd name="T32" fmla="*/ 598 w 614"/>
                <a:gd name="T33" fmla="*/ 210 h 246"/>
                <a:gd name="T34" fmla="*/ 555 w 614"/>
                <a:gd name="T35" fmla="*/ 226 h 246"/>
                <a:gd name="T36" fmla="*/ 510 w 614"/>
                <a:gd name="T37" fmla="*/ 236 h 246"/>
                <a:gd name="T38" fmla="*/ 464 w 614"/>
                <a:gd name="T39" fmla="*/ 246 h 246"/>
                <a:gd name="T40" fmla="*/ 416 w 614"/>
                <a:gd name="T41" fmla="*/ 246 h 246"/>
                <a:gd name="T42" fmla="*/ 369 w 614"/>
                <a:gd name="T43" fmla="*/ 245 h 246"/>
                <a:gd name="T44" fmla="*/ 320 w 614"/>
                <a:gd name="T45" fmla="*/ 245 h 246"/>
                <a:gd name="T46" fmla="*/ 275 w 614"/>
                <a:gd name="T47" fmla="*/ 236 h 246"/>
                <a:gd name="T48" fmla="*/ 230 w 614"/>
                <a:gd name="T49" fmla="*/ 227 h 246"/>
                <a:gd name="T50" fmla="*/ 171 w 614"/>
                <a:gd name="T51" fmla="*/ 205 h 246"/>
                <a:gd name="T52" fmla="*/ 143 w 614"/>
                <a:gd name="T53" fmla="*/ 187 h 246"/>
                <a:gd name="T54" fmla="*/ 116 w 614"/>
                <a:gd name="T55" fmla="*/ 169 h 246"/>
                <a:gd name="T56" fmla="*/ 81 w 614"/>
                <a:gd name="T57" fmla="*/ 140 h 246"/>
                <a:gd name="T58" fmla="*/ 48 w 614"/>
                <a:gd name="T59" fmla="*/ 106 h 246"/>
                <a:gd name="T60" fmla="*/ 20 w 614"/>
                <a:gd name="T61" fmla="*/ 59 h 246"/>
                <a:gd name="T62" fmla="*/ 10 w 614"/>
                <a:gd name="T63" fmla="*/ 33 h 246"/>
                <a:gd name="T64" fmla="*/ 0 w 614"/>
                <a:gd name="T65" fmla="*/ 0 h 246"/>
                <a:gd name="T66" fmla="*/ 21 w 614"/>
                <a:gd name="T67" fmla="*/ 55 h 246"/>
                <a:gd name="T68" fmla="*/ 51 w 614"/>
                <a:gd name="T69" fmla="*/ 98 h 246"/>
                <a:gd name="T70" fmla="*/ 85 w 614"/>
                <a:gd name="T71" fmla="*/ 131 h 246"/>
                <a:gd name="T72" fmla="*/ 115 w 614"/>
                <a:gd name="T73" fmla="*/ 15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4" h="246">
                  <a:moveTo>
                    <a:pt x="115" y="155"/>
                  </a:moveTo>
                  <a:lnTo>
                    <a:pt x="143" y="172"/>
                  </a:lnTo>
                  <a:lnTo>
                    <a:pt x="172" y="186"/>
                  </a:lnTo>
                  <a:lnTo>
                    <a:pt x="232" y="209"/>
                  </a:lnTo>
                  <a:lnTo>
                    <a:pt x="277" y="217"/>
                  </a:lnTo>
                  <a:lnTo>
                    <a:pt x="323" y="222"/>
                  </a:lnTo>
                  <a:lnTo>
                    <a:pt x="374" y="227"/>
                  </a:lnTo>
                  <a:lnTo>
                    <a:pt x="417" y="222"/>
                  </a:lnTo>
                  <a:lnTo>
                    <a:pt x="467" y="219"/>
                  </a:lnTo>
                  <a:lnTo>
                    <a:pt x="512" y="209"/>
                  </a:lnTo>
                  <a:lnTo>
                    <a:pt x="558" y="199"/>
                  </a:lnTo>
                  <a:lnTo>
                    <a:pt x="597" y="181"/>
                  </a:lnTo>
                  <a:lnTo>
                    <a:pt x="608" y="175"/>
                  </a:lnTo>
                  <a:lnTo>
                    <a:pt x="614" y="186"/>
                  </a:lnTo>
                  <a:lnTo>
                    <a:pt x="611" y="200"/>
                  </a:lnTo>
                  <a:lnTo>
                    <a:pt x="609" y="204"/>
                  </a:lnTo>
                  <a:lnTo>
                    <a:pt x="598" y="210"/>
                  </a:lnTo>
                  <a:lnTo>
                    <a:pt x="555" y="226"/>
                  </a:lnTo>
                  <a:lnTo>
                    <a:pt x="510" y="236"/>
                  </a:lnTo>
                  <a:lnTo>
                    <a:pt x="464" y="246"/>
                  </a:lnTo>
                  <a:lnTo>
                    <a:pt x="416" y="246"/>
                  </a:lnTo>
                  <a:lnTo>
                    <a:pt x="369" y="245"/>
                  </a:lnTo>
                  <a:lnTo>
                    <a:pt x="320" y="245"/>
                  </a:lnTo>
                  <a:lnTo>
                    <a:pt x="275" y="236"/>
                  </a:lnTo>
                  <a:lnTo>
                    <a:pt x="230" y="227"/>
                  </a:lnTo>
                  <a:lnTo>
                    <a:pt x="171" y="205"/>
                  </a:lnTo>
                  <a:lnTo>
                    <a:pt x="143" y="187"/>
                  </a:lnTo>
                  <a:lnTo>
                    <a:pt x="116" y="169"/>
                  </a:lnTo>
                  <a:lnTo>
                    <a:pt x="81" y="140"/>
                  </a:lnTo>
                  <a:lnTo>
                    <a:pt x="48" y="106"/>
                  </a:lnTo>
                  <a:lnTo>
                    <a:pt x="20" y="59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21" y="55"/>
                  </a:lnTo>
                  <a:lnTo>
                    <a:pt x="51" y="98"/>
                  </a:lnTo>
                  <a:lnTo>
                    <a:pt x="85" y="131"/>
                  </a:lnTo>
                  <a:lnTo>
                    <a:pt x="115" y="15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114" y="3209"/>
              <a:ext cx="172" cy="280"/>
            </a:xfrm>
            <a:custGeom>
              <a:avLst/>
              <a:gdLst>
                <a:gd name="T0" fmla="*/ 187 w 690"/>
                <a:gd name="T1" fmla="*/ 602 h 1117"/>
                <a:gd name="T2" fmla="*/ 196 w 690"/>
                <a:gd name="T3" fmla="*/ 589 h 1117"/>
                <a:gd name="T4" fmla="*/ 252 w 690"/>
                <a:gd name="T5" fmla="*/ 531 h 1117"/>
                <a:gd name="T6" fmla="*/ 276 w 690"/>
                <a:gd name="T7" fmla="*/ 500 h 1117"/>
                <a:gd name="T8" fmla="*/ 670 w 690"/>
                <a:gd name="T9" fmla="*/ 0 h 1117"/>
                <a:gd name="T10" fmla="*/ 690 w 690"/>
                <a:gd name="T11" fmla="*/ 13 h 1117"/>
                <a:gd name="T12" fmla="*/ 325 w 690"/>
                <a:gd name="T13" fmla="*/ 481 h 1117"/>
                <a:gd name="T14" fmla="*/ 300 w 690"/>
                <a:gd name="T15" fmla="*/ 516 h 1117"/>
                <a:gd name="T16" fmla="*/ 275 w 690"/>
                <a:gd name="T17" fmla="*/ 552 h 1117"/>
                <a:gd name="T18" fmla="*/ 214 w 690"/>
                <a:gd name="T19" fmla="*/ 609 h 1117"/>
                <a:gd name="T20" fmla="*/ 206 w 690"/>
                <a:gd name="T21" fmla="*/ 621 h 1117"/>
                <a:gd name="T22" fmla="*/ 143 w 690"/>
                <a:gd name="T23" fmla="*/ 688 h 1117"/>
                <a:gd name="T24" fmla="*/ 113 w 690"/>
                <a:gd name="T25" fmla="*/ 726 h 1117"/>
                <a:gd name="T26" fmla="*/ 86 w 690"/>
                <a:gd name="T27" fmla="*/ 765 h 1117"/>
                <a:gd name="T28" fmla="*/ 64 w 690"/>
                <a:gd name="T29" fmla="*/ 806 h 1117"/>
                <a:gd name="T30" fmla="*/ 39 w 690"/>
                <a:gd name="T31" fmla="*/ 856 h 1117"/>
                <a:gd name="T32" fmla="*/ 22 w 690"/>
                <a:gd name="T33" fmla="*/ 917 h 1117"/>
                <a:gd name="T34" fmla="*/ 12 w 690"/>
                <a:gd name="T35" fmla="*/ 981 h 1117"/>
                <a:gd name="T36" fmla="*/ 9 w 690"/>
                <a:gd name="T37" fmla="*/ 1018 h 1117"/>
                <a:gd name="T38" fmla="*/ 8 w 690"/>
                <a:gd name="T39" fmla="*/ 1056 h 1117"/>
                <a:gd name="T40" fmla="*/ 13 w 690"/>
                <a:gd name="T41" fmla="*/ 1086 h 1117"/>
                <a:gd name="T42" fmla="*/ 18 w 690"/>
                <a:gd name="T43" fmla="*/ 1117 h 1117"/>
                <a:gd name="T44" fmla="*/ 9 w 690"/>
                <a:gd name="T45" fmla="*/ 1084 h 1117"/>
                <a:gd name="T46" fmla="*/ 5 w 690"/>
                <a:gd name="T47" fmla="*/ 1051 h 1117"/>
                <a:gd name="T48" fmla="*/ 2 w 690"/>
                <a:gd name="T49" fmla="*/ 1012 h 1117"/>
                <a:gd name="T50" fmla="*/ 0 w 690"/>
                <a:gd name="T51" fmla="*/ 968 h 1117"/>
                <a:gd name="T52" fmla="*/ 12 w 690"/>
                <a:gd name="T53" fmla="*/ 900 h 1117"/>
                <a:gd name="T54" fmla="*/ 29 w 690"/>
                <a:gd name="T55" fmla="*/ 844 h 1117"/>
                <a:gd name="T56" fmla="*/ 49 w 690"/>
                <a:gd name="T57" fmla="*/ 793 h 1117"/>
                <a:gd name="T58" fmla="*/ 73 w 690"/>
                <a:gd name="T59" fmla="*/ 748 h 1117"/>
                <a:gd name="T60" fmla="*/ 99 w 690"/>
                <a:gd name="T61" fmla="*/ 708 h 1117"/>
                <a:gd name="T62" fmla="*/ 129 w 690"/>
                <a:gd name="T63" fmla="*/ 669 h 1117"/>
                <a:gd name="T64" fmla="*/ 187 w 690"/>
                <a:gd name="T65" fmla="*/ 602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" h="1117">
                  <a:moveTo>
                    <a:pt x="187" y="602"/>
                  </a:moveTo>
                  <a:lnTo>
                    <a:pt x="196" y="589"/>
                  </a:lnTo>
                  <a:lnTo>
                    <a:pt x="252" y="531"/>
                  </a:lnTo>
                  <a:lnTo>
                    <a:pt x="276" y="500"/>
                  </a:lnTo>
                  <a:lnTo>
                    <a:pt x="670" y="0"/>
                  </a:lnTo>
                  <a:lnTo>
                    <a:pt x="690" y="13"/>
                  </a:lnTo>
                  <a:lnTo>
                    <a:pt x="325" y="481"/>
                  </a:lnTo>
                  <a:lnTo>
                    <a:pt x="300" y="516"/>
                  </a:lnTo>
                  <a:lnTo>
                    <a:pt x="275" y="552"/>
                  </a:lnTo>
                  <a:lnTo>
                    <a:pt x="214" y="609"/>
                  </a:lnTo>
                  <a:lnTo>
                    <a:pt x="206" y="621"/>
                  </a:lnTo>
                  <a:lnTo>
                    <a:pt x="143" y="688"/>
                  </a:lnTo>
                  <a:lnTo>
                    <a:pt x="113" y="726"/>
                  </a:lnTo>
                  <a:lnTo>
                    <a:pt x="86" y="765"/>
                  </a:lnTo>
                  <a:lnTo>
                    <a:pt x="64" y="806"/>
                  </a:lnTo>
                  <a:lnTo>
                    <a:pt x="39" y="856"/>
                  </a:lnTo>
                  <a:lnTo>
                    <a:pt x="22" y="917"/>
                  </a:lnTo>
                  <a:lnTo>
                    <a:pt x="12" y="981"/>
                  </a:lnTo>
                  <a:lnTo>
                    <a:pt x="9" y="1018"/>
                  </a:lnTo>
                  <a:lnTo>
                    <a:pt x="8" y="1056"/>
                  </a:lnTo>
                  <a:lnTo>
                    <a:pt x="13" y="1086"/>
                  </a:lnTo>
                  <a:lnTo>
                    <a:pt x="18" y="1117"/>
                  </a:lnTo>
                  <a:lnTo>
                    <a:pt x="9" y="1084"/>
                  </a:lnTo>
                  <a:lnTo>
                    <a:pt x="5" y="1051"/>
                  </a:lnTo>
                  <a:lnTo>
                    <a:pt x="2" y="1012"/>
                  </a:lnTo>
                  <a:lnTo>
                    <a:pt x="0" y="968"/>
                  </a:lnTo>
                  <a:lnTo>
                    <a:pt x="12" y="900"/>
                  </a:lnTo>
                  <a:lnTo>
                    <a:pt x="29" y="844"/>
                  </a:lnTo>
                  <a:lnTo>
                    <a:pt x="49" y="793"/>
                  </a:lnTo>
                  <a:lnTo>
                    <a:pt x="73" y="748"/>
                  </a:lnTo>
                  <a:lnTo>
                    <a:pt x="99" y="708"/>
                  </a:lnTo>
                  <a:lnTo>
                    <a:pt x="129" y="669"/>
                  </a:lnTo>
                  <a:lnTo>
                    <a:pt x="187" y="60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092" y="3197"/>
              <a:ext cx="413" cy="371"/>
            </a:xfrm>
            <a:custGeom>
              <a:avLst/>
              <a:gdLst>
                <a:gd name="T0" fmla="*/ 1409 w 1652"/>
                <a:gd name="T1" fmla="*/ 974 h 1482"/>
                <a:gd name="T2" fmla="*/ 1438 w 1652"/>
                <a:gd name="T3" fmla="*/ 911 h 1482"/>
                <a:gd name="T4" fmla="*/ 1181 w 1652"/>
                <a:gd name="T5" fmla="*/ 800 h 1482"/>
                <a:gd name="T6" fmla="*/ 1365 w 1652"/>
                <a:gd name="T7" fmla="*/ 960 h 1482"/>
                <a:gd name="T8" fmla="*/ 1390 w 1652"/>
                <a:gd name="T9" fmla="*/ 972 h 1482"/>
                <a:gd name="T10" fmla="*/ 1190 w 1652"/>
                <a:gd name="T11" fmla="*/ 756 h 1482"/>
                <a:gd name="T12" fmla="*/ 961 w 1652"/>
                <a:gd name="T13" fmla="*/ 1024 h 1482"/>
                <a:gd name="T14" fmla="*/ 1106 w 1652"/>
                <a:gd name="T15" fmla="*/ 1268 h 1482"/>
                <a:gd name="T16" fmla="*/ 1338 w 1652"/>
                <a:gd name="T17" fmla="*/ 1194 h 1482"/>
                <a:gd name="T18" fmla="*/ 1200 w 1652"/>
                <a:gd name="T19" fmla="*/ 815 h 1482"/>
                <a:gd name="T20" fmla="*/ 998 w 1652"/>
                <a:gd name="T21" fmla="*/ 1154 h 1482"/>
                <a:gd name="T22" fmla="*/ 1061 w 1652"/>
                <a:gd name="T23" fmla="*/ 1368 h 1482"/>
                <a:gd name="T24" fmla="*/ 844 w 1652"/>
                <a:gd name="T25" fmla="*/ 1065 h 1482"/>
                <a:gd name="T26" fmla="*/ 978 w 1652"/>
                <a:gd name="T27" fmla="*/ 1206 h 1482"/>
                <a:gd name="T28" fmla="*/ 847 w 1652"/>
                <a:gd name="T29" fmla="*/ 1024 h 1482"/>
                <a:gd name="T30" fmla="*/ 715 w 1652"/>
                <a:gd name="T31" fmla="*/ 1335 h 1482"/>
                <a:gd name="T32" fmla="*/ 946 w 1652"/>
                <a:gd name="T33" fmla="*/ 1182 h 1482"/>
                <a:gd name="T34" fmla="*/ 634 w 1652"/>
                <a:gd name="T35" fmla="*/ 1305 h 1482"/>
                <a:gd name="T36" fmla="*/ 710 w 1652"/>
                <a:gd name="T37" fmla="*/ 1447 h 1482"/>
                <a:gd name="T38" fmla="*/ 634 w 1652"/>
                <a:gd name="T39" fmla="*/ 1305 h 1482"/>
                <a:gd name="T40" fmla="*/ 99 w 1652"/>
                <a:gd name="T41" fmla="*/ 1154 h 1482"/>
                <a:gd name="T42" fmla="*/ 147 w 1652"/>
                <a:gd name="T43" fmla="*/ 854 h 1482"/>
                <a:gd name="T44" fmla="*/ 358 w 1652"/>
                <a:gd name="T45" fmla="*/ 595 h 1482"/>
                <a:gd name="T46" fmla="*/ 332 w 1652"/>
                <a:gd name="T47" fmla="*/ 540 h 1482"/>
                <a:gd name="T48" fmla="*/ 126 w 1652"/>
                <a:gd name="T49" fmla="*/ 782 h 1482"/>
                <a:gd name="T50" fmla="*/ 41 w 1652"/>
                <a:gd name="T51" fmla="*/ 1141 h 1482"/>
                <a:gd name="T52" fmla="*/ 165 w 1652"/>
                <a:gd name="T53" fmla="*/ 1345 h 1482"/>
                <a:gd name="T54" fmla="*/ 423 w 1652"/>
                <a:gd name="T55" fmla="*/ 1423 h 1482"/>
                <a:gd name="T56" fmla="*/ 650 w 1652"/>
                <a:gd name="T57" fmla="*/ 1378 h 1482"/>
                <a:gd name="T58" fmla="*/ 572 w 1652"/>
                <a:gd name="T59" fmla="*/ 1349 h 1482"/>
                <a:gd name="T60" fmla="*/ 241 w 1652"/>
                <a:gd name="T61" fmla="*/ 1330 h 1482"/>
                <a:gd name="T62" fmla="*/ 1479 w 1652"/>
                <a:gd name="T63" fmla="*/ 948 h 1482"/>
                <a:gd name="T64" fmla="*/ 1385 w 1652"/>
                <a:gd name="T65" fmla="*/ 800 h 1482"/>
                <a:gd name="T66" fmla="*/ 1651 w 1652"/>
                <a:gd name="T67" fmla="*/ 738 h 1482"/>
                <a:gd name="T68" fmla="*/ 1635 w 1652"/>
                <a:gd name="T69" fmla="*/ 966 h 1482"/>
                <a:gd name="T70" fmla="*/ 1404 w 1652"/>
                <a:gd name="T71" fmla="*/ 1258 h 1482"/>
                <a:gd name="T72" fmla="*/ 1338 w 1652"/>
                <a:gd name="T73" fmla="*/ 1242 h 1482"/>
                <a:gd name="T74" fmla="*/ 1109 w 1652"/>
                <a:gd name="T75" fmla="*/ 1307 h 1482"/>
                <a:gd name="T76" fmla="*/ 1080 w 1652"/>
                <a:gd name="T77" fmla="*/ 1403 h 1482"/>
                <a:gd name="T78" fmla="*/ 974 w 1652"/>
                <a:gd name="T79" fmla="*/ 1390 h 1482"/>
                <a:gd name="T80" fmla="*/ 641 w 1652"/>
                <a:gd name="T81" fmla="*/ 1423 h 1482"/>
                <a:gd name="T82" fmla="*/ 364 w 1652"/>
                <a:gd name="T83" fmla="*/ 1457 h 1482"/>
                <a:gd name="T84" fmla="*/ 141 w 1652"/>
                <a:gd name="T85" fmla="*/ 1376 h 1482"/>
                <a:gd name="T86" fmla="*/ 5 w 1652"/>
                <a:gd name="T87" fmla="*/ 1149 h 1482"/>
                <a:gd name="T88" fmla="*/ 94 w 1652"/>
                <a:gd name="T89" fmla="*/ 762 h 1482"/>
                <a:gd name="T90" fmla="*/ 307 w 1652"/>
                <a:gd name="T91" fmla="*/ 512 h 1482"/>
                <a:gd name="T92" fmla="*/ 392 w 1652"/>
                <a:gd name="T93" fmla="*/ 610 h 1482"/>
                <a:gd name="T94" fmla="*/ 180 w 1652"/>
                <a:gd name="T95" fmla="*/ 869 h 1482"/>
                <a:gd name="T96" fmla="*/ 131 w 1652"/>
                <a:gd name="T97" fmla="*/ 1145 h 1482"/>
                <a:gd name="T98" fmla="*/ 256 w 1652"/>
                <a:gd name="T99" fmla="*/ 1297 h 1482"/>
                <a:gd name="T100" fmla="*/ 493 w 1652"/>
                <a:gd name="T101" fmla="*/ 1330 h 1482"/>
                <a:gd name="T102" fmla="*/ 596 w 1652"/>
                <a:gd name="T103" fmla="*/ 1209 h 1482"/>
                <a:gd name="T104" fmla="*/ 833 w 1652"/>
                <a:gd name="T105" fmla="*/ 976 h 1482"/>
                <a:gd name="T106" fmla="*/ 935 w 1652"/>
                <a:gd name="T107" fmla="*/ 997 h 1482"/>
                <a:gd name="T108" fmla="*/ 1143 w 1652"/>
                <a:gd name="T109" fmla="*/ 798 h 1482"/>
                <a:gd name="T110" fmla="*/ 1239 w 1652"/>
                <a:gd name="T111" fmla="*/ 68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2" h="1482">
                  <a:moveTo>
                    <a:pt x="1248" y="721"/>
                  </a:moveTo>
                  <a:lnTo>
                    <a:pt x="1219" y="736"/>
                  </a:lnTo>
                  <a:lnTo>
                    <a:pt x="1393" y="916"/>
                  </a:lnTo>
                  <a:lnTo>
                    <a:pt x="1402" y="934"/>
                  </a:lnTo>
                  <a:lnTo>
                    <a:pt x="1407" y="949"/>
                  </a:lnTo>
                  <a:lnTo>
                    <a:pt x="1409" y="974"/>
                  </a:lnTo>
                  <a:lnTo>
                    <a:pt x="1402" y="1219"/>
                  </a:lnTo>
                  <a:lnTo>
                    <a:pt x="1430" y="1203"/>
                  </a:lnTo>
                  <a:lnTo>
                    <a:pt x="1433" y="1194"/>
                  </a:lnTo>
                  <a:lnTo>
                    <a:pt x="1441" y="945"/>
                  </a:lnTo>
                  <a:lnTo>
                    <a:pt x="1443" y="926"/>
                  </a:lnTo>
                  <a:lnTo>
                    <a:pt x="1438" y="911"/>
                  </a:lnTo>
                  <a:lnTo>
                    <a:pt x="1426" y="899"/>
                  </a:lnTo>
                  <a:lnTo>
                    <a:pt x="1257" y="723"/>
                  </a:lnTo>
                  <a:lnTo>
                    <a:pt x="1252" y="722"/>
                  </a:lnTo>
                  <a:lnTo>
                    <a:pt x="1248" y="721"/>
                  </a:lnTo>
                  <a:close/>
                  <a:moveTo>
                    <a:pt x="1180" y="772"/>
                  </a:moveTo>
                  <a:lnTo>
                    <a:pt x="1181" y="800"/>
                  </a:lnTo>
                  <a:lnTo>
                    <a:pt x="1196" y="800"/>
                  </a:lnTo>
                  <a:lnTo>
                    <a:pt x="1206" y="798"/>
                  </a:lnTo>
                  <a:lnTo>
                    <a:pt x="1222" y="808"/>
                  </a:lnTo>
                  <a:lnTo>
                    <a:pt x="1349" y="936"/>
                  </a:lnTo>
                  <a:lnTo>
                    <a:pt x="1359" y="949"/>
                  </a:lnTo>
                  <a:lnTo>
                    <a:pt x="1365" y="960"/>
                  </a:lnTo>
                  <a:lnTo>
                    <a:pt x="1365" y="975"/>
                  </a:lnTo>
                  <a:lnTo>
                    <a:pt x="1357" y="1196"/>
                  </a:lnTo>
                  <a:lnTo>
                    <a:pt x="1354" y="1204"/>
                  </a:lnTo>
                  <a:lnTo>
                    <a:pt x="1372" y="1224"/>
                  </a:lnTo>
                  <a:lnTo>
                    <a:pt x="1380" y="1227"/>
                  </a:lnTo>
                  <a:lnTo>
                    <a:pt x="1390" y="972"/>
                  </a:lnTo>
                  <a:lnTo>
                    <a:pt x="1392" y="954"/>
                  </a:lnTo>
                  <a:lnTo>
                    <a:pt x="1385" y="943"/>
                  </a:lnTo>
                  <a:lnTo>
                    <a:pt x="1379" y="931"/>
                  </a:lnTo>
                  <a:lnTo>
                    <a:pt x="1202" y="744"/>
                  </a:lnTo>
                  <a:lnTo>
                    <a:pt x="1191" y="751"/>
                  </a:lnTo>
                  <a:lnTo>
                    <a:pt x="1190" y="756"/>
                  </a:lnTo>
                  <a:lnTo>
                    <a:pt x="1180" y="772"/>
                  </a:lnTo>
                  <a:close/>
                  <a:moveTo>
                    <a:pt x="1019" y="913"/>
                  </a:moveTo>
                  <a:lnTo>
                    <a:pt x="1011" y="920"/>
                  </a:lnTo>
                  <a:lnTo>
                    <a:pt x="1001" y="936"/>
                  </a:lnTo>
                  <a:lnTo>
                    <a:pt x="990" y="990"/>
                  </a:lnTo>
                  <a:lnTo>
                    <a:pt x="961" y="1024"/>
                  </a:lnTo>
                  <a:lnTo>
                    <a:pt x="1056" y="1120"/>
                  </a:lnTo>
                  <a:lnTo>
                    <a:pt x="1065" y="1136"/>
                  </a:lnTo>
                  <a:lnTo>
                    <a:pt x="1071" y="1148"/>
                  </a:lnTo>
                  <a:lnTo>
                    <a:pt x="1071" y="1162"/>
                  </a:lnTo>
                  <a:lnTo>
                    <a:pt x="1085" y="1275"/>
                  </a:lnTo>
                  <a:lnTo>
                    <a:pt x="1106" y="1268"/>
                  </a:lnTo>
                  <a:lnTo>
                    <a:pt x="1152" y="1290"/>
                  </a:lnTo>
                  <a:lnTo>
                    <a:pt x="1166" y="1290"/>
                  </a:lnTo>
                  <a:lnTo>
                    <a:pt x="1171" y="1292"/>
                  </a:lnTo>
                  <a:lnTo>
                    <a:pt x="1330" y="1202"/>
                  </a:lnTo>
                  <a:lnTo>
                    <a:pt x="1337" y="1199"/>
                  </a:lnTo>
                  <a:lnTo>
                    <a:pt x="1338" y="1194"/>
                  </a:lnTo>
                  <a:lnTo>
                    <a:pt x="1347" y="974"/>
                  </a:lnTo>
                  <a:lnTo>
                    <a:pt x="1345" y="964"/>
                  </a:lnTo>
                  <a:lnTo>
                    <a:pt x="1343" y="959"/>
                  </a:lnTo>
                  <a:lnTo>
                    <a:pt x="1337" y="948"/>
                  </a:lnTo>
                  <a:lnTo>
                    <a:pt x="1207" y="823"/>
                  </a:lnTo>
                  <a:lnTo>
                    <a:pt x="1200" y="815"/>
                  </a:lnTo>
                  <a:lnTo>
                    <a:pt x="1190" y="818"/>
                  </a:lnTo>
                  <a:lnTo>
                    <a:pt x="1180" y="819"/>
                  </a:lnTo>
                  <a:lnTo>
                    <a:pt x="1019" y="913"/>
                  </a:lnTo>
                  <a:close/>
                  <a:moveTo>
                    <a:pt x="877" y="989"/>
                  </a:moveTo>
                  <a:lnTo>
                    <a:pt x="853" y="1006"/>
                  </a:lnTo>
                  <a:lnTo>
                    <a:pt x="998" y="1154"/>
                  </a:lnTo>
                  <a:lnTo>
                    <a:pt x="1009" y="1167"/>
                  </a:lnTo>
                  <a:lnTo>
                    <a:pt x="1015" y="1178"/>
                  </a:lnTo>
                  <a:lnTo>
                    <a:pt x="1016" y="1188"/>
                  </a:lnTo>
                  <a:lnTo>
                    <a:pt x="1037" y="1385"/>
                  </a:lnTo>
                  <a:lnTo>
                    <a:pt x="1060" y="1373"/>
                  </a:lnTo>
                  <a:lnTo>
                    <a:pt x="1061" y="1368"/>
                  </a:lnTo>
                  <a:lnTo>
                    <a:pt x="1037" y="1166"/>
                  </a:lnTo>
                  <a:lnTo>
                    <a:pt x="1035" y="1156"/>
                  </a:lnTo>
                  <a:lnTo>
                    <a:pt x="1025" y="1143"/>
                  </a:lnTo>
                  <a:lnTo>
                    <a:pt x="880" y="990"/>
                  </a:lnTo>
                  <a:lnTo>
                    <a:pt x="877" y="989"/>
                  </a:lnTo>
                  <a:close/>
                  <a:moveTo>
                    <a:pt x="844" y="1065"/>
                  </a:moveTo>
                  <a:lnTo>
                    <a:pt x="853" y="1067"/>
                  </a:lnTo>
                  <a:lnTo>
                    <a:pt x="862" y="1070"/>
                  </a:lnTo>
                  <a:lnTo>
                    <a:pt x="959" y="1171"/>
                  </a:lnTo>
                  <a:lnTo>
                    <a:pt x="966" y="1178"/>
                  </a:lnTo>
                  <a:lnTo>
                    <a:pt x="973" y="1189"/>
                  </a:lnTo>
                  <a:lnTo>
                    <a:pt x="978" y="1206"/>
                  </a:lnTo>
                  <a:lnTo>
                    <a:pt x="995" y="1353"/>
                  </a:lnTo>
                  <a:lnTo>
                    <a:pt x="1020" y="1380"/>
                  </a:lnTo>
                  <a:lnTo>
                    <a:pt x="996" y="1192"/>
                  </a:lnTo>
                  <a:lnTo>
                    <a:pt x="994" y="1182"/>
                  </a:lnTo>
                  <a:lnTo>
                    <a:pt x="985" y="1164"/>
                  </a:lnTo>
                  <a:lnTo>
                    <a:pt x="847" y="1024"/>
                  </a:lnTo>
                  <a:lnTo>
                    <a:pt x="844" y="1065"/>
                  </a:lnTo>
                  <a:close/>
                  <a:moveTo>
                    <a:pt x="634" y="1226"/>
                  </a:moveTo>
                  <a:lnTo>
                    <a:pt x="702" y="1298"/>
                  </a:lnTo>
                  <a:lnTo>
                    <a:pt x="708" y="1309"/>
                  </a:lnTo>
                  <a:lnTo>
                    <a:pt x="715" y="1320"/>
                  </a:lnTo>
                  <a:lnTo>
                    <a:pt x="715" y="1335"/>
                  </a:lnTo>
                  <a:lnTo>
                    <a:pt x="726" y="1442"/>
                  </a:lnTo>
                  <a:lnTo>
                    <a:pt x="971" y="1350"/>
                  </a:lnTo>
                  <a:lnTo>
                    <a:pt x="958" y="1208"/>
                  </a:lnTo>
                  <a:lnTo>
                    <a:pt x="956" y="1198"/>
                  </a:lnTo>
                  <a:lnTo>
                    <a:pt x="954" y="1188"/>
                  </a:lnTo>
                  <a:lnTo>
                    <a:pt x="946" y="1182"/>
                  </a:lnTo>
                  <a:lnTo>
                    <a:pt x="848" y="1085"/>
                  </a:lnTo>
                  <a:lnTo>
                    <a:pt x="844" y="1080"/>
                  </a:lnTo>
                  <a:lnTo>
                    <a:pt x="839" y="1082"/>
                  </a:lnTo>
                  <a:lnTo>
                    <a:pt x="834" y="1081"/>
                  </a:lnTo>
                  <a:lnTo>
                    <a:pt x="634" y="1226"/>
                  </a:lnTo>
                  <a:close/>
                  <a:moveTo>
                    <a:pt x="634" y="1305"/>
                  </a:moveTo>
                  <a:lnTo>
                    <a:pt x="652" y="1322"/>
                  </a:lnTo>
                  <a:lnTo>
                    <a:pt x="665" y="1344"/>
                  </a:lnTo>
                  <a:lnTo>
                    <a:pt x="671" y="1369"/>
                  </a:lnTo>
                  <a:lnTo>
                    <a:pt x="663" y="1395"/>
                  </a:lnTo>
                  <a:lnTo>
                    <a:pt x="701" y="1445"/>
                  </a:lnTo>
                  <a:lnTo>
                    <a:pt x="710" y="1447"/>
                  </a:lnTo>
                  <a:lnTo>
                    <a:pt x="701" y="1335"/>
                  </a:lnTo>
                  <a:lnTo>
                    <a:pt x="698" y="1325"/>
                  </a:lnTo>
                  <a:lnTo>
                    <a:pt x="692" y="1318"/>
                  </a:lnTo>
                  <a:lnTo>
                    <a:pt x="688" y="1313"/>
                  </a:lnTo>
                  <a:lnTo>
                    <a:pt x="624" y="1245"/>
                  </a:lnTo>
                  <a:lnTo>
                    <a:pt x="634" y="1305"/>
                  </a:lnTo>
                  <a:close/>
                  <a:moveTo>
                    <a:pt x="197" y="1303"/>
                  </a:moveTo>
                  <a:lnTo>
                    <a:pt x="166" y="1279"/>
                  </a:lnTo>
                  <a:lnTo>
                    <a:pt x="141" y="1252"/>
                  </a:lnTo>
                  <a:lnTo>
                    <a:pt x="121" y="1222"/>
                  </a:lnTo>
                  <a:lnTo>
                    <a:pt x="107" y="1189"/>
                  </a:lnTo>
                  <a:lnTo>
                    <a:pt x="99" y="1154"/>
                  </a:lnTo>
                  <a:lnTo>
                    <a:pt x="92" y="1113"/>
                  </a:lnTo>
                  <a:lnTo>
                    <a:pt x="90" y="1075"/>
                  </a:lnTo>
                  <a:lnTo>
                    <a:pt x="94" y="1029"/>
                  </a:lnTo>
                  <a:lnTo>
                    <a:pt x="104" y="965"/>
                  </a:lnTo>
                  <a:lnTo>
                    <a:pt x="122" y="904"/>
                  </a:lnTo>
                  <a:lnTo>
                    <a:pt x="147" y="854"/>
                  </a:lnTo>
                  <a:lnTo>
                    <a:pt x="170" y="809"/>
                  </a:lnTo>
                  <a:lnTo>
                    <a:pt x="196" y="769"/>
                  </a:lnTo>
                  <a:lnTo>
                    <a:pt x="226" y="736"/>
                  </a:lnTo>
                  <a:lnTo>
                    <a:pt x="289" y="665"/>
                  </a:lnTo>
                  <a:lnTo>
                    <a:pt x="301" y="658"/>
                  </a:lnTo>
                  <a:lnTo>
                    <a:pt x="358" y="595"/>
                  </a:lnTo>
                  <a:lnTo>
                    <a:pt x="382" y="564"/>
                  </a:lnTo>
                  <a:lnTo>
                    <a:pt x="787" y="66"/>
                  </a:lnTo>
                  <a:lnTo>
                    <a:pt x="743" y="46"/>
                  </a:lnTo>
                  <a:lnTo>
                    <a:pt x="730" y="49"/>
                  </a:lnTo>
                  <a:lnTo>
                    <a:pt x="351" y="511"/>
                  </a:lnTo>
                  <a:lnTo>
                    <a:pt x="332" y="540"/>
                  </a:lnTo>
                  <a:lnTo>
                    <a:pt x="308" y="570"/>
                  </a:lnTo>
                  <a:lnTo>
                    <a:pt x="256" y="621"/>
                  </a:lnTo>
                  <a:lnTo>
                    <a:pt x="252" y="630"/>
                  </a:lnTo>
                  <a:lnTo>
                    <a:pt x="183" y="699"/>
                  </a:lnTo>
                  <a:lnTo>
                    <a:pt x="154" y="738"/>
                  </a:lnTo>
                  <a:lnTo>
                    <a:pt x="126" y="782"/>
                  </a:lnTo>
                  <a:lnTo>
                    <a:pt x="97" y="830"/>
                  </a:lnTo>
                  <a:lnTo>
                    <a:pt x="71" y="884"/>
                  </a:lnTo>
                  <a:lnTo>
                    <a:pt x="51" y="949"/>
                  </a:lnTo>
                  <a:lnTo>
                    <a:pt x="39" y="1021"/>
                  </a:lnTo>
                  <a:lnTo>
                    <a:pt x="34" y="1087"/>
                  </a:lnTo>
                  <a:lnTo>
                    <a:pt x="41" y="1141"/>
                  </a:lnTo>
                  <a:lnTo>
                    <a:pt x="50" y="1192"/>
                  </a:lnTo>
                  <a:lnTo>
                    <a:pt x="66" y="1229"/>
                  </a:lnTo>
                  <a:lnTo>
                    <a:pt x="87" y="1269"/>
                  </a:lnTo>
                  <a:lnTo>
                    <a:pt x="112" y="1300"/>
                  </a:lnTo>
                  <a:lnTo>
                    <a:pt x="137" y="1327"/>
                  </a:lnTo>
                  <a:lnTo>
                    <a:pt x="165" y="1345"/>
                  </a:lnTo>
                  <a:lnTo>
                    <a:pt x="188" y="1361"/>
                  </a:lnTo>
                  <a:lnTo>
                    <a:pt x="217" y="1380"/>
                  </a:lnTo>
                  <a:lnTo>
                    <a:pt x="276" y="1403"/>
                  </a:lnTo>
                  <a:lnTo>
                    <a:pt x="326" y="1413"/>
                  </a:lnTo>
                  <a:lnTo>
                    <a:pt x="370" y="1421"/>
                  </a:lnTo>
                  <a:lnTo>
                    <a:pt x="423" y="1423"/>
                  </a:lnTo>
                  <a:lnTo>
                    <a:pt x="465" y="1421"/>
                  </a:lnTo>
                  <a:lnTo>
                    <a:pt x="514" y="1418"/>
                  </a:lnTo>
                  <a:lnTo>
                    <a:pt x="559" y="1411"/>
                  </a:lnTo>
                  <a:lnTo>
                    <a:pt x="600" y="1400"/>
                  </a:lnTo>
                  <a:lnTo>
                    <a:pt x="639" y="1384"/>
                  </a:lnTo>
                  <a:lnTo>
                    <a:pt x="650" y="1378"/>
                  </a:lnTo>
                  <a:lnTo>
                    <a:pt x="650" y="1363"/>
                  </a:lnTo>
                  <a:lnTo>
                    <a:pt x="650" y="1349"/>
                  </a:lnTo>
                  <a:lnTo>
                    <a:pt x="643" y="1336"/>
                  </a:lnTo>
                  <a:lnTo>
                    <a:pt x="631" y="1329"/>
                  </a:lnTo>
                  <a:lnTo>
                    <a:pt x="621" y="1330"/>
                  </a:lnTo>
                  <a:lnTo>
                    <a:pt x="572" y="1349"/>
                  </a:lnTo>
                  <a:lnTo>
                    <a:pt x="521" y="1363"/>
                  </a:lnTo>
                  <a:lnTo>
                    <a:pt x="466" y="1369"/>
                  </a:lnTo>
                  <a:lnTo>
                    <a:pt x="407" y="1365"/>
                  </a:lnTo>
                  <a:lnTo>
                    <a:pt x="351" y="1363"/>
                  </a:lnTo>
                  <a:lnTo>
                    <a:pt x="292" y="1350"/>
                  </a:lnTo>
                  <a:lnTo>
                    <a:pt x="241" y="1330"/>
                  </a:lnTo>
                  <a:lnTo>
                    <a:pt x="197" y="1303"/>
                  </a:lnTo>
                  <a:close/>
                  <a:moveTo>
                    <a:pt x="1610" y="939"/>
                  </a:moveTo>
                  <a:lnTo>
                    <a:pt x="1611" y="920"/>
                  </a:lnTo>
                  <a:lnTo>
                    <a:pt x="1564" y="873"/>
                  </a:lnTo>
                  <a:lnTo>
                    <a:pt x="1478" y="919"/>
                  </a:lnTo>
                  <a:lnTo>
                    <a:pt x="1479" y="948"/>
                  </a:lnTo>
                  <a:lnTo>
                    <a:pt x="1476" y="1017"/>
                  </a:lnTo>
                  <a:lnTo>
                    <a:pt x="1610" y="939"/>
                  </a:lnTo>
                  <a:close/>
                  <a:moveTo>
                    <a:pt x="1610" y="768"/>
                  </a:moveTo>
                  <a:lnTo>
                    <a:pt x="1615" y="751"/>
                  </a:lnTo>
                  <a:lnTo>
                    <a:pt x="1564" y="697"/>
                  </a:lnTo>
                  <a:lnTo>
                    <a:pt x="1385" y="800"/>
                  </a:lnTo>
                  <a:lnTo>
                    <a:pt x="1443" y="860"/>
                  </a:lnTo>
                  <a:lnTo>
                    <a:pt x="1610" y="768"/>
                  </a:lnTo>
                  <a:close/>
                  <a:moveTo>
                    <a:pt x="1281" y="692"/>
                  </a:moveTo>
                  <a:lnTo>
                    <a:pt x="1360" y="773"/>
                  </a:lnTo>
                  <a:lnTo>
                    <a:pt x="1572" y="652"/>
                  </a:lnTo>
                  <a:lnTo>
                    <a:pt x="1651" y="738"/>
                  </a:lnTo>
                  <a:lnTo>
                    <a:pt x="1646" y="788"/>
                  </a:lnTo>
                  <a:lnTo>
                    <a:pt x="1635" y="794"/>
                  </a:lnTo>
                  <a:lnTo>
                    <a:pt x="1572" y="828"/>
                  </a:lnTo>
                  <a:lnTo>
                    <a:pt x="1652" y="909"/>
                  </a:lnTo>
                  <a:lnTo>
                    <a:pt x="1641" y="962"/>
                  </a:lnTo>
                  <a:lnTo>
                    <a:pt x="1635" y="966"/>
                  </a:lnTo>
                  <a:lnTo>
                    <a:pt x="1474" y="1060"/>
                  </a:lnTo>
                  <a:lnTo>
                    <a:pt x="1466" y="1196"/>
                  </a:lnTo>
                  <a:lnTo>
                    <a:pt x="1465" y="1214"/>
                  </a:lnTo>
                  <a:lnTo>
                    <a:pt x="1456" y="1226"/>
                  </a:lnTo>
                  <a:lnTo>
                    <a:pt x="1449" y="1238"/>
                  </a:lnTo>
                  <a:lnTo>
                    <a:pt x="1404" y="1258"/>
                  </a:lnTo>
                  <a:lnTo>
                    <a:pt x="1389" y="1263"/>
                  </a:lnTo>
                  <a:lnTo>
                    <a:pt x="1379" y="1264"/>
                  </a:lnTo>
                  <a:lnTo>
                    <a:pt x="1364" y="1264"/>
                  </a:lnTo>
                  <a:lnTo>
                    <a:pt x="1357" y="1258"/>
                  </a:lnTo>
                  <a:lnTo>
                    <a:pt x="1345" y="1249"/>
                  </a:lnTo>
                  <a:lnTo>
                    <a:pt x="1338" y="1242"/>
                  </a:lnTo>
                  <a:lnTo>
                    <a:pt x="1190" y="1322"/>
                  </a:lnTo>
                  <a:lnTo>
                    <a:pt x="1168" y="1329"/>
                  </a:lnTo>
                  <a:lnTo>
                    <a:pt x="1160" y="1327"/>
                  </a:lnTo>
                  <a:lnTo>
                    <a:pt x="1146" y="1327"/>
                  </a:lnTo>
                  <a:lnTo>
                    <a:pt x="1138" y="1320"/>
                  </a:lnTo>
                  <a:lnTo>
                    <a:pt x="1109" y="1307"/>
                  </a:lnTo>
                  <a:lnTo>
                    <a:pt x="1092" y="1315"/>
                  </a:lnTo>
                  <a:lnTo>
                    <a:pt x="1095" y="1369"/>
                  </a:lnTo>
                  <a:lnTo>
                    <a:pt x="1096" y="1379"/>
                  </a:lnTo>
                  <a:lnTo>
                    <a:pt x="1092" y="1391"/>
                  </a:lnTo>
                  <a:lnTo>
                    <a:pt x="1086" y="1399"/>
                  </a:lnTo>
                  <a:lnTo>
                    <a:pt x="1080" y="1403"/>
                  </a:lnTo>
                  <a:lnTo>
                    <a:pt x="1050" y="1423"/>
                  </a:lnTo>
                  <a:lnTo>
                    <a:pt x="1040" y="1424"/>
                  </a:lnTo>
                  <a:lnTo>
                    <a:pt x="1026" y="1424"/>
                  </a:lnTo>
                  <a:lnTo>
                    <a:pt x="1013" y="1420"/>
                  </a:lnTo>
                  <a:lnTo>
                    <a:pt x="1001" y="1411"/>
                  </a:lnTo>
                  <a:lnTo>
                    <a:pt x="974" y="1390"/>
                  </a:lnTo>
                  <a:lnTo>
                    <a:pt x="728" y="1481"/>
                  </a:lnTo>
                  <a:lnTo>
                    <a:pt x="713" y="1482"/>
                  </a:lnTo>
                  <a:lnTo>
                    <a:pt x="700" y="1482"/>
                  </a:lnTo>
                  <a:lnTo>
                    <a:pt x="686" y="1479"/>
                  </a:lnTo>
                  <a:lnTo>
                    <a:pt x="675" y="1470"/>
                  </a:lnTo>
                  <a:lnTo>
                    <a:pt x="641" y="1423"/>
                  </a:lnTo>
                  <a:lnTo>
                    <a:pt x="599" y="1437"/>
                  </a:lnTo>
                  <a:lnTo>
                    <a:pt x="557" y="1449"/>
                  </a:lnTo>
                  <a:lnTo>
                    <a:pt x="508" y="1454"/>
                  </a:lnTo>
                  <a:lnTo>
                    <a:pt x="459" y="1457"/>
                  </a:lnTo>
                  <a:lnTo>
                    <a:pt x="412" y="1457"/>
                  </a:lnTo>
                  <a:lnTo>
                    <a:pt x="364" y="1457"/>
                  </a:lnTo>
                  <a:lnTo>
                    <a:pt x="314" y="1447"/>
                  </a:lnTo>
                  <a:lnTo>
                    <a:pt x="266" y="1437"/>
                  </a:lnTo>
                  <a:lnTo>
                    <a:pt x="232" y="1423"/>
                  </a:lnTo>
                  <a:lnTo>
                    <a:pt x="203" y="1409"/>
                  </a:lnTo>
                  <a:lnTo>
                    <a:pt x="170" y="1394"/>
                  </a:lnTo>
                  <a:lnTo>
                    <a:pt x="141" y="1376"/>
                  </a:lnTo>
                  <a:lnTo>
                    <a:pt x="111" y="1353"/>
                  </a:lnTo>
                  <a:lnTo>
                    <a:pt x="85" y="1325"/>
                  </a:lnTo>
                  <a:lnTo>
                    <a:pt x="59" y="1289"/>
                  </a:lnTo>
                  <a:lnTo>
                    <a:pt x="38" y="1249"/>
                  </a:lnTo>
                  <a:lnTo>
                    <a:pt x="19" y="1201"/>
                  </a:lnTo>
                  <a:lnTo>
                    <a:pt x="5" y="1149"/>
                  </a:lnTo>
                  <a:lnTo>
                    <a:pt x="0" y="1086"/>
                  </a:lnTo>
                  <a:lnTo>
                    <a:pt x="1" y="1020"/>
                  </a:lnTo>
                  <a:lnTo>
                    <a:pt x="16" y="939"/>
                  </a:lnTo>
                  <a:lnTo>
                    <a:pt x="36" y="873"/>
                  </a:lnTo>
                  <a:lnTo>
                    <a:pt x="64" y="815"/>
                  </a:lnTo>
                  <a:lnTo>
                    <a:pt x="94" y="762"/>
                  </a:lnTo>
                  <a:lnTo>
                    <a:pt x="122" y="714"/>
                  </a:lnTo>
                  <a:lnTo>
                    <a:pt x="157" y="677"/>
                  </a:lnTo>
                  <a:lnTo>
                    <a:pt x="223" y="601"/>
                  </a:lnTo>
                  <a:lnTo>
                    <a:pt x="228" y="598"/>
                  </a:lnTo>
                  <a:lnTo>
                    <a:pt x="284" y="540"/>
                  </a:lnTo>
                  <a:lnTo>
                    <a:pt x="307" y="512"/>
                  </a:lnTo>
                  <a:lnTo>
                    <a:pt x="326" y="480"/>
                  </a:lnTo>
                  <a:lnTo>
                    <a:pt x="715" y="0"/>
                  </a:lnTo>
                  <a:lnTo>
                    <a:pt x="840" y="39"/>
                  </a:lnTo>
                  <a:lnTo>
                    <a:pt x="450" y="527"/>
                  </a:lnTo>
                  <a:lnTo>
                    <a:pt x="423" y="571"/>
                  </a:lnTo>
                  <a:lnTo>
                    <a:pt x="392" y="610"/>
                  </a:lnTo>
                  <a:lnTo>
                    <a:pt x="327" y="684"/>
                  </a:lnTo>
                  <a:lnTo>
                    <a:pt x="314" y="691"/>
                  </a:lnTo>
                  <a:lnTo>
                    <a:pt x="258" y="754"/>
                  </a:lnTo>
                  <a:lnTo>
                    <a:pt x="227" y="793"/>
                  </a:lnTo>
                  <a:lnTo>
                    <a:pt x="202" y="828"/>
                  </a:lnTo>
                  <a:lnTo>
                    <a:pt x="180" y="869"/>
                  </a:lnTo>
                  <a:lnTo>
                    <a:pt x="156" y="919"/>
                  </a:lnTo>
                  <a:lnTo>
                    <a:pt x="140" y="971"/>
                  </a:lnTo>
                  <a:lnTo>
                    <a:pt x="130" y="1035"/>
                  </a:lnTo>
                  <a:lnTo>
                    <a:pt x="129" y="1072"/>
                  </a:lnTo>
                  <a:lnTo>
                    <a:pt x="126" y="1110"/>
                  </a:lnTo>
                  <a:lnTo>
                    <a:pt x="131" y="1145"/>
                  </a:lnTo>
                  <a:lnTo>
                    <a:pt x="140" y="1176"/>
                  </a:lnTo>
                  <a:lnTo>
                    <a:pt x="155" y="1204"/>
                  </a:lnTo>
                  <a:lnTo>
                    <a:pt x="172" y="1228"/>
                  </a:lnTo>
                  <a:lnTo>
                    <a:pt x="192" y="1253"/>
                  </a:lnTo>
                  <a:lnTo>
                    <a:pt x="216" y="1270"/>
                  </a:lnTo>
                  <a:lnTo>
                    <a:pt x="256" y="1297"/>
                  </a:lnTo>
                  <a:lnTo>
                    <a:pt x="303" y="1315"/>
                  </a:lnTo>
                  <a:lnTo>
                    <a:pt x="339" y="1322"/>
                  </a:lnTo>
                  <a:lnTo>
                    <a:pt x="379" y="1329"/>
                  </a:lnTo>
                  <a:lnTo>
                    <a:pt x="417" y="1330"/>
                  </a:lnTo>
                  <a:lnTo>
                    <a:pt x="454" y="1333"/>
                  </a:lnTo>
                  <a:lnTo>
                    <a:pt x="493" y="1330"/>
                  </a:lnTo>
                  <a:lnTo>
                    <a:pt x="529" y="1322"/>
                  </a:lnTo>
                  <a:lnTo>
                    <a:pt x="565" y="1313"/>
                  </a:lnTo>
                  <a:lnTo>
                    <a:pt x="596" y="1304"/>
                  </a:lnTo>
                  <a:lnTo>
                    <a:pt x="587" y="1239"/>
                  </a:lnTo>
                  <a:lnTo>
                    <a:pt x="592" y="1222"/>
                  </a:lnTo>
                  <a:lnTo>
                    <a:pt x="596" y="1209"/>
                  </a:lnTo>
                  <a:lnTo>
                    <a:pt x="609" y="1198"/>
                  </a:lnTo>
                  <a:lnTo>
                    <a:pt x="808" y="1058"/>
                  </a:lnTo>
                  <a:lnTo>
                    <a:pt x="811" y="1017"/>
                  </a:lnTo>
                  <a:lnTo>
                    <a:pt x="812" y="999"/>
                  </a:lnTo>
                  <a:lnTo>
                    <a:pt x="821" y="986"/>
                  </a:lnTo>
                  <a:lnTo>
                    <a:pt x="833" y="976"/>
                  </a:lnTo>
                  <a:lnTo>
                    <a:pt x="857" y="959"/>
                  </a:lnTo>
                  <a:lnTo>
                    <a:pt x="873" y="955"/>
                  </a:lnTo>
                  <a:lnTo>
                    <a:pt x="887" y="954"/>
                  </a:lnTo>
                  <a:lnTo>
                    <a:pt x="895" y="956"/>
                  </a:lnTo>
                  <a:lnTo>
                    <a:pt x="908" y="965"/>
                  </a:lnTo>
                  <a:lnTo>
                    <a:pt x="935" y="997"/>
                  </a:lnTo>
                  <a:lnTo>
                    <a:pt x="958" y="971"/>
                  </a:lnTo>
                  <a:lnTo>
                    <a:pt x="966" y="926"/>
                  </a:lnTo>
                  <a:lnTo>
                    <a:pt x="973" y="909"/>
                  </a:lnTo>
                  <a:lnTo>
                    <a:pt x="980" y="896"/>
                  </a:lnTo>
                  <a:lnTo>
                    <a:pt x="995" y="881"/>
                  </a:lnTo>
                  <a:lnTo>
                    <a:pt x="1143" y="798"/>
                  </a:lnTo>
                  <a:lnTo>
                    <a:pt x="1143" y="766"/>
                  </a:lnTo>
                  <a:lnTo>
                    <a:pt x="1150" y="748"/>
                  </a:lnTo>
                  <a:lnTo>
                    <a:pt x="1158" y="732"/>
                  </a:lnTo>
                  <a:lnTo>
                    <a:pt x="1171" y="722"/>
                  </a:lnTo>
                  <a:lnTo>
                    <a:pt x="1233" y="688"/>
                  </a:lnTo>
                  <a:lnTo>
                    <a:pt x="1239" y="684"/>
                  </a:lnTo>
                  <a:lnTo>
                    <a:pt x="1254" y="684"/>
                  </a:lnTo>
                  <a:lnTo>
                    <a:pt x="1263" y="687"/>
                  </a:lnTo>
                  <a:lnTo>
                    <a:pt x="1276" y="691"/>
                  </a:lnTo>
                  <a:lnTo>
                    <a:pt x="1281" y="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224" y="2983"/>
              <a:ext cx="357" cy="94"/>
            </a:xfrm>
            <a:custGeom>
              <a:avLst/>
              <a:gdLst>
                <a:gd name="T0" fmla="*/ 1347 w 1429"/>
                <a:gd name="T1" fmla="*/ 374 h 374"/>
                <a:gd name="T2" fmla="*/ 445 w 1429"/>
                <a:gd name="T3" fmla="*/ 372 h 374"/>
                <a:gd name="T4" fmla="*/ 442 w 1429"/>
                <a:gd name="T5" fmla="*/ 372 h 374"/>
                <a:gd name="T6" fmla="*/ 0 w 1429"/>
                <a:gd name="T7" fmla="*/ 0 h 374"/>
                <a:gd name="T8" fmla="*/ 991 w 1429"/>
                <a:gd name="T9" fmla="*/ 0 h 374"/>
                <a:gd name="T10" fmla="*/ 1429 w 1429"/>
                <a:gd name="T11" fmla="*/ 374 h 374"/>
                <a:gd name="T12" fmla="*/ 1347 w 1429"/>
                <a:gd name="T13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374">
                  <a:moveTo>
                    <a:pt x="1347" y="374"/>
                  </a:moveTo>
                  <a:lnTo>
                    <a:pt x="445" y="372"/>
                  </a:lnTo>
                  <a:lnTo>
                    <a:pt x="442" y="372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1429" y="374"/>
                  </a:lnTo>
                  <a:lnTo>
                    <a:pt x="1347" y="374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224" y="2983"/>
              <a:ext cx="357" cy="94"/>
            </a:xfrm>
            <a:custGeom>
              <a:avLst/>
              <a:gdLst>
                <a:gd name="T0" fmla="*/ 1347 w 1429"/>
                <a:gd name="T1" fmla="*/ 374 h 374"/>
                <a:gd name="T2" fmla="*/ 445 w 1429"/>
                <a:gd name="T3" fmla="*/ 372 h 374"/>
                <a:gd name="T4" fmla="*/ 442 w 1429"/>
                <a:gd name="T5" fmla="*/ 372 h 374"/>
                <a:gd name="T6" fmla="*/ 0 w 1429"/>
                <a:gd name="T7" fmla="*/ 0 h 374"/>
                <a:gd name="T8" fmla="*/ 991 w 1429"/>
                <a:gd name="T9" fmla="*/ 0 h 374"/>
                <a:gd name="T10" fmla="*/ 1429 w 1429"/>
                <a:gd name="T11" fmla="*/ 374 h 374"/>
                <a:gd name="T12" fmla="*/ 1347 w 1429"/>
                <a:gd name="T13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374">
                  <a:moveTo>
                    <a:pt x="1347" y="374"/>
                  </a:moveTo>
                  <a:lnTo>
                    <a:pt x="445" y="372"/>
                  </a:lnTo>
                  <a:lnTo>
                    <a:pt x="442" y="372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1429" y="374"/>
                  </a:lnTo>
                  <a:lnTo>
                    <a:pt x="1347" y="37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416" y="2922"/>
              <a:ext cx="38" cy="60"/>
            </a:xfrm>
            <a:prstGeom prst="rect">
              <a:avLst/>
            </a:pr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416" y="2922"/>
              <a:ext cx="38" cy="60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990" y="2955"/>
              <a:ext cx="590" cy="308"/>
            </a:xfrm>
            <a:custGeom>
              <a:avLst/>
              <a:gdLst>
                <a:gd name="T0" fmla="*/ 0 w 2361"/>
                <a:gd name="T1" fmla="*/ 1230 h 1231"/>
                <a:gd name="T2" fmla="*/ 0 w 2361"/>
                <a:gd name="T3" fmla="*/ 564 h 1231"/>
                <a:gd name="T4" fmla="*/ 667 w 2361"/>
                <a:gd name="T5" fmla="*/ 0 h 1231"/>
                <a:gd name="T6" fmla="*/ 1299 w 2361"/>
                <a:gd name="T7" fmla="*/ 532 h 1231"/>
                <a:gd name="T8" fmla="*/ 2361 w 2361"/>
                <a:gd name="T9" fmla="*/ 532 h 1231"/>
                <a:gd name="T10" fmla="*/ 2361 w 2361"/>
                <a:gd name="T11" fmla="*/ 1231 h 1231"/>
                <a:gd name="T12" fmla="*/ 35 w 2361"/>
                <a:gd name="T13" fmla="*/ 1231 h 1231"/>
                <a:gd name="T14" fmla="*/ 0 w 2361"/>
                <a:gd name="T15" fmla="*/ 123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1" h="1231">
                  <a:moveTo>
                    <a:pt x="0" y="1230"/>
                  </a:moveTo>
                  <a:lnTo>
                    <a:pt x="0" y="564"/>
                  </a:lnTo>
                  <a:lnTo>
                    <a:pt x="667" y="0"/>
                  </a:lnTo>
                  <a:lnTo>
                    <a:pt x="1299" y="532"/>
                  </a:lnTo>
                  <a:lnTo>
                    <a:pt x="2361" y="532"/>
                  </a:lnTo>
                  <a:lnTo>
                    <a:pt x="2361" y="1231"/>
                  </a:lnTo>
                  <a:lnTo>
                    <a:pt x="35" y="1231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990" y="2955"/>
              <a:ext cx="590" cy="308"/>
            </a:xfrm>
            <a:custGeom>
              <a:avLst/>
              <a:gdLst>
                <a:gd name="T0" fmla="*/ 0 w 2361"/>
                <a:gd name="T1" fmla="*/ 1230 h 1231"/>
                <a:gd name="T2" fmla="*/ 0 w 2361"/>
                <a:gd name="T3" fmla="*/ 564 h 1231"/>
                <a:gd name="T4" fmla="*/ 667 w 2361"/>
                <a:gd name="T5" fmla="*/ 0 h 1231"/>
                <a:gd name="T6" fmla="*/ 1299 w 2361"/>
                <a:gd name="T7" fmla="*/ 532 h 1231"/>
                <a:gd name="T8" fmla="*/ 2361 w 2361"/>
                <a:gd name="T9" fmla="*/ 532 h 1231"/>
                <a:gd name="T10" fmla="*/ 2361 w 2361"/>
                <a:gd name="T11" fmla="*/ 1231 h 1231"/>
                <a:gd name="T12" fmla="*/ 35 w 2361"/>
                <a:gd name="T13" fmla="*/ 1231 h 1231"/>
                <a:gd name="T14" fmla="*/ 0 w 2361"/>
                <a:gd name="T15" fmla="*/ 123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1" h="1231">
                  <a:moveTo>
                    <a:pt x="0" y="1230"/>
                  </a:moveTo>
                  <a:lnTo>
                    <a:pt x="0" y="564"/>
                  </a:lnTo>
                  <a:lnTo>
                    <a:pt x="667" y="0"/>
                  </a:lnTo>
                  <a:lnTo>
                    <a:pt x="1299" y="532"/>
                  </a:lnTo>
                  <a:lnTo>
                    <a:pt x="2361" y="532"/>
                  </a:lnTo>
                  <a:lnTo>
                    <a:pt x="2361" y="1231"/>
                  </a:lnTo>
                  <a:lnTo>
                    <a:pt x="35" y="1231"/>
                  </a:lnTo>
                  <a:lnTo>
                    <a:pt x="0" y="123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133" y="3010"/>
              <a:ext cx="65" cy="68"/>
            </a:xfrm>
            <a:prstGeom prst="rect">
              <a:avLst/>
            </a:prstGeom>
            <a:solidFill>
              <a:srgbClr val="C2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204" y="3108"/>
              <a:ext cx="83" cy="93"/>
            </a:xfrm>
            <a:prstGeom prst="rect">
              <a:avLst/>
            </a:prstGeom>
            <a:solidFill>
              <a:srgbClr val="C2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459" y="3108"/>
              <a:ext cx="83" cy="93"/>
            </a:xfrm>
            <a:prstGeom prst="rect">
              <a:avLst/>
            </a:prstGeom>
            <a:solidFill>
              <a:srgbClr val="C2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352" y="3107"/>
              <a:ext cx="69" cy="154"/>
            </a:xfrm>
            <a:prstGeom prst="rect">
              <a:avLst/>
            </a:pr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352" y="3107"/>
              <a:ext cx="69" cy="154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042" y="3111"/>
              <a:ext cx="84" cy="92"/>
            </a:xfrm>
            <a:prstGeom prst="rect">
              <a:avLst/>
            </a:prstGeom>
            <a:solidFill>
              <a:srgbClr val="C2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2962" y="2922"/>
              <a:ext cx="379" cy="166"/>
            </a:xfrm>
            <a:custGeom>
              <a:avLst/>
              <a:gdLst>
                <a:gd name="T0" fmla="*/ 76 w 1516"/>
                <a:gd name="T1" fmla="*/ 663 h 663"/>
                <a:gd name="T2" fmla="*/ 0 w 1516"/>
                <a:gd name="T3" fmla="*/ 663 h 663"/>
                <a:gd name="T4" fmla="*/ 784 w 1516"/>
                <a:gd name="T5" fmla="*/ 0 h 663"/>
                <a:gd name="T6" fmla="*/ 1516 w 1516"/>
                <a:gd name="T7" fmla="*/ 620 h 663"/>
                <a:gd name="T8" fmla="*/ 1430 w 1516"/>
                <a:gd name="T9" fmla="*/ 621 h 663"/>
                <a:gd name="T10" fmla="*/ 783 w 1516"/>
                <a:gd name="T11" fmla="*/ 71 h 663"/>
                <a:gd name="T12" fmla="*/ 76 w 1516"/>
                <a:gd name="T13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6" h="663">
                  <a:moveTo>
                    <a:pt x="76" y="663"/>
                  </a:moveTo>
                  <a:lnTo>
                    <a:pt x="0" y="663"/>
                  </a:lnTo>
                  <a:lnTo>
                    <a:pt x="784" y="0"/>
                  </a:lnTo>
                  <a:lnTo>
                    <a:pt x="1516" y="620"/>
                  </a:lnTo>
                  <a:lnTo>
                    <a:pt x="1430" y="621"/>
                  </a:lnTo>
                  <a:lnTo>
                    <a:pt x="783" y="71"/>
                  </a:lnTo>
                  <a:lnTo>
                    <a:pt x="76" y="663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962" y="2922"/>
              <a:ext cx="379" cy="166"/>
            </a:xfrm>
            <a:custGeom>
              <a:avLst/>
              <a:gdLst>
                <a:gd name="T0" fmla="*/ 76 w 1516"/>
                <a:gd name="T1" fmla="*/ 663 h 663"/>
                <a:gd name="T2" fmla="*/ 0 w 1516"/>
                <a:gd name="T3" fmla="*/ 663 h 663"/>
                <a:gd name="T4" fmla="*/ 784 w 1516"/>
                <a:gd name="T5" fmla="*/ 0 h 663"/>
                <a:gd name="T6" fmla="*/ 1516 w 1516"/>
                <a:gd name="T7" fmla="*/ 620 h 663"/>
                <a:gd name="T8" fmla="*/ 1430 w 1516"/>
                <a:gd name="T9" fmla="*/ 621 h 663"/>
                <a:gd name="T10" fmla="*/ 783 w 1516"/>
                <a:gd name="T11" fmla="*/ 71 h 663"/>
                <a:gd name="T12" fmla="*/ 76 w 1516"/>
                <a:gd name="T13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6" h="663">
                  <a:moveTo>
                    <a:pt x="76" y="663"/>
                  </a:moveTo>
                  <a:lnTo>
                    <a:pt x="0" y="663"/>
                  </a:lnTo>
                  <a:lnTo>
                    <a:pt x="784" y="0"/>
                  </a:lnTo>
                  <a:lnTo>
                    <a:pt x="1516" y="620"/>
                  </a:lnTo>
                  <a:lnTo>
                    <a:pt x="1430" y="621"/>
                  </a:lnTo>
                  <a:lnTo>
                    <a:pt x="783" y="71"/>
                  </a:lnTo>
                  <a:lnTo>
                    <a:pt x="76" y="663"/>
                  </a:lnTo>
                  <a:close/>
                </a:path>
              </a:pathLst>
            </a:custGeom>
            <a:noFill/>
            <a:ln w="6350">
              <a:solidFill>
                <a:srgbClr val="751B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810" y="3251"/>
              <a:ext cx="80" cy="57"/>
            </a:xfrm>
            <a:custGeom>
              <a:avLst/>
              <a:gdLst>
                <a:gd name="T0" fmla="*/ 251 w 318"/>
                <a:gd name="T1" fmla="*/ 225 h 225"/>
                <a:gd name="T2" fmla="*/ 267 w 318"/>
                <a:gd name="T3" fmla="*/ 225 h 225"/>
                <a:gd name="T4" fmla="*/ 285 w 318"/>
                <a:gd name="T5" fmla="*/ 217 h 225"/>
                <a:gd name="T6" fmla="*/ 293 w 318"/>
                <a:gd name="T7" fmla="*/ 209 h 225"/>
                <a:gd name="T8" fmla="*/ 310 w 318"/>
                <a:gd name="T9" fmla="*/ 200 h 225"/>
                <a:gd name="T10" fmla="*/ 318 w 318"/>
                <a:gd name="T11" fmla="*/ 184 h 225"/>
                <a:gd name="T12" fmla="*/ 318 w 318"/>
                <a:gd name="T13" fmla="*/ 158 h 225"/>
                <a:gd name="T14" fmla="*/ 318 w 318"/>
                <a:gd name="T15" fmla="*/ 142 h 225"/>
                <a:gd name="T16" fmla="*/ 310 w 318"/>
                <a:gd name="T17" fmla="*/ 126 h 225"/>
                <a:gd name="T18" fmla="*/ 301 w 318"/>
                <a:gd name="T19" fmla="*/ 101 h 225"/>
                <a:gd name="T20" fmla="*/ 293 w 318"/>
                <a:gd name="T21" fmla="*/ 83 h 225"/>
                <a:gd name="T22" fmla="*/ 285 w 318"/>
                <a:gd name="T23" fmla="*/ 58 h 225"/>
                <a:gd name="T24" fmla="*/ 276 w 318"/>
                <a:gd name="T25" fmla="*/ 51 h 225"/>
                <a:gd name="T26" fmla="*/ 267 w 318"/>
                <a:gd name="T27" fmla="*/ 33 h 225"/>
                <a:gd name="T28" fmla="*/ 242 w 318"/>
                <a:gd name="T29" fmla="*/ 17 h 225"/>
                <a:gd name="T30" fmla="*/ 226 w 318"/>
                <a:gd name="T31" fmla="*/ 8 h 225"/>
                <a:gd name="T32" fmla="*/ 210 w 318"/>
                <a:gd name="T33" fmla="*/ 0 h 225"/>
                <a:gd name="T34" fmla="*/ 185 w 318"/>
                <a:gd name="T35" fmla="*/ 0 h 225"/>
                <a:gd name="T36" fmla="*/ 160 w 318"/>
                <a:gd name="T37" fmla="*/ 0 h 225"/>
                <a:gd name="T38" fmla="*/ 143 w 318"/>
                <a:gd name="T39" fmla="*/ 8 h 225"/>
                <a:gd name="T40" fmla="*/ 118 w 318"/>
                <a:gd name="T41" fmla="*/ 17 h 225"/>
                <a:gd name="T42" fmla="*/ 101 w 318"/>
                <a:gd name="T43" fmla="*/ 25 h 225"/>
                <a:gd name="T44" fmla="*/ 84 w 318"/>
                <a:gd name="T45" fmla="*/ 42 h 225"/>
                <a:gd name="T46" fmla="*/ 68 w 318"/>
                <a:gd name="T47" fmla="*/ 58 h 225"/>
                <a:gd name="T48" fmla="*/ 43 w 318"/>
                <a:gd name="T49" fmla="*/ 76 h 225"/>
                <a:gd name="T50" fmla="*/ 34 w 318"/>
                <a:gd name="T51" fmla="*/ 92 h 225"/>
                <a:gd name="T52" fmla="*/ 18 w 318"/>
                <a:gd name="T53" fmla="*/ 108 h 225"/>
                <a:gd name="T54" fmla="*/ 9 w 318"/>
                <a:gd name="T55" fmla="*/ 133 h 225"/>
                <a:gd name="T56" fmla="*/ 0 w 318"/>
                <a:gd name="T57" fmla="*/ 151 h 225"/>
                <a:gd name="T58" fmla="*/ 251 w 318"/>
                <a:gd name="T5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8" h="225">
                  <a:moveTo>
                    <a:pt x="251" y="225"/>
                  </a:moveTo>
                  <a:lnTo>
                    <a:pt x="267" y="225"/>
                  </a:lnTo>
                  <a:lnTo>
                    <a:pt x="285" y="217"/>
                  </a:lnTo>
                  <a:lnTo>
                    <a:pt x="293" y="209"/>
                  </a:lnTo>
                  <a:lnTo>
                    <a:pt x="310" y="200"/>
                  </a:lnTo>
                  <a:lnTo>
                    <a:pt x="318" y="184"/>
                  </a:lnTo>
                  <a:lnTo>
                    <a:pt x="318" y="158"/>
                  </a:lnTo>
                  <a:lnTo>
                    <a:pt x="318" y="142"/>
                  </a:lnTo>
                  <a:lnTo>
                    <a:pt x="310" y="126"/>
                  </a:lnTo>
                  <a:lnTo>
                    <a:pt x="301" y="101"/>
                  </a:lnTo>
                  <a:lnTo>
                    <a:pt x="293" y="83"/>
                  </a:lnTo>
                  <a:lnTo>
                    <a:pt x="285" y="58"/>
                  </a:lnTo>
                  <a:lnTo>
                    <a:pt x="276" y="51"/>
                  </a:lnTo>
                  <a:lnTo>
                    <a:pt x="267" y="33"/>
                  </a:lnTo>
                  <a:lnTo>
                    <a:pt x="242" y="17"/>
                  </a:lnTo>
                  <a:lnTo>
                    <a:pt x="226" y="8"/>
                  </a:lnTo>
                  <a:lnTo>
                    <a:pt x="210" y="0"/>
                  </a:lnTo>
                  <a:lnTo>
                    <a:pt x="185" y="0"/>
                  </a:lnTo>
                  <a:lnTo>
                    <a:pt x="160" y="0"/>
                  </a:lnTo>
                  <a:lnTo>
                    <a:pt x="143" y="8"/>
                  </a:lnTo>
                  <a:lnTo>
                    <a:pt x="118" y="17"/>
                  </a:lnTo>
                  <a:lnTo>
                    <a:pt x="101" y="25"/>
                  </a:lnTo>
                  <a:lnTo>
                    <a:pt x="84" y="42"/>
                  </a:lnTo>
                  <a:lnTo>
                    <a:pt x="68" y="58"/>
                  </a:lnTo>
                  <a:lnTo>
                    <a:pt x="43" y="76"/>
                  </a:lnTo>
                  <a:lnTo>
                    <a:pt x="34" y="92"/>
                  </a:lnTo>
                  <a:lnTo>
                    <a:pt x="18" y="108"/>
                  </a:lnTo>
                  <a:lnTo>
                    <a:pt x="9" y="133"/>
                  </a:lnTo>
                  <a:lnTo>
                    <a:pt x="0" y="151"/>
                  </a:lnTo>
                  <a:lnTo>
                    <a:pt x="251" y="225"/>
                  </a:lnTo>
                  <a:close/>
                </a:path>
              </a:pathLst>
            </a:custGeom>
            <a:solidFill>
              <a:srgbClr val="232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3808" y="3251"/>
              <a:ext cx="82" cy="57"/>
            </a:xfrm>
            <a:custGeom>
              <a:avLst/>
              <a:gdLst>
                <a:gd name="T0" fmla="*/ 258 w 325"/>
                <a:gd name="T1" fmla="*/ 225 h 225"/>
                <a:gd name="T2" fmla="*/ 283 w 325"/>
                <a:gd name="T3" fmla="*/ 225 h 225"/>
                <a:gd name="T4" fmla="*/ 292 w 325"/>
                <a:gd name="T5" fmla="*/ 225 h 225"/>
                <a:gd name="T6" fmla="*/ 308 w 325"/>
                <a:gd name="T7" fmla="*/ 209 h 225"/>
                <a:gd name="T8" fmla="*/ 317 w 325"/>
                <a:gd name="T9" fmla="*/ 200 h 225"/>
                <a:gd name="T10" fmla="*/ 325 w 325"/>
                <a:gd name="T11" fmla="*/ 184 h 225"/>
                <a:gd name="T12" fmla="*/ 325 w 325"/>
                <a:gd name="T13" fmla="*/ 167 h 225"/>
                <a:gd name="T14" fmla="*/ 325 w 325"/>
                <a:gd name="T15" fmla="*/ 142 h 225"/>
                <a:gd name="T16" fmla="*/ 317 w 325"/>
                <a:gd name="T17" fmla="*/ 126 h 225"/>
                <a:gd name="T18" fmla="*/ 317 w 325"/>
                <a:gd name="T19" fmla="*/ 101 h 225"/>
                <a:gd name="T20" fmla="*/ 308 w 325"/>
                <a:gd name="T21" fmla="*/ 76 h 225"/>
                <a:gd name="T22" fmla="*/ 300 w 325"/>
                <a:gd name="T23" fmla="*/ 58 h 225"/>
                <a:gd name="T24" fmla="*/ 292 w 325"/>
                <a:gd name="T25" fmla="*/ 51 h 225"/>
                <a:gd name="T26" fmla="*/ 274 w 325"/>
                <a:gd name="T27" fmla="*/ 33 h 225"/>
                <a:gd name="T28" fmla="*/ 267 w 325"/>
                <a:gd name="T29" fmla="*/ 25 h 225"/>
                <a:gd name="T30" fmla="*/ 249 w 325"/>
                <a:gd name="T31" fmla="*/ 8 h 225"/>
                <a:gd name="T32" fmla="*/ 233 w 325"/>
                <a:gd name="T33" fmla="*/ 8 h 225"/>
                <a:gd name="T34" fmla="*/ 224 w 325"/>
                <a:gd name="T35" fmla="*/ 0 h 225"/>
                <a:gd name="T36" fmla="*/ 208 w 325"/>
                <a:gd name="T37" fmla="*/ 0 h 225"/>
                <a:gd name="T38" fmla="*/ 192 w 325"/>
                <a:gd name="T39" fmla="*/ 0 h 225"/>
                <a:gd name="T40" fmla="*/ 174 w 325"/>
                <a:gd name="T41" fmla="*/ 0 h 225"/>
                <a:gd name="T42" fmla="*/ 141 w 325"/>
                <a:gd name="T43" fmla="*/ 8 h 225"/>
                <a:gd name="T44" fmla="*/ 125 w 325"/>
                <a:gd name="T45" fmla="*/ 17 h 225"/>
                <a:gd name="T46" fmla="*/ 91 w 325"/>
                <a:gd name="T47" fmla="*/ 33 h 225"/>
                <a:gd name="T48" fmla="*/ 75 w 325"/>
                <a:gd name="T49" fmla="*/ 51 h 225"/>
                <a:gd name="T50" fmla="*/ 50 w 325"/>
                <a:gd name="T51" fmla="*/ 76 h 225"/>
                <a:gd name="T52" fmla="*/ 32 w 325"/>
                <a:gd name="T53" fmla="*/ 101 h 225"/>
                <a:gd name="T54" fmla="*/ 16 w 325"/>
                <a:gd name="T55" fmla="*/ 126 h 225"/>
                <a:gd name="T56" fmla="*/ 0 w 325"/>
                <a:gd name="T57" fmla="*/ 151 h 225"/>
                <a:gd name="T58" fmla="*/ 7 w 325"/>
                <a:gd name="T59" fmla="*/ 151 h 225"/>
                <a:gd name="T60" fmla="*/ 258 w 325"/>
                <a:gd name="T61" fmla="*/ 225 h 225"/>
                <a:gd name="T62" fmla="*/ 7 w 325"/>
                <a:gd name="T63" fmla="*/ 151 h 225"/>
                <a:gd name="T64" fmla="*/ 25 w 325"/>
                <a:gd name="T65" fmla="*/ 126 h 225"/>
                <a:gd name="T66" fmla="*/ 32 w 325"/>
                <a:gd name="T67" fmla="*/ 108 h 225"/>
                <a:gd name="T68" fmla="*/ 50 w 325"/>
                <a:gd name="T69" fmla="*/ 83 h 225"/>
                <a:gd name="T70" fmla="*/ 75 w 325"/>
                <a:gd name="T71" fmla="*/ 58 h 225"/>
                <a:gd name="T72" fmla="*/ 91 w 325"/>
                <a:gd name="T73" fmla="*/ 42 h 225"/>
                <a:gd name="T74" fmla="*/ 116 w 325"/>
                <a:gd name="T75" fmla="*/ 25 h 225"/>
                <a:gd name="T76" fmla="*/ 141 w 325"/>
                <a:gd name="T77" fmla="*/ 17 h 225"/>
                <a:gd name="T78" fmla="*/ 174 w 325"/>
                <a:gd name="T79" fmla="*/ 8 h 225"/>
                <a:gd name="T80" fmla="*/ 192 w 325"/>
                <a:gd name="T81" fmla="*/ 8 h 225"/>
                <a:gd name="T82" fmla="*/ 199 w 325"/>
                <a:gd name="T83" fmla="*/ 8 h 225"/>
                <a:gd name="T84" fmla="*/ 217 w 325"/>
                <a:gd name="T85" fmla="*/ 8 h 225"/>
                <a:gd name="T86" fmla="*/ 233 w 325"/>
                <a:gd name="T87" fmla="*/ 8 h 225"/>
                <a:gd name="T88" fmla="*/ 249 w 325"/>
                <a:gd name="T89" fmla="*/ 17 h 225"/>
                <a:gd name="T90" fmla="*/ 267 w 325"/>
                <a:gd name="T91" fmla="*/ 25 h 225"/>
                <a:gd name="T92" fmla="*/ 274 w 325"/>
                <a:gd name="T93" fmla="*/ 42 h 225"/>
                <a:gd name="T94" fmla="*/ 283 w 325"/>
                <a:gd name="T95" fmla="*/ 51 h 225"/>
                <a:gd name="T96" fmla="*/ 292 w 325"/>
                <a:gd name="T97" fmla="*/ 67 h 225"/>
                <a:gd name="T98" fmla="*/ 300 w 325"/>
                <a:gd name="T99" fmla="*/ 83 h 225"/>
                <a:gd name="T100" fmla="*/ 317 w 325"/>
                <a:gd name="T101" fmla="*/ 126 h 225"/>
                <a:gd name="T102" fmla="*/ 317 w 325"/>
                <a:gd name="T103" fmla="*/ 142 h 225"/>
                <a:gd name="T104" fmla="*/ 317 w 325"/>
                <a:gd name="T105" fmla="*/ 158 h 225"/>
                <a:gd name="T106" fmla="*/ 317 w 325"/>
                <a:gd name="T107" fmla="*/ 184 h 225"/>
                <a:gd name="T108" fmla="*/ 317 w 325"/>
                <a:gd name="T109" fmla="*/ 200 h 225"/>
                <a:gd name="T110" fmla="*/ 300 w 325"/>
                <a:gd name="T111" fmla="*/ 209 h 225"/>
                <a:gd name="T112" fmla="*/ 292 w 325"/>
                <a:gd name="T113" fmla="*/ 217 h 225"/>
                <a:gd name="T114" fmla="*/ 274 w 325"/>
                <a:gd name="T115" fmla="*/ 217 h 225"/>
                <a:gd name="T116" fmla="*/ 258 w 325"/>
                <a:gd name="T117" fmla="*/ 217 h 225"/>
                <a:gd name="T118" fmla="*/ 7 w 325"/>
                <a:gd name="T119" fmla="*/ 15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25">
                  <a:moveTo>
                    <a:pt x="258" y="225"/>
                  </a:moveTo>
                  <a:lnTo>
                    <a:pt x="283" y="225"/>
                  </a:lnTo>
                  <a:lnTo>
                    <a:pt x="292" y="225"/>
                  </a:lnTo>
                  <a:lnTo>
                    <a:pt x="308" y="209"/>
                  </a:lnTo>
                  <a:lnTo>
                    <a:pt x="317" y="200"/>
                  </a:lnTo>
                  <a:lnTo>
                    <a:pt x="325" y="184"/>
                  </a:lnTo>
                  <a:lnTo>
                    <a:pt x="325" y="167"/>
                  </a:lnTo>
                  <a:lnTo>
                    <a:pt x="325" y="142"/>
                  </a:lnTo>
                  <a:lnTo>
                    <a:pt x="317" y="126"/>
                  </a:lnTo>
                  <a:lnTo>
                    <a:pt x="317" y="101"/>
                  </a:lnTo>
                  <a:lnTo>
                    <a:pt x="308" y="76"/>
                  </a:lnTo>
                  <a:lnTo>
                    <a:pt x="300" y="58"/>
                  </a:lnTo>
                  <a:lnTo>
                    <a:pt x="292" y="51"/>
                  </a:lnTo>
                  <a:lnTo>
                    <a:pt x="274" y="33"/>
                  </a:lnTo>
                  <a:lnTo>
                    <a:pt x="267" y="25"/>
                  </a:lnTo>
                  <a:lnTo>
                    <a:pt x="249" y="8"/>
                  </a:lnTo>
                  <a:lnTo>
                    <a:pt x="233" y="8"/>
                  </a:lnTo>
                  <a:lnTo>
                    <a:pt x="224" y="0"/>
                  </a:lnTo>
                  <a:lnTo>
                    <a:pt x="208" y="0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41" y="8"/>
                  </a:lnTo>
                  <a:lnTo>
                    <a:pt x="125" y="17"/>
                  </a:lnTo>
                  <a:lnTo>
                    <a:pt x="91" y="33"/>
                  </a:lnTo>
                  <a:lnTo>
                    <a:pt x="75" y="51"/>
                  </a:lnTo>
                  <a:lnTo>
                    <a:pt x="50" y="76"/>
                  </a:lnTo>
                  <a:lnTo>
                    <a:pt x="32" y="101"/>
                  </a:lnTo>
                  <a:lnTo>
                    <a:pt x="16" y="126"/>
                  </a:lnTo>
                  <a:lnTo>
                    <a:pt x="0" y="151"/>
                  </a:lnTo>
                  <a:lnTo>
                    <a:pt x="7" y="151"/>
                  </a:lnTo>
                  <a:lnTo>
                    <a:pt x="258" y="225"/>
                  </a:lnTo>
                  <a:close/>
                  <a:moveTo>
                    <a:pt x="7" y="151"/>
                  </a:moveTo>
                  <a:lnTo>
                    <a:pt x="25" y="126"/>
                  </a:lnTo>
                  <a:lnTo>
                    <a:pt x="32" y="108"/>
                  </a:lnTo>
                  <a:lnTo>
                    <a:pt x="50" y="83"/>
                  </a:lnTo>
                  <a:lnTo>
                    <a:pt x="75" y="58"/>
                  </a:lnTo>
                  <a:lnTo>
                    <a:pt x="91" y="42"/>
                  </a:lnTo>
                  <a:lnTo>
                    <a:pt x="116" y="25"/>
                  </a:lnTo>
                  <a:lnTo>
                    <a:pt x="141" y="17"/>
                  </a:lnTo>
                  <a:lnTo>
                    <a:pt x="174" y="8"/>
                  </a:lnTo>
                  <a:lnTo>
                    <a:pt x="192" y="8"/>
                  </a:lnTo>
                  <a:lnTo>
                    <a:pt x="199" y="8"/>
                  </a:lnTo>
                  <a:lnTo>
                    <a:pt x="217" y="8"/>
                  </a:lnTo>
                  <a:lnTo>
                    <a:pt x="233" y="8"/>
                  </a:lnTo>
                  <a:lnTo>
                    <a:pt x="249" y="17"/>
                  </a:lnTo>
                  <a:lnTo>
                    <a:pt x="267" y="25"/>
                  </a:lnTo>
                  <a:lnTo>
                    <a:pt x="274" y="42"/>
                  </a:lnTo>
                  <a:lnTo>
                    <a:pt x="283" y="51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17" y="126"/>
                  </a:lnTo>
                  <a:lnTo>
                    <a:pt x="317" y="142"/>
                  </a:lnTo>
                  <a:lnTo>
                    <a:pt x="317" y="158"/>
                  </a:lnTo>
                  <a:lnTo>
                    <a:pt x="317" y="184"/>
                  </a:lnTo>
                  <a:lnTo>
                    <a:pt x="317" y="200"/>
                  </a:lnTo>
                  <a:lnTo>
                    <a:pt x="300" y="209"/>
                  </a:lnTo>
                  <a:lnTo>
                    <a:pt x="292" y="217"/>
                  </a:lnTo>
                  <a:lnTo>
                    <a:pt x="274" y="217"/>
                  </a:lnTo>
                  <a:lnTo>
                    <a:pt x="258" y="217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497" y="3295"/>
              <a:ext cx="46" cy="81"/>
            </a:xfrm>
            <a:custGeom>
              <a:avLst/>
              <a:gdLst>
                <a:gd name="T0" fmla="*/ 0 w 183"/>
                <a:gd name="T1" fmla="*/ 158 h 325"/>
                <a:gd name="T2" fmla="*/ 0 w 183"/>
                <a:gd name="T3" fmla="*/ 192 h 325"/>
                <a:gd name="T4" fmla="*/ 9 w 183"/>
                <a:gd name="T5" fmla="*/ 224 h 325"/>
                <a:gd name="T6" fmla="*/ 16 w 183"/>
                <a:gd name="T7" fmla="*/ 250 h 325"/>
                <a:gd name="T8" fmla="*/ 25 w 183"/>
                <a:gd name="T9" fmla="*/ 275 h 325"/>
                <a:gd name="T10" fmla="*/ 41 w 183"/>
                <a:gd name="T11" fmla="*/ 291 h 325"/>
                <a:gd name="T12" fmla="*/ 50 w 183"/>
                <a:gd name="T13" fmla="*/ 307 h 325"/>
                <a:gd name="T14" fmla="*/ 66 w 183"/>
                <a:gd name="T15" fmla="*/ 316 h 325"/>
                <a:gd name="T16" fmla="*/ 83 w 183"/>
                <a:gd name="T17" fmla="*/ 325 h 325"/>
                <a:gd name="T18" fmla="*/ 117 w 183"/>
                <a:gd name="T19" fmla="*/ 325 h 325"/>
                <a:gd name="T20" fmla="*/ 133 w 183"/>
                <a:gd name="T21" fmla="*/ 316 h 325"/>
                <a:gd name="T22" fmla="*/ 150 w 183"/>
                <a:gd name="T23" fmla="*/ 316 h 325"/>
                <a:gd name="T24" fmla="*/ 167 w 183"/>
                <a:gd name="T25" fmla="*/ 307 h 325"/>
                <a:gd name="T26" fmla="*/ 174 w 183"/>
                <a:gd name="T27" fmla="*/ 300 h 325"/>
                <a:gd name="T28" fmla="*/ 183 w 183"/>
                <a:gd name="T29" fmla="*/ 291 h 325"/>
                <a:gd name="T30" fmla="*/ 183 w 183"/>
                <a:gd name="T31" fmla="*/ 283 h 325"/>
                <a:gd name="T32" fmla="*/ 183 w 183"/>
                <a:gd name="T33" fmla="*/ 275 h 325"/>
                <a:gd name="T34" fmla="*/ 183 w 183"/>
                <a:gd name="T35" fmla="*/ 250 h 325"/>
                <a:gd name="T36" fmla="*/ 183 w 183"/>
                <a:gd name="T37" fmla="*/ 224 h 325"/>
                <a:gd name="T38" fmla="*/ 174 w 183"/>
                <a:gd name="T39" fmla="*/ 192 h 325"/>
                <a:gd name="T40" fmla="*/ 174 w 183"/>
                <a:gd name="T41" fmla="*/ 158 h 325"/>
                <a:gd name="T42" fmla="*/ 174 w 183"/>
                <a:gd name="T43" fmla="*/ 124 h 325"/>
                <a:gd name="T44" fmla="*/ 174 w 183"/>
                <a:gd name="T45" fmla="*/ 99 h 325"/>
                <a:gd name="T46" fmla="*/ 183 w 183"/>
                <a:gd name="T47" fmla="*/ 66 h 325"/>
                <a:gd name="T48" fmla="*/ 183 w 183"/>
                <a:gd name="T49" fmla="*/ 49 h 325"/>
                <a:gd name="T50" fmla="*/ 183 w 183"/>
                <a:gd name="T51" fmla="*/ 33 h 325"/>
                <a:gd name="T52" fmla="*/ 174 w 183"/>
                <a:gd name="T53" fmla="*/ 24 h 325"/>
                <a:gd name="T54" fmla="*/ 174 w 183"/>
                <a:gd name="T55" fmla="*/ 16 h 325"/>
                <a:gd name="T56" fmla="*/ 158 w 183"/>
                <a:gd name="T57" fmla="*/ 8 h 325"/>
                <a:gd name="T58" fmla="*/ 150 w 183"/>
                <a:gd name="T59" fmla="*/ 8 h 325"/>
                <a:gd name="T60" fmla="*/ 133 w 183"/>
                <a:gd name="T61" fmla="*/ 0 h 325"/>
                <a:gd name="T62" fmla="*/ 108 w 183"/>
                <a:gd name="T63" fmla="*/ 0 h 325"/>
                <a:gd name="T64" fmla="*/ 83 w 183"/>
                <a:gd name="T65" fmla="*/ 0 h 325"/>
                <a:gd name="T66" fmla="*/ 66 w 183"/>
                <a:gd name="T67" fmla="*/ 0 h 325"/>
                <a:gd name="T68" fmla="*/ 50 w 183"/>
                <a:gd name="T69" fmla="*/ 8 h 325"/>
                <a:gd name="T70" fmla="*/ 41 w 183"/>
                <a:gd name="T71" fmla="*/ 24 h 325"/>
                <a:gd name="T72" fmla="*/ 25 w 183"/>
                <a:gd name="T73" fmla="*/ 49 h 325"/>
                <a:gd name="T74" fmla="*/ 16 w 183"/>
                <a:gd name="T75" fmla="*/ 66 h 325"/>
                <a:gd name="T76" fmla="*/ 9 w 183"/>
                <a:gd name="T77" fmla="*/ 99 h 325"/>
                <a:gd name="T78" fmla="*/ 0 w 183"/>
                <a:gd name="T79" fmla="*/ 124 h 325"/>
                <a:gd name="T80" fmla="*/ 0 w 183"/>
                <a:gd name="T81" fmla="*/ 1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" h="325">
                  <a:moveTo>
                    <a:pt x="0" y="158"/>
                  </a:moveTo>
                  <a:lnTo>
                    <a:pt x="0" y="192"/>
                  </a:lnTo>
                  <a:lnTo>
                    <a:pt x="9" y="224"/>
                  </a:lnTo>
                  <a:lnTo>
                    <a:pt x="16" y="250"/>
                  </a:lnTo>
                  <a:lnTo>
                    <a:pt x="25" y="275"/>
                  </a:lnTo>
                  <a:lnTo>
                    <a:pt x="41" y="291"/>
                  </a:lnTo>
                  <a:lnTo>
                    <a:pt x="50" y="307"/>
                  </a:lnTo>
                  <a:lnTo>
                    <a:pt x="66" y="316"/>
                  </a:lnTo>
                  <a:lnTo>
                    <a:pt x="83" y="325"/>
                  </a:lnTo>
                  <a:lnTo>
                    <a:pt x="117" y="325"/>
                  </a:lnTo>
                  <a:lnTo>
                    <a:pt x="133" y="316"/>
                  </a:lnTo>
                  <a:lnTo>
                    <a:pt x="150" y="316"/>
                  </a:lnTo>
                  <a:lnTo>
                    <a:pt x="167" y="307"/>
                  </a:lnTo>
                  <a:lnTo>
                    <a:pt x="174" y="300"/>
                  </a:lnTo>
                  <a:lnTo>
                    <a:pt x="183" y="291"/>
                  </a:lnTo>
                  <a:lnTo>
                    <a:pt x="183" y="283"/>
                  </a:lnTo>
                  <a:lnTo>
                    <a:pt x="183" y="275"/>
                  </a:lnTo>
                  <a:lnTo>
                    <a:pt x="183" y="250"/>
                  </a:lnTo>
                  <a:lnTo>
                    <a:pt x="183" y="224"/>
                  </a:lnTo>
                  <a:lnTo>
                    <a:pt x="174" y="192"/>
                  </a:lnTo>
                  <a:lnTo>
                    <a:pt x="174" y="158"/>
                  </a:lnTo>
                  <a:lnTo>
                    <a:pt x="174" y="124"/>
                  </a:lnTo>
                  <a:lnTo>
                    <a:pt x="174" y="99"/>
                  </a:lnTo>
                  <a:lnTo>
                    <a:pt x="183" y="66"/>
                  </a:lnTo>
                  <a:lnTo>
                    <a:pt x="183" y="49"/>
                  </a:lnTo>
                  <a:lnTo>
                    <a:pt x="183" y="33"/>
                  </a:lnTo>
                  <a:lnTo>
                    <a:pt x="174" y="24"/>
                  </a:lnTo>
                  <a:lnTo>
                    <a:pt x="174" y="16"/>
                  </a:lnTo>
                  <a:lnTo>
                    <a:pt x="158" y="8"/>
                  </a:lnTo>
                  <a:lnTo>
                    <a:pt x="150" y="8"/>
                  </a:lnTo>
                  <a:lnTo>
                    <a:pt x="133" y="0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66" y="0"/>
                  </a:lnTo>
                  <a:lnTo>
                    <a:pt x="50" y="8"/>
                  </a:lnTo>
                  <a:lnTo>
                    <a:pt x="41" y="24"/>
                  </a:lnTo>
                  <a:lnTo>
                    <a:pt x="25" y="49"/>
                  </a:lnTo>
                  <a:lnTo>
                    <a:pt x="16" y="66"/>
                  </a:lnTo>
                  <a:lnTo>
                    <a:pt x="9" y="99"/>
                  </a:lnTo>
                  <a:lnTo>
                    <a:pt x="0" y="12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2A2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3497" y="3295"/>
              <a:ext cx="48" cy="81"/>
            </a:xfrm>
            <a:custGeom>
              <a:avLst/>
              <a:gdLst>
                <a:gd name="T0" fmla="*/ 0 w 192"/>
                <a:gd name="T1" fmla="*/ 192 h 325"/>
                <a:gd name="T2" fmla="*/ 16 w 192"/>
                <a:gd name="T3" fmla="*/ 250 h 325"/>
                <a:gd name="T4" fmla="*/ 34 w 192"/>
                <a:gd name="T5" fmla="*/ 300 h 325"/>
                <a:gd name="T6" fmla="*/ 66 w 192"/>
                <a:gd name="T7" fmla="*/ 325 h 325"/>
                <a:gd name="T8" fmla="*/ 125 w 192"/>
                <a:gd name="T9" fmla="*/ 325 h 325"/>
                <a:gd name="T10" fmla="*/ 167 w 192"/>
                <a:gd name="T11" fmla="*/ 307 h 325"/>
                <a:gd name="T12" fmla="*/ 183 w 192"/>
                <a:gd name="T13" fmla="*/ 291 h 325"/>
                <a:gd name="T14" fmla="*/ 192 w 192"/>
                <a:gd name="T15" fmla="*/ 266 h 325"/>
                <a:gd name="T16" fmla="*/ 183 w 192"/>
                <a:gd name="T17" fmla="*/ 224 h 325"/>
                <a:gd name="T18" fmla="*/ 174 w 192"/>
                <a:gd name="T19" fmla="*/ 158 h 325"/>
                <a:gd name="T20" fmla="*/ 183 w 192"/>
                <a:gd name="T21" fmla="*/ 99 h 325"/>
                <a:gd name="T22" fmla="*/ 183 w 192"/>
                <a:gd name="T23" fmla="*/ 58 h 325"/>
                <a:gd name="T24" fmla="*/ 183 w 192"/>
                <a:gd name="T25" fmla="*/ 24 h 325"/>
                <a:gd name="T26" fmla="*/ 167 w 192"/>
                <a:gd name="T27" fmla="*/ 8 h 325"/>
                <a:gd name="T28" fmla="*/ 117 w 192"/>
                <a:gd name="T29" fmla="*/ 0 h 325"/>
                <a:gd name="T30" fmla="*/ 66 w 192"/>
                <a:gd name="T31" fmla="*/ 0 h 325"/>
                <a:gd name="T32" fmla="*/ 34 w 192"/>
                <a:gd name="T33" fmla="*/ 24 h 325"/>
                <a:gd name="T34" fmla="*/ 16 w 192"/>
                <a:gd name="T35" fmla="*/ 66 h 325"/>
                <a:gd name="T36" fmla="*/ 0 w 192"/>
                <a:gd name="T37" fmla="*/ 124 h 325"/>
                <a:gd name="T38" fmla="*/ 83 w 192"/>
                <a:gd name="T39" fmla="*/ 0 h 325"/>
                <a:gd name="T40" fmla="*/ 142 w 192"/>
                <a:gd name="T41" fmla="*/ 8 h 325"/>
                <a:gd name="T42" fmla="*/ 174 w 192"/>
                <a:gd name="T43" fmla="*/ 24 h 325"/>
                <a:gd name="T44" fmla="*/ 183 w 192"/>
                <a:gd name="T45" fmla="*/ 58 h 325"/>
                <a:gd name="T46" fmla="*/ 174 w 192"/>
                <a:gd name="T47" fmla="*/ 99 h 325"/>
                <a:gd name="T48" fmla="*/ 167 w 192"/>
                <a:gd name="T49" fmla="*/ 158 h 325"/>
                <a:gd name="T50" fmla="*/ 174 w 192"/>
                <a:gd name="T51" fmla="*/ 224 h 325"/>
                <a:gd name="T52" fmla="*/ 183 w 192"/>
                <a:gd name="T53" fmla="*/ 266 h 325"/>
                <a:gd name="T54" fmla="*/ 174 w 192"/>
                <a:gd name="T55" fmla="*/ 291 h 325"/>
                <a:gd name="T56" fmla="*/ 142 w 192"/>
                <a:gd name="T57" fmla="*/ 316 h 325"/>
                <a:gd name="T58" fmla="*/ 83 w 192"/>
                <a:gd name="T59" fmla="*/ 316 h 325"/>
                <a:gd name="T60" fmla="*/ 50 w 192"/>
                <a:gd name="T61" fmla="*/ 307 h 325"/>
                <a:gd name="T62" fmla="*/ 25 w 192"/>
                <a:gd name="T63" fmla="*/ 275 h 325"/>
                <a:gd name="T64" fmla="*/ 9 w 192"/>
                <a:gd name="T65" fmla="*/ 224 h 325"/>
                <a:gd name="T66" fmla="*/ 0 w 192"/>
                <a:gd name="T67" fmla="*/ 158 h 325"/>
                <a:gd name="T68" fmla="*/ 9 w 192"/>
                <a:gd name="T69" fmla="*/ 99 h 325"/>
                <a:gd name="T70" fmla="*/ 25 w 192"/>
                <a:gd name="T71" fmla="*/ 49 h 325"/>
                <a:gd name="T72" fmla="*/ 50 w 192"/>
                <a:gd name="T73" fmla="*/ 16 h 325"/>
                <a:gd name="T74" fmla="*/ 83 w 192"/>
                <a:gd name="T7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325">
                  <a:moveTo>
                    <a:pt x="0" y="158"/>
                  </a:moveTo>
                  <a:lnTo>
                    <a:pt x="0" y="192"/>
                  </a:lnTo>
                  <a:lnTo>
                    <a:pt x="0" y="224"/>
                  </a:lnTo>
                  <a:lnTo>
                    <a:pt x="16" y="250"/>
                  </a:lnTo>
                  <a:lnTo>
                    <a:pt x="25" y="283"/>
                  </a:lnTo>
                  <a:lnTo>
                    <a:pt x="34" y="300"/>
                  </a:lnTo>
                  <a:lnTo>
                    <a:pt x="50" y="316"/>
                  </a:lnTo>
                  <a:lnTo>
                    <a:pt x="66" y="325"/>
                  </a:lnTo>
                  <a:lnTo>
                    <a:pt x="83" y="325"/>
                  </a:lnTo>
                  <a:lnTo>
                    <a:pt x="125" y="325"/>
                  </a:lnTo>
                  <a:lnTo>
                    <a:pt x="150" y="316"/>
                  </a:lnTo>
                  <a:lnTo>
                    <a:pt x="167" y="307"/>
                  </a:lnTo>
                  <a:lnTo>
                    <a:pt x="183" y="300"/>
                  </a:lnTo>
                  <a:lnTo>
                    <a:pt x="183" y="291"/>
                  </a:lnTo>
                  <a:lnTo>
                    <a:pt x="183" y="283"/>
                  </a:lnTo>
                  <a:lnTo>
                    <a:pt x="192" y="266"/>
                  </a:lnTo>
                  <a:lnTo>
                    <a:pt x="183" y="250"/>
                  </a:lnTo>
                  <a:lnTo>
                    <a:pt x="183" y="224"/>
                  </a:lnTo>
                  <a:lnTo>
                    <a:pt x="174" y="192"/>
                  </a:lnTo>
                  <a:lnTo>
                    <a:pt x="174" y="158"/>
                  </a:lnTo>
                  <a:lnTo>
                    <a:pt x="174" y="124"/>
                  </a:lnTo>
                  <a:lnTo>
                    <a:pt x="183" y="99"/>
                  </a:lnTo>
                  <a:lnTo>
                    <a:pt x="183" y="74"/>
                  </a:lnTo>
                  <a:lnTo>
                    <a:pt x="183" y="58"/>
                  </a:lnTo>
                  <a:lnTo>
                    <a:pt x="183" y="33"/>
                  </a:lnTo>
                  <a:lnTo>
                    <a:pt x="183" y="24"/>
                  </a:lnTo>
                  <a:lnTo>
                    <a:pt x="174" y="24"/>
                  </a:lnTo>
                  <a:lnTo>
                    <a:pt x="167" y="8"/>
                  </a:lnTo>
                  <a:lnTo>
                    <a:pt x="142" y="0"/>
                  </a:lnTo>
                  <a:lnTo>
                    <a:pt x="117" y="0"/>
                  </a:lnTo>
                  <a:lnTo>
                    <a:pt x="83" y="0"/>
                  </a:lnTo>
                  <a:lnTo>
                    <a:pt x="66" y="0"/>
                  </a:lnTo>
                  <a:lnTo>
                    <a:pt x="50" y="8"/>
                  </a:lnTo>
                  <a:lnTo>
                    <a:pt x="34" y="24"/>
                  </a:lnTo>
                  <a:lnTo>
                    <a:pt x="25" y="41"/>
                  </a:lnTo>
                  <a:lnTo>
                    <a:pt x="16" y="66"/>
                  </a:lnTo>
                  <a:lnTo>
                    <a:pt x="0" y="99"/>
                  </a:lnTo>
                  <a:lnTo>
                    <a:pt x="0" y="124"/>
                  </a:lnTo>
                  <a:lnTo>
                    <a:pt x="0" y="158"/>
                  </a:lnTo>
                  <a:close/>
                  <a:moveTo>
                    <a:pt x="83" y="0"/>
                  </a:moveTo>
                  <a:lnTo>
                    <a:pt x="117" y="0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4"/>
                  </a:lnTo>
                  <a:lnTo>
                    <a:pt x="183" y="41"/>
                  </a:lnTo>
                  <a:lnTo>
                    <a:pt x="183" y="58"/>
                  </a:lnTo>
                  <a:lnTo>
                    <a:pt x="183" y="74"/>
                  </a:lnTo>
                  <a:lnTo>
                    <a:pt x="174" y="99"/>
                  </a:lnTo>
                  <a:lnTo>
                    <a:pt x="174" y="124"/>
                  </a:lnTo>
                  <a:lnTo>
                    <a:pt x="167" y="158"/>
                  </a:lnTo>
                  <a:lnTo>
                    <a:pt x="174" y="192"/>
                  </a:lnTo>
                  <a:lnTo>
                    <a:pt x="174" y="224"/>
                  </a:lnTo>
                  <a:lnTo>
                    <a:pt x="183" y="250"/>
                  </a:lnTo>
                  <a:lnTo>
                    <a:pt x="183" y="266"/>
                  </a:lnTo>
                  <a:lnTo>
                    <a:pt x="183" y="283"/>
                  </a:lnTo>
                  <a:lnTo>
                    <a:pt x="174" y="291"/>
                  </a:lnTo>
                  <a:lnTo>
                    <a:pt x="167" y="307"/>
                  </a:lnTo>
                  <a:lnTo>
                    <a:pt x="142" y="316"/>
                  </a:lnTo>
                  <a:lnTo>
                    <a:pt x="117" y="316"/>
                  </a:lnTo>
                  <a:lnTo>
                    <a:pt x="83" y="316"/>
                  </a:lnTo>
                  <a:lnTo>
                    <a:pt x="66" y="316"/>
                  </a:lnTo>
                  <a:lnTo>
                    <a:pt x="50" y="307"/>
                  </a:lnTo>
                  <a:lnTo>
                    <a:pt x="41" y="291"/>
                  </a:lnTo>
                  <a:lnTo>
                    <a:pt x="25" y="275"/>
                  </a:lnTo>
                  <a:lnTo>
                    <a:pt x="16" y="250"/>
                  </a:lnTo>
                  <a:lnTo>
                    <a:pt x="9" y="224"/>
                  </a:lnTo>
                  <a:lnTo>
                    <a:pt x="0" y="192"/>
                  </a:lnTo>
                  <a:lnTo>
                    <a:pt x="0" y="158"/>
                  </a:lnTo>
                  <a:lnTo>
                    <a:pt x="0" y="124"/>
                  </a:lnTo>
                  <a:lnTo>
                    <a:pt x="9" y="99"/>
                  </a:lnTo>
                  <a:lnTo>
                    <a:pt x="16" y="74"/>
                  </a:lnTo>
                  <a:lnTo>
                    <a:pt x="25" y="49"/>
                  </a:lnTo>
                  <a:lnTo>
                    <a:pt x="41" y="24"/>
                  </a:lnTo>
                  <a:lnTo>
                    <a:pt x="50" y="16"/>
                  </a:lnTo>
                  <a:lnTo>
                    <a:pt x="66" y="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3510" y="3295"/>
              <a:ext cx="44" cy="81"/>
            </a:xfrm>
            <a:custGeom>
              <a:avLst/>
              <a:gdLst>
                <a:gd name="T0" fmla="*/ 0 w 176"/>
                <a:gd name="T1" fmla="*/ 158 h 325"/>
                <a:gd name="T2" fmla="*/ 0 w 176"/>
                <a:gd name="T3" fmla="*/ 192 h 325"/>
                <a:gd name="T4" fmla="*/ 9 w 176"/>
                <a:gd name="T5" fmla="*/ 224 h 325"/>
                <a:gd name="T6" fmla="*/ 16 w 176"/>
                <a:gd name="T7" fmla="*/ 250 h 325"/>
                <a:gd name="T8" fmla="*/ 25 w 176"/>
                <a:gd name="T9" fmla="*/ 275 h 325"/>
                <a:gd name="T10" fmla="*/ 42 w 176"/>
                <a:gd name="T11" fmla="*/ 291 h 325"/>
                <a:gd name="T12" fmla="*/ 50 w 176"/>
                <a:gd name="T13" fmla="*/ 307 h 325"/>
                <a:gd name="T14" fmla="*/ 67 w 176"/>
                <a:gd name="T15" fmla="*/ 316 h 325"/>
                <a:gd name="T16" fmla="*/ 83 w 176"/>
                <a:gd name="T17" fmla="*/ 325 h 325"/>
                <a:gd name="T18" fmla="*/ 100 w 176"/>
                <a:gd name="T19" fmla="*/ 316 h 325"/>
                <a:gd name="T20" fmla="*/ 124 w 176"/>
                <a:gd name="T21" fmla="*/ 307 h 325"/>
                <a:gd name="T22" fmla="*/ 133 w 176"/>
                <a:gd name="T23" fmla="*/ 291 h 325"/>
                <a:gd name="T24" fmla="*/ 151 w 176"/>
                <a:gd name="T25" fmla="*/ 275 h 325"/>
                <a:gd name="T26" fmla="*/ 158 w 176"/>
                <a:gd name="T27" fmla="*/ 250 h 325"/>
                <a:gd name="T28" fmla="*/ 167 w 176"/>
                <a:gd name="T29" fmla="*/ 224 h 325"/>
                <a:gd name="T30" fmla="*/ 176 w 176"/>
                <a:gd name="T31" fmla="*/ 192 h 325"/>
                <a:gd name="T32" fmla="*/ 176 w 176"/>
                <a:gd name="T33" fmla="*/ 158 h 325"/>
                <a:gd name="T34" fmla="*/ 176 w 176"/>
                <a:gd name="T35" fmla="*/ 124 h 325"/>
                <a:gd name="T36" fmla="*/ 167 w 176"/>
                <a:gd name="T37" fmla="*/ 99 h 325"/>
                <a:gd name="T38" fmla="*/ 158 w 176"/>
                <a:gd name="T39" fmla="*/ 66 h 325"/>
                <a:gd name="T40" fmla="*/ 151 w 176"/>
                <a:gd name="T41" fmla="*/ 49 h 325"/>
                <a:gd name="T42" fmla="*/ 133 w 176"/>
                <a:gd name="T43" fmla="*/ 24 h 325"/>
                <a:gd name="T44" fmla="*/ 124 w 176"/>
                <a:gd name="T45" fmla="*/ 8 h 325"/>
                <a:gd name="T46" fmla="*/ 100 w 176"/>
                <a:gd name="T47" fmla="*/ 0 h 325"/>
                <a:gd name="T48" fmla="*/ 83 w 176"/>
                <a:gd name="T49" fmla="*/ 0 h 325"/>
                <a:gd name="T50" fmla="*/ 67 w 176"/>
                <a:gd name="T51" fmla="*/ 0 h 325"/>
                <a:gd name="T52" fmla="*/ 50 w 176"/>
                <a:gd name="T53" fmla="*/ 8 h 325"/>
                <a:gd name="T54" fmla="*/ 42 w 176"/>
                <a:gd name="T55" fmla="*/ 24 h 325"/>
                <a:gd name="T56" fmla="*/ 25 w 176"/>
                <a:gd name="T57" fmla="*/ 49 h 325"/>
                <a:gd name="T58" fmla="*/ 16 w 176"/>
                <a:gd name="T59" fmla="*/ 66 h 325"/>
                <a:gd name="T60" fmla="*/ 9 w 176"/>
                <a:gd name="T61" fmla="*/ 99 h 325"/>
                <a:gd name="T62" fmla="*/ 0 w 176"/>
                <a:gd name="T63" fmla="*/ 124 h 325"/>
                <a:gd name="T64" fmla="*/ 0 w 176"/>
                <a:gd name="T65" fmla="*/ 1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325">
                  <a:moveTo>
                    <a:pt x="0" y="158"/>
                  </a:moveTo>
                  <a:lnTo>
                    <a:pt x="0" y="192"/>
                  </a:lnTo>
                  <a:lnTo>
                    <a:pt x="9" y="224"/>
                  </a:lnTo>
                  <a:lnTo>
                    <a:pt x="16" y="250"/>
                  </a:lnTo>
                  <a:lnTo>
                    <a:pt x="25" y="275"/>
                  </a:lnTo>
                  <a:lnTo>
                    <a:pt x="42" y="291"/>
                  </a:lnTo>
                  <a:lnTo>
                    <a:pt x="50" y="307"/>
                  </a:lnTo>
                  <a:lnTo>
                    <a:pt x="67" y="316"/>
                  </a:lnTo>
                  <a:lnTo>
                    <a:pt x="83" y="325"/>
                  </a:lnTo>
                  <a:lnTo>
                    <a:pt x="100" y="316"/>
                  </a:lnTo>
                  <a:lnTo>
                    <a:pt x="124" y="307"/>
                  </a:lnTo>
                  <a:lnTo>
                    <a:pt x="133" y="291"/>
                  </a:lnTo>
                  <a:lnTo>
                    <a:pt x="151" y="275"/>
                  </a:lnTo>
                  <a:lnTo>
                    <a:pt x="158" y="250"/>
                  </a:lnTo>
                  <a:lnTo>
                    <a:pt x="167" y="224"/>
                  </a:lnTo>
                  <a:lnTo>
                    <a:pt x="176" y="192"/>
                  </a:lnTo>
                  <a:lnTo>
                    <a:pt x="176" y="158"/>
                  </a:lnTo>
                  <a:lnTo>
                    <a:pt x="176" y="124"/>
                  </a:lnTo>
                  <a:lnTo>
                    <a:pt x="167" y="99"/>
                  </a:lnTo>
                  <a:lnTo>
                    <a:pt x="158" y="66"/>
                  </a:lnTo>
                  <a:lnTo>
                    <a:pt x="151" y="49"/>
                  </a:lnTo>
                  <a:lnTo>
                    <a:pt x="133" y="24"/>
                  </a:lnTo>
                  <a:lnTo>
                    <a:pt x="124" y="8"/>
                  </a:lnTo>
                  <a:lnTo>
                    <a:pt x="100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8"/>
                  </a:lnTo>
                  <a:lnTo>
                    <a:pt x="42" y="24"/>
                  </a:lnTo>
                  <a:lnTo>
                    <a:pt x="25" y="49"/>
                  </a:lnTo>
                  <a:lnTo>
                    <a:pt x="16" y="66"/>
                  </a:lnTo>
                  <a:lnTo>
                    <a:pt x="9" y="99"/>
                  </a:lnTo>
                  <a:lnTo>
                    <a:pt x="0" y="12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20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3510" y="3295"/>
              <a:ext cx="44" cy="81"/>
            </a:xfrm>
            <a:custGeom>
              <a:avLst/>
              <a:gdLst>
                <a:gd name="T0" fmla="*/ 0 w 176"/>
                <a:gd name="T1" fmla="*/ 192 h 325"/>
                <a:gd name="T2" fmla="*/ 9 w 176"/>
                <a:gd name="T3" fmla="*/ 250 h 325"/>
                <a:gd name="T4" fmla="*/ 33 w 176"/>
                <a:gd name="T5" fmla="*/ 300 h 325"/>
                <a:gd name="T6" fmla="*/ 67 w 176"/>
                <a:gd name="T7" fmla="*/ 325 h 325"/>
                <a:gd name="T8" fmla="*/ 100 w 176"/>
                <a:gd name="T9" fmla="*/ 325 h 325"/>
                <a:gd name="T10" fmla="*/ 133 w 176"/>
                <a:gd name="T11" fmla="*/ 300 h 325"/>
                <a:gd name="T12" fmla="*/ 158 w 176"/>
                <a:gd name="T13" fmla="*/ 250 h 325"/>
                <a:gd name="T14" fmla="*/ 176 w 176"/>
                <a:gd name="T15" fmla="*/ 192 h 325"/>
                <a:gd name="T16" fmla="*/ 176 w 176"/>
                <a:gd name="T17" fmla="*/ 124 h 325"/>
                <a:gd name="T18" fmla="*/ 158 w 176"/>
                <a:gd name="T19" fmla="*/ 66 h 325"/>
                <a:gd name="T20" fmla="*/ 133 w 176"/>
                <a:gd name="T21" fmla="*/ 24 h 325"/>
                <a:gd name="T22" fmla="*/ 100 w 176"/>
                <a:gd name="T23" fmla="*/ 0 h 325"/>
                <a:gd name="T24" fmla="*/ 67 w 176"/>
                <a:gd name="T25" fmla="*/ 0 h 325"/>
                <a:gd name="T26" fmla="*/ 33 w 176"/>
                <a:gd name="T27" fmla="*/ 24 h 325"/>
                <a:gd name="T28" fmla="*/ 9 w 176"/>
                <a:gd name="T29" fmla="*/ 66 h 325"/>
                <a:gd name="T30" fmla="*/ 0 w 176"/>
                <a:gd name="T31" fmla="*/ 124 h 325"/>
                <a:gd name="T32" fmla="*/ 83 w 176"/>
                <a:gd name="T33" fmla="*/ 0 h 325"/>
                <a:gd name="T34" fmla="*/ 117 w 176"/>
                <a:gd name="T35" fmla="*/ 16 h 325"/>
                <a:gd name="T36" fmla="*/ 142 w 176"/>
                <a:gd name="T37" fmla="*/ 49 h 325"/>
                <a:gd name="T38" fmla="*/ 167 w 176"/>
                <a:gd name="T39" fmla="*/ 99 h 325"/>
                <a:gd name="T40" fmla="*/ 176 w 176"/>
                <a:gd name="T41" fmla="*/ 158 h 325"/>
                <a:gd name="T42" fmla="*/ 167 w 176"/>
                <a:gd name="T43" fmla="*/ 224 h 325"/>
                <a:gd name="T44" fmla="*/ 142 w 176"/>
                <a:gd name="T45" fmla="*/ 275 h 325"/>
                <a:gd name="T46" fmla="*/ 117 w 176"/>
                <a:gd name="T47" fmla="*/ 307 h 325"/>
                <a:gd name="T48" fmla="*/ 83 w 176"/>
                <a:gd name="T49" fmla="*/ 316 h 325"/>
                <a:gd name="T50" fmla="*/ 50 w 176"/>
                <a:gd name="T51" fmla="*/ 307 h 325"/>
                <a:gd name="T52" fmla="*/ 25 w 176"/>
                <a:gd name="T53" fmla="*/ 275 h 325"/>
                <a:gd name="T54" fmla="*/ 9 w 176"/>
                <a:gd name="T55" fmla="*/ 224 h 325"/>
                <a:gd name="T56" fmla="*/ 0 w 176"/>
                <a:gd name="T57" fmla="*/ 158 h 325"/>
                <a:gd name="T58" fmla="*/ 9 w 176"/>
                <a:gd name="T59" fmla="*/ 99 h 325"/>
                <a:gd name="T60" fmla="*/ 25 w 176"/>
                <a:gd name="T61" fmla="*/ 49 h 325"/>
                <a:gd name="T62" fmla="*/ 50 w 176"/>
                <a:gd name="T63" fmla="*/ 16 h 325"/>
                <a:gd name="T64" fmla="*/ 83 w 176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325">
                  <a:moveTo>
                    <a:pt x="0" y="158"/>
                  </a:moveTo>
                  <a:lnTo>
                    <a:pt x="0" y="192"/>
                  </a:lnTo>
                  <a:lnTo>
                    <a:pt x="9" y="224"/>
                  </a:lnTo>
                  <a:lnTo>
                    <a:pt x="9" y="250"/>
                  </a:lnTo>
                  <a:lnTo>
                    <a:pt x="25" y="283"/>
                  </a:lnTo>
                  <a:lnTo>
                    <a:pt x="33" y="300"/>
                  </a:lnTo>
                  <a:lnTo>
                    <a:pt x="50" y="316"/>
                  </a:lnTo>
                  <a:lnTo>
                    <a:pt x="67" y="325"/>
                  </a:lnTo>
                  <a:lnTo>
                    <a:pt x="83" y="325"/>
                  </a:lnTo>
                  <a:lnTo>
                    <a:pt x="100" y="325"/>
                  </a:lnTo>
                  <a:lnTo>
                    <a:pt x="124" y="316"/>
                  </a:lnTo>
                  <a:lnTo>
                    <a:pt x="133" y="300"/>
                  </a:lnTo>
                  <a:lnTo>
                    <a:pt x="151" y="283"/>
                  </a:lnTo>
                  <a:lnTo>
                    <a:pt x="158" y="250"/>
                  </a:lnTo>
                  <a:lnTo>
                    <a:pt x="167" y="224"/>
                  </a:lnTo>
                  <a:lnTo>
                    <a:pt x="176" y="192"/>
                  </a:lnTo>
                  <a:lnTo>
                    <a:pt x="176" y="158"/>
                  </a:lnTo>
                  <a:lnTo>
                    <a:pt x="176" y="124"/>
                  </a:lnTo>
                  <a:lnTo>
                    <a:pt x="167" y="99"/>
                  </a:lnTo>
                  <a:lnTo>
                    <a:pt x="158" y="66"/>
                  </a:lnTo>
                  <a:lnTo>
                    <a:pt x="151" y="41"/>
                  </a:lnTo>
                  <a:lnTo>
                    <a:pt x="133" y="24"/>
                  </a:lnTo>
                  <a:lnTo>
                    <a:pt x="124" y="8"/>
                  </a:lnTo>
                  <a:lnTo>
                    <a:pt x="100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8"/>
                  </a:lnTo>
                  <a:lnTo>
                    <a:pt x="33" y="24"/>
                  </a:lnTo>
                  <a:lnTo>
                    <a:pt x="25" y="41"/>
                  </a:lnTo>
                  <a:lnTo>
                    <a:pt x="9" y="66"/>
                  </a:lnTo>
                  <a:lnTo>
                    <a:pt x="9" y="99"/>
                  </a:lnTo>
                  <a:lnTo>
                    <a:pt x="0" y="124"/>
                  </a:lnTo>
                  <a:lnTo>
                    <a:pt x="0" y="158"/>
                  </a:lnTo>
                  <a:close/>
                  <a:moveTo>
                    <a:pt x="83" y="0"/>
                  </a:moveTo>
                  <a:lnTo>
                    <a:pt x="100" y="8"/>
                  </a:lnTo>
                  <a:lnTo>
                    <a:pt x="117" y="16"/>
                  </a:lnTo>
                  <a:lnTo>
                    <a:pt x="133" y="24"/>
                  </a:lnTo>
                  <a:lnTo>
                    <a:pt x="142" y="49"/>
                  </a:lnTo>
                  <a:lnTo>
                    <a:pt x="158" y="74"/>
                  </a:lnTo>
                  <a:lnTo>
                    <a:pt x="167" y="99"/>
                  </a:lnTo>
                  <a:lnTo>
                    <a:pt x="167" y="124"/>
                  </a:lnTo>
                  <a:lnTo>
                    <a:pt x="176" y="158"/>
                  </a:lnTo>
                  <a:lnTo>
                    <a:pt x="167" y="192"/>
                  </a:lnTo>
                  <a:lnTo>
                    <a:pt x="167" y="224"/>
                  </a:lnTo>
                  <a:lnTo>
                    <a:pt x="158" y="250"/>
                  </a:lnTo>
                  <a:lnTo>
                    <a:pt x="142" y="275"/>
                  </a:lnTo>
                  <a:lnTo>
                    <a:pt x="133" y="291"/>
                  </a:lnTo>
                  <a:lnTo>
                    <a:pt x="117" y="307"/>
                  </a:lnTo>
                  <a:lnTo>
                    <a:pt x="100" y="316"/>
                  </a:lnTo>
                  <a:lnTo>
                    <a:pt x="83" y="316"/>
                  </a:lnTo>
                  <a:lnTo>
                    <a:pt x="75" y="316"/>
                  </a:lnTo>
                  <a:lnTo>
                    <a:pt x="50" y="307"/>
                  </a:lnTo>
                  <a:lnTo>
                    <a:pt x="42" y="291"/>
                  </a:lnTo>
                  <a:lnTo>
                    <a:pt x="25" y="275"/>
                  </a:lnTo>
                  <a:lnTo>
                    <a:pt x="16" y="250"/>
                  </a:lnTo>
                  <a:lnTo>
                    <a:pt x="9" y="224"/>
                  </a:lnTo>
                  <a:lnTo>
                    <a:pt x="9" y="192"/>
                  </a:lnTo>
                  <a:lnTo>
                    <a:pt x="0" y="158"/>
                  </a:lnTo>
                  <a:lnTo>
                    <a:pt x="9" y="124"/>
                  </a:lnTo>
                  <a:lnTo>
                    <a:pt x="9" y="99"/>
                  </a:lnTo>
                  <a:lnTo>
                    <a:pt x="16" y="74"/>
                  </a:lnTo>
                  <a:lnTo>
                    <a:pt x="25" y="49"/>
                  </a:lnTo>
                  <a:lnTo>
                    <a:pt x="42" y="24"/>
                  </a:lnTo>
                  <a:lnTo>
                    <a:pt x="50" y="16"/>
                  </a:lnTo>
                  <a:lnTo>
                    <a:pt x="75" y="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3837" y="3291"/>
              <a:ext cx="38" cy="71"/>
            </a:xfrm>
            <a:custGeom>
              <a:avLst/>
              <a:gdLst>
                <a:gd name="T0" fmla="*/ 0 w 151"/>
                <a:gd name="T1" fmla="*/ 142 h 284"/>
                <a:gd name="T2" fmla="*/ 0 w 151"/>
                <a:gd name="T3" fmla="*/ 176 h 284"/>
                <a:gd name="T4" fmla="*/ 9 w 151"/>
                <a:gd name="T5" fmla="*/ 201 h 284"/>
                <a:gd name="T6" fmla="*/ 9 w 151"/>
                <a:gd name="T7" fmla="*/ 226 h 284"/>
                <a:gd name="T8" fmla="*/ 17 w 151"/>
                <a:gd name="T9" fmla="*/ 242 h 284"/>
                <a:gd name="T10" fmla="*/ 34 w 151"/>
                <a:gd name="T11" fmla="*/ 268 h 284"/>
                <a:gd name="T12" fmla="*/ 42 w 151"/>
                <a:gd name="T13" fmla="*/ 276 h 284"/>
                <a:gd name="T14" fmla="*/ 58 w 151"/>
                <a:gd name="T15" fmla="*/ 284 h 284"/>
                <a:gd name="T16" fmla="*/ 67 w 151"/>
                <a:gd name="T17" fmla="*/ 284 h 284"/>
                <a:gd name="T18" fmla="*/ 108 w 151"/>
                <a:gd name="T19" fmla="*/ 284 h 284"/>
                <a:gd name="T20" fmla="*/ 117 w 151"/>
                <a:gd name="T21" fmla="*/ 284 h 284"/>
                <a:gd name="T22" fmla="*/ 126 w 151"/>
                <a:gd name="T23" fmla="*/ 276 h 284"/>
                <a:gd name="T24" fmla="*/ 133 w 151"/>
                <a:gd name="T25" fmla="*/ 268 h 284"/>
                <a:gd name="T26" fmla="*/ 142 w 151"/>
                <a:gd name="T27" fmla="*/ 268 h 284"/>
                <a:gd name="T28" fmla="*/ 151 w 151"/>
                <a:gd name="T29" fmla="*/ 259 h 284"/>
                <a:gd name="T30" fmla="*/ 151 w 151"/>
                <a:gd name="T31" fmla="*/ 242 h 284"/>
                <a:gd name="T32" fmla="*/ 151 w 151"/>
                <a:gd name="T33" fmla="*/ 226 h 284"/>
                <a:gd name="T34" fmla="*/ 142 w 151"/>
                <a:gd name="T35" fmla="*/ 201 h 284"/>
                <a:gd name="T36" fmla="*/ 142 w 151"/>
                <a:gd name="T37" fmla="*/ 176 h 284"/>
                <a:gd name="T38" fmla="*/ 133 w 151"/>
                <a:gd name="T39" fmla="*/ 142 h 284"/>
                <a:gd name="T40" fmla="*/ 142 w 151"/>
                <a:gd name="T41" fmla="*/ 117 h 284"/>
                <a:gd name="T42" fmla="*/ 142 w 151"/>
                <a:gd name="T43" fmla="*/ 92 h 284"/>
                <a:gd name="T44" fmla="*/ 151 w 151"/>
                <a:gd name="T45" fmla="*/ 67 h 284"/>
                <a:gd name="T46" fmla="*/ 151 w 151"/>
                <a:gd name="T47" fmla="*/ 42 h 284"/>
                <a:gd name="T48" fmla="*/ 151 w 151"/>
                <a:gd name="T49" fmla="*/ 34 h 284"/>
                <a:gd name="T50" fmla="*/ 142 w 151"/>
                <a:gd name="T51" fmla="*/ 26 h 284"/>
                <a:gd name="T52" fmla="*/ 133 w 151"/>
                <a:gd name="T53" fmla="*/ 18 h 284"/>
                <a:gd name="T54" fmla="*/ 126 w 151"/>
                <a:gd name="T55" fmla="*/ 18 h 284"/>
                <a:gd name="T56" fmla="*/ 117 w 151"/>
                <a:gd name="T57" fmla="*/ 9 h 284"/>
                <a:gd name="T58" fmla="*/ 108 w 151"/>
                <a:gd name="T59" fmla="*/ 0 h 284"/>
                <a:gd name="T60" fmla="*/ 67 w 151"/>
                <a:gd name="T61" fmla="*/ 0 h 284"/>
                <a:gd name="T62" fmla="*/ 58 w 151"/>
                <a:gd name="T63" fmla="*/ 0 h 284"/>
                <a:gd name="T64" fmla="*/ 42 w 151"/>
                <a:gd name="T65" fmla="*/ 18 h 284"/>
                <a:gd name="T66" fmla="*/ 34 w 151"/>
                <a:gd name="T67" fmla="*/ 26 h 284"/>
                <a:gd name="T68" fmla="*/ 17 w 151"/>
                <a:gd name="T69" fmla="*/ 42 h 284"/>
                <a:gd name="T70" fmla="*/ 9 w 151"/>
                <a:gd name="T71" fmla="*/ 67 h 284"/>
                <a:gd name="T72" fmla="*/ 9 w 151"/>
                <a:gd name="T73" fmla="*/ 92 h 284"/>
                <a:gd name="T74" fmla="*/ 0 w 151"/>
                <a:gd name="T75" fmla="*/ 117 h 284"/>
                <a:gd name="T76" fmla="*/ 0 w 151"/>
                <a:gd name="T77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84">
                  <a:moveTo>
                    <a:pt x="0" y="142"/>
                  </a:moveTo>
                  <a:lnTo>
                    <a:pt x="0" y="176"/>
                  </a:lnTo>
                  <a:lnTo>
                    <a:pt x="9" y="201"/>
                  </a:lnTo>
                  <a:lnTo>
                    <a:pt x="9" y="226"/>
                  </a:lnTo>
                  <a:lnTo>
                    <a:pt x="17" y="242"/>
                  </a:lnTo>
                  <a:lnTo>
                    <a:pt x="34" y="268"/>
                  </a:lnTo>
                  <a:lnTo>
                    <a:pt x="42" y="276"/>
                  </a:lnTo>
                  <a:lnTo>
                    <a:pt x="58" y="284"/>
                  </a:lnTo>
                  <a:lnTo>
                    <a:pt x="67" y="284"/>
                  </a:lnTo>
                  <a:lnTo>
                    <a:pt x="108" y="284"/>
                  </a:lnTo>
                  <a:lnTo>
                    <a:pt x="117" y="284"/>
                  </a:lnTo>
                  <a:lnTo>
                    <a:pt x="126" y="276"/>
                  </a:lnTo>
                  <a:lnTo>
                    <a:pt x="133" y="268"/>
                  </a:lnTo>
                  <a:lnTo>
                    <a:pt x="142" y="268"/>
                  </a:lnTo>
                  <a:lnTo>
                    <a:pt x="151" y="259"/>
                  </a:lnTo>
                  <a:lnTo>
                    <a:pt x="151" y="242"/>
                  </a:lnTo>
                  <a:lnTo>
                    <a:pt x="151" y="226"/>
                  </a:lnTo>
                  <a:lnTo>
                    <a:pt x="142" y="201"/>
                  </a:lnTo>
                  <a:lnTo>
                    <a:pt x="142" y="176"/>
                  </a:lnTo>
                  <a:lnTo>
                    <a:pt x="133" y="142"/>
                  </a:lnTo>
                  <a:lnTo>
                    <a:pt x="142" y="117"/>
                  </a:lnTo>
                  <a:lnTo>
                    <a:pt x="142" y="92"/>
                  </a:lnTo>
                  <a:lnTo>
                    <a:pt x="151" y="67"/>
                  </a:lnTo>
                  <a:lnTo>
                    <a:pt x="151" y="42"/>
                  </a:lnTo>
                  <a:lnTo>
                    <a:pt x="151" y="34"/>
                  </a:lnTo>
                  <a:lnTo>
                    <a:pt x="142" y="26"/>
                  </a:lnTo>
                  <a:lnTo>
                    <a:pt x="133" y="18"/>
                  </a:lnTo>
                  <a:lnTo>
                    <a:pt x="126" y="18"/>
                  </a:lnTo>
                  <a:lnTo>
                    <a:pt x="117" y="9"/>
                  </a:lnTo>
                  <a:lnTo>
                    <a:pt x="108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2" y="18"/>
                  </a:lnTo>
                  <a:lnTo>
                    <a:pt x="34" y="26"/>
                  </a:lnTo>
                  <a:lnTo>
                    <a:pt x="17" y="42"/>
                  </a:lnTo>
                  <a:lnTo>
                    <a:pt x="9" y="67"/>
                  </a:lnTo>
                  <a:lnTo>
                    <a:pt x="9" y="92"/>
                  </a:lnTo>
                  <a:lnTo>
                    <a:pt x="0" y="117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2A2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4" name="Freeform 60"/>
            <p:cNvSpPr>
              <a:spLocks noEditPoints="1"/>
            </p:cNvSpPr>
            <p:nvPr/>
          </p:nvSpPr>
          <p:spPr bwMode="auto">
            <a:xfrm>
              <a:off x="3837" y="3291"/>
              <a:ext cx="38" cy="73"/>
            </a:xfrm>
            <a:custGeom>
              <a:avLst/>
              <a:gdLst>
                <a:gd name="T0" fmla="*/ 0 w 151"/>
                <a:gd name="T1" fmla="*/ 176 h 293"/>
                <a:gd name="T2" fmla="*/ 9 w 151"/>
                <a:gd name="T3" fmla="*/ 226 h 293"/>
                <a:gd name="T4" fmla="*/ 25 w 151"/>
                <a:gd name="T5" fmla="*/ 268 h 293"/>
                <a:gd name="T6" fmla="*/ 58 w 151"/>
                <a:gd name="T7" fmla="*/ 284 h 293"/>
                <a:gd name="T8" fmla="*/ 92 w 151"/>
                <a:gd name="T9" fmla="*/ 293 h 293"/>
                <a:gd name="T10" fmla="*/ 133 w 151"/>
                <a:gd name="T11" fmla="*/ 284 h 293"/>
                <a:gd name="T12" fmla="*/ 151 w 151"/>
                <a:gd name="T13" fmla="*/ 259 h 293"/>
                <a:gd name="T14" fmla="*/ 151 w 151"/>
                <a:gd name="T15" fmla="*/ 217 h 293"/>
                <a:gd name="T16" fmla="*/ 142 w 151"/>
                <a:gd name="T17" fmla="*/ 176 h 293"/>
                <a:gd name="T18" fmla="*/ 142 w 151"/>
                <a:gd name="T19" fmla="*/ 117 h 293"/>
                <a:gd name="T20" fmla="*/ 151 w 151"/>
                <a:gd name="T21" fmla="*/ 67 h 293"/>
                <a:gd name="T22" fmla="*/ 151 w 151"/>
                <a:gd name="T23" fmla="*/ 34 h 293"/>
                <a:gd name="T24" fmla="*/ 133 w 151"/>
                <a:gd name="T25" fmla="*/ 9 h 293"/>
                <a:gd name="T26" fmla="*/ 101 w 151"/>
                <a:gd name="T27" fmla="*/ 0 h 293"/>
                <a:gd name="T28" fmla="*/ 58 w 151"/>
                <a:gd name="T29" fmla="*/ 0 h 293"/>
                <a:gd name="T30" fmla="*/ 25 w 151"/>
                <a:gd name="T31" fmla="*/ 26 h 293"/>
                <a:gd name="T32" fmla="*/ 9 w 151"/>
                <a:gd name="T33" fmla="*/ 67 h 293"/>
                <a:gd name="T34" fmla="*/ 0 w 151"/>
                <a:gd name="T35" fmla="*/ 117 h 293"/>
                <a:gd name="T36" fmla="*/ 67 w 151"/>
                <a:gd name="T37" fmla="*/ 0 h 293"/>
                <a:gd name="T38" fmla="*/ 117 w 151"/>
                <a:gd name="T39" fmla="*/ 9 h 293"/>
                <a:gd name="T40" fmla="*/ 133 w 151"/>
                <a:gd name="T41" fmla="*/ 26 h 293"/>
                <a:gd name="T42" fmla="*/ 142 w 151"/>
                <a:gd name="T43" fmla="*/ 51 h 293"/>
                <a:gd name="T44" fmla="*/ 142 w 151"/>
                <a:gd name="T45" fmla="*/ 92 h 293"/>
                <a:gd name="T46" fmla="*/ 133 w 151"/>
                <a:gd name="T47" fmla="*/ 142 h 293"/>
                <a:gd name="T48" fmla="*/ 142 w 151"/>
                <a:gd name="T49" fmla="*/ 201 h 293"/>
                <a:gd name="T50" fmla="*/ 142 w 151"/>
                <a:gd name="T51" fmla="*/ 242 h 293"/>
                <a:gd name="T52" fmla="*/ 133 w 151"/>
                <a:gd name="T53" fmla="*/ 268 h 293"/>
                <a:gd name="T54" fmla="*/ 117 w 151"/>
                <a:gd name="T55" fmla="*/ 284 h 293"/>
                <a:gd name="T56" fmla="*/ 67 w 151"/>
                <a:gd name="T57" fmla="*/ 284 h 293"/>
                <a:gd name="T58" fmla="*/ 42 w 151"/>
                <a:gd name="T59" fmla="*/ 276 h 293"/>
                <a:gd name="T60" fmla="*/ 25 w 151"/>
                <a:gd name="T61" fmla="*/ 242 h 293"/>
                <a:gd name="T62" fmla="*/ 9 w 151"/>
                <a:gd name="T63" fmla="*/ 201 h 293"/>
                <a:gd name="T64" fmla="*/ 0 w 151"/>
                <a:gd name="T65" fmla="*/ 142 h 293"/>
                <a:gd name="T66" fmla="*/ 9 w 151"/>
                <a:gd name="T67" fmla="*/ 92 h 293"/>
                <a:gd name="T68" fmla="*/ 25 w 151"/>
                <a:gd name="T69" fmla="*/ 42 h 293"/>
                <a:gd name="T70" fmla="*/ 42 w 151"/>
                <a:gd name="T71" fmla="*/ 18 h 293"/>
                <a:gd name="T72" fmla="*/ 67 w 151"/>
                <a:gd name="T7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293">
                  <a:moveTo>
                    <a:pt x="0" y="142"/>
                  </a:moveTo>
                  <a:lnTo>
                    <a:pt x="0" y="176"/>
                  </a:lnTo>
                  <a:lnTo>
                    <a:pt x="0" y="201"/>
                  </a:lnTo>
                  <a:lnTo>
                    <a:pt x="9" y="226"/>
                  </a:lnTo>
                  <a:lnTo>
                    <a:pt x="17" y="251"/>
                  </a:lnTo>
                  <a:lnTo>
                    <a:pt x="25" y="268"/>
                  </a:lnTo>
                  <a:lnTo>
                    <a:pt x="42" y="284"/>
                  </a:lnTo>
                  <a:lnTo>
                    <a:pt x="58" y="284"/>
                  </a:lnTo>
                  <a:lnTo>
                    <a:pt x="67" y="293"/>
                  </a:lnTo>
                  <a:lnTo>
                    <a:pt x="92" y="293"/>
                  </a:lnTo>
                  <a:lnTo>
                    <a:pt x="117" y="284"/>
                  </a:lnTo>
                  <a:lnTo>
                    <a:pt x="133" y="284"/>
                  </a:lnTo>
                  <a:lnTo>
                    <a:pt x="142" y="268"/>
                  </a:lnTo>
                  <a:lnTo>
                    <a:pt x="151" y="259"/>
                  </a:lnTo>
                  <a:lnTo>
                    <a:pt x="151" y="242"/>
                  </a:lnTo>
                  <a:lnTo>
                    <a:pt x="151" y="217"/>
                  </a:lnTo>
                  <a:lnTo>
                    <a:pt x="151" y="201"/>
                  </a:lnTo>
                  <a:lnTo>
                    <a:pt x="142" y="176"/>
                  </a:lnTo>
                  <a:lnTo>
                    <a:pt x="142" y="142"/>
                  </a:lnTo>
                  <a:lnTo>
                    <a:pt x="142" y="117"/>
                  </a:lnTo>
                  <a:lnTo>
                    <a:pt x="151" y="92"/>
                  </a:lnTo>
                  <a:lnTo>
                    <a:pt x="151" y="67"/>
                  </a:lnTo>
                  <a:lnTo>
                    <a:pt x="151" y="51"/>
                  </a:lnTo>
                  <a:lnTo>
                    <a:pt x="151" y="34"/>
                  </a:lnTo>
                  <a:lnTo>
                    <a:pt x="142" y="18"/>
                  </a:lnTo>
                  <a:lnTo>
                    <a:pt x="133" y="9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2" y="9"/>
                  </a:lnTo>
                  <a:lnTo>
                    <a:pt x="25" y="26"/>
                  </a:lnTo>
                  <a:lnTo>
                    <a:pt x="17" y="42"/>
                  </a:lnTo>
                  <a:lnTo>
                    <a:pt x="9" y="67"/>
                  </a:lnTo>
                  <a:lnTo>
                    <a:pt x="0" y="92"/>
                  </a:lnTo>
                  <a:lnTo>
                    <a:pt x="0" y="117"/>
                  </a:lnTo>
                  <a:lnTo>
                    <a:pt x="0" y="142"/>
                  </a:lnTo>
                  <a:close/>
                  <a:moveTo>
                    <a:pt x="67" y="0"/>
                  </a:moveTo>
                  <a:lnTo>
                    <a:pt x="92" y="9"/>
                  </a:lnTo>
                  <a:lnTo>
                    <a:pt x="117" y="9"/>
                  </a:lnTo>
                  <a:lnTo>
                    <a:pt x="126" y="18"/>
                  </a:lnTo>
                  <a:lnTo>
                    <a:pt x="133" y="26"/>
                  </a:lnTo>
                  <a:lnTo>
                    <a:pt x="142" y="34"/>
                  </a:lnTo>
                  <a:lnTo>
                    <a:pt x="142" y="51"/>
                  </a:lnTo>
                  <a:lnTo>
                    <a:pt x="142" y="67"/>
                  </a:lnTo>
                  <a:lnTo>
                    <a:pt x="142" y="92"/>
                  </a:lnTo>
                  <a:lnTo>
                    <a:pt x="133" y="117"/>
                  </a:lnTo>
                  <a:lnTo>
                    <a:pt x="133" y="142"/>
                  </a:lnTo>
                  <a:lnTo>
                    <a:pt x="133" y="176"/>
                  </a:lnTo>
                  <a:lnTo>
                    <a:pt x="142" y="201"/>
                  </a:lnTo>
                  <a:lnTo>
                    <a:pt x="142" y="217"/>
                  </a:lnTo>
                  <a:lnTo>
                    <a:pt x="142" y="242"/>
                  </a:lnTo>
                  <a:lnTo>
                    <a:pt x="142" y="251"/>
                  </a:lnTo>
                  <a:lnTo>
                    <a:pt x="133" y="268"/>
                  </a:lnTo>
                  <a:lnTo>
                    <a:pt x="126" y="276"/>
                  </a:lnTo>
                  <a:lnTo>
                    <a:pt x="117" y="284"/>
                  </a:lnTo>
                  <a:lnTo>
                    <a:pt x="92" y="284"/>
                  </a:lnTo>
                  <a:lnTo>
                    <a:pt x="67" y="284"/>
                  </a:lnTo>
                  <a:lnTo>
                    <a:pt x="58" y="284"/>
                  </a:lnTo>
                  <a:lnTo>
                    <a:pt x="42" y="276"/>
                  </a:lnTo>
                  <a:lnTo>
                    <a:pt x="34" y="259"/>
                  </a:lnTo>
                  <a:lnTo>
                    <a:pt x="25" y="242"/>
                  </a:lnTo>
                  <a:lnTo>
                    <a:pt x="17" y="226"/>
                  </a:lnTo>
                  <a:lnTo>
                    <a:pt x="9" y="201"/>
                  </a:lnTo>
                  <a:lnTo>
                    <a:pt x="9" y="176"/>
                  </a:lnTo>
                  <a:lnTo>
                    <a:pt x="0" y="142"/>
                  </a:lnTo>
                  <a:lnTo>
                    <a:pt x="9" y="117"/>
                  </a:lnTo>
                  <a:lnTo>
                    <a:pt x="9" y="92"/>
                  </a:lnTo>
                  <a:lnTo>
                    <a:pt x="17" y="67"/>
                  </a:lnTo>
                  <a:lnTo>
                    <a:pt x="25" y="42"/>
                  </a:lnTo>
                  <a:lnTo>
                    <a:pt x="34" y="26"/>
                  </a:lnTo>
                  <a:lnTo>
                    <a:pt x="42" y="18"/>
                  </a:lnTo>
                  <a:lnTo>
                    <a:pt x="58" y="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3848" y="3291"/>
              <a:ext cx="33" cy="71"/>
            </a:xfrm>
            <a:custGeom>
              <a:avLst/>
              <a:gdLst>
                <a:gd name="T0" fmla="*/ 0 w 134"/>
                <a:gd name="T1" fmla="*/ 142 h 284"/>
                <a:gd name="T2" fmla="*/ 0 w 134"/>
                <a:gd name="T3" fmla="*/ 176 h 284"/>
                <a:gd name="T4" fmla="*/ 9 w 134"/>
                <a:gd name="T5" fmla="*/ 201 h 284"/>
                <a:gd name="T6" fmla="*/ 9 w 134"/>
                <a:gd name="T7" fmla="*/ 226 h 284"/>
                <a:gd name="T8" fmla="*/ 16 w 134"/>
                <a:gd name="T9" fmla="*/ 242 h 284"/>
                <a:gd name="T10" fmla="*/ 25 w 134"/>
                <a:gd name="T11" fmla="*/ 268 h 284"/>
                <a:gd name="T12" fmla="*/ 41 w 134"/>
                <a:gd name="T13" fmla="*/ 276 h 284"/>
                <a:gd name="T14" fmla="*/ 50 w 134"/>
                <a:gd name="T15" fmla="*/ 284 h 284"/>
                <a:gd name="T16" fmla="*/ 66 w 134"/>
                <a:gd name="T17" fmla="*/ 284 h 284"/>
                <a:gd name="T18" fmla="*/ 84 w 134"/>
                <a:gd name="T19" fmla="*/ 284 h 284"/>
                <a:gd name="T20" fmla="*/ 91 w 134"/>
                <a:gd name="T21" fmla="*/ 276 h 284"/>
                <a:gd name="T22" fmla="*/ 109 w 134"/>
                <a:gd name="T23" fmla="*/ 268 h 284"/>
                <a:gd name="T24" fmla="*/ 116 w 134"/>
                <a:gd name="T25" fmla="*/ 242 h 284"/>
                <a:gd name="T26" fmla="*/ 125 w 134"/>
                <a:gd name="T27" fmla="*/ 226 h 284"/>
                <a:gd name="T28" fmla="*/ 134 w 134"/>
                <a:gd name="T29" fmla="*/ 201 h 284"/>
                <a:gd name="T30" fmla="*/ 134 w 134"/>
                <a:gd name="T31" fmla="*/ 176 h 284"/>
                <a:gd name="T32" fmla="*/ 134 w 134"/>
                <a:gd name="T33" fmla="*/ 142 h 284"/>
                <a:gd name="T34" fmla="*/ 134 w 134"/>
                <a:gd name="T35" fmla="*/ 117 h 284"/>
                <a:gd name="T36" fmla="*/ 134 w 134"/>
                <a:gd name="T37" fmla="*/ 92 h 284"/>
                <a:gd name="T38" fmla="*/ 125 w 134"/>
                <a:gd name="T39" fmla="*/ 67 h 284"/>
                <a:gd name="T40" fmla="*/ 116 w 134"/>
                <a:gd name="T41" fmla="*/ 42 h 284"/>
                <a:gd name="T42" fmla="*/ 109 w 134"/>
                <a:gd name="T43" fmla="*/ 26 h 284"/>
                <a:gd name="T44" fmla="*/ 91 w 134"/>
                <a:gd name="T45" fmla="*/ 18 h 284"/>
                <a:gd name="T46" fmla="*/ 84 w 134"/>
                <a:gd name="T47" fmla="*/ 0 h 284"/>
                <a:gd name="T48" fmla="*/ 66 w 134"/>
                <a:gd name="T49" fmla="*/ 0 h 284"/>
                <a:gd name="T50" fmla="*/ 50 w 134"/>
                <a:gd name="T51" fmla="*/ 0 h 284"/>
                <a:gd name="T52" fmla="*/ 41 w 134"/>
                <a:gd name="T53" fmla="*/ 18 h 284"/>
                <a:gd name="T54" fmla="*/ 25 w 134"/>
                <a:gd name="T55" fmla="*/ 26 h 284"/>
                <a:gd name="T56" fmla="*/ 16 w 134"/>
                <a:gd name="T57" fmla="*/ 42 h 284"/>
                <a:gd name="T58" fmla="*/ 9 w 134"/>
                <a:gd name="T59" fmla="*/ 67 h 284"/>
                <a:gd name="T60" fmla="*/ 9 w 134"/>
                <a:gd name="T61" fmla="*/ 92 h 284"/>
                <a:gd name="T62" fmla="*/ 0 w 134"/>
                <a:gd name="T63" fmla="*/ 117 h 284"/>
                <a:gd name="T64" fmla="*/ 0 w 134"/>
                <a:gd name="T65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284">
                  <a:moveTo>
                    <a:pt x="0" y="142"/>
                  </a:moveTo>
                  <a:lnTo>
                    <a:pt x="0" y="176"/>
                  </a:lnTo>
                  <a:lnTo>
                    <a:pt x="9" y="201"/>
                  </a:lnTo>
                  <a:lnTo>
                    <a:pt x="9" y="226"/>
                  </a:lnTo>
                  <a:lnTo>
                    <a:pt x="16" y="242"/>
                  </a:lnTo>
                  <a:lnTo>
                    <a:pt x="25" y="268"/>
                  </a:lnTo>
                  <a:lnTo>
                    <a:pt x="41" y="276"/>
                  </a:lnTo>
                  <a:lnTo>
                    <a:pt x="50" y="284"/>
                  </a:lnTo>
                  <a:lnTo>
                    <a:pt x="66" y="284"/>
                  </a:lnTo>
                  <a:lnTo>
                    <a:pt x="84" y="284"/>
                  </a:lnTo>
                  <a:lnTo>
                    <a:pt x="91" y="276"/>
                  </a:lnTo>
                  <a:lnTo>
                    <a:pt x="109" y="268"/>
                  </a:lnTo>
                  <a:lnTo>
                    <a:pt x="116" y="242"/>
                  </a:lnTo>
                  <a:lnTo>
                    <a:pt x="125" y="226"/>
                  </a:lnTo>
                  <a:lnTo>
                    <a:pt x="134" y="201"/>
                  </a:lnTo>
                  <a:lnTo>
                    <a:pt x="134" y="176"/>
                  </a:lnTo>
                  <a:lnTo>
                    <a:pt x="134" y="142"/>
                  </a:lnTo>
                  <a:lnTo>
                    <a:pt x="134" y="117"/>
                  </a:lnTo>
                  <a:lnTo>
                    <a:pt x="134" y="92"/>
                  </a:lnTo>
                  <a:lnTo>
                    <a:pt x="125" y="67"/>
                  </a:lnTo>
                  <a:lnTo>
                    <a:pt x="116" y="42"/>
                  </a:lnTo>
                  <a:lnTo>
                    <a:pt x="109" y="26"/>
                  </a:lnTo>
                  <a:lnTo>
                    <a:pt x="91" y="18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41" y="18"/>
                  </a:lnTo>
                  <a:lnTo>
                    <a:pt x="25" y="26"/>
                  </a:lnTo>
                  <a:lnTo>
                    <a:pt x="16" y="42"/>
                  </a:lnTo>
                  <a:lnTo>
                    <a:pt x="9" y="67"/>
                  </a:lnTo>
                  <a:lnTo>
                    <a:pt x="9" y="92"/>
                  </a:lnTo>
                  <a:lnTo>
                    <a:pt x="0" y="117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655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6" name="Freeform 62"/>
            <p:cNvSpPr>
              <a:spLocks noEditPoints="1"/>
            </p:cNvSpPr>
            <p:nvPr/>
          </p:nvSpPr>
          <p:spPr bwMode="auto">
            <a:xfrm>
              <a:off x="3846" y="3291"/>
              <a:ext cx="37" cy="73"/>
            </a:xfrm>
            <a:custGeom>
              <a:avLst/>
              <a:gdLst>
                <a:gd name="T0" fmla="*/ 0 w 150"/>
                <a:gd name="T1" fmla="*/ 176 h 293"/>
                <a:gd name="T2" fmla="*/ 17 w 150"/>
                <a:gd name="T3" fmla="*/ 226 h 293"/>
                <a:gd name="T4" fmla="*/ 33 w 150"/>
                <a:gd name="T5" fmla="*/ 268 h 293"/>
                <a:gd name="T6" fmla="*/ 58 w 150"/>
                <a:gd name="T7" fmla="*/ 284 h 293"/>
                <a:gd name="T8" fmla="*/ 92 w 150"/>
                <a:gd name="T9" fmla="*/ 284 h 293"/>
                <a:gd name="T10" fmla="*/ 117 w 150"/>
                <a:gd name="T11" fmla="*/ 268 h 293"/>
                <a:gd name="T12" fmla="*/ 133 w 150"/>
                <a:gd name="T13" fmla="*/ 226 h 293"/>
                <a:gd name="T14" fmla="*/ 142 w 150"/>
                <a:gd name="T15" fmla="*/ 176 h 293"/>
                <a:gd name="T16" fmla="*/ 142 w 150"/>
                <a:gd name="T17" fmla="*/ 117 h 293"/>
                <a:gd name="T18" fmla="*/ 133 w 150"/>
                <a:gd name="T19" fmla="*/ 67 h 293"/>
                <a:gd name="T20" fmla="*/ 117 w 150"/>
                <a:gd name="T21" fmla="*/ 26 h 293"/>
                <a:gd name="T22" fmla="*/ 92 w 150"/>
                <a:gd name="T23" fmla="*/ 0 h 293"/>
                <a:gd name="T24" fmla="*/ 58 w 150"/>
                <a:gd name="T25" fmla="*/ 0 h 293"/>
                <a:gd name="T26" fmla="*/ 33 w 150"/>
                <a:gd name="T27" fmla="*/ 26 h 293"/>
                <a:gd name="T28" fmla="*/ 17 w 150"/>
                <a:gd name="T29" fmla="*/ 67 h 293"/>
                <a:gd name="T30" fmla="*/ 0 w 150"/>
                <a:gd name="T31" fmla="*/ 117 h 293"/>
                <a:gd name="T32" fmla="*/ 74 w 150"/>
                <a:gd name="T33" fmla="*/ 0 h 293"/>
                <a:gd name="T34" fmla="*/ 99 w 150"/>
                <a:gd name="T35" fmla="*/ 18 h 293"/>
                <a:gd name="T36" fmla="*/ 124 w 150"/>
                <a:gd name="T37" fmla="*/ 42 h 293"/>
                <a:gd name="T38" fmla="*/ 133 w 150"/>
                <a:gd name="T39" fmla="*/ 92 h 293"/>
                <a:gd name="T40" fmla="*/ 142 w 150"/>
                <a:gd name="T41" fmla="*/ 142 h 293"/>
                <a:gd name="T42" fmla="*/ 133 w 150"/>
                <a:gd name="T43" fmla="*/ 201 h 293"/>
                <a:gd name="T44" fmla="*/ 124 w 150"/>
                <a:gd name="T45" fmla="*/ 242 h 293"/>
                <a:gd name="T46" fmla="*/ 99 w 150"/>
                <a:gd name="T47" fmla="*/ 276 h 293"/>
                <a:gd name="T48" fmla="*/ 74 w 150"/>
                <a:gd name="T49" fmla="*/ 284 h 293"/>
                <a:gd name="T50" fmla="*/ 49 w 150"/>
                <a:gd name="T51" fmla="*/ 276 h 293"/>
                <a:gd name="T52" fmla="*/ 24 w 150"/>
                <a:gd name="T53" fmla="*/ 242 h 293"/>
                <a:gd name="T54" fmla="*/ 17 w 150"/>
                <a:gd name="T55" fmla="*/ 201 h 293"/>
                <a:gd name="T56" fmla="*/ 8 w 150"/>
                <a:gd name="T57" fmla="*/ 142 h 293"/>
                <a:gd name="T58" fmla="*/ 17 w 150"/>
                <a:gd name="T59" fmla="*/ 92 h 293"/>
                <a:gd name="T60" fmla="*/ 24 w 150"/>
                <a:gd name="T61" fmla="*/ 42 h 293"/>
                <a:gd name="T62" fmla="*/ 49 w 150"/>
                <a:gd name="T63" fmla="*/ 18 h 293"/>
                <a:gd name="T64" fmla="*/ 74 w 150"/>
                <a:gd name="T6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293">
                  <a:moveTo>
                    <a:pt x="0" y="142"/>
                  </a:moveTo>
                  <a:lnTo>
                    <a:pt x="0" y="176"/>
                  </a:lnTo>
                  <a:lnTo>
                    <a:pt x="8" y="201"/>
                  </a:lnTo>
                  <a:lnTo>
                    <a:pt x="17" y="226"/>
                  </a:lnTo>
                  <a:lnTo>
                    <a:pt x="24" y="251"/>
                  </a:lnTo>
                  <a:lnTo>
                    <a:pt x="33" y="268"/>
                  </a:lnTo>
                  <a:lnTo>
                    <a:pt x="49" y="284"/>
                  </a:lnTo>
                  <a:lnTo>
                    <a:pt x="58" y="284"/>
                  </a:lnTo>
                  <a:lnTo>
                    <a:pt x="74" y="293"/>
                  </a:lnTo>
                  <a:lnTo>
                    <a:pt x="92" y="284"/>
                  </a:lnTo>
                  <a:lnTo>
                    <a:pt x="99" y="284"/>
                  </a:lnTo>
                  <a:lnTo>
                    <a:pt x="117" y="268"/>
                  </a:lnTo>
                  <a:lnTo>
                    <a:pt x="124" y="251"/>
                  </a:lnTo>
                  <a:lnTo>
                    <a:pt x="133" y="226"/>
                  </a:lnTo>
                  <a:lnTo>
                    <a:pt x="142" y="201"/>
                  </a:lnTo>
                  <a:lnTo>
                    <a:pt x="142" y="176"/>
                  </a:lnTo>
                  <a:lnTo>
                    <a:pt x="150" y="142"/>
                  </a:lnTo>
                  <a:lnTo>
                    <a:pt x="142" y="117"/>
                  </a:lnTo>
                  <a:lnTo>
                    <a:pt x="142" y="92"/>
                  </a:lnTo>
                  <a:lnTo>
                    <a:pt x="133" y="67"/>
                  </a:lnTo>
                  <a:lnTo>
                    <a:pt x="124" y="42"/>
                  </a:lnTo>
                  <a:lnTo>
                    <a:pt x="117" y="26"/>
                  </a:lnTo>
                  <a:lnTo>
                    <a:pt x="99" y="9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8" y="0"/>
                  </a:lnTo>
                  <a:lnTo>
                    <a:pt x="49" y="9"/>
                  </a:lnTo>
                  <a:lnTo>
                    <a:pt x="33" y="26"/>
                  </a:lnTo>
                  <a:lnTo>
                    <a:pt x="24" y="42"/>
                  </a:lnTo>
                  <a:lnTo>
                    <a:pt x="17" y="67"/>
                  </a:lnTo>
                  <a:lnTo>
                    <a:pt x="8" y="92"/>
                  </a:lnTo>
                  <a:lnTo>
                    <a:pt x="0" y="117"/>
                  </a:lnTo>
                  <a:lnTo>
                    <a:pt x="0" y="142"/>
                  </a:lnTo>
                  <a:close/>
                  <a:moveTo>
                    <a:pt x="74" y="0"/>
                  </a:moveTo>
                  <a:lnTo>
                    <a:pt x="92" y="9"/>
                  </a:lnTo>
                  <a:lnTo>
                    <a:pt x="99" y="18"/>
                  </a:lnTo>
                  <a:lnTo>
                    <a:pt x="117" y="26"/>
                  </a:lnTo>
                  <a:lnTo>
                    <a:pt x="124" y="42"/>
                  </a:lnTo>
                  <a:lnTo>
                    <a:pt x="133" y="67"/>
                  </a:lnTo>
                  <a:lnTo>
                    <a:pt x="133" y="92"/>
                  </a:lnTo>
                  <a:lnTo>
                    <a:pt x="142" y="117"/>
                  </a:lnTo>
                  <a:lnTo>
                    <a:pt x="142" y="142"/>
                  </a:lnTo>
                  <a:lnTo>
                    <a:pt x="142" y="176"/>
                  </a:lnTo>
                  <a:lnTo>
                    <a:pt x="133" y="201"/>
                  </a:lnTo>
                  <a:lnTo>
                    <a:pt x="133" y="226"/>
                  </a:lnTo>
                  <a:lnTo>
                    <a:pt x="124" y="242"/>
                  </a:lnTo>
                  <a:lnTo>
                    <a:pt x="117" y="259"/>
                  </a:lnTo>
                  <a:lnTo>
                    <a:pt x="99" y="276"/>
                  </a:lnTo>
                  <a:lnTo>
                    <a:pt x="92" y="284"/>
                  </a:lnTo>
                  <a:lnTo>
                    <a:pt x="74" y="284"/>
                  </a:lnTo>
                  <a:lnTo>
                    <a:pt x="67" y="284"/>
                  </a:lnTo>
                  <a:lnTo>
                    <a:pt x="49" y="276"/>
                  </a:lnTo>
                  <a:lnTo>
                    <a:pt x="42" y="259"/>
                  </a:lnTo>
                  <a:lnTo>
                    <a:pt x="24" y="242"/>
                  </a:lnTo>
                  <a:lnTo>
                    <a:pt x="24" y="226"/>
                  </a:lnTo>
                  <a:lnTo>
                    <a:pt x="17" y="201"/>
                  </a:lnTo>
                  <a:lnTo>
                    <a:pt x="8" y="176"/>
                  </a:lnTo>
                  <a:lnTo>
                    <a:pt x="8" y="142"/>
                  </a:lnTo>
                  <a:lnTo>
                    <a:pt x="8" y="117"/>
                  </a:lnTo>
                  <a:lnTo>
                    <a:pt x="17" y="92"/>
                  </a:lnTo>
                  <a:lnTo>
                    <a:pt x="24" y="67"/>
                  </a:lnTo>
                  <a:lnTo>
                    <a:pt x="24" y="42"/>
                  </a:lnTo>
                  <a:lnTo>
                    <a:pt x="42" y="26"/>
                  </a:lnTo>
                  <a:lnTo>
                    <a:pt x="49" y="18"/>
                  </a:lnTo>
                  <a:lnTo>
                    <a:pt x="67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60" y="3308"/>
              <a:ext cx="15" cy="37"/>
            </a:xfrm>
            <a:custGeom>
              <a:avLst/>
              <a:gdLst>
                <a:gd name="T0" fmla="*/ 0 w 59"/>
                <a:gd name="T1" fmla="*/ 75 h 150"/>
                <a:gd name="T2" fmla="*/ 0 w 59"/>
                <a:gd name="T3" fmla="*/ 109 h 150"/>
                <a:gd name="T4" fmla="*/ 9 w 59"/>
                <a:gd name="T5" fmla="*/ 134 h 150"/>
                <a:gd name="T6" fmla="*/ 9 w 59"/>
                <a:gd name="T7" fmla="*/ 143 h 150"/>
                <a:gd name="T8" fmla="*/ 16 w 59"/>
                <a:gd name="T9" fmla="*/ 150 h 150"/>
                <a:gd name="T10" fmla="*/ 25 w 59"/>
                <a:gd name="T11" fmla="*/ 150 h 150"/>
                <a:gd name="T12" fmla="*/ 34 w 59"/>
                <a:gd name="T13" fmla="*/ 150 h 150"/>
                <a:gd name="T14" fmla="*/ 41 w 59"/>
                <a:gd name="T15" fmla="*/ 150 h 150"/>
                <a:gd name="T16" fmla="*/ 41 w 59"/>
                <a:gd name="T17" fmla="*/ 143 h 150"/>
                <a:gd name="T18" fmla="*/ 50 w 59"/>
                <a:gd name="T19" fmla="*/ 134 h 150"/>
                <a:gd name="T20" fmla="*/ 59 w 59"/>
                <a:gd name="T21" fmla="*/ 109 h 150"/>
                <a:gd name="T22" fmla="*/ 59 w 59"/>
                <a:gd name="T23" fmla="*/ 75 h 150"/>
                <a:gd name="T24" fmla="*/ 59 w 59"/>
                <a:gd name="T25" fmla="*/ 50 h 150"/>
                <a:gd name="T26" fmla="*/ 50 w 59"/>
                <a:gd name="T27" fmla="*/ 25 h 150"/>
                <a:gd name="T28" fmla="*/ 41 w 59"/>
                <a:gd name="T29" fmla="*/ 17 h 150"/>
                <a:gd name="T30" fmla="*/ 41 w 59"/>
                <a:gd name="T31" fmla="*/ 0 h 150"/>
                <a:gd name="T32" fmla="*/ 34 w 59"/>
                <a:gd name="T33" fmla="*/ 0 h 150"/>
                <a:gd name="T34" fmla="*/ 25 w 59"/>
                <a:gd name="T35" fmla="*/ 0 h 150"/>
                <a:gd name="T36" fmla="*/ 16 w 59"/>
                <a:gd name="T37" fmla="*/ 0 h 150"/>
                <a:gd name="T38" fmla="*/ 9 w 59"/>
                <a:gd name="T39" fmla="*/ 17 h 150"/>
                <a:gd name="T40" fmla="*/ 9 w 59"/>
                <a:gd name="T41" fmla="*/ 25 h 150"/>
                <a:gd name="T42" fmla="*/ 0 w 59"/>
                <a:gd name="T43" fmla="*/ 50 h 150"/>
                <a:gd name="T44" fmla="*/ 0 w 59"/>
                <a:gd name="T4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50">
                  <a:moveTo>
                    <a:pt x="0" y="75"/>
                  </a:moveTo>
                  <a:lnTo>
                    <a:pt x="0" y="109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16" y="150"/>
                  </a:lnTo>
                  <a:lnTo>
                    <a:pt x="25" y="150"/>
                  </a:lnTo>
                  <a:lnTo>
                    <a:pt x="34" y="150"/>
                  </a:lnTo>
                  <a:lnTo>
                    <a:pt x="41" y="150"/>
                  </a:lnTo>
                  <a:lnTo>
                    <a:pt x="41" y="143"/>
                  </a:lnTo>
                  <a:lnTo>
                    <a:pt x="50" y="134"/>
                  </a:lnTo>
                  <a:lnTo>
                    <a:pt x="59" y="109"/>
                  </a:lnTo>
                  <a:lnTo>
                    <a:pt x="59" y="75"/>
                  </a:lnTo>
                  <a:lnTo>
                    <a:pt x="59" y="50"/>
                  </a:lnTo>
                  <a:lnTo>
                    <a:pt x="50" y="2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0" y="5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C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3858" y="3305"/>
              <a:ext cx="19" cy="42"/>
            </a:xfrm>
            <a:custGeom>
              <a:avLst/>
              <a:gdLst>
                <a:gd name="T0" fmla="*/ 0 w 75"/>
                <a:gd name="T1" fmla="*/ 83 h 167"/>
                <a:gd name="T2" fmla="*/ 0 w 75"/>
                <a:gd name="T3" fmla="*/ 117 h 167"/>
                <a:gd name="T4" fmla="*/ 18 w 75"/>
                <a:gd name="T5" fmla="*/ 142 h 167"/>
                <a:gd name="T6" fmla="*/ 18 w 75"/>
                <a:gd name="T7" fmla="*/ 151 h 167"/>
                <a:gd name="T8" fmla="*/ 25 w 75"/>
                <a:gd name="T9" fmla="*/ 158 h 167"/>
                <a:gd name="T10" fmla="*/ 34 w 75"/>
                <a:gd name="T11" fmla="*/ 167 h 167"/>
                <a:gd name="T12" fmla="*/ 43 w 75"/>
                <a:gd name="T13" fmla="*/ 167 h 167"/>
                <a:gd name="T14" fmla="*/ 50 w 75"/>
                <a:gd name="T15" fmla="*/ 158 h 167"/>
                <a:gd name="T16" fmla="*/ 59 w 75"/>
                <a:gd name="T17" fmla="*/ 151 h 167"/>
                <a:gd name="T18" fmla="*/ 59 w 75"/>
                <a:gd name="T19" fmla="*/ 142 h 167"/>
                <a:gd name="T20" fmla="*/ 68 w 75"/>
                <a:gd name="T21" fmla="*/ 117 h 167"/>
                <a:gd name="T22" fmla="*/ 75 w 75"/>
                <a:gd name="T23" fmla="*/ 83 h 167"/>
                <a:gd name="T24" fmla="*/ 68 w 75"/>
                <a:gd name="T25" fmla="*/ 50 h 167"/>
                <a:gd name="T26" fmla="*/ 59 w 75"/>
                <a:gd name="T27" fmla="*/ 25 h 167"/>
                <a:gd name="T28" fmla="*/ 59 w 75"/>
                <a:gd name="T29" fmla="*/ 17 h 167"/>
                <a:gd name="T30" fmla="*/ 50 w 75"/>
                <a:gd name="T31" fmla="*/ 8 h 167"/>
                <a:gd name="T32" fmla="*/ 43 w 75"/>
                <a:gd name="T33" fmla="*/ 8 h 167"/>
                <a:gd name="T34" fmla="*/ 34 w 75"/>
                <a:gd name="T35" fmla="*/ 0 h 167"/>
                <a:gd name="T36" fmla="*/ 34 w 75"/>
                <a:gd name="T37" fmla="*/ 8 h 167"/>
                <a:gd name="T38" fmla="*/ 25 w 75"/>
                <a:gd name="T39" fmla="*/ 8 h 167"/>
                <a:gd name="T40" fmla="*/ 18 w 75"/>
                <a:gd name="T41" fmla="*/ 17 h 167"/>
                <a:gd name="T42" fmla="*/ 18 w 75"/>
                <a:gd name="T43" fmla="*/ 25 h 167"/>
                <a:gd name="T44" fmla="*/ 0 w 75"/>
                <a:gd name="T45" fmla="*/ 50 h 167"/>
                <a:gd name="T46" fmla="*/ 0 w 75"/>
                <a:gd name="T47" fmla="*/ 83 h 167"/>
                <a:gd name="T48" fmla="*/ 34 w 75"/>
                <a:gd name="T49" fmla="*/ 8 h 167"/>
                <a:gd name="T50" fmla="*/ 43 w 75"/>
                <a:gd name="T51" fmla="*/ 8 h 167"/>
                <a:gd name="T52" fmla="*/ 50 w 75"/>
                <a:gd name="T53" fmla="*/ 17 h 167"/>
                <a:gd name="T54" fmla="*/ 59 w 75"/>
                <a:gd name="T55" fmla="*/ 33 h 167"/>
                <a:gd name="T56" fmla="*/ 68 w 75"/>
                <a:gd name="T57" fmla="*/ 58 h 167"/>
                <a:gd name="T58" fmla="*/ 68 w 75"/>
                <a:gd name="T59" fmla="*/ 83 h 167"/>
                <a:gd name="T60" fmla="*/ 68 w 75"/>
                <a:gd name="T61" fmla="*/ 117 h 167"/>
                <a:gd name="T62" fmla="*/ 59 w 75"/>
                <a:gd name="T63" fmla="*/ 142 h 167"/>
                <a:gd name="T64" fmla="*/ 50 w 75"/>
                <a:gd name="T65" fmla="*/ 158 h 167"/>
                <a:gd name="T66" fmla="*/ 43 w 75"/>
                <a:gd name="T67" fmla="*/ 158 h 167"/>
                <a:gd name="T68" fmla="*/ 34 w 75"/>
                <a:gd name="T69" fmla="*/ 158 h 167"/>
                <a:gd name="T70" fmla="*/ 25 w 75"/>
                <a:gd name="T71" fmla="*/ 158 h 167"/>
                <a:gd name="T72" fmla="*/ 18 w 75"/>
                <a:gd name="T73" fmla="*/ 142 h 167"/>
                <a:gd name="T74" fmla="*/ 9 w 75"/>
                <a:gd name="T75" fmla="*/ 117 h 167"/>
                <a:gd name="T76" fmla="*/ 9 w 75"/>
                <a:gd name="T77" fmla="*/ 83 h 167"/>
                <a:gd name="T78" fmla="*/ 9 w 75"/>
                <a:gd name="T79" fmla="*/ 58 h 167"/>
                <a:gd name="T80" fmla="*/ 18 w 75"/>
                <a:gd name="T81" fmla="*/ 33 h 167"/>
                <a:gd name="T82" fmla="*/ 25 w 75"/>
                <a:gd name="T83" fmla="*/ 17 h 167"/>
                <a:gd name="T84" fmla="*/ 34 w 75"/>
                <a:gd name="T85" fmla="*/ 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167">
                  <a:moveTo>
                    <a:pt x="0" y="83"/>
                  </a:moveTo>
                  <a:lnTo>
                    <a:pt x="0" y="117"/>
                  </a:lnTo>
                  <a:lnTo>
                    <a:pt x="18" y="142"/>
                  </a:lnTo>
                  <a:lnTo>
                    <a:pt x="18" y="151"/>
                  </a:lnTo>
                  <a:lnTo>
                    <a:pt x="25" y="158"/>
                  </a:lnTo>
                  <a:lnTo>
                    <a:pt x="34" y="167"/>
                  </a:lnTo>
                  <a:lnTo>
                    <a:pt x="43" y="167"/>
                  </a:lnTo>
                  <a:lnTo>
                    <a:pt x="50" y="158"/>
                  </a:lnTo>
                  <a:lnTo>
                    <a:pt x="59" y="151"/>
                  </a:lnTo>
                  <a:lnTo>
                    <a:pt x="59" y="142"/>
                  </a:lnTo>
                  <a:lnTo>
                    <a:pt x="68" y="117"/>
                  </a:lnTo>
                  <a:lnTo>
                    <a:pt x="75" y="83"/>
                  </a:lnTo>
                  <a:lnTo>
                    <a:pt x="68" y="50"/>
                  </a:lnTo>
                  <a:lnTo>
                    <a:pt x="59" y="25"/>
                  </a:lnTo>
                  <a:lnTo>
                    <a:pt x="59" y="17"/>
                  </a:lnTo>
                  <a:lnTo>
                    <a:pt x="50" y="8"/>
                  </a:lnTo>
                  <a:lnTo>
                    <a:pt x="43" y="8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18" y="17"/>
                  </a:lnTo>
                  <a:lnTo>
                    <a:pt x="18" y="25"/>
                  </a:lnTo>
                  <a:lnTo>
                    <a:pt x="0" y="50"/>
                  </a:lnTo>
                  <a:lnTo>
                    <a:pt x="0" y="83"/>
                  </a:lnTo>
                  <a:close/>
                  <a:moveTo>
                    <a:pt x="34" y="8"/>
                  </a:moveTo>
                  <a:lnTo>
                    <a:pt x="43" y="8"/>
                  </a:lnTo>
                  <a:lnTo>
                    <a:pt x="50" y="17"/>
                  </a:lnTo>
                  <a:lnTo>
                    <a:pt x="59" y="33"/>
                  </a:lnTo>
                  <a:lnTo>
                    <a:pt x="68" y="58"/>
                  </a:lnTo>
                  <a:lnTo>
                    <a:pt x="68" y="83"/>
                  </a:lnTo>
                  <a:lnTo>
                    <a:pt x="68" y="117"/>
                  </a:lnTo>
                  <a:lnTo>
                    <a:pt x="59" y="142"/>
                  </a:lnTo>
                  <a:lnTo>
                    <a:pt x="50" y="158"/>
                  </a:lnTo>
                  <a:lnTo>
                    <a:pt x="43" y="158"/>
                  </a:lnTo>
                  <a:lnTo>
                    <a:pt x="34" y="158"/>
                  </a:lnTo>
                  <a:lnTo>
                    <a:pt x="25" y="158"/>
                  </a:lnTo>
                  <a:lnTo>
                    <a:pt x="18" y="142"/>
                  </a:lnTo>
                  <a:lnTo>
                    <a:pt x="9" y="117"/>
                  </a:lnTo>
                  <a:lnTo>
                    <a:pt x="9" y="83"/>
                  </a:lnTo>
                  <a:lnTo>
                    <a:pt x="9" y="58"/>
                  </a:lnTo>
                  <a:lnTo>
                    <a:pt x="18" y="33"/>
                  </a:lnTo>
                  <a:lnTo>
                    <a:pt x="25" y="17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56" y="3308"/>
              <a:ext cx="17" cy="37"/>
            </a:xfrm>
            <a:custGeom>
              <a:avLst/>
              <a:gdLst>
                <a:gd name="T0" fmla="*/ 0 w 66"/>
                <a:gd name="T1" fmla="*/ 75 h 150"/>
                <a:gd name="T2" fmla="*/ 7 w 66"/>
                <a:gd name="T3" fmla="*/ 109 h 150"/>
                <a:gd name="T4" fmla="*/ 7 w 66"/>
                <a:gd name="T5" fmla="*/ 134 h 150"/>
                <a:gd name="T6" fmla="*/ 16 w 66"/>
                <a:gd name="T7" fmla="*/ 143 h 150"/>
                <a:gd name="T8" fmla="*/ 25 w 66"/>
                <a:gd name="T9" fmla="*/ 150 h 150"/>
                <a:gd name="T10" fmla="*/ 32 w 66"/>
                <a:gd name="T11" fmla="*/ 150 h 150"/>
                <a:gd name="T12" fmla="*/ 41 w 66"/>
                <a:gd name="T13" fmla="*/ 150 h 150"/>
                <a:gd name="T14" fmla="*/ 50 w 66"/>
                <a:gd name="T15" fmla="*/ 143 h 150"/>
                <a:gd name="T16" fmla="*/ 57 w 66"/>
                <a:gd name="T17" fmla="*/ 134 h 150"/>
                <a:gd name="T18" fmla="*/ 57 w 66"/>
                <a:gd name="T19" fmla="*/ 109 h 150"/>
                <a:gd name="T20" fmla="*/ 66 w 66"/>
                <a:gd name="T21" fmla="*/ 75 h 150"/>
                <a:gd name="T22" fmla="*/ 57 w 66"/>
                <a:gd name="T23" fmla="*/ 50 h 150"/>
                <a:gd name="T24" fmla="*/ 57 w 66"/>
                <a:gd name="T25" fmla="*/ 25 h 150"/>
                <a:gd name="T26" fmla="*/ 50 w 66"/>
                <a:gd name="T27" fmla="*/ 17 h 150"/>
                <a:gd name="T28" fmla="*/ 41 w 66"/>
                <a:gd name="T29" fmla="*/ 0 h 150"/>
                <a:gd name="T30" fmla="*/ 32 w 66"/>
                <a:gd name="T31" fmla="*/ 0 h 150"/>
                <a:gd name="T32" fmla="*/ 25 w 66"/>
                <a:gd name="T33" fmla="*/ 0 h 150"/>
                <a:gd name="T34" fmla="*/ 16 w 66"/>
                <a:gd name="T35" fmla="*/ 17 h 150"/>
                <a:gd name="T36" fmla="*/ 7 w 66"/>
                <a:gd name="T37" fmla="*/ 25 h 150"/>
                <a:gd name="T38" fmla="*/ 7 w 66"/>
                <a:gd name="T39" fmla="*/ 50 h 150"/>
                <a:gd name="T40" fmla="*/ 0 w 66"/>
                <a:gd name="T4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50">
                  <a:moveTo>
                    <a:pt x="0" y="75"/>
                  </a:moveTo>
                  <a:lnTo>
                    <a:pt x="7" y="109"/>
                  </a:lnTo>
                  <a:lnTo>
                    <a:pt x="7" y="134"/>
                  </a:lnTo>
                  <a:lnTo>
                    <a:pt x="16" y="143"/>
                  </a:lnTo>
                  <a:lnTo>
                    <a:pt x="25" y="150"/>
                  </a:lnTo>
                  <a:lnTo>
                    <a:pt x="32" y="150"/>
                  </a:lnTo>
                  <a:lnTo>
                    <a:pt x="41" y="150"/>
                  </a:lnTo>
                  <a:lnTo>
                    <a:pt x="50" y="143"/>
                  </a:lnTo>
                  <a:lnTo>
                    <a:pt x="57" y="134"/>
                  </a:lnTo>
                  <a:lnTo>
                    <a:pt x="57" y="109"/>
                  </a:lnTo>
                  <a:lnTo>
                    <a:pt x="66" y="75"/>
                  </a:lnTo>
                  <a:lnTo>
                    <a:pt x="57" y="50"/>
                  </a:lnTo>
                  <a:lnTo>
                    <a:pt x="57" y="25"/>
                  </a:lnTo>
                  <a:lnTo>
                    <a:pt x="50" y="17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7" y="5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6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3856" y="3305"/>
              <a:ext cx="17" cy="42"/>
            </a:xfrm>
            <a:custGeom>
              <a:avLst/>
              <a:gdLst>
                <a:gd name="T0" fmla="*/ 0 w 66"/>
                <a:gd name="T1" fmla="*/ 83 h 167"/>
                <a:gd name="T2" fmla="*/ 0 w 66"/>
                <a:gd name="T3" fmla="*/ 117 h 167"/>
                <a:gd name="T4" fmla="*/ 7 w 66"/>
                <a:gd name="T5" fmla="*/ 142 h 167"/>
                <a:gd name="T6" fmla="*/ 16 w 66"/>
                <a:gd name="T7" fmla="*/ 151 h 167"/>
                <a:gd name="T8" fmla="*/ 25 w 66"/>
                <a:gd name="T9" fmla="*/ 158 h 167"/>
                <a:gd name="T10" fmla="*/ 25 w 66"/>
                <a:gd name="T11" fmla="*/ 167 h 167"/>
                <a:gd name="T12" fmla="*/ 32 w 66"/>
                <a:gd name="T13" fmla="*/ 167 h 167"/>
                <a:gd name="T14" fmla="*/ 41 w 66"/>
                <a:gd name="T15" fmla="*/ 167 h 167"/>
                <a:gd name="T16" fmla="*/ 50 w 66"/>
                <a:gd name="T17" fmla="*/ 158 h 167"/>
                <a:gd name="T18" fmla="*/ 50 w 66"/>
                <a:gd name="T19" fmla="*/ 151 h 167"/>
                <a:gd name="T20" fmla="*/ 57 w 66"/>
                <a:gd name="T21" fmla="*/ 142 h 167"/>
                <a:gd name="T22" fmla="*/ 66 w 66"/>
                <a:gd name="T23" fmla="*/ 117 h 167"/>
                <a:gd name="T24" fmla="*/ 66 w 66"/>
                <a:gd name="T25" fmla="*/ 83 h 167"/>
                <a:gd name="T26" fmla="*/ 66 w 66"/>
                <a:gd name="T27" fmla="*/ 50 h 167"/>
                <a:gd name="T28" fmla="*/ 57 w 66"/>
                <a:gd name="T29" fmla="*/ 25 h 167"/>
                <a:gd name="T30" fmla="*/ 50 w 66"/>
                <a:gd name="T31" fmla="*/ 17 h 167"/>
                <a:gd name="T32" fmla="*/ 50 w 66"/>
                <a:gd name="T33" fmla="*/ 8 h 167"/>
                <a:gd name="T34" fmla="*/ 41 w 66"/>
                <a:gd name="T35" fmla="*/ 8 h 167"/>
                <a:gd name="T36" fmla="*/ 32 w 66"/>
                <a:gd name="T37" fmla="*/ 0 h 167"/>
                <a:gd name="T38" fmla="*/ 25 w 66"/>
                <a:gd name="T39" fmla="*/ 8 h 167"/>
                <a:gd name="T40" fmla="*/ 16 w 66"/>
                <a:gd name="T41" fmla="*/ 17 h 167"/>
                <a:gd name="T42" fmla="*/ 7 w 66"/>
                <a:gd name="T43" fmla="*/ 25 h 167"/>
                <a:gd name="T44" fmla="*/ 0 w 66"/>
                <a:gd name="T45" fmla="*/ 50 h 167"/>
                <a:gd name="T46" fmla="*/ 0 w 66"/>
                <a:gd name="T47" fmla="*/ 83 h 167"/>
                <a:gd name="T48" fmla="*/ 32 w 66"/>
                <a:gd name="T49" fmla="*/ 8 h 167"/>
                <a:gd name="T50" fmla="*/ 41 w 66"/>
                <a:gd name="T51" fmla="*/ 8 h 167"/>
                <a:gd name="T52" fmla="*/ 41 w 66"/>
                <a:gd name="T53" fmla="*/ 17 h 167"/>
                <a:gd name="T54" fmla="*/ 50 w 66"/>
                <a:gd name="T55" fmla="*/ 33 h 167"/>
                <a:gd name="T56" fmla="*/ 57 w 66"/>
                <a:gd name="T57" fmla="*/ 58 h 167"/>
                <a:gd name="T58" fmla="*/ 57 w 66"/>
                <a:gd name="T59" fmla="*/ 83 h 167"/>
                <a:gd name="T60" fmla="*/ 57 w 66"/>
                <a:gd name="T61" fmla="*/ 117 h 167"/>
                <a:gd name="T62" fmla="*/ 50 w 66"/>
                <a:gd name="T63" fmla="*/ 142 h 167"/>
                <a:gd name="T64" fmla="*/ 41 w 66"/>
                <a:gd name="T65" fmla="*/ 158 h 167"/>
                <a:gd name="T66" fmla="*/ 32 w 66"/>
                <a:gd name="T67" fmla="*/ 158 h 167"/>
                <a:gd name="T68" fmla="*/ 25 w 66"/>
                <a:gd name="T69" fmla="*/ 158 h 167"/>
                <a:gd name="T70" fmla="*/ 16 w 66"/>
                <a:gd name="T71" fmla="*/ 142 h 167"/>
                <a:gd name="T72" fmla="*/ 7 w 66"/>
                <a:gd name="T73" fmla="*/ 117 h 167"/>
                <a:gd name="T74" fmla="*/ 7 w 66"/>
                <a:gd name="T75" fmla="*/ 83 h 167"/>
                <a:gd name="T76" fmla="*/ 7 w 66"/>
                <a:gd name="T77" fmla="*/ 58 h 167"/>
                <a:gd name="T78" fmla="*/ 16 w 66"/>
                <a:gd name="T79" fmla="*/ 33 h 167"/>
                <a:gd name="T80" fmla="*/ 25 w 66"/>
                <a:gd name="T81" fmla="*/ 17 h 167"/>
                <a:gd name="T82" fmla="*/ 32 w 66"/>
                <a:gd name="T83" fmla="*/ 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0" y="83"/>
                  </a:moveTo>
                  <a:lnTo>
                    <a:pt x="0" y="117"/>
                  </a:lnTo>
                  <a:lnTo>
                    <a:pt x="7" y="142"/>
                  </a:lnTo>
                  <a:lnTo>
                    <a:pt x="16" y="151"/>
                  </a:lnTo>
                  <a:lnTo>
                    <a:pt x="25" y="158"/>
                  </a:lnTo>
                  <a:lnTo>
                    <a:pt x="25" y="167"/>
                  </a:lnTo>
                  <a:lnTo>
                    <a:pt x="32" y="167"/>
                  </a:lnTo>
                  <a:lnTo>
                    <a:pt x="41" y="167"/>
                  </a:lnTo>
                  <a:lnTo>
                    <a:pt x="50" y="158"/>
                  </a:lnTo>
                  <a:lnTo>
                    <a:pt x="50" y="151"/>
                  </a:lnTo>
                  <a:lnTo>
                    <a:pt x="57" y="142"/>
                  </a:lnTo>
                  <a:lnTo>
                    <a:pt x="66" y="117"/>
                  </a:lnTo>
                  <a:lnTo>
                    <a:pt x="66" y="83"/>
                  </a:lnTo>
                  <a:lnTo>
                    <a:pt x="66" y="50"/>
                  </a:lnTo>
                  <a:lnTo>
                    <a:pt x="57" y="25"/>
                  </a:lnTo>
                  <a:lnTo>
                    <a:pt x="50" y="17"/>
                  </a:lnTo>
                  <a:lnTo>
                    <a:pt x="50" y="8"/>
                  </a:lnTo>
                  <a:lnTo>
                    <a:pt x="41" y="8"/>
                  </a:lnTo>
                  <a:lnTo>
                    <a:pt x="32" y="0"/>
                  </a:lnTo>
                  <a:lnTo>
                    <a:pt x="25" y="8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0" y="50"/>
                  </a:lnTo>
                  <a:lnTo>
                    <a:pt x="0" y="83"/>
                  </a:lnTo>
                  <a:close/>
                  <a:moveTo>
                    <a:pt x="32" y="8"/>
                  </a:moveTo>
                  <a:lnTo>
                    <a:pt x="41" y="8"/>
                  </a:lnTo>
                  <a:lnTo>
                    <a:pt x="41" y="17"/>
                  </a:lnTo>
                  <a:lnTo>
                    <a:pt x="50" y="33"/>
                  </a:lnTo>
                  <a:lnTo>
                    <a:pt x="57" y="58"/>
                  </a:lnTo>
                  <a:lnTo>
                    <a:pt x="57" y="83"/>
                  </a:lnTo>
                  <a:lnTo>
                    <a:pt x="57" y="117"/>
                  </a:lnTo>
                  <a:lnTo>
                    <a:pt x="50" y="142"/>
                  </a:lnTo>
                  <a:lnTo>
                    <a:pt x="41" y="158"/>
                  </a:lnTo>
                  <a:lnTo>
                    <a:pt x="32" y="158"/>
                  </a:lnTo>
                  <a:lnTo>
                    <a:pt x="25" y="158"/>
                  </a:lnTo>
                  <a:lnTo>
                    <a:pt x="16" y="142"/>
                  </a:lnTo>
                  <a:lnTo>
                    <a:pt x="7" y="117"/>
                  </a:lnTo>
                  <a:lnTo>
                    <a:pt x="7" y="83"/>
                  </a:lnTo>
                  <a:lnTo>
                    <a:pt x="7" y="58"/>
                  </a:lnTo>
                  <a:lnTo>
                    <a:pt x="16" y="33"/>
                  </a:lnTo>
                  <a:lnTo>
                    <a:pt x="25" y="17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518" y="3257"/>
              <a:ext cx="340" cy="101"/>
            </a:xfrm>
            <a:custGeom>
              <a:avLst/>
              <a:gdLst>
                <a:gd name="T0" fmla="*/ 0 w 1359"/>
                <a:gd name="T1" fmla="*/ 275 h 401"/>
                <a:gd name="T2" fmla="*/ 17 w 1359"/>
                <a:gd name="T3" fmla="*/ 343 h 401"/>
                <a:gd name="T4" fmla="*/ 534 w 1359"/>
                <a:gd name="T5" fmla="*/ 401 h 401"/>
                <a:gd name="T6" fmla="*/ 859 w 1359"/>
                <a:gd name="T7" fmla="*/ 367 h 401"/>
                <a:gd name="T8" fmla="*/ 1310 w 1359"/>
                <a:gd name="T9" fmla="*/ 275 h 401"/>
                <a:gd name="T10" fmla="*/ 1318 w 1359"/>
                <a:gd name="T11" fmla="*/ 275 h 401"/>
                <a:gd name="T12" fmla="*/ 1327 w 1359"/>
                <a:gd name="T13" fmla="*/ 268 h 401"/>
                <a:gd name="T14" fmla="*/ 1334 w 1359"/>
                <a:gd name="T15" fmla="*/ 268 h 401"/>
                <a:gd name="T16" fmla="*/ 1334 w 1359"/>
                <a:gd name="T17" fmla="*/ 250 h 401"/>
                <a:gd name="T18" fmla="*/ 1327 w 1359"/>
                <a:gd name="T19" fmla="*/ 242 h 401"/>
                <a:gd name="T20" fmla="*/ 1327 w 1359"/>
                <a:gd name="T21" fmla="*/ 225 h 401"/>
                <a:gd name="T22" fmla="*/ 1334 w 1359"/>
                <a:gd name="T23" fmla="*/ 126 h 401"/>
                <a:gd name="T24" fmla="*/ 1359 w 1359"/>
                <a:gd name="T25" fmla="*/ 0 h 401"/>
                <a:gd name="T26" fmla="*/ 0 w 1359"/>
                <a:gd name="T27" fmla="*/ 2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9" h="401">
                  <a:moveTo>
                    <a:pt x="0" y="275"/>
                  </a:moveTo>
                  <a:lnTo>
                    <a:pt x="17" y="343"/>
                  </a:lnTo>
                  <a:lnTo>
                    <a:pt x="534" y="401"/>
                  </a:lnTo>
                  <a:lnTo>
                    <a:pt x="859" y="367"/>
                  </a:lnTo>
                  <a:lnTo>
                    <a:pt x="1310" y="275"/>
                  </a:lnTo>
                  <a:lnTo>
                    <a:pt x="1318" y="275"/>
                  </a:lnTo>
                  <a:lnTo>
                    <a:pt x="1327" y="268"/>
                  </a:lnTo>
                  <a:lnTo>
                    <a:pt x="1334" y="268"/>
                  </a:lnTo>
                  <a:lnTo>
                    <a:pt x="1334" y="250"/>
                  </a:lnTo>
                  <a:lnTo>
                    <a:pt x="1327" y="242"/>
                  </a:lnTo>
                  <a:lnTo>
                    <a:pt x="1327" y="225"/>
                  </a:lnTo>
                  <a:lnTo>
                    <a:pt x="1334" y="126"/>
                  </a:lnTo>
                  <a:lnTo>
                    <a:pt x="1359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232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3516" y="3256"/>
              <a:ext cx="344" cy="104"/>
            </a:xfrm>
            <a:custGeom>
              <a:avLst/>
              <a:gdLst>
                <a:gd name="T0" fmla="*/ 0 w 1376"/>
                <a:gd name="T1" fmla="*/ 283 h 417"/>
                <a:gd name="T2" fmla="*/ 25 w 1376"/>
                <a:gd name="T3" fmla="*/ 351 h 417"/>
                <a:gd name="T4" fmla="*/ 542 w 1376"/>
                <a:gd name="T5" fmla="*/ 417 h 417"/>
                <a:gd name="T6" fmla="*/ 867 w 1376"/>
                <a:gd name="T7" fmla="*/ 375 h 417"/>
                <a:gd name="T8" fmla="*/ 1318 w 1376"/>
                <a:gd name="T9" fmla="*/ 283 h 417"/>
                <a:gd name="T10" fmla="*/ 1309 w 1376"/>
                <a:gd name="T11" fmla="*/ 283 h 417"/>
                <a:gd name="T12" fmla="*/ 1326 w 1376"/>
                <a:gd name="T13" fmla="*/ 283 h 417"/>
                <a:gd name="T14" fmla="*/ 1335 w 1376"/>
                <a:gd name="T15" fmla="*/ 283 h 417"/>
                <a:gd name="T16" fmla="*/ 1342 w 1376"/>
                <a:gd name="T17" fmla="*/ 283 h 417"/>
                <a:gd name="T18" fmla="*/ 1342 w 1376"/>
                <a:gd name="T19" fmla="*/ 276 h 417"/>
                <a:gd name="T20" fmla="*/ 1342 w 1376"/>
                <a:gd name="T21" fmla="*/ 258 h 417"/>
                <a:gd name="T22" fmla="*/ 1342 w 1376"/>
                <a:gd name="T23" fmla="*/ 250 h 417"/>
                <a:gd name="T24" fmla="*/ 1335 w 1376"/>
                <a:gd name="T25" fmla="*/ 233 h 417"/>
                <a:gd name="T26" fmla="*/ 1342 w 1376"/>
                <a:gd name="T27" fmla="*/ 134 h 417"/>
                <a:gd name="T28" fmla="*/ 1376 w 1376"/>
                <a:gd name="T29" fmla="*/ 8 h 417"/>
                <a:gd name="T30" fmla="*/ 1376 w 1376"/>
                <a:gd name="T31" fmla="*/ 0 h 417"/>
                <a:gd name="T32" fmla="*/ 1367 w 1376"/>
                <a:gd name="T33" fmla="*/ 0 h 417"/>
                <a:gd name="T34" fmla="*/ 0 w 1376"/>
                <a:gd name="T35" fmla="*/ 276 h 417"/>
                <a:gd name="T36" fmla="*/ 0 w 1376"/>
                <a:gd name="T37" fmla="*/ 283 h 417"/>
                <a:gd name="T38" fmla="*/ 1367 w 1376"/>
                <a:gd name="T39" fmla="*/ 8 h 417"/>
                <a:gd name="T40" fmla="*/ 1335 w 1376"/>
                <a:gd name="T41" fmla="*/ 134 h 417"/>
                <a:gd name="T42" fmla="*/ 1326 w 1376"/>
                <a:gd name="T43" fmla="*/ 233 h 417"/>
                <a:gd name="T44" fmla="*/ 1335 w 1376"/>
                <a:gd name="T45" fmla="*/ 250 h 417"/>
                <a:gd name="T46" fmla="*/ 1335 w 1376"/>
                <a:gd name="T47" fmla="*/ 258 h 417"/>
                <a:gd name="T48" fmla="*/ 1335 w 1376"/>
                <a:gd name="T49" fmla="*/ 276 h 417"/>
                <a:gd name="T50" fmla="*/ 1326 w 1376"/>
                <a:gd name="T51" fmla="*/ 276 h 417"/>
                <a:gd name="T52" fmla="*/ 1318 w 1376"/>
                <a:gd name="T53" fmla="*/ 276 h 417"/>
                <a:gd name="T54" fmla="*/ 1309 w 1376"/>
                <a:gd name="T55" fmla="*/ 276 h 417"/>
                <a:gd name="T56" fmla="*/ 867 w 1376"/>
                <a:gd name="T57" fmla="*/ 375 h 417"/>
                <a:gd name="T58" fmla="*/ 542 w 1376"/>
                <a:gd name="T59" fmla="*/ 409 h 417"/>
                <a:gd name="T60" fmla="*/ 25 w 1376"/>
                <a:gd name="T61" fmla="*/ 351 h 417"/>
                <a:gd name="T62" fmla="*/ 33 w 1376"/>
                <a:gd name="T63" fmla="*/ 351 h 417"/>
                <a:gd name="T64" fmla="*/ 8 w 1376"/>
                <a:gd name="T65" fmla="*/ 276 h 417"/>
                <a:gd name="T66" fmla="*/ 8 w 1376"/>
                <a:gd name="T67" fmla="*/ 283 h 417"/>
                <a:gd name="T68" fmla="*/ 1367 w 1376"/>
                <a:gd name="T69" fmla="*/ 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6" h="417">
                  <a:moveTo>
                    <a:pt x="0" y="283"/>
                  </a:moveTo>
                  <a:lnTo>
                    <a:pt x="25" y="351"/>
                  </a:lnTo>
                  <a:lnTo>
                    <a:pt x="542" y="417"/>
                  </a:lnTo>
                  <a:lnTo>
                    <a:pt x="867" y="375"/>
                  </a:lnTo>
                  <a:lnTo>
                    <a:pt x="1318" y="283"/>
                  </a:lnTo>
                  <a:lnTo>
                    <a:pt x="1309" y="283"/>
                  </a:lnTo>
                  <a:lnTo>
                    <a:pt x="1326" y="283"/>
                  </a:lnTo>
                  <a:lnTo>
                    <a:pt x="1335" y="283"/>
                  </a:lnTo>
                  <a:lnTo>
                    <a:pt x="1342" y="283"/>
                  </a:lnTo>
                  <a:lnTo>
                    <a:pt x="1342" y="276"/>
                  </a:lnTo>
                  <a:lnTo>
                    <a:pt x="1342" y="258"/>
                  </a:lnTo>
                  <a:lnTo>
                    <a:pt x="1342" y="250"/>
                  </a:lnTo>
                  <a:lnTo>
                    <a:pt x="1335" y="233"/>
                  </a:lnTo>
                  <a:lnTo>
                    <a:pt x="1342" y="134"/>
                  </a:lnTo>
                  <a:lnTo>
                    <a:pt x="1376" y="8"/>
                  </a:lnTo>
                  <a:lnTo>
                    <a:pt x="1376" y="0"/>
                  </a:lnTo>
                  <a:lnTo>
                    <a:pt x="1367" y="0"/>
                  </a:lnTo>
                  <a:lnTo>
                    <a:pt x="0" y="276"/>
                  </a:lnTo>
                  <a:lnTo>
                    <a:pt x="0" y="283"/>
                  </a:lnTo>
                  <a:close/>
                  <a:moveTo>
                    <a:pt x="1367" y="8"/>
                  </a:moveTo>
                  <a:lnTo>
                    <a:pt x="1335" y="134"/>
                  </a:lnTo>
                  <a:lnTo>
                    <a:pt x="1326" y="233"/>
                  </a:lnTo>
                  <a:lnTo>
                    <a:pt x="1335" y="250"/>
                  </a:lnTo>
                  <a:lnTo>
                    <a:pt x="1335" y="258"/>
                  </a:lnTo>
                  <a:lnTo>
                    <a:pt x="1335" y="276"/>
                  </a:lnTo>
                  <a:lnTo>
                    <a:pt x="1326" y="276"/>
                  </a:lnTo>
                  <a:lnTo>
                    <a:pt x="1318" y="276"/>
                  </a:lnTo>
                  <a:lnTo>
                    <a:pt x="1309" y="276"/>
                  </a:lnTo>
                  <a:lnTo>
                    <a:pt x="867" y="375"/>
                  </a:lnTo>
                  <a:lnTo>
                    <a:pt x="542" y="409"/>
                  </a:lnTo>
                  <a:lnTo>
                    <a:pt x="25" y="351"/>
                  </a:lnTo>
                  <a:lnTo>
                    <a:pt x="33" y="351"/>
                  </a:lnTo>
                  <a:lnTo>
                    <a:pt x="8" y="276"/>
                  </a:lnTo>
                  <a:lnTo>
                    <a:pt x="8" y="283"/>
                  </a:lnTo>
                  <a:lnTo>
                    <a:pt x="136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652" y="3312"/>
              <a:ext cx="54" cy="85"/>
            </a:xfrm>
            <a:custGeom>
              <a:avLst/>
              <a:gdLst>
                <a:gd name="T0" fmla="*/ 0 w 217"/>
                <a:gd name="T1" fmla="*/ 175 h 342"/>
                <a:gd name="T2" fmla="*/ 0 w 217"/>
                <a:gd name="T3" fmla="*/ 209 h 342"/>
                <a:gd name="T4" fmla="*/ 0 w 217"/>
                <a:gd name="T5" fmla="*/ 234 h 342"/>
                <a:gd name="T6" fmla="*/ 9 w 217"/>
                <a:gd name="T7" fmla="*/ 266 h 342"/>
                <a:gd name="T8" fmla="*/ 25 w 217"/>
                <a:gd name="T9" fmla="*/ 293 h 342"/>
                <a:gd name="T10" fmla="*/ 41 w 217"/>
                <a:gd name="T11" fmla="*/ 317 h 342"/>
                <a:gd name="T12" fmla="*/ 59 w 217"/>
                <a:gd name="T13" fmla="*/ 325 h 342"/>
                <a:gd name="T14" fmla="*/ 75 w 217"/>
                <a:gd name="T15" fmla="*/ 342 h 342"/>
                <a:gd name="T16" fmla="*/ 100 w 217"/>
                <a:gd name="T17" fmla="*/ 342 h 342"/>
                <a:gd name="T18" fmla="*/ 125 w 217"/>
                <a:gd name="T19" fmla="*/ 342 h 342"/>
                <a:gd name="T20" fmla="*/ 150 w 217"/>
                <a:gd name="T21" fmla="*/ 342 h 342"/>
                <a:gd name="T22" fmla="*/ 175 w 217"/>
                <a:gd name="T23" fmla="*/ 334 h 342"/>
                <a:gd name="T24" fmla="*/ 183 w 217"/>
                <a:gd name="T25" fmla="*/ 325 h 342"/>
                <a:gd name="T26" fmla="*/ 201 w 217"/>
                <a:gd name="T27" fmla="*/ 317 h 342"/>
                <a:gd name="T28" fmla="*/ 208 w 217"/>
                <a:gd name="T29" fmla="*/ 317 h 342"/>
                <a:gd name="T30" fmla="*/ 217 w 217"/>
                <a:gd name="T31" fmla="*/ 300 h 342"/>
                <a:gd name="T32" fmla="*/ 217 w 217"/>
                <a:gd name="T33" fmla="*/ 293 h 342"/>
                <a:gd name="T34" fmla="*/ 217 w 217"/>
                <a:gd name="T35" fmla="*/ 266 h 342"/>
                <a:gd name="T36" fmla="*/ 208 w 217"/>
                <a:gd name="T37" fmla="*/ 234 h 342"/>
                <a:gd name="T38" fmla="*/ 201 w 217"/>
                <a:gd name="T39" fmla="*/ 209 h 342"/>
                <a:gd name="T40" fmla="*/ 201 w 217"/>
                <a:gd name="T41" fmla="*/ 175 h 342"/>
                <a:gd name="T42" fmla="*/ 201 w 217"/>
                <a:gd name="T43" fmla="*/ 133 h 342"/>
                <a:gd name="T44" fmla="*/ 208 w 217"/>
                <a:gd name="T45" fmla="*/ 108 h 342"/>
                <a:gd name="T46" fmla="*/ 208 w 217"/>
                <a:gd name="T47" fmla="*/ 76 h 342"/>
                <a:gd name="T48" fmla="*/ 208 w 217"/>
                <a:gd name="T49" fmla="*/ 51 h 342"/>
                <a:gd name="T50" fmla="*/ 208 w 217"/>
                <a:gd name="T51" fmla="*/ 42 h 342"/>
                <a:gd name="T52" fmla="*/ 208 w 217"/>
                <a:gd name="T53" fmla="*/ 33 h 342"/>
                <a:gd name="T54" fmla="*/ 201 w 217"/>
                <a:gd name="T55" fmla="*/ 25 h 342"/>
                <a:gd name="T56" fmla="*/ 183 w 217"/>
                <a:gd name="T57" fmla="*/ 17 h 342"/>
                <a:gd name="T58" fmla="*/ 167 w 217"/>
                <a:gd name="T59" fmla="*/ 8 h 342"/>
                <a:gd name="T60" fmla="*/ 150 w 217"/>
                <a:gd name="T61" fmla="*/ 8 h 342"/>
                <a:gd name="T62" fmla="*/ 125 w 217"/>
                <a:gd name="T63" fmla="*/ 8 h 342"/>
                <a:gd name="T64" fmla="*/ 100 w 217"/>
                <a:gd name="T65" fmla="*/ 0 h 342"/>
                <a:gd name="T66" fmla="*/ 75 w 217"/>
                <a:gd name="T67" fmla="*/ 8 h 342"/>
                <a:gd name="T68" fmla="*/ 59 w 217"/>
                <a:gd name="T69" fmla="*/ 17 h 342"/>
                <a:gd name="T70" fmla="*/ 41 w 217"/>
                <a:gd name="T71" fmla="*/ 33 h 342"/>
                <a:gd name="T72" fmla="*/ 25 w 217"/>
                <a:gd name="T73" fmla="*/ 51 h 342"/>
                <a:gd name="T74" fmla="*/ 9 w 217"/>
                <a:gd name="T75" fmla="*/ 76 h 342"/>
                <a:gd name="T76" fmla="*/ 0 w 217"/>
                <a:gd name="T77" fmla="*/ 108 h 342"/>
                <a:gd name="T78" fmla="*/ 0 w 217"/>
                <a:gd name="T79" fmla="*/ 133 h 342"/>
                <a:gd name="T80" fmla="*/ 0 w 217"/>
                <a:gd name="T81" fmla="*/ 17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342">
                  <a:moveTo>
                    <a:pt x="0" y="175"/>
                  </a:moveTo>
                  <a:lnTo>
                    <a:pt x="0" y="209"/>
                  </a:lnTo>
                  <a:lnTo>
                    <a:pt x="0" y="234"/>
                  </a:lnTo>
                  <a:lnTo>
                    <a:pt x="9" y="266"/>
                  </a:lnTo>
                  <a:lnTo>
                    <a:pt x="25" y="293"/>
                  </a:lnTo>
                  <a:lnTo>
                    <a:pt x="41" y="317"/>
                  </a:lnTo>
                  <a:lnTo>
                    <a:pt x="59" y="325"/>
                  </a:lnTo>
                  <a:lnTo>
                    <a:pt x="75" y="342"/>
                  </a:lnTo>
                  <a:lnTo>
                    <a:pt x="100" y="342"/>
                  </a:lnTo>
                  <a:lnTo>
                    <a:pt x="125" y="342"/>
                  </a:lnTo>
                  <a:lnTo>
                    <a:pt x="150" y="342"/>
                  </a:lnTo>
                  <a:lnTo>
                    <a:pt x="175" y="334"/>
                  </a:lnTo>
                  <a:lnTo>
                    <a:pt x="183" y="325"/>
                  </a:lnTo>
                  <a:lnTo>
                    <a:pt x="201" y="317"/>
                  </a:lnTo>
                  <a:lnTo>
                    <a:pt x="208" y="317"/>
                  </a:lnTo>
                  <a:lnTo>
                    <a:pt x="217" y="300"/>
                  </a:lnTo>
                  <a:lnTo>
                    <a:pt x="217" y="293"/>
                  </a:lnTo>
                  <a:lnTo>
                    <a:pt x="217" y="266"/>
                  </a:lnTo>
                  <a:lnTo>
                    <a:pt x="208" y="234"/>
                  </a:lnTo>
                  <a:lnTo>
                    <a:pt x="201" y="209"/>
                  </a:lnTo>
                  <a:lnTo>
                    <a:pt x="201" y="175"/>
                  </a:lnTo>
                  <a:lnTo>
                    <a:pt x="201" y="133"/>
                  </a:lnTo>
                  <a:lnTo>
                    <a:pt x="208" y="108"/>
                  </a:lnTo>
                  <a:lnTo>
                    <a:pt x="208" y="76"/>
                  </a:lnTo>
                  <a:lnTo>
                    <a:pt x="208" y="51"/>
                  </a:lnTo>
                  <a:lnTo>
                    <a:pt x="208" y="42"/>
                  </a:lnTo>
                  <a:lnTo>
                    <a:pt x="208" y="33"/>
                  </a:lnTo>
                  <a:lnTo>
                    <a:pt x="201" y="25"/>
                  </a:lnTo>
                  <a:lnTo>
                    <a:pt x="183" y="17"/>
                  </a:lnTo>
                  <a:lnTo>
                    <a:pt x="167" y="8"/>
                  </a:lnTo>
                  <a:lnTo>
                    <a:pt x="150" y="8"/>
                  </a:lnTo>
                  <a:lnTo>
                    <a:pt x="125" y="8"/>
                  </a:lnTo>
                  <a:lnTo>
                    <a:pt x="100" y="0"/>
                  </a:lnTo>
                  <a:lnTo>
                    <a:pt x="75" y="8"/>
                  </a:lnTo>
                  <a:lnTo>
                    <a:pt x="59" y="17"/>
                  </a:lnTo>
                  <a:lnTo>
                    <a:pt x="41" y="33"/>
                  </a:lnTo>
                  <a:lnTo>
                    <a:pt x="25" y="51"/>
                  </a:lnTo>
                  <a:lnTo>
                    <a:pt x="9" y="76"/>
                  </a:lnTo>
                  <a:lnTo>
                    <a:pt x="0" y="108"/>
                  </a:lnTo>
                  <a:lnTo>
                    <a:pt x="0" y="13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A2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4" name="Freeform 70"/>
            <p:cNvSpPr>
              <a:spLocks noEditPoints="1"/>
            </p:cNvSpPr>
            <p:nvPr/>
          </p:nvSpPr>
          <p:spPr bwMode="auto">
            <a:xfrm>
              <a:off x="3650" y="3312"/>
              <a:ext cx="56" cy="85"/>
            </a:xfrm>
            <a:custGeom>
              <a:avLst/>
              <a:gdLst>
                <a:gd name="T0" fmla="*/ 0 w 226"/>
                <a:gd name="T1" fmla="*/ 209 h 342"/>
                <a:gd name="T2" fmla="*/ 18 w 226"/>
                <a:gd name="T3" fmla="*/ 266 h 342"/>
                <a:gd name="T4" fmla="*/ 43 w 226"/>
                <a:gd name="T5" fmla="*/ 317 h 342"/>
                <a:gd name="T6" fmla="*/ 84 w 226"/>
                <a:gd name="T7" fmla="*/ 342 h 342"/>
                <a:gd name="T8" fmla="*/ 151 w 226"/>
                <a:gd name="T9" fmla="*/ 342 h 342"/>
                <a:gd name="T10" fmla="*/ 210 w 226"/>
                <a:gd name="T11" fmla="*/ 325 h 342"/>
                <a:gd name="T12" fmla="*/ 226 w 226"/>
                <a:gd name="T13" fmla="*/ 309 h 342"/>
                <a:gd name="T14" fmla="*/ 226 w 226"/>
                <a:gd name="T15" fmla="*/ 284 h 342"/>
                <a:gd name="T16" fmla="*/ 217 w 226"/>
                <a:gd name="T17" fmla="*/ 234 h 342"/>
                <a:gd name="T18" fmla="*/ 210 w 226"/>
                <a:gd name="T19" fmla="*/ 175 h 342"/>
                <a:gd name="T20" fmla="*/ 217 w 226"/>
                <a:gd name="T21" fmla="*/ 108 h 342"/>
                <a:gd name="T22" fmla="*/ 226 w 226"/>
                <a:gd name="T23" fmla="*/ 67 h 342"/>
                <a:gd name="T24" fmla="*/ 217 w 226"/>
                <a:gd name="T25" fmla="*/ 33 h 342"/>
                <a:gd name="T26" fmla="*/ 201 w 226"/>
                <a:gd name="T27" fmla="*/ 17 h 342"/>
                <a:gd name="T28" fmla="*/ 151 w 226"/>
                <a:gd name="T29" fmla="*/ 0 h 342"/>
                <a:gd name="T30" fmla="*/ 84 w 226"/>
                <a:gd name="T31" fmla="*/ 8 h 342"/>
                <a:gd name="T32" fmla="*/ 43 w 226"/>
                <a:gd name="T33" fmla="*/ 33 h 342"/>
                <a:gd name="T34" fmla="*/ 18 w 226"/>
                <a:gd name="T35" fmla="*/ 76 h 342"/>
                <a:gd name="T36" fmla="*/ 0 w 226"/>
                <a:gd name="T37" fmla="*/ 133 h 342"/>
                <a:gd name="T38" fmla="*/ 109 w 226"/>
                <a:gd name="T39" fmla="*/ 8 h 342"/>
                <a:gd name="T40" fmla="*/ 176 w 226"/>
                <a:gd name="T41" fmla="*/ 17 h 342"/>
                <a:gd name="T42" fmla="*/ 210 w 226"/>
                <a:gd name="T43" fmla="*/ 25 h 342"/>
                <a:gd name="T44" fmla="*/ 217 w 226"/>
                <a:gd name="T45" fmla="*/ 51 h 342"/>
                <a:gd name="T46" fmla="*/ 217 w 226"/>
                <a:gd name="T47" fmla="*/ 83 h 342"/>
                <a:gd name="T48" fmla="*/ 210 w 226"/>
                <a:gd name="T49" fmla="*/ 133 h 342"/>
                <a:gd name="T50" fmla="*/ 210 w 226"/>
                <a:gd name="T51" fmla="*/ 209 h 342"/>
                <a:gd name="T52" fmla="*/ 217 w 226"/>
                <a:gd name="T53" fmla="*/ 259 h 342"/>
                <a:gd name="T54" fmla="*/ 217 w 226"/>
                <a:gd name="T55" fmla="*/ 300 h 342"/>
                <a:gd name="T56" fmla="*/ 210 w 226"/>
                <a:gd name="T57" fmla="*/ 317 h 342"/>
                <a:gd name="T58" fmla="*/ 176 w 226"/>
                <a:gd name="T59" fmla="*/ 334 h 342"/>
                <a:gd name="T60" fmla="*/ 109 w 226"/>
                <a:gd name="T61" fmla="*/ 342 h 342"/>
                <a:gd name="T62" fmla="*/ 68 w 226"/>
                <a:gd name="T63" fmla="*/ 325 h 342"/>
                <a:gd name="T64" fmla="*/ 34 w 226"/>
                <a:gd name="T65" fmla="*/ 293 h 342"/>
                <a:gd name="T66" fmla="*/ 18 w 226"/>
                <a:gd name="T67" fmla="*/ 234 h 342"/>
                <a:gd name="T68" fmla="*/ 9 w 226"/>
                <a:gd name="T69" fmla="*/ 175 h 342"/>
                <a:gd name="T70" fmla="*/ 18 w 226"/>
                <a:gd name="T71" fmla="*/ 108 h 342"/>
                <a:gd name="T72" fmla="*/ 34 w 226"/>
                <a:gd name="T73" fmla="*/ 58 h 342"/>
                <a:gd name="T74" fmla="*/ 68 w 226"/>
                <a:gd name="T75" fmla="*/ 25 h 342"/>
                <a:gd name="T76" fmla="*/ 109 w 226"/>
                <a:gd name="T77" fmla="*/ 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6" h="342">
                  <a:moveTo>
                    <a:pt x="0" y="175"/>
                  </a:moveTo>
                  <a:lnTo>
                    <a:pt x="0" y="209"/>
                  </a:lnTo>
                  <a:lnTo>
                    <a:pt x="9" y="234"/>
                  </a:lnTo>
                  <a:lnTo>
                    <a:pt x="18" y="266"/>
                  </a:lnTo>
                  <a:lnTo>
                    <a:pt x="34" y="293"/>
                  </a:lnTo>
                  <a:lnTo>
                    <a:pt x="43" y="317"/>
                  </a:lnTo>
                  <a:lnTo>
                    <a:pt x="68" y="334"/>
                  </a:lnTo>
                  <a:lnTo>
                    <a:pt x="84" y="342"/>
                  </a:lnTo>
                  <a:lnTo>
                    <a:pt x="109" y="342"/>
                  </a:lnTo>
                  <a:lnTo>
                    <a:pt x="151" y="342"/>
                  </a:lnTo>
                  <a:lnTo>
                    <a:pt x="184" y="342"/>
                  </a:lnTo>
                  <a:lnTo>
                    <a:pt x="210" y="325"/>
                  </a:lnTo>
                  <a:lnTo>
                    <a:pt x="217" y="317"/>
                  </a:lnTo>
                  <a:lnTo>
                    <a:pt x="226" y="309"/>
                  </a:lnTo>
                  <a:lnTo>
                    <a:pt x="226" y="300"/>
                  </a:lnTo>
                  <a:lnTo>
                    <a:pt x="226" y="284"/>
                  </a:lnTo>
                  <a:lnTo>
                    <a:pt x="226" y="259"/>
                  </a:lnTo>
                  <a:lnTo>
                    <a:pt x="217" y="234"/>
                  </a:lnTo>
                  <a:lnTo>
                    <a:pt x="217" y="209"/>
                  </a:lnTo>
                  <a:lnTo>
                    <a:pt x="210" y="175"/>
                  </a:lnTo>
                  <a:lnTo>
                    <a:pt x="217" y="142"/>
                  </a:lnTo>
                  <a:lnTo>
                    <a:pt x="217" y="108"/>
                  </a:lnTo>
                  <a:lnTo>
                    <a:pt x="226" y="83"/>
                  </a:lnTo>
                  <a:lnTo>
                    <a:pt x="226" y="67"/>
                  </a:lnTo>
                  <a:lnTo>
                    <a:pt x="226" y="51"/>
                  </a:lnTo>
                  <a:lnTo>
                    <a:pt x="217" y="33"/>
                  </a:lnTo>
                  <a:lnTo>
                    <a:pt x="210" y="25"/>
                  </a:lnTo>
                  <a:lnTo>
                    <a:pt x="201" y="17"/>
                  </a:lnTo>
                  <a:lnTo>
                    <a:pt x="176" y="8"/>
                  </a:lnTo>
                  <a:lnTo>
                    <a:pt x="151" y="0"/>
                  </a:lnTo>
                  <a:lnTo>
                    <a:pt x="109" y="0"/>
                  </a:lnTo>
                  <a:lnTo>
                    <a:pt x="84" y="8"/>
                  </a:lnTo>
                  <a:lnTo>
                    <a:pt x="68" y="17"/>
                  </a:lnTo>
                  <a:lnTo>
                    <a:pt x="43" y="33"/>
                  </a:lnTo>
                  <a:lnTo>
                    <a:pt x="34" y="51"/>
                  </a:lnTo>
                  <a:lnTo>
                    <a:pt x="18" y="76"/>
                  </a:lnTo>
                  <a:lnTo>
                    <a:pt x="9" y="108"/>
                  </a:lnTo>
                  <a:lnTo>
                    <a:pt x="0" y="133"/>
                  </a:lnTo>
                  <a:lnTo>
                    <a:pt x="0" y="175"/>
                  </a:lnTo>
                  <a:close/>
                  <a:moveTo>
                    <a:pt x="109" y="8"/>
                  </a:moveTo>
                  <a:lnTo>
                    <a:pt x="142" y="8"/>
                  </a:lnTo>
                  <a:lnTo>
                    <a:pt x="176" y="17"/>
                  </a:lnTo>
                  <a:lnTo>
                    <a:pt x="192" y="25"/>
                  </a:lnTo>
                  <a:lnTo>
                    <a:pt x="210" y="25"/>
                  </a:lnTo>
                  <a:lnTo>
                    <a:pt x="210" y="33"/>
                  </a:lnTo>
                  <a:lnTo>
                    <a:pt x="217" y="51"/>
                  </a:lnTo>
                  <a:lnTo>
                    <a:pt x="217" y="67"/>
                  </a:lnTo>
                  <a:lnTo>
                    <a:pt x="217" y="83"/>
                  </a:lnTo>
                  <a:lnTo>
                    <a:pt x="210" y="108"/>
                  </a:lnTo>
                  <a:lnTo>
                    <a:pt x="210" y="133"/>
                  </a:lnTo>
                  <a:lnTo>
                    <a:pt x="210" y="175"/>
                  </a:lnTo>
                  <a:lnTo>
                    <a:pt x="210" y="209"/>
                  </a:lnTo>
                  <a:lnTo>
                    <a:pt x="217" y="241"/>
                  </a:lnTo>
                  <a:lnTo>
                    <a:pt x="217" y="259"/>
                  </a:lnTo>
                  <a:lnTo>
                    <a:pt x="217" y="284"/>
                  </a:lnTo>
                  <a:lnTo>
                    <a:pt x="217" y="300"/>
                  </a:lnTo>
                  <a:lnTo>
                    <a:pt x="217" y="309"/>
                  </a:lnTo>
                  <a:lnTo>
                    <a:pt x="210" y="317"/>
                  </a:lnTo>
                  <a:lnTo>
                    <a:pt x="201" y="325"/>
                  </a:lnTo>
                  <a:lnTo>
                    <a:pt x="176" y="334"/>
                  </a:lnTo>
                  <a:lnTo>
                    <a:pt x="151" y="334"/>
                  </a:lnTo>
                  <a:lnTo>
                    <a:pt x="109" y="342"/>
                  </a:lnTo>
                  <a:lnTo>
                    <a:pt x="84" y="334"/>
                  </a:lnTo>
                  <a:lnTo>
                    <a:pt x="68" y="325"/>
                  </a:lnTo>
                  <a:lnTo>
                    <a:pt x="50" y="309"/>
                  </a:lnTo>
                  <a:lnTo>
                    <a:pt x="34" y="293"/>
                  </a:lnTo>
                  <a:lnTo>
                    <a:pt x="25" y="266"/>
                  </a:lnTo>
                  <a:lnTo>
                    <a:pt x="18" y="234"/>
                  </a:lnTo>
                  <a:lnTo>
                    <a:pt x="9" y="209"/>
                  </a:lnTo>
                  <a:lnTo>
                    <a:pt x="9" y="175"/>
                  </a:lnTo>
                  <a:lnTo>
                    <a:pt x="9" y="142"/>
                  </a:lnTo>
                  <a:lnTo>
                    <a:pt x="18" y="108"/>
                  </a:lnTo>
                  <a:lnTo>
                    <a:pt x="25" y="83"/>
                  </a:lnTo>
                  <a:lnTo>
                    <a:pt x="34" y="58"/>
                  </a:lnTo>
                  <a:lnTo>
                    <a:pt x="50" y="33"/>
                  </a:lnTo>
                  <a:lnTo>
                    <a:pt x="68" y="25"/>
                  </a:lnTo>
                  <a:lnTo>
                    <a:pt x="84" y="8"/>
                  </a:lnTo>
                  <a:lnTo>
                    <a:pt x="10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666" y="3312"/>
              <a:ext cx="50" cy="85"/>
            </a:xfrm>
            <a:custGeom>
              <a:avLst/>
              <a:gdLst>
                <a:gd name="T0" fmla="*/ 0 w 199"/>
                <a:gd name="T1" fmla="*/ 175 h 342"/>
                <a:gd name="T2" fmla="*/ 0 w 199"/>
                <a:gd name="T3" fmla="*/ 209 h 342"/>
                <a:gd name="T4" fmla="*/ 8 w 199"/>
                <a:gd name="T5" fmla="*/ 234 h 342"/>
                <a:gd name="T6" fmla="*/ 16 w 199"/>
                <a:gd name="T7" fmla="*/ 266 h 342"/>
                <a:gd name="T8" fmla="*/ 25 w 199"/>
                <a:gd name="T9" fmla="*/ 293 h 342"/>
                <a:gd name="T10" fmla="*/ 41 w 199"/>
                <a:gd name="T11" fmla="*/ 317 h 342"/>
                <a:gd name="T12" fmla="*/ 58 w 199"/>
                <a:gd name="T13" fmla="*/ 325 h 342"/>
                <a:gd name="T14" fmla="*/ 83 w 199"/>
                <a:gd name="T15" fmla="*/ 342 h 342"/>
                <a:gd name="T16" fmla="*/ 99 w 199"/>
                <a:gd name="T17" fmla="*/ 342 h 342"/>
                <a:gd name="T18" fmla="*/ 116 w 199"/>
                <a:gd name="T19" fmla="*/ 342 h 342"/>
                <a:gd name="T20" fmla="*/ 142 w 199"/>
                <a:gd name="T21" fmla="*/ 325 h 342"/>
                <a:gd name="T22" fmla="*/ 158 w 199"/>
                <a:gd name="T23" fmla="*/ 317 h 342"/>
                <a:gd name="T24" fmla="*/ 167 w 199"/>
                <a:gd name="T25" fmla="*/ 293 h 342"/>
                <a:gd name="T26" fmla="*/ 183 w 199"/>
                <a:gd name="T27" fmla="*/ 266 h 342"/>
                <a:gd name="T28" fmla="*/ 192 w 199"/>
                <a:gd name="T29" fmla="*/ 234 h 342"/>
                <a:gd name="T30" fmla="*/ 199 w 199"/>
                <a:gd name="T31" fmla="*/ 209 h 342"/>
                <a:gd name="T32" fmla="*/ 199 w 199"/>
                <a:gd name="T33" fmla="*/ 175 h 342"/>
                <a:gd name="T34" fmla="*/ 199 w 199"/>
                <a:gd name="T35" fmla="*/ 133 h 342"/>
                <a:gd name="T36" fmla="*/ 192 w 199"/>
                <a:gd name="T37" fmla="*/ 108 h 342"/>
                <a:gd name="T38" fmla="*/ 183 w 199"/>
                <a:gd name="T39" fmla="*/ 76 h 342"/>
                <a:gd name="T40" fmla="*/ 167 w 199"/>
                <a:gd name="T41" fmla="*/ 51 h 342"/>
                <a:gd name="T42" fmla="*/ 158 w 199"/>
                <a:gd name="T43" fmla="*/ 33 h 342"/>
                <a:gd name="T44" fmla="*/ 142 w 199"/>
                <a:gd name="T45" fmla="*/ 17 h 342"/>
                <a:gd name="T46" fmla="*/ 116 w 199"/>
                <a:gd name="T47" fmla="*/ 8 h 342"/>
                <a:gd name="T48" fmla="*/ 99 w 199"/>
                <a:gd name="T49" fmla="*/ 0 h 342"/>
                <a:gd name="T50" fmla="*/ 83 w 199"/>
                <a:gd name="T51" fmla="*/ 8 h 342"/>
                <a:gd name="T52" fmla="*/ 58 w 199"/>
                <a:gd name="T53" fmla="*/ 17 h 342"/>
                <a:gd name="T54" fmla="*/ 41 w 199"/>
                <a:gd name="T55" fmla="*/ 33 h 342"/>
                <a:gd name="T56" fmla="*/ 25 w 199"/>
                <a:gd name="T57" fmla="*/ 51 h 342"/>
                <a:gd name="T58" fmla="*/ 16 w 199"/>
                <a:gd name="T59" fmla="*/ 76 h 342"/>
                <a:gd name="T60" fmla="*/ 8 w 199"/>
                <a:gd name="T61" fmla="*/ 108 h 342"/>
                <a:gd name="T62" fmla="*/ 0 w 199"/>
                <a:gd name="T63" fmla="*/ 133 h 342"/>
                <a:gd name="T64" fmla="*/ 0 w 199"/>
                <a:gd name="T65" fmla="*/ 17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342">
                  <a:moveTo>
                    <a:pt x="0" y="175"/>
                  </a:moveTo>
                  <a:lnTo>
                    <a:pt x="0" y="209"/>
                  </a:lnTo>
                  <a:lnTo>
                    <a:pt x="8" y="234"/>
                  </a:lnTo>
                  <a:lnTo>
                    <a:pt x="16" y="266"/>
                  </a:lnTo>
                  <a:lnTo>
                    <a:pt x="25" y="293"/>
                  </a:lnTo>
                  <a:lnTo>
                    <a:pt x="41" y="317"/>
                  </a:lnTo>
                  <a:lnTo>
                    <a:pt x="58" y="325"/>
                  </a:lnTo>
                  <a:lnTo>
                    <a:pt x="83" y="342"/>
                  </a:lnTo>
                  <a:lnTo>
                    <a:pt x="99" y="342"/>
                  </a:lnTo>
                  <a:lnTo>
                    <a:pt x="116" y="342"/>
                  </a:lnTo>
                  <a:lnTo>
                    <a:pt x="142" y="325"/>
                  </a:lnTo>
                  <a:lnTo>
                    <a:pt x="158" y="317"/>
                  </a:lnTo>
                  <a:lnTo>
                    <a:pt x="167" y="293"/>
                  </a:lnTo>
                  <a:lnTo>
                    <a:pt x="183" y="266"/>
                  </a:lnTo>
                  <a:lnTo>
                    <a:pt x="192" y="234"/>
                  </a:lnTo>
                  <a:lnTo>
                    <a:pt x="199" y="209"/>
                  </a:lnTo>
                  <a:lnTo>
                    <a:pt x="199" y="175"/>
                  </a:lnTo>
                  <a:lnTo>
                    <a:pt x="199" y="133"/>
                  </a:lnTo>
                  <a:lnTo>
                    <a:pt x="192" y="108"/>
                  </a:lnTo>
                  <a:lnTo>
                    <a:pt x="183" y="76"/>
                  </a:lnTo>
                  <a:lnTo>
                    <a:pt x="167" y="51"/>
                  </a:lnTo>
                  <a:lnTo>
                    <a:pt x="158" y="33"/>
                  </a:lnTo>
                  <a:lnTo>
                    <a:pt x="142" y="17"/>
                  </a:lnTo>
                  <a:lnTo>
                    <a:pt x="116" y="8"/>
                  </a:lnTo>
                  <a:lnTo>
                    <a:pt x="99" y="0"/>
                  </a:lnTo>
                  <a:lnTo>
                    <a:pt x="83" y="8"/>
                  </a:lnTo>
                  <a:lnTo>
                    <a:pt x="58" y="17"/>
                  </a:lnTo>
                  <a:lnTo>
                    <a:pt x="41" y="33"/>
                  </a:lnTo>
                  <a:lnTo>
                    <a:pt x="25" y="51"/>
                  </a:lnTo>
                  <a:lnTo>
                    <a:pt x="16" y="76"/>
                  </a:lnTo>
                  <a:lnTo>
                    <a:pt x="8" y="108"/>
                  </a:lnTo>
                  <a:lnTo>
                    <a:pt x="0" y="13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655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664" y="3312"/>
              <a:ext cx="52" cy="85"/>
            </a:xfrm>
            <a:custGeom>
              <a:avLst/>
              <a:gdLst>
                <a:gd name="T0" fmla="*/ 9 w 208"/>
                <a:gd name="T1" fmla="*/ 209 h 342"/>
                <a:gd name="T2" fmla="*/ 17 w 208"/>
                <a:gd name="T3" fmla="*/ 266 h 342"/>
                <a:gd name="T4" fmla="*/ 50 w 208"/>
                <a:gd name="T5" fmla="*/ 317 h 342"/>
                <a:gd name="T6" fmla="*/ 92 w 208"/>
                <a:gd name="T7" fmla="*/ 342 h 342"/>
                <a:gd name="T8" fmla="*/ 125 w 208"/>
                <a:gd name="T9" fmla="*/ 342 h 342"/>
                <a:gd name="T10" fmla="*/ 167 w 208"/>
                <a:gd name="T11" fmla="*/ 317 h 342"/>
                <a:gd name="T12" fmla="*/ 192 w 208"/>
                <a:gd name="T13" fmla="*/ 266 h 342"/>
                <a:gd name="T14" fmla="*/ 208 w 208"/>
                <a:gd name="T15" fmla="*/ 209 h 342"/>
                <a:gd name="T16" fmla="*/ 208 w 208"/>
                <a:gd name="T17" fmla="*/ 133 h 342"/>
                <a:gd name="T18" fmla="*/ 192 w 208"/>
                <a:gd name="T19" fmla="*/ 76 h 342"/>
                <a:gd name="T20" fmla="*/ 167 w 208"/>
                <a:gd name="T21" fmla="*/ 33 h 342"/>
                <a:gd name="T22" fmla="*/ 125 w 208"/>
                <a:gd name="T23" fmla="*/ 8 h 342"/>
                <a:gd name="T24" fmla="*/ 92 w 208"/>
                <a:gd name="T25" fmla="*/ 8 h 342"/>
                <a:gd name="T26" fmla="*/ 50 w 208"/>
                <a:gd name="T27" fmla="*/ 33 h 342"/>
                <a:gd name="T28" fmla="*/ 17 w 208"/>
                <a:gd name="T29" fmla="*/ 76 h 342"/>
                <a:gd name="T30" fmla="*/ 9 w 208"/>
                <a:gd name="T31" fmla="*/ 133 h 342"/>
                <a:gd name="T32" fmla="*/ 108 w 208"/>
                <a:gd name="T33" fmla="*/ 8 h 342"/>
                <a:gd name="T34" fmla="*/ 151 w 208"/>
                <a:gd name="T35" fmla="*/ 25 h 342"/>
                <a:gd name="T36" fmla="*/ 176 w 208"/>
                <a:gd name="T37" fmla="*/ 58 h 342"/>
                <a:gd name="T38" fmla="*/ 201 w 208"/>
                <a:gd name="T39" fmla="*/ 108 h 342"/>
                <a:gd name="T40" fmla="*/ 208 w 208"/>
                <a:gd name="T41" fmla="*/ 175 h 342"/>
                <a:gd name="T42" fmla="*/ 201 w 208"/>
                <a:gd name="T43" fmla="*/ 234 h 342"/>
                <a:gd name="T44" fmla="*/ 176 w 208"/>
                <a:gd name="T45" fmla="*/ 293 h 342"/>
                <a:gd name="T46" fmla="*/ 151 w 208"/>
                <a:gd name="T47" fmla="*/ 325 h 342"/>
                <a:gd name="T48" fmla="*/ 108 w 208"/>
                <a:gd name="T49" fmla="*/ 342 h 342"/>
                <a:gd name="T50" fmla="*/ 67 w 208"/>
                <a:gd name="T51" fmla="*/ 325 h 342"/>
                <a:gd name="T52" fmla="*/ 34 w 208"/>
                <a:gd name="T53" fmla="*/ 293 h 342"/>
                <a:gd name="T54" fmla="*/ 17 w 208"/>
                <a:gd name="T55" fmla="*/ 234 h 342"/>
                <a:gd name="T56" fmla="*/ 9 w 208"/>
                <a:gd name="T57" fmla="*/ 175 h 342"/>
                <a:gd name="T58" fmla="*/ 17 w 208"/>
                <a:gd name="T59" fmla="*/ 108 h 342"/>
                <a:gd name="T60" fmla="*/ 34 w 208"/>
                <a:gd name="T61" fmla="*/ 58 h 342"/>
                <a:gd name="T62" fmla="*/ 67 w 208"/>
                <a:gd name="T63" fmla="*/ 25 h 342"/>
                <a:gd name="T64" fmla="*/ 108 w 208"/>
                <a:gd name="T65" fmla="*/ 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342">
                  <a:moveTo>
                    <a:pt x="0" y="175"/>
                  </a:moveTo>
                  <a:lnTo>
                    <a:pt x="9" y="209"/>
                  </a:lnTo>
                  <a:lnTo>
                    <a:pt x="9" y="234"/>
                  </a:lnTo>
                  <a:lnTo>
                    <a:pt x="17" y="266"/>
                  </a:lnTo>
                  <a:lnTo>
                    <a:pt x="34" y="293"/>
                  </a:lnTo>
                  <a:lnTo>
                    <a:pt x="50" y="317"/>
                  </a:lnTo>
                  <a:lnTo>
                    <a:pt x="67" y="334"/>
                  </a:lnTo>
                  <a:lnTo>
                    <a:pt x="92" y="342"/>
                  </a:lnTo>
                  <a:lnTo>
                    <a:pt x="108" y="342"/>
                  </a:lnTo>
                  <a:lnTo>
                    <a:pt x="125" y="342"/>
                  </a:lnTo>
                  <a:lnTo>
                    <a:pt x="151" y="334"/>
                  </a:lnTo>
                  <a:lnTo>
                    <a:pt x="167" y="317"/>
                  </a:lnTo>
                  <a:lnTo>
                    <a:pt x="183" y="293"/>
                  </a:lnTo>
                  <a:lnTo>
                    <a:pt x="192" y="266"/>
                  </a:lnTo>
                  <a:lnTo>
                    <a:pt x="208" y="234"/>
                  </a:lnTo>
                  <a:lnTo>
                    <a:pt x="208" y="209"/>
                  </a:lnTo>
                  <a:lnTo>
                    <a:pt x="208" y="175"/>
                  </a:lnTo>
                  <a:lnTo>
                    <a:pt x="208" y="133"/>
                  </a:lnTo>
                  <a:lnTo>
                    <a:pt x="208" y="108"/>
                  </a:lnTo>
                  <a:lnTo>
                    <a:pt x="192" y="76"/>
                  </a:lnTo>
                  <a:lnTo>
                    <a:pt x="183" y="51"/>
                  </a:lnTo>
                  <a:lnTo>
                    <a:pt x="167" y="33"/>
                  </a:lnTo>
                  <a:lnTo>
                    <a:pt x="151" y="17"/>
                  </a:lnTo>
                  <a:lnTo>
                    <a:pt x="125" y="8"/>
                  </a:lnTo>
                  <a:lnTo>
                    <a:pt x="108" y="0"/>
                  </a:lnTo>
                  <a:lnTo>
                    <a:pt x="92" y="8"/>
                  </a:lnTo>
                  <a:lnTo>
                    <a:pt x="67" y="17"/>
                  </a:lnTo>
                  <a:lnTo>
                    <a:pt x="50" y="33"/>
                  </a:lnTo>
                  <a:lnTo>
                    <a:pt x="34" y="51"/>
                  </a:lnTo>
                  <a:lnTo>
                    <a:pt x="17" y="76"/>
                  </a:lnTo>
                  <a:lnTo>
                    <a:pt x="9" y="108"/>
                  </a:lnTo>
                  <a:lnTo>
                    <a:pt x="9" y="133"/>
                  </a:lnTo>
                  <a:lnTo>
                    <a:pt x="0" y="175"/>
                  </a:lnTo>
                  <a:close/>
                  <a:moveTo>
                    <a:pt x="108" y="8"/>
                  </a:moveTo>
                  <a:lnTo>
                    <a:pt x="125" y="8"/>
                  </a:lnTo>
                  <a:lnTo>
                    <a:pt x="151" y="25"/>
                  </a:lnTo>
                  <a:lnTo>
                    <a:pt x="167" y="33"/>
                  </a:lnTo>
                  <a:lnTo>
                    <a:pt x="176" y="58"/>
                  </a:lnTo>
                  <a:lnTo>
                    <a:pt x="192" y="83"/>
                  </a:lnTo>
                  <a:lnTo>
                    <a:pt x="201" y="108"/>
                  </a:lnTo>
                  <a:lnTo>
                    <a:pt x="208" y="142"/>
                  </a:lnTo>
                  <a:lnTo>
                    <a:pt x="208" y="175"/>
                  </a:lnTo>
                  <a:lnTo>
                    <a:pt x="208" y="209"/>
                  </a:lnTo>
                  <a:lnTo>
                    <a:pt x="201" y="234"/>
                  </a:lnTo>
                  <a:lnTo>
                    <a:pt x="192" y="266"/>
                  </a:lnTo>
                  <a:lnTo>
                    <a:pt x="176" y="293"/>
                  </a:lnTo>
                  <a:lnTo>
                    <a:pt x="167" y="309"/>
                  </a:lnTo>
                  <a:lnTo>
                    <a:pt x="151" y="325"/>
                  </a:lnTo>
                  <a:lnTo>
                    <a:pt x="125" y="334"/>
                  </a:lnTo>
                  <a:lnTo>
                    <a:pt x="108" y="342"/>
                  </a:lnTo>
                  <a:lnTo>
                    <a:pt x="92" y="334"/>
                  </a:lnTo>
                  <a:lnTo>
                    <a:pt x="67" y="325"/>
                  </a:lnTo>
                  <a:lnTo>
                    <a:pt x="50" y="309"/>
                  </a:lnTo>
                  <a:lnTo>
                    <a:pt x="34" y="293"/>
                  </a:lnTo>
                  <a:lnTo>
                    <a:pt x="25" y="266"/>
                  </a:lnTo>
                  <a:lnTo>
                    <a:pt x="17" y="234"/>
                  </a:lnTo>
                  <a:lnTo>
                    <a:pt x="9" y="209"/>
                  </a:lnTo>
                  <a:lnTo>
                    <a:pt x="9" y="175"/>
                  </a:lnTo>
                  <a:lnTo>
                    <a:pt x="9" y="142"/>
                  </a:lnTo>
                  <a:lnTo>
                    <a:pt x="17" y="108"/>
                  </a:lnTo>
                  <a:lnTo>
                    <a:pt x="25" y="83"/>
                  </a:lnTo>
                  <a:lnTo>
                    <a:pt x="34" y="58"/>
                  </a:lnTo>
                  <a:lnTo>
                    <a:pt x="50" y="33"/>
                  </a:lnTo>
                  <a:lnTo>
                    <a:pt x="67" y="25"/>
                  </a:lnTo>
                  <a:lnTo>
                    <a:pt x="92" y="8"/>
                  </a:lnTo>
                  <a:lnTo>
                    <a:pt x="10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677" y="3328"/>
              <a:ext cx="29" cy="53"/>
            </a:xfrm>
            <a:custGeom>
              <a:avLst/>
              <a:gdLst>
                <a:gd name="T0" fmla="*/ 0 w 117"/>
                <a:gd name="T1" fmla="*/ 108 h 208"/>
                <a:gd name="T2" fmla="*/ 0 w 117"/>
                <a:gd name="T3" fmla="*/ 125 h 208"/>
                <a:gd name="T4" fmla="*/ 9 w 117"/>
                <a:gd name="T5" fmla="*/ 150 h 208"/>
                <a:gd name="T6" fmla="*/ 9 w 117"/>
                <a:gd name="T7" fmla="*/ 167 h 208"/>
                <a:gd name="T8" fmla="*/ 17 w 117"/>
                <a:gd name="T9" fmla="*/ 183 h 208"/>
                <a:gd name="T10" fmla="*/ 25 w 117"/>
                <a:gd name="T11" fmla="*/ 192 h 208"/>
                <a:gd name="T12" fmla="*/ 42 w 117"/>
                <a:gd name="T13" fmla="*/ 199 h 208"/>
                <a:gd name="T14" fmla="*/ 50 w 117"/>
                <a:gd name="T15" fmla="*/ 208 h 208"/>
                <a:gd name="T16" fmla="*/ 58 w 117"/>
                <a:gd name="T17" fmla="*/ 208 h 208"/>
                <a:gd name="T18" fmla="*/ 75 w 117"/>
                <a:gd name="T19" fmla="*/ 208 h 208"/>
                <a:gd name="T20" fmla="*/ 83 w 117"/>
                <a:gd name="T21" fmla="*/ 199 h 208"/>
                <a:gd name="T22" fmla="*/ 92 w 117"/>
                <a:gd name="T23" fmla="*/ 192 h 208"/>
                <a:gd name="T24" fmla="*/ 101 w 117"/>
                <a:gd name="T25" fmla="*/ 183 h 208"/>
                <a:gd name="T26" fmla="*/ 108 w 117"/>
                <a:gd name="T27" fmla="*/ 167 h 208"/>
                <a:gd name="T28" fmla="*/ 117 w 117"/>
                <a:gd name="T29" fmla="*/ 150 h 208"/>
                <a:gd name="T30" fmla="*/ 117 w 117"/>
                <a:gd name="T31" fmla="*/ 125 h 208"/>
                <a:gd name="T32" fmla="*/ 117 w 117"/>
                <a:gd name="T33" fmla="*/ 108 h 208"/>
                <a:gd name="T34" fmla="*/ 117 w 117"/>
                <a:gd name="T35" fmla="*/ 83 h 208"/>
                <a:gd name="T36" fmla="*/ 117 w 117"/>
                <a:gd name="T37" fmla="*/ 66 h 208"/>
                <a:gd name="T38" fmla="*/ 108 w 117"/>
                <a:gd name="T39" fmla="*/ 41 h 208"/>
                <a:gd name="T40" fmla="*/ 101 w 117"/>
                <a:gd name="T41" fmla="*/ 34 h 208"/>
                <a:gd name="T42" fmla="*/ 92 w 117"/>
                <a:gd name="T43" fmla="*/ 16 h 208"/>
                <a:gd name="T44" fmla="*/ 83 w 117"/>
                <a:gd name="T45" fmla="*/ 9 h 208"/>
                <a:gd name="T46" fmla="*/ 75 w 117"/>
                <a:gd name="T47" fmla="*/ 0 h 208"/>
                <a:gd name="T48" fmla="*/ 58 w 117"/>
                <a:gd name="T49" fmla="*/ 0 h 208"/>
                <a:gd name="T50" fmla="*/ 50 w 117"/>
                <a:gd name="T51" fmla="*/ 0 h 208"/>
                <a:gd name="T52" fmla="*/ 42 w 117"/>
                <a:gd name="T53" fmla="*/ 9 h 208"/>
                <a:gd name="T54" fmla="*/ 25 w 117"/>
                <a:gd name="T55" fmla="*/ 16 h 208"/>
                <a:gd name="T56" fmla="*/ 17 w 117"/>
                <a:gd name="T57" fmla="*/ 34 h 208"/>
                <a:gd name="T58" fmla="*/ 9 w 117"/>
                <a:gd name="T59" fmla="*/ 41 h 208"/>
                <a:gd name="T60" fmla="*/ 9 w 117"/>
                <a:gd name="T61" fmla="*/ 66 h 208"/>
                <a:gd name="T62" fmla="*/ 0 w 117"/>
                <a:gd name="T63" fmla="*/ 83 h 208"/>
                <a:gd name="T64" fmla="*/ 0 w 117"/>
                <a:gd name="T65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208">
                  <a:moveTo>
                    <a:pt x="0" y="108"/>
                  </a:moveTo>
                  <a:lnTo>
                    <a:pt x="0" y="125"/>
                  </a:lnTo>
                  <a:lnTo>
                    <a:pt x="9" y="150"/>
                  </a:lnTo>
                  <a:lnTo>
                    <a:pt x="9" y="167"/>
                  </a:lnTo>
                  <a:lnTo>
                    <a:pt x="17" y="183"/>
                  </a:lnTo>
                  <a:lnTo>
                    <a:pt x="25" y="192"/>
                  </a:lnTo>
                  <a:lnTo>
                    <a:pt x="42" y="199"/>
                  </a:lnTo>
                  <a:lnTo>
                    <a:pt x="50" y="208"/>
                  </a:lnTo>
                  <a:lnTo>
                    <a:pt x="58" y="208"/>
                  </a:lnTo>
                  <a:lnTo>
                    <a:pt x="75" y="208"/>
                  </a:lnTo>
                  <a:lnTo>
                    <a:pt x="83" y="199"/>
                  </a:lnTo>
                  <a:lnTo>
                    <a:pt x="92" y="192"/>
                  </a:lnTo>
                  <a:lnTo>
                    <a:pt x="101" y="183"/>
                  </a:lnTo>
                  <a:lnTo>
                    <a:pt x="108" y="167"/>
                  </a:lnTo>
                  <a:lnTo>
                    <a:pt x="117" y="150"/>
                  </a:lnTo>
                  <a:lnTo>
                    <a:pt x="117" y="125"/>
                  </a:lnTo>
                  <a:lnTo>
                    <a:pt x="117" y="108"/>
                  </a:lnTo>
                  <a:lnTo>
                    <a:pt x="117" y="83"/>
                  </a:lnTo>
                  <a:lnTo>
                    <a:pt x="117" y="66"/>
                  </a:lnTo>
                  <a:lnTo>
                    <a:pt x="108" y="41"/>
                  </a:lnTo>
                  <a:lnTo>
                    <a:pt x="101" y="34"/>
                  </a:lnTo>
                  <a:lnTo>
                    <a:pt x="92" y="16"/>
                  </a:lnTo>
                  <a:lnTo>
                    <a:pt x="83" y="9"/>
                  </a:lnTo>
                  <a:lnTo>
                    <a:pt x="7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9"/>
                  </a:lnTo>
                  <a:lnTo>
                    <a:pt x="25" y="16"/>
                  </a:lnTo>
                  <a:lnTo>
                    <a:pt x="17" y="34"/>
                  </a:lnTo>
                  <a:lnTo>
                    <a:pt x="9" y="41"/>
                  </a:lnTo>
                  <a:lnTo>
                    <a:pt x="9" y="66"/>
                  </a:lnTo>
                  <a:lnTo>
                    <a:pt x="0" y="8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CB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3677" y="3326"/>
              <a:ext cx="31" cy="57"/>
            </a:xfrm>
            <a:custGeom>
              <a:avLst/>
              <a:gdLst>
                <a:gd name="T0" fmla="*/ 0 w 126"/>
                <a:gd name="T1" fmla="*/ 134 h 226"/>
                <a:gd name="T2" fmla="*/ 9 w 126"/>
                <a:gd name="T3" fmla="*/ 176 h 226"/>
                <a:gd name="T4" fmla="*/ 25 w 126"/>
                <a:gd name="T5" fmla="*/ 208 h 226"/>
                <a:gd name="T6" fmla="*/ 50 w 126"/>
                <a:gd name="T7" fmla="*/ 217 h 226"/>
                <a:gd name="T8" fmla="*/ 75 w 126"/>
                <a:gd name="T9" fmla="*/ 217 h 226"/>
                <a:gd name="T10" fmla="*/ 101 w 126"/>
                <a:gd name="T11" fmla="*/ 208 h 226"/>
                <a:gd name="T12" fmla="*/ 117 w 126"/>
                <a:gd name="T13" fmla="*/ 176 h 226"/>
                <a:gd name="T14" fmla="*/ 126 w 126"/>
                <a:gd name="T15" fmla="*/ 134 h 226"/>
                <a:gd name="T16" fmla="*/ 126 w 126"/>
                <a:gd name="T17" fmla="*/ 92 h 226"/>
                <a:gd name="T18" fmla="*/ 117 w 126"/>
                <a:gd name="T19" fmla="*/ 50 h 226"/>
                <a:gd name="T20" fmla="*/ 101 w 126"/>
                <a:gd name="T21" fmla="*/ 25 h 226"/>
                <a:gd name="T22" fmla="*/ 75 w 126"/>
                <a:gd name="T23" fmla="*/ 9 h 226"/>
                <a:gd name="T24" fmla="*/ 50 w 126"/>
                <a:gd name="T25" fmla="*/ 9 h 226"/>
                <a:gd name="T26" fmla="*/ 25 w 126"/>
                <a:gd name="T27" fmla="*/ 25 h 226"/>
                <a:gd name="T28" fmla="*/ 9 w 126"/>
                <a:gd name="T29" fmla="*/ 50 h 226"/>
                <a:gd name="T30" fmla="*/ 0 w 126"/>
                <a:gd name="T31" fmla="*/ 92 h 226"/>
                <a:gd name="T32" fmla="*/ 58 w 126"/>
                <a:gd name="T33" fmla="*/ 9 h 226"/>
                <a:gd name="T34" fmla="*/ 83 w 126"/>
                <a:gd name="T35" fmla="*/ 18 h 226"/>
                <a:gd name="T36" fmla="*/ 101 w 126"/>
                <a:gd name="T37" fmla="*/ 43 h 226"/>
                <a:gd name="T38" fmla="*/ 117 w 126"/>
                <a:gd name="T39" fmla="*/ 75 h 226"/>
                <a:gd name="T40" fmla="*/ 117 w 126"/>
                <a:gd name="T41" fmla="*/ 117 h 226"/>
                <a:gd name="T42" fmla="*/ 117 w 126"/>
                <a:gd name="T43" fmla="*/ 159 h 226"/>
                <a:gd name="T44" fmla="*/ 101 w 126"/>
                <a:gd name="T45" fmla="*/ 183 h 226"/>
                <a:gd name="T46" fmla="*/ 83 w 126"/>
                <a:gd name="T47" fmla="*/ 208 h 226"/>
                <a:gd name="T48" fmla="*/ 58 w 126"/>
                <a:gd name="T49" fmla="*/ 217 h 226"/>
                <a:gd name="T50" fmla="*/ 42 w 126"/>
                <a:gd name="T51" fmla="*/ 208 h 226"/>
                <a:gd name="T52" fmla="*/ 25 w 126"/>
                <a:gd name="T53" fmla="*/ 183 h 226"/>
                <a:gd name="T54" fmla="*/ 9 w 126"/>
                <a:gd name="T55" fmla="*/ 159 h 226"/>
                <a:gd name="T56" fmla="*/ 9 w 126"/>
                <a:gd name="T57" fmla="*/ 117 h 226"/>
                <a:gd name="T58" fmla="*/ 9 w 126"/>
                <a:gd name="T59" fmla="*/ 75 h 226"/>
                <a:gd name="T60" fmla="*/ 25 w 126"/>
                <a:gd name="T61" fmla="*/ 43 h 226"/>
                <a:gd name="T62" fmla="*/ 42 w 126"/>
                <a:gd name="T63" fmla="*/ 18 h 226"/>
                <a:gd name="T64" fmla="*/ 58 w 126"/>
                <a:gd name="T65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26">
                  <a:moveTo>
                    <a:pt x="0" y="117"/>
                  </a:moveTo>
                  <a:lnTo>
                    <a:pt x="0" y="134"/>
                  </a:lnTo>
                  <a:lnTo>
                    <a:pt x="9" y="159"/>
                  </a:lnTo>
                  <a:lnTo>
                    <a:pt x="9" y="176"/>
                  </a:lnTo>
                  <a:lnTo>
                    <a:pt x="17" y="192"/>
                  </a:lnTo>
                  <a:lnTo>
                    <a:pt x="25" y="208"/>
                  </a:lnTo>
                  <a:lnTo>
                    <a:pt x="42" y="217"/>
                  </a:lnTo>
                  <a:lnTo>
                    <a:pt x="50" y="217"/>
                  </a:lnTo>
                  <a:lnTo>
                    <a:pt x="58" y="226"/>
                  </a:lnTo>
                  <a:lnTo>
                    <a:pt x="75" y="217"/>
                  </a:lnTo>
                  <a:lnTo>
                    <a:pt x="83" y="217"/>
                  </a:lnTo>
                  <a:lnTo>
                    <a:pt x="101" y="208"/>
                  </a:lnTo>
                  <a:lnTo>
                    <a:pt x="108" y="192"/>
                  </a:lnTo>
                  <a:lnTo>
                    <a:pt x="117" y="176"/>
                  </a:lnTo>
                  <a:lnTo>
                    <a:pt x="117" y="159"/>
                  </a:lnTo>
                  <a:lnTo>
                    <a:pt x="126" y="134"/>
                  </a:lnTo>
                  <a:lnTo>
                    <a:pt x="126" y="117"/>
                  </a:lnTo>
                  <a:lnTo>
                    <a:pt x="126" y="92"/>
                  </a:lnTo>
                  <a:lnTo>
                    <a:pt x="117" y="68"/>
                  </a:lnTo>
                  <a:lnTo>
                    <a:pt x="117" y="50"/>
                  </a:lnTo>
                  <a:lnTo>
                    <a:pt x="108" y="34"/>
                  </a:lnTo>
                  <a:lnTo>
                    <a:pt x="101" y="25"/>
                  </a:lnTo>
                  <a:lnTo>
                    <a:pt x="83" y="18"/>
                  </a:lnTo>
                  <a:lnTo>
                    <a:pt x="75" y="9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2" y="18"/>
                  </a:lnTo>
                  <a:lnTo>
                    <a:pt x="25" y="25"/>
                  </a:lnTo>
                  <a:lnTo>
                    <a:pt x="17" y="34"/>
                  </a:lnTo>
                  <a:lnTo>
                    <a:pt x="9" y="50"/>
                  </a:lnTo>
                  <a:lnTo>
                    <a:pt x="9" y="68"/>
                  </a:lnTo>
                  <a:lnTo>
                    <a:pt x="0" y="92"/>
                  </a:lnTo>
                  <a:lnTo>
                    <a:pt x="0" y="117"/>
                  </a:lnTo>
                  <a:close/>
                  <a:moveTo>
                    <a:pt x="58" y="9"/>
                  </a:moveTo>
                  <a:lnTo>
                    <a:pt x="75" y="18"/>
                  </a:lnTo>
                  <a:lnTo>
                    <a:pt x="83" y="18"/>
                  </a:lnTo>
                  <a:lnTo>
                    <a:pt x="92" y="25"/>
                  </a:lnTo>
                  <a:lnTo>
                    <a:pt x="101" y="43"/>
                  </a:lnTo>
                  <a:lnTo>
                    <a:pt x="108" y="59"/>
                  </a:lnTo>
                  <a:lnTo>
                    <a:pt x="117" y="75"/>
                  </a:lnTo>
                  <a:lnTo>
                    <a:pt x="117" y="92"/>
                  </a:lnTo>
                  <a:lnTo>
                    <a:pt x="117" y="117"/>
                  </a:lnTo>
                  <a:lnTo>
                    <a:pt x="117" y="134"/>
                  </a:lnTo>
                  <a:lnTo>
                    <a:pt x="117" y="159"/>
                  </a:lnTo>
                  <a:lnTo>
                    <a:pt x="108" y="167"/>
                  </a:lnTo>
                  <a:lnTo>
                    <a:pt x="101" y="183"/>
                  </a:lnTo>
                  <a:lnTo>
                    <a:pt x="92" y="201"/>
                  </a:lnTo>
                  <a:lnTo>
                    <a:pt x="83" y="208"/>
                  </a:lnTo>
                  <a:lnTo>
                    <a:pt x="75" y="217"/>
                  </a:lnTo>
                  <a:lnTo>
                    <a:pt x="58" y="217"/>
                  </a:lnTo>
                  <a:lnTo>
                    <a:pt x="50" y="217"/>
                  </a:lnTo>
                  <a:lnTo>
                    <a:pt x="42" y="208"/>
                  </a:lnTo>
                  <a:lnTo>
                    <a:pt x="25" y="201"/>
                  </a:lnTo>
                  <a:lnTo>
                    <a:pt x="25" y="183"/>
                  </a:lnTo>
                  <a:lnTo>
                    <a:pt x="17" y="167"/>
                  </a:lnTo>
                  <a:lnTo>
                    <a:pt x="9" y="159"/>
                  </a:lnTo>
                  <a:lnTo>
                    <a:pt x="9" y="134"/>
                  </a:lnTo>
                  <a:lnTo>
                    <a:pt x="9" y="117"/>
                  </a:lnTo>
                  <a:lnTo>
                    <a:pt x="9" y="92"/>
                  </a:lnTo>
                  <a:lnTo>
                    <a:pt x="9" y="75"/>
                  </a:lnTo>
                  <a:lnTo>
                    <a:pt x="17" y="59"/>
                  </a:lnTo>
                  <a:lnTo>
                    <a:pt x="25" y="43"/>
                  </a:lnTo>
                  <a:lnTo>
                    <a:pt x="25" y="25"/>
                  </a:lnTo>
                  <a:lnTo>
                    <a:pt x="42" y="18"/>
                  </a:lnTo>
                  <a:lnTo>
                    <a:pt x="50" y="18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679" y="3331"/>
              <a:ext cx="23" cy="45"/>
            </a:xfrm>
            <a:custGeom>
              <a:avLst/>
              <a:gdLst>
                <a:gd name="T0" fmla="*/ 0 w 92"/>
                <a:gd name="T1" fmla="*/ 91 h 183"/>
                <a:gd name="T2" fmla="*/ 0 w 92"/>
                <a:gd name="T3" fmla="*/ 108 h 183"/>
                <a:gd name="T4" fmla="*/ 0 w 92"/>
                <a:gd name="T5" fmla="*/ 124 h 183"/>
                <a:gd name="T6" fmla="*/ 8 w 92"/>
                <a:gd name="T7" fmla="*/ 141 h 183"/>
                <a:gd name="T8" fmla="*/ 8 w 92"/>
                <a:gd name="T9" fmla="*/ 158 h 183"/>
                <a:gd name="T10" fmla="*/ 16 w 92"/>
                <a:gd name="T11" fmla="*/ 165 h 183"/>
                <a:gd name="T12" fmla="*/ 24 w 92"/>
                <a:gd name="T13" fmla="*/ 174 h 183"/>
                <a:gd name="T14" fmla="*/ 41 w 92"/>
                <a:gd name="T15" fmla="*/ 183 h 183"/>
                <a:gd name="T16" fmla="*/ 49 w 92"/>
                <a:gd name="T17" fmla="*/ 183 h 183"/>
                <a:gd name="T18" fmla="*/ 58 w 92"/>
                <a:gd name="T19" fmla="*/ 183 h 183"/>
                <a:gd name="T20" fmla="*/ 66 w 92"/>
                <a:gd name="T21" fmla="*/ 174 h 183"/>
                <a:gd name="T22" fmla="*/ 74 w 92"/>
                <a:gd name="T23" fmla="*/ 165 h 183"/>
                <a:gd name="T24" fmla="*/ 83 w 92"/>
                <a:gd name="T25" fmla="*/ 158 h 183"/>
                <a:gd name="T26" fmla="*/ 92 w 92"/>
                <a:gd name="T27" fmla="*/ 141 h 183"/>
                <a:gd name="T28" fmla="*/ 92 w 92"/>
                <a:gd name="T29" fmla="*/ 124 h 183"/>
                <a:gd name="T30" fmla="*/ 92 w 92"/>
                <a:gd name="T31" fmla="*/ 108 h 183"/>
                <a:gd name="T32" fmla="*/ 92 w 92"/>
                <a:gd name="T33" fmla="*/ 91 h 183"/>
                <a:gd name="T34" fmla="*/ 92 w 92"/>
                <a:gd name="T35" fmla="*/ 74 h 183"/>
                <a:gd name="T36" fmla="*/ 92 w 92"/>
                <a:gd name="T37" fmla="*/ 57 h 183"/>
                <a:gd name="T38" fmla="*/ 92 w 92"/>
                <a:gd name="T39" fmla="*/ 41 h 183"/>
                <a:gd name="T40" fmla="*/ 83 w 92"/>
                <a:gd name="T41" fmla="*/ 25 h 183"/>
                <a:gd name="T42" fmla="*/ 74 w 92"/>
                <a:gd name="T43" fmla="*/ 16 h 183"/>
                <a:gd name="T44" fmla="*/ 66 w 92"/>
                <a:gd name="T45" fmla="*/ 7 h 183"/>
                <a:gd name="T46" fmla="*/ 58 w 92"/>
                <a:gd name="T47" fmla="*/ 0 h 183"/>
                <a:gd name="T48" fmla="*/ 49 w 92"/>
                <a:gd name="T49" fmla="*/ 0 h 183"/>
                <a:gd name="T50" fmla="*/ 41 w 92"/>
                <a:gd name="T51" fmla="*/ 0 h 183"/>
                <a:gd name="T52" fmla="*/ 24 w 92"/>
                <a:gd name="T53" fmla="*/ 7 h 183"/>
                <a:gd name="T54" fmla="*/ 16 w 92"/>
                <a:gd name="T55" fmla="*/ 16 h 183"/>
                <a:gd name="T56" fmla="*/ 8 w 92"/>
                <a:gd name="T57" fmla="*/ 25 h 183"/>
                <a:gd name="T58" fmla="*/ 8 w 92"/>
                <a:gd name="T59" fmla="*/ 41 h 183"/>
                <a:gd name="T60" fmla="*/ 0 w 92"/>
                <a:gd name="T61" fmla="*/ 57 h 183"/>
                <a:gd name="T62" fmla="*/ 0 w 92"/>
                <a:gd name="T63" fmla="*/ 74 h 183"/>
                <a:gd name="T64" fmla="*/ 0 w 92"/>
                <a:gd name="T65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183">
                  <a:moveTo>
                    <a:pt x="0" y="91"/>
                  </a:moveTo>
                  <a:lnTo>
                    <a:pt x="0" y="108"/>
                  </a:lnTo>
                  <a:lnTo>
                    <a:pt x="0" y="124"/>
                  </a:lnTo>
                  <a:lnTo>
                    <a:pt x="8" y="141"/>
                  </a:lnTo>
                  <a:lnTo>
                    <a:pt x="8" y="158"/>
                  </a:lnTo>
                  <a:lnTo>
                    <a:pt x="16" y="165"/>
                  </a:lnTo>
                  <a:lnTo>
                    <a:pt x="24" y="174"/>
                  </a:lnTo>
                  <a:lnTo>
                    <a:pt x="41" y="183"/>
                  </a:lnTo>
                  <a:lnTo>
                    <a:pt x="49" y="183"/>
                  </a:lnTo>
                  <a:lnTo>
                    <a:pt x="58" y="183"/>
                  </a:lnTo>
                  <a:lnTo>
                    <a:pt x="66" y="174"/>
                  </a:lnTo>
                  <a:lnTo>
                    <a:pt x="74" y="165"/>
                  </a:lnTo>
                  <a:lnTo>
                    <a:pt x="83" y="158"/>
                  </a:lnTo>
                  <a:lnTo>
                    <a:pt x="92" y="141"/>
                  </a:lnTo>
                  <a:lnTo>
                    <a:pt x="92" y="124"/>
                  </a:lnTo>
                  <a:lnTo>
                    <a:pt x="92" y="108"/>
                  </a:lnTo>
                  <a:lnTo>
                    <a:pt x="92" y="91"/>
                  </a:lnTo>
                  <a:lnTo>
                    <a:pt x="92" y="74"/>
                  </a:lnTo>
                  <a:lnTo>
                    <a:pt x="92" y="57"/>
                  </a:lnTo>
                  <a:lnTo>
                    <a:pt x="92" y="41"/>
                  </a:lnTo>
                  <a:lnTo>
                    <a:pt x="83" y="25"/>
                  </a:lnTo>
                  <a:lnTo>
                    <a:pt x="74" y="16"/>
                  </a:lnTo>
                  <a:lnTo>
                    <a:pt x="66" y="7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7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8" y="41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6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3677" y="3331"/>
              <a:ext cx="27" cy="47"/>
            </a:xfrm>
            <a:custGeom>
              <a:avLst/>
              <a:gdLst>
                <a:gd name="T0" fmla="*/ 9 w 108"/>
                <a:gd name="T1" fmla="*/ 108 h 190"/>
                <a:gd name="T2" fmla="*/ 9 w 108"/>
                <a:gd name="T3" fmla="*/ 141 h 190"/>
                <a:gd name="T4" fmla="*/ 25 w 108"/>
                <a:gd name="T5" fmla="*/ 165 h 190"/>
                <a:gd name="T6" fmla="*/ 42 w 108"/>
                <a:gd name="T7" fmla="*/ 183 h 190"/>
                <a:gd name="T8" fmla="*/ 67 w 108"/>
                <a:gd name="T9" fmla="*/ 183 h 190"/>
                <a:gd name="T10" fmla="*/ 83 w 108"/>
                <a:gd name="T11" fmla="*/ 165 h 190"/>
                <a:gd name="T12" fmla="*/ 101 w 108"/>
                <a:gd name="T13" fmla="*/ 141 h 190"/>
                <a:gd name="T14" fmla="*/ 108 w 108"/>
                <a:gd name="T15" fmla="*/ 108 h 190"/>
                <a:gd name="T16" fmla="*/ 108 w 108"/>
                <a:gd name="T17" fmla="*/ 74 h 190"/>
                <a:gd name="T18" fmla="*/ 101 w 108"/>
                <a:gd name="T19" fmla="*/ 32 h 190"/>
                <a:gd name="T20" fmla="*/ 83 w 108"/>
                <a:gd name="T21" fmla="*/ 7 h 190"/>
                <a:gd name="T22" fmla="*/ 67 w 108"/>
                <a:gd name="T23" fmla="*/ 0 h 190"/>
                <a:gd name="T24" fmla="*/ 42 w 108"/>
                <a:gd name="T25" fmla="*/ 0 h 190"/>
                <a:gd name="T26" fmla="*/ 25 w 108"/>
                <a:gd name="T27" fmla="*/ 7 h 190"/>
                <a:gd name="T28" fmla="*/ 9 w 108"/>
                <a:gd name="T29" fmla="*/ 32 h 190"/>
                <a:gd name="T30" fmla="*/ 9 w 108"/>
                <a:gd name="T31" fmla="*/ 74 h 190"/>
                <a:gd name="T32" fmla="*/ 58 w 108"/>
                <a:gd name="T33" fmla="*/ 0 h 190"/>
                <a:gd name="T34" fmla="*/ 75 w 108"/>
                <a:gd name="T35" fmla="*/ 7 h 190"/>
                <a:gd name="T36" fmla="*/ 83 w 108"/>
                <a:gd name="T37" fmla="*/ 25 h 190"/>
                <a:gd name="T38" fmla="*/ 101 w 108"/>
                <a:gd name="T39" fmla="*/ 57 h 190"/>
                <a:gd name="T40" fmla="*/ 101 w 108"/>
                <a:gd name="T41" fmla="*/ 91 h 190"/>
                <a:gd name="T42" fmla="*/ 101 w 108"/>
                <a:gd name="T43" fmla="*/ 124 h 190"/>
                <a:gd name="T44" fmla="*/ 83 w 108"/>
                <a:gd name="T45" fmla="*/ 149 h 190"/>
                <a:gd name="T46" fmla="*/ 75 w 108"/>
                <a:gd name="T47" fmla="*/ 174 h 190"/>
                <a:gd name="T48" fmla="*/ 58 w 108"/>
                <a:gd name="T49" fmla="*/ 174 h 190"/>
                <a:gd name="T50" fmla="*/ 42 w 108"/>
                <a:gd name="T51" fmla="*/ 174 h 190"/>
                <a:gd name="T52" fmla="*/ 25 w 108"/>
                <a:gd name="T53" fmla="*/ 149 h 190"/>
                <a:gd name="T54" fmla="*/ 17 w 108"/>
                <a:gd name="T55" fmla="*/ 124 h 190"/>
                <a:gd name="T56" fmla="*/ 9 w 108"/>
                <a:gd name="T57" fmla="*/ 91 h 190"/>
                <a:gd name="T58" fmla="*/ 17 w 108"/>
                <a:gd name="T59" fmla="*/ 57 h 190"/>
                <a:gd name="T60" fmla="*/ 25 w 108"/>
                <a:gd name="T61" fmla="*/ 25 h 190"/>
                <a:gd name="T62" fmla="*/ 42 w 108"/>
                <a:gd name="T63" fmla="*/ 7 h 190"/>
                <a:gd name="T64" fmla="*/ 58 w 108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90">
                  <a:moveTo>
                    <a:pt x="0" y="91"/>
                  </a:moveTo>
                  <a:lnTo>
                    <a:pt x="9" y="108"/>
                  </a:lnTo>
                  <a:lnTo>
                    <a:pt x="9" y="124"/>
                  </a:lnTo>
                  <a:lnTo>
                    <a:pt x="9" y="141"/>
                  </a:lnTo>
                  <a:lnTo>
                    <a:pt x="17" y="158"/>
                  </a:lnTo>
                  <a:lnTo>
                    <a:pt x="25" y="165"/>
                  </a:lnTo>
                  <a:lnTo>
                    <a:pt x="33" y="174"/>
                  </a:lnTo>
                  <a:lnTo>
                    <a:pt x="42" y="183"/>
                  </a:lnTo>
                  <a:lnTo>
                    <a:pt x="58" y="190"/>
                  </a:lnTo>
                  <a:lnTo>
                    <a:pt x="67" y="183"/>
                  </a:lnTo>
                  <a:lnTo>
                    <a:pt x="75" y="174"/>
                  </a:lnTo>
                  <a:lnTo>
                    <a:pt x="83" y="165"/>
                  </a:lnTo>
                  <a:lnTo>
                    <a:pt x="92" y="158"/>
                  </a:lnTo>
                  <a:lnTo>
                    <a:pt x="101" y="141"/>
                  </a:lnTo>
                  <a:lnTo>
                    <a:pt x="101" y="124"/>
                  </a:lnTo>
                  <a:lnTo>
                    <a:pt x="108" y="108"/>
                  </a:lnTo>
                  <a:lnTo>
                    <a:pt x="108" y="91"/>
                  </a:lnTo>
                  <a:lnTo>
                    <a:pt x="108" y="74"/>
                  </a:lnTo>
                  <a:lnTo>
                    <a:pt x="101" y="50"/>
                  </a:lnTo>
                  <a:lnTo>
                    <a:pt x="101" y="32"/>
                  </a:lnTo>
                  <a:lnTo>
                    <a:pt x="92" y="25"/>
                  </a:lnTo>
                  <a:lnTo>
                    <a:pt x="83" y="7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17" y="25"/>
                  </a:lnTo>
                  <a:lnTo>
                    <a:pt x="9" y="32"/>
                  </a:lnTo>
                  <a:lnTo>
                    <a:pt x="9" y="50"/>
                  </a:lnTo>
                  <a:lnTo>
                    <a:pt x="9" y="74"/>
                  </a:lnTo>
                  <a:lnTo>
                    <a:pt x="0" y="91"/>
                  </a:lnTo>
                  <a:close/>
                  <a:moveTo>
                    <a:pt x="58" y="0"/>
                  </a:moveTo>
                  <a:lnTo>
                    <a:pt x="67" y="7"/>
                  </a:lnTo>
                  <a:lnTo>
                    <a:pt x="75" y="7"/>
                  </a:lnTo>
                  <a:lnTo>
                    <a:pt x="83" y="16"/>
                  </a:lnTo>
                  <a:lnTo>
                    <a:pt x="83" y="25"/>
                  </a:lnTo>
                  <a:lnTo>
                    <a:pt x="92" y="41"/>
                  </a:lnTo>
                  <a:lnTo>
                    <a:pt x="101" y="57"/>
                  </a:lnTo>
                  <a:lnTo>
                    <a:pt x="101" y="74"/>
                  </a:lnTo>
                  <a:lnTo>
                    <a:pt x="101" y="91"/>
                  </a:lnTo>
                  <a:lnTo>
                    <a:pt x="101" y="108"/>
                  </a:lnTo>
                  <a:lnTo>
                    <a:pt x="101" y="124"/>
                  </a:lnTo>
                  <a:lnTo>
                    <a:pt x="92" y="141"/>
                  </a:lnTo>
                  <a:lnTo>
                    <a:pt x="83" y="149"/>
                  </a:lnTo>
                  <a:lnTo>
                    <a:pt x="83" y="165"/>
                  </a:lnTo>
                  <a:lnTo>
                    <a:pt x="75" y="174"/>
                  </a:lnTo>
                  <a:lnTo>
                    <a:pt x="67" y="174"/>
                  </a:lnTo>
                  <a:lnTo>
                    <a:pt x="58" y="174"/>
                  </a:lnTo>
                  <a:lnTo>
                    <a:pt x="50" y="174"/>
                  </a:lnTo>
                  <a:lnTo>
                    <a:pt x="42" y="174"/>
                  </a:lnTo>
                  <a:lnTo>
                    <a:pt x="25" y="165"/>
                  </a:lnTo>
                  <a:lnTo>
                    <a:pt x="25" y="149"/>
                  </a:lnTo>
                  <a:lnTo>
                    <a:pt x="17" y="141"/>
                  </a:lnTo>
                  <a:lnTo>
                    <a:pt x="17" y="124"/>
                  </a:lnTo>
                  <a:lnTo>
                    <a:pt x="9" y="108"/>
                  </a:lnTo>
                  <a:lnTo>
                    <a:pt x="9" y="91"/>
                  </a:lnTo>
                  <a:lnTo>
                    <a:pt x="9" y="74"/>
                  </a:lnTo>
                  <a:lnTo>
                    <a:pt x="17" y="57"/>
                  </a:lnTo>
                  <a:lnTo>
                    <a:pt x="17" y="41"/>
                  </a:lnTo>
                  <a:lnTo>
                    <a:pt x="25" y="25"/>
                  </a:lnTo>
                  <a:lnTo>
                    <a:pt x="25" y="16"/>
                  </a:lnTo>
                  <a:lnTo>
                    <a:pt x="42" y="7"/>
                  </a:lnTo>
                  <a:lnTo>
                    <a:pt x="50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691" y="3356"/>
              <a:ext cx="11" cy="16"/>
            </a:xfrm>
            <a:custGeom>
              <a:avLst/>
              <a:gdLst>
                <a:gd name="T0" fmla="*/ 0 w 43"/>
                <a:gd name="T1" fmla="*/ 25 h 66"/>
                <a:gd name="T2" fmla="*/ 0 w 43"/>
                <a:gd name="T3" fmla="*/ 42 h 66"/>
                <a:gd name="T4" fmla="*/ 0 w 43"/>
                <a:gd name="T5" fmla="*/ 59 h 66"/>
                <a:gd name="T6" fmla="*/ 0 w 43"/>
                <a:gd name="T7" fmla="*/ 66 h 66"/>
                <a:gd name="T8" fmla="*/ 9 w 43"/>
                <a:gd name="T9" fmla="*/ 66 h 66"/>
                <a:gd name="T10" fmla="*/ 17 w 43"/>
                <a:gd name="T11" fmla="*/ 66 h 66"/>
                <a:gd name="T12" fmla="*/ 25 w 43"/>
                <a:gd name="T13" fmla="*/ 66 h 66"/>
                <a:gd name="T14" fmla="*/ 25 w 43"/>
                <a:gd name="T15" fmla="*/ 59 h 66"/>
                <a:gd name="T16" fmla="*/ 34 w 43"/>
                <a:gd name="T17" fmla="*/ 42 h 66"/>
                <a:gd name="T18" fmla="*/ 43 w 43"/>
                <a:gd name="T19" fmla="*/ 25 h 66"/>
                <a:gd name="T20" fmla="*/ 43 w 43"/>
                <a:gd name="T21" fmla="*/ 17 h 66"/>
                <a:gd name="T22" fmla="*/ 34 w 43"/>
                <a:gd name="T23" fmla="*/ 9 h 66"/>
                <a:gd name="T24" fmla="*/ 25 w 43"/>
                <a:gd name="T25" fmla="*/ 0 h 66"/>
                <a:gd name="T26" fmla="*/ 17 w 43"/>
                <a:gd name="T27" fmla="*/ 0 h 66"/>
                <a:gd name="T28" fmla="*/ 9 w 43"/>
                <a:gd name="T29" fmla="*/ 9 h 66"/>
                <a:gd name="T30" fmla="*/ 0 w 43"/>
                <a:gd name="T31" fmla="*/ 17 h 66"/>
                <a:gd name="T32" fmla="*/ 0 w 43"/>
                <a:gd name="T33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6">
                  <a:moveTo>
                    <a:pt x="0" y="25"/>
                  </a:moveTo>
                  <a:lnTo>
                    <a:pt x="0" y="42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9" y="66"/>
                  </a:lnTo>
                  <a:lnTo>
                    <a:pt x="17" y="66"/>
                  </a:lnTo>
                  <a:lnTo>
                    <a:pt x="25" y="66"/>
                  </a:lnTo>
                  <a:lnTo>
                    <a:pt x="25" y="59"/>
                  </a:lnTo>
                  <a:lnTo>
                    <a:pt x="34" y="42"/>
                  </a:lnTo>
                  <a:lnTo>
                    <a:pt x="43" y="25"/>
                  </a:lnTo>
                  <a:lnTo>
                    <a:pt x="43" y="17"/>
                  </a:lnTo>
                  <a:lnTo>
                    <a:pt x="34" y="9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681" y="3337"/>
              <a:ext cx="6" cy="8"/>
            </a:xfrm>
            <a:custGeom>
              <a:avLst/>
              <a:gdLst>
                <a:gd name="T0" fmla="*/ 0 w 25"/>
                <a:gd name="T1" fmla="*/ 7 h 32"/>
                <a:gd name="T2" fmla="*/ 0 w 25"/>
                <a:gd name="T3" fmla="*/ 25 h 32"/>
                <a:gd name="T4" fmla="*/ 8 w 25"/>
                <a:gd name="T5" fmla="*/ 32 h 32"/>
                <a:gd name="T6" fmla="*/ 16 w 25"/>
                <a:gd name="T7" fmla="*/ 32 h 32"/>
                <a:gd name="T8" fmla="*/ 25 w 25"/>
                <a:gd name="T9" fmla="*/ 25 h 32"/>
                <a:gd name="T10" fmla="*/ 25 w 25"/>
                <a:gd name="T11" fmla="*/ 7 h 32"/>
                <a:gd name="T12" fmla="*/ 25 w 25"/>
                <a:gd name="T13" fmla="*/ 0 h 32"/>
                <a:gd name="T14" fmla="*/ 16 w 25"/>
                <a:gd name="T15" fmla="*/ 0 h 32"/>
                <a:gd name="T16" fmla="*/ 8 w 25"/>
                <a:gd name="T17" fmla="*/ 0 h 32"/>
                <a:gd name="T18" fmla="*/ 8 w 25"/>
                <a:gd name="T19" fmla="*/ 7 h 32"/>
                <a:gd name="T20" fmla="*/ 0 w 25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2">
                  <a:moveTo>
                    <a:pt x="0" y="7"/>
                  </a:moveTo>
                  <a:lnTo>
                    <a:pt x="0" y="25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5" y="25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864" y="3328"/>
              <a:ext cx="7" cy="15"/>
            </a:xfrm>
            <a:custGeom>
              <a:avLst/>
              <a:gdLst>
                <a:gd name="T0" fmla="*/ 0 w 25"/>
                <a:gd name="T1" fmla="*/ 25 h 59"/>
                <a:gd name="T2" fmla="*/ 0 w 25"/>
                <a:gd name="T3" fmla="*/ 34 h 59"/>
                <a:gd name="T4" fmla="*/ 0 w 25"/>
                <a:gd name="T5" fmla="*/ 41 h 59"/>
                <a:gd name="T6" fmla="*/ 0 w 25"/>
                <a:gd name="T7" fmla="*/ 50 h 59"/>
                <a:gd name="T8" fmla="*/ 0 w 25"/>
                <a:gd name="T9" fmla="*/ 59 h 59"/>
                <a:gd name="T10" fmla="*/ 9 w 25"/>
                <a:gd name="T11" fmla="*/ 59 h 59"/>
                <a:gd name="T12" fmla="*/ 9 w 25"/>
                <a:gd name="T13" fmla="*/ 50 h 59"/>
                <a:gd name="T14" fmla="*/ 18 w 25"/>
                <a:gd name="T15" fmla="*/ 41 h 59"/>
                <a:gd name="T16" fmla="*/ 25 w 25"/>
                <a:gd name="T17" fmla="*/ 34 h 59"/>
                <a:gd name="T18" fmla="*/ 25 w 25"/>
                <a:gd name="T19" fmla="*/ 16 h 59"/>
                <a:gd name="T20" fmla="*/ 25 w 25"/>
                <a:gd name="T21" fmla="*/ 9 h 59"/>
                <a:gd name="T22" fmla="*/ 18 w 25"/>
                <a:gd name="T23" fmla="*/ 0 h 59"/>
                <a:gd name="T24" fmla="*/ 9 w 25"/>
                <a:gd name="T25" fmla="*/ 9 h 59"/>
                <a:gd name="T26" fmla="*/ 9 w 25"/>
                <a:gd name="T27" fmla="*/ 16 h 59"/>
                <a:gd name="T28" fmla="*/ 0 w 25"/>
                <a:gd name="T29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9">
                  <a:moveTo>
                    <a:pt x="0" y="25"/>
                  </a:moveTo>
                  <a:lnTo>
                    <a:pt x="0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25" y="16"/>
                  </a:lnTo>
                  <a:lnTo>
                    <a:pt x="25" y="9"/>
                  </a:lnTo>
                  <a:lnTo>
                    <a:pt x="18" y="0"/>
                  </a:lnTo>
                  <a:lnTo>
                    <a:pt x="9" y="9"/>
                  </a:lnTo>
                  <a:lnTo>
                    <a:pt x="9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858" y="3312"/>
              <a:ext cx="6" cy="8"/>
            </a:xfrm>
            <a:custGeom>
              <a:avLst/>
              <a:gdLst>
                <a:gd name="T0" fmla="*/ 9 w 25"/>
                <a:gd name="T1" fmla="*/ 8 h 33"/>
                <a:gd name="T2" fmla="*/ 0 w 25"/>
                <a:gd name="T3" fmla="*/ 25 h 33"/>
                <a:gd name="T4" fmla="*/ 0 w 25"/>
                <a:gd name="T5" fmla="*/ 33 h 33"/>
                <a:gd name="T6" fmla="*/ 9 w 25"/>
                <a:gd name="T7" fmla="*/ 33 h 33"/>
                <a:gd name="T8" fmla="*/ 18 w 25"/>
                <a:gd name="T9" fmla="*/ 33 h 33"/>
                <a:gd name="T10" fmla="*/ 25 w 25"/>
                <a:gd name="T11" fmla="*/ 17 h 33"/>
                <a:gd name="T12" fmla="*/ 25 w 25"/>
                <a:gd name="T13" fmla="*/ 8 h 33"/>
                <a:gd name="T14" fmla="*/ 25 w 25"/>
                <a:gd name="T15" fmla="*/ 0 h 33"/>
                <a:gd name="T16" fmla="*/ 18 w 25"/>
                <a:gd name="T17" fmla="*/ 0 h 33"/>
                <a:gd name="T18" fmla="*/ 9 w 25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9" y="8"/>
                  </a:move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573" y="3158"/>
              <a:ext cx="260" cy="183"/>
            </a:xfrm>
            <a:custGeom>
              <a:avLst/>
              <a:gdLst>
                <a:gd name="T0" fmla="*/ 217 w 1276"/>
                <a:gd name="T1" fmla="*/ 24 h 759"/>
                <a:gd name="T2" fmla="*/ 143 w 1276"/>
                <a:gd name="T3" fmla="*/ 49 h 759"/>
                <a:gd name="T4" fmla="*/ 125 w 1276"/>
                <a:gd name="T5" fmla="*/ 83 h 759"/>
                <a:gd name="T6" fmla="*/ 66 w 1276"/>
                <a:gd name="T7" fmla="*/ 167 h 759"/>
                <a:gd name="T8" fmla="*/ 42 w 1276"/>
                <a:gd name="T9" fmla="*/ 216 h 759"/>
                <a:gd name="T10" fmla="*/ 25 w 1276"/>
                <a:gd name="T11" fmla="*/ 275 h 759"/>
                <a:gd name="T12" fmla="*/ 0 w 1276"/>
                <a:gd name="T13" fmla="*/ 316 h 759"/>
                <a:gd name="T14" fmla="*/ 301 w 1276"/>
                <a:gd name="T15" fmla="*/ 759 h 759"/>
                <a:gd name="T16" fmla="*/ 326 w 1276"/>
                <a:gd name="T17" fmla="*/ 759 h 759"/>
                <a:gd name="T18" fmla="*/ 351 w 1276"/>
                <a:gd name="T19" fmla="*/ 750 h 759"/>
                <a:gd name="T20" fmla="*/ 367 w 1276"/>
                <a:gd name="T21" fmla="*/ 734 h 759"/>
                <a:gd name="T22" fmla="*/ 384 w 1276"/>
                <a:gd name="T23" fmla="*/ 675 h 759"/>
                <a:gd name="T24" fmla="*/ 417 w 1276"/>
                <a:gd name="T25" fmla="*/ 625 h 759"/>
                <a:gd name="T26" fmla="*/ 450 w 1276"/>
                <a:gd name="T27" fmla="*/ 592 h 759"/>
                <a:gd name="T28" fmla="*/ 492 w 1276"/>
                <a:gd name="T29" fmla="*/ 584 h 759"/>
                <a:gd name="T30" fmla="*/ 534 w 1276"/>
                <a:gd name="T31" fmla="*/ 584 h 759"/>
                <a:gd name="T32" fmla="*/ 550 w 1276"/>
                <a:gd name="T33" fmla="*/ 600 h 759"/>
                <a:gd name="T34" fmla="*/ 584 w 1276"/>
                <a:gd name="T35" fmla="*/ 625 h 759"/>
                <a:gd name="T36" fmla="*/ 600 w 1276"/>
                <a:gd name="T37" fmla="*/ 684 h 759"/>
                <a:gd name="T38" fmla="*/ 609 w 1276"/>
                <a:gd name="T39" fmla="*/ 725 h 759"/>
                <a:gd name="T40" fmla="*/ 618 w 1276"/>
                <a:gd name="T41" fmla="*/ 743 h 759"/>
                <a:gd name="T42" fmla="*/ 626 w 1276"/>
                <a:gd name="T43" fmla="*/ 750 h 759"/>
                <a:gd name="T44" fmla="*/ 726 w 1276"/>
                <a:gd name="T45" fmla="*/ 743 h 759"/>
                <a:gd name="T46" fmla="*/ 1101 w 1276"/>
                <a:gd name="T47" fmla="*/ 659 h 759"/>
                <a:gd name="T48" fmla="*/ 1126 w 1276"/>
                <a:gd name="T49" fmla="*/ 584 h 759"/>
                <a:gd name="T50" fmla="*/ 1142 w 1276"/>
                <a:gd name="T51" fmla="*/ 533 h 759"/>
                <a:gd name="T52" fmla="*/ 1167 w 1276"/>
                <a:gd name="T53" fmla="*/ 508 h 759"/>
                <a:gd name="T54" fmla="*/ 1192 w 1276"/>
                <a:gd name="T55" fmla="*/ 501 h 759"/>
                <a:gd name="T56" fmla="*/ 1217 w 1276"/>
                <a:gd name="T57" fmla="*/ 501 h 759"/>
                <a:gd name="T58" fmla="*/ 1243 w 1276"/>
                <a:gd name="T59" fmla="*/ 526 h 759"/>
                <a:gd name="T60" fmla="*/ 1260 w 1276"/>
                <a:gd name="T61" fmla="*/ 592 h 759"/>
                <a:gd name="T62" fmla="*/ 1268 w 1276"/>
                <a:gd name="T63" fmla="*/ 551 h 759"/>
                <a:gd name="T64" fmla="*/ 1276 w 1276"/>
                <a:gd name="T65" fmla="*/ 508 h 759"/>
                <a:gd name="T66" fmla="*/ 1268 w 1276"/>
                <a:gd name="T67" fmla="*/ 458 h 759"/>
                <a:gd name="T68" fmla="*/ 1251 w 1276"/>
                <a:gd name="T69" fmla="*/ 400 h 759"/>
                <a:gd name="T70" fmla="*/ 1235 w 1276"/>
                <a:gd name="T71" fmla="*/ 375 h 759"/>
                <a:gd name="T72" fmla="*/ 1210 w 1276"/>
                <a:gd name="T73" fmla="*/ 334 h 759"/>
                <a:gd name="T74" fmla="*/ 1185 w 1276"/>
                <a:gd name="T75" fmla="*/ 309 h 759"/>
                <a:gd name="T76" fmla="*/ 1167 w 1276"/>
                <a:gd name="T77" fmla="*/ 284 h 759"/>
                <a:gd name="T78" fmla="*/ 1117 w 1276"/>
                <a:gd name="T79" fmla="*/ 117 h 759"/>
                <a:gd name="T80" fmla="*/ 1093 w 1276"/>
                <a:gd name="T81" fmla="*/ 83 h 759"/>
                <a:gd name="T82" fmla="*/ 1076 w 1276"/>
                <a:gd name="T83" fmla="*/ 67 h 759"/>
                <a:gd name="T84" fmla="*/ 1034 w 1276"/>
                <a:gd name="T85" fmla="*/ 49 h 759"/>
                <a:gd name="T86" fmla="*/ 943 w 1276"/>
                <a:gd name="T87" fmla="*/ 33 h 759"/>
                <a:gd name="T88" fmla="*/ 792 w 1276"/>
                <a:gd name="T89" fmla="*/ 17 h 759"/>
                <a:gd name="T90" fmla="*/ 584 w 1276"/>
                <a:gd name="T91" fmla="*/ 0 h 759"/>
                <a:gd name="T92" fmla="*/ 426 w 1276"/>
                <a:gd name="T93" fmla="*/ 0 h 759"/>
                <a:gd name="T94" fmla="*/ 317 w 1276"/>
                <a:gd name="T95" fmla="*/ 8 h 759"/>
                <a:gd name="T96" fmla="*/ 267 w 1276"/>
                <a:gd name="T97" fmla="*/ 1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759">
                  <a:moveTo>
                    <a:pt x="267" y="17"/>
                  </a:moveTo>
                  <a:lnTo>
                    <a:pt x="217" y="24"/>
                  </a:lnTo>
                  <a:lnTo>
                    <a:pt x="159" y="42"/>
                  </a:lnTo>
                  <a:lnTo>
                    <a:pt x="143" y="49"/>
                  </a:lnTo>
                  <a:lnTo>
                    <a:pt x="134" y="67"/>
                  </a:lnTo>
                  <a:lnTo>
                    <a:pt x="125" y="83"/>
                  </a:lnTo>
                  <a:lnTo>
                    <a:pt x="100" y="108"/>
                  </a:lnTo>
                  <a:lnTo>
                    <a:pt x="66" y="167"/>
                  </a:lnTo>
                  <a:lnTo>
                    <a:pt x="50" y="192"/>
                  </a:lnTo>
                  <a:lnTo>
                    <a:pt x="42" y="216"/>
                  </a:lnTo>
                  <a:lnTo>
                    <a:pt x="34" y="250"/>
                  </a:lnTo>
                  <a:lnTo>
                    <a:pt x="25" y="275"/>
                  </a:lnTo>
                  <a:lnTo>
                    <a:pt x="25" y="284"/>
                  </a:lnTo>
                  <a:lnTo>
                    <a:pt x="0" y="316"/>
                  </a:lnTo>
                  <a:lnTo>
                    <a:pt x="42" y="367"/>
                  </a:lnTo>
                  <a:lnTo>
                    <a:pt x="301" y="759"/>
                  </a:lnTo>
                  <a:lnTo>
                    <a:pt x="308" y="759"/>
                  </a:lnTo>
                  <a:lnTo>
                    <a:pt x="326" y="759"/>
                  </a:lnTo>
                  <a:lnTo>
                    <a:pt x="342" y="759"/>
                  </a:lnTo>
                  <a:lnTo>
                    <a:pt x="351" y="750"/>
                  </a:lnTo>
                  <a:lnTo>
                    <a:pt x="358" y="750"/>
                  </a:lnTo>
                  <a:lnTo>
                    <a:pt x="367" y="734"/>
                  </a:lnTo>
                  <a:lnTo>
                    <a:pt x="376" y="718"/>
                  </a:lnTo>
                  <a:lnTo>
                    <a:pt x="384" y="675"/>
                  </a:lnTo>
                  <a:lnTo>
                    <a:pt x="392" y="650"/>
                  </a:lnTo>
                  <a:lnTo>
                    <a:pt x="417" y="625"/>
                  </a:lnTo>
                  <a:lnTo>
                    <a:pt x="442" y="600"/>
                  </a:lnTo>
                  <a:lnTo>
                    <a:pt x="450" y="592"/>
                  </a:lnTo>
                  <a:lnTo>
                    <a:pt x="459" y="584"/>
                  </a:lnTo>
                  <a:lnTo>
                    <a:pt x="492" y="584"/>
                  </a:lnTo>
                  <a:lnTo>
                    <a:pt x="518" y="584"/>
                  </a:lnTo>
                  <a:lnTo>
                    <a:pt x="534" y="584"/>
                  </a:lnTo>
                  <a:lnTo>
                    <a:pt x="534" y="592"/>
                  </a:lnTo>
                  <a:lnTo>
                    <a:pt x="550" y="600"/>
                  </a:lnTo>
                  <a:lnTo>
                    <a:pt x="568" y="609"/>
                  </a:lnTo>
                  <a:lnTo>
                    <a:pt x="584" y="625"/>
                  </a:lnTo>
                  <a:lnTo>
                    <a:pt x="593" y="642"/>
                  </a:lnTo>
                  <a:lnTo>
                    <a:pt x="600" y="684"/>
                  </a:lnTo>
                  <a:lnTo>
                    <a:pt x="600" y="718"/>
                  </a:lnTo>
                  <a:lnTo>
                    <a:pt x="609" y="725"/>
                  </a:lnTo>
                  <a:lnTo>
                    <a:pt x="609" y="734"/>
                  </a:lnTo>
                  <a:lnTo>
                    <a:pt x="618" y="743"/>
                  </a:lnTo>
                  <a:lnTo>
                    <a:pt x="618" y="750"/>
                  </a:lnTo>
                  <a:lnTo>
                    <a:pt x="626" y="750"/>
                  </a:lnTo>
                  <a:lnTo>
                    <a:pt x="642" y="750"/>
                  </a:lnTo>
                  <a:lnTo>
                    <a:pt x="726" y="743"/>
                  </a:lnTo>
                  <a:lnTo>
                    <a:pt x="876" y="709"/>
                  </a:lnTo>
                  <a:lnTo>
                    <a:pt x="1101" y="659"/>
                  </a:lnTo>
                  <a:lnTo>
                    <a:pt x="1110" y="642"/>
                  </a:lnTo>
                  <a:lnTo>
                    <a:pt x="1126" y="584"/>
                  </a:lnTo>
                  <a:lnTo>
                    <a:pt x="1135" y="558"/>
                  </a:lnTo>
                  <a:lnTo>
                    <a:pt x="1142" y="533"/>
                  </a:lnTo>
                  <a:lnTo>
                    <a:pt x="1160" y="508"/>
                  </a:lnTo>
                  <a:lnTo>
                    <a:pt x="1167" y="508"/>
                  </a:lnTo>
                  <a:lnTo>
                    <a:pt x="1176" y="501"/>
                  </a:lnTo>
                  <a:lnTo>
                    <a:pt x="1192" y="501"/>
                  </a:lnTo>
                  <a:lnTo>
                    <a:pt x="1210" y="501"/>
                  </a:lnTo>
                  <a:lnTo>
                    <a:pt x="1217" y="501"/>
                  </a:lnTo>
                  <a:lnTo>
                    <a:pt x="1226" y="501"/>
                  </a:lnTo>
                  <a:lnTo>
                    <a:pt x="1243" y="526"/>
                  </a:lnTo>
                  <a:lnTo>
                    <a:pt x="1251" y="600"/>
                  </a:lnTo>
                  <a:lnTo>
                    <a:pt x="1260" y="592"/>
                  </a:lnTo>
                  <a:lnTo>
                    <a:pt x="1260" y="584"/>
                  </a:lnTo>
                  <a:lnTo>
                    <a:pt x="1268" y="551"/>
                  </a:lnTo>
                  <a:lnTo>
                    <a:pt x="1276" y="526"/>
                  </a:lnTo>
                  <a:lnTo>
                    <a:pt x="1276" y="508"/>
                  </a:lnTo>
                  <a:lnTo>
                    <a:pt x="1276" y="492"/>
                  </a:lnTo>
                  <a:lnTo>
                    <a:pt x="1268" y="458"/>
                  </a:lnTo>
                  <a:lnTo>
                    <a:pt x="1260" y="425"/>
                  </a:lnTo>
                  <a:lnTo>
                    <a:pt x="1251" y="400"/>
                  </a:lnTo>
                  <a:lnTo>
                    <a:pt x="1243" y="384"/>
                  </a:lnTo>
                  <a:lnTo>
                    <a:pt x="1235" y="375"/>
                  </a:lnTo>
                  <a:lnTo>
                    <a:pt x="1217" y="350"/>
                  </a:lnTo>
                  <a:lnTo>
                    <a:pt x="1210" y="334"/>
                  </a:lnTo>
                  <a:lnTo>
                    <a:pt x="1192" y="316"/>
                  </a:lnTo>
                  <a:lnTo>
                    <a:pt x="1185" y="309"/>
                  </a:lnTo>
                  <a:lnTo>
                    <a:pt x="1176" y="300"/>
                  </a:lnTo>
                  <a:lnTo>
                    <a:pt x="1167" y="284"/>
                  </a:lnTo>
                  <a:lnTo>
                    <a:pt x="1160" y="275"/>
                  </a:lnTo>
                  <a:lnTo>
                    <a:pt x="1117" y="117"/>
                  </a:lnTo>
                  <a:lnTo>
                    <a:pt x="1110" y="101"/>
                  </a:lnTo>
                  <a:lnTo>
                    <a:pt x="1093" y="83"/>
                  </a:lnTo>
                  <a:lnTo>
                    <a:pt x="1084" y="74"/>
                  </a:lnTo>
                  <a:lnTo>
                    <a:pt x="1076" y="67"/>
                  </a:lnTo>
                  <a:lnTo>
                    <a:pt x="1068" y="58"/>
                  </a:lnTo>
                  <a:lnTo>
                    <a:pt x="1034" y="49"/>
                  </a:lnTo>
                  <a:lnTo>
                    <a:pt x="1002" y="42"/>
                  </a:lnTo>
                  <a:lnTo>
                    <a:pt x="943" y="33"/>
                  </a:lnTo>
                  <a:lnTo>
                    <a:pt x="876" y="24"/>
                  </a:lnTo>
                  <a:lnTo>
                    <a:pt x="792" y="17"/>
                  </a:lnTo>
                  <a:lnTo>
                    <a:pt x="692" y="0"/>
                  </a:lnTo>
                  <a:lnTo>
                    <a:pt x="584" y="0"/>
                  </a:lnTo>
                  <a:lnTo>
                    <a:pt x="492" y="0"/>
                  </a:lnTo>
                  <a:lnTo>
                    <a:pt x="426" y="0"/>
                  </a:lnTo>
                  <a:lnTo>
                    <a:pt x="367" y="0"/>
                  </a:lnTo>
                  <a:lnTo>
                    <a:pt x="317" y="8"/>
                  </a:lnTo>
                  <a:lnTo>
                    <a:pt x="283" y="17"/>
                  </a:lnTo>
                  <a:lnTo>
                    <a:pt x="267" y="17"/>
                  </a:lnTo>
                  <a:close/>
                </a:path>
              </a:pathLst>
            </a:custGeom>
            <a:solidFill>
              <a:srgbClr val="BEB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648" y="3237"/>
              <a:ext cx="235" cy="50"/>
            </a:xfrm>
            <a:custGeom>
              <a:avLst/>
              <a:gdLst>
                <a:gd name="T0" fmla="*/ 0 w 942"/>
                <a:gd name="T1" fmla="*/ 83 h 200"/>
                <a:gd name="T2" fmla="*/ 16 w 942"/>
                <a:gd name="T3" fmla="*/ 83 h 200"/>
                <a:gd name="T4" fmla="*/ 25 w 942"/>
                <a:gd name="T5" fmla="*/ 91 h 200"/>
                <a:gd name="T6" fmla="*/ 32 w 942"/>
                <a:gd name="T7" fmla="*/ 109 h 200"/>
                <a:gd name="T8" fmla="*/ 41 w 942"/>
                <a:gd name="T9" fmla="*/ 134 h 200"/>
                <a:gd name="T10" fmla="*/ 50 w 942"/>
                <a:gd name="T11" fmla="*/ 166 h 200"/>
                <a:gd name="T12" fmla="*/ 50 w 942"/>
                <a:gd name="T13" fmla="*/ 200 h 200"/>
                <a:gd name="T14" fmla="*/ 83 w 942"/>
                <a:gd name="T15" fmla="*/ 184 h 200"/>
                <a:gd name="T16" fmla="*/ 116 w 942"/>
                <a:gd name="T17" fmla="*/ 175 h 200"/>
                <a:gd name="T18" fmla="*/ 149 w 942"/>
                <a:gd name="T19" fmla="*/ 166 h 200"/>
                <a:gd name="T20" fmla="*/ 191 w 942"/>
                <a:gd name="T21" fmla="*/ 159 h 200"/>
                <a:gd name="T22" fmla="*/ 267 w 942"/>
                <a:gd name="T23" fmla="*/ 141 h 200"/>
                <a:gd name="T24" fmla="*/ 299 w 942"/>
                <a:gd name="T25" fmla="*/ 141 h 200"/>
                <a:gd name="T26" fmla="*/ 333 w 942"/>
                <a:gd name="T27" fmla="*/ 134 h 200"/>
                <a:gd name="T28" fmla="*/ 325 w 942"/>
                <a:gd name="T29" fmla="*/ 141 h 200"/>
                <a:gd name="T30" fmla="*/ 325 w 942"/>
                <a:gd name="T31" fmla="*/ 150 h 200"/>
                <a:gd name="T32" fmla="*/ 341 w 942"/>
                <a:gd name="T33" fmla="*/ 150 h 200"/>
                <a:gd name="T34" fmla="*/ 366 w 942"/>
                <a:gd name="T35" fmla="*/ 150 h 200"/>
                <a:gd name="T36" fmla="*/ 416 w 942"/>
                <a:gd name="T37" fmla="*/ 141 h 200"/>
                <a:gd name="T38" fmla="*/ 649 w 942"/>
                <a:gd name="T39" fmla="*/ 109 h 200"/>
                <a:gd name="T40" fmla="*/ 717 w 942"/>
                <a:gd name="T41" fmla="*/ 100 h 200"/>
                <a:gd name="T42" fmla="*/ 792 w 942"/>
                <a:gd name="T43" fmla="*/ 100 h 200"/>
                <a:gd name="T44" fmla="*/ 866 w 942"/>
                <a:gd name="T45" fmla="*/ 100 h 200"/>
                <a:gd name="T46" fmla="*/ 942 w 942"/>
                <a:gd name="T47" fmla="*/ 91 h 200"/>
                <a:gd name="T48" fmla="*/ 934 w 942"/>
                <a:gd name="T49" fmla="*/ 75 h 200"/>
                <a:gd name="T50" fmla="*/ 916 w 942"/>
                <a:gd name="T51" fmla="*/ 50 h 200"/>
                <a:gd name="T52" fmla="*/ 909 w 942"/>
                <a:gd name="T53" fmla="*/ 25 h 200"/>
                <a:gd name="T54" fmla="*/ 891 w 942"/>
                <a:gd name="T55" fmla="*/ 8 h 200"/>
                <a:gd name="T56" fmla="*/ 884 w 942"/>
                <a:gd name="T57" fmla="*/ 0 h 200"/>
                <a:gd name="T58" fmla="*/ 866 w 942"/>
                <a:gd name="T59" fmla="*/ 0 h 200"/>
                <a:gd name="T60" fmla="*/ 859 w 942"/>
                <a:gd name="T61" fmla="*/ 0 h 200"/>
                <a:gd name="T62" fmla="*/ 850 w 942"/>
                <a:gd name="T63" fmla="*/ 0 h 200"/>
                <a:gd name="T64" fmla="*/ 825 w 942"/>
                <a:gd name="T65" fmla="*/ 0 h 200"/>
                <a:gd name="T66" fmla="*/ 809 w 942"/>
                <a:gd name="T67" fmla="*/ 0 h 200"/>
                <a:gd name="T68" fmla="*/ 742 w 942"/>
                <a:gd name="T69" fmla="*/ 8 h 200"/>
                <a:gd name="T70" fmla="*/ 674 w 942"/>
                <a:gd name="T71" fmla="*/ 8 h 200"/>
                <a:gd name="T72" fmla="*/ 550 w 942"/>
                <a:gd name="T73" fmla="*/ 25 h 200"/>
                <a:gd name="T74" fmla="*/ 425 w 942"/>
                <a:gd name="T75" fmla="*/ 42 h 200"/>
                <a:gd name="T76" fmla="*/ 299 w 942"/>
                <a:gd name="T77" fmla="*/ 50 h 200"/>
                <a:gd name="T78" fmla="*/ 299 w 942"/>
                <a:gd name="T79" fmla="*/ 42 h 200"/>
                <a:gd name="T80" fmla="*/ 274 w 942"/>
                <a:gd name="T81" fmla="*/ 42 h 200"/>
                <a:gd name="T82" fmla="*/ 249 w 942"/>
                <a:gd name="T83" fmla="*/ 42 h 200"/>
                <a:gd name="T84" fmla="*/ 199 w 942"/>
                <a:gd name="T85" fmla="*/ 58 h 200"/>
                <a:gd name="T86" fmla="*/ 141 w 942"/>
                <a:gd name="T87" fmla="*/ 66 h 200"/>
                <a:gd name="T88" fmla="*/ 116 w 942"/>
                <a:gd name="T89" fmla="*/ 75 h 200"/>
                <a:gd name="T90" fmla="*/ 91 w 942"/>
                <a:gd name="T91" fmla="*/ 75 h 200"/>
                <a:gd name="T92" fmla="*/ 0 w 942"/>
                <a:gd name="T93" fmla="*/ 8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2" h="200">
                  <a:moveTo>
                    <a:pt x="0" y="83"/>
                  </a:moveTo>
                  <a:lnTo>
                    <a:pt x="16" y="83"/>
                  </a:lnTo>
                  <a:lnTo>
                    <a:pt x="25" y="91"/>
                  </a:lnTo>
                  <a:lnTo>
                    <a:pt x="32" y="109"/>
                  </a:lnTo>
                  <a:lnTo>
                    <a:pt x="41" y="134"/>
                  </a:lnTo>
                  <a:lnTo>
                    <a:pt x="50" y="166"/>
                  </a:lnTo>
                  <a:lnTo>
                    <a:pt x="50" y="200"/>
                  </a:lnTo>
                  <a:lnTo>
                    <a:pt x="83" y="184"/>
                  </a:lnTo>
                  <a:lnTo>
                    <a:pt x="116" y="175"/>
                  </a:lnTo>
                  <a:lnTo>
                    <a:pt x="149" y="166"/>
                  </a:lnTo>
                  <a:lnTo>
                    <a:pt x="191" y="159"/>
                  </a:lnTo>
                  <a:lnTo>
                    <a:pt x="267" y="141"/>
                  </a:lnTo>
                  <a:lnTo>
                    <a:pt x="299" y="141"/>
                  </a:lnTo>
                  <a:lnTo>
                    <a:pt x="333" y="134"/>
                  </a:lnTo>
                  <a:lnTo>
                    <a:pt x="325" y="141"/>
                  </a:lnTo>
                  <a:lnTo>
                    <a:pt x="325" y="150"/>
                  </a:lnTo>
                  <a:lnTo>
                    <a:pt x="341" y="150"/>
                  </a:lnTo>
                  <a:lnTo>
                    <a:pt x="366" y="150"/>
                  </a:lnTo>
                  <a:lnTo>
                    <a:pt x="416" y="141"/>
                  </a:lnTo>
                  <a:lnTo>
                    <a:pt x="649" y="109"/>
                  </a:lnTo>
                  <a:lnTo>
                    <a:pt x="717" y="100"/>
                  </a:lnTo>
                  <a:lnTo>
                    <a:pt x="792" y="100"/>
                  </a:lnTo>
                  <a:lnTo>
                    <a:pt x="866" y="100"/>
                  </a:lnTo>
                  <a:lnTo>
                    <a:pt x="942" y="91"/>
                  </a:lnTo>
                  <a:lnTo>
                    <a:pt x="934" y="75"/>
                  </a:lnTo>
                  <a:lnTo>
                    <a:pt x="916" y="50"/>
                  </a:lnTo>
                  <a:lnTo>
                    <a:pt x="909" y="25"/>
                  </a:lnTo>
                  <a:lnTo>
                    <a:pt x="891" y="8"/>
                  </a:lnTo>
                  <a:lnTo>
                    <a:pt x="884" y="0"/>
                  </a:lnTo>
                  <a:lnTo>
                    <a:pt x="866" y="0"/>
                  </a:lnTo>
                  <a:lnTo>
                    <a:pt x="859" y="0"/>
                  </a:lnTo>
                  <a:lnTo>
                    <a:pt x="850" y="0"/>
                  </a:lnTo>
                  <a:lnTo>
                    <a:pt x="825" y="0"/>
                  </a:lnTo>
                  <a:lnTo>
                    <a:pt x="809" y="0"/>
                  </a:lnTo>
                  <a:lnTo>
                    <a:pt x="742" y="8"/>
                  </a:lnTo>
                  <a:lnTo>
                    <a:pt x="674" y="8"/>
                  </a:lnTo>
                  <a:lnTo>
                    <a:pt x="550" y="25"/>
                  </a:lnTo>
                  <a:lnTo>
                    <a:pt x="425" y="42"/>
                  </a:lnTo>
                  <a:lnTo>
                    <a:pt x="299" y="50"/>
                  </a:lnTo>
                  <a:lnTo>
                    <a:pt x="299" y="42"/>
                  </a:lnTo>
                  <a:lnTo>
                    <a:pt x="274" y="42"/>
                  </a:lnTo>
                  <a:lnTo>
                    <a:pt x="249" y="42"/>
                  </a:lnTo>
                  <a:lnTo>
                    <a:pt x="199" y="58"/>
                  </a:lnTo>
                  <a:lnTo>
                    <a:pt x="141" y="66"/>
                  </a:lnTo>
                  <a:lnTo>
                    <a:pt x="116" y="75"/>
                  </a:lnTo>
                  <a:lnTo>
                    <a:pt x="91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579" y="3168"/>
              <a:ext cx="163" cy="64"/>
            </a:xfrm>
            <a:custGeom>
              <a:avLst/>
              <a:gdLst>
                <a:gd name="T0" fmla="*/ 626 w 651"/>
                <a:gd name="T1" fmla="*/ 16 h 258"/>
                <a:gd name="T2" fmla="*/ 425 w 651"/>
                <a:gd name="T3" fmla="*/ 0 h 258"/>
                <a:gd name="T4" fmla="*/ 276 w 651"/>
                <a:gd name="T5" fmla="*/ 0 h 258"/>
                <a:gd name="T6" fmla="*/ 217 w 651"/>
                <a:gd name="T7" fmla="*/ 0 h 258"/>
                <a:gd name="T8" fmla="*/ 175 w 651"/>
                <a:gd name="T9" fmla="*/ 0 h 258"/>
                <a:gd name="T10" fmla="*/ 159 w 651"/>
                <a:gd name="T11" fmla="*/ 0 h 258"/>
                <a:gd name="T12" fmla="*/ 142 w 651"/>
                <a:gd name="T13" fmla="*/ 7 h 258"/>
                <a:gd name="T14" fmla="*/ 125 w 651"/>
                <a:gd name="T15" fmla="*/ 16 h 258"/>
                <a:gd name="T16" fmla="*/ 109 w 651"/>
                <a:gd name="T17" fmla="*/ 25 h 258"/>
                <a:gd name="T18" fmla="*/ 91 w 651"/>
                <a:gd name="T19" fmla="*/ 41 h 258"/>
                <a:gd name="T20" fmla="*/ 84 w 651"/>
                <a:gd name="T21" fmla="*/ 50 h 258"/>
                <a:gd name="T22" fmla="*/ 41 w 651"/>
                <a:gd name="T23" fmla="*/ 125 h 258"/>
                <a:gd name="T24" fmla="*/ 17 w 651"/>
                <a:gd name="T25" fmla="*/ 174 h 258"/>
                <a:gd name="T26" fmla="*/ 9 w 651"/>
                <a:gd name="T27" fmla="*/ 217 h 258"/>
                <a:gd name="T28" fmla="*/ 0 w 651"/>
                <a:gd name="T29" fmla="*/ 224 h 258"/>
                <a:gd name="T30" fmla="*/ 9 w 651"/>
                <a:gd name="T31" fmla="*/ 233 h 258"/>
                <a:gd name="T32" fmla="*/ 66 w 651"/>
                <a:gd name="T33" fmla="*/ 242 h 258"/>
                <a:gd name="T34" fmla="*/ 192 w 651"/>
                <a:gd name="T35" fmla="*/ 242 h 258"/>
                <a:gd name="T36" fmla="*/ 367 w 651"/>
                <a:gd name="T37" fmla="*/ 249 h 258"/>
                <a:gd name="T38" fmla="*/ 559 w 651"/>
                <a:gd name="T39" fmla="*/ 258 h 258"/>
                <a:gd name="T40" fmla="*/ 568 w 651"/>
                <a:gd name="T41" fmla="*/ 258 h 258"/>
                <a:gd name="T42" fmla="*/ 575 w 651"/>
                <a:gd name="T43" fmla="*/ 249 h 258"/>
                <a:gd name="T44" fmla="*/ 593 w 651"/>
                <a:gd name="T45" fmla="*/ 242 h 258"/>
                <a:gd name="T46" fmla="*/ 601 w 651"/>
                <a:gd name="T47" fmla="*/ 233 h 258"/>
                <a:gd name="T48" fmla="*/ 609 w 651"/>
                <a:gd name="T49" fmla="*/ 224 h 258"/>
                <a:gd name="T50" fmla="*/ 617 w 651"/>
                <a:gd name="T51" fmla="*/ 208 h 258"/>
                <a:gd name="T52" fmla="*/ 626 w 651"/>
                <a:gd name="T53" fmla="*/ 167 h 258"/>
                <a:gd name="T54" fmla="*/ 642 w 651"/>
                <a:gd name="T55" fmla="*/ 125 h 258"/>
                <a:gd name="T56" fmla="*/ 651 w 651"/>
                <a:gd name="T57" fmla="*/ 75 h 258"/>
                <a:gd name="T58" fmla="*/ 651 w 651"/>
                <a:gd name="T59" fmla="*/ 66 h 258"/>
                <a:gd name="T60" fmla="*/ 651 w 651"/>
                <a:gd name="T61" fmla="*/ 50 h 258"/>
                <a:gd name="T62" fmla="*/ 651 w 651"/>
                <a:gd name="T63" fmla="*/ 34 h 258"/>
                <a:gd name="T64" fmla="*/ 651 w 651"/>
                <a:gd name="T65" fmla="*/ 25 h 258"/>
                <a:gd name="T66" fmla="*/ 642 w 651"/>
                <a:gd name="T67" fmla="*/ 16 h 258"/>
                <a:gd name="T68" fmla="*/ 626 w 651"/>
                <a:gd name="T69" fmla="*/ 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1" h="258">
                  <a:moveTo>
                    <a:pt x="626" y="16"/>
                  </a:moveTo>
                  <a:lnTo>
                    <a:pt x="425" y="0"/>
                  </a:lnTo>
                  <a:lnTo>
                    <a:pt x="276" y="0"/>
                  </a:lnTo>
                  <a:lnTo>
                    <a:pt x="217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2" y="7"/>
                  </a:lnTo>
                  <a:lnTo>
                    <a:pt x="125" y="16"/>
                  </a:lnTo>
                  <a:lnTo>
                    <a:pt x="109" y="25"/>
                  </a:lnTo>
                  <a:lnTo>
                    <a:pt x="91" y="41"/>
                  </a:lnTo>
                  <a:lnTo>
                    <a:pt x="84" y="50"/>
                  </a:lnTo>
                  <a:lnTo>
                    <a:pt x="41" y="125"/>
                  </a:lnTo>
                  <a:lnTo>
                    <a:pt x="17" y="174"/>
                  </a:lnTo>
                  <a:lnTo>
                    <a:pt x="9" y="217"/>
                  </a:lnTo>
                  <a:lnTo>
                    <a:pt x="0" y="224"/>
                  </a:lnTo>
                  <a:lnTo>
                    <a:pt x="9" y="233"/>
                  </a:lnTo>
                  <a:lnTo>
                    <a:pt x="66" y="242"/>
                  </a:lnTo>
                  <a:lnTo>
                    <a:pt x="192" y="242"/>
                  </a:lnTo>
                  <a:lnTo>
                    <a:pt x="367" y="249"/>
                  </a:lnTo>
                  <a:lnTo>
                    <a:pt x="559" y="258"/>
                  </a:lnTo>
                  <a:lnTo>
                    <a:pt x="568" y="258"/>
                  </a:lnTo>
                  <a:lnTo>
                    <a:pt x="575" y="249"/>
                  </a:lnTo>
                  <a:lnTo>
                    <a:pt x="593" y="242"/>
                  </a:lnTo>
                  <a:lnTo>
                    <a:pt x="601" y="233"/>
                  </a:lnTo>
                  <a:lnTo>
                    <a:pt x="609" y="224"/>
                  </a:lnTo>
                  <a:lnTo>
                    <a:pt x="617" y="208"/>
                  </a:lnTo>
                  <a:lnTo>
                    <a:pt x="626" y="167"/>
                  </a:lnTo>
                  <a:lnTo>
                    <a:pt x="642" y="125"/>
                  </a:lnTo>
                  <a:lnTo>
                    <a:pt x="651" y="75"/>
                  </a:lnTo>
                  <a:lnTo>
                    <a:pt x="651" y="66"/>
                  </a:lnTo>
                  <a:lnTo>
                    <a:pt x="651" y="50"/>
                  </a:lnTo>
                  <a:lnTo>
                    <a:pt x="651" y="34"/>
                  </a:lnTo>
                  <a:lnTo>
                    <a:pt x="651" y="25"/>
                  </a:lnTo>
                  <a:lnTo>
                    <a:pt x="642" y="16"/>
                  </a:lnTo>
                  <a:lnTo>
                    <a:pt x="626" y="16"/>
                  </a:lnTo>
                  <a:close/>
                </a:path>
              </a:pathLst>
            </a:custGeom>
            <a:solidFill>
              <a:srgbClr val="9C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739" y="3162"/>
              <a:ext cx="107" cy="12"/>
            </a:xfrm>
            <a:custGeom>
              <a:avLst/>
              <a:gdLst>
                <a:gd name="T0" fmla="*/ 0 w 426"/>
                <a:gd name="T1" fmla="*/ 25 h 50"/>
                <a:gd name="T2" fmla="*/ 25 w 426"/>
                <a:gd name="T3" fmla="*/ 32 h 50"/>
                <a:gd name="T4" fmla="*/ 34 w 426"/>
                <a:gd name="T5" fmla="*/ 41 h 50"/>
                <a:gd name="T6" fmla="*/ 50 w 426"/>
                <a:gd name="T7" fmla="*/ 41 h 50"/>
                <a:gd name="T8" fmla="*/ 125 w 426"/>
                <a:gd name="T9" fmla="*/ 50 h 50"/>
                <a:gd name="T10" fmla="*/ 217 w 426"/>
                <a:gd name="T11" fmla="*/ 41 h 50"/>
                <a:gd name="T12" fmla="*/ 359 w 426"/>
                <a:gd name="T13" fmla="*/ 41 h 50"/>
                <a:gd name="T14" fmla="*/ 392 w 426"/>
                <a:gd name="T15" fmla="*/ 41 h 50"/>
                <a:gd name="T16" fmla="*/ 409 w 426"/>
                <a:gd name="T17" fmla="*/ 32 h 50"/>
                <a:gd name="T18" fmla="*/ 426 w 426"/>
                <a:gd name="T19" fmla="*/ 32 h 50"/>
                <a:gd name="T20" fmla="*/ 409 w 426"/>
                <a:gd name="T21" fmla="*/ 25 h 50"/>
                <a:gd name="T22" fmla="*/ 392 w 426"/>
                <a:gd name="T23" fmla="*/ 7 h 50"/>
                <a:gd name="T24" fmla="*/ 376 w 426"/>
                <a:gd name="T25" fmla="*/ 7 h 50"/>
                <a:gd name="T26" fmla="*/ 359 w 426"/>
                <a:gd name="T27" fmla="*/ 0 h 50"/>
                <a:gd name="T28" fmla="*/ 326 w 426"/>
                <a:gd name="T29" fmla="*/ 0 h 50"/>
                <a:gd name="T30" fmla="*/ 292 w 426"/>
                <a:gd name="T31" fmla="*/ 0 h 50"/>
                <a:gd name="T32" fmla="*/ 308 w 426"/>
                <a:gd name="T33" fmla="*/ 0 h 50"/>
                <a:gd name="T34" fmla="*/ 326 w 426"/>
                <a:gd name="T35" fmla="*/ 7 h 50"/>
                <a:gd name="T36" fmla="*/ 301 w 426"/>
                <a:gd name="T37" fmla="*/ 7 h 50"/>
                <a:gd name="T38" fmla="*/ 276 w 426"/>
                <a:gd name="T39" fmla="*/ 7 h 50"/>
                <a:gd name="T40" fmla="*/ 234 w 426"/>
                <a:gd name="T41" fmla="*/ 7 h 50"/>
                <a:gd name="T42" fmla="*/ 134 w 426"/>
                <a:gd name="T43" fmla="*/ 7 h 50"/>
                <a:gd name="T44" fmla="*/ 84 w 426"/>
                <a:gd name="T45" fmla="*/ 7 h 50"/>
                <a:gd name="T46" fmla="*/ 59 w 426"/>
                <a:gd name="T47" fmla="*/ 7 h 50"/>
                <a:gd name="T48" fmla="*/ 25 w 426"/>
                <a:gd name="T49" fmla="*/ 7 h 50"/>
                <a:gd name="T50" fmla="*/ 0 w 426"/>
                <a:gd name="T5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6" h="50">
                  <a:moveTo>
                    <a:pt x="0" y="25"/>
                  </a:moveTo>
                  <a:lnTo>
                    <a:pt x="25" y="32"/>
                  </a:lnTo>
                  <a:lnTo>
                    <a:pt x="34" y="41"/>
                  </a:lnTo>
                  <a:lnTo>
                    <a:pt x="50" y="41"/>
                  </a:lnTo>
                  <a:lnTo>
                    <a:pt x="125" y="50"/>
                  </a:lnTo>
                  <a:lnTo>
                    <a:pt x="217" y="41"/>
                  </a:lnTo>
                  <a:lnTo>
                    <a:pt x="359" y="41"/>
                  </a:lnTo>
                  <a:lnTo>
                    <a:pt x="392" y="41"/>
                  </a:lnTo>
                  <a:lnTo>
                    <a:pt x="409" y="32"/>
                  </a:lnTo>
                  <a:lnTo>
                    <a:pt x="426" y="32"/>
                  </a:lnTo>
                  <a:lnTo>
                    <a:pt x="409" y="25"/>
                  </a:lnTo>
                  <a:lnTo>
                    <a:pt x="392" y="7"/>
                  </a:lnTo>
                  <a:lnTo>
                    <a:pt x="376" y="7"/>
                  </a:lnTo>
                  <a:lnTo>
                    <a:pt x="359" y="0"/>
                  </a:lnTo>
                  <a:lnTo>
                    <a:pt x="326" y="0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6" y="7"/>
                  </a:lnTo>
                  <a:lnTo>
                    <a:pt x="301" y="7"/>
                  </a:lnTo>
                  <a:lnTo>
                    <a:pt x="276" y="7"/>
                  </a:lnTo>
                  <a:lnTo>
                    <a:pt x="234" y="7"/>
                  </a:lnTo>
                  <a:lnTo>
                    <a:pt x="134" y="7"/>
                  </a:lnTo>
                  <a:lnTo>
                    <a:pt x="84" y="7"/>
                  </a:lnTo>
                  <a:lnTo>
                    <a:pt x="59" y="7"/>
                  </a:lnTo>
                  <a:lnTo>
                    <a:pt x="25" y="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583" y="3170"/>
              <a:ext cx="152" cy="58"/>
            </a:xfrm>
            <a:custGeom>
              <a:avLst/>
              <a:gdLst>
                <a:gd name="T0" fmla="*/ 259 w 609"/>
                <a:gd name="T1" fmla="*/ 0 h 235"/>
                <a:gd name="T2" fmla="*/ 133 w 609"/>
                <a:gd name="T3" fmla="*/ 9 h 235"/>
                <a:gd name="T4" fmla="*/ 92 w 609"/>
                <a:gd name="T5" fmla="*/ 18 h 235"/>
                <a:gd name="T6" fmla="*/ 67 w 609"/>
                <a:gd name="T7" fmla="*/ 76 h 235"/>
                <a:gd name="T8" fmla="*/ 33 w 609"/>
                <a:gd name="T9" fmla="*/ 151 h 235"/>
                <a:gd name="T10" fmla="*/ 8 w 609"/>
                <a:gd name="T11" fmla="*/ 176 h 235"/>
                <a:gd name="T12" fmla="*/ 0 w 609"/>
                <a:gd name="T13" fmla="*/ 192 h 235"/>
                <a:gd name="T14" fmla="*/ 0 w 609"/>
                <a:gd name="T15" fmla="*/ 217 h 235"/>
                <a:gd name="T16" fmla="*/ 125 w 609"/>
                <a:gd name="T17" fmla="*/ 217 h 235"/>
                <a:gd name="T18" fmla="*/ 350 w 609"/>
                <a:gd name="T19" fmla="*/ 226 h 235"/>
                <a:gd name="T20" fmla="*/ 467 w 609"/>
                <a:gd name="T21" fmla="*/ 235 h 235"/>
                <a:gd name="T22" fmla="*/ 501 w 609"/>
                <a:gd name="T23" fmla="*/ 235 h 235"/>
                <a:gd name="T24" fmla="*/ 533 w 609"/>
                <a:gd name="T25" fmla="*/ 235 h 235"/>
                <a:gd name="T26" fmla="*/ 542 w 609"/>
                <a:gd name="T27" fmla="*/ 235 h 235"/>
                <a:gd name="T28" fmla="*/ 558 w 609"/>
                <a:gd name="T29" fmla="*/ 217 h 235"/>
                <a:gd name="T30" fmla="*/ 576 w 609"/>
                <a:gd name="T31" fmla="*/ 217 h 235"/>
                <a:gd name="T32" fmla="*/ 584 w 609"/>
                <a:gd name="T33" fmla="*/ 210 h 235"/>
                <a:gd name="T34" fmla="*/ 584 w 609"/>
                <a:gd name="T35" fmla="*/ 192 h 235"/>
                <a:gd name="T36" fmla="*/ 584 w 609"/>
                <a:gd name="T37" fmla="*/ 185 h 235"/>
                <a:gd name="T38" fmla="*/ 592 w 609"/>
                <a:gd name="T39" fmla="*/ 160 h 235"/>
                <a:gd name="T40" fmla="*/ 600 w 609"/>
                <a:gd name="T41" fmla="*/ 135 h 235"/>
                <a:gd name="T42" fmla="*/ 609 w 609"/>
                <a:gd name="T43" fmla="*/ 101 h 235"/>
                <a:gd name="T44" fmla="*/ 609 w 609"/>
                <a:gd name="T45" fmla="*/ 51 h 235"/>
                <a:gd name="T46" fmla="*/ 609 w 609"/>
                <a:gd name="T47" fmla="*/ 43 h 235"/>
                <a:gd name="T48" fmla="*/ 609 w 609"/>
                <a:gd name="T49" fmla="*/ 34 h 235"/>
                <a:gd name="T50" fmla="*/ 592 w 609"/>
                <a:gd name="T51" fmla="*/ 27 h 235"/>
                <a:gd name="T52" fmla="*/ 584 w 609"/>
                <a:gd name="T53" fmla="*/ 18 h 235"/>
                <a:gd name="T54" fmla="*/ 551 w 609"/>
                <a:gd name="T55" fmla="*/ 18 h 235"/>
                <a:gd name="T56" fmla="*/ 450 w 609"/>
                <a:gd name="T57" fmla="*/ 0 h 235"/>
                <a:gd name="T58" fmla="*/ 400 w 609"/>
                <a:gd name="T59" fmla="*/ 0 h 235"/>
                <a:gd name="T60" fmla="*/ 342 w 609"/>
                <a:gd name="T61" fmla="*/ 0 h 235"/>
                <a:gd name="T62" fmla="*/ 291 w 609"/>
                <a:gd name="T63" fmla="*/ 0 h 235"/>
                <a:gd name="T64" fmla="*/ 259 w 609"/>
                <a:gd name="T6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9" h="235">
                  <a:moveTo>
                    <a:pt x="259" y="0"/>
                  </a:moveTo>
                  <a:lnTo>
                    <a:pt x="133" y="9"/>
                  </a:lnTo>
                  <a:lnTo>
                    <a:pt x="92" y="18"/>
                  </a:lnTo>
                  <a:lnTo>
                    <a:pt x="67" y="76"/>
                  </a:lnTo>
                  <a:lnTo>
                    <a:pt x="33" y="151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0" y="217"/>
                  </a:lnTo>
                  <a:lnTo>
                    <a:pt x="125" y="217"/>
                  </a:lnTo>
                  <a:lnTo>
                    <a:pt x="350" y="226"/>
                  </a:lnTo>
                  <a:lnTo>
                    <a:pt x="467" y="235"/>
                  </a:lnTo>
                  <a:lnTo>
                    <a:pt x="501" y="235"/>
                  </a:lnTo>
                  <a:lnTo>
                    <a:pt x="533" y="235"/>
                  </a:lnTo>
                  <a:lnTo>
                    <a:pt x="542" y="235"/>
                  </a:lnTo>
                  <a:lnTo>
                    <a:pt x="558" y="217"/>
                  </a:lnTo>
                  <a:lnTo>
                    <a:pt x="576" y="217"/>
                  </a:lnTo>
                  <a:lnTo>
                    <a:pt x="584" y="210"/>
                  </a:lnTo>
                  <a:lnTo>
                    <a:pt x="584" y="192"/>
                  </a:lnTo>
                  <a:lnTo>
                    <a:pt x="584" y="185"/>
                  </a:lnTo>
                  <a:lnTo>
                    <a:pt x="592" y="160"/>
                  </a:lnTo>
                  <a:lnTo>
                    <a:pt x="600" y="135"/>
                  </a:lnTo>
                  <a:lnTo>
                    <a:pt x="609" y="101"/>
                  </a:lnTo>
                  <a:lnTo>
                    <a:pt x="609" y="51"/>
                  </a:lnTo>
                  <a:lnTo>
                    <a:pt x="609" y="43"/>
                  </a:lnTo>
                  <a:lnTo>
                    <a:pt x="609" y="34"/>
                  </a:lnTo>
                  <a:lnTo>
                    <a:pt x="592" y="27"/>
                  </a:lnTo>
                  <a:lnTo>
                    <a:pt x="584" y="18"/>
                  </a:lnTo>
                  <a:lnTo>
                    <a:pt x="551" y="18"/>
                  </a:lnTo>
                  <a:lnTo>
                    <a:pt x="450" y="0"/>
                  </a:lnTo>
                  <a:lnTo>
                    <a:pt x="400" y="0"/>
                  </a:lnTo>
                  <a:lnTo>
                    <a:pt x="342" y="0"/>
                  </a:lnTo>
                  <a:lnTo>
                    <a:pt x="291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D1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739" y="3174"/>
              <a:ext cx="67" cy="58"/>
            </a:xfrm>
            <a:custGeom>
              <a:avLst/>
              <a:gdLst>
                <a:gd name="T0" fmla="*/ 118 w 267"/>
                <a:gd name="T1" fmla="*/ 0 h 233"/>
                <a:gd name="T2" fmla="*/ 75 w 267"/>
                <a:gd name="T3" fmla="*/ 9 h 233"/>
                <a:gd name="T4" fmla="*/ 50 w 267"/>
                <a:gd name="T5" fmla="*/ 16 h 233"/>
                <a:gd name="T6" fmla="*/ 9 w 267"/>
                <a:gd name="T7" fmla="*/ 183 h 233"/>
                <a:gd name="T8" fmla="*/ 0 w 267"/>
                <a:gd name="T9" fmla="*/ 233 h 233"/>
                <a:gd name="T10" fmla="*/ 267 w 267"/>
                <a:gd name="T11" fmla="*/ 233 h 233"/>
                <a:gd name="T12" fmla="*/ 251 w 267"/>
                <a:gd name="T13" fmla="*/ 100 h 233"/>
                <a:gd name="T14" fmla="*/ 242 w 267"/>
                <a:gd name="T15" fmla="*/ 25 h 233"/>
                <a:gd name="T16" fmla="*/ 226 w 267"/>
                <a:gd name="T17" fmla="*/ 9 h 233"/>
                <a:gd name="T18" fmla="*/ 118 w 267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33">
                  <a:moveTo>
                    <a:pt x="118" y="0"/>
                  </a:moveTo>
                  <a:lnTo>
                    <a:pt x="75" y="9"/>
                  </a:lnTo>
                  <a:lnTo>
                    <a:pt x="50" y="16"/>
                  </a:lnTo>
                  <a:lnTo>
                    <a:pt x="9" y="183"/>
                  </a:lnTo>
                  <a:lnTo>
                    <a:pt x="0" y="233"/>
                  </a:lnTo>
                  <a:lnTo>
                    <a:pt x="267" y="233"/>
                  </a:lnTo>
                  <a:lnTo>
                    <a:pt x="251" y="100"/>
                  </a:lnTo>
                  <a:lnTo>
                    <a:pt x="242" y="25"/>
                  </a:lnTo>
                  <a:lnTo>
                    <a:pt x="226" y="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8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804" y="3174"/>
              <a:ext cx="50" cy="56"/>
            </a:xfrm>
            <a:custGeom>
              <a:avLst/>
              <a:gdLst>
                <a:gd name="T0" fmla="*/ 0 w 200"/>
                <a:gd name="T1" fmla="*/ 9 h 224"/>
                <a:gd name="T2" fmla="*/ 42 w 200"/>
                <a:gd name="T3" fmla="*/ 224 h 224"/>
                <a:gd name="T4" fmla="*/ 150 w 200"/>
                <a:gd name="T5" fmla="*/ 217 h 224"/>
                <a:gd name="T6" fmla="*/ 200 w 200"/>
                <a:gd name="T7" fmla="*/ 199 h 224"/>
                <a:gd name="T8" fmla="*/ 200 w 200"/>
                <a:gd name="T9" fmla="*/ 174 h 224"/>
                <a:gd name="T10" fmla="*/ 175 w 200"/>
                <a:gd name="T11" fmla="*/ 75 h 224"/>
                <a:gd name="T12" fmla="*/ 158 w 200"/>
                <a:gd name="T13" fmla="*/ 33 h 224"/>
                <a:gd name="T14" fmla="*/ 150 w 200"/>
                <a:gd name="T15" fmla="*/ 9 h 224"/>
                <a:gd name="T16" fmla="*/ 8 w 200"/>
                <a:gd name="T17" fmla="*/ 0 h 224"/>
                <a:gd name="T18" fmla="*/ 0 w 200"/>
                <a:gd name="T19" fmla="*/ 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24">
                  <a:moveTo>
                    <a:pt x="0" y="9"/>
                  </a:moveTo>
                  <a:lnTo>
                    <a:pt x="42" y="224"/>
                  </a:lnTo>
                  <a:lnTo>
                    <a:pt x="150" y="217"/>
                  </a:lnTo>
                  <a:lnTo>
                    <a:pt x="200" y="199"/>
                  </a:lnTo>
                  <a:lnTo>
                    <a:pt x="200" y="174"/>
                  </a:lnTo>
                  <a:lnTo>
                    <a:pt x="175" y="75"/>
                  </a:lnTo>
                  <a:lnTo>
                    <a:pt x="158" y="33"/>
                  </a:lnTo>
                  <a:lnTo>
                    <a:pt x="150" y="9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8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483" y="3230"/>
              <a:ext cx="212" cy="103"/>
            </a:xfrm>
            <a:custGeom>
              <a:avLst/>
              <a:gdLst>
                <a:gd name="T0" fmla="*/ 851 w 851"/>
                <a:gd name="T1" fmla="*/ 26 h 409"/>
                <a:gd name="T2" fmla="*/ 593 w 851"/>
                <a:gd name="T3" fmla="*/ 101 h 409"/>
                <a:gd name="T4" fmla="*/ 642 w 851"/>
                <a:gd name="T5" fmla="*/ 117 h 409"/>
                <a:gd name="T6" fmla="*/ 651 w 851"/>
                <a:gd name="T7" fmla="*/ 117 h 409"/>
                <a:gd name="T8" fmla="*/ 660 w 851"/>
                <a:gd name="T9" fmla="*/ 126 h 409"/>
                <a:gd name="T10" fmla="*/ 676 w 851"/>
                <a:gd name="T11" fmla="*/ 142 h 409"/>
                <a:gd name="T12" fmla="*/ 685 w 851"/>
                <a:gd name="T13" fmla="*/ 167 h 409"/>
                <a:gd name="T14" fmla="*/ 685 w 851"/>
                <a:gd name="T15" fmla="*/ 185 h 409"/>
                <a:gd name="T16" fmla="*/ 692 w 851"/>
                <a:gd name="T17" fmla="*/ 251 h 409"/>
                <a:gd name="T18" fmla="*/ 692 w 851"/>
                <a:gd name="T19" fmla="*/ 301 h 409"/>
                <a:gd name="T20" fmla="*/ 685 w 851"/>
                <a:gd name="T21" fmla="*/ 384 h 409"/>
                <a:gd name="T22" fmla="*/ 676 w 851"/>
                <a:gd name="T23" fmla="*/ 409 h 409"/>
                <a:gd name="T24" fmla="*/ 660 w 851"/>
                <a:gd name="T25" fmla="*/ 402 h 409"/>
                <a:gd name="T26" fmla="*/ 443 w 851"/>
                <a:gd name="T27" fmla="*/ 393 h 409"/>
                <a:gd name="T28" fmla="*/ 142 w 851"/>
                <a:gd name="T29" fmla="*/ 351 h 409"/>
                <a:gd name="T30" fmla="*/ 34 w 851"/>
                <a:gd name="T31" fmla="*/ 334 h 409"/>
                <a:gd name="T32" fmla="*/ 18 w 851"/>
                <a:gd name="T33" fmla="*/ 326 h 409"/>
                <a:gd name="T34" fmla="*/ 18 w 851"/>
                <a:gd name="T35" fmla="*/ 309 h 409"/>
                <a:gd name="T36" fmla="*/ 9 w 851"/>
                <a:gd name="T37" fmla="*/ 260 h 409"/>
                <a:gd name="T38" fmla="*/ 9 w 851"/>
                <a:gd name="T39" fmla="*/ 217 h 409"/>
                <a:gd name="T40" fmla="*/ 0 w 851"/>
                <a:gd name="T41" fmla="*/ 109 h 409"/>
                <a:gd name="T42" fmla="*/ 18 w 851"/>
                <a:gd name="T43" fmla="*/ 84 h 409"/>
                <a:gd name="T44" fmla="*/ 25 w 851"/>
                <a:gd name="T45" fmla="*/ 76 h 409"/>
                <a:gd name="T46" fmla="*/ 34 w 851"/>
                <a:gd name="T47" fmla="*/ 68 h 409"/>
                <a:gd name="T48" fmla="*/ 50 w 851"/>
                <a:gd name="T49" fmla="*/ 59 h 409"/>
                <a:gd name="T50" fmla="*/ 59 w 851"/>
                <a:gd name="T51" fmla="*/ 51 h 409"/>
                <a:gd name="T52" fmla="*/ 125 w 851"/>
                <a:gd name="T53" fmla="*/ 43 h 409"/>
                <a:gd name="T54" fmla="*/ 226 w 851"/>
                <a:gd name="T55" fmla="*/ 26 h 409"/>
                <a:gd name="T56" fmla="*/ 359 w 851"/>
                <a:gd name="T57" fmla="*/ 0 h 409"/>
                <a:gd name="T58" fmla="*/ 393 w 851"/>
                <a:gd name="T59" fmla="*/ 9 h 409"/>
                <a:gd name="T60" fmla="*/ 425 w 851"/>
                <a:gd name="T61" fmla="*/ 0 h 409"/>
                <a:gd name="T62" fmla="*/ 635 w 851"/>
                <a:gd name="T63" fmla="*/ 9 h 409"/>
                <a:gd name="T64" fmla="*/ 776 w 851"/>
                <a:gd name="T65" fmla="*/ 18 h 409"/>
                <a:gd name="T66" fmla="*/ 834 w 851"/>
                <a:gd name="T67" fmla="*/ 26 h 409"/>
                <a:gd name="T68" fmla="*/ 843 w 851"/>
                <a:gd name="T69" fmla="*/ 26 h 409"/>
                <a:gd name="T70" fmla="*/ 851 w 851"/>
                <a:gd name="T71" fmla="*/ 2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1" h="409">
                  <a:moveTo>
                    <a:pt x="851" y="26"/>
                  </a:moveTo>
                  <a:lnTo>
                    <a:pt x="593" y="101"/>
                  </a:lnTo>
                  <a:lnTo>
                    <a:pt x="642" y="117"/>
                  </a:lnTo>
                  <a:lnTo>
                    <a:pt x="651" y="117"/>
                  </a:lnTo>
                  <a:lnTo>
                    <a:pt x="660" y="126"/>
                  </a:lnTo>
                  <a:lnTo>
                    <a:pt x="676" y="142"/>
                  </a:lnTo>
                  <a:lnTo>
                    <a:pt x="685" y="167"/>
                  </a:lnTo>
                  <a:lnTo>
                    <a:pt x="685" y="185"/>
                  </a:lnTo>
                  <a:lnTo>
                    <a:pt x="692" y="251"/>
                  </a:lnTo>
                  <a:lnTo>
                    <a:pt x="692" y="301"/>
                  </a:lnTo>
                  <a:lnTo>
                    <a:pt x="685" y="384"/>
                  </a:lnTo>
                  <a:lnTo>
                    <a:pt x="676" y="409"/>
                  </a:lnTo>
                  <a:lnTo>
                    <a:pt x="660" y="402"/>
                  </a:lnTo>
                  <a:lnTo>
                    <a:pt x="443" y="393"/>
                  </a:lnTo>
                  <a:lnTo>
                    <a:pt x="142" y="351"/>
                  </a:lnTo>
                  <a:lnTo>
                    <a:pt x="34" y="334"/>
                  </a:lnTo>
                  <a:lnTo>
                    <a:pt x="18" y="326"/>
                  </a:lnTo>
                  <a:lnTo>
                    <a:pt x="18" y="309"/>
                  </a:lnTo>
                  <a:lnTo>
                    <a:pt x="9" y="260"/>
                  </a:lnTo>
                  <a:lnTo>
                    <a:pt x="9" y="217"/>
                  </a:lnTo>
                  <a:lnTo>
                    <a:pt x="0" y="109"/>
                  </a:lnTo>
                  <a:lnTo>
                    <a:pt x="18" y="84"/>
                  </a:lnTo>
                  <a:lnTo>
                    <a:pt x="25" y="76"/>
                  </a:lnTo>
                  <a:lnTo>
                    <a:pt x="34" y="68"/>
                  </a:lnTo>
                  <a:lnTo>
                    <a:pt x="50" y="59"/>
                  </a:lnTo>
                  <a:lnTo>
                    <a:pt x="59" y="51"/>
                  </a:lnTo>
                  <a:lnTo>
                    <a:pt x="125" y="43"/>
                  </a:lnTo>
                  <a:lnTo>
                    <a:pt x="226" y="26"/>
                  </a:lnTo>
                  <a:lnTo>
                    <a:pt x="359" y="0"/>
                  </a:lnTo>
                  <a:lnTo>
                    <a:pt x="393" y="9"/>
                  </a:lnTo>
                  <a:lnTo>
                    <a:pt x="425" y="0"/>
                  </a:lnTo>
                  <a:lnTo>
                    <a:pt x="635" y="9"/>
                  </a:lnTo>
                  <a:lnTo>
                    <a:pt x="776" y="18"/>
                  </a:lnTo>
                  <a:lnTo>
                    <a:pt x="834" y="26"/>
                  </a:lnTo>
                  <a:lnTo>
                    <a:pt x="843" y="26"/>
                  </a:lnTo>
                  <a:lnTo>
                    <a:pt x="851" y="26"/>
                  </a:lnTo>
                  <a:close/>
                </a:path>
              </a:pathLst>
            </a:custGeom>
            <a:solidFill>
              <a:srgbClr val="BEB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502" y="3266"/>
              <a:ext cx="123" cy="56"/>
            </a:xfrm>
            <a:custGeom>
              <a:avLst/>
              <a:gdLst>
                <a:gd name="T0" fmla="*/ 451 w 493"/>
                <a:gd name="T1" fmla="*/ 25 h 226"/>
                <a:gd name="T2" fmla="*/ 59 w 493"/>
                <a:gd name="T3" fmla="*/ 0 h 226"/>
                <a:gd name="T4" fmla="*/ 34 w 493"/>
                <a:gd name="T5" fmla="*/ 9 h 226"/>
                <a:gd name="T6" fmla="*/ 25 w 493"/>
                <a:gd name="T7" fmla="*/ 34 h 226"/>
                <a:gd name="T8" fmla="*/ 0 w 493"/>
                <a:gd name="T9" fmla="*/ 118 h 226"/>
                <a:gd name="T10" fmla="*/ 0 w 493"/>
                <a:gd name="T11" fmla="*/ 142 h 226"/>
                <a:gd name="T12" fmla="*/ 9 w 493"/>
                <a:gd name="T13" fmla="*/ 167 h 226"/>
                <a:gd name="T14" fmla="*/ 18 w 493"/>
                <a:gd name="T15" fmla="*/ 176 h 226"/>
                <a:gd name="T16" fmla="*/ 25 w 493"/>
                <a:gd name="T17" fmla="*/ 184 h 226"/>
                <a:gd name="T18" fmla="*/ 34 w 493"/>
                <a:gd name="T19" fmla="*/ 184 h 226"/>
                <a:gd name="T20" fmla="*/ 251 w 493"/>
                <a:gd name="T21" fmla="*/ 209 h 226"/>
                <a:gd name="T22" fmla="*/ 459 w 493"/>
                <a:gd name="T23" fmla="*/ 226 h 226"/>
                <a:gd name="T24" fmla="*/ 484 w 493"/>
                <a:gd name="T25" fmla="*/ 209 h 226"/>
                <a:gd name="T26" fmla="*/ 493 w 493"/>
                <a:gd name="T27" fmla="*/ 167 h 226"/>
                <a:gd name="T28" fmla="*/ 493 w 493"/>
                <a:gd name="T29" fmla="*/ 134 h 226"/>
                <a:gd name="T30" fmla="*/ 459 w 493"/>
                <a:gd name="T31" fmla="*/ 50 h 226"/>
                <a:gd name="T32" fmla="*/ 451 w 493"/>
                <a:gd name="T33" fmla="*/ 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26">
                  <a:moveTo>
                    <a:pt x="451" y="25"/>
                  </a:moveTo>
                  <a:lnTo>
                    <a:pt x="59" y="0"/>
                  </a:lnTo>
                  <a:lnTo>
                    <a:pt x="34" y="9"/>
                  </a:lnTo>
                  <a:lnTo>
                    <a:pt x="25" y="34"/>
                  </a:lnTo>
                  <a:lnTo>
                    <a:pt x="0" y="118"/>
                  </a:lnTo>
                  <a:lnTo>
                    <a:pt x="0" y="142"/>
                  </a:lnTo>
                  <a:lnTo>
                    <a:pt x="9" y="167"/>
                  </a:lnTo>
                  <a:lnTo>
                    <a:pt x="18" y="176"/>
                  </a:lnTo>
                  <a:lnTo>
                    <a:pt x="25" y="184"/>
                  </a:lnTo>
                  <a:lnTo>
                    <a:pt x="34" y="184"/>
                  </a:lnTo>
                  <a:lnTo>
                    <a:pt x="251" y="209"/>
                  </a:lnTo>
                  <a:lnTo>
                    <a:pt x="459" y="226"/>
                  </a:lnTo>
                  <a:lnTo>
                    <a:pt x="484" y="209"/>
                  </a:lnTo>
                  <a:lnTo>
                    <a:pt x="493" y="167"/>
                  </a:lnTo>
                  <a:lnTo>
                    <a:pt x="493" y="134"/>
                  </a:lnTo>
                  <a:lnTo>
                    <a:pt x="459" y="50"/>
                  </a:lnTo>
                  <a:lnTo>
                    <a:pt x="451" y="25"/>
                  </a:lnTo>
                  <a:close/>
                </a:path>
              </a:pathLst>
            </a:custGeom>
            <a:solidFill>
              <a:srgbClr val="9C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485" y="3312"/>
              <a:ext cx="169" cy="29"/>
            </a:xfrm>
            <a:custGeom>
              <a:avLst/>
              <a:gdLst>
                <a:gd name="T0" fmla="*/ 651 w 676"/>
                <a:gd name="T1" fmla="*/ 76 h 117"/>
                <a:gd name="T2" fmla="*/ 667 w 676"/>
                <a:gd name="T3" fmla="*/ 76 h 117"/>
                <a:gd name="T4" fmla="*/ 667 w 676"/>
                <a:gd name="T5" fmla="*/ 83 h 117"/>
                <a:gd name="T6" fmla="*/ 676 w 676"/>
                <a:gd name="T7" fmla="*/ 83 h 117"/>
                <a:gd name="T8" fmla="*/ 676 w 676"/>
                <a:gd name="T9" fmla="*/ 92 h 117"/>
                <a:gd name="T10" fmla="*/ 667 w 676"/>
                <a:gd name="T11" fmla="*/ 101 h 117"/>
                <a:gd name="T12" fmla="*/ 658 w 676"/>
                <a:gd name="T13" fmla="*/ 108 h 117"/>
                <a:gd name="T14" fmla="*/ 626 w 676"/>
                <a:gd name="T15" fmla="*/ 117 h 117"/>
                <a:gd name="T16" fmla="*/ 584 w 676"/>
                <a:gd name="T17" fmla="*/ 117 h 117"/>
                <a:gd name="T18" fmla="*/ 434 w 676"/>
                <a:gd name="T19" fmla="*/ 101 h 117"/>
                <a:gd name="T20" fmla="*/ 9 w 676"/>
                <a:gd name="T21" fmla="*/ 42 h 117"/>
                <a:gd name="T22" fmla="*/ 0 w 676"/>
                <a:gd name="T23" fmla="*/ 33 h 117"/>
                <a:gd name="T24" fmla="*/ 0 w 676"/>
                <a:gd name="T25" fmla="*/ 8 h 117"/>
                <a:gd name="T26" fmla="*/ 9 w 676"/>
                <a:gd name="T27" fmla="*/ 0 h 117"/>
                <a:gd name="T28" fmla="*/ 16 w 676"/>
                <a:gd name="T29" fmla="*/ 0 h 117"/>
                <a:gd name="T30" fmla="*/ 25 w 676"/>
                <a:gd name="T31" fmla="*/ 8 h 117"/>
                <a:gd name="T32" fmla="*/ 466 w 676"/>
                <a:gd name="T33" fmla="*/ 76 h 117"/>
                <a:gd name="T34" fmla="*/ 651 w 676"/>
                <a:gd name="T35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6" h="117">
                  <a:moveTo>
                    <a:pt x="651" y="76"/>
                  </a:moveTo>
                  <a:lnTo>
                    <a:pt x="667" y="76"/>
                  </a:lnTo>
                  <a:lnTo>
                    <a:pt x="667" y="83"/>
                  </a:lnTo>
                  <a:lnTo>
                    <a:pt x="676" y="83"/>
                  </a:lnTo>
                  <a:lnTo>
                    <a:pt x="676" y="92"/>
                  </a:lnTo>
                  <a:lnTo>
                    <a:pt x="667" y="101"/>
                  </a:lnTo>
                  <a:lnTo>
                    <a:pt x="658" y="108"/>
                  </a:lnTo>
                  <a:lnTo>
                    <a:pt x="626" y="117"/>
                  </a:lnTo>
                  <a:lnTo>
                    <a:pt x="584" y="117"/>
                  </a:lnTo>
                  <a:lnTo>
                    <a:pt x="434" y="101"/>
                  </a:lnTo>
                  <a:lnTo>
                    <a:pt x="9" y="42"/>
                  </a:lnTo>
                  <a:lnTo>
                    <a:pt x="0" y="33"/>
                  </a:lnTo>
                  <a:lnTo>
                    <a:pt x="0" y="8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8"/>
                  </a:lnTo>
                  <a:lnTo>
                    <a:pt x="466" y="76"/>
                  </a:lnTo>
                  <a:lnTo>
                    <a:pt x="651" y="76"/>
                  </a:lnTo>
                  <a:close/>
                </a:path>
              </a:pathLst>
            </a:custGeom>
            <a:solidFill>
              <a:srgbClr val="9C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522" y="3318"/>
              <a:ext cx="71" cy="27"/>
            </a:xfrm>
            <a:custGeom>
              <a:avLst/>
              <a:gdLst>
                <a:gd name="T0" fmla="*/ 284 w 284"/>
                <a:gd name="T1" fmla="*/ 26 h 108"/>
                <a:gd name="T2" fmla="*/ 0 w 284"/>
                <a:gd name="T3" fmla="*/ 0 h 108"/>
                <a:gd name="T4" fmla="*/ 8 w 284"/>
                <a:gd name="T5" fmla="*/ 76 h 108"/>
                <a:gd name="T6" fmla="*/ 284 w 284"/>
                <a:gd name="T7" fmla="*/ 108 h 108"/>
                <a:gd name="T8" fmla="*/ 284 w 284"/>
                <a:gd name="T9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08">
                  <a:moveTo>
                    <a:pt x="284" y="26"/>
                  </a:moveTo>
                  <a:lnTo>
                    <a:pt x="0" y="0"/>
                  </a:lnTo>
                  <a:lnTo>
                    <a:pt x="8" y="76"/>
                  </a:lnTo>
                  <a:lnTo>
                    <a:pt x="284" y="108"/>
                  </a:lnTo>
                  <a:lnTo>
                    <a:pt x="28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593" y="3174"/>
              <a:ext cx="142" cy="42"/>
            </a:xfrm>
            <a:custGeom>
              <a:avLst/>
              <a:gdLst>
                <a:gd name="T0" fmla="*/ 0 w 567"/>
                <a:gd name="T1" fmla="*/ 124 h 167"/>
                <a:gd name="T2" fmla="*/ 50 w 567"/>
                <a:gd name="T3" fmla="*/ 108 h 167"/>
                <a:gd name="T4" fmla="*/ 83 w 567"/>
                <a:gd name="T5" fmla="*/ 100 h 167"/>
                <a:gd name="T6" fmla="*/ 108 w 567"/>
                <a:gd name="T7" fmla="*/ 91 h 167"/>
                <a:gd name="T8" fmla="*/ 141 w 567"/>
                <a:gd name="T9" fmla="*/ 83 h 167"/>
                <a:gd name="T10" fmla="*/ 166 w 567"/>
                <a:gd name="T11" fmla="*/ 75 h 167"/>
                <a:gd name="T12" fmla="*/ 199 w 567"/>
                <a:gd name="T13" fmla="*/ 75 h 167"/>
                <a:gd name="T14" fmla="*/ 224 w 567"/>
                <a:gd name="T15" fmla="*/ 83 h 167"/>
                <a:gd name="T16" fmla="*/ 183 w 567"/>
                <a:gd name="T17" fmla="*/ 108 h 167"/>
                <a:gd name="T18" fmla="*/ 166 w 567"/>
                <a:gd name="T19" fmla="*/ 117 h 167"/>
                <a:gd name="T20" fmla="*/ 150 w 567"/>
                <a:gd name="T21" fmla="*/ 142 h 167"/>
                <a:gd name="T22" fmla="*/ 166 w 567"/>
                <a:gd name="T23" fmla="*/ 149 h 167"/>
                <a:gd name="T24" fmla="*/ 192 w 567"/>
                <a:gd name="T25" fmla="*/ 149 h 167"/>
                <a:gd name="T26" fmla="*/ 217 w 567"/>
                <a:gd name="T27" fmla="*/ 158 h 167"/>
                <a:gd name="T28" fmla="*/ 249 w 567"/>
                <a:gd name="T29" fmla="*/ 158 h 167"/>
                <a:gd name="T30" fmla="*/ 308 w 567"/>
                <a:gd name="T31" fmla="*/ 149 h 167"/>
                <a:gd name="T32" fmla="*/ 350 w 567"/>
                <a:gd name="T33" fmla="*/ 149 h 167"/>
                <a:gd name="T34" fmla="*/ 450 w 567"/>
                <a:gd name="T35" fmla="*/ 149 h 167"/>
                <a:gd name="T36" fmla="*/ 509 w 567"/>
                <a:gd name="T37" fmla="*/ 158 h 167"/>
                <a:gd name="T38" fmla="*/ 558 w 567"/>
                <a:gd name="T39" fmla="*/ 167 h 167"/>
                <a:gd name="T40" fmla="*/ 567 w 567"/>
                <a:gd name="T41" fmla="*/ 108 h 167"/>
                <a:gd name="T42" fmla="*/ 567 w 567"/>
                <a:gd name="T43" fmla="*/ 75 h 167"/>
                <a:gd name="T44" fmla="*/ 567 w 567"/>
                <a:gd name="T45" fmla="*/ 50 h 167"/>
                <a:gd name="T46" fmla="*/ 534 w 567"/>
                <a:gd name="T47" fmla="*/ 50 h 167"/>
                <a:gd name="T48" fmla="*/ 500 w 567"/>
                <a:gd name="T49" fmla="*/ 41 h 167"/>
                <a:gd name="T50" fmla="*/ 416 w 567"/>
                <a:gd name="T51" fmla="*/ 33 h 167"/>
                <a:gd name="T52" fmla="*/ 383 w 567"/>
                <a:gd name="T53" fmla="*/ 25 h 167"/>
                <a:gd name="T54" fmla="*/ 350 w 567"/>
                <a:gd name="T55" fmla="*/ 25 h 167"/>
                <a:gd name="T56" fmla="*/ 308 w 567"/>
                <a:gd name="T57" fmla="*/ 25 h 167"/>
                <a:gd name="T58" fmla="*/ 274 w 567"/>
                <a:gd name="T59" fmla="*/ 33 h 167"/>
                <a:gd name="T60" fmla="*/ 274 w 567"/>
                <a:gd name="T61" fmla="*/ 25 h 167"/>
                <a:gd name="T62" fmla="*/ 283 w 567"/>
                <a:gd name="T63" fmla="*/ 16 h 167"/>
                <a:gd name="T64" fmla="*/ 258 w 567"/>
                <a:gd name="T65" fmla="*/ 9 h 167"/>
                <a:gd name="T66" fmla="*/ 242 w 567"/>
                <a:gd name="T67" fmla="*/ 0 h 167"/>
                <a:gd name="T68" fmla="*/ 208 w 567"/>
                <a:gd name="T69" fmla="*/ 0 h 167"/>
                <a:gd name="T70" fmla="*/ 183 w 567"/>
                <a:gd name="T71" fmla="*/ 9 h 167"/>
                <a:gd name="T72" fmla="*/ 125 w 567"/>
                <a:gd name="T73" fmla="*/ 16 h 167"/>
                <a:gd name="T74" fmla="*/ 75 w 567"/>
                <a:gd name="T75" fmla="*/ 33 h 167"/>
                <a:gd name="T76" fmla="*/ 59 w 567"/>
                <a:gd name="T77" fmla="*/ 41 h 167"/>
                <a:gd name="T78" fmla="*/ 41 w 567"/>
                <a:gd name="T79" fmla="*/ 50 h 167"/>
                <a:gd name="T80" fmla="*/ 0 w 567"/>
                <a:gd name="T81" fmla="*/ 1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7" h="167">
                  <a:moveTo>
                    <a:pt x="0" y="124"/>
                  </a:moveTo>
                  <a:lnTo>
                    <a:pt x="50" y="108"/>
                  </a:lnTo>
                  <a:lnTo>
                    <a:pt x="83" y="100"/>
                  </a:lnTo>
                  <a:lnTo>
                    <a:pt x="108" y="91"/>
                  </a:lnTo>
                  <a:lnTo>
                    <a:pt x="141" y="83"/>
                  </a:lnTo>
                  <a:lnTo>
                    <a:pt x="166" y="75"/>
                  </a:lnTo>
                  <a:lnTo>
                    <a:pt x="199" y="75"/>
                  </a:lnTo>
                  <a:lnTo>
                    <a:pt x="224" y="83"/>
                  </a:lnTo>
                  <a:lnTo>
                    <a:pt x="183" y="108"/>
                  </a:lnTo>
                  <a:lnTo>
                    <a:pt x="166" y="117"/>
                  </a:lnTo>
                  <a:lnTo>
                    <a:pt x="150" y="142"/>
                  </a:lnTo>
                  <a:lnTo>
                    <a:pt x="166" y="149"/>
                  </a:lnTo>
                  <a:lnTo>
                    <a:pt x="192" y="149"/>
                  </a:lnTo>
                  <a:lnTo>
                    <a:pt x="217" y="158"/>
                  </a:lnTo>
                  <a:lnTo>
                    <a:pt x="249" y="158"/>
                  </a:lnTo>
                  <a:lnTo>
                    <a:pt x="308" y="149"/>
                  </a:lnTo>
                  <a:lnTo>
                    <a:pt x="350" y="149"/>
                  </a:lnTo>
                  <a:lnTo>
                    <a:pt x="450" y="149"/>
                  </a:lnTo>
                  <a:lnTo>
                    <a:pt x="509" y="158"/>
                  </a:lnTo>
                  <a:lnTo>
                    <a:pt x="558" y="167"/>
                  </a:lnTo>
                  <a:lnTo>
                    <a:pt x="567" y="108"/>
                  </a:lnTo>
                  <a:lnTo>
                    <a:pt x="567" y="75"/>
                  </a:lnTo>
                  <a:lnTo>
                    <a:pt x="567" y="50"/>
                  </a:lnTo>
                  <a:lnTo>
                    <a:pt x="534" y="50"/>
                  </a:lnTo>
                  <a:lnTo>
                    <a:pt x="500" y="41"/>
                  </a:lnTo>
                  <a:lnTo>
                    <a:pt x="416" y="33"/>
                  </a:lnTo>
                  <a:lnTo>
                    <a:pt x="383" y="25"/>
                  </a:lnTo>
                  <a:lnTo>
                    <a:pt x="350" y="25"/>
                  </a:lnTo>
                  <a:lnTo>
                    <a:pt x="308" y="25"/>
                  </a:lnTo>
                  <a:lnTo>
                    <a:pt x="274" y="33"/>
                  </a:lnTo>
                  <a:lnTo>
                    <a:pt x="274" y="25"/>
                  </a:lnTo>
                  <a:lnTo>
                    <a:pt x="283" y="16"/>
                  </a:lnTo>
                  <a:lnTo>
                    <a:pt x="258" y="9"/>
                  </a:lnTo>
                  <a:lnTo>
                    <a:pt x="242" y="0"/>
                  </a:lnTo>
                  <a:lnTo>
                    <a:pt x="208" y="0"/>
                  </a:lnTo>
                  <a:lnTo>
                    <a:pt x="183" y="9"/>
                  </a:lnTo>
                  <a:lnTo>
                    <a:pt x="125" y="16"/>
                  </a:lnTo>
                  <a:lnTo>
                    <a:pt x="75" y="33"/>
                  </a:lnTo>
                  <a:lnTo>
                    <a:pt x="59" y="41"/>
                  </a:lnTo>
                  <a:lnTo>
                    <a:pt x="41" y="5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712" y="3241"/>
              <a:ext cx="142" cy="98"/>
            </a:xfrm>
            <a:custGeom>
              <a:avLst/>
              <a:gdLst>
                <a:gd name="T0" fmla="*/ 0 w 567"/>
                <a:gd name="T1" fmla="*/ 241 h 391"/>
                <a:gd name="T2" fmla="*/ 67 w 567"/>
                <a:gd name="T3" fmla="*/ 124 h 391"/>
                <a:gd name="T4" fmla="*/ 83 w 567"/>
                <a:gd name="T5" fmla="*/ 74 h 391"/>
                <a:gd name="T6" fmla="*/ 83 w 567"/>
                <a:gd name="T7" fmla="*/ 0 h 391"/>
                <a:gd name="T8" fmla="*/ 92 w 567"/>
                <a:gd name="T9" fmla="*/ 41 h 391"/>
                <a:gd name="T10" fmla="*/ 92 w 567"/>
                <a:gd name="T11" fmla="*/ 83 h 391"/>
                <a:gd name="T12" fmla="*/ 92 w 567"/>
                <a:gd name="T13" fmla="*/ 99 h 391"/>
                <a:gd name="T14" fmla="*/ 92 w 567"/>
                <a:gd name="T15" fmla="*/ 108 h 391"/>
                <a:gd name="T16" fmla="*/ 75 w 567"/>
                <a:gd name="T17" fmla="*/ 142 h 391"/>
                <a:gd name="T18" fmla="*/ 59 w 567"/>
                <a:gd name="T19" fmla="*/ 192 h 391"/>
                <a:gd name="T20" fmla="*/ 41 w 567"/>
                <a:gd name="T21" fmla="*/ 266 h 391"/>
                <a:gd name="T22" fmla="*/ 67 w 567"/>
                <a:gd name="T23" fmla="*/ 334 h 391"/>
                <a:gd name="T24" fmla="*/ 517 w 567"/>
                <a:gd name="T25" fmla="*/ 258 h 391"/>
                <a:gd name="T26" fmla="*/ 567 w 567"/>
                <a:gd name="T27" fmla="*/ 183 h 391"/>
                <a:gd name="T28" fmla="*/ 542 w 567"/>
                <a:gd name="T29" fmla="*/ 300 h 391"/>
                <a:gd name="T30" fmla="*/ 92 w 567"/>
                <a:gd name="T31" fmla="*/ 391 h 391"/>
                <a:gd name="T32" fmla="*/ 75 w 567"/>
                <a:gd name="T33" fmla="*/ 391 h 391"/>
                <a:gd name="T34" fmla="*/ 67 w 567"/>
                <a:gd name="T35" fmla="*/ 384 h 391"/>
                <a:gd name="T36" fmla="*/ 59 w 567"/>
                <a:gd name="T37" fmla="*/ 384 h 391"/>
                <a:gd name="T38" fmla="*/ 50 w 567"/>
                <a:gd name="T39" fmla="*/ 366 h 391"/>
                <a:gd name="T40" fmla="*/ 41 w 567"/>
                <a:gd name="T41" fmla="*/ 341 h 391"/>
                <a:gd name="T42" fmla="*/ 41 w 567"/>
                <a:gd name="T43" fmla="*/ 308 h 391"/>
                <a:gd name="T44" fmla="*/ 0 w 567"/>
                <a:gd name="T45" fmla="*/ 24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7" h="391">
                  <a:moveTo>
                    <a:pt x="0" y="241"/>
                  </a:moveTo>
                  <a:lnTo>
                    <a:pt x="67" y="124"/>
                  </a:lnTo>
                  <a:lnTo>
                    <a:pt x="83" y="74"/>
                  </a:lnTo>
                  <a:lnTo>
                    <a:pt x="83" y="0"/>
                  </a:lnTo>
                  <a:lnTo>
                    <a:pt x="92" y="41"/>
                  </a:lnTo>
                  <a:lnTo>
                    <a:pt x="92" y="83"/>
                  </a:lnTo>
                  <a:lnTo>
                    <a:pt x="92" y="99"/>
                  </a:lnTo>
                  <a:lnTo>
                    <a:pt x="92" y="108"/>
                  </a:lnTo>
                  <a:lnTo>
                    <a:pt x="75" y="142"/>
                  </a:lnTo>
                  <a:lnTo>
                    <a:pt x="59" y="192"/>
                  </a:lnTo>
                  <a:lnTo>
                    <a:pt x="41" y="266"/>
                  </a:lnTo>
                  <a:lnTo>
                    <a:pt x="67" y="334"/>
                  </a:lnTo>
                  <a:lnTo>
                    <a:pt x="517" y="258"/>
                  </a:lnTo>
                  <a:lnTo>
                    <a:pt x="567" y="183"/>
                  </a:lnTo>
                  <a:lnTo>
                    <a:pt x="542" y="300"/>
                  </a:lnTo>
                  <a:lnTo>
                    <a:pt x="92" y="391"/>
                  </a:lnTo>
                  <a:lnTo>
                    <a:pt x="75" y="391"/>
                  </a:lnTo>
                  <a:lnTo>
                    <a:pt x="67" y="384"/>
                  </a:lnTo>
                  <a:lnTo>
                    <a:pt x="59" y="384"/>
                  </a:lnTo>
                  <a:lnTo>
                    <a:pt x="50" y="366"/>
                  </a:lnTo>
                  <a:lnTo>
                    <a:pt x="41" y="341"/>
                  </a:lnTo>
                  <a:lnTo>
                    <a:pt x="41" y="308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748" y="3170"/>
              <a:ext cx="98" cy="8"/>
            </a:xfrm>
            <a:custGeom>
              <a:avLst/>
              <a:gdLst>
                <a:gd name="T0" fmla="*/ 16 w 392"/>
                <a:gd name="T1" fmla="*/ 34 h 34"/>
                <a:gd name="T2" fmla="*/ 0 w 392"/>
                <a:gd name="T3" fmla="*/ 9 h 34"/>
                <a:gd name="T4" fmla="*/ 392 w 392"/>
                <a:gd name="T5" fmla="*/ 0 h 34"/>
                <a:gd name="T6" fmla="*/ 375 w 392"/>
                <a:gd name="T7" fmla="*/ 27 h 34"/>
                <a:gd name="T8" fmla="*/ 183 w 392"/>
                <a:gd name="T9" fmla="*/ 27 h 34"/>
                <a:gd name="T10" fmla="*/ 50 w 392"/>
                <a:gd name="T11" fmla="*/ 27 h 34"/>
                <a:gd name="T12" fmla="*/ 16 w 39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4">
                  <a:moveTo>
                    <a:pt x="16" y="34"/>
                  </a:moveTo>
                  <a:lnTo>
                    <a:pt x="0" y="9"/>
                  </a:lnTo>
                  <a:lnTo>
                    <a:pt x="392" y="0"/>
                  </a:lnTo>
                  <a:lnTo>
                    <a:pt x="375" y="27"/>
                  </a:lnTo>
                  <a:lnTo>
                    <a:pt x="183" y="27"/>
                  </a:lnTo>
                  <a:lnTo>
                    <a:pt x="50" y="27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658" y="3247"/>
              <a:ext cx="217" cy="27"/>
            </a:xfrm>
            <a:custGeom>
              <a:avLst/>
              <a:gdLst>
                <a:gd name="T0" fmla="*/ 0 w 868"/>
                <a:gd name="T1" fmla="*/ 108 h 108"/>
                <a:gd name="T2" fmla="*/ 9 w 868"/>
                <a:gd name="T3" fmla="*/ 108 h 108"/>
                <a:gd name="T4" fmla="*/ 25 w 868"/>
                <a:gd name="T5" fmla="*/ 108 h 108"/>
                <a:gd name="T6" fmla="*/ 42 w 868"/>
                <a:gd name="T7" fmla="*/ 99 h 108"/>
                <a:gd name="T8" fmla="*/ 84 w 868"/>
                <a:gd name="T9" fmla="*/ 92 h 108"/>
                <a:gd name="T10" fmla="*/ 117 w 868"/>
                <a:gd name="T11" fmla="*/ 74 h 108"/>
                <a:gd name="T12" fmla="*/ 150 w 868"/>
                <a:gd name="T13" fmla="*/ 67 h 108"/>
                <a:gd name="T14" fmla="*/ 176 w 868"/>
                <a:gd name="T15" fmla="*/ 67 h 108"/>
                <a:gd name="T16" fmla="*/ 233 w 868"/>
                <a:gd name="T17" fmla="*/ 67 h 108"/>
                <a:gd name="T18" fmla="*/ 292 w 868"/>
                <a:gd name="T19" fmla="*/ 58 h 108"/>
                <a:gd name="T20" fmla="*/ 317 w 868"/>
                <a:gd name="T21" fmla="*/ 58 h 108"/>
                <a:gd name="T22" fmla="*/ 350 w 868"/>
                <a:gd name="T23" fmla="*/ 49 h 108"/>
                <a:gd name="T24" fmla="*/ 468 w 868"/>
                <a:gd name="T25" fmla="*/ 33 h 108"/>
                <a:gd name="T26" fmla="*/ 534 w 868"/>
                <a:gd name="T27" fmla="*/ 24 h 108"/>
                <a:gd name="T28" fmla="*/ 592 w 868"/>
                <a:gd name="T29" fmla="*/ 16 h 108"/>
                <a:gd name="T30" fmla="*/ 660 w 868"/>
                <a:gd name="T31" fmla="*/ 16 h 108"/>
                <a:gd name="T32" fmla="*/ 726 w 868"/>
                <a:gd name="T33" fmla="*/ 8 h 108"/>
                <a:gd name="T34" fmla="*/ 859 w 868"/>
                <a:gd name="T35" fmla="*/ 8 h 108"/>
                <a:gd name="T36" fmla="*/ 868 w 868"/>
                <a:gd name="T37" fmla="*/ 0 h 108"/>
                <a:gd name="T38" fmla="*/ 859 w 868"/>
                <a:gd name="T39" fmla="*/ 0 h 108"/>
                <a:gd name="T40" fmla="*/ 734 w 868"/>
                <a:gd name="T41" fmla="*/ 0 h 108"/>
                <a:gd name="T42" fmla="*/ 617 w 868"/>
                <a:gd name="T43" fmla="*/ 0 h 108"/>
                <a:gd name="T44" fmla="*/ 559 w 868"/>
                <a:gd name="T45" fmla="*/ 8 h 108"/>
                <a:gd name="T46" fmla="*/ 492 w 868"/>
                <a:gd name="T47" fmla="*/ 16 h 108"/>
                <a:gd name="T48" fmla="*/ 375 w 868"/>
                <a:gd name="T49" fmla="*/ 41 h 108"/>
                <a:gd name="T50" fmla="*/ 317 w 868"/>
                <a:gd name="T51" fmla="*/ 49 h 108"/>
                <a:gd name="T52" fmla="*/ 292 w 868"/>
                <a:gd name="T53" fmla="*/ 49 h 108"/>
                <a:gd name="T54" fmla="*/ 258 w 868"/>
                <a:gd name="T55" fmla="*/ 49 h 108"/>
                <a:gd name="T56" fmla="*/ 201 w 868"/>
                <a:gd name="T57" fmla="*/ 49 h 108"/>
                <a:gd name="T58" fmla="*/ 176 w 868"/>
                <a:gd name="T59" fmla="*/ 49 h 108"/>
                <a:gd name="T60" fmla="*/ 142 w 868"/>
                <a:gd name="T61" fmla="*/ 58 h 108"/>
                <a:gd name="T62" fmla="*/ 108 w 868"/>
                <a:gd name="T63" fmla="*/ 67 h 108"/>
                <a:gd name="T64" fmla="*/ 75 w 868"/>
                <a:gd name="T65" fmla="*/ 74 h 108"/>
                <a:gd name="T66" fmla="*/ 34 w 868"/>
                <a:gd name="T67" fmla="*/ 92 h 108"/>
                <a:gd name="T68" fmla="*/ 25 w 868"/>
                <a:gd name="T69" fmla="*/ 99 h 108"/>
                <a:gd name="T70" fmla="*/ 9 w 868"/>
                <a:gd name="T71" fmla="*/ 99 h 108"/>
                <a:gd name="T72" fmla="*/ 0 w 868"/>
                <a:gd name="T73" fmla="*/ 99 h 108"/>
                <a:gd name="T74" fmla="*/ 0 w 868"/>
                <a:gd name="T7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8" h="108">
                  <a:moveTo>
                    <a:pt x="0" y="108"/>
                  </a:moveTo>
                  <a:lnTo>
                    <a:pt x="9" y="108"/>
                  </a:lnTo>
                  <a:lnTo>
                    <a:pt x="25" y="108"/>
                  </a:lnTo>
                  <a:lnTo>
                    <a:pt x="42" y="99"/>
                  </a:lnTo>
                  <a:lnTo>
                    <a:pt x="84" y="92"/>
                  </a:lnTo>
                  <a:lnTo>
                    <a:pt x="117" y="74"/>
                  </a:lnTo>
                  <a:lnTo>
                    <a:pt x="150" y="67"/>
                  </a:lnTo>
                  <a:lnTo>
                    <a:pt x="176" y="67"/>
                  </a:lnTo>
                  <a:lnTo>
                    <a:pt x="233" y="67"/>
                  </a:lnTo>
                  <a:lnTo>
                    <a:pt x="292" y="58"/>
                  </a:lnTo>
                  <a:lnTo>
                    <a:pt x="317" y="58"/>
                  </a:lnTo>
                  <a:lnTo>
                    <a:pt x="350" y="49"/>
                  </a:lnTo>
                  <a:lnTo>
                    <a:pt x="468" y="33"/>
                  </a:lnTo>
                  <a:lnTo>
                    <a:pt x="534" y="24"/>
                  </a:lnTo>
                  <a:lnTo>
                    <a:pt x="592" y="16"/>
                  </a:lnTo>
                  <a:lnTo>
                    <a:pt x="660" y="16"/>
                  </a:lnTo>
                  <a:lnTo>
                    <a:pt x="726" y="8"/>
                  </a:lnTo>
                  <a:lnTo>
                    <a:pt x="859" y="8"/>
                  </a:lnTo>
                  <a:lnTo>
                    <a:pt x="868" y="0"/>
                  </a:lnTo>
                  <a:lnTo>
                    <a:pt x="859" y="0"/>
                  </a:lnTo>
                  <a:lnTo>
                    <a:pt x="734" y="0"/>
                  </a:lnTo>
                  <a:lnTo>
                    <a:pt x="617" y="0"/>
                  </a:lnTo>
                  <a:lnTo>
                    <a:pt x="559" y="8"/>
                  </a:lnTo>
                  <a:lnTo>
                    <a:pt x="492" y="16"/>
                  </a:lnTo>
                  <a:lnTo>
                    <a:pt x="375" y="41"/>
                  </a:lnTo>
                  <a:lnTo>
                    <a:pt x="317" y="49"/>
                  </a:lnTo>
                  <a:lnTo>
                    <a:pt x="292" y="49"/>
                  </a:lnTo>
                  <a:lnTo>
                    <a:pt x="258" y="49"/>
                  </a:lnTo>
                  <a:lnTo>
                    <a:pt x="201" y="49"/>
                  </a:lnTo>
                  <a:lnTo>
                    <a:pt x="176" y="49"/>
                  </a:lnTo>
                  <a:lnTo>
                    <a:pt x="142" y="58"/>
                  </a:lnTo>
                  <a:lnTo>
                    <a:pt x="108" y="67"/>
                  </a:lnTo>
                  <a:lnTo>
                    <a:pt x="75" y="74"/>
                  </a:lnTo>
                  <a:lnTo>
                    <a:pt x="34" y="92"/>
                  </a:lnTo>
                  <a:lnTo>
                    <a:pt x="25" y="99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756" y="3168"/>
              <a:ext cx="65" cy="4"/>
            </a:xfrm>
            <a:custGeom>
              <a:avLst/>
              <a:gdLst>
                <a:gd name="T0" fmla="*/ 0 w 259"/>
                <a:gd name="T1" fmla="*/ 7 h 16"/>
                <a:gd name="T2" fmla="*/ 33 w 259"/>
                <a:gd name="T3" fmla="*/ 7 h 16"/>
                <a:gd name="T4" fmla="*/ 58 w 259"/>
                <a:gd name="T5" fmla="*/ 7 h 16"/>
                <a:gd name="T6" fmla="*/ 125 w 259"/>
                <a:gd name="T7" fmla="*/ 7 h 16"/>
                <a:gd name="T8" fmla="*/ 259 w 259"/>
                <a:gd name="T9" fmla="*/ 16 h 16"/>
                <a:gd name="T10" fmla="*/ 259 w 259"/>
                <a:gd name="T11" fmla="*/ 7 h 16"/>
                <a:gd name="T12" fmla="*/ 125 w 259"/>
                <a:gd name="T13" fmla="*/ 0 h 16"/>
                <a:gd name="T14" fmla="*/ 58 w 259"/>
                <a:gd name="T15" fmla="*/ 0 h 16"/>
                <a:gd name="T16" fmla="*/ 33 w 259"/>
                <a:gd name="T17" fmla="*/ 0 h 16"/>
                <a:gd name="T18" fmla="*/ 0 w 259"/>
                <a:gd name="T1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6">
                  <a:moveTo>
                    <a:pt x="0" y="7"/>
                  </a:moveTo>
                  <a:lnTo>
                    <a:pt x="33" y="7"/>
                  </a:lnTo>
                  <a:lnTo>
                    <a:pt x="58" y="7"/>
                  </a:lnTo>
                  <a:lnTo>
                    <a:pt x="125" y="7"/>
                  </a:lnTo>
                  <a:lnTo>
                    <a:pt x="259" y="16"/>
                  </a:lnTo>
                  <a:lnTo>
                    <a:pt x="259" y="7"/>
                  </a:lnTo>
                  <a:lnTo>
                    <a:pt x="125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737" y="3218"/>
              <a:ext cx="34" cy="27"/>
            </a:xfrm>
            <a:custGeom>
              <a:avLst/>
              <a:gdLst>
                <a:gd name="T0" fmla="*/ 117 w 133"/>
                <a:gd name="T1" fmla="*/ 9 h 109"/>
                <a:gd name="T2" fmla="*/ 101 w 133"/>
                <a:gd name="T3" fmla="*/ 0 h 109"/>
                <a:gd name="T4" fmla="*/ 67 w 133"/>
                <a:gd name="T5" fmla="*/ 0 h 109"/>
                <a:gd name="T6" fmla="*/ 58 w 133"/>
                <a:gd name="T7" fmla="*/ 0 h 109"/>
                <a:gd name="T8" fmla="*/ 50 w 133"/>
                <a:gd name="T9" fmla="*/ 0 h 109"/>
                <a:gd name="T10" fmla="*/ 33 w 133"/>
                <a:gd name="T11" fmla="*/ 9 h 109"/>
                <a:gd name="T12" fmla="*/ 33 w 133"/>
                <a:gd name="T13" fmla="*/ 18 h 109"/>
                <a:gd name="T14" fmla="*/ 25 w 133"/>
                <a:gd name="T15" fmla="*/ 25 h 109"/>
                <a:gd name="T16" fmla="*/ 25 w 133"/>
                <a:gd name="T17" fmla="*/ 34 h 109"/>
                <a:gd name="T18" fmla="*/ 25 w 133"/>
                <a:gd name="T19" fmla="*/ 50 h 109"/>
                <a:gd name="T20" fmla="*/ 33 w 133"/>
                <a:gd name="T21" fmla="*/ 50 h 109"/>
                <a:gd name="T22" fmla="*/ 17 w 133"/>
                <a:gd name="T23" fmla="*/ 76 h 109"/>
                <a:gd name="T24" fmla="*/ 0 w 133"/>
                <a:gd name="T25" fmla="*/ 101 h 109"/>
                <a:gd name="T26" fmla="*/ 8 w 133"/>
                <a:gd name="T27" fmla="*/ 109 h 109"/>
                <a:gd name="T28" fmla="*/ 17 w 133"/>
                <a:gd name="T29" fmla="*/ 109 h 109"/>
                <a:gd name="T30" fmla="*/ 25 w 133"/>
                <a:gd name="T31" fmla="*/ 101 h 109"/>
                <a:gd name="T32" fmla="*/ 33 w 133"/>
                <a:gd name="T33" fmla="*/ 93 h 109"/>
                <a:gd name="T34" fmla="*/ 50 w 133"/>
                <a:gd name="T35" fmla="*/ 84 h 109"/>
                <a:gd name="T36" fmla="*/ 58 w 133"/>
                <a:gd name="T37" fmla="*/ 76 h 109"/>
                <a:gd name="T38" fmla="*/ 92 w 133"/>
                <a:gd name="T39" fmla="*/ 76 h 109"/>
                <a:gd name="T40" fmla="*/ 108 w 133"/>
                <a:gd name="T41" fmla="*/ 76 h 109"/>
                <a:gd name="T42" fmla="*/ 117 w 133"/>
                <a:gd name="T43" fmla="*/ 68 h 109"/>
                <a:gd name="T44" fmla="*/ 126 w 133"/>
                <a:gd name="T45" fmla="*/ 68 h 109"/>
                <a:gd name="T46" fmla="*/ 126 w 133"/>
                <a:gd name="T47" fmla="*/ 59 h 109"/>
                <a:gd name="T48" fmla="*/ 133 w 133"/>
                <a:gd name="T49" fmla="*/ 43 h 109"/>
                <a:gd name="T50" fmla="*/ 133 w 133"/>
                <a:gd name="T51" fmla="*/ 25 h 109"/>
                <a:gd name="T52" fmla="*/ 133 w 133"/>
                <a:gd name="T53" fmla="*/ 18 h 109"/>
                <a:gd name="T54" fmla="*/ 117 w 133"/>
                <a:gd name="T55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3" h="109">
                  <a:moveTo>
                    <a:pt x="117" y="9"/>
                  </a:moveTo>
                  <a:lnTo>
                    <a:pt x="101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33" y="9"/>
                  </a:lnTo>
                  <a:lnTo>
                    <a:pt x="33" y="18"/>
                  </a:lnTo>
                  <a:lnTo>
                    <a:pt x="25" y="25"/>
                  </a:lnTo>
                  <a:lnTo>
                    <a:pt x="25" y="34"/>
                  </a:lnTo>
                  <a:lnTo>
                    <a:pt x="25" y="50"/>
                  </a:lnTo>
                  <a:lnTo>
                    <a:pt x="33" y="50"/>
                  </a:lnTo>
                  <a:lnTo>
                    <a:pt x="17" y="76"/>
                  </a:lnTo>
                  <a:lnTo>
                    <a:pt x="0" y="101"/>
                  </a:lnTo>
                  <a:lnTo>
                    <a:pt x="8" y="109"/>
                  </a:lnTo>
                  <a:lnTo>
                    <a:pt x="17" y="109"/>
                  </a:lnTo>
                  <a:lnTo>
                    <a:pt x="25" y="101"/>
                  </a:lnTo>
                  <a:lnTo>
                    <a:pt x="33" y="93"/>
                  </a:lnTo>
                  <a:lnTo>
                    <a:pt x="50" y="84"/>
                  </a:lnTo>
                  <a:lnTo>
                    <a:pt x="58" y="76"/>
                  </a:lnTo>
                  <a:lnTo>
                    <a:pt x="92" y="76"/>
                  </a:lnTo>
                  <a:lnTo>
                    <a:pt x="108" y="76"/>
                  </a:lnTo>
                  <a:lnTo>
                    <a:pt x="117" y="68"/>
                  </a:lnTo>
                  <a:lnTo>
                    <a:pt x="126" y="68"/>
                  </a:lnTo>
                  <a:lnTo>
                    <a:pt x="126" y="59"/>
                  </a:lnTo>
                  <a:lnTo>
                    <a:pt x="133" y="43"/>
                  </a:lnTo>
                  <a:lnTo>
                    <a:pt x="133" y="25"/>
                  </a:lnTo>
                  <a:lnTo>
                    <a:pt x="133" y="18"/>
                  </a:lnTo>
                  <a:lnTo>
                    <a:pt x="117" y="9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483" y="3297"/>
              <a:ext cx="8" cy="7"/>
            </a:xfrm>
            <a:custGeom>
              <a:avLst/>
              <a:gdLst>
                <a:gd name="T0" fmla="*/ 34 w 34"/>
                <a:gd name="T1" fmla="*/ 25 h 25"/>
                <a:gd name="T2" fmla="*/ 25 w 34"/>
                <a:gd name="T3" fmla="*/ 25 h 25"/>
                <a:gd name="T4" fmla="*/ 9 w 34"/>
                <a:gd name="T5" fmla="*/ 25 h 25"/>
                <a:gd name="T6" fmla="*/ 0 w 34"/>
                <a:gd name="T7" fmla="*/ 25 h 25"/>
                <a:gd name="T8" fmla="*/ 0 w 34"/>
                <a:gd name="T9" fmla="*/ 8 h 25"/>
                <a:gd name="T10" fmla="*/ 0 w 34"/>
                <a:gd name="T11" fmla="*/ 0 h 25"/>
                <a:gd name="T12" fmla="*/ 9 w 34"/>
                <a:gd name="T13" fmla="*/ 0 h 25"/>
                <a:gd name="T14" fmla="*/ 25 w 34"/>
                <a:gd name="T15" fmla="*/ 0 h 25"/>
                <a:gd name="T16" fmla="*/ 34 w 34"/>
                <a:gd name="T17" fmla="*/ 0 h 25"/>
                <a:gd name="T18" fmla="*/ 34 w 34"/>
                <a:gd name="T19" fmla="*/ 8 h 25"/>
                <a:gd name="T20" fmla="*/ 34 w 34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5">
                  <a:moveTo>
                    <a:pt x="34" y="25"/>
                  </a:moveTo>
                  <a:lnTo>
                    <a:pt x="25" y="2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7D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3" name="Freeform 99"/>
            <p:cNvSpPr>
              <a:spLocks noEditPoints="1"/>
            </p:cNvSpPr>
            <p:nvPr/>
          </p:nvSpPr>
          <p:spPr bwMode="auto">
            <a:xfrm>
              <a:off x="3483" y="3297"/>
              <a:ext cx="10" cy="8"/>
            </a:xfrm>
            <a:custGeom>
              <a:avLst/>
              <a:gdLst>
                <a:gd name="T0" fmla="*/ 34 w 43"/>
                <a:gd name="T1" fmla="*/ 25 h 33"/>
                <a:gd name="T2" fmla="*/ 25 w 43"/>
                <a:gd name="T3" fmla="*/ 25 h 33"/>
                <a:gd name="T4" fmla="*/ 9 w 43"/>
                <a:gd name="T5" fmla="*/ 25 h 33"/>
                <a:gd name="T6" fmla="*/ 0 w 43"/>
                <a:gd name="T7" fmla="*/ 25 h 33"/>
                <a:gd name="T8" fmla="*/ 0 w 43"/>
                <a:gd name="T9" fmla="*/ 8 h 33"/>
                <a:gd name="T10" fmla="*/ 9 w 43"/>
                <a:gd name="T11" fmla="*/ 0 h 33"/>
                <a:gd name="T12" fmla="*/ 25 w 43"/>
                <a:gd name="T13" fmla="*/ 0 h 33"/>
                <a:gd name="T14" fmla="*/ 34 w 43"/>
                <a:gd name="T15" fmla="*/ 0 h 33"/>
                <a:gd name="T16" fmla="*/ 34 w 43"/>
                <a:gd name="T17" fmla="*/ 8 h 33"/>
                <a:gd name="T18" fmla="*/ 34 w 43"/>
                <a:gd name="T19" fmla="*/ 25 h 33"/>
                <a:gd name="T20" fmla="*/ 43 w 43"/>
                <a:gd name="T21" fmla="*/ 8 h 33"/>
                <a:gd name="T22" fmla="*/ 34 w 43"/>
                <a:gd name="T23" fmla="*/ 0 h 33"/>
                <a:gd name="T24" fmla="*/ 25 w 43"/>
                <a:gd name="T25" fmla="*/ 0 h 33"/>
                <a:gd name="T26" fmla="*/ 9 w 43"/>
                <a:gd name="T27" fmla="*/ 0 h 33"/>
                <a:gd name="T28" fmla="*/ 0 w 43"/>
                <a:gd name="T29" fmla="*/ 0 h 33"/>
                <a:gd name="T30" fmla="*/ 0 w 43"/>
                <a:gd name="T31" fmla="*/ 8 h 33"/>
                <a:gd name="T32" fmla="*/ 0 w 43"/>
                <a:gd name="T33" fmla="*/ 25 h 33"/>
                <a:gd name="T34" fmla="*/ 9 w 43"/>
                <a:gd name="T35" fmla="*/ 33 h 33"/>
                <a:gd name="T36" fmla="*/ 25 w 43"/>
                <a:gd name="T37" fmla="*/ 33 h 33"/>
                <a:gd name="T38" fmla="*/ 34 w 43"/>
                <a:gd name="T39" fmla="*/ 25 h 33"/>
                <a:gd name="T40" fmla="*/ 43 w 43"/>
                <a:gd name="T41" fmla="*/ 25 h 33"/>
                <a:gd name="T42" fmla="*/ 43 w 43"/>
                <a:gd name="T4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3">
                  <a:moveTo>
                    <a:pt x="34" y="25"/>
                  </a:moveTo>
                  <a:lnTo>
                    <a:pt x="25" y="2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8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25"/>
                  </a:lnTo>
                  <a:close/>
                  <a:moveTo>
                    <a:pt x="43" y="8"/>
                  </a:moveTo>
                  <a:lnTo>
                    <a:pt x="34" y="0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25" y="33"/>
                  </a:lnTo>
                  <a:lnTo>
                    <a:pt x="34" y="25"/>
                  </a:lnTo>
                  <a:lnTo>
                    <a:pt x="43" y="25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BFB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641" y="3310"/>
              <a:ext cx="13" cy="10"/>
            </a:xfrm>
            <a:custGeom>
              <a:avLst/>
              <a:gdLst>
                <a:gd name="T0" fmla="*/ 50 w 50"/>
                <a:gd name="T1" fmla="*/ 33 h 41"/>
                <a:gd name="T2" fmla="*/ 41 w 50"/>
                <a:gd name="T3" fmla="*/ 33 h 41"/>
                <a:gd name="T4" fmla="*/ 41 w 50"/>
                <a:gd name="T5" fmla="*/ 41 h 41"/>
                <a:gd name="T6" fmla="*/ 7 w 50"/>
                <a:gd name="T7" fmla="*/ 41 h 41"/>
                <a:gd name="T8" fmla="*/ 0 w 50"/>
                <a:gd name="T9" fmla="*/ 33 h 41"/>
                <a:gd name="T10" fmla="*/ 0 w 50"/>
                <a:gd name="T11" fmla="*/ 8 h 41"/>
                <a:gd name="T12" fmla="*/ 0 w 50"/>
                <a:gd name="T13" fmla="*/ 0 h 41"/>
                <a:gd name="T14" fmla="*/ 7 w 50"/>
                <a:gd name="T15" fmla="*/ 0 h 41"/>
                <a:gd name="T16" fmla="*/ 41 w 50"/>
                <a:gd name="T17" fmla="*/ 0 h 41"/>
                <a:gd name="T18" fmla="*/ 50 w 50"/>
                <a:gd name="T19" fmla="*/ 8 h 41"/>
                <a:gd name="T20" fmla="*/ 50 w 50"/>
                <a:gd name="T2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1">
                  <a:moveTo>
                    <a:pt x="50" y="33"/>
                  </a:moveTo>
                  <a:lnTo>
                    <a:pt x="41" y="33"/>
                  </a:lnTo>
                  <a:lnTo>
                    <a:pt x="41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41" y="0"/>
                  </a:lnTo>
                  <a:lnTo>
                    <a:pt x="50" y="8"/>
                  </a:lnTo>
                  <a:lnTo>
                    <a:pt x="50" y="33"/>
                  </a:lnTo>
                  <a:close/>
                </a:path>
              </a:pathLst>
            </a:custGeom>
            <a:solidFill>
              <a:srgbClr val="F7D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5" name="Freeform 101"/>
            <p:cNvSpPr>
              <a:spLocks noEditPoints="1"/>
            </p:cNvSpPr>
            <p:nvPr/>
          </p:nvSpPr>
          <p:spPr bwMode="auto">
            <a:xfrm>
              <a:off x="3641" y="3308"/>
              <a:ext cx="13" cy="12"/>
            </a:xfrm>
            <a:custGeom>
              <a:avLst/>
              <a:gdLst>
                <a:gd name="T0" fmla="*/ 41 w 50"/>
                <a:gd name="T1" fmla="*/ 42 h 50"/>
                <a:gd name="T2" fmla="*/ 7 w 50"/>
                <a:gd name="T3" fmla="*/ 42 h 50"/>
                <a:gd name="T4" fmla="*/ 0 w 50"/>
                <a:gd name="T5" fmla="*/ 42 h 50"/>
                <a:gd name="T6" fmla="*/ 0 w 50"/>
                <a:gd name="T7" fmla="*/ 17 h 50"/>
                <a:gd name="T8" fmla="*/ 7 w 50"/>
                <a:gd name="T9" fmla="*/ 9 h 50"/>
                <a:gd name="T10" fmla="*/ 41 w 50"/>
                <a:gd name="T11" fmla="*/ 9 h 50"/>
                <a:gd name="T12" fmla="*/ 41 w 50"/>
                <a:gd name="T13" fmla="*/ 17 h 50"/>
                <a:gd name="T14" fmla="*/ 41 w 50"/>
                <a:gd name="T15" fmla="*/ 42 h 50"/>
                <a:gd name="T16" fmla="*/ 50 w 50"/>
                <a:gd name="T17" fmla="*/ 17 h 50"/>
                <a:gd name="T18" fmla="*/ 50 w 50"/>
                <a:gd name="T19" fmla="*/ 9 h 50"/>
                <a:gd name="T20" fmla="*/ 41 w 50"/>
                <a:gd name="T21" fmla="*/ 0 h 50"/>
                <a:gd name="T22" fmla="*/ 7 w 50"/>
                <a:gd name="T23" fmla="*/ 0 h 50"/>
                <a:gd name="T24" fmla="*/ 0 w 50"/>
                <a:gd name="T25" fmla="*/ 9 h 50"/>
                <a:gd name="T26" fmla="*/ 0 w 50"/>
                <a:gd name="T27" fmla="*/ 17 h 50"/>
                <a:gd name="T28" fmla="*/ 0 w 50"/>
                <a:gd name="T29" fmla="*/ 42 h 50"/>
                <a:gd name="T30" fmla="*/ 0 w 50"/>
                <a:gd name="T31" fmla="*/ 50 h 50"/>
                <a:gd name="T32" fmla="*/ 7 w 50"/>
                <a:gd name="T33" fmla="*/ 50 h 50"/>
                <a:gd name="T34" fmla="*/ 41 w 50"/>
                <a:gd name="T35" fmla="*/ 50 h 50"/>
                <a:gd name="T36" fmla="*/ 50 w 50"/>
                <a:gd name="T37" fmla="*/ 50 h 50"/>
                <a:gd name="T38" fmla="*/ 50 w 50"/>
                <a:gd name="T39" fmla="*/ 42 h 50"/>
                <a:gd name="T40" fmla="*/ 50 w 50"/>
                <a:gd name="T41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41" y="42"/>
                  </a:moveTo>
                  <a:lnTo>
                    <a:pt x="7" y="42"/>
                  </a:lnTo>
                  <a:lnTo>
                    <a:pt x="0" y="42"/>
                  </a:lnTo>
                  <a:lnTo>
                    <a:pt x="0" y="17"/>
                  </a:lnTo>
                  <a:lnTo>
                    <a:pt x="7" y="9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41" y="42"/>
                  </a:lnTo>
                  <a:close/>
                  <a:moveTo>
                    <a:pt x="50" y="17"/>
                  </a:moveTo>
                  <a:lnTo>
                    <a:pt x="50" y="9"/>
                  </a:lnTo>
                  <a:lnTo>
                    <a:pt x="41" y="0"/>
                  </a:lnTo>
                  <a:lnTo>
                    <a:pt x="7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41" y="50"/>
                  </a:lnTo>
                  <a:lnTo>
                    <a:pt x="50" y="50"/>
                  </a:lnTo>
                  <a:lnTo>
                    <a:pt x="50" y="42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BFB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3806" y="3251"/>
              <a:ext cx="13" cy="5"/>
            </a:xfrm>
            <a:custGeom>
              <a:avLst/>
              <a:gdLst>
                <a:gd name="T0" fmla="*/ 50 w 50"/>
                <a:gd name="T1" fmla="*/ 0 h 17"/>
                <a:gd name="T2" fmla="*/ 41 w 50"/>
                <a:gd name="T3" fmla="*/ 0 h 17"/>
                <a:gd name="T4" fmla="*/ 25 w 50"/>
                <a:gd name="T5" fmla="*/ 0 h 17"/>
                <a:gd name="T6" fmla="*/ 0 w 50"/>
                <a:gd name="T7" fmla="*/ 8 h 17"/>
                <a:gd name="T8" fmla="*/ 0 w 50"/>
                <a:gd name="T9" fmla="*/ 17 h 17"/>
                <a:gd name="T10" fmla="*/ 9 w 50"/>
                <a:gd name="T11" fmla="*/ 17 h 17"/>
                <a:gd name="T12" fmla="*/ 34 w 50"/>
                <a:gd name="T13" fmla="*/ 17 h 17"/>
                <a:gd name="T14" fmla="*/ 50 w 50"/>
                <a:gd name="T15" fmla="*/ 17 h 17"/>
                <a:gd name="T16" fmla="*/ 50 w 50"/>
                <a:gd name="T17" fmla="*/ 8 h 17"/>
                <a:gd name="T18" fmla="*/ 50 w 5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50" y="0"/>
                  </a:moveTo>
                  <a:lnTo>
                    <a:pt x="41" y="0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34" y="17"/>
                  </a:lnTo>
                  <a:lnTo>
                    <a:pt x="50" y="17"/>
                  </a:lnTo>
                  <a:lnTo>
                    <a:pt x="50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6D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3806" y="3251"/>
              <a:ext cx="15" cy="6"/>
            </a:xfrm>
            <a:custGeom>
              <a:avLst/>
              <a:gdLst>
                <a:gd name="T0" fmla="*/ 50 w 59"/>
                <a:gd name="T1" fmla="*/ 0 h 25"/>
                <a:gd name="T2" fmla="*/ 41 w 59"/>
                <a:gd name="T3" fmla="*/ 0 h 25"/>
                <a:gd name="T4" fmla="*/ 34 w 59"/>
                <a:gd name="T5" fmla="*/ 0 h 25"/>
                <a:gd name="T6" fmla="*/ 9 w 59"/>
                <a:gd name="T7" fmla="*/ 0 h 25"/>
                <a:gd name="T8" fmla="*/ 0 w 59"/>
                <a:gd name="T9" fmla="*/ 0 h 25"/>
                <a:gd name="T10" fmla="*/ 0 w 59"/>
                <a:gd name="T11" fmla="*/ 8 h 25"/>
                <a:gd name="T12" fmla="*/ 0 w 59"/>
                <a:gd name="T13" fmla="*/ 17 h 25"/>
                <a:gd name="T14" fmla="*/ 0 w 59"/>
                <a:gd name="T15" fmla="*/ 25 h 25"/>
                <a:gd name="T16" fmla="*/ 16 w 59"/>
                <a:gd name="T17" fmla="*/ 25 h 25"/>
                <a:gd name="T18" fmla="*/ 34 w 59"/>
                <a:gd name="T19" fmla="*/ 25 h 25"/>
                <a:gd name="T20" fmla="*/ 50 w 59"/>
                <a:gd name="T21" fmla="*/ 17 h 25"/>
                <a:gd name="T22" fmla="*/ 59 w 59"/>
                <a:gd name="T23" fmla="*/ 8 h 25"/>
                <a:gd name="T24" fmla="*/ 59 w 59"/>
                <a:gd name="T25" fmla="*/ 0 h 25"/>
                <a:gd name="T26" fmla="*/ 50 w 59"/>
                <a:gd name="T27" fmla="*/ 0 h 25"/>
                <a:gd name="T28" fmla="*/ 50 w 59"/>
                <a:gd name="T29" fmla="*/ 8 h 25"/>
                <a:gd name="T30" fmla="*/ 34 w 59"/>
                <a:gd name="T31" fmla="*/ 17 h 25"/>
                <a:gd name="T32" fmla="*/ 9 w 59"/>
                <a:gd name="T33" fmla="*/ 17 h 25"/>
                <a:gd name="T34" fmla="*/ 0 w 59"/>
                <a:gd name="T35" fmla="*/ 8 h 25"/>
                <a:gd name="T36" fmla="*/ 9 w 59"/>
                <a:gd name="T37" fmla="*/ 8 h 25"/>
                <a:gd name="T38" fmla="*/ 34 w 59"/>
                <a:gd name="T39" fmla="*/ 0 h 25"/>
                <a:gd name="T40" fmla="*/ 50 w 59"/>
                <a:gd name="T41" fmla="*/ 0 h 25"/>
                <a:gd name="T42" fmla="*/ 50 w 59"/>
                <a:gd name="T4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lnTo>
                    <a:pt x="41" y="0"/>
                  </a:lnTo>
                  <a:lnTo>
                    <a:pt x="34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16" y="25"/>
                  </a:lnTo>
                  <a:lnTo>
                    <a:pt x="34" y="25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50" y="0"/>
                  </a:lnTo>
                  <a:close/>
                  <a:moveTo>
                    <a:pt x="50" y="8"/>
                  </a:moveTo>
                  <a:lnTo>
                    <a:pt x="34" y="17"/>
                  </a:lnTo>
                  <a:lnTo>
                    <a:pt x="9" y="17"/>
                  </a:lnTo>
                  <a:lnTo>
                    <a:pt x="0" y="8"/>
                  </a:lnTo>
                  <a:lnTo>
                    <a:pt x="9" y="8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3481" y="3251"/>
              <a:ext cx="27" cy="38"/>
            </a:xfrm>
            <a:custGeom>
              <a:avLst/>
              <a:gdLst>
                <a:gd name="T0" fmla="*/ 108 w 108"/>
                <a:gd name="T1" fmla="*/ 76 h 151"/>
                <a:gd name="T2" fmla="*/ 101 w 108"/>
                <a:gd name="T3" fmla="*/ 92 h 151"/>
                <a:gd name="T4" fmla="*/ 101 w 108"/>
                <a:gd name="T5" fmla="*/ 108 h 151"/>
                <a:gd name="T6" fmla="*/ 92 w 108"/>
                <a:gd name="T7" fmla="*/ 117 h 151"/>
                <a:gd name="T8" fmla="*/ 92 w 108"/>
                <a:gd name="T9" fmla="*/ 126 h 151"/>
                <a:gd name="T10" fmla="*/ 83 w 108"/>
                <a:gd name="T11" fmla="*/ 133 h 151"/>
                <a:gd name="T12" fmla="*/ 67 w 108"/>
                <a:gd name="T13" fmla="*/ 142 h 151"/>
                <a:gd name="T14" fmla="*/ 58 w 108"/>
                <a:gd name="T15" fmla="*/ 151 h 151"/>
                <a:gd name="T16" fmla="*/ 51 w 108"/>
                <a:gd name="T17" fmla="*/ 151 h 151"/>
                <a:gd name="T18" fmla="*/ 42 w 108"/>
                <a:gd name="T19" fmla="*/ 151 h 151"/>
                <a:gd name="T20" fmla="*/ 33 w 108"/>
                <a:gd name="T21" fmla="*/ 142 h 151"/>
                <a:gd name="T22" fmla="*/ 17 w 108"/>
                <a:gd name="T23" fmla="*/ 133 h 151"/>
                <a:gd name="T24" fmla="*/ 8 w 108"/>
                <a:gd name="T25" fmla="*/ 126 h 151"/>
                <a:gd name="T26" fmla="*/ 8 w 108"/>
                <a:gd name="T27" fmla="*/ 117 h 151"/>
                <a:gd name="T28" fmla="*/ 0 w 108"/>
                <a:gd name="T29" fmla="*/ 108 h 151"/>
                <a:gd name="T30" fmla="*/ 0 w 108"/>
                <a:gd name="T31" fmla="*/ 92 h 151"/>
                <a:gd name="T32" fmla="*/ 0 w 108"/>
                <a:gd name="T33" fmla="*/ 76 h 151"/>
                <a:gd name="T34" fmla="*/ 0 w 108"/>
                <a:gd name="T35" fmla="*/ 58 h 151"/>
                <a:gd name="T36" fmla="*/ 0 w 108"/>
                <a:gd name="T37" fmla="*/ 51 h 151"/>
                <a:gd name="T38" fmla="*/ 8 w 108"/>
                <a:gd name="T39" fmla="*/ 33 h 151"/>
                <a:gd name="T40" fmla="*/ 8 w 108"/>
                <a:gd name="T41" fmla="*/ 25 h 151"/>
                <a:gd name="T42" fmla="*/ 17 w 108"/>
                <a:gd name="T43" fmla="*/ 17 h 151"/>
                <a:gd name="T44" fmla="*/ 33 w 108"/>
                <a:gd name="T45" fmla="*/ 8 h 151"/>
                <a:gd name="T46" fmla="*/ 42 w 108"/>
                <a:gd name="T47" fmla="*/ 8 h 151"/>
                <a:gd name="T48" fmla="*/ 51 w 108"/>
                <a:gd name="T49" fmla="*/ 0 h 151"/>
                <a:gd name="T50" fmla="*/ 58 w 108"/>
                <a:gd name="T51" fmla="*/ 8 h 151"/>
                <a:gd name="T52" fmla="*/ 67 w 108"/>
                <a:gd name="T53" fmla="*/ 8 h 151"/>
                <a:gd name="T54" fmla="*/ 83 w 108"/>
                <a:gd name="T55" fmla="*/ 17 h 151"/>
                <a:gd name="T56" fmla="*/ 92 w 108"/>
                <a:gd name="T57" fmla="*/ 25 h 151"/>
                <a:gd name="T58" fmla="*/ 92 w 108"/>
                <a:gd name="T59" fmla="*/ 33 h 151"/>
                <a:gd name="T60" fmla="*/ 101 w 108"/>
                <a:gd name="T61" fmla="*/ 51 h 151"/>
                <a:gd name="T62" fmla="*/ 101 w 108"/>
                <a:gd name="T63" fmla="*/ 58 h 151"/>
                <a:gd name="T64" fmla="*/ 108 w 108"/>
                <a:gd name="T65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51">
                  <a:moveTo>
                    <a:pt x="108" y="76"/>
                  </a:moveTo>
                  <a:lnTo>
                    <a:pt x="101" y="92"/>
                  </a:lnTo>
                  <a:lnTo>
                    <a:pt x="101" y="108"/>
                  </a:lnTo>
                  <a:lnTo>
                    <a:pt x="92" y="117"/>
                  </a:lnTo>
                  <a:lnTo>
                    <a:pt x="92" y="126"/>
                  </a:lnTo>
                  <a:lnTo>
                    <a:pt x="83" y="133"/>
                  </a:lnTo>
                  <a:lnTo>
                    <a:pt x="67" y="142"/>
                  </a:lnTo>
                  <a:lnTo>
                    <a:pt x="58" y="151"/>
                  </a:lnTo>
                  <a:lnTo>
                    <a:pt x="51" y="151"/>
                  </a:lnTo>
                  <a:lnTo>
                    <a:pt x="42" y="151"/>
                  </a:lnTo>
                  <a:lnTo>
                    <a:pt x="33" y="142"/>
                  </a:lnTo>
                  <a:lnTo>
                    <a:pt x="17" y="133"/>
                  </a:lnTo>
                  <a:lnTo>
                    <a:pt x="8" y="126"/>
                  </a:lnTo>
                  <a:lnTo>
                    <a:pt x="8" y="117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8" y="33"/>
                  </a:lnTo>
                  <a:lnTo>
                    <a:pt x="8" y="25"/>
                  </a:lnTo>
                  <a:lnTo>
                    <a:pt x="17" y="17"/>
                  </a:lnTo>
                  <a:lnTo>
                    <a:pt x="33" y="8"/>
                  </a:lnTo>
                  <a:lnTo>
                    <a:pt x="42" y="8"/>
                  </a:lnTo>
                  <a:lnTo>
                    <a:pt x="51" y="0"/>
                  </a:lnTo>
                  <a:lnTo>
                    <a:pt x="58" y="8"/>
                  </a:lnTo>
                  <a:lnTo>
                    <a:pt x="67" y="8"/>
                  </a:lnTo>
                  <a:lnTo>
                    <a:pt x="83" y="17"/>
                  </a:lnTo>
                  <a:lnTo>
                    <a:pt x="92" y="25"/>
                  </a:lnTo>
                  <a:lnTo>
                    <a:pt x="92" y="33"/>
                  </a:lnTo>
                  <a:lnTo>
                    <a:pt x="101" y="51"/>
                  </a:lnTo>
                  <a:lnTo>
                    <a:pt x="101" y="58"/>
                  </a:lnTo>
                  <a:lnTo>
                    <a:pt x="108" y="76"/>
                  </a:lnTo>
                  <a:close/>
                </a:path>
              </a:pathLst>
            </a:custGeom>
            <a:solidFill>
              <a:srgbClr val="D1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09" name="Freeform 105"/>
            <p:cNvSpPr>
              <a:spLocks noEditPoints="1"/>
            </p:cNvSpPr>
            <p:nvPr/>
          </p:nvSpPr>
          <p:spPr bwMode="auto">
            <a:xfrm>
              <a:off x="3479" y="3251"/>
              <a:ext cx="29" cy="40"/>
            </a:xfrm>
            <a:custGeom>
              <a:avLst/>
              <a:gdLst>
                <a:gd name="T0" fmla="*/ 109 w 116"/>
                <a:gd name="T1" fmla="*/ 92 h 158"/>
                <a:gd name="T2" fmla="*/ 100 w 116"/>
                <a:gd name="T3" fmla="*/ 117 h 158"/>
                <a:gd name="T4" fmla="*/ 91 w 116"/>
                <a:gd name="T5" fmla="*/ 133 h 158"/>
                <a:gd name="T6" fmla="*/ 66 w 116"/>
                <a:gd name="T7" fmla="*/ 142 h 158"/>
                <a:gd name="T8" fmla="*/ 50 w 116"/>
                <a:gd name="T9" fmla="*/ 142 h 158"/>
                <a:gd name="T10" fmla="*/ 34 w 116"/>
                <a:gd name="T11" fmla="*/ 133 h 158"/>
                <a:gd name="T12" fmla="*/ 16 w 116"/>
                <a:gd name="T13" fmla="*/ 117 h 158"/>
                <a:gd name="T14" fmla="*/ 8 w 116"/>
                <a:gd name="T15" fmla="*/ 92 h 158"/>
                <a:gd name="T16" fmla="*/ 8 w 116"/>
                <a:gd name="T17" fmla="*/ 58 h 158"/>
                <a:gd name="T18" fmla="*/ 16 w 116"/>
                <a:gd name="T19" fmla="*/ 33 h 158"/>
                <a:gd name="T20" fmla="*/ 34 w 116"/>
                <a:gd name="T21" fmla="*/ 17 h 158"/>
                <a:gd name="T22" fmla="*/ 50 w 116"/>
                <a:gd name="T23" fmla="*/ 8 h 158"/>
                <a:gd name="T24" fmla="*/ 66 w 116"/>
                <a:gd name="T25" fmla="*/ 8 h 158"/>
                <a:gd name="T26" fmla="*/ 91 w 116"/>
                <a:gd name="T27" fmla="*/ 17 h 158"/>
                <a:gd name="T28" fmla="*/ 100 w 116"/>
                <a:gd name="T29" fmla="*/ 33 h 158"/>
                <a:gd name="T30" fmla="*/ 109 w 116"/>
                <a:gd name="T31" fmla="*/ 58 h 158"/>
                <a:gd name="T32" fmla="*/ 59 w 116"/>
                <a:gd name="T33" fmla="*/ 0 h 158"/>
                <a:gd name="T34" fmla="*/ 34 w 116"/>
                <a:gd name="T35" fmla="*/ 8 h 158"/>
                <a:gd name="T36" fmla="*/ 16 w 116"/>
                <a:gd name="T37" fmla="*/ 25 h 158"/>
                <a:gd name="T38" fmla="*/ 8 w 116"/>
                <a:gd name="T39" fmla="*/ 51 h 158"/>
                <a:gd name="T40" fmla="*/ 0 w 116"/>
                <a:gd name="T41" fmla="*/ 76 h 158"/>
                <a:gd name="T42" fmla="*/ 8 w 116"/>
                <a:gd name="T43" fmla="*/ 108 h 158"/>
                <a:gd name="T44" fmla="*/ 16 w 116"/>
                <a:gd name="T45" fmla="*/ 133 h 158"/>
                <a:gd name="T46" fmla="*/ 34 w 116"/>
                <a:gd name="T47" fmla="*/ 151 h 158"/>
                <a:gd name="T48" fmla="*/ 59 w 116"/>
                <a:gd name="T49" fmla="*/ 158 h 158"/>
                <a:gd name="T50" fmla="*/ 84 w 116"/>
                <a:gd name="T51" fmla="*/ 151 h 158"/>
                <a:gd name="T52" fmla="*/ 100 w 116"/>
                <a:gd name="T53" fmla="*/ 133 h 158"/>
                <a:gd name="T54" fmla="*/ 109 w 116"/>
                <a:gd name="T55" fmla="*/ 108 h 158"/>
                <a:gd name="T56" fmla="*/ 116 w 116"/>
                <a:gd name="T57" fmla="*/ 76 h 158"/>
                <a:gd name="T58" fmla="*/ 109 w 116"/>
                <a:gd name="T59" fmla="*/ 51 h 158"/>
                <a:gd name="T60" fmla="*/ 100 w 116"/>
                <a:gd name="T61" fmla="*/ 25 h 158"/>
                <a:gd name="T62" fmla="*/ 84 w 116"/>
                <a:gd name="T63" fmla="*/ 8 h 158"/>
                <a:gd name="T64" fmla="*/ 59 w 116"/>
                <a:gd name="T6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58">
                  <a:moveTo>
                    <a:pt x="109" y="76"/>
                  </a:moveTo>
                  <a:lnTo>
                    <a:pt x="109" y="92"/>
                  </a:lnTo>
                  <a:lnTo>
                    <a:pt x="109" y="101"/>
                  </a:lnTo>
                  <a:lnTo>
                    <a:pt x="100" y="117"/>
                  </a:lnTo>
                  <a:lnTo>
                    <a:pt x="91" y="126"/>
                  </a:lnTo>
                  <a:lnTo>
                    <a:pt x="91" y="133"/>
                  </a:lnTo>
                  <a:lnTo>
                    <a:pt x="75" y="142"/>
                  </a:lnTo>
                  <a:lnTo>
                    <a:pt x="66" y="142"/>
                  </a:lnTo>
                  <a:lnTo>
                    <a:pt x="59" y="151"/>
                  </a:lnTo>
                  <a:lnTo>
                    <a:pt x="50" y="142"/>
                  </a:lnTo>
                  <a:lnTo>
                    <a:pt x="41" y="142"/>
                  </a:lnTo>
                  <a:lnTo>
                    <a:pt x="34" y="133"/>
                  </a:lnTo>
                  <a:lnTo>
                    <a:pt x="25" y="126"/>
                  </a:lnTo>
                  <a:lnTo>
                    <a:pt x="16" y="117"/>
                  </a:lnTo>
                  <a:lnTo>
                    <a:pt x="16" y="101"/>
                  </a:lnTo>
                  <a:lnTo>
                    <a:pt x="8" y="92"/>
                  </a:lnTo>
                  <a:lnTo>
                    <a:pt x="8" y="76"/>
                  </a:lnTo>
                  <a:lnTo>
                    <a:pt x="8" y="58"/>
                  </a:lnTo>
                  <a:lnTo>
                    <a:pt x="16" y="51"/>
                  </a:lnTo>
                  <a:lnTo>
                    <a:pt x="16" y="33"/>
                  </a:lnTo>
                  <a:lnTo>
                    <a:pt x="25" y="25"/>
                  </a:lnTo>
                  <a:lnTo>
                    <a:pt x="34" y="17"/>
                  </a:lnTo>
                  <a:lnTo>
                    <a:pt x="41" y="8"/>
                  </a:lnTo>
                  <a:lnTo>
                    <a:pt x="50" y="8"/>
                  </a:lnTo>
                  <a:lnTo>
                    <a:pt x="59" y="8"/>
                  </a:lnTo>
                  <a:lnTo>
                    <a:pt x="66" y="8"/>
                  </a:lnTo>
                  <a:lnTo>
                    <a:pt x="75" y="8"/>
                  </a:lnTo>
                  <a:lnTo>
                    <a:pt x="91" y="17"/>
                  </a:lnTo>
                  <a:lnTo>
                    <a:pt x="91" y="25"/>
                  </a:lnTo>
                  <a:lnTo>
                    <a:pt x="100" y="33"/>
                  </a:lnTo>
                  <a:lnTo>
                    <a:pt x="109" y="51"/>
                  </a:lnTo>
                  <a:lnTo>
                    <a:pt x="109" y="58"/>
                  </a:lnTo>
                  <a:lnTo>
                    <a:pt x="109" y="76"/>
                  </a:lnTo>
                  <a:close/>
                  <a:moveTo>
                    <a:pt x="59" y="0"/>
                  </a:moveTo>
                  <a:lnTo>
                    <a:pt x="50" y="0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16" y="25"/>
                  </a:lnTo>
                  <a:lnTo>
                    <a:pt x="8" y="33"/>
                  </a:lnTo>
                  <a:lnTo>
                    <a:pt x="8" y="51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8" y="108"/>
                  </a:lnTo>
                  <a:lnTo>
                    <a:pt x="8" y="126"/>
                  </a:lnTo>
                  <a:lnTo>
                    <a:pt x="16" y="133"/>
                  </a:lnTo>
                  <a:lnTo>
                    <a:pt x="25" y="142"/>
                  </a:lnTo>
                  <a:lnTo>
                    <a:pt x="34" y="151"/>
                  </a:lnTo>
                  <a:lnTo>
                    <a:pt x="50" y="151"/>
                  </a:lnTo>
                  <a:lnTo>
                    <a:pt x="59" y="158"/>
                  </a:lnTo>
                  <a:lnTo>
                    <a:pt x="66" y="151"/>
                  </a:lnTo>
                  <a:lnTo>
                    <a:pt x="84" y="151"/>
                  </a:lnTo>
                  <a:lnTo>
                    <a:pt x="91" y="142"/>
                  </a:lnTo>
                  <a:lnTo>
                    <a:pt x="100" y="133"/>
                  </a:lnTo>
                  <a:lnTo>
                    <a:pt x="109" y="126"/>
                  </a:lnTo>
                  <a:lnTo>
                    <a:pt x="109" y="108"/>
                  </a:lnTo>
                  <a:lnTo>
                    <a:pt x="116" y="92"/>
                  </a:lnTo>
                  <a:lnTo>
                    <a:pt x="116" y="76"/>
                  </a:lnTo>
                  <a:lnTo>
                    <a:pt x="116" y="58"/>
                  </a:lnTo>
                  <a:lnTo>
                    <a:pt x="109" y="51"/>
                  </a:lnTo>
                  <a:lnTo>
                    <a:pt x="109" y="33"/>
                  </a:lnTo>
                  <a:lnTo>
                    <a:pt x="100" y="25"/>
                  </a:lnTo>
                  <a:lnTo>
                    <a:pt x="91" y="8"/>
                  </a:lnTo>
                  <a:lnTo>
                    <a:pt x="84" y="8"/>
                  </a:lnTo>
                  <a:lnTo>
                    <a:pt x="66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485" y="3256"/>
              <a:ext cx="21" cy="29"/>
            </a:xfrm>
            <a:custGeom>
              <a:avLst/>
              <a:gdLst>
                <a:gd name="T0" fmla="*/ 84 w 84"/>
                <a:gd name="T1" fmla="*/ 59 h 116"/>
                <a:gd name="T2" fmla="*/ 75 w 84"/>
                <a:gd name="T3" fmla="*/ 84 h 116"/>
                <a:gd name="T4" fmla="*/ 66 w 84"/>
                <a:gd name="T5" fmla="*/ 100 h 116"/>
                <a:gd name="T6" fmla="*/ 66 w 84"/>
                <a:gd name="T7" fmla="*/ 109 h 116"/>
                <a:gd name="T8" fmla="*/ 59 w 84"/>
                <a:gd name="T9" fmla="*/ 116 h 116"/>
                <a:gd name="T10" fmla="*/ 50 w 84"/>
                <a:gd name="T11" fmla="*/ 116 h 116"/>
                <a:gd name="T12" fmla="*/ 41 w 84"/>
                <a:gd name="T13" fmla="*/ 116 h 116"/>
                <a:gd name="T14" fmla="*/ 34 w 84"/>
                <a:gd name="T15" fmla="*/ 116 h 116"/>
                <a:gd name="T16" fmla="*/ 25 w 84"/>
                <a:gd name="T17" fmla="*/ 116 h 116"/>
                <a:gd name="T18" fmla="*/ 16 w 84"/>
                <a:gd name="T19" fmla="*/ 109 h 116"/>
                <a:gd name="T20" fmla="*/ 16 w 84"/>
                <a:gd name="T21" fmla="*/ 100 h 116"/>
                <a:gd name="T22" fmla="*/ 0 w 84"/>
                <a:gd name="T23" fmla="*/ 84 h 116"/>
                <a:gd name="T24" fmla="*/ 0 w 84"/>
                <a:gd name="T25" fmla="*/ 59 h 116"/>
                <a:gd name="T26" fmla="*/ 0 w 84"/>
                <a:gd name="T27" fmla="*/ 34 h 116"/>
                <a:gd name="T28" fmla="*/ 16 w 84"/>
                <a:gd name="T29" fmla="*/ 16 h 116"/>
                <a:gd name="T30" fmla="*/ 16 w 84"/>
                <a:gd name="T31" fmla="*/ 8 h 116"/>
                <a:gd name="T32" fmla="*/ 25 w 84"/>
                <a:gd name="T33" fmla="*/ 8 h 116"/>
                <a:gd name="T34" fmla="*/ 34 w 84"/>
                <a:gd name="T35" fmla="*/ 0 h 116"/>
                <a:gd name="T36" fmla="*/ 41 w 84"/>
                <a:gd name="T37" fmla="*/ 0 h 116"/>
                <a:gd name="T38" fmla="*/ 50 w 84"/>
                <a:gd name="T39" fmla="*/ 0 h 116"/>
                <a:gd name="T40" fmla="*/ 59 w 84"/>
                <a:gd name="T41" fmla="*/ 8 h 116"/>
                <a:gd name="T42" fmla="*/ 66 w 84"/>
                <a:gd name="T43" fmla="*/ 8 h 116"/>
                <a:gd name="T44" fmla="*/ 66 w 84"/>
                <a:gd name="T45" fmla="*/ 16 h 116"/>
                <a:gd name="T46" fmla="*/ 75 w 84"/>
                <a:gd name="T47" fmla="*/ 34 h 116"/>
                <a:gd name="T48" fmla="*/ 84 w 84"/>
                <a:gd name="T49" fmla="*/ 5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16">
                  <a:moveTo>
                    <a:pt x="84" y="59"/>
                  </a:moveTo>
                  <a:lnTo>
                    <a:pt x="75" y="84"/>
                  </a:lnTo>
                  <a:lnTo>
                    <a:pt x="66" y="100"/>
                  </a:lnTo>
                  <a:lnTo>
                    <a:pt x="66" y="109"/>
                  </a:lnTo>
                  <a:lnTo>
                    <a:pt x="59" y="116"/>
                  </a:lnTo>
                  <a:lnTo>
                    <a:pt x="50" y="116"/>
                  </a:lnTo>
                  <a:lnTo>
                    <a:pt x="41" y="116"/>
                  </a:lnTo>
                  <a:lnTo>
                    <a:pt x="34" y="116"/>
                  </a:lnTo>
                  <a:lnTo>
                    <a:pt x="25" y="116"/>
                  </a:lnTo>
                  <a:lnTo>
                    <a:pt x="16" y="109"/>
                  </a:lnTo>
                  <a:lnTo>
                    <a:pt x="16" y="100"/>
                  </a:lnTo>
                  <a:lnTo>
                    <a:pt x="0" y="84"/>
                  </a:lnTo>
                  <a:lnTo>
                    <a:pt x="0" y="59"/>
                  </a:lnTo>
                  <a:lnTo>
                    <a:pt x="0" y="3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8"/>
                  </a:lnTo>
                  <a:lnTo>
                    <a:pt x="66" y="8"/>
                  </a:lnTo>
                  <a:lnTo>
                    <a:pt x="66" y="16"/>
                  </a:lnTo>
                  <a:lnTo>
                    <a:pt x="75" y="34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9C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3495" y="3270"/>
              <a:ext cx="9" cy="15"/>
            </a:xfrm>
            <a:custGeom>
              <a:avLst/>
              <a:gdLst>
                <a:gd name="T0" fmla="*/ 34 w 34"/>
                <a:gd name="T1" fmla="*/ 25 h 57"/>
                <a:gd name="T2" fmla="*/ 34 w 34"/>
                <a:gd name="T3" fmla="*/ 32 h 57"/>
                <a:gd name="T4" fmla="*/ 34 w 34"/>
                <a:gd name="T5" fmla="*/ 50 h 57"/>
                <a:gd name="T6" fmla="*/ 25 w 34"/>
                <a:gd name="T7" fmla="*/ 50 h 57"/>
                <a:gd name="T8" fmla="*/ 18 w 34"/>
                <a:gd name="T9" fmla="*/ 57 h 57"/>
                <a:gd name="T10" fmla="*/ 9 w 34"/>
                <a:gd name="T11" fmla="*/ 50 h 57"/>
                <a:gd name="T12" fmla="*/ 0 w 34"/>
                <a:gd name="T13" fmla="*/ 50 h 57"/>
                <a:gd name="T14" fmla="*/ 0 w 34"/>
                <a:gd name="T15" fmla="*/ 32 h 57"/>
                <a:gd name="T16" fmla="*/ 0 w 34"/>
                <a:gd name="T17" fmla="*/ 25 h 57"/>
                <a:gd name="T18" fmla="*/ 0 w 34"/>
                <a:gd name="T19" fmla="*/ 16 h 57"/>
                <a:gd name="T20" fmla="*/ 0 w 34"/>
                <a:gd name="T21" fmla="*/ 7 h 57"/>
                <a:gd name="T22" fmla="*/ 9 w 34"/>
                <a:gd name="T23" fmla="*/ 0 h 57"/>
                <a:gd name="T24" fmla="*/ 18 w 34"/>
                <a:gd name="T25" fmla="*/ 0 h 57"/>
                <a:gd name="T26" fmla="*/ 25 w 34"/>
                <a:gd name="T27" fmla="*/ 0 h 57"/>
                <a:gd name="T28" fmla="*/ 34 w 34"/>
                <a:gd name="T29" fmla="*/ 7 h 57"/>
                <a:gd name="T30" fmla="*/ 34 w 34"/>
                <a:gd name="T31" fmla="*/ 16 h 57"/>
                <a:gd name="T32" fmla="*/ 34 w 34"/>
                <a:gd name="T33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34" y="25"/>
                  </a:moveTo>
                  <a:lnTo>
                    <a:pt x="34" y="32"/>
                  </a:lnTo>
                  <a:lnTo>
                    <a:pt x="34" y="50"/>
                  </a:lnTo>
                  <a:lnTo>
                    <a:pt x="25" y="50"/>
                  </a:lnTo>
                  <a:lnTo>
                    <a:pt x="18" y="57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4" y="7"/>
                  </a:lnTo>
                  <a:lnTo>
                    <a:pt x="34" y="16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485" y="3257"/>
              <a:ext cx="4" cy="9"/>
            </a:xfrm>
            <a:custGeom>
              <a:avLst/>
              <a:gdLst>
                <a:gd name="T0" fmla="*/ 16 w 16"/>
                <a:gd name="T1" fmla="*/ 17 h 33"/>
                <a:gd name="T2" fmla="*/ 16 w 16"/>
                <a:gd name="T3" fmla="*/ 26 h 33"/>
                <a:gd name="T4" fmla="*/ 9 w 16"/>
                <a:gd name="T5" fmla="*/ 33 h 33"/>
                <a:gd name="T6" fmla="*/ 0 w 16"/>
                <a:gd name="T7" fmla="*/ 26 h 33"/>
                <a:gd name="T8" fmla="*/ 0 w 16"/>
                <a:gd name="T9" fmla="*/ 17 h 33"/>
                <a:gd name="T10" fmla="*/ 0 w 16"/>
                <a:gd name="T11" fmla="*/ 0 h 33"/>
                <a:gd name="T12" fmla="*/ 9 w 16"/>
                <a:gd name="T13" fmla="*/ 0 h 33"/>
                <a:gd name="T14" fmla="*/ 16 w 16"/>
                <a:gd name="T15" fmla="*/ 0 h 33"/>
                <a:gd name="T16" fmla="*/ 16 w 16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3">
                  <a:moveTo>
                    <a:pt x="16" y="17"/>
                  </a:moveTo>
                  <a:lnTo>
                    <a:pt x="16" y="26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621" y="3260"/>
              <a:ext cx="31" cy="39"/>
            </a:xfrm>
            <a:custGeom>
              <a:avLst/>
              <a:gdLst>
                <a:gd name="T0" fmla="*/ 125 w 125"/>
                <a:gd name="T1" fmla="*/ 84 h 159"/>
                <a:gd name="T2" fmla="*/ 116 w 125"/>
                <a:gd name="T3" fmla="*/ 100 h 159"/>
                <a:gd name="T4" fmla="*/ 116 w 125"/>
                <a:gd name="T5" fmla="*/ 118 h 159"/>
                <a:gd name="T6" fmla="*/ 109 w 125"/>
                <a:gd name="T7" fmla="*/ 125 h 159"/>
                <a:gd name="T8" fmla="*/ 100 w 125"/>
                <a:gd name="T9" fmla="*/ 134 h 159"/>
                <a:gd name="T10" fmla="*/ 91 w 125"/>
                <a:gd name="T11" fmla="*/ 151 h 159"/>
                <a:gd name="T12" fmla="*/ 84 w 125"/>
                <a:gd name="T13" fmla="*/ 151 h 159"/>
                <a:gd name="T14" fmla="*/ 75 w 125"/>
                <a:gd name="T15" fmla="*/ 159 h 159"/>
                <a:gd name="T16" fmla="*/ 58 w 125"/>
                <a:gd name="T17" fmla="*/ 159 h 159"/>
                <a:gd name="T18" fmla="*/ 50 w 125"/>
                <a:gd name="T19" fmla="*/ 159 h 159"/>
                <a:gd name="T20" fmla="*/ 42 w 125"/>
                <a:gd name="T21" fmla="*/ 151 h 159"/>
                <a:gd name="T22" fmla="*/ 25 w 125"/>
                <a:gd name="T23" fmla="*/ 151 h 159"/>
                <a:gd name="T24" fmla="*/ 17 w 125"/>
                <a:gd name="T25" fmla="*/ 134 h 159"/>
                <a:gd name="T26" fmla="*/ 8 w 125"/>
                <a:gd name="T27" fmla="*/ 125 h 159"/>
                <a:gd name="T28" fmla="*/ 8 w 125"/>
                <a:gd name="T29" fmla="*/ 118 h 159"/>
                <a:gd name="T30" fmla="*/ 0 w 125"/>
                <a:gd name="T31" fmla="*/ 100 h 159"/>
                <a:gd name="T32" fmla="*/ 0 w 125"/>
                <a:gd name="T33" fmla="*/ 84 h 159"/>
                <a:gd name="T34" fmla="*/ 0 w 125"/>
                <a:gd name="T35" fmla="*/ 68 h 159"/>
                <a:gd name="T36" fmla="*/ 8 w 125"/>
                <a:gd name="T37" fmla="*/ 50 h 159"/>
                <a:gd name="T38" fmla="*/ 8 w 125"/>
                <a:gd name="T39" fmla="*/ 43 h 159"/>
                <a:gd name="T40" fmla="*/ 17 w 125"/>
                <a:gd name="T41" fmla="*/ 25 h 159"/>
                <a:gd name="T42" fmla="*/ 25 w 125"/>
                <a:gd name="T43" fmla="*/ 18 h 159"/>
                <a:gd name="T44" fmla="*/ 42 w 125"/>
                <a:gd name="T45" fmla="*/ 9 h 159"/>
                <a:gd name="T46" fmla="*/ 50 w 125"/>
                <a:gd name="T47" fmla="*/ 0 h 159"/>
                <a:gd name="T48" fmla="*/ 58 w 125"/>
                <a:gd name="T49" fmla="*/ 0 h 159"/>
                <a:gd name="T50" fmla="*/ 75 w 125"/>
                <a:gd name="T51" fmla="*/ 0 h 159"/>
                <a:gd name="T52" fmla="*/ 84 w 125"/>
                <a:gd name="T53" fmla="*/ 9 h 159"/>
                <a:gd name="T54" fmla="*/ 91 w 125"/>
                <a:gd name="T55" fmla="*/ 18 h 159"/>
                <a:gd name="T56" fmla="*/ 100 w 125"/>
                <a:gd name="T57" fmla="*/ 25 h 159"/>
                <a:gd name="T58" fmla="*/ 109 w 125"/>
                <a:gd name="T59" fmla="*/ 43 h 159"/>
                <a:gd name="T60" fmla="*/ 116 w 125"/>
                <a:gd name="T61" fmla="*/ 50 h 159"/>
                <a:gd name="T62" fmla="*/ 116 w 125"/>
                <a:gd name="T63" fmla="*/ 68 h 159"/>
                <a:gd name="T64" fmla="*/ 125 w 125"/>
                <a:gd name="T65" fmla="*/ 8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59">
                  <a:moveTo>
                    <a:pt x="125" y="84"/>
                  </a:moveTo>
                  <a:lnTo>
                    <a:pt x="116" y="100"/>
                  </a:lnTo>
                  <a:lnTo>
                    <a:pt x="116" y="118"/>
                  </a:lnTo>
                  <a:lnTo>
                    <a:pt x="109" y="125"/>
                  </a:lnTo>
                  <a:lnTo>
                    <a:pt x="100" y="134"/>
                  </a:lnTo>
                  <a:lnTo>
                    <a:pt x="91" y="151"/>
                  </a:lnTo>
                  <a:lnTo>
                    <a:pt x="84" y="151"/>
                  </a:lnTo>
                  <a:lnTo>
                    <a:pt x="75" y="159"/>
                  </a:lnTo>
                  <a:lnTo>
                    <a:pt x="58" y="159"/>
                  </a:lnTo>
                  <a:lnTo>
                    <a:pt x="50" y="159"/>
                  </a:lnTo>
                  <a:lnTo>
                    <a:pt x="42" y="151"/>
                  </a:lnTo>
                  <a:lnTo>
                    <a:pt x="25" y="151"/>
                  </a:lnTo>
                  <a:lnTo>
                    <a:pt x="17" y="134"/>
                  </a:lnTo>
                  <a:lnTo>
                    <a:pt x="8" y="125"/>
                  </a:lnTo>
                  <a:lnTo>
                    <a:pt x="8" y="118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0"/>
                  </a:lnTo>
                  <a:lnTo>
                    <a:pt x="8" y="43"/>
                  </a:lnTo>
                  <a:lnTo>
                    <a:pt x="17" y="25"/>
                  </a:lnTo>
                  <a:lnTo>
                    <a:pt x="25" y="18"/>
                  </a:lnTo>
                  <a:lnTo>
                    <a:pt x="42" y="9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84" y="9"/>
                  </a:lnTo>
                  <a:lnTo>
                    <a:pt x="91" y="18"/>
                  </a:lnTo>
                  <a:lnTo>
                    <a:pt x="100" y="25"/>
                  </a:lnTo>
                  <a:lnTo>
                    <a:pt x="109" y="43"/>
                  </a:lnTo>
                  <a:lnTo>
                    <a:pt x="116" y="50"/>
                  </a:lnTo>
                  <a:lnTo>
                    <a:pt x="116" y="68"/>
                  </a:lnTo>
                  <a:lnTo>
                    <a:pt x="125" y="84"/>
                  </a:lnTo>
                  <a:close/>
                </a:path>
              </a:pathLst>
            </a:custGeom>
            <a:solidFill>
              <a:srgbClr val="D1E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4" name="Freeform 110"/>
            <p:cNvSpPr>
              <a:spLocks noEditPoints="1"/>
            </p:cNvSpPr>
            <p:nvPr/>
          </p:nvSpPr>
          <p:spPr bwMode="auto">
            <a:xfrm>
              <a:off x="3621" y="3260"/>
              <a:ext cx="31" cy="41"/>
            </a:xfrm>
            <a:custGeom>
              <a:avLst/>
              <a:gdLst>
                <a:gd name="T0" fmla="*/ 116 w 125"/>
                <a:gd name="T1" fmla="*/ 93 h 167"/>
                <a:gd name="T2" fmla="*/ 109 w 125"/>
                <a:gd name="T3" fmla="*/ 125 h 167"/>
                <a:gd name="T4" fmla="*/ 91 w 125"/>
                <a:gd name="T5" fmla="*/ 143 h 167"/>
                <a:gd name="T6" fmla="*/ 75 w 125"/>
                <a:gd name="T7" fmla="*/ 151 h 167"/>
                <a:gd name="T8" fmla="*/ 50 w 125"/>
                <a:gd name="T9" fmla="*/ 151 h 167"/>
                <a:gd name="T10" fmla="*/ 33 w 125"/>
                <a:gd name="T11" fmla="*/ 143 h 167"/>
                <a:gd name="T12" fmla="*/ 17 w 125"/>
                <a:gd name="T13" fmla="*/ 125 h 167"/>
                <a:gd name="T14" fmla="*/ 8 w 125"/>
                <a:gd name="T15" fmla="*/ 93 h 167"/>
                <a:gd name="T16" fmla="*/ 8 w 125"/>
                <a:gd name="T17" fmla="*/ 68 h 167"/>
                <a:gd name="T18" fmla="*/ 17 w 125"/>
                <a:gd name="T19" fmla="*/ 43 h 167"/>
                <a:gd name="T20" fmla="*/ 33 w 125"/>
                <a:gd name="T21" fmla="*/ 18 h 167"/>
                <a:gd name="T22" fmla="*/ 50 w 125"/>
                <a:gd name="T23" fmla="*/ 9 h 167"/>
                <a:gd name="T24" fmla="*/ 75 w 125"/>
                <a:gd name="T25" fmla="*/ 9 h 167"/>
                <a:gd name="T26" fmla="*/ 91 w 125"/>
                <a:gd name="T27" fmla="*/ 18 h 167"/>
                <a:gd name="T28" fmla="*/ 109 w 125"/>
                <a:gd name="T29" fmla="*/ 43 h 167"/>
                <a:gd name="T30" fmla="*/ 116 w 125"/>
                <a:gd name="T31" fmla="*/ 68 h 167"/>
                <a:gd name="T32" fmla="*/ 58 w 125"/>
                <a:gd name="T33" fmla="*/ 0 h 167"/>
                <a:gd name="T34" fmla="*/ 33 w 125"/>
                <a:gd name="T35" fmla="*/ 0 h 167"/>
                <a:gd name="T36" fmla="*/ 17 w 125"/>
                <a:gd name="T37" fmla="*/ 25 h 167"/>
                <a:gd name="T38" fmla="*/ 0 w 125"/>
                <a:gd name="T39" fmla="*/ 50 h 167"/>
                <a:gd name="T40" fmla="*/ 0 w 125"/>
                <a:gd name="T41" fmla="*/ 84 h 167"/>
                <a:gd name="T42" fmla="*/ 0 w 125"/>
                <a:gd name="T43" fmla="*/ 118 h 167"/>
                <a:gd name="T44" fmla="*/ 17 w 125"/>
                <a:gd name="T45" fmla="*/ 143 h 167"/>
                <a:gd name="T46" fmla="*/ 33 w 125"/>
                <a:gd name="T47" fmla="*/ 159 h 167"/>
                <a:gd name="T48" fmla="*/ 58 w 125"/>
                <a:gd name="T49" fmla="*/ 167 h 167"/>
                <a:gd name="T50" fmla="*/ 84 w 125"/>
                <a:gd name="T51" fmla="*/ 159 h 167"/>
                <a:gd name="T52" fmla="*/ 109 w 125"/>
                <a:gd name="T53" fmla="*/ 143 h 167"/>
                <a:gd name="T54" fmla="*/ 125 w 125"/>
                <a:gd name="T55" fmla="*/ 118 h 167"/>
                <a:gd name="T56" fmla="*/ 125 w 125"/>
                <a:gd name="T57" fmla="*/ 84 h 167"/>
                <a:gd name="T58" fmla="*/ 125 w 125"/>
                <a:gd name="T59" fmla="*/ 50 h 167"/>
                <a:gd name="T60" fmla="*/ 109 w 125"/>
                <a:gd name="T61" fmla="*/ 25 h 167"/>
                <a:gd name="T62" fmla="*/ 84 w 125"/>
                <a:gd name="T63" fmla="*/ 0 h 167"/>
                <a:gd name="T64" fmla="*/ 58 w 125"/>
                <a:gd name="T6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67">
                  <a:moveTo>
                    <a:pt x="116" y="84"/>
                  </a:moveTo>
                  <a:lnTo>
                    <a:pt x="116" y="93"/>
                  </a:lnTo>
                  <a:lnTo>
                    <a:pt x="109" y="109"/>
                  </a:lnTo>
                  <a:lnTo>
                    <a:pt x="109" y="125"/>
                  </a:lnTo>
                  <a:lnTo>
                    <a:pt x="100" y="134"/>
                  </a:lnTo>
                  <a:lnTo>
                    <a:pt x="91" y="143"/>
                  </a:lnTo>
                  <a:lnTo>
                    <a:pt x="84" y="151"/>
                  </a:lnTo>
                  <a:lnTo>
                    <a:pt x="75" y="151"/>
                  </a:lnTo>
                  <a:lnTo>
                    <a:pt x="58" y="151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33" y="143"/>
                  </a:lnTo>
                  <a:lnTo>
                    <a:pt x="25" y="134"/>
                  </a:lnTo>
                  <a:lnTo>
                    <a:pt x="17" y="125"/>
                  </a:lnTo>
                  <a:lnTo>
                    <a:pt x="8" y="109"/>
                  </a:lnTo>
                  <a:lnTo>
                    <a:pt x="8" y="93"/>
                  </a:lnTo>
                  <a:lnTo>
                    <a:pt x="8" y="84"/>
                  </a:lnTo>
                  <a:lnTo>
                    <a:pt x="8" y="68"/>
                  </a:lnTo>
                  <a:lnTo>
                    <a:pt x="8" y="50"/>
                  </a:lnTo>
                  <a:lnTo>
                    <a:pt x="17" y="43"/>
                  </a:lnTo>
                  <a:lnTo>
                    <a:pt x="25" y="25"/>
                  </a:lnTo>
                  <a:lnTo>
                    <a:pt x="33" y="18"/>
                  </a:lnTo>
                  <a:lnTo>
                    <a:pt x="42" y="18"/>
                  </a:lnTo>
                  <a:lnTo>
                    <a:pt x="50" y="9"/>
                  </a:lnTo>
                  <a:lnTo>
                    <a:pt x="58" y="9"/>
                  </a:lnTo>
                  <a:lnTo>
                    <a:pt x="75" y="9"/>
                  </a:lnTo>
                  <a:lnTo>
                    <a:pt x="84" y="18"/>
                  </a:lnTo>
                  <a:lnTo>
                    <a:pt x="91" y="18"/>
                  </a:lnTo>
                  <a:lnTo>
                    <a:pt x="100" y="25"/>
                  </a:lnTo>
                  <a:lnTo>
                    <a:pt x="109" y="43"/>
                  </a:lnTo>
                  <a:lnTo>
                    <a:pt x="109" y="50"/>
                  </a:lnTo>
                  <a:lnTo>
                    <a:pt x="116" y="68"/>
                  </a:lnTo>
                  <a:lnTo>
                    <a:pt x="116" y="84"/>
                  </a:lnTo>
                  <a:close/>
                  <a:moveTo>
                    <a:pt x="58" y="0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25" y="18"/>
                  </a:lnTo>
                  <a:lnTo>
                    <a:pt x="17" y="25"/>
                  </a:lnTo>
                  <a:lnTo>
                    <a:pt x="8" y="34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0" y="118"/>
                  </a:lnTo>
                  <a:lnTo>
                    <a:pt x="8" y="125"/>
                  </a:lnTo>
                  <a:lnTo>
                    <a:pt x="17" y="143"/>
                  </a:lnTo>
                  <a:lnTo>
                    <a:pt x="25" y="151"/>
                  </a:lnTo>
                  <a:lnTo>
                    <a:pt x="33" y="159"/>
                  </a:lnTo>
                  <a:lnTo>
                    <a:pt x="50" y="167"/>
                  </a:lnTo>
                  <a:lnTo>
                    <a:pt x="58" y="167"/>
                  </a:lnTo>
                  <a:lnTo>
                    <a:pt x="75" y="167"/>
                  </a:lnTo>
                  <a:lnTo>
                    <a:pt x="84" y="159"/>
                  </a:lnTo>
                  <a:lnTo>
                    <a:pt x="100" y="151"/>
                  </a:lnTo>
                  <a:lnTo>
                    <a:pt x="109" y="143"/>
                  </a:lnTo>
                  <a:lnTo>
                    <a:pt x="116" y="125"/>
                  </a:lnTo>
                  <a:lnTo>
                    <a:pt x="125" y="118"/>
                  </a:lnTo>
                  <a:lnTo>
                    <a:pt x="125" y="100"/>
                  </a:lnTo>
                  <a:lnTo>
                    <a:pt x="125" y="84"/>
                  </a:lnTo>
                  <a:lnTo>
                    <a:pt x="125" y="68"/>
                  </a:lnTo>
                  <a:lnTo>
                    <a:pt x="125" y="50"/>
                  </a:lnTo>
                  <a:lnTo>
                    <a:pt x="116" y="34"/>
                  </a:lnTo>
                  <a:lnTo>
                    <a:pt x="109" y="25"/>
                  </a:lnTo>
                  <a:lnTo>
                    <a:pt x="100" y="18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627" y="3266"/>
              <a:ext cx="21" cy="31"/>
            </a:xfrm>
            <a:custGeom>
              <a:avLst/>
              <a:gdLst>
                <a:gd name="T0" fmla="*/ 84 w 84"/>
                <a:gd name="T1" fmla="*/ 68 h 126"/>
                <a:gd name="T2" fmla="*/ 84 w 84"/>
                <a:gd name="T3" fmla="*/ 75 h 126"/>
                <a:gd name="T4" fmla="*/ 84 w 84"/>
                <a:gd name="T5" fmla="*/ 93 h 126"/>
                <a:gd name="T6" fmla="*/ 84 w 84"/>
                <a:gd name="T7" fmla="*/ 100 h 126"/>
                <a:gd name="T8" fmla="*/ 75 w 84"/>
                <a:gd name="T9" fmla="*/ 109 h 126"/>
                <a:gd name="T10" fmla="*/ 66 w 84"/>
                <a:gd name="T11" fmla="*/ 118 h 126"/>
                <a:gd name="T12" fmla="*/ 59 w 84"/>
                <a:gd name="T13" fmla="*/ 118 h 126"/>
                <a:gd name="T14" fmla="*/ 50 w 84"/>
                <a:gd name="T15" fmla="*/ 126 h 126"/>
                <a:gd name="T16" fmla="*/ 41 w 84"/>
                <a:gd name="T17" fmla="*/ 126 h 126"/>
                <a:gd name="T18" fmla="*/ 33 w 84"/>
                <a:gd name="T19" fmla="*/ 126 h 126"/>
                <a:gd name="T20" fmla="*/ 25 w 84"/>
                <a:gd name="T21" fmla="*/ 118 h 126"/>
                <a:gd name="T22" fmla="*/ 17 w 84"/>
                <a:gd name="T23" fmla="*/ 118 h 126"/>
                <a:gd name="T24" fmla="*/ 8 w 84"/>
                <a:gd name="T25" fmla="*/ 109 h 126"/>
                <a:gd name="T26" fmla="*/ 0 w 84"/>
                <a:gd name="T27" fmla="*/ 100 h 126"/>
                <a:gd name="T28" fmla="*/ 0 w 84"/>
                <a:gd name="T29" fmla="*/ 93 h 126"/>
                <a:gd name="T30" fmla="*/ 0 w 84"/>
                <a:gd name="T31" fmla="*/ 75 h 126"/>
                <a:gd name="T32" fmla="*/ 0 w 84"/>
                <a:gd name="T33" fmla="*/ 68 h 126"/>
                <a:gd name="T34" fmla="*/ 0 w 84"/>
                <a:gd name="T35" fmla="*/ 50 h 126"/>
                <a:gd name="T36" fmla="*/ 0 w 84"/>
                <a:gd name="T37" fmla="*/ 43 h 126"/>
                <a:gd name="T38" fmla="*/ 0 w 84"/>
                <a:gd name="T39" fmla="*/ 25 h 126"/>
                <a:gd name="T40" fmla="*/ 8 w 84"/>
                <a:gd name="T41" fmla="*/ 18 h 126"/>
                <a:gd name="T42" fmla="*/ 17 w 84"/>
                <a:gd name="T43" fmla="*/ 18 h 126"/>
                <a:gd name="T44" fmla="*/ 25 w 84"/>
                <a:gd name="T45" fmla="*/ 9 h 126"/>
                <a:gd name="T46" fmla="*/ 33 w 84"/>
                <a:gd name="T47" fmla="*/ 0 h 126"/>
                <a:gd name="T48" fmla="*/ 41 w 84"/>
                <a:gd name="T49" fmla="*/ 0 h 126"/>
                <a:gd name="T50" fmla="*/ 50 w 84"/>
                <a:gd name="T51" fmla="*/ 0 h 126"/>
                <a:gd name="T52" fmla="*/ 59 w 84"/>
                <a:gd name="T53" fmla="*/ 9 h 126"/>
                <a:gd name="T54" fmla="*/ 66 w 84"/>
                <a:gd name="T55" fmla="*/ 18 h 126"/>
                <a:gd name="T56" fmla="*/ 75 w 84"/>
                <a:gd name="T57" fmla="*/ 18 h 126"/>
                <a:gd name="T58" fmla="*/ 84 w 84"/>
                <a:gd name="T59" fmla="*/ 25 h 126"/>
                <a:gd name="T60" fmla="*/ 84 w 84"/>
                <a:gd name="T61" fmla="*/ 43 h 126"/>
                <a:gd name="T62" fmla="*/ 84 w 84"/>
                <a:gd name="T63" fmla="*/ 50 h 126"/>
                <a:gd name="T64" fmla="*/ 84 w 84"/>
                <a:gd name="T65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6">
                  <a:moveTo>
                    <a:pt x="84" y="68"/>
                  </a:moveTo>
                  <a:lnTo>
                    <a:pt x="84" y="75"/>
                  </a:lnTo>
                  <a:lnTo>
                    <a:pt x="84" y="93"/>
                  </a:lnTo>
                  <a:lnTo>
                    <a:pt x="84" y="100"/>
                  </a:lnTo>
                  <a:lnTo>
                    <a:pt x="75" y="109"/>
                  </a:lnTo>
                  <a:lnTo>
                    <a:pt x="66" y="118"/>
                  </a:lnTo>
                  <a:lnTo>
                    <a:pt x="59" y="118"/>
                  </a:lnTo>
                  <a:lnTo>
                    <a:pt x="50" y="126"/>
                  </a:lnTo>
                  <a:lnTo>
                    <a:pt x="41" y="126"/>
                  </a:lnTo>
                  <a:lnTo>
                    <a:pt x="33" y="126"/>
                  </a:lnTo>
                  <a:lnTo>
                    <a:pt x="25" y="118"/>
                  </a:lnTo>
                  <a:lnTo>
                    <a:pt x="17" y="118"/>
                  </a:lnTo>
                  <a:lnTo>
                    <a:pt x="8" y="109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8" y="18"/>
                  </a:lnTo>
                  <a:lnTo>
                    <a:pt x="17" y="18"/>
                  </a:lnTo>
                  <a:lnTo>
                    <a:pt x="25" y="9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9"/>
                  </a:lnTo>
                  <a:lnTo>
                    <a:pt x="66" y="18"/>
                  </a:lnTo>
                  <a:lnTo>
                    <a:pt x="75" y="18"/>
                  </a:lnTo>
                  <a:lnTo>
                    <a:pt x="84" y="25"/>
                  </a:lnTo>
                  <a:lnTo>
                    <a:pt x="84" y="43"/>
                  </a:lnTo>
                  <a:lnTo>
                    <a:pt x="84" y="50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9C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637" y="3280"/>
              <a:ext cx="11" cy="15"/>
            </a:xfrm>
            <a:custGeom>
              <a:avLst/>
              <a:gdLst>
                <a:gd name="T0" fmla="*/ 43 w 43"/>
                <a:gd name="T1" fmla="*/ 34 h 59"/>
                <a:gd name="T2" fmla="*/ 43 w 43"/>
                <a:gd name="T3" fmla="*/ 41 h 59"/>
                <a:gd name="T4" fmla="*/ 34 w 43"/>
                <a:gd name="T5" fmla="*/ 50 h 59"/>
                <a:gd name="T6" fmla="*/ 25 w 43"/>
                <a:gd name="T7" fmla="*/ 59 h 59"/>
                <a:gd name="T8" fmla="*/ 18 w 43"/>
                <a:gd name="T9" fmla="*/ 59 h 59"/>
                <a:gd name="T10" fmla="*/ 9 w 43"/>
                <a:gd name="T11" fmla="*/ 59 h 59"/>
                <a:gd name="T12" fmla="*/ 9 w 43"/>
                <a:gd name="T13" fmla="*/ 50 h 59"/>
                <a:gd name="T14" fmla="*/ 0 w 43"/>
                <a:gd name="T15" fmla="*/ 41 h 59"/>
                <a:gd name="T16" fmla="*/ 0 w 43"/>
                <a:gd name="T17" fmla="*/ 34 h 59"/>
                <a:gd name="T18" fmla="*/ 0 w 43"/>
                <a:gd name="T19" fmla="*/ 16 h 59"/>
                <a:gd name="T20" fmla="*/ 9 w 43"/>
                <a:gd name="T21" fmla="*/ 9 h 59"/>
                <a:gd name="T22" fmla="*/ 18 w 43"/>
                <a:gd name="T23" fmla="*/ 0 h 59"/>
                <a:gd name="T24" fmla="*/ 25 w 43"/>
                <a:gd name="T25" fmla="*/ 9 h 59"/>
                <a:gd name="T26" fmla="*/ 34 w 43"/>
                <a:gd name="T27" fmla="*/ 9 h 59"/>
                <a:gd name="T28" fmla="*/ 43 w 43"/>
                <a:gd name="T29" fmla="*/ 16 h 59"/>
                <a:gd name="T30" fmla="*/ 43 w 43"/>
                <a:gd name="T3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59">
                  <a:moveTo>
                    <a:pt x="43" y="34"/>
                  </a:moveTo>
                  <a:lnTo>
                    <a:pt x="43" y="41"/>
                  </a:lnTo>
                  <a:lnTo>
                    <a:pt x="34" y="50"/>
                  </a:lnTo>
                  <a:lnTo>
                    <a:pt x="25" y="59"/>
                  </a:lnTo>
                  <a:lnTo>
                    <a:pt x="18" y="5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8" y="0"/>
                  </a:lnTo>
                  <a:lnTo>
                    <a:pt x="25" y="9"/>
                  </a:lnTo>
                  <a:lnTo>
                    <a:pt x="34" y="9"/>
                  </a:lnTo>
                  <a:lnTo>
                    <a:pt x="43" y="16"/>
                  </a:ln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627" y="3264"/>
              <a:ext cx="6" cy="8"/>
            </a:xfrm>
            <a:custGeom>
              <a:avLst/>
              <a:gdLst>
                <a:gd name="T0" fmla="*/ 25 w 25"/>
                <a:gd name="T1" fmla="*/ 16 h 32"/>
                <a:gd name="T2" fmla="*/ 25 w 25"/>
                <a:gd name="T3" fmla="*/ 25 h 32"/>
                <a:gd name="T4" fmla="*/ 25 w 25"/>
                <a:gd name="T5" fmla="*/ 32 h 32"/>
                <a:gd name="T6" fmla="*/ 17 w 25"/>
                <a:gd name="T7" fmla="*/ 32 h 32"/>
                <a:gd name="T8" fmla="*/ 8 w 25"/>
                <a:gd name="T9" fmla="*/ 32 h 32"/>
                <a:gd name="T10" fmla="*/ 0 w 25"/>
                <a:gd name="T11" fmla="*/ 32 h 32"/>
                <a:gd name="T12" fmla="*/ 0 w 25"/>
                <a:gd name="T13" fmla="*/ 25 h 32"/>
                <a:gd name="T14" fmla="*/ 0 w 25"/>
                <a:gd name="T15" fmla="*/ 16 h 32"/>
                <a:gd name="T16" fmla="*/ 0 w 25"/>
                <a:gd name="T17" fmla="*/ 7 h 32"/>
                <a:gd name="T18" fmla="*/ 8 w 25"/>
                <a:gd name="T19" fmla="*/ 0 h 32"/>
                <a:gd name="T20" fmla="*/ 17 w 25"/>
                <a:gd name="T21" fmla="*/ 0 h 32"/>
                <a:gd name="T22" fmla="*/ 25 w 25"/>
                <a:gd name="T23" fmla="*/ 7 h 32"/>
                <a:gd name="T24" fmla="*/ 25 w 25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2">
                  <a:moveTo>
                    <a:pt x="25" y="16"/>
                  </a:moveTo>
                  <a:lnTo>
                    <a:pt x="25" y="25"/>
                  </a:lnTo>
                  <a:lnTo>
                    <a:pt x="25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7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502" y="3266"/>
              <a:ext cx="12" cy="46"/>
            </a:xfrm>
            <a:custGeom>
              <a:avLst/>
              <a:gdLst>
                <a:gd name="T0" fmla="*/ 25 w 50"/>
                <a:gd name="T1" fmla="*/ 176 h 184"/>
                <a:gd name="T2" fmla="*/ 18 w 50"/>
                <a:gd name="T3" fmla="*/ 167 h 184"/>
                <a:gd name="T4" fmla="*/ 9 w 50"/>
                <a:gd name="T5" fmla="*/ 151 h 184"/>
                <a:gd name="T6" fmla="*/ 9 w 50"/>
                <a:gd name="T7" fmla="*/ 142 h 184"/>
                <a:gd name="T8" fmla="*/ 9 w 50"/>
                <a:gd name="T9" fmla="*/ 126 h 184"/>
                <a:gd name="T10" fmla="*/ 9 w 50"/>
                <a:gd name="T11" fmla="*/ 109 h 184"/>
                <a:gd name="T12" fmla="*/ 18 w 50"/>
                <a:gd name="T13" fmla="*/ 84 h 184"/>
                <a:gd name="T14" fmla="*/ 25 w 50"/>
                <a:gd name="T15" fmla="*/ 59 h 184"/>
                <a:gd name="T16" fmla="*/ 34 w 50"/>
                <a:gd name="T17" fmla="*/ 34 h 184"/>
                <a:gd name="T18" fmla="*/ 34 w 50"/>
                <a:gd name="T19" fmla="*/ 18 h 184"/>
                <a:gd name="T20" fmla="*/ 43 w 50"/>
                <a:gd name="T21" fmla="*/ 9 h 184"/>
                <a:gd name="T22" fmla="*/ 50 w 50"/>
                <a:gd name="T23" fmla="*/ 0 h 184"/>
                <a:gd name="T24" fmla="*/ 43 w 50"/>
                <a:gd name="T25" fmla="*/ 0 h 184"/>
                <a:gd name="T26" fmla="*/ 34 w 50"/>
                <a:gd name="T27" fmla="*/ 18 h 184"/>
                <a:gd name="T28" fmla="*/ 25 w 50"/>
                <a:gd name="T29" fmla="*/ 25 h 184"/>
                <a:gd name="T30" fmla="*/ 9 w 50"/>
                <a:gd name="T31" fmla="*/ 68 h 184"/>
                <a:gd name="T32" fmla="*/ 0 w 50"/>
                <a:gd name="T33" fmla="*/ 93 h 184"/>
                <a:gd name="T34" fmla="*/ 0 w 50"/>
                <a:gd name="T35" fmla="*/ 118 h 184"/>
                <a:gd name="T36" fmla="*/ 0 w 50"/>
                <a:gd name="T37" fmla="*/ 142 h 184"/>
                <a:gd name="T38" fmla="*/ 0 w 50"/>
                <a:gd name="T39" fmla="*/ 159 h 184"/>
                <a:gd name="T40" fmla="*/ 0 w 50"/>
                <a:gd name="T41" fmla="*/ 167 h 184"/>
                <a:gd name="T42" fmla="*/ 9 w 50"/>
                <a:gd name="T43" fmla="*/ 176 h 184"/>
                <a:gd name="T44" fmla="*/ 18 w 50"/>
                <a:gd name="T45" fmla="*/ 184 h 184"/>
                <a:gd name="T46" fmla="*/ 25 w 50"/>
                <a:gd name="T47" fmla="*/ 184 h 184"/>
                <a:gd name="T48" fmla="*/ 25 w 50"/>
                <a:gd name="T4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184">
                  <a:moveTo>
                    <a:pt x="25" y="176"/>
                  </a:moveTo>
                  <a:lnTo>
                    <a:pt x="18" y="167"/>
                  </a:lnTo>
                  <a:lnTo>
                    <a:pt x="9" y="151"/>
                  </a:lnTo>
                  <a:lnTo>
                    <a:pt x="9" y="142"/>
                  </a:lnTo>
                  <a:lnTo>
                    <a:pt x="9" y="126"/>
                  </a:lnTo>
                  <a:lnTo>
                    <a:pt x="9" y="109"/>
                  </a:lnTo>
                  <a:lnTo>
                    <a:pt x="18" y="84"/>
                  </a:lnTo>
                  <a:lnTo>
                    <a:pt x="25" y="59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43" y="9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4" y="18"/>
                  </a:lnTo>
                  <a:lnTo>
                    <a:pt x="25" y="25"/>
                  </a:lnTo>
                  <a:lnTo>
                    <a:pt x="9" y="68"/>
                  </a:lnTo>
                  <a:lnTo>
                    <a:pt x="0" y="93"/>
                  </a:lnTo>
                  <a:lnTo>
                    <a:pt x="0" y="118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9" y="176"/>
                  </a:lnTo>
                  <a:lnTo>
                    <a:pt x="18" y="184"/>
                  </a:lnTo>
                  <a:lnTo>
                    <a:pt x="25" y="184"/>
                  </a:lnTo>
                  <a:lnTo>
                    <a:pt x="25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512" y="3266"/>
              <a:ext cx="102" cy="8"/>
            </a:xfrm>
            <a:custGeom>
              <a:avLst/>
              <a:gdLst>
                <a:gd name="T0" fmla="*/ 0 w 408"/>
                <a:gd name="T1" fmla="*/ 9 h 34"/>
                <a:gd name="T2" fmla="*/ 16 w 408"/>
                <a:gd name="T3" fmla="*/ 9 h 34"/>
                <a:gd name="T4" fmla="*/ 33 w 408"/>
                <a:gd name="T5" fmla="*/ 9 h 34"/>
                <a:gd name="T6" fmla="*/ 74 w 408"/>
                <a:gd name="T7" fmla="*/ 18 h 34"/>
                <a:gd name="T8" fmla="*/ 192 w 408"/>
                <a:gd name="T9" fmla="*/ 18 h 34"/>
                <a:gd name="T10" fmla="*/ 300 w 408"/>
                <a:gd name="T11" fmla="*/ 25 h 34"/>
                <a:gd name="T12" fmla="*/ 400 w 408"/>
                <a:gd name="T13" fmla="*/ 34 h 34"/>
                <a:gd name="T14" fmla="*/ 408 w 408"/>
                <a:gd name="T15" fmla="*/ 25 h 34"/>
                <a:gd name="T16" fmla="*/ 192 w 408"/>
                <a:gd name="T17" fmla="*/ 9 h 34"/>
                <a:gd name="T18" fmla="*/ 66 w 408"/>
                <a:gd name="T19" fmla="*/ 0 h 34"/>
                <a:gd name="T20" fmla="*/ 33 w 408"/>
                <a:gd name="T21" fmla="*/ 0 h 34"/>
                <a:gd name="T22" fmla="*/ 16 w 408"/>
                <a:gd name="T23" fmla="*/ 0 h 34"/>
                <a:gd name="T24" fmla="*/ 0 w 408"/>
                <a:gd name="T25" fmla="*/ 0 h 34"/>
                <a:gd name="T26" fmla="*/ 0 w 408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8" h="34">
                  <a:moveTo>
                    <a:pt x="0" y="9"/>
                  </a:moveTo>
                  <a:lnTo>
                    <a:pt x="16" y="9"/>
                  </a:lnTo>
                  <a:lnTo>
                    <a:pt x="33" y="9"/>
                  </a:lnTo>
                  <a:lnTo>
                    <a:pt x="74" y="18"/>
                  </a:lnTo>
                  <a:lnTo>
                    <a:pt x="192" y="18"/>
                  </a:lnTo>
                  <a:lnTo>
                    <a:pt x="300" y="25"/>
                  </a:lnTo>
                  <a:lnTo>
                    <a:pt x="400" y="34"/>
                  </a:lnTo>
                  <a:lnTo>
                    <a:pt x="408" y="25"/>
                  </a:lnTo>
                  <a:lnTo>
                    <a:pt x="192" y="9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614" y="3272"/>
              <a:ext cx="13" cy="50"/>
            </a:xfrm>
            <a:custGeom>
              <a:avLst/>
              <a:gdLst>
                <a:gd name="T0" fmla="*/ 17 w 50"/>
                <a:gd name="T1" fmla="*/ 201 h 201"/>
                <a:gd name="T2" fmla="*/ 25 w 50"/>
                <a:gd name="T3" fmla="*/ 192 h 201"/>
                <a:gd name="T4" fmla="*/ 33 w 50"/>
                <a:gd name="T5" fmla="*/ 184 h 201"/>
                <a:gd name="T6" fmla="*/ 42 w 50"/>
                <a:gd name="T7" fmla="*/ 176 h 201"/>
                <a:gd name="T8" fmla="*/ 50 w 50"/>
                <a:gd name="T9" fmla="*/ 167 h 201"/>
                <a:gd name="T10" fmla="*/ 50 w 50"/>
                <a:gd name="T11" fmla="*/ 159 h 201"/>
                <a:gd name="T12" fmla="*/ 50 w 50"/>
                <a:gd name="T13" fmla="*/ 142 h 201"/>
                <a:gd name="T14" fmla="*/ 50 w 50"/>
                <a:gd name="T15" fmla="*/ 109 h 201"/>
                <a:gd name="T16" fmla="*/ 33 w 50"/>
                <a:gd name="T17" fmla="*/ 75 h 201"/>
                <a:gd name="T18" fmla="*/ 25 w 50"/>
                <a:gd name="T19" fmla="*/ 50 h 201"/>
                <a:gd name="T20" fmla="*/ 8 w 50"/>
                <a:gd name="T21" fmla="*/ 9 h 201"/>
                <a:gd name="T22" fmla="*/ 0 w 50"/>
                <a:gd name="T23" fmla="*/ 0 h 201"/>
                <a:gd name="T24" fmla="*/ 0 w 50"/>
                <a:gd name="T25" fmla="*/ 9 h 201"/>
                <a:gd name="T26" fmla="*/ 8 w 50"/>
                <a:gd name="T27" fmla="*/ 25 h 201"/>
                <a:gd name="T28" fmla="*/ 17 w 50"/>
                <a:gd name="T29" fmla="*/ 50 h 201"/>
                <a:gd name="T30" fmla="*/ 25 w 50"/>
                <a:gd name="T31" fmla="*/ 75 h 201"/>
                <a:gd name="T32" fmla="*/ 33 w 50"/>
                <a:gd name="T33" fmla="*/ 101 h 201"/>
                <a:gd name="T34" fmla="*/ 33 w 50"/>
                <a:gd name="T35" fmla="*/ 126 h 201"/>
                <a:gd name="T36" fmla="*/ 33 w 50"/>
                <a:gd name="T37" fmla="*/ 159 h 201"/>
                <a:gd name="T38" fmla="*/ 33 w 50"/>
                <a:gd name="T39" fmla="*/ 167 h 201"/>
                <a:gd name="T40" fmla="*/ 25 w 50"/>
                <a:gd name="T41" fmla="*/ 176 h 201"/>
                <a:gd name="T42" fmla="*/ 25 w 50"/>
                <a:gd name="T43" fmla="*/ 184 h 201"/>
                <a:gd name="T44" fmla="*/ 17 w 50"/>
                <a:gd name="T45" fmla="*/ 192 h 201"/>
                <a:gd name="T46" fmla="*/ 8 w 50"/>
                <a:gd name="T47" fmla="*/ 192 h 201"/>
                <a:gd name="T48" fmla="*/ 17 w 50"/>
                <a:gd name="T4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01">
                  <a:moveTo>
                    <a:pt x="17" y="201"/>
                  </a:moveTo>
                  <a:lnTo>
                    <a:pt x="25" y="192"/>
                  </a:lnTo>
                  <a:lnTo>
                    <a:pt x="33" y="184"/>
                  </a:lnTo>
                  <a:lnTo>
                    <a:pt x="42" y="176"/>
                  </a:lnTo>
                  <a:lnTo>
                    <a:pt x="50" y="167"/>
                  </a:lnTo>
                  <a:lnTo>
                    <a:pt x="50" y="159"/>
                  </a:lnTo>
                  <a:lnTo>
                    <a:pt x="50" y="142"/>
                  </a:lnTo>
                  <a:lnTo>
                    <a:pt x="50" y="109"/>
                  </a:lnTo>
                  <a:lnTo>
                    <a:pt x="33" y="75"/>
                  </a:lnTo>
                  <a:lnTo>
                    <a:pt x="25" y="50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25"/>
                  </a:lnTo>
                  <a:lnTo>
                    <a:pt x="17" y="50"/>
                  </a:lnTo>
                  <a:lnTo>
                    <a:pt x="25" y="75"/>
                  </a:lnTo>
                  <a:lnTo>
                    <a:pt x="33" y="101"/>
                  </a:lnTo>
                  <a:lnTo>
                    <a:pt x="33" y="126"/>
                  </a:lnTo>
                  <a:lnTo>
                    <a:pt x="33" y="159"/>
                  </a:lnTo>
                  <a:lnTo>
                    <a:pt x="33" y="167"/>
                  </a:lnTo>
                  <a:lnTo>
                    <a:pt x="25" y="176"/>
                  </a:lnTo>
                  <a:lnTo>
                    <a:pt x="25" y="184"/>
                  </a:lnTo>
                  <a:lnTo>
                    <a:pt x="17" y="192"/>
                  </a:lnTo>
                  <a:lnTo>
                    <a:pt x="8" y="192"/>
                  </a:lnTo>
                  <a:lnTo>
                    <a:pt x="17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508" y="3310"/>
              <a:ext cx="108" cy="12"/>
            </a:xfrm>
            <a:custGeom>
              <a:avLst/>
              <a:gdLst>
                <a:gd name="T0" fmla="*/ 0 w 434"/>
                <a:gd name="T1" fmla="*/ 8 h 50"/>
                <a:gd name="T2" fmla="*/ 59 w 434"/>
                <a:gd name="T3" fmla="*/ 16 h 50"/>
                <a:gd name="T4" fmla="*/ 109 w 434"/>
                <a:gd name="T5" fmla="*/ 25 h 50"/>
                <a:gd name="T6" fmla="*/ 217 w 434"/>
                <a:gd name="T7" fmla="*/ 33 h 50"/>
                <a:gd name="T8" fmla="*/ 325 w 434"/>
                <a:gd name="T9" fmla="*/ 41 h 50"/>
                <a:gd name="T10" fmla="*/ 384 w 434"/>
                <a:gd name="T11" fmla="*/ 50 h 50"/>
                <a:gd name="T12" fmla="*/ 434 w 434"/>
                <a:gd name="T13" fmla="*/ 50 h 50"/>
                <a:gd name="T14" fmla="*/ 434 w 434"/>
                <a:gd name="T15" fmla="*/ 41 h 50"/>
                <a:gd name="T16" fmla="*/ 402 w 434"/>
                <a:gd name="T17" fmla="*/ 41 h 50"/>
                <a:gd name="T18" fmla="*/ 368 w 434"/>
                <a:gd name="T19" fmla="*/ 33 h 50"/>
                <a:gd name="T20" fmla="*/ 217 w 434"/>
                <a:gd name="T21" fmla="*/ 25 h 50"/>
                <a:gd name="T22" fmla="*/ 109 w 434"/>
                <a:gd name="T23" fmla="*/ 16 h 50"/>
                <a:gd name="T24" fmla="*/ 0 w 434"/>
                <a:gd name="T25" fmla="*/ 0 h 50"/>
                <a:gd name="T26" fmla="*/ 0 w 434"/>
                <a:gd name="T2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50">
                  <a:moveTo>
                    <a:pt x="0" y="8"/>
                  </a:moveTo>
                  <a:lnTo>
                    <a:pt x="59" y="16"/>
                  </a:lnTo>
                  <a:lnTo>
                    <a:pt x="109" y="25"/>
                  </a:lnTo>
                  <a:lnTo>
                    <a:pt x="217" y="33"/>
                  </a:lnTo>
                  <a:lnTo>
                    <a:pt x="325" y="41"/>
                  </a:lnTo>
                  <a:lnTo>
                    <a:pt x="384" y="50"/>
                  </a:lnTo>
                  <a:lnTo>
                    <a:pt x="434" y="50"/>
                  </a:lnTo>
                  <a:lnTo>
                    <a:pt x="434" y="41"/>
                  </a:lnTo>
                  <a:lnTo>
                    <a:pt x="402" y="41"/>
                  </a:lnTo>
                  <a:lnTo>
                    <a:pt x="368" y="33"/>
                  </a:lnTo>
                  <a:lnTo>
                    <a:pt x="217" y="25"/>
                  </a:lnTo>
                  <a:lnTo>
                    <a:pt x="109" y="1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506" y="3272"/>
              <a:ext cx="112" cy="44"/>
            </a:xfrm>
            <a:custGeom>
              <a:avLst/>
              <a:gdLst>
                <a:gd name="T0" fmla="*/ 32 w 450"/>
                <a:gd name="T1" fmla="*/ 0 h 176"/>
                <a:gd name="T2" fmla="*/ 16 w 450"/>
                <a:gd name="T3" fmla="*/ 43 h 176"/>
                <a:gd name="T4" fmla="*/ 0 w 450"/>
                <a:gd name="T5" fmla="*/ 93 h 176"/>
                <a:gd name="T6" fmla="*/ 0 w 450"/>
                <a:gd name="T7" fmla="*/ 109 h 176"/>
                <a:gd name="T8" fmla="*/ 7 w 450"/>
                <a:gd name="T9" fmla="*/ 126 h 176"/>
                <a:gd name="T10" fmla="*/ 7 w 450"/>
                <a:gd name="T11" fmla="*/ 134 h 176"/>
                <a:gd name="T12" fmla="*/ 83 w 450"/>
                <a:gd name="T13" fmla="*/ 142 h 176"/>
                <a:gd name="T14" fmla="*/ 224 w 450"/>
                <a:gd name="T15" fmla="*/ 159 h 176"/>
                <a:gd name="T16" fmla="*/ 433 w 450"/>
                <a:gd name="T17" fmla="*/ 176 h 176"/>
                <a:gd name="T18" fmla="*/ 441 w 450"/>
                <a:gd name="T19" fmla="*/ 159 h 176"/>
                <a:gd name="T20" fmla="*/ 450 w 450"/>
                <a:gd name="T21" fmla="*/ 151 h 176"/>
                <a:gd name="T22" fmla="*/ 450 w 450"/>
                <a:gd name="T23" fmla="*/ 126 h 176"/>
                <a:gd name="T24" fmla="*/ 441 w 450"/>
                <a:gd name="T25" fmla="*/ 101 h 176"/>
                <a:gd name="T26" fmla="*/ 433 w 450"/>
                <a:gd name="T27" fmla="*/ 68 h 176"/>
                <a:gd name="T28" fmla="*/ 409 w 450"/>
                <a:gd name="T29" fmla="*/ 25 h 176"/>
                <a:gd name="T30" fmla="*/ 32 w 450"/>
                <a:gd name="T3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" h="176">
                  <a:moveTo>
                    <a:pt x="32" y="0"/>
                  </a:moveTo>
                  <a:lnTo>
                    <a:pt x="16" y="43"/>
                  </a:lnTo>
                  <a:lnTo>
                    <a:pt x="0" y="93"/>
                  </a:lnTo>
                  <a:lnTo>
                    <a:pt x="0" y="109"/>
                  </a:lnTo>
                  <a:lnTo>
                    <a:pt x="7" y="126"/>
                  </a:lnTo>
                  <a:lnTo>
                    <a:pt x="7" y="134"/>
                  </a:lnTo>
                  <a:lnTo>
                    <a:pt x="83" y="142"/>
                  </a:lnTo>
                  <a:lnTo>
                    <a:pt x="224" y="159"/>
                  </a:lnTo>
                  <a:lnTo>
                    <a:pt x="433" y="176"/>
                  </a:lnTo>
                  <a:lnTo>
                    <a:pt x="441" y="159"/>
                  </a:lnTo>
                  <a:lnTo>
                    <a:pt x="450" y="151"/>
                  </a:lnTo>
                  <a:lnTo>
                    <a:pt x="450" y="126"/>
                  </a:lnTo>
                  <a:lnTo>
                    <a:pt x="441" y="101"/>
                  </a:lnTo>
                  <a:lnTo>
                    <a:pt x="433" y="68"/>
                  </a:lnTo>
                  <a:lnTo>
                    <a:pt x="409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483" y="3230"/>
              <a:ext cx="91" cy="27"/>
            </a:xfrm>
            <a:custGeom>
              <a:avLst/>
              <a:gdLst>
                <a:gd name="T0" fmla="*/ 0 w 367"/>
                <a:gd name="T1" fmla="*/ 109 h 109"/>
                <a:gd name="T2" fmla="*/ 9 w 367"/>
                <a:gd name="T3" fmla="*/ 92 h 109"/>
                <a:gd name="T4" fmla="*/ 18 w 367"/>
                <a:gd name="T5" fmla="*/ 84 h 109"/>
                <a:gd name="T6" fmla="*/ 25 w 367"/>
                <a:gd name="T7" fmla="*/ 76 h 109"/>
                <a:gd name="T8" fmla="*/ 34 w 367"/>
                <a:gd name="T9" fmla="*/ 68 h 109"/>
                <a:gd name="T10" fmla="*/ 59 w 367"/>
                <a:gd name="T11" fmla="*/ 59 h 109"/>
                <a:gd name="T12" fmla="*/ 84 w 367"/>
                <a:gd name="T13" fmla="*/ 51 h 109"/>
                <a:gd name="T14" fmla="*/ 134 w 367"/>
                <a:gd name="T15" fmla="*/ 43 h 109"/>
                <a:gd name="T16" fmla="*/ 184 w 367"/>
                <a:gd name="T17" fmla="*/ 34 h 109"/>
                <a:gd name="T18" fmla="*/ 276 w 367"/>
                <a:gd name="T19" fmla="*/ 18 h 109"/>
                <a:gd name="T20" fmla="*/ 367 w 367"/>
                <a:gd name="T21" fmla="*/ 9 h 109"/>
                <a:gd name="T22" fmla="*/ 367 w 367"/>
                <a:gd name="T23" fmla="*/ 0 h 109"/>
                <a:gd name="T24" fmla="*/ 317 w 367"/>
                <a:gd name="T25" fmla="*/ 0 h 109"/>
                <a:gd name="T26" fmla="*/ 267 w 367"/>
                <a:gd name="T27" fmla="*/ 9 h 109"/>
                <a:gd name="T28" fmla="*/ 167 w 367"/>
                <a:gd name="T29" fmla="*/ 26 h 109"/>
                <a:gd name="T30" fmla="*/ 118 w 367"/>
                <a:gd name="T31" fmla="*/ 34 h 109"/>
                <a:gd name="T32" fmla="*/ 59 w 367"/>
                <a:gd name="T33" fmla="*/ 51 h 109"/>
                <a:gd name="T34" fmla="*/ 43 w 367"/>
                <a:gd name="T35" fmla="*/ 59 h 109"/>
                <a:gd name="T36" fmla="*/ 25 w 367"/>
                <a:gd name="T37" fmla="*/ 68 h 109"/>
                <a:gd name="T38" fmla="*/ 9 w 367"/>
                <a:gd name="T39" fmla="*/ 84 h 109"/>
                <a:gd name="T40" fmla="*/ 0 w 367"/>
                <a:gd name="T41" fmla="*/ 92 h 109"/>
                <a:gd name="T42" fmla="*/ 0 w 367"/>
                <a:gd name="T43" fmla="*/ 101 h 109"/>
                <a:gd name="T44" fmla="*/ 0 w 367"/>
                <a:gd name="T4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7" h="109">
                  <a:moveTo>
                    <a:pt x="0" y="109"/>
                  </a:moveTo>
                  <a:lnTo>
                    <a:pt x="9" y="92"/>
                  </a:lnTo>
                  <a:lnTo>
                    <a:pt x="18" y="84"/>
                  </a:lnTo>
                  <a:lnTo>
                    <a:pt x="25" y="76"/>
                  </a:lnTo>
                  <a:lnTo>
                    <a:pt x="34" y="68"/>
                  </a:lnTo>
                  <a:lnTo>
                    <a:pt x="59" y="59"/>
                  </a:lnTo>
                  <a:lnTo>
                    <a:pt x="84" y="51"/>
                  </a:lnTo>
                  <a:lnTo>
                    <a:pt x="134" y="43"/>
                  </a:lnTo>
                  <a:lnTo>
                    <a:pt x="184" y="34"/>
                  </a:lnTo>
                  <a:lnTo>
                    <a:pt x="276" y="18"/>
                  </a:lnTo>
                  <a:lnTo>
                    <a:pt x="367" y="9"/>
                  </a:lnTo>
                  <a:lnTo>
                    <a:pt x="367" y="0"/>
                  </a:lnTo>
                  <a:lnTo>
                    <a:pt x="317" y="0"/>
                  </a:lnTo>
                  <a:lnTo>
                    <a:pt x="267" y="9"/>
                  </a:lnTo>
                  <a:lnTo>
                    <a:pt x="167" y="26"/>
                  </a:lnTo>
                  <a:lnTo>
                    <a:pt x="118" y="34"/>
                  </a:lnTo>
                  <a:lnTo>
                    <a:pt x="59" y="51"/>
                  </a:lnTo>
                  <a:lnTo>
                    <a:pt x="43" y="59"/>
                  </a:lnTo>
                  <a:lnTo>
                    <a:pt x="25" y="68"/>
                  </a:lnTo>
                  <a:lnTo>
                    <a:pt x="9" y="84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491" y="3247"/>
              <a:ext cx="30" cy="17"/>
            </a:xfrm>
            <a:custGeom>
              <a:avLst/>
              <a:gdLst>
                <a:gd name="T0" fmla="*/ 9 w 117"/>
                <a:gd name="T1" fmla="*/ 8 h 67"/>
                <a:gd name="T2" fmla="*/ 16 w 117"/>
                <a:gd name="T3" fmla="*/ 8 h 67"/>
                <a:gd name="T4" fmla="*/ 25 w 117"/>
                <a:gd name="T5" fmla="*/ 8 h 67"/>
                <a:gd name="T6" fmla="*/ 41 w 117"/>
                <a:gd name="T7" fmla="*/ 16 h 67"/>
                <a:gd name="T8" fmla="*/ 50 w 117"/>
                <a:gd name="T9" fmla="*/ 16 h 67"/>
                <a:gd name="T10" fmla="*/ 66 w 117"/>
                <a:gd name="T11" fmla="*/ 33 h 67"/>
                <a:gd name="T12" fmla="*/ 84 w 117"/>
                <a:gd name="T13" fmla="*/ 49 h 67"/>
                <a:gd name="T14" fmla="*/ 91 w 117"/>
                <a:gd name="T15" fmla="*/ 58 h 67"/>
                <a:gd name="T16" fmla="*/ 100 w 117"/>
                <a:gd name="T17" fmla="*/ 67 h 67"/>
                <a:gd name="T18" fmla="*/ 108 w 117"/>
                <a:gd name="T19" fmla="*/ 67 h 67"/>
                <a:gd name="T20" fmla="*/ 117 w 117"/>
                <a:gd name="T21" fmla="*/ 67 h 67"/>
                <a:gd name="T22" fmla="*/ 117 w 117"/>
                <a:gd name="T23" fmla="*/ 58 h 67"/>
                <a:gd name="T24" fmla="*/ 108 w 117"/>
                <a:gd name="T25" fmla="*/ 58 h 67"/>
                <a:gd name="T26" fmla="*/ 100 w 117"/>
                <a:gd name="T27" fmla="*/ 58 h 67"/>
                <a:gd name="T28" fmla="*/ 91 w 117"/>
                <a:gd name="T29" fmla="*/ 49 h 67"/>
                <a:gd name="T30" fmla="*/ 84 w 117"/>
                <a:gd name="T31" fmla="*/ 41 h 67"/>
                <a:gd name="T32" fmla="*/ 75 w 117"/>
                <a:gd name="T33" fmla="*/ 33 h 67"/>
                <a:gd name="T34" fmla="*/ 66 w 117"/>
                <a:gd name="T35" fmla="*/ 24 h 67"/>
                <a:gd name="T36" fmla="*/ 50 w 117"/>
                <a:gd name="T37" fmla="*/ 16 h 67"/>
                <a:gd name="T38" fmla="*/ 34 w 117"/>
                <a:gd name="T39" fmla="*/ 0 h 67"/>
                <a:gd name="T40" fmla="*/ 16 w 117"/>
                <a:gd name="T41" fmla="*/ 0 h 67"/>
                <a:gd name="T42" fmla="*/ 0 w 117"/>
                <a:gd name="T43" fmla="*/ 0 h 67"/>
                <a:gd name="T44" fmla="*/ 0 w 117"/>
                <a:gd name="T45" fmla="*/ 8 h 67"/>
                <a:gd name="T46" fmla="*/ 9 w 117"/>
                <a:gd name="T47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67">
                  <a:moveTo>
                    <a:pt x="9" y="8"/>
                  </a:moveTo>
                  <a:lnTo>
                    <a:pt x="16" y="8"/>
                  </a:lnTo>
                  <a:lnTo>
                    <a:pt x="25" y="8"/>
                  </a:lnTo>
                  <a:lnTo>
                    <a:pt x="41" y="16"/>
                  </a:lnTo>
                  <a:lnTo>
                    <a:pt x="50" y="16"/>
                  </a:lnTo>
                  <a:lnTo>
                    <a:pt x="66" y="33"/>
                  </a:lnTo>
                  <a:lnTo>
                    <a:pt x="84" y="49"/>
                  </a:lnTo>
                  <a:lnTo>
                    <a:pt x="91" y="58"/>
                  </a:lnTo>
                  <a:lnTo>
                    <a:pt x="100" y="67"/>
                  </a:lnTo>
                  <a:lnTo>
                    <a:pt x="108" y="67"/>
                  </a:lnTo>
                  <a:lnTo>
                    <a:pt x="117" y="67"/>
                  </a:lnTo>
                  <a:lnTo>
                    <a:pt x="117" y="58"/>
                  </a:lnTo>
                  <a:lnTo>
                    <a:pt x="108" y="58"/>
                  </a:lnTo>
                  <a:lnTo>
                    <a:pt x="100" y="58"/>
                  </a:lnTo>
                  <a:lnTo>
                    <a:pt x="91" y="49"/>
                  </a:lnTo>
                  <a:lnTo>
                    <a:pt x="84" y="41"/>
                  </a:lnTo>
                  <a:lnTo>
                    <a:pt x="75" y="33"/>
                  </a:lnTo>
                  <a:lnTo>
                    <a:pt x="66" y="24"/>
                  </a:lnTo>
                  <a:lnTo>
                    <a:pt x="50" y="16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512" y="3232"/>
              <a:ext cx="71" cy="24"/>
            </a:xfrm>
            <a:custGeom>
              <a:avLst/>
              <a:gdLst>
                <a:gd name="T0" fmla="*/ 0 w 283"/>
                <a:gd name="T1" fmla="*/ 92 h 92"/>
                <a:gd name="T2" fmla="*/ 16 w 283"/>
                <a:gd name="T3" fmla="*/ 83 h 92"/>
                <a:gd name="T4" fmla="*/ 24 w 283"/>
                <a:gd name="T5" fmla="*/ 75 h 92"/>
                <a:gd name="T6" fmla="*/ 58 w 283"/>
                <a:gd name="T7" fmla="*/ 67 h 92"/>
                <a:gd name="T8" fmla="*/ 142 w 283"/>
                <a:gd name="T9" fmla="*/ 42 h 92"/>
                <a:gd name="T10" fmla="*/ 216 w 283"/>
                <a:gd name="T11" fmla="*/ 17 h 92"/>
                <a:gd name="T12" fmla="*/ 283 w 283"/>
                <a:gd name="T13" fmla="*/ 9 h 92"/>
                <a:gd name="T14" fmla="*/ 283 w 283"/>
                <a:gd name="T15" fmla="*/ 0 h 92"/>
                <a:gd name="T16" fmla="*/ 208 w 283"/>
                <a:gd name="T17" fmla="*/ 17 h 92"/>
                <a:gd name="T18" fmla="*/ 133 w 283"/>
                <a:gd name="T19" fmla="*/ 34 h 92"/>
                <a:gd name="T20" fmla="*/ 49 w 283"/>
                <a:gd name="T21" fmla="*/ 59 h 92"/>
                <a:gd name="T22" fmla="*/ 24 w 283"/>
                <a:gd name="T23" fmla="*/ 75 h 92"/>
                <a:gd name="T24" fmla="*/ 16 w 283"/>
                <a:gd name="T25" fmla="*/ 75 h 92"/>
                <a:gd name="T26" fmla="*/ 0 w 283"/>
                <a:gd name="T27" fmla="*/ 83 h 92"/>
                <a:gd name="T28" fmla="*/ 0 w 283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92">
                  <a:moveTo>
                    <a:pt x="0" y="92"/>
                  </a:moveTo>
                  <a:lnTo>
                    <a:pt x="16" y="83"/>
                  </a:lnTo>
                  <a:lnTo>
                    <a:pt x="24" y="75"/>
                  </a:lnTo>
                  <a:lnTo>
                    <a:pt x="58" y="67"/>
                  </a:lnTo>
                  <a:lnTo>
                    <a:pt x="142" y="42"/>
                  </a:lnTo>
                  <a:lnTo>
                    <a:pt x="216" y="17"/>
                  </a:lnTo>
                  <a:lnTo>
                    <a:pt x="283" y="9"/>
                  </a:lnTo>
                  <a:lnTo>
                    <a:pt x="283" y="0"/>
                  </a:lnTo>
                  <a:lnTo>
                    <a:pt x="208" y="17"/>
                  </a:lnTo>
                  <a:lnTo>
                    <a:pt x="133" y="34"/>
                  </a:lnTo>
                  <a:lnTo>
                    <a:pt x="49" y="59"/>
                  </a:lnTo>
                  <a:lnTo>
                    <a:pt x="24" y="75"/>
                  </a:lnTo>
                  <a:lnTo>
                    <a:pt x="16" y="75"/>
                  </a:lnTo>
                  <a:lnTo>
                    <a:pt x="0" y="8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518" y="3262"/>
              <a:ext cx="96" cy="8"/>
            </a:xfrm>
            <a:custGeom>
              <a:avLst/>
              <a:gdLst>
                <a:gd name="T0" fmla="*/ 9 w 384"/>
                <a:gd name="T1" fmla="*/ 9 h 34"/>
                <a:gd name="T2" fmla="*/ 17 w 384"/>
                <a:gd name="T3" fmla="*/ 9 h 34"/>
                <a:gd name="T4" fmla="*/ 34 w 384"/>
                <a:gd name="T5" fmla="*/ 9 h 34"/>
                <a:gd name="T6" fmla="*/ 67 w 384"/>
                <a:gd name="T7" fmla="*/ 9 h 34"/>
                <a:gd name="T8" fmla="*/ 192 w 384"/>
                <a:gd name="T9" fmla="*/ 16 h 34"/>
                <a:gd name="T10" fmla="*/ 317 w 384"/>
                <a:gd name="T11" fmla="*/ 25 h 34"/>
                <a:gd name="T12" fmla="*/ 342 w 384"/>
                <a:gd name="T13" fmla="*/ 25 h 34"/>
                <a:gd name="T14" fmla="*/ 376 w 384"/>
                <a:gd name="T15" fmla="*/ 34 h 34"/>
                <a:gd name="T16" fmla="*/ 376 w 384"/>
                <a:gd name="T17" fmla="*/ 25 h 34"/>
                <a:gd name="T18" fmla="*/ 384 w 384"/>
                <a:gd name="T19" fmla="*/ 25 h 34"/>
                <a:gd name="T20" fmla="*/ 376 w 384"/>
                <a:gd name="T21" fmla="*/ 25 h 34"/>
                <a:gd name="T22" fmla="*/ 342 w 384"/>
                <a:gd name="T23" fmla="*/ 16 h 34"/>
                <a:gd name="T24" fmla="*/ 317 w 384"/>
                <a:gd name="T25" fmla="*/ 16 h 34"/>
                <a:gd name="T26" fmla="*/ 192 w 384"/>
                <a:gd name="T27" fmla="*/ 9 h 34"/>
                <a:gd name="T28" fmla="*/ 67 w 384"/>
                <a:gd name="T29" fmla="*/ 0 h 34"/>
                <a:gd name="T30" fmla="*/ 34 w 384"/>
                <a:gd name="T31" fmla="*/ 0 h 34"/>
                <a:gd name="T32" fmla="*/ 17 w 384"/>
                <a:gd name="T33" fmla="*/ 0 h 34"/>
                <a:gd name="T34" fmla="*/ 9 w 384"/>
                <a:gd name="T35" fmla="*/ 0 h 34"/>
                <a:gd name="T36" fmla="*/ 0 w 384"/>
                <a:gd name="T37" fmla="*/ 9 h 34"/>
                <a:gd name="T38" fmla="*/ 9 w 384"/>
                <a:gd name="T3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" h="34">
                  <a:moveTo>
                    <a:pt x="9" y="9"/>
                  </a:moveTo>
                  <a:lnTo>
                    <a:pt x="17" y="9"/>
                  </a:lnTo>
                  <a:lnTo>
                    <a:pt x="34" y="9"/>
                  </a:lnTo>
                  <a:lnTo>
                    <a:pt x="67" y="9"/>
                  </a:lnTo>
                  <a:lnTo>
                    <a:pt x="192" y="16"/>
                  </a:lnTo>
                  <a:lnTo>
                    <a:pt x="317" y="25"/>
                  </a:lnTo>
                  <a:lnTo>
                    <a:pt x="342" y="25"/>
                  </a:lnTo>
                  <a:lnTo>
                    <a:pt x="376" y="34"/>
                  </a:lnTo>
                  <a:lnTo>
                    <a:pt x="376" y="25"/>
                  </a:lnTo>
                  <a:lnTo>
                    <a:pt x="384" y="25"/>
                  </a:lnTo>
                  <a:lnTo>
                    <a:pt x="376" y="25"/>
                  </a:lnTo>
                  <a:lnTo>
                    <a:pt x="342" y="16"/>
                  </a:lnTo>
                  <a:lnTo>
                    <a:pt x="317" y="16"/>
                  </a:lnTo>
                  <a:lnTo>
                    <a:pt x="192" y="9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614" y="3237"/>
              <a:ext cx="84" cy="31"/>
            </a:xfrm>
            <a:custGeom>
              <a:avLst/>
              <a:gdLst>
                <a:gd name="T0" fmla="*/ 0 w 333"/>
                <a:gd name="T1" fmla="*/ 125 h 125"/>
                <a:gd name="T2" fmla="*/ 17 w 333"/>
                <a:gd name="T3" fmla="*/ 116 h 125"/>
                <a:gd name="T4" fmla="*/ 25 w 333"/>
                <a:gd name="T5" fmla="*/ 109 h 125"/>
                <a:gd name="T6" fmla="*/ 42 w 333"/>
                <a:gd name="T7" fmla="*/ 91 h 125"/>
                <a:gd name="T8" fmla="*/ 58 w 333"/>
                <a:gd name="T9" fmla="*/ 83 h 125"/>
                <a:gd name="T10" fmla="*/ 75 w 333"/>
                <a:gd name="T11" fmla="*/ 75 h 125"/>
                <a:gd name="T12" fmla="*/ 100 w 333"/>
                <a:gd name="T13" fmla="*/ 66 h 125"/>
                <a:gd name="T14" fmla="*/ 159 w 333"/>
                <a:gd name="T15" fmla="*/ 50 h 125"/>
                <a:gd name="T16" fmla="*/ 217 w 333"/>
                <a:gd name="T17" fmla="*/ 33 h 125"/>
                <a:gd name="T18" fmla="*/ 325 w 333"/>
                <a:gd name="T19" fmla="*/ 8 h 125"/>
                <a:gd name="T20" fmla="*/ 333 w 333"/>
                <a:gd name="T21" fmla="*/ 8 h 125"/>
                <a:gd name="T22" fmla="*/ 333 w 333"/>
                <a:gd name="T23" fmla="*/ 0 h 125"/>
                <a:gd name="T24" fmla="*/ 325 w 333"/>
                <a:gd name="T25" fmla="*/ 0 h 125"/>
                <a:gd name="T26" fmla="*/ 217 w 333"/>
                <a:gd name="T27" fmla="*/ 25 h 125"/>
                <a:gd name="T28" fmla="*/ 159 w 333"/>
                <a:gd name="T29" fmla="*/ 42 h 125"/>
                <a:gd name="T30" fmla="*/ 100 w 333"/>
                <a:gd name="T31" fmla="*/ 58 h 125"/>
                <a:gd name="T32" fmla="*/ 75 w 333"/>
                <a:gd name="T33" fmla="*/ 66 h 125"/>
                <a:gd name="T34" fmla="*/ 58 w 333"/>
                <a:gd name="T35" fmla="*/ 75 h 125"/>
                <a:gd name="T36" fmla="*/ 42 w 333"/>
                <a:gd name="T37" fmla="*/ 83 h 125"/>
                <a:gd name="T38" fmla="*/ 25 w 333"/>
                <a:gd name="T39" fmla="*/ 100 h 125"/>
                <a:gd name="T40" fmla="*/ 17 w 333"/>
                <a:gd name="T41" fmla="*/ 109 h 125"/>
                <a:gd name="T42" fmla="*/ 0 w 333"/>
                <a:gd name="T43" fmla="*/ 116 h 125"/>
                <a:gd name="T44" fmla="*/ 0 w 333"/>
                <a:gd name="T4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3" h="125">
                  <a:moveTo>
                    <a:pt x="0" y="125"/>
                  </a:moveTo>
                  <a:lnTo>
                    <a:pt x="17" y="116"/>
                  </a:lnTo>
                  <a:lnTo>
                    <a:pt x="25" y="109"/>
                  </a:lnTo>
                  <a:lnTo>
                    <a:pt x="42" y="91"/>
                  </a:lnTo>
                  <a:lnTo>
                    <a:pt x="58" y="83"/>
                  </a:lnTo>
                  <a:lnTo>
                    <a:pt x="75" y="75"/>
                  </a:lnTo>
                  <a:lnTo>
                    <a:pt x="100" y="66"/>
                  </a:lnTo>
                  <a:lnTo>
                    <a:pt x="159" y="50"/>
                  </a:lnTo>
                  <a:lnTo>
                    <a:pt x="217" y="33"/>
                  </a:lnTo>
                  <a:lnTo>
                    <a:pt x="325" y="8"/>
                  </a:lnTo>
                  <a:lnTo>
                    <a:pt x="333" y="8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217" y="25"/>
                  </a:lnTo>
                  <a:lnTo>
                    <a:pt x="159" y="42"/>
                  </a:lnTo>
                  <a:lnTo>
                    <a:pt x="100" y="58"/>
                  </a:lnTo>
                  <a:lnTo>
                    <a:pt x="75" y="66"/>
                  </a:lnTo>
                  <a:lnTo>
                    <a:pt x="58" y="75"/>
                  </a:lnTo>
                  <a:lnTo>
                    <a:pt x="42" y="83"/>
                  </a:lnTo>
                  <a:lnTo>
                    <a:pt x="25" y="100"/>
                  </a:lnTo>
                  <a:lnTo>
                    <a:pt x="17" y="109"/>
                  </a:lnTo>
                  <a:lnTo>
                    <a:pt x="0" y="11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583" y="3230"/>
              <a:ext cx="115" cy="7"/>
            </a:xfrm>
            <a:custGeom>
              <a:avLst/>
              <a:gdLst>
                <a:gd name="T0" fmla="*/ 0 w 458"/>
                <a:gd name="T1" fmla="*/ 9 h 26"/>
                <a:gd name="T2" fmla="*/ 24 w 458"/>
                <a:gd name="T3" fmla="*/ 0 h 26"/>
                <a:gd name="T4" fmla="*/ 42 w 458"/>
                <a:gd name="T5" fmla="*/ 0 h 26"/>
                <a:gd name="T6" fmla="*/ 92 w 458"/>
                <a:gd name="T7" fmla="*/ 0 h 26"/>
                <a:gd name="T8" fmla="*/ 158 w 458"/>
                <a:gd name="T9" fmla="*/ 0 h 26"/>
                <a:gd name="T10" fmla="*/ 234 w 458"/>
                <a:gd name="T11" fmla="*/ 9 h 26"/>
                <a:gd name="T12" fmla="*/ 375 w 458"/>
                <a:gd name="T13" fmla="*/ 18 h 26"/>
                <a:gd name="T14" fmla="*/ 417 w 458"/>
                <a:gd name="T15" fmla="*/ 18 h 26"/>
                <a:gd name="T16" fmla="*/ 442 w 458"/>
                <a:gd name="T17" fmla="*/ 26 h 26"/>
                <a:gd name="T18" fmla="*/ 458 w 458"/>
                <a:gd name="T19" fmla="*/ 26 h 26"/>
                <a:gd name="T20" fmla="*/ 417 w 458"/>
                <a:gd name="T21" fmla="*/ 18 h 26"/>
                <a:gd name="T22" fmla="*/ 384 w 458"/>
                <a:gd name="T23" fmla="*/ 18 h 26"/>
                <a:gd name="T24" fmla="*/ 225 w 458"/>
                <a:gd name="T25" fmla="*/ 0 h 26"/>
                <a:gd name="T26" fmla="*/ 158 w 458"/>
                <a:gd name="T27" fmla="*/ 0 h 26"/>
                <a:gd name="T28" fmla="*/ 83 w 458"/>
                <a:gd name="T29" fmla="*/ 0 h 26"/>
                <a:gd name="T30" fmla="*/ 42 w 458"/>
                <a:gd name="T31" fmla="*/ 0 h 26"/>
                <a:gd name="T32" fmla="*/ 24 w 458"/>
                <a:gd name="T33" fmla="*/ 0 h 26"/>
                <a:gd name="T34" fmla="*/ 0 w 458"/>
                <a:gd name="T35" fmla="*/ 0 h 26"/>
                <a:gd name="T36" fmla="*/ 0 w 458"/>
                <a:gd name="T3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26">
                  <a:moveTo>
                    <a:pt x="0" y="9"/>
                  </a:moveTo>
                  <a:lnTo>
                    <a:pt x="24" y="0"/>
                  </a:lnTo>
                  <a:lnTo>
                    <a:pt x="42" y="0"/>
                  </a:lnTo>
                  <a:lnTo>
                    <a:pt x="92" y="0"/>
                  </a:lnTo>
                  <a:lnTo>
                    <a:pt x="158" y="0"/>
                  </a:lnTo>
                  <a:lnTo>
                    <a:pt x="234" y="9"/>
                  </a:lnTo>
                  <a:lnTo>
                    <a:pt x="375" y="18"/>
                  </a:lnTo>
                  <a:lnTo>
                    <a:pt x="417" y="18"/>
                  </a:lnTo>
                  <a:lnTo>
                    <a:pt x="442" y="26"/>
                  </a:lnTo>
                  <a:lnTo>
                    <a:pt x="458" y="26"/>
                  </a:lnTo>
                  <a:lnTo>
                    <a:pt x="417" y="18"/>
                  </a:lnTo>
                  <a:lnTo>
                    <a:pt x="384" y="18"/>
                  </a:lnTo>
                  <a:lnTo>
                    <a:pt x="225" y="0"/>
                  </a:lnTo>
                  <a:lnTo>
                    <a:pt x="158" y="0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633" y="3256"/>
              <a:ext cx="23" cy="72"/>
            </a:xfrm>
            <a:custGeom>
              <a:avLst/>
              <a:gdLst>
                <a:gd name="T0" fmla="*/ 0 w 91"/>
                <a:gd name="T1" fmla="*/ 8 h 292"/>
                <a:gd name="T2" fmla="*/ 25 w 91"/>
                <a:gd name="T3" fmla="*/ 8 h 292"/>
                <a:gd name="T4" fmla="*/ 41 w 91"/>
                <a:gd name="T5" fmla="*/ 16 h 292"/>
                <a:gd name="T6" fmla="*/ 59 w 91"/>
                <a:gd name="T7" fmla="*/ 34 h 292"/>
                <a:gd name="T8" fmla="*/ 66 w 91"/>
                <a:gd name="T9" fmla="*/ 34 h 292"/>
                <a:gd name="T10" fmla="*/ 75 w 91"/>
                <a:gd name="T11" fmla="*/ 50 h 292"/>
                <a:gd name="T12" fmla="*/ 84 w 91"/>
                <a:gd name="T13" fmla="*/ 66 h 292"/>
                <a:gd name="T14" fmla="*/ 84 w 91"/>
                <a:gd name="T15" fmla="*/ 91 h 292"/>
                <a:gd name="T16" fmla="*/ 84 w 91"/>
                <a:gd name="T17" fmla="*/ 134 h 292"/>
                <a:gd name="T18" fmla="*/ 84 w 91"/>
                <a:gd name="T19" fmla="*/ 167 h 292"/>
                <a:gd name="T20" fmla="*/ 84 w 91"/>
                <a:gd name="T21" fmla="*/ 208 h 292"/>
                <a:gd name="T22" fmla="*/ 84 w 91"/>
                <a:gd name="T23" fmla="*/ 250 h 292"/>
                <a:gd name="T24" fmla="*/ 84 w 91"/>
                <a:gd name="T25" fmla="*/ 283 h 292"/>
                <a:gd name="T26" fmla="*/ 84 w 91"/>
                <a:gd name="T27" fmla="*/ 292 h 292"/>
                <a:gd name="T28" fmla="*/ 91 w 91"/>
                <a:gd name="T29" fmla="*/ 292 h 292"/>
                <a:gd name="T30" fmla="*/ 91 w 91"/>
                <a:gd name="T31" fmla="*/ 283 h 292"/>
                <a:gd name="T32" fmla="*/ 91 w 91"/>
                <a:gd name="T33" fmla="*/ 183 h 292"/>
                <a:gd name="T34" fmla="*/ 91 w 91"/>
                <a:gd name="T35" fmla="*/ 134 h 292"/>
                <a:gd name="T36" fmla="*/ 91 w 91"/>
                <a:gd name="T37" fmla="*/ 91 h 292"/>
                <a:gd name="T38" fmla="*/ 91 w 91"/>
                <a:gd name="T39" fmla="*/ 66 h 292"/>
                <a:gd name="T40" fmla="*/ 84 w 91"/>
                <a:gd name="T41" fmla="*/ 59 h 292"/>
                <a:gd name="T42" fmla="*/ 75 w 91"/>
                <a:gd name="T43" fmla="*/ 41 h 292"/>
                <a:gd name="T44" fmla="*/ 66 w 91"/>
                <a:gd name="T45" fmla="*/ 25 h 292"/>
                <a:gd name="T46" fmla="*/ 50 w 91"/>
                <a:gd name="T47" fmla="*/ 16 h 292"/>
                <a:gd name="T48" fmla="*/ 41 w 91"/>
                <a:gd name="T49" fmla="*/ 8 h 292"/>
                <a:gd name="T50" fmla="*/ 25 w 91"/>
                <a:gd name="T51" fmla="*/ 0 h 292"/>
                <a:gd name="T52" fmla="*/ 0 w 91"/>
                <a:gd name="T53" fmla="*/ 0 h 292"/>
                <a:gd name="T54" fmla="*/ 0 w 91"/>
                <a:gd name="T55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292">
                  <a:moveTo>
                    <a:pt x="0" y="8"/>
                  </a:moveTo>
                  <a:lnTo>
                    <a:pt x="25" y="8"/>
                  </a:lnTo>
                  <a:lnTo>
                    <a:pt x="41" y="16"/>
                  </a:lnTo>
                  <a:lnTo>
                    <a:pt x="59" y="34"/>
                  </a:lnTo>
                  <a:lnTo>
                    <a:pt x="66" y="34"/>
                  </a:lnTo>
                  <a:lnTo>
                    <a:pt x="75" y="50"/>
                  </a:lnTo>
                  <a:lnTo>
                    <a:pt x="84" y="66"/>
                  </a:lnTo>
                  <a:lnTo>
                    <a:pt x="84" y="91"/>
                  </a:lnTo>
                  <a:lnTo>
                    <a:pt x="84" y="134"/>
                  </a:lnTo>
                  <a:lnTo>
                    <a:pt x="84" y="167"/>
                  </a:lnTo>
                  <a:lnTo>
                    <a:pt x="84" y="208"/>
                  </a:lnTo>
                  <a:lnTo>
                    <a:pt x="84" y="250"/>
                  </a:lnTo>
                  <a:lnTo>
                    <a:pt x="84" y="283"/>
                  </a:lnTo>
                  <a:lnTo>
                    <a:pt x="84" y="292"/>
                  </a:lnTo>
                  <a:lnTo>
                    <a:pt x="91" y="292"/>
                  </a:lnTo>
                  <a:lnTo>
                    <a:pt x="91" y="283"/>
                  </a:lnTo>
                  <a:lnTo>
                    <a:pt x="91" y="183"/>
                  </a:lnTo>
                  <a:lnTo>
                    <a:pt x="91" y="134"/>
                  </a:lnTo>
                  <a:lnTo>
                    <a:pt x="91" y="91"/>
                  </a:lnTo>
                  <a:lnTo>
                    <a:pt x="91" y="66"/>
                  </a:lnTo>
                  <a:lnTo>
                    <a:pt x="84" y="59"/>
                  </a:lnTo>
                  <a:lnTo>
                    <a:pt x="75" y="41"/>
                  </a:lnTo>
                  <a:lnTo>
                    <a:pt x="66" y="25"/>
                  </a:lnTo>
                  <a:lnTo>
                    <a:pt x="50" y="16"/>
                  </a:lnTo>
                  <a:lnTo>
                    <a:pt x="41" y="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639" y="3310"/>
              <a:ext cx="15" cy="12"/>
            </a:xfrm>
            <a:custGeom>
              <a:avLst/>
              <a:gdLst>
                <a:gd name="T0" fmla="*/ 0 w 59"/>
                <a:gd name="T1" fmla="*/ 8 h 50"/>
                <a:gd name="T2" fmla="*/ 0 w 59"/>
                <a:gd name="T3" fmla="*/ 16 h 50"/>
                <a:gd name="T4" fmla="*/ 0 w 59"/>
                <a:gd name="T5" fmla="*/ 25 h 50"/>
                <a:gd name="T6" fmla="*/ 9 w 59"/>
                <a:gd name="T7" fmla="*/ 41 h 50"/>
                <a:gd name="T8" fmla="*/ 16 w 59"/>
                <a:gd name="T9" fmla="*/ 50 h 50"/>
                <a:gd name="T10" fmla="*/ 34 w 59"/>
                <a:gd name="T11" fmla="*/ 50 h 50"/>
                <a:gd name="T12" fmla="*/ 50 w 59"/>
                <a:gd name="T13" fmla="*/ 41 h 50"/>
                <a:gd name="T14" fmla="*/ 59 w 59"/>
                <a:gd name="T15" fmla="*/ 33 h 50"/>
                <a:gd name="T16" fmla="*/ 59 w 59"/>
                <a:gd name="T17" fmla="*/ 25 h 50"/>
                <a:gd name="T18" fmla="*/ 59 w 59"/>
                <a:gd name="T19" fmla="*/ 16 h 50"/>
                <a:gd name="T20" fmla="*/ 59 w 59"/>
                <a:gd name="T21" fmla="*/ 8 h 50"/>
                <a:gd name="T22" fmla="*/ 50 w 59"/>
                <a:gd name="T23" fmla="*/ 8 h 50"/>
                <a:gd name="T24" fmla="*/ 50 w 59"/>
                <a:gd name="T25" fmla="*/ 16 h 50"/>
                <a:gd name="T26" fmla="*/ 59 w 59"/>
                <a:gd name="T27" fmla="*/ 16 h 50"/>
                <a:gd name="T28" fmla="*/ 50 w 59"/>
                <a:gd name="T29" fmla="*/ 25 h 50"/>
                <a:gd name="T30" fmla="*/ 50 w 59"/>
                <a:gd name="T31" fmla="*/ 33 h 50"/>
                <a:gd name="T32" fmla="*/ 41 w 59"/>
                <a:gd name="T33" fmla="*/ 33 h 50"/>
                <a:gd name="T34" fmla="*/ 25 w 59"/>
                <a:gd name="T35" fmla="*/ 41 h 50"/>
                <a:gd name="T36" fmla="*/ 16 w 59"/>
                <a:gd name="T37" fmla="*/ 41 h 50"/>
                <a:gd name="T38" fmla="*/ 16 w 59"/>
                <a:gd name="T39" fmla="*/ 33 h 50"/>
                <a:gd name="T40" fmla="*/ 9 w 59"/>
                <a:gd name="T41" fmla="*/ 33 h 50"/>
                <a:gd name="T42" fmla="*/ 9 w 59"/>
                <a:gd name="T43" fmla="*/ 25 h 50"/>
                <a:gd name="T44" fmla="*/ 9 w 59"/>
                <a:gd name="T45" fmla="*/ 16 h 50"/>
                <a:gd name="T46" fmla="*/ 16 w 59"/>
                <a:gd name="T47" fmla="*/ 8 h 50"/>
                <a:gd name="T48" fmla="*/ 9 w 59"/>
                <a:gd name="T49" fmla="*/ 0 h 50"/>
                <a:gd name="T50" fmla="*/ 0 w 59"/>
                <a:gd name="T5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50">
                  <a:moveTo>
                    <a:pt x="0" y="8"/>
                  </a:moveTo>
                  <a:lnTo>
                    <a:pt x="0" y="16"/>
                  </a:lnTo>
                  <a:lnTo>
                    <a:pt x="0" y="25"/>
                  </a:lnTo>
                  <a:lnTo>
                    <a:pt x="9" y="41"/>
                  </a:lnTo>
                  <a:lnTo>
                    <a:pt x="16" y="50"/>
                  </a:lnTo>
                  <a:lnTo>
                    <a:pt x="34" y="50"/>
                  </a:lnTo>
                  <a:lnTo>
                    <a:pt x="50" y="41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9" y="16"/>
                  </a:lnTo>
                  <a:lnTo>
                    <a:pt x="59" y="8"/>
                  </a:lnTo>
                  <a:lnTo>
                    <a:pt x="50" y="8"/>
                  </a:lnTo>
                  <a:lnTo>
                    <a:pt x="50" y="16"/>
                  </a:lnTo>
                  <a:lnTo>
                    <a:pt x="59" y="16"/>
                  </a:lnTo>
                  <a:lnTo>
                    <a:pt x="50" y="25"/>
                  </a:lnTo>
                  <a:lnTo>
                    <a:pt x="50" y="33"/>
                  </a:lnTo>
                  <a:lnTo>
                    <a:pt x="41" y="33"/>
                  </a:lnTo>
                  <a:lnTo>
                    <a:pt x="25" y="41"/>
                  </a:lnTo>
                  <a:lnTo>
                    <a:pt x="16" y="4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16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481" y="3295"/>
              <a:ext cx="10" cy="10"/>
            </a:xfrm>
            <a:custGeom>
              <a:avLst/>
              <a:gdLst>
                <a:gd name="T0" fmla="*/ 17 w 42"/>
                <a:gd name="T1" fmla="*/ 0 h 41"/>
                <a:gd name="T2" fmla="*/ 8 w 42"/>
                <a:gd name="T3" fmla="*/ 8 h 41"/>
                <a:gd name="T4" fmla="*/ 0 w 42"/>
                <a:gd name="T5" fmla="*/ 16 h 41"/>
                <a:gd name="T6" fmla="*/ 0 w 42"/>
                <a:gd name="T7" fmla="*/ 24 h 41"/>
                <a:gd name="T8" fmla="*/ 8 w 42"/>
                <a:gd name="T9" fmla="*/ 33 h 41"/>
                <a:gd name="T10" fmla="*/ 8 w 42"/>
                <a:gd name="T11" fmla="*/ 41 h 41"/>
                <a:gd name="T12" fmla="*/ 17 w 42"/>
                <a:gd name="T13" fmla="*/ 41 h 41"/>
                <a:gd name="T14" fmla="*/ 33 w 42"/>
                <a:gd name="T15" fmla="*/ 41 h 41"/>
                <a:gd name="T16" fmla="*/ 42 w 42"/>
                <a:gd name="T17" fmla="*/ 41 h 41"/>
                <a:gd name="T18" fmla="*/ 42 w 42"/>
                <a:gd name="T19" fmla="*/ 33 h 41"/>
                <a:gd name="T20" fmla="*/ 33 w 42"/>
                <a:gd name="T21" fmla="*/ 33 h 41"/>
                <a:gd name="T22" fmla="*/ 26 w 42"/>
                <a:gd name="T23" fmla="*/ 33 h 41"/>
                <a:gd name="T24" fmla="*/ 17 w 42"/>
                <a:gd name="T25" fmla="*/ 33 h 41"/>
                <a:gd name="T26" fmla="*/ 8 w 42"/>
                <a:gd name="T27" fmla="*/ 33 h 41"/>
                <a:gd name="T28" fmla="*/ 8 w 42"/>
                <a:gd name="T29" fmla="*/ 24 h 41"/>
                <a:gd name="T30" fmla="*/ 8 w 42"/>
                <a:gd name="T31" fmla="*/ 16 h 41"/>
                <a:gd name="T32" fmla="*/ 17 w 42"/>
                <a:gd name="T33" fmla="*/ 8 h 41"/>
                <a:gd name="T34" fmla="*/ 26 w 42"/>
                <a:gd name="T35" fmla="*/ 8 h 41"/>
                <a:gd name="T36" fmla="*/ 26 w 42"/>
                <a:gd name="T37" fmla="*/ 0 h 41"/>
                <a:gd name="T38" fmla="*/ 17 w 42"/>
                <a:gd name="T3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17" y="0"/>
                  </a:move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17" y="41"/>
                  </a:lnTo>
                  <a:lnTo>
                    <a:pt x="33" y="41"/>
                  </a:lnTo>
                  <a:lnTo>
                    <a:pt x="42" y="41"/>
                  </a:lnTo>
                  <a:lnTo>
                    <a:pt x="42" y="33"/>
                  </a:lnTo>
                  <a:lnTo>
                    <a:pt x="33" y="33"/>
                  </a:lnTo>
                  <a:lnTo>
                    <a:pt x="26" y="33"/>
                  </a:lnTo>
                  <a:lnTo>
                    <a:pt x="17" y="33"/>
                  </a:lnTo>
                  <a:lnTo>
                    <a:pt x="8" y="33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483" y="3285"/>
              <a:ext cx="2" cy="10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25 h 43"/>
                <a:gd name="T4" fmla="*/ 9 w 9"/>
                <a:gd name="T5" fmla="*/ 43 h 43"/>
                <a:gd name="T6" fmla="*/ 9 w 9"/>
                <a:gd name="T7" fmla="*/ 25 h 43"/>
                <a:gd name="T8" fmla="*/ 9 w 9"/>
                <a:gd name="T9" fmla="*/ 0 h 43"/>
                <a:gd name="T10" fmla="*/ 0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lnTo>
                    <a:pt x="0" y="25"/>
                  </a:lnTo>
                  <a:lnTo>
                    <a:pt x="9" y="43"/>
                  </a:lnTo>
                  <a:lnTo>
                    <a:pt x="9" y="2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483" y="3305"/>
              <a:ext cx="39" cy="26"/>
            </a:xfrm>
            <a:custGeom>
              <a:avLst/>
              <a:gdLst>
                <a:gd name="T0" fmla="*/ 9 w 159"/>
                <a:gd name="T1" fmla="*/ 0 h 101"/>
                <a:gd name="T2" fmla="*/ 9 w 159"/>
                <a:gd name="T3" fmla="*/ 25 h 101"/>
                <a:gd name="T4" fmla="*/ 9 w 159"/>
                <a:gd name="T5" fmla="*/ 33 h 101"/>
                <a:gd name="T6" fmla="*/ 0 w 159"/>
                <a:gd name="T7" fmla="*/ 50 h 101"/>
                <a:gd name="T8" fmla="*/ 0 w 159"/>
                <a:gd name="T9" fmla="*/ 58 h 101"/>
                <a:gd name="T10" fmla="*/ 9 w 159"/>
                <a:gd name="T11" fmla="*/ 67 h 101"/>
                <a:gd name="T12" fmla="*/ 9 w 159"/>
                <a:gd name="T13" fmla="*/ 76 h 101"/>
                <a:gd name="T14" fmla="*/ 25 w 159"/>
                <a:gd name="T15" fmla="*/ 76 h 101"/>
                <a:gd name="T16" fmla="*/ 43 w 159"/>
                <a:gd name="T17" fmla="*/ 76 h 101"/>
                <a:gd name="T18" fmla="*/ 100 w 159"/>
                <a:gd name="T19" fmla="*/ 83 h 101"/>
                <a:gd name="T20" fmla="*/ 151 w 159"/>
                <a:gd name="T21" fmla="*/ 101 h 101"/>
                <a:gd name="T22" fmla="*/ 159 w 159"/>
                <a:gd name="T23" fmla="*/ 92 h 101"/>
                <a:gd name="T24" fmla="*/ 159 w 159"/>
                <a:gd name="T25" fmla="*/ 83 h 101"/>
                <a:gd name="T26" fmla="*/ 151 w 159"/>
                <a:gd name="T27" fmla="*/ 83 h 101"/>
                <a:gd name="T28" fmla="*/ 59 w 159"/>
                <a:gd name="T29" fmla="*/ 67 h 101"/>
                <a:gd name="T30" fmla="*/ 9 w 159"/>
                <a:gd name="T31" fmla="*/ 58 h 101"/>
                <a:gd name="T32" fmla="*/ 9 w 159"/>
                <a:gd name="T33" fmla="*/ 50 h 101"/>
                <a:gd name="T34" fmla="*/ 25 w 159"/>
                <a:gd name="T35" fmla="*/ 25 h 101"/>
                <a:gd name="T36" fmla="*/ 18 w 159"/>
                <a:gd name="T37" fmla="*/ 8 h 101"/>
                <a:gd name="T38" fmla="*/ 18 w 159"/>
                <a:gd name="T39" fmla="*/ 0 h 101"/>
                <a:gd name="T40" fmla="*/ 9 w 159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01">
                  <a:moveTo>
                    <a:pt x="9" y="0"/>
                  </a:moveTo>
                  <a:lnTo>
                    <a:pt x="9" y="25"/>
                  </a:lnTo>
                  <a:lnTo>
                    <a:pt x="9" y="33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9" y="67"/>
                  </a:lnTo>
                  <a:lnTo>
                    <a:pt x="9" y="76"/>
                  </a:lnTo>
                  <a:lnTo>
                    <a:pt x="25" y="76"/>
                  </a:lnTo>
                  <a:lnTo>
                    <a:pt x="43" y="76"/>
                  </a:lnTo>
                  <a:lnTo>
                    <a:pt x="100" y="83"/>
                  </a:lnTo>
                  <a:lnTo>
                    <a:pt x="151" y="101"/>
                  </a:lnTo>
                  <a:lnTo>
                    <a:pt x="159" y="92"/>
                  </a:lnTo>
                  <a:lnTo>
                    <a:pt x="159" y="83"/>
                  </a:lnTo>
                  <a:lnTo>
                    <a:pt x="151" y="83"/>
                  </a:lnTo>
                  <a:lnTo>
                    <a:pt x="59" y="67"/>
                  </a:lnTo>
                  <a:lnTo>
                    <a:pt x="9" y="58"/>
                  </a:lnTo>
                  <a:lnTo>
                    <a:pt x="9" y="50"/>
                  </a:lnTo>
                  <a:lnTo>
                    <a:pt x="25" y="25"/>
                  </a:lnTo>
                  <a:lnTo>
                    <a:pt x="18" y="8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4" name="Freeform 130"/>
            <p:cNvSpPr>
              <a:spLocks noEditPoints="1"/>
            </p:cNvSpPr>
            <p:nvPr/>
          </p:nvSpPr>
          <p:spPr bwMode="auto">
            <a:xfrm>
              <a:off x="3522" y="3318"/>
              <a:ext cx="71" cy="27"/>
            </a:xfrm>
            <a:custGeom>
              <a:avLst/>
              <a:gdLst>
                <a:gd name="T0" fmla="*/ 284 w 284"/>
                <a:gd name="T1" fmla="*/ 101 h 108"/>
                <a:gd name="T2" fmla="*/ 8 w 284"/>
                <a:gd name="T3" fmla="*/ 76 h 108"/>
                <a:gd name="T4" fmla="*/ 8 w 284"/>
                <a:gd name="T5" fmla="*/ 0 h 108"/>
                <a:gd name="T6" fmla="*/ 0 w 284"/>
                <a:gd name="T7" fmla="*/ 8 h 108"/>
                <a:gd name="T8" fmla="*/ 284 w 284"/>
                <a:gd name="T9" fmla="*/ 33 h 108"/>
                <a:gd name="T10" fmla="*/ 284 w 284"/>
                <a:gd name="T11" fmla="*/ 26 h 108"/>
                <a:gd name="T12" fmla="*/ 284 w 284"/>
                <a:gd name="T13" fmla="*/ 108 h 108"/>
                <a:gd name="T14" fmla="*/ 284 w 284"/>
                <a:gd name="T15" fmla="*/ 101 h 108"/>
                <a:gd name="T16" fmla="*/ 284 w 284"/>
                <a:gd name="T17" fmla="*/ 26 h 108"/>
                <a:gd name="T18" fmla="*/ 8 w 284"/>
                <a:gd name="T19" fmla="*/ 0 h 108"/>
                <a:gd name="T20" fmla="*/ 0 w 284"/>
                <a:gd name="T21" fmla="*/ 0 h 108"/>
                <a:gd name="T22" fmla="*/ 0 w 284"/>
                <a:gd name="T23" fmla="*/ 76 h 108"/>
                <a:gd name="T24" fmla="*/ 0 w 284"/>
                <a:gd name="T25" fmla="*/ 83 h 108"/>
                <a:gd name="T26" fmla="*/ 284 w 284"/>
                <a:gd name="T27" fmla="*/ 108 h 108"/>
                <a:gd name="T28" fmla="*/ 284 w 284"/>
                <a:gd name="T29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108">
                  <a:moveTo>
                    <a:pt x="284" y="101"/>
                  </a:move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lnTo>
                    <a:pt x="284" y="33"/>
                  </a:lnTo>
                  <a:lnTo>
                    <a:pt x="284" y="26"/>
                  </a:lnTo>
                  <a:lnTo>
                    <a:pt x="284" y="108"/>
                  </a:lnTo>
                  <a:lnTo>
                    <a:pt x="284" y="101"/>
                  </a:lnTo>
                  <a:close/>
                  <a:moveTo>
                    <a:pt x="284" y="2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284" y="108"/>
                  </a:lnTo>
                  <a:lnTo>
                    <a:pt x="28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489" y="3312"/>
              <a:ext cx="33" cy="8"/>
            </a:xfrm>
            <a:custGeom>
              <a:avLst/>
              <a:gdLst>
                <a:gd name="T0" fmla="*/ 0 w 134"/>
                <a:gd name="T1" fmla="*/ 0 h 33"/>
                <a:gd name="T2" fmla="*/ 0 w 134"/>
                <a:gd name="T3" fmla="*/ 8 h 33"/>
                <a:gd name="T4" fmla="*/ 0 w 134"/>
                <a:gd name="T5" fmla="*/ 17 h 33"/>
                <a:gd name="T6" fmla="*/ 18 w 134"/>
                <a:gd name="T7" fmla="*/ 17 h 33"/>
                <a:gd name="T8" fmla="*/ 34 w 134"/>
                <a:gd name="T9" fmla="*/ 25 h 33"/>
                <a:gd name="T10" fmla="*/ 68 w 134"/>
                <a:gd name="T11" fmla="*/ 25 h 33"/>
                <a:gd name="T12" fmla="*/ 100 w 134"/>
                <a:gd name="T13" fmla="*/ 25 h 33"/>
                <a:gd name="T14" fmla="*/ 134 w 134"/>
                <a:gd name="T15" fmla="*/ 33 h 33"/>
                <a:gd name="T16" fmla="*/ 134 w 134"/>
                <a:gd name="T17" fmla="*/ 25 h 33"/>
                <a:gd name="T18" fmla="*/ 68 w 134"/>
                <a:gd name="T19" fmla="*/ 8 h 33"/>
                <a:gd name="T20" fmla="*/ 0 w 134"/>
                <a:gd name="T21" fmla="*/ 8 h 33"/>
                <a:gd name="T22" fmla="*/ 9 w 134"/>
                <a:gd name="T23" fmla="*/ 8 h 33"/>
                <a:gd name="T24" fmla="*/ 9 w 134"/>
                <a:gd name="T25" fmla="*/ 0 h 33"/>
                <a:gd name="T26" fmla="*/ 0 w 134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33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34" y="25"/>
                  </a:lnTo>
                  <a:lnTo>
                    <a:pt x="68" y="25"/>
                  </a:lnTo>
                  <a:lnTo>
                    <a:pt x="100" y="25"/>
                  </a:lnTo>
                  <a:lnTo>
                    <a:pt x="134" y="33"/>
                  </a:lnTo>
                  <a:lnTo>
                    <a:pt x="134" y="25"/>
                  </a:lnTo>
                  <a:lnTo>
                    <a:pt x="68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591" y="3335"/>
              <a:ext cx="61" cy="8"/>
            </a:xfrm>
            <a:custGeom>
              <a:avLst/>
              <a:gdLst>
                <a:gd name="T0" fmla="*/ 9 w 242"/>
                <a:gd name="T1" fmla="*/ 9 h 34"/>
                <a:gd name="T2" fmla="*/ 41 w 242"/>
                <a:gd name="T3" fmla="*/ 16 h 34"/>
                <a:gd name="T4" fmla="*/ 75 w 242"/>
                <a:gd name="T5" fmla="*/ 25 h 34"/>
                <a:gd name="T6" fmla="*/ 150 w 242"/>
                <a:gd name="T7" fmla="*/ 34 h 34"/>
                <a:gd name="T8" fmla="*/ 167 w 242"/>
                <a:gd name="T9" fmla="*/ 34 h 34"/>
                <a:gd name="T10" fmla="*/ 201 w 242"/>
                <a:gd name="T11" fmla="*/ 34 h 34"/>
                <a:gd name="T12" fmla="*/ 226 w 242"/>
                <a:gd name="T13" fmla="*/ 34 h 34"/>
                <a:gd name="T14" fmla="*/ 233 w 242"/>
                <a:gd name="T15" fmla="*/ 25 h 34"/>
                <a:gd name="T16" fmla="*/ 242 w 242"/>
                <a:gd name="T17" fmla="*/ 16 h 34"/>
                <a:gd name="T18" fmla="*/ 242 w 242"/>
                <a:gd name="T19" fmla="*/ 9 h 34"/>
                <a:gd name="T20" fmla="*/ 217 w 242"/>
                <a:gd name="T21" fmla="*/ 16 h 34"/>
                <a:gd name="T22" fmla="*/ 192 w 242"/>
                <a:gd name="T23" fmla="*/ 16 h 34"/>
                <a:gd name="T24" fmla="*/ 167 w 242"/>
                <a:gd name="T25" fmla="*/ 16 h 34"/>
                <a:gd name="T26" fmla="*/ 142 w 242"/>
                <a:gd name="T27" fmla="*/ 16 h 34"/>
                <a:gd name="T28" fmla="*/ 75 w 242"/>
                <a:gd name="T29" fmla="*/ 9 h 34"/>
                <a:gd name="T30" fmla="*/ 9 w 242"/>
                <a:gd name="T31" fmla="*/ 0 h 34"/>
                <a:gd name="T32" fmla="*/ 0 w 242"/>
                <a:gd name="T33" fmla="*/ 9 h 34"/>
                <a:gd name="T34" fmla="*/ 9 w 242"/>
                <a:gd name="T3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2" h="34">
                  <a:moveTo>
                    <a:pt x="9" y="9"/>
                  </a:moveTo>
                  <a:lnTo>
                    <a:pt x="41" y="16"/>
                  </a:lnTo>
                  <a:lnTo>
                    <a:pt x="75" y="25"/>
                  </a:lnTo>
                  <a:lnTo>
                    <a:pt x="150" y="34"/>
                  </a:lnTo>
                  <a:lnTo>
                    <a:pt x="167" y="34"/>
                  </a:lnTo>
                  <a:lnTo>
                    <a:pt x="201" y="34"/>
                  </a:lnTo>
                  <a:lnTo>
                    <a:pt x="226" y="34"/>
                  </a:lnTo>
                  <a:lnTo>
                    <a:pt x="233" y="25"/>
                  </a:lnTo>
                  <a:lnTo>
                    <a:pt x="242" y="16"/>
                  </a:lnTo>
                  <a:lnTo>
                    <a:pt x="242" y="9"/>
                  </a:lnTo>
                  <a:lnTo>
                    <a:pt x="217" y="16"/>
                  </a:lnTo>
                  <a:lnTo>
                    <a:pt x="192" y="16"/>
                  </a:lnTo>
                  <a:lnTo>
                    <a:pt x="167" y="16"/>
                  </a:lnTo>
                  <a:lnTo>
                    <a:pt x="142" y="16"/>
                  </a:lnTo>
                  <a:lnTo>
                    <a:pt x="75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593" y="3326"/>
              <a:ext cx="57" cy="7"/>
            </a:xfrm>
            <a:custGeom>
              <a:avLst/>
              <a:gdLst>
                <a:gd name="T0" fmla="*/ 7 w 224"/>
                <a:gd name="T1" fmla="*/ 18 h 25"/>
                <a:gd name="T2" fmla="*/ 25 w 224"/>
                <a:gd name="T3" fmla="*/ 18 h 25"/>
                <a:gd name="T4" fmla="*/ 50 w 224"/>
                <a:gd name="T5" fmla="*/ 18 h 25"/>
                <a:gd name="T6" fmla="*/ 116 w 224"/>
                <a:gd name="T7" fmla="*/ 25 h 25"/>
                <a:gd name="T8" fmla="*/ 166 w 224"/>
                <a:gd name="T9" fmla="*/ 25 h 25"/>
                <a:gd name="T10" fmla="*/ 217 w 224"/>
                <a:gd name="T11" fmla="*/ 25 h 25"/>
                <a:gd name="T12" fmla="*/ 224 w 224"/>
                <a:gd name="T13" fmla="*/ 25 h 25"/>
                <a:gd name="T14" fmla="*/ 217 w 224"/>
                <a:gd name="T15" fmla="*/ 25 h 25"/>
                <a:gd name="T16" fmla="*/ 217 w 224"/>
                <a:gd name="T17" fmla="*/ 18 h 25"/>
                <a:gd name="T18" fmla="*/ 166 w 224"/>
                <a:gd name="T19" fmla="*/ 18 h 25"/>
                <a:gd name="T20" fmla="*/ 116 w 224"/>
                <a:gd name="T21" fmla="*/ 18 h 25"/>
                <a:gd name="T22" fmla="*/ 59 w 224"/>
                <a:gd name="T23" fmla="*/ 9 h 25"/>
                <a:gd name="T24" fmla="*/ 32 w 224"/>
                <a:gd name="T25" fmla="*/ 9 h 25"/>
                <a:gd name="T26" fmla="*/ 16 w 224"/>
                <a:gd name="T27" fmla="*/ 9 h 25"/>
                <a:gd name="T28" fmla="*/ 7 w 224"/>
                <a:gd name="T29" fmla="*/ 0 h 25"/>
                <a:gd name="T30" fmla="*/ 0 w 224"/>
                <a:gd name="T31" fmla="*/ 0 h 25"/>
                <a:gd name="T32" fmla="*/ 0 w 224"/>
                <a:gd name="T33" fmla="*/ 9 h 25"/>
                <a:gd name="T34" fmla="*/ 0 w 224"/>
                <a:gd name="T35" fmla="*/ 18 h 25"/>
                <a:gd name="T36" fmla="*/ 7 w 224"/>
                <a:gd name="T3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" h="25">
                  <a:moveTo>
                    <a:pt x="7" y="18"/>
                  </a:moveTo>
                  <a:lnTo>
                    <a:pt x="25" y="18"/>
                  </a:lnTo>
                  <a:lnTo>
                    <a:pt x="50" y="18"/>
                  </a:lnTo>
                  <a:lnTo>
                    <a:pt x="116" y="25"/>
                  </a:lnTo>
                  <a:lnTo>
                    <a:pt x="166" y="25"/>
                  </a:lnTo>
                  <a:lnTo>
                    <a:pt x="217" y="25"/>
                  </a:lnTo>
                  <a:lnTo>
                    <a:pt x="224" y="25"/>
                  </a:lnTo>
                  <a:lnTo>
                    <a:pt x="217" y="25"/>
                  </a:lnTo>
                  <a:lnTo>
                    <a:pt x="217" y="18"/>
                  </a:lnTo>
                  <a:lnTo>
                    <a:pt x="166" y="18"/>
                  </a:lnTo>
                  <a:lnTo>
                    <a:pt x="116" y="18"/>
                  </a:lnTo>
                  <a:lnTo>
                    <a:pt x="59" y="9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646" y="3295"/>
              <a:ext cx="87" cy="48"/>
            </a:xfrm>
            <a:custGeom>
              <a:avLst/>
              <a:gdLst>
                <a:gd name="T0" fmla="*/ 25 w 350"/>
                <a:gd name="T1" fmla="*/ 192 h 192"/>
                <a:gd name="T2" fmla="*/ 50 w 350"/>
                <a:gd name="T3" fmla="*/ 192 h 192"/>
                <a:gd name="T4" fmla="*/ 75 w 350"/>
                <a:gd name="T5" fmla="*/ 174 h 192"/>
                <a:gd name="T6" fmla="*/ 84 w 350"/>
                <a:gd name="T7" fmla="*/ 158 h 192"/>
                <a:gd name="T8" fmla="*/ 84 w 350"/>
                <a:gd name="T9" fmla="*/ 124 h 192"/>
                <a:gd name="T10" fmla="*/ 109 w 350"/>
                <a:gd name="T11" fmla="*/ 83 h 192"/>
                <a:gd name="T12" fmla="*/ 134 w 350"/>
                <a:gd name="T13" fmla="*/ 49 h 192"/>
                <a:gd name="T14" fmla="*/ 167 w 350"/>
                <a:gd name="T15" fmla="*/ 24 h 192"/>
                <a:gd name="T16" fmla="*/ 208 w 350"/>
                <a:gd name="T17" fmla="*/ 8 h 192"/>
                <a:gd name="T18" fmla="*/ 251 w 350"/>
                <a:gd name="T19" fmla="*/ 24 h 192"/>
                <a:gd name="T20" fmla="*/ 283 w 350"/>
                <a:gd name="T21" fmla="*/ 49 h 192"/>
                <a:gd name="T22" fmla="*/ 301 w 350"/>
                <a:gd name="T23" fmla="*/ 91 h 192"/>
                <a:gd name="T24" fmla="*/ 308 w 350"/>
                <a:gd name="T25" fmla="*/ 117 h 192"/>
                <a:gd name="T26" fmla="*/ 317 w 350"/>
                <a:gd name="T27" fmla="*/ 167 h 192"/>
                <a:gd name="T28" fmla="*/ 334 w 350"/>
                <a:gd name="T29" fmla="*/ 183 h 192"/>
                <a:gd name="T30" fmla="*/ 350 w 350"/>
                <a:gd name="T31" fmla="*/ 183 h 192"/>
                <a:gd name="T32" fmla="*/ 342 w 350"/>
                <a:gd name="T33" fmla="*/ 174 h 192"/>
                <a:gd name="T34" fmla="*/ 326 w 350"/>
                <a:gd name="T35" fmla="*/ 167 h 192"/>
                <a:gd name="T36" fmla="*/ 317 w 350"/>
                <a:gd name="T37" fmla="*/ 108 h 192"/>
                <a:gd name="T38" fmla="*/ 308 w 350"/>
                <a:gd name="T39" fmla="*/ 74 h 192"/>
                <a:gd name="T40" fmla="*/ 283 w 350"/>
                <a:gd name="T41" fmla="*/ 41 h 192"/>
                <a:gd name="T42" fmla="*/ 267 w 350"/>
                <a:gd name="T43" fmla="*/ 24 h 192"/>
                <a:gd name="T44" fmla="*/ 242 w 350"/>
                <a:gd name="T45" fmla="*/ 8 h 192"/>
                <a:gd name="T46" fmla="*/ 208 w 350"/>
                <a:gd name="T47" fmla="*/ 0 h 192"/>
                <a:gd name="T48" fmla="*/ 183 w 350"/>
                <a:gd name="T49" fmla="*/ 8 h 192"/>
                <a:gd name="T50" fmla="*/ 150 w 350"/>
                <a:gd name="T51" fmla="*/ 16 h 192"/>
                <a:gd name="T52" fmla="*/ 125 w 350"/>
                <a:gd name="T53" fmla="*/ 41 h 192"/>
                <a:gd name="T54" fmla="*/ 84 w 350"/>
                <a:gd name="T55" fmla="*/ 99 h 192"/>
                <a:gd name="T56" fmla="*/ 75 w 350"/>
                <a:gd name="T57" fmla="*/ 124 h 192"/>
                <a:gd name="T58" fmla="*/ 66 w 350"/>
                <a:gd name="T59" fmla="*/ 167 h 192"/>
                <a:gd name="T60" fmla="*/ 41 w 350"/>
                <a:gd name="T61" fmla="*/ 183 h 192"/>
                <a:gd name="T62" fmla="*/ 0 w 350"/>
                <a:gd name="T63" fmla="*/ 18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192">
                  <a:moveTo>
                    <a:pt x="0" y="192"/>
                  </a:moveTo>
                  <a:lnTo>
                    <a:pt x="25" y="192"/>
                  </a:lnTo>
                  <a:lnTo>
                    <a:pt x="41" y="192"/>
                  </a:lnTo>
                  <a:lnTo>
                    <a:pt x="50" y="192"/>
                  </a:lnTo>
                  <a:lnTo>
                    <a:pt x="59" y="183"/>
                  </a:lnTo>
                  <a:lnTo>
                    <a:pt x="75" y="174"/>
                  </a:lnTo>
                  <a:lnTo>
                    <a:pt x="75" y="167"/>
                  </a:lnTo>
                  <a:lnTo>
                    <a:pt x="84" y="158"/>
                  </a:lnTo>
                  <a:lnTo>
                    <a:pt x="84" y="149"/>
                  </a:lnTo>
                  <a:lnTo>
                    <a:pt x="84" y="124"/>
                  </a:lnTo>
                  <a:lnTo>
                    <a:pt x="92" y="99"/>
                  </a:lnTo>
                  <a:lnTo>
                    <a:pt x="109" y="83"/>
                  </a:lnTo>
                  <a:lnTo>
                    <a:pt x="117" y="66"/>
                  </a:lnTo>
                  <a:lnTo>
                    <a:pt x="134" y="49"/>
                  </a:lnTo>
                  <a:lnTo>
                    <a:pt x="150" y="33"/>
                  </a:lnTo>
                  <a:lnTo>
                    <a:pt x="167" y="24"/>
                  </a:lnTo>
                  <a:lnTo>
                    <a:pt x="192" y="16"/>
                  </a:lnTo>
                  <a:lnTo>
                    <a:pt x="208" y="8"/>
                  </a:lnTo>
                  <a:lnTo>
                    <a:pt x="226" y="16"/>
                  </a:lnTo>
                  <a:lnTo>
                    <a:pt x="251" y="24"/>
                  </a:lnTo>
                  <a:lnTo>
                    <a:pt x="258" y="33"/>
                  </a:lnTo>
                  <a:lnTo>
                    <a:pt x="283" y="49"/>
                  </a:lnTo>
                  <a:lnTo>
                    <a:pt x="292" y="66"/>
                  </a:lnTo>
                  <a:lnTo>
                    <a:pt x="301" y="91"/>
                  </a:lnTo>
                  <a:lnTo>
                    <a:pt x="301" y="99"/>
                  </a:lnTo>
                  <a:lnTo>
                    <a:pt x="308" y="117"/>
                  </a:lnTo>
                  <a:lnTo>
                    <a:pt x="308" y="149"/>
                  </a:lnTo>
                  <a:lnTo>
                    <a:pt x="317" y="167"/>
                  </a:lnTo>
                  <a:lnTo>
                    <a:pt x="326" y="174"/>
                  </a:lnTo>
                  <a:lnTo>
                    <a:pt x="334" y="183"/>
                  </a:lnTo>
                  <a:lnTo>
                    <a:pt x="342" y="183"/>
                  </a:lnTo>
                  <a:lnTo>
                    <a:pt x="350" y="183"/>
                  </a:lnTo>
                  <a:lnTo>
                    <a:pt x="350" y="174"/>
                  </a:lnTo>
                  <a:lnTo>
                    <a:pt x="342" y="174"/>
                  </a:lnTo>
                  <a:lnTo>
                    <a:pt x="334" y="167"/>
                  </a:lnTo>
                  <a:lnTo>
                    <a:pt x="326" y="167"/>
                  </a:lnTo>
                  <a:lnTo>
                    <a:pt x="326" y="149"/>
                  </a:lnTo>
                  <a:lnTo>
                    <a:pt x="317" y="108"/>
                  </a:lnTo>
                  <a:lnTo>
                    <a:pt x="308" y="91"/>
                  </a:lnTo>
                  <a:lnTo>
                    <a:pt x="308" y="74"/>
                  </a:lnTo>
                  <a:lnTo>
                    <a:pt x="301" y="58"/>
                  </a:lnTo>
                  <a:lnTo>
                    <a:pt x="283" y="41"/>
                  </a:lnTo>
                  <a:lnTo>
                    <a:pt x="276" y="33"/>
                  </a:lnTo>
                  <a:lnTo>
                    <a:pt x="267" y="24"/>
                  </a:lnTo>
                  <a:lnTo>
                    <a:pt x="251" y="16"/>
                  </a:lnTo>
                  <a:lnTo>
                    <a:pt x="242" y="8"/>
                  </a:lnTo>
                  <a:lnTo>
                    <a:pt x="226" y="8"/>
                  </a:lnTo>
                  <a:lnTo>
                    <a:pt x="208" y="0"/>
                  </a:lnTo>
                  <a:lnTo>
                    <a:pt x="192" y="0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0" y="16"/>
                  </a:lnTo>
                  <a:lnTo>
                    <a:pt x="142" y="24"/>
                  </a:lnTo>
                  <a:lnTo>
                    <a:pt x="125" y="41"/>
                  </a:lnTo>
                  <a:lnTo>
                    <a:pt x="100" y="66"/>
                  </a:lnTo>
                  <a:lnTo>
                    <a:pt x="84" y="99"/>
                  </a:lnTo>
                  <a:lnTo>
                    <a:pt x="84" y="117"/>
                  </a:lnTo>
                  <a:lnTo>
                    <a:pt x="75" y="124"/>
                  </a:lnTo>
                  <a:lnTo>
                    <a:pt x="75" y="158"/>
                  </a:lnTo>
                  <a:lnTo>
                    <a:pt x="66" y="167"/>
                  </a:lnTo>
                  <a:lnTo>
                    <a:pt x="59" y="174"/>
                  </a:lnTo>
                  <a:lnTo>
                    <a:pt x="41" y="183"/>
                  </a:lnTo>
                  <a:lnTo>
                    <a:pt x="34" y="183"/>
                  </a:lnTo>
                  <a:lnTo>
                    <a:pt x="0" y="183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731" y="3314"/>
              <a:ext cx="119" cy="27"/>
            </a:xfrm>
            <a:custGeom>
              <a:avLst/>
              <a:gdLst>
                <a:gd name="T0" fmla="*/ 8 w 476"/>
                <a:gd name="T1" fmla="*/ 109 h 109"/>
                <a:gd name="T2" fmla="*/ 33 w 476"/>
                <a:gd name="T3" fmla="*/ 100 h 109"/>
                <a:gd name="T4" fmla="*/ 50 w 476"/>
                <a:gd name="T5" fmla="*/ 100 h 109"/>
                <a:gd name="T6" fmla="*/ 92 w 476"/>
                <a:gd name="T7" fmla="*/ 93 h 109"/>
                <a:gd name="T8" fmla="*/ 242 w 476"/>
                <a:gd name="T9" fmla="*/ 59 h 109"/>
                <a:gd name="T10" fmla="*/ 359 w 476"/>
                <a:gd name="T11" fmla="*/ 34 h 109"/>
                <a:gd name="T12" fmla="*/ 476 w 476"/>
                <a:gd name="T13" fmla="*/ 9 h 109"/>
                <a:gd name="T14" fmla="*/ 476 w 476"/>
                <a:gd name="T15" fmla="*/ 0 h 109"/>
                <a:gd name="T16" fmla="*/ 359 w 476"/>
                <a:gd name="T17" fmla="*/ 25 h 109"/>
                <a:gd name="T18" fmla="*/ 242 w 476"/>
                <a:gd name="T19" fmla="*/ 50 h 109"/>
                <a:gd name="T20" fmla="*/ 92 w 476"/>
                <a:gd name="T21" fmla="*/ 84 h 109"/>
                <a:gd name="T22" fmla="*/ 50 w 476"/>
                <a:gd name="T23" fmla="*/ 93 h 109"/>
                <a:gd name="T24" fmla="*/ 33 w 476"/>
                <a:gd name="T25" fmla="*/ 93 h 109"/>
                <a:gd name="T26" fmla="*/ 8 w 476"/>
                <a:gd name="T27" fmla="*/ 100 h 109"/>
                <a:gd name="T28" fmla="*/ 0 w 476"/>
                <a:gd name="T29" fmla="*/ 100 h 109"/>
                <a:gd name="T30" fmla="*/ 8 w 476"/>
                <a:gd name="T3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6" h="109">
                  <a:moveTo>
                    <a:pt x="8" y="109"/>
                  </a:moveTo>
                  <a:lnTo>
                    <a:pt x="33" y="100"/>
                  </a:lnTo>
                  <a:lnTo>
                    <a:pt x="50" y="100"/>
                  </a:lnTo>
                  <a:lnTo>
                    <a:pt x="92" y="93"/>
                  </a:lnTo>
                  <a:lnTo>
                    <a:pt x="242" y="59"/>
                  </a:lnTo>
                  <a:lnTo>
                    <a:pt x="359" y="34"/>
                  </a:lnTo>
                  <a:lnTo>
                    <a:pt x="476" y="9"/>
                  </a:lnTo>
                  <a:lnTo>
                    <a:pt x="476" y="0"/>
                  </a:lnTo>
                  <a:lnTo>
                    <a:pt x="359" y="25"/>
                  </a:lnTo>
                  <a:lnTo>
                    <a:pt x="242" y="50"/>
                  </a:lnTo>
                  <a:lnTo>
                    <a:pt x="92" y="84"/>
                  </a:lnTo>
                  <a:lnTo>
                    <a:pt x="50" y="93"/>
                  </a:lnTo>
                  <a:lnTo>
                    <a:pt x="33" y="93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8" y="109"/>
                  </a:lnTo>
                  <a:close/>
                </a:path>
              </a:pathLst>
            </a:custGeom>
            <a:solidFill>
              <a:srgbClr val="82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731" y="3324"/>
              <a:ext cx="119" cy="25"/>
            </a:xfrm>
            <a:custGeom>
              <a:avLst/>
              <a:gdLst>
                <a:gd name="T0" fmla="*/ 8 w 476"/>
                <a:gd name="T1" fmla="*/ 99 h 99"/>
                <a:gd name="T2" fmla="*/ 33 w 476"/>
                <a:gd name="T3" fmla="*/ 99 h 99"/>
                <a:gd name="T4" fmla="*/ 50 w 476"/>
                <a:gd name="T5" fmla="*/ 91 h 99"/>
                <a:gd name="T6" fmla="*/ 92 w 476"/>
                <a:gd name="T7" fmla="*/ 82 h 99"/>
                <a:gd name="T8" fmla="*/ 242 w 476"/>
                <a:gd name="T9" fmla="*/ 57 h 99"/>
                <a:gd name="T10" fmla="*/ 359 w 476"/>
                <a:gd name="T11" fmla="*/ 32 h 99"/>
                <a:gd name="T12" fmla="*/ 476 w 476"/>
                <a:gd name="T13" fmla="*/ 7 h 99"/>
                <a:gd name="T14" fmla="*/ 476 w 476"/>
                <a:gd name="T15" fmla="*/ 0 h 99"/>
                <a:gd name="T16" fmla="*/ 359 w 476"/>
                <a:gd name="T17" fmla="*/ 16 h 99"/>
                <a:gd name="T18" fmla="*/ 242 w 476"/>
                <a:gd name="T19" fmla="*/ 41 h 99"/>
                <a:gd name="T20" fmla="*/ 92 w 476"/>
                <a:gd name="T21" fmla="*/ 75 h 99"/>
                <a:gd name="T22" fmla="*/ 50 w 476"/>
                <a:gd name="T23" fmla="*/ 82 h 99"/>
                <a:gd name="T24" fmla="*/ 25 w 476"/>
                <a:gd name="T25" fmla="*/ 91 h 99"/>
                <a:gd name="T26" fmla="*/ 8 w 476"/>
                <a:gd name="T27" fmla="*/ 91 h 99"/>
                <a:gd name="T28" fmla="*/ 0 w 476"/>
                <a:gd name="T29" fmla="*/ 91 h 99"/>
                <a:gd name="T30" fmla="*/ 0 w 476"/>
                <a:gd name="T31" fmla="*/ 99 h 99"/>
                <a:gd name="T32" fmla="*/ 8 w 476"/>
                <a:gd name="T3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99">
                  <a:moveTo>
                    <a:pt x="8" y="99"/>
                  </a:moveTo>
                  <a:lnTo>
                    <a:pt x="33" y="99"/>
                  </a:lnTo>
                  <a:lnTo>
                    <a:pt x="50" y="91"/>
                  </a:lnTo>
                  <a:lnTo>
                    <a:pt x="92" y="82"/>
                  </a:lnTo>
                  <a:lnTo>
                    <a:pt x="242" y="57"/>
                  </a:lnTo>
                  <a:lnTo>
                    <a:pt x="359" y="32"/>
                  </a:lnTo>
                  <a:lnTo>
                    <a:pt x="476" y="7"/>
                  </a:lnTo>
                  <a:lnTo>
                    <a:pt x="476" y="0"/>
                  </a:lnTo>
                  <a:lnTo>
                    <a:pt x="359" y="16"/>
                  </a:lnTo>
                  <a:lnTo>
                    <a:pt x="242" y="41"/>
                  </a:lnTo>
                  <a:lnTo>
                    <a:pt x="92" y="75"/>
                  </a:lnTo>
                  <a:lnTo>
                    <a:pt x="50" y="82"/>
                  </a:lnTo>
                  <a:lnTo>
                    <a:pt x="25" y="91"/>
                  </a:lnTo>
                  <a:lnTo>
                    <a:pt x="8" y="91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8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848" y="3272"/>
              <a:ext cx="39" cy="54"/>
            </a:xfrm>
            <a:custGeom>
              <a:avLst/>
              <a:gdLst>
                <a:gd name="T0" fmla="*/ 9 w 159"/>
                <a:gd name="T1" fmla="*/ 217 h 217"/>
                <a:gd name="T2" fmla="*/ 16 w 159"/>
                <a:gd name="T3" fmla="*/ 210 h 217"/>
                <a:gd name="T4" fmla="*/ 16 w 159"/>
                <a:gd name="T5" fmla="*/ 201 h 217"/>
                <a:gd name="T6" fmla="*/ 16 w 159"/>
                <a:gd name="T7" fmla="*/ 192 h 217"/>
                <a:gd name="T8" fmla="*/ 16 w 159"/>
                <a:gd name="T9" fmla="*/ 176 h 217"/>
                <a:gd name="T10" fmla="*/ 9 w 159"/>
                <a:gd name="T11" fmla="*/ 167 h 217"/>
                <a:gd name="T12" fmla="*/ 16 w 159"/>
                <a:gd name="T13" fmla="*/ 134 h 217"/>
                <a:gd name="T14" fmla="*/ 25 w 159"/>
                <a:gd name="T15" fmla="*/ 109 h 217"/>
                <a:gd name="T16" fmla="*/ 34 w 159"/>
                <a:gd name="T17" fmla="*/ 84 h 217"/>
                <a:gd name="T18" fmla="*/ 41 w 159"/>
                <a:gd name="T19" fmla="*/ 59 h 217"/>
                <a:gd name="T20" fmla="*/ 50 w 159"/>
                <a:gd name="T21" fmla="*/ 43 h 217"/>
                <a:gd name="T22" fmla="*/ 59 w 159"/>
                <a:gd name="T23" fmla="*/ 34 h 217"/>
                <a:gd name="T24" fmla="*/ 75 w 159"/>
                <a:gd name="T25" fmla="*/ 25 h 217"/>
                <a:gd name="T26" fmla="*/ 84 w 159"/>
                <a:gd name="T27" fmla="*/ 18 h 217"/>
                <a:gd name="T28" fmla="*/ 91 w 159"/>
                <a:gd name="T29" fmla="*/ 18 h 217"/>
                <a:gd name="T30" fmla="*/ 109 w 159"/>
                <a:gd name="T31" fmla="*/ 18 h 217"/>
                <a:gd name="T32" fmla="*/ 125 w 159"/>
                <a:gd name="T33" fmla="*/ 18 h 217"/>
                <a:gd name="T34" fmla="*/ 134 w 159"/>
                <a:gd name="T35" fmla="*/ 34 h 217"/>
                <a:gd name="T36" fmla="*/ 142 w 159"/>
                <a:gd name="T37" fmla="*/ 43 h 217"/>
                <a:gd name="T38" fmla="*/ 142 w 159"/>
                <a:gd name="T39" fmla="*/ 50 h 217"/>
                <a:gd name="T40" fmla="*/ 142 w 159"/>
                <a:gd name="T41" fmla="*/ 75 h 217"/>
                <a:gd name="T42" fmla="*/ 150 w 159"/>
                <a:gd name="T43" fmla="*/ 117 h 217"/>
                <a:gd name="T44" fmla="*/ 159 w 159"/>
                <a:gd name="T45" fmla="*/ 117 h 217"/>
                <a:gd name="T46" fmla="*/ 159 w 159"/>
                <a:gd name="T47" fmla="*/ 93 h 217"/>
                <a:gd name="T48" fmla="*/ 159 w 159"/>
                <a:gd name="T49" fmla="*/ 68 h 217"/>
                <a:gd name="T50" fmla="*/ 150 w 159"/>
                <a:gd name="T51" fmla="*/ 50 h 217"/>
                <a:gd name="T52" fmla="*/ 142 w 159"/>
                <a:gd name="T53" fmla="*/ 25 h 217"/>
                <a:gd name="T54" fmla="*/ 134 w 159"/>
                <a:gd name="T55" fmla="*/ 18 h 217"/>
                <a:gd name="T56" fmla="*/ 125 w 159"/>
                <a:gd name="T57" fmla="*/ 9 h 217"/>
                <a:gd name="T58" fmla="*/ 116 w 159"/>
                <a:gd name="T59" fmla="*/ 0 h 217"/>
                <a:gd name="T60" fmla="*/ 109 w 159"/>
                <a:gd name="T61" fmla="*/ 0 h 217"/>
                <a:gd name="T62" fmla="*/ 91 w 159"/>
                <a:gd name="T63" fmla="*/ 0 h 217"/>
                <a:gd name="T64" fmla="*/ 84 w 159"/>
                <a:gd name="T65" fmla="*/ 0 h 217"/>
                <a:gd name="T66" fmla="*/ 75 w 159"/>
                <a:gd name="T67" fmla="*/ 9 h 217"/>
                <a:gd name="T68" fmla="*/ 59 w 159"/>
                <a:gd name="T69" fmla="*/ 18 h 217"/>
                <a:gd name="T70" fmla="*/ 50 w 159"/>
                <a:gd name="T71" fmla="*/ 25 h 217"/>
                <a:gd name="T72" fmla="*/ 34 w 159"/>
                <a:gd name="T73" fmla="*/ 50 h 217"/>
                <a:gd name="T74" fmla="*/ 25 w 159"/>
                <a:gd name="T75" fmla="*/ 75 h 217"/>
                <a:gd name="T76" fmla="*/ 16 w 159"/>
                <a:gd name="T77" fmla="*/ 101 h 217"/>
                <a:gd name="T78" fmla="*/ 9 w 159"/>
                <a:gd name="T79" fmla="*/ 126 h 217"/>
                <a:gd name="T80" fmla="*/ 0 w 159"/>
                <a:gd name="T81" fmla="*/ 159 h 217"/>
                <a:gd name="T82" fmla="*/ 9 w 159"/>
                <a:gd name="T83" fmla="*/ 167 h 217"/>
                <a:gd name="T84" fmla="*/ 9 w 159"/>
                <a:gd name="T85" fmla="*/ 184 h 217"/>
                <a:gd name="T86" fmla="*/ 9 w 159"/>
                <a:gd name="T87" fmla="*/ 192 h 217"/>
                <a:gd name="T88" fmla="*/ 9 w 159"/>
                <a:gd name="T89" fmla="*/ 210 h 217"/>
                <a:gd name="T90" fmla="*/ 9 w 159"/>
                <a:gd name="T9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217">
                  <a:moveTo>
                    <a:pt x="9" y="217"/>
                  </a:moveTo>
                  <a:lnTo>
                    <a:pt x="16" y="210"/>
                  </a:lnTo>
                  <a:lnTo>
                    <a:pt x="16" y="201"/>
                  </a:lnTo>
                  <a:lnTo>
                    <a:pt x="16" y="192"/>
                  </a:lnTo>
                  <a:lnTo>
                    <a:pt x="16" y="176"/>
                  </a:lnTo>
                  <a:lnTo>
                    <a:pt x="9" y="167"/>
                  </a:lnTo>
                  <a:lnTo>
                    <a:pt x="16" y="134"/>
                  </a:lnTo>
                  <a:lnTo>
                    <a:pt x="25" y="109"/>
                  </a:lnTo>
                  <a:lnTo>
                    <a:pt x="34" y="84"/>
                  </a:lnTo>
                  <a:lnTo>
                    <a:pt x="41" y="59"/>
                  </a:lnTo>
                  <a:lnTo>
                    <a:pt x="50" y="43"/>
                  </a:lnTo>
                  <a:lnTo>
                    <a:pt x="59" y="34"/>
                  </a:lnTo>
                  <a:lnTo>
                    <a:pt x="75" y="25"/>
                  </a:lnTo>
                  <a:lnTo>
                    <a:pt x="84" y="18"/>
                  </a:lnTo>
                  <a:lnTo>
                    <a:pt x="91" y="18"/>
                  </a:lnTo>
                  <a:lnTo>
                    <a:pt x="109" y="18"/>
                  </a:lnTo>
                  <a:lnTo>
                    <a:pt x="125" y="18"/>
                  </a:lnTo>
                  <a:lnTo>
                    <a:pt x="134" y="34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42" y="75"/>
                  </a:lnTo>
                  <a:lnTo>
                    <a:pt x="150" y="117"/>
                  </a:lnTo>
                  <a:lnTo>
                    <a:pt x="159" y="117"/>
                  </a:lnTo>
                  <a:lnTo>
                    <a:pt x="159" y="93"/>
                  </a:lnTo>
                  <a:lnTo>
                    <a:pt x="159" y="68"/>
                  </a:lnTo>
                  <a:lnTo>
                    <a:pt x="150" y="50"/>
                  </a:lnTo>
                  <a:lnTo>
                    <a:pt x="142" y="25"/>
                  </a:lnTo>
                  <a:lnTo>
                    <a:pt x="134" y="18"/>
                  </a:lnTo>
                  <a:lnTo>
                    <a:pt x="125" y="9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9"/>
                  </a:lnTo>
                  <a:lnTo>
                    <a:pt x="59" y="18"/>
                  </a:lnTo>
                  <a:lnTo>
                    <a:pt x="50" y="25"/>
                  </a:lnTo>
                  <a:lnTo>
                    <a:pt x="34" y="50"/>
                  </a:lnTo>
                  <a:lnTo>
                    <a:pt x="25" y="75"/>
                  </a:lnTo>
                  <a:lnTo>
                    <a:pt x="16" y="101"/>
                  </a:lnTo>
                  <a:lnTo>
                    <a:pt x="9" y="126"/>
                  </a:lnTo>
                  <a:lnTo>
                    <a:pt x="0" y="159"/>
                  </a:lnTo>
                  <a:lnTo>
                    <a:pt x="9" y="167"/>
                  </a:lnTo>
                  <a:lnTo>
                    <a:pt x="9" y="184"/>
                  </a:lnTo>
                  <a:lnTo>
                    <a:pt x="9" y="192"/>
                  </a:lnTo>
                  <a:lnTo>
                    <a:pt x="9" y="210"/>
                  </a:lnTo>
                  <a:lnTo>
                    <a:pt x="9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846" y="3172"/>
              <a:ext cx="45" cy="133"/>
            </a:xfrm>
            <a:custGeom>
              <a:avLst/>
              <a:gdLst>
                <a:gd name="T0" fmla="*/ 8 w 183"/>
                <a:gd name="T1" fmla="*/ 9 h 534"/>
                <a:gd name="T2" fmla="*/ 8 w 183"/>
                <a:gd name="T3" fmla="*/ 18 h 534"/>
                <a:gd name="T4" fmla="*/ 17 w 183"/>
                <a:gd name="T5" fmla="*/ 18 h 534"/>
                <a:gd name="T6" fmla="*/ 17 w 183"/>
                <a:gd name="T7" fmla="*/ 34 h 534"/>
                <a:gd name="T8" fmla="*/ 24 w 183"/>
                <a:gd name="T9" fmla="*/ 59 h 534"/>
                <a:gd name="T10" fmla="*/ 33 w 183"/>
                <a:gd name="T11" fmla="*/ 100 h 534"/>
                <a:gd name="T12" fmla="*/ 42 w 183"/>
                <a:gd name="T13" fmla="*/ 142 h 534"/>
                <a:gd name="T14" fmla="*/ 49 w 183"/>
                <a:gd name="T15" fmla="*/ 176 h 534"/>
                <a:gd name="T16" fmla="*/ 67 w 183"/>
                <a:gd name="T17" fmla="*/ 201 h 534"/>
                <a:gd name="T18" fmla="*/ 74 w 183"/>
                <a:gd name="T19" fmla="*/ 217 h 534"/>
                <a:gd name="T20" fmla="*/ 83 w 183"/>
                <a:gd name="T21" fmla="*/ 226 h 534"/>
                <a:gd name="T22" fmla="*/ 99 w 183"/>
                <a:gd name="T23" fmla="*/ 251 h 534"/>
                <a:gd name="T24" fmla="*/ 117 w 183"/>
                <a:gd name="T25" fmla="*/ 259 h 534"/>
                <a:gd name="T26" fmla="*/ 124 w 183"/>
                <a:gd name="T27" fmla="*/ 276 h 534"/>
                <a:gd name="T28" fmla="*/ 142 w 183"/>
                <a:gd name="T29" fmla="*/ 309 h 534"/>
                <a:gd name="T30" fmla="*/ 158 w 183"/>
                <a:gd name="T31" fmla="*/ 350 h 534"/>
                <a:gd name="T32" fmla="*/ 167 w 183"/>
                <a:gd name="T33" fmla="*/ 384 h 534"/>
                <a:gd name="T34" fmla="*/ 175 w 183"/>
                <a:gd name="T35" fmla="*/ 418 h 534"/>
                <a:gd name="T36" fmla="*/ 175 w 183"/>
                <a:gd name="T37" fmla="*/ 459 h 534"/>
                <a:gd name="T38" fmla="*/ 167 w 183"/>
                <a:gd name="T39" fmla="*/ 493 h 534"/>
                <a:gd name="T40" fmla="*/ 158 w 183"/>
                <a:gd name="T41" fmla="*/ 526 h 534"/>
                <a:gd name="T42" fmla="*/ 158 w 183"/>
                <a:gd name="T43" fmla="*/ 534 h 534"/>
                <a:gd name="T44" fmla="*/ 167 w 183"/>
                <a:gd name="T45" fmla="*/ 534 h 534"/>
                <a:gd name="T46" fmla="*/ 183 w 183"/>
                <a:gd name="T47" fmla="*/ 501 h 534"/>
                <a:gd name="T48" fmla="*/ 183 w 183"/>
                <a:gd name="T49" fmla="*/ 468 h 534"/>
                <a:gd name="T50" fmla="*/ 183 w 183"/>
                <a:gd name="T51" fmla="*/ 425 h 534"/>
                <a:gd name="T52" fmla="*/ 183 w 183"/>
                <a:gd name="T53" fmla="*/ 393 h 534"/>
                <a:gd name="T54" fmla="*/ 175 w 183"/>
                <a:gd name="T55" fmla="*/ 359 h 534"/>
                <a:gd name="T56" fmla="*/ 167 w 183"/>
                <a:gd name="T57" fmla="*/ 325 h 534"/>
                <a:gd name="T58" fmla="*/ 150 w 183"/>
                <a:gd name="T59" fmla="*/ 292 h 534"/>
                <a:gd name="T60" fmla="*/ 133 w 183"/>
                <a:gd name="T61" fmla="*/ 259 h 534"/>
                <a:gd name="T62" fmla="*/ 117 w 183"/>
                <a:gd name="T63" fmla="*/ 251 h 534"/>
                <a:gd name="T64" fmla="*/ 99 w 183"/>
                <a:gd name="T65" fmla="*/ 233 h 534"/>
                <a:gd name="T66" fmla="*/ 92 w 183"/>
                <a:gd name="T67" fmla="*/ 226 h 534"/>
                <a:gd name="T68" fmla="*/ 83 w 183"/>
                <a:gd name="T69" fmla="*/ 208 h 534"/>
                <a:gd name="T70" fmla="*/ 67 w 183"/>
                <a:gd name="T71" fmla="*/ 167 h 534"/>
                <a:gd name="T72" fmla="*/ 49 w 183"/>
                <a:gd name="T73" fmla="*/ 126 h 534"/>
                <a:gd name="T74" fmla="*/ 33 w 183"/>
                <a:gd name="T75" fmla="*/ 59 h 534"/>
                <a:gd name="T76" fmla="*/ 24 w 183"/>
                <a:gd name="T77" fmla="*/ 34 h 534"/>
                <a:gd name="T78" fmla="*/ 17 w 183"/>
                <a:gd name="T79" fmla="*/ 9 h 534"/>
                <a:gd name="T80" fmla="*/ 8 w 183"/>
                <a:gd name="T81" fmla="*/ 0 h 534"/>
                <a:gd name="T82" fmla="*/ 0 w 183"/>
                <a:gd name="T83" fmla="*/ 9 h 534"/>
                <a:gd name="T84" fmla="*/ 8 w 183"/>
                <a:gd name="T85" fmla="*/ 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534">
                  <a:moveTo>
                    <a:pt x="8" y="9"/>
                  </a:moveTo>
                  <a:lnTo>
                    <a:pt x="8" y="18"/>
                  </a:lnTo>
                  <a:lnTo>
                    <a:pt x="17" y="18"/>
                  </a:lnTo>
                  <a:lnTo>
                    <a:pt x="17" y="34"/>
                  </a:lnTo>
                  <a:lnTo>
                    <a:pt x="24" y="59"/>
                  </a:lnTo>
                  <a:lnTo>
                    <a:pt x="33" y="100"/>
                  </a:lnTo>
                  <a:lnTo>
                    <a:pt x="42" y="142"/>
                  </a:lnTo>
                  <a:lnTo>
                    <a:pt x="49" y="176"/>
                  </a:lnTo>
                  <a:lnTo>
                    <a:pt x="67" y="201"/>
                  </a:lnTo>
                  <a:lnTo>
                    <a:pt x="74" y="217"/>
                  </a:lnTo>
                  <a:lnTo>
                    <a:pt x="83" y="226"/>
                  </a:lnTo>
                  <a:lnTo>
                    <a:pt x="99" y="251"/>
                  </a:lnTo>
                  <a:lnTo>
                    <a:pt x="117" y="259"/>
                  </a:lnTo>
                  <a:lnTo>
                    <a:pt x="124" y="276"/>
                  </a:lnTo>
                  <a:lnTo>
                    <a:pt x="142" y="309"/>
                  </a:lnTo>
                  <a:lnTo>
                    <a:pt x="158" y="350"/>
                  </a:lnTo>
                  <a:lnTo>
                    <a:pt x="167" y="384"/>
                  </a:lnTo>
                  <a:lnTo>
                    <a:pt x="175" y="418"/>
                  </a:lnTo>
                  <a:lnTo>
                    <a:pt x="175" y="459"/>
                  </a:lnTo>
                  <a:lnTo>
                    <a:pt x="167" y="493"/>
                  </a:lnTo>
                  <a:lnTo>
                    <a:pt x="158" y="526"/>
                  </a:lnTo>
                  <a:lnTo>
                    <a:pt x="158" y="534"/>
                  </a:lnTo>
                  <a:lnTo>
                    <a:pt x="167" y="534"/>
                  </a:lnTo>
                  <a:lnTo>
                    <a:pt x="183" y="501"/>
                  </a:lnTo>
                  <a:lnTo>
                    <a:pt x="183" y="468"/>
                  </a:lnTo>
                  <a:lnTo>
                    <a:pt x="183" y="425"/>
                  </a:lnTo>
                  <a:lnTo>
                    <a:pt x="183" y="393"/>
                  </a:lnTo>
                  <a:lnTo>
                    <a:pt x="175" y="359"/>
                  </a:lnTo>
                  <a:lnTo>
                    <a:pt x="167" y="325"/>
                  </a:lnTo>
                  <a:lnTo>
                    <a:pt x="150" y="292"/>
                  </a:lnTo>
                  <a:lnTo>
                    <a:pt x="133" y="259"/>
                  </a:lnTo>
                  <a:lnTo>
                    <a:pt x="117" y="251"/>
                  </a:lnTo>
                  <a:lnTo>
                    <a:pt x="99" y="233"/>
                  </a:lnTo>
                  <a:lnTo>
                    <a:pt x="92" y="226"/>
                  </a:lnTo>
                  <a:lnTo>
                    <a:pt x="83" y="208"/>
                  </a:lnTo>
                  <a:lnTo>
                    <a:pt x="67" y="167"/>
                  </a:lnTo>
                  <a:lnTo>
                    <a:pt x="49" y="126"/>
                  </a:lnTo>
                  <a:lnTo>
                    <a:pt x="33" y="59"/>
                  </a:lnTo>
                  <a:lnTo>
                    <a:pt x="24" y="34"/>
                  </a:lnTo>
                  <a:lnTo>
                    <a:pt x="17" y="9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737" y="3224"/>
              <a:ext cx="15" cy="19"/>
            </a:xfrm>
            <a:custGeom>
              <a:avLst/>
              <a:gdLst>
                <a:gd name="T0" fmla="*/ 8 w 58"/>
                <a:gd name="T1" fmla="*/ 76 h 76"/>
                <a:gd name="T2" fmla="*/ 17 w 58"/>
                <a:gd name="T3" fmla="*/ 68 h 76"/>
                <a:gd name="T4" fmla="*/ 25 w 58"/>
                <a:gd name="T5" fmla="*/ 51 h 76"/>
                <a:gd name="T6" fmla="*/ 42 w 58"/>
                <a:gd name="T7" fmla="*/ 34 h 76"/>
                <a:gd name="T8" fmla="*/ 58 w 58"/>
                <a:gd name="T9" fmla="*/ 9 h 76"/>
                <a:gd name="T10" fmla="*/ 58 w 58"/>
                <a:gd name="T11" fmla="*/ 0 h 76"/>
                <a:gd name="T12" fmla="*/ 50 w 58"/>
                <a:gd name="T13" fmla="*/ 9 h 76"/>
                <a:gd name="T14" fmla="*/ 25 w 58"/>
                <a:gd name="T15" fmla="*/ 43 h 76"/>
                <a:gd name="T16" fmla="*/ 0 w 58"/>
                <a:gd name="T17" fmla="*/ 68 h 76"/>
                <a:gd name="T18" fmla="*/ 0 w 58"/>
                <a:gd name="T19" fmla="*/ 76 h 76"/>
                <a:gd name="T20" fmla="*/ 8 w 58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6">
                  <a:moveTo>
                    <a:pt x="8" y="76"/>
                  </a:moveTo>
                  <a:lnTo>
                    <a:pt x="17" y="68"/>
                  </a:lnTo>
                  <a:lnTo>
                    <a:pt x="25" y="51"/>
                  </a:lnTo>
                  <a:lnTo>
                    <a:pt x="42" y="34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25" y="43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743" y="3218"/>
              <a:ext cx="28" cy="17"/>
            </a:xfrm>
            <a:custGeom>
              <a:avLst/>
              <a:gdLst>
                <a:gd name="T0" fmla="*/ 8 w 108"/>
                <a:gd name="T1" fmla="*/ 59 h 68"/>
                <a:gd name="T2" fmla="*/ 8 w 108"/>
                <a:gd name="T3" fmla="*/ 43 h 68"/>
                <a:gd name="T4" fmla="*/ 17 w 108"/>
                <a:gd name="T5" fmla="*/ 25 h 68"/>
                <a:gd name="T6" fmla="*/ 17 w 108"/>
                <a:gd name="T7" fmla="*/ 18 h 68"/>
                <a:gd name="T8" fmla="*/ 25 w 108"/>
                <a:gd name="T9" fmla="*/ 18 h 68"/>
                <a:gd name="T10" fmla="*/ 33 w 108"/>
                <a:gd name="T11" fmla="*/ 18 h 68"/>
                <a:gd name="T12" fmla="*/ 50 w 108"/>
                <a:gd name="T13" fmla="*/ 9 h 68"/>
                <a:gd name="T14" fmla="*/ 76 w 108"/>
                <a:gd name="T15" fmla="*/ 9 h 68"/>
                <a:gd name="T16" fmla="*/ 83 w 108"/>
                <a:gd name="T17" fmla="*/ 9 h 68"/>
                <a:gd name="T18" fmla="*/ 92 w 108"/>
                <a:gd name="T19" fmla="*/ 9 h 68"/>
                <a:gd name="T20" fmla="*/ 101 w 108"/>
                <a:gd name="T21" fmla="*/ 18 h 68"/>
                <a:gd name="T22" fmla="*/ 101 w 108"/>
                <a:gd name="T23" fmla="*/ 34 h 68"/>
                <a:gd name="T24" fmla="*/ 92 w 108"/>
                <a:gd name="T25" fmla="*/ 59 h 68"/>
                <a:gd name="T26" fmla="*/ 101 w 108"/>
                <a:gd name="T27" fmla="*/ 68 h 68"/>
                <a:gd name="T28" fmla="*/ 108 w 108"/>
                <a:gd name="T29" fmla="*/ 59 h 68"/>
                <a:gd name="T30" fmla="*/ 108 w 108"/>
                <a:gd name="T31" fmla="*/ 34 h 68"/>
                <a:gd name="T32" fmla="*/ 108 w 108"/>
                <a:gd name="T33" fmla="*/ 18 h 68"/>
                <a:gd name="T34" fmla="*/ 108 w 108"/>
                <a:gd name="T35" fmla="*/ 9 h 68"/>
                <a:gd name="T36" fmla="*/ 101 w 108"/>
                <a:gd name="T37" fmla="*/ 0 h 68"/>
                <a:gd name="T38" fmla="*/ 83 w 108"/>
                <a:gd name="T39" fmla="*/ 0 h 68"/>
                <a:gd name="T40" fmla="*/ 58 w 108"/>
                <a:gd name="T41" fmla="*/ 0 h 68"/>
                <a:gd name="T42" fmla="*/ 33 w 108"/>
                <a:gd name="T43" fmla="*/ 0 h 68"/>
                <a:gd name="T44" fmla="*/ 25 w 108"/>
                <a:gd name="T45" fmla="*/ 0 h 68"/>
                <a:gd name="T46" fmla="*/ 8 w 108"/>
                <a:gd name="T47" fmla="*/ 9 h 68"/>
                <a:gd name="T48" fmla="*/ 8 w 108"/>
                <a:gd name="T49" fmla="*/ 25 h 68"/>
                <a:gd name="T50" fmla="*/ 0 w 108"/>
                <a:gd name="T51" fmla="*/ 34 h 68"/>
                <a:gd name="T52" fmla="*/ 0 w 108"/>
                <a:gd name="T53" fmla="*/ 59 h 68"/>
                <a:gd name="T54" fmla="*/ 0 w 108"/>
                <a:gd name="T55" fmla="*/ 68 h 68"/>
                <a:gd name="T56" fmla="*/ 8 w 108"/>
                <a:gd name="T57" fmla="*/ 68 h 68"/>
                <a:gd name="T58" fmla="*/ 8 w 108"/>
                <a:gd name="T5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68">
                  <a:moveTo>
                    <a:pt x="8" y="59"/>
                  </a:moveTo>
                  <a:lnTo>
                    <a:pt x="8" y="43"/>
                  </a:lnTo>
                  <a:lnTo>
                    <a:pt x="17" y="25"/>
                  </a:lnTo>
                  <a:lnTo>
                    <a:pt x="17" y="18"/>
                  </a:lnTo>
                  <a:lnTo>
                    <a:pt x="25" y="18"/>
                  </a:lnTo>
                  <a:lnTo>
                    <a:pt x="33" y="18"/>
                  </a:lnTo>
                  <a:lnTo>
                    <a:pt x="50" y="9"/>
                  </a:lnTo>
                  <a:lnTo>
                    <a:pt x="76" y="9"/>
                  </a:lnTo>
                  <a:lnTo>
                    <a:pt x="83" y="9"/>
                  </a:lnTo>
                  <a:lnTo>
                    <a:pt x="92" y="9"/>
                  </a:lnTo>
                  <a:lnTo>
                    <a:pt x="101" y="18"/>
                  </a:lnTo>
                  <a:lnTo>
                    <a:pt x="101" y="34"/>
                  </a:lnTo>
                  <a:lnTo>
                    <a:pt x="92" y="59"/>
                  </a:lnTo>
                  <a:lnTo>
                    <a:pt x="101" y="68"/>
                  </a:lnTo>
                  <a:lnTo>
                    <a:pt x="108" y="59"/>
                  </a:lnTo>
                  <a:lnTo>
                    <a:pt x="108" y="34"/>
                  </a:lnTo>
                  <a:lnTo>
                    <a:pt x="108" y="18"/>
                  </a:lnTo>
                  <a:lnTo>
                    <a:pt x="108" y="9"/>
                  </a:lnTo>
                  <a:lnTo>
                    <a:pt x="101" y="0"/>
                  </a:lnTo>
                  <a:lnTo>
                    <a:pt x="83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8" y="9"/>
                  </a:lnTo>
                  <a:lnTo>
                    <a:pt x="8" y="25"/>
                  </a:lnTo>
                  <a:lnTo>
                    <a:pt x="0" y="34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739" y="3235"/>
              <a:ext cx="30" cy="12"/>
            </a:xfrm>
            <a:custGeom>
              <a:avLst/>
              <a:gdLst>
                <a:gd name="T0" fmla="*/ 0 w 118"/>
                <a:gd name="T1" fmla="*/ 41 h 50"/>
                <a:gd name="T2" fmla="*/ 9 w 118"/>
                <a:gd name="T3" fmla="*/ 50 h 50"/>
                <a:gd name="T4" fmla="*/ 17 w 118"/>
                <a:gd name="T5" fmla="*/ 41 h 50"/>
                <a:gd name="T6" fmla="*/ 25 w 118"/>
                <a:gd name="T7" fmla="*/ 33 h 50"/>
                <a:gd name="T8" fmla="*/ 25 w 118"/>
                <a:gd name="T9" fmla="*/ 25 h 50"/>
                <a:gd name="T10" fmla="*/ 42 w 118"/>
                <a:gd name="T11" fmla="*/ 16 h 50"/>
                <a:gd name="T12" fmla="*/ 50 w 118"/>
                <a:gd name="T13" fmla="*/ 8 h 50"/>
                <a:gd name="T14" fmla="*/ 84 w 118"/>
                <a:gd name="T15" fmla="*/ 8 h 50"/>
                <a:gd name="T16" fmla="*/ 109 w 118"/>
                <a:gd name="T17" fmla="*/ 8 h 50"/>
                <a:gd name="T18" fmla="*/ 118 w 118"/>
                <a:gd name="T19" fmla="*/ 8 h 50"/>
                <a:gd name="T20" fmla="*/ 118 w 118"/>
                <a:gd name="T21" fmla="*/ 0 h 50"/>
                <a:gd name="T22" fmla="*/ 109 w 118"/>
                <a:gd name="T23" fmla="*/ 0 h 50"/>
                <a:gd name="T24" fmla="*/ 93 w 118"/>
                <a:gd name="T25" fmla="*/ 0 h 50"/>
                <a:gd name="T26" fmla="*/ 75 w 118"/>
                <a:gd name="T27" fmla="*/ 0 h 50"/>
                <a:gd name="T28" fmla="*/ 59 w 118"/>
                <a:gd name="T29" fmla="*/ 0 h 50"/>
                <a:gd name="T30" fmla="*/ 42 w 118"/>
                <a:gd name="T31" fmla="*/ 0 h 50"/>
                <a:gd name="T32" fmla="*/ 34 w 118"/>
                <a:gd name="T33" fmla="*/ 8 h 50"/>
                <a:gd name="T34" fmla="*/ 25 w 118"/>
                <a:gd name="T35" fmla="*/ 8 h 50"/>
                <a:gd name="T36" fmla="*/ 25 w 118"/>
                <a:gd name="T37" fmla="*/ 25 h 50"/>
                <a:gd name="T38" fmla="*/ 17 w 118"/>
                <a:gd name="T39" fmla="*/ 33 h 50"/>
                <a:gd name="T40" fmla="*/ 9 w 118"/>
                <a:gd name="T41" fmla="*/ 33 h 50"/>
                <a:gd name="T42" fmla="*/ 0 w 118"/>
                <a:gd name="T43" fmla="*/ 33 h 50"/>
                <a:gd name="T44" fmla="*/ 0 w 118"/>
                <a:gd name="T45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50">
                  <a:moveTo>
                    <a:pt x="0" y="41"/>
                  </a:moveTo>
                  <a:lnTo>
                    <a:pt x="9" y="50"/>
                  </a:lnTo>
                  <a:lnTo>
                    <a:pt x="17" y="41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42" y="16"/>
                  </a:lnTo>
                  <a:lnTo>
                    <a:pt x="50" y="8"/>
                  </a:lnTo>
                  <a:lnTo>
                    <a:pt x="84" y="8"/>
                  </a:lnTo>
                  <a:lnTo>
                    <a:pt x="109" y="8"/>
                  </a:lnTo>
                  <a:lnTo>
                    <a:pt x="118" y="8"/>
                  </a:lnTo>
                  <a:lnTo>
                    <a:pt x="118" y="0"/>
                  </a:lnTo>
                  <a:lnTo>
                    <a:pt x="109" y="0"/>
                  </a:lnTo>
                  <a:lnTo>
                    <a:pt x="93" y="0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25" y="25"/>
                  </a:lnTo>
                  <a:lnTo>
                    <a:pt x="17" y="33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764" y="3222"/>
              <a:ext cx="2" cy="13"/>
            </a:xfrm>
            <a:custGeom>
              <a:avLst/>
              <a:gdLst>
                <a:gd name="T0" fmla="*/ 0 w 9"/>
                <a:gd name="T1" fmla="*/ 0 h 50"/>
                <a:gd name="T2" fmla="*/ 0 w 9"/>
                <a:gd name="T3" fmla="*/ 25 h 50"/>
                <a:gd name="T4" fmla="*/ 0 w 9"/>
                <a:gd name="T5" fmla="*/ 32 h 50"/>
                <a:gd name="T6" fmla="*/ 0 w 9"/>
                <a:gd name="T7" fmla="*/ 50 h 50"/>
                <a:gd name="T8" fmla="*/ 9 w 9"/>
                <a:gd name="T9" fmla="*/ 32 h 50"/>
                <a:gd name="T10" fmla="*/ 9 w 9"/>
                <a:gd name="T11" fmla="*/ 25 h 50"/>
                <a:gd name="T12" fmla="*/ 9 w 9"/>
                <a:gd name="T13" fmla="*/ 0 h 50"/>
                <a:gd name="T14" fmla="*/ 0 w 9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0">
                  <a:moveTo>
                    <a:pt x="0" y="0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9" y="32"/>
                  </a:lnTo>
                  <a:lnTo>
                    <a:pt x="9" y="2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737" y="3178"/>
              <a:ext cx="15" cy="57"/>
            </a:xfrm>
            <a:custGeom>
              <a:avLst/>
              <a:gdLst>
                <a:gd name="T0" fmla="*/ 25 w 58"/>
                <a:gd name="T1" fmla="*/ 217 h 226"/>
                <a:gd name="T2" fmla="*/ 8 w 58"/>
                <a:gd name="T3" fmla="*/ 217 h 226"/>
                <a:gd name="T4" fmla="*/ 8 w 58"/>
                <a:gd name="T5" fmla="*/ 226 h 226"/>
                <a:gd name="T6" fmla="*/ 17 w 58"/>
                <a:gd name="T7" fmla="*/ 192 h 226"/>
                <a:gd name="T8" fmla="*/ 17 w 58"/>
                <a:gd name="T9" fmla="*/ 167 h 226"/>
                <a:gd name="T10" fmla="*/ 33 w 58"/>
                <a:gd name="T11" fmla="*/ 108 h 226"/>
                <a:gd name="T12" fmla="*/ 58 w 58"/>
                <a:gd name="T13" fmla="*/ 9 h 226"/>
                <a:gd name="T14" fmla="*/ 58 w 58"/>
                <a:gd name="T15" fmla="*/ 0 h 226"/>
                <a:gd name="T16" fmla="*/ 25 w 58"/>
                <a:gd name="T17" fmla="*/ 108 h 226"/>
                <a:gd name="T18" fmla="*/ 8 w 58"/>
                <a:gd name="T19" fmla="*/ 167 h 226"/>
                <a:gd name="T20" fmla="*/ 8 w 58"/>
                <a:gd name="T21" fmla="*/ 192 h 226"/>
                <a:gd name="T22" fmla="*/ 0 w 58"/>
                <a:gd name="T23" fmla="*/ 226 h 226"/>
                <a:gd name="T24" fmla="*/ 8 w 58"/>
                <a:gd name="T25" fmla="*/ 226 h 226"/>
                <a:gd name="T26" fmla="*/ 25 w 58"/>
                <a:gd name="T27" fmla="*/ 226 h 226"/>
                <a:gd name="T28" fmla="*/ 33 w 58"/>
                <a:gd name="T29" fmla="*/ 226 h 226"/>
                <a:gd name="T30" fmla="*/ 25 w 58"/>
                <a:gd name="T31" fmla="*/ 21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226">
                  <a:moveTo>
                    <a:pt x="25" y="217"/>
                  </a:moveTo>
                  <a:lnTo>
                    <a:pt x="8" y="217"/>
                  </a:lnTo>
                  <a:lnTo>
                    <a:pt x="8" y="226"/>
                  </a:lnTo>
                  <a:lnTo>
                    <a:pt x="17" y="192"/>
                  </a:lnTo>
                  <a:lnTo>
                    <a:pt x="17" y="167"/>
                  </a:lnTo>
                  <a:lnTo>
                    <a:pt x="33" y="108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25" y="108"/>
                  </a:lnTo>
                  <a:lnTo>
                    <a:pt x="8" y="167"/>
                  </a:lnTo>
                  <a:lnTo>
                    <a:pt x="8" y="192"/>
                  </a:lnTo>
                  <a:lnTo>
                    <a:pt x="0" y="226"/>
                  </a:lnTo>
                  <a:lnTo>
                    <a:pt x="8" y="226"/>
                  </a:lnTo>
                  <a:lnTo>
                    <a:pt x="25" y="226"/>
                  </a:lnTo>
                  <a:lnTo>
                    <a:pt x="33" y="226"/>
                  </a:lnTo>
                  <a:lnTo>
                    <a:pt x="25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771" y="3230"/>
              <a:ext cx="37" cy="5"/>
            </a:xfrm>
            <a:custGeom>
              <a:avLst/>
              <a:gdLst>
                <a:gd name="T0" fmla="*/ 0 w 151"/>
                <a:gd name="T1" fmla="*/ 18 h 18"/>
                <a:gd name="T2" fmla="*/ 34 w 151"/>
                <a:gd name="T3" fmla="*/ 18 h 18"/>
                <a:gd name="T4" fmla="*/ 76 w 151"/>
                <a:gd name="T5" fmla="*/ 18 h 18"/>
                <a:gd name="T6" fmla="*/ 142 w 151"/>
                <a:gd name="T7" fmla="*/ 9 h 18"/>
                <a:gd name="T8" fmla="*/ 151 w 151"/>
                <a:gd name="T9" fmla="*/ 0 h 18"/>
                <a:gd name="T10" fmla="*/ 142 w 151"/>
                <a:gd name="T11" fmla="*/ 0 h 18"/>
                <a:gd name="T12" fmla="*/ 0 w 151"/>
                <a:gd name="T13" fmla="*/ 9 h 18"/>
                <a:gd name="T14" fmla="*/ 0 w 151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8">
                  <a:moveTo>
                    <a:pt x="0" y="18"/>
                  </a:moveTo>
                  <a:lnTo>
                    <a:pt x="34" y="18"/>
                  </a:lnTo>
                  <a:lnTo>
                    <a:pt x="76" y="18"/>
                  </a:lnTo>
                  <a:lnTo>
                    <a:pt x="142" y="9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752" y="3174"/>
              <a:ext cx="44" cy="4"/>
            </a:xfrm>
            <a:custGeom>
              <a:avLst/>
              <a:gdLst>
                <a:gd name="T0" fmla="*/ 9 w 176"/>
                <a:gd name="T1" fmla="*/ 16 h 16"/>
                <a:gd name="T2" fmla="*/ 17 w 176"/>
                <a:gd name="T3" fmla="*/ 16 h 16"/>
                <a:gd name="T4" fmla="*/ 17 w 176"/>
                <a:gd name="T5" fmla="*/ 9 h 16"/>
                <a:gd name="T6" fmla="*/ 25 w 176"/>
                <a:gd name="T7" fmla="*/ 9 h 16"/>
                <a:gd name="T8" fmla="*/ 43 w 176"/>
                <a:gd name="T9" fmla="*/ 9 h 16"/>
                <a:gd name="T10" fmla="*/ 50 w 176"/>
                <a:gd name="T11" fmla="*/ 9 h 16"/>
                <a:gd name="T12" fmla="*/ 93 w 176"/>
                <a:gd name="T13" fmla="*/ 9 h 16"/>
                <a:gd name="T14" fmla="*/ 176 w 176"/>
                <a:gd name="T15" fmla="*/ 9 h 16"/>
                <a:gd name="T16" fmla="*/ 176 w 176"/>
                <a:gd name="T17" fmla="*/ 0 h 16"/>
                <a:gd name="T18" fmla="*/ 84 w 176"/>
                <a:gd name="T19" fmla="*/ 0 h 16"/>
                <a:gd name="T20" fmla="*/ 50 w 176"/>
                <a:gd name="T21" fmla="*/ 0 h 16"/>
                <a:gd name="T22" fmla="*/ 25 w 176"/>
                <a:gd name="T23" fmla="*/ 0 h 16"/>
                <a:gd name="T24" fmla="*/ 9 w 176"/>
                <a:gd name="T25" fmla="*/ 9 h 16"/>
                <a:gd name="T26" fmla="*/ 0 w 176"/>
                <a:gd name="T27" fmla="*/ 9 h 16"/>
                <a:gd name="T28" fmla="*/ 0 w 176"/>
                <a:gd name="T29" fmla="*/ 16 h 16"/>
                <a:gd name="T30" fmla="*/ 9 w 176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6">
                  <a:moveTo>
                    <a:pt x="9" y="16"/>
                  </a:moveTo>
                  <a:lnTo>
                    <a:pt x="17" y="16"/>
                  </a:lnTo>
                  <a:lnTo>
                    <a:pt x="17" y="9"/>
                  </a:lnTo>
                  <a:lnTo>
                    <a:pt x="25" y="9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93" y="9"/>
                  </a:lnTo>
                  <a:lnTo>
                    <a:pt x="176" y="9"/>
                  </a:lnTo>
                  <a:lnTo>
                    <a:pt x="176" y="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796" y="3174"/>
              <a:ext cx="10" cy="58"/>
            </a:xfrm>
            <a:custGeom>
              <a:avLst/>
              <a:gdLst>
                <a:gd name="T0" fmla="*/ 0 w 41"/>
                <a:gd name="T1" fmla="*/ 9 h 233"/>
                <a:gd name="T2" fmla="*/ 8 w 41"/>
                <a:gd name="T3" fmla="*/ 9 h 233"/>
                <a:gd name="T4" fmla="*/ 8 w 41"/>
                <a:gd name="T5" fmla="*/ 16 h 233"/>
                <a:gd name="T6" fmla="*/ 16 w 41"/>
                <a:gd name="T7" fmla="*/ 33 h 233"/>
                <a:gd name="T8" fmla="*/ 16 w 41"/>
                <a:gd name="T9" fmla="*/ 50 h 233"/>
                <a:gd name="T10" fmla="*/ 25 w 41"/>
                <a:gd name="T11" fmla="*/ 124 h 233"/>
                <a:gd name="T12" fmla="*/ 33 w 41"/>
                <a:gd name="T13" fmla="*/ 174 h 233"/>
                <a:gd name="T14" fmla="*/ 33 w 41"/>
                <a:gd name="T15" fmla="*/ 199 h 233"/>
                <a:gd name="T16" fmla="*/ 41 w 41"/>
                <a:gd name="T17" fmla="*/ 224 h 233"/>
                <a:gd name="T18" fmla="*/ 41 w 41"/>
                <a:gd name="T19" fmla="*/ 233 h 233"/>
                <a:gd name="T20" fmla="*/ 41 w 41"/>
                <a:gd name="T21" fmla="*/ 224 h 233"/>
                <a:gd name="T22" fmla="*/ 41 w 41"/>
                <a:gd name="T23" fmla="*/ 208 h 233"/>
                <a:gd name="T24" fmla="*/ 41 w 41"/>
                <a:gd name="T25" fmla="*/ 183 h 233"/>
                <a:gd name="T26" fmla="*/ 33 w 41"/>
                <a:gd name="T27" fmla="*/ 100 h 233"/>
                <a:gd name="T28" fmla="*/ 25 w 41"/>
                <a:gd name="T29" fmla="*/ 66 h 233"/>
                <a:gd name="T30" fmla="*/ 16 w 41"/>
                <a:gd name="T31" fmla="*/ 33 h 233"/>
                <a:gd name="T32" fmla="*/ 16 w 41"/>
                <a:gd name="T33" fmla="*/ 16 h 233"/>
                <a:gd name="T34" fmla="*/ 8 w 41"/>
                <a:gd name="T35" fmla="*/ 9 h 233"/>
                <a:gd name="T36" fmla="*/ 0 w 41"/>
                <a:gd name="T37" fmla="*/ 0 h 233"/>
                <a:gd name="T38" fmla="*/ 0 w 41"/>
                <a:gd name="T39" fmla="*/ 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233">
                  <a:moveTo>
                    <a:pt x="0" y="9"/>
                  </a:moveTo>
                  <a:lnTo>
                    <a:pt x="8" y="9"/>
                  </a:lnTo>
                  <a:lnTo>
                    <a:pt x="8" y="16"/>
                  </a:lnTo>
                  <a:lnTo>
                    <a:pt x="16" y="33"/>
                  </a:lnTo>
                  <a:lnTo>
                    <a:pt x="16" y="50"/>
                  </a:lnTo>
                  <a:lnTo>
                    <a:pt x="25" y="124"/>
                  </a:lnTo>
                  <a:lnTo>
                    <a:pt x="33" y="174"/>
                  </a:lnTo>
                  <a:lnTo>
                    <a:pt x="33" y="199"/>
                  </a:lnTo>
                  <a:lnTo>
                    <a:pt x="41" y="224"/>
                  </a:lnTo>
                  <a:lnTo>
                    <a:pt x="41" y="233"/>
                  </a:lnTo>
                  <a:lnTo>
                    <a:pt x="41" y="224"/>
                  </a:lnTo>
                  <a:lnTo>
                    <a:pt x="41" y="208"/>
                  </a:lnTo>
                  <a:lnTo>
                    <a:pt x="41" y="183"/>
                  </a:lnTo>
                  <a:lnTo>
                    <a:pt x="33" y="100"/>
                  </a:lnTo>
                  <a:lnTo>
                    <a:pt x="25" y="66"/>
                  </a:lnTo>
                  <a:lnTo>
                    <a:pt x="16" y="33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04" y="3176"/>
              <a:ext cx="10" cy="56"/>
            </a:xfrm>
            <a:custGeom>
              <a:avLst/>
              <a:gdLst>
                <a:gd name="T0" fmla="*/ 0 w 42"/>
                <a:gd name="T1" fmla="*/ 0 h 224"/>
                <a:gd name="T2" fmla="*/ 0 w 42"/>
                <a:gd name="T3" fmla="*/ 24 h 224"/>
                <a:gd name="T4" fmla="*/ 8 w 42"/>
                <a:gd name="T5" fmla="*/ 41 h 224"/>
                <a:gd name="T6" fmla="*/ 17 w 42"/>
                <a:gd name="T7" fmla="*/ 108 h 224"/>
                <a:gd name="T8" fmla="*/ 33 w 42"/>
                <a:gd name="T9" fmla="*/ 215 h 224"/>
                <a:gd name="T10" fmla="*/ 33 w 42"/>
                <a:gd name="T11" fmla="*/ 224 h 224"/>
                <a:gd name="T12" fmla="*/ 42 w 42"/>
                <a:gd name="T13" fmla="*/ 224 h 224"/>
                <a:gd name="T14" fmla="*/ 42 w 42"/>
                <a:gd name="T15" fmla="*/ 215 h 224"/>
                <a:gd name="T16" fmla="*/ 24 w 42"/>
                <a:gd name="T17" fmla="*/ 108 h 224"/>
                <a:gd name="T18" fmla="*/ 8 w 42"/>
                <a:gd name="T19" fmla="*/ 0 h 224"/>
                <a:gd name="T20" fmla="*/ 0 w 42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24">
                  <a:moveTo>
                    <a:pt x="0" y="0"/>
                  </a:moveTo>
                  <a:lnTo>
                    <a:pt x="0" y="24"/>
                  </a:lnTo>
                  <a:lnTo>
                    <a:pt x="8" y="41"/>
                  </a:lnTo>
                  <a:lnTo>
                    <a:pt x="17" y="108"/>
                  </a:lnTo>
                  <a:lnTo>
                    <a:pt x="33" y="215"/>
                  </a:lnTo>
                  <a:lnTo>
                    <a:pt x="33" y="224"/>
                  </a:lnTo>
                  <a:lnTo>
                    <a:pt x="42" y="224"/>
                  </a:lnTo>
                  <a:lnTo>
                    <a:pt x="42" y="215"/>
                  </a:lnTo>
                  <a:lnTo>
                    <a:pt x="24" y="10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04" y="3174"/>
              <a:ext cx="38" cy="2"/>
            </a:xfrm>
            <a:custGeom>
              <a:avLst/>
              <a:gdLst>
                <a:gd name="T0" fmla="*/ 0 w 150"/>
                <a:gd name="T1" fmla="*/ 9 h 9"/>
                <a:gd name="T2" fmla="*/ 17 w 150"/>
                <a:gd name="T3" fmla="*/ 9 h 9"/>
                <a:gd name="T4" fmla="*/ 33 w 150"/>
                <a:gd name="T5" fmla="*/ 9 h 9"/>
                <a:gd name="T6" fmla="*/ 67 w 150"/>
                <a:gd name="T7" fmla="*/ 9 h 9"/>
                <a:gd name="T8" fmla="*/ 150 w 150"/>
                <a:gd name="T9" fmla="*/ 9 h 9"/>
                <a:gd name="T10" fmla="*/ 150 w 150"/>
                <a:gd name="T11" fmla="*/ 0 h 9"/>
                <a:gd name="T12" fmla="*/ 67 w 150"/>
                <a:gd name="T13" fmla="*/ 0 h 9"/>
                <a:gd name="T14" fmla="*/ 33 w 150"/>
                <a:gd name="T15" fmla="*/ 0 h 9"/>
                <a:gd name="T16" fmla="*/ 17 w 150"/>
                <a:gd name="T17" fmla="*/ 0 h 9"/>
                <a:gd name="T18" fmla="*/ 0 w 150"/>
                <a:gd name="T19" fmla="*/ 0 h 9"/>
                <a:gd name="T20" fmla="*/ 0 w 150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9">
                  <a:moveTo>
                    <a:pt x="0" y="9"/>
                  </a:moveTo>
                  <a:lnTo>
                    <a:pt x="17" y="9"/>
                  </a:lnTo>
                  <a:lnTo>
                    <a:pt x="33" y="9"/>
                  </a:lnTo>
                  <a:lnTo>
                    <a:pt x="67" y="9"/>
                  </a:lnTo>
                  <a:lnTo>
                    <a:pt x="150" y="9"/>
                  </a:lnTo>
                  <a:lnTo>
                    <a:pt x="150" y="0"/>
                  </a:lnTo>
                  <a:lnTo>
                    <a:pt x="67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42" y="3176"/>
              <a:ext cx="14" cy="52"/>
            </a:xfrm>
            <a:custGeom>
              <a:avLst/>
              <a:gdLst>
                <a:gd name="T0" fmla="*/ 0 w 59"/>
                <a:gd name="T1" fmla="*/ 7 h 208"/>
                <a:gd name="T2" fmla="*/ 0 w 59"/>
                <a:gd name="T3" fmla="*/ 16 h 208"/>
                <a:gd name="T4" fmla="*/ 8 w 59"/>
                <a:gd name="T5" fmla="*/ 24 h 208"/>
                <a:gd name="T6" fmla="*/ 17 w 59"/>
                <a:gd name="T7" fmla="*/ 49 h 208"/>
                <a:gd name="T8" fmla="*/ 25 w 59"/>
                <a:gd name="T9" fmla="*/ 99 h 208"/>
                <a:gd name="T10" fmla="*/ 41 w 59"/>
                <a:gd name="T11" fmla="*/ 140 h 208"/>
                <a:gd name="T12" fmla="*/ 50 w 59"/>
                <a:gd name="T13" fmla="*/ 174 h 208"/>
                <a:gd name="T14" fmla="*/ 50 w 59"/>
                <a:gd name="T15" fmla="*/ 183 h 208"/>
                <a:gd name="T16" fmla="*/ 41 w 59"/>
                <a:gd name="T17" fmla="*/ 190 h 208"/>
                <a:gd name="T18" fmla="*/ 41 w 59"/>
                <a:gd name="T19" fmla="*/ 199 h 208"/>
                <a:gd name="T20" fmla="*/ 41 w 59"/>
                <a:gd name="T21" fmla="*/ 208 h 208"/>
                <a:gd name="T22" fmla="*/ 50 w 59"/>
                <a:gd name="T23" fmla="*/ 199 h 208"/>
                <a:gd name="T24" fmla="*/ 59 w 59"/>
                <a:gd name="T25" fmla="*/ 190 h 208"/>
                <a:gd name="T26" fmla="*/ 59 w 59"/>
                <a:gd name="T27" fmla="*/ 183 h 208"/>
                <a:gd name="T28" fmla="*/ 59 w 59"/>
                <a:gd name="T29" fmla="*/ 165 h 208"/>
                <a:gd name="T30" fmla="*/ 50 w 59"/>
                <a:gd name="T31" fmla="*/ 140 h 208"/>
                <a:gd name="T32" fmla="*/ 41 w 59"/>
                <a:gd name="T33" fmla="*/ 108 h 208"/>
                <a:gd name="T34" fmla="*/ 17 w 59"/>
                <a:gd name="T35" fmla="*/ 32 h 208"/>
                <a:gd name="T36" fmla="*/ 8 w 59"/>
                <a:gd name="T37" fmla="*/ 16 h 208"/>
                <a:gd name="T38" fmla="*/ 8 w 59"/>
                <a:gd name="T39" fmla="*/ 7 h 208"/>
                <a:gd name="T40" fmla="*/ 0 w 59"/>
                <a:gd name="T41" fmla="*/ 0 h 208"/>
                <a:gd name="T42" fmla="*/ 0 w 59"/>
                <a:gd name="T43" fmla="*/ 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208">
                  <a:moveTo>
                    <a:pt x="0" y="7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7" y="49"/>
                  </a:lnTo>
                  <a:lnTo>
                    <a:pt x="25" y="99"/>
                  </a:lnTo>
                  <a:lnTo>
                    <a:pt x="41" y="140"/>
                  </a:lnTo>
                  <a:lnTo>
                    <a:pt x="50" y="174"/>
                  </a:lnTo>
                  <a:lnTo>
                    <a:pt x="50" y="183"/>
                  </a:lnTo>
                  <a:lnTo>
                    <a:pt x="41" y="190"/>
                  </a:lnTo>
                  <a:lnTo>
                    <a:pt x="41" y="199"/>
                  </a:lnTo>
                  <a:lnTo>
                    <a:pt x="41" y="208"/>
                  </a:lnTo>
                  <a:lnTo>
                    <a:pt x="50" y="199"/>
                  </a:lnTo>
                  <a:lnTo>
                    <a:pt x="59" y="190"/>
                  </a:lnTo>
                  <a:lnTo>
                    <a:pt x="59" y="183"/>
                  </a:lnTo>
                  <a:lnTo>
                    <a:pt x="59" y="165"/>
                  </a:lnTo>
                  <a:lnTo>
                    <a:pt x="50" y="140"/>
                  </a:lnTo>
                  <a:lnTo>
                    <a:pt x="41" y="108"/>
                  </a:lnTo>
                  <a:lnTo>
                    <a:pt x="17" y="32"/>
                  </a:lnTo>
                  <a:lnTo>
                    <a:pt x="8" y="16"/>
                  </a:lnTo>
                  <a:lnTo>
                    <a:pt x="8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12" y="3226"/>
              <a:ext cx="42" cy="6"/>
            </a:xfrm>
            <a:custGeom>
              <a:avLst/>
              <a:gdLst>
                <a:gd name="T0" fmla="*/ 9 w 167"/>
                <a:gd name="T1" fmla="*/ 25 h 25"/>
                <a:gd name="T2" fmla="*/ 50 w 167"/>
                <a:gd name="T3" fmla="*/ 25 h 25"/>
                <a:gd name="T4" fmla="*/ 84 w 167"/>
                <a:gd name="T5" fmla="*/ 16 h 25"/>
                <a:gd name="T6" fmla="*/ 125 w 167"/>
                <a:gd name="T7" fmla="*/ 9 h 25"/>
                <a:gd name="T8" fmla="*/ 158 w 167"/>
                <a:gd name="T9" fmla="*/ 9 h 25"/>
                <a:gd name="T10" fmla="*/ 167 w 167"/>
                <a:gd name="T11" fmla="*/ 9 h 25"/>
                <a:gd name="T12" fmla="*/ 167 w 167"/>
                <a:gd name="T13" fmla="*/ 0 h 25"/>
                <a:gd name="T14" fmla="*/ 158 w 167"/>
                <a:gd name="T15" fmla="*/ 0 h 25"/>
                <a:gd name="T16" fmla="*/ 125 w 167"/>
                <a:gd name="T17" fmla="*/ 9 h 25"/>
                <a:gd name="T18" fmla="*/ 84 w 167"/>
                <a:gd name="T19" fmla="*/ 9 h 25"/>
                <a:gd name="T20" fmla="*/ 50 w 167"/>
                <a:gd name="T21" fmla="*/ 16 h 25"/>
                <a:gd name="T22" fmla="*/ 9 w 167"/>
                <a:gd name="T23" fmla="*/ 16 h 25"/>
                <a:gd name="T24" fmla="*/ 0 w 167"/>
                <a:gd name="T25" fmla="*/ 25 h 25"/>
                <a:gd name="T26" fmla="*/ 9 w 167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25">
                  <a:moveTo>
                    <a:pt x="9" y="25"/>
                  </a:moveTo>
                  <a:lnTo>
                    <a:pt x="50" y="25"/>
                  </a:lnTo>
                  <a:lnTo>
                    <a:pt x="84" y="16"/>
                  </a:lnTo>
                  <a:lnTo>
                    <a:pt x="125" y="9"/>
                  </a:lnTo>
                  <a:lnTo>
                    <a:pt x="158" y="9"/>
                  </a:lnTo>
                  <a:lnTo>
                    <a:pt x="167" y="9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25" y="9"/>
                  </a:lnTo>
                  <a:lnTo>
                    <a:pt x="84" y="9"/>
                  </a:lnTo>
                  <a:lnTo>
                    <a:pt x="50" y="16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06" y="3251"/>
              <a:ext cx="15" cy="6"/>
            </a:xfrm>
            <a:custGeom>
              <a:avLst/>
              <a:gdLst>
                <a:gd name="T0" fmla="*/ 0 w 59"/>
                <a:gd name="T1" fmla="*/ 8 h 25"/>
                <a:gd name="T2" fmla="*/ 0 w 59"/>
                <a:gd name="T3" fmla="*/ 17 h 25"/>
                <a:gd name="T4" fmla="*/ 0 w 59"/>
                <a:gd name="T5" fmla="*/ 25 h 25"/>
                <a:gd name="T6" fmla="*/ 9 w 59"/>
                <a:gd name="T7" fmla="*/ 25 h 25"/>
                <a:gd name="T8" fmla="*/ 25 w 59"/>
                <a:gd name="T9" fmla="*/ 25 h 25"/>
                <a:gd name="T10" fmla="*/ 34 w 59"/>
                <a:gd name="T11" fmla="*/ 25 h 25"/>
                <a:gd name="T12" fmla="*/ 41 w 59"/>
                <a:gd name="T13" fmla="*/ 25 h 25"/>
                <a:gd name="T14" fmla="*/ 41 w 59"/>
                <a:gd name="T15" fmla="*/ 17 h 25"/>
                <a:gd name="T16" fmla="*/ 34 w 59"/>
                <a:gd name="T17" fmla="*/ 25 h 25"/>
                <a:gd name="T18" fmla="*/ 50 w 59"/>
                <a:gd name="T19" fmla="*/ 17 h 25"/>
                <a:gd name="T20" fmla="*/ 59 w 59"/>
                <a:gd name="T21" fmla="*/ 8 h 25"/>
                <a:gd name="T22" fmla="*/ 59 w 59"/>
                <a:gd name="T23" fmla="*/ 0 h 25"/>
                <a:gd name="T24" fmla="*/ 50 w 59"/>
                <a:gd name="T25" fmla="*/ 0 h 25"/>
                <a:gd name="T26" fmla="*/ 50 w 59"/>
                <a:gd name="T27" fmla="*/ 8 h 25"/>
                <a:gd name="T28" fmla="*/ 34 w 59"/>
                <a:gd name="T29" fmla="*/ 8 h 25"/>
                <a:gd name="T30" fmla="*/ 34 w 59"/>
                <a:gd name="T31" fmla="*/ 17 h 25"/>
                <a:gd name="T32" fmla="*/ 25 w 59"/>
                <a:gd name="T33" fmla="*/ 17 h 25"/>
                <a:gd name="T34" fmla="*/ 9 w 59"/>
                <a:gd name="T35" fmla="*/ 17 h 25"/>
                <a:gd name="T36" fmla="*/ 9 w 59"/>
                <a:gd name="T37" fmla="*/ 8 h 25"/>
                <a:gd name="T38" fmla="*/ 0 w 59"/>
                <a:gd name="T3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25">
                  <a:moveTo>
                    <a:pt x="0" y="8"/>
                  </a:moveTo>
                  <a:lnTo>
                    <a:pt x="0" y="1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41" y="25"/>
                  </a:lnTo>
                  <a:lnTo>
                    <a:pt x="41" y="17"/>
                  </a:lnTo>
                  <a:lnTo>
                    <a:pt x="34" y="25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50" y="8"/>
                  </a:lnTo>
                  <a:lnTo>
                    <a:pt x="34" y="8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9" y="17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06" y="3251"/>
              <a:ext cx="13" cy="2"/>
            </a:xfrm>
            <a:custGeom>
              <a:avLst/>
              <a:gdLst>
                <a:gd name="T0" fmla="*/ 9 w 50"/>
                <a:gd name="T1" fmla="*/ 8 h 8"/>
                <a:gd name="T2" fmla="*/ 16 w 50"/>
                <a:gd name="T3" fmla="*/ 8 h 8"/>
                <a:gd name="T4" fmla="*/ 25 w 50"/>
                <a:gd name="T5" fmla="*/ 8 h 8"/>
                <a:gd name="T6" fmla="*/ 50 w 50"/>
                <a:gd name="T7" fmla="*/ 0 h 8"/>
                <a:gd name="T8" fmla="*/ 25 w 50"/>
                <a:gd name="T9" fmla="*/ 0 h 8"/>
                <a:gd name="T10" fmla="*/ 16 w 50"/>
                <a:gd name="T11" fmla="*/ 0 h 8"/>
                <a:gd name="T12" fmla="*/ 9 w 50"/>
                <a:gd name="T13" fmla="*/ 0 h 8"/>
                <a:gd name="T14" fmla="*/ 0 w 50"/>
                <a:gd name="T15" fmla="*/ 0 h 8"/>
                <a:gd name="T16" fmla="*/ 0 w 50"/>
                <a:gd name="T17" fmla="*/ 8 h 8"/>
                <a:gd name="T18" fmla="*/ 9 w 5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8">
                  <a:moveTo>
                    <a:pt x="9" y="8"/>
                  </a:moveTo>
                  <a:lnTo>
                    <a:pt x="16" y="8"/>
                  </a:lnTo>
                  <a:lnTo>
                    <a:pt x="25" y="8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733" y="3170"/>
              <a:ext cx="17" cy="67"/>
            </a:xfrm>
            <a:custGeom>
              <a:avLst/>
              <a:gdLst>
                <a:gd name="T0" fmla="*/ 59 w 67"/>
                <a:gd name="T1" fmla="*/ 9 h 268"/>
                <a:gd name="T2" fmla="*/ 50 w 67"/>
                <a:gd name="T3" fmla="*/ 27 h 268"/>
                <a:gd name="T4" fmla="*/ 42 w 67"/>
                <a:gd name="T5" fmla="*/ 51 h 268"/>
                <a:gd name="T6" fmla="*/ 25 w 67"/>
                <a:gd name="T7" fmla="*/ 142 h 268"/>
                <a:gd name="T8" fmla="*/ 0 w 67"/>
                <a:gd name="T9" fmla="*/ 268 h 268"/>
                <a:gd name="T10" fmla="*/ 34 w 67"/>
                <a:gd name="T11" fmla="*/ 135 h 268"/>
                <a:gd name="T12" fmla="*/ 42 w 67"/>
                <a:gd name="T13" fmla="*/ 76 h 268"/>
                <a:gd name="T14" fmla="*/ 50 w 67"/>
                <a:gd name="T15" fmla="*/ 43 h 268"/>
                <a:gd name="T16" fmla="*/ 67 w 67"/>
                <a:gd name="T17" fmla="*/ 9 h 268"/>
                <a:gd name="T18" fmla="*/ 59 w 67"/>
                <a:gd name="T19" fmla="*/ 0 h 268"/>
                <a:gd name="T20" fmla="*/ 59 w 67"/>
                <a:gd name="T21" fmla="*/ 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268">
                  <a:moveTo>
                    <a:pt x="59" y="9"/>
                  </a:moveTo>
                  <a:lnTo>
                    <a:pt x="50" y="27"/>
                  </a:lnTo>
                  <a:lnTo>
                    <a:pt x="42" y="51"/>
                  </a:lnTo>
                  <a:lnTo>
                    <a:pt x="25" y="142"/>
                  </a:lnTo>
                  <a:lnTo>
                    <a:pt x="0" y="268"/>
                  </a:lnTo>
                  <a:lnTo>
                    <a:pt x="34" y="135"/>
                  </a:lnTo>
                  <a:lnTo>
                    <a:pt x="42" y="76"/>
                  </a:lnTo>
                  <a:lnTo>
                    <a:pt x="50" y="43"/>
                  </a:lnTo>
                  <a:lnTo>
                    <a:pt x="67" y="9"/>
                  </a:lnTo>
                  <a:lnTo>
                    <a:pt x="59" y="0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718" y="3241"/>
              <a:ext cx="17" cy="67"/>
            </a:xfrm>
            <a:custGeom>
              <a:avLst/>
              <a:gdLst>
                <a:gd name="T0" fmla="*/ 50 w 67"/>
                <a:gd name="T1" fmla="*/ 0 h 266"/>
                <a:gd name="T2" fmla="*/ 58 w 67"/>
                <a:gd name="T3" fmla="*/ 16 h 266"/>
                <a:gd name="T4" fmla="*/ 58 w 67"/>
                <a:gd name="T5" fmla="*/ 25 h 266"/>
                <a:gd name="T6" fmla="*/ 58 w 67"/>
                <a:gd name="T7" fmla="*/ 41 h 266"/>
                <a:gd name="T8" fmla="*/ 58 w 67"/>
                <a:gd name="T9" fmla="*/ 49 h 266"/>
                <a:gd name="T10" fmla="*/ 58 w 67"/>
                <a:gd name="T11" fmla="*/ 66 h 266"/>
                <a:gd name="T12" fmla="*/ 58 w 67"/>
                <a:gd name="T13" fmla="*/ 92 h 266"/>
                <a:gd name="T14" fmla="*/ 50 w 67"/>
                <a:gd name="T15" fmla="*/ 117 h 266"/>
                <a:gd name="T16" fmla="*/ 42 w 67"/>
                <a:gd name="T17" fmla="*/ 149 h 266"/>
                <a:gd name="T18" fmla="*/ 16 w 67"/>
                <a:gd name="T19" fmla="*/ 199 h 266"/>
                <a:gd name="T20" fmla="*/ 9 w 67"/>
                <a:gd name="T21" fmla="*/ 233 h 266"/>
                <a:gd name="T22" fmla="*/ 0 w 67"/>
                <a:gd name="T23" fmla="*/ 266 h 266"/>
                <a:gd name="T24" fmla="*/ 9 w 67"/>
                <a:gd name="T25" fmla="*/ 233 h 266"/>
                <a:gd name="T26" fmla="*/ 25 w 67"/>
                <a:gd name="T27" fmla="*/ 199 h 266"/>
                <a:gd name="T28" fmla="*/ 50 w 67"/>
                <a:gd name="T29" fmla="*/ 142 h 266"/>
                <a:gd name="T30" fmla="*/ 58 w 67"/>
                <a:gd name="T31" fmla="*/ 117 h 266"/>
                <a:gd name="T32" fmla="*/ 67 w 67"/>
                <a:gd name="T33" fmla="*/ 83 h 266"/>
                <a:gd name="T34" fmla="*/ 67 w 67"/>
                <a:gd name="T35" fmla="*/ 66 h 266"/>
                <a:gd name="T36" fmla="*/ 67 w 67"/>
                <a:gd name="T37" fmla="*/ 58 h 266"/>
                <a:gd name="T38" fmla="*/ 58 w 67"/>
                <a:gd name="T39" fmla="*/ 41 h 266"/>
                <a:gd name="T40" fmla="*/ 58 w 67"/>
                <a:gd name="T41" fmla="*/ 25 h 266"/>
                <a:gd name="T42" fmla="*/ 58 w 67"/>
                <a:gd name="T43" fmla="*/ 8 h 266"/>
                <a:gd name="T44" fmla="*/ 58 w 67"/>
                <a:gd name="T45" fmla="*/ 0 h 266"/>
                <a:gd name="T46" fmla="*/ 50 w 67"/>
                <a:gd name="T4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266">
                  <a:moveTo>
                    <a:pt x="50" y="0"/>
                  </a:moveTo>
                  <a:lnTo>
                    <a:pt x="58" y="16"/>
                  </a:lnTo>
                  <a:lnTo>
                    <a:pt x="58" y="25"/>
                  </a:lnTo>
                  <a:lnTo>
                    <a:pt x="58" y="41"/>
                  </a:lnTo>
                  <a:lnTo>
                    <a:pt x="58" y="49"/>
                  </a:lnTo>
                  <a:lnTo>
                    <a:pt x="58" y="66"/>
                  </a:lnTo>
                  <a:lnTo>
                    <a:pt x="58" y="92"/>
                  </a:lnTo>
                  <a:lnTo>
                    <a:pt x="50" y="117"/>
                  </a:lnTo>
                  <a:lnTo>
                    <a:pt x="42" y="149"/>
                  </a:lnTo>
                  <a:lnTo>
                    <a:pt x="16" y="199"/>
                  </a:lnTo>
                  <a:lnTo>
                    <a:pt x="9" y="233"/>
                  </a:lnTo>
                  <a:lnTo>
                    <a:pt x="0" y="266"/>
                  </a:lnTo>
                  <a:lnTo>
                    <a:pt x="9" y="233"/>
                  </a:lnTo>
                  <a:lnTo>
                    <a:pt x="25" y="199"/>
                  </a:lnTo>
                  <a:lnTo>
                    <a:pt x="50" y="142"/>
                  </a:lnTo>
                  <a:lnTo>
                    <a:pt x="58" y="117"/>
                  </a:lnTo>
                  <a:lnTo>
                    <a:pt x="67" y="83"/>
                  </a:lnTo>
                  <a:lnTo>
                    <a:pt x="67" y="66"/>
                  </a:lnTo>
                  <a:lnTo>
                    <a:pt x="67" y="58"/>
                  </a:lnTo>
                  <a:lnTo>
                    <a:pt x="58" y="41"/>
                  </a:lnTo>
                  <a:lnTo>
                    <a:pt x="58" y="25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79" y="3304"/>
              <a:ext cx="8" cy="4"/>
            </a:xfrm>
            <a:custGeom>
              <a:avLst/>
              <a:gdLst>
                <a:gd name="T0" fmla="*/ 34 w 34"/>
                <a:gd name="T1" fmla="*/ 0 h 16"/>
                <a:gd name="T2" fmla="*/ 25 w 34"/>
                <a:gd name="T3" fmla="*/ 0 h 16"/>
                <a:gd name="T4" fmla="*/ 17 w 34"/>
                <a:gd name="T5" fmla="*/ 0 h 16"/>
                <a:gd name="T6" fmla="*/ 0 w 34"/>
                <a:gd name="T7" fmla="*/ 8 h 16"/>
                <a:gd name="T8" fmla="*/ 0 w 34"/>
                <a:gd name="T9" fmla="*/ 16 h 16"/>
                <a:gd name="T10" fmla="*/ 9 w 34"/>
                <a:gd name="T11" fmla="*/ 16 h 16"/>
                <a:gd name="T12" fmla="*/ 17 w 34"/>
                <a:gd name="T13" fmla="*/ 16 h 16"/>
                <a:gd name="T14" fmla="*/ 34 w 34"/>
                <a:gd name="T15" fmla="*/ 8 h 16"/>
                <a:gd name="T16" fmla="*/ 34 w 3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34" y="0"/>
                  </a:moveTo>
                  <a:lnTo>
                    <a:pt x="25" y="0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34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598" y="3214"/>
              <a:ext cx="60" cy="12"/>
            </a:xfrm>
            <a:custGeom>
              <a:avLst/>
              <a:gdLst>
                <a:gd name="T0" fmla="*/ 0 w 242"/>
                <a:gd name="T1" fmla="*/ 50 h 50"/>
                <a:gd name="T2" fmla="*/ 25 w 242"/>
                <a:gd name="T3" fmla="*/ 41 h 50"/>
                <a:gd name="T4" fmla="*/ 50 w 242"/>
                <a:gd name="T5" fmla="*/ 34 h 50"/>
                <a:gd name="T6" fmla="*/ 75 w 242"/>
                <a:gd name="T7" fmla="*/ 34 h 50"/>
                <a:gd name="T8" fmla="*/ 100 w 242"/>
                <a:gd name="T9" fmla="*/ 25 h 50"/>
                <a:gd name="T10" fmla="*/ 125 w 242"/>
                <a:gd name="T11" fmla="*/ 16 h 50"/>
                <a:gd name="T12" fmla="*/ 142 w 242"/>
                <a:gd name="T13" fmla="*/ 16 h 50"/>
                <a:gd name="T14" fmla="*/ 150 w 242"/>
                <a:gd name="T15" fmla="*/ 16 h 50"/>
                <a:gd name="T16" fmla="*/ 150 w 242"/>
                <a:gd name="T17" fmla="*/ 25 h 50"/>
                <a:gd name="T18" fmla="*/ 192 w 242"/>
                <a:gd name="T19" fmla="*/ 25 h 50"/>
                <a:gd name="T20" fmla="*/ 233 w 242"/>
                <a:gd name="T21" fmla="*/ 16 h 50"/>
                <a:gd name="T22" fmla="*/ 242 w 242"/>
                <a:gd name="T23" fmla="*/ 9 h 50"/>
                <a:gd name="T24" fmla="*/ 233 w 242"/>
                <a:gd name="T25" fmla="*/ 9 h 50"/>
                <a:gd name="T26" fmla="*/ 233 w 242"/>
                <a:gd name="T27" fmla="*/ 0 h 50"/>
                <a:gd name="T28" fmla="*/ 217 w 242"/>
                <a:gd name="T29" fmla="*/ 0 h 50"/>
                <a:gd name="T30" fmla="*/ 192 w 242"/>
                <a:gd name="T31" fmla="*/ 9 h 50"/>
                <a:gd name="T32" fmla="*/ 150 w 242"/>
                <a:gd name="T33" fmla="*/ 16 h 50"/>
                <a:gd name="T34" fmla="*/ 158 w 242"/>
                <a:gd name="T35" fmla="*/ 25 h 50"/>
                <a:gd name="T36" fmla="*/ 158 w 242"/>
                <a:gd name="T37" fmla="*/ 16 h 50"/>
                <a:gd name="T38" fmla="*/ 158 w 242"/>
                <a:gd name="T39" fmla="*/ 9 h 50"/>
                <a:gd name="T40" fmla="*/ 150 w 242"/>
                <a:gd name="T41" fmla="*/ 9 h 50"/>
                <a:gd name="T42" fmla="*/ 142 w 242"/>
                <a:gd name="T43" fmla="*/ 0 h 50"/>
                <a:gd name="T44" fmla="*/ 125 w 242"/>
                <a:gd name="T45" fmla="*/ 0 h 50"/>
                <a:gd name="T46" fmla="*/ 117 w 242"/>
                <a:gd name="T47" fmla="*/ 0 h 50"/>
                <a:gd name="T48" fmla="*/ 84 w 242"/>
                <a:gd name="T49" fmla="*/ 9 h 50"/>
                <a:gd name="T50" fmla="*/ 50 w 242"/>
                <a:gd name="T51" fmla="*/ 16 h 50"/>
                <a:gd name="T52" fmla="*/ 25 w 242"/>
                <a:gd name="T53" fmla="*/ 25 h 50"/>
                <a:gd name="T54" fmla="*/ 16 w 242"/>
                <a:gd name="T55" fmla="*/ 34 h 50"/>
                <a:gd name="T56" fmla="*/ 0 w 242"/>
                <a:gd name="T57" fmla="*/ 41 h 50"/>
                <a:gd name="T58" fmla="*/ 0 w 242"/>
                <a:gd name="T5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2" h="50">
                  <a:moveTo>
                    <a:pt x="0" y="50"/>
                  </a:moveTo>
                  <a:lnTo>
                    <a:pt x="25" y="41"/>
                  </a:lnTo>
                  <a:lnTo>
                    <a:pt x="50" y="34"/>
                  </a:lnTo>
                  <a:lnTo>
                    <a:pt x="75" y="34"/>
                  </a:lnTo>
                  <a:lnTo>
                    <a:pt x="100" y="25"/>
                  </a:lnTo>
                  <a:lnTo>
                    <a:pt x="125" y="16"/>
                  </a:lnTo>
                  <a:lnTo>
                    <a:pt x="142" y="16"/>
                  </a:lnTo>
                  <a:lnTo>
                    <a:pt x="150" y="16"/>
                  </a:lnTo>
                  <a:lnTo>
                    <a:pt x="150" y="25"/>
                  </a:lnTo>
                  <a:lnTo>
                    <a:pt x="192" y="25"/>
                  </a:lnTo>
                  <a:lnTo>
                    <a:pt x="233" y="16"/>
                  </a:lnTo>
                  <a:lnTo>
                    <a:pt x="242" y="9"/>
                  </a:lnTo>
                  <a:lnTo>
                    <a:pt x="233" y="9"/>
                  </a:lnTo>
                  <a:lnTo>
                    <a:pt x="233" y="0"/>
                  </a:lnTo>
                  <a:lnTo>
                    <a:pt x="217" y="0"/>
                  </a:lnTo>
                  <a:lnTo>
                    <a:pt x="192" y="9"/>
                  </a:lnTo>
                  <a:lnTo>
                    <a:pt x="150" y="16"/>
                  </a:lnTo>
                  <a:lnTo>
                    <a:pt x="158" y="25"/>
                  </a:lnTo>
                  <a:lnTo>
                    <a:pt x="158" y="16"/>
                  </a:lnTo>
                  <a:lnTo>
                    <a:pt x="158" y="9"/>
                  </a:lnTo>
                  <a:lnTo>
                    <a:pt x="150" y="9"/>
                  </a:lnTo>
                  <a:lnTo>
                    <a:pt x="142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84" y="9"/>
                  </a:lnTo>
                  <a:lnTo>
                    <a:pt x="50" y="16"/>
                  </a:lnTo>
                  <a:lnTo>
                    <a:pt x="25" y="25"/>
                  </a:lnTo>
                  <a:lnTo>
                    <a:pt x="16" y="34"/>
                  </a:lnTo>
                  <a:lnTo>
                    <a:pt x="0" y="4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654" y="3218"/>
              <a:ext cx="60" cy="12"/>
            </a:xfrm>
            <a:custGeom>
              <a:avLst/>
              <a:gdLst>
                <a:gd name="T0" fmla="*/ 7 w 242"/>
                <a:gd name="T1" fmla="*/ 50 h 50"/>
                <a:gd name="T2" fmla="*/ 25 w 242"/>
                <a:gd name="T3" fmla="*/ 50 h 50"/>
                <a:gd name="T4" fmla="*/ 50 w 242"/>
                <a:gd name="T5" fmla="*/ 43 h 50"/>
                <a:gd name="T6" fmla="*/ 75 w 242"/>
                <a:gd name="T7" fmla="*/ 34 h 50"/>
                <a:gd name="T8" fmla="*/ 100 w 242"/>
                <a:gd name="T9" fmla="*/ 25 h 50"/>
                <a:gd name="T10" fmla="*/ 124 w 242"/>
                <a:gd name="T11" fmla="*/ 18 h 50"/>
                <a:gd name="T12" fmla="*/ 141 w 242"/>
                <a:gd name="T13" fmla="*/ 18 h 50"/>
                <a:gd name="T14" fmla="*/ 149 w 242"/>
                <a:gd name="T15" fmla="*/ 18 h 50"/>
                <a:gd name="T16" fmla="*/ 149 w 242"/>
                <a:gd name="T17" fmla="*/ 25 h 50"/>
                <a:gd name="T18" fmla="*/ 158 w 242"/>
                <a:gd name="T19" fmla="*/ 34 h 50"/>
                <a:gd name="T20" fmla="*/ 192 w 242"/>
                <a:gd name="T21" fmla="*/ 25 h 50"/>
                <a:gd name="T22" fmla="*/ 233 w 242"/>
                <a:gd name="T23" fmla="*/ 18 h 50"/>
                <a:gd name="T24" fmla="*/ 242 w 242"/>
                <a:gd name="T25" fmla="*/ 18 h 50"/>
                <a:gd name="T26" fmla="*/ 242 w 242"/>
                <a:gd name="T27" fmla="*/ 9 h 50"/>
                <a:gd name="T28" fmla="*/ 233 w 242"/>
                <a:gd name="T29" fmla="*/ 0 h 50"/>
                <a:gd name="T30" fmla="*/ 217 w 242"/>
                <a:gd name="T31" fmla="*/ 9 h 50"/>
                <a:gd name="T32" fmla="*/ 192 w 242"/>
                <a:gd name="T33" fmla="*/ 9 h 50"/>
                <a:gd name="T34" fmla="*/ 158 w 242"/>
                <a:gd name="T35" fmla="*/ 18 h 50"/>
                <a:gd name="T36" fmla="*/ 158 w 242"/>
                <a:gd name="T37" fmla="*/ 25 h 50"/>
                <a:gd name="T38" fmla="*/ 158 w 242"/>
                <a:gd name="T39" fmla="*/ 18 h 50"/>
                <a:gd name="T40" fmla="*/ 158 w 242"/>
                <a:gd name="T41" fmla="*/ 9 h 50"/>
                <a:gd name="T42" fmla="*/ 149 w 242"/>
                <a:gd name="T43" fmla="*/ 9 h 50"/>
                <a:gd name="T44" fmla="*/ 141 w 242"/>
                <a:gd name="T45" fmla="*/ 0 h 50"/>
                <a:gd name="T46" fmla="*/ 124 w 242"/>
                <a:gd name="T47" fmla="*/ 0 h 50"/>
                <a:gd name="T48" fmla="*/ 116 w 242"/>
                <a:gd name="T49" fmla="*/ 9 h 50"/>
                <a:gd name="T50" fmla="*/ 83 w 242"/>
                <a:gd name="T51" fmla="*/ 18 h 50"/>
                <a:gd name="T52" fmla="*/ 58 w 242"/>
                <a:gd name="T53" fmla="*/ 18 h 50"/>
                <a:gd name="T54" fmla="*/ 25 w 242"/>
                <a:gd name="T55" fmla="*/ 34 h 50"/>
                <a:gd name="T56" fmla="*/ 16 w 242"/>
                <a:gd name="T57" fmla="*/ 43 h 50"/>
                <a:gd name="T58" fmla="*/ 0 w 242"/>
                <a:gd name="T59" fmla="*/ 50 h 50"/>
                <a:gd name="T60" fmla="*/ 7 w 242"/>
                <a:gd name="T6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2" h="50">
                  <a:moveTo>
                    <a:pt x="7" y="50"/>
                  </a:moveTo>
                  <a:lnTo>
                    <a:pt x="25" y="50"/>
                  </a:lnTo>
                  <a:lnTo>
                    <a:pt x="50" y="43"/>
                  </a:lnTo>
                  <a:lnTo>
                    <a:pt x="75" y="34"/>
                  </a:lnTo>
                  <a:lnTo>
                    <a:pt x="100" y="25"/>
                  </a:lnTo>
                  <a:lnTo>
                    <a:pt x="124" y="18"/>
                  </a:lnTo>
                  <a:lnTo>
                    <a:pt x="141" y="18"/>
                  </a:lnTo>
                  <a:lnTo>
                    <a:pt x="149" y="18"/>
                  </a:lnTo>
                  <a:lnTo>
                    <a:pt x="149" y="25"/>
                  </a:lnTo>
                  <a:lnTo>
                    <a:pt x="158" y="34"/>
                  </a:lnTo>
                  <a:lnTo>
                    <a:pt x="192" y="25"/>
                  </a:lnTo>
                  <a:lnTo>
                    <a:pt x="233" y="18"/>
                  </a:lnTo>
                  <a:lnTo>
                    <a:pt x="242" y="18"/>
                  </a:lnTo>
                  <a:lnTo>
                    <a:pt x="242" y="9"/>
                  </a:lnTo>
                  <a:lnTo>
                    <a:pt x="233" y="0"/>
                  </a:lnTo>
                  <a:lnTo>
                    <a:pt x="217" y="9"/>
                  </a:lnTo>
                  <a:lnTo>
                    <a:pt x="192" y="9"/>
                  </a:lnTo>
                  <a:lnTo>
                    <a:pt x="158" y="18"/>
                  </a:lnTo>
                  <a:lnTo>
                    <a:pt x="158" y="25"/>
                  </a:lnTo>
                  <a:lnTo>
                    <a:pt x="158" y="18"/>
                  </a:lnTo>
                  <a:lnTo>
                    <a:pt x="158" y="9"/>
                  </a:lnTo>
                  <a:lnTo>
                    <a:pt x="149" y="9"/>
                  </a:lnTo>
                  <a:lnTo>
                    <a:pt x="141" y="0"/>
                  </a:lnTo>
                  <a:lnTo>
                    <a:pt x="124" y="0"/>
                  </a:lnTo>
                  <a:lnTo>
                    <a:pt x="116" y="9"/>
                  </a:lnTo>
                  <a:lnTo>
                    <a:pt x="83" y="18"/>
                  </a:lnTo>
                  <a:lnTo>
                    <a:pt x="58" y="18"/>
                  </a:lnTo>
                  <a:lnTo>
                    <a:pt x="25" y="34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581" y="3170"/>
              <a:ext cx="40" cy="56"/>
            </a:xfrm>
            <a:custGeom>
              <a:avLst/>
              <a:gdLst>
                <a:gd name="T0" fmla="*/ 150 w 158"/>
                <a:gd name="T1" fmla="*/ 0 h 226"/>
                <a:gd name="T2" fmla="*/ 133 w 158"/>
                <a:gd name="T3" fmla="*/ 0 h 226"/>
                <a:gd name="T4" fmla="*/ 116 w 158"/>
                <a:gd name="T5" fmla="*/ 9 h 226"/>
                <a:gd name="T6" fmla="*/ 109 w 158"/>
                <a:gd name="T7" fmla="*/ 18 h 226"/>
                <a:gd name="T8" fmla="*/ 100 w 158"/>
                <a:gd name="T9" fmla="*/ 27 h 226"/>
                <a:gd name="T10" fmla="*/ 91 w 158"/>
                <a:gd name="T11" fmla="*/ 43 h 226"/>
                <a:gd name="T12" fmla="*/ 75 w 158"/>
                <a:gd name="T13" fmla="*/ 68 h 226"/>
                <a:gd name="T14" fmla="*/ 57 w 158"/>
                <a:gd name="T15" fmla="*/ 101 h 226"/>
                <a:gd name="T16" fmla="*/ 32 w 158"/>
                <a:gd name="T17" fmla="*/ 142 h 226"/>
                <a:gd name="T18" fmla="*/ 16 w 158"/>
                <a:gd name="T19" fmla="*/ 176 h 226"/>
                <a:gd name="T20" fmla="*/ 8 w 158"/>
                <a:gd name="T21" fmla="*/ 201 h 226"/>
                <a:gd name="T22" fmla="*/ 0 w 158"/>
                <a:gd name="T23" fmla="*/ 217 h 226"/>
                <a:gd name="T24" fmla="*/ 8 w 158"/>
                <a:gd name="T25" fmla="*/ 226 h 226"/>
                <a:gd name="T26" fmla="*/ 32 w 158"/>
                <a:gd name="T27" fmla="*/ 226 h 226"/>
                <a:gd name="T28" fmla="*/ 50 w 158"/>
                <a:gd name="T29" fmla="*/ 226 h 226"/>
                <a:gd name="T30" fmla="*/ 50 w 158"/>
                <a:gd name="T31" fmla="*/ 217 h 226"/>
                <a:gd name="T32" fmla="*/ 32 w 158"/>
                <a:gd name="T33" fmla="*/ 217 h 226"/>
                <a:gd name="T34" fmla="*/ 8 w 158"/>
                <a:gd name="T35" fmla="*/ 217 h 226"/>
                <a:gd name="T36" fmla="*/ 25 w 158"/>
                <a:gd name="T37" fmla="*/ 185 h 226"/>
                <a:gd name="T38" fmla="*/ 41 w 158"/>
                <a:gd name="T39" fmla="*/ 151 h 226"/>
                <a:gd name="T40" fmla="*/ 75 w 158"/>
                <a:gd name="T41" fmla="*/ 84 h 226"/>
                <a:gd name="T42" fmla="*/ 91 w 158"/>
                <a:gd name="T43" fmla="*/ 59 h 226"/>
                <a:gd name="T44" fmla="*/ 100 w 158"/>
                <a:gd name="T45" fmla="*/ 34 h 226"/>
                <a:gd name="T46" fmla="*/ 109 w 158"/>
                <a:gd name="T47" fmla="*/ 27 h 226"/>
                <a:gd name="T48" fmla="*/ 125 w 158"/>
                <a:gd name="T49" fmla="*/ 18 h 226"/>
                <a:gd name="T50" fmla="*/ 141 w 158"/>
                <a:gd name="T51" fmla="*/ 9 h 226"/>
                <a:gd name="T52" fmla="*/ 150 w 158"/>
                <a:gd name="T53" fmla="*/ 0 h 226"/>
                <a:gd name="T54" fmla="*/ 158 w 158"/>
                <a:gd name="T55" fmla="*/ 0 h 226"/>
                <a:gd name="T56" fmla="*/ 150 w 158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8" h="226">
                  <a:moveTo>
                    <a:pt x="150" y="0"/>
                  </a:moveTo>
                  <a:lnTo>
                    <a:pt x="133" y="0"/>
                  </a:lnTo>
                  <a:lnTo>
                    <a:pt x="116" y="9"/>
                  </a:lnTo>
                  <a:lnTo>
                    <a:pt x="109" y="18"/>
                  </a:lnTo>
                  <a:lnTo>
                    <a:pt x="100" y="27"/>
                  </a:lnTo>
                  <a:lnTo>
                    <a:pt x="91" y="43"/>
                  </a:lnTo>
                  <a:lnTo>
                    <a:pt x="75" y="68"/>
                  </a:lnTo>
                  <a:lnTo>
                    <a:pt x="57" y="101"/>
                  </a:lnTo>
                  <a:lnTo>
                    <a:pt x="32" y="142"/>
                  </a:lnTo>
                  <a:lnTo>
                    <a:pt x="16" y="176"/>
                  </a:lnTo>
                  <a:lnTo>
                    <a:pt x="8" y="201"/>
                  </a:lnTo>
                  <a:lnTo>
                    <a:pt x="0" y="217"/>
                  </a:lnTo>
                  <a:lnTo>
                    <a:pt x="8" y="226"/>
                  </a:lnTo>
                  <a:lnTo>
                    <a:pt x="32" y="226"/>
                  </a:lnTo>
                  <a:lnTo>
                    <a:pt x="50" y="226"/>
                  </a:lnTo>
                  <a:lnTo>
                    <a:pt x="50" y="217"/>
                  </a:lnTo>
                  <a:lnTo>
                    <a:pt x="32" y="217"/>
                  </a:lnTo>
                  <a:lnTo>
                    <a:pt x="8" y="217"/>
                  </a:lnTo>
                  <a:lnTo>
                    <a:pt x="25" y="185"/>
                  </a:lnTo>
                  <a:lnTo>
                    <a:pt x="41" y="151"/>
                  </a:lnTo>
                  <a:lnTo>
                    <a:pt x="75" y="84"/>
                  </a:lnTo>
                  <a:lnTo>
                    <a:pt x="91" y="59"/>
                  </a:lnTo>
                  <a:lnTo>
                    <a:pt x="100" y="34"/>
                  </a:lnTo>
                  <a:lnTo>
                    <a:pt x="109" y="27"/>
                  </a:lnTo>
                  <a:lnTo>
                    <a:pt x="125" y="18"/>
                  </a:lnTo>
                  <a:lnTo>
                    <a:pt x="141" y="9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3621" y="3170"/>
              <a:ext cx="112" cy="6"/>
            </a:xfrm>
            <a:custGeom>
              <a:avLst/>
              <a:gdLst>
                <a:gd name="T0" fmla="*/ 8 w 450"/>
                <a:gd name="T1" fmla="*/ 9 h 27"/>
                <a:gd name="T2" fmla="*/ 184 w 450"/>
                <a:gd name="T3" fmla="*/ 9 h 27"/>
                <a:gd name="T4" fmla="*/ 250 w 450"/>
                <a:gd name="T5" fmla="*/ 9 h 27"/>
                <a:gd name="T6" fmla="*/ 317 w 450"/>
                <a:gd name="T7" fmla="*/ 9 h 27"/>
                <a:gd name="T8" fmla="*/ 383 w 450"/>
                <a:gd name="T9" fmla="*/ 18 h 27"/>
                <a:gd name="T10" fmla="*/ 442 w 450"/>
                <a:gd name="T11" fmla="*/ 27 h 27"/>
                <a:gd name="T12" fmla="*/ 450 w 450"/>
                <a:gd name="T13" fmla="*/ 27 h 27"/>
                <a:gd name="T14" fmla="*/ 450 w 450"/>
                <a:gd name="T15" fmla="*/ 18 h 27"/>
                <a:gd name="T16" fmla="*/ 383 w 450"/>
                <a:gd name="T17" fmla="*/ 9 h 27"/>
                <a:gd name="T18" fmla="*/ 326 w 450"/>
                <a:gd name="T19" fmla="*/ 0 h 27"/>
                <a:gd name="T20" fmla="*/ 258 w 450"/>
                <a:gd name="T21" fmla="*/ 0 h 27"/>
                <a:gd name="T22" fmla="*/ 192 w 450"/>
                <a:gd name="T23" fmla="*/ 0 h 27"/>
                <a:gd name="T24" fmla="*/ 100 w 450"/>
                <a:gd name="T25" fmla="*/ 0 h 27"/>
                <a:gd name="T26" fmla="*/ 8 w 450"/>
                <a:gd name="T27" fmla="*/ 0 h 27"/>
                <a:gd name="T28" fmla="*/ 0 w 450"/>
                <a:gd name="T29" fmla="*/ 0 h 27"/>
                <a:gd name="T30" fmla="*/ 0 w 450"/>
                <a:gd name="T31" fmla="*/ 9 h 27"/>
                <a:gd name="T32" fmla="*/ 8 w 450"/>
                <a:gd name="T3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27">
                  <a:moveTo>
                    <a:pt x="8" y="9"/>
                  </a:moveTo>
                  <a:lnTo>
                    <a:pt x="184" y="9"/>
                  </a:lnTo>
                  <a:lnTo>
                    <a:pt x="250" y="9"/>
                  </a:lnTo>
                  <a:lnTo>
                    <a:pt x="317" y="9"/>
                  </a:lnTo>
                  <a:lnTo>
                    <a:pt x="383" y="18"/>
                  </a:lnTo>
                  <a:lnTo>
                    <a:pt x="442" y="27"/>
                  </a:lnTo>
                  <a:lnTo>
                    <a:pt x="450" y="27"/>
                  </a:lnTo>
                  <a:lnTo>
                    <a:pt x="450" y="18"/>
                  </a:lnTo>
                  <a:lnTo>
                    <a:pt x="383" y="9"/>
                  </a:lnTo>
                  <a:lnTo>
                    <a:pt x="326" y="0"/>
                  </a:lnTo>
                  <a:lnTo>
                    <a:pt x="258" y="0"/>
                  </a:lnTo>
                  <a:lnTo>
                    <a:pt x="192" y="0"/>
                  </a:lnTo>
                  <a:lnTo>
                    <a:pt x="10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3610" y="3176"/>
              <a:ext cx="129" cy="54"/>
            </a:xfrm>
            <a:custGeom>
              <a:avLst/>
              <a:gdLst>
                <a:gd name="T0" fmla="*/ 0 w 517"/>
                <a:gd name="T1" fmla="*/ 190 h 215"/>
                <a:gd name="T2" fmla="*/ 100 w 517"/>
                <a:gd name="T3" fmla="*/ 190 h 215"/>
                <a:gd name="T4" fmla="*/ 158 w 517"/>
                <a:gd name="T5" fmla="*/ 199 h 215"/>
                <a:gd name="T6" fmla="*/ 208 w 517"/>
                <a:gd name="T7" fmla="*/ 199 h 215"/>
                <a:gd name="T8" fmla="*/ 259 w 517"/>
                <a:gd name="T9" fmla="*/ 199 h 215"/>
                <a:gd name="T10" fmla="*/ 309 w 517"/>
                <a:gd name="T11" fmla="*/ 208 h 215"/>
                <a:gd name="T12" fmla="*/ 359 w 517"/>
                <a:gd name="T13" fmla="*/ 208 h 215"/>
                <a:gd name="T14" fmla="*/ 375 w 517"/>
                <a:gd name="T15" fmla="*/ 215 h 215"/>
                <a:gd name="T16" fmla="*/ 400 w 517"/>
                <a:gd name="T17" fmla="*/ 215 h 215"/>
                <a:gd name="T18" fmla="*/ 418 w 517"/>
                <a:gd name="T19" fmla="*/ 215 h 215"/>
                <a:gd name="T20" fmla="*/ 434 w 517"/>
                <a:gd name="T21" fmla="*/ 208 h 215"/>
                <a:gd name="T22" fmla="*/ 450 w 517"/>
                <a:gd name="T23" fmla="*/ 208 h 215"/>
                <a:gd name="T24" fmla="*/ 459 w 517"/>
                <a:gd name="T25" fmla="*/ 190 h 215"/>
                <a:gd name="T26" fmla="*/ 476 w 517"/>
                <a:gd name="T27" fmla="*/ 183 h 215"/>
                <a:gd name="T28" fmla="*/ 484 w 517"/>
                <a:gd name="T29" fmla="*/ 165 h 215"/>
                <a:gd name="T30" fmla="*/ 492 w 517"/>
                <a:gd name="T31" fmla="*/ 133 h 215"/>
                <a:gd name="T32" fmla="*/ 501 w 517"/>
                <a:gd name="T33" fmla="*/ 115 h 215"/>
                <a:gd name="T34" fmla="*/ 501 w 517"/>
                <a:gd name="T35" fmla="*/ 91 h 215"/>
                <a:gd name="T36" fmla="*/ 509 w 517"/>
                <a:gd name="T37" fmla="*/ 49 h 215"/>
                <a:gd name="T38" fmla="*/ 517 w 517"/>
                <a:gd name="T39" fmla="*/ 32 h 215"/>
                <a:gd name="T40" fmla="*/ 509 w 517"/>
                <a:gd name="T41" fmla="*/ 16 h 215"/>
                <a:gd name="T42" fmla="*/ 509 w 517"/>
                <a:gd name="T43" fmla="*/ 7 h 215"/>
                <a:gd name="T44" fmla="*/ 492 w 517"/>
                <a:gd name="T45" fmla="*/ 0 h 215"/>
                <a:gd name="T46" fmla="*/ 492 w 517"/>
                <a:gd name="T47" fmla="*/ 7 h 215"/>
                <a:gd name="T48" fmla="*/ 501 w 517"/>
                <a:gd name="T49" fmla="*/ 16 h 215"/>
                <a:gd name="T50" fmla="*/ 501 w 517"/>
                <a:gd name="T51" fmla="*/ 32 h 215"/>
                <a:gd name="T52" fmla="*/ 501 w 517"/>
                <a:gd name="T53" fmla="*/ 74 h 215"/>
                <a:gd name="T54" fmla="*/ 492 w 517"/>
                <a:gd name="T55" fmla="*/ 115 h 215"/>
                <a:gd name="T56" fmla="*/ 476 w 517"/>
                <a:gd name="T57" fmla="*/ 149 h 215"/>
                <a:gd name="T58" fmla="*/ 468 w 517"/>
                <a:gd name="T59" fmla="*/ 165 h 215"/>
                <a:gd name="T60" fmla="*/ 450 w 517"/>
                <a:gd name="T61" fmla="*/ 183 h 215"/>
                <a:gd name="T62" fmla="*/ 443 w 517"/>
                <a:gd name="T63" fmla="*/ 190 h 215"/>
                <a:gd name="T64" fmla="*/ 425 w 517"/>
                <a:gd name="T65" fmla="*/ 199 h 215"/>
                <a:gd name="T66" fmla="*/ 409 w 517"/>
                <a:gd name="T67" fmla="*/ 208 h 215"/>
                <a:gd name="T68" fmla="*/ 393 w 517"/>
                <a:gd name="T69" fmla="*/ 208 h 215"/>
                <a:gd name="T70" fmla="*/ 350 w 517"/>
                <a:gd name="T71" fmla="*/ 199 h 215"/>
                <a:gd name="T72" fmla="*/ 309 w 517"/>
                <a:gd name="T73" fmla="*/ 190 h 215"/>
                <a:gd name="T74" fmla="*/ 267 w 517"/>
                <a:gd name="T75" fmla="*/ 190 h 215"/>
                <a:gd name="T76" fmla="*/ 183 w 517"/>
                <a:gd name="T77" fmla="*/ 190 h 215"/>
                <a:gd name="T78" fmla="*/ 92 w 517"/>
                <a:gd name="T79" fmla="*/ 190 h 215"/>
                <a:gd name="T80" fmla="*/ 42 w 517"/>
                <a:gd name="T81" fmla="*/ 183 h 215"/>
                <a:gd name="T82" fmla="*/ 0 w 517"/>
                <a:gd name="T83" fmla="*/ 183 h 215"/>
                <a:gd name="T84" fmla="*/ 0 w 517"/>
                <a:gd name="T85" fmla="*/ 19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7" h="215">
                  <a:moveTo>
                    <a:pt x="0" y="190"/>
                  </a:moveTo>
                  <a:lnTo>
                    <a:pt x="100" y="190"/>
                  </a:lnTo>
                  <a:lnTo>
                    <a:pt x="158" y="199"/>
                  </a:lnTo>
                  <a:lnTo>
                    <a:pt x="208" y="199"/>
                  </a:lnTo>
                  <a:lnTo>
                    <a:pt x="259" y="199"/>
                  </a:lnTo>
                  <a:lnTo>
                    <a:pt x="309" y="208"/>
                  </a:lnTo>
                  <a:lnTo>
                    <a:pt x="359" y="208"/>
                  </a:lnTo>
                  <a:lnTo>
                    <a:pt x="375" y="215"/>
                  </a:lnTo>
                  <a:lnTo>
                    <a:pt x="400" y="215"/>
                  </a:lnTo>
                  <a:lnTo>
                    <a:pt x="418" y="215"/>
                  </a:lnTo>
                  <a:lnTo>
                    <a:pt x="434" y="208"/>
                  </a:lnTo>
                  <a:lnTo>
                    <a:pt x="450" y="208"/>
                  </a:lnTo>
                  <a:lnTo>
                    <a:pt x="459" y="190"/>
                  </a:lnTo>
                  <a:lnTo>
                    <a:pt x="476" y="183"/>
                  </a:lnTo>
                  <a:lnTo>
                    <a:pt x="484" y="165"/>
                  </a:lnTo>
                  <a:lnTo>
                    <a:pt x="492" y="133"/>
                  </a:lnTo>
                  <a:lnTo>
                    <a:pt x="501" y="115"/>
                  </a:lnTo>
                  <a:lnTo>
                    <a:pt x="501" y="91"/>
                  </a:lnTo>
                  <a:lnTo>
                    <a:pt x="509" y="49"/>
                  </a:lnTo>
                  <a:lnTo>
                    <a:pt x="517" y="32"/>
                  </a:lnTo>
                  <a:lnTo>
                    <a:pt x="509" y="16"/>
                  </a:lnTo>
                  <a:lnTo>
                    <a:pt x="509" y="7"/>
                  </a:lnTo>
                  <a:lnTo>
                    <a:pt x="492" y="0"/>
                  </a:lnTo>
                  <a:lnTo>
                    <a:pt x="492" y="7"/>
                  </a:lnTo>
                  <a:lnTo>
                    <a:pt x="501" y="16"/>
                  </a:lnTo>
                  <a:lnTo>
                    <a:pt x="501" y="32"/>
                  </a:lnTo>
                  <a:lnTo>
                    <a:pt x="501" y="74"/>
                  </a:lnTo>
                  <a:lnTo>
                    <a:pt x="492" y="115"/>
                  </a:lnTo>
                  <a:lnTo>
                    <a:pt x="476" y="149"/>
                  </a:lnTo>
                  <a:lnTo>
                    <a:pt x="468" y="165"/>
                  </a:lnTo>
                  <a:lnTo>
                    <a:pt x="450" y="183"/>
                  </a:lnTo>
                  <a:lnTo>
                    <a:pt x="443" y="190"/>
                  </a:lnTo>
                  <a:lnTo>
                    <a:pt x="425" y="199"/>
                  </a:lnTo>
                  <a:lnTo>
                    <a:pt x="409" y="208"/>
                  </a:lnTo>
                  <a:lnTo>
                    <a:pt x="393" y="208"/>
                  </a:lnTo>
                  <a:lnTo>
                    <a:pt x="350" y="199"/>
                  </a:lnTo>
                  <a:lnTo>
                    <a:pt x="309" y="190"/>
                  </a:lnTo>
                  <a:lnTo>
                    <a:pt x="267" y="190"/>
                  </a:lnTo>
                  <a:lnTo>
                    <a:pt x="183" y="190"/>
                  </a:lnTo>
                  <a:lnTo>
                    <a:pt x="92" y="190"/>
                  </a:lnTo>
                  <a:lnTo>
                    <a:pt x="42" y="183"/>
                  </a:lnTo>
                  <a:lnTo>
                    <a:pt x="0" y="183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3718" y="3170"/>
              <a:ext cx="24" cy="62"/>
            </a:xfrm>
            <a:custGeom>
              <a:avLst/>
              <a:gdLst>
                <a:gd name="T0" fmla="*/ 0 w 92"/>
                <a:gd name="T1" fmla="*/ 251 h 251"/>
                <a:gd name="T2" fmla="*/ 9 w 92"/>
                <a:gd name="T3" fmla="*/ 251 h 251"/>
                <a:gd name="T4" fmla="*/ 16 w 92"/>
                <a:gd name="T5" fmla="*/ 251 h 251"/>
                <a:gd name="T6" fmla="*/ 34 w 92"/>
                <a:gd name="T7" fmla="*/ 242 h 251"/>
                <a:gd name="T8" fmla="*/ 42 w 92"/>
                <a:gd name="T9" fmla="*/ 226 h 251"/>
                <a:gd name="T10" fmla="*/ 50 w 92"/>
                <a:gd name="T11" fmla="*/ 210 h 251"/>
                <a:gd name="T12" fmla="*/ 58 w 92"/>
                <a:gd name="T13" fmla="*/ 185 h 251"/>
                <a:gd name="T14" fmla="*/ 67 w 92"/>
                <a:gd name="T15" fmla="*/ 167 h 251"/>
                <a:gd name="T16" fmla="*/ 75 w 92"/>
                <a:gd name="T17" fmla="*/ 135 h 251"/>
                <a:gd name="T18" fmla="*/ 83 w 92"/>
                <a:gd name="T19" fmla="*/ 101 h 251"/>
                <a:gd name="T20" fmla="*/ 92 w 92"/>
                <a:gd name="T21" fmla="*/ 76 h 251"/>
                <a:gd name="T22" fmla="*/ 92 w 92"/>
                <a:gd name="T23" fmla="*/ 59 h 251"/>
                <a:gd name="T24" fmla="*/ 92 w 92"/>
                <a:gd name="T25" fmla="*/ 43 h 251"/>
                <a:gd name="T26" fmla="*/ 92 w 92"/>
                <a:gd name="T27" fmla="*/ 27 h 251"/>
                <a:gd name="T28" fmla="*/ 92 w 92"/>
                <a:gd name="T29" fmla="*/ 18 h 251"/>
                <a:gd name="T30" fmla="*/ 83 w 92"/>
                <a:gd name="T31" fmla="*/ 18 h 251"/>
                <a:gd name="T32" fmla="*/ 75 w 92"/>
                <a:gd name="T33" fmla="*/ 9 h 251"/>
                <a:gd name="T34" fmla="*/ 67 w 92"/>
                <a:gd name="T35" fmla="*/ 0 h 251"/>
                <a:gd name="T36" fmla="*/ 67 w 92"/>
                <a:gd name="T37" fmla="*/ 9 h 251"/>
                <a:gd name="T38" fmla="*/ 67 w 92"/>
                <a:gd name="T39" fmla="*/ 18 h 251"/>
                <a:gd name="T40" fmla="*/ 75 w 92"/>
                <a:gd name="T41" fmla="*/ 18 h 251"/>
                <a:gd name="T42" fmla="*/ 83 w 92"/>
                <a:gd name="T43" fmla="*/ 18 h 251"/>
                <a:gd name="T44" fmla="*/ 83 w 92"/>
                <a:gd name="T45" fmla="*/ 34 h 251"/>
                <a:gd name="T46" fmla="*/ 92 w 92"/>
                <a:gd name="T47" fmla="*/ 51 h 251"/>
                <a:gd name="T48" fmla="*/ 92 w 92"/>
                <a:gd name="T49" fmla="*/ 68 h 251"/>
                <a:gd name="T50" fmla="*/ 83 w 92"/>
                <a:gd name="T51" fmla="*/ 101 h 251"/>
                <a:gd name="T52" fmla="*/ 67 w 92"/>
                <a:gd name="T53" fmla="*/ 135 h 251"/>
                <a:gd name="T54" fmla="*/ 58 w 92"/>
                <a:gd name="T55" fmla="*/ 167 h 251"/>
                <a:gd name="T56" fmla="*/ 50 w 92"/>
                <a:gd name="T57" fmla="*/ 201 h 251"/>
                <a:gd name="T58" fmla="*/ 42 w 92"/>
                <a:gd name="T59" fmla="*/ 217 h 251"/>
                <a:gd name="T60" fmla="*/ 34 w 92"/>
                <a:gd name="T61" fmla="*/ 235 h 251"/>
                <a:gd name="T62" fmla="*/ 16 w 92"/>
                <a:gd name="T63" fmla="*/ 242 h 251"/>
                <a:gd name="T64" fmla="*/ 0 w 92"/>
                <a:gd name="T65" fmla="*/ 242 h 251"/>
                <a:gd name="T66" fmla="*/ 0 w 92"/>
                <a:gd name="T6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251">
                  <a:moveTo>
                    <a:pt x="0" y="251"/>
                  </a:moveTo>
                  <a:lnTo>
                    <a:pt x="9" y="251"/>
                  </a:lnTo>
                  <a:lnTo>
                    <a:pt x="16" y="251"/>
                  </a:lnTo>
                  <a:lnTo>
                    <a:pt x="34" y="242"/>
                  </a:lnTo>
                  <a:lnTo>
                    <a:pt x="42" y="226"/>
                  </a:lnTo>
                  <a:lnTo>
                    <a:pt x="50" y="210"/>
                  </a:lnTo>
                  <a:lnTo>
                    <a:pt x="58" y="185"/>
                  </a:lnTo>
                  <a:lnTo>
                    <a:pt x="67" y="167"/>
                  </a:lnTo>
                  <a:lnTo>
                    <a:pt x="75" y="135"/>
                  </a:lnTo>
                  <a:lnTo>
                    <a:pt x="83" y="101"/>
                  </a:lnTo>
                  <a:lnTo>
                    <a:pt x="92" y="76"/>
                  </a:lnTo>
                  <a:lnTo>
                    <a:pt x="92" y="59"/>
                  </a:lnTo>
                  <a:lnTo>
                    <a:pt x="92" y="43"/>
                  </a:lnTo>
                  <a:lnTo>
                    <a:pt x="92" y="27"/>
                  </a:lnTo>
                  <a:lnTo>
                    <a:pt x="92" y="18"/>
                  </a:lnTo>
                  <a:lnTo>
                    <a:pt x="83" y="18"/>
                  </a:lnTo>
                  <a:lnTo>
                    <a:pt x="75" y="9"/>
                  </a:lnTo>
                  <a:lnTo>
                    <a:pt x="67" y="0"/>
                  </a:lnTo>
                  <a:lnTo>
                    <a:pt x="67" y="9"/>
                  </a:lnTo>
                  <a:lnTo>
                    <a:pt x="67" y="18"/>
                  </a:lnTo>
                  <a:lnTo>
                    <a:pt x="75" y="18"/>
                  </a:lnTo>
                  <a:lnTo>
                    <a:pt x="83" y="18"/>
                  </a:lnTo>
                  <a:lnTo>
                    <a:pt x="83" y="34"/>
                  </a:lnTo>
                  <a:lnTo>
                    <a:pt x="92" y="51"/>
                  </a:lnTo>
                  <a:lnTo>
                    <a:pt x="92" y="68"/>
                  </a:lnTo>
                  <a:lnTo>
                    <a:pt x="83" y="101"/>
                  </a:lnTo>
                  <a:lnTo>
                    <a:pt x="67" y="135"/>
                  </a:lnTo>
                  <a:lnTo>
                    <a:pt x="58" y="167"/>
                  </a:lnTo>
                  <a:lnTo>
                    <a:pt x="50" y="201"/>
                  </a:lnTo>
                  <a:lnTo>
                    <a:pt x="42" y="217"/>
                  </a:lnTo>
                  <a:lnTo>
                    <a:pt x="34" y="235"/>
                  </a:lnTo>
                  <a:lnTo>
                    <a:pt x="16" y="242"/>
                  </a:lnTo>
                  <a:lnTo>
                    <a:pt x="0" y="242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3573" y="3160"/>
              <a:ext cx="43" cy="70"/>
            </a:xfrm>
            <a:custGeom>
              <a:avLst/>
              <a:gdLst>
                <a:gd name="T0" fmla="*/ 0 w 175"/>
                <a:gd name="T1" fmla="*/ 283 h 283"/>
                <a:gd name="T2" fmla="*/ 17 w 175"/>
                <a:gd name="T3" fmla="*/ 276 h 283"/>
                <a:gd name="T4" fmla="*/ 17 w 175"/>
                <a:gd name="T5" fmla="*/ 258 h 283"/>
                <a:gd name="T6" fmla="*/ 25 w 175"/>
                <a:gd name="T7" fmla="*/ 233 h 283"/>
                <a:gd name="T8" fmla="*/ 42 w 175"/>
                <a:gd name="T9" fmla="*/ 192 h 283"/>
                <a:gd name="T10" fmla="*/ 66 w 175"/>
                <a:gd name="T11" fmla="*/ 150 h 283"/>
                <a:gd name="T12" fmla="*/ 91 w 175"/>
                <a:gd name="T13" fmla="*/ 100 h 283"/>
                <a:gd name="T14" fmla="*/ 125 w 175"/>
                <a:gd name="T15" fmla="*/ 59 h 283"/>
                <a:gd name="T16" fmla="*/ 134 w 175"/>
                <a:gd name="T17" fmla="*/ 41 h 283"/>
                <a:gd name="T18" fmla="*/ 143 w 175"/>
                <a:gd name="T19" fmla="*/ 34 h 283"/>
                <a:gd name="T20" fmla="*/ 143 w 175"/>
                <a:gd name="T21" fmla="*/ 25 h 283"/>
                <a:gd name="T22" fmla="*/ 159 w 175"/>
                <a:gd name="T23" fmla="*/ 16 h 283"/>
                <a:gd name="T24" fmla="*/ 175 w 175"/>
                <a:gd name="T25" fmla="*/ 9 h 283"/>
                <a:gd name="T26" fmla="*/ 175 w 175"/>
                <a:gd name="T27" fmla="*/ 0 h 283"/>
                <a:gd name="T28" fmla="*/ 159 w 175"/>
                <a:gd name="T29" fmla="*/ 0 h 283"/>
                <a:gd name="T30" fmla="*/ 150 w 175"/>
                <a:gd name="T31" fmla="*/ 9 h 283"/>
                <a:gd name="T32" fmla="*/ 134 w 175"/>
                <a:gd name="T33" fmla="*/ 16 h 283"/>
                <a:gd name="T34" fmla="*/ 134 w 175"/>
                <a:gd name="T35" fmla="*/ 25 h 283"/>
                <a:gd name="T36" fmla="*/ 125 w 175"/>
                <a:gd name="T37" fmla="*/ 41 h 283"/>
                <a:gd name="T38" fmla="*/ 125 w 175"/>
                <a:gd name="T39" fmla="*/ 50 h 283"/>
                <a:gd name="T40" fmla="*/ 100 w 175"/>
                <a:gd name="T41" fmla="*/ 75 h 283"/>
                <a:gd name="T42" fmla="*/ 84 w 175"/>
                <a:gd name="T43" fmla="*/ 100 h 283"/>
                <a:gd name="T44" fmla="*/ 59 w 175"/>
                <a:gd name="T45" fmla="*/ 150 h 283"/>
                <a:gd name="T46" fmla="*/ 34 w 175"/>
                <a:gd name="T47" fmla="*/ 201 h 283"/>
                <a:gd name="T48" fmla="*/ 25 w 175"/>
                <a:gd name="T49" fmla="*/ 242 h 283"/>
                <a:gd name="T50" fmla="*/ 17 w 175"/>
                <a:gd name="T51" fmla="*/ 267 h 283"/>
                <a:gd name="T52" fmla="*/ 8 w 175"/>
                <a:gd name="T53" fmla="*/ 276 h 283"/>
                <a:gd name="T54" fmla="*/ 0 w 175"/>
                <a:gd name="T5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5" h="283">
                  <a:moveTo>
                    <a:pt x="0" y="283"/>
                  </a:moveTo>
                  <a:lnTo>
                    <a:pt x="17" y="276"/>
                  </a:lnTo>
                  <a:lnTo>
                    <a:pt x="17" y="258"/>
                  </a:lnTo>
                  <a:lnTo>
                    <a:pt x="25" y="233"/>
                  </a:lnTo>
                  <a:lnTo>
                    <a:pt x="42" y="192"/>
                  </a:lnTo>
                  <a:lnTo>
                    <a:pt x="66" y="150"/>
                  </a:lnTo>
                  <a:lnTo>
                    <a:pt x="91" y="100"/>
                  </a:lnTo>
                  <a:lnTo>
                    <a:pt x="125" y="59"/>
                  </a:lnTo>
                  <a:lnTo>
                    <a:pt x="134" y="41"/>
                  </a:lnTo>
                  <a:lnTo>
                    <a:pt x="143" y="34"/>
                  </a:lnTo>
                  <a:lnTo>
                    <a:pt x="143" y="25"/>
                  </a:lnTo>
                  <a:lnTo>
                    <a:pt x="159" y="16"/>
                  </a:lnTo>
                  <a:lnTo>
                    <a:pt x="175" y="9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50" y="9"/>
                  </a:lnTo>
                  <a:lnTo>
                    <a:pt x="134" y="16"/>
                  </a:lnTo>
                  <a:lnTo>
                    <a:pt x="134" y="25"/>
                  </a:lnTo>
                  <a:lnTo>
                    <a:pt x="125" y="41"/>
                  </a:lnTo>
                  <a:lnTo>
                    <a:pt x="125" y="50"/>
                  </a:lnTo>
                  <a:lnTo>
                    <a:pt x="100" y="75"/>
                  </a:lnTo>
                  <a:lnTo>
                    <a:pt x="84" y="100"/>
                  </a:lnTo>
                  <a:lnTo>
                    <a:pt x="59" y="150"/>
                  </a:lnTo>
                  <a:lnTo>
                    <a:pt x="34" y="201"/>
                  </a:lnTo>
                  <a:lnTo>
                    <a:pt x="25" y="242"/>
                  </a:lnTo>
                  <a:lnTo>
                    <a:pt x="17" y="267"/>
                  </a:lnTo>
                  <a:lnTo>
                    <a:pt x="8" y="276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612" y="3151"/>
              <a:ext cx="234" cy="21"/>
            </a:xfrm>
            <a:custGeom>
              <a:avLst/>
              <a:gdLst>
                <a:gd name="T0" fmla="*/ 8 w 934"/>
                <a:gd name="T1" fmla="*/ 49 h 83"/>
                <a:gd name="T2" fmla="*/ 16 w 934"/>
                <a:gd name="T3" fmla="*/ 42 h 83"/>
                <a:gd name="T4" fmla="*/ 33 w 934"/>
                <a:gd name="T5" fmla="*/ 42 h 83"/>
                <a:gd name="T6" fmla="*/ 66 w 934"/>
                <a:gd name="T7" fmla="*/ 33 h 83"/>
                <a:gd name="T8" fmla="*/ 117 w 934"/>
                <a:gd name="T9" fmla="*/ 24 h 83"/>
                <a:gd name="T10" fmla="*/ 149 w 934"/>
                <a:gd name="T11" fmla="*/ 17 h 83"/>
                <a:gd name="T12" fmla="*/ 225 w 934"/>
                <a:gd name="T13" fmla="*/ 17 h 83"/>
                <a:gd name="T14" fmla="*/ 300 w 934"/>
                <a:gd name="T15" fmla="*/ 17 h 83"/>
                <a:gd name="T16" fmla="*/ 400 w 934"/>
                <a:gd name="T17" fmla="*/ 17 h 83"/>
                <a:gd name="T18" fmla="*/ 508 w 934"/>
                <a:gd name="T19" fmla="*/ 17 h 83"/>
                <a:gd name="T20" fmla="*/ 608 w 934"/>
                <a:gd name="T21" fmla="*/ 17 h 83"/>
                <a:gd name="T22" fmla="*/ 717 w 934"/>
                <a:gd name="T23" fmla="*/ 24 h 83"/>
                <a:gd name="T24" fmla="*/ 784 w 934"/>
                <a:gd name="T25" fmla="*/ 33 h 83"/>
                <a:gd name="T26" fmla="*/ 859 w 934"/>
                <a:gd name="T27" fmla="*/ 42 h 83"/>
                <a:gd name="T28" fmla="*/ 875 w 934"/>
                <a:gd name="T29" fmla="*/ 49 h 83"/>
                <a:gd name="T30" fmla="*/ 900 w 934"/>
                <a:gd name="T31" fmla="*/ 49 h 83"/>
                <a:gd name="T32" fmla="*/ 917 w 934"/>
                <a:gd name="T33" fmla="*/ 67 h 83"/>
                <a:gd name="T34" fmla="*/ 925 w 934"/>
                <a:gd name="T35" fmla="*/ 67 h 83"/>
                <a:gd name="T36" fmla="*/ 925 w 934"/>
                <a:gd name="T37" fmla="*/ 74 h 83"/>
                <a:gd name="T38" fmla="*/ 934 w 934"/>
                <a:gd name="T39" fmla="*/ 83 h 83"/>
                <a:gd name="T40" fmla="*/ 934 w 934"/>
                <a:gd name="T41" fmla="*/ 74 h 83"/>
                <a:gd name="T42" fmla="*/ 934 w 934"/>
                <a:gd name="T43" fmla="*/ 67 h 83"/>
                <a:gd name="T44" fmla="*/ 925 w 934"/>
                <a:gd name="T45" fmla="*/ 58 h 83"/>
                <a:gd name="T46" fmla="*/ 900 w 934"/>
                <a:gd name="T47" fmla="*/ 49 h 83"/>
                <a:gd name="T48" fmla="*/ 884 w 934"/>
                <a:gd name="T49" fmla="*/ 42 h 83"/>
                <a:gd name="T50" fmla="*/ 859 w 934"/>
                <a:gd name="T51" fmla="*/ 33 h 83"/>
                <a:gd name="T52" fmla="*/ 816 w 934"/>
                <a:gd name="T53" fmla="*/ 24 h 83"/>
                <a:gd name="T54" fmla="*/ 775 w 934"/>
                <a:gd name="T55" fmla="*/ 17 h 83"/>
                <a:gd name="T56" fmla="*/ 692 w 934"/>
                <a:gd name="T57" fmla="*/ 17 h 83"/>
                <a:gd name="T58" fmla="*/ 583 w 934"/>
                <a:gd name="T59" fmla="*/ 8 h 83"/>
                <a:gd name="T60" fmla="*/ 483 w 934"/>
                <a:gd name="T61" fmla="*/ 0 h 83"/>
                <a:gd name="T62" fmla="*/ 384 w 934"/>
                <a:gd name="T63" fmla="*/ 0 h 83"/>
                <a:gd name="T64" fmla="*/ 275 w 934"/>
                <a:gd name="T65" fmla="*/ 0 h 83"/>
                <a:gd name="T66" fmla="*/ 208 w 934"/>
                <a:gd name="T67" fmla="*/ 8 h 83"/>
                <a:gd name="T68" fmla="*/ 142 w 934"/>
                <a:gd name="T69" fmla="*/ 8 h 83"/>
                <a:gd name="T70" fmla="*/ 117 w 934"/>
                <a:gd name="T71" fmla="*/ 17 h 83"/>
                <a:gd name="T72" fmla="*/ 58 w 934"/>
                <a:gd name="T73" fmla="*/ 24 h 83"/>
                <a:gd name="T74" fmla="*/ 33 w 934"/>
                <a:gd name="T75" fmla="*/ 33 h 83"/>
                <a:gd name="T76" fmla="*/ 8 w 934"/>
                <a:gd name="T77" fmla="*/ 33 h 83"/>
                <a:gd name="T78" fmla="*/ 0 w 934"/>
                <a:gd name="T79" fmla="*/ 42 h 83"/>
                <a:gd name="T80" fmla="*/ 0 w 934"/>
                <a:gd name="T81" fmla="*/ 49 h 83"/>
                <a:gd name="T82" fmla="*/ 8 w 934"/>
                <a:gd name="T83" fmla="*/ 4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4" h="83">
                  <a:moveTo>
                    <a:pt x="8" y="49"/>
                  </a:moveTo>
                  <a:lnTo>
                    <a:pt x="16" y="42"/>
                  </a:lnTo>
                  <a:lnTo>
                    <a:pt x="33" y="42"/>
                  </a:lnTo>
                  <a:lnTo>
                    <a:pt x="66" y="33"/>
                  </a:lnTo>
                  <a:lnTo>
                    <a:pt x="117" y="24"/>
                  </a:lnTo>
                  <a:lnTo>
                    <a:pt x="149" y="17"/>
                  </a:lnTo>
                  <a:lnTo>
                    <a:pt x="225" y="17"/>
                  </a:lnTo>
                  <a:lnTo>
                    <a:pt x="300" y="17"/>
                  </a:lnTo>
                  <a:lnTo>
                    <a:pt x="400" y="17"/>
                  </a:lnTo>
                  <a:lnTo>
                    <a:pt x="508" y="17"/>
                  </a:lnTo>
                  <a:lnTo>
                    <a:pt x="608" y="17"/>
                  </a:lnTo>
                  <a:lnTo>
                    <a:pt x="717" y="24"/>
                  </a:lnTo>
                  <a:lnTo>
                    <a:pt x="784" y="33"/>
                  </a:lnTo>
                  <a:lnTo>
                    <a:pt x="859" y="42"/>
                  </a:lnTo>
                  <a:lnTo>
                    <a:pt x="875" y="49"/>
                  </a:lnTo>
                  <a:lnTo>
                    <a:pt x="900" y="49"/>
                  </a:lnTo>
                  <a:lnTo>
                    <a:pt x="917" y="67"/>
                  </a:lnTo>
                  <a:lnTo>
                    <a:pt x="925" y="67"/>
                  </a:lnTo>
                  <a:lnTo>
                    <a:pt x="925" y="74"/>
                  </a:lnTo>
                  <a:lnTo>
                    <a:pt x="934" y="83"/>
                  </a:lnTo>
                  <a:lnTo>
                    <a:pt x="934" y="74"/>
                  </a:lnTo>
                  <a:lnTo>
                    <a:pt x="934" y="67"/>
                  </a:lnTo>
                  <a:lnTo>
                    <a:pt x="925" y="58"/>
                  </a:lnTo>
                  <a:lnTo>
                    <a:pt x="900" y="49"/>
                  </a:lnTo>
                  <a:lnTo>
                    <a:pt x="884" y="42"/>
                  </a:lnTo>
                  <a:lnTo>
                    <a:pt x="859" y="33"/>
                  </a:lnTo>
                  <a:lnTo>
                    <a:pt x="816" y="24"/>
                  </a:lnTo>
                  <a:lnTo>
                    <a:pt x="775" y="17"/>
                  </a:lnTo>
                  <a:lnTo>
                    <a:pt x="692" y="17"/>
                  </a:lnTo>
                  <a:lnTo>
                    <a:pt x="583" y="8"/>
                  </a:lnTo>
                  <a:lnTo>
                    <a:pt x="483" y="0"/>
                  </a:lnTo>
                  <a:lnTo>
                    <a:pt x="384" y="0"/>
                  </a:lnTo>
                  <a:lnTo>
                    <a:pt x="275" y="0"/>
                  </a:lnTo>
                  <a:lnTo>
                    <a:pt x="208" y="8"/>
                  </a:lnTo>
                  <a:lnTo>
                    <a:pt x="142" y="8"/>
                  </a:lnTo>
                  <a:lnTo>
                    <a:pt x="117" y="17"/>
                  </a:lnTo>
                  <a:lnTo>
                    <a:pt x="58" y="24"/>
                  </a:lnTo>
                  <a:lnTo>
                    <a:pt x="33" y="33"/>
                  </a:lnTo>
                  <a:lnTo>
                    <a:pt x="8" y="33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3608" y="3162"/>
              <a:ext cx="138" cy="8"/>
            </a:xfrm>
            <a:custGeom>
              <a:avLst/>
              <a:gdLst>
                <a:gd name="T0" fmla="*/ 7 w 549"/>
                <a:gd name="T1" fmla="*/ 25 h 32"/>
                <a:gd name="T2" fmla="*/ 16 w 549"/>
                <a:gd name="T3" fmla="*/ 25 h 32"/>
                <a:gd name="T4" fmla="*/ 24 w 549"/>
                <a:gd name="T5" fmla="*/ 25 h 32"/>
                <a:gd name="T6" fmla="*/ 74 w 549"/>
                <a:gd name="T7" fmla="*/ 16 h 32"/>
                <a:gd name="T8" fmla="*/ 149 w 549"/>
                <a:gd name="T9" fmla="*/ 7 h 32"/>
                <a:gd name="T10" fmla="*/ 224 w 549"/>
                <a:gd name="T11" fmla="*/ 7 h 32"/>
                <a:gd name="T12" fmla="*/ 299 w 549"/>
                <a:gd name="T13" fmla="*/ 7 h 32"/>
                <a:gd name="T14" fmla="*/ 382 w 549"/>
                <a:gd name="T15" fmla="*/ 7 h 32"/>
                <a:gd name="T16" fmla="*/ 425 w 549"/>
                <a:gd name="T17" fmla="*/ 16 h 32"/>
                <a:gd name="T18" fmla="*/ 466 w 549"/>
                <a:gd name="T19" fmla="*/ 25 h 32"/>
                <a:gd name="T20" fmla="*/ 508 w 549"/>
                <a:gd name="T21" fmla="*/ 25 h 32"/>
                <a:gd name="T22" fmla="*/ 549 w 549"/>
                <a:gd name="T23" fmla="*/ 32 h 32"/>
                <a:gd name="T24" fmla="*/ 508 w 549"/>
                <a:gd name="T25" fmla="*/ 25 h 32"/>
                <a:gd name="T26" fmla="*/ 466 w 549"/>
                <a:gd name="T27" fmla="*/ 7 h 32"/>
                <a:gd name="T28" fmla="*/ 425 w 549"/>
                <a:gd name="T29" fmla="*/ 7 h 32"/>
                <a:gd name="T30" fmla="*/ 382 w 549"/>
                <a:gd name="T31" fmla="*/ 0 h 32"/>
                <a:gd name="T32" fmla="*/ 299 w 549"/>
                <a:gd name="T33" fmla="*/ 0 h 32"/>
                <a:gd name="T34" fmla="*/ 208 w 549"/>
                <a:gd name="T35" fmla="*/ 0 h 32"/>
                <a:gd name="T36" fmla="*/ 140 w 549"/>
                <a:gd name="T37" fmla="*/ 0 h 32"/>
                <a:gd name="T38" fmla="*/ 66 w 549"/>
                <a:gd name="T39" fmla="*/ 7 h 32"/>
                <a:gd name="T40" fmla="*/ 32 w 549"/>
                <a:gd name="T41" fmla="*/ 7 h 32"/>
                <a:gd name="T42" fmla="*/ 16 w 549"/>
                <a:gd name="T43" fmla="*/ 16 h 32"/>
                <a:gd name="T44" fmla="*/ 7 w 549"/>
                <a:gd name="T45" fmla="*/ 16 h 32"/>
                <a:gd name="T46" fmla="*/ 0 w 549"/>
                <a:gd name="T47" fmla="*/ 25 h 32"/>
                <a:gd name="T48" fmla="*/ 0 w 549"/>
                <a:gd name="T49" fmla="*/ 32 h 32"/>
                <a:gd name="T50" fmla="*/ 7 w 549"/>
                <a:gd name="T5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9" h="32">
                  <a:moveTo>
                    <a:pt x="7" y="25"/>
                  </a:moveTo>
                  <a:lnTo>
                    <a:pt x="16" y="25"/>
                  </a:lnTo>
                  <a:lnTo>
                    <a:pt x="24" y="25"/>
                  </a:lnTo>
                  <a:lnTo>
                    <a:pt x="74" y="16"/>
                  </a:lnTo>
                  <a:lnTo>
                    <a:pt x="149" y="7"/>
                  </a:lnTo>
                  <a:lnTo>
                    <a:pt x="224" y="7"/>
                  </a:lnTo>
                  <a:lnTo>
                    <a:pt x="299" y="7"/>
                  </a:lnTo>
                  <a:lnTo>
                    <a:pt x="382" y="7"/>
                  </a:lnTo>
                  <a:lnTo>
                    <a:pt x="425" y="16"/>
                  </a:lnTo>
                  <a:lnTo>
                    <a:pt x="466" y="25"/>
                  </a:lnTo>
                  <a:lnTo>
                    <a:pt x="508" y="25"/>
                  </a:lnTo>
                  <a:lnTo>
                    <a:pt x="549" y="32"/>
                  </a:lnTo>
                  <a:lnTo>
                    <a:pt x="508" y="25"/>
                  </a:lnTo>
                  <a:lnTo>
                    <a:pt x="466" y="7"/>
                  </a:lnTo>
                  <a:lnTo>
                    <a:pt x="425" y="7"/>
                  </a:lnTo>
                  <a:lnTo>
                    <a:pt x="382" y="0"/>
                  </a:lnTo>
                  <a:lnTo>
                    <a:pt x="299" y="0"/>
                  </a:lnTo>
                  <a:lnTo>
                    <a:pt x="208" y="0"/>
                  </a:lnTo>
                  <a:lnTo>
                    <a:pt x="140" y="0"/>
                  </a:lnTo>
                  <a:lnTo>
                    <a:pt x="66" y="7"/>
                  </a:lnTo>
                  <a:lnTo>
                    <a:pt x="32" y="7"/>
                  </a:lnTo>
                  <a:lnTo>
                    <a:pt x="16" y="16"/>
                  </a:lnTo>
                  <a:lnTo>
                    <a:pt x="7" y="16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516" y="3283"/>
              <a:ext cx="84" cy="31"/>
            </a:xfrm>
            <a:custGeom>
              <a:avLst/>
              <a:gdLst>
                <a:gd name="T0" fmla="*/ 158 w 334"/>
                <a:gd name="T1" fmla="*/ 0 h 124"/>
                <a:gd name="T2" fmla="*/ 133 w 334"/>
                <a:gd name="T3" fmla="*/ 0 h 124"/>
                <a:gd name="T4" fmla="*/ 108 w 334"/>
                <a:gd name="T5" fmla="*/ 7 h 124"/>
                <a:gd name="T6" fmla="*/ 83 w 334"/>
                <a:gd name="T7" fmla="*/ 16 h 124"/>
                <a:gd name="T8" fmla="*/ 58 w 334"/>
                <a:gd name="T9" fmla="*/ 25 h 124"/>
                <a:gd name="T10" fmla="*/ 42 w 334"/>
                <a:gd name="T11" fmla="*/ 41 h 124"/>
                <a:gd name="T12" fmla="*/ 25 w 334"/>
                <a:gd name="T13" fmla="*/ 58 h 124"/>
                <a:gd name="T14" fmla="*/ 8 w 334"/>
                <a:gd name="T15" fmla="*/ 74 h 124"/>
                <a:gd name="T16" fmla="*/ 0 w 334"/>
                <a:gd name="T17" fmla="*/ 91 h 124"/>
                <a:gd name="T18" fmla="*/ 158 w 334"/>
                <a:gd name="T19" fmla="*/ 108 h 124"/>
                <a:gd name="T20" fmla="*/ 334 w 334"/>
                <a:gd name="T21" fmla="*/ 124 h 124"/>
                <a:gd name="T22" fmla="*/ 325 w 334"/>
                <a:gd name="T23" fmla="*/ 99 h 124"/>
                <a:gd name="T24" fmla="*/ 316 w 334"/>
                <a:gd name="T25" fmla="*/ 74 h 124"/>
                <a:gd name="T26" fmla="*/ 300 w 334"/>
                <a:gd name="T27" fmla="*/ 58 h 124"/>
                <a:gd name="T28" fmla="*/ 275 w 334"/>
                <a:gd name="T29" fmla="*/ 32 h 124"/>
                <a:gd name="T30" fmla="*/ 250 w 334"/>
                <a:gd name="T31" fmla="*/ 25 h 124"/>
                <a:gd name="T32" fmla="*/ 225 w 334"/>
                <a:gd name="T33" fmla="*/ 7 h 124"/>
                <a:gd name="T34" fmla="*/ 200 w 334"/>
                <a:gd name="T35" fmla="*/ 0 h 124"/>
                <a:gd name="T36" fmla="*/ 158 w 334"/>
                <a:gd name="T3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4" h="124">
                  <a:moveTo>
                    <a:pt x="158" y="0"/>
                  </a:moveTo>
                  <a:lnTo>
                    <a:pt x="133" y="0"/>
                  </a:lnTo>
                  <a:lnTo>
                    <a:pt x="108" y="7"/>
                  </a:lnTo>
                  <a:lnTo>
                    <a:pt x="83" y="16"/>
                  </a:lnTo>
                  <a:lnTo>
                    <a:pt x="58" y="25"/>
                  </a:lnTo>
                  <a:lnTo>
                    <a:pt x="42" y="41"/>
                  </a:lnTo>
                  <a:lnTo>
                    <a:pt x="25" y="58"/>
                  </a:lnTo>
                  <a:lnTo>
                    <a:pt x="8" y="74"/>
                  </a:lnTo>
                  <a:lnTo>
                    <a:pt x="0" y="91"/>
                  </a:lnTo>
                  <a:lnTo>
                    <a:pt x="158" y="108"/>
                  </a:lnTo>
                  <a:lnTo>
                    <a:pt x="334" y="124"/>
                  </a:lnTo>
                  <a:lnTo>
                    <a:pt x="325" y="99"/>
                  </a:lnTo>
                  <a:lnTo>
                    <a:pt x="316" y="74"/>
                  </a:lnTo>
                  <a:lnTo>
                    <a:pt x="300" y="58"/>
                  </a:lnTo>
                  <a:lnTo>
                    <a:pt x="275" y="32"/>
                  </a:lnTo>
                  <a:lnTo>
                    <a:pt x="250" y="25"/>
                  </a:lnTo>
                  <a:lnTo>
                    <a:pt x="225" y="7"/>
                  </a:lnTo>
                  <a:lnTo>
                    <a:pt x="200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</p:grpSp>
      <p:sp>
        <p:nvSpPr>
          <p:cNvPr id="170" name="Rectangle 166"/>
          <p:cNvSpPr>
            <a:spLocks noChangeArrowheads="1"/>
          </p:cNvSpPr>
          <p:nvPr/>
        </p:nvSpPr>
        <p:spPr bwMode="auto">
          <a:xfrm>
            <a:off x="5997575" y="4098925"/>
            <a:ext cx="365125" cy="1809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1" name="Rectangle 167"/>
          <p:cNvSpPr>
            <a:spLocks noChangeArrowheads="1"/>
          </p:cNvSpPr>
          <p:nvPr/>
        </p:nvSpPr>
        <p:spPr bwMode="auto">
          <a:xfrm>
            <a:off x="5997575" y="4457700"/>
            <a:ext cx="365125" cy="1809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2" name="Rectangle 168"/>
          <p:cNvSpPr>
            <a:spLocks noChangeArrowheads="1"/>
          </p:cNvSpPr>
          <p:nvPr/>
        </p:nvSpPr>
        <p:spPr bwMode="auto">
          <a:xfrm>
            <a:off x="5997575" y="3195638"/>
            <a:ext cx="365125" cy="18256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3" name="Rectangle 169"/>
          <p:cNvSpPr>
            <a:spLocks noChangeArrowheads="1"/>
          </p:cNvSpPr>
          <p:nvPr/>
        </p:nvSpPr>
        <p:spPr bwMode="auto">
          <a:xfrm>
            <a:off x="5997575" y="3378200"/>
            <a:ext cx="365125" cy="1793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4" name="Rectangle 170"/>
          <p:cNvSpPr>
            <a:spLocks noChangeArrowheads="1"/>
          </p:cNvSpPr>
          <p:nvPr/>
        </p:nvSpPr>
        <p:spPr bwMode="auto">
          <a:xfrm>
            <a:off x="5997575" y="3017838"/>
            <a:ext cx="365125" cy="177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5" name="Rectangle 171"/>
          <p:cNvSpPr>
            <a:spLocks noChangeArrowheads="1"/>
          </p:cNvSpPr>
          <p:nvPr/>
        </p:nvSpPr>
        <p:spPr bwMode="auto">
          <a:xfrm>
            <a:off x="5997575" y="2836863"/>
            <a:ext cx="365125" cy="1809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6" name="Rectangle 172"/>
          <p:cNvSpPr>
            <a:spLocks noChangeArrowheads="1"/>
          </p:cNvSpPr>
          <p:nvPr/>
        </p:nvSpPr>
        <p:spPr bwMode="auto">
          <a:xfrm>
            <a:off x="5997575" y="2657475"/>
            <a:ext cx="365125" cy="17938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177" name="Line 173"/>
          <p:cNvSpPr>
            <a:spLocks noChangeShapeType="1"/>
          </p:cNvSpPr>
          <p:nvPr/>
        </p:nvSpPr>
        <p:spPr bwMode="auto">
          <a:xfrm>
            <a:off x="1800225" y="3740150"/>
            <a:ext cx="4200525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grpSp>
        <p:nvGrpSpPr>
          <p:cNvPr id="178" name="Group 174"/>
          <p:cNvGrpSpPr>
            <a:grpSpLocks/>
          </p:cNvGrpSpPr>
          <p:nvPr/>
        </p:nvGrpSpPr>
        <p:grpSpPr bwMode="auto">
          <a:xfrm>
            <a:off x="1801813" y="3376613"/>
            <a:ext cx="341312" cy="515937"/>
            <a:chOff x="1176" y="2356"/>
            <a:chExt cx="269" cy="413"/>
          </a:xfrm>
        </p:grpSpPr>
        <p:sp>
          <p:nvSpPr>
            <p:cNvPr id="179" name="Freeform 175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6 w 315"/>
                <a:gd name="T57" fmla="*/ 19 h 256"/>
                <a:gd name="T58" fmla="*/ 0 w 315"/>
                <a:gd name="T59" fmla="*/ 46 h 256"/>
                <a:gd name="T60" fmla="*/ 15 w 315"/>
                <a:gd name="T61" fmla="*/ 65 h 256"/>
                <a:gd name="T62" fmla="*/ 38 w 315"/>
                <a:gd name="T63" fmla="*/ 75 h 256"/>
                <a:gd name="T64" fmla="*/ 132 w 315"/>
                <a:gd name="T65" fmla="*/ 94 h 256"/>
                <a:gd name="T66" fmla="*/ 187 w 315"/>
                <a:gd name="T67" fmla="*/ 105 h 256"/>
                <a:gd name="T68" fmla="*/ 214 w 315"/>
                <a:gd name="T69" fmla="*/ 122 h 256"/>
                <a:gd name="T70" fmla="*/ 228 w 315"/>
                <a:gd name="T71" fmla="*/ 121 h 256"/>
                <a:gd name="T72" fmla="*/ 228 w 315"/>
                <a:gd name="T73" fmla="*/ 132 h 256"/>
                <a:gd name="T74" fmla="*/ 234 w 315"/>
                <a:gd name="T75" fmla="*/ 127 h 256"/>
                <a:gd name="T76" fmla="*/ 239 w 315"/>
                <a:gd name="T77" fmla="*/ 136 h 256"/>
                <a:gd name="T78" fmla="*/ 228 w 315"/>
                <a:gd name="T79" fmla="*/ 142 h 256"/>
                <a:gd name="T80" fmla="*/ 232 w 315"/>
                <a:gd name="T81" fmla="*/ 176 h 256"/>
                <a:gd name="T82" fmla="*/ 220 w 315"/>
                <a:gd name="T83" fmla="*/ 206 h 256"/>
                <a:gd name="T84" fmla="*/ 188 w 315"/>
                <a:gd name="T85" fmla="*/ 231 h 256"/>
                <a:gd name="T86" fmla="*/ 133 w 315"/>
                <a:gd name="T87" fmla="*/ 254 h 256"/>
                <a:gd name="T88" fmla="*/ 136 w 315"/>
                <a:gd name="T89" fmla="*/ 242 h 256"/>
                <a:gd name="T90" fmla="*/ 134 w 315"/>
                <a:gd name="T91" fmla="*/ 236 h 256"/>
                <a:gd name="T92" fmla="*/ 132 w 315"/>
                <a:gd name="T93" fmla="*/ 239 h 256"/>
                <a:gd name="T94" fmla="*/ 128 w 315"/>
                <a:gd name="T95" fmla="*/ 253 h 256"/>
                <a:gd name="T96" fmla="*/ 118 w 315"/>
                <a:gd name="T97" fmla="*/ 242 h 256"/>
                <a:gd name="T98" fmla="*/ 116 w 315"/>
                <a:gd name="T99" fmla="*/ 246 h 256"/>
                <a:gd name="T100" fmla="*/ 112 w 315"/>
                <a:gd name="T101" fmla="*/ 253 h 256"/>
                <a:gd name="T102" fmla="*/ 107 w 315"/>
                <a:gd name="T103" fmla="*/ 254 h 256"/>
                <a:gd name="T104" fmla="*/ 99 w 315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27 w 315"/>
                <a:gd name="T57" fmla="*/ 0 h 256"/>
                <a:gd name="T58" fmla="*/ 6 w 315"/>
                <a:gd name="T59" fmla="*/ 19 h 256"/>
                <a:gd name="T60" fmla="*/ 0 w 315"/>
                <a:gd name="T61" fmla="*/ 46 h 256"/>
                <a:gd name="T62" fmla="*/ 15 w 315"/>
                <a:gd name="T63" fmla="*/ 65 h 256"/>
                <a:gd name="T64" fmla="*/ 38 w 315"/>
                <a:gd name="T65" fmla="*/ 75 h 256"/>
                <a:gd name="T66" fmla="*/ 132 w 315"/>
                <a:gd name="T67" fmla="*/ 94 h 256"/>
                <a:gd name="T68" fmla="*/ 187 w 315"/>
                <a:gd name="T69" fmla="*/ 105 h 256"/>
                <a:gd name="T70" fmla="*/ 214 w 315"/>
                <a:gd name="T71" fmla="*/ 122 h 256"/>
                <a:gd name="T72" fmla="*/ 228 w 315"/>
                <a:gd name="T73" fmla="*/ 121 h 256"/>
                <a:gd name="T74" fmla="*/ 228 w 315"/>
                <a:gd name="T75" fmla="*/ 132 h 256"/>
                <a:gd name="T76" fmla="*/ 234 w 315"/>
                <a:gd name="T77" fmla="*/ 127 h 256"/>
                <a:gd name="T78" fmla="*/ 239 w 315"/>
                <a:gd name="T79" fmla="*/ 136 h 256"/>
                <a:gd name="T80" fmla="*/ 228 w 315"/>
                <a:gd name="T81" fmla="*/ 142 h 256"/>
                <a:gd name="T82" fmla="*/ 232 w 315"/>
                <a:gd name="T83" fmla="*/ 176 h 256"/>
                <a:gd name="T84" fmla="*/ 220 w 315"/>
                <a:gd name="T85" fmla="*/ 206 h 256"/>
                <a:gd name="T86" fmla="*/ 188 w 315"/>
                <a:gd name="T87" fmla="*/ 231 h 256"/>
                <a:gd name="T88" fmla="*/ 133 w 315"/>
                <a:gd name="T89" fmla="*/ 254 h 256"/>
                <a:gd name="T90" fmla="*/ 136 w 315"/>
                <a:gd name="T91" fmla="*/ 242 h 256"/>
                <a:gd name="T92" fmla="*/ 134 w 315"/>
                <a:gd name="T93" fmla="*/ 236 h 256"/>
                <a:gd name="T94" fmla="*/ 132 w 315"/>
                <a:gd name="T95" fmla="*/ 239 h 256"/>
                <a:gd name="T96" fmla="*/ 128 w 315"/>
                <a:gd name="T97" fmla="*/ 253 h 256"/>
                <a:gd name="T98" fmla="*/ 118 w 315"/>
                <a:gd name="T99" fmla="*/ 242 h 256"/>
                <a:gd name="T100" fmla="*/ 116 w 315"/>
                <a:gd name="T101" fmla="*/ 246 h 256"/>
                <a:gd name="T102" fmla="*/ 112 w 315"/>
                <a:gd name="T103" fmla="*/ 253 h 256"/>
                <a:gd name="T104" fmla="*/ 107 w 315"/>
                <a:gd name="T105" fmla="*/ 254 h 256"/>
                <a:gd name="T106" fmla="*/ 99 w 315"/>
                <a:gd name="T10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08 w 769"/>
                <a:gd name="T29" fmla="*/ 119 h 264"/>
                <a:gd name="T30" fmla="*/ 714 w 769"/>
                <a:gd name="T31" fmla="*/ 112 h 264"/>
                <a:gd name="T32" fmla="*/ 703 w 769"/>
                <a:gd name="T33" fmla="*/ 114 h 264"/>
                <a:gd name="T34" fmla="*/ 705 w 769"/>
                <a:gd name="T35" fmla="*/ 106 h 264"/>
                <a:gd name="T36" fmla="*/ 693 w 769"/>
                <a:gd name="T37" fmla="*/ 110 h 264"/>
                <a:gd name="T38" fmla="*/ 685 w 769"/>
                <a:gd name="T39" fmla="*/ 109 h 264"/>
                <a:gd name="T40" fmla="*/ 611 w 769"/>
                <a:gd name="T41" fmla="*/ 94 h 264"/>
                <a:gd name="T42" fmla="*/ 532 w 769"/>
                <a:gd name="T43" fmla="*/ 70 h 264"/>
                <a:gd name="T44" fmla="*/ 512 w 769"/>
                <a:gd name="T45" fmla="*/ 47 h 264"/>
                <a:gd name="T46" fmla="*/ 515 w 769"/>
                <a:gd name="T47" fmla="*/ 24 h 264"/>
                <a:gd name="T48" fmla="*/ 517 w 769"/>
                <a:gd name="T49" fmla="*/ 9 h 264"/>
                <a:gd name="T50" fmla="*/ 488 w 769"/>
                <a:gd name="T51" fmla="*/ 18 h 264"/>
                <a:gd name="T52" fmla="*/ 467 w 769"/>
                <a:gd name="T53" fmla="*/ 31 h 264"/>
                <a:gd name="T54" fmla="*/ 468 w 769"/>
                <a:gd name="T55" fmla="*/ 66 h 264"/>
                <a:gd name="T56" fmla="*/ 506 w 769"/>
                <a:gd name="T57" fmla="*/ 85 h 264"/>
                <a:gd name="T58" fmla="*/ 578 w 769"/>
                <a:gd name="T59" fmla="*/ 97 h 264"/>
                <a:gd name="T60" fmla="*/ 648 w 769"/>
                <a:gd name="T61" fmla="*/ 112 h 264"/>
                <a:gd name="T62" fmla="*/ 682 w 769"/>
                <a:gd name="T63" fmla="*/ 133 h 264"/>
                <a:gd name="T64" fmla="*/ 694 w 769"/>
                <a:gd name="T65" fmla="*/ 135 h 264"/>
                <a:gd name="T66" fmla="*/ 699 w 769"/>
                <a:gd name="T67" fmla="*/ 143 h 264"/>
                <a:gd name="T68" fmla="*/ 684 w 769"/>
                <a:gd name="T69" fmla="*/ 153 h 264"/>
                <a:gd name="T70" fmla="*/ 697 w 769"/>
                <a:gd name="T71" fmla="*/ 143 h 264"/>
                <a:gd name="T72" fmla="*/ 692 w 769"/>
                <a:gd name="T73" fmla="*/ 138 h 264"/>
                <a:gd name="T74" fmla="*/ 689 w 769"/>
                <a:gd name="T75" fmla="*/ 136 h 264"/>
                <a:gd name="T76" fmla="*/ 687 w 769"/>
                <a:gd name="T77" fmla="*/ 132 h 264"/>
                <a:gd name="T78" fmla="*/ 667 w 769"/>
                <a:gd name="T79" fmla="*/ 130 h 264"/>
                <a:gd name="T80" fmla="*/ 554 w 769"/>
                <a:gd name="T81" fmla="*/ 97 h 264"/>
                <a:gd name="T82" fmla="*/ 471 w 769"/>
                <a:gd name="T83" fmla="*/ 74 h 264"/>
                <a:gd name="T84" fmla="*/ 460 w 769"/>
                <a:gd name="T85" fmla="*/ 35 h 264"/>
                <a:gd name="T86" fmla="*/ 480 w 769"/>
                <a:gd name="T87" fmla="*/ 10 h 264"/>
                <a:gd name="T88" fmla="*/ 473 w 769"/>
                <a:gd name="T89" fmla="*/ 11 h 264"/>
                <a:gd name="T90" fmla="*/ 462 w 769"/>
                <a:gd name="T91" fmla="*/ 6 h 264"/>
                <a:gd name="T92" fmla="*/ 460 w 769"/>
                <a:gd name="T93" fmla="*/ 13 h 264"/>
                <a:gd name="T94" fmla="*/ 452 w 769"/>
                <a:gd name="T95" fmla="*/ 15 h 264"/>
                <a:gd name="T96" fmla="*/ 450 w 769"/>
                <a:gd name="T97" fmla="*/ 19 h 264"/>
                <a:gd name="T98" fmla="*/ 353 w 769"/>
                <a:gd name="T99" fmla="*/ 40 h 264"/>
                <a:gd name="T100" fmla="*/ 219 w 769"/>
                <a:gd name="T101" fmla="*/ 120 h 264"/>
                <a:gd name="T102" fmla="*/ 177 w 769"/>
                <a:gd name="T103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27 w 769"/>
                <a:gd name="T29" fmla="*/ 130 h 264"/>
                <a:gd name="T30" fmla="*/ 710 w 769"/>
                <a:gd name="T31" fmla="*/ 114 h 264"/>
                <a:gd name="T32" fmla="*/ 709 w 769"/>
                <a:gd name="T33" fmla="*/ 111 h 264"/>
                <a:gd name="T34" fmla="*/ 702 w 769"/>
                <a:gd name="T35" fmla="*/ 109 h 264"/>
                <a:gd name="T36" fmla="*/ 705 w 769"/>
                <a:gd name="T37" fmla="*/ 106 h 264"/>
                <a:gd name="T38" fmla="*/ 693 w 769"/>
                <a:gd name="T39" fmla="*/ 110 h 264"/>
                <a:gd name="T40" fmla="*/ 685 w 769"/>
                <a:gd name="T41" fmla="*/ 109 h 264"/>
                <a:gd name="T42" fmla="*/ 611 w 769"/>
                <a:gd name="T43" fmla="*/ 94 h 264"/>
                <a:gd name="T44" fmla="*/ 532 w 769"/>
                <a:gd name="T45" fmla="*/ 70 h 264"/>
                <a:gd name="T46" fmla="*/ 512 w 769"/>
                <a:gd name="T47" fmla="*/ 47 h 264"/>
                <a:gd name="T48" fmla="*/ 515 w 769"/>
                <a:gd name="T49" fmla="*/ 24 h 264"/>
                <a:gd name="T50" fmla="*/ 517 w 769"/>
                <a:gd name="T51" fmla="*/ 9 h 264"/>
                <a:gd name="T52" fmla="*/ 488 w 769"/>
                <a:gd name="T53" fmla="*/ 18 h 264"/>
                <a:gd name="T54" fmla="*/ 467 w 769"/>
                <a:gd name="T55" fmla="*/ 31 h 264"/>
                <a:gd name="T56" fmla="*/ 468 w 769"/>
                <a:gd name="T57" fmla="*/ 66 h 264"/>
                <a:gd name="T58" fmla="*/ 506 w 769"/>
                <a:gd name="T59" fmla="*/ 85 h 264"/>
                <a:gd name="T60" fmla="*/ 556 w 769"/>
                <a:gd name="T61" fmla="*/ 94 h 264"/>
                <a:gd name="T62" fmla="*/ 627 w 769"/>
                <a:gd name="T63" fmla="*/ 106 h 264"/>
                <a:gd name="T64" fmla="*/ 680 w 769"/>
                <a:gd name="T65" fmla="*/ 133 h 264"/>
                <a:gd name="T66" fmla="*/ 688 w 769"/>
                <a:gd name="T67" fmla="*/ 130 h 264"/>
                <a:gd name="T68" fmla="*/ 698 w 769"/>
                <a:gd name="T69" fmla="*/ 136 h 264"/>
                <a:gd name="T70" fmla="*/ 697 w 769"/>
                <a:gd name="T71" fmla="*/ 147 h 264"/>
                <a:gd name="T72" fmla="*/ 685 w 769"/>
                <a:gd name="T73" fmla="*/ 151 h 264"/>
                <a:gd name="T74" fmla="*/ 697 w 769"/>
                <a:gd name="T75" fmla="*/ 141 h 264"/>
                <a:gd name="T76" fmla="*/ 688 w 769"/>
                <a:gd name="T77" fmla="*/ 142 h 264"/>
                <a:gd name="T78" fmla="*/ 689 w 769"/>
                <a:gd name="T79" fmla="*/ 133 h 264"/>
                <a:gd name="T80" fmla="*/ 687 w 769"/>
                <a:gd name="T81" fmla="*/ 132 h 264"/>
                <a:gd name="T82" fmla="*/ 678 w 769"/>
                <a:gd name="T83" fmla="*/ 141 h 264"/>
                <a:gd name="T84" fmla="*/ 619 w 769"/>
                <a:gd name="T85" fmla="*/ 111 h 264"/>
                <a:gd name="T86" fmla="*/ 485 w 769"/>
                <a:gd name="T87" fmla="*/ 82 h 264"/>
                <a:gd name="T88" fmla="*/ 458 w 769"/>
                <a:gd name="T89" fmla="*/ 47 h 264"/>
                <a:gd name="T90" fmla="*/ 478 w 769"/>
                <a:gd name="T91" fmla="*/ 14 h 264"/>
                <a:gd name="T92" fmla="*/ 476 w 769"/>
                <a:gd name="T93" fmla="*/ 8 h 264"/>
                <a:gd name="T94" fmla="*/ 468 w 769"/>
                <a:gd name="T95" fmla="*/ 10 h 264"/>
                <a:gd name="T96" fmla="*/ 457 w 769"/>
                <a:gd name="T97" fmla="*/ 6 h 264"/>
                <a:gd name="T98" fmla="*/ 457 w 769"/>
                <a:gd name="T99" fmla="*/ 16 h 264"/>
                <a:gd name="T100" fmla="*/ 450 w 769"/>
                <a:gd name="T101" fmla="*/ 16 h 264"/>
                <a:gd name="T102" fmla="*/ 450 w 769"/>
                <a:gd name="T103" fmla="*/ 19 h 264"/>
                <a:gd name="T104" fmla="*/ 353 w 769"/>
                <a:gd name="T105" fmla="*/ 40 h 264"/>
                <a:gd name="T106" fmla="*/ 219 w 769"/>
                <a:gd name="T107" fmla="*/ 120 h 264"/>
                <a:gd name="T108" fmla="*/ 177 w 769"/>
                <a:gd name="T109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1 h 116"/>
                <a:gd name="T54" fmla="*/ 135 w 137"/>
                <a:gd name="T55" fmla="*/ 12 h 116"/>
                <a:gd name="T56" fmla="*/ 136 w 137"/>
                <a:gd name="T57" fmla="*/ 25 h 116"/>
                <a:gd name="T58" fmla="*/ 137 w 137"/>
                <a:gd name="T59" fmla="*/ 36 h 116"/>
                <a:gd name="T60" fmla="*/ 134 w 137"/>
                <a:gd name="T61" fmla="*/ 47 h 116"/>
                <a:gd name="T62" fmla="*/ 126 w 137"/>
                <a:gd name="T63" fmla="*/ 60 h 116"/>
                <a:gd name="T64" fmla="*/ 111 w 137"/>
                <a:gd name="T65" fmla="*/ 76 h 116"/>
                <a:gd name="T66" fmla="*/ 91 w 137"/>
                <a:gd name="T67" fmla="*/ 91 h 116"/>
                <a:gd name="T68" fmla="*/ 63 w 137"/>
                <a:gd name="T69" fmla="*/ 105 h 116"/>
                <a:gd name="T70" fmla="*/ 34 w 137"/>
                <a:gd name="T71" fmla="*/ 116 h 116"/>
                <a:gd name="T72" fmla="*/ 36 w 137"/>
                <a:gd name="T73" fmla="*/ 106 h 116"/>
                <a:gd name="T74" fmla="*/ 38 w 137"/>
                <a:gd name="T75" fmla="*/ 100 h 116"/>
                <a:gd name="T76" fmla="*/ 36 w 137"/>
                <a:gd name="T77" fmla="*/ 96 h 116"/>
                <a:gd name="T78" fmla="*/ 33 w 137"/>
                <a:gd name="T79" fmla="*/ 98 h 116"/>
                <a:gd name="T80" fmla="*/ 33 w 137"/>
                <a:gd name="T81" fmla="*/ 110 h 116"/>
                <a:gd name="T82" fmla="*/ 30 w 137"/>
                <a:gd name="T83" fmla="*/ 112 h 116"/>
                <a:gd name="T84" fmla="*/ 28 w 137"/>
                <a:gd name="T85" fmla="*/ 112 h 116"/>
                <a:gd name="T86" fmla="*/ 24 w 137"/>
                <a:gd name="T87" fmla="*/ 106 h 116"/>
                <a:gd name="T88" fmla="*/ 21 w 137"/>
                <a:gd name="T89" fmla="*/ 103 h 116"/>
                <a:gd name="T90" fmla="*/ 18 w 137"/>
                <a:gd name="T91" fmla="*/ 105 h 116"/>
                <a:gd name="T92" fmla="*/ 16 w 137"/>
                <a:gd name="T93" fmla="*/ 110 h 116"/>
                <a:gd name="T94" fmla="*/ 19 w 137"/>
                <a:gd name="T9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0 h 116"/>
                <a:gd name="T54" fmla="*/ 132 w 137"/>
                <a:gd name="T55" fmla="*/ 1 h 116"/>
                <a:gd name="T56" fmla="*/ 132 w 137"/>
                <a:gd name="T57" fmla="*/ 1 h 116"/>
                <a:gd name="T58" fmla="*/ 135 w 137"/>
                <a:gd name="T59" fmla="*/ 12 h 116"/>
                <a:gd name="T60" fmla="*/ 136 w 137"/>
                <a:gd name="T61" fmla="*/ 25 h 116"/>
                <a:gd name="T62" fmla="*/ 137 w 137"/>
                <a:gd name="T63" fmla="*/ 36 h 116"/>
                <a:gd name="T64" fmla="*/ 134 w 137"/>
                <a:gd name="T65" fmla="*/ 47 h 116"/>
                <a:gd name="T66" fmla="*/ 126 w 137"/>
                <a:gd name="T67" fmla="*/ 60 h 116"/>
                <a:gd name="T68" fmla="*/ 111 w 137"/>
                <a:gd name="T69" fmla="*/ 76 h 116"/>
                <a:gd name="T70" fmla="*/ 91 w 137"/>
                <a:gd name="T71" fmla="*/ 91 h 116"/>
                <a:gd name="T72" fmla="*/ 63 w 137"/>
                <a:gd name="T73" fmla="*/ 105 h 116"/>
                <a:gd name="T74" fmla="*/ 34 w 137"/>
                <a:gd name="T75" fmla="*/ 116 h 116"/>
                <a:gd name="T76" fmla="*/ 36 w 137"/>
                <a:gd name="T77" fmla="*/ 106 h 116"/>
                <a:gd name="T78" fmla="*/ 38 w 137"/>
                <a:gd name="T79" fmla="*/ 100 h 116"/>
                <a:gd name="T80" fmla="*/ 36 w 137"/>
                <a:gd name="T81" fmla="*/ 96 h 116"/>
                <a:gd name="T82" fmla="*/ 33 w 137"/>
                <a:gd name="T83" fmla="*/ 98 h 116"/>
                <a:gd name="T84" fmla="*/ 33 w 137"/>
                <a:gd name="T85" fmla="*/ 110 h 116"/>
                <a:gd name="T86" fmla="*/ 30 w 137"/>
                <a:gd name="T87" fmla="*/ 112 h 116"/>
                <a:gd name="T88" fmla="*/ 28 w 137"/>
                <a:gd name="T89" fmla="*/ 112 h 116"/>
                <a:gd name="T90" fmla="*/ 24 w 137"/>
                <a:gd name="T91" fmla="*/ 106 h 116"/>
                <a:gd name="T92" fmla="*/ 21 w 137"/>
                <a:gd name="T93" fmla="*/ 103 h 116"/>
                <a:gd name="T94" fmla="*/ 18 w 137"/>
                <a:gd name="T95" fmla="*/ 105 h 116"/>
                <a:gd name="T96" fmla="*/ 16 w 137"/>
                <a:gd name="T97" fmla="*/ 110 h 116"/>
                <a:gd name="T98" fmla="*/ 19 w 137"/>
                <a:gd name="T9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1 h 2"/>
                <a:gd name="T4" fmla="*/ 6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1 w 6"/>
                <a:gd name="T5" fmla="*/ 1 h 2"/>
                <a:gd name="T6" fmla="*/ 6 w 6"/>
                <a:gd name="T7" fmla="*/ 0 h 2"/>
                <a:gd name="T8" fmla="*/ 0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0 w 386"/>
                <a:gd name="T31" fmla="*/ 34 h 161"/>
                <a:gd name="T32" fmla="*/ 79 w 386"/>
                <a:gd name="T33" fmla="*/ 25 h 161"/>
                <a:gd name="T34" fmla="*/ 106 w 386"/>
                <a:gd name="T35" fmla="*/ 59 h 161"/>
                <a:gd name="T36" fmla="*/ 105 w 386"/>
                <a:gd name="T37" fmla="*/ 51 h 161"/>
                <a:gd name="T38" fmla="*/ 104 w 386"/>
                <a:gd name="T39" fmla="*/ 31 h 161"/>
                <a:gd name="T40" fmla="*/ 109 w 386"/>
                <a:gd name="T41" fmla="*/ 16 h 161"/>
                <a:gd name="T42" fmla="*/ 126 w 386"/>
                <a:gd name="T43" fmla="*/ 9 h 161"/>
                <a:gd name="T44" fmla="*/ 138 w 386"/>
                <a:gd name="T45" fmla="*/ 18 h 161"/>
                <a:gd name="T46" fmla="*/ 144 w 386"/>
                <a:gd name="T47" fmla="*/ 26 h 161"/>
                <a:gd name="T48" fmla="*/ 149 w 386"/>
                <a:gd name="T49" fmla="*/ 34 h 161"/>
                <a:gd name="T50" fmla="*/ 162 w 386"/>
                <a:gd name="T51" fmla="*/ 29 h 161"/>
                <a:gd name="T52" fmla="*/ 172 w 386"/>
                <a:gd name="T53" fmla="*/ 30 h 161"/>
                <a:gd name="T54" fmla="*/ 171 w 386"/>
                <a:gd name="T55" fmla="*/ 21 h 161"/>
                <a:gd name="T56" fmla="*/ 177 w 386"/>
                <a:gd name="T57" fmla="*/ 9 h 161"/>
                <a:gd name="T58" fmla="*/ 182 w 386"/>
                <a:gd name="T59" fmla="*/ 1 h 161"/>
                <a:gd name="T60" fmla="*/ 195 w 386"/>
                <a:gd name="T61" fmla="*/ 1 h 161"/>
                <a:gd name="T62" fmla="*/ 201 w 386"/>
                <a:gd name="T63" fmla="*/ 9 h 161"/>
                <a:gd name="T64" fmla="*/ 207 w 386"/>
                <a:gd name="T65" fmla="*/ 11 h 161"/>
                <a:gd name="T66" fmla="*/ 232 w 386"/>
                <a:gd name="T67" fmla="*/ 39 h 161"/>
                <a:gd name="T68" fmla="*/ 235 w 386"/>
                <a:gd name="T69" fmla="*/ 57 h 161"/>
                <a:gd name="T70" fmla="*/ 225 w 386"/>
                <a:gd name="T71" fmla="*/ 69 h 161"/>
                <a:gd name="T72" fmla="*/ 214 w 386"/>
                <a:gd name="T73" fmla="*/ 72 h 161"/>
                <a:gd name="T74" fmla="*/ 226 w 386"/>
                <a:gd name="T75" fmla="*/ 75 h 161"/>
                <a:gd name="T76" fmla="*/ 237 w 386"/>
                <a:gd name="T77" fmla="*/ 74 h 161"/>
                <a:gd name="T78" fmla="*/ 277 w 386"/>
                <a:gd name="T79" fmla="*/ 90 h 161"/>
                <a:gd name="T80" fmla="*/ 328 w 386"/>
                <a:gd name="T81" fmla="*/ 123 h 161"/>
                <a:gd name="T82" fmla="*/ 386 w 386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3 w 386"/>
                <a:gd name="T31" fmla="*/ 36 h 161"/>
                <a:gd name="T32" fmla="*/ 76 w 386"/>
                <a:gd name="T33" fmla="*/ 22 h 161"/>
                <a:gd name="T34" fmla="*/ 105 w 386"/>
                <a:gd name="T35" fmla="*/ 62 h 161"/>
                <a:gd name="T36" fmla="*/ 108 w 386"/>
                <a:gd name="T37" fmla="*/ 54 h 161"/>
                <a:gd name="T38" fmla="*/ 104 w 386"/>
                <a:gd name="T39" fmla="*/ 41 h 161"/>
                <a:gd name="T40" fmla="*/ 105 w 386"/>
                <a:gd name="T41" fmla="*/ 25 h 161"/>
                <a:gd name="T42" fmla="*/ 119 w 386"/>
                <a:gd name="T43" fmla="*/ 10 h 161"/>
                <a:gd name="T44" fmla="*/ 131 w 386"/>
                <a:gd name="T45" fmla="*/ 10 h 161"/>
                <a:gd name="T46" fmla="*/ 142 w 386"/>
                <a:gd name="T47" fmla="*/ 20 h 161"/>
                <a:gd name="T48" fmla="*/ 145 w 386"/>
                <a:gd name="T49" fmla="*/ 32 h 161"/>
                <a:gd name="T50" fmla="*/ 154 w 386"/>
                <a:gd name="T51" fmla="*/ 30 h 161"/>
                <a:gd name="T52" fmla="*/ 171 w 386"/>
                <a:gd name="T53" fmla="*/ 31 h 161"/>
                <a:gd name="T54" fmla="*/ 171 w 386"/>
                <a:gd name="T55" fmla="*/ 24 h 161"/>
                <a:gd name="T56" fmla="*/ 175 w 386"/>
                <a:gd name="T57" fmla="*/ 20 h 161"/>
                <a:gd name="T58" fmla="*/ 179 w 386"/>
                <a:gd name="T59" fmla="*/ 4 h 161"/>
                <a:gd name="T60" fmla="*/ 189 w 386"/>
                <a:gd name="T61" fmla="*/ 0 h 161"/>
                <a:gd name="T62" fmla="*/ 199 w 386"/>
                <a:gd name="T63" fmla="*/ 4 h 161"/>
                <a:gd name="T64" fmla="*/ 201 w 386"/>
                <a:gd name="T65" fmla="*/ 9 h 161"/>
                <a:gd name="T66" fmla="*/ 207 w 386"/>
                <a:gd name="T67" fmla="*/ 11 h 161"/>
                <a:gd name="T68" fmla="*/ 227 w 386"/>
                <a:gd name="T69" fmla="*/ 29 h 161"/>
                <a:gd name="T70" fmla="*/ 235 w 386"/>
                <a:gd name="T71" fmla="*/ 49 h 161"/>
                <a:gd name="T72" fmla="*/ 231 w 386"/>
                <a:gd name="T73" fmla="*/ 64 h 161"/>
                <a:gd name="T74" fmla="*/ 216 w 386"/>
                <a:gd name="T75" fmla="*/ 70 h 161"/>
                <a:gd name="T76" fmla="*/ 220 w 386"/>
                <a:gd name="T77" fmla="*/ 75 h 161"/>
                <a:gd name="T78" fmla="*/ 231 w 386"/>
                <a:gd name="T79" fmla="*/ 74 h 161"/>
                <a:gd name="T80" fmla="*/ 237 w 386"/>
                <a:gd name="T81" fmla="*/ 74 h 161"/>
                <a:gd name="T82" fmla="*/ 277 w 386"/>
                <a:gd name="T83" fmla="*/ 90 h 161"/>
                <a:gd name="T84" fmla="*/ 328 w 386"/>
                <a:gd name="T85" fmla="*/ 123 h 161"/>
                <a:gd name="T86" fmla="*/ 386 w 386"/>
                <a:gd name="T8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11 h 29"/>
                <a:gd name="T8" fmla="*/ 6 w 28"/>
                <a:gd name="T9" fmla="*/ 20 h 29"/>
                <a:gd name="T10" fmla="*/ 6 w 28"/>
                <a:gd name="T11" fmla="*/ 24 h 29"/>
                <a:gd name="T12" fmla="*/ 8 w 28"/>
                <a:gd name="T13" fmla="*/ 25 h 29"/>
                <a:gd name="T14" fmla="*/ 12 w 28"/>
                <a:gd name="T15" fmla="*/ 25 h 29"/>
                <a:gd name="T16" fmla="*/ 16 w 28"/>
                <a:gd name="T17" fmla="*/ 25 h 29"/>
                <a:gd name="T18" fmla="*/ 20 w 28"/>
                <a:gd name="T19" fmla="*/ 25 h 29"/>
                <a:gd name="T20" fmla="*/ 25 w 28"/>
                <a:gd name="T21" fmla="*/ 26 h 29"/>
                <a:gd name="T22" fmla="*/ 27 w 28"/>
                <a:gd name="T23" fmla="*/ 27 h 29"/>
                <a:gd name="T24" fmla="*/ 28 w 28"/>
                <a:gd name="T25" fmla="*/ 29 h 29"/>
                <a:gd name="T26" fmla="*/ 0 w 28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3 h 29"/>
                <a:gd name="T8" fmla="*/ 5 w 28"/>
                <a:gd name="T9" fmla="*/ 11 h 29"/>
                <a:gd name="T10" fmla="*/ 6 w 28"/>
                <a:gd name="T11" fmla="*/ 20 h 29"/>
                <a:gd name="T12" fmla="*/ 6 w 28"/>
                <a:gd name="T13" fmla="*/ 20 h 29"/>
                <a:gd name="T14" fmla="*/ 6 w 28"/>
                <a:gd name="T15" fmla="*/ 24 h 29"/>
                <a:gd name="T16" fmla="*/ 8 w 28"/>
                <a:gd name="T17" fmla="*/ 25 h 29"/>
                <a:gd name="T18" fmla="*/ 12 w 28"/>
                <a:gd name="T19" fmla="*/ 25 h 29"/>
                <a:gd name="T20" fmla="*/ 16 w 28"/>
                <a:gd name="T21" fmla="*/ 25 h 29"/>
                <a:gd name="T22" fmla="*/ 16 w 28"/>
                <a:gd name="T23" fmla="*/ 25 h 29"/>
                <a:gd name="T24" fmla="*/ 20 w 28"/>
                <a:gd name="T25" fmla="*/ 25 h 29"/>
                <a:gd name="T26" fmla="*/ 25 w 28"/>
                <a:gd name="T27" fmla="*/ 26 h 29"/>
                <a:gd name="T28" fmla="*/ 25 w 28"/>
                <a:gd name="T29" fmla="*/ 26 h 29"/>
                <a:gd name="T30" fmla="*/ 27 w 28"/>
                <a:gd name="T31" fmla="*/ 27 h 29"/>
                <a:gd name="T32" fmla="*/ 28 w 28"/>
                <a:gd name="T33" fmla="*/ 29 h 29"/>
                <a:gd name="T34" fmla="*/ 0 w 28"/>
                <a:gd name="T35" fmla="*/ 0 h 29"/>
                <a:gd name="T36" fmla="*/ 0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  <a:gd name="T20" fmla="*/ 15 w 15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  <a:gd name="T18" fmla="*/ 9 w 14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  <a:gd name="T18" fmla="*/ 1 w 6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  <a:gd name="T14" fmla="*/ 5 w 10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  <a:gd name="T14" fmla="*/ 1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  <a:gd name="T14" fmla="*/ 13 w 1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6 w 60"/>
                <a:gd name="T37" fmla="*/ 14 h 39"/>
                <a:gd name="T38" fmla="*/ 12 w 60"/>
                <a:gd name="T39" fmla="*/ 14 h 39"/>
                <a:gd name="T40" fmla="*/ 15 w 60"/>
                <a:gd name="T41" fmla="*/ 9 h 39"/>
                <a:gd name="T42" fmla="*/ 19 w 60"/>
                <a:gd name="T43" fmla="*/ 2 h 39"/>
                <a:gd name="T44" fmla="*/ 26 w 60"/>
                <a:gd name="T45" fmla="*/ 2 h 39"/>
                <a:gd name="T46" fmla="*/ 34 w 60"/>
                <a:gd name="T47" fmla="*/ 13 h 39"/>
                <a:gd name="T48" fmla="*/ 38 w 60"/>
                <a:gd name="T49" fmla="*/ 12 h 39"/>
                <a:gd name="T50" fmla="*/ 41 w 60"/>
                <a:gd name="T51" fmla="*/ 5 h 39"/>
                <a:gd name="T52" fmla="*/ 45 w 60"/>
                <a:gd name="T53" fmla="*/ 9 h 39"/>
                <a:gd name="T54" fmla="*/ 47 w 60"/>
                <a:gd name="T55" fmla="*/ 15 h 39"/>
                <a:gd name="T56" fmla="*/ 55 w 60"/>
                <a:gd name="T57" fmla="*/ 10 h 39"/>
                <a:gd name="T58" fmla="*/ 60 w 60"/>
                <a:gd name="T59" fmla="*/ 14 h 39"/>
                <a:gd name="T60" fmla="*/ 56 w 60"/>
                <a:gd name="T61" fmla="*/ 20 h 39"/>
                <a:gd name="T62" fmla="*/ 55 w 60"/>
                <a:gd name="T63" fmla="*/ 18 h 39"/>
                <a:gd name="T64" fmla="*/ 57 w 60"/>
                <a:gd name="T65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5 w 60"/>
                <a:gd name="T37" fmla="*/ 17 h 39"/>
                <a:gd name="T38" fmla="*/ 9 w 60"/>
                <a:gd name="T39" fmla="*/ 14 h 39"/>
                <a:gd name="T40" fmla="*/ 17 w 60"/>
                <a:gd name="T41" fmla="*/ 14 h 39"/>
                <a:gd name="T42" fmla="*/ 16 w 60"/>
                <a:gd name="T43" fmla="*/ 5 h 39"/>
                <a:gd name="T44" fmla="*/ 22 w 60"/>
                <a:gd name="T45" fmla="*/ 0 h 39"/>
                <a:gd name="T46" fmla="*/ 29 w 60"/>
                <a:gd name="T47" fmla="*/ 5 h 39"/>
                <a:gd name="T48" fmla="*/ 36 w 60"/>
                <a:gd name="T49" fmla="*/ 14 h 39"/>
                <a:gd name="T50" fmla="*/ 40 w 60"/>
                <a:gd name="T51" fmla="*/ 7 h 39"/>
                <a:gd name="T52" fmla="*/ 45 w 60"/>
                <a:gd name="T53" fmla="*/ 5 h 39"/>
                <a:gd name="T54" fmla="*/ 45 w 60"/>
                <a:gd name="T55" fmla="*/ 13 h 39"/>
                <a:gd name="T56" fmla="*/ 50 w 60"/>
                <a:gd name="T57" fmla="*/ 13 h 39"/>
                <a:gd name="T58" fmla="*/ 58 w 60"/>
                <a:gd name="T59" fmla="*/ 10 h 39"/>
                <a:gd name="T60" fmla="*/ 60 w 60"/>
                <a:gd name="T61" fmla="*/ 18 h 39"/>
                <a:gd name="T62" fmla="*/ 55 w 60"/>
                <a:gd name="T63" fmla="*/ 20 h 39"/>
                <a:gd name="T64" fmla="*/ 57 w 60"/>
                <a:gd name="T65" fmla="*/ 15 h 39"/>
                <a:gd name="T66" fmla="*/ 57 w 60"/>
                <a:gd name="T6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29 w 261"/>
                <a:gd name="T91" fmla="*/ 11 h 87"/>
                <a:gd name="T92" fmla="*/ 26 w 261"/>
                <a:gd name="T93" fmla="*/ 6 h 87"/>
                <a:gd name="T94" fmla="*/ 24 w 261"/>
                <a:gd name="T95" fmla="*/ 6 h 87"/>
                <a:gd name="T96" fmla="*/ 14 w 261"/>
                <a:gd name="T97" fmla="*/ 10 h 87"/>
                <a:gd name="T98" fmla="*/ 8 w 261"/>
                <a:gd name="T99" fmla="*/ 10 h 87"/>
                <a:gd name="T100" fmla="*/ 0 w 261"/>
                <a:gd name="T101" fmla="*/ 7 h 87"/>
                <a:gd name="T102" fmla="*/ 10 w 261"/>
                <a:gd name="T103" fmla="*/ 30 h 87"/>
                <a:gd name="T104" fmla="*/ 23 w 261"/>
                <a:gd name="T105" fmla="*/ 52 h 87"/>
                <a:gd name="T106" fmla="*/ 40 w 261"/>
                <a:gd name="T107" fmla="*/ 76 h 87"/>
                <a:gd name="T108" fmla="*/ 50 w 261"/>
                <a:gd name="T10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30 w 261"/>
                <a:gd name="T91" fmla="*/ 13 h 87"/>
                <a:gd name="T92" fmla="*/ 29 w 261"/>
                <a:gd name="T93" fmla="*/ 11 h 87"/>
                <a:gd name="T94" fmla="*/ 26 w 261"/>
                <a:gd name="T95" fmla="*/ 6 h 87"/>
                <a:gd name="T96" fmla="*/ 24 w 261"/>
                <a:gd name="T97" fmla="*/ 6 h 87"/>
                <a:gd name="T98" fmla="*/ 14 w 261"/>
                <a:gd name="T99" fmla="*/ 10 h 87"/>
                <a:gd name="T100" fmla="*/ 8 w 261"/>
                <a:gd name="T101" fmla="*/ 10 h 87"/>
                <a:gd name="T102" fmla="*/ 0 w 261"/>
                <a:gd name="T103" fmla="*/ 7 h 87"/>
                <a:gd name="T104" fmla="*/ 10 w 261"/>
                <a:gd name="T105" fmla="*/ 30 h 87"/>
                <a:gd name="T106" fmla="*/ 23 w 261"/>
                <a:gd name="T107" fmla="*/ 52 h 87"/>
                <a:gd name="T108" fmla="*/ 40 w 261"/>
                <a:gd name="T109" fmla="*/ 76 h 87"/>
                <a:gd name="T110" fmla="*/ 50 w 261"/>
                <a:gd name="T1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  <a:gd name="T30" fmla="*/ 7 w 17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  <a:gd name="T88" fmla="*/ 58 w 58"/>
                <a:gd name="T8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lnTo>
                    <a:pt x="58" y="4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  <a:gd name="T16" fmla="*/ 4 w 6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5 w 80"/>
                <a:gd name="T53" fmla="*/ 63 h 68"/>
                <a:gd name="T54" fmla="*/ 15 w 80"/>
                <a:gd name="T55" fmla="*/ 67 h 68"/>
                <a:gd name="T56" fmla="*/ 25 w 80"/>
                <a:gd name="T57" fmla="*/ 67 h 68"/>
                <a:gd name="T58" fmla="*/ 27 w 80"/>
                <a:gd name="T59" fmla="*/ 61 h 68"/>
                <a:gd name="T60" fmla="*/ 33 w 80"/>
                <a:gd name="T61" fmla="*/ 57 h 68"/>
                <a:gd name="T62" fmla="*/ 27 w 80"/>
                <a:gd name="T63" fmla="*/ 52 h 68"/>
                <a:gd name="T64" fmla="*/ 29 w 80"/>
                <a:gd name="T65" fmla="*/ 46 h 68"/>
                <a:gd name="T66" fmla="*/ 49 w 80"/>
                <a:gd name="T67" fmla="*/ 58 h 68"/>
                <a:gd name="T68" fmla="*/ 54 w 80"/>
                <a:gd name="T6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4 w 80"/>
                <a:gd name="T53" fmla="*/ 56 h 68"/>
                <a:gd name="T54" fmla="*/ 12 w 80"/>
                <a:gd name="T55" fmla="*/ 63 h 68"/>
                <a:gd name="T56" fmla="*/ 22 w 80"/>
                <a:gd name="T57" fmla="*/ 68 h 68"/>
                <a:gd name="T58" fmla="*/ 28 w 80"/>
                <a:gd name="T59" fmla="*/ 63 h 68"/>
                <a:gd name="T60" fmla="*/ 29 w 80"/>
                <a:gd name="T61" fmla="*/ 59 h 68"/>
                <a:gd name="T62" fmla="*/ 32 w 80"/>
                <a:gd name="T63" fmla="*/ 54 h 68"/>
                <a:gd name="T64" fmla="*/ 27 w 80"/>
                <a:gd name="T65" fmla="*/ 51 h 68"/>
                <a:gd name="T66" fmla="*/ 34 w 80"/>
                <a:gd name="T67" fmla="*/ 47 h 68"/>
                <a:gd name="T68" fmla="*/ 50 w 80"/>
                <a:gd name="T69" fmla="*/ 56 h 68"/>
                <a:gd name="T70" fmla="*/ 54 w 80"/>
                <a:gd name="T71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1323" y="2445"/>
              <a:ext cx="20" cy="17"/>
            </a:xfrm>
            <a:custGeom>
              <a:avLst/>
              <a:gdLst>
                <a:gd name="T0" fmla="*/ 0 w 80"/>
                <a:gd name="T1" fmla="*/ 2 h 70"/>
                <a:gd name="T2" fmla="*/ 6 w 80"/>
                <a:gd name="T3" fmla="*/ 0 h 70"/>
                <a:gd name="T4" fmla="*/ 14 w 80"/>
                <a:gd name="T5" fmla="*/ 0 h 70"/>
                <a:gd name="T6" fmla="*/ 26 w 80"/>
                <a:gd name="T7" fmla="*/ 0 h 70"/>
                <a:gd name="T8" fmla="*/ 39 w 80"/>
                <a:gd name="T9" fmla="*/ 3 h 70"/>
                <a:gd name="T10" fmla="*/ 50 w 80"/>
                <a:gd name="T11" fmla="*/ 5 h 70"/>
                <a:gd name="T12" fmla="*/ 60 w 80"/>
                <a:gd name="T13" fmla="*/ 10 h 70"/>
                <a:gd name="T14" fmla="*/ 68 w 80"/>
                <a:gd name="T15" fmla="*/ 15 h 70"/>
                <a:gd name="T16" fmla="*/ 75 w 80"/>
                <a:gd name="T17" fmla="*/ 22 h 70"/>
                <a:gd name="T18" fmla="*/ 77 w 80"/>
                <a:gd name="T19" fmla="*/ 25 h 70"/>
                <a:gd name="T20" fmla="*/ 78 w 80"/>
                <a:gd name="T21" fmla="*/ 29 h 70"/>
                <a:gd name="T22" fmla="*/ 80 w 80"/>
                <a:gd name="T23" fmla="*/ 33 h 70"/>
                <a:gd name="T24" fmla="*/ 80 w 80"/>
                <a:gd name="T25" fmla="*/ 36 h 70"/>
                <a:gd name="T26" fmla="*/ 80 w 80"/>
                <a:gd name="T27" fmla="*/ 41 h 70"/>
                <a:gd name="T28" fmla="*/ 77 w 80"/>
                <a:gd name="T29" fmla="*/ 46 h 70"/>
                <a:gd name="T30" fmla="*/ 75 w 80"/>
                <a:gd name="T31" fmla="*/ 51 h 70"/>
                <a:gd name="T32" fmla="*/ 71 w 80"/>
                <a:gd name="T33" fmla="*/ 56 h 70"/>
                <a:gd name="T34" fmla="*/ 66 w 80"/>
                <a:gd name="T35" fmla="*/ 60 h 70"/>
                <a:gd name="T36" fmla="*/ 60 w 80"/>
                <a:gd name="T37" fmla="*/ 64 h 70"/>
                <a:gd name="T38" fmla="*/ 53 w 80"/>
                <a:gd name="T39" fmla="*/ 68 h 70"/>
                <a:gd name="T40" fmla="*/ 46 w 80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0">
                  <a:moveTo>
                    <a:pt x="0" y="2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60" y="10"/>
                  </a:lnTo>
                  <a:lnTo>
                    <a:pt x="68" y="15"/>
                  </a:lnTo>
                  <a:lnTo>
                    <a:pt x="75" y="22"/>
                  </a:lnTo>
                  <a:lnTo>
                    <a:pt x="77" y="25"/>
                  </a:lnTo>
                  <a:lnTo>
                    <a:pt x="78" y="29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80" y="41"/>
                  </a:lnTo>
                  <a:lnTo>
                    <a:pt x="77" y="46"/>
                  </a:lnTo>
                  <a:lnTo>
                    <a:pt x="75" y="51"/>
                  </a:lnTo>
                  <a:lnTo>
                    <a:pt x="71" y="56"/>
                  </a:lnTo>
                  <a:lnTo>
                    <a:pt x="66" y="60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6" y="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1324" y="2461"/>
              <a:ext cx="11" cy="3"/>
            </a:xfrm>
            <a:custGeom>
              <a:avLst/>
              <a:gdLst>
                <a:gd name="T0" fmla="*/ 0 w 47"/>
                <a:gd name="T1" fmla="*/ 10 h 10"/>
                <a:gd name="T2" fmla="*/ 3 w 47"/>
                <a:gd name="T3" fmla="*/ 8 h 10"/>
                <a:gd name="T4" fmla="*/ 5 w 47"/>
                <a:gd name="T5" fmla="*/ 5 h 10"/>
                <a:gd name="T6" fmla="*/ 9 w 47"/>
                <a:gd name="T7" fmla="*/ 3 h 10"/>
                <a:gd name="T8" fmla="*/ 14 w 47"/>
                <a:gd name="T9" fmla="*/ 2 h 10"/>
                <a:gd name="T10" fmla="*/ 25 w 47"/>
                <a:gd name="T11" fmla="*/ 0 h 10"/>
                <a:gd name="T12" fmla="*/ 38 w 47"/>
                <a:gd name="T13" fmla="*/ 0 h 10"/>
                <a:gd name="T14" fmla="*/ 43 w 47"/>
                <a:gd name="T15" fmla="*/ 2 h 10"/>
                <a:gd name="T16" fmla="*/ 47 w 47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7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1323" y="2457"/>
              <a:ext cx="0" cy="6"/>
            </a:xfrm>
            <a:custGeom>
              <a:avLst/>
              <a:gdLst>
                <a:gd name="T0" fmla="*/ 1 w 1"/>
                <a:gd name="T1" fmla="*/ 26 h 26"/>
                <a:gd name="T2" fmla="*/ 0 w 1"/>
                <a:gd name="T3" fmla="*/ 14 h 26"/>
                <a:gd name="T4" fmla="*/ 0 w 1"/>
                <a:gd name="T5" fmla="*/ 1 h 26"/>
                <a:gd name="T6" fmla="*/ 0 w 1"/>
                <a:gd name="T7" fmla="*/ 1 h 26"/>
                <a:gd name="T8" fmla="*/ 0 w 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1" y="26"/>
                  </a:moveTo>
                  <a:lnTo>
                    <a:pt x="0" y="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6" name="Freeform 232"/>
            <p:cNvSpPr>
              <a:spLocks/>
            </p:cNvSpPr>
            <p:nvPr/>
          </p:nvSpPr>
          <p:spPr bwMode="auto">
            <a:xfrm>
              <a:off x="1326" y="2463"/>
              <a:ext cx="9" cy="5"/>
            </a:xfrm>
            <a:custGeom>
              <a:avLst/>
              <a:gdLst>
                <a:gd name="T0" fmla="*/ 0 w 39"/>
                <a:gd name="T1" fmla="*/ 2 h 20"/>
                <a:gd name="T2" fmla="*/ 3 w 39"/>
                <a:gd name="T3" fmla="*/ 20 h 20"/>
                <a:gd name="T4" fmla="*/ 39 w 39"/>
                <a:gd name="T5" fmla="*/ 15 h 20"/>
                <a:gd name="T6" fmla="*/ 36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lnTo>
                    <a:pt x="3" y="20"/>
                  </a:lnTo>
                  <a:lnTo>
                    <a:pt x="39" y="1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7" name="Line 233"/>
            <p:cNvSpPr>
              <a:spLocks noChangeShapeType="1"/>
            </p:cNvSpPr>
            <p:nvPr/>
          </p:nvSpPr>
          <p:spPr bwMode="auto">
            <a:xfrm flipV="1">
              <a:off x="1340" y="2439"/>
              <a:ext cx="7" cy="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8" name="Freeform 234"/>
            <p:cNvSpPr>
              <a:spLocks/>
            </p:cNvSpPr>
            <p:nvPr/>
          </p:nvSpPr>
          <p:spPr bwMode="auto">
            <a:xfrm>
              <a:off x="1323" y="2448"/>
              <a:ext cx="4" cy="10"/>
            </a:xfrm>
            <a:custGeom>
              <a:avLst/>
              <a:gdLst>
                <a:gd name="T0" fmla="*/ 16 w 16"/>
                <a:gd name="T1" fmla="*/ 1 h 41"/>
                <a:gd name="T2" fmla="*/ 11 w 16"/>
                <a:gd name="T3" fmla="*/ 0 h 41"/>
                <a:gd name="T4" fmla="*/ 0 w 16"/>
                <a:gd name="T5" fmla="*/ 35 h 41"/>
                <a:gd name="T6" fmla="*/ 15 w 1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16" y="1"/>
                  </a:moveTo>
                  <a:lnTo>
                    <a:pt x="11" y="0"/>
                  </a:lnTo>
                  <a:lnTo>
                    <a:pt x="0" y="35"/>
                  </a:lnTo>
                  <a:lnTo>
                    <a:pt x="15" y="4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39" name="Line 235"/>
            <p:cNvSpPr>
              <a:spLocks noChangeShapeType="1"/>
            </p:cNvSpPr>
            <p:nvPr/>
          </p:nvSpPr>
          <p:spPr bwMode="auto">
            <a:xfrm flipH="1">
              <a:off x="1325" y="244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0" name="Line 236"/>
            <p:cNvSpPr>
              <a:spLocks noChangeShapeType="1"/>
            </p:cNvSpPr>
            <p:nvPr/>
          </p:nvSpPr>
          <p:spPr bwMode="auto">
            <a:xfrm flipV="1">
              <a:off x="1322" y="245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1" name="Freeform 237"/>
            <p:cNvSpPr>
              <a:spLocks/>
            </p:cNvSpPr>
            <p:nvPr/>
          </p:nvSpPr>
          <p:spPr bwMode="auto">
            <a:xfrm>
              <a:off x="1307" y="2442"/>
              <a:ext cx="19" cy="4"/>
            </a:xfrm>
            <a:custGeom>
              <a:avLst/>
              <a:gdLst>
                <a:gd name="T0" fmla="*/ 75 w 75"/>
                <a:gd name="T1" fmla="*/ 16 h 16"/>
                <a:gd name="T2" fmla="*/ 50 w 75"/>
                <a:gd name="T3" fmla="*/ 8 h 16"/>
                <a:gd name="T4" fmla="*/ 0 w 7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">
                  <a:moveTo>
                    <a:pt x="75" y="16"/>
                  </a:moveTo>
                  <a:lnTo>
                    <a:pt x="5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2" name="Freeform 238"/>
            <p:cNvSpPr>
              <a:spLocks/>
            </p:cNvSpPr>
            <p:nvPr/>
          </p:nvSpPr>
          <p:spPr bwMode="auto">
            <a:xfrm>
              <a:off x="1325" y="2446"/>
              <a:ext cx="5" cy="13"/>
            </a:xfrm>
            <a:custGeom>
              <a:avLst/>
              <a:gdLst>
                <a:gd name="T0" fmla="*/ 4 w 20"/>
                <a:gd name="T1" fmla="*/ 2 h 50"/>
                <a:gd name="T2" fmla="*/ 7 w 20"/>
                <a:gd name="T3" fmla="*/ 1 h 50"/>
                <a:gd name="T4" fmla="*/ 9 w 20"/>
                <a:gd name="T5" fmla="*/ 0 h 50"/>
                <a:gd name="T6" fmla="*/ 12 w 20"/>
                <a:gd name="T7" fmla="*/ 0 h 50"/>
                <a:gd name="T8" fmla="*/ 13 w 20"/>
                <a:gd name="T9" fmla="*/ 2 h 50"/>
                <a:gd name="T10" fmla="*/ 15 w 20"/>
                <a:gd name="T11" fmla="*/ 4 h 50"/>
                <a:gd name="T12" fmla="*/ 17 w 20"/>
                <a:gd name="T13" fmla="*/ 7 h 50"/>
                <a:gd name="T14" fmla="*/ 19 w 20"/>
                <a:gd name="T15" fmla="*/ 15 h 50"/>
                <a:gd name="T16" fmla="*/ 20 w 20"/>
                <a:gd name="T17" fmla="*/ 25 h 50"/>
                <a:gd name="T18" fmla="*/ 19 w 20"/>
                <a:gd name="T19" fmla="*/ 35 h 50"/>
                <a:gd name="T20" fmla="*/ 17 w 20"/>
                <a:gd name="T21" fmla="*/ 42 h 50"/>
                <a:gd name="T22" fmla="*/ 15 w 20"/>
                <a:gd name="T23" fmla="*/ 46 h 50"/>
                <a:gd name="T24" fmla="*/ 13 w 20"/>
                <a:gd name="T25" fmla="*/ 48 h 50"/>
                <a:gd name="T26" fmla="*/ 12 w 20"/>
                <a:gd name="T27" fmla="*/ 50 h 50"/>
                <a:gd name="T28" fmla="*/ 9 w 20"/>
                <a:gd name="T29" fmla="*/ 50 h 50"/>
                <a:gd name="T30" fmla="*/ 7 w 20"/>
                <a:gd name="T31" fmla="*/ 50 h 50"/>
                <a:gd name="T32" fmla="*/ 4 w 20"/>
                <a:gd name="T33" fmla="*/ 48 h 50"/>
                <a:gd name="T34" fmla="*/ 3 w 20"/>
                <a:gd name="T35" fmla="*/ 46 h 50"/>
                <a:gd name="T36" fmla="*/ 0 w 20"/>
                <a:gd name="T3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0">
                  <a:moveTo>
                    <a:pt x="4" y="2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9" y="15"/>
                  </a:lnTo>
                  <a:lnTo>
                    <a:pt x="20" y="25"/>
                  </a:lnTo>
                  <a:lnTo>
                    <a:pt x="19" y="35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3" name="Freeform 239"/>
            <p:cNvSpPr>
              <a:spLocks/>
            </p:cNvSpPr>
            <p:nvPr/>
          </p:nvSpPr>
          <p:spPr bwMode="auto">
            <a:xfrm>
              <a:off x="1326" y="2448"/>
              <a:ext cx="3" cy="10"/>
            </a:xfrm>
            <a:custGeom>
              <a:avLst/>
              <a:gdLst>
                <a:gd name="T0" fmla="*/ 0 w 8"/>
                <a:gd name="T1" fmla="*/ 1 h 41"/>
                <a:gd name="T2" fmla="*/ 1 w 8"/>
                <a:gd name="T3" fmla="*/ 1 h 41"/>
                <a:gd name="T4" fmla="*/ 1 w 8"/>
                <a:gd name="T5" fmla="*/ 0 h 41"/>
                <a:gd name="T6" fmla="*/ 5 w 8"/>
                <a:gd name="T7" fmla="*/ 3 h 41"/>
                <a:gd name="T8" fmla="*/ 7 w 8"/>
                <a:gd name="T9" fmla="*/ 6 h 41"/>
                <a:gd name="T10" fmla="*/ 8 w 8"/>
                <a:gd name="T11" fmla="*/ 12 h 41"/>
                <a:gd name="T12" fmla="*/ 8 w 8"/>
                <a:gd name="T13" fmla="*/ 20 h 41"/>
                <a:gd name="T14" fmla="*/ 8 w 8"/>
                <a:gd name="T15" fmla="*/ 29 h 41"/>
                <a:gd name="T16" fmla="*/ 7 w 8"/>
                <a:gd name="T17" fmla="*/ 35 h 41"/>
                <a:gd name="T18" fmla="*/ 5 w 8"/>
                <a:gd name="T19" fmla="*/ 39 h 41"/>
                <a:gd name="T20" fmla="*/ 1 w 8"/>
                <a:gd name="T21" fmla="*/ 41 h 41"/>
                <a:gd name="T22" fmla="*/ 1 w 8"/>
                <a:gd name="T23" fmla="*/ 41 h 41"/>
                <a:gd name="T24" fmla="*/ 0 w 8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7" y="6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9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4" name="Freeform 240"/>
            <p:cNvSpPr>
              <a:spLocks/>
            </p:cNvSpPr>
            <p:nvPr/>
          </p:nvSpPr>
          <p:spPr bwMode="auto">
            <a:xfrm>
              <a:off x="1324" y="2442"/>
              <a:ext cx="2" cy="4"/>
            </a:xfrm>
            <a:custGeom>
              <a:avLst/>
              <a:gdLst>
                <a:gd name="T0" fmla="*/ 0 w 10"/>
                <a:gd name="T1" fmla="*/ 13 h 13"/>
                <a:gd name="T2" fmla="*/ 2 w 10"/>
                <a:gd name="T3" fmla="*/ 7 h 13"/>
                <a:gd name="T4" fmla="*/ 5 w 10"/>
                <a:gd name="T5" fmla="*/ 3 h 13"/>
                <a:gd name="T6" fmla="*/ 7 w 10"/>
                <a:gd name="T7" fmla="*/ 1 h 13"/>
                <a:gd name="T8" fmla="*/ 10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2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5" name="Freeform 241"/>
            <p:cNvSpPr>
              <a:spLocks/>
            </p:cNvSpPr>
            <p:nvPr/>
          </p:nvSpPr>
          <p:spPr bwMode="auto">
            <a:xfrm>
              <a:off x="1279" y="2467"/>
              <a:ext cx="42" cy="7"/>
            </a:xfrm>
            <a:custGeom>
              <a:avLst/>
              <a:gdLst>
                <a:gd name="T0" fmla="*/ 167 w 169"/>
                <a:gd name="T1" fmla="*/ 0 h 30"/>
                <a:gd name="T2" fmla="*/ 169 w 169"/>
                <a:gd name="T3" fmla="*/ 6 h 30"/>
                <a:gd name="T4" fmla="*/ 169 w 169"/>
                <a:gd name="T5" fmla="*/ 26 h 30"/>
                <a:gd name="T6" fmla="*/ 51 w 169"/>
                <a:gd name="T7" fmla="*/ 30 h 30"/>
                <a:gd name="T8" fmla="*/ 51 w 169"/>
                <a:gd name="T9" fmla="*/ 15 h 30"/>
                <a:gd name="T10" fmla="*/ 0 w 169"/>
                <a:gd name="T1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0">
                  <a:moveTo>
                    <a:pt x="167" y="0"/>
                  </a:moveTo>
                  <a:lnTo>
                    <a:pt x="169" y="6"/>
                  </a:lnTo>
                  <a:lnTo>
                    <a:pt x="169" y="26"/>
                  </a:lnTo>
                  <a:lnTo>
                    <a:pt x="51" y="30"/>
                  </a:lnTo>
                  <a:lnTo>
                    <a:pt x="51" y="15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6" name="Freeform 242"/>
            <p:cNvSpPr>
              <a:spLocks/>
            </p:cNvSpPr>
            <p:nvPr/>
          </p:nvSpPr>
          <p:spPr bwMode="auto">
            <a:xfrm>
              <a:off x="1278" y="2458"/>
              <a:ext cx="2" cy="13"/>
            </a:xfrm>
            <a:custGeom>
              <a:avLst/>
              <a:gdLst>
                <a:gd name="T0" fmla="*/ 6 w 9"/>
                <a:gd name="T1" fmla="*/ 0 h 50"/>
                <a:gd name="T2" fmla="*/ 4 w 9"/>
                <a:gd name="T3" fmla="*/ 4 h 50"/>
                <a:gd name="T4" fmla="*/ 1 w 9"/>
                <a:gd name="T5" fmla="*/ 9 h 50"/>
                <a:gd name="T6" fmla="*/ 0 w 9"/>
                <a:gd name="T7" fmla="*/ 16 h 50"/>
                <a:gd name="T8" fmla="*/ 0 w 9"/>
                <a:gd name="T9" fmla="*/ 25 h 50"/>
                <a:gd name="T10" fmla="*/ 0 w 9"/>
                <a:gd name="T11" fmla="*/ 35 h 50"/>
                <a:gd name="T12" fmla="*/ 3 w 9"/>
                <a:gd name="T13" fmla="*/ 43 h 50"/>
                <a:gd name="T14" fmla="*/ 4 w 9"/>
                <a:gd name="T15" fmla="*/ 46 h 50"/>
                <a:gd name="T16" fmla="*/ 5 w 9"/>
                <a:gd name="T17" fmla="*/ 49 h 50"/>
                <a:gd name="T18" fmla="*/ 6 w 9"/>
                <a:gd name="T19" fmla="*/ 50 h 50"/>
                <a:gd name="T20" fmla="*/ 9 w 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0">
                  <a:moveTo>
                    <a:pt x="6" y="0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9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7" name="Line 243"/>
            <p:cNvSpPr>
              <a:spLocks noChangeShapeType="1"/>
            </p:cNvSpPr>
            <p:nvPr/>
          </p:nvSpPr>
          <p:spPr bwMode="auto">
            <a:xfrm flipV="1">
              <a:off x="1279" y="2455"/>
              <a:ext cx="11" cy="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8" name="Line 244"/>
            <p:cNvSpPr>
              <a:spLocks noChangeShapeType="1"/>
            </p:cNvSpPr>
            <p:nvPr/>
          </p:nvSpPr>
          <p:spPr bwMode="auto">
            <a:xfrm flipV="1">
              <a:off x="1318" y="2442"/>
              <a:ext cx="5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49" name="Freeform 245"/>
            <p:cNvSpPr>
              <a:spLocks/>
            </p:cNvSpPr>
            <p:nvPr/>
          </p:nvSpPr>
          <p:spPr bwMode="auto">
            <a:xfrm>
              <a:off x="1322" y="2442"/>
              <a:ext cx="3" cy="3"/>
            </a:xfrm>
            <a:custGeom>
              <a:avLst/>
              <a:gdLst>
                <a:gd name="T0" fmla="*/ 0 w 12"/>
                <a:gd name="T1" fmla="*/ 11 h 11"/>
                <a:gd name="T2" fmla="*/ 1 w 12"/>
                <a:gd name="T3" fmla="*/ 6 h 11"/>
                <a:gd name="T4" fmla="*/ 4 w 12"/>
                <a:gd name="T5" fmla="*/ 2 h 11"/>
                <a:gd name="T6" fmla="*/ 5 w 12"/>
                <a:gd name="T7" fmla="*/ 0 h 11"/>
                <a:gd name="T8" fmla="*/ 7 w 12"/>
                <a:gd name="T9" fmla="*/ 0 h 11"/>
                <a:gd name="T10" fmla="*/ 10 w 12"/>
                <a:gd name="T11" fmla="*/ 1 h 11"/>
                <a:gd name="T12" fmla="*/ 12 w 12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0" name="Line 246"/>
            <p:cNvSpPr>
              <a:spLocks noChangeShapeType="1"/>
            </p:cNvSpPr>
            <p:nvPr/>
          </p:nvSpPr>
          <p:spPr bwMode="auto">
            <a:xfrm>
              <a:off x="1300" y="2474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1" name="Line 247"/>
            <p:cNvSpPr>
              <a:spLocks noChangeShapeType="1"/>
            </p:cNvSpPr>
            <p:nvPr/>
          </p:nvSpPr>
          <p:spPr bwMode="auto">
            <a:xfrm>
              <a:off x="1316" y="2473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2" name="Line 248"/>
            <p:cNvSpPr>
              <a:spLocks noChangeShapeType="1"/>
            </p:cNvSpPr>
            <p:nvPr/>
          </p:nvSpPr>
          <p:spPr bwMode="auto">
            <a:xfrm flipV="1">
              <a:off x="1300" y="2489"/>
              <a:ext cx="15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 flipV="1">
              <a:off x="1300" y="2486"/>
              <a:ext cx="15" cy="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4" name="Freeform 250"/>
            <p:cNvSpPr>
              <a:spLocks/>
            </p:cNvSpPr>
            <p:nvPr/>
          </p:nvSpPr>
          <p:spPr bwMode="auto">
            <a:xfrm>
              <a:off x="1320" y="2458"/>
              <a:ext cx="2" cy="10"/>
            </a:xfrm>
            <a:custGeom>
              <a:avLst/>
              <a:gdLst>
                <a:gd name="T0" fmla="*/ 7 w 7"/>
                <a:gd name="T1" fmla="*/ 42 h 42"/>
                <a:gd name="T2" fmla="*/ 5 w 7"/>
                <a:gd name="T3" fmla="*/ 35 h 42"/>
                <a:gd name="T4" fmla="*/ 2 w 7"/>
                <a:gd name="T5" fmla="*/ 25 h 42"/>
                <a:gd name="T6" fmla="*/ 0 w 7"/>
                <a:gd name="T7" fmla="*/ 13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42"/>
                  </a:moveTo>
                  <a:lnTo>
                    <a:pt x="5" y="35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5" name="Freeform 251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6" name="Freeform 252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7" name="Freeform 253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8" name="Freeform 254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59" name="Freeform 255"/>
            <p:cNvSpPr>
              <a:spLocks/>
            </p:cNvSpPr>
            <p:nvPr/>
          </p:nvSpPr>
          <p:spPr bwMode="auto">
            <a:xfrm>
              <a:off x="1331" y="2473"/>
              <a:ext cx="22" cy="105"/>
            </a:xfrm>
            <a:custGeom>
              <a:avLst/>
              <a:gdLst>
                <a:gd name="T0" fmla="*/ 89 w 89"/>
                <a:gd name="T1" fmla="*/ 420 h 420"/>
                <a:gd name="T2" fmla="*/ 3 w 89"/>
                <a:gd name="T3" fmla="*/ 60 h 420"/>
                <a:gd name="T4" fmla="*/ 0 w 89"/>
                <a:gd name="T5" fmla="*/ 48 h 420"/>
                <a:gd name="T6" fmla="*/ 0 w 89"/>
                <a:gd name="T7" fmla="*/ 38 h 420"/>
                <a:gd name="T8" fmla="*/ 2 w 89"/>
                <a:gd name="T9" fmla="*/ 27 h 420"/>
                <a:gd name="T10" fmla="*/ 4 w 89"/>
                <a:gd name="T11" fmla="*/ 18 h 420"/>
                <a:gd name="T12" fmla="*/ 7 w 89"/>
                <a:gd name="T13" fmla="*/ 10 h 420"/>
                <a:gd name="T14" fmla="*/ 9 w 89"/>
                <a:gd name="T15" fmla="*/ 6 h 420"/>
                <a:gd name="T16" fmla="*/ 12 w 89"/>
                <a:gd name="T17" fmla="*/ 4 h 420"/>
                <a:gd name="T18" fmla="*/ 15 w 89"/>
                <a:gd name="T19" fmla="*/ 4 h 420"/>
                <a:gd name="T20" fmla="*/ 26 w 89"/>
                <a:gd name="T2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20">
                  <a:moveTo>
                    <a:pt x="89" y="420"/>
                  </a:moveTo>
                  <a:lnTo>
                    <a:pt x="3" y="60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0" name="Freeform 256"/>
            <p:cNvSpPr>
              <a:spLocks/>
            </p:cNvSpPr>
            <p:nvPr/>
          </p:nvSpPr>
          <p:spPr bwMode="auto">
            <a:xfrm>
              <a:off x="1331" y="2356"/>
              <a:ext cx="64" cy="86"/>
            </a:xfrm>
            <a:custGeom>
              <a:avLst/>
              <a:gdLst>
                <a:gd name="T0" fmla="*/ 0 w 256"/>
                <a:gd name="T1" fmla="*/ 347 h 347"/>
                <a:gd name="T2" fmla="*/ 30 w 256"/>
                <a:gd name="T3" fmla="*/ 312 h 347"/>
                <a:gd name="T4" fmla="*/ 41 w 256"/>
                <a:gd name="T5" fmla="*/ 281 h 347"/>
                <a:gd name="T6" fmla="*/ 256 w 256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47">
                  <a:moveTo>
                    <a:pt x="0" y="347"/>
                  </a:moveTo>
                  <a:lnTo>
                    <a:pt x="30" y="312"/>
                  </a:lnTo>
                  <a:lnTo>
                    <a:pt x="41" y="281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1" name="Freeform 257"/>
            <p:cNvSpPr>
              <a:spLocks/>
            </p:cNvSpPr>
            <p:nvPr/>
          </p:nvSpPr>
          <p:spPr bwMode="auto">
            <a:xfrm>
              <a:off x="1347" y="2360"/>
              <a:ext cx="51" cy="79"/>
            </a:xfrm>
            <a:custGeom>
              <a:avLst/>
              <a:gdLst>
                <a:gd name="T0" fmla="*/ 0 w 205"/>
                <a:gd name="T1" fmla="*/ 317 h 317"/>
                <a:gd name="T2" fmla="*/ 88 w 205"/>
                <a:gd name="T3" fmla="*/ 182 h 317"/>
                <a:gd name="T4" fmla="*/ 205 w 205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17">
                  <a:moveTo>
                    <a:pt x="0" y="317"/>
                  </a:moveTo>
                  <a:lnTo>
                    <a:pt x="88" y="182"/>
                  </a:lnTo>
                  <a:lnTo>
                    <a:pt x="20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2" name="Freeform 258"/>
            <p:cNvSpPr>
              <a:spLocks/>
            </p:cNvSpPr>
            <p:nvPr/>
          </p:nvSpPr>
          <p:spPr bwMode="auto">
            <a:xfrm>
              <a:off x="1333" y="2359"/>
              <a:ext cx="65" cy="83"/>
            </a:xfrm>
            <a:custGeom>
              <a:avLst/>
              <a:gdLst>
                <a:gd name="T0" fmla="*/ 259 w 259"/>
                <a:gd name="T1" fmla="*/ 0 h 333"/>
                <a:gd name="T2" fmla="*/ 49 w 259"/>
                <a:gd name="T3" fmla="*/ 311 h 333"/>
                <a:gd name="T4" fmla="*/ 44 w 259"/>
                <a:gd name="T5" fmla="*/ 316 h 333"/>
                <a:gd name="T6" fmla="*/ 36 w 259"/>
                <a:gd name="T7" fmla="*/ 321 h 333"/>
                <a:gd name="T8" fmla="*/ 29 w 259"/>
                <a:gd name="T9" fmla="*/ 326 h 333"/>
                <a:gd name="T10" fmla="*/ 21 w 259"/>
                <a:gd name="T11" fmla="*/ 333 h 333"/>
                <a:gd name="T12" fmla="*/ 19 w 259"/>
                <a:gd name="T13" fmla="*/ 333 h 333"/>
                <a:gd name="T14" fmla="*/ 16 w 259"/>
                <a:gd name="T15" fmla="*/ 333 h 333"/>
                <a:gd name="T16" fmla="*/ 12 w 259"/>
                <a:gd name="T17" fmla="*/ 333 h 333"/>
                <a:gd name="T18" fmla="*/ 10 w 259"/>
                <a:gd name="T19" fmla="*/ 330 h 333"/>
                <a:gd name="T20" fmla="*/ 4 w 259"/>
                <a:gd name="T21" fmla="*/ 326 h 333"/>
                <a:gd name="T22" fmla="*/ 0 w 259"/>
                <a:gd name="T23" fmla="*/ 32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333">
                  <a:moveTo>
                    <a:pt x="259" y="0"/>
                  </a:moveTo>
                  <a:lnTo>
                    <a:pt x="49" y="311"/>
                  </a:lnTo>
                  <a:lnTo>
                    <a:pt x="44" y="316"/>
                  </a:lnTo>
                  <a:lnTo>
                    <a:pt x="36" y="321"/>
                  </a:lnTo>
                  <a:lnTo>
                    <a:pt x="29" y="326"/>
                  </a:lnTo>
                  <a:lnTo>
                    <a:pt x="21" y="333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2" y="333"/>
                  </a:lnTo>
                  <a:lnTo>
                    <a:pt x="10" y="330"/>
                  </a:lnTo>
                  <a:lnTo>
                    <a:pt x="4" y="326"/>
                  </a:lnTo>
                  <a:lnTo>
                    <a:pt x="0" y="3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3" name="Freeform 259"/>
            <p:cNvSpPr>
              <a:spLocks/>
            </p:cNvSpPr>
            <p:nvPr/>
          </p:nvSpPr>
          <p:spPr bwMode="auto">
            <a:xfrm>
              <a:off x="1220" y="2435"/>
              <a:ext cx="102" cy="23"/>
            </a:xfrm>
            <a:custGeom>
              <a:avLst/>
              <a:gdLst>
                <a:gd name="T0" fmla="*/ 409 w 409"/>
                <a:gd name="T1" fmla="*/ 94 h 94"/>
                <a:gd name="T2" fmla="*/ 389 w 409"/>
                <a:gd name="T3" fmla="*/ 88 h 94"/>
                <a:gd name="T4" fmla="*/ 358 w 409"/>
                <a:gd name="T5" fmla="*/ 78 h 94"/>
                <a:gd name="T6" fmla="*/ 351 w 409"/>
                <a:gd name="T7" fmla="*/ 78 h 94"/>
                <a:gd name="T8" fmla="*/ 343 w 409"/>
                <a:gd name="T9" fmla="*/ 79 h 94"/>
                <a:gd name="T10" fmla="*/ 334 w 409"/>
                <a:gd name="T11" fmla="*/ 80 h 94"/>
                <a:gd name="T12" fmla="*/ 327 w 409"/>
                <a:gd name="T13" fmla="*/ 83 h 94"/>
                <a:gd name="T14" fmla="*/ 319 w 409"/>
                <a:gd name="T15" fmla="*/ 84 h 94"/>
                <a:gd name="T16" fmla="*/ 311 w 409"/>
                <a:gd name="T17" fmla="*/ 86 h 94"/>
                <a:gd name="T18" fmla="*/ 303 w 409"/>
                <a:gd name="T19" fmla="*/ 86 h 94"/>
                <a:gd name="T20" fmla="*/ 297 w 409"/>
                <a:gd name="T21" fmla="*/ 85 h 94"/>
                <a:gd name="T22" fmla="*/ 0 w 409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94">
                  <a:moveTo>
                    <a:pt x="409" y="94"/>
                  </a:moveTo>
                  <a:lnTo>
                    <a:pt x="389" y="88"/>
                  </a:lnTo>
                  <a:lnTo>
                    <a:pt x="358" y="78"/>
                  </a:lnTo>
                  <a:lnTo>
                    <a:pt x="351" y="78"/>
                  </a:lnTo>
                  <a:lnTo>
                    <a:pt x="343" y="79"/>
                  </a:lnTo>
                  <a:lnTo>
                    <a:pt x="334" y="80"/>
                  </a:lnTo>
                  <a:lnTo>
                    <a:pt x="327" y="83"/>
                  </a:lnTo>
                  <a:lnTo>
                    <a:pt x="319" y="84"/>
                  </a:lnTo>
                  <a:lnTo>
                    <a:pt x="311" y="86"/>
                  </a:lnTo>
                  <a:lnTo>
                    <a:pt x="303" y="86"/>
                  </a:lnTo>
                  <a:lnTo>
                    <a:pt x="297" y="8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4" name="Freeform 260"/>
            <p:cNvSpPr>
              <a:spLocks/>
            </p:cNvSpPr>
            <p:nvPr/>
          </p:nvSpPr>
          <p:spPr bwMode="auto">
            <a:xfrm>
              <a:off x="1222" y="2429"/>
              <a:ext cx="85" cy="14"/>
            </a:xfrm>
            <a:custGeom>
              <a:avLst/>
              <a:gdLst>
                <a:gd name="T0" fmla="*/ 343 w 343"/>
                <a:gd name="T1" fmla="*/ 54 h 54"/>
                <a:gd name="T2" fmla="*/ 197 w 343"/>
                <a:gd name="T3" fmla="*/ 30 h 54"/>
                <a:gd name="T4" fmla="*/ 0 w 34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54">
                  <a:moveTo>
                    <a:pt x="343" y="54"/>
                  </a:moveTo>
                  <a:lnTo>
                    <a:pt x="197" y="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5" name="Freeform 261"/>
            <p:cNvSpPr>
              <a:spLocks/>
            </p:cNvSpPr>
            <p:nvPr/>
          </p:nvSpPr>
          <p:spPr bwMode="auto">
            <a:xfrm>
              <a:off x="1221" y="2430"/>
              <a:ext cx="96" cy="26"/>
            </a:xfrm>
            <a:custGeom>
              <a:avLst/>
              <a:gdLst>
                <a:gd name="T0" fmla="*/ 0 w 382"/>
                <a:gd name="T1" fmla="*/ 0 h 106"/>
                <a:gd name="T2" fmla="*/ 340 w 382"/>
                <a:gd name="T3" fmla="*/ 60 h 106"/>
                <a:gd name="T4" fmla="*/ 350 w 382"/>
                <a:gd name="T5" fmla="*/ 63 h 106"/>
                <a:gd name="T6" fmla="*/ 358 w 382"/>
                <a:gd name="T7" fmla="*/ 67 h 106"/>
                <a:gd name="T8" fmla="*/ 367 w 382"/>
                <a:gd name="T9" fmla="*/ 73 h 106"/>
                <a:gd name="T10" fmla="*/ 373 w 382"/>
                <a:gd name="T11" fmla="*/ 78 h 106"/>
                <a:gd name="T12" fmla="*/ 379 w 382"/>
                <a:gd name="T13" fmla="*/ 84 h 106"/>
                <a:gd name="T14" fmla="*/ 382 w 382"/>
                <a:gd name="T15" fmla="*/ 88 h 106"/>
                <a:gd name="T16" fmla="*/ 382 w 382"/>
                <a:gd name="T17" fmla="*/ 90 h 106"/>
                <a:gd name="T18" fmla="*/ 382 w 382"/>
                <a:gd name="T19" fmla="*/ 94 h 106"/>
                <a:gd name="T20" fmla="*/ 379 w 382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106">
                  <a:moveTo>
                    <a:pt x="0" y="0"/>
                  </a:moveTo>
                  <a:lnTo>
                    <a:pt x="340" y="60"/>
                  </a:lnTo>
                  <a:lnTo>
                    <a:pt x="350" y="63"/>
                  </a:lnTo>
                  <a:lnTo>
                    <a:pt x="358" y="67"/>
                  </a:lnTo>
                  <a:lnTo>
                    <a:pt x="367" y="73"/>
                  </a:lnTo>
                  <a:lnTo>
                    <a:pt x="373" y="78"/>
                  </a:lnTo>
                  <a:lnTo>
                    <a:pt x="379" y="84"/>
                  </a:lnTo>
                  <a:lnTo>
                    <a:pt x="382" y="88"/>
                  </a:lnTo>
                  <a:lnTo>
                    <a:pt x="382" y="90"/>
                  </a:lnTo>
                  <a:lnTo>
                    <a:pt x="382" y="94"/>
                  </a:lnTo>
                  <a:lnTo>
                    <a:pt x="379" y="10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6" name="Line 262"/>
            <p:cNvSpPr>
              <a:spLocks noChangeShapeType="1"/>
            </p:cNvSpPr>
            <p:nvPr/>
          </p:nvSpPr>
          <p:spPr bwMode="auto">
            <a:xfrm flipV="1">
              <a:off x="1298" y="2489"/>
              <a:ext cx="2" cy="2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7" name="Line 263"/>
            <p:cNvSpPr>
              <a:spLocks noChangeShapeType="1"/>
            </p:cNvSpPr>
            <p:nvPr/>
          </p:nvSpPr>
          <p:spPr bwMode="auto">
            <a:xfrm flipH="1" flipV="1">
              <a:off x="1315" y="2489"/>
              <a:ext cx="3" cy="2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8" name="Freeform 264"/>
            <p:cNvSpPr>
              <a:spLocks/>
            </p:cNvSpPr>
            <p:nvPr/>
          </p:nvSpPr>
          <p:spPr bwMode="auto">
            <a:xfrm>
              <a:off x="1220" y="2430"/>
              <a:ext cx="2" cy="5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14 h 20"/>
                <a:gd name="T4" fmla="*/ 1 w 8"/>
                <a:gd name="T5" fmla="*/ 8 h 20"/>
                <a:gd name="T6" fmla="*/ 4 w 8"/>
                <a:gd name="T7" fmla="*/ 3 h 20"/>
                <a:gd name="T8" fmla="*/ 8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69" name="Freeform 265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0" name="Freeform 266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1" name="Freeform 267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2" name="Freeform 268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</p:grpSp>
      <p:grpSp>
        <p:nvGrpSpPr>
          <p:cNvPr id="273" name="Group 364"/>
          <p:cNvGrpSpPr>
            <a:grpSpLocks/>
          </p:cNvGrpSpPr>
          <p:nvPr/>
        </p:nvGrpSpPr>
        <p:grpSpPr bwMode="auto">
          <a:xfrm>
            <a:off x="2165350" y="2973388"/>
            <a:ext cx="341313" cy="517525"/>
            <a:chOff x="1176" y="2356"/>
            <a:chExt cx="269" cy="413"/>
          </a:xfrm>
        </p:grpSpPr>
        <p:sp>
          <p:nvSpPr>
            <p:cNvPr id="274" name="Freeform 365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5" name="Freeform 366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6" name="Freeform 367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6 w 315"/>
                <a:gd name="T57" fmla="*/ 19 h 256"/>
                <a:gd name="T58" fmla="*/ 0 w 315"/>
                <a:gd name="T59" fmla="*/ 46 h 256"/>
                <a:gd name="T60" fmla="*/ 15 w 315"/>
                <a:gd name="T61" fmla="*/ 65 h 256"/>
                <a:gd name="T62" fmla="*/ 38 w 315"/>
                <a:gd name="T63" fmla="*/ 75 h 256"/>
                <a:gd name="T64" fmla="*/ 132 w 315"/>
                <a:gd name="T65" fmla="*/ 94 h 256"/>
                <a:gd name="T66" fmla="*/ 187 w 315"/>
                <a:gd name="T67" fmla="*/ 105 h 256"/>
                <a:gd name="T68" fmla="*/ 214 w 315"/>
                <a:gd name="T69" fmla="*/ 122 h 256"/>
                <a:gd name="T70" fmla="*/ 228 w 315"/>
                <a:gd name="T71" fmla="*/ 121 h 256"/>
                <a:gd name="T72" fmla="*/ 228 w 315"/>
                <a:gd name="T73" fmla="*/ 132 h 256"/>
                <a:gd name="T74" fmla="*/ 234 w 315"/>
                <a:gd name="T75" fmla="*/ 127 h 256"/>
                <a:gd name="T76" fmla="*/ 239 w 315"/>
                <a:gd name="T77" fmla="*/ 136 h 256"/>
                <a:gd name="T78" fmla="*/ 228 w 315"/>
                <a:gd name="T79" fmla="*/ 142 h 256"/>
                <a:gd name="T80" fmla="*/ 232 w 315"/>
                <a:gd name="T81" fmla="*/ 176 h 256"/>
                <a:gd name="T82" fmla="*/ 220 w 315"/>
                <a:gd name="T83" fmla="*/ 206 h 256"/>
                <a:gd name="T84" fmla="*/ 188 w 315"/>
                <a:gd name="T85" fmla="*/ 231 h 256"/>
                <a:gd name="T86" fmla="*/ 133 w 315"/>
                <a:gd name="T87" fmla="*/ 254 h 256"/>
                <a:gd name="T88" fmla="*/ 136 w 315"/>
                <a:gd name="T89" fmla="*/ 242 h 256"/>
                <a:gd name="T90" fmla="*/ 134 w 315"/>
                <a:gd name="T91" fmla="*/ 236 h 256"/>
                <a:gd name="T92" fmla="*/ 132 w 315"/>
                <a:gd name="T93" fmla="*/ 239 h 256"/>
                <a:gd name="T94" fmla="*/ 128 w 315"/>
                <a:gd name="T95" fmla="*/ 253 h 256"/>
                <a:gd name="T96" fmla="*/ 118 w 315"/>
                <a:gd name="T97" fmla="*/ 242 h 256"/>
                <a:gd name="T98" fmla="*/ 116 w 315"/>
                <a:gd name="T99" fmla="*/ 246 h 256"/>
                <a:gd name="T100" fmla="*/ 112 w 315"/>
                <a:gd name="T101" fmla="*/ 253 h 256"/>
                <a:gd name="T102" fmla="*/ 107 w 315"/>
                <a:gd name="T103" fmla="*/ 254 h 256"/>
                <a:gd name="T104" fmla="*/ 99 w 315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7" name="Freeform 368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27 w 315"/>
                <a:gd name="T57" fmla="*/ 0 h 256"/>
                <a:gd name="T58" fmla="*/ 6 w 315"/>
                <a:gd name="T59" fmla="*/ 19 h 256"/>
                <a:gd name="T60" fmla="*/ 0 w 315"/>
                <a:gd name="T61" fmla="*/ 46 h 256"/>
                <a:gd name="T62" fmla="*/ 15 w 315"/>
                <a:gd name="T63" fmla="*/ 65 h 256"/>
                <a:gd name="T64" fmla="*/ 38 w 315"/>
                <a:gd name="T65" fmla="*/ 75 h 256"/>
                <a:gd name="T66" fmla="*/ 132 w 315"/>
                <a:gd name="T67" fmla="*/ 94 h 256"/>
                <a:gd name="T68" fmla="*/ 187 w 315"/>
                <a:gd name="T69" fmla="*/ 105 h 256"/>
                <a:gd name="T70" fmla="*/ 214 w 315"/>
                <a:gd name="T71" fmla="*/ 122 h 256"/>
                <a:gd name="T72" fmla="*/ 228 w 315"/>
                <a:gd name="T73" fmla="*/ 121 h 256"/>
                <a:gd name="T74" fmla="*/ 228 w 315"/>
                <a:gd name="T75" fmla="*/ 132 h 256"/>
                <a:gd name="T76" fmla="*/ 234 w 315"/>
                <a:gd name="T77" fmla="*/ 127 h 256"/>
                <a:gd name="T78" fmla="*/ 239 w 315"/>
                <a:gd name="T79" fmla="*/ 136 h 256"/>
                <a:gd name="T80" fmla="*/ 228 w 315"/>
                <a:gd name="T81" fmla="*/ 142 h 256"/>
                <a:gd name="T82" fmla="*/ 232 w 315"/>
                <a:gd name="T83" fmla="*/ 176 h 256"/>
                <a:gd name="T84" fmla="*/ 220 w 315"/>
                <a:gd name="T85" fmla="*/ 206 h 256"/>
                <a:gd name="T86" fmla="*/ 188 w 315"/>
                <a:gd name="T87" fmla="*/ 231 h 256"/>
                <a:gd name="T88" fmla="*/ 133 w 315"/>
                <a:gd name="T89" fmla="*/ 254 h 256"/>
                <a:gd name="T90" fmla="*/ 136 w 315"/>
                <a:gd name="T91" fmla="*/ 242 h 256"/>
                <a:gd name="T92" fmla="*/ 134 w 315"/>
                <a:gd name="T93" fmla="*/ 236 h 256"/>
                <a:gd name="T94" fmla="*/ 132 w 315"/>
                <a:gd name="T95" fmla="*/ 239 h 256"/>
                <a:gd name="T96" fmla="*/ 128 w 315"/>
                <a:gd name="T97" fmla="*/ 253 h 256"/>
                <a:gd name="T98" fmla="*/ 118 w 315"/>
                <a:gd name="T99" fmla="*/ 242 h 256"/>
                <a:gd name="T100" fmla="*/ 116 w 315"/>
                <a:gd name="T101" fmla="*/ 246 h 256"/>
                <a:gd name="T102" fmla="*/ 112 w 315"/>
                <a:gd name="T103" fmla="*/ 253 h 256"/>
                <a:gd name="T104" fmla="*/ 107 w 315"/>
                <a:gd name="T105" fmla="*/ 254 h 256"/>
                <a:gd name="T106" fmla="*/ 99 w 315"/>
                <a:gd name="T10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8" name="Freeform 369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08 w 769"/>
                <a:gd name="T29" fmla="*/ 119 h 264"/>
                <a:gd name="T30" fmla="*/ 714 w 769"/>
                <a:gd name="T31" fmla="*/ 112 h 264"/>
                <a:gd name="T32" fmla="*/ 703 w 769"/>
                <a:gd name="T33" fmla="*/ 114 h 264"/>
                <a:gd name="T34" fmla="*/ 705 w 769"/>
                <a:gd name="T35" fmla="*/ 106 h 264"/>
                <a:gd name="T36" fmla="*/ 693 w 769"/>
                <a:gd name="T37" fmla="*/ 110 h 264"/>
                <a:gd name="T38" fmla="*/ 685 w 769"/>
                <a:gd name="T39" fmla="*/ 109 h 264"/>
                <a:gd name="T40" fmla="*/ 611 w 769"/>
                <a:gd name="T41" fmla="*/ 94 h 264"/>
                <a:gd name="T42" fmla="*/ 532 w 769"/>
                <a:gd name="T43" fmla="*/ 70 h 264"/>
                <a:gd name="T44" fmla="*/ 512 w 769"/>
                <a:gd name="T45" fmla="*/ 47 h 264"/>
                <a:gd name="T46" fmla="*/ 515 w 769"/>
                <a:gd name="T47" fmla="*/ 24 h 264"/>
                <a:gd name="T48" fmla="*/ 517 w 769"/>
                <a:gd name="T49" fmla="*/ 9 h 264"/>
                <a:gd name="T50" fmla="*/ 488 w 769"/>
                <a:gd name="T51" fmla="*/ 18 h 264"/>
                <a:gd name="T52" fmla="*/ 467 w 769"/>
                <a:gd name="T53" fmla="*/ 31 h 264"/>
                <a:gd name="T54" fmla="*/ 468 w 769"/>
                <a:gd name="T55" fmla="*/ 66 h 264"/>
                <a:gd name="T56" fmla="*/ 506 w 769"/>
                <a:gd name="T57" fmla="*/ 85 h 264"/>
                <a:gd name="T58" fmla="*/ 578 w 769"/>
                <a:gd name="T59" fmla="*/ 97 h 264"/>
                <a:gd name="T60" fmla="*/ 648 w 769"/>
                <a:gd name="T61" fmla="*/ 112 h 264"/>
                <a:gd name="T62" fmla="*/ 682 w 769"/>
                <a:gd name="T63" fmla="*/ 133 h 264"/>
                <a:gd name="T64" fmla="*/ 694 w 769"/>
                <a:gd name="T65" fmla="*/ 135 h 264"/>
                <a:gd name="T66" fmla="*/ 699 w 769"/>
                <a:gd name="T67" fmla="*/ 143 h 264"/>
                <a:gd name="T68" fmla="*/ 684 w 769"/>
                <a:gd name="T69" fmla="*/ 153 h 264"/>
                <a:gd name="T70" fmla="*/ 697 w 769"/>
                <a:gd name="T71" fmla="*/ 143 h 264"/>
                <a:gd name="T72" fmla="*/ 692 w 769"/>
                <a:gd name="T73" fmla="*/ 138 h 264"/>
                <a:gd name="T74" fmla="*/ 689 w 769"/>
                <a:gd name="T75" fmla="*/ 136 h 264"/>
                <a:gd name="T76" fmla="*/ 687 w 769"/>
                <a:gd name="T77" fmla="*/ 132 h 264"/>
                <a:gd name="T78" fmla="*/ 667 w 769"/>
                <a:gd name="T79" fmla="*/ 130 h 264"/>
                <a:gd name="T80" fmla="*/ 554 w 769"/>
                <a:gd name="T81" fmla="*/ 97 h 264"/>
                <a:gd name="T82" fmla="*/ 471 w 769"/>
                <a:gd name="T83" fmla="*/ 74 h 264"/>
                <a:gd name="T84" fmla="*/ 460 w 769"/>
                <a:gd name="T85" fmla="*/ 35 h 264"/>
                <a:gd name="T86" fmla="*/ 480 w 769"/>
                <a:gd name="T87" fmla="*/ 10 h 264"/>
                <a:gd name="T88" fmla="*/ 473 w 769"/>
                <a:gd name="T89" fmla="*/ 11 h 264"/>
                <a:gd name="T90" fmla="*/ 462 w 769"/>
                <a:gd name="T91" fmla="*/ 6 h 264"/>
                <a:gd name="T92" fmla="*/ 460 w 769"/>
                <a:gd name="T93" fmla="*/ 13 h 264"/>
                <a:gd name="T94" fmla="*/ 452 w 769"/>
                <a:gd name="T95" fmla="*/ 15 h 264"/>
                <a:gd name="T96" fmla="*/ 450 w 769"/>
                <a:gd name="T97" fmla="*/ 19 h 264"/>
                <a:gd name="T98" fmla="*/ 353 w 769"/>
                <a:gd name="T99" fmla="*/ 40 h 264"/>
                <a:gd name="T100" fmla="*/ 219 w 769"/>
                <a:gd name="T101" fmla="*/ 120 h 264"/>
                <a:gd name="T102" fmla="*/ 177 w 769"/>
                <a:gd name="T103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79" name="Freeform 370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27 w 769"/>
                <a:gd name="T29" fmla="*/ 130 h 264"/>
                <a:gd name="T30" fmla="*/ 710 w 769"/>
                <a:gd name="T31" fmla="*/ 114 h 264"/>
                <a:gd name="T32" fmla="*/ 709 w 769"/>
                <a:gd name="T33" fmla="*/ 111 h 264"/>
                <a:gd name="T34" fmla="*/ 702 w 769"/>
                <a:gd name="T35" fmla="*/ 109 h 264"/>
                <a:gd name="T36" fmla="*/ 705 w 769"/>
                <a:gd name="T37" fmla="*/ 106 h 264"/>
                <a:gd name="T38" fmla="*/ 693 w 769"/>
                <a:gd name="T39" fmla="*/ 110 h 264"/>
                <a:gd name="T40" fmla="*/ 685 w 769"/>
                <a:gd name="T41" fmla="*/ 109 h 264"/>
                <a:gd name="T42" fmla="*/ 611 w 769"/>
                <a:gd name="T43" fmla="*/ 94 h 264"/>
                <a:gd name="T44" fmla="*/ 532 w 769"/>
                <a:gd name="T45" fmla="*/ 70 h 264"/>
                <a:gd name="T46" fmla="*/ 512 w 769"/>
                <a:gd name="T47" fmla="*/ 47 h 264"/>
                <a:gd name="T48" fmla="*/ 515 w 769"/>
                <a:gd name="T49" fmla="*/ 24 h 264"/>
                <a:gd name="T50" fmla="*/ 517 w 769"/>
                <a:gd name="T51" fmla="*/ 9 h 264"/>
                <a:gd name="T52" fmla="*/ 488 w 769"/>
                <a:gd name="T53" fmla="*/ 18 h 264"/>
                <a:gd name="T54" fmla="*/ 467 w 769"/>
                <a:gd name="T55" fmla="*/ 31 h 264"/>
                <a:gd name="T56" fmla="*/ 468 w 769"/>
                <a:gd name="T57" fmla="*/ 66 h 264"/>
                <a:gd name="T58" fmla="*/ 506 w 769"/>
                <a:gd name="T59" fmla="*/ 85 h 264"/>
                <a:gd name="T60" fmla="*/ 556 w 769"/>
                <a:gd name="T61" fmla="*/ 94 h 264"/>
                <a:gd name="T62" fmla="*/ 627 w 769"/>
                <a:gd name="T63" fmla="*/ 106 h 264"/>
                <a:gd name="T64" fmla="*/ 680 w 769"/>
                <a:gd name="T65" fmla="*/ 133 h 264"/>
                <a:gd name="T66" fmla="*/ 688 w 769"/>
                <a:gd name="T67" fmla="*/ 130 h 264"/>
                <a:gd name="T68" fmla="*/ 698 w 769"/>
                <a:gd name="T69" fmla="*/ 136 h 264"/>
                <a:gd name="T70" fmla="*/ 697 w 769"/>
                <a:gd name="T71" fmla="*/ 147 h 264"/>
                <a:gd name="T72" fmla="*/ 685 w 769"/>
                <a:gd name="T73" fmla="*/ 151 h 264"/>
                <a:gd name="T74" fmla="*/ 697 w 769"/>
                <a:gd name="T75" fmla="*/ 141 h 264"/>
                <a:gd name="T76" fmla="*/ 688 w 769"/>
                <a:gd name="T77" fmla="*/ 142 h 264"/>
                <a:gd name="T78" fmla="*/ 689 w 769"/>
                <a:gd name="T79" fmla="*/ 133 h 264"/>
                <a:gd name="T80" fmla="*/ 687 w 769"/>
                <a:gd name="T81" fmla="*/ 132 h 264"/>
                <a:gd name="T82" fmla="*/ 678 w 769"/>
                <a:gd name="T83" fmla="*/ 141 h 264"/>
                <a:gd name="T84" fmla="*/ 619 w 769"/>
                <a:gd name="T85" fmla="*/ 111 h 264"/>
                <a:gd name="T86" fmla="*/ 485 w 769"/>
                <a:gd name="T87" fmla="*/ 82 h 264"/>
                <a:gd name="T88" fmla="*/ 458 w 769"/>
                <a:gd name="T89" fmla="*/ 47 h 264"/>
                <a:gd name="T90" fmla="*/ 478 w 769"/>
                <a:gd name="T91" fmla="*/ 14 h 264"/>
                <a:gd name="T92" fmla="*/ 476 w 769"/>
                <a:gd name="T93" fmla="*/ 8 h 264"/>
                <a:gd name="T94" fmla="*/ 468 w 769"/>
                <a:gd name="T95" fmla="*/ 10 h 264"/>
                <a:gd name="T96" fmla="*/ 457 w 769"/>
                <a:gd name="T97" fmla="*/ 6 h 264"/>
                <a:gd name="T98" fmla="*/ 457 w 769"/>
                <a:gd name="T99" fmla="*/ 16 h 264"/>
                <a:gd name="T100" fmla="*/ 450 w 769"/>
                <a:gd name="T101" fmla="*/ 16 h 264"/>
                <a:gd name="T102" fmla="*/ 450 w 769"/>
                <a:gd name="T103" fmla="*/ 19 h 264"/>
                <a:gd name="T104" fmla="*/ 353 w 769"/>
                <a:gd name="T105" fmla="*/ 40 h 264"/>
                <a:gd name="T106" fmla="*/ 219 w 769"/>
                <a:gd name="T107" fmla="*/ 120 h 264"/>
                <a:gd name="T108" fmla="*/ 177 w 769"/>
                <a:gd name="T109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0" name="Freeform 371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1 h 116"/>
                <a:gd name="T54" fmla="*/ 135 w 137"/>
                <a:gd name="T55" fmla="*/ 12 h 116"/>
                <a:gd name="T56" fmla="*/ 136 w 137"/>
                <a:gd name="T57" fmla="*/ 25 h 116"/>
                <a:gd name="T58" fmla="*/ 137 w 137"/>
                <a:gd name="T59" fmla="*/ 36 h 116"/>
                <a:gd name="T60" fmla="*/ 134 w 137"/>
                <a:gd name="T61" fmla="*/ 47 h 116"/>
                <a:gd name="T62" fmla="*/ 126 w 137"/>
                <a:gd name="T63" fmla="*/ 60 h 116"/>
                <a:gd name="T64" fmla="*/ 111 w 137"/>
                <a:gd name="T65" fmla="*/ 76 h 116"/>
                <a:gd name="T66" fmla="*/ 91 w 137"/>
                <a:gd name="T67" fmla="*/ 91 h 116"/>
                <a:gd name="T68" fmla="*/ 63 w 137"/>
                <a:gd name="T69" fmla="*/ 105 h 116"/>
                <a:gd name="T70" fmla="*/ 34 w 137"/>
                <a:gd name="T71" fmla="*/ 116 h 116"/>
                <a:gd name="T72" fmla="*/ 36 w 137"/>
                <a:gd name="T73" fmla="*/ 106 h 116"/>
                <a:gd name="T74" fmla="*/ 38 w 137"/>
                <a:gd name="T75" fmla="*/ 100 h 116"/>
                <a:gd name="T76" fmla="*/ 36 w 137"/>
                <a:gd name="T77" fmla="*/ 96 h 116"/>
                <a:gd name="T78" fmla="*/ 33 w 137"/>
                <a:gd name="T79" fmla="*/ 98 h 116"/>
                <a:gd name="T80" fmla="*/ 33 w 137"/>
                <a:gd name="T81" fmla="*/ 110 h 116"/>
                <a:gd name="T82" fmla="*/ 30 w 137"/>
                <a:gd name="T83" fmla="*/ 112 h 116"/>
                <a:gd name="T84" fmla="*/ 28 w 137"/>
                <a:gd name="T85" fmla="*/ 112 h 116"/>
                <a:gd name="T86" fmla="*/ 24 w 137"/>
                <a:gd name="T87" fmla="*/ 106 h 116"/>
                <a:gd name="T88" fmla="*/ 21 w 137"/>
                <a:gd name="T89" fmla="*/ 103 h 116"/>
                <a:gd name="T90" fmla="*/ 18 w 137"/>
                <a:gd name="T91" fmla="*/ 105 h 116"/>
                <a:gd name="T92" fmla="*/ 16 w 137"/>
                <a:gd name="T93" fmla="*/ 110 h 116"/>
                <a:gd name="T94" fmla="*/ 19 w 137"/>
                <a:gd name="T9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1" name="Freeform 372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0 h 116"/>
                <a:gd name="T54" fmla="*/ 132 w 137"/>
                <a:gd name="T55" fmla="*/ 1 h 116"/>
                <a:gd name="T56" fmla="*/ 132 w 137"/>
                <a:gd name="T57" fmla="*/ 1 h 116"/>
                <a:gd name="T58" fmla="*/ 135 w 137"/>
                <a:gd name="T59" fmla="*/ 12 h 116"/>
                <a:gd name="T60" fmla="*/ 136 w 137"/>
                <a:gd name="T61" fmla="*/ 25 h 116"/>
                <a:gd name="T62" fmla="*/ 137 w 137"/>
                <a:gd name="T63" fmla="*/ 36 h 116"/>
                <a:gd name="T64" fmla="*/ 134 w 137"/>
                <a:gd name="T65" fmla="*/ 47 h 116"/>
                <a:gd name="T66" fmla="*/ 126 w 137"/>
                <a:gd name="T67" fmla="*/ 60 h 116"/>
                <a:gd name="T68" fmla="*/ 111 w 137"/>
                <a:gd name="T69" fmla="*/ 76 h 116"/>
                <a:gd name="T70" fmla="*/ 91 w 137"/>
                <a:gd name="T71" fmla="*/ 91 h 116"/>
                <a:gd name="T72" fmla="*/ 63 w 137"/>
                <a:gd name="T73" fmla="*/ 105 h 116"/>
                <a:gd name="T74" fmla="*/ 34 w 137"/>
                <a:gd name="T75" fmla="*/ 116 h 116"/>
                <a:gd name="T76" fmla="*/ 36 w 137"/>
                <a:gd name="T77" fmla="*/ 106 h 116"/>
                <a:gd name="T78" fmla="*/ 38 w 137"/>
                <a:gd name="T79" fmla="*/ 100 h 116"/>
                <a:gd name="T80" fmla="*/ 36 w 137"/>
                <a:gd name="T81" fmla="*/ 96 h 116"/>
                <a:gd name="T82" fmla="*/ 33 w 137"/>
                <a:gd name="T83" fmla="*/ 98 h 116"/>
                <a:gd name="T84" fmla="*/ 33 w 137"/>
                <a:gd name="T85" fmla="*/ 110 h 116"/>
                <a:gd name="T86" fmla="*/ 30 w 137"/>
                <a:gd name="T87" fmla="*/ 112 h 116"/>
                <a:gd name="T88" fmla="*/ 28 w 137"/>
                <a:gd name="T89" fmla="*/ 112 h 116"/>
                <a:gd name="T90" fmla="*/ 24 w 137"/>
                <a:gd name="T91" fmla="*/ 106 h 116"/>
                <a:gd name="T92" fmla="*/ 21 w 137"/>
                <a:gd name="T93" fmla="*/ 103 h 116"/>
                <a:gd name="T94" fmla="*/ 18 w 137"/>
                <a:gd name="T95" fmla="*/ 105 h 116"/>
                <a:gd name="T96" fmla="*/ 16 w 137"/>
                <a:gd name="T97" fmla="*/ 110 h 116"/>
                <a:gd name="T98" fmla="*/ 19 w 137"/>
                <a:gd name="T9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2" name="Freeform 373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1 h 2"/>
                <a:gd name="T4" fmla="*/ 6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3" name="Freeform 374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1 w 6"/>
                <a:gd name="T5" fmla="*/ 1 h 2"/>
                <a:gd name="T6" fmla="*/ 6 w 6"/>
                <a:gd name="T7" fmla="*/ 0 h 2"/>
                <a:gd name="T8" fmla="*/ 0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4" name="Freeform 375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0 w 386"/>
                <a:gd name="T31" fmla="*/ 34 h 161"/>
                <a:gd name="T32" fmla="*/ 79 w 386"/>
                <a:gd name="T33" fmla="*/ 25 h 161"/>
                <a:gd name="T34" fmla="*/ 106 w 386"/>
                <a:gd name="T35" fmla="*/ 59 h 161"/>
                <a:gd name="T36" fmla="*/ 105 w 386"/>
                <a:gd name="T37" fmla="*/ 51 h 161"/>
                <a:gd name="T38" fmla="*/ 104 w 386"/>
                <a:gd name="T39" fmla="*/ 31 h 161"/>
                <a:gd name="T40" fmla="*/ 109 w 386"/>
                <a:gd name="T41" fmla="*/ 16 h 161"/>
                <a:gd name="T42" fmla="*/ 126 w 386"/>
                <a:gd name="T43" fmla="*/ 9 h 161"/>
                <a:gd name="T44" fmla="*/ 138 w 386"/>
                <a:gd name="T45" fmla="*/ 18 h 161"/>
                <a:gd name="T46" fmla="*/ 144 w 386"/>
                <a:gd name="T47" fmla="*/ 26 h 161"/>
                <a:gd name="T48" fmla="*/ 149 w 386"/>
                <a:gd name="T49" fmla="*/ 34 h 161"/>
                <a:gd name="T50" fmla="*/ 162 w 386"/>
                <a:gd name="T51" fmla="*/ 29 h 161"/>
                <a:gd name="T52" fmla="*/ 172 w 386"/>
                <a:gd name="T53" fmla="*/ 30 h 161"/>
                <a:gd name="T54" fmla="*/ 171 w 386"/>
                <a:gd name="T55" fmla="*/ 21 h 161"/>
                <a:gd name="T56" fmla="*/ 177 w 386"/>
                <a:gd name="T57" fmla="*/ 9 h 161"/>
                <a:gd name="T58" fmla="*/ 182 w 386"/>
                <a:gd name="T59" fmla="*/ 1 h 161"/>
                <a:gd name="T60" fmla="*/ 195 w 386"/>
                <a:gd name="T61" fmla="*/ 1 h 161"/>
                <a:gd name="T62" fmla="*/ 201 w 386"/>
                <a:gd name="T63" fmla="*/ 9 h 161"/>
                <a:gd name="T64" fmla="*/ 207 w 386"/>
                <a:gd name="T65" fmla="*/ 11 h 161"/>
                <a:gd name="T66" fmla="*/ 232 w 386"/>
                <a:gd name="T67" fmla="*/ 39 h 161"/>
                <a:gd name="T68" fmla="*/ 235 w 386"/>
                <a:gd name="T69" fmla="*/ 57 h 161"/>
                <a:gd name="T70" fmla="*/ 225 w 386"/>
                <a:gd name="T71" fmla="*/ 69 h 161"/>
                <a:gd name="T72" fmla="*/ 214 w 386"/>
                <a:gd name="T73" fmla="*/ 72 h 161"/>
                <a:gd name="T74" fmla="*/ 226 w 386"/>
                <a:gd name="T75" fmla="*/ 75 h 161"/>
                <a:gd name="T76" fmla="*/ 237 w 386"/>
                <a:gd name="T77" fmla="*/ 74 h 161"/>
                <a:gd name="T78" fmla="*/ 277 w 386"/>
                <a:gd name="T79" fmla="*/ 90 h 161"/>
                <a:gd name="T80" fmla="*/ 328 w 386"/>
                <a:gd name="T81" fmla="*/ 123 h 161"/>
                <a:gd name="T82" fmla="*/ 386 w 386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5" name="Freeform 376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3 w 386"/>
                <a:gd name="T31" fmla="*/ 36 h 161"/>
                <a:gd name="T32" fmla="*/ 76 w 386"/>
                <a:gd name="T33" fmla="*/ 22 h 161"/>
                <a:gd name="T34" fmla="*/ 105 w 386"/>
                <a:gd name="T35" fmla="*/ 62 h 161"/>
                <a:gd name="T36" fmla="*/ 108 w 386"/>
                <a:gd name="T37" fmla="*/ 54 h 161"/>
                <a:gd name="T38" fmla="*/ 104 w 386"/>
                <a:gd name="T39" fmla="*/ 41 h 161"/>
                <a:gd name="T40" fmla="*/ 105 w 386"/>
                <a:gd name="T41" fmla="*/ 25 h 161"/>
                <a:gd name="T42" fmla="*/ 119 w 386"/>
                <a:gd name="T43" fmla="*/ 10 h 161"/>
                <a:gd name="T44" fmla="*/ 131 w 386"/>
                <a:gd name="T45" fmla="*/ 10 h 161"/>
                <a:gd name="T46" fmla="*/ 142 w 386"/>
                <a:gd name="T47" fmla="*/ 20 h 161"/>
                <a:gd name="T48" fmla="*/ 145 w 386"/>
                <a:gd name="T49" fmla="*/ 32 h 161"/>
                <a:gd name="T50" fmla="*/ 154 w 386"/>
                <a:gd name="T51" fmla="*/ 30 h 161"/>
                <a:gd name="T52" fmla="*/ 171 w 386"/>
                <a:gd name="T53" fmla="*/ 31 h 161"/>
                <a:gd name="T54" fmla="*/ 171 w 386"/>
                <a:gd name="T55" fmla="*/ 24 h 161"/>
                <a:gd name="T56" fmla="*/ 175 w 386"/>
                <a:gd name="T57" fmla="*/ 20 h 161"/>
                <a:gd name="T58" fmla="*/ 179 w 386"/>
                <a:gd name="T59" fmla="*/ 4 h 161"/>
                <a:gd name="T60" fmla="*/ 189 w 386"/>
                <a:gd name="T61" fmla="*/ 0 h 161"/>
                <a:gd name="T62" fmla="*/ 199 w 386"/>
                <a:gd name="T63" fmla="*/ 4 h 161"/>
                <a:gd name="T64" fmla="*/ 201 w 386"/>
                <a:gd name="T65" fmla="*/ 9 h 161"/>
                <a:gd name="T66" fmla="*/ 207 w 386"/>
                <a:gd name="T67" fmla="*/ 11 h 161"/>
                <a:gd name="T68" fmla="*/ 227 w 386"/>
                <a:gd name="T69" fmla="*/ 29 h 161"/>
                <a:gd name="T70" fmla="*/ 235 w 386"/>
                <a:gd name="T71" fmla="*/ 49 h 161"/>
                <a:gd name="T72" fmla="*/ 231 w 386"/>
                <a:gd name="T73" fmla="*/ 64 h 161"/>
                <a:gd name="T74" fmla="*/ 216 w 386"/>
                <a:gd name="T75" fmla="*/ 70 h 161"/>
                <a:gd name="T76" fmla="*/ 220 w 386"/>
                <a:gd name="T77" fmla="*/ 75 h 161"/>
                <a:gd name="T78" fmla="*/ 231 w 386"/>
                <a:gd name="T79" fmla="*/ 74 h 161"/>
                <a:gd name="T80" fmla="*/ 237 w 386"/>
                <a:gd name="T81" fmla="*/ 74 h 161"/>
                <a:gd name="T82" fmla="*/ 277 w 386"/>
                <a:gd name="T83" fmla="*/ 90 h 161"/>
                <a:gd name="T84" fmla="*/ 328 w 386"/>
                <a:gd name="T85" fmla="*/ 123 h 161"/>
                <a:gd name="T86" fmla="*/ 386 w 386"/>
                <a:gd name="T8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6" name="Freeform 377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11 h 29"/>
                <a:gd name="T8" fmla="*/ 6 w 28"/>
                <a:gd name="T9" fmla="*/ 20 h 29"/>
                <a:gd name="T10" fmla="*/ 6 w 28"/>
                <a:gd name="T11" fmla="*/ 24 h 29"/>
                <a:gd name="T12" fmla="*/ 8 w 28"/>
                <a:gd name="T13" fmla="*/ 25 h 29"/>
                <a:gd name="T14" fmla="*/ 12 w 28"/>
                <a:gd name="T15" fmla="*/ 25 h 29"/>
                <a:gd name="T16" fmla="*/ 16 w 28"/>
                <a:gd name="T17" fmla="*/ 25 h 29"/>
                <a:gd name="T18" fmla="*/ 20 w 28"/>
                <a:gd name="T19" fmla="*/ 25 h 29"/>
                <a:gd name="T20" fmla="*/ 25 w 28"/>
                <a:gd name="T21" fmla="*/ 26 h 29"/>
                <a:gd name="T22" fmla="*/ 27 w 28"/>
                <a:gd name="T23" fmla="*/ 27 h 29"/>
                <a:gd name="T24" fmla="*/ 28 w 28"/>
                <a:gd name="T25" fmla="*/ 29 h 29"/>
                <a:gd name="T26" fmla="*/ 0 w 28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7" name="Freeform 378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3 h 29"/>
                <a:gd name="T8" fmla="*/ 5 w 28"/>
                <a:gd name="T9" fmla="*/ 11 h 29"/>
                <a:gd name="T10" fmla="*/ 6 w 28"/>
                <a:gd name="T11" fmla="*/ 20 h 29"/>
                <a:gd name="T12" fmla="*/ 6 w 28"/>
                <a:gd name="T13" fmla="*/ 20 h 29"/>
                <a:gd name="T14" fmla="*/ 6 w 28"/>
                <a:gd name="T15" fmla="*/ 24 h 29"/>
                <a:gd name="T16" fmla="*/ 8 w 28"/>
                <a:gd name="T17" fmla="*/ 25 h 29"/>
                <a:gd name="T18" fmla="*/ 12 w 28"/>
                <a:gd name="T19" fmla="*/ 25 h 29"/>
                <a:gd name="T20" fmla="*/ 16 w 28"/>
                <a:gd name="T21" fmla="*/ 25 h 29"/>
                <a:gd name="T22" fmla="*/ 16 w 28"/>
                <a:gd name="T23" fmla="*/ 25 h 29"/>
                <a:gd name="T24" fmla="*/ 20 w 28"/>
                <a:gd name="T25" fmla="*/ 25 h 29"/>
                <a:gd name="T26" fmla="*/ 25 w 28"/>
                <a:gd name="T27" fmla="*/ 26 h 29"/>
                <a:gd name="T28" fmla="*/ 25 w 28"/>
                <a:gd name="T29" fmla="*/ 26 h 29"/>
                <a:gd name="T30" fmla="*/ 27 w 28"/>
                <a:gd name="T31" fmla="*/ 27 h 29"/>
                <a:gd name="T32" fmla="*/ 28 w 28"/>
                <a:gd name="T33" fmla="*/ 29 h 29"/>
                <a:gd name="T34" fmla="*/ 0 w 28"/>
                <a:gd name="T35" fmla="*/ 0 h 29"/>
                <a:gd name="T36" fmla="*/ 0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8" name="Freeform 379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89" name="Freeform 380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  <a:gd name="T20" fmla="*/ 15 w 15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0" name="Freeform 381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1" name="Freeform 382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  <a:gd name="T18" fmla="*/ 9 w 14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2" name="Freeform 383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3" name="Freeform 384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4" name="Freeform 385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5" name="Freeform 386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  <a:gd name="T18" fmla="*/ 1 w 6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6" name="Freeform 387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7" name="Freeform 388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  <a:gd name="T14" fmla="*/ 5 w 10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8" name="Freeform 389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299" name="Freeform 390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  <a:gd name="T14" fmla="*/ 1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0" name="Freeform 391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1" name="Freeform 392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  <a:gd name="T14" fmla="*/ 13 w 1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2" name="Freeform 393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6 w 60"/>
                <a:gd name="T37" fmla="*/ 14 h 39"/>
                <a:gd name="T38" fmla="*/ 12 w 60"/>
                <a:gd name="T39" fmla="*/ 14 h 39"/>
                <a:gd name="T40" fmla="*/ 15 w 60"/>
                <a:gd name="T41" fmla="*/ 9 h 39"/>
                <a:gd name="T42" fmla="*/ 19 w 60"/>
                <a:gd name="T43" fmla="*/ 2 h 39"/>
                <a:gd name="T44" fmla="*/ 26 w 60"/>
                <a:gd name="T45" fmla="*/ 2 h 39"/>
                <a:gd name="T46" fmla="*/ 34 w 60"/>
                <a:gd name="T47" fmla="*/ 13 h 39"/>
                <a:gd name="T48" fmla="*/ 38 w 60"/>
                <a:gd name="T49" fmla="*/ 12 h 39"/>
                <a:gd name="T50" fmla="*/ 41 w 60"/>
                <a:gd name="T51" fmla="*/ 5 h 39"/>
                <a:gd name="T52" fmla="*/ 45 w 60"/>
                <a:gd name="T53" fmla="*/ 9 h 39"/>
                <a:gd name="T54" fmla="*/ 47 w 60"/>
                <a:gd name="T55" fmla="*/ 15 h 39"/>
                <a:gd name="T56" fmla="*/ 55 w 60"/>
                <a:gd name="T57" fmla="*/ 10 h 39"/>
                <a:gd name="T58" fmla="*/ 60 w 60"/>
                <a:gd name="T59" fmla="*/ 14 h 39"/>
                <a:gd name="T60" fmla="*/ 56 w 60"/>
                <a:gd name="T61" fmla="*/ 20 h 39"/>
                <a:gd name="T62" fmla="*/ 55 w 60"/>
                <a:gd name="T63" fmla="*/ 18 h 39"/>
                <a:gd name="T64" fmla="*/ 57 w 60"/>
                <a:gd name="T65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3" name="Freeform 394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5 w 60"/>
                <a:gd name="T37" fmla="*/ 17 h 39"/>
                <a:gd name="T38" fmla="*/ 9 w 60"/>
                <a:gd name="T39" fmla="*/ 14 h 39"/>
                <a:gd name="T40" fmla="*/ 17 w 60"/>
                <a:gd name="T41" fmla="*/ 14 h 39"/>
                <a:gd name="T42" fmla="*/ 16 w 60"/>
                <a:gd name="T43" fmla="*/ 5 h 39"/>
                <a:gd name="T44" fmla="*/ 22 w 60"/>
                <a:gd name="T45" fmla="*/ 0 h 39"/>
                <a:gd name="T46" fmla="*/ 29 w 60"/>
                <a:gd name="T47" fmla="*/ 5 h 39"/>
                <a:gd name="T48" fmla="*/ 36 w 60"/>
                <a:gd name="T49" fmla="*/ 14 h 39"/>
                <a:gd name="T50" fmla="*/ 40 w 60"/>
                <a:gd name="T51" fmla="*/ 7 h 39"/>
                <a:gd name="T52" fmla="*/ 45 w 60"/>
                <a:gd name="T53" fmla="*/ 5 h 39"/>
                <a:gd name="T54" fmla="*/ 45 w 60"/>
                <a:gd name="T55" fmla="*/ 13 h 39"/>
                <a:gd name="T56" fmla="*/ 50 w 60"/>
                <a:gd name="T57" fmla="*/ 13 h 39"/>
                <a:gd name="T58" fmla="*/ 58 w 60"/>
                <a:gd name="T59" fmla="*/ 10 h 39"/>
                <a:gd name="T60" fmla="*/ 60 w 60"/>
                <a:gd name="T61" fmla="*/ 18 h 39"/>
                <a:gd name="T62" fmla="*/ 55 w 60"/>
                <a:gd name="T63" fmla="*/ 20 h 39"/>
                <a:gd name="T64" fmla="*/ 57 w 60"/>
                <a:gd name="T65" fmla="*/ 15 h 39"/>
                <a:gd name="T66" fmla="*/ 57 w 60"/>
                <a:gd name="T6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4" name="Freeform 395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29 w 261"/>
                <a:gd name="T91" fmla="*/ 11 h 87"/>
                <a:gd name="T92" fmla="*/ 26 w 261"/>
                <a:gd name="T93" fmla="*/ 6 h 87"/>
                <a:gd name="T94" fmla="*/ 24 w 261"/>
                <a:gd name="T95" fmla="*/ 6 h 87"/>
                <a:gd name="T96" fmla="*/ 14 w 261"/>
                <a:gd name="T97" fmla="*/ 10 h 87"/>
                <a:gd name="T98" fmla="*/ 8 w 261"/>
                <a:gd name="T99" fmla="*/ 10 h 87"/>
                <a:gd name="T100" fmla="*/ 0 w 261"/>
                <a:gd name="T101" fmla="*/ 7 h 87"/>
                <a:gd name="T102" fmla="*/ 10 w 261"/>
                <a:gd name="T103" fmla="*/ 30 h 87"/>
                <a:gd name="T104" fmla="*/ 23 w 261"/>
                <a:gd name="T105" fmla="*/ 52 h 87"/>
                <a:gd name="T106" fmla="*/ 40 w 261"/>
                <a:gd name="T107" fmla="*/ 76 h 87"/>
                <a:gd name="T108" fmla="*/ 50 w 261"/>
                <a:gd name="T10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5" name="Freeform 396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30 w 261"/>
                <a:gd name="T91" fmla="*/ 13 h 87"/>
                <a:gd name="T92" fmla="*/ 29 w 261"/>
                <a:gd name="T93" fmla="*/ 11 h 87"/>
                <a:gd name="T94" fmla="*/ 26 w 261"/>
                <a:gd name="T95" fmla="*/ 6 h 87"/>
                <a:gd name="T96" fmla="*/ 24 w 261"/>
                <a:gd name="T97" fmla="*/ 6 h 87"/>
                <a:gd name="T98" fmla="*/ 14 w 261"/>
                <a:gd name="T99" fmla="*/ 10 h 87"/>
                <a:gd name="T100" fmla="*/ 8 w 261"/>
                <a:gd name="T101" fmla="*/ 10 h 87"/>
                <a:gd name="T102" fmla="*/ 0 w 261"/>
                <a:gd name="T103" fmla="*/ 7 h 87"/>
                <a:gd name="T104" fmla="*/ 10 w 261"/>
                <a:gd name="T105" fmla="*/ 30 h 87"/>
                <a:gd name="T106" fmla="*/ 23 w 261"/>
                <a:gd name="T107" fmla="*/ 52 h 87"/>
                <a:gd name="T108" fmla="*/ 40 w 261"/>
                <a:gd name="T109" fmla="*/ 76 h 87"/>
                <a:gd name="T110" fmla="*/ 50 w 261"/>
                <a:gd name="T1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6" name="Freeform 397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7" name="Freeform 398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  <a:gd name="T30" fmla="*/ 7 w 17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8" name="Freeform 399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09" name="Freeform 400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  <a:gd name="T88" fmla="*/ 58 w 58"/>
                <a:gd name="T8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lnTo>
                    <a:pt x="58" y="4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0" name="Freeform 401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1" name="Freeform 402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  <a:gd name="T16" fmla="*/ 4 w 6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2" name="Freeform 403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5 w 80"/>
                <a:gd name="T53" fmla="*/ 63 h 68"/>
                <a:gd name="T54" fmla="*/ 15 w 80"/>
                <a:gd name="T55" fmla="*/ 67 h 68"/>
                <a:gd name="T56" fmla="*/ 25 w 80"/>
                <a:gd name="T57" fmla="*/ 67 h 68"/>
                <a:gd name="T58" fmla="*/ 27 w 80"/>
                <a:gd name="T59" fmla="*/ 61 h 68"/>
                <a:gd name="T60" fmla="*/ 33 w 80"/>
                <a:gd name="T61" fmla="*/ 57 h 68"/>
                <a:gd name="T62" fmla="*/ 27 w 80"/>
                <a:gd name="T63" fmla="*/ 52 h 68"/>
                <a:gd name="T64" fmla="*/ 29 w 80"/>
                <a:gd name="T65" fmla="*/ 46 h 68"/>
                <a:gd name="T66" fmla="*/ 49 w 80"/>
                <a:gd name="T67" fmla="*/ 58 h 68"/>
                <a:gd name="T68" fmla="*/ 54 w 80"/>
                <a:gd name="T6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3" name="Freeform 404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4 w 80"/>
                <a:gd name="T53" fmla="*/ 56 h 68"/>
                <a:gd name="T54" fmla="*/ 12 w 80"/>
                <a:gd name="T55" fmla="*/ 63 h 68"/>
                <a:gd name="T56" fmla="*/ 22 w 80"/>
                <a:gd name="T57" fmla="*/ 68 h 68"/>
                <a:gd name="T58" fmla="*/ 28 w 80"/>
                <a:gd name="T59" fmla="*/ 63 h 68"/>
                <a:gd name="T60" fmla="*/ 29 w 80"/>
                <a:gd name="T61" fmla="*/ 59 h 68"/>
                <a:gd name="T62" fmla="*/ 32 w 80"/>
                <a:gd name="T63" fmla="*/ 54 h 68"/>
                <a:gd name="T64" fmla="*/ 27 w 80"/>
                <a:gd name="T65" fmla="*/ 51 h 68"/>
                <a:gd name="T66" fmla="*/ 34 w 80"/>
                <a:gd name="T67" fmla="*/ 47 h 68"/>
                <a:gd name="T68" fmla="*/ 50 w 80"/>
                <a:gd name="T69" fmla="*/ 56 h 68"/>
                <a:gd name="T70" fmla="*/ 54 w 80"/>
                <a:gd name="T71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4" name="Freeform 405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5" name="Freeform 406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6" name="Freeform 407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7" name="Freeform 408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8" name="Freeform 409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19" name="Freeform 410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0" name="Freeform 411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1" name="Freeform 412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2" name="Freeform 413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3" name="Freeform 414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4" name="Freeform 415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5" name="Freeform 416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6" name="Freeform 417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7" name="Freeform 418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8" name="Freeform 419"/>
            <p:cNvSpPr>
              <a:spLocks/>
            </p:cNvSpPr>
            <p:nvPr/>
          </p:nvSpPr>
          <p:spPr bwMode="auto">
            <a:xfrm>
              <a:off x="1323" y="2445"/>
              <a:ext cx="20" cy="17"/>
            </a:xfrm>
            <a:custGeom>
              <a:avLst/>
              <a:gdLst>
                <a:gd name="T0" fmla="*/ 0 w 80"/>
                <a:gd name="T1" fmla="*/ 2 h 70"/>
                <a:gd name="T2" fmla="*/ 6 w 80"/>
                <a:gd name="T3" fmla="*/ 0 h 70"/>
                <a:gd name="T4" fmla="*/ 14 w 80"/>
                <a:gd name="T5" fmla="*/ 0 h 70"/>
                <a:gd name="T6" fmla="*/ 26 w 80"/>
                <a:gd name="T7" fmla="*/ 0 h 70"/>
                <a:gd name="T8" fmla="*/ 39 w 80"/>
                <a:gd name="T9" fmla="*/ 3 h 70"/>
                <a:gd name="T10" fmla="*/ 50 w 80"/>
                <a:gd name="T11" fmla="*/ 5 h 70"/>
                <a:gd name="T12" fmla="*/ 60 w 80"/>
                <a:gd name="T13" fmla="*/ 10 h 70"/>
                <a:gd name="T14" fmla="*/ 68 w 80"/>
                <a:gd name="T15" fmla="*/ 15 h 70"/>
                <a:gd name="T16" fmla="*/ 75 w 80"/>
                <a:gd name="T17" fmla="*/ 22 h 70"/>
                <a:gd name="T18" fmla="*/ 77 w 80"/>
                <a:gd name="T19" fmla="*/ 25 h 70"/>
                <a:gd name="T20" fmla="*/ 78 w 80"/>
                <a:gd name="T21" fmla="*/ 29 h 70"/>
                <a:gd name="T22" fmla="*/ 80 w 80"/>
                <a:gd name="T23" fmla="*/ 33 h 70"/>
                <a:gd name="T24" fmla="*/ 80 w 80"/>
                <a:gd name="T25" fmla="*/ 36 h 70"/>
                <a:gd name="T26" fmla="*/ 80 w 80"/>
                <a:gd name="T27" fmla="*/ 41 h 70"/>
                <a:gd name="T28" fmla="*/ 77 w 80"/>
                <a:gd name="T29" fmla="*/ 46 h 70"/>
                <a:gd name="T30" fmla="*/ 75 w 80"/>
                <a:gd name="T31" fmla="*/ 51 h 70"/>
                <a:gd name="T32" fmla="*/ 71 w 80"/>
                <a:gd name="T33" fmla="*/ 56 h 70"/>
                <a:gd name="T34" fmla="*/ 66 w 80"/>
                <a:gd name="T35" fmla="*/ 60 h 70"/>
                <a:gd name="T36" fmla="*/ 60 w 80"/>
                <a:gd name="T37" fmla="*/ 64 h 70"/>
                <a:gd name="T38" fmla="*/ 53 w 80"/>
                <a:gd name="T39" fmla="*/ 68 h 70"/>
                <a:gd name="T40" fmla="*/ 46 w 80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0">
                  <a:moveTo>
                    <a:pt x="0" y="2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60" y="10"/>
                  </a:lnTo>
                  <a:lnTo>
                    <a:pt x="68" y="15"/>
                  </a:lnTo>
                  <a:lnTo>
                    <a:pt x="75" y="22"/>
                  </a:lnTo>
                  <a:lnTo>
                    <a:pt x="77" y="25"/>
                  </a:lnTo>
                  <a:lnTo>
                    <a:pt x="78" y="29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80" y="41"/>
                  </a:lnTo>
                  <a:lnTo>
                    <a:pt x="77" y="46"/>
                  </a:lnTo>
                  <a:lnTo>
                    <a:pt x="75" y="51"/>
                  </a:lnTo>
                  <a:lnTo>
                    <a:pt x="71" y="56"/>
                  </a:lnTo>
                  <a:lnTo>
                    <a:pt x="66" y="60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6" y="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29" name="Freeform 420"/>
            <p:cNvSpPr>
              <a:spLocks/>
            </p:cNvSpPr>
            <p:nvPr/>
          </p:nvSpPr>
          <p:spPr bwMode="auto">
            <a:xfrm>
              <a:off x="1324" y="2461"/>
              <a:ext cx="11" cy="3"/>
            </a:xfrm>
            <a:custGeom>
              <a:avLst/>
              <a:gdLst>
                <a:gd name="T0" fmla="*/ 0 w 47"/>
                <a:gd name="T1" fmla="*/ 10 h 10"/>
                <a:gd name="T2" fmla="*/ 3 w 47"/>
                <a:gd name="T3" fmla="*/ 8 h 10"/>
                <a:gd name="T4" fmla="*/ 5 w 47"/>
                <a:gd name="T5" fmla="*/ 5 h 10"/>
                <a:gd name="T6" fmla="*/ 9 w 47"/>
                <a:gd name="T7" fmla="*/ 3 h 10"/>
                <a:gd name="T8" fmla="*/ 14 w 47"/>
                <a:gd name="T9" fmla="*/ 2 h 10"/>
                <a:gd name="T10" fmla="*/ 25 w 47"/>
                <a:gd name="T11" fmla="*/ 0 h 10"/>
                <a:gd name="T12" fmla="*/ 38 w 47"/>
                <a:gd name="T13" fmla="*/ 0 h 10"/>
                <a:gd name="T14" fmla="*/ 43 w 47"/>
                <a:gd name="T15" fmla="*/ 2 h 10"/>
                <a:gd name="T16" fmla="*/ 47 w 47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7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0" name="Freeform 421"/>
            <p:cNvSpPr>
              <a:spLocks/>
            </p:cNvSpPr>
            <p:nvPr/>
          </p:nvSpPr>
          <p:spPr bwMode="auto">
            <a:xfrm>
              <a:off x="1323" y="2457"/>
              <a:ext cx="0" cy="6"/>
            </a:xfrm>
            <a:custGeom>
              <a:avLst/>
              <a:gdLst>
                <a:gd name="T0" fmla="*/ 1 w 1"/>
                <a:gd name="T1" fmla="*/ 26 h 26"/>
                <a:gd name="T2" fmla="*/ 0 w 1"/>
                <a:gd name="T3" fmla="*/ 14 h 26"/>
                <a:gd name="T4" fmla="*/ 0 w 1"/>
                <a:gd name="T5" fmla="*/ 1 h 26"/>
                <a:gd name="T6" fmla="*/ 0 w 1"/>
                <a:gd name="T7" fmla="*/ 1 h 26"/>
                <a:gd name="T8" fmla="*/ 0 w 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1" y="26"/>
                  </a:moveTo>
                  <a:lnTo>
                    <a:pt x="0" y="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1" name="Freeform 422"/>
            <p:cNvSpPr>
              <a:spLocks/>
            </p:cNvSpPr>
            <p:nvPr/>
          </p:nvSpPr>
          <p:spPr bwMode="auto">
            <a:xfrm>
              <a:off x="1326" y="2463"/>
              <a:ext cx="9" cy="5"/>
            </a:xfrm>
            <a:custGeom>
              <a:avLst/>
              <a:gdLst>
                <a:gd name="T0" fmla="*/ 0 w 39"/>
                <a:gd name="T1" fmla="*/ 2 h 20"/>
                <a:gd name="T2" fmla="*/ 3 w 39"/>
                <a:gd name="T3" fmla="*/ 20 h 20"/>
                <a:gd name="T4" fmla="*/ 39 w 39"/>
                <a:gd name="T5" fmla="*/ 15 h 20"/>
                <a:gd name="T6" fmla="*/ 36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lnTo>
                    <a:pt x="3" y="20"/>
                  </a:lnTo>
                  <a:lnTo>
                    <a:pt x="39" y="1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2" name="Line 423"/>
            <p:cNvSpPr>
              <a:spLocks noChangeShapeType="1"/>
            </p:cNvSpPr>
            <p:nvPr/>
          </p:nvSpPr>
          <p:spPr bwMode="auto">
            <a:xfrm flipV="1">
              <a:off x="1340" y="2439"/>
              <a:ext cx="7" cy="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3" name="Freeform 424"/>
            <p:cNvSpPr>
              <a:spLocks/>
            </p:cNvSpPr>
            <p:nvPr/>
          </p:nvSpPr>
          <p:spPr bwMode="auto">
            <a:xfrm>
              <a:off x="1323" y="2448"/>
              <a:ext cx="4" cy="10"/>
            </a:xfrm>
            <a:custGeom>
              <a:avLst/>
              <a:gdLst>
                <a:gd name="T0" fmla="*/ 16 w 16"/>
                <a:gd name="T1" fmla="*/ 1 h 41"/>
                <a:gd name="T2" fmla="*/ 11 w 16"/>
                <a:gd name="T3" fmla="*/ 0 h 41"/>
                <a:gd name="T4" fmla="*/ 0 w 16"/>
                <a:gd name="T5" fmla="*/ 35 h 41"/>
                <a:gd name="T6" fmla="*/ 15 w 1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16" y="1"/>
                  </a:moveTo>
                  <a:lnTo>
                    <a:pt x="11" y="0"/>
                  </a:lnTo>
                  <a:lnTo>
                    <a:pt x="0" y="35"/>
                  </a:lnTo>
                  <a:lnTo>
                    <a:pt x="15" y="4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4" name="Line 425"/>
            <p:cNvSpPr>
              <a:spLocks noChangeShapeType="1"/>
            </p:cNvSpPr>
            <p:nvPr/>
          </p:nvSpPr>
          <p:spPr bwMode="auto">
            <a:xfrm flipH="1">
              <a:off x="1325" y="244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5" name="Line 426"/>
            <p:cNvSpPr>
              <a:spLocks noChangeShapeType="1"/>
            </p:cNvSpPr>
            <p:nvPr/>
          </p:nvSpPr>
          <p:spPr bwMode="auto">
            <a:xfrm flipV="1">
              <a:off x="1322" y="245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6" name="Freeform 427"/>
            <p:cNvSpPr>
              <a:spLocks/>
            </p:cNvSpPr>
            <p:nvPr/>
          </p:nvSpPr>
          <p:spPr bwMode="auto">
            <a:xfrm>
              <a:off x="1307" y="2442"/>
              <a:ext cx="19" cy="4"/>
            </a:xfrm>
            <a:custGeom>
              <a:avLst/>
              <a:gdLst>
                <a:gd name="T0" fmla="*/ 75 w 75"/>
                <a:gd name="T1" fmla="*/ 16 h 16"/>
                <a:gd name="T2" fmla="*/ 50 w 75"/>
                <a:gd name="T3" fmla="*/ 8 h 16"/>
                <a:gd name="T4" fmla="*/ 0 w 7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">
                  <a:moveTo>
                    <a:pt x="75" y="16"/>
                  </a:moveTo>
                  <a:lnTo>
                    <a:pt x="5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7" name="Freeform 428"/>
            <p:cNvSpPr>
              <a:spLocks/>
            </p:cNvSpPr>
            <p:nvPr/>
          </p:nvSpPr>
          <p:spPr bwMode="auto">
            <a:xfrm>
              <a:off x="1325" y="2446"/>
              <a:ext cx="5" cy="13"/>
            </a:xfrm>
            <a:custGeom>
              <a:avLst/>
              <a:gdLst>
                <a:gd name="T0" fmla="*/ 4 w 20"/>
                <a:gd name="T1" fmla="*/ 2 h 50"/>
                <a:gd name="T2" fmla="*/ 7 w 20"/>
                <a:gd name="T3" fmla="*/ 1 h 50"/>
                <a:gd name="T4" fmla="*/ 9 w 20"/>
                <a:gd name="T5" fmla="*/ 0 h 50"/>
                <a:gd name="T6" fmla="*/ 12 w 20"/>
                <a:gd name="T7" fmla="*/ 0 h 50"/>
                <a:gd name="T8" fmla="*/ 13 w 20"/>
                <a:gd name="T9" fmla="*/ 2 h 50"/>
                <a:gd name="T10" fmla="*/ 15 w 20"/>
                <a:gd name="T11" fmla="*/ 4 h 50"/>
                <a:gd name="T12" fmla="*/ 17 w 20"/>
                <a:gd name="T13" fmla="*/ 7 h 50"/>
                <a:gd name="T14" fmla="*/ 19 w 20"/>
                <a:gd name="T15" fmla="*/ 15 h 50"/>
                <a:gd name="T16" fmla="*/ 20 w 20"/>
                <a:gd name="T17" fmla="*/ 25 h 50"/>
                <a:gd name="T18" fmla="*/ 19 w 20"/>
                <a:gd name="T19" fmla="*/ 35 h 50"/>
                <a:gd name="T20" fmla="*/ 17 w 20"/>
                <a:gd name="T21" fmla="*/ 42 h 50"/>
                <a:gd name="T22" fmla="*/ 15 w 20"/>
                <a:gd name="T23" fmla="*/ 46 h 50"/>
                <a:gd name="T24" fmla="*/ 13 w 20"/>
                <a:gd name="T25" fmla="*/ 48 h 50"/>
                <a:gd name="T26" fmla="*/ 12 w 20"/>
                <a:gd name="T27" fmla="*/ 50 h 50"/>
                <a:gd name="T28" fmla="*/ 9 w 20"/>
                <a:gd name="T29" fmla="*/ 50 h 50"/>
                <a:gd name="T30" fmla="*/ 7 w 20"/>
                <a:gd name="T31" fmla="*/ 50 h 50"/>
                <a:gd name="T32" fmla="*/ 4 w 20"/>
                <a:gd name="T33" fmla="*/ 48 h 50"/>
                <a:gd name="T34" fmla="*/ 3 w 20"/>
                <a:gd name="T35" fmla="*/ 46 h 50"/>
                <a:gd name="T36" fmla="*/ 0 w 20"/>
                <a:gd name="T3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0">
                  <a:moveTo>
                    <a:pt x="4" y="2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9" y="15"/>
                  </a:lnTo>
                  <a:lnTo>
                    <a:pt x="20" y="25"/>
                  </a:lnTo>
                  <a:lnTo>
                    <a:pt x="19" y="35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8" name="Freeform 429"/>
            <p:cNvSpPr>
              <a:spLocks/>
            </p:cNvSpPr>
            <p:nvPr/>
          </p:nvSpPr>
          <p:spPr bwMode="auto">
            <a:xfrm>
              <a:off x="1326" y="2448"/>
              <a:ext cx="3" cy="10"/>
            </a:xfrm>
            <a:custGeom>
              <a:avLst/>
              <a:gdLst>
                <a:gd name="T0" fmla="*/ 0 w 8"/>
                <a:gd name="T1" fmla="*/ 1 h 41"/>
                <a:gd name="T2" fmla="*/ 1 w 8"/>
                <a:gd name="T3" fmla="*/ 1 h 41"/>
                <a:gd name="T4" fmla="*/ 1 w 8"/>
                <a:gd name="T5" fmla="*/ 0 h 41"/>
                <a:gd name="T6" fmla="*/ 5 w 8"/>
                <a:gd name="T7" fmla="*/ 3 h 41"/>
                <a:gd name="T8" fmla="*/ 7 w 8"/>
                <a:gd name="T9" fmla="*/ 6 h 41"/>
                <a:gd name="T10" fmla="*/ 8 w 8"/>
                <a:gd name="T11" fmla="*/ 12 h 41"/>
                <a:gd name="T12" fmla="*/ 8 w 8"/>
                <a:gd name="T13" fmla="*/ 20 h 41"/>
                <a:gd name="T14" fmla="*/ 8 w 8"/>
                <a:gd name="T15" fmla="*/ 29 h 41"/>
                <a:gd name="T16" fmla="*/ 7 w 8"/>
                <a:gd name="T17" fmla="*/ 35 h 41"/>
                <a:gd name="T18" fmla="*/ 5 w 8"/>
                <a:gd name="T19" fmla="*/ 39 h 41"/>
                <a:gd name="T20" fmla="*/ 1 w 8"/>
                <a:gd name="T21" fmla="*/ 41 h 41"/>
                <a:gd name="T22" fmla="*/ 1 w 8"/>
                <a:gd name="T23" fmla="*/ 41 h 41"/>
                <a:gd name="T24" fmla="*/ 0 w 8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7" y="6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9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39" name="Freeform 430"/>
            <p:cNvSpPr>
              <a:spLocks/>
            </p:cNvSpPr>
            <p:nvPr/>
          </p:nvSpPr>
          <p:spPr bwMode="auto">
            <a:xfrm>
              <a:off x="1324" y="2442"/>
              <a:ext cx="2" cy="4"/>
            </a:xfrm>
            <a:custGeom>
              <a:avLst/>
              <a:gdLst>
                <a:gd name="T0" fmla="*/ 0 w 10"/>
                <a:gd name="T1" fmla="*/ 13 h 13"/>
                <a:gd name="T2" fmla="*/ 2 w 10"/>
                <a:gd name="T3" fmla="*/ 7 h 13"/>
                <a:gd name="T4" fmla="*/ 5 w 10"/>
                <a:gd name="T5" fmla="*/ 3 h 13"/>
                <a:gd name="T6" fmla="*/ 7 w 10"/>
                <a:gd name="T7" fmla="*/ 1 h 13"/>
                <a:gd name="T8" fmla="*/ 10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2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0" name="Freeform 431"/>
            <p:cNvSpPr>
              <a:spLocks/>
            </p:cNvSpPr>
            <p:nvPr/>
          </p:nvSpPr>
          <p:spPr bwMode="auto">
            <a:xfrm>
              <a:off x="1279" y="2467"/>
              <a:ext cx="42" cy="7"/>
            </a:xfrm>
            <a:custGeom>
              <a:avLst/>
              <a:gdLst>
                <a:gd name="T0" fmla="*/ 167 w 169"/>
                <a:gd name="T1" fmla="*/ 0 h 30"/>
                <a:gd name="T2" fmla="*/ 169 w 169"/>
                <a:gd name="T3" fmla="*/ 6 h 30"/>
                <a:gd name="T4" fmla="*/ 169 w 169"/>
                <a:gd name="T5" fmla="*/ 26 h 30"/>
                <a:gd name="T6" fmla="*/ 51 w 169"/>
                <a:gd name="T7" fmla="*/ 30 h 30"/>
                <a:gd name="T8" fmla="*/ 51 w 169"/>
                <a:gd name="T9" fmla="*/ 15 h 30"/>
                <a:gd name="T10" fmla="*/ 0 w 169"/>
                <a:gd name="T1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0">
                  <a:moveTo>
                    <a:pt x="167" y="0"/>
                  </a:moveTo>
                  <a:lnTo>
                    <a:pt x="169" y="6"/>
                  </a:lnTo>
                  <a:lnTo>
                    <a:pt x="169" y="26"/>
                  </a:lnTo>
                  <a:lnTo>
                    <a:pt x="51" y="30"/>
                  </a:lnTo>
                  <a:lnTo>
                    <a:pt x="51" y="15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1" name="Freeform 432"/>
            <p:cNvSpPr>
              <a:spLocks/>
            </p:cNvSpPr>
            <p:nvPr/>
          </p:nvSpPr>
          <p:spPr bwMode="auto">
            <a:xfrm>
              <a:off x="1278" y="2458"/>
              <a:ext cx="2" cy="13"/>
            </a:xfrm>
            <a:custGeom>
              <a:avLst/>
              <a:gdLst>
                <a:gd name="T0" fmla="*/ 6 w 9"/>
                <a:gd name="T1" fmla="*/ 0 h 50"/>
                <a:gd name="T2" fmla="*/ 4 w 9"/>
                <a:gd name="T3" fmla="*/ 4 h 50"/>
                <a:gd name="T4" fmla="*/ 1 w 9"/>
                <a:gd name="T5" fmla="*/ 9 h 50"/>
                <a:gd name="T6" fmla="*/ 0 w 9"/>
                <a:gd name="T7" fmla="*/ 16 h 50"/>
                <a:gd name="T8" fmla="*/ 0 w 9"/>
                <a:gd name="T9" fmla="*/ 25 h 50"/>
                <a:gd name="T10" fmla="*/ 0 w 9"/>
                <a:gd name="T11" fmla="*/ 35 h 50"/>
                <a:gd name="T12" fmla="*/ 3 w 9"/>
                <a:gd name="T13" fmla="*/ 43 h 50"/>
                <a:gd name="T14" fmla="*/ 4 w 9"/>
                <a:gd name="T15" fmla="*/ 46 h 50"/>
                <a:gd name="T16" fmla="*/ 5 w 9"/>
                <a:gd name="T17" fmla="*/ 49 h 50"/>
                <a:gd name="T18" fmla="*/ 6 w 9"/>
                <a:gd name="T19" fmla="*/ 50 h 50"/>
                <a:gd name="T20" fmla="*/ 9 w 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0">
                  <a:moveTo>
                    <a:pt x="6" y="0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9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2" name="Line 433"/>
            <p:cNvSpPr>
              <a:spLocks noChangeShapeType="1"/>
            </p:cNvSpPr>
            <p:nvPr/>
          </p:nvSpPr>
          <p:spPr bwMode="auto">
            <a:xfrm flipV="1">
              <a:off x="1279" y="2455"/>
              <a:ext cx="11" cy="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3" name="Line 434"/>
            <p:cNvSpPr>
              <a:spLocks noChangeShapeType="1"/>
            </p:cNvSpPr>
            <p:nvPr/>
          </p:nvSpPr>
          <p:spPr bwMode="auto">
            <a:xfrm flipV="1">
              <a:off x="1318" y="2442"/>
              <a:ext cx="5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4" name="Freeform 435"/>
            <p:cNvSpPr>
              <a:spLocks/>
            </p:cNvSpPr>
            <p:nvPr/>
          </p:nvSpPr>
          <p:spPr bwMode="auto">
            <a:xfrm>
              <a:off x="1322" y="2442"/>
              <a:ext cx="3" cy="3"/>
            </a:xfrm>
            <a:custGeom>
              <a:avLst/>
              <a:gdLst>
                <a:gd name="T0" fmla="*/ 0 w 12"/>
                <a:gd name="T1" fmla="*/ 11 h 11"/>
                <a:gd name="T2" fmla="*/ 1 w 12"/>
                <a:gd name="T3" fmla="*/ 6 h 11"/>
                <a:gd name="T4" fmla="*/ 4 w 12"/>
                <a:gd name="T5" fmla="*/ 2 h 11"/>
                <a:gd name="T6" fmla="*/ 5 w 12"/>
                <a:gd name="T7" fmla="*/ 0 h 11"/>
                <a:gd name="T8" fmla="*/ 7 w 12"/>
                <a:gd name="T9" fmla="*/ 0 h 11"/>
                <a:gd name="T10" fmla="*/ 10 w 12"/>
                <a:gd name="T11" fmla="*/ 1 h 11"/>
                <a:gd name="T12" fmla="*/ 12 w 12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5" name="Line 436"/>
            <p:cNvSpPr>
              <a:spLocks noChangeShapeType="1"/>
            </p:cNvSpPr>
            <p:nvPr/>
          </p:nvSpPr>
          <p:spPr bwMode="auto">
            <a:xfrm>
              <a:off x="1300" y="2474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6" name="Line 437"/>
            <p:cNvSpPr>
              <a:spLocks noChangeShapeType="1"/>
            </p:cNvSpPr>
            <p:nvPr/>
          </p:nvSpPr>
          <p:spPr bwMode="auto">
            <a:xfrm>
              <a:off x="1316" y="2473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7" name="Line 438"/>
            <p:cNvSpPr>
              <a:spLocks noChangeShapeType="1"/>
            </p:cNvSpPr>
            <p:nvPr/>
          </p:nvSpPr>
          <p:spPr bwMode="auto">
            <a:xfrm flipV="1">
              <a:off x="1300" y="2489"/>
              <a:ext cx="15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8" name="Line 439"/>
            <p:cNvSpPr>
              <a:spLocks noChangeShapeType="1"/>
            </p:cNvSpPr>
            <p:nvPr/>
          </p:nvSpPr>
          <p:spPr bwMode="auto">
            <a:xfrm flipV="1">
              <a:off x="1300" y="2486"/>
              <a:ext cx="15" cy="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49" name="Freeform 440"/>
            <p:cNvSpPr>
              <a:spLocks/>
            </p:cNvSpPr>
            <p:nvPr/>
          </p:nvSpPr>
          <p:spPr bwMode="auto">
            <a:xfrm>
              <a:off x="1320" y="2458"/>
              <a:ext cx="2" cy="10"/>
            </a:xfrm>
            <a:custGeom>
              <a:avLst/>
              <a:gdLst>
                <a:gd name="T0" fmla="*/ 7 w 7"/>
                <a:gd name="T1" fmla="*/ 42 h 42"/>
                <a:gd name="T2" fmla="*/ 5 w 7"/>
                <a:gd name="T3" fmla="*/ 35 h 42"/>
                <a:gd name="T4" fmla="*/ 2 w 7"/>
                <a:gd name="T5" fmla="*/ 25 h 42"/>
                <a:gd name="T6" fmla="*/ 0 w 7"/>
                <a:gd name="T7" fmla="*/ 13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42"/>
                  </a:moveTo>
                  <a:lnTo>
                    <a:pt x="5" y="35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0" name="Freeform 441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1" name="Freeform 442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2" name="Freeform 443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3" name="Freeform 444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4" name="Freeform 445"/>
            <p:cNvSpPr>
              <a:spLocks/>
            </p:cNvSpPr>
            <p:nvPr/>
          </p:nvSpPr>
          <p:spPr bwMode="auto">
            <a:xfrm>
              <a:off x="1331" y="2473"/>
              <a:ext cx="22" cy="105"/>
            </a:xfrm>
            <a:custGeom>
              <a:avLst/>
              <a:gdLst>
                <a:gd name="T0" fmla="*/ 89 w 89"/>
                <a:gd name="T1" fmla="*/ 420 h 420"/>
                <a:gd name="T2" fmla="*/ 3 w 89"/>
                <a:gd name="T3" fmla="*/ 60 h 420"/>
                <a:gd name="T4" fmla="*/ 0 w 89"/>
                <a:gd name="T5" fmla="*/ 48 h 420"/>
                <a:gd name="T6" fmla="*/ 0 w 89"/>
                <a:gd name="T7" fmla="*/ 38 h 420"/>
                <a:gd name="T8" fmla="*/ 2 w 89"/>
                <a:gd name="T9" fmla="*/ 27 h 420"/>
                <a:gd name="T10" fmla="*/ 4 w 89"/>
                <a:gd name="T11" fmla="*/ 18 h 420"/>
                <a:gd name="T12" fmla="*/ 7 w 89"/>
                <a:gd name="T13" fmla="*/ 10 h 420"/>
                <a:gd name="T14" fmla="*/ 9 w 89"/>
                <a:gd name="T15" fmla="*/ 6 h 420"/>
                <a:gd name="T16" fmla="*/ 12 w 89"/>
                <a:gd name="T17" fmla="*/ 4 h 420"/>
                <a:gd name="T18" fmla="*/ 15 w 89"/>
                <a:gd name="T19" fmla="*/ 4 h 420"/>
                <a:gd name="T20" fmla="*/ 26 w 89"/>
                <a:gd name="T2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20">
                  <a:moveTo>
                    <a:pt x="89" y="420"/>
                  </a:moveTo>
                  <a:lnTo>
                    <a:pt x="3" y="60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5" name="Freeform 446"/>
            <p:cNvSpPr>
              <a:spLocks/>
            </p:cNvSpPr>
            <p:nvPr/>
          </p:nvSpPr>
          <p:spPr bwMode="auto">
            <a:xfrm>
              <a:off x="1331" y="2356"/>
              <a:ext cx="64" cy="86"/>
            </a:xfrm>
            <a:custGeom>
              <a:avLst/>
              <a:gdLst>
                <a:gd name="T0" fmla="*/ 0 w 256"/>
                <a:gd name="T1" fmla="*/ 347 h 347"/>
                <a:gd name="T2" fmla="*/ 30 w 256"/>
                <a:gd name="T3" fmla="*/ 312 h 347"/>
                <a:gd name="T4" fmla="*/ 41 w 256"/>
                <a:gd name="T5" fmla="*/ 281 h 347"/>
                <a:gd name="T6" fmla="*/ 256 w 256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47">
                  <a:moveTo>
                    <a:pt x="0" y="347"/>
                  </a:moveTo>
                  <a:lnTo>
                    <a:pt x="30" y="312"/>
                  </a:lnTo>
                  <a:lnTo>
                    <a:pt x="41" y="281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6" name="Freeform 447"/>
            <p:cNvSpPr>
              <a:spLocks/>
            </p:cNvSpPr>
            <p:nvPr/>
          </p:nvSpPr>
          <p:spPr bwMode="auto">
            <a:xfrm>
              <a:off x="1347" y="2360"/>
              <a:ext cx="51" cy="79"/>
            </a:xfrm>
            <a:custGeom>
              <a:avLst/>
              <a:gdLst>
                <a:gd name="T0" fmla="*/ 0 w 205"/>
                <a:gd name="T1" fmla="*/ 317 h 317"/>
                <a:gd name="T2" fmla="*/ 88 w 205"/>
                <a:gd name="T3" fmla="*/ 182 h 317"/>
                <a:gd name="T4" fmla="*/ 205 w 205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17">
                  <a:moveTo>
                    <a:pt x="0" y="317"/>
                  </a:moveTo>
                  <a:lnTo>
                    <a:pt x="88" y="182"/>
                  </a:lnTo>
                  <a:lnTo>
                    <a:pt x="20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7" name="Freeform 448"/>
            <p:cNvSpPr>
              <a:spLocks/>
            </p:cNvSpPr>
            <p:nvPr/>
          </p:nvSpPr>
          <p:spPr bwMode="auto">
            <a:xfrm>
              <a:off x="1333" y="2359"/>
              <a:ext cx="65" cy="83"/>
            </a:xfrm>
            <a:custGeom>
              <a:avLst/>
              <a:gdLst>
                <a:gd name="T0" fmla="*/ 259 w 259"/>
                <a:gd name="T1" fmla="*/ 0 h 333"/>
                <a:gd name="T2" fmla="*/ 49 w 259"/>
                <a:gd name="T3" fmla="*/ 311 h 333"/>
                <a:gd name="T4" fmla="*/ 44 w 259"/>
                <a:gd name="T5" fmla="*/ 316 h 333"/>
                <a:gd name="T6" fmla="*/ 36 w 259"/>
                <a:gd name="T7" fmla="*/ 321 h 333"/>
                <a:gd name="T8" fmla="*/ 29 w 259"/>
                <a:gd name="T9" fmla="*/ 326 h 333"/>
                <a:gd name="T10" fmla="*/ 21 w 259"/>
                <a:gd name="T11" fmla="*/ 333 h 333"/>
                <a:gd name="T12" fmla="*/ 19 w 259"/>
                <a:gd name="T13" fmla="*/ 333 h 333"/>
                <a:gd name="T14" fmla="*/ 16 w 259"/>
                <a:gd name="T15" fmla="*/ 333 h 333"/>
                <a:gd name="T16" fmla="*/ 12 w 259"/>
                <a:gd name="T17" fmla="*/ 333 h 333"/>
                <a:gd name="T18" fmla="*/ 10 w 259"/>
                <a:gd name="T19" fmla="*/ 330 h 333"/>
                <a:gd name="T20" fmla="*/ 4 w 259"/>
                <a:gd name="T21" fmla="*/ 326 h 333"/>
                <a:gd name="T22" fmla="*/ 0 w 259"/>
                <a:gd name="T23" fmla="*/ 32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333">
                  <a:moveTo>
                    <a:pt x="259" y="0"/>
                  </a:moveTo>
                  <a:lnTo>
                    <a:pt x="49" y="311"/>
                  </a:lnTo>
                  <a:lnTo>
                    <a:pt x="44" y="316"/>
                  </a:lnTo>
                  <a:lnTo>
                    <a:pt x="36" y="321"/>
                  </a:lnTo>
                  <a:lnTo>
                    <a:pt x="29" y="326"/>
                  </a:lnTo>
                  <a:lnTo>
                    <a:pt x="21" y="333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2" y="333"/>
                  </a:lnTo>
                  <a:lnTo>
                    <a:pt x="10" y="330"/>
                  </a:lnTo>
                  <a:lnTo>
                    <a:pt x="4" y="326"/>
                  </a:lnTo>
                  <a:lnTo>
                    <a:pt x="0" y="3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8" name="Freeform 449"/>
            <p:cNvSpPr>
              <a:spLocks/>
            </p:cNvSpPr>
            <p:nvPr/>
          </p:nvSpPr>
          <p:spPr bwMode="auto">
            <a:xfrm>
              <a:off x="1220" y="2435"/>
              <a:ext cx="102" cy="23"/>
            </a:xfrm>
            <a:custGeom>
              <a:avLst/>
              <a:gdLst>
                <a:gd name="T0" fmla="*/ 409 w 409"/>
                <a:gd name="T1" fmla="*/ 94 h 94"/>
                <a:gd name="T2" fmla="*/ 389 w 409"/>
                <a:gd name="T3" fmla="*/ 88 h 94"/>
                <a:gd name="T4" fmla="*/ 358 w 409"/>
                <a:gd name="T5" fmla="*/ 78 h 94"/>
                <a:gd name="T6" fmla="*/ 351 w 409"/>
                <a:gd name="T7" fmla="*/ 78 h 94"/>
                <a:gd name="T8" fmla="*/ 343 w 409"/>
                <a:gd name="T9" fmla="*/ 79 h 94"/>
                <a:gd name="T10" fmla="*/ 334 w 409"/>
                <a:gd name="T11" fmla="*/ 80 h 94"/>
                <a:gd name="T12" fmla="*/ 327 w 409"/>
                <a:gd name="T13" fmla="*/ 83 h 94"/>
                <a:gd name="T14" fmla="*/ 319 w 409"/>
                <a:gd name="T15" fmla="*/ 84 h 94"/>
                <a:gd name="T16" fmla="*/ 311 w 409"/>
                <a:gd name="T17" fmla="*/ 86 h 94"/>
                <a:gd name="T18" fmla="*/ 303 w 409"/>
                <a:gd name="T19" fmla="*/ 86 h 94"/>
                <a:gd name="T20" fmla="*/ 297 w 409"/>
                <a:gd name="T21" fmla="*/ 85 h 94"/>
                <a:gd name="T22" fmla="*/ 0 w 409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94">
                  <a:moveTo>
                    <a:pt x="409" y="94"/>
                  </a:moveTo>
                  <a:lnTo>
                    <a:pt x="389" y="88"/>
                  </a:lnTo>
                  <a:lnTo>
                    <a:pt x="358" y="78"/>
                  </a:lnTo>
                  <a:lnTo>
                    <a:pt x="351" y="78"/>
                  </a:lnTo>
                  <a:lnTo>
                    <a:pt x="343" y="79"/>
                  </a:lnTo>
                  <a:lnTo>
                    <a:pt x="334" y="80"/>
                  </a:lnTo>
                  <a:lnTo>
                    <a:pt x="327" y="83"/>
                  </a:lnTo>
                  <a:lnTo>
                    <a:pt x="319" y="84"/>
                  </a:lnTo>
                  <a:lnTo>
                    <a:pt x="311" y="86"/>
                  </a:lnTo>
                  <a:lnTo>
                    <a:pt x="303" y="86"/>
                  </a:lnTo>
                  <a:lnTo>
                    <a:pt x="297" y="8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59" name="Freeform 450"/>
            <p:cNvSpPr>
              <a:spLocks/>
            </p:cNvSpPr>
            <p:nvPr/>
          </p:nvSpPr>
          <p:spPr bwMode="auto">
            <a:xfrm>
              <a:off x="1222" y="2429"/>
              <a:ext cx="85" cy="14"/>
            </a:xfrm>
            <a:custGeom>
              <a:avLst/>
              <a:gdLst>
                <a:gd name="T0" fmla="*/ 343 w 343"/>
                <a:gd name="T1" fmla="*/ 54 h 54"/>
                <a:gd name="T2" fmla="*/ 197 w 343"/>
                <a:gd name="T3" fmla="*/ 30 h 54"/>
                <a:gd name="T4" fmla="*/ 0 w 34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54">
                  <a:moveTo>
                    <a:pt x="343" y="54"/>
                  </a:moveTo>
                  <a:lnTo>
                    <a:pt x="197" y="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0" name="Freeform 451"/>
            <p:cNvSpPr>
              <a:spLocks/>
            </p:cNvSpPr>
            <p:nvPr/>
          </p:nvSpPr>
          <p:spPr bwMode="auto">
            <a:xfrm>
              <a:off x="1221" y="2430"/>
              <a:ext cx="96" cy="26"/>
            </a:xfrm>
            <a:custGeom>
              <a:avLst/>
              <a:gdLst>
                <a:gd name="T0" fmla="*/ 0 w 382"/>
                <a:gd name="T1" fmla="*/ 0 h 106"/>
                <a:gd name="T2" fmla="*/ 340 w 382"/>
                <a:gd name="T3" fmla="*/ 60 h 106"/>
                <a:gd name="T4" fmla="*/ 350 w 382"/>
                <a:gd name="T5" fmla="*/ 63 h 106"/>
                <a:gd name="T6" fmla="*/ 358 w 382"/>
                <a:gd name="T7" fmla="*/ 67 h 106"/>
                <a:gd name="T8" fmla="*/ 367 w 382"/>
                <a:gd name="T9" fmla="*/ 73 h 106"/>
                <a:gd name="T10" fmla="*/ 373 w 382"/>
                <a:gd name="T11" fmla="*/ 78 h 106"/>
                <a:gd name="T12" fmla="*/ 379 w 382"/>
                <a:gd name="T13" fmla="*/ 84 h 106"/>
                <a:gd name="T14" fmla="*/ 382 w 382"/>
                <a:gd name="T15" fmla="*/ 88 h 106"/>
                <a:gd name="T16" fmla="*/ 382 w 382"/>
                <a:gd name="T17" fmla="*/ 90 h 106"/>
                <a:gd name="T18" fmla="*/ 382 w 382"/>
                <a:gd name="T19" fmla="*/ 94 h 106"/>
                <a:gd name="T20" fmla="*/ 379 w 382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106">
                  <a:moveTo>
                    <a:pt x="0" y="0"/>
                  </a:moveTo>
                  <a:lnTo>
                    <a:pt x="340" y="60"/>
                  </a:lnTo>
                  <a:lnTo>
                    <a:pt x="350" y="63"/>
                  </a:lnTo>
                  <a:lnTo>
                    <a:pt x="358" y="67"/>
                  </a:lnTo>
                  <a:lnTo>
                    <a:pt x="367" y="73"/>
                  </a:lnTo>
                  <a:lnTo>
                    <a:pt x="373" y="78"/>
                  </a:lnTo>
                  <a:lnTo>
                    <a:pt x="379" y="84"/>
                  </a:lnTo>
                  <a:lnTo>
                    <a:pt x="382" y="88"/>
                  </a:lnTo>
                  <a:lnTo>
                    <a:pt x="382" y="90"/>
                  </a:lnTo>
                  <a:lnTo>
                    <a:pt x="382" y="94"/>
                  </a:lnTo>
                  <a:lnTo>
                    <a:pt x="379" y="10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1" name="Line 452"/>
            <p:cNvSpPr>
              <a:spLocks noChangeShapeType="1"/>
            </p:cNvSpPr>
            <p:nvPr/>
          </p:nvSpPr>
          <p:spPr bwMode="auto">
            <a:xfrm flipV="1">
              <a:off x="1298" y="2489"/>
              <a:ext cx="2" cy="2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2" name="Line 453"/>
            <p:cNvSpPr>
              <a:spLocks noChangeShapeType="1"/>
            </p:cNvSpPr>
            <p:nvPr/>
          </p:nvSpPr>
          <p:spPr bwMode="auto">
            <a:xfrm flipH="1" flipV="1">
              <a:off x="1315" y="2489"/>
              <a:ext cx="3" cy="2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3" name="Freeform 454"/>
            <p:cNvSpPr>
              <a:spLocks/>
            </p:cNvSpPr>
            <p:nvPr/>
          </p:nvSpPr>
          <p:spPr bwMode="auto">
            <a:xfrm>
              <a:off x="1220" y="2430"/>
              <a:ext cx="2" cy="5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14 h 20"/>
                <a:gd name="T4" fmla="*/ 1 w 8"/>
                <a:gd name="T5" fmla="*/ 8 h 20"/>
                <a:gd name="T6" fmla="*/ 4 w 8"/>
                <a:gd name="T7" fmla="*/ 3 h 20"/>
                <a:gd name="T8" fmla="*/ 8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4" name="Freeform 455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5" name="Freeform 456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6" name="Freeform 457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67" name="Freeform 458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</p:grpSp>
      <p:grpSp>
        <p:nvGrpSpPr>
          <p:cNvPr id="368" name="Group 459"/>
          <p:cNvGrpSpPr>
            <a:grpSpLocks/>
          </p:cNvGrpSpPr>
          <p:nvPr/>
        </p:nvGrpSpPr>
        <p:grpSpPr bwMode="auto">
          <a:xfrm>
            <a:off x="1779588" y="2894013"/>
            <a:ext cx="341312" cy="517525"/>
            <a:chOff x="1176" y="2356"/>
            <a:chExt cx="269" cy="413"/>
          </a:xfrm>
        </p:grpSpPr>
        <p:sp>
          <p:nvSpPr>
            <p:cNvPr id="369" name="Freeform 460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0" name="Freeform 461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1" name="Freeform 462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6 w 315"/>
                <a:gd name="T57" fmla="*/ 19 h 256"/>
                <a:gd name="T58" fmla="*/ 0 w 315"/>
                <a:gd name="T59" fmla="*/ 46 h 256"/>
                <a:gd name="T60" fmla="*/ 15 w 315"/>
                <a:gd name="T61" fmla="*/ 65 h 256"/>
                <a:gd name="T62" fmla="*/ 38 w 315"/>
                <a:gd name="T63" fmla="*/ 75 h 256"/>
                <a:gd name="T64" fmla="*/ 132 w 315"/>
                <a:gd name="T65" fmla="*/ 94 h 256"/>
                <a:gd name="T66" fmla="*/ 187 w 315"/>
                <a:gd name="T67" fmla="*/ 105 h 256"/>
                <a:gd name="T68" fmla="*/ 214 w 315"/>
                <a:gd name="T69" fmla="*/ 122 h 256"/>
                <a:gd name="T70" fmla="*/ 228 w 315"/>
                <a:gd name="T71" fmla="*/ 121 h 256"/>
                <a:gd name="T72" fmla="*/ 228 w 315"/>
                <a:gd name="T73" fmla="*/ 132 h 256"/>
                <a:gd name="T74" fmla="*/ 234 w 315"/>
                <a:gd name="T75" fmla="*/ 127 h 256"/>
                <a:gd name="T76" fmla="*/ 239 w 315"/>
                <a:gd name="T77" fmla="*/ 136 h 256"/>
                <a:gd name="T78" fmla="*/ 228 w 315"/>
                <a:gd name="T79" fmla="*/ 142 h 256"/>
                <a:gd name="T80" fmla="*/ 232 w 315"/>
                <a:gd name="T81" fmla="*/ 176 h 256"/>
                <a:gd name="T82" fmla="*/ 220 w 315"/>
                <a:gd name="T83" fmla="*/ 206 h 256"/>
                <a:gd name="T84" fmla="*/ 188 w 315"/>
                <a:gd name="T85" fmla="*/ 231 h 256"/>
                <a:gd name="T86" fmla="*/ 133 w 315"/>
                <a:gd name="T87" fmla="*/ 254 h 256"/>
                <a:gd name="T88" fmla="*/ 136 w 315"/>
                <a:gd name="T89" fmla="*/ 242 h 256"/>
                <a:gd name="T90" fmla="*/ 134 w 315"/>
                <a:gd name="T91" fmla="*/ 236 h 256"/>
                <a:gd name="T92" fmla="*/ 132 w 315"/>
                <a:gd name="T93" fmla="*/ 239 h 256"/>
                <a:gd name="T94" fmla="*/ 128 w 315"/>
                <a:gd name="T95" fmla="*/ 253 h 256"/>
                <a:gd name="T96" fmla="*/ 118 w 315"/>
                <a:gd name="T97" fmla="*/ 242 h 256"/>
                <a:gd name="T98" fmla="*/ 116 w 315"/>
                <a:gd name="T99" fmla="*/ 246 h 256"/>
                <a:gd name="T100" fmla="*/ 112 w 315"/>
                <a:gd name="T101" fmla="*/ 253 h 256"/>
                <a:gd name="T102" fmla="*/ 107 w 315"/>
                <a:gd name="T103" fmla="*/ 254 h 256"/>
                <a:gd name="T104" fmla="*/ 99 w 315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2" name="Freeform 463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27 w 315"/>
                <a:gd name="T57" fmla="*/ 0 h 256"/>
                <a:gd name="T58" fmla="*/ 6 w 315"/>
                <a:gd name="T59" fmla="*/ 19 h 256"/>
                <a:gd name="T60" fmla="*/ 0 w 315"/>
                <a:gd name="T61" fmla="*/ 46 h 256"/>
                <a:gd name="T62" fmla="*/ 15 w 315"/>
                <a:gd name="T63" fmla="*/ 65 h 256"/>
                <a:gd name="T64" fmla="*/ 38 w 315"/>
                <a:gd name="T65" fmla="*/ 75 h 256"/>
                <a:gd name="T66" fmla="*/ 132 w 315"/>
                <a:gd name="T67" fmla="*/ 94 h 256"/>
                <a:gd name="T68" fmla="*/ 187 w 315"/>
                <a:gd name="T69" fmla="*/ 105 h 256"/>
                <a:gd name="T70" fmla="*/ 214 w 315"/>
                <a:gd name="T71" fmla="*/ 122 h 256"/>
                <a:gd name="T72" fmla="*/ 228 w 315"/>
                <a:gd name="T73" fmla="*/ 121 h 256"/>
                <a:gd name="T74" fmla="*/ 228 w 315"/>
                <a:gd name="T75" fmla="*/ 132 h 256"/>
                <a:gd name="T76" fmla="*/ 234 w 315"/>
                <a:gd name="T77" fmla="*/ 127 h 256"/>
                <a:gd name="T78" fmla="*/ 239 w 315"/>
                <a:gd name="T79" fmla="*/ 136 h 256"/>
                <a:gd name="T80" fmla="*/ 228 w 315"/>
                <a:gd name="T81" fmla="*/ 142 h 256"/>
                <a:gd name="T82" fmla="*/ 232 w 315"/>
                <a:gd name="T83" fmla="*/ 176 h 256"/>
                <a:gd name="T84" fmla="*/ 220 w 315"/>
                <a:gd name="T85" fmla="*/ 206 h 256"/>
                <a:gd name="T86" fmla="*/ 188 w 315"/>
                <a:gd name="T87" fmla="*/ 231 h 256"/>
                <a:gd name="T88" fmla="*/ 133 w 315"/>
                <a:gd name="T89" fmla="*/ 254 h 256"/>
                <a:gd name="T90" fmla="*/ 136 w 315"/>
                <a:gd name="T91" fmla="*/ 242 h 256"/>
                <a:gd name="T92" fmla="*/ 134 w 315"/>
                <a:gd name="T93" fmla="*/ 236 h 256"/>
                <a:gd name="T94" fmla="*/ 132 w 315"/>
                <a:gd name="T95" fmla="*/ 239 h 256"/>
                <a:gd name="T96" fmla="*/ 128 w 315"/>
                <a:gd name="T97" fmla="*/ 253 h 256"/>
                <a:gd name="T98" fmla="*/ 118 w 315"/>
                <a:gd name="T99" fmla="*/ 242 h 256"/>
                <a:gd name="T100" fmla="*/ 116 w 315"/>
                <a:gd name="T101" fmla="*/ 246 h 256"/>
                <a:gd name="T102" fmla="*/ 112 w 315"/>
                <a:gd name="T103" fmla="*/ 253 h 256"/>
                <a:gd name="T104" fmla="*/ 107 w 315"/>
                <a:gd name="T105" fmla="*/ 254 h 256"/>
                <a:gd name="T106" fmla="*/ 99 w 315"/>
                <a:gd name="T10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3" name="Freeform 464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08 w 769"/>
                <a:gd name="T29" fmla="*/ 119 h 264"/>
                <a:gd name="T30" fmla="*/ 714 w 769"/>
                <a:gd name="T31" fmla="*/ 112 h 264"/>
                <a:gd name="T32" fmla="*/ 703 w 769"/>
                <a:gd name="T33" fmla="*/ 114 h 264"/>
                <a:gd name="T34" fmla="*/ 705 w 769"/>
                <a:gd name="T35" fmla="*/ 106 h 264"/>
                <a:gd name="T36" fmla="*/ 693 w 769"/>
                <a:gd name="T37" fmla="*/ 110 h 264"/>
                <a:gd name="T38" fmla="*/ 685 w 769"/>
                <a:gd name="T39" fmla="*/ 109 h 264"/>
                <a:gd name="T40" fmla="*/ 611 w 769"/>
                <a:gd name="T41" fmla="*/ 94 h 264"/>
                <a:gd name="T42" fmla="*/ 532 w 769"/>
                <a:gd name="T43" fmla="*/ 70 h 264"/>
                <a:gd name="T44" fmla="*/ 512 w 769"/>
                <a:gd name="T45" fmla="*/ 47 h 264"/>
                <a:gd name="T46" fmla="*/ 515 w 769"/>
                <a:gd name="T47" fmla="*/ 24 h 264"/>
                <a:gd name="T48" fmla="*/ 517 w 769"/>
                <a:gd name="T49" fmla="*/ 9 h 264"/>
                <a:gd name="T50" fmla="*/ 488 w 769"/>
                <a:gd name="T51" fmla="*/ 18 h 264"/>
                <a:gd name="T52" fmla="*/ 467 w 769"/>
                <a:gd name="T53" fmla="*/ 31 h 264"/>
                <a:gd name="T54" fmla="*/ 468 w 769"/>
                <a:gd name="T55" fmla="*/ 66 h 264"/>
                <a:gd name="T56" fmla="*/ 506 w 769"/>
                <a:gd name="T57" fmla="*/ 85 h 264"/>
                <a:gd name="T58" fmla="*/ 578 w 769"/>
                <a:gd name="T59" fmla="*/ 97 h 264"/>
                <a:gd name="T60" fmla="*/ 648 w 769"/>
                <a:gd name="T61" fmla="*/ 112 h 264"/>
                <a:gd name="T62" fmla="*/ 682 w 769"/>
                <a:gd name="T63" fmla="*/ 133 h 264"/>
                <a:gd name="T64" fmla="*/ 694 w 769"/>
                <a:gd name="T65" fmla="*/ 135 h 264"/>
                <a:gd name="T66" fmla="*/ 699 w 769"/>
                <a:gd name="T67" fmla="*/ 143 h 264"/>
                <a:gd name="T68" fmla="*/ 684 w 769"/>
                <a:gd name="T69" fmla="*/ 153 h 264"/>
                <a:gd name="T70" fmla="*/ 697 w 769"/>
                <a:gd name="T71" fmla="*/ 143 h 264"/>
                <a:gd name="T72" fmla="*/ 692 w 769"/>
                <a:gd name="T73" fmla="*/ 138 h 264"/>
                <a:gd name="T74" fmla="*/ 689 w 769"/>
                <a:gd name="T75" fmla="*/ 136 h 264"/>
                <a:gd name="T76" fmla="*/ 687 w 769"/>
                <a:gd name="T77" fmla="*/ 132 h 264"/>
                <a:gd name="T78" fmla="*/ 667 w 769"/>
                <a:gd name="T79" fmla="*/ 130 h 264"/>
                <a:gd name="T80" fmla="*/ 554 w 769"/>
                <a:gd name="T81" fmla="*/ 97 h 264"/>
                <a:gd name="T82" fmla="*/ 471 w 769"/>
                <a:gd name="T83" fmla="*/ 74 h 264"/>
                <a:gd name="T84" fmla="*/ 460 w 769"/>
                <a:gd name="T85" fmla="*/ 35 h 264"/>
                <a:gd name="T86" fmla="*/ 480 w 769"/>
                <a:gd name="T87" fmla="*/ 10 h 264"/>
                <a:gd name="T88" fmla="*/ 473 w 769"/>
                <a:gd name="T89" fmla="*/ 11 h 264"/>
                <a:gd name="T90" fmla="*/ 462 w 769"/>
                <a:gd name="T91" fmla="*/ 6 h 264"/>
                <a:gd name="T92" fmla="*/ 460 w 769"/>
                <a:gd name="T93" fmla="*/ 13 h 264"/>
                <a:gd name="T94" fmla="*/ 452 w 769"/>
                <a:gd name="T95" fmla="*/ 15 h 264"/>
                <a:gd name="T96" fmla="*/ 450 w 769"/>
                <a:gd name="T97" fmla="*/ 19 h 264"/>
                <a:gd name="T98" fmla="*/ 353 w 769"/>
                <a:gd name="T99" fmla="*/ 40 h 264"/>
                <a:gd name="T100" fmla="*/ 219 w 769"/>
                <a:gd name="T101" fmla="*/ 120 h 264"/>
                <a:gd name="T102" fmla="*/ 177 w 769"/>
                <a:gd name="T103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4" name="Freeform 465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27 w 769"/>
                <a:gd name="T29" fmla="*/ 130 h 264"/>
                <a:gd name="T30" fmla="*/ 710 w 769"/>
                <a:gd name="T31" fmla="*/ 114 h 264"/>
                <a:gd name="T32" fmla="*/ 709 w 769"/>
                <a:gd name="T33" fmla="*/ 111 h 264"/>
                <a:gd name="T34" fmla="*/ 702 w 769"/>
                <a:gd name="T35" fmla="*/ 109 h 264"/>
                <a:gd name="T36" fmla="*/ 705 w 769"/>
                <a:gd name="T37" fmla="*/ 106 h 264"/>
                <a:gd name="T38" fmla="*/ 693 w 769"/>
                <a:gd name="T39" fmla="*/ 110 h 264"/>
                <a:gd name="T40" fmla="*/ 685 w 769"/>
                <a:gd name="T41" fmla="*/ 109 h 264"/>
                <a:gd name="T42" fmla="*/ 611 w 769"/>
                <a:gd name="T43" fmla="*/ 94 h 264"/>
                <a:gd name="T44" fmla="*/ 532 w 769"/>
                <a:gd name="T45" fmla="*/ 70 h 264"/>
                <a:gd name="T46" fmla="*/ 512 w 769"/>
                <a:gd name="T47" fmla="*/ 47 h 264"/>
                <a:gd name="T48" fmla="*/ 515 w 769"/>
                <a:gd name="T49" fmla="*/ 24 h 264"/>
                <a:gd name="T50" fmla="*/ 517 w 769"/>
                <a:gd name="T51" fmla="*/ 9 h 264"/>
                <a:gd name="T52" fmla="*/ 488 w 769"/>
                <a:gd name="T53" fmla="*/ 18 h 264"/>
                <a:gd name="T54" fmla="*/ 467 w 769"/>
                <a:gd name="T55" fmla="*/ 31 h 264"/>
                <a:gd name="T56" fmla="*/ 468 w 769"/>
                <a:gd name="T57" fmla="*/ 66 h 264"/>
                <a:gd name="T58" fmla="*/ 506 w 769"/>
                <a:gd name="T59" fmla="*/ 85 h 264"/>
                <a:gd name="T60" fmla="*/ 556 w 769"/>
                <a:gd name="T61" fmla="*/ 94 h 264"/>
                <a:gd name="T62" fmla="*/ 627 w 769"/>
                <a:gd name="T63" fmla="*/ 106 h 264"/>
                <a:gd name="T64" fmla="*/ 680 w 769"/>
                <a:gd name="T65" fmla="*/ 133 h 264"/>
                <a:gd name="T66" fmla="*/ 688 w 769"/>
                <a:gd name="T67" fmla="*/ 130 h 264"/>
                <a:gd name="T68" fmla="*/ 698 w 769"/>
                <a:gd name="T69" fmla="*/ 136 h 264"/>
                <a:gd name="T70" fmla="*/ 697 w 769"/>
                <a:gd name="T71" fmla="*/ 147 h 264"/>
                <a:gd name="T72" fmla="*/ 685 w 769"/>
                <a:gd name="T73" fmla="*/ 151 h 264"/>
                <a:gd name="T74" fmla="*/ 697 w 769"/>
                <a:gd name="T75" fmla="*/ 141 h 264"/>
                <a:gd name="T76" fmla="*/ 688 w 769"/>
                <a:gd name="T77" fmla="*/ 142 h 264"/>
                <a:gd name="T78" fmla="*/ 689 w 769"/>
                <a:gd name="T79" fmla="*/ 133 h 264"/>
                <a:gd name="T80" fmla="*/ 687 w 769"/>
                <a:gd name="T81" fmla="*/ 132 h 264"/>
                <a:gd name="T82" fmla="*/ 678 w 769"/>
                <a:gd name="T83" fmla="*/ 141 h 264"/>
                <a:gd name="T84" fmla="*/ 619 w 769"/>
                <a:gd name="T85" fmla="*/ 111 h 264"/>
                <a:gd name="T86" fmla="*/ 485 w 769"/>
                <a:gd name="T87" fmla="*/ 82 h 264"/>
                <a:gd name="T88" fmla="*/ 458 w 769"/>
                <a:gd name="T89" fmla="*/ 47 h 264"/>
                <a:gd name="T90" fmla="*/ 478 w 769"/>
                <a:gd name="T91" fmla="*/ 14 h 264"/>
                <a:gd name="T92" fmla="*/ 476 w 769"/>
                <a:gd name="T93" fmla="*/ 8 h 264"/>
                <a:gd name="T94" fmla="*/ 468 w 769"/>
                <a:gd name="T95" fmla="*/ 10 h 264"/>
                <a:gd name="T96" fmla="*/ 457 w 769"/>
                <a:gd name="T97" fmla="*/ 6 h 264"/>
                <a:gd name="T98" fmla="*/ 457 w 769"/>
                <a:gd name="T99" fmla="*/ 16 h 264"/>
                <a:gd name="T100" fmla="*/ 450 w 769"/>
                <a:gd name="T101" fmla="*/ 16 h 264"/>
                <a:gd name="T102" fmla="*/ 450 w 769"/>
                <a:gd name="T103" fmla="*/ 19 h 264"/>
                <a:gd name="T104" fmla="*/ 353 w 769"/>
                <a:gd name="T105" fmla="*/ 40 h 264"/>
                <a:gd name="T106" fmla="*/ 219 w 769"/>
                <a:gd name="T107" fmla="*/ 120 h 264"/>
                <a:gd name="T108" fmla="*/ 177 w 769"/>
                <a:gd name="T109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5" name="Freeform 466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1 h 116"/>
                <a:gd name="T54" fmla="*/ 135 w 137"/>
                <a:gd name="T55" fmla="*/ 12 h 116"/>
                <a:gd name="T56" fmla="*/ 136 w 137"/>
                <a:gd name="T57" fmla="*/ 25 h 116"/>
                <a:gd name="T58" fmla="*/ 137 w 137"/>
                <a:gd name="T59" fmla="*/ 36 h 116"/>
                <a:gd name="T60" fmla="*/ 134 w 137"/>
                <a:gd name="T61" fmla="*/ 47 h 116"/>
                <a:gd name="T62" fmla="*/ 126 w 137"/>
                <a:gd name="T63" fmla="*/ 60 h 116"/>
                <a:gd name="T64" fmla="*/ 111 w 137"/>
                <a:gd name="T65" fmla="*/ 76 h 116"/>
                <a:gd name="T66" fmla="*/ 91 w 137"/>
                <a:gd name="T67" fmla="*/ 91 h 116"/>
                <a:gd name="T68" fmla="*/ 63 w 137"/>
                <a:gd name="T69" fmla="*/ 105 h 116"/>
                <a:gd name="T70" fmla="*/ 34 w 137"/>
                <a:gd name="T71" fmla="*/ 116 h 116"/>
                <a:gd name="T72" fmla="*/ 36 w 137"/>
                <a:gd name="T73" fmla="*/ 106 h 116"/>
                <a:gd name="T74" fmla="*/ 38 w 137"/>
                <a:gd name="T75" fmla="*/ 100 h 116"/>
                <a:gd name="T76" fmla="*/ 36 w 137"/>
                <a:gd name="T77" fmla="*/ 96 h 116"/>
                <a:gd name="T78" fmla="*/ 33 w 137"/>
                <a:gd name="T79" fmla="*/ 98 h 116"/>
                <a:gd name="T80" fmla="*/ 33 w 137"/>
                <a:gd name="T81" fmla="*/ 110 h 116"/>
                <a:gd name="T82" fmla="*/ 30 w 137"/>
                <a:gd name="T83" fmla="*/ 112 h 116"/>
                <a:gd name="T84" fmla="*/ 28 w 137"/>
                <a:gd name="T85" fmla="*/ 112 h 116"/>
                <a:gd name="T86" fmla="*/ 24 w 137"/>
                <a:gd name="T87" fmla="*/ 106 h 116"/>
                <a:gd name="T88" fmla="*/ 21 w 137"/>
                <a:gd name="T89" fmla="*/ 103 h 116"/>
                <a:gd name="T90" fmla="*/ 18 w 137"/>
                <a:gd name="T91" fmla="*/ 105 h 116"/>
                <a:gd name="T92" fmla="*/ 16 w 137"/>
                <a:gd name="T93" fmla="*/ 110 h 116"/>
                <a:gd name="T94" fmla="*/ 19 w 137"/>
                <a:gd name="T9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6" name="Freeform 467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0 h 116"/>
                <a:gd name="T54" fmla="*/ 132 w 137"/>
                <a:gd name="T55" fmla="*/ 1 h 116"/>
                <a:gd name="T56" fmla="*/ 132 w 137"/>
                <a:gd name="T57" fmla="*/ 1 h 116"/>
                <a:gd name="T58" fmla="*/ 135 w 137"/>
                <a:gd name="T59" fmla="*/ 12 h 116"/>
                <a:gd name="T60" fmla="*/ 136 w 137"/>
                <a:gd name="T61" fmla="*/ 25 h 116"/>
                <a:gd name="T62" fmla="*/ 137 w 137"/>
                <a:gd name="T63" fmla="*/ 36 h 116"/>
                <a:gd name="T64" fmla="*/ 134 w 137"/>
                <a:gd name="T65" fmla="*/ 47 h 116"/>
                <a:gd name="T66" fmla="*/ 126 w 137"/>
                <a:gd name="T67" fmla="*/ 60 h 116"/>
                <a:gd name="T68" fmla="*/ 111 w 137"/>
                <a:gd name="T69" fmla="*/ 76 h 116"/>
                <a:gd name="T70" fmla="*/ 91 w 137"/>
                <a:gd name="T71" fmla="*/ 91 h 116"/>
                <a:gd name="T72" fmla="*/ 63 w 137"/>
                <a:gd name="T73" fmla="*/ 105 h 116"/>
                <a:gd name="T74" fmla="*/ 34 w 137"/>
                <a:gd name="T75" fmla="*/ 116 h 116"/>
                <a:gd name="T76" fmla="*/ 36 w 137"/>
                <a:gd name="T77" fmla="*/ 106 h 116"/>
                <a:gd name="T78" fmla="*/ 38 w 137"/>
                <a:gd name="T79" fmla="*/ 100 h 116"/>
                <a:gd name="T80" fmla="*/ 36 w 137"/>
                <a:gd name="T81" fmla="*/ 96 h 116"/>
                <a:gd name="T82" fmla="*/ 33 w 137"/>
                <a:gd name="T83" fmla="*/ 98 h 116"/>
                <a:gd name="T84" fmla="*/ 33 w 137"/>
                <a:gd name="T85" fmla="*/ 110 h 116"/>
                <a:gd name="T86" fmla="*/ 30 w 137"/>
                <a:gd name="T87" fmla="*/ 112 h 116"/>
                <a:gd name="T88" fmla="*/ 28 w 137"/>
                <a:gd name="T89" fmla="*/ 112 h 116"/>
                <a:gd name="T90" fmla="*/ 24 w 137"/>
                <a:gd name="T91" fmla="*/ 106 h 116"/>
                <a:gd name="T92" fmla="*/ 21 w 137"/>
                <a:gd name="T93" fmla="*/ 103 h 116"/>
                <a:gd name="T94" fmla="*/ 18 w 137"/>
                <a:gd name="T95" fmla="*/ 105 h 116"/>
                <a:gd name="T96" fmla="*/ 16 w 137"/>
                <a:gd name="T97" fmla="*/ 110 h 116"/>
                <a:gd name="T98" fmla="*/ 19 w 137"/>
                <a:gd name="T9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7" name="Freeform 468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1 h 2"/>
                <a:gd name="T4" fmla="*/ 6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8" name="Freeform 469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1 w 6"/>
                <a:gd name="T5" fmla="*/ 1 h 2"/>
                <a:gd name="T6" fmla="*/ 6 w 6"/>
                <a:gd name="T7" fmla="*/ 0 h 2"/>
                <a:gd name="T8" fmla="*/ 0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79" name="Freeform 470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0 w 386"/>
                <a:gd name="T31" fmla="*/ 34 h 161"/>
                <a:gd name="T32" fmla="*/ 79 w 386"/>
                <a:gd name="T33" fmla="*/ 25 h 161"/>
                <a:gd name="T34" fmla="*/ 106 w 386"/>
                <a:gd name="T35" fmla="*/ 59 h 161"/>
                <a:gd name="T36" fmla="*/ 105 w 386"/>
                <a:gd name="T37" fmla="*/ 51 h 161"/>
                <a:gd name="T38" fmla="*/ 104 w 386"/>
                <a:gd name="T39" fmla="*/ 31 h 161"/>
                <a:gd name="T40" fmla="*/ 109 w 386"/>
                <a:gd name="T41" fmla="*/ 16 h 161"/>
                <a:gd name="T42" fmla="*/ 126 w 386"/>
                <a:gd name="T43" fmla="*/ 9 h 161"/>
                <a:gd name="T44" fmla="*/ 138 w 386"/>
                <a:gd name="T45" fmla="*/ 18 h 161"/>
                <a:gd name="T46" fmla="*/ 144 w 386"/>
                <a:gd name="T47" fmla="*/ 26 h 161"/>
                <a:gd name="T48" fmla="*/ 149 w 386"/>
                <a:gd name="T49" fmla="*/ 34 h 161"/>
                <a:gd name="T50" fmla="*/ 162 w 386"/>
                <a:gd name="T51" fmla="*/ 29 h 161"/>
                <a:gd name="T52" fmla="*/ 172 w 386"/>
                <a:gd name="T53" fmla="*/ 30 h 161"/>
                <a:gd name="T54" fmla="*/ 171 w 386"/>
                <a:gd name="T55" fmla="*/ 21 h 161"/>
                <a:gd name="T56" fmla="*/ 177 w 386"/>
                <a:gd name="T57" fmla="*/ 9 h 161"/>
                <a:gd name="T58" fmla="*/ 182 w 386"/>
                <a:gd name="T59" fmla="*/ 1 h 161"/>
                <a:gd name="T60" fmla="*/ 195 w 386"/>
                <a:gd name="T61" fmla="*/ 1 h 161"/>
                <a:gd name="T62" fmla="*/ 201 w 386"/>
                <a:gd name="T63" fmla="*/ 9 h 161"/>
                <a:gd name="T64" fmla="*/ 207 w 386"/>
                <a:gd name="T65" fmla="*/ 11 h 161"/>
                <a:gd name="T66" fmla="*/ 232 w 386"/>
                <a:gd name="T67" fmla="*/ 39 h 161"/>
                <a:gd name="T68" fmla="*/ 235 w 386"/>
                <a:gd name="T69" fmla="*/ 57 h 161"/>
                <a:gd name="T70" fmla="*/ 225 w 386"/>
                <a:gd name="T71" fmla="*/ 69 h 161"/>
                <a:gd name="T72" fmla="*/ 214 w 386"/>
                <a:gd name="T73" fmla="*/ 72 h 161"/>
                <a:gd name="T74" fmla="*/ 226 w 386"/>
                <a:gd name="T75" fmla="*/ 75 h 161"/>
                <a:gd name="T76" fmla="*/ 237 w 386"/>
                <a:gd name="T77" fmla="*/ 74 h 161"/>
                <a:gd name="T78" fmla="*/ 277 w 386"/>
                <a:gd name="T79" fmla="*/ 90 h 161"/>
                <a:gd name="T80" fmla="*/ 328 w 386"/>
                <a:gd name="T81" fmla="*/ 123 h 161"/>
                <a:gd name="T82" fmla="*/ 386 w 386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0" name="Freeform 471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3 w 386"/>
                <a:gd name="T31" fmla="*/ 36 h 161"/>
                <a:gd name="T32" fmla="*/ 76 w 386"/>
                <a:gd name="T33" fmla="*/ 22 h 161"/>
                <a:gd name="T34" fmla="*/ 105 w 386"/>
                <a:gd name="T35" fmla="*/ 62 h 161"/>
                <a:gd name="T36" fmla="*/ 108 w 386"/>
                <a:gd name="T37" fmla="*/ 54 h 161"/>
                <a:gd name="T38" fmla="*/ 104 w 386"/>
                <a:gd name="T39" fmla="*/ 41 h 161"/>
                <a:gd name="T40" fmla="*/ 105 w 386"/>
                <a:gd name="T41" fmla="*/ 25 h 161"/>
                <a:gd name="T42" fmla="*/ 119 w 386"/>
                <a:gd name="T43" fmla="*/ 10 h 161"/>
                <a:gd name="T44" fmla="*/ 131 w 386"/>
                <a:gd name="T45" fmla="*/ 10 h 161"/>
                <a:gd name="T46" fmla="*/ 142 w 386"/>
                <a:gd name="T47" fmla="*/ 20 h 161"/>
                <a:gd name="T48" fmla="*/ 145 w 386"/>
                <a:gd name="T49" fmla="*/ 32 h 161"/>
                <a:gd name="T50" fmla="*/ 154 w 386"/>
                <a:gd name="T51" fmla="*/ 30 h 161"/>
                <a:gd name="T52" fmla="*/ 171 w 386"/>
                <a:gd name="T53" fmla="*/ 31 h 161"/>
                <a:gd name="T54" fmla="*/ 171 w 386"/>
                <a:gd name="T55" fmla="*/ 24 h 161"/>
                <a:gd name="T56" fmla="*/ 175 w 386"/>
                <a:gd name="T57" fmla="*/ 20 h 161"/>
                <a:gd name="T58" fmla="*/ 179 w 386"/>
                <a:gd name="T59" fmla="*/ 4 h 161"/>
                <a:gd name="T60" fmla="*/ 189 w 386"/>
                <a:gd name="T61" fmla="*/ 0 h 161"/>
                <a:gd name="T62" fmla="*/ 199 w 386"/>
                <a:gd name="T63" fmla="*/ 4 h 161"/>
                <a:gd name="T64" fmla="*/ 201 w 386"/>
                <a:gd name="T65" fmla="*/ 9 h 161"/>
                <a:gd name="T66" fmla="*/ 207 w 386"/>
                <a:gd name="T67" fmla="*/ 11 h 161"/>
                <a:gd name="T68" fmla="*/ 227 w 386"/>
                <a:gd name="T69" fmla="*/ 29 h 161"/>
                <a:gd name="T70" fmla="*/ 235 w 386"/>
                <a:gd name="T71" fmla="*/ 49 h 161"/>
                <a:gd name="T72" fmla="*/ 231 w 386"/>
                <a:gd name="T73" fmla="*/ 64 h 161"/>
                <a:gd name="T74" fmla="*/ 216 w 386"/>
                <a:gd name="T75" fmla="*/ 70 h 161"/>
                <a:gd name="T76" fmla="*/ 220 w 386"/>
                <a:gd name="T77" fmla="*/ 75 h 161"/>
                <a:gd name="T78" fmla="*/ 231 w 386"/>
                <a:gd name="T79" fmla="*/ 74 h 161"/>
                <a:gd name="T80" fmla="*/ 237 w 386"/>
                <a:gd name="T81" fmla="*/ 74 h 161"/>
                <a:gd name="T82" fmla="*/ 277 w 386"/>
                <a:gd name="T83" fmla="*/ 90 h 161"/>
                <a:gd name="T84" fmla="*/ 328 w 386"/>
                <a:gd name="T85" fmla="*/ 123 h 161"/>
                <a:gd name="T86" fmla="*/ 386 w 386"/>
                <a:gd name="T8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1" name="Freeform 472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11 h 29"/>
                <a:gd name="T8" fmla="*/ 6 w 28"/>
                <a:gd name="T9" fmla="*/ 20 h 29"/>
                <a:gd name="T10" fmla="*/ 6 w 28"/>
                <a:gd name="T11" fmla="*/ 24 h 29"/>
                <a:gd name="T12" fmla="*/ 8 w 28"/>
                <a:gd name="T13" fmla="*/ 25 h 29"/>
                <a:gd name="T14" fmla="*/ 12 w 28"/>
                <a:gd name="T15" fmla="*/ 25 h 29"/>
                <a:gd name="T16" fmla="*/ 16 w 28"/>
                <a:gd name="T17" fmla="*/ 25 h 29"/>
                <a:gd name="T18" fmla="*/ 20 w 28"/>
                <a:gd name="T19" fmla="*/ 25 h 29"/>
                <a:gd name="T20" fmla="*/ 25 w 28"/>
                <a:gd name="T21" fmla="*/ 26 h 29"/>
                <a:gd name="T22" fmla="*/ 27 w 28"/>
                <a:gd name="T23" fmla="*/ 27 h 29"/>
                <a:gd name="T24" fmla="*/ 28 w 28"/>
                <a:gd name="T25" fmla="*/ 29 h 29"/>
                <a:gd name="T26" fmla="*/ 0 w 28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2" name="Freeform 473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3 h 29"/>
                <a:gd name="T8" fmla="*/ 5 w 28"/>
                <a:gd name="T9" fmla="*/ 11 h 29"/>
                <a:gd name="T10" fmla="*/ 6 w 28"/>
                <a:gd name="T11" fmla="*/ 20 h 29"/>
                <a:gd name="T12" fmla="*/ 6 w 28"/>
                <a:gd name="T13" fmla="*/ 20 h 29"/>
                <a:gd name="T14" fmla="*/ 6 w 28"/>
                <a:gd name="T15" fmla="*/ 24 h 29"/>
                <a:gd name="T16" fmla="*/ 8 w 28"/>
                <a:gd name="T17" fmla="*/ 25 h 29"/>
                <a:gd name="T18" fmla="*/ 12 w 28"/>
                <a:gd name="T19" fmla="*/ 25 h 29"/>
                <a:gd name="T20" fmla="*/ 16 w 28"/>
                <a:gd name="T21" fmla="*/ 25 h 29"/>
                <a:gd name="T22" fmla="*/ 16 w 28"/>
                <a:gd name="T23" fmla="*/ 25 h 29"/>
                <a:gd name="T24" fmla="*/ 20 w 28"/>
                <a:gd name="T25" fmla="*/ 25 h 29"/>
                <a:gd name="T26" fmla="*/ 25 w 28"/>
                <a:gd name="T27" fmla="*/ 26 h 29"/>
                <a:gd name="T28" fmla="*/ 25 w 28"/>
                <a:gd name="T29" fmla="*/ 26 h 29"/>
                <a:gd name="T30" fmla="*/ 27 w 28"/>
                <a:gd name="T31" fmla="*/ 27 h 29"/>
                <a:gd name="T32" fmla="*/ 28 w 28"/>
                <a:gd name="T33" fmla="*/ 29 h 29"/>
                <a:gd name="T34" fmla="*/ 0 w 28"/>
                <a:gd name="T35" fmla="*/ 0 h 29"/>
                <a:gd name="T36" fmla="*/ 0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3" name="Freeform 474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4" name="Freeform 475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  <a:gd name="T20" fmla="*/ 15 w 15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5" name="Freeform 476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6" name="Freeform 477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  <a:gd name="T18" fmla="*/ 9 w 14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7" name="Freeform 478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8" name="Freeform 479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89" name="Freeform 480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0" name="Freeform 481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  <a:gd name="T18" fmla="*/ 1 w 6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1" name="Freeform 482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2" name="Freeform 483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  <a:gd name="T14" fmla="*/ 5 w 10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3" name="Freeform 484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4" name="Freeform 485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  <a:gd name="T14" fmla="*/ 1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5" name="Freeform 486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6" name="Freeform 487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  <a:gd name="T14" fmla="*/ 13 w 1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7" name="Freeform 488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6 w 60"/>
                <a:gd name="T37" fmla="*/ 14 h 39"/>
                <a:gd name="T38" fmla="*/ 12 w 60"/>
                <a:gd name="T39" fmla="*/ 14 h 39"/>
                <a:gd name="T40" fmla="*/ 15 w 60"/>
                <a:gd name="T41" fmla="*/ 9 h 39"/>
                <a:gd name="T42" fmla="*/ 19 w 60"/>
                <a:gd name="T43" fmla="*/ 2 h 39"/>
                <a:gd name="T44" fmla="*/ 26 w 60"/>
                <a:gd name="T45" fmla="*/ 2 h 39"/>
                <a:gd name="T46" fmla="*/ 34 w 60"/>
                <a:gd name="T47" fmla="*/ 13 h 39"/>
                <a:gd name="T48" fmla="*/ 38 w 60"/>
                <a:gd name="T49" fmla="*/ 12 h 39"/>
                <a:gd name="T50" fmla="*/ 41 w 60"/>
                <a:gd name="T51" fmla="*/ 5 h 39"/>
                <a:gd name="T52" fmla="*/ 45 w 60"/>
                <a:gd name="T53" fmla="*/ 9 h 39"/>
                <a:gd name="T54" fmla="*/ 47 w 60"/>
                <a:gd name="T55" fmla="*/ 15 h 39"/>
                <a:gd name="T56" fmla="*/ 55 w 60"/>
                <a:gd name="T57" fmla="*/ 10 h 39"/>
                <a:gd name="T58" fmla="*/ 60 w 60"/>
                <a:gd name="T59" fmla="*/ 14 h 39"/>
                <a:gd name="T60" fmla="*/ 56 w 60"/>
                <a:gd name="T61" fmla="*/ 20 h 39"/>
                <a:gd name="T62" fmla="*/ 55 w 60"/>
                <a:gd name="T63" fmla="*/ 18 h 39"/>
                <a:gd name="T64" fmla="*/ 57 w 60"/>
                <a:gd name="T65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8" name="Freeform 489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5 w 60"/>
                <a:gd name="T37" fmla="*/ 17 h 39"/>
                <a:gd name="T38" fmla="*/ 9 w 60"/>
                <a:gd name="T39" fmla="*/ 14 h 39"/>
                <a:gd name="T40" fmla="*/ 17 w 60"/>
                <a:gd name="T41" fmla="*/ 14 h 39"/>
                <a:gd name="T42" fmla="*/ 16 w 60"/>
                <a:gd name="T43" fmla="*/ 5 h 39"/>
                <a:gd name="T44" fmla="*/ 22 w 60"/>
                <a:gd name="T45" fmla="*/ 0 h 39"/>
                <a:gd name="T46" fmla="*/ 29 w 60"/>
                <a:gd name="T47" fmla="*/ 5 h 39"/>
                <a:gd name="T48" fmla="*/ 36 w 60"/>
                <a:gd name="T49" fmla="*/ 14 h 39"/>
                <a:gd name="T50" fmla="*/ 40 w 60"/>
                <a:gd name="T51" fmla="*/ 7 h 39"/>
                <a:gd name="T52" fmla="*/ 45 w 60"/>
                <a:gd name="T53" fmla="*/ 5 h 39"/>
                <a:gd name="T54" fmla="*/ 45 w 60"/>
                <a:gd name="T55" fmla="*/ 13 h 39"/>
                <a:gd name="T56" fmla="*/ 50 w 60"/>
                <a:gd name="T57" fmla="*/ 13 h 39"/>
                <a:gd name="T58" fmla="*/ 58 w 60"/>
                <a:gd name="T59" fmla="*/ 10 h 39"/>
                <a:gd name="T60" fmla="*/ 60 w 60"/>
                <a:gd name="T61" fmla="*/ 18 h 39"/>
                <a:gd name="T62" fmla="*/ 55 w 60"/>
                <a:gd name="T63" fmla="*/ 20 h 39"/>
                <a:gd name="T64" fmla="*/ 57 w 60"/>
                <a:gd name="T65" fmla="*/ 15 h 39"/>
                <a:gd name="T66" fmla="*/ 57 w 60"/>
                <a:gd name="T6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399" name="Freeform 490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29 w 261"/>
                <a:gd name="T91" fmla="*/ 11 h 87"/>
                <a:gd name="T92" fmla="*/ 26 w 261"/>
                <a:gd name="T93" fmla="*/ 6 h 87"/>
                <a:gd name="T94" fmla="*/ 24 w 261"/>
                <a:gd name="T95" fmla="*/ 6 h 87"/>
                <a:gd name="T96" fmla="*/ 14 w 261"/>
                <a:gd name="T97" fmla="*/ 10 h 87"/>
                <a:gd name="T98" fmla="*/ 8 w 261"/>
                <a:gd name="T99" fmla="*/ 10 h 87"/>
                <a:gd name="T100" fmla="*/ 0 w 261"/>
                <a:gd name="T101" fmla="*/ 7 h 87"/>
                <a:gd name="T102" fmla="*/ 10 w 261"/>
                <a:gd name="T103" fmla="*/ 30 h 87"/>
                <a:gd name="T104" fmla="*/ 23 w 261"/>
                <a:gd name="T105" fmla="*/ 52 h 87"/>
                <a:gd name="T106" fmla="*/ 40 w 261"/>
                <a:gd name="T107" fmla="*/ 76 h 87"/>
                <a:gd name="T108" fmla="*/ 50 w 261"/>
                <a:gd name="T10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0" name="Freeform 491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30 w 261"/>
                <a:gd name="T91" fmla="*/ 13 h 87"/>
                <a:gd name="T92" fmla="*/ 29 w 261"/>
                <a:gd name="T93" fmla="*/ 11 h 87"/>
                <a:gd name="T94" fmla="*/ 26 w 261"/>
                <a:gd name="T95" fmla="*/ 6 h 87"/>
                <a:gd name="T96" fmla="*/ 24 w 261"/>
                <a:gd name="T97" fmla="*/ 6 h 87"/>
                <a:gd name="T98" fmla="*/ 14 w 261"/>
                <a:gd name="T99" fmla="*/ 10 h 87"/>
                <a:gd name="T100" fmla="*/ 8 w 261"/>
                <a:gd name="T101" fmla="*/ 10 h 87"/>
                <a:gd name="T102" fmla="*/ 0 w 261"/>
                <a:gd name="T103" fmla="*/ 7 h 87"/>
                <a:gd name="T104" fmla="*/ 10 w 261"/>
                <a:gd name="T105" fmla="*/ 30 h 87"/>
                <a:gd name="T106" fmla="*/ 23 w 261"/>
                <a:gd name="T107" fmla="*/ 52 h 87"/>
                <a:gd name="T108" fmla="*/ 40 w 261"/>
                <a:gd name="T109" fmla="*/ 76 h 87"/>
                <a:gd name="T110" fmla="*/ 50 w 261"/>
                <a:gd name="T1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1" name="Freeform 492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2" name="Freeform 493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  <a:gd name="T30" fmla="*/ 7 w 17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3" name="Freeform 494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4" name="Freeform 495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  <a:gd name="T88" fmla="*/ 58 w 58"/>
                <a:gd name="T8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lnTo>
                    <a:pt x="58" y="4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5" name="Freeform 496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6" name="Freeform 497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  <a:gd name="T16" fmla="*/ 4 w 6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7" name="Freeform 498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5 w 80"/>
                <a:gd name="T53" fmla="*/ 63 h 68"/>
                <a:gd name="T54" fmla="*/ 15 w 80"/>
                <a:gd name="T55" fmla="*/ 67 h 68"/>
                <a:gd name="T56" fmla="*/ 25 w 80"/>
                <a:gd name="T57" fmla="*/ 67 h 68"/>
                <a:gd name="T58" fmla="*/ 27 w 80"/>
                <a:gd name="T59" fmla="*/ 61 h 68"/>
                <a:gd name="T60" fmla="*/ 33 w 80"/>
                <a:gd name="T61" fmla="*/ 57 h 68"/>
                <a:gd name="T62" fmla="*/ 27 w 80"/>
                <a:gd name="T63" fmla="*/ 52 h 68"/>
                <a:gd name="T64" fmla="*/ 29 w 80"/>
                <a:gd name="T65" fmla="*/ 46 h 68"/>
                <a:gd name="T66" fmla="*/ 49 w 80"/>
                <a:gd name="T67" fmla="*/ 58 h 68"/>
                <a:gd name="T68" fmla="*/ 54 w 80"/>
                <a:gd name="T6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8" name="Freeform 499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4 w 80"/>
                <a:gd name="T53" fmla="*/ 56 h 68"/>
                <a:gd name="T54" fmla="*/ 12 w 80"/>
                <a:gd name="T55" fmla="*/ 63 h 68"/>
                <a:gd name="T56" fmla="*/ 22 w 80"/>
                <a:gd name="T57" fmla="*/ 68 h 68"/>
                <a:gd name="T58" fmla="*/ 28 w 80"/>
                <a:gd name="T59" fmla="*/ 63 h 68"/>
                <a:gd name="T60" fmla="*/ 29 w 80"/>
                <a:gd name="T61" fmla="*/ 59 h 68"/>
                <a:gd name="T62" fmla="*/ 32 w 80"/>
                <a:gd name="T63" fmla="*/ 54 h 68"/>
                <a:gd name="T64" fmla="*/ 27 w 80"/>
                <a:gd name="T65" fmla="*/ 51 h 68"/>
                <a:gd name="T66" fmla="*/ 34 w 80"/>
                <a:gd name="T67" fmla="*/ 47 h 68"/>
                <a:gd name="T68" fmla="*/ 50 w 80"/>
                <a:gd name="T69" fmla="*/ 56 h 68"/>
                <a:gd name="T70" fmla="*/ 54 w 80"/>
                <a:gd name="T71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09" name="Freeform 500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0" name="Freeform 501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1" name="Freeform 502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2" name="Freeform 503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3" name="Freeform 504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4" name="Freeform 505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5" name="Freeform 506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6" name="Freeform 507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7" name="Freeform 508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8" name="Freeform 509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19" name="Freeform 510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0" name="Freeform 511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1" name="Freeform 512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2" name="Freeform 513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3" name="Freeform 514"/>
            <p:cNvSpPr>
              <a:spLocks/>
            </p:cNvSpPr>
            <p:nvPr/>
          </p:nvSpPr>
          <p:spPr bwMode="auto">
            <a:xfrm>
              <a:off x="1323" y="2445"/>
              <a:ext cx="20" cy="17"/>
            </a:xfrm>
            <a:custGeom>
              <a:avLst/>
              <a:gdLst>
                <a:gd name="T0" fmla="*/ 0 w 80"/>
                <a:gd name="T1" fmla="*/ 2 h 70"/>
                <a:gd name="T2" fmla="*/ 6 w 80"/>
                <a:gd name="T3" fmla="*/ 0 h 70"/>
                <a:gd name="T4" fmla="*/ 14 w 80"/>
                <a:gd name="T5" fmla="*/ 0 h 70"/>
                <a:gd name="T6" fmla="*/ 26 w 80"/>
                <a:gd name="T7" fmla="*/ 0 h 70"/>
                <a:gd name="T8" fmla="*/ 39 w 80"/>
                <a:gd name="T9" fmla="*/ 3 h 70"/>
                <a:gd name="T10" fmla="*/ 50 w 80"/>
                <a:gd name="T11" fmla="*/ 5 h 70"/>
                <a:gd name="T12" fmla="*/ 60 w 80"/>
                <a:gd name="T13" fmla="*/ 10 h 70"/>
                <a:gd name="T14" fmla="*/ 68 w 80"/>
                <a:gd name="T15" fmla="*/ 15 h 70"/>
                <a:gd name="T16" fmla="*/ 75 w 80"/>
                <a:gd name="T17" fmla="*/ 22 h 70"/>
                <a:gd name="T18" fmla="*/ 77 w 80"/>
                <a:gd name="T19" fmla="*/ 25 h 70"/>
                <a:gd name="T20" fmla="*/ 78 w 80"/>
                <a:gd name="T21" fmla="*/ 29 h 70"/>
                <a:gd name="T22" fmla="*/ 80 w 80"/>
                <a:gd name="T23" fmla="*/ 33 h 70"/>
                <a:gd name="T24" fmla="*/ 80 w 80"/>
                <a:gd name="T25" fmla="*/ 36 h 70"/>
                <a:gd name="T26" fmla="*/ 80 w 80"/>
                <a:gd name="T27" fmla="*/ 41 h 70"/>
                <a:gd name="T28" fmla="*/ 77 w 80"/>
                <a:gd name="T29" fmla="*/ 46 h 70"/>
                <a:gd name="T30" fmla="*/ 75 w 80"/>
                <a:gd name="T31" fmla="*/ 51 h 70"/>
                <a:gd name="T32" fmla="*/ 71 w 80"/>
                <a:gd name="T33" fmla="*/ 56 h 70"/>
                <a:gd name="T34" fmla="*/ 66 w 80"/>
                <a:gd name="T35" fmla="*/ 60 h 70"/>
                <a:gd name="T36" fmla="*/ 60 w 80"/>
                <a:gd name="T37" fmla="*/ 64 h 70"/>
                <a:gd name="T38" fmla="*/ 53 w 80"/>
                <a:gd name="T39" fmla="*/ 68 h 70"/>
                <a:gd name="T40" fmla="*/ 46 w 80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0">
                  <a:moveTo>
                    <a:pt x="0" y="2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60" y="10"/>
                  </a:lnTo>
                  <a:lnTo>
                    <a:pt x="68" y="15"/>
                  </a:lnTo>
                  <a:lnTo>
                    <a:pt x="75" y="22"/>
                  </a:lnTo>
                  <a:lnTo>
                    <a:pt x="77" y="25"/>
                  </a:lnTo>
                  <a:lnTo>
                    <a:pt x="78" y="29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80" y="41"/>
                  </a:lnTo>
                  <a:lnTo>
                    <a:pt x="77" y="46"/>
                  </a:lnTo>
                  <a:lnTo>
                    <a:pt x="75" y="51"/>
                  </a:lnTo>
                  <a:lnTo>
                    <a:pt x="71" y="56"/>
                  </a:lnTo>
                  <a:lnTo>
                    <a:pt x="66" y="60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6" y="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4" name="Freeform 515"/>
            <p:cNvSpPr>
              <a:spLocks/>
            </p:cNvSpPr>
            <p:nvPr/>
          </p:nvSpPr>
          <p:spPr bwMode="auto">
            <a:xfrm>
              <a:off x="1324" y="2461"/>
              <a:ext cx="11" cy="3"/>
            </a:xfrm>
            <a:custGeom>
              <a:avLst/>
              <a:gdLst>
                <a:gd name="T0" fmla="*/ 0 w 47"/>
                <a:gd name="T1" fmla="*/ 10 h 10"/>
                <a:gd name="T2" fmla="*/ 3 w 47"/>
                <a:gd name="T3" fmla="*/ 8 h 10"/>
                <a:gd name="T4" fmla="*/ 5 w 47"/>
                <a:gd name="T5" fmla="*/ 5 h 10"/>
                <a:gd name="T6" fmla="*/ 9 w 47"/>
                <a:gd name="T7" fmla="*/ 3 h 10"/>
                <a:gd name="T8" fmla="*/ 14 w 47"/>
                <a:gd name="T9" fmla="*/ 2 h 10"/>
                <a:gd name="T10" fmla="*/ 25 w 47"/>
                <a:gd name="T11" fmla="*/ 0 h 10"/>
                <a:gd name="T12" fmla="*/ 38 w 47"/>
                <a:gd name="T13" fmla="*/ 0 h 10"/>
                <a:gd name="T14" fmla="*/ 43 w 47"/>
                <a:gd name="T15" fmla="*/ 2 h 10"/>
                <a:gd name="T16" fmla="*/ 47 w 47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7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5" name="Freeform 516"/>
            <p:cNvSpPr>
              <a:spLocks/>
            </p:cNvSpPr>
            <p:nvPr/>
          </p:nvSpPr>
          <p:spPr bwMode="auto">
            <a:xfrm>
              <a:off x="1323" y="2457"/>
              <a:ext cx="0" cy="6"/>
            </a:xfrm>
            <a:custGeom>
              <a:avLst/>
              <a:gdLst>
                <a:gd name="T0" fmla="*/ 1 w 1"/>
                <a:gd name="T1" fmla="*/ 26 h 26"/>
                <a:gd name="T2" fmla="*/ 0 w 1"/>
                <a:gd name="T3" fmla="*/ 14 h 26"/>
                <a:gd name="T4" fmla="*/ 0 w 1"/>
                <a:gd name="T5" fmla="*/ 1 h 26"/>
                <a:gd name="T6" fmla="*/ 0 w 1"/>
                <a:gd name="T7" fmla="*/ 1 h 26"/>
                <a:gd name="T8" fmla="*/ 0 w 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1" y="26"/>
                  </a:moveTo>
                  <a:lnTo>
                    <a:pt x="0" y="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6" name="Freeform 517"/>
            <p:cNvSpPr>
              <a:spLocks/>
            </p:cNvSpPr>
            <p:nvPr/>
          </p:nvSpPr>
          <p:spPr bwMode="auto">
            <a:xfrm>
              <a:off x="1326" y="2463"/>
              <a:ext cx="9" cy="5"/>
            </a:xfrm>
            <a:custGeom>
              <a:avLst/>
              <a:gdLst>
                <a:gd name="T0" fmla="*/ 0 w 39"/>
                <a:gd name="T1" fmla="*/ 2 h 20"/>
                <a:gd name="T2" fmla="*/ 3 w 39"/>
                <a:gd name="T3" fmla="*/ 20 h 20"/>
                <a:gd name="T4" fmla="*/ 39 w 39"/>
                <a:gd name="T5" fmla="*/ 15 h 20"/>
                <a:gd name="T6" fmla="*/ 36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lnTo>
                    <a:pt x="3" y="20"/>
                  </a:lnTo>
                  <a:lnTo>
                    <a:pt x="39" y="1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7" name="Line 518"/>
            <p:cNvSpPr>
              <a:spLocks noChangeShapeType="1"/>
            </p:cNvSpPr>
            <p:nvPr/>
          </p:nvSpPr>
          <p:spPr bwMode="auto">
            <a:xfrm flipV="1">
              <a:off x="1340" y="2439"/>
              <a:ext cx="7" cy="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8" name="Freeform 519"/>
            <p:cNvSpPr>
              <a:spLocks/>
            </p:cNvSpPr>
            <p:nvPr/>
          </p:nvSpPr>
          <p:spPr bwMode="auto">
            <a:xfrm>
              <a:off x="1323" y="2448"/>
              <a:ext cx="4" cy="10"/>
            </a:xfrm>
            <a:custGeom>
              <a:avLst/>
              <a:gdLst>
                <a:gd name="T0" fmla="*/ 16 w 16"/>
                <a:gd name="T1" fmla="*/ 1 h 41"/>
                <a:gd name="T2" fmla="*/ 11 w 16"/>
                <a:gd name="T3" fmla="*/ 0 h 41"/>
                <a:gd name="T4" fmla="*/ 0 w 16"/>
                <a:gd name="T5" fmla="*/ 35 h 41"/>
                <a:gd name="T6" fmla="*/ 15 w 1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16" y="1"/>
                  </a:moveTo>
                  <a:lnTo>
                    <a:pt x="11" y="0"/>
                  </a:lnTo>
                  <a:lnTo>
                    <a:pt x="0" y="35"/>
                  </a:lnTo>
                  <a:lnTo>
                    <a:pt x="15" y="4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29" name="Line 520"/>
            <p:cNvSpPr>
              <a:spLocks noChangeShapeType="1"/>
            </p:cNvSpPr>
            <p:nvPr/>
          </p:nvSpPr>
          <p:spPr bwMode="auto">
            <a:xfrm flipH="1">
              <a:off x="1325" y="244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0" name="Line 521"/>
            <p:cNvSpPr>
              <a:spLocks noChangeShapeType="1"/>
            </p:cNvSpPr>
            <p:nvPr/>
          </p:nvSpPr>
          <p:spPr bwMode="auto">
            <a:xfrm flipV="1">
              <a:off x="1322" y="245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1" name="Freeform 522"/>
            <p:cNvSpPr>
              <a:spLocks/>
            </p:cNvSpPr>
            <p:nvPr/>
          </p:nvSpPr>
          <p:spPr bwMode="auto">
            <a:xfrm>
              <a:off x="1307" y="2442"/>
              <a:ext cx="19" cy="4"/>
            </a:xfrm>
            <a:custGeom>
              <a:avLst/>
              <a:gdLst>
                <a:gd name="T0" fmla="*/ 75 w 75"/>
                <a:gd name="T1" fmla="*/ 16 h 16"/>
                <a:gd name="T2" fmla="*/ 50 w 75"/>
                <a:gd name="T3" fmla="*/ 8 h 16"/>
                <a:gd name="T4" fmla="*/ 0 w 7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">
                  <a:moveTo>
                    <a:pt x="75" y="16"/>
                  </a:moveTo>
                  <a:lnTo>
                    <a:pt x="5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2" name="Freeform 523"/>
            <p:cNvSpPr>
              <a:spLocks/>
            </p:cNvSpPr>
            <p:nvPr/>
          </p:nvSpPr>
          <p:spPr bwMode="auto">
            <a:xfrm>
              <a:off x="1325" y="2446"/>
              <a:ext cx="5" cy="13"/>
            </a:xfrm>
            <a:custGeom>
              <a:avLst/>
              <a:gdLst>
                <a:gd name="T0" fmla="*/ 4 w 20"/>
                <a:gd name="T1" fmla="*/ 2 h 50"/>
                <a:gd name="T2" fmla="*/ 7 w 20"/>
                <a:gd name="T3" fmla="*/ 1 h 50"/>
                <a:gd name="T4" fmla="*/ 9 w 20"/>
                <a:gd name="T5" fmla="*/ 0 h 50"/>
                <a:gd name="T6" fmla="*/ 12 w 20"/>
                <a:gd name="T7" fmla="*/ 0 h 50"/>
                <a:gd name="T8" fmla="*/ 13 w 20"/>
                <a:gd name="T9" fmla="*/ 2 h 50"/>
                <a:gd name="T10" fmla="*/ 15 w 20"/>
                <a:gd name="T11" fmla="*/ 4 h 50"/>
                <a:gd name="T12" fmla="*/ 17 w 20"/>
                <a:gd name="T13" fmla="*/ 7 h 50"/>
                <a:gd name="T14" fmla="*/ 19 w 20"/>
                <a:gd name="T15" fmla="*/ 15 h 50"/>
                <a:gd name="T16" fmla="*/ 20 w 20"/>
                <a:gd name="T17" fmla="*/ 25 h 50"/>
                <a:gd name="T18" fmla="*/ 19 w 20"/>
                <a:gd name="T19" fmla="*/ 35 h 50"/>
                <a:gd name="T20" fmla="*/ 17 w 20"/>
                <a:gd name="T21" fmla="*/ 42 h 50"/>
                <a:gd name="T22" fmla="*/ 15 w 20"/>
                <a:gd name="T23" fmla="*/ 46 h 50"/>
                <a:gd name="T24" fmla="*/ 13 w 20"/>
                <a:gd name="T25" fmla="*/ 48 h 50"/>
                <a:gd name="T26" fmla="*/ 12 w 20"/>
                <a:gd name="T27" fmla="*/ 50 h 50"/>
                <a:gd name="T28" fmla="*/ 9 w 20"/>
                <a:gd name="T29" fmla="*/ 50 h 50"/>
                <a:gd name="T30" fmla="*/ 7 w 20"/>
                <a:gd name="T31" fmla="*/ 50 h 50"/>
                <a:gd name="T32" fmla="*/ 4 w 20"/>
                <a:gd name="T33" fmla="*/ 48 h 50"/>
                <a:gd name="T34" fmla="*/ 3 w 20"/>
                <a:gd name="T35" fmla="*/ 46 h 50"/>
                <a:gd name="T36" fmla="*/ 0 w 20"/>
                <a:gd name="T3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0">
                  <a:moveTo>
                    <a:pt x="4" y="2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9" y="15"/>
                  </a:lnTo>
                  <a:lnTo>
                    <a:pt x="20" y="25"/>
                  </a:lnTo>
                  <a:lnTo>
                    <a:pt x="19" y="35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3" name="Freeform 524"/>
            <p:cNvSpPr>
              <a:spLocks/>
            </p:cNvSpPr>
            <p:nvPr/>
          </p:nvSpPr>
          <p:spPr bwMode="auto">
            <a:xfrm>
              <a:off x="1326" y="2448"/>
              <a:ext cx="3" cy="10"/>
            </a:xfrm>
            <a:custGeom>
              <a:avLst/>
              <a:gdLst>
                <a:gd name="T0" fmla="*/ 0 w 8"/>
                <a:gd name="T1" fmla="*/ 1 h 41"/>
                <a:gd name="T2" fmla="*/ 1 w 8"/>
                <a:gd name="T3" fmla="*/ 1 h 41"/>
                <a:gd name="T4" fmla="*/ 1 w 8"/>
                <a:gd name="T5" fmla="*/ 0 h 41"/>
                <a:gd name="T6" fmla="*/ 5 w 8"/>
                <a:gd name="T7" fmla="*/ 3 h 41"/>
                <a:gd name="T8" fmla="*/ 7 w 8"/>
                <a:gd name="T9" fmla="*/ 6 h 41"/>
                <a:gd name="T10" fmla="*/ 8 w 8"/>
                <a:gd name="T11" fmla="*/ 12 h 41"/>
                <a:gd name="T12" fmla="*/ 8 w 8"/>
                <a:gd name="T13" fmla="*/ 20 h 41"/>
                <a:gd name="T14" fmla="*/ 8 w 8"/>
                <a:gd name="T15" fmla="*/ 29 h 41"/>
                <a:gd name="T16" fmla="*/ 7 w 8"/>
                <a:gd name="T17" fmla="*/ 35 h 41"/>
                <a:gd name="T18" fmla="*/ 5 w 8"/>
                <a:gd name="T19" fmla="*/ 39 h 41"/>
                <a:gd name="T20" fmla="*/ 1 w 8"/>
                <a:gd name="T21" fmla="*/ 41 h 41"/>
                <a:gd name="T22" fmla="*/ 1 w 8"/>
                <a:gd name="T23" fmla="*/ 41 h 41"/>
                <a:gd name="T24" fmla="*/ 0 w 8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7" y="6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9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4" name="Freeform 525"/>
            <p:cNvSpPr>
              <a:spLocks/>
            </p:cNvSpPr>
            <p:nvPr/>
          </p:nvSpPr>
          <p:spPr bwMode="auto">
            <a:xfrm>
              <a:off x="1324" y="2442"/>
              <a:ext cx="2" cy="4"/>
            </a:xfrm>
            <a:custGeom>
              <a:avLst/>
              <a:gdLst>
                <a:gd name="T0" fmla="*/ 0 w 10"/>
                <a:gd name="T1" fmla="*/ 13 h 13"/>
                <a:gd name="T2" fmla="*/ 2 w 10"/>
                <a:gd name="T3" fmla="*/ 7 h 13"/>
                <a:gd name="T4" fmla="*/ 5 w 10"/>
                <a:gd name="T5" fmla="*/ 3 h 13"/>
                <a:gd name="T6" fmla="*/ 7 w 10"/>
                <a:gd name="T7" fmla="*/ 1 h 13"/>
                <a:gd name="T8" fmla="*/ 10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2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5" name="Freeform 526"/>
            <p:cNvSpPr>
              <a:spLocks/>
            </p:cNvSpPr>
            <p:nvPr/>
          </p:nvSpPr>
          <p:spPr bwMode="auto">
            <a:xfrm>
              <a:off x="1279" y="2467"/>
              <a:ext cx="42" cy="7"/>
            </a:xfrm>
            <a:custGeom>
              <a:avLst/>
              <a:gdLst>
                <a:gd name="T0" fmla="*/ 167 w 169"/>
                <a:gd name="T1" fmla="*/ 0 h 30"/>
                <a:gd name="T2" fmla="*/ 169 w 169"/>
                <a:gd name="T3" fmla="*/ 6 h 30"/>
                <a:gd name="T4" fmla="*/ 169 w 169"/>
                <a:gd name="T5" fmla="*/ 26 h 30"/>
                <a:gd name="T6" fmla="*/ 51 w 169"/>
                <a:gd name="T7" fmla="*/ 30 h 30"/>
                <a:gd name="T8" fmla="*/ 51 w 169"/>
                <a:gd name="T9" fmla="*/ 15 h 30"/>
                <a:gd name="T10" fmla="*/ 0 w 169"/>
                <a:gd name="T1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0">
                  <a:moveTo>
                    <a:pt x="167" y="0"/>
                  </a:moveTo>
                  <a:lnTo>
                    <a:pt x="169" y="6"/>
                  </a:lnTo>
                  <a:lnTo>
                    <a:pt x="169" y="26"/>
                  </a:lnTo>
                  <a:lnTo>
                    <a:pt x="51" y="30"/>
                  </a:lnTo>
                  <a:lnTo>
                    <a:pt x="51" y="15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6" name="Freeform 527"/>
            <p:cNvSpPr>
              <a:spLocks/>
            </p:cNvSpPr>
            <p:nvPr/>
          </p:nvSpPr>
          <p:spPr bwMode="auto">
            <a:xfrm>
              <a:off x="1278" y="2458"/>
              <a:ext cx="2" cy="13"/>
            </a:xfrm>
            <a:custGeom>
              <a:avLst/>
              <a:gdLst>
                <a:gd name="T0" fmla="*/ 6 w 9"/>
                <a:gd name="T1" fmla="*/ 0 h 50"/>
                <a:gd name="T2" fmla="*/ 4 w 9"/>
                <a:gd name="T3" fmla="*/ 4 h 50"/>
                <a:gd name="T4" fmla="*/ 1 w 9"/>
                <a:gd name="T5" fmla="*/ 9 h 50"/>
                <a:gd name="T6" fmla="*/ 0 w 9"/>
                <a:gd name="T7" fmla="*/ 16 h 50"/>
                <a:gd name="T8" fmla="*/ 0 w 9"/>
                <a:gd name="T9" fmla="*/ 25 h 50"/>
                <a:gd name="T10" fmla="*/ 0 w 9"/>
                <a:gd name="T11" fmla="*/ 35 h 50"/>
                <a:gd name="T12" fmla="*/ 3 w 9"/>
                <a:gd name="T13" fmla="*/ 43 h 50"/>
                <a:gd name="T14" fmla="*/ 4 w 9"/>
                <a:gd name="T15" fmla="*/ 46 h 50"/>
                <a:gd name="T16" fmla="*/ 5 w 9"/>
                <a:gd name="T17" fmla="*/ 49 h 50"/>
                <a:gd name="T18" fmla="*/ 6 w 9"/>
                <a:gd name="T19" fmla="*/ 50 h 50"/>
                <a:gd name="T20" fmla="*/ 9 w 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0">
                  <a:moveTo>
                    <a:pt x="6" y="0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9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7" name="Line 528"/>
            <p:cNvSpPr>
              <a:spLocks noChangeShapeType="1"/>
            </p:cNvSpPr>
            <p:nvPr/>
          </p:nvSpPr>
          <p:spPr bwMode="auto">
            <a:xfrm flipV="1">
              <a:off x="1279" y="2455"/>
              <a:ext cx="11" cy="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8" name="Line 529"/>
            <p:cNvSpPr>
              <a:spLocks noChangeShapeType="1"/>
            </p:cNvSpPr>
            <p:nvPr/>
          </p:nvSpPr>
          <p:spPr bwMode="auto">
            <a:xfrm flipV="1">
              <a:off x="1318" y="2442"/>
              <a:ext cx="5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39" name="Freeform 530"/>
            <p:cNvSpPr>
              <a:spLocks/>
            </p:cNvSpPr>
            <p:nvPr/>
          </p:nvSpPr>
          <p:spPr bwMode="auto">
            <a:xfrm>
              <a:off x="1322" y="2442"/>
              <a:ext cx="3" cy="3"/>
            </a:xfrm>
            <a:custGeom>
              <a:avLst/>
              <a:gdLst>
                <a:gd name="T0" fmla="*/ 0 w 12"/>
                <a:gd name="T1" fmla="*/ 11 h 11"/>
                <a:gd name="T2" fmla="*/ 1 w 12"/>
                <a:gd name="T3" fmla="*/ 6 h 11"/>
                <a:gd name="T4" fmla="*/ 4 w 12"/>
                <a:gd name="T5" fmla="*/ 2 h 11"/>
                <a:gd name="T6" fmla="*/ 5 w 12"/>
                <a:gd name="T7" fmla="*/ 0 h 11"/>
                <a:gd name="T8" fmla="*/ 7 w 12"/>
                <a:gd name="T9" fmla="*/ 0 h 11"/>
                <a:gd name="T10" fmla="*/ 10 w 12"/>
                <a:gd name="T11" fmla="*/ 1 h 11"/>
                <a:gd name="T12" fmla="*/ 12 w 12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0" name="Line 531"/>
            <p:cNvSpPr>
              <a:spLocks noChangeShapeType="1"/>
            </p:cNvSpPr>
            <p:nvPr/>
          </p:nvSpPr>
          <p:spPr bwMode="auto">
            <a:xfrm>
              <a:off x="1300" y="2474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1" name="Line 532"/>
            <p:cNvSpPr>
              <a:spLocks noChangeShapeType="1"/>
            </p:cNvSpPr>
            <p:nvPr/>
          </p:nvSpPr>
          <p:spPr bwMode="auto">
            <a:xfrm>
              <a:off x="1316" y="2473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2" name="Line 533"/>
            <p:cNvSpPr>
              <a:spLocks noChangeShapeType="1"/>
            </p:cNvSpPr>
            <p:nvPr/>
          </p:nvSpPr>
          <p:spPr bwMode="auto">
            <a:xfrm flipV="1">
              <a:off x="1300" y="2489"/>
              <a:ext cx="15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3" name="Line 534"/>
            <p:cNvSpPr>
              <a:spLocks noChangeShapeType="1"/>
            </p:cNvSpPr>
            <p:nvPr/>
          </p:nvSpPr>
          <p:spPr bwMode="auto">
            <a:xfrm flipV="1">
              <a:off x="1300" y="2486"/>
              <a:ext cx="15" cy="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4" name="Freeform 535"/>
            <p:cNvSpPr>
              <a:spLocks/>
            </p:cNvSpPr>
            <p:nvPr/>
          </p:nvSpPr>
          <p:spPr bwMode="auto">
            <a:xfrm>
              <a:off x="1320" y="2458"/>
              <a:ext cx="2" cy="10"/>
            </a:xfrm>
            <a:custGeom>
              <a:avLst/>
              <a:gdLst>
                <a:gd name="T0" fmla="*/ 7 w 7"/>
                <a:gd name="T1" fmla="*/ 42 h 42"/>
                <a:gd name="T2" fmla="*/ 5 w 7"/>
                <a:gd name="T3" fmla="*/ 35 h 42"/>
                <a:gd name="T4" fmla="*/ 2 w 7"/>
                <a:gd name="T5" fmla="*/ 25 h 42"/>
                <a:gd name="T6" fmla="*/ 0 w 7"/>
                <a:gd name="T7" fmla="*/ 13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42"/>
                  </a:moveTo>
                  <a:lnTo>
                    <a:pt x="5" y="35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5" name="Freeform 536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6" name="Freeform 537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7" name="Freeform 538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8" name="Freeform 539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49" name="Freeform 540"/>
            <p:cNvSpPr>
              <a:spLocks/>
            </p:cNvSpPr>
            <p:nvPr/>
          </p:nvSpPr>
          <p:spPr bwMode="auto">
            <a:xfrm>
              <a:off x="1331" y="2473"/>
              <a:ext cx="22" cy="105"/>
            </a:xfrm>
            <a:custGeom>
              <a:avLst/>
              <a:gdLst>
                <a:gd name="T0" fmla="*/ 89 w 89"/>
                <a:gd name="T1" fmla="*/ 420 h 420"/>
                <a:gd name="T2" fmla="*/ 3 w 89"/>
                <a:gd name="T3" fmla="*/ 60 h 420"/>
                <a:gd name="T4" fmla="*/ 0 w 89"/>
                <a:gd name="T5" fmla="*/ 48 h 420"/>
                <a:gd name="T6" fmla="*/ 0 w 89"/>
                <a:gd name="T7" fmla="*/ 38 h 420"/>
                <a:gd name="T8" fmla="*/ 2 w 89"/>
                <a:gd name="T9" fmla="*/ 27 h 420"/>
                <a:gd name="T10" fmla="*/ 4 w 89"/>
                <a:gd name="T11" fmla="*/ 18 h 420"/>
                <a:gd name="T12" fmla="*/ 7 w 89"/>
                <a:gd name="T13" fmla="*/ 10 h 420"/>
                <a:gd name="T14" fmla="*/ 9 w 89"/>
                <a:gd name="T15" fmla="*/ 6 h 420"/>
                <a:gd name="T16" fmla="*/ 12 w 89"/>
                <a:gd name="T17" fmla="*/ 4 h 420"/>
                <a:gd name="T18" fmla="*/ 15 w 89"/>
                <a:gd name="T19" fmla="*/ 4 h 420"/>
                <a:gd name="T20" fmla="*/ 26 w 89"/>
                <a:gd name="T2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20">
                  <a:moveTo>
                    <a:pt x="89" y="420"/>
                  </a:moveTo>
                  <a:lnTo>
                    <a:pt x="3" y="60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0" name="Freeform 541"/>
            <p:cNvSpPr>
              <a:spLocks/>
            </p:cNvSpPr>
            <p:nvPr/>
          </p:nvSpPr>
          <p:spPr bwMode="auto">
            <a:xfrm>
              <a:off x="1331" y="2356"/>
              <a:ext cx="64" cy="86"/>
            </a:xfrm>
            <a:custGeom>
              <a:avLst/>
              <a:gdLst>
                <a:gd name="T0" fmla="*/ 0 w 256"/>
                <a:gd name="T1" fmla="*/ 347 h 347"/>
                <a:gd name="T2" fmla="*/ 30 w 256"/>
                <a:gd name="T3" fmla="*/ 312 h 347"/>
                <a:gd name="T4" fmla="*/ 41 w 256"/>
                <a:gd name="T5" fmla="*/ 281 h 347"/>
                <a:gd name="T6" fmla="*/ 256 w 256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47">
                  <a:moveTo>
                    <a:pt x="0" y="347"/>
                  </a:moveTo>
                  <a:lnTo>
                    <a:pt x="30" y="312"/>
                  </a:lnTo>
                  <a:lnTo>
                    <a:pt x="41" y="281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1" name="Freeform 542"/>
            <p:cNvSpPr>
              <a:spLocks/>
            </p:cNvSpPr>
            <p:nvPr/>
          </p:nvSpPr>
          <p:spPr bwMode="auto">
            <a:xfrm>
              <a:off x="1347" y="2360"/>
              <a:ext cx="51" cy="79"/>
            </a:xfrm>
            <a:custGeom>
              <a:avLst/>
              <a:gdLst>
                <a:gd name="T0" fmla="*/ 0 w 205"/>
                <a:gd name="T1" fmla="*/ 317 h 317"/>
                <a:gd name="T2" fmla="*/ 88 w 205"/>
                <a:gd name="T3" fmla="*/ 182 h 317"/>
                <a:gd name="T4" fmla="*/ 205 w 205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17">
                  <a:moveTo>
                    <a:pt x="0" y="317"/>
                  </a:moveTo>
                  <a:lnTo>
                    <a:pt x="88" y="182"/>
                  </a:lnTo>
                  <a:lnTo>
                    <a:pt x="20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2" name="Freeform 543"/>
            <p:cNvSpPr>
              <a:spLocks/>
            </p:cNvSpPr>
            <p:nvPr/>
          </p:nvSpPr>
          <p:spPr bwMode="auto">
            <a:xfrm>
              <a:off x="1333" y="2359"/>
              <a:ext cx="65" cy="83"/>
            </a:xfrm>
            <a:custGeom>
              <a:avLst/>
              <a:gdLst>
                <a:gd name="T0" fmla="*/ 259 w 259"/>
                <a:gd name="T1" fmla="*/ 0 h 333"/>
                <a:gd name="T2" fmla="*/ 49 w 259"/>
                <a:gd name="T3" fmla="*/ 311 h 333"/>
                <a:gd name="T4" fmla="*/ 44 w 259"/>
                <a:gd name="T5" fmla="*/ 316 h 333"/>
                <a:gd name="T6" fmla="*/ 36 w 259"/>
                <a:gd name="T7" fmla="*/ 321 h 333"/>
                <a:gd name="T8" fmla="*/ 29 w 259"/>
                <a:gd name="T9" fmla="*/ 326 h 333"/>
                <a:gd name="T10" fmla="*/ 21 w 259"/>
                <a:gd name="T11" fmla="*/ 333 h 333"/>
                <a:gd name="T12" fmla="*/ 19 w 259"/>
                <a:gd name="T13" fmla="*/ 333 h 333"/>
                <a:gd name="T14" fmla="*/ 16 w 259"/>
                <a:gd name="T15" fmla="*/ 333 h 333"/>
                <a:gd name="T16" fmla="*/ 12 w 259"/>
                <a:gd name="T17" fmla="*/ 333 h 333"/>
                <a:gd name="T18" fmla="*/ 10 w 259"/>
                <a:gd name="T19" fmla="*/ 330 h 333"/>
                <a:gd name="T20" fmla="*/ 4 w 259"/>
                <a:gd name="T21" fmla="*/ 326 h 333"/>
                <a:gd name="T22" fmla="*/ 0 w 259"/>
                <a:gd name="T23" fmla="*/ 32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333">
                  <a:moveTo>
                    <a:pt x="259" y="0"/>
                  </a:moveTo>
                  <a:lnTo>
                    <a:pt x="49" y="311"/>
                  </a:lnTo>
                  <a:lnTo>
                    <a:pt x="44" y="316"/>
                  </a:lnTo>
                  <a:lnTo>
                    <a:pt x="36" y="321"/>
                  </a:lnTo>
                  <a:lnTo>
                    <a:pt x="29" y="326"/>
                  </a:lnTo>
                  <a:lnTo>
                    <a:pt x="21" y="333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2" y="333"/>
                  </a:lnTo>
                  <a:lnTo>
                    <a:pt x="10" y="330"/>
                  </a:lnTo>
                  <a:lnTo>
                    <a:pt x="4" y="326"/>
                  </a:lnTo>
                  <a:lnTo>
                    <a:pt x="0" y="3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3" name="Freeform 544"/>
            <p:cNvSpPr>
              <a:spLocks/>
            </p:cNvSpPr>
            <p:nvPr/>
          </p:nvSpPr>
          <p:spPr bwMode="auto">
            <a:xfrm>
              <a:off x="1220" y="2435"/>
              <a:ext cx="102" cy="23"/>
            </a:xfrm>
            <a:custGeom>
              <a:avLst/>
              <a:gdLst>
                <a:gd name="T0" fmla="*/ 409 w 409"/>
                <a:gd name="T1" fmla="*/ 94 h 94"/>
                <a:gd name="T2" fmla="*/ 389 w 409"/>
                <a:gd name="T3" fmla="*/ 88 h 94"/>
                <a:gd name="T4" fmla="*/ 358 w 409"/>
                <a:gd name="T5" fmla="*/ 78 h 94"/>
                <a:gd name="T6" fmla="*/ 351 w 409"/>
                <a:gd name="T7" fmla="*/ 78 h 94"/>
                <a:gd name="T8" fmla="*/ 343 w 409"/>
                <a:gd name="T9" fmla="*/ 79 h 94"/>
                <a:gd name="T10" fmla="*/ 334 w 409"/>
                <a:gd name="T11" fmla="*/ 80 h 94"/>
                <a:gd name="T12" fmla="*/ 327 w 409"/>
                <a:gd name="T13" fmla="*/ 83 h 94"/>
                <a:gd name="T14" fmla="*/ 319 w 409"/>
                <a:gd name="T15" fmla="*/ 84 h 94"/>
                <a:gd name="T16" fmla="*/ 311 w 409"/>
                <a:gd name="T17" fmla="*/ 86 h 94"/>
                <a:gd name="T18" fmla="*/ 303 w 409"/>
                <a:gd name="T19" fmla="*/ 86 h 94"/>
                <a:gd name="T20" fmla="*/ 297 w 409"/>
                <a:gd name="T21" fmla="*/ 85 h 94"/>
                <a:gd name="T22" fmla="*/ 0 w 409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94">
                  <a:moveTo>
                    <a:pt x="409" y="94"/>
                  </a:moveTo>
                  <a:lnTo>
                    <a:pt x="389" y="88"/>
                  </a:lnTo>
                  <a:lnTo>
                    <a:pt x="358" y="78"/>
                  </a:lnTo>
                  <a:lnTo>
                    <a:pt x="351" y="78"/>
                  </a:lnTo>
                  <a:lnTo>
                    <a:pt x="343" y="79"/>
                  </a:lnTo>
                  <a:lnTo>
                    <a:pt x="334" y="80"/>
                  </a:lnTo>
                  <a:lnTo>
                    <a:pt x="327" y="83"/>
                  </a:lnTo>
                  <a:lnTo>
                    <a:pt x="319" y="84"/>
                  </a:lnTo>
                  <a:lnTo>
                    <a:pt x="311" y="86"/>
                  </a:lnTo>
                  <a:lnTo>
                    <a:pt x="303" y="86"/>
                  </a:lnTo>
                  <a:lnTo>
                    <a:pt x="297" y="8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4" name="Freeform 545"/>
            <p:cNvSpPr>
              <a:spLocks/>
            </p:cNvSpPr>
            <p:nvPr/>
          </p:nvSpPr>
          <p:spPr bwMode="auto">
            <a:xfrm>
              <a:off x="1222" y="2429"/>
              <a:ext cx="85" cy="14"/>
            </a:xfrm>
            <a:custGeom>
              <a:avLst/>
              <a:gdLst>
                <a:gd name="T0" fmla="*/ 343 w 343"/>
                <a:gd name="T1" fmla="*/ 54 h 54"/>
                <a:gd name="T2" fmla="*/ 197 w 343"/>
                <a:gd name="T3" fmla="*/ 30 h 54"/>
                <a:gd name="T4" fmla="*/ 0 w 34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54">
                  <a:moveTo>
                    <a:pt x="343" y="54"/>
                  </a:moveTo>
                  <a:lnTo>
                    <a:pt x="197" y="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5" name="Freeform 546"/>
            <p:cNvSpPr>
              <a:spLocks/>
            </p:cNvSpPr>
            <p:nvPr/>
          </p:nvSpPr>
          <p:spPr bwMode="auto">
            <a:xfrm>
              <a:off x="1221" y="2430"/>
              <a:ext cx="96" cy="26"/>
            </a:xfrm>
            <a:custGeom>
              <a:avLst/>
              <a:gdLst>
                <a:gd name="T0" fmla="*/ 0 w 382"/>
                <a:gd name="T1" fmla="*/ 0 h 106"/>
                <a:gd name="T2" fmla="*/ 340 w 382"/>
                <a:gd name="T3" fmla="*/ 60 h 106"/>
                <a:gd name="T4" fmla="*/ 350 w 382"/>
                <a:gd name="T5" fmla="*/ 63 h 106"/>
                <a:gd name="T6" fmla="*/ 358 w 382"/>
                <a:gd name="T7" fmla="*/ 67 h 106"/>
                <a:gd name="T8" fmla="*/ 367 w 382"/>
                <a:gd name="T9" fmla="*/ 73 h 106"/>
                <a:gd name="T10" fmla="*/ 373 w 382"/>
                <a:gd name="T11" fmla="*/ 78 h 106"/>
                <a:gd name="T12" fmla="*/ 379 w 382"/>
                <a:gd name="T13" fmla="*/ 84 h 106"/>
                <a:gd name="T14" fmla="*/ 382 w 382"/>
                <a:gd name="T15" fmla="*/ 88 h 106"/>
                <a:gd name="T16" fmla="*/ 382 w 382"/>
                <a:gd name="T17" fmla="*/ 90 h 106"/>
                <a:gd name="T18" fmla="*/ 382 w 382"/>
                <a:gd name="T19" fmla="*/ 94 h 106"/>
                <a:gd name="T20" fmla="*/ 379 w 382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106">
                  <a:moveTo>
                    <a:pt x="0" y="0"/>
                  </a:moveTo>
                  <a:lnTo>
                    <a:pt x="340" y="60"/>
                  </a:lnTo>
                  <a:lnTo>
                    <a:pt x="350" y="63"/>
                  </a:lnTo>
                  <a:lnTo>
                    <a:pt x="358" y="67"/>
                  </a:lnTo>
                  <a:lnTo>
                    <a:pt x="367" y="73"/>
                  </a:lnTo>
                  <a:lnTo>
                    <a:pt x="373" y="78"/>
                  </a:lnTo>
                  <a:lnTo>
                    <a:pt x="379" y="84"/>
                  </a:lnTo>
                  <a:lnTo>
                    <a:pt x="382" y="88"/>
                  </a:lnTo>
                  <a:lnTo>
                    <a:pt x="382" y="90"/>
                  </a:lnTo>
                  <a:lnTo>
                    <a:pt x="382" y="94"/>
                  </a:lnTo>
                  <a:lnTo>
                    <a:pt x="379" y="10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6" name="Line 547"/>
            <p:cNvSpPr>
              <a:spLocks noChangeShapeType="1"/>
            </p:cNvSpPr>
            <p:nvPr/>
          </p:nvSpPr>
          <p:spPr bwMode="auto">
            <a:xfrm flipV="1">
              <a:off x="1298" y="2489"/>
              <a:ext cx="2" cy="2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7" name="Line 548"/>
            <p:cNvSpPr>
              <a:spLocks noChangeShapeType="1"/>
            </p:cNvSpPr>
            <p:nvPr/>
          </p:nvSpPr>
          <p:spPr bwMode="auto">
            <a:xfrm flipH="1" flipV="1">
              <a:off x="1315" y="2489"/>
              <a:ext cx="3" cy="2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8" name="Freeform 549"/>
            <p:cNvSpPr>
              <a:spLocks/>
            </p:cNvSpPr>
            <p:nvPr/>
          </p:nvSpPr>
          <p:spPr bwMode="auto">
            <a:xfrm>
              <a:off x="1220" y="2430"/>
              <a:ext cx="2" cy="5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14 h 20"/>
                <a:gd name="T4" fmla="*/ 1 w 8"/>
                <a:gd name="T5" fmla="*/ 8 h 20"/>
                <a:gd name="T6" fmla="*/ 4 w 8"/>
                <a:gd name="T7" fmla="*/ 3 h 20"/>
                <a:gd name="T8" fmla="*/ 8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59" name="Freeform 550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0" name="Freeform 551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1" name="Freeform 552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2" name="Freeform 553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</p:grpSp>
      <p:sp>
        <p:nvSpPr>
          <p:cNvPr id="463" name="Rectangle 554"/>
          <p:cNvSpPr>
            <a:spLocks noChangeArrowheads="1"/>
          </p:cNvSpPr>
          <p:nvPr/>
        </p:nvSpPr>
        <p:spPr bwMode="auto">
          <a:xfrm>
            <a:off x="5988690" y="3738563"/>
            <a:ext cx="365125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1800">
              <a:solidFill>
                <a:srgbClr val="102E37"/>
              </a:solidFill>
            </a:endParaRPr>
          </a:p>
        </p:txBody>
      </p:sp>
      <p:sp>
        <p:nvSpPr>
          <p:cNvPr id="464" name="Rectangle 555"/>
          <p:cNvSpPr>
            <a:spLocks noChangeArrowheads="1"/>
          </p:cNvSpPr>
          <p:nvPr/>
        </p:nvSpPr>
        <p:spPr bwMode="auto">
          <a:xfrm>
            <a:off x="1025524" y="1556792"/>
            <a:ext cx="7866955" cy="66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6213" indent="-176213" eaLnBrk="1" hangingPunct="1"/>
            <a:r>
              <a:rPr lang="en-US" sz="2000" b="1" dirty="0">
                <a:solidFill>
                  <a:srgbClr val="008BAF"/>
                </a:solidFill>
                <a:ea typeface="ＭＳ Ｐゴシック" pitchFamily="34" charset="-128"/>
              </a:rPr>
              <a:t>New paradigm: </a:t>
            </a:r>
            <a:r>
              <a:rPr lang="en-US" sz="2000" b="1" dirty="0">
                <a:solidFill>
                  <a:srgbClr val="008BAF"/>
                </a:solidFill>
                <a:ea typeface="ＭＳ Ｐゴシック" pitchFamily="34" charset="-128"/>
                <a:sym typeface="Wingdings" pitchFamily="2" charset="2"/>
              </a:rPr>
              <a:t> 	</a:t>
            </a:r>
            <a:r>
              <a:rPr lang="en-US" sz="2000" b="1" dirty="0" smtClean="0">
                <a:solidFill>
                  <a:srgbClr val="008BAF"/>
                </a:solidFill>
                <a:ea typeface="ＭＳ Ｐゴシック" pitchFamily="34" charset="-128"/>
                <a:sym typeface="Wingdings" pitchFamily="2" charset="2"/>
              </a:rPr>
              <a:t>More load </a:t>
            </a:r>
            <a:r>
              <a:rPr lang="en-US" sz="2000" b="1" dirty="0">
                <a:solidFill>
                  <a:srgbClr val="008BAF"/>
                </a:solidFill>
                <a:ea typeface="ＭＳ Ｐゴシック" pitchFamily="34" charset="-128"/>
                <a:sym typeface="Wingdings" pitchFamily="2" charset="2"/>
              </a:rPr>
              <a:t>must follow production. </a:t>
            </a:r>
          </a:p>
          <a:p>
            <a:pPr marL="176213" indent="-176213" eaLnBrk="1" hangingPunct="1"/>
            <a:r>
              <a:rPr lang="en-US" sz="2000" b="1" dirty="0">
                <a:solidFill>
                  <a:srgbClr val="008BAF"/>
                </a:solidFill>
                <a:ea typeface="ＭＳ Ｐゴシック" pitchFamily="34" charset="-128"/>
                <a:sym typeface="Wingdings" pitchFamily="2" charset="2"/>
              </a:rPr>
              <a:t>				Not just locally, but cross boarder</a:t>
            </a:r>
            <a:endParaRPr lang="en-US" sz="2000" b="1" dirty="0">
              <a:solidFill>
                <a:srgbClr val="008BAF"/>
              </a:solidFill>
              <a:ea typeface="ＭＳ Ｐゴシック" pitchFamily="34" charset="-128"/>
            </a:endParaRPr>
          </a:p>
        </p:txBody>
      </p:sp>
      <p:sp>
        <p:nvSpPr>
          <p:cNvPr id="465" name="Tekstboks 464"/>
          <p:cNvSpPr txBox="1"/>
          <p:nvPr/>
        </p:nvSpPr>
        <p:spPr>
          <a:xfrm>
            <a:off x="1025524" y="5301208"/>
            <a:ext cx="75069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* Local </a:t>
            </a:r>
            <a:r>
              <a:rPr lang="en-US" sz="1600" b="1" dirty="0">
                <a:solidFill>
                  <a:srgbClr val="FF0000"/>
                </a:solidFill>
              </a:rPr>
              <a:t>balancing should only be for congestion management.</a:t>
            </a:r>
          </a:p>
        </p:txBody>
      </p:sp>
      <p:grpSp>
        <p:nvGrpSpPr>
          <p:cNvPr id="466" name="Group 269"/>
          <p:cNvGrpSpPr>
            <a:grpSpLocks/>
          </p:cNvGrpSpPr>
          <p:nvPr/>
        </p:nvGrpSpPr>
        <p:grpSpPr bwMode="auto">
          <a:xfrm>
            <a:off x="1984375" y="3175000"/>
            <a:ext cx="339725" cy="517525"/>
            <a:chOff x="1176" y="2356"/>
            <a:chExt cx="269" cy="413"/>
          </a:xfrm>
        </p:grpSpPr>
        <p:sp>
          <p:nvSpPr>
            <p:cNvPr id="467" name="Freeform 270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8" name="Freeform 271"/>
            <p:cNvSpPr>
              <a:spLocks/>
            </p:cNvSpPr>
            <p:nvPr/>
          </p:nvSpPr>
          <p:spPr bwMode="auto">
            <a:xfrm>
              <a:off x="1176" y="2703"/>
              <a:ext cx="183" cy="66"/>
            </a:xfrm>
            <a:custGeom>
              <a:avLst/>
              <a:gdLst>
                <a:gd name="T0" fmla="*/ 0 w 733"/>
                <a:gd name="T1" fmla="*/ 264 h 264"/>
                <a:gd name="T2" fmla="*/ 723 w 733"/>
                <a:gd name="T3" fmla="*/ 264 h 264"/>
                <a:gd name="T4" fmla="*/ 733 w 733"/>
                <a:gd name="T5" fmla="*/ 148 h 264"/>
                <a:gd name="T6" fmla="*/ 487 w 733"/>
                <a:gd name="T7" fmla="*/ 10 h 264"/>
                <a:gd name="T8" fmla="*/ 470 w 733"/>
                <a:gd name="T9" fmla="*/ 5 h 264"/>
                <a:gd name="T10" fmla="*/ 456 w 733"/>
                <a:gd name="T11" fmla="*/ 0 h 264"/>
                <a:gd name="T12" fmla="*/ 451 w 733"/>
                <a:gd name="T13" fmla="*/ 11 h 264"/>
                <a:gd name="T14" fmla="*/ 367 w 733"/>
                <a:gd name="T15" fmla="*/ 29 h 264"/>
                <a:gd name="T16" fmla="*/ 290 w 733"/>
                <a:gd name="T17" fmla="*/ 67 h 264"/>
                <a:gd name="T18" fmla="*/ 220 w 733"/>
                <a:gd name="T19" fmla="*/ 108 h 264"/>
                <a:gd name="T20" fmla="*/ 144 w 733"/>
                <a:gd name="T21" fmla="*/ 159 h 264"/>
                <a:gd name="T22" fmla="*/ 0 w 733"/>
                <a:gd name="T2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64">
                  <a:moveTo>
                    <a:pt x="0" y="264"/>
                  </a:moveTo>
                  <a:lnTo>
                    <a:pt x="723" y="264"/>
                  </a:lnTo>
                  <a:lnTo>
                    <a:pt x="733" y="148"/>
                  </a:lnTo>
                  <a:lnTo>
                    <a:pt x="487" y="10"/>
                  </a:lnTo>
                  <a:lnTo>
                    <a:pt x="470" y="5"/>
                  </a:lnTo>
                  <a:lnTo>
                    <a:pt x="456" y="0"/>
                  </a:lnTo>
                  <a:lnTo>
                    <a:pt x="451" y="11"/>
                  </a:lnTo>
                  <a:lnTo>
                    <a:pt x="367" y="29"/>
                  </a:lnTo>
                  <a:lnTo>
                    <a:pt x="290" y="67"/>
                  </a:lnTo>
                  <a:lnTo>
                    <a:pt x="220" y="108"/>
                  </a:lnTo>
                  <a:lnTo>
                    <a:pt x="144" y="159"/>
                  </a:lnTo>
                  <a:lnTo>
                    <a:pt x="0" y="26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69" name="Freeform 272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6 w 315"/>
                <a:gd name="T57" fmla="*/ 19 h 256"/>
                <a:gd name="T58" fmla="*/ 0 w 315"/>
                <a:gd name="T59" fmla="*/ 46 h 256"/>
                <a:gd name="T60" fmla="*/ 15 w 315"/>
                <a:gd name="T61" fmla="*/ 65 h 256"/>
                <a:gd name="T62" fmla="*/ 38 w 315"/>
                <a:gd name="T63" fmla="*/ 75 h 256"/>
                <a:gd name="T64" fmla="*/ 132 w 315"/>
                <a:gd name="T65" fmla="*/ 94 h 256"/>
                <a:gd name="T66" fmla="*/ 187 w 315"/>
                <a:gd name="T67" fmla="*/ 105 h 256"/>
                <a:gd name="T68" fmla="*/ 214 w 315"/>
                <a:gd name="T69" fmla="*/ 122 h 256"/>
                <a:gd name="T70" fmla="*/ 228 w 315"/>
                <a:gd name="T71" fmla="*/ 121 h 256"/>
                <a:gd name="T72" fmla="*/ 228 w 315"/>
                <a:gd name="T73" fmla="*/ 132 h 256"/>
                <a:gd name="T74" fmla="*/ 234 w 315"/>
                <a:gd name="T75" fmla="*/ 127 h 256"/>
                <a:gd name="T76" fmla="*/ 239 w 315"/>
                <a:gd name="T77" fmla="*/ 136 h 256"/>
                <a:gd name="T78" fmla="*/ 228 w 315"/>
                <a:gd name="T79" fmla="*/ 142 h 256"/>
                <a:gd name="T80" fmla="*/ 232 w 315"/>
                <a:gd name="T81" fmla="*/ 176 h 256"/>
                <a:gd name="T82" fmla="*/ 220 w 315"/>
                <a:gd name="T83" fmla="*/ 206 h 256"/>
                <a:gd name="T84" fmla="*/ 188 w 315"/>
                <a:gd name="T85" fmla="*/ 231 h 256"/>
                <a:gd name="T86" fmla="*/ 133 w 315"/>
                <a:gd name="T87" fmla="*/ 254 h 256"/>
                <a:gd name="T88" fmla="*/ 136 w 315"/>
                <a:gd name="T89" fmla="*/ 242 h 256"/>
                <a:gd name="T90" fmla="*/ 134 w 315"/>
                <a:gd name="T91" fmla="*/ 236 h 256"/>
                <a:gd name="T92" fmla="*/ 132 w 315"/>
                <a:gd name="T93" fmla="*/ 239 h 256"/>
                <a:gd name="T94" fmla="*/ 128 w 315"/>
                <a:gd name="T95" fmla="*/ 253 h 256"/>
                <a:gd name="T96" fmla="*/ 118 w 315"/>
                <a:gd name="T97" fmla="*/ 242 h 256"/>
                <a:gd name="T98" fmla="*/ 116 w 315"/>
                <a:gd name="T99" fmla="*/ 246 h 256"/>
                <a:gd name="T100" fmla="*/ 112 w 315"/>
                <a:gd name="T101" fmla="*/ 253 h 256"/>
                <a:gd name="T102" fmla="*/ 107 w 315"/>
                <a:gd name="T103" fmla="*/ 254 h 256"/>
                <a:gd name="T104" fmla="*/ 99 w 315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solidFill>
              <a:srgbClr val="CD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0" name="Freeform 273"/>
            <p:cNvSpPr>
              <a:spLocks/>
            </p:cNvSpPr>
            <p:nvPr/>
          </p:nvSpPr>
          <p:spPr bwMode="auto">
            <a:xfrm>
              <a:off x="1291" y="2705"/>
              <a:ext cx="79" cy="63"/>
            </a:xfrm>
            <a:custGeom>
              <a:avLst/>
              <a:gdLst>
                <a:gd name="T0" fmla="*/ 99 w 315"/>
                <a:gd name="T1" fmla="*/ 256 h 256"/>
                <a:gd name="T2" fmla="*/ 234 w 315"/>
                <a:gd name="T3" fmla="*/ 256 h 256"/>
                <a:gd name="T4" fmla="*/ 239 w 315"/>
                <a:gd name="T5" fmla="*/ 251 h 256"/>
                <a:gd name="T6" fmla="*/ 275 w 315"/>
                <a:gd name="T7" fmla="*/ 228 h 256"/>
                <a:gd name="T8" fmla="*/ 288 w 315"/>
                <a:gd name="T9" fmla="*/ 228 h 256"/>
                <a:gd name="T10" fmla="*/ 299 w 315"/>
                <a:gd name="T11" fmla="*/ 224 h 256"/>
                <a:gd name="T12" fmla="*/ 293 w 315"/>
                <a:gd name="T13" fmla="*/ 222 h 256"/>
                <a:gd name="T14" fmla="*/ 308 w 315"/>
                <a:gd name="T15" fmla="*/ 218 h 256"/>
                <a:gd name="T16" fmla="*/ 311 w 315"/>
                <a:gd name="T17" fmla="*/ 209 h 256"/>
                <a:gd name="T18" fmla="*/ 304 w 315"/>
                <a:gd name="T19" fmla="*/ 208 h 256"/>
                <a:gd name="T20" fmla="*/ 315 w 315"/>
                <a:gd name="T21" fmla="*/ 200 h 256"/>
                <a:gd name="T22" fmla="*/ 303 w 315"/>
                <a:gd name="T23" fmla="*/ 198 h 256"/>
                <a:gd name="T24" fmla="*/ 308 w 315"/>
                <a:gd name="T25" fmla="*/ 173 h 256"/>
                <a:gd name="T26" fmla="*/ 300 w 315"/>
                <a:gd name="T27" fmla="*/ 146 h 256"/>
                <a:gd name="T28" fmla="*/ 286 w 315"/>
                <a:gd name="T29" fmla="*/ 132 h 256"/>
                <a:gd name="T30" fmla="*/ 247 w 315"/>
                <a:gd name="T31" fmla="*/ 109 h 256"/>
                <a:gd name="T32" fmla="*/ 250 w 315"/>
                <a:gd name="T33" fmla="*/ 101 h 256"/>
                <a:gd name="T34" fmla="*/ 244 w 315"/>
                <a:gd name="T35" fmla="*/ 104 h 256"/>
                <a:gd name="T36" fmla="*/ 245 w 315"/>
                <a:gd name="T37" fmla="*/ 97 h 256"/>
                <a:gd name="T38" fmla="*/ 227 w 315"/>
                <a:gd name="T39" fmla="*/ 100 h 256"/>
                <a:gd name="T40" fmla="*/ 183 w 315"/>
                <a:gd name="T41" fmla="*/ 87 h 256"/>
                <a:gd name="T42" fmla="*/ 129 w 315"/>
                <a:gd name="T43" fmla="*/ 77 h 256"/>
                <a:gd name="T44" fmla="*/ 80 w 315"/>
                <a:gd name="T45" fmla="*/ 62 h 256"/>
                <a:gd name="T46" fmla="*/ 63 w 315"/>
                <a:gd name="T47" fmla="*/ 56 h 256"/>
                <a:gd name="T48" fmla="*/ 52 w 315"/>
                <a:gd name="T49" fmla="*/ 37 h 256"/>
                <a:gd name="T50" fmla="*/ 52 w 315"/>
                <a:gd name="T51" fmla="*/ 22 h 256"/>
                <a:gd name="T52" fmla="*/ 63 w 315"/>
                <a:gd name="T53" fmla="*/ 1 h 256"/>
                <a:gd name="T54" fmla="*/ 27 w 315"/>
                <a:gd name="T55" fmla="*/ 0 h 256"/>
                <a:gd name="T56" fmla="*/ 27 w 315"/>
                <a:gd name="T57" fmla="*/ 0 h 256"/>
                <a:gd name="T58" fmla="*/ 6 w 315"/>
                <a:gd name="T59" fmla="*/ 19 h 256"/>
                <a:gd name="T60" fmla="*/ 0 w 315"/>
                <a:gd name="T61" fmla="*/ 46 h 256"/>
                <a:gd name="T62" fmla="*/ 15 w 315"/>
                <a:gd name="T63" fmla="*/ 65 h 256"/>
                <a:gd name="T64" fmla="*/ 38 w 315"/>
                <a:gd name="T65" fmla="*/ 75 h 256"/>
                <a:gd name="T66" fmla="*/ 132 w 315"/>
                <a:gd name="T67" fmla="*/ 94 h 256"/>
                <a:gd name="T68" fmla="*/ 187 w 315"/>
                <a:gd name="T69" fmla="*/ 105 h 256"/>
                <a:gd name="T70" fmla="*/ 214 w 315"/>
                <a:gd name="T71" fmla="*/ 122 h 256"/>
                <a:gd name="T72" fmla="*/ 228 w 315"/>
                <a:gd name="T73" fmla="*/ 121 h 256"/>
                <a:gd name="T74" fmla="*/ 228 w 315"/>
                <a:gd name="T75" fmla="*/ 132 h 256"/>
                <a:gd name="T76" fmla="*/ 234 w 315"/>
                <a:gd name="T77" fmla="*/ 127 h 256"/>
                <a:gd name="T78" fmla="*/ 239 w 315"/>
                <a:gd name="T79" fmla="*/ 136 h 256"/>
                <a:gd name="T80" fmla="*/ 228 w 315"/>
                <a:gd name="T81" fmla="*/ 142 h 256"/>
                <a:gd name="T82" fmla="*/ 232 w 315"/>
                <a:gd name="T83" fmla="*/ 176 h 256"/>
                <a:gd name="T84" fmla="*/ 220 w 315"/>
                <a:gd name="T85" fmla="*/ 206 h 256"/>
                <a:gd name="T86" fmla="*/ 188 w 315"/>
                <a:gd name="T87" fmla="*/ 231 h 256"/>
                <a:gd name="T88" fmla="*/ 133 w 315"/>
                <a:gd name="T89" fmla="*/ 254 h 256"/>
                <a:gd name="T90" fmla="*/ 136 w 315"/>
                <a:gd name="T91" fmla="*/ 242 h 256"/>
                <a:gd name="T92" fmla="*/ 134 w 315"/>
                <a:gd name="T93" fmla="*/ 236 h 256"/>
                <a:gd name="T94" fmla="*/ 132 w 315"/>
                <a:gd name="T95" fmla="*/ 239 h 256"/>
                <a:gd name="T96" fmla="*/ 128 w 315"/>
                <a:gd name="T97" fmla="*/ 253 h 256"/>
                <a:gd name="T98" fmla="*/ 118 w 315"/>
                <a:gd name="T99" fmla="*/ 242 h 256"/>
                <a:gd name="T100" fmla="*/ 116 w 315"/>
                <a:gd name="T101" fmla="*/ 246 h 256"/>
                <a:gd name="T102" fmla="*/ 112 w 315"/>
                <a:gd name="T103" fmla="*/ 253 h 256"/>
                <a:gd name="T104" fmla="*/ 107 w 315"/>
                <a:gd name="T105" fmla="*/ 254 h 256"/>
                <a:gd name="T106" fmla="*/ 99 w 315"/>
                <a:gd name="T10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5" h="256">
                  <a:moveTo>
                    <a:pt x="99" y="256"/>
                  </a:moveTo>
                  <a:lnTo>
                    <a:pt x="234" y="256"/>
                  </a:lnTo>
                  <a:lnTo>
                    <a:pt x="239" y="251"/>
                  </a:lnTo>
                  <a:lnTo>
                    <a:pt x="275" y="228"/>
                  </a:lnTo>
                  <a:lnTo>
                    <a:pt x="288" y="228"/>
                  </a:lnTo>
                  <a:lnTo>
                    <a:pt x="299" y="224"/>
                  </a:lnTo>
                  <a:lnTo>
                    <a:pt x="293" y="222"/>
                  </a:lnTo>
                  <a:lnTo>
                    <a:pt x="308" y="218"/>
                  </a:lnTo>
                  <a:lnTo>
                    <a:pt x="311" y="209"/>
                  </a:lnTo>
                  <a:lnTo>
                    <a:pt x="304" y="208"/>
                  </a:lnTo>
                  <a:lnTo>
                    <a:pt x="315" y="200"/>
                  </a:lnTo>
                  <a:lnTo>
                    <a:pt x="303" y="198"/>
                  </a:lnTo>
                  <a:lnTo>
                    <a:pt x="308" y="173"/>
                  </a:lnTo>
                  <a:lnTo>
                    <a:pt x="300" y="146"/>
                  </a:lnTo>
                  <a:lnTo>
                    <a:pt x="286" y="132"/>
                  </a:lnTo>
                  <a:lnTo>
                    <a:pt x="247" y="109"/>
                  </a:lnTo>
                  <a:lnTo>
                    <a:pt x="250" y="101"/>
                  </a:lnTo>
                  <a:lnTo>
                    <a:pt x="244" y="104"/>
                  </a:lnTo>
                  <a:lnTo>
                    <a:pt x="245" y="97"/>
                  </a:lnTo>
                  <a:lnTo>
                    <a:pt x="227" y="100"/>
                  </a:lnTo>
                  <a:lnTo>
                    <a:pt x="183" y="87"/>
                  </a:lnTo>
                  <a:lnTo>
                    <a:pt x="129" y="77"/>
                  </a:lnTo>
                  <a:lnTo>
                    <a:pt x="80" y="62"/>
                  </a:lnTo>
                  <a:lnTo>
                    <a:pt x="63" y="56"/>
                  </a:lnTo>
                  <a:lnTo>
                    <a:pt x="52" y="37"/>
                  </a:lnTo>
                  <a:lnTo>
                    <a:pt x="52" y="22"/>
                  </a:lnTo>
                  <a:lnTo>
                    <a:pt x="63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6" y="19"/>
                  </a:lnTo>
                  <a:lnTo>
                    <a:pt x="0" y="46"/>
                  </a:lnTo>
                  <a:lnTo>
                    <a:pt x="15" y="65"/>
                  </a:lnTo>
                  <a:lnTo>
                    <a:pt x="38" y="75"/>
                  </a:lnTo>
                  <a:lnTo>
                    <a:pt x="132" y="94"/>
                  </a:lnTo>
                  <a:lnTo>
                    <a:pt x="187" y="105"/>
                  </a:lnTo>
                  <a:lnTo>
                    <a:pt x="214" y="122"/>
                  </a:lnTo>
                  <a:lnTo>
                    <a:pt x="228" y="121"/>
                  </a:lnTo>
                  <a:lnTo>
                    <a:pt x="228" y="132"/>
                  </a:lnTo>
                  <a:lnTo>
                    <a:pt x="234" y="127"/>
                  </a:lnTo>
                  <a:lnTo>
                    <a:pt x="239" y="136"/>
                  </a:lnTo>
                  <a:lnTo>
                    <a:pt x="228" y="142"/>
                  </a:lnTo>
                  <a:lnTo>
                    <a:pt x="232" y="176"/>
                  </a:lnTo>
                  <a:lnTo>
                    <a:pt x="220" y="206"/>
                  </a:lnTo>
                  <a:lnTo>
                    <a:pt x="188" y="231"/>
                  </a:lnTo>
                  <a:lnTo>
                    <a:pt x="133" y="254"/>
                  </a:lnTo>
                  <a:lnTo>
                    <a:pt x="136" y="242"/>
                  </a:lnTo>
                  <a:lnTo>
                    <a:pt x="134" y="236"/>
                  </a:lnTo>
                  <a:lnTo>
                    <a:pt x="132" y="239"/>
                  </a:lnTo>
                  <a:lnTo>
                    <a:pt x="128" y="253"/>
                  </a:lnTo>
                  <a:lnTo>
                    <a:pt x="118" y="242"/>
                  </a:lnTo>
                  <a:lnTo>
                    <a:pt x="116" y="246"/>
                  </a:lnTo>
                  <a:lnTo>
                    <a:pt x="112" y="253"/>
                  </a:lnTo>
                  <a:lnTo>
                    <a:pt x="107" y="254"/>
                  </a:lnTo>
                  <a:lnTo>
                    <a:pt x="99" y="25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1" name="Freeform 274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08 w 769"/>
                <a:gd name="T29" fmla="*/ 119 h 264"/>
                <a:gd name="T30" fmla="*/ 714 w 769"/>
                <a:gd name="T31" fmla="*/ 112 h 264"/>
                <a:gd name="T32" fmla="*/ 703 w 769"/>
                <a:gd name="T33" fmla="*/ 114 h 264"/>
                <a:gd name="T34" fmla="*/ 705 w 769"/>
                <a:gd name="T35" fmla="*/ 106 h 264"/>
                <a:gd name="T36" fmla="*/ 693 w 769"/>
                <a:gd name="T37" fmla="*/ 110 h 264"/>
                <a:gd name="T38" fmla="*/ 685 w 769"/>
                <a:gd name="T39" fmla="*/ 109 h 264"/>
                <a:gd name="T40" fmla="*/ 611 w 769"/>
                <a:gd name="T41" fmla="*/ 94 h 264"/>
                <a:gd name="T42" fmla="*/ 532 w 769"/>
                <a:gd name="T43" fmla="*/ 70 h 264"/>
                <a:gd name="T44" fmla="*/ 512 w 769"/>
                <a:gd name="T45" fmla="*/ 47 h 264"/>
                <a:gd name="T46" fmla="*/ 515 w 769"/>
                <a:gd name="T47" fmla="*/ 24 h 264"/>
                <a:gd name="T48" fmla="*/ 517 w 769"/>
                <a:gd name="T49" fmla="*/ 9 h 264"/>
                <a:gd name="T50" fmla="*/ 488 w 769"/>
                <a:gd name="T51" fmla="*/ 18 h 264"/>
                <a:gd name="T52" fmla="*/ 467 w 769"/>
                <a:gd name="T53" fmla="*/ 31 h 264"/>
                <a:gd name="T54" fmla="*/ 468 w 769"/>
                <a:gd name="T55" fmla="*/ 66 h 264"/>
                <a:gd name="T56" fmla="*/ 506 w 769"/>
                <a:gd name="T57" fmla="*/ 85 h 264"/>
                <a:gd name="T58" fmla="*/ 578 w 769"/>
                <a:gd name="T59" fmla="*/ 97 h 264"/>
                <a:gd name="T60" fmla="*/ 648 w 769"/>
                <a:gd name="T61" fmla="*/ 112 h 264"/>
                <a:gd name="T62" fmla="*/ 682 w 769"/>
                <a:gd name="T63" fmla="*/ 133 h 264"/>
                <a:gd name="T64" fmla="*/ 694 w 769"/>
                <a:gd name="T65" fmla="*/ 135 h 264"/>
                <a:gd name="T66" fmla="*/ 699 w 769"/>
                <a:gd name="T67" fmla="*/ 143 h 264"/>
                <a:gd name="T68" fmla="*/ 684 w 769"/>
                <a:gd name="T69" fmla="*/ 153 h 264"/>
                <a:gd name="T70" fmla="*/ 697 w 769"/>
                <a:gd name="T71" fmla="*/ 143 h 264"/>
                <a:gd name="T72" fmla="*/ 692 w 769"/>
                <a:gd name="T73" fmla="*/ 138 h 264"/>
                <a:gd name="T74" fmla="*/ 689 w 769"/>
                <a:gd name="T75" fmla="*/ 136 h 264"/>
                <a:gd name="T76" fmla="*/ 687 w 769"/>
                <a:gd name="T77" fmla="*/ 132 h 264"/>
                <a:gd name="T78" fmla="*/ 667 w 769"/>
                <a:gd name="T79" fmla="*/ 130 h 264"/>
                <a:gd name="T80" fmla="*/ 554 w 769"/>
                <a:gd name="T81" fmla="*/ 97 h 264"/>
                <a:gd name="T82" fmla="*/ 471 w 769"/>
                <a:gd name="T83" fmla="*/ 74 h 264"/>
                <a:gd name="T84" fmla="*/ 460 w 769"/>
                <a:gd name="T85" fmla="*/ 35 h 264"/>
                <a:gd name="T86" fmla="*/ 480 w 769"/>
                <a:gd name="T87" fmla="*/ 10 h 264"/>
                <a:gd name="T88" fmla="*/ 473 w 769"/>
                <a:gd name="T89" fmla="*/ 11 h 264"/>
                <a:gd name="T90" fmla="*/ 462 w 769"/>
                <a:gd name="T91" fmla="*/ 6 h 264"/>
                <a:gd name="T92" fmla="*/ 460 w 769"/>
                <a:gd name="T93" fmla="*/ 13 h 264"/>
                <a:gd name="T94" fmla="*/ 452 w 769"/>
                <a:gd name="T95" fmla="*/ 15 h 264"/>
                <a:gd name="T96" fmla="*/ 450 w 769"/>
                <a:gd name="T97" fmla="*/ 19 h 264"/>
                <a:gd name="T98" fmla="*/ 353 w 769"/>
                <a:gd name="T99" fmla="*/ 40 h 264"/>
                <a:gd name="T100" fmla="*/ 219 w 769"/>
                <a:gd name="T101" fmla="*/ 120 h 264"/>
                <a:gd name="T102" fmla="*/ 177 w 769"/>
                <a:gd name="T103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2" name="Freeform 275"/>
            <p:cNvSpPr>
              <a:spLocks/>
            </p:cNvSpPr>
            <p:nvPr/>
          </p:nvSpPr>
          <p:spPr bwMode="auto">
            <a:xfrm>
              <a:off x="1176" y="2702"/>
              <a:ext cx="192" cy="66"/>
            </a:xfrm>
            <a:custGeom>
              <a:avLst/>
              <a:gdLst>
                <a:gd name="T0" fmla="*/ 258 w 769"/>
                <a:gd name="T1" fmla="*/ 85 h 264"/>
                <a:gd name="T2" fmla="*/ 371 w 769"/>
                <a:gd name="T3" fmla="*/ 29 h 264"/>
                <a:gd name="T4" fmla="*/ 445 w 769"/>
                <a:gd name="T5" fmla="*/ 14 h 264"/>
                <a:gd name="T6" fmla="*/ 453 w 769"/>
                <a:gd name="T7" fmla="*/ 8 h 264"/>
                <a:gd name="T8" fmla="*/ 461 w 769"/>
                <a:gd name="T9" fmla="*/ 0 h 264"/>
                <a:gd name="T10" fmla="*/ 541 w 769"/>
                <a:gd name="T11" fmla="*/ 0 h 264"/>
                <a:gd name="T12" fmla="*/ 543 w 769"/>
                <a:gd name="T13" fmla="*/ 6 h 264"/>
                <a:gd name="T14" fmla="*/ 557 w 769"/>
                <a:gd name="T15" fmla="*/ 9 h 264"/>
                <a:gd name="T16" fmla="*/ 593 w 769"/>
                <a:gd name="T17" fmla="*/ 20 h 264"/>
                <a:gd name="T18" fmla="*/ 647 w 769"/>
                <a:gd name="T19" fmla="*/ 24 h 264"/>
                <a:gd name="T20" fmla="*/ 648 w 769"/>
                <a:gd name="T21" fmla="*/ 29 h 264"/>
                <a:gd name="T22" fmla="*/ 660 w 769"/>
                <a:gd name="T23" fmla="*/ 30 h 264"/>
                <a:gd name="T24" fmla="*/ 689 w 769"/>
                <a:gd name="T25" fmla="*/ 59 h 264"/>
                <a:gd name="T26" fmla="*/ 769 w 769"/>
                <a:gd name="T27" fmla="*/ 131 h 264"/>
                <a:gd name="T28" fmla="*/ 727 w 769"/>
                <a:gd name="T29" fmla="*/ 130 h 264"/>
                <a:gd name="T30" fmla="*/ 710 w 769"/>
                <a:gd name="T31" fmla="*/ 114 h 264"/>
                <a:gd name="T32" fmla="*/ 709 w 769"/>
                <a:gd name="T33" fmla="*/ 111 h 264"/>
                <a:gd name="T34" fmla="*/ 702 w 769"/>
                <a:gd name="T35" fmla="*/ 109 h 264"/>
                <a:gd name="T36" fmla="*/ 705 w 769"/>
                <a:gd name="T37" fmla="*/ 106 h 264"/>
                <a:gd name="T38" fmla="*/ 693 w 769"/>
                <a:gd name="T39" fmla="*/ 110 h 264"/>
                <a:gd name="T40" fmla="*/ 685 w 769"/>
                <a:gd name="T41" fmla="*/ 109 h 264"/>
                <a:gd name="T42" fmla="*/ 611 w 769"/>
                <a:gd name="T43" fmla="*/ 94 h 264"/>
                <a:gd name="T44" fmla="*/ 532 w 769"/>
                <a:gd name="T45" fmla="*/ 70 h 264"/>
                <a:gd name="T46" fmla="*/ 512 w 769"/>
                <a:gd name="T47" fmla="*/ 47 h 264"/>
                <a:gd name="T48" fmla="*/ 515 w 769"/>
                <a:gd name="T49" fmla="*/ 24 h 264"/>
                <a:gd name="T50" fmla="*/ 517 w 769"/>
                <a:gd name="T51" fmla="*/ 9 h 264"/>
                <a:gd name="T52" fmla="*/ 488 w 769"/>
                <a:gd name="T53" fmla="*/ 18 h 264"/>
                <a:gd name="T54" fmla="*/ 467 w 769"/>
                <a:gd name="T55" fmla="*/ 31 h 264"/>
                <a:gd name="T56" fmla="*/ 468 w 769"/>
                <a:gd name="T57" fmla="*/ 66 h 264"/>
                <a:gd name="T58" fmla="*/ 506 w 769"/>
                <a:gd name="T59" fmla="*/ 85 h 264"/>
                <a:gd name="T60" fmla="*/ 556 w 769"/>
                <a:gd name="T61" fmla="*/ 94 h 264"/>
                <a:gd name="T62" fmla="*/ 627 w 769"/>
                <a:gd name="T63" fmla="*/ 106 h 264"/>
                <a:gd name="T64" fmla="*/ 680 w 769"/>
                <a:gd name="T65" fmla="*/ 133 h 264"/>
                <a:gd name="T66" fmla="*/ 688 w 769"/>
                <a:gd name="T67" fmla="*/ 130 h 264"/>
                <a:gd name="T68" fmla="*/ 698 w 769"/>
                <a:gd name="T69" fmla="*/ 136 h 264"/>
                <a:gd name="T70" fmla="*/ 697 w 769"/>
                <a:gd name="T71" fmla="*/ 147 h 264"/>
                <a:gd name="T72" fmla="*/ 685 w 769"/>
                <a:gd name="T73" fmla="*/ 151 h 264"/>
                <a:gd name="T74" fmla="*/ 697 w 769"/>
                <a:gd name="T75" fmla="*/ 141 h 264"/>
                <a:gd name="T76" fmla="*/ 688 w 769"/>
                <a:gd name="T77" fmla="*/ 142 h 264"/>
                <a:gd name="T78" fmla="*/ 689 w 769"/>
                <a:gd name="T79" fmla="*/ 133 h 264"/>
                <a:gd name="T80" fmla="*/ 687 w 769"/>
                <a:gd name="T81" fmla="*/ 132 h 264"/>
                <a:gd name="T82" fmla="*/ 678 w 769"/>
                <a:gd name="T83" fmla="*/ 141 h 264"/>
                <a:gd name="T84" fmla="*/ 619 w 769"/>
                <a:gd name="T85" fmla="*/ 111 h 264"/>
                <a:gd name="T86" fmla="*/ 485 w 769"/>
                <a:gd name="T87" fmla="*/ 82 h 264"/>
                <a:gd name="T88" fmla="*/ 458 w 769"/>
                <a:gd name="T89" fmla="*/ 47 h 264"/>
                <a:gd name="T90" fmla="*/ 478 w 769"/>
                <a:gd name="T91" fmla="*/ 14 h 264"/>
                <a:gd name="T92" fmla="*/ 476 w 769"/>
                <a:gd name="T93" fmla="*/ 8 h 264"/>
                <a:gd name="T94" fmla="*/ 468 w 769"/>
                <a:gd name="T95" fmla="*/ 10 h 264"/>
                <a:gd name="T96" fmla="*/ 457 w 769"/>
                <a:gd name="T97" fmla="*/ 6 h 264"/>
                <a:gd name="T98" fmla="*/ 457 w 769"/>
                <a:gd name="T99" fmla="*/ 16 h 264"/>
                <a:gd name="T100" fmla="*/ 450 w 769"/>
                <a:gd name="T101" fmla="*/ 16 h 264"/>
                <a:gd name="T102" fmla="*/ 450 w 769"/>
                <a:gd name="T103" fmla="*/ 19 h 264"/>
                <a:gd name="T104" fmla="*/ 353 w 769"/>
                <a:gd name="T105" fmla="*/ 40 h 264"/>
                <a:gd name="T106" fmla="*/ 219 w 769"/>
                <a:gd name="T107" fmla="*/ 120 h 264"/>
                <a:gd name="T108" fmla="*/ 177 w 769"/>
                <a:gd name="T109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9" h="264">
                  <a:moveTo>
                    <a:pt x="212" y="111"/>
                  </a:moveTo>
                  <a:lnTo>
                    <a:pt x="233" y="101"/>
                  </a:lnTo>
                  <a:lnTo>
                    <a:pt x="258" y="85"/>
                  </a:lnTo>
                  <a:lnTo>
                    <a:pt x="288" y="65"/>
                  </a:lnTo>
                  <a:lnTo>
                    <a:pt x="325" y="47"/>
                  </a:lnTo>
                  <a:lnTo>
                    <a:pt x="371" y="29"/>
                  </a:lnTo>
                  <a:lnTo>
                    <a:pt x="401" y="20"/>
                  </a:lnTo>
                  <a:lnTo>
                    <a:pt x="424" y="18"/>
                  </a:lnTo>
                  <a:lnTo>
                    <a:pt x="445" y="14"/>
                  </a:lnTo>
                  <a:lnTo>
                    <a:pt x="444" y="10"/>
                  </a:lnTo>
                  <a:lnTo>
                    <a:pt x="452" y="10"/>
                  </a:lnTo>
                  <a:lnTo>
                    <a:pt x="453" y="8"/>
                  </a:lnTo>
                  <a:lnTo>
                    <a:pt x="452" y="1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4"/>
                  </a:lnTo>
                  <a:lnTo>
                    <a:pt x="535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3"/>
                  </a:lnTo>
                  <a:lnTo>
                    <a:pt x="543" y="6"/>
                  </a:lnTo>
                  <a:lnTo>
                    <a:pt x="544" y="8"/>
                  </a:lnTo>
                  <a:lnTo>
                    <a:pt x="551" y="8"/>
                  </a:lnTo>
                  <a:lnTo>
                    <a:pt x="557" y="9"/>
                  </a:lnTo>
                  <a:lnTo>
                    <a:pt x="558" y="10"/>
                  </a:lnTo>
                  <a:lnTo>
                    <a:pt x="557" y="13"/>
                  </a:lnTo>
                  <a:lnTo>
                    <a:pt x="593" y="20"/>
                  </a:lnTo>
                  <a:lnTo>
                    <a:pt x="631" y="29"/>
                  </a:lnTo>
                  <a:lnTo>
                    <a:pt x="639" y="26"/>
                  </a:lnTo>
                  <a:lnTo>
                    <a:pt x="647" y="24"/>
                  </a:lnTo>
                  <a:lnTo>
                    <a:pt x="657" y="25"/>
                  </a:lnTo>
                  <a:lnTo>
                    <a:pt x="649" y="28"/>
                  </a:lnTo>
                  <a:lnTo>
                    <a:pt x="648" y="29"/>
                  </a:lnTo>
                  <a:lnTo>
                    <a:pt x="650" y="31"/>
                  </a:lnTo>
                  <a:lnTo>
                    <a:pt x="658" y="31"/>
                  </a:lnTo>
                  <a:lnTo>
                    <a:pt x="660" y="30"/>
                  </a:lnTo>
                  <a:lnTo>
                    <a:pt x="660" y="35"/>
                  </a:lnTo>
                  <a:lnTo>
                    <a:pt x="655" y="40"/>
                  </a:lnTo>
                  <a:lnTo>
                    <a:pt x="689" y="59"/>
                  </a:lnTo>
                  <a:lnTo>
                    <a:pt x="720" y="80"/>
                  </a:lnTo>
                  <a:lnTo>
                    <a:pt x="744" y="102"/>
                  </a:lnTo>
                  <a:lnTo>
                    <a:pt x="769" y="131"/>
                  </a:lnTo>
                  <a:lnTo>
                    <a:pt x="743" y="142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08" y="119"/>
                  </a:lnTo>
                  <a:lnTo>
                    <a:pt x="708" y="116"/>
                  </a:lnTo>
                  <a:lnTo>
                    <a:pt x="710" y="114"/>
                  </a:lnTo>
                  <a:lnTo>
                    <a:pt x="714" y="112"/>
                  </a:lnTo>
                  <a:lnTo>
                    <a:pt x="709" y="111"/>
                  </a:lnTo>
                  <a:lnTo>
                    <a:pt x="709" y="111"/>
                  </a:lnTo>
                  <a:lnTo>
                    <a:pt x="705" y="112"/>
                  </a:lnTo>
                  <a:lnTo>
                    <a:pt x="703" y="114"/>
                  </a:lnTo>
                  <a:lnTo>
                    <a:pt x="702" y="109"/>
                  </a:lnTo>
                  <a:lnTo>
                    <a:pt x="705" y="107"/>
                  </a:lnTo>
                  <a:lnTo>
                    <a:pt x="705" y="107"/>
                  </a:lnTo>
                  <a:lnTo>
                    <a:pt x="705" y="106"/>
                  </a:lnTo>
                  <a:lnTo>
                    <a:pt x="702" y="105"/>
                  </a:lnTo>
                  <a:lnTo>
                    <a:pt x="698" y="107"/>
                  </a:lnTo>
                  <a:lnTo>
                    <a:pt x="693" y="110"/>
                  </a:lnTo>
                  <a:lnTo>
                    <a:pt x="689" y="112"/>
                  </a:lnTo>
                  <a:lnTo>
                    <a:pt x="688" y="111"/>
                  </a:lnTo>
                  <a:lnTo>
                    <a:pt x="685" y="109"/>
                  </a:lnTo>
                  <a:lnTo>
                    <a:pt x="667" y="104"/>
                  </a:lnTo>
                  <a:lnTo>
                    <a:pt x="632" y="97"/>
                  </a:lnTo>
                  <a:lnTo>
                    <a:pt x="611" y="94"/>
                  </a:lnTo>
                  <a:lnTo>
                    <a:pt x="581" y="86"/>
                  </a:lnTo>
                  <a:lnTo>
                    <a:pt x="552" y="76"/>
                  </a:lnTo>
                  <a:lnTo>
                    <a:pt x="532" y="70"/>
                  </a:lnTo>
                  <a:lnTo>
                    <a:pt x="523" y="66"/>
                  </a:lnTo>
                  <a:lnTo>
                    <a:pt x="516" y="57"/>
                  </a:lnTo>
                  <a:lnTo>
                    <a:pt x="512" y="47"/>
                  </a:lnTo>
                  <a:lnTo>
                    <a:pt x="510" y="36"/>
                  </a:lnTo>
                  <a:lnTo>
                    <a:pt x="511" y="29"/>
                  </a:lnTo>
                  <a:lnTo>
                    <a:pt x="515" y="24"/>
                  </a:lnTo>
                  <a:lnTo>
                    <a:pt x="520" y="16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02" y="10"/>
                  </a:lnTo>
                  <a:lnTo>
                    <a:pt x="495" y="11"/>
                  </a:lnTo>
                  <a:lnTo>
                    <a:pt x="488" y="18"/>
                  </a:lnTo>
                  <a:lnTo>
                    <a:pt x="481" y="21"/>
                  </a:lnTo>
                  <a:lnTo>
                    <a:pt x="473" y="25"/>
                  </a:lnTo>
                  <a:lnTo>
                    <a:pt x="467" y="31"/>
                  </a:lnTo>
                  <a:lnTo>
                    <a:pt x="462" y="42"/>
                  </a:lnTo>
                  <a:lnTo>
                    <a:pt x="463" y="55"/>
                  </a:lnTo>
                  <a:lnTo>
                    <a:pt x="468" y="66"/>
                  </a:lnTo>
                  <a:lnTo>
                    <a:pt x="477" y="75"/>
                  </a:lnTo>
                  <a:lnTo>
                    <a:pt x="491" y="81"/>
                  </a:lnTo>
                  <a:lnTo>
                    <a:pt x="506" y="85"/>
                  </a:lnTo>
                  <a:lnTo>
                    <a:pt x="533" y="90"/>
                  </a:lnTo>
                  <a:lnTo>
                    <a:pt x="533" y="90"/>
                  </a:lnTo>
                  <a:lnTo>
                    <a:pt x="556" y="94"/>
                  </a:lnTo>
                  <a:lnTo>
                    <a:pt x="578" y="97"/>
                  </a:lnTo>
                  <a:lnTo>
                    <a:pt x="601" y="101"/>
                  </a:lnTo>
                  <a:lnTo>
                    <a:pt x="627" y="106"/>
                  </a:lnTo>
                  <a:lnTo>
                    <a:pt x="648" y="112"/>
                  </a:lnTo>
                  <a:lnTo>
                    <a:pt x="665" y="121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82" y="133"/>
                  </a:lnTo>
                  <a:lnTo>
                    <a:pt x="688" y="130"/>
                  </a:lnTo>
                  <a:lnTo>
                    <a:pt x="692" y="130"/>
                  </a:lnTo>
                  <a:lnTo>
                    <a:pt x="694" y="135"/>
                  </a:lnTo>
                  <a:lnTo>
                    <a:pt x="698" y="136"/>
                  </a:lnTo>
                  <a:lnTo>
                    <a:pt x="699" y="140"/>
                  </a:lnTo>
                  <a:lnTo>
                    <a:pt x="699" y="143"/>
                  </a:lnTo>
                  <a:lnTo>
                    <a:pt x="697" y="147"/>
                  </a:lnTo>
                  <a:lnTo>
                    <a:pt x="690" y="152"/>
                  </a:lnTo>
                  <a:lnTo>
                    <a:pt x="684" y="153"/>
                  </a:lnTo>
                  <a:lnTo>
                    <a:pt x="685" y="151"/>
                  </a:lnTo>
                  <a:lnTo>
                    <a:pt x="693" y="146"/>
                  </a:lnTo>
                  <a:lnTo>
                    <a:pt x="697" y="143"/>
                  </a:lnTo>
                  <a:lnTo>
                    <a:pt x="697" y="141"/>
                  </a:lnTo>
                  <a:lnTo>
                    <a:pt x="694" y="137"/>
                  </a:lnTo>
                  <a:lnTo>
                    <a:pt x="692" y="138"/>
                  </a:lnTo>
                  <a:lnTo>
                    <a:pt x="688" y="142"/>
                  </a:lnTo>
                  <a:lnTo>
                    <a:pt x="685" y="141"/>
                  </a:lnTo>
                  <a:lnTo>
                    <a:pt x="689" y="136"/>
                  </a:lnTo>
                  <a:lnTo>
                    <a:pt x="689" y="133"/>
                  </a:lnTo>
                  <a:lnTo>
                    <a:pt x="689" y="133"/>
                  </a:lnTo>
                  <a:lnTo>
                    <a:pt x="689" y="132"/>
                  </a:lnTo>
                  <a:lnTo>
                    <a:pt x="687" y="132"/>
                  </a:lnTo>
                  <a:lnTo>
                    <a:pt x="687" y="132"/>
                  </a:lnTo>
                  <a:lnTo>
                    <a:pt x="683" y="135"/>
                  </a:lnTo>
                  <a:lnTo>
                    <a:pt x="678" y="141"/>
                  </a:lnTo>
                  <a:lnTo>
                    <a:pt x="667" y="130"/>
                  </a:lnTo>
                  <a:lnTo>
                    <a:pt x="648" y="119"/>
                  </a:lnTo>
                  <a:lnTo>
                    <a:pt x="619" y="111"/>
                  </a:lnTo>
                  <a:lnTo>
                    <a:pt x="554" y="97"/>
                  </a:lnTo>
                  <a:lnTo>
                    <a:pt x="500" y="86"/>
                  </a:lnTo>
                  <a:lnTo>
                    <a:pt x="485" y="82"/>
                  </a:lnTo>
                  <a:lnTo>
                    <a:pt x="471" y="74"/>
                  </a:lnTo>
                  <a:lnTo>
                    <a:pt x="462" y="61"/>
                  </a:lnTo>
                  <a:lnTo>
                    <a:pt x="458" y="47"/>
                  </a:lnTo>
                  <a:lnTo>
                    <a:pt x="460" y="35"/>
                  </a:lnTo>
                  <a:lnTo>
                    <a:pt x="467" y="23"/>
                  </a:lnTo>
                  <a:lnTo>
                    <a:pt x="478" y="14"/>
                  </a:lnTo>
                  <a:lnTo>
                    <a:pt x="480" y="10"/>
                  </a:lnTo>
                  <a:lnTo>
                    <a:pt x="477" y="5"/>
                  </a:lnTo>
                  <a:lnTo>
                    <a:pt x="476" y="8"/>
                  </a:lnTo>
                  <a:lnTo>
                    <a:pt x="473" y="11"/>
                  </a:lnTo>
                  <a:lnTo>
                    <a:pt x="472" y="13"/>
                  </a:lnTo>
                  <a:lnTo>
                    <a:pt x="468" y="10"/>
                  </a:lnTo>
                  <a:lnTo>
                    <a:pt x="462" y="6"/>
                  </a:lnTo>
                  <a:lnTo>
                    <a:pt x="458" y="5"/>
                  </a:lnTo>
                  <a:lnTo>
                    <a:pt x="457" y="6"/>
                  </a:lnTo>
                  <a:lnTo>
                    <a:pt x="460" y="13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2" y="15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0" y="19"/>
                  </a:lnTo>
                  <a:lnTo>
                    <a:pt x="450" y="19"/>
                  </a:lnTo>
                  <a:lnTo>
                    <a:pt x="417" y="21"/>
                  </a:lnTo>
                  <a:lnTo>
                    <a:pt x="384" y="29"/>
                  </a:lnTo>
                  <a:lnTo>
                    <a:pt x="353" y="40"/>
                  </a:lnTo>
                  <a:lnTo>
                    <a:pt x="320" y="56"/>
                  </a:lnTo>
                  <a:lnTo>
                    <a:pt x="296" y="70"/>
                  </a:lnTo>
                  <a:lnTo>
                    <a:pt x="219" y="120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177" y="136"/>
                  </a:lnTo>
                  <a:lnTo>
                    <a:pt x="212" y="11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3" name="Freeform 276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1 h 116"/>
                <a:gd name="T54" fmla="*/ 135 w 137"/>
                <a:gd name="T55" fmla="*/ 12 h 116"/>
                <a:gd name="T56" fmla="*/ 136 w 137"/>
                <a:gd name="T57" fmla="*/ 25 h 116"/>
                <a:gd name="T58" fmla="*/ 137 w 137"/>
                <a:gd name="T59" fmla="*/ 36 h 116"/>
                <a:gd name="T60" fmla="*/ 134 w 137"/>
                <a:gd name="T61" fmla="*/ 47 h 116"/>
                <a:gd name="T62" fmla="*/ 126 w 137"/>
                <a:gd name="T63" fmla="*/ 60 h 116"/>
                <a:gd name="T64" fmla="*/ 111 w 137"/>
                <a:gd name="T65" fmla="*/ 76 h 116"/>
                <a:gd name="T66" fmla="*/ 91 w 137"/>
                <a:gd name="T67" fmla="*/ 91 h 116"/>
                <a:gd name="T68" fmla="*/ 63 w 137"/>
                <a:gd name="T69" fmla="*/ 105 h 116"/>
                <a:gd name="T70" fmla="*/ 34 w 137"/>
                <a:gd name="T71" fmla="*/ 116 h 116"/>
                <a:gd name="T72" fmla="*/ 36 w 137"/>
                <a:gd name="T73" fmla="*/ 106 h 116"/>
                <a:gd name="T74" fmla="*/ 38 w 137"/>
                <a:gd name="T75" fmla="*/ 100 h 116"/>
                <a:gd name="T76" fmla="*/ 36 w 137"/>
                <a:gd name="T77" fmla="*/ 96 h 116"/>
                <a:gd name="T78" fmla="*/ 33 w 137"/>
                <a:gd name="T79" fmla="*/ 98 h 116"/>
                <a:gd name="T80" fmla="*/ 33 w 137"/>
                <a:gd name="T81" fmla="*/ 110 h 116"/>
                <a:gd name="T82" fmla="*/ 30 w 137"/>
                <a:gd name="T83" fmla="*/ 112 h 116"/>
                <a:gd name="T84" fmla="*/ 28 w 137"/>
                <a:gd name="T85" fmla="*/ 112 h 116"/>
                <a:gd name="T86" fmla="*/ 24 w 137"/>
                <a:gd name="T87" fmla="*/ 106 h 116"/>
                <a:gd name="T88" fmla="*/ 21 w 137"/>
                <a:gd name="T89" fmla="*/ 103 h 116"/>
                <a:gd name="T90" fmla="*/ 18 w 137"/>
                <a:gd name="T91" fmla="*/ 105 h 116"/>
                <a:gd name="T92" fmla="*/ 16 w 137"/>
                <a:gd name="T93" fmla="*/ 110 h 116"/>
                <a:gd name="T94" fmla="*/ 19 w 137"/>
                <a:gd name="T9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4" name="Freeform 277"/>
            <p:cNvSpPr>
              <a:spLocks/>
            </p:cNvSpPr>
            <p:nvPr/>
          </p:nvSpPr>
          <p:spPr bwMode="auto">
            <a:xfrm>
              <a:off x="1316" y="2740"/>
              <a:ext cx="34" cy="29"/>
            </a:xfrm>
            <a:custGeom>
              <a:avLst/>
              <a:gdLst>
                <a:gd name="T0" fmla="*/ 19 w 137"/>
                <a:gd name="T1" fmla="*/ 115 h 116"/>
                <a:gd name="T2" fmla="*/ 0 w 137"/>
                <a:gd name="T3" fmla="*/ 115 h 116"/>
                <a:gd name="T4" fmla="*/ 4 w 137"/>
                <a:gd name="T5" fmla="*/ 111 h 116"/>
                <a:gd name="T6" fmla="*/ 9 w 137"/>
                <a:gd name="T7" fmla="*/ 110 h 116"/>
                <a:gd name="T8" fmla="*/ 14 w 137"/>
                <a:gd name="T9" fmla="*/ 111 h 116"/>
                <a:gd name="T10" fmla="*/ 14 w 137"/>
                <a:gd name="T11" fmla="*/ 105 h 116"/>
                <a:gd name="T12" fmla="*/ 16 w 137"/>
                <a:gd name="T13" fmla="*/ 100 h 116"/>
                <a:gd name="T14" fmla="*/ 21 w 137"/>
                <a:gd name="T15" fmla="*/ 100 h 116"/>
                <a:gd name="T16" fmla="*/ 25 w 137"/>
                <a:gd name="T17" fmla="*/ 103 h 116"/>
                <a:gd name="T18" fmla="*/ 28 w 137"/>
                <a:gd name="T19" fmla="*/ 106 h 116"/>
                <a:gd name="T20" fmla="*/ 31 w 137"/>
                <a:gd name="T21" fmla="*/ 102 h 116"/>
                <a:gd name="T22" fmla="*/ 31 w 137"/>
                <a:gd name="T23" fmla="*/ 97 h 116"/>
                <a:gd name="T24" fmla="*/ 34 w 137"/>
                <a:gd name="T25" fmla="*/ 93 h 116"/>
                <a:gd name="T26" fmla="*/ 38 w 137"/>
                <a:gd name="T27" fmla="*/ 93 h 116"/>
                <a:gd name="T28" fmla="*/ 40 w 137"/>
                <a:gd name="T29" fmla="*/ 96 h 116"/>
                <a:gd name="T30" fmla="*/ 40 w 137"/>
                <a:gd name="T31" fmla="*/ 100 h 116"/>
                <a:gd name="T32" fmla="*/ 40 w 137"/>
                <a:gd name="T33" fmla="*/ 105 h 116"/>
                <a:gd name="T34" fmla="*/ 41 w 137"/>
                <a:gd name="T35" fmla="*/ 110 h 116"/>
                <a:gd name="T36" fmla="*/ 82 w 137"/>
                <a:gd name="T37" fmla="*/ 91 h 116"/>
                <a:gd name="T38" fmla="*/ 102 w 137"/>
                <a:gd name="T39" fmla="*/ 78 h 116"/>
                <a:gd name="T40" fmla="*/ 120 w 137"/>
                <a:gd name="T41" fmla="*/ 62 h 116"/>
                <a:gd name="T42" fmla="*/ 127 w 137"/>
                <a:gd name="T43" fmla="*/ 49 h 116"/>
                <a:gd name="T44" fmla="*/ 131 w 137"/>
                <a:gd name="T45" fmla="*/ 34 h 116"/>
                <a:gd name="T46" fmla="*/ 130 w 137"/>
                <a:gd name="T47" fmla="*/ 19 h 116"/>
                <a:gd name="T48" fmla="*/ 126 w 137"/>
                <a:gd name="T49" fmla="*/ 2 h 116"/>
                <a:gd name="T50" fmla="*/ 132 w 137"/>
                <a:gd name="T51" fmla="*/ 0 h 116"/>
                <a:gd name="T52" fmla="*/ 132 w 137"/>
                <a:gd name="T53" fmla="*/ 0 h 116"/>
                <a:gd name="T54" fmla="*/ 132 w 137"/>
                <a:gd name="T55" fmla="*/ 1 h 116"/>
                <a:gd name="T56" fmla="*/ 132 w 137"/>
                <a:gd name="T57" fmla="*/ 1 h 116"/>
                <a:gd name="T58" fmla="*/ 135 w 137"/>
                <a:gd name="T59" fmla="*/ 12 h 116"/>
                <a:gd name="T60" fmla="*/ 136 w 137"/>
                <a:gd name="T61" fmla="*/ 25 h 116"/>
                <a:gd name="T62" fmla="*/ 137 w 137"/>
                <a:gd name="T63" fmla="*/ 36 h 116"/>
                <a:gd name="T64" fmla="*/ 134 w 137"/>
                <a:gd name="T65" fmla="*/ 47 h 116"/>
                <a:gd name="T66" fmla="*/ 126 w 137"/>
                <a:gd name="T67" fmla="*/ 60 h 116"/>
                <a:gd name="T68" fmla="*/ 111 w 137"/>
                <a:gd name="T69" fmla="*/ 76 h 116"/>
                <a:gd name="T70" fmla="*/ 91 w 137"/>
                <a:gd name="T71" fmla="*/ 91 h 116"/>
                <a:gd name="T72" fmla="*/ 63 w 137"/>
                <a:gd name="T73" fmla="*/ 105 h 116"/>
                <a:gd name="T74" fmla="*/ 34 w 137"/>
                <a:gd name="T75" fmla="*/ 116 h 116"/>
                <a:gd name="T76" fmla="*/ 36 w 137"/>
                <a:gd name="T77" fmla="*/ 106 h 116"/>
                <a:gd name="T78" fmla="*/ 38 w 137"/>
                <a:gd name="T79" fmla="*/ 100 h 116"/>
                <a:gd name="T80" fmla="*/ 36 w 137"/>
                <a:gd name="T81" fmla="*/ 96 h 116"/>
                <a:gd name="T82" fmla="*/ 33 w 137"/>
                <a:gd name="T83" fmla="*/ 98 h 116"/>
                <a:gd name="T84" fmla="*/ 33 w 137"/>
                <a:gd name="T85" fmla="*/ 110 h 116"/>
                <a:gd name="T86" fmla="*/ 30 w 137"/>
                <a:gd name="T87" fmla="*/ 112 h 116"/>
                <a:gd name="T88" fmla="*/ 28 w 137"/>
                <a:gd name="T89" fmla="*/ 112 h 116"/>
                <a:gd name="T90" fmla="*/ 24 w 137"/>
                <a:gd name="T91" fmla="*/ 106 h 116"/>
                <a:gd name="T92" fmla="*/ 21 w 137"/>
                <a:gd name="T93" fmla="*/ 103 h 116"/>
                <a:gd name="T94" fmla="*/ 18 w 137"/>
                <a:gd name="T95" fmla="*/ 105 h 116"/>
                <a:gd name="T96" fmla="*/ 16 w 137"/>
                <a:gd name="T97" fmla="*/ 110 h 116"/>
                <a:gd name="T98" fmla="*/ 19 w 137"/>
                <a:gd name="T9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16">
                  <a:moveTo>
                    <a:pt x="19" y="115"/>
                  </a:moveTo>
                  <a:lnTo>
                    <a:pt x="0" y="115"/>
                  </a:lnTo>
                  <a:lnTo>
                    <a:pt x="4" y="111"/>
                  </a:lnTo>
                  <a:lnTo>
                    <a:pt x="9" y="110"/>
                  </a:lnTo>
                  <a:lnTo>
                    <a:pt x="14" y="111"/>
                  </a:lnTo>
                  <a:lnTo>
                    <a:pt x="14" y="105"/>
                  </a:lnTo>
                  <a:lnTo>
                    <a:pt x="16" y="100"/>
                  </a:lnTo>
                  <a:lnTo>
                    <a:pt x="21" y="100"/>
                  </a:lnTo>
                  <a:lnTo>
                    <a:pt x="25" y="103"/>
                  </a:lnTo>
                  <a:lnTo>
                    <a:pt x="28" y="106"/>
                  </a:lnTo>
                  <a:lnTo>
                    <a:pt x="31" y="102"/>
                  </a:lnTo>
                  <a:lnTo>
                    <a:pt x="31" y="97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0" y="100"/>
                  </a:lnTo>
                  <a:lnTo>
                    <a:pt x="40" y="105"/>
                  </a:lnTo>
                  <a:lnTo>
                    <a:pt x="41" y="110"/>
                  </a:lnTo>
                  <a:lnTo>
                    <a:pt x="82" y="91"/>
                  </a:lnTo>
                  <a:lnTo>
                    <a:pt x="102" y="78"/>
                  </a:lnTo>
                  <a:lnTo>
                    <a:pt x="120" y="62"/>
                  </a:lnTo>
                  <a:lnTo>
                    <a:pt x="127" y="49"/>
                  </a:lnTo>
                  <a:lnTo>
                    <a:pt x="131" y="34"/>
                  </a:lnTo>
                  <a:lnTo>
                    <a:pt x="130" y="19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5" y="12"/>
                  </a:lnTo>
                  <a:lnTo>
                    <a:pt x="136" y="25"/>
                  </a:lnTo>
                  <a:lnTo>
                    <a:pt x="137" y="36"/>
                  </a:lnTo>
                  <a:lnTo>
                    <a:pt x="134" y="47"/>
                  </a:lnTo>
                  <a:lnTo>
                    <a:pt x="126" y="60"/>
                  </a:lnTo>
                  <a:lnTo>
                    <a:pt x="111" y="76"/>
                  </a:lnTo>
                  <a:lnTo>
                    <a:pt x="91" y="91"/>
                  </a:lnTo>
                  <a:lnTo>
                    <a:pt x="63" y="105"/>
                  </a:lnTo>
                  <a:lnTo>
                    <a:pt x="34" y="116"/>
                  </a:lnTo>
                  <a:lnTo>
                    <a:pt x="36" y="106"/>
                  </a:lnTo>
                  <a:lnTo>
                    <a:pt x="38" y="100"/>
                  </a:lnTo>
                  <a:lnTo>
                    <a:pt x="36" y="96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06"/>
                  </a:lnTo>
                  <a:lnTo>
                    <a:pt x="21" y="103"/>
                  </a:lnTo>
                  <a:lnTo>
                    <a:pt x="18" y="105"/>
                  </a:lnTo>
                  <a:lnTo>
                    <a:pt x="16" y="110"/>
                  </a:lnTo>
                  <a:lnTo>
                    <a:pt x="19" y="1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5" name="Freeform 278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1 h 2"/>
                <a:gd name="T4" fmla="*/ 6 w 6"/>
                <a:gd name="T5" fmla="*/ 0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6" name="Freeform 279"/>
            <p:cNvSpPr>
              <a:spLocks/>
            </p:cNvSpPr>
            <p:nvPr/>
          </p:nvSpPr>
          <p:spPr bwMode="auto">
            <a:xfrm>
              <a:off x="1347" y="2740"/>
              <a:ext cx="2" cy="0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1 w 6"/>
                <a:gd name="T5" fmla="*/ 1 h 2"/>
                <a:gd name="T6" fmla="*/ 6 w 6"/>
                <a:gd name="T7" fmla="*/ 0 h 2"/>
                <a:gd name="T8" fmla="*/ 0 w 6"/>
                <a:gd name="T9" fmla="*/ 2 h 2"/>
                <a:gd name="T10" fmla="*/ 0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7" name="Freeform 280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0 w 386"/>
                <a:gd name="T31" fmla="*/ 34 h 161"/>
                <a:gd name="T32" fmla="*/ 79 w 386"/>
                <a:gd name="T33" fmla="*/ 25 h 161"/>
                <a:gd name="T34" fmla="*/ 106 w 386"/>
                <a:gd name="T35" fmla="*/ 59 h 161"/>
                <a:gd name="T36" fmla="*/ 105 w 386"/>
                <a:gd name="T37" fmla="*/ 51 h 161"/>
                <a:gd name="T38" fmla="*/ 104 w 386"/>
                <a:gd name="T39" fmla="*/ 31 h 161"/>
                <a:gd name="T40" fmla="*/ 109 w 386"/>
                <a:gd name="T41" fmla="*/ 16 h 161"/>
                <a:gd name="T42" fmla="*/ 126 w 386"/>
                <a:gd name="T43" fmla="*/ 9 h 161"/>
                <a:gd name="T44" fmla="*/ 138 w 386"/>
                <a:gd name="T45" fmla="*/ 18 h 161"/>
                <a:gd name="T46" fmla="*/ 144 w 386"/>
                <a:gd name="T47" fmla="*/ 26 h 161"/>
                <a:gd name="T48" fmla="*/ 149 w 386"/>
                <a:gd name="T49" fmla="*/ 34 h 161"/>
                <a:gd name="T50" fmla="*/ 162 w 386"/>
                <a:gd name="T51" fmla="*/ 29 h 161"/>
                <a:gd name="T52" fmla="*/ 172 w 386"/>
                <a:gd name="T53" fmla="*/ 30 h 161"/>
                <a:gd name="T54" fmla="*/ 171 w 386"/>
                <a:gd name="T55" fmla="*/ 21 h 161"/>
                <a:gd name="T56" fmla="*/ 177 w 386"/>
                <a:gd name="T57" fmla="*/ 9 h 161"/>
                <a:gd name="T58" fmla="*/ 182 w 386"/>
                <a:gd name="T59" fmla="*/ 1 h 161"/>
                <a:gd name="T60" fmla="*/ 195 w 386"/>
                <a:gd name="T61" fmla="*/ 1 h 161"/>
                <a:gd name="T62" fmla="*/ 201 w 386"/>
                <a:gd name="T63" fmla="*/ 9 h 161"/>
                <a:gd name="T64" fmla="*/ 207 w 386"/>
                <a:gd name="T65" fmla="*/ 11 h 161"/>
                <a:gd name="T66" fmla="*/ 232 w 386"/>
                <a:gd name="T67" fmla="*/ 39 h 161"/>
                <a:gd name="T68" fmla="*/ 235 w 386"/>
                <a:gd name="T69" fmla="*/ 57 h 161"/>
                <a:gd name="T70" fmla="*/ 225 w 386"/>
                <a:gd name="T71" fmla="*/ 69 h 161"/>
                <a:gd name="T72" fmla="*/ 214 w 386"/>
                <a:gd name="T73" fmla="*/ 72 h 161"/>
                <a:gd name="T74" fmla="*/ 226 w 386"/>
                <a:gd name="T75" fmla="*/ 75 h 161"/>
                <a:gd name="T76" fmla="*/ 237 w 386"/>
                <a:gd name="T77" fmla="*/ 74 h 161"/>
                <a:gd name="T78" fmla="*/ 277 w 386"/>
                <a:gd name="T79" fmla="*/ 90 h 161"/>
                <a:gd name="T80" fmla="*/ 328 w 386"/>
                <a:gd name="T81" fmla="*/ 123 h 161"/>
                <a:gd name="T82" fmla="*/ 386 w 386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8" name="Freeform 281"/>
            <p:cNvSpPr>
              <a:spLocks/>
            </p:cNvSpPr>
            <p:nvPr/>
          </p:nvSpPr>
          <p:spPr bwMode="auto">
            <a:xfrm>
              <a:off x="1349" y="2729"/>
              <a:ext cx="96" cy="40"/>
            </a:xfrm>
            <a:custGeom>
              <a:avLst/>
              <a:gdLst>
                <a:gd name="T0" fmla="*/ 0 w 386"/>
                <a:gd name="T1" fmla="*/ 160 h 161"/>
                <a:gd name="T2" fmla="*/ 45 w 386"/>
                <a:gd name="T3" fmla="*/ 128 h 161"/>
                <a:gd name="T4" fmla="*/ 60 w 386"/>
                <a:gd name="T5" fmla="*/ 130 h 161"/>
                <a:gd name="T6" fmla="*/ 68 w 386"/>
                <a:gd name="T7" fmla="*/ 126 h 161"/>
                <a:gd name="T8" fmla="*/ 60 w 386"/>
                <a:gd name="T9" fmla="*/ 122 h 161"/>
                <a:gd name="T10" fmla="*/ 70 w 386"/>
                <a:gd name="T11" fmla="*/ 121 h 161"/>
                <a:gd name="T12" fmla="*/ 80 w 386"/>
                <a:gd name="T13" fmla="*/ 116 h 161"/>
                <a:gd name="T14" fmla="*/ 73 w 386"/>
                <a:gd name="T15" fmla="*/ 111 h 161"/>
                <a:gd name="T16" fmla="*/ 79 w 386"/>
                <a:gd name="T17" fmla="*/ 104 h 161"/>
                <a:gd name="T18" fmla="*/ 78 w 386"/>
                <a:gd name="T19" fmla="*/ 102 h 161"/>
                <a:gd name="T20" fmla="*/ 68 w 386"/>
                <a:gd name="T21" fmla="*/ 109 h 161"/>
                <a:gd name="T22" fmla="*/ 61 w 386"/>
                <a:gd name="T23" fmla="*/ 106 h 161"/>
                <a:gd name="T24" fmla="*/ 73 w 386"/>
                <a:gd name="T25" fmla="*/ 92 h 161"/>
                <a:gd name="T26" fmla="*/ 75 w 386"/>
                <a:gd name="T27" fmla="*/ 76 h 161"/>
                <a:gd name="T28" fmla="*/ 63 w 386"/>
                <a:gd name="T29" fmla="*/ 46 h 161"/>
                <a:gd name="T30" fmla="*/ 53 w 386"/>
                <a:gd name="T31" fmla="*/ 36 h 161"/>
                <a:gd name="T32" fmla="*/ 76 w 386"/>
                <a:gd name="T33" fmla="*/ 22 h 161"/>
                <a:gd name="T34" fmla="*/ 105 w 386"/>
                <a:gd name="T35" fmla="*/ 62 h 161"/>
                <a:gd name="T36" fmla="*/ 108 w 386"/>
                <a:gd name="T37" fmla="*/ 54 h 161"/>
                <a:gd name="T38" fmla="*/ 104 w 386"/>
                <a:gd name="T39" fmla="*/ 41 h 161"/>
                <a:gd name="T40" fmla="*/ 105 w 386"/>
                <a:gd name="T41" fmla="*/ 25 h 161"/>
                <a:gd name="T42" fmla="*/ 119 w 386"/>
                <a:gd name="T43" fmla="*/ 10 h 161"/>
                <a:gd name="T44" fmla="*/ 131 w 386"/>
                <a:gd name="T45" fmla="*/ 10 h 161"/>
                <a:gd name="T46" fmla="*/ 142 w 386"/>
                <a:gd name="T47" fmla="*/ 20 h 161"/>
                <a:gd name="T48" fmla="*/ 145 w 386"/>
                <a:gd name="T49" fmla="*/ 32 h 161"/>
                <a:gd name="T50" fmla="*/ 154 w 386"/>
                <a:gd name="T51" fmla="*/ 30 h 161"/>
                <a:gd name="T52" fmla="*/ 171 w 386"/>
                <a:gd name="T53" fmla="*/ 31 h 161"/>
                <a:gd name="T54" fmla="*/ 171 w 386"/>
                <a:gd name="T55" fmla="*/ 24 h 161"/>
                <a:gd name="T56" fmla="*/ 175 w 386"/>
                <a:gd name="T57" fmla="*/ 20 h 161"/>
                <a:gd name="T58" fmla="*/ 179 w 386"/>
                <a:gd name="T59" fmla="*/ 4 h 161"/>
                <a:gd name="T60" fmla="*/ 189 w 386"/>
                <a:gd name="T61" fmla="*/ 0 h 161"/>
                <a:gd name="T62" fmla="*/ 199 w 386"/>
                <a:gd name="T63" fmla="*/ 4 h 161"/>
                <a:gd name="T64" fmla="*/ 201 w 386"/>
                <a:gd name="T65" fmla="*/ 9 h 161"/>
                <a:gd name="T66" fmla="*/ 207 w 386"/>
                <a:gd name="T67" fmla="*/ 11 h 161"/>
                <a:gd name="T68" fmla="*/ 227 w 386"/>
                <a:gd name="T69" fmla="*/ 29 h 161"/>
                <a:gd name="T70" fmla="*/ 235 w 386"/>
                <a:gd name="T71" fmla="*/ 49 h 161"/>
                <a:gd name="T72" fmla="*/ 231 w 386"/>
                <a:gd name="T73" fmla="*/ 64 h 161"/>
                <a:gd name="T74" fmla="*/ 216 w 386"/>
                <a:gd name="T75" fmla="*/ 70 h 161"/>
                <a:gd name="T76" fmla="*/ 220 w 386"/>
                <a:gd name="T77" fmla="*/ 75 h 161"/>
                <a:gd name="T78" fmla="*/ 231 w 386"/>
                <a:gd name="T79" fmla="*/ 74 h 161"/>
                <a:gd name="T80" fmla="*/ 237 w 386"/>
                <a:gd name="T81" fmla="*/ 74 h 161"/>
                <a:gd name="T82" fmla="*/ 277 w 386"/>
                <a:gd name="T83" fmla="*/ 90 h 161"/>
                <a:gd name="T84" fmla="*/ 328 w 386"/>
                <a:gd name="T85" fmla="*/ 123 h 161"/>
                <a:gd name="T86" fmla="*/ 386 w 386"/>
                <a:gd name="T8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" h="161">
                  <a:moveTo>
                    <a:pt x="386" y="161"/>
                  </a:moveTo>
                  <a:lnTo>
                    <a:pt x="0" y="160"/>
                  </a:lnTo>
                  <a:lnTo>
                    <a:pt x="18" y="146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60" y="130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63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0" y="121"/>
                  </a:lnTo>
                  <a:lnTo>
                    <a:pt x="76" y="120"/>
                  </a:lnTo>
                  <a:lnTo>
                    <a:pt x="80" y="116"/>
                  </a:lnTo>
                  <a:lnTo>
                    <a:pt x="78" y="112"/>
                  </a:lnTo>
                  <a:lnTo>
                    <a:pt x="73" y="111"/>
                  </a:lnTo>
                  <a:lnTo>
                    <a:pt x="74" y="110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78" y="102"/>
                  </a:lnTo>
                  <a:lnTo>
                    <a:pt x="73" y="105"/>
                  </a:lnTo>
                  <a:lnTo>
                    <a:pt x="68" y="109"/>
                  </a:lnTo>
                  <a:lnTo>
                    <a:pt x="61" y="110"/>
                  </a:lnTo>
                  <a:lnTo>
                    <a:pt x="61" y="106"/>
                  </a:lnTo>
                  <a:lnTo>
                    <a:pt x="69" y="100"/>
                  </a:lnTo>
                  <a:lnTo>
                    <a:pt x="73" y="92"/>
                  </a:lnTo>
                  <a:lnTo>
                    <a:pt x="75" y="85"/>
                  </a:lnTo>
                  <a:lnTo>
                    <a:pt x="75" y="76"/>
                  </a:lnTo>
                  <a:lnTo>
                    <a:pt x="71" y="60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3" y="36"/>
                  </a:lnTo>
                  <a:lnTo>
                    <a:pt x="50" y="34"/>
                  </a:lnTo>
                  <a:lnTo>
                    <a:pt x="76" y="22"/>
                  </a:lnTo>
                  <a:lnTo>
                    <a:pt x="79" y="25"/>
                  </a:lnTo>
                  <a:lnTo>
                    <a:pt x="105" y="62"/>
                  </a:lnTo>
                  <a:lnTo>
                    <a:pt x="106" y="59"/>
                  </a:lnTo>
                  <a:lnTo>
                    <a:pt x="108" y="54"/>
                  </a:lnTo>
                  <a:lnTo>
                    <a:pt x="105" y="51"/>
                  </a:lnTo>
                  <a:lnTo>
                    <a:pt x="104" y="41"/>
                  </a:lnTo>
                  <a:lnTo>
                    <a:pt x="104" y="31"/>
                  </a:lnTo>
                  <a:lnTo>
                    <a:pt x="105" y="25"/>
                  </a:lnTo>
                  <a:lnTo>
                    <a:pt x="109" y="16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1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44" y="26"/>
                  </a:lnTo>
                  <a:lnTo>
                    <a:pt x="145" y="32"/>
                  </a:lnTo>
                  <a:lnTo>
                    <a:pt x="149" y="34"/>
                  </a:lnTo>
                  <a:lnTo>
                    <a:pt x="154" y="30"/>
                  </a:lnTo>
                  <a:lnTo>
                    <a:pt x="162" y="29"/>
                  </a:lnTo>
                  <a:lnTo>
                    <a:pt x="171" y="31"/>
                  </a:lnTo>
                  <a:lnTo>
                    <a:pt x="172" y="30"/>
                  </a:lnTo>
                  <a:lnTo>
                    <a:pt x="171" y="24"/>
                  </a:lnTo>
                  <a:lnTo>
                    <a:pt x="171" y="21"/>
                  </a:lnTo>
                  <a:lnTo>
                    <a:pt x="175" y="20"/>
                  </a:lnTo>
                  <a:lnTo>
                    <a:pt x="177" y="9"/>
                  </a:lnTo>
                  <a:lnTo>
                    <a:pt x="179" y="4"/>
                  </a:lnTo>
                  <a:lnTo>
                    <a:pt x="182" y="1"/>
                  </a:lnTo>
                  <a:lnTo>
                    <a:pt x="189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2" y="10"/>
                  </a:lnTo>
                  <a:lnTo>
                    <a:pt x="207" y="1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32" y="39"/>
                  </a:lnTo>
                  <a:lnTo>
                    <a:pt x="235" y="49"/>
                  </a:lnTo>
                  <a:lnTo>
                    <a:pt x="235" y="57"/>
                  </a:lnTo>
                  <a:lnTo>
                    <a:pt x="231" y="64"/>
                  </a:lnTo>
                  <a:lnTo>
                    <a:pt x="225" y="69"/>
                  </a:lnTo>
                  <a:lnTo>
                    <a:pt x="216" y="70"/>
                  </a:lnTo>
                  <a:lnTo>
                    <a:pt x="214" y="72"/>
                  </a:lnTo>
                  <a:lnTo>
                    <a:pt x="220" y="75"/>
                  </a:lnTo>
                  <a:lnTo>
                    <a:pt x="226" y="75"/>
                  </a:lnTo>
                  <a:lnTo>
                    <a:pt x="231" y="74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57" y="80"/>
                  </a:lnTo>
                  <a:lnTo>
                    <a:pt x="277" y="90"/>
                  </a:lnTo>
                  <a:lnTo>
                    <a:pt x="297" y="104"/>
                  </a:lnTo>
                  <a:lnTo>
                    <a:pt x="328" y="123"/>
                  </a:lnTo>
                  <a:lnTo>
                    <a:pt x="353" y="140"/>
                  </a:lnTo>
                  <a:lnTo>
                    <a:pt x="386" y="1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79" name="Freeform 282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11 h 29"/>
                <a:gd name="T8" fmla="*/ 6 w 28"/>
                <a:gd name="T9" fmla="*/ 20 h 29"/>
                <a:gd name="T10" fmla="*/ 6 w 28"/>
                <a:gd name="T11" fmla="*/ 24 h 29"/>
                <a:gd name="T12" fmla="*/ 8 w 28"/>
                <a:gd name="T13" fmla="*/ 25 h 29"/>
                <a:gd name="T14" fmla="*/ 12 w 28"/>
                <a:gd name="T15" fmla="*/ 25 h 29"/>
                <a:gd name="T16" fmla="*/ 16 w 28"/>
                <a:gd name="T17" fmla="*/ 25 h 29"/>
                <a:gd name="T18" fmla="*/ 20 w 28"/>
                <a:gd name="T19" fmla="*/ 25 h 29"/>
                <a:gd name="T20" fmla="*/ 25 w 28"/>
                <a:gd name="T21" fmla="*/ 26 h 29"/>
                <a:gd name="T22" fmla="*/ 27 w 28"/>
                <a:gd name="T23" fmla="*/ 27 h 29"/>
                <a:gd name="T24" fmla="*/ 28 w 28"/>
                <a:gd name="T25" fmla="*/ 29 h 29"/>
                <a:gd name="T26" fmla="*/ 0 w 28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0" name="Freeform 283"/>
            <p:cNvSpPr>
              <a:spLocks/>
            </p:cNvSpPr>
            <p:nvPr/>
          </p:nvSpPr>
          <p:spPr bwMode="auto">
            <a:xfrm>
              <a:off x="1400" y="2731"/>
              <a:ext cx="7" cy="7"/>
            </a:xfrm>
            <a:custGeom>
              <a:avLst/>
              <a:gdLst>
                <a:gd name="T0" fmla="*/ 0 w 28"/>
                <a:gd name="T1" fmla="*/ 0 h 29"/>
                <a:gd name="T2" fmla="*/ 2 w 28"/>
                <a:gd name="T3" fmla="*/ 1 h 29"/>
                <a:gd name="T4" fmla="*/ 5 w 28"/>
                <a:gd name="T5" fmla="*/ 3 h 29"/>
                <a:gd name="T6" fmla="*/ 5 w 28"/>
                <a:gd name="T7" fmla="*/ 3 h 29"/>
                <a:gd name="T8" fmla="*/ 5 w 28"/>
                <a:gd name="T9" fmla="*/ 11 h 29"/>
                <a:gd name="T10" fmla="*/ 6 w 28"/>
                <a:gd name="T11" fmla="*/ 20 h 29"/>
                <a:gd name="T12" fmla="*/ 6 w 28"/>
                <a:gd name="T13" fmla="*/ 20 h 29"/>
                <a:gd name="T14" fmla="*/ 6 w 28"/>
                <a:gd name="T15" fmla="*/ 24 h 29"/>
                <a:gd name="T16" fmla="*/ 8 w 28"/>
                <a:gd name="T17" fmla="*/ 25 h 29"/>
                <a:gd name="T18" fmla="*/ 12 w 28"/>
                <a:gd name="T19" fmla="*/ 25 h 29"/>
                <a:gd name="T20" fmla="*/ 16 w 28"/>
                <a:gd name="T21" fmla="*/ 25 h 29"/>
                <a:gd name="T22" fmla="*/ 16 w 28"/>
                <a:gd name="T23" fmla="*/ 25 h 29"/>
                <a:gd name="T24" fmla="*/ 20 w 28"/>
                <a:gd name="T25" fmla="*/ 25 h 29"/>
                <a:gd name="T26" fmla="*/ 25 w 28"/>
                <a:gd name="T27" fmla="*/ 26 h 29"/>
                <a:gd name="T28" fmla="*/ 25 w 28"/>
                <a:gd name="T29" fmla="*/ 26 h 29"/>
                <a:gd name="T30" fmla="*/ 27 w 28"/>
                <a:gd name="T31" fmla="*/ 27 h 29"/>
                <a:gd name="T32" fmla="*/ 28 w 28"/>
                <a:gd name="T33" fmla="*/ 29 h 29"/>
                <a:gd name="T34" fmla="*/ 0 w 28"/>
                <a:gd name="T35" fmla="*/ 0 h 29"/>
                <a:gd name="T36" fmla="*/ 0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1" name="Freeform 284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2" name="Freeform 285"/>
            <p:cNvSpPr>
              <a:spLocks/>
            </p:cNvSpPr>
            <p:nvPr/>
          </p:nvSpPr>
          <p:spPr bwMode="auto">
            <a:xfrm>
              <a:off x="1355" y="2748"/>
              <a:ext cx="4" cy="2"/>
            </a:xfrm>
            <a:custGeom>
              <a:avLst/>
              <a:gdLst>
                <a:gd name="T0" fmla="*/ 15 w 15"/>
                <a:gd name="T1" fmla="*/ 6 h 8"/>
                <a:gd name="T2" fmla="*/ 12 w 15"/>
                <a:gd name="T3" fmla="*/ 8 h 8"/>
                <a:gd name="T4" fmla="*/ 5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1 h 8"/>
                <a:gd name="T12" fmla="*/ 9 w 15"/>
                <a:gd name="T13" fmla="*/ 0 h 8"/>
                <a:gd name="T14" fmla="*/ 13 w 15"/>
                <a:gd name="T15" fmla="*/ 0 h 8"/>
                <a:gd name="T16" fmla="*/ 15 w 15"/>
                <a:gd name="T17" fmla="*/ 1 h 8"/>
                <a:gd name="T18" fmla="*/ 15 w 15"/>
                <a:gd name="T19" fmla="*/ 6 h 8"/>
                <a:gd name="T20" fmla="*/ 15 w 15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lnTo>
                    <a:pt x="12" y="8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3" name="Freeform 286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4" name="Freeform 287"/>
            <p:cNvSpPr>
              <a:spLocks/>
            </p:cNvSpPr>
            <p:nvPr/>
          </p:nvSpPr>
          <p:spPr bwMode="auto">
            <a:xfrm>
              <a:off x="1300" y="2714"/>
              <a:ext cx="3" cy="1"/>
            </a:xfrm>
            <a:custGeom>
              <a:avLst/>
              <a:gdLst>
                <a:gd name="T0" fmla="*/ 9 w 14"/>
                <a:gd name="T1" fmla="*/ 3 h 7"/>
                <a:gd name="T2" fmla="*/ 3 w 14"/>
                <a:gd name="T3" fmla="*/ 7 h 7"/>
                <a:gd name="T4" fmla="*/ 0 w 14"/>
                <a:gd name="T5" fmla="*/ 5 h 7"/>
                <a:gd name="T6" fmla="*/ 0 w 14"/>
                <a:gd name="T7" fmla="*/ 3 h 7"/>
                <a:gd name="T8" fmla="*/ 5 w 14"/>
                <a:gd name="T9" fmla="*/ 0 h 7"/>
                <a:gd name="T10" fmla="*/ 13 w 14"/>
                <a:gd name="T11" fmla="*/ 0 h 7"/>
                <a:gd name="T12" fmla="*/ 13 w 14"/>
                <a:gd name="T13" fmla="*/ 0 h 7"/>
                <a:gd name="T14" fmla="*/ 14 w 14"/>
                <a:gd name="T15" fmla="*/ 3 h 7"/>
                <a:gd name="T16" fmla="*/ 9 w 14"/>
                <a:gd name="T17" fmla="*/ 3 h 7"/>
                <a:gd name="T18" fmla="*/ 9 w 14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9" y="3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5" name="Freeform 288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6" name="Freeform 289"/>
            <p:cNvSpPr>
              <a:spLocks/>
            </p:cNvSpPr>
            <p:nvPr/>
          </p:nvSpPr>
          <p:spPr bwMode="auto">
            <a:xfrm>
              <a:off x="1301" y="2719"/>
              <a:ext cx="3" cy="2"/>
            </a:xfrm>
            <a:custGeom>
              <a:avLst/>
              <a:gdLst>
                <a:gd name="T0" fmla="*/ 3 w 13"/>
                <a:gd name="T1" fmla="*/ 9 h 9"/>
                <a:gd name="T2" fmla="*/ 0 w 13"/>
                <a:gd name="T3" fmla="*/ 9 h 9"/>
                <a:gd name="T4" fmla="*/ 0 w 13"/>
                <a:gd name="T5" fmla="*/ 7 h 9"/>
                <a:gd name="T6" fmla="*/ 3 w 13"/>
                <a:gd name="T7" fmla="*/ 3 h 9"/>
                <a:gd name="T8" fmla="*/ 5 w 13"/>
                <a:gd name="T9" fmla="*/ 0 h 9"/>
                <a:gd name="T10" fmla="*/ 9 w 13"/>
                <a:gd name="T11" fmla="*/ 0 h 9"/>
                <a:gd name="T12" fmla="*/ 13 w 13"/>
                <a:gd name="T13" fmla="*/ 0 h 9"/>
                <a:gd name="T14" fmla="*/ 13 w 13"/>
                <a:gd name="T15" fmla="*/ 3 h 9"/>
                <a:gd name="T16" fmla="*/ 10 w 13"/>
                <a:gd name="T17" fmla="*/ 3 h 9"/>
                <a:gd name="T18" fmla="*/ 5 w 13"/>
                <a:gd name="T19" fmla="*/ 5 h 9"/>
                <a:gd name="T20" fmla="*/ 3 w 13"/>
                <a:gd name="T21" fmla="*/ 9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7" name="Freeform 290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8" name="Freeform 291"/>
            <p:cNvSpPr>
              <a:spLocks/>
            </p:cNvSpPr>
            <p:nvPr/>
          </p:nvSpPr>
          <p:spPr bwMode="auto">
            <a:xfrm>
              <a:off x="1363" y="2749"/>
              <a:ext cx="1" cy="2"/>
            </a:xfrm>
            <a:custGeom>
              <a:avLst/>
              <a:gdLst>
                <a:gd name="T0" fmla="*/ 1 w 6"/>
                <a:gd name="T1" fmla="*/ 5 h 8"/>
                <a:gd name="T2" fmla="*/ 0 w 6"/>
                <a:gd name="T3" fmla="*/ 1 h 8"/>
                <a:gd name="T4" fmla="*/ 4 w 6"/>
                <a:gd name="T5" fmla="*/ 0 h 8"/>
                <a:gd name="T6" fmla="*/ 6 w 6"/>
                <a:gd name="T7" fmla="*/ 1 h 8"/>
                <a:gd name="T8" fmla="*/ 6 w 6"/>
                <a:gd name="T9" fmla="*/ 4 h 8"/>
                <a:gd name="T10" fmla="*/ 6 w 6"/>
                <a:gd name="T11" fmla="*/ 6 h 8"/>
                <a:gd name="T12" fmla="*/ 5 w 6"/>
                <a:gd name="T13" fmla="*/ 8 h 8"/>
                <a:gd name="T14" fmla="*/ 4 w 6"/>
                <a:gd name="T15" fmla="*/ 8 h 8"/>
                <a:gd name="T16" fmla="*/ 1 w 6"/>
                <a:gd name="T17" fmla="*/ 5 h 8"/>
                <a:gd name="T18" fmla="*/ 1 w 6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89" name="Freeform 292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0" name="Freeform 293"/>
            <p:cNvSpPr>
              <a:spLocks/>
            </p:cNvSpPr>
            <p:nvPr/>
          </p:nvSpPr>
          <p:spPr bwMode="auto">
            <a:xfrm>
              <a:off x="1350" y="2759"/>
              <a:ext cx="2" cy="1"/>
            </a:xfrm>
            <a:custGeom>
              <a:avLst/>
              <a:gdLst>
                <a:gd name="T0" fmla="*/ 5 w 10"/>
                <a:gd name="T1" fmla="*/ 4 h 5"/>
                <a:gd name="T2" fmla="*/ 0 w 10"/>
                <a:gd name="T3" fmla="*/ 3 h 5"/>
                <a:gd name="T4" fmla="*/ 4 w 10"/>
                <a:gd name="T5" fmla="*/ 0 h 5"/>
                <a:gd name="T6" fmla="*/ 9 w 10"/>
                <a:gd name="T7" fmla="*/ 1 h 5"/>
                <a:gd name="T8" fmla="*/ 10 w 10"/>
                <a:gd name="T9" fmla="*/ 3 h 5"/>
                <a:gd name="T10" fmla="*/ 10 w 10"/>
                <a:gd name="T11" fmla="*/ 5 h 5"/>
                <a:gd name="T12" fmla="*/ 5 w 10"/>
                <a:gd name="T13" fmla="*/ 4 h 5"/>
                <a:gd name="T14" fmla="*/ 5 w 10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5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1" name="Freeform 294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2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2" name="Freeform 295"/>
            <p:cNvSpPr>
              <a:spLocks/>
            </p:cNvSpPr>
            <p:nvPr/>
          </p:nvSpPr>
          <p:spPr bwMode="auto">
            <a:xfrm>
              <a:off x="1357" y="2749"/>
              <a:ext cx="2" cy="1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1 h 4"/>
                <a:gd name="T4" fmla="*/ 3 w 7"/>
                <a:gd name="T5" fmla="*/ 4 h 4"/>
                <a:gd name="T6" fmla="*/ 7 w 7"/>
                <a:gd name="T7" fmla="*/ 1 h 4"/>
                <a:gd name="T8" fmla="*/ 6 w 7"/>
                <a:gd name="T9" fmla="*/ 0 h 4"/>
                <a:gd name="T10" fmla="*/ 3 w 7"/>
                <a:gd name="T11" fmla="*/ 0 h 4"/>
                <a:gd name="T12" fmla="*/ 1 w 7"/>
                <a:gd name="T13" fmla="*/ 0 h 4"/>
                <a:gd name="T14" fmla="*/ 1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3" name="Freeform 296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4" name="Freeform 297"/>
            <p:cNvSpPr>
              <a:spLocks/>
            </p:cNvSpPr>
            <p:nvPr/>
          </p:nvSpPr>
          <p:spPr bwMode="auto">
            <a:xfrm>
              <a:off x="1248" y="2747"/>
              <a:ext cx="3" cy="1"/>
            </a:xfrm>
            <a:custGeom>
              <a:avLst/>
              <a:gdLst>
                <a:gd name="T0" fmla="*/ 13 w 13"/>
                <a:gd name="T1" fmla="*/ 0 h 4"/>
                <a:gd name="T2" fmla="*/ 6 w 13"/>
                <a:gd name="T3" fmla="*/ 3 h 4"/>
                <a:gd name="T4" fmla="*/ 0 w 13"/>
                <a:gd name="T5" fmla="*/ 4 h 4"/>
                <a:gd name="T6" fmla="*/ 0 w 13"/>
                <a:gd name="T7" fmla="*/ 2 h 4"/>
                <a:gd name="T8" fmla="*/ 4 w 13"/>
                <a:gd name="T9" fmla="*/ 0 h 4"/>
                <a:gd name="T10" fmla="*/ 6 w 13"/>
                <a:gd name="T11" fmla="*/ 0 h 4"/>
                <a:gd name="T12" fmla="*/ 13 w 13"/>
                <a:gd name="T13" fmla="*/ 0 h 4"/>
                <a:gd name="T14" fmla="*/ 13 w 1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6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5" name="Freeform 298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6 w 60"/>
                <a:gd name="T37" fmla="*/ 14 h 39"/>
                <a:gd name="T38" fmla="*/ 12 w 60"/>
                <a:gd name="T39" fmla="*/ 14 h 39"/>
                <a:gd name="T40" fmla="*/ 15 w 60"/>
                <a:gd name="T41" fmla="*/ 9 h 39"/>
                <a:gd name="T42" fmla="*/ 19 w 60"/>
                <a:gd name="T43" fmla="*/ 2 h 39"/>
                <a:gd name="T44" fmla="*/ 26 w 60"/>
                <a:gd name="T45" fmla="*/ 2 h 39"/>
                <a:gd name="T46" fmla="*/ 34 w 60"/>
                <a:gd name="T47" fmla="*/ 13 h 39"/>
                <a:gd name="T48" fmla="*/ 38 w 60"/>
                <a:gd name="T49" fmla="*/ 12 h 39"/>
                <a:gd name="T50" fmla="*/ 41 w 60"/>
                <a:gd name="T51" fmla="*/ 5 h 39"/>
                <a:gd name="T52" fmla="*/ 45 w 60"/>
                <a:gd name="T53" fmla="*/ 9 h 39"/>
                <a:gd name="T54" fmla="*/ 47 w 60"/>
                <a:gd name="T55" fmla="*/ 15 h 39"/>
                <a:gd name="T56" fmla="*/ 55 w 60"/>
                <a:gd name="T57" fmla="*/ 10 h 39"/>
                <a:gd name="T58" fmla="*/ 60 w 60"/>
                <a:gd name="T59" fmla="*/ 14 h 39"/>
                <a:gd name="T60" fmla="*/ 56 w 60"/>
                <a:gd name="T61" fmla="*/ 20 h 39"/>
                <a:gd name="T62" fmla="*/ 55 w 60"/>
                <a:gd name="T63" fmla="*/ 18 h 39"/>
                <a:gd name="T64" fmla="*/ 57 w 60"/>
                <a:gd name="T65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6" name="Freeform 299"/>
            <p:cNvSpPr>
              <a:spLocks/>
            </p:cNvSpPr>
            <p:nvPr/>
          </p:nvSpPr>
          <p:spPr bwMode="auto">
            <a:xfrm>
              <a:off x="1232" y="2743"/>
              <a:ext cx="15" cy="10"/>
            </a:xfrm>
            <a:custGeom>
              <a:avLst/>
              <a:gdLst>
                <a:gd name="T0" fmla="*/ 57 w 60"/>
                <a:gd name="T1" fmla="*/ 14 h 39"/>
                <a:gd name="T2" fmla="*/ 50 w 60"/>
                <a:gd name="T3" fmla="*/ 18 h 39"/>
                <a:gd name="T4" fmla="*/ 45 w 60"/>
                <a:gd name="T5" fmla="*/ 23 h 39"/>
                <a:gd name="T6" fmla="*/ 36 w 60"/>
                <a:gd name="T7" fmla="*/ 15 h 39"/>
                <a:gd name="T8" fmla="*/ 36 w 60"/>
                <a:gd name="T9" fmla="*/ 20 h 39"/>
                <a:gd name="T10" fmla="*/ 32 w 60"/>
                <a:gd name="T11" fmla="*/ 18 h 39"/>
                <a:gd name="T12" fmla="*/ 26 w 60"/>
                <a:gd name="T13" fmla="*/ 4 h 39"/>
                <a:gd name="T14" fmla="*/ 19 w 60"/>
                <a:gd name="T15" fmla="*/ 7 h 39"/>
                <a:gd name="T16" fmla="*/ 22 w 60"/>
                <a:gd name="T17" fmla="*/ 19 h 39"/>
                <a:gd name="T18" fmla="*/ 19 w 60"/>
                <a:gd name="T19" fmla="*/ 22 h 39"/>
                <a:gd name="T20" fmla="*/ 10 w 60"/>
                <a:gd name="T21" fmla="*/ 17 h 39"/>
                <a:gd name="T22" fmla="*/ 9 w 60"/>
                <a:gd name="T23" fmla="*/ 22 h 39"/>
                <a:gd name="T24" fmla="*/ 12 w 60"/>
                <a:gd name="T25" fmla="*/ 30 h 39"/>
                <a:gd name="T26" fmla="*/ 2 w 60"/>
                <a:gd name="T27" fmla="*/ 33 h 39"/>
                <a:gd name="T28" fmla="*/ 4 w 60"/>
                <a:gd name="T29" fmla="*/ 39 h 39"/>
                <a:gd name="T30" fmla="*/ 0 w 60"/>
                <a:gd name="T31" fmla="*/ 33 h 39"/>
                <a:gd name="T32" fmla="*/ 2 w 60"/>
                <a:gd name="T33" fmla="*/ 27 h 39"/>
                <a:gd name="T34" fmla="*/ 6 w 60"/>
                <a:gd name="T35" fmla="*/ 24 h 39"/>
                <a:gd name="T36" fmla="*/ 5 w 60"/>
                <a:gd name="T37" fmla="*/ 17 h 39"/>
                <a:gd name="T38" fmla="*/ 9 w 60"/>
                <a:gd name="T39" fmla="*/ 14 h 39"/>
                <a:gd name="T40" fmla="*/ 17 w 60"/>
                <a:gd name="T41" fmla="*/ 14 h 39"/>
                <a:gd name="T42" fmla="*/ 16 w 60"/>
                <a:gd name="T43" fmla="*/ 5 h 39"/>
                <a:gd name="T44" fmla="*/ 22 w 60"/>
                <a:gd name="T45" fmla="*/ 0 h 39"/>
                <a:gd name="T46" fmla="*/ 29 w 60"/>
                <a:gd name="T47" fmla="*/ 5 h 39"/>
                <a:gd name="T48" fmla="*/ 36 w 60"/>
                <a:gd name="T49" fmla="*/ 14 h 39"/>
                <a:gd name="T50" fmla="*/ 40 w 60"/>
                <a:gd name="T51" fmla="*/ 7 h 39"/>
                <a:gd name="T52" fmla="*/ 45 w 60"/>
                <a:gd name="T53" fmla="*/ 5 h 39"/>
                <a:gd name="T54" fmla="*/ 45 w 60"/>
                <a:gd name="T55" fmla="*/ 13 h 39"/>
                <a:gd name="T56" fmla="*/ 50 w 60"/>
                <a:gd name="T57" fmla="*/ 13 h 39"/>
                <a:gd name="T58" fmla="*/ 58 w 60"/>
                <a:gd name="T59" fmla="*/ 10 h 39"/>
                <a:gd name="T60" fmla="*/ 60 w 60"/>
                <a:gd name="T61" fmla="*/ 18 h 39"/>
                <a:gd name="T62" fmla="*/ 55 w 60"/>
                <a:gd name="T63" fmla="*/ 20 h 39"/>
                <a:gd name="T64" fmla="*/ 57 w 60"/>
                <a:gd name="T65" fmla="*/ 15 h 39"/>
                <a:gd name="T66" fmla="*/ 57 w 60"/>
                <a:gd name="T6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57" y="15"/>
                  </a:moveTo>
                  <a:lnTo>
                    <a:pt x="57" y="14"/>
                  </a:lnTo>
                  <a:lnTo>
                    <a:pt x="55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19" y="22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5" y="9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4" y="13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0" y="13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7" name="Freeform 300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29 w 261"/>
                <a:gd name="T91" fmla="*/ 11 h 87"/>
                <a:gd name="T92" fmla="*/ 26 w 261"/>
                <a:gd name="T93" fmla="*/ 6 h 87"/>
                <a:gd name="T94" fmla="*/ 24 w 261"/>
                <a:gd name="T95" fmla="*/ 6 h 87"/>
                <a:gd name="T96" fmla="*/ 14 w 261"/>
                <a:gd name="T97" fmla="*/ 10 h 87"/>
                <a:gd name="T98" fmla="*/ 8 w 261"/>
                <a:gd name="T99" fmla="*/ 10 h 87"/>
                <a:gd name="T100" fmla="*/ 0 w 261"/>
                <a:gd name="T101" fmla="*/ 7 h 87"/>
                <a:gd name="T102" fmla="*/ 10 w 261"/>
                <a:gd name="T103" fmla="*/ 30 h 87"/>
                <a:gd name="T104" fmla="*/ 23 w 261"/>
                <a:gd name="T105" fmla="*/ 52 h 87"/>
                <a:gd name="T106" fmla="*/ 40 w 261"/>
                <a:gd name="T107" fmla="*/ 76 h 87"/>
                <a:gd name="T108" fmla="*/ 50 w 261"/>
                <a:gd name="T10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8" name="Freeform 301"/>
            <p:cNvSpPr>
              <a:spLocks/>
            </p:cNvSpPr>
            <p:nvPr/>
          </p:nvSpPr>
          <p:spPr bwMode="auto">
            <a:xfrm>
              <a:off x="1378" y="2747"/>
              <a:ext cx="65" cy="22"/>
            </a:xfrm>
            <a:custGeom>
              <a:avLst/>
              <a:gdLst>
                <a:gd name="T0" fmla="*/ 50 w 261"/>
                <a:gd name="T1" fmla="*/ 86 h 87"/>
                <a:gd name="T2" fmla="*/ 261 w 261"/>
                <a:gd name="T3" fmla="*/ 87 h 87"/>
                <a:gd name="T4" fmla="*/ 247 w 261"/>
                <a:gd name="T5" fmla="*/ 79 h 87"/>
                <a:gd name="T6" fmla="*/ 216 w 261"/>
                <a:gd name="T7" fmla="*/ 59 h 87"/>
                <a:gd name="T8" fmla="*/ 186 w 261"/>
                <a:gd name="T9" fmla="*/ 37 h 87"/>
                <a:gd name="T10" fmla="*/ 166 w 261"/>
                <a:gd name="T11" fmla="*/ 23 h 87"/>
                <a:gd name="T12" fmla="*/ 143 w 261"/>
                <a:gd name="T13" fmla="*/ 11 h 87"/>
                <a:gd name="T14" fmla="*/ 135 w 261"/>
                <a:gd name="T15" fmla="*/ 7 h 87"/>
                <a:gd name="T16" fmla="*/ 125 w 261"/>
                <a:gd name="T17" fmla="*/ 5 h 87"/>
                <a:gd name="T18" fmla="*/ 116 w 261"/>
                <a:gd name="T19" fmla="*/ 3 h 87"/>
                <a:gd name="T20" fmla="*/ 104 w 261"/>
                <a:gd name="T21" fmla="*/ 3 h 87"/>
                <a:gd name="T22" fmla="*/ 99 w 261"/>
                <a:gd name="T23" fmla="*/ 3 h 87"/>
                <a:gd name="T24" fmla="*/ 97 w 261"/>
                <a:gd name="T25" fmla="*/ 7 h 87"/>
                <a:gd name="T26" fmla="*/ 99 w 261"/>
                <a:gd name="T27" fmla="*/ 10 h 87"/>
                <a:gd name="T28" fmla="*/ 100 w 261"/>
                <a:gd name="T29" fmla="*/ 12 h 87"/>
                <a:gd name="T30" fmla="*/ 107 w 261"/>
                <a:gd name="T31" fmla="*/ 10 h 87"/>
                <a:gd name="T32" fmla="*/ 105 w 261"/>
                <a:gd name="T33" fmla="*/ 15 h 87"/>
                <a:gd name="T34" fmla="*/ 112 w 261"/>
                <a:gd name="T35" fmla="*/ 15 h 87"/>
                <a:gd name="T36" fmla="*/ 107 w 261"/>
                <a:gd name="T37" fmla="*/ 17 h 87"/>
                <a:gd name="T38" fmla="*/ 104 w 261"/>
                <a:gd name="T39" fmla="*/ 20 h 87"/>
                <a:gd name="T40" fmla="*/ 102 w 261"/>
                <a:gd name="T41" fmla="*/ 17 h 87"/>
                <a:gd name="T42" fmla="*/ 97 w 261"/>
                <a:gd name="T43" fmla="*/ 12 h 87"/>
                <a:gd name="T44" fmla="*/ 94 w 261"/>
                <a:gd name="T45" fmla="*/ 15 h 87"/>
                <a:gd name="T46" fmla="*/ 90 w 261"/>
                <a:gd name="T47" fmla="*/ 16 h 87"/>
                <a:gd name="T48" fmla="*/ 84 w 261"/>
                <a:gd name="T49" fmla="*/ 15 h 87"/>
                <a:gd name="T50" fmla="*/ 80 w 261"/>
                <a:gd name="T51" fmla="*/ 11 h 87"/>
                <a:gd name="T52" fmla="*/ 77 w 261"/>
                <a:gd name="T53" fmla="*/ 0 h 87"/>
                <a:gd name="T54" fmla="*/ 74 w 261"/>
                <a:gd name="T55" fmla="*/ 2 h 87"/>
                <a:gd name="T56" fmla="*/ 66 w 261"/>
                <a:gd name="T57" fmla="*/ 3 h 87"/>
                <a:gd name="T58" fmla="*/ 64 w 261"/>
                <a:gd name="T59" fmla="*/ 5 h 87"/>
                <a:gd name="T60" fmla="*/ 64 w 261"/>
                <a:gd name="T61" fmla="*/ 10 h 87"/>
                <a:gd name="T62" fmla="*/ 66 w 261"/>
                <a:gd name="T63" fmla="*/ 13 h 87"/>
                <a:gd name="T64" fmla="*/ 69 w 261"/>
                <a:gd name="T65" fmla="*/ 13 h 87"/>
                <a:gd name="T66" fmla="*/ 70 w 261"/>
                <a:gd name="T67" fmla="*/ 13 h 87"/>
                <a:gd name="T68" fmla="*/ 70 w 261"/>
                <a:gd name="T69" fmla="*/ 17 h 87"/>
                <a:gd name="T70" fmla="*/ 67 w 261"/>
                <a:gd name="T71" fmla="*/ 17 h 87"/>
                <a:gd name="T72" fmla="*/ 64 w 261"/>
                <a:gd name="T73" fmla="*/ 18 h 87"/>
                <a:gd name="T74" fmla="*/ 56 w 261"/>
                <a:gd name="T75" fmla="*/ 18 h 87"/>
                <a:gd name="T76" fmla="*/ 51 w 261"/>
                <a:gd name="T77" fmla="*/ 16 h 87"/>
                <a:gd name="T78" fmla="*/ 47 w 261"/>
                <a:gd name="T79" fmla="*/ 11 h 87"/>
                <a:gd name="T80" fmla="*/ 40 w 261"/>
                <a:gd name="T81" fmla="*/ 15 h 87"/>
                <a:gd name="T82" fmla="*/ 32 w 261"/>
                <a:gd name="T83" fmla="*/ 20 h 87"/>
                <a:gd name="T84" fmla="*/ 23 w 261"/>
                <a:gd name="T85" fmla="*/ 20 h 87"/>
                <a:gd name="T86" fmla="*/ 29 w 261"/>
                <a:gd name="T87" fmla="*/ 15 h 87"/>
                <a:gd name="T88" fmla="*/ 30 w 261"/>
                <a:gd name="T89" fmla="*/ 13 h 87"/>
                <a:gd name="T90" fmla="*/ 30 w 261"/>
                <a:gd name="T91" fmla="*/ 13 h 87"/>
                <a:gd name="T92" fmla="*/ 29 w 261"/>
                <a:gd name="T93" fmla="*/ 11 h 87"/>
                <a:gd name="T94" fmla="*/ 26 w 261"/>
                <a:gd name="T95" fmla="*/ 6 h 87"/>
                <a:gd name="T96" fmla="*/ 24 w 261"/>
                <a:gd name="T97" fmla="*/ 6 h 87"/>
                <a:gd name="T98" fmla="*/ 14 w 261"/>
                <a:gd name="T99" fmla="*/ 10 h 87"/>
                <a:gd name="T100" fmla="*/ 8 w 261"/>
                <a:gd name="T101" fmla="*/ 10 h 87"/>
                <a:gd name="T102" fmla="*/ 0 w 261"/>
                <a:gd name="T103" fmla="*/ 7 h 87"/>
                <a:gd name="T104" fmla="*/ 10 w 261"/>
                <a:gd name="T105" fmla="*/ 30 h 87"/>
                <a:gd name="T106" fmla="*/ 23 w 261"/>
                <a:gd name="T107" fmla="*/ 52 h 87"/>
                <a:gd name="T108" fmla="*/ 40 w 261"/>
                <a:gd name="T109" fmla="*/ 76 h 87"/>
                <a:gd name="T110" fmla="*/ 50 w 261"/>
                <a:gd name="T1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1" h="87">
                  <a:moveTo>
                    <a:pt x="50" y="86"/>
                  </a:moveTo>
                  <a:lnTo>
                    <a:pt x="261" y="87"/>
                  </a:lnTo>
                  <a:lnTo>
                    <a:pt x="247" y="79"/>
                  </a:lnTo>
                  <a:lnTo>
                    <a:pt x="216" y="59"/>
                  </a:lnTo>
                  <a:lnTo>
                    <a:pt x="186" y="37"/>
                  </a:lnTo>
                  <a:lnTo>
                    <a:pt x="166" y="23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5" y="5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99" y="10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12" y="15"/>
                  </a:lnTo>
                  <a:lnTo>
                    <a:pt x="107" y="17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97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4" y="15"/>
                  </a:lnTo>
                  <a:lnTo>
                    <a:pt x="80" y="1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1" y="1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0" y="7"/>
                  </a:lnTo>
                  <a:lnTo>
                    <a:pt x="10" y="30"/>
                  </a:lnTo>
                  <a:lnTo>
                    <a:pt x="23" y="52"/>
                  </a:lnTo>
                  <a:lnTo>
                    <a:pt x="40" y="76"/>
                  </a:lnTo>
                  <a:lnTo>
                    <a:pt x="50" y="8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499" name="Freeform 302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0" name="Freeform 303"/>
            <p:cNvSpPr>
              <a:spLocks/>
            </p:cNvSpPr>
            <p:nvPr/>
          </p:nvSpPr>
          <p:spPr bwMode="auto">
            <a:xfrm>
              <a:off x="1397" y="2745"/>
              <a:ext cx="5" cy="6"/>
            </a:xfrm>
            <a:custGeom>
              <a:avLst/>
              <a:gdLst>
                <a:gd name="T0" fmla="*/ 7 w 17"/>
                <a:gd name="T1" fmla="*/ 21 h 23"/>
                <a:gd name="T2" fmla="*/ 9 w 17"/>
                <a:gd name="T3" fmla="*/ 23 h 23"/>
                <a:gd name="T4" fmla="*/ 12 w 17"/>
                <a:gd name="T5" fmla="*/ 18 h 23"/>
                <a:gd name="T6" fmla="*/ 15 w 17"/>
                <a:gd name="T7" fmla="*/ 13 h 23"/>
                <a:gd name="T8" fmla="*/ 17 w 17"/>
                <a:gd name="T9" fmla="*/ 1 h 23"/>
                <a:gd name="T10" fmla="*/ 15 w 17"/>
                <a:gd name="T11" fmla="*/ 0 h 23"/>
                <a:gd name="T12" fmla="*/ 12 w 17"/>
                <a:gd name="T13" fmla="*/ 5 h 23"/>
                <a:gd name="T14" fmla="*/ 9 w 17"/>
                <a:gd name="T15" fmla="*/ 10 h 23"/>
                <a:gd name="T16" fmla="*/ 6 w 17"/>
                <a:gd name="T17" fmla="*/ 10 h 23"/>
                <a:gd name="T18" fmla="*/ 5 w 17"/>
                <a:gd name="T19" fmla="*/ 4 h 23"/>
                <a:gd name="T20" fmla="*/ 2 w 17"/>
                <a:gd name="T21" fmla="*/ 6 h 23"/>
                <a:gd name="T22" fmla="*/ 0 w 17"/>
                <a:gd name="T23" fmla="*/ 8 h 23"/>
                <a:gd name="T24" fmla="*/ 1 w 17"/>
                <a:gd name="T25" fmla="*/ 13 h 23"/>
                <a:gd name="T26" fmla="*/ 4 w 17"/>
                <a:gd name="T27" fmla="*/ 19 h 23"/>
                <a:gd name="T28" fmla="*/ 7 w 17"/>
                <a:gd name="T29" fmla="*/ 21 h 23"/>
                <a:gd name="T30" fmla="*/ 7 w 17"/>
                <a:gd name="T3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7" y="21"/>
                  </a:move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1" name="Freeform 304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2" name="Freeform 305"/>
            <p:cNvSpPr>
              <a:spLocks/>
            </p:cNvSpPr>
            <p:nvPr/>
          </p:nvSpPr>
          <p:spPr bwMode="auto">
            <a:xfrm>
              <a:off x="1392" y="2729"/>
              <a:ext cx="15" cy="17"/>
            </a:xfrm>
            <a:custGeom>
              <a:avLst/>
              <a:gdLst>
                <a:gd name="T0" fmla="*/ 58 w 58"/>
                <a:gd name="T1" fmla="*/ 48 h 65"/>
                <a:gd name="T2" fmla="*/ 55 w 58"/>
                <a:gd name="T3" fmla="*/ 41 h 65"/>
                <a:gd name="T4" fmla="*/ 55 w 58"/>
                <a:gd name="T5" fmla="*/ 36 h 65"/>
                <a:gd name="T6" fmla="*/ 52 w 58"/>
                <a:gd name="T7" fmla="*/ 35 h 65"/>
                <a:gd name="T8" fmla="*/ 47 w 58"/>
                <a:gd name="T9" fmla="*/ 37 h 65"/>
                <a:gd name="T10" fmla="*/ 45 w 58"/>
                <a:gd name="T11" fmla="*/ 33 h 65"/>
                <a:gd name="T12" fmla="*/ 31 w 58"/>
                <a:gd name="T13" fmla="*/ 38 h 65"/>
                <a:gd name="T14" fmla="*/ 28 w 58"/>
                <a:gd name="T15" fmla="*/ 38 h 65"/>
                <a:gd name="T16" fmla="*/ 32 w 58"/>
                <a:gd name="T17" fmla="*/ 33 h 65"/>
                <a:gd name="T18" fmla="*/ 33 w 58"/>
                <a:gd name="T19" fmla="*/ 30 h 65"/>
                <a:gd name="T20" fmla="*/ 31 w 58"/>
                <a:gd name="T21" fmla="*/ 27 h 65"/>
                <a:gd name="T22" fmla="*/ 32 w 58"/>
                <a:gd name="T23" fmla="*/ 20 h 65"/>
                <a:gd name="T24" fmla="*/ 32 w 58"/>
                <a:gd name="T25" fmla="*/ 12 h 65"/>
                <a:gd name="T26" fmla="*/ 31 w 58"/>
                <a:gd name="T27" fmla="*/ 10 h 65"/>
                <a:gd name="T28" fmla="*/ 25 w 58"/>
                <a:gd name="T29" fmla="*/ 10 h 65"/>
                <a:gd name="T30" fmla="*/ 22 w 58"/>
                <a:gd name="T31" fmla="*/ 6 h 65"/>
                <a:gd name="T32" fmla="*/ 22 w 58"/>
                <a:gd name="T33" fmla="*/ 2 h 65"/>
                <a:gd name="T34" fmla="*/ 20 w 58"/>
                <a:gd name="T35" fmla="*/ 0 h 65"/>
                <a:gd name="T36" fmla="*/ 13 w 58"/>
                <a:gd name="T37" fmla="*/ 1 h 65"/>
                <a:gd name="T38" fmla="*/ 7 w 58"/>
                <a:gd name="T39" fmla="*/ 4 h 65"/>
                <a:gd name="T40" fmla="*/ 6 w 58"/>
                <a:gd name="T41" fmla="*/ 7 h 65"/>
                <a:gd name="T42" fmla="*/ 6 w 58"/>
                <a:gd name="T43" fmla="*/ 16 h 65"/>
                <a:gd name="T44" fmla="*/ 3 w 58"/>
                <a:gd name="T45" fmla="*/ 18 h 65"/>
                <a:gd name="T46" fmla="*/ 1 w 58"/>
                <a:gd name="T47" fmla="*/ 20 h 65"/>
                <a:gd name="T48" fmla="*/ 2 w 58"/>
                <a:gd name="T49" fmla="*/ 31 h 65"/>
                <a:gd name="T50" fmla="*/ 0 w 58"/>
                <a:gd name="T51" fmla="*/ 33 h 65"/>
                <a:gd name="T52" fmla="*/ 7 w 58"/>
                <a:gd name="T53" fmla="*/ 37 h 65"/>
                <a:gd name="T54" fmla="*/ 10 w 58"/>
                <a:gd name="T55" fmla="*/ 41 h 65"/>
                <a:gd name="T56" fmla="*/ 7 w 58"/>
                <a:gd name="T57" fmla="*/ 50 h 65"/>
                <a:gd name="T58" fmla="*/ 12 w 58"/>
                <a:gd name="T59" fmla="*/ 53 h 65"/>
                <a:gd name="T60" fmla="*/ 17 w 58"/>
                <a:gd name="T61" fmla="*/ 57 h 65"/>
                <a:gd name="T62" fmla="*/ 16 w 58"/>
                <a:gd name="T63" fmla="*/ 60 h 65"/>
                <a:gd name="T64" fmla="*/ 17 w 58"/>
                <a:gd name="T65" fmla="*/ 62 h 65"/>
                <a:gd name="T66" fmla="*/ 20 w 58"/>
                <a:gd name="T67" fmla="*/ 65 h 65"/>
                <a:gd name="T68" fmla="*/ 22 w 58"/>
                <a:gd name="T69" fmla="*/ 62 h 65"/>
                <a:gd name="T70" fmla="*/ 26 w 58"/>
                <a:gd name="T71" fmla="*/ 61 h 65"/>
                <a:gd name="T72" fmla="*/ 30 w 58"/>
                <a:gd name="T73" fmla="*/ 60 h 65"/>
                <a:gd name="T74" fmla="*/ 32 w 58"/>
                <a:gd name="T75" fmla="*/ 57 h 65"/>
                <a:gd name="T76" fmla="*/ 43 w 58"/>
                <a:gd name="T77" fmla="*/ 61 h 65"/>
                <a:gd name="T78" fmla="*/ 48 w 58"/>
                <a:gd name="T79" fmla="*/ 62 h 65"/>
                <a:gd name="T80" fmla="*/ 53 w 58"/>
                <a:gd name="T81" fmla="*/ 58 h 65"/>
                <a:gd name="T82" fmla="*/ 52 w 58"/>
                <a:gd name="T83" fmla="*/ 56 h 65"/>
                <a:gd name="T84" fmla="*/ 50 w 58"/>
                <a:gd name="T85" fmla="*/ 56 h 65"/>
                <a:gd name="T86" fmla="*/ 58 w 58"/>
                <a:gd name="T87" fmla="*/ 48 h 65"/>
                <a:gd name="T88" fmla="*/ 58 w 58"/>
                <a:gd name="T8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5">
                  <a:moveTo>
                    <a:pt x="58" y="48"/>
                  </a:moveTo>
                  <a:lnTo>
                    <a:pt x="55" y="41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3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1" y="27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7" y="50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2" y="62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43" y="61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8" y="48"/>
                  </a:lnTo>
                  <a:lnTo>
                    <a:pt x="58" y="4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3" name="Freeform 306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4" name="Freeform 307"/>
            <p:cNvSpPr>
              <a:spLocks/>
            </p:cNvSpPr>
            <p:nvPr/>
          </p:nvSpPr>
          <p:spPr bwMode="auto">
            <a:xfrm>
              <a:off x="1392" y="2748"/>
              <a:ext cx="1" cy="3"/>
            </a:xfrm>
            <a:custGeom>
              <a:avLst/>
              <a:gdLst>
                <a:gd name="T0" fmla="*/ 4 w 6"/>
                <a:gd name="T1" fmla="*/ 3 h 13"/>
                <a:gd name="T2" fmla="*/ 4 w 6"/>
                <a:gd name="T3" fmla="*/ 0 h 13"/>
                <a:gd name="T4" fmla="*/ 0 w 6"/>
                <a:gd name="T5" fmla="*/ 0 h 13"/>
                <a:gd name="T6" fmla="*/ 0 w 6"/>
                <a:gd name="T7" fmla="*/ 8 h 13"/>
                <a:gd name="T8" fmla="*/ 0 w 6"/>
                <a:gd name="T9" fmla="*/ 12 h 13"/>
                <a:gd name="T10" fmla="*/ 4 w 6"/>
                <a:gd name="T11" fmla="*/ 13 h 13"/>
                <a:gd name="T12" fmla="*/ 6 w 6"/>
                <a:gd name="T13" fmla="*/ 10 h 13"/>
                <a:gd name="T14" fmla="*/ 4 w 6"/>
                <a:gd name="T15" fmla="*/ 3 h 13"/>
                <a:gd name="T16" fmla="*/ 4 w 6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5" name="Freeform 308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5 w 80"/>
                <a:gd name="T53" fmla="*/ 63 h 68"/>
                <a:gd name="T54" fmla="*/ 15 w 80"/>
                <a:gd name="T55" fmla="*/ 67 h 68"/>
                <a:gd name="T56" fmla="*/ 25 w 80"/>
                <a:gd name="T57" fmla="*/ 67 h 68"/>
                <a:gd name="T58" fmla="*/ 27 w 80"/>
                <a:gd name="T59" fmla="*/ 61 h 68"/>
                <a:gd name="T60" fmla="*/ 33 w 80"/>
                <a:gd name="T61" fmla="*/ 57 h 68"/>
                <a:gd name="T62" fmla="*/ 27 w 80"/>
                <a:gd name="T63" fmla="*/ 52 h 68"/>
                <a:gd name="T64" fmla="*/ 29 w 80"/>
                <a:gd name="T65" fmla="*/ 46 h 68"/>
                <a:gd name="T66" fmla="*/ 49 w 80"/>
                <a:gd name="T67" fmla="*/ 58 h 68"/>
                <a:gd name="T68" fmla="*/ 54 w 80"/>
                <a:gd name="T6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close/>
                </a:path>
              </a:pathLst>
            </a:custGeom>
            <a:solidFill>
              <a:srgbClr val="BE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6" name="Freeform 309"/>
            <p:cNvSpPr>
              <a:spLocks/>
            </p:cNvSpPr>
            <p:nvPr/>
          </p:nvSpPr>
          <p:spPr bwMode="auto">
            <a:xfrm>
              <a:off x="1375" y="2732"/>
              <a:ext cx="20" cy="17"/>
            </a:xfrm>
            <a:custGeom>
              <a:avLst/>
              <a:gdLst>
                <a:gd name="T0" fmla="*/ 54 w 80"/>
                <a:gd name="T1" fmla="*/ 58 h 68"/>
                <a:gd name="T2" fmla="*/ 60 w 80"/>
                <a:gd name="T3" fmla="*/ 63 h 68"/>
                <a:gd name="T4" fmla="*/ 70 w 80"/>
                <a:gd name="T5" fmla="*/ 61 h 68"/>
                <a:gd name="T6" fmla="*/ 80 w 80"/>
                <a:gd name="T7" fmla="*/ 59 h 68"/>
                <a:gd name="T8" fmla="*/ 78 w 80"/>
                <a:gd name="T9" fmla="*/ 56 h 68"/>
                <a:gd name="T10" fmla="*/ 79 w 80"/>
                <a:gd name="T11" fmla="*/ 48 h 68"/>
                <a:gd name="T12" fmla="*/ 68 w 80"/>
                <a:gd name="T13" fmla="*/ 54 h 68"/>
                <a:gd name="T14" fmla="*/ 64 w 80"/>
                <a:gd name="T15" fmla="*/ 48 h 68"/>
                <a:gd name="T16" fmla="*/ 68 w 80"/>
                <a:gd name="T17" fmla="*/ 49 h 68"/>
                <a:gd name="T18" fmla="*/ 74 w 80"/>
                <a:gd name="T19" fmla="*/ 39 h 68"/>
                <a:gd name="T20" fmla="*/ 75 w 80"/>
                <a:gd name="T21" fmla="*/ 33 h 68"/>
                <a:gd name="T22" fmla="*/ 66 w 80"/>
                <a:gd name="T23" fmla="*/ 29 h 68"/>
                <a:gd name="T24" fmla="*/ 65 w 80"/>
                <a:gd name="T25" fmla="*/ 24 h 68"/>
                <a:gd name="T26" fmla="*/ 56 w 80"/>
                <a:gd name="T27" fmla="*/ 22 h 68"/>
                <a:gd name="T28" fmla="*/ 46 w 80"/>
                <a:gd name="T29" fmla="*/ 21 h 68"/>
                <a:gd name="T30" fmla="*/ 40 w 80"/>
                <a:gd name="T31" fmla="*/ 32 h 68"/>
                <a:gd name="T32" fmla="*/ 35 w 80"/>
                <a:gd name="T33" fmla="*/ 17 h 68"/>
                <a:gd name="T34" fmla="*/ 25 w 80"/>
                <a:gd name="T35" fmla="*/ 5 h 68"/>
                <a:gd name="T36" fmla="*/ 24 w 80"/>
                <a:gd name="T37" fmla="*/ 0 h 68"/>
                <a:gd name="T38" fmla="*/ 9 w 80"/>
                <a:gd name="T39" fmla="*/ 3 h 68"/>
                <a:gd name="T40" fmla="*/ 0 w 80"/>
                <a:gd name="T41" fmla="*/ 17 h 68"/>
                <a:gd name="T42" fmla="*/ 7 w 80"/>
                <a:gd name="T43" fmla="*/ 28 h 68"/>
                <a:gd name="T44" fmla="*/ 3 w 80"/>
                <a:gd name="T45" fmla="*/ 36 h 68"/>
                <a:gd name="T46" fmla="*/ 8 w 80"/>
                <a:gd name="T47" fmla="*/ 39 h 68"/>
                <a:gd name="T48" fmla="*/ 9 w 80"/>
                <a:gd name="T49" fmla="*/ 43 h 68"/>
                <a:gd name="T50" fmla="*/ 5 w 80"/>
                <a:gd name="T51" fmla="*/ 47 h 68"/>
                <a:gd name="T52" fmla="*/ 4 w 80"/>
                <a:gd name="T53" fmla="*/ 56 h 68"/>
                <a:gd name="T54" fmla="*/ 12 w 80"/>
                <a:gd name="T55" fmla="*/ 63 h 68"/>
                <a:gd name="T56" fmla="*/ 22 w 80"/>
                <a:gd name="T57" fmla="*/ 68 h 68"/>
                <a:gd name="T58" fmla="*/ 28 w 80"/>
                <a:gd name="T59" fmla="*/ 63 h 68"/>
                <a:gd name="T60" fmla="*/ 29 w 80"/>
                <a:gd name="T61" fmla="*/ 59 h 68"/>
                <a:gd name="T62" fmla="*/ 32 w 80"/>
                <a:gd name="T63" fmla="*/ 54 h 68"/>
                <a:gd name="T64" fmla="*/ 27 w 80"/>
                <a:gd name="T65" fmla="*/ 51 h 68"/>
                <a:gd name="T66" fmla="*/ 34 w 80"/>
                <a:gd name="T67" fmla="*/ 47 h 68"/>
                <a:gd name="T68" fmla="*/ 50 w 80"/>
                <a:gd name="T69" fmla="*/ 56 h 68"/>
                <a:gd name="T70" fmla="*/ 54 w 80"/>
                <a:gd name="T71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68">
                  <a:moveTo>
                    <a:pt x="54" y="57"/>
                  </a:moveTo>
                  <a:lnTo>
                    <a:pt x="54" y="58"/>
                  </a:lnTo>
                  <a:lnTo>
                    <a:pt x="53" y="59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0" y="61"/>
                  </a:lnTo>
                  <a:lnTo>
                    <a:pt x="75" y="63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80" y="52"/>
                  </a:lnTo>
                  <a:lnTo>
                    <a:pt x="79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5" y="48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5" y="24"/>
                  </a:lnTo>
                  <a:lnTo>
                    <a:pt x="63" y="22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1" y="26"/>
                  </a:lnTo>
                  <a:lnTo>
                    <a:pt x="40" y="32"/>
                  </a:lnTo>
                  <a:lnTo>
                    <a:pt x="38" y="29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56"/>
                  </a:lnTo>
                  <a:lnTo>
                    <a:pt x="5" y="63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22" y="68"/>
                  </a:lnTo>
                  <a:lnTo>
                    <a:pt x="25" y="67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9" y="59"/>
                  </a:lnTo>
                  <a:lnTo>
                    <a:pt x="33" y="57"/>
                  </a:lnTo>
                  <a:lnTo>
                    <a:pt x="32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4" y="47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7" name="Freeform 310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solidFill>
              <a:srgbClr val="751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8" name="Freeform 311"/>
            <p:cNvSpPr>
              <a:spLocks/>
            </p:cNvSpPr>
            <p:nvPr/>
          </p:nvSpPr>
          <p:spPr bwMode="auto">
            <a:xfrm>
              <a:off x="1305" y="2704"/>
              <a:ext cx="83" cy="65"/>
            </a:xfrm>
            <a:custGeom>
              <a:avLst/>
              <a:gdLst>
                <a:gd name="T0" fmla="*/ 333 w 333"/>
                <a:gd name="T1" fmla="*/ 258 h 261"/>
                <a:gd name="T2" fmla="*/ 303 w 333"/>
                <a:gd name="T3" fmla="*/ 213 h 261"/>
                <a:gd name="T4" fmla="*/ 271 w 333"/>
                <a:gd name="T5" fmla="*/ 152 h 261"/>
                <a:gd name="T6" fmla="*/ 227 w 333"/>
                <a:gd name="T7" fmla="*/ 96 h 261"/>
                <a:gd name="T8" fmla="*/ 172 w 333"/>
                <a:gd name="T9" fmla="*/ 55 h 261"/>
                <a:gd name="T10" fmla="*/ 152 w 333"/>
                <a:gd name="T11" fmla="*/ 41 h 261"/>
                <a:gd name="T12" fmla="*/ 137 w 333"/>
                <a:gd name="T13" fmla="*/ 35 h 261"/>
                <a:gd name="T14" fmla="*/ 141 w 333"/>
                <a:gd name="T15" fmla="*/ 30 h 261"/>
                <a:gd name="T16" fmla="*/ 136 w 333"/>
                <a:gd name="T17" fmla="*/ 30 h 261"/>
                <a:gd name="T18" fmla="*/ 127 w 333"/>
                <a:gd name="T19" fmla="*/ 29 h 261"/>
                <a:gd name="T20" fmla="*/ 132 w 333"/>
                <a:gd name="T21" fmla="*/ 24 h 261"/>
                <a:gd name="T22" fmla="*/ 123 w 333"/>
                <a:gd name="T23" fmla="*/ 24 h 261"/>
                <a:gd name="T24" fmla="*/ 116 w 333"/>
                <a:gd name="T25" fmla="*/ 26 h 261"/>
                <a:gd name="T26" fmla="*/ 74 w 333"/>
                <a:gd name="T27" fmla="*/ 17 h 261"/>
                <a:gd name="T28" fmla="*/ 48 w 333"/>
                <a:gd name="T29" fmla="*/ 10 h 261"/>
                <a:gd name="T30" fmla="*/ 39 w 333"/>
                <a:gd name="T31" fmla="*/ 9 h 261"/>
                <a:gd name="T32" fmla="*/ 39 w 333"/>
                <a:gd name="T33" fmla="*/ 7 h 261"/>
                <a:gd name="T34" fmla="*/ 29 w 333"/>
                <a:gd name="T35" fmla="*/ 8 h 261"/>
                <a:gd name="T36" fmla="*/ 25 w 333"/>
                <a:gd name="T37" fmla="*/ 7 h 261"/>
                <a:gd name="T38" fmla="*/ 25 w 333"/>
                <a:gd name="T39" fmla="*/ 0 h 261"/>
                <a:gd name="T40" fmla="*/ 4 w 333"/>
                <a:gd name="T41" fmla="*/ 20 h 261"/>
                <a:gd name="T42" fmla="*/ 0 w 333"/>
                <a:gd name="T43" fmla="*/ 38 h 261"/>
                <a:gd name="T44" fmla="*/ 9 w 333"/>
                <a:gd name="T45" fmla="*/ 53 h 261"/>
                <a:gd name="T46" fmla="*/ 33 w 333"/>
                <a:gd name="T47" fmla="*/ 65 h 261"/>
                <a:gd name="T48" fmla="*/ 70 w 333"/>
                <a:gd name="T49" fmla="*/ 76 h 261"/>
                <a:gd name="T50" fmla="*/ 151 w 333"/>
                <a:gd name="T51" fmla="*/ 93 h 261"/>
                <a:gd name="T52" fmla="*/ 186 w 333"/>
                <a:gd name="T53" fmla="*/ 98 h 261"/>
                <a:gd name="T54" fmla="*/ 195 w 333"/>
                <a:gd name="T55" fmla="*/ 99 h 261"/>
                <a:gd name="T56" fmla="*/ 199 w 333"/>
                <a:gd name="T57" fmla="*/ 101 h 261"/>
                <a:gd name="T58" fmla="*/ 200 w 333"/>
                <a:gd name="T59" fmla="*/ 109 h 261"/>
                <a:gd name="T60" fmla="*/ 241 w 333"/>
                <a:gd name="T61" fmla="*/ 139 h 261"/>
                <a:gd name="T62" fmla="*/ 255 w 333"/>
                <a:gd name="T63" fmla="*/ 166 h 261"/>
                <a:gd name="T64" fmla="*/ 253 w 333"/>
                <a:gd name="T65" fmla="*/ 197 h 261"/>
                <a:gd name="T66" fmla="*/ 261 w 333"/>
                <a:gd name="T67" fmla="*/ 197 h 261"/>
                <a:gd name="T68" fmla="*/ 265 w 333"/>
                <a:gd name="T69" fmla="*/ 205 h 261"/>
                <a:gd name="T70" fmla="*/ 261 w 333"/>
                <a:gd name="T71" fmla="*/ 212 h 261"/>
                <a:gd name="T72" fmla="*/ 256 w 333"/>
                <a:gd name="T73" fmla="*/ 221 h 261"/>
                <a:gd name="T74" fmla="*/ 247 w 333"/>
                <a:gd name="T75" fmla="*/ 225 h 261"/>
                <a:gd name="T76" fmla="*/ 243 w 333"/>
                <a:gd name="T77" fmla="*/ 231 h 261"/>
                <a:gd name="T78" fmla="*/ 222 w 333"/>
                <a:gd name="T79" fmla="*/ 232 h 261"/>
                <a:gd name="T80" fmla="*/ 184 w 333"/>
                <a:gd name="T8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3" h="261">
                  <a:moveTo>
                    <a:pt x="184" y="261"/>
                  </a:moveTo>
                  <a:lnTo>
                    <a:pt x="333" y="258"/>
                  </a:lnTo>
                  <a:lnTo>
                    <a:pt x="315" y="233"/>
                  </a:lnTo>
                  <a:lnTo>
                    <a:pt x="303" y="213"/>
                  </a:lnTo>
                  <a:lnTo>
                    <a:pt x="292" y="192"/>
                  </a:lnTo>
                  <a:lnTo>
                    <a:pt x="271" y="152"/>
                  </a:lnTo>
                  <a:lnTo>
                    <a:pt x="252" y="125"/>
                  </a:lnTo>
                  <a:lnTo>
                    <a:pt x="227" y="96"/>
                  </a:lnTo>
                  <a:lnTo>
                    <a:pt x="204" y="76"/>
                  </a:lnTo>
                  <a:lnTo>
                    <a:pt x="172" y="55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44" y="40"/>
                  </a:lnTo>
                  <a:lnTo>
                    <a:pt x="137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36" y="30"/>
                  </a:lnTo>
                  <a:lnTo>
                    <a:pt x="127" y="30"/>
                  </a:lnTo>
                  <a:lnTo>
                    <a:pt x="127" y="29"/>
                  </a:lnTo>
                  <a:lnTo>
                    <a:pt x="127" y="25"/>
                  </a:lnTo>
                  <a:lnTo>
                    <a:pt x="132" y="24"/>
                  </a:lnTo>
                  <a:lnTo>
                    <a:pt x="126" y="23"/>
                  </a:lnTo>
                  <a:lnTo>
                    <a:pt x="123" y="24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01" y="22"/>
                  </a:lnTo>
                  <a:lnTo>
                    <a:pt x="74" y="17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3" y="65"/>
                  </a:lnTo>
                  <a:lnTo>
                    <a:pt x="51" y="71"/>
                  </a:lnTo>
                  <a:lnTo>
                    <a:pt x="70" y="76"/>
                  </a:lnTo>
                  <a:lnTo>
                    <a:pt x="108" y="85"/>
                  </a:lnTo>
                  <a:lnTo>
                    <a:pt x="151" y="93"/>
                  </a:lnTo>
                  <a:lnTo>
                    <a:pt x="180" y="99"/>
                  </a:lnTo>
                  <a:lnTo>
                    <a:pt x="186" y="98"/>
                  </a:lnTo>
                  <a:lnTo>
                    <a:pt x="190" y="96"/>
                  </a:lnTo>
                  <a:lnTo>
                    <a:pt x="195" y="99"/>
                  </a:lnTo>
                  <a:lnTo>
                    <a:pt x="195" y="103"/>
                  </a:lnTo>
                  <a:lnTo>
                    <a:pt x="199" y="101"/>
                  </a:lnTo>
                  <a:lnTo>
                    <a:pt x="201" y="104"/>
                  </a:lnTo>
                  <a:lnTo>
                    <a:pt x="200" y="109"/>
                  </a:lnTo>
                  <a:lnTo>
                    <a:pt x="222" y="121"/>
                  </a:lnTo>
                  <a:lnTo>
                    <a:pt x="241" y="139"/>
                  </a:lnTo>
                  <a:lnTo>
                    <a:pt x="250" y="151"/>
                  </a:lnTo>
                  <a:lnTo>
                    <a:pt x="255" y="166"/>
                  </a:lnTo>
                  <a:lnTo>
                    <a:pt x="256" y="181"/>
                  </a:lnTo>
                  <a:lnTo>
                    <a:pt x="253" y="197"/>
                  </a:lnTo>
                  <a:lnTo>
                    <a:pt x="255" y="199"/>
                  </a:lnTo>
                  <a:lnTo>
                    <a:pt x="261" y="197"/>
                  </a:lnTo>
                  <a:lnTo>
                    <a:pt x="265" y="201"/>
                  </a:lnTo>
                  <a:lnTo>
                    <a:pt x="265" y="205"/>
                  </a:lnTo>
                  <a:lnTo>
                    <a:pt x="257" y="210"/>
                  </a:lnTo>
                  <a:lnTo>
                    <a:pt x="261" y="212"/>
                  </a:lnTo>
                  <a:lnTo>
                    <a:pt x="261" y="216"/>
                  </a:lnTo>
                  <a:lnTo>
                    <a:pt x="256" y="221"/>
                  </a:lnTo>
                  <a:lnTo>
                    <a:pt x="250" y="223"/>
                  </a:lnTo>
                  <a:lnTo>
                    <a:pt x="247" y="225"/>
                  </a:lnTo>
                  <a:lnTo>
                    <a:pt x="248" y="228"/>
                  </a:lnTo>
                  <a:lnTo>
                    <a:pt x="243" y="231"/>
                  </a:lnTo>
                  <a:lnTo>
                    <a:pt x="231" y="233"/>
                  </a:lnTo>
                  <a:lnTo>
                    <a:pt x="222" y="232"/>
                  </a:lnTo>
                  <a:lnTo>
                    <a:pt x="205" y="243"/>
                  </a:lnTo>
                  <a:lnTo>
                    <a:pt x="184" y="2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09" name="Freeform 312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0" name="Freeform 313"/>
            <p:cNvSpPr>
              <a:spLocks/>
            </p:cNvSpPr>
            <p:nvPr/>
          </p:nvSpPr>
          <p:spPr bwMode="auto">
            <a:xfrm>
              <a:off x="1325" y="2467"/>
              <a:ext cx="33" cy="112"/>
            </a:xfrm>
            <a:custGeom>
              <a:avLst/>
              <a:gdLst>
                <a:gd name="T0" fmla="*/ 45 w 130"/>
                <a:gd name="T1" fmla="*/ 0 h 447"/>
                <a:gd name="T2" fmla="*/ 53 w 130"/>
                <a:gd name="T3" fmla="*/ 73 h 447"/>
                <a:gd name="T4" fmla="*/ 71 w 130"/>
                <a:gd name="T5" fmla="*/ 83 h 447"/>
                <a:gd name="T6" fmla="*/ 130 w 130"/>
                <a:gd name="T7" fmla="*/ 440 h 447"/>
                <a:gd name="T8" fmla="*/ 126 w 130"/>
                <a:gd name="T9" fmla="*/ 447 h 447"/>
                <a:gd name="T10" fmla="*/ 117 w 130"/>
                <a:gd name="T11" fmla="*/ 447 h 447"/>
                <a:gd name="T12" fmla="*/ 111 w 130"/>
                <a:gd name="T13" fmla="*/ 446 h 447"/>
                <a:gd name="T14" fmla="*/ 106 w 130"/>
                <a:gd name="T15" fmla="*/ 430 h 447"/>
                <a:gd name="T16" fmla="*/ 4 w 130"/>
                <a:gd name="T17" fmla="*/ 33 h 447"/>
                <a:gd name="T18" fmla="*/ 0 w 130"/>
                <a:gd name="T19" fmla="*/ 16 h 447"/>
                <a:gd name="T20" fmla="*/ 0 w 130"/>
                <a:gd name="T21" fmla="*/ 5 h 447"/>
                <a:gd name="T22" fmla="*/ 45 w 130"/>
                <a:gd name="T2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47">
                  <a:moveTo>
                    <a:pt x="45" y="0"/>
                  </a:moveTo>
                  <a:lnTo>
                    <a:pt x="53" y="73"/>
                  </a:lnTo>
                  <a:lnTo>
                    <a:pt x="71" y="83"/>
                  </a:lnTo>
                  <a:lnTo>
                    <a:pt x="130" y="440"/>
                  </a:lnTo>
                  <a:lnTo>
                    <a:pt x="126" y="447"/>
                  </a:lnTo>
                  <a:lnTo>
                    <a:pt x="117" y="447"/>
                  </a:lnTo>
                  <a:lnTo>
                    <a:pt x="111" y="446"/>
                  </a:lnTo>
                  <a:lnTo>
                    <a:pt x="106" y="430"/>
                  </a:lnTo>
                  <a:lnTo>
                    <a:pt x="4" y="33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1" name="Freeform 314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2" name="Freeform 315"/>
            <p:cNvSpPr>
              <a:spLocks/>
            </p:cNvSpPr>
            <p:nvPr/>
          </p:nvSpPr>
          <p:spPr bwMode="auto">
            <a:xfrm>
              <a:off x="1331" y="2356"/>
              <a:ext cx="67" cy="90"/>
            </a:xfrm>
            <a:custGeom>
              <a:avLst/>
              <a:gdLst>
                <a:gd name="T0" fmla="*/ 36 w 268"/>
                <a:gd name="T1" fmla="*/ 361 h 361"/>
                <a:gd name="T2" fmla="*/ 64 w 268"/>
                <a:gd name="T3" fmla="*/ 336 h 361"/>
                <a:gd name="T4" fmla="*/ 267 w 268"/>
                <a:gd name="T5" fmla="*/ 18 h 361"/>
                <a:gd name="T6" fmla="*/ 268 w 268"/>
                <a:gd name="T7" fmla="*/ 9 h 361"/>
                <a:gd name="T8" fmla="*/ 261 w 268"/>
                <a:gd name="T9" fmla="*/ 2 h 361"/>
                <a:gd name="T10" fmla="*/ 252 w 268"/>
                <a:gd name="T11" fmla="*/ 0 h 361"/>
                <a:gd name="T12" fmla="*/ 40 w 268"/>
                <a:gd name="T13" fmla="*/ 281 h 361"/>
                <a:gd name="T14" fmla="*/ 31 w 268"/>
                <a:gd name="T15" fmla="*/ 311 h 361"/>
                <a:gd name="T16" fmla="*/ 0 w 268"/>
                <a:gd name="T17" fmla="*/ 347 h 361"/>
                <a:gd name="T18" fmla="*/ 19 w 268"/>
                <a:gd name="T19" fmla="*/ 351 h 361"/>
                <a:gd name="T20" fmla="*/ 36 w 268"/>
                <a:gd name="T2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61">
                  <a:moveTo>
                    <a:pt x="36" y="361"/>
                  </a:moveTo>
                  <a:lnTo>
                    <a:pt x="64" y="336"/>
                  </a:lnTo>
                  <a:lnTo>
                    <a:pt x="267" y="18"/>
                  </a:lnTo>
                  <a:lnTo>
                    <a:pt x="268" y="9"/>
                  </a:lnTo>
                  <a:lnTo>
                    <a:pt x="261" y="2"/>
                  </a:lnTo>
                  <a:lnTo>
                    <a:pt x="252" y="0"/>
                  </a:lnTo>
                  <a:lnTo>
                    <a:pt x="40" y="281"/>
                  </a:lnTo>
                  <a:lnTo>
                    <a:pt x="31" y="311"/>
                  </a:lnTo>
                  <a:lnTo>
                    <a:pt x="0" y="347"/>
                  </a:lnTo>
                  <a:lnTo>
                    <a:pt x="19" y="351"/>
                  </a:lnTo>
                  <a:lnTo>
                    <a:pt x="36" y="36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3" name="Freeform 316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4" name="Freeform 317"/>
            <p:cNvSpPr>
              <a:spLocks/>
            </p:cNvSpPr>
            <p:nvPr/>
          </p:nvSpPr>
          <p:spPr bwMode="auto">
            <a:xfrm>
              <a:off x="1220" y="2430"/>
              <a:ext cx="106" cy="27"/>
            </a:xfrm>
            <a:custGeom>
              <a:avLst/>
              <a:gdLst>
                <a:gd name="T0" fmla="*/ 423 w 423"/>
                <a:gd name="T1" fmla="*/ 66 h 109"/>
                <a:gd name="T2" fmla="*/ 366 w 423"/>
                <a:gd name="T3" fmla="*/ 50 h 109"/>
                <a:gd name="T4" fmla="*/ 306 w 423"/>
                <a:gd name="T5" fmla="*/ 45 h 109"/>
                <a:gd name="T6" fmla="*/ 225 w 423"/>
                <a:gd name="T7" fmla="*/ 31 h 109"/>
                <a:gd name="T8" fmla="*/ 154 w 423"/>
                <a:gd name="T9" fmla="*/ 18 h 109"/>
                <a:gd name="T10" fmla="*/ 94 w 423"/>
                <a:gd name="T11" fmla="*/ 10 h 109"/>
                <a:gd name="T12" fmla="*/ 37 w 423"/>
                <a:gd name="T13" fmla="*/ 0 h 109"/>
                <a:gd name="T14" fmla="*/ 8 w 423"/>
                <a:gd name="T15" fmla="*/ 0 h 109"/>
                <a:gd name="T16" fmla="*/ 0 w 423"/>
                <a:gd name="T17" fmla="*/ 2 h 109"/>
                <a:gd name="T18" fmla="*/ 0 w 423"/>
                <a:gd name="T19" fmla="*/ 16 h 109"/>
                <a:gd name="T20" fmla="*/ 298 w 423"/>
                <a:gd name="T21" fmla="*/ 104 h 109"/>
                <a:gd name="T22" fmla="*/ 350 w 423"/>
                <a:gd name="T23" fmla="*/ 94 h 109"/>
                <a:gd name="T24" fmla="*/ 411 w 423"/>
                <a:gd name="T25" fmla="*/ 109 h 109"/>
                <a:gd name="T26" fmla="*/ 423 w 423"/>
                <a:gd name="T27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109">
                  <a:moveTo>
                    <a:pt x="423" y="66"/>
                  </a:moveTo>
                  <a:lnTo>
                    <a:pt x="366" y="50"/>
                  </a:lnTo>
                  <a:lnTo>
                    <a:pt x="306" y="45"/>
                  </a:lnTo>
                  <a:lnTo>
                    <a:pt x="225" y="31"/>
                  </a:lnTo>
                  <a:lnTo>
                    <a:pt x="154" y="18"/>
                  </a:lnTo>
                  <a:lnTo>
                    <a:pt x="94" y="1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98" y="104"/>
                  </a:lnTo>
                  <a:lnTo>
                    <a:pt x="350" y="94"/>
                  </a:lnTo>
                  <a:lnTo>
                    <a:pt x="411" y="109"/>
                  </a:lnTo>
                  <a:lnTo>
                    <a:pt x="423" y="6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5" name="Freeform 318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6" name="Freeform 319"/>
            <p:cNvSpPr>
              <a:spLocks/>
            </p:cNvSpPr>
            <p:nvPr/>
          </p:nvSpPr>
          <p:spPr bwMode="auto">
            <a:xfrm>
              <a:off x="1298" y="2474"/>
              <a:ext cx="20" cy="234"/>
            </a:xfrm>
            <a:custGeom>
              <a:avLst/>
              <a:gdLst>
                <a:gd name="T0" fmla="*/ 70 w 79"/>
                <a:gd name="T1" fmla="*/ 0 h 934"/>
                <a:gd name="T2" fmla="*/ 79 w 79"/>
                <a:gd name="T3" fmla="*/ 927 h 934"/>
                <a:gd name="T4" fmla="*/ 40 w 79"/>
                <a:gd name="T5" fmla="*/ 934 h 934"/>
                <a:gd name="T6" fmla="*/ 0 w 79"/>
                <a:gd name="T7" fmla="*/ 930 h 934"/>
                <a:gd name="T8" fmla="*/ 8 w 79"/>
                <a:gd name="T9" fmla="*/ 0 h 934"/>
                <a:gd name="T10" fmla="*/ 70 w 79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4">
                  <a:moveTo>
                    <a:pt x="70" y="0"/>
                  </a:moveTo>
                  <a:lnTo>
                    <a:pt x="79" y="927"/>
                  </a:lnTo>
                  <a:lnTo>
                    <a:pt x="40" y="934"/>
                  </a:lnTo>
                  <a:lnTo>
                    <a:pt x="0" y="930"/>
                  </a:lnTo>
                  <a:lnTo>
                    <a:pt x="8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7" name="Freeform 320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8" name="Freeform 321"/>
            <p:cNvSpPr>
              <a:spLocks/>
            </p:cNvSpPr>
            <p:nvPr/>
          </p:nvSpPr>
          <p:spPr bwMode="auto">
            <a:xfrm>
              <a:off x="1278" y="2454"/>
              <a:ext cx="44" cy="21"/>
            </a:xfrm>
            <a:custGeom>
              <a:avLst/>
              <a:gdLst>
                <a:gd name="T0" fmla="*/ 174 w 177"/>
                <a:gd name="T1" fmla="*/ 57 h 84"/>
                <a:gd name="T2" fmla="*/ 174 w 177"/>
                <a:gd name="T3" fmla="*/ 80 h 84"/>
                <a:gd name="T4" fmla="*/ 59 w 177"/>
                <a:gd name="T5" fmla="*/ 84 h 84"/>
                <a:gd name="T6" fmla="*/ 59 w 177"/>
                <a:gd name="T7" fmla="*/ 67 h 84"/>
                <a:gd name="T8" fmla="*/ 7 w 177"/>
                <a:gd name="T9" fmla="*/ 69 h 84"/>
                <a:gd name="T10" fmla="*/ 0 w 177"/>
                <a:gd name="T11" fmla="*/ 54 h 84"/>
                <a:gd name="T12" fmla="*/ 0 w 177"/>
                <a:gd name="T13" fmla="*/ 33 h 84"/>
                <a:gd name="T14" fmla="*/ 5 w 177"/>
                <a:gd name="T15" fmla="*/ 19 h 84"/>
                <a:gd name="T16" fmla="*/ 27 w 177"/>
                <a:gd name="T17" fmla="*/ 10 h 84"/>
                <a:gd name="T18" fmla="*/ 44 w 177"/>
                <a:gd name="T19" fmla="*/ 4 h 84"/>
                <a:gd name="T20" fmla="*/ 65 w 177"/>
                <a:gd name="T21" fmla="*/ 10 h 84"/>
                <a:gd name="T22" fmla="*/ 94 w 177"/>
                <a:gd name="T23" fmla="*/ 7 h 84"/>
                <a:gd name="T24" fmla="*/ 120 w 177"/>
                <a:gd name="T25" fmla="*/ 0 h 84"/>
                <a:gd name="T26" fmla="*/ 146 w 177"/>
                <a:gd name="T27" fmla="*/ 9 h 84"/>
                <a:gd name="T28" fmla="*/ 171 w 177"/>
                <a:gd name="T29" fmla="*/ 15 h 84"/>
                <a:gd name="T30" fmla="*/ 170 w 177"/>
                <a:gd name="T31" fmla="*/ 29 h 84"/>
                <a:gd name="T32" fmla="*/ 174 w 177"/>
                <a:gd name="T33" fmla="*/ 45 h 84"/>
                <a:gd name="T34" fmla="*/ 177 w 177"/>
                <a:gd name="T35" fmla="*/ 57 h 84"/>
                <a:gd name="T36" fmla="*/ 174 w 177"/>
                <a:gd name="T37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84">
                  <a:moveTo>
                    <a:pt x="174" y="57"/>
                  </a:moveTo>
                  <a:lnTo>
                    <a:pt x="174" y="80"/>
                  </a:lnTo>
                  <a:lnTo>
                    <a:pt x="59" y="84"/>
                  </a:lnTo>
                  <a:lnTo>
                    <a:pt x="59" y="67"/>
                  </a:lnTo>
                  <a:lnTo>
                    <a:pt x="7" y="69"/>
                  </a:lnTo>
                  <a:lnTo>
                    <a:pt x="0" y="54"/>
                  </a:lnTo>
                  <a:lnTo>
                    <a:pt x="0" y="33"/>
                  </a:lnTo>
                  <a:lnTo>
                    <a:pt x="5" y="19"/>
                  </a:lnTo>
                  <a:lnTo>
                    <a:pt x="27" y="10"/>
                  </a:lnTo>
                  <a:lnTo>
                    <a:pt x="44" y="4"/>
                  </a:lnTo>
                  <a:lnTo>
                    <a:pt x="65" y="10"/>
                  </a:lnTo>
                  <a:lnTo>
                    <a:pt x="94" y="7"/>
                  </a:lnTo>
                  <a:lnTo>
                    <a:pt x="120" y="0"/>
                  </a:lnTo>
                  <a:lnTo>
                    <a:pt x="146" y="9"/>
                  </a:lnTo>
                  <a:lnTo>
                    <a:pt x="171" y="15"/>
                  </a:lnTo>
                  <a:lnTo>
                    <a:pt x="170" y="29"/>
                  </a:lnTo>
                  <a:lnTo>
                    <a:pt x="174" y="45"/>
                  </a:lnTo>
                  <a:lnTo>
                    <a:pt x="177" y="57"/>
                  </a:lnTo>
                  <a:lnTo>
                    <a:pt x="174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19" name="Freeform 322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0" name="Freeform 323"/>
            <p:cNvSpPr>
              <a:spLocks/>
            </p:cNvSpPr>
            <p:nvPr/>
          </p:nvSpPr>
          <p:spPr bwMode="auto">
            <a:xfrm>
              <a:off x="1323" y="2444"/>
              <a:ext cx="20" cy="19"/>
            </a:xfrm>
            <a:custGeom>
              <a:avLst/>
              <a:gdLst>
                <a:gd name="T0" fmla="*/ 13 w 81"/>
                <a:gd name="T1" fmla="*/ 0 h 74"/>
                <a:gd name="T2" fmla="*/ 30 w 81"/>
                <a:gd name="T3" fmla="*/ 0 h 74"/>
                <a:gd name="T4" fmla="*/ 50 w 81"/>
                <a:gd name="T5" fmla="*/ 5 h 74"/>
                <a:gd name="T6" fmla="*/ 68 w 81"/>
                <a:gd name="T7" fmla="*/ 14 h 74"/>
                <a:gd name="T8" fmla="*/ 79 w 81"/>
                <a:gd name="T9" fmla="*/ 26 h 74"/>
                <a:gd name="T10" fmla="*/ 81 w 81"/>
                <a:gd name="T11" fmla="*/ 39 h 74"/>
                <a:gd name="T12" fmla="*/ 78 w 81"/>
                <a:gd name="T13" fmla="*/ 50 h 74"/>
                <a:gd name="T14" fmla="*/ 69 w 81"/>
                <a:gd name="T15" fmla="*/ 59 h 74"/>
                <a:gd name="T16" fmla="*/ 59 w 81"/>
                <a:gd name="T17" fmla="*/ 65 h 74"/>
                <a:gd name="T18" fmla="*/ 51 w 81"/>
                <a:gd name="T19" fmla="*/ 69 h 74"/>
                <a:gd name="T20" fmla="*/ 36 w 81"/>
                <a:gd name="T21" fmla="*/ 67 h 74"/>
                <a:gd name="T22" fmla="*/ 16 w 81"/>
                <a:gd name="T23" fmla="*/ 71 h 74"/>
                <a:gd name="T24" fmla="*/ 5 w 81"/>
                <a:gd name="T25" fmla="*/ 74 h 74"/>
                <a:gd name="T26" fmla="*/ 0 w 81"/>
                <a:gd name="T27" fmla="*/ 40 h 74"/>
                <a:gd name="T28" fmla="*/ 10 w 81"/>
                <a:gd name="T29" fmla="*/ 56 h 74"/>
                <a:gd name="T30" fmla="*/ 22 w 81"/>
                <a:gd name="T31" fmla="*/ 57 h 74"/>
                <a:gd name="T32" fmla="*/ 27 w 81"/>
                <a:gd name="T33" fmla="*/ 35 h 74"/>
                <a:gd name="T34" fmla="*/ 26 w 81"/>
                <a:gd name="T35" fmla="*/ 20 h 74"/>
                <a:gd name="T36" fmla="*/ 20 w 81"/>
                <a:gd name="T37" fmla="*/ 14 h 74"/>
                <a:gd name="T38" fmla="*/ 11 w 81"/>
                <a:gd name="T39" fmla="*/ 13 h 74"/>
                <a:gd name="T40" fmla="*/ 3 w 81"/>
                <a:gd name="T41" fmla="*/ 8 h 74"/>
                <a:gd name="T42" fmla="*/ 13 w 81"/>
                <a:gd name="T4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74">
                  <a:moveTo>
                    <a:pt x="13" y="0"/>
                  </a:moveTo>
                  <a:lnTo>
                    <a:pt x="30" y="0"/>
                  </a:lnTo>
                  <a:lnTo>
                    <a:pt x="50" y="5"/>
                  </a:lnTo>
                  <a:lnTo>
                    <a:pt x="68" y="14"/>
                  </a:lnTo>
                  <a:lnTo>
                    <a:pt x="79" y="26"/>
                  </a:lnTo>
                  <a:lnTo>
                    <a:pt x="81" y="39"/>
                  </a:lnTo>
                  <a:lnTo>
                    <a:pt x="78" y="50"/>
                  </a:lnTo>
                  <a:lnTo>
                    <a:pt x="69" y="59"/>
                  </a:lnTo>
                  <a:lnTo>
                    <a:pt x="59" y="65"/>
                  </a:lnTo>
                  <a:lnTo>
                    <a:pt x="51" y="69"/>
                  </a:lnTo>
                  <a:lnTo>
                    <a:pt x="36" y="67"/>
                  </a:lnTo>
                  <a:lnTo>
                    <a:pt x="16" y="71"/>
                  </a:lnTo>
                  <a:lnTo>
                    <a:pt x="5" y="74"/>
                  </a:lnTo>
                  <a:lnTo>
                    <a:pt x="0" y="40"/>
                  </a:lnTo>
                  <a:lnTo>
                    <a:pt x="10" y="56"/>
                  </a:lnTo>
                  <a:lnTo>
                    <a:pt x="22" y="57"/>
                  </a:lnTo>
                  <a:lnTo>
                    <a:pt x="27" y="35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1" y="13"/>
                  </a:lnTo>
                  <a:lnTo>
                    <a:pt x="3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1" name="Freeform 324"/>
            <p:cNvSpPr>
              <a:spLocks/>
            </p:cNvSpPr>
            <p:nvPr/>
          </p:nvSpPr>
          <p:spPr bwMode="auto">
            <a:xfrm>
              <a:off x="1323" y="2445"/>
              <a:ext cx="20" cy="17"/>
            </a:xfrm>
            <a:custGeom>
              <a:avLst/>
              <a:gdLst>
                <a:gd name="T0" fmla="*/ 0 w 80"/>
                <a:gd name="T1" fmla="*/ 2 h 70"/>
                <a:gd name="T2" fmla="*/ 6 w 80"/>
                <a:gd name="T3" fmla="*/ 0 h 70"/>
                <a:gd name="T4" fmla="*/ 14 w 80"/>
                <a:gd name="T5" fmla="*/ 0 h 70"/>
                <a:gd name="T6" fmla="*/ 26 w 80"/>
                <a:gd name="T7" fmla="*/ 0 h 70"/>
                <a:gd name="T8" fmla="*/ 39 w 80"/>
                <a:gd name="T9" fmla="*/ 3 h 70"/>
                <a:gd name="T10" fmla="*/ 50 w 80"/>
                <a:gd name="T11" fmla="*/ 5 h 70"/>
                <a:gd name="T12" fmla="*/ 60 w 80"/>
                <a:gd name="T13" fmla="*/ 10 h 70"/>
                <a:gd name="T14" fmla="*/ 68 w 80"/>
                <a:gd name="T15" fmla="*/ 15 h 70"/>
                <a:gd name="T16" fmla="*/ 75 w 80"/>
                <a:gd name="T17" fmla="*/ 22 h 70"/>
                <a:gd name="T18" fmla="*/ 77 w 80"/>
                <a:gd name="T19" fmla="*/ 25 h 70"/>
                <a:gd name="T20" fmla="*/ 78 w 80"/>
                <a:gd name="T21" fmla="*/ 29 h 70"/>
                <a:gd name="T22" fmla="*/ 80 w 80"/>
                <a:gd name="T23" fmla="*/ 33 h 70"/>
                <a:gd name="T24" fmla="*/ 80 w 80"/>
                <a:gd name="T25" fmla="*/ 36 h 70"/>
                <a:gd name="T26" fmla="*/ 80 w 80"/>
                <a:gd name="T27" fmla="*/ 41 h 70"/>
                <a:gd name="T28" fmla="*/ 77 w 80"/>
                <a:gd name="T29" fmla="*/ 46 h 70"/>
                <a:gd name="T30" fmla="*/ 75 w 80"/>
                <a:gd name="T31" fmla="*/ 51 h 70"/>
                <a:gd name="T32" fmla="*/ 71 w 80"/>
                <a:gd name="T33" fmla="*/ 56 h 70"/>
                <a:gd name="T34" fmla="*/ 66 w 80"/>
                <a:gd name="T35" fmla="*/ 60 h 70"/>
                <a:gd name="T36" fmla="*/ 60 w 80"/>
                <a:gd name="T37" fmla="*/ 64 h 70"/>
                <a:gd name="T38" fmla="*/ 53 w 80"/>
                <a:gd name="T39" fmla="*/ 68 h 70"/>
                <a:gd name="T40" fmla="*/ 46 w 80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0">
                  <a:moveTo>
                    <a:pt x="0" y="2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60" y="10"/>
                  </a:lnTo>
                  <a:lnTo>
                    <a:pt x="68" y="15"/>
                  </a:lnTo>
                  <a:lnTo>
                    <a:pt x="75" y="22"/>
                  </a:lnTo>
                  <a:lnTo>
                    <a:pt x="77" y="25"/>
                  </a:lnTo>
                  <a:lnTo>
                    <a:pt x="78" y="29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80" y="41"/>
                  </a:lnTo>
                  <a:lnTo>
                    <a:pt x="77" y="46"/>
                  </a:lnTo>
                  <a:lnTo>
                    <a:pt x="75" y="51"/>
                  </a:lnTo>
                  <a:lnTo>
                    <a:pt x="71" y="56"/>
                  </a:lnTo>
                  <a:lnTo>
                    <a:pt x="66" y="60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6" y="7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2" name="Freeform 325"/>
            <p:cNvSpPr>
              <a:spLocks/>
            </p:cNvSpPr>
            <p:nvPr/>
          </p:nvSpPr>
          <p:spPr bwMode="auto">
            <a:xfrm>
              <a:off x="1324" y="2461"/>
              <a:ext cx="11" cy="3"/>
            </a:xfrm>
            <a:custGeom>
              <a:avLst/>
              <a:gdLst>
                <a:gd name="T0" fmla="*/ 0 w 47"/>
                <a:gd name="T1" fmla="*/ 10 h 10"/>
                <a:gd name="T2" fmla="*/ 3 w 47"/>
                <a:gd name="T3" fmla="*/ 8 h 10"/>
                <a:gd name="T4" fmla="*/ 5 w 47"/>
                <a:gd name="T5" fmla="*/ 5 h 10"/>
                <a:gd name="T6" fmla="*/ 9 w 47"/>
                <a:gd name="T7" fmla="*/ 3 h 10"/>
                <a:gd name="T8" fmla="*/ 14 w 47"/>
                <a:gd name="T9" fmla="*/ 2 h 10"/>
                <a:gd name="T10" fmla="*/ 25 w 47"/>
                <a:gd name="T11" fmla="*/ 0 h 10"/>
                <a:gd name="T12" fmla="*/ 38 w 47"/>
                <a:gd name="T13" fmla="*/ 0 h 10"/>
                <a:gd name="T14" fmla="*/ 43 w 47"/>
                <a:gd name="T15" fmla="*/ 2 h 10"/>
                <a:gd name="T16" fmla="*/ 47 w 47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7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3" name="Freeform 326"/>
            <p:cNvSpPr>
              <a:spLocks/>
            </p:cNvSpPr>
            <p:nvPr/>
          </p:nvSpPr>
          <p:spPr bwMode="auto">
            <a:xfrm>
              <a:off x="1323" y="2457"/>
              <a:ext cx="0" cy="6"/>
            </a:xfrm>
            <a:custGeom>
              <a:avLst/>
              <a:gdLst>
                <a:gd name="T0" fmla="*/ 1 w 1"/>
                <a:gd name="T1" fmla="*/ 26 h 26"/>
                <a:gd name="T2" fmla="*/ 0 w 1"/>
                <a:gd name="T3" fmla="*/ 14 h 26"/>
                <a:gd name="T4" fmla="*/ 0 w 1"/>
                <a:gd name="T5" fmla="*/ 1 h 26"/>
                <a:gd name="T6" fmla="*/ 0 w 1"/>
                <a:gd name="T7" fmla="*/ 1 h 26"/>
                <a:gd name="T8" fmla="*/ 0 w 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1" y="26"/>
                  </a:moveTo>
                  <a:lnTo>
                    <a:pt x="0" y="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4" name="Freeform 327"/>
            <p:cNvSpPr>
              <a:spLocks/>
            </p:cNvSpPr>
            <p:nvPr/>
          </p:nvSpPr>
          <p:spPr bwMode="auto">
            <a:xfrm>
              <a:off x="1326" y="2463"/>
              <a:ext cx="9" cy="5"/>
            </a:xfrm>
            <a:custGeom>
              <a:avLst/>
              <a:gdLst>
                <a:gd name="T0" fmla="*/ 0 w 39"/>
                <a:gd name="T1" fmla="*/ 2 h 20"/>
                <a:gd name="T2" fmla="*/ 3 w 39"/>
                <a:gd name="T3" fmla="*/ 20 h 20"/>
                <a:gd name="T4" fmla="*/ 39 w 39"/>
                <a:gd name="T5" fmla="*/ 15 h 20"/>
                <a:gd name="T6" fmla="*/ 36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2"/>
                  </a:moveTo>
                  <a:lnTo>
                    <a:pt x="3" y="20"/>
                  </a:lnTo>
                  <a:lnTo>
                    <a:pt x="39" y="15"/>
                  </a:lnTo>
                  <a:lnTo>
                    <a:pt x="3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5" name="Line 328"/>
            <p:cNvSpPr>
              <a:spLocks noChangeShapeType="1"/>
            </p:cNvSpPr>
            <p:nvPr/>
          </p:nvSpPr>
          <p:spPr bwMode="auto">
            <a:xfrm flipV="1">
              <a:off x="1340" y="2439"/>
              <a:ext cx="7" cy="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6" name="Freeform 329"/>
            <p:cNvSpPr>
              <a:spLocks/>
            </p:cNvSpPr>
            <p:nvPr/>
          </p:nvSpPr>
          <p:spPr bwMode="auto">
            <a:xfrm>
              <a:off x="1323" y="2448"/>
              <a:ext cx="4" cy="10"/>
            </a:xfrm>
            <a:custGeom>
              <a:avLst/>
              <a:gdLst>
                <a:gd name="T0" fmla="*/ 16 w 16"/>
                <a:gd name="T1" fmla="*/ 1 h 41"/>
                <a:gd name="T2" fmla="*/ 11 w 16"/>
                <a:gd name="T3" fmla="*/ 0 h 41"/>
                <a:gd name="T4" fmla="*/ 0 w 16"/>
                <a:gd name="T5" fmla="*/ 35 h 41"/>
                <a:gd name="T6" fmla="*/ 15 w 1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16" y="1"/>
                  </a:moveTo>
                  <a:lnTo>
                    <a:pt x="11" y="0"/>
                  </a:lnTo>
                  <a:lnTo>
                    <a:pt x="0" y="35"/>
                  </a:lnTo>
                  <a:lnTo>
                    <a:pt x="15" y="4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7" name="Line 330"/>
            <p:cNvSpPr>
              <a:spLocks noChangeShapeType="1"/>
            </p:cNvSpPr>
            <p:nvPr/>
          </p:nvSpPr>
          <p:spPr bwMode="auto">
            <a:xfrm flipH="1">
              <a:off x="1325" y="244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8" name="Line 331"/>
            <p:cNvSpPr>
              <a:spLocks noChangeShapeType="1"/>
            </p:cNvSpPr>
            <p:nvPr/>
          </p:nvSpPr>
          <p:spPr bwMode="auto">
            <a:xfrm flipV="1">
              <a:off x="1322" y="2456"/>
              <a:ext cx="1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29" name="Freeform 332"/>
            <p:cNvSpPr>
              <a:spLocks/>
            </p:cNvSpPr>
            <p:nvPr/>
          </p:nvSpPr>
          <p:spPr bwMode="auto">
            <a:xfrm>
              <a:off x="1307" y="2442"/>
              <a:ext cx="19" cy="4"/>
            </a:xfrm>
            <a:custGeom>
              <a:avLst/>
              <a:gdLst>
                <a:gd name="T0" fmla="*/ 75 w 75"/>
                <a:gd name="T1" fmla="*/ 16 h 16"/>
                <a:gd name="T2" fmla="*/ 50 w 75"/>
                <a:gd name="T3" fmla="*/ 8 h 16"/>
                <a:gd name="T4" fmla="*/ 0 w 7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6">
                  <a:moveTo>
                    <a:pt x="75" y="16"/>
                  </a:moveTo>
                  <a:lnTo>
                    <a:pt x="5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0" name="Freeform 333"/>
            <p:cNvSpPr>
              <a:spLocks/>
            </p:cNvSpPr>
            <p:nvPr/>
          </p:nvSpPr>
          <p:spPr bwMode="auto">
            <a:xfrm>
              <a:off x="1325" y="2446"/>
              <a:ext cx="5" cy="13"/>
            </a:xfrm>
            <a:custGeom>
              <a:avLst/>
              <a:gdLst>
                <a:gd name="T0" fmla="*/ 4 w 20"/>
                <a:gd name="T1" fmla="*/ 2 h 50"/>
                <a:gd name="T2" fmla="*/ 7 w 20"/>
                <a:gd name="T3" fmla="*/ 1 h 50"/>
                <a:gd name="T4" fmla="*/ 9 w 20"/>
                <a:gd name="T5" fmla="*/ 0 h 50"/>
                <a:gd name="T6" fmla="*/ 12 w 20"/>
                <a:gd name="T7" fmla="*/ 0 h 50"/>
                <a:gd name="T8" fmla="*/ 13 w 20"/>
                <a:gd name="T9" fmla="*/ 2 h 50"/>
                <a:gd name="T10" fmla="*/ 15 w 20"/>
                <a:gd name="T11" fmla="*/ 4 h 50"/>
                <a:gd name="T12" fmla="*/ 17 w 20"/>
                <a:gd name="T13" fmla="*/ 7 h 50"/>
                <a:gd name="T14" fmla="*/ 19 w 20"/>
                <a:gd name="T15" fmla="*/ 15 h 50"/>
                <a:gd name="T16" fmla="*/ 20 w 20"/>
                <a:gd name="T17" fmla="*/ 25 h 50"/>
                <a:gd name="T18" fmla="*/ 19 w 20"/>
                <a:gd name="T19" fmla="*/ 35 h 50"/>
                <a:gd name="T20" fmla="*/ 17 w 20"/>
                <a:gd name="T21" fmla="*/ 42 h 50"/>
                <a:gd name="T22" fmla="*/ 15 w 20"/>
                <a:gd name="T23" fmla="*/ 46 h 50"/>
                <a:gd name="T24" fmla="*/ 13 w 20"/>
                <a:gd name="T25" fmla="*/ 48 h 50"/>
                <a:gd name="T26" fmla="*/ 12 w 20"/>
                <a:gd name="T27" fmla="*/ 50 h 50"/>
                <a:gd name="T28" fmla="*/ 9 w 20"/>
                <a:gd name="T29" fmla="*/ 50 h 50"/>
                <a:gd name="T30" fmla="*/ 7 w 20"/>
                <a:gd name="T31" fmla="*/ 50 h 50"/>
                <a:gd name="T32" fmla="*/ 4 w 20"/>
                <a:gd name="T33" fmla="*/ 48 h 50"/>
                <a:gd name="T34" fmla="*/ 3 w 20"/>
                <a:gd name="T35" fmla="*/ 46 h 50"/>
                <a:gd name="T36" fmla="*/ 0 w 20"/>
                <a:gd name="T3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0">
                  <a:moveTo>
                    <a:pt x="4" y="2"/>
                  </a:move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9" y="15"/>
                  </a:lnTo>
                  <a:lnTo>
                    <a:pt x="20" y="25"/>
                  </a:lnTo>
                  <a:lnTo>
                    <a:pt x="19" y="35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1" name="Freeform 334"/>
            <p:cNvSpPr>
              <a:spLocks/>
            </p:cNvSpPr>
            <p:nvPr/>
          </p:nvSpPr>
          <p:spPr bwMode="auto">
            <a:xfrm>
              <a:off x="1326" y="2448"/>
              <a:ext cx="3" cy="10"/>
            </a:xfrm>
            <a:custGeom>
              <a:avLst/>
              <a:gdLst>
                <a:gd name="T0" fmla="*/ 0 w 8"/>
                <a:gd name="T1" fmla="*/ 1 h 41"/>
                <a:gd name="T2" fmla="*/ 1 w 8"/>
                <a:gd name="T3" fmla="*/ 1 h 41"/>
                <a:gd name="T4" fmla="*/ 1 w 8"/>
                <a:gd name="T5" fmla="*/ 0 h 41"/>
                <a:gd name="T6" fmla="*/ 5 w 8"/>
                <a:gd name="T7" fmla="*/ 3 h 41"/>
                <a:gd name="T8" fmla="*/ 7 w 8"/>
                <a:gd name="T9" fmla="*/ 6 h 41"/>
                <a:gd name="T10" fmla="*/ 8 w 8"/>
                <a:gd name="T11" fmla="*/ 12 h 41"/>
                <a:gd name="T12" fmla="*/ 8 w 8"/>
                <a:gd name="T13" fmla="*/ 20 h 41"/>
                <a:gd name="T14" fmla="*/ 8 w 8"/>
                <a:gd name="T15" fmla="*/ 29 h 41"/>
                <a:gd name="T16" fmla="*/ 7 w 8"/>
                <a:gd name="T17" fmla="*/ 35 h 41"/>
                <a:gd name="T18" fmla="*/ 5 w 8"/>
                <a:gd name="T19" fmla="*/ 39 h 41"/>
                <a:gd name="T20" fmla="*/ 1 w 8"/>
                <a:gd name="T21" fmla="*/ 41 h 41"/>
                <a:gd name="T22" fmla="*/ 1 w 8"/>
                <a:gd name="T23" fmla="*/ 41 h 41"/>
                <a:gd name="T24" fmla="*/ 0 w 8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7" y="6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9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2" name="Freeform 335"/>
            <p:cNvSpPr>
              <a:spLocks/>
            </p:cNvSpPr>
            <p:nvPr/>
          </p:nvSpPr>
          <p:spPr bwMode="auto">
            <a:xfrm>
              <a:off x="1324" y="2442"/>
              <a:ext cx="2" cy="4"/>
            </a:xfrm>
            <a:custGeom>
              <a:avLst/>
              <a:gdLst>
                <a:gd name="T0" fmla="*/ 0 w 10"/>
                <a:gd name="T1" fmla="*/ 13 h 13"/>
                <a:gd name="T2" fmla="*/ 2 w 10"/>
                <a:gd name="T3" fmla="*/ 7 h 13"/>
                <a:gd name="T4" fmla="*/ 5 w 10"/>
                <a:gd name="T5" fmla="*/ 3 h 13"/>
                <a:gd name="T6" fmla="*/ 7 w 10"/>
                <a:gd name="T7" fmla="*/ 1 h 13"/>
                <a:gd name="T8" fmla="*/ 10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2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3" name="Freeform 336"/>
            <p:cNvSpPr>
              <a:spLocks/>
            </p:cNvSpPr>
            <p:nvPr/>
          </p:nvSpPr>
          <p:spPr bwMode="auto">
            <a:xfrm>
              <a:off x="1279" y="2467"/>
              <a:ext cx="42" cy="7"/>
            </a:xfrm>
            <a:custGeom>
              <a:avLst/>
              <a:gdLst>
                <a:gd name="T0" fmla="*/ 167 w 169"/>
                <a:gd name="T1" fmla="*/ 0 h 30"/>
                <a:gd name="T2" fmla="*/ 169 w 169"/>
                <a:gd name="T3" fmla="*/ 6 h 30"/>
                <a:gd name="T4" fmla="*/ 169 w 169"/>
                <a:gd name="T5" fmla="*/ 26 h 30"/>
                <a:gd name="T6" fmla="*/ 51 w 169"/>
                <a:gd name="T7" fmla="*/ 30 h 30"/>
                <a:gd name="T8" fmla="*/ 51 w 169"/>
                <a:gd name="T9" fmla="*/ 15 h 30"/>
                <a:gd name="T10" fmla="*/ 0 w 169"/>
                <a:gd name="T1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0">
                  <a:moveTo>
                    <a:pt x="167" y="0"/>
                  </a:moveTo>
                  <a:lnTo>
                    <a:pt x="169" y="6"/>
                  </a:lnTo>
                  <a:lnTo>
                    <a:pt x="169" y="26"/>
                  </a:lnTo>
                  <a:lnTo>
                    <a:pt x="51" y="30"/>
                  </a:lnTo>
                  <a:lnTo>
                    <a:pt x="51" y="15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4" name="Freeform 337"/>
            <p:cNvSpPr>
              <a:spLocks/>
            </p:cNvSpPr>
            <p:nvPr/>
          </p:nvSpPr>
          <p:spPr bwMode="auto">
            <a:xfrm>
              <a:off x="1278" y="2458"/>
              <a:ext cx="2" cy="13"/>
            </a:xfrm>
            <a:custGeom>
              <a:avLst/>
              <a:gdLst>
                <a:gd name="T0" fmla="*/ 6 w 9"/>
                <a:gd name="T1" fmla="*/ 0 h 50"/>
                <a:gd name="T2" fmla="*/ 4 w 9"/>
                <a:gd name="T3" fmla="*/ 4 h 50"/>
                <a:gd name="T4" fmla="*/ 1 w 9"/>
                <a:gd name="T5" fmla="*/ 9 h 50"/>
                <a:gd name="T6" fmla="*/ 0 w 9"/>
                <a:gd name="T7" fmla="*/ 16 h 50"/>
                <a:gd name="T8" fmla="*/ 0 w 9"/>
                <a:gd name="T9" fmla="*/ 25 h 50"/>
                <a:gd name="T10" fmla="*/ 0 w 9"/>
                <a:gd name="T11" fmla="*/ 35 h 50"/>
                <a:gd name="T12" fmla="*/ 3 w 9"/>
                <a:gd name="T13" fmla="*/ 43 h 50"/>
                <a:gd name="T14" fmla="*/ 4 w 9"/>
                <a:gd name="T15" fmla="*/ 46 h 50"/>
                <a:gd name="T16" fmla="*/ 5 w 9"/>
                <a:gd name="T17" fmla="*/ 49 h 50"/>
                <a:gd name="T18" fmla="*/ 6 w 9"/>
                <a:gd name="T19" fmla="*/ 50 h 50"/>
                <a:gd name="T20" fmla="*/ 9 w 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50">
                  <a:moveTo>
                    <a:pt x="6" y="0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9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5" name="Line 338"/>
            <p:cNvSpPr>
              <a:spLocks noChangeShapeType="1"/>
            </p:cNvSpPr>
            <p:nvPr/>
          </p:nvSpPr>
          <p:spPr bwMode="auto">
            <a:xfrm flipV="1">
              <a:off x="1279" y="2455"/>
              <a:ext cx="11" cy="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6" name="Line 339"/>
            <p:cNvSpPr>
              <a:spLocks noChangeShapeType="1"/>
            </p:cNvSpPr>
            <p:nvPr/>
          </p:nvSpPr>
          <p:spPr bwMode="auto">
            <a:xfrm flipV="1">
              <a:off x="1318" y="2442"/>
              <a:ext cx="5" cy="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7" name="Freeform 340"/>
            <p:cNvSpPr>
              <a:spLocks/>
            </p:cNvSpPr>
            <p:nvPr/>
          </p:nvSpPr>
          <p:spPr bwMode="auto">
            <a:xfrm>
              <a:off x="1322" y="2442"/>
              <a:ext cx="3" cy="3"/>
            </a:xfrm>
            <a:custGeom>
              <a:avLst/>
              <a:gdLst>
                <a:gd name="T0" fmla="*/ 0 w 12"/>
                <a:gd name="T1" fmla="*/ 11 h 11"/>
                <a:gd name="T2" fmla="*/ 1 w 12"/>
                <a:gd name="T3" fmla="*/ 6 h 11"/>
                <a:gd name="T4" fmla="*/ 4 w 12"/>
                <a:gd name="T5" fmla="*/ 2 h 11"/>
                <a:gd name="T6" fmla="*/ 5 w 12"/>
                <a:gd name="T7" fmla="*/ 0 h 11"/>
                <a:gd name="T8" fmla="*/ 7 w 12"/>
                <a:gd name="T9" fmla="*/ 0 h 11"/>
                <a:gd name="T10" fmla="*/ 10 w 12"/>
                <a:gd name="T11" fmla="*/ 1 h 11"/>
                <a:gd name="T12" fmla="*/ 12 w 12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8" name="Line 341"/>
            <p:cNvSpPr>
              <a:spLocks noChangeShapeType="1"/>
            </p:cNvSpPr>
            <p:nvPr/>
          </p:nvSpPr>
          <p:spPr bwMode="auto">
            <a:xfrm>
              <a:off x="1300" y="2474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39" name="Line 342"/>
            <p:cNvSpPr>
              <a:spLocks noChangeShapeType="1"/>
            </p:cNvSpPr>
            <p:nvPr/>
          </p:nvSpPr>
          <p:spPr bwMode="auto">
            <a:xfrm>
              <a:off x="1316" y="2473"/>
              <a:ext cx="0" cy="16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0" name="Line 343"/>
            <p:cNvSpPr>
              <a:spLocks noChangeShapeType="1"/>
            </p:cNvSpPr>
            <p:nvPr/>
          </p:nvSpPr>
          <p:spPr bwMode="auto">
            <a:xfrm flipV="1">
              <a:off x="1300" y="2489"/>
              <a:ext cx="15" cy="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1" name="Line 344"/>
            <p:cNvSpPr>
              <a:spLocks noChangeShapeType="1"/>
            </p:cNvSpPr>
            <p:nvPr/>
          </p:nvSpPr>
          <p:spPr bwMode="auto">
            <a:xfrm flipV="1">
              <a:off x="1300" y="2486"/>
              <a:ext cx="15" cy="1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2" name="Freeform 345"/>
            <p:cNvSpPr>
              <a:spLocks/>
            </p:cNvSpPr>
            <p:nvPr/>
          </p:nvSpPr>
          <p:spPr bwMode="auto">
            <a:xfrm>
              <a:off x="1320" y="2458"/>
              <a:ext cx="2" cy="10"/>
            </a:xfrm>
            <a:custGeom>
              <a:avLst/>
              <a:gdLst>
                <a:gd name="T0" fmla="*/ 7 w 7"/>
                <a:gd name="T1" fmla="*/ 42 h 42"/>
                <a:gd name="T2" fmla="*/ 5 w 7"/>
                <a:gd name="T3" fmla="*/ 35 h 42"/>
                <a:gd name="T4" fmla="*/ 2 w 7"/>
                <a:gd name="T5" fmla="*/ 25 h 42"/>
                <a:gd name="T6" fmla="*/ 0 w 7"/>
                <a:gd name="T7" fmla="*/ 13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42"/>
                  </a:moveTo>
                  <a:lnTo>
                    <a:pt x="5" y="35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3" name="Freeform 346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4" name="Freeform 347"/>
            <p:cNvSpPr>
              <a:spLocks/>
            </p:cNvSpPr>
            <p:nvPr/>
          </p:nvSpPr>
          <p:spPr bwMode="auto">
            <a:xfrm>
              <a:off x="1310" y="2458"/>
              <a:ext cx="6" cy="2"/>
            </a:xfrm>
            <a:custGeom>
              <a:avLst/>
              <a:gdLst>
                <a:gd name="T0" fmla="*/ 11 w 23"/>
                <a:gd name="T1" fmla="*/ 0 h 6"/>
                <a:gd name="T2" fmla="*/ 16 w 23"/>
                <a:gd name="T3" fmla="*/ 0 h 6"/>
                <a:gd name="T4" fmla="*/ 20 w 23"/>
                <a:gd name="T5" fmla="*/ 0 h 6"/>
                <a:gd name="T6" fmla="*/ 22 w 23"/>
                <a:gd name="T7" fmla="*/ 1 h 6"/>
                <a:gd name="T8" fmla="*/ 23 w 23"/>
                <a:gd name="T9" fmla="*/ 3 h 6"/>
                <a:gd name="T10" fmla="*/ 22 w 23"/>
                <a:gd name="T11" fmla="*/ 4 h 6"/>
                <a:gd name="T12" fmla="*/ 20 w 23"/>
                <a:gd name="T13" fmla="*/ 5 h 6"/>
                <a:gd name="T14" fmla="*/ 16 w 23"/>
                <a:gd name="T15" fmla="*/ 6 h 6"/>
                <a:gd name="T16" fmla="*/ 11 w 23"/>
                <a:gd name="T17" fmla="*/ 6 h 6"/>
                <a:gd name="T18" fmla="*/ 6 w 23"/>
                <a:gd name="T19" fmla="*/ 6 h 6"/>
                <a:gd name="T20" fmla="*/ 2 w 23"/>
                <a:gd name="T21" fmla="*/ 6 h 6"/>
                <a:gd name="T22" fmla="*/ 0 w 23"/>
                <a:gd name="T23" fmla="*/ 5 h 6"/>
                <a:gd name="T24" fmla="*/ 0 w 23"/>
                <a:gd name="T25" fmla="*/ 4 h 6"/>
                <a:gd name="T26" fmla="*/ 0 w 23"/>
                <a:gd name="T27" fmla="*/ 3 h 6"/>
                <a:gd name="T28" fmla="*/ 2 w 23"/>
                <a:gd name="T29" fmla="*/ 1 h 6"/>
                <a:gd name="T30" fmla="*/ 6 w 23"/>
                <a:gd name="T31" fmla="*/ 0 h 6"/>
                <a:gd name="T32" fmla="*/ 11 w 23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5" name="Freeform 348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6" name="Freeform 349"/>
            <p:cNvSpPr>
              <a:spLocks/>
            </p:cNvSpPr>
            <p:nvPr/>
          </p:nvSpPr>
          <p:spPr bwMode="auto">
            <a:xfrm>
              <a:off x="1287" y="2460"/>
              <a:ext cx="8" cy="1"/>
            </a:xfrm>
            <a:custGeom>
              <a:avLst/>
              <a:gdLst>
                <a:gd name="T0" fmla="*/ 16 w 32"/>
                <a:gd name="T1" fmla="*/ 0 h 7"/>
                <a:gd name="T2" fmla="*/ 22 w 32"/>
                <a:gd name="T3" fmla="*/ 0 h 7"/>
                <a:gd name="T4" fmla="*/ 27 w 32"/>
                <a:gd name="T5" fmla="*/ 0 h 7"/>
                <a:gd name="T6" fmla="*/ 31 w 32"/>
                <a:gd name="T7" fmla="*/ 2 h 7"/>
                <a:gd name="T8" fmla="*/ 32 w 32"/>
                <a:gd name="T9" fmla="*/ 3 h 7"/>
                <a:gd name="T10" fmla="*/ 31 w 32"/>
                <a:gd name="T11" fmla="*/ 4 h 7"/>
                <a:gd name="T12" fmla="*/ 27 w 32"/>
                <a:gd name="T13" fmla="*/ 5 h 7"/>
                <a:gd name="T14" fmla="*/ 22 w 32"/>
                <a:gd name="T15" fmla="*/ 7 h 7"/>
                <a:gd name="T16" fmla="*/ 16 w 32"/>
                <a:gd name="T17" fmla="*/ 7 h 7"/>
                <a:gd name="T18" fmla="*/ 9 w 32"/>
                <a:gd name="T19" fmla="*/ 7 h 7"/>
                <a:gd name="T20" fmla="*/ 5 w 32"/>
                <a:gd name="T21" fmla="*/ 7 h 7"/>
                <a:gd name="T22" fmla="*/ 1 w 32"/>
                <a:gd name="T23" fmla="*/ 5 h 7"/>
                <a:gd name="T24" fmla="*/ 0 w 32"/>
                <a:gd name="T25" fmla="*/ 4 h 7"/>
                <a:gd name="T26" fmla="*/ 1 w 32"/>
                <a:gd name="T27" fmla="*/ 3 h 7"/>
                <a:gd name="T28" fmla="*/ 5 w 32"/>
                <a:gd name="T29" fmla="*/ 2 h 7"/>
                <a:gd name="T30" fmla="*/ 9 w 32"/>
                <a:gd name="T31" fmla="*/ 0 h 7"/>
                <a:gd name="T32" fmla="*/ 16 w 32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">
                  <a:moveTo>
                    <a:pt x="16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6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7" name="Freeform 350"/>
            <p:cNvSpPr>
              <a:spLocks/>
            </p:cNvSpPr>
            <p:nvPr/>
          </p:nvSpPr>
          <p:spPr bwMode="auto">
            <a:xfrm>
              <a:off x="1331" y="2473"/>
              <a:ext cx="22" cy="105"/>
            </a:xfrm>
            <a:custGeom>
              <a:avLst/>
              <a:gdLst>
                <a:gd name="T0" fmla="*/ 89 w 89"/>
                <a:gd name="T1" fmla="*/ 420 h 420"/>
                <a:gd name="T2" fmla="*/ 3 w 89"/>
                <a:gd name="T3" fmla="*/ 60 h 420"/>
                <a:gd name="T4" fmla="*/ 0 w 89"/>
                <a:gd name="T5" fmla="*/ 48 h 420"/>
                <a:gd name="T6" fmla="*/ 0 w 89"/>
                <a:gd name="T7" fmla="*/ 38 h 420"/>
                <a:gd name="T8" fmla="*/ 2 w 89"/>
                <a:gd name="T9" fmla="*/ 27 h 420"/>
                <a:gd name="T10" fmla="*/ 4 w 89"/>
                <a:gd name="T11" fmla="*/ 18 h 420"/>
                <a:gd name="T12" fmla="*/ 7 w 89"/>
                <a:gd name="T13" fmla="*/ 10 h 420"/>
                <a:gd name="T14" fmla="*/ 9 w 89"/>
                <a:gd name="T15" fmla="*/ 6 h 420"/>
                <a:gd name="T16" fmla="*/ 12 w 89"/>
                <a:gd name="T17" fmla="*/ 4 h 420"/>
                <a:gd name="T18" fmla="*/ 15 w 89"/>
                <a:gd name="T19" fmla="*/ 4 h 420"/>
                <a:gd name="T20" fmla="*/ 26 w 89"/>
                <a:gd name="T2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20">
                  <a:moveTo>
                    <a:pt x="89" y="420"/>
                  </a:moveTo>
                  <a:lnTo>
                    <a:pt x="3" y="60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8" name="Freeform 351"/>
            <p:cNvSpPr>
              <a:spLocks/>
            </p:cNvSpPr>
            <p:nvPr/>
          </p:nvSpPr>
          <p:spPr bwMode="auto">
            <a:xfrm>
              <a:off x="1331" y="2356"/>
              <a:ext cx="64" cy="86"/>
            </a:xfrm>
            <a:custGeom>
              <a:avLst/>
              <a:gdLst>
                <a:gd name="T0" fmla="*/ 0 w 256"/>
                <a:gd name="T1" fmla="*/ 347 h 347"/>
                <a:gd name="T2" fmla="*/ 30 w 256"/>
                <a:gd name="T3" fmla="*/ 312 h 347"/>
                <a:gd name="T4" fmla="*/ 41 w 256"/>
                <a:gd name="T5" fmla="*/ 281 h 347"/>
                <a:gd name="T6" fmla="*/ 256 w 256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47">
                  <a:moveTo>
                    <a:pt x="0" y="347"/>
                  </a:moveTo>
                  <a:lnTo>
                    <a:pt x="30" y="312"/>
                  </a:lnTo>
                  <a:lnTo>
                    <a:pt x="41" y="281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49" name="Freeform 352"/>
            <p:cNvSpPr>
              <a:spLocks/>
            </p:cNvSpPr>
            <p:nvPr/>
          </p:nvSpPr>
          <p:spPr bwMode="auto">
            <a:xfrm>
              <a:off x="1347" y="2360"/>
              <a:ext cx="51" cy="79"/>
            </a:xfrm>
            <a:custGeom>
              <a:avLst/>
              <a:gdLst>
                <a:gd name="T0" fmla="*/ 0 w 205"/>
                <a:gd name="T1" fmla="*/ 317 h 317"/>
                <a:gd name="T2" fmla="*/ 88 w 205"/>
                <a:gd name="T3" fmla="*/ 182 h 317"/>
                <a:gd name="T4" fmla="*/ 205 w 205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17">
                  <a:moveTo>
                    <a:pt x="0" y="317"/>
                  </a:moveTo>
                  <a:lnTo>
                    <a:pt x="88" y="182"/>
                  </a:lnTo>
                  <a:lnTo>
                    <a:pt x="20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0" name="Freeform 353"/>
            <p:cNvSpPr>
              <a:spLocks/>
            </p:cNvSpPr>
            <p:nvPr/>
          </p:nvSpPr>
          <p:spPr bwMode="auto">
            <a:xfrm>
              <a:off x="1333" y="2359"/>
              <a:ext cx="65" cy="83"/>
            </a:xfrm>
            <a:custGeom>
              <a:avLst/>
              <a:gdLst>
                <a:gd name="T0" fmla="*/ 259 w 259"/>
                <a:gd name="T1" fmla="*/ 0 h 333"/>
                <a:gd name="T2" fmla="*/ 49 w 259"/>
                <a:gd name="T3" fmla="*/ 311 h 333"/>
                <a:gd name="T4" fmla="*/ 44 w 259"/>
                <a:gd name="T5" fmla="*/ 316 h 333"/>
                <a:gd name="T6" fmla="*/ 36 w 259"/>
                <a:gd name="T7" fmla="*/ 321 h 333"/>
                <a:gd name="T8" fmla="*/ 29 w 259"/>
                <a:gd name="T9" fmla="*/ 326 h 333"/>
                <a:gd name="T10" fmla="*/ 21 w 259"/>
                <a:gd name="T11" fmla="*/ 333 h 333"/>
                <a:gd name="T12" fmla="*/ 19 w 259"/>
                <a:gd name="T13" fmla="*/ 333 h 333"/>
                <a:gd name="T14" fmla="*/ 16 w 259"/>
                <a:gd name="T15" fmla="*/ 333 h 333"/>
                <a:gd name="T16" fmla="*/ 12 w 259"/>
                <a:gd name="T17" fmla="*/ 333 h 333"/>
                <a:gd name="T18" fmla="*/ 10 w 259"/>
                <a:gd name="T19" fmla="*/ 330 h 333"/>
                <a:gd name="T20" fmla="*/ 4 w 259"/>
                <a:gd name="T21" fmla="*/ 326 h 333"/>
                <a:gd name="T22" fmla="*/ 0 w 259"/>
                <a:gd name="T23" fmla="*/ 32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333">
                  <a:moveTo>
                    <a:pt x="259" y="0"/>
                  </a:moveTo>
                  <a:lnTo>
                    <a:pt x="49" y="311"/>
                  </a:lnTo>
                  <a:lnTo>
                    <a:pt x="44" y="316"/>
                  </a:lnTo>
                  <a:lnTo>
                    <a:pt x="36" y="321"/>
                  </a:lnTo>
                  <a:lnTo>
                    <a:pt x="29" y="326"/>
                  </a:lnTo>
                  <a:lnTo>
                    <a:pt x="21" y="333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2" y="333"/>
                  </a:lnTo>
                  <a:lnTo>
                    <a:pt x="10" y="330"/>
                  </a:lnTo>
                  <a:lnTo>
                    <a:pt x="4" y="326"/>
                  </a:lnTo>
                  <a:lnTo>
                    <a:pt x="0" y="3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1" name="Freeform 354"/>
            <p:cNvSpPr>
              <a:spLocks/>
            </p:cNvSpPr>
            <p:nvPr/>
          </p:nvSpPr>
          <p:spPr bwMode="auto">
            <a:xfrm>
              <a:off x="1220" y="2435"/>
              <a:ext cx="102" cy="23"/>
            </a:xfrm>
            <a:custGeom>
              <a:avLst/>
              <a:gdLst>
                <a:gd name="T0" fmla="*/ 409 w 409"/>
                <a:gd name="T1" fmla="*/ 94 h 94"/>
                <a:gd name="T2" fmla="*/ 389 w 409"/>
                <a:gd name="T3" fmla="*/ 88 h 94"/>
                <a:gd name="T4" fmla="*/ 358 w 409"/>
                <a:gd name="T5" fmla="*/ 78 h 94"/>
                <a:gd name="T6" fmla="*/ 351 w 409"/>
                <a:gd name="T7" fmla="*/ 78 h 94"/>
                <a:gd name="T8" fmla="*/ 343 w 409"/>
                <a:gd name="T9" fmla="*/ 79 h 94"/>
                <a:gd name="T10" fmla="*/ 334 w 409"/>
                <a:gd name="T11" fmla="*/ 80 h 94"/>
                <a:gd name="T12" fmla="*/ 327 w 409"/>
                <a:gd name="T13" fmla="*/ 83 h 94"/>
                <a:gd name="T14" fmla="*/ 319 w 409"/>
                <a:gd name="T15" fmla="*/ 84 h 94"/>
                <a:gd name="T16" fmla="*/ 311 w 409"/>
                <a:gd name="T17" fmla="*/ 86 h 94"/>
                <a:gd name="T18" fmla="*/ 303 w 409"/>
                <a:gd name="T19" fmla="*/ 86 h 94"/>
                <a:gd name="T20" fmla="*/ 297 w 409"/>
                <a:gd name="T21" fmla="*/ 85 h 94"/>
                <a:gd name="T22" fmla="*/ 0 w 409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94">
                  <a:moveTo>
                    <a:pt x="409" y="94"/>
                  </a:moveTo>
                  <a:lnTo>
                    <a:pt x="389" y="88"/>
                  </a:lnTo>
                  <a:lnTo>
                    <a:pt x="358" y="78"/>
                  </a:lnTo>
                  <a:lnTo>
                    <a:pt x="351" y="78"/>
                  </a:lnTo>
                  <a:lnTo>
                    <a:pt x="343" y="79"/>
                  </a:lnTo>
                  <a:lnTo>
                    <a:pt x="334" y="80"/>
                  </a:lnTo>
                  <a:lnTo>
                    <a:pt x="327" y="83"/>
                  </a:lnTo>
                  <a:lnTo>
                    <a:pt x="319" y="84"/>
                  </a:lnTo>
                  <a:lnTo>
                    <a:pt x="311" y="86"/>
                  </a:lnTo>
                  <a:lnTo>
                    <a:pt x="303" y="86"/>
                  </a:lnTo>
                  <a:lnTo>
                    <a:pt x="297" y="8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2" name="Freeform 355"/>
            <p:cNvSpPr>
              <a:spLocks/>
            </p:cNvSpPr>
            <p:nvPr/>
          </p:nvSpPr>
          <p:spPr bwMode="auto">
            <a:xfrm>
              <a:off x="1222" y="2429"/>
              <a:ext cx="85" cy="14"/>
            </a:xfrm>
            <a:custGeom>
              <a:avLst/>
              <a:gdLst>
                <a:gd name="T0" fmla="*/ 343 w 343"/>
                <a:gd name="T1" fmla="*/ 54 h 54"/>
                <a:gd name="T2" fmla="*/ 197 w 343"/>
                <a:gd name="T3" fmla="*/ 30 h 54"/>
                <a:gd name="T4" fmla="*/ 0 w 34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54">
                  <a:moveTo>
                    <a:pt x="343" y="54"/>
                  </a:moveTo>
                  <a:lnTo>
                    <a:pt x="197" y="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3" name="Freeform 356"/>
            <p:cNvSpPr>
              <a:spLocks/>
            </p:cNvSpPr>
            <p:nvPr/>
          </p:nvSpPr>
          <p:spPr bwMode="auto">
            <a:xfrm>
              <a:off x="1221" y="2430"/>
              <a:ext cx="96" cy="26"/>
            </a:xfrm>
            <a:custGeom>
              <a:avLst/>
              <a:gdLst>
                <a:gd name="T0" fmla="*/ 0 w 382"/>
                <a:gd name="T1" fmla="*/ 0 h 106"/>
                <a:gd name="T2" fmla="*/ 340 w 382"/>
                <a:gd name="T3" fmla="*/ 60 h 106"/>
                <a:gd name="T4" fmla="*/ 350 w 382"/>
                <a:gd name="T5" fmla="*/ 63 h 106"/>
                <a:gd name="T6" fmla="*/ 358 w 382"/>
                <a:gd name="T7" fmla="*/ 67 h 106"/>
                <a:gd name="T8" fmla="*/ 367 w 382"/>
                <a:gd name="T9" fmla="*/ 73 h 106"/>
                <a:gd name="T10" fmla="*/ 373 w 382"/>
                <a:gd name="T11" fmla="*/ 78 h 106"/>
                <a:gd name="T12" fmla="*/ 379 w 382"/>
                <a:gd name="T13" fmla="*/ 84 h 106"/>
                <a:gd name="T14" fmla="*/ 382 w 382"/>
                <a:gd name="T15" fmla="*/ 88 h 106"/>
                <a:gd name="T16" fmla="*/ 382 w 382"/>
                <a:gd name="T17" fmla="*/ 90 h 106"/>
                <a:gd name="T18" fmla="*/ 382 w 382"/>
                <a:gd name="T19" fmla="*/ 94 h 106"/>
                <a:gd name="T20" fmla="*/ 379 w 382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106">
                  <a:moveTo>
                    <a:pt x="0" y="0"/>
                  </a:moveTo>
                  <a:lnTo>
                    <a:pt x="340" y="60"/>
                  </a:lnTo>
                  <a:lnTo>
                    <a:pt x="350" y="63"/>
                  </a:lnTo>
                  <a:lnTo>
                    <a:pt x="358" y="67"/>
                  </a:lnTo>
                  <a:lnTo>
                    <a:pt x="367" y="73"/>
                  </a:lnTo>
                  <a:lnTo>
                    <a:pt x="373" y="78"/>
                  </a:lnTo>
                  <a:lnTo>
                    <a:pt x="379" y="84"/>
                  </a:lnTo>
                  <a:lnTo>
                    <a:pt x="382" y="88"/>
                  </a:lnTo>
                  <a:lnTo>
                    <a:pt x="382" y="90"/>
                  </a:lnTo>
                  <a:lnTo>
                    <a:pt x="382" y="94"/>
                  </a:lnTo>
                  <a:lnTo>
                    <a:pt x="379" y="10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4" name="Line 357"/>
            <p:cNvSpPr>
              <a:spLocks noChangeShapeType="1"/>
            </p:cNvSpPr>
            <p:nvPr/>
          </p:nvSpPr>
          <p:spPr bwMode="auto">
            <a:xfrm flipV="1">
              <a:off x="1298" y="2489"/>
              <a:ext cx="2" cy="218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5" name="Line 358"/>
            <p:cNvSpPr>
              <a:spLocks noChangeShapeType="1"/>
            </p:cNvSpPr>
            <p:nvPr/>
          </p:nvSpPr>
          <p:spPr bwMode="auto">
            <a:xfrm flipH="1" flipV="1">
              <a:off x="1315" y="2489"/>
              <a:ext cx="3" cy="219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6" name="Freeform 359"/>
            <p:cNvSpPr>
              <a:spLocks/>
            </p:cNvSpPr>
            <p:nvPr/>
          </p:nvSpPr>
          <p:spPr bwMode="auto">
            <a:xfrm>
              <a:off x="1220" y="2430"/>
              <a:ext cx="2" cy="5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14 h 20"/>
                <a:gd name="T4" fmla="*/ 1 w 8"/>
                <a:gd name="T5" fmla="*/ 8 h 20"/>
                <a:gd name="T6" fmla="*/ 4 w 8"/>
                <a:gd name="T7" fmla="*/ 3 h 20"/>
                <a:gd name="T8" fmla="*/ 8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7" name="Freeform 360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8" name="Freeform 361"/>
            <p:cNvSpPr>
              <a:spLocks/>
            </p:cNvSpPr>
            <p:nvPr/>
          </p:nvSpPr>
          <p:spPr bwMode="auto">
            <a:xfrm>
              <a:off x="1323" y="2447"/>
              <a:ext cx="7" cy="12"/>
            </a:xfrm>
            <a:custGeom>
              <a:avLst/>
              <a:gdLst>
                <a:gd name="T0" fmla="*/ 17 w 26"/>
                <a:gd name="T1" fmla="*/ 0 h 49"/>
                <a:gd name="T2" fmla="*/ 21 w 26"/>
                <a:gd name="T3" fmla="*/ 8 h 49"/>
                <a:gd name="T4" fmla="*/ 25 w 26"/>
                <a:gd name="T5" fmla="*/ 20 h 49"/>
                <a:gd name="T6" fmla="*/ 26 w 26"/>
                <a:gd name="T7" fmla="*/ 29 h 49"/>
                <a:gd name="T8" fmla="*/ 25 w 26"/>
                <a:gd name="T9" fmla="*/ 37 h 49"/>
                <a:gd name="T10" fmla="*/ 22 w 26"/>
                <a:gd name="T11" fmla="*/ 45 h 49"/>
                <a:gd name="T12" fmla="*/ 17 w 26"/>
                <a:gd name="T13" fmla="*/ 49 h 49"/>
                <a:gd name="T14" fmla="*/ 10 w 26"/>
                <a:gd name="T15" fmla="*/ 46 h 49"/>
                <a:gd name="T16" fmla="*/ 7 w 26"/>
                <a:gd name="T17" fmla="*/ 41 h 49"/>
                <a:gd name="T18" fmla="*/ 0 w 26"/>
                <a:gd name="T19" fmla="*/ 37 h 49"/>
                <a:gd name="T20" fmla="*/ 4 w 26"/>
                <a:gd name="T21" fmla="*/ 27 h 49"/>
                <a:gd name="T22" fmla="*/ 6 w 26"/>
                <a:gd name="T23" fmla="*/ 17 h 49"/>
                <a:gd name="T24" fmla="*/ 10 w 26"/>
                <a:gd name="T25" fmla="*/ 6 h 49"/>
                <a:gd name="T26" fmla="*/ 17 w 2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9">
                  <a:moveTo>
                    <a:pt x="17" y="0"/>
                  </a:moveTo>
                  <a:lnTo>
                    <a:pt x="21" y="8"/>
                  </a:lnTo>
                  <a:lnTo>
                    <a:pt x="25" y="20"/>
                  </a:lnTo>
                  <a:lnTo>
                    <a:pt x="26" y="29"/>
                  </a:lnTo>
                  <a:lnTo>
                    <a:pt x="25" y="37"/>
                  </a:lnTo>
                  <a:lnTo>
                    <a:pt x="22" y="45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6" y="17"/>
                  </a:lnTo>
                  <a:lnTo>
                    <a:pt x="10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59" name="Freeform 362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  <p:sp>
          <p:nvSpPr>
            <p:cNvPr id="560" name="Freeform 363"/>
            <p:cNvSpPr>
              <a:spLocks/>
            </p:cNvSpPr>
            <p:nvPr/>
          </p:nvSpPr>
          <p:spPr bwMode="auto">
            <a:xfrm>
              <a:off x="1325" y="2461"/>
              <a:ext cx="11" cy="7"/>
            </a:xfrm>
            <a:custGeom>
              <a:avLst/>
              <a:gdLst>
                <a:gd name="T0" fmla="*/ 5 w 41"/>
                <a:gd name="T1" fmla="*/ 28 h 28"/>
                <a:gd name="T2" fmla="*/ 41 w 41"/>
                <a:gd name="T3" fmla="*/ 20 h 28"/>
                <a:gd name="T4" fmla="*/ 37 w 41"/>
                <a:gd name="T5" fmla="*/ 0 h 28"/>
                <a:gd name="T6" fmla="*/ 0 w 41"/>
                <a:gd name="T7" fmla="*/ 4 h 28"/>
                <a:gd name="T8" fmla="*/ 5 w 4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5" y="28"/>
                  </a:moveTo>
                  <a:lnTo>
                    <a:pt x="41" y="20"/>
                  </a:lnTo>
                  <a:lnTo>
                    <a:pt x="37" y="0"/>
                  </a:lnTo>
                  <a:lnTo>
                    <a:pt x="0" y="4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1800">
                <a:solidFill>
                  <a:srgbClr val="102E37"/>
                </a:solidFill>
              </a:endParaRPr>
            </a:p>
          </p:txBody>
        </p:sp>
      </p:grpSp>
      <p:grpSp>
        <p:nvGrpSpPr>
          <p:cNvPr id="3" name="Gruppe 2"/>
          <p:cNvGrpSpPr/>
          <p:nvPr/>
        </p:nvGrpSpPr>
        <p:grpSpPr>
          <a:xfrm>
            <a:off x="883237" y="2732061"/>
            <a:ext cx="990600" cy="609600"/>
            <a:chOff x="883237" y="2732061"/>
            <a:chExt cx="990600" cy="609600"/>
          </a:xfrm>
        </p:grpSpPr>
        <p:sp>
          <p:nvSpPr>
            <p:cNvPr id="561" name="Line 987"/>
            <p:cNvSpPr>
              <a:spLocks noChangeShapeType="1"/>
            </p:cNvSpPr>
            <p:nvPr/>
          </p:nvSpPr>
          <p:spPr bwMode="auto">
            <a:xfrm>
              <a:off x="883237" y="2732061"/>
              <a:ext cx="990600" cy="533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562" name="Line 988"/>
            <p:cNvSpPr>
              <a:spLocks noChangeShapeType="1"/>
            </p:cNvSpPr>
            <p:nvPr/>
          </p:nvSpPr>
          <p:spPr bwMode="auto">
            <a:xfrm flipV="1">
              <a:off x="1035637" y="2732061"/>
              <a:ext cx="762000" cy="6096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</a:t>
            </a:r>
            <a:br>
              <a:rPr lang="en-US" dirty="0" smtClean="0"/>
            </a:br>
            <a:r>
              <a:rPr lang="en-US" dirty="0" smtClean="0"/>
              <a:t>the Changing Power System</a:t>
            </a:r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4</a:t>
            </a:fld>
            <a:endParaRPr lang="en-US" altLang="da-DK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08050" y="944563"/>
            <a:ext cx="7300913" cy="1790700"/>
            <a:chOff x="572" y="595"/>
            <a:chExt cx="4599" cy="1128"/>
          </a:xfrm>
        </p:grpSpPr>
        <p:grpSp>
          <p:nvGrpSpPr>
            <p:cNvPr id="8" name="Group 519"/>
            <p:cNvGrpSpPr>
              <a:grpSpLocks/>
            </p:cNvGrpSpPr>
            <p:nvPr/>
          </p:nvGrpSpPr>
          <p:grpSpPr bwMode="auto">
            <a:xfrm>
              <a:off x="1485" y="1101"/>
              <a:ext cx="2740" cy="622"/>
              <a:chOff x="1485" y="1448"/>
              <a:chExt cx="2740" cy="667"/>
            </a:xfrm>
          </p:grpSpPr>
          <p:sp>
            <p:nvSpPr>
              <p:cNvPr id="440" name="Line 520"/>
              <p:cNvSpPr>
                <a:spLocks noChangeShapeType="1"/>
              </p:cNvSpPr>
              <p:nvPr/>
            </p:nvSpPr>
            <p:spPr bwMode="auto">
              <a:xfrm flipV="1">
                <a:off x="1485" y="1448"/>
                <a:ext cx="2398" cy="37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41" name="Line 521"/>
              <p:cNvSpPr>
                <a:spLocks noChangeShapeType="1"/>
              </p:cNvSpPr>
              <p:nvPr/>
            </p:nvSpPr>
            <p:spPr bwMode="auto">
              <a:xfrm flipV="1">
                <a:off x="1714" y="1510"/>
                <a:ext cx="2283" cy="49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42" name="Line 522"/>
              <p:cNvSpPr>
                <a:spLocks noChangeShapeType="1"/>
              </p:cNvSpPr>
              <p:nvPr/>
            </p:nvSpPr>
            <p:spPr bwMode="auto">
              <a:xfrm flipV="1">
                <a:off x="1973" y="1571"/>
                <a:ext cx="2252" cy="54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43" name="Line 523"/>
              <p:cNvSpPr>
                <a:spLocks noChangeShapeType="1"/>
              </p:cNvSpPr>
              <p:nvPr/>
            </p:nvSpPr>
            <p:spPr bwMode="auto">
              <a:xfrm flipH="1" flipV="1">
                <a:off x="1901" y="1756"/>
                <a:ext cx="616" cy="22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44" name="Line 524"/>
              <p:cNvSpPr>
                <a:spLocks noChangeShapeType="1"/>
              </p:cNvSpPr>
              <p:nvPr/>
            </p:nvSpPr>
            <p:spPr bwMode="auto">
              <a:xfrm flipH="1" flipV="1">
                <a:off x="3171" y="1561"/>
                <a:ext cx="570" cy="12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  <p:sp>
          <p:nvSpPr>
            <p:cNvPr id="9" name="Oval 28"/>
            <p:cNvSpPr>
              <a:spLocks noChangeArrowheads="1"/>
            </p:cNvSpPr>
            <p:nvPr/>
          </p:nvSpPr>
          <p:spPr bwMode="auto">
            <a:xfrm>
              <a:off x="1786" y="1526"/>
              <a:ext cx="209" cy="18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0" rIns="18000" bIns="0" anchor="ctr"/>
            <a:lstStyle/>
            <a:p>
              <a:pPr marL="342900" indent="-342900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000">
                  <a:solidFill>
                    <a:srgbClr val="102E37"/>
                  </a:solidFill>
                </a:rPr>
                <a:t>SC</a:t>
              </a:r>
              <a:endParaRPr lang="da-DK" sz="2800">
                <a:solidFill>
                  <a:srgbClr val="102E37"/>
                </a:solidFill>
              </a:endParaRPr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 flipV="1">
              <a:off x="1901" y="1395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969" y="595"/>
              <a:ext cx="457" cy="34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0" rIns="54000" bIns="0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HVDC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NO/SE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748" y="722"/>
              <a:ext cx="457" cy="345"/>
            </a:xfrm>
            <a:prstGeom prst="rect">
              <a:avLst/>
            </a:prstGeom>
            <a:solidFill>
              <a:srgbClr val="99FF99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0" rIns="54000" bIns="0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HVDC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NL</a:t>
              </a:r>
              <a:endParaRPr lang="da-DK" sz="2800">
                <a:solidFill>
                  <a:srgbClr val="102E37"/>
                </a:solidFill>
                <a:latin typeface="Verdana" pitchFamily="34" charset="0"/>
              </a:endParaRP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572" y="1215"/>
              <a:ext cx="457" cy="346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0" rIns="54000" bIns="0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HVAC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DE</a:t>
              </a:r>
              <a:endParaRPr lang="da-DK" sz="2800">
                <a:solidFill>
                  <a:srgbClr val="102E37"/>
                </a:solidFill>
                <a:latin typeface="Verdana" pitchFamily="34" charset="0"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4714" y="1018"/>
              <a:ext cx="457" cy="34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0" rIns="54000" bIns="0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HVAC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>
                  <a:solidFill>
                    <a:srgbClr val="102E37"/>
                  </a:solidFill>
                  <a:latin typeface="Verdana" pitchFamily="34" charset="0"/>
                </a:rPr>
                <a:t>SE</a:t>
              </a:r>
              <a:endParaRPr lang="da-DK" sz="2800">
                <a:solidFill>
                  <a:srgbClr val="102E37"/>
                </a:solidFill>
                <a:latin typeface="Verdana" pitchFamily="34" charset="0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1038" y="1390"/>
              <a:ext cx="64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1224" y="912"/>
              <a:ext cx="685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H="1">
              <a:off x="3472" y="785"/>
              <a:ext cx="474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H="1">
              <a:off x="4241" y="1208"/>
              <a:ext cx="4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grpSp>
          <p:nvGrpSpPr>
            <p:cNvPr id="19" name="Group 157"/>
            <p:cNvGrpSpPr>
              <a:grpSpLocks/>
            </p:cNvGrpSpPr>
            <p:nvPr/>
          </p:nvGrpSpPr>
          <p:grpSpPr bwMode="auto">
            <a:xfrm>
              <a:off x="2923" y="766"/>
              <a:ext cx="498" cy="205"/>
              <a:chOff x="975" y="2981"/>
              <a:chExt cx="617" cy="309"/>
            </a:xfrm>
          </p:grpSpPr>
          <p:sp>
            <p:nvSpPr>
              <p:cNvPr id="404" name="Rectangle 158"/>
              <p:cNvSpPr>
                <a:spLocks noChangeArrowheads="1"/>
              </p:cNvSpPr>
              <p:nvPr/>
            </p:nvSpPr>
            <p:spPr bwMode="auto">
              <a:xfrm>
                <a:off x="1508" y="3175"/>
                <a:ext cx="40" cy="50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05" name="Rectangle 159"/>
              <p:cNvSpPr>
                <a:spLocks noChangeArrowheads="1"/>
              </p:cNvSpPr>
              <p:nvPr/>
            </p:nvSpPr>
            <p:spPr bwMode="auto">
              <a:xfrm>
                <a:off x="1508" y="3175"/>
                <a:ext cx="40" cy="50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06" name="Freeform 160"/>
              <p:cNvSpPr>
                <a:spLocks/>
              </p:cNvSpPr>
              <p:nvPr/>
            </p:nvSpPr>
            <p:spPr bwMode="auto">
              <a:xfrm>
                <a:off x="1416" y="3193"/>
                <a:ext cx="39" cy="33"/>
              </a:xfrm>
              <a:custGeom>
                <a:avLst/>
                <a:gdLst>
                  <a:gd name="T0" fmla="*/ 1 w 153"/>
                  <a:gd name="T1" fmla="*/ 58 h 131"/>
                  <a:gd name="T2" fmla="*/ 3 w 153"/>
                  <a:gd name="T3" fmla="*/ 46 h 131"/>
                  <a:gd name="T4" fmla="*/ 10 w 153"/>
                  <a:gd name="T5" fmla="*/ 35 h 131"/>
                  <a:gd name="T6" fmla="*/ 17 w 153"/>
                  <a:gd name="T7" fmla="*/ 24 h 131"/>
                  <a:gd name="T8" fmla="*/ 28 w 153"/>
                  <a:gd name="T9" fmla="*/ 15 h 131"/>
                  <a:gd name="T10" fmla="*/ 40 w 153"/>
                  <a:gd name="T11" fmla="*/ 9 h 131"/>
                  <a:gd name="T12" fmla="*/ 53 w 153"/>
                  <a:gd name="T13" fmla="*/ 4 h 131"/>
                  <a:gd name="T14" fmla="*/ 68 w 153"/>
                  <a:gd name="T15" fmla="*/ 1 h 131"/>
                  <a:gd name="T16" fmla="*/ 84 w 153"/>
                  <a:gd name="T17" fmla="*/ 1 h 131"/>
                  <a:gd name="T18" fmla="*/ 99 w 153"/>
                  <a:gd name="T19" fmla="*/ 4 h 131"/>
                  <a:gd name="T20" fmla="*/ 113 w 153"/>
                  <a:gd name="T21" fmla="*/ 9 h 131"/>
                  <a:gd name="T22" fmla="*/ 124 w 153"/>
                  <a:gd name="T23" fmla="*/ 15 h 131"/>
                  <a:gd name="T24" fmla="*/ 136 w 153"/>
                  <a:gd name="T25" fmla="*/ 24 h 131"/>
                  <a:gd name="T26" fmla="*/ 143 w 153"/>
                  <a:gd name="T27" fmla="*/ 35 h 131"/>
                  <a:gd name="T28" fmla="*/ 149 w 153"/>
                  <a:gd name="T29" fmla="*/ 46 h 131"/>
                  <a:gd name="T30" fmla="*/ 152 w 153"/>
                  <a:gd name="T31" fmla="*/ 58 h 131"/>
                  <a:gd name="T32" fmla="*/ 152 w 153"/>
                  <a:gd name="T33" fmla="*/ 72 h 131"/>
                  <a:gd name="T34" fmla="*/ 149 w 153"/>
                  <a:gd name="T35" fmla="*/ 85 h 131"/>
                  <a:gd name="T36" fmla="*/ 143 w 153"/>
                  <a:gd name="T37" fmla="*/ 97 h 131"/>
                  <a:gd name="T38" fmla="*/ 136 w 153"/>
                  <a:gd name="T39" fmla="*/ 107 h 131"/>
                  <a:gd name="T40" fmla="*/ 124 w 153"/>
                  <a:gd name="T41" fmla="*/ 116 h 131"/>
                  <a:gd name="T42" fmla="*/ 113 w 153"/>
                  <a:gd name="T43" fmla="*/ 123 h 131"/>
                  <a:gd name="T44" fmla="*/ 99 w 153"/>
                  <a:gd name="T45" fmla="*/ 128 h 131"/>
                  <a:gd name="T46" fmla="*/ 84 w 153"/>
                  <a:gd name="T47" fmla="*/ 131 h 131"/>
                  <a:gd name="T48" fmla="*/ 68 w 153"/>
                  <a:gd name="T49" fmla="*/ 131 h 131"/>
                  <a:gd name="T50" fmla="*/ 53 w 153"/>
                  <a:gd name="T51" fmla="*/ 128 h 131"/>
                  <a:gd name="T52" fmla="*/ 40 w 153"/>
                  <a:gd name="T53" fmla="*/ 123 h 131"/>
                  <a:gd name="T54" fmla="*/ 28 w 153"/>
                  <a:gd name="T55" fmla="*/ 116 h 131"/>
                  <a:gd name="T56" fmla="*/ 17 w 153"/>
                  <a:gd name="T57" fmla="*/ 107 h 131"/>
                  <a:gd name="T58" fmla="*/ 10 w 153"/>
                  <a:gd name="T59" fmla="*/ 97 h 131"/>
                  <a:gd name="T60" fmla="*/ 3 w 153"/>
                  <a:gd name="T61" fmla="*/ 85 h 131"/>
                  <a:gd name="T62" fmla="*/ 1 w 153"/>
                  <a:gd name="T63" fmla="*/ 72 h 1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1"/>
                  <a:gd name="T98" fmla="*/ 153 w 153"/>
                  <a:gd name="T99" fmla="*/ 131 h 1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1">
                    <a:moveTo>
                      <a:pt x="0" y="66"/>
                    </a:moveTo>
                    <a:lnTo>
                      <a:pt x="1" y="58"/>
                    </a:lnTo>
                    <a:lnTo>
                      <a:pt x="2" y="52"/>
                    </a:lnTo>
                    <a:lnTo>
                      <a:pt x="3" y="46"/>
                    </a:lnTo>
                    <a:lnTo>
                      <a:pt x="6" y="40"/>
                    </a:lnTo>
                    <a:lnTo>
                      <a:pt x="10" y="35"/>
                    </a:lnTo>
                    <a:lnTo>
                      <a:pt x="13" y="29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8" y="15"/>
                    </a:lnTo>
                    <a:lnTo>
                      <a:pt x="33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4"/>
                    </a:lnTo>
                    <a:lnTo>
                      <a:pt x="61" y="1"/>
                    </a:lnTo>
                    <a:lnTo>
                      <a:pt x="68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5"/>
                    </a:lnTo>
                    <a:lnTo>
                      <a:pt x="113" y="9"/>
                    </a:lnTo>
                    <a:lnTo>
                      <a:pt x="119" y="11"/>
                    </a:lnTo>
                    <a:lnTo>
                      <a:pt x="124" y="15"/>
                    </a:lnTo>
                    <a:lnTo>
                      <a:pt x="131" y="20"/>
                    </a:lnTo>
                    <a:lnTo>
                      <a:pt x="136" y="24"/>
                    </a:lnTo>
                    <a:lnTo>
                      <a:pt x="139" y="29"/>
                    </a:lnTo>
                    <a:lnTo>
                      <a:pt x="143" y="35"/>
                    </a:lnTo>
                    <a:lnTo>
                      <a:pt x="147" y="40"/>
                    </a:lnTo>
                    <a:lnTo>
                      <a:pt x="149" y="46"/>
                    </a:lnTo>
                    <a:lnTo>
                      <a:pt x="151" y="52"/>
                    </a:lnTo>
                    <a:lnTo>
                      <a:pt x="152" y="58"/>
                    </a:lnTo>
                    <a:lnTo>
                      <a:pt x="153" y="66"/>
                    </a:lnTo>
                    <a:lnTo>
                      <a:pt x="152" y="72"/>
                    </a:lnTo>
                    <a:lnTo>
                      <a:pt x="151" y="78"/>
                    </a:lnTo>
                    <a:lnTo>
                      <a:pt x="149" y="85"/>
                    </a:lnTo>
                    <a:lnTo>
                      <a:pt x="147" y="91"/>
                    </a:lnTo>
                    <a:lnTo>
                      <a:pt x="143" y="97"/>
                    </a:lnTo>
                    <a:lnTo>
                      <a:pt x="139" y="102"/>
                    </a:lnTo>
                    <a:lnTo>
                      <a:pt x="136" y="107"/>
                    </a:lnTo>
                    <a:lnTo>
                      <a:pt x="131" y="112"/>
                    </a:lnTo>
                    <a:lnTo>
                      <a:pt x="124" y="116"/>
                    </a:lnTo>
                    <a:lnTo>
                      <a:pt x="119" y="120"/>
                    </a:lnTo>
                    <a:lnTo>
                      <a:pt x="113" y="123"/>
                    </a:lnTo>
                    <a:lnTo>
                      <a:pt x="106" y="126"/>
                    </a:lnTo>
                    <a:lnTo>
                      <a:pt x="99" y="128"/>
                    </a:lnTo>
                    <a:lnTo>
                      <a:pt x="92" y="130"/>
                    </a:lnTo>
                    <a:lnTo>
                      <a:pt x="84" y="131"/>
                    </a:lnTo>
                    <a:lnTo>
                      <a:pt x="77" y="131"/>
                    </a:lnTo>
                    <a:lnTo>
                      <a:pt x="68" y="131"/>
                    </a:lnTo>
                    <a:lnTo>
                      <a:pt x="61" y="130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0" y="123"/>
                    </a:lnTo>
                    <a:lnTo>
                      <a:pt x="33" y="120"/>
                    </a:lnTo>
                    <a:lnTo>
                      <a:pt x="28" y="116"/>
                    </a:lnTo>
                    <a:lnTo>
                      <a:pt x="22" y="112"/>
                    </a:lnTo>
                    <a:lnTo>
                      <a:pt x="17" y="107"/>
                    </a:lnTo>
                    <a:lnTo>
                      <a:pt x="13" y="102"/>
                    </a:lnTo>
                    <a:lnTo>
                      <a:pt x="10" y="97"/>
                    </a:lnTo>
                    <a:lnTo>
                      <a:pt x="6" y="91"/>
                    </a:lnTo>
                    <a:lnTo>
                      <a:pt x="3" y="85"/>
                    </a:lnTo>
                    <a:lnTo>
                      <a:pt x="2" y="78"/>
                    </a:lnTo>
                    <a:lnTo>
                      <a:pt x="1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07" name="Freeform 161"/>
              <p:cNvSpPr>
                <a:spLocks/>
              </p:cNvSpPr>
              <p:nvPr/>
            </p:nvSpPr>
            <p:spPr bwMode="auto">
              <a:xfrm>
                <a:off x="1416" y="3193"/>
                <a:ext cx="39" cy="33"/>
              </a:xfrm>
              <a:custGeom>
                <a:avLst/>
                <a:gdLst>
                  <a:gd name="T0" fmla="*/ 1 w 153"/>
                  <a:gd name="T1" fmla="*/ 58 h 131"/>
                  <a:gd name="T2" fmla="*/ 3 w 153"/>
                  <a:gd name="T3" fmla="*/ 46 h 131"/>
                  <a:gd name="T4" fmla="*/ 10 w 153"/>
                  <a:gd name="T5" fmla="*/ 35 h 131"/>
                  <a:gd name="T6" fmla="*/ 17 w 153"/>
                  <a:gd name="T7" fmla="*/ 24 h 131"/>
                  <a:gd name="T8" fmla="*/ 28 w 153"/>
                  <a:gd name="T9" fmla="*/ 15 h 131"/>
                  <a:gd name="T10" fmla="*/ 40 w 153"/>
                  <a:gd name="T11" fmla="*/ 9 h 131"/>
                  <a:gd name="T12" fmla="*/ 53 w 153"/>
                  <a:gd name="T13" fmla="*/ 4 h 131"/>
                  <a:gd name="T14" fmla="*/ 68 w 153"/>
                  <a:gd name="T15" fmla="*/ 1 h 131"/>
                  <a:gd name="T16" fmla="*/ 84 w 153"/>
                  <a:gd name="T17" fmla="*/ 1 h 131"/>
                  <a:gd name="T18" fmla="*/ 99 w 153"/>
                  <a:gd name="T19" fmla="*/ 4 h 131"/>
                  <a:gd name="T20" fmla="*/ 113 w 153"/>
                  <a:gd name="T21" fmla="*/ 9 h 131"/>
                  <a:gd name="T22" fmla="*/ 124 w 153"/>
                  <a:gd name="T23" fmla="*/ 15 h 131"/>
                  <a:gd name="T24" fmla="*/ 136 w 153"/>
                  <a:gd name="T25" fmla="*/ 24 h 131"/>
                  <a:gd name="T26" fmla="*/ 143 w 153"/>
                  <a:gd name="T27" fmla="*/ 35 h 131"/>
                  <a:gd name="T28" fmla="*/ 149 w 153"/>
                  <a:gd name="T29" fmla="*/ 46 h 131"/>
                  <a:gd name="T30" fmla="*/ 152 w 153"/>
                  <a:gd name="T31" fmla="*/ 58 h 131"/>
                  <a:gd name="T32" fmla="*/ 152 w 153"/>
                  <a:gd name="T33" fmla="*/ 72 h 131"/>
                  <a:gd name="T34" fmla="*/ 149 w 153"/>
                  <a:gd name="T35" fmla="*/ 85 h 131"/>
                  <a:gd name="T36" fmla="*/ 143 w 153"/>
                  <a:gd name="T37" fmla="*/ 97 h 131"/>
                  <a:gd name="T38" fmla="*/ 136 w 153"/>
                  <a:gd name="T39" fmla="*/ 107 h 131"/>
                  <a:gd name="T40" fmla="*/ 124 w 153"/>
                  <a:gd name="T41" fmla="*/ 116 h 131"/>
                  <a:gd name="T42" fmla="*/ 113 w 153"/>
                  <a:gd name="T43" fmla="*/ 123 h 131"/>
                  <a:gd name="T44" fmla="*/ 99 w 153"/>
                  <a:gd name="T45" fmla="*/ 128 h 131"/>
                  <a:gd name="T46" fmla="*/ 84 w 153"/>
                  <a:gd name="T47" fmla="*/ 131 h 131"/>
                  <a:gd name="T48" fmla="*/ 68 w 153"/>
                  <a:gd name="T49" fmla="*/ 131 h 131"/>
                  <a:gd name="T50" fmla="*/ 53 w 153"/>
                  <a:gd name="T51" fmla="*/ 128 h 131"/>
                  <a:gd name="T52" fmla="*/ 40 w 153"/>
                  <a:gd name="T53" fmla="*/ 123 h 131"/>
                  <a:gd name="T54" fmla="*/ 28 w 153"/>
                  <a:gd name="T55" fmla="*/ 116 h 131"/>
                  <a:gd name="T56" fmla="*/ 17 w 153"/>
                  <a:gd name="T57" fmla="*/ 107 h 131"/>
                  <a:gd name="T58" fmla="*/ 10 w 153"/>
                  <a:gd name="T59" fmla="*/ 97 h 131"/>
                  <a:gd name="T60" fmla="*/ 3 w 153"/>
                  <a:gd name="T61" fmla="*/ 85 h 131"/>
                  <a:gd name="T62" fmla="*/ 1 w 153"/>
                  <a:gd name="T63" fmla="*/ 72 h 1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1"/>
                  <a:gd name="T98" fmla="*/ 153 w 153"/>
                  <a:gd name="T99" fmla="*/ 131 h 1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1">
                    <a:moveTo>
                      <a:pt x="0" y="66"/>
                    </a:moveTo>
                    <a:lnTo>
                      <a:pt x="1" y="58"/>
                    </a:lnTo>
                    <a:lnTo>
                      <a:pt x="2" y="52"/>
                    </a:lnTo>
                    <a:lnTo>
                      <a:pt x="3" y="46"/>
                    </a:lnTo>
                    <a:lnTo>
                      <a:pt x="6" y="40"/>
                    </a:lnTo>
                    <a:lnTo>
                      <a:pt x="10" y="35"/>
                    </a:lnTo>
                    <a:lnTo>
                      <a:pt x="13" y="29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8" y="15"/>
                    </a:lnTo>
                    <a:lnTo>
                      <a:pt x="33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4"/>
                    </a:lnTo>
                    <a:lnTo>
                      <a:pt x="61" y="1"/>
                    </a:lnTo>
                    <a:lnTo>
                      <a:pt x="68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5"/>
                    </a:lnTo>
                    <a:lnTo>
                      <a:pt x="113" y="9"/>
                    </a:lnTo>
                    <a:lnTo>
                      <a:pt x="119" y="11"/>
                    </a:lnTo>
                    <a:lnTo>
                      <a:pt x="124" y="15"/>
                    </a:lnTo>
                    <a:lnTo>
                      <a:pt x="131" y="20"/>
                    </a:lnTo>
                    <a:lnTo>
                      <a:pt x="136" y="24"/>
                    </a:lnTo>
                    <a:lnTo>
                      <a:pt x="139" y="29"/>
                    </a:lnTo>
                    <a:lnTo>
                      <a:pt x="143" y="35"/>
                    </a:lnTo>
                    <a:lnTo>
                      <a:pt x="147" y="40"/>
                    </a:lnTo>
                    <a:lnTo>
                      <a:pt x="149" y="46"/>
                    </a:lnTo>
                    <a:lnTo>
                      <a:pt x="151" y="52"/>
                    </a:lnTo>
                    <a:lnTo>
                      <a:pt x="152" y="58"/>
                    </a:lnTo>
                    <a:lnTo>
                      <a:pt x="153" y="66"/>
                    </a:lnTo>
                    <a:lnTo>
                      <a:pt x="152" y="72"/>
                    </a:lnTo>
                    <a:lnTo>
                      <a:pt x="151" y="78"/>
                    </a:lnTo>
                    <a:lnTo>
                      <a:pt x="149" y="85"/>
                    </a:lnTo>
                    <a:lnTo>
                      <a:pt x="147" y="91"/>
                    </a:lnTo>
                    <a:lnTo>
                      <a:pt x="143" y="97"/>
                    </a:lnTo>
                    <a:lnTo>
                      <a:pt x="139" y="102"/>
                    </a:lnTo>
                    <a:lnTo>
                      <a:pt x="136" y="107"/>
                    </a:lnTo>
                    <a:lnTo>
                      <a:pt x="131" y="112"/>
                    </a:lnTo>
                    <a:lnTo>
                      <a:pt x="124" y="116"/>
                    </a:lnTo>
                    <a:lnTo>
                      <a:pt x="119" y="120"/>
                    </a:lnTo>
                    <a:lnTo>
                      <a:pt x="113" y="123"/>
                    </a:lnTo>
                    <a:lnTo>
                      <a:pt x="106" y="126"/>
                    </a:lnTo>
                    <a:lnTo>
                      <a:pt x="99" y="128"/>
                    </a:lnTo>
                    <a:lnTo>
                      <a:pt x="92" y="130"/>
                    </a:lnTo>
                    <a:lnTo>
                      <a:pt x="84" y="131"/>
                    </a:lnTo>
                    <a:lnTo>
                      <a:pt x="77" y="131"/>
                    </a:lnTo>
                    <a:lnTo>
                      <a:pt x="68" y="131"/>
                    </a:lnTo>
                    <a:lnTo>
                      <a:pt x="61" y="130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0" y="123"/>
                    </a:lnTo>
                    <a:lnTo>
                      <a:pt x="33" y="120"/>
                    </a:lnTo>
                    <a:lnTo>
                      <a:pt x="28" y="116"/>
                    </a:lnTo>
                    <a:lnTo>
                      <a:pt x="22" y="112"/>
                    </a:lnTo>
                    <a:lnTo>
                      <a:pt x="17" y="107"/>
                    </a:lnTo>
                    <a:lnTo>
                      <a:pt x="13" y="102"/>
                    </a:lnTo>
                    <a:lnTo>
                      <a:pt x="10" y="97"/>
                    </a:lnTo>
                    <a:lnTo>
                      <a:pt x="6" y="91"/>
                    </a:lnTo>
                    <a:lnTo>
                      <a:pt x="3" y="85"/>
                    </a:lnTo>
                    <a:lnTo>
                      <a:pt x="2" y="78"/>
                    </a:lnTo>
                    <a:lnTo>
                      <a:pt x="1" y="7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08" name="Freeform 162"/>
              <p:cNvSpPr>
                <a:spLocks/>
              </p:cNvSpPr>
              <p:nvPr/>
            </p:nvSpPr>
            <p:spPr bwMode="auto">
              <a:xfrm>
                <a:off x="1379" y="3193"/>
                <a:ext cx="38" cy="33"/>
              </a:xfrm>
              <a:custGeom>
                <a:avLst/>
                <a:gdLst>
                  <a:gd name="T0" fmla="*/ 0 w 152"/>
                  <a:gd name="T1" fmla="*/ 58 h 130"/>
                  <a:gd name="T2" fmla="*/ 4 w 152"/>
                  <a:gd name="T3" fmla="*/ 45 h 130"/>
                  <a:gd name="T4" fmla="*/ 9 w 152"/>
                  <a:gd name="T5" fmla="*/ 34 h 130"/>
                  <a:gd name="T6" fmla="*/ 18 w 152"/>
                  <a:gd name="T7" fmla="*/ 24 h 130"/>
                  <a:gd name="T8" fmla="*/ 27 w 152"/>
                  <a:gd name="T9" fmla="*/ 15 h 130"/>
                  <a:gd name="T10" fmla="*/ 40 w 152"/>
                  <a:gd name="T11" fmla="*/ 7 h 130"/>
                  <a:gd name="T12" fmla="*/ 54 w 152"/>
                  <a:gd name="T13" fmla="*/ 2 h 130"/>
                  <a:gd name="T14" fmla="*/ 69 w 152"/>
                  <a:gd name="T15" fmla="*/ 0 h 130"/>
                  <a:gd name="T16" fmla="*/ 84 w 152"/>
                  <a:gd name="T17" fmla="*/ 0 h 130"/>
                  <a:gd name="T18" fmla="*/ 99 w 152"/>
                  <a:gd name="T19" fmla="*/ 2 h 130"/>
                  <a:gd name="T20" fmla="*/ 112 w 152"/>
                  <a:gd name="T21" fmla="*/ 7 h 130"/>
                  <a:gd name="T22" fmla="*/ 125 w 152"/>
                  <a:gd name="T23" fmla="*/ 15 h 130"/>
                  <a:gd name="T24" fmla="*/ 135 w 152"/>
                  <a:gd name="T25" fmla="*/ 24 h 130"/>
                  <a:gd name="T26" fmla="*/ 143 w 152"/>
                  <a:gd name="T27" fmla="*/ 34 h 130"/>
                  <a:gd name="T28" fmla="*/ 148 w 152"/>
                  <a:gd name="T29" fmla="*/ 45 h 130"/>
                  <a:gd name="T30" fmla="*/ 152 w 152"/>
                  <a:gd name="T31" fmla="*/ 58 h 130"/>
                  <a:gd name="T32" fmla="*/ 152 w 152"/>
                  <a:gd name="T33" fmla="*/ 71 h 130"/>
                  <a:gd name="T34" fmla="*/ 148 w 152"/>
                  <a:gd name="T35" fmla="*/ 83 h 130"/>
                  <a:gd name="T36" fmla="*/ 143 w 152"/>
                  <a:gd name="T37" fmla="*/ 96 h 130"/>
                  <a:gd name="T38" fmla="*/ 135 w 152"/>
                  <a:gd name="T39" fmla="*/ 106 h 130"/>
                  <a:gd name="T40" fmla="*/ 125 w 152"/>
                  <a:gd name="T41" fmla="*/ 115 h 130"/>
                  <a:gd name="T42" fmla="*/ 112 w 152"/>
                  <a:gd name="T43" fmla="*/ 122 h 130"/>
                  <a:gd name="T44" fmla="*/ 99 w 152"/>
                  <a:gd name="T45" fmla="*/ 127 h 130"/>
                  <a:gd name="T46" fmla="*/ 84 w 152"/>
                  <a:gd name="T47" fmla="*/ 130 h 130"/>
                  <a:gd name="T48" fmla="*/ 69 w 152"/>
                  <a:gd name="T49" fmla="*/ 130 h 130"/>
                  <a:gd name="T50" fmla="*/ 54 w 152"/>
                  <a:gd name="T51" fmla="*/ 127 h 130"/>
                  <a:gd name="T52" fmla="*/ 40 w 152"/>
                  <a:gd name="T53" fmla="*/ 122 h 130"/>
                  <a:gd name="T54" fmla="*/ 27 w 152"/>
                  <a:gd name="T55" fmla="*/ 115 h 130"/>
                  <a:gd name="T56" fmla="*/ 18 w 152"/>
                  <a:gd name="T57" fmla="*/ 106 h 130"/>
                  <a:gd name="T58" fmla="*/ 9 w 152"/>
                  <a:gd name="T59" fmla="*/ 96 h 130"/>
                  <a:gd name="T60" fmla="*/ 4 w 152"/>
                  <a:gd name="T61" fmla="*/ 83 h 130"/>
                  <a:gd name="T62" fmla="*/ 0 w 152"/>
                  <a:gd name="T63" fmla="*/ 71 h 1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2"/>
                  <a:gd name="T97" fmla="*/ 0 h 130"/>
                  <a:gd name="T98" fmla="*/ 152 w 152"/>
                  <a:gd name="T99" fmla="*/ 130 h 1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2" h="130">
                    <a:moveTo>
                      <a:pt x="0" y="65"/>
                    </a:moveTo>
                    <a:lnTo>
                      <a:pt x="0" y="58"/>
                    </a:lnTo>
                    <a:lnTo>
                      <a:pt x="1" y="51"/>
                    </a:lnTo>
                    <a:lnTo>
                      <a:pt x="4" y="45"/>
                    </a:lnTo>
                    <a:lnTo>
                      <a:pt x="6" y="40"/>
                    </a:lnTo>
                    <a:lnTo>
                      <a:pt x="9" y="34"/>
                    </a:lnTo>
                    <a:lnTo>
                      <a:pt x="13" y="29"/>
                    </a:lnTo>
                    <a:lnTo>
                      <a:pt x="18" y="24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4" y="11"/>
                    </a:lnTo>
                    <a:lnTo>
                      <a:pt x="40" y="7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8" y="11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3" y="34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51" y="51"/>
                    </a:lnTo>
                    <a:lnTo>
                      <a:pt x="152" y="58"/>
                    </a:lnTo>
                    <a:lnTo>
                      <a:pt x="152" y="65"/>
                    </a:lnTo>
                    <a:lnTo>
                      <a:pt x="152" y="71"/>
                    </a:lnTo>
                    <a:lnTo>
                      <a:pt x="151" y="77"/>
                    </a:lnTo>
                    <a:lnTo>
                      <a:pt x="148" y="83"/>
                    </a:lnTo>
                    <a:lnTo>
                      <a:pt x="146" y="90"/>
                    </a:lnTo>
                    <a:lnTo>
                      <a:pt x="143" y="96"/>
                    </a:lnTo>
                    <a:lnTo>
                      <a:pt x="140" y="101"/>
                    </a:lnTo>
                    <a:lnTo>
                      <a:pt x="135" y="106"/>
                    </a:lnTo>
                    <a:lnTo>
                      <a:pt x="130" y="111"/>
                    </a:lnTo>
                    <a:lnTo>
                      <a:pt x="125" y="115"/>
                    </a:lnTo>
                    <a:lnTo>
                      <a:pt x="118" y="118"/>
                    </a:lnTo>
                    <a:lnTo>
                      <a:pt x="112" y="122"/>
                    </a:lnTo>
                    <a:lnTo>
                      <a:pt x="106" y="125"/>
                    </a:lnTo>
                    <a:lnTo>
                      <a:pt x="99" y="127"/>
                    </a:lnTo>
                    <a:lnTo>
                      <a:pt x="91" y="128"/>
                    </a:lnTo>
                    <a:lnTo>
                      <a:pt x="84" y="130"/>
                    </a:lnTo>
                    <a:lnTo>
                      <a:pt x="76" y="130"/>
                    </a:lnTo>
                    <a:lnTo>
                      <a:pt x="69" y="130"/>
                    </a:lnTo>
                    <a:lnTo>
                      <a:pt x="61" y="128"/>
                    </a:lnTo>
                    <a:lnTo>
                      <a:pt x="54" y="127"/>
                    </a:lnTo>
                    <a:lnTo>
                      <a:pt x="46" y="125"/>
                    </a:lnTo>
                    <a:lnTo>
                      <a:pt x="40" y="122"/>
                    </a:lnTo>
                    <a:lnTo>
                      <a:pt x="34" y="118"/>
                    </a:lnTo>
                    <a:lnTo>
                      <a:pt x="27" y="115"/>
                    </a:lnTo>
                    <a:lnTo>
                      <a:pt x="22" y="111"/>
                    </a:lnTo>
                    <a:lnTo>
                      <a:pt x="18" y="106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6" y="90"/>
                    </a:lnTo>
                    <a:lnTo>
                      <a:pt x="4" y="83"/>
                    </a:lnTo>
                    <a:lnTo>
                      <a:pt x="1" y="77"/>
                    </a:lnTo>
                    <a:lnTo>
                      <a:pt x="0" y="7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09" name="Freeform 163"/>
              <p:cNvSpPr>
                <a:spLocks/>
              </p:cNvSpPr>
              <p:nvPr/>
            </p:nvSpPr>
            <p:spPr bwMode="auto">
              <a:xfrm>
                <a:off x="1379" y="3193"/>
                <a:ext cx="38" cy="33"/>
              </a:xfrm>
              <a:custGeom>
                <a:avLst/>
                <a:gdLst>
                  <a:gd name="T0" fmla="*/ 0 w 152"/>
                  <a:gd name="T1" fmla="*/ 58 h 130"/>
                  <a:gd name="T2" fmla="*/ 4 w 152"/>
                  <a:gd name="T3" fmla="*/ 45 h 130"/>
                  <a:gd name="T4" fmla="*/ 9 w 152"/>
                  <a:gd name="T5" fmla="*/ 34 h 130"/>
                  <a:gd name="T6" fmla="*/ 18 w 152"/>
                  <a:gd name="T7" fmla="*/ 24 h 130"/>
                  <a:gd name="T8" fmla="*/ 27 w 152"/>
                  <a:gd name="T9" fmla="*/ 15 h 130"/>
                  <a:gd name="T10" fmla="*/ 40 w 152"/>
                  <a:gd name="T11" fmla="*/ 7 h 130"/>
                  <a:gd name="T12" fmla="*/ 54 w 152"/>
                  <a:gd name="T13" fmla="*/ 2 h 130"/>
                  <a:gd name="T14" fmla="*/ 69 w 152"/>
                  <a:gd name="T15" fmla="*/ 0 h 130"/>
                  <a:gd name="T16" fmla="*/ 84 w 152"/>
                  <a:gd name="T17" fmla="*/ 0 h 130"/>
                  <a:gd name="T18" fmla="*/ 99 w 152"/>
                  <a:gd name="T19" fmla="*/ 2 h 130"/>
                  <a:gd name="T20" fmla="*/ 112 w 152"/>
                  <a:gd name="T21" fmla="*/ 7 h 130"/>
                  <a:gd name="T22" fmla="*/ 125 w 152"/>
                  <a:gd name="T23" fmla="*/ 15 h 130"/>
                  <a:gd name="T24" fmla="*/ 135 w 152"/>
                  <a:gd name="T25" fmla="*/ 24 h 130"/>
                  <a:gd name="T26" fmla="*/ 143 w 152"/>
                  <a:gd name="T27" fmla="*/ 34 h 130"/>
                  <a:gd name="T28" fmla="*/ 148 w 152"/>
                  <a:gd name="T29" fmla="*/ 45 h 130"/>
                  <a:gd name="T30" fmla="*/ 152 w 152"/>
                  <a:gd name="T31" fmla="*/ 58 h 130"/>
                  <a:gd name="T32" fmla="*/ 152 w 152"/>
                  <a:gd name="T33" fmla="*/ 71 h 130"/>
                  <a:gd name="T34" fmla="*/ 148 w 152"/>
                  <a:gd name="T35" fmla="*/ 83 h 130"/>
                  <a:gd name="T36" fmla="*/ 143 w 152"/>
                  <a:gd name="T37" fmla="*/ 96 h 130"/>
                  <a:gd name="T38" fmla="*/ 135 w 152"/>
                  <a:gd name="T39" fmla="*/ 106 h 130"/>
                  <a:gd name="T40" fmla="*/ 125 w 152"/>
                  <a:gd name="T41" fmla="*/ 115 h 130"/>
                  <a:gd name="T42" fmla="*/ 112 w 152"/>
                  <a:gd name="T43" fmla="*/ 122 h 130"/>
                  <a:gd name="T44" fmla="*/ 99 w 152"/>
                  <a:gd name="T45" fmla="*/ 127 h 130"/>
                  <a:gd name="T46" fmla="*/ 84 w 152"/>
                  <a:gd name="T47" fmla="*/ 130 h 130"/>
                  <a:gd name="T48" fmla="*/ 69 w 152"/>
                  <a:gd name="T49" fmla="*/ 130 h 130"/>
                  <a:gd name="T50" fmla="*/ 54 w 152"/>
                  <a:gd name="T51" fmla="*/ 127 h 130"/>
                  <a:gd name="T52" fmla="*/ 40 w 152"/>
                  <a:gd name="T53" fmla="*/ 122 h 130"/>
                  <a:gd name="T54" fmla="*/ 27 w 152"/>
                  <a:gd name="T55" fmla="*/ 115 h 130"/>
                  <a:gd name="T56" fmla="*/ 18 w 152"/>
                  <a:gd name="T57" fmla="*/ 106 h 130"/>
                  <a:gd name="T58" fmla="*/ 9 w 152"/>
                  <a:gd name="T59" fmla="*/ 96 h 130"/>
                  <a:gd name="T60" fmla="*/ 4 w 152"/>
                  <a:gd name="T61" fmla="*/ 83 h 130"/>
                  <a:gd name="T62" fmla="*/ 0 w 152"/>
                  <a:gd name="T63" fmla="*/ 71 h 1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2"/>
                  <a:gd name="T97" fmla="*/ 0 h 130"/>
                  <a:gd name="T98" fmla="*/ 152 w 152"/>
                  <a:gd name="T99" fmla="*/ 130 h 1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2" h="130">
                    <a:moveTo>
                      <a:pt x="0" y="65"/>
                    </a:moveTo>
                    <a:lnTo>
                      <a:pt x="0" y="58"/>
                    </a:lnTo>
                    <a:lnTo>
                      <a:pt x="1" y="51"/>
                    </a:lnTo>
                    <a:lnTo>
                      <a:pt x="4" y="45"/>
                    </a:lnTo>
                    <a:lnTo>
                      <a:pt x="6" y="40"/>
                    </a:lnTo>
                    <a:lnTo>
                      <a:pt x="9" y="34"/>
                    </a:lnTo>
                    <a:lnTo>
                      <a:pt x="13" y="29"/>
                    </a:lnTo>
                    <a:lnTo>
                      <a:pt x="18" y="24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4" y="11"/>
                    </a:lnTo>
                    <a:lnTo>
                      <a:pt x="40" y="7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8" y="11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3" y="34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51" y="51"/>
                    </a:lnTo>
                    <a:lnTo>
                      <a:pt x="152" y="58"/>
                    </a:lnTo>
                    <a:lnTo>
                      <a:pt x="152" y="65"/>
                    </a:lnTo>
                    <a:lnTo>
                      <a:pt x="152" y="71"/>
                    </a:lnTo>
                    <a:lnTo>
                      <a:pt x="151" y="77"/>
                    </a:lnTo>
                    <a:lnTo>
                      <a:pt x="148" y="83"/>
                    </a:lnTo>
                    <a:lnTo>
                      <a:pt x="146" y="90"/>
                    </a:lnTo>
                    <a:lnTo>
                      <a:pt x="143" y="96"/>
                    </a:lnTo>
                    <a:lnTo>
                      <a:pt x="140" y="101"/>
                    </a:lnTo>
                    <a:lnTo>
                      <a:pt x="135" y="106"/>
                    </a:lnTo>
                    <a:lnTo>
                      <a:pt x="130" y="111"/>
                    </a:lnTo>
                    <a:lnTo>
                      <a:pt x="125" y="115"/>
                    </a:lnTo>
                    <a:lnTo>
                      <a:pt x="118" y="118"/>
                    </a:lnTo>
                    <a:lnTo>
                      <a:pt x="112" y="122"/>
                    </a:lnTo>
                    <a:lnTo>
                      <a:pt x="106" y="125"/>
                    </a:lnTo>
                    <a:lnTo>
                      <a:pt x="99" y="127"/>
                    </a:lnTo>
                    <a:lnTo>
                      <a:pt x="91" y="128"/>
                    </a:lnTo>
                    <a:lnTo>
                      <a:pt x="84" y="130"/>
                    </a:lnTo>
                    <a:lnTo>
                      <a:pt x="76" y="130"/>
                    </a:lnTo>
                    <a:lnTo>
                      <a:pt x="69" y="130"/>
                    </a:lnTo>
                    <a:lnTo>
                      <a:pt x="61" y="128"/>
                    </a:lnTo>
                    <a:lnTo>
                      <a:pt x="54" y="127"/>
                    </a:lnTo>
                    <a:lnTo>
                      <a:pt x="46" y="125"/>
                    </a:lnTo>
                    <a:lnTo>
                      <a:pt x="40" y="122"/>
                    </a:lnTo>
                    <a:lnTo>
                      <a:pt x="34" y="118"/>
                    </a:lnTo>
                    <a:lnTo>
                      <a:pt x="27" y="115"/>
                    </a:lnTo>
                    <a:lnTo>
                      <a:pt x="22" y="111"/>
                    </a:lnTo>
                    <a:lnTo>
                      <a:pt x="18" y="106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6" y="90"/>
                    </a:lnTo>
                    <a:lnTo>
                      <a:pt x="4" y="83"/>
                    </a:lnTo>
                    <a:lnTo>
                      <a:pt x="1" y="77"/>
                    </a:lnTo>
                    <a:lnTo>
                      <a:pt x="0" y="71"/>
                    </a:lnTo>
                    <a:lnTo>
                      <a:pt x="0" y="6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0" name="Rectangle 164"/>
              <p:cNvSpPr>
                <a:spLocks noChangeArrowheads="1"/>
              </p:cNvSpPr>
              <p:nvPr/>
            </p:nvSpPr>
            <p:spPr bwMode="auto">
              <a:xfrm>
                <a:off x="1051" y="3225"/>
                <a:ext cx="541" cy="65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1" name="Rectangle 165"/>
              <p:cNvSpPr>
                <a:spLocks noChangeArrowheads="1"/>
              </p:cNvSpPr>
              <p:nvPr/>
            </p:nvSpPr>
            <p:spPr bwMode="auto">
              <a:xfrm>
                <a:off x="1051" y="3225"/>
                <a:ext cx="541" cy="65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2" name="Rectangle 166"/>
              <p:cNvSpPr>
                <a:spLocks noChangeArrowheads="1"/>
              </p:cNvSpPr>
              <p:nvPr/>
            </p:nvSpPr>
            <p:spPr bwMode="auto">
              <a:xfrm>
                <a:off x="1070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3" name="Rectangle 167"/>
              <p:cNvSpPr>
                <a:spLocks noChangeArrowheads="1"/>
              </p:cNvSpPr>
              <p:nvPr/>
            </p:nvSpPr>
            <p:spPr bwMode="auto">
              <a:xfrm>
                <a:off x="1108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4" name="Rectangle 168"/>
              <p:cNvSpPr>
                <a:spLocks noChangeArrowheads="1"/>
              </p:cNvSpPr>
              <p:nvPr/>
            </p:nvSpPr>
            <p:spPr bwMode="auto">
              <a:xfrm>
                <a:off x="1145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5" name="Rectangle 169"/>
              <p:cNvSpPr>
                <a:spLocks noChangeArrowheads="1"/>
              </p:cNvSpPr>
              <p:nvPr/>
            </p:nvSpPr>
            <p:spPr bwMode="auto">
              <a:xfrm>
                <a:off x="1182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6" name="Rectangle 170"/>
              <p:cNvSpPr>
                <a:spLocks noChangeArrowheads="1"/>
              </p:cNvSpPr>
              <p:nvPr/>
            </p:nvSpPr>
            <p:spPr bwMode="auto">
              <a:xfrm>
                <a:off x="1219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7" name="Rectangle 171"/>
              <p:cNvSpPr>
                <a:spLocks noChangeArrowheads="1"/>
              </p:cNvSpPr>
              <p:nvPr/>
            </p:nvSpPr>
            <p:spPr bwMode="auto">
              <a:xfrm>
                <a:off x="1257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8" name="Rectangle 172"/>
              <p:cNvSpPr>
                <a:spLocks noChangeArrowheads="1"/>
              </p:cNvSpPr>
              <p:nvPr/>
            </p:nvSpPr>
            <p:spPr bwMode="auto">
              <a:xfrm>
                <a:off x="1293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19" name="Rectangle 173"/>
              <p:cNvSpPr>
                <a:spLocks noChangeArrowheads="1"/>
              </p:cNvSpPr>
              <p:nvPr/>
            </p:nvSpPr>
            <p:spPr bwMode="auto">
              <a:xfrm>
                <a:off x="1330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0" name="Rectangle 174"/>
              <p:cNvSpPr>
                <a:spLocks noChangeArrowheads="1"/>
              </p:cNvSpPr>
              <p:nvPr/>
            </p:nvSpPr>
            <p:spPr bwMode="auto">
              <a:xfrm>
                <a:off x="1367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1" name="Rectangle 175"/>
              <p:cNvSpPr>
                <a:spLocks noChangeArrowheads="1"/>
              </p:cNvSpPr>
              <p:nvPr/>
            </p:nvSpPr>
            <p:spPr bwMode="auto">
              <a:xfrm>
                <a:off x="1405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2" name="Rectangle 176"/>
              <p:cNvSpPr>
                <a:spLocks noChangeArrowheads="1"/>
              </p:cNvSpPr>
              <p:nvPr/>
            </p:nvSpPr>
            <p:spPr bwMode="auto">
              <a:xfrm>
                <a:off x="1441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3" name="Rectangle 177"/>
              <p:cNvSpPr>
                <a:spLocks noChangeArrowheads="1"/>
              </p:cNvSpPr>
              <p:nvPr/>
            </p:nvSpPr>
            <p:spPr bwMode="auto">
              <a:xfrm>
                <a:off x="1479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4" name="Rectangle 178"/>
              <p:cNvSpPr>
                <a:spLocks noChangeArrowheads="1"/>
              </p:cNvSpPr>
              <p:nvPr/>
            </p:nvSpPr>
            <p:spPr bwMode="auto">
              <a:xfrm>
                <a:off x="1517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5" name="Rectangle 179"/>
              <p:cNvSpPr>
                <a:spLocks noChangeArrowheads="1"/>
              </p:cNvSpPr>
              <p:nvPr/>
            </p:nvSpPr>
            <p:spPr bwMode="auto">
              <a:xfrm>
                <a:off x="1553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6" name="Rectangle 180"/>
              <p:cNvSpPr>
                <a:spLocks noChangeArrowheads="1"/>
              </p:cNvSpPr>
              <p:nvPr/>
            </p:nvSpPr>
            <p:spPr bwMode="auto">
              <a:xfrm>
                <a:off x="1013" y="2981"/>
                <a:ext cx="19" cy="146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7" name="Rectangle 181"/>
              <p:cNvSpPr>
                <a:spLocks noChangeArrowheads="1"/>
              </p:cNvSpPr>
              <p:nvPr/>
            </p:nvSpPr>
            <p:spPr bwMode="auto">
              <a:xfrm>
                <a:off x="1013" y="2981"/>
                <a:ext cx="19" cy="146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8" name="Rectangle 182"/>
              <p:cNvSpPr>
                <a:spLocks noChangeArrowheads="1"/>
              </p:cNvSpPr>
              <p:nvPr/>
            </p:nvSpPr>
            <p:spPr bwMode="auto">
              <a:xfrm>
                <a:off x="1090" y="3094"/>
                <a:ext cx="191" cy="33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29" name="Rectangle 183"/>
              <p:cNvSpPr>
                <a:spLocks noChangeArrowheads="1"/>
              </p:cNvSpPr>
              <p:nvPr/>
            </p:nvSpPr>
            <p:spPr bwMode="auto">
              <a:xfrm>
                <a:off x="1090" y="3094"/>
                <a:ext cx="191" cy="33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0" name="Freeform 184"/>
              <p:cNvSpPr>
                <a:spLocks/>
              </p:cNvSpPr>
              <p:nvPr/>
            </p:nvSpPr>
            <p:spPr bwMode="auto">
              <a:xfrm>
                <a:off x="975" y="3127"/>
                <a:ext cx="323" cy="163"/>
              </a:xfrm>
              <a:custGeom>
                <a:avLst/>
                <a:gdLst>
                  <a:gd name="T0" fmla="*/ 0 w 1293"/>
                  <a:gd name="T1" fmla="*/ 655 h 655"/>
                  <a:gd name="T2" fmla="*/ 0 w 1293"/>
                  <a:gd name="T3" fmla="*/ 0 h 655"/>
                  <a:gd name="T4" fmla="*/ 1293 w 1293"/>
                  <a:gd name="T5" fmla="*/ 0 h 655"/>
                  <a:gd name="T6" fmla="*/ 1293 w 1293"/>
                  <a:gd name="T7" fmla="*/ 393 h 655"/>
                  <a:gd name="T8" fmla="*/ 307 w 1293"/>
                  <a:gd name="T9" fmla="*/ 393 h 655"/>
                  <a:gd name="T10" fmla="*/ 307 w 1293"/>
                  <a:gd name="T11" fmla="*/ 655 h 655"/>
                  <a:gd name="T12" fmla="*/ 0 w 1293"/>
                  <a:gd name="T13" fmla="*/ 655 h 6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3"/>
                  <a:gd name="T22" fmla="*/ 0 h 655"/>
                  <a:gd name="T23" fmla="*/ 1293 w 1293"/>
                  <a:gd name="T24" fmla="*/ 655 h 6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3" h="655">
                    <a:moveTo>
                      <a:pt x="0" y="655"/>
                    </a:moveTo>
                    <a:lnTo>
                      <a:pt x="0" y="0"/>
                    </a:lnTo>
                    <a:lnTo>
                      <a:pt x="1293" y="0"/>
                    </a:lnTo>
                    <a:lnTo>
                      <a:pt x="1293" y="393"/>
                    </a:lnTo>
                    <a:lnTo>
                      <a:pt x="307" y="393"/>
                    </a:lnTo>
                    <a:lnTo>
                      <a:pt x="307" y="655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1" name="Freeform 185"/>
              <p:cNvSpPr>
                <a:spLocks/>
              </p:cNvSpPr>
              <p:nvPr/>
            </p:nvSpPr>
            <p:spPr bwMode="auto">
              <a:xfrm>
                <a:off x="975" y="3127"/>
                <a:ext cx="323" cy="163"/>
              </a:xfrm>
              <a:custGeom>
                <a:avLst/>
                <a:gdLst>
                  <a:gd name="T0" fmla="*/ 0 w 1293"/>
                  <a:gd name="T1" fmla="*/ 655 h 655"/>
                  <a:gd name="T2" fmla="*/ 0 w 1293"/>
                  <a:gd name="T3" fmla="*/ 0 h 655"/>
                  <a:gd name="T4" fmla="*/ 1293 w 1293"/>
                  <a:gd name="T5" fmla="*/ 0 h 655"/>
                  <a:gd name="T6" fmla="*/ 1293 w 1293"/>
                  <a:gd name="T7" fmla="*/ 393 h 655"/>
                  <a:gd name="T8" fmla="*/ 307 w 1293"/>
                  <a:gd name="T9" fmla="*/ 393 h 655"/>
                  <a:gd name="T10" fmla="*/ 307 w 1293"/>
                  <a:gd name="T11" fmla="*/ 655 h 655"/>
                  <a:gd name="T12" fmla="*/ 0 w 1293"/>
                  <a:gd name="T13" fmla="*/ 655 h 6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3"/>
                  <a:gd name="T22" fmla="*/ 0 h 655"/>
                  <a:gd name="T23" fmla="*/ 1293 w 1293"/>
                  <a:gd name="T24" fmla="*/ 655 h 6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3" h="655">
                    <a:moveTo>
                      <a:pt x="0" y="655"/>
                    </a:moveTo>
                    <a:lnTo>
                      <a:pt x="0" y="0"/>
                    </a:lnTo>
                    <a:lnTo>
                      <a:pt x="1293" y="0"/>
                    </a:lnTo>
                    <a:lnTo>
                      <a:pt x="1293" y="393"/>
                    </a:lnTo>
                    <a:lnTo>
                      <a:pt x="307" y="393"/>
                    </a:lnTo>
                    <a:lnTo>
                      <a:pt x="307" y="655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2" name="Rectangle 186"/>
              <p:cNvSpPr>
                <a:spLocks noChangeArrowheads="1"/>
              </p:cNvSpPr>
              <p:nvPr/>
            </p:nvSpPr>
            <p:spPr bwMode="auto">
              <a:xfrm>
                <a:off x="995" y="3139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3" name="Rectangle 187"/>
              <p:cNvSpPr>
                <a:spLocks noChangeArrowheads="1"/>
              </p:cNvSpPr>
              <p:nvPr/>
            </p:nvSpPr>
            <p:spPr bwMode="auto">
              <a:xfrm>
                <a:off x="1032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4" name="Rectangle 188"/>
              <p:cNvSpPr>
                <a:spLocks noChangeArrowheads="1"/>
              </p:cNvSpPr>
              <p:nvPr/>
            </p:nvSpPr>
            <p:spPr bwMode="auto">
              <a:xfrm>
                <a:off x="1068" y="3139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5" name="Rectangle 189"/>
              <p:cNvSpPr>
                <a:spLocks noChangeArrowheads="1"/>
              </p:cNvSpPr>
              <p:nvPr/>
            </p:nvSpPr>
            <p:spPr bwMode="auto">
              <a:xfrm>
                <a:off x="1106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6" name="Rectangle 190"/>
              <p:cNvSpPr>
                <a:spLocks noChangeArrowheads="1"/>
              </p:cNvSpPr>
              <p:nvPr/>
            </p:nvSpPr>
            <p:spPr bwMode="auto">
              <a:xfrm>
                <a:off x="1144" y="3139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7" name="Rectangle 191"/>
              <p:cNvSpPr>
                <a:spLocks noChangeArrowheads="1"/>
              </p:cNvSpPr>
              <p:nvPr/>
            </p:nvSpPr>
            <p:spPr bwMode="auto">
              <a:xfrm>
                <a:off x="1180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8" name="Rectangle 192"/>
              <p:cNvSpPr>
                <a:spLocks noChangeArrowheads="1"/>
              </p:cNvSpPr>
              <p:nvPr/>
            </p:nvSpPr>
            <p:spPr bwMode="auto">
              <a:xfrm>
                <a:off x="1219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39" name="Rectangle 193"/>
              <p:cNvSpPr>
                <a:spLocks noChangeArrowheads="1"/>
              </p:cNvSpPr>
              <p:nvPr/>
            </p:nvSpPr>
            <p:spPr bwMode="auto">
              <a:xfrm>
                <a:off x="1257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</p:grpSp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1986" y="687"/>
              <a:ext cx="487" cy="337"/>
              <a:chOff x="1986" y="687"/>
              <a:chExt cx="487" cy="337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196" y="687"/>
                <a:ext cx="185" cy="259"/>
                <a:chOff x="1176" y="2356"/>
                <a:chExt cx="269" cy="413"/>
              </a:xfrm>
            </p:grpSpPr>
            <p:sp>
              <p:nvSpPr>
                <p:cNvPr id="310" name="Freeform 63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1" name="Freeform 64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2" name="Freeform 65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3" name="Freeform 66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4" name="Freeform 67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5" name="Freeform 68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6" name="Freeform 69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7" name="Freeform 70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8" name="Freeform 71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9" name="Freeform 72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0" name="Freeform 73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1" name="Freeform 74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2" name="Freeform 75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3" name="Freeform 76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4" name="Freeform 77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5" name="Freeform 78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6" name="Freeform 79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7" name="Freeform 80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8" name="Freeform 81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9" name="Freeform 82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0" name="Freeform 83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1" name="Freeform 84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2" name="Freeform 85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3" name="Freeform 86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4" name="Freeform 87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5" name="Freeform 88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6" name="Freeform 89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7" name="Freeform 90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8" name="Freeform 91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9" name="Freeform 92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0" name="Freeform 93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1" name="Freeform 94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2" name="Freeform 95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3" name="Freeform 96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4" name="Freeform 97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5" name="Freeform 98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6" name="Freeform 99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7" name="Freeform 100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8" name="Freeform 101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9" name="Freeform 102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0" name="Freeform 103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1" name="Freeform 104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2" name="Freeform 105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3" name="Freeform 106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4" name="Freeform 107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5" name="Freeform 108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6" name="Freeform 109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7" name="Freeform 110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8" name="Freeform 111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9" name="Freeform 112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0" name="Freeform 113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1" name="Freeform 114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2" name="Freeform 115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3" name="Freeform 116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4" name="Freeform 117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5" name="Freeform 118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6" name="Freeform 119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7" name="Freeform 120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8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9" name="Freeform 122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0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1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2" name="Freeform 125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3" name="Freeform 126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4" name="Freeform 127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5" name="Freeform 128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6" name="Freeform 129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7" name="Freeform 130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8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9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0" name="Freeform 133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1" name="Line 134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2" name="Line 135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3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5" name="Freeform 138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6" name="Freeform 139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7" name="Freeform 140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8" name="Freeform 141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9" name="Freeform 142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0" name="Freeform 143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1" name="Freeform 144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2" name="Freeform 145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3" name="Freeform 146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4" name="Freeform 147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5" name="Freeform 148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6" name="Freeform 149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7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8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9" name="Freeform 15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00" name="Freeform 153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01" name="Freeform 154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02" name="Freeform 155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03" name="Freeform 156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25" name="Group 194"/>
              <p:cNvGrpSpPr>
                <a:grpSpLocks/>
              </p:cNvGrpSpPr>
              <p:nvPr/>
            </p:nvGrpSpPr>
            <p:grpSpPr bwMode="auto">
              <a:xfrm>
                <a:off x="2088" y="766"/>
                <a:ext cx="185" cy="258"/>
                <a:chOff x="1176" y="2356"/>
                <a:chExt cx="269" cy="413"/>
              </a:xfrm>
            </p:grpSpPr>
            <p:sp>
              <p:nvSpPr>
                <p:cNvPr id="216" name="Freeform 195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7" name="Freeform 196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8" name="Freeform 197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9" name="Freeform 198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0" name="Freeform 199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1" name="Freeform 200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2" name="Freeform 201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3" name="Freeform 202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4" name="Freeform 203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5" name="Freeform 204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6" name="Freeform 205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7" name="Freeform 206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8" name="Freeform 207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29" name="Freeform 208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0" name="Freeform 209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1" name="Freeform 210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2" name="Freeform 211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3" name="Freeform 212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4" name="Freeform 213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5" name="Freeform 214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6" name="Freeform 215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7" name="Freeform 216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8" name="Freeform 217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39" name="Freeform 218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0" name="Freeform 219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1" name="Freeform 220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2" name="Freeform 221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3" name="Freeform 222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4" name="Freeform 223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5" name="Freeform 224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6" name="Freeform 225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7" name="Freeform 226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8" name="Freeform 227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49" name="Freeform 228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0" name="Freeform 229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1" name="Freeform 230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2" name="Freeform 231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3" name="Freeform 232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4" name="Freeform 233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5" name="Freeform 234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6" name="Freeform 235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7" name="Freeform 236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8" name="Freeform 237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59" name="Freeform 238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0" name="Freeform 239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1" name="Freeform 240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2" name="Freeform 241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3" name="Freeform 24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4" name="Freeform 243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5" name="Freeform 244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6" name="Freeform 245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7" name="Freeform 246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8" name="Freeform 247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69" name="Freeform 248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0" name="Freeform 249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1" name="Freeform 250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2" name="Freeform 251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3" name="Freeform 252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4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5" name="Freeform 254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6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7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8" name="Freeform 257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79" name="Freeform 258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0" name="Freeform 259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1" name="Freeform 260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2" name="Freeform 261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3" name="Freeform 262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4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5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6" name="Freeform 265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7" name="Line 266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8" name="Line 267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89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0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1" name="Freeform 270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2" name="Freeform 271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3" name="Freeform 272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4" name="Freeform 273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5" name="Freeform 274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6" name="Freeform 275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7" name="Freeform 276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8" name="Freeform 277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9" name="Freeform 278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0" name="Freeform 279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1" name="Freeform 280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2" name="Freeform 281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4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5" name="Freeform 284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6" name="Freeform 285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7" name="Freeform 286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8" name="Freeform 287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9" name="Freeform 288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26" name="Group 289"/>
              <p:cNvGrpSpPr>
                <a:grpSpLocks/>
              </p:cNvGrpSpPr>
              <p:nvPr/>
            </p:nvGrpSpPr>
            <p:grpSpPr bwMode="auto">
              <a:xfrm>
                <a:off x="2288" y="767"/>
                <a:ext cx="185" cy="257"/>
                <a:chOff x="1176" y="2356"/>
                <a:chExt cx="269" cy="413"/>
              </a:xfrm>
            </p:grpSpPr>
            <p:sp>
              <p:nvSpPr>
                <p:cNvPr id="122" name="Freeform 290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3" name="Freeform 291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4" name="Freeform 292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5" name="Freeform 293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6" name="Freeform 294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7" name="Freeform 295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8" name="Freeform 296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9" name="Freeform 297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0" name="Freeform 298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1" name="Freeform 299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2" name="Freeform 300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3" name="Freeform 301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4" name="Freeform 302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5" name="Freeform 303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6" name="Freeform 304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7" name="Freeform 305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8" name="Freeform 306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39" name="Freeform 307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0" name="Freeform 308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1" name="Freeform 309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2" name="Freeform 310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3" name="Freeform 311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4" name="Freeform 312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5" name="Freeform 313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6" name="Freeform 314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7" name="Freeform 315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8" name="Freeform 316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49" name="Freeform 317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0" name="Freeform 318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1" name="Freeform 319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2" name="Freeform 320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3" name="Freeform 321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4" name="Freeform 322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5" name="Freeform 323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6" name="Freeform 324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7" name="Freeform 325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8" name="Freeform 326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59" name="Freeform 327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0" name="Freeform 328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1" name="Freeform 329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2" name="Freeform 330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3" name="Freeform 331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4" name="Freeform 332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5" name="Freeform 333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6" name="Freeform 334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7" name="Freeform 335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8" name="Freeform 336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69" name="Freeform 337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0" name="Freeform 338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1" name="Freeform 339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2" name="Freeform 340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3" name="Freeform 341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4" name="Freeform 342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5" name="Freeform 343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6" name="Freeform 344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7" name="Freeform 345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8" name="Freeform 346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79" name="Freeform 347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0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1" name="Freeform 349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2" name="Line 350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3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4" name="Freeform 352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5" name="Freeform 353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6" name="Freeform 354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7" name="Freeform 355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8" name="Freeform 356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89" name="Freeform 357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0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1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2" name="Freeform 360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3" name="Line 361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4" name="Line 362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5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6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7" name="Freeform 365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8" name="Freeform 366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99" name="Freeform 367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0" name="Freeform 368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1" name="Freeform 369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2" name="Freeform 370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3" name="Freeform 371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4" name="Freeform 372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5" name="Freeform 373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6" name="Freeform 374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7" name="Freeform 375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8" name="Freeform 376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09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0" name="Line 37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1" name="Freeform 379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2" name="Freeform 380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3" name="Freeform 381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4" name="Freeform 382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15" name="Freeform 383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27" name="Group 384"/>
              <p:cNvGrpSpPr>
                <a:grpSpLocks/>
              </p:cNvGrpSpPr>
              <p:nvPr/>
            </p:nvGrpSpPr>
            <p:grpSpPr bwMode="auto">
              <a:xfrm>
                <a:off x="1986" y="710"/>
                <a:ext cx="186" cy="258"/>
                <a:chOff x="1176" y="2356"/>
                <a:chExt cx="269" cy="413"/>
              </a:xfrm>
            </p:grpSpPr>
            <p:sp>
              <p:nvSpPr>
                <p:cNvPr id="28" name="Freeform 385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29" name="Freeform 386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0" name="Freeform 387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1" name="Freeform 388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2" name="Freeform 389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3" name="Freeform 390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4" name="Freeform 391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5" name="Freeform 392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6" name="Freeform 393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7" name="Freeform 394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8" name="Freeform 395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39" name="Freeform 396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0" name="Freeform 397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1" name="Freeform 398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2" name="Freeform 399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3" name="Freeform 400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4" name="Freeform 401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5" name="Freeform 402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6" name="Freeform 403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7" name="Freeform 404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8" name="Freeform 405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9" name="Freeform 406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0" name="Freeform 407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" name="Freeform 408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2" name="Freeform 409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3" name="Freeform 410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4" name="Freeform 411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5" name="Freeform 412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6" name="Freeform 413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7" name="Freeform 414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" name="Freeform 415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" name="Freeform 416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" name="Freeform 417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" name="Freeform 418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" name="Freeform 419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" name="Freeform 420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" name="Freeform 421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" name="Freeform 422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" name="Freeform 423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" name="Freeform 424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" name="Freeform 425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" name="Freeform 426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" name="Freeform 427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" name="Freeform 428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" name="Freeform 429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" name="Freeform 430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" name="Freeform 431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" name="Freeform 43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" name="Freeform 433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" name="Freeform 434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" name="Freeform 435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" name="Freeform 436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" name="Freeform 437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" name="Freeform 438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" name="Freeform 439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" name="Freeform 440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" name="Freeform 441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" name="Freeform 442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" name="Freeform 444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" name="Freeform 447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" name="Freeform 448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" name="Freeform 449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" name="Freeform 450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" name="Freeform 451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5" name="Freeform 452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6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" name="Freeform 455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9" name="Line 456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0" name="Line 457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1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2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3" name="Freeform 460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4" name="Freeform 461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5" name="Freeform 462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6" name="Freeform 463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7" name="Freeform 464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8" name="Freeform 465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09" name="Freeform 466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0" name="Freeform 467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1" name="Freeform 468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2" name="Freeform 469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3" name="Freeform 470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4" name="Freeform 471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5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6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7" name="Freeform 474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8" name="Freeform 475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19" name="Freeform 476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0" name="Freeform 477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121" name="Freeform 478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</p:grpSp>
        <p:sp>
          <p:nvSpPr>
            <p:cNvPr id="21" name="Line 479"/>
            <p:cNvSpPr>
              <a:spLocks noChangeShapeType="1"/>
            </p:cNvSpPr>
            <p:nvPr/>
          </p:nvSpPr>
          <p:spPr bwMode="auto">
            <a:xfrm flipH="1">
              <a:off x="2261" y="1039"/>
              <a:ext cx="7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22" name="Line 480"/>
            <p:cNvSpPr>
              <a:spLocks noChangeShapeType="1"/>
            </p:cNvSpPr>
            <p:nvPr/>
          </p:nvSpPr>
          <p:spPr bwMode="auto">
            <a:xfrm>
              <a:off x="3141" y="970"/>
              <a:ext cx="44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23" name="Text Box 440"/>
            <p:cNvSpPr txBox="1">
              <a:spLocks noChangeArrowheads="1"/>
            </p:cNvSpPr>
            <p:nvPr/>
          </p:nvSpPr>
          <p:spPr bwMode="auto">
            <a:xfrm>
              <a:off x="4048" y="995"/>
              <a:ext cx="37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 b="1">
                  <a:solidFill>
                    <a:srgbClr val="CC0000"/>
                  </a:solidFill>
                  <a:latin typeface="Verdana" pitchFamily="34" charset="0"/>
                </a:rPr>
                <a:t>400 kV</a:t>
              </a:r>
            </a:p>
          </p:txBody>
        </p:sp>
      </p:grpSp>
      <p:grpSp>
        <p:nvGrpSpPr>
          <p:cNvPr id="445" name="Group 441"/>
          <p:cNvGrpSpPr>
            <a:grpSpLocks/>
          </p:cNvGrpSpPr>
          <p:nvPr/>
        </p:nvGrpSpPr>
        <p:grpSpPr bwMode="auto">
          <a:xfrm>
            <a:off x="1979613" y="3376613"/>
            <a:ext cx="5976937" cy="2190750"/>
            <a:chOff x="1247" y="2127"/>
            <a:chExt cx="3765" cy="1380"/>
          </a:xfrm>
        </p:grpSpPr>
        <p:sp>
          <p:nvSpPr>
            <p:cNvPr id="446" name="Oval 516"/>
            <p:cNvSpPr>
              <a:spLocks noChangeArrowheads="1"/>
            </p:cNvSpPr>
            <p:nvPr/>
          </p:nvSpPr>
          <p:spPr bwMode="auto">
            <a:xfrm>
              <a:off x="2177" y="2749"/>
              <a:ext cx="181" cy="170"/>
            </a:xfrm>
            <a:prstGeom prst="ellips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GB" sz="1800">
                <a:solidFill>
                  <a:srgbClr val="102E37"/>
                </a:solidFill>
              </a:endParaRPr>
            </a:p>
          </p:txBody>
        </p:sp>
        <p:sp>
          <p:nvSpPr>
            <p:cNvPr id="447" name="Line 517"/>
            <p:cNvSpPr>
              <a:spLocks noChangeShapeType="1"/>
            </p:cNvSpPr>
            <p:nvPr/>
          </p:nvSpPr>
          <p:spPr bwMode="auto">
            <a:xfrm flipV="1">
              <a:off x="2260" y="2499"/>
              <a:ext cx="8" cy="1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448" name="Line 518"/>
            <p:cNvSpPr>
              <a:spLocks noChangeShapeType="1"/>
            </p:cNvSpPr>
            <p:nvPr/>
          </p:nvSpPr>
          <p:spPr bwMode="auto">
            <a:xfrm flipV="1">
              <a:off x="2268" y="2915"/>
              <a:ext cx="1" cy="1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grpSp>
          <p:nvGrpSpPr>
            <p:cNvPr id="449" name="Group 445"/>
            <p:cNvGrpSpPr>
              <a:grpSpLocks/>
            </p:cNvGrpSpPr>
            <p:nvPr/>
          </p:nvGrpSpPr>
          <p:grpSpPr bwMode="auto">
            <a:xfrm>
              <a:off x="1247" y="2127"/>
              <a:ext cx="3765" cy="1380"/>
              <a:chOff x="1247" y="2127"/>
              <a:chExt cx="3765" cy="1380"/>
            </a:xfrm>
          </p:grpSpPr>
          <p:grpSp>
            <p:nvGrpSpPr>
              <p:cNvPr id="450" name="Group 503"/>
              <p:cNvGrpSpPr>
                <a:grpSpLocks/>
              </p:cNvGrpSpPr>
              <p:nvPr/>
            </p:nvGrpSpPr>
            <p:grpSpPr bwMode="auto">
              <a:xfrm rot="-329709">
                <a:off x="1542" y="2487"/>
                <a:ext cx="2722" cy="816"/>
                <a:chOff x="1519" y="1797"/>
                <a:chExt cx="2722" cy="875"/>
              </a:xfrm>
            </p:grpSpPr>
            <p:sp>
              <p:nvSpPr>
                <p:cNvPr id="470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1519" y="1797"/>
                  <a:ext cx="2359" cy="544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71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1730" y="1888"/>
                  <a:ext cx="2329" cy="599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72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958" y="1979"/>
                  <a:ext cx="2283" cy="693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73" name="Line 507"/>
                <p:cNvSpPr>
                  <a:spLocks noChangeShapeType="1"/>
                </p:cNvSpPr>
                <p:nvPr/>
              </p:nvSpPr>
              <p:spPr bwMode="auto">
                <a:xfrm flipH="1" flipV="1">
                  <a:off x="1917" y="2241"/>
                  <a:ext cx="685" cy="246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74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243" y="1933"/>
                  <a:ext cx="544" cy="182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451" name="Group 514"/>
              <p:cNvGrpSpPr>
                <a:grpSpLocks/>
              </p:cNvGrpSpPr>
              <p:nvPr/>
            </p:nvGrpSpPr>
            <p:grpSpPr bwMode="auto">
              <a:xfrm>
                <a:off x="3447" y="2127"/>
                <a:ext cx="181" cy="509"/>
                <a:chOff x="4967" y="2024"/>
                <a:chExt cx="136" cy="391"/>
              </a:xfrm>
            </p:grpSpPr>
            <p:sp>
              <p:nvSpPr>
                <p:cNvPr id="466" name="Oval 515"/>
                <p:cNvSpPr>
                  <a:spLocks noChangeArrowheads="1"/>
                </p:cNvSpPr>
                <p:nvPr/>
              </p:nvSpPr>
              <p:spPr bwMode="auto">
                <a:xfrm>
                  <a:off x="4967" y="2115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67" name="Oval 516"/>
                <p:cNvSpPr>
                  <a:spLocks noChangeArrowheads="1"/>
                </p:cNvSpPr>
                <p:nvPr/>
              </p:nvSpPr>
              <p:spPr bwMode="auto">
                <a:xfrm>
                  <a:off x="4967" y="2191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68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5029" y="20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469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5036" y="23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sp>
            <p:nvSpPr>
              <p:cNvPr id="452" name="Text Box 457"/>
              <p:cNvSpPr txBox="1">
                <a:spLocks noChangeArrowheads="1"/>
              </p:cNvSpPr>
              <p:nvPr/>
            </p:nvSpPr>
            <p:spPr bwMode="auto">
              <a:xfrm>
                <a:off x="4094" y="2285"/>
                <a:ext cx="30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2D4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2D4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da-DK" sz="1200" b="1">
                    <a:solidFill>
                      <a:srgbClr val="008000"/>
                    </a:solidFill>
                    <a:latin typeface="Verdana" pitchFamily="34" charset="0"/>
                  </a:rPr>
                  <a:t>10 kV</a:t>
                </a:r>
              </a:p>
            </p:txBody>
          </p:sp>
          <p:sp>
            <p:nvSpPr>
              <p:cNvPr id="453" name="Oval 515"/>
              <p:cNvSpPr>
                <a:spLocks noChangeArrowheads="1"/>
              </p:cNvSpPr>
              <p:nvPr/>
            </p:nvSpPr>
            <p:spPr bwMode="auto">
              <a:xfrm>
                <a:off x="2177" y="2654"/>
                <a:ext cx="181" cy="170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grpSp>
            <p:nvGrpSpPr>
              <p:cNvPr id="454" name="Group 459"/>
              <p:cNvGrpSpPr>
                <a:grpSpLocks/>
              </p:cNvGrpSpPr>
              <p:nvPr/>
            </p:nvGrpSpPr>
            <p:grpSpPr bwMode="auto">
              <a:xfrm>
                <a:off x="4494" y="2266"/>
                <a:ext cx="518" cy="438"/>
                <a:chOff x="861" y="3362"/>
                <a:chExt cx="518" cy="470"/>
              </a:xfrm>
            </p:grpSpPr>
            <p:pic>
              <p:nvPicPr>
                <p:cNvPr id="462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" y="3362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3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8" y="3430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4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8" y="3498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5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1" y="3566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55" name="Line 479"/>
              <p:cNvSpPr>
                <a:spLocks noChangeShapeType="1"/>
              </p:cNvSpPr>
              <p:nvPr/>
            </p:nvSpPr>
            <p:spPr bwMode="auto">
              <a:xfrm flipH="1">
                <a:off x="3606" y="2541"/>
                <a:ext cx="907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pic>
            <p:nvPicPr>
              <p:cNvPr id="456" name="Picture 5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3113"/>
                <a:ext cx="17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7" name="Line 479"/>
              <p:cNvSpPr>
                <a:spLocks noChangeShapeType="1"/>
              </p:cNvSpPr>
              <p:nvPr/>
            </p:nvSpPr>
            <p:spPr bwMode="auto">
              <a:xfrm flipV="1">
                <a:off x="1474" y="3070"/>
                <a:ext cx="748" cy="1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pic>
            <p:nvPicPr>
              <p:cNvPr id="458" name="Picture 5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4" y="2604"/>
                <a:ext cx="22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9" name="Line 479"/>
              <p:cNvSpPr>
                <a:spLocks noChangeShapeType="1"/>
              </p:cNvSpPr>
              <p:nvPr/>
            </p:nvSpPr>
            <p:spPr bwMode="auto">
              <a:xfrm flipH="1" flipV="1">
                <a:off x="3855" y="2704"/>
                <a:ext cx="545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pic>
            <p:nvPicPr>
              <p:cNvPr id="460" name="Picture 5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" y="3303"/>
                <a:ext cx="22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" name="Line 479"/>
              <p:cNvSpPr>
                <a:spLocks noChangeShapeType="1"/>
              </p:cNvSpPr>
              <p:nvPr/>
            </p:nvSpPr>
            <p:spPr bwMode="auto">
              <a:xfrm flipV="1">
                <a:off x="1791" y="3155"/>
                <a:ext cx="771" cy="2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</p:grpSp>
      <p:grpSp>
        <p:nvGrpSpPr>
          <p:cNvPr id="475" name="Group 471"/>
          <p:cNvGrpSpPr>
            <a:grpSpLocks/>
          </p:cNvGrpSpPr>
          <p:nvPr/>
        </p:nvGrpSpPr>
        <p:grpSpPr bwMode="auto">
          <a:xfrm>
            <a:off x="611188" y="4184650"/>
            <a:ext cx="8174037" cy="2254250"/>
            <a:chOff x="385" y="2636"/>
            <a:chExt cx="5149" cy="1420"/>
          </a:xfrm>
        </p:grpSpPr>
        <p:sp>
          <p:nvSpPr>
            <p:cNvPr id="476" name="Text Box 472"/>
            <p:cNvSpPr txBox="1">
              <a:spLocks noChangeArrowheads="1"/>
            </p:cNvSpPr>
            <p:nvPr/>
          </p:nvSpPr>
          <p:spPr bwMode="auto">
            <a:xfrm>
              <a:off x="4082" y="2836"/>
              <a:ext cx="3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 b="1">
                  <a:solidFill>
                    <a:srgbClr val="00FF00"/>
                  </a:solidFill>
                  <a:latin typeface="Verdana" pitchFamily="34" charset="0"/>
                </a:rPr>
                <a:t>0,4 kV</a:t>
              </a:r>
            </a:p>
          </p:txBody>
        </p:sp>
        <p:grpSp>
          <p:nvGrpSpPr>
            <p:cNvPr id="477" name="Group 473"/>
            <p:cNvGrpSpPr>
              <a:grpSpLocks/>
            </p:cNvGrpSpPr>
            <p:nvPr/>
          </p:nvGrpSpPr>
          <p:grpSpPr bwMode="auto">
            <a:xfrm>
              <a:off x="385" y="2636"/>
              <a:ext cx="5149" cy="1420"/>
              <a:chOff x="385" y="2636"/>
              <a:chExt cx="5149" cy="1420"/>
            </a:xfrm>
          </p:grpSpPr>
          <p:grpSp>
            <p:nvGrpSpPr>
              <p:cNvPr id="478" name="Group 503"/>
              <p:cNvGrpSpPr>
                <a:grpSpLocks/>
              </p:cNvGrpSpPr>
              <p:nvPr/>
            </p:nvGrpSpPr>
            <p:grpSpPr bwMode="auto">
              <a:xfrm rot="-415919">
                <a:off x="1542" y="3036"/>
                <a:ext cx="2722" cy="817"/>
                <a:chOff x="1519" y="1797"/>
                <a:chExt cx="2722" cy="875"/>
              </a:xfrm>
            </p:grpSpPr>
            <p:sp>
              <p:nvSpPr>
                <p:cNvPr id="517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1519" y="1797"/>
                  <a:ext cx="2359" cy="54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8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1730" y="1888"/>
                  <a:ext cx="2329" cy="599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9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958" y="1979"/>
                  <a:ext cx="2283" cy="693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20" name="Line 507"/>
                <p:cNvSpPr>
                  <a:spLocks noChangeShapeType="1"/>
                </p:cNvSpPr>
                <p:nvPr/>
              </p:nvSpPr>
              <p:spPr bwMode="auto">
                <a:xfrm flipH="1" flipV="1">
                  <a:off x="1917" y="2241"/>
                  <a:ext cx="685" cy="24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21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243" y="1933"/>
                  <a:ext cx="544" cy="18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479" name="Group 514"/>
              <p:cNvGrpSpPr>
                <a:grpSpLocks/>
              </p:cNvGrpSpPr>
              <p:nvPr/>
            </p:nvGrpSpPr>
            <p:grpSpPr bwMode="auto">
              <a:xfrm>
                <a:off x="3447" y="2636"/>
                <a:ext cx="181" cy="531"/>
                <a:chOff x="4967" y="2024"/>
                <a:chExt cx="136" cy="391"/>
              </a:xfrm>
            </p:grpSpPr>
            <p:sp>
              <p:nvSpPr>
                <p:cNvPr id="513" name="Oval 515"/>
                <p:cNvSpPr>
                  <a:spLocks noChangeArrowheads="1"/>
                </p:cNvSpPr>
                <p:nvPr/>
              </p:nvSpPr>
              <p:spPr bwMode="auto">
                <a:xfrm>
                  <a:off x="4967" y="2115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4" name="Oval 516"/>
                <p:cNvSpPr>
                  <a:spLocks noChangeArrowheads="1"/>
                </p:cNvSpPr>
                <p:nvPr/>
              </p:nvSpPr>
              <p:spPr bwMode="auto">
                <a:xfrm>
                  <a:off x="4967" y="2191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5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5029" y="20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6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5036" y="23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480" name="Group 514"/>
              <p:cNvGrpSpPr>
                <a:grpSpLocks/>
              </p:cNvGrpSpPr>
              <p:nvPr/>
            </p:nvGrpSpPr>
            <p:grpSpPr bwMode="auto">
              <a:xfrm>
                <a:off x="2177" y="3090"/>
                <a:ext cx="181" cy="529"/>
                <a:chOff x="4967" y="2024"/>
                <a:chExt cx="136" cy="391"/>
              </a:xfrm>
            </p:grpSpPr>
            <p:sp>
              <p:nvSpPr>
                <p:cNvPr id="509" name="Oval 515"/>
                <p:cNvSpPr>
                  <a:spLocks noChangeArrowheads="1"/>
                </p:cNvSpPr>
                <p:nvPr/>
              </p:nvSpPr>
              <p:spPr bwMode="auto">
                <a:xfrm>
                  <a:off x="4967" y="2115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0" name="Oval 516"/>
                <p:cNvSpPr>
                  <a:spLocks noChangeArrowheads="1"/>
                </p:cNvSpPr>
                <p:nvPr/>
              </p:nvSpPr>
              <p:spPr bwMode="auto">
                <a:xfrm>
                  <a:off x="4967" y="2191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1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5029" y="20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12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5036" y="23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481" name="Group 490"/>
              <p:cNvGrpSpPr>
                <a:grpSpLocks/>
              </p:cNvGrpSpPr>
              <p:nvPr/>
            </p:nvGrpSpPr>
            <p:grpSpPr bwMode="auto">
              <a:xfrm>
                <a:off x="385" y="3606"/>
                <a:ext cx="1384" cy="450"/>
                <a:chOff x="385" y="3574"/>
                <a:chExt cx="1384" cy="482"/>
              </a:xfrm>
            </p:grpSpPr>
            <p:grpSp>
              <p:nvGrpSpPr>
                <p:cNvPr id="497" name="Group 491"/>
                <p:cNvGrpSpPr>
                  <a:grpSpLocks/>
                </p:cNvGrpSpPr>
                <p:nvPr/>
              </p:nvGrpSpPr>
              <p:grpSpPr bwMode="auto">
                <a:xfrm>
                  <a:off x="1179" y="3574"/>
                  <a:ext cx="590" cy="468"/>
                  <a:chOff x="4150" y="3302"/>
                  <a:chExt cx="590" cy="468"/>
                </a:xfrm>
              </p:grpSpPr>
              <p:pic>
                <p:nvPicPr>
                  <p:cNvPr id="506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2" y="3556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7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6" y="3430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8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0" y="3302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98" name="Group 495"/>
                <p:cNvGrpSpPr>
                  <a:grpSpLocks/>
                </p:cNvGrpSpPr>
                <p:nvPr/>
              </p:nvGrpSpPr>
              <p:grpSpPr bwMode="auto">
                <a:xfrm>
                  <a:off x="385" y="3612"/>
                  <a:ext cx="612" cy="444"/>
                  <a:chOff x="3061" y="3764"/>
                  <a:chExt cx="612" cy="444"/>
                </a:xfrm>
              </p:grpSpPr>
              <p:pic>
                <p:nvPicPr>
                  <p:cNvPr id="503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061" y="3764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4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74" y="3877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5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287" y="3990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99" name="Group 499"/>
                <p:cNvGrpSpPr>
                  <a:grpSpLocks/>
                </p:cNvGrpSpPr>
                <p:nvPr/>
              </p:nvGrpSpPr>
              <p:grpSpPr bwMode="auto">
                <a:xfrm>
                  <a:off x="884" y="3589"/>
                  <a:ext cx="453" cy="466"/>
                  <a:chOff x="3765" y="3294"/>
                  <a:chExt cx="453" cy="466"/>
                </a:xfrm>
              </p:grpSpPr>
              <p:pic>
                <p:nvPicPr>
                  <p:cNvPr id="500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5" y="3294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1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8" y="3407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2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1" y="3520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482" name="Group 503"/>
              <p:cNvGrpSpPr>
                <a:grpSpLocks/>
              </p:cNvGrpSpPr>
              <p:nvPr/>
            </p:nvGrpSpPr>
            <p:grpSpPr bwMode="auto">
              <a:xfrm>
                <a:off x="4150" y="3086"/>
                <a:ext cx="1384" cy="449"/>
                <a:chOff x="385" y="3574"/>
                <a:chExt cx="1384" cy="482"/>
              </a:xfrm>
            </p:grpSpPr>
            <p:grpSp>
              <p:nvGrpSpPr>
                <p:cNvPr id="485" name="Group 504"/>
                <p:cNvGrpSpPr>
                  <a:grpSpLocks/>
                </p:cNvGrpSpPr>
                <p:nvPr/>
              </p:nvGrpSpPr>
              <p:grpSpPr bwMode="auto">
                <a:xfrm>
                  <a:off x="1179" y="3574"/>
                  <a:ext cx="590" cy="468"/>
                  <a:chOff x="4150" y="3302"/>
                  <a:chExt cx="590" cy="468"/>
                </a:xfrm>
              </p:grpSpPr>
              <p:pic>
                <p:nvPicPr>
                  <p:cNvPr id="494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2" y="3556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5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6" y="3430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6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0" y="3302"/>
                    <a:ext cx="318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86" name="Group 508"/>
                <p:cNvGrpSpPr>
                  <a:grpSpLocks/>
                </p:cNvGrpSpPr>
                <p:nvPr/>
              </p:nvGrpSpPr>
              <p:grpSpPr bwMode="auto">
                <a:xfrm>
                  <a:off x="385" y="3612"/>
                  <a:ext cx="612" cy="444"/>
                  <a:chOff x="3061" y="3764"/>
                  <a:chExt cx="612" cy="444"/>
                </a:xfrm>
              </p:grpSpPr>
              <p:pic>
                <p:nvPicPr>
                  <p:cNvPr id="491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061" y="3764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2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74" y="3877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3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287" y="3990"/>
                    <a:ext cx="386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87" name="Group 512"/>
                <p:cNvGrpSpPr>
                  <a:grpSpLocks/>
                </p:cNvGrpSpPr>
                <p:nvPr/>
              </p:nvGrpSpPr>
              <p:grpSpPr bwMode="auto">
                <a:xfrm>
                  <a:off x="884" y="3589"/>
                  <a:ext cx="453" cy="466"/>
                  <a:chOff x="3765" y="3294"/>
                  <a:chExt cx="453" cy="466"/>
                </a:xfrm>
              </p:grpSpPr>
              <p:pic>
                <p:nvPicPr>
                  <p:cNvPr id="488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5" y="3294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9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8" y="3407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0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1" y="3520"/>
                    <a:ext cx="227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83" name="Line 479"/>
              <p:cNvSpPr>
                <a:spLocks noChangeShapeType="1"/>
              </p:cNvSpPr>
              <p:nvPr/>
            </p:nvSpPr>
            <p:spPr bwMode="auto">
              <a:xfrm flipH="1" flipV="1">
                <a:off x="3810" y="3260"/>
                <a:ext cx="454" cy="1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484" name="Line 479"/>
              <p:cNvSpPr>
                <a:spLocks noChangeShapeType="1"/>
              </p:cNvSpPr>
              <p:nvPr/>
            </p:nvSpPr>
            <p:spPr bwMode="auto">
              <a:xfrm flipV="1">
                <a:off x="1656" y="3634"/>
                <a:ext cx="521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</p:grpSp>
      <p:grpSp>
        <p:nvGrpSpPr>
          <p:cNvPr id="522" name="Group 518"/>
          <p:cNvGrpSpPr>
            <a:grpSpLocks/>
          </p:cNvGrpSpPr>
          <p:nvPr/>
        </p:nvGrpSpPr>
        <p:grpSpPr bwMode="auto">
          <a:xfrm>
            <a:off x="1187450" y="2024063"/>
            <a:ext cx="5832475" cy="1673225"/>
            <a:chOff x="748" y="1275"/>
            <a:chExt cx="3674" cy="1054"/>
          </a:xfrm>
        </p:grpSpPr>
        <p:pic>
          <p:nvPicPr>
            <p:cNvPr id="523" name="Picture 519" descr="ANd9GcQRUZ6MIbCEA-rgMZDQf3TO4uc265tSgMeCS__zjrAqJRd1o74HjtkAQw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1979"/>
              <a:ext cx="216" cy="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4" name="Text Box 525"/>
            <p:cNvSpPr txBox="1">
              <a:spLocks noChangeArrowheads="1"/>
            </p:cNvSpPr>
            <p:nvPr/>
          </p:nvSpPr>
          <p:spPr bwMode="auto">
            <a:xfrm>
              <a:off x="3175" y="1716"/>
              <a:ext cx="172" cy="121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000">
                  <a:solidFill>
                    <a:srgbClr val="102E37"/>
                  </a:solidFill>
                  <a:latin typeface="Verdana" pitchFamily="34" charset="0"/>
                </a:rPr>
                <a:t>SVC</a:t>
              </a:r>
            </a:p>
          </p:txBody>
        </p:sp>
        <p:grpSp>
          <p:nvGrpSpPr>
            <p:cNvPr id="525" name="Group 509"/>
            <p:cNvGrpSpPr>
              <a:grpSpLocks/>
            </p:cNvGrpSpPr>
            <p:nvPr/>
          </p:nvGrpSpPr>
          <p:grpSpPr bwMode="auto">
            <a:xfrm>
              <a:off x="3424" y="1275"/>
              <a:ext cx="181" cy="418"/>
              <a:chOff x="3697" y="1706"/>
              <a:chExt cx="136" cy="391"/>
            </a:xfrm>
          </p:grpSpPr>
          <p:sp>
            <p:nvSpPr>
              <p:cNvPr id="960" name="Oval 510"/>
              <p:cNvSpPr>
                <a:spLocks noChangeArrowheads="1"/>
              </p:cNvSpPr>
              <p:nvPr/>
            </p:nvSpPr>
            <p:spPr bwMode="auto">
              <a:xfrm>
                <a:off x="3697" y="1797"/>
                <a:ext cx="136" cy="13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61" name="Oval 511"/>
              <p:cNvSpPr>
                <a:spLocks noChangeArrowheads="1"/>
              </p:cNvSpPr>
              <p:nvPr/>
            </p:nvSpPr>
            <p:spPr bwMode="auto">
              <a:xfrm>
                <a:off x="3697" y="1873"/>
                <a:ext cx="136" cy="13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62" name="Line 512"/>
              <p:cNvSpPr>
                <a:spLocks noChangeShapeType="1"/>
              </p:cNvSpPr>
              <p:nvPr/>
            </p:nvSpPr>
            <p:spPr bwMode="auto">
              <a:xfrm flipH="1" flipV="1">
                <a:off x="3759" y="1706"/>
                <a:ext cx="0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63" name="Line 513"/>
              <p:cNvSpPr>
                <a:spLocks noChangeShapeType="1"/>
              </p:cNvSpPr>
              <p:nvPr/>
            </p:nvSpPr>
            <p:spPr bwMode="auto">
              <a:xfrm flipH="1" flipV="1">
                <a:off x="3766" y="2006"/>
                <a:ext cx="0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  <p:grpSp>
          <p:nvGrpSpPr>
            <p:cNvPr id="526" name="Group 514"/>
            <p:cNvGrpSpPr>
              <a:grpSpLocks/>
            </p:cNvGrpSpPr>
            <p:nvPr/>
          </p:nvGrpSpPr>
          <p:grpSpPr bwMode="auto">
            <a:xfrm>
              <a:off x="2172" y="1505"/>
              <a:ext cx="181" cy="465"/>
              <a:chOff x="4967" y="2024"/>
              <a:chExt cx="136" cy="391"/>
            </a:xfrm>
          </p:grpSpPr>
          <p:sp>
            <p:nvSpPr>
              <p:cNvPr id="956" name="Oval 515"/>
              <p:cNvSpPr>
                <a:spLocks noChangeArrowheads="1"/>
              </p:cNvSpPr>
              <p:nvPr/>
            </p:nvSpPr>
            <p:spPr bwMode="auto">
              <a:xfrm>
                <a:off x="4967" y="2115"/>
                <a:ext cx="136" cy="13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7" name="Oval 516"/>
              <p:cNvSpPr>
                <a:spLocks noChangeArrowheads="1"/>
              </p:cNvSpPr>
              <p:nvPr/>
            </p:nvSpPr>
            <p:spPr bwMode="auto">
              <a:xfrm>
                <a:off x="4967" y="2191"/>
                <a:ext cx="136" cy="136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8" name="Line 517"/>
              <p:cNvSpPr>
                <a:spLocks noChangeShapeType="1"/>
              </p:cNvSpPr>
              <p:nvPr/>
            </p:nvSpPr>
            <p:spPr bwMode="auto">
              <a:xfrm flipH="1" flipV="1">
                <a:off x="5029" y="2024"/>
                <a:ext cx="0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9" name="Line 518"/>
              <p:cNvSpPr>
                <a:spLocks noChangeShapeType="1"/>
              </p:cNvSpPr>
              <p:nvPr/>
            </p:nvSpPr>
            <p:spPr bwMode="auto">
              <a:xfrm flipH="1" flipV="1">
                <a:off x="5036" y="2324"/>
                <a:ext cx="0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  <p:grpSp>
          <p:nvGrpSpPr>
            <p:cNvPr id="527" name="Group 503"/>
            <p:cNvGrpSpPr>
              <a:grpSpLocks/>
            </p:cNvGrpSpPr>
            <p:nvPr/>
          </p:nvGrpSpPr>
          <p:grpSpPr bwMode="auto">
            <a:xfrm>
              <a:off x="1519" y="1441"/>
              <a:ext cx="2722" cy="816"/>
              <a:chOff x="1519" y="1797"/>
              <a:chExt cx="2722" cy="875"/>
            </a:xfrm>
          </p:grpSpPr>
          <p:sp>
            <p:nvSpPr>
              <p:cNvPr id="951" name="Line 504"/>
              <p:cNvSpPr>
                <a:spLocks noChangeShapeType="1"/>
              </p:cNvSpPr>
              <p:nvPr/>
            </p:nvSpPr>
            <p:spPr bwMode="auto">
              <a:xfrm flipV="1">
                <a:off x="1519" y="1797"/>
                <a:ext cx="2359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2" name="Line 505"/>
              <p:cNvSpPr>
                <a:spLocks noChangeShapeType="1"/>
              </p:cNvSpPr>
              <p:nvPr/>
            </p:nvSpPr>
            <p:spPr bwMode="auto">
              <a:xfrm flipV="1">
                <a:off x="1730" y="1888"/>
                <a:ext cx="2329" cy="5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3" name="Line 506"/>
              <p:cNvSpPr>
                <a:spLocks noChangeShapeType="1"/>
              </p:cNvSpPr>
              <p:nvPr/>
            </p:nvSpPr>
            <p:spPr bwMode="auto">
              <a:xfrm flipV="1">
                <a:off x="1958" y="1979"/>
                <a:ext cx="2283" cy="6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4" name="Line 507"/>
              <p:cNvSpPr>
                <a:spLocks noChangeShapeType="1"/>
              </p:cNvSpPr>
              <p:nvPr/>
            </p:nvSpPr>
            <p:spPr bwMode="auto">
              <a:xfrm flipH="1" flipV="1">
                <a:off x="1917" y="2241"/>
                <a:ext cx="685" cy="2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55" name="Line 508"/>
              <p:cNvSpPr>
                <a:spLocks noChangeShapeType="1"/>
              </p:cNvSpPr>
              <p:nvPr/>
            </p:nvSpPr>
            <p:spPr bwMode="auto">
              <a:xfrm flipH="1" flipV="1">
                <a:off x="3243" y="1933"/>
                <a:ext cx="544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  <p:sp>
          <p:nvSpPr>
            <p:cNvPr id="528" name="Line 526"/>
            <p:cNvSpPr>
              <a:spLocks noChangeShapeType="1"/>
            </p:cNvSpPr>
            <p:nvPr/>
          </p:nvSpPr>
          <p:spPr bwMode="auto">
            <a:xfrm flipV="1">
              <a:off x="3266" y="1558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529" name="Text Box 538"/>
            <p:cNvSpPr txBox="1">
              <a:spLocks noChangeArrowheads="1"/>
            </p:cNvSpPr>
            <p:nvPr/>
          </p:nvSpPr>
          <p:spPr bwMode="auto">
            <a:xfrm>
              <a:off x="4048" y="1378"/>
              <a:ext cx="37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2D4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2D4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lang="da-DK" sz="1200" b="1">
                  <a:solidFill>
                    <a:srgbClr val="102E37"/>
                  </a:solidFill>
                  <a:latin typeface="Verdana" pitchFamily="34" charset="0"/>
                </a:rPr>
                <a:t>150 kV</a:t>
              </a:r>
            </a:p>
          </p:txBody>
        </p:sp>
        <p:grpSp>
          <p:nvGrpSpPr>
            <p:cNvPr id="530" name="Group 539"/>
            <p:cNvGrpSpPr>
              <a:grpSpLocks/>
            </p:cNvGrpSpPr>
            <p:nvPr/>
          </p:nvGrpSpPr>
          <p:grpSpPr bwMode="auto">
            <a:xfrm>
              <a:off x="748" y="1737"/>
              <a:ext cx="487" cy="337"/>
              <a:chOff x="748" y="1737"/>
              <a:chExt cx="487" cy="337"/>
            </a:xfrm>
          </p:grpSpPr>
          <p:grpSp>
            <p:nvGrpSpPr>
              <p:cNvPr id="571" name="Group 62"/>
              <p:cNvGrpSpPr>
                <a:grpSpLocks/>
              </p:cNvGrpSpPr>
              <p:nvPr/>
            </p:nvGrpSpPr>
            <p:grpSpPr bwMode="auto">
              <a:xfrm>
                <a:off x="958" y="1737"/>
                <a:ext cx="185" cy="258"/>
                <a:chOff x="1176" y="2356"/>
                <a:chExt cx="269" cy="413"/>
              </a:xfrm>
            </p:grpSpPr>
            <p:sp>
              <p:nvSpPr>
                <p:cNvPr id="857" name="Freeform 63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8" name="Freeform 64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9" name="Freeform 65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0" name="Freeform 66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1" name="Freeform 67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2" name="Freeform 68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3" name="Freeform 69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4" name="Freeform 70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5" name="Freeform 71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6" name="Freeform 72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7" name="Freeform 73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8" name="Freeform 74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69" name="Freeform 75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0" name="Freeform 76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1" name="Freeform 77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2" name="Freeform 78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3" name="Freeform 79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4" name="Freeform 80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5" name="Freeform 81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6" name="Freeform 82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7" name="Freeform 83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8" name="Freeform 84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79" name="Freeform 85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0" name="Freeform 86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1" name="Freeform 87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2" name="Freeform 88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3" name="Freeform 89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4" name="Freeform 90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5" name="Freeform 91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6" name="Freeform 92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7" name="Freeform 93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8" name="Freeform 94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89" name="Freeform 95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0" name="Freeform 96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1" name="Freeform 97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2" name="Freeform 98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3" name="Freeform 99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4" name="Freeform 100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5" name="Freeform 101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6" name="Freeform 102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7" name="Freeform 103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8" name="Freeform 104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99" name="Freeform 105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0" name="Freeform 106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1" name="Freeform 107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2" name="Freeform 108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3" name="Freeform 109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4" name="Freeform 110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5" name="Freeform 111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6" name="Freeform 112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7" name="Freeform 113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8" name="Freeform 114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09" name="Freeform 115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0" name="Freeform 116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1" name="Freeform 117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2" name="Freeform 118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3" name="Freeform 119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4" name="Freeform 120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6" name="Freeform 122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7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19" name="Freeform 125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0" name="Freeform 126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1" name="Freeform 127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2" name="Freeform 128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3" name="Freeform 129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4" name="Freeform 130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7" name="Freeform 133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8" name="Line 134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29" name="Line 135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2" name="Freeform 138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3" name="Freeform 139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4" name="Freeform 140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5" name="Freeform 141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6" name="Freeform 142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7" name="Freeform 143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8" name="Freeform 144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39" name="Freeform 145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0" name="Freeform 146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1" name="Freeform 147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2" name="Freeform 148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3" name="Freeform 149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5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6" name="Freeform 15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7" name="Freeform 153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8" name="Freeform 154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49" name="Freeform 155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50" name="Freeform 156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572" name="Group 194"/>
              <p:cNvGrpSpPr>
                <a:grpSpLocks/>
              </p:cNvGrpSpPr>
              <p:nvPr/>
            </p:nvGrpSpPr>
            <p:grpSpPr bwMode="auto">
              <a:xfrm>
                <a:off x="850" y="1815"/>
                <a:ext cx="185" cy="259"/>
                <a:chOff x="1176" y="2356"/>
                <a:chExt cx="269" cy="413"/>
              </a:xfrm>
            </p:grpSpPr>
            <p:sp>
              <p:nvSpPr>
                <p:cNvPr id="763" name="Freeform 195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4" name="Freeform 196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5" name="Freeform 197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6" name="Freeform 198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7" name="Freeform 199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8" name="Freeform 200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9" name="Freeform 201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0" name="Freeform 202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1" name="Freeform 203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2" name="Freeform 204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3" name="Freeform 205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4" name="Freeform 206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5" name="Freeform 207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6" name="Freeform 208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7" name="Freeform 209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8" name="Freeform 210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79" name="Freeform 211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0" name="Freeform 212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1" name="Freeform 213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2" name="Freeform 214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3" name="Freeform 215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4" name="Freeform 216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5" name="Freeform 217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6" name="Freeform 218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7" name="Freeform 219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8" name="Freeform 220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89" name="Freeform 221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0" name="Freeform 222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1" name="Freeform 223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2" name="Freeform 224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3" name="Freeform 225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4" name="Freeform 226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5" name="Freeform 227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6" name="Freeform 228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7" name="Freeform 229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8" name="Freeform 230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99" name="Freeform 231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0" name="Freeform 232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1" name="Freeform 233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2" name="Freeform 234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3" name="Freeform 235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4" name="Freeform 236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5" name="Freeform 237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6" name="Freeform 238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7" name="Freeform 239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8" name="Freeform 240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09" name="Freeform 241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0" name="Freeform 24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1" name="Freeform 243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2" name="Freeform 244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3" name="Freeform 245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4" name="Freeform 246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5" name="Freeform 247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6" name="Freeform 248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7" name="Freeform 249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8" name="Freeform 250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19" name="Freeform 251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0" name="Freeform 252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1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2" name="Freeform 254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3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5" name="Freeform 257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6" name="Freeform 258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7" name="Freeform 259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8" name="Freeform 260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29" name="Freeform 261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0" name="Freeform 262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3" name="Freeform 265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4" name="Line 266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5" name="Line 267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8" name="Freeform 270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39" name="Freeform 271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0" name="Freeform 272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1" name="Freeform 273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2" name="Freeform 274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3" name="Freeform 275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4" name="Freeform 276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5" name="Freeform 277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6" name="Freeform 278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7" name="Freeform 279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8" name="Freeform 280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49" name="Freeform 281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1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2" name="Freeform 284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3" name="Freeform 285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4" name="Freeform 286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5" name="Freeform 287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856" name="Freeform 288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573" name="Group 289"/>
              <p:cNvGrpSpPr>
                <a:grpSpLocks/>
              </p:cNvGrpSpPr>
              <p:nvPr/>
            </p:nvGrpSpPr>
            <p:grpSpPr bwMode="auto">
              <a:xfrm>
                <a:off x="1050" y="1816"/>
                <a:ext cx="185" cy="258"/>
                <a:chOff x="1176" y="2356"/>
                <a:chExt cx="269" cy="413"/>
              </a:xfrm>
            </p:grpSpPr>
            <p:sp>
              <p:nvSpPr>
                <p:cNvPr id="669" name="Freeform 290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0" name="Freeform 291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1" name="Freeform 292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2" name="Freeform 293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3" name="Freeform 294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4" name="Freeform 295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5" name="Freeform 296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6" name="Freeform 297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7" name="Freeform 298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8" name="Freeform 299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79" name="Freeform 300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0" name="Freeform 301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1" name="Freeform 302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2" name="Freeform 303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3" name="Freeform 304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4" name="Freeform 305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5" name="Freeform 306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6" name="Freeform 307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7" name="Freeform 308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8" name="Freeform 309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89" name="Freeform 310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0" name="Freeform 311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1" name="Freeform 312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2" name="Freeform 313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3" name="Freeform 314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4" name="Freeform 315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5" name="Freeform 316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6" name="Freeform 317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7" name="Freeform 318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8" name="Freeform 319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99" name="Freeform 320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0" name="Freeform 321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1" name="Freeform 322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2" name="Freeform 323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3" name="Freeform 324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4" name="Freeform 325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5" name="Freeform 326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6" name="Freeform 327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7" name="Freeform 328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8" name="Freeform 329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09" name="Freeform 330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0" name="Freeform 331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1" name="Freeform 332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2" name="Freeform 333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3" name="Freeform 334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4" name="Freeform 335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5" name="Freeform 336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6" name="Freeform 337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7" name="Freeform 338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8" name="Freeform 339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19" name="Freeform 340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0" name="Freeform 341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1" name="Freeform 342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2" name="Freeform 343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3" name="Freeform 344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4" name="Freeform 345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5" name="Freeform 346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6" name="Freeform 347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7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8" name="Freeform 349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29" name="Line 350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0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1" name="Freeform 352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2" name="Freeform 353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3" name="Freeform 354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4" name="Freeform 355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5" name="Freeform 356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6" name="Freeform 357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7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8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39" name="Freeform 360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0" name="Line 361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1" name="Line 362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2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3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4" name="Freeform 365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5" name="Freeform 366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6" name="Freeform 367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7" name="Freeform 368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8" name="Freeform 369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49" name="Freeform 370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0" name="Freeform 371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1" name="Freeform 372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2" name="Freeform 373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3" name="Freeform 374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4" name="Freeform 375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5" name="Freeform 376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6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7" name="Line 378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8" name="Freeform 379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59" name="Freeform 380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0" name="Freeform 381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1" name="Freeform 382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762" name="Freeform 383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  <p:grpSp>
            <p:nvGrpSpPr>
              <p:cNvPr id="574" name="Group 384"/>
              <p:cNvGrpSpPr>
                <a:grpSpLocks/>
              </p:cNvGrpSpPr>
              <p:nvPr/>
            </p:nvGrpSpPr>
            <p:grpSpPr bwMode="auto">
              <a:xfrm>
                <a:off x="748" y="1759"/>
                <a:ext cx="186" cy="259"/>
                <a:chOff x="1176" y="2356"/>
                <a:chExt cx="269" cy="413"/>
              </a:xfrm>
            </p:grpSpPr>
            <p:sp>
              <p:nvSpPr>
                <p:cNvPr id="575" name="Freeform 385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76" name="Freeform 386"/>
                <p:cNvSpPr>
                  <a:spLocks/>
                </p:cNvSpPr>
                <p:nvPr/>
              </p:nvSpPr>
              <p:spPr bwMode="auto">
                <a:xfrm>
                  <a:off x="1176" y="2703"/>
                  <a:ext cx="183" cy="66"/>
                </a:xfrm>
                <a:custGeom>
                  <a:avLst/>
                  <a:gdLst>
                    <a:gd name="T0" fmla="*/ 0 w 733"/>
                    <a:gd name="T1" fmla="*/ 264 h 264"/>
                    <a:gd name="T2" fmla="*/ 723 w 733"/>
                    <a:gd name="T3" fmla="*/ 264 h 264"/>
                    <a:gd name="T4" fmla="*/ 733 w 733"/>
                    <a:gd name="T5" fmla="*/ 148 h 264"/>
                    <a:gd name="T6" fmla="*/ 487 w 733"/>
                    <a:gd name="T7" fmla="*/ 10 h 264"/>
                    <a:gd name="T8" fmla="*/ 470 w 733"/>
                    <a:gd name="T9" fmla="*/ 5 h 264"/>
                    <a:gd name="T10" fmla="*/ 456 w 733"/>
                    <a:gd name="T11" fmla="*/ 0 h 264"/>
                    <a:gd name="T12" fmla="*/ 451 w 733"/>
                    <a:gd name="T13" fmla="*/ 11 h 264"/>
                    <a:gd name="T14" fmla="*/ 367 w 733"/>
                    <a:gd name="T15" fmla="*/ 29 h 264"/>
                    <a:gd name="T16" fmla="*/ 290 w 733"/>
                    <a:gd name="T17" fmla="*/ 67 h 264"/>
                    <a:gd name="T18" fmla="*/ 220 w 733"/>
                    <a:gd name="T19" fmla="*/ 108 h 264"/>
                    <a:gd name="T20" fmla="*/ 144 w 733"/>
                    <a:gd name="T21" fmla="*/ 159 h 264"/>
                    <a:gd name="T22" fmla="*/ 0 w 733"/>
                    <a:gd name="T23" fmla="*/ 264 h 2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3"/>
                    <a:gd name="T37" fmla="*/ 0 h 264"/>
                    <a:gd name="T38" fmla="*/ 733 w 733"/>
                    <a:gd name="T39" fmla="*/ 264 h 2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3" h="264">
                      <a:moveTo>
                        <a:pt x="0" y="264"/>
                      </a:moveTo>
                      <a:lnTo>
                        <a:pt x="723" y="264"/>
                      </a:lnTo>
                      <a:lnTo>
                        <a:pt x="733" y="148"/>
                      </a:lnTo>
                      <a:lnTo>
                        <a:pt x="487" y="10"/>
                      </a:lnTo>
                      <a:lnTo>
                        <a:pt x="470" y="5"/>
                      </a:lnTo>
                      <a:lnTo>
                        <a:pt x="456" y="0"/>
                      </a:lnTo>
                      <a:lnTo>
                        <a:pt x="451" y="11"/>
                      </a:lnTo>
                      <a:lnTo>
                        <a:pt x="367" y="29"/>
                      </a:lnTo>
                      <a:lnTo>
                        <a:pt x="290" y="67"/>
                      </a:lnTo>
                      <a:lnTo>
                        <a:pt x="220" y="108"/>
                      </a:lnTo>
                      <a:lnTo>
                        <a:pt x="144" y="159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77" name="Freeform 387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6 w 315"/>
                    <a:gd name="T57" fmla="*/ 19 h 256"/>
                    <a:gd name="T58" fmla="*/ 0 w 315"/>
                    <a:gd name="T59" fmla="*/ 46 h 256"/>
                    <a:gd name="T60" fmla="*/ 15 w 315"/>
                    <a:gd name="T61" fmla="*/ 65 h 256"/>
                    <a:gd name="T62" fmla="*/ 38 w 315"/>
                    <a:gd name="T63" fmla="*/ 75 h 256"/>
                    <a:gd name="T64" fmla="*/ 132 w 315"/>
                    <a:gd name="T65" fmla="*/ 94 h 256"/>
                    <a:gd name="T66" fmla="*/ 187 w 315"/>
                    <a:gd name="T67" fmla="*/ 105 h 256"/>
                    <a:gd name="T68" fmla="*/ 214 w 315"/>
                    <a:gd name="T69" fmla="*/ 122 h 256"/>
                    <a:gd name="T70" fmla="*/ 228 w 315"/>
                    <a:gd name="T71" fmla="*/ 121 h 256"/>
                    <a:gd name="T72" fmla="*/ 228 w 315"/>
                    <a:gd name="T73" fmla="*/ 132 h 256"/>
                    <a:gd name="T74" fmla="*/ 234 w 315"/>
                    <a:gd name="T75" fmla="*/ 127 h 256"/>
                    <a:gd name="T76" fmla="*/ 239 w 315"/>
                    <a:gd name="T77" fmla="*/ 136 h 256"/>
                    <a:gd name="T78" fmla="*/ 228 w 315"/>
                    <a:gd name="T79" fmla="*/ 142 h 256"/>
                    <a:gd name="T80" fmla="*/ 232 w 315"/>
                    <a:gd name="T81" fmla="*/ 176 h 256"/>
                    <a:gd name="T82" fmla="*/ 220 w 315"/>
                    <a:gd name="T83" fmla="*/ 206 h 256"/>
                    <a:gd name="T84" fmla="*/ 188 w 315"/>
                    <a:gd name="T85" fmla="*/ 231 h 256"/>
                    <a:gd name="T86" fmla="*/ 133 w 315"/>
                    <a:gd name="T87" fmla="*/ 254 h 256"/>
                    <a:gd name="T88" fmla="*/ 136 w 315"/>
                    <a:gd name="T89" fmla="*/ 242 h 256"/>
                    <a:gd name="T90" fmla="*/ 134 w 315"/>
                    <a:gd name="T91" fmla="*/ 236 h 256"/>
                    <a:gd name="T92" fmla="*/ 132 w 315"/>
                    <a:gd name="T93" fmla="*/ 239 h 256"/>
                    <a:gd name="T94" fmla="*/ 128 w 315"/>
                    <a:gd name="T95" fmla="*/ 253 h 256"/>
                    <a:gd name="T96" fmla="*/ 118 w 315"/>
                    <a:gd name="T97" fmla="*/ 242 h 256"/>
                    <a:gd name="T98" fmla="*/ 116 w 315"/>
                    <a:gd name="T99" fmla="*/ 246 h 256"/>
                    <a:gd name="T100" fmla="*/ 112 w 315"/>
                    <a:gd name="T101" fmla="*/ 253 h 256"/>
                    <a:gd name="T102" fmla="*/ 107 w 315"/>
                    <a:gd name="T103" fmla="*/ 254 h 256"/>
                    <a:gd name="T104" fmla="*/ 99 w 315"/>
                    <a:gd name="T105" fmla="*/ 256 h 2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15"/>
                    <a:gd name="T160" fmla="*/ 0 h 256"/>
                    <a:gd name="T161" fmla="*/ 315 w 315"/>
                    <a:gd name="T162" fmla="*/ 256 h 25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solidFill>
                  <a:srgbClr val="CD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78" name="Freeform 388"/>
                <p:cNvSpPr>
                  <a:spLocks/>
                </p:cNvSpPr>
                <p:nvPr/>
              </p:nvSpPr>
              <p:spPr bwMode="auto">
                <a:xfrm>
                  <a:off x="1291" y="2705"/>
                  <a:ext cx="79" cy="63"/>
                </a:xfrm>
                <a:custGeom>
                  <a:avLst/>
                  <a:gdLst>
                    <a:gd name="T0" fmla="*/ 99 w 315"/>
                    <a:gd name="T1" fmla="*/ 256 h 256"/>
                    <a:gd name="T2" fmla="*/ 234 w 315"/>
                    <a:gd name="T3" fmla="*/ 256 h 256"/>
                    <a:gd name="T4" fmla="*/ 239 w 315"/>
                    <a:gd name="T5" fmla="*/ 251 h 256"/>
                    <a:gd name="T6" fmla="*/ 275 w 315"/>
                    <a:gd name="T7" fmla="*/ 228 h 256"/>
                    <a:gd name="T8" fmla="*/ 288 w 315"/>
                    <a:gd name="T9" fmla="*/ 228 h 256"/>
                    <a:gd name="T10" fmla="*/ 299 w 315"/>
                    <a:gd name="T11" fmla="*/ 224 h 256"/>
                    <a:gd name="T12" fmla="*/ 293 w 315"/>
                    <a:gd name="T13" fmla="*/ 222 h 256"/>
                    <a:gd name="T14" fmla="*/ 308 w 315"/>
                    <a:gd name="T15" fmla="*/ 218 h 256"/>
                    <a:gd name="T16" fmla="*/ 311 w 315"/>
                    <a:gd name="T17" fmla="*/ 209 h 256"/>
                    <a:gd name="T18" fmla="*/ 304 w 315"/>
                    <a:gd name="T19" fmla="*/ 208 h 256"/>
                    <a:gd name="T20" fmla="*/ 315 w 315"/>
                    <a:gd name="T21" fmla="*/ 200 h 256"/>
                    <a:gd name="T22" fmla="*/ 303 w 315"/>
                    <a:gd name="T23" fmla="*/ 198 h 256"/>
                    <a:gd name="T24" fmla="*/ 308 w 315"/>
                    <a:gd name="T25" fmla="*/ 173 h 256"/>
                    <a:gd name="T26" fmla="*/ 300 w 315"/>
                    <a:gd name="T27" fmla="*/ 146 h 256"/>
                    <a:gd name="T28" fmla="*/ 286 w 315"/>
                    <a:gd name="T29" fmla="*/ 132 h 256"/>
                    <a:gd name="T30" fmla="*/ 247 w 315"/>
                    <a:gd name="T31" fmla="*/ 109 h 256"/>
                    <a:gd name="T32" fmla="*/ 250 w 315"/>
                    <a:gd name="T33" fmla="*/ 101 h 256"/>
                    <a:gd name="T34" fmla="*/ 244 w 315"/>
                    <a:gd name="T35" fmla="*/ 104 h 256"/>
                    <a:gd name="T36" fmla="*/ 245 w 315"/>
                    <a:gd name="T37" fmla="*/ 97 h 256"/>
                    <a:gd name="T38" fmla="*/ 227 w 315"/>
                    <a:gd name="T39" fmla="*/ 100 h 256"/>
                    <a:gd name="T40" fmla="*/ 183 w 315"/>
                    <a:gd name="T41" fmla="*/ 87 h 256"/>
                    <a:gd name="T42" fmla="*/ 129 w 315"/>
                    <a:gd name="T43" fmla="*/ 77 h 256"/>
                    <a:gd name="T44" fmla="*/ 80 w 315"/>
                    <a:gd name="T45" fmla="*/ 62 h 256"/>
                    <a:gd name="T46" fmla="*/ 63 w 315"/>
                    <a:gd name="T47" fmla="*/ 56 h 256"/>
                    <a:gd name="T48" fmla="*/ 52 w 315"/>
                    <a:gd name="T49" fmla="*/ 37 h 256"/>
                    <a:gd name="T50" fmla="*/ 52 w 315"/>
                    <a:gd name="T51" fmla="*/ 22 h 256"/>
                    <a:gd name="T52" fmla="*/ 63 w 315"/>
                    <a:gd name="T53" fmla="*/ 1 h 256"/>
                    <a:gd name="T54" fmla="*/ 27 w 315"/>
                    <a:gd name="T55" fmla="*/ 0 h 256"/>
                    <a:gd name="T56" fmla="*/ 27 w 315"/>
                    <a:gd name="T57" fmla="*/ 0 h 256"/>
                    <a:gd name="T58" fmla="*/ 6 w 315"/>
                    <a:gd name="T59" fmla="*/ 19 h 256"/>
                    <a:gd name="T60" fmla="*/ 0 w 315"/>
                    <a:gd name="T61" fmla="*/ 46 h 256"/>
                    <a:gd name="T62" fmla="*/ 15 w 315"/>
                    <a:gd name="T63" fmla="*/ 65 h 256"/>
                    <a:gd name="T64" fmla="*/ 38 w 315"/>
                    <a:gd name="T65" fmla="*/ 75 h 256"/>
                    <a:gd name="T66" fmla="*/ 132 w 315"/>
                    <a:gd name="T67" fmla="*/ 94 h 256"/>
                    <a:gd name="T68" fmla="*/ 187 w 315"/>
                    <a:gd name="T69" fmla="*/ 105 h 256"/>
                    <a:gd name="T70" fmla="*/ 214 w 315"/>
                    <a:gd name="T71" fmla="*/ 122 h 256"/>
                    <a:gd name="T72" fmla="*/ 228 w 315"/>
                    <a:gd name="T73" fmla="*/ 121 h 256"/>
                    <a:gd name="T74" fmla="*/ 228 w 315"/>
                    <a:gd name="T75" fmla="*/ 132 h 256"/>
                    <a:gd name="T76" fmla="*/ 234 w 315"/>
                    <a:gd name="T77" fmla="*/ 127 h 256"/>
                    <a:gd name="T78" fmla="*/ 239 w 315"/>
                    <a:gd name="T79" fmla="*/ 136 h 256"/>
                    <a:gd name="T80" fmla="*/ 228 w 315"/>
                    <a:gd name="T81" fmla="*/ 142 h 256"/>
                    <a:gd name="T82" fmla="*/ 232 w 315"/>
                    <a:gd name="T83" fmla="*/ 176 h 256"/>
                    <a:gd name="T84" fmla="*/ 220 w 315"/>
                    <a:gd name="T85" fmla="*/ 206 h 256"/>
                    <a:gd name="T86" fmla="*/ 188 w 315"/>
                    <a:gd name="T87" fmla="*/ 231 h 256"/>
                    <a:gd name="T88" fmla="*/ 133 w 315"/>
                    <a:gd name="T89" fmla="*/ 254 h 256"/>
                    <a:gd name="T90" fmla="*/ 136 w 315"/>
                    <a:gd name="T91" fmla="*/ 242 h 256"/>
                    <a:gd name="T92" fmla="*/ 134 w 315"/>
                    <a:gd name="T93" fmla="*/ 236 h 256"/>
                    <a:gd name="T94" fmla="*/ 132 w 315"/>
                    <a:gd name="T95" fmla="*/ 239 h 256"/>
                    <a:gd name="T96" fmla="*/ 128 w 315"/>
                    <a:gd name="T97" fmla="*/ 253 h 256"/>
                    <a:gd name="T98" fmla="*/ 118 w 315"/>
                    <a:gd name="T99" fmla="*/ 242 h 256"/>
                    <a:gd name="T100" fmla="*/ 116 w 315"/>
                    <a:gd name="T101" fmla="*/ 246 h 256"/>
                    <a:gd name="T102" fmla="*/ 112 w 315"/>
                    <a:gd name="T103" fmla="*/ 253 h 256"/>
                    <a:gd name="T104" fmla="*/ 107 w 315"/>
                    <a:gd name="T105" fmla="*/ 254 h 256"/>
                    <a:gd name="T106" fmla="*/ 99 w 315"/>
                    <a:gd name="T107" fmla="*/ 256 h 2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5"/>
                    <a:gd name="T163" fmla="*/ 0 h 256"/>
                    <a:gd name="T164" fmla="*/ 315 w 315"/>
                    <a:gd name="T165" fmla="*/ 256 h 2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5" h="256">
                      <a:moveTo>
                        <a:pt x="99" y="256"/>
                      </a:moveTo>
                      <a:lnTo>
                        <a:pt x="234" y="256"/>
                      </a:lnTo>
                      <a:lnTo>
                        <a:pt x="239" y="251"/>
                      </a:lnTo>
                      <a:lnTo>
                        <a:pt x="275" y="228"/>
                      </a:lnTo>
                      <a:lnTo>
                        <a:pt x="288" y="228"/>
                      </a:lnTo>
                      <a:lnTo>
                        <a:pt x="299" y="224"/>
                      </a:lnTo>
                      <a:lnTo>
                        <a:pt x="293" y="222"/>
                      </a:lnTo>
                      <a:lnTo>
                        <a:pt x="308" y="218"/>
                      </a:lnTo>
                      <a:lnTo>
                        <a:pt x="311" y="209"/>
                      </a:lnTo>
                      <a:lnTo>
                        <a:pt x="304" y="208"/>
                      </a:lnTo>
                      <a:lnTo>
                        <a:pt x="315" y="200"/>
                      </a:lnTo>
                      <a:lnTo>
                        <a:pt x="303" y="198"/>
                      </a:lnTo>
                      <a:lnTo>
                        <a:pt x="308" y="173"/>
                      </a:lnTo>
                      <a:lnTo>
                        <a:pt x="300" y="146"/>
                      </a:lnTo>
                      <a:lnTo>
                        <a:pt x="286" y="132"/>
                      </a:lnTo>
                      <a:lnTo>
                        <a:pt x="247" y="109"/>
                      </a:lnTo>
                      <a:lnTo>
                        <a:pt x="250" y="101"/>
                      </a:lnTo>
                      <a:lnTo>
                        <a:pt x="244" y="104"/>
                      </a:lnTo>
                      <a:lnTo>
                        <a:pt x="245" y="97"/>
                      </a:lnTo>
                      <a:lnTo>
                        <a:pt x="227" y="100"/>
                      </a:lnTo>
                      <a:lnTo>
                        <a:pt x="183" y="87"/>
                      </a:lnTo>
                      <a:lnTo>
                        <a:pt x="129" y="77"/>
                      </a:lnTo>
                      <a:lnTo>
                        <a:pt x="80" y="62"/>
                      </a:lnTo>
                      <a:lnTo>
                        <a:pt x="63" y="56"/>
                      </a:lnTo>
                      <a:lnTo>
                        <a:pt x="52" y="37"/>
                      </a:lnTo>
                      <a:lnTo>
                        <a:pt x="52" y="22"/>
                      </a:lnTo>
                      <a:lnTo>
                        <a:pt x="63" y="1"/>
                      </a:lnTo>
                      <a:lnTo>
                        <a:pt x="27" y="0"/>
                      </a:lnTo>
                      <a:lnTo>
                        <a:pt x="6" y="19"/>
                      </a:lnTo>
                      <a:lnTo>
                        <a:pt x="0" y="46"/>
                      </a:lnTo>
                      <a:lnTo>
                        <a:pt x="15" y="65"/>
                      </a:lnTo>
                      <a:lnTo>
                        <a:pt x="38" y="75"/>
                      </a:lnTo>
                      <a:lnTo>
                        <a:pt x="132" y="94"/>
                      </a:lnTo>
                      <a:lnTo>
                        <a:pt x="187" y="105"/>
                      </a:lnTo>
                      <a:lnTo>
                        <a:pt x="214" y="122"/>
                      </a:lnTo>
                      <a:lnTo>
                        <a:pt x="228" y="121"/>
                      </a:lnTo>
                      <a:lnTo>
                        <a:pt x="228" y="132"/>
                      </a:lnTo>
                      <a:lnTo>
                        <a:pt x="234" y="127"/>
                      </a:lnTo>
                      <a:lnTo>
                        <a:pt x="239" y="136"/>
                      </a:lnTo>
                      <a:lnTo>
                        <a:pt x="228" y="142"/>
                      </a:lnTo>
                      <a:lnTo>
                        <a:pt x="232" y="176"/>
                      </a:lnTo>
                      <a:lnTo>
                        <a:pt x="220" y="206"/>
                      </a:lnTo>
                      <a:lnTo>
                        <a:pt x="188" y="231"/>
                      </a:lnTo>
                      <a:lnTo>
                        <a:pt x="133" y="254"/>
                      </a:lnTo>
                      <a:lnTo>
                        <a:pt x="136" y="242"/>
                      </a:lnTo>
                      <a:lnTo>
                        <a:pt x="134" y="236"/>
                      </a:lnTo>
                      <a:lnTo>
                        <a:pt x="132" y="239"/>
                      </a:lnTo>
                      <a:lnTo>
                        <a:pt x="128" y="253"/>
                      </a:lnTo>
                      <a:lnTo>
                        <a:pt x="118" y="242"/>
                      </a:lnTo>
                      <a:lnTo>
                        <a:pt x="116" y="246"/>
                      </a:lnTo>
                      <a:lnTo>
                        <a:pt x="112" y="253"/>
                      </a:lnTo>
                      <a:lnTo>
                        <a:pt x="107" y="254"/>
                      </a:lnTo>
                      <a:lnTo>
                        <a:pt x="99" y="25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79" name="Freeform 389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08 w 769"/>
                    <a:gd name="T29" fmla="*/ 119 h 264"/>
                    <a:gd name="T30" fmla="*/ 714 w 769"/>
                    <a:gd name="T31" fmla="*/ 112 h 264"/>
                    <a:gd name="T32" fmla="*/ 703 w 769"/>
                    <a:gd name="T33" fmla="*/ 114 h 264"/>
                    <a:gd name="T34" fmla="*/ 705 w 769"/>
                    <a:gd name="T35" fmla="*/ 106 h 264"/>
                    <a:gd name="T36" fmla="*/ 693 w 769"/>
                    <a:gd name="T37" fmla="*/ 110 h 264"/>
                    <a:gd name="T38" fmla="*/ 685 w 769"/>
                    <a:gd name="T39" fmla="*/ 109 h 264"/>
                    <a:gd name="T40" fmla="*/ 611 w 769"/>
                    <a:gd name="T41" fmla="*/ 94 h 264"/>
                    <a:gd name="T42" fmla="*/ 532 w 769"/>
                    <a:gd name="T43" fmla="*/ 70 h 264"/>
                    <a:gd name="T44" fmla="*/ 512 w 769"/>
                    <a:gd name="T45" fmla="*/ 47 h 264"/>
                    <a:gd name="T46" fmla="*/ 515 w 769"/>
                    <a:gd name="T47" fmla="*/ 24 h 264"/>
                    <a:gd name="T48" fmla="*/ 517 w 769"/>
                    <a:gd name="T49" fmla="*/ 9 h 264"/>
                    <a:gd name="T50" fmla="*/ 488 w 769"/>
                    <a:gd name="T51" fmla="*/ 18 h 264"/>
                    <a:gd name="T52" fmla="*/ 467 w 769"/>
                    <a:gd name="T53" fmla="*/ 31 h 264"/>
                    <a:gd name="T54" fmla="*/ 468 w 769"/>
                    <a:gd name="T55" fmla="*/ 66 h 264"/>
                    <a:gd name="T56" fmla="*/ 506 w 769"/>
                    <a:gd name="T57" fmla="*/ 85 h 264"/>
                    <a:gd name="T58" fmla="*/ 578 w 769"/>
                    <a:gd name="T59" fmla="*/ 97 h 264"/>
                    <a:gd name="T60" fmla="*/ 648 w 769"/>
                    <a:gd name="T61" fmla="*/ 112 h 264"/>
                    <a:gd name="T62" fmla="*/ 682 w 769"/>
                    <a:gd name="T63" fmla="*/ 133 h 264"/>
                    <a:gd name="T64" fmla="*/ 694 w 769"/>
                    <a:gd name="T65" fmla="*/ 135 h 264"/>
                    <a:gd name="T66" fmla="*/ 699 w 769"/>
                    <a:gd name="T67" fmla="*/ 143 h 264"/>
                    <a:gd name="T68" fmla="*/ 684 w 769"/>
                    <a:gd name="T69" fmla="*/ 153 h 264"/>
                    <a:gd name="T70" fmla="*/ 697 w 769"/>
                    <a:gd name="T71" fmla="*/ 143 h 264"/>
                    <a:gd name="T72" fmla="*/ 692 w 769"/>
                    <a:gd name="T73" fmla="*/ 138 h 264"/>
                    <a:gd name="T74" fmla="*/ 689 w 769"/>
                    <a:gd name="T75" fmla="*/ 136 h 264"/>
                    <a:gd name="T76" fmla="*/ 687 w 769"/>
                    <a:gd name="T77" fmla="*/ 132 h 264"/>
                    <a:gd name="T78" fmla="*/ 667 w 769"/>
                    <a:gd name="T79" fmla="*/ 130 h 264"/>
                    <a:gd name="T80" fmla="*/ 554 w 769"/>
                    <a:gd name="T81" fmla="*/ 97 h 264"/>
                    <a:gd name="T82" fmla="*/ 471 w 769"/>
                    <a:gd name="T83" fmla="*/ 74 h 264"/>
                    <a:gd name="T84" fmla="*/ 460 w 769"/>
                    <a:gd name="T85" fmla="*/ 35 h 264"/>
                    <a:gd name="T86" fmla="*/ 480 w 769"/>
                    <a:gd name="T87" fmla="*/ 10 h 264"/>
                    <a:gd name="T88" fmla="*/ 473 w 769"/>
                    <a:gd name="T89" fmla="*/ 11 h 264"/>
                    <a:gd name="T90" fmla="*/ 462 w 769"/>
                    <a:gd name="T91" fmla="*/ 6 h 264"/>
                    <a:gd name="T92" fmla="*/ 460 w 769"/>
                    <a:gd name="T93" fmla="*/ 13 h 264"/>
                    <a:gd name="T94" fmla="*/ 452 w 769"/>
                    <a:gd name="T95" fmla="*/ 15 h 264"/>
                    <a:gd name="T96" fmla="*/ 450 w 769"/>
                    <a:gd name="T97" fmla="*/ 19 h 264"/>
                    <a:gd name="T98" fmla="*/ 353 w 769"/>
                    <a:gd name="T99" fmla="*/ 40 h 264"/>
                    <a:gd name="T100" fmla="*/ 219 w 769"/>
                    <a:gd name="T101" fmla="*/ 120 h 264"/>
                    <a:gd name="T102" fmla="*/ 177 w 769"/>
                    <a:gd name="T103" fmla="*/ 136 h 2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9"/>
                    <a:gd name="T157" fmla="*/ 0 h 264"/>
                    <a:gd name="T158" fmla="*/ 769 w 769"/>
                    <a:gd name="T159" fmla="*/ 264 h 2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0" name="Freeform 390"/>
                <p:cNvSpPr>
                  <a:spLocks/>
                </p:cNvSpPr>
                <p:nvPr/>
              </p:nvSpPr>
              <p:spPr bwMode="auto">
                <a:xfrm>
                  <a:off x="1176" y="2702"/>
                  <a:ext cx="192" cy="66"/>
                </a:xfrm>
                <a:custGeom>
                  <a:avLst/>
                  <a:gdLst>
                    <a:gd name="T0" fmla="*/ 258 w 769"/>
                    <a:gd name="T1" fmla="*/ 85 h 264"/>
                    <a:gd name="T2" fmla="*/ 371 w 769"/>
                    <a:gd name="T3" fmla="*/ 29 h 264"/>
                    <a:gd name="T4" fmla="*/ 445 w 769"/>
                    <a:gd name="T5" fmla="*/ 14 h 264"/>
                    <a:gd name="T6" fmla="*/ 453 w 769"/>
                    <a:gd name="T7" fmla="*/ 8 h 264"/>
                    <a:gd name="T8" fmla="*/ 461 w 769"/>
                    <a:gd name="T9" fmla="*/ 0 h 264"/>
                    <a:gd name="T10" fmla="*/ 541 w 769"/>
                    <a:gd name="T11" fmla="*/ 0 h 264"/>
                    <a:gd name="T12" fmla="*/ 543 w 769"/>
                    <a:gd name="T13" fmla="*/ 6 h 264"/>
                    <a:gd name="T14" fmla="*/ 557 w 769"/>
                    <a:gd name="T15" fmla="*/ 9 h 264"/>
                    <a:gd name="T16" fmla="*/ 593 w 769"/>
                    <a:gd name="T17" fmla="*/ 20 h 264"/>
                    <a:gd name="T18" fmla="*/ 647 w 769"/>
                    <a:gd name="T19" fmla="*/ 24 h 264"/>
                    <a:gd name="T20" fmla="*/ 648 w 769"/>
                    <a:gd name="T21" fmla="*/ 29 h 264"/>
                    <a:gd name="T22" fmla="*/ 660 w 769"/>
                    <a:gd name="T23" fmla="*/ 30 h 264"/>
                    <a:gd name="T24" fmla="*/ 689 w 769"/>
                    <a:gd name="T25" fmla="*/ 59 h 264"/>
                    <a:gd name="T26" fmla="*/ 769 w 769"/>
                    <a:gd name="T27" fmla="*/ 131 h 264"/>
                    <a:gd name="T28" fmla="*/ 727 w 769"/>
                    <a:gd name="T29" fmla="*/ 130 h 264"/>
                    <a:gd name="T30" fmla="*/ 710 w 769"/>
                    <a:gd name="T31" fmla="*/ 114 h 264"/>
                    <a:gd name="T32" fmla="*/ 709 w 769"/>
                    <a:gd name="T33" fmla="*/ 111 h 264"/>
                    <a:gd name="T34" fmla="*/ 702 w 769"/>
                    <a:gd name="T35" fmla="*/ 109 h 264"/>
                    <a:gd name="T36" fmla="*/ 705 w 769"/>
                    <a:gd name="T37" fmla="*/ 106 h 264"/>
                    <a:gd name="T38" fmla="*/ 693 w 769"/>
                    <a:gd name="T39" fmla="*/ 110 h 264"/>
                    <a:gd name="T40" fmla="*/ 685 w 769"/>
                    <a:gd name="T41" fmla="*/ 109 h 264"/>
                    <a:gd name="T42" fmla="*/ 611 w 769"/>
                    <a:gd name="T43" fmla="*/ 94 h 264"/>
                    <a:gd name="T44" fmla="*/ 532 w 769"/>
                    <a:gd name="T45" fmla="*/ 70 h 264"/>
                    <a:gd name="T46" fmla="*/ 512 w 769"/>
                    <a:gd name="T47" fmla="*/ 47 h 264"/>
                    <a:gd name="T48" fmla="*/ 515 w 769"/>
                    <a:gd name="T49" fmla="*/ 24 h 264"/>
                    <a:gd name="T50" fmla="*/ 517 w 769"/>
                    <a:gd name="T51" fmla="*/ 9 h 264"/>
                    <a:gd name="T52" fmla="*/ 488 w 769"/>
                    <a:gd name="T53" fmla="*/ 18 h 264"/>
                    <a:gd name="T54" fmla="*/ 467 w 769"/>
                    <a:gd name="T55" fmla="*/ 31 h 264"/>
                    <a:gd name="T56" fmla="*/ 468 w 769"/>
                    <a:gd name="T57" fmla="*/ 66 h 264"/>
                    <a:gd name="T58" fmla="*/ 506 w 769"/>
                    <a:gd name="T59" fmla="*/ 85 h 264"/>
                    <a:gd name="T60" fmla="*/ 556 w 769"/>
                    <a:gd name="T61" fmla="*/ 94 h 264"/>
                    <a:gd name="T62" fmla="*/ 627 w 769"/>
                    <a:gd name="T63" fmla="*/ 106 h 264"/>
                    <a:gd name="T64" fmla="*/ 680 w 769"/>
                    <a:gd name="T65" fmla="*/ 133 h 264"/>
                    <a:gd name="T66" fmla="*/ 688 w 769"/>
                    <a:gd name="T67" fmla="*/ 130 h 264"/>
                    <a:gd name="T68" fmla="*/ 698 w 769"/>
                    <a:gd name="T69" fmla="*/ 136 h 264"/>
                    <a:gd name="T70" fmla="*/ 697 w 769"/>
                    <a:gd name="T71" fmla="*/ 147 h 264"/>
                    <a:gd name="T72" fmla="*/ 685 w 769"/>
                    <a:gd name="T73" fmla="*/ 151 h 264"/>
                    <a:gd name="T74" fmla="*/ 697 w 769"/>
                    <a:gd name="T75" fmla="*/ 141 h 264"/>
                    <a:gd name="T76" fmla="*/ 688 w 769"/>
                    <a:gd name="T77" fmla="*/ 142 h 264"/>
                    <a:gd name="T78" fmla="*/ 689 w 769"/>
                    <a:gd name="T79" fmla="*/ 133 h 264"/>
                    <a:gd name="T80" fmla="*/ 687 w 769"/>
                    <a:gd name="T81" fmla="*/ 132 h 264"/>
                    <a:gd name="T82" fmla="*/ 678 w 769"/>
                    <a:gd name="T83" fmla="*/ 141 h 264"/>
                    <a:gd name="T84" fmla="*/ 619 w 769"/>
                    <a:gd name="T85" fmla="*/ 111 h 264"/>
                    <a:gd name="T86" fmla="*/ 485 w 769"/>
                    <a:gd name="T87" fmla="*/ 82 h 264"/>
                    <a:gd name="T88" fmla="*/ 458 w 769"/>
                    <a:gd name="T89" fmla="*/ 47 h 264"/>
                    <a:gd name="T90" fmla="*/ 478 w 769"/>
                    <a:gd name="T91" fmla="*/ 14 h 264"/>
                    <a:gd name="T92" fmla="*/ 476 w 769"/>
                    <a:gd name="T93" fmla="*/ 8 h 264"/>
                    <a:gd name="T94" fmla="*/ 468 w 769"/>
                    <a:gd name="T95" fmla="*/ 10 h 264"/>
                    <a:gd name="T96" fmla="*/ 457 w 769"/>
                    <a:gd name="T97" fmla="*/ 6 h 264"/>
                    <a:gd name="T98" fmla="*/ 457 w 769"/>
                    <a:gd name="T99" fmla="*/ 16 h 264"/>
                    <a:gd name="T100" fmla="*/ 450 w 769"/>
                    <a:gd name="T101" fmla="*/ 16 h 264"/>
                    <a:gd name="T102" fmla="*/ 450 w 769"/>
                    <a:gd name="T103" fmla="*/ 19 h 264"/>
                    <a:gd name="T104" fmla="*/ 353 w 769"/>
                    <a:gd name="T105" fmla="*/ 40 h 264"/>
                    <a:gd name="T106" fmla="*/ 219 w 769"/>
                    <a:gd name="T107" fmla="*/ 120 h 264"/>
                    <a:gd name="T108" fmla="*/ 177 w 769"/>
                    <a:gd name="T109" fmla="*/ 136 h 2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9"/>
                    <a:gd name="T166" fmla="*/ 0 h 264"/>
                    <a:gd name="T167" fmla="*/ 769 w 769"/>
                    <a:gd name="T168" fmla="*/ 264 h 2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9" h="264">
                      <a:moveTo>
                        <a:pt x="212" y="111"/>
                      </a:moveTo>
                      <a:lnTo>
                        <a:pt x="233" y="101"/>
                      </a:lnTo>
                      <a:lnTo>
                        <a:pt x="258" y="85"/>
                      </a:lnTo>
                      <a:lnTo>
                        <a:pt x="288" y="65"/>
                      </a:lnTo>
                      <a:lnTo>
                        <a:pt x="325" y="47"/>
                      </a:lnTo>
                      <a:lnTo>
                        <a:pt x="371" y="29"/>
                      </a:lnTo>
                      <a:lnTo>
                        <a:pt x="401" y="20"/>
                      </a:lnTo>
                      <a:lnTo>
                        <a:pt x="424" y="18"/>
                      </a:lnTo>
                      <a:lnTo>
                        <a:pt x="445" y="14"/>
                      </a:lnTo>
                      <a:lnTo>
                        <a:pt x="444" y="10"/>
                      </a:lnTo>
                      <a:lnTo>
                        <a:pt x="452" y="10"/>
                      </a:lnTo>
                      <a:lnTo>
                        <a:pt x="453" y="8"/>
                      </a:lnTo>
                      <a:lnTo>
                        <a:pt x="452" y="1"/>
                      </a:lnTo>
                      <a:lnTo>
                        <a:pt x="453" y="0"/>
                      </a:lnTo>
                      <a:lnTo>
                        <a:pt x="461" y="0"/>
                      </a:lnTo>
                      <a:lnTo>
                        <a:pt x="468" y="4"/>
                      </a:lnTo>
                      <a:lnTo>
                        <a:pt x="535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543" y="6"/>
                      </a:lnTo>
                      <a:lnTo>
                        <a:pt x="544" y="8"/>
                      </a:lnTo>
                      <a:lnTo>
                        <a:pt x="551" y="8"/>
                      </a:lnTo>
                      <a:lnTo>
                        <a:pt x="557" y="9"/>
                      </a:lnTo>
                      <a:lnTo>
                        <a:pt x="558" y="10"/>
                      </a:lnTo>
                      <a:lnTo>
                        <a:pt x="557" y="13"/>
                      </a:lnTo>
                      <a:lnTo>
                        <a:pt x="593" y="20"/>
                      </a:lnTo>
                      <a:lnTo>
                        <a:pt x="631" y="29"/>
                      </a:lnTo>
                      <a:lnTo>
                        <a:pt x="639" y="26"/>
                      </a:lnTo>
                      <a:lnTo>
                        <a:pt x="647" y="24"/>
                      </a:lnTo>
                      <a:lnTo>
                        <a:pt x="657" y="25"/>
                      </a:lnTo>
                      <a:lnTo>
                        <a:pt x="649" y="28"/>
                      </a:lnTo>
                      <a:lnTo>
                        <a:pt x="648" y="29"/>
                      </a:lnTo>
                      <a:lnTo>
                        <a:pt x="650" y="31"/>
                      </a:lnTo>
                      <a:lnTo>
                        <a:pt x="658" y="31"/>
                      </a:lnTo>
                      <a:lnTo>
                        <a:pt x="660" y="30"/>
                      </a:lnTo>
                      <a:lnTo>
                        <a:pt x="660" y="35"/>
                      </a:lnTo>
                      <a:lnTo>
                        <a:pt x="655" y="40"/>
                      </a:lnTo>
                      <a:lnTo>
                        <a:pt x="689" y="59"/>
                      </a:lnTo>
                      <a:lnTo>
                        <a:pt x="720" y="80"/>
                      </a:lnTo>
                      <a:lnTo>
                        <a:pt x="744" y="102"/>
                      </a:lnTo>
                      <a:lnTo>
                        <a:pt x="769" y="131"/>
                      </a:lnTo>
                      <a:lnTo>
                        <a:pt x="743" y="142"/>
                      </a:lnTo>
                      <a:lnTo>
                        <a:pt x="727" y="130"/>
                      </a:lnTo>
                      <a:lnTo>
                        <a:pt x="708" y="119"/>
                      </a:lnTo>
                      <a:lnTo>
                        <a:pt x="708" y="116"/>
                      </a:lnTo>
                      <a:lnTo>
                        <a:pt x="710" y="114"/>
                      </a:lnTo>
                      <a:lnTo>
                        <a:pt x="714" y="112"/>
                      </a:lnTo>
                      <a:lnTo>
                        <a:pt x="709" y="111"/>
                      </a:lnTo>
                      <a:lnTo>
                        <a:pt x="705" y="112"/>
                      </a:lnTo>
                      <a:lnTo>
                        <a:pt x="703" y="114"/>
                      </a:lnTo>
                      <a:lnTo>
                        <a:pt x="702" y="109"/>
                      </a:lnTo>
                      <a:lnTo>
                        <a:pt x="705" y="107"/>
                      </a:lnTo>
                      <a:lnTo>
                        <a:pt x="705" y="106"/>
                      </a:lnTo>
                      <a:lnTo>
                        <a:pt x="702" y="105"/>
                      </a:lnTo>
                      <a:lnTo>
                        <a:pt x="698" y="107"/>
                      </a:lnTo>
                      <a:lnTo>
                        <a:pt x="693" y="110"/>
                      </a:lnTo>
                      <a:lnTo>
                        <a:pt x="689" y="112"/>
                      </a:lnTo>
                      <a:lnTo>
                        <a:pt x="688" y="111"/>
                      </a:lnTo>
                      <a:lnTo>
                        <a:pt x="685" y="109"/>
                      </a:lnTo>
                      <a:lnTo>
                        <a:pt x="667" y="104"/>
                      </a:lnTo>
                      <a:lnTo>
                        <a:pt x="632" y="97"/>
                      </a:lnTo>
                      <a:lnTo>
                        <a:pt x="611" y="94"/>
                      </a:lnTo>
                      <a:lnTo>
                        <a:pt x="581" y="86"/>
                      </a:lnTo>
                      <a:lnTo>
                        <a:pt x="552" y="76"/>
                      </a:lnTo>
                      <a:lnTo>
                        <a:pt x="532" y="70"/>
                      </a:lnTo>
                      <a:lnTo>
                        <a:pt x="523" y="66"/>
                      </a:lnTo>
                      <a:lnTo>
                        <a:pt x="516" y="57"/>
                      </a:lnTo>
                      <a:lnTo>
                        <a:pt x="512" y="47"/>
                      </a:lnTo>
                      <a:lnTo>
                        <a:pt x="510" y="36"/>
                      </a:lnTo>
                      <a:lnTo>
                        <a:pt x="511" y="29"/>
                      </a:lnTo>
                      <a:lnTo>
                        <a:pt x="515" y="24"/>
                      </a:lnTo>
                      <a:lnTo>
                        <a:pt x="520" y="16"/>
                      </a:lnTo>
                      <a:lnTo>
                        <a:pt x="521" y="13"/>
                      </a:lnTo>
                      <a:lnTo>
                        <a:pt x="517" y="9"/>
                      </a:lnTo>
                      <a:lnTo>
                        <a:pt x="502" y="10"/>
                      </a:lnTo>
                      <a:lnTo>
                        <a:pt x="495" y="11"/>
                      </a:lnTo>
                      <a:lnTo>
                        <a:pt x="488" y="18"/>
                      </a:lnTo>
                      <a:lnTo>
                        <a:pt x="481" y="21"/>
                      </a:lnTo>
                      <a:lnTo>
                        <a:pt x="473" y="25"/>
                      </a:lnTo>
                      <a:lnTo>
                        <a:pt x="467" y="31"/>
                      </a:lnTo>
                      <a:lnTo>
                        <a:pt x="462" y="42"/>
                      </a:lnTo>
                      <a:lnTo>
                        <a:pt x="463" y="55"/>
                      </a:lnTo>
                      <a:lnTo>
                        <a:pt x="468" y="66"/>
                      </a:lnTo>
                      <a:lnTo>
                        <a:pt x="477" y="75"/>
                      </a:lnTo>
                      <a:lnTo>
                        <a:pt x="491" y="81"/>
                      </a:lnTo>
                      <a:lnTo>
                        <a:pt x="506" y="85"/>
                      </a:lnTo>
                      <a:lnTo>
                        <a:pt x="533" y="90"/>
                      </a:lnTo>
                      <a:lnTo>
                        <a:pt x="556" y="94"/>
                      </a:lnTo>
                      <a:lnTo>
                        <a:pt x="578" y="97"/>
                      </a:lnTo>
                      <a:lnTo>
                        <a:pt x="601" y="101"/>
                      </a:lnTo>
                      <a:lnTo>
                        <a:pt x="627" y="106"/>
                      </a:lnTo>
                      <a:lnTo>
                        <a:pt x="648" y="112"/>
                      </a:lnTo>
                      <a:lnTo>
                        <a:pt x="665" y="121"/>
                      </a:lnTo>
                      <a:lnTo>
                        <a:pt x="680" y="133"/>
                      </a:lnTo>
                      <a:lnTo>
                        <a:pt x="682" y="133"/>
                      </a:lnTo>
                      <a:lnTo>
                        <a:pt x="688" y="130"/>
                      </a:lnTo>
                      <a:lnTo>
                        <a:pt x="692" y="130"/>
                      </a:lnTo>
                      <a:lnTo>
                        <a:pt x="694" y="135"/>
                      </a:lnTo>
                      <a:lnTo>
                        <a:pt x="698" y="136"/>
                      </a:lnTo>
                      <a:lnTo>
                        <a:pt x="699" y="140"/>
                      </a:lnTo>
                      <a:lnTo>
                        <a:pt x="699" y="143"/>
                      </a:lnTo>
                      <a:lnTo>
                        <a:pt x="697" y="147"/>
                      </a:lnTo>
                      <a:lnTo>
                        <a:pt x="690" y="152"/>
                      </a:lnTo>
                      <a:lnTo>
                        <a:pt x="684" y="153"/>
                      </a:lnTo>
                      <a:lnTo>
                        <a:pt x="685" y="151"/>
                      </a:lnTo>
                      <a:lnTo>
                        <a:pt x="693" y="146"/>
                      </a:lnTo>
                      <a:lnTo>
                        <a:pt x="697" y="143"/>
                      </a:lnTo>
                      <a:lnTo>
                        <a:pt x="697" y="141"/>
                      </a:lnTo>
                      <a:lnTo>
                        <a:pt x="694" y="137"/>
                      </a:lnTo>
                      <a:lnTo>
                        <a:pt x="692" y="138"/>
                      </a:lnTo>
                      <a:lnTo>
                        <a:pt x="688" y="142"/>
                      </a:lnTo>
                      <a:lnTo>
                        <a:pt x="685" y="141"/>
                      </a:lnTo>
                      <a:lnTo>
                        <a:pt x="689" y="136"/>
                      </a:lnTo>
                      <a:lnTo>
                        <a:pt x="689" y="133"/>
                      </a:lnTo>
                      <a:lnTo>
                        <a:pt x="689" y="132"/>
                      </a:lnTo>
                      <a:lnTo>
                        <a:pt x="687" y="132"/>
                      </a:lnTo>
                      <a:lnTo>
                        <a:pt x="683" y="135"/>
                      </a:lnTo>
                      <a:lnTo>
                        <a:pt x="678" y="141"/>
                      </a:lnTo>
                      <a:lnTo>
                        <a:pt x="667" y="130"/>
                      </a:lnTo>
                      <a:lnTo>
                        <a:pt x="648" y="119"/>
                      </a:lnTo>
                      <a:lnTo>
                        <a:pt x="619" y="111"/>
                      </a:lnTo>
                      <a:lnTo>
                        <a:pt x="554" y="97"/>
                      </a:lnTo>
                      <a:lnTo>
                        <a:pt x="500" y="86"/>
                      </a:lnTo>
                      <a:lnTo>
                        <a:pt x="485" y="82"/>
                      </a:lnTo>
                      <a:lnTo>
                        <a:pt x="471" y="74"/>
                      </a:lnTo>
                      <a:lnTo>
                        <a:pt x="462" y="61"/>
                      </a:lnTo>
                      <a:lnTo>
                        <a:pt x="458" y="47"/>
                      </a:lnTo>
                      <a:lnTo>
                        <a:pt x="460" y="35"/>
                      </a:lnTo>
                      <a:lnTo>
                        <a:pt x="467" y="23"/>
                      </a:lnTo>
                      <a:lnTo>
                        <a:pt x="478" y="14"/>
                      </a:lnTo>
                      <a:lnTo>
                        <a:pt x="480" y="10"/>
                      </a:lnTo>
                      <a:lnTo>
                        <a:pt x="477" y="5"/>
                      </a:lnTo>
                      <a:lnTo>
                        <a:pt x="476" y="8"/>
                      </a:lnTo>
                      <a:lnTo>
                        <a:pt x="473" y="11"/>
                      </a:lnTo>
                      <a:lnTo>
                        <a:pt x="472" y="13"/>
                      </a:lnTo>
                      <a:lnTo>
                        <a:pt x="468" y="10"/>
                      </a:lnTo>
                      <a:lnTo>
                        <a:pt x="462" y="6"/>
                      </a:lnTo>
                      <a:lnTo>
                        <a:pt x="458" y="5"/>
                      </a:lnTo>
                      <a:lnTo>
                        <a:pt x="457" y="6"/>
                      </a:lnTo>
                      <a:lnTo>
                        <a:pt x="460" y="13"/>
                      </a:lnTo>
                      <a:lnTo>
                        <a:pt x="460" y="16"/>
                      </a:lnTo>
                      <a:lnTo>
                        <a:pt x="457" y="16"/>
                      </a:lnTo>
                      <a:lnTo>
                        <a:pt x="452" y="15"/>
                      </a:lnTo>
                      <a:lnTo>
                        <a:pt x="450" y="16"/>
                      </a:lnTo>
                      <a:lnTo>
                        <a:pt x="450" y="18"/>
                      </a:lnTo>
                      <a:lnTo>
                        <a:pt x="450" y="19"/>
                      </a:lnTo>
                      <a:lnTo>
                        <a:pt x="417" y="21"/>
                      </a:lnTo>
                      <a:lnTo>
                        <a:pt x="384" y="29"/>
                      </a:lnTo>
                      <a:lnTo>
                        <a:pt x="353" y="40"/>
                      </a:lnTo>
                      <a:lnTo>
                        <a:pt x="320" y="56"/>
                      </a:lnTo>
                      <a:lnTo>
                        <a:pt x="296" y="70"/>
                      </a:lnTo>
                      <a:lnTo>
                        <a:pt x="219" y="120"/>
                      </a:lnTo>
                      <a:lnTo>
                        <a:pt x="1" y="264"/>
                      </a:lnTo>
                      <a:lnTo>
                        <a:pt x="0" y="257"/>
                      </a:lnTo>
                      <a:lnTo>
                        <a:pt x="177" y="136"/>
                      </a:lnTo>
                      <a:lnTo>
                        <a:pt x="212" y="11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1" name="Freeform 391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1 h 116"/>
                    <a:gd name="T54" fmla="*/ 135 w 137"/>
                    <a:gd name="T55" fmla="*/ 12 h 116"/>
                    <a:gd name="T56" fmla="*/ 136 w 137"/>
                    <a:gd name="T57" fmla="*/ 25 h 116"/>
                    <a:gd name="T58" fmla="*/ 137 w 137"/>
                    <a:gd name="T59" fmla="*/ 36 h 116"/>
                    <a:gd name="T60" fmla="*/ 134 w 137"/>
                    <a:gd name="T61" fmla="*/ 47 h 116"/>
                    <a:gd name="T62" fmla="*/ 126 w 137"/>
                    <a:gd name="T63" fmla="*/ 60 h 116"/>
                    <a:gd name="T64" fmla="*/ 111 w 137"/>
                    <a:gd name="T65" fmla="*/ 76 h 116"/>
                    <a:gd name="T66" fmla="*/ 91 w 137"/>
                    <a:gd name="T67" fmla="*/ 91 h 116"/>
                    <a:gd name="T68" fmla="*/ 63 w 137"/>
                    <a:gd name="T69" fmla="*/ 105 h 116"/>
                    <a:gd name="T70" fmla="*/ 34 w 137"/>
                    <a:gd name="T71" fmla="*/ 116 h 116"/>
                    <a:gd name="T72" fmla="*/ 36 w 137"/>
                    <a:gd name="T73" fmla="*/ 106 h 116"/>
                    <a:gd name="T74" fmla="*/ 38 w 137"/>
                    <a:gd name="T75" fmla="*/ 100 h 116"/>
                    <a:gd name="T76" fmla="*/ 36 w 137"/>
                    <a:gd name="T77" fmla="*/ 96 h 116"/>
                    <a:gd name="T78" fmla="*/ 33 w 137"/>
                    <a:gd name="T79" fmla="*/ 98 h 116"/>
                    <a:gd name="T80" fmla="*/ 33 w 137"/>
                    <a:gd name="T81" fmla="*/ 110 h 116"/>
                    <a:gd name="T82" fmla="*/ 30 w 137"/>
                    <a:gd name="T83" fmla="*/ 112 h 116"/>
                    <a:gd name="T84" fmla="*/ 28 w 137"/>
                    <a:gd name="T85" fmla="*/ 112 h 116"/>
                    <a:gd name="T86" fmla="*/ 24 w 137"/>
                    <a:gd name="T87" fmla="*/ 106 h 116"/>
                    <a:gd name="T88" fmla="*/ 21 w 137"/>
                    <a:gd name="T89" fmla="*/ 103 h 116"/>
                    <a:gd name="T90" fmla="*/ 18 w 137"/>
                    <a:gd name="T91" fmla="*/ 105 h 116"/>
                    <a:gd name="T92" fmla="*/ 16 w 137"/>
                    <a:gd name="T93" fmla="*/ 110 h 116"/>
                    <a:gd name="T94" fmla="*/ 19 w 137"/>
                    <a:gd name="T95" fmla="*/ 115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7"/>
                    <a:gd name="T145" fmla="*/ 0 h 116"/>
                    <a:gd name="T146" fmla="*/ 137 w 137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2" name="Freeform 392"/>
                <p:cNvSpPr>
                  <a:spLocks/>
                </p:cNvSpPr>
                <p:nvPr/>
              </p:nvSpPr>
              <p:spPr bwMode="auto">
                <a:xfrm>
                  <a:off x="1316" y="2740"/>
                  <a:ext cx="34" cy="29"/>
                </a:xfrm>
                <a:custGeom>
                  <a:avLst/>
                  <a:gdLst>
                    <a:gd name="T0" fmla="*/ 19 w 137"/>
                    <a:gd name="T1" fmla="*/ 115 h 116"/>
                    <a:gd name="T2" fmla="*/ 0 w 137"/>
                    <a:gd name="T3" fmla="*/ 115 h 116"/>
                    <a:gd name="T4" fmla="*/ 4 w 137"/>
                    <a:gd name="T5" fmla="*/ 111 h 116"/>
                    <a:gd name="T6" fmla="*/ 9 w 137"/>
                    <a:gd name="T7" fmla="*/ 110 h 116"/>
                    <a:gd name="T8" fmla="*/ 14 w 137"/>
                    <a:gd name="T9" fmla="*/ 111 h 116"/>
                    <a:gd name="T10" fmla="*/ 14 w 137"/>
                    <a:gd name="T11" fmla="*/ 105 h 116"/>
                    <a:gd name="T12" fmla="*/ 16 w 137"/>
                    <a:gd name="T13" fmla="*/ 100 h 116"/>
                    <a:gd name="T14" fmla="*/ 21 w 137"/>
                    <a:gd name="T15" fmla="*/ 100 h 116"/>
                    <a:gd name="T16" fmla="*/ 25 w 137"/>
                    <a:gd name="T17" fmla="*/ 103 h 116"/>
                    <a:gd name="T18" fmla="*/ 28 w 137"/>
                    <a:gd name="T19" fmla="*/ 106 h 116"/>
                    <a:gd name="T20" fmla="*/ 31 w 137"/>
                    <a:gd name="T21" fmla="*/ 102 h 116"/>
                    <a:gd name="T22" fmla="*/ 31 w 137"/>
                    <a:gd name="T23" fmla="*/ 97 h 116"/>
                    <a:gd name="T24" fmla="*/ 34 w 137"/>
                    <a:gd name="T25" fmla="*/ 93 h 116"/>
                    <a:gd name="T26" fmla="*/ 38 w 137"/>
                    <a:gd name="T27" fmla="*/ 93 h 116"/>
                    <a:gd name="T28" fmla="*/ 40 w 137"/>
                    <a:gd name="T29" fmla="*/ 96 h 116"/>
                    <a:gd name="T30" fmla="*/ 40 w 137"/>
                    <a:gd name="T31" fmla="*/ 100 h 116"/>
                    <a:gd name="T32" fmla="*/ 40 w 137"/>
                    <a:gd name="T33" fmla="*/ 105 h 116"/>
                    <a:gd name="T34" fmla="*/ 41 w 137"/>
                    <a:gd name="T35" fmla="*/ 110 h 116"/>
                    <a:gd name="T36" fmla="*/ 82 w 137"/>
                    <a:gd name="T37" fmla="*/ 91 h 116"/>
                    <a:gd name="T38" fmla="*/ 102 w 137"/>
                    <a:gd name="T39" fmla="*/ 78 h 116"/>
                    <a:gd name="T40" fmla="*/ 120 w 137"/>
                    <a:gd name="T41" fmla="*/ 62 h 116"/>
                    <a:gd name="T42" fmla="*/ 127 w 137"/>
                    <a:gd name="T43" fmla="*/ 49 h 116"/>
                    <a:gd name="T44" fmla="*/ 131 w 137"/>
                    <a:gd name="T45" fmla="*/ 34 h 116"/>
                    <a:gd name="T46" fmla="*/ 130 w 137"/>
                    <a:gd name="T47" fmla="*/ 19 h 116"/>
                    <a:gd name="T48" fmla="*/ 126 w 137"/>
                    <a:gd name="T49" fmla="*/ 2 h 116"/>
                    <a:gd name="T50" fmla="*/ 132 w 137"/>
                    <a:gd name="T51" fmla="*/ 0 h 116"/>
                    <a:gd name="T52" fmla="*/ 132 w 137"/>
                    <a:gd name="T53" fmla="*/ 0 h 116"/>
                    <a:gd name="T54" fmla="*/ 132 w 137"/>
                    <a:gd name="T55" fmla="*/ 1 h 116"/>
                    <a:gd name="T56" fmla="*/ 132 w 137"/>
                    <a:gd name="T57" fmla="*/ 1 h 116"/>
                    <a:gd name="T58" fmla="*/ 135 w 137"/>
                    <a:gd name="T59" fmla="*/ 12 h 116"/>
                    <a:gd name="T60" fmla="*/ 136 w 137"/>
                    <a:gd name="T61" fmla="*/ 25 h 116"/>
                    <a:gd name="T62" fmla="*/ 137 w 137"/>
                    <a:gd name="T63" fmla="*/ 36 h 116"/>
                    <a:gd name="T64" fmla="*/ 134 w 137"/>
                    <a:gd name="T65" fmla="*/ 47 h 116"/>
                    <a:gd name="T66" fmla="*/ 126 w 137"/>
                    <a:gd name="T67" fmla="*/ 60 h 116"/>
                    <a:gd name="T68" fmla="*/ 111 w 137"/>
                    <a:gd name="T69" fmla="*/ 76 h 116"/>
                    <a:gd name="T70" fmla="*/ 91 w 137"/>
                    <a:gd name="T71" fmla="*/ 91 h 116"/>
                    <a:gd name="T72" fmla="*/ 63 w 137"/>
                    <a:gd name="T73" fmla="*/ 105 h 116"/>
                    <a:gd name="T74" fmla="*/ 34 w 137"/>
                    <a:gd name="T75" fmla="*/ 116 h 116"/>
                    <a:gd name="T76" fmla="*/ 36 w 137"/>
                    <a:gd name="T77" fmla="*/ 106 h 116"/>
                    <a:gd name="T78" fmla="*/ 38 w 137"/>
                    <a:gd name="T79" fmla="*/ 100 h 116"/>
                    <a:gd name="T80" fmla="*/ 36 w 137"/>
                    <a:gd name="T81" fmla="*/ 96 h 116"/>
                    <a:gd name="T82" fmla="*/ 33 w 137"/>
                    <a:gd name="T83" fmla="*/ 98 h 116"/>
                    <a:gd name="T84" fmla="*/ 33 w 137"/>
                    <a:gd name="T85" fmla="*/ 110 h 116"/>
                    <a:gd name="T86" fmla="*/ 30 w 137"/>
                    <a:gd name="T87" fmla="*/ 112 h 116"/>
                    <a:gd name="T88" fmla="*/ 28 w 137"/>
                    <a:gd name="T89" fmla="*/ 112 h 116"/>
                    <a:gd name="T90" fmla="*/ 24 w 137"/>
                    <a:gd name="T91" fmla="*/ 106 h 116"/>
                    <a:gd name="T92" fmla="*/ 21 w 137"/>
                    <a:gd name="T93" fmla="*/ 103 h 116"/>
                    <a:gd name="T94" fmla="*/ 18 w 137"/>
                    <a:gd name="T95" fmla="*/ 105 h 116"/>
                    <a:gd name="T96" fmla="*/ 16 w 137"/>
                    <a:gd name="T97" fmla="*/ 110 h 116"/>
                    <a:gd name="T98" fmla="*/ 19 w 137"/>
                    <a:gd name="T99" fmla="*/ 115 h 1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7"/>
                    <a:gd name="T151" fmla="*/ 0 h 116"/>
                    <a:gd name="T152" fmla="*/ 137 w 137"/>
                    <a:gd name="T153" fmla="*/ 116 h 1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7" h="116">
                      <a:moveTo>
                        <a:pt x="19" y="115"/>
                      </a:moveTo>
                      <a:lnTo>
                        <a:pt x="0" y="115"/>
                      </a:lnTo>
                      <a:lnTo>
                        <a:pt x="4" y="111"/>
                      </a:lnTo>
                      <a:lnTo>
                        <a:pt x="9" y="110"/>
                      </a:lnTo>
                      <a:lnTo>
                        <a:pt x="14" y="111"/>
                      </a:lnTo>
                      <a:lnTo>
                        <a:pt x="14" y="105"/>
                      </a:lnTo>
                      <a:lnTo>
                        <a:pt x="16" y="100"/>
                      </a:lnTo>
                      <a:lnTo>
                        <a:pt x="21" y="100"/>
                      </a:lnTo>
                      <a:lnTo>
                        <a:pt x="25" y="103"/>
                      </a:lnTo>
                      <a:lnTo>
                        <a:pt x="28" y="106"/>
                      </a:lnTo>
                      <a:lnTo>
                        <a:pt x="31" y="102"/>
                      </a:lnTo>
                      <a:lnTo>
                        <a:pt x="31" y="97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6"/>
                      </a:lnTo>
                      <a:lnTo>
                        <a:pt x="40" y="100"/>
                      </a:lnTo>
                      <a:lnTo>
                        <a:pt x="40" y="105"/>
                      </a:lnTo>
                      <a:lnTo>
                        <a:pt x="41" y="110"/>
                      </a:lnTo>
                      <a:lnTo>
                        <a:pt x="82" y="91"/>
                      </a:lnTo>
                      <a:lnTo>
                        <a:pt x="102" y="78"/>
                      </a:lnTo>
                      <a:lnTo>
                        <a:pt x="120" y="62"/>
                      </a:lnTo>
                      <a:lnTo>
                        <a:pt x="127" y="49"/>
                      </a:lnTo>
                      <a:lnTo>
                        <a:pt x="131" y="34"/>
                      </a:lnTo>
                      <a:lnTo>
                        <a:pt x="130" y="19"/>
                      </a:lnTo>
                      <a:lnTo>
                        <a:pt x="126" y="2"/>
                      </a:lnTo>
                      <a:lnTo>
                        <a:pt x="132" y="0"/>
                      </a:lnTo>
                      <a:lnTo>
                        <a:pt x="132" y="1"/>
                      </a:lnTo>
                      <a:lnTo>
                        <a:pt x="135" y="12"/>
                      </a:lnTo>
                      <a:lnTo>
                        <a:pt x="136" y="25"/>
                      </a:lnTo>
                      <a:lnTo>
                        <a:pt x="137" y="36"/>
                      </a:lnTo>
                      <a:lnTo>
                        <a:pt x="134" y="47"/>
                      </a:lnTo>
                      <a:lnTo>
                        <a:pt x="126" y="60"/>
                      </a:lnTo>
                      <a:lnTo>
                        <a:pt x="111" y="76"/>
                      </a:lnTo>
                      <a:lnTo>
                        <a:pt x="91" y="91"/>
                      </a:lnTo>
                      <a:lnTo>
                        <a:pt x="63" y="105"/>
                      </a:lnTo>
                      <a:lnTo>
                        <a:pt x="34" y="116"/>
                      </a:lnTo>
                      <a:lnTo>
                        <a:pt x="36" y="106"/>
                      </a:lnTo>
                      <a:lnTo>
                        <a:pt x="38" y="100"/>
                      </a:lnTo>
                      <a:lnTo>
                        <a:pt x="36" y="96"/>
                      </a:lnTo>
                      <a:lnTo>
                        <a:pt x="33" y="98"/>
                      </a:lnTo>
                      <a:lnTo>
                        <a:pt x="33" y="110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4" y="106"/>
                      </a:lnTo>
                      <a:lnTo>
                        <a:pt x="21" y="103"/>
                      </a:lnTo>
                      <a:lnTo>
                        <a:pt x="18" y="105"/>
                      </a:lnTo>
                      <a:lnTo>
                        <a:pt x="16" y="110"/>
                      </a:lnTo>
                      <a:lnTo>
                        <a:pt x="19" y="1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3" name="Freeform 393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1 h 2"/>
                    <a:gd name="T4" fmla="*/ 6 w 6"/>
                    <a:gd name="T5" fmla="*/ 0 h 2"/>
                    <a:gd name="T6" fmla="*/ 0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0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4" name="Freeform 394"/>
                <p:cNvSpPr>
                  <a:spLocks/>
                </p:cNvSpPr>
                <p:nvPr/>
              </p:nvSpPr>
              <p:spPr bwMode="auto">
                <a:xfrm>
                  <a:off x="1347" y="2740"/>
                  <a:ext cx="2" cy="0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1 w 6"/>
                    <a:gd name="T5" fmla="*/ 1 h 2"/>
                    <a:gd name="T6" fmla="*/ 6 w 6"/>
                    <a:gd name="T7" fmla="*/ 0 h 2"/>
                    <a:gd name="T8" fmla="*/ 0 w 6"/>
                    <a:gd name="T9" fmla="*/ 2 h 2"/>
                    <a:gd name="T10" fmla="*/ 0 w 6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2"/>
                    <a:gd name="T20" fmla="*/ 6 w 6"/>
                    <a:gd name="T21" fmla="*/ 0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5" name="Freeform 395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0 w 386"/>
                    <a:gd name="T31" fmla="*/ 34 h 161"/>
                    <a:gd name="T32" fmla="*/ 79 w 386"/>
                    <a:gd name="T33" fmla="*/ 25 h 161"/>
                    <a:gd name="T34" fmla="*/ 106 w 386"/>
                    <a:gd name="T35" fmla="*/ 59 h 161"/>
                    <a:gd name="T36" fmla="*/ 105 w 386"/>
                    <a:gd name="T37" fmla="*/ 51 h 161"/>
                    <a:gd name="T38" fmla="*/ 104 w 386"/>
                    <a:gd name="T39" fmla="*/ 31 h 161"/>
                    <a:gd name="T40" fmla="*/ 109 w 386"/>
                    <a:gd name="T41" fmla="*/ 16 h 161"/>
                    <a:gd name="T42" fmla="*/ 126 w 386"/>
                    <a:gd name="T43" fmla="*/ 9 h 161"/>
                    <a:gd name="T44" fmla="*/ 138 w 386"/>
                    <a:gd name="T45" fmla="*/ 18 h 161"/>
                    <a:gd name="T46" fmla="*/ 144 w 386"/>
                    <a:gd name="T47" fmla="*/ 26 h 161"/>
                    <a:gd name="T48" fmla="*/ 149 w 386"/>
                    <a:gd name="T49" fmla="*/ 34 h 161"/>
                    <a:gd name="T50" fmla="*/ 162 w 386"/>
                    <a:gd name="T51" fmla="*/ 29 h 161"/>
                    <a:gd name="T52" fmla="*/ 172 w 386"/>
                    <a:gd name="T53" fmla="*/ 30 h 161"/>
                    <a:gd name="T54" fmla="*/ 171 w 386"/>
                    <a:gd name="T55" fmla="*/ 21 h 161"/>
                    <a:gd name="T56" fmla="*/ 177 w 386"/>
                    <a:gd name="T57" fmla="*/ 9 h 161"/>
                    <a:gd name="T58" fmla="*/ 182 w 386"/>
                    <a:gd name="T59" fmla="*/ 1 h 161"/>
                    <a:gd name="T60" fmla="*/ 195 w 386"/>
                    <a:gd name="T61" fmla="*/ 1 h 161"/>
                    <a:gd name="T62" fmla="*/ 201 w 386"/>
                    <a:gd name="T63" fmla="*/ 9 h 161"/>
                    <a:gd name="T64" fmla="*/ 207 w 386"/>
                    <a:gd name="T65" fmla="*/ 11 h 161"/>
                    <a:gd name="T66" fmla="*/ 232 w 386"/>
                    <a:gd name="T67" fmla="*/ 39 h 161"/>
                    <a:gd name="T68" fmla="*/ 235 w 386"/>
                    <a:gd name="T69" fmla="*/ 57 h 161"/>
                    <a:gd name="T70" fmla="*/ 225 w 386"/>
                    <a:gd name="T71" fmla="*/ 69 h 161"/>
                    <a:gd name="T72" fmla="*/ 214 w 386"/>
                    <a:gd name="T73" fmla="*/ 72 h 161"/>
                    <a:gd name="T74" fmla="*/ 226 w 386"/>
                    <a:gd name="T75" fmla="*/ 75 h 161"/>
                    <a:gd name="T76" fmla="*/ 237 w 386"/>
                    <a:gd name="T77" fmla="*/ 74 h 161"/>
                    <a:gd name="T78" fmla="*/ 277 w 386"/>
                    <a:gd name="T79" fmla="*/ 90 h 161"/>
                    <a:gd name="T80" fmla="*/ 328 w 386"/>
                    <a:gd name="T81" fmla="*/ 123 h 161"/>
                    <a:gd name="T82" fmla="*/ 386 w 386"/>
                    <a:gd name="T83" fmla="*/ 161 h 1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6"/>
                    <a:gd name="T127" fmla="*/ 0 h 161"/>
                    <a:gd name="T128" fmla="*/ 386 w 386"/>
                    <a:gd name="T129" fmla="*/ 161 h 1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6" name="Freeform 396"/>
                <p:cNvSpPr>
                  <a:spLocks/>
                </p:cNvSpPr>
                <p:nvPr/>
              </p:nvSpPr>
              <p:spPr bwMode="auto">
                <a:xfrm>
                  <a:off x="1349" y="2729"/>
                  <a:ext cx="96" cy="40"/>
                </a:xfrm>
                <a:custGeom>
                  <a:avLst/>
                  <a:gdLst>
                    <a:gd name="T0" fmla="*/ 0 w 386"/>
                    <a:gd name="T1" fmla="*/ 160 h 161"/>
                    <a:gd name="T2" fmla="*/ 45 w 386"/>
                    <a:gd name="T3" fmla="*/ 128 h 161"/>
                    <a:gd name="T4" fmla="*/ 60 w 386"/>
                    <a:gd name="T5" fmla="*/ 130 h 161"/>
                    <a:gd name="T6" fmla="*/ 68 w 386"/>
                    <a:gd name="T7" fmla="*/ 126 h 161"/>
                    <a:gd name="T8" fmla="*/ 60 w 386"/>
                    <a:gd name="T9" fmla="*/ 122 h 161"/>
                    <a:gd name="T10" fmla="*/ 70 w 386"/>
                    <a:gd name="T11" fmla="*/ 121 h 161"/>
                    <a:gd name="T12" fmla="*/ 80 w 386"/>
                    <a:gd name="T13" fmla="*/ 116 h 161"/>
                    <a:gd name="T14" fmla="*/ 73 w 386"/>
                    <a:gd name="T15" fmla="*/ 111 h 161"/>
                    <a:gd name="T16" fmla="*/ 79 w 386"/>
                    <a:gd name="T17" fmla="*/ 104 h 161"/>
                    <a:gd name="T18" fmla="*/ 78 w 386"/>
                    <a:gd name="T19" fmla="*/ 102 h 161"/>
                    <a:gd name="T20" fmla="*/ 68 w 386"/>
                    <a:gd name="T21" fmla="*/ 109 h 161"/>
                    <a:gd name="T22" fmla="*/ 61 w 386"/>
                    <a:gd name="T23" fmla="*/ 106 h 161"/>
                    <a:gd name="T24" fmla="*/ 73 w 386"/>
                    <a:gd name="T25" fmla="*/ 92 h 161"/>
                    <a:gd name="T26" fmla="*/ 75 w 386"/>
                    <a:gd name="T27" fmla="*/ 76 h 161"/>
                    <a:gd name="T28" fmla="*/ 63 w 386"/>
                    <a:gd name="T29" fmla="*/ 46 h 161"/>
                    <a:gd name="T30" fmla="*/ 53 w 386"/>
                    <a:gd name="T31" fmla="*/ 36 h 161"/>
                    <a:gd name="T32" fmla="*/ 76 w 386"/>
                    <a:gd name="T33" fmla="*/ 22 h 161"/>
                    <a:gd name="T34" fmla="*/ 105 w 386"/>
                    <a:gd name="T35" fmla="*/ 62 h 161"/>
                    <a:gd name="T36" fmla="*/ 108 w 386"/>
                    <a:gd name="T37" fmla="*/ 54 h 161"/>
                    <a:gd name="T38" fmla="*/ 104 w 386"/>
                    <a:gd name="T39" fmla="*/ 41 h 161"/>
                    <a:gd name="T40" fmla="*/ 105 w 386"/>
                    <a:gd name="T41" fmla="*/ 25 h 161"/>
                    <a:gd name="T42" fmla="*/ 119 w 386"/>
                    <a:gd name="T43" fmla="*/ 10 h 161"/>
                    <a:gd name="T44" fmla="*/ 131 w 386"/>
                    <a:gd name="T45" fmla="*/ 10 h 161"/>
                    <a:gd name="T46" fmla="*/ 142 w 386"/>
                    <a:gd name="T47" fmla="*/ 20 h 161"/>
                    <a:gd name="T48" fmla="*/ 145 w 386"/>
                    <a:gd name="T49" fmla="*/ 32 h 161"/>
                    <a:gd name="T50" fmla="*/ 154 w 386"/>
                    <a:gd name="T51" fmla="*/ 30 h 161"/>
                    <a:gd name="T52" fmla="*/ 171 w 386"/>
                    <a:gd name="T53" fmla="*/ 31 h 161"/>
                    <a:gd name="T54" fmla="*/ 171 w 386"/>
                    <a:gd name="T55" fmla="*/ 24 h 161"/>
                    <a:gd name="T56" fmla="*/ 175 w 386"/>
                    <a:gd name="T57" fmla="*/ 20 h 161"/>
                    <a:gd name="T58" fmla="*/ 179 w 386"/>
                    <a:gd name="T59" fmla="*/ 4 h 161"/>
                    <a:gd name="T60" fmla="*/ 189 w 386"/>
                    <a:gd name="T61" fmla="*/ 0 h 161"/>
                    <a:gd name="T62" fmla="*/ 199 w 386"/>
                    <a:gd name="T63" fmla="*/ 4 h 161"/>
                    <a:gd name="T64" fmla="*/ 201 w 386"/>
                    <a:gd name="T65" fmla="*/ 9 h 161"/>
                    <a:gd name="T66" fmla="*/ 207 w 386"/>
                    <a:gd name="T67" fmla="*/ 11 h 161"/>
                    <a:gd name="T68" fmla="*/ 227 w 386"/>
                    <a:gd name="T69" fmla="*/ 29 h 161"/>
                    <a:gd name="T70" fmla="*/ 235 w 386"/>
                    <a:gd name="T71" fmla="*/ 49 h 161"/>
                    <a:gd name="T72" fmla="*/ 231 w 386"/>
                    <a:gd name="T73" fmla="*/ 64 h 161"/>
                    <a:gd name="T74" fmla="*/ 216 w 386"/>
                    <a:gd name="T75" fmla="*/ 70 h 161"/>
                    <a:gd name="T76" fmla="*/ 220 w 386"/>
                    <a:gd name="T77" fmla="*/ 75 h 161"/>
                    <a:gd name="T78" fmla="*/ 231 w 386"/>
                    <a:gd name="T79" fmla="*/ 74 h 161"/>
                    <a:gd name="T80" fmla="*/ 237 w 386"/>
                    <a:gd name="T81" fmla="*/ 74 h 161"/>
                    <a:gd name="T82" fmla="*/ 277 w 386"/>
                    <a:gd name="T83" fmla="*/ 90 h 161"/>
                    <a:gd name="T84" fmla="*/ 328 w 386"/>
                    <a:gd name="T85" fmla="*/ 123 h 161"/>
                    <a:gd name="T86" fmla="*/ 386 w 386"/>
                    <a:gd name="T87" fmla="*/ 161 h 1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6"/>
                    <a:gd name="T133" fmla="*/ 0 h 161"/>
                    <a:gd name="T134" fmla="*/ 386 w 386"/>
                    <a:gd name="T135" fmla="*/ 161 h 1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6" h="161">
                      <a:moveTo>
                        <a:pt x="386" y="161"/>
                      </a:moveTo>
                      <a:lnTo>
                        <a:pt x="0" y="160"/>
                      </a:lnTo>
                      <a:lnTo>
                        <a:pt x="18" y="146"/>
                      </a:lnTo>
                      <a:lnTo>
                        <a:pt x="45" y="128"/>
                      </a:lnTo>
                      <a:lnTo>
                        <a:pt x="50" y="130"/>
                      </a:lnTo>
                      <a:lnTo>
                        <a:pt x="60" y="130"/>
                      </a:lnTo>
                      <a:lnTo>
                        <a:pt x="66" y="127"/>
                      </a:lnTo>
                      <a:lnTo>
                        <a:pt x="68" y="126"/>
                      </a:lnTo>
                      <a:lnTo>
                        <a:pt x="63" y="125"/>
                      </a:lnTo>
                      <a:lnTo>
                        <a:pt x="60" y="122"/>
                      </a:lnTo>
                      <a:lnTo>
                        <a:pt x="63" y="120"/>
                      </a:lnTo>
                      <a:lnTo>
                        <a:pt x="70" y="121"/>
                      </a:lnTo>
                      <a:lnTo>
                        <a:pt x="76" y="120"/>
                      </a:lnTo>
                      <a:lnTo>
                        <a:pt x="80" y="116"/>
                      </a:lnTo>
                      <a:lnTo>
                        <a:pt x="78" y="112"/>
                      </a:lnTo>
                      <a:lnTo>
                        <a:pt x="73" y="111"/>
                      </a:lnTo>
                      <a:lnTo>
                        <a:pt x="74" y="110"/>
                      </a:lnTo>
                      <a:lnTo>
                        <a:pt x="79" y="104"/>
                      </a:lnTo>
                      <a:lnTo>
                        <a:pt x="84" y="104"/>
                      </a:lnTo>
                      <a:lnTo>
                        <a:pt x="78" y="102"/>
                      </a:lnTo>
                      <a:lnTo>
                        <a:pt x="73" y="105"/>
                      </a:lnTo>
                      <a:lnTo>
                        <a:pt x="68" y="109"/>
                      </a:lnTo>
                      <a:lnTo>
                        <a:pt x="61" y="110"/>
                      </a:lnTo>
                      <a:lnTo>
                        <a:pt x="61" y="106"/>
                      </a:lnTo>
                      <a:lnTo>
                        <a:pt x="69" y="100"/>
                      </a:lnTo>
                      <a:lnTo>
                        <a:pt x="73" y="92"/>
                      </a:lnTo>
                      <a:lnTo>
                        <a:pt x="75" y="85"/>
                      </a:lnTo>
                      <a:lnTo>
                        <a:pt x="75" y="76"/>
                      </a:lnTo>
                      <a:lnTo>
                        <a:pt x="71" y="60"/>
                      </a:lnTo>
                      <a:lnTo>
                        <a:pt x="63" y="46"/>
                      </a:lnTo>
                      <a:lnTo>
                        <a:pt x="53" y="36"/>
                      </a:lnTo>
                      <a:lnTo>
                        <a:pt x="50" y="34"/>
                      </a:lnTo>
                      <a:lnTo>
                        <a:pt x="76" y="22"/>
                      </a:lnTo>
                      <a:lnTo>
                        <a:pt x="79" y="25"/>
                      </a:lnTo>
                      <a:lnTo>
                        <a:pt x="105" y="62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5" y="51"/>
                      </a:lnTo>
                      <a:lnTo>
                        <a:pt x="104" y="41"/>
                      </a:lnTo>
                      <a:lnTo>
                        <a:pt x="104" y="31"/>
                      </a:lnTo>
                      <a:lnTo>
                        <a:pt x="105" y="25"/>
                      </a:lnTo>
                      <a:lnTo>
                        <a:pt x="109" y="16"/>
                      </a:lnTo>
                      <a:lnTo>
                        <a:pt x="119" y="10"/>
                      </a:lnTo>
                      <a:lnTo>
                        <a:pt x="126" y="9"/>
                      </a:lnTo>
                      <a:lnTo>
                        <a:pt x="131" y="10"/>
                      </a:lnTo>
                      <a:lnTo>
                        <a:pt x="138" y="18"/>
                      </a:lnTo>
                      <a:lnTo>
                        <a:pt x="142" y="20"/>
                      </a:lnTo>
                      <a:lnTo>
                        <a:pt x="144" y="26"/>
                      </a:lnTo>
                      <a:lnTo>
                        <a:pt x="145" y="32"/>
                      </a:lnTo>
                      <a:lnTo>
                        <a:pt x="149" y="34"/>
                      </a:lnTo>
                      <a:lnTo>
                        <a:pt x="154" y="30"/>
                      </a:lnTo>
                      <a:lnTo>
                        <a:pt x="162" y="29"/>
                      </a:lnTo>
                      <a:lnTo>
                        <a:pt x="171" y="31"/>
                      </a:lnTo>
                      <a:lnTo>
                        <a:pt x="172" y="30"/>
                      </a:lnTo>
                      <a:lnTo>
                        <a:pt x="171" y="24"/>
                      </a:lnTo>
                      <a:lnTo>
                        <a:pt x="171" y="21"/>
                      </a:lnTo>
                      <a:lnTo>
                        <a:pt x="175" y="20"/>
                      </a:lnTo>
                      <a:lnTo>
                        <a:pt x="177" y="9"/>
                      </a:lnTo>
                      <a:lnTo>
                        <a:pt x="179" y="4"/>
                      </a:lnTo>
                      <a:lnTo>
                        <a:pt x="182" y="1"/>
                      </a:lnTo>
                      <a:lnTo>
                        <a:pt x="189" y="0"/>
                      </a:lnTo>
                      <a:lnTo>
                        <a:pt x="195" y="1"/>
                      </a:lnTo>
                      <a:lnTo>
                        <a:pt x="199" y="4"/>
                      </a:lnTo>
                      <a:lnTo>
                        <a:pt x="201" y="9"/>
                      </a:lnTo>
                      <a:lnTo>
                        <a:pt x="202" y="10"/>
                      </a:lnTo>
                      <a:lnTo>
                        <a:pt x="207" y="11"/>
                      </a:lnTo>
                      <a:lnTo>
                        <a:pt x="227" y="29"/>
                      </a:lnTo>
                      <a:lnTo>
                        <a:pt x="232" y="39"/>
                      </a:lnTo>
                      <a:lnTo>
                        <a:pt x="235" y="49"/>
                      </a:lnTo>
                      <a:lnTo>
                        <a:pt x="235" y="57"/>
                      </a:lnTo>
                      <a:lnTo>
                        <a:pt x="231" y="64"/>
                      </a:lnTo>
                      <a:lnTo>
                        <a:pt x="225" y="69"/>
                      </a:lnTo>
                      <a:lnTo>
                        <a:pt x="216" y="70"/>
                      </a:lnTo>
                      <a:lnTo>
                        <a:pt x="214" y="72"/>
                      </a:lnTo>
                      <a:lnTo>
                        <a:pt x="220" y="75"/>
                      </a:lnTo>
                      <a:lnTo>
                        <a:pt x="226" y="75"/>
                      </a:lnTo>
                      <a:lnTo>
                        <a:pt x="231" y="74"/>
                      </a:lnTo>
                      <a:lnTo>
                        <a:pt x="237" y="74"/>
                      </a:lnTo>
                      <a:lnTo>
                        <a:pt x="257" y="80"/>
                      </a:lnTo>
                      <a:lnTo>
                        <a:pt x="277" y="90"/>
                      </a:lnTo>
                      <a:lnTo>
                        <a:pt x="297" y="104"/>
                      </a:lnTo>
                      <a:lnTo>
                        <a:pt x="328" y="123"/>
                      </a:lnTo>
                      <a:lnTo>
                        <a:pt x="353" y="140"/>
                      </a:lnTo>
                      <a:lnTo>
                        <a:pt x="386" y="1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7" name="Freeform 397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11 h 29"/>
                    <a:gd name="T8" fmla="*/ 6 w 28"/>
                    <a:gd name="T9" fmla="*/ 20 h 29"/>
                    <a:gd name="T10" fmla="*/ 6 w 28"/>
                    <a:gd name="T11" fmla="*/ 24 h 29"/>
                    <a:gd name="T12" fmla="*/ 8 w 28"/>
                    <a:gd name="T13" fmla="*/ 25 h 29"/>
                    <a:gd name="T14" fmla="*/ 12 w 28"/>
                    <a:gd name="T15" fmla="*/ 25 h 29"/>
                    <a:gd name="T16" fmla="*/ 16 w 28"/>
                    <a:gd name="T17" fmla="*/ 25 h 29"/>
                    <a:gd name="T18" fmla="*/ 20 w 28"/>
                    <a:gd name="T19" fmla="*/ 25 h 29"/>
                    <a:gd name="T20" fmla="*/ 25 w 28"/>
                    <a:gd name="T21" fmla="*/ 26 h 29"/>
                    <a:gd name="T22" fmla="*/ 27 w 28"/>
                    <a:gd name="T23" fmla="*/ 27 h 29"/>
                    <a:gd name="T24" fmla="*/ 28 w 28"/>
                    <a:gd name="T25" fmla="*/ 29 h 29"/>
                    <a:gd name="T26" fmla="*/ 0 w 28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29"/>
                    <a:gd name="T44" fmla="*/ 28 w 28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8" name="Freeform 398"/>
                <p:cNvSpPr>
                  <a:spLocks/>
                </p:cNvSpPr>
                <p:nvPr/>
              </p:nvSpPr>
              <p:spPr bwMode="auto">
                <a:xfrm>
                  <a:off x="1400" y="2731"/>
                  <a:ext cx="7" cy="7"/>
                </a:xfrm>
                <a:custGeom>
                  <a:avLst/>
                  <a:gdLst>
                    <a:gd name="T0" fmla="*/ 0 w 28"/>
                    <a:gd name="T1" fmla="*/ 0 h 29"/>
                    <a:gd name="T2" fmla="*/ 2 w 28"/>
                    <a:gd name="T3" fmla="*/ 1 h 29"/>
                    <a:gd name="T4" fmla="*/ 5 w 28"/>
                    <a:gd name="T5" fmla="*/ 3 h 29"/>
                    <a:gd name="T6" fmla="*/ 5 w 28"/>
                    <a:gd name="T7" fmla="*/ 3 h 29"/>
                    <a:gd name="T8" fmla="*/ 5 w 28"/>
                    <a:gd name="T9" fmla="*/ 11 h 29"/>
                    <a:gd name="T10" fmla="*/ 6 w 28"/>
                    <a:gd name="T11" fmla="*/ 20 h 29"/>
                    <a:gd name="T12" fmla="*/ 6 w 28"/>
                    <a:gd name="T13" fmla="*/ 20 h 29"/>
                    <a:gd name="T14" fmla="*/ 6 w 28"/>
                    <a:gd name="T15" fmla="*/ 24 h 29"/>
                    <a:gd name="T16" fmla="*/ 8 w 28"/>
                    <a:gd name="T17" fmla="*/ 25 h 29"/>
                    <a:gd name="T18" fmla="*/ 12 w 28"/>
                    <a:gd name="T19" fmla="*/ 25 h 29"/>
                    <a:gd name="T20" fmla="*/ 16 w 28"/>
                    <a:gd name="T21" fmla="*/ 25 h 29"/>
                    <a:gd name="T22" fmla="*/ 16 w 28"/>
                    <a:gd name="T23" fmla="*/ 25 h 29"/>
                    <a:gd name="T24" fmla="*/ 20 w 28"/>
                    <a:gd name="T25" fmla="*/ 25 h 29"/>
                    <a:gd name="T26" fmla="*/ 25 w 28"/>
                    <a:gd name="T27" fmla="*/ 26 h 29"/>
                    <a:gd name="T28" fmla="*/ 25 w 28"/>
                    <a:gd name="T29" fmla="*/ 26 h 29"/>
                    <a:gd name="T30" fmla="*/ 27 w 28"/>
                    <a:gd name="T31" fmla="*/ 27 h 29"/>
                    <a:gd name="T32" fmla="*/ 28 w 28"/>
                    <a:gd name="T33" fmla="*/ 29 h 29"/>
                    <a:gd name="T34" fmla="*/ 0 w 28"/>
                    <a:gd name="T35" fmla="*/ 0 h 29"/>
                    <a:gd name="T36" fmla="*/ 0 w 28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29"/>
                    <a:gd name="T59" fmla="*/ 28 w 28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2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5" y="11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7" y="27"/>
                      </a:lnTo>
                      <a:lnTo>
                        <a:pt x="28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89" name="Freeform 399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8"/>
                    <a:gd name="T32" fmla="*/ 15 w 15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0" name="Freeform 400"/>
                <p:cNvSpPr>
                  <a:spLocks/>
                </p:cNvSpPr>
                <p:nvPr/>
              </p:nvSpPr>
              <p:spPr bwMode="auto">
                <a:xfrm>
                  <a:off x="1355" y="2748"/>
                  <a:ext cx="4" cy="2"/>
                </a:xfrm>
                <a:custGeom>
                  <a:avLst/>
                  <a:gdLst>
                    <a:gd name="T0" fmla="*/ 15 w 15"/>
                    <a:gd name="T1" fmla="*/ 6 h 8"/>
                    <a:gd name="T2" fmla="*/ 12 w 15"/>
                    <a:gd name="T3" fmla="*/ 8 h 8"/>
                    <a:gd name="T4" fmla="*/ 5 w 15"/>
                    <a:gd name="T5" fmla="*/ 8 h 8"/>
                    <a:gd name="T6" fmla="*/ 0 w 15"/>
                    <a:gd name="T7" fmla="*/ 6 h 8"/>
                    <a:gd name="T8" fmla="*/ 0 w 15"/>
                    <a:gd name="T9" fmla="*/ 2 h 8"/>
                    <a:gd name="T10" fmla="*/ 2 w 15"/>
                    <a:gd name="T11" fmla="*/ 1 h 8"/>
                    <a:gd name="T12" fmla="*/ 9 w 15"/>
                    <a:gd name="T13" fmla="*/ 0 h 8"/>
                    <a:gd name="T14" fmla="*/ 13 w 15"/>
                    <a:gd name="T15" fmla="*/ 0 h 8"/>
                    <a:gd name="T16" fmla="*/ 15 w 15"/>
                    <a:gd name="T17" fmla="*/ 1 h 8"/>
                    <a:gd name="T18" fmla="*/ 15 w 15"/>
                    <a:gd name="T19" fmla="*/ 6 h 8"/>
                    <a:gd name="T20" fmla="*/ 15 w 15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8"/>
                    <a:gd name="T35" fmla="*/ 15 w 15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8">
                      <a:moveTo>
                        <a:pt x="15" y="6"/>
                      </a:moveTo>
                      <a:lnTo>
                        <a:pt x="12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1" name="Freeform 401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2" name="Freeform 402"/>
                <p:cNvSpPr>
                  <a:spLocks/>
                </p:cNvSpPr>
                <p:nvPr/>
              </p:nvSpPr>
              <p:spPr bwMode="auto">
                <a:xfrm>
                  <a:off x="1300" y="2714"/>
                  <a:ext cx="3" cy="1"/>
                </a:xfrm>
                <a:custGeom>
                  <a:avLst/>
                  <a:gdLst>
                    <a:gd name="T0" fmla="*/ 9 w 14"/>
                    <a:gd name="T1" fmla="*/ 3 h 7"/>
                    <a:gd name="T2" fmla="*/ 3 w 14"/>
                    <a:gd name="T3" fmla="*/ 7 h 7"/>
                    <a:gd name="T4" fmla="*/ 0 w 14"/>
                    <a:gd name="T5" fmla="*/ 5 h 7"/>
                    <a:gd name="T6" fmla="*/ 0 w 14"/>
                    <a:gd name="T7" fmla="*/ 3 h 7"/>
                    <a:gd name="T8" fmla="*/ 5 w 14"/>
                    <a:gd name="T9" fmla="*/ 0 h 7"/>
                    <a:gd name="T10" fmla="*/ 13 w 14"/>
                    <a:gd name="T11" fmla="*/ 0 h 7"/>
                    <a:gd name="T12" fmla="*/ 13 w 14"/>
                    <a:gd name="T13" fmla="*/ 0 h 7"/>
                    <a:gd name="T14" fmla="*/ 14 w 14"/>
                    <a:gd name="T15" fmla="*/ 3 h 7"/>
                    <a:gd name="T16" fmla="*/ 9 w 14"/>
                    <a:gd name="T17" fmla="*/ 3 h 7"/>
                    <a:gd name="T18" fmla="*/ 9 w 14"/>
                    <a:gd name="T19" fmla="*/ 3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9" y="3"/>
                      </a:move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3" name="Freeform 403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9"/>
                    <a:gd name="T35" fmla="*/ 13 w 13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4" name="Freeform 404"/>
                <p:cNvSpPr>
                  <a:spLocks/>
                </p:cNvSpPr>
                <p:nvPr/>
              </p:nvSpPr>
              <p:spPr bwMode="auto">
                <a:xfrm>
                  <a:off x="1301" y="2719"/>
                  <a:ext cx="3" cy="2"/>
                </a:xfrm>
                <a:custGeom>
                  <a:avLst/>
                  <a:gdLst>
                    <a:gd name="T0" fmla="*/ 3 w 13"/>
                    <a:gd name="T1" fmla="*/ 9 h 9"/>
                    <a:gd name="T2" fmla="*/ 0 w 13"/>
                    <a:gd name="T3" fmla="*/ 9 h 9"/>
                    <a:gd name="T4" fmla="*/ 0 w 13"/>
                    <a:gd name="T5" fmla="*/ 7 h 9"/>
                    <a:gd name="T6" fmla="*/ 3 w 13"/>
                    <a:gd name="T7" fmla="*/ 3 h 9"/>
                    <a:gd name="T8" fmla="*/ 5 w 13"/>
                    <a:gd name="T9" fmla="*/ 0 h 9"/>
                    <a:gd name="T10" fmla="*/ 9 w 13"/>
                    <a:gd name="T11" fmla="*/ 0 h 9"/>
                    <a:gd name="T12" fmla="*/ 13 w 13"/>
                    <a:gd name="T13" fmla="*/ 0 h 9"/>
                    <a:gd name="T14" fmla="*/ 13 w 13"/>
                    <a:gd name="T15" fmla="*/ 3 h 9"/>
                    <a:gd name="T16" fmla="*/ 10 w 13"/>
                    <a:gd name="T17" fmla="*/ 3 h 9"/>
                    <a:gd name="T18" fmla="*/ 5 w 13"/>
                    <a:gd name="T19" fmla="*/ 5 h 9"/>
                    <a:gd name="T20" fmla="*/ 3 w 13"/>
                    <a:gd name="T21" fmla="*/ 9 h 9"/>
                    <a:gd name="T22" fmla="*/ 3 w 13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9"/>
                    <a:gd name="T38" fmla="*/ 13 w 13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9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5" name="Freeform 405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6" name="Freeform 406"/>
                <p:cNvSpPr>
                  <a:spLocks/>
                </p:cNvSpPr>
                <p:nvPr/>
              </p:nvSpPr>
              <p:spPr bwMode="auto">
                <a:xfrm>
                  <a:off x="1363" y="2749"/>
                  <a:ext cx="1" cy="2"/>
                </a:xfrm>
                <a:custGeom>
                  <a:avLst/>
                  <a:gdLst>
                    <a:gd name="T0" fmla="*/ 1 w 6"/>
                    <a:gd name="T1" fmla="*/ 5 h 8"/>
                    <a:gd name="T2" fmla="*/ 0 w 6"/>
                    <a:gd name="T3" fmla="*/ 1 h 8"/>
                    <a:gd name="T4" fmla="*/ 4 w 6"/>
                    <a:gd name="T5" fmla="*/ 0 h 8"/>
                    <a:gd name="T6" fmla="*/ 6 w 6"/>
                    <a:gd name="T7" fmla="*/ 1 h 8"/>
                    <a:gd name="T8" fmla="*/ 6 w 6"/>
                    <a:gd name="T9" fmla="*/ 4 h 8"/>
                    <a:gd name="T10" fmla="*/ 6 w 6"/>
                    <a:gd name="T11" fmla="*/ 6 h 8"/>
                    <a:gd name="T12" fmla="*/ 5 w 6"/>
                    <a:gd name="T13" fmla="*/ 8 h 8"/>
                    <a:gd name="T14" fmla="*/ 4 w 6"/>
                    <a:gd name="T15" fmla="*/ 8 h 8"/>
                    <a:gd name="T16" fmla="*/ 1 w 6"/>
                    <a:gd name="T17" fmla="*/ 5 h 8"/>
                    <a:gd name="T18" fmla="*/ 1 w 6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8"/>
                    <a:gd name="T32" fmla="*/ 6 w 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8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7" name="Freeform 407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5"/>
                    <a:gd name="T23" fmla="*/ 10 w 10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8" name="Freeform 408"/>
                <p:cNvSpPr>
                  <a:spLocks/>
                </p:cNvSpPr>
                <p:nvPr/>
              </p:nvSpPr>
              <p:spPr bwMode="auto">
                <a:xfrm>
                  <a:off x="1350" y="2759"/>
                  <a:ext cx="2" cy="1"/>
                </a:xfrm>
                <a:custGeom>
                  <a:avLst/>
                  <a:gdLst>
                    <a:gd name="T0" fmla="*/ 5 w 10"/>
                    <a:gd name="T1" fmla="*/ 4 h 5"/>
                    <a:gd name="T2" fmla="*/ 0 w 10"/>
                    <a:gd name="T3" fmla="*/ 3 h 5"/>
                    <a:gd name="T4" fmla="*/ 4 w 10"/>
                    <a:gd name="T5" fmla="*/ 0 h 5"/>
                    <a:gd name="T6" fmla="*/ 9 w 10"/>
                    <a:gd name="T7" fmla="*/ 1 h 5"/>
                    <a:gd name="T8" fmla="*/ 10 w 10"/>
                    <a:gd name="T9" fmla="*/ 3 h 5"/>
                    <a:gd name="T10" fmla="*/ 10 w 10"/>
                    <a:gd name="T11" fmla="*/ 5 h 5"/>
                    <a:gd name="T12" fmla="*/ 5 w 10"/>
                    <a:gd name="T13" fmla="*/ 4 h 5"/>
                    <a:gd name="T14" fmla="*/ 5 w 10"/>
                    <a:gd name="T15" fmla="*/ 4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5"/>
                    <a:gd name="T26" fmla="*/ 10 w 10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5">
                      <a:moveTo>
                        <a:pt x="5" y="4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599" name="Freeform 409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2C5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0" name="Freeform 410"/>
                <p:cNvSpPr>
                  <a:spLocks/>
                </p:cNvSpPr>
                <p:nvPr/>
              </p:nvSpPr>
              <p:spPr bwMode="auto">
                <a:xfrm>
                  <a:off x="1357" y="2749"/>
                  <a:ext cx="2" cy="1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1 h 4"/>
                    <a:gd name="T4" fmla="*/ 3 w 7"/>
                    <a:gd name="T5" fmla="*/ 4 h 4"/>
                    <a:gd name="T6" fmla="*/ 7 w 7"/>
                    <a:gd name="T7" fmla="*/ 1 h 4"/>
                    <a:gd name="T8" fmla="*/ 6 w 7"/>
                    <a:gd name="T9" fmla="*/ 0 h 4"/>
                    <a:gd name="T10" fmla="*/ 3 w 7"/>
                    <a:gd name="T11" fmla="*/ 0 h 4"/>
                    <a:gd name="T12" fmla="*/ 1 w 7"/>
                    <a:gd name="T13" fmla="*/ 0 h 4"/>
                    <a:gd name="T14" fmla="*/ 1 w 7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4"/>
                    <a:gd name="T26" fmla="*/ 7 w 7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4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1" name="Freeform 411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2" name="Freeform 412"/>
                <p:cNvSpPr>
                  <a:spLocks/>
                </p:cNvSpPr>
                <p:nvPr/>
              </p:nvSpPr>
              <p:spPr bwMode="auto">
                <a:xfrm>
                  <a:off x="1248" y="2747"/>
                  <a:ext cx="3" cy="1"/>
                </a:xfrm>
                <a:custGeom>
                  <a:avLst/>
                  <a:gdLst>
                    <a:gd name="T0" fmla="*/ 13 w 13"/>
                    <a:gd name="T1" fmla="*/ 0 h 4"/>
                    <a:gd name="T2" fmla="*/ 6 w 13"/>
                    <a:gd name="T3" fmla="*/ 3 h 4"/>
                    <a:gd name="T4" fmla="*/ 0 w 13"/>
                    <a:gd name="T5" fmla="*/ 4 h 4"/>
                    <a:gd name="T6" fmla="*/ 0 w 13"/>
                    <a:gd name="T7" fmla="*/ 2 h 4"/>
                    <a:gd name="T8" fmla="*/ 4 w 13"/>
                    <a:gd name="T9" fmla="*/ 0 h 4"/>
                    <a:gd name="T10" fmla="*/ 6 w 13"/>
                    <a:gd name="T11" fmla="*/ 0 h 4"/>
                    <a:gd name="T12" fmla="*/ 13 w 13"/>
                    <a:gd name="T13" fmla="*/ 0 h 4"/>
                    <a:gd name="T14" fmla="*/ 13 w 13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3" name="Freeform 413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6 w 60"/>
                    <a:gd name="T37" fmla="*/ 14 h 39"/>
                    <a:gd name="T38" fmla="*/ 12 w 60"/>
                    <a:gd name="T39" fmla="*/ 14 h 39"/>
                    <a:gd name="T40" fmla="*/ 15 w 60"/>
                    <a:gd name="T41" fmla="*/ 9 h 39"/>
                    <a:gd name="T42" fmla="*/ 19 w 60"/>
                    <a:gd name="T43" fmla="*/ 2 h 39"/>
                    <a:gd name="T44" fmla="*/ 26 w 60"/>
                    <a:gd name="T45" fmla="*/ 2 h 39"/>
                    <a:gd name="T46" fmla="*/ 34 w 60"/>
                    <a:gd name="T47" fmla="*/ 13 h 39"/>
                    <a:gd name="T48" fmla="*/ 38 w 60"/>
                    <a:gd name="T49" fmla="*/ 12 h 39"/>
                    <a:gd name="T50" fmla="*/ 41 w 60"/>
                    <a:gd name="T51" fmla="*/ 5 h 39"/>
                    <a:gd name="T52" fmla="*/ 45 w 60"/>
                    <a:gd name="T53" fmla="*/ 9 h 39"/>
                    <a:gd name="T54" fmla="*/ 47 w 60"/>
                    <a:gd name="T55" fmla="*/ 15 h 39"/>
                    <a:gd name="T56" fmla="*/ 55 w 60"/>
                    <a:gd name="T57" fmla="*/ 10 h 39"/>
                    <a:gd name="T58" fmla="*/ 60 w 60"/>
                    <a:gd name="T59" fmla="*/ 14 h 39"/>
                    <a:gd name="T60" fmla="*/ 56 w 60"/>
                    <a:gd name="T61" fmla="*/ 20 h 39"/>
                    <a:gd name="T62" fmla="*/ 55 w 60"/>
                    <a:gd name="T63" fmla="*/ 18 h 39"/>
                    <a:gd name="T64" fmla="*/ 57 w 60"/>
                    <a:gd name="T65" fmla="*/ 15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39"/>
                    <a:gd name="T101" fmla="*/ 60 w 60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4" name="Freeform 414"/>
                <p:cNvSpPr>
                  <a:spLocks/>
                </p:cNvSpPr>
                <p:nvPr/>
              </p:nvSpPr>
              <p:spPr bwMode="auto">
                <a:xfrm>
                  <a:off x="1232" y="2743"/>
                  <a:ext cx="15" cy="10"/>
                </a:xfrm>
                <a:custGeom>
                  <a:avLst/>
                  <a:gdLst>
                    <a:gd name="T0" fmla="*/ 57 w 60"/>
                    <a:gd name="T1" fmla="*/ 14 h 39"/>
                    <a:gd name="T2" fmla="*/ 50 w 60"/>
                    <a:gd name="T3" fmla="*/ 18 h 39"/>
                    <a:gd name="T4" fmla="*/ 45 w 60"/>
                    <a:gd name="T5" fmla="*/ 23 h 39"/>
                    <a:gd name="T6" fmla="*/ 36 w 60"/>
                    <a:gd name="T7" fmla="*/ 15 h 39"/>
                    <a:gd name="T8" fmla="*/ 36 w 60"/>
                    <a:gd name="T9" fmla="*/ 20 h 39"/>
                    <a:gd name="T10" fmla="*/ 32 w 60"/>
                    <a:gd name="T11" fmla="*/ 18 h 39"/>
                    <a:gd name="T12" fmla="*/ 26 w 60"/>
                    <a:gd name="T13" fmla="*/ 4 h 39"/>
                    <a:gd name="T14" fmla="*/ 19 w 60"/>
                    <a:gd name="T15" fmla="*/ 7 h 39"/>
                    <a:gd name="T16" fmla="*/ 22 w 60"/>
                    <a:gd name="T17" fmla="*/ 19 h 39"/>
                    <a:gd name="T18" fmla="*/ 19 w 60"/>
                    <a:gd name="T19" fmla="*/ 22 h 39"/>
                    <a:gd name="T20" fmla="*/ 10 w 60"/>
                    <a:gd name="T21" fmla="*/ 17 h 39"/>
                    <a:gd name="T22" fmla="*/ 9 w 60"/>
                    <a:gd name="T23" fmla="*/ 22 h 39"/>
                    <a:gd name="T24" fmla="*/ 12 w 60"/>
                    <a:gd name="T25" fmla="*/ 30 h 39"/>
                    <a:gd name="T26" fmla="*/ 2 w 60"/>
                    <a:gd name="T27" fmla="*/ 33 h 39"/>
                    <a:gd name="T28" fmla="*/ 4 w 60"/>
                    <a:gd name="T29" fmla="*/ 39 h 39"/>
                    <a:gd name="T30" fmla="*/ 0 w 60"/>
                    <a:gd name="T31" fmla="*/ 33 h 39"/>
                    <a:gd name="T32" fmla="*/ 2 w 60"/>
                    <a:gd name="T33" fmla="*/ 27 h 39"/>
                    <a:gd name="T34" fmla="*/ 6 w 60"/>
                    <a:gd name="T35" fmla="*/ 24 h 39"/>
                    <a:gd name="T36" fmla="*/ 5 w 60"/>
                    <a:gd name="T37" fmla="*/ 17 h 39"/>
                    <a:gd name="T38" fmla="*/ 9 w 60"/>
                    <a:gd name="T39" fmla="*/ 14 h 39"/>
                    <a:gd name="T40" fmla="*/ 17 w 60"/>
                    <a:gd name="T41" fmla="*/ 14 h 39"/>
                    <a:gd name="T42" fmla="*/ 16 w 60"/>
                    <a:gd name="T43" fmla="*/ 5 h 39"/>
                    <a:gd name="T44" fmla="*/ 22 w 60"/>
                    <a:gd name="T45" fmla="*/ 0 h 39"/>
                    <a:gd name="T46" fmla="*/ 29 w 60"/>
                    <a:gd name="T47" fmla="*/ 5 h 39"/>
                    <a:gd name="T48" fmla="*/ 36 w 60"/>
                    <a:gd name="T49" fmla="*/ 14 h 39"/>
                    <a:gd name="T50" fmla="*/ 40 w 60"/>
                    <a:gd name="T51" fmla="*/ 7 h 39"/>
                    <a:gd name="T52" fmla="*/ 45 w 60"/>
                    <a:gd name="T53" fmla="*/ 5 h 39"/>
                    <a:gd name="T54" fmla="*/ 45 w 60"/>
                    <a:gd name="T55" fmla="*/ 13 h 39"/>
                    <a:gd name="T56" fmla="*/ 50 w 60"/>
                    <a:gd name="T57" fmla="*/ 13 h 39"/>
                    <a:gd name="T58" fmla="*/ 58 w 60"/>
                    <a:gd name="T59" fmla="*/ 10 h 39"/>
                    <a:gd name="T60" fmla="*/ 60 w 60"/>
                    <a:gd name="T61" fmla="*/ 18 h 39"/>
                    <a:gd name="T62" fmla="*/ 55 w 60"/>
                    <a:gd name="T63" fmla="*/ 20 h 39"/>
                    <a:gd name="T64" fmla="*/ 57 w 60"/>
                    <a:gd name="T65" fmla="*/ 15 h 39"/>
                    <a:gd name="T66" fmla="*/ 57 w 60"/>
                    <a:gd name="T67" fmla="*/ 15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9"/>
                    <a:gd name="T104" fmla="*/ 60 w 60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9">
                      <a:moveTo>
                        <a:pt x="57" y="15"/>
                      </a:moveTo>
                      <a:lnTo>
                        <a:pt x="57" y="14"/>
                      </a:lnTo>
                      <a:lnTo>
                        <a:pt x="55" y="14"/>
                      </a:lnTo>
                      <a:lnTo>
                        <a:pt x="50" y="18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2" y="23"/>
                      </a:lnTo>
                      <a:lnTo>
                        <a:pt x="36" y="15"/>
                      </a:lnTo>
                      <a:lnTo>
                        <a:pt x="35" y="17"/>
                      </a:lnTo>
                      <a:lnTo>
                        <a:pt x="36" y="20"/>
                      </a:lnTo>
                      <a:lnTo>
                        <a:pt x="36" y="22"/>
                      </a:lnTo>
                      <a:lnTo>
                        <a:pt x="32" y="18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22" y="19"/>
                      </a:lnTo>
                      <a:lnTo>
                        <a:pt x="24" y="23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9" y="22"/>
                      </a:lnTo>
                      <a:lnTo>
                        <a:pt x="15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3"/>
                      </a:lnTo>
                      <a:lnTo>
                        <a:pt x="5" y="35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17"/>
                      </a:lnTo>
                      <a:lnTo>
                        <a:pt x="6" y="14"/>
                      </a:ln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6" y="5"/>
                      </a:lnTo>
                      <a:lnTo>
                        <a:pt x="19" y="2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5"/>
                      </a:lnTo>
                      <a:lnTo>
                        <a:pt x="34" y="13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4"/>
                      </a:lnTo>
                      <a:lnTo>
                        <a:pt x="60" y="18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5" y="18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5" name="Freeform 415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29 w 261"/>
                    <a:gd name="T91" fmla="*/ 11 h 87"/>
                    <a:gd name="T92" fmla="*/ 26 w 261"/>
                    <a:gd name="T93" fmla="*/ 6 h 87"/>
                    <a:gd name="T94" fmla="*/ 24 w 261"/>
                    <a:gd name="T95" fmla="*/ 6 h 87"/>
                    <a:gd name="T96" fmla="*/ 14 w 261"/>
                    <a:gd name="T97" fmla="*/ 10 h 87"/>
                    <a:gd name="T98" fmla="*/ 8 w 261"/>
                    <a:gd name="T99" fmla="*/ 10 h 87"/>
                    <a:gd name="T100" fmla="*/ 0 w 261"/>
                    <a:gd name="T101" fmla="*/ 7 h 87"/>
                    <a:gd name="T102" fmla="*/ 10 w 261"/>
                    <a:gd name="T103" fmla="*/ 30 h 87"/>
                    <a:gd name="T104" fmla="*/ 23 w 261"/>
                    <a:gd name="T105" fmla="*/ 52 h 87"/>
                    <a:gd name="T106" fmla="*/ 40 w 261"/>
                    <a:gd name="T107" fmla="*/ 76 h 87"/>
                    <a:gd name="T108" fmla="*/ 50 w 261"/>
                    <a:gd name="T109" fmla="*/ 86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61"/>
                    <a:gd name="T166" fmla="*/ 0 h 87"/>
                    <a:gd name="T167" fmla="*/ 261 w 261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6" name="Freeform 416"/>
                <p:cNvSpPr>
                  <a:spLocks/>
                </p:cNvSpPr>
                <p:nvPr/>
              </p:nvSpPr>
              <p:spPr bwMode="auto">
                <a:xfrm>
                  <a:off x="1378" y="2747"/>
                  <a:ext cx="65" cy="22"/>
                </a:xfrm>
                <a:custGeom>
                  <a:avLst/>
                  <a:gdLst>
                    <a:gd name="T0" fmla="*/ 50 w 261"/>
                    <a:gd name="T1" fmla="*/ 86 h 87"/>
                    <a:gd name="T2" fmla="*/ 261 w 261"/>
                    <a:gd name="T3" fmla="*/ 87 h 87"/>
                    <a:gd name="T4" fmla="*/ 247 w 261"/>
                    <a:gd name="T5" fmla="*/ 79 h 87"/>
                    <a:gd name="T6" fmla="*/ 216 w 261"/>
                    <a:gd name="T7" fmla="*/ 59 h 87"/>
                    <a:gd name="T8" fmla="*/ 186 w 261"/>
                    <a:gd name="T9" fmla="*/ 37 h 87"/>
                    <a:gd name="T10" fmla="*/ 166 w 261"/>
                    <a:gd name="T11" fmla="*/ 23 h 87"/>
                    <a:gd name="T12" fmla="*/ 143 w 261"/>
                    <a:gd name="T13" fmla="*/ 11 h 87"/>
                    <a:gd name="T14" fmla="*/ 135 w 261"/>
                    <a:gd name="T15" fmla="*/ 7 h 87"/>
                    <a:gd name="T16" fmla="*/ 125 w 261"/>
                    <a:gd name="T17" fmla="*/ 5 h 87"/>
                    <a:gd name="T18" fmla="*/ 116 w 261"/>
                    <a:gd name="T19" fmla="*/ 3 h 87"/>
                    <a:gd name="T20" fmla="*/ 104 w 261"/>
                    <a:gd name="T21" fmla="*/ 3 h 87"/>
                    <a:gd name="T22" fmla="*/ 99 w 261"/>
                    <a:gd name="T23" fmla="*/ 3 h 87"/>
                    <a:gd name="T24" fmla="*/ 97 w 261"/>
                    <a:gd name="T25" fmla="*/ 7 h 87"/>
                    <a:gd name="T26" fmla="*/ 99 w 261"/>
                    <a:gd name="T27" fmla="*/ 10 h 87"/>
                    <a:gd name="T28" fmla="*/ 100 w 261"/>
                    <a:gd name="T29" fmla="*/ 12 h 87"/>
                    <a:gd name="T30" fmla="*/ 107 w 261"/>
                    <a:gd name="T31" fmla="*/ 10 h 87"/>
                    <a:gd name="T32" fmla="*/ 105 w 261"/>
                    <a:gd name="T33" fmla="*/ 15 h 87"/>
                    <a:gd name="T34" fmla="*/ 112 w 261"/>
                    <a:gd name="T35" fmla="*/ 15 h 87"/>
                    <a:gd name="T36" fmla="*/ 107 w 261"/>
                    <a:gd name="T37" fmla="*/ 17 h 87"/>
                    <a:gd name="T38" fmla="*/ 104 w 261"/>
                    <a:gd name="T39" fmla="*/ 20 h 87"/>
                    <a:gd name="T40" fmla="*/ 102 w 261"/>
                    <a:gd name="T41" fmla="*/ 17 h 87"/>
                    <a:gd name="T42" fmla="*/ 97 w 261"/>
                    <a:gd name="T43" fmla="*/ 12 h 87"/>
                    <a:gd name="T44" fmla="*/ 94 w 261"/>
                    <a:gd name="T45" fmla="*/ 15 h 87"/>
                    <a:gd name="T46" fmla="*/ 90 w 261"/>
                    <a:gd name="T47" fmla="*/ 16 h 87"/>
                    <a:gd name="T48" fmla="*/ 84 w 261"/>
                    <a:gd name="T49" fmla="*/ 15 h 87"/>
                    <a:gd name="T50" fmla="*/ 80 w 261"/>
                    <a:gd name="T51" fmla="*/ 11 h 87"/>
                    <a:gd name="T52" fmla="*/ 77 w 261"/>
                    <a:gd name="T53" fmla="*/ 0 h 87"/>
                    <a:gd name="T54" fmla="*/ 74 w 261"/>
                    <a:gd name="T55" fmla="*/ 2 h 87"/>
                    <a:gd name="T56" fmla="*/ 66 w 261"/>
                    <a:gd name="T57" fmla="*/ 3 h 87"/>
                    <a:gd name="T58" fmla="*/ 64 w 261"/>
                    <a:gd name="T59" fmla="*/ 5 h 87"/>
                    <a:gd name="T60" fmla="*/ 64 w 261"/>
                    <a:gd name="T61" fmla="*/ 10 h 87"/>
                    <a:gd name="T62" fmla="*/ 66 w 261"/>
                    <a:gd name="T63" fmla="*/ 13 h 87"/>
                    <a:gd name="T64" fmla="*/ 69 w 261"/>
                    <a:gd name="T65" fmla="*/ 13 h 87"/>
                    <a:gd name="T66" fmla="*/ 70 w 261"/>
                    <a:gd name="T67" fmla="*/ 13 h 87"/>
                    <a:gd name="T68" fmla="*/ 70 w 261"/>
                    <a:gd name="T69" fmla="*/ 17 h 87"/>
                    <a:gd name="T70" fmla="*/ 67 w 261"/>
                    <a:gd name="T71" fmla="*/ 17 h 87"/>
                    <a:gd name="T72" fmla="*/ 64 w 261"/>
                    <a:gd name="T73" fmla="*/ 18 h 87"/>
                    <a:gd name="T74" fmla="*/ 56 w 261"/>
                    <a:gd name="T75" fmla="*/ 18 h 87"/>
                    <a:gd name="T76" fmla="*/ 51 w 261"/>
                    <a:gd name="T77" fmla="*/ 16 h 87"/>
                    <a:gd name="T78" fmla="*/ 47 w 261"/>
                    <a:gd name="T79" fmla="*/ 11 h 87"/>
                    <a:gd name="T80" fmla="*/ 40 w 261"/>
                    <a:gd name="T81" fmla="*/ 15 h 87"/>
                    <a:gd name="T82" fmla="*/ 32 w 261"/>
                    <a:gd name="T83" fmla="*/ 20 h 87"/>
                    <a:gd name="T84" fmla="*/ 23 w 261"/>
                    <a:gd name="T85" fmla="*/ 20 h 87"/>
                    <a:gd name="T86" fmla="*/ 29 w 261"/>
                    <a:gd name="T87" fmla="*/ 15 h 87"/>
                    <a:gd name="T88" fmla="*/ 30 w 261"/>
                    <a:gd name="T89" fmla="*/ 13 h 87"/>
                    <a:gd name="T90" fmla="*/ 30 w 261"/>
                    <a:gd name="T91" fmla="*/ 13 h 87"/>
                    <a:gd name="T92" fmla="*/ 29 w 261"/>
                    <a:gd name="T93" fmla="*/ 11 h 87"/>
                    <a:gd name="T94" fmla="*/ 26 w 261"/>
                    <a:gd name="T95" fmla="*/ 6 h 87"/>
                    <a:gd name="T96" fmla="*/ 24 w 261"/>
                    <a:gd name="T97" fmla="*/ 6 h 87"/>
                    <a:gd name="T98" fmla="*/ 14 w 261"/>
                    <a:gd name="T99" fmla="*/ 10 h 87"/>
                    <a:gd name="T100" fmla="*/ 8 w 261"/>
                    <a:gd name="T101" fmla="*/ 10 h 87"/>
                    <a:gd name="T102" fmla="*/ 0 w 261"/>
                    <a:gd name="T103" fmla="*/ 7 h 87"/>
                    <a:gd name="T104" fmla="*/ 10 w 261"/>
                    <a:gd name="T105" fmla="*/ 30 h 87"/>
                    <a:gd name="T106" fmla="*/ 23 w 261"/>
                    <a:gd name="T107" fmla="*/ 52 h 87"/>
                    <a:gd name="T108" fmla="*/ 40 w 261"/>
                    <a:gd name="T109" fmla="*/ 76 h 87"/>
                    <a:gd name="T110" fmla="*/ 50 w 261"/>
                    <a:gd name="T111" fmla="*/ 86 h 8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1"/>
                    <a:gd name="T169" fmla="*/ 0 h 87"/>
                    <a:gd name="T170" fmla="*/ 261 w 261"/>
                    <a:gd name="T171" fmla="*/ 87 h 8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1" h="87">
                      <a:moveTo>
                        <a:pt x="50" y="86"/>
                      </a:moveTo>
                      <a:lnTo>
                        <a:pt x="261" y="87"/>
                      </a:lnTo>
                      <a:lnTo>
                        <a:pt x="247" y="79"/>
                      </a:lnTo>
                      <a:lnTo>
                        <a:pt x="216" y="59"/>
                      </a:lnTo>
                      <a:lnTo>
                        <a:pt x="186" y="37"/>
                      </a:lnTo>
                      <a:lnTo>
                        <a:pt x="166" y="23"/>
                      </a:lnTo>
                      <a:lnTo>
                        <a:pt x="143" y="11"/>
                      </a:lnTo>
                      <a:lnTo>
                        <a:pt x="135" y="7"/>
                      </a:lnTo>
                      <a:lnTo>
                        <a:pt x="125" y="5"/>
                      </a:lnTo>
                      <a:lnTo>
                        <a:pt x="116" y="3"/>
                      </a:lnTo>
                      <a:lnTo>
                        <a:pt x="104" y="3"/>
                      </a:lnTo>
                      <a:lnTo>
                        <a:pt x="99" y="3"/>
                      </a:lnTo>
                      <a:lnTo>
                        <a:pt x="97" y="7"/>
                      </a:lnTo>
                      <a:lnTo>
                        <a:pt x="99" y="10"/>
                      </a:lnTo>
                      <a:lnTo>
                        <a:pt x="100" y="12"/>
                      </a:lnTo>
                      <a:lnTo>
                        <a:pt x="107" y="10"/>
                      </a:lnTo>
                      <a:lnTo>
                        <a:pt x="105" y="15"/>
                      </a:lnTo>
                      <a:lnTo>
                        <a:pt x="112" y="15"/>
                      </a:lnTo>
                      <a:lnTo>
                        <a:pt x="107" y="17"/>
                      </a:lnTo>
                      <a:lnTo>
                        <a:pt x="104" y="20"/>
                      </a:lnTo>
                      <a:lnTo>
                        <a:pt x="102" y="17"/>
                      </a:lnTo>
                      <a:lnTo>
                        <a:pt x="97" y="12"/>
                      </a:lnTo>
                      <a:lnTo>
                        <a:pt x="94" y="15"/>
                      </a:lnTo>
                      <a:lnTo>
                        <a:pt x="90" y="16"/>
                      </a:lnTo>
                      <a:lnTo>
                        <a:pt x="84" y="15"/>
                      </a:lnTo>
                      <a:lnTo>
                        <a:pt x="80" y="11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7"/>
                      </a:lnTo>
                      <a:lnTo>
                        <a:pt x="67" y="17"/>
                      </a:lnTo>
                      <a:lnTo>
                        <a:pt x="64" y="18"/>
                      </a:lnTo>
                      <a:lnTo>
                        <a:pt x="56" y="18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3" y="20"/>
                      </a:lnTo>
                      <a:lnTo>
                        <a:pt x="29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0" y="7"/>
                      </a:lnTo>
                      <a:lnTo>
                        <a:pt x="10" y="30"/>
                      </a:lnTo>
                      <a:lnTo>
                        <a:pt x="23" y="52"/>
                      </a:lnTo>
                      <a:lnTo>
                        <a:pt x="40" y="76"/>
                      </a:lnTo>
                      <a:lnTo>
                        <a:pt x="50" y="8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7" name="Freeform 417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3"/>
                    <a:gd name="T47" fmla="*/ 17 w 17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8" name="Freeform 418"/>
                <p:cNvSpPr>
                  <a:spLocks/>
                </p:cNvSpPr>
                <p:nvPr/>
              </p:nvSpPr>
              <p:spPr bwMode="auto">
                <a:xfrm>
                  <a:off x="1397" y="2745"/>
                  <a:ext cx="5" cy="6"/>
                </a:xfrm>
                <a:custGeom>
                  <a:avLst/>
                  <a:gdLst>
                    <a:gd name="T0" fmla="*/ 7 w 17"/>
                    <a:gd name="T1" fmla="*/ 21 h 23"/>
                    <a:gd name="T2" fmla="*/ 9 w 17"/>
                    <a:gd name="T3" fmla="*/ 23 h 23"/>
                    <a:gd name="T4" fmla="*/ 12 w 17"/>
                    <a:gd name="T5" fmla="*/ 18 h 23"/>
                    <a:gd name="T6" fmla="*/ 15 w 17"/>
                    <a:gd name="T7" fmla="*/ 13 h 23"/>
                    <a:gd name="T8" fmla="*/ 17 w 17"/>
                    <a:gd name="T9" fmla="*/ 1 h 23"/>
                    <a:gd name="T10" fmla="*/ 15 w 17"/>
                    <a:gd name="T11" fmla="*/ 0 h 23"/>
                    <a:gd name="T12" fmla="*/ 12 w 17"/>
                    <a:gd name="T13" fmla="*/ 5 h 23"/>
                    <a:gd name="T14" fmla="*/ 9 w 17"/>
                    <a:gd name="T15" fmla="*/ 10 h 23"/>
                    <a:gd name="T16" fmla="*/ 6 w 17"/>
                    <a:gd name="T17" fmla="*/ 10 h 23"/>
                    <a:gd name="T18" fmla="*/ 5 w 17"/>
                    <a:gd name="T19" fmla="*/ 4 h 23"/>
                    <a:gd name="T20" fmla="*/ 2 w 17"/>
                    <a:gd name="T21" fmla="*/ 6 h 23"/>
                    <a:gd name="T22" fmla="*/ 0 w 17"/>
                    <a:gd name="T23" fmla="*/ 8 h 23"/>
                    <a:gd name="T24" fmla="*/ 1 w 17"/>
                    <a:gd name="T25" fmla="*/ 13 h 23"/>
                    <a:gd name="T26" fmla="*/ 4 w 17"/>
                    <a:gd name="T27" fmla="*/ 19 h 23"/>
                    <a:gd name="T28" fmla="*/ 7 w 17"/>
                    <a:gd name="T29" fmla="*/ 21 h 23"/>
                    <a:gd name="T30" fmla="*/ 7 w 17"/>
                    <a:gd name="T31" fmla="*/ 21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23"/>
                    <a:gd name="T50" fmla="*/ 17 w 17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23">
                      <a:moveTo>
                        <a:pt x="7" y="21"/>
                      </a:moveTo>
                      <a:lnTo>
                        <a:pt x="9" y="23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4" y="19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09" name="Freeform 419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"/>
                    <a:gd name="T133" fmla="*/ 0 h 65"/>
                    <a:gd name="T134" fmla="*/ 58 w 58"/>
                    <a:gd name="T135" fmla="*/ 65 h 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0" name="Freeform 420"/>
                <p:cNvSpPr>
                  <a:spLocks/>
                </p:cNvSpPr>
                <p:nvPr/>
              </p:nvSpPr>
              <p:spPr bwMode="auto">
                <a:xfrm>
                  <a:off x="1392" y="2729"/>
                  <a:ext cx="15" cy="17"/>
                </a:xfrm>
                <a:custGeom>
                  <a:avLst/>
                  <a:gdLst>
                    <a:gd name="T0" fmla="*/ 58 w 58"/>
                    <a:gd name="T1" fmla="*/ 48 h 65"/>
                    <a:gd name="T2" fmla="*/ 55 w 58"/>
                    <a:gd name="T3" fmla="*/ 41 h 65"/>
                    <a:gd name="T4" fmla="*/ 55 w 58"/>
                    <a:gd name="T5" fmla="*/ 36 h 65"/>
                    <a:gd name="T6" fmla="*/ 52 w 58"/>
                    <a:gd name="T7" fmla="*/ 35 h 65"/>
                    <a:gd name="T8" fmla="*/ 47 w 58"/>
                    <a:gd name="T9" fmla="*/ 37 h 65"/>
                    <a:gd name="T10" fmla="*/ 45 w 58"/>
                    <a:gd name="T11" fmla="*/ 33 h 65"/>
                    <a:gd name="T12" fmla="*/ 31 w 58"/>
                    <a:gd name="T13" fmla="*/ 38 h 65"/>
                    <a:gd name="T14" fmla="*/ 28 w 58"/>
                    <a:gd name="T15" fmla="*/ 38 h 65"/>
                    <a:gd name="T16" fmla="*/ 32 w 58"/>
                    <a:gd name="T17" fmla="*/ 33 h 65"/>
                    <a:gd name="T18" fmla="*/ 33 w 58"/>
                    <a:gd name="T19" fmla="*/ 30 h 65"/>
                    <a:gd name="T20" fmla="*/ 31 w 58"/>
                    <a:gd name="T21" fmla="*/ 27 h 65"/>
                    <a:gd name="T22" fmla="*/ 32 w 58"/>
                    <a:gd name="T23" fmla="*/ 20 h 65"/>
                    <a:gd name="T24" fmla="*/ 32 w 58"/>
                    <a:gd name="T25" fmla="*/ 12 h 65"/>
                    <a:gd name="T26" fmla="*/ 31 w 58"/>
                    <a:gd name="T27" fmla="*/ 10 h 65"/>
                    <a:gd name="T28" fmla="*/ 25 w 58"/>
                    <a:gd name="T29" fmla="*/ 10 h 65"/>
                    <a:gd name="T30" fmla="*/ 22 w 58"/>
                    <a:gd name="T31" fmla="*/ 6 h 65"/>
                    <a:gd name="T32" fmla="*/ 22 w 58"/>
                    <a:gd name="T33" fmla="*/ 2 h 65"/>
                    <a:gd name="T34" fmla="*/ 20 w 58"/>
                    <a:gd name="T35" fmla="*/ 0 h 65"/>
                    <a:gd name="T36" fmla="*/ 13 w 58"/>
                    <a:gd name="T37" fmla="*/ 1 h 65"/>
                    <a:gd name="T38" fmla="*/ 7 w 58"/>
                    <a:gd name="T39" fmla="*/ 4 h 65"/>
                    <a:gd name="T40" fmla="*/ 6 w 58"/>
                    <a:gd name="T41" fmla="*/ 7 h 65"/>
                    <a:gd name="T42" fmla="*/ 6 w 58"/>
                    <a:gd name="T43" fmla="*/ 16 h 65"/>
                    <a:gd name="T44" fmla="*/ 3 w 58"/>
                    <a:gd name="T45" fmla="*/ 18 h 65"/>
                    <a:gd name="T46" fmla="*/ 1 w 58"/>
                    <a:gd name="T47" fmla="*/ 20 h 65"/>
                    <a:gd name="T48" fmla="*/ 2 w 58"/>
                    <a:gd name="T49" fmla="*/ 31 h 65"/>
                    <a:gd name="T50" fmla="*/ 0 w 58"/>
                    <a:gd name="T51" fmla="*/ 33 h 65"/>
                    <a:gd name="T52" fmla="*/ 7 w 58"/>
                    <a:gd name="T53" fmla="*/ 37 h 65"/>
                    <a:gd name="T54" fmla="*/ 10 w 58"/>
                    <a:gd name="T55" fmla="*/ 41 h 65"/>
                    <a:gd name="T56" fmla="*/ 7 w 58"/>
                    <a:gd name="T57" fmla="*/ 50 h 65"/>
                    <a:gd name="T58" fmla="*/ 12 w 58"/>
                    <a:gd name="T59" fmla="*/ 53 h 65"/>
                    <a:gd name="T60" fmla="*/ 17 w 58"/>
                    <a:gd name="T61" fmla="*/ 57 h 65"/>
                    <a:gd name="T62" fmla="*/ 16 w 58"/>
                    <a:gd name="T63" fmla="*/ 60 h 65"/>
                    <a:gd name="T64" fmla="*/ 17 w 58"/>
                    <a:gd name="T65" fmla="*/ 62 h 65"/>
                    <a:gd name="T66" fmla="*/ 20 w 58"/>
                    <a:gd name="T67" fmla="*/ 65 h 65"/>
                    <a:gd name="T68" fmla="*/ 22 w 58"/>
                    <a:gd name="T69" fmla="*/ 62 h 65"/>
                    <a:gd name="T70" fmla="*/ 26 w 58"/>
                    <a:gd name="T71" fmla="*/ 61 h 65"/>
                    <a:gd name="T72" fmla="*/ 30 w 58"/>
                    <a:gd name="T73" fmla="*/ 60 h 65"/>
                    <a:gd name="T74" fmla="*/ 32 w 58"/>
                    <a:gd name="T75" fmla="*/ 57 h 65"/>
                    <a:gd name="T76" fmla="*/ 43 w 58"/>
                    <a:gd name="T77" fmla="*/ 61 h 65"/>
                    <a:gd name="T78" fmla="*/ 48 w 58"/>
                    <a:gd name="T79" fmla="*/ 62 h 65"/>
                    <a:gd name="T80" fmla="*/ 53 w 58"/>
                    <a:gd name="T81" fmla="*/ 58 h 65"/>
                    <a:gd name="T82" fmla="*/ 52 w 58"/>
                    <a:gd name="T83" fmla="*/ 56 h 65"/>
                    <a:gd name="T84" fmla="*/ 50 w 58"/>
                    <a:gd name="T85" fmla="*/ 56 h 65"/>
                    <a:gd name="T86" fmla="*/ 58 w 58"/>
                    <a:gd name="T87" fmla="*/ 48 h 65"/>
                    <a:gd name="T88" fmla="*/ 58 w 58"/>
                    <a:gd name="T89" fmla="*/ 48 h 6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65"/>
                    <a:gd name="T137" fmla="*/ 58 w 58"/>
                    <a:gd name="T138" fmla="*/ 65 h 6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65">
                      <a:moveTo>
                        <a:pt x="58" y="48"/>
                      </a:moveTo>
                      <a:lnTo>
                        <a:pt x="55" y="41"/>
                      </a:lnTo>
                      <a:lnTo>
                        <a:pt x="55" y="36"/>
                      </a:lnTo>
                      <a:lnTo>
                        <a:pt x="52" y="35"/>
                      </a:lnTo>
                      <a:lnTo>
                        <a:pt x="47" y="37"/>
                      </a:lnTo>
                      <a:lnTo>
                        <a:pt x="45" y="33"/>
                      </a:lnTo>
                      <a:lnTo>
                        <a:pt x="31" y="38"/>
                      </a:lnTo>
                      <a:lnTo>
                        <a:pt x="28" y="38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1" y="27"/>
                      </a:lnTo>
                      <a:lnTo>
                        <a:pt x="32" y="20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6" y="16"/>
                      </a:lnTo>
                      <a:lnTo>
                        <a:pt x="3" y="18"/>
                      </a:lnTo>
                      <a:lnTo>
                        <a:pt x="1" y="20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7" y="37"/>
                      </a:lnTo>
                      <a:lnTo>
                        <a:pt x="10" y="41"/>
                      </a:lnTo>
                      <a:lnTo>
                        <a:pt x="7" y="50"/>
                      </a:lnTo>
                      <a:lnTo>
                        <a:pt x="12" y="53"/>
                      </a:lnTo>
                      <a:lnTo>
                        <a:pt x="17" y="57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20" y="65"/>
                      </a:lnTo>
                      <a:lnTo>
                        <a:pt x="22" y="62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7"/>
                      </a:lnTo>
                      <a:lnTo>
                        <a:pt x="43" y="61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2" y="56"/>
                      </a:lnTo>
                      <a:lnTo>
                        <a:pt x="50" y="56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1" name="Freeform 421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3"/>
                    <a:gd name="T26" fmla="*/ 6 w 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2" name="Freeform 422"/>
                <p:cNvSpPr>
                  <a:spLocks/>
                </p:cNvSpPr>
                <p:nvPr/>
              </p:nvSpPr>
              <p:spPr bwMode="auto">
                <a:xfrm>
                  <a:off x="1392" y="2748"/>
                  <a:ext cx="1" cy="3"/>
                </a:xfrm>
                <a:custGeom>
                  <a:avLst/>
                  <a:gdLst>
                    <a:gd name="T0" fmla="*/ 4 w 6"/>
                    <a:gd name="T1" fmla="*/ 3 h 13"/>
                    <a:gd name="T2" fmla="*/ 4 w 6"/>
                    <a:gd name="T3" fmla="*/ 0 h 13"/>
                    <a:gd name="T4" fmla="*/ 0 w 6"/>
                    <a:gd name="T5" fmla="*/ 0 h 13"/>
                    <a:gd name="T6" fmla="*/ 0 w 6"/>
                    <a:gd name="T7" fmla="*/ 8 h 13"/>
                    <a:gd name="T8" fmla="*/ 0 w 6"/>
                    <a:gd name="T9" fmla="*/ 12 h 13"/>
                    <a:gd name="T10" fmla="*/ 4 w 6"/>
                    <a:gd name="T11" fmla="*/ 13 h 13"/>
                    <a:gd name="T12" fmla="*/ 6 w 6"/>
                    <a:gd name="T13" fmla="*/ 10 h 13"/>
                    <a:gd name="T14" fmla="*/ 4 w 6"/>
                    <a:gd name="T15" fmla="*/ 3 h 13"/>
                    <a:gd name="T16" fmla="*/ 4 w 6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3"/>
                    <a:gd name="T29" fmla="*/ 6 w 6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3" name="Freeform 423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5 w 80"/>
                    <a:gd name="T53" fmla="*/ 63 h 68"/>
                    <a:gd name="T54" fmla="*/ 15 w 80"/>
                    <a:gd name="T55" fmla="*/ 67 h 68"/>
                    <a:gd name="T56" fmla="*/ 25 w 80"/>
                    <a:gd name="T57" fmla="*/ 67 h 68"/>
                    <a:gd name="T58" fmla="*/ 27 w 80"/>
                    <a:gd name="T59" fmla="*/ 61 h 68"/>
                    <a:gd name="T60" fmla="*/ 33 w 80"/>
                    <a:gd name="T61" fmla="*/ 57 h 68"/>
                    <a:gd name="T62" fmla="*/ 27 w 80"/>
                    <a:gd name="T63" fmla="*/ 52 h 68"/>
                    <a:gd name="T64" fmla="*/ 29 w 80"/>
                    <a:gd name="T65" fmla="*/ 46 h 68"/>
                    <a:gd name="T66" fmla="*/ 49 w 80"/>
                    <a:gd name="T67" fmla="*/ 58 h 68"/>
                    <a:gd name="T68" fmla="*/ 54 w 80"/>
                    <a:gd name="T69" fmla="*/ 54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"/>
                    <a:gd name="T106" fmla="*/ 0 h 68"/>
                    <a:gd name="T107" fmla="*/ 80 w 80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solidFill>
                  <a:srgbClr val="BED6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4" name="Freeform 424"/>
                <p:cNvSpPr>
                  <a:spLocks/>
                </p:cNvSpPr>
                <p:nvPr/>
              </p:nvSpPr>
              <p:spPr bwMode="auto">
                <a:xfrm>
                  <a:off x="1375" y="2732"/>
                  <a:ext cx="20" cy="17"/>
                </a:xfrm>
                <a:custGeom>
                  <a:avLst/>
                  <a:gdLst>
                    <a:gd name="T0" fmla="*/ 54 w 80"/>
                    <a:gd name="T1" fmla="*/ 58 h 68"/>
                    <a:gd name="T2" fmla="*/ 60 w 80"/>
                    <a:gd name="T3" fmla="*/ 63 h 68"/>
                    <a:gd name="T4" fmla="*/ 70 w 80"/>
                    <a:gd name="T5" fmla="*/ 61 h 68"/>
                    <a:gd name="T6" fmla="*/ 80 w 80"/>
                    <a:gd name="T7" fmla="*/ 59 h 68"/>
                    <a:gd name="T8" fmla="*/ 78 w 80"/>
                    <a:gd name="T9" fmla="*/ 56 h 68"/>
                    <a:gd name="T10" fmla="*/ 79 w 80"/>
                    <a:gd name="T11" fmla="*/ 48 h 68"/>
                    <a:gd name="T12" fmla="*/ 68 w 80"/>
                    <a:gd name="T13" fmla="*/ 54 h 68"/>
                    <a:gd name="T14" fmla="*/ 64 w 80"/>
                    <a:gd name="T15" fmla="*/ 48 h 68"/>
                    <a:gd name="T16" fmla="*/ 68 w 80"/>
                    <a:gd name="T17" fmla="*/ 49 h 68"/>
                    <a:gd name="T18" fmla="*/ 74 w 80"/>
                    <a:gd name="T19" fmla="*/ 39 h 68"/>
                    <a:gd name="T20" fmla="*/ 75 w 80"/>
                    <a:gd name="T21" fmla="*/ 33 h 68"/>
                    <a:gd name="T22" fmla="*/ 66 w 80"/>
                    <a:gd name="T23" fmla="*/ 29 h 68"/>
                    <a:gd name="T24" fmla="*/ 65 w 80"/>
                    <a:gd name="T25" fmla="*/ 24 h 68"/>
                    <a:gd name="T26" fmla="*/ 56 w 80"/>
                    <a:gd name="T27" fmla="*/ 22 h 68"/>
                    <a:gd name="T28" fmla="*/ 46 w 80"/>
                    <a:gd name="T29" fmla="*/ 21 h 68"/>
                    <a:gd name="T30" fmla="*/ 40 w 80"/>
                    <a:gd name="T31" fmla="*/ 32 h 68"/>
                    <a:gd name="T32" fmla="*/ 35 w 80"/>
                    <a:gd name="T33" fmla="*/ 17 h 68"/>
                    <a:gd name="T34" fmla="*/ 25 w 80"/>
                    <a:gd name="T35" fmla="*/ 5 h 68"/>
                    <a:gd name="T36" fmla="*/ 24 w 80"/>
                    <a:gd name="T37" fmla="*/ 0 h 68"/>
                    <a:gd name="T38" fmla="*/ 9 w 80"/>
                    <a:gd name="T39" fmla="*/ 3 h 68"/>
                    <a:gd name="T40" fmla="*/ 0 w 80"/>
                    <a:gd name="T41" fmla="*/ 17 h 68"/>
                    <a:gd name="T42" fmla="*/ 7 w 80"/>
                    <a:gd name="T43" fmla="*/ 28 h 68"/>
                    <a:gd name="T44" fmla="*/ 3 w 80"/>
                    <a:gd name="T45" fmla="*/ 36 h 68"/>
                    <a:gd name="T46" fmla="*/ 8 w 80"/>
                    <a:gd name="T47" fmla="*/ 39 h 68"/>
                    <a:gd name="T48" fmla="*/ 9 w 80"/>
                    <a:gd name="T49" fmla="*/ 43 h 68"/>
                    <a:gd name="T50" fmla="*/ 5 w 80"/>
                    <a:gd name="T51" fmla="*/ 47 h 68"/>
                    <a:gd name="T52" fmla="*/ 4 w 80"/>
                    <a:gd name="T53" fmla="*/ 56 h 68"/>
                    <a:gd name="T54" fmla="*/ 12 w 80"/>
                    <a:gd name="T55" fmla="*/ 63 h 68"/>
                    <a:gd name="T56" fmla="*/ 22 w 80"/>
                    <a:gd name="T57" fmla="*/ 68 h 68"/>
                    <a:gd name="T58" fmla="*/ 28 w 80"/>
                    <a:gd name="T59" fmla="*/ 63 h 68"/>
                    <a:gd name="T60" fmla="*/ 29 w 80"/>
                    <a:gd name="T61" fmla="*/ 59 h 68"/>
                    <a:gd name="T62" fmla="*/ 32 w 80"/>
                    <a:gd name="T63" fmla="*/ 54 h 68"/>
                    <a:gd name="T64" fmla="*/ 27 w 80"/>
                    <a:gd name="T65" fmla="*/ 51 h 68"/>
                    <a:gd name="T66" fmla="*/ 34 w 80"/>
                    <a:gd name="T67" fmla="*/ 47 h 68"/>
                    <a:gd name="T68" fmla="*/ 50 w 80"/>
                    <a:gd name="T69" fmla="*/ 56 h 68"/>
                    <a:gd name="T70" fmla="*/ 54 w 80"/>
                    <a:gd name="T71" fmla="*/ 57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0"/>
                    <a:gd name="T109" fmla="*/ 0 h 68"/>
                    <a:gd name="T110" fmla="*/ 80 w 80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0" h="68">
                      <a:moveTo>
                        <a:pt x="54" y="57"/>
                      </a:move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60" y="63"/>
                      </a:lnTo>
                      <a:lnTo>
                        <a:pt x="68" y="61"/>
                      </a:lnTo>
                      <a:lnTo>
                        <a:pt x="70" y="61"/>
                      </a:lnTo>
                      <a:lnTo>
                        <a:pt x="75" y="63"/>
                      </a:lnTo>
                      <a:lnTo>
                        <a:pt x="80" y="59"/>
                      </a:lnTo>
                      <a:lnTo>
                        <a:pt x="79" y="58"/>
                      </a:lnTo>
                      <a:lnTo>
                        <a:pt x="78" y="56"/>
                      </a:lnTo>
                      <a:lnTo>
                        <a:pt x="80" y="52"/>
                      </a:lnTo>
                      <a:lnTo>
                        <a:pt x="79" y="48"/>
                      </a:lnTo>
                      <a:lnTo>
                        <a:pt x="74" y="52"/>
                      </a:lnTo>
                      <a:lnTo>
                        <a:pt x="68" y="54"/>
                      </a:lnTo>
                      <a:lnTo>
                        <a:pt x="64" y="52"/>
                      </a:lnTo>
                      <a:lnTo>
                        <a:pt x="64" y="48"/>
                      </a:lnTo>
                      <a:lnTo>
                        <a:pt x="65" y="48"/>
                      </a:lnTo>
                      <a:lnTo>
                        <a:pt x="68" y="49"/>
                      </a:lnTo>
                      <a:lnTo>
                        <a:pt x="70" y="48"/>
                      </a:lnTo>
                      <a:lnTo>
                        <a:pt x="74" y="39"/>
                      </a:lnTo>
                      <a:lnTo>
                        <a:pt x="73" y="34"/>
                      </a:lnTo>
                      <a:lnTo>
                        <a:pt x="75" y="33"/>
                      </a:lnTo>
                      <a:lnTo>
                        <a:pt x="70" y="31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5" y="24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1" y="26"/>
                      </a:lnTo>
                      <a:lnTo>
                        <a:pt x="40" y="32"/>
                      </a:lnTo>
                      <a:lnTo>
                        <a:pt x="38" y="29"/>
                      </a:lnTo>
                      <a:lnTo>
                        <a:pt x="35" y="17"/>
                      </a:lnTo>
                      <a:lnTo>
                        <a:pt x="32" y="9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8"/>
                      </a:lnTo>
                      <a:lnTo>
                        <a:pt x="3" y="33"/>
                      </a:lnTo>
                      <a:lnTo>
                        <a:pt x="3" y="36"/>
                      </a:lnTo>
                      <a:lnTo>
                        <a:pt x="5" y="41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4" y="56"/>
                      </a:lnTo>
                      <a:lnTo>
                        <a:pt x="5" y="63"/>
                      </a:lnTo>
                      <a:lnTo>
                        <a:pt x="12" y="63"/>
                      </a:lnTo>
                      <a:lnTo>
                        <a:pt x="15" y="67"/>
                      </a:lnTo>
                      <a:lnTo>
                        <a:pt x="22" y="68"/>
                      </a:lnTo>
                      <a:lnTo>
                        <a:pt x="25" y="67"/>
                      </a:lnTo>
                      <a:lnTo>
                        <a:pt x="28" y="63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2" y="54"/>
                      </a:lnTo>
                      <a:lnTo>
                        <a:pt x="27" y="52"/>
                      </a:lnTo>
                      <a:lnTo>
                        <a:pt x="27" y="51"/>
                      </a:lnTo>
                      <a:lnTo>
                        <a:pt x="29" y="46"/>
                      </a:lnTo>
                      <a:lnTo>
                        <a:pt x="34" y="47"/>
                      </a:lnTo>
                      <a:lnTo>
                        <a:pt x="49" y="58"/>
                      </a:lnTo>
                      <a:lnTo>
                        <a:pt x="50" y="56"/>
                      </a:lnTo>
                      <a:lnTo>
                        <a:pt x="54" y="54"/>
                      </a:lnTo>
                      <a:lnTo>
                        <a:pt x="5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5" name="Freeform 425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solidFill>
                  <a:srgbClr val="751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6" name="Freeform 426"/>
                <p:cNvSpPr>
                  <a:spLocks/>
                </p:cNvSpPr>
                <p:nvPr/>
              </p:nvSpPr>
              <p:spPr bwMode="auto">
                <a:xfrm>
                  <a:off x="1305" y="2704"/>
                  <a:ext cx="83" cy="65"/>
                </a:xfrm>
                <a:custGeom>
                  <a:avLst/>
                  <a:gdLst>
                    <a:gd name="T0" fmla="*/ 333 w 333"/>
                    <a:gd name="T1" fmla="*/ 258 h 261"/>
                    <a:gd name="T2" fmla="*/ 303 w 333"/>
                    <a:gd name="T3" fmla="*/ 213 h 261"/>
                    <a:gd name="T4" fmla="*/ 271 w 333"/>
                    <a:gd name="T5" fmla="*/ 152 h 261"/>
                    <a:gd name="T6" fmla="*/ 227 w 333"/>
                    <a:gd name="T7" fmla="*/ 96 h 261"/>
                    <a:gd name="T8" fmla="*/ 172 w 333"/>
                    <a:gd name="T9" fmla="*/ 55 h 261"/>
                    <a:gd name="T10" fmla="*/ 152 w 333"/>
                    <a:gd name="T11" fmla="*/ 41 h 261"/>
                    <a:gd name="T12" fmla="*/ 137 w 333"/>
                    <a:gd name="T13" fmla="*/ 35 h 261"/>
                    <a:gd name="T14" fmla="*/ 141 w 333"/>
                    <a:gd name="T15" fmla="*/ 30 h 261"/>
                    <a:gd name="T16" fmla="*/ 136 w 333"/>
                    <a:gd name="T17" fmla="*/ 30 h 261"/>
                    <a:gd name="T18" fmla="*/ 127 w 333"/>
                    <a:gd name="T19" fmla="*/ 29 h 261"/>
                    <a:gd name="T20" fmla="*/ 132 w 333"/>
                    <a:gd name="T21" fmla="*/ 24 h 261"/>
                    <a:gd name="T22" fmla="*/ 123 w 333"/>
                    <a:gd name="T23" fmla="*/ 24 h 261"/>
                    <a:gd name="T24" fmla="*/ 116 w 333"/>
                    <a:gd name="T25" fmla="*/ 26 h 261"/>
                    <a:gd name="T26" fmla="*/ 74 w 333"/>
                    <a:gd name="T27" fmla="*/ 17 h 261"/>
                    <a:gd name="T28" fmla="*/ 48 w 333"/>
                    <a:gd name="T29" fmla="*/ 10 h 261"/>
                    <a:gd name="T30" fmla="*/ 39 w 333"/>
                    <a:gd name="T31" fmla="*/ 9 h 261"/>
                    <a:gd name="T32" fmla="*/ 39 w 333"/>
                    <a:gd name="T33" fmla="*/ 7 h 261"/>
                    <a:gd name="T34" fmla="*/ 29 w 333"/>
                    <a:gd name="T35" fmla="*/ 8 h 261"/>
                    <a:gd name="T36" fmla="*/ 25 w 333"/>
                    <a:gd name="T37" fmla="*/ 7 h 261"/>
                    <a:gd name="T38" fmla="*/ 25 w 333"/>
                    <a:gd name="T39" fmla="*/ 0 h 261"/>
                    <a:gd name="T40" fmla="*/ 4 w 333"/>
                    <a:gd name="T41" fmla="*/ 20 h 261"/>
                    <a:gd name="T42" fmla="*/ 0 w 333"/>
                    <a:gd name="T43" fmla="*/ 38 h 261"/>
                    <a:gd name="T44" fmla="*/ 9 w 333"/>
                    <a:gd name="T45" fmla="*/ 53 h 261"/>
                    <a:gd name="T46" fmla="*/ 33 w 333"/>
                    <a:gd name="T47" fmla="*/ 65 h 261"/>
                    <a:gd name="T48" fmla="*/ 70 w 333"/>
                    <a:gd name="T49" fmla="*/ 76 h 261"/>
                    <a:gd name="T50" fmla="*/ 151 w 333"/>
                    <a:gd name="T51" fmla="*/ 93 h 261"/>
                    <a:gd name="T52" fmla="*/ 186 w 333"/>
                    <a:gd name="T53" fmla="*/ 98 h 261"/>
                    <a:gd name="T54" fmla="*/ 195 w 333"/>
                    <a:gd name="T55" fmla="*/ 99 h 261"/>
                    <a:gd name="T56" fmla="*/ 199 w 333"/>
                    <a:gd name="T57" fmla="*/ 101 h 261"/>
                    <a:gd name="T58" fmla="*/ 200 w 333"/>
                    <a:gd name="T59" fmla="*/ 109 h 261"/>
                    <a:gd name="T60" fmla="*/ 241 w 333"/>
                    <a:gd name="T61" fmla="*/ 139 h 261"/>
                    <a:gd name="T62" fmla="*/ 255 w 333"/>
                    <a:gd name="T63" fmla="*/ 166 h 261"/>
                    <a:gd name="T64" fmla="*/ 253 w 333"/>
                    <a:gd name="T65" fmla="*/ 197 h 261"/>
                    <a:gd name="T66" fmla="*/ 261 w 333"/>
                    <a:gd name="T67" fmla="*/ 197 h 261"/>
                    <a:gd name="T68" fmla="*/ 265 w 333"/>
                    <a:gd name="T69" fmla="*/ 205 h 261"/>
                    <a:gd name="T70" fmla="*/ 261 w 333"/>
                    <a:gd name="T71" fmla="*/ 212 h 261"/>
                    <a:gd name="T72" fmla="*/ 256 w 333"/>
                    <a:gd name="T73" fmla="*/ 221 h 261"/>
                    <a:gd name="T74" fmla="*/ 247 w 333"/>
                    <a:gd name="T75" fmla="*/ 225 h 261"/>
                    <a:gd name="T76" fmla="*/ 243 w 333"/>
                    <a:gd name="T77" fmla="*/ 231 h 261"/>
                    <a:gd name="T78" fmla="*/ 222 w 333"/>
                    <a:gd name="T79" fmla="*/ 232 h 261"/>
                    <a:gd name="T80" fmla="*/ 184 w 333"/>
                    <a:gd name="T81" fmla="*/ 261 h 2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3"/>
                    <a:gd name="T124" fmla="*/ 0 h 261"/>
                    <a:gd name="T125" fmla="*/ 333 w 333"/>
                    <a:gd name="T126" fmla="*/ 261 h 2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3" h="261">
                      <a:moveTo>
                        <a:pt x="184" y="261"/>
                      </a:moveTo>
                      <a:lnTo>
                        <a:pt x="333" y="258"/>
                      </a:lnTo>
                      <a:lnTo>
                        <a:pt x="315" y="233"/>
                      </a:lnTo>
                      <a:lnTo>
                        <a:pt x="303" y="213"/>
                      </a:lnTo>
                      <a:lnTo>
                        <a:pt x="292" y="192"/>
                      </a:lnTo>
                      <a:lnTo>
                        <a:pt x="271" y="152"/>
                      </a:lnTo>
                      <a:lnTo>
                        <a:pt x="252" y="125"/>
                      </a:lnTo>
                      <a:lnTo>
                        <a:pt x="227" y="96"/>
                      </a:lnTo>
                      <a:lnTo>
                        <a:pt x="204" y="76"/>
                      </a:lnTo>
                      <a:lnTo>
                        <a:pt x="172" y="55"/>
                      </a:lnTo>
                      <a:lnTo>
                        <a:pt x="152" y="45"/>
                      </a:lnTo>
                      <a:lnTo>
                        <a:pt x="152" y="41"/>
                      </a:lnTo>
                      <a:lnTo>
                        <a:pt x="144" y="40"/>
                      </a:lnTo>
                      <a:lnTo>
                        <a:pt x="137" y="35"/>
                      </a:lnTo>
                      <a:lnTo>
                        <a:pt x="139" y="33"/>
                      </a:lnTo>
                      <a:lnTo>
                        <a:pt x="141" y="30"/>
                      </a:lnTo>
                      <a:lnTo>
                        <a:pt x="144" y="26"/>
                      </a:lnTo>
                      <a:lnTo>
                        <a:pt x="136" y="30"/>
                      </a:lnTo>
                      <a:lnTo>
                        <a:pt x="127" y="30"/>
                      </a:lnTo>
                      <a:lnTo>
                        <a:pt x="127" y="29"/>
                      </a:lnTo>
                      <a:lnTo>
                        <a:pt x="127" y="25"/>
                      </a:lnTo>
                      <a:lnTo>
                        <a:pt x="132" y="24"/>
                      </a:lnTo>
                      <a:lnTo>
                        <a:pt x="126" y="23"/>
                      </a:lnTo>
                      <a:lnTo>
                        <a:pt x="123" y="24"/>
                      </a:lnTo>
                      <a:lnTo>
                        <a:pt x="120" y="26"/>
                      </a:lnTo>
                      <a:lnTo>
                        <a:pt x="116" y="26"/>
                      </a:lnTo>
                      <a:lnTo>
                        <a:pt x="101" y="22"/>
                      </a:lnTo>
                      <a:lnTo>
                        <a:pt x="74" y="17"/>
                      </a:lnTo>
                      <a:lnTo>
                        <a:pt x="56" y="10"/>
                      </a:lnTo>
                      <a:lnTo>
                        <a:pt x="48" y="10"/>
                      </a:lnTo>
                      <a:lnTo>
                        <a:pt x="40" y="12"/>
                      </a:lnTo>
                      <a:lnTo>
                        <a:pt x="39" y="9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4" y="5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5" y="0"/>
                      </a:lnTo>
                      <a:lnTo>
                        <a:pt x="13" y="8"/>
                      </a:lnTo>
                      <a:lnTo>
                        <a:pt x="4" y="20"/>
                      </a:lnTo>
                      <a:lnTo>
                        <a:pt x="2" y="26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9" y="53"/>
                      </a:lnTo>
                      <a:lnTo>
                        <a:pt x="19" y="60"/>
                      </a:lnTo>
                      <a:lnTo>
                        <a:pt x="33" y="65"/>
                      </a:lnTo>
                      <a:lnTo>
                        <a:pt x="51" y="71"/>
                      </a:lnTo>
                      <a:lnTo>
                        <a:pt x="70" y="76"/>
                      </a:lnTo>
                      <a:lnTo>
                        <a:pt x="108" y="85"/>
                      </a:lnTo>
                      <a:lnTo>
                        <a:pt x="151" y="93"/>
                      </a:lnTo>
                      <a:lnTo>
                        <a:pt x="180" y="99"/>
                      </a:lnTo>
                      <a:lnTo>
                        <a:pt x="186" y="98"/>
                      </a:lnTo>
                      <a:lnTo>
                        <a:pt x="190" y="96"/>
                      </a:lnTo>
                      <a:lnTo>
                        <a:pt x="195" y="99"/>
                      </a:lnTo>
                      <a:lnTo>
                        <a:pt x="195" y="103"/>
                      </a:lnTo>
                      <a:lnTo>
                        <a:pt x="199" y="101"/>
                      </a:lnTo>
                      <a:lnTo>
                        <a:pt x="201" y="104"/>
                      </a:lnTo>
                      <a:lnTo>
                        <a:pt x="200" y="109"/>
                      </a:lnTo>
                      <a:lnTo>
                        <a:pt x="222" y="121"/>
                      </a:lnTo>
                      <a:lnTo>
                        <a:pt x="241" y="139"/>
                      </a:lnTo>
                      <a:lnTo>
                        <a:pt x="250" y="151"/>
                      </a:lnTo>
                      <a:lnTo>
                        <a:pt x="255" y="166"/>
                      </a:lnTo>
                      <a:lnTo>
                        <a:pt x="256" y="181"/>
                      </a:lnTo>
                      <a:lnTo>
                        <a:pt x="253" y="197"/>
                      </a:lnTo>
                      <a:lnTo>
                        <a:pt x="255" y="199"/>
                      </a:lnTo>
                      <a:lnTo>
                        <a:pt x="261" y="197"/>
                      </a:lnTo>
                      <a:lnTo>
                        <a:pt x="265" y="201"/>
                      </a:lnTo>
                      <a:lnTo>
                        <a:pt x="265" y="205"/>
                      </a:lnTo>
                      <a:lnTo>
                        <a:pt x="257" y="210"/>
                      </a:lnTo>
                      <a:lnTo>
                        <a:pt x="261" y="212"/>
                      </a:lnTo>
                      <a:lnTo>
                        <a:pt x="261" y="216"/>
                      </a:lnTo>
                      <a:lnTo>
                        <a:pt x="256" y="221"/>
                      </a:lnTo>
                      <a:lnTo>
                        <a:pt x="250" y="223"/>
                      </a:lnTo>
                      <a:lnTo>
                        <a:pt x="247" y="225"/>
                      </a:lnTo>
                      <a:lnTo>
                        <a:pt x="248" y="228"/>
                      </a:lnTo>
                      <a:lnTo>
                        <a:pt x="243" y="231"/>
                      </a:lnTo>
                      <a:lnTo>
                        <a:pt x="231" y="233"/>
                      </a:lnTo>
                      <a:lnTo>
                        <a:pt x="222" y="232"/>
                      </a:lnTo>
                      <a:lnTo>
                        <a:pt x="205" y="243"/>
                      </a:lnTo>
                      <a:lnTo>
                        <a:pt x="184" y="2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7" name="Freeform 427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8" name="Freeform 428"/>
                <p:cNvSpPr>
                  <a:spLocks/>
                </p:cNvSpPr>
                <p:nvPr/>
              </p:nvSpPr>
              <p:spPr bwMode="auto">
                <a:xfrm>
                  <a:off x="1325" y="2467"/>
                  <a:ext cx="33" cy="112"/>
                </a:xfrm>
                <a:custGeom>
                  <a:avLst/>
                  <a:gdLst>
                    <a:gd name="T0" fmla="*/ 45 w 130"/>
                    <a:gd name="T1" fmla="*/ 0 h 447"/>
                    <a:gd name="T2" fmla="*/ 53 w 130"/>
                    <a:gd name="T3" fmla="*/ 73 h 447"/>
                    <a:gd name="T4" fmla="*/ 71 w 130"/>
                    <a:gd name="T5" fmla="*/ 83 h 447"/>
                    <a:gd name="T6" fmla="*/ 130 w 130"/>
                    <a:gd name="T7" fmla="*/ 440 h 447"/>
                    <a:gd name="T8" fmla="*/ 126 w 130"/>
                    <a:gd name="T9" fmla="*/ 447 h 447"/>
                    <a:gd name="T10" fmla="*/ 117 w 130"/>
                    <a:gd name="T11" fmla="*/ 447 h 447"/>
                    <a:gd name="T12" fmla="*/ 111 w 130"/>
                    <a:gd name="T13" fmla="*/ 446 h 447"/>
                    <a:gd name="T14" fmla="*/ 106 w 130"/>
                    <a:gd name="T15" fmla="*/ 430 h 447"/>
                    <a:gd name="T16" fmla="*/ 4 w 130"/>
                    <a:gd name="T17" fmla="*/ 33 h 447"/>
                    <a:gd name="T18" fmla="*/ 0 w 130"/>
                    <a:gd name="T19" fmla="*/ 16 h 447"/>
                    <a:gd name="T20" fmla="*/ 0 w 130"/>
                    <a:gd name="T21" fmla="*/ 5 h 447"/>
                    <a:gd name="T22" fmla="*/ 45 w 130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0"/>
                    <a:gd name="T37" fmla="*/ 0 h 447"/>
                    <a:gd name="T38" fmla="*/ 130 w 130"/>
                    <a:gd name="T39" fmla="*/ 447 h 4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0" h="447">
                      <a:moveTo>
                        <a:pt x="45" y="0"/>
                      </a:moveTo>
                      <a:lnTo>
                        <a:pt x="53" y="73"/>
                      </a:lnTo>
                      <a:lnTo>
                        <a:pt x="71" y="83"/>
                      </a:lnTo>
                      <a:lnTo>
                        <a:pt x="130" y="440"/>
                      </a:lnTo>
                      <a:lnTo>
                        <a:pt x="126" y="447"/>
                      </a:lnTo>
                      <a:lnTo>
                        <a:pt x="117" y="447"/>
                      </a:lnTo>
                      <a:lnTo>
                        <a:pt x="111" y="446"/>
                      </a:lnTo>
                      <a:lnTo>
                        <a:pt x="106" y="430"/>
                      </a:lnTo>
                      <a:lnTo>
                        <a:pt x="4" y="33"/>
                      </a:lnTo>
                      <a:lnTo>
                        <a:pt x="0" y="16"/>
                      </a:lnTo>
                      <a:lnTo>
                        <a:pt x="0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19" name="Freeform 429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0" name="Freeform 430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7" cy="90"/>
                </a:xfrm>
                <a:custGeom>
                  <a:avLst/>
                  <a:gdLst>
                    <a:gd name="T0" fmla="*/ 36 w 268"/>
                    <a:gd name="T1" fmla="*/ 361 h 361"/>
                    <a:gd name="T2" fmla="*/ 64 w 268"/>
                    <a:gd name="T3" fmla="*/ 336 h 361"/>
                    <a:gd name="T4" fmla="*/ 267 w 268"/>
                    <a:gd name="T5" fmla="*/ 18 h 361"/>
                    <a:gd name="T6" fmla="*/ 268 w 268"/>
                    <a:gd name="T7" fmla="*/ 9 h 361"/>
                    <a:gd name="T8" fmla="*/ 261 w 268"/>
                    <a:gd name="T9" fmla="*/ 2 h 361"/>
                    <a:gd name="T10" fmla="*/ 252 w 268"/>
                    <a:gd name="T11" fmla="*/ 0 h 361"/>
                    <a:gd name="T12" fmla="*/ 40 w 268"/>
                    <a:gd name="T13" fmla="*/ 281 h 361"/>
                    <a:gd name="T14" fmla="*/ 31 w 268"/>
                    <a:gd name="T15" fmla="*/ 311 h 361"/>
                    <a:gd name="T16" fmla="*/ 0 w 268"/>
                    <a:gd name="T17" fmla="*/ 347 h 361"/>
                    <a:gd name="T18" fmla="*/ 19 w 268"/>
                    <a:gd name="T19" fmla="*/ 351 h 361"/>
                    <a:gd name="T20" fmla="*/ 36 w 268"/>
                    <a:gd name="T21" fmla="*/ 36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8"/>
                    <a:gd name="T34" fmla="*/ 0 h 361"/>
                    <a:gd name="T35" fmla="*/ 268 w 268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8" h="361">
                      <a:moveTo>
                        <a:pt x="36" y="361"/>
                      </a:moveTo>
                      <a:lnTo>
                        <a:pt x="64" y="336"/>
                      </a:lnTo>
                      <a:lnTo>
                        <a:pt x="267" y="18"/>
                      </a:lnTo>
                      <a:lnTo>
                        <a:pt x="268" y="9"/>
                      </a:lnTo>
                      <a:lnTo>
                        <a:pt x="261" y="2"/>
                      </a:lnTo>
                      <a:lnTo>
                        <a:pt x="252" y="0"/>
                      </a:lnTo>
                      <a:lnTo>
                        <a:pt x="40" y="281"/>
                      </a:lnTo>
                      <a:lnTo>
                        <a:pt x="31" y="311"/>
                      </a:lnTo>
                      <a:lnTo>
                        <a:pt x="0" y="347"/>
                      </a:lnTo>
                      <a:lnTo>
                        <a:pt x="19" y="351"/>
                      </a:lnTo>
                      <a:lnTo>
                        <a:pt x="36" y="361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1" name="Freeform 431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2" name="Freeform 432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106" cy="27"/>
                </a:xfrm>
                <a:custGeom>
                  <a:avLst/>
                  <a:gdLst>
                    <a:gd name="T0" fmla="*/ 423 w 423"/>
                    <a:gd name="T1" fmla="*/ 66 h 109"/>
                    <a:gd name="T2" fmla="*/ 366 w 423"/>
                    <a:gd name="T3" fmla="*/ 50 h 109"/>
                    <a:gd name="T4" fmla="*/ 306 w 423"/>
                    <a:gd name="T5" fmla="*/ 45 h 109"/>
                    <a:gd name="T6" fmla="*/ 225 w 423"/>
                    <a:gd name="T7" fmla="*/ 31 h 109"/>
                    <a:gd name="T8" fmla="*/ 154 w 423"/>
                    <a:gd name="T9" fmla="*/ 18 h 109"/>
                    <a:gd name="T10" fmla="*/ 94 w 423"/>
                    <a:gd name="T11" fmla="*/ 10 h 109"/>
                    <a:gd name="T12" fmla="*/ 37 w 423"/>
                    <a:gd name="T13" fmla="*/ 0 h 109"/>
                    <a:gd name="T14" fmla="*/ 8 w 423"/>
                    <a:gd name="T15" fmla="*/ 0 h 109"/>
                    <a:gd name="T16" fmla="*/ 0 w 423"/>
                    <a:gd name="T17" fmla="*/ 2 h 109"/>
                    <a:gd name="T18" fmla="*/ 0 w 423"/>
                    <a:gd name="T19" fmla="*/ 16 h 109"/>
                    <a:gd name="T20" fmla="*/ 298 w 423"/>
                    <a:gd name="T21" fmla="*/ 104 h 109"/>
                    <a:gd name="T22" fmla="*/ 350 w 423"/>
                    <a:gd name="T23" fmla="*/ 94 h 109"/>
                    <a:gd name="T24" fmla="*/ 411 w 423"/>
                    <a:gd name="T25" fmla="*/ 109 h 109"/>
                    <a:gd name="T26" fmla="*/ 423 w 423"/>
                    <a:gd name="T27" fmla="*/ 66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109"/>
                    <a:gd name="T44" fmla="*/ 423 w 423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109">
                      <a:moveTo>
                        <a:pt x="423" y="66"/>
                      </a:moveTo>
                      <a:lnTo>
                        <a:pt x="366" y="50"/>
                      </a:lnTo>
                      <a:lnTo>
                        <a:pt x="306" y="45"/>
                      </a:lnTo>
                      <a:lnTo>
                        <a:pt x="225" y="31"/>
                      </a:lnTo>
                      <a:lnTo>
                        <a:pt x="154" y="18"/>
                      </a:lnTo>
                      <a:lnTo>
                        <a:pt x="94" y="10"/>
                      </a:lnTo>
                      <a:lnTo>
                        <a:pt x="3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298" y="104"/>
                      </a:lnTo>
                      <a:lnTo>
                        <a:pt x="350" y="94"/>
                      </a:lnTo>
                      <a:lnTo>
                        <a:pt x="411" y="109"/>
                      </a:lnTo>
                      <a:lnTo>
                        <a:pt x="423" y="6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3" name="Freeform 433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4" name="Freeform 434"/>
                <p:cNvSpPr>
                  <a:spLocks/>
                </p:cNvSpPr>
                <p:nvPr/>
              </p:nvSpPr>
              <p:spPr bwMode="auto">
                <a:xfrm>
                  <a:off x="1298" y="2474"/>
                  <a:ext cx="20" cy="234"/>
                </a:xfrm>
                <a:custGeom>
                  <a:avLst/>
                  <a:gdLst>
                    <a:gd name="T0" fmla="*/ 70 w 79"/>
                    <a:gd name="T1" fmla="*/ 0 h 934"/>
                    <a:gd name="T2" fmla="*/ 79 w 79"/>
                    <a:gd name="T3" fmla="*/ 927 h 934"/>
                    <a:gd name="T4" fmla="*/ 40 w 79"/>
                    <a:gd name="T5" fmla="*/ 934 h 934"/>
                    <a:gd name="T6" fmla="*/ 0 w 79"/>
                    <a:gd name="T7" fmla="*/ 930 h 934"/>
                    <a:gd name="T8" fmla="*/ 8 w 79"/>
                    <a:gd name="T9" fmla="*/ 0 h 934"/>
                    <a:gd name="T10" fmla="*/ 70 w 79"/>
                    <a:gd name="T11" fmla="*/ 0 h 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4"/>
                    <a:gd name="T20" fmla="*/ 79 w 79"/>
                    <a:gd name="T21" fmla="*/ 934 h 9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4">
                      <a:moveTo>
                        <a:pt x="70" y="0"/>
                      </a:moveTo>
                      <a:lnTo>
                        <a:pt x="79" y="927"/>
                      </a:lnTo>
                      <a:lnTo>
                        <a:pt x="40" y="934"/>
                      </a:lnTo>
                      <a:lnTo>
                        <a:pt x="0" y="930"/>
                      </a:lnTo>
                      <a:lnTo>
                        <a:pt x="8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5" name="Freeform 435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6" name="Freeform 436"/>
                <p:cNvSpPr>
                  <a:spLocks/>
                </p:cNvSpPr>
                <p:nvPr/>
              </p:nvSpPr>
              <p:spPr bwMode="auto">
                <a:xfrm>
                  <a:off x="1278" y="2454"/>
                  <a:ext cx="44" cy="21"/>
                </a:xfrm>
                <a:custGeom>
                  <a:avLst/>
                  <a:gdLst>
                    <a:gd name="T0" fmla="*/ 174 w 177"/>
                    <a:gd name="T1" fmla="*/ 57 h 84"/>
                    <a:gd name="T2" fmla="*/ 174 w 177"/>
                    <a:gd name="T3" fmla="*/ 80 h 84"/>
                    <a:gd name="T4" fmla="*/ 59 w 177"/>
                    <a:gd name="T5" fmla="*/ 84 h 84"/>
                    <a:gd name="T6" fmla="*/ 59 w 177"/>
                    <a:gd name="T7" fmla="*/ 67 h 84"/>
                    <a:gd name="T8" fmla="*/ 7 w 177"/>
                    <a:gd name="T9" fmla="*/ 69 h 84"/>
                    <a:gd name="T10" fmla="*/ 0 w 177"/>
                    <a:gd name="T11" fmla="*/ 54 h 84"/>
                    <a:gd name="T12" fmla="*/ 0 w 177"/>
                    <a:gd name="T13" fmla="*/ 33 h 84"/>
                    <a:gd name="T14" fmla="*/ 5 w 177"/>
                    <a:gd name="T15" fmla="*/ 19 h 84"/>
                    <a:gd name="T16" fmla="*/ 27 w 177"/>
                    <a:gd name="T17" fmla="*/ 10 h 84"/>
                    <a:gd name="T18" fmla="*/ 44 w 177"/>
                    <a:gd name="T19" fmla="*/ 4 h 84"/>
                    <a:gd name="T20" fmla="*/ 65 w 177"/>
                    <a:gd name="T21" fmla="*/ 10 h 84"/>
                    <a:gd name="T22" fmla="*/ 94 w 177"/>
                    <a:gd name="T23" fmla="*/ 7 h 84"/>
                    <a:gd name="T24" fmla="*/ 120 w 177"/>
                    <a:gd name="T25" fmla="*/ 0 h 84"/>
                    <a:gd name="T26" fmla="*/ 146 w 177"/>
                    <a:gd name="T27" fmla="*/ 9 h 84"/>
                    <a:gd name="T28" fmla="*/ 171 w 177"/>
                    <a:gd name="T29" fmla="*/ 15 h 84"/>
                    <a:gd name="T30" fmla="*/ 170 w 177"/>
                    <a:gd name="T31" fmla="*/ 29 h 84"/>
                    <a:gd name="T32" fmla="*/ 174 w 177"/>
                    <a:gd name="T33" fmla="*/ 45 h 84"/>
                    <a:gd name="T34" fmla="*/ 177 w 177"/>
                    <a:gd name="T35" fmla="*/ 57 h 84"/>
                    <a:gd name="T36" fmla="*/ 174 w 177"/>
                    <a:gd name="T37" fmla="*/ 57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7"/>
                    <a:gd name="T58" fmla="*/ 0 h 84"/>
                    <a:gd name="T59" fmla="*/ 177 w 177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7" h="84">
                      <a:moveTo>
                        <a:pt x="174" y="57"/>
                      </a:moveTo>
                      <a:lnTo>
                        <a:pt x="174" y="80"/>
                      </a:lnTo>
                      <a:lnTo>
                        <a:pt x="59" y="84"/>
                      </a:lnTo>
                      <a:lnTo>
                        <a:pt x="59" y="67"/>
                      </a:lnTo>
                      <a:lnTo>
                        <a:pt x="7" y="69"/>
                      </a:lnTo>
                      <a:lnTo>
                        <a:pt x="0" y="54"/>
                      </a:lnTo>
                      <a:lnTo>
                        <a:pt x="0" y="33"/>
                      </a:lnTo>
                      <a:lnTo>
                        <a:pt x="5" y="19"/>
                      </a:lnTo>
                      <a:lnTo>
                        <a:pt x="27" y="10"/>
                      </a:lnTo>
                      <a:lnTo>
                        <a:pt x="44" y="4"/>
                      </a:lnTo>
                      <a:lnTo>
                        <a:pt x="65" y="10"/>
                      </a:lnTo>
                      <a:lnTo>
                        <a:pt x="94" y="7"/>
                      </a:lnTo>
                      <a:lnTo>
                        <a:pt x="120" y="0"/>
                      </a:lnTo>
                      <a:lnTo>
                        <a:pt x="146" y="9"/>
                      </a:lnTo>
                      <a:lnTo>
                        <a:pt x="171" y="15"/>
                      </a:lnTo>
                      <a:lnTo>
                        <a:pt x="170" y="29"/>
                      </a:lnTo>
                      <a:lnTo>
                        <a:pt x="174" y="45"/>
                      </a:lnTo>
                      <a:lnTo>
                        <a:pt x="177" y="57"/>
                      </a:lnTo>
                      <a:lnTo>
                        <a:pt x="174" y="57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7" name="Freeform 437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8" name="Freeform 438"/>
                <p:cNvSpPr>
                  <a:spLocks/>
                </p:cNvSpPr>
                <p:nvPr/>
              </p:nvSpPr>
              <p:spPr bwMode="auto">
                <a:xfrm>
                  <a:off x="1323" y="2444"/>
                  <a:ext cx="20" cy="19"/>
                </a:xfrm>
                <a:custGeom>
                  <a:avLst/>
                  <a:gdLst>
                    <a:gd name="T0" fmla="*/ 13 w 81"/>
                    <a:gd name="T1" fmla="*/ 0 h 74"/>
                    <a:gd name="T2" fmla="*/ 30 w 81"/>
                    <a:gd name="T3" fmla="*/ 0 h 74"/>
                    <a:gd name="T4" fmla="*/ 50 w 81"/>
                    <a:gd name="T5" fmla="*/ 5 h 74"/>
                    <a:gd name="T6" fmla="*/ 68 w 81"/>
                    <a:gd name="T7" fmla="*/ 14 h 74"/>
                    <a:gd name="T8" fmla="*/ 79 w 81"/>
                    <a:gd name="T9" fmla="*/ 26 h 74"/>
                    <a:gd name="T10" fmla="*/ 81 w 81"/>
                    <a:gd name="T11" fmla="*/ 39 h 74"/>
                    <a:gd name="T12" fmla="*/ 78 w 81"/>
                    <a:gd name="T13" fmla="*/ 50 h 74"/>
                    <a:gd name="T14" fmla="*/ 69 w 81"/>
                    <a:gd name="T15" fmla="*/ 59 h 74"/>
                    <a:gd name="T16" fmla="*/ 59 w 81"/>
                    <a:gd name="T17" fmla="*/ 65 h 74"/>
                    <a:gd name="T18" fmla="*/ 51 w 81"/>
                    <a:gd name="T19" fmla="*/ 69 h 74"/>
                    <a:gd name="T20" fmla="*/ 36 w 81"/>
                    <a:gd name="T21" fmla="*/ 67 h 74"/>
                    <a:gd name="T22" fmla="*/ 16 w 81"/>
                    <a:gd name="T23" fmla="*/ 71 h 74"/>
                    <a:gd name="T24" fmla="*/ 5 w 81"/>
                    <a:gd name="T25" fmla="*/ 74 h 74"/>
                    <a:gd name="T26" fmla="*/ 0 w 81"/>
                    <a:gd name="T27" fmla="*/ 40 h 74"/>
                    <a:gd name="T28" fmla="*/ 10 w 81"/>
                    <a:gd name="T29" fmla="*/ 56 h 74"/>
                    <a:gd name="T30" fmla="*/ 22 w 81"/>
                    <a:gd name="T31" fmla="*/ 57 h 74"/>
                    <a:gd name="T32" fmla="*/ 27 w 81"/>
                    <a:gd name="T33" fmla="*/ 35 h 74"/>
                    <a:gd name="T34" fmla="*/ 26 w 81"/>
                    <a:gd name="T35" fmla="*/ 20 h 74"/>
                    <a:gd name="T36" fmla="*/ 20 w 81"/>
                    <a:gd name="T37" fmla="*/ 14 h 74"/>
                    <a:gd name="T38" fmla="*/ 11 w 81"/>
                    <a:gd name="T39" fmla="*/ 13 h 74"/>
                    <a:gd name="T40" fmla="*/ 3 w 81"/>
                    <a:gd name="T41" fmla="*/ 8 h 74"/>
                    <a:gd name="T42" fmla="*/ 13 w 81"/>
                    <a:gd name="T43" fmla="*/ 0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1"/>
                    <a:gd name="T67" fmla="*/ 0 h 74"/>
                    <a:gd name="T68" fmla="*/ 81 w 81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1" h="74">
                      <a:moveTo>
                        <a:pt x="13" y="0"/>
                      </a:moveTo>
                      <a:lnTo>
                        <a:pt x="30" y="0"/>
                      </a:lnTo>
                      <a:lnTo>
                        <a:pt x="50" y="5"/>
                      </a:lnTo>
                      <a:lnTo>
                        <a:pt x="68" y="14"/>
                      </a:lnTo>
                      <a:lnTo>
                        <a:pt x="79" y="26"/>
                      </a:lnTo>
                      <a:lnTo>
                        <a:pt x="81" y="39"/>
                      </a:lnTo>
                      <a:lnTo>
                        <a:pt x="78" y="50"/>
                      </a:lnTo>
                      <a:lnTo>
                        <a:pt x="69" y="59"/>
                      </a:lnTo>
                      <a:lnTo>
                        <a:pt x="59" y="65"/>
                      </a:lnTo>
                      <a:lnTo>
                        <a:pt x="51" y="69"/>
                      </a:lnTo>
                      <a:lnTo>
                        <a:pt x="36" y="67"/>
                      </a:lnTo>
                      <a:lnTo>
                        <a:pt x="16" y="71"/>
                      </a:lnTo>
                      <a:lnTo>
                        <a:pt x="5" y="74"/>
                      </a:lnTo>
                      <a:lnTo>
                        <a:pt x="0" y="40"/>
                      </a:lnTo>
                      <a:lnTo>
                        <a:pt x="10" y="56"/>
                      </a:lnTo>
                      <a:lnTo>
                        <a:pt x="22" y="57"/>
                      </a:lnTo>
                      <a:lnTo>
                        <a:pt x="27" y="35"/>
                      </a:lnTo>
                      <a:lnTo>
                        <a:pt x="26" y="20"/>
                      </a:lnTo>
                      <a:lnTo>
                        <a:pt x="20" y="14"/>
                      </a:lnTo>
                      <a:lnTo>
                        <a:pt x="11" y="13"/>
                      </a:lnTo>
                      <a:lnTo>
                        <a:pt x="3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29" name="Freeform 439"/>
                <p:cNvSpPr>
                  <a:spLocks/>
                </p:cNvSpPr>
                <p:nvPr/>
              </p:nvSpPr>
              <p:spPr bwMode="auto">
                <a:xfrm>
                  <a:off x="1323" y="2445"/>
                  <a:ext cx="20" cy="17"/>
                </a:xfrm>
                <a:custGeom>
                  <a:avLst/>
                  <a:gdLst>
                    <a:gd name="T0" fmla="*/ 0 w 80"/>
                    <a:gd name="T1" fmla="*/ 2 h 70"/>
                    <a:gd name="T2" fmla="*/ 6 w 80"/>
                    <a:gd name="T3" fmla="*/ 0 h 70"/>
                    <a:gd name="T4" fmla="*/ 14 w 80"/>
                    <a:gd name="T5" fmla="*/ 0 h 70"/>
                    <a:gd name="T6" fmla="*/ 26 w 80"/>
                    <a:gd name="T7" fmla="*/ 0 h 70"/>
                    <a:gd name="T8" fmla="*/ 39 w 80"/>
                    <a:gd name="T9" fmla="*/ 3 h 70"/>
                    <a:gd name="T10" fmla="*/ 50 w 80"/>
                    <a:gd name="T11" fmla="*/ 5 h 70"/>
                    <a:gd name="T12" fmla="*/ 60 w 80"/>
                    <a:gd name="T13" fmla="*/ 10 h 70"/>
                    <a:gd name="T14" fmla="*/ 68 w 80"/>
                    <a:gd name="T15" fmla="*/ 15 h 70"/>
                    <a:gd name="T16" fmla="*/ 75 w 80"/>
                    <a:gd name="T17" fmla="*/ 22 h 70"/>
                    <a:gd name="T18" fmla="*/ 77 w 80"/>
                    <a:gd name="T19" fmla="*/ 25 h 70"/>
                    <a:gd name="T20" fmla="*/ 78 w 80"/>
                    <a:gd name="T21" fmla="*/ 29 h 70"/>
                    <a:gd name="T22" fmla="*/ 80 w 80"/>
                    <a:gd name="T23" fmla="*/ 33 h 70"/>
                    <a:gd name="T24" fmla="*/ 80 w 80"/>
                    <a:gd name="T25" fmla="*/ 36 h 70"/>
                    <a:gd name="T26" fmla="*/ 80 w 80"/>
                    <a:gd name="T27" fmla="*/ 41 h 70"/>
                    <a:gd name="T28" fmla="*/ 77 w 80"/>
                    <a:gd name="T29" fmla="*/ 46 h 70"/>
                    <a:gd name="T30" fmla="*/ 75 w 80"/>
                    <a:gd name="T31" fmla="*/ 51 h 70"/>
                    <a:gd name="T32" fmla="*/ 71 w 80"/>
                    <a:gd name="T33" fmla="*/ 56 h 70"/>
                    <a:gd name="T34" fmla="*/ 66 w 80"/>
                    <a:gd name="T35" fmla="*/ 60 h 70"/>
                    <a:gd name="T36" fmla="*/ 60 w 80"/>
                    <a:gd name="T37" fmla="*/ 64 h 70"/>
                    <a:gd name="T38" fmla="*/ 53 w 80"/>
                    <a:gd name="T39" fmla="*/ 68 h 70"/>
                    <a:gd name="T40" fmla="*/ 46 w 80"/>
                    <a:gd name="T41" fmla="*/ 7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70"/>
                    <a:gd name="T65" fmla="*/ 80 w 80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70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9" y="3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68" y="15"/>
                      </a:lnTo>
                      <a:lnTo>
                        <a:pt x="75" y="22"/>
                      </a:lnTo>
                      <a:lnTo>
                        <a:pt x="77" y="25"/>
                      </a:lnTo>
                      <a:lnTo>
                        <a:pt x="78" y="29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77" y="46"/>
                      </a:lnTo>
                      <a:lnTo>
                        <a:pt x="75" y="51"/>
                      </a:lnTo>
                      <a:lnTo>
                        <a:pt x="71" y="56"/>
                      </a:lnTo>
                      <a:lnTo>
                        <a:pt x="66" y="60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6" y="7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0" name="Freeform 440"/>
                <p:cNvSpPr>
                  <a:spLocks/>
                </p:cNvSpPr>
                <p:nvPr/>
              </p:nvSpPr>
              <p:spPr bwMode="auto">
                <a:xfrm>
                  <a:off x="1324" y="2461"/>
                  <a:ext cx="11" cy="3"/>
                </a:xfrm>
                <a:custGeom>
                  <a:avLst/>
                  <a:gdLst>
                    <a:gd name="T0" fmla="*/ 0 w 47"/>
                    <a:gd name="T1" fmla="*/ 10 h 10"/>
                    <a:gd name="T2" fmla="*/ 3 w 47"/>
                    <a:gd name="T3" fmla="*/ 8 h 10"/>
                    <a:gd name="T4" fmla="*/ 5 w 47"/>
                    <a:gd name="T5" fmla="*/ 5 h 10"/>
                    <a:gd name="T6" fmla="*/ 9 w 47"/>
                    <a:gd name="T7" fmla="*/ 3 h 10"/>
                    <a:gd name="T8" fmla="*/ 14 w 47"/>
                    <a:gd name="T9" fmla="*/ 2 h 10"/>
                    <a:gd name="T10" fmla="*/ 25 w 47"/>
                    <a:gd name="T11" fmla="*/ 0 h 10"/>
                    <a:gd name="T12" fmla="*/ 38 w 47"/>
                    <a:gd name="T13" fmla="*/ 0 h 10"/>
                    <a:gd name="T14" fmla="*/ 43 w 47"/>
                    <a:gd name="T15" fmla="*/ 2 h 10"/>
                    <a:gd name="T16" fmla="*/ 47 w 47"/>
                    <a:gd name="T17" fmla="*/ 3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"/>
                    <a:gd name="T28" fmla="*/ 0 h 10"/>
                    <a:gd name="T29" fmla="*/ 47 w 4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7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1" name="Freeform 441"/>
                <p:cNvSpPr>
                  <a:spLocks/>
                </p:cNvSpPr>
                <p:nvPr/>
              </p:nvSpPr>
              <p:spPr bwMode="auto">
                <a:xfrm>
                  <a:off x="1323" y="2457"/>
                  <a:ext cx="0" cy="6"/>
                </a:xfrm>
                <a:custGeom>
                  <a:avLst/>
                  <a:gdLst>
                    <a:gd name="T0" fmla="*/ 1 w 1"/>
                    <a:gd name="T1" fmla="*/ 26 h 26"/>
                    <a:gd name="T2" fmla="*/ 0 w 1"/>
                    <a:gd name="T3" fmla="*/ 14 h 26"/>
                    <a:gd name="T4" fmla="*/ 0 w 1"/>
                    <a:gd name="T5" fmla="*/ 1 h 26"/>
                    <a:gd name="T6" fmla="*/ 0 w 1"/>
                    <a:gd name="T7" fmla="*/ 1 h 26"/>
                    <a:gd name="T8" fmla="*/ 0 w 1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6"/>
                    <a:gd name="T17" fmla="*/ 0 w 1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6">
                      <a:moveTo>
                        <a:pt x="1" y="26"/>
                      </a:moveTo>
                      <a:lnTo>
                        <a:pt x="0" y="1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2" name="Freeform 442"/>
                <p:cNvSpPr>
                  <a:spLocks/>
                </p:cNvSpPr>
                <p:nvPr/>
              </p:nvSpPr>
              <p:spPr bwMode="auto">
                <a:xfrm>
                  <a:off x="1326" y="2463"/>
                  <a:ext cx="9" cy="5"/>
                </a:xfrm>
                <a:custGeom>
                  <a:avLst/>
                  <a:gdLst>
                    <a:gd name="T0" fmla="*/ 0 w 39"/>
                    <a:gd name="T1" fmla="*/ 2 h 20"/>
                    <a:gd name="T2" fmla="*/ 3 w 39"/>
                    <a:gd name="T3" fmla="*/ 20 h 20"/>
                    <a:gd name="T4" fmla="*/ 39 w 39"/>
                    <a:gd name="T5" fmla="*/ 15 h 20"/>
                    <a:gd name="T6" fmla="*/ 36 w 39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0"/>
                    <a:gd name="T14" fmla="*/ 39 w 39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0">
                      <a:moveTo>
                        <a:pt x="0" y="2"/>
                      </a:moveTo>
                      <a:lnTo>
                        <a:pt x="3" y="20"/>
                      </a:lnTo>
                      <a:lnTo>
                        <a:pt x="39" y="1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3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340" y="2439"/>
                  <a:ext cx="7" cy="7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4" name="Freeform 444"/>
                <p:cNvSpPr>
                  <a:spLocks/>
                </p:cNvSpPr>
                <p:nvPr/>
              </p:nvSpPr>
              <p:spPr bwMode="auto">
                <a:xfrm>
                  <a:off x="1323" y="2448"/>
                  <a:ext cx="4" cy="10"/>
                </a:xfrm>
                <a:custGeom>
                  <a:avLst/>
                  <a:gdLst>
                    <a:gd name="T0" fmla="*/ 16 w 16"/>
                    <a:gd name="T1" fmla="*/ 1 h 41"/>
                    <a:gd name="T2" fmla="*/ 11 w 16"/>
                    <a:gd name="T3" fmla="*/ 0 h 41"/>
                    <a:gd name="T4" fmla="*/ 0 w 16"/>
                    <a:gd name="T5" fmla="*/ 35 h 41"/>
                    <a:gd name="T6" fmla="*/ 15 w 16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41"/>
                    <a:gd name="T14" fmla="*/ 16 w 16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41">
                      <a:moveTo>
                        <a:pt x="16" y="1"/>
                      </a:move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5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1325" y="244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322" y="2456"/>
                  <a:ext cx="1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7" name="Freeform 447"/>
                <p:cNvSpPr>
                  <a:spLocks/>
                </p:cNvSpPr>
                <p:nvPr/>
              </p:nvSpPr>
              <p:spPr bwMode="auto">
                <a:xfrm>
                  <a:off x="1307" y="2442"/>
                  <a:ext cx="19" cy="4"/>
                </a:xfrm>
                <a:custGeom>
                  <a:avLst/>
                  <a:gdLst>
                    <a:gd name="T0" fmla="*/ 75 w 75"/>
                    <a:gd name="T1" fmla="*/ 16 h 16"/>
                    <a:gd name="T2" fmla="*/ 50 w 75"/>
                    <a:gd name="T3" fmla="*/ 8 h 16"/>
                    <a:gd name="T4" fmla="*/ 0 w 7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6"/>
                    <a:gd name="T11" fmla="*/ 75 w 7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6">
                      <a:moveTo>
                        <a:pt x="75" y="16"/>
                      </a:moveTo>
                      <a:lnTo>
                        <a:pt x="5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8" name="Freeform 448"/>
                <p:cNvSpPr>
                  <a:spLocks/>
                </p:cNvSpPr>
                <p:nvPr/>
              </p:nvSpPr>
              <p:spPr bwMode="auto">
                <a:xfrm>
                  <a:off x="1325" y="2446"/>
                  <a:ext cx="5" cy="13"/>
                </a:xfrm>
                <a:custGeom>
                  <a:avLst/>
                  <a:gdLst>
                    <a:gd name="T0" fmla="*/ 4 w 20"/>
                    <a:gd name="T1" fmla="*/ 2 h 50"/>
                    <a:gd name="T2" fmla="*/ 7 w 20"/>
                    <a:gd name="T3" fmla="*/ 1 h 50"/>
                    <a:gd name="T4" fmla="*/ 9 w 20"/>
                    <a:gd name="T5" fmla="*/ 0 h 50"/>
                    <a:gd name="T6" fmla="*/ 12 w 20"/>
                    <a:gd name="T7" fmla="*/ 0 h 50"/>
                    <a:gd name="T8" fmla="*/ 13 w 20"/>
                    <a:gd name="T9" fmla="*/ 2 h 50"/>
                    <a:gd name="T10" fmla="*/ 15 w 20"/>
                    <a:gd name="T11" fmla="*/ 4 h 50"/>
                    <a:gd name="T12" fmla="*/ 17 w 20"/>
                    <a:gd name="T13" fmla="*/ 7 h 50"/>
                    <a:gd name="T14" fmla="*/ 19 w 20"/>
                    <a:gd name="T15" fmla="*/ 15 h 50"/>
                    <a:gd name="T16" fmla="*/ 20 w 20"/>
                    <a:gd name="T17" fmla="*/ 25 h 50"/>
                    <a:gd name="T18" fmla="*/ 19 w 20"/>
                    <a:gd name="T19" fmla="*/ 35 h 50"/>
                    <a:gd name="T20" fmla="*/ 17 w 20"/>
                    <a:gd name="T21" fmla="*/ 42 h 50"/>
                    <a:gd name="T22" fmla="*/ 15 w 20"/>
                    <a:gd name="T23" fmla="*/ 46 h 50"/>
                    <a:gd name="T24" fmla="*/ 13 w 20"/>
                    <a:gd name="T25" fmla="*/ 48 h 50"/>
                    <a:gd name="T26" fmla="*/ 12 w 20"/>
                    <a:gd name="T27" fmla="*/ 50 h 50"/>
                    <a:gd name="T28" fmla="*/ 9 w 20"/>
                    <a:gd name="T29" fmla="*/ 50 h 50"/>
                    <a:gd name="T30" fmla="*/ 7 w 20"/>
                    <a:gd name="T31" fmla="*/ 50 h 50"/>
                    <a:gd name="T32" fmla="*/ 4 w 20"/>
                    <a:gd name="T33" fmla="*/ 48 h 50"/>
                    <a:gd name="T34" fmla="*/ 3 w 20"/>
                    <a:gd name="T35" fmla="*/ 46 h 50"/>
                    <a:gd name="T36" fmla="*/ 0 w 20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50"/>
                    <a:gd name="T59" fmla="*/ 20 w 20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50">
                      <a:moveTo>
                        <a:pt x="4" y="2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15"/>
                      </a:lnTo>
                      <a:lnTo>
                        <a:pt x="20" y="25"/>
                      </a:lnTo>
                      <a:lnTo>
                        <a:pt x="19" y="35"/>
                      </a:lnTo>
                      <a:lnTo>
                        <a:pt x="17" y="42"/>
                      </a:lnTo>
                      <a:lnTo>
                        <a:pt x="15" y="46"/>
                      </a:lnTo>
                      <a:lnTo>
                        <a:pt x="13" y="48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39" name="Freeform 449"/>
                <p:cNvSpPr>
                  <a:spLocks/>
                </p:cNvSpPr>
                <p:nvPr/>
              </p:nvSpPr>
              <p:spPr bwMode="auto">
                <a:xfrm>
                  <a:off x="1326" y="2448"/>
                  <a:ext cx="3" cy="10"/>
                </a:xfrm>
                <a:custGeom>
                  <a:avLst/>
                  <a:gdLst>
                    <a:gd name="T0" fmla="*/ 0 w 8"/>
                    <a:gd name="T1" fmla="*/ 1 h 41"/>
                    <a:gd name="T2" fmla="*/ 1 w 8"/>
                    <a:gd name="T3" fmla="*/ 1 h 41"/>
                    <a:gd name="T4" fmla="*/ 1 w 8"/>
                    <a:gd name="T5" fmla="*/ 0 h 41"/>
                    <a:gd name="T6" fmla="*/ 5 w 8"/>
                    <a:gd name="T7" fmla="*/ 3 h 41"/>
                    <a:gd name="T8" fmla="*/ 7 w 8"/>
                    <a:gd name="T9" fmla="*/ 6 h 41"/>
                    <a:gd name="T10" fmla="*/ 8 w 8"/>
                    <a:gd name="T11" fmla="*/ 12 h 41"/>
                    <a:gd name="T12" fmla="*/ 8 w 8"/>
                    <a:gd name="T13" fmla="*/ 20 h 41"/>
                    <a:gd name="T14" fmla="*/ 8 w 8"/>
                    <a:gd name="T15" fmla="*/ 29 h 41"/>
                    <a:gd name="T16" fmla="*/ 7 w 8"/>
                    <a:gd name="T17" fmla="*/ 35 h 41"/>
                    <a:gd name="T18" fmla="*/ 5 w 8"/>
                    <a:gd name="T19" fmla="*/ 39 h 41"/>
                    <a:gd name="T20" fmla="*/ 1 w 8"/>
                    <a:gd name="T21" fmla="*/ 41 h 41"/>
                    <a:gd name="T22" fmla="*/ 1 w 8"/>
                    <a:gd name="T23" fmla="*/ 41 h 41"/>
                    <a:gd name="T24" fmla="*/ 0 w 8"/>
                    <a:gd name="T25" fmla="*/ 40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41"/>
                    <a:gd name="T41" fmla="*/ 8 w 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4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5" y="3"/>
                      </a:lnTo>
                      <a:lnTo>
                        <a:pt x="7" y="6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1" y="41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0" name="Freeform 450"/>
                <p:cNvSpPr>
                  <a:spLocks/>
                </p:cNvSpPr>
                <p:nvPr/>
              </p:nvSpPr>
              <p:spPr bwMode="auto">
                <a:xfrm>
                  <a:off x="1324" y="2442"/>
                  <a:ext cx="2" cy="4"/>
                </a:xfrm>
                <a:custGeom>
                  <a:avLst/>
                  <a:gdLst>
                    <a:gd name="T0" fmla="*/ 0 w 10"/>
                    <a:gd name="T1" fmla="*/ 13 h 13"/>
                    <a:gd name="T2" fmla="*/ 2 w 10"/>
                    <a:gd name="T3" fmla="*/ 7 h 13"/>
                    <a:gd name="T4" fmla="*/ 5 w 10"/>
                    <a:gd name="T5" fmla="*/ 3 h 13"/>
                    <a:gd name="T6" fmla="*/ 7 w 10"/>
                    <a:gd name="T7" fmla="*/ 1 h 13"/>
                    <a:gd name="T8" fmla="*/ 10 w 10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3"/>
                    <a:gd name="T17" fmla="*/ 10 w 1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3">
                      <a:moveTo>
                        <a:pt x="0" y="13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1" name="Freeform 451"/>
                <p:cNvSpPr>
                  <a:spLocks/>
                </p:cNvSpPr>
                <p:nvPr/>
              </p:nvSpPr>
              <p:spPr bwMode="auto">
                <a:xfrm>
                  <a:off x="1279" y="2467"/>
                  <a:ext cx="42" cy="7"/>
                </a:xfrm>
                <a:custGeom>
                  <a:avLst/>
                  <a:gdLst>
                    <a:gd name="T0" fmla="*/ 167 w 169"/>
                    <a:gd name="T1" fmla="*/ 0 h 30"/>
                    <a:gd name="T2" fmla="*/ 169 w 169"/>
                    <a:gd name="T3" fmla="*/ 6 h 30"/>
                    <a:gd name="T4" fmla="*/ 169 w 169"/>
                    <a:gd name="T5" fmla="*/ 26 h 30"/>
                    <a:gd name="T6" fmla="*/ 51 w 169"/>
                    <a:gd name="T7" fmla="*/ 30 h 30"/>
                    <a:gd name="T8" fmla="*/ 51 w 169"/>
                    <a:gd name="T9" fmla="*/ 15 h 30"/>
                    <a:gd name="T10" fmla="*/ 0 w 169"/>
                    <a:gd name="T11" fmla="*/ 16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30"/>
                    <a:gd name="T20" fmla="*/ 169 w 169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30">
                      <a:moveTo>
                        <a:pt x="167" y="0"/>
                      </a:moveTo>
                      <a:lnTo>
                        <a:pt x="169" y="6"/>
                      </a:lnTo>
                      <a:lnTo>
                        <a:pt x="169" y="26"/>
                      </a:lnTo>
                      <a:lnTo>
                        <a:pt x="51" y="30"/>
                      </a:lnTo>
                      <a:lnTo>
                        <a:pt x="51" y="1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2" name="Freeform 452"/>
                <p:cNvSpPr>
                  <a:spLocks/>
                </p:cNvSpPr>
                <p:nvPr/>
              </p:nvSpPr>
              <p:spPr bwMode="auto">
                <a:xfrm>
                  <a:off x="1278" y="2458"/>
                  <a:ext cx="2" cy="13"/>
                </a:xfrm>
                <a:custGeom>
                  <a:avLst/>
                  <a:gdLst>
                    <a:gd name="T0" fmla="*/ 6 w 9"/>
                    <a:gd name="T1" fmla="*/ 0 h 50"/>
                    <a:gd name="T2" fmla="*/ 4 w 9"/>
                    <a:gd name="T3" fmla="*/ 4 h 50"/>
                    <a:gd name="T4" fmla="*/ 1 w 9"/>
                    <a:gd name="T5" fmla="*/ 9 h 50"/>
                    <a:gd name="T6" fmla="*/ 0 w 9"/>
                    <a:gd name="T7" fmla="*/ 16 h 50"/>
                    <a:gd name="T8" fmla="*/ 0 w 9"/>
                    <a:gd name="T9" fmla="*/ 25 h 50"/>
                    <a:gd name="T10" fmla="*/ 0 w 9"/>
                    <a:gd name="T11" fmla="*/ 35 h 50"/>
                    <a:gd name="T12" fmla="*/ 3 w 9"/>
                    <a:gd name="T13" fmla="*/ 43 h 50"/>
                    <a:gd name="T14" fmla="*/ 4 w 9"/>
                    <a:gd name="T15" fmla="*/ 46 h 50"/>
                    <a:gd name="T16" fmla="*/ 5 w 9"/>
                    <a:gd name="T17" fmla="*/ 49 h 50"/>
                    <a:gd name="T18" fmla="*/ 6 w 9"/>
                    <a:gd name="T19" fmla="*/ 50 h 50"/>
                    <a:gd name="T20" fmla="*/ 9 w 9"/>
                    <a:gd name="T21" fmla="*/ 5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50"/>
                    <a:gd name="T35" fmla="*/ 9 w 9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5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6" y="50"/>
                      </a:lnTo>
                      <a:lnTo>
                        <a:pt x="9" y="5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3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279" y="2455"/>
                  <a:ext cx="11" cy="3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4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318" y="2442"/>
                  <a:ext cx="5" cy="2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5" name="Freeform 455"/>
                <p:cNvSpPr>
                  <a:spLocks/>
                </p:cNvSpPr>
                <p:nvPr/>
              </p:nvSpPr>
              <p:spPr bwMode="auto">
                <a:xfrm>
                  <a:off x="1322" y="2442"/>
                  <a:ext cx="3" cy="3"/>
                </a:xfrm>
                <a:custGeom>
                  <a:avLst/>
                  <a:gdLst>
                    <a:gd name="T0" fmla="*/ 0 w 12"/>
                    <a:gd name="T1" fmla="*/ 11 h 11"/>
                    <a:gd name="T2" fmla="*/ 1 w 12"/>
                    <a:gd name="T3" fmla="*/ 6 h 11"/>
                    <a:gd name="T4" fmla="*/ 4 w 12"/>
                    <a:gd name="T5" fmla="*/ 2 h 11"/>
                    <a:gd name="T6" fmla="*/ 5 w 12"/>
                    <a:gd name="T7" fmla="*/ 0 h 11"/>
                    <a:gd name="T8" fmla="*/ 7 w 12"/>
                    <a:gd name="T9" fmla="*/ 0 h 11"/>
                    <a:gd name="T10" fmla="*/ 10 w 12"/>
                    <a:gd name="T11" fmla="*/ 1 h 11"/>
                    <a:gd name="T12" fmla="*/ 12 w 12"/>
                    <a:gd name="T13" fmla="*/ 3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1"/>
                    <a:gd name="T23" fmla="*/ 12 w 12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1">
                      <a:moveTo>
                        <a:pt x="0" y="11"/>
                      </a:move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6" name="Line 456"/>
                <p:cNvSpPr>
                  <a:spLocks noChangeShapeType="1"/>
                </p:cNvSpPr>
                <p:nvPr/>
              </p:nvSpPr>
              <p:spPr bwMode="auto">
                <a:xfrm>
                  <a:off x="1300" y="2474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7" name="Line 457"/>
                <p:cNvSpPr>
                  <a:spLocks noChangeShapeType="1"/>
                </p:cNvSpPr>
                <p:nvPr/>
              </p:nvSpPr>
              <p:spPr bwMode="auto">
                <a:xfrm>
                  <a:off x="1316" y="2473"/>
                  <a:ext cx="0" cy="16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8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300" y="2489"/>
                  <a:ext cx="15" cy="0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49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300" y="2486"/>
                  <a:ext cx="15" cy="1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0" name="Freeform 460"/>
                <p:cNvSpPr>
                  <a:spLocks/>
                </p:cNvSpPr>
                <p:nvPr/>
              </p:nvSpPr>
              <p:spPr bwMode="auto">
                <a:xfrm>
                  <a:off x="1320" y="2458"/>
                  <a:ext cx="2" cy="10"/>
                </a:xfrm>
                <a:custGeom>
                  <a:avLst/>
                  <a:gdLst>
                    <a:gd name="T0" fmla="*/ 7 w 7"/>
                    <a:gd name="T1" fmla="*/ 42 h 42"/>
                    <a:gd name="T2" fmla="*/ 5 w 7"/>
                    <a:gd name="T3" fmla="*/ 35 h 42"/>
                    <a:gd name="T4" fmla="*/ 2 w 7"/>
                    <a:gd name="T5" fmla="*/ 25 h 42"/>
                    <a:gd name="T6" fmla="*/ 0 w 7"/>
                    <a:gd name="T7" fmla="*/ 13 h 42"/>
                    <a:gd name="T8" fmla="*/ 0 w 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2"/>
                    <a:gd name="T17" fmla="*/ 7 w 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2">
                      <a:moveTo>
                        <a:pt x="7" y="42"/>
                      </a:moveTo>
                      <a:lnTo>
                        <a:pt x="5" y="35"/>
                      </a:lnTo>
                      <a:lnTo>
                        <a:pt x="2" y="25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1" name="Freeform 461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2" name="Freeform 462"/>
                <p:cNvSpPr>
                  <a:spLocks/>
                </p:cNvSpPr>
                <p:nvPr/>
              </p:nvSpPr>
              <p:spPr bwMode="auto">
                <a:xfrm>
                  <a:off x="1310" y="2458"/>
                  <a:ext cx="6" cy="2"/>
                </a:xfrm>
                <a:custGeom>
                  <a:avLst/>
                  <a:gdLst>
                    <a:gd name="T0" fmla="*/ 11 w 23"/>
                    <a:gd name="T1" fmla="*/ 0 h 6"/>
                    <a:gd name="T2" fmla="*/ 16 w 23"/>
                    <a:gd name="T3" fmla="*/ 0 h 6"/>
                    <a:gd name="T4" fmla="*/ 20 w 23"/>
                    <a:gd name="T5" fmla="*/ 0 h 6"/>
                    <a:gd name="T6" fmla="*/ 22 w 23"/>
                    <a:gd name="T7" fmla="*/ 1 h 6"/>
                    <a:gd name="T8" fmla="*/ 23 w 23"/>
                    <a:gd name="T9" fmla="*/ 3 h 6"/>
                    <a:gd name="T10" fmla="*/ 22 w 23"/>
                    <a:gd name="T11" fmla="*/ 4 h 6"/>
                    <a:gd name="T12" fmla="*/ 20 w 23"/>
                    <a:gd name="T13" fmla="*/ 5 h 6"/>
                    <a:gd name="T14" fmla="*/ 16 w 23"/>
                    <a:gd name="T15" fmla="*/ 6 h 6"/>
                    <a:gd name="T16" fmla="*/ 11 w 23"/>
                    <a:gd name="T17" fmla="*/ 6 h 6"/>
                    <a:gd name="T18" fmla="*/ 6 w 23"/>
                    <a:gd name="T19" fmla="*/ 6 h 6"/>
                    <a:gd name="T20" fmla="*/ 2 w 23"/>
                    <a:gd name="T21" fmla="*/ 6 h 6"/>
                    <a:gd name="T22" fmla="*/ 0 w 23"/>
                    <a:gd name="T23" fmla="*/ 5 h 6"/>
                    <a:gd name="T24" fmla="*/ 0 w 23"/>
                    <a:gd name="T25" fmla="*/ 4 h 6"/>
                    <a:gd name="T26" fmla="*/ 0 w 23"/>
                    <a:gd name="T27" fmla="*/ 3 h 6"/>
                    <a:gd name="T28" fmla="*/ 2 w 23"/>
                    <a:gd name="T29" fmla="*/ 1 h 6"/>
                    <a:gd name="T30" fmla="*/ 6 w 23"/>
                    <a:gd name="T31" fmla="*/ 0 h 6"/>
                    <a:gd name="T32" fmla="*/ 11 w 23"/>
                    <a:gd name="T33" fmla="*/ 0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6"/>
                    <a:gd name="T53" fmla="*/ 23 w 23"/>
                    <a:gd name="T54" fmla="*/ 6 h 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6">
                      <a:moveTo>
                        <a:pt x="11" y="0"/>
                      </a:move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3" y="3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3" name="Freeform 463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4" name="Freeform 464"/>
                <p:cNvSpPr>
                  <a:spLocks/>
                </p:cNvSpPr>
                <p:nvPr/>
              </p:nvSpPr>
              <p:spPr bwMode="auto">
                <a:xfrm>
                  <a:off x="1287" y="2460"/>
                  <a:ext cx="8" cy="1"/>
                </a:xfrm>
                <a:custGeom>
                  <a:avLst/>
                  <a:gdLst>
                    <a:gd name="T0" fmla="*/ 16 w 32"/>
                    <a:gd name="T1" fmla="*/ 0 h 7"/>
                    <a:gd name="T2" fmla="*/ 22 w 32"/>
                    <a:gd name="T3" fmla="*/ 0 h 7"/>
                    <a:gd name="T4" fmla="*/ 27 w 32"/>
                    <a:gd name="T5" fmla="*/ 0 h 7"/>
                    <a:gd name="T6" fmla="*/ 31 w 32"/>
                    <a:gd name="T7" fmla="*/ 2 h 7"/>
                    <a:gd name="T8" fmla="*/ 32 w 32"/>
                    <a:gd name="T9" fmla="*/ 3 h 7"/>
                    <a:gd name="T10" fmla="*/ 31 w 32"/>
                    <a:gd name="T11" fmla="*/ 4 h 7"/>
                    <a:gd name="T12" fmla="*/ 27 w 32"/>
                    <a:gd name="T13" fmla="*/ 5 h 7"/>
                    <a:gd name="T14" fmla="*/ 22 w 32"/>
                    <a:gd name="T15" fmla="*/ 7 h 7"/>
                    <a:gd name="T16" fmla="*/ 16 w 32"/>
                    <a:gd name="T17" fmla="*/ 7 h 7"/>
                    <a:gd name="T18" fmla="*/ 9 w 32"/>
                    <a:gd name="T19" fmla="*/ 7 h 7"/>
                    <a:gd name="T20" fmla="*/ 5 w 32"/>
                    <a:gd name="T21" fmla="*/ 7 h 7"/>
                    <a:gd name="T22" fmla="*/ 1 w 32"/>
                    <a:gd name="T23" fmla="*/ 5 h 7"/>
                    <a:gd name="T24" fmla="*/ 0 w 32"/>
                    <a:gd name="T25" fmla="*/ 4 h 7"/>
                    <a:gd name="T26" fmla="*/ 1 w 32"/>
                    <a:gd name="T27" fmla="*/ 3 h 7"/>
                    <a:gd name="T28" fmla="*/ 5 w 32"/>
                    <a:gd name="T29" fmla="*/ 2 h 7"/>
                    <a:gd name="T30" fmla="*/ 9 w 32"/>
                    <a:gd name="T31" fmla="*/ 0 h 7"/>
                    <a:gd name="T32" fmla="*/ 16 w 3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7"/>
                    <a:gd name="T53" fmla="*/ 32 w 32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7">
                      <a:moveTo>
                        <a:pt x="16" y="0"/>
                      </a:move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5" name="Freeform 465"/>
                <p:cNvSpPr>
                  <a:spLocks/>
                </p:cNvSpPr>
                <p:nvPr/>
              </p:nvSpPr>
              <p:spPr bwMode="auto">
                <a:xfrm>
                  <a:off x="1331" y="2473"/>
                  <a:ext cx="22" cy="105"/>
                </a:xfrm>
                <a:custGeom>
                  <a:avLst/>
                  <a:gdLst>
                    <a:gd name="T0" fmla="*/ 89 w 89"/>
                    <a:gd name="T1" fmla="*/ 420 h 420"/>
                    <a:gd name="T2" fmla="*/ 3 w 89"/>
                    <a:gd name="T3" fmla="*/ 60 h 420"/>
                    <a:gd name="T4" fmla="*/ 0 w 89"/>
                    <a:gd name="T5" fmla="*/ 48 h 420"/>
                    <a:gd name="T6" fmla="*/ 0 w 89"/>
                    <a:gd name="T7" fmla="*/ 38 h 420"/>
                    <a:gd name="T8" fmla="*/ 2 w 89"/>
                    <a:gd name="T9" fmla="*/ 27 h 420"/>
                    <a:gd name="T10" fmla="*/ 4 w 89"/>
                    <a:gd name="T11" fmla="*/ 18 h 420"/>
                    <a:gd name="T12" fmla="*/ 7 w 89"/>
                    <a:gd name="T13" fmla="*/ 10 h 420"/>
                    <a:gd name="T14" fmla="*/ 9 w 89"/>
                    <a:gd name="T15" fmla="*/ 6 h 420"/>
                    <a:gd name="T16" fmla="*/ 12 w 89"/>
                    <a:gd name="T17" fmla="*/ 4 h 420"/>
                    <a:gd name="T18" fmla="*/ 15 w 89"/>
                    <a:gd name="T19" fmla="*/ 4 h 420"/>
                    <a:gd name="T20" fmla="*/ 26 w 89"/>
                    <a:gd name="T21" fmla="*/ 0 h 4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420"/>
                    <a:gd name="T35" fmla="*/ 89 w 89"/>
                    <a:gd name="T36" fmla="*/ 420 h 4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420">
                      <a:moveTo>
                        <a:pt x="89" y="420"/>
                      </a:moveTo>
                      <a:lnTo>
                        <a:pt x="3" y="60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27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6" name="Freeform 466"/>
                <p:cNvSpPr>
                  <a:spLocks/>
                </p:cNvSpPr>
                <p:nvPr/>
              </p:nvSpPr>
              <p:spPr bwMode="auto">
                <a:xfrm>
                  <a:off x="1331" y="2356"/>
                  <a:ext cx="64" cy="86"/>
                </a:xfrm>
                <a:custGeom>
                  <a:avLst/>
                  <a:gdLst>
                    <a:gd name="T0" fmla="*/ 0 w 256"/>
                    <a:gd name="T1" fmla="*/ 347 h 347"/>
                    <a:gd name="T2" fmla="*/ 30 w 256"/>
                    <a:gd name="T3" fmla="*/ 312 h 347"/>
                    <a:gd name="T4" fmla="*/ 41 w 256"/>
                    <a:gd name="T5" fmla="*/ 281 h 347"/>
                    <a:gd name="T6" fmla="*/ 256 w 256"/>
                    <a:gd name="T7" fmla="*/ 0 h 3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347"/>
                    <a:gd name="T14" fmla="*/ 256 w 256"/>
                    <a:gd name="T15" fmla="*/ 347 h 3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347">
                      <a:moveTo>
                        <a:pt x="0" y="347"/>
                      </a:moveTo>
                      <a:lnTo>
                        <a:pt x="30" y="312"/>
                      </a:lnTo>
                      <a:lnTo>
                        <a:pt x="41" y="281"/>
                      </a:lnTo>
                      <a:lnTo>
                        <a:pt x="256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7" name="Freeform 467"/>
                <p:cNvSpPr>
                  <a:spLocks/>
                </p:cNvSpPr>
                <p:nvPr/>
              </p:nvSpPr>
              <p:spPr bwMode="auto">
                <a:xfrm>
                  <a:off x="1347" y="2360"/>
                  <a:ext cx="51" cy="79"/>
                </a:xfrm>
                <a:custGeom>
                  <a:avLst/>
                  <a:gdLst>
                    <a:gd name="T0" fmla="*/ 0 w 205"/>
                    <a:gd name="T1" fmla="*/ 317 h 317"/>
                    <a:gd name="T2" fmla="*/ 88 w 205"/>
                    <a:gd name="T3" fmla="*/ 182 h 317"/>
                    <a:gd name="T4" fmla="*/ 205 w 205"/>
                    <a:gd name="T5" fmla="*/ 0 h 317"/>
                    <a:gd name="T6" fmla="*/ 0 60000 65536"/>
                    <a:gd name="T7" fmla="*/ 0 60000 65536"/>
                    <a:gd name="T8" fmla="*/ 0 60000 65536"/>
                    <a:gd name="T9" fmla="*/ 0 w 205"/>
                    <a:gd name="T10" fmla="*/ 0 h 317"/>
                    <a:gd name="T11" fmla="*/ 205 w 205"/>
                    <a:gd name="T12" fmla="*/ 317 h 3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" h="317">
                      <a:moveTo>
                        <a:pt x="0" y="317"/>
                      </a:moveTo>
                      <a:lnTo>
                        <a:pt x="88" y="1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8" name="Freeform 468"/>
                <p:cNvSpPr>
                  <a:spLocks/>
                </p:cNvSpPr>
                <p:nvPr/>
              </p:nvSpPr>
              <p:spPr bwMode="auto">
                <a:xfrm>
                  <a:off x="1333" y="2359"/>
                  <a:ext cx="65" cy="83"/>
                </a:xfrm>
                <a:custGeom>
                  <a:avLst/>
                  <a:gdLst>
                    <a:gd name="T0" fmla="*/ 259 w 259"/>
                    <a:gd name="T1" fmla="*/ 0 h 333"/>
                    <a:gd name="T2" fmla="*/ 49 w 259"/>
                    <a:gd name="T3" fmla="*/ 311 h 333"/>
                    <a:gd name="T4" fmla="*/ 44 w 259"/>
                    <a:gd name="T5" fmla="*/ 316 h 333"/>
                    <a:gd name="T6" fmla="*/ 36 w 259"/>
                    <a:gd name="T7" fmla="*/ 321 h 333"/>
                    <a:gd name="T8" fmla="*/ 29 w 259"/>
                    <a:gd name="T9" fmla="*/ 326 h 333"/>
                    <a:gd name="T10" fmla="*/ 21 w 259"/>
                    <a:gd name="T11" fmla="*/ 333 h 333"/>
                    <a:gd name="T12" fmla="*/ 19 w 259"/>
                    <a:gd name="T13" fmla="*/ 333 h 333"/>
                    <a:gd name="T14" fmla="*/ 16 w 259"/>
                    <a:gd name="T15" fmla="*/ 333 h 333"/>
                    <a:gd name="T16" fmla="*/ 12 w 259"/>
                    <a:gd name="T17" fmla="*/ 333 h 333"/>
                    <a:gd name="T18" fmla="*/ 10 w 259"/>
                    <a:gd name="T19" fmla="*/ 330 h 333"/>
                    <a:gd name="T20" fmla="*/ 4 w 259"/>
                    <a:gd name="T21" fmla="*/ 326 h 333"/>
                    <a:gd name="T22" fmla="*/ 0 w 259"/>
                    <a:gd name="T23" fmla="*/ 324 h 3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333"/>
                    <a:gd name="T38" fmla="*/ 259 w 259"/>
                    <a:gd name="T39" fmla="*/ 333 h 3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333">
                      <a:moveTo>
                        <a:pt x="259" y="0"/>
                      </a:moveTo>
                      <a:lnTo>
                        <a:pt x="49" y="311"/>
                      </a:lnTo>
                      <a:lnTo>
                        <a:pt x="44" y="316"/>
                      </a:lnTo>
                      <a:lnTo>
                        <a:pt x="36" y="321"/>
                      </a:lnTo>
                      <a:lnTo>
                        <a:pt x="29" y="326"/>
                      </a:lnTo>
                      <a:lnTo>
                        <a:pt x="21" y="333"/>
                      </a:lnTo>
                      <a:lnTo>
                        <a:pt x="19" y="333"/>
                      </a:lnTo>
                      <a:lnTo>
                        <a:pt x="16" y="333"/>
                      </a:lnTo>
                      <a:lnTo>
                        <a:pt x="12" y="333"/>
                      </a:lnTo>
                      <a:lnTo>
                        <a:pt x="10" y="330"/>
                      </a:lnTo>
                      <a:lnTo>
                        <a:pt x="4" y="326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59" name="Freeform 469"/>
                <p:cNvSpPr>
                  <a:spLocks/>
                </p:cNvSpPr>
                <p:nvPr/>
              </p:nvSpPr>
              <p:spPr bwMode="auto">
                <a:xfrm>
                  <a:off x="1220" y="2435"/>
                  <a:ext cx="102" cy="23"/>
                </a:xfrm>
                <a:custGeom>
                  <a:avLst/>
                  <a:gdLst>
                    <a:gd name="T0" fmla="*/ 409 w 409"/>
                    <a:gd name="T1" fmla="*/ 94 h 94"/>
                    <a:gd name="T2" fmla="*/ 389 w 409"/>
                    <a:gd name="T3" fmla="*/ 88 h 94"/>
                    <a:gd name="T4" fmla="*/ 358 w 409"/>
                    <a:gd name="T5" fmla="*/ 78 h 94"/>
                    <a:gd name="T6" fmla="*/ 351 w 409"/>
                    <a:gd name="T7" fmla="*/ 78 h 94"/>
                    <a:gd name="T8" fmla="*/ 343 w 409"/>
                    <a:gd name="T9" fmla="*/ 79 h 94"/>
                    <a:gd name="T10" fmla="*/ 334 w 409"/>
                    <a:gd name="T11" fmla="*/ 80 h 94"/>
                    <a:gd name="T12" fmla="*/ 327 w 409"/>
                    <a:gd name="T13" fmla="*/ 83 h 94"/>
                    <a:gd name="T14" fmla="*/ 319 w 409"/>
                    <a:gd name="T15" fmla="*/ 84 h 94"/>
                    <a:gd name="T16" fmla="*/ 311 w 409"/>
                    <a:gd name="T17" fmla="*/ 86 h 94"/>
                    <a:gd name="T18" fmla="*/ 303 w 409"/>
                    <a:gd name="T19" fmla="*/ 86 h 94"/>
                    <a:gd name="T20" fmla="*/ 297 w 409"/>
                    <a:gd name="T21" fmla="*/ 85 h 94"/>
                    <a:gd name="T22" fmla="*/ 0 w 409"/>
                    <a:gd name="T23" fmla="*/ 0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9"/>
                    <a:gd name="T37" fmla="*/ 0 h 94"/>
                    <a:gd name="T38" fmla="*/ 409 w 409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9" h="94">
                      <a:moveTo>
                        <a:pt x="409" y="94"/>
                      </a:moveTo>
                      <a:lnTo>
                        <a:pt x="389" y="88"/>
                      </a:lnTo>
                      <a:lnTo>
                        <a:pt x="358" y="78"/>
                      </a:lnTo>
                      <a:lnTo>
                        <a:pt x="351" y="78"/>
                      </a:lnTo>
                      <a:lnTo>
                        <a:pt x="343" y="79"/>
                      </a:lnTo>
                      <a:lnTo>
                        <a:pt x="334" y="80"/>
                      </a:lnTo>
                      <a:lnTo>
                        <a:pt x="327" y="83"/>
                      </a:lnTo>
                      <a:lnTo>
                        <a:pt x="319" y="84"/>
                      </a:lnTo>
                      <a:lnTo>
                        <a:pt x="311" y="86"/>
                      </a:lnTo>
                      <a:lnTo>
                        <a:pt x="303" y="86"/>
                      </a:lnTo>
                      <a:lnTo>
                        <a:pt x="297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0" name="Freeform 470"/>
                <p:cNvSpPr>
                  <a:spLocks/>
                </p:cNvSpPr>
                <p:nvPr/>
              </p:nvSpPr>
              <p:spPr bwMode="auto">
                <a:xfrm>
                  <a:off x="1222" y="2429"/>
                  <a:ext cx="85" cy="14"/>
                </a:xfrm>
                <a:custGeom>
                  <a:avLst/>
                  <a:gdLst>
                    <a:gd name="T0" fmla="*/ 343 w 343"/>
                    <a:gd name="T1" fmla="*/ 54 h 54"/>
                    <a:gd name="T2" fmla="*/ 197 w 343"/>
                    <a:gd name="T3" fmla="*/ 30 h 54"/>
                    <a:gd name="T4" fmla="*/ 0 w 343"/>
                    <a:gd name="T5" fmla="*/ 0 h 54"/>
                    <a:gd name="T6" fmla="*/ 0 60000 65536"/>
                    <a:gd name="T7" fmla="*/ 0 60000 65536"/>
                    <a:gd name="T8" fmla="*/ 0 60000 65536"/>
                    <a:gd name="T9" fmla="*/ 0 w 343"/>
                    <a:gd name="T10" fmla="*/ 0 h 54"/>
                    <a:gd name="T11" fmla="*/ 343 w 343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" h="54">
                      <a:moveTo>
                        <a:pt x="343" y="54"/>
                      </a:moveTo>
                      <a:lnTo>
                        <a:pt x="19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1" name="Freeform 471"/>
                <p:cNvSpPr>
                  <a:spLocks/>
                </p:cNvSpPr>
                <p:nvPr/>
              </p:nvSpPr>
              <p:spPr bwMode="auto">
                <a:xfrm>
                  <a:off x="1221" y="2430"/>
                  <a:ext cx="96" cy="26"/>
                </a:xfrm>
                <a:custGeom>
                  <a:avLst/>
                  <a:gdLst>
                    <a:gd name="T0" fmla="*/ 0 w 382"/>
                    <a:gd name="T1" fmla="*/ 0 h 106"/>
                    <a:gd name="T2" fmla="*/ 340 w 382"/>
                    <a:gd name="T3" fmla="*/ 60 h 106"/>
                    <a:gd name="T4" fmla="*/ 350 w 382"/>
                    <a:gd name="T5" fmla="*/ 63 h 106"/>
                    <a:gd name="T6" fmla="*/ 358 w 382"/>
                    <a:gd name="T7" fmla="*/ 67 h 106"/>
                    <a:gd name="T8" fmla="*/ 367 w 382"/>
                    <a:gd name="T9" fmla="*/ 73 h 106"/>
                    <a:gd name="T10" fmla="*/ 373 w 382"/>
                    <a:gd name="T11" fmla="*/ 78 h 106"/>
                    <a:gd name="T12" fmla="*/ 379 w 382"/>
                    <a:gd name="T13" fmla="*/ 84 h 106"/>
                    <a:gd name="T14" fmla="*/ 382 w 382"/>
                    <a:gd name="T15" fmla="*/ 88 h 106"/>
                    <a:gd name="T16" fmla="*/ 382 w 382"/>
                    <a:gd name="T17" fmla="*/ 90 h 106"/>
                    <a:gd name="T18" fmla="*/ 382 w 382"/>
                    <a:gd name="T19" fmla="*/ 94 h 106"/>
                    <a:gd name="T20" fmla="*/ 379 w 382"/>
                    <a:gd name="T21" fmla="*/ 10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2"/>
                    <a:gd name="T34" fmla="*/ 0 h 106"/>
                    <a:gd name="T35" fmla="*/ 382 w 38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2" h="106">
                      <a:moveTo>
                        <a:pt x="0" y="0"/>
                      </a:moveTo>
                      <a:lnTo>
                        <a:pt x="340" y="60"/>
                      </a:lnTo>
                      <a:lnTo>
                        <a:pt x="350" y="63"/>
                      </a:lnTo>
                      <a:lnTo>
                        <a:pt x="358" y="67"/>
                      </a:lnTo>
                      <a:lnTo>
                        <a:pt x="367" y="73"/>
                      </a:lnTo>
                      <a:lnTo>
                        <a:pt x="373" y="78"/>
                      </a:lnTo>
                      <a:lnTo>
                        <a:pt x="379" y="84"/>
                      </a:lnTo>
                      <a:lnTo>
                        <a:pt x="382" y="88"/>
                      </a:lnTo>
                      <a:lnTo>
                        <a:pt x="382" y="90"/>
                      </a:lnTo>
                      <a:lnTo>
                        <a:pt x="382" y="94"/>
                      </a:lnTo>
                      <a:lnTo>
                        <a:pt x="379" y="10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2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298" y="2489"/>
                  <a:ext cx="2" cy="218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3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1315" y="2489"/>
                  <a:ext cx="3" cy="219"/>
                </a:xfrm>
                <a:prstGeom prst="line">
                  <a:avLst/>
                </a:pr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4" name="Freeform 474"/>
                <p:cNvSpPr>
                  <a:spLocks/>
                </p:cNvSpPr>
                <p:nvPr/>
              </p:nvSpPr>
              <p:spPr bwMode="auto">
                <a:xfrm>
                  <a:off x="1220" y="2430"/>
                  <a:ext cx="2" cy="5"/>
                </a:xfrm>
                <a:custGeom>
                  <a:avLst/>
                  <a:gdLst>
                    <a:gd name="T0" fmla="*/ 0 w 8"/>
                    <a:gd name="T1" fmla="*/ 20 h 20"/>
                    <a:gd name="T2" fmla="*/ 0 w 8"/>
                    <a:gd name="T3" fmla="*/ 14 h 20"/>
                    <a:gd name="T4" fmla="*/ 1 w 8"/>
                    <a:gd name="T5" fmla="*/ 8 h 20"/>
                    <a:gd name="T6" fmla="*/ 4 w 8"/>
                    <a:gd name="T7" fmla="*/ 3 h 20"/>
                    <a:gd name="T8" fmla="*/ 8 w 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0"/>
                    <a:gd name="T17" fmla="*/ 8 w 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5" name="Freeform 475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6" name="Freeform 476"/>
                <p:cNvSpPr>
                  <a:spLocks/>
                </p:cNvSpPr>
                <p:nvPr/>
              </p:nvSpPr>
              <p:spPr bwMode="auto">
                <a:xfrm>
                  <a:off x="1323" y="2447"/>
                  <a:ext cx="7" cy="12"/>
                </a:xfrm>
                <a:custGeom>
                  <a:avLst/>
                  <a:gdLst>
                    <a:gd name="T0" fmla="*/ 17 w 26"/>
                    <a:gd name="T1" fmla="*/ 0 h 49"/>
                    <a:gd name="T2" fmla="*/ 21 w 26"/>
                    <a:gd name="T3" fmla="*/ 8 h 49"/>
                    <a:gd name="T4" fmla="*/ 25 w 26"/>
                    <a:gd name="T5" fmla="*/ 20 h 49"/>
                    <a:gd name="T6" fmla="*/ 26 w 26"/>
                    <a:gd name="T7" fmla="*/ 29 h 49"/>
                    <a:gd name="T8" fmla="*/ 25 w 26"/>
                    <a:gd name="T9" fmla="*/ 37 h 49"/>
                    <a:gd name="T10" fmla="*/ 22 w 26"/>
                    <a:gd name="T11" fmla="*/ 45 h 49"/>
                    <a:gd name="T12" fmla="*/ 17 w 26"/>
                    <a:gd name="T13" fmla="*/ 49 h 49"/>
                    <a:gd name="T14" fmla="*/ 10 w 26"/>
                    <a:gd name="T15" fmla="*/ 46 h 49"/>
                    <a:gd name="T16" fmla="*/ 7 w 26"/>
                    <a:gd name="T17" fmla="*/ 41 h 49"/>
                    <a:gd name="T18" fmla="*/ 0 w 26"/>
                    <a:gd name="T19" fmla="*/ 37 h 49"/>
                    <a:gd name="T20" fmla="*/ 4 w 26"/>
                    <a:gd name="T21" fmla="*/ 27 h 49"/>
                    <a:gd name="T22" fmla="*/ 6 w 26"/>
                    <a:gd name="T23" fmla="*/ 17 h 49"/>
                    <a:gd name="T24" fmla="*/ 10 w 26"/>
                    <a:gd name="T25" fmla="*/ 6 h 49"/>
                    <a:gd name="T26" fmla="*/ 17 w 26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49"/>
                    <a:gd name="T44" fmla="*/ 26 w 26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49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5" y="20"/>
                      </a:lnTo>
                      <a:lnTo>
                        <a:pt x="26" y="29"/>
                      </a:lnTo>
                      <a:lnTo>
                        <a:pt x="25" y="37"/>
                      </a:lnTo>
                      <a:lnTo>
                        <a:pt x="22" y="45"/>
                      </a:lnTo>
                      <a:lnTo>
                        <a:pt x="17" y="49"/>
                      </a:lnTo>
                      <a:lnTo>
                        <a:pt x="10" y="46"/>
                      </a:lnTo>
                      <a:lnTo>
                        <a:pt x="7" y="41"/>
                      </a:lnTo>
                      <a:lnTo>
                        <a:pt x="0" y="37"/>
                      </a:lnTo>
                      <a:lnTo>
                        <a:pt x="4" y="27"/>
                      </a:lnTo>
                      <a:lnTo>
                        <a:pt x="6" y="17"/>
                      </a:lnTo>
                      <a:lnTo>
                        <a:pt x="10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7" name="Freeform 477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DED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668" name="Freeform 478"/>
                <p:cNvSpPr>
                  <a:spLocks/>
                </p:cNvSpPr>
                <p:nvPr/>
              </p:nvSpPr>
              <p:spPr bwMode="auto">
                <a:xfrm>
                  <a:off x="1325" y="2461"/>
                  <a:ext cx="11" cy="7"/>
                </a:xfrm>
                <a:custGeom>
                  <a:avLst/>
                  <a:gdLst>
                    <a:gd name="T0" fmla="*/ 5 w 41"/>
                    <a:gd name="T1" fmla="*/ 28 h 28"/>
                    <a:gd name="T2" fmla="*/ 41 w 41"/>
                    <a:gd name="T3" fmla="*/ 20 h 28"/>
                    <a:gd name="T4" fmla="*/ 37 w 41"/>
                    <a:gd name="T5" fmla="*/ 0 h 28"/>
                    <a:gd name="T6" fmla="*/ 0 w 41"/>
                    <a:gd name="T7" fmla="*/ 4 h 28"/>
                    <a:gd name="T8" fmla="*/ 5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5" y="28"/>
                      </a:moveTo>
                      <a:lnTo>
                        <a:pt x="41" y="20"/>
                      </a:lnTo>
                      <a:lnTo>
                        <a:pt x="37" y="0"/>
                      </a:lnTo>
                      <a:lnTo>
                        <a:pt x="0" y="4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</p:grpSp>
        </p:grpSp>
        <p:sp>
          <p:nvSpPr>
            <p:cNvPr id="531" name="Line 479"/>
            <p:cNvSpPr>
              <a:spLocks noChangeShapeType="1"/>
            </p:cNvSpPr>
            <p:nvPr/>
          </p:nvSpPr>
          <p:spPr bwMode="auto">
            <a:xfrm flipV="1">
              <a:off x="1292" y="1842"/>
              <a:ext cx="613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grpSp>
          <p:nvGrpSpPr>
            <p:cNvPr id="532" name="Group 157"/>
            <p:cNvGrpSpPr>
              <a:grpSpLocks/>
            </p:cNvGrpSpPr>
            <p:nvPr/>
          </p:nvGrpSpPr>
          <p:grpSpPr bwMode="auto">
            <a:xfrm>
              <a:off x="1224" y="2124"/>
              <a:ext cx="498" cy="205"/>
              <a:chOff x="975" y="2981"/>
              <a:chExt cx="617" cy="309"/>
            </a:xfrm>
          </p:grpSpPr>
          <p:sp>
            <p:nvSpPr>
              <p:cNvPr id="535" name="Rectangle 158"/>
              <p:cNvSpPr>
                <a:spLocks noChangeArrowheads="1"/>
              </p:cNvSpPr>
              <p:nvPr/>
            </p:nvSpPr>
            <p:spPr bwMode="auto">
              <a:xfrm>
                <a:off x="1508" y="3175"/>
                <a:ext cx="40" cy="50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36" name="Rectangle 159"/>
              <p:cNvSpPr>
                <a:spLocks noChangeArrowheads="1"/>
              </p:cNvSpPr>
              <p:nvPr/>
            </p:nvSpPr>
            <p:spPr bwMode="auto">
              <a:xfrm>
                <a:off x="1508" y="3175"/>
                <a:ext cx="40" cy="50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37" name="Freeform 160"/>
              <p:cNvSpPr>
                <a:spLocks/>
              </p:cNvSpPr>
              <p:nvPr/>
            </p:nvSpPr>
            <p:spPr bwMode="auto">
              <a:xfrm>
                <a:off x="1416" y="3193"/>
                <a:ext cx="39" cy="33"/>
              </a:xfrm>
              <a:custGeom>
                <a:avLst/>
                <a:gdLst>
                  <a:gd name="T0" fmla="*/ 1 w 153"/>
                  <a:gd name="T1" fmla="*/ 58 h 131"/>
                  <a:gd name="T2" fmla="*/ 3 w 153"/>
                  <a:gd name="T3" fmla="*/ 46 h 131"/>
                  <a:gd name="T4" fmla="*/ 10 w 153"/>
                  <a:gd name="T5" fmla="*/ 35 h 131"/>
                  <a:gd name="T6" fmla="*/ 17 w 153"/>
                  <a:gd name="T7" fmla="*/ 24 h 131"/>
                  <a:gd name="T8" fmla="*/ 28 w 153"/>
                  <a:gd name="T9" fmla="*/ 15 h 131"/>
                  <a:gd name="T10" fmla="*/ 40 w 153"/>
                  <a:gd name="T11" fmla="*/ 9 h 131"/>
                  <a:gd name="T12" fmla="*/ 53 w 153"/>
                  <a:gd name="T13" fmla="*/ 4 h 131"/>
                  <a:gd name="T14" fmla="*/ 68 w 153"/>
                  <a:gd name="T15" fmla="*/ 1 h 131"/>
                  <a:gd name="T16" fmla="*/ 84 w 153"/>
                  <a:gd name="T17" fmla="*/ 1 h 131"/>
                  <a:gd name="T18" fmla="*/ 99 w 153"/>
                  <a:gd name="T19" fmla="*/ 4 h 131"/>
                  <a:gd name="T20" fmla="*/ 113 w 153"/>
                  <a:gd name="T21" fmla="*/ 9 h 131"/>
                  <a:gd name="T22" fmla="*/ 124 w 153"/>
                  <a:gd name="T23" fmla="*/ 15 h 131"/>
                  <a:gd name="T24" fmla="*/ 136 w 153"/>
                  <a:gd name="T25" fmla="*/ 24 h 131"/>
                  <a:gd name="T26" fmla="*/ 143 w 153"/>
                  <a:gd name="T27" fmla="*/ 35 h 131"/>
                  <a:gd name="T28" fmla="*/ 149 w 153"/>
                  <a:gd name="T29" fmla="*/ 46 h 131"/>
                  <a:gd name="T30" fmla="*/ 152 w 153"/>
                  <a:gd name="T31" fmla="*/ 58 h 131"/>
                  <a:gd name="T32" fmla="*/ 152 w 153"/>
                  <a:gd name="T33" fmla="*/ 72 h 131"/>
                  <a:gd name="T34" fmla="*/ 149 w 153"/>
                  <a:gd name="T35" fmla="*/ 85 h 131"/>
                  <a:gd name="T36" fmla="*/ 143 w 153"/>
                  <a:gd name="T37" fmla="*/ 97 h 131"/>
                  <a:gd name="T38" fmla="*/ 136 w 153"/>
                  <a:gd name="T39" fmla="*/ 107 h 131"/>
                  <a:gd name="T40" fmla="*/ 124 w 153"/>
                  <a:gd name="T41" fmla="*/ 116 h 131"/>
                  <a:gd name="T42" fmla="*/ 113 w 153"/>
                  <a:gd name="T43" fmla="*/ 123 h 131"/>
                  <a:gd name="T44" fmla="*/ 99 w 153"/>
                  <a:gd name="T45" fmla="*/ 128 h 131"/>
                  <a:gd name="T46" fmla="*/ 84 w 153"/>
                  <a:gd name="T47" fmla="*/ 131 h 131"/>
                  <a:gd name="T48" fmla="*/ 68 w 153"/>
                  <a:gd name="T49" fmla="*/ 131 h 131"/>
                  <a:gd name="T50" fmla="*/ 53 w 153"/>
                  <a:gd name="T51" fmla="*/ 128 h 131"/>
                  <a:gd name="T52" fmla="*/ 40 w 153"/>
                  <a:gd name="T53" fmla="*/ 123 h 131"/>
                  <a:gd name="T54" fmla="*/ 28 w 153"/>
                  <a:gd name="T55" fmla="*/ 116 h 131"/>
                  <a:gd name="T56" fmla="*/ 17 w 153"/>
                  <a:gd name="T57" fmla="*/ 107 h 131"/>
                  <a:gd name="T58" fmla="*/ 10 w 153"/>
                  <a:gd name="T59" fmla="*/ 97 h 131"/>
                  <a:gd name="T60" fmla="*/ 3 w 153"/>
                  <a:gd name="T61" fmla="*/ 85 h 131"/>
                  <a:gd name="T62" fmla="*/ 1 w 153"/>
                  <a:gd name="T63" fmla="*/ 72 h 1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1"/>
                  <a:gd name="T98" fmla="*/ 153 w 153"/>
                  <a:gd name="T99" fmla="*/ 131 h 1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1">
                    <a:moveTo>
                      <a:pt x="0" y="66"/>
                    </a:moveTo>
                    <a:lnTo>
                      <a:pt x="1" y="58"/>
                    </a:lnTo>
                    <a:lnTo>
                      <a:pt x="2" y="52"/>
                    </a:lnTo>
                    <a:lnTo>
                      <a:pt x="3" y="46"/>
                    </a:lnTo>
                    <a:lnTo>
                      <a:pt x="6" y="40"/>
                    </a:lnTo>
                    <a:lnTo>
                      <a:pt x="10" y="35"/>
                    </a:lnTo>
                    <a:lnTo>
                      <a:pt x="13" y="29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8" y="15"/>
                    </a:lnTo>
                    <a:lnTo>
                      <a:pt x="33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4"/>
                    </a:lnTo>
                    <a:lnTo>
                      <a:pt x="61" y="1"/>
                    </a:lnTo>
                    <a:lnTo>
                      <a:pt x="68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5"/>
                    </a:lnTo>
                    <a:lnTo>
                      <a:pt x="113" y="9"/>
                    </a:lnTo>
                    <a:lnTo>
                      <a:pt x="119" y="11"/>
                    </a:lnTo>
                    <a:lnTo>
                      <a:pt x="124" y="15"/>
                    </a:lnTo>
                    <a:lnTo>
                      <a:pt x="131" y="20"/>
                    </a:lnTo>
                    <a:lnTo>
                      <a:pt x="136" y="24"/>
                    </a:lnTo>
                    <a:lnTo>
                      <a:pt x="139" y="29"/>
                    </a:lnTo>
                    <a:lnTo>
                      <a:pt x="143" y="35"/>
                    </a:lnTo>
                    <a:lnTo>
                      <a:pt x="147" y="40"/>
                    </a:lnTo>
                    <a:lnTo>
                      <a:pt x="149" y="46"/>
                    </a:lnTo>
                    <a:lnTo>
                      <a:pt x="151" y="52"/>
                    </a:lnTo>
                    <a:lnTo>
                      <a:pt x="152" y="58"/>
                    </a:lnTo>
                    <a:lnTo>
                      <a:pt x="153" y="66"/>
                    </a:lnTo>
                    <a:lnTo>
                      <a:pt x="152" y="72"/>
                    </a:lnTo>
                    <a:lnTo>
                      <a:pt x="151" y="78"/>
                    </a:lnTo>
                    <a:lnTo>
                      <a:pt x="149" y="85"/>
                    </a:lnTo>
                    <a:lnTo>
                      <a:pt x="147" y="91"/>
                    </a:lnTo>
                    <a:lnTo>
                      <a:pt x="143" y="97"/>
                    </a:lnTo>
                    <a:lnTo>
                      <a:pt x="139" y="102"/>
                    </a:lnTo>
                    <a:lnTo>
                      <a:pt x="136" y="107"/>
                    </a:lnTo>
                    <a:lnTo>
                      <a:pt x="131" y="112"/>
                    </a:lnTo>
                    <a:lnTo>
                      <a:pt x="124" y="116"/>
                    </a:lnTo>
                    <a:lnTo>
                      <a:pt x="119" y="120"/>
                    </a:lnTo>
                    <a:lnTo>
                      <a:pt x="113" y="123"/>
                    </a:lnTo>
                    <a:lnTo>
                      <a:pt x="106" y="126"/>
                    </a:lnTo>
                    <a:lnTo>
                      <a:pt x="99" y="128"/>
                    </a:lnTo>
                    <a:lnTo>
                      <a:pt x="92" y="130"/>
                    </a:lnTo>
                    <a:lnTo>
                      <a:pt x="84" y="131"/>
                    </a:lnTo>
                    <a:lnTo>
                      <a:pt x="77" y="131"/>
                    </a:lnTo>
                    <a:lnTo>
                      <a:pt x="68" y="131"/>
                    </a:lnTo>
                    <a:lnTo>
                      <a:pt x="61" y="130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0" y="123"/>
                    </a:lnTo>
                    <a:lnTo>
                      <a:pt x="33" y="120"/>
                    </a:lnTo>
                    <a:lnTo>
                      <a:pt x="28" y="116"/>
                    </a:lnTo>
                    <a:lnTo>
                      <a:pt x="22" y="112"/>
                    </a:lnTo>
                    <a:lnTo>
                      <a:pt x="17" y="107"/>
                    </a:lnTo>
                    <a:lnTo>
                      <a:pt x="13" y="102"/>
                    </a:lnTo>
                    <a:lnTo>
                      <a:pt x="10" y="97"/>
                    </a:lnTo>
                    <a:lnTo>
                      <a:pt x="6" y="91"/>
                    </a:lnTo>
                    <a:lnTo>
                      <a:pt x="3" y="85"/>
                    </a:lnTo>
                    <a:lnTo>
                      <a:pt x="2" y="78"/>
                    </a:lnTo>
                    <a:lnTo>
                      <a:pt x="1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38" name="Freeform 161"/>
              <p:cNvSpPr>
                <a:spLocks/>
              </p:cNvSpPr>
              <p:nvPr/>
            </p:nvSpPr>
            <p:spPr bwMode="auto">
              <a:xfrm>
                <a:off x="1416" y="3193"/>
                <a:ext cx="39" cy="33"/>
              </a:xfrm>
              <a:custGeom>
                <a:avLst/>
                <a:gdLst>
                  <a:gd name="T0" fmla="*/ 1 w 153"/>
                  <a:gd name="T1" fmla="*/ 58 h 131"/>
                  <a:gd name="T2" fmla="*/ 3 w 153"/>
                  <a:gd name="T3" fmla="*/ 46 h 131"/>
                  <a:gd name="T4" fmla="*/ 10 w 153"/>
                  <a:gd name="T5" fmla="*/ 35 h 131"/>
                  <a:gd name="T6" fmla="*/ 17 w 153"/>
                  <a:gd name="T7" fmla="*/ 24 h 131"/>
                  <a:gd name="T8" fmla="*/ 28 w 153"/>
                  <a:gd name="T9" fmla="*/ 15 h 131"/>
                  <a:gd name="T10" fmla="*/ 40 w 153"/>
                  <a:gd name="T11" fmla="*/ 9 h 131"/>
                  <a:gd name="T12" fmla="*/ 53 w 153"/>
                  <a:gd name="T13" fmla="*/ 4 h 131"/>
                  <a:gd name="T14" fmla="*/ 68 w 153"/>
                  <a:gd name="T15" fmla="*/ 1 h 131"/>
                  <a:gd name="T16" fmla="*/ 84 w 153"/>
                  <a:gd name="T17" fmla="*/ 1 h 131"/>
                  <a:gd name="T18" fmla="*/ 99 w 153"/>
                  <a:gd name="T19" fmla="*/ 4 h 131"/>
                  <a:gd name="T20" fmla="*/ 113 w 153"/>
                  <a:gd name="T21" fmla="*/ 9 h 131"/>
                  <a:gd name="T22" fmla="*/ 124 w 153"/>
                  <a:gd name="T23" fmla="*/ 15 h 131"/>
                  <a:gd name="T24" fmla="*/ 136 w 153"/>
                  <a:gd name="T25" fmla="*/ 24 h 131"/>
                  <a:gd name="T26" fmla="*/ 143 w 153"/>
                  <a:gd name="T27" fmla="*/ 35 h 131"/>
                  <a:gd name="T28" fmla="*/ 149 w 153"/>
                  <a:gd name="T29" fmla="*/ 46 h 131"/>
                  <a:gd name="T30" fmla="*/ 152 w 153"/>
                  <a:gd name="T31" fmla="*/ 58 h 131"/>
                  <a:gd name="T32" fmla="*/ 152 w 153"/>
                  <a:gd name="T33" fmla="*/ 72 h 131"/>
                  <a:gd name="T34" fmla="*/ 149 w 153"/>
                  <a:gd name="T35" fmla="*/ 85 h 131"/>
                  <a:gd name="T36" fmla="*/ 143 w 153"/>
                  <a:gd name="T37" fmla="*/ 97 h 131"/>
                  <a:gd name="T38" fmla="*/ 136 w 153"/>
                  <a:gd name="T39" fmla="*/ 107 h 131"/>
                  <a:gd name="T40" fmla="*/ 124 w 153"/>
                  <a:gd name="T41" fmla="*/ 116 h 131"/>
                  <a:gd name="T42" fmla="*/ 113 w 153"/>
                  <a:gd name="T43" fmla="*/ 123 h 131"/>
                  <a:gd name="T44" fmla="*/ 99 w 153"/>
                  <a:gd name="T45" fmla="*/ 128 h 131"/>
                  <a:gd name="T46" fmla="*/ 84 w 153"/>
                  <a:gd name="T47" fmla="*/ 131 h 131"/>
                  <a:gd name="T48" fmla="*/ 68 w 153"/>
                  <a:gd name="T49" fmla="*/ 131 h 131"/>
                  <a:gd name="T50" fmla="*/ 53 w 153"/>
                  <a:gd name="T51" fmla="*/ 128 h 131"/>
                  <a:gd name="T52" fmla="*/ 40 w 153"/>
                  <a:gd name="T53" fmla="*/ 123 h 131"/>
                  <a:gd name="T54" fmla="*/ 28 w 153"/>
                  <a:gd name="T55" fmla="*/ 116 h 131"/>
                  <a:gd name="T56" fmla="*/ 17 w 153"/>
                  <a:gd name="T57" fmla="*/ 107 h 131"/>
                  <a:gd name="T58" fmla="*/ 10 w 153"/>
                  <a:gd name="T59" fmla="*/ 97 h 131"/>
                  <a:gd name="T60" fmla="*/ 3 w 153"/>
                  <a:gd name="T61" fmla="*/ 85 h 131"/>
                  <a:gd name="T62" fmla="*/ 1 w 153"/>
                  <a:gd name="T63" fmla="*/ 72 h 1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1"/>
                  <a:gd name="T98" fmla="*/ 153 w 153"/>
                  <a:gd name="T99" fmla="*/ 131 h 1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1">
                    <a:moveTo>
                      <a:pt x="0" y="66"/>
                    </a:moveTo>
                    <a:lnTo>
                      <a:pt x="1" y="58"/>
                    </a:lnTo>
                    <a:lnTo>
                      <a:pt x="2" y="52"/>
                    </a:lnTo>
                    <a:lnTo>
                      <a:pt x="3" y="46"/>
                    </a:lnTo>
                    <a:lnTo>
                      <a:pt x="6" y="40"/>
                    </a:lnTo>
                    <a:lnTo>
                      <a:pt x="10" y="35"/>
                    </a:lnTo>
                    <a:lnTo>
                      <a:pt x="13" y="29"/>
                    </a:lnTo>
                    <a:lnTo>
                      <a:pt x="17" y="24"/>
                    </a:lnTo>
                    <a:lnTo>
                      <a:pt x="22" y="20"/>
                    </a:lnTo>
                    <a:lnTo>
                      <a:pt x="28" y="15"/>
                    </a:lnTo>
                    <a:lnTo>
                      <a:pt x="33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4"/>
                    </a:lnTo>
                    <a:lnTo>
                      <a:pt x="61" y="1"/>
                    </a:lnTo>
                    <a:lnTo>
                      <a:pt x="68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5"/>
                    </a:lnTo>
                    <a:lnTo>
                      <a:pt x="113" y="9"/>
                    </a:lnTo>
                    <a:lnTo>
                      <a:pt x="119" y="11"/>
                    </a:lnTo>
                    <a:lnTo>
                      <a:pt x="124" y="15"/>
                    </a:lnTo>
                    <a:lnTo>
                      <a:pt x="131" y="20"/>
                    </a:lnTo>
                    <a:lnTo>
                      <a:pt x="136" y="24"/>
                    </a:lnTo>
                    <a:lnTo>
                      <a:pt x="139" y="29"/>
                    </a:lnTo>
                    <a:lnTo>
                      <a:pt x="143" y="35"/>
                    </a:lnTo>
                    <a:lnTo>
                      <a:pt x="147" y="40"/>
                    </a:lnTo>
                    <a:lnTo>
                      <a:pt x="149" y="46"/>
                    </a:lnTo>
                    <a:lnTo>
                      <a:pt x="151" y="52"/>
                    </a:lnTo>
                    <a:lnTo>
                      <a:pt x="152" y="58"/>
                    </a:lnTo>
                    <a:lnTo>
                      <a:pt x="153" y="66"/>
                    </a:lnTo>
                    <a:lnTo>
                      <a:pt x="152" y="72"/>
                    </a:lnTo>
                    <a:lnTo>
                      <a:pt x="151" y="78"/>
                    </a:lnTo>
                    <a:lnTo>
                      <a:pt x="149" y="85"/>
                    </a:lnTo>
                    <a:lnTo>
                      <a:pt x="147" y="91"/>
                    </a:lnTo>
                    <a:lnTo>
                      <a:pt x="143" y="97"/>
                    </a:lnTo>
                    <a:lnTo>
                      <a:pt x="139" y="102"/>
                    </a:lnTo>
                    <a:lnTo>
                      <a:pt x="136" y="107"/>
                    </a:lnTo>
                    <a:lnTo>
                      <a:pt x="131" y="112"/>
                    </a:lnTo>
                    <a:lnTo>
                      <a:pt x="124" y="116"/>
                    </a:lnTo>
                    <a:lnTo>
                      <a:pt x="119" y="120"/>
                    </a:lnTo>
                    <a:lnTo>
                      <a:pt x="113" y="123"/>
                    </a:lnTo>
                    <a:lnTo>
                      <a:pt x="106" y="126"/>
                    </a:lnTo>
                    <a:lnTo>
                      <a:pt x="99" y="128"/>
                    </a:lnTo>
                    <a:lnTo>
                      <a:pt x="92" y="130"/>
                    </a:lnTo>
                    <a:lnTo>
                      <a:pt x="84" y="131"/>
                    </a:lnTo>
                    <a:lnTo>
                      <a:pt x="77" y="131"/>
                    </a:lnTo>
                    <a:lnTo>
                      <a:pt x="68" y="131"/>
                    </a:lnTo>
                    <a:lnTo>
                      <a:pt x="61" y="130"/>
                    </a:lnTo>
                    <a:lnTo>
                      <a:pt x="53" y="128"/>
                    </a:lnTo>
                    <a:lnTo>
                      <a:pt x="47" y="126"/>
                    </a:lnTo>
                    <a:lnTo>
                      <a:pt x="40" y="123"/>
                    </a:lnTo>
                    <a:lnTo>
                      <a:pt x="33" y="120"/>
                    </a:lnTo>
                    <a:lnTo>
                      <a:pt x="28" y="116"/>
                    </a:lnTo>
                    <a:lnTo>
                      <a:pt x="22" y="112"/>
                    </a:lnTo>
                    <a:lnTo>
                      <a:pt x="17" y="107"/>
                    </a:lnTo>
                    <a:lnTo>
                      <a:pt x="13" y="102"/>
                    </a:lnTo>
                    <a:lnTo>
                      <a:pt x="10" y="97"/>
                    </a:lnTo>
                    <a:lnTo>
                      <a:pt x="6" y="91"/>
                    </a:lnTo>
                    <a:lnTo>
                      <a:pt x="3" y="85"/>
                    </a:lnTo>
                    <a:lnTo>
                      <a:pt x="2" y="78"/>
                    </a:lnTo>
                    <a:lnTo>
                      <a:pt x="1" y="7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39" name="Freeform 162"/>
              <p:cNvSpPr>
                <a:spLocks/>
              </p:cNvSpPr>
              <p:nvPr/>
            </p:nvSpPr>
            <p:spPr bwMode="auto">
              <a:xfrm>
                <a:off x="1379" y="3193"/>
                <a:ext cx="38" cy="33"/>
              </a:xfrm>
              <a:custGeom>
                <a:avLst/>
                <a:gdLst>
                  <a:gd name="T0" fmla="*/ 0 w 152"/>
                  <a:gd name="T1" fmla="*/ 58 h 130"/>
                  <a:gd name="T2" fmla="*/ 4 w 152"/>
                  <a:gd name="T3" fmla="*/ 45 h 130"/>
                  <a:gd name="T4" fmla="*/ 9 w 152"/>
                  <a:gd name="T5" fmla="*/ 34 h 130"/>
                  <a:gd name="T6" fmla="*/ 18 w 152"/>
                  <a:gd name="T7" fmla="*/ 24 h 130"/>
                  <a:gd name="T8" fmla="*/ 27 w 152"/>
                  <a:gd name="T9" fmla="*/ 15 h 130"/>
                  <a:gd name="T10" fmla="*/ 40 w 152"/>
                  <a:gd name="T11" fmla="*/ 7 h 130"/>
                  <a:gd name="T12" fmla="*/ 54 w 152"/>
                  <a:gd name="T13" fmla="*/ 2 h 130"/>
                  <a:gd name="T14" fmla="*/ 69 w 152"/>
                  <a:gd name="T15" fmla="*/ 0 h 130"/>
                  <a:gd name="T16" fmla="*/ 84 w 152"/>
                  <a:gd name="T17" fmla="*/ 0 h 130"/>
                  <a:gd name="T18" fmla="*/ 99 w 152"/>
                  <a:gd name="T19" fmla="*/ 2 h 130"/>
                  <a:gd name="T20" fmla="*/ 112 w 152"/>
                  <a:gd name="T21" fmla="*/ 7 h 130"/>
                  <a:gd name="T22" fmla="*/ 125 w 152"/>
                  <a:gd name="T23" fmla="*/ 15 h 130"/>
                  <a:gd name="T24" fmla="*/ 135 w 152"/>
                  <a:gd name="T25" fmla="*/ 24 h 130"/>
                  <a:gd name="T26" fmla="*/ 143 w 152"/>
                  <a:gd name="T27" fmla="*/ 34 h 130"/>
                  <a:gd name="T28" fmla="*/ 148 w 152"/>
                  <a:gd name="T29" fmla="*/ 45 h 130"/>
                  <a:gd name="T30" fmla="*/ 152 w 152"/>
                  <a:gd name="T31" fmla="*/ 58 h 130"/>
                  <a:gd name="T32" fmla="*/ 152 w 152"/>
                  <a:gd name="T33" fmla="*/ 71 h 130"/>
                  <a:gd name="T34" fmla="*/ 148 w 152"/>
                  <a:gd name="T35" fmla="*/ 83 h 130"/>
                  <a:gd name="T36" fmla="*/ 143 w 152"/>
                  <a:gd name="T37" fmla="*/ 96 h 130"/>
                  <a:gd name="T38" fmla="*/ 135 w 152"/>
                  <a:gd name="T39" fmla="*/ 106 h 130"/>
                  <a:gd name="T40" fmla="*/ 125 w 152"/>
                  <a:gd name="T41" fmla="*/ 115 h 130"/>
                  <a:gd name="T42" fmla="*/ 112 w 152"/>
                  <a:gd name="T43" fmla="*/ 122 h 130"/>
                  <a:gd name="T44" fmla="*/ 99 w 152"/>
                  <a:gd name="T45" fmla="*/ 127 h 130"/>
                  <a:gd name="T46" fmla="*/ 84 w 152"/>
                  <a:gd name="T47" fmla="*/ 130 h 130"/>
                  <a:gd name="T48" fmla="*/ 69 w 152"/>
                  <a:gd name="T49" fmla="*/ 130 h 130"/>
                  <a:gd name="T50" fmla="*/ 54 w 152"/>
                  <a:gd name="T51" fmla="*/ 127 h 130"/>
                  <a:gd name="T52" fmla="*/ 40 w 152"/>
                  <a:gd name="T53" fmla="*/ 122 h 130"/>
                  <a:gd name="T54" fmla="*/ 27 w 152"/>
                  <a:gd name="T55" fmla="*/ 115 h 130"/>
                  <a:gd name="T56" fmla="*/ 18 w 152"/>
                  <a:gd name="T57" fmla="*/ 106 h 130"/>
                  <a:gd name="T58" fmla="*/ 9 w 152"/>
                  <a:gd name="T59" fmla="*/ 96 h 130"/>
                  <a:gd name="T60" fmla="*/ 4 w 152"/>
                  <a:gd name="T61" fmla="*/ 83 h 130"/>
                  <a:gd name="T62" fmla="*/ 0 w 152"/>
                  <a:gd name="T63" fmla="*/ 71 h 1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2"/>
                  <a:gd name="T97" fmla="*/ 0 h 130"/>
                  <a:gd name="T98" fmla="*/ 152 w 152"/>
                  <a:gd name="T99" fmla="*/ 130 h 1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2" h="130">
                    <a:moveTo>
                      <a:pt x="0" y="65"/>
                    </a:moveTo>
                    <a:lnTo>
                      <a:pt x="0" y="58"/>
                    </a:lnTo>
                    <a:lnTo>
                      <a:pt x="1" y="51"/>
                    </a:lnTo>
                    <a:lnTo>
                      <a:pt x="4" y="45"/>
                    </a:lnTo>
                    <a:lnTo>
                      <a:pt x="6" y="40"/>
                    </a:lnTo>
                    <a:lnTo>
                      <a:pt x="9" y="34"/>
                    </a:lnTo>
                    <a:lnTo>
                      <a:pt x="13" y="29"/>
                    </a:lnTo>
                    <a:lnTo>
                      <a:pt x="18" y="24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4" y="11"/>
                    </a:lnTo>
                    <a:lnTo>
                      <a:pt x="40" y="7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8" y="11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3" y="34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51" y="51"/>
                    </a:lnTo>
                    <a:lnTo>
                      <a:pt x="152" y="58"/>
                    </a:lnTo>
                    <a:lnTo>
                      <a:pt x="152" y="65"/>
                    </a:lnTo>
                    <a:lnTo>
                      <a:pt x="152" y="71"/>
                    </a:lnTo>
                    <a:lnTo>
                      <a:pt x="151" y="77"/>
                    </a:lnTo>
                    <a:lnTo>
                      <a:pt x="148" y="83"/>
                    </a:lnTo>
                    <a:lnTo>
                      <a:pt x="146" y="90"/>
                    </a:lnTo>
                    <a:lnTo>
                      <a:pt x="143" y="96"/>
                    </a:lnTo>
                    <a:lnTo>
                      <a:pt x="140" y="101"/>
                    </a:lnTo>
                    <a:lnTo>
                      <a:pt x="135" y="106"/>
                    </a:lnTo>
                    <a:lnTo>
                      <a:pt x="130" y="111"/>
                    </a:lnTo>
                    <a:lnTo>
                      <a:pt x="125" y="115"/>
                    </a:lnTo>
                    <a:lnTo>
                      <a:pt x="118" y="118"/>
                    </a:lnTo>
                    <a:lnTo>
                      <a:pt x="112" y="122"/>
                    </a:lnTo>
                    <a:lnTo>
                      <a:pt x="106" y="125"/>
                    </a:lnTo>
                    <a:lnTo>
                      <a:pt x="99" y="127"/>
                    </a:lnTo>
                    <a:lnTo>
                      <a:pt x="91" y="128"/>
                    </a:lnTo>
                    <a:lnTo>
                      <a:pt x="84" y="130"/>
                    </a:lnTo>
                    <a:lnTo>
                      <a:pt x="76" y="130"/>
                    </a:lnTo>
                    <a:lnTo>
                      <a:pt x="69" y="130"/>
                    </a:lnTo>
                    <a:lnTo>
                      <a:pt x="61" y="128"/>
                    </a:lnTo>
                    <a:lnTo>
                      <a:pt x="54" y="127"/>
                    </a:lnTo>
                    <a:lnTo>
                      <a:pt x="46" y="125"/>
                    </a:lnTo>
                    <a:lnTo>
                      <a:pt x="40" y="122"/>
                    </a:lnTo>
                    <a:lnTo>
                      <a:pt x="34" y="118"/>
                    </a:lnTo>
                    <a:lnTo>
                      <a:pt x="27" y="115"/>
                    </a:lnTo>
                    <a:lnTo>
                      <a:pt x="22" y="111"/>
                    </a:lnTo>
                    <a:lnTo>
                      <a:pt x="18" y="106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6" y="90"/>
                    </a:lnTo>
                    <a:lnTo>
                      <a:pt x="4" y="83"/>
                    </a:lnTo>
                    <a:lnTo>
                      <a:pt x="1" y="77"/>
                    </a:lnTo>
                    <a:lnTo>
                      <a:pt x="0" y="7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0" name="Freeform 163"/>
              <p:cNvSpPr>
                <a:spLocks/>
              </p:cNvSpPr>
              <p:nvPr/>
            </p:nvSpPr>
            <p:spPr bwMode="auto">
              <a:xfrm>
                <a:off x="1379" y="3193"/>
                <a:ext cx="38" cy="33"/>
              </a:xfrm>
              <a:custGeom>
                <a:avLst/>
                <a:gdLst>
                  <a:gd name="T0" fmla="*/ 0 w 152"/>
                  <a:gd name="T1" fmla="*/ 58 h 130"/>
                  <a:gd name="T2" fmla="*/ 4 w 152"/>
                  <a:gd name="T3" fmla="*/ 45 h 130"/>
                  <a:gd name="T4" fmla="*/ 9 w 152"/>
                  <a:gd name="T5" fmla="*/ 34 h 130"/>
                  <a:gd name="T6" fmla="*/ 18 w 152"/>
                  <a:gd name="T7" fmla="*/ 24 h 130"/>
                  <a:gd name="T8" fmla="*/ 27 w 152"/>
                  <a:gd name="T9" fmla="*/ 15 h 130"/>
                  <a:gd name="T10" fmla="*/ 40 w 152"/>
                  <a:gd name="T11" fmla="*/ 7 h 130"/>
                  <a:gd name="T12" fmla="*/ 54 w 152"/>
                  <a:gd name="T13" fmla="*/ 2 h 130"/>
                  <a:gd name="T14" fmla="*/ 69 w 152"/>
                  <a:gd name="T15" fmla="*/ 0 h 130"/>
                  <a:gd name="T16" fmla="*/ 84 w 152"/>
                  <a:gd name="T17" fmla="*/ 0 h 130"/>
                  <a:gd name="T18" fmla="*/ 99 w 152"/>
                  <a:gd name="T19" fmla="*/ 2 h 130"/>
                  <a:gd name="T20" fmla="*/ 112 w 152"/>
                  <a:gd name="T21" fmla="*/ 7 h 130"/>
                  <a:gd name="T22" fmla="*/ 125 w 152"/>
                  <a:gd name="T23" fmla="*/ 15 h 130"/>
                  <a:gd name="T24" fmla="*/ 135 w 152"/>
                  <a:gd name="T25" fmla="*/ 24 h 130"/>
                  <a:gd name="T26" fmla="*/ 143 w 152"/>
                  <a:gd name="T27" fmla="*/ 34 h 130"/>
                  <a:gd name="T28" fmla="*/ 148 w 152"/>
                  <a:gd name="T29" fmla="*/ 45 h 130"/>
                  <a:gd name="T30" fmla="*/ 152 w 152"/>
                  <a:gd name="T31" fmla="*/ 58 h 130"/>
                  <a:gd name="T32" fmla="*/ 152 w 152"/>
                  <a:gd name="T33" fmla="*/ 71 h 130"/>
                  <a:gd name="T34" fmla="*/ 148 w 152"/>
                  <a:gd name="T35" fmla="*/ 83 h 130"/>
                  <a:gd name="T36" fmla="*/ 143 w 152"/>
                  <a:gd name="T37" fmla="*/ 96 h 130"/>
                  <a:gd name="T38" fmla="*/ 135 w 152"/>
                  <a:gd name="T39" fmla="*/ 106 h 130"/>
                  <a:gd name="T40" fmla="*/ 125 w 152"/>
                  <a:gd name="T41" fmla="*/ 115 h 130"/>
                  <a:gd name="T42" fmla="*/ 112 w 152"/>
                  <a:gd name="T43" fmla="*/ 122 h 130"/>
                  <a:gd name="T44" fmla="*/ 99 w 152"/>
                  <a:gd name="T45" fmla="*/ 127 h 130"/>
                  <a:gd name="T46" fmla="*/ 84 w 152"/>
                  <a:gd name="T47" fmla="*/ 130 h 130"/>
                  <a:gd name="T48" fmla="*/ 69 w 152"/>
                  <a:gd name="T49" fmla="*/ 130 h 130"/>
                  <a:gd name="T50" fmla="*/ 54 w 152"/>
                  <a:gd name="T51" fmla="*/ 127 h 130"/>
                  <a:gd name="T52" fmla="*/ 40 w 152"/>
                  <a:gd name="T53" fmla="*/ 122 h 130"/>
                  <a:gd name="T54" fmla="*/ 27 w 152"/>
                  <a:gd name="T55" fmla="*/ 115 h 130"/>
                  <a:gd name="T56" fmla="*/ 18 w 152"/>
                  <a:gd name="T57" fmla="*/ 106 h 130"/>
                  <a:gd name="T58" fmla="*/ 9 w 152"/>
                  <a:gd name="T59" fmla="*/ 96 h 130"/>
                  <a:gd name="T60" fmla="*/ 4 w 152"/>
                  <a:gd name="T61" fmla="*/ 83 h 130"/>
                  <a:gd name="T62" fmla="*/ 0 w 152"/>
                  <a:gd name="T63" fmla="*/ 71 h 1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2"/>
                  <a:gd name="T97" fmla="*/ 0 h 130"/>
                  <a:gd name="T98" fmla="*/ 152 w 152"/>
                  <a:gd name="T99" fmla="*/ 130 h 1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2" h="130">
                    <a:moveTo>
                      <a:pt x="0" y="65"/>
                    </a:moveTo>
                    <a:lnTo>
                      <a:pt x="0" y="58"/>
                    </a:lnTo>
                    <a:lnTo>
                      <a:pt x="1" y="51"/>
                    </a:lnTo>
                    <a:lnTo>
                      <a:pt x="4" y="45"/>
                    </a:lnTo>
                    <a:lnTo>
                      <a:pt x="6" y="40"/>
                    </a:lnTo>
                    <a:lnTo>
                      <a:pt x="9" y="34"/>
                    </a:lnTo>
                    <a:lnTo>
                      <a:pt x="13" y="29"/>
                    </a:lnTo>
                    <a:lnTo>
                      <a:pt x="18" y="24"/>
                    </a:lnTo>
                    <a:lnTo>
                      <a:pt x="22" y="19"/>
                    </a:lnTo>
                    <a:lnTo>
                      <a:pt x="27" y="15"/>
                    </a:lnTo>
                    <a:lnTo>
                      <a:pt x="34" y="11"/>
                    </a:lnTo>
                    <a:lnTo>
                      <a:pt x="40" y="7"/>
                    </a:lnTo>
                    <a:lnTo>
                      <a:pt x="46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8" y="11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3" y="34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51" y="51"/>
                    </a:lnTo>
                    <a:lnTo>
                      <a:pt x="152" y="58"/>
                    </a:lnTo>
                    <a:lnTo>
                      <a:pt x="152" y="65"/>
                    </a:lnTo>
                    <a:lnTo>
                      <a:pt x="152" y="71"/>
                    </a:lnTo>
                    <a:lnTo>
                      <a:pt x="151" y="77"/>
                    </a:lnTo>
                    <a:lnTo>
                      <a:pt x="148" y="83"/>
                    </a:lnTo>
                    <a:lnTo>
                      <a:pt x="146" y="90"/>
                    </a:lnTo>
                    <a:lnTo>
                      <a:pt x="143" y="96"/>
                    </a:lnTo>
                    <a:lnTo>
                      <a:pt x="140" y="101"/>
                    </a:lnTo>
                    <a:lnTo>
                      <a:pt x="135" y="106"/>
                    </a:lnTo>
                    <a:lnTo>
                      <a:pt x="130" y="111"/>
                    </a:lnTo>
                    <a:lnTo>
                      <a:pt x="125" y="115"/>
                    </a:lnTo>
                    <a:lnTo>
                      <a:pt x="118" y="118"/>
                    </a:lnTo>
                    <a:lnTo>
                      <a:pt x="112" y="122"/>
                    </a:lnTo>
                    <a:lnTo>
                      <a:pt x="106" y="125"/>
                    </a:lnTo>
                    <a:lnTo>
                      <a:pt x="99" y="127"/>
                    </a:lnTo>
                    <a:lnTo>
                      <a:pt x="91" y="128"/>
                    </a:lnTo>
                    <a:lnTo>
                      <a:pt x="84" y="130"/>
                    </a:lnTo>
                    <a:lnTo>
                      <a:pt x="76" y="130"/>
                    </a:lnTo>
                    <a:lnTo>
                      <a:pt x="69" y="130"/>
                    </a:lnTo>
                    <a:lnTo>
                      <a:pt x="61" y="128"/>
                    </a:lnTo>
                    <a:lnTo>
                      <a:pt x="54" y="127"/>
                    </a:lnTo>
                    <a:lnTo>
                      <a:pt x="46" y="125"/>
                    </a:lnTo>
                    <a:lnTo>
                      <a:pt x="40" y="122"/>
                    </a:lnTo>
                    <a:lnTo>
                      <a:pt x="34" y="118"/>
                    </a:lnTo>
                    <a:lnTo>
                      <a:pt x="27" y="115"/>
                    </a:lnTo>
                    <a:lnTo>
                      <a:pt x="22" y="111"/>
                    </a:lnTo>
                    <a:lnTo>
                      <a:pt x="18" y="106"/>
                    </a:lnTo>
                    <a:lnTo>
                      <a:pt x="13" y="101"/>
                    </a:lnTo>
                    <a:lnTo>
                      <a:pt x="9" y="96"/>
                    </a:lnTo>
                    <a:lnTo>
                      <a:pt x="6" y="90"/>
                    </a:lnTo>
                    <a:lnTo>
                      <a:pt x="4" y="83"/>
                    </a:lnTo>
                    <a:lnTo>
                      <a:pt x="1" y="77"/>
                    </a:lnTo>
                    <a:lnTo>
                      <a:pt x="0" y="71"/>
                    </a:lnTo>
                    <a:lnTo>
                      <a:pt x="0" y="6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1" name="Rectangle 164"/>
              <p:cNvSpPr>
                <a:spLocks noChangeArrowheads="1"/>
              </p:cNvSpPr>
              <p:nvPr/>
            </p:nvSpPr>
            <p:spPr bwMode="auto">
              <a:xfrm>
                <a:off x="1051" y="3225"/>
                <a:ext cx="541" cy="65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2" name="Rectangle 165"/>
              <p:cNvSpPr>
                <a:spLocks noChangeArrowheads="1"/>
              </p:cNvSpPr>
              <p:nvPr/>
            </p:nvSpPr>
            <p:spPr bwMode="auto">
              <a:xfrm>
                <a:off x="1051" y="3225"/>
                <a:ext cx="541" cy="65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3" name="Rectangle 166"/>
              <p:cNvSpPr>
                <a:spLocks noChangeArrowheads="1"/>
              </p:cNvSpPr>
              <p:nvPr/>
            </p:nvSpPr>
            <p:spPr bwMode="auto">
              <a:xfrm>
                <a:off x="1070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4" name="Rectangle 167"/>
              <p:cNvSpPr>
                <a:spLocks noChangeArrowheads="1"/>
              </p:cNvSpPr>
              <p:nvPr/>
            </p:nvSpPr>
            <p:spPr bwMode="auto">
              <a:xfrm>
                <a:off x="1108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5" name="Rectangle 168"/>
              <p:cNvSpPr>
                <a:spLocks noChangeArrowheads="1"/>
              </p:cNvSpPr>
              <p:nvPr/>
            </p:nvSpPr>
            <p:spPr bwMode="auto">
              <a:xfrm>
                <a:off x="1145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6" name="Rectangle 169"/>
              <p:cNvSpPr>
                <a:spLocks noChangeArrowheads="1"/>
              </p:cNvSpPr>
              <p:nvPr/>
            </p:nvSpPr>
            <p:spPr bwMode="auto">
              <a:xfrm>
                <a:off x="1182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7" name="Rectangle 170"/>
              <p:cNvSpPr>
                <a:spLocks noChangeArrowheads="1"/>
              </p:cNvSpPr>
              <p:nvPr/>
            </p:nvSpPr>
            <p:spPr bwMode="auto">
              <a:xfrm>
                <a:off x="1219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8" name="Rectangle 171"/>
              <p:cNvSpPr>
                <a:spLocks noChangeArrowheads="1"/>
              </p:cNvSpPr>
              <p:nvPr/>
            </p:nvSpPr>
            <p:spPr bwMode="auto">
              <a:xfrm>
                <a:off x="1257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49" name="Rectangle 172"/>
              <p:cNvSpPr>
                <a:spLocks noChangeArrowheads="1"/>
              </p:cNvSpPr>
              <p:nvPr/>
            </p:nvSpPr>
            <p:spPr bwMode="auto">
              <a:xfrm>
                <a:off x="1293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0" name="Rectangle 173"/>
              <p:cNvSpPr>
                <a:spLocks noChangeArrowheads="1"/>
              </p:cNvSpPr>
              <p:nvPr/>
            </p:nvSpPr>
            <p:spPr bwMode="auto">
              <a:xfrm>
                <a:off x="1330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1" name="Rectangle 174"/>
              <p:cNvSpPr>
                <a:spLocks noChangeArrowheads="1"/>
              </p:cNvSpPr>
              <p:nvPr/>
            </p:nvSpPr>
            <p:spPr bwMode="auto">
              <a:xfrm>
                <a:off x="1367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2" name="Rectangle 175"/>
              <p:cNvSpPr>
                <a:spLocks noChangeArrowheads="1"/>
              </p:cNvSpPr>
              <p:nvPr/>
            </p:nvSpPr>
            <p:spPr bwMode="auto">
              <a:xfrm>
                <a:off x="1405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3" name="Rectangle 176"/>
              <p:cNvSpPr>
                <a:spLocks noChangeArrowheads="1"/>
              </p:cNvSpPr>
              <p:nvPr/>
            </p:nvSpPr>
            <p:spPr bwMode="auto">
              <a:xfrm>
                <a:off x="1441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4" name="Rectangle 177"/>
              <p:cNvSpPr>
                <a:spLocks noChangeArrowheads="1"/>
              </p:cNvSpPr>
              <p:nvPr/>
            </p:nvSpPr>
            <p:spPr bwMode="auto">
              <a:xfrm>
                <a:off x="1479" y="3241"/>
                <a:ext cx="19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5" name="Rectangle 178"/>
              <p:cNvSpPr>
                <a:spLocks noChangeArrowheads="1"/>
              </p:cNvSpPr>
              <p:nvPr/>
            </p:nvSpPr>
            <p:spPr bwMode="auto">
              <a:xfrm>
                <a:off x="1517" y="3241"/>
                <a:ext cx="18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6" name="Rectangle 179"/>
              <p:cNvSpPr>
                <a:spLocks noChangeArrowheads="1"/>
              </p:cNvSpPr>
              <p:nvPr/>
            </p:nvSpPr>
            <p:spPr bwMode="auto">
              <a:xfrm>
                <a:off x="1553" y="3241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7" name="Rectangle 180"/>
              <p:cNvSpPr>
                <a:spLocks noChangeArrowheads="1"/>
              </p:cNvSpPr>
              <p:nvPr/>
            </p:nvSpPr>
            <p:spPr bwMode="auto">
              <a:xfrm>
                <a:off x="1013" y="2981"/>
                <a:ext cx="19" cy="146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8" name="Rectangle 181"/>
              <p:cNvSpPr>
                <a:spLocks noChangeArrowheads="1"/>
              </p:cNvSpPr>
              <p:nvPr/>
            </p:nvSpPr>
            <p:spPr bwMode="auto">
              <a:xfrm>
                <a:off x="1013" y="2981"/>
                <a:ext cx="19" cy="146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59" name="Rectangle 182"/>
              <p:cNvSpPr>
                <a:spLocks noChangeArrowheads="1"/>
              </p:cNvSpPr>
              <p:nvPr/>
            </p:nvSpPr>
            <p:spPr bwMode="auto">
              <a:xfrm>
                <a:off x="1090" y="3094"/>
                <a:ext cx="191" cy="33"/>
              </a:xfrm>
              <a:prstGeom prst="rect">
                <a:avLst/>
              </a:pr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0" name="Rectangle 183"/>
              <p:cNvSpPr>
                <a:spLocks noChangeArrowheads="1"/>
              </p:cNvSpPr>
              <p:nvPr/>
            </p:nvSpPr>
            <p:spPr bwMode="auto">
              <a:xfrm>
                <a:off x="1090" y="3094"/>
                <a:ext cx="191" cy="33"/>
              </a:xfrm>
              <a:prstGeom prst="rect">
                <a:avLst/>
              </a:prstGeom>
              <a:noFill/>
              <a:ln w="6350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1" name="Freeform 184"/>
              <p:cNvSpPr>
                <a:spLocks/>
              </p:cNvSpPr>
              <p:nvPr/>
            </p:nvSpPr>
            <p:spPr bwMode="auto">
              <a:xfrm>
                <a:off x="975" y="3127"/>
                <a:ext cx="323" cy="163"/>
              </a:xfrm>
              <a:custGeom>
                <a:avLst/>
                <a:gdLst>
                  <a:gd name="T0" fmla="*/ 0 w 1293"/>
                  <a:gd name="T1" fmla="*/ 655 h 655"/>
                  <a:gd name="T2" fmla="*/ 0 w 1293"/>
                  <a:gd name="T3" fmla="*/ 0 h 655"/>
                  <a:gd name="T4" fmla="*/ 1293 w 1293"/>
                  <a:gd name="T5" fmla="*/ 0 h 655"/>
                  <a:gd name="T6" fmla="*/ 1293 w 1293"/>
                  <a:gd name="T7" fmla="*/ 393 h 655"/>
                  <a:gd name="T8" fmla="*/ 307 w 1293"/>
                  <a:gd name="T9" fmla="*/ 393 h 655"/>
                  <a:gd name="T10" fmla="*/ 307 w 1293"/>
                  <a:gd name="T11" fmla="*/ 655 h 655"/>
                  <a:gd name="T12" fmla="*/ 0 w 1293"/>
                  <a:gd name="T13" fmla="*/ 655 h 6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3"/>
                  <a:gd name="T22" fmla="*/ 0 h 655"/>
                  <a:gd name="T23" fmla="*/ 1293 w 1293"/>
                  <a:gd name="T24" fmla="*/ 655 h 6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3" h="655">
                    <a:moveTo>
                      <a:pt x="0" y="655"/>
                    </a:moveTo>
                    <a:lnTo>
                      <a:pt x="0" y="0"/>
                    </a:lnTo>
                    <a:lnTo>
                      <a:pt x="1293" y="0"/>
                    </a:lnTo>
                    <a:lnTo>
                      <a:pt x="1293" y="393"/>
                    </a:lnTo>
                    <a:lnTo>
                      <a:pt x="307" y="393"/>
                    </a:lnTo>
                    <a:lnTo>
                      <a:pt x="307" y="655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CD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2" name="Freeform 185"/>
              <p:cNvSpPr>
                <a:spLocks/>
              </p:cNvSpPr>
              <p:nvPr/>
            </p:nvSpPr>
            <p:spPr bwMode="auto">
              <a:xfrm>
                <a:off x="975" y="3127"/>
                <a:ext cx="323" cy="163"/>
              </a:xfrm>
              <a:custGeom>
                <a:avLst/>
                <a:gdLst>
                  <a:gd name="T0" fmla="*/ 0 w 1293"/>
                  <a:gd name="T1" fmla="*/ 655 h 655"/>
                  <a:gd name="T2" fmla="*/ 0 w 1293"/>
                  <a:gd name="T3" fmla="*/ 0 h 655"/>
                  <a:gd name="T4" fmla="*/ 1293 w 1293"/>
                  <a:gd name="T5" fmla="*/ 0 h 655"/>
                  <a:gd name="T6" fmla="*/ 1293 w 1293"/>
                  <a:gd name="T7" fmla="*/ 393 h 655"/>
                  <a:gd name="T8" fmla="*/ 307 w 1293"/>
                  <a:gd name="T9" fmla="*/ 393 h 655"/>
                  <a:gd name="T10" fmla="*/ 307 w 1293"/>
                  <a:gd name="T11" fmla="*/ 655 h 655"/>
                  <a:gd name="T12" fmla="*/ 0 w 1293"/>
                  <a:gd name="T13" fmla="*/ 655 h 6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3"/>
                  <a:gd name="T22" fmla="*/ 0 h 655"/>
                  <a:gd name="T23" fmla="*/ 1293 w 1293"/>
                  <a:gd name="T24" fmla="*/ 655 h 6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3" h="655">
                    <a:moveTo>
                      <a:pt x="0" y="655"/>
                    </a:moveTo>
                    <a:lnTo>
                      <a:pt x="0" y="0"/>
                    </a:lnTo>
                    <a:lnTo>
                      <a:pt x="1293" y="0"/>
                    </a:lnTo>
                    <a:lnTo>
                      <a:pt x="1293" y="393"/>
                    </a:lnTo>
                    <a:lnTo>
                      <a:pt x="307" y="393"/>
                    </a:lnTo>
                    <a:lnTo>
                      <a:pt x="307" y="655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3" name="Rectangle 186"/>
              <p:cNvSpPr>
                <a:spLocks noChangeArrowheads="1"/>
              </p:cNvSpPr>
              <p:nvPr/>
            </p:nvSpPr>
            <p:spPr bwMode="auto">
              <a:xfrm>
                <a:off x="995" y="3139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4" name="Rectangle 187"/>
              <p:cNvSpPr>
                <a:spLocks noChangeArrowheads="1"/>
              </p:cNvSpPr>
              <p:nvPr/>
            </p:nvSpPr>
            <p:spPr bwMode="auto">
              <a:xfrm>
                <a:off x="1032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5" name="Rectangle 188"/>
              <p:cNvSpPr>
                <a:spLocks noChangeArrowheads="1"/>
              </p:cNvSpPr>
              <p:nvPr/>
            </p:nvSpPr>
            <p:spPr bwMode="auto">
              <a:xfrm>
                <a:off x="1068" y="3139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6" name="Rectangle 189"/>
              <p:cNvSpPr>
                <a:spLocks noChangeArrowheads="1"/>
              </p:cNvSpPr>
              <p:nvPr/>
            </p:nvSpPr>
            <p:spPr bwMode="auto">
              <a:xfrm>
                <a:off x="1106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7" name="Rectangle 190"/>
              <p:cNvSpPr>
                <a:spLocks noChangeArrowheads="1"/>
              </p:cNvSpPr>
              <p:nvPr/>
            </p:nvSpPr>
            <p:spPr bwMode="auto">
              <a:xfrm>
                <a:off x="1144" y="3139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8" name="Rectangle 191"/>
              <p:cNvSpPr>
                <a:spLocks noChangeArrowheads="1"/>
              </p:cNvSpPr>
              <p:nvPr/>
            </p:nvSpPr>
            <p:spPr bwMode="auto">
              <a:xfrm>
                <a:off x="1180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69" name="Rectangle 192"/>
              <p:cNvSpPr>
                <a:spLocks noChangeArrowheads="1"/>
              </p:cNvSpPr>
              <p:nvPr/>
            </p:nvSpPr>
            <p:spPr bwMode="auto">
              <a:xfrm>
                <a:off x="1219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570" name="Rectangle 193"/>
              <p:cNvSpPr>
                <a:spLocks noChangeArrowheads="1"/>
              </p:cNvSpPr>
              <p:nvPr/>
            </p:nvSpPr>
            <p:spPr bwMode="auto">
              <a:xfrm>
                <a:off x="1257" y="313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</p:grpSp>
        <p:sp>
          <p:nvSpPr>
            <p:cNvPr id="533" name="Line 480"/>
            <p:cNvSpPr>
              <a:spLocks noChangeShapeType="1"/>
            </p:cNvSpPr>
            <p:nvPr/>
          </p:nvSpPr>
          <p:spPr bwMode="auto">
            <a:xfrm flipV="1">
              <a:off x="1746" y="2069"/>
              <a:ext cx="771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534" name="Line 32"/>
            <p:cNvSpPr>
              <a:spLocks noChangeShapeType="1"/>
            </p:cNvSpPr>
            <p:nvPr/>
          </p:nvSpPr>
          <p:spPr bwMode="auto">
            <a:xfrm flipV="1">
              <a:off x="1927" y="1863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</p:grpSp>
      <p:grpSp>
        <p:nvGrpSpPr>
          <p:cNvPr id="964" name="Group 960"/>
          <p:cNvGrpSpPr>
            <a:grpSpLocks/>
          </p:cNvGrpSpPr>
          <p:nvPr/>
        </p:nvGrpSpPr>
        <p:grpSpPr bwMode="auto">
          <a:xfrm>
            <a:off x="1439863" y="2624138"/>
            <a:ext cx="6192837" cy="1912937"/>
            <a:chOff x="907" y="1653"/>
            <a:chExt cx="3901" cy="1205"/>
          </a:xfrm>
        </p:grpSpPr>
        <p:grpSp>
          <p:nvGrpSpPr>
            <p:cNvPr id="965" name="Group 961"/>
            <p:cNvGrpSpPr>
              <a:grpSpLocks/>
            </p:cNvGrpSpPr>
            <p:nvPr/>
          </p:nvGrpSpPr>
          <p:grpSpPr bwMode="auto">
            <a:xfrm>
              <a:off x="3424" y="1653"/>
              <a:ext cx="181" cy="465"/>
              <a:chOff x="3424" y="1653"/>
              <a:chExt cx="181" cy="465"/>
            </a:xfrm>
          </p:grpSpPr>
          <p:sp>
            <p:nvSpPr>
              <p:cNvPr id="988" name="Oval 516"/>
              <p:cNvSpPr>
                <a:spLocks noChangeArrowheads="1"/>
              </p:cNvSpPr>
              <p:nvPr/>
            </p:nvSpPr>
            <p:spPr bwMode="auto">
              <a:xfrm>
                <a:off x="3424" y="1852"/>
                <a:ext cx="181" cy="161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89" name="Line 517"/>
              <p:cNvSpPr>
                <a:spLocks noChangeShapeType="1"/>
              </p:cNvSpPr>
              <p:nvPr/>
            </p:nvSpPr>
            <p:spPr bwMode="auto">
              <a:xfrm flipH="1" flipV="1">
                <a:off x="3515" y="1653"/>
                <a:ext cx="0" cy="10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90" name="Line 518"/>
              <p:cNvSpPr>
                <a:spLocks noChangeShapeType="1"/>
              </p:cNvSpPr>
              <p:nvPr/>
            </p:nvSpPr>
            <p:spPr bwMode="auto">
              <a:xfrm flipH="1" flipV="1">
                <a:off x="3515" y="2010"/>
                <a:ext cx="0" cy="10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</p:grpSp>
        <p:grpSp>
          <p:nvGrpSpPr>
            <p:cNvPr id="966" name="Group 965"/>
            <p:cNvGrpSpPr>
              <a:grpSpLocks/>
            </p:cNvGrpSpPr>
            <p:nvPr/>
          </p:nvGrpSpPr>
          <p:grpSpPr bwMode="auto">
            <a:xfrm>
              <a:off x="907" y="1761"/>
              <a:ext cx="3901" cy="1097"/>
              <a:chOff x="907" y="1761"/>
              <a:chExt cx="3901" cy="1097"/>
            </a:xfrm>
          </p:grpSpPr>
          <p:sp>
            <p:nvSpPr>
              <p:cNvPr id="967" name="Oval 515"/>
              <p:cNvSpPr>
                <a:spLocks noChangeArrowheads="1"/>
              </p:cNvSpPr>
              <p:nvPr/>
            </p:nvSpPr>
            <p:spPr bwMode="auto">
              <a:xfrm>
                <a:off x="3424" y="1761"/>
                <a:ext cx="181" cy="162"/>
              </a:xfrm>
              <a:prstGeom prst="ellips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GB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68" name="Text Box 967"/>
              <p:cNvSpPr txBox="1">
                <a:spLocks noChangeArrowheads="1"/>
              </p:cNvSpPr>
              <p:nvPr/>
            </p:nvSpPr>
            <p:spPr bwMode="auto">
              <a:xfrm>
                <a:off x="4094" y="1820"/>
                <a:ext cx="30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2D46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2D4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None/>
                </a:pPr>
                <a:r>
                  <a:rPr lang="da-DK" sz="1200" b="1">
                    <a:solidFill>
                      <a:srgbClr val="008BAF"/>
                    </a:solidFill>
                    <a:latin typeface="Verdana" pitchFamily="34" charset="0"/>
                  </a:rPr>
                  <a:t>60 kV</a:t>
                </a:r>
              </a:p>
            </p:txBody>
          </p:sp>
          <p:grpSp>
            <p:nvGrpSpPr>
              <p:cNvPr id="969" name="Group 514"/>
              <p:cNvGrpSpPr>
                <a:grpSpLocks/>
              </p:cNvGrpSpPr>
              <p:nvPr/>
            </p:nvGrpSpPr>
            <p:grpSpPr bwMode="auto">
              <a:xfrm>
                <a:off x="2177" y="1979"/>
                <a:ext cx="181" cy="521"/>
                <a:chOff x="4967" y="2024"/>
                <a:chExt cx="136" cy="391"/>
              </a:xfrm>
            </p:grpSpPr>
            <p:sp>
              <p:nvSpPr>
                <p:cNvPr id="984" name="Oval 515"/>
                <p:cNvSpPr>
                  <a:spLocks noChangeArrowheads="1"/>
                </p:cNvSpPr>
                <p:nvPr/>
              </p:nvSpPr>
              <p:spPr bwMode="auto">
                <a:xfrm>
                  <a:off x="4967" y="2115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5" name="Oval 516"/>
                <p:cNvSpPr>
                  <a:spLocks noChangeArrowheads="1"/>
                </p:cNvSpPr>
                <p:nvPr/>
              </p:nvSpPr>
              <p:spPr bwMode="auto">
                <a:xfrm>
                  <a:off x="4967" y="2191"/>
                  <a:ext cx="136" cy="136"/>
                </a:xfrm>
                <a:prstGeom prst="ellips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GB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6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5029" y="20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7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5036" y="2324"/>
                  <a:ext cx="0" cy="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  <p:pic>
            <p:nvPicPr>
              <p:cNvPr id="970" name="Picture 5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0" y="1889"/>
                <a:ext cx="31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1" name="Line 479"/>
              <p:cNvSpPr>
                <a:spLocks noChangeShapeType="1"/>
              </p:cNvSpPr>
              <p:nvPr/>
            </p:nvSpPr>
            <p:spPr bwMode="auto">
              <a:xfrm flipH="1">
                <a:off x="3855" y="2139"/>
                <a:ext cx="613" cy="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sp>
            <p:nvSpPr>
              <p:cNvPr id="972" name="Line 479"/>
              <p:cNvSpPr>
                <a:spLocks noChangeShapeType="1"/>
              </p:cNvSpPr>
              <p:nvPr/>
            </p:nvSpPr>
            <p:spPr bwMode="auto">
              <a:xfrm flipV="1">
                <a:off x="1315" y="2499"/>
                <a:ext cx="840" cy="1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grpSp>
            <p:nvGrpSpPr>
              <p:cNvPr id="973" name="Group 976"/>
              <p:cNvGrpSpPr>
                <a:grpSpLocks/>
              </p:cNvGrpSpPr>
              <p:nvPr/>
            </p:nvGrpSpPr>
            <p:grpSpPr bwMode="auto">
              <a:xfrm>
                <a:off x="907" y="2505"/>
                <a:ext cx="431" cy="353"/>
                <a:chOff x="2971" y="3657"/>
                <a:chExt cx="295" cy="334"/>
              </a:xfrm>
            </p:grpSpPr>
            <p:pic>
              <p:nvPicPr>
                <p:cNvPr id="982" name="Picture 5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1" y="3657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" name="Picture 5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8" y="3725"/>
                  <a:ext cx="178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74" name="Picture 979" descr="ANd9GcQRUZ6MIbCEA-rgMZDQf3TO4uc265tSgMeCS__zjrAqJRd1o74HjtkAQw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9" y="2188"/>
                <a:ext cx="216" cy="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5" name="Line 32"/>
              <p:cNvSpPr>
                <a:spLocks noChangeShapeType="1"/>
              </p:cNvSpPr>
              <p:nvPr/>
            </p:nvSpPr>
            <p:spPr bwMode="auto">
              <a:xfrm flipV="1">
                <a:off x="3242" y="2072"/>
                <a:ext cx="0" cy="1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 anchor="ctr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pitchFamily="2" charset="2"/>
                  <a:buChar char="§"/>
                </a:pPr>
                <a:endParaRPr lang="en-US" sz="1800">
                  <a:solidFill>
                    <a:srgbClr val="102E37"/>
                  </a:solidFill>
                </a:endParaRPr>
              </a:p>
            </p:txBody>
          </p:sp>
          <p:grpSp>
            <p:nvGrpSpPr>
              <p:cNvPr id="976" name="Group 503"/>
              <p:cNvGrpSpPr>
                <a:grpSpLocks/>
              </p:cNvGrpSpPr>
              <p:nvPr/>
            </p:nvGrpSpPr>
            <p:grpSpPr bwMode="auto">
              <a:xfrm rot="-180415">
                <a:off x="1519" y="1949"/>
                <a:ext cx="2722" cy="816"/>
                <a:chOff x="1519" y="1797"/>
                <a:chExt cx="2722" cy="875"/>
              </a:xfrm>
            </p:grpSpPr>
            <p:sp>
              <p:nvSpPr>
                <p:cNvPr id="977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1519" y="1797"/>
                  <a:ext cx="2359" cy="544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78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1730" y="1888"/>
                  <a:ext cx="2329" cy="599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79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958" y="1979"/>
                  <a:ext cx="2283" cy="693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0" name="Line 507"/>
                <p:cNvSpPr>
                  <a:spLocks noChangeShapeType="1"/>
                </p:cNvSpPr>
                <p:nvPr/>
              </p:nvSpPr>
              <p:spPr bwMode="auto">
                <a:xfrm flipH="1" flipV="1">
                  <a:off x="1917" y="2241"/>
                  <a:ext cx="685" cy="24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  <p:sp>
              <p:nvSpPr>
                <p:cNvPr id="981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243" y="1933"/>
                  <a:ext cx="544" cy="182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0" bIns="0" anchor="ctr"/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  <a:buSzPct val="90000"/>
                    <a:buFont typeface="Wingdings" pitchFamily="2" charset="2"/>
                    <a:buChar char="§"/>
                  </a:pPr>
                  <a:endParaRPr lang="en-US" sz="1800">
                    <a:solidFill>
                      <a:srgbClr val="102E37"/>
                    </a:solidFill>
                  </a:endParaRPr>
                </a:p>
              </p:txBody>
            </p:sp>
          </p:grpSp>
        </p:grpSp>
      </p:grpSp>
      <p:grpSp>
        <p:nvGrpSpPr>
          <p:cNvPr id="991" name="Group 989"/>
          <p:cNvGrpSpPr>
            <a:grpSpLocks/>
          </p:cNvGrpSpPr>
          <p:nvPr/>
        </p:nvGrpSpPr>
        <p:grpSpPr bwMode="auto">
          <a:xfrm>
            <a:off x="4419600" y="1143000"/>
            <a:ext cx="990600" cy="609600"/>
            <a:chOff x="2784" y="720"/>
            <a:chExt cx="624" cy="384"/>
          </a:xfrm>
        </p:grpSpPr>
        <p:sp>
          <p:nvSpPr>
            <p:cNvPr id="992" name="Line 987"/>
            <p:cNvSpPr>
              <a:spLocks noChangeShapeType="1"/>
            </p:cNvSpPr>
            <p:nvPr/>
          </p:nvSpPr>
          <p:spPr bwMode="auto">
            <a:xfrm>
              <a:off x="2784" y="720"/>
              <a:ext cx="624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993" name="Line 988"/>
            <p:cNvSpPr>
              <a:spLocks noChangeShapeType="1"/>
            </p:cNvSpPr>
            <p:nvPr/>
          </p:nvSpPr>
          <p:spPr bwMode="auto">
            <a:xfrm flipV="1">
              <a:off x="2880" y="720"/>
              <a:ext cx="480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</p:grpSp>
      <p:grpSp>
        <p:nvGrpSpPr>
          <p:cNvPr id="994" name="Group 990"/>
          <p:cNvGrpSpPr>
            <a:grpSpLocks/>
          </p:cNvGrpSpPr>
          <p:nvPr/>
        </p:nvGrpSpPr>
        <p:grpSpPr bwMode="auto">
          <a:xfrm>
            <a:off x="1979613" y="3392488"/>
            <a:ext cx="703262" cy="430212"/>
            <a:chOff x="2784" y="720"/>
            <a:chExt cx="624" cy="384"/>
          </a:xfrm>
        </p:grpSpPr>
        <p:sp>
          <p:nvSpPr>
            <p:cNvPr id="995" name="Line 991"/>
            <p:cNvSpPr>
              <a:spLocks noChangeShapeType="1"/>
            </p:cNvSpPr>
            <p:nvPr/>
          </p:nvSpPr>
          <p:spPr bwMode="auto">
            <a:xfrm>
              <a:off x="2784" y="720"/>
              <a:ext cx="624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  <p:sp>
          <p:nvSpPr>
            <p:cNvPr id="996" name="Line 992"/>
            <p:cNvSpPr>
              <a:spLocks noChangeShapeType="1"/>
            </p:cNvSpPr>
            <p:nvPr/>
          </p:nvSpPr>
          <p:spPr bwMode="auto">
            <a:xfrm flipV="1">
              <a:off x="2880" y="720"/>
              <a:ext cx="480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en-US" sz="1800">
                <a:solidFill>
                  <a:srgbClr val="102E3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2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Generalized Stakeholder and Domain Model (from NIST)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5</a:t>
            </a:fld>
            <a:endParaRPr lang="en-US" altLang="da-DK"/>
          </a:p>
        </p:txBody>
      </p:sp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9088268"/>
              </p:ext>
            </p:extLst>
          </p:nvPr>
        </p:nvGraphicFramePr>
        <p:xfrm>
          <a:off x="755650" y="1124744"/>
          <a:ext cx="7561263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Visio" r:id="rId3" imgW="14448520" imgH="9926955" progId="Visio.Drawing.11">
                  <p:embed/>
                </p:oleObj>
              </mc:Choice>
              <mc:Fallback>
                <p:oleObj name="Visio" r:id="rId3" imgW="14448520" imgH="9926955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4744"/>
                        <a:ext cx="7561263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2D4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2D46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8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the problem?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8568952" cy="4641379"/>
          </a:xfrm>
        </p:spPr>
        <p:txBody>
          <a:bodyPr/>
          <a:lstStyle/>
          <a:p>
            <a:r>
              <a:rPr lang="en-US" sz="2400" dirty="0" smtClean="0"/>
              <a:t>Internet is chosen as carrier of data (economy)</a:t>
            </a:r>
          </a:p>
          <a:p>
            <a:r>
              <a:rPr lang="en-US" sz="2400" dirty="0" smtClean="0"/>
              <a:t>Internet does no longer offer secure communication</a:t>
            </a:r>
          </a:p>
          <a:p>
            <a:endParaRPr lang="en-US" sz="2400" dirty="0" smtClean="0"/>
          </a:p>
          <a:p>
            <a:r>
              <a:rPr lang="en-US" sz="2400" dirty="0" smtClean="0"/>
              <a:t>But it can be secured by:</a:t>
            </a:r>
          </a:p>
          <a:p>
            <a:pPr lvl="1"/>
            <a:r>
              <a:rPr lang="en-US" sz="2000" dirty="0" smtClean="0"/>
              <a:t>Ensuring </a:t>
            </a:r>
            <a:r>
              <a:rPr lang="en-US" sz="2000" dirty="0" err="1" smtClean="0"/>
              <a:t>authenticitet</a:t>
            </a:r>
            <a:r>
              <a:rPr lang="en-US" sz="2000" dirty="0" smtClean="0"/>
              <a:t> (”user identification”)</a:t>
            </a:r>
          </a:p>
          <a:p>
            <a:pPr lvl="1"/>
            <a:r>
              <a:rPr lang="en-US" sz="2000" dirty="0" smtClean="0"/>
              <a:t>Securing data in motion (by </a:t>
            </a:r>
            <a:r>
              <a:rPr lang="en-US" sz="2000" dirty="0" err="1" smtClean="0"/>
              <a:t>encription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Securing data at rest (on devices level)</a:t>
            </a:r>
          </a:p>
          <a:p>
            <a:pPr lvl="1"/>
            <a:r>
              <a:rPr lang="en-US" sz="2000" dirty="0" smtClean="0"/>
              <a:t>Building security into control processes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it is necessary to continuously monitor the entire </a:t>
            </a:r>
            <a:r>
              <a:rPr lang="en-US" sz="2400" dirty="0" smtClean="0"/>
              <a:t>system (both Electric Power </a:t>
            </a:r>
            <a:r>
              <a:rPr lang="en-US" sz="2400" u="sng" dirty="0" smtClean="0"/>
              <a:t>and</a:t>
            </a:r>
            <a:r>
              <a:rPr lang="en-US" sz="2400" dirty="0" smtClean="0"/>
              <a:t> ICT)</a:t>
            </a:r>
            <a:endParaRPr lang="en-US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0C124A-0F7E-469F-9427-9B765012D92A}" type="slidenum">
              <a:rPr lang="en-US" altLang="da-DK" smtClean="0"/>
              <a:pPr>
                <a:defRPr/>
              </a:pPr>
              <a:t>6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0085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Security by Design </a:t>
            </a:r>
            <a:br>
              <a:rPr lang="en-US" dirty="0" smtClean="0"/>
            </a:br>
            <a:r>
              <a:rPr lang="en-US" dirty="0" smtClean="0"/>
              <a:t>in Smart Grid?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027981"/>
            <a:ext cx="4217640" cy="3849291"/>
          </a:xfrm>
        </p:spPr>
        <p:txBody>
          <a:bodyPr/>
          <a:lstStyle/>
          <a:p>
            <a:r>
              <a:rPr lang="en-US" sz="2000" dirty="0" smtClean="0"/>
              <a:t>Security </a:t>
            </a:r>
            <a:r>
              <a:rPr lang="en-US" sz="2000" dirty="0"/>
              <a:t>and robustness in data exchange</a:t>
            </a:r>
          </a:p>
          <a:p>
            <a:pPr lvl="1"/>
            <a:r>
              <a:rPr lang="en-US" sz="1800" dirty="0" smtClean="0"/>
              <a:t>X.509, PKI</a:t>
            </a:r>
            <a:endParaRPr lang="en-US" sz="1800" dirty="0"/>
          </a:p>
          <a:p>
            <a:pPr lvl="1"/>
            <a:r>
              <a:rPr lang="en-US" sz="1800" dirty="0"/>
              <a:t>RBAC, IEC61850 and </a:t>
            </a:r>
            <a:r>
              <a:rPr lang="en-US" sz="1800" dirty="0" err="1"/>
              <a:t>SecureMMS</a:t>
            </a:r>
            <a:r>
              <a:rPr lang="en-US" sz="1800" dirty="0"/>
              <a:t>, CIM and </a:t>
            </a:r>
            <a:r>
              <a:rPr lang="en-US" sz="1800" dirty="0" smtClean="0"/>
              <a:t>“</a:t>
            </a:r>
            <a:r>
              <a:rPr lang="en-US" sz="1800" dirty="0" err="1" smtClean="0"/>
              <a:t>SecureCIM</a:t>
            </a:r>
            <a:r>
              <a:rPr lang="en-US" sz="1800" dirty="0" smtClean="0"/>
              <a:t>”</a:t>
            </a:r>
          </a:p>
          <a:p>
            <a:pPr lvl="1"/>
            <a:endParaRPr lang="en-US" sz="1800" dirty="0"/>
          </a:p>
          <a:p>
            <a:r>
              <a:rPr lang="en-US" sz="2000" dirty="0"/>
              <a:t>Secure and robust data storage</a:t>
            </a:r>
          </a:p>
          <a:p>
            <a:pPr lvl="1"/>
            <a:r>
              <a:rPr lang="en-US" sz="1800" dirty="0"/>
              <a:t>Access to data at the source</a:t>
            </a:r>
          </a:p>
          <a:p>
            <a:pPr lvl="1"/>
            <a:r>
              <a:rPr lang="en-US" sz="1800" dirty="0"/>
              <a:t>Roll Based Access Controls (RBAC) at </a:t>
            </a:r>
            <a:r>
              <a:rPr lang="en-US" sz="1800" dirty="0" smtClean="0"/>
              <a:t>source</a:t>
            </a:r>
            <a:endParaRPr lang="en-US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027981"/>
            <a:ext cx="4244280" cy="3849291"/>
          </a:xfrm>
        </p:spPr>
        <p:txBody>
          <a:bodyPr/>
          <a:lstStyle/>
          <a:p>
            <a:r>
              <a:rPr lang="en-US" sz="2000" dirty="0"/>
              <a:t>Secure and robust data processing</a:t>
            </a:r>
          </a:p>
          <a:p>
            <a:pPr lvl="1"/>
            <a:r>
              <a:rPr lang="en-US" sz="1800" dirty="0"/>
              <a:t>Semi-offline controls though exchange of schedules</a:t>
            </a:r>
          </a:p>
          <a:p>
            <a:pPr lvl="1"/>
            <a:r>
              <a:rPr lang="en-US" sz="1800" dirty="0"/>
              <a:t>Distributed </a:t>
            </a:r>
            <a:r>
              <a:rPr lang="en-US" sz="1800" dirty="0" smtClean="0"/>
              <a:t>controls with clear client-server relations</a:t>
            </a:r>
          </a:p>
          <a:p>
            <a:pPr lvl="1"/>
            <a:endParaRPr lang="en-US" sz="1800" dirty="0"/>
          </a:p>
          <a:p>
            <a:r>
              <a:rPr lang="en-US" sz="2000" dirty="0"/>
              <a:t>Secure and robust </a:t>
            </a:r>
            <a:r>
              <a:rPr lang="en-US" sz="2000" dirty="0" err="1"/>
              <a:t>fall-back</a:t>
            </a:r>
            <a:r>
              <a:rPr lang="en-US" sz="2000" dirty="0"/>
              <a:t> schemes</a:t>
            </a:r>
          </a:p>
          <a:p>
            <a:pPr lvl="1"/>
            <a:r>
              <a:rPr lang="en-US" sz="1800" dirty="0"/>
              <a:t>Detection of abnormal behavior</a:t>
            </a:r>
          </a:p>
          <a:p>
            <a:pPr lvl="1"/>
            <a:r>
              <a:rPr lang="en-US" sz="1800" dirty="0"/>
              <a:t>Segmentation </a:t>
            </a:r>
            <a:r>
              <a:rPr lang="en-US" sz="1800" dirty="0" smtClean="0"/>
              <a:t>and isolation of “infected” processes </a:t>
            </a:r>
            <a:r>
              <a:rPr lang="en-US" sz="1800" dirty="0"/>
              <a:t>and ICT-networks</a:t>
            </a:r>
          </a:p>
          <a:p>
            <a:pPr lvl="1"/>
            <a:r>
              <a:rPr lang="en-US" sz="1800" dirty="0" smtClean="0"/>
              <a:t>Fall-back concepts</a:t>
            </a:r>
            <a:endParaRPr lang="en-US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Geneva, Switzerland, 15-16 September 2014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0C124A-0F7E-469F-9427-9B765012D92A}" type="slidenum">
              <a:rPr lang="en-US" altLang="da-DK" smtClean="0"/>
              <a:pPr>
                <a:defRPr/>
              </a:pPr>
              <a:t>7</a:t>
            </a:fld>
            <a:endParaRPr lang="en-US" altLang="da-DK"/>
          </a:p>
        </p:txBody>
      </p:sp>
      <p:sp>
        <p:nvSpPr>
          <p:cNvPr id="7" name="Pladsholder til tekst 3"/>
          <p:cNvSpPr txBox="1">
            <a:spLocks/>
          </p:cNvSpPr>
          <p:nvPr/>
        </p:nvSpPr>
        <p:spPr bwMode="auto">
          <a:xfrm>
            <a:off x="457200" y="1052737"/>
            <a:ext cx="843528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To have information security thought into the power system control concepts.</a:t>
            </a:r>
          </a:p>
        </p:txBody>
      </p:sp>
    </p:spTree>
    <p:extLst>
      <p:ext uri="{BB962C8B-B14F-4D97-AF65-F5344CB8AC3E}">
        <p14:creationId xmlns:p14="http://schemas.microsoft.com/office/powerpoint/2010/main" val="4286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Basic Elements in the Smart Grid Control Loop and Client-Server Relation</a:t>
            </a:r>
            <a:endParaRPr lang="da-DK" sz="2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8</a:t>
            </a:fld>
            <a:endParaRPr lang="en-US" altLang="da-DK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59832" y="1268760"/>
            <a:ext cx="208823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sz="2000" dirty="0">
                <a:solidFill>
                  <a:srgbClr val="102E37"/>
                </a:solidFill>
                <a:latin typeface="Tahoma" pitchFamily="34" charset="0"/>
              </a:rPr>
              <a:t>Control1</a:t>
            </a:r>
          </a:p>
          <a:p>
            <a:pPr algn="ctr" eaLnBrk="1" hangingPunct="1"/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(C</a:t>
            </a:r>
            <a:r>
              <a:rPr lang="da-DK" altLang="da-DK" sz="2000" b="1" dirty="0" smtClean="0">
                <a:solidFill>
                  <a:srgbClr val="102E37"/>
                </a:solidFill>
                <a:latin typeface="Tahoma" pitchFamily="34" charset="0"/>
              </a:rPr>
              <a:t>lient agent</a:t>
            </a:r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)</a:t>
            </a:r>
            <a:endParaRPr lang="da-DK" altLang="da-DK" sz="2000" dirty="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68342" y="2436866"/>
            <a:ext cx="1704074" cy="600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da-DK" altLang="da-DK" sz="1600">
                <a:solidFill>
                  <a:srgbClr val="102E37"/>
                </a:solidFill>
                <a:latin typeface="Tahoma" pitchFamily="34" charset="0"/>
              </a:rPr>
              <a:t>Communication</a:t>
            </a:r>
          </a:p>
          <a:p>
            <a:pPr algn="ctr" eaLnBrk="1" hangingPunct="1"/>
            <a:endParaRPr lang="da-DK" altLang="da-DK" sz="160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46173" y="2475017"/>
            <a:ext cx="1704074" cy="600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da-DK" altLang="da-DK" sz="1600" dirty="0" err="1">
                <a:solidFill>
                  <a:srgbClr val="102E37"/>
                </a:solidFill>
                <a:latin typeface="Tahoma" pitchFamily="34" charset="0"/>
              </a:rPr>
              <a:t>Communication</a:t>
            </a:r>
            <a:endParaRPr lang="da-DK" altLang="da-DK" sz="1600" dirty="0">
              <a:solidFill>
                <a:srgbClr val="102E37"/>
              </a:solidFill>
              <a:latin typeface="Tahoma" pitchFamily="34" charset="0"/>
            </a:endParaRPr>
          </a:p>
          <a:p>
            <a:pPr algn="ctr" eaLnBrk="1" hangingPunct="1"/>
            <a:endParaRPr lang="da-DK" altLang="da-DK" sz="1600" dirty="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27391" y="1268760"/>
            <a:ext cx="2384969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ctr" eaLnBrk="1" hangingPunct="1"/>
            <a:r>
              <a:rPr lang="da-DK" altLang="da-DK" sz="2000" dirty="0">
                <a:solidFill>
                  <a:srgbClr val="102E37"/>
                </a:solidFill>
                <a:latin typeface="Tahoma" pitchFamily="34" charset="0"/>
              </a:rPr>
              <a:t>Control2</a:t>
            </a:r>
          </a:p>
          <a:p>
            <a:pPr algn="ctr" eaLnBrk="1" hangingPunct="1"/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(</a:t>
            </a:r>
            <a:r>
              <a:rPr lang="da-DK" altLang="da-DK" sz="2000" dirty="0" err="1" smtClean="0">
                <a:solidFill>
                  <a:srgbClr val="102E37"/>
                </a:solidFill>
                <a:latin typeface="Tahoma" pitchFamily="34" charset="0"/>
              </a:rPr>
              <a:t>Other</a:t>
            </a:r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 </a:t>
            </a:r>
            <a:r>
              <a:rPr lang="da-DK" altLang="da-DK" sz="2000" dirty="0" err="1" smtClean="0">
                <a:solidFill>
                  <a:srgbClr val="102E37"/>
                </a:solidFill>
                <a:latin typeface="Tahoma" pitchFamily="34" charset="0"/>
              </a:rPr>
              <a:t>clients</a:t>
            </a:r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)</a:t>
            </a:r>
            <a:endParaRPr lang="da-DK" altLang="da-DK" sz="2000" dirty="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627781" y="1986337"/>
            <a:ext cx="354087" cy="4941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69410" y="1986337"/>
            <a:ext cx="264593" cy="4941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686137" y="1948188"/>
            <a:ext cx="354087" cy="4941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11822" y="3646756"/>
            <a:ext cx="1986390" cy="514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 eaLnBrk="1" hangingPunct="1"/>
            <a:r>
              <a:rPr lang="da-DK" altLang="da-DK" sz="1600" dirty="0">
                <a:solidFill>
                  <a:srgbClr val="102E37"/>
                </a:solidFill>
                <a:latin typeface="Tahoma" pitchFamily="34" charset="0"/>
              </a:rPr>
              <a:t>Control </a:t>
            </a:r>
            <a:r>
              <a:rPr lang="da-DK" altLang="da-DK" sz="1600" dirty="0" err="1">
                <a:solidFill>
                  <a:srgbClr val="102E37"/>
                </a:solidFill>
                <a:latin typeface="Tahoma" pitchFamily="34" charset="0"/>
              </a:rPr>
              <a:t>box</a:t>
            </a:r>
            <a:r>
              <a:rPr lang="da-DK" altLang="da-DK" sz="1600" dirty="0">
                <a:solidFill>
                  <a:srgbClr val="102E37"/>
                </a:solidFill>
                <a:latin typeface="Tahoma" pitchFamily="34" charset="0"/>
              </a:rPr>
              <a:t> w. RBAC</a:t>
            </a:r>
          </a:p>
          <a:p>
            <a:pPr algn="ctr" eaLnBrk="1" hangingPunct="1"/>
            <a:r>
              <a:rPr lang="da-DK" altLang="da-DK" sz="1600" dirty="0" smtClean="0">
                <a:solidFill>
                  <a:srgbClr val="102E37"/>
                </a:solidFill>
                <a:latin typeface="Tahoma" pitchFamily="34" charset="0"/>
              </a:rPr>
              <a:t>(</a:t>
            </a:r>
            <a:r>
              <a:rPr lang="da-DK" altLang="da-DK" sz="1600" b="1" dirty="0" smtClean="0">
                <a:solidFill>
                  <a:srgbClr val="102E37"/>
                </a:solidFill>
                <a:latin typeface="Tahoma" pitchFamily="34" charset="0"/>
              </a:rPr>
              <a:t>Agent</a:t>
            </a:r>
            <a:r>
              <a:rPr lang="da-DK" altLang="da-DK" sz="1600" dirty="0" smtClean="0">
                <a:solidFill>
                  <a:srgbClr val="102E37"/>
                </a:solidFill>
                <a:latin typeface="Tahoma" pitchFamily="34" charset="0"/>
              </a:rPr>
              <a:t> or Gateway</a:t>
            </a:r>
            <a:r>
              <a:rPr lang="da-DK" altLang="da-DK" sz="1600" dirty="0">
                <a:solidFill>
                  <a:srgbClr val="102E37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27160" y="4705865"/>
            <a:ext cx="951414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da-DK" altLang="da-DK" sz="2000" dirty="0" smtClean="0">
                <a:solidFill>
                  <a:srgbClr val="102E37"/>
                </a:solidFill>
                <a:latin typeface="Tahoma" pitchFamily="34" charset="0"/>
              </a:rPr>
              <a:t>Sensor</a:t>
            </a:r>
            <a:endParaRPr lang="da-DK" altLang="da-DK" sz="2000" dirty="0">
              <a:solidFill>
                <a:srgbClr val="102E37"/>
              </a:solidFill>
              <a:latin typeface="Tahoma" pitchFamily="34" charset="0"/>
            </a:endParaRPr>
          </a:p>
          <a:p>
            <a:pPr algn="ctr" eaLnBrk="1" hangingPunct="1"/>
            <a:endParaRPr lang="da-DK" altLang="da-DK" sz="1600" dirty="0" smtClean="0">
              <a:solidFill>
                <a:srgbClr val="102E37"/>
              </a:solidFill>
              <a:latin typeface="Tahoma" pitchFamily="34" charset="0"/>
            </a:endParaRPr>
          </a:p>
          <a:p>
            <a:pPr algn="ctr" eaLnBrk="1" hangingPunct="1"/>
            <a:endParaRPr lang="da-DK" altLang="da-DK" sz="1600" dirty="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55417" y="4689514"/>
            <a:ext cx="1140056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da-DK" altLang="da-DK" sz="2000" dirty="0" err="1" smtClean="0">
                <a:solidFill>
                  <a:srgbClr val="102E37"/>
                </a:solidFill>
                <a:latin typeface="Tahoma" pitchFamily="34" charset="0"/>
              </a:rPr>
              <a:t>Actuator</a:t>
            </a:r>
            <a:endParaRPr lang="da-DK" altLang="da-DK" sz="2000" dirty="0">
              <a:solidFill>
                <a:srgbClr val="102E37"/>
              </a:solidFill>
              <a:latin typeface="Tahoma" pitchFamily="34" charset="0"/>
            </a:endParaRPr>
          </a:p>
          <a:p>
            <a:pPr algn="ctr" eaLnBrk="1" hangingPunct="1"/>
            <a:r>
              <a:rPr lang="da-DK" altLang="da-DK" sz="1600" dirty="0" smtClean="0">
                <a:solidFill>
                  <a:srgbClr val="102E37"/>
                </a:solidFill>
                <a:latin typeface="Tahoma" pitchFamily="34" charset="0"/>
              </a:rPr>
              <a:t>(</a:t>
            </a:r>
            <a:r>
              <a:rPr lang="da-DK" altLang="da-DK" sz="1600" b="1" dirty="0" smtClean="0">
                <a:solidFill>
                  <a:srgbClr val="102E37"/>
                </a:solidFill>
                <a:latin typeface="Tahoma" pitchFamily="34" charset="0"/>
              </a:rPr>
              <a:t>Server</a:t>
            </a:r>
            <a:r>
              <a:rPr lang="da-DK" altLang="da-DK" sz="1600" dirty="0" smtClean="0">
                <a:solidFill>
                  <a:srgbClr val="102E37"/>
                </a:solidFill>
                <a:latin typeface="Tahoma" pitchFamily="34" charset="0"/>
              </a:rPr>
              <a:t>)</a:t>
            </a:r>
            <a:endParaRPr lang="da-DK" altLang="da-DK" sz="1600" dirty="0">
              <a:solidFill>
                <a:srgbClr val="102E37"/>
              </a:solidFill>
              <a:latin typeface="Tahoma" pitchFamily="34" charset="0"/>
            </a:endParaRPr>
          </a:p>
          <a:p>
            <a:pPr algn="ctr" eaLnBrk="1" hangingPunct="1"/>
            <a:endParaRPr lang="da-DK" altLang="da-DK" sz="1600" dirty="0">
              <a:solidFill>
                <a:srgbClr val="102E37"/>
              </a:solidFill>
              <a:latin typeface="Tahom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376408" y="6186435"/>
            <a:ext cx="1909348" cy="4109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da-DK" altLang="da-DK" sz="2000">
                <a:solidFill>
                  <a:srgbClr val="102E37"/>
                </a:solidFill>
                <a:latin typeface="Tahoma" pitchFamily="34" charset="0"/>
              </a:rPr>
              <a:t>Power System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275638" y="3075586"/>
            <a:ext cx="10117" cy="55845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275639" y="4129986"/>
            <a:ext cx="0" cy="57587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4569410" y="5612373"/>
            <a:ext cx="828800" cy="57769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3376408" y="5598416"/>
            <a:ext cx="574322" cy="5916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3333996" y="2976412"/>
            <a:ext cx="0" cy="17294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540232" y="3075586"/>
            <a:ext cx="0" cy="55845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540232" y="4161009"/>
            <a:ext cx="0" cy="52487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6454" y="1966354"/>
            <a:ext cx="264593" cy="4941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5892373" y="1966354"/>
            <a:ext cx="354087" cy="4941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485762" y="3241644"/>
            <a:ext cx="1451369" cy="6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a-DK" altLang="da-DK" sz="1600">
                <a:solidFill>
                  <a:srgbClr val="102E37"/>
                </a:solidFill>
                <a:latin typeface="Tahoma" pitchFamily="34" charset="0"/>
              </a:rPr>
              <a:t>Status for availibility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11053" y="3999187"/>
            <a:ext cx="2093395" cy="6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a-DK" altLang="da-DK" sz="1600">
                <a:solidFill>
                  <a:srgbClr val="102E37"/>
                </a:solidFill>
                <a:latin typeface="Tahoma" pitchFamily="34" charset="0"/>
              </a:rPr>
              <a:t>Control and information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528564" y="3285243"/>
            <a:ext cx="0" cy="41237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528564" y="4026437"/>
            <a:ext cx="0" cy="41237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da-DK" sz="2400">
              <a:solidFill>
                <a:srgbClr val="102E37"/>
              </a:solidFill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3777578" y="4115454"/>
            <a:ext cx="1066153" cy="990075"/>
            <a:chOff x="2531" y="2736"/>
            <a:chExt cx="548" cy="545"/>
          </a:xfrm>
        </p:grpSpPr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31" y="3280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2400">
                <a:solidFill>
                  <a:srgbClr val="102E37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2534" y="2736"/>
              <a:ext cx="54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pitchFamily="2" charset="2"/>
                <a:buChar char="§"/>
              </a:pPr>
              <a:endParaRPr lang="da-DK" sz="2400">
                <a:solidFill>
                  <a:srgbClr val="102E37"/>
                </a:solidFill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 rot="18887531">
              <a:off x="2650" y="2934"/>
              <a:ext cx="19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a-DK" altLang="da-DK" sz="1400">
                  <a:solidFill>
                    <a:srgbClr val="102E37"/>
                  </a:solidFill>
                  <a:latin typeface="Tahoma" pitchFamily="34" charset="0"/>
                </a:rPr>
                <a:t>data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713" y="3179"/>
              <a:ext cx="152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a-DK" altLang="da-DK" sz="1200" dirty="0">
                  <a:solidFill>
                    <a:srgbClr val="102E37"/>
                  </a:solidFill>
                  <a:latin typeface="Tahoma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0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the Smart Grid Control Loop - </a:t>
            </a:r>
            <a:r>
              <a:rPr lang="en-US" dirty="0" err="1" smtClean="0"/>
              <a:t>Prosumer</a:t>
            </a:r>
            <a:r>
              <a:rPr lang="en-US" dirty="0" smtClean="0"/>
              <a:t> Relation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15-16 September 2014</a:t>
            </a:r>
            <a:endParaRPr lang="en-US" alt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A2E02-3E63-4026-83DC-017361CCAD35}" type="slidenum">
              <a:rPr lang="en-US" altLang="da-DK" smtClean="0"/>
              <a:pPr>
                <a:defRPr/>
              </a:pPr>
              <a:t>9</a:t>
            </a:fld>
            <a:endParaRPr lang="en-US" altLang="da-DK"/>
          </a:p>
        </p:txBody>
      </p:sp>
      <p:grpSp>
        <p:nvGrpSpPr>
          <p:cNvPr id="7" name="Gruppe 6"/>
          <p:cNvGrpSpPr/>
          <p:nvPr/>
        </p:nvGrpSpPr>
        <p:grpSpPr>
          <a:xfrm>
            <a:off x="1619672" y="1124744"/>
            <a:ext cx="6408712" cy="5592065"/>
            <a:chOff x="2051050" y="1754232"/>
            <a:chExt cx="5401047" cy="472341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203848" y="1754232"/>
              <a:ext cx="1728192" cy="701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rIns="54000">
              <a:spAutoFit/>
            </a:bodyPr>
            <a:lstStyle/>
            <a:p>
              <a:pPr algn="ctr" eaLnBrk="1" hangingPunct="1"/>
              <a:r>
                <a:rPr lang="da-DK" sz="1600" dirty="0">
                  <a:solidFill>
                    <a:srgbClr val="102E37"/>
                  </a:solidFill>
                  <a:latin typeface="Tahoma" pitchFamily="34" charset="0"/>
                </a:rPr>
                <a:t>DSO </a:t>
              </a:r>
              <a:r>
                <a:rPr lang="da-DK" sz="1600" dirty="0" err="1">
                  <a:solidFill>
                    <a:srgbClr val="102E37"/>
                  </a:solidFill>
                  <a:latin typeface="Tahoma" pitchFamily="34" charset="0"/>
                </a:rPr>
                <a:t>Voltage</a:t>
              </a:r>
              <a:r>
                <a:rPr lang="da-DK" sz="1600" dirty="0">
                  <a:solidFill>
                    <a:srgbClr val="102E37"/>
                  </a:solidFill>
                  <a:latin typeface="Tahoma" pitchFamily="34" charset="0"/>
                </a:rPr>
                <a:t> and</a:t>
              </a:r>
            </a:p>
            <a:p>
              <a:pPr algn="ctr" eaLnBrk="1" hangingPunct="1"/>
              <a:r>
                <a:rPr lang="da-DK" sz="1600" dirty="0">
                  <a:solidFill>
                    <a:srgbClr val="102E37"/>
                  </a:solidFill>
                  <a:latin typeface="Tahoma" pitchFamily="34" charset="0"/>
                </a:rPr>
                <a:t>Emergency </a:t>
              </a:r>
              <a:r>
                <a:rPr lang="da-DK" sz="1600" dirty="0" err="1">
                  <a:solidFill>
                    <a:srgbClr val="102E37"/>
                  </a:solidFill>
                  <a:latin typeface="Tahoma" pitchFamily="34" charset="0"/>
                </a:rPr>
                <a:t>controls</a:t>
              </a:r>
              <a:r>
                <a:rPr lang="da-DK" sz="1600" dirty="0">
                  <a:solidFill>
                    <a:srgbClr val="102E37"/>
                  </a:solidFill>
                  <a:latin typeface="Tahoma" pitchFamily="34" charset="0"/>
                </a:rPr>
                <a:t> </a:t>
              </a:r>
              <a:r>
                <a:rPr lang="da-DK" sz="1600" dirty="0" smtClean="0">
                  <a:solidFill>
                    <a:srgbClr val="102E37"/>
                  </a:solidFill>
                  <a:latin typeface="Tahoma" pitchFamily="34" charset="0"/>
                </a:rPr>
                <a:t>(</a:t>
              </a:r>
              <a:r>
                <a:rPr lang="da-DK" sz="1600" b="1" dirty="0" smtClean="0">
                  <a:solidFill>
                    <a:srgbClr val="102E37"/>
                  </a:solidFill>
                  <a:latin typeface="Tahoma" pitchFamily="34" charset="0"/>
                </a:rPr>
                <a:t>SCADA</a:t>
              </a:r>
              <a:r>
                <a:rPr lang="da-DK" sz="1600" dirty="0" smtClean="0">
                  <a:solidFill>
                    <a:srgbClr val="102E37"/>
                  </a:solidFill>
                  <a:latin typeface="Tahoma" pitchFamily="34" charset="0"/>
                </a:rPr>
                <a:t>)</a:t>
              </a:r>
              <a:endParaRPr lang="da-DK" sz="1600" dirty="0">
                <a:solidFill>
                  <a:srgbClr val="102E37"/>
                </a:solidFill>
                <a:latin typeface="Tahoma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835275" y="2909888"/>
              <a:ext cx="161607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Communication</a:t>
              </a:r>
            </a:p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(Fiber, PLC, GPRS, ?)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721225" y="2909888"/>
              <a:ext cx="123507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a-DK" sz="1400" dirty="0" err="1">
                  <a:solidFill>
                    <a:srgbClr val="102E37"/>
                  </a:solidFill>
                  <a:latin typeface="Tahoma" pitchFamily="34" charset="0"/>
                </a:rPr>
                <a:t>Communication</a:t>
              </a:r>
              <a:endParaRPr lang="da-DK" sz="1400" dirty="0">
                <a:solidFill>
                  <a:srgbClr val="102E37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sz="1400" dirty="0">
                  <a:solidFill>
                    <a:srgbClr val="102E37"/>
                  </a:solidFill>
                  <a:latin typeface="Tahoma" pitchFamily="34" charset="0"/>
                </a:rPr>
                <a:t>(Internet)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220072" y="1754232"/>
              <a:ext cx="2232025" cy="7301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rIns="54000">
              <a:spAutoFit/>
            </a:bodyPr>
            <a:lstStyle>
              <a:defPPr>
                <a:defRPr lang="da-DK"/>
              </a:defPPr>
              <a:lvl1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 sz="1400">
                  <a:solidFill>
                    <a:srgbClr val="102E37"/>
                  </a:solidFill>
                  <a:latin typeface="Tahoma" pitchFamily="34" charset="0"/>
                </a:defRPr>
              </a:lvl1pPr>
            </a:lstStyle>
            <a:p>
              <a:pPr eaLnBrk="1" hangingPunct="1"/>
              <a:r>
                <a:rPr lang="da-DK" sz="1600" dirty="0"/>
                <a:t>Market </a:t>
              </a:r>
              <a:r>
                <a:rPr lang="da-DK" sz="1600" dirty="0" smtClean="0"/>
                <a:t>Aktor</a:t>
              </a:r>
              <a:endParaRPr lang="da-DK" sz="1600" dirty="0"/>
            </a:p>
            <a:p>
              <a:pPr eaLnBrk="1" hangingPunct="1"/>
              <a:r>
                <a:rPr lang="da-DK" sz="1600" dirty="0"/>
                <a:t>Commercial </a:t>
              </a:r>
              <a:r>
                <a:rPr lang="da-DK" sz="1600" dirty="0" smtClean="0"/>
                <a:t>Operation</a:t>
              </a:r>
              <a:endParaRPr lang="da-DK" sz="1600" dirty="0"/>
            </a:p>
            <a:p>
              <a:pPr eaLnBrk="1" hangingPunct="1"/>
              <a:r>
                <a:rPr lang="da-DK" sz="1600" dirty="0" smtClean="0"/>
                <a:t>(</a:t>
              </a:r>
              <a:r>
                <a:rPr lang="da-DK" sz="1600" b="1" dirty="0" err="1" smtClean="0"/>
                <a:t>Aggregator</a:t>
              </a:r>
              <a:r>
                <a:rPr lang="da-DK" sz="1600" dirty="0" smtClean="0"/>
                <a:t>)</a:t>
              </a:r>
              <a:endParaRPr lang="da-DK" sz="1600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5527675" y="2482850"/>
              <a:ext cx="2889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664075" y="2482850"/>
              <a:ext cx="2159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3943350" y="2482850"/>
              <a:ext cx="2889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535488" y="3933825"/>
              <a:ext cx="1582737" cy="39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Control box w. RBAC</a:t>
              </a:r>
            </a:p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(</a:t>
              </a:r>
              <a:r>
                <a:rPr lang="da-DK" sz="1400" b="1">
                  <a:solidFill>
                    <a:srgbClr val="102E37"/>
                  </a:solidFill>
                  <a:latin typeface="Tahoma" pitchFamily="34" charset="0"/>
                </a:rPr>
                <a:t>Agent</a:t>
              </a:r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 or Gateway)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253683" y="4859338"/>
              <a:ext cx="753861" cy="7571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a-DK" sz="1800">
                  <a:solidFill>
                    <a:srgbClr val="102E37"/>
                  </a:solidFill>
                  <a:latin typeface="Tahoma" pitchFamily="34" charset="0"/>
                </a:rPr>
                <a:t>Sensor</a:t>
              </a:r>
            </a:p>
            <a:p>
              <a:pPr algn="ctr" eaLnBrk="1" hangingPunct="1"/>
              <a:endParaRPr lang="da-DK" sz="1800">
                <a:solidFill>
                  <a:srgbClr val="102E37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Meter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924055" y="4845050"/>
              <a:ext cx="877042" cy="8578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a-DK" sz="1800" dirty="0" err="1">
                  <a:solidFill>
                    <a:srgbClr val="102E37"/>
                  </a:solidFill>
                  <a:latin typeface="Tahoma" pitchFamily="34" charset="0"/>
                </a:rPr>
                <a:t>Actuator</a:t>
              </a:r>
              <a:endParaRPr lang="da-DK" sz="1800" dirty="0">
                <a:solidFill>
                  <a:srgbClr val="102E37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sz="1400" dirty="0" smtClean="0">
                  <a:solidFill>
                    <a:srgbClr val="102E37"/>
                  </a:solidFill>
                  <a:latin typeface="Tahoma" pitchFamily="34" charset="0"/>
                </a:rPr>
                <a:t>DER, CHP</a:t>
              </a:r>
              <a:endParaRPr lang="da-DK" sz="1400" dirty="0">
                <a:solidFill>
                  <a:srgbClr val="102E37"/>
                </a:solidFill>
                <a:latin typeface="Tahoma" pitchFamily="34" charset="0"/>
              </a:endParaRPr>
            </a:p>
            <a:p>
              <a:pPr algn="ctr" eaLnBrk="1" hangingPunct="1"/>
              <a:r>
                <a:rPr lang="da-DK" sz="1400" dirty="0">
                  <a:solidFill>
                    <a:srgbClr val="102E37"/>
                  </a:solidFill>
                  <a:latin typeface="Tahoma" pitchFamily="34" charset="0"/>
                </a:rPr>
                <a:t>HP, EV</a:t>
              </a:r>
            </a:p>
            <a:p>
              <a:pPr algn="ctr" eaLnBrk="1" hangingPunct="1"/>
              <a:r>
                <a:rPr lang="da-DK" sz="1400" dirty="0">
                  <a:solidFill>
                    <a:srgbClr val="102E37"/>
                  </a:solidFill>
                  <a:latin typeface="Tahoma" pitchFamily="34" charset="0"/>
                </a:rPr>
                <a:t>etc.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773182" y="6153150"/>
              <a:ext cx="1392848" cy="324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a-DK" sz="1800">
                  <a:solidFill>
                    <a:srgbClr val="102E37"/>
                  </a:solidFill>
                  <a:latin typeface="Tahoma" pitchFamily="34" charset="0"/>
                </a:rPr>
                <a:t>Power System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5240338" y="3371850"/>
              <a:ext cx="0" cy="550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5240338" y="435610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4664075" y="5722938"/>
              <a:ext cx="576263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3727450" y="5651500"/>
              <a:ext cx="4318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3656013" y="3348038"/>
              <a:ext cx="0" cy="151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5456238" y="3376613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5456238" y="4338638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4808538" y="2465388"/>
              <a:ext cx="2159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5743575" y="2465388"/>
              <a:ext cx="2889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6227763" y="3579813"/>
              <a:ext cx="1184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Status for availibility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6248400" y="4241800"/>
              <a:ext cx="1165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Control and information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6262688" y="36179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6262688" y="42656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2733675" y="3833813"/>
              <a:ext cx="10080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Energy og</a:t>
              </a:r>
            </a:p>
            <a:p>
              <a:pPr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online power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051050" y="2276475"/>
              <a:ext cx="709613" cy="39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 eaLnBrk="1" hangingPunct="1"/>
              <a:r>
                <a:rPr lang="da-DK" sz="1400">
                  <a:solidFill>
                    <a:srgbClr val="102E37"/>
                  </a:solidFill>
                  <a:latin typeface="Tahoma" pitchFamily="34" charset="0"/>
                </a:rPr>
                <a:t>E.g. via AMR/AMI</a:t>
              </a: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2297113" y="2676525"/>
              <a:ext cx="522287" cy="488950"/>
            </a:xfrm>
            <a:custGeom>
              <a:avLst/>
              <a:gdLst>
                <a:gd name="T0" fmla="*/ 329 w 329"/>
                <a:gd name="T1" fmla="*/ 308 h 308"/>
                <a:gd name="T2" fmla="*/ 67 w 329"/>
                <a:gd name="T3" fmla="*/ 227 h 308"/>
                <a:gd name="T4" fmla="*/ 0 w 329"/>
                <a:gd name="T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308">
                  <a:moveTo>
                    <a:pt x="329" y="308"/>
                  </a:moveTo>
                  <a:cubicBezTo>
                    <a:pt x="225" y="293"/>
                    <a:pt x="122" y="278"/>
                    <a:pt x="67" y="227"/>
                  </a:cubicBezTo>
                  <a:cubicBezTo>
                    <a:pt x="12" y="176"/>
                    <a:pt x="11" y="3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2765425" y="2441575"/>
              <a:ext cx="361950" cy="468313"/>
            </a:xfrm>
            <a:custGeom>
              <a:avLst/>
              <a:gdLst>
                <a:gd name="T0" fmla="*/ 0 w 228"/>
                <a:gd name="T1" fmla="*/ 0 h 295"/>
                <a:gd name="T2" fmla="*/ 188 w 228"/>
                <a:gd name="T3" fmla="*/ 74 h 295"/>
                <a:gd name="T4" fmla="*/ 228 w 228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95">
                  <a:moveTo>
                    <a:pt x="0" y="0"/>
                  </a:moveTo>
                  <a:cubicBezTo>
                    <a:pt x="75" y="12"/>
                    <a:pt x="150" y="25"/>
                    <a:pt x="188" y="74"/>
                  </a:cubicBezTo>
                  <a:cubicBezTo>
                    <a:pt x="226" y="123"/>
                    <a:pt x="227" y="209"/>
                    <a:pt x="228" y="29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SzPct val="90000"/>
                <a:buFont typeface="Wingdings" charset="2"/>
                <a:buChar char="§"/>
              </a:pPr>
              <a:endParaRPr lang="da-DK" sz="2000">
                <a:solidFill>
                  <a:srgbClr val="102E37"/>
                </a:solidFill>
                <a:latin typeface="Verdana" charset="0"/>
              </a:endParaRPr>
            </a:p>
          </p:txBody>
        </p:sp>
        <p:grpSp>
          <p:nvGrpSpPr>
            <p:cNvPr id="36" name="Group 31"/>
            <p:cNvGrpSpPr>
              <a:grpSpLocks/>
            </p:cNvGrpSpPr>
            <p:nvPr/>
          </p:nvGrpSpPr>
          <p:grpSpPr bwMode="auto">
            <a:xfrm>
              <a:off x="4017963" y="4343400"/>
              <a:ext cx="869950" cy="863600"/>
              <a:chOff x="2531" y="2736"/>
              <a:chExt cx="548" cy="544"/>
            </a:xfrm>
          </p:grpSpPr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2531" y="3280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charset="2"/>
                  <a:buChar char="§"/>
                </a:pPr>
                <a:endParaRPr lang="da-DK" sz="2000">
                  <a:solidFill>
                    <a:srgbClr val="102E37"/>
                  </a:solidFill>
                  <a:latin typeface="Verdana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2534" y="2736"/>
                <a:ext cx="545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  <a:buSzPct val="90000"/>
                  <a:buFont typeface="Wingdings" charset="2"/>
                  <a:buChar char="§"/>
                </a:pPr>
                <a:endParaRPr lang="da-DK" sz="2000">
                  <a:solidFill>
                    <a:srgbClr val="102E37"/>
                  </a:solidFill>
                  <a:latin typeface="Verdana" charset="0"/>
                </a:endParaRPr>
              </a:p>
            </p:txBody>
          </p:sp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 rot="18887531">
                <a:off x="2666" y="2944"/>
                <a:ext cx="164" cy="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a-DK" sz="1200">
                    <a:solidFill>
                      <a:srgbClr val="102E37"/>
                    </a:solidFill>
                    <a:latin typeface="Tahoma" pitchFamily="34" charset="0"/>
                  </a:rPr>
                  <a:t>data</a:t>
                </a:r>
              </a:p>
            </p:txBody>
          </p:sp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2713" y="3179"/>
                <a:ext cx="141" cy="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a-DK" sz="1050">
                    <a:solidFill>
                      <a:srgbClr val="102E37"/>
                    </a:solidFill>
                    <a:latin typeface="Tahoma" pitchFamily="34" charset="0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8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E659F2923F04298790846E94C5510" ma:contentTypeVersion="1" ma:contentTypeDescription="Create a new document." ma:contentTypeScope="" ma:versionID="2c336e933d3f56126a79837488c5e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621C3-8A35-4DE9-B91F-25565EE5942A}"/>
</file>

<file path=customXml/itemProps2.xml><?xml version="1.0" encoding="utf-8"?>
<ds:datastoreItem xmlns:ds="http://schemas.openxmlformats.org/officeDocument/2006/customXml" ds:itemID="{9F56352F-E3C9-4A70-9F65-F2393EC2B13F}"/>
</file>

<file path=customXml/itemProps3.xml><?xml version="1.0" encoding="utf-8"?>
<ds:datastoreItem xmlns:ds="http://schemas.openxmlformats.org/officeDocument/2006/customXml" ds:itemID="{66E12524-BB40-4D32-A7FF-B43E1A90520B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3428</TotalTime>
  <Words>940</Words>
  <Application>Microsoft Office PowerPoint</Application>
  <PresentationFormat>On-screen Show (4:3)</PresentationFormat>
  <Paragraphs>277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DejaVu Sans</vt:lpstr>
      <vt:lpstr>ＭＳ Ｐゴシック</vt:lpstr>
      <vt:lpstr>Univers</vt:lpstr>
      <vt:lpstr>ZapfDingbats BT</vt:lpstr>
      <vt:lpstr>Aharoni</vt:lpstr>
      <vt:lpstr>Arial</vt:lpstr>
      <vt:lpstr>Berlin Sans FB Demi</vt:lpstr>
      <vt:lpstr>Calibri</vt:lpstr>
      <vt:lpstr>Franklin Gothic Medium</vt:lpstr>
      <vt:lpstr>Tahoma</vt:lpstr>
      <vt:lpstr>Verdana</vt:lpstr>
      <vt:lpstr>Webdings</vt:lpstr>
      <vt:lpstr>Wingdings</vt:lpstr>
      <vt:lpstr>ITU-e</vt:lpstr>
      <vt:lpstr>Visio</vt:lpstr>
      <vt:lpstr>Security by Design in Smart Grids A Need to Rethink ICT in Power System Controls</vt:lpstr>
      <vt:lpstr>The Challenge of Balancing Wind Power and Electricity Consumption</vt:lpstr>
      <vt:lpstr>The Challenge to Utilization Renewabel Power</vt:lpstr>
      <vt:lpstr>The Challenge of  the Changing Power System</vt:lpstr>
      <vt:lpstr>The Generalized Stakeholder and Domain Model (from NIST)</vt:lpstr>
      <vt:lpstr>What is the problem?</vt:lpstr>
      <vt:lpstr>What is Security by Design  in Smart Grid?</vt:lpstr>
      <vt:lpstr>Basic Elements in the Smart Grid Control Loop and Client-Server Relation</vt:lpstr>
      <vt:lpstr>Elements in the Smart Grid Control Loop - Prosumer Relation</vt:lpstr>
      <vt:lpstr>Local Technical VPP and Commercial VPP in Smart Grid</vt:lpstr>
      <vt:lpstr>Proof of Concept Demonstration</vt:lpstr>
      <vt:lpstr>CHPCOM– is testing standards to make assets Smart Grid Ready</vt:lpstr>
      <vt:lpstr>CHPCOM – Role Based Access Control</vt:lpstr>
      <vt:lpstr>  RBAC structure in IEC 62351-8    - Whitelisting, Roles and Rights</vt:lpstr>
      <vt:lpstr>The CHPCOM data flow</vt:lpstr>
      <vt:lpstr>    CHPCOM Information Security Activities </vt:lpstr>
      <vt:lpstr>Conclusions and Recommendations What we found Smart Grid needs from ITU-T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392</cp:revision>
  <cp:lastPrinted>2014-01-16T10:03:22Z</cp:lastPrinted>
  <dcterms:created xsi:type="dcterms:W3CDTF">2007-02-20T15:47:31Z</dcterms:created>
  <dcterms:modified xsi:type="dcterms:W3CDTF">2014-09-12T13:06:26Z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0x010100A39E659F2923F04298790846E94C5510</vt:lpwstr>
  </property>
</Properties>
</file>