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335" r:id="rId3"/>
    <p:sldId id="333" r:id="rId4"/>
    <p:sldId id="334" r:id="rId5"/>
    <p:sldId id="318" r:id="rId6"/>
    <p:sldId id="339" r:id="rId7"/>
    <p:sldId id="319" r:id="rId8"/>
    <p:sldId id="321" r:id="rId9"/>
    <p:sldId id="331" r:id="rId10"/>
    <p:sldId id="324" r:id="rId11"/>
    <p:sldId id="325" r:id="rId12"/>
    <p:sldId id="303" r:id="rId13"/>
    <p:sldId id="326" r:id="rId14"/>
    <p:sldId id="332" r:id="rId15"/>
  </p:sldIdLst>
  <p:sldSz cx="9144000" cy="6858000" type="screen4x3"/>
  <p:notesSz cx="6864350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 Cavasin" initials="VC" lastIdx="2" clrIdx="0">
    <p:extLst>
      <p:ext uri="{19B8F6BF-5375-455C-9EA6-DF929625EA0E}">
        <p15:presenceInfo xmlns:p15="http://schemas.microsoft.com/office/powerpoint/2012/main" userId="d19380d55a3edf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288"/>
    <a:srgbClr val="333333"/>
    <a:srgbClr val="7F7F7F"/>
    <a:srgbClr val="666666"/>
    <a:srgbClr val="00A9BD"/>
    <a:srgbClr val="E97117"/>
    <a:srgbClr val="DF0129"/>
    <a:srgbClr val="EE9C00"/>
    <a:srgbClr val="62893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92571" autoAdjust="0"/>
  </p:normalViewPr>
  <p:slideViewPr>
    <p:cSldViewPr snapToObjects="1">
      <p:cViewPr varScale="1">
        <p:scale>
          <a:sx n="69" d="100"/>
          <a:sy n="69" d="100"/>
        </p:scale>
        <p:origin x="648" y="66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reenbiz.com/article/3-hurdles-barring-track-circular-economy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greenbiz.com/article/3-hurdles-barring-track-circular-economy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73BE8-4D0E-4177-96DE-27514FAD7D56}" type="doc">
      <dgm:prSet loTypeId="urn:microsoft.com/office/officeart/2005/8/layout/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FAAE01C8-C808-4DCA-875B-C9ABFBC3B702}">
      <dgm:prSet phldrT="[Texto]" custT="1"/>
      <dgm:spPr/>
      <dgm:t>
        <a:bodyPr/>
        <a:lstStyle/>
        <a:p>
          <a:pPr algn="ctr"/>
          <a:r>
            <a:rPr lang="en-GB" sz="1100" b="0" i="0" dirty="0" smtClean="0"/>
            <a:t>Aiming to develop production models that reduce reliance on raw materials by continuously cycling materials back into supply chains.</a:t>
          </a:r>
        </a:p>
      </dgm:t>
    </dgm:pt>
    <dgm:pt modelId="{1A47286B-9C86-45B1-B4F8-7BB389C3AED2}" type="parTrans" cxnId="{11EA3BAA-9F45-43D1-980C-CEB408527D95}">
      <dgm:prSet/>
      <dgm:spPr/>
      <dgm:t>
        <a:bodyPr/>
        <a:lstStyle/>
        <a:p>
          <a:endParaRPr lang="en-GB" sz="1100"/>
        </a:p>
      </dgm:t>
    </dgm:pt>
    <dgm:pt modelId="{0A90427C-9CD7-4D6A-A870-AC943A982496}" type="sibTrans" cxnId="{11EA3BAA-9F45-43D1-980C-CEB408527D95}">
      <dgm:prSet/>
      <dgm:spPr/>
      <dgm:t>
        <a:bodyPr/>
        <a:lstStyle/>
        <a:p>
          <a:endParaRPr lang="en-GB" sz="1100"/>
        </a:p>
      </dgm:t>
    </dgm:pt>
    <dgm:pt modelId="{3990DFDE-8CBA-4982-B2D0-AB705352B5DB}">
      <dgm:prSet phldrT="[Texto]" custT="1"/>
      <dgm:spPr/>
      <dgm:t>
        <a:bodyPr/>
        <a:lstStyle/>
        <a:p>
          <a:r>
            <a:rPr lang="en-GB" sz="1100" b="0" i="0" dirty="0" smtClean="0"/>
            <a:t>Seeking long-term business and environmental sense, from "take-make-waste" linear economy to a more "circular" one that views waste as a way to “feed it”.</a:t>
          </a:r>
          <a:endParaRPr lang="en-GB" sz="1100" dirty="0"/>
        </a:p>
      </dgm:t>
    </dgm:pt>
    <dgm:pt modelId="{C4DFF042-03E6-46CE-9A35-849CFAAF2442}" type="parTrans" cxnId="{7E6BF412-D78D-451C-AE2A-D9206436387B}">
      <dgm:prSet/>
      <dgm:spPr/>
      <dgm:t>
        <a:bodyPr/>
        <a:lstStyle/>
        <a:p>
          <a:endParaRPr lang="en-GB" sz="1100"/>
        </a:p>
      </dgm:t>
    </dgm:pt>
    <dgm:pt modelId="{CBA414EE-BF19-4FFE-AC3E-CE0C4AFB6B5A}" type="sibTrans" cxnId="{7E6BF412-D78D-451C-AE2A-D9206436387B}">
      <dgm:prSet/>
      <dgm:spPr/>
      <dgm:t>
        <a:bodyPr/>
        <a:lstStyle/>
        <a:p>
          <a:endParaRPr lang="en-GB" sz="1100"/>
        </a:p>
      </dgm:t>
    </dgm:pt>
    <dgm:pt modelId="{20BC8266-1117-4FBF-A264-074CA3FB5E2D}">
      <dgm:prSet phldrT="[Texto]" custT="1"/>
      <dgm:spPr/>
      <dgm:t>
        <a:bodyPr/>
        <a:lstStyle/>
        <a:p>
          <a:r>
            <a:rPr lang="en-GB" sz="1100" b="0" i="0" dirty="0" smtClean="0">
              <a:hlinkClick xmlns:r="http://schemas.openxmlformats.org/officeDocument/2006/relationships" r:id="rId1"/>
            </a:rPr>
            <a:t>Challenges remain</a:t>
          </a:r>
          <a:r>
            <a:rPr lang="en-GB" sz="1100" b="0" i="0" dirty="0" smtClean="0"/>
            <a:t>, including making the internal business case for it, updating antiquated public policies to promote circular strategies and educating consumers about the merits.</a:t>
          </a:r>
          <a:endParaRPr lang="en-GB" sz="1100" dirty="0"/>
        </a:p>
      </dgm:t>
    </dgm:pt>
    <dgm:pt modelId="{5A85558B-FBD0-4EB4-803D-BCC9DD066E85}" type="parTrans" cxnId="{25A7E523-6EC0-4415-9780-6030C2E909B0}">
      <dgm:prSet/>
      <dgm:spPr/>
      <dgm:t>
        <a:bodyPr/>
        <a:lstStyle/>
        <a:p>
          <a:endParaRPr lang="en-GB" sz="1100"/>
        </a:p>
      </dgm:t>
    </dgm:pt>
    <dgm:pt modelId="{E62929EC-D674-4E08-B606-103199B25607}" type="sibTrans" cxnId="{25A7E523-6EC0-4415-9780-6030C2E909B0}">
      <dgm:prSet/>
      <dgm:spPr/>
      <dgm:t>
        <a:bodyPr/>
        <a:lstStyle/>
        <a:p>
          <a:endParaRPr lang="en-GB" sz="1100"/>
        </a:p>
      </dgm:t>
    </dgm:pt>
    <dgm:pt modelId="{2C77B122-A9EF-491C-9769-AEBBD92348B3}" type="pres">
      <dgm:prSet presAssocID="{42A73BE8-4D0E-4177-96DE-27514FAD7D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293B00-4C87-49E7-BB1B-7C6B058C01D4}" type="pres">
      <dgm:prSet presAssocID="{FAAE01C8-C808-4DCA-875B-C9ABFBC3B702}" presName="parentLin" presStyleCnt="0"/>
      <dgm:spPr/>
    </dgm:pt>
    <dgm:pt modelId="{C7AC2A02-35D5-421C-BEA5-DCF7B041DB30}" type="pres">
      <dgm:prSet presAssocID="{FAAE01C8-C808-4DCA-875B-C9ABFBC3B702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CDA5AA66-65D6-48B2-ABC9-3BE77F3F32AA}" type="pres">
      <dgm:prSet presAssocID="{FAAE01C8-C808-4DCA-875B-C9ABFBC3B702}" presName="parentText" presStyleLbl="node1" presStyleIdx="0" presStyleCnt="3" custLinFactNeighborY="-70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2CAA9-435C-4928-9E75-48243FDC5B1D}" type="pres">
      <dgm:prSet presAssocID="{FAAE01C8-C808-4DCA-875B-C9ABFBC3B702}" presName="negativeSpace" presStyleCnt="0"/>
      <dgm:spPr/>
    </dgm:pt>
    <dgm:pt modelId="{023533DD-4650-4931-A65B-FB77F1175D73}" type="pres">
      <dgm:prSet presAssocID="{FAAE01C8-C808-4DCA-875B-C9ABFBC3B702}" presName="childText" presStyleLbl="conFgAcc1" presStyleIdx="0" presStyleCnt="3">
        <dgm:presLayoutVars>
          <dgm:bulletEnabled val="1"/>
        </dgm:presLayoutVars>
      </dgm:prSet>
      <dgm:spPr/>
    </dgm:pt>
    <dgm:pt modelId="{01F587C2-7BD0-446D-A77B-6F2F0BEFFF7B}" type="pres">
      <dgm:prSet presAssocID="{0A90427C-9CD7-4D6A-A870-AC943A982496}" presName="spaceBetweenRectangles" presStyleCnt="0"/>
      <dgm:spPr/>
    </dgm:pt>
    <dgm:pt modelId="{EFD95B9B-BF6E-4506-B1DA-849043DB8DD3}" type="pres">
      <dgm:prSet presAssocID="{3990DFDE-8CBA-4982-B2D0-AB705352B5DB}" presName="parentLin" presStyleCnt="0"/>
      <dgm:spPr/>
    </dgm:pt>
    <dgm:pt modelId="{FCA3BC98-F538-4EED-A374-FFA1CB598755}" type="pres">
      <dgm:prSet presAssocID="{3990DFDE-8CBA-4982-B2D0-AB705352B5DB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65CB350B-D753-4E7C-A19F-0082BC649BEB}" type="pres">
      <dgm:prSet presAssocID="{3990DFDE-8CBA-4982-B2D0-AB705352B5D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7CEEA3-B895-44EE-9554-B16DD866E9AC}" type="pres">
      <dgm:prSet presAssocID="{3990DFDE-8CBA-4982-B2D0-AB705352B5DB}" presName="negativeSpace" presStyleCnt="0"/>
      <dgm:spPr/>
    </dgm:pt>
    <dgm:pt modelId="{2197CEB2-7FF6-4DEA-AE66-445AE913745B}" type="pres">
      <dgm:prSet presAssocID="{3990DFDE-8CBA-4982-B2D0-AB705352B5DB}" presName="childText" presStyleLbl="conFgAcc1" presStyleIdx="1" presStyleCnt="3">
        <dgm:presLayoutVars>
          <dgm:bulletEnabled val="1"/>
        </dgm:presLayoutVars>
      </dgm:prSet>
      <dgm:spPr/>
    </dgm:pt>
    <dgm:pt modelId="{87F6D7D9-275F-4E52-A647-49565F491BB4}" type="pres">
      <dgm:prSet presAssocID="{CBA414EE-BF19-4FFE-AC3E-CE0C4AFB6B5A}" presName="spaceBetweenRectangles" presStyleCnt="0"/>
      <dgm:spPr/>
    </dgm:pt>
    <dgm:pt modelId="{990BB981-C1C6-4840-8E7B-20E82E3925EF}" type="pres">
      <dgm:prSet presAssocID="{20BC8266-1117-4FBF-A264-074CA3FB5E2D}" presName="parentLin" presStyleCnt="0"/>
      <dgm:spPr/>
    </dgm:pt>
    <dgm:pt modelId="{3FAC054A-4B84-448F-8376-984064381108}" type="pres">
      <dgm:prSet presAssocID="{20BC8266-1117-4FBF-A264-074CA3FB5E2D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64B56EA8-8BE5-45EE-B5E5-7C0E0D08BF9C}" type="pres">
      <dgm:prSet presAssocID="{20BC8266-1117-4FBF-A264-074CA3FB5E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D71B33-5E8A-4F07-BEA0-5EC5CD8B16B8}" type="pres">
      <dgm:prSet presAssocID="{20BC8266-1117-4FBF-A264-074CA3FB5E2D}" presName="negativeSpace" presStyleCnt="0"/>
      <dgm:spPr/>
    </dgm:pt>
    <dgm:pt modelId="{B8039594-7A8A-4EB5-9843-AD5EF90C83F3}" type="pres">
      <dgm:prSet presAssocID="{20BC8266-1117-4FBF-A264-074CA3FB5E2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9F985C-84FD-4993-95A1-58CD32F52036}" type="presOf" srcId="{42A73BE8-4D0E-4177-96DE-27514FAD7D56}" destId="{2C77B122-A9EF-491C-9769-AEBBD92348B3}" srcOrd="0" destOrd="0" presId="urn:microsoft.com/office/officeart/2005/8/layout/list1"/>
    <dgm:cxn modelId="{B414B60B-BE38-4738-AB51-ACFAEF8AA062}" type="presOf" srcId="{FAAE01C8-C808-4DCA-875B-C9ABFBC3B702}" destId="{CDA5AA66-65D6-48B2-ABC9-3BE77F3F32AA}" srcOrd="1" destOrd="0" presId="urn:microsoft.com/office/officeart/2005/8/layout/list1"/>
    <dgm:cxn modelId="{A2F37000-BA73-48CE-9848-32520CCB496C}" type="presOf" srcId="{20BC8266-1117-4FBF-A264-074CA3FB5E2D}" destId="{64B56EA8-8BE5-45EE-B5E5-7C0E0D08BF9C}" srcOrd="1" destOrd="0" presId="urn:microsoft.com/office/officeart/2005/8/layout/list1"/>
    <dgm:cxn modelId="{7E6BF412-D78D-451C-AE2A-D9206436387B}" srcId="{42A73BE8-4D0E-4177-96DE-27514FAD7D56}" destId="{3990DFDE-8CBA-4982-B2D0-AB705352B5DB}" srcOrd="1" destOrd="0" parTransId="{C4DFF042-03E6-46CE-9A35-849CFAAF2442}" sibTransId="{CBA414EE-BF19-4FFE-AC3E-CE0C4AFB6B5A}"/>
    <dgm:cxn modelId="{F0BDFA68-9F36-44DA-A134-A1741B71718F}" type="presOf" srcId="{FAAE01C8-C808-4DCA-875B-C9ABFBC3B702}" destId="{C7AC2A02-35D5-421C-BEA5-DCF7B041DB30}" srcOrd="0" destOrd="0" presId="urn:microsoft.com/office/officeart/2005/8/layout/list1"/>
    <dgm:cxn modelId="{11EA3BAA-9F45-43D1-980C-CEB408527D95}" srcId="{42A73BE8-4D0E-4177-96DE-27514FAD7D56}" destId="{FAAE01C8-C808-4DCA-875B-C9ABFBC3B702}" srcOrd="0" destOrd="0" parTransId="{1A47286B-9C86-45B1-B4F8-7BB389C3AED2}" sibTransId="{0A90427C-9CD7-4D6A-A870-AC943A982496}"/>
    <dgm:cxn modelId="{E0C8B96B-AFF2-40BE-A223-B660F668D330}" type="presOf" srcId="{3990DFDE-8CBA-4982-B2D0-AB705352B5DB}" destId="{FCA3BC98-F538-4EED-A374-FFA1CB598755}" srcOrd="0" destOrd="0" presId="urn:microsoft.com/office/officeart/2005/8/layout/list1"/>
    <dgm:cxn modelId="{CCADE9C2-D58F-42AB-A89E-9C9C0AFC3D9E}" type="presOf" srcId="{3990DFDE-8CBA-4982-B2D0-AB705352B5DB}" destId="{65CB350B-D753-4E7C-A19F-0082BC649BEB}" srcOrd="1" destOrd="0" presId="urn:microsoft.com/office/officeart/2005/8/layout/list1"/>
    <dgm:cxn modelId="{25A7E523-6EC0-4415-9780-6030C2E909B0}" srcId="{42A73BE8-4D0E-4177-96DE-27514FAD7D56}" destId="{20BC8266-1117-4FBF-A264-074CA3FB5E2D}" srcOrd="2" destOrd="0" parTransId="{5A85558B-FBD0-4EB4-803D-BCC9DD066E85}" sibTransId="{E62929EC-D674-4E08-B606-103199B25607}"/>
    <dgm:cxn modelId="{A6BD83E6-00A6-4021-9868-2A141A4F7EB0}" type="presOf" srcId="{20BC8266-1117-4FBF-A264-074CA3FB5E2D}" destId="{3FAC054A-4B84-448F-8376-984064381108}" srcOrd="0" destOrd="0" presId="urn:microsoft.com/office/officeart/2005/8/layout/list1"/>
    <dgm:cxn modelId="{7D6D1C76-6AEF-4F77-8B15-7E8BAC4087EB}" type="presParOf" srcId="{2C77B122-A9EF-491C-9769-AEBBD92348B3}" destId="{8C293B00-4C87-49E7-BB1B-7C6B058C01D4}" srcOrd="0" destOrd="0" presId="urn:microsoft.com/office/officeart/2005/8/layout/list1"/>
    <dgm:cxn modelId="{C9871BE0-FE7F-4F27-A64E-4E9065B7FD4F}" type="presParOf" srcId="{8C293B00-4C87-49E7-BB1B-7C6B058C01D4}" destId="{C7AC2A02-35D5-421C-BEA5-DCF7B041DB30}" srcOrd="0" destOrd="0" presId="urn:microsoft.com/office/officeart/2005/8/layout/list1"/>
    <dgm:cxn modelId="{4975A926-EF9C-4DF3-9F20-02ABF07FC06D}" type="presParOf" srcId="{8C293B00-4C87-49E7-BB1B-7C6B058C01D4}" destId="{CDA5AA66-65D6-48B2-ABC9-3BE77F3F32AA}" srcOrd="1" destOrd="0" presId="urn:microsoft.com/office/officeart/2005/8/layout/list1"/>
    <dgm:cxn modelId="{58C4EAD6-3B45-4DEB-ABEA-516ABDD60476}" type="presParOf" srcId="{2C77B122-A9EF-491C-9769-AEBBD92348B3}" destId="{4E32CAA9-435C-4928-9E75-48243FDC5B1D}" srcOrd="1" destOrd="0" presId="urn:microsoft.com/office/officeart/2005/8/layout/list1"/>
    <dgm:cxn modelId="{4D6EDEAC-C123-4661-9969-94D7D1AD1C7B}" type="presParOf" srcId="{2C77B122-A9EF-491C-9769-AEBBD92348B3}" destId="{023533DD-4650-4931-A65B-FB77F1175D73}" srcOrd="2" destOrd="0" presId="urn:microsoft.com/office/officeart/2005/8/layout/list1"/>
    <dgm:cxn modelId="{667A7EA5-3180-41EC-B017-9E6EED9B81D8}" type="presParOf" srcId="{2C77B122-A9EF-491C-9769-AEBBD92348B3}" destId="{01F587C2-7BD0-446D-A77B-6F2F0BEFFF7B}" srcOrd="3" destOrd="0" presId="urn:microsoft.com/office/officeart/2005/8/layout/list1"/>
    <dgm:cxn modelId="{C0B32127-93A8-4E26-BF81-13740A23AD9D}" type="presParOf" srcId="{2C77B122-A9EF-491C-9769-AEBBD92348B3}" destId="{EFD95B9B-BF6E-4506-B1DA-849043DB8DD3}" srcOrd="4" destOrd="0" presId="urn:microsoft.com/office/officeart/2005/8/layout/list1"/>
    <dgm:cxn modelId="{3A9B8375-1A25-47CF-AA58-B50CD0174F8A}" type="presParOf" srcId="{EFD95B9B-BF6E-4506-B1DA-849043DB8DD3}" destId="{FCA3BC98-F538-4EED-A374-FFA1CB598755}" srcOrd="0" destOrd="0" presId="urn:microsoft.com/office/officeart/2005/8/layout/list1"/>
    <dgm:cxn modelId="{89361E8A-9BB8-4079-9887-6CF6B3A13EEE}" type="presParOf" srcId="{EFD95B9B-BF6E-4506-B1DA-849043DB8DD3}" destId="{65CB350B-D753-4E7C-A19F-0082BC649BEB}" srcOrd="1" destOrd="0" presId="urn:microsoft.com/office/officeart/2005/8/layout/list1"/>
    <dgm:cxn modelId="{B0FF8D77-8096-4F4C-9142-B8D5CD209247}" type="presParOf" srcId="{2C77B122-A9EF-491C-9769-AEBBD92348B3}" destId="{CF7CEEA3-B895-44EE-9554-B16DD866E9AC}" srcOrd="5" destOrd="0" presId="urn:microsoft.com/office/officeart/2005/8/layout/list1"/>
    <dgm:cxn modelId="{DD54993B-17DD-41CB-88DE-E19FC49A5053}" type="presParOf" srcId="{2C77B122-A9EF-491C-9769-AEBBD92348B3}" destId="{2197CEB2-7FF6-4DEA-AE66-445AE913745B}" srcOrd="6" destOrd="0" presId="urn:microsoft.com/office/officeart/2005/8/layout/list1"/>
    <dgm:cxn modelId="{665E663B-CF2B-49DE-B741-B8BC9176DC60}" type="presParOf" srcId="{2C77B122-A9EF-491C-9769-AEBBD92348B3}" destId="{87F6D7D9-275F-4E52-A647-49565F491BB4}" srcOrd="7" destOrd="0" presId="urn:microsoft.com/office/officeart/2005/8/layout/list1"/>
    <dgm:cxn modelId="{3F705AFE-98E4-4B1D-AF9E-82B12E56CB81}" type="presParOf" srcId="{2C77B122-A9EF-491C-9769-AEBBD92348B3}" destId="{990BB981-C1C6-4840-8E7B-20E82E3925EF}" srcOrd="8" destOrd="0" presId="urn:microsoft.com/office/officeart/2005/8/layout/list1"/>
    <dgm:cxn modelId="{2887B329-D5FD-4BF6-8EA8-9F1C6A673646}" type="presParOf" srcId="{990BB981-C1C6-4840-8E7B-20E82E3925EF}" destId="{3FAC054A-4B84-448F-8376-984064381108}" srcOrd="0" destOrd="0" presId="urn:microsoft.com/office/officeart/2005/8/layout/list1"/>
    <dgm:cxn modelId="{B3E1D91E-7FDA-4CED-BA88-F146A83320EF}" type="presParOf" srcId="{990BB981-C1C6-4840-8E7B-20E82E3925EF}" destId="{64B56EA8-8BE5-45EE-B5E5-7C0E0D08BF9C}" srcOrd="1" destOrd="0" presId="urn:microsoft.com/office/officeart/2005/8/layout/list1"/>
    <dgm:cxn modelId="{4B62CC0D-EC1A-41C9-8481-327D29AEBC6F}" type="presParOf" srcId="{2C77B122-A9EF-491C-9769-AEBBD92348B3}" destId="{ADD71B33-5E8A-4F07-BEA0-5EC5CD8B16B8}" srcOrd="9" destOrd="0" presId="urn:microsoft.com/office/officeart/2005/8/layout/list1"/>
    <dgm:cxn modelId="{6DBBDE32-172F-4126-8EE2-1992937EC3F6}" type="presParOf" srcId="{2C77B122-A9EF-491C-9769-AEBBD92348B3}" destId="{B8039594-7A8A-4EB5-9843-AD5EF90C83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442309-AC0D-4160-8B45-3E00BF8F446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4D975B5-2DF0-46CF-B62A-052736C03899}">
      <dgm:prSet phldrT="[Texto]"/>
      <dgm:spPr/>
      <dgm:t>
        <a:bodyPr/>
        <a:lstStyle/>
        <a:p>
          <a:r>
            <a:rPr lang="en-GB" dirty="0" smtClean="0"/>
            <a:t>E-MATERIAL</a:t>
          </a:r>
          <a:endParaRPr lang="en-GB" dirty="0"/>
        </a:p>
      </dgm:t>
    </dgm:pt>
    <dgm:pt modelId="{69CB99DF-73C2-4377-8324-CF3FC8F338BA}" type="parTrans" cxnId="{03AEB040-2266-4727-8F61-9A275148682C}">
      <dgm:prSet/>
      <dgm:spPr/>
      <dgm:t>
        <a:bodyPr/>
        <a:lstStyle/>
        <a:p>
          <a:endParaRPr lang="en-GB"/>
        </a:p>
      </dgm:t>
    </dgm:pt>
    <dgm:pt modelId="{23BB0CBD-9060-4E43-9153-4A62D5193D96}" type="sibTrans" cxnId="{03AEB040-2266-4727-8F61-9A275148682C}">
      <dgm:prSet/>
      <dgm:spPr/>
      <dgm:t>
        <a:bodyPr/>
        <a:lstStyle/>
        <a:p>
          <a:endParaRPr lang="en-GB"/>
        </a:p>
      </dgm:t>
    </dgm:pt>
    <dgm:pt modelId="{B18934DF-70A0-48F0-97D3-2C72979CF566}">
      <dgm:prSet phldrT="[Texto]"/>
      <dgm:spPr/>
      <dgm:t>
        <a:bodyPr/>
        <a:lstStyle/>
        <a:p>
          <a:r>
            <a:rPr lang="en-GB" dirty="0" smtClean="0"/>
            <a:t>E-WASTE</a:t>
          </a:r>
          <a:endParaRPr lang="en-GB" dirty="0"/>
        </a:p>
      </dgm:t>
    </dgm:pt>
    <dgm:pt modelId="{50A5E336-12CA-4D44-86E2-B6A595E65440}" type="parTrans" cxnId="{3FEDD771-4CF7-4ACD-97A1-CE1B36D23CE7}">
      <dgm:prSet/>
      <dgm:spPr/>
      <dgm:t>
        <a:bodyPr/>
        <a:lstStyle/>
        <a:p>
          <a:endParaRPr lang="en-GB"/>
        </a:p>
      </dgm:t>
    </dgm:pt>
    <dgm:pt modelId="{FADD1262-5AC0-4E83-8BB5-D9C3C8F05558}" type="sibTrans" cxnId="{3FEDD771-4CF7-4ACD-97A1-CE1B36D23CE7}">
      <dgm:prSet/>
      <dgm:spPr/>
      <dgm:t>
        <a:bodyPr/>
        <a:lstStyle/>
        <a:p>
          <a:endParaRPr lang="en-GB"/>
        </a:p>
      </dgm:t>
    </dgm:pt>
    <dgm:pt modelId="{E9B02413-3CD1-4439-BB44-281727FB8A95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Generally implies material that</a:t>
          </a:r>
          <a:r>
            <a:rPr lang="en-US" baseline="0" dirty="0" smtClean="0">
              <a:solidFill>
                <a:schemeClr val="bg2"/>
              </a:solidFill>
            </a:rPr>
            <a:t> is:</a:t>
          </a:r>
          <a:endParaRPr lang="en-GB" dirty="0"/>
        </a:p>
      </dgm:t>
    </dgm:pt>
    <dgm:pt modelId="{7B7312EE-E63E-46ED-8A9C-B05B3D1569B3}" type="parTrans" cxnId="{EDAB1588-8269-40F9-B4DB-B606772BD707}">
      <dgm:prSet/>
      <dgm:spPr/>
      <dgm:t>
        <a:bodyPr/>
        <a:lstStyle/>
        <a:p>
          <a:endParaRPr lang="en-GB"/>
        </a:p>
      </dgm:t>
    </dgm:pt>
    <dgm:pt modelId="{5021F4AE-0DF0-4867-9126-7851F3DA354A}" type="sibTrans" cxnId="{EDAB1588-8269-40F9-B4DB-B606772BD707}">
      <dgm:prSet/>
      <dgm:spPr/>
      <dgm:t>
        <a:bodyPr/>
        <a:lstStyle/>
        <a:p>
          <a:endParaRPr lang="en-GB"/>
        </a:p>
      </dgm:t>
    </dgm:pt>
    <dgm:pt modelId="{5110A056-3582-45F8-984A-D5A5872D4266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Beyond Economic Repair (BER) or End Of Life (EOL)</a:t>
          </a:r>
          <a:endParaRPr lang="en-US" dirty="0" smtClean="0">
            <a:solidFill>
              <a:schemeClr val="bg2"/>
            </a:solidFill>
          </a:endParaRPr>
        </a:p>
      </dgm:t>
    </dgm:pt>
    <dgm:pt modelId="{59A3D655-27AB-41B8-80F3-8D13E98E1C7C}" type="parTrans" cxnId="{1B9AD1A2-046B-45F0-B146-CAE2006E0224}">
      <dgm:prSet/>
      <dgm:spPr/>
      <dgm:t>
        <a:bodyPr/>
        <a:lstStyle/>
        <a:p>
          <a:endParaRPr lang="en-GB"/>
        </a:p>
      </dgm:t>
    </dgm:pt>
    <dgm:pt modelId="{8EDAB773-4D03-482C-A0A5-ED8C832AEF61}" type="sibTrans" cxnId="{1B9AD1A2-046B-45F0-B146-CAE2006E0224}">
      <dgm:prSet/>
      <dgm:spPr/>
      <dgm:t>
        <a:bodyPr/>
        <a:lstStyle/>
        <a:p>
          <a:endParaRPr lang="en-GB"/>
        </a:p>
      </dgm:t>
    </dgm:pt>
    <dgm:pt modelId="{F8C1BFEF-F6AE-49AB-B673-5D1249210E96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Destined for lower-value recycling/metals recovery</a:t>
          </a:r>
          <a:endParaRPr lang="en-US" dirty="0">
            <a:solidFill>
              <a:schemeClr val="bg2"/>
            </a:solidFill>
          </a:endParaRPr>
        </a:p>
      </dgm:t>
    </dgm:pt>
    <dgm:pt modelId="{01D55985-764A-4655-9F75-3C8E65144815}" type="parTrans" cxnId="{BA3140B1-C424-46D7-ADE7-8BB5990B4652}">
      <dgm:prSet/>
      <dgm:spPr/>
      <dgm:t>
        <a:bodyPr/>
        <a:lstStyle/>
        <a:p>
          <a:endParaRPr lang="en-GB"/>
        </a:p>
      </dgm:t>
    </dgm:pt>
    <dgm:pt modelId="{B8F56ECA-BA93-4466-9178-647A6E113FD8}" type="sibTrans" cxnId="{BA3140B1-C424-46D7-ADE7-8BB5990B4652}">
      <dgm:prSet/>
      <dgm:spPr/>
      <dgm:t>
        <a:bodyPr/>
        <a:lstStyle/>
        <a:p>
          <a:endParaRPr lang="en-GB"/>
        </a:p>
      </dgm:t>
    </dgm:pt>
    <dgm:pt modelId="{93734AF4-48FA-43A6-89CE-5B958414EF21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Any electronic product that is transitioning from one use to the next, such as</a:t>
          </a:r>
          <a:r>
            <a:rPr lang="en-US" baseline="0" dirty="0" smtClean="0">
              <a:solidFill>
                <a:schemeClr val="bg2"/>
              </a:solidFill>
            </a:rPr>
            <a:t>:</a:t>
          </a:r>
          <a:endParaRPr lang="en-GB" dirty="0"/>
        </a:p>
      </dgm:t>
    </dgm:pt>
    <dgm:pt modelId="{313FACE2-EFDD-439A-A806-B5B33202B7A0}" type="parTrans" cxnId="{B297A88E-4DB8-4A81-A28E-767142E0AF36}">
      <dgm:prSet/>
      <dgm:spPr/>
      <dgm:t>
        <a:bodyPr/>
        <a:lstStyle/>
        <a:p>
          <a:endParaRPr lang="en-GB"/>
        </a:p>
      </dgm:t>
    </dgm:pt>
    <dgm:pt modelId="{D912F6BA-BFDC-4FBD-911F-542DF96E086F}" type="sibTrans" cxnId="{B297A88E-4DB8-4A81-A28E-767142E0AF36}">
      <dgm:prSet/>
      <dgm:spPr/>
      <dgm:t>
        <a:bodyPr/>
        <a:lstStyle/>
        <a:p>
          <a:endParaRPr lang="en-GB"/>
        </a:p>
      </dgm:t>
    </dgm:pt>
    <dgm:pt modelId="{CE006ADE-F392-4897-9C9A-CF2F77A180DF}">
      <dgm:prSet/>
      <dgm:spPr/>
      <dgm:t>
        <a:bodyPr/>
        <a:lstStyle/>
        <a:p>
          <a:r>
            <a:rPr lang="en-US" dirty="0" smtClean="0">
              <a:solidFill>
                <a:schemeClr val="bg2"/>
              </a:solidFill>
            </a:rPr>
            <a:t>New in box equipment that an OEM never sold as new </a:t>
          </a:r>
        </a:p>
      </dgm:t>
    </dgm:pt>
    <dgm:pt modelId="{9C39F01C-3E92-4937-91A2-59742B110489}" type="parTrans" cxnId="{6C8FA35A-BDB8-432E-BE0B-7BD8095F1F50}">
      <dgm:prSet/>
      <dgm:spPr/>
      <dgm:t>
        <a:bodyPr/>
        <a:lstStyle/>
        <a:p>
          <a:endParaRPr lang="en-GB"/>
        </a:p>
      </dgm:t>
    </dgm:pt>
    <dgm:pt modelId="{A462C10D-5FE4-4CE4-BA2F-12EA0F14550A}" type="sibTrans" cxnId="{6C8FA35A-BDB8-432E-BE0B-7BD8095F1F50}">
      <dgm:prSet/>
      <dgm:spPr/>
      <dgm:t>
        <a:bodyPr/>
        <a:lstStyle/>
        <a:p>
          <a:endParaRPr lang="en-GB"/>
        </a:p>
      </dgm:t>
    </dgm:pt>
    <dgm:pt modelId="{CC098084-A949-4267-9D01-17BCD7726C4A}">
      <dgm:prSet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Resalable used equipment even if it requires repair or refurbishment to make it suitable for resale </a:t>
          </a:r>
          <a:endParaRPr lang="en-US" dirty="0" smtClean="0">
            <a:solidFill>
              <a:schemeClr val="bg2"/>
            </a:solidFill>
          </a:endParaRPr>
        </a:p>
      </dgm:t>
    </dgm:pt>
    <dgm:pt modelId="{78051626-1CCC-4F1D-B609-FC868960F083}" type="parTrans" cxnId="{7725881C-1FAA-46F3-99DC-7A993739B9CC}">
      <dgm:prSet/>
      <dgm:spPr/>
      <dgm:t>
        <a:bodyPr/>
        <a:lstStyle/>
        <a:p>
          <a:endParaRPr lang="en-GB"/>
        </a:p>
      </dgm:t>
    </dgm:pt>
    <dgm:pt modelId="{98E531D5-75F4-42C8-BB6C-FC7881378F38}" type="sibTrans" cxnId="{7725881C-1FAA-46F3-99DC-7A993739B9CC}">
      <dgm:prSet/>
      <dgm:spPr/>
      <dgm:t>
        <a:bodyPr/>
        <a:lstStyle/>
        <a:p>
          <a:endParaRPr lang="en-GB"/>
        </a:p>
      </dgm:t>
    </dgm:pt>
    <dgm:pt modelId="{BB67365C-B4A3-4D6E-BA0E-482658D51065}" type="pres">
      <dgm:prSet presAssocID="{7C442309-AC0D-4160-8B45-3E00BF8F4468}" presName="diagram" presStyleCnt="0">
        <dgm:presLayoutVars>
          <dgm:dir/>
          <dgm:animLvl val="lvl"/>
          <dgm:resizeHandles val="exact"/>
        </dgm:presLayoutVars>
      </dgm:prSet>
      <dgm:spPr/>
    </dgm:pt>
    <dgm:pt modelId="{2EFD38AA-9072-4E5C-A97A-025BF844A963}" type="pres">
      <dgm:prSet presAssocID="{E4D975B5-2DF0-46CF-B62A-052736C03899}" presName="compNode" presStyleCnt="0"/>
      <dgm:spPr/>
    </dgm:pt>
    <dgm:pt modelId="{FC4B4706-79B5-4BE8-BAC7-E81B54B6902D}" type="pres">
      <dgm:prSet presAssocID="{E4D975B5-2DF0-46CF-B62A-052736C03899}" presName="childRect" presStyleLbl="bgAcc1" presStyleIdx="0" presStyleCnt="2" custScaleX="148979" custLinFactX="17315" custLinFactNeighborX="100000" custLinFactNeighborY="-701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5057DC-AE69-42B2-B2CC-0C919BC2CA30}" type="pres">
      <dgm:prSet presAssocID="{E4D975B5-2DF0-46CF-B62A-052736C0389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3010C9-CF22-4DC6-8FD6-80A3B6216655}" type="pres">
      <dgm:prSet presAssocID="{E4D975B5-2DF0-46CF-B62A-052736C03899}" presName="parentRect" presStyleLbl="alignNode1" presStyleIdx="0" presStyleCnt="2" custScaleX="141882" custLinFactNeighborX="67201" custLinFactNeighborY="-195"/>
      <dgm:spPr/>
      <dgm:t>
        <a:bodyPr/>
        <a:lstStyle/>
        <a:p>
          <a:endParaRPr lang="en-GB"/>
        </a:p>
      </dgm:t>
    </dgm:pt>
    <dgm:pt modelId="{E4B88FF2-4774-4663-BCF5-B16A695A14B1}" type="pres">
      <dgm:prSet presAssocID="{E4D975B5-2DF0-46CF-B62A-052736C03899}" presName="adorn" presStyleLbl="fgAccFollowNode1" presStyleIdx="0" presStyleCnt="2" custLinFactX="100000" custLinFactNeighborX="128260" custLinFactNeighborY="-1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9E031DD-FD9C-4AF8-B2BC-5966082F6F9C}" type="pres">
      <dgm:prSet presAssocID="{23BB0CBD-9060-4E43-9153-4A62D5193D9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573B742-FA84-4057-8751-ABD5C146A039}" type="pres">
      <dgm:prSet presAssocID="{B18934DF-70A0-48F0-97D3-2C72979CF566}" presName="compNode" presStyleCnt="0"/>
      <dgm:spPr/>
    </dgm:pt>
    <dgm:pt modelId="{A7132440-2B09-4F99-9F3C-F7DF2EEC7746}" type="pres">
      <dgm:prSet presAssocID="{B18934DF-70A0-48F0-97D3-2C72979CF566}" presName="childRect" presStyleLbl="bgAcc1" presStyleIdx="1" presStyleCnt="2" custScaleX="152800" custScaleY="78828" custLinFactNeighborX="65712" custLinFactNeighborY="-169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218DF4-2A5E-401F-BBB8-605A4623555B}" type="pres">
      <dgm:prSet presAssocID="{B18934DF-70A0-48F0-97D3-2C72979CF56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014BAC-A506-48D9-9E42-135387C31CD9}" type="pres">
      <dgm:prSet presAssocID="{B18934DF-70A0-48F0-97D3-2C72979CF566}" presName="parentRect" presStyleLbl="alignNode1" presStyleIdx="1" presStyleCnt="2" custScaleX="152600" custLinFactNeighborX="65548" custLinFactNeighborY="-78312"/>
      <dgm:spPr/>
      <dgm:t>
        <a:bodyPr/>
        <a:lstStyle/>
        <a:p>
          <a:endParaRPr lang="en-GB"/>
        </a:p>
      </dgm:t>
    </dgm:pt>
    <dgm:pt modelId="{018C02F1-7E7B-48D5-AD52-75B7DB6C52E0}" type="pres">
      <dgm:prSet presAssocID="{B18934DF-70A0-48F0-97D3-2C72979CF566}" presName="adorn" presStyleLbl="fgAccFollowNode1" presStyleIdx="1" presStyleCnt="2" custLinFactX="100000" custLinFactNeighborX="112205" custLinFactNeighborY="-8638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DAB1588-8269-40F9-B4DB-B606772BD707}" srcId="{B18934DF-70A0-48F0-97D3-2C72979CF566}" destId="{E9B02413-3CD1-4439-BB44-281727FB8A95}" srcOrd="0" destOrd="0" parTransId="{7B7312EE-E63E-46ED-8A9C-B05B3D1569B3}" sibTransId="{5021F4AE-0DF0-4867-9126-7851F3DA354A}"/>
    <dgm:cxn modelId="{213C74AC-7002-4370-9799-6EF3E7949281}" type="presOf" srcId="{E4D975B5-2DF0-46CF-B62A-052736C03899}" destId="{BB3010C9-CF22-4DC6-8FD6-80A3B6216655}" srcOrd="1" destOrd="0" presId="urn:microsoft.com/office/officeart/2005/8/layout/bList2"/>
    <dgm:cxn modelId="{BA3140B1-C424-46D7-ADE7-8BB5990B4652}" srcId="{E9B02413-3CD1-4439-BB44-281727FB8A95}" destId="{F8C1BFEF-F6AE-49AB-B673-5D1249210E96}" srcOrd="1" destOrd="0" parTransId="{01D55985-764A-4655-9F75-3C8E65144815}" sibTransId="{B8F56ECA-BA93-4466-9178-647A6E113FD8}"/>
    <dgm:cxn modelId="{D3589F1E-FBB4-4C43-8615-CCB1DFA273E1}" type="presOf" srcId="{B18934DF-70A0-48F0-97D3-2C72979CF566}" destId="{A5218DF4-2A5E-401F-BBB8-605A4623555B}" srcOrd="0" destOrd="0" presId="urn:microsoft.com/office/officeart/2005/8/layout/bList2"/>
    <dgm:cxn modelId="{B968FFD0-8F52-414C-A2C3-803B973B4D02}" type="presOf" srcId="{23BB0CBD-9060-4E43-9153-4A62D5193D96}" destId="{89E031DD-FD9C-4AF8-B2BC-5966082F6F9C}" srcOrd="0" destOrd="0" presId="urn:microsoft.com/office/officeart/2005/8/layout/bList2"/>
    <dgm:cxn modelId="{1B9AD1A2-046B-45F0-B146-CAE2006E0224}" srcId="{E9B02413-3CD1-4439-BB44-281727FB8A95}" destId="{5110A056-3582-45F8-984A-D5A5872D4266}" srcOrd="0" destOrd="0" parTransId="{59A3D655-27AB-41B8-80F3-8D13E98E1C7C}" sibTransId="{8EDAB773-4D03-482C-A0A5-ED8C832AEF61}"/>
    <dgm:cxn modelId="{B297A88E-4DB8-4A81-A28E-767142E0AF36}" srcId="{E4D975B5-2DF0-46CF-B62A-052736C03899}" destId="{93734AF4-48FA-43A6-89CE-5B958414EF21}" srcOrd="0" destOrd="0" parTransId="{313FACE2-EFDD-439A-A806-B5B33202B7A0}" sibTransId="{D912F6BA-BFDC-4FBD-911F-542DF96E086F}"/>
    <dgm:cxn modelId="{7B413F35-DA7C-4E1D-9DE1-D55456B0F3DC}" type="presOf" srcId="{5110A056-3582-45F8-984A-D5A5872D4266}" destId="{A7132440-2B09-4F99-9F3C-F7DF2EEC7746}" srcOrd="0" destOrd="1" presId="urn:microsoft.com/office/officeart/2005/8/layout/bList2"/>
    <dgm:cxn modelId="{51E01AFF-59B3-4737-A098-8A4F3A77E99A}" type="presOf" srcId="{E4D975B5-2DF0-46CF-B62A-052736C03899}" destId="{145057DC-AE69-42B2-B2CC-0C919BC2CA30}" srcOrd="0" destOrd="0" presId="urn:microsoft.com/office/officeart/2005/8/layout/bList2"/>
    <dgm:cxn modelId="{63E373DE-860F-49DF-92A1-997E9CF313C6}" type="presOf" srcId="{CE006ADE-F392-4897-9C9A-CF2F77A180DF}" destId="{FC4B4706-79B5-4BE8-BAC7-E81B54B6902D}" srcOrd="0" destOrd="1" presId="urn:microsoft.com/office/officeart/2005/8/layout/bList2"/>
    <dgm:cxn modelId="{A0B65D9F-8EF6-4590-A3C3-F0E7F442D249}" type="presOf" srcId="{E9B02413-3CD1-4439-BB44-281727FB8A95}" destId="{A7132440-2B09-4F99-9F3C-F7DF2EEC7746}" srcOrd="0" destOrd="0" presId="urn:microsoft.com/office/officeart/2005/8/layout/bList2"/>
    <dgm:cxn modelId="{7725881C-1FAA-46F3-99DC-7A993739B9CC}" srcId="{93734AF4-48FA-43A6-89CE-5B958414EF21}" destId="{CC098084-A949-4267-9D01-17BCD7726C4A}" srcOrd="1" destOrd="0" parTransId="{78051626-1CCC-4F1D-B609-FC868960F083}" sibTransId="{98E531D5-75F4-42C8-BB6C-FC7881378F38}"/>
    <dgm:cxn modelId="{7B64B5CA-1748-4BEE-BDB0-1D039FB33A57}" type="presOf" srcId="{F8C1BFEF-F6AE-49AB-B673-5D1249210E96}" destId="{A7132440-2B09-4F99-9F3C-F7DF2EEC7746}" srcOrd="0" destOrd="2" presId="urn:microsoft.com/office/officeart/2005/8/layout/bList2"/>
    <dgm:cxn modelId="{6C8FA35A-BDB8-432E-BE0B-7BD8095F1F50}" srcId="{93734AF4-48FA-43A6-89CE-5B958414EF21}" destId="{CE006ADE-F392-4897-9C9A-CF2F77A180DF}" srcOrd="0" destOrd="0" parTransId="{9C39F01C-3E92-4937-91A2-59742B110489}" sibTransId="{A462C10D-5FE4-4CE4-BA2F-12EA0F14550A}"/>
    <dgm:cxn modelId="{7B4DBE39-AEE1-4208-B9BD-A76473940BE1}" type="presOf" srcId="{B18934DF-70A0-48F0-97D3-2C72979CF566}" destId="{82014BAC-A506-48D9-9E42-135387C31CD9}" srcOrd="1" destOrd="0" presId="urn:microsoft.com/office/officeart/2005/8/layout/bList2"/>
    <dgm:cxn modelId="{544F8A6F-8C38-41D7-91A4-B26B6236FA02}" type="presOf" srcId="{CC098084-A949-4267-9D01-17BCD7726C4A}" destId="{FC4B4706-79B5-4BE8-BAC7-E81B54B6902D}" srcOrd="0" destOrd="2" presId="urn:microsoft.com/office/officeart/2005/8/layout/bList2"/>
    <dgm:cxn modelId="{078F0CEA-2DFD-493C-976B-D3FBCC21EF71}" type="presOf" srcId="{93734AF4-48FA-43A6-89CE-5B958414EF21}" destId="{FC4B4706-79B5-4BE8-BAC7-E81B54B6902D}" srcOrd="0" destOrd="0" presId="urn:microsoft.com/office/officeart/2005/8/layout/bList2"/>
    <dgm:cxn modelId="{03AEB040-2266-4727-8F61-9A275148682C}" srcId="{7C442309-AC0D-4160-8B45-3E00BF8F4468}" destId="{E4D975B5-2DF0-46CF-B62A-052736C03899}" srcOrd="0" destOrd="0" parTransId="{69CB99DF-73C2-4377-8324-CF3FC8F338BA}" sibTransId="{23BB0CBD-9060-4E43-9153-4A62D5193D96}"/>
    <dgm:cxn modelId="{5EFC547D-06E8-474D-84FC-543107E064CD}" type="presOf" srcId="{7C442309-AC0D-4160-8B45-3E00BF8F4468}" destId="{BB67365C-B4A3-4D6E-BA0E-482658D51065}" srcOrd="0" destOrd="0" presId="urn:microsoft.com/office/officeart/2005/8/layout/bList2"/>
    <dgm:cxn modelId="{3FEDD771-4CF7-4ACD-97A1-CE1B36D23CE7}" srcId="{7C442309-AC0D-4160-8B45-3E00BF8F4468}" destId="{B18934DF-70A0-48F0-97D3-2C72979CF566}" srcOrd="1" destOrd="0" parTransId="{50A5E336-12CA-4D44-86E2-B6A595E65440}" sibTransId="{FADD1262-5AC0-4E83-8BB5-D9C3C8F05558}"/>
    <dgm:cxn modelId="{040DCB58-F57A-4CEE-BEC9-07FE54395A25}" type="presParOf" srcId="{BB67365C-B4A3-4D6E-BA0E-482658D51065}" destId="{2EFD38AA-9072-4E5C-A97A-025BF844A963}" srcOrd="0" destOrd="0" presId="urn:microsoft.com/office/officeart/2005/8/layout/bList2"/>
    <dgm:cxn modelId="{500A2DE2-87CE-441A-8C9A-51CA84E24456}" type="presParOf" srcId="{2EFD38AA-9072-4E5C-A97A-025BF844A963}" destId="{FC4B4706-79B5-4BE8-BAC7-E81B54B6902D}" srcOrd="0" destOrd="0" presId="urn:microsoft.com/office/officeart/2005/8/layout/bList2"/>
    <dgm:cxn modelId="{DB334C37-DE60-47ED-BFFD-DF978C7F348F}" type="presParOf" srcId="{2EFD38AA-9072-4E5C-A97A-025BF844A963}" destId="{145057DC-AE69-42B2-B2CC-0C919BC2CA30}" srcOrd="1" destOrd="0" presId="urn:microsoft.com/office/officeart/2005/8/layout/bList2"/>
    <dgm:cxn modelId="{CA2213C9-D5E3-4324-94AD-D58D5A803E27}" type="presParOf" srcId="{2EFD38AA-9072-4E5C-A97A-025BF844A963}" destId="{BB3010C9-CF22-4DC6-8FD6-80A3B6216655}" srcOrd="2" destOrd="0" presId="urn:microsoft.com/office/officeart/2005/8/layout/bList2"/>
    <dgm:cxn modelId="{603196E2-A8F3-4354-98B6-3F8F3618876D}" type="presParOf" srcId="{2EFD38AA-9072-4E5C-A97A-025BF844A963}" destId="{E4B88FF2-4774-4663-BCF5-B16A695A14B1}" srcOrd="3" destOrd="0" presId="urn:microsoft.com/office/officeart/2005/8/layout/bList2"/>
    <dgm:cxn modelId="{3ABBE0A1-BC2A-4D1E-A3F3-4E7DCCFC224B}" type="presParOf" srcId="{BB67365C-B4A3-4D6E-BA0E-482658D51065}" destId="{89E031DD-FD9C-4AF8-B2BC-5966082F6F9C}" srcOrd="1" destOrd="0" presId="urn:microsoft.com/office/officeart/2005/8/layout/bList2"/>
    <dgm:cxn modelId="{A8FD51FE-17FD-49E6-8C8D-315E90E0424C}" type="presParOf" srcId="{BB67365C-B4A3-4D6E-BA0E-482658D51065}" destId="{E573B742-FA84-4057-8751-ABD5C146A039}" srcOrd="2" destOrd="0" presId="urn:microsoft.com/office/officeart/2005/8/layout/bList2"/>
    <dgm:cxn modelId="{52D2BDE8-733D-44C0-8751-E17E0A75995B}" type="presParOf" srcId="{E573B742-FA84-4057-8751-ABD5C146A039}" destId="{A7132440-2B09-4F99-9F3C-F7DF2EEC7746}" srcOrd="0" destOrd="0" presId="urn:microsoft.com/office/officeart/2005/8/layout/bList2"/>
    <dgm:cxn modelId="{71825105-7162-4E3C-A945-4FFC52AAAA57}" type="presParOf" srcId="{E573B742-FA84-4057-8751-ABD5C146A039}" destId="{A5218DF4-2A5E-401F-BBB8-605A4623555B}" srcOrd="1" destOrd="0" presId="urn:microsoft.com/office/officeart/2005/8/layout/bList2"/>
    <dgm:cxn modelId="{EE4F58A7-A39A-4588-A7DF-A6E171E66662}" type="presParOf" srcId="{E573B742-FA84-4057-8751-ABD5C146A039}" destId="{82014BAC-A506-48D9-9E42-135387C31CD9}" srcOrd="2" destOrd="0" presId="urn:microsoft.com/office/officeart/2005/8/layout/bList2"/>
    <dgm:cxn modelId="{4F10ECF7-DE16-44C2-A6BF-7CB906883596}" type="presParOf" srcId="{E573B742-FA84-4057-8751-ABD5C146A039}" destId="{018C02F1-7E7B-48D5-AD52-75B7DB6C52E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C644D2-BFED-493C-9240-8EA04FB67C3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76E131-BE53-4E2F-88BF-EB064D6057A2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COMPLIANCE(RISK)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873FC6-7686-4BE1-BFEC-934C290CD966}" type="parTrans" cxnId="{291C6056-22B9-478D-B118-567B94AFFDAD}">
      <dgm:prSet/>
      <dgm:spPr/>
      <dgm:t>
        <a:bodyPr/>
        <a:lstStyle/>
        <a:p>
          <a:endParaRPr lang="en-US"/>
        </a:p>
      </dgm:t>
    </dgm:pt>
    <dgm:pt modelId="{17CEB51C-5A07-406D-B2A4-918FAB9CE95A}" type="sibTrans" cxnId="{291C6056-22B9-478D-B118-567B94AFFDAD}">
      <dgm:prSet/>
      <dgm:spPr/>
      <dgm:t>
        <a:bodyPr/>
        <a:lstStyle/>
        <a:p>
          <a:endParaRPr lang="en-US"/>
        </a:p>
      </dgm:t>
    </dgm:pt>
    <dgm:pt modelId="{90786786-6BF1-4515-A712-C678F19DE0DB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ENVIRONMENTAL IMPACT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112C54-1C1F-4A70-A679-03C2C625E586}" type="parTrans" cxnId="{0524179C-B8A8-4CC2-99D1-EFEA3C3C0358}">
      <dgm:prSet/>
      <dgm:spPr/>
      <dgm:t>
        <a:bodyPr/>
        <a:lstStyle/>
        <a:p>
          <a:endParaRPr lang="en-US"/>
        </a:p>
      </dgm:t>
    </dgm:pt>
    <dgm:pt modelId="{D17595D8-98B7-48EB-895B-DE39B34AFF5B}" type="sibTrans" cxnId="{0524179C-B8A8-4CC2-99D1-EFEA3C3C0358}">
      <dgm:prSet/>
      <dgm:spPr/>
      <dgm:t>
        <a:bodyPr/>
        <a:lstStyle/>
        <a:p>
          <a:endParaRPr lang="en-US"/>
        </a:p>
      </dgm:t>
    </dgm:pt>
    <dgm:pt modelId="{FAB7BFFA-3D78-4475-A368-4A394DC484A1}">
      <dgm:prSet/>
      <dgm:spPr/>
      <dgm:t>
        <a:bodyPr/>
        <a:lstStyle/>
        <a:p>
          <a:pPr rtl="0"/>
          <a:r>
            <a: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SUSTAINABILITY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CD81F-F19C-4056-9A18-8E22FAB79B6E}" type="parTrans" cxnId="{F319768B-2236-4432-A023-F79D1F917630}">
      <dgm:prSet/>
      <dgm:spPr/>
      <dgm:t>
        <a:bodyPr/>
        <a:lstStyle/>
        <a:p>
          <a:endParaRPr lang="en-US"/>
        </a:p>
      </dgm:t>
    </dgm:pt>
    <dgm:pt modelId="{0D2E0E1C-1B58-43D7-B41F-DC5FA4520D5D}" type="sibTrans" cxnId="{F319768B-2236-4432-A023-F79D1F917630}">
      <dgm:prSet/>
      <dgm:spPr/>
      <dgm:t>
        <a:bodyPr/>
        <a:lstStyle/>
        <a:p>
          <a:endParaRPr lang="en-US"/>
        </a:p>
      </dgm:t>
    </dgm:pt>
    <dgm:pt modelId="{6DB5EBF2-DAEA-4955-B998-C87447E0FE63}" type="pres">
      <dgm:prSet presAssocID="{3EC644D2-BFED-493C-9240-8EA04FB67C3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17676AB-E5C4-4CC5-8BB9-12CB0F8409F8}" type="pres">
      <dgm:prSet presAssocID="{3EC644D2-BFED-493C-9240-8EA04FB67C3C}" presName="Name1" presStyleCnt="0"/>
      <dgm:spPr/>
    </dgm:pt>
    <dgm:pt modelId="{71A8CB8D-BFE9-4575-BF77-E5431F178F57}" type="pres">
      <dgm:prSet presAssocID="{3EC644D2-BFED-493C-9240-8EA04FB67C3C}" presName="cycle" presStyleCnt="0"/>
      <dgm:spPr/>
    </dgm:pt>
    <dgm:pt modelId="{D22D8554-A74B-4F75-A812-5EE5675E71CC}" type="pres">
      <dgm:prSet presAssocID="{3EC644D2-BFED-493C-9240-8EA04FB67C3C}" presName="srcNode" presStyleLbl="node1" presStyleIdx="0" presStyleCnt="3"/>
      <dgm:spPr/>
    </dgm:pt>
    <dgm:pt modelId="{9071DA62-F59B-4EB6-8F67-083F493FDA5E}" type="pres">
      <dgm:prSet presAssocID="{3EC644D2-BFED-493C-9240-8EA04FB67C3C}" presName="conn" presStyleLbl="parChTrans1D2" presStyleIdx="0" presStyleCnt="1"/>
      <dgm:spPr/>
      <dgm:t>
        <a:bodyPr/>
        <a:lstStyle/>
        <a:p>
          <a:endParaRPr lang="en-US"/>
        </a:p>
      </dgm:t>
    </dgm:pt>
    <dgm:pt modelId="{84D2834E-6457-4B0D-BAE5-27A1A71FDA2F}" type="pres">
      <dgm:prSet presAssocID="{3EC644D2-BFED-493C-9240-8EA04FB67C3C}" presName="extraNode" presStyleLbl="node1" presStyleIdx="0" presStyleCnt="3"/>
      <dgm:spPr/>
    </dgm:pt>
    <dgm:pt modelId="{05CFBDB5-F0C8-45AA-AB7B-2503A003B5F6}" type="pres">
      <dgm:prSet presAssocID="{3EC644D2-BFED-493C-9240-8EA04FB67C3C}" presName="dstNode" presStyleLbl="node1" presStyleIdx="0" presStyleCnt="3"/>
      <dgm:spPr/>
    </dgm:pt>
    <dgm:pt modelId="{95D0B228-A5A4-4939-8A0E-A45BAE3BBEFB}" type="pres">
      <dgm:prSet presAssocID="{4276E131-BE53-4E2F-88BF-EB064D6057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E2F17-E82A-4549-AFDF-2770B011D232}" type="pres">
      <dgm:prSet presAssocID="{4276E131-BE53-4E2F-88BF-EB064D6057A2}" presName="accent_1" presStyleCnt="0"/>
      <dgm:spPr/>
    </dgm:pt>
    <dgm:pt modelId="{918D713A-F007-4415-BE67-5E6A8C5A6384}" type="pres">
      <dgm:prSet presAssocID="{4276E131-BE53-4E2F-88BF-EB064D6057A2}" presName="accentRepeatNode" presStyleLbl="solidFgAcc1" presStyleIdx="0" presStyleCnt="3"/>
      <dgm:spPr/>
    </dgm:pt>
    <dgm:pt modelId="{DCDBADCA-033F-4825-8D02-EC16DE3E73DB}" type="pres">
      <dgm:prSet presAssocID="{90786786-6BF1-4515-A712-C678F19DE0D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2119C-5071-4B74-8B84-D5701B9CDDB3}" type="pres">
      <dgm:prSet presAssocID="{90786786-6BF1-4515-A712-C678F19DE0DB}" presName="accent_2" presStyleCnt="0"/>
      <dgm:spPr/>
    </dgm:pt>
    <dgm:pt modelId="{3BF1C1F9-A71D-4A30-8B21-92BD57FC1163}" type="pres">
      <dgm:prSet presAssocID="{90786786-6BF1-4515-A712-C678F19DE0DB}" presName="accentRepeatNode" presStyleLbl="solidFgAcc1" presStyleIdx="1" presStyleCnt="3"/>
      <dgm:spPr/>
    </dgm:pt>
    <dgm:pt modelId="{746C4902-97E7-49C2-AD2C-87355370E4E2}" type="pres">
      <dgm:prSet presAssocID="{FAB7BFFA-3D78-4475-A368-4A394DC484A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1F950-3656-4B1E-A342-6E7796117976}" type="pres">
      <dgm:prSet presAssocID="{FAB7BFFA-3D78-4475-A368-4A394DC484A1}" presName="accent_3" presStyleCnt="0"/>
      <dgm:spPr/>
    </dgm:pt>
    <dgm:pt modelId="{CD3F35BF-DD99-4549-AF8D-BDFF22DCE859}" type="pres">
      <dgm:prSet presAssocID="{FAB7BFFA-3D78-4475-A368-4A394DC484A1}" presName="accentRepeatNode" presStyleLbl="solidFgAcc1" presStyleIdx="2" presStyleCnt="3"/>
      <dgm:spPr/>
    </dgm:pt>
  </dgm:ptLst>
  <dgm:cxnLst>
    <dgm:cxn modelId="{EC59F2AB-1592-48E3-8F28-998896B2A90E}" type="presOf" srcId="{FAB7BFFA-3D78-4475-A368-4A394DC484A1}" destId="{746C4902-97E7-49C2-AD2C-87355370E4E2}" srcOrd="0" destOrd="0" presId="urn:microsoft.com/office/officeart/2008/layout/VerticalCurvedList"/>
    <dgm:cxn modelId="{668C1E48-3D6C-4699-A3A6-33E947A68238}" type="presOf" srcId="{4276E131-BE53-4E2F-88BF-EB064D6057A2}" destId="{95D0B228-A5A4-4939-8A0E-A45BAE3BBEFB}" srcOrd="0" destOrd="0" presId="urn:microsoft.com/office/officeart/2008/layout/VerticalCurvedList"/>
    <dgm:cxn modelId="{291C6056-22B9-478D-B118-567B94AFFDAD}" srcId="{3EC644D2-BFED-493C-9240-8EA04FB67C3C}" destId="{4276E131-BE53-4E2F-88BF-EB064D6057A2}" srcOrd="0" destOrd="0" parTransId="{C1873FC6-7686-4BE1-BFEC-934C290CD966}" sibTransId="{17CEB51C-5A07-406D-B2A4-918FAB9CE95A}"/>
    <dgm:cxn modelId="{5FAD9285-A780-4FD2-A14D-A54A33F71BB5}" type="presOf" srcId="{17CEB51C-5A07-406D-B2A4-918FAB9CE95A}" destId="{9071DA62-F59B-4EB6-8F67-083F493FDA5E}" srcOrd="0" destOrd="0" presId="urn:microsoft.com/office/officeart/2008/layout/VerticalCurvedList"/>
    <dgm:cxn modelId="{EDAD3BEF-DB44-49FC-B52C-EF0F1C6C6D69}" type="presOf" srcId="{90786786-6BF1-4515-A712-C678F19DE0DB}" destId="{DCDBADCA-033F-4825-8D02-EC16DE3E73DB}" srcOrd="0" destOrd="0" presId="urn:microsoft.com/office/officeart/2008/layout/VerticalCurvedList"/>
    <dgm:cxn modelId="{F319768B-2236-4432-A023-F79D1F917630}" srcId="{3EC644D2-BFED-493C-9240-8EA04FB67C3C}" destId="{FAB7BFFA-3D78-4475-A368-4A394DC484A1}" srcOrd="2" destOrd="0" parTransId="{A58CD81F-F19C-4056-9A18-8E22FAB79B6E}" sibTransId="{0D2E0E1C-1B58-43D7-B41F-DC5FA4520D5D}"/>
    <dgm:cxn modelId="{39A14374-D39A-4698-9A88-AB27D4C30E44}" type="presOf" srcId="{3EC644D2-BFED-493C-9240-8EA04FB67C3C}" destId="{6DB5EBF2-DAEA-4955-B998-C87447E0FE63}" srcOrd="0" destOrd="0" presId="urn:microsoft.com/office/officeart/2008/layout/VerticalCurvedList"/>
    <dgm:cxn modelId="{0524179C-B8A8-4CC2-99D1-EFEA3C3C0358}" srcId="{3EC644D2-BFED-493C-9240-8EA04FB67C3C}" destId="{90786786-6BF1-4515-A712-C678F19DE0DB}" srcOrd="1" destOrd="0" parTransId="{88112C54-1C1F-4A70-A679-03C2C625E586}" sibTransId="{D17595D8-98B7-48EB-895B-DE39B34AFF5B}"/>
    <dgm:cxn modelId="{F631BCC8-D088-4D4E-B5BF-808B03B450F9}" type="presParOf" srcId="{6DB5EBF2-DAEA-4955-B998-C87447E0FE63}" destId="{E17676AB-E5C4-4CC5-8BB9-12CB0F8409F8}" srcOrd="0" destOrd="0" presId="urn:microsoft.com/office/officeart/2008/layout/VerticalCurvedList"/>
    <dgm:cxn modelId="{0C89A7EF-7446-4F5C-8598-EE8D98704EB7}" type="presParOf" srcId="{E17676AB-E5C4-4CC5-8BB9-12CB0F8409F8}" destId="{71A8CB8D-BFE9-4575-BF77-E5431F178F57}" srcOrd="0" destOrd="0" presId="urn:microsoft.com/office/officeart/2008/layout/VerticalCurvedList"/>
    <dgm:cxn modelId="{CD535D96-B5CD-46A0-8F5A-10AB907C97D3}" type="presParOf" srcId="{71A8CB8D-BFE9-4575-BF77-E5431F178F57}" destId="{D22D8554-A74B-4F75-A812-5EE5675E71CC}" srcOrd="0" destOrd="0" presId="urn:microsoft.com/office/officeart/2008/layout/VerticalCurvedList"/>
    <dgm:cxn modelId="{F477C74A-653F-436D-B8D6-4DB067D4279B}" type="presParOf" srcId="{71A8CB8D-BFE9-4575-BF77-E5431F178F57}" destId="{9071DA62-F59B-4EB6-8F67-083F493FDA5E}" srcOrd="1" destOrd="0" presId="urn:microsoft.com/office/officeart/2008/layout/VerticalCurvedList"/>
    <dgm:cxn modelId="{C9C345E9-DCC5-4944-8F80-9BDDF8EDECF0}" type="presParOf" srcId="{71A8CB8D-BFE9-4575-BF77-E5431F178F57}" destId="{84D2834E-6457-4B0D-BAE5-27A1A71FDA2F}" srcOrd="2" destOrd="0" presId="urn:microsoft.com/office/officeart/2008/layout/VerticalCurvedList"/>
    <dgm:cxn modelId="{2F5395B9-49EA-49D6-98FB-CB71D5AC61EC}" type="presParOf" srcId="{71A8CB8D-BFE9-4575-BF77-E5431F178F57}" destId="{05CFBDB5-F0C8-45AA-AB7B-2503A003B5F6}" srcOrd="3" destOrd="0" presId="urn:microsoft.com/office/officeart/2008/layout/VerticalCurvedList"/>
    <dgm:cxn modelId="{D62C1C5C-E815-4B06-B053-E678F21F0375}" type="presParOf" srcId="{E17676AB-E5C4-4CC5-8BB9-12CB0F8409F8}" destId="{95D0B228-A5A4-4939-8A0E-A45BAE3BBEFB}" srcOrd="1" destOrd="0" presId="urn:microsoft.com/office/officeart/2008/layout/VerticalCurvedList"/>
    <dgm:cxn modelId="{A72A9D61-BBF8-4C02-9A49-3AE91DFD63B6}" type="presParOf" srcId="{E17676AB-E5C4-4CC5-8BB9-12CB0F8409F8}" destId="{F07E2F17-E82A-4549-AFDF-2770B011D232}" srcOrd="2" destOrd="0" presId="urn:microsoft.com/office/officeart/2008/layout/VerticalCurvedList"/>
    <dgm:cxn modelId="{B0A6F788-F906-4CEF-9DBE-AF4684BCFFF5}" type="presParOf" srcId="{F07E2F17-E82A-4549-AFDF-2770B011D232}" destId="{918D713A-F007-4415-BE67-5E6A8C5A6384}" srcOrd="0" destOrd="0" presId="urn:microsoft.com/office/officeart/2008/layout/VerticalCurvedList"/>
    <dgm:cxn modelId="{26A8BEA3-EC76-416A-8EB2-0AE70E2C5805}" type="presParOf" srcId="{E17676AB-E5C4-4CC5-8BB9-12CB0F8409F8}" destId="{DCDBADCA-033F-4825-8D02-EC16DE3E73DB}" srcOrd="3" destOrd="0" presId="urn:microsoft.com/office/officeart/2008/layout/VerticalCurvedList"/>
    <dgm:cxn modelId="{FE56DB32-B890-4595-BBCC-ED8CB68876CC}" type="presParOf" srcId="{E17676AB-E5C4-4CC5-8BB9-12CB0F8409F8}" destId="{A792119C-5071-4B74-8B84-D5701B9CDDB3}" srcOrd="4" destOrd="0" presId="urn:microsoft.com/office/officeart/2008/layout/VerticalCurvedList"/>
    <dgm:cxn modelId="{947849CC-347E-4575-B79E-B19F175E06D6}" type="presParOf" srcId="{A792119C-5071-4B74-8B84-D5701B9CDDB3}" destId="{3BF1C1F9-A71D-4A30-8B21-92BD57FC1163}" srcOrd="0" destOrd="0" presId="urn:microsoft.com/office/officeart/2008/layout/VerticalCurvedList"/>
    <dgm:cxn modelId="{C216C489-99F7-4A7D-8A3D-B91BB33B469F}" type="presParOf" srcId="{E17676AB-E5C4-4CC5-8BB9-12CB0F8409F8}" destId="{746C4902-97E7-49C2-AD2C-87355370E4E2}" srcOrd="5" destOrd="0" presId="urn:microsoft.com/office/officeart/2008/layout/VerticalCurvedList"/>
    <dgm:cxn modelId="{9E154B3D-79BC-44E8-8B37-97FCE6D33055}" type="presParOf" srcId="{E17676AB-E5C4-4CC5-8BB9-12CB0F8409F8}" destId="{8CD1F950-3656-4B1E-A342-6E7796117976}" srcOrd="6" destOrd="0" presId="urn:microsoft.com/office/officeart/2008/layout/VerticalCurvedList"/>
    <dgm:cxn modelId="{E3FE7428-1F82-4F37-AF05-6499F7D961B4}" type="presParOf" srcId="{8CD1F950-3656-4B1E-A342-6E7796117976}" destId="{CD3F35BF-DD99-4549-AF8D-BDFF22DCE85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533DD-4650-4931-A65B-FB77F1175D73}">
      <dsp:nvSpPr>
        <dsp:cNvPr id="0" name=""/>
        <dsp:cNvSpPr/>
      </dsp:nvSpPr>
      <dsp:spPr>
        <a:xfrm>
          <a:off x="0" y="502559"/>
          <a:ext cx="51816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5AA66-65D6-48B2-ABC9-3BE77F3F32AA}">
      <dsp:nvSpPr>
        <dsp:cNvPr id="0" name=""/>
        <dsp:cNvSpPr/>
      </dsp:nvSpPr>
      <dsp:spPr>
        <a:xfrm>
          <a:off x="259080" y="8602"/>
          <a:ext cx="36271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 smtClean="0"/>
            <a:t>Aiming to develop production models that reduce reliance on raw materials by continuously cycling materials back into supply chains.</a:t>
          </a:r>
        </a:p>
      </dsp:txBody>
      <dsp:txXfrm>
        <a:off x="306635" y="56157"/>
        <a:ext cx="3532010" cy="879050"/>
      </dsp:txXfrm>
    </dsp:sp>
    <dsp:sp modelId="{2197CEB2-7FF6-4DEA-AE66-445AE913745B}">
      <dsp:nvSpPr>
        <dsp:cNvPr id="0" name=""/>
        <dsp:cNvSpPr/>
      </dsp:nvSpPr>
      <dsp:spPr>
        <a:xfrm>
          <a:off x="0" y="1999440"/>
          <a:ext cx="51816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CB350B-D753-4E7C-A19F-0082BC649BEB}">
      <dsp:nvSpPr>
        <dsp:cNvPr id="0" name=""/>
        <dsp:cNvSpPr/>
      </dsp:nvSpPr>
      <dsp:spPr>
        <a:xfrm>
          <a:off x="259080" y="1512360"/>
          <a:ext cx="36271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 smtClean="0"/>
            <a:t>Seeking long-term business and environmental sense, from "take-make-waste" linear economy to a more "circular" one that views waste as a way to “feed it”.</a:t>
          </a:r>
          <a:endParaRPr lang="en-GB" sz="1100" kern="1200" dirty="0"/>
        </a:p>
      </dsp:txBody>
      <dsp:txXfrm>
        <a:off x="306635" y="1559915"/>
        <a:ext cx="3532010" cy="879050"/>
      </dsp:txXfrm>
    </dsp:sp>
    <dsp:sp modelId="{B8039594-7A8A-4EB5-9843-AD5EF90C83F3}">
      <dsp:nvSpPr>
        <dsp:cNvPr id="0" name=""/>
        <dsp:cNvSpPr/>
      </dsp:nvSpPr>
      <dsp:spPr>
        <a:xfrm>
          <a:off x="0" y="3496320"/>
          <a:ext cx="5181600" cy="831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56EA8-8BE5-45EE-B5E5-7C0E0D08BF9C}">
      <dsp:nvSpPr>
        <dsp:cNvPr id="0" name=""/>
        <dsp:cNvSpPr/>
      </dsp:nvSpPr>
      <dsp:spPr>
        <a:xfrm>
          <a:off x="259080" y="3009240"/>
          <a:ext cx="3627120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097" tIns="0" rIns="13709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i="0" kern="1200" dirty="0" smtClean="0">
              <a:hlinkClick xmlns:r="http://schemas.openxmlformats.org/officeDocument/2006/relationships" r:id="rId1"/>
            </a:rPr>
            <a:t>Challenges remain</a:t>
          </a:r>
          <a:r>
            <a:rPr lang="en-GB" sz="1100" b="0" i="0" kern="1200" dirty="0" smtClean="0"/>
            <a:t>, including making the internal business case for it, updating antiquated public policies to promote circular strategies and educating consumers about the merits.</a:t>
          </a:r>
          <a:endParaRPr lang="en-GB" sz="1100" kern="1200" dirty="0"/>
        </a:p>
      </dsp:txBody>
      <dsp:txXfrm>
        <a:off x="306635" y="3056795"/>
        <a:ext cx="35320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4B4706-79B5-4BE8-BAC7-E81B54B6902D}">
      <dsp:nvSpPr>
        <dsp:cNvPr id="0" name=""/>
        <dsp:cNvSpPr/>
      </dsp:nvSpPr>
      <dsp:spPr>
        <a:xfrm>
          <a:off x="2755673" y="0"/>
          <a:ext cx="3035526" cy="15209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Any electronic product that is transitioning from one use to the next, such as</a:t>
          </a:r>
          <a:r>
            <a:rPr lang="en-US" sz="1200" kern="1200" baseline="0" dirty="0" smtClean="0">
              <a:solidFill>
                <a:schemeClr val="bg2"/>
              </a:solidFill>
            </a:rPr>
            <a:t>:</a:t>
          </a:r>
          <a:endParaRPr lang="en-GB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New in box equipment that an OEM never sold as new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solidFill>
                <a:schemeClr val="bg2"/>
              </a:solidFill>
            </a:rPr>
            <a:t>Resalable used equipment even if it requires repair or refurbishment to make it suitable for resale </a:t>
          </a:r>
          <a:endParaRPr lang="en-US" sz="1200" kern="1200" dirty="0" smtClean="0">
            <a:solidFill>
              <a:schemeClr val="bg2"/>
            </a:solidFill>
          </a:endParaRPr>
        </a:p>
      </dsp:txBody>
      <dsp:txXfrm>
        <a:off x="2791312" y="35639"/>
        <a:ext cx="2964248" cy="1485351"/>
      </dsp:txXfrm>
    </dsp:sp>
    <dsp:sp modelId="{BB3010C9-CF22-4DC6-8FD6-80A3B6216655}">
      <dsp:nvSpPr>
        <dsp:cNvPr id="0" name=""/>
        <dsp:cNvSpPr/>
      </dsp:nvSpPr>
      <dsp:spPr>
        <a:xfrm>
          <a:off x="2819395" y="1523998"/>
          <a:ext cx="2890920" cy="65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E-MATERIAL</a:t>
          </a:r>
          <a:endParaRPr lang="en-GB" sz="2800" kern="1200" dirty="0"/>
        </a:p>
      </dsp:txBody>
      <dsp:txXfrm>
        <a:off x="2819395" y="1523998"/>
        <a:ext cx="2035859" cy="654025"/>
      </dsp:txXfrm>
    </dsp:sp>
    <dsp:sp modelId="{E4B88FF2-4774-4663-BCF5-B16A695A14B1}">
      <dsp:nvSpPr>
        <dsp:cNvPr id="0" name=""/>
        <dsp:cNvSpPr/>
      </dsp:nvSpPr>
      <dsp:spPr>
        <a:xfrm>
          <a:off x="4997180" y="1627890"/>
          <a:ext cx="713143" cy="71314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32440-2B09-4F99-9F3C-F7DF2EEC7746}">
      <dsp:nvSpPr>
        <dsp:cNvPr id="0" name=""/>
        <dsp:cNvSpPr/>
      </dsp:nvSpPr>
      <dsp:spPr>
        <a:xfrm>
          <a:off x="2677819" y="2438400"/>
          <a:ext cx="3113380" cy="119896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Generally implies material that</a:t>
          </a:r>
          <a:r>
            <a:rPr lang="en-US" sz="1200" kern="1200" baseline="0" dirty="0" smtClean="0">
              <a:solidFill>
                <a:schemeClr val="bg2"/>
              </a:solidFill>
            </a:rPr>
            <a:t> is:</a:t>
          </a:r>
          <a:endParaRPr lang="en-GB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smtClean="0">
              <a:solidFill>
                <a:schemeClr val="bg2"/>
              </a:solidFill>
            </a:rPr>
            <a:t>Beyond Economic Repair (BER) or End Of Life (EOL)</a:t>
          </a:r>
          <a:endParaRPr lang="en-US" sz="1200" kern="1200" dirty="0" smtClean="0">
            <a:solidFill>
              <a:schemeClr val="bg2"/>
            </a:solidFill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chemeClr val="bg2"/>
              </a:solidFill>
            </a:rPr>
            <a:t>Destined for lower-value recycling/metals recovery</a:t>
          </a:r>
          <a:endParaRPr lang="en-US" sz="1200" kern="1200" dirty="0">
            <a:solidFill>
              <a:schemeClr val="bg2"/>
            </a:solidFill>
          </a:endParaRPr>
        </a:p>
      </dsp:txBody>
      <dsp:txXfrm>
        <a:off x="2705912" y="2466493"/>
        <a:ext cx="3057194" cy="1170873"/>
      </dsp:txXfrm>
    </dsp:sp>
    <dsp:sp modelId="{82014BAC-A506-48D9-9E42-135387C31CD9}">
      <dsp:nvSpPr>
        <dsp:cNvPr id="0" name=""/>
        <dsp:cNvSpPr/>
      </dsp:nvSpPr>
      <dsp:spPr>
        <a:xfrm>
          <a:off x="2676522" y="3543306"/>
          <a:ext cx="3109305" cy="65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E-WASTE</a:t>
          </a:r>
          <a:endParaRPr lang="en-GB" sz="2800" kern="1200" dirty="0"/>
        </a:p>
      </dsp:txBody>
      <dsp:txXfrm>
        <a:off x="2676522" y="3543306"/>
        <a:ext cx="2189651" cy="654025"/>
      </dsp:txXfrm>
    </dsp:sp>
    <dsp:sp modelId="{018C02F1-7E7B-48D5-AD52-75B7DB6C52E0}">
      <dsp:nvSpPr>
        <dsp:cNvPr id="0" name=""/>
        <dsp:cNvSpPr/>
      </dsp:nvSpPr>
      <dsp:spPr>
        <a:xfrm>
          <a:off x="4882685" y="3543309"/>
          <a:ext cx="713143" cy="71314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1DA62-F59B-4EB6-8F67-083F493FDA5E}">
      <dsp:nvSpPr>
        <dsp:cNvPr id="0" name=""/>
        <dsp:cNvSpPr/>
      </dsp:nvSpPr>
      <dsp:spPr>
        <a:xfrm>
          <a:off x="-4840959" y="-741901"/>
          <a:ext cx="5765787" cy="5765787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0B228-A5A4-4939-8A0E-A45BAE3BBEFB}">
      <dsp:nvSpPr>
        <dsp:cNvPr id="0" name=""/>
        <dsp:cNvSpPr/>
      </dsp:nvSpPr>
      <dsp:spPr>
        <a:xfrm>
          <a:off x="594801" y="428198"/>
          <a:ext cx="3747972" cy="856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765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LEGAL COMPLIANCE(RISK)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801" y="428198"/>
        <a:ext cx="3747972" cy="856397"/>
      </dsp:txXfrm>
    </dsp:sp>
    <dsp:sp modelId="{918D713A-F007-4415-BE67-5E6A8C5A6384}">
      <dsp:nvSpPr>
        <dsp:cNvPr id="0" name=""/>
        <dsp:cNvSpPr/>
      </dsp:nvSpPr>
      <dsp:spPr>
        <a:xfrm>
          <a:off x="59553" y="321148"/>
          <a:ext cx="1070496" cy="1070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DBADCA-033F-4825-8D02-EC16DE3E73DB}">
      <dsp:nvSpPr>
        <dsp:cNvPr id="0" name=""/>
        <dsp:cNvSpPr/>
      </dsp:nvSpPr>
      <dsp:spPr>
        <a:xfrm>
          <a:off x="906101" y="1712794"/>
          <a:ext cx="3436671" cy="856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765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ENVIRONMENTAL IMPACT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6101" y="1712794"/>
        <a:ext cx="3436671" cy="856397"/>
      </dsp:txXfrm>
    </dsp:sp>
    <dsp:sp modelId="{3BF1C1F9-A71D-4A30-8B21-92BD57FC1163}">
      <dsp:nvSpPr>
        <dsp:cNvPr id="0" name=""/>
        <dsp:cNvSpPr/>
      </dsp:nvSpPr>
      <dsp:spPr>
        <a:xfrm>
          <a:off x="370853" y="1605744"/>
          <a:ext cx="1070496" cy="1070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C4902-97E7-49C2-AD2C-87355370E4E2}">
      <dsp:nvSpPr>
        <dsp:cNvPr id="0" name=""/>
        <dsp:cNvSpPr/>
      </dsp:nvSpPr>
      <dsp:spPr>
        <a:xfrm>
          <a:off x="594801" y="2997389"/>
          <a:ext cx="3747972" cy="856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9765" tIns="68580" rIns="68580" bIns="6858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SUSTAINABILITY</a:t>
          </a:r>
          <a:endParaRPr lang="en-US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4801" y="2997389"/>
        <a:ext cx="3747972" cy="856397"/>
      </dsp:txXfrm>
    </dsp:sp>
    <dsp:sp modelId="{CD3F35BF-DD99-4549-AF8D-BDFF22DCE859}">
      <dsp:nvSpPr>
        <dsp:cNvPr id="0" name=""/>
        <dsp:cNvSpPr/>
      </dsp:nvSpPr>
      <dsp:spPr>
        <a:xfrm>
          <a:off x="59553" y="2890339"/>
          <a:ext cx="1070496" cy="1070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B6DD44D-CB94-A647-B609-38653EA315A9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6C83ADD-0529-0041-B5EC-C80695957B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1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6088B90-4E93-2A49-94F5-12EE0EF690A8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9554EB1-4333-3248-8167-A46230C42A2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4EB1-4333-3248-8167-A46230C42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8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side: $1.92 per phone; right size: ~$200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54EB1-4333-3248-8167-A46230C42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4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1" t="50133" r="13166" b="6690"/>
          <a:stretch/>
        </p:blipFill>
        <p:spPr>
          <a:xfrm>
            <a:off x="-11166" y="7760"/>
            <a:ext cx="9158942" cy="4708158"/>
          </a:xfrm>
          <a:prstGeom prst="rect">
            <a:avLst/>
          </a:prstGeom>
        </p:spPr>
      </p:pic>
      <p:pic>
        <p:nvPicPr>
          <p:cNvPr id="2" name="Picture 1" descr="belmont_glob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979" b="15737"/>
          <a:stretch/>
        </p:blipFill>
        <p:spPr>
          <a:xfrm>
            <a:off x="-11166" y="7760"/>
            <a:ext cx="5726166" cy="47081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166" y="4671622"/>
            <a:ext cx="9170108" cy="1289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5489223"/>
            <a:ext cx="5966444" cy="52211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6304108"/>
            <a:ext cx="3938031" cy="3857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date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39738" y="4867098"/>
            <a:ext cx="7617444" cy="73501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5943600"/>
            <a:ext cx="2025117" cy="7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600"/>
              </a:spcBef>
              <a:defRPr>
                <a:solidFill>
                  <a:schemeClr val="bg2"/>
                </a:solidFill>
              </a:defRPr>
            </a:lvl1pPr>
            <a:lvl2pPr marL="685800" indent="-228600">
              <a:spcBef>
                <a:spcPts val="400"/>
              </a:spcBef>
              <a:defRPr>
                <a:solidFill>
                  <a:schemeClr val="bg2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bg2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bg2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30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5425" indent="-225425"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5425" indent="-225425"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82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25425" indent="-225425"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86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64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-1"/>
            <a:ext cx="915894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1" t="33171" r="13166" b="3936"/>
          <a:stretch/>
        </p:blipFill>
        <p:spPr>
          <a:xfrm>
            <a:off x="1" y="0"/>
            <a:ext cx="9158942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773706" y="3429000"/>
            <a:ext cx="5388400" cy="1415269"/>
          </a:xfrm>
          <a:custGeom>
            <a:avLst/>
            <a:gdLst>
              <a:gd name="connsiteX0" fmla="*/ 0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0 w 5388400"/>
              <a:gd name="connsiteY4" fmla="*/ 0 h 1415269"/>
              <a:gd name="connsiteX0" fmla="*/ 920079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920079 w 5388400"/>
              <a:gd name="connsiteY4" fmla="*/ 0 h 1415269"/>
              <a:gd name="connsiteX0" fmla="*/ 443000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443000 w 5388400"/>
              <a:gd name="connsiteY4" fmla="*/ 0 h 141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400" h="1415269">
                <a:moveTo>
                  <a:pt x="443000" y="0"/>
                </a:moveTo>
                <a:lnTo>
                  <a:pt x="5388400" y="0"/>
                </a:lnTo>
                <a:lnTo>
                  <a:pt x="5388400" y="1415269"/>
                </a:lnTo>
                <a:lnTo>
                  <a:pt x="0" y="1415269"/>
                </a:lnTo>
                <a:lnTo>
                  <a:pt x="4430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40694" y="3429000"/>
            <a:ext cx="4721412" cy="1415269"/>
          </a:xfrm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21" y="6217920"/>
            <a:ext cx="1548179" cy="555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8" t="1466" r="9992" b="86758"/>
          <a:stretch/>
        </p:blipFill>
        <p:spPr>
          <a:xfrm>
            <a:off x="-14942" y="11288"/>
            <a:ext cx="9158942" cy="12841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284112"/>
            <a:ext cx="9144000" cy="45719"/>
          </a:xfrm>
          <a:prstGeom prst="rect">
            <a:avLst/>
          </a:prstGeom>
          <a:solidFill>
            <a:srgbClr val="0A6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207"/>
            <a:ext cx="8229600" cy="105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277738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pPr lvl="0"/>
            <a:fld id="{69CA7B6E-E79C-4D10-AA82-1FB5CB7785D8}" type="slidenum">
              <a:rPr lang="en-US" sz="800" b="1" smtClean="0">
                <a:solidFill>
                  <a:schemeClr val="bg2"/>
                </a:solidFill>
                <a:latin typeface="Trebuchet MS"/>
                <a:cs typeface="Trebuchet MS"/>
              </a:rPr>
              <a:pPr lvl="0"/>
              <a:t>‹Nº›</a:t>
            </a:fld>
            <a:endParaRPr lang="en-US" sz="800" b="1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282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3200" kern="1200">
          <a:solidFill>
            <a:schemeClr val="bg2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Trebuchet MS" panose="020B0603020202020204" pitchFamily="34" charset="0"/>
        <a:buChar char="-"/>
        <a:defRPr sz="2800" kern="1200">
          <a:solidFill>
            <a:schemeClr val="bg2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Courier New"/>
        <a:buChar char="o"/>
        <a:defRPr sz="2400" kern="1200">
          <a:solidFill>
            <a:schemeClr val="bg2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/>
        <a:buChar char="•"/>
        <a:defRPr sz="2000" kern="1200">
          <a:solidFill>
            <a:schemeClr val="bg2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Courier New"/>
        <a:buChar char="o"/>
        <a:defRPr sz="2000" kern="1200">
          <a:solidFill>
            <a:schemeClr val="bg2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slide" Target="slide12.xml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9.jpe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elmontColombia" TargetMode="External"/><Relationship Id="rId3" Type="http://schemas.openxmlformats.org/officeDocument/2006/relationships/hyperlink" Target="http://www.belmont-trading.com/mx.aspx" TargetMode="External"/><Relationship Id="rId7" Type="http://schemas.openxmlformats.org/officeDocument/2006/relationships/hyperlink" Target="https://twitter.com/BelmontEspanol" TargetMode="External"/><Relationship Id="rId2" Type="http://schemas.openxmlformats.org/officeDocument/2006/relationships/hyperlink" Target="http://www.belmont-trading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BelmontTrading" TargetMode="External"/><Relationship Id="rId11" Type="http://schemas.openxmlformats.org/officeDocument/2006/relationships/image" Target="../media/image34.jpg"/><Relationship Id="rId5" Type="http://schemas.openxmlformats.org/officeDocument/2006/relationships/hyperlink" Target="http://www.belmont-trading.com/br.aspx" TargetMode="External"/><Relationship Id="rId10" Type="http://schemas.openxmlformats.org/officeDocument/2006/relationships/hyperlink" Target="https://www.youtube.com/user/BelmontTrading" TargetMode="External"/><Relationship Id="rId4" Type="http://schemas.openxmlformats.org/officeDocument/2006/relationships/hyperlink" Target="http://www.belmont-trading.com/co.aspx" TargetMode="External"/><Relationship Id="rId9" Type="http://schemas.openxmlformats.org/officeDocument/2006/relationships/hyperlink" Target="https://www.linkedin.com/company/belmont-trad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3.xml"/><Relationship Id="rId11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microsoft.com/office/2007/relationships/diagramDrawing" Target="../diagrams/drawing3.xml"/><Relationship Id="rId4" Type="http://schemas.openxmlformats.org/officeDocument/2006/relationships/image" Target="../media/image12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7960" y="5372100"/>
            <a:ext cx="8428839" cy="533400"/>
          </a:xfrm>
        </p:spPr>
        <p:txBody>
          <a:bodyPr/>
          <a:lstStyle/>
          <a:p>
            <a:r>
              <a:rPr lang="en-US" sz="1800" dirty="0" smtClean="0"/>
              <a:t>Life </a:t>
            </a:r>
            <a:r>
              <a:rPr lang="en-US" sz="1800" dirty="0"/>
              <a:t>cycle extension an opportunity to all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4800" y="6192702"/>
            <a:ext cx="3938031" cy="385763"/>
          </a:xfrm>
        </p:spPr>
        <p:txBody>
          <a:bodyPr/>
          <a:lstStyle/>
          <a:p>
            <a:r>
              <a:rPr lang="en-US" dirty="0" smtClean="0"/>
              <a:t>March  2017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4868581"/>
            <a:ext cx="7617444" cy="735013"/>
          </a:xfrm>
        </p:spPr>
        <p:txBody>
          <a:bodyPr/>
          <a:lstStyle/>
          <a:p>
            <a:r>
              <a:rPr lang="en-US" sz="2400" dirty="0" smtClean="0"/>
              <a:t>CIRCULAR ECONOMY</a:t>
            </a:r>
            <a:endParaRPr lang="en-US" sz="2400" dirty="0"/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>
            <a:off x="257961" y="5811702"/>
            <a:ext cx="6934200" cy="381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2400" kern="1200">
                <a:solidFill>
                  <a:schemeClr val="accent1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rebuchet MS" panose="020B0603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A6288"/>
                </a:solidFill>
              </a:rPr>
              <a:t>Laura Reyes</a:t>
            </a:r>
            <a:endParaRPr lang="en-US" sz="1600" dirty="0">
              <a:solidFill>
                <a:srgbClr val="0A6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Latin American Mobile Device Trade-In Program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28600" y="1371600"/>
          <a:ext cx="4191000" cy="188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347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solidFill>
                            <a:schemeClr val="bg2"/>
                          </a:solidFill>
                        </a:rPr>
                        <a:t>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373">
                <a:tc>
                  <a:txBody>
                    <a:bodyPr/>
                    <a:lstStyle/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Leading</a:t>
                      </a: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 LATAM mobile network operator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Diversified service portfolio includes mobile phones, cable TV, broadband, mobile payments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Operates online eCommerce site and a network of retail stores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724400" y="3307080"/>
          <a:ext cx="4191000" cy="1645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1611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Integrated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1869">
                <a:tc>
                  <a:txBody>
                    <a:bodyPr/>
                    <a:lstStyle/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Belmont partnered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with client and in-store processor to develop end-to-end trade-in program</a:t>
                      </a:r>
                    </a:p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Belmont manages all out-of-store logistics, leveraging Colombia facility for device collection &amp; processing, Dubai and Hong Kong facilities for international remarketing, U.S. facility for recycling devices that can’t be remarketed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24400" y="1371600"/>
          <a:ext cx="4191000" cy="16739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2347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Client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737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Sought partner to run online and in-store mobile device trade-in program and provide: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Maximum recovery value by selling phones in optimal markets (domestic or international)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Maximum velocity of cash conversion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Minimum environmental impact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Compliance with strict Colombian regulations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28" y="3390154"/>
            <a:ext cx="4173071" cy="278204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724400" y="5181600"/>
          <a:ext cx="4191000" cy="9431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5587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Business Value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813">
                <a:tc>
                  <a:txBody>
                    <a:bodyPr/>
                    <a:lstStyle/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Turn-key solution for mobile carrier</a:t>
                      </a:r>
                    </a:p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Client’s end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customers who trade in consume significantly more services and data than non-participating customers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Belmont Trading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5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Belmont’s global processing and remarketing capacity and capabilities are extensive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9865"/>
            <a:ext cx="7367954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b="1" i="1" dirty="0">
                <a:solidFill>
                  <a:schemeClr val="bg2">
                    <a:lumMod val="75000"/>
                  </a:schemeClr>
                </a:solidFill>
              </a:rPr>
              <a:t>With headquarters just outside of Chicago, IL and 10 facilities on 4 continents around the globe, Belmont Trading Company is a global leader in providing asset management and value recovery services for used electronic equipment</a:t>
            </a:r>
          </a:p>
        </p:txBody>
      </p:sp>
      <p:pic>
        <p:nvPicPr>
          <p:cNvPr id="15" name="Picture 8" descr="http://www.belmont-trading.com/CMSPages/GetFile.aspx?guid=cdc50866-79a1-44aa-8b69-6c4246f3cac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65234" y="5609496"/>
            <a:ext cx="983519" cy="6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www.belmont-trading.com/CMSPages/GetFile.aspx?guid=b07fd1d2-9e59-4485-90c7-b1a7d6d2b54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862" y="3429003"/>
            <a:ext cx="1055077" cy="6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onderopolis.org/wp-content/uploads/2011/06/American-Flag_shutterstock_520447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08" y="2725619"/>
            <a:ext cx="1055077" cy="7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vidkiyokawa.com/blog/wp-content/uploads/2009/07/mexico-flag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723" y="3569680"/>
            <a:ext cx="1055077" cy="7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RDeZ1SrnBvquqdLBWfjp0SEwg2aei9aFTZcyQK4oD-p7kBpV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693" y="5624633"/>
            <a:ext cx="1085222" cy="6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t/colombia-national-flag-flagpole-blue-sky-background-39861406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5187462"/>
            <a:ext cx="1055077" cy="6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-blogger-opensocial.googleusercontent.com/gadgets/proxy?url=http%3A%2F%2Fimage.almanar.com.lb%2Fenglish%2Fedimg%2F2014%2FMiddleEast%2FUAE%2FUAE.jpg&amp;container=blogger&amp;gadget=a&amp;rewriteMime=image%2F*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5"/>
          <a:stretch/>
        </p:blipFill>
        <p:spPr bwMode="auto">
          <a:xfrm>
            <a:off x="6893169" y="4291946"/>
            <a:ext cx="1055077" cy="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ubofmozambique.com/solutions1/sectionnews/data/business/Mhje_czech_photo_jpg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877" y="2725615"/>
            <a:ext cx="1055077" cy="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dailybackgrounds.com/wp-content/uploads/2014/12/british-flag-waving-in-sky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95754" y="4420388"/>
            <a:ext cx="1055077" cy="5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vercrete.com/news/photos/Hong%20Kong%20Fla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23" y="5229665"/>
            <a:ext cx="1055077" cy="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058012" y="4033911"/>
          <a:ext cx="3061434" cy="1405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04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0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85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Mobile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Devices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Network</a:t>
                      </a:r>
                      <a:r>
                        <a:rPr lang="en-US" sz="1100" baseline="0" dirty="0" smtClean="0">
                          <a:solidFill>
                            <a:schemeClr val="accent1"/>
                          </a:solidFill>
                        </a:rPr>
                        <a:t> Telecom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Computing Equipment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1,000,000+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Units/Mo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14,000+ Plug-in Units/Mo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200,000+ Units/</a:t>
                      </a:r>
                      <a:r>
                        <a:rPr lang="en-US" sz="1000" baseline="0" dirty="0" smtClean="0"/>
                        <a:t>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85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200+ Metric Tons/Mo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400+ Metric Tons/Mo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350+ Metric</a:t>
                      </a:r>
                      <a:r>
                        <a:rPr lang="en-US" sz="1000" baseline="0" dirty="0" smtClean="0"/>
                        <a:t> Tons/Mo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pic>
        <p:nvPicPr>
          <p:cNvPr id="32" name="Picture 31" descr="belmont_custom_icons_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5"/>
          <a:stretch/>
        </p:blipFill>
        <p:spPr>
          <a:xfrm>
            <a:off x="4342355" y="3558631"/>
            <a:ext cx="510999" cy="506437"/>
          </a:xfrm>
          <a:prstGeom prst="rect">
            <a:avLst/>
          </a:prstGeom>
        </p:spPr>
      </p:pic>
      <p:pic>
        <p:nvPicPr>
          <p:cNvPr id="33" name="Picture 32" descr="belmont_custom_icons_final.p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1" y="3558631"/>
            <a:ext cx="626821" cy="506437"/>
          </a:xfrm>
          <a:prstGeom prst="rect">
            <a:avLst/>
          </a:prstGeom>
        </p:spPr>
      </p:pic>
      <p:pic>
        <p:nvPicPr>
          <p:cNvPr id="34" name="Picture 33" descr="belmont_custom_icons_final.pn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46" y="3558631"/>
            <a:ext cx="374843" cy="5064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99792" y="3217985"/>
            <a:ext cx="254428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477" b="1" dirty="0">
                <a:solidFill>
                  <a:schemeClr val="tx2"/>
                </a:solidFill>
              </a:rPr>
              <a:t>Global Processing Capacity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6148" y="4954963"/>
            <a:ext cx="383438" cy="51385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Value Recovery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6148" y="4455254"/>
            <a:ext cx="383438" cy="591531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Asset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6" y="2303585"/>
            <a:ext cx="2391508" cy="8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Belmont’s network in LATAM allows us to cover more than 80% of the eMaterials market</a:t>
            </a:r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48" r="15648"/>
          <a:stretch>
            <a:fillRect/>
          </a:stretch>
        </p:blipFill>
        <p:spPr>
          <a:xfrm>
            <a:off x="609600" y="1437665"/>
            <a:ext cx="5867400" cy="533763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22176"/>
              </p:ext>
            </p:extLst>
          </p:nvPr>
        </p:nvGraphicFramePr>
        <p:xfrm>
          <a:off x="6400800" y="1397000"/>
          <a:ext cx="2438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Belmont Facilities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Colombia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4064"/>
              </p:ext>
            </p:extLst>
          </p:nvPr>
        </p:nvGraphicFramePr>
        <p:xfrm>
          <a:off x="6400800" y="3088640"/>
          <a:ext cx="2438400" cy="206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Belmont Partner Network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Chile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Ecuador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Peru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Venezuela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3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447800"/>
            <a:ext cx="4876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Laura Reyes</a:t>
            </a:r>
            <a:endParaRPr lang="en-US" sz="1600" dirty="0"/>
          </a:p>
          <a:p>
            <a:r>
              <a:rPr lang="en-US" sz="1600" dirty="0"/>
              <a:t>Business Development </a:t>
            </a:r>
            <a:r>
              <a:rPr lang="en-US" sz="1600" dirty="0" smtClean="0"/>
              <a:t>Manager - Colombia</a:t>
            </a:r>
            <a:endParaRPr lang="en-US" sz="1600" dirty="0"/>
          </a:p>
          <a:p>
            <a:r>
              <a:rPr lang="en-US" sz="1600" dirty="0" smtClean="0"/>
              <a:t>laurar@belmont-trading.com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Belmont Trading Co., </a:t>
            </a:r>
            <a:r>
              <a:rPr lang="en-US" sz="1600" dirty="0" smtClean="0"/>
              <a:t>Inc.</a:t>
            </a:r>
          </a:p>
          <a:p>
            <a:r>
              <a:rPr lang="en-US" sz="1600" dirty="0" smtClean="0"/>
              <a:t>ISO </a:t>
            </a:r>
            <a:r>
              <a:rPr lang="en-US" sz="1600" dirty="0"/>
              <a:t>9001, ISO 14001, OHSAS 18001, Responsible Recycling© (R2)</a:t>
            </a:r>
          </a:p>
          <a:p>
            <a:r>
              <a:rPr lang="en-US" sz="1600" dirty="0"/>
              <a:t>900 Corporate Grove Drive, Buffalo Grove, Illinois 60089  USA</a:t>
            </a:r>
          </a:p>
          <a:p>
            <a:r>
              <a:rPr lang="en-US" sz="1600" dirty="0" smtClean="0">
                <a:hlinkClick r:id="rId2"/>
              </a:rPr>
              <a:t>www.belmont-trading.com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www.belmont-trading.com/mx.aspx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www.belmont-trading.com/co.aspx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www.belmont-trading.com/br.aspx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6"/>
              </a:rPr>
              <a:t>@</a:t>
            </a:r>
            <a:r>
              <a:rPr lang="en-US" sz="1600" dirty="0">
                <a:hlinkClick r:id="rId6"/>
              </a:rPr>
              <a:t>B</a:t>
            </a:r>
            <a:r>
              <a:rPr lang="en-US" sz="1600" dirty="0" smtClean="0">
                <a:hlinkClick r:id="rId6"/>
              </a:rPr>
              <a:t>elmontTrading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@</a:t>
            </a:r>
            <a:r>
              <a:rPr lang="en-US" sz="1600" dirty="0" err="1" smtClean="0">
                <a:hlinkClick r:id="rId7"/>
              </a:rPr>
              <a:t>BelmontEspanol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@</a:t>
            </a:r>
            <a:r>
              <a:rPr lang="en-US" sz="1600" dirty="0" err="1" smtClean="0">
                <a:hlinkClick r:id="rId8"/>
              </a:rPr>
              <a:t>BelmontColombia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www.linkedin.com/company/belmont-trading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www.youtube.com/user/BelmontTrading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6" name="AutoShape 2" descr="blob:https://web.whatsapp.com/d25c713d-b66e-45b2-a143-6b66b19ad9f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208442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does Circular Economy mean?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Who have we applied the theory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the results are… in practice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Challenges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opportunities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Success Story: Mobile Carrier Buy-Back Program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About Belmont Trading Company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www.constructionmanagermagazine.com/client_media/imagecontent/xUKCGCircularEconomy620px.jpg.pagespeed.ic.wDw5YQUvA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://www.constructionmanagermagazine.com/client_media/imagecontent/xUKCGCircularEconomy620px.jpg.pagespeed.ic.wDw5YQUvAR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13" y="2111016"/>
            <a:ext cx="5044687" cy="3783515"/>
          </a:xfrm>
          <a:prstGeom prst="rect">
            <a:avLst/>
          </a:prstGeom>
        </p:spPr>
      </p:pic>
      <p:pic>
        <p:nvPicPr>
          <p:cNvPr id="7" name="Picture 2" descr="http://www.2015shareholdersguide.iberdrola.com/img/iconDiner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07" y="1752600"/>
            <a:ext cx="914400" cy="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dn.sweettgroup.com/wp-content/uploads/2014/06/environmental-icon-websit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8707" y="2638463"/>
            <a:ext cx="9144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thosenergygroup.com/PublishingImages/operations-maintenance/operations-maintinence-ic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8707" y="390325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base2s.com/wp-content/uploads/2014/06/lo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707" y="5068914"/>
            <a:ext cx="914400" cy="8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69781" y="1905000"/>
            <a:ext cx="178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Maximizing Economic Value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140341" y="2819400"/>
            <a:ext cx="178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Pursuing Sustainability Goals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140341" y="4114800"/>
            <a:ext cx="178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Complying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ith Regulations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169781" y="5206425"/>
            <a:ext cx="178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Protecting Private Data</a:t>
            </a:r>
          </a:p>
        </p:txBody>
      </p:sp>
      <p:sp>
        <p:nvSpPr>
          <p:cNvPr id="15" name="Isosceles Triangle 5"/>
          <p:cNvSpPr/>
          <p:nvPr/>
        </p:nvSpPr>
        <p:spPr>
          <a:xfrm rot="5400000">
            <a:off x="1772079" y="3631913"/>
            <a:ext cx="3917233" cy="3110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0207"/>
            <a:ext cx="8229600" cy="1055193"/>
          </a:xfrm>
        </p:spPr>
        <p:txBody>
          <a:bodyPr/>
          <a:lstStyle/>
          <a:p>
            <a:r>
              <a:rPr lang="en-US" dirty="0" smtClean="0"/>
              <a:t>Circular Economy – A definition: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…. Some concepts</a:t>
            </a:r>
            <a:endParaRPr lang="en-GB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47072418"/>
              </p:ext>
            </p:extLst>
          </p:nvPr>
        </p:nvGraphicFramePr>
        <p:xfrm>
          <a:off x="152400" y="1752600"/>
          <a:ext cx="5181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54279948"/>
              </p:ext>
            </p:extLst>
          </p:nvPr>
        </p:nvGraphicFramePr>
        <p:xfrm>
          <a:off x="3200400" y="1752600"/>
          <a:ext cx="5791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1259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have we apply the concept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 rot="16200000">
            <a:off x="3214904" y="3293160"/>
            <a:ext cx="2209800" cy="920651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3781" y="526855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Lower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Recovery Value 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166116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Higher Recovery</a:t>
            </a:r>
          </a:p>
          <a:p>
            <a:pPr algn="ctr">
              <a:buClr>
                <a:srgbClr val="0070C0"/>
              </a:buClr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Value</a:t>
            </a:r>
            <a:endParaRPr lang="en-US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689" y="4843341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Scrapping &amp;  Recycling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9359" y="3391153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Component Harvest &amp; Resale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0" y="1922550"/>
            <a:ext cx="18288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Remarketing Whole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352" y="3212997"/>
            <a:ext cx="2047525" cy="1014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99" y="1621692"/>
            <a:ext cx="2004907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08728" y="4543289"/>
            <a:ext cx="2057400" cy="1371600"/>
          </a:xfrm>
          <a:prstGeom prst="rect">
            <a:avLst/>
          </a:prstGeom>
        </p:spPr>
      </p:pic>
      <p:graphicFrame>
        <p:nvGraphicFramePr>
          <p:cNvPr id="1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306631"/>
              </p:ext>
            </p:extLst>
          </p:nvPr>
        </p:nvGraphicFramePr>
        <p:xfrm>
          <a:off x="4780130" y="1574141"/>
          <a:ext cx="4401403" cy="428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Picture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32" y="2103620"/>
            <a:ext cx="707077" cy="707077"/>
          </a:xfrm>
          <a:prstGeom prst="rect">
            <a:avLst/>
          </a:prstGeom>
        </p:spPr>
      </p:pic>
      <p:sp>
        <p:nvSpPr>
          <p:cNvPr id="17" name="18 Menos"/>
          <p:cNvSpPr/>
          <p:nvPr/>
        </p:nvSpPr>
        <p:spPr>
          <a:xfrm>
            <a:off x="5261721" y="3483274"/>
            <a:ext cx="824677" cy="514350"/>
          </a:xfrm>
          <a:prstGeom prst="mathMin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20 Más"/>
          <p:cNvSpPr/>
          <p:nvPr/>
        </p:nvSpPr>
        <p:spPr>
          <a:xfrm>
            <a:off x="5020734" y="4683057"/>
            <a:ext cx="745177" cy="657225"/>
          </a:xfrm>
          <a:prstGeom prst="mathPlu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9491" y="0"/>
            <a:ext cx="8229600" cy="1055193"/>
          </a:xfrm>
        </p:spPr>
        <p:txBody>
          <a:bodyPr/>
          <a:lstStyle/>
          <a:p>
            <a:r>
              <a:rPr lang="en-GB" dirty="0" smtClean="0"/>
              <a:t>MANAGEMENT RESULTS: E-WASTE &amp; E-MATERIAL</a:t>
            </a:r>
            <a:endParaRPr lang="en-GB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1600"/>
            <a:ext cx="6096000" cy="2667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533446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LATAM Regulatory Environment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5532120" y="4724400"/>
            <a:ext cx="3383280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400" dirty="0" smtClean="0"/>
              <a:t>Key: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5532120" y="5071646"/>
            <a:ext cx="3383280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Formal National Regulations in Place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532120" y="5418892"/>
            <a:ext cx="338328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No Formal National Regulations in Place</a:t>
            </a:r>
          </a:p>
        </p:txBody>
      </p:sp>
      <p:pic>
        <p:nvPicPr>
          <p:cNvPr id="217" name="Picture 2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66568"/>
            <a:ext cx="4614920" cy="5430763"/>
          </a:xfrm>
          <a:prstGeom prst="rect">
            <a:avLst/>
          </a:prstGeom>
        </p:spPr>
      </p:pic>
      <p:sp>
        <p:nvSpPr>
          <p:cNvPr id="218" name="TextBox 217"/>
          <p:cNvSpPr txBox="1"/>
          <p:nvPr/>
        </p:nvSpPr>
        <p:spPr>
          <a:xfrm>
            <a:off x="5532120" y="5788223"/>
            <a:ext cx="3383280" cy="307777"/>
          </a:xfrm>
          <a:prstGeom prst="rect">
            <a:avLst/>
          </a:prstGeom>
          <a:pattFill prst="ltUpDiag">
            <a:fgClr>
              <a:schemeClr val="bg2"/>
            </a:fgClr>
            <a:bgClr>
              <a:schemeClr val="bg1"/>
            </a:bgClr>
          </a:pattFill>
        </p:spPr>
        <p:txBody>
          <a:bodyPr wrap="non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400" b="1" dirty="0" smtClean="0"/>
              <a:t>Top 10 eWaste Generator</a:t>
            </a:r>
          </a:p>
        </p:txBody>
      </p:sp>
      <p:graphicFrame>
        <p:nvGraphicFramePr>
          <p:cNvPr id="220" name="Table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33214"/>
              </p:ext>
            </p:extLst>
          </p:nvPr>
        </p:nvGraphicFramePr>
        <p:xfrm>
          <a:off x="5532120" y="1397000"/>
          <a:ext cx="3383280" cy="2001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3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Commentary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73038" marR="0" lvl="0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Of the top 10 eWaste producing countries, 7 currently have regulations in place</a:t>
                      </a:r>
                    </a:p>
                    <a:p>
                      <a:pPr marL="173038" marR="0" lvl="0" indent="-1730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Since only 5 countries had regulations in 2014, this represents positive progress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87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Communication, Logistics, Standards Adoption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70677"/>
              </p:ext>
            </p:extLst>
          </p:nvPr>
        </p:nvGraphicFramePr>
        <p:xfrm>
          <a:off x="3048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Communication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Educating consumers: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Hazards of eWaste in landfills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Economic value of eMaterials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Availability of recycling/reuse options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74625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Cost of educational campaigns; who pays?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717950"/>
              </p:ext>
            </p:extLst>
          </p:nvPr>
        </p:nvGraphicFramePr>
        <p:xfrm>
          <a:off x="32004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Logistics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Security of  e-material and e-waste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Cost of moving material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Other related legislation (Import declarations Vs WEEE Scheme programs)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Import and export 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Establishing resale channels (B2B and B2C)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08685"/>
              </p:ext>
            </p:extLst>
          </p:nvPr>
        </p:nvGraphicFramePr>
        <p:xfrm>
          <a:off x="60960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Standards Adoption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Common definitions of: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Hazardous waste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Scrap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eWaste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Etc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74625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NGO standards: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R2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eStewards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Challenges into Opportunities: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0" y="1600200"/>
          <a:ext cx="1752600" cy="385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238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Challenge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Regulatory Environment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Processing, Remarketing, Recycling Capacity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Educating Consumers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Logistics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Standards Adoption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163677"/>
              </p:ext>
            </p:extLst>
          </p:nvPr>
        </p:nvGraphicFramePr>
        <p:xfrm>
          <a:off x="3200400" y="1600201"/>
          <a:ext cx="5562600" cy="394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</a:tblGrid>
              <a:tr h="3352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Recommendation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Clear,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consistent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of rules in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the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regulations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–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Harmonised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throught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he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region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415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We encourage the eMaterials processors to fare-trade economy in order to expand local capacity in countries in Latin America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Promote and communicate initiatives of recycling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regular basis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In order to minimize the logistics cost we need to generate volumes to consolidate materials. How are we going to do that?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Work to standards toward adoption on the management of eMaterials to promote responsible recycling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programs.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2115966" y="2075035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2115967" y="2954166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115968" y="3833297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115969" y="4437234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2115970" y="5041171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0814"/>
      </p:ext>
    </p:extLst>
  </p:cSld>
  <p:clrMapOvr>
    <a:masterClrMapping/>
  </p:clrMapOvr>
</p:sld>
</file>

<file path=ppt/theme/theme1.xml><?xml version="1.0" encoding="utf-8"?>
<a:theme xmlns:a="http://schemas.openxmlformats.org/drawingml/2006/main" name="07_15_Belmont_template_v34">
  <a:themeElements>
    <a:clrScheme name="Belmont final">
      <a:dk1>
        <a:srgbClr val="333333"/>
      </a:dk1>
      <a:lt1>
        <a:sysClr val="window" lastClr="FFFFFF"/>
      </a:lt1>
      <a:dk2>
        <a:srgbClr val="0A6288"/>
      </a:dk2>
      <a:lt2>
        <a:srgbClr val="7F7F7F"/>
      </a:lt2>
      <a:accent1>
        <a:srgbClr val="62893D"/>
      </a:accent1>
      <a:accent2>
        <a:srgbClr val="0AC214"/>
      </a:accent2>
      <a:accent3>
        <a:srgbClr val="EE9C00"/>
      </a:accent3>
      <a:accent4>
        <a:srgbClr val="DF0129"/>
      </a:accent4>
      <a:accent5>
        <a:srgbClr val="00A9BD"/>
      </a:accent5>
      <a:accent6>
        <a:srgbClr val="E97117"/>
      </a:accent6>
      <a:hlink>
        <a:srgbClr val="0A6288"/>
      </a:hlink>
      <a:folHlink>
        <a:srgbClr val="00A9BD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Clr>
            <a:srgbClr val="0070C0"/>
          </a:buClr>
          <a:defRPr sz="16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37BD0D-82C6-4A07-BEFC-1E8C05144E89}" vid="{BBA0B78B-591C-4077-97CA-6E2ACEAF6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AE83719FB2141981D8E67B3E30728" ma:contentTypeVersion="1" ma:contentTypeDescription="Create a new document." ma:contentTypeScope="" ma:versionID="6a9e9016f790dd7da19f3d5b3f2dce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21C298-97E0-44EB-BD79-85E636722A72}"/>
</file>

<file path=customXml/itemProps2.xml><?xml version="1.0" encoding="utf-8"?>
<ds:datastoreItem xmlns:ds="http://schemas.openxmlformats.org/officeDocument/2006/customXml" ds:itemID="{B5A11013-1F51-4A87-A91F-5C0F6A3BBC61}"/>
</file>

<file path=customXml/itemProps3.xml><?xml version="1.0" encoding="utf-8"?>
<ds:datastoreItem xmlns:ds="http://schemas.openxmlformats.org/officeDocument/2006/customXml" ds:itemID="{1038BD24-249E-4135-9B54-BF26E428092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5388</TotalTime>
  <Words>836</Words>
  <Application>Microsoft Office PowerPoint</Application>
  <PresentationFormat>Presentación en pantalla (4:3)</PresentationFormat>
  <Paragraphs>146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07_15_Belmont_template_v34</vt:lpstr>
      <vt:lpstr>CIRCULAR ECONOMY</vt:lpstr>
      <vt:lpstr>Agenda</vt:lpstr>
      <vt:lpstr>Circular Economy – A definition:</vt:lpstr>
      <vt:lpstr>…. Some concepts</vt:lpstr>
      <vt:lpstr>How have we apply the concept</vt:lpstr>
      <vt:lpstr>MANAGEMENT RESULTS: E-WASTE &amp; E-MATERIAL</vt:lpstr>
      <vt:lpstr>Challenges: LATAM Regulatory Environment</vt:lpstr>
      <vt:lpstr>Challenges: Communication, Logistics, Standards Adoption</vt:lpstr>
      <vt:lpstr>Turning Challenges into Opportunities: Summary</vt:lpstr>
      <vt:lpstr>Case Study: Latin American Mobile Device Trade-In Program</vt:lpstr>
      <vt:lpstr>About Belmont Trading Company</vt:lpstr>
      <vt:lpstr>Belmont’s global processing and remarketing capacity and capabilities are extensive</vt:lpstr>
      <vt:lpstr>Belmont’s network in LATAM allows us to cover more than 80% of the eMaterials market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Green Standards Week, Montevideo-Uruguay</dc:title>
  <dc:creator>Consuelo Velarde</dc:creator>
  <cp:lastModifiedBy>Laura Reyes</cp:lastModifiedBy>
  <cp:revision>78</cp:revision>
  <cp:lastPrinted>2015-11-16T20:35:34Z</cp:lastPrinted>
  <dcterms:created xsi:type="dcterms:W3CDTF">2016-08-08T19:52:11Z</dcterms:created>
  <dcterms:modified xsi:type="dcterms:W3CDTF">2017-04-04T12:37:34Z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0x0101005CDAE83719FB2141981D8E67B3E30728</vt:lpwstr>
  </property>
</Properties>
</file>