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9"/>
  </p:notesMasterIdLst>
  <p:handoutMasterIdLst>
    <p:handoutMasterId r:id="rId10"/>
  </p:handoutMasterIdLst>
  <p:sldIdLst>
    <p:sldId id="301" r:id="rId2"/>
    <p:sldId id="303" r:id="rId3"/>
    <p:sldId id="307" r:id="rId4"/>
    <p:sldId id="304" r:id="rId5"/>
    <p:sldId id="306" r:id="rId6"/>
    <p:sldId id="305" r:id="rId7"/>
    <p:sldId id="308" r:id="rId8"/>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746" autoAdjust="0"/>
    <p:restoredTop sz="94660"/>
  </p:normalViewPr>
  <p:slideViewPr>
    <p:cSldViewPr snapToGrid="0" snapToObjects="1" showGuides="1">
      <p:cViewPr varScale="1">
        <p:scale>
          <a:sx n="67" d="100"/>
          <a:sy n="67" d="100"/>
        </p:scale>
        <p:origin x="75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t>9/9/2016</a:t>
            </a:fld>
            <a:endParaRPr lang="en-US" dirty="0"/>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dirty="0"/>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t>9/9/2016</a:t>
            </a:fld>
            <a:endParaRPr lang="en-US"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dirty="0"/>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a:t>
            </a:fld>
            <a:endParaRPr lang="en-US" dirty="0"/>
          </a:p>
        </p:txBody>
      </p:sp>
    </p:spTree>
    <p:extLst>
      <p:ext uri="{BB962C8B-B14F-4D97-AF65-F5344CB8AC3E}">
        <p14:creationId xmlns:p14="http://schemas.microsoft.com/office/powerpoint/2010/main" val="107007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245ECFA5-82D6-4FAA-AC71-4FE3398F1523}" type="slidenum">
              <a:rPr lang="en-US" smtClean="0"/>
              <a:t>2</a:t>
            </a:fld>
            <a:endParaRPr lang="en-US" dirty="0"/>
          </a:p>
        </p:txBody>
      </p:sp>
    </p:spTree>
    <p:extLst>
      <p:ext uri="{BB962C8B-B14F-4D97-AF65-F5344CB8AC3E}">
        <p14:creationId xmlns:p14="http://schemas.microsoft.com/office/powerpoint/2010/main" val="1021888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245ECFA5-82D6-4FAA-AC71-4FE3398F1523}" type="slidenum">
              <a:rPr lang="en-US" smtClean="0"/>
              <a:t>3</a:t>
            </a:fld>
            <a:endParaRPr lang="en-US" dirty="0"/>
          </a:p>
        </p:txBody>
      </p:sp>
    </p:spTree>
    <p:extLst>
      <p:ext uri="{BB962C8B-B14F-4D97-AF65-F5344CB8AC3E}">
        <p14:creationId xmlns:p14="http://schemas.microsoft.com/office/powerpoint/2010/main" val="379539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245ECFA5-82D6-4FAA-AC71-4FE3398F1523}" type="slidenum">
              <a:rPr lang="en-US" smtClean="0"/>
              <a:t>6</a:t>
            </a:fld>
            <a:endParaRPr lang="en-US" dirty="0"/>
          </a:p>
        </p:txBody>
      </p:sp>
    </p:spTree>
    <p:extLst>
      <p:ext uri="{BB962C8B-B14F-4D97-AF65-F5344CB8AC3E}">
        <p14:creationId xmlns:p14="http://schemas.microsoft.com/office/powerpoint/2010/main" val="3328996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isaca.org/COBIT/Pages/Product-Family.aspx"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smtClean="0"/>
              <a:t>6</a:t>
            </a:r>
            <a:r>
              <a:rPr lang="en-US" sz="2800" baseline="30000" dirty="0" smtClean="0"/>
              <a:t>th</a:t>
            </a:r>
            <a:r>
              <a:rPr lang="en-US" sz="2800" dirty="0" smtClean="0"/>
              <a:t> ITU Green Standards Week</a:t>
            </a:r>
            <a:br>
              <a:rPr lang="en-US" sz="2800" dirty="0" smtClean="0"/>
            </a:br>
            <a:r>
              <a:rPr lang="en-US" sz="2800" dirty="0"/>
              <a:t>5-9 September 2016, Montevideo, Uruguay</a:t>
            </a:r>
            <a:endParaRPr lang="en-US" sz="2400" i="1" dirty="0"/>
          </a:p>
        </p:txBody>
      </p:sp>
      <p:sp>
        <p:nvSpPr>
          <p:cNvPr id="9" name="Content Placeholder 8"/>
          <p:cNvSpPr>
            <a:spLocks noGrp="1"/>
          </p:cNvSpPr>
          <p:nvPr>
            <p:ph idx="1"/>
          </p:nvPr>
        </p:nvSpPr>
        <p:spPr>
          <a:xfrm>
            <a:off x="457200" y="2451886"/>
            <a:ext cx="8229600" cy="3202433"/>
          </a:xfrm>
        </p:spPr>
        <p:txBody>
          <a:bodyPr>
            <a:normAutofit fontScale="25000" lnSpcReduction="20000"/>
          </a:bodyPr>
          <a:lstStyle/>
          <a:p>
            <a:pPr marL="0" indent="0" algn="ctr">
              <a:buNone/>
            </a:pPr>
            <a:r>
              <a:rPr lang="en-US" sz="16000" b="1" dirty="0" smtClean="0"/>
              <a:t/>
            </a:r>
            <a:br>
              <a:rPr lang="en-US" sz="16000" b="1" dirty="0" smtClean="0"/>
            </a:br>
            <a:r>
              <a:rPr lang="en-US" sz="12800" b="1" dirty="0" smtClean="0"/>
              <a:t>How a well Governed and Managed ICT can Help to Adopt a New Urban Agenda</a:t>
            </a:r>
          </a:p>
          <a:p>
            <a:pPr marL="0" indent="0" algn="ctr">
              <a:buNone/>
            </a:pPr>
            <a:endParaRPr lang="en-US" sz="16000" b="1" dirty="0"/>
          </a:p>
          <a:p>
            <a:pPr marL="0" indent="0" algn="ctr">
              <a:buNone/>
            </a:pPr>
            <a:r>
              <a:rPr lang="en-US" sz="12800" b="1" dirty="0" smtClean="0"/>
              <a:t>Graciela Braga</a:t>
            </a:r>
            <a:endParaRPr lang="en-US" sz="12800" b="1" dirty="0"/>
          </a:p>
          <a:p>
            <a:pPr marL="0" indent="0" algn="ctr">
              <a:buNone/>
            </a:pPr>
            <a:r>
              <a:rPr lang="en-US" sz="11200" b="1" dirty="0" smtClean="0"/>
              <a:t>CGEIT, CPA, Advisor</a:t>
            </a:r>
          </a:p>
          <a:p>
            <a:pPr marL="0" indent="0" algn="ctr">
              <a:buNone/>
            </a:pPr>
            <a:r>
              <a:rPr lang="en-US" sz="10000" b="1" dirty="0" smtClean="0"/>
              <a:t>gracielainesbraga@gmail.com</a:t>
            </a:r>
          </a:p>
          <a:p>
            <a:pPr marL="0" indent="0" algn="ctr">
              <a:buNone/>
            </a:pPr>
            <a:endParaRPr lang="en-US" sz="12800" b="1" dirty="0"/>
          </a:p>
          <a:p>
            <a:pPr marL="0" indent="0" algn="ctr">
              <a:buNone/>
            </a:pP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5" name="Rectangle 4"/>
          <p:cNvSpPr/>
          <p:nvPr/>
        </p:nvSpPr>
        <p:spPr>
          <a:xfrm>
            <a:off x="228600" y="6029326"/>
            <a:ext cx="1700213" cy="68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972"/>
            <a:ext cx="8229600" cy="813691"/>
          </a:xfrm>
        </p:spPr>
        <p:txBody>
          <a:bodyPr>
            <a:normAutofit fontScale="90000"/>
          </a:bodyPr>
          <a:lstStyle/>
          <a:p>
            <a:r>
              <a:rPr lang="es-AR" b="0" dirty="0" smtClean="0"/>
              <a:t> </a:t>
            </a:r>
            <a:br>
              <a:rPr lang="es-AR" b="0" dirty="0" smtClean="0"/>
            </a:br>
            <a:r>
              <a:rPr lang="es-AR" sz="2800" dirty="0" smtClean="0"/>
              <a:t>HABITAT </a:t>
            </a:r>
            <a:r>
              <a:rPr lang="es-AR" sz="2800" dirty="0"/>
              <a:t>III </a:t>
            </a:r>
            <a:r>
              <a:rPr lang="es-AR" sz="2800" b="0" dirty="0" smtClean="0"/>
              <a:t>DRAFT </a:t>
            </a:r>
            <a:r>
              <a:rPr lang="es-AR" sz="2800" b="0" dirty="0"/>
              <a:t>NEW URBAN AGENDA </a:t>
            </a:r>
            <a:r>
              <a:rPr lang="en-US" sz="2800" b="0" dirty="0" smtClean="0"/>
              <a:t>July</a:t>
            </a:r>
            <a:r>
              <a:rPr lang="es-AR" sz="2800" b="0" dirty="0" smtClean="0"/>
              <a:t> </a:t>
            </a:r>
            <a:r>
              <a:rPr lang="es-AR" sz="2800" b="0" dirty="0"/>
              <a:t>2016 </a:t>
            </a:r>
            <a:r>
              <a:rPr lang="es-AR" sz="2800" b="0" dirty="0" smtClean="0"/>
              <a:t/>
            </a:r>
            <a:br>
              <a:rPr lang="es-AR" sz="2800" b="0" dirty="0" smtClean="0"/>
            </a:br>
            <a:r>
              <a:rPr lang="es-AR" sz="2800" dirty="0" smtClean="0"/>
              <a:t>Principles </a:t>
            </a:r>
            <a:r>
              <a:rPr lang="es-AR" sz="2800" dirty="0"/>
              <a:t>and commitments </a:t>
            </a:r>
            <a:r>
              <a:rPr lang="es-AR" sz="3300" dirty="0"/>
              <a:t/>
            </a:r>
            <a:br>
              <a:rPr lang="es-AR" sz="3300" dirty="0"/>
            </a:br>
            <a:endParaRPr lang="en-US" sz="33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3824213"/>
              </p:ext>
            </p:extLst>
          </p:nvPr>
        </p:nvGraphicFramePr>
        <p:xfrm>
          <a:off x="591683" y="1593670"/>
          <a:ext cx="6880271" cy="4310741"/>
        </p:xfrm>
        <a:graphic>
          <a:graphicData uri="http://schemas.openxmlformats.org/drawingml/2006/table">
            <a:tbl>
              <a:tblPr firstRow="1" firstCol="1" bandRow="1">
                <a:tableStyleId>{5C22544A-7EE6-4342-B048-85BDC9FD1C3A}</a:tableStyleId>
              </a:tblPr>
              <a:tblGrid>
                <a:gridCol w="1559334"/>
                <a:gridCol w="5320937"/>
              </a:tblGrid>
              <a:tr h="246800">
                <a:tc>
                  <a:txBody>
                    <a:bodyPr/>
                    <a:lstStyle/>
                    <a:p>
                      <a:pPr algn="ctr">
                        <a:lnSpc>
                          <a:spcPct val="107000"/>
                        </a:lnSpc>
                        <a:spcAft>
                          <a:spcPts val="0"/>
                        </a:spcAft>
                      </a:pPr>
                      <a:r>
                        <a:rPr lang="en-US" sz="1300" dirty="0">
                          <a:effectLst/>
                        </a:rPr>
                        <a:t>PRINCIPLES</a:t>
                      </a:r>
                      <a:endParaRPr lang="es-A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300" dirty="0">
                          <a:effectLst/>
                        </a:rPr>
                        <a:t>BY</a:t>
                      </a:r>
                      <a:endParaRPr lang="es-A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46758">
                <a:tc>
                  <a:txBody>
                    <a:bodyPr/>
                    <a:lstStyle/>
                    <a:p>
                      <a:pPr>
                        <a:lnSpc>
                          <a:spcPct val="107000"/>
                        </a:lnSpc>
                        <a:spcAft>
                          <a:spcPts val="0"/>
                        </a:spcAft>
                      </a:pPr>
                      <a:r>
                        <a:rPr lang="en-US" sz="1300" dirty="0">
                          <a:effectLst/>
                        </a:rPr>
                        <a:t>Leave no one behind</a:t>
                      </a:r>
                      <a:endParaRPr lang="es-A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Wingdings" panose="05000000000000000000" pitchFamily="2" charset="2"/>
                        <a:buChar char=""/>
                      </a:pPr>
                      <a:r>
                        <a:rPr lang="en-US" sz="1300" dirty="0">
                          <a:effectLst/>
                        </a:rPr>
                        <a:t>No poverty </a:t>
                      </a:r>
                      <a:endParaRPr lang="es-AR" sz="1300" dirty="0">
                        <a:effectLst/>
                      </a:endParaRPr>
                    </a:p>
                    <a:p>
                      <a:pPr marL="342900" lvl="0" indent="-342900">
                        <a:lnSpc>
                          <a:spcPct val="107000"/>
                        </a:lnSpc>
                        <a:spcAft>
                          <a:spcPts val="0"/>
                        </a:spcAft>
                        <a:buFont typeface="Wingdings" panose="05000000000000000000" pitchFamily="2" charset="2"/>
                        <a:buChar char=""/>
                      </a:pPr>
                      <a:r>
                        <a:rPr lang="en-US" sz="1300" dirty="0">
                          <a:effectLst/>
                        </a:rPr>
                        <a:t>Equal rights and opportunities</a:t>
                      </a:r>
                      <a:endParaRPr lang="es-AR" sz="1300" dirty="0">
                        <a:effectLst/>
                      </a:endParaRPr>
                    </a:p>
                    <a:p>
                      <a:pPr marL="342900" lvl="0" indent="-342900">
                        <a:lnSpc>
                          <a:spcPct val="107000"/>
                        </a:lnSpc>
                        <a:spcAft>
                          <a:spcPts val="0"/>
                        </a:spcAft>
                        <a:buFont typeface="Wingdings" panose="05000000000000000000" pitchFamily="2" charset="2"/>
                        <a:buChar char=""/>
                      </a:pPr>
                      <a:r>
                        <a:rPr lang="en-US" sz="1300" dirty="0">
                          <a:effectLst/>
                        </a:rPr>
                        <a:t>Safety/No discrimination and violence</a:t>
                      </a:r>
                      <a:endParaRPr lang="es-AR" sz="1300" dirty="0">
                        <a:effectLst/>
                      </a:endParaRPr>
                    </a:p>
                    <a:p>
                      <a:pPr marL="342900" lvl="0" indent="-342900">
                        <a:lnSpc>
                          <a:spcPct val="107000"/>
                        </a:lnSpc>
                        <a:spcAft>
                          <a:spcPts val="0"/>
                        </a:spcAft>
                        <a:buFont typeface="Wingdings" panose="05000000000000000000" pitchFamily="2" charset="2"/>
                        <a:buChar char=""/>
                      </a:pPr>
                      <a:r>
                        <a:rPr lang="en-US" sz="1300" dirty="0">
                          <a:effectLst/>
                        </a:rPr>
                        <a:t>Public participation</a:t>
                      </a:r>
                      <a:endParaRPr lang="es-AR" sz="1300" dirty="0">
                        <a:effectLst/>
                      </a:endParaRPr>
                    </a:p>
                    <a:p>
                      <a:pPr marL="342900" lvl="0" indent="-342900">
                        <a:lnSpc>
                          <a:spcPct val="107000"/>
                        </a:lnSpc>
                        <a:spcAft>
                          <a:spcPts val="0"/>
                        </a:spcAft>
                        <a:buFont typeface="Wingdings" panose="05000000000000000000" pitchFamily="2" charset="2"/>
                        <a:buChar char=""/>
                      </a:pPr>
                      <a:r>
                        <a:rPr lang="en-US" sz="1300" dirty="0">
                          <a:effectLst/>
                        </a:rPr>
                        <a:t>Equal access to physical and social infrastructure and basic services</a:t>
                      </a:r>
                      <a:endParaRPr lang="es-A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46758">
                <a:tc>
                  <a:txBody>
                    <a:bodyPr/>
                    <a:lstStyle/>
                    <a:p>
                      <a:pPr>
                        <a:lnSpc>
                          <a:spcPct val="107000"/>
                        </a:lnSpc>
                        <a:spcAft>
                          <a:spcPts val="0"/>
                        </a:spcAft>
                      </a:pPr>
                      <a:r>
                        <a:rPr lang="en-US" sz="1300" dirty="0">
                          <a:effectLst/>
                        </a:rPr>
                        <a:t>Sustainable and inclusive urban economies</a:t>
                      </a:r>
                      <a:endParaRPr lang="es-A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Wingdings" panose="05000000000000000000" pitchFamily="2" charset="2"/>
                        <a:buChar char=""/>
                      </a:pPr>
                      <a:r>
                        <a:rPr lang="en-US" sz="1300" dirty="0">
                          <a:effectLst/>
                        </a:rPr>
                        <a:t>Leveraging the agglomeration benefits of well-planned urbanization, high productivity, competitiveness and innovation</a:t>
                      </a:r>
                      <a:endParaRPr lang="es-AR" sz="1300" dirty="0">
                        <a:effectLst/>
                      </a:endParaRPr>
                    </a:p>
                    <a:p>
                      <a:pPr marL="342900" lvl="0" indent="-342900">
                        <a:lnSpc>
                          <a:spcPct val="107000"/>
                        </a:lnSpc>
                        <a:spcAft>
                          <a:spcPts val="0"/>
                        </a:spcAft>
                        <a:buFont typeface="Wingdings" panose="05000000000000000000" pitchFamily="2" charset="2"/>
                        <a:buChar char=""/>
                      </a:pPr>
                      <a:r>
                        <a:rPr lang="en-US" sz="1300" dirty="0">
                          <a:effectLst/>
                        </a:rPr>
                        <a:t>Employment and decent work for all</a:t>
                      </a:r>
                      <a:endParaRPr lang="es-AR" sz="1300" dirty="0">
                        <a:effectLst/>
                      </a:endParaRPr>
                    </a:p>
                    <a:p>
                      <a:pPr marL="342900" lvl="0" indent="-342900">
                        <a:lnSpc>
                          <a:spcPct val="107000"/>
                        </a:lnSpc>
                        <a:spcAft>
                          <a:spcPts val="0"/>
                        </a:spcAft>
                        <a:buFont typeface="Wingdings" panose="05000000000000000000" pitchFamily="2" charset="2"/>
                        <a:buChar char=""/>
                      </a:pPr>
                      <a:r>
                        <a:rPr lang="en-US" sz="1300" dirty="0">
                          <a:effectLst/>
                        </a:rPr>
                        <a:t>Equal access to economic and productive resources and opportunities</a:t>
                      </a:r>
                      <a:endParaRPr lang="es-AR" sz="1300" dirty="0">
                        <a:effectLst/>
                      </a:endParaRPr>
                    </a:p>
                    <a:p>
                      <a:pPr marL="342900" lvl="0" indent="-342900">
                        <a:lnSpc>
                          <a:spcPct val="107000"/>
                        </a:lnSpc>
                        <a:spcAft>
                          <a:spcPts val="0"/>
                        </a:spcAft>
                        <a:buFont typeface="Wingdings" panose="05000000000000000000" pitchFamily="2" charset="2"/>
                        <a:buChar char=""/>
                      </a:pPr>
                      <a:r>
                        <a:rPr lang="en-US" sz="1300" dirty="0">
                          <a:effectLst/>
                        </a:rPr>
                        <a:t>No land speculation / Secure land tenure.</a:t>
                      </a:r>
                      <a:endParaRPr lang="es-A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70425">
                <a:tc>
                  <a:txBody>
                    <a:bodyPr/>
                    <a:lstStyle/>
                    <a:p>
                      <a:pPr>
                        <a:lnSpc>
                          <a:spcPct val="107000"/>
                        </a:lnSpc>
                        <a:spcAft>
                          <a:spcPts val="0"/>
                        </a:spcAft>
                      </a:pPr>
                      <a:r>
                        <a:rPr lang="en-US" sz="1300" dirty="0">
                          <a:effectLst/>
                        </a:rPr>
                        <a:t>Environmental sustainability</a:t>
                      </a:r>
                      <a:endParaRPr lang="es-A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Wingdings" panose="05000000000000000000" pitchFamily="2" charset="2"/>
                        <a:buChar char=""/>
                      </a:pPr>
                      <a:r>
                        <a:rPr lang="en-US" sz="1300" dirty="0">
                          <a:effectLst/>
                        </a:rPr>
                        <a:t>Clean energy, resource and land use efficiency in urban development, as well as protecting ecosystems and biodiversity, including adopting healthy lifestyles in harmony with nature</a:t>
                      </a:r>
                      <a:endParaRPr lang="es-AR" sz="1300" dirty="0">
                        <a:effectLst/>
                      </a:endParaRPr>
                    </a:p>
                    <a:p>
                      <a:pPr marL="342900" lvl="0" indent="-342900">
                        <a:lnSpc>
                          <a:spcPct val="107000"/>
                        </a:lnSpc>
                        <a:spcAft>
                          <a:spcPts val="0"/>
                        </a:spcAft>
                        <a:buFont typeface="Wingdings" panose="05000000000000000000" pitchFamily="2" charset="2"/>
                        <a:buChar char=""/>
                      </a:pPr>
                      <a:r>
                        <a:rPr lang="en-US" sz="1300" dirty="0">
                          <a:effectLst/>
                        </a:rPr>
                        <a:t>Sustainable consumption and production patterns</a:t>
                      </a:r>
                      <a:endParaRPr lang="es-AR" sz="1300" dirty="0">
                        <a:effectLst/>
                      </a:endParaRPr>
                    </a:p>
                    <a:p>
                      <a:pPr marL="342900" lvl="0" indent="-342900">
                        <a:lnSpc>
                          <a:spcPct val="107000"/>
                        </a:lnSpc>
                        <a:spcAft>
                          <a:spcPts val="0"/>
                        </a:spcAft>
                        <a:buFont typeface="Wingdings" panose="05000000000000000000" pitchFamily="2" charset="2"/>
                        <a:buChar char=""/>
                      </a:pPr>
                      <a:r>
                        <a:rPr lang="en-US" sz="1300" dirty="0">
                          <a:effectLst/>
                        </a:rPr>
                        <a:t>Urban resilience</a:t>
                      </a:r>
                      <a:endParaRPr lang="es-AR" sz="1300" dirty="0">
                        <a:effectLst/>
                      </a:endParaRPr>
                    </a:p>
                    <a:p>
                      <a:pPr marL="342900" lvl="0" indent="-342900">
                        <a:lnSpc>
                          <a:spcPct val="107000"/>
                        </a:lnSpc>
                        <a:spcAft>
                          <a:spcPts val="0"/>
                        </a:spcAft>
                        <a:buFont typeface="Wingdings" panose="05000000000000000000" pitchFamily="2" charset="2"/>
                        <a:buChar char=""/>
                      </a:pPr>
                      <a:r>
                        <a:rPr lang="en-US" sz="1300" dirty="0">
                          <a:effectLst/>
                        </a:rPr>
                        <a:t>Reducing disaster risks</a:t>
                      </a:r>
                      <a:endParaRPr lang="es-AR" sz="1300" dirty="0">
                        <a:effectLst/>
                      </a:endParaRPr>
                    </a:p>
                    <a:p>
                      <a:pPr marL="342900" lvl="0" indent="-342900">
                        <a:lnSpc>
                          <a:spcPct val="107000"/>
                        </a:lnSpc>
                        <a:spcAft>
                          <a:spcPts val="0"/>
                        </a:spcAft>
                        <a:buFont typeface="Wingdings" panose="05000000000000000000" pitchFamily="2" charset="2"/>
                        <a:buChar char=""/>
                      </a:pPr>
                      <a:r>
                        <a:rPr lang="en-US" sz="1300" dirty="0">
                          <a:effectLst/>
                        </a:rPr>
                        <a:t>Mitigating and adapting to climate change.</a:t>
                      </a:r>
                      <a:endParaRPr lang="es-A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ángulo 4"/>
          <p:cNvSpPr/>
          <p:nvPr/>
        </p:nvSpPr>
        <p:spPr>
          <a:xfrm>
            <a:off x="7923899" y="2352097"/>
            <a:ext cx="762901" cy="369332"/>
          </a:xfrm>
          <a:prstGeom prst="rect">
            <a:avLst/>
          </a:prstGeom>
          <a:ln>
            <a:solidFill>
              <a:srgbClr val="0070C0"/>
            </a:solidFill>
          </a:ln>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BY ICT</a:t>
            </a:r>
            <a:endParaRPr lang="es-AR" dirty="0"/>
          </a:p>
        </p:txBody>
      </p:sp>
      <p:pic>
        <p:nvPicPr>
          <p:cNvPr id="6" name="4 Imagen"/>
          <p:cNvPicPr/>
          <p:nvPr/>
        </p:nvPicPr>
        <p:blipFill rotWithShape="1">
          <a:blip r:embed="rId3"/>
          <a:srcRect l="21866" t="44263" r="66994" b="45227"/>
          <a:stretch/>
        </p:blipFill>
        <p:spPr bwMode="auto">
          <a:xfrm>
            <a:off x="7698378" y="2988945"/>
            <a:ext cx="1289146" cy="540067"/>
          </a:xfrm>
          <a:prstGeom prst="rect">
            <a:avLst/>
          </a:prstGeom>
          <a:noFill/>
          <a:ln>
            <a:noFill/>
          </a:ln>
          <a:extLst>
            <a:ext uri="{53640926-AAD7-44D8-BBD7-CCE9431645EC}">
              <a14:shadowObscured xmlns:a14="http://schemas.microsoft.com/office/drawing/2010/main"/>
            </a:ext>
          </a:extLst>
        </p:spPr>
      </p:pic>
      <p:pic>
        <p:nvPicPr>
          <p:cNvPr id="7" name="4 Imagen"/>
          <p:cNvPicPr/>
          <p:nvPr/>
        </p:nvPicPr>
        <p:blipFill rotWithShape="1">
          <a:blip r:embed="rId3"/>
          <a:srcRect l="33058" t="44263" r="54655" b="45227"/>
          <a:stretch/>
        </p:blipFill>
        <p:spPr bwMode="auto">
          <a:xfrm>
            <a:off x="7698378" y="3529012"/>
            <a:ext cx="1278121" cy="576671"/>
          </a:xfrm>
          <a:prstGeom prst="rect">
            <a:avLst/>
          </a:prstGeom>
          <a:noFill/>
          <a:ln>
            <a:noFill/>
          </a:ln>
          <a:extLst>
            <a:ext uri="{53640926-AAD7-44D8-BBD7-CCE9431645EC}">
              <a14:shadowObscured xmlns:a14="http://schemas.microsoft.com/office/drawing/2010/main"/>
            </a:ext>
          </a:extLst>
        </p:spPr>
      </p:pic>
      <p:pic>
        <p:nvPicPr>
          <p:cNvPr id="8" name="4 Imagen"/>
          <p:cNvPicPr/>
          <p:nvPr/>
        </p:nvPicPr>
        <p:blipFill rotWithShape="1">
          <a:blip r:embed="rId3"/>
          <a:srcRect l="45674" t="44263" r="43177" b="45227"/>
          <a:stretch/>
        </p:blipFill>
        <p:spPr bwMode="auto">
          <a:xfrm>
            <a:off x="7698379" y="4105683"/>
            <a:ext cx="1278120" cy="540067"/>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228600" y="6029326"/>
            <a:ext cx="1700213" cy="68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972"/>
            <a:ext cx="8229600" cy="813691"/>
          </a:xfrm>
        </p:spPr>
        <p:txBody>
          <a:bodyPr>
            <a:normAutofit fontScale="90000"/>
          </a:bodyPr>
          <a:lstStyle/>
          <a:p>
            <a:r>
              <a:rPr lang="es-AR" b="0" dirty="0" smtClean="0"/>
              <a:t> </a:t>
            </a:r>
            <a:br>
              <a:rPr lang="es-AR" b="0" dirty="0" smtClean="0"/>
            </a:br>
            <a:r>
              <a:rPr lang="es-AR" sz="2800" dirty="0" smtClean="0"/>
              <a:t>HABITAT </a:t>
            </a:r>
            <a:r>
              <a:rPr lang="es-AR" sz="2800" dirty="0"/>
              <a:t>III </a:t>
            </a:r>
            <a:r>
              <a:rPr lang="es-AR" sz="2800" b="0" dirty="0" smtClean="0"/>
              <a:t>DRAFT </a:t>
            </a:r>
            <a:r>
              <a:rPr lang="es-AR" sz="2800" b="0" dirty="0"/>
              <a:t>NEW URBAN AGENDA </a:t>
            </a:r>
            <a:r>
              <a:rPr lang="es-AR" sz="2800" b="0" dirty="0" smtClean="0"/>
              <a:t>July </a:t>
            </a:r>
            <a:r>
              <a:rPr lang="es-AR" sz="2800" b="0" dirty="0"/>
              <a:t>2016 </a:t>
            </a:r>
            <a:r>
              <a:rPr lang="es-AR" sz="2800" b="0" dirty="0" smtClean="0"/>
              <a:t/>
            </a:r>
            <a:br>
              <a:rPr lang="es-AR" sz="2800" b="0" dirty="0" smtClean="0"/>
            </a:br>
            <a:r>
              <a:rPr lang="es-AR" sz="2800" dirty="0" smtClean="0"/>
              <a:t>Technology’s Role</a:t>
            </a:r>
            <a:r>
              <a:rPr lang="es-AR" sz="3300" dirty="0"/>
              <a:t/>
            </a:r>
            <a:br>
              <a:rPr lang="es-AR" sz="3300" dirty="0"/>
            </a:br>
            <a:endParaRPr lang="en-US" sz="3300" dirty="0"/>
          </a:p>
        </p:txBody>
      </p:sp>
      <p:sp>
        <p:nvSpPr>
          <p:cNvPr id="3" name="Marcador de contenido 2"/>
          <p:cNvSpPr>
            <a:spLocks noGrp="1"/>
          </p:cNvSpPr>
          <p:nvPr>
            <p:ph idx="1"/>
          </p:nvPr>
        </p:nvSpPr>
        <p:spPr>
          <a:xfrm>
            <a:off x="457200" y="1524000"/>
            <a:ext cx="8229600" cy="4275667"/>
          </a:xfrm>
        </p:spPr>
        <p:txBody>
          <a:bodyPr>
            <a:normAutofit fontScale="25000" lnSpcReduction="20000"/>
          </a:bodyPr>
          <a:lstStyle/>
          <a:p>
            <a:endParaRPr lang="en-US" dirty="0"/>
          </a:p>
          <a:p>
            <a:pPr marL="0" indent="0">
              <a:buNone/>
            </a:pPr>
            <a:r>
              <a:rPr lang="en-US" sz="6000" dirty="0" smtClean="0"/>
              <a:t>14</a:t>
            </a:r>
            <a:r>
              <a:rPr lang="en-US" sz="6000" dirty="0"/>
              <a:t>. While the </a:t>
            </a:r>
            <a:r>
              <a:rPr lang="en-US" sz="6000" b="1" dirty="0"/>
              <a:t>specific circumstances of cities, towns, and villages</a:t>
            </a:r>
            <a:r>
              <a:rPr lang="en-US" sz="6000" dirty="0"/>
              <a:t> vary, we affirm that the </a:t>
            </a:r>
            <a:r>
              <a:rPr lang="en-US" sz="6000" b="1" dirty="0"/>
              <a:t>New Urban Agenda is universal </a:t>
            </a:r>
            <a:r>
              <a:rPr lang="en-US" sz="6000" dirty="0"/>
              <a:t>in scope, participatory and people-centered, protects the planet, and has a long-term vision, </a:t>
            </a:r>
            <a:r>
              <a:rPr lang="en-US" sz="6000" b="1" dirty="0"/>
              <a:t>setting out priorities and actions at the global, regional, national, sub-national, and local levels that governments and other relevant stakeholders in every country can adopt </a:t>
            </a:r>
            <a:r>
              <a:rPr lang="en-US" sz="6000" b="1" u="sng" dirty="0"/>
              <a:t>based on their needs</a:t>
            </a:r>
            <a:r>
              <a:rPr lang="en-US" sz="6000" dirty="0" smtClean="0"/>
              <a:t>.</a:t>
            </a:r>
          </a:p>
          <a:p>
            <a:pPr marL="0" indent="0">
              <a:buNone/>
            </a:pPr>
            <a:endParaRPr lang="en-US" sz="6000" dirty="0"/>
          </a:p>
          <a:p>
            <a:pPr marL="0" indent="0">
              <a:buNone/>
            </a:pPr>
            <a:r>
              <a:rPr lang="en-US" sz="6000" dirty="0" smtClean="0"/>
              <a:t>15</a:t>
            </a:r>
            <a:r>
              <a:rPr lang="en-US" sz="6000" dirty="0"/>
              <a:t>. We will work to implement this New Urban Agenda within our own countries and at the regional and global levels, taking into account </a:t>
            </a:r>
            <a:r>
              <a:rPr lang="en-US" sz="6000" b="1" dirty="0"/>
              <a:t>different</a:t>
            </a:r>
            <a:r>
              <a:rPr lang="en-US" sz="6000" dirty="0"/>
              <a:t> </a:t>
            </a:r>
            <a:r>
              <a:rPr lang="en-US" sz="6000" b="1" dirty="0"/>
              <a:t>national realities, capacities, and levels of development, and respecting national legislations and practices, as well as policies and prioritie</a:t>
            </a:r>
            <a:r>
              <a:rPr lang="en-US" sz="6000" dirty="0"/>
              <a:t>s. </a:t>
            </a:r>
          </a:p>
          <a:p>
            <a:pPr marL="0" indent="0">
              <a:buNone/>
            </a:pPr>
            <a:endParaRPr lang="en-US" sz="6000" dirty="0" smtClean="0"/>
          </a:p>
          <a:p>
            <a:pPr marL="0" indent="0">
              <a:buNone/>
            </a:pPr>
            <a:r>
              <a:rPr lang="en-US" sz="6000" dirty="0" smtClean="0"/>
              <a:t>91</a:t>
            </a:r>
            <a:r>
              <a:rPr lang="en-US" sz="6000" dirty="0"/>
              <a:t>. We will implement integrated planning that aims to </a:t>
            </a:r>
            <a:r>
              <a:rPr lang="en-US" sz="6000" b="1" dirty="0"/>
              <a:t>balance</a:t>
            </a:r>
            <a:r>
              <a:rPr lang="en-US" sz="6000" dirty="0"/>
              <a:t> short-term </a:t>
            </a:r>
            <a:r>
              <a:rPr lang="en-US" sz="6000" b="1" dirty="0"/>
              <a:t>needs </a:t>
            </a:r>
            <a:r>
              <a:rPr lang="en-US" sz="6000" dirty="0"/>
              <a:t>with long-term desired outcomes of a competitive economy, high quality of life, and sustainable environment</a:t>
            </a:r>
            <a:r>
              <a:rPr lang="en-US" sz="6000" dirty="0" smtClean="0"/>
              <a:t>. (…) </a:t>
            </a:r>
            <a:r>
              <a:rPr lang="en-US" sz="6000" b="1" dirty="0" smtClean="0"/>
              <a:t>while </a:t>
            </a:r>
            <a:r>
              <a:rPr lang="en-US" sz="6000" b="1" dirty="0"/>
              <a:t>making efforts to leverage innovations in technology and to produce a better living environment</a:t>
            </a:r>
            <a:r>
              <a:rPr lang="en-US" sz="6000" dirty="0"/>
              <a:t>. </a:t>
            </a:r>
          </a:p>
          <a:p>
            <a:endParaRPr lang="en-US" sz="6000" dirty="0" smtClean="0"/>
          </a:p>
          <a:p>
            <a:pPr marL="0" indent="0">
              <a:buNone/>
            </a:pPr>
            <a:r>
              <a:rPr lang="en-US" sz="6000" dirty="0" smtClean="0"/>
              <a:t>150. </a:t>
            </a:r>
            <a:r>
              <a:rPr lang="en-US" sz="6000" dirty="0"/>
              <a:t>We will promote the </a:t>
            </a:r>
            <a:r>
              <a:rPr lang="en-US" sz="6000" b="1" dirty="0"/>
              <a:t>development of national information and communications technology policies and e-government strategies </a:t>
            </a:r>
            <a:r>
              <a:rPr lang="en-US" sz="6000" dirty="0"/>
              <a:t>as well as citizen-centric digital governance tools, tapping into technological innovations, including capacity development programs, in order to make information and communications technologies accessible to the public</a:t>
            </a:r>
            <a:r>
              <a:rPr lang="en-US" sz="6000" dirty="0" smtClean="0"/>
              <a:t>,(…), </a:t>
            </a:r>
            <a:r>
              <a:rPr lang="en-US" sz="6000" dirty="0"/>
              <a:t>to enable them to develop and exercise civic responsibility, broadening participation and fostering responsible governance, as well as increasing efficiency. </a:t>
            </a:r>
            <a:endParaRPr lang="es-AR" sz="6000" dirty="0"/>
          </a:p>
          <a:p>
            <a:pPr marL="0" indent="0">
              <a:buNone/>
            </a:pPr>
            <a:endParaRPr lang="en-US" sz="4800" dirty="0"/>
          </a:p>
          <a:p>
            <a:endParaRPr lang="en-US" dirty="0"/>
          </a:p>
          <a:p>
            <a:endParaRPr lang="en-US" dirty="0"/>
          </a:p>
          <a:p>
            <a:endParaRPr lang="es-AR" dirty="0"/>
          </a:p>
        </p:txBody>
      </p:sp>
      <p:sp>
        <p:nvSpPr>
          <p:cNvPr id="4" name="Rectangle 3"/>
          <p:cNvSpPr/>
          <p:nvPr/>
        </p:nvSpPr>
        <p:spPr>
          <a:xfrm>
            <a:off x="228600" y="6029326"/>
            <a:ext cx="1700213" cy="68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659583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972"/>
            <a:ext cx="8229600" cy="613394"/>
          </a:xfrm>
        </p:spPr>
        <p:txBody>
          <a:bodyPr>
            <a:normAutofit fontScale="90000"/>
          </a:bodyPr>
          <a:lstStyle/>
          <a:p>
            <a:r>
              <a:rPr lang="en-US" sz="3300" dirty="0" smtClean="0"/>
              <a:t/>
            </a:r>
            <a:br>
              <a:rPr lang="en-US" sz="3300" dirty="0" smtClean="0"/>
            </a:br>
            <a:r>
              <a:rPr lang="en-US" sz="2400" dirty="0"/>
              <a:t>ICT’s</a:t>
            </a:r>
            <a:r>
              <a:rPr lang="en-US" sz="2400" b="0" dirty="0"/>
              <a:t> Potential to help addressing </a:t>
            </a:r>
            <a:r>
              <a:rPr lang="es-AR" sz="2400" dirty="0" smtClean="0">
                <a:solidFill>
                  <a:srgbClr val="1F497D">
                    <a:lumMod val="60000"/>
                    <a:lumOff val="40000"/>
                  </a:srgbClr>
                </a:solidFill>
              </a:rPr>
              <a:t>Principles and Role – ISACA’s COBIT5</a:t>
            </a:r>
            <a:r>
              <a:rPr lang="es-AR" sz="2400" dirty="0"/>
              <a:t/>
            </a:r>
            <a:br>
              <a:rPr lang="es-AR" sz="2400" dirty="0"/>
            </a:br>
            <a:endParaRPr lang="en-US"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12904340"/>
              </p:ext>
            </p:extLst>
          </p:nvPr>
        </p:nvGraphicFramePr>
        <p:xfrm>
          <a:off x="917484" y="1271453"/>
          <a:ext cx="7464516" cy="4532749"/>
        </p:xfrm>
        <a:graphic>
          <a:graphicData uri="http://schemas.openxmlformats.org/drawingml/2006/table">
            <a:tbl>
              <a:tblPr firstRow="1" firstCol="1" bandRow="1">
                <a:tableStyleId>{5C22544A-7EE6-4342-B048-85BDC9FD1C3A}</a:tableStyleId>
              </a:tblPr>
              <a:tblGrid>
                <a:gridCol w="1342831"/>
                <a:gridCol w="6121685"/>
              </a:tblGrid>
              <a:tr h="207671">
                <a:tc>
                  <a:txBody>
                    <a:bodyPr/>
                    <a:lstStyle/>
                    <a:p>
                      <a:pPr>
                        <a:lnSpc>
                          <a:spcPct val="107000"/>
                        </a:lnSpc>
                        <a:spcAft>
                          <a:spcPts val="0"/>
                        </a:spcAft>
                      </a:pPr>
                      <a:r>
                        <a:rPr lang="en-US" sz="1300" dirty="0">
                          <a:effectLst/>
                        </a:rPr>
                        <a:t>PRINCIPLES</a:t>
                      </a:r>
                      <a:endParaRPr lang="es-A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300" dirty="0">
                          <a:effectLst/>
                        </a:rPr>
                        <a:t>Governance and Management Questions on IT (source: COBIT5, figure 7)</a:t>
                      </a:r>
                      <a:endParaRPr lang="es-A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20786">
                <a:tc>
                  <a:txBody>
                    <a:bodyPr/>
                    <a:lstStyle/>
                    <a:p>
                      <a:pPr algn="ctr">
                        <a:lnSpc>
                          <a:spcPct val="107000"/>
                        </a:lnSpc>
                        <a:spcAft>
                          <a:spcPts val="0"/>
                        </a:spcAft>
                      </a:pPr>
                      <a:r>
                        <a:rPr lang="en-US" sz="1300" dirty="0">
                          <a:effectLst/>
                        </a:rPr>
                        <a:t> </a:t>
                      </a:r>
                      <a:endParaRPr lang="es-AR" sz="1300" dirty="0">
                        <a:effectLst/>
                      </a:endParaRPr>
                    </a:p>
                    <a:p>
                      <a:pPr algn="ctr">
                        <a:lnSpc>
                          <a:spcPct val="107000"/>
                        </a:lnSpc>
                        <a:spcAft>
                          <a:spcPts val="0"/>
                        </a:spcAft>
                      </a:pPr>
                      <a:r>
                        <a:rPr lang="en-US" sz="1300" dirty="0">
                          <a:effectLst/>
                        </a:rPr>
                        <a:t> </a:t>
                      </a:r>
                      <a:endParaRPr lang="es-AR" sz="1300" dirty="0">
                        <a:effectLst/>
                      </a:endParaRPr>
                    </a:p>
                    <a:p>
                      <a:pPr algn="ctr">
                        <a:lnSpc>
                          <a:spcPct val="107000"/>
                        </a:lnSpc>
                        <a:spcAft>
                          <a:spcPts val="0"/>
                        </a:spcAft>
                      </a:pPr>
                      <a:endParaRPr lang="en-US" sz="1300" dirty="0" smtClean="0">
                        <a:effectLst/>
                      </a:endParaRPr>
                    </a:p>
                    <a:p>
                      <a:pPr algn="ctr">
                        <a:lnSpc>
                          <a:spcPct val="107000"/>
                        </a:lnSpc>
                        <a:spcAft>
                          <a:spcPts val="0"/>
                        </a:spcAft>
                      </a:pPr>
                      <a:r>
                        <a:rPr lang="en-US" sz="1300" dirty="0">
                          <a:effectLst/>
                        </a:rPr>
                        <a:t> </a:t>
                      </a:r>
                      <a:endParaRPr lang="es-AR" sz="1300" dirty="0">
                        <a:effectLst/>
                      </a:endParaRPr>
                    </a:p>
                    <a:p>
                      <a:pPr algn="ctr">
                        <a:lnSpc>
                          <a:spcPct val="107000"/>
                        </a:lnSpc>
                        <a:spcAft>
                          <a:spcPts val="0"/>
                        </a:spcAft>
                      </a:pPr>
                      <a:r>
                        <a:rPr lang="en-US" sz="1300" dirty="0">
                          <a:effectLst/>
                        </a:rPr>
                        <a:t>Leave no one behind</a:t>
                      </a:r>
                      <a:endParaRPr lang="es-AR" sz="1300" dirty="0">
                        <a:effectLst/>
                      </a:endParaRPr>
                    </a:p>
                    <a:p>
                      <a:pPr algn="ctr">
                        <a:lnSpc>
                          <a:spcPct val="107000"/>
                        </a:lnSpc>
                        <a:spcAft>
                          <a:spcPts val="0"/>
                        </a:spcAft>
                      </a:pPr>
                      <a:r>
                        <a:rPr lang="en-US" sz="1300" dirty="0">
                          <a:effectLst/>
                        </a:rPr>
                        <a:t> </a:t>
                      </a:r>
                      <a:endParaRPr lang="es-AR" sz="1300" dirty="0">
                        <a:effectLst/>
                      </a:endParaRPr>
                    </a:p>
                    <a:p>
                      <a:pPr algn="ctr">
                        <a:lnSpc>
                          <a:spcPct val="107000"/>
                        </a:lnSpc>
                        <a:spcAft>
                          <a:spcPts val="0"/>
                        </a:spcAft>
                      </a:pPr>
                      <a:r>
                        <a:rPr lang="en-US" sz="1300" dirty="0">
                          <a:effectLst/>
                        </a:rPr>
                        <a:t>Sustainable and inclusive urban economies</a:t>
                      </a:r>
                      <a:endParaRPr lang="es-AR" sz="1300" dirty="0">
                        <a:effectLst/>
                      </a:endParaRPr>
                    </a:p>
                    <a:p>
                      <a:pPr algn="ctr">
                        <a:lnSpc>
                          <a:spcPct val="107000"/>
                        </a:lnSpc>
                        <a:spcAft>
                          <a:spcPts val="0"/>
                        </a:spcAft>
                      </a:pPr>
                      <a:r>
                        <a:rPr lang="en-US" sz="1300" dirty="0">
                          <a:effectLst/>
                        </a:rPr>
                        <a:t> </a:t>
                      </a:r>
                      <a:endParaRPr lang="es-AR" sz="1300" dirty="0">
                        <a:effectLst/>
                      </a:endParaRPr>
                    </a:p>
                    <a:p>
                      <a:pPr algn="ctr">
                        <a:lnSpc>
                          <a:spcPct val="107000"/>
                        </a:lnSpc>
                        <a:spcAft>
                          <a:spcPts val="0"/>
                        </a:spcAft>
                      </a:pPr>
                      <a:r>
                        <a:rPr lang="en-US" sz="1300" dirty="0">
                          <a:effectLst/>
                        </a:rPr>
                        <a:t>Environmental sustainability</a:t>
                      </a:r>
                      <a:endParaRPr lang="es-A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Wingdings" panose="05000000000000000000" pitchFamily="2" charset="2"/>
                        <a:buChar char=""/>
                      </a:pPr>
                      <a:r>
                        <a:rPr lang="en-US" sz="1400" dirty="0">
                          <a:effectLst/>
                        </a:rPr>
                        <a:t>How critical is IT to sustaining the city?</a:t>
                      </a:r>
                      <a:endParaRPr lang="es-AR" sz="1400" dirty="0">
                        <a:effectLst/>
                      </a:endParaRPr>
                    </a:p>
                    <a:p>
                      <a:pPr marL="742950" lvl="1" indent="-285750">
                        <a:lnSpc>
                          <a:spcPct val="107000"/>
                        </a:lnSpc>
                        <a:spcAft>
                          <a:spcPts val="0"/>
                        </a:spcAft>
                        <a:buFont typeface="Courier New" panose="02070309020205020404" pitchFamily="49" charset="0"/>
                        <a:buChar char="o"/>
                      </a:pPr>
                      <a:r>
                        <a:rPr lang="en-US" sz="1400" dirty="0">
                          <a:effectLst/>
                        </a:rPr>
                        <a:t>What critical city processes are dependent on IT, and what are the requirements of city processes? / How dependent is city on external providers?</a:t>
                      </a:r>
                      <a:endParaRPr lang="es-AR" sz="1400" dirty="0">
                        <a:effectLst/>
                      </a:endParaRPr>
                    </a:p>
                    <a:p>
                      <a:pPr marL="742950" lvl="1" indent="-285750">
                        <a:lnSpc>
                          <a:spcPct val="107000"/>
                        </a:lnSpc>
                        <a:spcAft>
                          <a:spcPts val="0"/>
                        </a:spcAft>
                        <a:buFont typeface="Courier New" panose="02070309020205020404" pitchFamily="49" charset="0"/>
                        <a:buChar char="o"/>
                      </a:pPr>
                      <a:r>
                        <a:rPr lang="en-US" sz="1400" dirty="0">
                          <a:effectLst/>
                        </a:rPr>
                        <a:t>What do I do if IT is not available?</a:t>
                      </a:r>
                      <a:endParaRPr lang="es-AR" sz="1400" dirty="0">
                        <a:effectLst/>
                      </a:endParaRPr>
                    </a:p>
                    <a:p>
                      <a:pPr marL="742950" lvl="1" indent="-285750">
                        <a:lnSpc>
                          <a:spcPct val="107000"/>
                        </a:lnSpc>
                        <a:spcAft>
                          <a:spcPts val="0"/>
                        </a:spcAft>
                        <a:buFont typeface="Courier New" panose="02070309020205020404" pitchFamily="49" charset="0"/>
                        <a:buChar char="o"/>
                      </a:pPr>
                      <a:r>
                        <a:rPr lang="en-US" sz="1400" dirty="0">
                          <a:effectLst/>
                        </a:rPr>
                        <a:t>Did city address all IT-related risk?</a:t>
                      </a:r>
                      <a:endParaRPr lang="es-AR" sz="1400" dirty="0">
                        <a:effectLst/>
                      </a:endParaRPr>
                    </a:p>
                    <a:p>
                      <a:pPr>
                        <a:lnSpc>
                          <a:spcPct val="107000"/>
                        </a:lnSpc>
                        <a:spcAft>
                          <a:spcPts val="0"/>
                        </a:spcAft>
                      </a:pPr>
                      <a:r>
                        <a:rPr lang="en-US" sz="1400" dirty="0">
                          <a:effectLst/>
                        </a:rPr>
                        <a:t> </a:t>
                      </a:r>
                      <a:endParaRPr lang="es-AR" sz="1400" dirty="0">
                        <a:effectLst/>
                      </a:endParaRPr>
                    </a:p>
                    <a:p>
                      <a:pPr marL="342900" lvl="0" indent="-342900">
                        <a:lnSpc>
                          <a:spcPct val="107000"/>
                        </a:lnSpc>
                        <a:spcAft>
                          <a:spcPts val="0"/>
                        </a:spcAft>
                        <a:buFont typeface="Wingdings" panose="05000000000000000000" pitchFamily="2" charset="2"/>
                        <a:buChar char=""/>
                      </a:pPr>
                      <a:r>
                        <a:rPr lang="en-US" sz="1400" dirty="0">
                          <a:effectLst/>
                        </a:rPr>
                        <a:t>How does city get value from the use of IT?</a:t>
                      </a:r>
                      <a:endParaRPr lang="es-AR" sz="1400" dirty="0">
                        <a:effectLst/>
                      </a:endParaRPr>
                    </a:p>
                    <a:p>
                      <a:pPr marL="342900" lvl="0" indent="-342900">
                        <a:lnSpc>
                          <a:spcPct val="107000"/>
                        </a:lnSpc>
                        <a:spcAft>
                          <a:spcPts val="0"/>
                        </a:spcAft>
                        <a:buFont typeface="Wingdings" panose="05000000000000000000" pitchFamily="2" charset="2"/>
                        <a:buChar char=""/>
                      </a:pPr>
                      <a:r>
                        <a:rPr lang="en-US" sz="1400" dirty="0">
                          <a:effectLst/>
                        </a:rPr>
                        <a:t>How can city best exploit new technology for new strategic opportunities?</a:t>
                      </a:r>
                      <a:endParaRPr lang="es-AR" sz="1400" dirty="0">
                        <a:effectLst/>
                      </a:endParaRPr>
                    </a:p>
                    <a:p>
                      <a:pPr marL="342900" lvl="0" indent="-342900">
                        <a:lnSpc>
                          <a:spcPct val="107000"/>
                        </a:lnSpc>
                        <a:spcAft>
                          <a:spcPts val="0"/>
                        </a:spcAft>
                        <a:buFont typeface="Wingdings" panose="05000000000000000000" pitchFamily="2" charset="2"/>
                        <a:buChar char=""/>
                      </a:pPr>
                      <a:r>
                        <a:rPr lang="en-US" sz="1400" dirty="0">
                          <a:effectLst/>
                        </a:rPr>
                        <a:t>Are end users satisfied with the quality of the IT service?</a:t>
                      </a:r>
                      <a:endParaRPr lang="es-AR" sz="1400" dirty="0">
                        <a:effectLst/>
                      </a:endParaRPr>
                    </a:p>
                    <a:p>
                      <a:pPr>
                        <a:lnSpc>
                          <a:spcPct val="107000"/>
                        </a:lnSpc>
                        <a:spcAft>
                          <a:spcPts val="0"/>
                        </a:spcAft>
                      </a:pPr>
                      <a:r>
                        <a:rPr lang="en-US" sz="1400" dirty="0">
                          <a:effectLst/>
                        </a:rPr>
                        <a:t> </a:t>
                      </a:r>
                      <a:endParaRPr lang="es-AR" sz="1400" dirty="0">
                        <a:effectLst/>
                      </a:endParaRPr>
                    </a:p>
                    <a:p>
                      <a:pPr marL="342900" lvl="0" indent="-342900">
                        <a:lnSpc>
                          <a:spcPct val="107000"/>
                        </a:lnSpc>
                        <a:spcAft>
                          <a:spcPts val="0"/>
                        </a:spcAft>
                        <a:buFont typeface="Wingdings" panose="05000000000000000000" pitchFamily="2" charset="2"/>
                        <a:buChar char=""/>
                      </a:pPr>
                      <a:r>
                        <a:rPr lang="en-US" sz="1400" dirty="0">
                          <a:effectLst/>
                        </a:rPr>
                        <a:t>Are sufficient IT resources and infrastructure available to meet required city strategic objectives?</a:t>
                      </a:r>
                      <a:endParaRPr lang="es-AR" sz="1400" dirty="0">
                        <a:effectLst/>
                      </a:endParaRPr>
                    </a:p>
                    <a:p>
                      <a:pPr marL="342900" lvl="0" indent="-342900">
                        <a:lnSpc>
                          <a:spcPct val="107000"/>
                        </a:lnSpc>
                        <a:spcAft>
                          <a:spcPts val="0"/>
                        </a:spcAft>
                        <a:buFont typeface="Wingdings" panose="05000000000000000000" pitchFamily="2" charset="2"/>
                        <a:buChar char=""/>
                      </a:pPr>
                      <a:r>
                        <a:rPr lang="en-US" sz="1400" dirty="0">
                          <a:effectLst/>
                        </a:rPr>
                        <a:t>How does city manage performance of IT? / How does city use IT resources in the most effective and efficient manner?</a:t>
                      </a:r>
                      <a:endParaRPr lang="es-AR" sz="1400" dirty="0">
                        <a:effectLst/>
                      </a:endParaRPr>
                    </a:p>
                    <a:p>
                      <a:pPr>
                        <a:lnSpc>
                          <a:spcPct val="107000"/>
                        </a:lnSpc>
                        <a:spcAft>
                          <a:spcPts val="0"/>
                        </a:spcAft>
                      </a:pPr>
                      <a:r>
                        <a:rPr lang="en-US" sz="1400" dirty="0">
                          <a:effectLst/>
                        </a:rPr>
                        <a:t> </a:t>
                      </a:r>
                      <a:endParaRPr lang="es-AR" sz="1400" dirty="0">
                        <a:effectLst/>
                      </a:endParaRPr>
                    </a:p>
                    <a:p>
                      <a:pPr marL="342900" lvl="0" indent="-342900">
                        <a:lnSpc>
                          <a:spcPct val="107000"/>
                        </a:lnSpc>
                        <a:spcAft>
                          <a:spcPts val="0"/>
                        </a:spcAft>
                        <a:buFont typeface="Wingdings" panose="05000000000000000000" pitchFamily="2" charset="2"/>
                        <a:buChar char=""/>
                      </a:pPr>
                      <a:r>
                        <a:rPr lang="en-US" sz="1400" dirty="0">
                          <a:effectLst/>
                        </a:rPr>
                        <a:t>Does IT support the city in complying with regulations and service levels?</a:t>
                      </a:r>
                      <a:endParaRPr lang="es-AR" sz="1400" dirty="0">
                        <a:effectLst/>
                      </a:endParaRPr>
                    </a:p>
                    <a:p>
                      <a:pPr marL="342900" lvl="0" indent="-342900">
                        <a:lnSpc>
                          <a:spcPct val="107000"/>
                        </a:lnSpc>
                        <a:spcAft>
                          <a:spcPts val="0"/>
                        </a:spcAft>
                        <a:buFont typeface="Wingdings" panose="05000000000000000000" pitchFamily="2" charset="2"/>
                        <a:buChar char=""/>
                      </a:pPr>
                      <a:r>
                        <a:rPr lang="en-US" sz="1400" dirty="0">
                          <a:effectLst/>
                        </a:rPr>
                        <a:t>Are the total IT effort and investments transparent</a:t>
                      </a:r>
                      <a:r>
                        <a:rPr lang="en-US" sz="1400" dirty="0" smtClean="0">
                          <a:effectLst/>
                        </a:rPr>
                        <a:t>?</a:t>
                      </a:r>
                      <a:r>
                        <a:rPr lang="en-US" sz="1400" dirty="0">
                          <a:effectLst/>
                        </a:rPr>
                        <a:t> </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4"/>
          <p:cNvSpPr/>
          <p:nvPr/>
        </p:nvSpPr>
        <p:spPr>
          <a:xfrm>
            <a:off x="228600" y="6029326"/>
            <a:ext cx="1700213" cy="68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781691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6422"/>
            <a:ext cx="8229600" cy="587863"/>
          </a:xfrm>
        </p:spPr>
        <p:txBody>
          <a:bodyPr>
            <a:normAutofit fontScale="90000"/>
          </a:bodyPr>
          <a:lstStyle/>
          <a:p>
            <a:r>
              <a:rPr lang="en-US" sz="3300" dirty="0" smtClean="0"/>
              <a:t/>
            </a:r>
            <a:br>
              <a:rPr lang="en-US" sz="3300" dirty="0" smtClean="0"/>
            </a:br>
            <a:r>
              <a:rPr lang="en-US" sz="3300" dirty="0" smtClean="0"/>
              <a:t>ISACA’s COBIT5</a:t>
            </a:r>
            <a:r>
              <a:rPr lang="es-AR" dirty="0"/>
              <a:t/>
            </a:r>
            <a:br>
              <a:rPr lang="es-AR" dirty="0"/>
            </a:br>
            <a:endParaRPr lang="en-US" dirty="0"/>
          </a:p>
        </p:txBody>
      </p:sp>
      <p:sp>
        <p:nvSpPr>
          <p:cNvPr id="3" name="Content Placeholder 2"/>
          <p:cNvSpPr>
            <a:spLocks noGrp="1"/>
          </p:cNvSpPr>
          <p:nvPr>
            <p:ph idx="1"/>
          </p:nvPr>
        </p:nvSpPr>
        <p:spPr>
          <a:xfrm>
            <a:off x="457200" y="1428206"/>
            <a:ext cx="8229600" cy="4371461"/>
          </a:xfrm>
        </p:spPr>
        <p:txBody>
          <a:bodyPr>
            <a:normAutofit/>
          </a:bodyPr>
          <a:lstStyle/>
          <a:p>
            <a:pPr>
              <a:buNone/>
            </a:pPr>
            <a:r>
              <a:rPr lang="en-US" dirty="0" smtClean="0"/>
              <a:t>	</a:t>
            </a:r>
            <a:endParaRPr lang="en-US" altLang="en-US" dirty="0"/>
          </a:p>
        </p:txBody>
      </p:sp>
      <p:graphicFrame>
        <p:nvGraphicFramePr>
          <p:cNvPr id="4" name="3 Tabla"/>
          <p:cNvGraphicFramePr>
            <a:graphicFrameLocks noGrp="1"/>
          </p:cNvGraphicFramePr>
          <p:nvPr>
            <p:extLst>
              <p:ext uri="{D42A27DB-BD31-4B8C-83A1-F6EECF244321}">
                <p14:modId xmlns:p14="http://schemas.microsoft.com/office/powerpoint/2010/main" val="1065001021"/>
              </p:ext>
            </p:extLst>
          </p:nvPr>
        </p:nvGraphicFramePr>
        <p:xfrm>
          <a:off x="748937" y="1123405"/>
          <a:ext cx="7985760" cy="4676261"/>
        </p:xfrm>
        <a:graphic>
          <a:graphicData uri="http://schemas.openxmlformats.org/drawingml/2006/table">
            <a:tbl>
              <a:tblPr firstRow="1" bandRow="1">
                <a:tableStyleId>{5C22544A-7EE6-4342-B048-85BDC9FD1C3A}</a:tableStyleId>
              </a:tblPr>
              <a:tblGrid>
                <a:gridCol w="3510897"/>
                <a:gridCol w="4474863"/>
              </a:tblGrid>
              <a:tr h="46762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b="1" kern="1200" dirty="0" smtClean="0">
                        <a:solidFill>
                          <a:schemeClr val="tx2">
                            <a:lumMod val="60000"/>
                            <a:lumOff val="40000"/>
                          </a:schemeClr>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b="1" kern="1200" dirty="0" smtClean="0">
                        <a:solidFill>
                          <a:schemeClr val="tx2">
                            <a:lumMod val="60000"/>
                            <a:lumOff val="40000"/>
                          </a:schemeClr>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b="0" kern="1200" dirty="0" smtClean="0">
                        <a:solidFill>
                          <a:schemeClr val="tx2">
                            <a:lumMod val="60000"/>
                            <a:lumOff val="40000"/>
                          </a:schemeClr>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500" b="0" kern="1200" dirty="0" smtClean="0">
                        <a:solidFill>
                          <a:schemeClr val="tx2">
                            <a:lumMod val="60000"/>
                            <a:lumOff val="40000"/>
                          </a:schemeClr>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200" b="0" kern="1200" dirty="0" smtClean="0">
                          <a:solidFill>
                            <a:schemeClr val="tx2">
                              <a:lumMod val="60000"/>
                              <a:lumOff val="40000"/>
                            </a:schemeClr>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2200" b="0" kern="1200" dirty="0" smtClean="0">
                          <a:solidFill>
                            <a:schemeClr val="tx2">
                              <a:lumMod val="60000"/>
                              <a:lumOff val="40000"/>
                            </a:schemeClr>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200" b="0" kern="1200" dirty="0" smtClean="0">
                        <a:solidFill>
                          <a:schemeClr val="tx2">
                            <a:lumMod val="60000"/>
                            <a:lumOff val="40000"/>
                          </a:schemeClr>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AR" sz="2200" b="1" kern="1200" dirty="0" smtClean="0">
                        <a:solidFill>
                          <a:schemeClr val="tx2">
                            <a:lumMod val="60000"/>
                            <a:lumOff val="40000"/>
                          </a:schemeClr>
                        </a:solidFill>
                        <a:latin typeface="+mn-lt"/>
                        <a:ea typeface="+mn-ea"/>
                        <a:cs typeface="+mn-cs"/>
                      </a:endParaRPr>
                    </a:p>
                  </a:txBody>
                  <a:tcPr>
                    <a:noFill/>
                  </a:tcPr>
                </a:tc>
                <a:tc>
                  <a:txBody>
                    <a:bodyPr/>
                    <a:lstStyle/>
                    <a:p>
                      <a:r>
                        <a:rPr lang="es-AR" dirty="0" smtClean="0"/>
                        <a:t>Sour</a:t>
                      </a:r>
                    </a:p>
                    <a:p>
                      <a:endParaRPr lang="es-AR" dirty="0" smtClean="0"/>
                    </a:p>
                    <a:p>
                      <a:endParaRPr lang="es-AR" dirty="0" smtClean="0"/>
                    </a:p>
                    <a:p>
                      <a:endParaRPr lang="es-AR" dirty="0" smtClean="0"/>
                    </a:p>
                    <a:p>
                      <a:endParaRPr lang="es-AR" dirty="0" smtClean="0"/>
                    </a:p>
                    <a:p>
                      <a:endParaRPr lang="es-AR" dirty="0" smtClean="0"/>
                    </a:p>
                    <a:p>
                      <a:endParaRPr lang="es-AR" dirty="0" smtClean="0"/>
                    </a:p>
                    <a:p>
                      <a:endParaRPr lang="es-AR" dirty="0" smtClean="0"/>
                    </a:p>
                    <a:p>
                      <a:endParaRPr lang="es-AR" dirty="0" smtClean="0"/>
                    </a:p>
                    <a:p>
                      <a:endParaRPr lang="es-AR" dirty="0" smtClean="0"/>
                    </a:p>
                    <a:p>
                      <a:endParaRPr lang="es-AR" dirty="0" smtClean="0"/>
                    </a:p>
                    <a:p>
                      <a:endParaRPr lang="es-AR" dirty="0" smtClean="0"/>
                    </a:p>
                    <a:p>
                      <a:endParaRPr lang="es-ES_tradnl" dirty="0" smtClean="0"/>
                    </a:p>
                    <a:p>
                      <a:endParaRPr lang="es-AR" dirty="0" smtClean="0"/>
                    </a:p>
                    <a:p>
                      <a:endParaRPr lang="es-AR" sz="1200" b="0" kern="1200" dirty="0" smtClean="0">
                        <a:solidFill>
                          <a:schemeClr val="tx2">
                            <a:lumMod val="60000"/>
                            <a:lumOff val="40000"/>
                          </a:schemeClr>
                        </a:solidFill>
                        <a:latin typeface="+mn-lt"/>
                        <a:ea typeface="+mn-ea"/>
                        <a:cs typeface="+mn-cs"/>
                        <a:hlinkClick r:id=""/>
                      </a:endParaRPr>
                    </a:p>
                    <a:p>
                      <a:pPr algn="r"/>
                      <a:endParaRPr lang="es-AR" sz="1200" b="0" kern="1200" dirty="0" smtClean="0">
                        <a:solidFill>
                          <a:schemeClr val="tx2">
                            <a:lumMod val="60000"/>
                            <a:lumOff val="40000"/>
                          </a:schemeClr>
                        </a:solidFill>
                        <a:latin typeface="+mn-lt"/>
                        <a:ea typeface="+mn-ea"/>
                        <a:cs typeface="+mn-cs"/>
                        <a:hlinkClick r:id="rId2"/>
                      </a:endParaRPr>
                    </a:p>
                    <a:p>
                      <a:pPr algn="r"/>
                      <a:endParaRPr lang="es-AR" sz="1200" b="0" kern="1200" dirty="0" smtClean="0">
                        <a:solidFill>
                          <a:schemeClr val="tx2">
                            <a:lumMod val="60000"/>
                            <a:lumOff val="40000"/>
                          </a:schemeClr>
                        </a:solidFill>
                        <a:latin typeface="+mn-lt"/>
                        <a:ea typeface="+mn-ea"/>
                        <a:cs typeface="+mn-cs"/>
                        <a:hlinkClick r:id="rId2"/>
                      </a:endParaRPr>
                    </a:p>
                    <a:p>
                      <a:pPr algn="r"/>
                      <a:r>
                        <a:rPr lang="es-AR" sz="1200" b="0" kern="1200" dirty="0" smtClean="0">
                          <a:solidFill>
                            <a:schemeClr val="tx2">
                              <a:lumMod val="60000"/>
                              <a:lumOff val="40000"/>
                            </a:schemeClr>
                          </a:solidFill>
                          <a:latin typeface="+mn-lt"/>
                          <a:ea typeface="+mn-ea"/>
                          <a:cs typeface="+mn-cs"/>
                          <a:hlinkClick r:id="rId2"/>
                        </a:rPr>
                        <a:t>http://www.isaca.org/COBIT/Pages/Product-Family.aspx</a:t>
                      </a:r>
                      <a:endParaRPr lang="es-AR" sz="1200" b="0" kern="1200" dirty="0" smtClean="0">
                        <a:solidFill>
                          <a:schemeClr val="tx2">
                            <a:lumMod val="60000"/>
                            <a:lumOff val="40000"/>
                          </a:schemeClr>
                        </a:solidFill>
                        <a:latin typeface="+mn-lt"/>
                        <a:ea typeface="+mn-ea"/>
                        <a:cs typeface="+mn-cs"/>
                      </a:endParaRPr>
                    </a:p>
                  </a:txBody>
                  <a:tcPr>
                    <a:noFill/>
                  </a:tcPr>
                </a:tc>
              </a:tr>
            </a:tbl>
          </a:graphicData>
        </a:graphic>
      </p:graphicFrame>
      <p:pic>
        <p:nvPicPr>
          <p:cNvPr id="10" name="Imagen 9"/>
          <p:cNvPicPr/>
          <p:nvPr/>
        </p:nvPicPr>
        <p:blipFill rotWithShape="1">
          <a:blip r:embed="rId3"/>
          <a:srcRect l="26299" t="5386" r="43158" b="7595"/>
          <a:stretch/>
        </p:blipFill>
        <p:spPr bwMode="auto">
          <a:xfrm>
            <a:off x="972655" y="1578187"/>
            <a:ext cx="3599345" cy="3639458"/>
          </a:xfrm>
          <a:prstGeom prst="rect">
            <a:avLst/>
          </a:prstGeom>
          <a:ln>
            <a:noFill/>
          </a:ln>
          <a:effectLst/>
          <a:extLst>
            <a:ext uri="{53640926-AAD7-44D8-BBD7-CCE9431645EC}">
              <a14:shadowObscured xmlns:a14="http://schemas.microsoft.com/office/drawing/2010/main"/>
            </a:ext>
          </a:extLst>
        </p:spPr>
      </p:pic>
      <p:pic>
        <p:nvPicPr>
          <p:cNvPr id="11" name="Imagen 10"/>
          <p:cNvPicPr/>
          <p:nvPr/>
        </p:nvPicPr>
        <p:blipFill rotWithShape="1">
          <a:blip r:embed="rId4"/>
          <a:srcRect l="32029" t="18593" r="27235" b="25992"/>
          <a:stretch/>
        </p:blipFill>
        <p:spPr bwMode="auto">
          <a:xfrm>
            <a:off x="5122862" y="2899954"/>
            <a:ext cx="3141572" cy="2287165"/>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228600" y="6029326"/>
            <a:ext cx="1700213" cy="68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043401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972"/>
            <a:ext cx="8229600" cy="204091"/>
          </a:xfrm>
        </p:spPr>
        <p:txBody>
          <a:bodyPr>
            <a:normAutofit fontScale="90000"/>
          </a:bodyPr>
          <a:lstStyle/>
          <a:p>
            <a:r>
              <a:rPr lang="en-US" sz="2500" dirty="0" smtClean="0"/>
              <a:t>COBIT 5 Process Reference Model and baseline selected processes</a:t>
            </a:r>
            <a:endParaRPr lang="en-US" sz="2500" dirty="0"/>
          </a:p>
        </p:txBody>
      </p:sp>
      <p:pic>
        <p:nvPicPr>
          <p:cNvPr id="9" name="Marcador de contenido 8"/>
          <p:cNvPicPr>
            <a:picLocks noGrp="1"/>
          </p:cNvPicPr>
          <p:nvPr>
            <p:ph idx="1"/>
          </p:nvPr>
        </p:nvPicPr>
        <p:blipFill rotWithShape="1">
          <a:blip r:embed="rId3"/>
          <a:srcRect l="22792" t="14781" r="20210" b="10309"/>
          <a:stretch/>
        </p:blipFill>
        <p:spPr bwMode="auto">
          <a:xfrm>
            <a:off x="457199" y="940526"/>
            <a:ext cx="7180218" cy="4972593"/>
          </a:xfrm>
          <a:prstGeom prst="rect">
            <a:avLst/>
          </a:prstGeom>
          <a:ln>
            <a:noFill/>
          </a:ln>
          <a:extLst>
            <a:ext uri="{53640926-AAD7-44D8-BBD7-CCE9431645EC}">
              <a14:shadowObscured xmlns:a14="http://schemas.microsoft.com/office/drawing/2010/main"/>
            </a:ext>
          </a:extLst>
        </p:spPr>
      </p:pic>
      <p:sp>
        <p:nvSpPr>
          <p:cNvPr id="10" name="Rectángulo 9"/>
          <p:cNvSpPr/>
          <p:nvPr/>
        </p:nvSpPr>
        <p:spPr>
          <a:xfrm>
            <a:off x="7637417" y="2049743"/>
            <a:ext cx="1441268" cy="3747757"/>
          </a:xfrm>
          <a:prstGeom prst="rect">
            <a:avLst/>
          </a:prstGeom>
        </p:spPr>
        <p:txBody>
          <a:bodyPr wrap="square">
            <a:spAutoFit/>
          </a:bodyPr>
          <a:lstStyle/>
          <a:p>
            <a:pPr algn="ctr">
              <a:lnSpc>
                <a:spcPct val="107000"/>
              </a:lnSpc>
              <a:spcAft>
                <a:spcPts val="0"/>
              </a:spcAft>
            </a:pPr>
            <a:endParaRPr lang="en-US" sz="1500" dirty="0" smtClean="0"/>
          </a:p>
          <a:p>
            <a:pPr algn="ctr">
              <a:lnSpc>
                <a:spcPct val="107000"/>
              </a:lnSpc>
              <a:spcAft>
                <a:spcPts val="0"/>
              </a:spcAft>
            </a:pPr>
            <a:r>
              <a:rPr lang="en-US" sz="1500" dirty="0" smtClean="0"/>
              <a:t>Leave </a:t>
            </a:r>
            <a:r>
              <a:rPr lang="en-US" sz="1500" dirty="0"/>
              <a:t>no one </a:t>
            </a:r>
            <a:r>
              <a:rPr lang="en-US" sz="1500" dirty="0" smtClean="0"/>
              <a:t>behind </a:t>
            </a:r>
            <a:endParaRPr lang="es-AR" sz="1500" dirty="0"/>
          </a:p>
          <a:p>
            <a:pPr algn="ctr">
              <a:lnSpc>
                <a:spcPct val="107000"/>
              </a:lnSpc>
              <a:spcAft>
                <a:spcPts val="0"/>
              </a:spcAft>
            </a:pPr>
            <a:r>
              <a:rPr lang="en-US" sz="1500" dirty="0"/>
              <a:t> </a:t>
            </a:r>
            <a:endParaRPr lang="es-AR" sz="1500" dirty="0"/>
          </a:p>
          <a:p>
            <a:pPr algn="ctr">
              <a:lnSpc>
                <a:spcPct val="107000"/>
              </a:lnSpc>
              <a:spcAft>
                <a:spcPts val="0"/>
              </a:spcAft>
            </a:pPr>
            <a:r>
              <a:rPr lang="en-US" sz="1500" dirty="0"/>
              <a:t>Sustainable and inclusive urban economies</a:t>
            </a:r>
            <a:endParaRPr lang="es-AR" sz="1500" dirty="0"/>
          </a:p>
          <a:p>
            <a:pPr algn="ctr">
              <a:lnSpc>
                <a:spcPct val="107000"/>
              </a:lnSpc>
              <a:spcAft>
                <a:spcPts val="0"/>
              </a:spcAft>
            </a:pPr>
            <a:r>
              <a:rPr lang="en-US" sz="1500" dirty="0"/>
              <a:t> </a:t>
            </a:r>
            <a:endParaRPr lang="es-AR" sz="1500" dirty="0"/>
          </a:p>
          <a:p>
            <a:pPr algn="ctr">
              <a:lnSpc>
                <a:spcPct val="107000"/>
              </a:lnSpc>
              <a:spcAft>
                <a:spcPts val="0"/>
              </a:spcAft>
            </a:pPr>
            <a:r>
              <a:rPr lang="en-US" sz="1500" dirty="0"/>
              <a:t>Environmental </a:t>
            </a:r>
            <a:r>
              <a:rPr lang="en-US" sz="1500" dirty="0" smtClean="0"/>
              <a:t>sustainability</a:t>
            </a:r>
          </a:p>
          <a:p>
            <a:pPr algn="ctr">
              <a:lnSpc>
                <a:spcPct val="107000"/>
              </a:lnSpc>
              <a:spcAft>
                <a:spcPts val="0"/>
              </a:spcAft>
            </a:pP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US" sz="1500"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ES_tradnl"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_tradnl" sz="900" dirty="0" smtClean="0">
                <a:latin typeface="Calibri" panose="020F0502020204030204" pitchFamily="34" charset="0"/>
                <a:ea typeface="Calibri" panose="020F0502020204030204" pitchFamily="34" charset="0"/>
                <a:cs typeface="Times New Roman" panose="02020603050405020304" pitchFamily="18" charset="0"/>
              </a:rPr>
              <a:t>Source: COBIT 5 Framework  Figure 16 and Implementation Figure 47</a:t>
            </a:r>
            <a:endParaRPr lang="en-US" sz="9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3" name="Estrella de 5 puntas 2"/>
          <p:cNvSpPr/>
          <p:nvPr/>
        </p:nvSpPr>
        <p:spPr>
          <a:xfrm>
            <a:off x="8686800" y="2612571"/>
            <a:ext cx="265611" cy="209006"/>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6" name="Estrella de 5 puntas 5"/>
          <p:cNvSpPr/>
          <p:nvPr/>
        </p:nvSpPr>
        <p:spPr>
          <a:xfrm>
            <a:off x="8819605" y="3555671"/>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7" name="Estrella de 5 puntas 6"/>
          <p:cNvSpPr/>
          <p:nvPr/>
        </p:nvSpPr>
        <p:spPr>
          <a:xfrm>
            <a:off x="8828314" y="4281056"/>
            <a:ext cx="265611" cy="209006"/>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grpSp>
        <p:nvGrpSpPr>
          <p:cNvPr id="79" name="Grupo 78"/>
          <p:cNvGrpSpPr/>
          <p:nvPr/>
        </p:nvGrpSpPr>
        <p:grpSpPr>
          <a:xfrm>
            <a:off x="1311179" y="1467394"/>
            <a:ext cx="6080220" cy="4224450"/>
            <a:chOff x="1311179" y="1467394"/>
            <a:chExt cx="6080220" cy="4224450"/>
          </a:xfrm>
        </p:grpSpPr>
        <p:sp>
          <p:nvSpPr>
            <p:cNvPr id="13" name="Estrella de 5 puntas 12"/>
            <p:cNvSpPr/>
            <p:nvPr/>
          </p:nvSpPr>
          <p:spPr>
            <a:xfrm>
              <a:off x="6653348" y="3217816"/>
              <a:ext cx="265611" cy="209006"/>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14" name="Estrella de 5 puntas 13"/>
            <p:cNvSpPr/>
            <p:nvPr/>
          </p:nvSpPr>
          <p:spPr>
            <a:xfrm>
              <a:off x="6879771" y="3217816"/>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15" name="Estrella de 5 puntas 14"/>
            <p:cNvSpPr/>
            <p:nvPr/>
          </p:nvSpPr>
          <p:spPr>
            <a:xfrm>
              <a:off x="7125788" y="3226360"/>
              <a:ext cx="265611" cy="209006"/>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16" name="Estrella de 5 puntas 15"/>
            <p:cNvSpPr/>
            <p:nvPr/>
          </p:nvSpPr>
          <p:spPr>
            <a:xfrm>
              <a:off x="7125787" y="5482838"/>
              <a:ext cx="265611" cy="209006"/>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grpSp>
          <p:nvGrpSpPr>
            <p:cNvPr id="4" name="Grupo 3"/>
            <p:cNvGrpSpPr/>
            <p:nvPr/>
          </p:nvGrpSpPr>
          <p:grpSpPr>
            <a:xfrm>
              <a:off x="1532708" y="1467394"/>
              <a:ext cx="267789" cy="578790"/>
              <a:chOff x="1532708" y="1467394"/>
              <a:chExt cx="267789" cy="578790"/>
            </a:xfrm>
          </p:grpSpPr>
          <p:sp>
            <p:nvSpPr>
              <p:cNvPr id="8" name="Estrella de 5 puntas 7"/>
              <p:cNvSpPr/>
              <p:nvPr/>
            </p:nvSpPr>
            <p:spPr>
              <a:xfrm>
                <a:off x="1532709" y="1467394"/>
                <a:ext cx="265611" cy="209006"/>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17" name="Estrella de 5 puntas 16"/>
              <p:cNvSpPr/>
              <p:nvPr/>
            </p:nvSpPr>
            <p:spPr>
              <a:xfrm>
                <a:off x="1532708" y="1837178"/>
                <a:ext cx="265611" cy="209006"/>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18" name="Estrella de 5 puntas 17"/>
              <p:cNvSpPr/>
              <p:nvPr/>
            </p:nvSpPr>
            <p:spPr>
              <a:xfrm>
                <a:off x="1534886" y="1649944"/>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grpSp>
        <p:grpSp>
          <p:nvGrpSpPr>
            <p:cNvPr id="26" name="Grupo 25"/>
            <p:cNvGrpSpPr/>
            <p:nvPr/>
          </p:nvGrpSpPr>
          <p:grpSpPr>
            <a:xfrm>
              <a:off x="3978726" y="1488370"/>
              <a:ext cx="267789" cy="578790"/>
              <a:chOff x="1532708" y="1467394"/>
              <a:chExt cx="267789" cy="578790"/>
            </a:xfrm>
          </p:grpSpPr>
          <p:sp>
            <p:nvSpPr>
              <p:cNvPr id="27" name="Estrella de 5 puntas 26"/>
              <p:cNvSpPr/>
              <p:nvPr/>
            </p:nvSpPr>
            <p:spPr>
              <a:xfrm>
                <a:off x="1532709" y="1467394"/>
                <a:ext cx="265611" cy="209006"/>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28" name="Estrella de 5 puntas 27"/>
              <p:cNvSpPr/>
              <p:nvPr/>
            </p:nvSpPr>
            <p:spPr>
              <a:xfrm>
                <a:off x="1532708" y="1837178"/>
                <a:ext cx="265611" cy="209006"/>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29" name="Estrella de 5 puntas 28"/>
              <p:cNvSpPr/>
              <p:nvPr/>
            </p:nvSpPr>
            <p:spPr>
              <a:xfrm>
                <a:off x="1534886" y="1649944"/>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grpSp>
        <p:grpSp>
          <p:nvGrpSpPr>
            <p:cNvPr id="30" name="Grupo 29"/>
            <p:cNvGrpSpPr/>
            <p:nvPr/>
          </p:nvGrpSpPr>
          <p:grpSpPr>
            <a:xfrm>
              <a:off x="5290460" y="1481674"/>
              <a:ext cx="267789" cy="578790"/>
              <a:chOff x="1532708" y="1467394"/>
              <a:chExt cx="267789" cy="578790"/>
            </a:xfrm>
          </p:grpSpPr>
          <p:sp>
            <p:nvSpPr>
              <p:cNvPr id="31" name="Estrella de 5 puntas 30"/>
              <p:cNvSpPr/>
              <p:nvPr/>
            </p:nvSpPr>
            <p:spPr>
              <a:xfrm>
                <a:off x="1532709" y="1467394"/>
                <a:ext cx="265611" cy="209006"/>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32" name="Estrella de 5 puntas 31"/>
              <p:cNvSpPr/>
              <p:nvPr/>
            </p:nvSpPr>
            <p:spPr>
              <a:xfrm>
                <a:off x="1532708" y="1837178"/>
                <a:ext cx="265611" cy="209006"/>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33" name="Estrella de 5 puntas 32"/>
              <p:cNvSpPr/>
              <p:nvPr/>
            </p:nvSpPr>
            <p:spPr>
              <a:xfrm>
                <a:off x="1534886" y="1649944"/>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grpSp>
        <p:grpSp>
          <p:nvGrpSpPr>
            <p:cNvPr id="34" name="Grupo 33"/>
            <p:cNvGrpSpPr/>
            <p:nvPr/>
          </p:nvGrpSpPr>
          <p:grpSpPr>
            <a:xfrm>
              <a:off x="2787285" y="1470953"/>
              <a:ext cx="267789" cy="578790"/>
              <a:chOff x="1532708" y="1467394"/>
              <a:chExt cx="267789" cy="578790"/>
            </a:xfrm>
          </p:grpSpPr>
          <p:sp>
            <p:nvSpPr>
              <p:cNvPr id="35" name="Estrella de 5 puntas 34"/>
              <p:cNvSpPr/>
              <p:nvPr/>
            </p:nvSpPr>
            <p:spPr>
              <a:xfrm>
                <a:off x="1532709" y="1467394"/>
                <a:ext cx="265611" cy="209006"/>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36" name="Estrella de 5 puntas 35"/>
              <p:cNvSpPr/>
              <p:nvPr/>
            </p:nvSpPr>
            <p:spPr>
              <a:xfrm>
                <a:off x="1532708" y="1837178"/>
                <a:ext cx="265611" cy="209006"/>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37" name="Estrella de 5 puntas 36"/>
              <p:cNvSpPr/>
              <p:nvPr/>
            </p:nvSpPr>
            <p:spPr>
              <a:xfrm>
                <a:off x="1534886" y="1649944"/>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grpSp>
        <p:grpSp>
          <p:nvGrpSpPr>
            <p:cNvPr id="38" name="Grupo 37"/>
            <p:cNvGrpSpPr/>
            <p:nvPr/>
          </p:nvGrpSpPr>
          <p:grpSpPr>
            <a:xfrm>
              <a:off x="6424744" y="1479332"/>
              <a:ext cx="267789" cy="578790"/>
              <a:chOff x="1532708" y="1467394"/>
              <a:chExt cx="267789" cy="578790"/>
            </a:xfrm>
          </p:grpSpPr>
          <p:sp>
            <p:nvSpPr>
              <p:cNvPr id="39" name="Estrella de 5 puntas 38"/>
              <p:cNvSpPr/>
              <p:nvPr/>
            </p:nvSpPr>
            <p:spPr>
              <a:xfrm>
                <a:off x="1532709" y="1467394"/>
                <a:ext cx="265611" cy="209006"/>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40" name="Estrella de 5 puntas 39"/>
              <p:cNvSpPr/>
              <p:nvPr/>
            </p:nvSpPr>
            <p:spPr>
              <a:xfrm>
                <a:off x="1532708" y="1837178"/>
                <a:ext cx="265611" cy="209006"/>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41" name="Estrella de 5 puntas 40"/>
              <p:cNvSpPr/>
              <p:nvPr/>
            </p:nvSpPr>
            <p:spPr>
              <a:xfrm>
                <a:off x="1534886" y="1649944"/>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grpSp>
        <p:sp>
          <p:nvSpPr>
            <p:cNvPr id="42" name="Estrella de 5 puntas 41"/>
            <p:cNvSpPr/>
            <p:nvPr/>
          </p:nvSpPr>
          <p:spPr>
            <a:xfrm>
              <a:off x="3005541" y="2593209"/>
              <a:ext cx="265611" cy="209006"/>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44" name="Estrella de 5 puntas 43"/>
            <p:cNvSpPr/>
            <p:nvPr/>
          </p:nvSpPr>
          <p:spPr>
            <a:xfrm>
              <a:off x="1311179" y="5279772"/>
              <a:ext cx="265611" cy="209006"/>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45" name="Estrella de 5 puntas 44"/>
            <p:cNvSpPr/>
            <p:nvPr/>
          </p:nvSpPr>
          <p:spPr>
            <a:xfrm>
              <a:off x="3713114" y="5279772"/>
              <a:ext cx="265611" cy="209006"/>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46" name="Estrella de 5 puntas 45"/>
            <p:cNvSpPr/>
            <p:nvPr/>
          </p:nvSpPr>
          <p:spPr>
            <a:xfrm>
              <a:off x="4512127" y="5279772"/>
              <a:ext cx="265611" cy="209006"/>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47" name="Estrella de 5 puntas 46"/>
            <p:cNvSpPr/>
            <p:nvPr/>
          </p:nvSpPr>
          <p:spPr>
            <a:xfrm>
              <a:off x="3713115" y="5026431"/>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48" name="Estrella de 5 puntas 47"/>
            <p:cNvSpPr/>
            <p:nvPr/>
          </p:nvSpPr>
          <p:spPr>
            <a:xfrm>
              <a:off x="6861263" y="5482344"/>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grpSp>
          <p:nvGrpSpPr>
            <p:cNvPr id="51" name="Grupo 50"/>
            <p:cNvGrpSpPr/>
            <p:nvPr/>
          </p:nvGrpSpPr>
          <p:grpSpPr>
            <a:xfrm>
              <a:off x="2229387" y="2255850"/>
              <a:ext cx="267789" cy="578790"/>
              <a:chOff x="1532708" y="1467394"/>
              <a:chExt cx="267789" cy="578790"/>
            </a:xfrm>
          </p:grpSpPr>
          <p:sp>
            <p:nvSpPr>
              <p:cNvPr id="52" name="Estrella de 5 puntas 51"/>
              <p:cNvSpPr/>
              <p:nvPr/>
            </p:nvSpPr>
            <p:spPr>
              <a:xfrm>
                <a:off x="1532709" y="1467394"/>
                <a:ext cx="265611" cy="209006"/>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53" name="Estrella de 5 puntas 52"/>
              <p:cNvSpPr/>
              <p:nvPr/>
            </p:nvSpPr>
            <p:spPr>
              <a:xfrm>
                <a:off x="1532708" y="1837178"/>
                <a:ext cx="265611" cy="209006"/>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54" name="Estrella de 5 puntas 53"/>
              <p:cNvSpPr/>
              <p:nvPr/>
            </p:nvSpPr>
            <p:spPr>
              <a:xfrm>
                <a:off x="1534886" y="1649944"/>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grpSp>
        <p:sp>
          <p:nvSpPr>
            <p:cNvPr id="55" name="Estrella de 5 puntas 54"/>
            <p:cNvSpPr/>
            <p:nvPr/>
          </p:nvSpPr>
          <p:spPr>
            <a:xfrm>
              <a:off x="2985399" y="2403565"/>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58" name="Estrella de 5 puntas 57"/>
            <p:cNvSpPr/>
            <p:nvPr/>
          </p:nvSpPr>
          <p:spPr>
            <a:xfrm>
              <a:off x="2105540" y="3113313"/>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59" name="Estrella de 5 puntas 58"/>
            <p:cNvSpPr/>
            <p:nvPr/>
          </p:nvSpPr>
          <p:spPr>
            <a:xfrm>
              <a:off x="2892321" y="3113313"/>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60" name="Estrella de 5 puntas 59"/>
            <p:cNvSpPr/>
            <p:nvPr/>
          </p:nvSpPr>
          <p:spPr>
            <a:xfrm>
              <a:off x="1311179" y="3908201"/>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grpSp>
          <p:nvGrpSpPr>
            <p:cNvPr id="5" name="Grupo 4"/>
            <p:cNvGrpSpPr/>
            <p:nvPr/>
          </p:nvGrpSpPr>
          <p:grpSpPr>
            <a:xfrm>
              <a:off x="2154271" y="3708315"/>
              <a:ext cx="268337" cy="418012"/>
              <a:chOff x="2180400" y="3699195"/>
              <a:chExt cx="268337" cy="418012"/>
            </a:xfrm>
          </p:grpSpPr>
          <p:sp>
            <p:nvSpPr>
              <p:cNvPr id="49" name="Estrella de 5 puntas 48"/>
              <p:cNvSpPr/>
              <p:nvPr/>
            </p:nvSpPr>
            <p:spPr>
              <a:xfrm>
                <a:off x="2183126" y="3908201"/>
                <a:ext cx="265611" cy="209006"/>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61" name="Estrella de 5 puntas 60"/>
              <p:cNvSpPr/>
              <p:nvPr/>
            </p:nvSpPr>
            <p:spPr>
              <a:xfrm>
                <a:off x="2180400" y="3699195"/>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grpSp>
        <p:sp>
          <p:nvSpPr>
            <p:cNvPr id="63" name="Estrella de 5 puntas 62"/>
            <p:cNvSpPr/>
            <p:nvPr/>
          </p:nvSpPr>
          <p:spPr>
            <a:xfrm>
              <a:off x="1319591" y="5026431"/>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grpSp>
          <p:nvGrpSpPr>
            <p:cNvPr id="65" name="Grupo 64"/>
            <p:cNvGrpSpPr/>
            <p:nvPr/>
          </p:nvGrpSpPr>
          <p:grpSpPr>
            <a:xfrm>
              <a:off x="4605460" y="3714615"/>
              <a:ext cx="268337" cy="418012"/>
              <a:chOff x="2180400" y="3699195"/>
              <a:chExt cx="268337" cy="418012"/>
            </a:xfrm>
          </p:grpSpPr>
          <p:sp>
            <p:nvSpPr>
              <p:cNvPr id="66" name="Estrella de 5 puntas 65"/>
              <p:cNvSpPr/>
              <p:nvPr/>
            </p:nvSpPr>
            <p:spPr>
              <a:xfrm>
                <a:off x="2183126" y="3908201"/>
                <a:ext cx="265611" cy="209006"/>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67" name="Estrella de 5 puntas 66"/>
              <p:cNvSpPr/>
              <p:nvPr/>
            </p:nvSpPr>
            <p:spPr>
              <a:xfrm>
                <a:off x="2180400" y="3699195"/>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grpSp>
        <p:grpSp>
          <p:nvGrpSpPr>
            <p:cNvPr id="68" name="Grupo 67"/>
            <p:cNvGrpSpPr/>
            <p:nvPr/>
          </p:nvGrpSpPr>
          <p:grpSpPr>
            <a:xfrm>
              <a:off x="3809979" y="2401314"/>
              <a:ext cx="268337" cy="418012"/>
              <a:chOff x="2180400" y="3699195"/>
              <a:chExt cx="268337" cy="418012"/>
            </a:xfrm>
          </p:grpSpPr>
          <p:sp>
            <p:nvSpPr>
              <p:cNvPr id="69" name="Estrella de 5 puntas 68"/>
              <p:cNvSpPr/>
              <p:nvPr/>
            </p:nvSpPr>
            <p:spPr>
              <a:xfrm>
                <a:off x="2183126" y="3908201"/>
                <a:ext cx="265611" cy="209006"/>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70" name="Estrella de 5 puntas 69"/>
              <p:cNvSpPr/>
              <p:nvPr/>
            </p:nvSpPr>
            <p:spPr>
              <a:xfrm>
                <a:off x="2180400" y="3699195"/>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grpSp>
        <p:sp>
          <p:nvSpPr>
            <p:cNvPr id="71" name="Estrella de 5 puntas 70"/>
            <p:cNvSpPr/>
            <p:nvPr/>
          </p:nvSpPr>
          <p:spPr>
            <a:xfrm>
              <a:off x="5431119" y="2416628"/>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72" name="Estrella de 5 puntas 71"/>
            <p:cNvSpPr/>
            <p:nvPr/>
          </p:nvSpPr>
          <p:spPr>
            <a:xfrm>
              <a:off x="1436618" y="2433304"/>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grpSp>
          <p:nvGrpSpPr>
            <p:cNvPr id="73" name="Grupo 72"/>
            <p:cNvGrpSpPr/>
            <p:nvPr/>
          </p:nvGrpSpPr>
          <p:grpSpPr>
            <a:xfrm>
              <a:off x="3002815" y="3714615"/>
              <a:ext cx="268337" cy="418012"/>
              <a:chOff x="2180400" y="3699195"/>
              <a:chExt cx="268337" cy="418012"/>
            </a:xfrm>
          </p:grpSpPr>
          <p:sp>
            <p:nvSpPr>
              <p:cNvPr id="74" name="Estrella de 5 puntas 73"/>
              <p:cNvSpPr/>
              <p:nvPr/>
            </p:nvSpPr>
            <p:spPr>
              <a:xfrm>
                <a:off x="2183126" y="3908201"/>
                <a:ext cx="265611" cy="209006"/>
              </a:xfrm>
              <a:prstGeom prst="star5">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75" name="Estrella de 5 puntas 74"/>
              <p:cNvSpPr/>
              <p:nvPr/>
            </p:nvSpPr>
            <p:spPr>
              <a:xfrm>
                <a:off x="2180400" y="3699195"/>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grpSp>
        <p:sp>
          <p:nvSpPr>
            <p:cNvPr id="76" name="Estrella de 5 puntas 75"/>
            <p:cNvSpPr/>
            <p:nvPr/>
          </p:nvSpPr>
          <p:spPr>
            <a:xfrm>
              <a:off x="6216644" y="2403565"/>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77" name="Estrella de 5 puntas 76"/>
            <p:cNvSpPr/>
            <p:nvPr/>
          </p:nvSpPr>
          <p:spPr>
            <a:xfrm>
              <a:off x="4474018" y="3113313"/>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78" name="Estrella de 5 puntas 77"/>
            <p:cNvSpPr/>
            <p:nvPr/>
          </p:nvSpPr>
          <p:spPr>
            <a:xfrm>
              <a:off x="2050319" y="4464988"/>
              <a:ext cx="265611" cy="20900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grpSp>
      <p:sp>
        <p:nvSpPr>
          <p:cNvPr id="80" name="Rectangle 79"/>
          <p:cNvSpPr/>
          <p:nvPr/>
        </p:nvSpPr>
        <p:spPr>
          <a:xfrm>
            <a:off x="228600" y="6029326"/>
            <a:ext cx="1700213" cy="68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14134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1F497D">
                    <a:lumMod val="60000"/>
                    <a:lumOff val="40000"/>
                  </a:srgbClr>
                </a:solidFill>
                <a:ea typeface="+mn-ea"/>
                <a:cs typeface="+mn-cs"/>
              </a:rPr>
              <a:t>Conclusion</a:t>
            </a:r>
            <a:endParaRPr lang="en-US" dirty="0"/>
          </a:p>
        </p:txBody>
      </p:sp>
      <p:sp>
        <p:nvSpPr>
          <p:cNvPr id="3" name="Content Placeholder 2"/>
          <p:cNvSpPr>
            <a:spLocks noGrp="1"/>
          </p:cNvSpPr>
          <p:nvPr>
            <p:ph idx="1"/>
          </p:nvPr>
        </p:nvSpPr>
        <p:spPr>
          <a:xfrm>
            <a:off x="457200" y="1713972"/>
            <a:ext cx="8229600" cy="4085695"/>
          </a:xfrm>
        </p:spPr>
        <p:txBody>
          <a:bodyPr>
            <a:normAutofit lnSpcReduction="10000"/>
          </a:bodyPr>
          <a:lstStyle/>
          <a:p>
            <a:pPr algn="ctr">
              <a:buNone/>
            </a:pPr>
            <a:r>
              <a:rPr lang="en-US" dirty="0" smtClean="0"/>
              <a:t>	</a:t>
            </a:r>
            <a:r>
              <a:rPr lang="en-US" sz="2400" dirty="0"/>
              <a:t>New Urban Agenda</a:t>
            </a:r>
            <a:r>
              <a:rPr lang="en-US" dirty="0" smtClean="0"/>
              <a:t>, </a:t>
            </a:r>
            <a:r>
              <a:rPr lang="en-US" sz="2400" dirty="0" smtClean="0"/>
              <a:t>Climate change adaptation and Sustainability are </a:t>
            </a:r>
          </a:p>
          <a:p>
            <a:pPr algn="ctr">
              <a:buNone/>
            </a:pPr>
            <a:r>
              <a:rPr lang="en-US" sz="2400" dirty="0" smtClean="0"/>
              <a:t>	stakeholders’ needs and nation/city/business requirements </a:t>
            </a:r>
          </a:p>
          <a:p>
            <a:pPr algn="ctr">
              <a:buNone/>
            </a:pPr>
            <a:r>
              <a:rPr lang="en-US" dirty="0" smtClean="0"/>
              <a:t>but more than anything </a:t>
            </a:r>
          </a:p>
          <a:p>
            <a:pPr algn="ctr">
              <a:buNone/>
            </a:pPr>
            <a:r>
              <a:rPr lang="en-US" dirty="0" smtClean="0"/>
              <a:t>are a human responsibility</a:t>
            </a:r>
          </a:p>
          <a:p>
            <a:pPr algn="ctr">
              <a:buNone/>
            </a:pPr>
            <a:endParaRPr lang="en-US" sz="1000" dirty="0" smtClean="0"/>
          </a:p>
          <a:p>
            <a:pPr>
              <a:buNone/>
            </a:pPr>
            <a:r>
              <a:rPr lang="en-US" sz="2400" dirty="0" smtClean="0"/>
              <a:t>	A well governed and managed ICT can ensures stakeholders identification, needs evaluation, city and ICT alignment, and ICT process with capacity of delivering outcomes even if the conditions are not the best.</a:t>
            </a:r>
            <a:endParaRPr lang="en-US" altLang="en-US" sz="2400" dirty="0"/>
          </a:p>
        </p:txBody>
      </p:sp>
      <p:sp>
        <p:nvSpPr>
          <p:cNvPr id="4" name="Rectangle 3"/>
          <p:cNvSpPr/>
          <p:nvPr/>
        </p:nvSpPr>
        <p:spPr>
          <a:xfrm>
            <a:off x="228600" y="6029326"/>
            <a:ext cx="1700213" cy="685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42034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F5C16A11FF3142AD98FE93BCD0A370" ma:contentTypeVersion="1" ma:contentTypeDescription="Create a new document." ma:contentTypeScope="" ma:versionID="da3e9551827be27c540814dd12af4680">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261FD66-D44A-48AF-8C82-5C794CED2321}"/>
</file>

<file path=customXml/itemProps2.xml><?xml version="1.0" encoding="utf-8"?>
<ds:datastoreItem xmlns:ds="http://schemas.openxmlformats.org/officeDocument/2006/customXml" ds:itemID="{BB799C32-7B35-4CB2-B545-915C5DE31631}"/>
</file>

<file path=customXml/itemProps3.xml><?xml version="1.0" encoding="utf-8"?>
<ds:datastoreItem xmlns:ds="http://schemas.openxmlformats.org/officeDocument/2006/customXml" ds:itemID="{C10993E6-A66A-47CE-AE90-50CF59C2B0B6}"/>
</file>

<file path=docProps/app.xml><?xml version="1.0" encoding="utf-8"?>
<Properties xmlns="http://schemas.openxmlformats.org/officeDocument/2006/extended-properties" xmlns:vt="http://schemas.openxmlformats.org/officeDocument/2006/docPropsVTypes">
  <TotalTime>0</TotalTime>
  <Words>463</Words>
  <Application>Microsoft Office PowerPoint</Application>
  <PresentationFormat>On-screen Show (4:3)</PresentationFormat>
  <Paragraphs>114</Paragraphs>
  <Slides>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Courier New</vt:lpstr>
      <vt:lpstr>Times New Roman</vt:lpstr>
      <vt:lpstr>Wingdings</vt:lpstr>
      <vt:lpstr>Office Theme</vt:lpstr>
      <vt:lpstr>6th ITU Green Standards Week 5-9 September 2016, Montevideo, Uruguay</vt:lpstr>
      <vt:lpstr>  HABITAT III DRAFT NEW URBAN AGENDA July 2016  Principles and commitments  </vt:lpstr>
      <vt:lpstr>  HABITAT III DRAFT NEW URBAN AGENDA July 2016  Technology’s Role </vt:lpstr>
      <vt:lpstr> ICT’s Potential to help addressing Principles and Role – ISACA’s COBIT5 </vt:lpstr>
      <vt:lpstr> ISACA’s COBIT5 </vt:lpstr>
      <vt:lpstr>COBIT 5 Process Reference Model and baseline selected processes</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2016-09-02T15:30:34Z</dcterms:created>
  <dcterms:modified xsi:type="dcterms:W3CDTF">2016-09-09T12:10:05Z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0x010100DEF5C16A11FF3142AD98FE93BCD0A370</vt:lpwstr>
  </property>
</Properties>
</file>