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01" r:id="rId2"/>
    <p:sldId id="303" r:id="rId3"/>
    <p:sldId id="304" r:id="rId4"/>
    <p:sldId id="305" r:id="rId5"/>
    <p:sldId id="306" r:id="rId6"/>
    <p:sldId id="307" r:id="rId7"/>
    <p:sldId id="308" r:id="rId8"/>
    <p:sldId id="309" r:id="rId9"/>
    <p:sldId id="310" r:id="rId10"/>
    <p:sldId id="311" r:id="rId11"/>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746" autoAdjust="0"/>
    <p:restoredTop sz="94660"/>
  </p:normalViewPr>
  <p:slideViewPr>
    <p:cSldViewPr snapToGrid="0" snapToObjects="1" showGuides="1">
      <p:cViewPr varScale="1">
        <p:scale>
          <a:sx n="51" d="100"/>
          <a:sy n="51" d="100"/>
        </p:scale>
        <p:origin x="90" y="456"/>
      </p:cViewPr>
      <p:guideLst>
        <p:guide orient="horz" pos="2160"/>
        <p:guide pos="2880"/>
      </p:guideLst>
    </p:cSldViewPr>
  </p:slideViewPr>
  <p:notesTextViewPr>
    <p:cViewPr>
      <p:scale>
        <a:sx n="125" d="100"/>
        <a:sy n="125" d="100"/>
      </p:scale>
      <p:origin x="0" y="0"/>
    </p:cViewPr>
  </p:notesText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t>15/12/2015</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t>15/12/2015</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tep-initiative.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Source of Image</a:t>
            </a:r>
            <a:endParaRPr lang="en-TT" dirty="0"/>
          </a:p>
        </p:txBody>
      </p:sp>
      <p:sp>
        <p:nvSpPr>
          <p:cNvPr id="4" name="Slide Number Placeholder 3"/>
          <p:cNvSpPr>
            <a:spLocks noGrp="1"/>
          </p:cNvSpPr>
          <p:nvPr>
            <p:ph type="sldNum" sz="quarter" idx="10"/>
          </p:nvPr>
        </p:nvSpPr>
        <p:spPr/>
        <p:txBody>
          <a:bodyPr/>
          <a:lstStyle/>
          <a:p>
            <a:fld id="{245ECFA5-82D6-4FAA-AC71-4FE3398F1523}" type="slidenum">
              <a:rPr lang="en-US" smtClean="0"/>
              <a:t>2</a:t>
            </a:fld>
            <a:endParaRPr lang="en-US"/>
          </a:p>
        </p:txBody>
      </p:sp>
    </p:spTree>
    <p:extLst>
      <p:ext uri="{BB962C8B-B14F-4D97-AF65-F5344CB8AC3E}">
        <p14:creationId xmlns:p14="http://schemas.microsoft.com/office/powerpoint/2010/main" val="455332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Source of Image</a:t>
            </a:r>
            <a:endParaRPr lang="en-TT" dirty="0"/>
          </a:p>
        </p:txBody>
      </p:sp>
      <p:sp>
        <p:nvSpPr>
          <p:cNvPr id="4" name="Slide Number Placeholder 3"/>
          <p:cNvSpPr>
            <a:spLocks noGrp="1"/>
          </p:cNvSpPr>
          <p:nvPr>
            <p:ph type="sldNum" sz="quarter" idx="10"/>
          </p:nvPr>
        </p:nvSpPr>
        <p:spPr/>
        <p:txBody>
          <a:bodyPr/>
          <a:lstStyle/>
          <a:p>
            <a:fld id="{245ECFA5-82D6-4FAA-AC71-4FE3398F1523}" type="slidenum">
              <a:rPr lang="en-US" smtClean="0"/>
              <a:t>3</a:t>
            </a:fld>
            <a:endParaRPr lang="en-US"/>
          </a:p>
        </p:txBody>
      </p:sp>
    </p:spTree>
    <p:extLst>
      <p:ext uri="{BB962C8B-B14F-4D97-AF65-F5344CB8AC3E}">
        <p14:creationId xmlns:p14="http://schemas.microsoft.com/office/powerpoint/2010/main" val="375859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EOL…..</a:t>
            </a:r>
            <a:r>
              <a:rPr lang="en-TT" dirty="0" err="1" smtClean="0"/>
              <a:t>StEP</a:t>
            </a:r>
            <a:r>
              <a:rPr lang="en-TT" dirty="0" smtClean="0"/>
              <a:t> sources…</a:t>
            </a:r>
            <a:r>
              <a:rPr lang="en-GB" sz="1200" kern="1200" dirty="0" smtClean="0">
                <a:solidFill>
                  <a:schemeClr val="tx1"/>
                </a:solidFill>
                <a:effectLst/>
                <a:latin typeface="+mn-lt"/>
                <a:ea typeface="+mn-ea"/>
                <a:cs typeface="+mn-cs"/>
              </a:rPr>
              <a:t>Solving the E-Waste Problem (</a:t>
            </a:r>
            <a:r>
              <a:rPr lang="en-GB" sz="1200" kern="1200" dirty="0" err="1" smtClean="0">
                <a:solidFill>
                  <a:schemeClr val="tx1"/>
                </a:solidFill>
                <a:effectLst/>
                <a:latin typeface="+mn-lt"/>
                <a:ea typeface="+mn-ea"/>
                <a:cs typeface="+mn-cs"/>
              </a:rPr>
              <a:t>StEP</a:t>
            </a:r>
            <a:r>
              <a:rPr lang="en-GB" sz="1200" kern="1200" dirty="0" smtClean="0">
                <a:solidFill>
                  <a:schemeClr val="tx1"/>
                </a:solidFill>
                <a:effectLst/>
                <a:latin typeface="+mn-lt"/>
                <a:ea typeface="+mn-ea"/>
                <a:cs typeface="+mn-cs"/>
              </a:rPr>
              <a:t>) Initiative:  </a:t>
            </a:r>
            <a:r>
              <a:rPr lang="en-GB" sz="1200" u="sng" kern="1200" dirty="0" smtClean="0">
                <a:solidFill>
                  <a:schemeClr val="tx1"/>
                </a:solidFill>
                <a:effectLst/>
                <a:latin typeface="+mn-lt"/>
                <a:ea typeface="+mn-ea"/>
                <a:cs typeface="+mn-cs"/>
                <a:hlinkClick r:id="rId3"/>
              </a:rPr>
              <a:t>http://www.step-initiative.org</a:t>
            </a:r>
            <a:endParaRPr lang="en-TT" dirty="0"/>
          </a:p>
        </p:txBody>
      </p:sp>
      <p:sp>
        <p:nvSpPr>
          <p:cNvPr id="4" name="Slide Number Placeholder 3"/>
          <p:cNvSpPr>
            <a:spLocks noGrp="1"/>
          </p:cNvSpPr>
          <p:nvPr>
            <p:ph type="sldNum" sz="quarter" idx="10"/>
          </p:nvPr>
        </p:nvSpPr>
        <p:spPr/>
        <p:txBody>
          <a:bodyPr/>
          <a:lstStyle/>
          <a:p>
            <a:fld id="{245ECFA5-82D6-4FAA-AC71-4FE3398F1523}" type="slidenum">
              <a:rPr lang="en-US" smtClean="0"/>
              <a:t>4</a:t>
            </a:fld>
            <a:endParaRPr lang="en-US"/>
          </a:p>
        </p:txBody>
      </p:sp>
    </p:spTree>
    <p:extLst>
      <p:ext uri="{BB962C8B-B14F-4D97-AF65-F5344CB8AC3E}">
        <p14:creationId xmlns:p14="http://schemas.microsoft.com/office/powerpoint/2010/main" val="3391803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http://www.canto.org/</a:t>
            </a:r>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5</a:t>
            </a:fld>
            <a:endParaRPr lang="en-US"/>
          </a:p>
        </p:txBody>
      </p:sp>
    </p:spTree>
    <p:extLst>
      <p:ext uri="{BB962C8B-B14F-4D97-AF65-F5344CB8AC3E}">
        <p14:creationId xmlns:p14="http://schemas.microsoft.com/office/powerpoint/2010/main" val="1419080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http://bcrc-caribbean.blogspot.com/p/about.html</a:t>
            </a:r>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6</a:t>
            </a:fld>
            <a:endParaRPr lang="en-US"/>
          </a:p>
        </p:txBody>
      </p:sp>
    </p:spTree>
    <p:extLst>
      <p:ext uri="{BB962C8B-B14F-4D97-AF65-F5344CB8AC3E}">
        <p14:creationId xmlns:p14="http://schemas.microsoft.com/office/powerpoint/2010/main" val="1174645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http://canto.org/document-centre/committee-documents/</a:t>
            </a:r>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7</a:t>
            </a:fld>
            <a:endParaRPr lang="en-US"/>
          </a:p>
        </p:txBody>
      </p:sp>
    </p:spTree>
    <p:extLst>
      <p:ext uri="{BB962C8B-B14F-4D97-AF65-F5344CB8AC3E}">
        <p14:creationId xmlns:p14="http://schemas.microsoft.com/office/powerpoint/2010/main" val="3822323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ewsday.co.tt/businessday/0,15196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5</a:t>
            </a:r>
            <a:r>
              <a:rPr lang="en-US" sz="2800" baseline="30000" dirty="0" smtClean="0"/>
              <a:t>th</a:t>
            </a:r>
            <a:r>
              <a:rPr lang="en-US" sz="2800" dirty="0" smtClean="0"/>
              <a:t> ITU Green Standards Week</a:t>
            </a:r>
            <a:br>
              <a:rPr lang="en-US" sz="2800" dirty="0" smtClean="0"/>
            </a:br>
            <a:r>
              <a:rPr lang="en-US" sz="2800" dirty="0" smtClean="0"/>
              <a:t>Nassau, The Bahamas 14-18 December 2015</a:t>
            </a:r>
            <a:endParaRPr lang="en-US" sz="2400" i="1" dirty="0"/>
          </a:p>
        </p:txBody>
      </p:sp>
      <p:sp>
        <p:nvSpPr>
          <p:cNvPr id="9" name="Content Placeholder 8"/>
          <p:cNvSpPr>
            <a:spLocks noGrp="1"/>
          </p:cNvSpPr>
          <p:nvPr>
            <p:ph idx="1"/>
          </p:nvPr>
        </p:nvSpPr>
        <p:spPr>
          <a:xfrm>
            <a:off x="457200" y="1791222"/>
            <a:ext cx="8229600" cy="4033381"/>
          </a:xfrm>
        </p:spPr>
        <p:txBody>
          <a:bodyPr>
            <a:normAutofit fontScale="25000" lnSpcReduction="20000"/>
          </a:bodyPr>
          <a:lstStyle/>
          <a:p>
            <a:pPr marL="0" indent="0" algn="ctr">
              <a:buNone/>
            </a:pPr>
            <a:r>
              <a:rPr lang="en-US" sz="16000" b="1" dirty="0" smtClean="0"/>
              <a:t/>
            </a:r>
            <a:br>
              <a:rPr lang="en-US" sz="16000" b="1" dirty="0" smtClean="0"/>
            </a:br>
            <a:r>
              <a:rPr lang="en-US" sz="16000" b="1" dirty="0" smtClean="0"/>
              <a:t>“</a:t>
            </a:r>
            <a:r>
              <a:rPr lang="en-US" sz="12800" b="1" dirty="0" smtClean="0"/>
              <a:t>Everybody wants to go to heaven, but nobody wants to die”</a:t>
            </a:r>
          </a:p>
          <a:p>
            <a:pPr marL="0" indent="0" algn="ctr">
              <a:buNone/>
            </a:pPr>
            <a:endParaRPr lang="en-US" sz="12800" b="1" dirty="0"/>
          </a:p>
          <a:p>
            <a:pPr marL="0" indent="0" algn="ctr">
              <a:buNone/>
            </a:pPr>
            <a:r>
              <a:rPr lang="en-US" sz="12800" b="1" dirty="0" smtClean="0"/>
              <a:t>Mr. </a:t>
            </a:r>
            <a:r>
              <a:rPr lang="en-US" sz="12800" b="1" dirty="0" err="1" smtClean="0"/>
              <a:t>Gervon</a:t>
            </a:r>
            <a:r>
              <a:rPr lang="en-US" sz="12800" b="1" dirty="0" smtClean="0"/>
              <a:t> Abraham,</a:t>
            </a:r>
            <a:endParaRPr lang="en-US" sz="12800" b="1" dirty="0"/>
          </a:p>
          <a:p>
            <a:pPr marL="0" indent="0" algn="ctr">
              <a:buNone/>
            </a:pPr>
            <a:r>
              <a:rPr lang="en-US" sz="12800" b="1" dirty="0" smtClean="0"/>
              <a:t>Manager- External Relations and Government Affairs, TSTT/Vice Chair – CANTO CSR Committee.</a:t>
            </a:r>
          </a:p>
          <a:p>
            <a:pPr marL="0" indent="0" algn="ctr">
              <a:buNone/>
            </a:pPr>
            <a:r>
              <a:rPr lang="en-US" sz="12800" b="1" dirty="0" smtClean="0"/>
              <a:t>Email: gabraha@tstt.co.tt</a:t>
            </a:r>
          </a:p>
          <a:p>
            <a:pPr marL="0" indent="0" algn="ctr">
              <a:buNone/>
            </a:pPr>
            <a:endParaRPr lang="en-US" sz="128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414344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598535"/>
            <a:ext cx="6096000" cy="4410075"/>
          </a:xfrm>
          <a:prstGeom prst="rect">
            <a:avLst/>
          </a:prstGeom>
        </p:spPr>
      </p:pic>
    </p:spTree>
    <p:extLst>
      <p:ext uri="{BB962C8B-B14F-4D97-AF65-F5344CB8AC3E}">
        <p14:creationId xmlns:p14="http://schemas.microsoft.com/office/powerpoint/2010/main" val="163142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a:xfrm>
            <a:off x="457200" y="1713972"/>
            <a:ext cx="8229600" cy="4085695"/>
          </a:xfrm>
        </p:spPr>
        <p:txBody>
          <a:bodyPr>
            <a:normAutofit/>
          </a:bodyPr>
          <a:lstStyle/>
          <a:p>
            <a:r>
              <a:rPr lang="en-US" dirty="0" smtClean="0"/>
              <a:t>Heaven…The Joys of new </a:t>
            </a:r>
            <a:r>
              <a:rPr lang="en-US" dirty="0" err="1" smtClean="0"/>
              <a:t>ict</a:t>
            </a:r>
            <a:r>
              <a:rPr lang="en-US" dirty="0" smtClean="0"/>
              <a:t> gadgets</a:t>
            </a:r>
            <a:endParaRPr lang="en-US" altLang="en-US" dirty="0"/>
          </a:p>
        </p:txBody>
      </p:sp>
      <p:sp>
        <p:nvSpPr>
          <p:cNvPr id="4" name="Rectangle 3"/>
          <p:cNvSpPr/>
          <p:nvPr/>
        </p:nvSpPr>
        <p:spPr>
          <a:xfrm>
            <a:off x="738131" y="2856972"/>
            <a:ext cx="6995711" cy="2862322"/>
          </a:xfrm>
          <a:prstGeom prst="rect">
            <a:avLst/>
          </a:prstGeom>
        </p:spPr>
        <p:txBody>
          <a:bodyPr wrap="square">
            <a:spAutoFit/>
          </a:bodyPr>
          <a:lstStyle/>
          <a:p>
            <a:r>
              <a:rPr lang="en-US" dirty="0"/>
              <a:t>The increase in mobile subscriptions observed in 2014 is reflected in an increase in the mobile penetration rate. The mobile </a:t>
            </a:r>
            <a:r>
              <a:rPr lang="en-US" dirty="0" smtClean="0"/>
              <a:t>penetration </a:t>
            </a:r>
            <a:r>
              <a:rPr lang="en-US" dirty="0"/>
              <a:t>rate in the mobile voice market stood at 149.1 as at December 2014, representing a 1.9 percent increase over 2013. This implies that there were approximately 149 mobile subscriptions per 100 inhabitants in Trinidad and Tobago as at the end of 2014. </a:t>
            </a:r>
            <a:endParaRPr lang="en-US" dirty="0" smtClean="0"/>
          </a:p>
          <a:p>
            <a:endParaRPr lang="en-US" dirty="0"/>
          </a:p>
          <a:p>
            <a:r>
              <a:rPr lang="en-US" dirty="0" smtClean="0"/>
              <a:t>https</a:t>
            </a:r>
            <a:r>
              <a:rPr lang="en-US" dirty="0"/>
              <a:t>://tatt.org.tt/</a:t>
            </a:r>
            <a:endParaRPr lang="en-US" dirty="0" smtClean="0"/>
          </a:p>
          <a:p>
            <a:endParaRPr lang="en-US" dirty="0"/>
          </a:p>
          <a:p>
            <a:endParaRPr lang="en-US" dirty="0"/>
          </a:p>
        </p:txBody>
      </p:sp>
    </p:spTree>
    <p:extLst>
      <p:ext uri="{BB962C8B-B14F-4D97-AF65-F5344CB8AC3E}">
        <p14:creationId xmlns:p14="http://schemas.microsoft.com/office/powerpoint/2010/main" val="423057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Death – </a:t>
            </a:r>
            <a:r>
              <a:rPr lang="en-US" dirty="0" smtClean="0"/>
              <a:t> </a:t>
            </a:r>
            <a:r>
              <a:rPr lang="en-US" dirty="0"/>
              <a:t>End of Life cellular devices and other e </a:t>
            </a:r>
            <a:r>
              <a:rPr lang="en-US" dirty="0" smtClean="0"/>
              <a:t>waste</a:t>
            </a:r>
            <a:endParaRPr lang="en-US" alt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5125" y="2925609"/>
            <a:ext cx="3333750" cy="2582825"/>
          </a:xfrm>
          <a:prstGeom prst="rect">
            <a:avLst/>
          </a:prstGeom>
        </p:spPr>
      </p:pic>
    </p:spTree>
    <p:extLst>
      <p:ext uri="{BB962C8B-B14F-4D97-AF65-F5344CB8AC3E}">
        <p14:creationId xmlns:p14="http://schemas.microsoft.com/office/powerpoint/2010/main" val="3404013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b="1" i="1" dirty="0" smtClean="0"/>
          </a:p>
          <a:p>
            <a:r>
              <a:rPr lang="en-US" sz="2200" i="1" dirty="0" smtClean="0"/>
              <a:t>End-of-Life </a:t>
            </a:r>
            <a:r>
              <a:rPr lang="en-US" sz="2200" i="1" dirty="0"/>
              <a:t>(or </a:t>
            </a:r>
            <a:r>
              <a:rPr lang="en-US" sz="2200" i="1" dirty="0" err="1"/>
              <a:t>EoL</a:t>
            </a:r>
            <a:r>
              <a:rPr lang="en-US" sz="2200" i="1" dirty="0"/>
              <a:t>) Mobile Handset (or Phone) – </a:t>
            </a:r>
            <a:r>
              <a:rPr lang="en-US" sz="2200" dirty="0"/>
              <a:t>A mobile handset that is no longer suitable for use, or may not be up to the required specification, and is destined for disassembly and recovery of spare parts, material recovery and recycling or for final disposal</a:t>
            </a:r>
            <a:r>
              <a:rPr lang="en-US" sz="2200" dirty="0" smtClean="0"/>
              <a:t>.</a:t>
            </a:r>
          </a:p>
          <a:p>
            <a:endParaRPr lang="en-TT" sz="2400" dirty="0"/>
          </a:p>
          <a:p>
            <a:r>
              <a:rPr lang="en-US" sz="2200" dirty="0"/>
              <a:t>According to the </a:t>
            </a:r>
            <a:r>
              <a:rPr lang="en-US" sz="2200" dirty="0" err="1"/>
              <a:t>StEP</a:t>
            </a:r>
            <a:r>
              <a:rPr lang="en-US" sz="2200" dirty="0"/>
              <a:t> Initiative, </a:t>
            </a:r>
            <a:r>
              <a:rPr lang="en-US" sz="2200" i="1" dirty="0"/>
              <a:t>'E-waste'</a:t>
            </a:r>
            <a:r>
              <a:rPr lang="en-US" sz="2200" dirty="0"/>
              <a:t> is a term used to cover almost all types of electrical and electronic equipment (EEE) that has or could enter the waste stream. Although e-waste is a general term, it can be considered to cover TVs, computers, mobile phones, white goods (e.g. fridges, washing machines, dryers etc.), home entertainment and stereo systems, toys, toasters and even </a:t>
            </a:r>
            <a:r>
              <a:rPr lang="en-US" sz="2200" dirty="0" smtClean="0"/>
              <a:t>kettles.</a:t>
            </a:r>
            <a:endParaRPr lang="en-TT" sz="2200" dirty="0"/>
          </a:p>
          <a:p>
            <a:endParaRPr lang="en-US" altLang="en-US" dirty="0"/>
          </a:p>
        </p:txBody>
      </p:sp>
    </p:spTree>
    <p:extLst>
      <p:ext uri="{BB962C8B-B14F-4D97-AF65-F5344CB8AC3E}">
        <p14:creationId xmlns:p14="http://schemas.microsoft.com/office/powerpoint/2010/main" val="426298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pPr marL="0" indent="0" algn="ctr">
              <a:buNone/>
            </a:pPr>
            <a:r>
              <a:rPr lang="en-US" sz="4900" dirty="0"/>
              <a:t>Partnership the wider appeal.  </a:t>
            </a:r>
            <a:endParaRPr lang="en-US" sz="4900" dirty="0" smtClean="0"/>
          </a:p>
          <a:p>
            <a:endParaRPr lang="en-TT" sz="4900" dirty="0"/>
          </a:p>
          <a:p>
            <a:r>
              <a:rPr lang="en-US" sz="4900" dirty="0"/>
              <a:t>WHO is CANTO.  Caribbean Focus.  Global </a:t>
            </a:r>
            <a:r>
              <a:rPr lang="en-US" sz="4900" dirty="0" smtClean="0"/>
              <a:t>Perspective.</a:t>
            </a:r>
          </a:p>
          <a:p>
            <a:endParaRPr lang="en-TT" sz="4900" dirty="0" smtClean="0"/>
          </a:p>
          <a:p>
            <a:pPr fontAlgn="base"/>
            <a:r>
              <a:rPr lang="en-US" sz="4900" dirty="0" smtClean="0"/>
              <a:t>VISION:</a:t>
            </a:r>
            <a:r>
              <a:rPr lang="en-TT" sz="4900" dirty="0"/>
              <a:t> </a:t>
            </a:r>
            <a:r>
              <a:rPr lang="en-US" sz="4900" dirty="0" smtClean="0"/>
              <a:t>To </a:t>
            </a:r>
            <a:r>
              <a:rPr lang="en-US" sz="4900" dirty="0"/>
              <a:t>become the leading authority in shaping </a:t>
            </a:r>
            <a:r>
              <a:rPr lang="en-US" sz="4900" dirty="0" smtClean="0"/>
              <a:t>information, communication </a:t>
            </a:r>
            <a:r>
              <a:rPr lang="en-US" sz="4900" dirty="0"/>
              <a:t>and technology in the Caribbean Region and the </a:t>
            </a:r>
            <a:r>
              <a:rPr lang="en-US" sz="4900" dirty="0" smtClean="0"/>
              <a:t>Americas.</a:t>
            </a:r>
          </a:p>
          <a:p>
            <a:pPr fontAlgn="base"/>
            <a:endParaRPr lang="en-TT" sz="4900" dirty="0"/>
          </a:p>
          <a:p>
            <a:pPr fontAlgn="base"/>
            <a:r>
              <a:rPr lang="en-US" sz="4900" dirty="0" smtClean="0"/>
              <a:t>MISSION:</a:t>
            </a:r>
            <a:r>
              <a:rPr lang="en-TT" sz="4900" dirty="0"/>
              <a:t> </a:t>
            </a:r>
            <a:r>
              <a:rPr lang="en-US" sz="4900" dirty="0" smtClean="0"/>
              <a:t>Influence </a:t>
            </a:r>
            <a:r>
              <a:rPr lang="en-US" sz="4900" dirty="0"/>
              <a:t>the innovation and development of ICT solutions for the benefit of members by developing, navigating and leveraging relationships with all stakeholders</a:t>
            </a:r>
            <a:r>
              <a:rPr lang="en-US" sz="4900" dirty="0" smtClean="0"/>
              <a:t>.</a:t>
            </a:r>
          </a:p>
          <a:p>
            <a:pPr fontAlgn="base"/>
            <a:endParaRPr lang="en-TT" sz="4900" dirty="0"/>
          </a:p>
          <a:p>
            <a:pPr fontAlgn="base"/>
            <a:r>
              <a:rPr lang="en-US" sz="4900" dirty="0"/>
              <a:t>Advocate for policies, legislation and rules which advance the creation of an environment which facilitates the deployment of services and technologies around the region.</a:t>
            </a:r>
            <a:endParaRPr lang="en-TT" sz="4900" dirty="0"/>
          </a:p>
          <a:p>
            <a:pPr marL="0" indent="0">
              <a:buNone/>
            </a:pPr>
            <a:r>
              <a:rPr lang="en-US" sz="4900" dirty="0"/>
              <a:t> </a:t>
            </a:r>
            <a:endParaRPr lang="en-TT" sz="4900" dirty="0"/>
          </a:p>
          <a:p>
            <a:pPr marL="0" indent="0">
              <a:buNone/>
            </a:pPr>
            <a:r>
              <a:rPr lang="en-US" sz="4900" dirty="0"/>
              <a:t>We have an annual conference and this is an open invitation to attend or if you are so inclined join our CSR Committee.  We have a Caribbean perspective.  </a:t>
            </a:r>
            <a:endParaRPr lang="en-TT" sz="4900" dirty="0"/>
          </a:p>
          <a:p>
            <a:endParaRPr lang="en-US" altLang="en-US" dirty="0"/>
          </a:p>
        </p:txBody>
      </p:sp>
    </p:spTree>
    <p:extLst>
      <p:ext uri="{BB962C8B-B14F-4D97-AF65-F5344CB8AC3E}">
        <p14:creationId xmlns:p14="http://schemas.microsoft.com/office/powerpoint/2010/main" val="360536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marL="0" indent="0" algn="ctr">
              <a:buNone/>
            </a:pPr>
            <a:r>
              <a:rPr lang="en-US" dirty="0"/>
              <a:t>Partnership the wider appeal.  </a:t>
            </a:r>
          </a:p>
          <a:p>
            <a:endParaRPr lang="en-US" dirty="0" smtClean="0"/>
          </a:p>
          <a:p>
            <a:r>
              <a:rPr lang="en-US" dirty="0" smtClean="0"/>
              <a:t>Our </a:t>
            </a:r>
            <a:r>
              <a:rPr lang="en-US" dirty="0"/>
              <a:t>major partner to date has been the secretariat for The </a:t>
            </a:r>
            <a:r>
              <a:rPr lang="en-US" i="1" dirty="0"/>
              <a:t>Basel Convention on the Control of Transboundary Movements of Hazardous Wastes and their Disposal.</a:t>
            </a:r>
            <a:endParaRPr lang="en-TT" dirty="0"/>
          </a:p>
          <a:p>
            <a:pPr marL="0" indent="0">
              <a:buNone/>
            </a:pPr>
            <a:r>
              <a:rPr lang="en-US" dirty="0"/>
              <a:t> </a:t>
            </a:r>
            <a:endParaRPr lang="en-TT" dirty="0"/>
          </a:p>
          <a:p>
            <a:r>
              <a:rPr lang="en-US" dirty="0"/>
              <a:t>The </a:t>
            </a:r>
            <a:r>
              <a:rPr lang="en-US" i="1" dirty="0"/>
              <a:t>Basel Convention on the Control of Transboundary Movements of Hazardous Wastes and their Disposal</a:t>
            </a:r>
            <a:r>
              <a:rPr lang="en-US" dirty="0"/>
              <a:t> has as its overarching purpose the protection of "human health and the environment against the adverse effects of hazardous and other wastes". </a:t>
            </a:r>
            <a:endParaRPr lang="en-TT" dirty="0"/>
          </a:p>
          <a:p>
            <a:endParaRPr lang="en-TT" dirty="0"/>
          </a:p>
          <a:p>
            <a:r>
              <a:rPr lang="en-US" dirty="0"/>
              <a:t>To date there are 181 Parties to the treaty and in the Caribbean region these include: Antigua &amp; Barbuda, Bahamas, Barbados, Belize, Cuba, Dominica, Dominican Republic, Guyana, Jamaica, St. Kitts &amp; Nevis, St. Lucia, St. Vincent &amp; the Grenadines, Suriname and Trinidad &amp; Tobago.</a:t>
            </a:r>
            <a:endParaRPr lang="en-TT" dirty="0"/>
          </a:p>
          <a:p>
            <a:endParaRPr lang="en-US" altLang="en-US" dirty="0"/>
          </a:p>
        </p:txBody>
      </p:sp>
    </p:spTree>
    <p:extLst>
      <p:ext uri="{BB962C8B-B14F-4D97-AF65-F5344CB8AC3E}">
        <p14:creationId xmlns:p14="http://schemas.microsoft.com/office/powerpoint/2010/main" val="4181105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a:xfrm>
            <a:off x="457200" y="1853852"/>
            <a:ext cx="8229600" cy="3945815"/>
          </a:xfrm>
        </p:spPr>
        <p:txBody>
          <a:bodyPr>
            <a:normAutofit fontScale="40000" lnSpcReduction="20000"/>
          </a:bodyPr>
          <a:lstStyle/>
          <a:p>
            <a:pPr marL="0" indent="0" algn="ctr">
              <a:buNone/>
            </a:pPr>
            <a:r>
              <a:rPr lang="en-US" dirty="0"/>
              <a:t>What we have done.  </a:t>
            </a:r>
            <a:endParaRPr lang="en-US" dirty="0" smtClean="0"/>
          </a:p>
          <a:p>
            <a:pPr marL="0" indent="0" algn="ctr">
              <a:buNone/>
            </a:pPr>
            <a:endParaRPr lang="en-TT" dirty="0"/>
          </a:p>
          <a:p>
            <a:r>
              <a:rPr lang="en-TT" dirty="0"/>
              <a:t>The CANTO </a:t>
            </a:r>
            <a:r>
              <a:rPr lang="en-US" dirty="0"/>
              <a:t>Corporate Social Responsibility (CSR) C</a:t>
            </a:r>
            <a:r>
              <a:rPr lang="en-TT" dirty="0" err="1"/>
              <a:t>ommittee</a:t>
            </a:r>
            <a:r>
              <a:rPr lang="en-TT" dirty="0"/>
              <a:t> was convened in response to the increasing desire by stakeholders in the dynamic and ever evolving ICT market to achieve a balance between business and social responsible interests. In doing so, the Committee was established to achieve several objectives, which included the following</a:t>
            </a:r>
            <a:r>
              <a:rPr lang="en-TT" dirty="0" smtClean="0"/>
              <a:t>:</a:t>
            </a:r>
          </a:p>
          <a:p>
            <a:endParaRPr lang="en-TT" dirty="0" smtClean="0"/>
          </a:p>
          <a:p>
            <a:pPr lvl="0"/>
            <a:r>
              <a:rPr lang="en-TT" dirty="0" smtClean="0"/>
              <a:t>To </a:t>
            </a:r>
            <a:r>
              <a:rPr lang="en-TT" dirty="0"/>
              <a:t>identify and address CSR issues related to telecoms/ICT and trends globally and within the region</a:t>
            </a:r>
            <a:r>
              <a:rPr lang="en-TT" dirty="0" smtClean="0"/>
              <a:t>;</a:t>
            </a:r>
            <a:endParaRPr lang="en-TT" dirty="0"/>
          </a:p>
          <a:p>
            <a:pPr lvl="0"/>
            <a:r>
              <a:rPr lang="en-TT" dirty="0"/>
              <a:t>To research, identify and promote CSR best practices among the CANTO membership; and </a:t>
            </a:r>
            <a:endParaRPr lang="en-TT" sz="7000" dirty="0"/>
          </a:p>
          <a:p>
            <a:pPr lvl="0"/>
            <a:r>
              <a:rPr lang="en-TT" dirty="0"/>
              <a:t>To highlight existing and identify prospective CSR projects in region</a:t>
            </a:r>
          </a:p>
          <a:p>
            <a:pPr marL="0" indent="0">
              <a:buNone/>
            </a:pPr>
            <a:r>
              <a:rPr lang="en-US" dirty="0"/>
              <a:t> </a:t>
            </a:r>
            <a:endParaRPr lang="en-TT" dirty="0"/>
          </a:p>
          <a:p>
            <a:pPr marL="0" indent="0">
              <a:buNone/>
            </a:pPr>
            <a:endParaRPr lang="en-US" dirty="0" smtClean="0"/>
          </a:p>
          <a:p>
            <a:pPr marL="0" indent="0">
              <a:buNone/>
            </a:pPr>
            <a:r>
              <a:rPr lang="en-US" dirty="0" smtClean="0"/>
              <a:t>CANTO </a:t>
            </a:r>
            <a:r>
              <a:rPr lang="en-US" dirty="0"/>
              <a:t>CSR Committee has prepared two papers two far. </a:t>
            </a:r>
            <a:endParaRPr lang="en-US" dirty="0" smtClean="0"/>
          </a:p>
          <a:p>
            <a:endParaRPr lang="en-TT" dirty="0"/>
          </a:p>
          <a:p>
            <a:pPr marL="0" indent="0">
              <a:buNone/>
            </a:pPr>
            <a:r>
              <a:rPr lang="en-US" dirty="0"/>
              <a:t>*Best Practices for the Environmentally Sound Management of Mobile Handsets and </a:t>
            </a:r>
            <a:r>
              <a:rPr lang="en-US" dirty="0" smtClean="0"/>
              <a:t>Equipment</a:t>
            </a:r>
          </a:p>
          <a:p>
            <a:pPr marL="0" indent="0">
              <a:buNone/>
            </a:pPr>
            <a:endParaRPr lang="en-TT" dirty="0"/>
          </a:p>
          <a:p>
            <a:pPr marL="0" indent="0">
              <a:buNone/>
            </a:pPr>
            <a:r>
              <a:rPr lang="en-US" dirty="0"/>
              <a:t>*Best Practices for the Establishment of Take-back Systems for Mobile </a:t>
            </a:r>
            <a:r>
              <a:rPr lang="en-US" dirty="0" smtClean="0"/>
              <a:t>Handsets </a:t>
            </a:r>
          </a:p>
          <a:p>
            <a:pPr marL="0" indent="0">
              <a:buNone/>
            </a:pPr>
            <a:endParaRPr lang="en-US" dirty="0"/>
          </a:p>
          <a:p>
            <a:pPr marL="0" indent="0">
              <a:buNone/>
            </a:pPr>
            <a:endParaRPr lang="en-US" dirty="0" smtClean="0"/>
          </a:p>
          <a:p>
            <a:pPr marL="0" indent="0">
              <a:buNone/>
            </a:pPr>
            <a:r>
              <a:rPr lang="en-US" dirty="0" smtClean="0"/>
              <a:t>http</a:t>
            </a:r>
            <a:r>
              <a:rPr lang="en-US" dirty="0"/>
              <a:t>://canto.org/document-centre/committee-documents/</a:t>
            </a:r>
          </a:p>
          <a:p>
            <a:pPr marL="0" indent="0">
              <a:buNone/>
            </a:pPr>
            <a:endParaRPr lang="en-US" dirty="0" smtClean="0"/>
          </a:p>
          <a:p>
            <a:pPr marL="0" indent="0">
              <a:buNone/>
            </a:pPr>
            <a:endParaRPr lang="en-US" dirty="0"/>
          </a:p>
          <a:p>
            <a:pPr marL="0" indent="0">
              <a:buNone/>
            </a:pPr>
            <a:endParaRPr lang="en-TT" dirty="0"/>
          </a:p>
          <a:p>
            <a:endParaRPr lang="en-US" altLang="en-US" dirty="0"/>
          </a:p>
        </p:txBody>
      </p:sp>
    </p:spTree>
    <p:extLst>
      <p:ext uri="{BB962C8B-B14F-4D97-AF65-F5344CB8AC3E}">
        <p14:creationId xmlns:p14="http://schemas.microsoft.com/office/powerpoint/2010/main" val="934972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0000" lnSpcReduction="20000"/>
          </a:bodyPr>
          <a:lstStyle/>
          <a:p>
            <a:r>
              <a:rPr lang="en-US" dirty="0"/>
              <a:t>Many ways forward.  Opportunities for EWASTE A double Edged sword</a:t>
            </a:r>
            <a:endParaRPr lang="en-TT" dirty="0"/>
          </a:p>
          <a:p>
            <a:pPr marL="0" indent="0">
              <a:buNone/>
            </a:pPr>
            <a:r>
              <a:rPr lang="en-US" dirty="0"/>
              <a:t> </a:t>
            </a:r>
            <a:endParaRPr lang="en-TT" dirty="0"/>
          </a:p>
          <a:p>
            <a:r>
              <a:rPr lang="en-US" dirty="0"/>
              <a:t>Employment….Entrepreneurship..(Telecom providers, Governments (Policy development) and Regulatory Bodies, Collection, Sorting, refurbishment, material recovery, recycling and Repatriating</a:t>
            </a:r>
            <a:r>
              <a:rPr lang="en-US" dirty="0" smtClean="0"/>
              <a:t>)</a:t>
            </a:r>
          </a:p>
          <a:p>
            <a:endParaRPr lang="en-TT" dirty="0" smtClean="0"/>
          </a:p>
          <a:p>
            <a:r>
              <a:rPr lang="en-US" dirty="0" smtClean="0"/>
              <a:t>Protection </a:t>
            </a:r>
            <a:r>
              <a:rPr lang="en-US" dirty="0"/>
              <a:t>of Human health and the Environment</a:t>
            </a:r>
            <a:r>
              <a:rPr lang="en-US" dirty="0" smtClean="0"/>
              <a:t>.</a:t>
            </a:r>
          </a:p>
          <a:p>
            <a:endParaRPr lang="en-TT" dirty="0"/>
          </a:p>
          <a:p>
            <a:r>
              <a:rPr lang="en-US" dirty="0"/>
              <a:t>Global Partnerships – the end to End conversation. </a:t>
            </a:r>
            <a:endParaRPr lang="en-US" dirty="0" smtClean="0"/>
          </a:p>
          <a:p>
            <a:endParaRPr lang="en-TT" dirty="0" smtClean="0"/>
          </a:p>
          <a:p>
            <a:r>
              <a:rPr lang="en-US" dirty="0" smtClean="0"/>
              <a:t>Manufacturers</a:t>
            </a:r>
            <a:r>
              <a:rPr lang="en-US" dirty="0"/>
              <a:t>, telecom operators and mobile phone distributors should consider the possibility of sharing, as part of Extended Producer Responsibility (EPR) systems, the physical and/or financial obligations entailed by the collection and management of used mobile phones. This is particularly necessary and should be implemented as soon as possible in countries where the legislation and infrastructure for the collection of used mobile phones is lacking</a:t>
            </a:r>
            <a:r>
              <a:rPr lang="en-US" dirty="0" smtClean="0"/>
              <a:t>.</a:t>
            </a:r>
          </a:p>
          <a:p>
            <a:endParaRPr lang="en-TT" dirty="0"/>
          </a:p>
          <a:p>
            <a:r>
              <a:rPr lang="en-US" dirty="0"/>
              <a:t>CANTO and its CSR Committee, alongside the Basel Convention Regional Centre for the Caribbean, stand ready and willing to assist and collaborate with regional stakeholders to develop sustainable solutions for the ICT sector.</a:t>
            </a:r>
            <a:endParaRPr lang="en-TT" dirty="0"/>
          </a:p>
          <a:p>
            <a:endParaRPr lang="en-US" altLang="en-US" dirty="0"/>
          </a:p>
        </p:txBody>
      </p:sp>
    </p:spTree>
    <p:extLst>
      <p:ext uri="{BB962C8B-B14F-4D97-AF65-F5344CB8AC3E}">
        <p14:creationId xmlns:p14="http://schemas.microsoft.com/office/powerpoint/2010/main" val="368199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3100" dirty="0" smtClean="0"/>
              <a:t>Let’s </a:t>
            </a:r>
            <a:r>
              <a:rPr lang="en-US" sz="3100" dirty="0"/>
              <a:t>not Waste our E-Waste: Turning E-Waste </a:t>
            </a:r>
            <a:r>
              <a:rPr lang="en-US" sz="3100" dirty="0" smtClean="0"/>
              <a:t>into </a:t>
            </a:r>
            <a:r>
              <a:rPr lang="en-US" sz="3100" dirty="0"/>
              <a:t>an Advantage. </a:t>
            </a:r>
            <a:r>
              <a:rPr lang="en-US" dirty="0" smtClean="0"/>
              <a:t/>
            </a:r>
            <a:br>
              <a:rPr lang="en-US" dirty="0" smtClean="0"/>
            </a:br>
            <a:endParaRPr lang="en-US" dirty="0"/>
          </a:p>
        </p:txBody>
      </p:sp>
      <p:sp>
        <p:nvSpPr>
          <p:cNvPr id="3" name="Content Placeholder 2"/>
          <p:cNvSpPr>
            <a:spLocks noGrp="1"/>
          </p:cNvSpPr>
          <p:nvPr>
            <p:ph idx="1"/>
          </p:nvPr>
        </p:nvSpPr>
        <p:spPr>
          <a:xfrm>
            <a:off x="457200" y="1979517"/>
            <a:ext cx="8229600" cy="3831167"/>
          </a:xfrm>
        </p:spPr>
        <p:txBody>
          <a:bodyPr>
            <a:normAutofit/>
          </a:bodyPr>
          <a:lstStyle/>
          <a:p>
            <a:r>
              <a:rPr lang="en-US" dirty="0"/>
              <a:t>The Green PC Project. A real </a:t>
            </a:r>
            <a:r>
              <a:rPr lang="en-US" dirty="0" smtClean="0"/>
              <a:t>CASE</a:t>
            </a:r>
          </a:p>
          <a:p>
            <a:endParaRPr lang="en-TT" dirty="0"/>
          </a:p>
          <a:p>
            <a:pPr marL="0" indent="0">
              <a:buNone/>
            </a:pPr>
            <a:r>
              <a:rPr lang="en-US" u="sng" dirty="0" smtClean="0">
                <a:hlinkClick r:id="rId2"/>
              </a:rPr>
              <a:t>http://www.newsday.co.tt/businessday/0,151964.html</a:t>
            </a:r>
            <a:endParaRPr lang="en-TT" dirty="0" smtClean="0"/>
          </a:p>
          <a:p>
            <a:endParaRPr lang="en-US" altLang="en-US" dirty="0"/>
          </a:p>
        </p:txBody>
      </p:sp>
    </p:spTree>
    <p:extLst>
      <p:ext uri="{BB962C8B-B14F-4D97-AF65-F5344CB8AC3E}">
        <p14:creationId xmlns:p14="http://schemas.microsoft.com/office/powerpoint/2010/main" val="3968957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B5989F9A51A14686E61F393B261DFC" ma:contentTypeVersion="1" ma:contentTypeDescription="Create a new document." ma:contentTypeScope="" ma:versionID="11d8cf857a44f2d8e81905bfebfebe0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DE79DE-C858-475D-8FB3-D219365B0DAA}"/>
</file>

<file path=customXml/itemProps2.xml><?xml version="1.0" encoding="utf-8"?>
<ds:datastoreItem xmlns:ds="http://schemas.openxmlformats.org/officeDocument/2006/customXml" ds:itemID="{BE5CC718-1691-4DC3-98E9-4516D5184821}"/>
</file>

<file path=customXml/itemProps3.xml><?xml version="1.0" encoding="utf-8"?>
<ds:datastoreItem xmlns:ds="http://schemas.openxmlformats.org/officeDocument/2006/customXml" ds:itemID="{0983A329-C8F4-4FC3-BA01-716532053000}"/>
</file>

<file path=docProps/app.xml><?xml version="1.0" encoding="utf-8"?>
<Properties xmlns="http://schemas.openxmlformats.org/officeDocument/2006/extended-properties" xmlns:vt="http://schemas.openxmlformats.org/officeDocument/2006/docPropsVTypes">
  <TotalTime>4440</TotalTime>
  <Words>521</Words>
  <Application>Microsoft Office PowerPoint</Application>
  <PresentationFormat>On-screen Show (4:3)</PresentationFormat>
  <Paragraphs>91</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5th ITU Green Standards Week Nassau, The Bahamas 14-18 December 2015</vt:lpstr>
      <vt:lpstr>  Let’s not Waste our E-Waste: Turning E-Waste into an Advantage.  </vt:lpstr>
      <vt:lpstr>  Let’s not Waste our E-Waste: Turning E-Waste into an Advantage.  </vt:lpstr>
      <vt:lpstr>  Let’s not Waste our E-Waste: Turning E-Waste into an Advantage.  </vt:lpstr>
      <vt:lpstr>  Let’s not Waste our E-Waste: Turning E-Waste into an Advantage.  </vt:lpstr>
      <vt:lpstr>  Let’s not Waste our E-Waste: Turning E-Waste into an Advantage.  </vt:lpstr>
      <vt:lpstr>  Let’s not Waste our E-Waste: Turning E-Waste into an Advantage.  </vt:lpstr>
      <vt:lpstr>  Let’s not Waste our E-Waste: Turning E-Waste into an Advantage.  </vt:lpstr>
      <vt:lpstr>  Let’s not Waste our E-Waste: Turning E-Waste into an Advantage.  </vt:lpstr>
      <vt:lpstr>  Let’s not Waste our E-Waste: Turning E-Waste into an Advantage.  </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Aloran, Rakan</cp:lastModifiedBy>
  <cp:revision>109</cp:revision>
  <cp:lastPrinted>2015-01-19T16:17:40Z</cp:lastPrinted>
  <dcterms:created xsi:type="dcterms:W3CDTF">2014-09-01T15:38:30Z</dcterms:created>
  <dcterms:modified xsi:type="dcterms:W3CDTF">2015-12-15T19:11:39Z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0x010100D9B5989F9A51A14686E61F393B261DFC</vt:lpwstr>
  </property>
</Properties>
</file>