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26"/>
  </p:notesMasterIdLst>
  <p:handoutMasterIdLst>
    <p:handoutMasterId r:id="rId27"/>
  </p:handoutMasterIdLst>
  <p:sldIdLst>
    <p:sldId id="324" r:id="rId3"/>
    <p:sldId id="322" r:id="rId4"/>
    <p:sldId id="308" r:id="rId5"/>
    <p:sldId id="307" r:id="rId6"/>
    <p:sldId id="311" r:id="rId7"/>
    <p:sldId id="407" r:id="rId8"/>
    <p:sldId id="408" r:id="rId9"/>
    <p:sldId id="390" r:id="rId10"/>
    <p:sldId id="405" r:id="rId11"/>
    <p:sldId id="332" r:id="rId12"/>
    <p:sldId id="406" r:id="rId13"/>
    <p:sldId id="315" r:id="rId14"/>
    <p:sldId id="334" r:id="rId15"/>
    <p:sldId id="378" r:id="rId16"/>
    <p:sldId id="340" r:id="rId17"/>
    <p:sldId id="379" r:id="rId18"/>
    <p:sldId id="401" r:id="rId19"/>
    <p:sldId id="366" r:id="rId20"/>
    <p:sldId id="391" r:id="rId21"/>
    <p:sldId id="317" r:id="rId22"/>
    <p:sldId id="404" r:id="rId23"/>
    <p:sldId id="314" r:id="rId24"/>
    <p:sldId id="321" r:id="rId25"/>
  </p:sldIdLst>
  <p:sldSz cx="9144000" cy="6858000" type="screen4x3"/>
  <p:notesSz cx="7315200" cy="96012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BECK, Elisabeth" initials="HE" lastIdx="1" clrIdx="0"/>
  <p:cmAuthor id="1" name="CUEVA JACOME, Alfredo Hernan" initials="CJA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966"/>
    <a:srgbClr val="880E1B"/>
    <a:srgbClr val="336A24"/>
    <a:srgbClr val="66B42D"/>
    <a:srgbClr val="183111"/>
    <a:srgbClr val="3E802C"/>
    <a:srgbClr val="45912D"/>
    <a:srgbClr val="C5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0697" autoAdjust="0"/>
  </p:normalViewPr>
  <p:slideViewPr>
    <p:cSldViewPr>
      <p:cViewPr varScale="1">
        <p:scale>
          <a:sx n="111" d="100"/>
          <a:sy n="111" d="100"/>
        </p:scale>
        <p:origin x="8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04" y="-12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B8625-1A28-4309-95C9-2CCE1C275953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288548B2-CCF5-42E1-BE5F-E38EF7C9A197}">
      <dgm:prSet phldrT="[Text]"/>
      <dgm:spPr/>
      <dgm:t>
        <a:bodyPr/>
        <a:lstStyle/>
        <a:p>
          <a:r>
            <a:rPr lang="en-US" dirty="0" smtClean="0"/>
            <a:t>Distribution&amp;</a:t>
          </a:r>
          <a:br>
            <a:rPr lang="en-US" dirty="0" smtClean="0"/>
          </a:br>
          <a:r>
            <a:rPr lang="en-US" dirty="0" smtClean="0"/>
            <a:t>Consumption</a:t>
          </a:r>
          <a:endParaRPr lang="en-US" dirty="0"/>
        </a:p>
      </dgm:t>
    </dgm:pt>
    <dgm:pt modelId="{8742F6F4-52A0-4B8C-A71C-6565BF9B6E7B}" type="parTrans" cxnId="{2FD1B2D5-9D1F-4CD4-9F69-395C7B2E0F11}">
      <dgm:prSet/>
      <dgm:spPr/>
      <dgm:t>
        <a:bodyPr/>
        <a:lstStyle/>
        <a:p>
          <a:endParaRPr lang="en-US"/>
        </a:p>
      </dgm:t>
    </dgm:pt>
    <dgm:pt modelId="{56AFE0F9-54A0-4B41-B304-F3F1324F802D}" type="sibTrans" cxnId="{2FD1B2D5-9D1F-4CD4-9F69-395C7B2E0F11}">
      <dgm:prSet/>
      <dgm:spPr/>
      <dgm:t>
        <a:bodyPr/>
        <a:lstStyle/>
        <a:p>
          <a:endParaRPr lang="en-US"/>
        </a:p>
      </dgm:t>
    </dgm:pt>
    <dgm:pt modelId="{D3213E38-C894-4307-98BD-F710F00D218D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12FF0B57-1AC0-434B-85C5-B1811AF8EA29}" type="parTrans" cxnId="{7DCBCD2C-9C5B-4518-8C24-935504EAA841}">
      <dgm:prSet/>
      <dgm:spPr/>
      <dgm:t>
        <a:bodyPr/>
        <a:lstStyle/>
        <a:p>
          <a:endParaRPr lang="en-US"/>
        </a:p>
      </dgm:t>
    </dgm:pt>
    <dgm:pt modelId="{CF542FF1-3E41-4FB3-BC8E-FBDB1C54F545}" type="sibTrans" cxnId="{7DCBCD2C-9C5B-4518-8C24-935504EAA841}">
      <dgm:prSet/>
      <dgm:spPr/>
      <dgm:t>
        <a:bodyPr/>
        <a:lstStyle/>
        <a:p>
          <a:endParaRPr lang="en-US"/>
        </a:p>
      </dgm:t>
    </dgm:pt>
    <dgm:pt modelId="{1F64C0D5-FE77-41A1-A050-564C41275482}">
      <dgm:prSet phldrT="[Text]"/>
      <dgm:spPr/>
      <dgm:t>
        <a:bodyPr/>
        <a:lstStyle/>
        <a:p>
          <a:r>
            <a:rPr lang="en-US" dirty="0" smtClean="0"/>
            <a:t>Pre-Processing</a:t>
          </a:r>
          <a:endParaRPr lang="en-US" dirty="0"/>
        </a:p>
      </dgm:t>
    </dgm:pt>
    <dgm:pt modelId="{519CBA42-F03F-4D3F-B969-9082BC4AF9EA}" type="parTrans" cxnId="{09AF18BF-E853-4B70-BD5F-AE7A7393701D}">
      <dgm:prSet/>
      <dgm:spPr/>
      <dgm:t>
        <a:bodyPr/>
        <a:lstStyle/>
        <a:p>
          <a:endParaRPr lang="en-US"/>
        </a:p>
      </dgm:t>
    </dgm:pt>
    <dgm:pt modelId="{E4C03A1C-CEAC-4998-8034-557D0BBE10E1}" type="sibTrans" cxnId="{09AF18BF-E853-4B70-BD5F-AE7A7393701D}">
      <dgm:prSet/>
      <dgm:spPr/>
      <dgm:t>
        <a:bodyPr/>
        <a:lstStyle/>
        <a:p>
          <a:endParaRPr lang="en-US"/>
        </a:p>
      </dgm:t>
    </dgm:pt>
    <dgm:pt modelId="{7B2A4FAD-8617-4DA4-B5E2-EF7A1709F088}">
      <dgm:prSet phldrT="[Text]"/>
      <dgm:spPr/>
      <dgm:t>
        <a:bodyPr/>
        <a:lstStyle/>
        <a:p>
          <a:r>
            <a:rPr lang="en-US" dirty="0" smtClean="0"/>
            <a:t>End-Processing</a:t>
          </a:r>
          <a:endParaRPr lang="en-US" dirty="0"/>
        </a:p>
      </dgm:t>
    </dgm:pt>
    <dgm:pt modelId="{68722259-CE61-47A3-A0B0-8FEAD3863F40}" type="parTrans" cxnId="{B2A3D1DD-4053-4011-9BFB-873075768164}">
      <dgm:prSet/>
      <dgm:spPr/>
      <dgm:t>
        <a:bodyPr/>
        <a:lstStyle/>
        <a:p>
          <a:endParaRPr lang="en-US"/>
        </a:p>
      </dgm:t>
    </dgm:pt>
    <dgm:pt modelId="{40A91A6E-0A98-41C7-934A-C94AB3F4A53C}" type="sibTrans" cxnId="{B2A3D1DD-4053-4011-9BFB-873075768164}">
      <dgm:prSet/>
      <dgm:spPr/>
      <dgm:t>
        <a:bodyPr/>
        <a:lstStyle/>
        <a:p>
          <a:endParaRPr lang="en-US"/>
        </a:p>
      </dgm:t>
    </dgm:pt>
    <dgm:pt modelId="{B7EEA39E-3F04-4F54-B7A3-5795BB3DC8B5}">
      <dgm:prSet phldrT="[Text]"/>
      <dgm:spPr/>
      <dgm:t>
        <a:bodyPr/>
        <a:lstStyle/>
        <a:p>
          <a:r>
            <a:rPr lang="en-US" dirty="0" smtClean="0"/>
            <a:t>Disposal</a:t>
          </a:r>
          <a:endParaRPr lang="en-US" dirty="0"/>
        </a:p>
      </dgm:t>
    </dgm:pt>
    <dgm:pt modelId="{CBC7DE15-C02B-4F62-8CA9-ABE3DADF490A}" type="parTrans" cxnId="{044AB6BC-C4DC-4658-91F5-1EE97667C2D8}">
      <dgm:prSet/>
      <dgm:spPr/>
      <dgm:t>
        <a:bodyPr/>
        <a:lstStyle/>
        <a:p>
          <a:endParaRPr lang="en-US"/>
        </a:p>
      </dgm:t>
    </dgm:pt>
    <dgm:pt modelId="{E2400FA7-80F0-4E10-9085-591A8AE9D5A7}" type="sibTrans" cxnId="{044AB6BC-C4DC-4658-91F5-1EE97667C2D8}">
      <dgm:prSet/>
      <dgm:spPr/>
      <dgm:t>
        <a:bodyPr/>
        <a:lstStyle/>
        <a:p>
          <a:endParaRPr lang="en-US"/>
        </a:p>
      </dgm:t>
    </dgm:pt>
    <dgm:pt modelId="{B8A4922C-D7A1-40DA-B1FE-0955CFAE267E}" type="pres">
      <dgm:prSet presAssocID="{561B8625-1A28-4309-95C9-2CCE1C275953}" presName="Name0" presStyleCnt="0">
        <dgm:presLayoutVars>
          <dgm:dir/>
          <dgm:animLvl val="lvl"/>
          <dgm:resizeHandles val="exact"/>
        </dgm:presLayoutVars>
      </dgm:prSet>
      <dgm:spPr/>
    </dgm:pt>
    <dgm:pt modelId="{C71FE597-0F31-41B2-9350-6CB431B29FC0}" type="pres">
      <dgm:prSet presAssocID="{288548B2-CCF5-42E1-BE5F-E38EF7C9A197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80D1-688C-45AF-A64A-D2E33F07955E}" type="pres">
      <dgm:prSet presAssocID="{56AFE0F9-54A0-4B41-B304-F3F1324F802D}" presName="parTxOnlySpace" presStyleCnt="0"/>
      <dgm:spPr/>
    </dgm:pt>
    <dgm:pt modelId="{CDD649F1-5143-4D2A-8367-A5EA589AB7AD}" type="pres">
      <dgm:prSet presAssocID="{D3213E38-C894-4307-98BD-F710F00D218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52D33-E163-4965-A219-80C09B3AE05A}" type="pres">
      <dgm:prSet presAssocID="{CF542FF1-3E41-4FB3-BC8E-FBDB1C54F545}" presName="parTxOnlySpace" presStyleCnt="0"/>
      <dgm:spPr/>
    </dgm:pt>
    <dgm:pt modelId="{861B43A0-D06A-48ED-8BD2-8A8773A5BC56}" type="pres">
      <dgm:prSet presAssocID="{1F64C0D5-FE77-41A1-A050-564C412754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D59E0-BC37-4462-B8F7-04EBF788FB58}" type="pres">
      <dgm:prSet presAssocID="{E4C03A1C-CEAC-4998-8034-557D0BBE10E1}" presName="parTxOnlySpace" presStyleCnt="0"/>
      <dgm:spPr/>
    </dgm:pt>
    <dgm:pt modelId="{D1F341D6-A55B-44F8-BF3F-F45FF050CB0D}" type="pres">
      <dgm:prSet presAssocID="{7B2A4FAD-8617-4DA4-B5E2-EF7A1709F08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9ABA9-67CD-4A73-9E3B-57B4A5332202}" type="pres">
      <dgm:prSet presAssocID="{40A91A6E-0A98-41C7-934A-C94AB3F4A53C}" presName="parTxOnlySpace" presStyleCnt="0"/>
      <dgm:spPr/>
    </dgm:pt>
    <dgm:pt modelId="{858ED82C-79A5-411D-BBF2-2CD479AF7041}" type="pres">
      <dgm:prSet presAssocID="{B7EEA39E-3F04-4F54-B7A3-5795BB3DC8B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81789-67A6-4754-9284-B2192F561483}" type="presOf" srcId="{D3213E38-C894-4307-98BD-F710F00D218D}" destId="{CDD649F1-5143-4D2A-8367-A5EA589AB7AD}" srcOrd="0" destOrd="0" presId="urn:microsoft.com/office/officeart/2005/8/layout/chevron1"/>
    <dgm:cxn modelId="{76EA05AC-5FDF-4403-BD10-395A44EB74EE}" type="presOf" srcId="{B7EEA39E-3F04-4F54-B7A3-5795BB3DC8B5}" destId="{858ED82C-79A5-411D-BBF2-2CD479AF7041}" srcOrd="0" destOrd="0" presId="urn:microsoft.com/office/officeart/2005/8/layout/chevron1"/>
    <dgm:cxn modelId="{2FD1B2D5-9D1F-4CD4-9F69-395C7B2E0F11}" srcId="{561B8625-1A28-4309-95C9-2CCE1C275953}" destId="{288548B2-CCF5-42E1-BE5F-E38EF7C9A197}" srcOrd="0" destOrd="0" parTransId="{8742F6F4-52A0-4B8C-A71C-6565BF9B6E7B}" sibTransId="{56AFE0F9-54A0-4B41-B304-F3F1324F802D}"/>
    <dgm:cxn modelId="{BF7FCF8D-D575-42EB-A081-717E0770DB66}" type="presOf" srcId="{288548B2-CCF5-42E1-BE5F-E38EF7C9A197}" destId="{C71FE597-0F31-41B2-9350-6CB431B29FC0}" srcOrd="0" destOrd="0" presId="urn:microsoft.com/office/officeart/2005/8/layout/chevron1"/>
    <dgm:cxn modelId="{7DCBCD2C-9C5B-4518-8C24-935504EAA841}" srcId="{561B8625-1A28-4309-95C9-2CCE1C275953}" destId="{D3213E38-C894-4307-98BD-F710F00D218D}" srcOrd="1" destOrd="0" parTransId="{12FF0B57-1AC0-434B-85C5-B1811AF8EA29}" sibTransId="{CF542FF1-3E41-4FB3-BC8E-FBDB1C54F545}"/>
    <dgm:cxn modelId="{09AF18BF-E853-4B70-BD5F-AE7A7393701D}" srcId="{561B8625-1A28-4309-95C9-2CCE1C275953}" destId="{1F64C0D5-FE77-41A1-A050-564C41275482}" srcOrd="2" destOrd="0" parTransId="{519CBA42-F03F-4D3F-B969-9082BC4AF9EA}" sibTransId="{E4C03A1C-CEAC-4998-8034-557D0BBE10E1}"/>
    <dgm:cxn modelId="{044AB6BC-C4DC-4658-91F5-1EE97667C2D8}" srcId="{561B8625-1A28-4309-95C9-2CCE1C275953}" destId="{B7EEA39E-3F04-4F54-B7A3-5795BB3DC8B5}" srcOrd="4" destOrd="0" parTransId="{CBC7DE15-C02B-4F62-8CA9-ABE3DADF490A}" sibTransId="{E2400FA7-80F0-4E10-9085-591A8AE9D5A7}"/>
    <dgm:cxn modelId="{8630EA9A-CE5C-4FF9-893E-C54F8802EF11}" type="presOf" srcId="{1F64C0D5-FE77-41A1-A050-564C41275482}" destId="{861B43A0-D06A-48ED-8BD2-8A8773A5BC56}" srcOrd="0" destOrd="0" presId="urn:microsoft.com/office/officeart/2005/8/layout/chevron1"/>
    <dgm:cxn modelId="{B2A3D1DD-4053-4011-9BFB-873075768164}" srcId="{561B8625-1A28-4309-95C9-2CCE1C275953}" destId="{7B2A4FAD-8617-4DA4-B5E2-EF7A1709F088}" srcOrd="3" destOrd="0" parTransId="{68722259-CE61-47A3-A0B0-8FEAD3863F40}" sibTransId="{40A91A6E-0A98-41C7-934A-C94AB3F4A53C}"/>
    <dgm:cxn modelId="{5AAB3292-60C5-47BA-B595-8007D77C6231}" type="presOf" srcId="{7B2A4FAD-8617-4DA4-B5E2-EF7A1709F088}" destId="{D1F341D6-A55B-44F8-BF3F-F45FF050CB0D}" srcOrd="0" destOrd="0" presId="urn:microsoft.com/office/officeart/2005/8/layout/chevron1"/>
    <dgm:cxn modelId="{0B49BCC7-01F2-45CA-893B-7582492FA3F0}" type="presOf" srcId="{561B8625-1A28-4309-95C9-2CCE1C275953}" destId="{B8A4922C-D7A1-40DA-B1FE-0955CFAE267E}" srcOrd="0" destOrd="0" presId="urn:microsoft.com/office/officeart/2005/8/layout/chevron1"/>
    <dgm:cxn modelId="{5F435A60-FD0A-4117-8447-0F8BDE1FE07A}" type="presParOf" srcId="{B8A4922C-D7A1-40DA-B1FE-0955CFAE267E}" destId="{C71FE597-0F31-41B2-9350-6CB431B29FC0}" srcOrd="0" destOrd="0" presId="urn:microsoft.com/office/officeart/2005/8/layout/chevron1"/>
    <dgm:cxn modelId="{C949CAA3-7713-4DC5-9A2C-663FB7171EFD}" type="presParOf" srcId="{B8A4922C-D7A1-40DA-B1FE-0955CFAE267E}" destId="{ECD480D1-688C-45AF-A64A-D2E33F07955E}" srcOrd="1" destOrd="0" presId="urn:microsoft.com/office/officeart/2005/8/layout/chevron1"/>
    <dgm:cxn modelId="{3D5B96A9-F7A1-437F-B158-1E390DB2685B}" type="presParOf" srcId="{B8A4922C-D7A1-40DA-B1FE-0955CFAE267E}" destId="{CDD649F1-5143-4D2A-8367-A5EA589AB7AD}" srcOrd="2" destOrd="0" presId="urn:microsoft.com/office/officeart/2005/8/layout/chevron1"/>
    <dgm:cxn modelId="{5541FDAC-2ECE-4416-8D05-EFD05AFA6EB8}" type="presParOf" srcId="{B8A4922C-D7A1-40DA-B1FE-0955CFAE267E}" destId="{DC852D33-E163-4965-A219-80C09B3AE05A}" srcOrd="3" destOrd="0" presId="urn:microsoft.com/office/officeart/2005/8/layout/chevron1"/>
    <dgm:cxn modelId="{F2DE6E82-FD8E-47CD-9684-B1A9225B61D2}" type="presParOf" srcId="{B8A4922C-D7A1-40DA-B1FE-0955CFAE267E}" destId="{861B43A0-D06A-48ED-8BD2-8A8773A5BC56}" srcOrd="4" destOrd="0" presId="urn:microsoft.com/office/officeart/2005/8/layout/chevron1"/>
    <dgm:cxn modelId="{022FFB6B-948D-4411-9ECC-29B43CC5820A}" type="presParOf" srcId="{B8A4922C-D7A1-40DA-B1FE-0955CFAE267E}" destId="{41AD59E0-BC37-4462-B8F7-04EBF788FB58}" srcOrd="5" destOrd="0" presId="urn:microsoft.com/office/officeart/2005/8/layout/chevron1"/>
    <dgm:cxn modelId="{17B16B98-0FEB-4DA3-AEAB-558B1479D6FF}" type="presParOf" srcId="{B8A4922C-D7A1-40DA-B1FE-0955CFAE267E}" destId="{D1F341D6-A55B-44F8-BF3F-F45FF050CB0D}" srcOrd="6" destOrd="0" presId="urn:microsoft.com/office/officeart/2005/8/layout/chevron1"/>
    <dgm:cxn modelId="{F18FA96A-C8C8-4A03-BB3C-589D89A04633}" type="presParOf" srcId="{B8A4922C-D7A1-40DA-B1FE-0955CFAE267E}" destId="{59D9ABA9-67CD-4A73-9E3B-57B4A5332202}" srcOrd="7" destOrd="0" presId="urn:microsoft.com/office/officeart/2005/8/layout/chevron1"/>
    <dgm:cxn modelId="{C79560F8-B76B-4017-BC0B-A66D573F9415}" type="presParOf" srcId="{B8A4922C-D7A1-40DA-B1FE-0955CFAE267E}" destId="{858ED82C-79A5-411D-BBF2-2CD479AF704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9004" indent="-31884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7070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87226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99060" indent="-25507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82366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65673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48979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32285" indent="-25507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5917D-4656-469B-ACE3-1717639E3AA8}" type="slidenum">
              <a:rPr lang="en-GB" altLang="en-US" sz="14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 sz="1400" dirty="0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0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8A17767-7309-4515-BF08-0E3B558FB49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32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85AF75FB-1A1B-46F7-BFFE-F6AE457609C6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883" indent="-2857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2898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05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217" indent="-22858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8A17767-7309-4515-BF08-0E3B558FB498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62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1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9">
              <a:defRPr/>
            </a:pPr>
            <a:r>
              <a:rPr lang="en-US" i="1" dirty="0" smtClean="0"/>
              <a:t>UNIDO promotes the establishment of sustainable recycling industries in developing countries to build local capacity and to ensure sustainable treatment of e-waste along the whole recycling chain.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17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kumimoji="0" lang="en-US" altLang="en-US" sz="1200" dirty="0" smtClean="0">
                <a:latin typeface="Calibri" pitchFamily="34" charset="0"/>
              </a:rPr>
              <a:t>What is the e-waste situation in the country/region/city?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3009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7810F-ED5C-48D1-8F32-DAD358BBFE1F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How to ensure future input and reduce stock?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6587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0CB2A-870E-4FEC-9A77-A1693A2D9E1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6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SLIDE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0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052736"/>
            <a:ext cx="8424863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2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8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7675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908050"/>
            <a:ext cx="6767513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989138"/>
            <a:ext cx="3351213" cy="4464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788" y="1989138"/>
            <a:ext cx="3351212" cy="4464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7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42486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89138"/>
            <a:ext cx="8424863" cy="4392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>
              <a:defRPr/>
            </a:pPr>
            <a:fld id="{92E0358D-262D-4AF5-B73C-FCAC4F7F74C2}" type="slidenum">
              <a:rPr lang="en-GB" altLang="en-US">
                <a:solidFill>
                  <a:srgbClr val="00B0F0"/>
                </a:solidFill>
                <a:latin typeface="Arial" panose="020B0604020202020204" pitchFamily="34" charset="0"/>
                <a:cs typeface="Arial"/>
              </a:rPr>
              <a:pPr>
                <a:defRPr/>
              </a:pPr>
              <a:t>‹#›</a:t>
            </a:fld>
            <a:endParaRPr lang="en-GB" altLang="en-US">
              <a:solidFill>
                <a:srgbClr val="00B0F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80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-50" y="989608"/>
            <a:ext cx="9144000" cy="83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5th ITU Green Standards Week</a:t>
            </a:r>
            <a:b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Nassau, The Bahamas 14-18 December 2015</a:t>
            </a:r>
          </a:p>
        </p:txBody>
      </p:sp>
      <p:pic>
        <p:nvPicPr>
          <p:cNvPr id="512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Promoting sustainable </a:t>
            </a:r>
            <a:r>
              <a:rPr lang="en-US" sz="3600" dirty="0" err="1" smtClean="0">
                <a:solidFill>
                  <a:schemeClr val="bg1"/>
                </a:solidFill>
              </a:rPr>
              <a:t>ewaste</a:t>
            </a:r>
            <a:r>
              <a:rPr lang="en-US" sz="3600" dirty="0" smtClean="0">
                <a:solidFill>
                  <a:schemeClr val="bg1"/>
                </a:solidFill>
              </a:rPr>
              <a:t> management systems in developing countries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Smail AL HILALI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Industrial Development Specialist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UNIDO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s.alhilali@unido.org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19675" y="2059310"/>
            <a:ext cx="1368149" cy="57760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erlin Sans FB Demi" panose="020E0802020502020306" pitchFamily="34" charset="0"/>
                <a:ea typeface="Batang" panose="02030600000101010101" pitchFamily="18" charset="-127"/>
              </a:rPr>
              <a:t>Policy&amp;</a:t>
            </a:r>
            <a:r>
              <a:rPr kumimoji="0" lang="de-DE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erlin Sans FB Demi" panose="020E0802020502020306" pitchFamily="34" charset="0"/>
                <a:ea typeface="Batang" panose="02030600000101010101" pitchFamily="18" charset="-127"/>
              </a:rPr>
              <a:t> Legislation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263" y="728662"/>
            <a:ext cx="8785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9pPr>
          </a:lstStyle>
          <a:p>
            <a:r>
              <a:rPr kumimoji="1" lang="en-US" alt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Key pillars of sustainable e-waste management</a:t>
            </a:r>
            <a:endParaRPr kumimoji="1" lang="en-US" alt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131840" y="2060848"/>
            <a:ext cx="1296393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Business&amp; Financing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2000" y="2060848"/>
            <a:ext cx="1368151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Technology &amp; Skills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84168" y="2059310"/>
            <a:ext cx="1368152" cy="57760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Monitoring &amp; Control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96336" y="2060848"/>
            <a:ext cx="1444699" cy="57606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 smtClean="0">
                <a:solidFill>
                  <a:schemeClr val="tx2"/>
                </a:solidFill>
                <a:latin typeface="Berlin Sans FB Demi" panose="020E0802020502020306" pitchFamily="34" charset="0"/>
                <a:ea typeface="Batang" panose="02030600000101010101" pitchFamily="18" charset="-127"/>
              </a:rPr>
              <a:t>Marketing &amp;Awareness</a:t>
            </a:r>
            <a:endParaRPr lang="en-US" dirty="0">
              <a:solidFill>
                <a:schemeClr val="tx2"/>
              </a:solidFill>
              <a:latin typeface="Berlin Sans FB Demi" panose="020E0802020502020306" pitchFamily="34" charset="0"/>
              <a:ea typeface="Batang" panose="02030600000101010101" pitchFamily="18" charset="-127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835" y="1124744"/>
            <a:ext cx="583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latin typeface="Berlin Sans FB Demi" panose="020E0802020502020306" pitchFamily="34" charset="0"/>
              </a:rPr>
              <a:t>§</a:t>
            </a:r>
            <a:endParaRPr lang="en-US" sz="6000" b="1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1307" y="1124744"/>
            <a:ext cx="596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</a:rPr>
              <a:t>$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381" y="1196752"/>
            <a:ext cx="9797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  <a:sym typeface="Wingdings"/>
              </a:rPr>
              <a:t>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773" y="1124744"/>
            <a:ext cx="8515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 smtClean="0">
                <a:latin typeface="Berlin Sans FB Demi" panose="020E0802020502020306" pitchFamily="34" charset="0"/>
                <a:sym typeface="ZapfDingbats"/>
              </a:rPr>
              <a:t>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0229" y="1220559"/>
            <a:ext cx="808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latin typeface="Berlin Sans FB Demi" panose="020E0802020502020306" pitchFamily="34" charset="0"/>
                <a:sym typeface="Wingdings"/>
              </a:rPr>
              <a:t></a:t>
            </a:r>
            <a:endParaRPr lang="en-US" sz="7200" b="1" dirty="0">
              <a:latin typeface="Berlin Sans FB Demi" panose="020E0802020502020306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2008" y="3789040"/>
            <a:ext cx="89644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55576" y="4653136"/>
            <a:ext cx="826770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83568" y="5517232"/>
            <a:ext cx="83313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27281" y="3119904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PILOT PHASE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898" y="4085410"/>
            <a:ext cx="461665" cy="23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</a:rPr>
              <a:t>IMPLEMENTATION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3840606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Direct action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4653136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Midterm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solutions</a:t>
            </a:r>
            <a:endParaRPr lang="en-GB" b="1" dirty="0" smtClean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528" y="5712814"/>
            <a:ext cx="12961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480"/>
              </a:spcAft>
            </a:pPr>
            <a:r>
              <a:rPr lang="en-GB" b="1" dirty="0" err="1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Arial"/>
              </a:rPr>
              <a:t>Longterm</a:t>
            </a:r>
            <a:r>
              <a:rPr lang="en-US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solutions</a:t>
            </a:r>
            <a:endParaRPr lang="en-GB" b="1" dirty="0" smtClean="0">
              <a:solidFill>
                <a:schemeClr val="tx2"/>
              </a:solidFill>
              <a:latin typeface="Calibri" panose="020F0502020204030204" pitchFamily="34" charset="0"/>
              <a:ea typeface="Times New Roman"/>
              <a:cs typeface="Arial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619672" y="2071652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3131840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572000" y="2048765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084168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7596336" y="2060848"/>
            <a:ext cx="0" cy="439621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78685" y="3119904"/>
            <a:ext cx="1146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General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assessment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5788" y="4686235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Strict purchasing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policies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5788" y="5826691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Legislation on E-Waste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28821" y="4809345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Supporting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competition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2546" y="4799040"/>
            <a:ext cx="1211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Awareness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campaign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5342" y="2873682"/>
            <a:ext cx="121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Planning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Dismantling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Facility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48021" y="3954483"/>
            <a:ext cx="992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TA for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operators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40763" y="4694200"/>
            <a:ext cx="1507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Establish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dismantling/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recycling facility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8068" y="5597894"/>
            <a:ext cx="1439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Certification of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facility 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(int. standards)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43974" y="5614296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Sustainable self-finace scheme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93533" y="3822139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Supporting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Existing SME´s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67286" y="3119903"/>
            <a:ext cx="128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Exploring partnerships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4723" y="4661036"/>
            <a:ext cx="134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Develop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Independent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Auditing body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35933" y="5844116"/>
            <a:ext cx="150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Sustainable</a:t>
            </a:r>
          </a:p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Auditing system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1252" y="2873681"/>
            <a:ext cx="121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General information on E-waste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77221" y="3966566"/>
            <a:ext cx="1547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Import ban on ODS fridges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198" y="2620990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en-US" b="1" dirty="0" smtClean="0">
                <a:latin typeface="Calibri" panose="020F0502020204030204" pitchFamily="34" charset="0"/>
              </a:rPr>
              <a:t>EXAMPLES</a:t>
            </a:r>
            <a:r>
              <a:rPr kumimoji="1" lang="en-US" alt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908050"/>
            <a:ext cx="8136136" cy="914400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B0F0"/>
                </a:solidFill>
                <a:latin typeface="Calibri" panose="020F0502020204030204" pitchFamily="34" charset="0"/>
              </a:rPr>
              <a:t>Best of 2 Worlds approach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87603"/>
            <a:ext cx="8091140" cy="454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874167"/>
            <a:ext cx="8424863" cy="682625"/>
          </a:xfrm>
          <a:extLst/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Key elements of UNIDOs </a:t>
            </a:r>
            <a:r>
              <a:rPr lang="en-US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approach</a:t>
            </a:r>
            <a:endParaRPr lang="en-US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22117"/>
            <a:ext cx="8534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Detailed inventory of existing volumes and ongoing initiatives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Design of collection and processing schemes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Set-up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/ up-scale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of national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e-waste treatment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options, including the establishment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of sustainable business models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Connection to downstream markets on national, regional and international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level in accordance with international conventions, e.g. Basel Convention</a:t>
            </a:r>
          </a:p>
          <a:p>
            <a:pPr marL="34290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Policy and legislation development or enhancement, including collection strategies and financing mechanisms 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Capacity building, training and awareness-raising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3947"/>
            <a:ext cx="2162174" cy="144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27600"/>
            <a:ext cx="2209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927601"/>
            <a:ext cx="2209801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82" y="4921250"/>
            <a:ext cx="2181218" cy="145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85" y="0"/>
            <a:ext cx="7511539" cy="692696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Process of E-Waste Flows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Textfeld 87"/>
          <p:cNvSpPr txBox="1"/>
          <p:nvPr/>
        </p:nvSpPr>
        <p:spPr>
          <a:xfrm>
            <a:off x="181655" y="930573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INPUT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3" name="Textfeld 86"/>
          <p:cNvSpPr txBox="1"/>
          <p:nvPr/>
        </p:nvSpPr>
        <p:spPr>
          <a:xfrm>
            <a:off x="109647" y="1831438"/>
            <a:ext cx="1450975" cy="2769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 smtClean="0">
                <a:solidFill>
                  <a:prstClr val="black"/>
                </a:solidFill>
                <a:latin typeface="Calibri"/>
              </a:rPr>
              <a:t>Collection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feld 85"/>
          <p:cNvSpPr txBox="1"/>
          <p:nvPr/>
        </p:nvSpPr>
        <p:spPr>
          <a:xfrm>
            <a:off x="3844834" y="1554134"/>
            <a:ext cx="1449388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Manual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 err="1">
                <a:solidFill>
                  <a:prstClr val="black"/>
                </a:solidFill>
                <a:latin typeface="Calibri"/>
              </a:rPr>
              <a:t>Dismantling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feld 84"/>
          <p:cNvSpPr txBox="1"/>
          <p:nvPr/>
        </p:nvSpPr>
        <p:spPr>
          <a:xfrm>
            <a:off x="5475741" y="1554134"/>
            <a:ext cx="1450975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Further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Treatment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Textfeld 83"/>
          <p:cNvSpPr txBox="1"/>
          <p:nvPr/>
        </p:nvSpPr>
        <p:spPr>
          <a:xfrm>
            <a:off x="7310447" y="1554134"/>
            <a:ext cx="1516062" cy="52342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Downstream</a:t>
            </a:r>
            <a:br>
              <a:rPr lang="de-DE" sz="1800" b="1" cap="all" dirty="0">
                <a:solidFill>
                  <a:prstClr val="black"/>
                </a:solidFill>
                <a:latin typeface="Calibri"/>
              </a:rPr>
            </a:br>
            <a:r>
              <a:rPr lang="de-DE" sz="1800" b="1" cap="all" dirty="0">
                <a:solidFill>
                  <a:prstClr val="black"/>
                </a:solidFill>
                <a:latin typeface="Calibri"/>
              </a:rPr>
              <a:t>Options</a:t>
            </a:r>
            <a:endParaRPr lang="de-AT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Geschweifte Klammer rechts 76"/>
          <p:cNvSpPr/>
          <p:nvPr/>
        </p:nvSpPr>
        <p:spPr>
          <a:xfrm>
            <a:off x="6740185" y="2215104"/>
            <a:ext cx="373062" cy="4055851"/>
          </a:xfrm>
          <a:prstGeom prst="rightBrace">
            <a:avLst>
              <a:gd name="adj1" fmla="val 88878"/>
              <a:gd name="adj2" fmla="val 50000"/>
            </a:avLst>
          </a:prstGeom>
          <a:noFill/>
          <a:ln w="222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Textfeld 73"/>
          <p:cNvSpPr txBox="1">
            <a:spLocks noChangeArrowheads="1"/>
          </p:cNvSpPr>
          <p:nvPr/>
        </p:nvSpPr>
        <p:spPr bwMode="auto">
          <a:xfrm>
            <a:off x="7953311" y="3478794"/>
            <a:ext cx="719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Local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Textfeld 74"/>
          <p:cNvSpPr txBox="1">
            <a:spLocks noChangeArrowheads="1"/>
          </p:cNvSpPr>
          <p:nvPr/>
        </p:nvSpPr>
        <p:spPr bwMode="auto">
          <a:xfrm>
            <a:off x="7919191" y="4171857"/>
            <a:ext cx="10255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Regional/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Cross-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>national</a:t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" name="Textfeld 75"/>
          <p:cNvSpPr txBox="1">
            <a:spLocks noChangeArrowheads="1"/>
          </p:cNvSpPr>
          <p:nvPr/>
        </p:nvSpPr>
        <p:spPr bwMode="auto">
          <a:xfrm>
            <a:off x="7886249" y="5335077"/>
            <a:ext cx="10255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Inter-</a:t>
            </a:r>
            <a: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kumimoji="0" lang="de-DE" altLang="en-US" sz="14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national/ Oversea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7266260" y="4224230"/>
            <a:ext cx="711869" cy="2880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19938111">
            <a:off x="7127051" y="3738928"/>
            <a:ext cx="955702" cy="28578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3306771">
            <a:off x="7045803" y="4866800"/>
            <a:ext cx="1014732" cy="28803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hteck 70"/>
          <p:cNvSpPr/>
          <p:nvPr/>
        </p:nvSpPr>
        <p:spPr>
          <a:xfrm>
            <a:off x="2461010" y="2676815"/>
            <a:ext cx="1138083" cy="240968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Weighing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Sorting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Pre-Processing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Storing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479074" y="1785272"/>
            <a:ext cx="1268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cap="all" dirty="0">
                <a:solidFill>
                  <a:prstClr val="black"/>
                </a:solidFill>
                <a:latin typeface="Calibri"/>
              </a:rPr>
              <a:t>Receiving </a:t>
            </a:r>
            <a:endParaRPr lang="de-AT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U-Turn Arrow 85"/>
          <p:cNvSpPr/>
          <p:nvPr/>
        </p:nvSpPr>
        <p:spPr bwMode="auto">
          <a:xfrm rot="10800000">
            <a:off x="324952" y="4292706"/>
            <a:ext cx="2788174" cy="1099483"/>
          </a:xfrm>
          <a:prstGeom prst="uturnArrow">
            <a:avLst>
              <a:gd name="adj1" fmla="val 20668"/>
              <a:gd name="adj2" fmla="val 25000"/>
              <a:gd name="adj3" fmla="val 25000"/>
              <a:gd name="adj4" fmla="val 34220"/>
              <a:gd name="adj5" fmla="val 75000"/>
            </a:avLst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Textfeld 73"/>
          <p:cNvSpPr txBox="1">
            <a:spLocks noChangeArrowheads="1"/>
          </p:cNvSpPr>
          <p:nvPr/>
        </p:nvSpPr>
        <p:spPr bwMode="auto">
          <a:xfrm>
            <a:off x="1050439" y="4858872"/>
            <a:ext cx="136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Refurbishment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0" name="Pfeil nach rechts 99"/>
          <p:cNvSpPr/>
          <p:nvPr/>
        </p:nvSpPr>
        <p:spPr bwMode="auto">
          <a:xfrm>
            <a:off x="124180" y="6175071"/>
            <a:ext cx="400050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Pfeil nach rechts 101"/>
          <p:cNvSpPr/>
          <p:nvPr/>
        </p:nvSpPr>
        <p:spPr bwMode="auto">
          <a:xfrm>
            <a:off x="122592" y="6475027"/>
            <a:ext cx="398463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Textfeld 102"/>
          <p:cNvSpPr txBox="1"/>
          <p:nvPr/>
        </p:nvSpPr>
        <p:spPr bwMode="auto">
          <a:xfrm>
            <a:off x="635355" y="5864616"/>
            <a:ext cx="576262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WEEE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Textfeld 103"/>
          <p:cNvSpPr txBox="1"/>
          <p:nvPr/>
        </p:nvSpPr>
        <p:spPr bwMode="auto">
          <a:xfrm>
            <a:off x="635355" y="6152575"/>
            <a:ext cx="1979612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Fractions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(non-</a:t>
            </a:r>
            <a:r>
              <a:rPr lang="de-DE" sz="1400" kern="0" dirty="0" err="1">
                <a:solidFill>
                  <a:prstClr val="black"/>
                </a:solidFill>
                <a:latin typeface="Calibri"/>
              </a:rPr>
              <a:t>hazardous</a:t>
            </a:r>
            <a:r>
              <a:rPr lang="de-DE" sz="1400" kern="0" dirty="0">
                <a:solidFill>
                  <a:prstClr val="black"/>
                </a:solidFill>
                <a:latin typeface="Calibri"/>
              </a:rPr>
              <a:t>)</a:t>
            </a:r>
            <a:endParaRPr lang="de-AT" sz="1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Textfeld 104"/>
          <p:cNvSpPr txBox="1"/>
          <p:nvPr/>
        </p:nvSpPr>
        <p:spPr bwMode="auto">
          <a:xfrm>
            <a:off x="654621" y="6453279"/>
            <a:ext cx="2128836" cy="20397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Hazardous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fractions</a:t>
            </a: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/ </a:t>
            </a:r>
            <a:r>
              <a:rPr lang="de-DE" sz="1400" b="1" kern="0" dirty="0" err="1">
                <a:solidFill>
                  <a:prstClr val="black"/>
                </a:solidFill>
                <a:latin typeface="Calibri"/>
              </a:rPr>
              <a:t>waste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Rechteck 70"/>
          <p:cNvSpPr/>
          <p:nvPr/>
        </p:nvSpPr>
        <p:spPr>
          <a:xfrm>
            <a:off x="7694446" y="2316518"/>
            <a:ext cx="1008062" cy="4026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STORAGE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Rechteck 70"/>
          <p:cNvSpPr/>
          <p:nvPr/>
        </p:nvSpPr>
        <p:spPr>
          <a:xfrm>
            <a:off x="4039204" y="3180114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LAMPS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Textfeld 87"/>
          <p:cNvSpPr txBox="1"/>
          <p:nvPr/>
        </p:nvSpPr>
        <p:spPr>
          <a:xfrm>
            <a:off x="7090713" y="930574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OUTPUT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0" name="Textfeld 87"/>
          <p:cNvSpPr txBox="1"/>
          <p:nvPr/>
        </p:nvSpPr>
        <p:spPr>
          <a:xfrm>
            <a:off x="3540551" y="930574"/>
            <a:ext cx="2517848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200" b="1" cap="all" dirty="0" smtClean="0">
                <a:solidFill>
                  <a:schemeClr val="bg1"/>
                </a:solidFill>
                <a:latin typeface="Calibri"/>
              </a:rPr>
              <a:t>TREATMENT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1" name="Rechteck 70"/>
          <p:cNvSpPr/>
          <p:nvPr/>
        </p:nvSpPr>
        <p:spPr>
          <a:xfrm>
            <a:off x="109647" y="2322215"/>
            <a:ext cx="1223367" cy="220675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kern="0" dirty="0" smtClean="0">
                <a:solidFill>
                  <a:prstClr val="black"/>
                </a:solidFill>
                <a:latin typeface="Calibri"/>
              </a:rPr>
              <a:t>Individuals</a:t>
            </a: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(via Collection Points)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kern="0" dirty="0" smtClean="0">
                <a:solidFill>
                  <a:prstClr val="black"/>
                </a:solidFill>
                <a:latin typeface="Calibri"/>
              </a:rPr>
              <a:t>B2B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(Companies/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Organizations)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kern="0" dirty="0" smtClean="0">
                <a:solidFill>
                  <a:prstClr val="black"/>
                </a:solidFill>
                <a:latin typeface="Calibri"/>
              </a:rPr>
              <a:t>Informal Sector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(Scavengers,...)</a:t>
            </a:r>
          </a:p>
        </p:txBody>
      </p:sp>
      <p:sp>
        <p:nvSpPr>
          <p:cNvPr id="102" name="Right Arrow 101"/>
          <p:cNvSpPr/>
          <p:nvPr/>
        </p:nvSpPr>
        <p:spPr bwMode="auto">
          <a:xfrm>
            <a:off x="1333014" y="3326113"/>
            <a:ext cx="1080888" cy="54517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Textfeld 73"/>
          <p:cNvSpPr txBox="1">
            <a:spLocks noChangeArrowheads="1"/>
          </p:cNvSpPr>
          <p:nvPr/>
        </p:nvSpPr>
        <p:spPr bwMode="auto">
          <a:xfrm>
            <a:off x="1155722" y="3026226"/>
            <a:ext cx="136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de-DE" altLang="en-US" sz="1400" b="1" dirty="0" smtClean="0">
                <a:solidFill>
                  <a:srgbClr val="000000"/>
                </a:solidFill>
                <a:latin typeface="Calibri" pitchFamily="34" charset="0"/>
              </a:rPr>
              <a:t>Transport</a:t>
            </a:r>
            <a:endParaRPr kumimoji="0" lang="de-AT" altLang="en-US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 bwMode="auto">
          <a:xfrm>
            <a:off x="2413901" y="1482627"/>
            <a:ext cx="4699345" cy="4948358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109647" y="2154605"/>
            <a:ext cx="8716862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chteck 70"/>
          <p:cNvSpPr/>
          <p:nvPr/>
        </p:nvSpPr>
        <p:spPr>
          <a:xfrm>
            <a:off x="4065497" y="2322215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SCREENS (TV, CRTs, LCDs..)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Rechteck 70"/>
          <p:cNvSpPr/>
          <p:nvPr/>
        </p:nvSpPr>
        <p:spPr>
          <a:xfrm>
            <a:off x="4039204" y="3979232"/>
            <a:ext cx="1008062" cy="6269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White Goods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(Fridges,...)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Rechteck 70"/>
          <p:cNvSpPr/>
          <p:nvPr/>
        </p:nvSpPr>
        <p:spPr>
          <a:xfrm>
            <a:off x="4036830" y="4696306"/>
            <a:ext cx="1008062" cy="69588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Small WEEE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Rechteck 88"/>
          <p:cNvSpPr/>
          <p:nvPr/>
        </p:nvSpPr>
        <p:spPr>
          <a:xfrm>
            <a:off x="5643912" y="2316519"/>
            <a:ext cx="1160336" cy="70970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Hot Wire –Seperation (Lead glass screen)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Rechteck 89"/>
          <p:cNvSpPr/>
          <p:nvPr/>
        </p:nvSpPr>
        <p:spPr>
          <a:xfrm>
            <a:off x="5643910" y="3216128"/>
            <a:ext cx="1160337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err="1">
                <a:solidFill>
                  <a:prstClr val="black"/>
                </a:solidFill>
                <a:latin typeface="Calibri"/>
              </a:rPr>
              <a:t>Decon-tamination</a:t>
            </a: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err="1">
                <a:solidFill>
                  <a:prstClr val="black"/>
                </a:solidFill>
                <a:latin typeface="Calibri"/>
              </a:rPr>
              <a:t>Hg-Lamps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Rechteck 92"/>
          <p:cNvSpPr/>
          <p:nvPr/>
        </p:nvSpPr>
        <p:spPr>
          <a:xfrm>
            <a:off x="5643913" y="4564987"/>
            <a:ext cx="1160335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>Cable-</a:t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>
                <a:solidFill>
                  <a:prstClr val="black"/>
                </a:solidFill>
                <a:latin typeface="Calibri"/>
              </a:rPr>
              <a:t>Stripper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Rechteck 92"/>
          <p:cNvSpPr/>
          <p:nvPr/>
        </p:nvSpPr>
        <p:spPr>
          <a:xfrm>
            <a:off x="5643910" y="5174556"/>
            <a:ext cx="1151156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Plastic Shredder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Rechteck 70"/>
          <p:cNvSpPr/>
          <p:nvPr/>
        </p:nvSpPr>
        <p:spPr>
          <a:xfrm>
            <a:off x="7694446" y="2916588"/>
            <a:ext cx="1008062" cy="4026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prstClr val="black"/>
                </a:solidFill>
                <a:latin typeface="Calibri"/>
              </a:rPr>
              <a:t/>
            </a:r>
            <a:br>
              <a:rPr lang="de-DE" sz="1200" kern="0" dirty="0">
                <a:solidFill>
                  <a:prstClr val="black"/>
                </a:solidFill>
                <a:latin typeface="Calibri"/>
              </a:rPr>
            </a:b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TRANSPORT: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Rechteck 89"/>
          <p:cNvSpPr/>
          <p:nvPr/>
        </p:nvSpPr>
        <p:spPr>
          <a:xfrm>
            <a:off x="5634733" y="3907014"/>
            <a:ext cx="1160333" cy="5549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Degasification (CFCs)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Textfeld 86"/>
          <p:cNvSpPr txBox="1"/>
          <p:nvPr/>
        </p:nvSpPr>
        <p:spPr>
          <a:xfrm>
            <a:off x="2956612" y="6101325"/>
            <a:ext cx="1450975" cy="306467"/>
          </a:xfrm>
          <a:prstGeom prst="roundRect">
            <a:avLst/>
          </a:prstGeom>
          <a:solidFill>
            <a:srgbClr val="00B0F0"/>
          </a:solidFill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b="1" cap="all" dirty="0" smtClean="0">
                <a:solidFill>
                  <a:schemeClr val="bg1"/>
                </a:solidFill>
                <a:latin typeface="Calibri"/>
              </a:rPr>
              <a:t>FACILITY</a:t>
            </a:r>
            <a:endParaRPr lang="de-AT" sz="18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2" name="Textfeld 105"/>
          <p:cNvSpPr txBox="1"/>
          <p:nvPr/>
        </p:nvSpPr>
        <p:spPr bwMode="auto">
          <a:xfrm>
            <a:off x="117979" y="5602715"/>
            <a:ext cx="576263" cy="21544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prstClr val="black"/>
                </a:solidFill>
                <a:latin typeface="Calibri"/>
              </a:rPr>
              <a:t>Legend:</a:t>
            </a:r>
            <a:endParaRPr lang="de-AT" sz="1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Pfeil nach rechts 101"/>
          <p:cNvSpPr/>
          <p:nvPr/>
        </p:nvSpPr>
        <p:spPr bwMode="auto">
          <a:xfrm>
            <a:off x="5094990" y="2719161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Pfeil nach rechts 101"/>
          <p:cNvSpPr/>
          <p:nvPr/>
        </p:nvSpPr>
        <p:spPr bwMode="auto">
          <a:xfrm>
            <a:off x="5094990" y="3581034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Pfeil nach rechts 101"/>
          <p:cNvSpPr/>
          <p:nvPr/>
        </p:nvSpPr>
        <p:spPr bwMode="auto">
          <a:xfrm>
            <a:off x="5094990" y="4332235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Pfeil nach rechts 99"/>
          <p:cNvSpPr/>
          <p:nvPr/>
        </p:nvSpPr>
        <p:spPr bwMode="auto">
          <a:xfrm>
            <a:off x="5094989" y="4092368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Pfeil nach rechts 99"/>
          <p:cNvSpPr/>
          <p:nvPr/>
        </p:nvSpPr>
        <p:spPr bwMode="auto">
          <a:xfrm>
            <a:off x="5094989" y="2517839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Pfeil nach rechts 99"/>
          <p:cNvSpPr/>
          <p:nvPr/>
        </p:nvSpPr>
        <p:spPr bwMode="auto">
          <a:xfrm>
            <a:off x="5094990" y="3346105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Pfeil nach rechts 99"/>
          <p:cNvSpPr/>
          <p:nvPr/>
        </p:nvSpPr>
        <p:spPr bwMode="auto">
          <a:xfrm>
            <a:off x="5121886" y="4779383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Pfeil nach rechts 99"/>
          <p:cNvSpPr/>
          <p:nvPr/>
        </p:nvSpPr>
        <p:spPr bwMode="auto">
          <a:xfrm>
            <a:off x="5122431" y="5184828"/>
            <a:ext cx="487265" cy="158977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Pfeil nach rechts 99"/>
          <p:cNvSpPr/>
          <p:nvPr/>
        </p:nvSpPr>
        <p:spPr bwMode="auto">
          <a:xfrm>
            <a:off x="131818" y="5909610"/>
            <a:ext cx="400050" cy="1589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Pfeil nach rechts 99"/>
          <p:cNvSpPr/>
          <p:nvPr/>
        </p:nvSpPr>
        <p:spPr bwMode="auto">
          <a:xfrm>
            <a:off x="3597952" y="2746615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Pfeil nach rechts 99"/>
          <p:cNvSpPr/>
          <p:nvPr/>
        </p:nvSpPr>
        <p:spPr bwMode="auto">
          <a:xfrm>
            <a:off x="3597952" y="3428727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Pfeil nach rechts 99"/>
          <p:cNvSpPr/>
          <p:nvPr/>
        </p:nvSpPr>
        <p:spPr bwMode="auto">
          <a:xfrm>
            <a:off x="3597951" y="4176798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Pfeil nach rechts 99"/>
          <p:cNvSpPr/>
          <p:nvPr/>
        </p:nvSpPr>
        <p:spPr bwMode="auto">
          <a:xfrm>
            <a:off x="3556760" y="4905747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6" name="Picture 2" descr="http://www.ibas-luber.de/images/bilderkiste/giftig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33" b="17933"/>
          <a:stretch/>
        </p:blipFill>
        <p:spPr bwMode="auto">
          <a:xfrm>
            <a:off x="2820169" y="6435749"/>
            <a:ext cx="272887" cy="32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hteck 92"/>
          <p:cNvSpPr/>
          <p:nvPr/>
        </p:nvSpPr>
        <p:spPr>
          <a:xfrm>
            <a:off x="5643913" y="5799388"/>
            <a:ext cx="1160335" cy="4715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kern="0" dirty="0" smtClean="0">
                <a:solidFill>
                  <a:prstClr val="black"/>
                </a:solidFill>
                <a:latin typeface="Calibri"/>
              </a:rPr>
              <a:t>Pb, Acids,...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Rechteck 92"/>
          <p:cNvSpPr/>
          <p:nvPr/>
        </p:nvSpPr>
        <p:spPr>
          <a:xfrm>
            <a:off x="4039202" y="5469853"/>
            <a:ext cx="1004872" cy="5192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 smtClean="0">
                <a:solidFill>
                  <a:prstClr val="black"/>
                </a:solidFill>
                <a:latin typeface="Calibri"/>
              </a:rPr>
              <a:t>Batteries</a:t>
            </a:r>
            <a:endParaRPr lang="de-AT" sz="12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Pfeil nach rechts 101"/>
          <p:cNvSpPr/>
          <p:nvPr/>
        </p:nvSpPr>
        <p:spPr bwMode="auto">
          <a:xfrm>
            <a:off x="5073559" y="5818159"/>
            <a:ext cx="487265" cy="160477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Pfeil nach rechts 99"/>
          <p:cNvSpPr/>
          <p:nvPr/>
        </p:nvSpPr>
        <p:spPr bwMode="auto">
          <a:xfrm>
            <a:off x="3563888" y="5589240"/>
            <a:ext cx="441251" cy="169973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63888" y="5064336"/>
            <a:ext cx="48671" cy="646101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E0358D-262D-4AF5-B73C-FCAC4F7F74C2}" type="slidenum">
              <a:rPr lang="en-GB" altLang="en-US" smtClean="0">
                <a:solidFill>
                  <a:srgbClr val="00B0F0"/>
                </a:solidFill>
                <a:latin typeface="Arial" panose="020B0604020202020204" pitchFamily="34" charset="0"/>
                <a:cs typeface="Arial"/>
              </a:rPr>
              <a:pPr>
                <a:defRPr/>
              </a:pPr>
              <a:t>13</a:t>
            </a:fld>
            <a:endParaRPr lang="en-GB" altLang="en-US">
              <a:solidFill>
                <a:srgbClr val="00B0F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38917"/>
            <a:ext cx="8424863" cy="1143000"/>
          </a:xfrm>
        </p:spPr>
        <p:txBody>
          <a:bodyPr/>
          <a:lstStyle/>
          <a:p>
            <a:r>
              <a:rPr lang="de-DE" dirty="0" smtClean="0"/>
              <a:t>Inventory</a:t>
            </a:r>
            <a:endParaRPr lang="en-US" dirty="0"/>
          </a:p>
        </p:txBody>
      </p:sp>
      <p:sp>
        <p:nvSpPr>
          <p:cNvPr id="5" name="Textfeld 87"/>
          <p:cNvSpPr txBox="1"/>
          <p:nvPr/>
        </p:nvSpPr>
        <p:spPr>
          <a:xfrm>
            <a:off x="-3003" y="836712"/>
            <a:ext cx="1713051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General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1" y="5013176"/>
            <a:ext cx="82682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060">
            <a:off x="6605510" y="1651632"/>
            <a:ext cx="1285165" cy="16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56792"/>
            <a:ext cx="1386400" cy="18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74247"/>
            <a:ext cx="8424863" cy="647774"/>
          </a:xfrm>
        </p:spPr>
        <p:txBody>
          <a:bodyPr/>
          <a:lstStyle/>
          <a:p>
            <a:pPr marL="0" lvl="0" indent="0"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Initial inventories to get an overview of:</a:t>
            </a:r>
          </a:p>
          <a:p>
            <a:pPr marL="0" lvl="0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Existing policies and </a:t>
            </a:r>
            <a:r>
              <a:rPr lang="en-GB" sz="2400" dirty="0">
                <a:solidFill>
                  <a:schemeClr val="tx2"/>
                </a:solidFill>
              </a:rPr>
              <a:t>ongoing </a:t>
            </a:r>
            <a:r>
              <a:rPr lang="en-GB" sz="2400" dirty="0" smtClean="0">
                <a:solidFill>
                  <a:schemeClr val="tx2"/>
                </a:solidFill>
              </a:rPr>
              <a:t>initiatives</a:t>
            </a:r>
          </a:p>
          <a:p>
            <a:pPr lvl="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Financing mechanisms and stakeholder networks</a:t>
            </a:r>
          </a:p>
          <a:p>
            <a:pPr lvl="0">
              <a:buFontTx/>
              <a:buChar char="-"/>
            </a:pPr>
            <a:r>
              <a:rPr lang="en-GB" sz="2400" dirty="0" smtClean="0">
                <a:solidFill>
                  <a:schemeClr val="tx2"/>
                </a:solidFill>
              </a:rPr>
              <a:t>Collection, treatment and downmarket </a:t>
            </a:r>
            <a:r>
              <a:rPr lang="en-GB" sz="2400" dirty="0">
                <a:solidFill>
                  <a:schemeClr val="tx2"/>
                </a:solidFill>
              </a:rPr>
              <a:t>schemes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0">
              <a:buFontTx/>
              <a:buChar char="-"/>
            </a:pPr>
            <a:r>
              <a:rPr lang="en-US" sz="2400" dirty="0" smtClean="0">
                <a:solidFill>
                  <a:schemeClr val="tx2"/>
                </a:solidFill>
              </a:rPr>
              <a:t>Units in stock, current and future e-waste flows- </a:t>
            </a:r>
            <a:r>
              <a:rPr lang="en-US" sz="2400" i="1" dirty="0">
                <a:solidFill>
                  <a:schemeClr val="tx2"/>
                </a:solidFill>
              </a:rPr>
              <a:t>e.g. volumes:  </a:t>
            </a:r>
            <a:endParaRPr lang="en-GB" sz="24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84168" y="-27384"/>
            <a:ext cx="3059832" cy="39604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Example: Ethiopia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Collection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24863" cy="4392612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2400" dirty="0" smtClean="0">
                <a:solidFill>
                  <a:schemeClr val="tx2"/>
                </a:solidFill>
              </a:rPr>
              <a:t>How to reduce stock and ensure future input?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Permanent </a:t>
            </a:r>
            <a:r>
              <a:rPr lang="en-US" altLang="en-US" sz="2400" dirty="0">
                <a:solidFill>
                  <a:schemeClr val="tx2"/>
                </a:solidFill>
              </a:rPr>
              <a:t>drop-off </a:t>
            </a:r>
            <a:r>
              <a:rPr lang="en-US" altLang="en-US" sz="2400" dirty="0" smtClean="0">
                <a:solidFill>
                  <a:schemeClr val="tx2"/>
                </a:solidFill>
              </a:rPr>
              <a:t>facility </a:t>
            </a:r>
            <a:endParaRPr lang="en-US" altLang="en-US" sz="2400" dirty="0">
              <a:solidFill>
                <a:schemeClr val="tx2"/>
              </a:solidFill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Special </a:t>
            </a:r>
            <a:r>
              <a:rPr lang="en-US" altLang="en-US" sz="2400" dirty="0">
                <a:solidFill>
                  <a:schemeClr val="tx2"/>
                </a:solidFill>
              </a:rPr>
              <a:t>drop-off events </a:t>
            </a:r>
            <a:endParaRPr lang="en-US" altLang="en-US" sz="2400" dirty="0" smtClean="0">
              <a:solidFill>
                <a:schemeClr val="tx2"/>
              </a:solidFill>
            </a:endParaRPr>
          </a:p>
          <a:p>
            <a:r>
              <a:rPr lang="en-US" altLang="en-US" sz="2400" dirty="0" smtClean="0">
                <a:solidFill>
                  <a:schemeClr val="tx2"/>
                </a:solidFill>
              </a:rPr>
              <a:t>Door-to-door pick-up</a:t>
            </a:r>
          </a:p>
          <a:p>
            <a:endParaRPr lang="en-US" alt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Stakeholder responsibility</a:t>
            </a:r>
            <a:r>
              <a:rPr lang="en-US" altLang="en-US" sz="2400" dirty="0" smtClean="0">
                <a:solidFill>
                  <a:schemeClr val="tx2"/>
                </a:solidFill>
              </a:rPr>
              <a:t>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Government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Retailer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Original Equipment Manufacturers (OEM) 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Commercial entity: electronic recyclers or generic waste collectors</a:t>
            </a:r>
          </a:p>
          <a:p>
            <a:pPr>
              <a:buFontTx/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lvl="1"/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4" name="Textfeld 87"/>
          <p:cNvSpPr txBox="1"/>
          <p:nvPr/>
        </p:nvSpPr>
        <p:spPr>
          <a:xfrm>
            <a:off x="0" y="836712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INPUT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23" y="2578596"/>
            <a:ext cx="3246107" cy="24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7"/>
          <p:cNvSpPr txBox="1"/>
          <p:nvPr/>
        </p:nvSpPr>
        <p:spPr>
          <a:xfrm>
            <a:off x="0" y="836712"/>
            <a:ext cx="2517848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3200" b="1" cap="all" dirty="0" smtClean="0">
                <a:solidFill>
                  <a:schemeClr val="bg1"/>
                </a:solidFill>
                <a:latin typeface="Calibri"/>
              </a:rPr>
              <a:t>TREATMENT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9792" y="980728"/>
            <a:ext cx="6048672" cy="576064"/>
          </a:xfrm>
        </p:spPr>
        <p:txBody>
          <a:bodyPr/>
          <a:lstStyle/>
          <a:p>
            <a:r>
              <a:rPr lang="de-DE" dirty="0" smtClean="0"/>
              <a:t>Dismantling Facilities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3"/>
          <a:stretch/>
        </p:blipFill>
        <p:spPr bwMode="auto">
          <a:xfrm>
            <a:off x="5220072" y="1988840"/>
            <a:ext cx="3894956" cy="310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5413"/>
            <a:ext cx="8424863" cy="4392612"/>
          </a:xfrm>
        </p:spPr>
        <p:txBody>
          <a:bodyPr/>
          <a:lstStyle/>
          <a:p>
            <a:r>
              <a:rPr lang="de-DE" sz="2000" dirty="0" smtClean="0">
                <a:solidFill>
                  <a:schemeClr val="tx2"/>
                </a:solidFill>
              </a:rPr>
              <a:t>Review of existing and planning of  new DMFs</a:t>
            </a:r>
          </a:p>
          <a:p>
            <a:pPr marL="0" indent="0"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Optimize work prozesses and product/waste 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       flows</a:t>
            </a:r>
          </a:p>
          <a:p>
            <a:pPr marL="0" indent="0">
              <a:buNone/>
            </a:pPr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Provide technical assistance/ staff training</a:t>
            </a:r>
          </a:p>
          <a:p>
            <a:endParaRPr lang="de-DE" sz="2000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Reduce waste and ensure security and health standards </a:t>
            </a: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Take into account input (collected material) and output streams (valuable materials, hazardous waste,...) for facility design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19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515"/>
            <a:ext cx="9180512" cy="61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796136" y="-27384"/>
            <a:ext cx="3347864" cy="72008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Example: Ethiopia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Arial" charset="0"/>
              </a:rPr>
              <a:t> Project Site: Akaki/Addis Ababa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633142" y="908720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Cable Shredding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14539" y="5733256"/>
            <a:ext cx="1512168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IntermediateStorage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7544" y="6058830"/>
            <a:ext cx="1512168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Dismantling workstation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7544" y="908720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CRT Cutting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355976" y="1484784"/>
            <a:ext cx="1362794" cy="651148"/>
          </a:xfrm>
          <a:prstGeom prst="round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Plastic Shredding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499992" y="1988840"/>
            <a:ext cx="0" cy="4320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885170" y="1556792"/>
            <a:ext cx="0" cy="5040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691680" y="1556792"/>
            <a:ext cx="0" cy="5040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3419872" y="4221088"/>
            <a:ext cx="0" cy="15706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830338" y="5373216"/>
            <a:ext cx="0" cy="68561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902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Downstream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863" cy="47525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Identify  </a:t>
            </a:r>
            <a:r>
              <a:rPr lang="en-US" sz="2000" b="1" dirty="0">
                <a:solidFill>
                  <a:schemeClr val="tx2"/>
                </a:solidFill>
              </a:rPr>
              <a:t>environmentally  and  socially  sound  potential  local,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      regional  </a:t>
            </a:r>
            <a:r>
              <a:rPr lang="en-US" sz="2000" b="1" dirty="0">
                <a:solidFill>
                  <a:schemeClr val="tx2"/>
                </a:solidFill>
              </a:rPr>
              <a:t>and  international  buyers </a:t>
            </a:r>
            <a:endParaRPr lang="de-DE" sz="2000" dirty="0" smtClean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de-DE" sz="2000" dirty="0" smtClean="0">
                <a:solidFill>
                  <a:schemeClr val="tx2"/>
                </a:solidFill>
              </a:rPr>
              <a:t>Non-hazardous outputs: national</a:t>
            </a:r>
            <a:r>
              <a:rPr lang="de-DE" sz="2000" dirty="0">
                <a:solidFill>
                  <a:schemeClr val="tx2"/>
                </a:solidFill>
              </a:rPr>
              <a:t>/</a:t>
            </a:r>
            <a:r>
              <a:rPr lang="de-DE" sz="2000" dirty="0" smtClean="0">
                <a:solidFill>
                  <a:schemeClr val="tx2"/>
                </a:solidFill>
              </a:rPr>
              <a:t> regional markets </a:t>
            </a:r>
          </a:p>
          <a:p>
            <a:pPr lvl="1">
              <a:buFontTx/>
              <a:buChar char="-"/>
            </a:pPr>
            <a:r>
              <a:rPr lang="de-DE" sz="2000" dirty="0" smtClean="0">
                <a:solidFill>
                  <a:schemeClr val="tx2"/>
                </a:solidFill>
              </a:rPr>
              <a:t>Hazardous outputs: international smelters</a:t>
            </a: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Analyze  </a:t>
            </a:r>
            <a:r>
              <a:rPr lang="en-US" sz="2000" b="1" dirty="0">
                <a:solidFill>
                  <a:schemeClr val="tx2"/>
                </a:solidFill>
              </a:rPr>
              <a:t>the  purchasing  conditions  and  business  models  </a:t>
            </a:r>
            <a:r>
              <a:rPr lang="en-US" sz="2000" b="1" dirty="0" smtClean="0">
                <a:solidFill>
                  <a:schemeClr val="tx2"/>
                </a:solidFill>
              </a:rPr>
              <a:t>of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     </a:t>
            </a:r>
            <a:r>
              <a:rPr lang="en-US" sz="2000" b="1" dirty="0">
                <a:solidFill>
                  <a:schemeClr val="tx2"/>
                </a:solidFill>
              </a:rPr>
              <a:t>potential  </a:t>
            </a:r>
            <a:r>
              <a:rPr lang="en-US" sz="2000" b="1" dirty="0" smtClean="0">
                <a:solidFill>
                  <a:schemeClr val="tx2"/>
                </a:solidFill>
              </a:rPr>
              <a:t>buyers  </a:t>
            </a:r>
            <a:r>
              <a:rPr lang="en-US" sz="2000" b="1" dirty="0">
                <a:solidFill>
                  <a:schemeClr val="tx2"/>
                </a:solidFill>
              </a:rPr>
              <a:t>and  their  </a:t>
            </a:r>
            <a:r>
              <a:rPr lang="en-US" sz="2000" b="1" dirty="0" smtClean="0">
                <a:solidFill>
                  <a:schemeClr val="tx2"/>
                </a:solidFill>
              </a:rPr>
              <a:t>branches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r>
              <a:rPr lang="de-DE" sz="2000" b="1" dirty="0">
                <a:solidFill>
                  <a:schemeClr val="tx2"/>
                </a:solidFill>
              </a:rPr>
              <a:t>Take into account: </a:t>
            </a:r>
            <a:endParaRPr lang="de-DE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        -   Quality and contamination of material outputs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     -</a:t>
            </a: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</a:t>
            </a:r>
            <a:r>
              <a:rPr lang="de-DE" sz="2000" dirty="0">
                <a:solidFill>
                  <a:schemeClr val="tx2"/>
                </a:solidFill>
              </a:rPr>
              <a:t>I</a:t>
            </a:r>
            <a:r>
              <a:rPr lang="de-DE" sz="2000" dirty="0" smtClean="0">
                <a:solidFill>
                  <a:schemeClr val="tx2"/>
                </a:solidFill>
              </a:rPr>
              <a:t>nternational </a:t>
            </a:r>
            <a:r>
              <a:rPr lang="de-DE" sz="2000" dirty="0">
                <a:solidFill>
                  <a:schemeClr val="tx2"/>
                </a:solidFill>
              </a:rPr>
              <a:t>conventions on </a:t>
            </a:r>
            <a:r>
              <a:rPr lang="de-DE" sz="2000" dirty="0" smtClean="0">
                <a:solidFill>
                  <a:schemeClr val="tx2"/>
                </a:solidFill>
              </a:rPr>
              <a:t>hazardous waste transport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         -    Administrative </a:t>
            </a:r>
            <a:r>
              <a:rPr lang="de-DE" sz="2000" dirty="0">
                <a:solidFill>
                  <a:schemeClr val="tx2"/>
                </a:solidFill>
              </a:rPr>
              <a:t>and legal </a:t>
            </a:r>
            <a:r>
              <a:rPr lang="de-DE" sz="2000" dirty="0" smtClean="0">
                <a:solidFill>
                  <a:schemeClr val="tx2"/>
                </a:solidFill>
              </a:rPr>
              <a:t>restrictions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chemeClr val="tx2"/>
                </a:solidFill>
              </a:rPr>
              <a:t> </a:t>
            </a:r>
            <a:r>
              <a:rPr lang="de-DE" sz="2000" dirty="0" smtClean="0">
                <a:solidFill>
                  <a:schemeClr val="tx2"/>
                </a:solidFill>
              </a:rPr>
              <a:t>        -    Local and World </a:t>
            </a:r>
            <a:r>
              <a:rPr lang="de-DE" sz="2000" dirty="0">
                <a:solidFill>
                  <a:schemeClr val="tx2"/>
                </a:solidFill>
              </a:rPr>
              <a:t>market prices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2000" b="1" dirty="0" smtClean="0">
              <a:solidFill>
                <a:schemeClr val="tx2"/>
              </a:solidFill>
            </a:endParaRPr>
          </a:p>
          <a:p>
            <a:endParaRPr lang="de-DE" sz="2000" dirty="0" smtClean="0">
              <a:solidFill>
                <a:schemeClr val="tx2"/>
              </a:solidFill>
            </a:endParaRPr>
          </a:p>
        </p:txBody>
      </p:sp>
      <p:sp>
        <p:nvSpPr>
          <p:cNvPr id="5" name="Textfeld 87"/>
          <p:cNvSpPr txBox="1"/>
          <p:nvPr/>
        </p:nvSpPr>
        <p:spPr>
          <a:xfrm>
            <a:off x="-22051" y="836712"/>
            <a:ext cx="1562150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OUTPUT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12" y="1988841"/>
            <a:ext cx="2008446" cy="15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506287"/>
            <a:ext cx="2187388" cy="164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42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863" cy="576064"/>
          </a:xfrm>
        </p:spPr>
        <p:txBody>
          <a:bodyPr/>
          <a:lstStyle/>
          <a:p>
            <a:r>
              <a:rPr lang="de-DE" dirty="0" smtClean="0"/>
              <a:t>Business &amp; Finance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2" y="3284984"/>
            <a:ext cx="5867074" cy="322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70" y="-44262"/>
            <a:ext cx="3127130" cy="9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23528" y="4869160"/>
            <a:ext cx="576064" cy="504056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628800"/>
            <a:ext cx="74888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Ensure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proper treatment of all </a:t>
            </a: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fractions</a:t>
            </a:r>
          </a:p>
          <a:p>
            <a:pPr lvl="0" algn="l">
              <a:spcBef>
                <a:spcPct val="20000"/>
              </a:spcBef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( i.e. Valuable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/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non-valuable  and Hazardous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/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non-hazardous)</a:t>
            </a:r>
          </a:p>
          <a:p>
            <a:pPr lvl="0" algn="l">
              <a:spcBef>
                <a:spcPct val="20000"/>
              </a:spcBef>
            </a:pP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lvl="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Establish </a:t>
            </a:r>
            <a:r>
              <a:rPr lang="de-DE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adequate financing </a:t>
            </a:r>
            <a:r>
              <a:rPr lang="de-DE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schemes</a:t>
            </a:r>
          </a:p>
          <a:p>
            <a:pPr algn="l">
              <a:spcBef>
                <a:spcPct val="20000"/>
              </a:spcBef>
            </a:pPr>
            <a:r>
              <a:rPr lang="de-DE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(</a:t>
            </a:r>
            <a:r>
              <a:rPr lang="de-DE" sz="2000" dirty="0">
                <a:solidFill>
                  <a:schemeClr val="tx2"/>
                </a:solidFill>
                <a:latin typeface="Calibri" panose="020F0502020204030204" pitchFamily="34" charset="0"/>
              </a:rPr>
              <a:t>e.g 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Expanded Producer Responsibility- EPR)</a:t>
            </a:r>
            <a:endParaRPr lang="en-US" sz="2000" dirty="0">
              <a:solidFill>
                <a:schemeClr val="tx2"/>
              </a:solidFill>
            </a:endParaRPr>
          </a:p>
          <a:p>
            <a:pPr lvl="0" algn="l">
              <a:spcBef>
                <a:spcPct val="20000"/>
              </a:spcBef>
            </a:pPr>
            <a:endParaRPr lang="de-DE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lvl="0" indent="-28575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Incentivize DMFs</a:t>
            </a:r>
          </a:p>
          <a:p>
            <a:pPr lvl="0" algn="l">
              <a:spcBef>
                <a:spcPct val="20000"/>
              </a:spcBef>
            </a:pPr>
            <a:endParaRPr lang="de-DE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725144"/>
            <a:ext cx="2376264" cy="72008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Develop sustainable business models</a:t>
            </a:r>
          </a:p>
          <a:p>
            <a:pPr marL="0" indent="0">
              <a:buNone/>
            </a:pPr>
            <a:r>
              <a:rPr lang="de-DE" sz="2000" b="1" dirty="0" smtClean="0"/>
              <a:t> </a:t>
            </a:r>
            <a:endParaRPr lang="en-US" sz="2000" b="1" dirty="0"/>
          </a:p>
        </p:txBody>
      </p:sp>
      <p:sp>
        <p:nvSpPr>
          <p:cNvPr id="12" name="Textfeld 87"/>
          <p:cNvSpPr txBox="1"/>
          <p:nvPr/>
        </p:nvSpPr>
        <p:spPr>
          <a:xfrm>
            <a:off x="0" y="846525"/>
            <a:ext cx="1713051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General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82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981794"/>
            <a:ext cx="84248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altLang="en-US" sz="3200" b="1" dirty="0" smtClean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rPr>
              <a:t>Content</a:t>
            </a:r>
            <a:endParaRPr kumimoji="1" lang="en-US" altLang="en-US" sz="3200" b="1" dirty="0">
              <a:solidFill>
                <a:srgbClr val="00B0F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5287" y="2004863"/>
            <a:ext cx="8497887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 defTabSz="447675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7675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7675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7675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7675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l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+mj-lt"/>
              <a:buAutoNum type="arabicPeriod"/>
            </a:pPr>
            <a:r>
              <a:rPr kumimoji="0" lang="de-DE" alt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Overview on E-waste management challenges </a:t>
            </a:r>
          </a:p>
          <a:p>
            <a:pPr marL="457200" indent="-457200" algn="l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+mj-lt"/>
              <a:buAutoNum type="arabicPeriod"/>
            </a:pPr>
            <a:r>
              <a:rPr kumimoji="0" lang="de-DE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Key elements of a sustainable e-waste management system</a:t>
            </a:r>
          </a:p>
          <a:p>
            <a:pPr marL="457200" indent="-457200" algn="l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+mj-lt"/>
              <a:buAutoNum type="arabicPeriod"/>
            </a:pPr>
            <a:r>
              <a:rPr kumimoji="0" lang="de-DE" alt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UNIDOs </a:t>
            </a:r>
            <a:r>
              <a:rPr kumimoji="0" lang="de-DE" alt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e-waste management approach </a:t>
            </a:r>
            <a:endParaRPr kumimoji="0" lang="de-DE" altLang="en-US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 typeface="+mj-lt"/>
              <a:buAutoNum type="arabicPeriod"/>
            </a:pPr>
            <a:r>
              <a:rPr kumimoji="0" lang="de-DE" alt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UNIDO portfolio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502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n-US" sz="3200" b="1" kern="1200" dirty="0">
                <a:solidFill>
                  <a:srgbClr val="00B0F0"/>
                </a:solidFill>
                <a:latin typeface="Calibri" panose="020F0502020204030204" pitchFamily="34" charset="0"/>
              </a:rPr>
              <a:t>Revenues/ Costs of Manual WEEE </a:t>
            </a:r>
            <a:r>
              <a:rPr 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Dismantling (USD/year) </a:t>
            </a:r>
            <a:endParaRPr 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/>
          <a:stretch/>
        </p:blipFill>
        <p:spPr bwMode="auto">
          <a:xfrm>
            <a:off x="418851" y="2069511"/>
            <a:ext cx="8041581" cy="423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Oval 5"/>
          <p:cNvSpPr/>
          <p:nvPr/>
        </p:nvSpPr>
        <p:spPr>
          <a:xfrm>
            <a:off x="7308304" y="2996952"/>
            <a:ext cx="1008112" cy="2448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392612"/>
          </a:xfrm>
        </p:spPr>
        <p:txBody>
          <a:bodyPr/>
          <a:lstStyle/>
          <a:p>
            <a:pPr lvl="0"/>
            <a:r>
              <a:rPr lang="en-US" altLang="en-US" sz="2400" b="1" dirty="0">
                <a:solidFill>
                  <a:schemeClr val="tx2"/>
                </a:solidFill>
              </a:rPr>
              <a:t>Helping countries develop their e-waste management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policies </a:t>
            </a:r>
            <a:r>
              <a:rPr lang="en-US" altLang="en-US" sz="2400" b="1" dirty="0">
                <a:solidFill>
                  <a:schemeClr val="tx2"/>
                </a:solidFill>
              </a:rPr>
              <a:t>and strategies based on the whole recycling chains and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life-cycle</a:t>
            </a:r>
          </a:p>
          <a:p>
            <a:pPr lvl="0"/>
            <a:r>
              <a:rPr lang="de-DE" altLang="en-US" sz="2400" b="1" dirty="0" smtClean="0">
                <a:solidFill>
                  <a:schemeClr val="tx2"/>
                </a:solidFill>
              </a:rPr>
              <a:t>Establishing monitoring/auditing/ policy enforcement processes</a:t>
            </a:r>
            <a:endParaRPr lang="en-US" altLang="en-US" sz="2400" b="1" dirty="0" smtClean="0">
              <a:solidFill>
                <a:schemeClr val="tx2"/>
              </a:solidFill>
            </a:endParaRPr>
          </a:p>
          <a:p>
            <a:pPr lvl="0"/>
            <a:r>
              <a:rPr lang="de-DE" altLang="en-US" sz="2400" b="1" dirty="0" smtClean="0">
                <a:solidFill>
                  <a:schemeClr val="tx2"/>
                </a:solidFill>
              </a:rPr>
              <a:t>Cooperation with international stakeholders and e-waste networks: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Policy &amp; Legislation</a:t>
            </a:r>
            <a:endParaRPr lang="en-US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1" y="4497821"/>
            <a:ext cx="1608163" cy="763472"/>
          </a:xfrm>
          <a:prstGeom prst="rect">
            <a:avLst/>
          </a:prstGeom>
        </p:spPr>
      </p:pic>
      <p:pic>
        <p:nvPicPr>
          <p:cNvPr id="8" name="Picture 4" descr="GPWM-logo-color-low-no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09744"/>
            <a:ext cx="763472" cy="7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0.gstatic.com/images?q=tbn:ANd9GcRuSmOLmkn42l8cESEz-IiR-SGSPfW8tJAqsyQltYvNx6bckPpMD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790575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94865"/>
            <a:ext cx="1330075" cy="5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basel.int/portals/4/Basel%20Convention/Partnership%20Programme/Picture/PACE%20LOGO%20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02" y="4497821"/>
            <a:ext cx="649982" cy="76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87"/>
          <p:cNvSpPr txBox="1"/>
          <p:nvPr/>
        </p:nvSpPr>
        <p:spPr>
          <a:xfrm>
            <a:off x="0" y="836712"/>
            <a:ext cx="1713051" cy="49244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all" dirty="0" smtClean="0">
                <a:solidFill>
                  <a:schemeClr val="bg1"/>
                </a:solidFill>
                <a:latin typeface="Calibri"/>
              </a:rPr>
              <a:t>General</a:t>
            </a:r>
            <a:endParaRPr lang="de-AT" sz="3200" b="1" cap="all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268304"/>
            <a:ext cx="883003" cy="6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WorldLoop_cmy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6386" y="5510207"/>
            <a:ext cx="1338520" cy="8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2847" y="4423583"/>
            <a:ext cx="733609" cy="73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upload.wikimedia.org/wikipedia/en/thumb/9/9b/UNEP_logo.svg/183px-UNEP_logo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4450134"/>
            <a:ext cx="645923" cy="75887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86536"/>
            <a:ext cx="536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694864"/>
            <a:ext cx="704767" cy="70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10" y="4941168"/>
            <a:ext cx="946026" cy="94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8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24296" y="908720"/>
            <a:ext cx="8496176" cy="914400"/>
          </a:xfrm>
          <a:prstGeom prst="rect">
            <a:avLst/>
          </a:prstGeom>
          <a:extLst/>
        </p:spPr>
        <p:txBody>
          <a:bodyPr/>
          <a:lstStyle>
            <a:lvl1pPr algn="ctr" eaLnBrk="0" hangingPunct="0">
              <a:defRPr sz="3200" b="1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2pPr>
            <a:lvl3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3pPr>
            <a:lvl4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4pPr>
            <a:lvl5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9pPr>
          </a:lstStyle>
          <a:p>
            <a:r>
              <a:rPr lang="en-GB" altLang="en-US" dirty="0"/>
              <a:t>UNIDO E-Waste management portfolio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31" y="3406643"/>
            <a:ext cx="3847169" cy="23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679104"/>
            <a:ext cx="8568952" cy="46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75000"/>
              <a:buFont typeface="Wingdings" pitchFamily="2" charset="2"/>
              <a:buChar char="§"/>
              <a:defRPr kumimoji="1" sz="2000"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US" altLang="en-US" u="sng" dirty="0">
                <a:solidFill>
                  <a:schemeClr val="tx2"/>
                </a:solidFill>
              </a:rPr>
              <a:t>Ongoing: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Uganda: Establishment of a manual dismantling facility for WEEE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Tanzania: Component on E-waste management (One UN </a:t>
            </a:r>
            <a:r>
              <a:rPr lang="en-US" altLang="en-US" dirty="0" err="1">
                <a:solidFill>
                  <a:schemeClr val="tx2"/>
                </a:solidFill>
              </a:rPr>
              <a:t>Programme</a:t>
            </a:r>
            <a:r>
              <a:rPr lang="en-US" altLang="en-US" dirty="0">
                <a:solidFill>
                  <a:schemeClr val="tx2"/>
                </a:solidFill>
              </a:rPr>
              <a:t>)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Ethiopia: E-waste Management Project 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Cambodia: Creating job opportunities &amp; effective e-waste management</a:t>
            </a:r>
          </a:p>
          <a:p>
            <a:pPr algn="l"/>
            <a:endParaRPr lang="en-US" altLang="en-US" dirty="0" smtClean="0">
              <a:solidFill>
                <a:schemeClr val="tx2"/>
              </a:solidFill>
            </a:endParaRPr>
          </a:p>
          <a:p>
            <a:pPr algn="l"/>
            <a:endParaRPr lang="en-US" alt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altLang="en-US" u="sng" dirty="0" smtClean="0">
                <a:solidFill>
                  <a:schemeClr val="tx2"/>
                </a:solidFill>
              </a:rPr>
              <a:t>Pipeline:</a:t>
            </a:r>
          </a:p>
          <a:p>
            <a:pPr algn="l"/>
            <a:r>
              <a:rPr lang="en-US" altLang="en-US" dirty="0" smtClean="0">
                <a:solidFill>
                  <a:schemeClr val="tx2"/>
                </a:solidFill>
              </a:rPr>
              <a:t>Regional </a:t>
            </a:r>
            <a:r>
              <a:rPr lang="en-US" altLang="en-US" dirty="0">
                <a:solidFill>
                  <a:schemeClr val="tx2"/>
                </a:solidFill>
              </a:rPr>
              <a:t>e-waste project for Latin America</a:t>
            </a: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Regional e-waste project for </a:t>
            </a:r>
            <a:r>
              <a:rPr lang="en-US" altLang="en-US" dirty="0" smtClean="0">
                <a:solidFill>
                  <a:schemeClr val="tx2"/>
                </a:solidFill>
              </a:rPr>
              <a:t>ECOWAS</a:t>
            </a:r>
            <a:endParaRPr lang="en-US" altLang="en-US" dirty="0">
              <a:solidFill>
                <a:schemeClr val="tx2"/>
              </a:solidFill>
            </a:endParaRPr>
          </a:p>
          <a:p>
            <a:pPr algn="l"/>
            <a:r>
              <a:rPr lang="en-US" altLang="en-US" dirty="0">
                <a:solidFill>
                  <a:schemeClr val="tx2"/>
                </a:solidFill>
              </a:rPr>
              <a:t>Regional e-waste project for </a:t>
            </a:r>
            <a:r>
              <a:rPr lang="en-US" altLang="en-US" dirty="0" smtClean="0">
                <a:solidFill>
                  <a:schemeClr val="tx2"/>
                </a:solidFill>
              </a:rPr>
              <a:t>SADC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7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Thank you for your attention!</a:t>
            </a:r>
            <a:br>
              <a:rPr lang="en-US" altLang="en-US" sz="40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b="0" dirty="0" smtClean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600400" cy="31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45396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Smail AL HILALI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UNIDO</a:t>
            </a:r>
          </a:p>
          <a:p>
            <a:pPr algn="ctr"/>
            <a:endParaRPr lang="en-US" sz="2400" dirty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s.alhilali@unido.org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1619672" y="1368549"/>
            <a:ext cx="6432638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8313" y="847167"/>
            <a:ext cx="8351837" cy="709625"/>
          </a:xfrm>
          <a:prstGeom prst="rect">
            <a:avLst/>
          </a:prstGeom>
          <a:noFill/>
          <a:extLst/>
        </p:spPr>
        <p:txBody>
          <a:bodyPr/>
          <a:lstStyle>
            <a:defPPr>
              <a:defRPr lang="en-GB"/>
            </a:defPPr>
            <a:lvl1pPr algn="ctr" eaLnBrk="0" hangingPunct="0">
              <a:defRPr sz="3200" b="1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2pPr>
            <a:lvl3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3pPr>
            <a:lvl4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4pPr>
            <a:lvl5pPr algn="ctr" eaLnBrk="0" hangingPunct="0">
              <a:defRPr sz="4400">
                <a:solidFill>
                  <a:srgbClr val="2F93D1"/>
                </a:solidFill>
                <a:latin typeface="MetaBold-Roman" pitchFamily="50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</a:defRPr>
            </a:lvl9pPr>
          </a:lstStyle>
          <a:p>
            <a:r>
              <a:rPr lang="en-US" altLang="zh-CN" dirty="0"/>
              <a:t>Global e-waste </a:t>
            </a:r>
            <a:r>
              <a:rPr lang="en-US" altLang="zh-CN" dirty="0" smtClean="0"/>
              <a:t>developments</a:t>
            </a:r>
            <a:endParaRPr lang="en-US" altLang="zh-CN" dirty="0"/>
          </a:p>
        </p:txBody>
      </p:sp>
      <p:sp>
        <p:nvSpPr>
          <p:cNvPr id="4" name="Rectangle 3"/>
          <p:cNvSpPr/>
          <p:nvPr/>
        </p:nvSpPr>
        <p:spPr>
          <a:xfrm>
            <a:off x="1475656" y="5990211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E-waste production expected to </a:t>
            </a:r>
            <a:r>
              <a:rPr lang="en-US" altLang="en-US" sz="2000" b="1" kern="0" dirty="0">
                <a:solidFill>
                  <a:schemeClr val="tx2"/>
                </a:solidFill>
                <a:latin typeface="Calibri" panose="020F0502020204030204" pitchFamily="34" charset="0"/>
              </a:rPr>
              <a:t>increase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kern="0" dirty="0">
                <a:solidFill>
                  <a:schemeClr val="tx2"/>
                </a:solidFill>
                <a:latin typeface="Calibri" panose="020F0502020204030204" pitchFamily="34" charset="0"/>
              </a:rPr>
              <a:t>45% 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between 1995 and 2020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39391" y="5462540"/>
            <a:ext cx="1080120" cy="91746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616" y="5189120"/>
            <a:ext cx="7251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Shorter </a:t>
            </a:r>
            <a:r>
              <a:rPr lang="en-US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lifespan </a:t>
            </a: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of electrical and electronic equipment (</a:t>
            </a: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EEE) d</a:t>
            </a:r>
            <a:r>
              <a:rPr lang="de-DE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ue to changes in technology and consumer behaviour </a:t>
            </a: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79136"/>
            <a:ext cx="8424863" cy="50564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Background about e-waste</a:t>
            </a:r>
            <a:endParaRPr kumimoji="1" 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56792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 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2030 developing countries will discard 400 - 700 million obsolete PCs/year compared to 200 million - 300 million in developed countries 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Urban mining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: 40-800 times more gold in 1t of </a:t>
            </a: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Printed Wiring Boards (PWB) 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than in 1t of </a:t>
            </a: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ore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But 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it also yields </a:t>
            </a:r>
            <a:r>
              <a:rPr lang="en-US" altLang="en-US" sz="2000" u="sng" kern="0" dirty="0">
                <a:solidFill>
                  <a:schemeClr val="tx2"/>
                </a:solidFill>
                <a:latin typeface="Calibri" panose="020F0502020204030204" pitchFamily="34" charset="0"/>
              </a:rPr>
              <a:t>hazardous substances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: POPs, Ba, Cd, </a:t>
            </a:r>
            <a:r>
              <a:rPr lang="en-US" altLang="en-US" sz="2000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Pb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, Hg, Cr, </a:t>
            </a:r>
            <a:r>
              <a:rPr lang="en-US" altLang="en-US" sz="2000" kern="0" dirty="0" err="1">
                <a:solidFill>
                  <a:schemeClr val="tx2"/>
                </a:solidFill>
                <a:latin typeface="Calibri" panose="020F0502020204030204" pitchFamily="34" charset="0"/>
              </a:rPr>
              <a:t>Pd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, etc</a:t>
            </a: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endParaRPr lang="en-US" altLang="en-US" sz="2000" kern="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Products </a:t>
            </a:r>
            <a:r>
              <a:rPr lang="en-US" altLang="en-US" sz="2000" b="1" kern="0" dirty="0">
                <a:solidFill>
                  <a:schemeClr val="tx2"/>
                </a:solidFill>
                <a:latin typeface="Calibri" panose="020F0502020204030204" pitchFamily="34" charset="0"/>
              </a:rPr>
              <a:t>of main concern</a:t>
            </a:r>
            <a:r>
              <a:rPr lang="en-US" altLang="en-US" sz="2000" kern="0" dirty="0">
                <a:solidFill>
                  <a:schemeClr val="tx2"/>
                </a:solidFill>
                <a:latin typeface="Calibri" panose="020F0502020204030204" pitchFamily="34" charset="0"/>
              </a:rPr>
              <a:t>: CRTs, flat screens, batteries, CFCs/fridges, </a:t>
            </a:r>
            <a:r>
              <a:rPr lang="en-US" alt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Hg/lamps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995366"/>
            <a:ext cx="3312368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46" y="3995366"/>
            <a:ext cx="3929169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908720"/>
            <a:ext cx="8785225" cy="79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E-Waste Management Challenges (1)</a:t>
            </a:r>
            <a:endParaRPr kumimoji="1" lang="en-US" alt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4925" y="6237312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000" dirty="0"/>
              <a:t>Sources: </a:t>
            </a:r>
            <a:r>
              <a:rPr lang="en-US" altLang="en-US" sz="1000" dirty="0" err="1"/>
              <a:t>Khaliq</a:t>
            </a:r>
            <a:r>
              <a:rPr lang="en-US" altLang="en-US" sz="1000" dirty="0"/>
              <a:t> et al. (2014); Global E-waste Management Market (2011-2016)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179388" y="1733531"/>
            <a:ext cx="6624860" cy="474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en-US" altLang="en-US" sz="2000" u="sng" dirty="0" smtClean="0">
                <a:solidFill>
                  <a:schemeClr val="tx2"/>
                </a:solidFill>
              </a:rPr>
              <a:t>Poor </a:t>
            </a:r>
            <a:r>
              <a:rPr lang="en-US" altLang="en-US" sz="2000" u="sng" dirty="0">
                <a:solidFill>
                  <a:schemeClr val="tx2"/>
                </a:solidFill>
              </a:rPr>
              <a:t>/ illegal “recycling”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of e-waste and </a:t>
            </a:r>
            <a:r>
              <a:rPr lang="en-US" altLang="en-US" sz="2000" u="sng" dirty="0">
                <a:solidFill>
                  <a:schemeClr val="tx2"/>
                </a:solidFill>
              </a:rPr>
              <a:t>“cherry-picking</a:t>
            </a:r>
            <a:r>
              <a:rPr lang="en-US" altLang="en-US" sz="2000" u="sng" dirty="0" smtClean="0">
                <a:solidFill>
                  <a:schemeClr val="tx2"/>
                </a:solidFill>
              </a:rPr>
              <a:t>”</a:t>
            </a:r>
            <a:r>
              <a:rPr lang="en-US" altLang="en-US" sz="2000" dirty="0" smtClean="0">
                <a:solidFill>
                  <a:schemeClr val="tx2"/>
                </a:solidFill>
              </a:rPr>
              <a:t> of valuable fraction -&gt; incentives needed</a:t>
            </a:r>
          </a:p>
          <a:p>
            <a:pPr algn="l" eaLnBrk="1" hangingPunct="1">
              <a:spcBef>
                <a:spcPts val="600"/>
              </a:spcBef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altLang="en-US" sz="2000" u="sng" dirty="0" smtClean="0">
                <a:solidFill>
                  <a:schemeClr val="tx2"/>
                </a:solidFill>
              </a:rPr>
              <a:t>Recycling options </a:t>
            </a:r>
            <a:r>
              <a:rPr lang="en-US" altLang="en-US" sz="2000" dirty="0" smtClean="0">
                <a:solidFill>
                  <a:schemeClr val="tx2"/>
                </a:solidFill>
              </a:rPr>
              <a:t>for critical fractions</a:t>
            </a:r>
          </a:p>
          <a:p>
            <a:pPr lvl="1" algn="l" eaLnBrk="1" hangingPunct="1">
              <a:spcBef>
                <a:spcPts val="60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Only 5 smelters globally treat PWB according to international standards</a:t>
            </a:r>
          </a:p>
          <a:p>
            <a:pPr lvl="1" algn="l" eaLnBrk="1" hangingPunct="1">
              <a:spcBef>
                <a:spcPts val="60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Treatment of CRT glass, Hg-Lamps,</a:t>
            </a:r>
          </a:p>
          <a:p>
            <a:pPr marL="457200" lvl="1" indent="0" algn="l" eaLnBrk="1" hangingPunct="1">
              <a:spcBef>
                <a:spcPts val="600"/>
              </a:spcBef>
              <a:buNone/>
            </a:pPr>
            <a:r>
              <a:rPr lang="en-US" altLang="en-US" sz="2000" dirty="0" smtClean="0">
                <a:solidFill>
                  <a:schemeClr val="tx2"/>
                </a:solidFill>
              </a:rPr>
              <a:t>contaminated plastics,…</a:t>
            </a:r>
          </a:p>
          <a:p>
            <a:pPr marL="457200" lvl="1" indent="0" algn="l" eaLnBrk="1" hangingPunct="1">
              <a:spcBef>
                <a:spcPts val="600"/>
              </a:spcBef>
              <a:buNone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altLang="en-US" sz="2000" u="sng" dirty="0" smtClean="0">
                <a:solidFill>
                  <a:schemeClr val="tx2"/>
                </a:solidFill>
              </a:rPr>
              <a:t>Trans-boundary movement</a:t>
            </a:r>
            <a:r>
              <a:rPr lang="en-US" altLang="en-US" sz="2000" dirty="0" smtClean="0">
                <a:solidFill>
                  <a:schemeClr val="tx2"/>
                </a:solidFill>
              </a:rPr>
              <a:t> of </a:t>
            </a:r>
            <a:br>
              <a:rPr lang="en-US" altLang="en-US" sz="2000" dirty="0" smtClean="0">
                <a:solidFill>
                  <a:schemeClr val="tx2"/>
                </a:solidFill>
              </a:rPr>
            </a:br>
            <a:r>
              <a:rPr lang="en-US" altLang="en-US" sz="2000" dirty="0" smtClean="0">
                <a:solidFill>
                  <a:schemeClr val="tx2"/>
                </a:solidFill>
              </a:rPr>
              <a:t>hazardous waste </a:t>
            </a:r>
          </a:p>
          <a:p>
            <a:pPr lvl="1" algn="l" eaLnBrk="1" hangingPunct="1">
              <a:spcBef>
                <a:spcPts val="60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Basel Convention</a:t>
            </a:r>
          </a:p>
          <a:p>
            <a:pPr lvl="1" algn="l" eaLnBrk="1" hangingPunct="1">
              <a:spcBef>
                <a:spcPts val="600"/>
              </a:spcBef>
            </a:pPr>
            <a:r>
              <a:rPr lang="de-DE" altLang="en-US" sz="2000" dirty="0" smtClean="0">
                <a:solidFill>
                  <a:schemeClr val="tx2"/>
                </a:solidFill>
              </a:rPr>
              <a:t>Bamako Convention (African countries)</a:t>
            </a:r>
            <a:endParaRPr lang="en-US" altLang="en-US" sz="2000" dirty="0" smtClean="0">
              <a:solidFill>
                <a:schemeClr val="tx2"/>
              </a:solidFill>
            </a:endParaRPr>
          </a:p>
          <a:p>
            <a:pPr lvl="1" algn="l" eaLnBrk="1" hangingPunct="1">
              <a:spcBef>
                <a:spcPts val="600"/>
              </a:spcBef>
            </a:pPr>
            <a:endParaRPr lang="en-US" altLang="en-US" sz="18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71" y="3969060"/>
            <a:ext cx="3814401" cy="21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52286"/>
            <a:ext cx="2016224" cy="227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9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619" y="1916832"/>
            <a:ext cx="8964612" cy="446405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Lack of “standardized” </a:t>
            </a:r>
            <a:r>
              <a:rPr lang="en-US" altLang="en-US" sz="24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definitions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Divergent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views on WEEE: Is it “municipal”, “special”, “hazardous”, or POPs waste? Or none of them?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Wide variety of perspectives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 resource recovery, public health, environment, worker’s health and safety, eco-design, financing, awareness raising, standards, regulations, enforcement, etc.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Large numbers and varied affiliations of stakeholders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(Governments, private entrepreneurs, informal sector, NGOs, IGOs, CSOs, research organizations…)</a:t>
            </a:r>
            <a:endParaRPr lang="en-US" alt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en-US" altLang="en-US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263" y="836712"/>
            <a:ext cx="8785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F93D1"/>
                </a:solidFill>
                <a:latin typeface="MetaBold-Roman" pitchFamily="50" charset="0"/>
                <a:cs typeface="Arial" charset="0"/>
              </a:defRPr>
            </a:lvl9pPr>
          </a:lstStyle>
          <a:p>
            <a:r>
              <a:rPr kumimoji="1" lang="en-US" altLang="en-US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E-waste management challenges (2)</a:t>
            </a:r>
            <a:endParaRPr kumimoji="1" lang="en-US" altLang="en-US" sz="3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3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263" y="836712"/>
            <a:ext cx="8785225" cy="79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1" lang="en-US" alt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E-waste management challenges (3)</a:t>
            </a:r>
            <a:endParaRPr kumimoji="1" lang="en-US" alt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11559" y="6208861"/>
            <a:ext cx="828161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chemeClr val="tx2"/>
                </a:solidFill>
              </a:rPr>
              <a:t>Sources: </a:t>
            </a:r>
            <a:r>
              <a:rPr lang="en-US" altLang="en-US" sz="1000" dirty="0" err="1">
                <a:solidFill>
                  <a:schemeClr val="tx2"/>
                </a:solidFill>
              </a:rPr>
              <a:t>Khaliq</a:t>
            </a:r>
            <a:r>
              <a:rPr lang="en-US" altLang="en-US" sz="1000" dirty="0">
                <a:solidFill>
                  <a:schemeClr val="tx2"/>
                </a:solidFill>
              </a:rPr>
              <a:t> et al. (2014); Global E-waste Management Market (2011-2016)</a:t>
            </a: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251718" y="1700808"/>
            <a:ext cx="864076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</a:pPr>
            <a:r>
              <a:rPr lang="en-US" altLang="en-US" sz="2400" u="sng" dirty="0" smtClean="0">
                <a:solidFill>
                  <a:schemeClr val="tx2"/>
                </a:solidFill>
              </a:rPr>
              <a:t>Current </a:t>
            </a:r>
            <a:r>
              <a:rPr lang="en-US" altLang="en-US" sz="2400" u="sng" dirty="0">
                <a:solidFill>
                  <a:schemeClr val="tx2"/>
                </a:solidFill>
              </a:rPr>
              <a:t>regulatory loopholes</a:t>
            </a:r>
            <a:r>
              <a:rPr lang="en-US" altLang="en-US" sz="2400" dirty="0">
                <a:solidFill>
                  <a:schemeClr val="tx2"/>
                </a:solidFill>
              </a:rPr>
              <a:t> that allow exports of “used” EEE &amp; WEEE from developed to developing countries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altLang="en-US" sz="2400" u="sng" dirty="0">
                <a:solidFill>
                  <a:schemeClr val="tx2"/>
                </a:solidFill>
              </a:rPr>
              <a:t>Cost of reverse logistics </a:t>
            </a:r>
            <a:r>
              <a:rPr lang="en-US" altLang="en-US" sz="2400" dirty="0">
                <a:solidFill>
                  <a:schemeClr val="tx2"/>
                </a:solidFill>
              </a:rPr>
              <a:t>(process of returning EEE/WEEE from the owner to capture value or for proper disposal</a:t>
            </a:r>
            <a:r>
              <a:rPr lang="en-US" altLang="en-US" sz="2400" dirty="0" smtClean="0">
                <a:solidFill>
                  <a:schemeClr val="tx2"/>
                </a:solidFill>
              </a:rPr>
              <a:t>)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051720" y="3501008"/>
            <a:ext cx="5184576" cy="2664718"/>
            <a:chOff x="158" y="1095"/>
            <a:chExt cx="5262" cy="2970"/>
          </a:xfrm>
        </p:grpSpPr>
        <p:pic>
          <p:nvPicPr>
            <p:cNvPr id="6" name="Picture 13" descr="etra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095"/>
              <a:ext cx="5262" cy="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3742" y="3929"/>
              <a:ext cx="167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8000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800">
                <a:solidFill>
                  <a:srgbClr val="00B0F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6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5536" y="2132856"/>
            <a:ext cx="8208912" cy="2376264"/>
          </a:xfrm>
          <a:prstGeom prst="rect">
            <a:avLst/>
          </a:prstGeom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How to establish a sustainable		 E-Waste Management system? </a:t>
            </a: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r>
              <a:rPr lang="de-DE" kern="0" dirty="0" smtClean="0">
                <a:solidFill>
                  <a:schemeClr val="tx2"/>
                </a:solidFill>
              </a:rPr>
              <a:t/>
            </a:r>
            <a:br>
              <a:rPr lang="de-DE" kern="0" dirty="0" smtClean="0">
                <a:solidFill>
                  <a:schemeClr val="tx2"/>
                </a:solidFill>
              </a:rPr>
            </a:b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0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863" cy="72008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General UNIDO E-Waste concept</a:t>
            </a:r>
            <a:endParaRPr lang="en-US" sz="32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23528" y="1500460"/>
            <a:ext cx="8424863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en-US" sz="2000" i="1" dirty="0" smtClean="0">
                <a:solidFill>
                  <a:schemeClr val="tx2"/>
                </a:solidFill>
              </a:rPr>
              <a:t>UNIDO helps build and consolidate local capacities to promote sustainable e-waste recycling industries, through the whole life cycle of electric and electronic devices, to recover efficiently valuable resources, while generating quality jobs and caring about the environment and health.</a:t>
            </a:r>
          </a:p>
          <a:p>
            <a:pPr marL="0" indent="0" algn="ctr">
              <a:buNone/>
            </a:pPr>
            <a:endParaRPr lang="en-US" sz="2000" i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96462"/>
              </p:ext>
            </p:extLst>
          </p:nvPr>
        </p:nvGraphicFramePr>
        <p:xfrm>
          <a:off x="304800" y="2905795"/>
          <a:ext cx="8534400" cy="113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077072"/>
            <a:ext cx="8856984" cy="21964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Supporting green industries that safeguard the environment and create quality jobs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Promoting partnerships for knowledge exchange and technology transfer 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Helping countries develop their e-waste management systems and strategies based on the whole recycling chains and life-cycle</a:t>
            </a:r>
          </a:p>
          <a:p>
            <a:pPr>
              <a:defRPr/>
            </a:pPr>
            <a:r>
              <a:rPr lang="en-US" altLang="en-US" sz="2000" kern="0" dirty="0">
                <a:solidFill>
                  <a:schemeClr val="tx2"/>
                </a:solidFill>
              </a:rPr>
              <a:t>Enhancing North-South, South-South and triangular cooperation and knowledge sharing</a:t>
            </a:r>
          </a:p>
        </p:txBody>
      </p:sp>
    </p:spTree>
    <p:extLst>
      <p:ext uri="{BB962C8B-B14F-4D97-AF65-F5344CB8AC3E}">
        <p14:creationId xmlns:p14="http://schemas.microsoft.com/office/powerpoint/2010/main" val="35362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UNIDO">
      <a:dk1>
        <a:srgbClr val="00B0F0"/>
      </a:dk1>
      <a:lt1>
        <a:srgbClr val="FFFFFF"/>
      </a:lt1>
      <a:dk2>
        <a:srgbClr val="3F3F3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11CCB-43C0-419F-818E-11B869D8B214}"/>
</file>

<file path=customXml/itemProps2.xml><?xml version="1.0" encoding="utf-8"?>
<ds:datastoreItem xmlns:ds="http://schemas.openxmlformats.org/officeDocument/2006/customXml" ds:itemID="{42F37D49-9DD6-4BC0-89A3-FB638E48673B}"/>
</file>

<file path=customXml/itemProps3.xml><?xml version="1.0" encoding="utf-8"?>
<ds:datastoreItem xmlns:ds="http://schemas.openxmlformats.org/officeDocument/2006/customXml" ds:itemID="{9E8E3CC6-2AC4-4A35-ACC9-3896CE41F69A}"/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1168</Words>
  <Application>Microsoft Office PowerPoint</Application>
  <PresentationFormat>On-screen Show (4:3)</PresentationFormat>
  <Paragraphs>260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Batang</vt:lpstr>
      <vt:lpstr>MetaBold-Roman</vt:lpstr>
      <vt:lpstr>MetaBook-Roman</vt:lpstr>
      <vt:lpstr>MS PGothic</vt:lpstr>
      <vt:lpstr>ZapfDingbats</vt:lpstr>
      <vt:lpstr>Arial</vt:lpstr>
      <vt:lpstr>Berlin Sans FB Demi</vt:lpstr>
      <vt:lpstr>Calibri</vt:lpstr>
      <vt:lpstr>Times New Roman</vt:lpstr>
      <vt:lpstr>Wingdings</vt:lpstr>
      <vt:lpstr>Default Design</vt:lpstr>
      <vt:lpstr>1_Default Design</vt:lpstr>
      <vt:lpstr>Promoting sustainable ewaste management systems in developing countries</vt:lpstr>
      <vt:lpstr>PowerPoint Presentation</vt:lpstr>
      <vt:lpstr>PowerPoint Presentation</vt:lpstr>
      <vt:lpstr>Background about e-waste</vt:lpstr>
      <vt:lpstr>E-Waste Management Challenges (1)</vt:lpstr>
      <vt:lpstr>PowerPoint Presentation</vt:lpstr>
      <vt:lpstr>E-waste management challenges (3)</vt:lpstr>
      <vt:lpstr>PowerPoint Presentation</vt:lpstr>
      <vt:lpstr>General UNIDO E-Waste concept</vt:lpstr>
      <vt:lpstr>PowerPoint Presentation</vt:lpstr>
      <vt:lpstr>Best of 2 Worlds approach</vt:lpstr>
      <vt:lpstr>Key elements of UNIDOs approach</vt:lpstr>
      <vt:lpstr>Process of E-Waste Flows </vt:lpstr>
      <vt:lpstr>Inventory</vt:lpstr>
      <vt:lpstr>Collection </vt:lpstr>
      <vt:lpstr>Dismantling Facilities</vt:lpstr>
      <vt:lpstr>PowerPoint Presentation</vt:lpstr>
      <vt:lpstr>Downstream Markets</vt:lpstr>
      <vt:lpstr>Business &amp; Finance</vt:lpstr>
      <vt:lpstr>Revenues/ Costs of Manual WEEE Dismantling (USD/year) </vt:lpstr>
      <vt:lpstr>Policy &amp; Legislation</vt:lpstr>
      <vt:lpstr>PowerPoint Presentation</vt:lpstr>
      <vt:lpstr>Thank you for your attention!  </vt:lpstr>
    </vt:vector>
  </TitlesOfParts>
  <Company>UNOV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segui</dc:creator>
  <cp:lastModifiedBy>Aloran, Rakan</cp:lastModifiedBy>
  <cp:revision>146</cp:revision>
  <cp:lastPrinted>2014-09-22T12:21:08Z</cp:lastPrinted>
  <dcterms:created xsi:type="dcterms:W3CDTF">2008-01-28T10:27:53Z</dcterms:created>
  <dcterms:modified xsi:type="dcterms:W3CDTF">2015-11-30T08:49:36Z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