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98" r:id="rId3"/>
    <p:sldId id="292" r:id="rId4"/>
    <p:sldId id="303" r:id="rId5"/>
    <p:sldId id="300" r:id="rId6"/>
    <p:sldId id="301" r:id="rId7"/>
    <p:sldId id="302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4" autoAdjust="0"/>
    <p:restoredTop sz="80431" autoAdjust="0"/>
  </p:normalViewPr>
  <p:slideViewPr>
    <p:cSldViewPr snapToGrid="0" showGuides="1">
      <p:cViewPr varScale="1">
        <p:scale>
          <a:sx n="58" d="100"/>
          <a:sy n="58" d="100"/>
        </p:scale>
        <p:origin x="612" y="7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B8D6-0511-44B1-B863-D6E393390E48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AC373-153A-4F24-9989-D05E4EA80C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953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duct_(business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Requisition" TargetMode="External"/><Relationship Id="rId4" Type="http://schemas.openxmlformats.org/officeDocument/2006/relationships/hyperlink" Target="https://en.wikipedia.org/wiki/Production_order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869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053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Source</a:t>
            </a:r>
            <a:r>
              <a:rPr lang="es-ES_tradnl" baseline="0" dirty="0" smtClean="0"/>
              <a:t>: GSMA 2015</a:t>
            </a:r>
          </a:p>
          <a:p>
            <a:endParaRPr lang="es-ES_tradnl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of materials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structure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(sometimes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of material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associated list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list of the raw materials, sub-assemblies, intermediate assemblies, sub-components, parts and the quantities of each needed to manufacture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duct (business)"/>
              </a:rPr>
              <a:t>end product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equipment and displays contain a significant amount of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and/or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 materials.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BOM may be used for communication between manufacturing partners, or confined to a single manufacturing plant. A bill of materials is often tied to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roduction order"/>
              </a:rPr>
              <a:t>production order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whose issuance may generate reservations for components in the bill of materials that are in stock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equisition"/>
              </a:rPr>
              <a:t>requisitions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components that are not in stock.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809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85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63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864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AC373-153A-4F24-9989-D05E4EA80C87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83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57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44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9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31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64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961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4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252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82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62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683FC-FA49-4E38-BE58-6987E1FA5F4A}" type="datetimeFigureOut">
              <a:rPr lang="es-ES_tradnl" smtClean="0"/>
              <a:t>12/12/2015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6FC3-0385-40EE-A772-2095685D72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53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itu.int/go/ITU-T/clim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tu.int/ITU-T/climatechange" TargetMode="External"/><Relationship Id="rId5" Type="http://schemas.openxmlformats.org/officeDocument/2006/relationships/hyperlink" Target="http://www.itu.int/go/tsg5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" y="5695950"/>
            <a:ext cx="2122643" cy="748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r="32759"/>
          <a:stretch/>
        </p:blipFill>
        <p:spPr>
          <a:xfrm>
            <a:off x="7943849" y="5695950"/>
            <a:ext cx="899901" cy="897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2176" y="4393409"/>
            <a:ext cx="406437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</a:rPr>
              <a:t>Cristina Bueti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Adiviser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Telecommunication</a:t>
            </a: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dirty="0" err="1" smtClean="0">
                <a:solidFill>
                  <a:schemeClr val="accent1">
                    <a:lumMod val="75000"/>
                  </a:schemeClr>
                </a:solidFill>
              </a:rPr>
              <a:t>Union</a:t>
            </a:r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0891" y="654256"/>
            <a:ext cx="7126941" cy="1358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Green Standards </a:t>
            </a:r>
            <a:r>
              <a:rPr lang="es-ES_tradnl" sz="2400" b="1" dirty="0" err="1" smtClean="0"/>
              <a:t>Week</a:t>
            </a:r>
            <a:endParaRPr lang="es-ES_tradnl" sz="2400" b="1" dirty="0" smtClean="0"/>
          </a:p>
          <a:p>
            <a:pPr algn="ctr"/>
            <a:r>
              <a:rPr lang="es-ES_tradnl" sz="2400" b="1" dirty="0" err="1" smtClean="0"/>
              <a:t>Forum</a:t>
            </a:r>
            <a:r>
              <a:rPr lang="es-ES_tradnl" sz="2400" b="1" dirty="0" smtClean="0"/>
              <a:t>  on “</a:t>
            </a:r>
            <a:r>
              <a:rPr lang="en-US" sz="2400" b="1" dirty="0"/>
              <a:t>Turning the E-waste Challenge into an Opportunity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375662" y="3045331"/>
            <a:ext cx="45574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ea typeface="SimSun" panose="02010600030101010101" pitchFamily="2" charset="-122"/>
              </a:rPr>
              <a:t>Managing Sustainable ICT</a:t>
            </a:r>
          </a:p>
          <a:p>
            <a:endParaRPr lang="es-ES_trad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1824" y="5549923"/>
            <a:ext cx="280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15 </a:t>
            </a:r>
            <a:r>
              <a:rPr lang="es-ES_tradnl" dirty="0" err="1">
                <a:solidFill>
                  <a:schemeClr val="accent1">
                    <a:lumMod val="75000"/>
                  </a:schemeClr>
                </a:solidFill>
              </a:rPr>
              <a:t>December</a:t>
            </a:r>
            <a:r>
              <a:rPr lang="es-ES_tradnl" dirty="0">
                <a:solidFill>
                  <a:schemeClr val="accent1">
                    <a:lumMod val="75000"/>
                  </a:schemeClr>
                </a:solidFill>
              </a:rPr>
              <a:t>  2015</a:t>
            </a:r>
          </a:p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42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439" y="-316863"/>
            <a:ext cx="9146108" cy="7521766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71395" y="334744"/>
            <a:ext cx="4724026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From Bricks to Brain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62" y="5025788"/>
            <a:ext cx="502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The </a:t>
            </a:r>
            <a:r>
              <a:rPr lang="es-ES_tradnl" dirty="0" err="1" smtClean="0"/>
              <a:t>evolution</a:t>
            </a:r>
            <a:r>
              <a:rPr lang="es-ES_tradnl" dirty="0" smtClean="0"/>
              <a:t> of </a:t>
            </a:r>
            <a:r>
              <a:rPr lang="es-ES_tradnl" dirty="0" err="1" smtClean="0"/>
              <a:t>modern</a:t>
            </a:r>
            <a:r>
              <a:rPr lang="es-ES_tradnl" dirty="0" smtClean="0"/>
              <a:t> </a:t>
            </a:r>
            <a:r>
              <a:rPr lang="es-ES_tradnl" dirty="0" err="1" smtClean="0"/>
              <a:t>technologies</a:t>
            </a:r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09" y="3357563"/>
            <a:ext cx="3889424" cy="2835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3" y="2101670"/>
            <a:ext cx="5286594" cy="2720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22" y="1207121"/>
            <a:ext cx="3255724" cy="15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4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97590" y="332779"/>
            <a:ext cx="4724026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15 </a:t>
            </a:r>
            <a:r>
              <a:rPr lang="es-ES_tradnl" sz="2800" b="1" dirty="0" err="1">
                <a:solidFill>
                  <a:schemeClr val="bg1"/>
                </a:solidFill>
              </a:rPr>
              <a:t>Y</a:t>
            </a:r>
            <a:r>
              <a:rPr lang="es-ES_tradnl" sz="2800" b="1" dirty="0" err="1" smtClean="0">
                <a:solidFill>
                  <a:schemeClr val="bg1"/>
                </a:solidFill>
              </a:rPr>
              <a:t>ears</a:t>
            </a:r>
            <a:r>
              <a:rPr lang="es-ES_tradnl" sz="2800" b="1" dirty="0" smtClean="0">
                <a:solidFill>
                  <a:schemeClr val="bg1"/>
                </a:solidFill>
              </a:rPr>
              <a:t> of ICT </a:t>
            </a:r>
            <a:r>
              <a:rPr lang="es-ES_tradnl" sz="2800" b="1" dirty="0" err="1">
                <a:solidFill>
                  <a:schemeClr val="bg1"/>
                </a:solidFill>
              </a:rPr>
              <a:t>G</a:t>
            </a:r>
            <a:r>
              <a:rPr lang="es-ES_tradnl" sz="2800" b="1" dirty="0" err="1" smtClean="0">
                <a:solidFill>
                  <a:schemeClr val="bg1"/>
                </a:solidFill>
              </a:rPr>
              <a:t>rowth</a:t>
            </a:r>
            <a:r>
              <a:rPr lang="es-ES_tradnl" sz="2800" b="1" dirty="0" smtClean="0">
                <a:solidFill>
                  <a:schemeClr val="bg1"/>
                </a:solidFill>
              </a:rPr>
              <a:t>: </a:t>
            </a:r>
            <a:br>
              <a:rPr lang="es-ES_tradnl" sz="2800" b="1" dirty="0" smtClean="0">
                <a:solidFill>
                  <a:schemeClr val="bg1"/>
                </a:solidFill>
              </a:rPr>
            </a:br>
            <a:r>
              <a:rPr lang="es-ES_tradnl" sz="28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800" b="1" dirty="0" smtClean="0">
                <a:solidFill>
                  <a:schemeClr val="bg1"/>
                </a:solidFill>
              </a:rPr>
              <a:t> </a:t>
            </a:r>
            <a:r>
              <a:rPr lang="es-ES_tradnl" sz="2800" b="1" dirty="0">
                <a:solidFill>
                  <a:schemeClr val="bg1"/>
                </a:solidFill>
              </a:rPr>
              <a:t>H</a:t>
            </a:r>
            <a:r>
              <a:rPr lang="es-ES_tradnl" sz="2800" b="1" dirty="0" smtClean="0">
                <a:solidFill>
                  <a:schemeClr val="bg1"/>
                </a:solidFill>
              </a:rPr>
              <a:t>as </a:t>
            </a:r>
            <a:r>
              <a:rPr lang="es-ES_tradnl" sz="2800" b="1" dirty="0" err="1">
                <a:solidFill>
                  <a:schemeClr val="bg1"/>
                </a:solidFill>
              </a:rPr>
              <a:t>B</a:t>
            </a:r>
            <a:r>
              <a:rPr lang="es-ES_tradnl" sz="2800" b="1" dirty="0" err="1" smtClean="0">
                <a:solidFill>
                  <a:schemeClr val="bg1"/>
                </a:solidFill>
              </a:rPr>
              <a:t>een</a:t>
            </a:r>
            <a:r>
              <a:rPr lang="es-ES_tradnl" sz="2800" b="1" dirty="0" smtClean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</a:rPr>
              <a:t>A</a:t>
            </a:r>
            <a:r>
              <a:rPr lang="es-ES_tradnl" sz="2800" b="1" dirty="0" err="1" smtClean="0">
                <a:solidFill>
                  <a:schemeClr val="bg1"/>
                </a:solidFill>
              </a:rPr>
              <a:t>chieved</a:t>
            </a:r>
            <a:r>
              <a:rPr lang="es-ES_tradnl" sz="2800" b="1" dirty="0" smtClean="0">
                <a:solidFill>
                  <a:schemeClr val="bg1"/>
                </a:solidFill>
              </a:rPr>
              <a:t>?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6124"/>
          <a:stretch/>
        </p:blipFill>
        <p:spPr>
          <a:xfrm>
            <a:off x="1201001" y="1619326"/>
            <a:ext cx="7171073" cy="3244579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674986" y="5029737"/>
            <a:ext cx="2231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 dirty="0">
                <a:solidFill>
                  <a:schemeClr val="bg1"/>
                </a:solidFill>
              </a:rPr>
              <a:t>Mobile-</a:t>
            </a:r>
            <a:r>
              <a:rPr lang="es-ES_tradnl" sz="1100" dirty="0" err="1">
                <a:solidFill>
                  <a:schemeClr val="bg1"/>
                </a:solidFill>
              </a:rPr>
              <a:t>cellular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telephone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subscriptions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3620841" y="5029737"/>
            <a:ext cx="190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 dirty="0" err="1">
                <a:solidFill>
                  <a:schemeClr val="bg1"/>
                </a:solidFill>
              </a:rPr>
              <a:t>Individuals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using</a:t>
            </a:r>
            <a:r>
              <a:rPr lang="es-ES_tradnl" sz="1100" dirty="0">
                <a:solidFill>
                  <a:schemeClr val="bg1"/>
                </a:solidFill>
              </a:rPr>
              <a:t> </a:t>
            </a:r>
            <a:r>
              <a:rPr lang="es-ES_tradnl" sz="1100" dirty="0" err="1">
                <a:solidFill>
                  <a:schemeClr val="bg1"/>
                </a:solidFill>
              </a:rPr>
              <a:t>the</a:t>
            </a:r>
            <a:r>
              <a:rPr lang="es-ES_tradnl" sz="1100" dirty="0">
                <a:solidFill>
                  <a:schemeClr val="bg1"/>
                </a:solidFill>
              </a:rPr>
              <a:t> Internet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6271638" y="5029737"/>
            <a:ext cx="2732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bg1"/>
                </a:solidFill>
              </a:rPr>
              <a:t>Population covered by 2G mobile-cellular network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673478" y="5442596"/>
            <a:ext cx="2233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>
                <a:solidFill>
                  <a:schemeClr val="bg1"/>
                </a:solidFill>
              </a:rPr>
              <a:t>Mobile </a:t>
            </a:r>
            <a:r>
              <a:rPr lang="es-ES" sz="1100" dirty="0" err="1">
                <a:solidFill>
                  <a:schemeClr val="bg1"/>
                </a:solidFill>
              </a:rPr>
              <a:t>broadband</a:t>
            </a:r>
            <a:r>
              <a:rPr lang="es-ES" sz="1100" dirty="0">
                <a:solidFill>
                  <a:schemeClr val="bg1"/>
                </a:solidFill>
              </a:rPr>
              <a:t> </a:t>
            </a:r>
            <a:r>
              <a:rPr lang="es-ES" sz="1100" dirty="0" err="1">
                <a:solidFill>
                  <a:schemeClr val="bg1"/>
                </a:solidFill>
              </a:rPr>
              <a:t>subscriptions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3619333" y="5442596"/>
            <a:ext cx="2077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Fixed-broadband subscriptions</a:t>
            </a:r>
            <a:endParaRPr lang="es-ES_tradnl" sz="1100" dirty="0">
              <a:solidFill>
                <a:schemeClr val="bg1"/>
              </a:solidFill>
            </a:endParaRPr>
          </a:p>
        </p:txBody>
      </p:sp>
      <p:sp>
        <p:nvSpPr>
          <p:cNvPr id="29" name="TextBox 10"/>
          <p:cNvSpPr txBox="1"/>
          <p:nvPr/>
        </p:nvSpPr>
        <p:spPr>
          <a:xfrm>
            <a:off x="6270131" y="5442596"/>
            <a:ext cx="24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Households with Internet</a:t>
            </a:r>
            <a:endParaRPr lang="es-ES_tradnl" sz="11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78729" y="5145153"/>
            <a:ext cx="288000" cy="0"/>
          </a:xfrm>
          <a:prstGeom prst="line">
            <a:avLst/>
          </a:prstGeom>
          <a:ln w="57150">
            <a:solidFill>
              <a:srgbClr val="F0EA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8729" y="5558012"/>
            <a:ext cx="2880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2841" y="5145153"/>
            <a:ext cx="288000" cy="0"/>
          </a:xfrm>
          <a:prstGeom prst="line">
            <a:avLst/>
          </a:prstGeom>
          <a:ln w="57150">
            <a:solidFill>
              <a:srgbClr val="ED4DD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32841" y="5558012"/>
            <a:ext cx="288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82131" y="5145153"/>
            <a:ext cx="288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83638" y="5545175"/>
            <a:ext cx="2880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4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877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928144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27920" y="527688"/>
            <a:ext cx="5993496" cy="9541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 ecological awakening: the finite nature of the world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sp>
        <p:nvSpPr>
          <p:cNvPr id="23" name="TextBox 22"/>
          <p:cNvSpPr txBox="1"/>
          <p:nvPr/>
        </p:nvSpPr>
        <p:spPr>
          <a:xfrm>
            <a:off x="3338105" y="5819854"/>
            <a:ext cx="580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Bill of </a:t>
            </a:r>
            <a:r>
              <a:rPr lang="es-ES_tradnl" sz="2000" dirty="0" err="1" smtClean="0"/>
              <a:t>materials</a:t>
            </a:r>
            <a:r>
              <a:rPr lang="es-ES_tradnl" sz="2000" dirty="0" smtClean="0"/>
              <a:t> of a </a:t>
            </a:r>
            <a:r>
              <a:rPr lang="es-ES_tradnl" sz="2000" dirty="0" err="1"/>
              <a:t>m</a:t>
            </a:r>
            <a:r>
              <a:rPr lang="es-ES_tradnl" sz="2000" dirty="0" err="1" smtClean="0"/>
              <a:t>obile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phone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including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strategic</a:t>
            </a:r>
            <a:r>
              <a:rPr lang="es-ES_tradnl" sz="2000" dirty="0" smtClean="0"/>
              <a:t> and </a:t>
            </a:r>
            <a:r>
              <a:rPr lang="es-ES_tradnl" sz="2000" dirty="0" err="1" smtClean="0"/>
              <a:t>rare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metals</a:t>
            </a:r>
            <a:endParaRPr lang="es-ES_trad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29" y="1622792"/>
            <a:ext cx="4780698" cy="4033845"/>
          </a:xfrm>
          <a:prstGeom prst="rect">
            <a:avLst/>
          </a:prstGeom>
          <a:ln w="76200">
            <a:solidFill>
              <a:srgbClr val="498AC9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7109927" y="1622792"/>
            <a:ext cx="0" cy="1127836"/>
          </a:xfrm>
          <a:prstGeom prst="line">
            <a:avLst/>
          </a:prstGeom>
          <a:ln w="57150">
            <a:solidFill>
              <a:srgbClr val="498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4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050" name="Picture 2" descr="http://www.resilience.org/articles/General/2014/01_Jan/shutterstock_80613892-road-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2"/>
            <a:ext cx="9218339" cy="68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097" y="250017"/>
            <a:ext cx="5131173" cy="1754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</a:rPr>
              <a:t>“THERE IS NO PLAN B, BECAUSE THERE IS NO PLANET B”</a:t>
            </a:r>
            <a:endParaRPr lang="es-ES_tradn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4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329229" y="561814"/>
            <a:ext cx="5330167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Estimated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>
                <a:solidFill>
                  <a:schemeClr val="bg1"/>
                </a:solidFill>
              </a:rPr>
              <a:t>A</a:t>
            </a:r>
            <a:r>
              <a:rPr lang="es-ES_tradnl" sz="3200" b="1" dirty="0" err="1" smtClean="0">
                <a:solidFill>
                  <a:schemeClr val="bg1"/>
                </a:solidFill>
              </a:rPr>
              <a:t>mount</a:t>
            </a:r>
            <a:r>
              <a:rPr lang="es-ES_tradnl" sz="3200" b="1" dirty="0" smtClean="0">
                <a:solidFill>
                  <a:schemeClr val="bg1"/>
                </a:solidFill>
              </a:rPr>
              <a:t> of E-</a:t>
            </a:r>
            <a:r>
              <a:rPr lang="es-ES_tradnl" sz="3200" b="1" dirty="0" err="1">
                <a:solidFill>
                  <a:schemeClr val="bg1"/>
                </a:solidFill>
              </a:rPr>
              <a:t>w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aste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709" y="1504757"/>
            <a:ext cx="3052800" cy="2995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€ 48 </a:t>
            </a:r>
            <a:r>
              <a:rPr lang="es-ES_tradnl" sz="3200" b="1" dirty="0" err="1"/>
              <a:t>B</a:t>
            </a:r>
            <a:r>
              <a:rPr lang="es-ES_tradnl" sz="3200" b="1" dirty="0" err="1" smtClean="0"/>
              <a:t>illion</a:t>
            </a:r>
            <a:endParaRPr lang="es-ES_tradnl" sz="3200" b="1" dirty="0"/>
          </a:p>
        </p:txBody>
      </p:sp>
      <p:sp>
        <p:nvSpPr>
          <p:cNvPr id="2" name="Oval 1"/>
          <p:cNvSpPr/>
          <p:nvPr/>
        </p:nvSpPr>
        <p:spPr>
          <a:xfrm>
            <a:off x="2221332" y="2755261"/>
            <a:ext cx="3053330" cy="2993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2014</a:t>
            </a:r>
            <a:br>
              <a:rPr lang="es-ES_tradnl" sz="2800" b="1" dirty="0" smtClean="0"/>
            </a:br>
            <a:r>
              <a:rPr lang="es-ES_tradnl" sz="2800" b="1" dirty="0" smtClean="0"/>
              <a:t>42 </a:t>
            </a:r>
            <a:r>
              <a:rPr lang="es-ES_tradnl" sz="2800" b="1" dirty="0" err="1" smtClean="0"/>
              <a:t>Million</a:t>
            </a:r>
            <a:r>
              <a:rPr lang="es-ES_tradnl" sz="2800" b="1" dirty="0" smtClean="0"/>
              <a:t> </a:t>
            </a:r>
            <a:br>
              <a:rPr lang="es-ES_tradnl" sz="2800" b="1" dirty="0" smtClean="0"/>
            </a:br>
            <a:r>
              <a:rPr lang="es-ES_tradnl" sz="2800" b="1" dirty="0" err="1"/>
              <a:t>t</a:t>
            </a:r>
            <a:r>
              <a:rPr lang="es-ES_tradnl" sz="2800" b="1" dirty="0" err="1" smtClean="0"/>
              <a:t>onnes</a:t>
            </a:r>
            <a:r>
              <a:rPr lang="es-ES_tradnl" sz="2800" b="1" dirty="0" smtClean="0"/>
              <a:t>  of </a:t>
            </a:r>
            <a:br>
              <a:rPr lang="es-ES_tradnl" sz="2800" b="1" dirty="0" smtClean="0"/>
            </a:br>
            <a:r>
              <a:rPr lang="es-ES_tradnl" sz="2800" b="1" dirty="0" smtClean="0"/>
              <a:t>e-</a:t>
            </a:r>
            <a:r>
              <a:rPr lang="es-ES_tradnl" sz="2800" b="1" dirty="0" err="1" smtClean="0"/>
              <a:t>waste</a:t>
            </a:r>
            <a:r>
              <a:rPr lang="es-ES_tradnl" sz="2800" b="1" dirty="0" smtClean="0"/>
              <a:t> </a:t>
            </a:r>
            <a:endParaRPr lang="es-ES_tradnl" sz="28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43" y="1659108"/>
            <a:ext cx="3631242" cy="203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81" y="3972868"/>
            <a:ext cx="2593100" cy="2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04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96193" y="587682"/>
            <a:ext cx="4724026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bg1"/>
                </a:solidFill>
              </a:rPr>
              <a:t>ITU-T </a:t>
            </a:r>
            <a:r>
              <a:rPr lang="es-ES_tradnl" sz="2800" b="1" dirty="0" err="1" smtClean="0">
                <a:solidFill>
                  <a:schemeClr val="bg1"/>
                </a:solidFill>
              </a:rPr>
              <a:t>Recommendations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513" y="1449202"/>
            <a:ext cx="3458864" cy="418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941" b="2839"/>
          <a:stretch/>
        </p:blipFill>
        <p:spPr>
          <a:xfrm>
            <a:off x="822084" y="1449202"/>
            <a:ext cx="3359055" cy="41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95"/>
            <a:ext cx="9144000" cy="6858000"/>
          </a:xfrm>
          <a:prstGeom prst="rect">
            <a:avLst/>
          </a:prstGeom>
          <a:solidFill>
            <a:srgbClr val="498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4876"/>
            <a:ext cx="1644168" cy="1233124"/>
          </a:xfrm>
          <a:prstGeom prst="rect">
            <a:avLst/>
          </a:prstGeom>
        </p:spPr>
      </p:pic>
      <p:sp>
        <p:nvSpPr>
          <p:cNvPr id="10" name="Shape 2060"/>
          <p:cNvSpPr/>
          <p:nvPr/>
        </p:nvSpPr>
        <p:spPr>
          <a:xfrm rot="2468488">
            <a:off x="-112681" y="389512"/>
            <a:ext cx="786266" cy="746500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2062"/>
          <p:cNvSpPr/>
          <p:nvPr/>
        </p:nvSpPr>
        <p:spPr>
          <a:xfrm rot="20525915">
            <a:off x="7926831" y="380303"/>
            <a:ext cx="296020" cy="294771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2063"/>
          <p:cNvSpPr/>
          <p:nvPr/>
        </p:nvSpPr>
        <p:spPr>
          <a:xfrm rot="20332128">
            <a:off x="7682457" y="42858"/>
            <a:ext cx="597187" cy="432461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Shape 2074"/>
          <p:cNvSpPr/>
          <p:nvPr/>
        </p:nvSpPr>
        <p:spPr>
          <a:xfrm>
            <a:off x="1040438" y="614860"/>
            <a:ext cx="688873" cy="634643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Shape 2050"/>
          <p:cNvSpPr/>
          <p:nvPr/>
        </p:nvSpPr>
        <p:spPr>
          <a:xfrm rot="20428354">
            <a:off x="1185683" y="271837"/>
            <a:ext cx="208949" cy="460209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Shape 2057"/>
          <p:cNvSpPr/>
          <p:nvPr/>
        </p:nvSpPr>
        <p:spPr>
          <a:xfrm rot="19395017">
            <a:off x="8683108" y="260196"/>
            <a:ext cx="425866" cy="733872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Shape 2079"/>
          <p:cNvSpPr/>
          <p:nvPr/>
        </p:nvSpPr>
        <p:spPr>
          <a:xfrm>
            <a:off x="1772596" y="6536531"/>
            <a:ext cx="341952" cy="374424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Shape 2078"/>
          <p:cNvSpPr/>
          <p:nvPr/>
        </p:nvSpPr>
        <p:spPr>
          <a:xfrm rot="20944310">
            <a:off x="1819880" y="6407947"/>
            <a:ext cx="216080" cy="261138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Shape 2023"/>
          <p:cNvSpPr/>
          <p:nvPr/>
        </p:nvSpPr>
        <p:spPr>
          <a:xfrm>
            <a:off x="2041046" y="5822724"/>
            <a:ext cx="1287938" cy="1054160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Shape 2084"/>
          <p:cNvSpPr/>
          <p:nvPr/>
        </p:nvSpPr>
        <p:spPr>
          <a:xfrm rot="1464487">
            <a:off x="1706401" y="15056"/>
            <a:ext cx="550326" cy="469923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Shape 2064"/>
          <p:cNvSpPr/>
          <p:nvPr/>
        </p:nvSpPr>
        <p:spPr>
          <a:xfrm rot="912169">
            <a:off x="8207148" y="850470"/>
            <a:ext cx="319084" cy="437226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2083"/>
          <p:cNvSpPr/>
          <p:nvPr/>
        </p:nvSpPr>
        <p:spPr>
          <a:xfrm>
            <a:off x="8322240" y="6326950"/>
            <a:ext cx="671744" cy="530846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Shape 2022"/>
          <p:cNvSpPr/>
          <p:nvPr/>
        </p:nvSpPr>
        <p:spPr>
          <a:xfrm>
            <a:off x="5022876" y="6325537"/>
            <a:ext cx="420662" cy="53910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09987" y="411652"/>
            <a:ext cx="472402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Thank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you</a:t>
            </a:r>
            <a:r>
              <a:rPr lang="es-ES_tradnl" sz="3200" b="1" dirty="0" smtClean="0">
                <a:solidFill>
                  <a:schemeClr val="bg1"/>
                </a:solidFill>
              </a:rPr>
              <a:t>!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8" descr="https://farm3.staticflickr.com/2834/11832913965_09e0d874ad_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4" y="2848170"/>
            <a:ext cx="5883172" cy="290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957487" y="1218282"/>
            <a:ext cx="6067326" cy="1376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altLang="en-US" sz="2000" b="1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ITU-T/SG5 “Environment &amp; Climate Change”</a:t>
            </a:r>
            <a:br>
              <a:rPr lang="en-US" altLang="en-US" sz="2000" b="1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b="1" kern="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  <a:hlinkClick r:id="rId5"/>
              </a:rPr>
              <a:t>itu.int/go/tsg5</a:t>
            </a:r>
            <a:r>
              <a:rPr lang="en-US" altLang="en-US" sz="2000" kern="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  </a:t>
            </a:r>
            <a:endParaRPr lang="en-US" altLang="en-US" sz="2000" kern="0" dirty="0" smtClean="0">
              <a:solidFill>
                <a:schemeClr val="bg1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6"/>
            </a:endParaRPr>
          </a:p>
          <a:p>
            <a:pPr>
              <a:buClr>
                <a:schemeClr val="bg1"/>
              </a:buClr>
            </a:pPr>
            <a:r>
              <a:rPr lang="en-US" altLang="en-US" sz="2000" b="1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 and Climate </a:t>
            </a:r>
            <a:r>
              <a:rPr lang="en-US" altLang="en-US" sz="2000" b="1" kern="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en-US" sz="2000" b="1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hange</a:t>
            </a:r>
            <a:br>
              <a:rPr lang="en-US" altLang="en-US" sz="2000" b="1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b="1" kern="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  <a:hlinkClick r:id="rId7"/>
              </a:rPr>
              <a:t>itu.int/go/ITU-T/climate</a:t>
            </a:r>
            <a:r>
              <a:rPr lang="en-US" altLang="en-US" sz="2000" kern="0" dirty="0" smtClean="0">
                <a:solidFill>
                  <a:schemeClr val="bg1"/>
                </a:solidFill>
                <a:latin typeface="+mj-lt"/>
                <a:cs typeface="Browallia New" panose="020B0604020202020204" pitchFamily="34" charset="-34"/>
              </a:rPr>
              <a:t> </a:t>
            </a:r>
            <a:r>
              <a:rPr lang="en-US" altLang="en-US" sz="2000" kern="0" dirty="0" smtClean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81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197EA66-9C49-4B2A-9A66-8B9FF01636ED}"/>
</file>

<file path=customXml/itemProps2.xml><?xml version="1.0" encoding="utf-8"?>
<ds:datastoreItem xmlns:ds="http://schemas.openxmlformats.org/officeDocument/2006/customXml" ds:itemID="{B5F49753-F117-4FA7-A341-902C838A92D0}"/>
</file>

<file path=customXml/itemProps3.xml><?xml version="1.0" encoding="utf-8"?>
<ds:datastoreItem xmlns:ds="http://schemas.openxmlformats.org/officeDocument/2006/customXml" ds:itemID="{EEF2CE35-3F8A-4E46-B2E8-2169AECA675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127</Words>
  <Application>Microsoft Office PowerPoint</Application>
  <PresentationFormat>On-screen Show (4:3)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SimSun</vt:lpstr>
      <vt:lpstr>Arial</vt:lpstr>
      <vt:lpstr>Browallia New</vt:lpstr>
      <vt:lpstr>Calibri</vt:lpstr>
      <vt:lpstr>Calibri Light</vt:lpstr>
      <vt:lpstr>Ebrima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Ubeda, Reyna</dc:creator>
  <cp:lastModifiedBy>Aloran, Rakan</cp:lastModifiedBy>
  <cp:revision>53</cp:revision>
  <dcterms:created xsi:type="dcterms:W3CDTF">2015-12-01T10:50:01Z</dcterms:created>
  <dcterms:modified xsi:type="dcterms:W3CDTF">2015-12-12T20:21:10Z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