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colors4.xml" ContentType="application/vnd.openxmlformats-officedocument.drawingml.diagramColors+xml"/>
  <Override PartName="/ppt/diagrams/layout2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theme/theme3.xml" ContentType="application/vnd.openxmlformats-officedocument.theme+xml"/>
  <Override PartName="/ppt/diagrams/quickStyle4.xml" ContentType="application/vnd.openxmlformats-officedocument.drawingml.diagram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1" r:id="rId2"/>
    <p:sldId id="306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9" r:id="rId19"/>
    <p:sldId id="362" r:id="rId20"/>
    <p:sldId id="371" r:id="rId21"/>
    <p:sldId id="365" r:id="rId22"/>
    <p:sldId id="370" r:id="rId23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79" autoAdjust="0"/>
    <p:restoredTop sz="81085"/>
  </p:normalViewPr>
  <p:slideViewPr>
    <p:cSldViewPr snapToGrid="0" snapToObjects="1" showGuides="1">
      <p:cViewPr varScale="1">
        <p:scale>
          <a:sx n="59" d="100"/>
          <a:sy n="59" d="100"/>
        </p:scale>
        <p:origin x="8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image" Target="../media/image7.jpeg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C35EED-1A2A-8C48-AF55-2693C8D950D3}" type="doc">
      <dgm:prSet loTypeId="urn:microsoft.com/office/officeart/2005/8/layout/bList2#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4C96D67-73A4-5F46-8721-5669DE7680B0}">
      <dgm:prSet phldrT="[Texto]" custT="1"/>
      <dgm:spPr/>
      <dgm:t>
        <a:bodyPr lIns="0" rIns="0"/>
        <a:lstStyle/>
        <a:p>
          <a:pPr algn="ctr"/>
          <a:r>
            <a:rPr lang="en-US" sz="1800" noProof="0" dirty="0" smtClean="0"/>
            <a:t> ICTs</a:t>
          </a:r>
          <a:r>
            <a:rPr lang="en-US" sz="1800" baseline="0" noProof="0" dirty="0" smtClean="0"/>
            <a:t> </a:t>
          </a:r>
          <a:r>
            <a:rPr lang="en-US" sz="1800" noProof="0" dirty="0" smtClean="0"/>
            <a:t>growth </a:t>
          </a:r>
        </a:p>
        <a:p>
          <a:pPr algn="ctr"/>
          <a:r>
            <a:rPr lang="en-US" sz="1800" noProof="0" dirty="0" smtClean="0"/>
            <a:t>  Year 2013 </a:t>
          </a:r>
          <a:r>
            <a:rPr lang="en-US" sz="1800" baseline="30000" noProof="0" dirty="0" smtClean="0"/>
            <a:t>(1) </a:t>
          </a:r>
          <a:endParaRPr lang="en-US" sz="1800" baseline="30000" noProof="0" dirty="0"/>
        </a:p>
      </dgm:t>
    </dgm:pt>
    <dgm:pt modelId="{82BD56ED-7FF5-C94E-92CC-500BB45D6E4F}" type="parTrans" cxnId="{71DECBB9-98A2-6C4A-AFE2-6D5AD226F60A}">
      <dgm:prSet/>
      <dgm:spPr/>
      <dgm:t>
        <a:bodyPr/>
        <a:lstStyle/>
        <a:p>
          <a:endParaRPr lang="es-ES" sz="2000"/>
        </a:p>
      </dgm:t>
    </dgm:pt>
    <dgm:pt modelId="{8C5C4E61-4297-C749-A11C-938E0E7C763D}" type="sibTrans" cxnId="{71DECBB9-98A2-6C4A-AFE2-6D5AD226F60A}">
      <dgm:prSet/>
      <dgm:spPr/>
      <dgm:t>
        <a:bodyPr/>
        <a:lstStyle/>
        <a:p>
          <a:endParaRPr lang="es-ES" sz="2000"/>
        </a:p>
      </dgm:t>
    </dgm:pt>
    <dgm:pt modelId="{1F65F41E-3B06-9444-9E91-A33F9A8746DB}">
      <dgm:prSet phldrT="[Texto]" custT="1"/>
      <dgm:spPr/>
      <dgm:t>
        <a:bodyPr/>
        <a:lstStyle/>
        <a:p>
          <a:pPr algn="ctr"/>
          <a:r>
            <a:rPr lang="en-US" sz="1800" strike="noStrike" baseline="0" noProof="0" dirty="0" smtClean="0"/>
            <a:t> Initiatives</a:t>
          </a:r>
          <a:endParaRPr lang="en-US" sz="1800" strike="noStrike" noProof="0" dirty="0"/>
        </a:p>
      </dgm:t>
    </dgm:pt>
    <dgm:pt modelId="{60F38E89-1A38-4945-93F1-AFEB08E3E061}" type="parTrans" cxnId="{F1524A0F-5AD4-F24B-B844-DE4702552241}">
      <dgm:prSet/>
      <dgm:spPr/>
      <dgm:t>
        <a:bodyPr/>
        <a:lstStyle/>
        <a:p>
          <a:endParaRPr lang="es-ES" sz="2000"/>
        </a:p>
      </dgm:t>
    </dgm:pt>
    <dgm:pt modelId="{778A5DAF-4F05-4F4D-90EF-B662353862B9}" type="sibTrans" cxnId="{F1524A0F-5AD4-F24B-B844-DE4702552241}">
      <dgm:prSet/>
      <dgm:spPr/>
      <dgm:t>
        <a:bodyPr/>
        <a:lstStyle/>
        <a:p>
          <a:endParaRPr lang="es-ES" sz="2000"/>
        </a:p>
      </dgm:t>
    </dgm:pt>
    <dgm:pt modelId="{38725AF2-03BD-8144-8A9B-4C98D42293B0}">
      <dgm:prSet phldrT="[Texto]" custT="1"/>
      <dgm:spPr/>
      <dgm:t>
        <a:bodyPr/>
        <a:lstStyle/>
        <a:p>
          <a:pPr algn="ctr"/>
          <a:r>
            <a:rPr lang="en-US" sz="1800" noProof="0" dirty="0" smtClean="0"/>
            <a:t>WEEE </a:t>
          </a:r>
          <a:r>
            <a:rPr lang="en-US" sz="1800" baseline="0" noProof="0" dirty="0" smtClean="0"/>
            <a:t>growth Year 2014 </a:t>
          </a:r>
          <a:r>
            <a:rPr lang="en-US" sz="1800" baseline="30000" noProof="0" dirty="0" smtClean="0"/>
            <a:t>(2)</a:t>
          </a:r>
          <a:endParaRPr lang="en-US" sz="1800" baseline="30000" noProof="0" dirty="0"/>
        </a:p>
      </dgm:t>
    </dgm:pt>
    <dgm:pt modelId="{E6C33757-1265-5841-A76D-5ACBA87B2604}" type="parTrans" cxnId="{8EE2A2A2-ED32-3746-B14A-C5C3EB0F1D98}">
      <dgm:prSet/>
      <dgm:spPr/>
      <dgm:t>
        <a:bodyPr/>
        <a:lstStyle/>
        <a:p>
          <a:endParaRPr lang="es-ES" sz="2000"/>
        </a:p>
      </dgm:t>
    </dgm:pt>
    <dgm:pt modelId="{650A5884-C2F3-9944-8642-5321B5254A03}" type="sibTrans" cxnId="{8EE2A2A2-ED32-3746-B14A-C5C3EB0F1D98}">
      <dgm:prSet/>
      <dgm:spPr/>
      <dgm:t>
        <a:bodyPr/>
        <a:lstStyle/>
        <a:p>
          <a:endParaRPr lang="es-ES" sz="2000"/>
        </a:p>
      </dgm:t>
    </dgm:pt>
    <dgm:pt modelId="{4F147ADE-AE55-5A4B-82CC-8286DF777C1B}">
      <dgm:prSet custT="1"/>
      <dgm:spPr/>
      <dgm:t>
        <a:bodyPr/>
        <a:lstStyle/>
        <a:p>
          <a:r>
            <a:rPr lang="en-CA" sz="2000" dirty="0" smtClean="0"/>
            <a:t>Mobile Penetration: 115%</a:t>
          </a:r>
          <a:endParaRPr lang="es-ES" sz="2000" dirty="0"/>
        </a:p>
      </dgm:t>
    </dgm:pt>
    <dgm:pt modelId="{1C538A73-8F19-2E47-B936-ED64593FD9D4}" type="parTrans" cxnId="{453AE1F6-02CA-1B4E-900E-D98E9C7F6B9E}">
      <dgm:prSet/>
      <dgm:spPr/>
      <dgm:t>
        <a:bodyPr/>
        <a:lstStyle/>
        <a:p>
          <a:endParaRPr lang="es-ES" sz="2000"/>
        </a:p>
      </dgm:t>
    </dgm:pt>
    <dgm:pt modelId="{529E00D9-7732-234A-AC7B-65FCA47E6512}" type="sibTrans" cxnId="{453AE1F6-02CA-1B4E-900E-D98E9C7F6B9E}">
      <dgm:prSet/>
      <dgm:spPr/>
      <dgm:t>
        <a:bodyPr/>
        <a:lstStyle/>
        <a:p>
          <a:endParaRPr lang="es-ES" sz="2000"/>
        </a:p>
      </dgm:t>
    </dgm:pt>
    <dgm:pt modelId="{C4443384-5F0B-A046-90BF-529CD7C78CA7}">
      <dgm:prSet custT="1"/>
      <dgm:spPr/>
      <dgm:t>
        <a:bodyPr/>
        <a:lstStyle/>
        <a:p>
          <a:r>
            <a:rPr lang="en-US" sz="1800" noProof="0" dirty="0" smtClean="0"/>
            <a:t>The Americas:</a:t>
          </a:r>
          <a:r>
            <a:rPr lang="en-US" sz="1800" baseline="0" noProof="0" dirty="0" smtClean="0"/>
            <a:t> 11.7 </a:t>
          </a:r>
          <a:r>
            <a:rPr lang="en-US" sz="1800" baseline="0" noProof="0" dirty="0" err="1" smtClean="0"/>
            <a:t>mt</a:t>
          </a:r>
          <a:endParaRPr lang="en-US" sz="1800" noProof="0" dirty="0"/>
        </a:p>
      </dgm:t>
    </dgm:pt>
    <dgm:pt modelId="{5DB57CB8-FD71-5846-8A1A-C9D287BCB344}" type="parTrans" cxnId="{AE432DAD-D8F1-BD43-BB37-6F03B524E4BF}">
      <dgm:prSet/>
      <dgm:spPr/>
      <dgm:t>
        <a:bodyPr/>
        <a:lstStyle/>
        <a:p>
          <a:endParaRPr lang="es-ES" sz="2000"/>
        </a:p>
      </dgm:t>
    </dgm:pt>
    <dgm:pt modelId="{61412CDC-849D-9341-9C7C-B32559BF12C8}" type="sibTrans" cxnId="{AE432DAD-D8F1-BD43-BB37-6F03B524E4BF}">
      <dgm:prSet/>
      <dgm:spPr/>
      <dgm:t>
        <a:bodyPr/>
        <a:lstStyle/>
        <a:p>
          <a:endParaRPr lang="es-ES" sz="2000"/>
        </a:p>
      </dgm:t>
    </dgm:pt>
    <dgm:pt modelId="{762ACBBA-DB78-9547-A4EC-9DA6F7E68CD4}">
      <dgm:prSet custT="1"/>
      <dgm:spPr/>
      <dgm:t>
        <a:bodyPr/>
        <a:lstStyle/>
        <a:p>
          <a:r>
            <a:rPr lang="en-US" sz="2000" noProof="0" dirty="0" smtClean="0">
              <a:solidFill>
                <a:schemeClr val="tx1"/>
              </a:solidFill>
            </a:rPr>
            <a:t>UN</a:t>
          </a:r>
          <a:r>
            <a:rPr lang="en-US" sz="2000" strike="sngStrike" baseline="0" noProof="0" dirty="0" smtClean="0">
              <a:solidFill>
                <a:schemeClr val="tx1"/>
              </a:solidFill>
            </a:rPr>
            <a:t> </a:t>
          </a:r>
          <a:r>
            <a:rPr lang="en-US" sz="2000" baseline="0" noProof="0" dirty="0" smtClean="0">
              <a:solidFill>
                <a:schemeClr val="tx1"/>
              </a:solidFill>
            </a:rPr>
            <a:t>ini</a:t>
          </a:r>
          <a:r>
            <a:rPr lang="en-US" sz="2000" strike="noStrike" baseline="0" noProof="0" dirty="0" smtClean="0">
              <a:solidFill>
                <a:schemeClr val="tx1"/>
              </a:solidFill>
            </a:rPr>
            <a:t>t</a:t>
          </a:r>
          <a:r>
            <a:rPr lang="en-US" sz="2000" baseline="0" noProof="0" dirty="0" smtClean="0">
              <a:solidFill>
                <a:schemeClr val="tx1"/>
              </a:solidFill>
            </a:rPr>
            <a:t>iatives</a:t>
          </a:r>
          <a:endParaRPr lang="en-US" sz="2000" noProof="0" dirty="0">
            <a:solidFill>
              <a:schemeClr val="tx1"/>
            </a:solidFill>
          </a:endParaRPr>
        </a:p>
      </dgm:t>
    </dgm:pt>
    <dgm:pt modelId="{17155C42-80B6-8146-8C2E-3A604C3B0537}" type="parTrans" cxnId="{8FD13873-921B-1443-857B-66378217D437}">
      <dgm:prSet/>
      <dgm:spPr/>
      <dgm:t>
        <a:bodyPr/>
        <a:lstStyle/>
        <a:p>
          <a:endParaRPr lang="es-ES" sz="2000"/>
        </a:p>
      </dgm:t>
    </dgm:pt>
    <dgm:pt modelId="{4225AE87-66B2-6441-8089-B980CCDA249D}" type="sibTrans" cxnId="{8FD13873-921B-1443-857B-66378217D437}">
      <dgm:prSet/>
      <dgm:spPr/>
      <dgm:t>
        <a:bodyPr/>
        <a:lstStyle/>
        <a:p>
          <a:endParaRPr lang="es-ES" sz="2000"/>
        </a:p>
      </dgm:t>
    </dgm:pt>
    <dgm:pt modelId="{26A547FC-EC3F-B04B-9337-C3078D72B46A}">
      <dgm:prSet custT="1"/>
      <dgm:spPr/>
      <dgm:t>
        <a:bodyPr/>
        <a:lstStyle/>
        <a:p>
          <a:r>
            <a:rPr lang="en-CA" sz="2000" dirty="0"/>
            <a:t>Broadband penetration: 9% </a:t>
          </a:r>
          <a:r>
            <a:rPr lang="en-CA" sz="2000" dirty="0" smtClean="0"/>
            <a:t>fixed (9%) </a:t>
          </a:r>
          <a:r>
            <a:rPr lang="en-CA" sz="2000" dirty="0"/>
            <a:t>&amp; </a:t>
          </a:r>
          <a:r>
            <a:rPr lang="en-CA" sz="2000" dirty="0" smtClean="0"/>
            <a:t>mobile (24%)</a:t>
          </a:r>
          <a:endParaRPr lang="en-CA" sz="2000" dirty="0"/>
        </a:p>
      </dgm:t>
    </dgm:pt>
    <dgm:pt modelId="{022C7295-3924-624C-9EEA-0E82F80B61BF}" type="parTrans" cxnId="{831CEF6A-F0B2-C940-B116-5A831AD8BAAD}">
      <dgm:prSet/>
      <dgm:spPr/>
      <dgm:t>
        <a:bodyPr/>
        <a:lstStyle/>
        <a:p>
          <a:endParaRPr lang="en-CA"/>
        </a:p>
      </dgm:t>
    </dgm:pt>
    <dgm:pt modelId="{2F5D0599-87A4-6F46-95CF-D7FF00C6FF91}" type="sibTrans" cxnId="{831CEF6A-F0B2-C940-B116-5A831AD8BAAD}">
      <dgm:prSet/>
      <dgm:spPr/>
      <dgm:t>
        <a:bodyPr/>
        <a:lstStyle/>
        <a:p>
          <a:endParaRPr lang="en-CA"/>
        </a:p>
      </dgm:t>
    </dgm:pt>
    <dgm:pt modelId="{D81A2A0E-FB90-184B-B811-268C87437FE2}">
      <dgm:prSet custT="1"/>
      <dgm:spPr/>
      <dgm:t>
        <a:bodyPr/>
        <a:lstStyle/>
        <a:p>
          <a:endParaRPr lang="en-CA" sz="2000" dirty="0"/>
        </a:p>
      </dgm:t>
    </dgm:pt>
    <dgm:pt modelId="{2E9ED440-F9C6-F945-A28E-7AFCD5A3704C}" type="parTrans" cxnId="{4867D1CB-664C-4B49-96E6-1490D655D1BC}">
      <dgm:prSet/>
      <dgm:spPr/>
      <dgm:t>
        <a:bodyPr/>
        <a:lstStyle/>
        <a:p>
          <a:endParaRPr lang="en-CA"/>
        </a:p>
      </dgm:t>
    </dgm:pt>
    <dgm:pt modelId="{DA81A09D-3E91-8C49-991F-568E3611C420}" type="sibTrans" cxnId="{4867D1CB-664C-4B49-96E6-1490D655D1BC}">
      <dgm:prSet/>
      <dgm:spPr/>
      <dgm:t>
        <a:bodyPr/>
        <a:lstStyle/>
        <a:p>
          <a:endParaRPr lang="en-CA"/>
        </a:p>
      </dgm:t>
    </dgm:pt>
    <dgm:pt modelId="{0AFB0AF4-1C04-0C4F-AB64-A7D080ADC715}">
      <dgm:prSet custT="1"/>
      <dgm:spPr/>
      <dgm:t>
        <a:bodyPr/>
        <a:lstStyle/>
        <a:p>
          <a:r>
            <a:rPr lang="en-US" sz="2000" noProof="0" dirty="0" smtClean="0">
              <a:solidFill>
                <a:schemeClr val="tx1"/>
              </a:solidFill>
            </a:rPr>
            <a:t>Private sector </a:t>
          </a:r>
          <a:r>
            <a:rPr lang="en-US" sz="2000" baseline="0" noProof="0" dirty="0" smtClean="0">
              <a:solidFill>
                <a:schemeClr val="tx1"/>
              </a:solidFill>
            </a:rPr>
            <a:t>initiatives</a:t>
          </a:r>
          <a:endParaRPr lang="en-US" sz="2000" noProof="0" dirty="0">
            <a:solidFill>
              <a:schemeClr val="tx1"/>
            </a:solidFill>
          </a:endParaRPr>
        </a:p>
      </dgm:t>
    </dgm:pt>
    <dgm:pt modelId="{719DC162-6F81-0E41-BCDD-DA338317ACC4}" type="parTrans" cxnId="{F8F65EB0-7217-974E-B3B2-C0F7FC16D1BE}">
      <dgm:prSet/>
      <dgm:spPr/>
      <dgm:t>
        <a:bodyPr/>
        <a:lstStyle/>
        <a:p>
          <a:endParaRPr lang="en-CA"/>
        </a:p>
      </dgm:t>
    </dgm:pt>
    <dgm:pt modelId="{81EFB736-B34E-4549-AA32-6175F34600F9}" type="sibTrans" cxnId="{F8F65EB0-7217-974E-B3B2-C0F7FC16D1BE}">
      <dgm:prSet/>
      <dgm:spPr/>
      <dgm:t>
        <a:bodyPr/>
        <a:lstStyle/>
        <a:p>
          <a:endParaRPr lang="en-CA"/>
        </a:p>
      </dgm:t>
    </dgm:pt>
    <dgm:pt modelId="{ED25960C-934E-C844-90B0-0E6960F6D69F}">
      <dgm:prSet custT="1"/>
      <dgm:spPr/>
      <dgm:t>
        <a:bodyPr/>
        <a:lstStyle/>
        <a:p>
          <a:r>
            <a:rPr lang="en-US" sz="2000" noProof="0" dirty="0" smtClean="0">
              <a:solidFill>
                <a:schemeClr val="tx1"/>
              </a:solidFill>
            </a:rPr>
            <a:t>Global platforms</a:t>
          </a:r>
          <a:endParaRPr lang="en-US" sz="2000" noProof="0" dirty="0">
            <a:solidFill>
              <a:schemeClr val="tx1"/>
            </a:solidFill>
          </a:endParaRPr>
        </a:p>
      </dgm:t>
    </dgm:pt>
    <dgm:pt modelId="{1D5B6269-535D-7745-BB87-809ED70FD013}" type="parTrans" cxnId="{E9D61FA3-917D-F54A-8F2A-1FAB53807523}">
      <dgm:prSet/>
      <dgm:spPr/>
      <dgm:t>
        <a:bodyPr/>
        <a:lstStyle/>
        <a:p>
          <a:endParaRPr lang="en-CA"/>
        </a:p>
      </dgm:t>
    </dgm:pt>
    <dgm:pt modelId="{3A5A4822-90D5-2F40-8508-F647B8C2605E}" type="sibTrans" cxnId="{E9D61FA3-917D-F54A-8F2A-1FAB53807523}">
      <dgm:prSet/>
      <dgm:spPr/>
      <dgm:t>
        <a:bodyPr/>
        <a:lstStyle/>
        <a:p>
          <a:endParaRPr lang="en-CA"/>
        </a:p>
      </dgm:t>
    </dgm:pt>
    <dgm:pt modelId="{9696C205-7129-CF4A-AEFE-741C4B9990DB}">
      <dgm:prSet custT="1"/>
      <dgm:spPr/>
      <dgm:t>
        <a:bodyPr/>
        <a:lstStyle/>
        <a:p>
          <a:r>
            <a:rPr lang="en-US" sz="2000" noProof="0" dirty="0" smtClean="0">
              <a:solidFill>
                <a:schemeClr val="tx1"/>
              </a:solidFill>
            </a:rPr>
            <a:t>Government</a:t>
          </a:r>
          <a:r>
            <a:rPr lang="en-US" sz="2000" baseline="0" noProof="0" dirty="0" smtClean="0">
              <a:solidFill>
                <a:schemeClr val="tx1"/>
              </a:solidFill>
            </a:rPr>
            <a:t> ini</a:t>
          </a:r>
          <a:r>
            <a:rPr lang="en-US" sz="2000" strike="noStrike" baseline="0" noProof="0" dirty="0" smtClean="0">
              <a:solidFill>
                <a:schemeClr val="tx1"/>
              </a:solidFill>
            </a:rPr>
            <a:t>t</a:t>
          </a:r>
          <a:r>
            <a:rPr lang="en-US" sz="2000" baseline="0" noProof="0" dirty="0" smtClean="0">
              <a:solidFill>
                <a:schemeClr val="tx1"/>
              </a:solidFill>
            </a:rPr>
            <a:t>iatives</a:t>
          </a:r>
          <a:endParaRPr lang="en-US" sz="2000" noProof="0" dirty="0">
            <a:solidFill>
              <a:schemeClr val="tx1"/>
            </a:solidFill>
          </a:endParaRPr>
        </a:p>
      </dgm:t>
    </dgm:pt>
    <dgm:pt modelId="{B024C645-0B23-6C47-BC59-7B7928A6B37C}" type="parTrans" cxnId="{73BB477F-269D-6145-80C2-B5489320501B}">
      <dgm:prSet/>
      <dgm:spPr/>
      <dgm:t>
        <a:bodyPr/>
        <a:lstStyle/>
        <a:p>
          <a:endParaRPr lang="en-CA"/>
        </a:p>
      </dgm:t>
    </dgm:pt>
    <dgm:pt modelId="{05C1223E-AB7C-CD4A-824C-014F311D77B8}" type="sibTrans" cxnId="{73BB477F-269D-6145-80C2-B5489320501B}">
      <dgm:prSet/>
      <dgm:spPr/>
      <dgm:t>
        <a:bodyPr/>
        <a:lstStyle/>
        <a:p>
          <a:endParaRPr lang="en-CA"/>
        </a:p>
      </dgm:t>
    </dgm:pt>
    <dgm:pt modelId="{14B4EBFB-F433-B440-B3DB-D2AC24E6F375}">
      <dgm:prSet custT="1"/>
      <dgm:spPr/>
      <dgm:t>
        <a:bodyPr/>
        <a:lstStyle/>
        <a:p>
          <a:r>
            <a:rPr lang="en-US" sz="1800" noProof="0" dirty="0" smtClean="0"/>
            <a:t>LATAM: 3,8 </a:t>
          </a:r>
          <a:r>
            <a:rPr lang="en-US" sz="1800" noProof="0" dirty="0" err="1" smtClean="0"/>
            <a:t>mt</a:t>
          </a:r>
          <a:endParaRPr lang="en-US" sz="1800" noProof="0" dirty="0"/>
        </a:p>
      </dgm:t>
    </dgm:pt>
    <dgm:pt modelId="{18ECB04E-65EB-E947-82D2-C44B716C0150}" type="parTrans" cxnId="{A882FCDF-79E6-0E47-BA34-0047DC85E750}">
      <dgm:prSet/>
      <dgm:spPr/>
      <dgm:t>
        <a:bodyPr/>
        <a:lstStyle/>
        <a:p>
          <a:endParaRPr lang="en-US"/>
        </a:p>
      </dgm:t>
    </dgm:pt>
    <dgm:pt modelId="{532E0536-DB22-634E-A128-3500E39BBB61}" type="sibTrans" cxnId="{A882FCDF-79E6-0E47-BA34-0047DC85E750}">
      <dgm:prSet/>
      <dgm:spPr/>
      <dgm:t>
        <a:bodyPr/>
        <a:lstStyle/>
        <a:p>
          <a:endParaRPr lang="en-US"/>
        </a:p>
      </dgm:t>
    </dgm:pt>
    <dgm:pt modelId="{66DBA74C-E265-BF48-9597-140444A4252F}">
      <dgm:prSet custT="1"/>
      <dgm:spPr/>
      <dgm:t>
        <a:bodyPr/>
        <a:lstStyle/>
        <a:p>
          <a:r>
            <a:rPr lang="en-US" sz="1800" noProof="0" dirty="0" smtClean="0"/>
            <a:t>S. America: 2,7 </a:t>
          </a:r>
          <a:r>
            <a:rPr lang="en-US" sz="1800" noProof="0" dirty="0" err="1" smtClean="0"/>
            <a:t>mt</a:t>
          </a:r>
          <a:endParaRPr lang="en-US" sz="1800" noProof="0" dirty="0"/>
        </a:p>
      </dgm:t>
    </dgm:pt>
    <dgm:pt modelId="{9D394551-DF58-494E-9ED6-79511330160D}" type="parTrans" cxnId="{79633A61-1998-664B-A5CC-E4F76CB2B396}">
      <dgm:prSet/>
      <dgm:spPr/>
      <dgm:t>
        <a:bodyPr/>
        <a:lstStyle/>
        <a:p>
          <a:endParaRPr lang="en-US"/>
        </a:p>
      </dgm:t>
    </dgm:pt>
    <dgm:pt modelId="{BCF478F4-8EAF-954A-855D-C1D46B500F19}" type="sibTrans" cxnId="{79633A61-1998-664B-A5CC-E4F76CB2B396}">
      <dgm:prSet/>
      <dgm:spPr/>
      <dgm:t>
        <a:bodyPr/>
        <a:lstStyle/>
        <a:p>
          <a:endParaRPr lang="en-US"/>
        </a:p>
      </dgm:t>
    </dgm:pt>
    <dgm:pt modelId="{8540F88A-DC4B-472A-BF91-967B8364F4EE}">
      <dgm:prSet custT="1"/>
      <dgm:spPr/>
      <dgm:t>
        <a:bodyPr/>
        <a:lstStyle/>
        <a:p>
          <a:r>
            <a:rPr lang="en-US" sz="1800" noProof="0" dirty="0" smtClean="0"/>
            <a:t>Mexico, CA &amp; Caribbean: 1,1 </a:t>
          </a:r>
          <a:r>
            <a:rPr lang="en-US" sz="1800" noProof="0" dirty="0" err="1" smtClean="0"/>
            <a:t>mt</a:t>
          </a:r>
          <a:r>
            <a:rPr lang="en-US" sz="1800" noProof="0" dirty="0" smtClean="0"/>
            <a:t> </a:t>
          </a:r>
          <a:endParaRPr lang="en-US" sz="1800" noProof="0" dirty="0"/>
        </a:p>
      </dgm:t>
    </dgm:pt>
    <dgm:pt modelId="{98B86103-E7F4-4A47-A6D2-F4F23EA80E89}" type="parTrans" cxnId="{E09871BF-0C34-45AB-AF3B-1135817EA32D}">
      <dgm:prSet/>
      <dgm:spPr/>
      <dgm:t>
        <a:bodyPr/>
        <a:lstStyle/>
        <a:p>
          <a:endParaRPr lang="en-US"/>
        </a:p>
      </dgm:t>
    </dgm:pt>
    <dgm:pt modelId="{00E5FB90-2DAA-4919-872A-07F4065D970C}" type="sibTrans" cxnId="{E09871BF-0C34-45AB-AF3B-1135817EA32D}">
      <dgm:prSet/>
      <dgm:spPr/>
      <dgm:t>
        <a:bodyPr/>
        <a:lstStyle/>
        <a:p>
          <a:endParaRPr lang="en-US"/>
        </a:p>
      </dgm:t>
    </dgm:pt>
    <dgm:pt modelId="{646C498F-39D8-1E4D-AC10-3FB3FFDBB02A}" type="pres">
      <dgm:prSet presAssocID="{CFC35EED-1A2A-8C48-AF55-2693C8D950D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4B59DF-07E0-2441-91A9-3C23C0022643}" type="pres">
      <dgm:prSet presAssocID="{14C96D67-73A4-5F46-8721-5669DE7680B0}" presName="compNode" presStyleCnt="0"/>
      <dgm:spPr/>
    </dgm:pt>
    <dgm:pt modelId="{1853B53A-2C74-154B-A42B-1C87E5299C97}" type="pres">
      <dgm:prSet presAssocID="{14C96D67-73A4-5F46-8721-5669DE7680B0}" presName="childRect" presStyleLbl="bgAcc1" presStyleIdx="0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EF0314-779A-AA46-B861-434EE6371A49}" type="pres">
      <dgm:prSet presAssocID="{14C96D67-73A4-5F46-8721-5669DE7680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5D3440-4975-E748-B0AC-F7500F72A774}" type="pres">
      <dgm:prSet presAssocID="{14C96D67-73A4-5F46-8721-5669DE7680B0}" presName="parentRect" presStyleLbl="alignNode1" presStyleIdx="0" presStyleCnt="3" custLinFactNeighborY="96563"/>
      <dgm:spPr/>
      <dgm:t>
        <a:bodyPr/>
        <a:lstStyle/>
        <a:p>
          <a:endParaRPr lang="en-US"/>
        </a:p>
      </dgm:t>
    </dgm:pt>
    <dgm:pt modelId="{E20804AC-BAE5-004D-8C12-93D2C6EEEA5A}" type="pres">
      <dgm:prSet presAssocID="{14C96D67-73A4-5F46-8721-5669DE7680B0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  <dgm:t>
        <a:bodyPr/>
        <a:lstStyle/>
        <a:p>
          <a:endParaRPr lang="en-US"/>
        </a:p>
      </dgm:t>
    </dgm:pt>
    <dgm:pt modelId="{D853AC2D-5B9A-5245-A916-E0D318DF0B9A}" type="pres">
      <dgm:prSet presAssocID="{8C5C4E61-4297-C749-A11C-938E0E7C76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765715E-23CB-9D44-BF4C-2B219F5ED932}" type="pres">
      <dgm:prSet presAssocID="{38725AF2-03BD-8144-8A9B-4C98D42293B0}" presName="compNode" presStyleCnt="0"/>
      <dgm:spPr/>
    </dgm:pt>
    <dgm:pt modelId="{C6DD3C44-925E-2840-BD46-BA238DCD8925}" type="pres">
      <dgm:prSet presAssocID="{38725AF2-03BD-8144-8A9B-4C98D42293B0}" presName="childRect" presStyleLbl="bgAcc1" presStyleIdx="1" presStyleCnt="3" custScaleY="143154" custLinFactNeighborX="0" custLinFactNeighborY="14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55FCC-E24E-0A41-AA75-F225326CDE5D}" type="pres">
      <dgm:prSet presAssocID="{38725AF2-03BD-8144-8A9B-4C98D42293B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B84BC2-645F-6A48-9CD5-7A43FAB53102}" type="pres">
      <dgm:prSet presAssocID="{38725AF2-03BD-8144-8A9B-4C98D42293B0}" presName="parentRect" presStyleLbl="alignNode1" presStyleIdx="1" presStyleCnt="3" custLinFactY="3183" custLinFactNeighborY="100000"/>
      <dgm:spPr/>
      <dgm:t>
        <a:bodyPr/>
        <a:lstStyle/>
        <a:p>
          <a:endParaRPr lang="es-ES"/>
        </a:p>
      </dgm:t>
    </dgm:pt>
    <dgm:pt modelId="{808F046E-822B-3F4A-9394-D64A2C36AF74}" type="pres">
      <dgm:prSet presAssocID="{38725AF2-03BD-8144-8A9B-4C98D42293B0}" presName="adorn" presStyleLbl="fgAccFollowNod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FFB38FB-60D3-D743-A6C5-EC88860D228E}" type="pres">
      <dgm:prSet presAssocID="{650A5884-C2F3-9944-8642-5321B5254A0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5D608D6-F682-8942-87DA-74085A0F9DEB}" type="pres">
      <dgm:prSet presAssocID="{1F65F41E-3B06-9444-9E91-A33F9A8746DB}" presName="compNode" presStyleCnt="0"/>
      <dgm:spPr/>
    </dgm:pt>
    <dgm:pt modelId="{626A5D82-5C02-1244-B60C-7A3A341397C0}" type="pres">
      <dgm:prSet presAssocID="{1F65F41E-3B06-9444-9E91-A33F9A8746DB}" presName="childRect" presStyleLbl="bgAcc1" presStyleIdx="2" presStyleCnt="3" custScaleY="143154" custLinFactNeighborY="147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937A6E-2ABD-A64F-A4A9-3B5B7082599E}" type="pres">
      <dgm:prSet presAssocID="{1F65F41E-3B06-9444-9E91-A33F9A8746D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721DB-105E-0B41-B679-13B37921CCDE}" type="pres">
      <dgm:prSet presAssocID="{1F65F41E-3B06-9444-9E91-A33F9A8746DB}" presName="parentRect" presStyleLbl="alignNode1" presStyleIdx="2" presStyleCnt="3" custLinFactY="3183" custLinFactNeighborY="100000"/>
      <dgm:spPr/>
      <dgm:t>
        <a:bodyPr/>
        <a:lstStyle/>
        <a:p>
          <a:endParaRPr lang="es-ES"/>
        </a:p>
      </dgm:t>
    </dgm:pt>
    <dgm:pt modelId="{A8597B96-12D7-024D-B9F7-E7B684205EC0}" type="pres">
      <dgm:prSet presAssocID="{1F65F41E-3B06-9444-9E91-A33F9A8746DB}" presName="adorn" presStyleLbl="fgAccFollowNod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0D3FD696-7266-EF4B-B4F8-533843023F33}" type="presOf" srcId="{650A5884-C2F3-9944-8642-5321B5254A03}" destId="{8FFB38FB-60D3-D743-A6C5-EC88860D228E}" srcOrd="0" destOrd="0" presId="urn:microsoft.com/office/officeart/2005/8/layout/bList2#2"/>
    <dgm:cxn modelId="{2DF5B679-50A4-C84F-989C-0C96178CE834}" type="presOf" srcId="{1F65F41E-3B06-9444-9E91-A33F9A8746DB}" destId="{F0937A6E-2ABD-A64F-A4A9-3B5B7082599E}" srcOrd="0" destOrd="0" presId="urn:microsoft.com/office/officeart/2005/8/layout/bList2#2"/>
    <dgm:cxn modelId="{1CDBE018-7420-C64B-A309-96DBA46C26C4}" type="presOf" srcId="{0AFB0AF4-1C04-0C4F-AB64-A7D080ADC715}" destId="{626A5D82-5C02-1244-B60C-7A3A341397C0}" srcOrd="0" destOrd="2" presId="urn:microsoft.com/office/officeart/2005/8/layout/bList2#2"/>
    <dgm:cxn modelId="{17C3ED70-B260-0A49-8810-9404A3549C47}" type="presOf" srcId="{C4443384-5F0B-A046-90BF-529CD7C78CA7}" destId="{C6DD3C44-925E-2840-BD46-BA238DCD8925}" srcOrd="0" destOrd="0" presId="urn:microsoft.com/office/officeart/2005/8/layout/bList2#2"/>
    <dgm:cxn modelId="{2D9F687A-B840-EF42-9C5C-0C97D53EC85D}" type="presOf" srcId="{D81A2A0E-FB90-184B-B811-268C87437FE2}" destId="{626A5D82-5C02-1244-B60C-7A3A341397C0}" srcOrd="0" destOrd="4" presId="urn:microsoft.com/office/officeart/2005/8/layout/bList2#2"/>
    <dgm:cxn modelId="{8FD13873-921B-1443-857B-66378217D437}" srcId="{1F65F41E-3B06-9444-9E91-A33F9A8746DB}" destId="{762ACBBA-DB78-9547-A4EC-9DA6F7E68CD4}" srcOrd="0" destOrd="0" parTransId="{17155C42-80B6-8146-8C2E-3A604C3B0537}" sibTransId="{4225AE87-66B2-6441-8089-B980CCDA249D}"/>
    <dgm:cxn modelId="{25EFC71B-B77B-A741-BA34-A15747AD7F4B}" type="presOf" srcId="{14C96D67-73A4-5F46-8721-5669DE7680B0}" destId="{EC5D3440-4975-E748-B0AC-F7500F72A774}" srcOrd="1" destOrd="0" presId="urn:microsoft.com/office/officeart/2005/8/layout/bList2#2"/>
    <dgm:cxn modelId="{71DECBB9-98A2-6C4A-AFE2-6D5AD226F60A}" srcId="{CFC35EED-1A2A-8C48-AF55-2693C8D950D3}" destId="{14C96D67-73A4-5F46-8721-5669DE7680B0}" srcOrd="0" destOrd="0" parTransId="{82BD56ED-7FF5-C94E-92CC-500BB45D6E4F}" sibTransId="{8C5C4E61-4297-C749-A11C-938E0E7C763D}"/>
    <dgm:cxn modelId="{59B90E5A-6360-5742-9088-3C193C90DF47}" type="presOf" srcId="{1F65F41E-3B06-9444-9E91-A33F9A8746DB}" destId="{C4B721DB-105E-0B41-B679-13B37921CCDE}" srcOrd="1" destOrd="0" presId="urn:microsoft.com/office/officeart/2005/8/layout/bList2#2"/>
    <dgm:cxn modelId="{B6ED47B8-D4C7-0A48-9F85-8DCC26560DBF}" type="presOf" srcId="{66DBA74C-E265-BF48-9597-140444A4252F}" destId="{C6DD3C44-925E-2840-BD46-BA238DCD8925}" srcOrd="0" destOrd="2" presId="urn:microsoft.com/office/officeart/2005/8/layout/bList2#2"/>
    <dgm:cxn modelId="{F1524A0F-5AD4-F24B-B844-DE4702552241}" srcId="{CFC35EED-1A2A-8C48-AF55-2693C8D950D3}" destId="{1F65F41E-3B06-9444-9E91-A33F9A8746DB}" srcOrd="2" destOrd="0" parTransId="{60F38E89-1A38-4945-93F1-AFEB08E3E061}" sibTransId="{778A5DAF-4F05-4F4D-90EF-B662353862B9}"/>
    <dgm:cxn modelId="{F8F65EB0-7217-974E-B3B2-C0F7FC16D1BE}" srcId="{1F65F41E-3B06-9444-9E91-A33F9A8746DB}" destId="{0AFB0AF4-1C04-0C4F-AB64-A7D080ADC715}" srcOrd="2" destOrd="0" parTransId="{719DC162-6F81-0E41-BCDD-DA338317ACC4}" sibTransId="{81EFB736-B34E-4549-AA32-6175F34600F9}"/>
    <dgm:cxn modelId="{AD17DDE9-C9AE-DC49-8510-7442884CD38F}" type="presOf" srcId="{8540F88A-DC4B-472A-BF91-967B8364F4EE}" destId="{C6DD3C44-925E-2840-BD46-BA238DCD8925}" srcOrd="0" destOrd="3" presId="urn:microsoft.com/office/officeart/2005/8/layout/bList2#2"/>
    <dgm:cxn modelId="{FD66B91D-7F77-5849-B070-BF5129B5BDE6}" type="presOf" srcId="{26A547FC-EC3F-B04B-9337-C3078D72B46A}" destId="{1853B53A-2C74-154B-A42B-1C87E5299C97}" srcOrd="0" destOrd="1" presId="urn:microsoft.com/office/officeart/2005/8/layout/bList2#2"/>
    <dgm:cxn modelId="{831CEF6A-F0B2-C940-B116-5A831AD8BAAD}" srcId="{14C96D67-73A4-5F46-8721-5669DE7680B0}" destId="{26A547FC-EC3F-B04B-9337-C3078D72B46A}" srcOrd="1" destOrd="0" parTransId="{022C7295-3924-624C-9EEA-0E82F80B61BF}" sibTransId="{2F5D0599-87A4-6F46-95CF-D7FF00C6FF91}"/>
    <dgm:cxn modelId="{2B3C26C5-141A-5D4D-9668-2E3084EC262B}" type="presOf" srcId="{762ACBBA-DB78-9547-A4EC-9DA6F7E68CD4}" destId="{626A5D82-5C02-1244-B60C-7A3A341397C0}" srcOrd="0" destOrd="0" presId="urn:microsoft.com/office/officeart/2005/8/layout/bList2#2"/>
    <dgm:cxn modelId="{E9D61FA3-917D-F54A-8F2A-1FAB53807523}" srcId="{1F65F41E-3B06-9444-9E91-A33F9A8746DB}" destId="{ED25960C-934E-C844-90B0-0E6960F6D69F}" srcOrd="3" destOrd="0" parTransId="{1D5B6269-535D-7745-BB87-809ED70FD013}" sibTransId="{3A5A4822-90D5-2F40-8508-F647B8C2605E}"/>
    <dgm:cxn modelId="{A8DA5B86-910C-C14C-9054-2E0FC624AFF9}" type="presOf" srcId="{CFC35EED-1A2A-8C48-AF55-2693C8D950D3}" destId="{646C498F-39D8-1E4D-AC10-3FB3FFDBB02A}" srcOrd="0" destOrd="0" presId="urn:microsoft.com/office/officeart/2005/8/layout/bList2#2"/>
    <dgm:cxn modelId="{A0833F94-A072-8F46-9741-6335201B65BA}" type="presOf" srcId="{ED25960C-934E-C844-90B0-0E6960F6D69F}" destId="{626A5D82-5C02-1244-B60C-7A3A341397C0}" srcOrd="0" destOrd="3" presId="urn:microsoft.com/office/officeart/2005/8/layout/bList2#2"/>
    <dgm:cxn modelId="{A882FCDF-79E6-0E47-BA34-0047DC85E750}" srcId="{38725AF2-03BD-8144-8A9B-4C98D42293B0}" destId="{14B4EBFB-F433-B440-B3DB-D2AC24E6F375}" srcOrd="1" destOrd="0" parTransId="{18ECB04E-65EB-E947-82D2-C44B716C0150}" sibTransId="{532E0536-DB22-634E-A128-3500E39BBB61}"/>
    <dgm:cxn modelId="{79633A61-1998-664B-A5CC-E4F76CB2B396}" srcId="{38725AF2-03BD-8144-8A9B-4C98D42293B0}" destId="{66DBA74C-E265-BF48-9597-140444A4252F}" srcOrd="2" destOrd="0" parTransId="{9D394551-DF58-494E-9ED6-79511330160D}" sibTransId="{BCF478F4-8EAF-954A-855D-C1D46B500F19}"/>
    <dgm:cxn modelId="{E09871BF-0C34-45AB-AF3B-1135817EA32D}" srcId="{38725AF2-03BD-8144-8A9B-4C98D42293B0}" destId="{8540F88A-DC4B-472A-BF91-967B8364F4EE}" srcOrd="3" destOrd="0" parTransId="{98B86103-E7F4-4A47-A6D2-F4F23EA80E89}" sibTransId="{00E5FB90-2DAA-4919-872A-07F4065D970C}"/>
    <dgm:cxn modelId="{453AE1F6-02CA-1B4E-900E-D98E9C7F6B9E}" srcId="{14C96D67-73A4-5F46-8721-5669DE7680B0}" destId="{4F147ADE-AE55-5A4B-82CC-8286DF777C1B}" srcOrd="0" destOrd="0" parTransId="{1C538A73-8F19-2E47-B936-ED64593FD9D4}" sibTransId="{529E00D9-7732-234A-AC7B-65FCA47E6512}"/>
    <dgm:cxn modelId="{4867D1CB-664C-4B49-96E6-1490D655D1BC}" srcId="{1F65F41E-3B06-9444-9E91-A33F9A8746DB}" destId="{D81A2A0E-FB90-184B-B811-268C87437FE2}" srcOrd="4" destOrd="0" parTransId="{2E9ED440-F9C6-F945-A28E-7AFCD5A3704C}" sibTransId="{DA81A09D-3E91-8C49-991F-568E3611C420}"/>
    <dgm:cxn modelId="{63D22711-FF7E-8543-A84B-47EC54CC1D42}" type="presOf" srcId="{38725AF2-03BD-8144-8A9B-4C98D42293B0}" destId="{7AB84BC2-645F-6A48-9CD5-7A43FAB53102}" srcOrd="1" destOrd="0" presId="urn:microsoft.com/office/officeart/2005/8/layout/bList2#2"/>
    <dgm:cxn modelId="{F1262228-EB90-2A4E-A1DA-8DA9B4EF7C57}" type="presOf" srcId="{8C5C4E61-4297-C749-A11C-938E0E7C763D}" destId="{D853AC2D-5B9A-5245-A916-E0D318DF0B9A}" srcOrd="0" destOrd="0" presId="urn:microsoft.com/office/officeart/2005/8/layout/bList2#2"/>
    <dgm:cxn modelId="{73BB477F-269D-6145-80C2-B5489320501B}" srcId="{1F65F41E-3B06-9444-9E91-A33F9A8746DB}" destId="{9696C205-7129-CF4A-AEFE-741C4B9990DB}" srcOrd="1" destOrd="0" parTransId="{B024C645-0B23-6C47-BC59-7B7928A6B37C}" sibTransId="{05C1223E-AB7C-CD4A-824C-014F311D77B8}"/>
    <dgm:cxn modelId="{7091BFEF-2F3E-BF43-8411-854710E90157}" type="presOf" srcId="{4F147ADE-AE55-5A4B-82CC-8286DF777C1B}" destId="{1853B53A-2C74-154B-A42B-1C87E5299C97}" srcOrd="0" destOrd="0" presId="urn:microsoft.com/office/officeart/2005/8/layout/bList2#2"/>
    <dgm:cxn modelId="{AE432DAD-D8F1-BD43-BB37-6F03B524E4BF}" srcId="{38725AF2-03BD-8144-8A9B-4C98D42293B0}" destId="{C4443384-5F0B-A046-90BF-529CD7C78CA7}" srcOrd="0" destOrd="0" parTransId="{5DB57CB8-FD71-5846-8A1A-C9D287BCB344}" sibTransId="{61412CDC-849D-9341-9C7C-B32559BF12C8}"/>
    <dgm:cxn modelId="{67C99963-EA68-7C44-B558-E3B96E19E419}" type="presOf" srcId="{14B4EBFB-F433-B440-B3DB-D2AC24E6F375}" destId="{C6DD3C44-925E-2840-BD46-BA238DCD8925}" srcOrd="0" destOrd="1" presId="urn:microsoft.com/office/officeart/2005/8/layout/bList2#2"/>
    <dgm:cxn modelId="{DABEFBB9-EFB9-BB40-B8A1-EEBA0C6FDD4A}" type="presOf" srcId="{9696C205-7129-CF4A-AEFE-741C4B9990DB}" destId="{626A5D82-5C02-1244-B60C-7A3A341397C0}" srcOrd="0" destOrd="1" presId="urn:microsoft.com/office/officeart/2005/8/layout/bList2#2"/>
    <dgm:cxn modelId="{283E6060-9BA5-8C4E-89DF-4C6969D955CF}" type="presOf" srcId="{38725AF2-03BD-8144-8A9B-4C98D42293B0}" destId="{8FE55FCC-E24E-0A41-AA75-F225326CDE5D}" srcOrd="0" destOrd="0" presId="urn:microsoft.com/office/officeart/2005/8/layout/bList2#2"/>
    <dgm:cxn modelId="{CE54991E-AEA9-3B45-9E55-9FF68AA5AC02}" type="presOf" srcId="{14C96D67-73A4-5F46-8721-5669DE7680B0}" destId="{29EF0314-779A-AA46-B861-434EE6371A49}" srcOrd="0" destOrd="0" presId="urn:microsoft.com/office/officeart/2005/8/layout/bList2#2"/>
    <dgm:cxn modelId="{8EE2A2A2-ED32-3746-B14A-C5C3EB0F1D98}" srcId="{CFC35EED-1A2A-8C48-AF55-2693C8D950D3}" destId="{38725AF2-03BD-8144-8A9B-4C98D42293B0}" srcOrd="1" destOrd="0" parTransId="{E6C33757-1265-5841-A76D-5ACBA87B2604}" sibTransId="{650A5884-C2F3-9944-8642-5321B5254A03}"/>
    <dgm:cxn modelId="{C6E53670-B399-CE4C-A6CB-0CAD0C7FD156}" type="presParOf" srcId="{646C498F-39D8-1E4D-AC10-3FB3FFDBB02A}" destId="{184B59DF-07E0-2441-91A9-3C23C0022643}" srcOrd="0" destOrd="0" presId="urn:microsoft.com/office/officeart/2005/8/layout/bList2#2"/>
    <dgm:cxn modelId="{15E87E28-4B70-BC4D-BDD8-0DE41E6E8B9F}" type="presParOf" srcId="{184B59DF-07E0-2441-91A9-3C23C0022643}" destId="{1853B53A-2C74-154B-A42B-1C87E5299C97}" srcOrd="0" destOrd="0" presId="urn:microsoft.com/office/officeart/2005/8/layout/bList2#2"/>
    <dgm:cxn modelId="{3FBC6C16-87CC-B84C-86F3-442F4F3F448B}" type="presParOf" srcId="{184B59DF-07E0-2441-91A9-3C23C0022643}" destId="{29EF0314-779A-AA46-B861-434EE6371A49}" srcOrd="1" destOrd="0" presId="urn:microsoft.com/office/officeart/2005/8/layout/bList2#2"/>
    <dgm:cxn modelId="{C3EFE224-9DBD-5D42-8748-BBBC757A17A3}" type="presParOf" srcId="{184B59DF-07E0-2441-91A9-3C23C0022643}" destId="{EC5D3440-4975-E748-B0AC-F7500F72A774}" srcOrd="2" destOrd="0" presId="urn:microsoft.com/office/officeart/2005/8/layout/bList2#2"/>
    <dgm:cxn modelId="{DAEDAF66-9DF3-EF48-B682-F143678DBE7E}" type="presParOf" srcId="{184B59DF-07E0-2441-91A9-3C23C0022643}" destId="{E20804AC-BAE5-004D-8C12-93D2C6EEEA5A}" srcOrd="3" destOrd="0" presId="urn:microsoft.com/office/officeart/2005/8/layout/bList2#2"/>
    <dgm:cxn modelId="{989E08BE-3988-8B4C-8773-B253C6512A9B}" type="presParOf" srcId="{646C498F-39D8-1E4D-AC10-3FB3FFDBB02A}" destId="{D853AC2D-5B9A-5245-A916-E0D318DF0B9A}" srcOrd="1" destOrd="0" presId="urn:microsoft.com/office/officeart/2005/8/layout/bList2#2"/>
    <dgm:cxn modelId="{8C724D5E-15E4-924D-AD69-69EA9C5368A1}" type="presParOf" srcId="{646C498F-39D8-1E4D-AC10-3FB3FFDBB02A}" destId="{1765715E-23CB-9D44-BF4C-2B219F5ED932}" srcOrd="2" destOrd="0" presId="urn:microsoft.com/office/officeart/2005/8/layout/bList2#2"/>
    <dgm:cxn modelId="{5F3C415A-80A5-154B-B13C-4B96EF875B9E}" type="presParOf" srcId="{1765715E-23CB-9D44-BF4C-2B219F5ED932}" destId="{C6DD3C44-925E-2840-BD46-BA238DCD8925}" srcOrd="0" destOrd="0" presId="urn:microsoft.com/office/officeart/2005/8/layout/bList2#2"/>
    <dgm:cxn modelId="{BB6CCD2E-8999-294D-A6D8-0F98F8482753}" type="presParOf" srcId="{1765715E-23CB-9D44-BF4C-2B219F5ED932}" destId="{8FE55FCC-E24E-0A41-AA75-F225326CDE5D}" srcOrd="1" destOrd="0" presId="urn:microsoft.com/office/officeart/2005/8/layout/bList2#2"/>
    <dgm:cxn modelId="{0FEF233A-C163-EE4F-B285-B2A05A45DA4D}" type="presParOf" srcId="{1765715E-23CB-9D44-BF4C-2B219F5ED932}" destId="{7AB84BC2-645F-6A48-9CD5-7A43FAB53102}" srcOrd="2" destOrd="0" presId="urn:microsoft.com/office/officeart/2005/8/layout/bList2#2"/>
    <dgm:cxn modelId="{628F9A75-C0CC-3F45-8282-597140E08E9A}" type="presParOf" srcId="{1765715E-23CB-9D44-BF4C-2B219F5ED932}" destId="{808F046E-822B-3F4A-9394-D64A2C36AF74}" srcOrd="3" destOrd="0" presId="urn:microsoft.com/office/officeart/2005/8/layout/bList2#2"/>
    <dgm:cxn modelId="{5575AF3C-E282-4945-B71D-C6035C55EA36}" type="presParOf" srcId="{646C498F-39D8-1E4D-AC10-3FB3FFDBB02A}" destId="{8FFB38FB-60D3-D743-A6C5-EC88860D228E}" srcOrd="3" destOrd="0" presId="urn:microsoft.com/office/officeart/2005/8/layout/bList2#2"/>
    <dgm:cxn modelId="{A75ADA92-1207-734E-9FC7-D2BCC3D1F567}" type="presParOf" srcId="{646C498F-39D8-1E4D-AC10-3FB3FFDBB02A}" destId="{25D608D6-F682-8942-87DA-74085A0F9DEB}" srcOrd="4" destOrd="0" presId="urn:microsoft.com/office/officeart/2005/8/layout/bList2#2"/>
    <dgm:cxn modelId="{9D06FE8E-0F8D-1846-B359-E94DB2BE29B3}" type="presParOf" srcId="{25D608D6-F682-8942-87DA-74085A0F9DEB}" destId="{626A5D82-5C02-1244-B60C-7A3A341397C0}" srcOrd="0" destOrd="0" presId="urn:microsoft.com/office/officeart/2005/8/layout/bList2#2"/>
    <dgm:cxn modelId="{586CB2FE-4735-A944-A5C5-AADD4C2F9B0E}" type="presParOf" srcId="{25D608D6-F682-8942-87DA-74085A0F9DEB}" destId="{F0937A6E-2ABD-A64F-A4A9-3B5B7082599E}" srcOrd="1" destOrd="0" presId="urn:microsoft.com/office/officeart/2005/8/layout/bList2#2"/>
    <dgm:cxn modelId="{26B5BF35-3DB4-F64B-A9DD-E88A1DEF89C6}" type="presParOf" srcId="{25D608D6-F682-8942-87DA-74085A0F9DEB}" destId="{C4B721DB-105E-0B41-B679-13B37921CCDE}" srcOrd="2" destOrd="0" presId="urn:microsoft.com/office/officeart/2005/8/layout/bList2#2"/>
    <dgm:cxn modelId="{2ECA5F6C-D422-C747-9A3C-9D7C682E4274}" type="presParOf" srcId="{25D608D6-F682-8942-87DA-74085A0F9DEB}" destId="{A8597B96-12D7-024D-B9F7-E7B684205EC0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C667D-A21D-43E2-8B03-F7D3E662037B}" type="doc">
      <dgm:prSet loTypeId="urn:microsoft.com/office/officeart/2008/layout/AccentedPicture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D35622D-A08C-41D3-86FF-00E90A958661}">
      <dgm:prSet phldrT="[Texto]" custT="1"/>
      <dgm:spPr/>
      <dgm:t>
        <a:bodyPr/>
        <a:lstStyle/>
        <a:p>
          <a:pPr algn="l"/>
          <a:r>
            <a:rPr lang="en-U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To identify challenges for sustainable management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902733C4-DFB7-466C-AFB1-34062A5DAA13}" type="parTrans" cxnId="{DDC11A9F-8936-42B6-AE45-7CD9A52B72D5}">
      <dgm:prSet/>
      <dgm:spPr/>
      <dgm:t>
        <a:bodyPr/>
        <a:lstStyle/>
        <a:p>
          <a:endParaRPr lang="es-ES"/>
        </a:p>
      </dgm:t>
    </dgm:pt>
    <dgm:pt modelId="{6694A492-4522-4D63-AF9A-F3A800570E27}" type="sibTrans" cxnId="{DDC11A9F-8936-42B6-AE45-7CD9A52B72D5}">
      <dgm:prSet/>
      <dgm:spPr/>
      <dgm:t>
        <a:bodyPr/>
        <a:lstStyle/>
        <a:p>
          <a:endParaRPr lang="es-ES"/>
        </a:p>
      </dgm:t>
    </dgm:pt>
    <dgm:pt modelId="{F7D53525-A545-41DE-AC1A-9130E10EDD3C}">
      <dgm:prSet phldrT="[Texto]" custT="1"/>
      <dgm:spPr/>
      <dgm:t>
        <a:bodyPr/>
        <a:lstStyle/>
        <a:p>
          <a:pPr algn="l"/>
          <a:r>
            <a:rPr lang="en-US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  <a:sym typeface="Calibri" panose="020F0502020204030204" pitchFamily="34" charset="0"/>
            </a:rPr>
            <a:t>To outline a joint roadmap for future implementation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  <a:sym typeface="Calibri" panose="020F0502020204030204" pitchFamily="34" charset="0"/>
          </a:endParaRPr>
        </a:p>
      </dgm:t>
    </dgm:pt>
    <dgm:pt modelId="{EA6BBBE9-3062-4373-A8CD-6B12EF7CB370}" type="sibTrans" cxnId="{6E93A975-CA9E-447A-8B5B-E7E53855963C}">
      <dgm:prSet/>
      <dgm:spPr/>
      <dgm:t>
        <a:bodyPr/>
        <a:lstStyle/>
        <a:p>
          <a:endParaRPr lang="es-ES"/>
        </a:p>
      </dgm:t>
    </dgm:pt>
    <dgm:pt modelId="{5B59ABAB-DBCE-48D7-8EA3-4DED42748593}" type="parTrans" cxnId="{6E93A975-CA9E-447A-8B5B-E7E53855963C}">
      <dgm:prSet/>
      <dgm:spPr/>
      <dgm:t>
        <a:bodyPr/>
        <a:lstStyle/>
        <a:p>
          <a:endParaRPr lang="es-ES"/>
        </a:p>
      </dgm:t>
    </dgm:pt>
    <dgm:pt modelId="{2642DAD2-C60A-4F37-AB99-559E3BE7BEAE}">
      <dgm:prSet phldrT="[Texto]" custT="1"/>
      <dgm:spPr/>
      <dgm:t>
        <a:bodyPr/>
        <a:lstStyle/>
        <a:p>
          <a:pPr algn="l"/>
          <a:r>
            <a:rPr lang="en-GB" sz="2400" kern="1200" noProof="0" dirty="0" smtClean="0">
              <a:solidFill>
                <a:srgbClr val="538CD5"/>
              </a:solidFill>
              <a:latin typeface="Calibri" panose="020F0502020204030204" pitchFamily="34" charset="0"/>
              <a:ea typeface="SimSun" panose="02010600030101010101" pitchFamily="2" charset="-122"/>
              <a:cs typeface="+mn-cs"/>
            </a:rPr>
            <a:t>To provide an overview of WEEE management in Latin America</a:t>
          </a:r>
          <a:endParaRPr lang="en-US" sz="2400" kern="1200" noProof="0" dirty="0">
            <a:solidFill>
              <a:srgbClr val="538CD5"/>
            </a:solidFill>
            <a:latin typeface="Calibri" panose="020F0502020204030204" pitchFamily="34" charset="0"/>
            <a:ea typeface="SimSun" panose="02010600030101010101" pitchFamily="2" charset="-122"/>
            <a:cs typeface="+mn-cs"/>
          </a:endParaRPr>
        </a:p>
      </dgm:t>
    </dgm:pt>
    <dgm:pt modelId="{D45B854B-AB63-4EE7-888F-5C25D8B26B72}" type="sibTrans" cxnId="{94151759-6723-4537-A31B-2E3C86174C84}">
      <dgm:prSet/>
      <dgm:spPr/>
      <dgm:t>
        <a:bodyPr/>
        <a:lstStyle/>
        <a:p>
          <a:endParaRPr lang="es-ES"/>
        </a:p>
      </dgm:t>
    </dgm:pt>
    <dgm:pt modelId="{58902DA1-BEB4-4124-B5C4-D65D5B91DE7A}" type="parTrans" cxnId="{94151759-6723-4537-A31B-2E3C86174C84}">
      <dgm:prSet/>
      <dgm:spPr/>
      <dgm:t>
        <a:bodyPr/>
        <a:lstStyle/>
        <a:p>
          <a:endParaRPr lang="es-ES"/>
        </a:p>
      </dgm:t>
    </dgm:pt>
    <dgm:pt modelId="{64F80A21-42EA-41DD-90DB-3E1520039EC7}">
      <dgm:prSet custT="1"/>
      <dgm:spPr>
        <a:gradFill rotWithShape="0">
          <a:gsLst>
            <a:gs pos="0">
              <a:scrgbClr r="0" g="0" b="0"/>
            </a:gs>
            <a:gs pos="0">
              <a:scrgbClr r="0" g="0" b="0"/>
            </a:gs>
          </a:gsLst>
          <a:lin ang="5400000" scaled="0"/>
        </a:gradFill>
      </dgm:spPr>
      <dgm:t>
        <a:bodyPr/>
        <a:lstStyle/>
        <a:p>
          <a:pPr algn="ctr"/>
          <a:r>
            <a:rPr lang="es-ES" sz="2000" b="1" dirty="0" smtClean="0">
              <a:solidFill>
                <a:schemeClr val="tx1"/>
              </a:solidFill>
            </a:rPr>
            <a:t>WEEE</a:t>
          </a:r>
          <a:br>
            <a:rPr lang="es-ES" sz="2000" b="1" dirty="0" smtClean="0">
              <a:solidFill>
                <a:schemeClr val="tx1"/>
              </a:solidFill>
            </a:rPr>
          </a:br>
          <a:r>
            <a:rPr lang="es-ES" sz="2000" b="1" dirty="0" smtClean="0">
              <a:solidFill>
                <a:schemeClr val="tx1"/>
              </a:solidFill>
            </a:rPr>
            <a:t>  MANAGEMENT</a:t>
          </a:r>
          <a:r>
            <a:rPr lang="es-ES" sz="2000" b="1" baseline="0" dirty="0" smtClean="0">
              <a:solidFill>
                <a:schemeClr val="tx1"/>
              </a:solidFill>
            </a:rPr>
            <a:t> </a:t>
          </a:r>
          <a:r>
            <a:rPr lang="es-ES" sz="2000" b="1" dirty="0" smtClean="0">
              <a:solidFill>
                <a:schemeClr val="tx1"/>
              </a:solidFill>
            </a:rPr>
            <a:t>IN LATIN AMERICA</a:t>
          </a:r>
          <a:endParaRPr lang="es-ES" sz="2000" b="1" dirty="0">
            <a:solidFill>
              <a:schemeClr val="tx1"/>
            </a:solidFill>
          </a:endParaRPr>
        </a:p>
      </dgm:t>
    </dgm:pt>
    <dgm:pt modelId="{DD6F38A4-6BA9-4EA2-8131-50E66E82B883}" type="sibTrans" cxnId="{41EF406C-1ACE-4BF0-ADCE-24EAF2FAFE19}">
      <dgm:prSet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659F922-256B-4C26-AD92-C72A6DA6D72A}" type="parTrans" cxnId="{41EF406C-1ACE-4BF0-ADCE-24EAF2FAFE19}">
      <dgm:prSet/>
      <dgm:spPr/>
      <dgm:t>
        <a:bodyPr/>
        <a:lstStyle/>
        <a:p>
          <a:endParaRPr lang="es-ES"/>
        </a:p>
      </dgm:t>
    </dgm:pt>
    <dgm:pt modelId="{207FA45C-C260-4405-BBC4-1D3E3AC300DA}" type="pres">
      <dgm:prSet presAssocID="{2BFC667D-A21D-43E2-8B03-F7D3E662037B}" presName="Name0" presStyleCnt="0">
        <dgm:presLayoutVars>
          <dgm:dir/>
        </dgm:presLayoutVars>
      </dgm:prSet>
      <dgm:spPr/>
      <dgm:t>
        <a:bodyPr/>
        <a:lstStyle/>
        <a:p>
          <a:endParaRPr lang="es-ES"/>
        </a:p>
      </dgm:t>
    </dgm:pt>
    <dgm:pt modelId="{865F3C46-3FC3-43ED-A0B2-901E7780BE44}" type="pres">
      <dgm:prSet presAssocID="{DD6F38A4-6BA9-4EA2-8131-50E66E82B883}" presName="picture_1" presStyleLbl="bgImgPlace1" presStyleIdx="0" presStyleCnt="1" custScaleX="74135" custScaleY="75026" custLinFactNeighborX="-24482" custLinFactNeighborY="-9654"/>
      <dgm:spPr/>
      <dgm:t>
        <a:bodyPr/>
        <a:lstStyle/>
        <a:p>
          <a:endParaRPr lang="es-ES"/>
        </a:p>
      </dgm:t>
    </dgm:pt>
    <dgm:pt modelId="{679D1765-7BB8-48E9-A69A-6A4966F41D4B}" type="pres">
      <dgm:prSet presAssocID="{64F80A21-42EA-41DD-90DB-3E1520039EC7}" presName="text_1" presStyleLbl="node1" presStyleIdx="0" presStyleCnt="0" custScaleX="121386" custScaleY="43809" custLinFactY="26771" custLinFactNeighborX="-39228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31903-FE62-4347-B180-614E6AB324B1}" type="pres">
      <dgm:prSet presAssocID="{2BFC667D-A21D-43E2-8B03-F7D3E662037B}" presName="linV" presStyleCnt="0"/>
      <dgm:spPr/>
    </dgm:pt>
    <dgm:pt modelId="{E839D741-F720-40AA-AD7F-2DC5D18A890B}" type="pres">
      <dgm:prSet presAssocID="{2642DAD2-C60A-4F37-AB99-559E3BE7BEAE}" presName="pair" presStyleCnt="0"/>
      <dgm:spPr/>
    </dgm:pt>
    <dgm:pt modelId="{CC44F60C-48C5-40FA-8AE9-EEA2C6CF3814}" type="pres">
      <dgm:prSet presAssocID="{2642DAD2-C60A-4F37-AB99-559E3BE7BEAE}" presName="spaceH" presStyleLbl="node1" presStyleIdx="0" presStyleCnt="0"/>
      <dgm:spPr/>
    </dgm:pt>
    <dgm:pt modelId="{9B0935EE-87B4-40E0-9EBF-0DB39464858B}" type="pres">
      <dgm:prSet presAssocID="{2642DAD2-C60A-4F37-AB99-559E3BE7BEAE}" presName="desPictures" presStyleLbl="alignImgPlace1" presStyleIdx="0" presStyleCnt="3" custLinFactNeighborX="146" custLinFactNeighborY="-3177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22F67A7D-79D0-4444-A65B-47357F8F8786}" type="pres">
      <dgm:prSet presAssocID="{2642DAD2-C60A-4F37-AB99-559E3BE7BEAE}" presName="desTextWrapper" presStyleCnt="0"/>
      <dgm:spPr/>
    </dgm:pt>
    <dgm:pt modelId="{8A950EF3-32C8-4C95-ADD2-1753E120C69B}" type="pres">
      <dgm:prSet presAssocID="{2642DAD2-C60A-4F37-AB99-559E3BE7BEAE}" presName="desText" presStyleLbl="revTx" presStyleIdx="0" presStyleCnt="3" custLinFactNeighborX="8774" custLinFactNeighborY="-317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93A07F-88CE-479B-B562-50450D2804B9}" type="pres">
      <dgm:prSet presAssocID="{D45B854B-AB63-4EE7-888F-5C25D8B26B72}" presName="spaceV" presStyleCnt="0"/>
      <dgm:spPr/>
    </dgm:pt>
    <dgm:pt modelId="{5E898C99-2228-4A92-A00B-0316547C7EB3}" type="pres">
      <dgm:prSet presAssocID="{FD35622D-A08C-41D3-86FF-00E90A958661}" presName="pair" presStyleCnt="0"/>
      <dgm:spPr/>
    </dgm:pt>
    <dgm:pt modelId="{E07E4275-8B00-492C-8B77-028304249082}" type="pres">
      <dgm:prSet presAssocID="{FD35622D-A08C-41D3-86FF-00E90A958661}" presName="spaceH" presStyleLbl="node1" presStyleIdx="0" presStyleCnt="0"/>
      <dgm:spPr/>
    </dgm:pt>
    <dgm:pt modelId="{76D624FE-62C7-4AC4-BC71-F67550F1590D}" type="pres">
      <dgm:prSet presAssocID="{FD35622D-A08C-41D3-86FF-00E90A958661}" presName="desPictures" presStyleLbl="alignImgPlace1" presStyleIdx="1" presStyleCnt="3" custLinFactNeighborX="-2585" custLinFactNeighborY="-819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89A174D5-FF0D-46CB-826D-DF660C53BE79}" type="pres">
      <dgm:prSet presAssocID="{FD35622D-A08C-41D3-86FF-00E90A958661}" presName="desTextWrapper" presStyleCnt="0"/>
      <dgm:spPr/>
    </dgm:pt>
    <dgm:pt modelId="{641F0E33-26CA-4924-BB15-DF42F3278D54}" type="pres">
      <dgm:prSet presAssocID="{FD35622D-A08C-41D3-86FF-00E90A958661}" presName="desText" presStyleLbl="revTx" presStyleIdx="1" presStyleCnt="3" custLinFactNeighborX="8734" custLinFactNeighborY="-819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08000-6D77-4871-8E82-6F848BC9C9BD}" type="pres">
      <dgm:prSet presAssocID="{6694A492-4522-4D63-AF9A-F3A800570E27}" presName="spaceV" presStyleCnt="0"/>
      <dgm:spPr/>
    </dgm:pt>
    <dgm:pt modelId="{59F75334-A04F-44A9-BCE0-8C043B09C6CE}" type="pres">
      <dgm:prSet presAssocID="{F7D53525-A545-41DE-AC1A-9130E10EDD3C}" presName="pair" presStyleCnt="0"/>
      <dgm:spPr/>
    </dgm:pt>
    <dgm:pt modelId="{D6EAB826-2896-499A-A2D7-0CC9C0D46923}" type="pres">
      <dgm:prSet presAssocID="{F7D53525-A545-41DE-AC1A-9130E10EDD3C}" presName="spaceH" presStyleLbl="node1" presStyleIdx="0" presStyleCnt="0"/>
      <dgm:spPr/>
    </dgm:pt>
    <dgm:pt modelId="{2ABCD267-2270-4771-A8B2-3AD27D94FAF7}" type="pres">
      <dgm:prSet presAssocID="{F7D53525-A545-41DE-AC1A-9130E10EDD3C}" presName="desPictures" presStyleLbl="alignImgPlace1" presStyleIdx="2" presStyleCnt="3" custLinFactNeighborX="146" custLinFactNeighborY="20362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7A6CDCC-04E4-4EBD-85B0-CADBF1309F8E}" type="pres">
      <dgm:prSet presAssocID="{F7D53525-A545-41DE-AC1A-9130E10EDD3C}" presName="desTextWrapper" presStyleCnt="0"/>
      <dgm:spPr/>
    </dgm:pt>
    <dgm:pt modelId="{A3D92921-7E0E-46D7-B45C-D557488775BA}" type="pres">
      <dgm:prSet presAssocID="{F7D53525-A545-41DE-AC1A-9130E10EDD3C}" presName="desText" presStyleLbl="revTx" presStyleIdx="2" presStyleCnt="3" custLinFactNeighborX="10854" custLinFactNeighborY="7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52F39D-3F73-460B-8AA1-DDACFD843910}" type="pres">
      <dgm:prSet presAssocID="{2BFC667D-A21D-43E2-8B03-F7D3E662037B}" presName="maxNode" presStyleCnt="0"/>
      <dgm:spPr/>
    </dgm:pt>
    <dgm:pt modelId="{DACF553D-A3D8-4437-8727-09E8AEF423A3}" type="pres">
      <dgm:prSet presAssocID="{2BFC667D-A21D-43E2-8B03-F7D3E662037B}" presName="Name33" presStyleCnt="0"/>
      <dgm:spPr/>
    </dgm:pt>
  </dgm:ptLst>
  <dgm:cxnLst>
    <dgm:cxn modelId="{6E93A975-CA9E-447A-8B5B-E7E53855963C}" srcId="{2BFC667D-A21D-43E2-8B03-F7D3E662037B}" destId="{F7D53525-A545-41DE-AC1A-9130E10EDD3C}" srcOrd="3" destOrd="0" parTransId="{5B59ABAB-DBCE-48D7-8EA3-4DED42748593}" sibTransId="{EA6BBBE9-3062-4373-A8CD-6B12EF7CB370}"/>
    <dgm:cxn modelId="{DDC11A9F-8936-42B6-AE45-7CD9A52B72D5}" srcId="{2BFC667D-A21D-43E2-8B03-F7D3E662037B}" destId="{FD35622D-A08C-41D3-86FF-00E90A958661}" srcOrd="2" destOrd="0" parTransId="{902733C4-DFB7-466C-AFB1-34062A5DAA13}" sibTransId="{6694A492-4522-4D63-AF9A-F3A800570E27}"/>
    <dgm:cxn modelId="{15BDC072-E339-2041-9D5E-942572788E97}" type="presOf" srcId="{2642DAD2-C60A-4F37-AB99-559E3BE7BEAE}" destId="{8A950EF3-32C8-4C95-ADD2-1753E120C69B}" srcOrd="0" destOrd="0" presId="urn:microsoft.com/office/officeart/2008/layout/AccentedPicture"/>
    <dgm:cxn modelId="{94151759-6723-4537-A31B-2E3C86174C84}" srcId="{2BFC667D-A21D-43E2-8B03-F7D3E662037B}" destId="{2642DAD2-C60A-4F37-AB99-559E3BE7BEAE}" srcOrd="1" destOrd="0" parTransId="{58902DA1-BEB4-4124-B5C4-D65D5B91DE7A}" sibTransId="{D45B854B-AB63-4EE7-888F-5C25D8B26B72}"/>
    <dgm:cxn modelId="{E2899829-A366-AD45-8774-11FC924F9C95}" type="presOf" srcId="{DD6F38A4-6BA9-4EA2-8131-50E66E82B883}" destId="{865F3C46-3FC3-43ED-A0B2-901E7780BE44}" srcOrd="0" destOrd="0" presId="urn:microsoft.com/office/officeart/2008/layout/AccentedPicture"/>
    <dgm:cxn modelId="{41EF406C-1ACE-4BF0-ADCE-24EAF2FAFE19}" srcId="{2BFC667D-A21D-43E2-8B03-F7D3E662037B}" destId="{64F80A21-42EA-41DD-90DB-3E1520039EC7}" srcOrd="0" destOrd="0" parTransId="{8659F922-256B-4C26-AD92-C72A6DA6D72A}" sibTransId="{DD6F38A4-6BA9-4EA2-8131-50E66E82B883}"/>
    <dgm:cxn modelId="{D40A1E46-77DF-0B45-8587-B10EAF7D82AE}" type="presOf" srcId="{2BFC667D-A21D-43E2-8B03-F7D3E662037B}" destId="{207FA45C-C260-4405-BBC4-1D3E3AC300DA}" srcOrd="0" destOrd="0" presId="urn:microsoft.com/office/officeart/2008/layout/AccentedPicture"/>
    <dgm:cxn modelId="{15D88145-4F48-B64A-973F-CA99B9C28F91}" type="presOf" srcId="{FD35622D-A08C-41D3-86FF-00E90A958661}" destId="{641F0E33-26CA-4924-BB15-DF42F3278D54}" srcOrd="0" destOrd="0" presId="urn:microsoft.com/office/officeart/2008/layout/AccentedPicture"/>
    <dgm:cxn modelId="{3D2F0024-D9CB-504B-B71D-0F34217F0507}" type="presOf" srcId="{64F80A21-42EA-41DD-90DB-3E1520039EC7}" destId="{679D1765-7BB8-48E9-A69A-6A4966F41D4B}" srcOrd="0" destOrd="0" presId="urn:microsoft.com/office/officeart/2008/layout/AccentedPicture"/>
    <dgm:cxn modelId="{19CEBCDB-7A06-6445-8CFE-4A521A9AD6F8}" type="presOf" srcId="{F7D53525-A545-41DE-AC1A-9130E10EDD3C}" destId="{A3D92921-7E0E-46D7-B45C-D557488775BA}" srcOrd="0" destOrd="0" presId="urn:microsoft.com/office/officeart/2008/layout/AccentedPicture"/>
    <dgm:cxn modelId="{BF4B92F0-A602-374B-9430-7FA11FD8A18D}" type="presParOf" srcId="{207FA45C-C260-4405-BBC4-1D3E3AC300DA}" destId="{865F3C46-3FC3-43ED-A0B2-901E7780BE44}" srcOrd="0" destOrd="0" presId="urn:microsoft.com/office/officeart/2008/layout/AccentedPicture"/>
    <dgm:cxn modelId="{1F8393A7-C096-F94D-B08D-81936DE2B523}" type="presParOf" srcId="{207FA45C-C260-4405-BBC4-1D3E3AC300DA}" destId="{679D1765-7BB8-48E9-A69A-6A4966F41D4B}" srcOrd="1" destOrd="0" presId="urn:microsoft.com/office/officeart/2008/layout/AccentedPicture"/>
    <dgm:cxn modelId="{2702E948-9E6B-6742-9B07-474D83519E62}" type="presParOf" srcId="{207FA45C-C260-4405-BBC4-1D3E3AC300DA}" destId="{9BC31903-FE62-4347-B180-614E6AB324B1}" srcOrd="2" destOrd="0" presId="urn:microsoft.com/office/officeart/2008/layout/AccentedPicture"/>
    <dgm:cxn modelId="{F8CEF382-C5B9-5440-AD23-DF53D7C53FBF}" type="presParOf" srcId="{9BC31903-FE62-4347-B180-614E6AB324B1}" destId="{E839D741-F720-40AA-AD7F-2DC5D18A890B}" srcOrd="0" destOrd="0" presId="urn:microsoft.com/office/officeart/2008/layout/AccentedPicture"/>
    <dgm:cxn modelId="{09B4C7EE-4ADF-5045-A5DE-FFD05B1498A5}" type="presParOf" srcId="{E839D741-F720-40AA-AD7F-2DC5D18A890B}" destId="{CC44F60C-48C5-40FA-8AE9-EEA2C6CF3814}" srcOrd="0" destOrd="0" presId="urn:microsoft.com/office/officeart/2008/layout/AccentedPicture"/>
    <dgm:cxn modelId="{771299B2-1392-AA46-8E7A-21C3C67DEFB2}" type="presParOf" srcId="{E839D741-F720-40AA-AD7F-2DC5D18A890B}" destId="{9B0935EE-87B4-40E0-9EBF-0DB39464858B}" srcOrd="1" destOrd="0" presId="urn:microsoft.com/office/officeart/2008/layout/AccentedPicture"/>
    <dgm:cxn modelId="{BC64B207-A7D5-CB44-9D6A-908AB1661B00}" type="presParOf" srcId="{E839D741-F720-40AA-AD7F-2DC5D18A890B}" destId="{22F67A7D-79D0-4444-A65B-47357F8F8786}" srcOrd="2" destOrd="0" presId="urn:microsoft.com/office/officeart/2008/layout/AccentedPicture"/>
    <dgm:cxn modelId="{54F59F86-F3A7-5A45-8813-F7FD952B1AE0}" type="presParOf" srcId="{22F67A7D-79D0-4444-A65B-47357F8F8786}" destId="{8A950EF3-32C8-4C95-ADD2-1753E120C69B}" srcOrd="0" destOrd="0" presId="urn:microsoft.com/office/officeart/2008/layout/AccentedPicture"/>
    <dgm:cxn modelId="{DDB739EC-DEEF-C241-9BBE-525664D8762C}" type="presParOf" srcId="{9BC31903-FE62-4347-B180-614E6AB324B1}" destId="{BE93A07F-88CE-479B-B562-50450D2804B9}" srcOrd="1" destOrd="0" presId="urn:microsoft.com/office/officeart/2008/layout/AccentedPicture"/>
    <dgm:cxn modelId="{3FD4C177-9F1C-5D4E-A3D9-619DCF402E09}" type="presParOf" srcId="{9BC31903-FE62-4347-B180-614E6AB324B1}" destId="{5E898C99-2228-4A92-A00B-0316547C7EB3}" srcOrd="2" destOrd="0" presId="urn:microsoft.com/office/officeart/2008/layout/AccentedPicture"/>
    <dgm:cxn modelId="{F8BBF7D4-336D-F34B-BC1A-37D884BAF4A6}" type="presParOf" srcId="{5E898C99-2228-4A92-A00B-0316547C7EB3}" destId="{E07E4275-8B00-492C-8B77-028304249082}" srcOrd="0" destOrd="0" presId="urn:microsoft.com/office/officeart/2008/layout/AccentedPicture"/>
    <dgm:cxn modelId="{08E96083-F84B-CE49-9BB6-83C0271AB406}" type="presParOf" srcId="{5E898C99-2228-4A92-A00B-0316547C7EB3}" destId="{76D624FE-62C7-4AC4-BC71-F67550F1590D}" srcOrd="1" destOrd="0" presId="urn:microsoft.com/office/officeart/2008/layout/AccentedPicture"/>
    <dgm:cxn modelId="{22F88D34-C4DF-EE48-AD12-160DAB6BBC26}" type="presParOf" srcId="{5E898C99-2228-4A92-A00B-0316547C7EB3}" destId="{89A174D5-FF0D-46CB-826D-DF660C53BE79}" srcOrd="2" destOrd="0" presId="urn:microsoft.com/office/officeart/2008/layout/AccentedPicture"/>
    <dgm:cxn modelId="{01301ABE-6BA8-C941-9926-42E3C5EBEFA0}" type="presParOf" srcId="{89A174D5-FF0D-46CB-826D-DF660C53BE79}" destId="{641F0E33-26CA-4924-BB15-DF42F3278D54}" srcOrd="0" destOrd="0" presId="urn:microsoft.com/office/officeart/2008/layout/AccentedPicture"/>
    <dgm:cxn modelId="{647A8085-1F15-0347-9629-314B63EFBFE4}" type="presParOf" srcId="{9BC31903-FE62-4347-B180-614E6AB324B1}" destId="{9EC08000-6D77-4871-8E82-6F848BC9C9BD}" srcOrd="3" destOrd="0" presId="urn:microsoft.com/office/officeart/2008/layout/AccentedPicture"/>
    <dgm:cxn modelId="{2E193DAC-D615-894B-9452-C7263342BACD}" type="presParOf" srcId="{9BC31903-FE62-4347-B180-614E6AB324B1}" destId="{59F75334-A04F-44A9-BCE0-8C043B09C6CE}" srcOrd="4" destOrd="0" presId="urn:microsoft.com/office/officeart/2008/layout/AccentedPicture"/>
    <dgm:cxn modelId="{77E80997-CD9E-B845-8534-E04D92411AB3}" type="presParOf" srcId="{59F75334-A04F-44A9-BCE0-8C043B09C6CE}" destId="{D6EAB826-2896-499A-A2D7-0CC9C0D46923}" srcOrd="0" destOrd="0" presId="urn:microsoft.com/office/officeart/2008/layout/AccentedPicture"/>
    <dgm:cxn modelId="{B7E73096-3141-4041-8371-DD330B6D7635}" type="presParOf" srcId="{59F75334-A04F-44A9-BCE0-8C043B09C6CE}" destId="{2ABCD267-2270-4771-A8B2-3AD27D94FAF7}" srcOrd="1" destOrd="0" presId="urn:microsoft.com/office/officeart/2008/layout/AccentedPicture"/>
    <dgm:cxn modelId="{250EF848-4DCD-5C4A-BA72-C307720D36E6}" type="presParOf" srcId="{59F75334-A04F-44A9-BCE0-8C043B09C6CE}" destId="{97A6CDCC-04E4-4EBD-85B0-CADBF1309F8E}" srcOrd="2" destOrd="0" presId="urn:microsoft.com/office/officeart/2008/layout/AccentedPicture"/>
    <dgm:cxn modelId="{754C7E40-BD1C-5F4A-9070-9402324C511B}" type="presParOf" srcId="{97A6CDCC-04E4-4EBD-85B0-CADBF1309F8E}" destId="{A3D92921-7E0E-46D7-B45C-D557488775BA}" srcOrd="0" destOrd="0" presId="urn:microsoft.com/office/officeart/2008/layout/AccentedPicture"/>
    <dgm:cxn modelId="{8BBDAA91-EE96-934F-861A-E9805B109029}" type="presParOf" srcId="{207FA45C-C260-4405-BBC4-1D3E3AC300DA}" destId="{D752F39D-3F73-460B-8AA1-DDACFD843910}" srcOrd="3" destOrd="0" presId="urn:microsoft.com/office/officeart/2008/layout/AccentedPicture"/>
    <dgm:cxn modelId="{44524C31-A00A-AD4B-B6DC-CB8CB2187A50}" type="presParOf" srcId="{D752F39D-3F73-460B-8AA1-DDACFD843910}" destId="{DACF553D-A3D8-4437-8727-09E8AEF423A3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2FF32-D5C3-A94E-9315-A98C2B3DDB06}" type="doc">
      <dgm:prSet loTypeId="urn:microsoft.com/office/officeart/2008/layout/PictureStrip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7DFAD2B-F1D7-2F45-BA4B-CC5F93F3D44F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/>
            <a:t>Legal &amp; regulatory</a:t>
          </a:r>
          <a:r>
            <a:rPr lang="en-CA" b="0" baseline="0" noProof="0" dirty="0" smtClean="0"/>
            <a:t> gaps for </a:t>
          </a:r>
          <a:br>
            <a:rPr lang="en-CA" b="0" baseline="0" noProof="0" dirty="0" smtClean="0"/>
          </a:br>
          <a:r>
            <a:rPr lang="en-CA" b="0" baseline="0" noProof="0" dirty="0" smtClean="0"/>
            <a:t>WEEE management</a:t>
          </a:r>
          <a:endParaRPr lang="en-CA" b="0" noProof="0" dirty="0" smtClean="0"/>
        </a:p>
      </dgm:t>
    </dgm:pt>
    <dgm:pt modelId="{0B487A9B-D9A7-954E-BBB0-EFF356C34453}" type="parTrans" cxnId="{3E0EBF32-E099-0146-844A-551F21E10F2E}">
      <dgm:prSet/>
      <dgm:spPr/>
      <dgm:t>
        <a:bodyPr/>
        <a:lstStyle/>
        <a:p>
          <a:endParaRPr lang="es-ES"/>
        </a:p>
      </dgm:t>
    </dgm:pt>
    <dgm:pt modelId="{F21A54B1-6177-4941-ADA1-8C8E18989BC0}" type="sibTrans" cxnId="{3E0EBF32-E099-0146-844A-551F21E10F2E}">
      <dgm:prSet/>
      <dgm:spPr/>
      <dgm:t>
        <a:bodyPr/>
        <a:lstStyle/>
        <a:p>
          <a:endParaRPr lang="es-ES"/>
        </a:p>
      </dgm:t>
    </dgm:pt>
    <dgm:pt modelId="{0EC287EB-2BAD-1246-9219-C074B7D7EB1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pPr rtl="0"/>
          <a:r>
            <a:rPr lang="en-CA" b="0" noProof="0" dirty="0" smtClean="0"/>
            <a:t>Non-sustainable</a:t>
          </a:r>
          <a:r>
            <a:rPr lang="en-CA" b="0" baseline="0" noProof="0" dirty="0" smtClean="0"/>
            <a:t> economic models for WEEE management</a:t>
          </a:r>
          <a:endParaRPr lang="en-CA" b="0" noProof="0" dirty="0" smtClean="0"/>
        </a:p>
      </dgm:t>
    </dgm:pt>
    <dgm:pt modelId="{293F8D5D-5F38-B246-8154-00EE09F02514}" type="parTrans" cxnId="{8648D4B8-4023-B148-B217-956C347CF40B}">
      <dgm:prSet/>
      <dgm:spPr/>
      <dgm:t>
        <a:bodyPr/>
        <a:lstStyle/>
        <a:p>
          <a:endParaRPr lang="es-ES"/>
        </a:p>
      </dgm:t>
    </dgm:pt>
    <dgm:pt modelId="{E51FFAFF-670D-A141-9441-13F93083BA09}" type="sibTrans" cxnId="{8648D4B8-4023-B148-B217-956C347CF40B}">
      <dgm:prSet/>
      <dgm:spPr/>
      <dgm:t>
        <a:bodyPr/>
        <a:lstStyle/>
        <a:p>
          <a:endParaRPr lang="es-ES"/>
        </a:p>
      </dgm:t>
    </dgm:pt>
    <dgm:pt modelId="{080545AF-9BF0-D346-8377-3FF3B92F3AFD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Sustainability</a:t>
          </a:r>
          <a:r>
            <a:rPr lang="en-CA" baseline="0" noProof="0" dirty="0" smtClean="0"/>
            <a:t> management across WEEE Lifecycle </a:t>
          </a:r>
          <a:br>
            <a:rPr lang="en-CA" baseline="0" noProof="0" dirty="0" smtClean="0"/>
          </a:br>
          <a:r>
            <a:rPr lang="en-CA" baseline="0" noProof="0" dirty="0" smtClean="0"/>
            <a:t>(</a:t>
          </a:r>
          <a:r>
            <a:rPr lang="en-CA" baseline="0" noProof="0" dirty="0" smtClean="0">
              <a:solidFill>
                <a:schemeClr val="tx1"/>
              </a:solidFill>
            </a:rPr>
            <a:t>ille</a:t>
          </a:r>
          <a:r>
            <a:rPr lang="en-CA" baseline="0" noProof="0" dirty="0" smtClean="0"/>
            <a:t>gal exports &amp; environmental pollution)</a:t>
          </a:r>
          <a:endParaRPr lang="en-CA" noProof="0" dirty="0"/>
        </a:p>
      </dgm:t>
    </dgm:pt>
    <dgm:pt modelId="{33742436-69D6-6646-BAAA-682616CECDA4}" type="parTrans" cxnId="{EA4A53DC-0D7F-114C-A861-4BAAE20E5AAF}">
      <dgm:prSet/>
      <dgm:spPr/>
      <dgm:t>
        <a:bodyPr/>
        <a:lstStyle/>
        <a:p>
          <a:endParaRPr lang="es-ES"/>
        </a:p>
      </dgm:t>
    </dgm:pt>
    <dgm:pt modelId="{7628C427-AF1D-0448-8312-C77AA05ABCBF}" type="sibTrans" cxnId="{EA4A53DC-0D7F-114C-A861-4BAAE20E5AAF}">
      <dgm:prSet/>
      <dgm:spPr/>
      <dgm:t>
        <a:bodyPr/>
        <a:lstStyle/>
        <a:p>
          <a:endParaRPr lang="es-ES"/>
        </a:p>
      </dgm:t>
    </dgm:pt>
    <dgm:pt modelId="{CF2494D9-6912-3E47-8C4C-56ADBBCB4189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/>
            <a:t>Exclusion</a:t>
          </a:r>
          <a:r>
            <a:rPr lang="en-CA" baseline="0" noProof="0" dirty="0" smtClean="0"/>
            <a:t> of the </a:t>
          </a:r>
          <a:r>
            <a:rPr lang="en-CA" i="1" baseline="0" noProof="0" dirty="0" smtClean="0"/>
            <a:t>Extended Producer Responsibility </a:t>
          </a:r>
          <a:r>
            <a:rPr lang="en-CA" baseline="0" noProof="0" dirty="0" smtClean="0"/>
            <a:t>(ERP) principle</a:t>
          </a:r>
          <a:endParaRPr lang="en-CA" noProof="0" dirty="0"/>
        </a:p>
      </dgm:t>
    </dgm:pt>
    <dgm:pt modelId="{4B690685-550E-0B40-ADA2-687BA114E1FF}" type="parTrans" cxnId="{CB663989-9CFD-894F-90DB-1628348C717F}">
      <dgm:prSet/>
      <dgm:spPr/>
      <dgm:t>
        <a:bodyPr/>
        <a:lstStyle/>
        <a:p>
          <a:endParaRPr lang="es-ES"/>
        </a:p>
      </dgm:t>
    </dgm:pt>
    <dgm:pt modelId="{B60A6E94-76A9-9D42-9651-E5F3FF270C62}" type="sibTrans" cxnId="{CB663989-9CFD-894F-90DB-1628348C717F}">
      <dgm:prSet/>
      <dgm:spPr/>
      <dgm:t>
        <a:bodyPr/>
        <a:lstStyle/>
        <a:p>
          <a:endParaRPr lang="es-ES"/>
        </a:p>
      </dgm:t>
    </dgm:pt>
    <dgm:pt modelId="{B53EEC56-98FC-4C4E-89A3-C77B18FCAEF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b="0" noProof="0" dirty="0" smtClean="0"/>
            <a:t>Lack of knowledge</a:t>
          </a:r>
          <a:r>
            <a:rPr lang="en-CA" b="0" baseline="0" noProof="0" dirty="0" smtClean="0"/>
            <a:t> of WEEE management </a:t>
          </a:r>
          <a:endParaRPr lang="en-CA" noProof="0" dirty="0"/>
        </a:p>
      </dgm:t>
    </dgm:pt>
    <dgm:pt modelId="{012AB7D6-7E75-CC4D-A4C6-50611B1D8492}" type="parTrans" cxnId="{36DE290B-562A-C045-9552-872BDBB8F4DD}">
      <dgm:prSet/>
      <dgm:spPr/>
      <dgm:t>
        <a:bodyPr/>
        <a:lstStyle/>
        <a:p>
          <a:endParaRPr lang="es-ES"/>
        </a:p>
      </dgm:t>
    </dgm:pt>
    <dgm:pt modelId="{92B563F5-2BA6-CA40-97CE-95121F4E13A8}" type="sibTrans" cxnId="{36DE290B-562A-C045-9552-872BDBB8F4DD}">
      <dgm:prSet/>
      <dgm:spPr/>
      <dgm:t>
        <a:bodyPr/>
        <a:lstStyle/>
        <a:p>
          <a:endParaRPr lang="es-ES"/>
        </a:p>
      </dgm:t>
    </dgm:pt>
    <dgm:pt modelId="{AF8E1C83-97A5-764E-8F5F-288999902297}">
      <dgm:prSet/>
      <dgm:spPr>
        <a:solidFill>
          <a:schemeClr val="bg1">
            <a:lumMod val="85000"/>
            <a:alpha val="40000"/>
          </a:schemeClr>
        </a:solidFill>
      </dgm:spPr>
      <dgm:t>
        <a:bodyPr/>
        <a:lstStyle/>
        <a:p>
          <a:r>
            <a:rPr lang="en-CA" noProof="0" dirty="0" smtClean="0">
              <a:ea typeface="ＭＳ Ｐゴシック" charset="-128"/>
            </a:rPr>
            <a:t>Limited</a:t>
          </a:r>
          <a:r>
            <a:rPr lang="en-CA" baseline="0" noProof="0" dirty="0" smtClean="0">
              <a:ea typeface="ＭＳ Ｐゴシック" charset="-128"/>
            </a:rPr>
            <a:t> technological availability &amp; technology transfer</a:t>
          </a:r>
          <a:endParaRPr lang="en-CA" noProof="0" dirty="0"/>
        </a:p>
      </dgm:t>
    </dgm:pt>
    <dgm:pt modelId="{9F7F1049-AEA0-D243-B1FF-8197119248B9}" type="sibTrans" cxnId="{3009B9B9-DB36-7743-ADC6-1A1AF9F2C4D6}">
      <dgm:prSet/>
      <dgm:spPr/>
      <dgm:t>
        <a:bodyPr/>
        <a:lstStyle/>
        <a:p>
          <a:endParaRPr lang="es-ES"/>
        </a:p>
      </dgm:t>
    </dgm:pt>
    <dgm:pt modelId="{C1FBEDAD-322E-F048-A534-FFE173525805}" type="parTrans" cxnId="{3009B9B9-DB36-7743-ADC6-1A1AF9F2C4D6}">
      <dgm:prSet/>
      <dgm:spPr/>
      <dgm:t>
        <a:bodyPr/>
        <a:lstStyle/>
        <a:p>
          <a:endParaRPr lang="es-ES"/>
        </a:p>
      </dgm:t>
    </dgm:pt>
    <dgm:pt modelId="{36744C80-1C6B-2448-927E-8EF353A5AF95}" type="pres">
      <dgm:prSet presAssocID="{FFA2FF32-D5C3-A94E-9315-A98C2B3DDB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15AA40-E088-5B49-B876-7C3B567E9728}" type="pres">
      <dgm:prSet presAssocID="{67DFAD2B-F1D7-2F45-BA4B-CC5F93F3D44F}" presName="composite" presStyleCnt="0"/>
      <dgm:spPr/>
    </dgm:pt>
    <dgm:pt modelId="{E610F481-2996-F64F-8C74-D0D0D817B2F1}" type="pres">
      <dgm:prSet presAssocID="{67DFAD2B-F1D7-2F45-BA4B-CC5F93F3D44F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D30851-A1DD-2A41-BD1B-3B5561546DD8}" type="pres">
      <dgm:prSet presAssocID="{67DFAD2B-F1D7-2F45-BA4B-CC5F93F3D44F}" presName="rect2" presStyleLbl="fgImgPlace1" presStyleIdx="0" presStyleCnt="6" custScaleX="10395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6000" r="-76000"/>
          </a:stretch>
        </a:blipFill>
      </dgm:spPr>
      <dgm:t>
        <a:bodyPr/>
        <a:lstStyle/>
        <a:p>
          <a:endParaRPr lang="en-CA"/>
        </a:p>
      </dgm:t>
    </dgm:pt>
    <dgm:pt modelId="{DA04A9FD-CF44-A64F-8CDC-30B0CA192692}" type="pres">
      <dgm:prSet presAssocID="{F21A54B1-6177-4941-ADA1-8C8E18989BC0}" presName="sibTrans" presStyleCnt="0"/>
      <dgm:spPr/>
    </dgm:pt>
    <dgm:pt modelId="{EBBA9F51-7AB9-7042-AF8E-0FBDEEF26CD3}" type="pres">
      <dgm:prSet presAssocID="{0EC287EB-2BAD-1246-9219-C074B7D7EB17}" presName="composite" presStyleCnt="0"/>
      <dgm:spPr/>
    </dgm:pt>
    <dgm:pt modelId="{2867E174-FB2B-F142-880F-33F90D024D94}" type="pres">
      <dgm:prSet presAssocID="{0EC287EB-2BAD-1246-9219-C074B7D7EB17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80E4AA-6FDB-AE46-A16A-62B83C1A763A}" type="pres">
      <dgm:prSet presAssocID="{0EC287EB-2BAD-1246-9219-C074B7D7EB17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5000" r="-75000"/>
          </a:stretch>
        </a:blipFill>
      </dgm:spPr>
      <dgm:t>
        <a:bodyPr/>
        <a:lstStyle/>
        <a:p>
          <a:endParaRPr lang="en-CA"/>
        </a:p>
      </dgm:t>
    </dgm:pt>
    <dgm:pt modelId="{D7F28DAB-16BB-804F-AC6A-E6276A64B8CE}" type="pres">
      <dgm:prSet presAssocID="{E51FFAFF-670D-A141-9441-13F93083BA09}" presName="sibTrans" presStyleCnt="0"/>
      <dgm:spPr/>
    </dgm:pt>
    <dgm:pt modelId="{0CBEA494-1BE4-8A45-A0BF-D0986B4D5C20}" type="pres">
      <dgm:prSet presAssocID="{AF8E1C83-97A5-764E-8F5F-288999902297}" presName="composite" presStyleCnt="0"/>
      <dgm:spPr/>
    </dgm:pt>
    <dgm:pt modelId="{498BFBBE-CF9C-0047-A0C0-4610EA410D51}" type="pres">
      <dgm:prSet presAssocID="{AF8E1C83-97A5-764E-8F5F-28899990229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B0DB98-8EB1-274E-8BBF-99D3FF2B9C18}" type="pres">
      <dgm:prSet presAssocID="{AF8E1C83-97A5-764E-8F5F-288999902297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en-CA"/>
        </a:p>
      </dgm:t>
    </dgm:pt>
    <dgm:pt modelId="{23C7E82A-2712-E742-B798-6868C296FC67}" type="pres">
      <dgm:prSet presAssocID="{9F7F1049-AEA0-D243-B1FF-8197119248B9}" presName="sibTrans" presStyleCnt="0"/>
      <dgm:spPr/>
    </dgm:pt>
    <dgm:pt modelId="{180A5BBA-559E-4949-8734-9C4E421D9318}" type="pres">
      <dgm:prSet presAssocID="{080545AF-9BF0-D346-8377-3FF3B92F3AFD}" presName="composite" presStyleCnt="0"/>
      <dgm:spPr/>
    </dgm:pt>
    <dgm:pt modelId="{26FEC424-2666-CE49-926C-BF93EF0A0483}" type="pres">
      <dgm:prSet presAssocID="{080545AF-9BF0-D346-8377-3FF3B92F3AF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0DC512-2D76-074F-9926-640C2B658553}" type="pres">
      <dgm:prSet presAssocID="{080545AF-9BF0-D346-8377-3FF3B92F3AFD}" presName="rect2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EDDD2B0-D6D5-D641-A386-589F4A0CCFAB}" type="pres">
      <dgm:prSet presAssocID="{7628C427-AF1D-0448-8312-C77AA05ABCBF}" presName="sibTrans" presStyleCnt="0"/>
      <dgm:spPr/>
    </dgm:pt>
    <dgm:pt modelId="{F274B949-D339-A249-8C7E-D128BA913A4A}" type="pres">
      <dgm:prSet presAssocID="{CF2494D9-6912-3E47-8C4C-56ADBBCB4189}" presName="composite" presStyleCnt="0"/>
      <dgm:spPr/>
    </dgm:pt>
    <dgm:pt modelId="{1BA00C6F-08B0-9247-9BFC-4FC1C60D480D}" type="pres">
      <dgm:prSet presAssocID="{CF2494D9-6912-3E47-8C4C-56ADBBCB4189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D5A44D-E2AB-F046-91A6-3040E6480CA0}" type="pres">
      <dgm:prSet presAssocID="{CF2494D9-6912-3E47-8C4C-56ADBBCB4189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1000" r="-61000"/>
          </a:stretch>
        </a:blipFill>
      </dgm:spPr>
      <dgm:t>
        <a:bodyPr/>
        <a:lstStyle/>
        <a:p>
          <a:endParaRPr lang="es-ES"/>
        </a:p>
      </dgm:t>
    </dgm:pt>
    <dgm:pt modelId="{D13F8E12-D763-B84A-B389-2C40193F7F47}" type="pres">
      <dgm:prSet presAssocID="{B60A6E94-76A9-9D42-9651-E5F3FF270C62}" presName="sibTrans" presStyleCnt="0"/>
      <dgm:spPr/>
    </dgm:pt>
    <dgm:pt modelId="{50C5270C-C998-484C-A01A-58F6EF27A3CF}" type="pres">
      <dgm:prSet presAssocID="{B53EEC56-98FC-4C4E-89A3-C77B18FCAEF7}" presName="composite" presStyleCnt="0"/>
      <dgm:spPr/>
    </dgm:pt>
    <dgm:pt modelId="{7E677FC6-D206-F04B-B74B-48AEACA858EA}" type="pres">
      <dgm:prSet presAssocID="{B53EEC56-98FC-4C4E-89A3-C77B18FCAEF7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A514B6-0349-3E46-9660-0C63DBBADB4C}" type="pres">
      <dgm:prSet presAssocID="{B53EEC56-98FC-4C4E-89A3-C77B18FCAEF7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</dgm:ptLst>
  <dgm:cxnLst>
    <dgm:cxn modelId="{3E0EBF32-E099-0146-844A-551F21E10F2E}" srcId="{FFA2FF32-D5C3-A94E-9315-A98C2B3DDB06}" destId="{67DFAD2B-F1D7-2F45-BA4B-CC5F93F3D44F}" srcOrd="0" destOrd="0" parTransId="{0B487A9B-D9A7-954E-BBB0-EFF356C34453}" sibTransId="{F21A54B1-6177-4941-ADA1-8C8E18989BC0}"/>
    <dgm:cxn modelId="{8648D4B8-4023-B148-B217-956C347CF40B}" srcId="{FFA2FF32-D5C3-A94E-9315-A98C2B3DDB06}" destId="{0EC287EB-2BAD-1246-9219-C074B7D7EB17}" srcOrd="1" destOrd="0" parTransId="{293F8D5D-5F38-B246-8154-00EE09F02514}" sibTransId="{E51FFAFF-670D-A141-9441-13F93083BA09}"/>
    <dgm:cxn modelId="{CB663989-9CFD-894F-90DB-1628348C717F}" srcId="{FFA2FF32-D5C3-A94E-9315-A98C2B3DDB06}" destId="{CF2494D9-6912-3E47-8C4C-56ADBBCB4189}" srcOrd="4" destOrd="0" parTransId="{4B690685-550E-0B40-ADA2-687BA114E1FF}" sibTransId="{B60A6E94-76A9-9D42-9651-E5F3FF270C62}"/>
    <dgm:cxn modelId="{744FE6B6-5F78-9049-AECB-6B9616AEB392}" type="presOf" srcId="{FFA2FF32-D5C3-A94E-9315-A98C2B3DDB06}" destId="{36744C80-1C6B-2448-927E-8EF353A5AF95}" srcOrd="0" destOrd="0" presId="urn:microsoft.com/office/officeart/2008/layout/PictureStrips"/>
    <dgm:cxn modelId="{3009B9B9-DB36-7743-ADC6-1A1AF9F2C4D6}" srcId="{FFA2FF32-D5C3-A94E-9315-A98C2B3DDB06}" destId="{AF8E1C83-97A5-764E-8F5F-288999902297}" srcOrd="2" destOrd="0" parTransId="{C1FBEDAD-322E-F048-A534-FFE173525805}" sibTransId="{9F7F1049-AEA0-D243-B1FF-8197119248B9}"/>
    <dgm:cxn modelId="{EA4A53DC-0D7F-114C-A861-4BAAE20E5AAF}" srcId="{FFA2FF32-D5C3-A94E-9315-A98C2B3DDB06}" destId="{080545AF-9BF0-D346-8377-3FF3B92F3AFD}" srcOrd="3" destOrd="0" parTransId="{33742436-69D6-6646-BAAA-682616CECDA4}" sibTransId="{7628C427-AF1D-0448-8312-C77AA05ABCBF}"/>
    <dgm:cxn modelId="{25B55C7F-4C9C-1C4B-89A2-C649C33EF601}" type="presOf" srcId="{CF2494D9-6912-3E47-8C4C-56ADBBCB4189}" destId="{1BA00C6F-08B0-9247-9BFC-4FC1C60D480D}" srcOrd="0" destOrd="0" presId="urn:microsoft.com/office/officeart/2008/layout/PictureStrips"/>
    <dgm:cxn modelId="{F13A05E8-F584-9C4E-9DDA-38321EEEC787}" type="presOf" srcId="{67DFAD2B-F1D7-2F45-BA4B-CC5F93F3D44F}" destId="{E610F481-2996-F64F-8C74-D0D0D817B2F1}" srcOrd="0" destOrd="0" presId="urn:microsoft.com/office/officeart/2008/layout/PictureStrips"/>
    <dgm:cxn modelId="{192FB411-F360-D849-B207-2C0ED85AA8BB}" type="presOf" srcId="{080545AF-9BF0-D346-8377-3FF3B92F3AFD}" destId="{26FEC424-2666-CE49-926C-BF93EF0A0483}" srcOrd="0" destOrd="0" presId="urn:microsoft.com/office/officeart/2008/layout/PictureStrips"/>
    <dgm:cxn modelId="{0D5F9914-2B59-5644-A4FB-1D16FA392786}" type="presOf" srcId="{AF8E1C83-97A5-764E-8F5F-288999902297}" destId="{498BFBBE-CF9C-0047-A0C0-4610EA410D51}" srcOrd="0" destOrd="0" presId="urn:microsoft.com/office/officeart/2008/layout/PictureStrips"/>
    <dgm:cxn modelId="{BE44F331-2399-CF48-B7C0-9D8782620201}" type="presOf" srcId="{0EC287EB-2BAD-1246-9219-C074B7D7EB17}" destId="{2867E174-FB2B-F142-880F-33F90D024D94}" srcOrd="0" destOrd="0" presId="urn:microsoft.com/office/officeart/2008/layout/PictureStrips"/>
    <dgm:cxn modelId="{0A9C9488-CEC2-434B-8AEF-7A41EA57B116}" type="presOf" srcId="{B53EEC56-98FC-4C4E-89A3-C77B18FCAEF7}" destId="{7E677FC6-D206-F04B-B74B-48AEACA858EA}" srcOrd="0" destOrd="0" presId="urn:microsoft.com/office/officeart/2008/layout/PictureStrips"/>
    <dgm:cxn modelId="{36DE290B-562A-C045-9552-872BDBB8F4DD}" srcId="{FFA2FF32-D5C3-A94E-9315-A98C2B3DDB06}" destId="{B53EEC56-98FC-4C4E-89A3-C77B18FCAEF7}" srcOrd="5" destOrd="0" parTransId="{012AB7D6-7E75-CC4D-A4C6-50611B1D8492}" sibTransId="{92B563F5-2BA6-CA40-97CE-95121F4E13A8}"/>
    <dgm:cxn modelId="{2F546923-A182-5F44-BAFD-3EEAEE35381F}" type="presParOf" srcId="{36744C80-1C6B-2448-927E-8EF353A5AF95}" destId="{F515AA40-E088-5B49-B876-7C3B567E9728}" srcOrd="0" destOrd="0" presId="urn:microsoft.com/office/officeart/2008/layout/PictureStrips"/>
    <dgm:cxn modelId="{52F3DC18-4854-984D-BD0E-EB7556D5648A}" type="presParOf" srcId="{F515AA40-E088-5B49-B876-7C3B567E9728}" destId="{E610F481-2996-F64F-8C74-D0D0D817B2F1}" srcOrd="0" destOrd="0" presId="urn:microsoft.com/office/officeart/2008/layout/PictureStrips"/>
    <dgm:cxn modelId="{00477B6F-6A63-C848-BD5E-484B7D5DDCC6}" type="presParOf" srcId="{F515AA40-E088-5B49-B876-7C3B567E9728}" destId="{E5D30851-A1DD-2A41-BD1B-3B5561546DD8}" srcOrd="1" destOrd="0" presId="urn:microsoft.com/office/officeart/2008/layout/PictureStrips"/>
    <dgm:cxn modelId="{64032604-A0DA-244D-A88E-C723089DF7D1}" type="presParOf" srcId="{36744C80-1C6B-2448-927E-8EF353A5AF95}" destId="{DA04A9FD-CF44-A64F-8CDC-30B0CA192692}" srcOrd="1" destOrd="0" presId="urn:microsoft.com/office/officeart/2008/layout/PictureStrips"/>
    <dgm:cxn modelId="{584A7EB2-0E94-4148-9526-30ED1A9128FF}" type="presParOf" srcId="{36744C80-1C6B-2448-927E-8EF353A5AF95}" destId="{EBBA9F51-7AB9-7042-AF8E-0FBDEEF26CD3}" srcOrd="2" destOrd="0" presId="urn:microsoft.com/office/officeart/2008/layout/PictureStrips"/>
    <dgm:cxn modelId="{A3F3EAE8-1968-1B46-B1E9-D0EC1BCE9A67}" type="presParOf" srcId="{EBBA9F51-7AB9-7042-AF8E-0FBDEEF26CD3}" destId="{2867E174-FB2B-F142-880F-33F90D024D94}" srcOrd="0" destOrd="0" presId="urn:microsoft.com/office/officeart/2008/layout/PictureStrips"/>
    <dgm:cxn modelId="{7E7050C1-84E4-1140-9F6D-58619CCC0FE0}" type="presParOf" srcId="{EBBA9F51-7AB9-7042-AF8E-0FBDEEF26CD3}" destId="{D080E4AA-6FDB-AE46-A16A-62B83C1A763A}" srcOrd="1" destOrd="0" presId="urn:microsoft.com/office/officeart/2008/layout/PictureStrips"/>
    <dgm:cxn modelId="{D2C08437-760C-3946-B01C-E877074CDF12}" type="presParOf" srcId="{36744C80-1C6B-2448-927E-8EF353A5AF95}" destId="{D7F28DAB-16BB-804F-AC6A-E6276A64B8CE}" srcOrd="3" destOrd="0" presId="urn:microsoft.com/office/officeart/2008/layout/PictureStrips"/>
    <dgm:cxn modelId="{51901060-B254-9B46-86AF-C3652B758725}" type="presParOf" srcId="{36744C80-1C6B-2448-927E-8EF353A5AF95}" destId="{0CBEA494-1BE4-8A45-A0BF-D0986B4D5C20}" srcOrd="4" destOrd="0" presId="urn:microsoft.com/office/officeart/2008/layout/PictureStrips"/>
    <dgm:cxn modelId="{9DA4ED62-BE34-8140-BEE4-E31328113A97}" type="presParOf" srcId="{0CBEA494-1BE4-8A45-A0BF-D0986B4D5C20}" destId="{498BFBBE-CF9C-0047-A0C0-4610EA410D51}" srcOrd="0" destOrd="0" presId="urn:microsoft.com/office/officeart/2008/layout/PictureStrips"/>
    <dgm:cxn modelId="{304FAD69-42BD-4145-AC70-E2CC858266E5}" type="presParOf" srcId="{0CBEA494-1BE4-8A45-A0BF-D0986B4D5C20}" destId="{28B0DB98-8EB1-274E-8BBF-99D3FF2B9C18}" srcOrd="1" destOrd="0" presId="urn:microsoft.com/office/officeart/2008/layout/PictureStrips"/>
    <dgm:cxn modelId="{278AC099-C6BF-CD4D-B95E-6FF7D0766A7D}" type="presParOf" srcId="{36744C80-1C6B-2448-927E-8EF353A5AF95}" destId="{23C7E82A-2712-E742-B798-6868C296FC67}" srcOrd="5" destOrd="0" presId="urn:microsoft.com/office/officeart/2008/layout/PictureStrips"/>
    <dgm:cxn modelId="{C5AAE3A6-E8C3-E744-9403-A7593B90CC59}" type="presParOf" srcId="{36744C80-1C6B-2448-927E-8EF353A5AF95}" destId="{180A5BBA-559E-4949-8734-9C4E421D9318}" srcOrd="6" destOrd="0" presId="urn:microsoft.com/office/officeart/2008/layout/PictureStrips"/>
    <dgm:cxn modelId="{0DAFB6A4-3BC3-1F45-B5D0-819F68777733}" type="presParOf" srcId="{180A5BBA-559E-4949-8734-9C4E421D9318}" destId="{26FEC424-2666-CE49-926C-BF93EF0A0483}" srcOrd="0" destOrd="0" presId="urn:microsoft.com/office/officeart/2008/layout/PictureStrips"/>
    <dgm:cxn modelId="{4DBDBD92-1950-9E4D-9FD9-9B27A73DF786}" type="presParOf" srcId="{180A5BBA-559E-4949-8734-9C4E421D9318}" destId="{E10DC512-2D76-074F-9926-640C2B658553}" srcOrd="1" destOrd="0" presId="urn:microsoft.com/office/officeart/2008/layout/PictureStrips"/>
    <dgm:cxn modelId="{49B8BCEE-5993-F346-ACF4-20B60BD8BCF1}" type="presParOf" srcId="{36744C80-1C6B-2448-927E-8EF353A5AF95}" destId="{AEDDD2B0-D6D5-D641-A386-589F4A0CCFAB}" srcOrd="7" destOrd="0" presId="urn:microsoft.com/office/officeart/2008/layout/PictureStrips"/>
    <dgm:cxn modelId="{9B9E35CE-BCFA-D24F-B8C2-F175A957B845}" type="presParOf" srcId="{36744C80-1C6B-2448-927E-8EF353A5AF95}" destId="{F274B949-D339-A249-8C7E-D128BA913A4A}" srcOrd="8" destOrd="0" presId="urn:microsoft.com/office/officeart/2008/layout/PictureStrips"/>
    <dgm:cxn modelId="{FA2CA700-825A-314A-9179-288C0C148CB1}" type="presParOf" srcId="{F274B949-D339-A249-8C7E-D128BA913A4A}" destId="{1BA00C6F-08B0-9247-9BFC-4FC1C60D480D}" srcOrd="0" destOrd="0" presId="urn:microsoft.com/office/officeart/2008/layout/PictureStrips"/>
    <dgm:cxn modelId="{03942D1B-B1F7-2540-988B-5AEBFBF6CAFC}" type="presParOf" srcId="{F274B949-D339-A249-8C7E-D128BA913A4A}" destId="{48D5A44D-E2AB-F046-91A6-3040E6480CA0}" srcOrd="1" destOrd="0" presId="urn:microsoft.com/office/officeart/2008/layout/PictureStrips"/>
    <dgm:cxn modelId="{E25C803C-3C79-2B4B-9305-A7968CFE30B7}" type="presParOf" srcId="{36744C80-1C6B-2448-927E-8EF353A5AF95}" destId="{D13F8E12-D763-B84A-B389-2C40193F7F47}" srcOrd="9" destOrd="0" presId="urn:microsoft.com/office/officeart/2008/layout/PictureStrips"/>
    <dgm:cxn modelId="{025FE41B-21F6-A243-B82A-B930669DABE4}" type="presParOf" srcId="{36744C80-1C6B-2448-927E-8EF353A5AF95}" destId="{50C5270C-C998-484C-A01A-58F6EF27A3CF}" srcOrd="10" destOrd="0" presId="urn:microsoft.com/office/officeart/2008/layout/PictureStrips"/>
    <dgm:cxn modelId="{94D80E30-E623-364D-A679-743CCCD42C15}" type="presParOf" srcId="{50C5270C-C998-484C-A01A-58F6EF27A3CF}" destId="{7E677FC6-D206-F04B-B74B-48AEACA858EA}" srcOrd="0" destOrd="0" presId="urn:microsoft.com/office/officeart/2008/layout/PictureStrips"/>
    <dgm:cxn modelId="{3AF5CE17-16D3-F94D-995B-22DD4C073E86}" type="presParOf" srcId="{50C5270C-C998-484C-A01A-58F6EF27A3CF}" destId="{F3A514B6-0349-3E46-9660-0C63DBBADB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4D8CD4-E9AC-E84B-9AD3-81FE53FD930E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DB9CC57-342C-2042-B6DA-89B6F67368B1}">
      <dgm:prSet phldrT="[Texto]" custT="1"/>
      <dgm:spPr/>
      <dgm:t>
        <a:bodyPr/>
        <a:lstStyle/>
        <a:p>
          <a:r>
            <a:rPr lang="en-GB" sz="1600" dirty="0" smtClean="0"/>
            <a:t>The region needs to foster the coordination between environment &amp; ICT representatives towards efficiency and sustainable management of WEEE</a:t>
          </a:r>
          <a:endParaRPr lang="en-GB" sz="1600" dirty="0"/>
        </a:p>
      </dgm:t>
    </dgm:pt>
    <dgm:pt modelId="{A1053ED5-C6B2-9A43-8B9B-1D461F11893F}" type="parTrans" cxnId="{2B5F1CAC-E9F9-7441-B10F-31DD68FC4D18}">
      <dgm:prSet/>
      <dgm:spPr/>
      <dgm:t>
        <a:bodyPr/>
        <a:lstStyle/>
        <a:p>
          <a:endParaRPr lang="en-GB" sz="1600"/>
        </a:p>
      </dgm:t>
    </dgm:pt>
    <dgm:pt modelId="{E39535D2-4765-B741-872B-E99CF995069E}" type="sibTrans" cxnId="{2B5F1CAC-E9F9-7441-B10F-31DD68FC4D18}">
      <dgm:prSet/>
      <dgm:spPr/>
      <dgm:t>
        <a:bodyPr/>
        <a:lstStyle/>
        <a:p>
          <a:endParaRPr lang="en-GB" sz="1600"/>
        </a:p>
      </dgm:t>
    </dgm:pt>
    <dgm:pt modelId="{E38ECC82-A21E-2F4A-8049-A6BC7A43A4DF}">
      <dgm:prSet phldrT="[Texto]" custT="1"/>
      <dgm:spPr/>
      <dgm:t>
        <a:bodyPr/>
        <a:lstStyle/>
        <a:p>
          <a:r>
            <a:rPr lang="en-GB" sz="1600" dirty="0" smtClean="0"/>
            <a:t>Countries</a:t>
          </a:r>
          <a:r>
            <a:rPr lang="en-GB" sz="1600" baseline="0" dirty="0" smtClean="0"/>
            <a:t> need to work on WEEE specific regulatory frameworks. Development  and compliance mechanisms are needed. </a:t>
          </a:r>
          <a:endParaRPr lang="en-GB" sz="1600" dirty="0"/>
        </a:p>
      </dgm:t>
    </dgm:pt>
    <dgm:pt modelId="{0350D823-AF8A-F74C-8BB9-665DE827C0BC}" type="parTrans" cxnId="{6A7875C8-E39D-A547-8AB6-417E7449D927}">
      <dgm:prSet/>
      <dgm:spPr/>
      <dgm:t>
        <a:bodyPr/>
        <a:lstStyle/>
        <a:p>
          <a:endParaRPr lang="en-GB" sz="1600"/>
        </a:p>
      </dgm:t>
    </dgm:pt>
    <dgm:pt modelId="{A597F750-2BD6-3540-A9DE-12A467B18009}" type="sibTrans" cxnId="{6A7875C8-E39D-A547-8AB6-417E7449D927}">
      <dgm:prSet/>
      <dgm:spPr/>
      <dgm:t>
        <a:bodyPr/>
        <a:lstStyle/>
        <a:p>
          <a:endParaRPr lang="en-GB" sz="1600"/>
        </a:p>
      </dgm:t>
    </dgm:pt>
    <dgm:pt modelId="{BAF3111C-F46B-AB42-81F4-93E10DF9F980}">
      <dgm:prSet phldrT="[Texto]" custT="1"/>
      <dgm:spPr/>
      <dgm:t>
        <a:bodyPr/>
        <a:lstStyle/>
        <a:p>
          <a:r>
            <a:rPr lang="en-GB" sz="1600" dirty="0" smtClean="0"/>
            <a:t>WEEE management requires effective governance. Roles and responsibilities of actors must be well defined.</a:t>
          </a:r>
          <a:endParaRPr lang="en-GB" sz="1600" dirty="0"/>
        </a:p>
      </dgm:t>
    </dgm:pt>
    <dgm:pt modelId="{D90B41F6-29B5-0046-98E1-433EFB1F11EF}" type="parTrans" cxnId="{9F703B88-0312-5F4D-92A4-778160665332}">
      <dgm:prSet/>
      <dgm:spPr/>
      <dgm:t>
        <a:bodyPr/>
        <a:lstStyle/>
        <a:p>
          <a:endParaRPr lang="en-GB" sz="1600"/>
        </a:p>
      </dgm:t>
    </dgm:pt>
    <dgm:pt modelId="{ECE4E4EA-EBDF-AE45-B16A-EF334138A683}" type="sibTrans" cxnId="{9F703B88-0312-5F4D-92A4-778160665332}">
      <dgm:prSet/>
      <dgm:spPr/>
      <dgm:t>
        <a:bodyPr/>
        <a:lstStyle/>
        <a:p>
          <a:endParaRPr lang="en-GB" sz="1600"/>
        </a:p>
      </dgm:t>
    </dgm:pt>
    <dgm:pt modelId="{FBB837A5-3192-754B-8907-72676F1DE343}">
      <dgm:prSet phldrT="[Texto]" custT="1"/>
      <dgm:spPr/>
      <dgm:t>
        <a:bodyPr/>
        <a:lstStyle/>
        <a:p>
          <a:r>
            <a:rPr lang="en-US" altLang="en-US" sz="1600" dirty="0" smtClean="0"/>
            <a:t>Informal WEEE management is a challenge in the Region. WEEE management must be safe across its whole lifecycle.</a:t>
          </a:r>
          <a:endParaRPr lang="en-GB" sz="1600" dirty="0"/>
        </a:p>
      </dgm:t>
    </dgm:pt>
    <dgm:pt modelId="{4D56CE67-8D7C-DA49-A212-32956E493FD2}" type="parTrans" cxnId="{1EFCCBC5-A089-6A41-93F5-EA96D7CB8E6C}">
      <dgm:prSet/>
      <dgm:spPr/>
      <dgm:t>
        <a:bodyPr/>
        <a:lstStyle/>
        <a:p>
          <a:endParaRPr lang="en-GB" sz="1600"/>
        </a:p>
      </dgm:t>
    </dgm:pt>
    <dgm:pt modelId="{7C60C09E-C6D8-C741-AABA-C2062A2C9B57}" type="sibTrans" cxnId="{1EFCCBC5-A089-6A41-93F5-EA96D7CB8E6C}">
      <dgm:prSet/>
      <dgm:spPr/>
      <dgm:t>
        <a:bodyPr/>
        <a:lstStyle/>
        <a:p>
          <a:endParaRPr lang="en-GB" sz="1600"/>
        </a:p>
      </dgm:t>
    </dgm:pt>
    <dgm:pt modelId="{11924C3F-F711-3341-BE08-0FA104F6F6A3}">
      <dgm:prSet phldrT="[Texto]" custT="1"/>
      <dgm:spPr/>
      <dgm:t>
        <a:bodyPr/>
        <a:lstStyle/>
        <a:p>
          <a:r>
            <a:rPr lang="en-US" altLang="en-US" sz="1600" dirty="0" smtClean="0"/>
            <a:t>WEEE programs must be</a:t>
          </a:r>
          <a:r>
            <a:rPr lang="en-US" altLang="en-US" sz="1600" baseline="0" dirty="0" smtClean="0"/>
            <a:t> designed including</a:t>
          </a:r>
          <a:r>
            <a:rPr lang="en-US" altLang="en-US" sz="1600" dirty="0" smtClean="0"/>
            <a:t> sustainability aspects.  Opportunities to create green-jobs and promote technological innovation should be considered.</a:t>
          </a:r>
          <a:endParaRPr lang="en-GB" sz="1600" dirty="0"/>
        </a:p>
      </dgm:t>
    </dgm:pt>
    <dgm:pt modelId="{A8792B37-3CC0-DA46-8372-1796806E9D02}" type="parTrans" cxnId="{8781D45D-039C-E74A-9DD2-FD32D8398E46}">
      <dgm:prSet/>
      <dgm:spPr/>
      <dgm:t>
        <a:bodyPr/>
        <a:lstStyle/>
        <a:p>
          <a:endParaRPr lang="en-GB" sz="1600"/>
        </a:p>
      </dgm:t>
    </dgm:pt>
    <dgm:pt modelId="{CC998740-E8F2-7340-82BC-F00B7B40412A}" type="sibTrans" cxnId="{8781D45D-039C-E74A-9DD2-FD32D8398E46}">
      <dgm:prSet/>
      <dgm:spPr/>
      <dgm:t>
        <a:bodyPr/>
        <a:lstStyle/>
        <a:p>
          <a:endParaRPr lang="en-GB" sz="1600"/>
        </a:p>
      </dgm:t>
    </dgm:pt>
    <dgm:pt modelId="{C402F8EE-3309-2B4B-9FF3-EEBEF3505C78}" type="pres">
      <dgm:prSet presAssocID="{A24D8CD4-E9AC-E84B-9AD3-81FE53FD930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F84C60C1-F668-6A4E-AE21-3FE724949F28}" type="pres">
      <dgm:prSet presAssocID="{A24D8CD4-E9AC-E84B-9AD3-81FE53FD930E}" presName="Name1" presStyleCnt="0"/>
      <dgm:spPr/>
    </dgm:pt>
    <dgm:pt modelId="{264F1B3A-D93F-AB41-99A5-1D08C9EA24A0}" type="pres">
      <dgm:prSet presAssocID="{A24D8CD4-E9AC-E84B-9AD3-81FE53FD930E}" presName="cycle" presStyleCnt="0"/>
      <dgm:spPr/>
    </dgm:pt>
    <dgm:pt modelId="{9BB067B2-E893-E541-82B1-2CD76D05A3CA}" type="pres">
      <dgm:prSet presAssocID="{A24D8CD4-E9AC-E84B-9AD3-81FE53FD930E}" presName="srcNode" presStyleLbl="node1" presStyleIdx="0" presStyleCnt="5"/>
      <dgm:spPr/>
    </dgm:pt>
    <dgm:pt modelId="{B682085A-BC20-594C-852A-352A44916906}" type="pres">
      <dgm:prSet presAssocID="{A24D8CD4-E9AC-E84B-9AD3-81FE53FD930E}" presName="conn" presStyleLbl="parChTrans1D2" presStyleIdx="0" presStyleCnt="1"/>
      <dgm:spPr/>
      <dgm:t>
        <a:bodyPr/>
        <a:lstStyle/>
        <a:p>
          <a:endParaRPr lang="en-GB"/>
        </a:p>
      </dgm:t>
    </dgm:pt>
    <dgm:pt modelId="{D5A2516D-CF9F-3C44-B404-C0CDA21DDC56}" type="pres">
      <dgm:prSet presAssocID="{A24D8CD4-E9AC-E84B-9AD3-81FE53FD930E}" presName="extraNode" presStyleLbl="node1" presStyleIdx="0" presStyleCnt="5"/>
      <dgm:spPr/>
    </dgm:pt>
    <dgm:pt modelId="{422FA7B2-0DF8-CB48-8CDC-CDB079A1B085}" type="pres">
      <dgm:prSet presAssocID="{A24D8CD4-E9AC-E84B-9AD3-81FE53FD930E}" presName="dstNode" presStyleLbl="node1" presStyleIdx="0" presStyleCnt="5"/>
      <dgm:spPr/>
    </dgm:pt>
    <dgm:pt modelId="{6B0CEE10-773C-A14F-8FEF-0212CD0028B8}" type="pres">
      <dgm:prSet presAssocID="{5DB9CC57-342C-2042-B6DA-89B6F67368B1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391291-4BD9-C14A-BADB-3A24E41CAF53}" type="pres">
      <dgm:prSet presAssocID="{5DB9CC57-342C-2042-B6DA-89B6F67368B1}" presName="accent_1" presStyleCnt="0"/>
      <dgm:spPr/>
    </dgm:pt>
    <dgm:pt modelId="{DDB118E6-9F0C-644F-85D3-2823C941F24C}" type="pres">
      <dgm:prSet presAssocID="{5DB9CC57-342C-2042-B6DA-89B6F67368B1}" presName="accentRepeatNode" presStyleLbl="solidFgAcc1" presStyleIdx="0" presStyleCnt="5"/>
      <dgm:spPr/>
    </dgm:pt>
    <dgm:pt modelId="{0CB22C4D-4B52-8149-8A1E-6025BCB04763}" type="pres">
      <dgm:prSet presAssocID="{E38ECC82-A21E-2F4A-8049-A6BC7A43A4D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3D23DA-15BE-9C45-B844-7E0BE2F9456F}" type="pres">
      <dgm:prSet presAssocID="{E38ECC82-A21E-2F4A-8049-A6BC7A43A4DF}" presName="accent_2" presStyleCnt="0"/>
      <dgm:spPr/>
    </dgm:pt>
    <dgm:pt modelId="{79FD557C-FB7A-5448-BD48-E94227B88966}" type="pres">
      <dgm:prSet presAssocID="{E38ECC82-A21E-2F4A-8049-A6BC7A43A4DF}" presName="accentRepeatNode" presStyleLbl="solidFgAcc1" presStyleIdx="1" presStyleCnt="5"/>
      <dgm:spPr/>
    </dgm:pt>
    <dgm:pt modelId="{B63452C6-25FE-994E-A855-4B08942C3FA6}" type="pres">
      <dgm:prSet presAssocID="{BAF3111C-F46B-AB42-81F4-93E10DF9F98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5C0D72-4584-0243-82EB-D3F88D7B109B}" type="pres">
      <dgm:prSet presAssocID="{BAF3111C-F46B-AB42-81F4-93E10DF9F980}" presName="accent_3" presStyleCnt="0"/>
      <dgm:spPr/>
    </dgm:pt>
    <dgm:pt modelId="{9DF725E9-DDDF-8E49-8E25-0E0855117522}" type="pres">
      <dgm:prSet presAssocID="{BAF3111C-F46B-AB42-81F4-93E10DF9F980}" presName="accentRepeatNode" presStyleLbl="solidFgAcc1" presStyleIdx="2" presStyleCnt="5"/>
      <dgm:spPr/>
    </dgm:pt>
    <dgm:pt modelId="{EEAF887A-1E89-6A48-8172-30FD9FCEB475}" type="pres">
      <dgm:prSet presAssocID="{FBB837A5-3192-754B-8907-72676F1DE34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59D311-C041-6B4B-8B3D-4F8716D8096C}" type="pres">
      <dgm:prSet presAssocID="{FBB837A5-3192-754B-8907-72676F1DE343}" presName="accent_4" presStyleCnt="0"/>
      <dgm:spPr/>
    </dgm:pt>
    <dgm:pt modelId="{0A3C0269-664E-B44C-9B53-9808A544FF2C}" type="pres">
      <dgm:prSet presAssocID="{FBB837A5-3192-754B-8907-72676F1DE343}" presName="accentRepeatNode" presStyleLbl="solidFgAcc1" presStyleIdx="3" presStyleCnt="5"/>
      <dgm:spPr/>
    </dgm:pt>
    <dgm:pt modelId="{C99124FD-3BFB-B34A-B80D-9BD7E4F9E684}" type="pres">
      <dgm:prSet presAssocID="{11924C3F-F711-3341-BE08-0FA104F6F6A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2DA51B-CECE-2249-B80C-57B65FE2DE92}" type="pres">
      <dgm:prSet presAssocID="{11924C3F-F711-3341-BE08-0FA104F6F6A3}" presName="accent_5" presStyleCnt="0"/>
      <dgm:spPr/>
    </dgm:pt>
    <dgm:pt modelId="{BDBF17E8-7CFE-2047-B624-4AB093E2B158}" type="pres">
      <dgm:prSet presAssocID="{11924C3F-F711-3341-BE08-0FA104F6F6A3}" presName="accentRepeatNode" presStyleLbl="solidFgAcc1" presStyleIdx="4" presStyleCnt="5"/>
      <dgm:spPr/>
    </dgm:pt>
  </dgm:ptLst>
  <dgm:cxnLst>
    <dgm:cxn modelId="{1EFCCBC5-A089-6A41-93F5-EA96D7CB8E6C}" srcId="{A24D8CD4-E9AC-E84B-9AD3-81FE53FD930E}" destId="{FBB837A5-3192-754B-8907-72676F1DE343}" srcOrd="3" destOrd="0" parTransId="{4D56CE67-8D7C-DA49-A212-32956E493FD2}" sibTransId="{7C60C09E-C6D8-C741-AABA-C2062A2C9B57}"/>
    <dgm:cxn modelId="{FE23E5A4-4328-9449-AA40-693FF65C87F7}" type="presOf" srcId="{E38ECC82-A21E-2F4A-8049-A6BC7A43A4DF}" destId="{0CB22C4D-4B52-8149-8A1E-6025BCB04763}" srcOrd="0" destOrd="0" presId="urn:microsoft.com/office/officeart/2008/layout/VerticalCurvedList"/>
    <dgm:cxn modelId="{8781D45D-039C-E74A-9DD2-FD32D8398E46}" srcId="{A24D8CD4-E9AC-E84B-9AD3-81FE53FD930E}" destId="{11924C3F-F711-3341-BE08-0FA104F6F6A3}" srcOrd="4" destOrd="0" parTransId="{A8792B37-3CC0-DA46-8372-1796806E9D02}" sibTransId="{CC998740-E8F2-7340-82BC-F00B7B40412A}"/>
    <dgm:cxn modelId="{72A338FE-2DEB-5346-AA2C-8D5301F75AA6}" type="presOf" srcId="{5DB9CC57-342C-2042-B6DA-89B6F67368B1}" destId="{6B0CEE10-773C-A14F-8FEF-0212CD0028B8}" srcOrd="0" destOrd="0" presId="urn:microsoft.com/office/officeart/2008/layout/VerticalCurvedList"/>
    <dgm:cxn modelId="{9F703B88-0312-5F4D-92A4-778160665332}" srcId="{A24D8CD4-E9AC-E84B-9AD3-81FE53FD930E}" destId="{BAF3111C-F46B-AB42-81F4-93E10DF9F980}" srcOrd="2" destOrd="0" parTransId="{D90B41F6-29B5-0046-98E1-433EFB1F11EF}" sibTransId="{ECE4E4EA-EBDF-AE45-B16A-EF334138A683}"/>
    <dgm:cxn modelId="{67FA3CD9-66BF-5243-B978-EFDA5E3CD3A3}" type="presOf" srcId="{E39535D2-4765-B741-872B-E99CF995069E}" destId="{B682085A-BC20-594C-852A-352A44916906}" srcOrd="0" destOrd="0" presId="urn:microsoft.com/office/officeart/2008/layout/VerticalCurvedList"/>
    <dgm:cxn modelId="{8FC9905C-C821-2F47-A27A-3B37523EEA14}" type="presOf" srcId="{BAF3111C-F46B-AB42-81F4-93E10DF9F980}" destId="{B63452C6-25FE-994E-A855-4B08942C3FA6}" srcOrd="0" destOrd="0" presId="urn:microsoft.com/office/officeart/2008/layout/VerticalCurvedList"/>
    <dgm:cxn modelId="{2B5F1CAC-E9F9-7441-B10F-31DD68FC4D18}" srcId="{A24D8CD4-E9AC-E84B-9AD3-81FE53FD930E}" destId="{5DB9CC57-342C-2042-B6DA-89B6F67368B1}" srcOrd="0" destOrd="0" parTransId="{A1053ED5-C6B2-9A43-8B9B-1D461F11893F}" sibTransId="{E39535D2-4765-B741-872B-E99CF995069E}"/>
    <dgm:cxn modelId="{8CB7D4BF-C662-D94E-B9B7-BEBFCD8F9791}" type="presOf" srcId="{11924C3F-F711-3341-BE08-0FA104F6F6A3}" destId="{C99124FD-3BFB-B34A-B80D-9BD7E4F9E684}" srcOrd="0" destOrd="0" presId="urn:microsoft.com/office/officeart/2008/layout/VerticalCurvedList"/>
    <dgm:cxn modelId="{832B6F87-924B-EE4D-801F-DCF66271056D}" type="presOf" srcId="{FBB837A5-3192-754B-8907-72676F1DE343}" destId="{EEAF887A-1E89-6A48-8172-30FD9FCEB475}" srcOrd="0" destOrd="0" presId="urn:microsoft.com/office/officeart/2008/layout/VerticalCurvedList"/>
    <dgm:cxn modelId="{6A7875C8-E39D-A547-8AB6-417E7449D927}" srcId="{A24D8CD4-E9AC-E84B-9AD3-81FE53FD930E}" destId="{E38ECC82-A21E-2F4A-8049-A6BC7A43A4DF}" srcOrd="1" destOrd="0" parTransId="{0350D823-AF8A-F74C-8BB9-665DE827C0BC}" sibTransId="{A597F750-2BD6-3540-A9DE-12A467B18009}"/>
    <dgm:cxn modelId="{057397D4-D9A8-CE40-8FF7-7101614C3440}" type="presOf" srcId="{A24D8CD4-E9AC-E84B-9AD3-81FE53FD930E}" destId="{C402F8EE-3309-2B4B-9FF3-EEBEF3505C78}" srcOrd="0" destOrd="0" presId="urn:microsoft.com/office/officeart/2008/layout/VerticalCurvedList"/>
    <dgm:cxn modelId="{FB82AF5B-8530-C649-8FCD-302D17725CDE}" type="presParOf" srcId="{C402F8EE-3309-2B4B-9FF3-EEBEF3505C78}" destId="{F84C60C1-F668-6A4E-AE21-3FE724949F28}" srcOrd="0" destOrd="0" presId="urn:microsoft.com/office/officeart/2008/layout/VerticalCurvedList"/>
    <dgm:cxn modelId="{E6CA1DE2-26B6-0F4A-B05A-50D25DBDF1BD}" type="presParOf" srcId="{F84C60C1-F668-6A4E-AE21-3FE724949F28}" destId="{264F1B3A-D93F-AB41-99A5-1D08C9EA24A0}" srcOrd="0" destOrd="0" presId="urn:microsoft.com/office/officeart/2008/layout/VerticalCurvedList"/>
    <dgm:cxn modelId="{332B7E4B-D7DA-8C4A-8556-055E4DB54CED}" type="presParOf" srcId="{264F1B3A-D93F-AB41-99A5-1D08C9EA24A0}" destId="{9BB067B2-E893-E541-82B1-2CD76D05A3CA}" srcOrd="0" destOrd="0" presId="urn:microsoft.com/office/officeart/2008/layout/VerticalCurvedList"/>
    <dgm:cxn modelId="{D9006A49-3523-E943-90D9-69761430BCC3}" type="presParOf" srcId="{264F1B3A-D93F-AB41-99A5-1D08C9EA24A0}" destId="{B682085A-BC20-594C-852A-352A44916906}" srcOrd="1" destOrd="0" presId="urn:microsoft.com/office/officeart/2008/layout/VerticalCurvedList"/>
    <dgm:cxn modelId="{81DA8284-D618-5D41-9C1A-19BF53652D53}" type="presParOf" srcId="{264F1B3A-D93F-AB41-99A5-1D08C9EA24A0}" destId="{D5A2516D-CF9F-3C44-B404-C0CDA21DDC56}" srcOrd="2" destOrd="0" presId="urn:microsoft.com/office/officeart/2008/layout/VerticalCurvedList"/>
    <dgm:cxn modelId="{66D0DF04-877B-8C47-9AC9-644D6F768DF7}" type="presParOf" srcId="{264F1B3A-D93F-AB41-99A5-1D08C9EA24A0}" destId="{422FA7B2-0DF8-CB48-8CDC-CDB079A1B085}" srcOrd="3" destOrd="0" presId="urn:microsoft.com/office/officeart/2008/layout/VerticalCurvedList"/>
    <dgm:cxn modelId="{A3CC6BF7-292B-3642-8781-E36CEE16B289}" type="presParOf" srcId="{F84C60C1-F668-6A4E-AE21-3FE724949F28}" destId="{6B0CEE10-773C-A14F-8FEF-0212CD0028B8}" srcOrd="1" destOrd="0" presId="urn:microsoft.com/office/officeart/2008/layout/VerticalCurvedList"/>
    <dgm:cxn modelId="{9C9B87BD-2E80-2E49-8154-787700D33783}" type="presParOf" srcId="{F84C60C1-F668-6A4E-AE21-3FE724949F28}" destId="{58391291-4BD9-C14A-BADB-3A24E41CAF53}" srcOrd="2" destOrd="0" presId="urn:microsoft.com/office/officeart/2008/layout/VerticalCurvedList"/>
    <dgm:cxn modelId="{308CBA27-4D5A-9E4B-897F-4E9DE921B1D8}" type="presParOf" srcId="{58391291-4BD9-C14A-BADB-3A24E41CAF53}" destId="{DDB118E6-9F0C-644F-85D3-2823C941F24C}" srcOrd="0" destOrd="0" presId="urn:microsoft.com/office/officeart/2008/layout/VerticalCurvedList"/>
    <dgm:cxn modelId="{E2EBE749-A202-A64B-9B27-00B522F959A9}" type="presParOf" srcId="{F84C60C1-F668-6A4E-AE21-3FE724949F28}" destId="{0CB22C4D-4B52-8149-8A1E-6025BCB04763}" srcOrd="3" destOrd="0" presId="urn:microsoft.com/office/officeart/2008/layout/VerticalCurvedList"/>
    <dgm:cxn modelId="{CE7275F5-FD11-6B4B-93B1-96A70A5C9C78}" type="presParOf" srcId="{F84C60C1-F668-6A4E-AE21-3FE724949F28}" destId="{103D23DA-15BE-9C45-B844-7E0BE2F9456F}" srcOrd="4" destOrd="0" presId="urn:microsoft.com/office/officeart/2008/layout/VerticalCurvedList"/>
    <dgm:cxn modelId="{C87C5614-DC17-B743-B2CE-8596FE0E1CDF}" type="presParOf" srcId="{103D23DA-15BE-9C45-B844-7E0BE2F9456F}" destId="{79FD557C-FB7A-5448-BD48-E94227B88966}" srcOrd="0" destOrd="0" presId="urn:microsoft.com/office/officeart/2008/layout/VerticalCurvedList"/>
    <dgm:cxn modelId="{187841FB-C8D9-1E4D-B45F-738990946F27}" type="presParOf" srcId="{F84C60C1-F668-6A4E-AE21-3FE724949F28}" destId="{B63452C6-25FE-994E-A855-4B08942C3FA6}" srcOrd="5" destOrd="0" presId="urn:microsoft.com/office/officeart/2008/layout/VerticalCurvedList"/>
    <dgm:cxn modelId="{EDE7E643-9346-0D45-9A02-6F7F7FD102A8}" type="presParOf" srcId="{F84C60C1-F668-6A4E-AE21-3FE724949F28}" destId="{565C0D72-4584-0243-82EB-D3F88D7B109B}" srcOrd="6" destOrd="0" presId="urn:microsoft.com/office/officeart/2008/layout/VerticalCurvedList"/>
    <dgm:cxn modelId="{9338142F-1EF7-A441-9168-D64845832D3F}" type="presParOf" srcId="{565C0D72-4584-0243-82EB-D3F88D7B109B}" destId="{9DF725E9-DDDF-8E49-8E25-0E0855117522}" srcOrd="0" destOrd="0" presId="urn:microsoft.com/office/officeart/2008/layout/VerticalCurvedList"/>
    <dgm:cxn modelId="{51FF6C17-D0FE-B140-B8A5-F7F2B2E303FF}" type="presParOf" srcId="{F84C60C1-F668-6A4E-AE21-3FE724949F28}" destId="{EEAF887A-1E89-6A48-8172-30FD9FCEB475}" srcOrd="7" destOrd="0" presId="urn:microsoft.com/office/officeart/2008/layout/VerticalCurvedList"/>
    <dgm:cxn modelId="{D13EA2AB-DAA4-0A46-B72C-8ED599FE9B8A}" type="presParOf" srcId="{F84C60C1-F668-6A4E-AE21-3FE724949F28}" destId="{9059D311-C041-6B4B-8B3D-4F8716D8096C}" srcOrd="8" destOrd="0" presId="urn:microsoft.com/office/officeart/2008/layout/VerticalCurvedList"/>
    <dgm:cxn modelId="{D0201DB9-3EA2-1243-BA0D-1D9D19F380BB}" type="presParOf" srcId="{9059D311-C041-6B4B-8B3D-4F8716D8096C}" destId="{0A3C0269-664E-B44C-9B53-9808A544FF2C}" srcOrd="0" destOrd="0" presId="urn:microsoft.com/office/officeart/2008/layout/VerticalCurvedList"/>
    <dgm:cxn modelId="{B076F91C-C7F2-D04F-8780-55840EFBAAFC}" type="presParOf" srcId="{F84C60C1-F668-6A4E-AE21-3FE724949F28}" destId="{C99124FD-3BFB-B34A-B80D-9BD7E4F9E684}" srcOrd="9" destOrd="0" presId="urn:microsoft.com/office/officeart/2008/layout/VerticalCurvedList"/>
    <dgm:cxn modelId="{80723EE6-9CA5-464E-9680-1B9169D50625}" type="presParOf" srcId="{F84C60C1-F668-6A4E-AE21-3FE724949F28}" destId="{EC2DA51B-CECE-2249-B80C-57B65FE2DE92}" srcOrd="10" destOrd="0" presId="urn:microsoft.com/office/officeart/2008/layout/VerticalCurvedList"/>
    <dgm:cxn modelId="{63C211D5-3813-E646-BE29-C072F7F759D4}" type="presParOf" srcId="{EC2DA51B-CECE-2249-B80C-57B65FE2DE92}" destId="{BDBF17E8-7CFE-2047-B624-4AB093E2B1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t>09/12/2015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t>09/12/2015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79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094D0C1-06CC-4A0B-AF28-BE02B7B632DB}" type="slidenum">
              <a:rPr lang="en-US" altLang="es-ES"/>
              <a:pPr/>
              <a:t>14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49461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A652E41-4769-478B-A712-E231301D3A7C}" type="slidenum">
              <a:rPr lang="en-US" altLang="es-ES"/>
              <a:pPr/>
              <a:t>15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69321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096CF0-EA06-464E-B956-753DB61EF5DE}" type="slidenum">
              <a:rPr lang="en-US" altLang="es-ES"/>
              <a:pPr/>
              <a:t>16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6473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163643-E5A5-42BA-898C-D6E300E26359}" type="slidenum">
              <a:rPr lang="en-US" altLang="es-ES"/>
              <a:pPr/>
              <a:t>17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46811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" altLang="es-E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15364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753351-0B2A-4CC9-8921-7B030ACC744B}" type="slidenum">
              <a:rPr lang="en-GB" altLang="es-ES" sz="1200">
                <a:latin typeface="Calibri" pitchFamily="34" charset="0"/>
                <a:ea typeface="MS PGothic" pitchFamily="34" charset="-128"/>
              </a:rPr>
              <a:pPr/>
              <a:t>19</a:t>
            </a:fld>
            <a:endParaRPr lang="en-GB" altLang="es-ES" sz="1200"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4248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200" dirty="0" smtClean="0">
                <a:solidFill>
                  <a:schemeClr val="tx1"/>
                </a:solidFill>
              </a:rPr>
              <a:t>Coordination among environmental &amp; ICT representatives is required for efficiency and sustainability of management of WEEE  in the region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200" dirty="0" smtClean="0">
                <a:solidFill>
                  <a:schemeClr val="tx1"/>
                </a:solidFill>
              </a:rPr>
              <a:t>Not all countries have WEEE specific regulatory frameworks. They need to develop them and their compliance mechanisms. International standards can be used as references.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200" dirty="0" smtClean="0">
                <a:solidFill>
                  <a:schemeClr val="tx1"/>
                </a:solidFill>
              </a:rPr>
              <a:t>WEEE management requires effective governance models, including all stakeholders. Roles &amp; responsibilities have to be well defined.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200" dirty="0" smtClean="0">
                <a:solidFill>
                  <a:schemeClr val="tx1"/>
                </a:solidFill>
              </a:rPr>
              <a:t>Informal WEEE management has effects on health &amp; quality of life. </a:t>
            </a:r>
            <a:br>
              <a:rPr lang="en-US" altLang="en-US" sz="1200" dirty="0" smtClean="0">
                <a:solidFill>
                  <a:schemeClr val="tx1"/>
                </a:solidFill>
              </a:rPr>
            </a:br>
            <a:r>
              <a:rPr lang="en-US" altLang="en-US" sz="1200" dirty="0" smtClean="0">
                <a:solidFill>
                  <a:schemeClr val="tx1"/>
                </a:solidFill>
              </a:rPr>
              <a:t>WEEE management must be safe across its whole lifecycle. 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altLang="en-US" sz="1200" dirty="0" smtClean="0">
                <a:solidFill>
                  <a:schemeClr val="tx1"/>
                </a:solidFill>
              </a:rPr>
              <a:t>WEEE programs in the region do not include economic analysis of the environmental and social risks related to a mismanagement of WEEE. Opportunities to create green-jobs and promote technological innovation should be considered.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/>
          <a:lstStyle/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1200" dirty="0" smtClean="0">
                <a:solidFill>
                  <a:schemeClr val="tx1"/>
                </a:solidFill>
              </a:rPr>
              <a:t>Identify sources of WEEE generation and account for management volumes.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1200" dirty="0" smtClean="0">
                <a:solidFill>
                  <a:schemeClr val="tx1"/>
                </a:solidFill>
              </a:rPr>
              <a:t>Deepen the analysis at the country level, including aspects such as key actors, social framework, cultural boundaries, etc.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en-US" altLang="en-US" sz="1200" dirty="0" smtClean="0">
                <a:solidFill>
                  <a:schemeClr val="tx1"/>
                </a:solidFill>
              </a:rPr>
              <a:t>Manage e-waste considering the whole life cycle.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 startAt="4"/>
            </a:pPr>
            <a:r>
              <a:rPr lang="en-US" altLang="en-US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Work on preventive policies to avoid e-waste contamination. Learn from international initiatives (ITU-T Study Group 5, PACE and Step).</a:t>
            </a:r>
          </a:p>
          <a:p>
            <a:pPr marL="457200" indent="-457200">
              <a:spcBef>
                <a:spcPts val="600"/>
              </a:spcBef>
              <a:buFont typeface="Calibri" pitchFamily="34" charset="0"/>
              <a:buAutoNum type="arabicPeriod" startAt="4"/>
            </a:pPr>
            <a:r>
              <a:rPr lang="en-US" altLang="en-US" sz="1200" kern="1200" smtClean="0">
                <a:solidFill>
                  <a:schemeClr val="tx1"/>
                </a:solidFill>
                <a:latin typeface="Arial" panose="020B0604020202020204" pitchFamily="34" charset="0"/>
                <a:ea typeface="SimSun" charset="0"/>
                <a:cs typeface="SimSun" charset="0"/>
              </a:rPr>
              <a:t>Establish initiatives for more effective project implementation and to strengthen e-waste sustainable management alliances.</a:t>
            </a:r>
          </a:p>
          <a:p>
            <a:endParaRPr lang="en-GB" dirty="0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12C79AF-8808-41A4-93CB-328A3A43E717}" type="datetime1">
              <a:rPr lang="en-US" altLang="es-ES" smtClean="0"/>
              <a:pPr/>
              <a:t>09/12/2015</a:t>
            </a:fld>
            <a:endParaRPr lang="en-US" altLang="es-ES" sz="120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2F9F9F-8130-4C75-AB34-57B189CB4404}" type="slidenum">
              <a:rPr lang="en-US" altLang="es-ES" smtClean="0"/>
              <a:pPr/>
              <a:t>21</a:t>
            </a:fld>
            <a:endParaRPr lang="en-US" altLang="es-ES" sz="1200"/>
          </a:p>
        </p:txBody>
      </p:sp>
    </p:spTree>
    <p:extLst>
      <p:ext uri="{BB962C8B-B14F-4D97-AF65-F5344CB8AC3E}">
        <p14:creationId xmlns:p14="http://schemas.microsoft.com/office/powerpoint/2010/main" val="1143408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8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8196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CAB10E-FB42-4660-AE7F-93B3A2DC257F}" type="slidenum">
              <a:rPr lang="en-US" altLang="es-ES"/>
              <a:pPr/>
              <a:t>4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Marcador de notas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s-E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11268" name="Marcador de número de diapositiva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FC9910-1439-4484-9709-F5DD47D7EED6}" type="slidenum">
              <a:rPr lang="en-US" altLang="es-ES"/>
              <a:pPr/>
              <a:t>6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222B52-8666-4315-96F5-57437E041B6F}" type="slidenum">
              <a:rPr lang="en-US" altLang="es-ES"/>
              <a:pPr/>
              <a:t>8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285228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81E8F0-B540-4691-98F9-F3D387D9D0C5}" type="slidenum">
              <a:rPr lang="en-US" altLang="es-ES"/>
              <a:pPr/>
              <a:t>9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02278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8B39829-9D43-4399-8129-F1F16EAD356B}" type="slidenum">
              <a:rPr lang="en-US" altLang="es-ES"/>
              <a:pPr/>
              <a:t>10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F6F04F-1C09-4016-AB4A-6E1C8A6A230D}" type="slidenum">
              <a:rPr lang="en-US" altLang="es-ES"/>
              <a:pPr/>
              <a:t>11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654887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218F020-33DD-4B15-8A42-74E7642275C6}" type="slidenum">
              <a:rPr lang="en-US" altLang="es-ES"/>
              <a:pPr/>
              <a:t>12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203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97188" y="525463"/>
            <a:ext cx="3502025" cy="26273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28688" y="3330575"/>
            <a:ext cx="7439025" cy="3154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s-ES" smtClean="0">
              <a:latin typeface="Arial" charset="0"/>
              <a:ea typeface="SimSun" pitchFamily="2" charset="-122"/>
            </a:endParaRPr>
          </a:p>
          <a:p>
            <a:r>
              <a:rPr lang="es-ES" altLang="es-ES" smtClean="0">
                <a:solidFill>
                  <a:schemeClr val="tx2"/>
                </a:solidFill>
                <a:latin typeface="Arial" charset="0"/>
                <a:ea typeface="SimSun" pitchFamily="2" charset="-122"/>
              </a:rPr>
              <a:t>La provincia de Buenos Aires, y la ciudad Autónoma de Buenos Aires cuentan con pautas, obligaciones y responsabilidades en la gestión de los RAEE</a:t>
            </a:r>
            <a:r>
              <a:rPr lang="es-ES" altLang="es-ES" smtClean="0">
                <a:latin typeface="Arial" charset="0"/>
                <a:ea typeface="SimSun" pitchFamily="2" charset="-122"/>
              </a:rPr>
              <a:t>…</a:t>
            </a:r>
          </a:p>
          <a:p>
            <a:endParaRPr lang="en-US" altLang="es-ES" smtClean="0">
              <a:latin typeface="Arial" charset="0"/>
              <a:ea typeface="SimSun" pitchFamily="2" charset="-122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6BA216-FF65-44FC-A8F9-4BA3B3F46289}" type="slidenum">
              <a:rPr lang="en-US" altLang="es-ES"/>
              <a:pPr/>
              <a:t>13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8775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climatechange/Pages/publications.asp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ristina.bueti@itu.in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sel.int/Countries/StatusofRatifications/PartiesSignatories/tabid/4499/Default.asp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ITU Green Standards Week</a:t>
            </a:r>
            <a:br>
              <a:rPr lang="en-US" sz="2800" dirty="0" smtClean="0"/>
            </a:br>
            <a:r>
              <a:rPr lang="en-US" sz="2800" dirty="0" smtClean="0"/>
              <a:t>Nassau, The Bahamas 14-18 December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63010" y="2223921"/>
            <a:ext cx="5082208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dirty="0" smtClean="0">
                <a:latin typeface="HanziPen TC" charset="-120"/>
                <a:ea typeface="HanziPen TC" charset="-120"/>
                <a:cs typeface="HanziPen TC" charset="-120"/>
              </a:rPr>
              <a:t>Sustainable </a:t>
            </a:r>
            <a:r>
              <a:rPr lang="en-US" sz="12800" b="1" dirty="0">
                <a:latin typeface="HanziPen TC" charset="-120"/>
                <a:ea typeface="HanziPen TC" charset="-120"/>
                <a:cs typeface="HanziPen TC" charset="-120"/>
              </a:rPr>
              <a:t>Management of Waste Electrical and Electronic Equipment (WEEE) </a:t>
            </a:r>
            <a:br>
              <a:rPr lang="en-US" sz="12800" b="1" dirty="0">
                <a:latin typeface="HanziPen TC" charset="-120"/>
                <a:ea typeface="HanziPen TC" charset="-120"/>
                <a:cs typeface="HanziPen TC" charset="-120"/>
              </a:rPr>
            </a:br>
            <a:r>
              <a:rPr lang="en-US" sz="12800" b="1" dirty="0">
                <a:latin typeface="HanziPen TC" charset="-120"/>
                <a:ea typeface="HanziPen TC" charset="-120"/>
                <a:cs typeface="HanziPen TC" charset="-120"/>
              </a:rPr>
              <a:t>in Latin </a:t>
            </a:r>
            <a:r>
              <a:rPr lang="en-US" sz="12800" b="1" dirty="0" smtClean="0">
                <a:latin typeface="HanziPen TC" charset="-120"/>
                <a:ea typeface="HanziPen TC" charset="-120"/>
                <a:cs typeface="HanziPen TC" charset="-120"/>
              </a:rPr>
              <a:t>America</a:t>
            </a:r>
          </a:p>
          <a:p>
            <a:pPr marL="0" indent="0" algn="ctr">
              <a:buNone/>
            </a:pPr>
            <a:endParaRPr lang="en-US" sz="16000" b="1" dirty="0" smtClean="0"/>
          </a:p>
          <a:p>
            <a:pPr marL="0" indent="0" algn="ctr">
              <a:buNone/>
            </a:pPr>
            <a:r>
              <a:rPr lang="en-US" sz="9600" b="1" dirty="0" smtClean="0"/>
              <a:t>Daniela Torres, Eng. MSc</a:t>
            </a:r>
            <a:endParaRPr lang="en-US" sz="9600" b="1" dirty="0"/>
          </a:p>
          <a:p>
            <a:pPr marL="0" indent="0" algn="ctr">
              <a:buNone/>
            </a:pPr>
            <a:r>
              <a:rPr lang="en-US" sz="8000" b="1" dirty="0" smtClean="0"/>
              <a:t>ITU FG SSC WG4 Coordinator</a:t>
            </a:r>
          </a:p>
          <a:p>
            <a:pPr marL="0" indent="0" algn="ctr">
              <a:buNone/>
            </a:pPr>
            <a:r>
              <a:rPr lang="en-US" sz="8000" b="1" dirty="0" smtClean="0"/>
              <a:t>ITU Consultant</a:t>
            </a:r>
            <a:endParaRPr lang="en-US" sz="8000" b="1" dirty="0"/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Grafik 10" descr="Cover report on E-waste Latam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768" y="2223921"/>
            <a:ext cx="3078673" cy="351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09787" y="2111055"/>
            <a:ext cx="6905626" cy="8001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sz="14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sz="1400" dirty="0">
                <a:solidFill>
                  <a:schemeClr val="tx2"/>
                </a:solidFill>
              </a:rPr>
              <a:t>National law called "Waste Law" states that everyone holds the responsibility for its e-waste generation. This applies to commerce and municipal activities as well as consumers.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400" dirty="0">
                <a:solidFill>
                  <a:schemeClr val="tx2"/>
                </a:solidFill>
              </a:rPr>
              <a:t>Federal Law Nº 12.305 on </a:t>
            </a:r>
            <a:r>
              <a:rPr lang="en-GB" sz="1400" i="1" dirty="0">
                <a:solidFill>
                  <a:schemeClr val="tx2"/>
                </a:solidFill>
              </a:rPr>
              <a:t>National Policy on Solid Waste</a:t>
            </a:r>
            <a:r>
              <a:rPr lang="en-GB" sz="1400" dirty="0">
                <a:solidFill>
                  <a:schemeClr val="tx2"/>
                </a:solidFill>
              </a:rPr>
              <a:t>, covers proper management of e-waste.</a:t>
            </a:r>
          </a:p>
          <a:p>
            <a:pPr marL="171450" indent="-171450">
              <a:buFont typeface="Arial" charset="0"/>
              <a:buChar char="•"/>
            </a:pPr>
            <a:endParaRPr lang="es-ES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22575" y="3090415"/>
            <a:ext cx="6903950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s-ES" altLang="es-ES" sz="14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400" dirty="0">
                <a:solidFill>
                  <a:schemeClr val="tx2"/>
                </a:solidFill>
                <a:sym typeface="Calibri" pitchFamily="34" charset="0"/>
              </a:rPr>
              <a:t>Implementation regulations include tools for creating national policies and action plans for e-waste and its selective collection.</a:t>
            </a:r>
          </a:p>
          <a:p>
            <a:pPr marL="171450" indent="-171450">
              <a:buFont typeface="Arial" charset="0"/>
              <a:buChar char="•"/>
            </a:pPr>
            <a:endParaRPr lang="es-ES" altLang="es-ES" sz="14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33600" y="4047185"/>
            <a:ext cx="6905625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The principle of Extended Producer Responsibility (EPR) is included in the regulatory frameworks of the country regarding the life cycle of e-waste.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400">
                <a:solidFill>
                  <a:schemeClr val="tx2"/>
                </a:solidFill>
                <a:sym typeface="Calibri" pitchFamily="34" charset="0"/>
              </a:rPr>
              <a:t>The Basel Convention entered into force </a:t>
            </a: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in Brazil in 1992.</a:t>
            </a:r>
            <a:endParaRPr lang="en-GB" altLang="es-ES" sz="14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33600" y="5026363"/>
            <a:ext cx="6905625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companies specialized in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Once recycled, it goes through a reverse logistics process.</a:t>
            </a:r>
          </a:p>
        </p:txBody>
      </p:sp>
      <p:pic>
        <p:nvPicPr>
          <p:cNvPr id="22" name="Picture 13" descr="X:\Celine\New folder\shutterstock_155299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646" y="730529"/>
            <a:ext cx="1430780" cy="920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>
            <a:normAutofit/>
          </a:bodyPr>
          <a:lstStyle/>
          <a:p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2.3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BRASIL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24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5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6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45057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23039" y="2111055"/>
            <a:ext cx="6892374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</a:rPr>
              <a:t>There is no specific regulation for the WEEE management.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</a:rPr>
              <a:t>E-waste is treated as hazardous waste.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</a:rPr>
              <a:t>The Bill introducing the Extended Producer Responsibility (EPR) is under debate.</a:t>
            </a:r>
          </a:p>
          <a:p>
            <a:pPr marL="171450" indent="-171450">
              <a:buFont typeface="Arial" charset="0"/>
              <a:buChar char="•"/>
            </a:pPr>
            <a:endParaRPr lang="en-GB" altLang="es-ES" sz="14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35824" y="3090415"/>
            <a:ext cx="6890701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sz="14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sz="1400" dirty="0">
                <a:solidFill>
                  <a:schemeClr val="tx2"/>
                </a:solidFill>
              </a:rPr>
              <a:t>Regulation on the Register of Emissions and Pollutant Transfer (REPT).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400" dirty="0">
                <a:solidFill>
                  <a:schemeClr val="tx2"/>
                </a:solidFill>
              </a:rPr>
              <a:t>Public access database aimed at disseminating information on emissions, waste, and transfer of pollutants.</a:t>
            </a:r>
          </a:p>
          <a:p>
            <a:pPr marL="171450" indent="-171450">
              <a:buFont typeface="Arial" charset="0"/>
              <a:buChar char="•"/>
            </a:pPr>
            <a:endParaRPr lang="en-GB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46852" y="4032195"/>
            <a:ext cx="6892373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Ratification of the Basel Convention, through Decree No. 685 in 1992.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40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  <a:endParaRPr lang="en-GB" altLang="es-ES" sz="14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/>
            <a:endParaRPr lang="en-GB" altLang="es-ES" sz="14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40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46852" y="5012075"/>
            <a:ext cx="6892373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</a:rPr>
              <a:t>Two certified companies and a waste reconditioning programme.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</a:rPr>
              <a:t>Informal recycling sector, is a challenge for the country.</a:t>
            </a:r>
          </a:p>
          <a:p>
            <a:pPr marL="171450" indent="-171450"/>
            <a:endParaRPr lang="en-GB" altLang="es-ES" sz="1400">
              <a:solidFill>
                <a:srgbClr val="FFFFFF"/>
              </a:solidFill>
            </a:endParaRPr>
          </a:p>
        </p:txBody>
      </p:sp>
      <p:pic>
        <p:nvPicPr>
          <p:cNvPr id="22" name="Picture 6" descr="Drapeau du Chil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759" y="604355"/>
            <a:ext cx="1437171" cy="920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2.4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CHILE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24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5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6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03494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23039" y="2111055"/>
            <a:ext cx="6892374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charset="0"/>
              <a:buChar char="o"/>
              <a:defRPr/>
            </a:pPr>
            <a:endParaRPr lang="en-GB" sz="14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Specific policy on integrated waste management of electronic appliances</a:t>
            </a:r>
            <a:endParaRPr lang="en-GB" sz="1400" strike="sngStrike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Law No. 1672, defines the public policy guidelines on integrated management of WEEE. 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GB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35824" y="3075425"/>
            <a:ext cx="6890701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n-US" sz="1400">
                <a:solidFill>
                  <a:schemeClr val="tx2"/>
                </a:solidFill>
              </a:rPr>
              <a:t>Congress has established guidelines for the adoption of a public policy for integrated management of WEEE, under the guidance of the Ministry of Environment.</a:t>
            </a:r>
            <a:endParaRPr lang="en-GB" altLang="en-US" sz="1400">
              <a:solidFill>
                <a:srgbClr val="FFFFFF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46852" y="4047185"/>
            <a:ext cx="6892373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</a:rPr>
              <a:t>Colombia has ratified the Basel Convention, under Law 253  in 1996 (which entered into force in 1997).</a:t>
            </a:r>
          </a:p>
          <a:p>
            <a:pPr marL="171450" indent="-171450"/>
            <a:endParaRPr lang="en-GB" altLang="es-ES" sz="1400" dirty="0">
              <a:solidFill>
                <a:schemeClr val="tx2"/>
              </a:solidFill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400" dirty="0">
              <a:solidFill>
                <a:srgbClr val="FFFFFF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46852" y="5027065"/>
            <a:ext cx="6892373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There are collection systems to manage computers, lighting, peripherals and batteries.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There is no sufficiently automated technology for dismantling and recovery of materials.</a:t>
            </a:r>
            <a:endParaRPr lang="en-GB" altLang="es-ES" sz="1400">
              <a:solidFill>
                <a:srgbClr val="FFFFFF"/>
              </a:solidFill>
              <a:sym typeface="Calibri" pitchFamily="34" charset="0"/>
            </a:endParaRPr>
          </a:p>
          <a:p>
            <a:pPr marL="171450" indent="-171450"/>
            <a:endParaRPr lang="en-GB" altLang="es-ES" sz="1400">
              <a:solidFill>
                <a:srgbClr val="FFFFFF"/>
              </a:solidFill>
              <a:sym typeface="Calibri" pitchFamily="34" charset="0"/>
            </a:endParaRPr>
          </a:p>
        </p:txBody>
      </p:sp>
      <p:pic>
        <p:nvPicPr>
          <p:cNvPr id="22" name="Picture 355" descr="X:\Celine\New folder\flag_columb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08" y="638739"/>
            <a:ext cx="1486570" cy="898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2.5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COLOMBIA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24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5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6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529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60658" y="2098720"/>
            <a:ext cx="686586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n-US" sz="1400" dirty="0">
                <a:solidFill>
                  <a:schemeClr val="tx2"/>
                </a:solidFill>
              </a:rPr>
              <a:t>Ecuador has a National Regulation for Hazardous </a:t>
            </a:r>
            <a:r>
              <a:rPr lang="en-GB" altLang="en-US" sz="1400" dirty="0" smtClean="0">
                <a:solidFill>
                  <a:schemeClr val="tx2"/>
                </a:solidFill>
              </a:rPr>
              <a:t>Waste. E-waste is treated as such</a:t>
            </a:r>
            <a:endParaRPr lang="en-GB" altLang="en-US" sz="14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400" dirty="0">
                <a:solidFill>
                  <a:schemeClr val="tx2"/>
                </a:solidFill>
              </a:rPr>
              <a:t>The Ministerial Agreement No. 161 defines the “Regulation for pollution prevention and control of chemical substances, hazardous and special wastes</a:t>
            </a:r>
            <a:r>
              <a:rPr lang="en-GB" altLang="en-US" sz="1400" dirty="0" smtClean="0">
                <a:solidFill>
                  <a:schemeClr val="tx2"/>
                </a:solidFill>
              </a:rPr>
              <a:t>”.</a:t>
            </a:r>
            <a:endParaRPr lang="en-GB" altLang="en-US" sz="1400" dirty="0">
              <a:solidFill>
                <a:schemeClr val="tx2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62323" y="3090415"/>
            <a:ext cx="6864202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charset="0"/>
              <a:buChar char="o"/>
              <a:defRPr/>
            </a:pPr>
            <a:endParaRPr lang="en-GB" sz="1400" dirty="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National 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Policy</a:t>
            </a:r>
            <a:r>
              <a:rPr lang="en-GB" sz="1200" strike="sngStrike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post consumption of electrical equipment and disuse of electronics, applies the principle of Extended Producer Responsibility (ERP).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Ministry of Environment </a:t>
            </a:r>
            <a:r>
              <a:rPr lang="en-GB" sz="12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(as of 2015) is working 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 the proposal for a technical standard on how to apply the ERP principle to electrical equipment and disuse of electronics. </a:t>
            </a:r>
          </a:p>
          <a:p>
            <a:pPr marL="171450" indent="-171450">
              <a:buFont typeface="Arial" charset="0"/>
              <a:buChar char="•"/>
              <a:defRPr/>
            </a:pPr>
            <a:endParaRPr lang="en-GB" sz="1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73358" y="4082110"/>
            <a:ext cx="686586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400" dirty="0">
                <a:solidFill>
                  <a:schemeClr val="tx2"/>
                </a:solidFill>
                <a:sym typeface="Calibri" pitchFamily="34" charset="0"/>
              </a:rPr>
              <a:t>The Basel Convention entered into force in Ecuador in </a:t>
            </a: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1993.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400" dirty="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  <a:endParaRPr lang="en-GB" altLang="es-ES" sz="14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Courier New" pitchFamily="49" charset="0"/>
              <a:buChar char="o"/>
            </a:pPr>
            <a:endParaRPr lang="en-GB" altLang="es-ES" sz="1400" dirty="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73358" y="5041353"/>
            <a:ext cx="686586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</a:rPr>
              <a:t>There are nine companies that have an environmental licence to carry out activities in the different phases of waste management, storage, transportation and dismantling.</a:t>
            </a:r>
          </a:p>
          <a:p>
            <a:pPr marL="171450" indent="-171450"/>
            <a:endParaRPr lang="en-GB" altLang="es-ES" sz="1400">
              <a:solidFill>
                <a:schemeClr val="tx2"/>
              </a:solidFill>
            </a:endParaRPr>
          </a:p>
        </p:txBody>
      </p:sp>
      <p:sp>
        <p:nvSpPr>
          <p:cNvPr id="15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19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0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1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pic>
        <p:nvPicPr>
          <p:cNvPr id="22" name="Picture 26" descr="X:\Celine\New folder\shutterstock_1918907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769" y="717562"/>
            <a:ext cx="1437405" cy="819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2.6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ECUADOR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53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73836" y="2111055"/>
            <a:ext cx="684157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Constitution has several articles to protect the environment.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Law N42/90 prohibits importing, dumping </a:t>
            </a:r>
            <a:r>
              <a:rPr lang="en-GB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 using </a:t>
            </a: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products </a:t>
            </a:r>
            <a:r>
              <a:rPr lang="en-GB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considered </a:t>
            </a: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hazardous.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186609" y="3075425"/>
            <a:ext cx="6839916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WEEE started to be treated by the involved institutions in the country.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One of the problems is the lack of awareness of the population regarding waste disposal.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197650" y="4047185"/>
            <a:ext cx="6841576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US" altLang="es-ES" sz="140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Basel Convention entered into force in </a:t>
            </a: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Paraguay with Law No. 547 in 1995.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173836" y="4994093"/>
            <a:ext cx="684157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no organizations dedicated to the management of WEEE. </a:t>
            </a:r>
          </a:p>
        </p:txBody>
      </p:sp>
      <p:pic>
        <p:nvPicPr>
          <p:cNvPr id="22" name="Picture 28" descr="X:\Celine\New folder\shutterstock_947483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68" y="647842"/>
            <a:ext cx="1412253" cy="916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2.7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PARAGUAY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24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5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6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8890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62796" y="2081075"/>
            <a:ext cx="6852617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Specific Regulation for WEEE: </a:t>
            </a:r>
            <a:r>
              <a:rPr lang="en-GB" altLang="en-US" sz="140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National Regulation for the Use and Management of Waste of Electrical and Electronic Equipment</a:t>
            </a:r>
            <a:r>
              <a:rPr lang="en-GB" altLang="en-US" sz="1400">
                <a:solidFill>
                  <a:schemeClr val="tx2"/>
                </a:solidFill>
                <a:sym typeface="Calibri" pitchFamily="34" charset="0"/>
              </a:rPr>
              <a:t>” – Decree No. 001-2012.</a:t>
            </a:r>
            <a:endParaRPr lang="en-GB" altLang="es-ES" sz="1400">
              <a:solidFill>
                <a:schemeClr val="tx2"/>
              </a:solidFill>
              <a:sym typeface="Calibri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75571" y="3105405"/>
            <a:ext cx="6850954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Ministry of Environment has developed public campaigns for the collection of WEEE.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two plans on how to handle e-waste with private companies that are supported by the national government.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186610" y="4047184"/>
            <a:ext cx="6852616" cy="795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The Ministry of environment and the Swiss Cooperation have signed an agreement to develop the project </a:t>
            </a:r>
            <a:r>
              <a:rPr lang="en-GB" altLang="en-US" sz="140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400">
                <a:solidFill>
                  <a:schemeClr val="tx2"/>
                </a:solidFill>
                <a:sym typeface="Calibri" pitchFamily="34" charset="0"/>
              </a:rPr>
              <a:t>Sustainable Recycling Industries</a:t>
            </a:r>
            <a:r>
              <a:rPr lang="en-GB" altLang="en-US" sz="1400">
                <a:solidFill>
                  <a:schemeClr val="tx2"/>
                </a:solidFill>
                <a:sym typeface="Calibri" pitchFamily="34" charset="0"/>
              </a:rPr>
              <a:t>”.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400">
                <a:solidFill>
                  <a:schemeClr val="tx2"/>
                </a:solidFill>
                <a:sym typeface="Calibri" pitchFamily="34" charset="0"/>
              </a:rPr>
              <a:t>Part of the UNIDO project for POP management from WEEE.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altLang="es-ES" sz="1400">
                <a:solidFill>
                  <a:schemeClr val="tx2"/>
                </a:solidFill>
                <a:sym typeface="Calibri" pitchFamily="34" charset="0"/>
              </a:rPr>
              <a:t>The Basel Convention entered into force in </a:t>
            </a:r>
            <a:r>
              <a:rPr lang="en-GB" altLang="en-US" sz="1400">
                <a:solidFill>
                  <a:schemeClr val="tx2"/>
                </a:solidFill>
                <a:sym typeface="Calibri" pitchFamily="34" charset="0"/>
              </a:rPr>
              <a:t>1994.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186610" y="4982798"/>
            <a:ext cx="6852616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There are several companies that manage WEEE in the country. 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There is a special project with the private sector called </a:t>
            </a:r>
            <a:r>
              <a:rPr lang="en-GB" altLang="en-US" sz="1400" dirty="0">
                <a:solidFill>
                  <a:schemeClr val="tx2"/>
                </a:solidFill>
                <a:sym typeface="Calibri" pitchFamily="34" charset="0"/>
              </a:rPr>
              <a:t>“</a:t>
            </a: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Corporate Social Responsibility” for the Management of WEEE.</a:t>
            </a:r>
            <a:endParaRPr lang="en-GB" altLang="es-ES" sz="14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35853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2" name="Picture 352" descr="X:\Celine\New folder\shutterstock_194010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502" y="651682"/>
            <a:ext cx="1354924" cy="8556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8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9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30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2.8 </a:t>
            </a:r>
            <a:r>
              <a:rPr lang="en-US" altLang="es-ES" sz="3200" dirty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PERU</a:t>
            </a:r>
            <a:endParaRPr lang="en-US" altLang="es-ES" sz="3200" dirty="0">
              <a:solidFill>
                <a:schemeClr val="accent3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2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37892" name="Foliennummernplatzhalter 7"/>
          <p:cNvSpPr>
            <a:spLocks noGrp="1"/>
          </p:cNvSpPr>
          <p:nvPr>
            <p:ph type="sldNum" sz="quarter" idx="4294967295"/>
          </p:nvPr>
        </p:nvSpPr>
        <p:spPr>
          <a:xfrm>
            <a:off x="3505200" y="61769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D4166B9-D348-4A5B-A48E-23CB075936D2}" type="slidenum">
              <a:rPr lang="en-US" altLang="es-ES">
                <a:solidFill>
                  <a:srgbClr val="95B3D7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16</a:t>
            </a:fld>
            <a:endParaRPr lang="en-US" altLang="es-ES">
              <a:solidFill>
                <a:srgbClr val="95B3D7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056429" y="2096065"/>
            <a:ext cx="6958984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e-waste management.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general regulations to protect the environment.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069230" y="3105405"/>
            <a:ext cx="6957295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>
              <a:buFont typeface="Wingdings" charset="2"/>
              <a:buChar char="§"/>
              <a:defRPr/>
            </a:pP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Uruguay has a general public framework for waste management including WEEE.</a:t>
            </a:r>
          </a:p>
          <a:p>
            <a:pPr>
              <a:buFont typeface="Wingdings" charset="2"/>
              <a:buChar char="§"/>
              <a:defRPr/>
            </a:pP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There are some initiatives driven by the National Government, such as the National Agency of Research and Innovation, </a:t>
            </a:r>
            <a:r>
              <a:rPr lang="en-GB" altLang="es-ES" sz="1400" dirty="0" err="1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Ceibal</a:t>
            </a:r>
            <a:r>
              <a:rPr lang="en-GB" altLang="es-ES" sz="14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Plan and the Technological Laboratory of Uruguay.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080242" y="4047185"/>
            <a:ext cx="6958983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Basel Convention was ratified in Uruguay in 1991, with Law No. 16.221 and entered into force in 1992.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Uruguay is the home of the Coordinating </a:t>
            </a:r>
            <a:r>
              <a:rPr lang="en-GB" sz="12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the Basel Convention and the Regional </a:t>
            </a:r>
            <a:r>
              <a:rPr lang="en-GB" sz="1200" dirty="0" err="1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Center</a:t>
            </a: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of Stockholm Convention for Latin America and the Caribbean.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2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 of the UNIDO project for POP management from WEEE.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080242" y="5027065"/>
            <a:ext cx="6958983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 does not have appropriate entities for the final disposal of WEEE.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private initiatives for waste management including WEEE collection</a:t>
            </a:r>
            <a:r>
              <a:rPr lang="en-GB" sz="1400" dirty="0">
                <a:solidFill>
                  <a:schemeClr val="tx2"/>
                </a:solidFill>
                <a:cs typeface="Arial" charset="0"/>
              </a:rPr>
              <a:t>.</a:t>
            </a:r>
          </a:p>
        </p:txBody>
      </p:sp>
      <p:sp>
        <p:nvSpPr>
          <p:cNvPr id="14" name="副标题 2"/>
          <p:cNvSpPr>
            <a:spLocks noChangeArrowheads="1"/>
          </p:cNvSpPr>
          <p:nvPr/>
        </p:nvSpPr>
        <p:spPr bwMode="auto">
          <a:xfrm>
            <a:off x="676433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22" name="Picture 353" descr="X:\Celine\New folder\shutterstock_1616874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2" y="635321"/>
            <a:ext cx="1435722" cy="9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4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5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6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2.9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URUGUAY</a:t>
            </a:r>
            <a:endParaRPr lang="en-US" altLang="es-ES" sz="3200" dirty="0">
              <a:solidFill>
                <a:schemeClr val="accent3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54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060407" y="2107178"/>
            <a:ext cx="6955006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specific regulation for the management of WEEE.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Uses the established normative on general waste as a reference.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2073207" y="3086538"/>
            <a:ext cx="6953318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are no environmental policies for this purpose. 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It is expected that the national government will set up intergovernmental roundtables that will coordinate actions and elaborate on public policies.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084220" y="4058298"/>
            <a:ext cx="6955005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Signed and ratified the Basel Convention with the Approving Law No. 36.396 on 1998. 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Part of the UNIDO project for POP management from WEEE.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2084220" y="5037475"/>
            <a:ext cx="6955005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 national private companies  are in charge of the waste management process  that deal with collection, storage, treatment and dismantling of WEEE. </a:t>
            </a:r>
          </a:p>
          <a:p>
            <a:pPr marL="171450" indent="-171450">
              <a:buFont typeface="Wingdings" pitchFamily="2" charset="2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There is no available technology for WEEE disposal.</a:t>
            </a:r>
          </a:p>
        </p:txBody>
      </p:sp>
      <p:pic>
        <p:nvPicPr>
          <p:cNvPr id="22" name="Picture 354" descr="X:\Celine\New folder\shutterstock_1668883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803" y="645010"/>
            <a:ext cx="1495623" cy="1005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4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5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6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2.10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VENEZUELA</a:t>
            </a:r>
            <a:endParaRPr lang="en-US" altLang="es-ES" sz="3200" dirty="0">
              <a:solidFill>
                <a:schemeClr val="accent3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04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19353"/>
              </p:ext>
            </p:extLst>
          </p:nvPr>
        </p:nvGraphicFramePr>
        <p:xfrm>
          <a:off x="457200" y="1254356"/>
          <a:ext cx="8229600" cy="4505100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715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Country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National Regulation 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e-waste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Public Policies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International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Commitment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E-waste management technologies*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Argentina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Bolivia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Brasil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Chile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Colombia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Ecuador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Paraguay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Perú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Uruguay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9F1"/>
                    </a:solidFill>
                  </a:tcPr>
                </a:tc>
              </a:tr>
              <a:tr h="377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NI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Venezuela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SimSun" pitchFamily="2" charset="-122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4F8"/>
                    </a:solidFill>
                  </a:tcPr>
                </a:tc>
              </a:tr>
            </a:tbl>
          </a:graphicData>
        </a:graphic>
      </p:graphicFrame>
      <p:pic>
        <p:nvPicPr>
          <p:cNvPr id="13391" name="Imagen 7" descr="Captura de pantalla 2015-05-06 a las 17.53.49.png"/>
          <p:cNvPicPr>
            <a:picLocks noChangeAspect="1"/>
          </p:cNvPicPr>
          <p:nvPr/>
        </p:nvPicPr>
        <p:blipFill>
          <a:blip r:embed="rId2" cstate="print"/>
          <a:srcRect l="7829" t="6158" b="-2"/>
          <a:stretch>
            <a:fillRect/>
          </a:stretch>
        </p:blipFill>
        <p:spPr bwMode="auto">
          <a:xfrm>
            <a:off x="6037263" y="2043113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3" name="Imagen 10" descr="Captura de pantalla 2015-05-06 a las 17.54.2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238" y="24558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4" name="Imagen 11" descr="Captura de pantalla 2015-05-06 a las 17.54.2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025" y="2435225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5" name="Imagen 12" descr="Captura de pantalla 2015-05-06 a las 17.53.49.png"/>
          <p:cNvPicPr>
            <a:picLocks noChangeAspect="1"/>
          </p:cNvPicPr>
          <p:nvPr/>
        </p:nvPicPr>
        <p:blipFill>
          <a:blip r:embed="rId2" cstate="print"/>
          <a:srcRect l="7829" t="6158" b="-2"/>
          <a:stretch>
            <a:fillRect/>
          </a:stretch>
        </p:blipFill>
        <p:spPr bwMode="auto">
          <a:xfrm>
            <a:off x="6037263" y="2425700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6" name="Imagen 13" descr="Captura de pantalla 2015-05-06 a las 17.54.2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446338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7" name="Imagen 14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2789238" y="28305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8" name="Imagen 15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4413250" y="2830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99" name="Imagen 16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37263" y="28305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0" name="Imagen 17" descr="Captura de pantalla 2015-05-06 a las 17.54.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830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1" name="Imagen 18" descr="Captura de pantalla 2015-05-06 a las 17.54.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1300" y="3216275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2" name="Imagen 19" descr="Captura de pantalla 2015-05-06 a las 17.54.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3088" y="32369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3" name="Imagen 20" descr="Captura de pantalla 2015-05-06 a las 17.54.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7263" y="320516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4" name="Imagen 21" descr="Captura de pantalla 2015-05-06 a las 17.54.2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23691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5" name="Imagen 25" descr="Captura de pantalla 2015-05-06 a las 17.54.2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9238" y="440531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6" name="Imagen 26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2794000" y="3592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7" name="Imagen 27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4419600" y="3592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8" name="Imagen 28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6042025" y="3592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09" name="Imagen 29" descr="Captura de pantalla 2015-05-06 a las 17.54.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2550" y="3592513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0" name="Imagen 30" descr="Captura de pantalla 2015-05-06 a las 17.53.49.png"/>
          <p:cNvPicPr>
            <a:picLocks noChangeAspect="1"/>
          </p:cNvPicPr>
          <p:nvPr/>
        </p:nvPicPr>
        <p:blipFill>
          <a:blip r:embed="rId4" cstate="print"/>
          <a:srcRect l="7829" t="6158" b="-2"/>
          <a:stretch>
            <a:fillRect/>
          </a:stretch>
        </p:blipFill>
        <p:spPr bwMode="auto">
          <a:xfrm>
            <a:off x="2789238" y="3987800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1" name="Imagen 32" descr="Captura de pantalla 2015-05-06 a las 17.54.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3250" y="398780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2" name="Imagen 33" descr="Captura de pantalla 2015-05-06 a las 17.53.49.png"/>
          <p:cNvPicPr>
            <a:picLocks noChangeAspect="1"/>
          </p:cNvPicPr>
          <p:nvPr/>
        </p:nvPicPr>
        <p:blipFill>
          <a:blip r:embed="rId2" cstate="print"/>
          <a:srcRect l="7829" t="6158" b="-2"/>
          <a:stretch>
            <a:fillRect/>
          </a:stretch>
        </p:blipFill>
        <p:spPr bwMode="auto">
          <a:xfrm>
            <a:off x="6056313" y="3963988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3" name="Imagen 34" descr="Captura de pantalla 2015-05-06 a las 17.54.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7313" y="3951288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" name="Imagen 35" descr="Captura de pantalla 2015-05-06 a las 17.54.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3250" y="437515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5" name="Imagen 36" descr="Captura de pantalla 2015-05-06 a las 17.53.49.png"/>
          <p:cNvPicPr>
            <a:picLocks noChangeAspect="1"/>
          </p:cNvPicPr>
          <p:nvPr/>
        </p:nvPicPr>
        <p:blipFill>
          <a:blip r:embed="rId2" cstate="print"/>
          <a:srcRect l="7829" t="6158" b="-2"/>
          <a:stretch>
            <a:fillRect/>
          </a:stretch>
        </p:blipFill>
        <p:spPr bwMode="auto">
          <a:xfrm>
            <a:off x="6051550" y="4364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6" name="Imagen 37" descr="Captura de pantalla 2015-05-06 a las 17.54.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2550" y="4346575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7" name="Imagen 38" descr="Captura de pantalla 2015-05-06 a las 17.53.49.png"/>
          <p:cNvPicPr>
            <a:picLocks noChangeAspect="1"/>
          </p:cNvPicPr>
          <p:nvPr/>
        </p:nvPicPr>
        <p:blipFill>
          <a:blip r:embed="rId2" cstate="print"/>
          <a:srcRect l="7829" t="6158" b="-2"/>
          <a:stretch>
            <a:fillRect/>
          </a:stretch>
        </p:blipFill>
        <p:spPr bwMode="auto">
          <a:xfrm>
            <a:off x="6051550" y="4745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8" name="Imagen 39" descr="Captura de pantalla 2015-05-06 a las 17.54.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0488" y="4749800"/>
            <a:ext cx="26828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9" name="Imagen 40" descr="Captura de pantalla 2015-05-06 a las 17.53.49.png"/>
          <p:cNvPicPr>
            <a:picLocks noChangeAspect="1"/>
          </p:cNvPicPr>
          <p:nvPr/>
        </p:nvPicPr>
        <p:blipFill>
          <a:blip r:embed="rId2" cstate="print"/>
          <a:srcRect l="7829" t="6158" b="-2"/>
          <a:stretch>
            <a:fillRect/>
          </a:stretch>
        </p:blipFill>
        <p:spPr bwMode="auto">
          <a:xfrm>
            <a:off x="2808288" y="4791075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0" name="Imagen 41" descr="Captura de pantalla 2015-05-06 a las 17.54.2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6700" y="5154613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1" name="Imagen 42" descr="Captura de pantalla 2015-05-06 a las 17.54.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2300" y="5124450"/>
            <a:ext cx="2682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2" name="Imagen 43" descr="Captura de pantalla 2015-05-06 a las 17.53.49.png"/>
          <p:cNvPicPr>
            <a:picLocks noChangeAspect="1"/>
          </p:cNvPicPr>
          <p:nvPr/>
        </p:nvPicPr>
        <p:blipFill>
          <a:blip r:embed="rId2" cstate="print"/>
          <a:srcRect l="7829" t="6158" b="-2"/>
          <a:stretch>
            <a:fillRect/>
          </a:stretch>
        </p:blipFill>
        <p:spPr bwMode="auto">
          <a:xfrm>
            <a:off x="6070600" y="51133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3" name="Imagen 45" descr="Captura de pantalla 2015-05-06 a las 17.54.2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5135563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4" name="Imagen 46" descr="Captura de pantalla 2015-05-06 a las 17.54.2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1938" y="5522913"/>
            <a:ext cx="2540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5" name="Imagen 47" descr="Captura de pantalla 2015-05-06 a las 17.54.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2300" y="5519738"/>
            <a:ext cx="26828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6" name="Imagen 49" descr="Captura de pantalla 2015-05-06 a las 17.53.49.png"/>
          <p:cNvPicPr>
            <a:picLocks noChangeAspect="1"/>
          </p:cNvPicPr>
          <p:nvPr/>
        </p:nvPicPr>
        <p:blipFill>
          <a:blip r:embed="rId2" cstate="print"/>
          <a:srcRect l="7829" t="6158" b="-2"/>
          <a:stretch>
            <a:fillRect/>
          </a:stretch>
        </p:blipFill>
        <p:spPr bwMode="auto">
          <a:xfrm>
            <a:off x="6070600" y="5529263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7" name="Imagen 50" descr="Captura de pantalla 2015-05-06 a las 17.54.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6838" y="5522913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28" name="Imagen 51" descr="Captura de pantalla 2015-05-06 a las 17.53.49.png"/>
          <p:cNvPicPr>
            <a:picLocks noChangeAspect="1"/>
          </p:cNvPicPr>
          <p:nvPr/>
        </p:nvPicPr>
        <p:blipFill>
          <a:blip r:embed="rId2" cstate="print"/>
          <a:srcRect l="7829" t="6158" b="-2"/>
          <a:stretch>
            <a:fillRect/>
          </a:stretch>
        </p:blipFill>
        <p:spPr bwMode="auto">
          <a:xfrm>
            <a:off x="4425950" y="4745038"/>
            <a:ext cx="2682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2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43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1769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altLang="es-ES" dirty="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18</a:t>
            </a:r>
          </a:p>
        </p:txBody>
      </p:sp>
      <p:pic>
        <p:nvPicPr>
          <p:cNvPr id="47" name="Imagen 7" descr="Captura de pantalla 2015-05-06 a las 17.53.49.png"/>
          <p:cNvPicPr>
            <a:picLocks noChangeAspect="1"/>
          </p:cNvPicPr>
          <p:nvPr/>
        </p:nvPicPr>
        <p:blipFill>
          <a:blip r:embed="rId2" cstate="print"/>
          <a:srcRect l="7829" t="6158" b="-2"/>
          <a:stretch>
            <a:fillRect/>
          </a:stretch>
        </p:blipFill>
        <p:spPr bwMode="auto">
          <a:xfrm>
            <a:off x="7686199" y="2050575"/>
            <a:ext cx="26828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magen 19" descr="Captura de pantalla 2015-05-06 a las 17.54.06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0962" y="2063751"/>
            <a:ext cx="26828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Imagen 10" descr="Captura de pantalla 2015-05-06 a las 17.54.2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288" y="2066639"/>
            <a:ext cx="2540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ángulo 58"/>
          <p:cNvSpPr/>
          <p:nvPr/>
        </p:nvSpPr>
        <p:spPr>
          <a:xfrm>
            <a:off x="392361" y="5918842"/>
            <a:ext cx="77001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ea typeface="SimSun" charset="0"/>
                <a:cs typeface="SimSun" charset="0"/>
              </a:rPr>
              <a:t>(*) This </a:t>
            </a:r>
            <a:r>
              <a:rPr lang="en-US" sz="1400" dirty="0">
                <a:ea typeface="SimSun" charset="0"/>
                <a:cs typeface="SimSun" charset="0"/>
              </a:rPr>
              <a:t>is based on information available on identified patenting activity in these countries.</a:t>
            </a:r>
            <a:endParaRPr lang="en-CA" sz="1400" dirty="0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125413" y="469900"/>
            <a:ext cx="8893175" cy="746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altLang="es-ES" sz="3600" dirty="0">
                <a:ea typeface="MS PGothic" pitchFamily="34" charset="-128"/>
              </a:rPr>
              <a:t>3</a:t>
            </a:r>
            <a:r>
              <a:rPr lang="en-GB" altLang="es-ES" sz="3600" dirty="0" smtClean="0">
                <a:ea typeface="MS PGothic" pitchFamily="34" charset="-128"/>
              </a:rPr>
              <a:t>. Summary of Findings in the Report</a:t>
            </a:r>
            <a:endParaRPr lang="en-US" altLang="es-ES" sz="3200" dirty="0">
              <a:solidFill>
                <a:schemeClr val="accent3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8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85308422"/>
              </p:ext>
            </p:extLst>
          </p:nvPr>
        </p:nvGraphicFramePr>
        <p:xfrm>
          <a:off x="331919" y="1764712"/>
          <a:ext cx="8365994" cy="340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39" name="Marcador de número de diapositiva 6"/>
          <p:cNvSpPr>
            <a:spLocks noGrp="1"/>
          </p:cNvSpPr>
          <p:nvPr>
            <p:ph type="sldNum" sz="quarter" idx="4294967295"/>
          </p:nvPr>
        </p:nvSpPr>
        <p:spPr>
          <a:xfrm>
            <a:off x="3706813" y="635952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CFB3CBD-016C-43B9-93A7-F35725744F3F}" type="slidenum">
              <a:rPr lang="en-CA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19</a:t>
            </a:fld>
            <a:endParaRPr lang="en-CA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65175" y="5353050"/>
            <a:ext cx="7648575" cy="3698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dirty="0"/>
              <a:t>Lack of Global E-waste Management Standards</a:t>
            </a:r>
          </a:p>
        </p:txBody>
      </p:sp>
      <p:sp>
        <p:nvSpPr>
          <p:cNvPr id="14342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4343" name="副标题 2"/>
          <p:cNvSpPr>
            <a:spLocks noChangeArrowheads="1"/>
          </p:cNvSpPr>
          <p:nvPr/>
        </p:nvSpPr>
        <p:spPr bwMode="auto">
          <a:xfrm>
            <a:off x="6927850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5413" y="508000"/>
            <a:ext cx="8893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altLang="es-ES" sz="3600" dirty="0">
                <a:ea typeface="MS PGothic" pitchFamily="34" charset="-128"/>
              </a:rPr>
              <a:t>3</a:t>
            </a:r>
            <a:r>
              <a:rPr lang="en-GB" altLang="es-ES" sz="3600" dirty="0" smtClean="0">
                <a:ea typeface="MS PGothic" pitchFamily="34" charset="-128"/>
              </a:rPr>
              <a:t>. Findings of the Report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s-ES_tradnl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E-</a:t>
            </a:r>
            <a:r>
              <a:rPr lang="es-ES_tradnl" altLang="es-ES" sz="3200" dirty="0" err="1" smtClean="0">
                <a:solidFill>
                  <a:schemeClr val="accent3"/>
                </a:solidFill>
                <a:ea typeface="MS PGothic" pitchFamily="34" charset="-128"/>
              </a:rPr>
              <a:t>waste</a:t>
            </a:r>
            <a:r>
              <a:rPr lang="es-ES_tradnl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 Management </a:t>
            </a:r>
            <a:r>
              <a:rPr lang="es-ES_tradnl" altLang="es-ES" sz="3200" dirty="0" err="1" smtClean="0">
                <a:solidFill>
                  <a:schemeClr val="accent3"/>
                </a:solidFill>
                <a:ea typeface="MS PGothic" pitchFamily="34" charset="-128"/>
              </a:rPr>
              <a:t>Challenges</a:t>
            </a:r>
            <a:endParaRPr lang="en-US" altLang="es-ES" sz="3200" dirty="0">
              <a:solidFill>
                <a:schemeClr val="accent3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0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800628"/>
          </a:xfrm>
        </p:spPr>
        <p:txBody>
          <a:bodyPr/>
          <a:lstStyle/>
          <a:p>
            <a:pPr eaLnBrk="1" hangingPunct="1"/>
            <a:r>
              <a:rPr lang="en-GB" altLang="es-ES" dirty="0" smtClean="0">
                <a:ea typeface="ＭＳ Ｐゴシック" charset="-128"/>
              </a:rPr>
              <a:t>Content</a:t>
            </a:r>
            <a:endParaRPr lang="en-GB" altLang="es-ES" dirty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916" y="1839433"/>
            <a:ext cx="6592168" cy="3572540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ea typeface="+mn-ea"/>
              </a:rPr>
              <a:t>Introduction to the Report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 smtClean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ea typeface="+mn-ea"/>
              </a:rPr>
              <a:t>Country Assessment Results</a:t>
            </a:r>
            <a:endParaRPr lang="en-GB" sz="2400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>
              <a:ea typeface="+mn-ea"/>
            </a:endParaRP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ea typeface="+mn-ea"/>
              </a:rPr>
              <a:t>Main Findings of the Report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GB" sz="2400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2400" dirty="0" smtClean="0">
                <a:ea typeface="+mn-ea"/>
              </a:rPr>
              <a:t>The </a:t>
            </a:r>
            <a:r>
              <a:rPr lang="en-GB" sz="2400" dirty="0"/>
              <a:t>W</a:t>
            </a:r>
            <a:r>
              <a:rPr lang="en-GB" sz="2400" dirty="0" smtClean="0">
                <a:ea typeface="+mn-ea"/>
              </a:rPr>
              <a:t>ay </a:t>
            </a:r>
            <a:r>
              <a:rPr lang="en-GB" sz="2400" dirty="0"/>
              <a:t>F</a:t>
            </a:r>
            <a:r>
              <a:rPr lang="en-GB" sz="2400" dirty="0" smtClean="0">
                <a:ea typeface="+mn-ea"/>
              </a:rPr>
              <a:t>orward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5195E35-4C4C-2E46-82EB-C074074BE63F}" type="slidenum">
              <a:rPr lang="en-GB" altLang="es-ES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en-GB" altLang="es-E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143421"/>
              </p:ext>
            </p:extLst>
          </p:nvPr>
        </p:nvGraphicFramePr>
        <p:xfrm>
          <a:off x="186531" y="1651000"/>
          <a:ext cx="8561388" cy="4475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25413" y="508000"/>
            <a:ext cx="88931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altLang="es-ES" sz="3600" dirty="0">
                <a:ea typeface="MS PGothic" pitchFamily="34" charset="-128"/>
              </a:rPr>
              <a:t>3</a:t>
            </a:r>
            <a:r>
              <a:rPr lang="en-GB" altLang="es-ES" sz="3600" dirty="0" smtClean="0">
                <a:ea typeface="MS PGothic" pitchFamily="34" charset="-128"/>
              </a:rPr>
              <a:t>. Findings of the Report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s-ES_tradnl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E-</a:t>
            </a:r>
            <a:r>
              <a:rPr lang="es-ES_tradnl" altLang="es-ES" sz="3200" dirty="0" err="1" smtClean="0">
                <a:solidFill>
                  <a:schemeClr val="accent3"/>
                </a:solidFill>
                <a:ea typeface="MS PGothic" pitchFamily="34" charset="-128"/>
              </a:rPr>
              <a:t>waste</a:t>
            </a:r>
            <a:r>
              <a:rPr lang="es-ES_tradnl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 Management </a:t>
            </a:r>
            <a:r>
              <a:rPr lang="es-ES_tradnl" altLang="es-ES" sz="3200" dirty="0" err="1" smtClean="0">
                <a:solidFill>
                  <a:schemeClr val="accent3"/>
                </a:solidFill>
                <a:ea typeface="MS PGothic" pitchFamily="34" charset="-128"/>
              </a:rPr>
              <a:t>Challenges</a:t>
            </a:r>
            <a:endParaRPr lang="en-US" altLang="es-ES" sz="3200" dirty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2678" y="1991988"/>
            <a:ext cx="282695" cy="38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63617" y="2908414"/>
            <a:ext cx="282695" cy="38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04964" y="3754791"/>
            <a:ext cx="282695" cy="38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63617" y="4572483"/>
            <a:ext cx="282695" cy="38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72678" y="5370441"/>
            <a:ext cx="28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197148" y="2985383"/>
            <a:ext cx="786555" cy="786555"/>
            <a:chOff x="306388" y="3140868"/>
            <a:chExt cx="786555" cy="786555"/>
          </a:xfrm>
        </p:grpSpPr>
        <p:sp>
          <p:nvSpPr>
            <p:cNvPr id="10" name="Anillo 9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" name="CuadroTexto 2"/>
            <p:cNvSpPr txBox="1"/>
            <p:nvPr/>
          </p:nvSpPr>
          <p:spPr>
            <a:xfrm>
              <a:off x="508670" y="3331298"/>
              <a:ext cx="381990" cy="37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1</a:t>
              </a:r>
              <a:endParaRPr lang="en-GB" b="1" dirty="0"/>
            </a:p>
          </p:txBody>
        </p:sp>
      </p:grpSp>
      <p:grpSp>
        <p:nvGrpSpPr>
          <p:cNvPr id="13" name="Agrupar 12"/>
          <p:cNvGrpSpPr/>
          <p:nvPr/>
        </p:nvGrpSpPr>
        <p:grpSpPr>
          <a:xfrm>
            <a:off x="1052275" y="3789384"/>
            <a:ext cx="786555" cy="786555"/>
            <a:chOff x="306388" y="3140868"/>
            <a:chExt cx="786555" cy="786555"/>
          </a:xfrm>
        </p:grpSpPr>
        <p:sp>
          <p:nvSpPr>
            <p:cNvPr id="14" name="Anillo 13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508670" y="3331298"/>
              <a:ext cx="381990" cy="37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2</a:t>
              </a:r>
            </a:p>
          </p:txBody>
        </p:sp>
      </p:grpSp>
      <p:grpSp>
        <p:nvGrpSpPr>
          <p:cNvPr id="16" name="Agrupar 15"/>
          <p:cNvGrpSpPr/>
          <p:nvPr/>
        </p:nvGrpSpPr>
        <p:grpSpPr>
          <a:xfrm>
            <a:off x="1875799" y="2968855"/>
            <a:ext cx="786555" cy="786555"/>
            <a:chOff x="306388" y="3140868"/>
            <a:chExt cx="786555" cy="78655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7" name="Anillo 16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508670" y="3331298"/>
              <a:ext cx="381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3</a:t>
              </a:r>
            </a:p>
          </p:txBody>
        </p:sp>
      </p:grpSp>
      <p:grpSp>
        <p:nvGrpSpPr>
          <p:cNvPr id="19" name="Agrupar 18"/>
          <p:cNvGrpSpPr/>
          <p:nvPr/>
        </p:nvGrpSpPr>
        <p:grpSpPr>
          <a:xfrm>
            <a:off x="3636790" y="2917384"/>
            <a:ext cx="786555" cy="786555"/>
            <a:chOff x="306388" y="3140868"/>
            <a:chExt cx="786555" cy="786555"/>
          </a:xfrm>
        </p:grpSpPr>
        <p:sp>
          <p:nvSpPr>
            <p:cNvPr id="20" name="Anillo 19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rgbClr val="00FDFF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508670" y="3331298"/>
              <a:ext cx="381990" cy="37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5</a:t>
              </a:r>
            </a:p>
          </p:txBody>
        </p:sp>
      </p:grpSp>
      <p:grpSp>
        <p:nvGrpSpPr>
          <p:cNvPr id="22" name="Agrupar 21"/>
          <p:cNvGrpSpPr/>
          <p:nvPr/>
        </p:nvGrpSpPr>
        <p:grpSpPr>
          <a:xfrm>
            <a:off x="4416425" y="3789383"/>
            <a:ext cx="786555" cy="786555"/>
            <a:chOff x="306388" y="3140868"/>
            <a:chExt cx="786555" cy="786555"/>
          </a:xfrm>
        </p:grpSpPr>
        <p:sp>
          <p:nvSpPr>
            <p:cNvPr id="23" name="Anillo 22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rgbClr val="FF00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508670" y="3331298"/>
              <a:ext cx="381990" cy="37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6</a:t>
              </a:r>
            </a:p>
          </p:txBody>
        </p:sp>
      </p:grpSp>
      <p:grpSp>
        <p:nvGrpSpPr>
          <p:cNvPr id="25" name="Agrupar 24"/>
          <p:cNvGrpSpPr/>
          <p:nvPr/>
        </p:nvGrpSpPr>
        <p:grpSpPr>
          <a:xfrm>
            <a:off x="5346274" y="2886126"/>
            <a:ext cx="786555" cy="786555"/>
            <a:chOff x="306388" y="3140868"/>
            <a:chExt cx="786555" cy="786555"/>
          </a:xfrm>
        </p:grpSpPr>
        <p:sp>
          <p:nvSpPr>
            <p:cNvPr id="26" name="Anillo 25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508670" y="3331298"/>
              <a:ext cx="381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7</a:t>
              </a:r>
              <a:endParaRPr lang="en-GB" b="1" dirty="0" smtClean="0"/>
            </a:p>
          </p:txBody>
        </p:sp>
      </p:grpSp>
      <p:grpSp>
        <p:nvGrpSpPr>
          <p:cNvPr id="28" name="Agrupar 27"/>
          <p:cNvGrpSpPr/>
          <p:nvPr/>
        </p:nvGrpSpPr>
        <p:grpSpPr>
          <a:xfrm>
            <a:off x="7003200" y="2917384"/>
            <a:ext cx="786555" cy="786555"/>
            <a:chOff x="306388" y="3140868"/>
            <a:chExt cx="786555" cy="786555"/>
          </a:xfrm>
        </p:grpSpPr>
        <p:sp>
          <p:nvSpPr>
            <p:cNvPr id="29" name="Anillo 28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rgbClr val="00B05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508670" y="3331298"/>
              <a:ext cx="381990" cy="372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9</a:t>
              </a:r>
            </a:p>
          </p:txBody>
        </p:sp>
      </p:grpSp>
      <p:grpSp>
        <p:nvGrpSpPr>
          <p:cNvPr id="31" name="Agrupar 30"/>
          <p:cNvGrpSpPr/>
          <p:nvPr/>
        </p:nvGrpSpPr>
        <p:grpSpPr>
          <a:xfrm>
            <a:off x="7822611" y="3754672"/>
            <a:ext cx="786555" cy="786555"/>
            <a:chOff x="306388" y="3140868"/>
            <a:chExt cx="786555" cy="786555"/>
          </a:xfrm>
        </p:grpSpPr>
        <p:sp>
          <p:nvSpPr>
            <p:cNvPr id="32" name="Anillo 31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508669" y="3331298"/>
              <a:ext cx="4680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smtClean="0"/>
                <a:t>10</a:t>
              </a:r>
              <a:endParaRPr lang="en-GB" b="1" dirty="0"/>
            </a:p>
          </p:txBody>
        </p:sp>
      </p:grpSp>
      <p:grpSp>
        <p:nvGrpSpPr>
          <p:cNvPr id="34" name="Agrupar 33"/>
          <p:cNvGrpSpPr/>
          <p:nvPr/>
        </p:nvGrpSpPr>
        <p:grpSpPr>
          <a:xfrm>
            <a:off x="6119518" y="3772854"/>
            <a:ext cx="786555" cy="786555"/>
            <a:chOff x="306388" y="3140868"/>
            <a:chExt cx="786555" cy="786555"/>
          </a:xfrm>
        </p:grpSpPr>
        <p:sp>
          <p:nvSpPr>
            <p:cNvPr id="35" name="Anillo 34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rgbClr val="FF93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508670" y="3331298"/>
              <a:ext cx="381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8</a:t>
              </a:r>
              <a:endParaRPr lang="en-GB" b="1" dirty="0" smtClean="0"/>
            </a:p>
          </p:txBody>
        </p:sp>
      </p:grpSp>
      <p:grpSp>
        <p:nvGrpSpPr>
          <p:cNvPr id="37" name="Agrupar 36"/>
          <p:cNvGrpSpPr/>
          <p:nvPr/>
        </p:nvGrpSpPr>
        <p:grpSpPr>
          <a:xfrm>
            <a:off x="2642170" y="3772854"/>
            <a:ext cx="786555" cy="786555"/>
            <a:chOff x="306388" y="3140868"/>
            <a:chExt cx="786555" cy="786555"/>
          </a:xfrm>
        </p:grpSpPr>
        <p:sp>
          <p:nvSpPr>
            <p:cNvPr id="38" name="Anillo 37"/>
            <p:cNvSpPr/>
            <p:nvPr/>
          </p:nvSpPr>
          <p:spPr>
            <a:xfrm>
              <a:off x="306388" y="3140868"/>
              <a:ext cx="786555" cy="786555"/>
            </a:xfrm>
            <a:prstGeom prst="donut">
              <a:avLst>
                <a:gd name="adj" fmla="val 20000"/>
              </a:avLst>
            </a:prstGeom>
            <a:solidFill>
              <a:srgbClr val="FFFF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508670" y="3331298"/>
              <a:ext cx="381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4</a:t>
              </a:r>
            </a:p>
          </p:txBody>
        </p:sp>
      </p:grpSp>
      <p:grpSp>
        <p:nvGrpSpPr>
          <p:cNvPr id="40" name="Agrupar 39"/>
          <p:cNvGrpSpPr/>
          <p:nvPr/>
        </p:nvGrpSpPr>
        <p:grpSpPr>
          <a:xfrm>
            <a:off x="164579" y="1857319"/>
            <a:ext cx="993455" cy="1128064"/>
            <a:chOff x="930839" y="3611702"/>
            <a:chExt cx="993455" cy="1128064"/>
          </a:xfrm>
        </p:grpSpPr>
        <p:sp>
          <p:nvSpPr>
            <p:cNvPr id="41" name="Rectángulo 40"/>
            <p:cNvSpPr/>
            <p:nvPr/>
          </p:nvSpPr>
          <p:spPr>
            <a:xfrm>
              <a:off x="930839" y="3611702"/>
              <a:ext cx="993455" cy="112806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ctángulo 41"/>
            <p:cNvSpPr/>
            <p:nvPr/>
          </p:nvSpPr>
          <p:spPr>
            <a:xfrm>
              <a:off x="930839" y="3611702"/>
              <a:ext cx="993455" cy="11280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23" tIns="0" rIns="0" bIns="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Identify </a:t>
              </a:r>
              <a:r>
                <a:rPr lang="en-GB" sz="1700" b="1" kern="1200" baseline="0" dirty="0" smtClean="0"/>
                <a:t>sources &amp; account </a:t>
              </a:r>
              <a:r>
                <a:rPr lang="en-GB" sz="1700" kern="1200" baseline="0" dirty="0" smtClean="0"/>
                <a:t>volumes</a:t>
              </a:r>
              <a:endParaRPr lang="en-GB" sz="1700" kern="1200" dirty="0"/>
            </a:p>
          </p:txBody>
        </p:sp>
      </p:grpSp>
      <p:grpSp>
        <p:nvGrpSpPr>
          <p:cNvPr id="43" name="Agrupar 42"/>
          <p:cNvGrpSpPr/>
          <p:nvPr/>
        </p:nvGrpSpPr>
        <p:grpSpPr>
          <a:xfrm>
            <a:off x="836833" y="4753669"/>
            <a:ext cx="1419003" cy="1423294"/>
            <a:chOff x="1924294" y="2753804"/>
            <a:chExt cx="1258882" cy="1985962"/>
          </a:xfrm>
        </p:grpSpPr>
        <p:sp>
          <p:nvSpPr>
            <p:cNvPr id="44" name="Rectángulo 43"/>
            <p:cNvSpPr/>
            <p:nvPr/>
          </p:nvSpPr>
          <p:spPr>
            <a:xfrm>
              <a:off x="1924294" y="2753804"/>
              <a:ext cx="1258882" cy="19859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ctángulo 44"/>
            <p:cNvSpPr/>
            <p:nvPr/>
          </p:nvSpPr>
          <p:spPr>
            <a:xfrm>
              <a:off x="1924294" y="2753804"/>
              <a:ext cx="1258882" cy="1985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663" tIns="0" rIns="0" bIns="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Deepen </a:t>
              </a:r>
              <a:r>
                <a:rPr lang="en-GB" sz="1700" b="1" kern="1200" dirty="0" smtClean="0"/>
                <a:t>country analysis in </a:t>
              </a:r>
              <a:r>
                <a:rPr lang="en-GB" sz="1700" b="1" dirty="0" smtClean="0"/>
                <a:t>all sustainability </a:t>
              </a:r>
              <a:r>
                <a:rPr lang="en-GB" sz="1700" kern="1200" dirty="0" smtClean="0"/>
                <a:t>aspects</a:t>
              </a:r>
              <a:endParaRPr lang="en-GB" sz="1700" kern="1200" dirty="0"/>
            </a:p>
          </p:txBody>
        </p:sp>
      </p:grpSp>
      <p:grpSp>
        <p:nvGrpSpPr>
          <p:cNvPr id="46" name="Agrupar 45"/>
          <p:cNvGrpSpPr/>
          <p:nvPr/>
        </p:nvGrpSpPr>
        <p:grpSpPr>
          <a:xfrm>
            <a:off x="1679331" y="1857319"/>
            <a:ext cx="1135282" cy="1447815"/>
            <a:chOff x="3307205" y="2076017"/>
            <a:chExt cx="1215582" cy="2663749"/>
          </a:xfrm>
        </p:grpSpPr>
        <p:sp>
          <p:nvSpPr>
            <p:cNvPr id="47" name="Rectángulo 46"/>
            <p:cNvSpPr/>
            <p:nvPr/>
          </p:nvSpPr>
          <p:spPr>
            <a:xfrm>
              <a:off x="3307205" y="2076017"/>
              <a:ext cx="1215582" cy="26637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Rectángulo 47"/>
            <p:cNvSpPr/>
            <p:nvPr/>
          </p:nvSpPr>
          <p:spPr>
            <a:xfrm>
              <a:off x="3307205" y="2076017"/>
              <a:ext cx="1215582" cy="26637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2884" tIns="0" rIns="0" bIns="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kern="1200" dirty="0" smtClean="0"/>
                <a:t>Include </a:t>
              </a:r>
              <a:r>
                <a:rPr lang="en-GB" sz="1700" b="1" kern="1200" dirty="0" smtClean="0"/>
                <a:t>Life Cycle vision</a:t>
              </a:r>
              <a:r>
                <a:rPr lang="en-GB" sz="1700" kern="1200" dirty="0" smtClean="0"/>
                <a:t> of e-waste</a:t>
              </a:r>
              <a:endParaRPr lang="en-GB" sz="1700" kern="1200" dirty="0"/>
            </a:p>
          </p:txBody>
        </p:sp>
      </p:grpSp>
      <p:sp>
        <p:nvSpPr>
          <p:cNvPr id="5" name="Rectángulo 4"/>
          <p:cNvSpPr/>
          <p:nvPr/>
        </p:nvSpPr>
        <p:spPr>
          <a:xfrm>
            <a:off x="2460071" y="4694946"/>
            <a:ext cx="1294879" cy="12695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663" tIns="0" rIns="0" bIns="0" numCol="1" spcCol="1270" anchor="t" anchorCtr="0">
            <a:noAutofit/>
          </a:bodyPr>
          <a:lstStyle/>
          <a:p>
            <a:pPr defTabSz="755650">
              <a:lnSpc>
                <a:spcPct val="90000"/>
              </a:lnSpc>
              <a:spcAft>
                <a:spcPct val="35000"/>
              </a:spcAft>
            </a:pPr>
            <a:r>
              <a:rPr lang="en-GB" sz="17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Work on </a:t>
            </a:r>
            <a:r>
              <a:rPr lang="en-GB" sz="17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preventive policies </a:t>
            </a:r>
            <a:r>
              <a:rPr lang="en-GB" sz="17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&amp; learn from experience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296650" y="1857319"/>
            <a:ext cx="1410636" cy="10341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2884" tIns="0" rIns="0" bIns="0" numCol="1" spcCol="1270" anchor="t" anchorCtr="0">
            <a:noAutofit/>
          </a:bodyPr>
          <a:lstStyle/>
          <a:p>
            <a:pPr defTabSz="755650">
              <a:lnSpc>
                <a:spcPct val="90000"/>
              </a:lnSpc>
              <a:spcAft>
                <a:spcPct val="35000"/>
              </a:spcAft>
            </a:pPr>
            <a:r>
              <a:rPr lang="en-GB" sz="17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Promote sustainable </a:t>
            </a:r>
            <a:r>
              <a:rPr lang="en-GB" sz="17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management </a:t>
            </a:r>
            <a:r>
              <a:rPr lang="en-GB" sz="17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alliances</a:t>
            </a:r>
          </a:p>
        </p:txBody>
      </p:sp>
      <p:sp>
        <p:nvSpPr>
          <p:cNvPr id="51" name="Rectángulo 50"/>
          <p:cNvSpPr/>
          <p:nvPr/>
        </p:nvSpPr>
        <p:spPr>
          <a:xfrm>
            <a:off x="4254832" y="4694969"/>
            <a:ext cx="1383968" cy="112806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2423" tIns="0" rIns="0" bIns="0" numCol="1" spcCol="1270" anchor="t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700" kern="1200" dirty="0" smtClean="0"/>
              <a:t>Develop </a:t>
            </a:r>
            <a:r>
              <a:rPr lang="en-GB" sz="1700" b="1" kern="1200" dirty="0" smtClean="0"/>
              <a:t>infrastructure</a:t>
            </a:r>
            <a:r>
              <a:rPr lang="en-GB" sz="1700" kern="1200" dirty="0" smtClean="0"/>
              <a:t> for mgmt. </a:t>
            </a:r>
            <a:r>
              <a:rPr lang="en-GB" sz="1700" b="1" kern="1200" dirty="0" smtClean="0"/>
              <a:t>beyond borders</a:t>
            </a:r>
            <a:endParaRPr lang="en-GB" sz="1700" b="1" kern="1200" dirty="0"/>
          </a:p>
        </p:txBody>
      </p:sp>
      <p:sp>
        <p:nvSpPr>
          <p:cNvPr id="52" name="Rectángulo 51"/>
          <p:cNvSpPr/>
          <p:nvPr/>
        </p:nvSpPr>
        <p:spPr>
          <a:xfrm>
            <a:off x="5230136" y="1821684"/>
            <a:ext cx="1473653" cy="12695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663" tIns="0" rIns="0" bIns="0" numCol="1" spcCol="1270" anchor="t" anchorCtr="0">
            <a:noAutofit/>
          </a:bodyPr>
          <a:lstStyle/>
          <a:p>
            <a:pPr defTabSz="755650">
              <a:lnSpc>
                <a:spcPct val="90000"/>
              </a:lnSpc>
              <a:spcAft>
                <a:spcPct val="35000"/>
              </a:spcAft>
            </a:pPr>
            <a:r>
              <a:rPr lang="en-GB" sz="17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</a:rPr>
              <a:t>Promote : </a:t>
            </a:r>
            <a:r>
              <a:rPr lang="en-GB" sz="1700" b="1" dirty="0" smtClean="0"/>
              <a:t>Recycling  Repair, Reuse,     </a:t>
            </a:r>
            <a:r>
              <a:rPr lang="en-GB" sz="17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Eco-design</a:t>
            </a:r>
            <a:endParaRPr lang="en-GB" sz="1700" b="1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065990" y="4660840"/>
            <a:ext cx="13381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ES" dirty="0" smtClean="0"/>
              <a:t>Raise </a:t>
            </a:r>
            <a:r>
              <a:rPr lang="en-US" altLang="es-ES" b="1" dirty="0" smtClean="0"/>
              <a:t>consumer &amp; stakeholder awareness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700855" y="4656786"/>
            <a:ext cx="1468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s-ES" dirty="0"/>
              <a:t>P</a:t>
            </a:r>
            <a:r>
              <a:rPr lang="en-US" altLang="es-ES" dirty="0" smtClean="0"/>
              <a:t>romote </a:t>
            </a:r>
            <a:r>
              <a:rPr lang="en-US" altLang="es-ES" b="1" dirty="0" smtClean="0"/>
              <a:t>innovation &amp; technology </a:t>
            </a:r>
            <a:r>
              <a:rPr lang="en-US" altLang="es-ES" b="1" dirty="0"/>
              <a:t>transfer </a:t>
            </a:r>
            <a:endParaRPr lang="en-GB" b="1" dirty="0"/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164579" y="516037"/>
            <a:ext cx="8893175" cy="964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altLang="es-ES" sz="3200" dirty="0" smtClean="0">
                <a:ea typeface="MS PGothic" pitchFamily="34" charset="-128"/>
              </a:rPr>
              <a:t>4. The Way Forward</a:t>
            </a:r>
          </a:p>
          <a:p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10 Key Policy Recommendations</a:t>
            </a:r>
            <a:endParaRPr lang="en-US" altLang="es-ES" sz="2800" dirty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18307" y="1821684"/>
            <a:ext cx="1328000" cy="10341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663" tIns="0" rIns="0" bIns="0" numCol="1" spcCol="1270" anchor="t" anchorCtr="0">
            <a:noAutofit/>
          </a:bodyPr>
          <a:lstStyle/>
          <a:p>
            <a:pPr defTabSz="755650">
              <a:lnSpc>
                <a:spcPct val="90000"/>
              </a:lnSpc>
              <a:spcAft>
                <a:spcPct val="35000"/>
              </a:spcAft>
            </a:pPr>
            <a:r>
              <a:rPr lang="en-US" altLang="es-ES" sz="17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Develop </a:t>
            </a:r>
            <a:r>
              <a:rPr lang="en-US" altLang="es-ES" sz="17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synergies &amp; optimize resources</a:t>
            </a:r>
            <a:endParaRPr lang="en-GB" sz="1700" b="1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4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987678"/>
          </a:xfrm>
        </p:spPr>
        <p:txBody>
          <a:bodyPr>
            <a:noAutofit/>
          </a:bodyPr>
          <a:lstStyle/>
          <a:p>
            <a:r>
              <a:rPr lang="en-US" sz="2800" smtClean="0"/>
              <a:t>Thank you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28981" y="1828234"/>
            <a:ext cx="8157819" cy="397621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9600" b="1" dirty="0" smtClean="0">
                <a:latin typeface="HanziPen TC" charset="-120"/>
                <a:ea typeface="HanziPen TC" charset="-120"/>
                <a:cs typeface="HanziPen TC" charset="-120"/>
              </a:rPr>
              <a:t>Sustainable </a:t>
            </a:r>
            <a:r>
              <a:rPr lang="en-US" sz="9600" b="1" dirty="0">
                <a:latin typeface="HanziPen TC" charset="-120"/>
                <a:ea typeface="HanziPen TC" charset="-120"/>
                <a:cs typeface="HanziPen TC" charset="-120"/>
              </a:rPr>
              <a:t>Management of Waste Electrical and Electronic Equipment (WEEE) </a:t>
            </a:r>
            <a:br>
              <a:rPr lang="en-US" sz="9600" b="1" dirty="0">
                <a:latin typeface="HanziPen TC" charset="-120"/>
                <a:ea typeface="HanziPen TC" charset="-120"/>
                <a:cs typeface="HanziPen TC" charset="-120"/>
              </a:rPr>
            </a:br>
            <a:r>
              <a:rPr lang="en-US" sz="9600" b="1" dirty="0">
                <a:latin typeface="HanziPen TC" charset="-120"/>
                <a:ea typeface="HanziPen TC" charset="-120"/>
                <a:cs typeface="HanziPen TC" charset="-120"/>
              </a:rPr>
              <a:t>in Latin </a:t>
            </a:r>
            <a:r>
              <a:rPr lang="en-US" sz="9600" b="1" dirty="0" smtClean="0">
                <a:latin typeface="HanziPen TC" charset="-120"/>
                <a:ea typeface="HanziPen TC" charset="-120"/>
                <a:cs typeface="HanziPen TC" charset="-120"/>
              </a:rPr>
              <a:t>America</a:t>
            </a:r>
            <a:endParaRPr lang="en-US" sz="12800" b="1" i="1" dirty="0"/>
          </a:p>
          <a:p>
            <a:pPr algn="ctr">
              <a:buNone/>
            </a:pPr>
            <a:endParaRPr lang="en-CA" altLang="es-ES" sz="96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None/>
            </a:pPr>
            <a:r>
              <a:rPr lang="en-CA" altLang="es-ES" sz="8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Download </a:t>
            </a:r>
            <a:r>
              <a:rPr lang="en-CA" altLang="es-ES" sz="8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the Report at: </a:t>
            </a:r>
            <a:r>
              <a:rPr lang="en-CA" altLang="es-ES" sz="8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3"/>
              </a:rPr>
              <a:t>http://www.itu.int/en/ITU-T/climatechange/Pages/publications.aspx</a:t>
            </a:r>
            <a:r>
              <a:rPr lang="en-CA" altLang="es-ES" sz="8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</a:p>
          <a:p>
            <a:pPr algn="ctr">
              <a:buNone/>
            </a:pPr>
            <a:endParaRPr lang="en-CA" altLang="es-ES" sz="8000" dirty="0" smtClean="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algn="ctr">
              <a:buNone/>
            </a:pPr>
            <a:r>
              <a:rPr lang="en-CA" altLang="es-ES" sz="8000" dirty="0" smtClean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Contact</a:t>
            </a:r>
            <a:r>
              <a:rPr lang="en-CA" altLang="es-ES" sz="8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: </a:t>
            </a:r>
            <a:r>
              <a:rPr lang="en-CA" altLang="es-ES" sz="8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  <a:hlinkClick r:id="rId4"/>
              </a:rPr>
              <a:t>greenstandard@itu.int</a:t>
            </a:r>
            <a:r>
              <a:rPr lang="en-CA" altLang="es-ES" sz="8000" dirty="0">
                <a:solidFill>
                  <a:srgbClr val="538CD5"/>
                </a:solidFill>
                <a:latin typeface="Calibri" pitchFamily="34" charset="0"/>
                <a:sym typeface="Calibri" pitchFamily="34" charset="0"/>
              </a:rPr>
              <a:t> </a:t>
            </a:r>
          </a:p>
          <a:p>
            <a:pPr marL="0" indent="0" algn="ctr">
              <a:buNone/>
            </a:pPr>
            <a:endParaRPr lang="en-US" sz="7200" b="1" dirty="0" smtClean="0"/>
          </a:p>
          <a:p>
            <a:pPr marL="0" indent="0" algn="ctr">
              <a:buNone/>
            </a:pPr>
            <a:r>
              <a:rPr lang="en-US" sz="7200" b="1" dirty="0" smtClean="0"/>
              <a:t>Daniela </a:t>
            </a:r>
            <a:r>
              <a:rPr lang="en-US" sz="7200" b="1" dirty="0"/>
              <a:t>Torres, Eng. MSc</a:t>
            </a:r>
          </a:p>
          <a:p>
            <a:pPr marL="0" indent="0" algn="ctr">
              <a:buNone/>
            </a:pPr>
            <a:r>
              <a:rPr lang="en-US" sz="5600" b="1" dirty="0"/>
              <a:t>ITU FG SSC WG4 Coordinator</a:t>
            </a:r>
          </a:p>
          <a:p>
            <a:pPr marL="0" indent="0" algn="ctr">
              <a:buNone/>
            </a:pPr>
            <a:r>
              <a:rPr lang="en-US" sz="5600" b="1" dirty="0"/>
              <a:t>ITU </a:t>
            </a:r>
            <a:r>
              <a:rPr lang="en-US" sz="5600" b="1" dirty="0" smtClean="0"/>
              <a:t>Consultant</a:t>
            </a:r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5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250825" y="63817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fld id="{8D07E64B-E8C7-46CD-A1DB-3EC17DAF732A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>
                <a:buFontTx/>
                <a:buNone/>
              </a:pPr>
              <a:t>3</a:t>
            </a:fld>
            <a:endParaRPr lang="en-GB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0772757"/>
              </p:ext>
            </p:extLst>
          </p:nvPr>
        </p:nvGraphicFramePr>
        <p:xfrm>
          <a:off x="539552" y="1701572"/>
          <a:ext cx="8229600" cy="3150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49" name="Title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sz="3600" dirty="0" smtClean="0"/>
              <a:t>1. Introduction to the Report</a:t>
            </a:r>
            <a:br>
              <a:rPr lang="en-GB" altLang="es-ES" sz="3600" dirty="0" smtClean="0"/>
            </a:br>
            <a:r>
              <a:rPr lang="en-GB" altLang="es-ES" sz="3600" dirty="0" smtClean="0">
                <a:solidFill>
                  <a:schemeClr val="accent3"/>
                </a:solidFill>
              </a:rPr>
              <a:t>The Context</a:t>
            </a:r>
            <a:endParaRPr lang="en-GB" altLang="es-ES" sz="3200" dirty="0" smtClean="0">
              <a:solidFill>
                <a:schemeClr val="accent3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30263" y="5448300"/>
            <a:ext cx="7648575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400" i="1" dirty="0"/>
              <a:t>Source: (1) ITU Statistics &amp; (2) Bald</a:t>
            </a:r>
            <a:r>
              <a:rPr lang="es-ES_tradnl" sz="1400" i="1" dirty="0"/>
              <a:t>é, et al. </a:t>
            </a:r>
            <a:r>
              <a:rPr lang="es-ES_tradnl" sz="1400" i="1" dirty="0" err="1"/>
              <a:t>United</a:t>
            </a:r>
            <a:r>
              <a:rPr lang="es-ES_tradnl" sz="1400" i="1" dirty="0"/>
              <a:t> </a:t>
            </a:r>
            <a:r>
              <a:rPr lang="es-ES_tradnl" sz="1400" i="1" dirty="0" err="1"/>
              <a:t>Nations</a:t>
            </a:r>
            <a:r>
              <a:rPr lang="es-ES_tradnl" sz="1400" i="1" dirty="0"/>
              <a:t> </a:t>
            </a:r>
            <a:r>
              <a:rPr lang="es-ES_tradnl" sz="1400" i="1" dirty="0" err="1"/>
              <a:t>University</a:t>
            </a:r>
            <a:r>
              <a:rPr lang="en-CA" sz="1400" i="1" dirty="0"/>
              <a:t> </a:t>
            </a:r>
          </a:p>
        </p:txBody>
      </p:sp>
      <p:sp>
        <p:nvSpPr>
          <p:cNvPr id="6151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52" name="副标题 2"/>
          <p:cNvSpPr>
            <a:spLocks noChangeArrowheads="1"/>
          </p:cNvSpPr>
          <p:nvPr/>
        </p:nvSpPr>
        <p:spPr bwMode="auto">
          <a:xfrm>
            <a:off x="690086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153" name="Slide Number Placeholder 3"/>
          <p:cNvSpPr txBox="1">
            <a:spLocks/>
          </p:cNvSpPr>
          <p:nvPr/>
        </p:nvSpPr>
        <p:spPr bwMode="auto">
          <a:xfrm>
            <a:off x="3505200" y="617696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en-GB" altLang="es-ES" sz="1200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724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 noChangeArrowheads="1"/>
          </p:cNvSpPr>
          <p:nvPr/>
        </p:nvSpPr>
        <p:spPr bwMode="auto">
          <a:xfrm>
            <a:off x="352425" y="1921565"/>
            <a:ext cx="8229600" cy="34664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graphicFrame>
        <p:nvGraphicFramePr>
          <p:cNvPr id="9" name="3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228458"/>
              </p:ext>
            </p:extLst>
          </p:nvPr>
        </p:nvGraphicFramePr>
        <p:xfrm>
          <a:off x="483387" y="1771962"/>
          <a:ext cx="8229600" cy="3740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3" name="Title 1"/>
          <p:cNvSpPr>
            <a:spLocks noGrp="1"/>
          </p:cNvSpPr>
          <p:nvPr>
            <p:ph type="title"/>
          </p:nvPr>
        </p:nvSpPr>
        <p:spPr>
          <a:xfrm>
            <a:off x="641337" y="853833"/>
            <a:ext cx="82026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ES" sz="1400" dirty="0" smtClean="0"/>
              <a:t/>
            </a:r>
            <a:br>
              <a:rPr lang="es-ES_tradnl" altLang="es-ES" sz="1400" dirty="0" smtClean="0"/>
            </a:br>
            <a:r>
              <a:rPr lang="en-CA" altLang="es-ES" sz="18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 </a:t>
            </a:r>
            <a:r>
              <a:rPr lang="en-CA" altLang="en-US" sz="29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“</a:t>
            </a:r>
            <a:r>
              <a:rPr lang="en-CA" altLang="es-ES" sz="29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Sustainable Management of Waste Electrical and Electronic in Latin Am</a:t>
            </a:r>
            <a:r>
              <a:rPr lang="es-ES_tradnl" altLang="es-ES" sz="2900" dirty="0" err="1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erica</a:t>
            </a:r>
            <a:r>
              <a:rPr lang="es-ES_tradnl" altLang="en-US" sz="29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”</a:t>
            </a:r>
            <a:endParaRPr lang="en-GB" altLang="es-ES" sz="29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4863" y="5519738"/>
            <a:ext cx="7648575" cy="338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/>
              <a:t>The first UN </a:t>
            </a:r>
            <a:r>
              <a:rPr lang="en-CA" sz="1600" dirty="0">
                <a:solidFill>
                  <a:schemeClr val="tx1"/>
                </a:solidFill>
              </a:rPr>
              <a:t>Report of its </a:t>
            </a:r>
            <a:r>
              <a:rPr lang="en-CA" sz="1600" dirty="0"/>
              <a:t>kind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2425" y="461963"/>
            <a:ext cx="8229600" cy="783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GB" altLang="es-ES" sz="3600" dirty="0" smtClean="0"/>
              <a:t>1. Introduction to the Report</a:t>
            </a:r>
            <a:endParaRPr lang="en-GB" altLang="es-ES" sz="32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0" y="524656"/>
            <a:ext cx="9144000" cy="52106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" name="Grafik 5" descr="Logo Basilea grand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9065" y="1980470"/>
            <a:ext cx="25368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Basel Convention Logo_Quadri_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298" y="1920510"/>
            <a:ext cx="15335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9" descr="unesco_logo_es-S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3468" y="1777088"/>
            <a:ext cx="22955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Grafik 8" descr="Unido_E_logo_light_bl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298" y="3393320"/>
            <a:ext cx="1116000" cy="964676"/>
          </a:xfrm>
          <a:prstGeom prst="rect">
            <a:avLst/>
          </a:prstGeom>
        </p:spPr>
      </p:pic>
      <p:pic>
        <p:nvPicPr>
          <p:cNvPr id="10" name="Grafik 8" descr="WIPO-E-SHADED.4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8941" y="3072982"/>
            <a:ext cx="1946237" cy="136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21" descr="WHO-EN-LOGO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5360" y="4951048"/>
            <a:ext cx="2227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93367" y="4816138"/>
            <a:ext cx="811212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7" descr="ECLAC pantone 279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9439" y="3303378"/>
            <a:ext cx="1054100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副标题 2"/>
          <p:cNvSpPr>
            <a:spLocks noChangeArrowheads="1"/>
          </p:cNvSpPr>
          <p:nvPr/>
        </p:nvSpPr>
        <p:spPr bwMode="auto">
          <a:xfrm>
            <a:off x="6738053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2425" y="4619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sz="3600" dirty="0" smtClean="0"/>
              <a:t>1. Introduction to the Report</a:t>
            </a:r>
            <a:br>
              <a:rPr lang="en-GB" altLang="es-ES" sz="3600" dirty="0" smtClean="0"/>
            </a:br>
            <a:r>
              <a:rPr lang="en-GB" altLang="es-ES" sz="3600" dirty="0" smtClean="0">
                <a:solidFill>
                  <a:schemeClr val="accent3"/>
                </a:solidFill>
              </a:rPr>
              <a:t>Authors and Contributors</a:t>
            </a:r>
            <a:endParaRPr lang="en-GB" altLang="es-ES" sz="32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2"/>
          <p:cNvSpPr>
            <a:spLocks noGrp="1" noChangeArrowheads="1"/>
          </p:cNvSpPr>
          <p:nvPr/>
        </p:nvSpPr>
        <p:spPr bwMode="auto">
          <a:xfrm>
            <a:off x="352425" y="862013"/>
            <a:ext cx="8229600" cy="4525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zh-CN" altLang="en-US" sz="32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s-ES" sz="20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1769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BF64C2E-F8F3-4D6D-BC04-31D36C1D1523}" type="slidenum">
              <a:rPr lang="en-GB" altLang="es-ES">
                <a:solidFill>
                  <a:srgbClr val="898989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pPr/>
              <a:t>6</a:t>
            </a:fld>
            <a:endParaRPr lang="en-GB" altLang="es-ES">
              <a:solidFill>
                <a:srgbClr val="898989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Scope of the Analysis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pic>
        <p:nvPicPr>
          <p:cNvPr id="10245" name="Imagen 2" descr="240px-Latin_America_(orthographic_projection)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2468563"/>
            <a:ext cx="2474913" cy="247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Extraer 4"/>
          <p:cNvSpPr>
            <a:spLocks noChangeArrowheads="1"/>
          </p:cNvSpPr>
          <p:nvPr/>
        </p:nvSpPr>
        <p:spPr bwMode="auto">
          <a:xfrm rot="16200000">
            <a:off x="3004344" y="2551907"/>
            <a:ext cx="2454275" cy="2109787"/>
          </a:xfrm>
          <a:prstGeom prst="flowChartExtra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en-CA" altLang="es-ES">
              <a:sym typeface="Calibri" pitchFamily="34" charset="0"/>
            </a:endParaRPr>
          </a:p>
        </p:txBody>
      </p:sp>
      <p:pic>
        <p:nvPicPr>
          <p:cNvPr id="10247" name="Imagen 3" descr="541px-South_America_orthographic_projection.svg_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4413" y="1814513"/>
            <a:ext cx="3586162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uadroTexto 9"/>
          <p:cNvSpPr txBox="1"/>
          <p:nvPr/>
        </p:nvSpPr>
        <p:spPr>
          <a:xfrm>
            <a:off x="457200" y="5511800"/>
            <a:ext cx="8101013" cy="3381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CA" sz="1600" dirty="0"/>
              <a:t>Argentina, Bolivia, Brazil, Chile, Colombia, </a:t>
            </a:r>
            <a:r>
              <a:rPr lang="en-CA" sz="1600" dirty="0" smtClean="0"/>
              <a:t>Ecuador, Paraguay</a:t>
            </a:r>
            <a:r>
              <a:rPr lang="en-CA" sz="1600" dirty="0"/>
              <a:t>, Peru, </a:t>
            </a:r>
            <a:r>
              <a:rPr lang="en-CA" sz="1600" dirty="0">
                <a:solidFill>
                  <a:schemeClr val="tx1"/>
                </a:solidFill>
              </a:rPr>
              <a:t>Uruguay and Venezuela</a:t>
            </a:r>
            <a:r>
              <a:rPr lang="en-CA" sz="1600" dirty="0"/>
              <a:t>.</a:t>
            </a:r>
          </a:p>
        </p:txBody>
      </p:sp>
      <p:sp>
        <p:nvSpPr>
          <p:cNvPr id="10249" name="副标题 2"/>
          <p:cNvSpPr>
            <a:spLocks noChangeArrowheads="1"/>
          </p:cNvSpPr>
          <p:nvPr/>
        </p:nvSpPr>
        <p:spPr bwMode="auto">
          <a:xfrm>
            <a:off x="3063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50" name="副标题 2"/>
          <p:cNvSpPr>
            <a:spLocks noChangeArrowheads="1"/>
          </p:cNvSpPr>
          <p:nvPr/>
        </p:nvSpPr>
        <p:spPr bwMode="auto">
          <a:xfrm>
            <a:off x="6859588" y="6049963"/>
            <a:ext cx="2073275" cy="7350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 b="1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None/>
            </a:pPr>
            <a:endParaRPr lang="es-ES_tradnl" altLang="es-ES" sz="2800">
              <a:solidFill>
                <a:srgbClr val="538CD5"/>
              </a:solidFill>
              <a:latin typeface="Calibri" pitchFamily="34" charset="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8140528"/>
              </p:ext>
            </p:extLst>
          </p:nvPr>
        </p:nvGraphicFramePr>
        <p:xfrm>
          <a:off x="540336" y="1795371"/>
          <a:ext cx="8063328" cy="3430378"/>
        </p:xfrm>
        <a:graphic>
          <a:graphicData uri="http://schemas.openxmlformats.org/drawingml/2006/table">
            <a:tbl>
              <a:tblPr/>
              <a:tblGrid>
                <a:gridCol w="3014249"/>
                <a:gridCol w="1842638"/>
                <a:gridCol w="2114428"/>
                <a:gridCol w="1092013"/>
              </a:tblGrid>
              <a:tr h="680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Parties to the Convention </a:t>
                      </a:r>
                      <a:r>
                        <a:rPr kumimoji="0" lang="en-US" alt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(1)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Signature, Succession to Signature (d)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Ratification, Acceptance (A), Approval (AA), Accession 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Entry into</a:t>
                      </a:r>
                      <a:b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</a:b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force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Argentina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28/06/1989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27/06/1991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Bolivia (Plurinational State of)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15/11/1996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13/02/1997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Brazil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01/10/1992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30/12/1992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Chile 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31/01/1990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11/08/1992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09/11/1992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Colombia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31/12/1996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31/03/1997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Ecuador 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23/02/1993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24/05/1993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Paraguay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28/09/1995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27/12/1995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Peru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23/11/1993 (a)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21/02/1994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754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Uruguay </a:t>
                      </a:r>
                      <a:endParaRPr kumimoji="0" lang="en-US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ea typeface="SimSun" pitchFamily="2" charset="-122"/>
                        <a:sym typeface="Calibri" pitchFamily="34" charset="0"/>
                      </a:endParaRP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20/12/1991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05/05/1992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50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Venezuela (Bolivarian Republic of)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22/03/1989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03/03/1998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ea typeface="SimSun" pitchFamily="2" charset="-122"/>
                          <a:sym typeface="Calibri" pitchFamily="34" charset="0"/>
                        </a:rPr>
                        <a:t>01/06/1998</a:t>
                      </a:r>
                    </a:p>
                  </a:txBody>
                  <a:tcPr marL="77359" marR="77359" marT="51573" marB="515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pPr eaLnBrk="1" hangingPunct="1"/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Parties to the Basel Convention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40336" y="5370120"/>
            <a:ext cx="84782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12087"/>
                </a:solidFill>
                <a:latin typeface="Calibri" charset="0"/>
                <a:ea typeface="Calibri" charset="0"/>
                <a:cs typeface="Calibri" charset="0"/>
              </a:rPr>
              <a:t>(1) Parties </a:t>
            </a:r>
            <a:r>
              <a:rPr lang="en-GB" sz="1400" b="1" dirty="0">
                <a:solidFill>
                  <a:srgbClr val="012087"/>
                </a:solidFill>
                <a:latin typeface="Calibri" charset="0"/>
                <a:ea typeface="Calibri" charset="0"/>
                <a:cs typeface="Calibri" charset="0"/>
              </a:rPr>
              <a:t>to the Basel Convention on the Control of </a:t>
            </a:r>
            <a:r>
              <a:rPr lang="en-GB" sz="1400" b="1" dirty="0" err="1">
                <a:solidFill>
                  <a:srgbClr val="012087"/>
                </a:solidFill>
                <a:latin typeface="Calibri" charset="0"/>
                <a:ea typeface="Calibri" charset="0"/>
                <a:cs typeface="Calibri" charset="0"/>
              </a:rPr>
              <a:t>Transboundary</a:t>
            </a:r>
            <a:r>
              <a:rPr lang="en-GB" sz="1400" b="1" dirty="0">
                <a:solidFill>
                  <a:srgbClr val="012087"/>
                </a:solidFill>
                <a:latin typeface="Calibri" charset="0"/>
                <a:ea typeface="Calibri" charset="0"/>
                <a:cs typeface="Calibri" charset="0"/>
              </a:rPr>
              <a:t> Movements of Hazardous Wastes and their Disposal. </a:t>
            </a:r>
            <a:r>
              <a:rPr lang="en-GB" sz="1400" b="1" dirty="0">
                <a:solidFill>
                  <a:srgbClr val="012087"/>
                </a:solidFill>
                <a:latin typeface="Calibri" charset="0"/>
                <a:ea typeface="Calibri" charset="0"/>
                <a:cs typeface="Calibri" charset="0"/>
                <a:hlinkClick r:id="rId2"/>
              </a:rPr>
              <a:t>http://</a:t>
            </a:r>
            <a:r>
              <a:rPr lang="en-GB" sz="1400" b="1" dirty="0" smtClean="0">
                <a:solidFill>
                  <a:srgbClr val="012087"/>
                </a:solidFill>
                <a:latin typeface="Calibri" charset="0"/>
                <a:ea typeface="Calibri" charset="0"/>
                <a:cs typeface="Calibri" charset="0"/>
                <a:hlinkClick r:id="rId2"/>
              </a:rPr>
              <a:t>www.basel.int/Countries/StatusofRatifications/PartiesSignatories/tabid/4499/Default.aspx</a:t>
            </a:r>
            <a:endParaRPr lang="en-GB" sz="1400" b="1" dirty="0" smtClean="0">
              <a:solidFill>
                <a:srgbClr val="012087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Arial" charset="0"/>
              <a:buChar char="•"/>
            </a:pPr>
            <a:endParaRPr lang="en-GB" sz="1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28768" y="2077599"/>
            <a:ext cx="6778889" cy="8306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Dispersed and </a:t>
            </a:r>
            <a:r>
              <a:rPr lang="en-GB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heterogeneous </a:t>
            </a: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regulations.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 healthy environment is under the guardianship of the Constitution, in agreement with the Basel Convention.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Policy N.24.051 on Hazardous waste also provides the legal framework </a:t>
            </a:r>
            <a:r>
              <a:rPr lang="en-GB" sz="1400" dirty="0" smtClean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e-waste</a:t>
            </a: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GB" sz="1400" strike="sngStrike" dirty="0">
              <a:solidFill>
                <a:schemeClr val="tx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41469" y="3086939"/>
            <a:ext cx="6777244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4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Policies are scarce and disorganized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i="1" dirty="0">
                <a:solidFill>
                  <a:schemeClr val="tx2"/>
                </a:solidFill>
                <a:sym typeface="Calibri" pitchFamily="34" charset="0"/>
              </a:rPr>
              <a:t>“Renovate”</a:t>
            </a: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 incentive Programme: encourage distributors of electrical appliances to recover equipment from households</a:t>
            </a:r>
          </a:p>
          <a:p>
            <a:pPr marL="171450" indent="-171450">
              <a:buFont typeface="Arial" charset="0"/>
              <a:buChar char="•"/>
            </a:pPr>
            <a:endParaRPr lang="en-GB" altLang="es-ES" sz="14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128768" y="4043189"/>
            <a:ext cx="6778889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Part of project </a:t>
            </a:r>
            <a:r>
              <a:rPr lang="en-GB" altLang="es-ES" sz="1200" i="1" dirty="0">
                <a:solidFill>
                  <a:schemeClr val="tx2"/>
                </a:solidFill>
                <a:sym typeface="Calibri" pitchFamily="34" charset="0"/>
              </a:rPr>
              <a:t>Eco-</a:t>
            </a:r>
            <a:r>
              <a:rPr lang="en-GB" altLang="es-ES" sz="1200" i="1" dirty="0" err="1">
                <a:solidFill>
                  <a:schemeClr val="tx2"/>
                </a:solidFill>
                <a:sym typeface="Calibri" pitchFamily="34" charset="0"/>
              </a:rPr>
              <a:t>normas</a:t>
            </a: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 of the European Union and </a:t>
            </a:r>
            <a:r>
              <a:rPr lang="en-GB" altLang="es-ES" sz="1200" dirty="0" err="1">
                <a:solidFill>
                  <a:schemeClr val="tx2"/>
                </a:solidFill>
                <a:sym typeface="Calibri" pitchFamily="34" charset="0"/>
              </a:rPr>
              <a:t>Mercosur</a:t>
            </a: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Basel Convention and the </a:t>
            </a:r>
            <a:r>
              <a:rPr lang="en-GB" altLang="es-ES" sz="1200" dirty="0" err="1">
                <a:solidFill>
                  <a:schemeClr val="tx2"/>
                </a:solidFill>
                <a:sym typeface="Calibri" pitchFamily="34" charset="0"/>
              </a:rPr>
              <a:t>Mercosur</a:t>
            </a: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  Agreement (South Common Market Agreement)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200" dirty="0">
                <a:solidFill>
                  <a:schemeClr val="tx2"/>
                </a:solidFill>
                <a:sym typeface="Calibri" pitchFamily="34" charset="0"/>
              </a:rPr>
              <a:t>Part of the UNIDO project for persistent organic pollutant (POP) management from </a:t>
            </a:r>
            <a:r>
              <a:rPr lang="en-GB" altLang="en-US" sz="1200" dirty="0" smtClean="0">
                <a:solidFill>
                  <a:schemeClr val="tx2"/>
                </a:solidFill>
                <a:sym typeface="Calibri" pitchFamily="34" charset="0"/>
              </a:rPr>
              <a:t>e-waste</a:t>
            </a:r>
            <a:r>
              <a:rPr lang="en-GB" altLang="en-US" sz="1200" dirty="0">
                <a:solidFill>
                  <a:schemeClr val="tx2"/>
                </a:solidFill>
                <a:sym typeface="Calibri" pitchFamily="34" charset="0"/>
              </a:rPr>
              <a:t>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200" dirty="0">
                <a:solidFill>
                  <a:schemeClr val="tx2"/>
                </a:solidFill>
                <a:sym typeface="Calibri" pitchFamily="34" charset="0"/>
              </a:rPr>
              <a:t>The Basel Convention entered into force in Argentina in 1992.</a:t>
            </a:r>
          </a:p>
          <a:p>
            <a:pPr marL="171450" indent="-171450">
              <a:buFont typeface="Courier New" pitchFamily="49" charset="0"/>
              <a:buChar char="o"/>
            </a:pPr>
            <a:endParaRPr lang="en-GB" altLang="es-ES" sz="1200" dirty="0">
              <a:solidFill>
                <a:schemeClr val="tx2"/>
              </a:solidFill>
              <a:sym typeface="Calibri" pitchFamily="34" charset="0"/>
            </a:endParaRPr>
          </a:p>
          <a:p>
            <a:pPr marL="171450" indent="-171450">
              <a:buFont typeface="Arial" charset="0"/>
              <a:buChar char="•"/>
            </a:pPr>
            <a:endParaRPr lang="en-GB" altLang="es-ES" sz="1200" dirty="0">
              <a:solidFill>
                <a:srgbClr val="FFFFFF"/>
              </a:solidFill>
              <a:sym typeface="Calibri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28768" y="5044929"/>
            <a:ext cx="6778889" cy="8390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National Institute of Industrial Technology (INTI, </a:t>
            </a:r>
            <a:r>
              <a:rPr lang="en-GB" altLang="es-ES" sz="1400" i="1" dirty="0" err="1">
                <a:solidFill>
                  <a:schemeClr val="tx2"/>
                </a:solidFill>
                <a:sym typeface="Calibri" pitchFamily="34" charset="0"/>
              </a:rPr>
              <a:t>Instituto</a:t>
            </a:r>
            <a:r>
              <a:rPr lang="en-GB" altLang="es-ES" sz="1400" i="1" dirty="0">
                <a:solidFill>
                  <a:schemeClr val="tx2"/>
                </a:solidFill>
                <a:sym typeface="Calibri" pitchFamily="34" charset="0"/>
              </a:rPr>
              <a:t> </a:t>
            </a:r>
            <a:r>
              <a:rPr lang="en-GB" altLang="es-ES" sz="1400" i="1" dirty="0" err="1">
                <a:solidFill>
                  <a:schemeClr val="tx2"/>
                </a:solidFill>
                <a:sym typeface="Calibri" pitchFamily="34" charset="0"/>
              </a:rPr>
              <a:t>Nacional</a:t>
            </a:r>
            <a:r>
              <a:rPr lang="en-GB" altLang="es-ES" sz="1400" i="1" dirty="0">
                <a:solidFill>
                  <a:schemeClr val="tx2"/>
                </a:solidFill>
                <a:sym typeface="Calibri" pitchFamily="34" charset="0"/>
              </a:rPr>
              <a:t> de </a:t>
            </a:r>
            <a:r>
              <a:rPr lang="en-GB" altLang="es-ES" sz="1400" i="1" dirty="0" err="1">
                <a:solidFill>
                  <a:schemeClr val="tx2"/>
                </a:solidFill>
                <a:sym typeface="Calibri" pitchFamily="34" charset="0"/>
              </a:rPr>
              <a:t>Tecnología</a:t>
            </a:r>
            <a:r>
              <a:rPr lang="en-GB" altLang="es-ES" sz="1400" i="1" dirty="0">
                <a:solidFill>
                  <a:schemeClr val="tx2"/>
                </a:solidFill>
                <a:sym typeface="Calibri" pitchFamily="34" charset="0"/>
              </a:rPr>
              <a:t> Industrial</a:t>
            </a: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), announced programmes for the creation of WEEE processing plants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s-ES" sz="1400" dirty="0" smtClean="0">
                <a:solidFill>
                  <a:schemeClr val="tx2"/>
                </a:solidFill>
                <a:sym typeface="Calibri" pitchFamily="34" charset="0"/>
              </a:rPr>
              <a:t>Country Partnerships for WEEE management and Foundations </a:t>
            </a:r>
            <a:r>
              <a:rPr lang="en-GB" altLang="es-ES" sz="1400" dirty="0">
                <a:solidFill>
                  <a:schemeClr val="tx2"/>
                </a:solidFill>
                <a:sym typeface="Calibri" pitchFamily="34" charset="0"/>
              </a:rPr>
              <a:t>that </a:t>
            </a:r>
            <a:r>
              <a:rPr lang="en-GB" altLang="es-ES" sz="1400" dirty="0" smtClean="0">
                <a:solidFill>
                  <a:schemeClr val="tx2"/>
                </a:solidFill>
                <a:sym typeface="Calibri" pitchFamily="34" charset="0"/>
              </a:rPr>
              <a:t>offer training</a:t>
            </a:r>
            <a:endParaRPr lang="en-GB" altLang="es-ES" sz="1400" dirty="0">
              <a:solidFill>
                <a:srgbClr val="FFFFFF"/>
              </a:solidFill>
              <a:sym typeface="Calibri" pitchFamily="34" charset="0"/>
            </a:endParaRPr>
          </a:p>
        </p:txBody>
      </p:sp>
      <p:pic>
        <p:nvPicPr>
          <p:cNvPr id="15" name="Picture 4" descr="X:\Celine\New folder\shutterstock_1161717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86" y="733458"/>
            <a:ext cx="1366341" cy="8170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2.1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ARGENTINA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20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1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2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3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74075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109787" y="2126045"/>
            <a:ext cx="6905626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CA" altLang="es-ES" sz="14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CA" altLang="es-ES" sz="1400" dirty="0">
                <a:solidFill>
                  <a:schemeClr val="tx2"/>
                </a:solidFill>
              </a:rPr>
              <a:t>There is no specific regulation for WEEE management.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CA" altLang="es-ES" sz="1400" dirty="0">
                <a:solidFill>
                  <a:schemeClr val="tx2"/>
                </a:solidFill>
              </a:rPr>
              <a:t>A working group has been constituted with public and private sector representatives, with the aim of developing specific technical standards. </a:t>
            </a:r>
          </a:p>
          <a:p>
            <a:pPr marL="171450" indent="-171450">
              <a:buFont typeface="Arial" charset="0"/>
              <a:buChar char="•"/>
            </a:pPr>
            <a:endParaRPr lang="es-ES" altLang="es-ES" sz="1400" dirty="0">
              <a:solidFill>
                <a:srgbClr val="FFFFFF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22575" y="3010903"/>
            <a:ext cx="6903950" cy="9561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Absence of public policies for WEEE management.</a:t>
            </a:r>
          </a:p>
          <a:p>
            <a:pPr marL="171450" indent="-171450">
              <a:buFont typeface="Wingdings" charset="0"/>
              <a:buChar char="§"/>
              <a:defRPr/>
            </a:pP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At the government level, the </a:t>
            </a:r>
            <a:r>
              <a:rPr lang="en-US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Ministry of Productive Development and Plural Economy</a:t>
            </a:r>
            <a:r>
              <a:rPr lang="en-GB" sz="14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together with Ministry of Environment and Water are promoting national policies on e-waste management, including the Extended Producer Responsibility (EPR) principle.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133600" y="4074339"/>
            <a:ext cx="6905625" cy="777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s-ES" sz="1400">
              <a:solidFill>
                <a:schemeClr val="tx2"/>
              </a:solidFill>
              <a:cs typeface="Arial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US" sz="1400" dirty="0">
                <a:solidFill>
                  <a:schemeClr val="tx2"/>
                </a:solidFill>
              </a:rPr>
              <a:t>The Basel Convention entered into force in Bolivia </a:t>
            </a:r>
            <a:r>
              <a:rPr lang="en-GB" sz="1400" dirty="0">
                <a:solidFill>
                  <a:schemeClr val="tx2"/>
                </a:solidFill>
              </a:rPr>
              <a:t>in 1997.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sz="1400" dirty="0">
                <a:solidFill>
                  <a:schemeClr val="tx2"/>
                </a:solidFill>
              </a:rPr>
              <a:t>Part of the UNIDO project for POP management from e-waste</a:t>
            </a:r>
          </a:p>
          <a:p>
            <a:pPr marL="171450" indent="-171450">
              <a:buFont typeface="Arial" charset="0"/>
              <a:buChar char="•"/>
            </a:pPr>
            <a:endParaRPr lang="en-GB" sz="1400" dirty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2133600" y="5026363"/>
            <a:ext cx="6905625" cy="8708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Courier New" pitchFamily="49" charset="0"/>
              <a:buChar char="o"/>
            </a:pPr>
            <a:endParaRPr lang="en-GB" altLang="en-US" sz="1400" dirty="0">
              <a:solidFill>
                <a:schemeClr val="tx2"/>
              </a:solidFill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400" dirty="0">
                <a:solidFill>
                  <a:schemeClr val="tx2"/>
                </a:solidFill>
              </a:rPr>
              <a:t>There are no formal recycling initiatives in the country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400" dirty="0">
                <a:solidFill>
                  <a:schemeClr val="tx2"/>
                </a:solidFill>
              </a:rPr>
              <a:t>There are many recycling awareness campaigns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GB" altLang="en-US" sz="1400" dirty="0">
                <a:solidFill>
                  <a:schemeClr val="tx2"/>
                </a:solidFill>
              </a:rPr>
              <a:t>There are associations and private companies that work for e-waste disposal without using appropriate technologies.</a:t>
            </a:r>
          </a:p>
          <a:p>
            <a:pPr marL="171450" indent="-171450">
              <a:buFont typeface="Arial" charset="0"/>
              <a:buChar char="•"/>
            </a:pPr>
            <a:endParaRPr lang="es-ES" altLang="en-US" sz="14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2" name="Picture 7" descr="X:\Celine\New folder\shutterstock_1168901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444" y="649036"/>
            <a:ext cx="1421339" cy="860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25413" y="508000"/>
            <a:ext cx="8893175" cy="1143000"/>
          </a:xfrm>
        </p:spPr>
        <p:txBody>
          <a:bodyPr/>
          <a:lstStyle/>
          <a:p>
            <a:r>
              <a:rPr lang="en-GB" altLang="es-ES" sz="3600" dirty="0" smtClean="0">
                <a:ea typeface="MS PGothic" pitchFamily="34" charset="-128"/>
              </a:rPr>
              <a:t>2. Country Assessment</a:t>
            </a:r>
            <a:br>
              <a:rPr lang="en-GB" altLang="es-ES" sz="3600" dirty="0" smtClean="0">
                <a:ea typeface="MS PGothic" pitchFamily="34" charset="-128"/>
              </a:rPr>
            </a:br>
            <a:r>
              <a:rPr lang="en-GB" altLang="es-ES" sz="3200" dirty="0">
                <a:solidFill>
                  <a:schemeClr val="accent3"/>
                </a:solidFill>
                <a:ea typeface="MS PGothic" pitchFamily="34" charset="-128"/>
              </a:rPr>
              <a:t> </a:t>
            </a:r>
            <a:r>
              <a:rPr lang="en-GB" altLang="es-ES" sz="3200" dirty="0" smtClean="0">
                <a:solidFill>
                  <a:schemeClr val="accent3"/>
                </a:solidFill>
                <a:ea typeface="MS PGothic" pitchFamily="34" charset="-128"/>
              </a:rPr>
              <a:t>2.2 </a:t>
            </a:r>
            <a:r>
              <a:rPr lang="en-US" altLang="es-ES" sz="3200" dirty="0" smtClean="0">
                <a:solidFill>
                  <a:schemeClr val="accent3"/>
                </a:solidFill>
                <a:ea typeface="MS PGothic" pitchFamily="34" charset="-128"/>
                <a:sym typeface="Wingdings" pitchFamily="2" charset="2"/>
              </a:rPr>
              <a:t>BOLIVIA</a:t>
            </a:r>
            <a:endParaRPr lang="en-US" altLang="es-ES" sz="3200" dirty="0" smtClean="0">
              <a:solidFill>
                <a:schemeClr val="accent3"/>
              </a:solidFill>
              <a:ea typeface="MS PGothic" pitchFamily="34" charset="-128"/>
            </a:endParaRPr>
          </a:p>
        </p:txBody>
      </p:sp>
      <p:sp>
        <p:nvSpPr>
          <p:cNvPr id="24" name="Pentágono 4"/>
          <p:cNvSpPr/>
          <p:nvPr/>
        </p:nvSpPr>
        <p:spPr>
          <a:xfrm>
            <a:off x="189770" y="2111265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altLang="es-ES" dirty="0">
                <a:solidFill>
                  <a:srgbClr val="FFFFFF"/>
                </a:solidFill>
              </a:rPr>
              <a:t>Specific</a:t>
            </a:r>
            <a:r>
              <a:rPr lang="es-ES" altLang="es-ES" dirty="0">
                <a:solidFill>
                  <a:srgbClr val="FFFFFF"/>
                </a:solidFill>
              </a:rPr>
              <a:t> Regulation</a:t>
            </a:r>
            <a:endParaRPr lang="en-GB" altLang="es-ES" dirty="0">
              <a:solidFill>
                <a:srgbClr val="FFFFFF"/>
              </a:solidFill>
            </a:endParaRPr>
          </a:p>
        </p:txBody>
      </p:sp>
      <p:sp>
        <p:nvSpPr>
          <p:cNvPr id="25" name="Pentágono 8"/>
          <p:cNvSpPr/>
          <p:nvPr/>
        </p:nvSpPr>
        <p:spPr>
          <a:xfrm>
            <a:off x="204760" y="308628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Public</a:t>
            </a:r>
          </a:p>
          <a:p>
            <a:pPr algn="ctr">
              <a:defRPr/>
            </a:pPr>
            <a:r>
              <a:rPr lang="en-GB" dirty="0"/>
              <a:t>Policy</a:t>
            </a:r>
          </a:p>
        </p:txBody>
      </p:sp>
      <p:sp>
        <p:nvSpPr>
          <p:cNvPr id="26" name="Pentágono 9"/>
          <p:cNvSpPr/>
          <p:nvPr/>
        </p:nvSpPr>
        <p:spPr>
          <a:xfrm>
            <a:off x="204760" y="4046593"/>
            <a:ext cx="1716805" cy="760695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International </a:t>
            </a:r>
            <a:r>
              <a:rPr lang="en-GB" dirty="0" smtClean="0"/>
              <a:t>Commitment</a:t>
            </a:r>
            <a:endParaRPr lang="es-ES" dirty="0"/>
          </a:p>
        </p:txBody>
      </p:sp>
      <p:sp>
        <p:nvSpPr>
          <p:cNvPr id="27" name="Pentágono 10"/>
          <p:cNvSpPr/>
          <p:nvPr/>
        </p:nvSpPr>
        <p:spPr>
          <a:xfrm>
            <a:off x="189770" y="5005598"/>
            <a:ext cx="1716805" cy="762000"/>
          </a:xfrm>
          <a:prstGeom prst="homeP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WEEE</a:t>
            </a:r>
            <a:br>
              <a:rPr lang="en-GB" dirty="0"/>
            </a:br>
            <a:r>
              <a:rPr lang="en-GB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7893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B5989F9A51A14686E61F393B261DFC" ma:contentTypeVersion="1" ma:contentTypeDescription="Create a new document." ma:contentTypeScope="" ma:versionID="11d8cf857a44f2d8e81905bfebfebe0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AD23BDD-8337-4338-A305-38C557606679}"/>
</file>

<file path=customXml/itemProps2.xml><?xml version="1.0" encoding="utf-8"?>
<ds:datastoreItem xmlns:ds="http://schemas.openxmlformats.org/officeDocument/2006/customXml" ds:itemID="{B8186247-D7B2-4344-A963-7EBD261C7F51}"/>
</file>

<file path=customXml/itemProps3.xml><?xml version="1.0" encoding="utf-8"?>
<ds:datastoreItem xmlns:ds="http://schemas.openxmlformats.org/officeDocument/2006/customXml" ds:itemID="{B8A725AF-D33F-4558-8935-11B87803F612}"/>
</file>

<file path=docProps/app.xml><?xml version="1.0" encoding="utf-8"?>
<Properties xmlns="http://schemas.openxmlformats.org/officeDocument/2006/extended-properties" xmlns:vt="http://schemas.openxmlformats.org/officeDocument/2006/docPropsVTypes">
  <TotalTime>4308</TotalTime>
  <Words>2362</Words>
  <Application>Microsoft Office PowerPoint</Application>
  <PresentationFormat>On-screen Show (4:3)</PresentationFormat>
  <Paragraphs>370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HanziPen TC</vt:lpstr>
      <vt:lpstr>ＭＳ Ｐゴシック</vt:lpstr>
      <vt:lpstr>ＭＳ Ｐゴシック</vt:lpstr>
      <vt:lpstr>宋体</vt:lpstr>
      <vt:lpstr>宋体</vt:lpstr>
      <vt:lpstr>Arial</vt:lpstr>
      <vt:lpstr>Calibri</vt:lpstr>
      <vt:lpstr>Courier New</vt:lpstr>
      <vt:lpstr>Verdana</vt:lpstr>
      <vt:lpstr>Wingdings</vt:lpstr>
      <vt:lpstr>Office Theme</vt:lpstr>
      <vt:lpstr>5th ITU Green Standards Week Nassau, The Bahamas 14-18 December 2015</vt:lpstr>
      <vt:lpstr>Content</vt:lpstr>
      <vt:lpstr>1. Introduction to the Report The Context</vt:lpstr>
      <vt:lpstr>  “Sustainable Management of Waste Electrical and Electronic in Latin America”</vt:lpstr>
      <vt:lpstr>1. Introduction to the Report Authors and Contributors</vt:lpstr>
      <vt:lpstr>2. Country Assessment Scope of the Analysis</vt:lpstr>
      <vt:lpstr>2. Country Assessment Parties to the Basel Convention</vt:lpstr>
      <vt:lpstr>2. Country Assessment  2.1 ARGENTINA</vt:lpstr>
      <vt:lpstr>2. Country Assessment  2.2 BOLIVIA</vt:lpstr>
      <vt:lpstr>2. Country Assessment  2.3 BRASIL</vt:lpstr>
      <vt:lpstr>2. Country Assessment  2.4 CHILE</vt:lpstr>
      <vt:lpstr>2. Country Assessment  2.5 COLOMBIA</vt:lpstr>
      <vt:lpstr>2. Country Assessment  2.6 ECUADOR</vt:lpstr>
      <vt:lpstr>2. Country Assessment  2.7 PARAGUAY</vt:lpstr>
      <vt:lpstr>2. Country Assessment 2.8 PERU</vt:lpstr>
      <vt:lpstr>2. Country Assessment 2.9 URUGUAY</vt:lpstr>
      <vt:lpstr>2. Country Assessment 2.10 VENEZUELA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Aloran, Rakan</cp:lastModifiedBy>
  <cp:revision>122</cp:revision>
  <cp:lastPrinted>2015-01-19T16:17:40Z</cp:lastPrinted>
  <dcterms:created xsi:type="dcterms:W3CDTF">2014-09-01T15:38:30Z</dcterms:created>
  <dcterms:modified xsi:type="dcterms:W3CDTF">2015-12-09T10:24:25Z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0x010100D9B5989F9A51A14686E61F393B261DFC</vt:lpwstr>
  </property>
</Properties>
</file>