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99" r:id="rId2"/>
    <p:sldId id="397" r:id="rId3"/>
    <p:sldId id="400" r:id="rId4"/>
    <p:sldId id="403" r:id="rId5"/>
    <p:sldId id="398" r:id="rId6"/>
    <p:sldId id="401" r:id="rId7"/>
    <p:sldId id="402" r:id="rId8"/>
    <p:sldId id="404" r:id="rId9"/>
    <p:sldId id="405" r:id="rId10"/>
    <p:sldId id="406" r:id="rId11"/>
    <p:sldId id="408" r:id="rId12"/>
    <p:sldId id="409" r:id="rId13"/>
    <p:sldId id="399" r:id="rId14"/>
    <p:sldId id="39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403" autoAdjust="0"/>
  </p:normalViewPr>
  <p:slideViewPr>
    <p:cSldViewPr snapToGrid="0"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235AA-A259-0344-8D9B-DFFC22F21BC0}" type="datetimeFigureOut">
              <a:rPr lang="it-IT" smtClean="0"/>
              <a:t>14/12/2015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D1F72-83B6-8548-B945-762098A3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00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C5D9-94C9-4740-B0EC-4E831DB37D3E}" type="datetimeFigureOut">
              <a:rPr lang="it-IT" smtClean="0"/>
              <a:t>14/12/2015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7C13D-FD54-F146-A0A5-95C4C88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2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hutterstock_54884518.jpg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387" y="0"/>
            <a:ext cx="4519613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24387" y="228599"/>
            <a:ext cx="2057400" cy="147412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4400" b="1" dirty="0" smtClean="0">
                <a:solidFill>
                  <a:prstClr val="white"/>
                </a:solidFill>
                <a:latin typeface="Calibri"/>
              </a:rPr>
              <a:t>SCYCLE</a:t>
            </a:r>
            <a:endParaRPr lang="it-IT" sz="36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24387" y="1833127"/>
            <a:ext cx="2057400" cy="87448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prstClr val="white"/>
                </a:solidFill>
                <a:latin typeface="Calibri"/>
              </a:rPr>
              <a:t>OPERATING </a:t>
            </a:r>
          </a:p>
          <a:p>
            <a:pPr algn="ctr"/>
            <a:r>
              <a:rPr lang="it-IT" sz="2800" b="1" dirty="0" smtClean="0">
                <a:solidFill>
                  <a:prstClr val="white"/>
                </a:solidFill>
                <a:latin typeface="Calibri"/>
              </a:rPr>
              <a:t>UNIT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599"/>
            <a:ext cx="4235450" cy="247901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6" y="2916963"/>
            <a:ext cx="4235450" cy="29309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584D3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6" y="5945577"/>
            <a:ext cx="4235450" cy="39563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dirty="0"/>
          </a:p>
        </p:txBody>
      </p:sp>
      <p:pic>
        <p:nvPicPr>
          <p:cNvPr id="13" name="Immagine 12" descr="UNU-IAS-Tokyo_LOGO_1C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55" y="490630"/>
            <a:ext cx="391972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" name="Connettore 1 18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2"/>
          </p:nvPr>
        </p:nvSpPr>
        <p:spPr>
          <a:xfrm>
            <a:off x="7276889" y="6423585"/>
            <a:ext cx="153744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36599" y="6423585"/>
            <a:ext cx="573964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ITU Green Standard Week</a:t>
            </a:r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35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Connettore 1 11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71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6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Federico\Desktop\UNU-ISP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0" y="6395671"/>
            <a:ext cx="963467" cy="4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16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31B6FD">
                    <a:lumMod val="60000"/>
                    <a:lumOff val="40000"/>
                  </a:srgbClr>
                </a:solidFill>
                <a:latin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7766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31B6FD">
                    <a:lumMod val="60000"/>
                    <a:lumOff val="40000"/>
                  </a:srgbClr>
                </a:solidFill>
                <a:latin typeface="Calibri"/>
              </a:rPr>
              <a:t>+ </a:t>
            </a:r>
          </a:p>
        </p:txBody>
      </p:sp>
      <p:sp>
        <p:nvSpPr>
          <p:cNvPr id="12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32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31B6FD">
                    <a:lumMod val="60000"/>
                    <a:lumOff val="40000"/>
                  </a:srgbClr>
                </a:solidFill>
                <a:latin typeface="Calibri"/>
              </a:rPr>
              <a:t>+ </a:t>
            </a:r>
          </a:p>
        </p:txBody>
      </p:sp>
      <p:sp>
        <p:nvSpPr>
          <p:cNvPr id="11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Connettore 1 11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Federico\Desktop\UNU-ISP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0" y="6395671"/>
            <a:ext cx="963467" cy="4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3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  <a:latin typeface="Calibri"/>
              </a:rPr>
              <a:t>11 Dec 2015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31B6FD">
                    <a:lumMod val="60000"/>
                    <a:lumOff val="40000"/>
                  </a:srgbClr>
                </a:solidFill>
                <a:latin typeface="Calibri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327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  <a:latin typeface="Calibri"/>
              </a:rPr>
              <a:t>11 Dec 2015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31B6FD">
                    <a:lumMod val="60000"/>
                    <a:lumOff val="40000"/>
                  </a:srgbClr>
                </a:solidFill>
                <a:latin typeface="Calibri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7919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31B6FD">
                    <a:lumMod val="60000"/>
                    <a:lumOff val="40000"/>
                  </a:srgbClr>
                </a:solidFill>
                <a:latin typeface="Calibri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2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818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31B6FD">
                    <a:lumMod val="60000"/>
                    <a:lumOff val="40000"/>
                  </a:srgbClr>
                </a:solidFill>
                <a:latin typeface="Calibri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10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Connettore 1 12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Federico\Desktop\UNU-ISP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0" y="6395671"/>
            <a:ext cx="963467" cy="4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55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711704" y="6371604"/>
            <a:ext cx="8144476" cy="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733" y="6451499"/>
            <a:ext cx="1516383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595472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39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11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Federico\Desktop\UNU-ISP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0" y="6395671"/>
            <a:ext cx="963467" cy="4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080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81850" y="6524625"/>
            <a:ext cx="630238" cy="246063"/>
          </a:xfrm>
        </p:spPr>
        <p:txBody>
          <a:bodyPr/>
          <a:lstStyle>
            <a:lvl1pPr>
              <a:defRPr/>
            </a:lvl1pPr>
          </a:lstStyle>
          <a:p>
            <a:fld id="{3404F1E6-84BE-584B-BFB4-0529DE0FD33C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69705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1B0DB-5900-7B4D-BC1F-07C6F494D996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63609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5825" y="6453188"/>
            <a:ext cx="649288" cy="288925"/>
          </a:xfrm>
        </p:spPr>
        <p:txBody>
          <a:bodyPr/>
          <a:lstStyle>
            <a:lvl1pPr>
              <a:defRPr/>
            </a:lvl1pPr>
          </a:lstStyle>
          <a:p>
            <a:fld id="{A222C969-E016-0F46-BAE8-84BB98FFF6B5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39676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 lIns="51188" tIns="25594" rIns="51188" bIns="25594"/>
          <a:lstStyle/>
          <a:p>
            <a:r>
              <a:rPr lang="it-IT" smtClean="0">
                <a:latin typeface="Calibri"/>
              </a:rPr>
              <a:t>11 Dec 2015</a:t>
            </a:r>
            <a:endParaRPr lang="es-ES"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lIns="51188" tIns="25594" rIns="51188" bIns="25594"/>
          <a:lstStyle/>
          <a:p>
            <a:r>
              <a:rPr lang="es-ES" smtClean="0">
                <a:latin typeface="Calibri"/>
              </a:rPr>
              <a:t>ITU Green Standard Week</a:t>
            </a:r>
            <a:endParaRPr lang="es-ES"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51188" tIns="25594" rIns="51188" bIns="25594"/>
          <a:lstStyle/>
          <a:p>
            <a:fld id="{25FC4B2E-7876-44C2-A2ED-D83237E82549}" type="slidenum">
              <a:rPr lang="es-ES" smtClean="0">
                <a:latin typeface="Calibri"/>
              </a:rPr>
              <a:pPr/>
              <a:t>‹#›</a:t>
            </a:fld>
            <a:endParaRPr lang="es-E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255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prstClr val="white"/>
                </a:solidFill>
                <a:latin typeface="Univers" charset="0"/>
              </a:rPr>
              <a:t>International</a:t>
            </a:r>
            <a:br>
              <a:rPr lang="en-US" sz="1000" smtClean="0">
                <a:solidFill>
                  <a:prstClr val="white"/>
                </a:solidFill>
                <a:latin typeface="Univers" charset="0"/>
              </a:rPr>
            </a:br>
            <a:r>
              <a:rPr lang="en-US" sz="1000" smtClean="0">
                <a:solidFill>
                  <a:prstClr val="white"/>
                </a:solidFill>
                <a:latin typeface="Univers" charset="0"/>
              </a:rPr>
              <a:t>Telecommunication</a:t>
            </a:r>
            <a:br>
              <a:rPr lang="en-US" sz="1000" smtClean="0">
                <a:solidFill>
                  <a:prstClr val="white"/>
                </a:solidFill>
                <a:latin typeface="Univers" charset="0"/>
              </a:rPr>
            </a:br>
            <a:r>
              <a:rPr lang="en-US" sz="1000" smtClean="0">
                <a:solidFill>
                  <a:prstClr val="white"/>
                </a:solidFill>
                <a:latin typeface="Univers" charset="0"/>
              </a:rPr>
              <a:t>Union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611188" y="476250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flipH="1">
            <a:off x="4716463" y="476250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71" descr="BandoBleusurblanc-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39"/>
          <a:stretch>
            <a:fillRect/>
          </a:stretch>
        </p:blipFill>
        <p:spPr bwMode="auto">
          <a:xfrm>
            <a:off x="6948488" y="115888"/>
            <a:ext cx="20510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2349500"/>
            <a:ext cx="7054850" cy="863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16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 lang="it-IT" sz="3600" b="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13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31B6FD">
                    <a:lumMod val="60000"/>
                    <a:lumOff val="40000"/>
                  </a:srgbClr>
                </a:solidFill>
                <a:latin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6686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5767387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rgbClr val="31B6FD">
                    <a:lumMod val="60000"/>
                    <a:lumOff val="40000"/>
                  </a:srgbClr>
                </a:solidFill>
                <a:latin typeface="Calibri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576738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92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Connettore 1 15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2"/>
          </p:nvPr>
        </p:nvSpPr>
        <p:spPr>
          <a:xfrm>
            <a:off x="7276889" y="6423585"/>
            <a:ext cx="153744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9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3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Connettore 1 15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  <p:sp>
        <p:nvSpPr>
          <p:cNvPr id="17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ooter Placeholder 5"/>
          <p:cNvSpPr txBox="1">
            <a:spLocks/>
          </p:cNvSpPr>
          <p:nvPr userDrawn="1"/>
        </p:nvSpPr>
        <p:spPr>
          <a:xfrm>
            <a:off x="1436599" y="6423585"/>
            <a:ext cx="55069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>
                <a:latin typeface="Calibri"/>
              </a:rPr>
              <a:t>Bucharest - Ecotic </a:t>
            </a:r>
            <a:endParaRPr lang="it-IT" dirty="0">
              <a:latin typeface="Calibri"/>
            </a:endParaRP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3"/>
          </p:nvPr>
        </p:nvSpPr>
        <p:spPr>
          <a:xfrm>
            <a:off x="6943559" y="6423585"/>
            <a:ext cx="187077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44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Connettore 1 16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35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ITU Green Standard Week</a:t>
            </a:r>
            <a:endParaRPr lang="it-IT">
              <a:latin typeface="Calibri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Connettore 1 15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95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Connettore 1 7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50510"/>
            <a:ext cx="7448971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518323"/>
            <a:ext cx="8361364" cy="460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12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‹#›</a:t>
            </a:fld>
            <a:endParaRPr lang="it-IT" dirty="0">
              <a:latin typeface="Calibri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943559" y="6423585"/>
            <a:ext cx="187077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36599" y="6423585"/>
            <a:ext cx="550695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ITU Green Standard Week</a:t>
            </a:r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92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it-IT" sz="3200" b="0" kern="1200" dirty="0" smtClean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6BD4FF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0000FF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2575" y="2916963"/>
            <a:ext cx="4235450" cy="2930918"/>
          </a:xfrm>
        </p:spPr>
        <p:txBody>
          <a:bodyPr/>
          <a:lstStyle/>
          <a:p>
            <a:r>
              <a:rPr lang="en-US" dirty="0" smtClean="0"/>
              <a:t>E-waste in Latin America:</a:t>
            </a:r>
            <a:br>
              <a:rPr lang="en-US" dirty="0" smtClean="0"/>
            </a:br>
            <a:r>
              <a:rPr lang="en-US" dirty="0" smtClean="0"/>
              <a:t>Statistical analysis </a:t>
            </a:r>
            <a:br>
              <a:rPr lang="en-US" dirty="0" smtClean="0"/>
            </a:br>
            <a:r>
              <a:rPr lang="en-US" dirty="0" smtClean="0"/>
              <a:t>&amp; Policy recommendations</a:t>
            </a:r>
            <a:endParaRPr lang="en-US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82575" y="5251096"/>
            <a:ext cx="4235450" cy="395632"/>
          </a:xfrm>
        </p:spPr>
        <p:txBody>
          <a:bodyPr/>
          <a:lstStyle/>
          <a:p>
            <a:r>
              <a:rPr lang="en-US" dirty="0" smtClean="0"/>
              <a:t>A joint report with:</a:t>
            </a:r>
            <a:endParaRPr lang="en-US" dirty="0"/>
          </a:p>
        </p:txBody>
      </p:sp>
      <p:pic>
        <p:nvPicPr>
          <p:cNvPr id="3" name="Immagine 2" descr="GSMA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9" y="5603679"/>
            <a:ext cx="1010871" cy="1010119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282575" y="4333838"/>
            <a:ext cx="4235450" cy="395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rgbClr val="6BD4FF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rgbClr val="0000FF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Federico Magalini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from Mobile Phones (g/person), </a:t>
            </a:r>
            <a:r>
              <a:rPr lang="en-GB" dirty="0"/>
              <a:t>individual countries (2014)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10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092" y="1353923"/>
            <a:ext cx="8358574" cy="48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E-waste and take back legislation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11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3" y="979809"/>
            <a:ext cx="5281397" cy="5212807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5779871" y="1497771"/>
            <a:ext cx="3079968" cy="4542153"/>
          </a:xfrm>
        </p:spPr>
        <p:txBody>
          <a:bodyPr>
            <a:normAutofit/>
          </a:bodyPr>
          <a:lstStyle/>
          <a:p>
            <a:r>
              <a:rPr lang="en-GB" dirty="0" smtClean="0"/>
              <a:t>National &amp; Regional assessment of collection and recycling infrastructure is needed</a:t>
            </a:r>
          </a:p>
          <a:p>
            <a:r>
              <a:rPr lang="en-GB" dirty="0"/>
              <a:t>Proper financing mechanism is </a:t>
            </a:r>
            <a:r>
              <a:rPr lang="en-GB" dirty="0" smtClean="0"/>
              <a:t>needed</a:t>
            </a:r>
          </a:p>
          <a:p>
            <a:r>
              <a:rPr lang="en-GB" dirty="0" smtClean="0"/>
              <a:t>Alternative approaches are possible:</a:t>
            </a:r>
          </a:p>
          <a:p>
            <a:pPr lvl="1"/>
            <a:r>
              <a:rPr lang="en-GB" dirty="0" smtClean="0"/>
              <a:t>Society bearing costs</a:t>
            </a:r>
          </a:p>
          <a:p>
            <a:pPr lvl="1"/>
            <a:r>
              <a:rPr lang="en-GB" dirty="0" smtClean="0"/>
              <a:t>Waste holders/consumers</a:t>
            </a:r>
          </a:p>
          <a:p>
            <a:pPr lvl="1"/>
            <a:r>
              <a:rPr lang="en-GB" dirty="0" smtClean="0"/>
              <a:t>Producers (EPR)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4595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development in Latin America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4" y="1518323"/>
            <a:ext cx="4494302" cy="460784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Majority of Countries transposed Basel Convention</a:t>
            </a:r>
          </a:p>
          <a:p>
            <a:r>
              <a:rPr lang="en-GB" dirty="0" smtClean="0"/>
              <a:t>Only few countries have compete e-waste legislation in place</a:t>
            </a:r>
          </a:p>
          <a:p>
            <a:r>
              <a:rPr lang="en-GB" dirty="0" smtClean="0"/>
              <a:t>Majority of countries are developing e-waste legislation</a:t>
            </a:r>
          </a:p>
          <a:p>
            <a:r>
              <a:rPr lang="en-GB" dirty="0" smtClean="0"/>
              <a:t>Basic e-waste management &amp; recycling infrastructure exist:</a:t>
            </a:r>
          </a:p>
          <a:p>
            <a:pPr lvl="1"/>
            <a:r>
              <a:rPr lang="en-GB" dirty="0" smtClean="0"/>
              <a:t>Linked to scrap processing</a:t>
            </a:r>
          </a:p>
          <a:p>
            <a:pPr lvl="1"/>
            <a:r>
              <a:rPr lang="en-GB" dirty="0" smtClean="0"/>
              <a:t>Specific e-waste processing expected to grow</a:t>
            </a:r>
          </a:p>
          <a:p>
            <a:pPr lvl="1"/>
            <a:r>
              <a:rPr lang="en-GB" dirty="0" smtClean="0"/>
              <a:t>End-processing of critical fractions or environmentally sound disposal need to be further developed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12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81" y="960115"/>
            <a:ext cx="3690035" cy="51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priorities in policy development</a:t>
            </a:r>
            <a:endParaRPr lang="en-GB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 t="1376" b="1376"/>
          <a:stretch>
            <a:fillRect/>
          </a:stretch>
        </p:blipFill>
        <p:spPr/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13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2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	</a:t>
            </a:r>
            <a:endParaRPr lang="en-GB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 </a:t>
            </a:r>
          </a:p>
          <a:p>
            <a:r>
              <a:rPr lang="en-GB" dirty="0" smtClean="0"/>
              <a:t>Mail to: </a:t>
            </a:r>
            <a:r>
              <a:rPr lang="en-GB" dirty="0" err="1" smtClean="0"/>
              <a:t>Magalini@unu.edu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0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echnology in modern societies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Massive societal benefits linked to use of modern electronics and ICT/TLC:</a:t>
            </a:r>
          </a:p>
          <a:p>
            <a:pPr lvl="1"/>
            <a:r>
              <a:rPr lang="en-GB" dirty="0" smtClean="0"/>
              <a:t>Medicine, transportation, education, communication, security, </a:t>
            </a:r>
          </a:p>
          <a:p>
            <a:pPr lvl="1"/>
            <a:r>
              <a:rPr lang="en-GB" dirty="0" smtClean="0"/>
              <a:t>Internet of Things opportunities</a:t>
            </a:r>
          </a:p>
          <a:p>
            <a:r>
              <a:rPr lang="en-GB" dirty="0" smtClean="0"/>
              <a:t>Links between functionalities enabled, as:</a:t>
            </a:r>
          </a:p>
          <a:p>
            <a:pPr lvl="1"/>
            <a:r>
              <a:rPr lang="en-GB" dirty="0" smtClean="0"/>
              <a:t>Food processing &amp; conservation</a:t>
            </a:r>
          </a:p>
          <a:p>
            <a:pPr lvl="1"/>
            <a:r>
              <a:rPr lang="en-GB" dirty="0" smtClean="0"/>
              <a:t>Telecommunication &amp; e-learning, office productivity</a:t>
            </a:r>
          </a:p>
          <a:p>
            <a:pPr lvl="1"/>
            <a:r>
              <a:rPr lang="en-GB" dirty="0" smtClean="0"/>
              <a:t>Medical &amp; diagnosis</a:t>
            </a:r>
          </a:p>
          <a:p>
            <a:pPr lvl="1"/>
            <a:r>
              <a:rPr lang="is-IS" dirty="0" smtClean="0"/>
              <a:t>…</a:t>
            </a:r>
            <a:endParaRPr lang="en-GB" dirty="0" smtClean="0"/>
          </a:p>
          <a:p>
            <a:r>
              <a:rPr lang="is-IS" dirty="0" smtClean="0"/>
              <a:t>…and Sustainable Development Goals (SDGs), as:</a:t>
            </a:r>
          </a:p>
          <a:p>
            <a:pPr lvl="1"/>
            <a:r>
              <a:rPr lang="is-IS" dirty="0" smtClean="0"/>
              <a:t>SDG4 (</a:t>
            </a:r>
            <a:r>
              <a:rPr lang="it-IT" dirty="0" err="1"/>
              <a:t>Ensure</a:t>
            </a:r>
            <a:r>
              <a:rPr lang="it-IT" dirty="0"/>
              <a:t> inclusive and </a:t>
            </a:r>
            <a:r>
              <a:rPr lang="it-IT" dirty="0" err="1"/>
              <a:t>equitable</a:t>
            </a:r>
            <a:r>
              <a:rPr lang="it-IT" dirty="0"/>
              <a:t>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education</a:t>
            </a:r>
            <a:r>
              <a:rPr lang="it-IT" dirty="0"/>
              <a:t>) </a:t>
            </a:r>
            <a:endParaRPr lang="is-IS" dirty="0" smtClean="0"/>
          </a:p>
          <a:p>
            <a:pPr lvl="1"/>
            <a:r>
              <a:rPr lang="is-IS" dirty="0" smtClean="0"/>
              <a:t>SDG7 (</a:t>
            </a:r>
            <a:r>
              <a:rPr lang="it-IT" dirty="0" err="1"/>
              <a:t>Ensure</a:t>
            </a:r>
            <a:r>
              <a:rPr lang="it-IT" dirty="0"/>
              <a:t> </a:t>
            </a:r>
            <a:r>
              <a:rPr lang="it-IT" dirty="0" err="1"/>
              <a:t>access</a:t>
            </a:r>
            <a:r>
              <a:rPr lang="it-IT" dirty="0"/>
              <a:t> to a </a:t>
            </a:r>
            <a:r>
              <a:rPr lang="it-IT" dirty="0" err="1"/>
              <a:t>ordable</a:t>
            </a:r>
            <a:r>
              <a:rPr lang="it-IT" dirty="0"/>
              <a:t>, </a:t>
            </a:r>
            <a:r>
              <a:rPr lang="it-IT" dirty="0" err="1"/>
              <a:t>reliable</a:t>
            </a:r>
            <a:r>
              <a:rPr lang="it-IT" dirty="0"/>
              <a:t>, </a:t>
            </a:r>
            <a:r>
              <a:rPr lang="it-IT" dirty="0" err="1"/>
              <a:t>sustainable</a:t>
            </a:r>
            <a:r>
              <a:rPr lang="it-IT" dirty="0"/>
              <a:t> and </a:t>
            </a:r>
            <a:r>
              <a:rPr lang="it-IT" dirty="0" err="1"/>
              <a:t>modern</a:t>
            </a:r>
            <a:r>
              <a:rPr lang="it-IT" dirty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)</a:t>
            </a:r>
            <a:endParaRPr lang="is-IS" dirty="0" smtClean="0"/>
          </a:p>
          <a:p>
            <a:pPr lvl="1"/>
            <a:r>
              <a:rPr lang="is-IS" dirty="0" smtClean="0"/>
              <a:t>SDG12 (</a:t>
            </a:r>
            <a:r>
              <a:rPr lang="it-IT" dirty="0" err="1"/>
              <a:t>Ensure</a:t>
            </a:r>
            <a:r>
              <a:rPr lang="it-IT" dirty="0"/>
              <a:t> </a:t>
            </a:r>
            <a:r>
              <a:rPr lang="it-IT" dirty="0" err="1"/>
              <a:t>sustainable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and production </a:t>
            </a:r>
            <a:r>
              <a:rPr lang="it-IT" dirty="0" err="1"/>
              <a:t>patterns</a:t>
            </a:r>
            <a:r>
              <a:rPr lang="it-IT" dirty="0" smtClean="0"/>
              <a:t>)</a:t>
            </a:r>
            <a:endParaRPr lang="is-IS" dirty="0" smtClean="0"/>
          </a:p>
          <a:p>
            <a:pPr lvl="1"/>
            <a:r>
              <a:rPr lang="is-IS" dirty="0" smtClean="0"/>
              <a:t>...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2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5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natural resources of modern electronics: Mobile Phones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3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471" y="1366615"/>
            <a:ext cx="4833183" cy="4913401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5202638" y="896926"/>
            <a:ext cx="3030118" cy="5383091"/>
            <a:chOff x="5202638" y="896926"/>
            <a:chExt cx="3030118" cy="5383091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6748" y="896926"/>
              <a:ext cx="1476008" cy="5383091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5202638" y="4542153"/>
              <a:ext cx="1780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Annual sales</a:t>
              </a:r>
              <a:endParaRPr lang="en-GB" sz="2000" b="1" dirty="0"/>
            </a:p>
          </p:txBody>
        </p:sp>
        <p:sp>
          <p:nvSpPr>
            <p:cNvPr id="3" name="Freccia destra 2"/>
            <p:cNvSpPr/>
            <p:nvPr/>
          </p:nvSpPr>
          <p:spPr>
            <a:xfrm>
              <a:off x="5474239" y="2995542"/>
              <a:ext cx="1237381" cy="1546611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01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the Loop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4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796816"/>
            <a:ext cx="7759700" cy="47498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9250" y="5500210"/>
            <a:ext cx="84455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mtClean="0"/>
              <a:t>We should always look at the OVERALL recyclign chain efficnecny considerign all the steps in the recyclign chain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0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E-waste generated worldwide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5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1" b="2564"/>
          <a:stretch/>
        </p:blipFill>
        <p:spPr>
          <a:xfrm>
            <a:off x="409432" y="1225499"/>
            <a:ext cx="8325136" cy="3001611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98474" y="4395632"/>
            <a:ext cx="8361364" cy="1730532"/>
          </a:xfrm>
        </p:spPr>
        <p:txBody>
          <a:bodyPr/>
          <a:lstStyle/>
          <a:p>
            <a:r>
              <a:rPr lang="en-GB" dirty="0" smtClean="0"/>
              <a:t>Amount of e-waste generated worldwide is growing:</a:t>
            </a:r>
          </a:p>
          <a:p>
            <a:pPr lvl="1"/>
            <a:r>
              <a:rPr lang="en-GB" dirty="0" smtClean="0"/>
              <a:t>Small equipment and Large equipment play a major role</a:t>
            </a:r>
          </a:p>
          <a:p>
            <a:pPr lvl="1"/>
            <a:r>
              <a:rPr lang="en-GB" dirty="0" smtClean="0"/>
              <a:t>Mobile Phone only represent a small share in the Small ICT and TLC waste stream</a:t>
            </a:r>
          </a:p>
          <a:p>
            <a:pPr lvl="1"/>
            <a:r>
              <a:rPr lang="en-GB" dirty="0" smtClean="0"/>
              <a:t>Mobile Phone account for less than 0,5% in weight of total e-waste generated</a:t>
            </a:r>
          </a:p>
        </p:txBody>
      </p:sp>
    </p:spTree>
    <p:extLst>
      <p:ext uri="{BB962C8B-B14F-4D97-AF65-F5344CB8AC3E}">
        <p14:creationId xmlns:p14="http://schemas.microsoft.com/office/powerpoint/2010/main" val="42643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E-waste generated in Latin America </a:t>
            </a:r>
            <a:br>
              <a:rPr lang="en-GB" dirty="0" smtClean="0"/>
            </a:br>
            <a:r>
              <a:rPr lang="en-GB" dirty="0" smtClean="0"/>
              <a:t>(2014, </a:t>
            </a:r>
            <a:r>
              <a:rPr lang="en-GB" dirty="0" err="1" smtClean="0"/>
              <a:t>kt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6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8292"/>
          <a:stretch/>
        </p:blipFill>
        <p:spPr>
          <a:xfrm>
            <a:off x="389423" y="1465212"/>
            <a:ext cx="8365155" cy="45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rate for e-waste </a:t>
            </a:r>
            <a:br>
              <a:rPr lang="en-GB" dirty="0" smtClean="0"/>
            </a:br>
            <a:r>
              <a:rPr lang="en-GB" dirty="0" smtClean="0"/>
              <a:t>(worldwide and Latin America, kg/person)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7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15518"/>
          <a:stretch/>
        </p:blipFill>
        <p:spPr>
          <a:xfrm>
            <a:off x="765994" y="1546616"/>
            <a:ext cx="7612013" cy="3402544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98474" y="4949160"/>
            <a:ext cx="8361364" cy="11770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Average in Latin America is slightly higher compared to worldwide average</a:t>
            </a:r>
          </a:p>
          <a:p>
            <a:r>
              <a:rPr lang="en-GB" dirty="0" smtClean="0"/>
              <a:t>Annual Growth rate in Latin America (6%) is also higher compared to worldwide average (5%)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787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E-waste generated per person, individual countries (2014)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8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664" y="1292519"/>
            <a:ext cx="6959697" cy="5198664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6121779" y="1497771"/>
            <a:ext cx="2738059" cy="2572259"/>
          </a:xfrm>
        </p:spPr>
        <p:txBody>
          <a:bodyPr>
            <a:normAutofit/>
          </a:bodyPr>
          <a:lstStyle/>
          <a:p>
            <a:r>
              <a:rPr lang="en-GB" dirty="0" smtClean="0"/>
              <a:t>Amount of e-waste generated (kg/person) varies per country</a:t>
            </a:r>
          </a:p>
          <a:p>
            <a:r>
              <a:rPr lang="en-GB" dirty="0" smtClean="0"/>
              <a:t>Total amount of e-waste highly influenced by total population.</a:t>
            </a:r>
          </a:p>
        </p:txBody>
      </p:sp>
    </p:spTree>
    <p:extLst>
      <p:ext uri="{BB962C8B-B14F-4D97-AF65-F5344CB8AC3E}">
        <p14:creationId xmlns:p14="http://schemas.microsoft.com/office/powerpoint/2010/main" val="14567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E-waste generated, total per country (2014)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>
                <a:latin typeface="Calibri"/>
              </a:rPr>
              <a:pPr/>
              <a:t>9</a:t>
            </a:fld>
            <a:endParaRPr lang="it-IT" dirty="0">
              <a:latin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11 Dec 2015</a:t>
            </a:r>
            <a:endParaRPr lang="it-IT" dirty="0"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 Week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474" y="1366615"/>
            <a:ext cx="4989775" cy="4899795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5488249" y="1497771"/>
            <a:ext cx="3371589" cy="4542153"/>
          </a:xfrm>
        </p:spPr>
        <p:txBody>
          <a:bodyPr>
            <a:normAutofit/>
          </a:bodyPr>
          <a:lstStyle/>
          <a:p>
            <a:r>
              <a:rPr lang="en-GB" dirty="0" smtClean="0"/>
              <a:t>Brazil (1412 </a:t>
            </a:r>
            <a:r>
              <a:rPr lang="en-GB" dirty="0" err="1" smtClean="0"/>
              <a:t>kt</a:t>
            </a:r>
            <a:r>
              <a:rPr lang="en-GB" dirty="0" smtClean="0"/>
              <a:t>) &amp; Mexico (958 </a:t>
            </a:r>
            <a:r>
              <a:rPr lang="en-GB" dirty="0" err="1" smtClean="0"/>
              <a:t>kt</a:t>
            </a:r>
            <a:r>
              <a:rPr lang="en-GB" dirty="0" smtClean="0"/>
              <a:t>)  are by far the countries with more e-waste generated (2014)</a:t>
            </a:r>
          </a:p>
          <a:p>
            <a:r>
              <a:rPr lang="en-GB" dirty="0" smtClean="0"/>
              <a:t>Countries in Central America generate less amount (call for a regional approach most probably)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antaggio">
  <a:themeElements>
    <a:clrScheme name="Forma d'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ntaggi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5989F9A51A14686E61F393B261DFC" ma:contentTypeVersion="1" ma:contentTypeDescription="Create a new document." ma:contentTypeScope="" ma:versionID="11d8cf857a44f2d8e81905bfebfebe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3A837B-8091-4801-AD5E-59ED0FB65954}"/>
</file>

<file path=customXml/itemProps2.xml><?xml version="1.0" encoding="utf-8"?>
<ds:datastoreItem xmlns:ds="http://schemas.openxmlformats.org/officeDocument/2006/customXml" ds:itemID="{C9CA084A-172D-4288-AF0E-4C57B9D69A12}"/>
</file>

<file path=customXml/itemProps3.xml><?xml version="1.0" encoding="utf-8"?>
<ds:datastoreItem xmlns:ds="http://schemas.openxmlformats.org/officeDocument/2006/customXml" ds:itemID="{D978C0A6-247A-4119-A6CA-785FD7A061ED}"/>
</file>

<file path=docProps/app.xml><?xml version="1.0" encoding="utf-8"?>
<Properties xmlns="http://schemas.openxmlformats.org/officeDocument/2006/extended-properties" xmlns:vt="http://schemas.openxmlformats.org/officeDocument/2006/docPropsVTypes">
  <Template>192 UNU_Prague_Final JH (2)</Template>
  <TotalTime>2585</TotalTime>
  <Words>520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Univers</vt:lpstr>
      <vt:lpstr>Calibri</vt:lpstr>
      <vt:lpstr>Verdana</vt:lpstr>
      <vt:lpstr>Wingdings</vt:lpstr>
      <vt:lpstr>1_Vantaggio</vt:lpstr>
      <vt:lpstr>E-waste in Latin America: Statistical analysis  &amp; Policy recommendations</vt:lpstr>
      <vt:lpstr>Technology in modern societies</vt:lpstr>
      <vt:lpstr>Impact on natural resources of modern electronics: Mobile Phones</vt:lpstr>
      <vt:lpstr>Closing the Loop</vt:lpstr>
      <vt:lpstr>E-waste generated worldwide</vt:lpstr>
      <vt:lpstr>E-waste generated in Latin America  (2014, kt)</vt:lpstr>
      <vt:lpstr>Growth rate for e-waste  (worldwide and Latin America, kg/person)</vt:lpstr>
      <vt:lpstr>E-waste generated per person, individual countries (2014)</vt:lpstr>
      <vt:lpstr>E-waste generated, total per country (2014)</vt:lpstr>
      <vt:lpstr>Waste from Mobile Phones (g/person), individual countries (2014)</vt:lpstr>
      <vt:lpstr>E-waste and take back legislation</vt:lpstr>
      <vt:lpstr>Policy development in Latin America</vt:lpstr>
      <vt:lpstr>Key priorities in policy development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Kaisa Balde</dc:creator>
  <cp:lastModifiedBy>Aloran, Rakan</cp:lastModifiedBy>
  <cp:revision>561</cp:revision>
  <cp:lastPrinted>2014-12-08T11:50:35Z</cp:lastPrinted>
  <dcterms:created xsi:type="dcterms:W3CDTF">2013-06-24T10:46:27Z</dcterms:created>
  <dcterms:modified xsi:type="dcterms:W3CDTF">2015-12-15T00:25:48Z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0x010100D9B5989F9A51A14686E61F393B261DFC</vt:lpwstr>
  </property>
</Properties>
</file>