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01" r:id="rId2"/>
    <p:sldId id="303" r:id="rId3"/>
    <p:sldId id="313" r:id="rId4"/>
    <p:sldId id="305" r:id="rId5"/>
    <p:sldId id="304" r:id="rId6"/>
    <p:sldId id="319" r:id="rId7"/>
    <p:sldId id="318" r:id="rId8"/>
    <p:sldId id="308" r:id="rId9"/>
    <p:sldId id="309" r:id="rId10"/>
    <p:sldId id="310" r:id="rId11"/>
    <p:sldId id="311" r:id="rId12"/>
    <p:sldId id="307" r:id="rId13"/>
    <p:sldId id="312" r:id="rId14"/>
    <p:sldId id="314" r:id="rId15"/>
    <p:sldId id="315" r:id="rId16"/>
    <p:sldId id="316" r:id="rId17"/>
    <p:sldId id="317" r:id="rId18"/>
    <p:sldId id="320" r:id="rId19"/>
    <p:sldId id="321" r:id="rId20"/>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5965" autoAdjust="0"/>
    <p:restoredTop sz="94660"/>
  </p:normalViewPr>
  <p:slideViewPr>
    <p:cSldViewPr snapToGrid="0" snapToObjects="1" showGuides="1">
      <p:cViewPr varScale="1">
        <p:scale>
          <a:sx n="68" d="100"/>
          <a:sy n="68" d="100"/>
        </p:scale>
        <p:origin x="62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275402" cy="337958"/>
          </a:xfrm>
          <a:prstGeom prst="rect">
            <a:avLst/>
          </a:prstGeom>
        </p:spPr>
        <p:txBody>
          <a:bodyPr vert="horz" lIns="90754" tIns="45377" rIns="90754" bIns="45377" rtlCol="0"/>
          <a:lstStyle>
            <a:lvl1pPr algn="l">
              <a:defRPr sz="1200"/>
            </a:lvl1pPr>
          </a:lstStyle>
          <a:p>
            <a:endParaRPr lang="en-US" dirty="0"/>
          </a:p>
        </p:txBody>
      </p:sp>
      <p:sp>
        <p:nvSpPr>
          <p:cNvPr id="3" name="Date Placeholder 2"/>
          <p:cNvSpPr>
            <a:spLocks noGrp="1"/>
          </p:cNvSpPr>
          <p:nvPr>
            <p:ph type="dt" sz="quarter" idx="1"/>
          </p:nvPr>
        </p:nvSpPr>
        <p:spPr>
          <a:xfrm>
            <a:off x="5588631" y="1"/>
            <a:ext cx="4275402" cy="337958"/>
          </a:xfrm>
          <a:prstGeom prst="rect">
            <a:avLst/>
          </a:prstGeom>
        </p:spPr>
        <p:txBody>
          <a:bodyPr vert="horz" lIns="90754" tIns="45377" rIns="90754" bIns="45377" rtlCol="0"/>
          <a:lstStyle>
            <a:lvl1pPr algn="r">
              <a:defRPr sz="1200"/>
            </a:lvl1pPr>
          </a:lstStyle>
          <a:p>
            <a:fld id="{19043458-52AD-4732-8CDD-1DD0811904F2}" type="datetimeFigureOut">
              <a:rPr lang="en-US" smtClean="0"/>
              <a:t>14/12/2015</a:t>
            </a:fld>
            <a:endParaRPr lang="en-US"/>
          </a:p>
        </p:txBody>
      </p:sp>
      <p:sp>
        <p:nvSpPr>
          <p:cNvPr id="4" name="Footer Placeholder 3"/>
          <p:cNvSpPr>
            <a:spLocks noGrp="1"/>
          </p:cNvSpPr>
          <p:nvPr>
            <p:ph type="ftr" sz="quarter" idx="2"/>
          </p:nvPr>
        </p:nvSpPr>
        <p:spPr>
          <a:xfrm>
            <a:off x="2" y="6397812"/>
            <a:ext cx="4275402" cy="337957"/>
          </a:xfrm>
          <a:prstGeom prst="rect">
            <a:avLst/>
          </a:prstGeom>
        </p:spPr>
        <p:txBody>
          <a:bodyPr vert="horz" lIns="90754" tIns="45377" rIns="90754" bIns="45377" rtlCol="0" anchor="b"/>
          <a:lstStyle>
            <a:lvl1pPr algn="l">
              <a:defRPr sz="1200"/>
            </a:lvl1pPr>
          </a:lstStyle>
          <a:p>
            <a:endParaRPr lang="en-US"/>
          </a:p>
        </p:txBody>
      </p:sp>
      <p:sp>
        <p:nvSpPr>
          <p:cNvPr id="5" name="Slide Number Placeholder 4"/>
          <p:cNvSpPr>
            <a:spLocks noGrp="1"/>
          </p:cNvSpPr>
          <p:nvPr>
            <p:ph type="sldNum" sz="quarter" idx="3"/>
          </p:nvPr>
        </p:nvSpPr>
        <p:spPr>
          <a:xfrm>
            <a:off x="5588631" y="6397812"/>
            <a:ext cx="4275402" cy="337957"/>
          </a:xfrm>
          <a:prstGeom prst="rect">
            <a:avLst/>
          </a:prstGeom>
        </p:spPr>
        <p:txBody>
          <a:bodyPr vert="horz" lIns="90754" tIns="45377" rIns="90754" bIns="45377"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4275297" cy="336631"/>
          </a:xfrm>
          <a:prstGeom prst="rect">
            <a:avLst/>
          </a:prstGeom>
        </p:spPr>
        <p:txBody>
          <a:bodyPr vert="horz" lIns="90754" tIns="45377" rIns="90754" bIns="45377" rtlCol="0"/>
          <a:lstStyle>
            <a:lvl1pPr algn="l">
              <a:defRPr sz="1200"/>
            </a:lvl1pPr>
          </a:lstStyle>
          <a:p>
            <a:endParaRPr lang="en-US"/>
          </a:p>
        </p:txBody>
      </p:sp>
      <p:sp>
        <p:nvSpPr>
          <p:cNvPr id="3" name="Date Placeholder 2"/>
          <p:cNvSpPr>
            <a:spLocks noGrp="1"/>
          </p:cNvSpPr>
          <p:nvPr>
            <p:ph type="dt" idx="1"/>
          </p:nvPr>
        </p:nvSpPr>
        <p:spPr>
          <a:xfrm>
            <a:off x="5587862" y="5"/>
            <a:ext cx="4276875" cy="336631"/>
          </a:xfrm>
          <a:prstGeom prst="rect">
            <a:avLst/>
          </a:prstGeom>
        </p:spPr>
        <p:txBody>
          <a:bodyPr vert="horz" lIns="90754" tIns="45377" rIns="90754" bIns="45377" rtlCol="0"/>
          <a:lstStyle>
            <a:lvl1pPr algn="r">
              <a:defRPr sz="1200"/>
            </a:lvl1pPr>
          </a:lstStyle>
          <a:p>
            <a:fld id="{989933D4-F91A-4EA5-9A61-A67F16632459}" type="datetimeFigureOut">
              <a:rPr lang="en-US" smtClean="0"/>
              <a:t>14/12/2015</a:t>
            </a:fld>
            <a:endParaRPr lang="en-US"/>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0754" tIns="45377" rIns="90754" bIns="45377" rtlCol="0" anchor="ctr"/>
          <a:lstStyle/>
          <a:p>
            <a:endParaRPr lang="en-US"/>
          </a:p>
        </p:txBody>
      </p:sp>
      <p:sp>
        <p:nvSpPr>
          <p:cNvPr id="5" name="Notes Placeholder 4"/>
          <p:cNvSpPr>
            <a:spLocks noGrp="1"/>
          </p:cNvSpPr>
          <p:nvPr>
            <p:ph type="body" sz="quarter" idx="3"/>
          </p:nvPr>
        </p:nvSpPr>
        <p:spPr>
          <a:xfrm>
            <a:off x="986004" y="3199571"/>
            <a:ext cx="7894312" cy="3031251"/>
          </a:xfrm>
          <a:prstGeom prst="rect">
            <a:avLst/>
          </a:prstGeom>
        </p:spPr>
        <p:txBody>
          <a:bodyPr vert="horz" lIns="90754" tIns="45377" rIns="90754" bIns="453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6397565"/>
            <a:ext cx="4275297" cy="336631"/>
          </a:xfrm>
          <a:prstGeom prst="rect">
            <a:avLst/>
          </a:prstGeom>
        </p:spPr>
        <p:txBody>
          <a:bodyPr vert="horz" lIns="90754" tIns="45377" rIns="90754" bIns="45377" rtlCol="0" anchor="b"/>
          <a:lstStyle>
            <a:lvl1pPr algn="l">
              <a:defRPr sz="1200"/>
            </a:lvl1pPr>
          </a:lstStyle>
          <a:p>
            <a:endParaRPr lang="en-US"/>
          </a:p>
        </p:txBody>
      </p:sp>
      <p:sp>
        <p:nvSpPr>
          <p:cNvPr id="7" name="Slide Number Placeholder 6"/>
          <p:cNvSpPr>
            <a:spLocks noGrp="1"/>
          </p:cNvSpPr>
          <p:nvPr>
            <p:ph type="sldNum" sz="quarter" idx="5"/>
          </p:nvPr>
        </p:nvSpPr>
        <p:spPr>
          <a:xfrm>
            <a:off x="5587862" y="6397565"/>
            <a:ext cx="4276875" cy="336631"/>
          </a:xfrm>
          <a:prstGeom prst="rect">
            <a:avLst/>
          </a:prstGeom>
        </p:spPr>
        <p:txBody>
          <a:bodyPr vert="horz" lIns="90754" tIns="45377" rIns="90754" bIns="45377"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0.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5</a:t>
            </a:r>
            <a:r>
              <a:rPr lang="en-US" sz="2800" baseline="30000" dirty="0" smtClean="0"/>
              <a:t>th</a:t>
            </a:r>
            <a:r>
              <a:rPr lang="en-US" sz="2800" dirty="0" smtClean="0"/>
              <a:t> ITU Green Standards Week</a:t>
            </a:r>
            <a:br>
              <a:rPr lang="en-US" sz="2800" dirty="0" smtClean="0"/>
            </a:br>
            <a:r>
              <a:rPr lang="en-US" sz="2800" dirty="0" smtClean="0"/>
              <a:t>Nassau, The Bahamas 14-18 December 2015</a:t>
            </a:r>
            <a:endParaRPr lang="en-US" sz="2400" i="1" dirty="0"/>
          </a:p>
        </p:txBody>
      </p:sp>
      <p:sp>
        <p:nvSpPr>
          <p:cNvPr id="9" name="Content Placeholder 8"/>
          <p:cNvSpPr>
            <a:spLocks noGrp="1"/>
          </p:cNvSpPr>
          <p:nvPr>
            <p:ph idx="1"/>
          </p:nvPr>
        </p:nvSpPr>
        <p:spPr>
          <a:xfrm>
            <a:off x="457200" y="2451886"/>
            <a:ext cx="8229600" cy="3202433"/>
          </a:xfrm>
        </p:spPr>
        <p:txBody>
          <a:bodyPr>
            <a:noAutofit/>
          </a:bodyPr>
          <a:lstStyle/>
          <a:p>
            <a:pPr marL="0" indent="0" algn="ctr">
              <a:buNone/>
            </a:pPr>
            <a:r>
              <a:rPr lang="en-US" sz="2800" b="1" dirty="0" smtClean="0"/>
              <a:t/>
            </a:r>
            <a:br>
              <a:rPr lang="en-US" sz="2800" b="1" dirty="0" smtClean="0"/>
            </a:br>
            <a:r>
              <a:rPr lang="en-US" sz="2000" b="1" dirty="0" smtClean="0"/>
              <a:t>Session 1: </a:t>
            </a:r>
            <a:r>
              <a:rPr lang="en-US" sz="2000" b="1" dirty="0"/>
              <a:t>Let’s not Waste our E-Waste: Turning E-Waste into an </a:t>
            </a:r>
            <a:r>
              <a:rPr lang="en-US" sz="2000" b="1" dirty="0" smtClean="0"/>
              <a:t>Advantage </a:t>
            </a:r>
          </a:p>
          <a:p>
            <a:pPr marL="0" indent="0" algn="ctr">
              <a:buNone/>
            </a:pPr>
            <a:r>
              <a:rPr lang="es-ES" sz="2000" b="1" dirty="0" smtClean="0"/>
              <a:t>La gestión del Residuo Electrónico es una oportunidad: Reciclar o Reutilizar, ¿Un modelo compatible?</a:t>
            </a:r>
            <a:endParaRPr lang="en-US" sz="2000" b="1" dirty="0"/>
          </a:p>
          <a:p>
            <a:pPr marL="0" indent="0" algn="ctr">
              <a:buNone/>
            </a:pPr>
            <a:endParaRPr lang="en-US" sz="2000" b="1" dirty="0" smtClean="0"/>
          </a:p>
          <a:p>
            <a:pPr marL="0" indent="0" algn="ctr">
              <a:buNone/>
            </a:pPr>
            <a:endParaRPr lang="en-US" sz="2800" b="1" dirty="0"/>
          </a:p>
          <a:p>
            <a:pPr marL="0" indent="0" algn="ctr">
              <a:buNone/>
            </a:pPr>
            <a:r>
              <a:rPr lang="en-US" sz="2000" b="1" dirty="0" smtClean="0"/>
              <a:t>José Pérez García</a:t>
            </a:r>
          </a:p>
          <a:p>
            <a:pPr marL="0" indent="0" algn="ctr">
              <a:buNone/>
            </a:pPr>
            <a:r>
              <a:rPr lang="es-ES" sz="2000" b="1" dirty="0" smtClean="0"/>
              <a:t>CEO, </a:t>
            </a:r>
            <a:r>
              <a:rPr lang="es-ES" sz="2000" b="1" dirty="0" err="1" smtClean="0"/>
              <a:t>Recyclia</a:t>
            </a:r>
            <a:r>
              <a:rPr lang="es-ES" sz="2000" b="1" dirty="0" smtClean="0"/>
              <a:t>, jperez@recyclia.es</a:t>
            </a:r>
            <a:endParaRPr lang="es-ES" sz="2000" b="1" dirty="0"/>
          </a:p>
          <a:p>
            <a:pPr marL="0" indent="0" algn="ctr">
              <a:buNone/>
            </a:pPr>
            <a:r>
              <a:rPr lang="es-ES" sz="2000" b="1" dirty="0" smtClean="0"/>
              <a:t>Nassau, diciembre 2015</a:t>
            </a:r>
            <a:endParaRPr lang="en-US" sz="2000" b="1" dirty="0"/>
          </a:p>
          <a:p>
            <a:pPr marL="0" indent="0" algn="ctr">
              <a:buNone/>
            </a:pPr>
            <a:endParaRPr lang="en-US" sz="2800" b="1" i="1" dirty="0"/>
          </a:p>
          <a:p>
            <a:pPr marL="0" indent="0" algn="ctr">
              <a:buNone/>
            </a:pPr>
            <a:r>
              <a:rPr lang="en-US" sz="2800" b="1" i="1" dirty="0" smtClean="0"/>
              <a:t/>
            </a:r>
            <a:br>
              <a:rPr lang="en-US" sz="2800" b="1" i="1" dirty="0" smtClean="0"/>
            </a:br>
            <a:r>
              <a:rPr lang="en-US" sz="200" b="1" i="1" dirty="0" smtClean="0"/>
              <a:t/>
            </a:r>
            <a:br>
              <a:rPr lang="en-US" sz="200" b="1" i="1" dirty="0" smtClean="0"/>
            </a:br>
            <a:r>
              <a:rPr lang="en-US" sz="200" b="1" i="1" dirty="0" smtClean="0"/>
              <a:t/>
            </a:r>
            <a:br>
              <a:rPr lang="en-US" sz="200" b="1" i="1" dirty="0" smtClean="0"/>
            </a:br>
            <a:r>
              <a:rPr lang="en-US" sz="500" b="1" i="1" dirty="0" smtClean="0"/>
              <a:t> </a:t>
            </a:r>
            <a:r>
              <a:rPr lang="en-US" sz="500" dirty="0">
                <a:latin typeface="Calibri" panose="020F0502020204030204" pitchFamily="34" charset="0"/>
                <a:cs typeface="Arial" panose="020B0604020202020204" pitchFamily="34" charset="0"/>
              </a:rPr>
              <a:t/>
            </a:r>
            <a:br>
              <a:rPr lang="en-US" sz="500" dirty="0">
                <a:latin typeface="Calibri" panose="020F0502020204030204" pitchFamily="34" charset="0"/>
                <a:cs typeface="Arial" panose="020B0604020202020204" pitchFamily="34" charset="0"/>
              </a:rPr>
            </a:br>
            <a:r>
              <a:rPr lang="en-US" sz="500" dirty="0" smtClean="0">
                <a:latin typeface="Calibri" panose="020F0502020204030204" pitchFamily="34" charset="0"/>
                <a:cs typeface="Arial" panose="020B0604020202020204" pitchFamily="34" charset="0"/>
              </a:rPr>
              <a:t>								</a:t>
            </a:r>
            <a:endParaRPr lang="en-US" sz="500" dirty="0">
              <a:latin typeface="Calibri" panose="020F0502020204030204" pitchFamily="34" charset="0"/>
              <a:ea typeface="Calibri" panose="020F0502020204030204" pitchFamily="34" charset="0"/>
              <a:cs typeface="Arial" panose="020B0604020202020204" pitchFamily="34" charset="0"/>
            </a:endParaRPr>
          </a:p>
          <a:p>
            <a:endParaRPr lang="en-US" sz="500" dirty="0">
              <a:latin typeface="Calibri" panose="020F0502020204030204" pitchFamily="34" charset="0"/>
              <a:ea typeface="Calibri" panose="020F0502020204030204" pitchFamily="34" charset="0"/>
              <a:cs typeface="Arial" panose="020B0604020202020204" pitchFamily="34" charset="0"/>
            </a:endParaRPr>
          </a:p>
          <a:p>
            <a:endParaRPr lang="en-US" sz="500"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323528" y="1988840"/>
            <a:ext cx="8820472" cy="3093144"/>
          </a:xfrm>
          <a:prstGeom prst="rect">
            <a:avLst/>
          </a:prstGeom>
          <a:noFill/>
          <a:ln w="9525">
            <a:noFill/>
            <a:miter lim="800000"/>
            <a:headEnd/>
            <a:tailEnd/>
          </a:ln>
        </p:spPr>
        <p:txBody>
          <a:bodyPr wrap="square" lIns="91429" tIns="45715" rIns="91429" bIns="45715">
            <a:spAutoFit/>
          </a:bodyPr>
          <a:lstStyle/>
          <a:p>
            <a:pPr marL="384129" indent="-187303" algn="just">
              <a:lnSpc>
                <a:spcPct val="150000"/>
              </a:lnSpc>
              <a:buBlip>
                <a:blip r:embed="rId2"/>
              </a:buBlip>
            </a:pPr>
            <a:r>
              <a:rPr lang="es-ES_tradnl" u="sng" dirty="0" smtClean="0">
                <a:solidFill>
                  <a:srgbClr val="00415D"/>
                </a:solidFill>
                <a:latin typeface="Calibri" pitchFamily="34" charset="0"/>
                <a:ea typeface="Calibri" pitchFamily="34" charset="0"/>
                <a:cs typeface="Calibri" pitchFamily="34" charset="0"/>
              </a:rPr>
              <a:t>Responsabilidad exclusiva del Productor</a:t>
            </a:r>
          </a:p>
          <a:p>
            <a:pPr marL="384129" indent="-187303" algn="just">
              <a:lnSpc>
                <a:spcPct val="150000"/>
              </a:lnSpc>
              <a:buBlip>
                <a:blip r:embed="rId2"/>
              </a:buBlip>
            </a:pPr>
            <a:endParaRPr lang="es-ES_tradnl" sz="2000" u="sng" dirty="0" smtClean="0">
              <a:solidFill>
                <a:srgbClr val="00415D"/>
              </a:solidFill>
              <a:latin typeface="Calibri" pitchFamily="34" charset="0"/>
              <a:ea typeface="Calibri" pitchFamily="34" charset="0"/>
              <a:cs typeface="Calibri" pitchFamily="34" charset="0"/>
            </a:endParaRPr>
          </a:p>
          <a:p>
            <a:pPr marL="384129" indent="-187303" algn="just">
              <a:lnSpc>
                <a:spcPct val="150000"/>
              </a:lnSpc>
              <a:buBlip>
                <a:blip r:embed="rId2"/>
              </a:buBlip>
            </a:pPr>
            <a:r>
              <a:rPr lang="es-ES_tradnl" sz="2000" u="sng" dirty="0" smtClean="0">
                <a:solidFill>
                  <a:srgbClr val="00415D"/>
                </a:solidFill>
                <a:latin typeface="Calibri" pitchFamily="34" charset="0"/>
                <a:ea typeface="Calibri" pitchFamily="34" charset="0"/>
                <a:cs typeface="Calibri" pitchFamily="34" charset="0"/>
              </a:rPr>
              <a:t>Contribución Económica del Productor</a:t>
            </a:r>
            <a:r>
              <a:rPr lang="es-ES_tradnl" sz="2000" dirty="0" smtClean="0">
                <a:solidFill>
                  <a:srgbClr val="00415D"/>
                </a:solidFill>
                <a:latin typeface="Calibri" pitchFamily="34" charset="0"/>
                <a:ea typeface="Calibri" pitchFamily="34" charset="0"/>
                <a:cs typeface="Calibri" pitchFamily="34" charset="0"/>
              </a:rPr>
              <a:t> (CEP)</a:t>
            </a:r>
          </a:p>
          <a:p>
            <a:pPr marL="384129" indent="-187303" algn="just">
              <a:lnSpc>
                <a:spcPct val="150000"/>
              </a:lnSpc>
            </a:pPr>
            <a:endParaRPr lang="es-ES_tradnl" sz="2000" dirty="0" smtClean="0">
              <a:solidFill>
                <a:srgbClr val="00415D"/>
              </a:solidFill>
              <a:latin typeface="Calibri" pitchFamily="34" charset="0"/>
              <a:ea typeface="Calibri" pitchFamily="34" charset="0"/>
              <a:cs typeface="Calibri" pitchFamily="34" charset="0"/>
            </a:endParaRPr>
          </a:p>
          <a:p>
            <a:pPr marL="384129" indent="-187303" algn="just">
              <a:lnSpc>
                <a:spcPct val="150000"/>
              </a:lnSpc>
              <a:buBlip>
                <a:blip r:embed="rId2"/>
              </a:buBlip>
            </a:pPr>
            <a:r>
              <a:rPr lang="es-ES_tradnl" sz="2000" u="sng" dirty="0" smtClean="0">
                <a:solidFill>
                  <a:srgbClr val="00415D"/>
                </a:solidFill>
                <a:latin typeface="Calibri" pitchFamily="34" charset="0"/>
                <a:ea typeface="Calibri" pitchFamily="34" charset="0"/>
                <a:cs typeface="Calibri" pitchFamily="34" charset="0"/>
              </a:rPr>
              <a:t>Fórmula</a:t>
            </a:r>
            <a:r>
              <a:rPr lang="es-ES_tradnl" sz="2000" dirty="0" smtClean="0">
                <a:solidFill>
                  <a:srgbClr val="00415D"/>
                </a:solidFill>
                <a:latin typeface="Calibri" pitchFamily="34" charset="0"/>
                <a:ea typeface="Calibri" pitchFamily="34" charset="0"/>
                <a:cs typeface="Calibri" pitchFamily="34" charset="0"/>
              </a:rPr>
              <a:t>:</a:t>
            </a:r>
            <a:endParaRPr lang="es-ES_tradnl" dirty="0" smtClean="0">
              <a:solidFill>
                <a:srgbClr val="00415D"/>
              </a:solidFill>
              <a:latin typeface="Calibri" pitchFamily="34" charset="0"/>
              <a:ea typeface="Calibri" pitchFamily="34" charset="0"/>
              <a:cs typeface="Calibri" pitchFamily="34" charset="0"/>
            </a:endParaRPr>
          </a:p>
          <a:p>
            <a:pPr marL="384129" indent="-187303" algn="just">
              <a:lnSpc>
                <a:spcPct val="150000"/>
              </a:lnSpc>
            </a:pPr>
            <a:r>
              <a:rPr lang="es-ES_tradnl" sz="1600" dirty="0" smtClean="0">
                <a:solidFill>
                  <a:srgbClr val="00415D"/>
                </a:solidFill>
                <a:latin typeface="Calibri" pitchFamily="34" charset="0"/>
                <a:ea typeface="Calibri" pitchFamily="34" charset="0"/>
                <a:cs typeface="Calibri" pitchFamily="34" charset="0"/>
              </a:rPr>
              <a:t>Gastos de Estructura + G. Operativa (Transporte) + G. Reciclaje (Planta) + Comunicación = CEP</a:t>
            </a:r>
          </a:p>
          <a:p>
            <a:pPr marL="2212709" lvl="4" indent="-187303" algn="just">
              <a:lnSpc>
                <a:spcPct val="150000"/>
              </a:lnSpc>
            </a:pPr>
            <a:r>
              <a:rPr lang="es-ES_tradnl" sz="1600" dirty="0" smtClean="0">
                <a:solidFill>
                  <a:srgbClr val="00415D"/>
                </a:solidFill>
                <a:latin typeface="Calibri" pitchFamily="34" charset="0"/>
                <a:ea typeface="Calibri" pitchFamily="34" charset="0"/>
                <a:cs typeface="Calibri" pitchFamily="34" charset="0"/>
              </a:rPr>
              <a:t>Número de unidades puestas en el mercado</a:t>
            </a:r>
            <a:endParaRPr lang="es-ES_tradnl" dirty="0">
              <a:solidFill>
                <a:srgbClr val="00415D"/>
              </a:solidFill>
              <a:latin typeface="Calibri" pitchFamily="34" charset="0"/>
              <a:ea typeface="Calibri" pitchFamily="34" charset="0"/>
              <a:cs typeface="Calibri" pitchFamily="34" charset="0"/>
            </a:endParaRPr>
          </a:p>
        </p:txBody>
      </p:sp>
      <p:sp>
        <p:nvSpPr>
          <p:cNvPr id="4" name="3 CuadroTexto"/>
          <p:cNvSpPr txBox="1"/>
          <p:nvPr/>
        </p:nvSpPr>
        <p:spPr>
          <a:xfrm>
            <a:off x="395537" y="395954"/>
            <a:ext cx="9140585" cy="584775"/>
          </a:xfrm>
          <a:prstGeom prst="rect">
            <a:avLst/>
          </a:prstGeom>
        </p:spPr>
        <p:txBody>
          <a:bodyPr lIns="91429" tIns="45715" rIns="91429" bIns="45715" anchor="ctr">
            <a:normAutofit/>
          </a:bodyPr>
          <a:lstStyle>
            <a:lvl1pPr defTabSz="457200" eaLnBrk="1" fontAlgn="auto" hangingPunct="1">
              <a:spcAft>
                <a:spcPts val="0"/>
              </a:spcAft>
              <a:defRPr lang="es-ES" sz="3200" b="1">
                <a:effectLst>
                  <a:reflection stA="50000" endPos="75000" dist="12700" dir="5400000" sy="-100000" algn="bl" rotWithShape="0"/>
                </a:effectLst>
                <a:latin typeface=" "/>
                <a:cs typeface=" "/>
              </a:defRPr>
            </a:lvl1pPr>
            <a:lvl2pPr defTabSz="457200" eaLnBrk="0" hangingPunct="0">
              <a:defRPr sz="3200" b="1">
                <a:latin typeface="Calibri" pitchFamily="34" charset="0"/>
              </a:defRPr>
            </a:lvl2pPr>
            <a:lvl3pPr defTabSz="457200" eaLnBrk="0" hangingPunct="0">
              <a:defRPr sz="3200" b="1">
                <a:latin typeface="Calibri" pitchFamily="34" charset="0"/>
              </a:defRPr>
            </a:lvl3pPr>
            <a:lvl4pPr defTabSz="457200" eaLnBrk="0" hangingPunct="0">
              <a:defRPr sz="3200" b="1">
                <a:latin typeface="Calibri" pitchFamily="34" charset="0"/>
              </a:defRPr>
            </a:lvl4pPr>
            <a:lvl5pPr defTabSz="457200" eaLnBrk="0" hangingPunct="0">
              <a:defRPr sz="3200" b="1">
                <a:latin typeface="Calibri" pitchFamily="34" charset="0"/>
              </a:defRPr>
            </a:lvl5pPr>
            <a:lvl6pPr marL="457200" defTabSz="457200" fontAlgn="base">
              <a:spcBef>
                <a:spcPct val="0"/>
              </a:spcBef>
              <a:spcAft>
                <a:spcPct val="0"/>
              </a:spcAft>
              <a:defRPr sz="3200" b="1">
                <a:latin typeface="Calibri" pitchFamily="34" charset="0"/>
              </a:defRPr>
            </a:lvl6pPr>
            <a:lvl7pPr marL="914400" defTabSz="457200" fontAlgn="base">
              <a:spcBef>
                <a:spcPct val="0"/>
              </a:spcBef>
              <a:spcAft>
                <a:spcPct val="0"/>
              </a:spcAft>
              <a:defRPr sz="3200" b="1">
                <a:latin typeface="Calibri" pitchFamily="34" charset="0"/>
              </a:defRPr>
            </a:lvl7pPr>
            <a:lvl8pPr marL="1371600" defTabSz="457200" fontAlgn="base">
              <a:spcBef>
                <a:spcPct val="0"/>
              </a:spcBef>
              <a:spcAft>
                <a:spcPct val="0"/>
              </a:spcAft>
              <a:defRPr sz="3200" b="1">
                <a:latin typeface="Calibri" pitchFamily="34" charset="0"/>
              </a:defRPr>
            </a:lvl8pPr>
            <a:lvl9pPr marL="1828800" defTabSz="457200" fontAlgn="base">
              <a:spcBef>
                <a:spcPct val="0"/>
              </a:spcBef>
              <a:spcAft>
                <a:spcPct val="0"/>
              </a:spcAft>
              <a:defRPr sz="3200" b="1">
                <a:latin typeface="Calibri" pitchFamily="34" charset="0"/>
              </a:defRPr>
            </a:lvl9pPr>
          </a:lstStyle>
          <a:p>
            <a:pPr>
              <a:defRPr/>
            </a:pPr>
            <a:r>
              <a:rPr dirty="0">
                <a:solidFill>
                  <a:srgbClr val="558ED5"/>
                </a:solidFill>
                <a:effectLst/>
              </a:rPr>
              <a:t>FINANCIACIÓN </a:t>
            </a:r>
            <a:r>
              <a:rPr dirty="0" smtClean="0">
                <a:solidFill>
                  <a:srgbClr val="558ED5"/>
                </a:solidFill>
                <a:effectLst/>
              </a:rPr>
              <a:t>DEL RECICLAJE</a:t>
            </a:r>
            <a:endParaRPr dirty="0">
              <a:solidFill>
                <a:srgbClr val="558ED5"/>
              </a:solidFill>
              <a:effectLst/>
            </a:endParaRPr>
          </a:p>
        </p:txBody>
      </p:sp>
      <p:cxnSp>
        <p:nvCxnSpPr>
          <p:cNvPr id="6" name="5 Conector recto"/>
          <p:cNvCxnSpPr/>
          <p:nvPr/>
        </p:nvCxnSpPr>
        <p:spPr>
          <a:xfrm>
            <a:off x="611560" y="4653136"/>
            <a:ext cx="712879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0387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530">
                                            <p:txEl>
                                              <p:pRg st="0" end="0"/>
                                            </p:txEl>
                                          </p:spTgt>
                                        </p:tgtEl>
                                        <p:attrNameLst>
                                          <p:attrName>style.visibility</p:attrName>
                                        </p:attrNameLst>
                                      </p:cBhvr>
                                      <p:to>
                                        <p:strVal val="visible"/>
                                      </p:to>
                                    </p:set>
                                    <p:animEffect transition="in" filter="checkerboard(across)">
                                      <p:cBhvr>
                                        <p:cTn id="12" dur="500"/>
                                        <p:tgtEl>
                                          <p:spTgt spid="225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checkerboard(across)">
                                      <p:cBhvr>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checkerboard(across)">
                                      <p:cBhvr>
                                        <p:cTn id="22" dur="500"/>
                                        <p:tgtEl>
                                          <p:spTgt spid="22530">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22530">
                                            <p:txEl>
                                              <p:pRg st="5" end="5"/>
                                            </p:txEl>
                                          </p:spTgt>
                                        </p:tgtEl>
                                        <p:attrNameLst>
                                          <p:attrName>style.visibility</p:attrName>
                                        </p:attrNameLst>
                                      </p:cBhvr>
                                      <p:to>
                                        <p:strVal val="visible"/>
                                      </p:to>
                                    </p:set>
                                    <p:animEffect transition="in" filter="checkerboard(across)">
                                      <p:cBhvr>
                                        <p:cTn id="25" dur="500"/>
                                        <p:tgtEl>
                                          <p:spTgt spid="2253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ox(i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2530">
                                            <p:txEl>
                                              <p:pRg st="6" end="6"/>
                                            </p:txEl>
                                          </p:spTgt>
                                        </p:tgtEl>
                                        <p:attrNameLst>
                                          <p:attrName>style.visibility</p:attrName>
                                        </p:attrNameLst>
                                      </p:cBhvr>
                                      <p:to>
                                        <p:strVal val="visible"/>
                                      </p:to>
                                    </p:set>
                                    <p:animEffect transition="in" filter="checkerboard(across)">
                                      <p:cBhvr>
                                        <p:cTn id="35" dur="5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632" y="2154498"/>
            <a:ext cx="2002547" cy="15143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7891" name="1 Título"/>
          <p:cNvSpPr>
            <a:spLocks noGrp="1"/>
          </p:cNvSpPr>
          <p:nvPr>
            <p:ph type="title"/>
          </p:nvPr>
        </p:nvSpPr>
        <p:spPr>
          <a:xfrm>
            <a:off x="551631" y="143396"/>
            <a:ext cx="8229600" cy="1143000"/>
          </a:xfrm>
        </p:spPr>
        <p:txBody>
          <a:bodyPr>
            <a:normAutofit fontScale="90000"/>
          </a:bodyPr>
          <a:lstStyle/>
          <a:p>
            <a:pPr algn="ctr">
              <a:defRPr/>
            </a:pPr>
            <a:r>
              <a:rPr altLang="es-ES" sz="3600" dirty="0">
                <a:solidFill>
                  <a:srgbClr val="558ED5"/>
                </a:solidFill>
                <a:latin typeface="+mj-lt"/>
                <a:cs typeface=" "/>
              </a:rPr>
              <a:t>Acciones de comunicación y </a:t>
            </a:r>
            <a:r>
              <a:rPr altLang="es-ES" sz="3600" dirty="0" err="1">
                <a:solidFill>
                  <a:srgbClr val="558ED5"/>
                </a:solidFill>
                <a:latin typeface="+mj-lt"/>
                <a:cs typeface=" "/>
              </a:rPr>
              <a:t>sensibilización</a:t>
            </a:r>
            <a:r>
              <a:rPr altLang="es-ES" sz="3600" dirty="0">
                <a:solidFill>
                  <a:srgbClr val="558ED5"/>
                </a:solidFill>
                <a:latin typeface="+mj-lt"/>
                <a:cs typeface=" "/>
              </a:rPr>
              <a:t> </a:t>
            </a:r>
          </a:p>
        </p:txBody>
      </p:sp>
      <p:sp>
        <p:nvSpPr>
          <p:cNvPr id="6" name="18 CuadroTexto"/>
          <p:cNvSpPr txBox="1">
            <a:spLocks noChangeArrowheads="1"/>
          </p:cNvSpPr>
          <p:nvPr/>
        </p:nvSpPr>
        <p:spPr bwMode="auto">
          <a:xfrm>
            <a:off x="5674193" y="1217339"/>
            <a:ext cx="3312368" cy="307777"/>
          </a:xfrm>
          <a:prstGeom prst="rect">
            <a:avLst/>
          </a:prstGeom>
          <a:noFill/>
          <a:ln w="9525">
            <a:noFill/>
            <a:miter lim="800000"/>
            <a:headEnd/>
            <a:tailEnd/>
          </a:ln>
        </p:spPr>
        <p:txBody>
          <a:bodyPr>
            <a:spAutoFit/>
          </a:bodyPr>
          <a:lstStyle>
            <a:defPPr>
              <a:defRPr lang="es-ES_tradnl"/>
            </a:defPPr>
            <a:lvl1pPr algn="ctr" fontAlgn="auto">
              <a:spcBef>
                <a:spcPct val="50000"/>
              </a:spcBef>
              <a:spcAft>
                <a:spcPts val="0"/>
              </a:spcAft>
              <a:defRPr sz="1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aiandra GD" pitchFamily="34" charset="0"/>
                <a:cs typeface="MV Boli" pitchFamily="2" charset="0"/>
              </a:defRPr>
            </a:lvl1pPr>
          </a:lstStyle>
          <a:p>
            <a:pPr eaLnBrk="1" hangingPunct="1">
              <a:defRPr/>
            </a:pPr>
            <a:r>
              <a:rPr lang="es-E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ESCUELA DE RECICLAJE</a:t>
            </a:r>
          </a:p>
        </p:txBody>
      </p:sp>
      <p:pic>
        <p:nvPicPr>
          <p:cNvPr id="7" name="Picture 8" descr="\\servidor2\Asimelec\Comun\2012_MEDIOAMBIENTE\COMUNICACION\ROADSHOW_AMBILAMP\LATERAL EXTERIOR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46"/>
          <a:stretch/>
        </p:blipFill>
        <p:spPr bwMode="auto">
          <a:xfrm>
            <a:off x="5922059" y="1666439"/>
            <a:ext cx="2816637" cy="166014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7 CuadroTexto"/>
          <p:cNvSpPr txBox="1">
            <a:spLocks noChangeArrowheads="1"/>
          </p:cNvSpPr>
          <p:nvPr/>
        </p:nvSpPr>
        <p:spPr bwMode="auto">
          <a:xfrm>
            <a:off x="648613" y="1124744"/>
            <a:ext cx="3312368" cy="307777"/>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s-E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iandra GD" pitchFamily="34" charset="0"/>
                <a:cs typeface="MV Boli" pitchFamily="2" charset="0"/>
              </a:rPr>
              <a:t>LA VUELTA A ESPAÑA</a:t>
            </a:r>
          </a:p>
        </p:txBody>
      </p:sp>
      <p:pic>
        <p:nvPicPr>
          <p:cNvPr id="38919" name="Picture 7" descr="logo ECOPILAS VUELTA 2012 COMPRIM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1433513"/>
            <a:ext cx="32178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8 CuadroTexto"/>
          <p:cNvSpPr txBox="1">
            <a:spLocks noChangeArrowheads="1"/>
          </p:cNvSpPr>
          <p:nvPr/>
        </p:nvSpPr>
        <p:spPr bwMode="auto">
          <a:xfrm>
            <a:off x="6295143" y="3780562"/>
            <a:ext cx="2592288" cy="738664"/>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s-E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iandra GD" pitchFamily="34" charset="0"/>
                <a:cs typeface="MV Boli" pitchFamily="2" charset="0"/>
              </a:rPr>
              <a:t>Convenio entre Tragamóvil  y WWF para la recuperación de bosques autóctonos</a:t>
            </a:r>
          </a:p>
        </p:txBody>
      </p:sp>
      <p:sp>
        <p:nvSpPr>
          <p:cNvPr id="13" name="28 CuadroTexto"/>
          <p:cNvSpPr txBox="1">
            <a:spLocks noChangeArrowheads="1"/>
          </p:cNvSpPr>
          <p:nvPr/>
        </p:nvSpPr>
        <p:spPr bwMode="auto">
          <a:xfrm>
            <a:off x="2123728" y="5877272"/>
            <a:ext cx="4968552" cy="307777"/>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s-E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iandra GD" pitchFamily="34" charset="0"/>
                <a:cs typeface="MV Boli" pitchFamily="2" charset="0"/>
              </a:rPr>
              <a:t>Guía CETMAR y folleto baterías industriales </a:t>
            </a:r>
          </a:p>
        </p:txBody>
      </p:sp>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816" y="3861048"/>
            <a:ext cx="1361176" cy="1875850"/>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879"/>
          <a:stretch/>
        </p:blipFill>
        <p:spPr bwMode="auto">
          <a:xfrm>
            <a:off x="4788024" y="3839144"/>
            <a:ext cx="1147802" cy="1894112"/>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3121" y="2224609"/>
            <a:ext cx="2249806" cy="13741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7" name="Text Box 29"/>
          <p:cNvSpPr txBox="1">
            <a:spLocks noChangeArrowheads="1"/>
          </p:cNvSpPr>
          <p:nvPr/>
        </p:nvSpPr>
        <p:spPr bwMode="auto">
          <a:xfrm>
            <a:off x="17521" y="3929069"/>
            <a:ext cx="2303463" cy="738664"/>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s-ES_tradnl"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iandra GD" pitchFamily="34" charset="0"/>
                <a:cs typeface="MV Boli" pitchFamily="2" charset="0"/>
              </a:rPr>
              <a:t>Premios ECO distribuidores </a:t>
            </a:r>
            <a:r>
              <a:rPr lang="es-ES_tradnl" sz="1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iandra GD" pitchFamily="34" charset="0"/>
                <a:cs typeface="MV Boli" pitchFamily="2" charset="0"/>
              </a:rPr>
              <a:t>Ecofimática</a:t>
            </a:r>
            <a:endParaRPr lang="es-ES_tradnl"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iandra GD" pitchFamily="34" charset="0"/>
              <a:cs typeface="MV Boli" pitchFamily="2" charset="0"/>
            </a:endParaRPr>
          </a:p>
        </p:txBody>
      </p:sp>
      <p:pic>
        <p:nvPicPr>
          <p:cNvPr id="18" name="Picture 4" descr="\\servidor2\Asimelec\Comun\2012_MEDIOAMBIENTE\COMUNICACION\PREMIOS ECO VALENCIA_EF\ECO_sobre-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5498" y="4581128"/>
            <a:ext cx="1929858" cy="1388844"/>
          </a:xfrm>
          <a:prstGeom prst="rect">
            <a:avLst/>
          </a:prstGeom>
          <a:solidFill>
            <a:srgbClr val="FFFFFF">
              <a:shade val="85000"/>
            </a:srgbClr>
          </a:solidFill>
          <a:ln w="190500" cap="sq">
            <a:solidFill>
              <a:srgbClr val="9BBB5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9" name="Imagen 18"/>
          <p:cNvPicPr>
            <a:picLocks noChangeAspect="1"/>
          </p:cNvPicPr>
          <p:nvPr/>
        </p:nvPicPr>
        <p:blipFill>
          <a:blip r:embed="rId9"/>
          <a:stretch>
            <a:fillRect/>
          </a:stretch>
        </p:blipFill>
        <p:spPr>
          <a:xfrm>
            <a:off x="6327775" y="4522788"/>
            <a:ext cx="2408238" cy="1354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0335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ES" b="1" dirty="0"/>
              <a:t>3.  NUEVO ENFOQUE: ECONOMÍA CIRCULAR</a:t>
            </a:r>
            <a:endParaRPr lang="en-US" b="1" dirty="0"/>
          </a:p>
          <a:p>
            <a:endParaRPr lang="en-US" dirty="0"/>
          </a:p>
        </p:txBody>
      </p:sp>
    </p:spTree>
    <p:extLst>
      <p:ext uri="{BB962C8B-B14F-4D97-AF65-F5344CB8AC3E}">
        <p14:creationId xmlns:p14="http://schemas.microsoft.com/office/powerpoint/2010/main" val="83331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número de diapositiva"/>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96 Helvetica BlackItalic"/>
              </a:defRPr>
            </a:lvl1pPr>
            <a:lvl2pPr marL="742950" indent="-285750">
              <a:spcBef>
                <a:spcPct val="20000"/>
              </a:spcBef>
              <a:buFont typeface="Arial" panose="020B0604020202020204" pitchFamily="34" charset="0"/>
              <a:buChar char="–"/>
              <a:defRPr sz="2400">
                <a:solidFill>
                  <a:schemeClr val="tx1"/>
                </a:solidFill>
                <a:latin typeface="96 Helvetica BlackItalic"/>
              </a:defRPr>
            </a:lvl2pPr>
            <a:lvl3pPr marL="1143000" indent="-228600">
              <a:spcBef>
                <a:spcPct val="20000"/>
              </a:spcBef>
              <a:buFont typeface="Arial" panose="020B0604020202020204" pitchFamily="34" charset="0"/>
              <a:buChar char="•"/>
              <a:defRPr sz="2000">
                <a:solidFill>
                  <a:schemeClr val="tx1"/>
                </a:solidFill>
                <a:latin typeface="96 Helvetica BlackItalic"/>
              </a:defRPr>
            </a:lvl3pPr>
            <a:lvl4pPr marL="1600200" indent="-228600">
              <a:spcBef>
                <a:spcPct val="20000"/>
              </a:spcBef>
              <a:buFont typeface="Arial" panose="020B0604020202020204" pitchFamily="34" charset="0"/>
              <a:buChar char="–"/>
              <a:defRPr>
                <a:solidFill>
                  <a:schemeClr val="tx1"/>
                </a:solidFill>
                <a:latin typeface="96 Helvetica BlackItalic"/>
              </a:defRPr>
            </a:lvl4pPr>
            <a:lvl5pPr marL="2057400" indent="-228600">
              <a:spcBef>
                <a:spcPct val="20000"/>
              </a:spcBef>
              <a:buFont typeface="Arial" panose="020B0604020202020204"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9pPr>
          </a:lstStyle>
          <a:p>
            <a:pPr>
              <a:spcBef>
                <a:spcPct val="0"/>
              </a:spcBef>
              <a:buFontTx/>
              <a:buNone/>
            </a:pPr>
            <a:fld id="{BBF223DA-45C4-4F5C-8888-B62C171838D3}" type="slidenum">
              <a:rPr lang="en-US" altLang="es-ES" sz="1200">
                <a:solidFill>
                  <a:srgbClr val="000000"/>
                </a:solidFill>
                <a:latin typeface="Verdana" panose="020B0604030504040204" pitchFamily="34" charset="0"/>
              </a:rPr>
              <a:pPr>
                <a:spcBef>
                  <a:spcPct val="0"/>
                </a:spcBef>
                <a:buFontTx/>
                <a:buNone/>
              </a:pPr>
              <a:t>13</a:t>
            </a:fld>
            <a:endParaRPr lang="en-US" altLang="es-ES" sz="1200">
              <a:solidFill>
                <a:srgbClr val="000000"/>
              </a:solidFill>
              <a:latin typeface="Verdana" panose="020B0604030504040204" pitchFamily="34" charset="0"/>
            </a:endParaRPr>
          </a:p>
        </p:txBody>
      </p:sp>
      <p:sp>
        <p:nvSpPr>
          <p:cNvPr id="21509" name="AutoShape 2"/>
          <p:cNvSpPr>
            <a:spLocks noChangeArrowheads="1"/>
          </p:cNvSpPr>
          <p:nvPr/>
        </p:nvSpPr>
        <p:spPr bwMode="auto">
          <a:xfrm>
            <a:off x="1287463" y="2111375"/>
            <a:ext cx="3340100" cy="381000"/>
          </a:xfrm>
          <a:prstGeom prst="roundRect">
            <a:avLst>
              <a:gd name="adj" fmla="val 12495"/>
            </a:avLst>
          </a:prstGeom>
          <a:gradFill rotWithShape="0">
            <a:gsLst>
              <a:gs pos="0">
                <a:schemeClr val="folHlink"/>
              </a:gs>
              <a:gs pos="100000">
                <a:srgbClr val="FFFFFF"/>
              </a:gs>
            </a:gsLst>
            <a:lin ang="5400000" scaled="1"/>
          </a:gradFill>
          <a:ln w="12700">
            <a:noFill/>
            <a:round/>
            <a:headEnd/>
            <a:tailEnd/>
          </a:ln>
          <a:effectLst>
            <a:outerShdw dist="107763" dir="2700000" algn="ctr" rotWithShape="0">
              <a:schemeClr val="bg2"/>
            </a:outerShdw>
          </a:effectLst>
        </p:spPr>
        <p:txBody>
          <a:bodyPr wrap="none" lIns="90488" tIns="44450" rIns="90488" bIns="44450" anchor="ct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gn="ctr" eaLnBrk="1" hangingPunct="1">
              <a:defRPr/>
            </a:pPr>
            <a:r>
              <a:rPr lang="es-ES_tradnl" altLang="es-ES" sz="1400" b="1" dirty="0" smtClean="0">
                <a:solidFill>
                  <a:schemeClr val="bg2">
                    <a:lumMod val="25000"/>
                  </a:schemeClr>
                </a:solidFill>
                <a:latin typeface="Arial Narrow" pitchFamily="34" charset="0"/>
              </a:rPr>
              <a:t>Responsabilidad Compartida</a:t>
            </a:r>
          </a:p>
        </p:txBody>
      </p:sp>
      <p:sp>
        <p:nvSpPr>
          <p:cNvPr id="21510" name="AutoShape 3"/>
          <p:cNvSpPr>
            <a:spLocks noChangeArrowheads="1"/>
          </p:cNvSpPr>
          <p:nvPr/>
        </p:nvSpPr>
        <p:spPr bwMode="auto">
          <a:xfrm>
            <a:off x="2586038" y="1268413"/>
            <a:ext cx="4694237" cy="457200"/>
          </a:xfrm>
          <a:prstGeom prst="roundRect">
            <a:avLst>
              <a:gd name="adj" fmla="val 12495"/>
            </a:avLst>
          </a:prstGeom>
          <a:gradFill rotWithShape="0">
            <a:gsLst>
              <a:gs pos="0">
                <a:schemeClr val="folHlink"/>
              </a:gs>
              <a:gs pos="100000">
                <a:srgbClr val="FFFFFF"/>
              </a:gs>
            </a:gsLst>
            <a:path path="rect">
              <a:fillToRect r="100000" b="100000"/>
            </a:path>
          </a:gradFill>
          <a:ln w="12700">
            <a:noFill/>
            <a:round/>
            <a:headEnd/>
            <a:tailEnd/>
          </a:ln>
          <a:effectLst>
            <a:outerShdw dist="107763" dir="2700000" algn="ctr" rotWithShape="0">
              <a:schemeClr val="bg2"/>
            </a:outerShdw>
          </a:effectLst>
        </p:spPr>
        <p:txBody>
          <a:bodyPr wrap="none" lIns="90488" tIns="44450" rIns="90488" bIns="44450" anchor="ct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gn="ctr" eaLnBrk="1" hangingPunct="1">
              <a:defRPr/>
            </a:pPr>
            <a:r>
              <a:rPr lang="es-ES_tradnl" altLang="es-ES" sz="1400" b="1" dirty="0" smtClean="0">
                <a:solidFill>
                  <a:schemeClr val="bg2">
                    <a:lumMod val="25000"/>
                  </a:schemeClr>
                </a:solidFill>
                <a:latin typeface="Arial Narrow" pitchFamily="34" charset="0"/>
              </a:rPr>
              <a:t>“Quien contamina paga”</a:t>
            </a:r>
          </a:p>
          <a:p>
            <a:pPr algn="ctr" eaLnBrk="1" hangingPunct="1">
              <a:defRPr/>
            </a:pPr>
            <a:r>
              <a:rPr lang="es-ES_tradnl" altLang="es-ES" sz="1400" b="1" dirty="0" smtClean="0">
                <a:solidFill>
                  <a:schemeClr val="bg2">
                    <a:lumMod val="25000"/>
                  </a:schemeClr>
                </a:solidFill>
                <a:latin typeface="Arial Narrow" pitchFamily="34" charset="0"/>
              </a:rPr>
              <a:t> Responsabilidad ampliada del productor</a:t>
            </a:r>
          </a:p>
        </p:txBody>
      </p:sp>
      <p:grpSp>
        <p:nvGrpSpPr>
          <p:cNvPr id="19461" name="Group 4"/>
          <p:cNvGrpSpPr>
            <a:grpSpLocks/>
          </p:cNvGrpSpPr>
          <p:nvPr/>
        </p:nvGrpSpPr>
        <p:grpSpPr bwMode="auto">
          <a:xfrm rot="2828166">
            <a:off x="5149850" y="1981200"/>
            <a:ext cx="609600" cy="685800"/>
            <a:chOff x="1109" y="1171"/>
            <a:chExt cx="1645" cy="924"/>
          </a:xfrm>
        </p:grpSpPr>
        <p:sp>
          <p:nvSpPr>
            <p:cNvPr id="19477" name="Freeform 5"/>
            <p:cNvSpPr>
              <a:spLocks/>
            </p:cNvSpPr>
            <p:nvPr/>
          </p:nvSpPr>
          <p:spPr bwMode="auto">
            <a:xfrm>
              <a:off x="1110" y="1174"/>
              <a:ext cx="952" cy="607"/>
            </a:xfrm>
            <a:custGeom>
              <a:avLst/>
              <a:gdLst>
                <a:gd name="T0" fmla="*/ 0 w 952"/>
                <a:gd name="T1" fmla="*/ 0 h 607"/>
                <a:gd name="T2" fmla="*/ 0 w 952"/>
                <a:gd name="T3" fmla="*/ 45 h 607"/>
                <a:gd name="T4" fmla="*/ 69 w 952"/>
                <a:gd name="T5" fmla="*/ 57 h 607"/>
                <a:gd name="T6" fmla="*/ 132 w 952"/>
                <a:gd name="T7" fmla="*/ 72 h 607"/>
                <a:gd name="T8" fmla="*/ 189 w 952"/>
                <a:gd name="T9" fmla="*/ 90 h 607"/>
                <a:gd name="T10" fmla="*/ 248 w 952"/>
                <a:gd name="T11" fmla="*/ 108 h 607"/>
                <a:gd name="T12" fmla="*/ 298 w 952"/>
                <a:gd name="T13" fmla="*/ 126 h 607"/>
                <a:gd name="T14" fmla="*/ 340 w 952"/>
                <a:gd name="T15" fmla="*/ 144 h 607"/>
                <a:gd name="T16" fmla="*/ 379 w 952"/>
                <a:gd name="T17" fmla="*/ 160 h 607"/>
                <a:gd name="T18" fmla="*/ 424 w 952"/>
                <a:gd name="T19" fmla="*/ 181 h 607"/>
                <a:gd name="T20" fmla="*/ 463 w 952"/>
                <a:gd name="T21" fmla="*/ 205 h 607"/>
                <a:gd name="T22" fmla="*/ 508 w 952"/>
                <a:gd name="T23" fmla="*/ 235 h 607"/>
                <a:gd name="T24" fmla="*/ 544 w 952"/>
                <a:gd name="T25" fmla="*/ 262 h 607"/>
                <a:gd name="T26" fmla="*/ 580 w 952"/>
                <a:gd name="T27" fmla="*/ 289 h 607"/>
                <a:gd name="T28" fmla="*/ 613 w 952"/>
                <a:gd name="T29" fmla="*/ 319 h 607"/>
                <a:gd name="T30" fmla="*/ 655 w 952"/>
                <a:gd name="T31" fmla="*/ 355 h 607"/>
                <a:gd name="T32" fmla="*/ 700 w 952"/>
                <a:gd name="T33" fmla="*/ 397 h 607"/>
                <a:gd name="T34" fmla="*/ 726 w 952"/>
                <a:gd name="T35" fmla="*/ 427 h 607"/>
                <a:gd name="T36" fmla="*/ 753 w 952"/>
                <a:gd name="T37" fmla="*/ 459 h 607"/>
                <a:gd name="T38" fmla="*/ 780 w 952"/>
                <a:gd name="T39" fmla="*/ 490 h 607"/>
                <a:gd name="T40" fmla="*/ 804 w 952"/>
                <a:gd name="T41" fmla="*/ 520 h 607"/>
                <a:gd name="T42" fmla="*/ 834 w 952"/>
                <a:gd name="T43" fmla="*/ 568 h 607"/>
                <a:gd name="T44" fmla="*/ 852 w 952"/>
                <a:gd name="T45" fmla="*/ 607 h 607"/>
                <a:gd name="T46" fmla="*/ 952 w 952"/>
                <a:gd name="T47" fmla="*/ 595 h 607"/>
                <a:gd name="T48" fmla="*/ 919 w 952"/>
                <a:gd name="T49" fmla="*/ 529 h 607"/>
                <a:gd name="T50" fmla="*/ 870 w 952"/>
                <a:gd name="T51" fmla="*/ 459 h 607"/>
                <a:gd name="T52" fmla="*/ 819 w 952"/>
                <a:gd name="T53" fmla="*/ 400 h 607"/>
                <a:gd name="T54" fmla="*/ 753 w 952"/>
                <a:gd name="T55" fmla="*/ 337 h 607"/>
                <a:gd name="T56" fmla="*/ 664 w 952"/>
                <a:gd name="T57" fmla="*/ 247 h 607"/>
                <a:gd name="T58" fmla="*/ 565 w 952"/>
                <a:gd name="T59" fmla="*/ 172 h 607"/>
                <a:gd name="T60" fmla="*/ 460 w 952"/>
                <a:gd name="T61" fmla="*/ 108 h 607"/>
                <a:gd name="T62" fmla="*/ 367 w 952"/>
                <a:gd name="T63" fmla="*/ 69 h 607"/>
                <a:gd name="T64" fmla="*/ 251 w 952"/>
                <a:gd name="T65" fmla="*/ 30 h 607"/>
                <a:gd name="T66" fmla="*/ 156 w 952"/>
                <a:gd name="T67" fmla="*/ 15 h 607"/>
                <a:gd name="T68" fmla="*/ 0 w 952"/>
                <a:gd name="T69" fmla="*/ 0 h 6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2" h="607">
                  <a:moveTo>
                    <a:pt x="0" y="0"/>
                  </a:moveTo>
                  <a:lnTo>
                    <a:pt x="0" y="45"/>
                  </a:lnTo>
                  <a:lnTo>
                    <a:pt x="69" y="57"/>
                  </a:lnTo>
                  <a:lnTo>
                    <a:pt x="132" y="72"/>
                  </a:lnTo>
                  <a:lnTo>
                    <a:pt x="189" y="90"/>
                  </a:lnTo>
                  <a:lnTo>
                    <a:pt x="248" y="108"/>
                  </a:lnTo>
                  <a:lnTo>
                    <a:pt x="298" y="126"/>
                  </a:lnTo>
                  <a:lnTo>
                    <a:pt x="340" y="144"/>
                  </a:lnTo>
                  <a:lnTo>
                    <a:pt x="379" y="160"/>
                  </a:lnTo>
                  <a:lnTo>
                    <a:pt x="424" y="181"/>
                  </a:lnTo>
                  <a:lnTo>
                    <a:pt x="463" y="205"/>
                  </a:lnTo>
                  <a:lnTo>
                    <a:pt x="508" y="235"/>
                  </a:lnTo>
                  <a:lnTo>
                    <a:pt x="544" y="262"/>
                  </a:lnTo>
                  <a:lnTo>
                    <a:pt x="580" y="289"/>
                  </a:lnTo>
                  <a:lnTo>
                    <a:pt x="613" y="319"/>
                  </a:lnTo>
                  <a:lnTo>
                    <a:pt x="655" y="355"/>
                  </a:lnTo>
                  <a:lnTo>
                    <a:pt x="700" y="397"/>
                  </a:lnTo>
                  <a:lnTo>
                    <a:pt x="726" y="427"/>
                  </a:lnTo>
                  <a:lnTo>
                    <a:pt x="753" y="459"/>
                  </a:lnTo>
                  <a:lnTo>
                    <a:pt x="780" y="490"/>
                  </a:lnTo>
                  <a:lnTo>
                    <a:pt x="804" y="520"/>
                  </a:lnTo>
                  <a:lnTo>
                    <a:pt x="834" y="568"/>
                  </a:lnTo>
                  <a:lnTo>
                    <a:pt x="852" y="607"/>
                  </a:lnTo>
                  <a:lnTo>
                    <a:pt x="952" y="595"/>
                  </a:lnTo>
                  <a:lnTo>
                    <a:pt x="919" y="529"/>
                  </a:lnTo>
                  <a:lnTo>
                    <a:pt x="870" y="459"/>
                  </a:lnTo>
                  <a:lnTo>
                    <a:pt x="819" y="400"/>
                  </a:lnTo>
                  <a:lnTo>
                    <a:pt x="753" y="337"/>
                  </a:lnTo>
                  <a:lnTo>
                    <a:pt x="664" y="247"/>
                  </a:lnTo>
                  <a:lnTo>
                    <a:pt x="565" y="172"/>
                  </a:lnTo>
                  <a:lnTo>
                    <a:pt x="460" y="108"/>
                  </a:lnTo>
                  <a:lnTo>
                    <a:pt x="367" y="69"/>
                  </a:lnTo>
                  <a:lnTo>
                    <a:pt x="251" y="30"/>
                  </a:lnTo>
                  <a:lnTo>
                    <a:pt x="156" y="15"/>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6"/>
            <p:cNvSpPr>
              <a:spLocks/>
            </p:cNvSpPr>
            <p:nvPr/>
          </p:nvSpPr>
          <p:spPr bwMode="auto">
            <a:xfrm>
              <a:off x="2261" y="1661"/>
              <a:ext cx="493" cy="434"/>
            </a:xfrm>
            <a:custGeom>
              <a:avLst/>
              <a:gdLst>
                <a:gd name="T0" fmla="*/ 0 w 493"/>
                <a:gd name="T1" fmla="*/ 335 h 434"/>
                <a:gd name="T2" fmla="*/ 0 w 493"/>
                <a:gd name="T3" fmla="*/ 434 h 434"/>
                <a:gd name="T4" fmla="*/ 20 w 493"/>
                <a:gd name="T5" fmla="*/ 409 h 434"/>
                <a:gd name="T6" fmla="*/ 42 w 493"/>
                <a:gd name="T7" fmla="*/ 383 h 434"/>
                <a:gd name="T8" fmla="*/ 71 w 493"/>
                <a:gd name="T9" fmla="*/ 356 h 434"/>
                <a:gd name="T10" fmla="*/ 107 w 493"/>
                <a:gd name="T11" fmla="*/ 325 h 434"/>
                <a:gd name="T12" fmla="*/ 142 w 493"/>
                <a:gd name="T13" fmla="*/ 291 h 434"/>
                <a:gd name="T14" fmla="*/ 178 w 493"/>
                <a:gd name="T15" fmla="*/ 259 h 434"/>
                <a:gd name="T16" fmla="*/ 211 w 493"/>
                <a:gd name="T17" fmla="*/ 232 h 434"/>
                <a:gd name="T18" fmla="*/ 241 w 493"/>
                <a:gd name="T19" fmla="*/ 208 h 434"/>
                <a:gd name="T20" fmla="*/ 274 w 493"/>
                <a:gd name="T21" fmla="*/ 186 h 434"/>
                <a:gd name="T22" fmla="*/ 308 w 493"/>
                <a:gd name="T23" fmla="*/ 164 h 434"/>
                <a:gd name="T24" fmla="*/ 348 w 493"/>
                <a:gd name="T25" fmla="*/ 141 h 434"/>
                <a:gd name="T26" fmla="*/ 385 w 493"/>
                <a:gd name="T27" fmla="*/ 123 h 434"/>
                <a:gd name="T28" fmla="*/ 423 w 493"/>
                <a:gd name="T29" fmla="*/ 107 h 434"/>
                <a:gd name="T30" fmla="*/ 463 w 493"/>
                <a:gd name="T31" fmla="*/ 90 h 434"/>
                <a:gd name="T32" fmla="*/ 493 w 493"/>
                <a:gd name="T33" fmla="*/ 76 h 434"/>
                <a:gd name="T34" fmla="*/ 493 w 493"/>
                <a:gd name="T35" fmla="*/ 0 h 434"/>
                <a:gd name="T36" fmla="*/ 439 w 493"/>
                <a:gd name="T37" fmla="*/ 15 h 434"/>
                <a:gd name="T38" fmla="*/ 360 w 493"/>
                <a:gd name="T39" fmla="*/ 49 h 434"/>
                <a:gd name="T40" fmla="*/ 259 w 493"/>
                <a:gd name="T41" fmla="*/ 92 h 434"/>
                <a:gd name="T42" fmla="*/ 185 w 493"/>
                <a:gd name="T43" fmla="*/ 138 h 434"/>
                <a:gd name="T44" fmla="*/ 117 w 493"/>
                <a:gd name="T45" fmla="*/ 204 h 434"/>
                <a:gd name="T46" fmla="*/ 50 w 493"/>
                <a:gd name="T47" fmla="*/ 259 h 434"/>
                <a:gd name="T48" fmla="*/ 0 w 493"/>
                <a:gd name="T49" fmla="*/ 312 h 434"/>
                <a:gd name="T50" fmla="*/ 0 w 493"/>
                <a:gd name="T51" fmla="*/ 433 h 434"/>
                <a:gd name="T52" fmla="*/ 0 w 493"/>
                <a:gd name="T53" fmla="*/ 431 h 434"/>
                <a:gd name="T54" fmla="*/ 0 w 493"/>
                <a:gd name="T55" fmla="*/ 335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3" h="434">
                  <a:moveTo>
                    <a:pt x="0" y="335"/>
                  </a:moveTo>
                  <a:lnTo>
                    <a:pt x="0" y="434"/>
                  </a:lnTo>
                  <a:lnTo>
                    <a:pt x="20" y="409"/>
                  </a:lnTo>
                  <a:lnTo>
                    <a:pt x="42" y="383"/>
                  </a:lnTo>
                  <a:lnTo>
                    <a:pt x="71" y="356"/>
                  </a:lnTo>
                  <a:lnTo>
                    <a:pt x="107" y="325"/>
                  </a:lnTo>
                  <a:lnTo>
                    <a:pt x="142" y="291"/>
                  </a:lnTo>
                  <a:lnTo>
                    <a:pt x="178" y="259"/>
                  </a:lnTo>
                  <a:lnTo>
                    <a:pt x="211" y="232"/>
                  </a:lnTo>
                  <a:lnTo>
                    <a:pt x="241" y="208"/>
                  </a:lnTo>
                  <a:lnTo>
                    <a:pt x="274" y="186"/>
                  </a:lnTo>
                  <a:lnTo>
                    <a:pt x="308" y="164"/>
                  </a:lnTo>
                  <a:lnTo>
                    <a:pt x="348" y="141"/>
                  </a:lnTo>
                  <a:lnTo>
                    <a:pt x="385" y="123"/>
                  </a:lnTo>
                  <a:lnTo>
                    <a:pt x="423" y="107"/>
                  </a:lnTo>
                  <a:lnTo>
                    <a:pt x="463" y="90"/>
                  </a:lnTo>
                  <a:lnTo>
                    <a:pt x="493" y="76"/>
                  </a:lnTo>
                  <a:lnTo>
                    <a:pt x="493" y="0"/>
                  </a:lnTo>
                  <a:lnTo>
                    <a:pt x="439" y="15"/>
                  </a:lnTo>
                  <a:lnTo>
                    <a:pt x="360" y="49"/>
                  </a:lnTo>
                  <a:lnTo>
                    <a:pt x="259" y="92"/>
                  </a:lnTo>
                  <a:lnTo>
                    <a:pt x="185" y="138"/>
                  </a:lnTo>
                  <a:lnTo>
                    <a:pt x="117" y="204"/>
                  </a:lnTo>
                  <a:lnTo>
                    <a:pt x="50" y="259"/>
                  </a:lnTo>
                  <a:lnTo>
                    <a:pt x="0" y="312"/>
                  </a:lnTo>
                  <a:lnTo>
                    <a:pt x="0" y="433"/>
                  </a:lnTo>
                  <a:lnTo>
                    <a:pt x="0" y="431"/>
                  </a:lnTo>
                  <a:lnTo>
                    <a:pt x="0" y="33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7"/>
            <p:cNvSpPr>
              <a:spLocks/>
            </p:cNvSpPr>
            <p:nvPr/>
          </p:nvSpPr>
          <p:spPr bwMode="auto">
            <a:xfrm>
              <a:off x="1670" y="1824"/>
              <a:ext cx="589" cy="270"/>
            </a:xfrm>
            <a:custGeom>
              <a:avLst/>
              <a:gdLst>
                <a:gd name="T0" fmla="*/ 0 w 589"/>
                <a:gd name="T1" fmla="*/ 0 h 270"/>
                <a:gd name="T2" fmla="*/ 0 w 589"/>
                <a:gd name="T3" fmla="*/ 83 h 270"/>
                <a:gd name="T4" fmla="*/ 38 w 589"/>
                <a:gd name="T5" fmla="*/ 90 h 270"/>
                <a:gd name="T6" fmla="*/ 77 w 589"/>
                <a:gd name="T7" fmla="*/ 97 h 270"/>
                <a:gd name="T8" fmla="*/ 114 w 589"/>
                <a:gd name="T9" fmla="*/ 106 h 270"/>
                <a:gd name="T10" fmla="*/ 152 w 589"/>
                <a:gd name="T11" fmla="*/ 115 h 270"/>
                <a:gd name="T12" fmla="*/ 196 w 589"/>
                <a:gd name="T13" fmla="*/ 126 h 270"/>
                <a:gd name="T14" fmla="*/ 244 w 589"/>
                <a:gd name="T15" fmla="*/ 138 h 270"/>
                <a:gd name="T16" fmla="*/ 304 w 589"/>
                <a:gd name="T17" fmla="*/ 156 h 270"/>
                <a:gd name="T18" fmla="*/ 362 w 589"/>
                <a:gd name="T19" fmla="*/ 172 h 270"/>
                <a:gd name="T20" fmla="*/ 400 w 589"/>
                <a:gd name="T21" fmla="*/ 185 h 270"/>
                <a:gd name="T22" fmla="*/ 445 w 589"/>
                <a:gd name="T23" fmla="*/ 203 h 270"/>
                <a:gd name="T24" fmla="*/ 494 w 589"/>
                <a:gd name="T25" fmla="*/ 223 h 270"/>
                <a:gd name="T26" fmla="*/ 538 w 589"/>
                <a:gd name="T27" fmla="*/ 243 h 270"/>
                <a:gd name="T28" fmla="*/ 570 w 589"/>
                <a:gd name="T29" fmla="*/ 259 h 270"/>
                <a:gd name="T30" fmla="*/ 589 w 589"/>
                <a:gd name="T31" fmla="*/ 270 h 270"/>
                <a:gd name="T32" fmla="*/ 589 w 589"/>
                <a:gd name="T33" fmla="*/ 167 h 270"/>
                <a:gd name="T34" fmla="*/ 552 w 589"/>
                <a:gd name="T35" fmla="*/ 141 h 270"/>
                <a:gd name="T36" fmla="*/ 478 w 589"/>
                <a:gd name="T37" fmla="*/ 105 h 270"/>
                <a:gd name="T38" fmla="*/ 392 w 589"/>
                <a:gd name="T39" fmla="*/ 69 h 270"/>
                <a:gd name="T40" fmla="*/ 315 w 589"/>
                <a:gd name="T41" fmla="*/ 49 h 270"/>
                <a:gd name="T42" fmla="*/ 226 w 589"/>
                <a:gd name="T43" fmla="*/ 24 h 270"/>
                <a:gd name="T44" fmla="*/ 137 w 589"/>
                <a:gd name="T45" fmla="*/ 7 h 270"/>
                <a:gd name="T46" fmla="*/ 74 w 589"/>
                <a:gd name="T47" fmla="*/ 1 h 270"/>
                <a:gd name="T48" fmla="*/ 0 w 589"/>
                <a:gd name="T49" fmla="*/ 0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9" h="270">
                  <a:moveTo>
                    <a:pt x="0" y="0"/>
                  </a:moveTo>
                  <a:lnTo>
                    <a:pt x="0" y="83"/>
                  </a:lnTo>
                  <a:lnTo>
                    <a:pt x="38" y="90"/>
                  </a:lnTo>
                  <a:lnTo>
                    <a:pt x="77" y="97"/>
                  </a:lnTo>
                  <a:lnTo>
                    <a:pt x="114" y="106"/>
                  </a:lnTo>
                  <a:lnTo>
                    <a:pt x="152" y="115"/>
                  </a:lnTo>
                  <a:lnTo>
                    <a:pt x="196" y="126"/>
                  </a:lnTo>
                  <a:lnTo>
                    <a:pt x="244" y="138"/>
                  </a:lnTo>
                  <a:lnTo>
                    <a:pt x="304" y="156"/>
                  </a:lnTo>
                  <a:lnTo>
                    <a:pt x="362" y="172"/>
                  </a:lnTo>
                  <a:lnTo>
                    <a:pt x="400" y="185"/>
                  </a:lnTo>
                  <a:lnTo>
                    <a:pt x="445" y="203"/>
                  </a:lnTo>
                  <a:lnTo>
                    <a:pt x="494" y="223"/>
                  </a:lnTo>
                  <a:lnTo>
                    <a:pt x="538" y="243"/>
                  </a:lnTo>
                  <a:lnTo>
                    <a:pt x="570" y="259"/>
                  </a:lnTo>
                  <a:lnTo>
                    <a:pt x="589" y="270"/>
                  </a:lnTo>
                  <a:lnTo>
                    <a:pt x="589" y="167"/>
                  </a:lnTo>
                  <a:lnTo>
                    <a:pt x="552" y="141"/>
                  </a:lnTo>
                  <a:lnTo>
                    <a:pt x="478" y="105"/>
                  </a:lnTo>
                  <a:lnTo>
                    <a:pt x="392" y="69"/>
                  </a:lnTo>
                  <a:lnTo>
                    <a:pt x="315" y="49"/>
                  </a:lnTo>
                  <a:lnTo>
                    <a:pt x="226" y="24"/>
                  </a:lnTo>
                  <a:lnTo>
                    <a:pt x="137" y="7"/>
                  </a:lnTo>
                  <a:lnTo>
                    <a:pt x="74" y="1"/>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8"/>
            <p:cNvSpPr>
              <a:spLocks/>
            </p:cNvSpPr>
            <p:nvPr/>
          </p:nvSpPr>
          <p:spPr bwMode="auto">
            <a:xfrm>
              <a:off x="1109" y="1171"/>
              <a:ext cx="1645" cy="823"/>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12" name="Text Box 9"/>
          <p:cNvSpPr txBox="1">
            <a:spLocks noChangeArrowheads="1"/>
          </p:cNvSpPr>
          <p:nvPr/>
        </p:nvSpPr>
        <p:spPr bwMode="auto">
          <a:xfrm>
            <a:off x="1460500" y="2652713"/>
            <a:ext cx="3124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gn="ctr" eaLnBrk="1" hangingPunct="1">
              <a:spcBef>
                <a:spcPct val="50000"/>
              </a:spcBef>
              <a:defRPr/>
            </a:pPr>
            <a:r>
              <a:rPr lang="es-ES_tradnl" altLang="es-ES" sz="1400" dirty="0" smtClean="0">
                <a:solidFill>
                  <a:srgbClr val="000000"/>
                </a:solidFill>
                <a:latin typeface="+mj-lt"/>
              </a:rPr>
              <a:t>Traslado de responsabilidad desde el </a:t>
            </a:r>
            <a:r>
              <a:rPr lang="es-ES_tradnl" altLang="es-ES" sz="1400" dirty="0" smtClean="0">
                <a:solidFill>
                  <a:srgbClr val="FF6699"/>
                </a:solidFill>
                <a:latin typeface="+mj-lt"/>
              </a:rPr>
              <a:t>Poseedor </a:t>
            </a:r>
            <a:r>
              <a:rPr lang="es-ES_tradnl" altLang="es-ES" sz="1400" dirty="0" smtClean="0">
                <a:solidFill>
                  <a:srgbClr val="000000"/>
                </a:solidFill>
                <a:latin typeface="+mj-lt"/>
              </a:rPr>
              <a:t>o la Administración </a:t>
            </a:r>
          </a:p>
        </p:txBody>
      </p:sp>
      <p:sp>
        <p:nvSpPr>
          <p:cNvPr id="21513" name="Text Box 11"/>
          <p:cNvSpPr txBox="1">
            <a:spLocks noChangeArrowheads="1"/>
          </p:cNvSpPr>
          <p:nvPr/>
        </p:nvSpPr>
        <p:spPr bwMode="auto">
          <a:xfrm>
            <a:off x="1763713" y="3673475"/>
            <a:ext cx="2246312"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gn="ctr" eaLnBrk="1" hangingPunct="1">
              <a:spcBef>
                <a:spcPct val="50000"/>
              </a:spcBef>
              <a:defRPr/>
            </a:pPr>
            <a:r>
              <a:rPr lang="es-ES_tradnl" altLang="es-ES" sz="1400" dirty="0" smtClean="0">
                <a:solidFill>
                  <a:srgbClr val="000000"/>
                </a:solidFill>
                <a:latin typeface="+mn-lt"/>
              </a:rPr>
              <a:t>al “Productor” del </a:t>
            </a:r>
            <a:r>
              <a:rPr lang="es-ES_tradnl" altLang="es-ES" sz="1400" dirty="0" smtClean="0">
                <a:solidFill>
                  <a:srgbClr val="FF6699"/>
                </a:solidFill>
                <a:latin typeface="+mn-lt"/>
              </a:rPr>
              <a:t>producto </a:t>
            </a:r>
            <a:r>
              <a:rPr lang="es-ES_tradnl" altLang="es-ES" sz="1400" dirty="0" smtClean="0">
                <a:solidFill>
                  <a:srgbClr val="000000"/>
                </a:solidFill>
                <a:latin typeface="+mn-lt"/>
              </a:rPr>
              <a:t>que con su uso se convierte en residuo</a:t>
            </a:r>
          </a:p>
        </p:txBody>
      </p:sp>
      <p:sp>
        <p:nvSpPr>
          <p:cNvPr id="19464" name="AutoShape 12"/>
          <p:cNvSpPr>
            <a:spLocks noChangeArrowheads="1"/>
          </p:cNvSpPr>
          <p:nvPr/>
        </p:nvSpPr>
        <p:spPr bwMode="auto">
          <a:xfrm rot="5400000">
            <a:off x="2724150" y="3141663"/>
            <a:ext cx="381000" cy="457200"/>
          </a:xfrm>
          <a:prstGeom prst="rightArrow">
            <a:avLst>
              <a:gd name="adj1" fmla="val 50000"/>
              <a:gd name="adj2"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96 Helvetica BlackItalic"/>
              </a:defRPr>
            </a:lvl1pPr>
            <a:lvl2pPr marL="742950" indent="-285750">
              <a:spcBef>
                <a:spcPct val="20000"/>
              </a:spcBef>
              <a:buFont typeface="Arial" panose="020B0604020202020204" pitchFamily="34" charset="0"/>
              <a:buChar char="–"/>
              <a:defRPr sz="2400">
                <a:solidFill>
                  <a:schemeClr val="tx1"/>
                </a:solidFill>
                <a:latin typeface="96 Helvetica BlackItalic"/>
              </a:defRPr>
            </a:lvl2pPr>
            <a:lvl3pPr marL="1143000" indent="-228600">
              <a:spcBef>
                <a:spcPct val="20000"/>
              </a:spcBef>
              <a:buFont typeface="Arial" panose="020B0604020202020204" pitchFamily="34" charset="0"/>
              <a:buChar char="•"/>
              <a:defRPr sz="2000">
                <a:solidFill>
                  <a:schemeClr val="tx1"/>
                </a:solidFill>
                <a:latin typeface="96 Helvetica BlackItalic"/>
              </a:defRPr>
            </a:lvl3pPr>
            <a:lvl4pPr marL="1600200" indent="-228600">
              <a:spcBef>
                <a:spcPct val="20000"/>
              </a:spcBef>
              <a:buFont typeface="Arial" panose="020B0604020202020204" pitchFamily="34" charset="0"/>
              <a:buChar char="–"/>
              <a:defRPr>
                <a:solidFill>
                  <a:schemeClr val="tx1"/>
                </a:solidFill>
                <a:latin typeface="96 Helvetica BlackItalic"/>
              </a:defRPr>
            </a:lvl4pPr>
            <a:lvl5pPr marL="2057400" indent="-228600">
              <a:spcBef>
                <a:spcPct val="20000"/>
              </a:spcBef>
              <a:buFont typeface="Arial" panose="020B0604020202020204"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9pPr>
          </a:lstStyle>
          <a:p>
            <a:pPr eaLnBrk="1" hangingPunct="1">
              <a:spcBef>
                <a:spcPct val="0"/>
              </a:spcBef>
              <a:buFontTx/>
              <a:buNone/>
            </a:pPr>
            <a:endParaRPr lang="es-ES" altLang="es-ES" sz="1800">
              <a:solidFill>
                <a:srgbClr val="000000"/>
              </a:solidFill>
              <a:latin typeface="Verdana" panose="020B0604030504040204" pitchFamily="34" charset="0"/>
            </a:endParaRPr>
          </a:p>
        </p:txBody>
      </p:sp>
      <p:grpSp>
        <p:nvGrpSpPr>
          <p:cNvPr id="19465" name="Group 13"/>
          <p:cNvGrpSpPr>
            <a:grpSpLocks/>
          </p:cNvGrpSpPr>
          <p:nvPr/>
        </p:nvGrpSpPr>
        <p:grpSpPr bwMode="auto">
          <a:xfrm>
            <a:off x="4572000" y="2638425"/>
            <a:ext cx="1727200" cy="1814513"/>
            <a:chOff x="1152" y="2943"/>
            <a:chExt cx="1296" cy="1103"/>
          </a:xfrm>
        </p:grpSpPr>
        <p:sp>
          <p:nvSpPr>
            <p:cNvPr id="19473" name="Text Box 14"/>
            <p:cNvSpPr txBox="1">
              <a:spLocks noChangeArrowheads="1"/>
            </p:cNvSpPr>
            <p:nvPr/>
          </p:nvSpPr>
          <p:spPr bwMode="auto">
            <a:xfrm>
              <a:off x="1248" y="2986"/>
              <a:ext cx="1104" cy="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96 Helvetica BlackItalic"/>
                </a:defRPr>
              </a:lvl1pPr>
              <a:lvl2pPr marL="742950" indent="-285750">
                <a:spcBef>
                  <a:spcPct val="20000"/>
                </a:spcBef>
                <a:buFont typeface="Arial" panose="020B0604020202020204" pitchFamily="34" charset="0"/>
                <a:buChar char="–"/>
                <a:defRPr sz="2400">
                  <a:solidFill>
                    <a:schemeClr val="tx1"/>
                  </a:solidFill>
                  <a:latin typeface="96 Helvetica BlackItalic"/>
                </a:defRPr>
              </a:lvl2pPr>
              <a:lvl3pPr marL="1143000" indent="-228600">
                <a:spcBef>
                  <a:spcPct val="20000"/>
                </a:spcBef>
                <a:buFont typeface="Arial" panose="020B0604020202020204" pitchFamily="34" charset="0"/>
                <a:buChar char="•"/>
                <a:defRPr sz="2000">
                  <a:solidFill>
                    <a:schemeClr val="tx1"/>
                  </a:solidFill>
                  <a:latin typeface="96 Helvetica BlackItalic"/>
                </a:defRPr>
              </a:lvl3pPr>
              <a:lvl4pPr marL="1600200" indent="-228600">
                <a:spcBef>
                  <a:spcPct val="20000"/>
                </a:spcBef>
                <a:buFont typeface="Arial" panose="020B0604020202020204" pitchFamily="34" charset="0"/>
                <a:buChar char="–"/>
                <a:defRPr>
                  <a:solidFill>
                    <a:schemeClr val="tx1"/>
                  </a:solidFill>
                  <a:latin typeface="96 Helvetica BlackItalic"/>
                </a:defRPr>
              </a:lvl4pPr>
              <a:lvl5pPr marL="2057400" indent="-228600">
                <a:spcBef>
                  <a:spcPct val="20000"/>
                </a:spcBef>
                <a:buFont typeface="Arial" panose="020B0604020202020204"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9pPr>
            </a:lstStyle>
            <a:p>
              <a:pPr eaLnBrk="1" hangingPunct="1">
                <a:spcBef>
                  <a:spcPct val="50000"/>
                </a:spcBef>
                <a:buFontTx/>
                <a:buNone/>
              </a:pPr>
              <a:r>
                <a:rPr lang="es-ES_tradnl" altLang="es-ES" sz="1300">
                  <a:solidFill>
                    <a:srgbClr val="000000"/>
                  </a:solidFill>
                  <a:latin typeface="Arial Narrow" panose="020B0606020202030204" pitchFamily="34" charset="0"/>
                </a:rPr>
                <a:t>Consumidores</a:t>
              </a:r>
            </a:p>
            <a:p>
              <a:pPr eaLnBrk="1" hangingPunct="1">
                <a:spcBef>
                  <a:spcPct val="50000"/>
                </a:spcBef>
                <a:buFontTx/>
                <a:buNone/>
              </a:pPr>
              <a:r>
                <a:rPr lang="es-ES_tradnl" altLang="es-ES" sz="1300">
                  <a:solidFill>
                    <a:srgbClr val="000000"/>
                  </a:solidFill>
                  <a:latin typeface="Arial Narrow" panose="020B0606020202030204" pitchFamily="34" charset="0"/>
                </a:rPr>
                <a:t>Agentes económicos responsables de la puesta en mercado de productos </a:t>
              </a:r>
            </a:p>
            <a:p>
              <a:pPr eaLnBrk="1" hangingPunct="1">
                <a:spcBef>
                  <a:spcPct val="50000"/>
                </a:spcBef>
                <a:buFontTx/>
                <a:buNone/>
              </a:pPr>
              <a:r>
                <a:rPr lang="es-ES_tradnl" altLang="es-ES" sz="1300">
                  <a:solidFill>
                    <a:srgbClr val="000000"/>
                  </a:solidFill>
                  <a:latin typeface="Arial Narrow" panose="020B0606020202030204" pitchFamily="34" charset="0"/>
                </a:rPr>
                <a:t>Administraciones Públicas</a:t>
              </a:r>
            </a:p>
          </p:txBody>
        </p:sp>
        <p:grpSp>
          <p:nvGrpSpPr>
            <p:cNvPr id="19474" name="Group 15"/>
            <p:cNvGrpSpPr>
              <a:grpSpLocks/>
            </p:cNvGrpSpPr>
            <p:nvPr/>
          </p:nvGrpSpPr>
          <p:grpSpPr bwMode="auto">
            <a:xfrm>
              <a:off x="1152" y="2943"/>
              <a:ext cx="1296" cy="1103"/>
              <a:chOff x="480" y="1228"/>
              <a:chExt cx="2592" cy="623"/>
            </a:xfrm>
          </p:grpSpPr>
          <p:sp>
            <p:nvSpPr>
              <p:cNvPr id="19475" name="Text Box 16"/>
              <p:cNvSpPr txBox="1">
                <a:spLocks noChangeArrowheads="1"/>
              </p:cNvSpPr>
              <p:nvPr/>
            </p:nvSpPr>
            <p:spPr bwMode="auto">
              <a:xfrm>
                <a:off x="530" y="1277"/>
                <a:ext cx="2542"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96 Helvetica BlackItalic"/>
                  </a:defRPr>
                </a:lvl1pPr>
                <a:lvl2pPr marL="742950" indent="-285750">
                  <a:spcBef>
                    <a:spcPct val="20000"/>
                  </a:spcBef>
                  <a:buFont typeface="Arial" panose="020B0604020202020204" pitchFamily="34" charset="0"/>
                  <a:buChar char="–"/>
                  <a:defRPr sz="2400">
                    <a:solidFill>
                      <a:schemeClr val="tx1"/>
                    </a:solidFill>
                    <a:latin typeface="96 Helvetica BlackItalic"/>
                  </a:defRPr>
                </a:lvl2pPr>
                <a:lvl3pPr marL="1143000" indent="-228600">
                  <a:spcBef>
                    <a:spcPct val="20000"/>
                  </a:spcBef>
                  <a:buFont typeface="Arial" panose="020B0604020202020204" pitchFamily="34" charset="0"/>
                  <a:buChar char="•"/>
                  <a:defRPr sz="2000">
                    <a:solidFill>
                      <a:schemeClr val="tx1"/>
                    </a:solidFill>
                    <a:latin typeface="96 Helvetica BlackItalic"/>
                  </a:defRPr>
                </a:lvl3pPr>
                <a:lvl4pPr marL="1600200" indent="-228600">
                  <a:spcBef>
                    <a:spcPct val="20000"/>
                  </a:spcBef>
                  <a:buFont typeface="Arial" panose="020B0604020202020204" pitchFamily="34" charset="0"/>
                  <a:buChar char="–"/>
                  <a:defRPr>
                    <a:solidFill>
                      <a:schemeClr val="tx1"/>
                    </a:solidFill>
                    <a:latin typeface="96 Helvetica BlackItalic"/>
                  </a:defRPr>
                </a:lvl4pPr>
                <a:lvl5pPr marL="2057400" indent="-228600">
                  <a:spcBef>
                    <a:spcPct val="20000"/>
                  </a:spcBef>
                  <a:buFont typeface="Arial" panose="020B0604020202020204"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9pPr>
              </a:lstStyle>
              <a:p>
                <a:pPr algn="ctr" eaLnBrk="1" hangingPunct="1">
                  <a:spcBef>
                    <a:spcPct val="0"/>
                  </a:spcBef>
                  <a:buFontTx/>
                  <a:buNone/>
                </a:pPr>
                <a:endParaRPr lang="es-ES_tradnl" altLang="es-ES" sz="1300" b="1">
                  <a:solidFill>
                    <a:srgbClr val="898975"/>
                  </a:solidFill>
                  <a:latin typeface="Verdana" panose="020B0604030504040204" pitchFamily="34" charset="0"/>
                </a:endParaRPr>
              </a:p>
            </p:txBody>
          </p:sp>
          <p:sp>
            <p:nvSpPr>
              <p:cNvPr id="19476" name="Rectangle 17"/>
              <p:cNvSpPr>
                <a:spLocks noChangeArrowheads="1"/>
              </p:cNvSpPr>
              <p:nvPr/>
            </p:nvSpPr>
            <p:spPr bwMode="auto">
              <a:xfrm>
                <a:off x="480" y="1228"/>
                <a:ext cx="2592" cy="623"/>
              </a:xfrm>
              <a:prstGeom prst="rect">
                <a:avLst/>
              </a:prstGeom>
              <a:noFill/>
              <a:ln w="9525" cap="rnd">
                <a:solidFill>
                  <a:srgbClr val="00306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96 Helvetica BlackItalic"/>
                  </a:defRPr>
                </a:lvl1pPr>
                <a:lvl2pPr marL="742950" indent="-285750">
                  <a:spcBef>
                    <a:spcPct val="20000"/>
                  </a:spcBef>
                  <a:buFont typeface="Arial" panose="020B0604020202020204" pitchFamily="34" charset="0"/>
                  <a:buChar char="–"/>
                  <a:defRPr sz="2400">
                    <a:solidFill>
                      <a:schemeClr val="tx1"/>
                    </a:solidFill>
                    <a:latin typeface="96 Helvetica BlackItalic"/>
                  </a:defRPr>
                </a:lvl2pPr>
                <a:lvl3pPr marL="1143000" indent="-228600">
                  <a:spcBef>
                    <a:spcPct val="20000"/>
                  </a:spcBef>
                  <a:buFont typeface="Arial" panose="020B0604020202020204" pitchFamily="34" charset="0"/>
                  <a:buChar char="•"/>
                  <a:defRPr sz="2000">
                    <a:solidFill>
                      <a:schemeClr val="tx1"/>
                    </a:solidFill>
                    <a:latin typeface="96 Helvetica BlackItalic"/>
                  </a:defRPr>
                </a:lvl3pPr>
                <a:lvl4pPr marL="1600200" indent="-228600">
                  <a:spcBef>
                    <a:spcPct val="20000"/>
                  </a:spcBef>
                  <a:buFont typeface="Arial" panose="020B0604020202020204" pitchFamily="34" charset="0"/>
                  <a:buChar char="–"/>
                  <a:defRPr>
                    <a:solidFill>
                      <a:schemeClr val="tx1"/>
                    </a:solidFill>
                    <a:latin typeface="96 Helvetica BlackItalic"/>
                  </a:defRPr>
                </a:lvl4pPr>
                <a:lvl5pPr marL="2057400" indent="-228600">
                  <a:spcBef>
                    <a:spcPct val="20000"/>
                  </a:spcBef>
                  <a:buFont typeface="Arial" panose="020B0604020202020204"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9pPr>
              </a:lstStyle>
              <a:p>
                <a:pPr eaLnBrk="1" hangingPunct="1">
                  <a:spcBef>
                    <a:spcPct val="0"/>
                  </a:spcBef>
                  <a:buFontTx/>
                  <a:buNone/>
                </a:pPr>
                <a:endParaRPr lang="es-ES" altLang="es-ES" sz="1800">
                  <a:solidFill>
                    <a:srgbClr val="000000"/>
                  </a:solidFill>
                  <a:latin typeface="Verdana" panose="020B0604030504040204" pitchFamily="34" charset="0"/>
                </a:endParaRPr>
              </a:p>
            </p:txBody>
          </p:sp>
        </p:grpSp>
      </p:grpSp>
      <p:sp>
        <p:nvSpPr>
          <p:cNvPr id="19466" name="AutoShape 18"/>
          <p:cNvSpPr>
            <a:spLocks noChangeArrowheads="1"/>
          </p:cNvSpPr>
          <p:nvPr/>
        </p:nvSpPr>
        <p:spPr bwMode="auto">
          <a:xfrm>
            <a:off x="6529388" y="3116263"/>
            <a:ext cx="381000" cy="457200"/>
          </a:xfrm>
          <a:prstGeom prst="rightArrow">
            <a:avLst>
              <a:gd name="adj1" fmla="val 50000"/>
              <a:gd name="adj2"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96 Helvetica BlackItalic"/>
              </a:defRPr>
            </a:lvl1pPr>
            <a:lvl2pPr marL="742950" indent="-285750">
              <a:spcBef>
                <a:spcPct val="20000"/>
              </a:spcBef>
              <a:buFont typeface="Arial" panose="020B0604020202020204" pitchFamily="34" charset="0"/>
              <a:buChar char="–"/>
              <a:defRPr sz="2400">
                <a:solidFill>
                  <a:schemeClr val="tx1"/>
                </a:solidFill>
                <a:latin typeface="96 Helvetica BlackItalic"/>
              </a:defRPr>
            </a:lvl2pPr>
            <a:lvl3pPr marL="1143000" indent="-228600">
              <a:spcBef>
                <a:spcPct val="20000"/>
              </a:spcBef>
              <a:buFont typeface="Arial" panose="020B0604020202020204" pitchFamily="34" charset="0"/>
              <a:buChar char="•"/>
              <a:defRPr sz="2000">
                <a:solidFill>
                  <a:schemeClr val="tx1"/>
                </a:solidFill>
                <a:latin typeface="96 Helvetica BlackItalic"/>
              </a:defRPr>
            </a:lvl3pPr>
            <a:lvl4pPr marL="1600200" indent="-228600">
              <a:spcBef>
                <a:spcPct val="20000"/>
              </a:spcBef>
              <a:buFont typeface="Arial" panose="020B0604020202020204" pitchFamily="34" charset="0"/>
              <a:buChar char="–"/>
              <a:defRPr>
                <a:solidFill>
                  <a:schemeClr val="tx1"/>
                </a:solidFill>
                <a:latin typeface="96 Helvetica BlackItalic"/>
              </a:defRPr>
            </a:lvl4pPr>
            <a:lvl5pPr marL="2057400" indent="-228600">
              <a:spcBef>
                <a:spcPct val="20000"/>
              </a:spcBef>
              <a:buFont typeface="Arial" panose="020B0604020202020204"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9pPr>
          </a:lstStyle>
          <a:p>
            <a:pPr eaLnBrk="1" hangingPunct="1">
              <a:spcBef>
                <a:spcPct val="0"/>
              </a:spcBef>
              <a:buFontTx/>
              <a:buNone/>
            </a:pPr>
            <a:endParaRPr lang="es-ES" altLang="es-ES" sz="1800">
              <a:solidFill>
                <a:srgbClr val="000000"/>
              </a:solidFill>
              <a:latin typeface="Verdana" panose="020B0604030504040204" pitchFamily="34" charset="0"/>
            </a:endParaRPr>
          </a:p>
        </p:txBody>
      </p:sp>
      <p:sp>
        <p:nvSpPr>
          <p:cNvPr id="21517" name="Text Box 19"/>
          <p:cNvSpPr txBox="1">
            <a:spLocks noChangeArrowheads="1"/>
          </p:cNvSpPr>
          <p:nvPr/>
        </p:nvSpPr>
        <p:spPr bwMode="auto">
          <a:xfrm>
            <a:off x="7280275" y="3179763"/>
            <a:ext cx="1143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gn="ctr" eaLnBrk="1" hangingPunct="1">
              <a:spcBef>
                <a:spcPct val="50000"/>
              </a:spcBef>
              <a:defRPr/>
            </a:pPr>
            <a:r>
              <a:rPr lang="es-ES_tradnl" altLang="es-ES" sz="1400" dirty="0" smtClean="0">
                <a:solidFill>
                  <a:srgbClr val="000000"/>
                </a:solidFill>
                <a:latin typeface="+mn-lt"/>
              </a:rPr>
              <a:t>Nuevo rol</a:t>
            </a:r>
          </a:p>
        </p:txBody>
      </p:sp>
      <p:pic>
        <p:nvPicPr>
          <p:cNvPr id="19468" name="Picture 21"/>
          <p:cNvPicPr>
            <a:picLocks noChangeAspect="1" noChangeArrowheads="1"/>
          </p:cNvPicPr>
          <p:nvPr/>
        </p:nvPicPr>
        <p:blipFill>
          <a:blip r:embed="rId2">
            <a:extLst>
              <a:ext uri="{28A0092B-C50C-407E-A947-70E740481C1C}">
                <a14:useLocalDpi xmlns:a14="http://schemas.microsoft.com/office/drawing/2010/main" val="0"/>
              </a:ext>
            </a:extLst>
          </a:blip>
          <a:srcRect r="4222" b="13872"/>
          <a:stretch>
            <a:fillRect/>
          </a:stretch>
        </p:blipFill>
        <p:spPr bwMode="auto">
          <a:xfrm>
            <a:off x="5308600" y="3789363"/>
            <a:ext cx="32766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AutoShape 22"/>
          <p:cNvSpPr>
            <a:spLocks noChangeArrowheads="1"/>
          </p:cNvSpPr>
          <p:nvPr/>
        </p:nvSpPr>
        <p:spPr bwMode="auto">
          <a:xfrm>
            <a:off x="1287463" y="5495925"/>
            <a:ext cx="3340100" cy="381000"/>
          </a:xfrm>
          <a:prstGeom prst="roundRect">
            <a:avLst>
              <a:gd name="adj" fmla="val 12495"/>
            </a:avLst>
          </a:prstGeom>
          <a:gradFill rotWithShape="0">
            <a:gsLst>
              <a:gs pos="0">
                <a:schemeClr val="folHlink"/>
              </a:gs>
              <a:gs pos="100000">
                <a:srgbClr val="FFFFFF"/>
              </a:gs>
            </a:gsLst>
            <a:lin ang="5400000" scaled="1"/>
          </a:gradFill>
          <a:ln w="12700">
            <a:noFill/>
            <a:round/>
            <a:headEnd/>
            <a:tailEnd/>
          </a:ln>
          <a:effectLst>
            <a:outerShdw dist="107763" dir="2700000" algn="ctr" rotWithShape="0">
              <a:schemeClr val="bg2"/>
            </a:outerShdw>
          </a:effectLst>
        </p:spPr>
        <p:txBody>
          <a:bodyPr wrap="none" lIns="90488" tIns="44450" rIns="90488" bIns="44450" anchor="ct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gn="ctr" eaLnBrk="1" hangingPunct="1">
              <a:defRPr/>
            </a:pPr>
            <a:r>
              <a:rPr lang="es-ES_tradnl" altLang="es-ES" sz="1400" b="1" dirty="0" smtClean="0">
                <a:solidFill>
                  <a:schemeClr val="bg2">
                    <a:lumMod val="25000"/>
                  </a:schemeClr>
                </a:solidFill>
                <a:latin typeface="Arial Narrow" pitchFamily="34" charset="0"/>
              </a:rPr>
              <a:t>‘Life Cycle Thinking’’</a:t>
            </a:r>
          </a:p>
        </p:txBody>
      </p:sp>
      <p:sp>
        <p:nvSpPr>
          <p:cNvPr id="21520" name="Text Box 23"/>
          <p:cNvSpPr txBox="1">
            <a:spLocks noChangeArrowheads="1"/>
          </p:cNvSpPr>
          <p:nvPr/>
        </p:nvSpPr>
        <p:spPr bwMode="auto">
          <a:xfrm>
            <a:off x="1620838" y="4557713"/>
            <a:ext cx="2389187"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gn="ctr" eaLnBrk="1" hangingPunct="1">
              <a:spcBef>
                <a:spcPct val="50000"/>
              </a:spcBef>
              <a:defRPr/>
            </a:pPr>
            <a:r>
              <a:rPr lang="es-ES_tradnl" altLang="es-ES" sz="1100" dirty="0" smtClean="0">
                <a:solidFill>
                  <a:srgbClr val="000000"/>
                </a:solidFill>
                <a:latin typeface="+mn-lt"/>
              </a:rPr>
              <a:t>“Productor”= Primer agente comercializador (fabricante, importador, distribuidor)</a:t>
            </a:r>
          </a:p>
        </p:txBody>
      </p:sp>
      <p:sp>
        <p:nvSpPr>
          <p:cNvPr id="2" name="1 Título"/>
          <p:cNvSpPr>
            <a:spLocks noGrp="1"/>
          </p:cNvSpPr>
          <p:nvPr>
            <p:ph type="title"/>
          </p:nvPr>
        </p:nvSpPr>
        <p:spPr>
          <a:xfrm>
            <a:off x="457200" y="125661"/>
            <a:ext cx="8229600" cy="1143000"/>
          </a:xfrm>
        </p:spPr>
        <p:txBody>
          <a:bodyPr/>
          <a:lstStyle/>
          <a:p>
            <a:pPr algn="ctr">
              <a:defRPr/>
            </a:pPr>
            <a:r>
              <a:rPr sz="3200" dirty="0" smtClean="0">
                <a:solidFill>
                  <a:srgbClr val="558ED5"/>
                </a:solidFill>
                <a:latin typeface=" "/>
                <a:cs typeface=" "/>
              </a:rPr>
              <a:t>El cambio de enfoque</a:t>
            </a:r>
            <a:endParaRPr sz="3200" dirty="0">
              <a:solidFill>
                <a:srgbClr val="558ED5"/>
              </a:solidFill>
              <a:effectLst>
                <a:reflection stA="50000" endPos="75000" dist="12700" dir="5400000" sy="-100000" algn="bl" rotWithShape="0"/>
              </a:effectLst>
              <a:latin typeface=" "/>
              <a:cs typeface=" "/>
            </a:endParaRPr>
          </a:p>
        </p:txBody>
      </p:sp>
      <p:sp>
        <p:nvSpPr>
          <p:cNvPr id="19472" name="Rectangle 429"/>
          <p:cNvSpPr>
            <a:spLocks noChangeArrowheads="1"/>
          </p:cNvSpPr>
          <p:nvPr/>
        </p:nvSpPr>
        <p:spPr bwMode="auto">
          <a:xfrm>
            <a:off x="287338" y="1412875"/>
            <a:ext cx="38877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3060"/>
                </a:solidFill>
                <a:prstDash val="sysDot"/>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96 Helvetica BlackItalic"/>
              </a:defRPr>
            </a:lvl1pPr>
            <a:lvl2pPr marL="742950" indent="-285750">
              <a:spcBef>
                <a:spcPct val="20000"/>
              </a:spcBef>
              <a:buFont typeface="Arial" panose="020B0604020202020204" pitchFamily="34" charset="0"/>
              <a:buChar char="–"/>
              <a:defRPr sz="2400">
                <a:solidFill>
                  <a:schemeClr val="tx1"/>
                </a:solidFill>
                <a:latin typeface="96 Helvetica BlackItalic"/>
              </a:defRPr>
            </a:lvl2pPr>
            <a:lvl3pPr marL="1143000" indent="-228600">
              <a:spcBef>
                <a:spcPct val="20000"/>
              </a:spcBef>
              <a:buFont typeface="Arial" panose="020B0604020202020204" pitchFamily="34" charset="0"/>
              <a:buChar char="•"/>
              <a:defRPr sz="2000">
                <a:solidFill>
                  <a:schemeClr val="tx1"/>
                </a:solidFill>
                <a:latin typeface="96 Helvetica BlackItalic"/>
              </a:defRPr>
            </a:lvl3pPr>
            <a:lvl4pPr marL="1600200" indent="-228600">
              <a:spcBef>
                <a:spcPct val="20000"/>
              </a:spcBef>
              <a:buFont typeface="Arial" panose="020B0604020202020204" pitchFamily="34" charset="0"/>
              <a:buChar char="–"/>
              <a:defRPr>
                <a:solidFill>
                  <a:schemeClr val="tx1"/>
                </a:solidFill>
                <a:latin typeface="96 Helvetica BlackItalic"/>
              </a:defRPr>
            </a:lvl4pPr>
            <a:lvl5pPr marL="2057400" indent="-228600">
              <a:spcBef>
                <a:spcPct val="20000"/>
              </a:spcBef>
              <a:buFont typeface="Arial" panose="020B0604020202020204"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9pPr>
          </a:lstStyle>
          <a:p>
            <a:pPr eaLnBrk="1" hangingPunct="1">
              <a:spcBef>
                <a:spcPct val="0"/>
              </a:spcBef>
              <a:buFontTx/>
              <a:buNone/>
            </a:pPr>
            <a:endParaRPr lang="es-ES" altLang="es-ES" sz="1800">
              <a:latin typeface="Arial" panose="020B0604020202020204" pitchFamily="34" charset="0"/>
            </a:endParaRPr>
          </a:p>
        </p:txBody>
      </p:sp>
    </p:spTree>
    <p:extLst>
      <p:ext uri="{BB962C8B-B14F-4D97-AF65-F5344CB8AC3E}">
        <p14:creationId xmlns:p14="http://schemas.microsoft.com/office/powerpoint/2010/main" val="3085516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smtClean="0"/>
              <a:t>4. RETO U OPORTUNIDAD ECONÓMICA</a:t>
            </a:r>
            <a:endParaRPr lang="en-US" sz="3600" dirty="0"/>
          </a:p>
        </p:txBody>
      </p:sp>
      <p:sp>
        <p:nvSpPr>
          <p:cNvPr id="3" name="Marcador de contenido 2"/>
          <p:cNvSpPr>
            <a:spLocks noGrp="1"/>
          </p:cNvSpPr>
          <p:nvPr>
            <p:ph idx="1"/>
          </p:nvPr>
        </p:nvSpPr>
        <p:spPr/>
        <p:txBody>
          <a:bodyPr>
            <a:normAutofit/>
          </a:bodyPr>
          <a:lstStyle/>
          <a:p>
            <a:r>
              <a:rPr lang="es-ES" sz="2400" dirty="0" smtClean="0"/>
              <a:t>La gestión de los RAEES se ha convertido en un modelo sólo pensado para el beneficio medioambiental en un modelo de desarrollo económico.</a:t>
            </a:r>
          </a:p>
          <a:p>
            <a:pPr marL="0" indent="0">
              <a:buNone/>
            </a:pPr>
            <a:endParaRPr lang="es-ES" sz="2400" dirty="0" smtClean="0"/>
          </a:p>
          <a:p>
            <a:r>
              <a:rPr lang="es-ES" sz="2400" dirty="0" smtClean="0"/>
              <a:t>Se generan diversas áreas de actividad económica, no es exclusivamente el reciclaje.</a:t>
            </a:r>
          </a:p>
          <a:p>
            <a:endParaRPr lang="en-US" sz="2400" dirty="0"/>
          </a:p>
        </p:txBody>
      </p:sp>
    </p:spTree>
    <p:extLst>
      <p:ext uri="{BB962C8B-B14F-4D97-AF65-F5344CB8AC3E}">
        <p14:creationId xmlns:p14="http://schemas.microsoft.com/office/powerpoint/2010/main" val="362866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ES" sz="3600" dirty="0"/>
              <a:t>4. RETO U OPORTUNIDAD ECONÓMICA</a:t>
            </a:r>
            <a:endParaRPr lang="en-US" sz="3600" dirty="0"/>
          </a:p>
        </p:txBody>
      </p:sp>
      <p:sp>
        <p:nvSpPr>
          <p:cNvPr id="3" name="Marcador de contenido 2"/>
          <p:cNvSpPr>
            <a:spLocks noGrp="1"/>
          </p:cNvSpPr>
          <p:nvPr>
            <p:ph idx="1"/>
          </p:nvPr>
        </p:nvSpPr>
        <p:spPr/>
        <p:txBody>
          <a:bodyPr/>
          <a:lstStyle/>
          <a:p>
            <a:r>
              <a:rPr lang="es-ES" sz="2400" dirty="0"/>
              <a:t>Datos actuales:</a:t>
            </a:r>
          </a:p>
          <a:p>
            <a:pPr lvl="1"/>
            <a:r>
              <a:rPr lang="es-ES" sz="2000" dirty="0"/>
              <a:t>En España en el año 2005 sólo había una planta de </a:t>
            </a:r>
            <a:r>
              <a:rPr lang="es-ES" sz="2000" dirty="0" smtClean="0"/>
              <a:t>RAEES, </a:t>
            </a:r>
            <a:r>
              <a:rPr lang="es-ES" sz="2000" dirty="0"/>
              <a:t>en el 2015 hay </a:t>
            </a:r>
            <a:r>
              <a:rPr lang="es-ES" sz="2000" dirty="0" smtClean="0"/>
              <a:t>12.</a:t>
            </a:r>
          </a:p>
          <a:p>
            <a:pPr lvl="1"/>
            <a:r>
              <a:rPr lang="es-ES" sz="2000" dirty="0" smtClean="0"/>
              <a:t>La Comisión Europea destinará 670 millones de euros en investigación para una Economía Circular.</a:t>
            </a:r>
          </a:p>
          <a:p>
            <a:pPr lvl="1"/>
            <a:r>
              <a:rPr lang="es-ES" sz="2000" dirty="0" smtClean="0"/>
              <a:t>Según la INTERPOL, 1,3 millones de toneladas de productos electrónicos desechados salieron de Europa de manera indocumentada.</a:t>
            </a:r>
          </a:p>
          <a:p>
            <a:pPr lvl="1"/>
            <a:r>
              <a:rPr lang="es-ES" sz="2000" dirty="0" smtClean="0"/>
              <a:t>Datos de la C.E. estiman que el sector de reciclaje en general producirá hasta el año 2020, más de 400.000 nuevos puestos de trabajo en Europa, de los cuales 50.000 serán en España.</a:t>
            </a:r>
            <a:endParaRPr lang="es-ES" sz="2000" dirty="0"/>
          </a:p>
          <a:p>
            <a:endParaRPr lang="en-US" dirty="0"/>
          </a:p>
        </p:txBody>
      </p:sp>
    </p:spTree>
    <p:extLst>
      <p:ext uri="{BB962C8B-B14F-4D97-AF65-F5344CB8AC3E}">
        <p14:creationId xmlns:p14="http://schemas.microsoft.com/office/powerpoint/2010/main" val="258936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ES" sz="3600" dirty="0"/>
              <a:t>4. RETO U OPORTUNIDAD ECONÓMICA</a:t>
            </a:r>
            <a:endParaRPr lang="en-US" sz="3600" dirty="0"/>
          </a:p>
        </p:txBody>
      </p:sp>
      <p:sp>
        <p:nvSpPr>
          <p:cNvPr id="3" name="Marcador de contenido 2"/>
          <p:cNvSpPr>
            <a:spLocks noGrp="1"/>
          </p:cNvSpPr>
          <p:nvPr>
            <p:ph idx="1"/>
          </p:nvPr>
        </p:nvSpPr>
        <p:spPr/>
        <p:txBody>
          <a:bodyPr/>
          <a:lstStyle/>
          <a:p>
            <a:r>
              <a:rPr lang="es-ES" dirty="0" smtClean="0"/>
              <a:t>¿Esto supone que prima reciclar sobre reutilizar?</a:t>
            </a:r>
          </a:p>
          <a:p>
            <a:r>
              <a:rPr lang="es-ES" dirty="0" smtClean="0"/>
              <a:t>Desde un punto de vista del principio de “jerarquía”  parece que no.</a:t>
            </a:r>
          </a:p>
          <a:p>
            <a:endParaRPr lang="en-US" dirty="0"/>
          </a:p>
        </p:txBody>
      </p:sp>
      <p:sp>
        <p:nvSpPr>
          <p:cNvPr id="4" name="Triángulo isósceles 3"/>
          <p:cNvSpPr/>
          <p:nvPr/>
        </p:nvSpPr>
        <p:spPr>
          <a:xfrm>
            <a:off x="2853160" y="4386805"/>
            <a:ext cx="2615878" cy="1412862"/>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uadroTexto 4"/>
          <p:cNvSpPr txBox="1"/>
          <p:nvPr/>
        </p:nvSpPr>
        <p:spPr>
          <a:xfrm>
            <a:off x="5349434" y="4386805"/>
            <a:ext cx="2025570" cy="1477328"/>
          </a:xfrm>
          <a:prstGeom prst="rect">
            <a:avLst/>
          </a:prstGeom>
          <a:noFill/>
        </p:spPr>
        <p:txBody>
          <a:bodyPr wrap="square" rtlCol="0">
            <a:spAutoFit/>
          </a:bodyPr>
          <a:lstStyle/>
          <a:p>
            <a:r>
              <a:rPr lang="es-ES" dirty="0" smtClean="0"/>
              <a:t>Prevención</a:t>
            </a:r>
          </a:p>
          <a:p>
            <a:endParaRPr lang="es-ES" dirty="0" smtClean="0"/>
          </a:p>
          <a:p>
            <a:r>
              <a:rPr lang="es-ES" dirty="0" smtClean="0"/>
              <a:t>Reutilización</a:t>
            </a:r>
          </a:p>
          <a:p>
            <a:endParaRPr lang="es-ES" dirty="0" smtClean="0"/>
          </a:p>
          <a:p>
            <a:r>
              <a:rPr lang="es-ES" dirty="0" smtClean="0"/>
              <a:t>Reciclaje</a:t>
            </a:r>
            <a:endParaRPr lang="en-US" dirty="0"/>
          </a:p>
        </p:txBody>
      </p:sp>
      <p:sp>
        <p:nvSpPr>
          <p:cNvPr id="6" name="CuadroTexto 5"/>
          <p:cNvSpPr txBox="1"/>
          <p:nvPr/>
        </p:nvSpPr>
        <p:spPr>
          <a:xfrm>
            <a:off x="1041722" y="4714258"/>
            <a:ext cx="2496274" cy="369332"/>
          </a:xfrm>
          <a:prstGeom prst="rect">
            <a:avLst/>
          </a:prstGeom>
          <a:noFill/>
        </p:spPr>
        <p:txBody>
          <a:bodyPr wrap="square" rtlCol="0">
            <a:spAutoFit/>
          </a:bodyPr>
          <a:lstStyle/>
          <a:p>
            <a:r>
              <a:rPr lang="es-ES" dirty="0" smtClean="0"/>
              <a:t>Principio de Jerarquía:</a:t>
            </a:r>
            <a:endParaRPr lang="en-US" dirty="0"/>
          </a:p>
        </p:txBody>
      </p:sp>
    </p:spTree>
    <p:extLst>
      <p:ext uri="{BB962C8B-B14F-4D97-AF65-F5344CB8AC3E}">
        <p14:creationId xmlns:p14="http://schemas.microsoft.com/office/powerpoint/2010/main" val="848759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ES" sz="3600" dirty="0"/>
              <a:t>4. RETO U OPORTUNIDAD ECONÓMICA</a:t>
            </a:r>
            <a:endParaRPr lang="en-US" sz="3600" dirty="0"/>
          </a:p>
        </p:txBody>
      </p:sp>
      <p:sp>
        <p:nvSpPr>
          <p:cNvPr id="3" name="Marcador de contenido 2"/>
          <p:cNvSpPr>
            <a:spLocks noGrp="1"/>
          </p:cNvSpPr>
          <p:nvPr>
            <p:ph idx="1"/>
          </p:nvPr>
        </p:nvSpPr>
        <p:spPr/>
        <p:txBody>
          <a:bodyPr>
            <a:normAutofit lnSpcReduction="10000"/>
          </a:bodyPr>
          <a:lstStyle/>
          <a:p>
            <a:pPr algn="just"/>
            <a:r>
              <a:rPr lang="es-ES" dirty="0" smtClean="0"/>
              <a:t>Modelo económico sustentable. En definitiva, es una cuestión de equilibrio.</a:t>
            </a:r>
          </a:p>
          <a:p>
            <a:pPr algn="just"/>
            <a:r>
              <a:rPr lang="es-ES" dirty="0" smtClean="0"/>
              <a:t>Ejemplo: límites Industria Europea de las TIC</a:t>
            </a:r>
          </a:p>
          <a:p>
            <a:pPr algn="just"/>
            <a:r>
              <a:rPr lang="es-ES" dirty="0" smtClean="0"/>
              <a:t>Ejemplo contrario objetivo nueva norma española:</a:t>
            </a:r>
          </a:p>
          <a:p>
            <a:pPr marL="447675" lvl="1" indent="-447675" algn="just"/>
            <a:r>
              <a:rPr lang="es-ES" sz="1300" dirty="0">
                <a:solidFill>
                  <a:srgbClr val="558ED5"/>
                </a:solidFill>
              </a:rPr>
              <a:t>Además de los objetivos de valorización y reciclado de la Directiva (incremento entre un 5-10% respecto a los actuales), plantea un objetivo específico d</a:t>
            </a:r>
            <a:r>
              <a:rPr lang="es-ES" sz="1300" b="1" dirty="0">
                <a:solidFill>
                  <a:srgbClr val="558ED5"/>
                </a:solidFill>
              </a:rPr>
              <a:t>e preparación para la reutilización:</a:t>
            </a:r>
            <a:endParaRPr lang="es-ES" sz="1500" dirty="0">
              <a:solidFill>
                <a:srgbClr val="558ED5"/>
              </a:solidFill>
            </a:endParaRPr>
          </a:p>
          <a:p>
            <a:pPr marL="85725" lvl="1" indent="0" algn="just">
              <a:lnSpc>
                <a:spcPct val="90000"/>
              </a:lnSpc>
              <a:buNone/>
            </a:pPr>
            <a:endParaRPr lang="es-ES" sz="900" u="sng" dirty="0">
              <a:solidFill>
                <a:srgbClr val="558ED5"/>
              </a:solidFill>
            </a:endParaRPr>
          </a:p>
          <a:p>
            <a:pPr marL="712788" lvl="1" indent="-265113" algn="just">
              <a:lnSpc>
                <a:spcPct val="90000"/>
              </a:lnSpc>
              <a:buFont typeface="Wingdings" panose="05000000000000000000" pitchFamily="2" charset="2"/>
              <a:buChar char="§"/>
            </a:pPr>
            <a:r>
              <a:rPr lang="es-ES" sz="1300" dirty="0">
                <a:solidFill>
                  <a:srgbClr val="558ED5"/>
                </a:solidFill>
              </a:rPr>
              <a:t>Entre el 1 /01/2017 hasta el 14/08/2018: 2% para los GAE y 3% para los equipos TIC.</a:t>
            </a:r>
          </a:p>
          <a:p>
            <a:pPr marL="447675" lvl="1" indent="0" algn="just">
              <a:lnSpc>
                <a:spcPct val="90000"/>
              </a:lnSpc>
              <a:buNone/>
            </a:pPr>
            <a:endParaRPr lang="es-ES" sz="600" dirty="0">
              <a:solidFill>
                <a:srgbClr val="558ED5"/>
              </a:solidFill>
            </a:endParaRPr>
          </a:p>
          <a:p>
            <a:pPr marL="712788" lvl="1" indent="-265113" algn="just">
              <a:lnSpc>
                <a:spcPct val="90000"/>
              </a:lnSpc>
              <a:buFont typeface="Wingdings" panose="05000000000000000000" pitchFamily="2" charset="2"/>
              <a:buChar char="§"/>
            </a:pPr>
            <a:r>
              <a:rPr lang="es-ES" sz="1300" dirty="0">
                <a:solidFill>
                  <a:srgbClr val="558ED5"/>
                </a:solidFill>
              </a:rPr>
              <a:t>A partir del 15/08/2018: 3</a:t>
            </a:r>
            <a:r>
              <a:rPr lang="es-ES" sz="1400" dirty="0">
                <a:solidFill>
                  <a:srgbClr val="558ED5"/>
                </a:solidFill>
              </a:rPr>
              <a:t>% para los GAE y 4% para los equipos TIC</a:t>
            </a:r>
            <a:endParaRPr lang="es-ES" sz="1400" b="1" u="sng" dirty="0">
              <a:solidFill>
                <a:srgbClr val="558ED5"/>
              </a:solidFill>
            </a:endParaRPr>
          </a:p>
          <a:p>
            <a:pPr algn="just"/>
            <a:endParaRPr lang="en-US" dirty="0"/>
          </a:p>
        </p:txBody>
      </p:sp>
    </p:spTree>
    <p:extLst>
      <p:ext uri="{BB962C8B-B14F-4D97-AF65-F5344CB8AC3E}">
        <p14:creationId xmlns:p14="http://schemas.microsoft.com/office/powerpoint/2010/main" val="205432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5. CONCLUSIONES</a:t>
            </a:r>
            <a:endParaRPr lang="en-US" dirty="0"/>
          </a:p>
        </p:txBody>
      </p:sp>
      <p:sp>
        <p:nvSpPr>
          <p:cNvPr id="3" name="Marcador de contenido 2"/>
          <p:cNvSpPr>
            <a:spLocks noGrp="1"/>
          </p:cNvSpPr>
          <p:nvPr>
            <p:ph idx="1"/>
          </p:nvPr>
        </p:nvSpPr>
        <p:spPr/>
        <p:txBody>
          <a:bodyPr>
            <a:normAutofit fontScale="92500"/>
          </a:bodyPr>
          <a:lstStyle/>
          <a:p>
            <a:pPr marL="514350" indent="-514350" algn="just">
              <a:buFont typeface="+mj-lt"/>
              <a:buAutoNum type="arabicPeriod"/>
            </a:pPr>
            <a:r>
              <a:rPr lang="es-ES" sz="2400" dirty="0" smtClean="0"/>
              <a:t>Tanto en el modelo convencional como en el nuevo enfoque, el Reciclaje de RAEES no sólo supone un beneficio medioambiental, sino también es una contribución al desarrollo económico.</a:t>
            </a:r>
          </a:p>
          <a:p>
            <a:pPr marL="514350" indent="-514350" algn="just">
              <a:buFont typeface="+mj-lt"/>
              <a:buAutoNum type="arabicPeriod"/>
            </a:pPr>
            <a:endParaRPr lang="es-ES" sz="2400" dirty="0" smtClean="0"/>
          </a:p>
          <a:p>
            <a:pPr marL="514350" indent="-514350" algn="just">
              <a:buFont typeface="+mj-lt"/>
              <a:buAutoNum type="arabicPeriod"/>
            </a:pPr>
            <a:r>
              <a:rPr lang="es-ES" sz="2400" dirty="0" smtClean="0"/>
              <a:t>Tanto la reutilización como el reciclaje son fuentes de desarrollo económico.</a:t>
            </a:r>
          </a:p>
          <a:p>
            <a:pPr marL="514350" indent="-514350" algn="just">
              <a:buFont typeface="+mj-lt"/>
              <a:buAutoNum type="arabicPeriod"/>
            </a:pPr>
            <a:endParaRPr lang="es-ES" sz="2400" dirty="0" smtClean="0"/>
          </a:p>
          <a:p>
            <a:pPr marL="514350" indent="-514350" algn="just">
              <a:buFont typeface="+mj-lt"/>
              <a:buAutoNum type="arabicPeriod"/>
            </a:pPr>
            <a:r>
              <a:rPr lang="es-ES" sz="2400" dirty="0" smtClean="0"/>
              <a:t>La aplicación de los principios de la ECONOMÍA CIRCULAR puede ser un auténtico motor de crecimiento económico y sostenible, al tiempo que dinamizador de la llamada minería urbana.</a:t>
            </a:r>
            <a:endParaRPr lang="en-US" sz="2400" dirty="0"/>
          </a:p>
        </p:txBody>
      </p:sp>
    </p:spTree>
    <p:extLst>
      <p:ext uri="{BB962C8B-B14F-4D97-AF65-F5344CB8AC3E}">
        <p14:creationId xmlns:p14="http://schemas.microsoft.com/office/powerpoint/2010/main" val="18684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lstStyle/>
          <a:p>
            <a:r>
              <a:rPr lang="en-GB" dirty="0" smtClean="0"/>
              <a:t>¡</a:t>
            </a:r>
            <a:r>
              <a:rPr lang="en-GB" dirty="0" err="1" smtClean="0"/>
              <a:t>Muchas</a:t>
            </a:r>
            <a:r>
              <a:rPr lang="en-GB" dirty="0" smtClean="0"/>
              <a:t> </a:t>
            </a:r>
            <a:r>
              <a:rPr lang="en-GB" dirty="0" err="1" smtClean="0"/>
              <a:t>gracias</a:t>
            </a:r>
            <a:r>
              <a:rPr lang="en-GB" dirty="0" smtClean="0"/>
              <a:t> </a:t>
            </a:r>
            <a:r>
              <a:rPr lang="en-GB" dirty="0" err="1" smtClean="0"/>
              <a:t>por</a:t>
            </a:r>
            <a:r>
              <a:rPr lang="en-GB" dirty="0" smtClean="0"/>
              <a:t> </a:t>
            </a:r>
            <a:r>
              <a:rPr lang="en-GB" dirty="0" err="1" smtClean="0"/>
              <a:t>su</a:t>
            </a:r>
            <a:r>
              <a:rPr lang="en-GB" dirty="0" smtClean="0"/>
              <a:t> </a:t>
            </a:r>
            <a:r>
              <a:rPr lang="en-GB" dirty="0" err="1" smtClean="0"/>
              <a:t>atención</a:t>
            </a:r>
            <a:r>
              <a:rPr lang="en-GB" dirty="0" smtClean="0"/>
              <a:t>!</a:t>
            </a:r>
            <a:endParaRPr lang="en-GB" dirty="0"/>
          </a:p>
        </p:txBody>
      </p:sp>
      <p:grpSp>
        <p:nvGrpSpPr>
          <p:cNvPr id="22" name="21 Grupo"/>
          <p:cNvGrpSpPr/>
          <p:nvPr/>
        </p:nvGrpSpPr>
        <p:grpSpPr>
          <a:xfrm>
            <a:off x="539552" y="2528900"/>
            <a:ext cx="8208912" cy="923330"/>
            <a:chOff x="539552" y="2168860"/>
            <a:chExt cx="8208912" cy="923330"/>
          </a:xfrm>
        </p:grpSpPr>
        <p:grpSp>
          <p:nvGrpSpPr>
            <p:cNvPr id="13" name="12 Grupo"/>
            <p:cNvGrpSpPr/>
            <p:nvPr/>
          </p:nvGrpSpPr>
          <p:grpSpPr>
            <a:xfrm>
              <a:off x="539552" y="2168860"/>
              <a:ext cx="8208912" cy="923330"/>
              <a:chOff x="539552" y="1520787"/>
              <a:chExt cx="8208912" cy="923330"/>
            </a:xfrm>
          </p:grpSpPr>
          <p:sp>
            <p:nvSpPr>
              <p:cNvPr id="5" name="Rectangle 4"/>
              <p:cNvSpPr>
                <a:spLocks noChangeArrowheads="1"/>
              </p:cNvSpPr>
              <p:nvPr/>
            </p:nvSpPr>
            <p:spPr bwMode="auto">
              <a:xfrm>
                <a:off x="2267744" y="1520787"/>
                <a:ext cx="6480720" cy="923330"/>
              </a:xfrm>
              <a:prstGeom prst="rect">
                <a:avLst/>
              </a:prstGeom>
              <a:noFill/>
              <a:ln w="9525">
                <a:noFill/>
                <a:miter lim="800000"/>
                <a:headEnd/>
                <a:tailEnd/>
              </a:ln>
            </p:spPr>
            <p:txBody>
              <a:bodyPr wrap="square">
                <a:spAutoFit/>
              </a:bodyPr>
              <a:lstStyle/>
              <a:p>
                <a:pPr>
                  <a:buNone/>
                </a:pPr>
                <a:r>
                  <a:rPr lang="en-GB" dirty="0" smtClean="0"/>
                  <a:t>               www.ecopilas.es	</a:t>
                </a:r>
              </a:p>
              <a:p>
                <a:pPr>
                  <a:buNone/>
                </a:pPr>
                <a:r>
                  <a:rPr lang="en-GB" dirty="0" smtClean="0"/>
                  <a:t>	@</a:t>
                </a:r>
                <a:r>
                  <a:rPr lang="en-GB" dirty="0" err="1" smtClean="0"/>
                  <a:t>ecopilas</a:t>
                </a:r>
                <a:r>
                  <a:rPr lang="en-GB" dirty="0" smtClean="0"/>
                  <a:t> </a:t>
                </a:r>
              </a:p>
              <a:p>
                <a:pPr>
                  <a:buNone/>
                </a:pPr>
                <a:r>
                  <a:rPr lang="en-GB" dirty="0" smtClean="0"/>
                  <a:t> 	 https://www.facebook.com/EcopilasFundacion</a:t>
                </a:r>
                <a:endParaRPr lang="en-GB" sz="1600" dirty="0">
                  <a:solidFill>
                    <a:srgbClr val="00415D"/>
                  </a:solidFill>
                  <a:latin typeface="Calibri" pitchFamily="34" charset="0"/>
                  <a:ea typeface="Calibri" pitchFamily="34" charset="0"/>
                  <a:cs typeface="Calibri" pitchFamily="34" charset="0"/>
                </a:endParaRPr>
              </a:p>
            </p:txBody>
          </p:sp>
          <p:pic>
            <p:nvPicPr>
              <p:cNvPr id="9" name="16 Imagen"/>
              <p:cNvPicPr>
                <a:picLocks noChangeAspect="1"/>
              </p:cNvPicPr>
              <p:nvPr/>
            </p:nvPicPr>
            <p:blipFill>
              <a:blip r:embed="rId2" cstate="print"/>
              <a:srcRect/>
              <a:stretch>
                <a:fillRect/>
              </a:stretch>
            </p:blipFill>
            <p:spPr bwMode="auto">
              <a:xfrm>
                <a:off x="539552" y="1700808"/>
                <a:ext cx="1368425" cy="490537"/>
              </a:xfrm>
              <a:prstGeom prst="rect">
                <a:avLst/>
              </a:prstGeom>
              <a:noFill/>
              <a:ln w="9525">
                <a:noFill/>
                <a:miter lim="800000"/>
                <a:headEnd/>
                <a:tailEnd/>
              </a:ln>
            </p:spPr>
          </p:pic>
        </p:grpSp>
        <p:pic>
          <p:nvPicPr>
            <p:cNvPr id="10" name="9 Imagen" descr="Twitterjpg.jpg"/>
            <p:cNvPicPr>
              <a:picLocks noChangeAspect="1"/>
            </p:cNvPicPr>
            <p:nvPr/>
          </p:nvPicPr>
          <p:blipFill>
            <a:blip r:embed="rId3" cstate="print"/>
            <a:stretch>
              <a:fillRect/>
            </a:stretch>
          </p:blipFill>
          <p:spPr>
            <a:xfrm>
              <a:off x="2267744" y="2492896"/>
              <a:ext cx="432048" cy="241947"/>
            </a:xfrm>
            <a:prstGeom prst="rect">
              <a:avLst/>
            </a:prstGeom>
          </p:spPr>
        </p:pic>
        <p:pic>
          <p:nvPicPr>
            <p:cNvPr id="11" name="10 Imagen" descr="facebook.jpg"/>
            <p:cNvPicPr>
              <a:picLocks noChangeAspect="1"/>
            </p:cNvPicPr>
            <p:nvPr/>
          </p:nvPicPr>
          <p:blipFill>
            <a:blip r:embed="rId4" cstate="print"/>
            <a:stretch>
              <a:fillRect/>
            </a:stretch>
          </p:blipFill>
          <p:spPr>
            <a:xfrm>
              <a:off x="2339752" y="2780928"/>
              <a:ext cx="288032" cy="288032"/>
            </a:xfrm>
            <a:prstGeom prst="rect">
              <a:avLst/>
            </a:prstGeom>
          </p:spPr>
        </p:pic>
      </p:grpSp>
      <p:grpSp>
        <p:nvGrpSpPr>
          <p:cNvPr id="23" name="22 Grupo"/>
          <p:cNvGrpSpPr/>
          <p:nvPr/>
        </p:nvGrpSpPr>
        <p:grpSpPr>
          <a:xfrm>
            <a:off x="539552" y="3717032"/>
            <a:ext cx="8208912" cy="722540"/>
            <a:chOff x="539552" y="4149080"/>
            <a:chExt cx="8208912" cy="722540"/>
          </a:xfrm>
        </p:grpSpPr>
        <p:grpSp>
          <p:nvGrpSpPr>
            <p:cNvPr id="18" name="17 Grupo"/>
            <p:cNvGrpSpPr/>
            <p:nvPr/>
          </p:nvGrpSpPr>
          <p:grpSpPr>
            <a:xfrm>
              <a:off x="539552" y="4149080"/>
              <a:ext cx="8208912" cy="722540"/>
              <a:chOff x="539552" y="2852936"/>
              <a:chExt cx="8208912" cy="722540"/>
            </a:xfrm>
          </p:grpSpPr>
          <p:sp>
            <p:nvSpPr>
              <p:cNvPr id="14" name="Rectangle 4"/>
              <p:cNvSpPr>
                <a:spLocks noChangeArrowheads="1"/>
              </p:cNvSpPr>
              <p:nvPr/>
            </p:nvSpPr>
            <p:spPr bwMode="auto">
              <a:xfrm>
                <a:off x="2267744" y="2852936"/>
                <a:ext cx="6480720" cy="646331"/>
              </a:xfrm>
              <a:prstGeom prst="rect">
                <a:avLst/>
              </a:prstGeom>
              <a:noFill/>
              <a:ln w="9525">
                <a:noFill/>
                <a:miter lim="800000"/>
                <a:headEnd/>
                <a:tailEnd/>
              </a:ln>
            </p:spPr>
            <p:txBody>
              <a:bodyPr wrap="square">
                <a:spAutoFit/>
              </a:bodyPr>
              <a:lstStyle/>
              <a:p>
                <a:pPr>
                  <a:buNone/>
                </a:pPr>
                <a:r>
                  <a:rPr lang="en-GB" dirty="0" smtClean="0"/>
                  <a:t>               www.ecofimatica.es	</a:t>
                </a:r>
              </a:p>
              <a:p>
                <a:pPr>
                  <a:buNone/>
                </a:pPr>
                <a:r>
                  <a:rPr lang="en-GB" dirty="0" smtClean="0"/>
                  <a:t>	 https://www.facebook.com/EcofimaticaFundacion</a:t>
                </a:r>
                <a:endParaRPr lang="en-GB" sz="1600" dirty="0">
                  <a:solidFill>
                    <a:srgbClr val="00415D"/>
                  </a:solidFill>
                  <a:latin typeface="Calibri" pitchFamily="34" charset="0"/>
                  <a:ea typeface="Calibri" pitchFamily="34" charset="0"/>
                  <a:cs typeface="Calibri" pitchFamily="34" charset="0"/>
                </a:endParaRPr>
              </a:p>
            </p:txBody>
          </p:sp>
          <p:pic>
            <p:nvPicPr>
              <p:cNvPr id="16" name="17 Imagen"/>
              <p:cNvPicPr>
                <a:picLocks noChangeAspect="1"/>
              </p:cNvPicPr>
              <p:nvPr/>
            </p:nvPicPr>
            <p:blipFill>
              <a:blip r:embed="rId5" cstate="print"/>
              <a:srcRect/>
              <a:stretch>
                <a:fillRect/>
              </a:stretch>
            </p:blipFill>
            <p:spPr bwMode="auto">
              <a:xfrm>
                <a:off x="539552" y="2924944"/>
                <a:ext cx="1368425" cy="650532"/>
              </a:xfrm>
              <a:prstGeom prst="rect">
                <a:avLst/>
              </a:prstGeom>
              <a:noFill/>
              <a:ln w="9525">
                <a:noFill/>
                <a:miter lim="800000"/>
                <a:headEnd/>
                <a:tailEnd/>
              </a:ln>
            </p:spPr>
          </p:pic>
        </p:grpSp>
        <p:pic>
          <p:nvPicPr>
            <p:cNvPr id="17" name="16 Imagen" descr="facebook.jpg"/>
            <p:cNvPicPr>
              <a:picLocks noChangeAspect="1"/>
            </p:cNvPicPr>
            <p:nvPr/>
          </p:nvPicPr>
          <p:blipFill>
            <a:blip r:embed="rId4" cstate="print"/>
            <a:stretch>
              <a:fillRect/>
            </a:stretch>
          </p:blipFill>
          <p:spPr>
            <a:xfrm>
              <a:off x="2411760" y="4509120"/>
              <a:ext cx="288032" cy="288032"/>
            </a:xfrm>
            <a:prstGeom prst="rect">
              <a:avLst/>
            </a:prstGeom>
          </p:spPr>
        </p:pic>
      </p:grpSp>
      <p:grpSp>
        <p:nvGrpSpPr>
          <p:cNvPr id="27" name="26 Grupo"/>
          <p:cNvGrpSpPr/>
          <p:nvPr/>
        </p:nvGrpSpPr>
        <p:grpSpPr>
          <a:xfrm>
            <a:off x="611560" y="1351647"/>
            <a:ext cx="8136904" cy="923330"/>
            <a:chOff x="611560" y="1567671"/>
            <a:chExt cx="8136904" cy="923330"/>
          </a:xfrm>
        </p:grpSpPr>
        <p:sp>
          <p:nvSpPr>
            <p:cNvPr id="20" name="Rectangle 4"/>
            <p:cNvSpPr>
              <a:spLocks noChangeArrowheads="1"/>
            </p:cNvSpPr>
            <p:nvPr/>
          </p:nvSpPr>
          <p:spPr bwMode="auto">
            <a:xfrm>
              <a:off x="2267744" y="1567671"/>
              <a:ext cx="6480720" cy="923330"/>
            </a:xfrm>
            <a:prstGeom prst="rect">
              <a:avLst/>
            </a:prstGeom>
            <a:noFill/>
            <a:ln w="9525">
              <a:noFill/>
              <a:miter lim="800000"/>
              <a:headEnd/>
              <a:tailEnd/>
            </a:ln>
          </p:spPr>
          <p:txBody>
            <a:bodyPr wrap="square">
              <a:spAutoFit/>
            </a:bodyPr>
            <a:lstStyle/>
            <a:p>
              <a:pPr>
                <a:buNone/>
              </a:pPr>
              <a:r>
                <a:rPr lang="en-GB" dirty="0" smtClean="0"/>
                <a:t>               www.recyclia.es</a:t>
              </a:r>
            </a:p>
            <a:p>
              <a:pPr>
                <a:buNone/>
              </a:pPr>
              <a:r>
                <a:rPr lang="en-GB" dirty="0" smtClean="0"/>
                <a:t>	 @</a:t>
              </a:r>
              <a:r>
                <a:rPr lang="en-GB" dirty="0" err="1" smtClean="0"/>
                <a:t>recyclia</a:t>
              </a:r>
              <a:endParaRPr lang="en-GB" dirty="0" smtClean="0"/>
            </a:p>
            <a:p>
              <a:pPr>
                <a:buNone/>
              </a:pPr>
              <a:r>
                <a:rPr lang="en-GB" dirty="0" smtClean="0"/>
                <a:t> 	 https://www.facebook.com/Recyclia.es</a:t>
              </a:r>
              <a:endParaRPr lang="en-GB" sz="1600" dirty="0">
                <a:solidFill>
                  <a:srgbClr val="00415D"/>
                </a:solidFill>
                <a:latin typeface="Calibri" pitchFamily="34" charset="0"/>
                <a:ea typeface="Calibri" pitchFamily="34" charset="0"/>
                <a:cs typeface="Calibri" pitchFamily="34" charset="0"/>
              </a:endParaRPr>
            </a:p>
          </p:txBody>
        </p:sp>
        <p:pic>
          <p:nvPicPr>
            <p:cNvPr id="24" name="23 Imagen" descr="facebook.jpg"/>
            <p:cNvPicPr>
              <a:picLocks noChangeAspect="1"/>
            </p:cNvPicPr>
            <p:nvPr/>
          </p:nvPicPr>
          <p:blipFill>
            <a:blip r:embed="rId4" cstate="print"/>
            <a:stretch>
              <a:fillRect/>
            </a:stretch>
          </p:blipFill>
          <p:spPr>
            <a:xfrm>
              <a:off x="2411760" y="2132856"/>
              <a:ext cx="288032" cy="288032"/>
            </a:xfrm>
            <a:prstGeom prst="rect">
              <a:avLst/>
            </a:prstGeom>
          </p:spPr>
        </p:pic>
        <p:pic>
          <p:nvPicPr>
            <p:cNvPr id="25" name="24 Imagen" descr="Twitterjpg.jpg"/>
            <p:cNvPicPr>
              <a:picLocks noChangeAspect="1"/>
            </p:cNvPicPr>
            <p:nvPr/>
          </p:nvPicPr>
          <p:blipFill>
            <a:blip r:embed="rId3" cstate="print"/>
            <a:stretch>
              <a:fillRect/>
            </a:stretch>
          </p:blipFill>
          <p:spPr>
            <a:xfrm>
              <a:off x="2339752" y="1844824"/>
              <a:ext cx="432048" cy="241947"/>
            </a:xfrm>
            <a:prstGeom prst="rect">
              <a:avLst/>
            </a:prstGeom>
          </p:spPr>
        </p:pic>
        <p:pic>
          <p:nvPicPr>
            <p:cNvPr id="26" name="25 Imagen" descr="logo recyclia baja.jpg"/>
            <p:cNvPicPr>
              <a:picLocks noChangeAspect="1"/>
            </p:cNvPicPr>
            <p:nvPr/>
          </p:nvPicPr>
          <p:blipFill>
            <a:blip r:embed="rId6" cstate="print"/>
            <a:stretch>
              <a:fillRect/>
            </a:stretch>
          </p:blipFill>
          <p:spPr>
            <a:xfrm>
              <a:off x="611560" y="1772816"/>
              <a:ext cx="1683186" cy="596992"/>
            </a:xfrm>
            <a:prstGeom prst="rect">
              <a:avLst/>
            </a:prstGeom>
          </p:spPr>
        </p:pic>
      </p:grpSp>
      <p:sp>
        <p:nvSpPr>
          <p:cNvPr id="31" name="Rectangle 4"/>
          <p:cNvSpPr>
            <a:spLocks noChangeArrowheads="1"/>
          </p:cNvSpPr>
          <p:nvPr/>
        </p:nvSpPr>
        <p:spPr bwMode="auto">
          <a:xfrm>
            <a:off x="1907704" y="4797152"/>
            <a:ext cx="6480720" cy="646331"/>
          </a:xfrm>
          <a:prstGeom prst="rect">
            <a:avLst/>
          </a:prstGeom>
          <a:noFill/>
          <a:ln w="9525">
            <a:noFill/>
            <a:miter lim="800000"/>
            <a:headEnd/>
            <a:tailEnd/>
          </a:ln>
        </p:spPr>
        <p:txBody>
          <a:bodyPr wrap="square">
            <a:spAutoFit/>
          </a:bodyPr>
          <a:lstStyle/>
          <a:p>
            <a:pPr>
              <a:buNone/>
            </a:pPr>
            <a:r>
              <a:rPr lang="en-GB" dirty="0" smtClean="0"/>
              <a:t>               www.ecoasimelec.es	</a:t>
            </a:r>
          </a:p>
          <a:p>
            <a:pPr>
              <a:buNone/>
            </a:pPr>
            <a:r>
              <a:rPr lang="en-GB" dirty="0" smtClean="0"/>
              <a:t>	  </a:t>
            </a:r>
            <a:endParaRPr lang="en-GB" sz="1600" dirty="0">
              <a:solidFill>
                <a:srgbClr val="00415D"/>
              </a:solidFill>
              <a:latin typeface="Calibri" pitchFamily="34" charset="0"/>
              <a:ea typeface="Calibri" pitchFamily="34" charset="0"/>
              <a:cs typeface="Calibri" pitchFamily="34" charset="0"/>
            </a:endParaRPr>
          </a:p>
        </p:txBody>
      </p:sp>
      <p:pic>
        <p:nvPicPr>
          <p:cNvPr id="33" name="15 Imagen"/>
          <p:cNvPicPr>
            <a:picLocks noChangeAspect="1"/>
          </p:cNvPicPr>
          <p:nvPr/>
        </p:nvPicPr>
        <p:blipFill>
          <a:blip r:embed="rId7" cstate="print"/>
          <a:srcRect/>
          <a:stretch>
            <a:fillRect/>
          </a:stretch>
        </p:blipFill>
        <p:spPr bwMode="auto">
          <a:xfrm>
            <a:off x="611560" y="4725144"/>
            <a:ext cx="1406525" cy="610865"/>
          </a:xfrm>
          <a:prstGeom prst="rect">
            <a:avLst/>
          </a:prstGeom>
          <a:noFill/>
          <a:ln w="9525">
            <a:noFill/>
            <a:miter lim="800000"/>
            <a:headEnd/>
            <a:tailEnd/>
          </a:ln>
        </p:spPr>
      </p:pic>
      <p:sp>
        <p:nvSpPr>
          <p:cNvPr id="37" name="Rectangle 4"/>
          <p:cNvSpPr>
            <a:spLocks noChangeArrowheads="1"/>
          </p:cNvSpPr>
          <p:nvPr/>
        </p:nvSpPr>
        <p:spPr bwMode="auto">
          <a:xfrm>
            <a:off x="1835696" y="5373216"/>
            <a:ext cx="6480720" cy="646331"/>
          </a:xfrm>
          <a:prstGeom prst="rect">
            <a:avLst/>
          </a:prstGeom>
          <a:noFill/>
          <a:ln w="9525">
            <a:noFill/>
            <a:miter lim="800000"/>
            <a:headEnd/>
            <a:tailEnd/>
          </a:ln>
        </p:spPr>
        <p:txBody>
          <a:bodyPr wrap="square">
            <a:spAutoFit/>
          </a:bodyPr>
          <a:lstStyle/>
          <a:p>
            <a:pPr>
              <a:buNone/>
            </a:pPr>
            <a:r>
              <a:rPr lang="en-GB" dirty="0" smtClean="0"/>
              <a:t>                 www.tragamovil.es</a:t>
            </a:r>
          </a:p>
          <a:p>
            <a:pPr>
              <a:buNone/>
            </a:pPr>
            <a:r>
              <a:rPr lang="en-GB" dirty="0" smtClean="0"/>
              <a:t>	  </a:t>
            </a:r>
            <a:endParaRPr lang="en-GB" sz="1600" dirty="0">
              <a:solidFill>
                <a:srgbClr val="00415D"/>
              </a:solidFill>
              <a:latin typeface="Calibri" pitchFamily="34" charset="0"/>
              <a:ea typeface="Calibri" pitchFamily="34" charset="0"/>
              <a:cs typeface="Calibri" pitchFamily="34" charset="0"/>
            </a:endParaRPr>
          </a:p>
        </p:txBody>
      </p:sp>
      <p:pic>
        <p:nvPicPr>
          <p:cNvPr id="39" name="18 Imagen"/>
          <p:cNvPicPr>
            <a:picLocks noChangeAspect="1"/>
          </p:cNvPicPr>
          <p:nvPr/>
        </p:nvPicPr>
        <p:blipFill>
          <a:blip r:embed="rId8" cstate="print"/>
          <a:srcRect/>
          <a:stretch>
            <a:fillRect/>
          </a:stretch>
        </p:blipFill>
        <p:spPr bwMode="auto">
          <a:xfrm>
            <a:off x="611560" y="5517232"/>
            <a:ext cx="1368425" cy="574675"/>
          </a:xfrm>
          <a:prstGeom prst="rect">
            <a:avLst/>
          </a:prstGeom>
          <a:noFill/>
          <a:ln w="9525">
            <a:noFill/>
            <a:miter lim="800000"/>
            <a:headEnd/>
            <a:tailEnd/>
          </a:ln>
        </p:spPr>
      </p:pic>
    </p:spTree>
    <p:extLst>
      <p:ext uri="{BB962C8B-B14F-4D97-AF65-F5344CB8AC3E}">
        <p14:creationId xmlns:p14="http://schemas.microsoft.com/office/powerpoint/2010/main" val="2992904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 dirty="0" smtClean="0">
                <a:solidFill>
                  <a:srgbClr val="558ED5"/>
                </a:solidFill>
              </a:rPr>
              <a:t>ESTRUCTURA</a:t>
            </a:r>
            <a:endParaRPr lang="en-US" dirty="0">
              <a:solidFill>
                <a:srgbClr val="558ED5"/>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s-ES" altLang="en-US" dirty="0" smtClean="0"/>
              <a:t>Introducción: Presentación institución y objeto de la Presentación</a:t>
            </a:r>
          </a:p>
          <a:p>
            <a:pPr marL="514350" indent="-514350">
              <a:buFont typeface="+mj-lt"/>
              <a:buAutoNum type="arabicPeriod"/>
            </a:pPr>
            <a:r>
              <a:rPr lang="es-ES" altLang="en-US" dirty="0" smtClean="0"/>
              <a:t>El Reciclaje de RAEES como reto: modelo clásico</a:t>
            </a:r>
          </a:p>
          <a:p>
            <a:pPr marL="514350" indent="-514350">
              <a:buFont typeface="+mj-lt"/>
              <a:buAutoNum type="arabicPeriod"/>
            </a:pPr>
            <a:r>
              <a:rPr lang="es-ES" altLang="en-US" dirty="0" smtClean="0"/>
              <a:t>Nuevo ENFOQUE: ECONOMÍA CIRCULAR</a:t>
            </a:r>
          </a:p>
          <a:p>
            <a:pPr marL="514350" indent="-514350">
              <a:buFont typeface="+mj-lt"/>
              <a:buAutoNum type="arabicPeriod"/>
            </a:pPr>
            <a:r>
              <a:rPr lang="es-ES" altLang="en-US" dirty="0" smtClean="0"/>
              <a:t>Reto u Oportunidad económica</a:t>
            </a:r>
          </a:p>
          <a:p>
            <a:pPr marL="514350" indent="-514350">
              <a:buFont typeface="+mj-lt"/>
              <a:buAutoNum type="arabicPeriod"/>
            </a:pPr>
            <a:r>
              <a:rPr lang="es-ES" altLang="en-US" dirty="0" smtClean="0"/>
              <a:t>Conclusiones</a:t>
            </a:r>
            <a:endParaRPr lang="en-US" altLang="en-US" dirty="0"/>
          </a:p>
        </p:txBody>
      </p:sp>
    </p:spTree>
    <p:extLst>
      <p:ext uri="{BB962C8B-B14F-4D97-AF65-F5344CB8AC3E}">
        <p14:creationId xmlns:p14="http://schemas.microsoft.com/office/powerpoint/2010/main" val="423057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ES" b="1" dirty="0"/>
              <a:t>1. INTRODUCCIÓN: Presentación institucional y objeto de la Presentación </a:t>
            </a:r>
            <a:endParaRPr lang="en-US" b="1" dirty="0"/>
          </a:p>
        </p:txBody>
      </p:sp>
    </p:spTree>
    <p:extLst>
      <p:ext uri="{BB962C8B-B14F-4D97-AF65-F5344CB8AC3E}">
        <p14:creationId xmlns:p14="http://schemas.microsoft.com/office/powerpoint/2010/main" val="308089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p:cNvSpPr>
            <a:spLocks noGrp="1"/>
          </p:cNvSpPr>
          <p:nvPr>
            <p:ph idx="1"/>
          </p:nvPr>
        </p:nvSpPr>
        <p:spPr>
          <a:xfrm>
            <a:off x="860425" y="1581150"/>
            <a:ext cx="7705725" cy="4525963"/>
          </a:xfrm>
        </p:spPr>
        <p:txBody>
          <a:bodyPr/>
          <a:lstStyle/>
          <a:p>
            <a:pPr algn="just">
              <a:buFont typeface="Wingdings" panose="05000000000000000000" pitchFamily="2" charset="2"/>
              <a:buChar char="ü"/>
            </a:pPr>
            <a:r>
              <a:rPr lang="es-ES_tradnl" altLang="es-ES" sz="1400" dirty="0" smtClean="0">
                <a:solidFill>
                  <a:srgbClr val="00415D"/>
                </a:solidFill>
                <a:latin typeface="Calibri" panose="020F0502020204030204" pitchFamily="34" charset="0"/>
                <a:ea typeface="Calibri" panose="020F0502020204030204" pitchFamily="34" charset="0"/>
                <a:cs typeface="Calibri" panose="020F0502020204030204" pitchFamily="34" charset="0"/>
              </a:rPr>
              <a:t>RECYCLIA es la Plataforma Medioambiental que aglutina la experiencia, el conocimiento y el equipo humano de los SIG:</a:t>
            </a:r>
            <a:endParaRPr lang="es-ES" altLang="es-ES" sz="1400" dirty="0" smtClean="0">
              <a:solidFill>
                <a:srgbClr val="00415D"/>
              </a:solidFill>
              <a:latin typeface="Calibri" panose="020F0502020204030204" pitchFamily="34" charset="0"/>
              <a:ea typeface="Calibri" panose="020F0502020204030204" pitchFamily="34" charset="0"/>
              <a:cs typeface="Calibri" panose="020F0502020204030204" pitchFamily="34" charset="0"/>
            </a:endParaRPr>
          </a:p>
        </p:txBody>
      </p:sp>
      <p:sp>
        <p:nvSpPr>
          <p:cNvPr id="25603" name="13 CuadroTexto"/>
          <p:cNvSpPr txBox="1">
            <a:spLocks noChangeArrowheads="1"/>
          </p:cNvSpPr>
          <p:nvPr/>
        </p:nvSpPr>
        <p:spPr bwMode="auto">
          <a:xfrm>
            <a:off x="715963" y="5084763"/>
            <a:ext cx="7850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96 Helvetica BlackItalic"/>
              </a:defRPr>
            </a:lvl1pPr>
            <a:lvl2pPr marL="742950" indent="-285750">
              <a:spcBef>
                <a:spcPct val="20000"/>
              </a:spcBef>
              <a:buFont typeface="Arial" panose="020B0604020202020204" pitchFamily="34" charset="0"/>
              <a:buChar char="–"/>
              <a:defRPr sz="2400">
                <a:solidFill>
                  <a:schemeClr val="tx1"/>
                </a:solidFill>
                <a:latin typeface="96 Helvetica BlackItalic"/>
              </a:defRPr>
            </a:lvl2pPr>
            <a:lvl3pPr marL="342900" indent="-342900">
              <a:spcBef>
                <a:spcPct val="20000"/>
              </a:spcBef>
              <a:buFont typeface="Arial" panose="020B0604020202020204" pitchFamily="34" charset="0"/>
              <a:buChar char="•"/>
              <a:defRPr sz="2000">
                <a:solidFill>
                  <a:schemeClr val="tx1"/>
                </a:solidFill>
                <a:latin typeface="96 Helvetica BlackItalic"/>
              </a:defRPr>
            </a:lvl3pPr>
            <a:lvl4pPr marL="1600200" indent="-228600">
              <a:spcBef>
                <a:spcPct val="20000"/>
              </a:spcBef>
              <a:buFont typeface="Arial" panose="020B0604020202020204" pitchFamily="34" charset="0"/>
              <a:buChar char="–"/>
              <a:defRPr>
                <a:solidFill>
                  <a:schemeClr val="tx1"/>
                </a:solidFill>
                <a:latin typeface="96 Helvetica BlackItalic"/>
              </a:defRPr>
            </a:lvl4pPr>
            <a:lvl5pPr marL="2057400" indent="-228600">
              <a:spcBef>
                <a:spcPct val="20000"/>
              </a:spcBef>
              <a:buFont typeface="Arial" panose="020B0604020202020204"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9pPr>
          </a:lstStyle>
          <a:p>
            <a:pPr lvl="2" algn="just">
              <a:buSzPct val="75000"/>
              <a:buFont typeface="Wingdings" panose="05000000000000000000" pitchFamily="2" charset="2"/>
              <a:buChar char="ü"/>
            </a:pPr>
            <a:r>
              <a:rPr lang="es-ES" altLang="es-ES" sz="1400" dirty="0">
                <a:solidFill>
                  <a:srgbClr val="00415D"/>
                </a:solidFill>
                <a:latin typeface="Calibri" panose="020F0502020204030204" pitchFamily="34" charset="0"/>
                <a:ea typeface="Calibri" panose="020F0502020204030204" pitchFamily="34" charset="0"/>
                <a:cs typeface="Calibri" panose="020F0502020204030204" pitchFamily="34" charset="0"/>
              </a:rPr>
              <a:t>Contribuimos a la recogida selectiva y el reciclaje responsable de RAEE y pilas usadas en España desde hace más de </a:t>
            </a:r>
            <a:r>
              <a:rPr lang="es-ES" altLang="es-ES" sz="1400" dirty="0" smtClean="0">
                <a:solidFill>
                  <a:srgbClr val="00415D"/>
                </a:solidFill>
                <a:latin typeface="Calibri" panose="020F0502020204030204" pitchFamily="34" charset="0"/>
                <a:ea typeface="Calibri" panose="020F0502020204030204" pitchFamily="34" charset="0"/>
                <a:cs typeface="Calibri" panose="020F0502020204030204" pitchFamily="34" charset="0"/>
              </a:rPr>
              <a:t>15años</a:t>
            </a:r>
            <a:endParaRPr lang="es-ES" altLang="es-ES" sz="1400" dirty="0">
              <a:solidFill>
                <a:srgbClr val="00415D"/>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1 Título"/>
          <p:cNvSpPr txBox="1">
            <a:spLocks/>
          </p:cNvSpPr>
          <p:nvPr/>
        </p:nvSpPr>
        <p:spPr>
          <a:xfrm>
            <a:off x="526255" y="692696"/>
            <a:ext cx="8229600" cy="1104181"/>
          </a:xfrm>
          <a:prstGeom prst="rect">
            <a:avLst/>
          </a:prstGeom>
          <a:ln>
            <a:noFill/>
          </a:ln>
        </p:spPr>
        <p:txBody>
          <a:bodyPr anchor="ctr">
            <a:normAutofit fontScale="85000" lnSpcReduction="20000"/>
          </a:bodyPr>
          <a:lstStyle>
            <a:lvl1pPr algn="l" defTabSz="457200" rtl="0" eaLnBrk="0" fontAlgn="base" hangingPunct="0">
              <a:spcBef>
                <a:spcPct val="0"/>
              </a:spcBef>
              <a:spcAft>
                <a:spcPct val="0"/>
              </a:spcAft>
              <a:defRPr lang="es-ES" sz="4400" b="1" kern="1200">
                <a:solidFill>
                  <a:schemeClr val="tx2">
                    <a:lumMod val="75000"/>
                  </a:schemeClr>
                </a:solidFill>
                <a:effectLst>
                  <a:reflection blurRad="6350" stA="60000" endA="900" endPos="58000" dir="5400000" sy="-100000" algn="bl" rotWithShape="0"/>
                </a:effectLst>
                <a:latin typeface="+mn-lt"/>
                <a:ea typeface="+mn-ea"/>
                <a:cs typeface="+mn-cs"/>
              </a:defRPr>
            </a:lvl1pPr>
            <a:lvl2pPr algn="l" defTabSz="457200" rtl="0" eaLnBrk="0" fontAlgn="base" hangingPunct="0">
              <a:spcBef>
                <a:spcPct val="0"/>
              </a:spcBef>
              <a:spcAft>
                <a:spcPct val="0"/>
              </a:spcAft>
              <a:defRPr sz="3200" b="1">
                <a:solidFill>
                  <a:schemeClr val="tx1"/>
                </a:solidFill>
                <a:latin typeface="Calibri" pitchFamily="34" charset="0"/>
              </a:defRPr>
            </a:lvl2pPr>
            <a:lvl3pPr algn="l" defTabSz="457200" rtl="0" eaLnBrk="0" fontAlgn="base" hangingPunct="0">
              <a:spcBef>
                <a:spcPct val="0"/>
              </a:spcBef>
              <a:spcAft>
                <a:spcPct val="0"/>
              </a:spcAft>
              <a:defRPr sz="3200" b="1">
                <a:solidFill>
                  <a:schemeClr val="tx1"/>
                </a:solidFill>
                <a:latin typeface="Calibri" pitchFamily="34" charset="0"/>
              </a:defRPr>
            </a:lvl3pPr>
            <a:lvl4pPr algn="l" defTabSz="457200" rtl="0" eaLnBrk="0" fontAlgn="base" hangingPunct="0">
              <a:spcBef>
                <a:spcPct val="0"/>
              </a:spcBef>
              <a:spcAft>
                <a:spcPct val="0"/>
              </a:spcAft>
              <a:defRPr sz="3200" b="1">
                <a:solidFill>
                  <a:schemeClr val="tx1"/>
                </a:solidFill>
                <a:latin typeface="Calibri" pitchFamily="34" charset="0"/>
              </a:defRPr>
            </a:lvl4pPr>
            <a:lvl5pPr algn="l" defTabSz="457200" rtl="0" eaLnBrk="0" fontAlgn="base" hangingPunct="0">
              <a:spcBef>
                <a:spcPct val="0"/>
              </a:spcBef>
              <a:spcAft>
                <a:spcPct val="0"/>
              </a:spcAft>
              <a:defRPr sz="3200" b="1">
                <a:solidFill>
                  <a:schemeClr val="tx1"/>
                </a:solidFill>
                <a:latin typeface="Calibri" pitchFamily="34" charset="0"/>
              </a:defRPr>
            </a:lvl5pPr>
            <a:lvl6pPr marL="457200" algn="l" defTabSz="457200" rtl="0" fontAlgn="base">
              <a:spcBef>
                <a:spcPct val="0"/>
              </a:spcBef>
              <a:spcAft>
                <a:spcPct val="0"/>
              </a:spcAft>
              <a:defRPr sz="3200" b="1">
                <a:solidFill>
                  <a:schemeClr val="tx1"/>
                </a:solidFill>
                <a:latin typeface="Calibri" pitchFamily="34" charset="0"/>
              </a:defRPr>
            </a:lvl6pPr>
            <a:lvl7pPr marL="914400" algn="l" defTabSz="457200" rtl="0" fontAlgn="base">
              <a:spcBef>
                <a:spcPct val="0"/>
              </a:spcBef>
              <a:spcAft>
                <a:spcPct val="0"/>
              </a:spcAft>
              <a:defRPr sz="3200" b="1">
                <a:solidFill>
                  <a:schemeClr val="tx1"/>
                </a:solidFill>
                <a:latin typeface="Calibri" pitchFamily="34" charset="0"/>
              </a:defRPr>
            </a:lvl7pPr>
            <a:lvl8pPr marL="1371600" algn="l" defTabSz="457200" rtl="0" fontAlgn="base">
              <a:spcBef>
                <a:spcPct val="0"/>
              </a:spcBef>
              <a:spcAft>
                <a:spcPct val="0"/>
              </a:spcAft>
              <a:defRPr sz="3200" b="1">
                <a:solidFill>
                  <a:schemeClr val="tx1"/>
                </a:solidFill>
                <a:latin typeface="Calibri" pitchFamily="34" charset="0"/>
              </a:defRPr>
            </a:lvl8pPr>
            <a:lvl9pPr marL="1828800" algn="l" defTabSz="457200" rtl="0" fontAlgn="base">
              <a:spcBef>
                <a:spcPct val="0"/>
              </a:spcBef>
              <a:spcAft>
                <a:spcPct val="0"/>
              </a:spcAft>
              <a:defRPr sz="3200" b="1">
                <a:solidFill>
                  <a:schemeClr val="tx1"/>
                </a:solidFill>
                <a:latin typeface="Calibri" pitchFamily="34" charset="0"/>
              </a:defRPr>
            </a:lvl9pPr>
          </a:lstStyle>
          <a:p>
            <a:pPr algn="ctr" eaLnBrk="1" fontAlgn="auto" hangingPunct="1">
              <a:spcAft>
                <a:spcPts val="0"/>
              </a:spcAft>
              <a:defRPr/>
            </a:pPr>
            <a:r>
              <a:rPr sz="3200" dirty="0" smtClean="0">
                <a:solidFill>
                  <a:srgbClr val="558ED5"/>
                </a:solidFill>
                <a:effectLst/>
                <a:latin typeface=" "/>
                <a:cs typeface=" "/>
              </a:rPr>
              <a:t>	</a:t>
            </a:r>
            <a:r>
              <a:rPr sz="5200" dirty="0">
                <a:solidFill>
                  <a:srgbClr val="558ED5"/>
                </a:solidFill>
                <a:effectLst/>
                <a:latin typeface="Calibri"/>
                <a:ea typeface="+mj-ea"/>
                <a:cs typeface="Calibri"/>
              </a:rPr>
              <a:t>RECYCLIA y sus Fundaciones</a:t>
            </a:r>
            <a:r>
              <a:rPr b="0" dirty="0">
                <a:solidFill>
                  <a:schemeClr val="tx1"/>
                </a:solidFill>
                <a:effectLst/>
              </a:rPr>
              <a:t/>
            </a:r>
            <a:br>
              <a:rPr b="0" dirty="0">
                <a:solidFill>
                  <a:schemeClr val="tx1"/>
                </a:solidFill>
                <a:effectLst/>
              </a:rPr>
            </a:br>
            <a:endParaRPr b="0" dirty="0">
              <a:solidFill>
                <a:schemeClr val="tx1"/>
              </a:solidFill>
              <a:effectLst/>
            </a:endParaRPr>
          </a:p>
        </p:txBody>
      </p:sp>
      <p:pic>
        <p:nvPicPr>
          <p:cNvPr id="25605"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2975" y="2584450"/>
            <a:ext cx="23304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2565400"/>
            <a:ext cx="17541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17 Imagen"/>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188" y="4076700"/>
            <a:ext cx="15906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18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2500313"/>
            <a:ext cx="169703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15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02325" y="4049713"/>
            <a:ext cx="17351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smtClean="0"/>
              <a:t>Cifras clave de </a:t>
            </a:r>
            <a:r>
              <a:rPr lang="es-ES" sz="2800" dirty="0" err="1" smtClean="0"/>
              <a:t>Recyclia</a:t>
            </a:r>
            <a:r>
              <a:rPr lang="es-ES" sz="2800" dirty="0" smtClean="0"/>
              <a:t> </a:t>
            </a:r>
            <a:br>
              <a:rPr lang="es-ES" sz="2800" dirty="0" smtClean="0"/>
            </a:br>
            <a:r>
              <a:rPr lang="es-ES" sz="2800" dirty="0" smtClean="0"/>
              <a:t>Resumen de datos generales de las 4 Fundaciones </a:t>
            </a:r>
            <a:endParaRPr lang="en-US" sz="28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7612" y="1991011"/>
            <a:ext cx="6208776" cy="3785616"/>
          </a:xfrm>
        </p:spPr>
      </p:pic>
    </p:spTree>
    <p:extLst>
      <p:ext uri="{BB962C8B-B14F-4D97-AF65-F5344CB8AC3E}">
        <p14:creationId xmlns:p14="http://schemas.microsoft.com/office/powerpoint/2010/main" val="124089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OBJETO:</a:t>
            </a:r>
            <a:endParaRPr lang="en-US" dirty="0"/>
          </a:p>
        </p:txBody>
      </p:sp>
      <p:sp>
        <p:nvSpPr>
          <p:cNvPr id="3" name="Marcador de contenido 2"/>
          <p:cNvSpPr>
            <a:spLocks noGrp="1"/>
          </p:cNvSpPr>
          <p:nvPr>
            <p:ph idx="1"/>
          </p:nvPr>
        </p:nvSpPr>
        <p:spPr/>
        <p:txBody>
          <a:bodyPr/>
          <a:lstStyle/>
          <a:p>
            <a:r>
              <a:rPr lang="es-ES" dirty="0" smtClean="0"/>
              <a:t>Analizar las oportunidades económicas del reciclaje de e-</a:t>
            </a:r>
            <a:r>
              <a:rPr lang="es-ES" dirty="0" err="1" smtClean="0"/>
              <a:t>waste</a:t>
            </a:r>
            <a:endParaRPr lang="en-US" dirty="0"/>
          </a:p>
        </p:txBody>
      </p:sp>
    </p:spTree>
    <p:extLst>
      <p:ext uri="{BB962C8B-B14F-4D97-AF65-F5344CB8AC3E}">
        <p14:creationId xmlns:p14="http://schemas.microsoft.com/office/powerpoint/2010/main" val="84022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ES" b="1" dirty="0"/>
              <a:t>2. El Reciclaje de RAEES como Reto: Modelo Clásico</a:t>
            </a:r>
            <a:endParaRPr lang="en-US" b="1" dirty="0"/>
          </a:p>
          <a:p>
            <a:endParaRPr lang="en-US" dirty="0"/>
          </a:p>
        </p:txBody>
      </p:sp>
    </p:spTree>
    <p:extLst>
      <p:ext uri="{BB962C8B-B14F-4D97-AF65-F5344CB8AC3E}">
        <p14:creationId xmlns:p14="http://schemas.microsoft.com/office/powerpoint/2010/main" val="338353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0492" y="548680"/>
            <a:ext cx="8229600" cy="1143000"/>
          </a:xfrm>
        </p:spPr>
        <p:txBody>
          <a:bodyPr/>
          <a:lstStyle/>
          <a:p>
            <a:pPr algn="ctr" eaLnBrk="1" fontAlgn="auto" hangingPunct="1">
              <a:spcAft>
                <a:spcPts val="0"/>
              </a:spcAft>
              <a:defRPr/>
            </a:pPr>
            <a:r>
              <a:rPr sz="3200" dirty="0" smtClean="0">
                <a:solidFill>
                  <a:srgbClr val="558ED5"/>
                </a:solidFill>
                <a:latin typeface=" "/>
                <a:cs typeface=" "/>
              </a:rPr>
              <a:t>El reto de la gestión de RAEE y </a:t>
            </a:r>
            <a:r>
              <a:rPr lang="es-ES" sz="3200" dirty="0" smtClean="0">
                <a:solidFill>
                  <a:srgbClr val="558ED5"/>
                </a:solidFill>
                <a:latin typeface=" "/>
                <a:cs typeface=" "/>
              </a:rPr>
              <a:t>P</a:t>
            </a:r>
            <a:r>
              <a:rPr sz="3200" dirty="0" err="1" smtClean="0">
                <a:solidFill>
                  <a:srgbClr val="558ED5"/>
                </a:solidFill>
                <a:latin typeface=" "/>
                <a:cs typeface=" "/>
              </a:rPr>
              <a:t>ilas</a:t>
            </a:r>
            <a:r>
              <a:rPr sz="3200" dirty="0" smtClean="0">
                <a:solidFill>
                  <a:srgbClr val="558ED5"/>
                </a:solidFill>
                <a:latin typeface=" "/>
                <a:cs typeface=" "/>
              </a:rPr>
              <a:t/>
            </a:r>
            <a:br>
              <a:rPr sz="3200" dirty="0" smtClean="0">
                <a:solidFill>
                  <a:srgbClr val="558ED5"/>
                </a:solidFill>
                <a:latin typeface=" "/>
                <a:cs typeface=" "/>
              </a:rPr>
            </a:br>
            <a:endParaRPr sz="3200" dirty="0">
              <a:solidFill>
                <a:srgbClr val="558ED5"/>
              </a:solidFill>
              <a:latin typeface=" "/>
              <a:cs typeface=" "/>
            </a:endParaRPr>
          </a:p>
        </p:txBody>
      </p:sp>
      <p:sp>
        <p:nvSpPr>
          <p:cNvPr id="18435" name="3 Rectángulo"/>
          <p:cNvSpPr>
            <a:spLocks noChangeArrowheads="1"/>
          </p:cNvSpPr>
          <p:nvPr/>
        </p:nvSpPr>
        <p:spPr bwMode="auto">
          <a:xfrm>
            <a:off x="366129" y="3689080"/>
            <a:ext cx="77771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2800">
                <a:solidFill>
                  <a:schemeClr val="tx1"/>
                </a:solidFill>
                <a:latin typeface="96 Helvetica BlackItalic"/>
              </a:defRPr>
            </a:lvl1pPr>
            <a:lvl2pPr marL="801688" indent="-187325" eaLnBrk="0" hangingPunct="0">
              <a:spcBef>
                <a:spcPct val="20000"/>
              </a:spcBef>
              <a:buFont typeface="Arial" pitchFamily="34" charset="0"/>
              <a:buChar char="–"/>
              <a:defRPr sz="2400">
                <a:solidFill>
                  <a:schemeClr val="tx1"/>
                </a:solidFill>
                <a:latin typeface="96 Helvetica BlackItalic"/>
              </a:defRPr>
            </a:lvl2pPr>
            <a:lvl3pPr marL="1258888" indent="-187325"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lvl="1" algn="just" eaLnBrk="1" hangingPunct="1">
              <a:spcBef>
                <a:spcPct val="0"/>
              </a:spcBef>
              <a:defRPr/>
            </a:pPr>
            <a:endParaRPr lang="es-ES" altLang="es-ES" sz="1400" dirty="0" smtClean="0">
              <a:solidFill>
                <a:srgbClr val="00415D"/>
              </a:solidFill>
              <a:latin typeface="Calibri" pitchFamily="34" charset="0"/>
              <a:ea typeface="Calibri" pitchFamily="34" charset="0"/>
              <a:cs typeface="Calibri" pitchFamily="34" charset="0"/>
            </a:endParaRPr>
          </a:p>
          <a:p>
            <a:pPr lvl="1" algn="just" eaLnBrk="1" hangingPunct="1">
              <a:spcBef>
                <a:spcPct val="0"/>
              </a:spcBef>
              <a:buFont typeface="Wingdings" panose="05000000000000000000" pitchFamily="2" charset="2"/>
              <a:buChar char="ü"/>
              <a:defRPr/>
            </a:pPr>
            <a:r>
              <a:rPr lang="es-ES" altLang="es-ES" sz="1400" dirty="0" smtClean="0">
                <a:solidFill>
                  <a:srgbClr val="00415D"/>
                </a:solidFill>
                <a:latin typeface="Calibri" pitchFamily="34" charset="0"/>
                <a:ea typeface="Calibri" pitchFamily="34" charset="0"/>
                <a:cs typeface="Calibri" pitchFamily="34" charset="0"/>
              </a:rPr>
              <a:t> Beneficios derivados del correcto reciclaje de RAEE y pilas usadas:</a:t>
            </a:r>
          </a:p>
          <a:p>
            <a:pPr marL="1524000" lvl="2" indent="-361950" algn="just" eaLnBrk="1" hangingPunct="1">
              <a:spcBef>
                <a:spcPct val="0"/>
              </a:spcBef>
              <a:buFont typeface="Wingdings" panose="05000000000000000000" pitchFamily="2" charset="2"/>
              <a:buChar char="ü"/>
              <a:defRPr/>
            </a:pPr>
            <a:endParaRPr lang="es-ES" altLang="es-ES" sz="1400" dirty="0" smtClean="0">
              <a:solidFill>
                <a:srgbClr val="00415D"/>
              </a:solidFill>
              <a:latin typeface="Calibri" pitchFamily="34" charset="0"/>
              <a:ea typeface="Calibri" pitchFamily="34" charset="0"/>
              <a:cs typeface="Calibri" pitchFamily="34" charset="0"/>
            </a:endParaRPr>
          </a:p>
          <a:p>
            <a:pPr marL="1524000" lvl="2" indent="-361950" algn="just" eaLnBrk="1" hangingPunct="1">
              <a:spcBef>
                <a:spcPct val="0"/>
              </a:spcBef>
              <a:buFont typeface="Wingdings" panose="05000000000000000000" pitchFamily="2" charset="2"/>
              <a:buChar char="ü"/>
              <a:defRPr/>
            </a:pPr>
            <a:r>
              <a:rPr lang="es-ES" altLang="es-ES" sz="1400" dirty="0" smtClean="0">
                <a:solidFill>
                  <a:srgbClr val="00415D"/>
                </a:solidFill>
                <a:latin typeface="Calibri" pitchFamily="34" charset="0"/>
                <a:ea typeface="Calibri" pitchFamily="34" charset="0"/>
                <a:cs typeface="Calibri" pitchFamily="34" charset="0"/>
              </a:rPr>
              <a:t>Aprovechamiento de materias primas escasas y valiosas: nuevo concepto de minería urbana “URBAN MINING”. </a:t>
            </a:r>
          </a:p>
          <a:p>
            <a:pPr marL="1162050" lvl="2" indent="0" algn="just" eaLnBrk="1" hangingPunct="1">
              <a:spcBef>
                <a:spcPct val="0"/>
              </a:spcBef>
              <a:buFont typeface="Arial" pitchFamily="34" charset="0"/>
              <a:buNone/>
              <a:defRPr/>
            </a:pPr>
            <a:endParaRPr lang="es-ES" altLang="es-ES" sz="800" dirty="0" smtClean="0">
              <a:solidFill>
                <a:srgbClr val="00415D"/>
              </a:solidFill>
              <a:latin typeface="Calibri" pitchFamily="34" charset="0"/>
              <a:ea typeface="Calibri" pitchFamily="34" charset="0"/>
              <a:cs typeface="Calibri" pitchFamily="34" charset="0"/>
            </a:endParaRPr>
          </a:p>
          <a:p>
            <a:pPr marL="1524000" lvl="2" indent="-361950" algn="just" eaLnBrk="1" hangingPunct="1">
              <a:spcBef>
                <a:spcPct val="0"/>
              </a:spcBef>
              <a:buFont typeface="Wingdings" panose="05000000000000000000" pitchFamily="2" charset="2"/>
              <a:buChar char="ü"/>
              <a:defRPr/>
            </a:pPr>
            <a:r>
              <a:rPr lang="es-ES" altLang="es-ES" sz="1400" dirty="0" smtClean="0">
                <a:solidFill>
                  <a:srgbClr val="00415D"/>
                </a:solidFill>
                <a:latin typeface="Calibri" pitchFamily="34" charset="0"/>
                <a:ea typeface="Calibri" pitchFamily="34" charset="0"/>
                <a:cs typeface="Calibri" pitchFamily="34" charset="0"/>
              </a:rPr>
              <a:t>Ahorro de recursos naturales, agua y energía.</a:t>
            </a:r>
          </a:p>
          <a:p>
            <a:pPr marL="1162050" lvl="2" indent="0" algn="just" eaLnBrk="1" hangingPunct="1">
              <a:spcBef>
                <a:spcPct val="0"/>
              </a:spcBef>
              <a:buFont typeface="Arial" pitchFamily="34" charset="0"/>
              <a:buNone/>
              <a:defRPr/>
            </a:pPr>
            <a:endParaRPr lang="es-ES" altLang="es-ES" sz="800" dirty="0" smtClean="0">
              <a:solidFill>
                <a:srgbClr val="00415D"/>
              </a:solidFill>
              <a:latin typeface="Calibri" pitchFamily="34" charset="0"/>
              <a:ea typeface="Calibri" pitchFamily="34" charset="0"/>
              <a:cs typeface="Calibri" pitchFamily="34" charset="0"/>
            </a:endParaRPr>
          </a:p>
          <a:p>
            <a:pPr marL="1162050" lvl="2" indent="0" algn="just" eaLnBrk="1" hangingPunct="1">
              <a:spcBef>
                <a:spcPct val="0"/>
              </a:spcBef>
              <a:buFont typeface="Arial" pitchFamily="34" charset="0"/>
              <a:buNone/>
              <a:defRPr/>
            </a:pPr>
            <a:endParaRPr lang="es-ES" altLang="es-ES" sz="800" dirty="0" smtClean="0">
              <a:solidFill>
                <a:srgbClr val="00415D"/>
              </a:solidFill>
              <a:latin typeface="Calibri" pitchFamily="34" charset="0"/>
              <a:ea typeface="Calibri" pitchFamily="34" charset="0"/>
              <a:cs typeface="Calibri" pitchFamily="34" charset="0"/>
            </a:endParaRPr>
          </a:p>
          <a:p>
            <a:pPr marL="1524000" lvl="2" indent="-361950" algn="just" eaLnBrk="1" hangingPunct="1">
              <a:spcBef>
                <a:spcPct val="0"/>
              </a:spcBef>
              <a:buFont typeface="Wingdings" panose="05000000000000000000" pitchFamily="2" charset="2"/>
              <a:buChar char="ü"/>
              <a:defRPr/>
            </a:pPr>
            <a:r>
              <a:rPr lang="es-ES" altLang="es-ES" sz="1400" dirty="0" smtClean="0">
                <a:solidFill>
                  <a:srgbClr val="00415D"/>
                </a:solidFill>
                <a:latin typeface="Calibri" pitchFamily="34" charset="0"/>
                <a:ea typeface="Calibri" pitchFamily="34" charset="0"/>
                <a:cs typeface="Calibri" pitchFamily="34" charset="0"/>
              </a:rPr>
              <a:t>Reducir los potenciales impactos sobre el medio ambiente y la salud, cerrando adecuadamente el ciclo de vida de estos productos. </a:t>
            </a:r>
          </a:p>
          <a:p>
            <a:pPr marL="1524000" lvl="2" indent="-361950" algn="just" eaLnBrk="1" hangingPunct="1">
              <a:spcBef>
                <a:spcPct val="0"/>
              </a:spcBef>
              <a:buFont typeface="Wingdings" panose="05000000000000000000" pitchFamily="2" charset="2"/>
              <a:buChar char="ü"/>
              <a:defRPr/>
            </a:pPr>
            <a:endParaRPr lang="es-ES" altLang="es-ES" sz="1600" dirty="0" smtClean="0">
              <a:solidFill>
                <a:srgbClr val="00415D"/>
              </a:solidFill>
              <a:latin typeface="Calibri" pitchFamily="34" charset="0"/>
              <a:ea typeface="Calibri" pitchFamily="34" charset="0"/>
              <a:cs typeface="Calibri" pitchFamily="34" charset="0"/>
            </a:endParaRPr>
          </a:p>
        </p:txBody>
      </p:sp>
      <p:pic>
        <p:nvPicPr>
          <p:cNvPr id="18436" name="Picture 4" descr="grafic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391" y="1546437"/>
            <a:ext cx="383063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182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7"/>
          <p:cNvSpPr txBox="1">
            <a:spLocks noChangeArrowheads="1"/>
          </p:cNvSpPr>
          <p:nvPr/>
        </p:nvSpPr>
        <p:spPr bwMode="auto">
          <a:xfrm>
            <a:off x="459210" y="3303891"/>
            <a:ext cx="7214805" cy="273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825750" lvl="2" indent="-285750" algn="just">
              <a:lnSpc>
                <a:spcPct val="150000"/>
              </a:lnSpc>
              <a:buFontTx/>
              <a:buBlip>
                <a:blip r:embed="rId2"/>
              </a:buBlip>
              <a:tabLst>
                <a:tab pos="457200" algn="l"/>
              </a:tabLst>
              <a:defRPr/>
            </a:pPr>
            <a:r>
              <a:rPr lang="es-ES" sz="1600" dirty="0">
                <a:solidFill>
                  <a:schemeClr val="tx2">
                    <a:lumMod val="75000"/>
                  </a:schemeClr>
                </a:solidFill>
                <a:latin typeface="Calibri" pitchFamily="34" charset="0"/>
                <a:cs typeface="Calibri" pitchFamily="34" charset="0"/>
              </a:rPr>
              <a:t>Cobertura nacional de recogida de RAEE y pilas de origen doméstico, profesional e industrial</a:t>
            </a:r>
          </a:p>
          <a:p>
            <a:pPr marL="825750" lvl="2" indent="-285750" algn="just">
              <a:lnSpc>
                <a:spcPct val="150000"/>
              </a:lnSpc>
              <a:buFontTx/>
              <a:buBlip>
                <a:blip r:embed="rId2"/>
              </a:buBlip>
              <a:tabLst>
                <a:tab pos="457200" algn="l"/>
              </a:tabLst>
              <a:defRPr/>
            </a:pPr>
            <a:r>
              <a:rPr lang="es-ES" sz="1600" dirty="0">
                <a:solidFill>
                  <a:schemeClr val="tx2">
                    <a:lumMod val="75000"/>
                  </a:schemeClr>
                </a:solidFill>
                <a:latin typeface="Calibri" pitchFamily="34" charset="0"/>
                <a:cs typeface="Calibri" pitchFamily="34" charset="0"/>
              </a:rPr>
              <a:t>Recogidas a demanda en puntos con acopios </a:t>
            </a:r>
            <a:r>
              <a:rPr lang="es-ES" sz="1600" dirty="0" smtClean="0">
                <a:solidFill>
                  <a:schemeClr val="tx2">
                    <a:lumMod val="75000"/>
                  </a:schemeClr>
                </a:solidFill>
                <a:latin typeface="Calibri" pitchFamily="34" charset="0"/>
                <a:cs typeface="Calibri" pitchFamily="34" charset="0"/>
              </a:rPr>
              <a:t>mínimos </a:t>
            </a:r>
            <a:r>
              <a:rPr lang="es-ES" sz="1600" dirty="0">
                <a:solidFill>
                  <a:schemeClr val="tx2">
                    <a:lumMod val="75000"/>
                  </a:schemeClr>
                </a:solidFill>
                <a:latin typeface="Calibri" pitchFamily="34" charset="0"/>
                <a:cs typeface="Calibri" pitchFamily="34" charset="0"/>
              </a:rPr>
              <a:t>de residuos</a:t>
            </a:r>
          </a:p>
          <a:p>
            <a:pPr marL="825750" lvl="2" indent="-285750" algn="just">
              <a:lnSpc>
                <a:spcPct val="150000"/>
              </a:lnSpc>
              <a:buFontTx/>
              <a:buBlip>
                <a:blip r:embed="rId2"/>
              </a:buBlip>
              <a:tabLst>
                <a:tab pos="457200" algn="l"/>
              </a:tabLst>
              <a:defRPr/>
            </a:pPr>
            <a:r>
              <a:rPr lang="es-ES" sz="1600" dirty="0">
                <a:solidFill>
                  <a:schemeClr val="tx2">
                    <a:lumMod val="75000"/>
                  </a:schemeClr>
                </a:solidFill>
                <a:latin typeface="Calibri" pitchFamily="34" charset="0"/>
                <a:cs typeface="Calibri" pitchFamily="34" charset="0"/>
              </a:rPr>
              <a:t>Red de Centros de Almacenamiento Temporal de Residuos (CAT) para entrega de acopios pequeños y consolidación de residuos</a:t>
            </a:r>
          </a:p>
          <a:p>
            <a:pPr marL="825750" lvl="2" indent="-285750" algn="just">
              <a:lnSpc>
                <a:spcPct val="150000"/>
              </a:lnSpc>
              <a:buFontTx/>
              <a:buBlip>
                <a:blip r:embed="rId2"/>
              </a:buBlip>
              <a:tabLst>
                <a:tab pos="457200" algn="l"/>
              </a:tabLst>
              <a:defRPr/>
            </a:pPr>
            <a:r>
              <a:rPr lang="es-ES" sz="1600" dirty="0" smtClean="0">
                <a:solidFill>
                  <a:schemeClr val="tx2">
                    <a:lumMod val="75000"/>
                  </a:schemeClr>
                </a:solidFill>
                <a:latin typeface="Calibri" pitchFamily="34" charset="0"/>
                <a:cs typeface="Calibri" pitchFamily="34" charset="0"/>
              </a:rPr>
              <a:t>Contratos con </a:t>
            </a:r>
            <a:r>
              <a:rPr lang="es-ES" sz="1600" dirty="0">
                <a:solidFill>
                  <a:schemeClr val="tx2">
                    <a:lumMod val="75000"/>
                  </a:schemeClr>
                </a:solidFill>
                <a:latin typeface="Calibri" pitchFamily="34" charset="0"/>
                <a:cs typeface="Calibri" pitchFamily="34" charset="0"/>
              </a:rPr>
              <a:t>agentes </a:t>
            </a:r>
            <a:r>
              <a:rPr lang="es-ES" sz="1600" dirty="0" err="1">
                <a:solidFill>
                  <a:schemeClr val="tx2">
                    <a:lumMod val="75000"/>
                  </a:schemeClr>
                </a:solidFill>
                <a:latin typeface="Calibri" pitchFamily="34" charset="0"/>
                <a:cs typeface="Calibri" pitchFamily="34" charset="0"/>
              </a:rPr>
              <a:t>logistas</a:t>
            </a:r>
            <a:r>
              <a:rPr lang="es-ES" sz="1600" dirty="0">
                <a:solidFill>
                  <a:schemeClr val="tx2">
                    <a:lumMod val="75000"/>
                  </a:schemeClr>
                </a:solidFill>
                <a:latin typeface="Calibri" pitchFamily="34" charset="0"/>
                <a:cs typeface="Calibri" pitchFamily="34" charset="0"/>
              </a:rPr>
              <a:t> y con las plantas de tratamiento especializadas en RAEE y pilas</a:t>
            </a:r>
          </a:p>
        </p:txBody>
      </p:sp>
      <p:pic>
        <p:nvPicPr>
          <p:cNvPr id="32771" name="Picture 6" descr="Modelo logis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875" y="1191899"/>
            <a:ext cx="4515373" cy="210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351359" y="476672"/>
            <a:ext cx="9140585" cy="584775"/>
          </a:xfrm>
          <a:prstGeom prst="rect">
            <a:avLst/>
          </a:prstGeom>
        </p:spPr>
        <p:txBody>
          <a:bodyPr anchor="ctr">
            <a:normAutofit/>
          </a:bodyPr>
          <a:lstStyle>
            <a:lvl1pPr defTabSz="457200" eaLnBrk="1" fontAlgn="auto" hangingPunct="1">
              <a:spcAft>
                <a:spcPts val="0"/>
              </a:spcAft>
              <a:defRPr lang="es-ES" sz="3200" b="1">
                <a:effectLst>
                  <a:reflection stA="50000" endPos="75000" dist="12700" dir="5400000" sy="-100000" algn="bl" rotWithShape="0"/>
                </a:effectLst>
                <a:latin typeface=" "/>
                <a:cs typeface=" "/>
              </a:defRPr>
            </a:lvl1pPr>
            <a:lvl2pPr defTabSz="457200" eaLnBrk="0" hangingPunct="0">
              <a:defRPr sz="3200" b="1">
                <a:latin typeface="Calibri" pitchFamily="34" charset="0"/>
              </a:defRPr>
            </a:lvl2pPr>
            <a:lvl3pPr defTabSz="457200" eaLnBrk="0" hangingPunct="0">
              <a:defRPr sz="3200" b="1">
                <a:latin typeface="Calibri" pitchFamily="34" charset="0"/>
              </a:defRPr>
            </a:lvl3pPr>
            <a:lvl4pPr defTabSz="457200" eaLnBrk="0" hangingPunct="0">
              <a:defRPr sz="3200" b="1">
                <a:latin typeface="Calibri" pitchFamily="34" charset="0"/>
              </a:defRPr>
            </a:lvl4pPr>
            <a:lvl5pPr defTabSz="457200" eaLnBrk="0" hangingPunct="0">
              <a:defRPr sz="3200" b="1">
                <a:latin typeface="Calibri" pitchFamily="34" charset="0"/>
              </a:defRPr>
            </a:lvl5pPr>
            <a:lvl6pPr marL="457200" defTabSz="457200" fontAlgn="base">
              <a:spcBef>
                <a:spcPct val="0"/>
              </a:spcBef>
              <a:spcAft>
                <a:spcPct val="0"/>
              </a:spcAft>
              <a:defRPr sz="3200" b="1">
                <a:latin typeface="Calibri" pitchFamily="34" charset="0"/>
              </a:defRPr>
            </a:lvl6pPr>
            <a:lvl7pPr marL="914400" defTabSz="457200" fontAlgn="base">
              <a:spcBef>
                <a:spcPct val="0"/>
              </a:spcBef>
              <a:spcAft>
                <a:spcPct val="0"/>
              </a:spcAft>
              <a:defRPr sz="3200" b="1">
                <a:latin typeface="Calibri" pitchFamily="34" charset="0"/>
              </a:defRPr>
            </a:lvl7pPr>
            <a:lvl8pPr marL="1371600" defTabSz="457200" fontAlgn="base">
              <a:spcBef>
                <a:spcPct val="0"/>
              </a:spcBef>
              <a:spcAft>
                <a:spcPct val="0"/>
              </a:spcAft>
              <a:defRPr sz="3200" b="1">
                <a:latin typeface="Calibri" pitchFamily="34" charset="0"/>
              </a:defRPr>
            </a:lvl8pPr>
            <a:lvl9pPr marL="1828800" defTabSz="457200" fontAlgn="base">
              <a:spcBef>
                <a:spcPct val="0"/>
              </a:spcBef>
              <a:spcAft>
                <a:spcPct val="0"/>
              </a:spcAft>
              <a:defRPr sz="3200" b="1">
                <a:latin typeface="Calibri" pitchFamily="34" charset="0"/>
              </a:defRPr>
            </a:lvl9pPr>
          </a:lstStyle>
          <a:p>
            <a:pPr>
              <a:defRPr/>
            </a:pPr>
            <a:r>
              <a:rPr dirty="0" smtClean="0">
                <a:solidFill>
                  <a:srgbClr val="558ED5"/>
                </a:solidFill>
                <a:effectLst/>
                <a:latin typeface="+mj-lt"/>
              </a:rPr>
              <a:t>Nuestro modelo operativo</a:t>
            </a:r>
            <a:endParaRPr dirty="0">
              <a:solidFill>
                <a:srgbClr val="558ED5"/>
              </a:solidFill>
              <a:effectLst/>
              <a:latin typeface="+mj-lt"/>
            </a:endParaRPr>
          </a:p>
        </p:txBody>
      </p:sp>
    </p:spTree>
    <p:extLst>
      <p:ext uri="{BB962C8B-B14F-4D97-AF65-F5344CB8AC3E}">
        <p14:creationId xmlns:p14="http://schemas.microsoft.com/office/powerpoint/2010/main" val="3586797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B5989F9A51A14686E61F393B261DFC" ma:contentTypeVersion="1" ma:contentTypeDescription="Create a new document." ma:contentTypeScope="" ma:versionID="11d8cf857a44f2d8e81905bfebfebe0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F4E803C-2948-458F-8552-3777DE653CC2}"/>
</file>

<file path=customXml/itemProps2.xml><?xml version="1.0" encoding="utf-8"?>
<ds:datastoreItem xmlns:ds="http://schemas.openxmlformats.org/officeDocument/2006/customXml" ds:itemID="{C85D6EE9-4EEA-4315-9B01-3A83FB58F9E9}"/>
</file>

<file path=customXml/itemProps3.xml><?xml version="1.0" encoding="utf-8"?>
<ds:datastoreItem xmlns:ds="http://schemas.openxmlformats.org/officeDocument/2006/customXml" ds:itemID="{E31A87C3-E5B0-47FC-BB6D-3861E4CBED4E}"/>
</file>

<file path=docProps/app.xml><?xml version="1.0" encoding="utf-8"?>
<Properties xmlns="http://schemas.openxmlformats.org/officeDocument/2006/extended-properties" xmlns:vt="http://schemas.openxmlformats.org/officeDocument/2006/docPropsVTypes">
  <TotalTime>4276</TotalTime>
  <Words>780</Words>
  <Application>Microsoft Office PowerPoint</Application>
  <PresentationFormat>On-screen Show (4:3)</PresentationFormat>
  <Paragraphs>115</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 </vt:lpstr>
      <vt:lpstr>Maiandra GD</vt:lpstr>
      <vt:lpstr>Arial</vt:lpstr>
      <vt:lpstr>Arial Narrow</vt:lpstr>
      <vt:lpstr>Calibri</vt:lpstr>
      <vt:lpstr>MV Boli</vt:lpstr>
      <vt:lpstr>Verdana</vt:lpstr>
      <vt:lpstr>Wingdings</vt:lpstr>
      <vt:lpstr>Office Theme</vt:lpstr>
      <vt:lpstr>5th ITU Green Standards Week Nassau, The Bahamas 14-18 December 2015</vt:lpstr>
      <vt:lpstr>ESTRUCTURA</vt:lpstr>
      <vt:lpstr>PowerPoint Presentation</vt:lpstr>
      <vt:lpstr>PowerPoint Presentation</vt:lpstr>
      <vt:lpstr>Cifras clave de Recyclia  Resumen de datos generales de las 4 Fundaciones </vt:lpstr>
      <vt:lpstr>OBJETO:</vt:lpstr>
      <vt:lpstr>PowerPoint Presentation</vt:lpstr>
      <vt:lpstr>El reto de la gestión de RAEE y Pilas </vt:lpstr>
      <vt:lpstr>PowerPoint Presentation</vt:lpstr>
      <vt:lpstr>PowerPoint Presentation</vt:lpstr>
      <vt:lpstr>Acciones de comunicación y sensibilización </vt:lpstr>
      <vt:lpstr>PowerPoint Presentation</vt:lpstr>
      <vt:lpstr>El cambio de enfoque</vt:lpstr>
      <vt:lpstr>4. RETO U OPORTUNIDAD ECONÓMICA</vt:lpstr>
      <vt:lpstr>4. RETO U OPORTUNIDAD ECONÓMICA</vt:lpstr>
      <vt:lpstr>4. RETO U OPORTUNIDAD ECONÓMICA</vt:lpstr>
      <vt:lpstr>4. RETO U OPORTUNIDAD ECONÓMICA</vt:lpstr>
      <vt:lpstr>5. CONCLUSIONES</vt:lpstr>
      <vt:lpstr>¡Muchas gracias por su atención!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119</cp:revision>
  <cp:lastPrinted>2015-11-17T10:48:48Z</cp:lastPrinted>
  <dcterms:created xsi:type="dcterms:W3CDTF">2014-09-01T15:38:30Z</dcterms:created>
  <dcterms:modified xsi:type="dcterms:W3CDTF">2015-12-14T12:13:39Z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0x010100D9B5989F9A51A14686E61F393B261DFC</vt:lpwstr>
  </property>
</Properties>
</file>