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0" r:id="rId4"/>
    <p:sldId id="278" r:id="rId5"/>
    <p:sldId id="272" r:id="rId6"/>
    <p:sldId id="274" r:id="rId7"/>
    <p:sldId id="277" r:id="rId8"/>
  </p:sldIdLst>
  <p:sldSz cx="18291175" cy="10290175"/>
  <p:notesSz cx="6858000" cy="9144000"/>
  <p:custDataLst>
    <p:tags r:id="rId10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8">
          <p15:clr>
            <a:srgbClr val="A4A3A4"/>
          </p15:clr>
        </p15:guide>
        <p15:guide id="2" orient="horz" pos="2969">
          <p15:clr>
            <a:srgbClr val="A4A3A4"/>
          </p15:clr>
        </p15:guide>
        <p15:guide id="3" pos="5761">
          <p15:clr>
            <a:srgbClr val="A4A3A4"/>
          </p15:clr>
        </p15:guide>
        <p15:guide id="4" pos="5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96" y="-108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43A07-FE75-4E61-B341-CD9F221E6A41}" type="datetimeFigureOut">
              <a:rPr lang="es-MX" smtClean="0"/>
              <a:t>09/09/2013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9DDE5-8FE8-4E85-A9C0-8BC361FBE82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7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2C6DB-9720-41C8-ACD2-FCC3C2DAED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0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1B01C3-4A58-4A64-94C2-4382799B61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0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1B01C3-4A58-4A64-94C2-4382799B61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0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14298" y="8533513"/>
            <a:ext cx="81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r>
              <a:rPr lang="es-ES" sz="4400" dirty="0" smtClean="0">
                <a:solidFill>
                  <a:schemeClr val="bg1"/>
                </a:solidFill>
                <a:latin typeface="Arial Narrow" pitchFamily="34" charset="0"/>
              </a:rPr>
              <a:t>Igor Boguslavsky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7289" y="5577135"/>
            <a:ext cx="9621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 Challenges and  Benefits of Electronic </a:t>
            </a:r>
          </a:p>
          <a:p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Recycling Programs”</a:t>
            </a:r>
          </a:p>
          <a:p>
            <a:endParaRPr lang="es-ES" sz="48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2" descr="ma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471" y="2969578"/>
            <a:ext cx="13720233" cy="731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2514141" y="223906"/>
            <a:ext cx="5004896" cy="83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2" b="1" dirty="0">
                <a:solidFill>
                  <a:srgbClr val="D57F29"/>
                </a:solidFill>
                <a:latin typeface="Century Gothic" pitchFamily="34" charset="0"/>
              </a:rPr>
              <a:t>Global </a:t>
            </a:r>
            <a:r>
              <a:rPr lang="en-US" sz="4802" dirty="0">
                <a:solidFill>
                  <a:srgbClr val="002060"/>
                </a:solidFill>
                <a:latin typeface="Century Gothic" pitchFamily="34" charset="0"/>
              </a:rPr>
              <a:t>Footprint</a:t>
            </a:r>
          </a:p>
        </p:txBody>
      </p:sp>
      <p:pic>
        <p:nvPicPr>
          <p:cNvPr id="12291" name="Picture 9" descr="BELMONT_TRADING_CO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841" y="1715029"/>
            <a:ext cx="2858382" cy="103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0"/>
          <p:cNvSpPr txBox="1">
            <a:spLocks noChangeArrowheads="1"/>
          </p:cNvSpPr>
          <p:nvPr/>
        </p:nvSpPr>
        <p:spPr bwMode="auto">
          <a:xfrm>
            <a:off x="8345240" y="4344741"/>
            <a:ext cx="1295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Kilwinning, Scotland</a:t>
            </a:r>
          </a:p>
        </p:txBody>
      </p:sp>
      <p:sp>
        <p:nvSpPr>
          <p:cNvPr id="12293" name="Text Box 41"/>
          <p:cNvSpPr txBox="1">
            <a:spLocks noChangeArrowheads="1"/>
          </p:cNvSpPr>
          <p:nvPr/>
        </p:nvSpPr>
        <p:spPr bwMode="auto">
          <a:xfrm>
            <a:off x="3340690" y="3315723"/>
            <a:ext cx="16006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Chicago, IL</a:t>
            </a:r>
          </a:p>
        </p:txBody>
      </p:sp>
      <p:sp>
        <p:nvSpPr>
          <p:cNvPr id="12294" name="Text Box 47"/>
          <p:cNvSpPr txBox="1">
            <a:spLocks noChangeArrowheads="1"/>
          </p:cNvSpPr>
          <p:nvPr/>
        </p:nvSpPr>
        <p:spPr bwMode="auto">
          <a:xfrm>
            <a:off x="4229170" y="5831099"/>
            <a:ext cx="186747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Guadalajara, Mexico</a:t>
            </a:r>
          </a:p>
        </p:txBody>
      </p:sp>
      <p:sp>
        <p:nvSpPr>
          <p:cNvPr id="12295" name="Text Box 49"/>
          <p:cNvSpPr txBox="1">
            <a:spLocks noChangeArrowheads="1"/>
          </p:cNvSpPr>
          <p:nvPr/>
        </p:nvSpPr>
        <p:spPr bwMode="auto">
          <a:xfrm>
            <a:off x="3085817" y="3087053"/>
            <a:ext cx="186747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Northbrook, IL</a:t>
            </a:r>
          </a:p>
        </p:txBody>
      </p:sp>
      <p:sp>
        <p:nvSpPr>
          <p:cNvPr id="12296" name="Text Box 67"/>
          <p:cNvSpPr txBox="1">
            <a:spLocks noChangeArrowheads="1"/>
          </p:cNvSpPr>
          <p:nvPr/>
        </p:nvSpPr>
        <p:spPr bwMode="auto">
          <a:xfrm>
            <a:off x="4405437" y="6562369"/>
            <a:ext cx="186747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35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Bogota, DC </a:t>
            </a:r>
            <a:endParaRPr lang="en-US" sz="1350" dirty="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  <a:p>
            <a:pPr algn="r"/>
            <a:r>
              <a:rPr lang="en-US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Colombia</a:t>
            </a:r>
          </a:p>
        </p:txBody>
      </p:sp>
      <p:sp>
        <p:nvSpPr>
          <p:cNvPr id="12297" name="Text Box 40"/>
          <p:cNvSpPr txBox="1">
            <a:spLocks noChangeArrowheads="1"/>
          </p:cNvSpPr>
          <p:nvPr/>
        </p:nvSpPr>
        <p:spPr bwMode="auto">
          <a:xfrm>
            <a:off x="7472752" y="7846260"/>
            <a:ext cx="186747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São Paulo, Brazil</a:t>
            </a:r>
            <a:endParaRPr lang="en-US" sz="1350" dirty="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298" name="Rectangle 18"/>
          <p:cNvSpPr>
            <a:spLocks noChangeArrowheads="1"/>
          </p:cNvSpPr>
          <p:nvPr/>
        </p:nvSpPr>
        <p:spPr bwMode="auto">
          <a:xfrm>
            <a:off x="7130143" y="4972393"/>
            <a:ext cx="151195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Bridgewater, NJ</a:t>
            </a:r>
          </a:p>
        </p:txBody>
      </p:sp>
      <p:sp>
        <p:nvSpPr>
          <p:cNvPr id="12299" name="Rectangle 19"/>
          <p:cNvSpPr>
            <a:spLocks noChangeArrowheads="1"/>
          </p:cNvSpPr>
          <p:nvPr/>
        </p:nvSpPr>
        <p:spPr bwMode="auto">
          <a:xfrm>
            <a:off x="3663680" y="4899743"/>
            <a:ext cx="131318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Hayward, CA</a:t>
            </a:r>
          </a:p>
        </p:txBody>
      </p:sp>
      <p:sp>
        <p:nvSpPr>
          <p:cNvPr id="12300" name="Rectangle 20"/>
          <p:cNvSpPr>
            <a:spLocks noChangeArrowheads="1"/>
          </p:cNvSpPr>
          <p:nvPr/>
        </p:nvSpPr>
        <p:spPr bwMode="auto">
          <a:xfrm>
            <a:off x="2671352" y="2858381"/>
            <a:ext cx="181011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Elk Grove Village, IL</a:t>
            </a:r>
          </a:p>
        </p:txBody>
      </p:sp>
      <p:sp>
        <p:nvSpPr>
          <p:cNvPr id="12301" name="Rectangle 21"/>
          <p:cNvSpPr>
            <a:spLocks noChangeArrowheads="1"/>
          </p:cNvSpPr>
          <p:nvPr/>
        </p:nvSpPr>
        <p:spPr bwMode="auto">
          <a:xfrm>
            <a:off x="8240433" y="6936340"/>
            <a:ext cx="136928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Manaus, Brazil</a:t>
            </a:r>
          </a:p>
        </p:txBody>
      </p:sp>
      <p:sp>
        <p:nvSpPr>
          <p:cNvPr id="12302" name="Text Box 40"/>
          <p:cNvSpPr txBox="1">
            <a:spLocks noChangeArrowheads="1"/>
          </p:cNvSpPr>
          <p:nvPr/>
        </p:nvSpPr>
        <p:spPr bwMode="auto">
          <a:xfrm>
            <a:off x="9031252" y="3415766"/>
            <a:ext cx="148635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Kristinehamn, Sweden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4457840" y="3544393"/>
            <a:ext cx="1943700" cy="1457775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0092425" y="4155373"/>
            <a:ext cx="507364" cy="0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153814" y="6779129"/>
            <a:ext cx="571676" cy="4764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09077" y="7162629"/>
            <a:ext cx="1036163" cy="0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308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16916" y="1600694"/>
            <a:ext cx="1486359" cy="11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Line 22"/>
          <p:cNvSpPr>
            <a:spLocks noChangeShapeType="1"/>
          </p:cNvSpPr>
          <p:nvPr/>
        </p:nvSpPr>
        <p:spPr bwMode="auto">
          <a:xfrm flipH="1" flipV="1">
            <a:off x="4941384" y="5145087"/>
            <a:ext cx="276154" cy="57168"/>
          </a:xfrm>
          <a:prstGeom prst="line">
            <a:avLst/>
          </a:prstGeom>
          <a:noFill/>
          <a:ln w="6350">
            <a:solidFill>
              <a:srgbClr val="E46C0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4802" dirty="0"/>
          </a:p>
        </p:txBody>
      </p:sp>
      <p:pic>
        <p:nvPicPr>
          <p:cNvPr id="23" name="Picture 5" descr="C:\Users\ConsueloV\Desktop\datec-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634" y="1264257"/>
            <a:ext cx="1943700" cy="12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7581646" y="5325344"/>
            <a:ext cx="171979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Zabreh , </a:t>
            </a:r>
          </a:p>
          <a:p>
            <a:r>
              <a:rPr lang="pt-BR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Czech Republic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11375125" y="3384027"/>
            <a:ext cx="148635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35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Moscow, Russia</a:t>
            </a: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H="1">
            <a:off x="10788429" y="3901691"/>
            <a:ext cx="643864" cy="820354"/>
          </a:xfrm>
          <a:prstGeom prst="line">
            <a:avLst/>
          </a:prstGeom>
          <a:noFill/>
          <a:ln w="6350">
            <a:solidFill>
              <a:srgbClr val="E46C0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4802" dirty="0"/>
          </a:p>
        </p:txBody>
      </p:sp>
      <p:sp>
        <p:nvSpPr>
          <p:cNvPr id="3" name="Oval 2"/>
          <p:cNvSpPr/>
          <p:nvPr/>
        </p:nvSpPr>
        <p:spPr>
          <a:xfrm>
            <a:off x="10754130" y="4687746"/>
            <a:ext cx="68600" cy="68600"/>
          </a:xfrm>
          <a:prstGeom prst="ellipse">
            <a:avLst/>
          </a:prstGeom>
          <a:solidFill>
            <a:srgbClr val="D57F29"/>
          </a:solidFill>
          <a:ln>
            <a:solidFill>
              <a:srgbClr val="D57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2"/>
          </a:p>
        </p:txBody>
      </p:sp>
      <p:sp>
        <p:nvSpPr>
          <p:cNvPr id="29" name="Oval 28"/>
          <p:cNvSpPr/>
          <p:nvPr/>
        </p:nvSpPr>
        <p:spPr>
          <a:xfrm>
            <a:off x="10404758" y="5002170"/>
            <a:ext cx="68600" cy="68600"/>
          </a:xfrm>
          <a:prstGeom prst="ellipse">
            <a:avLst/>
          </a:prstGeom>
          <a:solidFill>
            <a:srgbClr val="D57F29"/>
          </a:solidFill>
          <a:ln>
            <a:solidFill>
              <a:srgbClr val="D57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2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H="1">
            <a:off x="9145585" y="5036468"/>
            <a:ext cx="1259168" cy="565960"/>
          </a:xfrm>
          <a:prstGeom prst="line">
            <a:avLst/>
          </a:prstGeom>
          <a:noFill/>
          <a:ln w="6350">
            <a:solidFill>
              <a:srgbClr val="E46C0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4802" dirty="0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5539316" y="5945434"/>
            <a:ext cx="189204" cy="62794"/>
          </a:xfrm>
          <a:prstGeom prst="line">
            <a:avLst/>
          </a:prstGeom>
          <a:noFill/>
          <a:ln w="6350">
            <a:solidFill>
              <a:srgbClr val="E46C0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4802" dirty="0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H="1">
            <a:off x="7080032" y="5201582"/>
            <a:ext cx="189204" cy="674"/>
          </a:xfrm>
          <a:prstGeom prst="line">
            <a:avLst/>
          </a:prstGeom>
          <a:noFill/>
          <a:ln w="6350">
            <a:solidFill>
              <a:srgbClr val="E46C0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4802" dirty="0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H="1" flipV="1">
            <a:off x="7378153" y="7889134"/>
            <a:ext cx="189201" cy="79124"/>
          </a:xfrm>
          <a:prstGeom prst="line">
            <a:avLst/>
          </a:prstGeom>
          <a:noFill/>
          <a:ln w="6350">
            <a:solidFill>
              <a:srgbClr val="E46C0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4802" dirty="0"/>
          </a:p>
        </p:txBody>
      </p:sp>
    </p:spTree>
    <p:extLst>
      <p:ext uri="{BB962C8B-B14F-4D97-AF65-F5344CB8AC3E}">
        <p14:creationId xmlns:p14="http://schemas.microsoft.com/office/powerpoint/2010/main" val="30847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3" descr="SA map.png"/>
          <p:cNvPicPr>
            <a:picLocks noChangeAspect="1"/>
          </p:cNvPicPr>
          <p:nvPr/>
        </p:nvPicPr>
        <p:blipFill>
          <a:blip r:embed="rId3" cstate="print"/>
          <a:srcRect t="12222" r="39999"/>
          <a:stretch>
            <a:fillRect/>
          </a:stretch>
        </p:blipFill>
        <p:spPr bwMode="auto">
          <a:xfrm>
            <a:off x="2285470" y="1257688"/>
            <a:ext cx="8232140" cy="90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4457841" y="1257688"/>
            <a:ext cx="4573411" cy="101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001" b="1" dirty="0">
                <a:solidFill>
                  <a:srgbClr val="D57F29"/>
                </a:solidFill>
                <a:latin typeface="Century Gothic" pitchFamily="34" charset="0"/>
                <a:cs typeface="Times New Roman" pitchFamily="18" charset="0"/>
              </a:rPr>
              <a:t>Mexico</a:t>
            </a:r>
          </a:p>
          <a:p>
            <a:pPr eaLnBrk="0" hangingPunct="0"/>
            <a:r>
              <a:rPr lang="en-US" sz="3001" dirty="0">
                <a:solidFill>
                  <a:srgbClr val="36429C"/>
                </a:solidFill>
                <a:latin typeface="Century Gothic" pitchFamily="34" charset="0"/>
                <a:cs typeface="Times New Roman" pitchFamily="18" charset="0"/>
              </a:rPr>
              <a:t>First started in 2006</a:t>
            </a:r>
            <a:endParaRPr lang="en-US" sz="3001" dirty="0">
              <a:solidFill>
                <a:srgbClr val="36429C"/>
              </a:solidFill>
              <a:latin typeface="Century Gothic" pitchFamily="34" charset="0"/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 rot="-1848332">
            <a:off x="5777460" y="6163260"/>
            <a:ext cx="1372023" cy="3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1" dirty="0">
                <a:solidFill>
                  <a:srgbClr val="36429C"/>
                </a:solidFill>
                <a:latin typeface="Century Gothic" pitchFamily="34" charset="0"/>
              </a:rPr>
              <a:t>Chile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 rot="-1593053">
            <a:off x="7463906" y="4352951"/>
            <a:ext cx="1372023" cy="3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1" dirty="0">
                <a:solidFill>
                  <a:srgbClr val="36429C"/>
                </a:solidFill>
                <a:latin typeface="Century Gothic" pitchFamily="34" charset="0"/>
              </a:rPr>
              <a:t>Brazil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 rot="-1133400">
            <a:off x="5634541" y="4503017"/>
            <a:ext cx="1372023" cy="3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1" dirty="0">
                <a:solidFill>
                  <a:srgbClr val="36429C"/>
                </a:solidFill>
                <a:latin typeface="Century Gothic" pitchFamily="34" charset="0"/>
              </a:rPr>
              <a:t>Peru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 rot="-427791">
            <a:off x="5358231" y="3640739"/>
            <a:ext cx="1676917" cy="3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1" dirty="0">
                <a:solidFill>
                  <a:srgbClr val="36429C"/>
                </a:solidFill>
                <a:latin typeface="Century Gothic" pitchFamily="34" charset="0"/>
              </a:rPr>
              <a:t>Ecuador</a:t>
            </a:r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6058535" y="2996537"/>
            <a:ext cx="1676917" cy="3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1" dirty="0">
                <a:solidFill>
                  <a:srgbClr val="36429C"/>
                </a:solidFill>
                <a:latin typeface="Century Gothic" pitchFamily="34" charset="0"/>
              </a:rPr>
              <a:t>Colombia</a:t>
            </a:r>
          </a:p>
        </p:txBody>
      </p:sp>
      <p:sp>
        <p:nvSpPr>
          <p:cNvPr id="21514" name="TextBox 5"/>
          <p:cNvSpPr txBox="1">
            <a:spLocks noChangeArrowheads="1"/>
          </p:cNvSpPr>
          <p:nvPr/>
        </p:nvSpPr>
        <p:spPr bwMode="auto">
          <a:xfrm>
            <a:off x="2514141" y="223906"/>
            <a:ext cx="11354390" cy="83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2" b="1" dirty="0">
                <a:solidFill>
                  <a:srgbClr val="D57F29"/>
                </a:solidFill>
                <a:latin typeface="Century Gothic" pitchFamily="34" charset="0"/>
              </a:rPr>
              <a:t>Take back programs </a:t>
            </a:r>
            <a:r>
              <a:rPr lang="en-US" sz="4802" dirty="0">
                <a:solidFill>
                  <a:srgbClr val="36429C"/>
                </a:solidFill>
                <a:latin typeface="Century Gothic" pitchFamily="34" charset="0"/>
              </a:rPr>
              <a:t>in</a:t>
            </a:r>
            <a:r>
              <a:rPr lang="en-US" sz="4802" b="1" dirty="0">
                <a:solidFill>
                  <a:srgbClr val="36429C"/>
                </a:solidFill>
                <a:latin typeface="Century Gothic" pitchFamily="34" charset="0"/>
              </a:rPr>
              <a:t> </a:t>
            </a:r>
            <a:r>
              <a:rPr lang="en-US" sz="4802" dirty="0">
                <a:solidFill>
                  <a:srgbClr val="36429C"/>
                </a:solidFill>
                <a:latin typeface="Century Gothic" pitchFamily="34" charset="0"/>
              </a:rPr>
              <a:t>Latin America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609" y="2038978"/>
            <a:ext cx="3066939" cy="30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1251" y="5217096"/>
            <a:ext cx="7387143" cy="378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1" dirty="0" smtClean="0">
                <a:solidFill>
                  <a:srgbClr val="36429C"/>
                </a:solidFill>
              </a:rPr>
              <a:t>Working with operators and brands we developed </a:t>
            </a:r>
            <a:r>
              <a:rPr lang="en-US" sz="3001" dirty="0" err="1" smtClean="0">
                <a:solidFill>
                  <a:srgbClr val="36429C"/>
                </a:solidFill>
              </a:rPr>
              <a:t>takeback</a:t>
            </a:r>
            <a:r>
              <a:rPr lang="en-US" sz="3001" dirty="0" smtClean="0">
                <a:solidFill>
                  <a:srgbClr val="36429C"/>
                </a:solidFill>
              </a:rPr>
              <a:t> programs which are free to consumers.</a:t>
            </a:r>
          </a:p>
          <a:p>
            <a:endParaRPr lang="en-US" sz="3001" dirty="0" smtClean="0">
              <a:solidFill>
                <a:srgbClr val="36429C"/>
              </a:solidFill>
            </a:endParaRPr>
          </a:p>
          <a:p>
            <a:r>
              <a:rPr lang="en-US" sz="3001" dirty="0" smtClean="0">
                <a:solidFill>
                  <a:srgbClr val="36429C"/>
                </a:solidFill>
              </a:rPr>
              <a:t>Since starting our first program in Mexico in 2006 we collected over 1 million cell phones, over 10 tons of accessories and over 5 tons of batteries</a:t>
            </a:r>
            <a:endParaRPr lang="en-US" sz="3001" dirty="0">
              <a:solidFill>
                <a:srgbClr val="3642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TextBox 5"/>
          <p:cNvSpPr txBox="1">
            <a:spLocks noChangeArrowheads="1"/>
          </p:cNvSpPr>
          <p:nvPr/>
        </p:nvSpPr>
        <p:spPr bwMode="auto">
          <a:xfrm>
            <a:off x="2514141" y="223906"/>
            <a:ext cx="11354390" cy="83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2" b="1" dirty="0">
                <a:solidFill>
                  <a:srgbClr val="D57F29"/>
                </a:solidFill>
                <a:latin typeface="Century Gothic" pitchFamily="34" charset="0"/>
              </a:rPr>
              <a:t>Take back programs </a:t>
            </a:r>
            <a:r>
              <a:rPr lang="en-US" sz="4802" dirty="0">
                <a:solidFill>
                  <a:srgbClr val="36429C"/>
                </a:solidFill>
                <a:latin typeface="Century Gothic" pitchFamily="34" charset="0"/>
              </a:rPr>
              <a:t>in</a:t>
            </a:r>
            <a:r>
              <a:rPr lang="en-US" sz="4802" b="1" dirty="0">
                <a:solidFill>
                  <a:srgbClr val="36429C"/>
                </a:solidFill>
                <a:latin typeface="Century Gothic" pitchFamily="34" charset="0"/>
              </a:rPr>
              <a:t> </a:t>
            </a:r>
            <a:r>
              <a:rPr lang="en-US" sz="4802" dirty="0">
                <a:solidFill>
                  <a:srgbClr val="36429C"/>
                </a:solidFill>
                <a:latin typeface="Century Gothic" pitchFamily="34" charset="0"/>
              </a:rPr>
              <a:t>Latin America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5" y="1400671"/>
            <a:ext cx="2880320" cy="50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75" y="6657255"/>
            <a:ext cx="3812786" cy="331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ConsueloV\Desktop\ecomoto mexi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841" y="6577273"/>
            <a:ext cx="1924643" cy="32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9 Imagen" descr="Jornadas de recoleccion 02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75" y="2146046"/>
            <a:ext cx="4766684" cy="433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Imagen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20" y="6793485"/>
            <a:ext cx="5103539" cy="31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2779" y="1237288"/>
            <a:ext cx="1089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Brazil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5147" y="5983280"/>
            <a:ext cx="1089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Brazil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3298" y="5697126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Mexico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7435" y="1529675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Colombia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514141" y="223906"/>
            <a:ext cx="8345554" cy="83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2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Challenges</a:t>
            </a:r>
            <a:r>
              <a:rPr lang="en-US" sz="4802" dirty="0" smtClean="0">
                <a:solidFill>
                  <a:srgbClr val="00008B"/>
                </a:solidFill>
                <a:latin typeface="Century Gothic" pitchFamily="34" charset="0"/>
              </a:rPr>
              <a:t> – Latin America</a:t>
            </a:r>
            <a:endParaRPr lang="en-US" sz="4802" dirty="0">
              <a:solidFill>
                <a:srgbClr val="00008B"/>
              </a:solidFill>
              <a:latin typeface="Century Gothic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051" y="5802768"/>
            <a:ext cx="4810759" cy="4459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148" y="1715030"/>
            <a:ext cx="9718499" cy="563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1" dirty="0" smtClean="0">
                <a:solidFill>
                  <a:srgbClr val="36429C"/>
                </a:solidFill>
                <a:latin typeface="Century Gothic" pitchFamily="34" charset="0"/>
              </a:rPr>
              <a:t>Educating </a:t>
            </a:r>
            <a:r>
              <a:rPr lang="en-US" sz="2400" dirty="0" smtClean="0">
                <a:solidFill>
                  <a:srgbClr val="00008B"/>
                </a:solidFill>
                <a:latin typeface="Century Gothic" pitchFamily="34" charset="0"/>
              </a:rPr>
              <a:t>consumers</a:t>
            </a:r>
            <a:r>
              <a:rPr lang="en-US" sz="2401" dirty="0" smtClean="0">
                <a:solidFill>
                  <a:srgbClr val="36429C"/>
                </a:solidFill>
                <a:latin typeface="Century Gothic" pitchFamily="34" charset="0"/>
              </a:rPr>
              <a:t> that electronic recycling is good for the environment and therefore benefits everyone in society.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1" dirty="0" smtClean="0">
              <a:solidFill>
                <a:srgbClr val="36429C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1" dirty="0" smtClean="0">
                <a:solidFill>
                  <a:srgbClr val="36429C"/>
                </a:solidFill>
                <a:latin typeface="Century Gothic" pitchFamily="34" charset="0"/>
              </a:rPr>
              <a:t>Logistics –  offering collection points outside of major metropolitan centers is quite challenging and expensive.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1" dirty="0" smtClean="0">
              <a:solidFill>
                <a:srgbClr val="36429C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1" dirty="0" smtClean="0">
                <a:solidFill>
                  <a:srgbClr val="36429C"/>
                </a:solidFill>
                <a:latin typeface="Century Gothic" pitchFamily="34" charset="0"/>
              </a:rPr>
              <a:t>Lack of legitimate in-country recycling/refining facilities requires all materials to be exported increasing costs and complexities.</a:t>
            </a:r>
          </a:p>
          <a:p>
            <a:r>
              <a:rPr lang="en-US" sz="2401" dirty="0">
                <a:solidFill>
                  <a:srgbClr val="36429C"/>
                </a:solidFill>
                <a:latin typeface="Century Gothic" pitchFamily="34" charset="0"/>
              </a:rPr>
              <a:t> </a:t>
            </a:r>
            <a:r>
              <a:rPr lang="en-US" sz="2401" dirty="0" smtClean="0">
                <a:solidFill>
                  <a:srgbClr val="36429C"/>
                </a:solidFill>
                <a:latin typeface="Century Gothic" pitchFamily="34" charset="0"/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1" dirty="0" smtClean="0">
                <a:solidFill>
                  <a:srgbClr val="36429C"/>
                </a:solidFill>
                <a:latin typeface="Century Gothic" pitchFamily="34" charset="0"/>
              </a:rPr>
              <a:t>Compliance with import-export regulations especially </a:t>
            </a:r>
            <a:r>
              <a:rPr lang="en-US" sz="2401" dirty="0">
                <a:solidFill>
                  <a:srgbClr val="36429C"/>
                </a:solidFill>
                <a:latin typeface="Century Gothic" pitchFamily="34" charset="0"/>
              </a:rPr>
              <a:t>when the exporter of records is not the original importer of </a:t>
            </a:r>
            <a:r>
              <a:rPr lang="en-US" sz="2401" dirty="0" smtClean="0">
                <a:solidFill>
                  <a:srgbClr val="36429C"/>
                </a:solidFill>
                <a:latin typeface="Century Gothic" pitchFamily="34" charset="0"/>
              </a:rPr>
              <a:t>records.</a:t>
            </a:r>
          </a:p>
          <a:p>
            <a:endParaRPr lang="en-US" sz="2401" dirty="0" smtClean="0">
              <a:solidFill>
                <a:srgbClr val="36429C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1" dirty="0" smtClean="0">
                <a:solidFill>
                  <a:srgbClr val="36429C"/>
                </a:solidFill>
                <a:latin typeface="Century Gothic" pitchFamily="34" charset="0"/>
              </a:rPr>
              <a:t>Remaining competitive in spite of high logistics and handling costs  </a:t>
            </a:r>
          </a:p>
        </p:txBody>
      </p:sp>
    </p:spTree>
    <p:extLst>
      <p:ext uri="{BB962C8B-B14F-4D97-AF65-F5344CB8AC3E}">
        <p14:creationId xmlns:p14="http://schemas.microsoft.com/office/powerpoint/2010/main" val="41508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2" descr="recycle tabs.png"/>
          <p:cNvPicPr>
            <a:picLocks noChangeAspect="1"/>
          </p:cNvPicPr>
          <p:nvPr/>
        </p:nvPicPr>
        <p:blipFill>
          <a:blip r:embed="rId2" cstate="print"/>
          <a:srcRect t="10001"/>
          <a:stretch>
            <a:fillRect/>
          </a:stretch>
        </p:blipFill>
        <p:spPr bwMode="auto">
          <a:xfrm>
            <a:off x="2273555" y="320551"/>
            <a:ext cx="13720233" cy="92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952001" y="7500621"/>
            <a:ext cx="434474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36429C"/>
                </a:solidFill>
                <a:latin typeface="Century Gothic" pitchFamily="34" charset="0"/>
              </a:rPr>
              <a:t>Recovered value being used to support environmental </a:t>
            </a:r>
            <a:r>
              <a:rPr lang="en-US" sz="2800" dirty="0" smtClean="0">
                <a:solidFill>
                  <a:srgbClr val="36429C"/>
                </a:solidFill>
                <a:latin typeface="Century Gothic" pitchFamily="34" charset="0"/>
              </a:rPr>
              <a:t>programs and charities</a:t>
            </a:r>
            <a:endParaRPr lang="en-US" sz="2800" dirty="0">
              <a:solidFill>
                <a:srgbClr val="36429C"/>
              </a:solidFill>
              <a:latin typeface="Century Gothic" pitchFamily="34" charset="0"/>
            </a:endParaRP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6510776" y="6488526"/>
            <a:ext cx="5293436" cy="203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6429C"/>
                </a:solidFill>
                <a:latin typeface="Century Gothic" pitchFamily="34" charset="0"/>
              </a:rPr>
              <a:t>Decrease volume </a:t>
            </a:r>
          </a:p>
          <a:p>
            <a:pPr algn="ctr"/>
            <a:r>
              <a:rPr lang="en-US" dirty="0">
                <a:solidFill>
                  <a:srgbClr val="36429C"/>
                </a:solidFill>
                <a:latin typeface="Century Gothic" pitchFamily="34" charset="0"/>
              </a:rPr>
              <a:t>of materials</a:t>
            </a:r>
          </a:p>
          <a:p>
            <a:pPr algn="ctr"/>
            <a:r>
              <a:rPr lang="en-US" dirty="0">
                <a:solidFill>
                  <a:srgbClr val="36429C"/>
                </a:solidFill>
                <a:latin typeface="Century Gothic" pitchFamily="34" charset="0"/>
              </a:rPr>
              <a:t>being dumped in landfills </a:t>
            </a:r>
          </a:p>
          <a:p>
            <a:pPr algn="ctr"/>
            <a:endParaRPr lang="en-US" sz="3001" dirty="0">
              <a:solidFill>
                <a:srgbClr val="36429C"/>
              </a:solidFill>
              <a:latin typeface="Century Gothic" pitchFamily="34" charset="0"/>
            </a:endParaRP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11839955" y="7989178"/>
            <a:ext cx="43011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6429C"/>
                </a:solidFill>
                <a:latin typeface="Century Gothic" pitchFamily="34" charset="0"/>
              </a:rPr>
              <a:t>Decrease the use of </a:t>
            </a:r>
          </a:p>
          <a:p>
            <a:pPr algn="ctr"/>
            <a:r>
              <a:rPr lang="en-US" dirty="0">
                <a:solidFill>
                  <a:srgbClr val="36429C"/>
                </a:solidFill>
                <a:latin typeface="Century Gothic" pitchFamily="34" charset="0"/>
              </a:rPr>
              <a:t>natural resources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514141" y="223906"/>
            <a:ext cx="5622052" cy="83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2" b="1" dirty="0">
                <a:solidFill>
                  <a:srgbClr val="D57F29"/>
                </a:solidFill>
                <a:latin typeface="Century Gothic" pitchFamily="34" charset="0"/>
              </a:rPr>
              <a:t>Recycling </a:t>
            </a:r>
            <a:r>
              <a:rPr lang="en-US" sz="4802" dirty="0">
                <a:solidFill>
                  <a:srgbClr val="002060"/>
                </a:solidFill>
                <a:latin typeface="Century Gothic" pitchFamily="34" charset="0"/>
              </a:rPr>
              <a:t>Benefits</a:t>
            </a:r>
            <a:endParaRPr lang="en-US" sz="4802" dirty="0">
              <a:solidFill>
                <a:srgbClr val="D57F2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77135" y="3266738"/>
            <a:ext cx="813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Thank</a:t>
            </a:r>
            <a:r>
              <a:rPr lang="es-ES" sz="8800" i="1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you</a:t>
            </a:r>
            <a:endParaRPr lang="es-ES" sz="88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3379" y="5361111"/>
            <a:ext cx="5524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Igor Boguslavsky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President and Founder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Belmont Trading Company</a:t>
            </a:r>
            <a:endParaRPr lang="es-MX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95A78B-AC6C-42A1-ADDA-A71CB1C27272}"/>
</file>

<file path=customXml/itemProps2.xml><?xml version="1.0" encoding="utf-8"?>
<ds:datastoreItem xmlns:ds="http://schemas.openxmlformats.org/officeDocument/2006/customXml" ds:itemID="{6139E376-E50F-4D69-9B3E-A44ED080120A}"/>
</file>

<file path=customXml/itemProps3.xml><?xml version="1.0" encoding="utf-8"?>
<ds:datastoreItem xmlns:ds="http://schemas.openxmlformats.org/officeDocument/2006/customXml" ds:itemID="{BF53B304-D59B-4BEE-8AFF-ACC26186F01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252</Words>
  <Application>Microsoft Office PowerPoint</Application>
  <PresentationFormat>Custom</PresentationFormat>
  <Paragraphs>59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Consuelo Velarde</cp:lastModifiedBy>
  <cp:revision>42</cp:revision>
  <dcterms:created xsi:type="dcterms:W3CDTF">2013-08-21T15:33:30Z</dcterms:created>
  <dcterms:modified xsi:type="dcterms:W3CDTF">2013-09-09T19:56:02Z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