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0" r:id="rId7"/>
  </p:sldIdLst>
  <p:sldSz cx="18291175" cy="10290175"/>
  <p:notesSz cx="6858000" cy="9144000"/>
  <p:custDataLst>
    <p:tags r:id="rId8"/>
  </p:custDataLst>
  <p:defaultTextStyle>
    <a:defPPr>
      <a:defRPr lang="es-ES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516" y="-78"/>
      </p:cViewPr>
      <p:guideLst>
        <p:guide orient="horz" pos="2288"/>
        <p:guide orient="horz" pos="2969"/>
        <p:guide pos="5761"/>
        <p:guide pos="5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4746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67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528555" y="619317"/>
            <a:ext cx="8231029" cy="131723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29119" y="619317"/>
            <a:ext cx="24394584" cy="131723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690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69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328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29117" y="3601562"/>
            <a:ext cx="16312808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446779" y="3601562"/>
            <a:ext cx="16312806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8902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6295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441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4136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48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2965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  <a:prstGeom prst="rect">
            <a:avLst/>
          </a:prstGeom>
        </p:spPr>
        <p:txBody>
          <a:bodyPr vert="horz" lIns="163321" tIns="81660" rIns="163321" bIns="8166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401042"/>
            <a:ext cx="16462058" cy="6791040"/>
          </a:xfrm>
          <a:prstGeom prst="rect">
            <a:avLst/>
          </a:prstGeom>
        </p:spPr>
        <p:txBody>
          <a:bodyPr vert="horz" lIns="163321" tIns="81660" rIns="163321" bIns="8166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49485" y="9537468"/>
            <a:ext cx="5792205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8733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21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54" indent="-612454" algn="l" defTabSz="163321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983" indent="-510378" algn="l" defTabSz="1633210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51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117" indent="-408302" algn="l" defTabSz="163321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4722" indent="-408302" algn="l" defTabSz="163321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10147117" y="1832719"/>
            <a:ext cx="8144058" cy="8138144"/>
            <a:chOff x="10884627" y="1035408"/>
            <a:chExt cx="7353134" cy="7347794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2899" t="2781" r="23249" b="1553"/>
            <a:stretch/>
          </p:blipFill>
          <p:spPr>
            <a:xfrm>
              <a:off x="10884627" y="1035408"/>
              <a:ext cx="7353134" cy="7347794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2997" r="22254" b="10594"/>
            <a:stretch/>
          </p:blipFill>
          <p:spPr>
            <a:xfrm>
              <a:off x="10911034" y="1356330"/>
              <a:ext cx="7300320" cy="6705950"/>
            </a:xfrm>
            <a:prstGeom prst="rect">
              <a:avLst/>
            </a:prstGeom>
          </p:spPr>
        </p:pic>
      </p:grpSp>
      <p:sp>
        <p:nvSpPr>
          <p:cNvPr id="10" name="9 CuadroTexto"/>
          <p:cNvSpPr txBox="1"/>
          <p:nvPr/>
        </p:nvSpPr>
        <p:spPr>
          <a:xfrm>
            <a:off x="792659" y="8673479"/>
            <a:ext cx="8136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7613"/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Michael </a:t>
            </a:r>
            <a:r>
              <a:rPr lang="es-ES" sz="4400" dirty="0" err="1" smtClean="0">
                <a:solidFill>
                  <a:schemeClr val="bg1"/>
                </a:solidFill>
                <a:latin typeface="Telefonica Text" pitchFamily="2" charset="0"/>
              </a:rPr>
              <a:t>Costin</a:t>
            </a:r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, ICPC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47321" y="6684914"/>
            <a:ext cx="81369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0" indent="-3240000"/>
            <a:r>
              <a:rPr lang="es-ES" sz="6600" i="1" dirty="0" err="1" smtClean="0">
                <a:solidFill>
                  <a:schemeClr val="bg1"/>
                </a:solidFill>
                <a:latin typeface="Telefonica Text" pitchFamily="2" charset="0"/>
              </a:rPr>
              <a:t>Session</a:t>
            </a:r>
            <a:r>
              <a:rPr lang="es-ES" sz="6600" i="1" dirty="0" smtClean="0">
                <a:solidFill>
                  <a:schemeClr val="bg1"/>
                </a:solidFill>
                <a:latin typeface="Telefonica Text" pitchFamily="2" charset="0"/>
              </a:rPr>
              <a:t> 8: Business </a:t>
            </a:r>
            <a:r>
              <a:rPr lang="es-ES" sz="6600" i="1" dirty="0" smtClean="0">
                <a:solidFill>
                  <a:schemeClr val="bg1"/>
                </a:solidFill>
                <a:latin typeface="Telefonica Text" pitchFamily="2" charset="0"/>
              </a:rPr>
              <a:t>Plan </a:t>
            </a:r>
            <a:r>
              <a:rPr lang="es-ES" sz="6600" i="1" dirty="0" err="1" smtClean="0">
                <a:solidFill>
                  <a:schemeClr val="bg1"/>
                </a:solidFill>
                <a:latin typeface="Telefonica Text" pitchFamily="2" charset="0"/>
              </a:rPr>
              <a:t>Funding</a:t>
            </a:r>
            <a:r>
              <a:rPr lang="es-ES" sz="6600" i="1" dirty="0" smtClean="0">
                <a:solidFill>
                  <a:schemeClr val="bg1"/>
                </a:solidFill>
                <a:latin typeface="Telefonica Text" pitchFamily="2" charset="0"/>
              </a:rPr>
              <a:t>??????</a:t>
            </a:r>
            <a:endParaRPr lang="es-ES" sz="66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575865" y="618847"/>
            <a:ext cx="9793088" cy="4094441"/>
            <a:chOff x="8285993" y="1622117"/>
            <a:chExt cx="10602200" cy="4432727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20260" b="19357"/>
            <a:stretch/>
          </p:blipFill>
          <p:spPr>
            <a:xfrm>
              <a:off x="8526684" y="1789144"/>
              <a:ext cx="3224612" cy="1095250"/>
            </a:xfrm>
            <a:prstGeom prst="rect">
              <a:avLst/>
            </a:prstGeom>
          </p:spPr>
        </p:pic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37443" y="1622117"/>
              <a:ext cx="2006026" cy="1185379"/>
            </a:xfrm>
            <a:prstGeom prst="rect">
              <a:avLst/>
            </a:prstGeom>
          </p:spPr>
        </p:pic>
        <p:pic>
          <p:nvPicPr>
            <p:cNvPr id="18" name="17 Imagen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5389" b="35610"/>
            <a:stretch/>
          </p:blipFill>
          <p:spPr>
            <a:xfrm>
              <a:off x="8285993" y="3132594"/>
              <a:ext cx="10602200" cy="2922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5400" dirty="0" smtClean="0"/>
              <a:t>What would </a:t>
            </a:r>
            <a:r>
              <a:rPr lang="en-AU" sz="5400" dirty="0" smtClean="0"/>
              <a:t>secure adequate funding or in-kind </a:t>
            </a:r>
            <a:r>
              <a:rPr lang="en-AU" sz="5400" dirty="0" smtClean="0"/>
              <a:t>support?</a:t>
            </a:r>
            <a:endParaRPr lang="en-AU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59" y="2401041"/>
            <a:ext cx="16462058" cy="6992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No negative impact on the </a:t>
            </a:r>
            <a:r>
              <a:rPr lang="en-AU" u="sng" dirty="0" smtClean="0"/>
              <a:t>cable operator’s </a:t>
            </a:r>
            <a:r>
              <a:rPr lang="en-AU" dirty="0" smtClean="0"/>
              <a:t>build costs, project timeline and operational costs.</a:t>
            </a:r>
          </a:p>
          <a:p>
            <a:r>
              <a:rPr lang="en-AU" dirty="0" smtClean="0"/>
              <a:t>All incremental build costs paid by sensor customer.</a:t>
            </a:r>
          </a:p>
          <a:p>
            <a:r>
              <a:rPr lang="en-AU" dirty="0" smtClean="0"/>
              <a:t>Project timeline same as if no sensors had been applied.</a:t>
            </a:r>
          </a:p>
          <a:p>
            <a:r>
              <a:rPr lang="en-AU" dirty="0" smtClean="0"/>
              <a:t>All incremental operational costs paid by sensor customer.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No negative regulatory impact on the cable operators’ securing of permits in a timely manner.</a:t>
            </a:r>
          </a:p>
          <a:p>
            <a:r>
              <a:rPr lang="en-AU" dirty="0" smtClean="0"/>
              <a:t>No sensors in EEZ or territorial waters.</a:t>
            </a:r>
          </a:p>
          <a:p>
            <a:r>
              <a:rPr lang="en-AU" dirty="0" smtClean="0"/>
              <a:t>No UN NGO or coastal state regulatory impact due to change in status of cable under UNCLOS</a:t>
            </a:r>
            <a:endParaRPr lang="en-A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>
            <a:noAutofit/>
          </a:bodyPr>
          <a:lstStyle/>
          <a:p>
            <a:r>
              <a:rPr lang="en-AU" sz="5400" dirty="0" smtClean="0"/>
              <a:t>What would </a:t>
            </a:r>
            <a:r>
              <a:rPr lang="en-AU" sz="5400" dirty="0" smtClean="0"/>
              <a:t>secure adequate funding or in-kind </a:t>
            </a:r>
            <a:r>
              <a:rPr lang="en-AU" sz="5400" dirty="0" smtClean="0"/>
              <a:t>support?</a:t>
            </a:r>
            <a:endParaRPr lang="en-A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No negative operational (maintenance) impacts.</a:t>
            </a:r>
          </a:p>
          <a:p>
            <a:r>
              <a:rPr lang="en-AU" dirty="0" smtClean="0"/>
              <a:t>No maintenance obligations due to sensor failure(s)</a:t>
            </a:r>
          </a:p>
          <a:p>
            <a:r>
              <a:rPr lang="en-AU" dirty="0" smtClean="0"/>
              <a:t>No operational delays in repairing cables</a:t>
            </a:r>
          </a:p>
          <a:p>
            <a:r>
              <a:rPr lang="en-AU" dirty="0" smtClean="0"/>
              <a:t>No additional permitting for repair operations due to change in status of cable under UNCLOS.</a:t>
            </a:r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>
            <a:noAutofit/>
          </a:bodyPr>
          <a:lstStyle/>
          <a:p>
            <a:r>
              <a:rPr lang="en-AU" sz="5400" dirty="0" smtClean="0"/>
              <a:t>What would </a:t>
            </a:r>
            <a:r>
              <a:rPr lang="en-AU" sz="5400" dirty="0" smtClean="0"/>
              <a:t>secure adequate funding or in-kind </a:t>
            </a:r>
            <a:r>
              <a:rPr lang="en-AU" sz="5400" dirty="0" smtClean="0"/>
              <a:t>support?</a:t>
            </a:r>
            <a:endParaRPr lang="en-A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Positive financial return </a:t>
            </a:r>
            <a:r>
              <a:rPr lang="en-AU" dirty="0" smtClean="0"/>
              <a:t>on facility</a:t>
            </a:r>
            <a:endParaRPr lang="en-AU" dirty="0" smtClean="0"/>
          </a:p>
          <a:p>
            <a:r>
              <a:rPr lang="en-AU" dirty="0" smtClean="0"/>
              <a:t>A </a:t>
            </a:r>
            <a:r>
              <a:rPr lang="en-AU" dirty="0" smtClean="0"/>
              <a:t>net </a:t>
            </a:r>
            <a:r>
              <a:rPr lang="en-AU" dirty="0" smtClean="0"/>
              <a:t>profit</a:t>
            </a:r>
            <a:r>
              <a:rPr lang="en-AU" dirty="0" smtClean="0"/>
              <a:t> </a:t>
            </a:r>
            <a:r>
              <a:rPr lang="en-AU" dirty="0" smtClean="0"/>
              <a:t>to the cable operator from revenues obtained from sensor users, regardless of the actual utility of the sensors.</a:t>
            </a:r>
          </a:p>
          <a:p>
            <a:pPr>
              <a:buNone/>
            </a:pPr>
            <a:r>
              <a:rPr lang="en-AU" dirty="0" smtClean="0"/>
              <a:t>Positive social return</a:t>
            </a:r>
          </a:p>
          <a:p>
            <a:r>
              <a:rPr lang="en-AU" dirty="0" smtClean="0"/>
              <a:t>Positive public relations due to presence of sensors and public reporting of results</a:t>
            </a:r>
            <a:r>
              <a:rPr lang="en-AU" dirty="0" smtClean="0"/>
              <a:t>.</a:t>
            </a:r>
            <a:endParaRPr lang="en-AU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>
            <a:noAutofit/>
          </a:bodyPr>
          <a:lstStyle/>
          <a:p>
            <a:r>
              <a:rPr lang="en-AU" sz="5400" dirty="0" smtClean="0"/>
              <a:t>What would </a:t>
            </a:r>
            <a:r>
              <a:rPr lang="en-AU" sz="5400" dirty="0" smtClean="0"/>
              <a:t>secure adequate funding or in-kind </a:t>
            </a:r>
            <a:r>
              <a:rPr lang="en-AU" sz="5400" dirty="0" smtClean="0"/>
              <a:t>support?</a:t>
            </a:r>
            <a:endParaRPr lang="en-A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pic>
        <p:nvPicPr>
          <p:cNvPr id="12" name="11 Imagen" descr="banda_baja.png"/>
          <p:cNvPicPr>
            <a:picLocks noChangeAspect="1"/>
          </p:cNvPicPr>
          <p:nvPr/>
        </p:nvPicPr>
        <p:blipFill>
          <a:blip r:embed="rId3" cstate="print"/>
          <a:srcRect t="66102"/>
          <a:stretch>
            <a:fillRect/>
          </a:stretch>
        </p:blipFill>
        <p:spPr>
          <a:xfrm>
            <a:off x="2729" y="6801271"/>
            <a:ext cx="18285716" cy="348667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077135" y="3266738"/>
            <a:ext cx="81369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Thank</a:t>
            </a:r>
            <a:r>
              <a:rPr lang="es-ES" sz="8800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you</a:t>
            </a:r>
            <a:endParaRPr lang="es-ES" sz="88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118&quot;&gt;&lt;property id=&quot;20148&quot; value=&quot;5&quot;/&gt;&lt;property id=&quot;20300&quot; value=&quot;Slide 2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C488B902C4D4385B7704CD2E51C82" ma:contentTypeVersion="3" ma:contentTypeDescription="Create a new document." ma:contentTypeScope="" ma:versionID="87879ae58a221fc8f71e5c5e8230f39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BC7A9A-9A50-402A-9DB5-18331B534521}"/>
</file>

<file path=customXml/itemProps2.xml><?xml version="1.0" encoding="utf-8"?>
<ds:datastoreItem xmlns:ds="http://schemas.openxmlformats.org/officeDocument/2006/customXml" ds:itemID="{69193076-3249-4447-81E4-AE30AEF42C87}"/>
</file>

<file path=customXml/itemProps3.xml><?xml version="1.0" encoding="utf-8"?>
<ds:datastoreItem xmlns:ds="http://schemas.openxmlformats.org/officeDocument/2006/customXml" ds:itemID="{8D58D9D9-CE1D-4238-B58F-920A1A8942B7}"/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219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Slide 1</vt:lpstr>
      <vt:lpstr>What would secure adequate funding or in-kind support?</vt:lpstr>
      <vt:lpstr>What would secure adequate funding or in-kind support?</vt:lpstr>
      <vt:lpstr>What would secure adequate funding or in-kind support?</vt:lpstr>
      <vt:lpstr>What would secure adequate funding or in-kind support?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cdelcaz</dc:creator>
  <cp:lastModifiedBy>c012760</cp:lastModifiedBy>
  <cp:revision>27</cp:revision>
  <dcterms:created xsi:type="dcterms:W3CDTF">2013-08-21T15:33:30Z</dcterms:created>
  <dcterms:modified xsi:type="dcterms:W3CDTF">2013-09-18T19:21:01Z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0x010100162C488B902C4D4385B7704CD2E51C82</vt:lpwstr>
  </property>
</Properties>
</file>