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</p:sldIdLst>
  <p:sldSz cx="18291175" cy="10290175"/>
  <p:notesSz cx="6858000" cy="9144000"/>
  <p:custDataLst>
    <p:tags r:id="rId6"/>
  </p:custDataLst>
  <p:defaultTextStyle>
    <a:defPPr>
      <a:defRPr lang="es-ES"/>
    </a:defPPr>
    <a:lvl1pPr marL="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60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21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81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642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3025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9630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6234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2839" algn="l" defTabSz="163321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516" y="-78"/>
      </p:cViewPr>
      <p:guideLst>
        <p:guide orient="horz" pos="2288"/>
        <p:guide orient="horz" pos="2969"/>
        <p:guide pos="5761"/>
        <p:guide pos="5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4746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670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528555" y="619317"/>
            <a:ext cx="8231029" cy="131723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29119" y="619317"/>
            <a:ext cx="24394584" cy="131723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690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696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4877" y="6612391"/>
            <a:ext cx="15547499" cy="204374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4877" y="4361416"/>
            <a:ext cx="15547499" cy="2250975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3284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29117" y="3601562"/>
            <a:ext cx="16312808" cy="1019013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446779" y="3601562"/>
            <a:ext cx="16312806" cy="1019013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8902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559" y="2303380"/>
            <a:ext cx="8081779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4559" y="3263320"/>
            <a:ext cx="8081779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91664" y="2303380"/>
            <a:ext cx="8084953" cy="959939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91664" y="3263320"/>
            <a:ext cx="8084953" cy="5928761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6295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441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4136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560" y="409701"/>
            <a:ext cx="6017671" cy="1743613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51341" y="409702"/>
            <a:ext cx="10225275" cy="8782379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560" y="2153315"/>
            <a:ext cx="6017671" cy="70387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482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6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</p:spPr>
        <p:txBody>
          <a:bodyPr/>
          <a:lstStyle>
            <a:lvl1pPr marL="0" indent="0">
              <a:buNone/>
              <a:defRPr sz="5700"/>
            </a:lvl1pPr>
            <a:lvl2pPr marL="816605" indent="0">
              <a:buNone/>
              <a:defRPr sz="5000"/>
            </a:lvl2pPr>
            <a:lvl3pPr marL="1633210" indent="0">
              <a:buNone/>
              <a:defRPr sz="4300"/>
            </a:lvl3pPr>
            <a:lvl4pPr marL="2449815" indent="0">
              <a:buNone/>
              <a:defRPr sz="3600"/>
            </a:lvl4pPr>
            <a:lvl5pPr marL="3266420" indent="0">
              <a:buNone/>
              <a:defRPr sz="3600"/>
            </a:lvl5pPr>
            <a:lvl6pPr marL="4083025" indent="0">
              <a:buNone/>
              <a:defRPr sz="3600"/>
            </a:lvl6pPr>
            <a:lvl7pPr marL="4899630" indent="0">
              <a:buNone/>
              <a:defRPr sz="3600"/>
            </a:lvl7pPr>
            <a:lvl8pPr marL="5716234" indent="0">
              <a:buNone/>
              <a:defRPr sz="3600"/>
            </a:lvl8pPr>
            <a:lvl9pPr marL="6532839" indent="0">
              <a:buNone/>
              <a:defRPr sz="36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6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2965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  <a:prstGeom prst="rect">
            <a:avLst/>
          </a:prstGeom>
        </p:spPr>
        <p:txBody>
          <a:bodyPr vert="horz" lIns="163321" tIns="81660" rIns="163321" bIns="8166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559" y="2401042"/>
            <a:ext cx="16462058" cy="6791040"/>
          </a:xfrm>
          <a:prstGeom prst="rect">
            <a:avLst/>
          </a:prstGeom>
        </p:spPr>
        <p:txBody>
          <a:bodyPr vert="horz" lIns="163321" tIns="81660" rIns="163321" bIns="8166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14559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B98A-F1DC-46C4-9FF0-1BF63371BA7C}" type="datetimeFigureOut">
              <a:rPr lang="es-ES" smtClean="0"/>
              <a:pPr/>
              <a:t>18/09/2013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49485" y="9537468"/>
            <a:ext cx="5792205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108675" y="9537468"/>
            <a:ext cx="4267941" cy="547857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C4B2E-7876-44C2-A2ED-D83237E82549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8733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3210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454" indent="-612454" algn="l" defTabSz="1633210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983" indent="-510378" algn="l" defTabSz="1633210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51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8117" indent="-408302" algn="l" defTabSz="163321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4722" indent="-408302" algn="l" defTabSz="163321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159"/>
          <a:stretch/>
        </p:blipFill>
        <p:spPr>
          <a:xfrm>
            <a:off x="-1" y="-1"/>
            <a:ext cx="18291175" cy="10290175"/>
          </a:xfrm>
          <a:prstGeom prst="rect">
            <a:avLst/>
          </a:prstGeom>
        </p:spPr>
      </p:pic>
      <p:grpSp>
        <p:nvGrpSpPr>
          <p:cNvPr id="12" name="11 Grupo"/>
          <p:cNvGrpSpPr/>
          <p:nvPr/>
        </p:nvGrpSpPr>
        <p:grpSpPr>
          <a:xfrm>
            <a:off x="10147117" y="1832719"/>
            <a:ext cx="8144058" cy="8138144"/>
            <a:chOff x="10884627" y="1035408"/>
            <a:chExt cx="7353134" cy="7347794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2899" t="2781" r="23249" b="1553"/>
            <a:stretch/>
          </p:blipFill>
          <p:spPr>
            <a:xfrm>
              <a:off x="10884627" y="1035408"/>
              <a:ext cx="7353134" cy="7347794"/>
            </a:xfrm>
            <a:prstGeom prst="rect">
              <a:avLst/>
            </a:prstGeom>
          </p:spPr>
        </p:pic>
        <p:pic>
          <p:nvPicPr>
            <p:cNvPr id="6" name="5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2997" r="22254" b="10594"/>
            <a:stretch/>
          </p:blipFill>
          <p:spPr>
            <a:xfrm>
              <a:off x="10911034" y="1356330"/>
              <a:ext cx="7300320" cy="6705950"/>
            </a:xfrm>
            <a:prstGeom prst="rect">
              <a:avLst/>
            </a:prstGeom>
          </p:spPr>
        </p:pic>
      </p:grpSp>
      <p:sp>
        <p:nvSpPr>
          <p:cNvPr id="10" name="9 CuadroTexto"/>
          <p:cNvSpPr txBox="1"/>
          <p:nvPr/>
        </p:nvSpPr>
        <p:spPr>
          <a:xfrm>
            <a:off x="720651" y="8673479"/>
            <a:ext cx="8136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7613"/>
            <a:r>
              <a:rPr lang="es-ES" sz="4400" dirty="0" smtClean="0">
                <a:solidFill>
                  <a:schemeClr val="bg1"/>
                </a:solidFill>
                <a:latin typeface="Telefonica Text" pitchFamily="2" charset="0"/>
              </a:rPr>
              <a:t>Michael </a:t>
            </a:r>
            <a:r>
              <a:rPr lang="es-ES" sz="4400" dirty="0" err="1" smtClean="0">
                <a:solidFill>
                  <a:schemeClr val="bg1"/>
                </a:solidFill>
                <a:latin typeface="Telefonica Text" pitchFamily="2" charset="0"/>
              </a:rPr>
              <a:t>Costin</a:t>
            </a:r>
            <a:r>
              <a:rPr lang="es-ES" sz="4400" dirty="0" smtClean="0">
                <a:solidFill>
                  <a:schemeClr val="bg1"/>
                </a:solidFill>
                <a:latin typeface="Telefonica Text" pitchFamily="2" charset="0"/>
              </a:rPr>
              <a:t>, ICPC</a:t>
            </a:r>
            <a:endParaRPr lang="es-ES" sz="4400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47321" y="6684914"/>
            <a:ext cx="81369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0" indent="-3240000"/>
            <a:r>
              <a:rPr lang="es-ES" sz="6600" i="1" dirty="0" err="1" smtClean="0">
                <a:solidFill>
                  <a:schemeClr val="bg1"/>
                </a:solidFill>
                <a:latin typeface="Telefonica Text" pitchFamily="2" charset="0"/>
              </a:rPr>
              <a:t>Session</a:t>
            </a:r>
            <a:r>
              <a:rPr lang="es-ES" sz="6600" i="1" dirty="0" smtClean="0">
                <a:solidFill>
                  <a:schemeClr val="bg1"/>
                </a:solidFill>
                <a:latin typeface="Telefonica Text" pitchFamily="2" charset="0"/>
              </a:rPr>
              <a:t> 6: </a:t>
            </a:r>
            <a:r>
              <a:rPr lang="es-ES" sz="6600" i="1" dirty="0" err="1" smtClean="0">
                <a:solidFill>
                  <a:schemeClr val="bg1"/>
                </a:solidFill>
                <a:latin typeface="Telefonica Text" pitchFamily="2" charset="0"/>
              </a:rPr>
              <a:t>Perspectives</a:t>
            </a:r>
            <a:r>
              <a:rPr lang="es-ES" sz="6600" i="1" dirty="0" smtClean="0">
                <a:solidFill>
                  <a:schemeClr val="bg1"/>
                </a:solidFill>
                <a:latin typeface="Telefonica Text" pitchFamily="2" charset="0"/>
              </a:rPr>
              <a:t> / </a:t>
            </a:r>
            <a:r>
              <a:rPr lang="es-ES" sz="6600" i="1" dirty="0" err="1" smtClean="0">
                <a:solidFill>
                  <a:schemeClr val="bg1"/>
                </a:solidFill>
                <a:latin typeface="Telefonica Text" pitchFamily="2" charset="0"/>
              </a:rPr>
              <a:t>Questions</a:t>
            </a:r>
            <a:r>
              <a:rPr lang="es-ES" sz="6600" i="1" dirty="0" smtClean="0">
                <a:solidFill>
                  <a:schemeClr val="bg1"/>
                </a:solidFill>
                <a:latin typeface="Telefonica Text" pitchFamily="2" charset="0"/>
              </a:rPr>
              <a:t>/</a:t>
            </a:r>
            <a:r>
              <a:rPr lang="es-ES" sz="6600" i="1" dirty="0" err="1" smtClean="0">
                <a:solidFill>
                  <a:schemeClr val="bg1"/>
                </a:solidFill>
                <a:latin typeface="Telefonica Text" pitchFamily="2" charset="0"/>
              </a:rPr>
              <a:t>Issues</a:t>
            </a:r>
            <a:endParaRPr lang="es-ES" sz="66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575865" y="618847"/>
            <a:ext cx="9793088" cy="4094441"/>
            <a:chOff x="8285993" y="1622117"/>
            <a:chExt cx="10602200" cy="4432727"/>
          </a:xfrm>
        </p:grpSpPr>
        <p:pic>
          <p:nvPicPr>
            <p:cNvPr id="16" name="15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0260" b="19357"/>
            <a:stretch/>
          </p:blipFill>
          <p:spPr>
            <a:xfrm>
              <a:off x="8526684" y="1789144"/>
              <a:ext cx="3224612" cy="1095250"/>
            </a:xfrm>
            <a:prstGeom prst="rect">
              <a:avLst/>
            </a:prstGeom>
          </p:spPr>
        </p:pic>
        <p:pic>
          <p:nvPicPr>
            <p:cNvPr id="17" name="16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837443" y="1622117"/>
              <a:ext cx="2006026" cy="1185379"/>
            </a:xfrm>
            <a:prstGeom prst="rect">
              <a:avLst/>
            </a:prstGeom>
          </p:spPr>
        </p:pic>
        <p:pic>
          <p:nvPicPr>
            <p:cNvPr id="18" name="17 Imagen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5389" b="35610"/>
            <a:stretch/>
          </p:blipFill>
          <p:spPr>
            <a:xfrm>
              <a:off x="8285993" y="3132594"/>
              <a:ext cx="10602200" cy="2922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</p:spPr>
        <p:txBody>
          <a:bodyPr/>
          <a:lstStyle/>
          <a:p>
            <a:r>
              <a:rPr lang="en-US" dirty="0" smtClean="0"/>
              <a:t>Perspectives / Questions </a:t>
            </a:r>
            <a:r>
              <a:rPr lang="en-US" dirty="0" smtClean="0"/>
              <a:t>/ Issues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559" y="2401041"/>
            <a:ext cx="16583956" cy="70645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Normal technology development is for profit in deployment.  Who is funding this development</a:t>
            </a:r>
            <a:r>
              <a:rPr lang="en-US" dirty="0" smtClean="0"/>
              <a:t>? A supplier gamble?</a:t>
            </a:r>
            <a:endParaRPr lang="en-US" dirty="0" smtClean="0"/>
          </a:p>
          <a:p>
            <a:pPr lvl="1"/>
            <a:r>
              <a:rPr lang="en-US" dirty="0" smtClean="0"/>
              <a:t>Internal development (IRAD) usually is invested based on an </a:t>
            </a:r>
            <a:r>
              <a:rPr lang="en-US" dirty="0" smtClean="0"/>
              <a:t>anticipated </a:t>
            </a:r>
            <a:r>
              <a:rPr lang="en-US" dirty="0" smtClean="0"/>
              <a:t>ROI </a:t>
            </a:r>
            <a:r>
              <a:rPr lang="en-US" dirty="0" smtClean="0"/>
              <a:t> </a:t>
            </a:r>
            <a:r>
              <a:rPr lang="en-US" dirty="0" smtClean="0"/>
              <a:t>- is it </a:t>
            </a:r>
            <a:r>
              <a:rPr lang="en-US" dirty="0" smtClean="0"/>
              <a:t>the same for all system vendors?</a:t>
            </a:r>
            <a:endParaRPr lang="en-US" dirty="0" smtClean="0"/>
          </a:p>
          <a:p>
            <a:r>
              <a:rPr lang="en-US" dirty="0" smtClean="0"/>
              <a:t>More complex systems imply more complex issues with deployment, maintenance and repair.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 smtClean="0"/>
              <a:t>will this factor into </a:t>
            </a:r>
            <a:r>
              <a:rPr lang="en-US" dirty="0" smtClean="0"/>
              <a:t>the operator/vendor business models?</a:t>
            </a:r>
            <a:endParaRPr lang="en-US" dirty="0" smtClean="0"/>
          </a:p>
          <a:p>
            <a:r>
              <a:rPr lang="en-US" dirty="0" smtClean="0"/>
              <a:t>Life cycles for cable systems </a:t>
            </a:r>
            <a:r>
              <a:rPr lang="en-US" dirty="0" smtClean="0"/>
              <a:t>are expected to exceed 20 </a:t>
            </a:r>
            <a:r>
              <a:rPr lang="en-US" dirty="0" smtClean="0"/>
              <a:t>years with </a:t>
            </a:r>
            <a:r>
              <a:rPr lang="en-US" dirty="0" smtClean="0"/>
              <a:t>upgrades for transmission performance</a:t>
            </a:r>
            <a:r>
              <a:rPr lang="en-US" dirty="0" smtClean="0"/>
              <a:t>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Will </a:t>
            </a:r>
            <a:r>
              <a:rPr lang="en-US" dirty="0" smtClean="0"/>
              <a:t>sensors change this model?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559" y="412084"/>
            <a:ext cx="16462058" cy="1715029"/>
          </a:xfrm>
        </p:spPr>
        <p:txBody>
          <a:bodyPr/>
          <a:lstStyle/>
          <a:p>
            <a:r>
              <a:rPr lang="en-US" dirty="0" smtClean="0"/>
              <a:t>Perspectives / Questions / Issues </a:t>
            </a:r>
            <a:r>
              <a:rPr lang="en-US" dirty="0" smtClean="0"/>
              <a:t>(cont)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559" y="2401041"/>
            <a:ext cx="16462058" cy="71365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Sensor density may be a factor of </a:t>
            </a:r>
            <a:r>
              <a:rPr lang="en-US" dirty="0" smtClean="0"/>
              <a:t>the failure </a:t>
            </a:r>
            <a:r>
              <a:rPr lang="en-US" dirty="0" smtClean="0"/>
              <a:t>rate over </a:t>
            </a:r>
            <a:r>
              <a:rPr lang="en-US" dirty="0" smtClean="0"/>
              <a:t>20+ </a:t>
            </a:r>
            <a:r>
              <a:rPr lang="en-US" dirty="0" smtClean="0"/>
              <a:t>year life with no anticipated repair effort.</a:t>
            </a:r>
          </a:p>
          <a:p>
            <a:pPr lvl="1"/>
            <a:r>
              <a:rPr lang="en-US" dirty="0" smtClean="0"/>
              <a:t>If no traditional </a:t>
            </a:r>
            <a:r>
              <a:rPr lang="en-US" dirty="0" smtClean="0"/>
              <a:t>cable recovery and repair of sensor </a:t>
            </a:r>
            <a:r>
              <a:rPr lang="en-US" dirty="0" smtClean="0"/>
              <a:t>elements what density will be critical?</a:t>
            </a:r>
            <a:endParaRPr lang="en-US" dirty="0" smtClean="0"/>
          </a:p>
          <a:p>
            <a:pPr lvl="1"/>
            <a:r>
              <a:rPr lang="en-US" dirty="0" smtClean="0"/>
              <a:t>Can sensor development support a </a:t>
            </a:r>
            <a:r>
              <a:rPr lang="en-US" dirty="0" smtClean="0"/>
              <a:t>20+ </a:t>
            </a:r>
            <a:r>
              <a:rPr lang="en-US" dirty="0" smtClean="0"/>
              <a:t>year life span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If repeater spacing (100km) is increasing in response to cable operators’ demands for cost optimization, how will that mitigate the minimum critical density? Who will pay for closer spacing </a:t>
            </a:r>
            <a:r>
              <a:rPr lang="en-US" dirty="0" smtClean="0"/>
              <a:t>and </a:t>
            </a:r>
            <a:r>
              <a:rPr lang="en-US" dirty="0" smtClean="0"/>
              <a:t> higher </a:t>
            </a:r>
            <a:r>
              <a:rPr lang="en-US" smtClean="0"/>
              <a:t>power for higher </a:t>
            </a:r>
            <a:r>
              <a:rPr lang="en-US" dirty="0" smtClean="0"/>
              <a:t>density?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159"/>
          <a:stretch/>
        </p:blipFill>
        <p:spPr>
          <a:xfrm>
            <a:off x="-1" y="-1"/>
            <a:ext cx="18291175" cy="10290175"/>
          </a:xfrm>
          <a:prstGeom prst="rect">
            <a:avLst/>
          </a:prstGeom>
        </p:spPr>
      </p:pic>
      <p:pic>
        <p:nvPicPr>
          <p:cNvPr id="12" name="11 Imagen" descr="banda_baja.png"/>
          <p:cNvPicPr>
            <a:picLocks noChangeAspect="1"/>
          </p:cNvPicPr>
          <p:nvPr/>
        </p:nvPicPr>
        <p:blipFill>
          <a:blip r:embed="rId3" cstate="print"/>
          <a:srcRect t="66102"/>
          <a:stretch>
            <a:fillRect/>
          </a:stretch>
        </p:blipFill>
        <p:spPr>
          <a:xfrm>
            <a:off x="2729" y="6801271"/>
            <a:ext cx="18285716" cy="348667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077135" y="3266738"/>
            <a:ext cx="81369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 i="1" dirty="0" err="1" smtClean="0">
                <a:solidFill>
                  <a:schemeClr val="bg1"/>
                </a:solidFill>
                <a:latin typeface="Telefonica Text" pitchFamily="2" charset="0"/>
              </a:rPr>
              <a:t>Thank</a:t>
            </a:r>
            <a:r>
              <a:rPr lang="es-ES" sz="8800" i="1" dirty="0" smtClean="0">
                <a:solidFill>
                  <a:schemeClr val="bg1"/>
                </a:solidFill>
                <a:latin typeface="Telefonica Text" pitchFamily="2" charset="0"/>
              </a:rPr>
              <a:t> </a:t>
            </a:r>
            <a:r>
              <a:rPr lang="es-ES" sz="8800" i="1" dirty="0" err="1" smtClean="0">
                <a:solidFill>
                  <a:schemeClr val="bg1"/>
                </a:solidFill>
                <a:latin typeface="Telefonica Text" pitchFamily="2" charset="0"/>
              </a:rPr>
              <a:t>you</a:t>
            </a:r>
            <a:endParaRPr lang="es-ES" sz="8800" i="1" dirty="0" smtClean="0">
              <a:solidFill>
                <a:schemeClr val="bg1"/>
              </a:solidFill>
              <a:latin typeface="Telefonica Tex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4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118&quot;&gt;&lt;property id=&quot;20148&quot; value=&quot;5&quot;/&gt;&lt;property id=&quot;20300&quot; value=&quot;Slide 2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2C488B902C4D4385B7704CD2E51C82" ma:contentTypeVersion="3" ma:contentTypeDescription="Create a new document." ma:contentTypeScope="" ma:versionID="87879ae58a221fc8f71e5c5e8230f39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AC53879-BAB2-4044-832D-292E6501B38D}"/>
</file>

<file path=customXml/itemProps2.xml><?xml version="1.0" encoding="utf-8"?>
<ds:datastoreItem xmlns:ds="http://schemas.openxmlformats.org/officeDocument/2006/customXml" ds:itemID="{B48641A7-202B-4AB1-A456-716AC21A157B}"/>
</file>

<file path=customXml/itemProps3.xml><?xml version="1.0" encoding="utf-8"?>
<ds:datastoreItem xmlns:ds="http://schemas.openxmlformats.org/officeDocument/2006/customXml" ds:itemID="{EF4816AE-A15B-41C3-AD4A-1F21C6ACC5CE}"/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170</Words>
  <Application>Microsoft Office PowerPoint</Application>
  <PresentationFormat>Custom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de Office</vt:lpstr>
      <vt:lpstr>Slide 1</vt:lpstr>
      <vt:lpstr>Perspectives / Questions / Issues</vt:lpstr>
      <vt:lpstr>Perspectives / Questions / Issues (cont)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cdelcaz</dc:creator>
  <cp:lastModifiedBy>c012760</cp:lastModifiedBy>
  <cp:revision>29</cp:revision>
  <dcterms:created xsi:type="dcterms:W3CDTF">2013-08-21T15:33:30Z</dcterms:created>
  <dcterms:modified xsi:type="dcterms:W3CDTF">2013-09-18T18:23:51Z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0x010100162C488B902C4D4385B7704CD2E51C82</vt:lpwstr>
  </property>
</Properties>
</file>