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2" r:id="rId3"/>
    <p:sldId id="264" r:id="rId4"/>
    <p:sldId id="265" r:id="rId5"/>
    <p:sldId id="266" r:id="rId6"/>
    <p:sldId id="267" r:id="rId7"/>
    <p:sldId id="268" r:id="rId8"/>
    <p:sldId id="269" r:id="rId9"/>
    <p:sldId id="260" r:id="rId10"/>
  </p:sldIdLst>
  <p:sldSz cx="18291175" cy="10290175"/>
  <p:notesSz cx="6858000" cy="9144000"/>
  <p:custDataLst>
    <p:tags r:id="rId12"/>
  </p:custDataLst>
  <p:defaultTextStyle>
    <a:defPPr>
      <a:defRPr lang="es-ES"/>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showGuides="1">
      <p:cViewPr>
        <p:scale>
          <a:sx n="50" d="100"/>
          <a:sy n="50" d="100"/>
        </p:scale>
        <p:origin x="-946" y="-590"/>
      </p:cViewPr>
      <p:guideLst>
        <p:guide orient="horz" pos="2288"/>
        <p:guide orient="horz" pos="2969"/>
        <p:guide pos="5761"/>
        <p:guide pos="57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EA2BB-5352-4B9D-889D-E815540FE0B7}" type="datetimeFigureOut">
              <a:rPr lang="en-US" smtClean="0"/>
              <a:pPr/>
              <a:t>9/12/2013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D23E1-758F-48AD-A7CE-D1855E30B6A5}" type="slidenum">
              <a:rPr lang="en-US" smtClean="0"/>
              <a:pPr/>
              <a:t>‹N°›</a:t>
            </a:fld>
            <a:endParaRPr lang="en-US"/>
          </a:p>
        </p:txBody>
      </p:sp>
    </p:spTree>
    <p:extLst>
      <p:ext uri="{BB962C8B-B14F-4D97-AF65-F5344CB8AC3E}">
        <p14:creationId xmlns:p14="http://schemas.microsoft.com/office/powerpoint/2010/main" xmlns="" val="3537777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382588" y="685800"/>
            <a:ext cx="6092825" cy="3429000"/>
          </a:xfrm>
          <a:ln/>
        </p:spPr>
      </p:sp>
      <p:sp>
        <p:nvSpPr>
          <p:cNvPr id="153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8BD919FE-73D1-4FEB-A770-BF87C36E8D8A}" type="slidenum">
              <a:rPr lang="en-US" smtClean="0"/>
              <a:pPr>
                <a:defRPr/>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382588" y="685800"/>
            <a:ext cx="6092825" cy="3429000"/>
          </a:xfrm>
          <a:ln/>
        </p:spPr>
      </p:sp>
      <p:sp>
        <p:nvSpPr>
          <p:cNvPr id="3" name="Notes Placeholder 2"/>
          <p:cNvSpPr>
            <a:spLocks noGrp="1"/>
          </p:cNvSpPr>
          <p:nvPr>
            <p:ph type="body" idx="1"/>
          </p:nvPr>
        </p:nvSpPr>
        <p:spPr/>
        <p:txBody>
          <a:bodyPr/>
          <a:lstStyle/>
          <a:p>
            <a:pPr>
              <a:defRPr/>
            </a:pPr>
            <a:r>
              <a:rPr lang="en-US" dirty="0" smtClean="0"/>
              <a:t>Question 7 - </a:t>
            </a:r>
            <a:r>
              <a:rPr lang="en-US" dirty="0" smtClean="0">
                <a:solidFill>
                  <a:schemeClr val="tx1">
                    <a:lumMod val="50000"/>
                  </a:schemeClr>
                </a:solidFill>
              </a:rPr>
              <a:t>"Human exposure to electromagnetic fields (EMFs) due to radio systems and mobile equipment"</a:t>
            </a:r>
          </a:p>
          <a:p>
            <a:pPr>
              <a:defRPr/>
            </a:pPr>
            <a:endParaRPr lang="en-US" dirty="0"/>
          </a:p>
        </p:txBody>
      </p:sp>
      <p:sp>
        <p:nvSpPr>
          <p:cNvPr id="4" name="Slide Number Placeholder 3"/>
          <p:cNvSpPr>
            <a:spLocks noGrp="1"/>
          </p:cNvSpPr>
          <p:nvPr>
            <p:ph type="sldNum" sz="quarter" idx="5"/>
          </p:nvPr>
        </p:nvSpPr>
        <p:spPr/>
        <p:txBody>
          <a:bodyPr/>
          <a:lstStyle/>
          <a:p>
            <a:pPr>
              <a:defRPr/>
            </a:pPr>
            <a:fld id="{E660E23B-EC33-46C3-BE9A-7FD0624F5E65}" type="slidenum">
              <a:rPr lang="en-US" smtClean="0"/>
              <a:pPr>
                <a:defRPr/>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2588" y="685800"/>
            <a:ext cx="6092825" cy="34290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150000"/>
              </a:lnSpc>
            </a:pPr>
            <a:endParaRPr lang="en-US" altLang="en-US" sz="1600" smtClean="0">
              <a:solidFill>
                <a:srgbClr val="0070C0"/>
              </a:solidFill>
            </a:endParaRPr>
          </a:p>
        </p:txBody>
      </p:sp>
      <p:sp>
        <p:nvSpPr>
          <p:cNvPr id="4" name="Slide Number Placeholder 3"/>
          <p:cNvSpPr>
            <a:spLocks noGrp="1"/>
          </p:cNvSpPr>
          <p:nvPr>
            <p:ph type="sldNum" sz="quarter" idx="5"/>
          </p:nvPr>
        </p:nvSpPr>
        <p:spPr/>
        <p:txBody>
          <a:bodyPr/>
          <a:lstStyle/>
          <a:p>
            <a:pPr>
              <a:defRPr/>
            </a:pPr>
            <a:fld id="{53AE0A8B-B450-4BE6-99CE-3544E3C36C07}"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382588" y="685800"/>
            <a:ext cx="6092825" cy="3429000"/>
          </a:xfrm>
          <a:ln/>
        </p:spPr>
      </p:sp>
      <p:sp>
        <p:nvSpPr>
          <p:cNvPr id="184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The creation of this Focus Group highlights the necessity of a multi-stakeholder approach to the development of ‘smart’ water-management systems; one that incorporates the views of irrigation, agriculture, environment and communications ministries as well as those of the ICT industry and relevant intergovernmental and non-governmental organizations.</a:t>
            </a:r>
          </a:p>
          <a:p>
            <a:endParaRPr lang="en-US" altLang="en-US" smtClean="0"/>
          </a:p>
          <a:p>
            <a:r>
              <a:rPr lang="en-US" altLang="en-US" smtClean="0"/>
              <a:t>FG-SWM is expected, in alia, to contribute to specify the roles to be played by ICTs in smart water management.</a:t>
            </a:r>
          </a:p>
          <a:p>
            <a:endParaRPr lang="en-US" altLang="en-US" smtClean="0"/>
          </a:p>
          <a:p>
            <a:r>
              <a:rPr lang="en-US" altLang="en-US" smtClean="0"/>
              <a:t>The new Focus Group will work in close collaboration with the Focus Group on Smart Sustainable Cities (FG-SSC).</a:t>
            </a:r>
          </a:p>
          <a:p>
            <a:r>
              <a:rPr lang="en-US" altLang="en-US" smtClean="0"/>
              <a:t>------------------------------------------------------------------------------------------------------------------------------------------------</a:t>
            </a:r>
          </a:p>
          <a:p>
            <a:endParaRPr lang="en-US" altLang="en-US" smtClean="0"/>
          </a:p>
          <a:p>
            <a:pPr marL="0" lvl="1"/>
            <a:r>
              <a:rPr lang="en-US" altLang="en-US" smtClean="0">
                <a:solidFill>
                  <a:srgbClr val="2E2E2E"/>
                </a:solidFill>
              </a:rPr>
              <a:t>The FG–SSC will to assess the standardization requirements of cities aiming to boost their social, economic and environmental sustainability through the integration of information and communication technologies (ICTs) in their infrastructures and operations.</a:t>
            </a:r>
          </a:p>
          <a:p>
            <a:endParaRPr lang="en-US" altLang="en-US" smtClean="0">
              <a:solidFill>
                <a:srgbClr val="2E2E2E"/>
              </a:solidFill>
            </a:endParaRPr>
          </a:p>
          <a:p>
            <a:r>
              <a:rPr lang="en-US" altLang="en-US" smtClean="0">
                <a:solidFill>
                  <a:srgbClr val="2E2E2E"/>
                </a:solidFill>
              </a:rPr>
              <a:t>The FG–SSC will analyze ICT solutions and projects that promote environmental sustainability in smart cities and will identify best practices which could facilitate the implementation of such solutions in cities. It will develop a standardization roadmap taking into consideration the activities currently undertaken by the various standards developing organizations (SDOs) and forums. This “Focus Group on Smart and Sustainable Cities (FG – SSC)” will leverage the role of the ICT sector to foster the growth of smart and sustainable cities worldwide.</a:t>
            </a:r>
          </a:p>
          <a:p>
            <a:endParaRPr lang="en-US" altLang="en-US" smtClean="0"/>
          </a:p>
          <a:p>
            <a:r>
              <a:rPr lang="en-US" altLang="en-US" i="1" smtClean="0"/>
              <a:t>Chairman</a:t>
            </a:r>
            <a:r>
              <a:rPr lang="en-US" altLang="en-US" smtClean="0"/>
              <a:t> </a:t>
            </a:r>
            <a:br>
              <a:rPr lang="en-US" altLang="en-US" smtClean="0"/>
            </a:br>
            <a:r>
              <a:rPr lang="en-US" altLang="en-US" smtClean="0"/>
              <a:t>   -    Silvia Guzman, Telefónica</a:t>
            </a:r>
          </a:p>
          <a:p>
            <a:r>
              <a:rPr lang="en-US" altLang="en-US" i="1" smtClean="0"/>
              <a:t>Vice-Chairmen </a:t>
            </a:r>
            <a:br>
              <a:rPr lang="en-US" altLang="en-US" i="1" smtClean="0"/>
            </a:br>
            <a:r>
              <a:rPr lang="en-US" altLang="en-US" smtClean="0"/>
              <a:t>   -    Pablo Bilbao, Federation Argentina de Municipios</a:t>
            </a:r>
          </a:p>
          <a:p>
            <a:r>
              <a:rPr lang="en-US" altLang="en-US" smtClean="0"/>
              <a:t>   -    Flavio Cucchietti, Telecom Italia</a:t>
            </a:r>
          </a:p>
          <a:p>
            <a:r>
              <a:rPr lang="en-US" altLang="en-US" smtClean="0"/>
              <a:t>   -    Sekhar Kondepudi, National University of Singapore</a:t>
            </a:r>
          </a:p>
          <a:p>
            <a:r>
              <a:rPr lang="en-US" altLang="en-US" smtClean="0"/>
              <a:t>   -    Nasser Saleh Al Marzouqi, UAE</a:t>
            </a:r>
          </a:p>
          <a:p>
            <a:r>
              <a:rPr lang="en-US" altLang="en-US" smtClean="0"/>
              <a:t>   -    Franz Zichy, USA</a:t>
            </a:r>
          </a:p>
          <a:p>
            <a:r>
              <a:rPr lang="en-US" altLang="en-US" smtClean="0"/>
              <a:t>   -    Ziqin Sang, Fiberhome Technologies Group</a:t>
            </a:r>
          </a:p>
          <a:p>
            <a:endParaRPr lang="en-US" altLang="en-US" smtClean="0"/>
          </a:p>
          <a:p>
            <a:endParaRPr lang="en-US" altLang="en-US"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39C272F9-D5C8-4A1F-912D-E7D3EDFFA1B8}" type="slidenum">
              <a:rPr lang="en-US" altLang="en-US" smtClean="0"/>
              <a:pPr>
                <a:spcBef>
                  <a:spcPct val="0"/>
                </a:spcBef>
              </a:pPr>
              <a:t>6</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C06DF2B1-476D-4499-8260-300D942A82E1}" type="slidenum">
              <a:rPr lang="en-US" altLang="en-US" smtClean="0"/>
              <a:pPr>
                <a:spcBef>
                  <a:spcPct val="0"/>
                </a:spcBef>
              </a:pPr>
              <a:t>8</a:t>
            </a:fld>
            <a:endParaRPr lang="en-US" altLang="en-US" smtClean="0"/>
          </a:p>
        </p:txBody>
      </p:sp>
      <p:sp>
        <p:nvSpPr>
          <p:cNvPr id="19459" name="Rectangle 2"/>
          <p:cNvSpPr>
            <a:spLocks noGrp="1" noRot="1" noChangeAspect="1" noChangeArrowheads="1" noTextEdit="1"/>
          </p:cNvSpPr>
          <p:nvPr>
            <p:ph type="sldImg"/>
          </p:nvPr>
        </p:nvSpPr>
        <p:spPr>
          <a:xfrm>
            <a:off x="382588" y="685800"/>
            <a:ext cx="6092825" cy="3429000"/>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371838" y="3196625"/>
            <a:ext cx="15547499" cy="2205718"/>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2743676" y="5831099"/>
            <a:ext cx="12803823" cy="2629711"/>
          </a:xfrm>
        </p:spPr>
        <p:txBody>
          <a:bodyPr/>
          <a:lstStyle>
            <a:lvl1pPr marL="0" indent="0" algn="ctr">
              <a:buNone/>
              <a:defRPr>
                <a:solidFill>
                  <a:schemeClr val="tx1">
                    <a:tint val="75000"/>
                  </a:schemeClr>
                </a:solidFill>
              </a:defRPr>
            </a:lvl1pPr>
            <a:lvl2pPr marL="816605" indent="0" algn="ctr">
              <a:buNone/>
              <a:defRPr>
                <a:solidFill>
                  <a:schemeClr val="tx1">
                    <a:tint val="75000"/>
                  </a:schemeClr>
                </a:solidFill>
              </a:defRPr>
            </a:lvl2pPr>
            <a:lvl3pPr marL="1633210" indent="0" algn="ctr">
              <a:buNone/>
              <a:defRPr>
                <a:solidFill>
                  <a:schemeClr val="tx1">
                    <a:tint val="75000"/>
                  </a:schemeClr>
                </a:solidFill>
              </a:defRPr>
            </a:lvl3pPr>
            <a:lvl4pPr marL="2449815" indent="0" algn="ctr">
              <a:buNone/>
              <a:defRPr>
                <a:solidFill>
                  <a:schemeClr val="tx1">
                    <a:tint val="75000"/>
                  </a:schemeClr>
                </a:solidFill>
              </a:defRPr>
            </a:lvl4pPr>
            <a:lvl5pPr marL="3266420" indent="0" algn="ctr">
              <a:buNone/>
              <a:defRPr>
                <a:solidFill>
                  <a:schemeClr val="tx1">
                    <a:tint val="75000"/>
                  </a:schemeClr>
                </a:solidFill>
              </a:defRPr>
            </a:lvl5pPr>
            <a:lvl6pPr marL="4083025" indent="0" algn="ctr">
              <a:buNone/>
              <a:defRPr>
                <a:solidFill>
                  <a:schemeClr val="tx1">
                    <a:tint val="75000"/>
                  </a:schemeClr>
                </a:solidFill>
              </a:defRPr>
            </a:lvl6pPr>
            <a:lvl7pPr marL="4899630" indent="0" algn="ctr">
              <a:buNone/>
              <a:defRPr>
                <a:solidFill>
                  <a:schemeClr val="tx1">
                    <a:tint val="75000"/>
                  </a:schemeClr>
                </a:solidFill>
              </a:defRPr>
            </a:lvl7pPr>
            <a:lvl8pPr marL="5716234" indent="0" algn="ctr">
              <a:buNone/>
              <a:defRPr>
                <a:solidFill>
                  <a:schemeClr val="tx1">
                    <a:tint val="75000"/>
                  </a:schemeClr>
                </a:solidFill>
              </a:defRPr>
            </a:lvl8pPr>
            <a:lvl9pPr marL="6532839"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12/09/2013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184746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12/09/2013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31670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6528555" y="619317"/>
            <a:ext cx="8231029" cy="1317237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829119" y="619317"/>
            <a:ext cx="24394584" cy="1317237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12/09/2013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869050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14331265" y="9744701"/>
            <a:ext cx="1556020" cy="371590"/>
          </a:xfrm>
        </p:spPr>
        <p:txBody>
          <a:bodyPr/>
          <a:lstStyle>
            <a:lvl1pPr>
              <a:defRPr/>
            </a:lvl1pPr>
          </a:lstStyle>
          <a:p>
            <a:pPr>
              <a:defRPr/>
            </a:pPr>
            <a:r>
              <a:rPr lang="en-US"/>
              <a:t>June 2011</a:t>
            </a:r>
          </a:p>
        </p:txBody>
      </p:sp>
    </p:spTree>
    <p:extLst>
      <p:ext uri="{BB962C8B-B14F-4D97-AF65-F5344CB8AC3E}">
        <p14:creationId xmlns:p14="http://schemas.microsoft.com/office/powerpoint/2010/main" xmlns="" val="83483515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12/09/2013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12696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444877" y="6612391"/>
            <a:ext cx="15547499" cy="2043743"/>
          </a:xfrm>
        </p:spPr>
        <p:txBody>
          <a:bodyPr anchor="t"/>
          <a:lstStyle>
            <a:lvl1pPr algn="l">
              <a:defRPr sz="71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444877" y="4361416"/>
            <a:ext cx="15547499" cy="2250975"/>
          </a:xfrm>
        </p:spPr>
        <p:txBody>
          <a:bodyPr anchor="b"/>
          <a:lstStyle>
            <a:lvl1pPr marL="0" indent="0">
              <a:buNone/>
              <a:defRPr sz="3600">
                <a:solidFill>
                  <a:schemeClr val="tx1">
                    <a:tint val="75000"/>
                  </a:schemeClr>
                </a:solidFill>
              </a:defRPr>
            </a:lvl1pPr>
            <a:lvl2pPr marL="816605" indent="0">
              <a:buNone/>
              <a:defRPr sz="3200">
                <a:solidFill>
                  <a:schemeClr val="tx1">
                    <a:tint val="75000"/>
                  </a:schemeClr>
                </a:solidFill>
              </a:defRPr>
            </a:lvl2pPr>
            <a:lvl3pPr marL="1633210" indent="0">
              <a:buNone/>
              <a:defRPr sz="2900">
                <a:solidFill>
                  <a:schemeClr val="tx1">
                    <a:tint val="75000"/>
                  </a:schemeClr>
                </a:solidFill>
              </a:defRPr>
            </a:lvl3pPr>
            <a:lvl4pPr marL="2449815" indent="0">
              <a:buNone/>
              <a:defRPr sz="2500">
                <a:solidFill>
                  <a:schemeClr val="tx1">
                    <a:tint val="75000"/>
                  </a:schemeClr>
                </a:solidFill>
              </a:defRPr>
            </a:lvl4pPr>
            <a:lvl5pPr marL="3266420" indent="0">
              <a:buNone/>
              <a:defRPr sz="2500">
                <a:solidFill>
                  <a:schemeClr val="tx1">
                    <a:tint val="75000"/>
                  </a:schemeClr>
                </a:solidFill>
              </a:defRPr>
            </a:lvl5pPr>
            <a:lvl6pPr marL="4083025" indent="0">
              <a:buNone/>
              <a:defRPr sz="2500">
                <a:solidFill>
                  <a:schemeClr val="tx1">
                    <a:tint val="75000"/>
                  </a:schemeClr>
                </a:solidFill>
              </a:defRPr>
            </a:lvl6pPr>
            <a:lvl7pPr marL="4899630" indent="0">
              <a:buNone/>
              <a:defRPr sz="2500">
                <a:solidFill>
                  <a:schemeClr val="tx1">
                    <a:tint val="75000"/>
                  </a:schemeClr>
                </a:solidFill>
              </a:defRPr>
            </a:lvl7pPr>
            <a:lvl8pPr marL="5716234" indent="0">
              <a:buNone/>
              <a:defRPr sz="2500">
                <a:solidFill>
                  <a:schemeClr val="tx1">
                    <a:tint val="75000"/>
                  </a:schemeClr>
                </a:solidFill>
              </a:defRPr>
            </a:lvl8pPr>
            <a:lvl9pPr marL="6532839" indent="0">
              <a:buNone/>
              <a:defRPr sz="25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5DDB98A-F1DC-46C4-9FF0-1BF63371BA7C}" type="datetimeFigureOut">
              <a:rPr lang="es-ES" smtClean="0"/>
              <a:pPr/>
              <a:t>12/09/2013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93284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829117" y="3601562"/>
            <a:ext cx="16312808" cy="1019013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8446779" y="3601562"/>
            <a:ext cx="16312806" cy="1019013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5DDB98A-F1DC-46C4-9FF0-1BF63371BA7C}" type="datetimeFigureOut">
              <a:rPr lang="es-ES" smtClean="0"/>
              <a:pPr/>
              <a:t>12/09/2013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278902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559" y="412084"/>
            <a:ext cx="16462058" cy="1715029"/>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14559" y="2303380"/>
            <a:ext cx="8081779" cy="959939"/>
          </a:xfrm>
        </p:spPr>
        <p:txBody>
          <a:bodyPr anchor="b"/>
          <a:lstStyle>
            <a:lvl1pPr marL="0" indent="0">
              <a:buNone/>
              <a:defRPr sz="4300" b="1"/>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914559" y="3263320"/>
            <a:ext cx="8081779"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9291664" y="2303380"/>
            <a:ext cx="8084953" cy="959939"/>
          </a:xfrm>
        </p:spPr>
        <p:txBody>
          <a:bodyPr anchor="b"/>
          <a:lstStyle>
            <a:lvl1pPr marL="0" indent="0">
              <a:buNone/>
              <a:defRPr sz="4300" b="1"/>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9291664" y="3263320"/>
            <a:ext cx="8084953"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5DDB98A-F1DC-46C4-9FF0-1BF63371BA7C}" type="datetimeFigureOut">
              <a:rPr lang="es-ES" smtClean="0"/>
              <a:pPr/>
              <a:t>12/09/2013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136295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5DDB98A-F1DC-46C4-9FF0-1BF63371BA7C}" type="datetimeFigureOut">
              <a:rPr lang="es-ES" smtClean="0"/>
              <a:pPr/>
              <a:t>12/09/2013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224418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5DDB98A-F1DC-46C4-9FF0-1BF63371BA7C}" type="datetimeFigureOut">
              <a:rPr lang="es-ES" smtClean="0"/>
              <a:pPr/>
              <a:t>12/09/2013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74136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560" y="409701"/>
            <a:ext cx="6017671" cy="1743613"/>
          </a:xfrm>
        </p:spPr>
        <p:txBody>
          <a:bodyPr anchor="b"/>
          <a:lstStyle>
            <a:lvl1pPr algn="l">
              <a:defRPr sz="36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7151341" y="409702"/>
            <a:ext cx="10225275" cy="8782379"/>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914560" y="2153315"/>
            <a:ext cx="6017671" cy="703876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DDB98A-F1DC-46C4-9FF0-1BF63371BA7C}" type="datetimeFigureOut">
              <a:rPr lang="es-ES" smtClean="0"/>
              <a:pPr/>
              <a:t>12/09/2013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22482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5198" y="7203123"/>
            <a:ext cx="10974705" cy="850369"/>
          </a:xfrm>
        </p:spPr>
        <p:txBody>
          <a:bodyPr anchor="b"/>
          <a:lstStyle>
            <a:lvl1pPr algn="l">
              <a:defRPr sz="36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3585198" y="919446"/>
            <a:ext cx="10974705" cy="6174105"/>
          </a:xfrm>
        </p:spPr>
        <p:txBody>
          <a:bodyPr/>
          <a:lstStyle>
            <a:lvl1pPr marL="0" indent="0">
              <a:buNone/>
              <a:defRPr sz="5700"/>
            </a:lvl1pPr>
            <a:lvl2pPr marL="816605" indent="0">
              <a:buNone/>
              <a:defRPr sz="5000"/>
            </a:lvl2pPr>
            <a:lvl3pPr marL="1633210" indent="0">
              <a:buNone/>
              <a:defRPr sz="4300"/>
            </a:lvl3pPr>
            <a:lvl4pPr marL="2449815" indent="0">
              <a:buNone/>
              <a:defRPr sz="3600"/>
            </a:lvl4pPr>
            <a:lvl5pPr marL="3266420" indent="0">
              <a:buNone/>
              <a:defRPr sz="3600"/>
            </a:lvl5pPr>
            <a:lvl6pPr marL="4083025" indent="0">
              <a:buNone/>
              <a:defRPr sz="3600"/>
            </a:lvl6pPr>
            <a:lvl7pPr marL="4899630" indent="0">
              <a:buNone/>
              <a:defRPr sz="3600"/>
            </a:lvl7pPr>
            <a:lvl8pPr marL="5716234" indent="0">
              <a:buNone/>
              <a:defRPr sz="3600"/>
            </a:lvl8pPr>
            <a:lvl9pPr marL="6532839" indent="0">
              <a:buNone/>
              <a:defRPr sz="3600"/>
            </a:lvl9pPr>
          </a:lstStyle>
          <a:p>
            <a:endParaRPr lang="es-ES"/>
          </a:p>
        </p:txBody>
      </p:sp>
      <p:sp>
        <p:nvSpPr>
          <p:cNvPr id="4" name="3 Marcador de texto"/>
          <p:cNvSpPr>
            <a:spLocks noGrp="1"/>
          </p:cNvSpPr>
          <p:nvPr>
            <p:ph type="body" sz="half" idx="2"/>
          </p:nvPr>
        </p:nvSpPr>
        <p:spPr>
          <a:xfrm>
            <a:off x="3585198" y="8053492"/>
            <a:ext cx="10974705" cy="120766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DDB98A-F1DC-46C4-9FF0-1BF63371BA7C}" type="datetimeFigureOut">
              <a:rPr lang="es-ES" smtClean="0"/>
              <a:pPr/>
              <a:t>12/09/2013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242965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914559" y="412084"/>
            <a:ext cx="16462058" cy="1715029"/>
          </a:xfrm>
          <a:prstGeom prst="rect">
            <a:avLst/>
          </a:prstGeom>
        </p:spPr>
        <p:txBody>
          <a:bodyPr vert="horz" lIns="163321" tIns="81660" rIns="163321" bIns="8166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14559" y="2401042"/>
            <a:ext cx="16462058" cy="6791040"/>
          </a:xfrm>
          <a:prstGeom prst="rect">
            <a:avLst/>
          </a:prstGeom>
        </p:spPr>
        <p:txBody>
          <a:bodyPr vert="horz" lIns="163321" tIns="81660" rIns="163321" bIns="8166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914559" y="9537468"/>
            <a:ext cx="4267941" cy="547857"/>
          </a:xfrm>
          <a:prstGeom prst="rect">
            <a:avLst/>
          </a:prstGeom>
        </p:spPr>
        <p:txBody>
          <a:bodyPr vert="horz" lIns="163321" tIns="81660" rIns="163321" bIns="81660" rtlCol="0" anchor="ctr"/>
          <a:lstStyle>
            <a:lvl1pPr algn="l">
              <a:defRPr sz="2100">
                <a:solidFill>
                  <a:schemeClr val="tx1">
                    <a:tint val="75000"/>
                  </a:schemeClr>
                </a:solidFill>
              </a:defRPr>
            </a:lvl1pPr>
          </a:lstStyle>
          <a:p>
            <a:fld id="{65DDB98A-F1DC-46C4-9FF0-1BF63371BA7C}" type="datetimeFigureOut">
              <a:rPr lang="es-ES" smtClean="0"/>
              <a:pPr/>
              <a:t>12/09/2013</a:t>
            </a:fld>
            <a:endParaRPr lang="es-ES"/>
          </a:p>
        </p:txBody>
      </p:sp>
      <p:sp>
        <p:nvSpPr>
          <p:cNvPr id="5" name="4 Marcador de pie de página"/>
          <p:cNvSpPr>
            <a:spLocks noGrp="1"/>
          </p:cNvSpPr>
          <p:nvPr>
            <p:ph type="ftr" sz="quarter" idx="3"/>
          </p:nvPr>
        </p:nvSpPr>
        <p:spPr>
          <a:xfrm>
            <a:off x="6249485" y="9537468"/>
            <a:ext cx="5792205" cy="547857"/>
          </a:xfrm>
          <a:prstGeom prst="rect">
            <a:avLst/>
          </a:prstGeom>
        </p:spPr>
        <p:txBody>
          <a:bodyPr vert="horz" lIns="163321" tIns="81660" rIns="163321" bIns="81660" rtlCol="0" anchor="ctr"/>
          <a:lstStyle>
            <a:lvl1pPr algn="ctr">
              <a:defRPr sz="21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13108675" y="9537468"/>
            <a:ext cx="4267941" cy="547857"/>
          </a:xfrm>
          <a:prstGeom prst="rect">
            <a:avLst/>
          </a:prstGeom>
        </p:spPr>
        <p:txBody>
          <a:bodyPr vert="horz" lIns="163321" tIns="81660" rIns="163321" bIns="81660" rtlCol="0" anchor="ctr"/>
          <a:lstStyle>
            <a:lvl1pPr algn="r">
              <a:defRPr sz="2100">
                <a:solidFill>
                  <a:schemeClr val="tx1">
                    <a:tint val="75000"/>
                  </a:schemeClr>
                </a:solidFill>
              </a:defRPr>
            </a:lvl1p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1487332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633210" rtl="0" eaLnBrk="1" latinLnBrk="0" hangingPunct="1">
        <a:spcBef>
          <a:spcPct val="0"/>
        </a:spcBef>
        <a:buNone/>
        <a:defRPr sz="7900" kern="1200">
          <a:solidFill>
            <a:schemeClr val="tx1"/>
          </a:solidFill>
          <a:latin typeface="+mj-lt"/>
          <a:ea typeface="+mj-ea"/>
          <a:cs typeface="+mj-cs"/>
        </a:defRPr>
      </a:lvl1pPr>
    </p:titleStyle>
    <p:bodyStyle>
      <a:lvl1pPr marL="612454" indent="-612454" algn="l" defTabSz="1633210"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983" indent="-510378" algn="l" defTabSz="1633210"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1512" indent="-408302" algn="l" defTabSz="1633210"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811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472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132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793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453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4114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s-ES"/>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mailto:greenstandard@itu.int" TargetMode="External"/><Relationship Id="rId5" Type="http://schemas.openxmlformats.org/officeDocument/2006/relationships/hyperlink" Target="http://www.itu.int/ITU-T/worksem/climatechange" TargetMode="External"/><Relationship Id="rId4" Type="http://schemas.openxmlformats.org/officeDocument/2006/relationships/hyperlink" Target="http://www.itu.int/ITU-T/climatechang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34232" y="1537"/>
            <a:ext cx="18291175" cy="10290175"/>
          </a:xfrm>
          <a:prstGeom prst="rect">
            <a:avLst/>
          </a:prstGeom>
        </p:spPr>
      </p:pic>
      <p:grpSp>
        <p:nvGrpSpPr>
          <p:cNvPr id="12" name="11 Grupo"/>
          <p:cNvGrpSpPr/>
          <p:nvPr/>
        </p:nvGrpSpPr>
        <p:grpSpPr>
          <a:xfrm>
            <a:off x="10147117" y="1832719"/>
            <a:ext cx="8144058" cy="8138144"/>
            <a:chOff x="10884627" y="1035408"/>
            <a:chExt cx="7353134" cy="7347794"/>
          </a:xfrm>
        </p:grpSpPr>
        <p:pic>
          <p:nvPicPr>
            <p:cNvPr id="5" name="4 Imagen"/>
            <p:cNvPicPr>
              <a:picLocks noChangeAspect="1"/>
            </p:cNvPicPr>
            <p:nvPr/>
          </p:nvPicPr>
          <p:blipFill rotWithShape="1">
            <a:blip r:embed="rId3" cstate="print">
              <a:extLst>
                <a:ext uri="{28A0092B-C50C-407E-A947-70E740481C1C}">
                  <a14:useLocalDpi xmlns:a14="http://schemas.microsoft.com/office/drawing/2010/main" xmlns="" val="0"/>
                </a:ext>
              </a:extLst>
            </a:blip>
            <a:srcRect l="22899" t="2781" r="23249" b="1553"/>
            <a:stretch/>
          </p:blipFill>
          <p:spPr>
            <a:xfrm>
              <a:off x="10884627" y="1035408"/>
              <a:ext cx="7353134" cy="7347794"/>
            </a:xfrm>
            <a:prstGeom prst="rect">
              <a:avLst/>
            </a:prstGeom>
          </p:spPr>
        </p:pic>
        <p:pic>
          <p:nvPicPr>
            <p:cNvPr id="6" name="5 Imagen"/>
            <p:cNvPicPr>
              <a:picLocks noChangeAspect="1"/>
            </p:cNvPicPr>
            <p:nvPr/>
          </p:nvPicPr>
          <p:blipFill rotWithShape="1">
            <a:blip r:embed="rId4" cstate="print">
              <a:extLst>
                <a:ext uri="{28A0092B-C50C-407E-A947-70E740481C1C}">
                  <a14:useLocalDpi xmlns:a14="http://schemas.microsoft.com/office/drawing/2010/main" xmlns="" val="0"/>
                </a:ext>
              </a:extLst>
            </a:blip>
            <a:srcRect l="22997" r="22254" b="10594"/>
            <a:stretch/>
          </p:blipFill>
          <p:spPr>
            <a:xfrm>
              <a:off x="10911034" y="1356330"/>
              <a:ext cx="7300320" cy="6705950"/>
            </a:xfrm>
            <a:prstGeom prst="rect">
              <a:avLst/>
            </a:prstGeom>
          </p:spPr>
        </p:pic>
      </p:grpSp>
      <p:sp>
        <p:nvSpPr>
          <p:cNvPr id="10" name="9 CuadroTexto"/>
          <p:cNvSpPr txBox="1"/>
          <p:nvPr/>
        </p:nvSpPr>
        <p:spPr>
          <a:xfrm>
            <a:off x="747321" y="7764073"/>
            <a:ext cx="8136905" cy="769441"/>
          </a:xfrm>
          <a:prstGeom prst="rect">
            <a:avLst/>
          </a:prstGeom>
          <a:noFill/>
        </p:spPr>
        <p:txBody>
          <a:bodyPr wrap="square" rtlCol="0">
            <a:spAutoFit/>
          </a:bodyPr>
          <a:lstStyle/>
          <a:p>
            <a:pPr defTabSz="1217613"/>
            <a:r>
              <a:rPr lang="es-ES" sz="4400" dirty="0">
                <a:solidFill>
                  <a:schemeClr val="bg1"/>
                </a:solidFill>
                <a:latin typeface="Telefonica Text" pitchFamily="2" charset="0"/>
              </a:rPr>
              <a:t>Ahmed </a:t>
            </a:r>
            <a:r>
              <a:rPr lang="es-ES" sz="4400" dirty="0" err="1">
                <a:solidFill>
                  <a:schemeClr val="bg1"/>
                </a:solidFill>
                <a:latin typeface="Telefonica Text" pitchFamily="2" charset="0"/>
              </a:rPr>
              <a:t>Zeddam</a:t>
            </a:r>
            <a:endParaRPr lang="es-ES" sz="4400" dirty="0">
              <a:solidFill>
                <a:schemeClr val="bg1"/>
              </a:solidFill>
              <a:latin typeface="Telefonica Text" pitchFamily="2" charset="0"/>
            </a:endParaRPr>
          </a:p>
        </p:txBody>
      </p:sp>
      <p:sp>
        <p:nvSpPr>
          <p:cNvPr id="11" name="10 CuadroTexto"/>
          <p:cNvSpPr txBox="1"/>
          <p:nvPr/>
        </p:nvSpPr>
        <p:spPr>
          <a:xfrm>
            <a:off x="747321" y="5685725"/>
            <a:ext cx="8136905" cy="2123658"/>
          </a:xfrm>
          <a:prstGeom prst="rect">
            <a:avLst/>
          </a:prstGeom>
          <a:noFill/>
        </p:spPr>
        <p:txBody>
          <a:bodyPr wrap="square" rtlCol="0">
            <a:spAutoFit/>
          </a:bodyPr>
          <a:lstStyle/>
          <a:p>
            <a:r>
              <a:rPr lang="es-ES" sz="6600" i="1" dirty="0" err="1" smtClean="0">
                <a:solidFill>
                  <a:schemeClr val="bg1"/>
                </a:solidFill>
                <a:latin typeface="Telefonica Text" pitchFamily="2" charset="0"/>
              </a:rPr>
              <a:t>The</a:t>
            </a:r>
            <a:r>
              <a:rPr lang="es-ES" sz="6600" i="1" dirty="0" smtClean="0">
                <a:solidFill>
                  <a:schemeClr val="bg1"/>
                </a:solidFill>
                <a:latin typeface="Telefonica Text" pitchFamily="2" charset="0"/>
              </a:rPr>
              <a:t> role of ITU in </a:t>
            </a:r>
            <a:r>
              <a:rPr lang="es-ES" sz="6600" i="1" dirty="0" err="1" smtClean="0">
                <a:solidFill>
                  <a:schemeClr val="bg1"/>
                </a:solidFill>
                <a:latin typeface="Telefonica Text" pitchFamily="2" charset="0"/>
              </a:rPr>
              <a:t>shaping</a:t>
            </a:r>
            <a:r>
              <a:rPr lang="es-ES" sz="6600" i="1" dirty="0" smtClean="0">
                <a:solidFill>
                  <a:schemeClr val="bg1"/>
                </a:solidFill>
                <a:latin typeface="Telefonica Text" pitchFamily="2" charset="0"/>
              </a:rPr>
              <a:t> Smart </a:t>
            </a:r>
            <a:r>
              <a:rPr lang="es-ES" sz="6600" i="1" dirty="0" err="1">
                <a:solidFill>
                  <a:schemeClr val="bg1"/>
                </a:solidFill>
                <a:latin typeface="Telefonica Text" pitchFamily="2" charset="0"/>
              </a:rPr>
              <a:t>Sustainable</a:t>
            </a:r>
            <a:r>
              <a:rPr lang="es-ES" sz="6600" i="1" dirty="0">
                <a:solidFill>
                  <a:schemeClr val="bg1"/>
                </a:solidFill>
                <a:latin typeface="Telefonica Text" pitchFamily="2" charset="0"/>
              </a:rPr>
              <a:t> </a:t>
            </a:r>
            <a:r>
              <a:rPr lang="es-ES" sz="6600" i="1" dirty="0" err="1">
                <a:solidFill>
                  <a:schemeClr val="bg1"/>
                </a:solidFill>
                <a:latin typeface="Telefonica Text" pitchFamily="2" charset="0"/>
              </a:rPr>
              <a:t>Cities</a:t>
            </a:r>
            <a:endParaRPr lang="es-ES" sz="6600" i="1" dirty="0" smtClean="0">
              <a:solidFill>
                <a:schemeClr val="bg1"/>
              </a:solidFill>
              <a:latin typeface="Telefonica Text" pitchFamily="2" charset="0"/>
            </a:endParaRPr>
          </a:p>
        </p:txBody>
      </p:sp>
      <p:grpSp>
        <p:nvGrpSpPr>
          <p:cNvPr id="15" name="14 Grupo"/>
          <p:cNvGrpSpPr/>
          <p:nvPr/>
        </p:nvGrpSpPr>
        <p:grpSpPr>
          <a:xfrm>
            <a:off x="575865" y="618847"/>
            <a:ext cx="9793088" cy="4094441"/>
            <a:chOff x="8285993" y="1622117"/>
            <a:chExt cx="10602200" cy="4432727"/>
          </a:xfrm>
        </p:grpSpPr>
        <p:pic>
          <p:nvPicPr>
            <p:cNvPr id="16" name="15 Imagen"/>
            <p:cNvPicPr>
              <a:picLocks noChangeAspect="1"/>
            </p:cNvPicPr>
            <p:nvPr/>
          </p:nvPicPr>
          <p:blipFill rotWithShape="1">
            <a:blip r:embed="rId5" cstate="print">
              <a:extLst>
                <a:ext uri="{28A0092B-C50C-407E-A947-70E740481C1C}">
                  <a14:useLocalDpi xmlns:a14="http://schemas.microsoft.com/office/drawing/2010/main" xmlns="" val="0"/>
                </a:ext>
              </a:extLst>
            </a:blip>
            <a:srcRect t="20260" b="19357"/>
            <a:stretch/>
          </p:blipFill>
          <p:spPr>
            <a:xfrm>
              <a:off x="8526684" y="1789144"/>
              <a:ext cx="3224612" cy="1095250"/>
            </a:xfrm>
            <a:prstGeom prst="rect">
              <a:avLst/>
            </a:prstGeom>
          </p:spPr>
        </p:pic>
        <p:pic>
          <p:nvPicPr>
            <p:cNvPr id="17" name="16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837443" y="1622117"/>
              <a:ext cx="2006026" cy="1185379"/>
            </a:xfrm>
            <a:prstGeom prst="rect">
              <a:avLst/>
            </a:prstGeom>
          </p:spPr>
        </p:pic>
        <p:pic>
          <p:nvPicPr>
            <p:cNvPr id="18" name="17 Imagen"/>
            <p:cNvPicPr>
              <a:picLocks noChangeAspect="1"/>
            </p:cNvPicPr>
            <p:nvPr/>
          </p:nvPicPr>
          <p:blipFill rotWithShape="1">
            <a:blip r:embed="rId7" cstate="print">
              <a:extLst>
                <a:ext uri="{28A0092B-C50C-407E-A947-70E740481C1C}">
                  <a14:useLocalDpi xmlns:a14="http://schemas.microsoft.com/office/drawing/2010/main" xmlns="" val="0"/>
                </a:ext>
              </a:extLst>
            </a:blip>
            <a:srcRect t="15389" b="35610"/>
            <a:stretch/>
          </p:blipFill>
          <p:spPr>
            <a:xfrm>
              <a:off x="8285993" y="3132594"/>
              <a:ext cx="10602200" cy="2922250"/>
            </a:xfrm>
            <a:prstGeom prst="rect">
              <a:avLst/>
            </a:prstGeom>
          </p:spPr>
        </p:pic>
      </p:grpSp>
    </p:spTree>
    <p:extLst>
      <p:ext uri="{BB962C8B-B14F-4D97-AF65-F5344CB8AC3E}">
        <p14:creationId xmlns:p14="http://schemas.microsoft.com/office/powerpoint/2010/main" xmlns="" val="4042491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 y="-1"/>
            <a:ext cx="18291175" cy="10290175"/>
          </a:xfrm>
          <a:prstGeom prst="rect">
            <a:avLst/>
          </a:prstGeom>
          <a:solidFill>
            <a:srgbClr val="CCFFCC"/>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endParaRPr lang="en-US" altLang="en-US" sz="2000">
              <a:solidFill>
                <a:srgbClr val="646464"/>
              </a:solidFill>
            </a:endParaRPr>
          </a:p>
        </p:txBody>
      </p:sp>
      <p:pic>
        <p:nvPicPr>
          <p:cNvPr id="8" name="3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34232" y="1537"/>
            <a:ext cx="18291175" cy="10290175"/>
          </a:xfrm>
          <a:prstGeom prst="rect">
            <a:avLst/>
          </a:prstGeom>
        </p:spPr>
      </p:pic>
      <p:sp>
        <p:nvSpPr>
          <p:cNvPr id="4" name="Title 3"/>
          <p:cNvSpPr>
            <a:spLocks noGrp="1"/>
          </p:cNvSpPr>
          <p:nvPr>
            <p:ph type="ctrTitle"/>
          </p:nvPr>
        </p:nvSpPr>
        <p:spPr>
          <a:xfrm>
            <a:off x="461527" y="8089814"/>
            <a:ext cx="14023310" cy="2205718"/>
          </a:xfrm>
        </p:spPr>
        <p:txBody>
          <a:bodyPr>
            <a:normAutofit/>
          </a:bodyPr>
          <a:lstStyle/>
          <a:p>
            <a:r>
              <a:rPr lang="en-US" altLang="en-US" sz="3600" b="1" kern="0" dirty="0">
                <a:solidFill>
                  <a:schemeClr val="bg1"/>
                </a:solidFill>
                <a:latin typeface="Verdana"/>
              </a:rPr>
              <a:t>Standards are vital to shape Smart Sustainable Cities</a:t>
            </a:r>
            <a:endParaRPr lang="en-US" sz="8000" dirty="0">
              <a:solidFill>
                <a:schemeClr val="bg1"/>
              </a:solidFill>
            </a:endParaRPr>
          </a:p>
        </p:txBody>
      </p:sp>
      <p:pic>
        <p:nvPicPr>
          <p:cNvPr id="7" name="Picture 4" descr="http://cdn.freshome.com/wp-content/uploads/2013/01/Seattle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5610" y="176535"/>
            <a:ext cx="17463714" cy="8385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ontent Placeholder 2"/>
          <p:cNvSpPr txBox="1">
            <a:spLocks/>
          </p:cNvSpPr>
          <p:nvPr/>
        </p:nvSpPr>
        <p:spPr bwMode="auto">
          <a:xfrm>
            <a:off x="425611" y="260350"/>
            <a:ext cx="17463714"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defRPr/>
            </a:pPr>
            <a:r>
              <a:rPr kumimoji="0" lang="en-US" altLang="en-US" sz="2800" b="1" i="0" u="none" strike="noStrike" kern="0" cap="none" spc="0" normalizeH="0" baseline="0" noProof="0" dirty="0" smtClean="0">
                <a:ln>
                  <a:noFill/>
                </a:ln>
                <a:solidFill>
                  <a:srgbClr val="FFFFFF"/>
                </a:solidFill>
                <a:effectLst/>
                <a:uLnTx/>
                <a:uFillTx/>
                <a:latin typeface="Verdana"/>
              </a:rPr>
              <a:t>Cities are responsible for more than 70% of global greenhouse gas emissions and they are accountable for 60-80% of global energy consumption.</a:t>
            </a:r>
          </a:p>
        </p:txBody>
      </p:sp>
    </p:spTree>
    <p:extLst>
      <p:ext uri="{BB962C8B-B14F-4D97-AF65-F5344CB8AC3E}">
        <p14:creationId xmlns:p14="http://schemas.microsoft.com/office/powerpoint/2010/main" xmlns="" val="120838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3"/>
          <p:cNvSpPr>
            <a:spLocks noChangeArrowheads="1"/>
          </p:cNvSpPr>
          <p:nvPr/>
        </p:nvSpPr>
        <p:spPr bwMode="auto">
          <a:xfrm>
            <a:off x="0" y="-1"/>
            <a:ext cx="18291175" cy="10290175"/>
          </a:xfrm>
          <a:prstGeom prst="rect">
            <a:avLst/>
          </a:prstGeom>
          <a:solidFill>
            <a:srgbClr val="66FFCC"/>
          </a:solidFill>
          <a:ln w="9525" algn="ctr">
            <a:solidFill>
              <a:srgbClr val="66FFCC"/>
            </a:solidFill>
            <a:round/>
            <a:headEnd/>
            <a:tailEnd/>
          </a:ln>
        </p:spPr>
        <p:txBody>
          <a:bodyPr lIns="163321" tIns="81660" rIns="163321" bIns="81660"/>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endParaRPr lang="en-US" altLang="en-US" sz="3600">
              <a:solidFill>
                <a:srgbClr val="646464"/>
              </a:solidFill>
            </a:endParaRPr>
          </a:p>
        </p:txBody>
      </p:sp>
      <p:pic>
        <p:nvPicPr>
          <p:cNvPr id="11" name="3 Imagen"/>
          <p:cNvPicPr>
            <a:picLocks noChangeAspect="1"/>
          </p:cNvPicPr>
          <p:nvPr/>
        </p:nvPicPr>
        <p:blipFill rotWithShape="1">
          <a:blip r:embed="rId3" cstate="print">
            <a:extLst>
              <a:ext uri="{28A0092B-C50C-407E-A947-70E740481C1C}">
                <a14:useLocalDpi xmlns:a14="http://schemas.microsoft.com/office/drawing/2010/main" xmlns="" val="0"/>
              </a:ext>
            </a:extLst>
          </a:blip>
          <a:srcRect b="24159"/>
          <a:stretch/>
        </p:blipFill>
        <p:spPr>
          <a:xfrm>
            <a:off x="2729" y="1537"/>
            <a:ext cx="18291175" cy="10290175"/>
          </a:xfrm>
          <a:prstGeom prst="rect">
            <a:avLst/>
          </a:prstGeom>
        </p:spPr>
      </p:pic>
      <p:sp>
        <p:nvSpPr>
          <p:cNvPr id="23" name="Oval 22"/>
          <p:cNvSpPr/>
          <p:nvPr/>
        </p:nvSpPr>
        <p:spPr bwMode="auto">
          <a:xfrm>
            <a:off x="8788397" y="2787633"/>
            <a:ext cx="7630778" cy="2857520"/>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p:spPr>
        <p:txBody>
          <a:bodyPr lIns="163321" tIns="81660" rIns="163321" bIns="81660"/>
          <a:lstStyle/>
          <a:p>
            <a:pPr algn="ctr" eaLnBrk="0" hangingPunct="0">
              <a:defRPr/>
            </a:pPr>
            <a:r>
              <a:rPr lang="en-US" sz="2900" b="1" dirty="0">
                <a:solidFill>
                  <a:srgbClr val="FF0000"/>
                </a:solidFill>
              </a:rPr>
              <a:t>Working Party 3</a:t>
            </a:r>
          </a:p>
          <a:p>
            <a:pPr algn="ctr" eaLnBrk="0" hangingPunct="0">
              <a:defRPr/>
            </a:pPr>
            <a:r>
              <a:rPr lang="en-US" b="1" dirty="0">
                <a:solidFill>
                  <a:schemeClr val="tx1">
                    <a:lumMod val="50000"/>
                  </a:schemeClr>
                </a:solidFill>
              </a:rPr>
              <a:t>ICT and climate change</a:t>
            </a:r>
          </a:p>
        </p:txBody>
      </p:sp>
      <p:sp>
        <p:nvSpPr>
          <p:cNvPr id="6148" name="Title 1"/>
          <p:cNvSpPr>
            <a:spLocks noGrp="1"/>
          </p:cNvSpPr>
          <p:nvPr>
            <p:ph type="title"/>
          </p:nvPr>
        </p:nvSpPr>
        <p:spPr>
          <a:xfrm>
            <a:off x="297843" y="377703"/>
            <a:ext cx="17776736" cy="878952"/>
          </a:xfrm>
        </p:spPr>
        <p:txBody>
          <a:bodyPr>
            <a:noAutofit/>
          </a:bodyPr>
          <a:lstStyle/>
          <a:p>
            <a:r>
              <a:rPr lang="en-US" altLang="en-US" sz="4000" b="1" kern="0" dirty="0">
                <a:solidFill>
                  <a:schemeClr val="bg1"/>
                </a:solidFill>
                <a:latin typeface="Verdana"/>
              </a:rPr>
              <a:t>ITU-T</a:t>
            </a:r>
            <a:r>
              <a:rPr lang="en-US" altLang="en-US" sz="6000" dirty="0">
                <a:solidFill>
                  <a:schemeClr val="bg1"/>
                </a:solidFill>
              </a:rPr>
              <a:t> </a:t>
            </a:r>
            <a:r>
              <a:rPr lang="en-US" altLang="en-US" sz="4000" b="1" kern="0" dirty="0">
                <a:solidFill>
                  <a:schemeClr val="bg1"/>
                </a:solidFill>
                <a:latin typeface="Verdana"/>
              </a:rPr>
              <a:t>Study Group 5</a:t>
            </a:r>
          </a:p>
        </p:txBody>
      </p:sp>
      <p:sp>
        <p:nvSpPr>
          <p:cNvPr id="17" name="Oval 16"/>
          <p:cNvSpPr/>
          <p:nvPr/>
        </p:nvSpPr>
        <p:spPr bwMode="auto">
          <a:xfrm>
            <a:off x="2001787" y="2859071"/>
            <a:ext cx="6760748" cy="2928958"/>
          </a:xfrm>
          <a:prstGeom prst="ellipse">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w="9525" cap="flat" cmpd="sng" algn="ctr">
            <a:solidFill>
              <a:schemeClr val="tx2">
                <a:lumMod val="40000"/>
                <a:lumOff val="60000"/>
              </a:schemeClr>
            </a:solidFill>
            <a:prstDash val="solid"/>
            <a:round/>
            <a:headEnd type="none" w="med" len="med"/>
            <a:tailEnd type="none" w="med" len="med"/>
          </a:ln>
          <a:effectLst/>
        </p:spPr>
        <p:txBody>
          <a:bodyPr lIns="163321" tIns="81660" rIns="163321" bIns="81660"/>
          <a:lstStyle/>
          <a:p>
            <a:pPr algn="ctr" eaLnBrk="0" hangingPunct="0">
              <a:defRPr/>
            </a:pPr>
            <a:r>
              <a:rPr lang="en-US" sz="2900" b="1" dirty="0">
                <a:solidFill>
                  <a:srgbClr val="FF0000"/>
                </a:solidFill>
              </a:rPr>
              <a:t>Working Party 1</a:t>
            </a:r>
          </a:p>
          <a:p>
            <a:pPr algn="ctr" eaLnBrk="0" hangingPunct="0">
              <a:defRPr/>
            </a:pPr>
            <a:r>
              <a:rPr lang="en-US" b="1" dirty="0">
                <a:solidFill>
                  <a:schemeClr val="tx1">
                    <a:lumMod val="50000"/>
                  </a:schemeClr>
                </a:solidFill>
              </a:rPr>
              <a:t>Damage prevention and safety</a:t>
            </a:r>
          </a:p>
        </p:txBody>
      </p:sp>
      <p:sp>
        <p:nvSpPr>
          <p:cNvPr id="22" name="Oval 21"/>
          <p:cNvSpPr/>
          <p:nvPr/>
        </p:nvSpPr>
        <p:spPr bwMode="auto">
          <a:xfrm>
            <a:off x="5287935" y="5359401"/>
            <a:ext cx="7858180" cy="3214710"/>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w="9525" cap="flat" cmpd="sng" algn="ctr">
            <a:solidFill>
              <a:srgbClr val="FFC000"/>
            </a:solidFill>
            <a:prstDash val="solid"/>
            <a:round/>
            <a:headEnd type="none" w="med" len="med"/>
            <a:tailEnd type="none" w="med" len="med"/>
          </a:ln>
          <a:effectLst/>
        </p:spPr>
        <p:txBody>
          <a:bodyPr lIns="163321" tIns="81660" rIns="163321" bIns="81660"/>
          <a:lstStyle/>
          <a:p>
            <a:pPr algn="ctr" eaLnBrk="0" hangingPunct="0">
              <a:defRPr/>
            </a:pPr>
            <a:r>
              <a:rPr lang="en-US" sz="2900" b="1" dirty="0">
                <a:solidFill>
                  <a:srgbClr val="FF0000"/>
                </a:solidFill>
              </a:rPr>
              <a:t>Working Party 2</a:t>
            </a:r>
          </a:p>
          <a:p>
            <a:pPr algn="ctr" eaLnBrk="0" hangingPunct="0">
              <a:defRPr/>
            </a:pPr>
            <a:r>
              <a:rPr lang="en-US" b="1" dirty="0">
                <a:solidFill>
                  <a:schemeClr val="tx1">
                    <a:lumMod val="50000"/>
                  </a:schemeClr>
                </a:solidFill>
              </a:rPr>
              <a:t>Electromagnetic fields: emission, immunity and human exposure</a:t>
            </a:r>
          </a:p>
        </p:txBody>
      </p:sp>
      <p:sp>
        <p:nvSpPr>
          <p:cNvPr id="18" name="Circular Arrow 17"/>
          <p:cNvSpPr/>
          <p:nvPr/>
        </p:nvSpPr>
        <p:spPr bwMode="auto">
          <a:xfrm rot="5722509">
            <a:off x="9514112" y="-156564"/>
            <a:ext cx="9399314" cy="9583814"/>
          </a:xfrm>
          <a:prstGeom prst="circularArrow">
            <a:avLst>
              <a:gd name="adj1" fmla="val 7490"/>
              <a:gd name="adj2" fmla="val 876463"/>
              <a:gd name="adj3" fmla="val 20437027"/>
              <a:gd name="adj4" fmla="val 10800000"/>
              <a:gd name="adj5" fmla="val 15738"/>
            </a:avLst>
          </a:prstGeom>
          <a:solidFill>
            <a:srgbClr val="FFC000"/>
          </a:solidFill>
          <a:ln w="9525" cap="flat" cmpd="sng" algn="ctr">
            <a:solidFill>
              <a:srgbClr val="FFC000"/>
            </a:solidFill>
            <a:prstDash val="solid"/>
            <a:round/>
            <a:headEnd type="none" w="med" len="med"/>
            <a:tailEnd type="none" w="med" len="med"/>
          </a:ln>
          <a:effectLst/>
        </p:spPr>
        <p:txBody>
          <a:bodyPr lIns="163321" tIns="81660" rIns="163321" bIns="81660"/>
          <a:lstStyle/>
          <a:p>
            <a:pPr eaLnBrk="0" hangingPunct="0">
              <a:defRPr/>
            </a:pPr>
            <a:endParaRPr lang="en-US" dirty="0"/>
          </a:p>
        </p:txBody>
      </p:sp>
      <p:sp>
        <p:nvSpPr>
          <p:cNvPr id="27" name="Circular Arrow 26"/>
          <p:cNvSpPr/>
          <p:nvPr/>
        </p:nvSpPr>
        <p:spPr bwMode="auto">
          <a:xfrm rot="5002130" flipV="1">
            <a:off x="-539680" y="167340"/>
            <a:ext cx="9342146" cy="8916950"/>
          </a:xfrm>
          <a:prstGeom prst="circularArrow">
            <a:avLst>
              <a:gd name="adj1" fmla="val 7490"/>
              <a:gd name="adj2" fmla="val 876463"/>
              <a:gd name="adj3" fmla="val 20437027"/>
              <a:gd name="adj4" fmla="val 10800000"/>
              <a:gd name="adj5" fmla="val 15738"/>
            </a:avLst>
          </a:prstGeom>
          <a:solidFill>
            <a:srgbClr val="92D050"/>
          </a:solidFill>
          <a:ln w="9525" cap="flat" cmpd="sng" algn="ctr">
            <a:solidFill>
              <a:srgbClr val="92D050"/>
            </a:solidFill>
            <a:prstDash val="solid"/>
            <a:round/>
            <a:headEnd type="none" w="med" len="med"/>
            <a:tailEnd type="none" w="med" len="med"/>
          </a:ln>
          <a:effectLst/>
        </p:spPr>
        <p:txBody>
          <a:bodyPr lIns="163321" tIns="81660" rIns="163321" bIns="81660"/>
          <a:lstStyle/>
          <a:p>
            <a:pPr eaLnBrk="0" hangingPunct="0">
              <a:defRPr/>
            </a:pPr>
            <a:endParaRPr lang="en-US" dirty="0"/>
          </a:p>
        </p:txBody>
      </p:sp>
      <p:sp>
        <p:nvSpPr>
          <p:cNvPr id="20" name="Rounded Rectangle 19"/>
          <p:cNvSpPr/>
          <p:nvPr/>
        </p:nvSpPr>
        <p:spPr bwMode="auto">
          <a:xfrm>
            <a:off x="6002315" y="1358873"/>
            <a:ext cx="6159813" cy="936787"/>
          </a:xfrm>
          <a:prstGeom prst="roundRect">
            <a:avLst/>
          </a:prstGeom>
          <a:solidFill>
            <a:schemeClr val="bg1"/>
          </a:solidFill>
          <a:ln w="38100" cap="flat" cmpd="sng" algn="ctr">
            <a:solidFill>
              <a:srgbClr val="92D050"/>
            </a:solidFill>
            <a:prstDash val="solid"/>
            <a:round/>
            <a:headEnd type="none" w="med" len="med"/>
            <a:tailEnd type="none" w="med" len="med"/>
          </a:ln>
          <a:effectLst/>
        </p:spPr>
        <p:txBody>
          <a:bodyPr lIns="163321" tIns="81660" rIns="163321" bIns="81660"/>
          <a:lstStyle/>
          <a:p>
            <a:pPr eaLnBrk="0" hangingPunct="0">
              <a:defRPr/>
            </a:pPr>
            <a:r>
              <a:rPr lang="en-US" sz="2900" b="1" dirty="0" smtClean="0">
                <a:solidFill>
                  <a:schemeClr val="tx1">
                    <a:lumMod val="50000"/>
                  </a:schemeClr>
                </a:solidFill>
              </a:rPr>
              <a:t>    Environment </a:t>
            </a:r>
            <a:r>
              <a:rPr lang="en-US" sz="2900" b="1" dirty="0">
                <a:solidFill>
                  <a:schemeClr val="tx1">
                    <a:lumMod val="50000"/>
                  </a:schemeClr>
                </a:solidFill>
              </a:rPr>
              <a:t>and Climate change</a:t>
            </a:r>
          </a:p>
        </p:txBody>
      </p:sp>
      <p:pic>
        <p:nvPicPr>
          <p:cNvPr id="12" name="11 Imagen" descr="banda_baja.png"/>
          <p:cNvPicPr>
            <a:picLocks noChangeAspect="1"/>
          </p:cNvPicPr>
          <p:nvPr/>
        </p:nvPicPr>
        <p:blipFill>
          <a:blip r:embed="rId4" cstate="print"/>
          <a:srcRect t="66102"/>
          <a:stretch>
            <a:fillRect/>
          </a:stretch>
        </p:blipFill>
        <p:spPr>
          <a:xfrm>
            <a:off x="2729" y="6801271"/>
            <a:ext cx="18285716" cy="3486674"/>
          </a:xfrm>
          <a:prstGeom prst="rect">
            <a:avLst/>
          </a:prstGeom>
        </p:spPr>
      </p:pic>
      <p:sp>
        <p:nvSpPr>
          <p:cNvPr id="13" name="ZoneTexte 12"/>
          <p:cNvSpPr txBox="1"/>
          <p:nvPr/>
        </p:nvSpPr>
        <p:spPr>
          <a:xfrm>
            <a:off x="3930613" y="4930773"/>
            <a:ext cx="2643206" cy="584775"/>
          </a:xfrm>
          <a:prstGeom prst="rect">
            <a:avLst/>
          </a:prstGeom>
          <a:solidFill>
            <a:srgbClr val="FFFF00"/>
          </a:solidFill>
        </p:spPr>
        <p:txBody>
          <a:bodyPr wrap="square" rtlCol="0">
            <a:spAutoFit/>
          </a:bodyPr>
          <a:lstStyle/>
          <a:p>
            <a:pPr algn="ctr"/>
            <a:r>
              <a:rPr lang="en-US" dirty="0" smtClean="0"/>
              <a:t>5 Questions</a:t>
            </a:r>
            <a:endParaRPr lang="fr-FR" dirty="0"/>
          </a:p>
        </p:txBody>
      </p:sp>
      <p:sp>
        <p:nvSpPr>
          <p:cNvPr id="14" name="ZoneTexte 13"/>
          <p:cNvSpPr txBox="1"/>
          <p:nvPr/>
        </p:nvSpPr>
        <p:spPr>
          <a:xfrm>
            <a:off x="7788265" y="7859731"/>
            <a:ext cx="2643206" cy="584775"/>
          </a:xfrm>
          <a:prstGeom prst="rect">
            <a:avLst/>
          </a:prstGeom>
          <a:solidFill>
            <a:srgbClr val="FFFF00"/>
          </a:solidFill>
        </p:spPr>
        <p:txBody>
          <a:bodyPr wrap="square" rtlCol="0">
            <a:spAutoFit/>
          </a:bodyPr>
          <a:lstStyle/>
          <a:p>
            <a:pPr algn="ctr"/>
            <a:r>
              <a:rPr lang="en-US" dirty="0" smtClean="0"/>
              <a:t>6 Questions</a:t>
            </a:r>
            <a:endParaRPr lang="fr-FR" dirty="0"/>
          </a:p>
        </p:txBody>
      </p:sp>
      <p:sp>
        <p:nvSpPr>
          <p:cNvPr id="15" name="ZoneTexte 14"/>
          <p:cNvSpPr txBox="1"/>
          <p:nvPr/>
        </p:nvSpPr>
        <p:spPr>
          <a:xfrm>
            <a:off x="11431603" y="4502145"/>
            <a:ext cx="2643206" cy="584775"/>
          </a:xfrm>
          <a:prstGeom prst="rect">
            <a:avLst/>
          </a:prstGeom>
          <a:solidFill>
            <a:srgbClr val="FFFF00"/>
          </a:solidFill>
        </p:spPr>
        <p:txBody>
          <a:bodyPr wrap="square" rtlCol="0">
            <a:spAutoFit/>
          </a:bodyPr>
          <a:lstStyle/>
          <a:p>
            <a:pPr algn="ctr"/>
            <a:r>
              <a:rPr lang="en-US" dirty="0" smtClean="0"/>
              <a:t>7 Questions</a:t>
            </a:r>
            <a:endParaRPr lang="fr-FR" dirty="0"/>
          </a:p>
        </p:txBody>
      </p:sp>
    </p:spTree>
    <p:extLst>
      <p:ext uri="{BB962C8B-B14F-4D97-AF65-F5344CB8AC3E}">
        <p14:creationId xmlns:p14="http://schemas.microsoft.com/office/powerpoint/2010/main" xmlns="" val="18356886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ChangeArrowheads="1"/>
          </p:cNvSpPr>
          <p:nvPr/>
        </p:nvSpPr>
        <p:spPr bwMode="auto">
          <a:xfrm>
            <a:off x="0" y="-1"/>
            <a:ext cx="18291175" cy="10290175"/>
          </a:xfrm>
          <a:prstGeom prst="rect">
            <a:avLst/>
          </a:prstGeom>
          <a:solidFill>
            <a:srgbClr val="FFC715"/>
          </a:solidFill>
          <a:ln w="9525" algn="ctr">
            <a:solidFill>
              <a:srgbClr val="FFC715"/>
            </a:solidFill>
            <a:round/>
            <a:headEnd/>
            <a:tailEnd/>
          </a:ln>
        </p:spPr>
        <p:txBody>
          <a:bodyPr lIns="163321" tIns="81660" rIns="163321" bIns="81660"/>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endParaRPr lang="en-US" altLang="en-US" sz="3600">
              <a:solidFill>
                <a:srgbClr val="646464"/>
              </a:solidFill>
            </a:endParaRPr>
          </a:p>
        </p:txBody>
      </p:sp>
      <p:pic>
        <p:nvPicPr>
          <p:cNvPr id="10" name="3 Imagen"/>
          <p:cNvPicPr>
            <a:picLocks noChangeAspect="1"/>
          </p:cNvPicPr>
          <p:nvPr/>
        </p:nvPicPr>
        <p:blipFill rotWithShape="1">
          <a:blip r:embed="rId3" cstate="print">
            <a:extLst>
              <a:ext uri="{28A0092B-C50C-407E-A947-70E740481C1C}">
                <a14:useLocalDpi xmlns:a14="http://schemas.microsoft.com/office/drawing/2010/main" xmlns="" val="0"/>
              </a:ext>
            </a:extLst>
          </a:blip>
          <a:srcRect b="24159"/>
          <a:stretch/>
        </p:blipFill>
        <p:spPr>
          <a:xfrm>
            <a:off x="0" y="0"/>
            <a:ext cx="18291175" cy="10290175"/>
          </a:xfrm>
          <a:prstGeom prst="rect">
            <a:avLst/>
          </a:prstGeom>
        </p:spPr>
      </p:pic>
      <p:sp>
        <p:nvSpPr>
          <p:cNvPr id="7171" name="Title 4"/>
          <p:cNvSpPr>
            <a:spLocks noGrp="1"/>
          </p:cNvSpPr>
          <p:nvPr>
            <p:ph type="ctrTitle"/>
          </p:nvPr>
        </p:nvSpPr>
        <p:spPr>
          <a:xfrm>
            <a:off x="573027" y="0"/>
            <a:ext cx="8494599" cy="2355784"/>
          </a:xfrm>
        </p:spPr>
        <p:txBody>
          <a:bodyPr>
            <a:normAutofit/>
          </a:bodyPr>
          <a:lstStyle/>
          <a:p>
            <a:pPr algn="l">
              <a:lnSpc>
                <a:spcPts val="6300"/>
              </a:lnSpc>
            </a:pPr>
            <a:r>
              <a:rPr lang="en-US" altLang="en-US" sz="4400" b="1" kern="0" dirty="0">
                <a:solidFill>
                  <a:schemeClr val="bg1"/>
                </a:solidFill>
                <a:latin typeface="Verdana"/>
              </a:rPr>
              <a:t>Concerns</a:t>
            </a:r>
            <a:r>
              <a:rPr lang="en-US" altLang="en-US" sz="6000" dirty="0">
                <a:solidFill>
                  <a:schemeClr val="bg1"/>
                </a:solidFill>
              </a:rPr>
              <a:t> </a:t>
            </a:r>
            <a:r>
              <a:rPr lang="en-US" altLang="en-US" sz="4400" b="1" kern="0" dirty="0">
                <a:solidFill>
                  <a:schemeClr val="bg1"/>
                </a:solidFill>
                <a:latin typeface="Verdana"/>
              </a:rPr>
              <a:t>related to human exposure to EMF </a:t>
            </a:r>
          </a:p>
        </p:txBody>
      </p:sp>
      <p:pic>
        <p:nvPicPr>
          <p:cNvPr id="8" name="Picture 4" descr="Antenna_Willoughby 033"/>
          <p:cNvPicPr>
            <a:picLocks noChangeAspect="1" noChangeArrowheads="1"/>
          </p:cNvPicPr>
          <p:nvPr/>
        </p:nvPicPr>
        <p:blipFill>
          <a:blip r:embed="rId4"/>
          <a:srcRect/>
          <a:stretch>
            <a:fillRect/>
          </a:stretch>
        </p:blipFill>
        <p:spPr bwMode="auto">
          <a:xfrm>
            <a:off x="9634622" y="0"/>
            <a:ext cx="8713713" cy="6004985"/>
          </a:xfrm>
          <a:prstGeom prst="rect">
            <a:avLst/>
          </a:prstGeom>
          <a:ln>
            <a:noFill/>
          </a:ln>
          <a:effectLst>
            <a:outerShdw blurRad="292100" dist="139700" dir="2700000" algn="tl" rotWithShape="0">
              <a:srgbClr val="333333">
                <a:alpha val="65000"/>
              </a:srgbClr>
            </a:outerShdw>
          </a:effectLst>
        </p:spPr>
      </p:pic>
      <p:pic>
        <p:nvPicPr>
          <p:cNvPr id="9" name="صورة 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13306900" y="6004985"/>
            <a:ext cx="5041435" cy="3673538"/>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215837" y="2001815"/>
            <a:ext cx="9144000" cy="1077218"/>
          </a:xfrm>
          <a:prstGeom prst="rect">
            <a:avLst/>
          </a:prstGeom>
        </p:spPr>
        <p:txBody>
          <a:bodyPr>
            <a:spAutoFit/>
          </a:bodyPr>
          <a:lstStyle/>
          <a:p>
            <a:r>
              <a:rPr lang="en-US" altLang="ja-JP" b="1" dirty="0" smtClean="0">
                <a:solidFill>
                  <a:srgbClr val="FF0000"/>
                </a:solidFill>
                <a:ea typeface="MS PGothic" pitchFamily="34" charset="-128"/>
              </a:rPr>
              <a:t>Q7/5 - Human exposure to electromagnetic fields (EMFs) due to radio systems and mobile equipment </a:t>
            </a:r>
            <a:endParaRPr lang="fr-FR" dirty="0">
              <a:solidFill>
                <a:srgbClr val="FF0000"/>
              </a:solidFill>
            </a:endParaRPr>
          </a:p>
        </p:txBody>
      </p:sp>
      <p:sp>
        <p:nvSpPr>
          <p:cNvPr id="12" name="Rectangle 11"/>
          <p:cNvSpPr/>
          <p:nvPr/>
        </p:nvSpPr>
        <p:spPr>
          <a:xfrm>
            <a:off x="215837" y="3216261"/>
            <a:ext cx="9144000" cy="3554819"/>
          </a:xfrm>
          <a:prstGeom prst="rect">
            <a:avLst/>
          </a:prstGeom>
        </p:spPr>
        <p:txBody>
          <a:bodyPr>
            <a:spAutoFit/>
          </a:bodyPr>
          <a:lstStyle/>
          <a:p>
            <a:endParaRPr lang="en-US" altLang="zh-CN" sz="900" b="1" dirty="0" smtClean="0">
              <a:solidFill>
                <a:srgbClr val="000000"/>
              </a:solidFill>
              <a:ea typeface="SimSun" pitchFamily="2" charset="-122"/>
            </a:endParaRPr>
          </a:p>
          <a:p>
            <a:pPr>
              <a:buClr>
                <a:srgbClr val="FF0000"/>
              </a:buClr>
              <a:buSzPct val="70000"/>
              <a:buFont typeface="Wingdings" pitchFamily="2" charset="2"/>
              <a:buChar char="q"/>
            </a:pPr>
            <a:r>
              <a:rPr lang="en-US" altLang="zh-CN" dirty="0" smtClean="0">
                <a:solidFill>
                  <a:srgbClr val="000000"/>
                </a:solidFill>
                <a:ea typeface="SimSun" pitchFamily="2" charset="-122"/>
              </a:rPr>
              <a:t> </a:t>
            </a:r>
            <a:r>
              <a:rPr lang="en-US" altLang="zh-CN" sz="2800" dirty="0" smtClean="0">
                <a:solidFill>
                  <a:schemeClr val="bg1"/>
                </a:solidFill>
                <a:ea typeface="SimSun" pitchFamily="2" charset="-122"/>
              </a:rPr>
              <a:t>Guidelines </a:t>
            </a:r>
            <a:r>
              <a:rPr lang="en-US" altLang="zh-CN" sz="2800" dirty="0" smtClean="0">
                <a:solidFill>
                  <a:schemeClr val="bg1"/>
                </a:solidFill>
                <a:ea typeface="SimSun" pitchFamily="2" charset="-122"/>
              </a:rPr>
              <a:t>for the protection of people exposed to </a:t>
            </a:r>
            <a:endParaRPr lang="en-US" altLang="zh-CN" sz="2800" dirty="0" smtClean="0">
              <a:solidFill>
                <a:schemeClr val="bg1"/>
              </a:solidFill>
              <a:ea typeface="SimSun" pitchFamily="2" charset="-122"/>
            </a:endParaRPr>
          </a:p>
          <a:p>
            <a:pPr>
              <a:buClr>
                <a:srgbClr val="FF0000"/>
              </a:buClr>
              <a:buSzPct val="70000"/>
            </a:pPr>
            <a:r>
              <a:rPr lang="en-US" altLang="zh-CN" sz="2800" dirty="0" smtClean="0">
                <a:solidFill>
                  <a:schemeClr val="bg1"/>
                </a:solidFill>
                <a:ea typeface="SimSun" pitchFamily="2" charset="-122"/>
              </a:rPr>
              <a:t> </a:t>
            </a:r>
            <a:r>
              <a:rPr lang="en-US" altLang="zh-CN" sz="2800" dirty="0" smtClean="0">
                <a:solidFill>
                  <a:schemeClr val="bg1"/>
                </a:solidFill>
                <a:ea typeface="SimSun" pitchFamily="2" charset="-122"/>
              </a:rPr>
              <a:t>   electromagnetic </a:t>
            </a:r>
            <a:r>
              <a:rPr lang="en-US" altLang="zh-CN" sz="2800" dirty="0" smtClean="0">
                <a:solidFill>
                  <a:schemeClr val="bg1"/>
                </a:solidFill>
                <a:ea typeface="SimSun" pitchFamily="2" charset="-122"/>
              </a:rPr>
              <a:t>fields (EMF) due to radio systems and </a:t>
            </a:r>
            <a:endParaRPr lang="en-US" altLang="zh-CN" sz="2800" dirty="0" smtClean="0">
              <a:solidFill>
                <a:schemeClr val="bg1"/>
              </a:solidFill>
              <a:ea typeface="SimSun" pitchFamily="2" charset="-122"/>
            </a:endParaRPr>
          </a:p>
          <a:p>
            <a:pPr>
              <a:buClr>
                <a:srgbClr val="FF0000"/>
              </a:buClr>
              <a:buSzPct val="70000"/>
            </a:pPr>
            <a:r>
              <a:rPr lang="en-US" altLang="zh-CN" sz="2800" dirty="0" smtClean="0">
                <a:solidFill>
                  <a:schemeClr val="bg1"/>
                </a:solidFill>
                <a:ea typeface="SimSun" pitchFamily="2" charset="-122"/>
              </a:rPr>
              <a:t>    mobile equipment</a:t>
            </a:r>
          </a:p>
          <a:p>
            <a:pPr>
              <a:buFont typeface="Wingdings" pitchFamily="2" charset="2"/>
              <a:buChar char="q"/>
            </a:pPr>
            <a:endParaRPr lang="en-US" altLang="zh-CN" sz="800" dirty="0" smtClean="0">
              <a:solidFill>
                <a:schemeClr val="bg1"/>
              </a:solidFill>
              <a:ea typeface="SimSun" pitchFamily="2" charset="-122"/>
            </a:endParaRPr>
          </a:p>
          <a:p>
            <a:pPr>
              <a:buClr>
                <a:srgbClr val="FF0000"/>
              </a:buClr>
              <a:buSzPct val="70000"/>
              <a:buFont typeface="Wingdings" pitchFamily="2" charset="2"/>
              <a:buChar char="q"/>
            </a:pPr>
            <a:r>
              <a:rPr lang="en-US" altLang="zh-CN" sz="2800" dirty="0" smtClean="0">
                <a:solidFill>
                  <a:schemeClr val="bg1"/>
                </a:solidFill>
                <a:ea typeface="SimSun" pitchFamily="2" charset="-122"/>
              </a:rPr>
              <a:t> </a:t>
            </a:r>
            <a:r>
              <a:rPr lang="en-US" altLang="zh-CN" sz="2800" dirty="0" smtClean="0">
                <a:solidFill>
                  <a:schemeClr val="bg1"/>
                </a:solidFill>
                <a:ea typeface="SimSun" pitchFamily="2" charset="-122"/>
              </a:rPr>
              <a:t>Recommendations how to show compliance with limits of </a:t>
            </a:r>
            <a:endParaRPr lang="en-US" altLang="zh-CN" sz="2800" dirty="0" smtClean="0">
              <a:solidFill>
                <a:schemeClr val="bg1"/>
              </a:solidFill>
              <a:ea typeface="SimSun" pitchFamily="2" charset="-122"/>
            </a:endParaRPr>
          </a:p>
          <a:p>
            <a:pPr>
              <a:buClr>
                <a:srgbClr val="FF0000"/>
              </a:buClr>
              <a:buSzPct val="70000"/>
            </a:pPr>
            <a:r>
              <a:rPr lang="en-US" altLang="zh-CN" sz="2800" dirty="0" smtClean="0">
                <a:solidFill>
                  <a:schemeClr val="bg1"/>
                </a:solidFill>
                <a:ea typeface="SimSun" pitchFamily="2" charset="-122"/>
              </a:rPr>
              <a:t> </a:t>
            </a:r>
            <a:r>
              <a:rPr lang="en-US" altLang="zh-CN" sz="2800" dirty="0" smtClean="0">
                <a:solidFill>
                  <a:schemeClr val="bg1"/>
                </a:solidFill>
                <a:ea typeface="SimSun" pitchFamily="2" charset="-122"/>
              </a:rPr>
              <a:t>   human </a:t>
            </a:r>
            <a:r>
              <a:rPr lang="en-US" altLang="zh-CN" sz="2800" dirty="0" smtClean="0">
                <a:solidFill>
                  <a:schemeClr val="bg1"/>
                </a:solidFill>
                <a:ea typeface="SimSun" pitchFamily="2" charset="-122"/>
              </a:rPr>
              <a:t>exposure to EMF</a:t>
            </a:r>
          </a:p>
          <a:p>
            <a:pPr>
              <a:buClr>
                <a:srgbClr val="FF0000"/>
              </a:buClr>
              <a:buSzPct val="70000"/>
              <a:buFont typeface="Wingdings" pitchFamily="2" charset="2"/>
              <a:buChar char="q"/>
            </a:pPr>
            <a:endParaRPr lang="en-US" altLang="zh-CN" sz="800" dirty="0" smtClean="0">
              <a:solidFill>
                <a:schemeClr val="bg1"/>
              </a:solidFill>
              <a:ea typeface="SimSun" pitchFamily="2" charset="-122"/>
            </a:endParaRPr>
          </a:p>
          <a:p>
            <a:pPr>
              <a:buClr>
                <a:srgbClr val="FF0000"/>
              </a:buClr>
              <a:buSzPct val="70000"/>
              <a:buFont typeface="Wingdings" pitchFamily="2" charset="2"/>
              <a:buChar char="q"/>
            </a:pPr>
            <a:r>
              <a:rPr lang="en-US" altLang="zh-CN" sz="2800" dirty="0" smtClean="0">
                <a:solidFill>
                  <a:schemeClr val="bg1"/>
                </a:solidFill>
                <a:ea typeface="SimSun" pitchFamily="2" charset="-122"/>
              </a:rPr>
              <a:t> Provide for the general public clear and easily available </a:t>
            </a:r>
            <a:r>
              <a:rPr lang="en-US" altLang="zh-CN" sz="2800" dirty="0" smtClean="0">
                <a:solidFill>
                  <a:schemeClr val="bg1"/>
                </a:solidFill>
                <a:ea typeface="SimSun" pitchFamily="2" charset="-122"/>
              </a:rPr>
              <a:t>data</a:t>
            </a:r>
          </a:p>
          <a:p>
            <a:pPr>
              <a:buClr>
                <a:srgbClr val="FF0000"/>
              </a:buClr>
              <a:buSzPct val="70000"/>
            </a:pPr>
            <a:r>
              <a:rPr lang="en-US" altLang="zh-CN" sz="2800" dirty="0" smtClean="0">
                <a:solidFill>
                  <a:schemeClr val="bg1"/>
                </a:solidFill>
                <a:ea typeface="SimSun" pitchFamily="2" charset="-122"/>
              </a:rPr>
              <a:t> </a:t>
            </a:r>
            <a:r>
              <a:rPr lang="en-US" altLang="zh-CN" sz="2800" dirty="0" smtClean="0">
                <a:solidFill>
                  <a:schemeClr val="bg1"/>
                </a:solidFill>
                <a:ea typeface="SimSun" pitchFamily="2" charset="-122"/>
              </a:rPr>
              <a:t>   </a:t>
            </a:r>
            <a:r>
              <a:rPr lang="en-US" altLang="zh-CN" sz="2800" dirty="0" smtClean="0">
                <a:solidFill>
                  <a:schemeClr val="bg1"/>
                </a:solidFill>
                <a:ea typeface="SimSun" pitchFamily="2" charset="-122"/>
              </a:rPr>
              <a:t>concerning electromagnetic field levels </a:t>
            </a:r>
          </a:p>
        </p:txBody>
      </p:sp>
      <p:pic>
        <p:nvPicPr>
          <p:cNvPr id="15"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288463" y="6288095"/>
            <a:ext cx="3606360" cy="364333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16" name="Rectangle 15"/>
          <p:cNvSpPr/>
          <p:nvPr/>
        </p:nvSpPr>
        <p:spPr>
          <a:xfrm>
            <a:off x="287275" y="7145351"/>
            <a:ext cx="9144000" cy="2677656"/>
          </a:xfrm>
          <a:prstGeom prst="rect">
            <a:avLst/>
          </a:prstGeom>
        </p:spPr>
        <p:txBody>
          <a:bodyPr>
            <a:spAutoFit/>
          </a:bodyPr>
          <a:lstStyle/>
          <a:p>
            <a:pPr>
              <a:spcBef>
                <a:spcPct val="20000"/>
              </a:spcBef>
              <a:buClr>
                <a:srgbClr val="0E438A"/>
              </a:buClr>
              <a:buSzPct val="110000"/>
            </a:pPr>
            <a:r>
              <a:rPr lang="en-US" altLang="zh-CN" sz="2000" b="1" dirty="0" smtClean="0">
                <a:solidFill>
                  <a:schemeClr val="bg1"/>
                </a:solidFill>
                <a:ea typeface="SimSun" pitchFamily="2" charset="-122"/>
              </a:rPr>
              <a:t>ITU-T Recommendation K.91: </a:t>
            </a:r>
            <a:r>
              <a:rPr lang="en-AU" altLang="zh-CN" sz="2000" dirty="0" smtClean="0">
                <a:solidFill>
                  <a:schemeClr val="bg1"/>
                </a:solidFill>
                <a:ea typeface="SimSun" pitchFamily="2" charset="-122"/>
              </a:rPr>
              <a:t>guidance on how </a:t>
            </a:r>
            <a:r>
              <a:rPr lang="en-AU" altLang="zh-CN" sz="2000" b="1" dirty="0" smtClean="0">
                <a:solidFill>
                  <a:schemeClr val="bg1"/>
                </a:solidFill>
                <a:ea typeface="SimSun" pitchFamily="2" charset="-122"/>
              </a:rPr>
              <a:t>to assess and monitor </a:t>
            </a:r>
            <a:r>
              <a:rPr lang="en-AU" altLang="zh-CN" sz="2000" dirty="0" smtClean="0">
                <a:solidFill>
                  <a:schemeClr val="bg1"/>
                </a:solidFill>
                <a:ea typeface="SimSun" pitchFamily="2" charset="-122"/>
              </a:rPr>
              <a:t>human exposure to radio frequency (RF) electromagnetic fields (EMF) in areas with surrounding radio communication installations based on existing exposure and compliance </a:t>
            </a:r>
            <a:r>
              <a:rPr lang="en-AU" altLang="zh-CN" sz="2000" dirty="0" smtClean="0">
                <a:solidFill>
                  <a:schemeClr val="bg1"/>
                </a:solidFill>
                <a:ea typeface="SimSun" pitchFamily="2" charset="-122"/>
              </a:rPr>
              <a:t>standards</a:t>
            </a:r>
          </a:p>
          <a:p>
            <a:pPr>
              <a:spcBef>
                <a:spcPct val="20000"/>
              </a:spcBef>
              <a:buClr>
                <a:srgbClr val="0E438A"/>
              </a:buClr>
              <a:buSzPct val="110000"/>
            </a:pPr>
            <a:endParaRPr lang="en-US" altLang="zh-CN" sz="2000" dirty="0" smtClean="0">
              <a:solidFill>
                <a:schemeClr val="bg1"/>
              </a:solidFill>
              <a:ea typeface="SimSun" pitchFamily="2" charset="-122"/>
            </a:endParaRPr>
          </a:p>
          <a:p>
            <a:pPr>
              <a:spcBef>
                <a:spcPct val="20000"/>
              </a:spcBef>
              <a:buClr>
                <a:srgbClr val="0E438A"/>
              </a:buClr>
              <a:buSzPct val="110000"/>
            </a:pPr>
            <a:r>
              <a:rPr lang="en-US" altLang="zh-CN" sz="2000" b="1" dirty="0" smtClean="0">
                <a:solidFill>
                  <a:schemeClr val="bg1"/>
                </a:solidFill>
                <a:ea typeface="SimSun" pitchFamily="2" charset="-122"/>
              </a:rPr>
              <a:t>ITU-T </a:t>
            </a:r>
            <a:r>
              <a:rPr lang="en-US" altLang="zh-CN" sz="2000" b="1" dirty="0" smtClean="0">
                <a:solidFill>
                  <a:schemeClr val="bg1"/>
                </a:solidFill>
                <a:ea typeface="SimSun" pitchFamily="2" charset="-122"/>
              </a:rPr>
              <a:t>Recommendation K.83: </a:t>
            </a:r>
            <a:r>
              <a:rPr lang="en-AU" altLang="zh-CN" sz="2000" dirty="0" smtClean="0">
                <a:solidFill>
                  <a:schemeClr val="bg1"/>
                </a:solidFill>
                <a:ea typeface="SimSun" pitchFamily="2" charset="-122"/>
              </a:rPr>
              <a:t>guidance on how to make </a:t>
            </a:r>
            <a:r>
              <a:rPr lang="en-AU" altLang="zh-CN" sz="2000" b="1" dirty="0" smtClean="0">
                <a:solidFill>
                  <a:schemeClr val="bg1"/>
                </a:solidFill>
                <a:ea typeface="SimSun" pitchFamily="2" charset="-122"/>
              </a:rPr>
              <a:t>long-term measurements </a:t>
            </a:r>
            <a:r>
              <a:rPr lang="en-AU" altLang="zh-CN" sz="2000" dirty="0" smtClean="0">
                <a:solidFill>
                  <a:schemeClr val="bg1"/>
                </a:solidFill>
                <a:ea typeface="SimSun" pitchFamily="2" charset="-122"/>
              </a:rPr>
              <a:t>&amp; monitoring of EMF in the selected areas that are under public concern, in order to show that EMFs are under control </a:t>
            </a:r>
            <a:r>
              <a:rPr lang="en-AU" altLang="zh-CN" sz="2000" dirty="0" smtClean="0">
                <a:solidFill>
                  <a:schemeClr val="bg1"/>
                </a:solidFill>
                <a:ea typeface="SimSun" pitchFamily="2" charset="-122"/>
              </a:rPr>
              <a:t>and under the limits</a:t>
            </a:r>
            <a:endParaRPr lang="en-AU" altLang="zh-CN" sz="2000" dirty="0" smtClean="0">
              <a:solidFill>
                <a:schemeClr val="bg1"/>
              </a:solidFill>
              <a:ea typeface="SimSun" pitchFamily="2" charset="-122"/>
            </a:endParaRPr>
          </a:p>
        </p:txBody>
      </p:sp>
    </p:spTree>
    <p:extLst>
      <p:ext uri="{BB962C8B-B14F-4D97-AF65-F5344CB8AC3E}">
        <p14:creationId xmlns:p14="http://schemas.microsoft.com/office/powerpoint/2010/main" xmlns="" val="20599735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3 Imagen"/>
          <p:cNvPicPr>
            <a:picLocks noChangeAspect="1"/>
          </p:cNvPicPr>
          <p:nvPr/>
        </p:nvPicPr>
        <p:blipFill rotWithShape="1">
          <a:blip r:embed="rId3" cstate="print">
            <a:extLst>
              <a:ext uri="{28A0092B-C50C-407E-A947-70E740481C1C}">
                <a14:useLocalDpi xmlns:a14="http://schemas.microsoft.com/office/drawing/2010/main" xmlns="" val="0"/>
              </a:ext>
            </a:extLst>
          </a:blip>
          <a:srcRect b="24159"/>
          <a:stretch/>
        </p:blipFill>
        <p:spPr>
          <a:xfrm>
            <a:off x="-34232" y="1537"/>
            <a:ext cx="18291175" cy="10290175"/>
          </a:xfrm>
          <a:prstGeom prst="rect">
            <a:avLst/>
          </a:prstGeom>
        </p:spPr>
      </p:pic>
      <p:sp>
        <p:nvSpPr>
          <p:cNvPr id="2" name="Rectangle 1"/>
          <p:cNvSpPr/>
          <p:nvPr/>
        </p:nvSpPr>
        <p:spPr bwMode="auto">
          <a:xfrm>
            <a:off x="0" y="0"/>
            <a:ext cx="18291175" cy="9034870"/>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a:ln w="9525" cap="flat" cmpd="sng" algn="ctr">
            <a:noFill/>
            <a:prstDash val="solid"/>
            <a:round/>
            <a:headEnd type="none" w="med" len="med"/>
            <a:tailEnd type="none" w="med" len="med"/>
          </a:ln>
          <a:effectLst/>
        </p:spPr>
        <p:txBody>
          <a:bodyPr lIns="163321" tIns="81660" rIns="163321" bIns="81660"/>
          <a:lstStyle/>
          <a:p>
            <a:pPr eaLnBrk="0" hangingPunct="0">
              <a:defRPr/>
            </a:pPr>
            <a:endParaRPr lang="en-US"/>
          </a:p>
        </p:txBody>
      </p:sp>
      <p:pic>
        <p:nvPicPr>
          <p:cNvPr id="7" name="Picture 7" descr="C:\Documents and Settings\bueti\My Documents\My Pictures\24-02.jpg"/>
          <p:cNvPicPr>
            <a:picLocks noChangeAspect="1" noChangeArrowheads="1"/>
          </p:cNvPicPr>
          <p:nvPr/>
        </p:nvPicPr>
        <p:blipFill>
          <a:blip r:embed="rId4"/>
          <a:srcRect/>
          <a:stretch>
            <a:fillRect/>
          </a:stretch>
        </p:blipFill>
        <p:spPr bwMode="auto">
          <a:xfrm>
            <a:off x="6573819" y="2501881"/>
            <a:ext cx="2180360" cy="17399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ounded Rectangle 7"/>
          <p:cNvSpPr/>
          <p:nvPr/>
        </p:nvSpPr>
        <p:spPr bwMode="auto">
          <a:xfrm>
            <a:off x="9871201" y="1707011"/>
            <a:ext cx="7992888" cy="1143034"/>
          </a:xfrm>
          <a:prstGeom prst="roundRect">
            <a:avLst/>
          </a:prstGeom>
          <a:solidFill>
            <a:srgbClr val="99FF99"/>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lIns="163321" tIns="81660" rIns="163321" bIns="81660"/>
          <a:lstStyle/>
          <a:p>
            <a:pPr algn="ctr" eaLnBrk="0" hangingPunct="0">
              <a:lnSpc>
                <a:spcPct val="114000"/>
              </a:lnSpc>
              <a:defRPr/>
            </a:pPr>
            <a:r>
              <a:rPr lang="en-US" sz="4800" b="1" dirty="0">
                <a:solidFill>
                  <a:srgbClr val="00B050"/>
                </a:solidFill>
                <a:latin typeface="Verdana" panose="020B0604030504040204" pitchFamily="34" charset="0"/>
                <a:ea typeface="Verdana" panose="020B0604030504040204" pitchFamily="34" charset="0"/>
                <a:cs typeface="Verdana" panose="020B0604030504040204" pitchFamily="34" charset="0"/>
              </a:rPr>
              <a:t>Green ICT Standards</a:t>
            </a:r>
            <a:endParaRPr lang="en-US" sz="4800"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pic>
        <p:nvPicPr>
          <p:cNvPr id="8200" name="Picture 2" descr="C:\Documents and Settings\bueti\My Documents\My Pictures\eaton-hp-future-data-center.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837560" y="4692511"/>
            <a:ext cx="9501249" cy="4342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1" name="Title 1"/>
          <p:cNvSpPr txBox="1">
            <a:spLocks/>
          </p:cNvSpPr>
          <p:nvPr/>
        </p:nvSpPr>
        <p:spPr bwMode="auto">
          <a:xfrm>
            <a:off x="8837561" y="4716459"/>
            <a:ext cx="9453614" cy="9035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63321" tIns="81660" rIns="163321" bIns="81660" anchor="ctr">
            <a:spAutoFit/>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r>
              <a:rPr lang="en-GB" altLang="en-US" sz="4800" b="1" dirty="0">
                <a:solidFill>
                  <a:schemeClr val="bg1"/>
                </a:solidFill>
                <a:cs typeface="Times New Roman" pitchFamily="18" charset="0"/>
              </a:rPr>
              <a:t>Green Data </a:t>
            </a:r>
            <a:r>
              <a:rPr lang="en-GB" altLang="en-US" sz="4800" b="1" dirty="0" err="1">
                <a:solidFill>
                  <a:schemeClr val="bg1"/>
                </a:solidFill>
                <a:cs typeface="Times New Roman" pitchFamily="18" charset="0"/>
              </a:rPr>
              <a:t>Centers</a:t>
            </a:r>
            <a:endParaRPr lang="en-US" altLang="en-US" sz="7200" b="1" dirty="0">
              <a:solidFill>
                <a:schemeClr val="bg1"/>
              </a:solidFill>
              <a:cs typeface="Times New Roman" pitchFamily="18" charset="0"/>
            </a:endParaRPr>
          </a:p>
        </p:txBody>
      </p:sp>
      <p:pic>
        <p:nvPicPr>
          <p:cNvPr id="11" name="Picture 2" descr="http://muttondressedaslamb.files.wordpress.com/2009/07/carbon-footprint.jpg"/>
          <p:cNvPicPr>
            <a:picLocks noGrp="1" noChangeAspect="1" noChangeArrowheads="1"/>
          </p:cNvPicPr>
          <p:nvPr>
            <p:ph sz="half" idx="4294967295"/>
          </p:nvPr>
        </p:nvPicPr>
        <p:blipFill>
          <a:blip r:embed="rId6"/>
          <a:srcRect/>
          <a:stretch>
            <a:fillRect/>
          </a:stretch>
        </p:blipFill>
        <p:spPr>
          <a:xfrm>
            <a:off x="0" y="8216921"/>
            <a:ext cx="2162015" cy="1362496"/>
          </a:xfrm>
          <a:effectLst>
            <a:outerShdw blurRad="292100" dist="139700" dir="2700000" algn="tl" rotWithShape="0">
              <a:srgbClr val="333333">
                <a:alpha val="65000"/>
              </a:srgbClr>
            </a:outerShdw>
          </a:effectLst>
        </p:spPr>
      </p:pic>
      <p:pic>
        <p:nvPicPr>
          <p:cNvPr id="8203" name="Picture 8" descr="C:\Users\campilon\Desktop\photos\SHUTTERSTOCK\green_buildings.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30151" y="6359533"/>
            <a:ext cx="8137474" cy="2503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204" name="Straight Connector 3"/>
          <p:cNvCxnSpPr>
            <a:cxnSpLocks noChangeShapeType="1"/>
          </p:cNvCxnSpPr>
          <p:nvPr/>
        </p:nvCxnSpPr>
        <p:spPr bwMode="auto">
          <a:xfrm>
            <a:off x="8872490" y="0"/>
            <a:ext cx="63511" cy="8946735"/>
          </a:xfrm>
          <a:prstGeom prst="line">
            <a:avLst/>
          </a:prstGeom>
          <a:noFill/>
          <a:ln w="57150" algn="ctr">
            <a:solidFill>
              <a:schemeClr val="tx1"/>
            </a:solidFill>
            <a:round/>
            <a:headEnd/>
            <a:tailEnd/>
          </a:ln>
          <a:extLst>
            <a:ext uri="{909E8E84-426E-40DD-AFC4-6F175D3DCCD1}">
              <a14:hiddenFill xmlns:a14="http://schemas.microsoft.com/office/drawing/2010/main" xmlns="">
                <a:noFill/>
              </a14:hiddenFill>
            </a:ext>
          </a:extLst>
        </p:spPr>
      </p:cxnSp>
      <p:cxnSp>
        <p:nvCxnSpPr>
          <p:cNvPr id="8205" name="Straight Connector 16"/>
          <p:cNvCxnSpPr>
            <a:cxnSpLocks noChangeShapeType="1"/>
          </p:cNvCxnSpPr>
          <p:nvPr/>
        </p:nvCxnSpPr>
        <p:spPr bwMode="auto">
          <a:xfrm flipH="1">
            <a:off x="1" y="4692510"/>
            <a:ext cx="18338809" cy="0"/>
          </a:xfrm>
          <a:prstGeom prst="line">
            <a:avLst/>
          </a:prstGeom>
          <a:noFill/>
          <a:ln w="57150" algn="ctr">
            <a:solidFill>
              <a:schemeClr val="tx1"/>
            </a:solidFill>
            <a:round/>
            <a:headEnd/>
            <a:tailEnd/>
          </a:ln>
          <a:extLst>
            <a:ext uri="{909E8E84-426E-40DD-AFC4-6F175D3DCCD1}">
              <a14:hiddenFill xmlns:a14="http://schemas.microsoft.com/office/drawing/2010/main" xmlns="">
                <a:noFill/>
              </a14:hiddenFill>
            </a:ext>
          </a:extLst>
        </p:spPr>
      </p:cxnSp>
      <p:pic>
        <p:nvPicPr>
          <p:cNvPr id="5" name="Picture 6" descr="C:\Documents and Settings\bueti\My Documents\My Pictures\24-01.jpg"/>
          <p:cNvPicPr>
            <a:picLocks noChangeAspect="1" noChangeArrowheads="1"/>
          </p:cNvPicPr>
          <p:nvPr/>
        </p:nvPicPr>
        <p:blipFill>
          <a:blip r:embed="rId8"/>
          <a:srcRect/>
          <a:stretch>
            <a:fillRect/>
          </a:stretch>
        </p:blipFill>
        <p:spPr bwMode="auto">
          <a:xfrm>
            <a:off x="0" y="2001815"/>
            <a:ext cx="4283820" cy="2410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itle 1"/>
          <p:cNvSpPr>
            <a:spLocks noGrp="1"/>
          </p:cNvSpPr>
          <p:nvPr>
            <p:ph type="title"/>
          </p:nvPr>
        </p:nvSpPr>
        <p:spPr>
          <a:xfrm>
            <a:off x="0" y="4716459"/>
            <a:ext cx="8596216" cy="1213065"/>
          </a:xfrm>
        </p:spPr>
        <p:txBody>
          <a:bodyPr>
            <a:noAutofit/>
          </a:bodyPr>
          <a:lstStyle/>
          <a:p>
            <a:pPr algn="l">
              <a:defRPr/>
            </a:pPr>
            <a:r>
              <a:rPr lang="en-US" altLang="en-US" sz="4800" b="1" dirty="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Methodologies on Cities</a:t>
            </a:r>
          </a:p>
        </p:txBody>
      </p:sp>
      <p:sp>
        <p:nvSpPr>
          <p:cNvPr id="21" name="Title 1"/>
          <p:cNvSpPr txBox="1">
            <a:spLocks/>
          </p:cNvSpPr>
          <p:nvPr/>
        </p:nvSpPr>
        <p:spPr bwMode="auto">
          <a:xfrm>
            <a:off x="0" y="0"/>
            <a:ext cx="8392981" cy="9035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63321" tIns="81660" rIns="163321" bIns="81660" anchor="ctr">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lgn="l">
              <a:defRPr/>
            </a:pPr>
            <a:r>
              <a:rPr lang="en-US" altLang="en-US" sz="4800" kern="0" dirty="0">
                <a:solidFill>
                  <a:srgbClr val="0070C0"/>
                </a:solidFill>
                <a:latin typeface="Verdana" panose="020B0604030504040204" pitchFamily="34" charset="0"/>
                <a:ea typeface="Verdana" panose="020B0604030504040204" pitchFamily="34" charset="0"/>
                <a:cs typeface="Verdana" panose="020B0604030504040204" pitchFamily="34" charset="0"/>
              </a:rPr>
              <a:t>Tackling E-Waste</a:t>
            </a:r>
          </a:p>
        </p:txBody>
      </p:sp>
      <p:sp>
        <p:nvSpPr>
          <p:cNvPr id="15" name="Rectangle 14"/>
          <p:cNvSpPr/>
          <p:nvPr/>
        </p:nvSpPr>
        <p:spPr>
          <a:xfrm>
            <a:off x="0" y="858807"/>
            <a:ext cx="8716959" cy="1066959"/>
          </a:xfrm>
          <a:prstGeom prst="rect">
            <a:avLst/>
          </a:prstGeom>
        </p:spPr>
        <p:txBody>
          <a:bodyPr wrap="square">
            <a:spAutoFit/>
          </a:bodyPr>
          <a:lstStyle/>
          <a:p>
            <a:pPr>
              <a:lnSpc>
                <a:spcPts val="3840"/>
              </a:lnSpc>
            </a:pPr>
            <a:r>
              <a:rPr lang="en-US" b="1" dirty="0" smtClean="0">
                <a:solidFill>
                  <a:srgbClr val="0070C0"/>
                </a:solidFill>
                <a:cs typeface="Times New Roman" pitchFamily="18" charset="0"/>
              </a:rPr>
              <a:t>Q13/5 </a:t>
            </a:r>
            <a:r>
              <a:rPr lang="en-US" dirty="0" smtClean="0">
                <a:solidFill>
                  <a:srgbClr val="0070C0"/>
                </a:solidFill>
              </a:rPr>
              <a:t>- Environmental impact reduction </a:t>
            </a:r>
            <a:endParaRPr lang="en-US" dirty="0" smtClean="0">
              <a:solidFill>
                <a:srgbClr val="0070C0"/>
              </a:solidFill>
            </a:endParaRPr>
          </a:p>
          <a:p>
            <a:pPr>
              <a:lnSpc>
                <a:spcPts val="3840"/>
              </a:lnSpc>
            </a:pPr>
            <a:r>
              <a:rPr lang="en-US" dirty="0" smtClean="0">
                <a:solidFill>
                  <a:srgbClr val="0070C0"/>
                </a:solidFill>
              </a:rPr>
              <a:t> </a:t>
            </a:r>
            <a:r>
              <a:rPr lang="en-US" dirty="0" smtClean="0">
                <a:solidFill>
                  <a:srgbClr val="0070C0"/>
                </a:solidFill>
              </a:rPr>
              <a:t>             including </a:t>
            </a:r>
            <a:r>
              <a:rPr lang="en-US" dirty="0" smtClean="0">
                <a:solidFill>
                  <a:srgbClr val="0070C0"/>
                </a:solidFill>
              </a:rPr>
              <a:t>e-waste </a:t>
            </a:r>
          </a:p>
        </p:txBody>
      </p:sp>
      <p:sp>
        <p:nvSpPr>
          <p:cNvPr id="16" name="Rectangle 15"/>
          <p:cNvSpPr/>
          <p:nvPr/>
        </p:nvSpPr>
        <p:spPr>
          <a:xfrm>
            <a:off x="0" y="5716591"/>
            <a:ext cx="9144000" cy="1066959"/>
          </a:xfrm>
          <a:prstGeom prst="rect">
            <a:avLst/>
          </a:prstGeom>
        </p:spPr>
        <p:txBody>
          <a:bodyPr>
            <a:spAutoFit/>
          </a:bodyPr>
          <a:lstStyle/>
          <a:p>
            <a:pPr>
              <a:lnSpc>
                <a:spcPts val="3840"/>
              </a:lnSpc>
            </a:pPr>
            <a:r>
              <a:rPr lang="en-US" b="1" dirty="0" smtClean="0">
                <a:cs typeface="Times New Roman" pitchFamily="18" charset="0"/>
              </a:rPr>
              <a:t>Q18/5 </a:t>
            </a:r>
            <a:r>
              <a:rPr lang="en-US" dirty="0" smtClean="0"/>
              <a:t>- Methodologies for the assessment </a:t>
            </a:r>
            <a:r>
              <a:rPr lang="en-US" dirty="0" smtClean="0"/>
              <a:t>of</a:t>
            </a:r>
          </a:p>
          <a:p>
            <a:pPr>
              <a:lnSpc>
                <a:spcPts val="3840"/>
              </a:lnSpc>
            </a:pPr>
            <a:r>
              <a:rPr lang="en-US" dirty="0" smtClean="0"/>
              <a:t> </a:t>
            </a:r>
            <a:r>
              <a:rPr lang="en-US" dirty="0" smtClean="0"/>
              <a:t>             </a:t>
            </a:r>
            <a:r>
              <a:rPr lang="en-US" dirty="0" smtClean="0"/>
              <a:t>environmental impact of ICT </a:t>
            </a:r>
          </a:p>
        </p:txBody>
      </p:sp>
      <p:sp>
        <p:nvSpPr>
          <p:cNvPr id="17" name="Rectangle 16"/>
          <p:cNvSpPr/>
          <p:nvPr/>
        </p:nvSpPr>
        <p:spPr>
          <a:xfrm>
            <a:off x="8788397" y="5502277"/>
            <a:ext cx="9144000" cy="1175706"/>
          </a:xfrm>
          <a:prstGeom prst="rect">
            <a:avLst/>
          </a:prstGeom>
        </p:spPr>
        <p:txBody>
          <a:bodyPr>
            <a:spAutoFit/>
          </a:bodyPr>
          <a:lstStyle/>
          <a:p>
            <a:pPr>
              <a:lnSpc>
                <a:spcPct val="110000"/>
              </a:lnSpc>
            </a:pPr>
            <a:r>
              <a:rPr lang="en-US" b="1" dirty="0" smtClean="0">
                <a:solidFill>
                  <a:schemeClr val="bg1"/>
                </a:solidFill>
                <a:cs typeface="Times New Roman" pitchFamily="18" charset="0"/>
              </a:rPr>
              <a:t>Q17/5 </a:t>
            </a:r>
            <a:r>
              <a:rPr lang="en-US" dirty="0" smtClean="0">
                <a:solidFill>
                  <a:schemeClr val="bg1"/>
                </a:solidFill>
              </a:rPr>
              <a:t>- Energy efficiency for the ICT sector </a:t>
            </a:r>
            <a:r>
              <a:rPr lang="en-US" dirty="0" smtClean="0">
                <a:solidFill>
                  <a:schemeClr val="bg1"/>
                </a:solidFill>
              </a:rPr>
              <a:t>and</a:t>
            </a:r>
          </a:p>
          <a:p>
            <a:pPr>
              <a:lnSpc>
                <a:spcPct val="110000"/>
              </a:lnSpc>
            </a:pPr>
            <a:r>
              <a:rPr lang="en-US" dirty="0" smtClean="0">
                <a:solidFill>
                  <a:schemeClr val="bg1"/>
                </a:solidFill>
              </a:rPr>
              <a:t> </a:t>
            </a:r>
            <a:r>
              <a:rPr lang="en-US" dirty="0" smtClean="0">
                <a:solidFill>
                  <a:schemeClr val="bg1"/>
                </a:solidFill>
              </a:rPr>
              <a:t>              </a:t>
            </a:r>
            <a:r>
              <a:rPr lang="en-US" dirty="0" smtClean="0">
                <a:solidFill>
                  <a:schemeClr val="bg1"/>
                </a:solidFill>
              </a:rPr>
              <a:t>harmonization of environmental standards </a:t>
            </a:r>
          </a:p>
        </p:txBody>
      </p:sp>
      <p:pic>
        <p:nvPicPr>
          <p:cNvPr id="18" name="Picture 5" descr="L.jpg"/>
          <p:cNvPicPr>
            <a:picLocks noChangeAspect="1"/>
          </p:cNvPicPr>
          <p:nvPr/>
        </p:nvPicPr>
        <p:blipFill>
          <a:blip r:embed="rId9"/>
          <a:srcRect/>
          <a:stretch>
            <a:fillRect/>
          </a:stretch>
        </p:blipFill>
        <p:spPr bwMode="auto">
          <a:xfrm>
            <a:off x="4430679" y="1858939"/>
            <a:ext cx="1836738" cy="2500330"/>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xmlns="" val="1726432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3 Imagen"/>
          <p:cNvPicPr>
            <a:picLocks noChangeAspect="1"/>
          </p:cNvPicPr>
          <p:nvPr/>
        </p:nvPicPr>
        <p:blipFill rotWithShape="1">
          <a:blip r:embed="rId3" cstate="print">
            <a:extLst>
              <a:ext uri="{28A0092B-C50C-407E-A947-70E740481C1C}">
                <a14:useLocalDpi xmlns:a14="http://schemas.microsoft.com/office/drawing/2010/main" xmlns="" val="0"/>
              </a:ext>
            </a:extLst>
          </a:blip>
          <a:srcRect b="24159"/>
          <a:stretch/>
        </p:blipFill>
        <p:spPr>
          <a:xfrm>
            <a:off x="-34232" y="1537"/>
            <a:ext cx="18291175" cy="10290175"/>
          </a:xfrm>
          <a:prstGeom prst="rect">
            <a:avLst/>
          </a:prstGeom>
        </p:spPr>
      </p:pic>
      <p:sp>
        <p:nvSpPr>
          <p:cNvPr id="9218" name="Title 1"/>
          <p:cNvSpPr>
            <a:spLocks noGrp="1"/>
          </p:cNvSpPr>
          <p:nvPr>
            <p:ph type="title"/>
          </p:nvPr>
        </p:nvSpPr>
        <p:spPr>
          <a:xfrm>
            <a:off x="936788" y="345389"/>
            <a:ext cx="16462058" cy="783672"/>
          </a:xfrm>
        </p:spPr>
        <p:txBody>
          <a:bodyPr>
            <a:normAutofit fontScale="90000"/>
          </a:bodyPr>
          <a:lstStyle/>
          <a:p>
            <a:r>
              <a:rPr lang="en-US" altLang="en-US" sz="5000" b="1" dirty="0">
                <a:solidFill>
                  <a:schemeClr val="bg1"/>
                </a:solidFill>
                <a:latin typeface="Verdana" panose="020B0604030504040204" pitchFamily="34" charset="0"/>
                <a:ea typeface="Verdana" panose="020B0604030504040204" pitchFamily="34" charset="0"/>
                <a:cs typeface="Verdana" panose="020B0604030504040204" pitchFamily="34" charset="0"/>
              </a:rPr>
              <a:t>Focus Groups</a:t>
            </a:r>
            <a:endParaRPr lang="en-US" altLang="en-US" sz="7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 Placeholder 1"/>
          <p:cNvSpPr>
            <a:spLocks noGrp="1"/>
          </p:cNvSpPr>
          <p:nvPr>
            <p:ph type="body" idx="1"/>
          </p:nvPr>
        </p:nvSpPr>
        <p:spPr>
          <a:xfrm>
            <a:off x="9679080" y="931357"/>
            <a:ext cx="8081779" cy="959939"/>
          </a:xfrm>
        </p:spPr>
        <p:txBody>
          <a:bodyPr>
            <a:normAutofit/>
          </a:bodyPr>
          <a:lstStyle/>
          <a:p>
            <a:pPr>
              <a:defRPr/>
            </a:pP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Smart Sustainable Cities</a:t>
            </a:r>
          </a:p>
        </p:txBody>
      </p:sp>
      <p:sp>
        <p:nvSpPr>
          <p:cNvPr id="3" name="Text Placeholder 2"/>
          <p:cNvSpPr>
            <a:spLocks noGrp="1"/>
          </p:cNvSpPr>
          <p:nvPr>
            <p:ph type="body" sz="quarter" idx="3"/>
          </p:nvPr>
        </p:nvSpPr>
        <p:spPr>
          <a:xfrm>
            <a:off x="517617" y="1038546"/>
            <a:ext cx="8084953" cy="959941"/>
          </a:xfrm>
        </p:spPr>
        <p:txBody>
          <a:bodyPr/>
          <a:lstStyle/>
          <a:p>
            <a:pPr>
              <a:defRPr/>
            </a:pP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Smart Water Management</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4580" name="Content Placeholder 4"/>
          <p:cNvSpPr>
            <a:spLocks noGrp="1"/>
          </p:cNvSpPr>
          <p:nvPr>
            <p:ph sz="quarter" idx="4"/>
          </p:nvPr>
        </p:nvSpPr>
        <p:spPr>
          <a:xfrm>
            <a:off x="647168" y="2227863"/>
            <a:ext cx="8210337" cy="6972779"/>
          </a:xfrm>
          <a:noFill/>
          <a:extLst/>
        </p:spPr>
        <p:txBody>
          <a:bodyPr/>
          <a:lstStyle/>
          <a:p>
            <a:pPr>
              <a:buFont typeface="Wingdings" panose="05000000000000000000" pitchFamily="2" charset="2"/>
              <a:buChar char="§"/>
              <a:defRPr/>
            </a:pPr>
            <a:r>
              <a:rPr lang="en-US" sz="2500" dirty="0">
                <a:solidFill>
                  <a:schemeClr val="bg1"/>
                </a:solidFill>
                <a:latin typeface="Verdana" panose="020B0604030504040204" pitchFamily="34" charset="0"/>
                <a:ea typeface="Verdana" panose="020B0604030504040204" pitchFamily="34" charset="0"/>
                <a:cs typeface="Verdana" panose="020B0604030504040204" pitchFamily="34" charset="0"/>
              </a:rPr>
              <a:t>Established by the ITU-T TSAG meeting in Geneva, 4-7 June 2013</a:t>
            </a:r>
          </a:p>
          <a:p>
            <a:pPr>
              <a:buFont typeface="Wingdings" panose="05000000000000000000" pitchFamily="2" charset="2"/>
              <a:buChar char="§"/>
              <a:defRPr/>
            </a:pPr>
            <a:endParaRPr lang="en-US" sz="25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defRPr/>
            </a:pPr>
            <a:r>
              <a:rPr lang="en-US" sz="2500" dirty="0">
                <a:solidFill>
                  <a:schemeClr val="bg1"/>
                </a:solidFill>
                <a:latin typeface="Verdana" panose="020B0604030504040204" pitchFamily="34" charset="0"/>
                <a:ea typeface="Verdana" panose="020B0604030504040204" pitchFamily="34" charset="0"/>
                <a:cs typeface="Verdana" panose="020B0604030504040204" pitchFamily="34" charset="0"/>
              </a:rPr>
              <a:t>Will work in close collaboration with the FG-SSC  </a:t>
            </a:r>
            <a:br>
              <a:rPr lang="en-US" sz="25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25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defRPr/>
            </a:pPr>
            <a:r>
              <a:rPr lang="en-US" sz="25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en-US" sz="25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st</a:t>
            </a:r>
            <a:r>
              <a:rPr lang="en-US" sz="2500" dirty="0">
                <a:solidFill>
                  <a:schemeClr val="bg1"/>
                </a:solidFill>
                <a:latin typeface="Verdana" panose="020B0604030504040204" pitchFamily="34" charset="0"/>
                <a:ea typeface="Verdana" panose="020B0604030504040204" pitchFamily="34" charset="0"/>
                <a:cs typeface="Verdana" panose="020B0604030504040204" pitchFamily="34" charset="0"/>
              </a:rPr>
              <a:t> Meeting: 10 December, Lima, </a:t>
            </a:r>
            <a:r>
              <a:rPr lang="en-US" sz="2500" dirty="0" err="1">
                <a:solidFill>
                  <a:schemeClr val="bg1"/>
                </a:solidFill>
                <a:latin typeface="Verdana" panose="020B0604030504040204" pitchFamily="34" charset="0"/>
                <a:ea typeface="Verdana" panose="020B0604030504040204" pitchFamily="34" charset="0"/>
                <a:cs typeface="Verdana" panose="020B0604030504040204" pitchFamily="34" charset="0"/>
              </a:rPr>
              <a:t>Perú</a:t>
            </a:r>
            <a:endParaRPr lang="en-US" sz="25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defRPr/>
            </a:pPr>
            <a:endParaRPr lang="en-US" sz="2500" dirty="0">
              <a:solidFill>
                <a:schemeClr val="bg1"/>
              </a:solidFill>
            </a:endParaRPr>
          </a:p>
        </p:txBody>
      </p:sp>
      <p:pic>
        <p:nvPicPr>
          <p:cNvPr id="10248" name="Picture 2" descr="http://www.americainfra.com/media/article-images/article-image/INFRAUS/issue-5/Smart_water_management_LRG.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22941" y="5577135"/>
            <a:ext cx="5474650" cy="2932224"/>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6" name="Content Placeholder 4"/>
          <p:cNvSpPr>
            <a:spLocks noGrp="1"/>
          </p:cNvSpPr>
          <p:nvPr>
            <p:ph sz="half" idx="2"/>
          </p:nvPr>
        </p:nvSpPr>
        <p:spPr>
          <a:xfrm>
            <a:off x="9434565" y="2119967"/>
            <a:ext cx="8211975" cy="7081642"/>
          </a:xfrm>
          <a:noFill/>
        </p:spPr>
        <p:txBody>
          <a:bodyPr>
            <a:normAutofit/>
          </a:bodyPr>
          <a:lstStyle/>
          <a:p>
            <a:r>
              <a:rPr lang="en-US" altLang="en-US" sz="2500" dirty="0">
                <a:solidFill>
                  <a:schemeClr val="bg1"/>
                </a:solidFill>
                <a:latin typeface="Verdana" panose="020B0604030504040204" pitchFamily="34" charset="0"/>
                <a:ea typeface="Verdana" panose="020B0604030504040204" pitchFamily="34" charset="0"/>
                <a:cs typeface="Verdana" panose="020B0604030504040204" pitchFamily="34" charset="0"/>
              </a:rPr>
              <a:t>Established at SG5 meeting in Geneva, 29 January to 7 February 2013</a:t>
            </a:r>
          </a:p>
          <a:p>
            <a:endParaRPr lang="en-US" altLang="en-US" sz="25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altLang="en-US" sz="2500" dirty="0">
                <a:solidFill>
                  <a:schemeClr val="bg1"/>
                </a:solidFill>
                <a:latin typeface="Verdana" panose="020B0604030504040204" pitchFamily="34" charset="0"/>
                <a:ea typeface="Verdana" panose="020B0604030504040204" pitchFamily="34" charset="0"/>
                <a:cs typeface="Verdana" panose="020B0604030504040204" pitchFamily="34" charset="0"/>
              </a:rPr>
              <a:t>As an open platform for smart-city stakeholders </a:t>
            </a:r>
          </a:p>
          <a:p>
            <a:endParaRPr lang="en-US" altLang="en-US" sz="25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altLang="en-US" sz="25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2nd </a:t>
            </a:r>
            <a:r>
              <a:rPr lang="en-US" altLang="en-US" sz="2500" dirty="0">
                <a:solidFill>
                  <a:schemeClr val="bg1"/>
                </a:solidFill>
                <a:latin typeface="Verdana" panose="020B0604030504040204" pitchFamily="34" charset="0"/>
                <a:ea typeface="Verdana" panose="020B0604030504040204" pitchFamily="34" charset="0"/>
                <a:cs typeface="Verdana" panose="020B0604030504040204" pitchFamily="34" charset="0"/>
              </a:rPr>
              <a:t>meeting </a:t>
            </a:r>
            <a:r>
              <a:rPr lang="en-US" altLang="en-US" sz="25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held </a:t>
            </a:r>
            <a:r>
              <a:rPr lang="en-US" altLang="en-US" sz="2500" dirty="0">
                <a:solidFill>
                  <a:schemeClr val="bg1"/>
                </a:solidFill>
                <a:latin typeface="Verdana" panose="020B0604030504040204" pitchFamily="34" charset="0"/>
                <a:ea typeface="Verdana" panose="020B0604030504040204" pitchFamily="34" charset="0"/>
                <a:cs typeface="Verdana" panose="020B0604030504040204" pitchFamily="34" charset="0"/>
              </a:rPr>
              <a:t>on </a:t>
            </a:r>
            <a:r>
              <a:rPr lang="en-US" altLang="en-US" sz="25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17 September 2013 </a:t>
            </a:r>
            <a:r>
              <a:rPr lang="en-US" altLang="en-US" sz="2500" dirty="0">
                <a:solidFill>
                  <a:schemeClr val="bg1"/>
                </a:solidFill>
                <a:latin typeface="Verdana" panose="020B0604030504040204" pitchFamily="34" charset="0"/>
                <a:ea typeface="Verdana" panose="020B0604030504040204" pitchFamily="34" charset="0"/>
                <a:cs typeface="Verdana" panose="020B0604030504040204" pitchFamily="34" charset="0"/>
              </a:rPr>
              <a:t>in </a:t>
            </a:r>
            <a:r>
              <a:rPr lang="en-US" altLang="en-US" sz="25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Madrid, Spain</a:t>
            </a:r>
          </a:p>
          <a:p>
            <a:pPr marL="0" indent="0">
              <a:buNone/>
            </a:pPr>
            <a:endParaRPr lang="en-US" altLang="en-US" sz="25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Content Placeholder 2"/>
          <p:cNvSpPr txBox="1">
            <a:spLocks/>
          </p:cNvSpPr>
          <p:nvPr/>
        </p:nvSpPr>
        <p:spPr bwMode="auto">
          <a:xfrm>
            <a:off x="5473179" y="9033519"/>
            <a:ext cx="7130408" cy="647900"/>
          </a:xfrm>
          <a:prstGeom prst="rect">
            <a:avLst/>
          </a:prstGeom>
          <a:solidFill>
            <a:schemeClr val="tx2">
              <a:lumMod val="40000"/>
              <a:lumOff val="60000"/>
            </a:schemeClr>
          </a:solidFill>
          <a:ln w="57150">
            <a:solidFill>
              <a:srgbClr val="00B050"/>
            </a:solidFill>
          </a:ln>
        </p:spPr>
        <p:txBody>
          <a:bodyPr lIns="163321" tIns="81660" rIns="163321" bIns="81660" anchor="b"/>
          <a:lstStyle>
            <a:lvl1pPr marL="0" indent="0" algn="l" rtl="0" eaLnBrk="0" fontAlgn="base" hangingPunct="0">
              <a:spcBef>
                <a:spcPct val="20000"/>
              </a:spcBef>
              <a:spcAft>
                <a:spcPct val="0"/>
              </a:spcAft>
              <a:buClr>
                <a:srgbClr val="0E438A"/>
              </a:buClr>
              <a:buSzPct val="110000"/>
              <a:buFont typeface="Wingdings" pitchFamily="2" charset="2"/>
              <a:buNone/>
              <a:defRPr sz="2400" b="1">
                <a:solidFill>
                  <a:srgbClr val="5C5C5C"/>
                </a:solidFill>
                <a:latin typeface="+mn-lt"/>
                <a:ea typeface="+mn-ea"/>
                <a:cs typeface="+mn-cs"/>
              </a:defRPr>
            </a:lvl1pPr>
            <a:lvl2pPr marL="457200" indent="0" algn="l" rtl="0" eaLnBrk="0" fontAlgn="base" hangingPunct="0">
              <a:spcBef>
                <a:spcPct val="20000"/>
              </a:spcBef>
              <a:spcAft>
                <a:spcPct val="0"/>
              </a:spcAft>
              <a:buClr>
                <a:srgbClr val="0099CC"/>
              </a:buClr>
              <a:buFont typeface="Wingdings" pitchFamily="2" charset="2"/>
              <a:buNone/>
              <a:defRPr sz="2000" b="1">
                <a:solidFill>
                  <a:srgbClr val="5C5C5C"/>
                </a:solidFill>
                <a:latin typeface="+mn-lt"/>
              </a:defRPr>
            </a:lvl2pPr>
            <a:lvl3pPr marL="914400" indent="0" algn="l" rtl="0" eaLnBrk="0" fontAlgn="base" hangingPunct="0">
              <a:spcBef>
                <a:spcPct val="20000"/>
              </a:spcBef>
              <a:spcAft>
                <a:spcPct val="0"/>
              </a:spcAft>
              <a:buClr>
                <a:srgbClr val="0099CC"/>
              </a:buClr>
              <a:buFont typeface="Wingdings" pitchFamily="2" charset="2"/>
              <a:buNone/>
              <a:defRPr sz="1800" b="1">
                <a:solidFill>
                  <a:srgbClr val="5C5C5C"/>
                </a:solidFill>
                <a:latin typeface="+mn-lt"/>
              </a:defRPr>
            </a:lvl3pPr>
            <a:lvl4pPr marL="1371600" indent="0" algn="l" rtl="0" eaLnBrk="0" fontAlgn="base" hangingPunct="0">
              <a:spcBef>
                <a:spcPct val="20000"/>
              </a:spcBef>
              <a:spcAft>
                <a:spcPct val="0"/>
              </a:spcAft>
              <a:buFont typeface="Verdana" pitchFamily="34" charset="0"/>
              <a:buNone/>
              <a:defRPr sz="1600" b="1">
                <a:solidFill>
                  <a:srgbClr val="5C5C5C"/>
                </a:solidFill>
                <a:latin typeface="+mn-lt"/>
              </a:defRPr>
            </a:lvl4pPr>
            <a:lvl5pPr marL="1828800" indent="0" algn="l" rtl="0" eaLnBrk="0" fontAlgn="base" hangingPunct="0">
              <a:spcBef>
                <a:spcPct val="20000"/>
              </a:spcBef>
              <a:spcAft>
                <a:spcPct val="0"/>
              </a:spcAft>
              <a:buFont typeface="Verdana" pitchFamily="34" charset="0"/>
              <a:buNone/>
              <a:defRPr sz="1600" b="1">
                <a:solidFill>
                  <a:srgbClr val="5C5C5C"/>
                </a:solidFill>
                <a:latin typeface="+mn-lt"/>
              </a:defRPr>
            </a:lvl5pPr>
            <a:lvl6pPr marL="2286000" indent="0" algn="l" rtl="0" eaLnBrk="0" fontAlgn="base" hangingPunct="0">
              <a:spcBef>
                <a:spcPct val="20000"/>
              </a:spcBef>
              <a:spcAft>
                <a:spcPct val="0"/>
              </a:spcAft>
              <a:buFont typeface="Verdana" pitchFamily="34" charset="0"/>
              <a:buNone/>
              <a:defRPr sz="1600" b="1">
                <a:solidFill>
                  <a:srgbClr val="5C5C5C"/>
                </a:solidFill>
                <a:latin typeface="+mn-lt"/>
              </a:defRPr>
            </a:lvl6pPr>
            <a:lvl7pPr marL="2743200" indent="0" algn="l" rtl="0" eaLnBrk="0" fontAlgn="base" hangingPunct="0">
              <a:spcBef>
                <a:spcPct val="20000"/>
              </a:spcBef>
              <a:spcAft>
                <a:spcPct val="0"/>
              </a:spcAft>
              <a:buFont typeface="Verdana" pitchFamily="34" charset="0"/>
              <a:buNone/>
              <a:defRPr sz="1600" b="1">
                <a:solidFill>
                  <a:srgbClr val="5C5C5C"/>
                </a:solidFill>
                <a:latin typeface="+mn-lt"/>
              </a:defRPr>
            </a:lvl7pPr>
            <a:lvl8pPr marL="3200400" indent="0" algn="l" rtl="0" eaLnBrk="0" fontAlgn="base" hangingPunct="0">
              <a:spcBef>
                <a:spcPct val="20000"/>
              </a:spcBef>
              <a:spcAft>
                <a:spcPct val="0"/>
              </a:spcAft>
              <a:buFont typeface="Verdana" pitchFamily="34" charset="0"/>
              <a:buNone/>
              <a:defRPr sz="1600" b="1">
                <a:solidFill>
                  <a:srgbClr val="5C5C5C"/>
                </a:solidFill>
                <a:latin typeface="+mn-lt"/>
              </a:defRPr>
            </a:lvl8pPr>
            <a:lvl9pPr marL="3657600" indent="0" algn="l" rtl="0" eaLnBrk="0" fontAlgn="base" hangingPunct="0">
              <a:spcBef>
                <a:spcPct val="20000"/>
              </a:spcBef>
              <a:spcAft>
                <a:spcPct val="0"/>
              </a:spcAft>
              <a:buFont typeface="Verdana" pitchFamily="34" charset="0"/>
              <a:buNone/>
              <a:defRPr sz="1600" b="1">
                <a:solidFill>
                  <a:srgbClr val="5C5C5C"/>
                </a:solidFill>
                <a:latin typeface="+mn-lt"/>
              </a:defRPr>
            </a:lvl9pPr>
          </a:lstStyle>
          <a:p>
            <a:pPr>
              <a:defRPr/>
            </a:pPr>
            <a:r>
              <a:rPr lang="en-US" sz="3600" kern="0" dirty="0">
                <a:solidFill>
                  <a:srgbClr val="000000"/>
                </a:solidFill>
                <a:latin typeface="Verdana" panose="020B0604030504040204" pitchFamily="34" charset="0"/>
                <a:ea typeface="Verdana" panose="020B0604030504040204" pitchFamily="34" charset="0"/>
                <a:cs typeface="Verdana" panose="020B0604030504040204" pitchFamily="34" charset="0"/>
              </a:rPr>
              <a:t>Contributions are needed!</a:t>
            </a:r>
          </a:p>
        </p:txBody>
      </p:sp>
      <p:pic>
        <p:nvPicPr>
          <p:cNvPr id="55299"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498848" y="5598144"/>
            <a:ext cx="6481001" cy="2722045"/>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062392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 y="0"/>
            <a:ext cx="18291174" cy="10290175"/>
          </a:xfrm>
          <a:prstGeom prst="rect">
            <a:avLst/>
          </a:prstGeom>
          <a:solidFill>
            <a:srgbClr val="CCFFCC"/>
          </a:solidFill>
          <a:ln w="9525" cap="flat" cmpd="sng" algn="ctr">
            <a:noFill/>
            <a:prstDash val="solid"/>
            <a:round/>
            <a:headEnd type="none" w="med" len="med"/>
            <a:tailEnd type="none" w="med" len="med"/>
          </a:ln>
          <a:effectLst/>
        </p:spPr>
        <p:txBody>
          <a:bodyPr vert="horz" wrap="square" lIns="163321" tIns="81660" rIns="163321" bIns="81660" numCol="1" spcCol="0" rtlCol="0" anchor="t" anchorCtr="0" compatLnSpc="1">
            <a:prstTxWarp prst="textNoShape">
              <a:avLst/>
            </a:prstTxWarp>
          </a:bodyPr>
          <a:lstStyle/>
          <a:p>
            <a:pPr eaLnBrk="0" fontAlgn="base" hangingPunct="0">
              <a:spcBef>
                <a:spcPct val="0"/>
              </a:spcBef>
              <a:spcAft>
                <a:spcPct val="0"/>
              </a:spcAft>
            </a:pPr>
            <a:endParaRPr lang="en-US" sz="3600">
              <a:solidFill>
                <a:srgbClr val="646464"/>
              </a:solidFill>
              <a:latin typeface="Verdana" pitchFamily="34" charset="0"/>
            </a:endParaRPr>
          </a:p>
        </p:txBody>
      </p:sp>
      <p:pic>
        <p:nvPicPr>
          <p:cNvPr id="10" name="3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34232" y="1537"/>
            <a:ext cx="18291175" cy="10290175"/>
          </a:xfrm>
          <a:prstGeom prst="rect">
            <a:avLst/>
          </a:prstGeom>
        </p:spPr>
      </p:pic>
      <p:sp>
        <p:nvSpPr>
          <p:cNvPr id="10243" name="Title 7"/>
          <p:cNvSpPr>
            <a:spLocks noGrp="1"/>
          </p:cNvSpPr>
          <p:nvPr>
            <p:ph type="title"/>
          </p:nvPr>
        </p:nvSpPr>
        <p:spPr>
          <a:xfrm>
            <a:off x="1296715" y="542608"/>
            <a:ext cx="15547499" cy="786055"/>
          </a:xfrm>
        </p:spPr>
        <p:txBody>
          <a:bodyPr>
            <a:normAutofit fontScale="90000"/>
          </a:bodyPr>
          <a:lstStyle/>
          <a:p>
            <a:r>
              <a:rPr lang="en-US" altLang="en-US" sz="4500" b="1" dirty="0">
                <a:solidFill>
                  <a:schemeClr val="bg1"/>
                </a:solidFill>
                <a:latin typeface="Verdana" panose="020B0604030504040204" pitchFamily="34" charset="0"/>
                <a:ea typeface="Verdana" panose="020B0604030504040204" pitchFamily="34" charset="0"/>
                <a:cs typeface="Verdana" panose="020B0604030504040204" pitchFamily="34" charset="0"/>
              </a:rPr>
              <a:t>Conclusions</a:t>
            </a:r>
          </a:p>
        </p:txBody>
      </p:sp>
      <p:sp>
        <p:nvSpPr>
          <p:cNvPr id="9" name="Content Placeholder 8"/>
          <p:cNvSpPr>
            <a:spLocks noGrp="1"/>
          </p:cNvSpPr>
          <p:nvPr>
            <p:ph idx="1"/>
          </p:nvPr>
        </p:nvSpPr>
        <p:spPr>
          <a:xfrm>
            <a:off x="815344" y="1923946"/>
            <a:ext cx="8786426" cy="6696744"/>
          </a:xfrm>
        </p:spPr>
        <p:txBody>
          <a:bodyPr>
            <a:normAutofit fontScale="92500" lnSpcReduction="20000"/>
          </a:bodyPr>
          <a:lstStyle/>
          <a:p>
            <a:pPr>
              <a:buFont typeface="Wingdings" panose="05000000000000000000" pitchFamily="2" charset="2"/>
              <a:buChar char="§"/>
              <a:defRPr/>
            </a:pP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Need for SDOs to collaborate and work together </a:t>
            </a:r>
            <a:endPar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defRPr/>
            </a:pPr>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defRPr/>
            </a:pP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Need for ITU to work with municipalities</a:t>
            </a: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 ICT sector, policy makers, international and regional organizations</a:t>
            </a: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buFont typeface="Wingdings" panose="05000000000000000000" pitchFamily="2" charset="2"/>
              <a:buChar char="§"/>
              <a:defRPr/>
            </a:pPr>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defRPr/>
            </a:pP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Development of joint and comprehensive strategies</a:t>
            </a: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0" indent="0">
              <a:buNone/>
              <a:defRPr/>
            </a:pPr>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defRPr/>
            </a:pP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ITU as global platform for the empowerment of smart sustainable cities.</a:t>
            </a:r>
          </a:p>
        </p:txBody>
      </p:sp>
      <p:pic>
        <p:nvPicPr>
          <p:cNvPr id="7" name="Picture 6" descr="https://flipter_test_2.s3.amazonaws.com/media/photos/tmpvOtZe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585747" y="1976735"/>
            <a:ext cx="5581648" cy="37210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C:\Users\bueti\Pictures\Amsterdam.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169923" y="5272318"/>
            <a:ext cx="5159920" cy="35166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C:\Users\campilon\Desktop\photos\shutterstock_1494419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649643" y="4857055"/>
            <a:ext cx="3454212" cy="23026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1" name="11 Imagen" descr="banda_baja.png"/>
          <p:cNvPicPr>
            <a:picLocks noChangeAspect="1"/>
          </p:cNvPicPr>
          <p:nvPr/>
        </p:nvPicPr>
        <p:blipFill>
          <a:blip r:embed="rId6" cstate="print"/>
          <a:srcRect t="66102"/>
          <a:stretch>
            <a:fillRect/>
          </a:stretch>
        </p:blipFill>
        <p:spPr>
          <a:xfrm>
            <a:off x="2729" y="6801271"/>
            <a:ext cx="18285716" cy="3486674"/>
          </a:xfrm>
          <a:prstGeom prst="rect">
            <a:avLst/>
          </a:prstGeom>
        </p:spPr>
      </p:pic>
    </p:spTree>
    <p:extLst>
      <p:ext uri="{BB962C8B-B14F-4D97-AF65-F5344CB8AC3E}">
        <p14:creationId xmlns:p14="http://schemas.microsoft.com/office/powerpoint/2010/main" xmlns="" val="1009515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Imagen"/>
          <p:cNvPicPr>
            <a:picLocks noChangeAspect="1"/>
          </p:cNvPicPr>
          <p:nvPr/>
        </p:nvPicPr>
        <p:blipFill rotWithShape="1">
          <a:blip r:embed="rId3" cstate="print">
            <a:extLst>
              <a:ext uri="{28A0092B-C50C-407E-A947-70E740481C1C}">
                <a14:useLocalDpi xmlns:a14="http://schemas.microsoft.com/office/drawing/2010/main" xmlns="" val="0"/>
              </a:ext>
            </a:extLst>
          </a:blip>
          <a:srcRect b="24159"/>
          <a:stretch/>
        </p:blipFill>
        <p:spPr>
          <a:xfrm>
            <a:off x="-34232" y="1537"/>
            <a:ext cx="18291175" cy="10290175"/>
          </a:xfrm>
          <a:prstGeom prst="rect">
            <a:avLst/>
          </a:prstGeom>
        </p:spPr>
      </p:pic>
      <p:sp>
        <p:nvSpPr>
          <p:cNvPr id="11266" name="Rectangle 6"/>
          <p:cNvSpPr>
            <a:spLocks noGrp="1" noChangeArrowheads="1"/>
          </p:cNvSpPr>
          <p:nvPr>
            <p:ph type="title" idx="4294967295"/>
          </p:nvPr>
        </p:nvSpPr>
        <p:spPr>
          <a:xfrm>
            <a:off x="1511562" y="2865529"/>
            <a:ext cx="15547499" cy="786055"/>
          </a:xfrm>
        </p:spPr>
        <p:txBody>
          <a:bodyPr>
            <a:noAutofit/>
          </a:bodyPr>
          <a:lstStyle/>
          <a:p>
            <a:r>
              <a:rPr lang="en-GB" alt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t>Links &amp; Additional Information </a:t>
            </a:r>
            <a:endParaRPr lang="en-US" alt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6868" name="Content Placeholder 2"/>
          <p:cNvSpPr>
            <a:spLocks noGrp="1"/>
          </p:cNvSpPr>
          <p:nvPr>
            <p:ph idx="1"/>
          </p:nvPr>
        </p:nvSpPr>
        <p:spPr>
          <a:xfrm>
            <a:off x="2520851" y="4064967"/>
            <a:ext cx="14836175" cy="4213731"/>
          </a:xfrm>
        </p:spPr>
        <p:txBody>
          <a:bodyPr>
            <a:normAutofit/>
          </a:bodyPr>
          <a:lstStyle/>
          <a:p>
            <a:pPr>
              <a:buFont typeface="Wingdings" panose="05000000000000000000" pitchFamily="2" charset="2"/>
              <a:buChar char="§"/>
              <a:defRPr/>
            </a:pPr>
            <a:r>
              <a:rPr lang="en-US" sz="4400" dirty="0">
                <a:solidFill>
                  <a:schemeClr val="bg1"/>
                </a:solidFill>
              </a:rPr>
              <a:t>ITU-T and climate change</a:t>
            </a:r>
            <a:br>
              <a:rPr lang="en-US" sz="4400" dirty="0">
                <a:solidFill>
                  <a:schemeClr val="bg1"/>
                </a:solidFill>
              </a:rPr>
            </a:br>
            <a:r>
              <a:rPr lang="en-US" sz="4400" dirty="0">
                <a:solidFill>
                  <a:schemeClr val="bg1"/>
                </a:solidFill>
                <a:hlinkClick r:id="rId4"/>
              </a:rPr>
              <a:t>http://www.itu.int/ITU-T/climatechange</a:t>
            </a:r>
            <a:r>
              <a:rPr lang="en-US" sz="4400" dirty="0">
                <a:solidFill>
                  <a:schemeClr val="bg1"/>
                </a:solidFill>
              </a:rPr>
              <a:t> </a:t>
            </a:r>
          </a:p>
          <a:p>
            <a:pPr>
              <a:buFont typeface="Wingdings" panose="05000000000000000000" pitchFamily="2" charset="2"/>
              <a:buChar char="§"/>
              <a:defRPr/>
            </a:pPr>
            <a:r>
              <a:rPr lang="en-US" sz="4400" dirty="0" smtClean="0">
                <a:solidFill>
                  <a:schemeClr val="bg1"/>
                </a:solidFill>
              </a:rPr>
              <a:t>ITU </a:t>
            </a:r>
            <a:r>
              <a:rPr lang="en-US" sz="4400" dirty="0">
                <a:solidFill>
                  <a:schemeClr val="bg1"/>
                </a:solidFill>
              </a:rPr>
              <a:t>Symposia &amp; Events on ICTs and Climate Change   </a:t>
            </a:r>
            <a:r>
              <a:rPr lang="en-US" sz="4400" dirty="0">
                <a:solidFill>
                  <a:schemeClr val="bg1"/>
                </a:solidFill>
                <a:hlinkClick r:id="rId5"/>
              </a:rPr>
              <a:t>http://www.itu.int/ITU-T/worksem/climatechange</a:t>
            </a:r>
            <a:endParaRPr lang="en-US" sz="4400" dirty="0">
              <a:solidFill>
                <a:schemeClr val="bg1"/>
              </a:solidFill>
            </a:endParaRPr>
          </a:p>
          <a:p>
            <a:pPr>
              <a:buFont typeface="Wingdings" panose="05000000000000000000" pitchFamily="2" charset="2"/>
              <a:buChar char="§"/>
              <a:defRPr/>
            </a:pPr>
            <a:r>
              <a:rPr lang="en-US" sz="4400" dirty="0" smtClean="0">
                <a:solidFill>
                  <a:schemeClr val="bg1"/>
                </a:solidFill>
              </a:rPr>
              <a:t>Contact: </a:t>
            </a:r>
            <a:r>
              <a:rPr lang="en-US" sz="4400" dirty="0">
                <a:solidFill>
                  <a:schemeClr val="bg1"/>
                </a:solidFill>
                <a:hlinkClick r:id="rId6"/>
              </a:rPr>
              <a:t>greenstandard@itu.int</a:t>
            </a:r>
            <a:r>
              <a:rPr lang="en-US" sz="4400" dirty="0">
                <a:solidFill>
                  <a:schemeClr val="bg1"/>
                </a:solidFill>
              </a:rPr>
              <a:t>   </a:t>
            </a:r>
          </a:p>
        </p:txBody>
      </p:sp>
      <p:pic>
        <p:nvPicPr>
          <p:cNvPr id="11268" name="Picture 1" descr="C:\Documents and Settings\campilon\Desktop\photos climate\shutterstock_31961611.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16595" y="536575"/>
            <a:ext cx="3464340" cy="2598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9" name="Slide Number Placeholder 3"/>
          <p:cNvSpPr>
            <a:spLocks noGrp="1"/>
          </p:cNvSpPr>
          <p:nvPr>
            <p:ph type="sldNum" sz="quarter" idx="10"/>
          </p:nvPr>
        </p:nvSpPr>
        <p:spPr>
          <a:xfrm>
            <a:off x="17541746" y="9608928"/>
            <a:ext cx="679568" cy="366826"/>
          </a:xfrm>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5700">
                <a:solidFill>
                  <a:srgbClr val="5C5C5C"/>
                </a:solidFill>
                <a:latin typeface="Verdana" pitchFamily="34" charset="0"/>
              </a:defRPr>
            </a:lvl1pPr>
            <a:lvl2pPr marL="1326983" indent="-510378" eaLnBrk="0" hangingPunct="0">
              <a:spcBef>
                <a:spcPct val="20000"/>
              </a:spcBef>
              <a:buClr>
                <a:srgbClr val="0099CC"/>
              </a:buClr>
              <a:buFont typeface="Wingdings" pitchFamily="2" charset="2"/>
              <a:buChar char="Ø"/>
              <a:defRPr sz="5000">
                <a:solidFill>
                  <a:srgbClr val="5C5C5C"/>
                </a:solidFill>
                <a:latin typeface="Verdana" pitchFamily="34" charset="0"/>
              </a:defRPr>
            </a:lvl2pPr>
            <a:lvl3pPr marL="2041512" indent="-408302" eaLnBrk="0" hangingPunct="0">
              <a:spcBef>
                <a:spcPct val="20000"/>
              </a:spcBef>
              <a:buClr>
                <a:srgbClr val="0099CC"/>
              </a:buClr>
              <a:buFont typeface="Wingdings" pitchFamily="2" charset="2"/>
              <a:buChar char="§"/>
              <a:defRPr sz="4300">
                <a:solidFill>
                  <a:srgbClr val="5C5C5C"/>
                </a:solidFill>
                <a:latin typeface="Verdana" pitchFamily="34" charset="0"/>
              </a:defRPr>
            </a:lvl3pPr>
            <a:lvl4pPr marL="2858117" indent="-408302" eaLnBrk="0" hangingPunct="0">
              <a:spcBef>
                <a:spcPct val="20000"/>
              </a:spcBef>
              <a:buFont typeface="Verdana" pitchFamily="34" charset="0"/>
              <a:buChar char="–"/>
              <a:defRPr sz="3600">
                <a:solidFill>
                  <a:srgbClr val="5C5C5C"/>
                </a:solidFill>
                <a:latin typeface="Verdana" pitchFamily="34" charset="0"/>
              </a:defRPr>
            </a:lvl4pPr>
            <a:lvl5pPr marL="3674722" indent="-408302" eaLnBrk="0" hangingPunct="0">
              <a:spcBef>
                <a:spcPct val="20000"/>
              </a:spcBef>
              <a:buFont typeface="Verdana" pitchFamily="34" charset="0"/>
              <a:buChar char="–"/>
              <a:defRPr sz="3600">
                <a:solidFill>
                  <a:srgbClr val="5C5C5C"/>
                </a:solidFill>
                <a:latin typeface="Verdana" pitchFamily="34" charset="0"/>
              </a:defRPr>
            </a:lvl5pPr>
            <a:lvl6pPr marL="449132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6pPr>
            <a:lvl7pPr marL="530793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7pPr>
            <a:lvl8pPr marL="612453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8pPr>
            <a:lvl9pPr marL="694114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9pPr>
          </a:lstStyle>
          <a:p>
            <a:pPr eaLnBrk="1" hangingPunct="1">
              <a:spcBef>
                <a:spcPct val="0"/>
              </a:spcBef>
              <a:buClrTx/>
              <a:buSzTx/>
              <a:buFontTx/>
              <a:buNone/>
            </a:pPr>
            <a:fld id="{6A9298EC-338A-4AE9-B4E3-DE00E18CD283}" type="slidenum">
              <a:rPr lang="en-US" altLang="en-US" sz="1800">
                <a:solidFill>
                  <a:srgbClr val="0E438A"/>
                </a:solidFill>
                <a:latin typeface="Zurich BT"/>
              </a:rPr>
              <a:pPr eaLnBrk="1" hangingPunct="1">
                <a:spcBef>
                  <a:spcPct val="0"/>
                </a:spcBef>
                <a:buClrTx/>
                <a:buSzTx/>
                <a:buFontTx/>
                <a:buNone/>
              </a:pPr>
              <a:t>8</a:t>
            </a:fld>
            <a:endParaRPr lang="en-US" altLang="en-US" sz="1800">
              <a:solidFill>
                <a:srgbClr val="0E438A"/>
              </a:solidFill>
              <a:latin typeface="Zurich BT"/>
            </a:endParaRPr>
          </a:p>
        </p:txBody>
      </p:sp>
      <p:pic>
        <p:nvPicPr>
          <p:cNvPr id="7" name="11 Imagen" descr="banda_baja.png"/>
          <p:cNvPicPr>
            <a:picLocks noChangeAspect="1"/>
          </p:cNvPicPr>
          <p:nvPr/>
        </p:nvPicPr>
        <p:blipFill>
          <a:blip r:embed="rId8" cstate="print"/>
          <a:srcRect t="66102"/>
          <a:stretch>
            <a:fillRect/>
          </a:stretch>
        </p:blipFill>
        <p:spPr>
          <a:xfrm>
            <a:off x="2729" y="6801271"/>
            <a:ext cx="18285716" cy="3486674"/>
          </a:xfrm>
          <a:prstGeom prst="rect">
            <a:avLst/>
          </a:prstGeom>
        </p:spPr>
      </p:pic>
    </p:spTree>
    <p:extLst>
      <p:ext uri="{BB962C8B-B14F-4D97-AF65-F5344CB8AC3E}">
        <p14:creationId xmlns:p14="http://schemas.microsoft.com/office/powerpoint/2010/main" xmlns="" val="97849284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6" name="5 CuadroTexto"/>
          <p:cNvSpPr txBox="1"/>
          <p:nvPr/>
        </p:nvSpPr>
        <p:spPr>
          <a:xfrm>
            <a:off x="5077135" y="3266738"/>
            <a:ext cx="8136905" cy="1446550"/>
          </a:xfrm>
          <a:prstGeom prst="rect">
            <a:avLst/>
          </a:prstGeom>
          <a:noFill/>
        </p:spPr>
        <p:txBody>
          <a:bodyPr wrap="square" rtlCol="0">
            <a:spAutoFit/>
          </a:bodyPr>
          <a:lstStyle/>
          <a:p>
            <a:pPr algn="ctr"/>
            <a:r>
              <a:rPr lang="es-ES" sz="8800" i="1" dirty="0" err="1" smtClean="0">
                <a:solidFill>
                  <a:schemeClr val="bg1"/>
                </a:solidFill>
                <a:latin typeface="Telefonica Text" pitchFamily="2" charset="0"/>
              </a:rPr>
              <a:t>Thank</a:t>
            </a:r>
            <a:r>
              <a:rPr lang="es-ES" sz="8800" i="1" dirty="0" smtClean="0">
                <a:solidFill>
                  <a:schemeClr val="bg1"/>
                </a:solidFill>
                <a:latin typeface="Telefonica Text" pitchFamily="2" charset="0"/>
              </a:rPr>
              <a:t> </a:t>
            </a:r>
            <a:r>
              <a:rPr lang="es-ES" sz="8800" i="1" dirty="0" err="1" smtClean="0">
                <a:solidFill>
                  <a:schemeClr val="bg1"/>
                </a:solidFill>
                <a:latin typeface="Telefonica Text" pitchFamily="2" charset="0"/>
              </a:rPr>
              <a:t>you</a:t>
            </a:r>
            <a:endParaRPr lang="es-ES" sz="8800" i="1" dirty="0" smtClean="0">
              <a:solidFill>
                <a:schemeClr val="bg1"/>
              </a:solidFill>
              <a:latin typeface="Telefonica Text" pitchFamily="2" charset="0"/>
            </a:endParaRPr>
          </a:p>
        </p:txBody>
      </p:sp>
    </p:spTree>
    <p:extLst>
      <p:ext uri="{BB962C8B-B14F-4D97-AF65-F5344CB8AC3E}">
        <p14:creationId xmlns:p14="http://schemas.microsoft.com/office/powerpoint/2010/main" xmlns="" val="40424911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118&quot;&gt;&lt;property id=&quot;20148&quot; value=&quot;5&quot;/&gt;&lt;property id=&quot;20300&quot; value=&quot;Slide 2&quot;/&gt;&lt;property id=&quot;20307&quot; value=&quot;260&quot;/&gt;&lt;/object&gt;&lt;/object&gt;&lt;/object&gt;&lt;/database&gt;"/>
  <p:tag name="SECTOMILLISECCONVERTED"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2C488B902C4D4385B7704CD2E51C82" ma:contentTypeVersion="3" ma:contentTypeDescription="Create a new document." ma:contentTypeScope="" ma:versionID="87879ae58a221fc8f71e5c5e8230f398">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F3B0D8-981C-431C-90F3-A01A642BB39D}"/>
</file>

<file path=customXml/itemProps2.xml><?xml version="1.0" encoding="utf-8"?>
<ds:datastoreItem xmlns:ds="http://schemas.openxmlformats.org/officeDocument/2006/customXml" ds:itemID="{E3E5305D-9532-4CC8-9686-DB830DC772BC}"/>
</file>

<file path=customXml/itemProps3.xml><?xml version="1.0" encoding="utf-8"?>
<ds:datastoreItem xmlns:ds="http://schemas.openxmlformats.org/officeDocument/2006/customXml" ds:itemID="{E0DA0B5C-C9C7-4DB4-9CEC-7FC844382DEE}"/>
</file>

<file path=docProps/app.xml><?xml version="1.0" encoding="utf-8"?>
<Properties xmlns="http://schemas.openxmlformats.org/officeDocument/2006/extended-properties" xmlns:vt="http://schemas.openxmlformats.org/officeDocument/2006/docPropsVTypes">
  <TotalTime>153</TotalTime>
  <Words>652</Words>
  <Application>Microsoft Office PowerPoint</Application>
  <PresentationFormat>Personnalisé</PresentationFormat>
  <Paragraphs>91</Paragraphs>
  <Slides>9</Slides>
  <Notes>5</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Tema de Office</vt:lpstr>
      <vt:lpstr>Diapositive 1</vt:lpstr>
      <vt:lpstr>Standards are vital to shape Smart Sustainable Cities</vt:lpstr>
      <vt:lpstr>ITU-T Study Group 5</vt:lpstr>
      <vt:lpstr>Concerns related to human exposure to EMF </vt:lpstr>
      <vt:lpstr>Methodologies on Cities</vt:lpstr>
      <vt:lpstr>Focus Groups</vt:lpstr>
      <vt:lpstr>Conclusions</vt:lpstr>
      <vt:lpstr>Links &amp; Additional Information </vt:lpstr>
      <vt:lpstr>Diapositive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cdelcaz</dc:creator>
  <cp:lastModifiedBy>Ahmed ZEDDAM</cp:lastModifiedBy>
  <cp:revision>59</cp:revision>
  <dcterms:created xsi:type="dcterms:W3CDTF">2013-08-21T15:33:30Z</dcterms:created>
  <dcterms:modified xsi:type="dcterms:W3CDTF">2013-09-12T13:12:42Z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0x010100162C488B902C4D4385B7704CD2E51C82</vt:lpwstr>
  </property>
</Properties>
</file>