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61" r:id="rId6"/>
    <p:sldId id="263" r:id="rId7"/>
    <p:sldId id="262" r:id="rId8"/>
    <p:sldId id="260" r:id="rId9"/>
  </p:sldIdLst>
  <p:sldSz cx="18291175" cy="10290175"/>
  <p:notesSz cx="6858000" cy="9144000"/>
  <p:custDataLst>
    <p:tags r:id="rId11"/>
  </p:custDataLst>
  <p:defaultTextStyle>
    <a:defPPr>
      <a:defRPr lang="es-ES"/>
    </a:defPPr>
    <a:lvl1pPr marL="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60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21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81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642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3025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516" y="156"/>
      </p:cViewPr>
      <p:guideLst>
        <p:guide orient="horz" pos="2288"/>
        <p:guide orient="horz" pos="2969"/>
        <p:guide pos="5761"/>
        <p:guide pos="5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D018B-D5F3-41A7-BBE3-6AA4A825A8BF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4C04B-D66D-4697-9E48-A3EFE05961A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95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4C04B-D66D-4697-9E48-A3EFE05961AB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838" y="3196625"/>
            <a:ext cx="15547499" cy="22057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43676" y="5831099"/>
            <a:ext cx="12803823" cy="26297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46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0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6528555" y="619317"/>
            <a:ext cx="8231029" cy="131723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29119" y="619317"/>
            <a:ext cx="24394584" cy="131723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90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4877" y="6612391"/>
            <a:ext cx="15547499" cy="204374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4877" y="4361416"/>
            <a:ext cx="15547499" cy="2250975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6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2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8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64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302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963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62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28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284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29117" y="3601562"/>
            <a:ext cx="16312808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446779" y="3601562"/>
            <a:ext cx="16312806" cy="10190132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02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303380"/>
            <a:ext cx="8081779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14559" y="3263320"/>
            <a:ext cx="8081779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291664" y="2303380"/>
            <a:ext cx="8084953" cy="959939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605" indent="0">
              <a:buNone/>
              <a:defRPr sz="3600" b="1"/>
            </a:lvl2pPr>
            <a:lvl3pPr marL="1633210" indent="0">
              <a:buNone/>
              <a:defRPr sz="3200" b="1"/>
            </a:lvl3pPr>
            <a:lvl4pPr marL="2449815" indent="0">
              <a:buNone/>
              <a:defRPr sz="2900" b="1"/>
            </a:lvl4pPr>
            <a:lvl5pPr marL="3266420" indent="0">
              <a:buNone/>
              <a:defRPr sz="2900" b="1"/>
            </a:lvl5pPr>
            <a:lvl6pPr marL="4083025" indent="0">
              <a:buNone/>
              <a:defRPr sz="2900" b="1"/>
            </a:lvl6pPr>
            <a:lvl7pPr marL="4899630" indent="0">
              <a:buNone/>
              <a:defRPr sz="2900" b="1"/>
            </a:lvl7pPr>
            <a:lvl8pPr marL="5716234" indent="0">
              <a:buNone/>
              <a:defRPr sz="2900" b="1"/>
            </a:lvl8pPr>
            <a:lvl9pPr marL="6532839" indent="0">
              <a:buNone/>
              <a:defRPr sz="2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291664" y="3263320"/>
            <a:ext cx="8084953" cy="5928761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95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41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136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560" y="409701"/>
            <a:ext cx="6017671" cy="1743613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51341" y="409702"/>
            <a:ext cx="10225275" cy="8782379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560" y="2153315"/>
            <a:ext cx="6017671" cy="70387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2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5198" y="7203123"/>
            <a:ext cx="10974705" cy="850369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85198" y="919446"/>
            <a:ext cx="10974705" cy="6174105"/>
          </a:xfrm>
        </p:spPr>
        <p:txBody>
          <a:bodyPr/>
          <a:lstStyle>
            <a:lvl1pPr marL="0" indent="0">
              <a:buNone/>
              <a:defRPr sz="5700"/>
            </a:lvl1pPr>
            <a:lvl2pPr marL="816605" indent="0">
              <a:buNone/>
              <a:defRPr sz="5000"/>
            </a:lvl2pPr>
            <a:lvl3pPr marL="1633210" indent="0">
              <a:buNone/>
              <a:defRPr sz="4300"/>
            </a:lvl3pPr>
            <a:lvl4pPr marL="2449815" indent="0">
              <a:buNone/>
              <a:defRPr sz="3600"/>
            </a:lvl4pPr>
            <a:lvl5pPr marL="3266420" indent="0">
              <a:buNone/>
              <a:defRPr sz="3600"/>
            </a:lvl5pPr>
            <a:lvl6pPr marL="4083025" indent="0">
              <a:buNone/>
              <a:defRPr sz="3600"/>
            </a:lvl6pPr>
            <a:lvl7pPr marL="4899630" indent="0">
              <a:buNone/>
              <a:defRPr sz="3600"/>
            </a:lvl7pPr>
            <a:lvl8pPr marL="5716234" indent="0">
              <a:buNone/>
              <a:defRPr sz="3600"/>
            </a:lvl8pPr>
            <a:lvl9pPr marL="6532839" indent="0">
              <a:buNone/>
              <a:defRPr sz="36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85198" y="8053492"/>
            <a:ext cx="10974705" cy="1207666"/>
          </a:xfrm>
        </p:spPr>
        <p:txBody>
          <a:bodyPr/>
          <a:lstStyle>
            <a:lvl1pPr marL="0" indent="0">
              <a:buNone/>
              <a:defRPr sz="2500"/>
            </a:lvl1pPr>
            <a:lvl2pPr marL="816605" indent="0">
              <a:buNone/>
              <a:defRPr sz="2100"/>
            </a:lvl2pPr>
            <a:lvl3pPr marL="1633210" indent="0">
              <a:buNone/>
              <a:defRPr sz="1800"/>
            </a:lvl3pPr>
            <a:lvl4pPr marL="2449815" indent="0">
              <a:buNone/>
              <a:defRPr sz="1600"/>
            </a:lvl4pPr>
            <a:lvl5pPr marL="3266420" indent="0">
              <a:buNone/>
              <a:defRPr sz="1600"/>
            </a:lvl5pPr>
            <a:lvl6pPr marL="4083025" indent="0">
              <a:buNone/>
              <a:defRPr sz="1600"/>
            </a:lvl6pPr>
            <a:lvl7pPr marL="4899630" indent="0">
              <a:buNone/>
              <a:defRPr sz="1600"/>
            </a:lvl7pPr>
            <a:lvl8pPr marL="5716234" indent="0">
              <a:buNone/>
              <a:defRPr sz="1600"/>
            </a:lvl8pPr>
            <a:lvl9pPr marL="653283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65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914559" y="412084"/>
            <a:ext cx="16462058" cy="1715029"/>
          </a:xfrm>
          <a:prstGeom prst="rect">
            <a:avLst/>
          </a:prstGeom>
        </p:spPr>
        <p:txBody>
          <a:bodyPr vert="horz" lIns="163321" tIns="81660" rIns="163321" bIns="8166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559" y="2401042"/>
            <a:ext cx="16462058" cy="6791040"/>
          </a:xfrm>
          <a:prstGeom prst="rect">
            <a:avLst/>
          </a:prstGeom>
        </p:spPr>
        <p:txBody>
          <a:bodyPr vert="horz" lIns="163321" tIns="81660" rIns="163321" bIns="8166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DB98A-F1DC-46C4-9FF0-1BF63371BA7C}" type="datetimeFigureOut">
              <a:rPr lang="es-ES" smtClean="0"/>
              <a:pPr/>
              <a:t>11/09/2013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249485" y="9537468"/>
            <a:ext cx="5792205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C4B2E-7876-44C2-A2ED-D83237E8254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33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3210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454" indent="-612454" algn="l" defTabSz="1633210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983" indent="-510378" algn="l" defTabSz="1633210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51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8117" indent="-408302" algn="l" defTabSz="163321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4722" indent="-408302" algn="l" defTabSz="1633210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59"/>
          <a:stretch/>
        </p:blipFill>
        <p:spPr>
          <a:xfrm>
            <a:off x="-1" y="-1"/>
            <a:ext cx="18291175" cy="10290175"/>
          </a:xfrm>
          <a:prstGeom prst="rect">
            <a:avLst/>
          </a:prstGeom>
        </p:spPr>
      </p:pic>
      <p:grpSp>
        <p:nvGrpSpPr>
          <p:cNvPr id="12" name="11 Grupo"/>
          <p:cNvGrpSpPr/>
          <p:nvPr/>
        </p:nvGrpSpPr>
        <p:grpSpPr>
          <a:xfrm>
            <a:off x="10147117" y="1832719"/>
            <a:ext cx="8144058" cy="8138144"/>
            <a:chOff x="10884627" y="1035408"/>
            <a:chExt cx="7353134" cy="7347794"/>
          </a:xfrm>
        </p:grpSpPr>
        <p:pic>
          <p:nvPicPr>
            <p:cNvPr id="5" name="4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99" t="2781" r="23249" b="1553"/>
            <a:stretch/>
          </p:blipFill>
          <p:spPr>
            <a:xfrm>
              <a:off x="10884627" y="1035408"/>
              <a:ext cx="7353134" cy="7347794"/>
            </a:xfrm>
            <a:prstGeom prst="rect">
              <a:avLst/>
            </a:prstGeom>
          </p:spPr>
        </p:pic>
        <p:pic>
          <p:nvPicPr>
            <p:cNvPr id="6" name="5 Imagen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97" r="22254" b="10594"/>
            <a:stretch/>
          </p:blipFill>
          <p:spPr>
            <a:xfrm>
              <a:off x="10911034" y="1356330"/>
              <a:ext cx="7300320" cy="6705950"/>
            </a:xfrm>
            <a:prstGeom prst="rect">
              <a:avLst/>
            </a:prstGeom>
          </p:spPr>
        </p:pic>
      </p:grpSp>
      <p:sp>
        <p:nvSpPr>
          <p:cNvPr id="10" name="9 CuadroTexto"/>
          <p:cNvSpPr txBox="1"/>
          <p:nvPr/>
        </p:nvSpPr>
        <p:spPr>
          <a:xfrm>
            <a:off x="747321" y="8161860"/>
            <a:ext cx="8136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7613"/>
            <a:r>
              <a:rPr lang="es-ES" sz="4400" dirty="0" smtClean="0">
                <a:solidFill>
                  <a:schemeClr val="bg1"/>
                </a:solidFill>
                <a:latin typeface="Telefonica Text" pitchFamily="2" charset="0"/>
              </a:rPr>
              <a:t>Carmen Martín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47321" y="6502409"/>
            <a:ext cx="92555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solidFill>
                  <a:schemeClr val="bg1"/>
                </a:solidFill>
                <a:latin typeface="Telefonica Text" pitchFamily="2" charset="0"/>
              </a:rPr>
              <a:t>The role of policies, standards and regulations for effective e-waste management </a:t>
            </a:r>
            <a:endParaRPr lang="es-ES" sz="54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575865" y="618847"/>
            <a:ext cx="9793088" cy="4094441"/>
            <a:chOff x="8285993" y="1622117"/>
            <a:chExt cx="10602200" cy="4432727"/>
          </a:xfrm>
        </p:grpSpPr>
        <p:pic>
          <p:nvPicPr>
            <p:cNvPr id="16" name="15 Imagen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60" b="19357"/>
            <a:stretch/>
          </p:blipFill>
          <p:spPr>
            <a:xfrm>
              <a:off x="8526684" y="1789144"/>
              <a:ext cx="3224612" cy="1095250"/>
            </a:xfrm>
            <a:prstGeom prst="rect">
              <a:avLst/>
            </a:prstGeom>
          </p:spPr>
        </p:pic>
        <p:pic>
          <p:nvPicPr>
            <p:cNvPr id="17" name="16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37443" y="1622117"/>
              <a:ext cx="2006026" cy="1185379"/>
            </a:xfrm>
            <a:prstGeom prst="rect">
              <a:avLst/>
            </a:prstGeom>
          </p:spPr>
        </p:pic>
        <p:pic>
          <p:nvPicPr>
            <p:cNvPr id="18" name="17 Imagen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389" b="35610"/>
            <a:stretch/>
          </p:blipFill>
          <p:spPr>
            <a:xfrm>
              <a:off x="8285993" y="3132594"/>
              <a:ext cx="10602200" cy="2922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59"/>
          <a:stretch/>
        </p:blipFill>
        <p:spPr>
          <a:xfrm>
            <a:off x="0" y="0"/>
            <a:ext cx="18291175" cy="1029017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930217" y="501617"/>
            <a:ext cx="11072890" cy="830997"/>
          </a:xfrm>
          <a:prstGeom prst="rect">
            <a:avLst/>
          </a:prstGeom>
          <a:noFill/>
          <a:ln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GB" sz="4800" i="1" dirty="0" smtClean="0">
                <a:solidFill>
                  <a:schemeClr val="bg1"/>
                </a:solidFill>
                <a:latin typeface="Telefonica Text" pitchFamily="2" charset="0"/>
              </a:rPr>
              <a:t>Regulation (EU) Nº 1025/2012 on European Standardization </a:t>
            </a:r>
          </a:p>
        </p:txBody>
      </p:sp>
      <p:sp>
        <p:nvSpPr>
          <p:cNvPr id="7" name="6 Flecha abajo"/>
          <p:cNvSpPr/>
          <p:nvPr/>
        </p:nvSpPr>
        <p:spPr>
          <a:xfrm>
            <a:off x="4716431" y="1358873"/>
            <a:ext cx="500066" cy="785818"/>
          </a:xfrm>
          <a:prstGeom prst="downArrow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716167" y="2144691"/>
            <a:ext cx="10787138" cy="1569660"/>
          </a:xfrm>
          <a:prstGeom prst="rect">
            <a:avLst/>
          </a:prstGeom>
          <a:noFill/>
          <a:ln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GB" sz="4800" i="1" dirty="0" smtClean="0">
                <a:solidFill>
                  <a:schemeClr val="bg1"/>
                </a:solidFill>
                <a:latin typeface="Telefonica Text" pitchFamily="2" charset="0"/>
              </a:rPr>
              <a:t>Arts. 8 to 12: Framework for using European Standards in support of Union legislation and policies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716431" y="4573583"/>
            <a:ext cx="10715700" cy="1569660"/>
          </a:xfrm>
          <a:prstGeom prst="rect">
            <a:avLst/>
          </a:prstGeom>
          <a:noFill/>
          <a:ln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GB" sz="4800" i="1" smtClean="0">
                <a:solidFill>
                  <a:schemeClr val="bg1"/>
                </a:solidFill>
                <a:latin typeface="Telefonica Text" pitchFamily="2" charset="0"/>
              </a:rPr>
              <a:t>Commission´s standardization request (Mandates) to</a:t>
            </a:r>
          </a:p>
          <a:p>
            <a:r>
              <a:rPr lang="en-GB" sz="4800" i="1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</a:p>
        </p:txBody>
      </p:sp>
      <p:pic>
        <p:nvPicPr>
          <p:cNvPr id="10" name="Picture 16" descr="cen_bott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3885" y="5145087"/>
            <a:ext cx="1439020" cy="931572"/>
          </a:xfrm>
          <a:prstGeom prst="rect">
            <a:avLst/>
          </a:prstGeom>
          <a:noFill/>
        </p:spPr>
      </p:pic>
      <p:pic>
        <p:nvPicPr>
          <p:cNvPr id="11" name="Picture 17" descr="logocenele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44953" y="5073649"/>
            <a:ext cx="2007989" cy="1124207"/>
          </a:xfrm>
          <a:prstGeom prst="rect">
            <a:avLst/>
          </a:prstGeom>
          <a:noFill/>
        </p:spPr>
      </p:pic>
      <p:pic>
        <p:nvPicPr>
          <p:cNvPr id="13" name="Picture 18" descr="Etsi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94036" y="5361681"/>
            <a:ext cx="1843405" cy="576064"/>
          </a:xfrm>
          <a:prstGeom prst="rect">
            <a:avLst/>
          </a:prstGeom>
          <a:noFill/>
        </p:spPr>
      </p:pic>
      <p:sp>
        <p:nvSpPr>
          <p:cNvPr id="14" name="13 Flecha abajo"/>
          <p:cNvSpPr/>
          <p:nvPr/>
        </p:nvSpPr>
        <p:spPr>
          <a:xfrm>
            <a:off x="6654781" y="3716327"/>
            <a:ext cx="500066" cy="857256"/>
          </a:xfrm>
          <a:prstGeom prst="downArrow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6859571" y="7073913"/>
            <a:ext cx="7715304" cy="830997"/>
          </a:xfrm>
          <a:prstGeom prst="rect">
            <a:avLst/>
          </a:prstGeom>
          <a:noFill/>
          <a:ln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GB" sz="4800" i="1" smtClean="0">
                <a:solidFill>
                  <a:schemeClr val="bg1"/>
                </a:solidFill>
                <a:latin typeface="Telefonica Text" pitchFamily="2" charset="0"/>
              </a:rPr>
              <a:t>Harmonised standards cited in the OJEU</a:t>
            </a:r>
          </a:p>
        </p:txBody>
      </p:sp>
      <p:sp>
        <p:nvSpPr>
          <p:cNvPr id="16" name="15 Flecha abajo"/>
          <p:cNvSpPr/>
          <p:nvPr/>
        </p:nvSpPr>
        <p:spPr>
          <a:xfrm>
            <a:off x="8145455" y="6145219"/>
            <a:ext cx="500066" cy="928694"/>
          </a:xfrm>
          <a:prstGeom prst="downArrow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1858911" y="8788425"/>
            <a:ext cx="15859236" cy="830997"/>
          </a:xfrm>
          <a:prstGeom prst="rect">
            <a:avLst/>
          </a:prstGeom>
          <a:noFill/>
          <a:ln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GB" sz="4800" i="1" dirty="0" smtClean="0">
                <a:solidFill>
                  <a:schemeClr val="bg1"/>
                </a:solidFill>
                <a:latin typeface="Telefonica Text" pitchFamily="2" charset="0"/>
              </a:rPr>
              <a:t>Voluntary documents to </a:t>
            </a:r>
            <a:r>
              <a:rPr lang="en-GB" sz="4800" i="1" dirty="0" smtClean="0">
                <a:solidFill>
                  <a:schemeClr val="bg1"/>
                </a:solidFill>
                <a:latin typeface="Telefonica Text" pitchFamily="2" charset="0"/>
              </a:rPr>
              <a:t>fulfil </a:t>
            </a:r>
            <a:r>
              <a:rPr lang="en-GB" sz="4800" i="1" dirty="0" smtClean="0">
                <a:solidFill>
                  <a:schemeClr val="bg1"/>
                </a:solidFill>
                <a:latin typeface="Telefonica Text" pitchFamily="2" charset="0"/>
              </a:rPr>
              <a:t>legally binding objectives set in relevant Union legislation </a:t>
            </a:r>
          </a:p>
        </p:txBody>
      </p:sp>
      <p:sp>
        <p:nvSpPr>
          <p:cNvPr id="18" name="17 Flecha abajo"/>
          <p:cNvSpPr/>
          <p:nvPr/>
        </p:nvSpPr>
        <p:spPr>
          <a:xfrm>
            <a:off x="10002843" y="7931169"/>
            <a:ext cx="500066" cy="857256"/>
          </a:xfrm>
          <a:prstGeom prst="downArrow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59"/>
          <a:stretch/>
        </p:blipFill>
        <p:spPr>
          <a:xfrm>
            <a:off x="0" y="0"/>
            <a:ext cx="18291175" cy="1029017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144531" y="287303"/>
            <a:ext cx="15287732" cy="830997"/>
          </a:xfrm>
          <a:prstGeom prst="rect">
            <a:avLst/>
          </a:prstGeom>
          <a:noFill/>
          <a:ln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i="1" smtClean="0">
                <a:solidFill>
                  <a:schemeClr val="bg1"/>
                </a:solidFill>
                <a:latin typeface="Telefonica Text" pitchFamily="2" charset="0"/>
              </a:rPr>
              <a:t>Union work programme for European Standardization (July 2013). Strategic priorities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3027" y="1501749"/>
            <a:ext cx="17718148" cy="110491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800" b="1" i="1" dirty="0" smtClean="0">
                <a:solidFill>
                  <a:schemeClr val="bg1"/>
                </a:solidFill>
                <a:latin typeface="Telefonica Text" pitchFamily="2" charset="0"/>
              </a:rPr>
              <a:t>2.1.4.3 </a:t>
            </a:r>
            <a:r>
              <a:rPr lang="en-GB" sz="4800" b="1" i="1" dirty="0" err="1" smtClean="0">
                <a:solidFill>
                  <a:schemeClr val="bg1"/>
                </a:solidFill>
                <a:latin typeface="Telefonica Text" pitchFamily="2" charset="0"/>
              </a:rPr>
              <a:t>Ecodesign</a:t>
            </a:r>
            <a:r>
              <a:rPr lang="en-GB" sz="4800" b="1" i="1" dirty="0" smtClean="0">
                <a:solidFill>
                  <a:schemeClr val="bg1"/>
                </a:solidFill>
                <a:latin typeface="Telefonica Text" pitchFamily="2" charset="0"/>
              </a:rPr>
              <a:t>/Energy related Products</a:t>
            </a:r>
          </a:p>
          <a:p>
            <a:r>
              <a:rPr lang="en-GB" sz="4800" i="1" dirty="0" smtClean="0">
                <a:solidFill>
                  <a:schemeClr val="bg1"/>
                </a:solidFill>
                <a:latin typeface="Telefonica Text" pitchFamily="2" charset="0"/>
              </a:rPr>
              <a:t>     (</a:t>
            </a: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Directive 2009/125/EC	        M/495 (July 2011; draft amended Annex A: August 2013)</a:t>
            </a:r>
          </a:p>
          <a:p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CEN, CENELEC and ETSI are requested to develop EN containing harmonised methods for :</a:t>
            </a:r>
          </a:p>
          <a:p>
            <a:pPr lvl="1">
              <a:buFont typeface="Wingdings" pitchFamily="2" charset="2"/>
              <a:buChar char="ü"/>
            </a:pP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measuring and testing the environmental parameters of </a:t>
            </a:r>
            <a:r>
              <a:rPr lang="en-GB" sz="4400" i="1" dirty="0" err="1" smtClean="0">
                <a:solidFill>
                  <a:schemeClr val="bg1"/>
                </a:solidFill>
                <a:latin typeface="Telefonica Text" pitchFamily="2" charset="0"/>
              </a:rPr>
              <a:t>ErP</a:t>
            </a: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assessing the environmental performance of </a:t>
            </a:r>
            <a:r>
              <a:rPr lang="en-GB" sz="4400" i="1" dirty="0" err="1" smtClean="0">
                <a:solidFill>
                  <a:schemeClr val="bg1"/>
                </a:solidFill>
                <a:latin typeface="Telefonica Text" pitchFamily="2" charset="0"/>
              </a:rPr>
              <a:t>ErP</a:t>
            </a: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establishing and providing environmental information on </a:t>
            </a:r>
            <a:r>
              <a:rPr lang="en-GB" sz="4400" i="1" dirty="0" err="1" smtClean="0">
                <a:solidFill>
                  <a:schemeClr val="bg1"/>
                </a:solidFill>
                <a:latin typeface="Telefonica Text" pitchFamily="2" charset="0"/>
              </a:rPr>
              <a:t>ErP</a:t>
            </a: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performing a life-cycle analysis and establishing the product´s ecological profile in order to identify alternative design options and improvement solutions for </a:t>
            </a:r>
            <a:r>
              <a:rPr lang="en-GB" sz="4400" i="1" dirty="0" err="1" smtClean="0">
                <a:solidFill>
                  <a:schemeClr val="bg1"/>
                </a:solidFill>
                <a:latin typeface="Telefonica Text" pitchFamily="2" charset="0"/>
              </a:rPr>
              <a:t>ErP</a:t>
            </a: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.</a:t>
            </a:r>
          </a:p>
          <a:p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And to develop standards on </a:t>
            </a:r>
            <a:r>
              <a:rPr lang="en-GB" sz="4400" i="1" u="sng" dirty="0" smtClean="0">
                <a:solidFill>
                  <a:schemeClr val="bg1"/>
                </a:solidFill>
                <a:latin typeface="Telefonica Text" pitchFamily="2" charset="0"/>
              </a:rPr>
              <a:t>horizontal aspects</a:t>
            </a: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 linked to resource efficiency, namely:</a:t>
            </a:r>
          </a:p>
          <a:p>
            <a:pPr lvl="1">
              <a:buFont typeface="Wingdings" pitchFamily="2" charset="2"/>
              <a:buChar char="ü"/>
            </a:pP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Measuring the end of life extraction time of key components for some identified products;</a:t>
            </a:r>
          </a:p>
          <a:p>
            <a:pPr lvl="1">
              <a:buFont typeface="Wingdings" pitchFamily="2" charset="2"/>
              <a:buChar char="ü"/>
            </a:pP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Measuring the reversible disassembly time of key components for some identified products;</a:t>
            </a:r>
          </a:p>
          <a:p>
            <a:pPr lvl="1">
              <a:buFont typeface="Wingdings" pitchFamily="2" charset="2"/>
              <a:buChar char="ü"/>
            </a:pP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Recyclability/recoverability/reusability indexes by mass and by environmental impacts;</a:t>
            </a:r>
          </a:p>
          <a:p>
            <a:pPr lvl="1">
              <a:buFont typeface="Wingdings" pitchFamily="2" charset="2"/>
              <a:buChar char="ü"/>
            </a:pPr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Durability of some identified products or their key components. </a:t>
            </a:r>
          </a:p>
          <a:p>
            <a:pPr lvl="1">
              <a:buFont typeface="Wingdings" pitchFamily="2" charset="2"/>
              <a:buChar char="ü"/>
            </a:pPr>
            <a:endParaRPr lang="en-GB" sz="4400" i="1" dirty="0" smtClean="0">
              <a:solidFill>
                <a:schemeClr val="bg1"/>
              </a:solidFill>
              <a:latin typeface="Telefonica Text" pitchFamily="2" charset="0"/>
            </a:endParaRPr>
          </a:p>
          <a:p>
            <a:pPr>
              <a:buFont typeface="Wingdings" pitchFamily="2" charset="2"/>
              <a:buChar char="ü"/>
            </a:pPr>
            <a:endParaRPr lang="en-GB" sz="4400" i="1" dirty="0" smtClean="0">
              <a:solidFill>
                <a:schemeClr val="bg1"/>
              </a:solidFill>
              <a:latin typeface="Telefonica Text" pitchFamily="2" charset="0"/>
            </a:endParaRPr>
          </a:p>
          <a:p>
            <a:pPr>
              <a:buFont typeface="Wingdings" pitchFamily="2" charset="2"/>
              <a:buChar char="ü"/>
            </a:pPr>
            <a:endParaRPr lang="en-GB" sz="44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  <p:sp>
        <p:nvSpPr>
          <p:cNvPr id="8" name="7 Flecha izquierda y derecha"/>
          <p:cNvSpPr/>
          <p:nvPr/>
        </p:nvSpPr>
        <p:spPr>
          <a:xfrm flipV="1">
            <a:off x="5359373" y="2359005"/>
            <a:ext cx="1071570" cy="357192"/>
          </a:xfrm>
          <a:prstGeom prst="leftRightArrow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59"/>
          <a:stretch/>
        </p:blipFill>
        <p:spPr>
          <a:xfrm>
            <a:off x="0" y="0"/>
            <a:ext cx="18291175" cy="1029017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144531" y="358741"/>
            <a:ext cx="15287732" cy="830997"/>
          </a:xfrm>
          <a:prstGeom prst="rect">
            <a:avLst/>
          </a:prstGeom>
          <a:noFill/>
          <a:ln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i="1" dirty="0" smtClean="0">
                <a:solidFill>
                  <a:schemeClr val="bg1"/>
                </a:solidFill>
                <a:latin typeface="Telefonica Text" pitchFamily="2" charset="0"/>
              </a:rPr>
              <a:t>Union work programme for European Standardization (July 2013). Strategic priorities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858779" y="1358873"/>
            <a:ext cx="16716492" cy="69249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800" b="1" i="1" dirty="0" smtClean="0">
                <a:solidFill>
                  <a:schemeClr val="bg1"/>
                </a:solidFill>
                <a:latin typeface="Telefonica Text" pitchFamily="2" charset="0"/>
              </a:rPr>
              <a:t>2.5.4 Waste</a:t>
            </a:r>
          </a:p>
          <a:p>
            <a:r>
              <a:rPr lang="en-GB" sz="4400" i="1" dirty="0" smtClean="0">
                <a:solidFill>
                  <a:schemeClr val="bg1"/>
                </a:solidFill>
                <a:latin typeface="Telefonica Text" pitchFamily="2" charset="0"/>
              </a:rPr>
              <a:t>Directive 2012/19/EU (WEEE)	  M/518 (January 2013)  </a:t>
            </a:r>
          </a:p>
          <a:p>
            <a:pPr>
              <a:buFont typeface="Wingdings" pitchFamily="2" charset="2"/>
              <a:buChar char="ü"/>
            </a:pPr>
            <a:r>
              <a:rPr lang="en-GB" sz="4800" i="1" dirty="0" smtClean="0">
                <a:solidFill>
                  <a:schemeClr val="bg1"/>
                </a:solidFill>
                <a:latin typeface="Telefonica Text" pitchFamily="2" charset="0"/>
              </a:rPr>
              <a:t>CEN, CENELEC and ETSI are requested to develop EN for the treatment (including recovery, recycling and preparing for re-use) of waste equipment. </a:t>
            </a:r>
          </a:p>
          <a:p>
            <a:r>
              <a:rPr lang="en-GB" sz="4800" i="1" dirty="0" smtClean="0">
                <a:solidFill>
                  <a:schemeClr val="bg1"/>
                </a:solidFill>
                <a:latin typeface="Telefonica Text" pitchFamily="2" charset="0"/>
              </a:rPr>
              <a:t>	Work in progress in CLC/TC 111X:</a:t>
            </a:r>
            <a:r>
              <a:rPr lang="en-GB" sz="4800" dirty="0" smtClean="0"/>
              <a:t> </a:t>
            </a:r>
          </a:p>
          <a:p>
            <a:pPr lvl="3">
              <a:buFont typeface="Arial" pitchFamily="34" charset="0"/>
              <a:buChar char="•"/>
            </a:pPr>
            <a:r>
              <a:rPr lang="en-GB" sz="4000" i="1" dirty="0" smtClean="0">
                <a:solidFill>
                  <a:schemeClr val="bg1"/>
                </a:solidFill>
                <a:latin typeface="Telefonica Text" pitchFamily="2" charset="0"/>
              </a:rPr>
              <a:t>CLC/</a:t>
            </a:r>
            <a:r>
              <a:rPr lang="en-GB" sz="4000" i="1" dirty="0" err="1" smtClean="0">
                <a:solidFill>
                  <a:schemeClr val="bg1"/>
                </a:solidFill>
                <a:latin typeface="Telefonica Text" pitchFamily="2" charset="0"/>
              </a:rPr>
              <a:t>prTS</a:t>
            </a:r>
            <a:r>
              <a:rPr lang="en-GB" sz="4000" i="1" dirty="0" smtClean="0">
                <a:solidFill>
                  <a:schemeClr val="bg1"/>
                </a:solidFill>
                <a:latin typeface="Telefonica Text" pitchFamily="2" charset="0"/>
              </a:rPr>
              <a:t> 50574-2, Specification for the measurement of de-pollution for treatment of end-of-life household appliances containing volatile fluorocarbons or volatile hydrocarbons.</a:t>
            </a:r>
          </a:p>
          <a:p>
            <a:pPr lvl="3">
              <a:buFont typeface="Arial" pitchFamily="34" charset="0"/>
              <a:buChar char="•"/>
            </a:pPr>
            <a:r>
              <a:rPr lang="en-GB" sz="4000" i="1" dirty="0" smtClean="0">
                <a:solidFill>
                  <a:schemeClr val="bg1"/>
                </a:solidFill>
                <a:latin typeface="Telefonica Text" pitchFamily="2" charset="0"/>
              </a:rPr>
              <a:t>CLC/</a:t>
            </a:r>
            <a:r>
              <a:rPr lang="en-GB" sz="4000" i="1" dirty="0" err="1" smtClean="0">
                <a:solidFill>
                  <a:schemeClr val="bg1"/>
                </a:solidFill>
                <a:latin typeface="Telefonica Text" pitchFamily="2" charset="0"/>
              </a:rPr>
              <a:t>prTS</a:t>
            </a:r>
            <a:r>
              <a:rPr lang="en-GB" sz="4000" i="1" dirty="0" smtClean="0">
                <a:solidFill>
                  <a:schemeClr val="bg1"/>
                </a:solidFill>
                <a:latin typeface="Telefonica Text" pitchFamily="2" charset="0"/>
              </a:rPr>
              <a:t> 50625-3-1, Collection, logistics &amp; Treatment requirements for WEEE - Part 3-1: Specification for de-pollution - General</a:t>
            </a:r>
          </a:p>
          <a:p>
            <a:endParaRPr lang="en-GB" sz="48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  <p:sp>
        <p:nvSpPr>
          <p:cNvPr id="8" name="7 Flecha izquierda y derecha"/>
          <p:cNvSpPr/>
          <p:nvPr/>
        </p:nvSpPr>
        <p:spPr>
          <a:xfrm flipV="1">
            <a:off x="6502381" y="2144691"/>
            <a:ext cx="1071570" cy="357192"/>
          </a:xfrm>
          <a:prstGeom prst="leftRightArrow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1358845" y="7694547"/>
            <a:ext cx="15430608" cy="2308324"/>
          </a:xfrm>
          <a:prstGeom prst="rect">
            <a:avLst/>
          </a:prstGeom>
          <a:noFill/>
          <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b="1" i="1" dirty="0" smtClean="0">
                <a:solidFill>
                  <a:schemeClr val="bg1"/>
                </a:solidFill>
                <a:latin typeface="Telefonica Text" pitchFamily="2" charset="0"/>
              </a:rPr>
              <a:t>European standardization should pursue the widest possible coherence with international </a:t>
            </a:r>
            <a:r>
              <a:rPr lang="en-GB" sz="4800" b="1" i="1" dirty="0" smtClean="0">
                <a:solidFill>
                  <a:schemeClr val="bg1"/>
                </a:solidFill>
                <a:latin typeface="Telefonica Text" pitchFamily="2" charset="0"/>
              </a:rPr>
              <a:t>standardization organizations (e.g. ITU) and </a:t>
            </a:r>
            <a:r>
              <a:rPr lang="en-GB" sz="4800" b="1" i="1" dirty="0" smtClean="0">
                <a:solidFill>
                  <a:schemeClr val="bg1"/>
                </a:solidFill>
                <a:latin typeface="Telefonica Text" pitchFamily="2" charset="0"/>
              </a:rPr>
              <a:t>extend and facilitate the use of European and International standards outside of the EU</a:t>
            </a:r>
          </a:p>
        </p:txBody>
      </p:sp>
    </p:spTree>
    <p:extLst>
      <p:ext uri="{BB962C8B-B14F-4D97-AF65-F5344CB8AC3E}">
        <p14:creationId xmlns:p14="http://schemas.microsoft.com/office/powerpoint/2010/main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59"/>
          <a:stretch/>
        </p:blipFill>
        <p:spPr>
          <a:xfrm>
            <a:off x="0" y="0"/>
            <a:ext cx="18291175" cy="10290175"/>
          </a:xfrm>
          <a:prstGeom prst="rect">
            <a:avLst/>
          </a:prstGeom>
        </p:spPr>
      </p:pic>
      <p:pic>
        <p:nvPicPr>
          <p:cNvPr id="12" name="11 Imagen" descr="banda_baja.png"/>
          <p:cNvPicPr>
            <a:picLocks noChangeAspect="1"/>
          </p:cNvPicPr>
          <p:nvPr/>
        </p:nvPicPr>
        <p:blipFill>
          <a:blip r:embed="rId3" cstate="print"/>
          <a:srcRect t="66102"/>
          <a:stretch>
            <a:fillRect/>
          </a:stretch>
        </p:blipFill>
        <p:spPr>
          <a:xfrm>
            <a:off x="2729" y="6801271"/>
            <a:ext cx="18285716" cy="3486674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715903" y="430179"/>
            <a:ext cx="1607355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 smtClean="0">
                <a:solidFill>
                  <a:schemeClr val="bg1"/>
                </a:solidFill>
                <a:latin typeface="Telefonica Text" pitchFamily="2" charset="0"/>
              </a:rPr>
              <a:t>The role of policies, standards and regulations for effective e-waste management</a:t>
            </a:r>
          </a:p>
          <a:p>
            <a:endParaRPr lang="en-US" sz="4800" b="1" i="1" dirty="0" smtClean="0">
              <a:solidFill>
                <a:schemeClr val="bg1"/>
              </a:solidFill>
              <a:latin typeface="Telefonica Text" pitchFamily="2" charset="0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Speakers:</a:t>
            </a:r>
          </a:p>
          <a:p>
            <a:pPr lvl="1">
              <a:buFont typeface="Wingdings" pitchFamily="2" charset="2"/>
              <a:buChar char="Ø"/>
            </a:pPr>
            <a:r>
              <a:rPr lang="en-US" sz="4800" b="1" i="1" dirty="0" smtClean="0">
                <a:solidFill>
                  <a:schemeClr val="bg1"/>
                </a:solidFill>
                <a:latin typeface="Telefonica Text" pitchFamily="2" charset="0"/>
              </a:rPr>
              <a:t>Mr. Matthias Kern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, Senior </a:t>
            </a:r>
            <a:r>
              <a:rPr lang="en-US" sz="4800" i="1" dirty="0" err="1" smtClean="0">
                <a:solidFill>
                  <a:schemeClr val="bg1"/>
                </a:solidFill>
                <a:latin typeface="Telefonica Text" pitchFamily="2" charset="0"/>
              </a:rPr>
              <a:t>Programme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 Officer, UNEP Basel Convention.</a:t>
            </a:r>
          </a:p>
          <a:p>
            <a:pPr lvl="1">
              <a:buFont typeface="Wingdings" pitchFamily="2" charset="2"/>
              <a:buChar char="Ø"/>
            </a:pPr>
            <a:r>
              <a:rPr lang="en-US" sz="4800" b="1" i="1" dirty="0" smtClean="0">
                <a:solidFill>
                  <a:schemeClr val="bg1"/>
                </a:solidFill>
                <a:latin typeface="Telefonica Text" pitchFamily="2" charset="0"/>
              </a:rPr>
              <a:t>Ms. Cristina Bueti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, Adviser of 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ITU-T Study Group 5, Environment and 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Cl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imate </a:t>
            </a:r>
            <a:r>
              <a:rPr lang="en-US" sz="4800" i="1" dirty="0">
                <a:solidFill>
                  <a:schemeClr val="bg1"/>
                </a:solidFill>
                <a:latin typeface="Telefonica Text" pitchFamily="2" charset="0"/>
              </a:rPr>
              <a:t>C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hange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sz="4800" b="1" i="1" dirty="0" smtClean="0">
                <a:solidFill>
                  <a:schemeClr val="bg1"/>
                </a:solidFill>
                <a:latin typeface="Telefonica Text" pitchFamily="2" charset="0"/>
              </a:rPr>
              <a:t>Mrs. Helen Cynthia Nakiguli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, Environment Management 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Officer, Uganda 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Communication Commission.</a:t>
            </a:r>
          </a:p>
          <a:p>
            <a:pPr lvl="1">
              <a:buFont typeface="Wingdings" pitchFamily="2" charset="2"/>
              <a:buChar char="Ø"/>
            </a:pPr>
            <a:r>
              <a:rPr lang="en-US" sz="4800" b="1" i="1" dirty="0" smtClean="0">
                <a:solidFill>
                  <a:schemeClr val="bg1"/>
                </a:solidFill>
                <a:latin typeface="Telefonica Text" pitchFamily="2" charset="0"/>
              </a:rPr>
              <a:t>Mr. Paolo Gemma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, Senior Expert Energy &amp; Green ICTs, </a:t>
            </a:r>
            <a:r>
              <a:rPr lang="en-US" sz="4800" i="1" dirty="0" err="1" smtClean="0">
                <a:solidFill>
                  <a:schemeClr val="bg1"/>
                </a:solidFill>
                <a:latin typeface="Telefonica Text" pitchFamily="2" charset="0"/>
              </a:rPr>
              <a:t>Huawei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. </a:t>
            </a:r>
          </a:p>
          <a:p>
            <a:pPr lvl="1">
              <a:buFont typeface="Wingdings" pitchFamily="2" charset="2"/>
              <a:buChar char="Ø"/>
            </a:pPr>
            <a:r>
              <a:rPr lang="en-US" sz="4800" b="1" i="1" dirty="0" smtClean="0">
                <a:solidFill>
                  <a:schemeClr val="bg1"/>
                </a:solidFill>
                <a:latin typeface="Telefonica Text" pitchFamily="2" charset="0"/>
              </a:rPr>
              <a:t>Mrs. </a:t>
            </a:r>
            <a:r>
              <a:rPr lang="en-US" sz="4800" b="1" i="1" dirty="0" err="1" smtClean="0">
                <a:solidFill>
                  <a:schemeClr val="bg1"/>
                </a:solidFill>
                <a:latin typeface="Telefonica Text" pitchFamily="2" charset="0"/>
              </a:rPr>
              <a:t>Belén</a:t>
            </a:r>
            <a:r>
              <a:rPr lang="en-US" sz="4800" b="1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n-US" sz="4800" b="1" i="1" dirty="0" err="1" smtClean="0">
                <a:solidFill>
                  <a:schemeClr val="bg1"/>
                </a:solidFill>
                <a:latin typeface="Telefonica Text" pitchFamily="2" charset="0"/>
              </a:rPr>
              <a:t>Gállego</a:t>
            </a:r>
            <a:r>
              <a:rPr lang="en-US" sz="4800" b="1" i="1" dirty="0" smtClean="0">
                <a:solidFill>
                  <a:schemeClr val="bg1"/>
                </a:solidFill>
                <a:latin typeface="Telefonica Text" pitchFamily="2" charset="0"/>
              </a:rPr>
              <a:t> </a:t>
            </a:r>
            <a:r>
              <a:rPr lang="en-US" sz="4800" b="1" i="1" dirty="0" err="1" smtClean="0">
                <a:solidFill>
                  <a:schemeClr val="bg1"/>
                </a:solidFill>
                <a:latin typeface="Telefonica Text" pitchFamily="2" charset="0"/>
              </a:rPr>
              <a:t>Peire</a:t>
            </a:r>
            <a:r>
              <a:rPr lang="en-US" sz="4800" i="1" dirty="0" smtClean="0">
                <a:solidFill>
                  <a:schemeClr val="bg1"/>
                </a:solidFill>
                <a:latin typeface="Telefonica Text" pitchFamily="2" charset="0"/>
              </a:rPr>
              <a:t>, Area of Prevention and Promotion of Waste Recycling, Government of Catalonia, Spain. </a:t>
            </a:r>
            <a:endParaRPr lang="es-ES" sz="4800" i="1" dirty="0" smtClean="0">
              <a:solidFill>
                <a:schemeClr val="bg1"/>
              </a:solidFill>
              <a:latin typeface="Telefonica Tex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4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118&quot;&gt;&lt;property id=&quot;20148&quot; value=&quot;5&quot;/&gt;&lt;property id=&quot;20300&quot; value=&quot;Slide 2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2C488B902C4D4385B7704CD2E51C82" ma:contentTypeVersion="3" ma:contentTypeDescription="Create a new document." ma:contentTypeScope="" ma:versionID="87879ae58a221fc8f71e5c5e8230f39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B8D4B5-BC55-4115-9E33-2A34192B9687}"/>
</file>

<file path=customXml/itemProps2.xml><?xml version="1.0" encoding="utf-8"?>
<ds:datastoreItem xmlns:ds="http://schemas.openxmlformats.org/officeDocument/2006/customXml" ds:itemID="{9F75270E-990F-4954-A21F-C555625BF7E1}"/>
</file>

<file path=customXml/itemProps3.xml><?xml version="1.0" encoding="utf-8"?>
<ds:datastoreItem xmlns:ds="http://schemas.openxmlformats.org/officeDocument/2006/customXml" ds:itemID="{47D851B2-1A00-414F-923E-DB556D6EC635}"/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232</Words>
  <Application>Microsoft Office PowerPoint</Application>
  <PresentationFormat>Custom</PresentationFormat>
  <Paragraphs>39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cdelcaz</dc:creator>
  <cp:lastModifiedBy>Cristina Bueti</cp:lastModifiedBy>
  <cp:revision>108</cp:revision>
  <dcterms:created xsi:type="dcterms:W3CDTF">2013-08-21T15:33:30Z</dcterms:created>
  <dcterms:modified xsi:type="dcterms:W3CDTF">2013-09-11T10:03:59Z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0x010100162C488B902C4D4385B7704CD2E51C82</vt:lpwstr>
  </property>
</Properties>
</file>