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34" y="-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63DBB-EFF7-4F90-B75B-AFA7003BC805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DB18-7410-4EEC-8535-DB9319173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DB18-7410-4EEC-8535-DB9319173B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2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6C8E-B00A-4D16-8470-5AB2784C6448}" type="datetimeFigureOut">
              <a:rPr lang="en-US" smtClean="0"/>
              <a:pPr/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C100-0706-4BD0-AA0F-FBA783C8C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csson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s-DO" sz="2400" dirty="0" smtClean="0">
                <a:solidFill>
                  <a:srgbClr val="FF6600"/>
                </a:solidFill>
                <a:latin typeface="Helvetica 45" panose="00000300000000000000" pitchFamily="2" charset="0"/>
              </a:rPr>
              <a:t>Calidad y desarrollo de </a:t>
            </a:r>
            <a:r>
              <a:rPr lang="es-DO" sz="2400" dirty="0" smtClean="0">
                <a:solidFill>
                  <a:srgbClr val="FF6600"/>
                </a:solidFill>
                <a:latin typeface="Helvetica 45" panose="00000300000000000000" pitchFamily="2" charset="0"/>
              </a:rPr>
              <a:t>las </a:t>
            </a:r>
            <a:r>
              <a:rPr lang="es-DO" sz="2400" dirty="0" smtClean="0">
                <a:solidFill>
                  <a:srgbClr val="FF6600"/>
                </a:solidFill>
                <a:latin typeface="Helvetica 45" panose="00000300000000000000" pitchFamily="2" charset="0"/>
              </a:rPr>
              <a:t>redes móviles versus percepción de los CEM.</a:t>
            </a:r>
            <a:endParaRPr lang="es-DO" sz="2400" dirty="0">
              <a:solidFill>
                <a:srgbClr val="FF6600"/>
              </a:solidFill>
              <a:latin typeface="Helvetica 45" panose="000003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8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1600" b="1" dirty="0" smtClean="0">
                <a:latin typeface="Helvetica 45" panose="00000300000000000000" pitchFamily="2" charset="0"/>
              </a:rPr>
              <a:t>Septiembre 2014</a:t>
            </a:r>
          </a:p>
          <a:p>
            <a:pPr algn="l"/>
            <a:r>
              <a:rPr lang="es-DO" sz="1600" b="1" dirty="0" smtClean="0">
                <a:latin typeface="Helvetica 45" panose="00000300000000000000" pitchFamily="2" charset="0"/>
              </a:rPr>
              <a:t>Santo Domingo, Rep. Dom.</a:t>
            </a:r>
            <a:endParaRPr lang="es-DO" sz="1600" b="1" dirty="0">
              <a:latin typeface="Helvetica 45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85800"/>
          </a:xfrm>
        </p:spPr>
        <p:txBody>
          <a:bodyPr>
            <a:noAutofit/>
          </a:bodyPr>
          <a:lstStyle/>
          <a:p>
            <a:pPr algn="l"/>
            <a:r>
              <a:rPr lang="es-DO" sz="2000" dirty="0" smtClean="0">
                <a:solidFill>
                  <a:srgbClr val="FF6600"/>
                </a:solidFill>
                <a:latin typeface="Helvetica 45" panose="00000300000000000000" pitchFamily="2" charset="0"/>
              </a:rPr>
              <a:t>¿Qué esperan los subscriptores de las operadoras hoy y en el futuro?</a:t>
            </a:r>
            <a:endParaRPr lang="es-DO" sz="2000" dirty="0">
              <a:solidFill>
                <a:srgbClr val="FF6600"/>
              </a:solidFill>
              <a:latin typeface="Helvetica 45" panose="000003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9200" y="990600"/>
            <a:ext cx="34290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Para el cliente, la  red debe ser ubicua:</a:t>
            </a:r>
          </a:p>
          <a:p>
            <a:pPr algn="l"/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”Tengo señal donde voy y siempre cuento con disponibilidad de servicios de voz y datos  (continuidad y calidad)”</a:t>
            </a:r>
          </a:p>
          <a:p>
            <a:pPr algn="l"/>
            <a:endParaRPr lang="es-DO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En el futuro,  la sociedad estará globalmente conectada </a:t>
            </a:r>
          </a:p>
          <a:p>
            <a:pPr algn="l"/>
            <a:endParaRPr lang="es-DO" sz="14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Las ciudades serán inteligentes y  </a:t>
            </a:r>
            <a:r>
              <a:rPr lang="es-D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”todo” </a:t>
            </a:r>
            <a:r>
              <a:rPr lang="es-D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estará conectado:</a:t>
            </a:r>
          </a:p>
          <a:p>
            <a:pPr algn="l"/>
            <a:r>
              <a:rPr lang="es-D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 </a:t>
            </a:r>
            <a:endParaRPr lang="es-DO" sz="14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Ejemplo: La empresa Ericsson recibió el premio a la innovación  por su proyecto: Vehículo Conectado a la Nube en el Mobile </a:t>
            </a:r>
            <a:r>
              <a:rPr lang="es-D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Innovation</a:t>
            </a:r>
            <a:r>
              <a:rPr lang="es-D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 </a:t>
            </a:r>
            <a:r>
              <a:rPr lang="es-D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Award</a:t>
            </a:r>
            <a:r>
              <a:rPr lang="es-D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 2014 (Ref. 1) </a:t>
            </a:r>
          </a:p>
          <a:p>
            <a:pPr algn="l"/>
            <a:endParaRPr lang="es-DO" sz="14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En 2020</a:t>
            </a:r>
            <a:r>
              <a:rPr lang="es-D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, Huawei tiene previsto ofrecer redes </a:t>
            </a:r>
            <a:r>
              <a:rPr lang="es-D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5G. Con el concepto 5G </a:t>
            </a:r>
            <a:r>
              <a:rPr lang="es-DO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HiperService</a:t>
            </a:r>
            <a:r>
              <a:rPr lang="es-D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 Cube, prevé ampliar la conectividad  a múltiples servicios</a:t>
            </a:r>
            <a:endParaRPr lang="es-DO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marL="285750" indent="-285750" algn="l"/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7227" y="3588504"/>
            <a:ext cx="3258945" cy="2763419"/>
            <a:chOff x="914401" y="3044134"/>
            <a:chExt cx="3653959" cy="339112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6" t="15887" r="33090" b="15345"/>
            <a:stretch/>
          </p:blipFill>
          <p:spPr bwMode="auto">
            <a:xfrm>
              <a:off x="914401" y="3044134"/>
              <a:ext cx="3352799" cy="296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46437" y="6019799"/>
              <a:ext cx="3621923" cy="41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800" dirty="0" smtClean="0">
                  <a:latin typeface="Helvetica 45" panose="00000300000000000000" pitchFamily="2" charset="0"/>
                </a:rPr>
                <a:t>Figura 2. 5G escenario de necesidades y servicios</a:t>
              </a:r>
              <a:r>
                <a:rPr lang="es-DO" sz="800" dirty="0" smtClean="0">
                  <a:latin typeface="Helvetica 45" panose="00000300000000000000" pitchFamily="2" charset="0"/>
                </a:rPr>
                <a:t>,</a:t>
              </a:r>
            </a:p>
            <a:p>
              <a:r>
                <a:rPr lang="es-DO" sz="800" dirty="0" smtClean="0">
                  <a:latin typeface="Helvetica 45" panose="00000300000000000000" pitchFamily="2" charset="0"/>
                </a:rPr>
                <a:t>5G </a:t>
              </a:r>
              <a:r>
                <a:rPr lang="es-DO" sz="800" dirty="0" err="1" smtClean="0">
                  <a:latin typeface="Helvetica 45" panose="00000300000000000000" pitchFamily="2" charset="0"/>
                </a:rPr>
                <a:t>HyperService</a:t>
              </a:r>
              <a:r>
                <a:rPr lang="es-DO" sz="800" dirty="0" smtClean="0">
                  <a:latin typeface="Helvetica 45" panose="00000300000000000000" pitchFamily="2" charset="0"/>
                </a:rPr>
                <a:t> </a:t>
              </a:r>
              <a:r>
                <a:rPr lang="es-DO" sz="800" dirty="0" smtClean="0">
                  <a:latin typeface="Helvetica 45" panose="00000300000000000000" pitchFamily="2" charset="0"/>
                </a:rPr>
                <a:t>Cube </a:t>
              </a:r>
              <a:r>
                <a:rPr lang="es-DO" sz="800" dirty="0" err="1" smtClean="0">
                  <a:latin typeface="Helvetica 45" panose="00000300000000000000" pitchFamily="2" charset="0"/>
                </a:rPr>
                <a:t>Huawei</a:t>
              </a:r>
              <a:r>
                <a:rPr lang="es-DO" sz="800" dirty="0" smtClean="0">
                  <a:latin typeface="Helvetica 45" panose="00000300000000000000" pitchFamily="2" charset="0"/>
                </a:rPr>
                <a:t> </a:t>
              </a:r>
              <a:r>
                <a:rPr lang="es-DO" sz="800" dirty="0" smtClean="0">
                  <a:latin typeface="Helvetica 45" panose="00000300000000000000" pitchFamily="2" charset="0"/>
                </a:rPr>
                <a:t>, Ref.2</a:t>
              </a:r>
              <a:endParaRPr lang="es-DO" sz="800" dirty="0">
                <a:latin typeface="Helvetica 45" panose="000003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 rot="19552742">
            <a:off x="872235" y="2510970"/>
            <a:ext cx="1131236" cy="26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9552742">
            <a:off x="1862191" y="2550999"/>
            <a:ext cx="1287720" cy="23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3400" y="1219200"/>
            <a:ext cx="3886200" cy="1938754"/>
            <a:chOff x="533400" y="1219200"/>
            <a:chExt cx="3886200" cy="19387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028" t="32408" r="55555" b="47222"/>
            <a:stretch>
              <a:fillRect/>
            </a:stretch>
          </p:blipFill>
          <p:spPr bwMode="auto">
            <a:xfrm>
              <a:off x="533400" y="1219200"/>
              <a:ext cx="3886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33400" y="2819400"/>
              <a:ext cx="3656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800" dirty="0" smtClean="0">
                  <a:latin typeface="Helvetica 45" panose="00000300000000000000" pitchFamily="2" charset="0"/>
                </a:rPr>
                <a:t>Figura 1. Los 10  principales  de motores de </a:t>
              </a:r>
              <a:r>
                <a:rPr lang="es-DO" sz="800" dirty="0" smtClean="0">
                  <a:latin typeface="Helvetica 45" panose="00000300000000000000" pitchFamily="2" charset="0"/>
                </a:rPr>
                <a:t>satisfacción</a:t>
              </a:r>
            </a:p>
            <a:p>
              <a:r>
                <a:rPr lang="es-DO" sz="800" dirty="0" smtClean="0">
                  <a:latin typeface="Helvetica 45" panose="00000300000000000000" pitchFamily="2" charset="0"/>
                </a:rPr>
                <a:t> </a:t>
              </a:r>
              <a:r>
                <a:rPr lang="es-DO" sz="800" dirty="0" smtClean="0">
                  <a:latin typeface="Helvetica 45" panose="00000300000000000000" pitchFamily="2" charset="0"/>
                </a:rPr>
                <a:t>en servicio móvil, Q1 2014</a:t>
              </a:r>
              <a:endParaRPr lang="es-DO" sz="800" dirty="0">
                <a:latin typeface="Helvetica 45" panose="000003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2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09600" y="228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2400" dirty="0" smtClean="0">
                <a:solidFill>
                  <a:srgbClr val="FF6600"/>
                </a:solidFill>
                <a:latin typeface="Helvetica 45" panose="00000300000000000000" pitchFamily="2" charset="0"/>
              </a:rPr>
              <a:t>¿Cuál es la realidad de la red en comparación a la continuidad y calidad esperada?</a:t>
            </a:r>
            <a:endParaRPr lang="es-DO" sz="2400" dirty="0">
              <a:solidFill>
                <a:srgbClr val="FF6600"/>
              </a:solidFill>
              <a:latin typeface="Helvetica 45" panose="000003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029200" y="914400"/>
            <a:ext cx="3429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Hechos</a:t>
            </a:r>
            <a:r>
              <a:rPr lang="es-D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Cubrimos &gt;96% de la población dominicana. Nuestro plan es continuar aumentando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El aumento gigantesco anual del trafico de datos, reta la capacidad  </a:t>
            </a:r>
            <a:endParaRPr lang="es-DO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3658045"/>
            <a:ext cx="4572000" cy="2666555"/>
            <a:chOff x="152400" y="3276600"/>
            <a:chExt cx="5048250" cy="289515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0" t="31642" r="25110" b="1"/>
            <a:stretch/>
          </p:blipFill>
          <p:spPr bwMode="auto">
            <a:xfrm>
              <a:off x="152400" y="3276600"/>
              <a:ext cx="5048250" cy="267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0975" y="5956311"/>
              <a:ext cx="40927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800" dirty="0" smtClean="0">
                  <a:latin typeface="Helvetica 45" panose="00000300000000000000" pitchFamily="2" charset="0"/>
                </a:rPr>
                <a:t>Figura 4. Tendencia mensual de tasa de transmisión de datos, red 3G Orange Dominica </a:t>
              </a:r>
              <a:endParaRPr lang="es-DO" sz="800" dirty="0">
                <a:latin typeface="Helvetica 45" panose="00000300000000000000" pitchFamily="2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029200" y="3124200"/>
            <a:ext cx="3429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Retos</a:t>
            </a:r>
            <a:r>
              <a:rPr lang="es-D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Expandir la cobertura en el correcto “time to </a:t>
            </a:r>
            <a:r>
              <a:rPr lang="es-DO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market</a:t>
            </a:r>
            <a:r>
              <a:rPr lang="es-D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”, con las restricciones actuales (permisos, accesos, rol de junta de vecinos)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Continuar el despliegue de tecnologías mas eficientes (LTE) y de mayor capacidad de interconexión (FO) </a:t>
            </a:r>
            <a:endParaRPr lang="es-DO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1" y="990599"/>
            <a:ext cx="3993930" cy="2653845"/>
            <a:chOff x="304801" y="990599"/>
            <a:chExt cx="3993930" cy="265384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667" t="19445" r="29167" b="29630"/>
            <a:stretch>
              <a:fillRect/>
            </a:stretch>
          </p:blipFill>
          <p:spPr bwMode="auto">
            <a:xfrm>
              <a:off x="304801" y="990599"/>
              <a:ext cx="3993930" cy="247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7200" y="3429000"/>
              <a:ext cx="2949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800" dirty="0" smtClean="0">
                  <a:latin typeface="Helvetica 45" panose="00000300000000000000" pitchFamily="2" charset="0"/>
                </a:rPr>
                <a:t>Figura 3. Mapa cobertura de Orange por tecnología de acceso</a:t>
              </a:r>
              <a:endParaRPr lang="es-DO" sz="800" dirty="0">
                <a:latin typeface="Helvetica 45" panose="000003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2286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2400" dirty="0" smtClean="0">
                <a:solidFill>
                  <a:srgbClr val="FF6600"/>
                </a:solidFill>
                <a:latin typeface="Helvetica 45" panose="00000300000000000000" pitchFamily="2" charset="0"/>
              </a:rPr>
              <a:t>Para la expansión de la cobertura, instalamos nuevas localidades de antenas celulares</a:t>
            </a:r>
            <a:endParaRPr lang="es-DO" sz="2400" dirty="0">
              <a:solidFill>
                <a:srgbClr val="FF6600"/>
              </a:solidFill>
              <a:latin typeface="Helvetica 45" panose="000003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200" y="1219200"/>
            <a:ext cx="3429000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Zonas de despliegue: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Densa urbana: donde la ciudad crece verticalmente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Urbana: nuevas urbanizaciones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Rural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Carreteras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DO" sz="10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Permisos necesarios:</a:t>
            </a:r>
          </a:p>
          <a:p>
            <a:pPr algn="l"/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Medio Ambiente</a:t>
            </a:r>
          </a:p>
          <a:p>
            <a:pPr algn="l"/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Ayuntamiento</a:t>
            </a:r>
          </a:p>
          <a:p>
            <a:pPr algn="l"/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Aeronáutica Civil</a:t>
            </a:r>
          </a:p>
          <a:p>
            <a:pPr algn="l"/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Ministerio de Turismo (zonas turísticas)</a:t>
            </a:r>
          </a:p>
          <a:p>
            <a:pPr algn="l"/>
            <a:endParaRPr lang="es-DO" sz="10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Hechos relevantes:</a:t>
            </a:r>
          </a:p>
          <a:p>
            <a:pPr algn="l"/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Tiempo aproximado construcción: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Urbano: 12 meses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Rural/carretera: 6 meses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DO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Condición del proceso: débil, si un vecino se opone, es poco probable que se construya el nuevo emplazamiento</a:t>
            </a:r>
            <a:endParaRPr lang="es-DO" sz="15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endParaRPr lang="es-DO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1600200"/>
            <a:ext cx="3276600" cy="2529787"/>
            <a:chOff x="762000" y="990600"/>
            <a:chExt cx="2209800" cy="2415512"/>
          </a:xfrm>
        </p:grpSpPr>
        <p:pic>
          <p:nvPicPr>
            <p:cNvPr id="4" name="Picture 3" descr="SAM_684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990600"/>
              <a:ext cx="2209800" cy="2209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0" y="3200400"/>
              <a:ext cx="2057400" cy="205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800" dirty="0" smtClean="0">
                  <a:latin typeface="Helvetica 45" panose="00000300000000000000" pitchFamily="2" charset="0"/>
                </a:rPr>
                <a:t>Figura 5. Torre auto soportada. Zona más común de uso: Rural  </a:t>
              </a:r>
              <a:endParaRPr lang="es-DO" sz="800" dirty="0">
                <a:latin typeface="Helvetica 45" panose="000003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106680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400" dirty="0" smtClean="0">
                <a:latin typeface="Helvetica 45" pitchFamily="34" charset="0"/>
              </a:rPr>
              <a:t>Tipología de  torres de localidades celulares</a:t>
            </a:r>
            <a:endParaRPr lang="es-DO" sz="1400" dirty="0">
              <a:latin typeface="Helvetica 45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005" t="3141" r="18975"/>
          <a:stretch>
            <a:fillRect/>
          </a:stretch>
        </p:blipFill>
        <p:spPr bwMode="auto">
          <a:xfrm>
            <a:off x="750277" y="4191000"/>
            <a:ext cx="161192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0" y="6096000"/>
            <a:ext cx="2341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Helvetica 45" panose="00000300000000000000" pitchFamily="2" charset="0"/>
              </a:rPr>
              <a:t>Figura 6. Torre ventada. Zonas más </a:t>
            </a:r>
          </a:p>
          <a:p>
            <a:r>
              <a:rPr lang="es-DO" sz="800" dirty="0" smtClean="0">
                <a:latin typeface="Helvetica 45" panose="00000300000000000000" pitchFamily="2" charset="0"/>
              </a:rPr>
              <a:t> comunes de uso: Rural  &amp; Urbana</a:t>
            </a:r>
            <a:endParaRPr lang="es-DO" sz="800" dirty="0">
              <a:latin typeface="Helvetica 45" panose="000003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38400" y="4191000"/>
            <a:ext cx="1960179" cy="2209800"/>
            <a:chOff x="2438400" y="4191000"/>
            <a:chExt cx="1960179" cy="22098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4191000"/>
              <a:ext cx="1482725" cy="1866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2438400" y="6062246"/>
              <a:ext cx="1960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800" dirty="0" smtClean="0">
                  <a:latin typeface="Helvetica 45" panose="00000300000000000000" pitchFamily="2" charset="0"/>
                </a:rPr>
                <a:t>Figura 7. Mástiles. Zona más </a:t>
              </a:r>
            </a:p>
            <a:p>
              <a:r>
                <a:rPr lang="es-DO" sz="800" dirty="0" smtClean="0">
                  <a:latin typeface="Helvetica 45" panose="00000300000000000000" pitchFamily="2" charset="0"/>
                </a:rPr>
                <a:t> común de uso: Urbana</a:t>
              </a:r>
              <a:endParaRPr lang="es-DO" sz="800" dirty="0">
                <a:latin typeface="Helvetica 45" panose="000003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1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2400" dirty="0" smtClean="0">
                <a:solidFill>
                  <a:srgbClr val="FF6600"/>
                </a:solidFill>
                <a:latin typeface="Helvetica 45" panose="00000300000000000000" pitchFamily="2" charset="0"/>
              </a:rPr>
              <a:t>La percepción sobre las CEM y nuestra red</a:t>
            </a:r>
            <a:endParaRPr lang="es-DO" sz="2400" dirty="0">
              <a:solidFill>
                <a:srgbClr val="FF6600"/>
              </a:solidFill>
              <a:latin typeface="Helvetica 45" panose="000003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29200" y="1066800"/>
            <a:ext cx="3733800" cy="541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Principios generales: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La Organización Mundial de la Salud (OMS), ha descartado hasta el momento daños a la salud por las ondas que emiten las antenas. Como medida precautoria, se han fijado limites  de exposición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DO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En la practica, los niveles de exposición de campos de RF , esta muy por debajo del límite y el objetivo se logra con restricción de acceso a los metros cercanos  a la antena  (Ref.3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)</a:t>
            </a:r>
            <a:r>
              <a:rPr lang="es-DO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 </a:t>
            </a:r>
          </a:p>
          <a:p>
            <a:pPr algn="l"/>
            <a:endParaRPr lang="es-DO" sz="1400" dirty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  <a:p>
            <a:pPr algn="l"/>
            <a:r>
              <a:rPr lang="es-D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Hechos</a:t>
            </a:r>
          </a:p>
          <a:p>
            <a:pPr marL="285750" indent="-285750" algn="l"/>
            <a:r>
              <a:rPr lang="es-DO" sz="1300" b="1" dirty="0" smtClean="0">
                <a:solidFill>
                  <a:srgbClr val="00B050"/>
                </a:solidFill>
                <a:latin typeface="Helvetica 45" panose="00000300000000000000" pitchFamily="2" charset="0"/>
              </a:rPr>
              <a:t>(+)</a:t>
            </a:r>
            <a:r>
              <a:rPr lang="es-DO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  valores de densidad de potencia por área están, varias veces por debajo de los limites  (Ref.4)</a:t>
            </a:r>
          </a:p>
          <a:p>
            <a:pPr marL="285750" indent="-285750" algn="l"/>
            <a:r>
              <a:rPr lang="es-DO" sz="1300" b="1" dirty="0" smtClean="0">
                <a:solidFill>
                  <a:srgbClr val="00B050"/>
                </a:solidFill>
                <a:latin typeface="Helvetica 45" panose="00000300000000000000" pitchFamily="2" charset="0"/>
              </a:rPr>
              <a:t>(+)</a:t>
            </a:r>
            <a:r>
              <a:rPr lang="es-DO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 El  acceso  a las antenas, es restringido</a:t>
            </a:r>
          </a:p>
          <a:p>
            <a:pPr marL="285750" indent="-285750" algn="l"/>
            <a:r>
              <a:rPr lang="es-DO" sz="1300" b="1" dirty="0" smtClean="0">
                <a:solidFill>
                  <a:srgbClr val="00B050"/>
                </a:solidFill>
                <a:latin typeface="Helvetica 45" panose="00000300000000000000" pitchFamily="2" charset="0"/>
              </a:rPr>
              <a:t>(+) </a:t>
            </a:r>
            <a:r>
              <a:rPr lang="es-DO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Más de 100 localidades  alimentadas  con energía solar</a:t>
            </a:r>
          </a:p>
          <a:p>
            <a:pPr marL="285750" indent="-285750" algn="l"/>
            <a:r>
              <a:rPr lang="es-DO" sz="1300" b="1" dirty="0" smtClean="0">
                <a:solidFill>
                  <a:srgbClr val="00B050"/>
                </a:solidFill>
                <a:latin typeface="Helvetica 45" panose="00000300000000000000" pitchFamily="2" charset="0"/>
              </a:rPr>
              <a:t>(+) </a:t>
            </a:r>
            <a:r>
              <a:rPr lang="es-DO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Compartimos torres con otros operadores</a:t>
            </a:r>
          </a:p>
          <a:p>
            <a:pPr marL="285750" indent="-285750" algn="l"/>
            <a:r>
              <a:rPr lang="es-DO" sz="1300" b="1" dirty="0" smtClean="0">
                <a:solidFill>
                  <a:srgbClr val="FF0000"/>
                </a:solidFill>
                <a:latin typeface="Helvetica 45" panose="00000300000000000000" pitchFamily="2" charset="0"/>
              </a:rPr>
              <a:t>(-)</a:t>
            </a:r>
            <a:r>
              <a:rPr lang="es-DO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45" panose="00000300000000000000" pitchFamily="2" charset="0"/>
              </a:rPr>
              <a:t> En ocasiones, imposibilidad de instalar en zonas de mala calidad  por percepción de daños a la salud</a:t>
            </a:r>
          </a:p>
          <a:p>
            <a:pPr algn="l"/>
            <a:endParaRPr lang="es-DO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45" panose="000003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Helvetica 45" pitchFamily="34" charset="0"/>
              </a:rPr>
              <a:t>Torres</a:t>
            </a:r>
            <a:endParaRPr lang="en-US" sz="1200" b="1" dirty="0">
              <a:latin typeface="Helvetica 45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447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b="1" dirty="0" smtClean="0">
                <a:latin typeface="Helvetica 45" pitchFamily="34" charset="0"/>
              </a:rPr>
              <a:t>Teléfonos móviles</a:t>
            </a:r>
            <a:endParaRPr lang="es-DO" sz="1200" b="1" dirty="0">
              <a:latin typeface="Helvetica 45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689555"/>
            <a:ext cx="4419600" cy="2120445"/>
            <a:chOff x="381000" y="1295399"/>
            <a:chExt cx="4419600" cy="212044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295400"/>
              <a:ext cx="2133600" cy="193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295399"/>
              <a:ext cx="2286000" cy="190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57200" y="3200400"/>
              <a:ext cx="4038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800" dirty="0" smtClean="0">
                  <a:latin typeface="Helvetica 45" panose="00000300000000000000" pitchFamily="2" charset="0"/>
                </a:rPr>
                <a:t>Figura 8. Percepción de riesgo sobre CEM, Europa</a:t>
              </a:r>
              <a:endParaRPr lang="es-DO" sz="800" dirty="0">
                <a:latin typeface="Helvetica 45" panose="000003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10668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400" dirty="0" smtClean="0">
                <a:latin typeface="Helvetica 45" pitchFamily="34" charset="0"/>
              </a:rPr>
              <a:t>Percepción de riesgo sobre CEM en Europa</a:t>
            </a:r>
            <a:endParaRPr lang="es-DO" sz="1400" dirty="0">
              <a:latin typeface="Helvetica 45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b="23404"/>
          <a:stretch>
            <a:fillRect/>
          </a:stretch>
        </p:blipFill>
        <p:spPr bwMode="auto">
          <a:xfrm>
            <a:off x="533400" y="38862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6019800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Helvetica 45" panose="00000300000000000000" pitchFamily="2" charset="0"/>
              </a:rPr>
              <a:t>Figura 9. Torre alimentada por energía </a:t>
            </a:r>
            <a:r>
              <a:rPr lang="es-DO" sz="800" dirty="0" err="1" smtClean="0">
                <a:latin typeface="Helvetica 45" panose="00000300000000000000" pitchFamily="2" charset="0"/>
              </a:rPr>
              <a:t>slar</a:t>
            </a:r>
            <a:endParaRPr lang="es-DO" sz="800" dirty="0">
              <a:latin typeface="Helvetica 45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1987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 #1 </a:t>
            </a:r>
            <a:r>
              <a:rPr lang="en-US" dirty="0" smtClean="0">
                <a:hlinkClick r:id="rId2"/>
              </a:rPr>
              <a:t>www.ericsson.com</a:t>
            </a:r>
            <a:r>
              <a:rPr lang="en-US" dirty="0" smtClean="0"/>
              <a:t>, news center, Ericsson Connected Vehicle Cloud wins 2014 </a:t>
            </a:r>
          </a:p>
          <a:p>
            <a:r>
              <a:rPr lang="en-US" dirty="0" smtClean="0"/>
              <a:t>Mobile Innovation</a:t>
            </a:r>
            <a:r>
              <a:rPr lang="en-US" dirty="0"/>
              <a:t> </a:t>
            </a:r>
            <a:r>
              <a:rPr lang="en-US" dirty="0" smtClean="0"/>
              <a:t>Award</a:t>
            </a:r>
          </a:p>
          <a:p>
            <a:r>
              <a:rPr lang="en-US" dirty="0" smtClean="0"/>
              <a:t>Ref. 2, Huawei Whitepaper, 5G A technology vision</a:t>
            </a:r>
          </a:p>
          <a:p>
            <a:r>
              <a:rPr lang="en-US" dirty="0" smtClean="0"/>
              <a:t>Ref. 3, </a:t>
            </a:r>
            <a:r>
              <a:rPr lang="en-US" i="1" dirty="0"/>
              <a:t>Committee on Man and Radiation</a:t>
            </a:r>
            <a:r>
              <a:rPr lang="en-US" dirty="0"/>
              <a:t> (COMAR) del </a:t>
            </a:r>
            <a:r>
              <a:rPr lang="en-US" i="1" dirty="0"/>
              <a:t>Institute of Electrical </a:t>
            </a:r>
            <a:r>
              <a:rPr lang="en-US" i="1" dirty="0" smtClean="0"/>
              <a:t>and</a:t>
            </a:r>
          </a:p>
          <a:p>
            <a:r>
              <a:rPr lang="en-US" i="1" dirty="0" smtClean="0"/>
              <a:t> </a:t>
            </a:r>
            <a:r>
              <a:rPr lang="en-US" i="1" dirty="0"/>
              <a:t>Electronics Engineers</a:t>
            </a:r>
            <a:r>
              <a:rPr lang="en-US" dirty="0"/>
              <a:t> (IEEE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Ref. 4, ITU-T Recommendation K.52</a:t>
            </a:r>
          </a:p>
          <a:p>
            <a:r>
              <a:rPr lang="en-US" dirty="0" smtClean="0"/>
              <a:t>Ref. 5, </a:t>
            </a:r>
            <a:r>
              <a:rPr lang="en-US" dirty="0" err="1" smtClean="0"/>
              <a:t>Fuente</a:t>
            </a:r>
            <a:r>
              <a:rPr lang="en-US" dirty="0" smtClean="0"/>
              <a:t> . EU euro </a:t>
            </a:r>
            <a:r>
              <a:rPr lang="en-US" dirty="0" err="1" smtClean="0"/>
              <a:t>barometro</a:t>
            </a:r>
            <a:r>
              <a:rPr lang="en-US" dirty="0" smtClean="0"/>
              <a:t>, </a:t>
            </a:r>
            <a:r>
              <a:rPr lang="en-US" dirty="0" err="1" smtClean="0"/>
              <a:t>anio</a:t>
            </a:r>
            <a:r>
              <a:rPr lang="en-US" dirty="0" smtClean="0"/>
              <a:t> 2010, </a:t>
            </a:r>
            <a:r>
              <a:rPr lang="en-US" dirty="0" err="1" smtClean="0"/>
              <a:t>boletin</a:t>
            </a:r>
            <a:r>
              <a:rPr lang="en-US" dirty="0" smtClean="0"/>
              <a:t> </a:t>
            </a:r>
            <a:r>
              <a:rPr lang="en-US" dirty="0" err="1" smtClean="0"/>
              <a:t>espcecial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CEM en 2010 </a:t>
            </a:r>
          </a:p>
          <a:p>
            <a:r>
              <a:rPr lang="en-US" dirty="0" smtClean="0"/>
              <a:t>( No 347/ Wave 73.3)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2400" dirty="0" smtClean="0">
                <a:solidFill>
                  <a:srgbClr val="FF6600"/>
                </a:solidFill>
                <a:latin typeface="Helvetica 45" panose="00000300000000000000" pitchFamily="2" charset="0"/>
              </a:rPr>
              <a:t>Referencias</a:t>
            </a:r>
            <a:endParaRPr lang="es-DO" sz="2400" dirty="0">
              <a:solidFill>
                <a:srgbClr val="FF6600"/>
              </a:solidFill>
              <a:latin typeface="Helvetica 45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0318C4A869C4A8C7FF919D4B6E5DC" ma:contentTypeVersion="1" ma:contentTypeDescription="Create a new document." ma:contentTypeScope="" ma:versionID="436e41901b0e2a66b3e2d1320927bd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5F20C-C755-4A1E-B1E9-37174755D963}"/>
</file>

<file path=customXml/itemProps2.xml><?xml version="1.0" encoding="utf-8"?>
<ds:datastoreItem xmlns:ds="http://schemas.openxmlformats.org/officeDocument/2006/customXml" ds:itemID="{65B39C66-F235-4C48-91AA-9182353AE7F5}"/>
</file>

<file path=customXml/itemProps3.xml><?xml version="1.0" encoding="utf-8"?>
<ds:datastoreItem xmlns:ds="http://schemas.openxmlformats.org/officeDocument/2006/customXml" ds:itemID="{F0EA5D71-7A53-4598-9761-57195811C149}"/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690</Words>
  <Application>Microsoft Office PowerPoint</Application>
  <PresentationFormat>On-screen Show (4:3)</PresentationFormat>
  <Paragraphs>80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Calidad y desarrollo de las redes móviles versus percepción de los CEM.</vt:lpstr>
      <vt:lpstr>¿Qué esperan los subscriptores de las operadoras hoy y en el futuro?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Cobertura en todos lados</dc:title>
  <dc:creator>Katherine Mendez</dc:creator>
  <cp:lastModifiedBy>Ubeda, Reyna</cp:lastModifiedBy>
  <cp:revision>75</cp:revision>
  <dcterms:created xsi:type="dcterms:W3CDTF">2014-08-16T23:01:46Z</dcterms:created>
  <dcterms:modified xsi:type="dcterms:W3CDTF">2014-08-20T16:58:02Z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0x010100BB60318C4A869C4A8C7FF919D4B6E5DC</vt:lpwstr>
  </property>
</Properties>
</file>